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6"/>
  </p:sldMasterIdLst>
  <p:notesMasterIdLst>
    <p:notesMasterId r:id="rId54"/>
  </p:notesMasterIdLst>
  <p:sldIdLst>
    <p:sldId id="257" r:id="rId7"/>
    <p:sldId id="318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9" r:id="rId49"/>
    <p:sldId id="300" r:id="rId50"/>
    <p:sldId id="301" r:id="rId51"/>
    <p:sldId id="302" r:id="rId52"/>
    <p:sldId id="298" r:id="rId5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B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484" autoAdjust="0"/>
    <p:restoredTop sz="88742" autoAdjust="0"/>
  </p:normalViewPr>
  <p:slideViewPr>
    <p:cSldViewPr snapToGrid="0" showGuides="1">
      <p:cViewPr varScale="1">
        <p:scale>
          <a:sx n="64" d="100"/>
          <a:sy n="64" d="100"/>
        </p:scale>
        <p:origin x="40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34BC6-E76F-4D52-8ED2-8FCBA64EAB84}" type="datetimeFigureOut">
              <a:rPr lang="fr-CH" smtClean="0"/>
              <a:t>22.10.2020</a:t>
            </a:fld>
            <a:endParaRPr lang="fr-CH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FA1761-7EBA-4A12-9141-74CD336466C0}" type="slidenum">
              <a:rPr lang="fr-CH" smtClean="0"/>
              <a:t>‹#›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204013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altLang="fr-FR" noProof="0" dirty="0">
                <a:cs typeface="Arial" panose="020B0604020202020204" pitchFamily="34" charset="0"/>
              </a:rPr>
              <a:t>Preparar el </a:t>
            </a:r>
            <a:r>
              <a:rPr lang="en-US" altLang="fr-FR" dirty="0">
                <a:cs typeface="Arial" panose="020B0604020202020204" pitchFamily="34" charset="0"/>
              </a:rPr>
              <a:t>video:</a:t>
            </a:r>
          </a:p>
          <a:p>
            <a:r>
              <a:rPr lang="en-US" altLang="fr-FR" b="1" dirty="0">
                <a:solidFill>
                  <a:srgbClr val="FF0000"/>
                </a:solidFill>
                <a:cs typeface="Arial" panose="020B0604020202020204" pitchFamily="34" charset="0"/>
              </a:rPr>
              <a:t>Video CaLP: https://www.youtube.com/watch?v=ZNUQ36xH9II</a:t>
            </a:r>
          </a:p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A1761-7EBA-4A12-9141-74CD336466C0}" type="slidenum">
              <a:rPr lang="fr-CH" smtClean="0"/>
              <a:t>1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5658628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A1761-7EBA-4A12-9141-74CD336466C0}" type="slidenum">
              <a:rPr lang="fr-CH" smtClean="0"/>
              <a:t>12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879674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 txBox="1">
            <a:spLocks noGrp="1" noChangeArrowheads="1"/>
          </p:cNvSpPr>
          <p:nvPr/>
        </p:nvSpPr>
        <p:spPr bwMode="auto">
          <a:xfrm>
            <a:off x="3859213" y="9447213"/>
            <a:ext cx="295116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14" tIns="45857" rIns="91714" bIns="45857" anchor="b"/>
          <a:lstStyle>
            <a:lvl1pPr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52475" indent="-288925"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57288" indent="-231775"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20838" indent="-231775"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82800" indent="-230188"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40000" indent="-230188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97200" indent="-230188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54400" indent="-230188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911600" indent="-230188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3B9A00DC-A088-4A18-8D53-86E481657DE1}" type="slidenum">
              <a:rPr lang="en-GB" altLang="fr-FR" sz="1200">
                <a:latin typeface="Arial Narrow" panose="020B0606020202030204" pitchFamily="34" charset="0"/>
              </a:rPr>
              <a:pPr algn="r"/>
              <a:t>13</a:t>
            </a:fld>
            <a:endParaRPr lang="en-GB" altLang="fr-FR" sz="1200" dirty="0">
              <a:latin typeface="Arial Narrow" panose="020B0606020202030204" pitchFamily="34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29400" cy="3729037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722813"/>
            <a:ext cx="4994275" cy="44751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14" tIns="45857" rIns="91714" bIns="45857"/>
          <a:lstStyle/>
          <a:p>
            <a:pPr eaLnBrk="1" hangingPunct="1"/>
            <a:endParaRPr lang="es-ES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0330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 txBox="1">
            <a:spLocks noGrp="1" noChangeArrowheads="1"/>
          </p:cNvSpPr>
          <p:nvPr/>
        </p:nvSpPr>
        <p:spPr bwMode="auto">
          <a:xfrm>
            <a:off x="3859213" y="9447213"/>
            <a:ext cx="295116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14" tIns="45857" rIns="91714" bIns="45857" anchor="b"/>
          <a:lstStyle>
            <a:lvl1pPr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52475" indent="-288925"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57288" indent="-231775"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20838" indent="-231775"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82800" indent="-230188"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40000" indent="-230188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97200" indent="-230188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54400" indent="-230188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911600" indent="-230188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EDF7882A-1D95-4743-8D47-38F998911B36}" type="slidenum">
              <a:rPr lang="en-GB" altLang="fr-FR" sz="1200">
                <a:latin typeface="Arial Narrow" panose="020B0606020202030204" pitchFamily="34" charset="0"/>
              </a:rPr>
              <a:pPr algn="r"/>
              <a:t>14</a:t>
            </a:fld>
            <a:endParaRPr lang="en-GB" altLang="fr-FR" sz="1200" dirty="0">
              <a:latin typeface="Arial Narrow" panose="020B0606020202030204" pitchFamily="34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29400" cy="3729037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722813"/>
            <a:ext cx="4994275" cy="44751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14" tIns="45857" rIns="91714" bIns="45857"/>
          <a:lstStyle/>
          <a:p>
            <a:pPr eaLnBrk="1" hangingPunct="1"/>
            <a:endParaRPr lang="es-ES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8593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 txBox="1">
            <a:spLocks noGrp="1" noChangeArrowheads="1"/>
          </p:cNvSpPr>
          <p:nvPr/>
        </p:nvSpPr>
        <p:spPr bwMode="auto">
          <a:xfrm>
            <a:off x="3859213" y="9447213"/>
            <a:ext cx="295116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14" tIns="45857" rIns="91714" bIns="45857" anchor="b"/>
          <a:lstStyle>
            <a:lvl1pPr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52475" indent="-288925"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57288" indent="-231775"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20838" indent="-231775"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82800" indent="-230188"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40000" indent="-230188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97200" indent="-230188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54400" indent="-230188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911600" indent="-230188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07D1BEA7-A491-43C2-9383-F5019662885C}" type="slidenum">
              <a:rPr lang="en-GB" altLang="fr-FR" sz="1200">
                <a:latin typeface="Arial Narrow" panose="020B0606020202030204" pitchFamily="34" charset="0"/>
              </a:rPr>
              <a:pPr algn="r"/>
              <a:t>15</a:t>
            </a:fld>
            <a:endParaRPr lang="en-GB" altLang="fr-FR" sz="1200" dirty="0">
              <a:latin typeface="Arial Narrow" panose="020B0606020202030204" pitchFamily="34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29400" cy="3729037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722813"/>
            <a:ext cx="4994275" cy="44751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14" tIns="45857" rIns="91714" bIns="45857"/>
          <a:lstStyle/>
          <a:p>
            <a:pPr eaLnBrk="1" hangingPunct="1"/>
            <a:endParaRPr lang="es-ES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1061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 txBox="1">
            <a:spLocks noGrp="1" noChangeArrowheads="1"/>
          </p:cNvSpPr>
          <p:nvPr/>
        </p:nvSpPr>
        <p:spPr bwMode="auto">
          <a:xfrm>
            <a:off x="3859213" y="9447213"/>
            <a:ext cx="295116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14" tIns="45857" rIns="91714" bIns="45857" anchor="b"/>
          <a:lstStyle>
            <a:lvl1pPr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52475" indent="-288925"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57288" indent="-231775"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20838" indent="-231775"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82800" indent="-230188"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40000" indent="-230188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97200" indent="-230188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54400" indent="-230188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911600" indent="-230188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C5A57243-4F9B-4EB7-B9E3-8DB089D32A0A}" type="slidenum">
              <a:rPr lang="en-GB" altLang="fr-FR" sz="1200">
                <a:latin typeface="Arial Narrow" panose="020B0606020202030204" pitchFamily="34" charset="0"/>
              </a:rPr>
              <a:pPr algn="r"/>
              <a:t>16</a:t>
            </a:fld>
            <a:endParaRPr lang="en-GB" altLang="fr-FR" sz="1200" dirty="0">
              <a:latin typeface="Arial Narrow" panose="020B0606020202030204" pitchFamily="34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29400" cy="3729037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722813"/>
            <a:ext cx="4994275" cy="44751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14" tIns="45857" rIns="91714" bIns="45857"/>
          <a:lstStyle/>
          <a:p>
            <a:pPr eaLnBrk="1" hangingPunct="1"/>
            <a:endParaRPr lang="es-ES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0644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 txBox="1">
            <a:spLocks noGrp="1" noChangeArrowheads="1"/>
          </p:cNvSpPr>
          <p:nvPr/>
        </p:nvSpPr>
        <p:spPr bwMode="auto">
          <a:xfrm>
            <a:off x="3859213" y="9447213"/>
            <a:ext cx="295116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14" tIns="45857" rIns="91714" bIns="45857" anchor="b"/>
          <a:lstStyle>
            <a:lvl1pPr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52475" indent="-288925"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57288" indent="-231775"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20838" indent="-231775"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82800" indent="-230188"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40000" indent="-230188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97200" indent="-230188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54400" indent="-230188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911600" indent="-230188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096594B4-9329-495E-A09C-874597E9CCDA}" type="slidenum">
              <a:rPr lang="en-GB" altLang="fr-FR" sz="1200">
                <a:latin typeface="Arial Narrow" panose="020B0606020202030204" pitchFamily="34" charset="0"/>
              </a:rPr>
              <a:pPr algn="r"/>
              <a:t>19</a:t>
            </a:fld>
            <a:endParaRPr lang="en-GB" altLang="fr-FR" sz="1200" dirty="0">
              <a:latin typeface="Arial Narrow" panose="020B0606020202030204" pitchFamily="34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29400" cy="3729037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722813"/>
            <a:ext cx="4994275" cy="44751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14" tIns="45857" rIns="91714" bIns="45857"/>
          <a:lstStyle/>
          <a:p>
            <a:pPr eaLnBrk="1" hangingPunct="1"/>
            <a:endParaRPr lang="es-ES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4601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 txBox="1">
            <a:spLocks noGrp="1" noChangeArrowheads="1"/>
          </p:cNvSpPr>
          <p:nvPr/>
        </p:nvSpPr>
        <p:spPr bwMode="auto">
          <a:xfrm>
            <a:off x="3859213" y="9447213"/>
            <a:ext cx="295116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14" tIns="45857" rIns="91714" bIns="45857" anchor="b"/>
          <a:lstStyle>
            <a:lvl1pPr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52475" indent="-288925"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57288" indent="-231775"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20838" indent="-231775"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82800" indent="-230188"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40000" indent="-230188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97200" indent="-230188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54400" indent="-230188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911600" indent="-230188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3811C0EE-FA47-4475-808D-4E797CAFA745}" type="slidenum">
              <a:rPr lang="en-GB" altLang="fr-FR" sz="1200">
                <a:latin typeface="Arial Narrow" panose="020B0606020202030204" pitchFamily="34" charset="0"/>
              </a:rPr>
              <a:pPr algn="r"/>
              <a:t>20</a:t>
            </a:fld>
            <a:endParaRPr lang="en-GB" altLang="fr-FR" sz="1200" dirty="0">
              <a:latin typeface="Arial Narrow" panose="020B0606020202030204" pitchFamily="34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29400" cy="3729037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722813"/>
            <a:ext cx="4994275" cy="44751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14" tIns="45857" rIns="91714" bIns="45857"/>
          <a:lstStyle/>
          <a:p>
            <a:pPr eaLnBrk="1" hangingPunct="1"/>
            <a:r>
              <a:rPr lang="es-AR" alt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Las preguntas son las siguientes: “¿Deberíamos realizar una distribución general en otro tipo de contexto?</a:t>
            </a:r>
            <a:r>
              <a:rPr lang="en-GB" altLang="fr-FR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s-AR" altLang="fr-FR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s-AR" alt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		  “¿Deberíamos cambiar el producto (alimento fortificado) para prevenir la malnutrición y obtener los mejores resultados?</a:t>
            </a:r>
          </a:p>
        </p:txBody>
      </p:sp>
    </p:spTree>
    <p:extLst>
      <p:ext uri="{BB962C8B-B14F-4D97-AF65-F5344CB8AC3E}">
        <p14:creationId xmlns:p14="http://schemas.microsoft.com/office/powerpoint/2010/main" val="42750378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 txBox="1">
            <a:spLocks noGrp="1" noChangeArrowheads="1"/>
          </p:cNvSpPr>
          <p:nvPr/>
        </p:nvSpPr>
        <p:spPr bwMode="auto">
          <a:xfrm>
            <a:off x="3859213" y="9447213"/>
            <a:ext cx="295116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14" tIns="45857" rIns="91714" bIns="45857" anchor="b"/>
          <a:lstStyle>
            <a:lvl1pPr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52475" indent="-288925"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57288" indent="-231775"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20838" indent="-231775"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82800" indent="-230188"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40000" indent="-230188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97200" indent="-230188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54400" indent="-230188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911600" indent="-230188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548CC72B-785E-4234-8139-3E799D7DF67F}" type="slidenum">
              <a:rPr lang="en-GB" altLang="fr-FR" sz="1200">
                <a:latin typeface="Arial Narrow" panose="020B0606020202030204" pitchFamily="34" charset="0"/>
              </a:rPr>
              <a:pPr algn="r"/>
              <a:t>21</a:t>
            </a:fld>
            <a:endParaRPr lang="en-GB" altLang="fr-FR" sz="1200" dirty="0">
              <a:latin typeface="Arial Narrow" panose="020B0606020202030204" pitchFamily="34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29400" cy="3729037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722813"/>
            <a:ext cx="4994275" cy="44751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14" tIns="45857" rIns="91714" bIns="45857"/>
          <a:lstStyle/>
          <a:p>
            <a:pPr eaLnBrk="1" hangingPunct="1"/>
            <a:endParaRPr lang="es-ES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3657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 txBox="1">
            <a:spLocks noGrp="1" noChangeArrowheads="1"/>
          </p:cNvSpPr>
          <p:nvPr/>
        </p:nvSpPr>
        <p:spPr bwMode="auto">
          <a:xfrm>
            <a:off x="3859213" y="9447213"/>
            <a:ext cx="295116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14" tIns="45857" rIns="91714" bIns="45857" anchor="b"/>
          <a:lstStyle>
            <a:lvl1pPr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52475" indent="-288925"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57288" indent="-231775"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20838" indent="-231775"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82800" indent="-230188"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40000" indent="-230188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97200" indent="-230188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54400" indent="-230188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911600" indent="-230188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F93B06CB-728D-49F5-A053-138C9B463F8F}" type="slidenum">
              <a:rPr lang="en-GB" altLang="fr-FR" sz="1200">
                <a:latin typeface="Arial Narrow" panose="020B0606020202030204" pitchFamily="34" charset="0"/>
              </a:rPr>
              <a:pPr algn="r"/>
              <a:t>22</a:t>
            </a:fld>
            <a:endParaRPr lang="en-GB" altLang="fr-FR" sz="1200" dirty="0">
              <a:latin typeface="Arial Narrow" panose="020B0606020202030204" pitchFamily="34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29400" cy="3729037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722813"/>
            <a:ext cx="4994275" cy="44751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14" tIns="45857" rIns="91714" bIns="45857"/>
          <a:lstStyle/>
          <a:p>
            <a:pPr eaLnBrk="1" hangingPunct="1"/>
            <a:endParaRPr lang="es-ES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8880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AR" altLang="fr-FR" noProof="0" dirty="0">
                <a:cs typeface="Arial" panose="020B0604020202020204" pitchFamily="34" charset="0"/>
              </a:rPr>
              <a:t>Cada vez más común. Puede ser un problema para la ventana de los 100 días (menores de 2 años no podrían beneficiarse de elecciones individuales y los mercados no venden alimentos para menores de 2 años). Este programa podría utilizarse para complementar otros.</a:t>
            </a:r>
          </a:p>
          <a:p>
            <a:endParaRPr lang="es-AR" altLang="fr-FR" noProof="0" dirty="0">
              <a:cs typeface="Arial" panose="020B0604020202020204" pitchFamily="34" charset="0"/>
            </a:endParaRPr>
          </a:p>
          <a:p>
            <a:r>
              <a:rPr lang="es-AR" altLang="fr-FR" noProof="0" dirty="0">
                <a:cs typeface="Arial" panose="020B0604020202020204" pitchFamily="34" charset="0"/>
              </a:rPr>
              <a:t>Permite decidir, las personas pueden satisfacer muchas necesidades alimentarias – promueve el consumo de productos frescos.</a:t>
            </a:r>
          </a:p>
          <a:p>
            <a:r>
              <a:rPr lang="es-AR" altLang="fr-FR" noProof="0" dirty="0">
                <a:cs typeface="Arial" panose="020B0604020202020204" pitchFamily="34" charset="0"/>
              </a:rPr>
              <a:t>Apoya la economía local. Si se firma un acuerdo con el proveedor de servicio financiero por adelantado, puede ser rápido.</a:t>
            </a:r>
          </a:p>
          <a:p>
            <a:endParaRPr lang="en-US" altLang="fr-FR" dirty="0">
              <a:cs typeface="Arial" panose="020B0604020202020204" pitchFamily="34" charset="0"/>
            </a:endParaRPr>
          </a:p>
          <a:p>
            <a:r>
              <a:rPr lang="es-AR" altLang="fr-FR" noProof="0" dirty="0">
                <a:cs typeface="Arial" panose="020B0604020202020204" pitchFamily="34" charset="0"/>
              </a:rPr>
              <a:t>Varios riesgos: más de 10 años de pruebas muestran cómo podemos mitigar los riesgos. Se necesitan mercados en funcionamiento y debe tenerse en cuenta la seguridad. El efectivo es más discreto que las entregas en especie y, en general, es el método preferido por los beneficiarios.</a:t>
            </a:r>
          </a:p>
          <a:p>
            <a:endParaRPr lang="es-AR" altLang="fr-FR" noProof="0" dirty="0">
              <a:cs typeface="Arial" panose="020B0604020202020204" pitchFamily="34" charset="0"/>
            </a:endParaRPr>
          </a:p>
          <a:p>
            <a:r>
              <a:rPr lang="es-AR" altLang="fr-FR" noProof="0" dirty="0">
                <a:cs typeface="Arial" panose="020B0604020202020204" pitchFamily="34" charset="0"/>
              </a:rPr>
              <a:t>Muchas pruebas demuestran que las personas con inseguridad alimentaria gastan su dinero en alimentos.</a:t>
            </a:r>
          </a:p>
          <a:p>
            <a:endParaRPr lang="es-AR" altLang="fr-FR" noProof="0" dirty="0">
              <a:cs typeface="Arial" panose="020B0604020202020204" pitchFamily="34" charset="0"/>
            </a:endParaRPr>
          </a:p>
          <a:p>
            <a:r>
              <a:rPr lang="es-AR" altLang="fr-FR" noProof="0" dirty="0">
                <a:cs typeface="Arial" panose="020B0604020202020204" pitchFamily="34" charset="0"/>
              </a:rPr>
              <a:t>Se puede dar dinero solo para alimentos, pero suele ser parte de las subvenciones en efectivo polivalentes (MPG), que se otorgan para satisfacer las necesidades básicas y que se calculan a partir de la canasta alimentaria y de otras necesidades dependiendo del contexto (ropa, refugio, agua, etc.)</a:t>
            </a:r>
          </a:p>
          <a:p>
            <a:endParaRPr lang="es-AR" altLang="fr-FR" noProof="0" dirty="0">
              <a:cs typeface="Arial" panose="020B0604020202020204" pitchFamily="34" charset="0"/>
            </a:endParaRPr>
          </a:p>
          <a:p>
            <a:r>
              <a:rPr lang="es-AR" altLang="fr-FR" noProof="0" dirty="0">
                <a:cs typeface="Arial" panose="020B0604020202020204" pitchFamily="34" charset="0"/>
              </a:rPr>
              <a:t>Enlace a video de YouTube?</a:t>
            </a:r>
          </a:p>
          <a:p>
            <a:r>
              <a:rPr lang="es-AR" altLang="fr-FR" noProof="0" dirty="0">
                <a:cs typeface="Arial" panose="020B0604020202020204" pitchFamily="34" charset="0"/>
              </a:rPr>
              <a:t>Añadir : feria (ex RDC)</a:t>
            </a: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1363" indent="-284163"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1413" indent="-227013"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598613" indent="-227013"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5813" indent="-227013"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3013" indent="-227013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0213" indent="-227013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7413" indent="-227013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4613" indent="-227013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fld id="{208F4814-CFB3-451C-A57F-AF70958EEB02}" type="slidenum">
              <a:rPr lang="en-GB" altLang="fr-FR" smtClean="0">
                <a:latin typeface="Arial Narrow" panose="020B0606020202030204" pitchFamily="34" charset="0"/>
              </a:rPr>
              <a:pPr/>
              <a:t>24</a:t>
            </a:fld>
            <a:endParaRPr lang="en-GB" altLang="fr-FR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213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9E1A2-1A84-462B-82E0-5B2133DA7877}" type="slidenum">
              <a:rPr lang="fr-CH" smtClean="0"/>
              <a:t>2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0523730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AR" altLang="fr-FR" noProof="0" dirty="0">
                <a:cs typeface="Arial" panose="020B0604020202020204" pitchFamily="34" charset="0"/>
              </a:rPr>
              <a:t>Cada vez más común. Puede ser un problema para la ventana de los 100 días (menores de 2 años no podrían beneficiarse de elecciones individuales y los mercados no venden alimentos para menores de 2 años). Este programa podría utilizarse para complementar otros.</a:t>
            </a:r>
          </a:p>
          <a:p>
            <a:endParaRPr lang="es-AR" altLang="fr-FR" noProof="0" dirty="0">
              <a:cs typeface="Arial" panose="020B0604020202020204" pitchFamily="34" charset="0"/>
            </a:endParaRPr>
          </a:p>
          <a:p>
            <a:r>
              <a:rPr lang="es-AR" altLang="fr-FR" noProof="0" dirty="0">
                <a:cs typeface="Arial" panose="020B0604020202020204" pitchFamily="34" charset="0"/>
              </a:rPr>
              <a:t>Los vales ofrecen más opciones que las DGA pero menos que el efectivo. Sin embargo, los vales permiten restringir el gasto a alimentos o a categorías de alimentos específicas. Apoyan la economía local y se firman contratos con proveedores locales.</a:t>
            </a:r>
          </a:p>
          <a:p>
            <a:endParaRPr lang="es-AR" altLang="fr-FR" noProof="0" dirty="0">
              <a:cs typeface="Arial" panose="020B0604020202020204" pitchFamily="34" charset="0"/>
            </a:endParaRPr>
          </a:p>
          <a:p>
            <a:r>
              <a:rPr lang="es-AR" altLang="fr-FR" noProof="0" dirty="0">
                <a:cs typeface="Arial" panose="020B0604020202020204" pitchFamily="34" charset="0"/>
              </a:rPr>
              <a:t>Muchos riesgos: más de 10 años de pruebas muestran cómo podemos mitigar los riesgos. Se necesitan mercados en funcionamiento y debe tenerse en cuenta la seguridad. Pero los vales son más discretos que las entregas en especie y, en general, los beneficiarios los prefieren.</a:t>
            </a:r>
            <a:endParaRPr lang="fr-CH" altLang="fr-FR" dirty="0">
              <a:cs typeface="Arial" panose="020B0604020202020204" pitchFamily="34" charset="0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1363" indent="-284163"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1413" indent="-227013"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598613" indent="-227013"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5813" indent="-227013"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3013" indent="-227013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0213" indent="-227013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7413" indent="-227013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4613" indent="-227013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fld id="{E52BEEAE-1B58-41E1-B909-97BA33C7B04E}" type="slidenum">
              <a:rPr lang="en-GB" altLang="fr-FR" smtClean="0">
                <a:latin typeface="Arial Narrow" panose="020B0606020202030204" pitchFamily="34" charset="0"/>
              </a:rPr>
              <a:pPr/>
              <a:t>25</a:t>
            </a:fld>
            <a:endParaRPr lang="en-GB" altLang="fr-FR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583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 txBox="1">
            <a:spLocks noGrp="1" noChangeArrowheads="1"/>
          </p:cNvSpPr>
          <p:nvPr/>
        </p:nvSpPr>
        <p:spPr bwMode="auto">
          <a:xfrm>
            <a:off x="3859213" y="9447213"/>
            <a:ext cx="295116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14" tIns="45857" rIns="91714" bIns="45857" anchor="b"/>
          <a:lstStyle>
            <a:lvl1pPr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52475" indent="-288925"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57288" indent="-231775"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20838" indent="-231775"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82800" indent="-230188"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40000" indent="-230188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97200" indent="-230188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54400" indent="-230188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911600" indent="-230188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676FCB8F-0C87-4424-9794-1CB4E82A41DD}" type="slidenum">
              <a:rPr lang="en-GB" altLang="fr-FR" sz="1200">
                <a:latin typeface="Arial Narrow" panose="020B0606020202030204" pitchFamily="34" charset="0"/>
              </a:rPr>
              <a:pPr algn="r"/>
              <a:t>26</a:t>
            </a:fld>
            <a:endParaRPr lang="en-GB" altLang="fr-FR" sz="1200" dirty="0">
              <a:latin typeface="Arial Narrow" panose="020B0606020202030204" pitchFamily="34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29400" cy="3729037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722813"/>
            <a:ext cx="4994275" cy="44751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14" tIns="45857" rIns="91714" bIns="45857"/>
          <a:lstStyle/>
          <a:p>
            <a:pPr eaLnBrk="1" hangingPunct="1"/>
            <a:endParaRPr lang="es-ES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7992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 txBox="1">
            <a:spLocks noGrp="1" noChangeArrowheads="1"/>
          </p:cNvSpPr>
          <p:nvPr/>
        </p:nvSpPr>
        <p:spPr bwMode="auto">
          <a:xfrm>
            <a:off x="3859213" y="9447213"/>
            <a:ext cx="295116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14" tIns="45857" rIns="91714" bIns="45857" anchor="b"/>
          <a:lstStyle>
            <a:lvl1pPr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52475" indent="-288925"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57288" indent="-231775"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20838" indent="-231775"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82800" indent="-230188"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40000" indent="-230188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97200" indent="-230188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54400" indent="-230188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911600" indent="-230188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88F5C874-CB76-4B4F-9BEF-1EAC9F9568EA}" type="slidenum">
              <a:rPr lang="en-GB" altLang="fr-FR" sz="1200">
                <a:latin typeface="Arial Narrow" panose="020B0606020202030204" pitchFamily="34" charset="0"/>
              </a:rPr>
              <a:pPr algn="r"/>
              <a:t>27</a:t>
            </a:fld>
            <a:endParaRPr lang="en-GB" altLang="fr-FR" sz="1200" dirty="0">
              <a:latin typeface="Arial Narrow" panose="020B0606020202030204" pitchFamily="34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29400" cy="3729037"/>
          </a:xfrm>
          <a:ln/>
        </p:spPr>
      </p:sp>
    </p:spTree>
    <p:extLst>
      <p:ext uri="{BB962C8B-B14F-4D97-AF65-F5344CB8AC3E}">
        <p14:creationId xmlns:p14="http://schemas.microsoft.com/office/powerpoint/2010/main" val="33503367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" altLang="fr-FR" noProof="0" dirty="0">
                <a:cs typeface="Arial" panose="020B0604020202020204" pitchFamily="34" charset="0"/>
              </a:rPr>
              <a:t>Componentes de la gestión de la malnutrición grave aguda basada en la comunidad (CMAM)</a:t>
            </a:r>
          </a:p>
          <a:p>
            <a:r>
              <a:rPr lang="es-ES" altLang="fr-FR" noProof="0" dirty="0">
                <a:cs typeface="Arial" panose="020B0604020202020204" pitchFamily="34" charset="0"/>
              </a:rPr>
              <a:t>Definición de malnutrición aguda grave</a:t>
            </a:r>
            <a:r>
              <a:rPr lang="en-US" altLang="fr-FR" noProof="0" dirty="0">
                <a:cs typeface="Arial" panose="020B0604020202020204" pitchFamily="34" charset="0"/>
              </a:rPr>
              <a:t>: </a:t>
            </a:r>
            <a:r>
              <a:rPr lang="es-AR" altLang="fr-FR" noProof="0" dirty="0">
                <a:cs typeface="Arial" panose="020B0604020202020204" pitchFamily="34" charset="0"/>
              </a:rPr>
              <a:t>criterios esencialmente antropométricos</a:t>
            </a:r>
          </a:p>
          <a:p>
            <a:r>
              <a:rPr lang="en-US" altLang="fr-FR" noProof="0" dirty="0">
                <a:cs typeface="Arial" panose="020B0604020202020204" pitchFamily="34" charset="0"/>
              </a:rPr>
              <a:t>Con o sin </a:t>
            </a:r>
            <a:r>
              <a:rPr lang="es-AR" altLang="fr-FR" noProof="0" dirty="0">
                <a:cs typeface="Arial" panose="020B0604020202020204" pitchFamily="34" charset="0"/>
              </a:rPr>
              <a:t>complicaciones: criterios médicos</a:t>
            </a:r>
          </a:p>
          <a:p>
            <a:r>
              <a:rPr lang="es-AR" altLang="fr-FR" noProof="0" dirty="0">
                <a:cs typeface="Arial" panose="020B0604020202020204" pitchFamily="34" charset="0"/>
              </a:rPr>
              <a:t>Hacer mención a pacientes hospitalarios/ambulatorios</a:t>
            </a:r>
          </a:p>
          <a:p>
            <a:r>
              <a:rPr lang="es-AR" altLang="fr-FR" noProof="0" dirty="0">
                <a:cs typeface="Arial" panose="020B0604020202020204" pitchFamily="34" charset="0"/>
              </a:rPr>
              <a:t>Especificidades de tratamientos para menores de 6 meses: alimentación y lactancia</a:t>
            </a:r>
            <a:endParaRPr lang="es-AR" altLang="fr-FR" b="1" noProof="0" dirty="0">
              <a:solidFill>
                <a:schemeClr val="tx2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eaLnBrk="1" hangingPunct="1"/>
            <a:r>
              <a:rPr lang="es-AR" altLang="fr-FR" b="1" noProof="0" dirty="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**Los/as niños/as con malnutrición aguda moderada con complicaciones médicas son elegibles para la alimentación suplementaria, pero se los deriva a tratamiento de complicaciones médicas en caso de ser necesario. </a:t>
            </a:r>
          </a:p>
          <a:p>
            <a:pPr eaLnBrk="1" hangingPunct="1"/>
            <a:r>
              <a:rPr lang="es-AR" altLang="fr-FR" b="1" noProof="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Complicaciones: anorexia o falta de apetito, vómitos intratables, convulsiones, letargia o falta de alerta, pérdida de la conciencia, infección del tracto respiratorio inferior (LRTI), fiebre alta, deshidratación grave, anemia grave, hipoglucemia o hipotermia.</a:t>
            </a:r>
            <a:endParaRPr lang="es-AR" altLang="fr-FR" noProof="0" dirty="0"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1363" indent="-284163"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1413" indent="-227013"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598613" indent="-227013"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5813" indent="-227013"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3013" indent="-227013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0213" indent="-227013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7413" indent="-227013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4613" indent="-227013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fld id="{3BB8E8FB-44DB-41BB-950F-56BB46174CAF}" type="slidenum">
              <a:rPr lang="en-US" altLang="fr-FR" smtClean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pPr/>
              <a:t>28</a:t>
            </a:fld>
            <a:endParaRPr lang="en-US" altLang="fr-FR" dirty="0"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6350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 txBox="1">
            <a:spLocks noGrp="1" noChangeArrowheads="1"/>
          </p:cNvSpPr>
          <p:nvPr/>
        </p:nvSpPr>
        <p:spPr bwMode="auto">
          <a:xfrm>
            <a:off x="3859213" y="9447213"/>
            <a:ext cx="295116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14" tIns="45857" rIns="91714" bIns="45857" anchor="b"/>
          <a:lstStyle>
            <a:lvl1pPr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52475" indent="-288925"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57288" indent="-231775"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20838" indent="-231775"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82800" indent="-230188"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40000" indent="-230188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97200" indent="-230188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54400" indent="-230188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911600" indent="-230188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81DD4C4D-47ED-404C-A959-0ECCAEEF8E10}" type="slidenum">
              <a:rPr lang="en-GB" altLang="fr-FR" sz="1200">
                <a:latin typeface="Arial Narrow" panose="020B0606020202030204" pitchFamily="34" charset="0"/>
              </a:rPr>
              <a:pPr algn="r"/>
              <a:t>29</a:t>
            </a:fld>
            <a:endParaRPr lang="en-GB" altLang="fr-FR" sz="1200" dirty="0">
              <a:latin typeface="Arial Narrow" panose="020B0606020202030204" pitchFamily="34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29400" cy="3729037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722813"/>
            <a:ext cx="4994275" cy="44751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14" tIns="45857" rIns="91714" bIns="45857"/>
          <a:lstStyle/>
          <a:p>
            <a:pPr eaLnBrk="1" hangingPunct="1"/>
            <a:endParaRPr lang="es-ES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7469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H" altLang="fr-FR" dirty="0">
              <a:cs typeface="Arial" panose="020B0604020202020204" pitchFamily="34" charset="0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fld id="{9AF82296-D443-43B2-965E-41AE30971E7A}" type="slidenum">
              <a:rPr lang="en-GB" altLang="fr-FR" smtClean="0">
                <a:latin typeface="Arial Narrow" panose="020B0606020202030204" pitchFamily="34" charset="0"/>
              </a:rPr>
              <a:pPr/>
              <a:t>32</a:t>
            </a:fld>
            <a:endParaRPr lang="en-GB" altLang="fr-FR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0413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859213" y="9447213"/>
            <a:ext cx="295116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14" tIns="45857" rIns="91714" bIns="45857" anchor="b"/>
          <a:lstStyle>
            <a:lvl1pPr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52475" indent="-288925"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57288" indent="-231775"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20838" indent="-231775"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82800" indent="-230188"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40000" indent="-230188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97200" indent="-230188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54400" indent="-230188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911600" indent="-230188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FA2906C5-1B9E-4FFC-B8D8-83E3CBBB94D4}" type="slidenum">
              <a:rPr lang="en-GB" altLang="fr-FR" sz="1200">
                <a:latin typeface="Arial Narrow" panose="020B0606020202030204" pitchFamily="34" charset="0"/>
              </a:rPr>
              <a:pPr algn="r"/>
              <a:t>33</a:t>
            </a:fld>
            <a:endParaRPr lang="en-GB" altLang="fr-FR" sz="1200" dirty="0">
              <a:latin typeface="Arial Narrow" panose="020B0606020202030204" pitchFamily="34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29400" cy="3729037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722813"/>
            <a:ext cx="4994275" cy="44751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14" tIns="45857" rIns="91714" bIns="45857"/>
          <a:lstStyle/>
          <a:p>
            <a:pPr eaLnBrk="1" hangingPunct="1"/>
            <a:endParaRPr lang="es-ES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7474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1363" indent="-284163" defTabSz="98901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1413" indent="-227013" defTabSz="98901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598613" indent="-227013" defTabSz="98901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5813" indent="-227013" defTabSz="98901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3013" indent="-227013" defTabSz="989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0213" indent="-227013" defTabSz="989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7413" indent="-227013" defTabSz="989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4613" indent="-227013" defTabSz="989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fld id="{7AA024C2-9F9F-4813-9C7B-CF33CC40A591}" type="slidenum">
              <a:rPr kumimoji="0" lang="fr-FR" altLang="fr-FR" sz="1300" smtClean="0"/>
              <a:pPr/>
              <a:t>34</a:t>
            </a:fld>
            <a:endParaRPr kumimoji="0" lang="fr-FR" altLang="fr-FR" sz="1300" dirty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9900" cy="3836988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3491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H" altLang="fr-FR" dirty="0">
              <a:cs typeface="Arial" panose="020B0604020202020204" pitchFamily="34" charset="0"/>
            </a:endParaRP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fld id="{5F8CC117-20DB-4E93-B40D-5920C86CAA57}" type="slidenum">
              <a:rPr lang="en-GB" altLang="fr-FR" smtClean="0">
                <a:latin typeface="Arial Narrow" panose="020B0606020202030204" pitchFamily="34" charset="0"/>
              </a:rPr>
              <a:pPr/>
              <a:t>35</a:t>
            </a:fld>
            <a:endParaRPr lang="en-GB" altLang="fr-FR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1082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 txBox="1">
            <a:spLocks noGrp="1" noChangeArrowheads="1"/>
          </p:cNvSpPr>
          <p:nvPr/>
        </p:nvSpPr>
        <p:spPr bwMode="auto">
          <a:xfrm>
            <a:off x="3859213" y="9447213"/>
            <a:ext cx="295116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14" tIns="45857" rIns="91714" bIns="45857" anchor="b"/>
          <a:lstStyle>
            <a:lvl1pPr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52475" indent="-288925"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57288" indent="-231775"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20838" indent="-231775"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82800" indent="-230188"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40000" indent="-230188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97200" indent="-230188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54400" indent="-230188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911600" indent="-230188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5294BBA2-AB02-424F-B073-CDD3FEA5BAE3}" type="slidenum">
              <a:rPr lang="en-GB" altLang="fr-FR" sz="1200">
                <a:latin typeface="Arial Narrow" panose="020B0606020202030204" pitchFamily="34" charset="0"/>
              </a:rPr>
              <a:pPr algn="r"/>
              <a:t>36</a:t>
            </a:fld>
            <a:endParaRPr lang="en-GB" altLang="fr-FR" sz="1200" dirty="0">
              <a:latin typeface="Arial Narrow" panose="020B0606020202030204" pitchFamily="34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29400" cy="3729037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722813"/>
            <a:ext cx="4994275" cy="44751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14" tIns="45857" rIns="91714" bIns="45857"/>
          <a:lstStyle/>
          <a:p>
            <a:pPr eaLnBrk="1" hangingPunct="1"/>
            <a:endParaRPr lang="es-ES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422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dirty="0">
              <a:cs typeface="Arial" panose="020B0604020202020204" pitchFamily="34" charset="0"/>
            </a:endParaRPr>
          </a:p>
        </p:txBody>
      </p:sp>
      <p:sp>
        <p:nvSpPr>
          <p:cNvPr id="1024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1363" indent="-284163"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1413" indent="-227013"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598613" indent="-227013"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5813" indent="-227013"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3013" indent="-227013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0213" indent="-227013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7413" indent="-227013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4613" indent="-227013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fld id="{067D77D0-EB11-4C78-ABAB-9E2174BA341F}" type="slidenum">
              <a:rPr lang="en-GB" altLang="fr-FR" smtClean="0">
                <a:latin typeface="Arial Narrow" panose="020B0606020202030204" pitchFamily="34" charset="0"/>
              </a:rPr>
              <a:pPr/>
              <a:t>3</a:t>
            </a:fld>
            <a:endParaRPr lang="en-GB" altLang="fr-FR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557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CH" altLang="fr-FR" dirty="0">
                <a:cs typeface="Arial" panose="020B0604020202020204" pitchFamily="34" charset="0"/>
              </a:rPr>
              <a:t>A </a:t>
            </a:r>
            <a:r>
              <a:rPr lang="es-AR" altLang="fr-FR" noProof="0" dirty="0">
                <a:cs typeface="Arial" panose="020B0604020202020204" pitchFamily="34" charset="0"/>
              </a:rPr>
              <a:t>completar</a:t>
            </a:r>
          </a:p>
          <a:p>
            <a:r>
              <a:rPr lang="fr-CH" altLang="fr-FR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CH" altLang="fr-FR" dirty="0">
              <a:cs typeface="Arial" panose="020B0604020202020204" pitchFamily="34" charset="0"/>
            </a:endParaRPr>
          </a:p>
        </p:txBody>
      </p:sp>
      <p:sp>
        <p:nvSpPr>
          <p:cNvPr id="7270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1363" indent="-284163"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1413" indent="-227013"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598613" indent="-227013"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5813" indent="-227013"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3013" indent="-227013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0213" indent="-227013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7413" indent="-227013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4613" indent="-227013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fld id="{6DACECC9-E2FB-4C85-AB9B-722E303F859B}" type="slidenum">
              <a:rPr lang="en-GB" altLang="fr-FR" smtClean="0">
                <a:latin typeface="Arial Narrow" panose="020B0606020202030204" pitchFamily="34" charset="0"/>
              </a:rPr>
              <a:pPr/>
              <a:t>38</a:t>
            </a:fld>
            <a:endParaRPr lang="en-GB" altLang="fr-FR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0640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450" y="741363"/>
            <a:ext cx="6580188" cy="3702050"/>
          </a:xfrm>
          <a:solidFill>
            <a:srgbClr val="FFFFFF"/>
          </a:solidFill>
          <a:ln/>
        </p:spPr>
      </p:sp>
      <p:sp>
        <p:nvSpPr>
          <p:cNvPr id="74755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6513" eaLnBrk="1" hangingPunct="1">
              <a:spcBef>
                <a:spcPts val="450"/>
              </a:spcBef>
            </a:pPr>
            <a:r>
              <a:rPr lang="es-AR" altLang="en-US" noProof="0" dirty="0">
                <a:solidFill>
                  <a:srgbClr val="000000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800.000 muertes anuales podrían evitarse solo a través de la lactancia</a:t>
            </a:r>
          </a:p>
          <a:p>
            <a:pPr marL="36513" eaLnBrk="1" hangingPunct="1">
              <a:spcBef>
                <a:spcPts val="450"/>
              </a:spcBef>
            </a:pPr>
            <a:r>
              <a:rPr lang="es-AR" altLang="en-US" noProof="0" dirty="0">
                <a:solidFill>
                  <a:srgbClr val="000000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Retomaremos los programas destinados a ese fin. </a:t>
            </a:r>
          </a:p>
          <a:p>
            <a:pPr marL="36513" eaLnBrk="1" hangingPunct="1">
              <a:spcBef>
                <a:spcPts val="450"/>
              </a:spcBef>
            </a:pPr>
            <a:r>
              <a:rPr lang="es-AR" altLang="en-US" noProof="0" dirty="0">
                <a:solidFill>
                  <a:srgbClr val="000000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Vacuna contra la Hib = vacunación contra meningitis.</a:t>
            </a:r>
            <a:endParaRPr lang="es-AR" altLang="en-US" noProof="0" dirty="0">
              <a:solidFill>
                <a:srgbClr val="000000"/>
              </a:solidFill>
              <a:latin typeface="Times New Roman Bold"/>
              <a:cs typeface="Times" panose="02020603050405020304" pitchFamily="18" charset="0"/>
              <a:sym typeface="Times New Roman Bold"/>
            </a:endParaRPr>
          </a:p>
          <a:p>
            <a:pPr marL="36513" eaLnBrk="1" hangingPunct="1">
              <a:spcBef>
                <a:spcPts val="450"/>
              </a:spcBef>
            </a:pPr>
            <a:endParaRPr lang="es-AR" altLang="en-US" noProof="0" dirty="0">
              <a:solidFill>
                <a:srgbClr val="000000"/>
              </a:solidFill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36513" eaLnBrk="1" hangingPunct="1">
              <a:spcBef>
                <a:spcPts val="450"/>
              </a:spcBef>
            </a:pPr>
            <a:r>
              <a:rPr lang="es-AR" altLang="en-US" noProof="0" dirty="0">
                <a:solidFill>
                  <a:srgbClr val="000000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Incluso en situaciones que no son emergencias, las intervenciones de lactancia y de alimentación suplementaria combinadas previenen 19% (1 de cada 5) de las muertes de niños menores de 5 años.</a:t>
            </a:r>
            <a:endParaRPr lang="es-AR" altLang="en-US" sz="2200" noProof="0" dirty="0">
              <a:latin typeface="Lucida Grande"/>
              <a:ea typeface="Lucida Grande"/>
              <a:cs typeface="Lucida Grande"/>
              <a:sym typeface="Lucida Grande"/>
            </a:endParaRPr>
          </a:p>
          <a:p>
            <a:pPr marL="36513" eaLnBrk="1" hangingPunct="1">
              <a:spcBef>
                <a:spcPts val="450"/>
              </a:spcBef>
            </a:pPr>
            <a:endParaRPr lang="es-AR" altLang="en-US" noProof="0" dirty="0">
              <a:solidFill>
                <a:srgbClr val="000000"/>
              </a:solidFill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36513" eaLnBrk="1" hangingPunct="1">
              <a:spcBef>
                <a:spcPts val="450"/>
              </a:spcBef>
            </a:pPr>
            <a:r>
              <a:rPr lang="es-AR" altLang="en-US" noProof="0" dirty="0">
                <a:solidFill>
                  <a:srgbClr val="000000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Fuente:</a:t>
            </a:r>
          </a:p>
          <a:p>
            <a:pPr marL="36513" eaLnBrk="1" hangingPunct="1">
              <a:spcBef>
                <a:spcPts val="450"/>
              </a:spcBef>
            </a:pPr>
            <a:r>
              <a:rPr lang="es-AR" altLang="en-US" noProof="0" dirty="0">
                <a:solidFill>
                  <a:srgbClr val="000000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Jones et al. </a:t>
            </a:r>
            <a:r>
              <a:rPr lang="es-AR" altLang="en-US" i="1" noProof="0" dirty="0">
                <a:solidFill>
                  <a:srgbClr val="000000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s-AR" altLang="en-US" i="1" noProof="0" dirty="0">
                <a:solidFill>
                  <a:srgbClr val="000000"/>
                </a:solidFill>
                <a:latin typeface="Times New Roman Italic"/>
                <a:ea typeface="Times New Roman Italic"/>
                <a:cs typeface="Times New Roman Italic"/>
                <a:sym typeface="Times New Roman Italic"/>
              </a:rPr>
              <a:t>How many child deaths can we prevent this year?</a:t>
            </a:r>
            <a:r>
              <a:rPr lang="es-AR" altLang="en-US" i="1" noProof="0" dirty="0">
                <a:solidFill>
                  <a:srgbClr val="000000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s-AR" altLang="en-US" i="1" noProof="0" dirty="0">
                <a:solidFill>
                  <a:srgbClr val="000000"/>
                </a:solidFill>
                <a:latin typeface="Times New Roman Italic"/>
                <a:ea typeface="Times New Roman Italic"/>
                <a:cs typeface="Times New Roman Italic"/>
                <a:sym typeface="Times New Roman Italic"/>
              </a:rPr>
              <a:t>Lancet </a:t>
            </a:r>
            <a:r>
              <a:rPr lang="es-AR" altLang="en-US" i="1" noProof="0" dirty="0">
                <a:solidFill>
                  <a:srgbClr val="000000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2003; 362: 65–71 </a:t>
            </a:r>
          </a:p>
        </p:txBody>
      </p:sp>
    </p:spTree>
    <p:extLst>
      <p:ext uri="{BB962C8B-B14F-4D97-AF65-F5344CB8AC3E}">
        <p14:creationId xmlns:p14="http://schemas.microsoft.com/office/powerpoint/2010/main" val="3982504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 txBox="1">
            <a:spLocks noGrp="1" noChangeArrowheads="1"/>
          </p:cNvSpPr>
          <p:nvPr/>
        </p:nvSpPr>
        <p:spPr bwMode="auto">
          <a:xfrm>
            <a:off x="3859213" y="9447213"/>
            <a:ext cx="295116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14" tIns="45857" rIns="91714" bIns="45857" anchor="b"/>
          <a:lstStyle>
            <a:lvl1pPr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52475" indent="-288925"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57288" indent="-231775"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20838" indent="-231775"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82800" indent="-230188"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40000" indent="-230188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97200" indent="-230188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54400" indent="-230188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911600" indent="-230188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7AFC7A3D-BD8D-4A5B-8F3B-11EF0F6C47CB}" type="slidenum">
              <a:rPr lang="en-GB" altLang="fr-FR" sz="1200">
                <a:latin typeface="Arial Narrow" panose="020B0606020202030204" pitchFamily="34" charset="0"/>
              </a:rPr>
              <a:pPr algn="r"/>
              <a:t>40</a:t>
            </a:fld>
            <a:endParaRPr lang="en-GB" altLang="fr-FR" sz="1200" dirty="0">
              <a:latin typeface="Arial Narrow" panose="020B0606020202030204" pitchFamily="34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29400" cy="3729037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722813"/>
            <a:ext cx="4994275" cy="44751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14" tIns="45857" rIns="91714" bIns="45857"/>
          <a:lstStyle/>
          <a:p>
            <a:pPr eaLnBrk="1" hangingPunct="1"/>
            <a:endParaRPr lang="es-ES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1348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1363" indent="-284163"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1413" indent="-227013"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598613" indent="-227013"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5813" indent="-227013"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3013" indent="-227013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0213" indent="-227013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7413" indent="-227013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4613" indent="-227013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fld id="{AF34D067-1CCD-4E51-A10B-2E2CDE04AFAF}" type="slidenum">
              <a:rPr lang="en-GB" altLang="fr-FR" smtClean="0">
                <a:latin typeface="Arial Narrow" panose="020B0606020202030204" pitchFamily="34" charset="0"/>
              </a:rPr>
              <a:pPr/>
              <a:t>41</a:t>
            </a:fld>
            <a:endParaRPr lang="en-GB" altLang="fr-FR" dirty="0">
              <a:latin typeface="Arial Narrow" panose="020B0606020202030204" pitchFamily="3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s-AR" altLang="fr-FR" noProof="0" dirty="0">
                <a:cs typeface="Arial" panose="020B0604020202020204" pitchFamily="34" charset="0"/>
              </a:rPr>
              <a:t>Heridos. Necesidad de alimentar bien a los pacientes en lugares donde brindamos servicios hospitalarios, ya que el estado nutricional es un determinante fundamental para la salud de la población.</a:t>
            </a:r>
          </a:p>
          <a:p>
            <a:pPr eaLnBrk="1" hangingPunct="1"/>
            <a:r>
              <a:rPr lang="es-AR" altLang="fr-FR" noProof="0" dirty="0">
                <a:cs typeface="Arial" panose="020B0604020202020204" pitchFamily="34" charset="0"/>
              </a:rPr>
              <a:t>Necesidad de alimentos proteínicos de alta calidad y de alto contenido proteínico.</a:t>
            </a:r>
          </a:p>
        </p:txBody>
      </p:sp>
    </p:spTree>
    <p:extLst>
      <p:ext uri="{BB962C8B-B14F-4D97-AF65-F5344CB8AC3E}">
        <p14:creationId xmlns:p14="http://schemas.microsoft.com/office/powerpoint/2010/main" val="39763616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s-AR" altLang="fr-FR" noProof="0" dirty="0">
                <a:cs typeface="Arial" panose="020B0604020202020204" pitchFamily="34" charset="0"/>
              </a:rPr>
              <a:t>Imaginen que trabajan por una gran ONG polivalente. Una oración.</a:t>
            </a:r>
          </a:p>
          <a:p>
            <a:r>
              <a:rPr lang="es-AR" altLang="fr-FR" b="1" noProof="0" dirty="0">
                <a:cs typeface="Arial" panose="020B0604020202020204" pitchFamily="34" charset="0"/>
              </a:rPr>
              <a:t>Haití</a:t>
            </a:r>
            <a:r>
              <a:rPr lang="es-AR" altLang="fr-FR" noProof="0" dirty="0">
                <a:cs typeface="Arial" panose="020B0604020202020204" pitchFamily="34" charset="0"/>
              </a:rPr>
              <a:t> : confirmar la existencia de la situación de crisis nutricional y comprender sus causas, así como los mecanismos de resiliencia y la evolución esperada de la </a:t>
            </a:r>
            <a:r>
              <a:rPr lang="en-GB" altLang="fr-FR" noProof="0" dirty="0">
                <a:cs typeface="Arial" panose="020B0604020202020204" pitchFamily="34" charset="0"/>
              </a:rPr>
              <a:t>crisis.</a:t>
            </a:r>
          </a:p>
          <a:p>
            <a:pPr eaLnBrk="1" hangingPunct="1"/>
            <a:r>
              <a:rPr lang="es-AR" altLang="fr-FR" b="1" noProof="0" dirty="0">
                <a:cs typeface="Arial" panose="020B0604020202020204" pitchFamily="34" charset="0"/>
              </a:rPr>
              <a:t>Siria</a:t>
            </a:r>
            <a:r>
              <a:rPr lang="es-AR" altLang="fr-FR" noProof="0" dirty="0">
                <a:cs typeface="Arial" panose="020B0604020202020204" pitchFamily="34" charset="0"/>
              </a:rPr>
              <a:t>: realizar una evaluación cuantitativa de la situación de malnutrición en niños menores de 5 años y en la población general, determinar las causas principales para diseñar la respuesta de asistencia para apoyar a la población y apoyar acciones de sensibilización.</a:t>
            </a:r>
          </a:p>
          <a:p>
            <a:pPr eaLnBrk="1" hangingPunct="1"/>
            <a:r>
              <a:rPr lang="es-AR" altLang="fr-FR" b="1" noProof="0" dirty="0">
                <a:cs typeface="Arial" panose="020B0604020202020204" pitchFamily="34" charset="0"/>
              </a:rPr>
              <a:t>Indonesia</a:t>
            </a:r>
            <a:r>
              <a:rPr lang="es-AR" altLang="fr-FR" noProof="0" dirty="0">
                <a:cs typeface="Arial" panose="020B0604020202020204" pitchFamily="34" charset="0"/>
              </a:rPr>
              <a:t>: identificar grupos vulnerables y priorizar las necesidades de la población sobreviviente en relación con los factores de riesgo nutricionales</a:t>
            </a:r>
            <a:r>
              <a:rPr lang="en-GB" altLang="fr-FR" noProof="0" dirty="0">
                <a:cs typeface="Arial" panose="020B0604020202020204" pitchFamily="34" charset="0"/>
              </a:rPr>
              <a:t>.</a:t>
            </a:r>
            <a:endParaRPr lang="fr-CH" altLang="fr-FR" dirty="0">
              <a:cs typeface="Arial" panose="020B0604020202020204" pitchFamily="34" charset="0"/>
            </a:endParaRPr>
          </a:p>
          <a:p>
            <a:endParaRPr lang="fr-CH" altLang="fr-FR" dirty="0">
              <a:cs typeface="Arial" panose="020B0604020202020204" pitchFamily="34" charset="0"/>
            </a:endParaRPr>
          </a:p>
        </p:txBody>
      </p:sp>
      <p:sp>
        <p:nvSpPr>
          <p:cNvPr id="8090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1363" indent="-284163"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1413" indent="-227013"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598613" indent="-227013"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5813" indent="-227013"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3013" indent="-227013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0213" indent="-227013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7413" indent="-227013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4613" indent="-227013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fld id="{945F5F64-57F1-4F75-939A-518F445B1C85}" type="slidenum">
              <a:rPr lang="fr-CH" altLang="fr-FR" smtClean="0">
                <a:latin typeface="Arial Narrow" panose="020B0606020202030204" pitchFamily="34" charset="0"/>
              </a:rPr>
              <a:pPr/>
              <a:t>42</a:t>
            </a:fld>
            <a:endParaRPr lang="fr-CH" altLang="fr-FR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8827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1363" indent="-284163"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1413" indent="-227013"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598613" indent="-227013"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5813" indent="-227013"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3013" indent="-227013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0213" indent="-227013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7413" indent="-227013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4613" indent="-227013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fld id="{13DF5E95-258C-44CC-AC7D-4005DD6D4497}" type="slidenum">
              <a:rPr lang="en-GB" altLang="fr-FR" smtClean="0">
                <a:latin typeface="Arial Narrow" panose="020B0606020202030204" pitchFamily="34" charset="0"/>
              </a:rPr>
              <a:pPr/>
              <a:t>43</a:t>
            </a:fld>
            <a:endParaRPr lang="en-GB" altLang="fr-FR" dirty="0">
              <a:latin typeface="Arial Narrow" panose="020B0606020202030204" pitchFamily="34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AR" altLang="fr-FR" noProof="0" dirty="0">
                <a:solidFill>
                  <a:srgbClr val="0070C0"/>
                </a:solidFill>
                <a:cs typeface="Arial" panose="020B0604020202020204" pitchFamily="34" charset="0"/>
              </a:rPr>
              <a:t>Módulo 1 Parte 1: minutos 1:28-4:26 o 6:08</a:t>
            </a:r>
          </a:p>
          <a:p>
            <a:r>
              <a:rPr lang="fr-CH" altLang="fr-FR" dirty="0">
                <a:solidFill>
                  <a:srgbClr val="0070C0"/>
                </a:solidFill>
                <a:cs typeface="Arial" panose="020B0604020202020204" pitchFamily="34" charset="0"/>
              </a:rPr>
              <a:t>http://agrilinks.org/training/nutrition-sensitive-agriculture</a:t>
            </a:r>
          </a:p>
          <a:p>
            <a:pPr eaLnBrk="1" hangingPunct="1"/>
            <a:endParaRPr lang="es-AR" altLang="fr-FR" noProof="0" dirty="0">
              <a:cs typeface="Arial" panose="020B0604020202020204" pitchFamily="34" charset="0"/>
            </a:endParaRPr>
          </a:p>
          <a:p>
            <a:pPr eaLnBrk="1" hangingPunct="1"/>
            <a:r>
              <a:rPr lang="es-AR" altLang="fr-FR" noProof="0" dirty="0">
                <a:cs typeface="Arial" panose="020B0604020202020204" pitchFamily="34" charset="0"/>
              </a:rPr>
              <a:t>Si hay tiempo, introducción a sensibilización nutricional / video USAID</a:t>
            </a:r>
          </a:p>
        </p:txBody>
      </p:sp>
    </p:spTree>
    <p:extLst>
      <p:ext uri="{BB962C8B-B14F-4D97-AF65-F5344CB8AC3E}">
        <p14:creationId xmlns:p14="http://schemas.microsoft.com/office/powerpoint/2010/main" val="30755141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AR" altLang="fr-FR" noProof="0" dirty="0">
                <a:cs typeface="Arial" panose="020B0604020202020204" pitchFamily="34" charset="0"/>
              </a:rPr>
              <a:t>La reducción del ganado consiste en vender los animales y regresarlos a la población en forma de carne.</a:t>
            </a:r>
          </a:p>
          <a:p>
            <a:endParaRPr lang="en-US" altLang="fr-FR" dirty="0">
              <a:cs typeface="Arial" panose="020B0604020202020204" pitchFamily="34" charset="0"/>
            </a:endParaRPr>
          </a:p>
        </p:txBody>
      </p:sp>
      <p:sp>
        <p:nvSpPr>
          <p:cNvPr id="8704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1363" indent="-284163"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1413" indent="-227013"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598613" indent="-227013"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5813" indent="-227013"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3013" indent="-227013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0213" indent="-227013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7413" indent="-227013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4613" indent="-227013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fld id="{835AD3A6-161D-4C15-810B-17359ED8077F}" type="slidenum">
              <a:rPr lang="en-GB" altLang="fr-FR" smtClean="0">
                <a:latin typeface="Arial Narrow" panose="020B0606020202030204" pitchFamily="34" charset="0"/>
              </a:rPr>
              <a:pPr/>
              <a:t>44</a:t>
            </a:fld>
            <a:endParaRPr lang="en-GB" altLang="fr-FR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7572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H" altLang="fr-FR" dirty="0">
              <a:cs typeface="Arial" panose="020B0604020202020204" pitchFamily="34" charset="0"/>
            </a:endParaRPr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fld id="{CD071E65-4A92-4F19-AFB0-77528297F542}" type="slidenum">
              <a:rPr lang="en-GB" altLang="fr-FR" smtClean="0">
                <a:latin typeface="Arial Narrow" panose="020B0606020202030204" pitchFamily="34" charset="0"/>
              </a:rPr>
              <a:pPr/>
              <a:t>45</a:t>
            </a:fld>
            <a:endParaRPr lang="en-GB" altLang="fr-FR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6644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AR" altLang="fr-FR" noProof="0" dirty="0">
                <a:cs typeface="Arial" panose="020B0604020202020204" pitchFamily="34" charset="0"/>
              </a:rPr>
              <a:t>En folletos</a:t>
            </a:r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fld id="{7B79F7F9-9380-404A-9EB3-5A5D7917521C}" type="slidenum">
              <a:rPr lang="en-GB" altLang="fr-FR" smtClean="0">
                <a:latin typeface="Arial Narrow" panose="020B0606020202030204" pitchFamily="34" charset="0"/>
              </a:rPr>
              <a:pPr/>
              <a:t>46</a:t>
            </a:fld>
            <a:endParaRPr lang="en-GB" altLang="fr-FR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5252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1363" indent="-284163"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1413" indent="-227013"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598613" indent="-227013"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5813" indent="-227013"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3013" indent="-227013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0213" indent="-227013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7413" indent="-227013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4613" indent="-227013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fld id="{2CC8BAF0-05B0-41A9-8F97-AE39305805AD}" type="slidenum">
              <a:rPr lang="en-GB" altLang="fr-FR" smtClean="0">
                <a:latin typeface="Arial Narrow" panose="020B0606020202030204" pitchFamily="34" charset="0"/>
              </a:rPr>
              <a:pPr/>
              <a:t>47</a:t>
            </a:fld>
            <a:endParaRPr lang="en-GB" altLang="fr-FR" dirty="0">
              <a:latin typeface="Arial Narrow" panose="020B0606020202030204" pitchFamily="34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fr-FR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539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 txBox="1">
            <a:spLocks noGrp="1" noChangeArrowheads="1"/>
          </p:cNvSpPr>
          <p:nvPr/>
        </p:nvSpPr>
        <p:spPr bwMode="auto">
          <a:xfrm>
            <a:off x="3859213" y="9447213"/>
            <a:ext cx="295116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14" tIns="45857" rIns="91714" bIns="45857" anchor="b"/>
          <a:lstStyle>
            <a:lvl1pPr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52475" indent="-288925"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57288" indent="-231775"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20838" indent="-231775"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82800" indent="-230188"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40000" indent="-230188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97200" indent="-230188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54400" indent="-230188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911600" indent="-230188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71536DF5-81F1-4287-98C4-12736DF24364}" type="slidenum">
              <a:rPr lang="en-GB" altLang="fr-FR" sz="1200">
                <a:latin typeface="Arial Narrow" panose="020B0606020202030204" pitchFamily="34" charset="0"/>
              </a:rPr>
              <a:pPr algn="r"/>
              <a:t>4</a:t>
            </a:fld>
            <a:endParaRPr lang="en-GB" altLang="fr-FR" sz="1200" dirty="0">
              <a:latin typeface="Arial Narrow" panose="020B0606020202030204" pitchFamily="34" charset="0"/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29400" cy="3729037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722813"/>
            <a:ext cx="4994275" cy="44751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14" tIns="45857" rIns="91714" bIns="45857"/>
          <a:lstStyle/>
          <a:p>
            <a:pPr eaLnBrk="1" hangingPunct="1"/>
            <a:endParaRPr lang="es-ES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385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 txBox="1">
            <a:spLocks noGrp="1" noChangeArrowheads="1"/>
          </p:cNvSpPr>
          <p:nvPr/>
        </p:nvSpPr>
        <p:spPr bwMode="auto">
          <a:xfrm>
            <a:off x="3859213" y="9447213"/>
            <a:ext cx="295116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14" tIns="45857" rIns="91714" bIns="45857" anchor="b"/>
          <a:lstStyle>
            <a:lvl1pPr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52475" indent="-288925"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57288" indent="-231775"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20838" indent="-231775"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82800" indent="-230188"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40000" indent="-230188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97200" indent="-230188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54400" indent="-230188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911600" indent="-230188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E89405A1-4CA5-44A8-AB64-67CA9CE6B931}" type="slidenum">
              <a:rPr lang="en-GB" altLang="fr-FR" sz="1200">
                <a:latin typeface="Arial Narrow" panose="020B0606020202030204" pitchFamily="34" charset="0"/>
              </a:rPr>
              <a:pPr algn="r"/>
              <a:t>5</a:t>
            </a:fld>
            <a:endParaRPr lang="en-GB" altLang="fr-FR" sz="1200" dirty="0">
              <a:latin typeface="Arial Narrow" panose="020B0606020202030204" pitchFamily="34" charset="0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29400" cy="3729037"/>
          </a:xfrm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722813"/>
            <a:ext cx="4994275" cy="44751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14" tIns="45857" rIns="91714" bIns="45857"/>
          <a:lstStyle/>
          <a:p>
            <a:pPr eaLnBrk="1" hangingPunct="1"/>
            <a:endParaRPr lang="es-ES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500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 txBox="1">
            <a:spLocks noGrp="1" noChangeArrowheads="1"/>
          </p:cNvSpPr>
          <p:nvPr/>
        </p:nvSpPr>
        <p:spPr bwMode="auto">
          <a:xfrm>
            <a:off x="3859213" y="9447213"/>
            <a:ext cx="295116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14" tIns="45857" rIns="91714" bIns="45857" anchor="b"/>
          <a:lstStyle>
            <a:lvl1pPr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52475" indent="-288925"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57288" indent="-231775"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20838" indent="-231775"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82800" indent="-230188" defTabSz="9159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40000" indent="-230188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97200" indent="-230188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54400" indent="-230188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911600" indent="-230188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0D5FD056-6AA2-4A7F-84D8-D7C1BB5BDBB1}" type="slidenum">
              <a:rPr lang="en-GB" altLang="fr-FR" sz="1200">
                <a:latin typeface="Arial Narrow" panose="020B0606020202030204" pitchFamily="34" charset="0"/>
              </a:rPr>
              <a:pPr algn="r"/>
              <a:t>7</a:t>
            </a:fld>
            <a:endParaRPr lang="en-GB" altLang="fr-FR" sz="1200" dirty="0">
              <a:latin typeface="Arial Narrow" panose="020B0606020202030204" pitchFamily="34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29400" cy="3729037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722813"/>
            <a:ext cx="4994275" cy="44751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14" tIns="45857" rIns="91714" bIns="45857"/>
          <a:lstStyle/>
          <a:p>
            <a:pPr eaLnBrk="1" hangingPunct="1"/>
            <a:r>
              <a:rPr lang="es-AR" alt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Una distribución de comida realizada como lo recomiendan los organismos de Naciones Unidas, que es el mejor caso posible, puede satisfacer las necesidades básicas de la población.</a:t>
            </a:r>
          </a:p>
          <a:p>
            <a:pPr eaLnBrk="1" hangingPunct="1"/>
            <a:r>
              <a:rPr lang="es-AR" alt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Una parte de la población está prohibida… los niños menores de 5 años necesitan comidas densas ricas en vitaminas y minerales, lo que no corresponde con una ración de la distribución general de comida. </a:t>
            </a:r>
          </a:p>
          <a:p>
            <a:pPr eaLnBrk="1" hangingPunct="1"/>
            <a:r>
              <a:rPr lang="es-AR" alt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Se agregó mezcla de maíz y soja, pero no siempre se distribuyó porque la población no la conoce, no siempre es posible cocinarla, no siempre está bien cocida, en general se comparte en la familia y esto no resulta útil para los más pequeños.</a:t>
            </a:r>
          </a:p>
          <a:p>
            <a:pPr eaLnBrk="1" hangingPunct="1"/>
            <a:r>
              <a:rPr lang="es-AR" alt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En una situación de emergencia, incluso antes de que haya casos de malnutrición, todos los niños vulnerables comienzan a perder peso. Si no se les proporciona alimentos adecuados a los niños, continuarán perdiendo peso y entrarán en malnutrición.</a:t>
            </a:r>
          </a:p>
          <a:p>
            <a:pPr eaLnBrk="1" hangingPunct="1"/>
            <a:r>
              <a:rPr lang="es-AR" alt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Para niños de 1 año de edad </a:t>
            </a:r>
            <a:r>
              <a:rPr lang="es-AR" altLang="fr-FR" noProof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70 cm, el peso promedio es de 8,5 kg y &lt;70% pesa 6kg.</a:t>
            </a:r>
          </a:p>
          <a:p>
            <a:pPr eaLnBrk="1" hangingPunct="1"/>
            <a:r>
              <a:rPr lang="es-AR" altLang="fr-FR" noProof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Para niños de hasta 6 meses de edad  65 cm, el peso promedio es de 7 kg y &lt; 70% pesa 5 kg</a:t>
            </a:r>
            <a:r>
              <a:rPr lang="es-AR" altLang="fr-FR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43708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AR" altLang="fr-FR" noProof="0" dirty="0">
                <a:cs typeface="Arial" panose="020B0604020202020204" pitchFamily="34" charset="0"/>
              </a:rPr>
              <a:t>Educación: </a:t>
            </a:r>
          </a:p>
          <a:p>
            <a:pPr>
              <a:buFontTx/>
              <a:buChar char="•"/>
            </a:pPr>
            <a:r>
              <a:rPr lang="es-AR" altLang="fr-FR" noProof="0" dirty="0">
                <a:cs typeface="Arial" panose="020B0604020202020204" pitchFamily="34" charset="0"/>
              </a:rPr>
              <a:t>antes de la distribución en las aldeas;</a:t>
            </a:r>
          </a:p>
          <a:p>
            <a:pPr>
              <a:buFontTx/>
              <a:buChar char="•"/>
            </a:pPr>
            <a:r>
              <a:rPr lang="es-AR" altLang="fr-FR" noProof="0" dirty="0">
                <a:cs typeface="Arial" panose="020B0604020202020204" pitchFamily="34" charset="0"/>
              </a:rPr>
              <a:t>en los puntos de distribución; </a:t>
            </a:r>
          </a:p>
          <a:p>
            <a:pPr>
              <a:buFontTx/>
              <a:buChar char="•"/>
            </a:pPr>
            <a:r>
              <a:rPr lang="es-AR" altLang="fr-FR" noProof="0" dirty="0">
                <a:cs typeface="Arial" panose="020B0604020202020204" pitchFamily="34" charset="0"/>
              </a:rPr>
              <a:t>durante el seguimiento;</a:t>
            </a:r>
          </a:p>
          <a:p>
            <a:pPr>
              <a:buFontTx/>
              <a:buChar char="•"/>
            </a:pPr>
            <a:r>
              <a:rPr lang="es-AR" altLang="fr-FR" noProof="0" dirty="0">
                <a:cs typeface="Arial" panose="020B0604020202020204" pitchFamily="34" charset="0"/>
              </a:rPr>
              <a:t>para garantizar los productos;  </a:t>
            </a:r>
          </a:p>
          <a:p>
            <a:pPr>
              <a:buFontTx/>
              <a:buChar char="•"/>
            </a:pPr>
            <a:r>
              <a:rPr lang="es-AR" altLang="fr-FR" noProof="0" dirty="0">
                <a:cs typeface="Arial" panose="020B0604020202020204" pitchFamily="34" charset="0"/>
              </a:rPr>
              <a:t>para evitar el uso indebido;</a:t>
            </a:r>
          </a:p>
          <a:p>
            <a:pPr>
              <a:buFontTx/>
              <a:buChar char="•"/>
            </a:pPr>
            <a:r>
              <a:rPr lang="es-AR" altLang="fr-FR" noProof="0" dirty="0">
                <a:cs typeface="Arial" panose="020B0604020202020204" pitchFamily="34" charset="0"/>
              </a:rPr>
              <a:t>con el enfoque más adecuado. </a:t>
            </a:r>
          </a:p>
          <a:p>
            <a:pPr>
              <a:buFontTx/>
              <a:buNone/>
            </a:pPr>
            <a:r>
              <a:rPr lang="es-AR" altLang="fr-FR" noProof="0" dirty="0">
                <a:cs typeface="Arial" panose="020B0604020202020204" pitchFamily="34" charset="0"/>
              </a:rPr>
              <a:t>Mezcla de soja y maíz para cabras.</a:t>
            </a:r>
            <a:endParaRPr lang="fr-CH" altLang="fr-FR" dirty="0">
              <a:cs typeface="Arial" panose="020B0604020202020204" pitchFamily="34" charset="0"/>
            </a:endParaRPr>
          </a:p>
          <a:p>
            <a:endParaRPr lang="fr-CH" altLang="fr-FR" dirty="0">
              <a:cs typeface="Arial" panose="020B0604020202020204" pitchFamily="34" charset="0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fld id="{04927261-CB43-4CCC-93C1-A58A55CCAB14}" type="slidenum">
              <a:rPr lang="en-GB" altLang="fr-FR" smtClean="0">
                <a:latin typeface="Arial Narrow" panose="020B0606020202030204" pitchFamily="34" charset="0"/>
              </a:rPr>
              <a:pPr/>
              <a:t>8</a:t>
            </a:fld>
            <a:endParaRPr lang="en-GB" altLang="fr-FR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621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s-AR" altLang="en-US" noProof="0" dirty="0">
                <a:cs typeface="Arial" panose="020B0604020202020204" pitchFamily="34" charset="0"/>
              </a:rPr>
              <a:t>Solo cuando las personas </a:t>
            </a:r>
            <a:r>
              <a:rPr lang="es-AR" altLang="en-US" b="1" u="sng" noProof="0" dirty="0">
                <a:cs typeface="Arial" panose="020B0604020202020204" pitchFamily="34" charset="0"/>
              </a:rPr>
              <a:t>no tienen los medios para cocinar</a:t>
            </a:r>
            <a:r>
              <a:rPr lang="es-AR" altLang="en-US" noProof="0" dirty="0">
                <a:cs typeface="Arial" panose="020B0604020202020204" pitchFamily="34" charset="0"/>
              </a:rPr>
              <a:t>: por ejemplo, en inundaciones graves, desplazamientos repentinos de personas que no tienen medios para preparar o conseguir alimentos, grandes grupos de niños (o personas mayores, personas con enfermedades mentales) o de personas sin habilidades (capacidades o medios) para preparar o conseguir alimentos. </a:t>
            </a:r>
          </a:p>
          <a:p>
            <a:pPr eaLnBrk="1" hangingPunct="1"/>
            <a:r>
              <a:rPr lang="es-AR" altLang="en-US" noProof="0" dirty="0">
                <a:cs typeface="Arial" panose="020B0604020202020204" pitchFamily="34" charset="0"/>
              </a:rPr>
              <a:t>P. ej.: Mogadiscio a principios de 1990, población específica en orfanatos o escuelas, población en cárceles. </a:t>
            </a:r>
          </a:p>
          <a:p>
            <a:pPr eaLnBrk="1" hangingPunct="1"/>
            <a:r>
              <a:rPr lang="es-AR" altLang="en-US" noProof="0" dirty="0">
                <a:cs typeface="Arial" panose="020B0604020202020204" pitchFamily="34" charset="0"/>
              </a:rPr>
              <a:t>Aumentan los precios y los desafíos logísticos.</a:t>
            </a:r>
            <a:endParaRPr lang="en-US" altLang="en-US" dirty="0">
              <a:cs typeface="Arial" panose="020B0604020202020204" pitchFamily="34" charset="0"/>
            </a:endParaRPr>
          </a:p>
          <a:p>
            <a:pPr eaLnBrk="1" hangingPunct="1"/>
            <a:endParaRPr lang="en-US" alt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568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AR" altLang="fr-FR" noProof="0" dirty="0">
                <a:cs typeface="Arial" panose="020B0604020202020204" pitchFamily="34" charset="0"/>
              </a:rPr>
              <a:t>Educación: </a:t>
            </a:r>
          </a:p>
          <a:p>
            <a:pPr>
              <a:buFontTx/>
              <a:buChar char="•"/>
            </a:pPr>
            <a:r>
              <a:rPr lang="es-AR" altLang="fr-FR" noProof="0" dirty="0">
                <a:cs typeface="Arial" panose="020B0604020202020204" pitchFamily="34" charset="0"/>
              </a:rPr>
              <a:t>antes de la distribución en las aldeas;</a:t>
            </a:r>
          </a:p>
          <a:p>
            <a:pPr>
              <a:buFontTx/>
              <a:buChar char="•"/>
            </a:pPr>
            <a:r>
              <a:rPr lang="es-AR" altLang="fr-FR" noProof="0" dirty="0">
                <a:cs typeface="Arial" panose="020B0604020202020204" pitchFamily="34" charset="0"/>
              </a:rPr>
              <a:t>en los puntos de distribución; </a:t>
            </a:r>
          </a:p>
          <a:p>
            <a:pPr>
              <a:buFontTx/>
              <a:buChar char="•"/>
            </a:pPr>
            <a:r>
              <a:rPr lang="es-AR" altLang="fr-FR" noProof="0" dirty="0">
                <a:cs typeface="Arial" panose="020B0604020202020204" pitchFamily="34" charset="0"/>
              </a:rPr>
              <a:t>durante el seguimiento;</a:t>
            </a:r>
          </a:p>
          <a:p>
            <a:pPr>
              <a:buFontTx/>
              <a:buChar char="•"/>
            </a:pPr>
            <a:r>
              <a:rPr lang="es-AR" altLang="fr-FR" noProof="0" dirty="0">
                <a:cs typeface="Arial" panose="020B0604020202020204" pitchFamily="34" charset="0"/>
              </a:rPr>
              <a:t>para garantizar los productos;  </a:t>
            </a:r>
          </a:p>
          <a:p>
            <a:pPr>
              <a:buFontTx/>
              <a:buChar char="•"/>
            </a:pPr>
            <a:r>
              <a:rPr lang="es-AR" altLang="fr-FR" noProof="0" dirty="0">
                <a:cs typeface="Arial" panose="020B0604020202020204" pitchFamily="34" charset="0"/>
              </a:rPr>
              <a:t>para evitar el uso indebido;</a:t>
            </a:r>
          </a:p>
          <a:p>
            <a:pPr>
              <a:buFontTx/>
              <a:buChar char="•"/>
            </a:pPr>
            <a:r>
              <a:rPr lang="es-AR" altLang="fr-FR" noProof="0" dirty="0">
                <a:cs typeface="Arial" panose="020B0604020202020204" pitchFamily="34" charset="0"/>
              </a:rPr>
              <a:t>con el enfoque más adecuado. </a:t>
            </a:r>
          </a:p>
          <a:p>
            <a:pPr>
              <a:buFontTx/>
              <a:buNone/>
            </a:pPr>
            <a:r>
              <a:rPr lang="es-AR" altLang="fr-FR" noProof="0" dirty="0">
                <a:cs typeface="Arial" panose="020B0604020202020204" pitchFamily="34" charset="0"/>
              </a:rPr>
              <a:t>Mezcla de soja y maíz para cabras.</a:t>
            </a:r>
            <a:endParaRPr lang="fr-CH" altLang="fr-FR" dirty="0">
              <a:cs typeface="Arial" panose="020B0604020202020204" pitchFamily="34" charset="0"/>
            </a:endParaRPr>
          </a:p>
        </p:txBody>
      </p:sp>
      <p:sp>
        <p:nvSpPr>
          <p:cNvPr id="2458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1363" indent="-284163"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1413" indent="-227013"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598613" indent="-227013"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5813" indent="-227013" defTabSz="903288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3013" indent="-227013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0213" indent="-227013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7413" indent="-227013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4613" indent="-227013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fld id="{E91E8498-12C8-4E3A-AC23-22FAA484A8C7}" type="slidenum">
              <a:rPr lang="en-GB" altLang="fr-FR" smtClean="0">
                <a:latin typeface="Arial Narrow" panose="020B0606020202030204" pitchFamily="34" charset="0"/>
              </a:rPr>
              <a:pPr/>
              <a:t>11</a:t>
            </a:fld>
            <a:endParaRPr lang="en-GB" altLang="fr-FR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842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A3793-CDD0-4130-A566-238AD0236E05}" type="datetime1">
              <a:rPr lang="fr-CH" smtClean="0"/>
              <a:t>22.10.2020</a:t>
            </a:fld>
            <a:endParaRPr lang="fr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FD8B0-356A-44DF-9E08-D90986415114}" type="slidenum">
              <a:rPr lang="fr-CH" smtClean="0"/>
              <a:t>‹#›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461991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D8F4-1A0F-4D1F-BFC3-6E4FFB6C487E}" type="datetime1">
              <a:rPr lang="fr-CH" smtClean="0"/>
              <a:t>22.10.2020</a:t>
            </a:fld>
            <a:endParaRPr lang="fr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FD8B0-356A-44DF-9E08-D90986415114}" type="slidenum">
              <a:rPr lang="fr-CH" smtClean="0"/>
              <a:t>‹#›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666768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C1B34-E808-4852-8924-CE26F93BB109}" type="datetime1">
              <a:rPr lang="fr-CH" smtClean="0"/>
              <a:t>22.10.2020</a:t>
            </a:fld>
            <a:endParaRPr lang="fr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FD8B0-356A-44DF-9E08-D90986415114}" type="slidenum">
              <a:rPr lang="fr-CH" smtClean="0"/>
              <a:t>‹#›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71958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629B7-AA89-47E7-99A5-6075E08657BA}" type="datetime1">
              <a:rPr lang="fr-CH" smtClean="0"/>
              <a:t>22.10.2020</a:t>
            </a:fld>
            <a:endParaRPr lang="fr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FD8B0-356A-44DF-9E08-D90986415114}" type="slidenum">
              <a:rPr lang="fr-CH" smtClean="0"/>
              <a:t>‹#›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536884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4334A-1E30-4054-82BC-C8AC6D05019F}" type="datetime1">
              <a:rPr lang="fr-CH" smtClean="0"/>
              <a:t>22.10.2020</a:t>
            </a:fld>
            <a:endParaRPr lang="fr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FD8B0-356A-44DF-9E08-D90986415114}" type="slidenum">
              <a:rPr lang="fr-CH" smtClean="0"/>
              <a:t>‹#›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349317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6A16-7772-4BDF-B0AB-03CB7AF8336A}" type="datetime1">
              <a:rPr lang="fr-CH" smtClean="0"/>
              <a:t>22.10.2020</a:t>
            </a:fld>
            <a:endParaRPr lang="fr-CH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FD8B0-356A-44DF-9E08-D90986415114}" type="slidenum">
              <a:rPr lang="fr-CH" smtClean="0"/>
              <a:t>‹#›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322300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1A9A6-D4B5-4A83-A16D-740D9EFB4DED}" type="datetime1">
              <a:rPr lang="fr-CH" smtClean="0"/>
              <a:t>22.10.2020</a:t>
            </a:fld>
            <a:endParaRPr lang="fr-CH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FD8B0-356A-44DF-9E08-D90986415114}" type="slidenum">
              <a:rPr lang="fr-CH" smtClean="0"/>
              <a:t>‹#›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057980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534B3-CF4F-4B82-A581-E88A5A159DC8}" type="datetime1">
              <a:rPr lang="fr-CH" smtClean="0"/>
              <a:t>22.10.2020</a:t>
            </a:fld>
            <a:endParaRPr lang="fr-C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FD8B0-356A-44DF-9E08-D90986415114}" type="slidenum">
              <a:rPr lang="fr-CH" smtClean="0"/>
              <a:t>‹#›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220147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A9D67-7B64-4FB4-AC7D-B9F5F40D6BE8}" type="datetime1">
              <a:rPr lang="fr-CH" smtClean="0"/>
              <a:t>22.10.2020</a:t>
            </a:fld>
            <a:endParaRPr lang="fr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FD8B0-356A-44DF-9E08-D90986415114}" type="slidenum">
              <a:rPr lang="fr-CH" smtClean="0"/>
              <a:t>‹#›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689284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0757D-5CC8-481C-861B-A193629415F2}" type="datetime1">
              <a:rPr lang="fr-CH" smtClean="0"/>
              <a:t>22.10.2020</a:t>
            </a:fld>
            <a:endParaRPr lang="fr-CH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FD8B0-356A-44DF-9E08-D90986415114}" type="slidenum">
              <a:rPr lang="fr-CH" smtClean="0"/>
              <a:t>‹#›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444961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FACAC-3740-4448-A3CB-37B917816E08}" type="datetime1">
              <a:rPr lang="fr-CH" smtClean="0"/>
              <a:t>22.10.2020</a:t>
            </a:fld>
            <a:endParaRPr lang="fr-CH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FD8B0-356A-44DF-9E08-D90986415114}" type="slidenum">
              <a:rPr lang="fr-CH" smtClean="0"/>
              <a:t>‹#›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20425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E677F-1E70-49B6-AEDC-0D0631701CD7}" type="datetime1">
              <a:rPr lang="fr-CH" smtClean="0"/>
              <a:t>22.10.2020</a:t>
            </a:fld>
            <a:endParaRPr lang="fr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FD8B0-356A-44DF-9E08-D90986415114}" type="slidenum">
              <a:rPr lang="fr-CH" smtClean="0"/>
              <a:t>‹#›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299085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NUQ36xH9II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oleObject" Target="../embeddings/oleObject2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246451" y="891717"/>
            <a:ext cx="9699096" cy="156633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x-int-SDL" sz="4400">
                <a:latin typeface="+mn-lt"/>
              </a:rPr>
              <a:t>Programas y estrategias para la seguridad nutricional y alimentaria</a:t>
            </a:r>
          </a:p>
        </p:txBody>
      </p:sp>
      <p:pic>
        <p:nvPicPr>
          <p:cNvPr id="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493" y="2776320"/>
            <a:ext cx="9117013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15" name="TextBox 14"/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x-int-SDL">
                <a:solidFill>
                  <a:schemeClr val="bg1"/>
                </a:solidFill>
              </a:rPr>
              <a:t>Curso H.E.L.P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FD8B0-356A-44DF-9E08-D90986415114}" type="slidenum">
              <a:rPr lang="fr-CH" smtClean="0"/>
              <a:t>1</a:t>
            </a:fld>
            <a:endParaRPr lang="fr-CH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2DE3FB-D2C5-4D10-BEB0-54DB67B26C3A}"/>
              </a:ext>
            </a:extLst>
          </p:cNvPr>
          <p:cNvSpPr txBox="1"/>
          <p:nvPr/>
        </p:nvSpPr>
        <p:spPr>
          <a:xfrm>
            <a:off x="6730412" y="211162"/>
            <a:ext cx="3251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x-int-SDL" dirty="0">
                <a:highlight>
                  <a:srgbClr val="FFFF00"/>
                </a:highlight>
              </a:rPr>
              <a:t>Logotipo de la(s) organización(es) del(los) fácilitador(es)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3A7354-6685-4F0E-805D-2B7C60EC4821}"/>
              </a:ext>
            </a:extLst>
          </p:cNvPr>
          <p:cNvSpPr txBox="1"/>
          <p:nvPr/>
        </p:nvSpPr>
        <p:spPr>
          <a:xfrm>
            <a:off x="7438341" y="5943731"/>
            <a:ext cx="3840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x-int-SDL" dirty="0">
                <a:highlight>
                  <a:srgbClr val="FFFF00"/>
                </a:highlight>
              </a:rPr>
              <a:t>Nombre(s) de facilitador(es) + Organización(es)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2A7FF3-7B11-4946-AFC9-D7E9DDE86D36}"/>
              </a:ext>
            </a:extLst>
          </p:cNvPr>
          <p:cNvSpPr txBox="1"/>
          <p:nvPr/>
        </p:nvSpPr>
        <p:spPr>
          <a:xfrm>
            <a:off x="913569" y="5842337"/>
            <a:ext cx="3556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x-int-SDL" sz="1200" dirty="0">
                <a:solidFill>
                  <a:srgbClr val="0070C0"/>
                </a:solidFill>
              </a:rPr>
              <a:t>El material de enseñanza ha sido realizado por: </a:t>
            </a:r>
          </a:p>
          <a:p>
            <a:pPr algn="r"/>
            <a:r>
              <a:rPr lang="es-x-int-SDL" sz="1200" dirty="0">
                <a:solidFill>
                  <a:srgbClr val="0070C0"/>
                </a:solidFill>
              </a:rPr>
              <a:t>Rachel Lozano (CICR), Valérie Belchior-Bellino (CICR), </a:t>
            </a:r>
          </a:p>
          <a:p>
            <a:pPr algn="r"/>
            <a:r>
              <a:rPr lang="es-x-int-SDL" sz="1200" dirty="0">
                <a:solidFill>
                  <a:srgbClr val="0070C0"/>
                </a:solidFill>
              </a:rPr>
              <a:t>Mija Ververs (Universidad John Hopkins/Centro para el Control de Enfermedades) y </a:t>
            </a:r>
          </a:p>
          <a:p>
            <a:pPr algn="r"/>
            <a:r>
              <a:rPr lang="es-x-int-SDL" sz="1200" dirty="0">
                <a:solidFill>
                  <a:srgbClr val="0070C0"/>
                </a:solidFill>
              </a:rPr>
              <a:t>Nicole Niederberger (Terre des Hommes)</a:t>
            </a:r>
            <a:r>
              <a:rPr lang="es-x-int-SDL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3483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 idx="4294967295"/>
          </p:nvPr>
        </p:nvSpPr>
        <p:spPr>
          <a:xfrm>
            <a:off x="2209801" y="78741"/>
            <a:ext cx="7979228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x-int-SDL" u="sng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Distribución de alimentos cocidos</a:t>
            </a:r>
          </a:p>
        </p:txBody>
      </p:sp>
      <p:sp>
        <p:nvSpPr>
          <p:cNvPr id="3" name="Content Placeholder 2" descr="Rectangle: Click to edit Master text styles&#10;Second level&#10;Third level&#10;Fourth level&#10;Fifth level"/>
          <p:cNvSpPr>
            <a:spLocks noGrp="1"/>
          </p:cNvSpPr>
          <p:nvPr>
            <p:ph idx="4294967295"/>
          </p:nvPr>
        </p:nvSpPr>
        <p:spPr>
          <a:xfrm>
            <a:off x="1774826" y="1700213"/>
            <a:ext cx="4283075" cy="4214812"/>
          </a:xfrm>
        </p:spPr>
        <p:txBody>
          <a:bodyPr rtlCol="0">
            <a:normAutofit/>
          </a:bodyPr>
          <a:lstStyle/>
          <a:p>
            <a:pPr fontAlgn="auto">
              <a:buFont typeface="Wingdings" panose="05000000000000000000" pitchFamily="2" charset="2"/>
              <a:buChar char="Ø"/>
              <a:defRPr/>
            </a:pPr>
            <a:r>
              <a:rPr lang="es-x-int-SDL" dirty="0">
                <a:solidFill>
                  <a:schemeClr val="tx2">
                    <a:lumMod val="90000"/>
                  </a:schemeClr>
                </a:solidFill>
              </a:rPr>
              <a:t>No hay medios para cocinar en los hogares.</a:t>
            </a:r>
          </a:p>
          <a:p>
            <a:pPr fontAlgn="auto">
              <a:buFont typeface="Wingdings" panose="05000000000000000000" pitchFamily="2" charset="2"/>
              <a:buChar char="Ø"/>
              <a:defRPr/>
            </a:pPr>
            <a:r>
              <a:rPr lang="es-x-int-SDL" dirty="0">
                <a:solidFill>
                  <a:schemeClr val="tx2">
                    <a:lumMod val="90000"/>
                  </a:schemeClr>
                </a:solidFill>
              </a:rPr>
              <a:t>No hay medios para transportar la comida.</a:t>
            </a:r>
          </a:p>
          <a:p>
            <a:pPr marL="0" indent="0">
              <a:buNone/>
              <a:defRPr/>
            </a:pPr>
            <a:endParaRPr lang="en-US" altLang="en-US" dirty="0">
              <a:solidFill>
                <a:schemeClr val="tx2">
                  <a:lumMod val="90000"/>
                </a:schemeClr>
              </a:solidFill>
            </a:endParaRPr>
          </a:p>
          <a:p>
            <a:pPr marL="0" indent="0">
              <a:buNone/>
              <a:defRPr/>
            </a:pPr>
            <a:r>
              <a:rPr lang="es-x-int-SDL" dirty="0">
                <a:solidFill>
                  <a:schemeClr val="tx2">
                    <a:lumMod val="90000"/>
                  </a:schemeClr>
                </a:solidFill>
              </a:rPr>
              <a:t>Pero </a:t>
            </a:r>
          </a:p>
          <a:p>
            <a:pPr fontAlgn="auto">
              <a:buFont typeface="Wingdings" panose="05000000000000000000" pitchFamily="2" charset="2"/>
              <a:buChar char="Ø"/>
              <a:defRPr/>
            </a:pPr>
            <a:r>
              <a:rPr lang="es-AR" dirty="0">
                <a:solidFill>
                  <a:schemeClr val="tx2">
                    <a:lumMod val="90000"/>
                  </a:schemeClr>
                </a:solidFill>
              </a:rPr>
              <a:t>Mayor costo en cocinar y en personal</a:t>
            </a:r>
            <a:r>
              <a:rPr lang="es-x-int-SDL" dirty="0">
                <a:solidFill>
                  <a:schemeClr val="tx2">
                    <a:lumMod val="90000"/>
                  </a:schemeClr>
                </a:solidFill>
              </a:rPr>
              <a:t>.</a:t>
            </a:r>
          </a:p>
          <a:p>
            <a:pPr fontAlgn="auto">
              <a:buFont typeface="Wingdings" panose="05000000000000000000" pitchFamily="2" charset="2"/>
              <a:buChar char="Ø"/>
              <a:defRPr/>
            </a:pPr>
            <a:r>
              <a:rPr lang="es-x-int-SDL" dirty="0">
                <a:solidFill>
                  <a:schemeClr val="tx2">
                    <a:lumMod val="90000"/>
                  </a:schemeClr>
                </a:solidFill>
              </a:rPr>
              <a:t>Hay control higénico.</a:t>
            </a:r>
          </a:p>
        </p:txBody>
      </p:sp>
      <p:pic>
        <p:nvPicPr>
          <p:cNvPr id="21508" name="Picture 7" descr="http://sarc.sy/app/uploads/2015/12/IMG_848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575" y="3921125"/>
            <a:ext cx="4202113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9" descr="Image associé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575" y="1396207"/>
            <a:ext cx="4213225" cy="241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9" name="TextBox 8"/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x-int-SDL">
                <a:solidFill>
                  <a:schemeClr val="bg1"/>
                </a:solidFill>
              </a:rPr>
              <a:t>Curso H.E.L.P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FD8B0-356A-44DF-9E08-D90986415114}" type="slidenum">
              <a:rPr lang="fr-CH" smtClean="0"/>
              <a:t>10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441163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Espace réservé du contenu 3" descr="Rectangle: Click to edit Master text styles&#10;Second level&#10;Third level&#10;Fourth level&#10;Fifth level"/>
          <p:cNvSpPr>
            <a:spLocks noGrp="1"/>
          </p:cNvSpPr>
          <p:nvPr>
            <p:ph sz="half" idx="2"/>
          </p:nvPr>
        </p:nvSpPr>
        <p:spPr>
          <a:xfrm>
            <a:off x="1774826" y="1836739"/>
            <a:ext cx="4475163" cy="3192461"/>
          </a:xfrm>
        </p:spPr>
        <p:txBody>
          <a:bodyPr rtlCol="0"/>
          <a:lstStyle/>
          <a:p>
            <a:pPr marL="0" indent="0">
              <a:buNone/>
              <a:defRPr/>
            </a:pPr>
            <a:r>
              <a:rPr lang="es-x-int-SDL">
                <a:solidFill>
                  <a:schemeClr val="tx2">
                    <a:lumMod val="75000"/>
                  </a:schemeClr>
                </a:solidFill>
              </a:rPr>
              <a:t>En emergencias extremas: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s-x-int-SDL">
                <a:solidFill>
                  <a:schemeClr val="tx2">
                    <a:lumMod val="75000"/>
                  </a:schemeClr>
                </a:solidFill>
              </a:rPr>
              <a:t>BP5 o HEB. </a:t>
            </a:r>
          </a:p>
          <a:p>
            <a:pPr marL="0" indent="0">
              <a:buNone/>
              <a:defRPr/>
            </a:pPr>
            <a:endParaRPr lang="en-US" altLang="fr-FR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  <a:defRPr/>
            </a:pPr>
            <a:r>
              <a:rPr lang="es-x-int-SDL">
                <a:solidFill>
                  <a:schemeClr val="tx2">
                    <a:lumMod val="75000"/>
                  </a:schemeClr>
                </a:solidFill>
              </a:rPr>
              <a:t>1 caja/ 1 persona/ 1 día. Período máximo: 1 mes.</a:t>
            </a:r>
          </a:p>
          <a:p>
            <a:pPr marL="0" indent="0">
              <a:buNone/>
              <a:defRPr/>
            </a:pPr>
            <a:endParaRPr lang="fr-CH" altLang="fr-FR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Content Placeholder 6"/>
          <p:cNvPicPr>
            <a:picLocks noGrp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83376" y="1686560"/>
            <a:ext cx="4340224" cy="3614103"/>
          </a:xfrm>
        </p:spPr>
      </p:pic>
      <p:sp>
        <p:nvSpPr>
          <p:cNvPr id="6" name="Rectangle 5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8" name="TextBox 7"/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x-int-SDL">
                <a:solidFill>
                  <a:schemeClr val="bg1"/>
                </a:solidFill>
              </a:rPr>
              <a:t>Curso H.E.L.P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FD8B0-356A-44DF-9E08-D90986415114}" type="slidenum">
              <a:rPr lang="fr-CH" smtClean="0"/>
              <a:t>11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03591151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Title 6"/>
          <p:cNvSpPr>
            <a:spLocks noGrp="1"/>
          </p:cNvSpPr>
          <p:nvPr>
            <p:ph type="title"/>
          </p:nvPr>
        </p:nvSpPr>
        <p:spPr>
          <a:xfrm>
            <a:off x="2351088" y="142241"/>
            <a:ext cx="7554912" cy="89217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s-x-int-SDL" u="sng" dirty="0">
                <a:latin typeface="+mn-lt"/>
              </a:rPr>
              <a:t>Seguimiento de la distribución </a:t>
            </a:r>
            <a:r>
              <a:rPr lang="es-AR" u="sng" dirty="0">
                <a:latin typeface="+mn-lt"/>
              </a:rPr>
              <a:t>DGA</a:t>
            </a:r>
            <a:endParaRPr lang="es-x-int-SDL" u="sng" dirty="0">
              <a:latin typeface="+mn-lt"/>
            </a:endParaRPr>
          </a:p>
        </p:txBody>
      </p:sp>
      <p:sp>
        <p:nvSpPr>
          <p:cNvPr id="6" name="Content Placeholder 5" descr="Rectangle: Click to edit Master text styles&#10;Second level&#10;Third level&#10;Fourth level&#10;Fifth level"/>
          <p:cNvSpPr>
            <a:spLocks noGrp="1"/>
          </p:cNvSpPr>
          <p:nvPr>
            <p:ph idx="1"/>
          </p:nvPr>
        </p:nvSpPr>
        <p:spPr>
          <a:xfrm>
            <a:off x="1768475" y="1210945"/>
            <a:ext cx="9585325" cy="4968875"/>
          </a:xfrm>
        </p:spPr>
        <p:txBody>
          <a:bodyPr rtlCol="0">
            <a:noAutofit/>
          </a:bodyPr>
          <a:lstStyle/>
          <a:p>
            <a:pPr marL="0" indent="0">
              <a:lnSpc>
                <a:spcPct val="80000"/>
              </a:lnSpc>
              <a:buNone/>
              <a:defRPr/>
            </a:pPr>
            <a:r>
              <a:rPr lang="es-x-int-SDL" sz="2400" dirty="0">
                <a:solidFill>
                  <a:schemeClr val="tx2">
                    <a:lumMod val="75000"/>
                  </a:schemeClr>
                </a:solidFill>
                <a:ea typeface="ＭＳ Ｐゴシック" pitchFamily="34" charset="-128"/>
                <a:cs typeface="Calibri" pitchFamily="34" charset="0"/>
              </a:rPr>
              <a:t>Control de la canasta alimentaria al final de la ditribución o luego en el hogar para efectuar un seguimiento sobre: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s-x-int-SDL" dirty="0">
                <a:solidFill>
                  <a:schemeClr val="tx2">
                    <a:lumMod val="75000"/>
                  </a:schemeClr>
                </a:solidFill>
                <a:ea typeface="ＭＳ Ｐゴシック" pitchFamily="34" charset="-128"/>
                <a:cs typeface="Calibri" pitchFamily="34" charset="0"/>
              </a:rPr>
              <a:t>la percepción de la calidad de los alimentos que tienen los beneficiarios;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s-x-int-SDL" dirty="0">
                <a:solidFill>
                  <a:schemeClr val="tx2">
                    <a:lumMod val="75000"/>
                  </a:schemeClr>
                </a:solidFill>
                <a:ea typeface="ＭＳ Ｐゴシック" pitchFamily="34" charset="-128"/>
                <a:cs typeface="Calibri" pitchFamily="34" charset="0"/>
              </a:rPr>
              <a:t>la ración recibida;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s-x-int-SDL" dirty="0">
                <a:solidFill>
                  <a:schemeClr val="tx2">
                    <a:lumMod val="75000"/>
                  </a:schemeClr>
                </a:solidFill>
                <a:ea typeface="ＭＳ Ｐゴシック" pitchFamily="34" charset="-128"/>
                <a:cs typeface="Calibri" pitchFamily="34" charset="0"/>
              </a:rPr>
              <a:t>el tiempo de la distribución. </a:t>
            </a:r>
          </a:p>
          <a:p>
            <a:pPr fontAlgn="auto">
              <a:lnSpc>
                <a:spcPct val="80000"/>
              </a:lnSpc>
              <a:buFontTx/>
              <a:buChar char="-"/>
              <a:defRPr/>
            </a:pPr>
            <a:endParaRPr lang="en-US" sz="800" dirty="0">
              <a:solidFill>
                <a:schemeClr val="tx2">
                  <a:lumMod val="75000"/>
                </a:schemeClr>
              </a:solidFill>
              <a:ea typeface="ＭＳ Ｐゴシック" pitchFamily="34" charset="-128"/>
              <a:cs typeface="Calibri" pitchFamily="34" charset="0"/>
            </a:endParaRPr>
          </a:p>
          <a:p>
            <a:pPr marL="0" indent="0" fontAlgn="auto">
              <a:lnSpc>
                <a:spcPct val="80000"/>
              </a:lnSpc>
              <a:buNone/>
              <a:defRPr/>
            </a:pPr>
            <a:r>
              <a:rPr lang="es-x-int-SDL" sz="2400" b="1" dirty="0">
                <a:solidFill>
                  <a:schemeClr val="tx2">
                    <a:lumMod val="75000"/>
                  </a:schemeClr>
                </a:solidFill>
                <a:ea typeface="ＭＳ Ｐゴシック" pitchFamily="34" charset="-128"/>
                <a:cs typeface="Calibri" pitchFamily="34" charset="0"/>
              </a:rPr>
              <a:t>Supervisión posterior a la distribución</a:t>
            </a:r>
            <a:r>
              <a:rPr lang="es-x-int-SDL" sz="2400" dirty="0">
                <a:solidFill>
                  <a:schemeClr val="tx2">
                    <a:lumMod val="75000"/>
                  </a:schemeClr>
                </a:solidFill>
                <a:ea typeface="ＭＳ Ｐゴシック" pitchFamily="34" charset="-128"/>
                <a:cs typeface="Calibri" pitchFamily="34" charset="0"/>
              </a:rPr>
              <a:t>, para evaluar: 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s-x-int-SDL" dirty="0">
                <a:solidFill>
                  <a:schemeClr val="tx2">
                    <a:lumMod val="75000"/>
                  </a:schemeClr>
                </a:solidFill>
                <a:ea typeface="ＭＳ Ｐゴシック" pitchFamily="34" charset="-128"/>
                <a:cs typeface="Calibri" pitchFamily="34" charset="0"/>
              </a:rPr>
              <a:t>las tendencias de la malnutrición;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s-x-int-SDL" dirty="0">
                <a:solidFill>
                  <a:schemeClr val="tx2">
                    <a:lumMod val="75000"/>
                  </a:schemeClr>
                </a:solidFill>
                <a:ea typeface="ＭＳ Ｐゴシック" pitchFamily="34" charset="-128"/>
                <a:cs typeface="Calibri" pitchFamily="34" charset="0"/>
              </a:rPr>
              <a:t>el consumo de alimentos;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s-x-int-SDL" dirty="0">
                <a:solidFill>
                  <a:schemeClr val="tx2">
                    <a:lumMod val="75000"/>
                  </a:schemeClr>
                </a:solidFill>
                <a:ea typeface="ＭＳ Ｐゴシック" pitchFamily="34" charset="-128"/>
                <a:cs typeface="Calibri" pitchFamily="34" charset="0"/>
              </a:rPr>
              <a:t>los mecanismos de afrontamiento.</a:t>
            </a:r>
          </a:p>
          <a:p>
            <a:pPr fontAlgn="auto">
              <a:lnSpc>
                <a:spcPct val="80000"/>
              </a:lnSpc>
              <a:buFontTx/>
              <a:buChar char="-"/>
              <a:defRPr/>
            </a:pPr>
            <a:endParaRPr lang="en-US" sz="800" dirty="0">
              <a:solidFill>
                <a:schemeClr val="tx2">
                  <a:lumMod val="75000"/>
                </a:schemeClr>
              </a:solidFill>
              <a:ea typeface="ＭＳ Ｐゴシック" pitchFamily="34" charset="-128"/>
              <a:cs typeface="Calibri" pitchFamily="34" charset="0"/>
            </a:endParaRPr>
          </a:p>
          <a:p>
            <a:pPr marL="0" indent="0" fontAlgn="auto">
              <a:lnSpc>
                <a:spcPct val="80000"/>
              </a:lnSpc>
              <a:buNone/>
              <a:defRPr/>
            </a:pPr>
            <a:r>
              <a:rPr lang="es-x-int-SDL" sz="2400" dirty="0">
                <a:solidFill>
                  <a:schemeClr val="tx2">
                    <a:lumMod val="75000"/>
                  </a:schemeClr>
                </a:solidFill>
                <a:ea typeface="ＭＳ Ｐゴシック" pitchFamily="34" charset="-128"/>
                <a:cs typeface="Calibri" pitchFamily="34" charset="0"/>
              </a:rPr>
              <a:t>Se debe establecer </a:t>
            </a:r>
            <a:r>
              <a:rPr lang="es-x-int-SDL" sz="2400" b="1" dirty="0">
                <a:solidFill>
                  <a:schemeClr val="tx2">
                    <a:lumMod val="75000"/>
                  </a:schemeClr>
                </a:solidFill>
                <a:ea typeface="ＭＳ Ｐゴシック" pitchFamily="34" charset="-128"/>
                <a:cs typeface="Calibri" pitchFamily="34" charset="0"/>
              </a:rPr>
              <a:t>un sistema de rendición de cuentas</a:t>
            </a:r>
            <a:r>
              <a:rPr lang="es-AR" sz="2400" b="1" dirty="0">
                <a:solidFill>
                  <a:schemeClr val="tx2">
                    <a:lumMod val="75000"/>
                  </a:schemeClr>
                </a:solidFill>
                <a:ea typeface="ＭＳ Ｐゴシック" pitchFamily="34" charset="-128"/>
                <a:cs typeface="Calibri" pitchFamily="34" charset="0"/>
              </a:rPr>
              <a:t> </a:t>
            </a:r>
            <a:r>
              <a:rPr lang="es-x-int-SDL" sz="2400" b="1" dirty="0">
                <a:solidFill>
                  <a:schemeClr val="tx2">
                    <a:lumMod val="75000"/>
                  </a:schemeClr>
                </a:solidFill>
                <a:ea typeface="ＭＳ Ｐゴシック" pitchFamily="34" charset="-128"/>
                <a:cs typeface="Calibri" pitchFamily="34" charset="0"/>
              </a:rPr>
              <a:t>para disminuir o incrementar la distribución</a:t>
            </a:r>
            <a:r>
              <a:rPr lang="es-x-int-SDL" sz="2400" dirty="0">
                <a:solidFill>
                  <a:schemeClr val="tx2">
                    <a:lumMod val="75000"/>
                  </a:schemeClr>
                </a:solidFill>
                <a:ea typeface="ＭＳ Ｐゴシック" pitchFamily="34" charset="-128"/>
                <a:cs typeface="Calibri" pitchFamily="34" charset="0"/>
              </a:rPr>
              <a:t> y para diseñar un enfoque adoptado al contexto.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9" name="TextBox 8"/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x-int-SDL">
                <a:solidFill>
                  <a:schemeClr val="bg1"/>
                </a:solidFill>
              </a:rPr>
              <a:t>Curso H.E.L.P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FD8B0-356A-44DF-9E08-D90986415114}" type="slidenum">
              <a:rPr lang="fr-CH" smtClean="0"/>
              <a:t>12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643138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Oval 2"/>
          <p:cNvSpPr>
            <a:spLocks noChangeArrowheads="1"/>
          </p:cNvSpPr>
          <p:nvPr/>
        </p:nvSpPr>
        <p:spPr bwMode="auto">
          <a:xfrm>
            <a:off x="3792539" y="3357564"/>
            <a:ext cx="4897437" cy="2808287"/>
          </a:xfrm>
          <a:prstGeom prst="ellipse">
            <a:avLst/>
          </a:prstGeom>
          <a:solidFill>
            <a:schemeClr val="tx2">
              <a:lumMod val="9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fr-FR" altLang="fr-FR" dirty="0">
              <a:latin typeface="Calibri" panose="020F0502020204030204" pitchFamily="34" charset="0"/>
            </a:endParaRPr>
          </a:p>
        </p:txBody>
      </p:sp>
      <p:sp>
        <p:nvSpPr>
          <p:cNvPr id="26627" name="Oval 3"/>
          <p:cNvSpPr>
            <a:spLocks noChangeArrowheads="1"/>
          </p:cNvSpPr>
          <p:nvPr/>
        </p:nvSpPr>
        <p:spPr bwMode="auto">
          <a:xfrm>
            <a:off x="4943476" y="4149725"/>
            <a:ext cx="2663825" cy="1727200"/>
          </a:xfrm>
          <a:prstGeom prst="ellipse">
            <a:avLst/>
          </a:prstGeom>
          <a:solidFill>
            <a:srgbClr val="ECAB9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fr-FR" altLang="fr-FR" dirty="0">
              <a:latin typeface="Calibri" panose="020F0502020204030204" pitchFamily="34" charset="0"/>
            </a:endParaRPr>
          </a:p>
        </p:txBody>
      </p:sp>
      <p:sp>
        <p:nvSpPr>
          <p:cNvPr id="26628" name="Oval 4"/>
          <p:cNvSpPr>
            <a:spLocks noChangeArrowheads="1"/>
          </p:cNvSpPr>
          <p:nvPr/>
        </p:nvSpPr>
        <p:spPr bwMode="auto">
          <a:xfrm>
            <a:off x="5159375" y="4652963"/>
            <a:ext cx="22098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fr-FR" altLang="fr-FR" dirty="0">
              <a:latin typeface="Calibri" panose="020F0502020204030204" pitchFamily="34" charset="0"/>
            </a:endParaRP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5640388" y="3364338"/>
            <a:ext cx="17287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s-x-int-SDL" sz="2400" b="1">
                <a:solidFill>
                  <a:schemeClr val="bg2"/>
                </a:solidFill>
                <a:latin typeface="+mn-lt"/>
              </a:rPr>
              <a:t>Población</a:t>
            </a:r>
          </a:p>
          <a:p>
            <a:r>
              <a:rPr lang="es-x-int-SDL" sz="2400" b="1">
                <a:solidFill>
                  <a:schemeClr val="bg2"/>
                </a:solidFill>
                <a:latin typeface="+mn-lt"/>
              </a:rPr>
              <a:t> general</a:t>
            </a: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5545138" y="4228605"/>
            <a:ext cx="1797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x-int-SDL" sz="2400" b="1" dirty="0">
                <a:solidFill>
                  <a:schemeClr val="bg2"/>
                </a:solidFill>
                <a:latin typeface="+mn-lt"/>
              </a:rPr>
              <a:t>En riesgo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5232400" y="4941889"/>
            <a:ext cx="21097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x-int-SDL" sz="2400" b="1">
                <a:solidFill>
                  <a:schemeClr val="bg2"/>
                </a:solidFill>
                <a:latin typeface="+mn-lt"/>
              </a:rPr>
              <a:t>Malnutrida</a:t>
            </a:r>
          </a:p>
        </p:txBody>
      </p:sp>
      <p:sp>
        <p:nvSpPr>
          <p:cNvPr id="26632" name="Rectangle 14"/>
          <p:cNvSpPr>
            <a:spLocks noChangeArrowheads="1"/>
          </p:cNvSpPr>
          <p:nvPr/>
        </p:nvSpPr>
        <p:spPr bwMode="auto">
          <a:xfrm>
            <a:off x="6383339" y="188914"/>
            <a:ext cx="4156075" cy="424732"/>
          </a:xfrm>
          <a:prstGeom prst="rect">
            <a:avLst/>
          </a:prstGeom>
          <a:solidFill>
            <a:srgbClr val="DDDDDD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None/>
            </a:pPr>
            <a:r>
              <a:rPr lang="es-x-int-SDL" sz="2400" b="1">
                <a:solidFill>
                  <a:srgbClr val="FF0000"/>
                </a:solidFill>
                <a:latin typeface="+mn-lt"/>
              </a:rPr>
              <a:t>2. Programas nutricionales</a:t>
            </a:r>
          </a:p>
        </p:txBody>
      </p:sp>
      <p:sp>
        <p:nvSpPr>
          <p:cNvPr id="26633" name="Rectangle 15"/>
          <p:cNvSpPr>
            <a:spLocks noChangeArrowheads="1"/>
          </p:cNvSpPr>
          <p:nvPr/>
        </p:nvSpPr>
        <p:spPr bwMode="auto">
          <a:xfrm>
            <a:off x="1720850" y="193676"/>
            <a:ext cx="3276600" cy="392113"/>
          </a:xfrm>
          <a:prstGeom prst="rect">
            <a:avLst/>
          </a:prstGeom>
          <a:solidFill>
            <a:srgbClr val="DDDDDD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None/>
            </a:pPr>
            <a:r>
              <a:rPr lang="es-x-int-SDL" sz="2400" b="1">
                <a:latin typeface="+mn-lt"/>
              </a:rPr>
              <a:t>1. Programas de ayuda</a:t>
            </a:r>
          </a:p>
        </p:txBody>
      </p:sp>
      <p:sp>
        <p:nvSpPr>
          <p:cNvPr id="26634" name="Text Box 9"/>
          <p:cNvSpPr txBox="1">
            <a:spLocks noChangeArrowheads="1"/>
          </p:cNvSpPr>
          <p:nvPr/>
        </p:nvSpPr>
        <p:spPr bwMode="auto">
          <a:xfrm>
            <a:off x="1631949" y="687389"/>
            <a:ext cx="1947865" cy="1200329"/>
          </a:xfrm>
          <a:prstGeom prst="rect">
            <a:avLst/>
          </a:prstGeom>
          <a:solidFill>
            <a:srgbClr val="DDDDDD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x-int-SDL" sz="2400" b="1" dirty="0">
                <a:latin typeface="+mn-lt"/>
              </a:rPr>
              <a:t>Distribución general de alimentos </a:t>
            </a:r>
          </a:p>
        </p:txBody>
      </p:sp>
      <p:sp>
        <p:nvSpPr>
          <p:cNvPr id="244749" name="Line 8"/>
          <p:cNvSpPr>
            <a:spLocks noChangeShapeType="1"/>
          </p:cNvSpPr>
          <p:nvPr/>
        </p:nvSpPr>
        <p:spPr bwMode="auto">
          <a:xfrm>
            <a:off x="3298370" y="1887718"/>
            <a:ext cx="1502229" cy="1685746"/>
          </a:xfrm>
          <a:prstGeom prst="line">
            <a:avLst/>
          </a:prstGeom>
          <a:noFill/>
          <a:ln w="38100">
            <a:solidFill>
              <a:schemeClr val="tx2">
                <a:lumMod val="90000"/>
              </a:schemeClr>
            </a:solidFill>
            <a:round/>
            <a:headEnd/>
            <a:tailEnd type="arrow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>
              <a:defRPr/>
            </a:pPr>
            <a:endParaRPr lang="en-GB" dirty="0"/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3648076" y="687389"/>
            <a:ext cx="4156075" cy="830997"/>
          </a:xfrm>
          <a:prstGeom prst="rect">
            <a:avLst/>
          </a:prstGeom>
          <a:solidFill>
            <a:srgbClr val="DDDDDD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x-int-SDL" sz="2400" b="1" dirty="0">
                <a:latin typeface="+mn-lt"/>
              </a:rPr>
              <a:t>Distribución de alimentos para beneficiarios específicos </a:t>
            </a:r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>
            <a:off x="4800600" y="1457325"/>
            <a:ext cx="839788" cy="1962150"/>
          </a:xfrm>
          <a:prstGeom prst="line">
            <a:avLst/>
          </a:prstGeom>
          <a:noFill/>
          <a:ln w="38100">
            <a:solidFill>
              <a:schemeClr val="tx2">
                <a:lumMod val="90000"/>
              </a:schemeClr>
            </a:solidFill>
            <a:round/>
            <a:headEnd/>
            <a:tailEnd type="arrow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>
              <a:defRPr/>
            </a:pPr>
            <a:endParaRPr lang="en-GB" dirty="0"/>
          </a:p>
        </p:txBody>
      </p:sp>
      <p:sp>
        <p:nvSpPr>
          <p:cNvPr id="26638" name="Rectangle 14"/>
          <p:cNvSpPr>
            <a:spLocks noChangeArrowheads="1"/>
          </p:cNvSpPr>
          <p:nvPr/>
        </p:nvSpPr>
        <p:spPr bwMode="auto">
          <a:xfrm>
            <a:off x="1198563" y="6237288"/>
            <a:ext cx="4897437" cy="424732"/>
          </a:xfrm>
          <a:prstGeom prst="rect">
            <a:avLst/>
          </a:prstGeom>
          <a:solidFill>
            <a:srgbClr val="DDDDDD"/>
          </a:solidFill>
          <a:ln w="38100">
            <a:solidFill>
              <a:srgbClr val="0E882E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>
                <a:solidFill>
                  <a:srgbClr val="3B2C24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>
                <a:solidFill>
                  <a:srgbClr val="3B2C24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>
                <a:solidFill>
                  <a:srgbClr val="3B2C24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None/>
            </a:pPr>
            <a:r>
              <a:rPr lang="es-x-int-SDL" sz="2400" b="1" dirty="0">
                <a:solidFill>
                  <a:srgbClr val="0E882E"/>
                </a:solidFill>
                <a:latin typeface="+mn-lt"/>
              </a:rPr>
              <a:t>4. Nutrición para pacientes enfermos</a:t>
            </a:r>
          </a:p>
        </p:txBody>
      </p:sp>
      <p:sp>
        <p:nvSpPr>
          <p:cNvPr id="26639" name="Rectangle 14"/>
          <p:cNvSpPr>
            <a:spLocks noChangeArrowheads="1"/>
          </p:cNvSpPr>
          <p:nvPr/>
        </p:nvSpPr>
        <p:spPr bwMode="auto">
          <a:xfrm>
            <a:off x="6594475" y="6237288"/>
            <a:ext cx="4032250" cy="424732"/>
          </a:xfrm>
          <a:prstGeom prst="rect">
            <a:avLst/>
          </a:prstGeom>
          <a:solidFill>
            <a:srgbClr val="DDDDDD"/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>
                <a:solidFill>
                  <a:srgbClr val="3B2C24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>
                <a:solidFill>
                  <a:srgbClr val="3B2C24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>
                <a:solidFill>
                  <a:srgbClr val="3B2C24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None/>
            </a:pPr>
            <a:r>
              <a:rPr lang="es-x-int-SDL" sz="2400" b="1">
                <a:solidFill>
                  <a:srgbClr val="0000FF"/>
                </a:solidFill>
                <a:latin typeface="+mn-lt"/>
              </a:rPr>
              <a:t>3. Programas preventivos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19" name="TextBox 18"/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x-int-SDL">
                <a:solidFill>
                  <a:schemeClr val="bg1"/>
                </a:solidFill>
              </a:rPr>
              <a:t>Curso H.E.L.P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FD8B0-356A-44DF-9E08-D90986415114}" type="slidenum">
              <a:rPr lang="fr-CH" smtClean="0"/>
              <a:t>13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71137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35188" y="384553"/>
            <a:ext cx="8826726" cy="838200"/>
          </a:xfrm>
        </p:spPr>
        <p:txBody>
          <a:bodyPr anchor="b">
            <a:noAutofit/>
          </a:bodyPr>
          <a:lstStyle/>
          <a:p>
            <a:pPr>
              <a:defRPr/>
            </a:pPr>
            <a:r>
              <a:rPr lang="es-x-int-SDL" u="sng" dirty="0">
                <a:latin typeface="+mn-lt"/>
              </a:rPr>
              <a:t>Distribución de alimentos para beneficiarios específicos (</a:t>
            </a:r>
            <a:r>
              <a:rPr lang="es-AR" u="sng" dirty="0">
                <a:latin typeface="+mn-lt"/>
              </a:rPr>
              <a:t>DAE</a:t>
            </a:r>
            <a:r>
              <a:rPr lang="es-x-int-SDL" u="sng" dirty="0">
                <a:latin typeface="+mn-lt"/>
              </a:rPr>
              <a:t>)</a:t>
            </a:r>
          </a:p>
        </p:txBody>
      </p:sp>
      <p:sp>
        <p:nvSpPr>
          <p:cNvPr id="25702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4294967295"/>
          </p:nvPr>
        </p:nvSpPr>
        <p:spPr>
          <a:xfrm>
            <a:off x="1779552" y="1497617"/>
            <a:ext cx="8496562" cy="4975830"/>
          </a:xfrm>
        </p:spPr>
        <p:txBody>
          <a:bodyPr rtlCol="0">
            <a:noAutofit/>
          </a:bodyPr>
          <a:lstStyle/>
          <a:p>
            <a:pPr marL="0" indent="0" fontAlgn="auto">
              <a:lnSpc>
                <a:spcPct val="110000"/>
              </a:lnSpc>
              <a:buNone/>
              <a:defRPr/>
            </a:pPr>
            <a:r>
              <a:rPr lang="es-x-int-SDL" sz="2200" b="1" dirty="0"/>
              <a:t>Cuándo:</a:t>
            </a:r>
          </a:p>
          <a:p>
            <a:pPr lvl="1" fontAlgn="auto">
              <a:lnSpc>
                <a:spcPct val="110000"/>
              </a:lnSpc>
              <a:buFont typeface="Wingdings" panose="05000000000000000000" pitchFamily="2" charset="2"/>
              <a:buChar char="Ø"/>
              <a:defRPr/>
            </a:pPr>
            <a:r>
              <a:rPr lang="es-x-int-SDL" sz="2200" dirty="0">
                <a:sym typeface="Symbol" panose="05050102010706020507" pitchFamily="18" charset="2"/>
              </a:rPr>
              <a:t></a:t>
            </a:r>
            <a:r>
              <a:rPr lang="es-x-int-SDL" sz="2200" dirty="0"/>
              <a:t> acceso </a:t>
            </a:r>
            <a:r>
              <a:rPr lang="es-AR" sz="2200" dirty="0"/>
              <a:t>de </a:t>
            </a:r>
            <a:r>
              <a:rPr lang="es-x-int-SDL" sz="2200" dirty="0"/>
              <a:t>hogares vulnerables </a:t>
            </a:r>
            <a:r>
              <a:rPr lang="es-AR" sz="2200" dirty="0"/>
              <a:t>a los </a:t>
            </a:r>
            <a:r>
              <a:rPr lang="es-AR" sz="2200" dirty="0" err="1"/>
              <a:t>ali</a:t>
            </a:r>
            <a:r>
              <a:rPr lang="es-x-int-SDL" sz="2200" dirty="0"/>
              <a:t>mentos;</a:t>
            </a:r>
          </a:p>
          <a:p>
            <a:pPr lvl="1" fontAlgn="auto">
              <a:lnSpc>
                <a:spcPct val="110000"/>
              </a:lnSpc>
              <a:buFont typeface="Wingdings" panose="05000000000000000000" pitchFamily="2" charset="2"/>
              <a:buChar char="Ø"/>
              <a:defRPr/>
            </a:pPr>
            <a:r>
              <a:rPr lang="es-x-int-SDL" sz="2200" dirty="0"/>
              <a:t>nivel de seguridad alimentaria (IPC): 3 y 4, quizás 5, si no hay distribución general de alimentos;</a:t>
            </a:r>
          </a:p>
          <a:p>
            <a:pPr lvl="1" fontAlgn="auto">
              <a:lnSpc>
                <a:spcPct val="110000"/>
              </a:lnSpc>
              <a:buFont typeface="Wingdings" panose="05000000000000000000" pitchFamily="2" charset="2"/>
              <a:buChar char="Ø"/>
              <a:defRPr/>
            </a:pPr>
            <a:r>
              <a:rPr lang="es-x-int-SDL" sz="2200" dirty="0"/>
              <a:t>distribución general no adecuada ni efectiva. </a:t>
            </a:r>
          </a:p>
          <a:p>
            <a:pPr fontAlgn="auto">
              <a:lnSpc>
                <a:spcPct val="110000"/>
              </a:lnSpc>
              <a:defRPr/>
            </a:pPr>
            <a:r>
              <a:rPr lang="es-x-int-SDL" sz="2200" b="1" dirty="0"/>
              <a:t>Objetivos:</a:t>
            </a:r>
          </a:p>
          <a:p>
            <a:pPr lvl="1" fontAlgn="auto">
              <a:lnSpc>
                <a:spcPct val="110000"/>
              </a:lnSpc>
              <a:buFont typeface="Wingdings" panose="05000000000000000000" pitchFamily="2" charset="2"/>
              <a:buChar char="Ø"/>
              <a:defRPr/>
            </a:pPr>
            <a:r>
              <a:rPr lang="es-x-int-SDL" sz="2200" dirty="0"/>
              <a:t>prevenir </a:t>
            </a:r>
            <a:r>
              <a:rPr lang="es-AR" sz="2200" dirty="0"/>
              <a:t>el deterioro </a:t>
            </a:r>
            <a:r>
              <a:rPr lang="es-x-int-SDL" sz="2200" dirty="0"/>
              <a:t>del estado nutricional;</a:t>
            </a:r>
          </a:p>
          <a:p>
            <a:pPr lvl="1" fontAlgn="auto">
              <a:lnSpc>
                <a:spcPct val="110000"/>
              </a:lnSpc>
              <a:buFont typeface="Wingdings" panose="05000000000000000000" pitchFamily="2" charset="2"/>
              <a:buChar char="Ø"/>
              <a:defRPr/>
            </a:pPr>
            <a:r>
              <a:rPr lang="es-x-int-SDL" sz="2200" dirty="0">
                <a:sym typeface="Symbol" panose="05050102010706020507" pitchFamily="18" charset="2"/>
              </a:rPr>
              <a:t></a:t>
            </a:r>
            <a:r>
              <a:rPr lang="es-x-int-SDL" sz="2200" dirty="0"/>
              <a:t> disponibilidad/accesibilidad de la comida rápidamente.</a:t>
            </a:r>
          </a:p>
          <a:p>
            <a:pPr fontAlgn="auto">
              <a:lnSpc>
                <a:spcPct val="90000"/>
              </a:lnSpc>
              <a:defRPr/>
            </a:pPr>
            <a:r>
              <a:rPr lang="es-x-int-SDL" sz="2200" b="1" dirty="0"/>
              <a:t>Cómo:</a:t>
            </a:r>
            <a:r>
              <a:rPr lang="es-x-int-SDL" sz="2200" dirty="0"/>
              <a:t> </a:t>
            </a:r>
          </a:p>
          <a:p>
            <a:pPr lvl="1" fontAlgn="auto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s-x-int-SDL" sz="2200" b="1" dirty="0"/>
              <a:t>intervención a corto plazo (de 3 a 4 meses máx.);</a:t>
            </a:r>
          </a:p>
          <a:p>
            <a:pPr lvl="1" fontAlgn="auto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s-x-int-SDL" sz="2200" dirty="0"/>
              <a:t>ración mínima de 500 kcal/persona</a:t>
            </a:r>
            <a:r>
              <a:rPr lang="es-x-int-SDL" sz="2200" dirty="0">
                <a:sym typeface="Wingdings" panose="05000000000000000000" pitchFamily="2" charset="2"/>
              </a:rPr>
              <a:t></a:t>
            </a:r>
            <a:r>
              <a:rPr lang="es-x-int-SDL" sz="2200" dirty="0"/>
              <a:t> ración para toda la familia; </a:t>
            </a:r>
          </a:p>
          <a:p>
            <a:pPr lvl="1" fontAlgn="auto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s-x-int-SDL" sz="2200" dirty="0"/>
              <a:t>captación de interés simultáneamente.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7" name="TextBox 6"/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x-int-SDL">
                <a:solidFill>
                  <a:schemeClr val="bg1"/>
                </a:solidFill>
              </a:rPr>
              <a:t>Curso H.E.L.P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FD8B0-356A-44DF-9E08-D90986415114}" type="slidenum">
              <a:rPr lang="fr-CH" smtClean="0"/>
              <a:t>14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163565316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1524000" y="76200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s-ES" altLang="fr-FR" sz="2400" dirty="0">
              <a:latin typeface="Arial Narrow" panose="020B0606020202030204" pitchFamily="34" charset="0"/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1524000" y="1"/>
            <a:ext cx="685800" cy="1014413"/>
          </a:xfrm>
          <a:prstGeom prst="rect">
            <a:avLst/>
          </a:prstGeom>
          <a:solidFill>
            <a:schemeClr val="bg1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x-int-SDL" sz="2400" b="1">
                <a:latin typeface="Arial Narrow" panose="020B0606020202030204" pitchFamily="34" charset="0"/>
              </a:rPr>
              <a:t>Sección </a:t>
            </a:r>
          </a:p>
          <a:p>
            <a:pPr>
              <a:spcBef>
                <a:spcPct val="50000"/>
              </a:spcBef>
            </a:pPr>
            <a:r>
              <a:rPr lang="es-x-int-SDL" sz="2400" b="1">
                <a:latin typeface="Arial Narrow" panose="020B0606020202030204" pitchFamily="34" charset="0"/>
              </a:rPr>
              <a:t>3.b</a:t>
            </a:r>
          </a:p>
        </p:txBody>
      </p:sp>
      <p:pic>
        <p:nvPicPr>
          <p:cNvPr id="30726" name="Picture 6" descr="IMG_14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58088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1752601" y="228601"/>
            <a:ext cx="4506685" cy="51911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AR" sz="2800" dirty="0">
                <a:latin typeface="+mn-lt"/>
              </a:rPr>
              <a:t>DAE</a:t>
            </a:r>
            <a:r>
              <a:rPr lang="es-x-int-SDL" sz="2800" dirty="0">
                <a:latin typeface="+mn-lt"/>
              </a:rPr>
              <a:t>, Magaria, Nigeria, 2005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11" name="TextBox 10"/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x-int-SDL">
                <a:solidFill>
                  <a:schemeClr val="bg1"/>
                </a:solidFill>
              </a:rPr>
              <a:t>Curso H.E.L.P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FD8B0-356A-44DF-9E08-D90986415114}" type="slidenum">
              <a:rPr lang="fr-CH" smtClean="0"/>
              <a:t>15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018761909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_DSC129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98399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3962400" y="5638801"/>
            <a:ext cx="39624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x-int-SDL" sz="2400">
                <a:solidFill>
                  <a:srgbClr val="ECAB9E"/>
                </a:solidFill>
                <a:latin typeface="+mn-lt"/>
              </a:rPr>
              <a:t>Grandes cantidades de alimentos.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7" name="TextBox 6"/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x-int-SDL">
                <a:solidFill>
                  <a:schemeClr val="bg1"/>
                </a:solidFill>
              </a:rPr>
              <a:t>Curso H.E.L.P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FD8B0-356A-44DF-9E08-D90986415114}" type="slidenum">
              <a:rPr lang="fr-CH" smtClean="0"/>
              <a:t>16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024819344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5" descr="H:\Photos nut E-learning\Photos pour elearning\Images\306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758" y="727448"/>
            <a:ext cx="8855242" cy="6130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Rectangle 1"/>
          <p:cNvSpPr>
            <a:spLocks noChangeArrowheads="1"/>
          </p:cNvSpPr>
          <p:nvPr/>
        </p:nvSpPr>
        <p:spPr bwMode="auto">
          <a:xfrm>
            <a:off x="2679529" y="1108494"/>
            <a:ext cx="4323107" cy="63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s-x-int-SDL" sz="3200">
                <a:solidFill>
                  <a:schemeClr val="bg1"/>
                </a:solidFill>
                <a:latin typeface="+mn-lt"/>
              </a:rPr>
              <a:t>En general durante &lt; 5 años.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9" name="TextBox 8"/>
          <p:cNvSpPr txBox="1"/>
          <p:nvPr/>
        </p:nvSpPr>
        <p:spPr>
          <a:xfrm>
            <a:off x="83492" y="5281081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x-int-SDL">
                <a:solidFill>
                  <a:schemeClr val="bg1"/>
                </a:solidFill>
              </a:rPr>
              <a:t>Curso H.E.L.P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FD8B0-356A-44DF-9E08-D90986415114}" type="slidenum">
              <a:rPr lang="fr-CH" smtClean="0"/>
              <a:t>17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3665174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26" descr="D:\16 - NUTRITION\16.1 - Photos nutrition\03 Blanket\Distrib\File sac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8" name="TextBox 7"/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x-int-SDL">
                <a:solidFill>
                  <a:schemeClr val="bg1"/>
                </a:solidFill>
              </a:rPr>
              <a:t>Curso H.E.L.P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FD8B0-356A-44DF-9E08-D90986415114}" type="slidenum">
              <a:rPr lang="fr-CH" smtClean="0"/>
              <a:t>18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0987892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niger 39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6215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7513320" y="233680"/>
            <a:ext cx="3124200" cy="461665"/>
          </a:xfrm>
          <a:prstGeom prst="rect">
            <a:avLst/>
          </a:prstGeom>
          <a:solidFill>
            <a:srgbClr val="2D4D3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x-int-SDL" sz="2400" dirty="0">
                <a:solidFill>
                  <a:schemeClr val="bg1"/>
                </a:solidFill>
                <a:latin typeface="+mn-lt"/>
              </a:rPr>
              <a:t>Para </a:t>
            </a:r>
            <a:r>
              <a:rPr lang="es-AR" sz="2400" dirty="0">
                <a:solidFill>
                  <a:schemeClr val="bg1"/>
                </a:solidFill>
                <a:latin typeface="+mn-lt"/>
              </a:rPr>
              <a:t>toda la </a:t>
            </a:r>
            <a:r>
              <a:rPr lang="es-x-int-SDL" sz="2400" dirty="0">
                <a:solidFill>
                  <a:schemeClr val="bg1"/>
                </a:solidFill>
                <a:latin typeface="+mn-lt"/>
              </a:rPr>
              <a:t>familia.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7" name="TextBox 6"/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x-int-SDL">
                <a:solidFill>
                  <a:schemeClr val="bg1"/>
                </a:solidFill>
              </a:rPr>
              <a:t>Curso H.E.L.P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FD8B0-356A-44DF-9E08-D90986415114}" type="slidenum">
              <a:rPr lang="fr-CH" smtClean="0"/>
              <a:t>19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21494751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911569" y="296908"/>
            <a:ext cx="8713787" cy="1566334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x-int-SDL" sz="4400" u="sng">
                <a:latin typeface="+mn-lt"/>
              </a:rPr>
              <a:t>Objetivos</a:t>
            </a:r>
            <a:br>
              <a:rPr lang="es-x-int-SDL" sz="4400">
                <a:latin typeface="+mn-lt"/>
              </a:rPr>
            </a:br>
            <a:endParaRPr lang="es-x-int-SDL" sz="4400">
              <a:latin typeface="+mn-lt"/>
            </a:endParaRPr>
          </a:p>
        </p:txBody>
      </p:sp>
      <p:sp>
        <p:nvSpPr>
          <p:cNvPr id="11" name="Content Placeholder 3"/>
          <p:cNvSpPr txBox="1">
            <a:spLocks/>
          </p:cNvSpPr>
          <p:nvPr/>
        </p:nvSpPr>
        <p:spPr>
          <a:xfrm>
            <a:off x="1911569" y="2201377"/>
            <a:ext cx="8229600" cy="3443068"/>
          </a:xfrm>
          <a:prstGeom prst="rect">
            <a:avLst/>
          </a:prstGeom>
          <a:noFill/>
          <a:ln>
            <a:miter lim="800000"/>
            <a:headEnd/>
            <a:tailEnd/>
          </a:ln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Wingdings" panose="05000000000000000000" pitchFamily="2" charset="2"/>
              <a:buNone/>
              <a:defRPr/>
            </a:pPr>
            <a:r>
              <a:rPr lang="es-x-int-SDL" b="1" dirty="0">
                <a:solidFill>
                  <a:srgbClr val="0000FF"/>
                </a:solidFill>
              </a:rPr>
              <a:t>Los participantes podrán: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es-x-int-SDL" dirty="0"/>
              <a:t>explicar el concepto de intervenciones específicas y sensibles a</a:t>
            </a:r>
            <a:r>
              <a:rPr lang="es-AR" dirty="0"/>
              <a:t> la</a:t>
            </a:r>
            <a:r>
              <a:rPr lang="es-x-int-SDL" dirty="0"/>
              <a:t> nutrición;</a:t>
            </a:r>
            <a:r>
              <a:rPr lang="es-x-int-SDL" i="1" dirty="0"/>
              <a:t> 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es-x-int-SDL" dirty="0"/>
              <a:t>exponer maneras de abordar las causas de la malnutrición a través de intervenciones sensibles a la nutrición;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es-x-int-SDL" dirty="0"/>
              <a:t>exponer maneras de prevenir y tratar la malnutrición a través de intervenciones sensibles a la nutrición;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es-x-int-SDL" dirty="0"/>
              <a:t>describir los tipos de intervenciones en materia de seguridad alimentaria y nutricional que pueden implementarse en distintas situaciones de crisis. </a:t>
            </a:r>
            <a:r>
              <a:rPr lang="es-x-int-SDL" sz="2600" dirty="0"/>
              <a:t> </a:t>
            </a:r>
          </a:p>
          <a:p>
            <a:pPr>
              <a:defRPr/>
            </a:pP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14" name="TextBox 13"/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s-x-int-SDL">
                <a:solidFill>
                  <a:schemeClr val="bg1"/>
                </a:solidFill>
              </a:rPr>
              <a:t>Curso H.E.L.P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27420-E05D-43BA-9DAF-DAB1CA8679FC}" type="slidenum">
              <a:rPr lang="fr-CH" smtClean="0"/>
              <a:t>2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7099055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_DSC209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65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1703387" y="5734050"/>
            <a:ext cx="5187269" cy="707886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x-int-SDL" sz="4000" dirty="0">
                <a:solidFill>
                  <a:srgbClr val="005BA4"/>
                </a:solidFill>
                <a:latin typeface="+mn-lt"/>
              </a:rPr>
              <a:t>Y </a:t>
            </a:r>
            <a:r>
              <a:rPr lang="es-x-int-SDL" sz="4000" b="1" dirty="0">
                <a:solidFill>
                  <a:srgbClr val="005BA4"/>
                </a:solidFill>
                <a:latin typeface="+mn-lt"/>
              </a:rPr>
              <a:t>control</a:t>
            </a:r>
            <a:r>
              <a:rPr lang="es-x-int-SDL" sz="4000" dirty="0">
                <a:solidFill>
                  <a:srgbClr val="005BA4"/>
                </a:solidFill>
                <a:latin typeface="+mn-lt"/>
              </a:rPr>
              <a:t> de multitudes.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7" name="TextBox 6"/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x-int-SDL">
                <a:solidFill>
                  <a:schemeClr val="bg1"/>
                </a:solidFill>
              </a:rPr>
              <a:t>Curso H.E.L.P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FD8B0-356A-44DF-9E08-D90986415114}" type="slidenum">
              <a:rPr lang="fr-CH" smtClean="0"/>
              <a:t>20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119952041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1026"/>
          <p:cNvSpPr txBox="1">
            <a:spLocks noChangeArrowheads="1"/>
          </p:cNvSpPr>
          <p:nvPr/>
        </p:nvSpPr>
        <p:spPr bwMode="auto">
          <a:xfrm>
            <a:off x="2917370" y="0"/>
            <a:ext cx="724988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x-int-SDL" sz="4400" u="sng" dirty="0">
                <a:latin typeface="+mn-lt"/>
              </a:rPr>
              <a:t>Precauciones para operaciones de asistencia alimentaria</a:t>
            </a:r>
          </a:p>
        </p:txBody>
      </p:sp>
      <p:sp>
        <p:nvSpPr>
          <p:cNvPr id="40963" name="Rectangle 1027"/>
          <p:cNvSpPr>
            <a:spLocks noChangeArrowheads="1"/>
          </p:cNvSpPr>
          <p:nvPr/>
        </p:nvSpPr>
        <p:spPr bwMode="auto">
          <a:xfrm>
            <a:off x="1066800" y="1348800"/>
            <a:ext cx="11041708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x-int-SDL" sz="2200" b="1" dirty="0">
                <a:latin typeface="+mn-lt"/>
              </a:rPr>
              <a:t>Desafíos políticos</a:t>
            </a:r>
          </a:p>
          <a:p>
            <a:pPr marL="0" lvl="1">
              <a:buFont typeface="Wingdings" panose="05000000000000000000" pitchFamily="2" charset="2"/>
              <a:buChar char="Ø"/>
            </a:pPr>
            <a:r>
              <a:rPr lang="es-x-int-SDL" sz="2200" dirty="0">
                <a:latin typeface="+mn-lt"/>
                <a:cs typeface="Times New Roman" panose="02020603050405020304" pitchFamily="18" charset="0"/>
              </a:rPr>
              <a:t>herramienta para manipular o controlar a las personas;</a:t>
            </a:r>
          </a:p>
          <a:p>
            <a:pPr marL="0" lvl="1">
              <a:buFont typeface="Wingdings" panose="05000000000000000000" pitchFamily="2" charset="2"/>
              <a:buChar char="Ø"/>
            </a:pPr>
            <a:r>
              <a:rPr lang="es-x-int-SDL" sz="2200" dirty="0">
                <a:latin typeface="+mn-lt"/>
                <a:cs typeface="Times New Roman" panose="02020603050405020304" pitchFamily="18" charset="0"/>
              </a:rPr>
              <a:t>la distribución debe ser eficiente, imparcial, equitativa, transparente y responsable.</a:t>
            </a:r>
          </a:p>
          <a:p>
            <a:r>
              <a:rPr lang="es-x-int-SDL" sz="2200" b="1" dirty="0">
                <a:latin typeface="+mn-lt"/>
              </a:rPr>
              <a:t> </a:t>
            </a:r>
          </a:p>
          <a:p>
            <a:r>
              <a:rPr lang="es-x-int-SDL" sz="2200" b="1" dirty="0">
                <a:latin typeface="+mn-lt"/>
              </a:rPr>
              <a:t>Desafíos financieros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x-int-SDL" sz="2200" dirty="0">
                <a:latin typeface="+mn-lt"/>
              </a:rPr>
              <a:t>la asistencia alimentaria es muy c</a:t>
            </a:r>
            <a:r>
              <a:rPr lang="es-AR" sz="2200" dirty="0" err="1">
                <a:latin typeface="+mn-lt"/>
              </a:rPr>
              <a:t>ostosa</a:t>
            </a:r>
            <a:r>
              <a:rPr lang="es-x-int-SDL" sz="2200" dirty="0">
                <a:latin typeface="+mn-lt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x-int-SDL" sz="2200" dirty="0">
                <a:latin typeface="+mn-lt"/>
              </a:rPr>
              <a:t>un análisis en detalle de la situación permite elaborar una gran variedad de argumentos para los donantes.</a:t>
            </a:r>
          </a:p>
          <a:p>
            <a:endParaRPr lang="en-GB" altLang="fr-FR" sz="2200" b="1" u="sng" dirty="0">
              <a:latin typeface="+mn-lt"/>
            </a:endParaRPr>
          </a:p>
          <a:p>
            <a:r>
              <a:rPr lang="es-x-int-SDL" sz="2200" b="1" dirty="0">
                <a:latin typeface="+mn-lt"/>
              </a:rPr>
              <a:t>Desafíos logísticos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x-int-SDL" sz="2200" dirty="0">
                <a:latin typeface="+mn-lt"/>
              </a:rPr>
              <a:t>la asistencia alimentaria es de alta prioridad en contextos de emergencia para salvar vidas;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x-int-SDL" sz="2200" dirty="0">
                <a:latin typeface="+mn-lt"/>
                <a:cs typeface="Times New Roman" panose="02020603050405020304" pitchFamily="18" charset="0"/>
              </a:rPr>
              <a:t>debe llegar (aprovisionamiento y transporte) y distribu</a:t>
            </a:r>
            <a:r>
              <a:rPr lang="es-AR" sz="2200" dirty="0">
                <a:latin typeface="+mn-lt"/>
                <a:cs typeface="Times New Roman" panose="02020603050405020304" pitchFamily="18" charset="0"/>
              </a:rPr>
              <a:t>ir</a:t>
            </a:r>
            <a:r>
              <a:rPr lang="es-x-int-SDL" sz="2200" dirty="0">
                <a:latin typeface="+mn-lt"/>
                <a:cs typeface="Times New Roman" panose="02020603050405020304" pitchFamily="18" charset="0"/>
              </a:rPr>
              <a:t>se rápidamente.</a:t>
            </a:r>
          </a:p>
          <a:p>
            <a:r>
              <a:rPr lang="es-x-int-SDL" sz="2200" b="1" dirty="0">
                <a:latin typeface="+mn-lt"/>
              </a:rPr>
              <a:t> </a:t>
            </a:r>
          </a:p>
          <a:p>
            <a:r>
              <a:rPr lang="es-x-int-SDL" sz="2200" b="1" u="sng" dirty="0">
                <a:latin typeface="+mn-lt"/>
              </a:rPr>
              <a:t>Desafíos humanos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x-int-SDL" sz="2200" dirty="0">
                <a:latin typeface="+mn-lt"/>
              </a:rPr>
              <a:t>ser capaces de organizar las operaciones (medios);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x-int-SDL" sz="2200" dirty="0">
                <a:latin typeface="+mn-lt"/>
              </a:rPr>
              <a:t>comunicarse con el Gobierno, los </a:t>
            </a:r>
            <a:r>
              <a:rPr lang="es-AR" sz="2200" dirty="0">
                <a:latin typeface="+mn-lt"/>
              </a:rPr>
              <a:t>dirigentes</a:t>
            </a:r>
            <a:r>
              <a:rPr lang="es-x-int-SDL" sz="2200" dirty="0">
                <a:latin typeface="+mn-lt"/>
              </a:rPr>
              <a:t>, los socios, los donantes, las familias...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7" name="TextBox 6"/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x-int-SDL">
                <a:solidFill>
                  <a:schemeClr val="bg1"/>
                </a:solidFill>
              </a:rPr>
              <a:t>Curso H.E.L.P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FD8B0-356A-44DF-9E08-D90986415114}" type="slidenum">
              <a:rPr lang="fr-CH" smtClean="0"/>
              <a:t>21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357813207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Oval 2"/>
          <p:cNvSpPr>
            <a:spLocks noChangeArrowheads="1"/>
          </p:cNvSpPr>
          <p:nvPr/>
        </p:nvSpPr>
        <p:spPr bwMode="auto">
          <a:xfrm>
            <a:off x="3792539" y="3357564"/>
            <a:ext cx="4897437" cy="2808287"/>
          </a:xfrm>
          <a:prstGeom prst="ellipse">
            <a:avLst/>
          </a:prstGeom>
          <a:solidFill>
            <a:schemeClr val="tx2">
              <a:lumMod val="9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fr-FR" altLang="fr-FR" dirty="0">
              <a:latin typeface="Calibri" panose="020F0502020204030204" pitchFamily="34" charset="0"/>
            </a:endParaRPr>
          </a:p>
        </p:txBody>
      </p:sp>
      <p:sp>
        <p:nvSpPr>
          <p:cNvPr id="43011" name="Oval 3"/>
          <p:cNvSpPr>
            <a:spLocks noChangeArrowheads="1"/>
          </p:cNvSpPr>
          <p:nvPr/>
        </p:nvSpPr>
        <p:spPr bwMode="auto">
          <a:xfrm>
            <a:off x="4943476" y="4149725"/>
            <a:ext cx="2663825" cy="1727200"/>
          </a:xfrm>
          <a:prstGeom prst="ellipse">
            <a:avLst/>
          </a:prstGeom>
          <a:solidFill>
            <a:srgbClr val="ECAB9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fr-FR" altLang="fr-FR" dirty="0">
              <a:latin typeface="Calibri" panose="020F0502020204030204" pitchFamily="34" charset="0"/>
            </a:endParaRPr>
          </a:p>
        </p:txBody>
      </p:sp>
      <p:sp>
        <p:nvSpPr>
          <p:cNvPr id="43012" name="Oval 4"/>
          <p:cNvSpPr>
            <a:spLocks noChangeArrowheads="1"/>
          </p:cNvSpPr>
          <p:nvPr/>
        </p:nvSpPr>
        <p:spPr bwMode="auto">
          <a:xfrm>
            <a:off x="5159375" y="4652963"/>
            <a:ext cx="22098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fr-FR" altLang="fr-FR" dirty="0">
              <a:latin typeface="Calibri" panose="020F0502020204030204" pitchFamily="34" charset="0"/>
            </a:endParaRPr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5640388" y="3338146"/>
            <a:ext cx="17287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s-x-int-SDL" sz="2400" b="1">
                <a:solidFill>
                  <a:schemeClr val="bg2"/>
                </a:solidFill>
                <a:latin typeface="+mn-lt"/>
              </a:rPr>
              <a:t>Población</a:t>
            </a:r>
          </a:p>
          <a:p>
            <a:r>
              <a:rPr lang="es-x-int-SDL" sz="2400" b="1">
                <a:solidFill>
                  <a:schemeClr val="bg2"/>
                </a:solidFill>
                <a:latin typeface="+mn-lt"/>
              </a:rPr>
              <a:t> general</a:t>
            </a:r>
          </a:p>
        </p:txBody>
      </p:sp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5593557" y="4227236"/>
            <a:ext cx="17287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x-int-SDL" sz="2400" b="1" dirty="0">
                <a:solidFill>
                  <a:schemeClr val="bg2"/>
                </a:solidFill>
                <a:latin typeface="+mn-lt"/>
              </a:rPr>
              <a:t>En riesgo</a:t>
            </a:r>
          </a:p>
        </p:txBody>
      </p:sp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5232400" y="4941889"/>
            <a:ext cx="21097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x-int-SDL" sz="2400" b="1">
                <a:solidFill>
                  <a:schemeClr val="bg2"/>
                </a:solidFill>
                <a:latin typeface="+mn-lt"/>
              </a:rPr>
              <a:t>Malnutrida</a:t>
            </a:r>
          </a:p>
        </p:txBody>
      </p:sp>
      <p:sp>
        <p:nvSpPr>
          <p:cNvPr id="43016" name="Rectangle 14"/>
          <p:cNvSpPr>
            <a:spLocks noChangeArrowheads="1"/>
          </p:cNvSpPr>
          <p:nvPr/>
        </p:nvSpPr>
        <p:spPr bwMode="auto">
          <a:xfrm>
            <a:off x="6383339" y="188914"/>
            <a:ext cx="4156075" cy="424732"/>
          </a:xfrm>
          <a:prstGeom prst="rect">
            <a:avLst/>
          </a:prstGeom>
          <a:solidFill>
            <a:srgbClr val="DDDDDD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None/>
            </a:pPr>
            <a:r>
              <a:rPr lang="es-x-int-SDL" sz="2400" b="1">
                <a:solidFill>
                  <a:srgbClr val="FF0000"/>
                </a:solidFill>
                <a:latin typeface="+mn-lt"/>
              </a:rPr>
              <a:t>2. Programas nutricionales</a:t>
            </a:r>
          </a:p>
        </p:txBody>
      </p:sp>
      <p:sp>
        <p:nvSpPr>
          <p:cNvPr id="43017" name="Rectangle 15"/>
          <p:cNvSpPr>
            <a:spLocks noChangeArrowheads="1"/>
          </p:cNvSpPr>
          <p:nvPr/>
        </p:nvSpPr>
        <p:spPr bwMode="auto">
          <a:xfrm>
            <a:off x="1720850" y="193676"/>
            <a:ext cx="3276600" cy="392113"/>
          </a:xfrm>
          <a:prstGeom prst="rect">
            <a:avLst/>
          </a:prstGeom>
          <a:solidFill>
            <a:srgbClr val="DDDDDD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None/>
            </a:pPr>
            <a:r>
              <a:rPr lang="es-x-int-SDL" sz="2400" b="1">
                <a:latin typeface="+mn-lt"/>
              </a:rPr>
              <a:t>1. Programas de ayuda</a:t>
            </a:r>
          </a:p>
        </p:txBody>
      </p:sp>
      <p:sp>
        <p:nvSpPr>
          <p:cNvPr id="43018" name="Text Box 9"/>
          <p:cNvSpPr txBox="1">
            <a:spLocks noChangeArrowheads="1"/>
          </p:cNvSpPr>
          <p:nvPr/>
        </p:nvSpPr>
        <p:spPr bwMode="auto">
          <a:xfrm>
            <a:off x="1493839" y="687389"/>
            <a:ext cx="2085976" cy="1200329"/>
          </a:xfrm>
          <a:prstGeom prst="rect">
            <a:avLst/>
          </a:prstGeom>
          <a:solidFill>
            <a:srgbClr val="DDDDDD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x-int-SDL" sz="2400" b="1" dirty="0">
                <a:latin typeface="+mn-lt"/>
              </a:rPr>
              <a:t>Distribución general de alimentos </a:t>
            </a:r>
          </a:p>
        </p:txBody>
      </p:sp>
      <p:sp>
        <p:nvSpPr>
          <p:cNvPr id="244749" name="Line 8"/>
          <p:cNvSpPr>
            <a:spLocks noChangeShapeType="1"/>
          </p:cNvSpPr>
          <p:nvPr/>
        </p:nvSpPr>
        <p:spPr bwMode="auto">
          <a:xfrm>
            <a:off x="3156856" y="1807029"/>
            <a:ext cx="1643743" cy="1766435"/>
          </a:xfrm>
          <a:prstGeom prst="line">
            <a:avLst/>
          </a:prstGeom>
          <a:noFill/>
          <a:ln w="38100">
            <a:solidFill>
              <a:schemeClr val="tx2">
                <a:lumMod val="90000"/>
              </a:schemeClr>
            </a:solidFill>
            <a:round/>
            <a:headEnd/>
            <a:tailEnd type="arrow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>
              <a:defRPr/>
            </a:pPr>
            <a:endParaRPr lang="en-GB" dirty="0"/>
          </a:p>
        </p:txBody>
      </p:sp>
      <p:sp>
        <p:nvSpPr>
          <p:cNvPr id="43020" name="Text Box 9"/>
          <p:cNvSpPr txBox="1">
            <a:spLocks noChangeArrowheads="1"/>
          </p:cNvSpPr>
          <p:nvPr/>
        </p:nvSpPr>
        <p:spPr bwMode="auto">
          <a:xfrm>
            <a:off x="3648076" y="687389"/>
            <a:ext cx="2102755" cy="1569660"/>
          </a:xfrm>
          <a:prstGeom prst="rect">
            <a:avLst/>
          </a:prstGeom>
          <a:solidFill>
            <a:srgbClr val="DDDDDD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x-int-SDL" sz="2400" b="1" dirty="0">
                <a:latin typeface="+mn-lt"/>
              </a:rPr>
              <a:t>Distribución de alimentos para beneficiarios específicos </a:t>
            </a:r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>
            <a:off x="5232400" y="2328485"/>
            <a:ext cx="407988" cy="1090989"/>
          </a:xfrm>
          <a:prstGeom prst="line">
            <a:avLst/>
          </a:prstGeom>
          <a:noFill/>
          <a:ln w="38100">
            <a:solidFill>
              <a:schemeClr val="tx2">
                <a:lumMod val="90000"/>
              </a:schemeClr>
            </a:solidFill>
            <a:round/>
            <a:headEnd/>
            <a:tailEnd type="arrow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>
              <a:defRPr/>
            </a:pPr>
            <a:endParaRPr lang="en-GB" dirty="0"/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1222149" y="2019300"/>
            <a:ext cx="2102754" cy="1200329"/>
          </a:xfrm>
          <a:prstGeom prst="rect">
            <a:avLst/>
          </a:prstGeom>
          <a:solidFill>
            <a:srgbClr val="DDDDDD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x-int-SDL" sz="2400" b="1" dirty="0">
                <a:latin typeface="+mn-lt"/>
              </a:rPr>
              <a:t>Programas de transferencia en efectivo</a:t>
            </a:r>
          </a:p>
        </p:txBody>
      </p:sp>
      <p:sp>
        <p:nvSpPr>
          <p:cNvPr id="43023" name="Rectangle 14"/>
          <p:cNvSpPr>
            <a:spLocks noChangeArrowheads="1"/>
          </p:cNvSpPr>
          <p:nvPr/>
        </p:nvSpPr>
        <p:spPr bwMode="auto">
          <a:xfrm>
            <a:off x="1198563" y="6237288"/>
            <a:ext cx="4897437" cy="424732"/>
          </a:xfrm>
          <a:prstGeom prst="rect">
            <a:avLst/>
          </a:prstGeom>
          <a:solidFill>
            <a:srgbClr val="DDDDDD"/>
          </a:solidFill>
          <a:ln w="38100">
            <a:solidFill>
              <a:srgbClr val="0E882E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>
                <a:solidFill>
                  <a:srgbClr val="3B2C24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>
                <a:solidFill>
                  <a:srgbClr val="3B2C24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>
                <a:solidFill>
                  <a:srgbClr val="3B2C24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None/>
            </a:pPr>
            <a:r>
              <a:rPr lang="es-x-int-SDL" sz="2400" b="1" dirty="0">
                <a:solidFill>
                  <a:srgbClr val="0E882E"/>
                </a:solidFill>
                <a:latin typeface="+mn-lt"/>
              </a:rPr>
              <a:t>4. Nutrición para pacientes enfermos</a:t>
            </a:r>
          </a:p>
        </p:txBody>
      </p:sp>
      <p:sp>
        <p:nvSpPr>
          <p:cNvPr id="43024" name="Rectangle 14"/>
          <p:cNvSpPr>
            <a:spLocks noChangeArrowheads="1"/>
          </p:cNvSpPr>
          <p:nvPr/>
        </p:nvSpPr>
        <p:spPr bwMode="auto">
          <a:xfrm>
            <a:off x="6527800" y="6237288"/>
            <a:ext cx="4032250" cy="424732"/>
          </a:xfrm>
          <a:prstGeom prst="rect">
            <a:avLst/>
          </a:prstGeom>
          <a:solidFill>
            <a:srgbClr val="DDDDDD"/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>
                <a:solidFill>
                  <a:srgbClr val="3B2C24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>
                <a:solidFill>
                  <a:srgbClr val="3B2C24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>
                <a:solidFill>
                  <a:srgbClr val="3B2C24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None/>
            </a:pPr>
            <a:r>
              <a:rPr lang="es-x-int-SDL" sz="2400" b="1">
                <a:solidFill>
                  <a:srgbClr val="0000FF"/>
                </a:solidFill>
                <a:latin typeface="+mn-lt"/>
              </a:rPr>
              <a:t>3. Programas preventivos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20" name="TextBox 19"/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x-int-SDL">
                <a:solidFill>
                  <a:schemeClr val="bg1"/>
                </a:solidFill>
              </a:rPr>
              <a:t>Curso H.E.L.P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FD8B0-356A-44DF-9E08-D90986415114}" type="slidenum">
              <a:rPr lang="fr-CH" smtClean="0"/>
              <a:t>22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3905220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992233" y="529046"/>
            <a:ext cx="8509000" cy="898525"/>
          </a:xfrm>
        </p:spPr>
        <p:txBody>
          <a:bodyPr anchor="b">
            <a:noAutofit/>
          </a:bodyPr>
          <a:lstStyle/>
          <a:p>
            <a:pPr>
              <a:defRPr/>
            </a:pPr>
            <a:r>
              <a:rPr lang="es-x-int-SDL" u="sng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Nuevos enfoques para la distribución </a:t>
            </a:r>
            <a:r>
              <a:rPr lang="es-AR" u="sng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DGA</a:t>
            </a:r>
            <a:endParaRPr lang="es-x-int-SDL" u="sng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5190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4294967295"/>
          </p:nvPr>
        </p:nvSpPr>
        <p:spPr>
          <a:xfrm>
            <a:off x="1404258" y="1897063"/>
            <a:ext cx="9644742" cy="4824412"/>
          </a:xfrm>
        </p:spPr>
        <p:txBody>
          <a:bodyPr rtlCol="0">
            <a:normAutofit/>
          </a:bodyPr>
          <a:lstStyle/>
          <a:p>
            <a:pPr marL="0" indent="0" fontAlgn="auto">
              <a:buNone/>
              <a:defRPr/>
            </a:pPr>
            <a:r>
              <a:rPr lang="es-x-int-SDL" b="1" dirty="0">
                <a:solidFill>
                  <a:schemeClr val="tx2">
                    <a:lumMod val="75000"/>
                  </a:schemeClr>
                </a:solidFill>
              </a:rPr>
              <a:t>Distribución de vales de comida o de dinero</a:t>
            </a:r>
          </a:p>
          <a:p>
            <a:pPr lvl="1" fontAlgn="auto">
              <a:buFont typeface="Wingdings" panose="05000000000000000000" pitchFamily="2" charset="2"/>
              <a:buChar char="Ø"/>
              <a:defRPr/>
            </a:pPr>
            <a:r>
              <a:rPr lang="es-x-int-SDL" sz="2800" dirty="0">
                <a:solidFill>
                  <a:schemeClr val="tx2">
                    <a:lumMod val="75000"/>
                  </a:schemeClr>
                </a:solidFill>
              </a:rPr>
              <a:t> favorece la economía local; </a:t>
            </a:r>
          </a:p>
          <a:p>
            <a:pPr lvl="1" fontAlgn="auto">
              <a:buFont typeface="Wingdings" panose="05000000000000000000" pitchFamily="2" charset="2"/>
              <a:buChar char="Ø"/>
              <a:defRPr/>
            </a:pPr>
            <a:r>
              <a:rPr lang="es-x-int-SDL" sz="2800" dirty="0">
                <a:solidFill>
                  <a:schemeClr val="tx2">
                    <a:lumMod val="75000"/>
                  </a:schemeClr>
                </a:solidFill>
              </a:rPr>
              <a:t> la familia consume los alimentos que desea;</a:t>
            </a:r>
          </a:p>
          <a:p>
            <a:pPr lvl="1" fontAlgn="auto">
              <a:buFont typeface="Wingdings" panose="05000000000000000000" pitchFamily="2" charset="2"/>
              <a:buChar char="Ø"/>
              <a:defRPr/>
            </a:pPr>
            <a:r>
              <a:rPr lang="es-x-int-SDL" sz="2800" dirty="0">
                <a:solidFill>
                  <a:schemeClr val="tx2">
                    <a:lumMod val="75000"/>
                  </a:schemeClr>
                </a:solidFill>
              </a:rPr>
              <a:t> la logística es más sencilla.</a:t>
            </a:r>
          </a:p>
          <a:p>
            <a:pPr fontAlgn="auto">
              <a:buFontTx/>
              <a:buNone/>
              <a:defRPr/>
            </a:pPr>
            <a:endParaRPr lang="en-US" altLang="fr-FR" dirty="0">
              <a:solidFill>
                <a:schemeClr val="tx2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fontAlgn="auto">
              <a:buFontTx/>
              <a:buNone/>
              <a:defRPr/>
            </a:pPr>
            <a:r>
              <a:rPr lang="es-x-int-SDL" b="1" dirty="0">
                <a:solidFill>
                  <a:schemeClr val="tx2">
                    <a:lumMod val="75000"/>
                  </a:schemeClr>
                </a:solidFill>
              </a:rPr>
              <a:t>Pero:</a:t>
            </a:r>
            <a:r>
              <a:rPr lang="es-x-int-SDL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lvl="1" fontAlgn="auto">
              <a:buFont typeface="Wingdings" panose="05000000000000000000" pitchFamily="2" charset="2"/>
              <a:buChar char="Ø"/>
              <a:defRPr/>
            </a:pPr>
            <a:r>
              <a:rPr lang="es-x-int-SDL" sz="2800" dirty="0">
                <a:solidFill>
                  <a:schemeClr val="tx2">
                    <a:lumMod val="75000"/>
                  </a:schemeClr>
                </a:solidFill>
              </a:rPr>
              <a:t>conlleva problemas de seguridad;</a:t>
            </a:r>
          </a:p>
          <a:p>
            <a:pPr lvl="1" fontAlgn="auto">
              <a:buFont typeface="Wingdings" panose="05000000000000000000" pitchFamily="2" charset="2"/>
              <a:buChar char="Ø"/>
              <a:defRPr/>
            </a:pPr>
            <a:r>
              <a:rPr lang="es-x-int-SDL" sz="2800" dirty="0">
                <a:solidFill>
                  <a:schemeClr val="tx2">
                    <a:lumMod val="75000"/>
                  </a:schemeClr>
                </a:solidFill>
              </a:rPr>
              <a:t>el dinero no siempre se gasta en comida;</a:t>
            </a:r>
          </a:p>
          <a:p>
            <a:pPr lvl="1" fontAlgn="auto">
              <a:buFont typeface="Wingdings" panose="05000000000000000000" pitchFamily="2" charset="2"/>
              <a:buChar char="Ø"/>
              <a:defRPr/>
            </a:pPr>
            <a:r>
              <a:rPr lang="es-x-int-SDL" sz="2800" dirty="0">
                <a:solidFill>
                  <a:schemeClr val="tx2">
                    <a:lumMod val="75000"/>
                  </a:schemeClr>
                </a:solidFill>
              </a:rPr>
              <a:t>puede </a:t>
            </a:r>
            <a:r>
              <a:rPr lang="es-AR" sz="2800" dirty="0">
                <a:solidFill>
                  <a:schemeClr val="tx2">
                    <a:lumMod val="75000"/>
                  </a:schemeClr>
                </a:solidFill>
              </a:rPr>
              <a:t>llevar a </a:t>
            </a:r>
            <a:r>
              <a:rPr lang="es-x-int-SDL" sz="2800" dirty="0">
                <a:solidFill>
                  <a:schemeClr val="tx2">
                    <a:lumMod val="75000"/>
                  </a:schemeClr>
                </a:solidFill>
              </a:rPr>
              <a:t>un aumento </a:t>
            </a:r>
            <a:r>
              <a:rPr lang="es-AR" sz="2800" dirty="0">
                <a:solidFill>
                  <a:schemeClr val="tx2">
                    <a:lumMod val="75000"/>
                  </a:schemeClr>
                </a:solidFill>
              </a:rPr>
              <a:t>del </a:t>
            </a:r>
            <a:r>
              <a:rPr lang="es-x-int-SDL" sz="2800" dirty="0">
                <a:solidFill>
                  <a:schemeClr val="tx2">
                    <a:lumMod val="75000"/>
                  </a:schemeClr>
                </a:solidFill>
              </a:rPr>
              <a:t>precio de los alimentos. </a:t>
            </a:r>
          </a:p>
          <a:p>
            <a:pPr fontAlgn="auto">
              <a:buFont typeface="Wingdings" panose="05000000000000000000" pitchFamily="2" charset="2"/>
              <a:buChar char="à"/>
              <a:defRPr/>
            </a:pPr>
            <a:endParaRPr lang="en-GB" altLang="fr-FR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7" name="TextBox 6"/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x-int-SDL">
                <a:solidFill>
                  <a:schemeClr val="bg1"/>
                </a:solidFill>
              </a:rPr>
              <a:t>Curso H.E.L.P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FD8B0-356A-44DF-9E08-D90986415114}" type="slidenum">
              <a:rPr lang="fr-CH" smtClean="0"/>
              <a:t>23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00528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631950" y="264161"/>
            <a:ext cx="7988300" cy="10795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x-int-SDL" u="sng" dirty="0">
                <a:latin typeface="+mn-lt"/>
              </a:rPr>
              <a:t>Transferencias </a:t>
            </a:r>
            <a:r>
              <a:rPr lang="es-AR" u="sng" dirty="0">
                <a:latin typeface="+mn-lt"/>
              </a:rPr>
              <a:t>en</a:t>
            </a:r>
            <a:r>
              <a:rPr lang="es-x-int-SDL" u="sng" dirty="0">
                <a:latin typeface="+mn-lt"/>
              </a:rPr>
              <a:t> efectivo</a:t>
            </a:r>
          </a:p>
        </p:txBody>
      </p:sp>
      <p:sp>
        <p:nvSpPr>
          <p:cNvPr id="24579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1627188" y="1531938"/>
            <a:ext cx="5759450" cy="4824412"/>
          </a:xfrm>
          <a:ln>
            <a:solidFill>
              <a:schemeClr val="tx1"/>
            </a:solidFill>
          </a:ln>
        </p:spPr>
        <p:txBody>
          <a:bodyPr rtlCol="0">
            <a:normAutofit fontScale="85000" lnSpcReduction="10000"/>
          </a:bodyPr>
          <a:lstStyle/>
          <a:p>
            <a:pPr fontAlgn="auto">
              <a:buFont typeface="Wingdings" panose="05000000000000000000" pitchFamily="2" charset="2"/>
              <a:buChar char="Ø"/>
              <a:defRPr/>
            </a:pPr>
            <a:r>
              <a:rPr lang="es-x-int-SDL" dirty="0">
                <a:solidFill>
                  <a:schemeClr val="tx2">
                    <a:lumMod val="75000"/>
                  </a:schemeClr>
                </a:solidFill>
              </a:rPr>
              <a:t> dignidad en la decisión;</a:t>
            </a:r>
          </a:p>
          <a:p>
            <a:pPr fontAlgn="auto">
              <a:buFont typeface="Wingdings" panose="05000000000000000000" pitchFamily="2" charset="2"/>
              <a:buChar char="Ø"/>
              <a:defRPr/>
            </a:pPr>
            <a:r>
              <a:rPr lang="es-x-int-SDL" dirty="0">
                <a:solidFill>
                  <a:schemeClr val="tx2">
                    <a:lumMod val="75000"/>
                  </a:schemeClr>
                </a:solidFill>
              </a:rPr>
              <a:t> elección y diversidad;</a:t>
            </a:r>
          </a:p>
          <a:p>
            <a:pPr fontAlgn="auto">
              <a:buFont typeface="Wingdings" panose="05000000000000000000" pitchFamily="2" charset="2"/>
              <a:buChar char="Ø"/>
              <a:defRPr/>
            </a:pPr>
            <a:r>
              <a:rPr lang="es-x-int-SDL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AR" dirty="0">
                <a:solidFill>
                  <a:schemeClr val="tx2">
                    <a:lumMod val="75000"/>
                  </a:schemeClr>
                </a:solidFill>
              </a:rPr>
              <a:t>apoya</a:t>
            </a:r>
            <a:r>
              <a:rPr lang="es-x-int-SDL" dirty="0">
                <a:solidFill>
                  <a:schemeClr val="tx2">
                    <a:lumMod val="75000"/>
                  </a:schemeClr>
                </a:solidFill>
              </a:rPr>
              <a:t> la economía local; </a:t>
            </a:r>
          </a:p>
          <a:p>
            <a:pPr fontAlgn="auto">
              <a:buFont typeface="Wingdings" panose="05000000000000000000" pitchFamily="2" charset="2"/>
              <a:buChar char="Ø"/>
              <a:defRPr/>
            </a:pPr>
            <a:r>
              <a:rPr lang="es-x-int-SDL" dirty="0">
                <a:solidFill>
                  <a:schemeClr val="tx2">
                    <a:lumMod val="75000"/>
                  </a:schemeClr>
                </a:solidFill>
              </a:rPr>
              <a:t> más sencillo logísticamente (y más rápido).</a:t>
            </a:r>
          </a:p>
          <a:p>
            <a:pPr marL="0" indent="0">
              <a:buNone/>
              <a:defRPr/>
            </a:pPr>
            <a:endParaRPr lang="en-US" altLang="fr-FR" i="1" dirty="0">
              <a:solidFill>
                <a:schemeClr val="tx2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marL="0" indent="0">
              <a:buNone/>
              <a:defRPr/>
            </a:pPr>
            <a:r>
              <a:rPr lang="es-x-int-SDL" b="1" i="1" dirty="0">
                <a:solidFill>
                  <a:schemeClr val="tx2">
                    <a:lumMod val="75000"/>
                  </a:schemeClr>
                </a:solidFill>
              </a:rPr>
              <a:t>Pero... </a:t>
            </a:r>
          </a:p>
          <a:p>
            <a:pPr fontAlgn="auto">
              <a:buFont typeface="Wingdings" panose="05000000000000000000" pitchFamily="2" charset="2"/>
              <a:buChar char="Ø"/>
              <a:defRPr/>
            </a:pPr>
            <a:r>
              <a:rPr lang="es-x-int-SDL" dirty="0">
                <a:solidFill>
                  <a:schemeClr val="tx2">
                    <a:lumMod val="75000"/>
                  </a:schemeClr>
                </a:solidFill>
              </a:rPr>
              <a:t> el dinero podría no gastarse en comida;</a:t>
            </a:r>
          </a:p>
          <a:p>
            <a:pPr fontAlgn="auto">
              <a:buFont typeface="Wingdings" panose="05000000000000000000" pitchFamily="2" charset="2"/>
              <a:buChar char="Ø"/>
              <a:defRPr/>
            </a:pPr>
            <a:r>
              <a:rPr lang="es-x-int-SDL" dirty="0">
                <a:solidFill>
                  <a:schemeClr val="tx2">
                    <a:lumMod val="75000"/>
                  </a:schemeClr>
                </a:solidFill>
              </a:rPr>
              <a:t> los mercados tienen requisitos de seguridad mínimos.</a:t>
            </a:r>
          </a:p>
          <a:p>
            <a:pPr marL="0" indent="0">
              <a:buNone/>
              <a:defRPr/>
            </a:pPr>
            <a:endParaRPr lang="en-US" altLang="fr-FR" sz="1600" dirty="0">
              <a:solidFill>
                <a:srgbClr val="0070C0"/>
              </a:solidFill>
            </a:endParaRPr>
          </a:p>
          <a:p>
            <a:pPr marL="0" indent="0">
              <a:buNone/>
              <a:defRPr/>
            </a:pPr>
            <a:r>
              <a:rPr lang="es-x-int-SDL" sz="1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CaLP video: </a:t>
            </a:r>
            <a:r>
              <a:rPr lang="es-x-int-SDL" sz="1600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3"/>
              </a:rPr>
              <a:t>https://www.youtube.com/watch?v=ZNUQ36xH9II</a:t>
            </a:r>
            <a:br>
              <a:rPr lang="es-x-int-SDL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endParaRPr lang="es-x-int-SDL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608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888" y="1724343"/>
            <a:ext cx="3215674" cy="203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888" y="4116188"/>
            <a:ext cx="3215674" cy="1928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10" name="TextBox 9"/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x-int-SDL">
                <a:solidFill>
                  <a:schemeClr val="bg1"/>
                </a:solidFill>
              </a:rPr>
              <a:t>Curso H.E.L.P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FD8B0-356A-44DF-9E08-D90986415114}" type="slidenum">
              <a:rPr lang="fr-CH" smtClean="0"/>
              <a:t>24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624923870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5585097" y="147161"/>
            <a:ext cx="4541520" cy="10795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x-int-SDL" u="sng">
                <a:latin typeface="+mn-lt"/>
              </a:rPr>
              <a:t>Vales</a:t>
            </a:r>
          </a:p>
        </p:txBody>
      </p:sp>
      <p:sp>
        <p:nvSpPr>
          <p:cNvPr id="24579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1666240" y="1277937"/>
            <a:ext cx="4541520" cy="5183823"/>
          </a:xfrm>
          <a:ln>
            <a:solidFill>
              <a:schemeClr val="accent1"/>
            </a:solidFill>
          </a:ln>
        </p:spPr>
        <p:txBody>
          <a:bodyPr rtlCol="0"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es-x-int-SDL" b="1" dirty="0">
                <a:solidFill>
                  <a:schemeClr val="tx2">
                    <a:lumMod val="75000"/>
                  </a:schemeClr>
                </a:solidFill>
              </a:rPr>
              <a:t>Vales de valor</a:t>
            </a:r>
          </a:p>
          <a:p>
            <a:pPr lvl="1">
              <a:defRPr/>
            </a:pPr>
            <a:r>
              <a:rPr lang="es-x-int-SDL" i="1" dirty="0">
                <a:solidFill>
                  <a:schemeClr val="tx2">
                    <a:lumMod val="75000"/>
                  </a:schemeClr>
                </a:solidFill>
              </a:rPr>
              <a:t>valor específico: puede comp</a:t>
            </a:r>
            <a:r>
              <a:rPr lang="es-AR" i="1" dirty="0">
                <a:solidFill>
                  <a:schemeClr val="tx2">
                    <a:lumMod val="75000"/>
                  </a:schemeClr>
                </a:solidFill>
              </a:rPr>
              <a:t>r</a:t>
            </a:r>
            <a:r>
              <a:rPr lang="es-x-int-SDL" i="1" dirty="0">
                <a:solidFill>
                  <a:schemeClr val="tx2">
                    <a:lumMod val="75000"/>
                  </a:schemeClr>
                </a:solidFill>
              </a:rPr>
              <a:t>ar cualquier elemento de un proveedor específico.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s-x-int-SDL" b="1" dirty="0">
                <a:solidFill>
                  <a:schemeClr val="tx2">
                    <a:lumMod val="75000"/>
                  </a:schemeClr>
                </a:solidFill>
              </a:rPr>
              <a:t>Vales para alimentos</a:t>
            </a:r>
          </a:p>
          <a:p>
            <a:pPr lvl="1">
              <a:defRPr/>
            </a:pPr>
            <a:r>
              <a:rPr lang="es-x-int-SDL" i="1" dirty="0">
                <a:solidFill>
                  <a:schemeClr val="tx2">
                    <a:lumMod val="75000"/>
                  </a:schemeClr>
                </a:solidFill>
              </a:rPr>
              <a:t>restringido</a:t>
            </a:r>
            <a:r>
              <a:rPr lang="es-AR" i="1" dirty="0">
                <a:solidFill>
                  <a:schemeClr val="tx2">
                    <a:lumMod val="75000"/>
                  </a:schemeClr>
                </a:solidFill>
              </a:rPr>
              <a:t>s</a:t>
            </a:r>
            <a:r>
              <a:rPr lang="es-x-int-SDL" i="1" dirty="0">
                <a:solidFill>
                  <a:schemeClr val="tx2">
                    <a:lumMod val="75000"/>
                  </a:schemeClr>
                </a:solidFill>
              </a:rPr>
              <a:t> a alimentos específicos vendidos por un proveedor específico.</a:t>
            </a:r>
          </a:p>
          <a:p>
            <a:pPr fontAlgn="auto">
              <a:buFont typeface="Wingdings" panose="05000000000000000000" pitchFamily="2" charset="2"/>
              <a:buChar char="Ø"/>
              <a:defRPr/>
            </a:pPr>
            <a:r>
              <a:rPr lang="es-x-int-SDL" sz="2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x-int-SDL" b="1" dirty="0">
                <a:solidFill>
                  <a:schemeClr val="tx2">
                    <a:lumMod val="75000"/>
                  </a:schemeClr>
                </a:solidFill>
              </a:rPr>
              <a:t>Apoya la economía local. </a:t>
            </a:r>
          </a:p>
          <a:p>
            <a:pPr fontAlgn="auto">
              <a:buFont typeface="Wingdings" panose="05000000000000000000" pitchFamily="2" charset="2"/>
              <a:buChar char="Ø"/>
              <a:defRPr/>
            </a:pPr>
            <a:r>
              <a:rPr lang="es-x-int-SDL" sz="3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AR" b="1" dirty="0">
                <a:solidFill>
                  <a:schemeClr val="tx2">
                    <a:lumMod val="75000"/>
                  </a:schemeClr>
                </a:solidFill>
              </a:rPr>
              <a:t>Se puede elegir</a:t>
            </a:r>
            <a:r>
              <a:rPr lang="es-x-int-SDL" b="1" dirty="0">
                <a:solidFill>
                  <a:schemeClr val="tx2">
                    <a:lumMod val="75000"/>
                  </a:schemeClr>
                </a:solidFill>
              </a:rPr>
              <a:t>, pero</a:t>
            </a:r>
            <a:r>
              <a:rPr lang="es-x-int-SDL" dirty="0">
                <a:solidFill>
                  <a:schemeClr val="tx2">
                    <a:lumMod val="75000"/>
                  </a:schemeClr>
                </a:solidFill>
              </a:rPr>
              <a:t> las reestricciones </a:t>
            </a:r>
            <a:r>
              <a:rPr lang="es-AR" dirty="0">
                <a:solidFill>
                  <a:schemeClr val="tx2">
                    <a:lumMod val="75000"/>
                  </a:schemeClr>
                </a:solidFill>
              </a:rPr>
              <a:t>implican que pueden usarse </a:t>
            </a:r>
            <a:r>
              <a:rPr lang="es-x-int-SDL" u="sng" dirty="0">
                <a:solidFill>
                  <a:schemeClr val="tx2">
                    <a:lumMod val="75000"/>
                  </a:schemeClr>
                </a:solidFill>
              </a:rPr>
              <a:t>solo</a:t>
            </a:r>
            <a:r>
              <a:rPr lang="es-x-int-SDL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AR" dirty="0">
                <a:solidFill>
                  <a:schemeClr val="tx2">
                    <a:lumMod val="75000"/>
                  </a:schemeClr>
                </a:solidFill>
              </a:rPr>
              <a:t>par</a:t>
            </a:r>
            <a:r>
              <a:rPr lang="es-x-int-SDL" dirty="0">
                <a:solidFill>
                  <a:schemeClr val="tx2">
                    <a:lumMod val="75000"/>
                  </a:schemeClr>
                </a:solidFill>
              </a:rPr>
              <a:t>a alimentos.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8" name="TextBox 7"/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x-int-SDL">
                <a:solidFill>
                  <a:schemeClr val="bg1"/>
                </a:solidFill>
              </a:rPr>
              <a:t>Curso H.E.L.P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FD8B0-356A-44DF-9E08-D90986415114}" type="slidenum">
              <a:rPr lang="fr-CH" smtClean="0"/>
              <a:t>25</a:t>
            </a:fld>
            <a:endParaRPr lang="fr-CH" dirty="0"/>
          </a:p>
        </p:txBody>
      </p:sp>
      <p:sp>
        <p:nvSpPr>
          <p:cNvPr id="4" name="TextBox 3"/>
          <p:cNvSpPr txBox="1"/>
          <p:nvPr/>
        </p:nvSpPr>
        <p:spPr>
          <a:xfrm>
            <a:off x="7245349" y="1951672"/>
            <a:ext cx="4293507" cy="38164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x-int-SDL" sz="2800" b="1" i="1" dirty="0">
                <a:solidFill>
                  <a:schemeClr val="tx2">
                    <a:lumMod val="75000"/>
                  </a:schemeClr>
                </a:solidFill>
              </a:rPr>
              <a:t>Pero... </a:t>
            </a:r>
          </a:p>
          <a:p>
            <a:pPr fontAlgn="auto">
              <a:buFont typeface="Wingdings" panose="05000000000000000000" pitchFamily="2" charset="2"/>
              <a:buChar char="Ø"/>
              <a:defRPr/>
            </a:pPr>
            <a:r>
              <a:rPr lang="es-x-int-SDL" sz="2800" dirty="0">
                <a:solidFill>
                  <a:schemeClr val="tx2">
                    <a:lumMod val="75000"/>
                  </a:schemeClr>
                </a:solidFill>
              </a:rPr>
              <a:t> limita la posibilidad de elección;</a:t>
            </a:r>
          </a:p>
          <a:p>
            <a:pPr fontAlgn="auto">
              <a:buFont typeface="Wingdings" panose="05000000000000000000" pitchFamily="2" charset="2"/>
              <a:buChar char="Ø"/>
              <a:defRPr/>
            </a:pPr>
            <a:r>
              <a:rPr lang="es-x-int-SDL" sz="2800" dirty="0">
                <a:solidFill>
                  <a:schemeClr val="tx2">
                    <a:lumMod val="75000"/>
                  </a:schemeClr>
                </a:solidFill>
              </a:rPr>
              <a:t> puede ser complicado logísticamente;</a:t>
            </a:r>
          </a:p>
          <a:p>
            <a:pPr fontAlgn="auto">
              <a:buFont typeface="Wingdings" panose="05000000000000000000" pitchFamily="2" charset="2"/>
              <a:buChar char="Ø"/>
              <a:defRPr/>
            </a:pPr>
            <a:r>
              <a:rPr lang="es-x-int-SDL" sz="2800" dirty="0">
                <a:solidFill>
                  <a:schemeClr val="tx2">
                    <a:lumMod val="75000"/>
                  </a:schemeClr>
                </a:solidFill>
              </a:rPr>
              <a:t> los mercados tienen requisitos de seguridad mínimos.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7770023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Oval 2"/>
          <p:cNvSpPr>
            <a:spLocks noChangeArrowheads="1"/>
          </p:cNvSpPr>
          <p:nvPr/>
        </p:nvSpPr>
        <p:spPr bwMode="auto">
          <a:xfrm>
            <a:off x="3792539" y="3357564"/>
            <a:ext cx="4897437" cy="2808287"/>
          </a:xfrm>
          <a:prstGeom prst="ellipse">
            <a:avLst/>
          </a:prstGeom>
          <a:solidFill>
            <a:schemeClr val="tx2">
              <a:lumMod val="9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fr-FR" altLang="fr-FR" dirty="0">
              <a:latin typeface="Calibri" panose="020F0502020204030204" pitchFamily="34" charset="0"/>
            </a:endParaRPr>
          </a:p>
        </p:txBody>
      </p:sp>
      <p:sp>
        <p:nvSpPr>
          <p:cNvPr id="50179" name="Oval 3"/>
          <p:cNvSpPr>
            <a:spLocks noChangeArrowheads="1"/>
          </p:cNvSpPr>
          <p:nvPr/>
        </p:nvSpPr>
        <p:spPr bwMode="auto">
          <a:xfrm>
            <a:off x="4943476" y="4149725"/>
            <a:ext cx="2663825" cy="1727200"/>
          </a:xfrm>
          <a:prstGeom prst="ellipse">
            <a:avLst/>
          </a:prstGeom>
          <a:solidFill>
            <a:srgbClr val="ECAB9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fr-FR" altLang="fr-FR" dirty="0">
              <a:latin typeface="Calibri" panose="020F0502020204030204" pitchFamily="34" charset="0"/>
            </a:endParaRPr>
          </a:p>
        </p:txBody>
      </p:sp>
      <p:sp>
        <p:nvSpPr>
          <p:cNvPr id="50180" name="Oval 4"/>
          <p:cNvSpPr>
            <a:spLocks noChangeArrowheads="1"/>
          </p:cNvSpPr>
          <p:nvPr/>
        </p:nvSpPr>
        <p:spPr bwMode="auto">
          <a:xfrm>
            <a:off x="5159375" y="4652963"/>
            <a:ext cx="22098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fr-FR" altLang="fr-FR" dirty="0">
              <a:latin typeface="Calibri" panose="020F0502020204030204" pitchFamily="34" charset="0"/>
            </a:endParaRP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5661294" y="3368392"/>
            <a:ext cx="17287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s-x-int-SDL" sz="2400" b="1">
                <a:solidFill>
                  <a:schemeClr val="bg2"/>
                </a:solidFill>
                <a:latin typeface="+mn-lt"/>
              </a:rPr>
              <a:t>Población</a:t>
            </a:r>
          </a:p>
          <a:p>
            <a:r>
              <a:rPr lang="es-x-int-SDL" sz="2400" b="1">
                <a:solidFill>
                  <a:schemeClr val="bg2"/>
                </a:solidFill>
                <a:latin typeface="+mn-lt"/>
              </a:rPr>
              <a:t> general</a:t>
            </a:r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5565773" y="4228605"/>
            <a:ext cx="17287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x-int-SDL" sz="2400" b="1" dirty="0">
                <a:solidFill>
                  <a:schemeClr val="bg2"/>
                </a:solidFill>
                <a:latin typeface="+mn-lt"/>
              </a:rPr>
              <a:t>En riesgo</a:t>
            </a:r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5232400" y="4941889"/>
            <a:ext cx="21097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x-int-SDL" sz="2400" b="1">
                <a:solidFill>
                  <a:schemeClr val="bg2"/>
                </a:solidFill>
                <a:latin typeface="+mn-lt"/>
              </a:rPr>
              <a:t>Malnutrida</a:t>
            </a:r>
          </a:p>
        </p:txBody>
      </p:sp>
      <p:sp>
        <p:nvSpPr>
          <p:cNvPr id="50184" name="Rectangle 14"/>
          <p:cNvSpPr>
            <a:spLocks noChangeArrowheads="1"/>
          </p:cNvSpPr>
          <p:nvPr/>
        </p:nvSpPr>
        <p:spPr bwMode="auto">
          <a:xfrm>
            <a:off x="6383339" y="188914"/>
            <a:ext cx="4156075" cy="424732"/>
          </a:xfrm>
          <a:prstGeom prst="rect">
            <a:avLst/>
          </a:prstGeom>
          <a:solidFill>
            <a:srgbClr val="DDDDDD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None/>
            </a:pPr>
            <a:r>
              <a:rPr lang="es-x-int-SDL" sz="2400" b="1">
                <a:solidFill>
                  <a:srgbClr val="FF0000"/>
                </a:solidFill>
                <a:latin typeface="+mn-lt"/>
              </a:rPr>
              <a:t>2. Programas nutricionales</a:t>
            </a:r>
          </a:p>
        </p:txBody>
      </p:sp>
      <p:sp>
        <p:nvSpPr>
          <p:cNvPr id="50185" name="Rectangle 15"/>
          <p:cNvSpPr>
            <a:spLocks noChangeArrowheads="1"/>
          </p:cNvSpPr>
          <p:nvPr/>
        </p:nvSpPr>
        <p:spPr bwMode="auto">
          <a:xfrm>
            <a:off x="1720850" y="193676"/>
            <a:ext cx="3276600" cy="392113"/>
          </a:xfrm>
          <a:prstGeom prst="rect">
            <a:avLst/>
          </a:prstGeom>
          <a:solidFill>
            <a:srgbClr val="DDDDDD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None/>
            </a:pPr>
            <a:r>
              <a:rPr lang="es-x-int-SDL" sz="2400" b="1">
                <a:latin typeface="+mn-lt"/>
              </a:rPr>
              <a:t>1. Programas de ayuda</a:t>
            </a:r>
          </a:p>
        </p:txBody>
      </p:sp>
      <p:sp>
        <p:nvSpPr>
          <p:cNvPr id="50186" name="Text Box 9"/>
          <p:cNvSpPr txBox="1">
            <a:spLocks noChangeArrowheads="1"/>
          </p:cNvSpPr>
          <p:nvPr/>
        </p:nvSpPr>
        <p:spPr bwMode="auto">
          <a:xfrm>
            <a:off x="1393372" y="687389"/>
            <a:ext cx="1749086" cy="1200329"/>
          </a:xfrm>
          <a:prstGeom prst="rect">
            <a:avLst/>
          </a:prstGeom>
          <a:solidFill>
            <a:srgbClr val="DDDDDD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x-int-SDL" sz="2400" b="1" dirty="0">
                <a:latin typeface="+mn-lt"/>
              </a:rPr>
              <a:t>Distribución general</a:t>
            </a:r>
            <a:r>
              <a:rPr lang="es-AR" sz="2400" b="1" dirty="0">
                <a:latin typeface="+mn-lt"/>
              </a:rPr>
              <a:t> </a:t>
            </a:r>
            <a:r>
              <a:rPr lang="es-x-int-SDL" sz="2400" b="1" dirty="0">
                <a:latin typeface="+mn-lt"/>
              </a:rPr>
              <a:t>de alimentos </a:t>
            </a:r>
          </a:p>
        </p:txBody>
      </p:sp>
      <p:sp>
        <p:nvSpPr>
          <p:cNvPr id="244749" name="Line 8"/>
          <p:cNvSpPr>
            <a:spLocks noChangeShapeType="1"/>
          </p:cNvSpPr>
          <p:nvPr/>
        </p:nvSpPr>
        <p:spPr bwMode="auto">
          <a:xfrm>
            <a:off x="3170240" y="1898561"/>
            <a:ext cx="1630359" cy="1674903"/>
          </a:xfrm>
          <a:prstGeom prst="line">
            <a:avLst/>
          </a:prstGeom>
          <a:noFill/>
          <a:ln w="38100">
            <a:solidFill>
              <a:schemeClr val="tx2">
                <a:lumMod val="90000"/>
              </a:schemeClr>
            </a:solidFill>
            <a:round/>
            <a:headEnd/>
            <a:tailEnd type="arrow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>
              <a:defRPr/>
            </a:pPr>
            <a:endParaRPr lang="en-GB" dirty="0"/>
          </a:p>
        </p:txBody>
      </p:sp>
      <p:sp>
        <p:nvSpPr>
          <p:cNvPr id="50188" name="Text Box 9"/>
          <p:cNvSpPr txBox="1">
            <a:spLocks noChangeArrowheads="1"/>
          </p:cNvSpPr>
          <p:nvPr/>
        </p:nvSpPr>
        <p:spPr bwMode="auto">
          <a:xfrm>
            <a:off x="3525044" y="633055"/>
            <a:ext cx="2331242" cy="1569660"/>
          </a:xfrm>
          <a:prstGeom prst="rect">
            <a:avLst/>
          </a:prstGeom>
          <a:solidFill>
            <a:srgbClr val="DDDDDD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x-int-SDL" sz="2400" b="1" dirty="0">
                <a:latin typeface="+mn-lt"/>
              </a:rPr>
              <a:t>Distribución de alimentos para beneficiarios específicos </a:t>
            </a:r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>
            <a:off x="4997450" y="2249981"/>
            <a:ext cx="642938" cy="1169494"/>
          </a:xfrm>
          <a:prstGeom prst="line">
            <a:avLst/>
          </a:prstGeom>
          <a:noFill/>
          <a:ln w="38100">
            <a:solidFill>
              <a:schemeClr val="tx2">
                <a:lumMod val="90000"/>
              </a:schemeClr>
            </a:solidFill>
            <a:round/>
            <a:headEnd/>
            <a:tailEnd type="arrow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>
              <a:defRPr/>
            </a:pPr>
            <a:endParaRPr lang="en-GB" dirty="0"/>
          </a:p>
        </p:txBody>
      </p:sp>
      <p:sp>
        <p:nvSpPr>
          <p:cNvPr id="50190" name="Text Box 9"/>
          <p:cNvSpPr txBox="1">
            <a:spLocks noChangeArrowheads="1"/>
          </p:cNvSpPr>
          <p:nvPr/>
        </p:nvSpPr>
        <p:spPr bwMode="auto">
          <a:xfrm>
            <a:off x="1122361" y="1898561"/>
            <a:ext cx="2020097" cy="1200329"/>
          </a:xfrm>
          <a:prstGeom prst="rect">
            <a:avLst/>
          </a:prstGeom>
          <a:solidFill>
            <a:srgbClr val="DDDDDD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x-int-SDL" sz="2400" b="1" dirty="0">
                <a:latin typeface="+mn-lt"/>
              </a:rPr>
              <a:t>Programas de transferencia en efectivo</a:t>
            </a:r>
          </a:p>
        </p:txBody>
      </p:sp>
      <p:sp>
        <p:nvSpPr>
          <p:cNvPr id="50191" name="Rectangle 14"/>
          <p:cNvSpPr>
            <a:spLocks noChangeArrowheads="1"/>
          </p:cNvSpPr>
          <p:nvPr/>
        </p:nvSpPr>
        <p:spPr bwMode="auto">
          <a:xfrm>
            <a:off x="1198563" y="6237288"/>
            <a:ext cx="4897437" cy="424732"/>
          </a:xfrm>
          <a:prstGeom prst="rect">
            <a:avLst/>
          </a:prstGeom>
          <a:solidFill>
            <a:srgbClr val="DDDDDD"/>
          </a:solidFill>
          <a:ln w="38100">
            <a:solidFill>
              <a:srgbClr val="0E882E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>
                <a:solidFill>
                  <a:srgbClr val="3B2C24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>
                <a:solidFill>
                  <a:srgbClr val="3B2C24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>
                <a:solidFill>
                  <a:srgbClr val="3B2C24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None/>
            </a:pPr>
            <a:r>
              <a:rPr lang="es-x-int-SDL" sz="2400" b="1" dirty="0">
                <a:solidFill>
                  <a:srgbClr val="0E882E"/>
                </a:solidFill>
                <a:latin typeface="+mn-lt"/>
              </a:rPr>
              <a:t>4. Nutrición para pacientes enfermos</a:t>
            </a:r>
          </a:p>
        </p:txBody>
      </p:sp>
      <p:sp>
        <p:nvSpPr>
          <p:cNvPr id="50192" name="Rectangle 14"/>
          <p:cNvSpPr>
            <a:spLocks noChangeArrowheads="1"/>
          </p:cNvSpPr>
          <p:nvPr/>
        </p:nvSpPr>
        <p:spPr bwMode="auto">
          <a:xfrm>
            <a:off x="6527800" y="6237288"/>
            <a:ext cx="4032250" cy="424732"/>
          </a:xfrm>
          <a:prstGeom prst="rect">
            <a:avLst/>
          </a:prstGeom>
          <a:solidFill>
            <a:srgbClr val="DDDDDD"/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>
                <a:solidFill>
                  <a:srgbClr val="3B2C24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>
                <a:solidFill>
                  <a:srgbClr val="3B2C24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>
                <a:solidFill>
                  <a:srgbClr val="3B2C24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None/>
            </a:pPr>
            <a:r>
              <a:rPr lang="es-x-int-SDL" sz="2400" b="1">
                <a:solidFill>
                  <a:srgbClr val="0000FF"/>
                </a:solidFill>
                <a:latin typeface="+mn-lt"/>
              </a:rPr>
              <a:t>3. Programas preventivos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6154739" y="657226"/>
            <a:ext cx="2162175" cy="1200329"/>
          </a:xfrm>
          <a:prstGeom prst="rect">
            <a:avLst/>
          </a:prstGeom>
          <a:solidFill>
            <a:srgbClr val="DDDDDD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x-int-SDL" sz="2400" b="1" dirty="0">
                <a:solidFill>
                  <a:srgbClr val="FF0000"/>
                </a:solidFill>
                <a:latin typeface="+mn-lt"/>
              </a:rPr>
              <a:t>Programa de alimentación terapéutica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8399464" y="657226"/>
            <a:ext cx="2160587" cy="1200329"/>
          </a:xfrm>
          <a:prstGeom prst="rect">
            <a:avLst/>
          </a:prstGeom>
          <a:solidFill>
            <a:srgbClr val="DDDDDD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x-int-SDL" sz="2400" b="1" dirty="0">
                <a:solidFill>
                  <a:srgbClr val="FF0000"/>
                </a:solidFill>
                <a:latin typeface="+mn-lt"/>
              </a:rPr>
              <a:t>Programa de alimentación suplementaria</a:t>
            </a:r>
          </a:p>
        </p:txBody>
      </p:sp>
      <p:cxnSp>
        <p:nvCxnSpPr>
          <p:cNvPr id="3" name="Straight Arrow Connector 2"/>
          <p:cNvCxnSpPr>
            <a:cxnSpLocks/>
          </p:cNvCxnSpPr>
          <p:nvPr/>
        </p:nvCxnSpPr>
        <p:spPr>
          <a:xfrm flipH="1">
            <a:off x="6669355" y="1977319"/>
            <a:ext cx="930542" cy="2844803"/>
          </a:xfrm>
          <a:prstGeom prst="straightConnector1">
            <a:avLst/>
          </a:prstGeom>
          <a:ln w="3810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cxnSpLocks/>
          </p:cNvCxnSpPr>
          <p:nvPr/>
        </p:nvCxnSpPr>
        <p:spPr>
          <a:xfrm flipH="1">
            <a:off x="7127877" y="1882776"/>
            <a:ext cx="2184397" cy="3059113"/>
          </a:xfrm>
          <a:prstGeom prst="straightConnector1">
            <a:avLst/>
          </a:prstGeom>
          <a:ln w="3810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25" name="TextBox 24"/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x-int-SDL">
                <a:solidFill>
                  <a:schemeClr val="bg1"/>
                </a:solidFill>
              </a:rPr>
              <a:t>Curso H.E.L.P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FD8B0-356A-44DF-9E08-D90986415114}" type="slidenum">
              <a:rPr lang="fr-CH" smtClean="0"/>
              <a:t>26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0964356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2100944" y="-48468"/>
            <a:ext cx="827892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s-x-int-SDL" sz="4400" i="1" u="sng" dirty="0">
                <a:latin typeface="+mn-lt"/>
                <a:cs typeface="Times New Roman" panose="02020603050405020304" pitchFamily="18" charset="0"/>
              </a:rPr>
              <a:t>Recordatorio:</a:t>
            </a:r>
            <a:r>
              <a:rPr lang="es-x-int-SDL" sz="4400" b="1" u="sng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s-AR" sz="4400" b="1" u="sng" dirty="0">
                <a:latin typeface="+mn-lt"/>
                <a:cs typeface="Times New Roman" panose="02020603050405020304" pitchFamily="18" charset="0"/>
              </a:rPr>
              <a:t>m</a:t>
            </a:r>
            <a:r>
              <a:rPr lang="es-x-int-SDL" sz="4400" b="1" u="sng" dirty="0">
                <a:latin typeface="+mn-lt"/>
                <a:cs typeface="Times New Roman" panose="02020603050405020304" pitchFamily="18" charset="0"/>
              </a:rPr>
              <a:t>alnutrición aguda</a:t>
            </a:r>
          </a:p>
        </p:txBody>
      </p:sp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3962400" y="3733800"/>
            <a:ext cx="99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s-ES" altLang="fr-FR" dirty="0">
              <a:latin typeface="Comic Sans MS" panose="030F0702030302020204" pitchFamily="66" charset="0"/>
            </a:endParaRPr>
          </a:p>
        </p:txBody>
      </p:sp>
      <p:graphicFrame>
        <p:nvGraphicFramePr>
          <p:cNvPr id="52228" name="Object 4"/>
          <p:cNvGraphicFramePr>
            <a:graphicFrameLocks noChangeAspect="1"/>
          </p:cNvGraphicFramePr>
          <p:nvPr/>
        </p:nvGraphicFramePr>
        <p:xfrm>
          <a:off x="3000375" y="4652963"/>
          <a:ext cx="3429000" cy="1922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" name="Photo Editor Photo" r:id="rId4" imgW="3648584" imgH="2381582" progId="MSPhotoEd.3">
                  <p:embed/>
                </p:oleObj>
              </mc:Choice>
              <mc:Fallback>
                <p:oleObj name="Photo Editor Photo" r:id="rId4" imgW="3648584" imgH="238158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0375" y="4652963"/>
                        <a:ext cx="3429000" cy="1922462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tx2"/>
                        </a:solidFill>
                        <a:miter lim="800000"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1412875"/>
            <a:ext cx="2017712" cy="31242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0" name="Rectangle 8"/>
          <p:cNvSpPr>
            <a:spLocks noChangeArrowheads="1"/>
          </p:cNvSpPr>
          <p:nvPr/>
        </p:nvSpPr>
        <p:spPr bwMode="auto">
          <a:xfrm>
            <a:off x="3000375" y="4724400"/>
            <a:ext cx="1543050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s-x-int-SDL" sz="2000" i="1">
                <a:latin typeface="Tahoma" panose="020B0604030504040204" pitchFamily="34" charset="0"/>
                <a:cs typeface="Times New Roman" panose="02020603050405020304" pitchFamily="18" charset="0"/>
              </a:rPr>
              <a:t>Kwashiorkor</a:t>
            </a:r>
          </a:p>
        </p:txBody>
      </p:sp>
      <p:sp>
        <p:nvSpPr>
          <p:cNvPr id="52231" name="Rectangle 9"/>
          <p:cNvSpPr>
            <a:spLocks noChangeArrowheads="1"/>
          </p:cNvSpPr>
          <p:nvPr/>
        </p:nvSpPr>
        <p:spPr bwMode="auto">
          <a:xfrm>
            <a:off x="4800600" y="4005263"/>
            <a:ext cx="1327150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s-x-int-SDL" sz="2000" i="1">
                <a:latin typeface="Tahoma" panose="020B0604030504040204" pitchFamily="34" charset="0"/>
                <a:cs typeface="Times New Roman" panose="02020603050405020304" pitchFamily="18" charset="0"/>
              </a:rPr>
              <a:t>Marasmo</a:t>
            </a:r>
          </a:p>
        </p:txBody>
      </p:sp>
      <p:sp>
        <p:nvSpPr>
          <p:cNvPr id="52232" name="Text Box 15"/>
          <p:cNvSpPr txBox="1">
            <a:spLocks noChangeArrowheads="1"/>
          </p:cNvSpPr>
          <p:nvPr/>
        </p:nvSpPr>
        <p:spPr bwMode="auto">
          <a:xfrm>
            <a:off x="7032626" y="908051"/>
            <a:ext cx="3382963" cy="9556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s-x-int-SDL" sz="2800" b="1">
                <a:latin typeface="Tahoma" panose="020B0604030504040204" pitchFamily="34" charset="0"/>
                <a:cs typeface="Times New Roman" panose="02020603050405020304" pitchFamily="18" charset="0"/>
              </a:rPr>
              <a:t>"Diagnóstico"</a:t>
            </a:r>
          </a:p>
          <a:p>
            <a:r>
              <a:rPr lang="es-x-int-SDL" sz="2800" b="1">
                <a:latin typeface="Tahoma" panose="020B0604030504040204" pitchFamily="34" charset="0"/>
                <a:cs typeface="Times New Roman" panose="02020603050405020304" pitchFamily="18" charset="0"/>
              </a:rPr>
              <a:t> antropométrico</a:t>
            </a:r>
          </a:p>
        </p:txBody>
      </p:sp>
      <p:sp>
        <p:nvSpPr>
          <p:cNvPr id="52233" name="Rectangle 16"/>
          <p:cNvSpPr>
            <a:spLocks noChangeArrowheads="1"/>
          </p:cNvSpPr>
          <p:nvPr/>
        </p:nvSpPr>
        <p:spPr bwMode="auto">
          <a:xfrm>
            <a:off x="7308284" y="3308171"/>
            <a:ext cx="2912607" cy="120032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x-int-SDL" sz="2400" b="1" dirty="0">
                <a:latin typeface="Tahoma" panose="020B0604030504040204" pitchFamily="34" charset="0"/>
                <a:cs typeface="Times New Roman" panose="02020603050405020304" pitchFamily="18" charset="0"/>
              </a:rPr>
              <a:t>Emaciación aguda</a:t>
            </a:r>
          </a:p>
          <a:p>
            <a:pPr algn="ctr"/>
            <a:r>
              <a:rPr lang="es-x-int-SDL" sz="2400" b="1" dirty="0">
                <a:latin typeface="Tahoma" panose="020B0604030504040204" pitchFamily="34" charset="0"/>
                <a:cs typeface="Times New Roman" panose="02020603050405020304" pitchFamily="18" charset="0"/>
              </a:rPr>
              <a:t>Marasmo</a:t>
            </a:r>
          </a:p>
        </p:txBody>
      </p:sp>
      <p:sp>
        <p:nvSpPr>
          <p:cNvPr id="52234" name="Rectangle 18"/>
          <p:cNvSpPr>
            <a:spLocks noChangeArrowheads="1"/>
          </p:cNvSpPr>
          <p:nvPr/>
        </p:nvSpPr>
        <p:spPr bwMode="auto">
          <a:xfrm>
            <a:off x="7391400" y="2033805"/>
            <a:ext cx="1150938" cy="831850"/>
          </a:xfrm>
          <a:prstGeom prst="rect">
            <a:avLst/>
          </a:prstGeom>
          <a:noFill/>
          <a:ln w="9525">
            <a:solidFill>
              <a:srgbClr val="EE2D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s-x-int-SDL" sz="2400">
                <a:latin typeface="Tahoma" panose="020B0604030504040204" pitchFamily="34" charset="0"/>
                <a:cs typeface="Times New Roman" panose="02020603050405020304" pitchFamily="18" charset="0"/>
              </a:rPr>
              <a:t>Peso</a:t>
            </a:r>
          </a:p>
          <a:p>
            <a:r>
              <a:rPr lang="es-x-int-SDL" sz="2400">
                <a:latin typeface="Tahoma" panose="020B0604030504040204" pitchFamily="34" charset="0"/>
                <a:cs typeface="Times New Roman" panose="02020603050405020304" pitchFamily="18" charset="0"/>
              </a:rPr>
              <a:t>Altura</a:t>
            </a:r>
          </a:p>
        </p:txBody>
      </p:sp>
      <p:sp>
        <p:nvSpPr>
          <p:cNvPr id="52235" name="Rectangle 20"/>
          <p:cNvSpPr>
            <a:spLocks noChangeArrowheads="1"/>
          </p:cNvSpPr>
          <p:nvPr/>
        </p:nvSpPr>
        <p:spPr bwMode="auto">
          <a:xfrm>
            <a:off x="9324521" y="2078149"/>
            <a:ext cx="908050" cy="803275"/>
          </a:xfrm>
          <a:prstGeom prst="rect">
            <a:avLst/>
          </a:prstGeom>
          <a:noFill/>
          <a:ln w="9525">
            <a:solidFill>
              <a:srgbClr val="EE2D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endParaRPr lang="fr-FR" altLang="fr-FR" sz="2000" dirty="0">
              <a:latin typeface="Tahoma" panose="020B060403050404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s-AR" sz="2400" dirty="0">
                <a:latin typeface="Tahoma" panose="020B0604030504040204" pitchFamily="34" charset="0"/>
                <a:cs typeface="Times New Roman" panose="02020603050405020304" pitchFamily="18" charset="0"/>
              </a:rPr>
              <a:t>P</a:t>
            </a:r>
            <a:r>
              <a:rPr lang="es-x-int-SDL" sz="2400" dirty="0">
                <a:latin typeface="Tahoma" panose="020B0604030504040204" pitchFamily="34" charset="0"/>
                <a:cs typeface="Times New Roman" panose="02020603050405020304" pitchFamily="18" charset="0"/>
              </a:rPr>
              <a:t>/</a:t>
            </a:r>
            <a:r>
              <a:rPr lang="es-AR" sz="2400" dirty="0">
                <a:latin typeface="Tahoma" panose="020B0604030504040204" pitchFamily="34" charset="0"/>
                <a:cs typeface="Times New Roman" panose="02020603050405020304" pitchFamily="18" charset="0"/>
              </a:rPr>
              <a:t>A</a:t>
            </a:r>
            <a:endParaRPr lang="es-x-int-SDL" sz="2400" dirty="0">
              <a:latin typeface="Tahoma" panose="020B060403050404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endParaRPr lang="fr-FR" altLang="fr-FR" sz="1200" dirty="0"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2236" name="Line 21"/>
          <p:cNvSpPr>
            <a:spLocks noChangeShapeType="1"/>
          </p:cNvSpPr>
          <p:nvPr/>
        </p:nvSpPr>
        <p:spPr bwMode="auto">
          <a:xfrm>
            <a:off x="8610600" y="2479786"/>
            <a:ext cx="609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 dirty="0"/>
          </a:p>
        </p:txBody>
      </p:sp>
      <p:sp>
        <p:nvSpPr>
          <p:cNvPr id="52237" name="Line 22"/>
          <p:cNvSpPr>
            <a:spLocks noChangeShapeType="1"/>
          </p:cNvSpPr>
          <p:nvPr/>
        </p:nvSpPr>
        <p:spPr bwMode="auto">
          <a:xfrm>
            <a:off x="9813472" y="2865655"/>
            <a:ext cx="0" cy="5032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 dirty="0"/>
          </a:p>
        </p:txBody>
      </p:sp>
      <p:pic>
        <p:nvPicPr>
          <p:cNvPr id="52238" name="Picture 30" descr="Août 2006 Niger 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9" y="1341438"/>
            <a:ext cx="1906587" cy="31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9" name="Rectangle 31"/>
          <p:cNvSpPr>
            <a:spLocks noChangeArrowheads="1"/>
          </p:cNvSpPr>
          <p:nvPr/>
        </p:nvSpPr>
        <p:spPr bwMode="auto">
          <a:xfrm>
            <a:off x="2351089" y="3644900"/>
            <a:ext cx="1830387" cy="7889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x-int-SDL" b="1" i="1" dirty="0">
                <a:latin typeface="Tahoma" panose="020B0604030504040204" pitchFamily="34" charset="0"/>
              </a:rPr>
              <a:t>Alto riesgo de </a:t>
            </a:r>
          </a:p>
          <a:p>
            <a:pPr algn="ctr">
              <a:spcBef>
                <a:spcPct val="50000"/>
              </a:spcBef>
            </a:pPr>
            <a:r>
              <a:rPr lang="es-x-int-SDL" b="1" i="1" dirty="0">
                <a:latin typeface="Tahoma" panose="020B0604030504040204" pitchFamily="34" charset="0"/>
              </a:rPr>
              <a:t>mortalidad</a:t>
            </a:r>
          </a:p>
        </p:txBody>
      </p:sp>
      <p:sp>
        <p:nvSpPr>
          <p:cNvPr id="52240" name="Rectangle 1028"/>
          <p:cNvSpPr>
            <a:spLocks noChangeArrowheads="1"/>
          </p:cNvSpPr>
          <p:nvPr/>
        </p:nvSpPr>
        <p:spPr bwMode="auto">
          <a:xfrm>
            <a:off x="7312935" y="4503865"/>
            <a:ext cx="2912606" cy="23083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x-int-SDL" sz="2400" b="1" dirty="0">
                <a:latin typeface="Tahoma" panose="020B0604030504040204" pitchFamily="34" charset="0"/>
              </a:rPr>
              <a:t>+</a:t>
            </a:r>
          </a:p>
          <a:p>
            <a:pPr algn="ctr"/>
            <a:r>
              <a:rPr lang="es-x-int-SDL" sz="2400" b="1" dirty="0">
                <a:latin typeface="Tahoma" panose="020B0604030504040204" pitchFamily="34" charset="0"/>
              </a:rPr>
              <a:t>Edema</a:t>
            </a:r>
          </a:p>
          <a:p>
            <a:pPr algn="ctr"/>
            <a:r>
              <a:rPr lang="es-x-int-SDL" sz="2400" b="1" dirty="0">
                <a:latin typeface="Tahoma" panose="020B0604030504040204" pitchFamily="34" charset="0"/>
              </a:rPr>
              <a:t>Kwashiorkor</a:t>
            </a:r>
          </a:p>
          <a:p>
            <a:pPr algn="ctr"/>
            <a:r>
              <a:rPr lang="es-x-int-SDL" sz="2400" b="1" dirty="0">
                <a:latin typeface="Tahoma" panose="020B0604030504040204" pitchFamily="34" charset="0"/>
              </a:rPr>
              <a:t>+</a:t>
            </a:r>
          </a:p>
          <a:p>
            <a:pPr algn="ctr"/>
            <a:r>
              <a:rPr lang="es-x-int-SDL" sz="2400" b="1" dirty="0">
                <a:latin typeface="Tahoma" panose="020B0604030504040204" pitchFamily="34" charset="0"/>
              </a:rPr>
              <a:t>Perímetro braquial</a:t>
            </a:r>
          </a:p>
        </p:txBody>
      </p:sp>
      <p:sp>
        <p:nvSpPr>
          <p:cNvPr id="52241" name="Text Box 24"/>
          <p:cNvSpPr txBox="1">
            <a:spLocks noChangeArrowheads="1"/>
          </p:cNvSpPr>
          <p:nvPr/>
        </p:nvSpPr>
        <p:spPr bwMode="auto">
          <a:xfrm>
            <a:off x="2428875" y="865436"/>
            <a:ext cx="4298495" cy="528638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x-int-SDL" sz="2800" b="1" dirty="0">
                <a:latin typeface="Tahoma" panose="020B0604030504040204" pitchFamily="34" charset="0"/>
                <a:cs typeface="Times New Roman" panose="02020603050405020304" pitchFamily="18" charset="0"/>
              </a:rPr>
              <a:t>"Diagnóstico" clínico</a:t>
            </a: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21" name="TextBox 20"/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x-int-SDL">
                <a:solidFill>
                  <a:schemeClr val="bg1"/>
                </a:solidFill>
              </a:rPr>
              <a:t>Curso H.E.L.P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FD8B0-356A-44DF-9E08-D90986415114}" type="slidenum">
              <a:rPr lang="fr-CH" smtClean="0"/>
              <a:t>27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526630473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Content Placeholder 2" descr="Rectangle: Click to edit Master text styles&#10;Second level&#10;Third level&#10;Fourth level&#10;Fifth level"/>
          <p:cNvSpPr>
            <a:spLocks noGrp="1"/>
          </p:cNvSpPr>
          <p:nvPr>
            <p:ph idx="1"/>
          </p:nvPr>
        </p:nvSpPr>
        <p:spPr>
          <a:xfrm>
            <a:off x="1849438" y="1649413"/>
            <a:ext cx="8229600" cy="4392612"/>
          </a:xfrm>
        </p:spPr>
        <p:txBody>
          <a:bodyPr/>
          <a:lstStyle/>
          <a:p>
            <a:pPr lvl="1"/>
            <a:endParaRPr lang="en-US" altLang="fr-FR" i="1" dirty="0">
              <a:ea typeface="MS PGothic" panose="020B0600070205080204" pitchFamily="34" charset="-128"/>
            </a:endParaRPr>
          </a:p>
          <a:p>
            <a:pPr lvl="1"/>
            <a:endParaRPr lang="en-US" altLang="fr-FR" dirty="0">
              <a:ea typeface="MS PGothic" panose="020B0600070205080204" pitchFamily="34" charset="-128"/>
            </a:endParaRPr>
          </a:p>
        </p:txBody>
      </p:sp>
      <p:sp>
        <p:nvSpPr>
          <p:cNvPr id="54275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8534400" y="6402388"/>
            <a:ext cx="2133600" cy="3540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>
                <a:solidFill>
                  <a:srgbClr val="3B2C24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>
                <a:solidFill>
                  <a:srgbClr val="3B2C24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>
                <a:solidFill>
                  <a:srgbClr val="3B2C24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1ACB165E-F8D3-48B3-AEB4-3D1C980790F6}" type="slidenum">
              <a:rPr lang="en-US" altLang="fr-FR" sz="7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28</a:t>
            </a:fld>
            <a:endParaRPr lang="en-US" altLang="fr-FR" sz="700" dirty="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grpSp>
        <p:nvGrpSpPr>
          <p:cNvPr id="54276" name="Groupe 10"/>
          <p:cNvGrpSpPr>
            <a:grpSpLocks/>
          </p:cNvGrpSpPr>
          <p:nvPr/>
        </p:nvGrpSpPr>
        <p:grpSpPr bwMode="auto">
          <a:xfrm>
            <a:off x="1787525" y="280988"/>
            <a:ext cx="9297242" cy="5930900"/>
            <a:chOff x="304800" y="1318391"/>
            <a:chExt cx="9297242" cy="6109004"/>
          </a:xfrm>
        </p:grpSpPr>
        <p:sp>
          <p:nvSpPr>
            <p:cNvPr id="4" name="Rectangle 3"/>
            <p:cNvSpPr/>
            <p:nvPr/>
          </p:nvSpPr>
          <p:spPr>
            <a:xfrm>
              <a:off x="2749550" y="1318391"/>
              <a:ext cx="4583113" cy="495457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s-x-int-SDL" sz="2900" b="1">
                  <a:solidFill>
                    <a:schemeClr val="bg1"/>
                  </a:solidFill>
                </a:rPr>
                <a:t>Malnutrición aguda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6781799" y="2363266"/>
              <a:ext cx="2820243" cy="312317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  <a:cs typeface="Arial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Verdana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s-x-int-SDL" sz="2300" b="1">
                  <a:latin typeface="+mn-lt"/>
                  <a:ea typeface="MS PGothic" pitchFamily="34" charset="-128"/>
                </a:rPr>
                <a:t>Malnutrición aguda moderada</a:t>
              </a:r>
            </a:p>
            <a:p>
              <a:pPr algn="ctr" eaLnBrk="1" hangingPunct="1">
                <a:defRPr/>
              </a:pPr>
              <a:endParaRPr lang="en-US" altLang="fr-FR" sz="2300" dirty="0">
                <a:latin typeface="+mn-lt"/>
                <a:ea typeface="MS PGothic" pitchFamily="34" charset="-128"/>
              </a:endParaRPr>
            </a:p>
            <a:p>
              <a:pPr algn="ctr" eaLnBrk="1" hangingPunct="1">
                <a:defRPr/>
              </a:pPr>
              <a:endParaRPr lang="en-US" altLang="fr-FR" sz="2300" dirty="0">
                <a:latin typeface="+mn-lt"/>
                <a:ea typeface="MS PGothic" pitchFamily="34" charset="-128"/>
              </a:endParaRPr>
            </a:p>
            <a:p>
              <a:pPr eaLnBrk="1" hangingPunct="1">
                <a:defRPr/>
              </a:pPr>
              <a:r>
                <a:rPr lang="es-x-int-SDL" sz="1400">
                  <a:latin typeface="+mn-lt"/>
                  <a:ea typeface="MS PGothic" pitchFamily="34" charset="-128"/>
                </a:rPr>
                <a:t>Peso por altura ≥-3 puntuación Z </a:t>
              </a:r>
            </a:p>
            <a:p>
              <a:pPr eaLnBrk="1" hangingPunct="1">
                <a:defRPr/>
              </a:pPr>
              <a:r>
                <a:rPr lang="es-x-int-SDL" sz="1400">
                  <a:latin typeface="+mn-lt"/>
                  <a:ea typeface="MS PGothic" pitchFamily="34" charset="-128"/>
                </a:rPr>
                <a:t>y &lt;-2 puntuación Z</a:t>
              </a:r>
            </a:p>
            <a:p>
              <a:pPr eaLnBrk="1" hangingPunct="1">
                <a:defRPr/>
              </a:pPr>
              <a:r>
                <a:rPr lang="es-x-int-SDL" sz="1400">
                  <a:latin typeface="+mn-lt"/>
                  <a:ea typeface="MS PGothic" pitchFamily="34" charset="-128"/>
                </a:rPr>
                <a:t>O</a:t>
              </a:r>
            </a:p>
            <a:p>
              <a:pPr eaLnBrk="1" hangingPunct="1">
                <a:defRPr/>
              </a:pPr>
              <a:r>
                <a:rPr lang="es-x-int-SDL" sz="1400">
                  <a:latin typeface="+mn-lt"/>
                  <a:ea typeface="MS PGothic" pitchFamily="34" charset="-128"/>
                </a:rPr>
                <a:t>Perímetro braquial ≥11.5 y &lt;12.5 cm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521075" y="2363266"/>
              <a:ext cx="3048000" cy="312317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s-x-int-SDL" sz="2300" b="1">
                  <a:latin typeface="+mn-lt"/>
                </a:rPr>
                <a:t>Malnutrición aguda grave </a:t>
              </a:r>
            </a:p>
            <a:p>
              <a:pPr algn="ctr" eaLnBrk="1" hangingPunct="1">
                <a:defRPr/>
              </a:pPr>
              <a:r>
                <a:rPr lang="es-x-int-SDL" sz="2300">
                  <a:latin typeface="+mn-lt"/>
                </a:rPr>
                <a:t>sin complicaciones médicas</a:t>
              </a:r>
            </a:p>
            <a:p>
              <a:pPr eaLnBrk="1" hangingPunct="1">
                <a:defRPr/>
              </a:pPr>
              <a:r>
                <a:rPr lang="es-x-int-SDL" sz="1400">
                  <a:latin typeface="+mn-lt"/>
                </a:rPr>
                <a:t>Peso por altura &lt;-3 puntuación Z</a:t>
              </a:r>
            </a:p>
            <a:p>
              <a:pPr eaLnBrk="1" hangingPunct="1">
                <a:defRPr/>
              </a:pPr>
              <a:r>
                <a:rPr lang="es-x-int-SDL" sz="1400">
                  <a:latin typeface="+mn-lt"/>
                </a:rPr>
                <a:t>O </a:t>
              </a:r>
            </a:p>
            <a:p>
              <a:pPr eaLnBrk="1" hangingPunct="1">
                <a:defRPr/>
              </a:pPr>
              <a:r>
                <a:rPr lang="es-x-int-SDL" sz="1400">
                  <a:latin typeface="+mn-lt"/>
                </a:rPr>
                <a:t>Perímetro braquial &lt;11.5 cm</a:t>
              </a:r>
            </a:p>
            <a:p>
              <a:pPr eaLnBrk="1" hangingPunct="1">
                <a:defRPr/>
              </a:pPr>
              <a:r>
                <a:rPr lang="es-x-int-SDL" sz="1400">
                  <a:latin typeface="+mn-lt"/>
                </a:rPr>
                <a:t>O </a:t>
              </a:r>
            </a:p>
            <a:p>
              <a:pPr eaLnBrk="1" hangingPunct="1">
                <a:defRPr/>
              </a:pPr>
              <a:r>
                <a:rPr lang="es-x-int-SDL" sz="1400">
                  <a:latin typeface="+mn-lt"/>
                </a:rPr>
                <a:t>Edema con fóvea bilateral </a:t>
              </a:r>
            </a:p>
            <a:p>
              <a:pPr eaLnBrk="1" hangingPunct="1">
                <a:defRPr/>
              </a:pPr>
              <a:r>
                <a:rPr lang="es-x-int-SDL" sz="1400" b="1">
                  <a:latin typeface="+mn-lt"/>
                </a:rPr>
                <a:t>sin</a:t>
              </a:r>
              <a:r>
                <a:rPr lang="es-x-int-SDL" sz="1400">
                  <a:latin typeface="+mn-lt"/>
                </a:rPr>
                <a:t> complicaciones médicas</a:t>
              </a:r>
            </a:p>
            <a:p>
              <a:pPr algn="ctr" eaLnBrk="1" hangingPunct="1">
                <a:defRPr/>
              </a:pPr>
              <a:endParaRPr lang="en-US" altLang="fr-FR" sz="2300" dirty="0">
                <a:latin typeface="Calibri" panose="020F0502020204030204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04800" y="2363266"/>
              <a:ext cx="2971800" cy="312317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eaLnBrk="1" hangingPunct="1">
                <a:defRPr/>
              </a:pPr>
              <a:r>
                <a:rPr lang="es-x-int-SDL" sz="2400" b="1" dirty="0">
                  <a:solidFill>
                    <a:schemeClr val="tx1"/>
                  </a:solidFill>
                </a:rPr>
                <a:t>Malnutrición aguda grave </a:t>
              </a:r>
            </a:p>
            <a:p>
              <a:pPr algn="ctr" eaLnBrk="1" hangingPunct="1">
                <a:defRPr/>
              </a:pPr>
              <a:r>
                <a:rPr lang="es-x-int-SDL" sz="2400" dirty="0">
                  <a:solidFill>
                    <a:schemeClr val="tx1"/>
                  </a:solidFill>
                </a:rPr>
                <a:t>con complicaciones médicas</a:t>
              </a:r>
            </a:p>
            <a:p>
              <a:pPr eaLnBrk="1" hangingPunct="1">
                <a:defRPr/>
              </a:pPr>
              <a:r>
                <a:rPr lang="es-x-int-SDL" sz="1400" dirty="0">
                  <a:solidFill>
                    <a:schemeClr val="tx1"/>
                  </a:solidFill>
                </a:rPr>
                <a:t>Peso por altura &lt;-3 puntuación Z</a:t>
              </a:r>
            </a:p>
            <a:p>
              <a:pPr eaLnBrk="1" hangingPunct="1">
                <a:defRPr/>
              </a:pPr>
              <a:r>
                <a:rPr lang="es-x-int-SDL" sz="1400" dirty="0">
                  <a:solidFill>
                    <a:schemeClr val="tx1"/>
                  </a:solidFill>
                </a:rPr>
                <a:t>O </a:t>
              </a:r>
            </a:p>
            <a:p>
              <a:pPr eaLnBrk="1" hangingPunct="1">
                <a:defRPr/>
              </a:pPr>
              <a:r>
                <a:rPr lang="es-x-int-SDL" sz="1400" dirty="0">
                  <a:solidFill>
                    <a:schemeClr val="tx1"/>
                  </a:solidFill>
                </a:rPr>
                <a:t>Perímetro braquial &lt;11.5 cm</a:t>
              </a:r>
            </a:p>
            <a:p>
              <a:pPr eaLnBrk="1" hangingPunct="1">
                <a:defRPr/>
              </a:pPr>
              <a:r>
                <a:rPr lang="es-x-int-SDL" sz="1400" dirty="0">
                  <a:solidFill>
                    <a:schemeClr val="tx1"/>
                  </a:solidFill>
                </a:rPr>
                <a:t>O </a:t>
              </a:r>
            </a:p>
            <a:p>
              <a:pPr eaLnBrk="1" hangingPunct="1">
                <a:defRPr/>
              </a:pPr>
              <a:r>
                <a:rPr lang="es-x-int-SDL" sz="1400" dirty="0">
                  <a:solidFill>
                    <a:schemeClr val="tx1"/>
                  </a:solidFill>
                </a:rPr>
                <a:t>Edema con fóvea bilateral </a:t>
              </a:r>
            </a:p>
            <a:p>
              <a:pPr eaLnBrk="1" hangingPunct="1">
                <a:defRPr/>
              </a:pPr>
              <a:r>
                <a:rPr lang="es-x-int-SDL" sz="1400" dirty="0">
                  <a:solidFill>
                    <a:schemeClr val="tx1"/>
                  </a:solidFill>
                </a:rPr>
                <a:t>y complicaciones médicas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6376988" y="6276234"/>
              <a:ext cx="2614612" cy="11348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s-x-int-SDL" sz="2400">
                  <a:solidFill>
                    <a:schemeClr val="tx1"/>
                  </a:solidFill>
                </a:rPr>
                <a:t>Alimentación suplementaria </a:t>
              </a:r>
              <a:r>
                <a:rPr lang="es-x-int-SDL" sz="2400" b="1" u="sng">
                  <a:solidFill>
                    <a:schemeClr val="tx1"/>
                  </a:solidFill>
                </a:rPr>
                <a:t>ambulatoria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3776663" y="6225543"/>
              <a:ext cx="2341562" cy="12018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s-x-int-SDL" sz="2400">
                  <a:solidFill>
                    <a:schemeClr val="tx1"/>
                  </a:solidFill>
                </a:rPr>
                <a:t>Atención terapéutica </a:t>
              </a:r>
              <a:r>
                <a:rPr lang="es-x-int-SDL" sz="2400" b="1" u="sng">
                  <a:solidFill>
                    <a:schemeClr val="tx1"/>
                  </a:solidFill>
                </a:rPr>
                <a:t>ambulatoria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17550" y="6322018"/>
              <a:ext cx="2209800" cy="10432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s-x-int-SDL" sz="2400">
                  <a:solidFill>
                    <a:schemeClr val="tx1"/>
                  </a:solidFill>
                </a:rPr>
                <a:t>Atención terapéutica </a:t>
              </a:r>
              <a:r>
                <a:rPr lang="es-x-int-SDL" sz="2400" b="1" u="sng">
                  <a:solidFill>
                    <a:schemeClr val="tx1"/>
                  </a:solidFill>
                </a:rPr>
                <a:t>hospitalaria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1790700" y="2134342"/>
              <a:ext cx="6096000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7" idx="0"/>
            </p:cNvCxnSpPr>
            <p:nvPr/>
          </p:nvCxnSpPr>
          <p:spPr>
            <a:xfrm flipV="1">
              <a:off x="1790700" y="2134342"/>
              <a:ext cx="0" cy="228924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cxnSpLocks/>
              <a:endCxn id="5" idx="0"/>
            </p:cNvCxnSpPr>
            <p:nvPr/>
          </p:nvCxnSpPr>
          <p:spPr>
            <a:xfrm>
              <a:off x="7886700" y="2134342"/>
              <a:ext cx="305221" cy="228924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4" idx="2"/>
              <a:endCxn id="6" idx="0"/>
            </p:cNvCxnSpPr>
            <p:nvPr/>
          </p:nvCxnSpPr>
          <p:spPr>
            <a:xfrm>
              <a:off x="5040313" y="1813848"/>
              <a:ext cx="4762" cy="549418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7" idx="2"/>
              <a:endCxn id="10" idx="0"/>
            </p:cNvCxnSpPr>
            <p:nvPr/>
          </p:nvCxnSpPr>
          <p:spPr>
            <a:xfrm>
              <a:off x="1790700" y="5486445"/>
              <a:ext cx="31750" cy="835574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cxnSpLocks/>
              <a:stCxn id="5" idx="2"/>
            </p:cNvCxnSpPr>
            <p:nvPr/>
          </p:nvCxnSpPr>
          <p:spPr>
            <a:xfrm flipH="1">
              <a:off x="7902575" y="5486445"/>
              <a:ext cx="289346" cy="739098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4277" name="Picture 18" descr="MC900411406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88" y="5360989"/>
            <a:ext cx="73025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21" descr="MC900433856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475" y="4919664"/>
            <a:ext cx="70485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21" descr="MC900433856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663" y="4887914"/>
            <a:ext cx="704850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1" name="Straight Arrow Connector 50"/>
          <p:cNvCxnSpPr/>
          <p:nvPr/>
        </p:nvCxnSpPr>
        <p:spPr bwMode="auto">
          <a:xfrm>
            <a:off x="6329363" y="4338639"/>
            <a:ext cx="31750" cy="809625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25" name="TextBox 24"/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x-int-SDL">
                <a:solidFill>
                  <a:schemeClr val="bg1"/>
                </a:solidFill>
              </a:rPr>
              <a:t>Curso H.E.L.P</a:t>
            </a:r>
          </a:p>
        </p:txBody>
      </p:sp>
    </p:spTree>
    <p:extLst>
      <p:ext uri="{BB962C8B-B14F-4D97-AF65-F5344CB8AC3E}">
        <p14:creationId xmlns:p14="http://schemas.microsoft.com/office/powerpoint/2010/main" val="4239950310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53607" y="115888"/>
            <a:ext cx="9165874" cy="1152525"/>
          </a:xfrm>
        </p:spPr>
        <p:txBody>
          <a:bodyPr anchor="b">
            <a:noAutofit/>
          </a:bodyPr>
          <a:lstStyle/>
          <a:p>
            <a:pPr algn="ctr">
              <a:defRPr/>
            </a:pPr>
            <a:r>
              <a:rPr lang="es-x-int-SDL" u="sng" dirty="0">
                <a:latin typeface="+mn-lt"/>
              </a:rPr>
              <a:t>Programa de alimentación terapéutica (</a:t>
            </a:r>
            <a:r>
              <a:rPr lang="es-AR" u="sng" dirty="0">
                <a:latin typeface="+mn-lt"/>
              </a:rPr>
              <a:t>PAT</a:t>
            </a:r>
            <a:r>
              <a:rPr lang="es-x-int-SDL" u="sng" dirty="0">
                <a:latin typeface="+mn-lt"/>
              </a:rPr>
              <a:t>)</a:t>
            </a:r>
          </a:p>
        </p:txBody>
      </p:sp>
      <p:sp>
        <p:nvSpPr>
          <p:cNvPr id="280579" name="Rectangle 6" descr="Rectangle: Click to edit Master text styles&#10;Second level&#10;Third level&#10;Fourth level&#10;Fifth level"/>
          <p:cNvSpPr>
            <a:spLocks noGrp="1" noChangeArrowheads="1"/>
          </p:cNvSpPr>
          <p:nvPr>
            <p:ph type="body" idx="4294967295"/>
          </p:nvPr>
        </p:nvSpPr>
        <p:spPr>
          <a:xfrm>
            <a:off x="1919289" y="1268413"/>
            <a:ext cx="9434511" cy="5211762"/>
          </a:xfrm>
        </p:spPr>
        <p:txBody>
          <a:bodyPr rtlCol="0">
            <a:normAutofit/>
          </a:bodyPr>
          <a:lstStyle/>
          <a:p>
            <a:pPr marL="0" indent="0" fontAlgn="auto">
              <a:lnSpc>
                <a:spcPct val="110000"/>
              </a:lnSpc>
              <a:buNone/>
              <a:defRPr/>
            </a:pPr>
            <a:r>
              <a:rPr lang="es-x-int-SDL" sz="3000" b="1" dirty="0"/>
              <a:t>Cuándo</a:t>
            </a:r>
            <a:endParaRPr lang="es-x-int-SDL" sz="2400" u="sng" dirty="0"/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es-AR" sz="2600" dirty="0"/>
              <a:t>d</a:t>
            </a:r>
            <a:r>
              <a:rPr lang="es-x-int-SDL" sz="2600" dirty="0"/>
              <a:t>estinatari</a:t>
            </a:r>
            <a:r>
              <a:rPr lang="es-AR" sz="2600" dirty="0"/>
              <a:t>o</a:t>
            </a:r>
            <a:r>
              <a:rPr lang="es-x-int-SDL" sz="2600" dirty="0"/>
              <a:t>s: todos los grupos etários; 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es-x-int-SDL" sz="2600" dirty="0"/>
              <a:t>en todas las situaciones de seguridad alimentaria.</a:t>
            </a:r>
          </a:p>
          <a:p>
            <a:pPr marL="0" indent="0" fontAlgn="auto">
              <a:lnSpc>
                <a:spcPct val="110000"/>
              </a:lnSpc>
              <a:buNone/>
              <a:defRPr/>
            </a:pPr>
            <a:r>
              <a:rPr lang="es-x-int-SDL" sz="3000" b="1" dirty="0"/>
              <a:t>Objetivo</a:t>
            </a:r>
          </a:p>
          <a:p>
            <a:pPr lvl="1">
              <a:buFontTx/>
              <a:buNone/>
              <a:defRPr/>
            </a:pPr>
            <a:r>
              <a:rPr lang="es-x-int-SDL" dirty="0"/>
              <a:t>	reducir la mortalidad entre individuos con malnutrición aguda grave y tratar la malnutrición aguda grave brindando asistencia y cuidados médicos intensivos.</a:t>
            </a:r>
          </a:p>
          <a:p>
            <a:pPr marL="0" indent="0" fontAlgn="auto">
              <a:lnSpc>
                <a:spcPct val="110000"/>
              </a:lnSpc>
              <a:buNone/>
              <a:defRPr/>
            </a:pPr>
            <a:r>
              <a:rPr lang="es-x-int-SDL" b="1" dirty="0"/>
              <a:t>Cómo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es-x-int-SDL" dirty="0"/>
              <a:t>centro de estabilización </a:t>
            </a:r>
            <a:r>
              <a:rPr lang="es-x-int-SDL" dirty="0">
                <a:sym typeface="Wingdings" panose="05000000000000000000" pitchFamily="2" charset="2"/>
              </a:rPr>
              <a:t></a:t>
            </a:r>
            <a:r>
              <a:rPr lang="es-x-int-SDL" dirty="0"/>
              <a:t> centro terapéutico alimentario hospitalario (para malnutriciones agudas graves con complicaciones);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es-x-int-SDL" dirty="0"/>
              <a:t>trat</a:t>
            </a:r>
            <a:r>
              <a:rPr lang="es-AR" dirty="0"/>
              <a:t>a</a:t>
            </a:r>
            <a:r>
              <a:rPr lang="es-x-int-SDL" dirty="0"/>
              <a:t>miento ambulatorio </a:t>
            </a:r>
            <a:r>
              <a:rPr lang="es-x-int-SDL" dirty="0">
                <a:sym typeface="Wingdings" panose="05000000000000000000" pitchFamily="2" charset="2"/>
              </a:rPr>
              <a:t></a:t>
            </a:r>
            <a:r>
              <a:rPr lang="es-x-int-SDL" dirty="0"/>
              <a:t> centro de alimentación terapéutica ambulatorio (para malnutriciones agudas graves sin complicaciones)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7" name="TextBox 6"/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x-int-SDL">
                <a:solidFill>
                  <a:schemeClr val="bg1"/>
                </a:solidFill>
              </a:rPr>
              <a:t>Curso H.E.L.P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FD8B0-356A-44DF-9E08-D90986415114}" type="slidenum">
              <a:rPr lang="fr-CH" smtClean="0"/>
              <a:t>29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09368593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Content Placeholder 2" descr="Rectangle: Click to edit Master text styles&#10;Second level&#10;Third level&#10;Fourth level&#10;Fifth level"/>
          <p:cNvSpPr>
            <a:spLocks noGrp="1"/>
          </p:cNvSpPr>
          <p:nvPr>
            <p:ph idx="1"/>
          </p:nvPr>
        </p:nvSpPr>
        <p:spPr>
          <a:xfrm>
            <a:off x="1596391" y="1872615"/>
            <a:ext cx="4856163" cy="4114800"/>
          </a:xfrm>
        </p:spPr>
        <p:txBody>
          <a:bodyPr rtlCol="0">
            <a:normAutofit/>
          </a:bodyPr>
          <a:lstStyle/>
          <a:p>
            <a:pPr marL="0" indent="0">
              <a:buNone/>
              <a:defRPr/>
            </a:pPr>
            <a:r>
              <a:rPr lang="es-x-int-SDL" sz="3600" dirty="0"/>
              <a:t>¿Qué tipos de programas de alimentos y </a:t>
            </a:r>
            <a:r>
              <a:rPr lang="es-AR" sz="3600" dirty="0"/>
              <a:t>de </a:t>
            </a:r>
            <a:r>
              <a:rPr lang="es-x-int-SDL" sz="3600" dirty="0"/>
              <a:t>nutrición ya observó en situaciones de crisis agudas y a largo plazo?</a:t>
            </a:r>
          </a:p>
        </p:txBody>
      </p:sp>
      <p:pic>
        <p:nvPicPr>
          <p:cNvPr id="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0" y="1628775"/>
            <a:ext cx="30480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7" name="TextBox 6"/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x-int-SDL">
                <a:solidFill>
                  <a:schemeClr val="bg1"/>
                </a:solidFill>
              </a:rPr>
              <a:t>Curso H.E.L.P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FD8B0-356A-44DF-9E08-D90986415114}" type="slidenum">
              <a:rPr lang="fr-CH" smtClean="0"/>
              <a:t>3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4925347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2" descr="C:\Users\An\Desktop\Ecourse doc\Niger\SL april 2007\P1010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438640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8" name="TextBox 7"/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x-int-SDL">
                <a:solidFill>
                  <a:schemeClr val="bg1"/>
                </a:solidFill>
              </a:rPr>
              <a:t>Curso H.E.L.P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FD8B0-356A-44DF-9E08-D90986415114}" type="slidenum">
              <a:rPr lang="fr-CH" smtClean="0"/>
              <a:t>30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2808113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3" descr="H:\Elearning photo\2009-04-08-16_52_03\Images\378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44" y="0"/>
            <a:ext cx="9671716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8" name="TextBox 7"/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x-int-SDL">
                <a:solidFill>
                  <a:schemeClr val="bg1"/>
                </a:solidFill>
              </a:rPr>
              <a:t>Curso H.E.L.P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FD8B0-356A-44DF-9E08-D90986415114}" type="slidenum">
              <a:rPr lang="fr-CH" smtClean="0"/>
              <a:t>31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791729136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8" descr="large1_00002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550" y="1425577"/>
            <a:ext cx="3024187" cy="315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9" descr="Photo Mat &amp; Jérome 29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1270002"/>
            <a:ext cx="3652837" cy="346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re 1"/>
          <p:cNvSpPr txBox="1">
            <a:spLocks/>
          </p:cNvSpPr>
          <p:nvPr/>
        </p:nvSpPr>
        <p:spPr bwMode="auto">
          <a:xfrm>
            <a:off x="1491344" y="0"/>
            <a:ext cx="9862456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es-x-int-SDL" sz="4400" u="sng" dirty="0">
                <a:solidFill>
                  <a:schemeClr val="tx2"/>
                </a:solidFill>
                <a:latin typeface="+mn-lt"/>
                <a:ea typeface="MS PGothic" pitchFamily="34" charset="-128"/>
              </a:rPr>
              <a:t>Productos para el tratamiento de malnutrición aguda grave</a:t>
            </a:r>
          </a:p>
        </p:txBody>
      </p:sp>
      <p:pic>
        <p:nvPicPr>
          <p:cNvPr id="60421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989" y="4913314"/>
            <a:ext cx="1209675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60422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4943475"/>
            <a:ext cx="1303338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60423" name="Picture 4" descr="tabletPortrai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5364" y="4738689"/>
            <a:ext cx="2378075" cy="167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60424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64" y="4738689"/>
            <a:ext cx="3349625" cy="184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12" name="TextBox 11"/>
          <p:cNvSpPr txBox="1"/>
          <p:nvPr/>
        </p:nvSpPr>
        <p:spPr>
          <a:xfrm>
            <a:off x="68561" y="5146199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x-int-SDL">
                <a:solidFill>
                  <a:schemeClr val="bg1"/>
                </a:solidFill>
              </a:rPr>
              <a:t>Curso H.E.L.P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FD8B0-356A-44DF-9E08-D90986415114}" type="slidenum">
              <a:rPr lang="fr-CH" smtClean="0"/>
              <a:t>32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134696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72886" y="246971"/>
            <a:ext cx="11223171" cy="1039813"/>
          </a:xfrm>
        </p:spPr>
        <p:txBody>
          <a:bodyPr anchor="b">
            <a:noAutofit/>
          </a:bodyPr>
          <a:lstStyle/>
          <a:p>
            <a:pPr>
              <a:defRPr/>
            </a:pPr>
            <a:r>
              <a:rPr lang="es-x-int-SDL" u="sng" dirty="0">
                <a:latin typeface="+mn-lt"/>
              </a:rPr>
              <a:t>Programa de alimentación suplementaria</a:t>
            </a:r>
            <a:r>
              <a:rPr lang="es-AR" u="sng" dirty="0">
                <a:latin typeface="+mn-lt"/>
              </a:rPr>
              <a:t> </a:t>
            </a:r>
            <a:r>
              <a:rPr lang="es-x-int-SDL" u="sng" dirty="0">
                <a:latin typeface="+mn-lt"/>
              </a:rPr>
              <a:t>(</a:t>
            </a:r>
            <a:r>
              <a:rPr lang="es-AR" u="sng" dirty="0">
                <a:latin typeface="+mn-lt"/>
              </a:rPr>
              <a:t>PAS</a:t>
            </a:r>
            <a:r>
              <a:rPr lang="es-x-int-SDL" u="sng" dirty="0">
                <a:latin typeface="+mn-lt"/>
              </a:rPr>
              <a:t>)</a:t>
            </a:r>
          </a:p>
        </p:txBody>
      </p:sp>
      <p:sp>
        <p:nvSpPr>
          <p:cNvPr id="290819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4294967295"/>
          </p:nvPr>
        </p:nvSpPr>
        <p:spPr>
          <a:xfrm>
            <a:off x="1703389" y="1557339"/>
            <a:ext cx="9650411" cy="4799011"/>
          </a:xfrm>
        </p:spPr>
        <p:txBody>
          <a:bodyPr rtlCol="0">
            <a:normAutofit fontScale="70000" lnSpcReduction="20000"/>
          </a:bodyPr>
          <a:lstStyle/>
          <a:p>
            <a:pPr marL="0" indent="0" fontAlgn="auto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s-x-int-SDL" sz="4000" b="1" dirty="0"/>
              <a:t>Cuándo</a:t>
            </a:r>
          </a:p>
          <a:p>
            <a:pPr indent="0" fontAlgn="auto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s-x-int-SDL" sz="3400" dirty="0"/>
              <a:t>alta prevalencia </a:t>
            </a:r>
            <a:r>
              <a:rPr lang="es-AR" sz="3400" dirty="0"/>
              <a:t>y número </a:t>
            </a:r>
            <a:r>
              <a:rPr lang="es-x-int-SDL" sz="3400" dirty="0"/>
              <a:t>de casos de malnutrición moderada;</a:t>
            </a:r>
          </a:p>
          <a:p>
            <a:pPr indent="0" fontAlgn="auto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s-x-int-SDL" sz="3400" dirty="0"/>
              <a:t>nivel de inseguridad alimentaria 3, 4 y 5.</a:t>
            </a:r>
          </a:p>
          <a:p>
            <a:pPr marL="0" indent="0" fontAlgn="auto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s-x-int-SDL" sz="4000" b="1" dirty="0"/>
              <a:t>Objetivo</a:t>
            </a:r>
          </a:p>
          <a:p>
            <a:pPr indent="0" fontAlgn="auto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s-x-int-SDL" sz="3400" dirty="0"/>
              <a:t>tratar a </a:t>
            </a:r>
            <a:r>
              <a:rPr lang="es-AR" sz="3400" dirty="0"/>
              <a:t>las personas </a:t>
            </a:r>
            <a:r>
              <a:rPr lang="es-x-int-SDL" sz="3400" dirty="0"/>
              <a:t>con malnutrición modedara y prevenir la malnutrición grave.</a:t>
            </a:r>
          </a:p>
          <a:p>
            <a:pPr marL="0" indent="0" fontAlgn="auto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s-x-int-SDL" sz="4000" b="1" dirty="0"/>
              <a:t>Cómo</a:t>
            </a:r>
          </a:p>
          <a:p>
            <a:pPr indent="0" fontAlgn="auto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s-x-int-SDL" sz="3400" dirty="0"/>
              <a:t>programas de alimentación suplementaria con raciones secas (más utilizadas) semanales (o cada 2 semanas)</a:t>
            </a:r>
            <a:r>
              <a:rPr lang="es-x-int-SDL" sz="3400" dirty="0">
                <a:sym typeface="Wingdings" panose="05000000000000000000" pitchFamily="2" charset="2"/>
              </a:rPr>
              <a:t></a:t>
            </a:r>
            <a:r>
              <a:rPr lang="es-x-int-SDL" sz="3400" dirty="0"/>
              <a:t>nutrición + asistencia médica; </a:t>
            </a:r>
          </a:p>
          <a:p>
            <a:pPr indent="0" fontAlgn="auto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s-x-int-SDL" sz="3400" dirty="0"/>
              <a:t>alimentación suplementaria colectiva con distribución mensua l </a:t>
            </a:r>
            <a:r>
              <a:rPr lang="es-x-int-SDL" sz="3400" dirty="0">
                <a:sym typeface="Wingdings" panose="05000000000000000000" pitchFamily="2" charset="2"/>
              </a:rPr>
              <a:t></a:t>
            </a:r>
            <a:r>
              <a:rPr lang="es-x-int-SDL" sz="3400" dirty="0"/>
              <a:t> pacientes elegidos a partir de perímetro braquial, sin seguimiento médico.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7" name="TextBox 6"/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x-int-SDL">
                <a:solidFill>
                  <a:schemeClr val="bg1"/>
                </a:solidFill>
              </a:rPr>
              <a:t>Curso H.E.L.P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FD8B0-356A-44DF-9E08-D90986415114}" type="slidenum">
              <a:rPr lang="fr-CH" smtClean="0"/>
              <a:t>33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451390662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3" name="Rectangle 2"/>
          <p:cNvSpPr>
            <a:spLocks noChangeArrowheads="1"/>
          </p:cNvSpPr>
          <p:nvPr/>
        </p:nvSpPr>
        <p:spPr bwMode="auto">
          <a:xfrm>
            <a:off x="2135189" y="1484313"/>
            <a:ext cx="8467725" cy="5040312"/>
          </a:xfrm>
          <a:prstGeom prst="rect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lnSpc>
                <a:spcPct val="108000"/>
              </a:lnSpc>
              <a:spcBef>
                <a:spcPct val="20000"/>
              </a:spcBef>
              <a:buClr>
                <a:srgbClr val="99CC00"/>
              </a:buClr>
              <a:defRPr/>
            </a:pPr>
            <a:endParaRPr lang="fr-FR" b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08000"/>
              </a:lnSpc>
              <a:spcBef>
                <a:spcPct val="20000"/>
              </a:spcBef>
              <a:buClr>
                <a:srgbClr val="99CC00"/>
              </a:buClr>
              <a:defRPr/>
            </a:pPr>
            <a:r>
              <a:rPr lang="es-x-int-SDL" sz="2400" b="1" dirty="0">
                <a:solidFill>
                  <a:schemeClr val="tx2">
                    <a:lumMod val="90000"/>
                  </a:schemeClr>
                </a:solidFill>
              </a:rPr>
              <a:t>Harina enriquecida: con s</a:t>
            </a:r>
            <a:r>
              <a:rPr lang="es-AR" sz="2400" b="1" dirty="0">
                <a:solidFill>
                  <a:schemeClr val="tx2">
                    <a:lumMod val="90000"/>
                  </a:schemeClr>
                </a:solidFill>
              </a:rPr>
              <a:t>u</a:t>
            </a:r>
            <a:r>
              <a:rPr lang="es-x-int-SDL" sz="2400" b="1" dirty="0">
                <a:solidFill>
                  <a:schemeClr val="tx2">
                    <a:lumMod val="90000"/>
                  </a:schemeClr>
                </a:solidFill>
              </a:rPr>
              <a:t>percereales, para hacer polenta.</a:t>
            </a:r>
          </a:p>
          <a:p>
            <a:pPr marL="342900" indent="-342900">
              <a:lnSpc>
                <a:spcPct val="108000"/>
              </a:lnSpc>
              <a:spcBef>
                <a:spcPct val="20000"/>
              </a:spcBef>
              <a:buClr>
                <a:srgbClr val="99CC00"/>
              </a:buClr>
              <a:defRPr/>
            </a:pPr>
            <a:r>
              <a:rPr lang="es-x-int-SDL" sz="2400" b="1" dirty="0">
                <a:solidFill>
                  <a:schemeClr val="tx2">
                    <a:lumMod val="90000"/>
                  </a:schemeClr>
                </a:solidFill>
              </a:rPr>
              <a:t>Alimentos suplementarios listos para usar.</a:t>
            </a:r>
          </a:p>
          <a:p>
            <a:pPr marL="342900" indent="-342900">
              <a:lnSpc>
                <a:spcPct val="108000"/>
              </a:lnSpc>
              <a:spcBef>
                <a:spcPct val="20000"/>
              </a:spcBef>
              <a:buClr>
                <a:srgbClr val="99CC00"/>
              </a:buClr>
              <a:defRPr/>
            </a:pPr>
            <a:r>
              <a:rPr lang="es-x-int-SDL" sz="2400" b="1" dirty="0">
                <a:solidFill>
                  <a:schemeClr val="tx2">
                    <a:lumMod val="90000"/>
                  </a:schemeClr>
                </a:solidFill>
              </a:rPr>
              <a:t>Comida local</a:t>
            </a:r>
          </a:p>
          <a:p>
            <a:pPr marL="342900" indent="-342900">
              <a:lnSpc>
                <a:spcPct val="108000"/>
              </a:lnSpc>
              <a:spcBef>
                <a:spcPct val="20000"/>
              </a:spcBef>
              <a:buClr>
                <a:srgbClr val="99CC00"/>
              </a:buClr>
              <a:defRPr/>
            </a:pPr>
            <a:r>
              <a:rPr lang="es-x-int-SDL" sz="2400" b="1" dirty="0">
                <a:solidFill>
                  <a:schemeClr val="tx2">
                    <a:lumMod val="90000"/>
                  </a:schemeClr>
                </a:solidFill>
              </a:rPr>
              <a:t>+ Tratamiento médico sistemático</a:t>
            </a:r>
          </a:p>
        </p:txBody>
      </p:sp>
      <p:pic>
        <p:nvPicPr>
          <p:cNvPr id="64515" name="Picture 8" descr="Photo Mat &amp; Jérome 2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1" y="2339975"/>
            <a:ext cx="3457575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re 1"/>
          <p:cNvSpPr txBox="1">
            <a:spLocks/>
          </p:cNvSpPr>
          <p:nvPr/>
        </p:nvSpPr>
        <p:spPr bwMode="auto">
          <a:xfrm>
            <a:off x="1906814" y="126547"/>
            <a:ext cx="8378372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es-x-int-SDL" sz="4400" u="sng" dirty="0">
                <a:latin typeface="+mn-lt"/>
                <a:ea typeface="MS PGothic" pitchFamily="34" charset="-128"/>
              </a:rPr>
              <a:t>Productos para el tratamiento de malnutrición aguda moderada</a:t>
            </a:r>
          </a:p>
        </p:txBody>
      </p:sp>
      <p:pic>
        <p:nvPicPr>
          <p:cNvPr id="64517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3" t="33777" r="61249" b="37170"/>
          <a:stretch>
            <a:fillRect/>
          </a:stretch>
        </p:blipFill>
        <p:spPr bwMode="auto">
          <a:xfrm>
            <a:off x="4383090" y="3691550"/>
            <a:ext cx="842962" cy="124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64518" name="Picture 4" descr="Image result for eeZeebar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526" y="5246688"/>
            <a:ext cx="1630363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9" name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4" t="27632" r="51738" b="35362"/>
          <a:stretch>
            <a:fillRect/>
          </a:stretch>
        </p:blipFill>
        <p:spPr bwMode="auto">
          <a:xfrm>
            <a:off x="2707482" y="3691550"/>
            <a:ext cx="1079500" cy="162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64520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1" y="5029200"/>
            <a:ext cx="2017713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13" name="TextBox 12"/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x-int-SDL">
                <a:solidFill>
                  <a:schemeClr val="bg1"/>
                </a:solidFill>
              </a:rPr>
              <a:t>Curso H.E.L.P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FD8B0-356A-44DF-9E08-D90986415114}" type="slidenum">
              <a:rPr lang="fr-CH" smtClean="0"/>
              <a:t>34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4715125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2057400" y="4495800"/>
            <a:ext cx="6554788" cy="1524000"/>
          </a:xfrm>
        </p:spPr>
        <p:txBody>
          <a:bodyPr/>
          <a:lstStyle/>
          <a:p>
            <a:pPr>
              <a:defRPr/>
            </a:pPr>
            <a:endParaRPr lang="fr-CH" altLang="fr-FR" dirty="0"/>
          </a:p>
        </p:txBody>
      </p:sp>
      <p:pic>
        <p:nvPicPr>
          <p:cNvPr id="6656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0" t="12999" r="16454" b="-12999"/>
          <a:stretch>
            <a:fillRect/>
          </a:stretch>
        </p:blipFill>
        <p:spPr bwMode="auto">
          <a:xfrm>
            <a:off x="1549401" y="9525"/>
            <a:ext cx="9072563" cy="857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7" name="TextBox 6"/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x-int-SDL">
                <a:solidFill>
                  <a:schemeClr val="bg1"/>
                </a:solidFill>
              </a:rPr>
              <a:t>Curso H.E.L.P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FD8B0-356A-44DF-9E08-D90986415114}" type="slidenum">
              <a:rPr lang="fr-CH" smtClean="0"/>
              <a:t>35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6708420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Oval 2"/>
          <p:cNvSpPr>
            <a:spLocks noChangeArrowheads="1"/>
          </p:cNvSpPr>
          <p:nvPr/>
        </p:nvSpPr>
        <p:spPr bwMode="auto">
          <a:xfrm>
            <a:off x="3792539" y="3357564"/>
            <a:ext cx="4897437" cy="2808287"/>
          </a:xfrm>
          <a:prstGeom prst="ellipse">
            <a:avLst/>
          </a:prstGeom>
          <a:solidFill>
            <a:schemeClr val="tx2">
              <a:lumMod val="9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fr-FR" altLang="fr-FR" dirty="0">
              <a:latin typeface="Calibri" panose="020F0502020204030204" pitchFamily="34" charset="0"/>
            </a:endParaRPr>
          </a:p>
        </p:txBody>
      </p:sp>
      <p:sp>
        <p:nvSpPr>
          <p:cNvPr id="68611" name="Oval 3"/>
          <p:cNvSpPr>
            <a:spLocks noChangeArrowheads="1"/>
          </p:cNvSpPr>
          <p:nvPr/>
        </p:nvSpPr>
        <p:spPr bwMode="auto">
          <a:xfrm>
            <a:off x="4943476" y="4149725"/>
            <a:ext cx="2663825" cy="1727200"/>
          </a:xfrm>
          <a:prstGeom prst="ellipse">
            <a:avLst/>
          </a:prstGeom>
          <a:solidFill>
            <a:srgbClr val="ECAB9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fr-FR" altLang="fr-FR" dirty="0">
              <a:latin typeface="Calibri" panose="020F0502020204030204" pitchFamily="34" charset="0"/>
            </a:endParaRPr>
          </a:p>
        </p:txBody>
      </p:sp>
      <p:sp>
        <p:nvSpPr>
          <p:cNvPr id="68612" name="Oval 4"/>
          <p:cNvSpPr>
            <a:spLocks noChangeArrowheads="1"/>
          </p:cNvSpPr>
          <p:nvPr/>
        </p:nvSpPr>
        <p:spPr bwMode="auto">
          <a:xfrm>
            <a:off x="5159375" y="4652963"/>
            <a:ext cx="22098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fr-FR" altLang="fr-FR" dirty="0">
              <a:latin typeface="Calibri" panose="020F0502020204030204" pitchFamily="34" charset="0"/>
            </a:endParaRPr>
          </a:p>
        </p:txBody>
      </p:sp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5640388" y="3315980"/>
            <a:ext cx="17287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s-x-int-SDL" sz="2400" b="1">
                <a:solidFill>
                  <a:schemeClr val="bg2"/>
                </a:solidFill>
                <a:latin typeface="+mn-lt"/>
              </a:rPr>
              <a:t>Población</a:t>
            </a:r>
          </a:p>
          <a:p>
            <a:r>
              <a:rPr lang="es-x-int-SDL" sz="2400" b="1">
                <a:solidFill>
                  <a:schemeClr val="bg2"/>
                </a:solidFill>
                <a:latin typeface="+mn-lt"/>
              </a:rPr>
              <a:t> general</a:t>
            </a:r>
          </a:p>
        </p:txBody>
      </p:sp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5565774" y="4211636"/>
            <a:ext cx="1295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x-int-SDL" sz="2400" b="1">
                <a:solidFill>
                  <a:schemeClr val="bg2"/>
                </a:solidFill>
                <a:latin typeface="+mn-lt"/>
              </a:rPr>
              <a:t>En riesgo</a:t>
            </a:r>
          </a:p>
        </p:txBody>
      </p:sp>
      <p:sp>
        <p:nvSpPr>
          <p:cNvPr id="68615" name="Text Box 7"/>
          <p:cNvSpPr txBox="1">
            <a:spLocks noChangeArrowheads="1"/>
          </p:cNvSpPr>
          <p:nvPr/>
        </p:nvSpPr>
        <p:spPr bwMode="auto">
          <a:xfrm>
            <a:off x="5232400" y="4941889"/>
            <a:ext cx="21097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x-int-SDL" sz="2400" b="1">
                <a:solidFill>
                  <a:schemeClr val="bg2"/>
                </a:solidFill>
                <a:latin typeface="+mn-lt"/>
              </a:rPr>
              <a:t>Malnutrida</a:t>
            </a:r>
          </a:p>
        </p:txBody>
      </p:sp>
      <p:sp>
        <p:nvSpPr>
          <p:cNvPr id="68616" name="Rectangle 14"/>
          <p:cNvSpPr>
            <a:spLocks noChangeArrowheads="1"/>
          </p:cNvSpPr>
          <p:nvPr/>
        </p:nvSpPr>
        <p:spPr bwMode="auto">
          <a:xfrm>
            <a:off x="6383339" y="188914"/>
            <a:ext cx="4156075" cy="424732"/>
          </a:xfrm>
          <a:prstGeom prst="rect">
            <a:avLst/>
          </a:prstGeom>
          <a:solidFill>
            <a:srgbClr val="DDDDDD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None/>
            </a:pPr>
            <a:r>
              <a:rPr lang="es-x-int-SDL" sz="2400" b="1">
                <a:solidFill>
                  <a:srgbClr val="FF0000"/>
                </a:solidFill>
                <a:latin typeface="+mn-lt"/>
              </a:rPr>
              <a:t>2. Programas nutricionales</a:t>
            </a:r>
          </a:p>
        </p:txBody>
      </p:sp>
      <p:sp>
        <p:nvSpPr>
          <p:cNvPr id="68617" name="Rectangle 15"/>
          <p:cNvSpPr>
            <a:spLocks noChangeArrowheads="1"/>
          </p:cNvSpPr>
          <p:nvPr/>
        </p:nvSpPr>
        <p:spPr bwMode="auto">
          <a:xfrm>
            <a:off x="1720850" y="193676"/>
            <a:ext cx="3276600" cy="392113"/>
          </a:xfrm>
          <a:prstGeom prst="rect">
            <a:avLst/>
          </a:prstGeom>
          <a:solidFill>
            <a:srgbClr val="DDDDDD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None/>
            </a:pPr>
            <a:r>
              <a:rPr lang="es-x-int-SDL" sz="2400" b="1">
                <a:latin typeface="+mn-lt"/>
              </a:rPr>
              <a:t>1. Programas de ayuda</a:t>
            </a:r>
          </a:p>
        </p:txBody>
      </p:sp>
      <p:sp>
        <p:nvSpPr>
          <p:cNvPr id="68618" name="Text Box 9"/>
          <p:cNvSpPr txBox="1">
            <a:spLocks noChangeArrowheads="1"/>
          </p:cNvSpPr>
          <p:nvPr/>
        </p:nvSpPr>
        <p:spPr bwMode="auto">
          <a:xfrm>
            <a:off x="1493839" y="687389"/>
            <a:ext cx="2085976" cy="1228722"/>
          </a:xfrm>
          <a:prstGeom prst="rect">
            <a:avLst/>
          </a:prstGeom>
          <a:solidFill>
            <a:srgbClr val="DDDDDD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x-int-SDL" sz="2400" b="1" dirty="0">
                <a:latin typeface="+mn-lt"/>
              </a:rPr>
              <a:t>Distribución general de alimentos </a:t>
            </a:r>
          </a:p>
        </p:txBody>
      </p:sp>
      <p:sp>
        <p:nvSpPr>
          <p:cNvPr id="244749" name="Line 8"/>
          <p:cNvSpPr>
            <a:spLocks noChangeShapeType="1"/>
          </p:cNvSpPr>
          <p:nvPr/>
        </p:nvSpPr>
        <p:spPr bwMode="auto">
          <a:xfrm>
            <a:off x="3484560" y="1957695"/>
            <a:ext cx="1316039" cy="1615769"/>
          </a:xfrm>
          <a:prstGeom prst="line">
            <a:avLst/>
          </a:prstGeom>
          <a:noFill/>
          <a:ln w="38100">
            <a:solidFill>
              <a:schemeClr val="tx2">
                <a:lumMod val="90000"/>
              </a:schemeClr>
            </a:solidFill>
            <a:round/>
            <a:headEnd/>
            <a:tailEnd type="arrow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>
              <a:defRPr/>
            </a:pPr>
            <a:endParaRPr lang="en-GB" dirty="0"/>
          </a:p>
        </p:txBody>
      </p:sp>
      <p:sp>
        <p:nvSpPr>
          <p:cNvPr id="68620" name="Text Box 9"/>
          <p:cNvSpPr txBox="1">
            <a:spLocks noChangeArrowheads="1"/>
          </p:cNvSpPr>
          <p:nvPr/>
        </p:nvSpPr>
        <p:spPr bwMode="auto">
          <a:xfrm>
            <a:off x="3802858" y="687389"/>
            <a:ext cx="2293142" cy="1569660"/>
          </a:xfrm>
          <a:prstGeom prst="rect">
            <a:avLst/>
          </a:prstGeom>
          <a:solidFill>
            <a:srgbClr val="DDDDDD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x-int-SDL" sz="2400" b="1" dirty="0">
                <a:latin typeface="+mn-lt"/>
              </a:rPr>
              <a:t>Distribución de alimentos para beneficiarios específicos </a:t>
            </a:r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>
            <a:off x="5278438" y="2303158"/>
            <a:ext cx="361949" cy="1116316"/>
          </a:xfrm>
          <a:prstGeom prst="line">
            <a:avLst/>
          </a:prstGeom>
          <a:noFill/>
          <a:ln w="38100">
            <a:solidFill>
              <a:schemeClr val="tx2">
                <a:lumMod val="90000"/>
              </a:schemeClr>
            </a:solidFill>
            <a:round/>
            <a:headEnd/>
            <a:tailEnd type="arrow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>
              <a:defRPr/>
            </a:pPr>
            <a:endParaRPr lang="en-GB" dirty="0"/>
          </a:p>
        </p:txBody>
      </p:sp>
      <p:sp>
        <p:nvSpPr>
          <p:cNvPr id="68622" name="Text Box 9"/>
          <p:cNvSpPr txBox="1">
            <a:spLocks noChangeArrowheads="1"/>
          </p:cNvSpPr>
          <p:nvPr/>
        </p:nvSpPr>
        <p:spPr bwMode="auto">
          <a:xfrm>
            <a:off x="1270796" y="1838235"/>
            <a:ext cx="2017712" cy="1200329"/>
          </a:xfrm>
          <a:prstGeom prst="rect">
            <a:avLst/>
          </a:prstGeom>
          <a:solidFill>
            <a:srgbClr val="DDDDDD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x-int-SDL" sz="2400" b="1" dirty="0">
                <a:latin typeface="+mn-lt"/>
              </a:rPr>
              <a:t>Programas de transferencia en efectivo</a:t>
            </a:r>
          </a:p>
        </p:txBody>
      </p:sp>
      <p:sp>
        <p:nvSpPr>
          <p:cNvPr id="68623" name="Rectangle 14"/>
          <p:cNvSpPr>
            <a:spLocks noChangeArrowheads="1"/>
          </p:cNvSpPr>
          <p:nvPr/>
        </p:nvSpPr>
        <p:spPr bwMode="auto">
          <a:xfrm>
            <a:off x="957943" y="6237288"/>
            <a:ext cx="5138057" cy="424732"/>
          </a:xfrm>
          <a:prstGeom prst="rect">
            <a:avLst/>
          </a:prstGeom>
          <a:solidFill>
            <a:srgbClr val="DDDDDD"/>
          </a:solidFill>
          <a:ln w="38100">
            <a:solidFill>
              <a:srgbClr val="0E882E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>
                <a:solidFill>
                  <a:srgbClr val="3B2C24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>
                <a:solidFill>
                  <a:srgbClr val="3B2C24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>
                <a:solidFill>
                  <a:srgbClr val="3B2C24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None/>
            </a:pPr>
            <a:r>
              <a:rPr lang="es-x-int-SDL" sz="2400" b="1">
                <a:solidFill>
                  <a:srgbClr val="0E882E"/>
                </a:solidFill>
                <a:latin typeface="+mn-lt"/>
              </a:rPr>
              <a:t>4. Nutrición para pacientes enfermos</a:t>
            </a:r>
          </a:p>
        </p:txBody>
      </p:sp>
      <p:sp>
        <p:nvSpPr>
          <p:cNvPr id="68624" name="Rectangle 14"/>
          <p:cNvSpPr>
            <a:spLocks noChangeArrowheads="1"/>
          </p:cNvSpPr>
          <p:nvPr/>
        </p:nvSpPr>
        <p:spPr bwMode="auto">
          <a:xfrm>
            <a:off x="6527800" y="6237288"/>
            <a:ext cx="4032250" cy="424732"/>
          </a:xfrm>
          <a:prstGeom prst="rect">
            <a:avLst/>
          </a:prstGeom>
          <a:solidFill>
            <a:srgbClr val="DDDDDD"/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>
                <a:solidFill>
                  <a:srgbClr val="3B2C24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>
                <a:solidFill>
                  <a:srgbClr val="3B2C24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>
                <a:solidFill>
                  <a:srgbClr val="3B2C24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None/>
            </a:pPr>
            <a:r>
              <a:rPr lang="es-x-int-SDL" sz="2400">
                <a:solidFill>
                  <a:srgbClr val="0000FF"/>
                </a:solidFill>
                <a:latin typeface="+mn-lt"/>
              </a:rPr>
              <a:t>3</a:t>
            </a:r>
            <a:r>
              <a:rPr lang="es-x-int-SDL" sz="2400" b="1">
                <a:solidFill>
                  <a:srgbClr val="0000FF"/>
                </a:solidFill>
                <a:latin typeface="+mn-lt"/>
              </a:rPr>
              <a:t>. Programas preventivos</a:t>
            </a:r>
          </a:p>
        </p:txBody>
      </p:sp>
      <p:sp>
        <p:nvSpPr>
          <p:cNvPr id="68625" name="Text Box 11"/>
          <p:cNvSpPr txBox="1">
            <a:spLocks noChangeArrowheads="1"/>
          </p:cNvSpPr>
          <p:nvPr/>
        </p:nvSpPr>
        <p:spPr bwMode="auto">
          <a:xfrm>
            <a:off x="6154739" y="657226"/>
            <a:ext cx="2162175" cy="1200329"/>
          </a:xfrm>
          <a:prstGeom prst="rect">
            <a:avLst/>
          </a:prstGeom>
          <a:solidFill>
            <a:srgbClr val="DDDDDD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x-int-SDL" sz="2400" b="1">
                <a:solidFill>
                  <a:srgbClr val="FF0000"/>
                </a:solidFill>
                <a:latin typeface="+mn-lt"/>
              </a:rPr>
              <a:t>Programa de alimentación terapéutica</a:t>
            </a:r>
          </a:p>
        </p:txBody>
      </p:sp>
      <p:sp>
        <p:nvSpPr>
          <p:cNvPr id="68626" name="Text Box 12"/>
          <p:cNvSpPr txBox="1">
            <a:spLocks noChangeArrowheads="1"/>
          </p:cNvSpPr>
          <p:nvPr/>
        </p:nvSpPr>
        <p:spPr bwMode="auto">
          <a:xfrm>
            <a:off x="8399464" y="657226"/>
            <a:ext cx="2160587" cy="1200329"/>
          </a:xfrm>
          <a:prstGeom prst="rect">
            <a:avLst/>
          </a:prstGeom>
          <a:solidFill>
            <a:srgbClr val="DDDDDD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x-int-SDL" sz="2400" b="1">
                <a:solidFill>
                  <a:srgbClr val="FF0000"/>
                </a:solidFill>
                <a:latin typeface="+mn-lt"/>
              </a:rPr>
              <a:t>Programa de alimentación suplementaria</a:t>
            </a:r>
          </a:p>
        </p:txBody>
      </p:sp>
      <p:cxnSp>
        <p:nvCxnSpPr>
          <p:cNvPr id="3" name="Straight Arrow Connector 2"/>
          <p:cNvCxnSpPr>
            <a:cxnSpLocks/>
          </p:cNvCxnSpPr>
          <p:nvPr/>
        </p:nvCxnSpPr>
        <p:spPr>
          <a:xfrm flipH="1">
            <a:off x="6648450" y="1916111"/>
            <a:ext cx="958851" cy="2844803"/>
          </a:xfrm>
          <a:prstGeom prst="straightConnector1">
            <a:avLst/>
          </a:prstGeom>
          <a:ln w="3810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cxnSpLocks/>
          </p:cNvCxnSpPr>
          <p:nvPr/>
        </p:nvCxnSpPr>
        <p:spPr>
          <a:xfrm flipH="1">
            <a:off x="7127877" y="1916111"/>
            <a:ext cx="2128090" cy="3025778"/>
          </a:xfrm>
          <a:prstGeom prst="straightConnector1">
            <a:avLst/>
          </a:prstGeom>
          <a:ln w="3810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8905875" y="4983473"/>
            <a:ext cx="2226514" cy="11116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algn="ctr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None/>
              <a:defRPr/>
            </a:pPr>
            <a:r>
              <a:rPr lang="es-x-int-SDL" sz="2400" b="1" dirty="0">
                <a:solidFill>
                  <a:srgbClr val="0070C0"/>
                </a:solidFill>
                <a:latin typeface="+mn-lt"/>
              </a:rPr>
              <a:t>Alimentación de infantes en emergencias</a:t>
            </a:r>
          </a:p>
        </p:txBody>
      </p:sp>
      <p:cxnSp>
        <p:nvCxnSpPr>
          <p:cNvPr id="4" name="Straight Arrow Connector 3"/>
          <p:cNvCxnSpPr>
            <a:cxnSpLocks/>
            <a:stCxn id="23" idx="1"/>
          </p:cNvCxnSpPr>
          <p:nvPr/>
        </p:nvCxnSpPr>
        <p:spPr>
          <a:xfrm flipH="1" flipV="1">
            <a:off x="7629523" y="5223005"/>
            <a:ext cx="1276352" cy="316310"/>
          </a:xfrm>
          <a:prstGeom prst="straightConnector1">
            <a:avLst/>
          </a:prstGeom>
          <a:ln w="38100">
            <a:solidFill>
              <a:srgbClr val="0070C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27" name="TextBox 26"/>
          <p:cNvSpPr txBox="1"/>
          <p:nvPr/>
        </p:nvSpPr>
        <p:spPr>
          <a:xfrm>
            <a:off x="83492" y="5079184"/>
            <a:ext cx="461665" cy="14932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x-int-SDL">
                <a:solidFill>
                  <a:schemeClr val="bg1"/>
                </a:solidFill>
              </a:rPr>
              <a:t>Curso H.E.L.P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FD8B0-356A-44DF-9E08-D90986415114}" type="slidenum">
              <a:rPr lang="fr-CH" smtClean="0"/>
              <a:t>36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9406563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82486" y="824006"/>
            <a:ext cx="9592037" cy="611188"/>
          </a:xfrm>
        </p:spPr>
        <p:txBody>
          <a:bodyPr anchor="b">
            <a:noAutofit/>
          </a:bodyPr>
          <a:lstStyle/>
          <a:p>
            <a:pPr>
              <a:defRPr/>
            </a:pPr>
            <a:r>
              <a:rPr lang="es-x-int-SDL" u="sng" dirty="0">
                <a:latin typeface="+mn-lt"/>
              </a:rPr>
              <a:t>Alimentación de </a:t>
            </a:r>
            <a:r>
              <a:rPr lang="es-AR" u="sng" dirty="0">
                <a:latin typeface="+mn-lt"/>
              </a:rPr>
              <a:t>bebés y niños de corta edad</a:t>
            </a:r>
            <a:r>
              <a:rPr lang="es-x-int-SDL" u="sng" dirty="0">
                <a:latin typeface="+mn-lt"/>
              </a:rPr>
              <a:t> en emergencias</a:t>
            </a:r>
          </a:p>
        </p:txBody>
      </p:sp>
      <p:sp>
        <p:nvSpPr>
          <p:cNvPr id="31744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4294967295"/>
          </p:nvPr>
        </p:nvSpPr>
        <p:spPr>
          <a:xfrm>
            <a:off x="1888885" y="2059716"/>
            <a:ext cx="9120262" cy="4296634"/>
          </a:xfrm>
        </p:spPr>
        <p:txBody>
          <a:bodyPr rtlCol="0">
            <a:normAutofit fontScale="85000" lnSpcReduction="10000"/>
          </a:bodyPr>
          <a:lstStyle/>
          <a:p>
            <a:pPr marL="0" indent="0" fontAlgn="auto">
              <a:lnSpc>
                <a:spcPct val="90000"/>
              </a:lnSpc>
              <a:buNone/>
              <a:defRPr/>
            </a:pPr>
            <a:r>
              <a:rPr lang="es-x-int-SDL" sz="3000" b="1" dirty="0"/>
              <a:t>Por qué</a:t>
            </a:r>
          </a:p>
          <a:p>
            <a:pPr fontAlgn="auto">
              <a:lnSpc>
                <a:spcPct val="90000"/>
              </a:lnSpc>
              <a:buFontTx/>
              <a:buNone/>
              <a:defRPr/>
            </a:pPr>
            <a:r>
              <a:rPr lang="es-x-int-SDL" sz="2400" dirty="0"/>
              <a:t>	</a:t>
            </a:r>
            <a:r>
              <a:rPr lang="es-x-int-SDL" dirty="0"/>
              <a:t>la emergencia podría afectar la alimentación de los </a:t>
            </a:r>
            <a:r>
              <a:rPr lang="es-AR" dirty="0"/>
              <a:t>bebés o niños de corta edad </a:t>
            </a:r>
            <a:r>
              <a:rPr lang="es-x-int-SDL" dirty="0"/>
              <a:t>a </a:t>
            </a:r>
            <a:r>
              <a:rPr lang="es-AR" dirty="0"/>
              <a:t>raíz</a:t>
            </a:r>
            <a:r>
              <a:rPr lang="es-x-int-SDL" dirty="0"/>
              <a:t> del estrés de la madre.</a:t>
            </a:r>
          </a:p>
          <a:p>
            <a:pPr marL="0" indent="0" fontAlgn="auto">
              <a:lnSpc>
                <a:spcPct val="90000"/>
              </a:lnSpc>
              <a:buNone/>
              <a:defRPr/>
            </a:pPr>
            <a:r>
              <a:rPr lang="es-x-int-SDL" sz="3000" b="1" dirty="0"/>
              <a:t>Objetivo</a:t>
            </a:r>
          </a:p>
          <a:p>
            <a:pPr fontAlgn="auto">
              <a:lnSpc>
                <a:spcPct val="90000"/>
              </a:lnSpc>
              <a:buFontTx/>
              <a:buNone/>
              <a:defRPr/>
            </a:pPr>
            <a:r>
              <a:rPr lang="es-x-int-SDL" sz="2400" dirty="0"/>
              <a:t>	</a:t>
            </a:r>
            <a:r>
              <a:rPr lang="es-x-int-SDL" sz="2600" dirty="0"/>
              <a:t>prevenir la morbilidad, la mortalidad y la malnutrición en</a:t>
            </a:r>
            <a:r>
              <a:rPr lang="es-AR" sz="2600" dirty="0"/>
              <a:t> </a:t>
            </a:r>
            <a:r>
              <a:rPr lang="es-x-int-SDL" sz="2600" dirty="0"/>
              <a:t>niños</a:t>
            </a:r>
            <a:r>
              <a:rPr lang="es-AR" sz="2600" dirty="0"/>
              <a:t> de corta edad</a:t>
            </a:r>
            <a:r>
              <a:rPr lang="es-x-int-SDL" sz="2600" dirty="0"/>
              <a:t>.</a:t>
            </a:r>
          </a:p>
          <a:p>
            <a:pPr marL="0" indent="0" fontAlgn="auto">
              <a:lnSpc>
                <a:spcPct val="90000"/>
              </a:lnSpc>
              <a:buNone/>
              <a:defRPr/>
            </a:pPr>
            <a:r>
              <a:rPr lang="es-x-int-SDL" sz="3000" b="1" dirty="0"/>
              <a:t>Cómo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s-x-int-SDL" sz="2600" dirty="0"/>
              <a:t>con una estructura y personal que brinden consejos sobre la alimentación de </a:t>
            </a:r>
            <a:r>
              <a:rPr lang="es-AR" sz="2600" dirty="0"/>
              <a:t>bebés y niños de corta edad, </a:t>
            </a:r>
            <a:r>
              <a:rPr lang="es-x-int-SDL" sz="2600" dirty="0"/>
              <a:t>apoyo psicológico, análisis nutricionales y con la identificación de niños y madres con malnutrición aguda;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s-x-int-SDL" sz="2600" dirty="0"/>
              <a:t>puede incluirse en programas existentes de </a:t>
            </a:r>
            <a:r>
              <a:rPr lang="es-AR" sz="2600" dirty="0"/>
              <a:t>salud mental y a</a:t>
            </a:r>
            <a:r>
              <a:rPr lang="es-x-int-SDL" sz="2600" dirty="0"/>
              <a:t>poyo psicosocial</a:t>
            </a:r>
            <a:r>
              <a:rPr lang="es-AR" sz="2600" dirty="0"/>
              <a:t>.</a:t>
            </a:r>
            <a:endParaRPr lang="es-x-int-SDL" sz="2600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7" name="TextBox 6"/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x-int-SDL">
                <a:solidFill>
                  <a:schemeClr val="bg1"/>
                </a:solidFill>
              </a:rPr>
              <a:t>Curso H.E.L.P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FD8B0-356A-44DF-9E08-D90986415114}" type="slidenum">
              <a:rPr lang="fr-CH" smtClean="0"/>
              <a:t>37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0024016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Espace réservé du contenu 1" descr="Rectangle: Click to edit Master text styles&#10;Second level&#10;Third level&#10;Fourth level&#10;Fifth level"/>
          <p:cNvSpPr>
            <a:spLocks noGrp="1"/>
          </p:cNvSpPr>
          <p:nvPr>
            <p:ph idx="1"/>
          </p:nvPr>
        </p:nvSpPr>
        <p:spPr>
          <a:xfrm>
            <a:off x="1812812" y="1354193"/>
            <a:ext cx="6985225" cy="2328429"/>
          </a:xfrm>
        </p:spPr>
        <p:txBody>
          <a:bodyPr rtlCol="0">
            <a:normAutofit/>
          </a:bodyPr>
          <a:lstStyle/>
          <a:p>
            <a:pPr marL="0" indent="0" fontAlgn="auto">
              <a:buNone/>
              <a:defRPr/>
            </a:pPr>
            <a:r>
              <a:rPr lang="es-x-int-SDL" dirty="0"/>
              <a:t>La madre de nuestra familia desplazada dio a luz hace unos días. Es un niño, </a:t>
            </a:r>
            <a:r>
              <a:rPr lang="es-AR" dirty="0"/>
              <a:t>llamado “</a:t>
            </a:r>
            <a:r>
              <a:rPr lang="es-x-int-SDL" dirty="0"/>
              <a:t> </a:t>
            </a:r>
            <a:r>
              <a:rPr lang="es-AR" dirty="0"/>
              <a:t>Coloradito”</a:t>
            </a:r>
            <a:r>
              <a:rPr lang="es-x-int-SDL" dirty="0"/>
              <a:t>. Debido a las condiciones difíciles del embarazo, </a:t>
            </a:r>
            <a:r>
              <a:rPr lang="es-AR" dirty="0"/>
              <a:t>“Coloradito”</a:t>
            </a:r>
            <a:r>
              <a:rPr lang="es-x-int-SDL" dirty="0"/>
              <a:t> nació con bajo peso y su madre está cansada. </a:t>
            </a:r>
          </a:p>
        </p:txBody>
      </p:sp>
      <p:pic>
        <p:nvPicPr>
          <p:cNvPr id="71684" name="Picture 6" descr="C:\Users\niederbergern\Desktop\4 HELP course\2016 HELP Nicole Dehli\Captures\rou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9503" y="1103898"/>
            <a:ext cx="1608137" cy="307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8" name="TextBox 7"/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x-int-SDL">
                <a:solidFill>
                  <a:schemeClr val="bg1"/>
                </a:solidFill>
              </a:rPr>
              <a:t>Curso H.E.L.P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FD8B0-356A-44DF-9E08-D90986415114}" type="slidenum">
              <a:rPr lang="fr-CH" smtClean="0"/>
              <a:t>38</a:t>
            </a:fld>
            <a:endParaRPr lang="fr-CH" dirty="0"/>
          </a:p>
        </p:txBody>
      </p:sp>
      <p:sp>
        <p:nvSpPr>
          <p:cNvPr id="3" name="TextBox 2"/>
          <p:cNvSpPr txBox="1"/>
          <p:nvPr/>
        </p:nvSpPr>
        <p:spPr>
          <a:xfrm>
            <a:off x="3138128" y="4563606"/>
            <a:ext cx="747544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x-int-SDL" sz="2800" dirty="0"/>
              <a:t>¿Qué tipo de apoyo/programa necesitarían? </a:t>
            </a:r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626582" y="4178885"/>
            <a:ext cx="13260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x-int-SDL" sz="9600" b="1">
                <a:solidFill>
                  <a:srgbClr val="FF0000"/>
                </a:solidFill>
              </a:rPr>
              <a:t>??</a:t>
            </a:r>
          </a:p>
        </p:txBody>
      </p:sp>
    </p:spTree>
    <p:extLst>
      <p:ext uri="{BB962C8B-B14F-4D97-AF65-F5344CB8AC3E}">
        <p14:creationId xmlns:p14="http://schemas.microsoft.com/office/powerpoint/2010/main" val="4627914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1" name="Group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9446002"/>
              </p:ext>
            </p:extLst>
          </p:nvPr>
        </p:nvGraphicFramePr>
        <p:xfrm>
          <a:off x="5656898" y="136525"/>
          <a:ext cx="5346700" cy="6593538"/>
        </p:xfrm>
        <a:graphic>
          <a:graphicData uri="http://schemas.openxmlformats.org/drawingml/2006/table">
            <a:tbl>
              <a:tblPr/>
              <a:tblGrid>
                <a:gridCol w="31418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48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7387">
                <a:tc>
                  <a:txBody>
                    <a:bodyPr/>
                    <a:lstStyle/>
                    <a:p>
                      <a:pPr marL="381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s-x-int-SD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 Bold" charset="0"/>
                          <a:cs typeface="Arial Bold" charset="0"/>
                          <a:sym typeface="Arial Bold" charset="0"/>
                        </a:rPr>
                        <a:t>Intervenciones preventivas</a:t>
                      </a:r>
                    </a:p>
                  </a:txBody>
                  <a:tcPr marL="38097" marR="38097" marT="50798" marB="507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s-x-int-SD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 Bold" charset="0"/>
                          <a:cs typeface="Arial Bold" charset="0"/>
                          <a:sym typeface="Arial Bold" charset="0"/>
                        </a:rPr>
                        <a:t>Porcentaje de muertes prevenidas de &lt;5 años</a:t>
                      </a:r>
                    </a:p>
                  </a:txBody>
                  <a:tcPr marL="38097" marR="38097" marT="50798" marB="507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5968">
                <a:tc>
                  <a:txBody>
                    <a:bodyPr/>
                    <a:lstStyle/>
                    <a:p>
                      <a:pPr marL="381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s-x-int-SD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Lactancia cont</a:t>
                      </a:r>
                      <a:r>
                        <a:rPr kumimoji="0" lang="es-A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i</a:t>
                      </a:r>
                      <a:r>
                        <a:rPr kumimoji="0" lang="es-x-int-SD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nua y exclusiva hasta 1 año de edad</a:t>
                      </a:r>
                    </a:p>
                  </a:txBody>
                  <a:tcPr marL="38097" marR="38097" marT="50798" marB="507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s-x-int-SD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 Bold" charset="0"/>
                          <a:cs typeface="Arial Bold" charset="0"/>
                          <a:sym typeface="Arial Bold" charset="0"/>
                        </a:rPr>
                        <a:t>13%</a:t>
                      </a:r>
                    </a:p>
                  </a:txBody>
                  <a:tcPr marL="38097" marR="38097" marT="50798" marB="507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2336">
                <a:tc>
                  <a:txBody>
                    <a:bodyPr/>
                    <a:lstStyle/>
                    <a:p>
                      <a:pPr marL="381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s-x-int-SD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Materiales tratados con insecticidas</a:t>
                      </a:r>
                    </a:p>
                  </a:txBody>
                  <a:tcPr marL="38097" marR="38097" marT="50798" marB="507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s-x-int-SD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7%</a:t>
                      </a:r>
                    </a:p>
                  </a:txBody>
                  <a:tcPr marL="38097" marR="38097" marT="50798" marB="507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1178">
                <a:tc>
                  <a:txBody>
                    <a:bodyPr/>
                    <a:lstStyle/>
                    <a:p>
                      <a:pPr marL="381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s-x-int-SD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Alimentación complementaria adecuada</a:t>
                      </a:r>
                    </a:p>
                  </a:txBody>
                  <a:tcPr marL="38097" marR="38097" marT="50798" marB="507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s-x-int-SD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 Bold" charset="0"/>
                          <a:cs typeface="Arial Bold" charset="0"/>
                          <a:sym typeface="Arial Bold" charset="0"/>
                        </a:rPr>
                        <a:t>6%</a:t>
                      </a:r>
                    </a:p>
                  </a:txBody>
                  <a:tcPr marL="38097" marR="38097" marT="50798" marB="507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6387">
                <a:tc>
                  <a:txBody>
                    <a:bodyPr/>
                    <a:lstStyle/>
                    <a:p>
                      <a:pPr marL="381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s-x-int-SD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Zinc</a:t>
                      </a:r>
                    </a:p>
                  </a:txBody>
                  <a:tcPr marL="38097" marR="38097" marT="50798" marB="507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s-x-int-SD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5%</a:t>
                      </a:r>
                    </a:p>
                  </a:txBody>
                  <a:tcPr marL="38097" marR="38097" marT="50798" marB="507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6387">
                <a:tc>
                  <a:txBody>
                    <a:bodyPr/>
                    <a:lstStyle/>
                    <a:p>
                      <a:pPr marL="381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s-x-int-SD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Partos higénicos</a:t>
                      </a:r>
                    </a:p>
                  </a:txBody>
                  <a:tcPr marL="38097" marR="38097" marT="50798" marB="507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s-x-int-SD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4%</a:t>
                      </a:r>
                    </a:p>
                  </a:txBody>
                  <a:tcPr marL="38097" marR="38097" marT="50798" marB="507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6387">
                <a:tc>
                  <a:txBody>
                    <a:bodyPr/>
                    <a:lstStyle/>
                    <a:p>
                      <a:pPr marL="381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s-x-int-SD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Vacuna contra la Hib</a:t>
                      </a:r>
                    </a:p>
                  </a:txBody>
                  <a:tcPr marL="38097" marR="38097" marT="50798" marB="507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s-x-int-SD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4%</a:t>
                      </a:r>
                    </a:p>
                  </a:txBody>
                  <a:tcPr marL="38097" marR="38097" marT="50798" marB="507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6387">
                <a:tc>
                  <a:txBody>
                    <a:bodyPr/>
                    <a:lstStyle/>
                    <a:p>
                      <a:pPr marL="381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s-x-int-SD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Agua, saneamiento, higiene</a:t>
                      </a:r>
                    </a:p>
                  </a:txBody>
                  <a:tcPr marL="38097" marR="38097" marT="50798" marB="507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s-x-int-SD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3%</a:t>
                      </a:r>
                    </a:p>
                  </a:txBody>
                  <a:tcPr marL="38097" marR="38097" marT="50798" marB="507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6387">
                <a:tc>
                  <a:txBody>
                    <a:bodyPr/>
                    <a:lstStyle/>
                    <a:p>
                      <a:pPr marL="381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s-x-int-SD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Esteroides prenatales</a:t>
                      </a:r>
                    </a:p>
                  </a:txBody>
                  <a:tcPr marL="38097" marR="38097" marT="50798" marB="507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s-x-int-SD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3%</a:t>
                      </a:r>
                    </a:p>
                  </a:txBody>
                  <a:tcPr marL="38097" marR="38097" marT="50798" marB="507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11178">
                <a:tc>
                  <a:txBody>
                    <a:bodyPr/>
                    <a:lstStyle/>
                    <a:p>
                      <a:pPr marL="381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s-x-int-SD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Regulación de la temperatura de recién nacidos</a:t>
                      </a:r>
                    </a:p>
                  </a:txBody>
                  <a:tcPr marL="38097" marR="38097" marT="50798" marB="507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s-x-int-SD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2%</a:t>
                      </a:r>
                    </a:p>
                  </a:txBody>
                  <a:tcPr marL="38097" marR="38097" marT="50798" marB="507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6387">
                <a:tc>
                  <a:txBody>
                    <a:bodyPr/>
                    <a:lstStyle/>
                    <a:p>
                      <a:pPr marL="381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s-x-int-SD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Vitamina A</a:t>
                      </a:r>
                    </a:p>
                  </a:txBody>
                  <a:tcPr marL="38097" marR="38097" marT="50798" marB="507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s-x-int-SD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2%</a:t>
                      </a:r>
                    </a:p>
                  </a:txBody>
                  <a:tcPr marL="38097" marR="38097" marT="50798" marB="507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4072" name="Espace réservé du contenu 2" descr="Rectangle: Click to edit Master text styles&#10;Second level&#10;Third level&#10;Fourth level&#10;Fifth level"/>
          <p:cNvSpPr>
            <a:spLocks noGrp="1"/>
          </p:cNvSpPr>
          <p:nvPr>
            <p:ph idx="1"/>
          </p:nvPr>
        </p:nvSpPr>
        <p:spPr>
          <a:xfrm>
            <a:off x="1339374" y="1915160"/>
            <a:ext cx="3606800" cy="2250440"/>
          </a:xfrm>
          <a:ln>
            <a:solidFill>
              <a:schemeClr val="tx1"/>
            </a:solidFill>
          </a:ln>
        </p:spPr>
        <p:txBody>
          <a:bodyPr rtlCol="0">
            <a:normAutofit lnSpcReduction="10000"/>
          </a:bodyPr>
          <a:lstStyle/>
          <a:p>
            <a:pPr marL="0" indent="0" algn="ctr">
              <a:buNone/>
              <a:defRPr/>
            </a:pPr>
            <a:r>
              <a:rPr lang="es-x-int-SDL" sz="3200" dirty="0"/>
              <a:t>El impacto </a:t>
            </a:r>
            <a:r>
              <a:rPr lang="es-AR" sz="3200" dirty="0"/>
              <a:t>en </a:t>
            </a:r>
            <a:r>
              <a:rPr lang="es-x-int-SDL" sz="3200" dirty="0"/>
              <a:t>la mortalidad de una intervención para niños menores </a:t>
            </a:r>
            <a:r>
              <a:rPr lang="es-AR" sz="3200" dirty="0"/>
              <a:t>de</a:t>
            </a:r>
            <a:r>
              <a:rPr lang="es-x-int-SDL" sz="3200" dirty="0"/>
              <a:t> 5 años</a:t>
            </a:r>
          </a:p>
        </p:txBody>
      </p:sp>
      <p:sp>
        <p:nvSpPr>
          <p:cNvPr id="7376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>
                <a:solidFill>
                  <a:srgbClr val="3B2C24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>
                <a:solidFill>
                  <a:srgbClr val="3B2C24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>
                <a:solidFill>
                  <a:srgbClr val="3B2C24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D6B06B23-1ECB-48D1-8182-7AF74D76B4F5}" type="slidenum">
              <a:rPr lang="en-US" altLang="en-US" sz="1400">
                <a:solidFill>
                  <a:schemeClr val="tx1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39</a:t>
            </a:fld>
            <a:endParaRPr lang="en-US" altLang="en-US" sz="1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8" name="TextBox 7"/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x-int-SDL">
                <a:solidFill>
                  <a:schemeClr val="bg1"/>
                </a:solidFill>
              </a:rPr>
              <a:t>Curso H.E.L.P</a:t>
            </a:r>
          </a:p>
        </p:txBody>
      </p:sp>
    </p:spTree>
    <p:extLst>
      <p:ext uri="{BB962C8B-B14F-4D97-AF65-F5344CB8AC3E}">
        <p14:creationId xmlns:p14="http://schemas.microsoft.com/office/powerpoint/2010/main" val="1198968996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Oval 2"/>
          <p:cNvSpPr>
            <a:spLocks noChangeArrowheads="1"/>
          </p:cNvSpPr>
          <p:nvPr/>
        </p:nvSpPr>
        <p:spPr bwMode="auto">
          <a:xfrm>
            <a:off x="3792539" y="3357564"/>
            <a:ext cx="4897437" cy="2808287"/>
          </a:xfrm>
          <a:prstGeom prst="ellipse">
            <a:avLst/>
          </a:prstGeom>
          <a:solidFill>
            <a:schemeClr val="tx2">
              <a:lumMod val="9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fr-FR" altLang="fr-FR" dirty="0">
              <a:latin typeface="Calibri" panose="020F0502020204030204" pitchFamily="34" charset="0"/>
            </a:endParaRPr>
          </a:p>
        </p:txBody>
      </p:sp>
      <p:sp>
        <p:nvSpPr>
          <p:cNvPr id="11267" name="Oval 3"/>
          <p:cNvSpPr>
            <a:spLocks noChangeArrowheads="1"/>
          </p:cNvSpPr>
          <p:nvPr/>
        </p:nvSpPr>
        <p:spPr bwMode="auto">
          <a:xfrm>
            <a:off x="4943476" y="4149725"/>
            <a:ext cx="2663825" cy="1727200"/>
          </a:xfrm>
          <a:prstGeom prst="ellipse">
            <a:avLst/>
          </a:prstGeom>
          <a:solidFill>
            <a:srgbClr val="ECAB9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fr-FR" altLang="fr-FR" dirty="0">
              <a:latin typeface="Calibri" panose="020F0502020204030204" pitchFamily="34" charset="0"/>
            </a:endParaRPr>
          </a:p>
        </p:txBody>
      </p:sp>
      <p:sp>
        <p:nvSpPr>
          <p:cNvPr id="11268" name="Oval 4"/>
          <p:cNvSpPr>
            <a:spLocks noChangeArrowheads="1"/>
          </p:cNvSpPr>
          <p:nvPr/>
        </p:nvSpPr>
        <p:spPr bwMode="auto">
          <a:xfrm>
            <a:off x="5159375" y="4652963"/>
            <a:ext cx="22098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fr-FR" altLang="fr-FR" dirty="0">
              <a:latin typeface="Calibri" panose="020F0502020204030204" pitchFamily="34" charset="0"/>
            </a:endParaRP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5518945" y="3332653"/>
            <a:ext cx="17287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s-x-int-SDL" sz="2400" b="1">
                <a:solidFill>
                  <a:schemeClr val="bg2"/>
                </a:solidFill>
                <a:latin typeface="+mn-lt"/>
              </a:rPr>
              <a:t>Población</a:t>
            </a:r>
          </a:p>
          <a:p>
            <a:r>
              <a:rPr lang="es-x-int-SDL" sz="2400" b="1">
                <a:solidFill>
                  <a:schemeClr val="bg2"/>
                </a:solidFill>
                <a:latin typeface="+mn-lt"/>
              </a:rPr>
              <a:t> general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5593556" y="4204463"/>
            <a:ext cx="16541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x-int-SDL" sz="2400" b="1" dirty="0">
                <a:solidFill>
                  <a:schemeClr val="bg2"/>
                </a:solidFill>
                <a:latin typeface="+mn-lt"/>
              </a:rPr>
              <a:t>En riesgo</a:t>
            </a: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5232400" y="4941889"/>
            <a:ext cx="21097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x-int-SDL" sz="2400" b="1">
                <a:solidFill>
                  <a:schemeClr val="bg2"/>
                </a:solidFill>
                <a:latin typeface="+mn-lt"/>
              </a:rPr>
              <a:t>Malnutrida</a:t>
            </a:r>
          </a:p>
        </p:txBody>
      </p:sp>
      <p:sp>
        <p:nvSpPr>
          <p:cNvPr id="244744" name="Rectangle 14"/>
          <p:cNvSpPr>
            <a:spLocks noChangeArrowheads="1"/>
          </p:cNvSpPr>
          <p:nvPr/>
        </p:nvSpPr>
        <p:spPr bwMode="auto">
          <a:xfrm>
            <a:off x="6383339" y="188914"/>
            <a:ext cx="4156075" cy="424732"/>
          </a:xfrm>
          <a:prstGeom prst="rect">
            <a:avLst/>
          </a:prstGeom>
          <a:solidFill>
            <a:srgbClr val="DDDDDD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None/>
            </a:pPr>
            <a:r>
              <a:rPr lang="es-x-int-SDL" sz="2400" b="1">
                <a:solidFill>
                  <a:srgbClr val="FF0000"/>
                </a:solidFill>
                <a:latin typeface="+mn-lt"/>
              </a:rPr>
              <a:t>2. Programas nutricionales</a:t>
            </a:r>
          </a:p>
        </p:txBody>
      </p:sp>
      <p:sp>
        <p:nvSpPr>
          <p:cNvPr id="244745" name="Rectangle 15"/>
          <p:cNvSpPr>
            <a:spLocks noChangeArrowheads="1"/>
          </p:cNvSpPr>
          <p:nvPr/>
        </p:nvSpPr>
        <p:spPr bwMode="auto">
          <a:xfrm>
            <a:off x="2243138" y="158751"/>
            <a:ext cx="3276600" cy="392113"/>
          </a:xfrm>
          <a:prstGeom prst="rect">
            <a:avLst/>
          </a:prstGeom>
          <a:solidFill>
            <a:srgbClr val="DDDDDD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None/>
            </a:pPr>
            <a:r>
              <a:rPr lang="es-x-int-SDL" sz="2400" b="1">
                <a:latin typeface="+mn-lt"/>
              </a:rPr>
              <a:t>1. Programas de ayuda</a:t>
            </a:r>
          </a:p>
        </p:txBody>
      </p:sp>
      <p:sp>
        <p:nvSpPr>
          <p:cNvPr id="244748" name="Text Box 9"/>
          <p:cNvSpPr txBox="1">
            <a:spLocks noChangeArrowheads="1"/>
          </p:cNvSpPr>
          <p:nvPr/>
        </p:nvSpPr>
        <p:spPr bwMode="auto">
          <a:xfrm>
            <a:off x="2243137" y="655639"/>
            <a:ext cx="2818719" cy="830997"/>
          </a:xfrm>
          <a:prstGeom prst="rect">
            <a:avLst/>
          </a:prstGeom>
          <a:solidFill>
            <a:srgbClr val="DDDDDD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x-int-SDL" sz="2400" b="1" dirty="0">
                <a:latin typeface="+mn-lt"/>
              </a:rPr>
              <a:t>Distribución general de alimentos </a:t>
            </a:r>
          </a:p>
        </p:txBody>
      </p:sp>
      <p:sp>
        <p:nvSpPr>
          <p:cNvPr id="244749" name="Line 8"/>
          <p:cNvSpPr>
            <a:spLocks noChangeShapeType="1"/>
          </p:cNvSpPr>
          <p:nvPr/>
        </p:nvSpPr>
        <p:spPr bwMode="auto">
          <a:xfrm>
            <a:off x="3359151" y="1468439"/>
            <a:ext cx="1368425" cy="2105025"/>
          </a:xfrm>
          <a:prstGeom prst="line">
            <a:avLst/>
          </a:prstGeom>
          <a:noFill/>
          <a:ln w="38100">
            <a:solidFill>
              <a:schemeClr val="tx2">
                <a:lumMod val="90000"/>
              </a:schemeClr>
            </a:solidFill>
            <a:round/>
            <a:headEnd/>
            <a:tailEnd type="arrow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>
              <a:defRPr/>
            </a:pPr>
            <a:endParaRPr lang="en-GB" dirty="0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1203777" y="6229246"/>
            <a:ext cx="4897437" cy="424732"/>
          </a:xfrm>
          <a:prstGeom prst="rect">
            <a:avLst/>
          </a:prstGeom>
          <a:solidFill>
            <a:srgbClr val="DDDDDD"/>
          </a:solidFill>
          <a:ln w="38100">
            <a:solidFill>
              <a:srgbClr val="0E882E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>
                <a:solidFill>
                  <a:srgbClr val="3B2C24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>
                <a:solidFill>
                  <a:srgbClr val="3B2C24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>
                <a:solidFill>
                  <a:srgbClr val="3B2C24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None/>
            </a:pPr>
            <a:r>
              <a:rPr lang="es-x-int-SDL" sz="2400" b="1">
                <a:solidFill>
                  <a:srgbClr val="0E882E"/>
                </a:solidFill>
                <a:latin typeface="+mn-lt"/>
              </a:rPr>
              <a:t>4. Nutrición para pacientes enfermos</a:t>
            </a:r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6527800" y="6237288"/>
            <a:ext cx="4032250" cy="424732"/>
          </a:xfrm>
          <a:prstGeom prst="rect">
            <a:avLst/>
          </a:prstGeom>
          <a:solidFill>
            <a:srgbClr val="DDDDDD"/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>
                <a:solidFill>
                  <a:srgbClr val="3B2C24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>
                <a:solidFill>
                  <a:srgbClr val="3B2C24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>
                <a:solidFill>
                  <a:srgbClr val="3B2C24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None/>
            </a:pPr>
            <a:r>
              <a:rPr lang="es-x-int-SDL" sz="2400" b="1">
                <a:solidFill>
                  <a:srgbClr val="0000FF"/>
                </a:solidFill>
                <a:latin typeface="+mn-lt"/>
              </a:rPr>
              <a:t>3. Programas preventivos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17" name="TextBox 16"/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x-int-SDL">
                <a:solidFill>
                  <a:schemeClr val="bg1"/>
                </a:solidFill>
              </a:rPr>
              <a:t>Curso H.E.L.P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FD8B0-356A-44DF-9E08-D90986415114}" type="slidenum">
              <a:rPr lang="fr-CH" smtClean="0"/>
              <a:t>4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0318602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4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4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47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47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4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4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4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4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744" grpId="0" animBg="1"/>
      <p:bldP spid="244745" grpId="0" animBg="1"/>
      <p:bldP spid="244748" grpId="0" animBg="1"/>
      <p:bldP spid="12" grpId="0" animBg="1"/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Oval 2"/>
          <p:cNvSpPr>
            <a:spLocks noChangeArrowheads="1"/>
          </p:cNvSpPr>
          <p:nvPr/>
        </p:nvSpPr>
        <p:spPr bwMode="auto">
          <a:xfrm>
            <a:off x="3792539" y="3357564"/>
            <a:ext cx="4897437" cy="2808287"/>
          </a:xfrm>
          <a:prstGeom prst="ellipse">
            <a:avLst/>
          </a:prstGeom>
          <a:solidFill>
            <a:schemeClr val="tx2">
              <a:lumMod val="9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fr-FR" altLang="fr-FR" dirty="0">
              <a:latin typeface="Calibri" panose="020F0502020204030204" pitchFamily="34" charset="0"/>
            </a:endParaRPr>
          </a:p>
        </p:txBody>
      </p:sp>
      <p:sp>
        <p:nvSpPr>
          <p:cNvPr id="75779" name="Oval 3"/>
          <p:cNvSpPr>
            <a:spLocks noChangeArrowheads="1"/>
          </p:cNvSpPr>
          <p:nvPr/>
        </p:nvSpPr>
        <p:spPr bwMode="auto">
          <a:xfrm>
            <a:off x="4943476" y="4149725"/>
            <a:ext cx="2663825" cy="1727200"/>
          </a:xfrm>
          <a:prstGeom prst="ellipse">
            <a:avLst/>
          </a:prstGeom>
          <a:solidFill>
            <a:srgbClr val="ECAB9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fr-FR" altLang="fr-FR" dirty="0">
              <a:latin typeface="Calibri" panose="020F0502020204030204" pitchFamily="34" charset="0"/>
            </a:endParaRPr>
          </a:p>
        </p:txBody>
      </p:sp>
      <p:sp>
        <p:nvSpPr>
          <p:cNvPr id="75780" name="Oval 4"/>
          <p:cNvSpPr>
            <a:spLocks noChangeArrowheads="1"/>
          </p:cNvSpPr>
          <p:nvPr/>
        </p:nvSpPr>
        <p:spPr bwMode="auto">
          <a:xfrm>
            <a:off x="5159375" y="4652963"/>
            <a:ext cx="22098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fr-FR" altLang="fr-FR" dirty="0">
              <a:latin typeface="Calibri" panose="020F0502020204030204" pitchFamily="34" charset="0"/>
            </a:endParaRPr>
          </a:p>
        </p:txBody>
      </p:sp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5627688" y="3330269"/>
            <a:ext cx="17287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s-x-int-SDL" sz="2400" b="1">
                <a:solidFill>
                  <a:schemeClr val="bg2"/>
                </a:solidFill>
                <a:latin typeface="+mn-lt"/>
              </a:rPr>
              <a:t>Población</a:t>
            </a:r>
          </a:p>
          <a:p>
            <a:r>
              <a:rPr lang="es-x-int-SDL" sz="2400" b="1">
                <a:solidFill>
                  <a:schemeClr val="bg2"/>
                </a:solidFill>
                <a:latin typeface="+mn-lt"/>
              </a:rPr>
              <a:t> general</a:t>
            </a:r>
          </a:p>
        </p:txBody>
      </p:sp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5518945" y="4188561"/>
            <a:ext cx="17287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x-int-SDL" sz="2400" b="1" dirty="0">
                <a:solidFill>
                  <a:schemeClr val="bg2"/>
                </a:solidFill>
                <a:latin typeface="+mn-lt"/>
              </a:rPr>
              <a:t>En riesgo</a:t>
            </a:r>
          </a:p>
        </p:txBody>
      </p:sp>
      <p:sp>
        <p:nvSpPr>
          <p:cNvPr id="75783" name="Text Box 7"/>
          <p:cNvSpPr txBox="1">
            <a:spLocks noChangeArrowheads="1"/>
          </p:cNvSpPr>
          <p:nvPr/>
        </p:nvSpPr>
        <p:spPr bwMode="auto">
          <a:xfrm>
            <a:off x="5232400" y="4941889"/>
            <a:ext cx="21097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x-int-SDL" sz="2400" b="1">
                <a:solidFill>
                  <a:schemeClr val="bg2"/>
                </a:solidFill>
                <a:latin typeface="+mn-lt"/>
              </a:rPr>
              <a:t>Malnutrida</a:t>
            </a:r>
          </a:p>
        </p:txBody>
      </p:sp>
      <p:sp>
        <p:nvSpPr>
          <p:cNvPr id="75784" name="Rectangle 14"/>
          <p:cNvSpPr>
            <a:spLocks noChangeArrowheads="1"/>
          </p:cNvSpPr>
          <p:nvPr/>
        </p:nvSpPr>
        <p:spPr bwMode="auto">
          <a:xfrm>
            <a:off x="6383339" y="188914"/>
            <a:ext cx="4156075" cy="424732"/>
          </a:xfrm>
          <a:prstGeom prst="rect">
            <a:avLst/>
          </a:prstGeom>
          <a:solidFill>
            <a:srgbClr val="DDDDDD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None/>
            </a:pPr>
            <a:r>
              <a:rPr lang="es-x-int-SDL" sz="2400" b="1">
                <a:solidFill>
                  <a:srgbClr val="FF0000"/>
                </a:solidFill>
                <a:latin typeface="+mn-lt"/>
              </a:rPr>
              <a:t>2. Programas nutricionales</a:t>
            </a:r>
          </a:p>
        </p:txBody>
      </p:sp>
      <p:sp>
        <p:nvSpPr>
          <p:cNvPr id="75785" name="Rectangle 15"/>
          <p:cNvSpPr>
            <a:spLocks noChangeArrowheads="1"/>
          </p:cNvSpPr>
          <p:nvPr/>
        </p:nvSpPr>
        <p:spPr bwMode="auto">
          <a:xfrm>
            <a:off x="1720850" y="193676"/>
            <a:ext cx="3276600" cy="392113"/>
          </a:xfrm>
          <a:prstGeom prst="rect">
            <a:avLst/>
          </a:prstGeom>
          <a:solidFill>
            <a:srgbClr val="DDDDDD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None/>
            </a:pPr>
            <a:r>
              <a:rPr lang="es-x-int-SDL" sz="2400" b="1">
                <a:latin typeface="+mn-lt"/>
              </a:rPr>
              <a:t>1. Programas de ayuda</a:t>
            </a:r>
          </a:p>
        </p:txBody>
      </p:sp>
      <p:sp>
        <p:nvSpPr>
          <p:cNvPr id="75786" name="Text Box 9"/>
          <p:cNvSpPr txBox="1">
            <a:spLocks noChangeArrowheads="1"/>
          </p:cNvSpPr>
          <p:nvPr/>
        </p:nvSpPr>
        <p:spPr bwMode="auto">
          <a:xfrm>
            <a:off x="1562103" y="687389"/>
            <a:ext cx="2017711" cy="1200329"/>
          </a:xfrm>
          <a:prstGeom prst="rect">
            <a:avLst/>
          </a:prstGeom>
          <a:solidFill>
            <a:srgbClr val="DDDDDD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x-int-SDL" sz="2400" b="1" dirty="0">
                <a:latin typeface="+mn-lt"/>
              </a:rPr>
              <a:t>Distribución general de alimentos </a:t>
            </a:r>
          </a:p>
        </p:txBody>
      </p:sp>
      <p:sp>
        <p:nvSpPr>
          <p:cNvPr id="244749" name="Line 8"/>
          <p:cNvSpPr>
            <a:spLocks noChangeShapeType="1"/>
          </p:cNvSpPr>
          <p:nvPr/>
        </p:nvSpPr>
        <p:spPr bwMode="auto">
          <a:xfrm>
            <a:off x="3425032" y="1857555"/>
            <a:ext cx="1375568" cy="1715909"/>
          </a:xfrm>
          <a:prstGeom prst="line">
            <a:avLst/>
          </a:prstGeom>
          <a:noFill/>
          <a:ln w="38100">
            <a:solidFill>
              <a:schemeClr val="tx2">
                <a:lumMod val="90000"/>
              </a:schemeClr>
            </a:solidFill>
            <a:round/>
            <a:headEnd/>
            <a:tailEnd type="arrow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>
              <a:defRPr/>
            </a:pPr>
            <a:endParaRPr lang="en-GB" dirty="0"/>
          </a:p>
        </p:txBody>
      </p:sp>
      <p:sp>
        <p:nvSpPr>
          <p:cNvPr id="75788" name="Text Box 9"/>
          <p:cNvSpPr txBox="1">
            <a:spLocks noChangeArrowheads="1"/>
          </p:cNvSpPr>
          <p:nvPr/>
        </p:nvSpPr>
        <p:spPr bwMode="auto">
          <a:xfrm>
            <a:off x="3770317" y="588926"/>
            <a:ext cx="2254248" cy="1569660"/>
          </a:xfrm>
          <a:prstGeom prst="rect">
            <a:avLst/>
          </a:prstGeom>
          <a:solidFill>
            <a:srgbClr val="DDDDDD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x-int-SDL" sz="2400" b="1" dirty="0">
                <a:latin typeface="+mn-lt"/>
              </a:rPr>
              <a:t>Distribución de alimentos para beneficiarios específicos </a:t>
            </a:r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>
            <a:off x="5159374" y="2100943"/>
            <a:ext cx="481013" cy="1318532"/>
          </a:xfrm>
          <a:prstGeom prst="line">
            <a:avLst/>
          </a:prstGeom>
          <a:noFill/>
          <a:ln w="38100">
            <a:solidFill>
              <a:schemeClr val="tx2">
                <a:lumMod val="90000"/>
              </a:schemeClr>
            </a:solidFill>
            <a:round/>
            <a:headEnd/>
            <a:tailEnd type="arrow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>
              <a:defRPr/>
            </a:pPr>
            <a:endParaRPr lang="en-GB" dirty="0"/>
          </a:p>
        </p:txBody>
      </p:sp>
      <p:sp>
        <p:nvSpPr>
          <p:cNvPr id="75790" name="Text Box 9"/>
          <p:cNvSpPr txBox="1">
            <a:spLocks noChangeArrowheads="1"/>
          </p:cNvSpPr>
          <p:nvPr/>
        </p:nvSpPr>
        <p:spPr bwMode="auto">
          <a:xfrm>
            <a:off x="1013618" y="1772971"/>
            <a:ext cx="2208214" cy="1200329"/>
          </a:xfrm>
          <a:prstGeom prst="rect">
            <a:avLst/>
          </a:prstGeom>
          <a:solidFill>
            <a:srgbClr val="DDDDDD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x-int-SDL" sz="2400" b="1" dirty="0">
                <a:latin typeface="+mn-lt"/>
              </a:rPr>
              <a:t>Programas de transferencia en efectivo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198563" y="6237288"/>
            <a:ext cx="4897437" cy="424732"/>
          </a:xfrm>
          <a:prstGeom prst="rect">
            <a:avLst/>
          </a:prstGeom>
          <a:solidFill>
            <a:srgbClr val="DDDDDD"/>
          </a:solidFill>
          <a:ln w="38100">
            <a:solidFill>
              <a:srgbClr val="0E882E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>
                <a:solidFill>
                  <a:srgbClr val="3B2C24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>
                <a:solidFill>
                  <a:srgbClr val="3B2C24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>
                <a:solidFill>
                  <a:srgbClr val="3B2C24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None/>
            </a:pPr>
            <a:r>
              <a:rPr lang="es-x-int-SDL" sz="2400" b="1" dirty="0">
                <a:solidFill>
                  <a:srgbClr val="0E882E"/>
                </a:solidFill>
                <a:latin typeface="+mn-lt"/>
              </a:rPr>
              <a:t>4. Nutrición para pacientes enfermos</a:t>
            </a:r>
          </a:p>
        </p:txBody>
      </p:sp>
      <p:sp>
        <p:nvSpPr>
          <p:cNvPr id="75792" name="Rectangle 14"/>
          <p:cNvSpPr>
            <a:spLocks noChangeArrowheads="1"/>
          </p:cNvSpPr>
          <p:nvPr/>
        </p:nvSpPr>
        <p:spPr bwMode="auto">
          <a:xfrm>
            <a:off x="6527800" y="6237288"/>
            <a:ext cx="4032250" cy="424732"/>
          </a:xfrm>
          <a:prstGeom prst="rect">
            <a:avLst/>
          </a:prstGeom>
          <a:solidFill>
            <a:srgbClr val="DDDDDD"/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>
                <a:solidFill>
                  <a:srgbClr val="3B2C24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>
                <a:solidFill>
                  <a:srgbClr val="3B2C24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>
                <a:solidFill>
                  <a:srgbClr val="3B2C24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None/>
            </a:pPr>
            <a:r>
              <a:rPr lang="es-x-int-SDL" sz="2400" b="1">
                <a:solidFill>
                  <a:srgbClr val="0000FF"/>
                </a:solidFill>
                <a:latin typeface="+mn-lt"/>
              </a:rPr>
              <a:t>3. Programas preventivos</a:t>
            </a:r>
          </a:p>
        </p:txBody>
      </p:sp>
      <p:sp>
        <p:nvSpPr>
          <p:cNvPr id="75793" name="Text Box 11"/>
          <p:cNvSpPr txBox="1">
            <a:spLocks noChangeArrowheads="1"/>
          </p:cNvSpPr>
          <p:nvPr/>
        </p:nvSpPr>
        <p:spPr bwMode="auto">
          <a:xfrm>
            <a:off x="6154739" y="657226"/>
            <a:ext cx="2162175" cy="1200329"/>
          </a:xfrm>
          <a:prstGeom prst="rect">
            <a:avLst/>
          </a:prstGeom>
          <a:solidFill>
            <a:srgbClr val="DDDDDD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x-int-SDL" sz="2400" b="1">
                <a:solidFill>
                  <a:srgbClr val="FF0000"/>
                </a:solidFill>
                <a:latin typeface="+mn-lt"/>
              </a:rPr>
              <a:t>Programa de alimentación terapéutica</a:t>
            </a:r>
          </a:p>
        </p:txBody>
      </p:sp>
      <p:sp>
        <p:nvSpPr>
          <p:cNvPr id="75794" name="Text Box 12"/>
          <p:cNvSpPr txBox="1">
            <a:spLocks noChangeArrowheads="1"/>
          </p:cNvSpPr>
          <p:nvPr/>
        </p:nvSpPr>
        <p:spPr bwMode="auto">
          <a:xfrm>
            <a:off x="8399464" y="657226"/>
            <a:ext cx="2160587" cy="1200329"/>
          </a:xfrm>
          <a:prstGeom prst="rect">
            <a:avLst/>
          </a:prstGeom>
          <a:solidFill>
            <a:srgbClr val="DDDDDD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x-int-SDL" sz="2400" b="1">
                <a:solidFill>
                  <a:srgbClr val="FF0000"/>
                </a:solidFill>
                <a:latin typeface="+mn-lt"/>
              </a:rPr>
              <a:t>Programa de alimentación suplementaria</a:t>
            </a:r>
          </a:p>
        </p:txBody>
      </p:sp>
      <p:cxnSp>
        <p:nvCxnSpPr>
          <p:cNvPr id="3" name="Straight Arrow Connector 2"/>
          <p:cNvCxnSpPr>
            <a:cxnSpLocks/>
          </p:cNvCxnSpPr>
          <p:nvPr/>
        </p:nvCxnSpPr>
        <p:spPr>
          <a:xfrm flipH="1">
            <a:off x="6648450" y="1857555"/>
            <a:ext cx="853362" cy="2903359"/>
          </a:xfrm>
          <a:prstGeom prst="straightConnector1">
            <a:avLst/>
          </a:prstGeom>
          <a:ln w="3810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cxnSpLocks/>
          </p:cNvCxnSpPr>
          <p:nvPr/>
        </p:nvCxnSpPr>
        <p:spPr>
          <a:xfrm flipH="1">
            <a:off x="7127877" y="1857555"/>
            <a:ext cx="2109429" cy="3084334"/>
          </a:xfrm>
          <a:prstGeom prst="straightConnector1">
            <a:avLst/>
          </a:prstGeom>
          <a:ln w="3810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8594725" y="5112341"/>
            <a:ext cx="2109429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algn="ctr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None/>
              <a:defRPr/>
            </a:pPr>
            <a:r>
              <a:rPr lang="es-x-int-SDL" sz="2400" b="1" dirty="0">
                <a:solidFill>
                  <a:srgbClr val="0070C0"/>
                </a:solidFill>
                <a:latin typeface="+mn-lt"/>
              </a:rPr>
              <a:t>Alimentación de </a:t>
            </a:r>
            <a:r>
              <a:rPr lang="es-AR" sz="2400" b="1" dirty="0">
                <a:solidFill>
                  <a:srgbClr val="0070C0"/>
                </a:solidFill>
                <a:latin typeface="+mn-lt"/>
              </a:rPr>
              <a:t>bebés y niños de corta edad</a:t>
            </a:r>
            <a:r>
              <a:rPr lang="es-x-int-SDL" sz="2400" b="1" dirty="0">
                <a:solidFill>
                  <a:srgbClr val="0070C0"/>
                </a:solidFill>
                <a:latin typeface="+mn-lt"/>
              </a:rPr>
              <a:t> en emergencias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7607301" y="5205413"/>
            <a:ext cx="987425" cy="361950"/>
          </a:xfrm>
          <a:prstGeom prst="straightConnector1">
            <a:avLst/>
          </a:prstGeom>
          <a:ln w="38100">
            <a:solidFill>
              <a:srgbClr val="0070C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3579813" y="5338764"/>
            <a:ext cx="1579562" cy="898525"/>
          </a:xfrm>
          <a:prstGeom prst="straightConnector1">
            <a:avLst/>
          </a:prstGeom>
          <a:ln w="38100">
            <a:solidFill>
              <a:srgbClr val="00B05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27" name="TextBox 26"/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x-int-SDL">
                <a:solidFill>
                  <a:schemeClr val="bg1"/>
                </a:solidFill>
              </a:rPr>
              <a:t>Curso H.E.L.P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FD8B0-356A-44DF-9E08-D90986415114}" type="slidenum">
              <a:rPr lang="fr-CH" smtClean="0"/>
              <a:t>40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1337107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5"/>
          <p:cNvSpPr>
            <a:spLocks noGrp="1" noChangeArrowheads="1"/>
          </p:cNvSpPr>
          <p:nvPr>
            <p:ph type="title"/>
          </p:nvPr>
        </p:nvSpPr>
        <p:spPr>
          <a:xfrm>
            <a:off x="3038192" y="268586"/>
            <a:ext cx="8153400" cy="6858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x-int-SDL" u="sng">
                <a:latin typeface="+mn-lt"/>
                <a:cs typeface="Arial" pitchFamily="34" charset="0"/>
              </a:rPr>
              <a:t>Nutrición para pacientes enfermos</a:t>
            </a:r>
          </a:p>
        </p:txBody>
      </p:sp>
      <p:sp>
        <p:nvSpPr>
          <p:cNvPr id="48131" name="Rectangle 6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1898108" y="1600626"/>
            <a:ext cx="8142287" cy="4319587"/>
          </a:xfrm>
        </p:spPr>
        <p:txBody>
          <a:bodyPr rtlCol="0">
            <a:noAutofit/>
          </a:bodyPr>
          <a:lstStyle/>
          <a:p>
            <a:pPr marL="0" indent="0" fontAlgn="auto">
              <a:lnSpc>
                <a:spcPct val="90000"/>
              </a:lnSpc>
              <a:buNone/>
              <a:defRPr/>
            </a:pPr>
            <a:r>
              <a:rPr lang="es-x-int-SDL" b="1" dirty="0"/>
              <a:t>Objetivo</a:t>
            </a:r>
          </a:p>
          <a:p>
            <a:pPr fontAlgn="auto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s-x-int-SDL" dirty="0"/>
              <a:t>Asistir a grupos con necesidades específicas</a:t>
            </a:r>
          </a:p>
          <a:p>
            <a:pPr lvl="1" fontAlgn="auto">
              <a:lnSpc>
                <a:spcPct val="90000"/>
              </a:lnSpc>
              <a:defRPr/>
            </a:pPr>
            <a:r>
              <a:rPr lang="es-x-int-SDL" dirty="0"/>
              <a:t>Pacientes con VIH/SIDA</a:t>
            </a:r>
          </a:p>
          <a:p>
            <a:pPr lvl="1" fontAlgn="auto">
              <a:lnSpc>
                <a:spcPct val="90000"/>
              </a:lnSpc>
              <a:defRPr/>
            </a:pPr>
            <a:r>
              <a:rPr lang="es-x-int-SDL" dirty="0"/>
              <a:t>Pacientes con tuberculosis</a:t>
            </a:r>
          </a:p>
          <a:p>
            <a:pPr lvl="1" fontAlgn="auto">
              <a:lnSpc>
                <a:spcPct val="90000"/>
              </a:lnSpc>
              <a:defRPr/>
            </a:pPr>
            <a:r>
              <a:rPr lang="es-x-int-SDL" dirty="0"/>
              <a:t>Pacientes internados</a:t>
            </a:r>
          </a:p>
          <a:p>
            <a:pPr lvl="1" fontAlgn="auto">
              <a:lnSpc>
                <a:spcPct val="90000"/>
              </a:lnSpc>
              <a:defRPr/>
            </a:pPr>
            <a:r>
              <a:rPr lang="es-x-int-SDL" dirty="0"/>
              <a:t>Pacientes con sarampión</a:t>
            </a:r>
          </a:p>
          <a:p>
            <a:pPr lvl="1" fontAlgn="auto">
              <a:lnSpc>
                <a:spcPct val="90000"/>
              </a:lnSpc>
              <a:defRPr/>
            </a:pPr>
            <a:r>
              <a:rPr lang="es-x-int-SDL" dirty="0"/>
              <a:t>Pacientes con malaria</a:t>
            </a:r>
          </a:p>
          <a:p>
            <a:pPr lvl="1" fontAlgn="auto">
              <a:lnSpc>
                <a:spcPct val="90000"/>
              </a:lnSpc>
              <a:defRPr/>
            </a:pPr>
            <a:r>
              <a:rPr lang="es-x-int-SDL" dirty="0"/>
              <a:t>…</a:t>
            </a:r>
          </a:p>
          <a:p>
            <a:pPr lvl="1" fontAlgn="auto">
              <a:lnSpc>
                <a:spcPct val="90000"/>
              </a:lnSpc>
              <a:defRPr/>
            </a:pPr>
            <a:endParaRPr lang="en-GB" altLang="fr-FR" dirty="0"/>
          </a:p>
          <a:p>
            <a:pPr marL="514350" indent="-457200">
              <a:buFont typeface="Wingdings" panose="05000000000000000000" pitchFamily="2" charset="2"/>
              <a:buChar char="Ø"/>
              <a:defRPr/>
            </a:pPr>
            <a:r>
              <a:rPr lang="es-x-int-SDL" dirty="0"/>
              <a:t>Las intervenciones pueden cambiar según el grupo. 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7" name="TextBox 6"/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x-int-SDL">
                <a:solidFill>
                  <a:schemeClr val="bg1"/>
                </a:solidFill>
              </a:rPr>
              <a:t>Curso H.E.L.P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FD8B0-356A-44DF-9E08-D90986415114}" type="slidenum">
              <a:rPr lang="fr-CH" smtClean="0"/>
              <a:t>41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084139845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6824" y="648463"/>
            <a:ext cx="9242176" cy="1655763"/>
          </a:xfrm>
        </p:spPr>
        <p:txBody>
          <a:bodyPr>
            <a:noAutofit/>
          </a:bodyPr>
          <a:lstStyle/>
          <a:p>
            <a:pPr>
              <a:spcBef>
                <a:spcPct val="20000"/>
              </a:spcBef>
              <a:buClr>
                <a:srgbClr val="777777"/>
              </a:buClr>
              <a:buSzPct val="110000"/>
              <a:defRPr/>
            </a:pPr>
            <a:r>
              <a:rPr lang="es-x-int-SDL" sz="2800">
                <a:latin typeface="+mn-lt"/>
                <a:ea typeface="+mn-ea"/>
                <a:cs typeface="+mn-cs"/>
              </a:rPr>
              <a:t>Según la información disponible sobre la situación actual de la comunidad en la que vive su familia:</a:t>
            </a:r>
          </a:p>
        </p:txBody>
      </p:sp>
      <p:sp>
        <p:nvSpPr>
          <p:cNvPr id="7987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>
                <a:solidFill>
                  <a:srgbClr val="3B2C24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>
                <a:solidFill>
                  <a:srgbClr val="3B2C24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>
                <a:solidFill>
                  <a:srgbClr val="3B2C24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317A4F27-EB84-4437-8E59-12FA27BEBB25}" type="slidenum">
              <a:rPr lang="en-US" altLang="en-US" sz="180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42</a:t>
            </a:fld>
            <a:endParaRPr lang="en-US" altLang="en-US" sz="18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7987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886" y="4186388"/>
            <a:ext cx="3201987" cy="240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7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333" y="4190244"/>
            <a:ext cx="3152775" cy="236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7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925" y="4186388"/>
            <a:ext cx="3130550" cy="234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3191" name="ZoneTexte 2"/>
          <p:cNvSpPr txBox="1">
            <a:spLocks noChangeArrowheads="1"/>
          </p:cNvSpPr>
          <p:nvPr/>
        </p:nvSpPr>
        <p:spPr bwMode="auto">
          <a:xfrm>
            <a:off x="1697966" y="2304226"/>
            <a:ext cx="984950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Blip>
                <a:blip r:embed="rId6"/>
              </a:buBlip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" panose="05000000000000000000" pitchFamily="2" charset="2"/>
              <a:buChar char="w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s-x-int-SDL" sz="2400" dirty="0">
                <a:latin typeface="+mn-lt"/>
              </a:rPr>
              <a:t>enumere los programas prioritarios que le gustaría implementar en </a:t>
            </a:r>
            <a:r>
              <a:rPr lang="es-AR" sz="2400" dirty="0">
                <a:latin typeface="+mn-lt"/>
              </a:rPr>
              <a:t>lo que respecta a </a:t>
            </a:r>
            <a:r>
              <a:rPr lang="es-x-int-SDL" sz="2400" dirty="0">
                <a:latin typeface="+mn-lt"/>
              </a:rPr>
              <a:t>seguridad alimentaria y nutricional;</a:t>
            </a:r>
          </a:p>
          <a:p>
            <a:pPr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s-x-int-SDL" sz="2400" dirty="0">
                <a:latin typeface="+mn-lt"/>
              </a:rPr>
              <a:t>argumente su estrategia y el motivo de la elección de cada programa.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11" name="TextBox 10"/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x-int-SDL">
                <a:solidFill>
                  <a:schemeClr val="bg1"/>
                </a:solidFill>
              </a:rPr>
              <a:t>Curso H.E.L.P</a:t>
            </a:r>
          </a:p>
        </p:txBody>
      </p:sp>
    </p:spTree>
    <p:extLst>
      <p:ext uri="{BB962C8B-B14F-4D97-AF65-F5344CB8AC3E}">
        <p14:creationId xmlns:p14="http://schemas.microsoft.com/office/powerpoint/2010/main" val="15586074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048102" y="202177"/>
            <a:ext cx="9086168" cy="1524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s-x-int-SDL" sz="5400" u="sng">
                <a:latin typeface="+mn-lt"/>
              </a:rPr>
              <a:t>Intervenciones de apoyo a medios de subsistencia</a:t>
            </a:r>
          </a:p>
        </p:txBody>
      </p:sp>
      <p:sp>
        <p:nvSpPr>
          <p:cNvPr id="83971" name="Subtitle 1" descr="Rectangle: Click to edit Master text styles&#10;Second level&#10;Third level&#10;Fourth level&#10;Fifth level"/>
          <p:cNvSpPr>
            <a:spLocks noGrp="1"/>
          </p:cNvSpPr>
          <p:nvPr>
            <p:ph type="subTitle" idx="1"/>
          </p:nvPr>
        </p:nvSpPr>
        <p:spPr>
          <a:xfrm>
            <a:off x="2057400" y="3843339"/>
            <a:ext cx="4954588" cy="1914525"/>
          </a:xfrm>
        </p:spPr>
        <p:txBody>
          <a:bodyPr/>
          <a:lstStyle/>
          <a:p>
            <a:endParaRPr lang="en-US" altLang="en-US" dirty="0">
              <a:solidFill>
                <a:srgbClr val="3B2C24"/>
              </a:solidFill>
            </a:endParaRPr>
          </a:p>
        </p:txBody>
      </p:sp>
      <p:pic>
        <p:nvPicPr>
          <p:cNvPr id="8397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886" y="2396443"/>
            <a:ext cx="9607000" cy="395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8" name="TextBox 7"/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x-int-SDL">
                <a:solidFill>
                  <a:schemeClr val="bg1"/>
                </a:solidFill>
              </a:rPr>
              <a:t>Curso H.E.L.P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FD8B0-356A-44DF-9E08-D90986415114}" type="slidenum">
              <a:rPr lang="fr-CH" smtClean="0"/>
              <a:t>43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095637074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20913" y="1633539"/>
            <a:ext cx="2311400" cy="1538287"/>
          </a:xfrm>
        </p:spPr>
      </p:pic>
      <p:pic>
        <p:nvPicPr>
          <p:cNvPr id="8601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3546476"/>
            <a:ext cx="2324100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038" y="1700214"/>
            <a:ext cx="2309812" cy="153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Box 2"/>
          <p:cNvSpPr txBox="1">
            <a:spLocks noChangeArrowheads="1"/>
          </p:cNvSpPr>
          <p:nvPr/>
        </p:nvSpPr>
        <p:spPr bwMode="auto">
          <a:xfrm>
            <a:off x="2063750" y="159099"/>
            <a:ext cx="5894388" cy="7699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Blip>
                <a:blip r:embed="rId6"/>
              </a:buBlip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s-x-int-SDL" sz="4400" u="sng">
                <a:latin typeface="+mn-lt"/>
              </a:rPr>
              <a:t>Programas de ganado</a:t>
            </a:r>
          </a:p>
        </p:txBody>
      </p:sp>
      <p:sp>
        <p:nvSpPr>
          <p:cNvPr id="4" name="Oval Callout 3"/>
          <p:cNvSpPr/>
          <p:nvPr/>
        </p:nvSpPr>
        <p:spPr bwMode="auto">
          <a:xfrm>
            <a:off x="8425034" y="1366792"/>
            <a:ext cx="3436769" cy="3765292"/>
          </a:xfrm>
          <a:prstGeom prst="wedgeEllipseCallout">
            <a:avLst>
              <a:gd name="adj1" fmla="val -64782"/>
              <a:gd name="adj2" fmla="val -32815"/>
            </a:avLst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s-x-int-SDL"/>
              <a:t>¿Cuál es la relación entre el suministro de servicios veterinarios y la prevención de la malnutrición?</a:t>
            </a:r>
          </a:p>
        </p:txBody>
      </p:sp>
      <p:sp>
        <p:nvSpPr>
          <p:cNvPr id="86023" name="TextBox 4"/>
          <p:cNvSpPr txBox="1">
            <a:spLocks noChangeArrowheads="1"/>
          </p:cNvSpPr>
          <p:nvPr/>
        </p:nvSpPr>
        <p:spPr bwMode="auto">
          <a:xfrm>
            <a:off x="2067606" y="5562602"/>
            <a:ext cx="947951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>
                <a:solidFill>
                  <a:srgbClr val="3B2C24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>
                <a:solidFill>
                  <a:srgbClr val="3B2C24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>
                <a:solidFill>
                  <a:srgbClr val="3B2C24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s-x-int-SDL" sz="2400" dirty="0">
                <a:solidFill>
                  <a:schemeClr val="tx1"/>
                </a:solidFill>
                <a:latin typeface="+mn-lt"/>
              </a:rPr>
              <a:t>Re</a:t>
            </a:r>
            <a:r>
              <a:rPr lang="es-AR" sz="2400" dirty="0">
                <a:solidFill>
                  <a:schemeClr val="tx1"/>
                </a:solidFill>
                <a:latin typeface="+mn-lt"/>
              </a:rPr>
              <a:t>población o disminución del ganado, </a:t>
            </a:r>
            <a:r>
              <a:rPr lang="es-x-int-SDL" sz="2400" dirty="0">
                <a:solidFill>
                  <a:schemeClr val="tx1"/>
                </a:solidFill>
                <a:latin typeface="+mn-lt"/>
              </a:rPr>
              <a:t>servicios veterinarios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s-x-int-SDL" sz="2400" dirty="0">
                <a:solidFill>
                  <a:schemeClr val="tx1"/>
                </a:solidFill>
                <a:latin typeface="+mn-lt"/>
              </a:rPr>
              <a:t>distribución de forraje...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s-x-int-SDL" sz="2400" dirty="0">
                <a:solidFill>
                  <a:schemeClr val="tx1"/>
                </a:solidFill>
                <a:latin typeface="+mn-lt"/>
              </a:rPr>
              <a:t>Puede</a:t>
            </a:r>
            <a:r>
              <a:rPr lang="es-AR" sz="2400" dirty="0">
                <a:solidFill>
                  <a:schemeClr val="tx1"/>
                </a:solidFill>
                <a:latin typeface="+mn-lt"/>
              </a:rPr>
              <a:t>n</a:t>
            </a:r>
            <a:r>
              <a:rPr lang="es-x-int-SDL" sz="2400" dirty="0">
                <a:solidFill>
                  <a:schemeClr val="tx1"/>
                </a:solidFill>
                <a:latin typeface="+mn-lt"/>
              </a:rPr>
              <a:t> ser </a:t>
            </a:r>
            <a:r>
              <a:rPr lang="es-AR" sz="2400" dirty="0">
                <a:solidFill>
                  <a:schemeClr val="tx1"/>
                </a:solidFill>
                <a:latin typeface="+mn-lt"/>
              </a:rPr>
              <a:t>distribuciones </a:t>
            </a:r>
            <a:r>
              <a:rPr lang="es-x-int-SDL" sz="2400" dirty="0">
                <a:solidFill>
                  <a:schemeClr val="tx1"/>
                </a:solidFill>
                <a:latin typeface="+mn-lt"/>
              </a:rPr>
              <a:t>en especie, transferencias en efectivo o vales...</a:t>
            </a:r>
          </a:p>
        </p:txBody>
      </p:sp>
      <p:pic>
        <p:nvPicPr>
          <p:cNvPr id="86024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039" y="3427414"/>
            <a:ext cx="3000375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12" name="TextBox 11"/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x-int-SDL">
                <a:solidFill>
                  <a:schemeClr val="bg1"/>
                </a:solidFill>
              </a:rPr>
              <a:t>Curso H.E.L.P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FD8B0-356A-44DF-9E08-D90986415114}" type="slidenum">
              <a:rPr lang="fr-CH" smtClean="0"/>
              <a:t>44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292567266"/>
      </p:ext>
    </p:extLst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>
          <a:xfrm>
            <a:off x="2208214" y="404813"/>
            <a:ext cx="4886325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x-int-SDL" u="sng">
                <a:latin typeface="+mn-lt"/>
              </a:rPr>
              <a:t>Programas de semillas y herramientas</a:t>
            </a:r>
          </a:p>
        </p:txBody>
      </p:sp>
      <p:sp>
        <p:nvSpPr>
          <p:cNvPr id="88067" name="Content Placeholder 2" descr="Rectangle: Click to edit Master text styles&#10;Second level&#10;Third level&#10;Fourth level&#10;Fifth level"/>
          <p:cNvSpPr>
            <a:spLocks noGrp="1"/>
          </p:cNvSpPr>
          <p:nvPr>
            <p:ph idx="1"/>
          </p:nvPr>
        </p:nvSpPr>
        <p:spPr>
          <a:xfrm>
            <a:off x="1919288" y="1905000"/>
            <a:ext cx="8215312" cy="41148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s-x-int-SDL" sz="2500" dirty="0"/>
              <a:t>Distribución de semillas y herramientas.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x-int-SDL" sz="2500" dirty="0"/>
              <a:t>Multiplicación de semillas, </a:t>
            </a:r>
            <a:r>
              <a:rPr lang="es-AR" sz="2500" dirty="0"/>
              <a:t>riego</a:t>
            </a:r>
            <a:r>
              <a:rPr lang="es-x-int-SDL" sz="2500" dirty="0"/>
              <a:t>, maquinaria agrícola.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x-int-SDL" sz="2500" dirty="0"/>
              <a:t>Apoyo técnico en prácticas agr</a:t>
            </a:r>
            <a:r>
              <a:rPr lang="es-AR" sz="2500" dirty="0" err="1"/>
              <a:t>ícolas</a:t>
            </a:r>
            <a:r>
              <a:rPr lang="es-x-int-SDL" sz="25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x-int-SDL" sz="2500" dirty="0"/>
              <a:t>Puede</a:t>
            </a:r>
            <a:r>
              <a:rPr lang="es-AR" sz="2500" dirty="0"/>
              <a:t>n</a:t>
            </a:r>
            <a:r>
              <a:rPr lang="es-x-int-SDL" sz="2500" dirty="0"/>
              <a:t> ser</a:t>
            </a:r>
            <a:r>
              <a:rPr lang="es-AR" sz="2500" dirty="0"/>
              <a:t> distribuciones</a:t>
            </a:r>
            <a:r>
              <a:rPr lang="es-x-int-SDL" sz="2500" dirty="0"/>
              <a:t> en especie, transferencias en efectivo o vales...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dirty="0"/>
          </a:p>
        </p:txBody>
      </p:sp>
      <p:pic>
        <p:nvPicPr>
          <p:cNvPr id="8806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4221164"/>
            <a:ext cx="387350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076" y="4221164"/>
            <a:ext cx="4206875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0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525" y="247650"/>
            <a:ext cx="26098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10" name="TextBox 9"/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x-int-SDL">
                <a:solidFill>
                  <a:schemeClr val="bg1"/>
                </a:solidFill>
              </a:rPr>
              <a:t>Curso H.E.L.P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FD8B0-356A-44DF-9E08-D90986415114}" type="slidenum">
              <a:rPr lang="fr-CH" smtClean="0"/>
              <a:t>45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709301804"/>
      </p:ext>
    </p:extLst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>
          <a:xfrm>
            <a:off x="2057400" y="4495800"/>
            <a:ext cx="6554788" cy="1524000"/>
          </a:xfrm>
        </p:spPr>
        <p:txBody>
          <a:bodyPr/>
          <a:lstStyle/>
          <a:p>
            <a:pPr>
              <a:defRPr/>
            </a:pPr>
            <a:r>
              <a:rPr lang="es-x-int-SDL"/>
              <a:t>Ejemplos de estudios de caso</a:t>
            </a:r>
          </a:p>
        </p:txBody>
      </p:sp>
      <p:pic>
        <p:nvPicPr>
          <p:cNvPr id="901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56139" y="1628775"/>
            <a:ext cx="2649537" cy="4527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1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628775"/>
            <a:ext cx="2736850" cy="452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11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5" y="1628775"/>
            <a:ext cx="3106738" cy="452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9" name="TextBox 8"/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x-int-SDL">
                <a:solidFill>
                  <a:schemeClr val="bg1"/>
                </a:solidFill>
              </a:rPr>
              <a:t>Curso H.E.L.P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FD8B0-356A-44DF-9E08-D90986415114}" type="slidenum">
              <a:rPr lang="fr-CH" smtClean="0"/>
              <a:t>46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622241746"/>
      </p:ext>
    </p:extLst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Oval 3"/>
          <p:cNvSpPr>
            <a:spLocks noChangeArrowheads="1"/>
          </p:cNvSpPr>
          <p:nvPr/>
        </p:nvSpPr>
        <p:spPr bwMode="auto">
          <a:xfrm>
            <a:off x="4180114" y="4797425"/>
            <a:ext cx="5979888" cy="18288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>
                <a:solidFill>
                  <a:srgbClr val="3B2C24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>
                <a:solidFill>
                  <a:srgbClr val="3B2C24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>
                <a:solidFill>
                  <a:srgbClr val="3B2C24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>
                <a:solidFill>
                  <a:srgbClr val="3B2C24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s-x-int-SDL" sz="36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Gracias por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s-x-int-SDL" sz="36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su participación.</a:t>
            </a:r>
          </a:p>
        </p:txBody>
      </p:sp>
      <p:pic>
        <p:nvPicPr>
          <p:cNvPr id="8192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285750"/>
            <a:ext cx="7704137" cy="434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8" name="TextBox 7"/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x-int-SDL">
                <a:solidFill>
                  <a:schemeClr val="bg1"/>
                </a:solidFill>
              </a:rPr>
              <a:t>Curso H.E.L.P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FD8B0-356A-44DF-9E08-D90986415114}" type="slidenum">
              <a:rPr lang="fr-CH" smtClean="0"/>
              <a:t>47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42026912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96124" y="282576"/>
            <a:ext cx="9510076" cy="676275"/>
          </a:xfrm>
        </p:spPr>
        <p:txBody>
          <a:bodyPr anchor="b">
            <a:noAutofit/>
          </a:bodyPr>
          <a:lstStyle/>
          <a:p>
            <a:pPr>
              <a:defRPr/>
            </a:pPr>
            <a:r>
              <a:rPr lang="es-x-int-SDL" u="sng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Distribución general de alimentos (</a:t>
            </a:r>
            <a:r>
              <a:rPr lang="es-AR" u="sng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DGA</a:t>
            </a:r>
            <a:r>
              <a:rPr lang="es-x-int-SDL" u="sng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)</a:t>
            </a:r>
          </a:p>
        </p:txBody>
      </p:sp>
      <p:sp>
        <p:nvSpPr>
          <p:cNvPr id="247811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4294967295"/>
          </p:nvPr>
        </p:nvSpPr>
        <p:spPr>
          <a:xfrm>
            <a:off x="2214563" y="1460500"/>
            <a:ext cx="8351838" cy="4895850"/>
          </a:xfrm>
        </p:spPr>
        <p:txBody>
          <a:bodyPr rtlCol="0">
            <a:normAutofit fontScale="92500" lnSpcReduction="20000"/>
          </a:bodyPr>
          <a:lstStyle/>
          <a:p>
            <a:pPr fontAlgn="auto">
              <a:lnSpc>
                <a:spcPct val="110000"/>
              </a:lnSpc>
              <a:buFont typeface="Wingdings" panose="05000000000000000000" pitchFamily="2" charset="2"/>
              <a:buChar char="Ø"/>
              <a:defRPr/>
            </a:pPr>
            <a:r>
              <a:rPr lang="es-x-int-SDL" sz="2400" b="1" dirty="0"/>
              <a:t>Cuándo:</a:t>
            </a:r>
          </a:p>
          <a:p>
            <a:pPr lvl="1" fontAlgn="auto">
              <a:lnSpc>
                <a:spcPct val="110000"/>
              </a:lnSpc>
              <a:defRPr/>
            </a:pPr>
            <a:r>
              <a:rPr lang="es-x-int-SDL" dirty="0"/>
              <a:t>reducción grave de la disponibilidad + accesibilidad alimentaria;</a:t>
            </a:r>
          </a:p>
          <a:p>
            <a:pPr lvl="1" fontAlgn="auto">
              <a:lnSpc>
                <a:spcPct val="110000"/>
              </a:lnSpc>
              <a:defRPr/>
            </a:pPr>
            <a:r>
              <a:rPr lang="es-x-int-SDL" dirty="0"/>
              <a:t>nivel de seguridad alimentaria: 4 y 5;</a:t>
            </a:r>
          </a:p>
          <a:p>
            <a:pPr lvl="1" fontAlgn="auto">
              <a:lnSpc>
                <a:spcPct val="110000"/>
              </a:lnSpc>
              <a:defRPr/>
            </a:pPr>
            <a:r>
              <a:rPr lang="es-x-int-SDL" dirty="0"/>
              <a:t>ej.: desplazamientos recientes </a:t>
            </a:r>
            <a:r>
              <a:rPr lang="es-x-int-SDL" dirty="0">
                <a:sym typeface="Wingdings" panose="05000000000000000000" pitchFamily="2" charset="2"/>
              </a:rPr>
              <a:t></a:t>
            </a:r>
            <a:r>
              <a:rPr lang="es-x-int-SDL" dirty="0"/>
              <a:t> suministro </a:t>
            </a:r>
            <a:r>
              <a:rPr lang="es-x-int-SDL" dirty="0">
                <a:sym typeface="Symbol" panose="05050102010706020507" pitchFamily="18" charset="2"/>
              </a:rPr>
              <a:t></a:t>
            </a:r>
            <a:r>
              <a:rPr lang="es-x-int-SDL" dirty="0"/>
              <a:t>, precio de alimentos </a:t>
            </a:r>
            <a:r>
              <a:rPr lang="es-x-int-SDL" dirty="0">
                <a:sym typeface="Symbol" panose="05050102010706020507" pitchFamily="18" charset="2"/>
              </a:rPr>
              <a:t></a:t>
            </a:r>
            <a:r>
              <a:rPr lang="es-x-int-SDL" dirty="0"/>
              <a:t>. </a:t>
            </a:r>
          </a:p>
          <a:p>
            <a:pPr fontAlgn="auto">
              <a:lnSpc>
                <a:spcPct val="110000"/>
              </a:lnSpc>
              <a:buFont typeface="Wingdings" panose="05000000000000000000" pitchFamily="2" charset="2"/>
              <a:buChar char="Ø"/>
              <a:defRPr/>
            </a:pPr>
            <a:r>
              <a:rPr lang="es-x-int-SDL" sz="2400" b="1" dirty="0"/>
              <a:t>Objetivos:</a:t>
            </a:r>
          </a:p>
          <a:p>
            <a:pPr lvl="1" fontAlgn="auto">
              <a:lnSpc>
                <a:spcPct val="110000"/>
              </a:lnSpc>
              <a:defRPr/>
            </a:pPr>
            <a:r>
              <a:rPr lang="es-x-int-SDL" dirty="0"/>
              <a:t>satisfacer las necesidades alimentarias básicas de toda la población;</a:t>
            </a:r>
          </a:p>
          <a:p>
            <a:pPr lvl="1" fontAlgn="auto">
              <a:lnSpc>
                <a:spcPct val="110000"/>
              </a:lnSpc>
              <a:defRPr/>
            </a:pPr>
            <a:r>
              <a:rPr lang="es-x-int-SDL" dirty="0"/>
              <a:t>mantener + restaurar los medios de subsistencia </a:t>
            </a:r>
            <a:r>
              <a:rPr lang="es-x-int-SDL" dirty="0">
                <a:sym typeface="Wingdings" panose="05000000000000000000" pitchFamily="2" charset="2"/>
              </a:rPr>
              <a:t></a:t>
            </a:r>
            <a:r>
              <a:rPr lang="es-x-int-SDL" dirty="0"/>
              <a:t>  previene la malnutrición y los decesos.</a:t>
            </a:r>
          </a:p>
          <a:p>
            <a:pPr fontAlgn="auto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s-x-int-SDL" sz="2400" b="1" dirty="0"/>
              <a:t>Cómo:</a:t>
            </a:r>
          </a:p>
          <a:p>
            <a:pPr lvl="1" fontAlgn="auto">
              <a:lnSpc>
                <a:spcPct val="90000"/>
              </a:lnSpc>
              <a:defRPr/>
            </a:pPr>
            <a:r>
              <a:rPr lang="es-x-int-SDL" dirty="0"/>
              <a:t>cantidad y calidad adecuada (ración completa, seca, cocida);</a:t>
            </a:r>
          </a:p>
          <a:p>
            <a:pPr lvl="1" fontAlgn="auto">
              <a:lnSpc>
                <a:spcPct val="90000"/>
              </a:lnSpc>
              <a:defRPr/>
            </a:pPr>
            <a:r>
              <a:rPr lang="es-x-int-SDL" dirty="0"/>
              <a:t>distribución equitativa con colaboración local y gubernamental.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7" name="TextBox 6"/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x-int-SDL">
                <a:solidFill>
                  <a:schemeClr val="bg1"/>
                </a:solidFill>
              </a:rPr>
              <a:t>Curso H.E.L.P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FD8B0-356A-44DF-9E08-D90986415114}" type="slidenum">
              <a:rPr lang="fr-CH" smtClean="0"/>
              <a:t>5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38502005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Grp="1" noChangeAspect="1" noChangeArrowheads="1"/>
          </p:cNvPicPr>
          <p:nvPr>
            <p:ph type="title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098" y="569912"/>
            <a:ext cx="8640763" cy="5718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7" name="TextBox 6"/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x-int-SDL">
                <a:solidFill>
                  <a:schemeClr val="bg1"/>
                </a:solidFill>
              </a:rPr>
              <a:t>Curso H.E.L.P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FD8B0-356A-44DF-9E08-D90986415114}" type="slidenum">
              <a:rPr lang="fr-CH" smtClean="0"/>
              <a:t>6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877373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8807612" y="4612888"/>
            <a:ext cx="2694739" cy="1850777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None/>
            </a:pPr>
            <a:r>
              <a:rPr lang="es-x-int-SDL" sz="2000" b="1" dirty="0">
                <a:latin typeface="Tahoma" panose="020B0604030504040204" pitchFamily="34" charset="0"/>
              </a:rPr>
              <a:t>Por ejemplo: Ración de </a:t>
            </a:r>
            <a:r>
              <a:rPr lang="es-AR" sz="2000" b="1" dirty="0">
                <a:latin typeface="Tahoma" panose="020B0604030504040204" pitchFamily="34" charset="0"/>
              </a:rPr>
              <a:t>PMA</a:t>
            </a:r>
            <a:endParaRPr lang="es-x-int-SDL" sz="2000" b="1" dirty="0">
              <a:latin typeface="Tahoma" panose="020B0604030504040204" pitchFamily="34" charset="0"/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None/>
            </a:pPr>
            <a:r>
              <a:rPr lang="es-x-int-SDL" sz="2000" b="1" dirty="0">
                <a:latin typeface="Tahoma" panose="020B0604030504040204" pitchFamily="34" charset="0"/>
              </a:rPr>
              <a:t>2</a:t>
            </a:r>
            <a:r>
              <a:rPr lang="es-AR" sz="2000" b="1" dirty="0">
                <a:latin typeface="Tahoma" panose="020B0604030504040204" pitchFamily="34" charset="0"/>
              </a:rPr>
              <a:t>.</a:t>
            </a:r>
            <a:r>
              <a:rPr lang="es-x-int-SDL" sz="2000" b="1" dirty="0">
                <a:latin typeface="Tahoma" panose="020B0604030504040204" pitchFamily="34" charset="0"/>
              </a:rPr>
              <a:t>113 kcal 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None/>
            </a:pPr>
            <a:r>
              <a:rPr lang="es-x-int-SDL" sz="2000" b="1" dirty="0">
                <a:latin typeface="Tahoma" panose="020B0604030504040204" pitchFamily="34" charset="0"/>
              </a:rPr>
              <a:t>11% proteínas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None/>
            </a:pPr>
            <a:r>
              <a:rPr lang="es-x-int-SDL" sz="2000" b="1" dirty="0">
                <a:latin typeface="Tahoma" panose="020B0604030504040204" pitchFamily="34" charset="0"/>
              </a:rPr>
              <a:t>18% grasas</a:t>
            </a:r>
          </a:p>
        </p:txBody>
      </p:sp>
      <p:grpSp>
        <p:nvGrpSpPr>
          <p:cNvPr id="16387" name="Group 3"/>
          <p:cNvGrpSpPr>
            <a:grpSpLocks/>
          </p:cNvGrpSpPr>
          <p:nvPr/>
        </p:nvGrpSpPr>
        <p:grpSpPr bwMode="auto">
          <a:xfrm>
            <a:off x="8791537" y="2256473"/>
            <a:ext cx="2561756" cy="2040255"/>
            <a:chOff x="1248" y="1152"/>
            <a:chExt cx="1753" cy="1258"/>
          </a:xfrm>
        </p:grpSpPr>
        <p:sp>
          <p:nvSpPr>
            <p:cNvPr id="16390" name="Rectangle 4"/>
            <p:cNvSpPr>
              <a:spLocks noChangeArrowheads="1"/>
            </p:cNvSpPr>
            <p:nvPr/>
          </p:nvSpPr>
          <p:spPr bwMode="auto">
            <a:xfrm>
              <a:off x="1274" y="1167"/>
              <a:ext cx="439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s-x-int-SDL" sz="1600">
                  <a:solidFill>
                    <a:srgbClr val="000000"/>
                  </a:solidFill>
                  <a:latin typeface="Comic Sans MS" panose="030F0702030302020204" pitchFamily="66" charset="0"/>
                </a:rPr>
                <a:t>ARTÍCULO</a:t>
              </a:r>
            </a:p>
          </p:txBody>
        </p:sp>
        <p:sp>
          <p:nvSpPr>
            <p:cNvPr id="16391" name="Rectangle 5"/>
            <p:cNvSpPr>
              <a:spLocks noChangeArrowheads="1"/>
            </p:cNvSpPr>
            <p:nvPr/>
          </p:nvSpPr>
          <p:spPr bwMode="auto">
            <a:xfrm>
              <a:off x="1513" y="1167"/>
              <a:ext cx="71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s-x-int-SDL" sz="1600" b="1">
                  <a:solidFill>
                    <a:srgbClr val="000000"/>
                  </a:solidFill>
                  <a:latin typeface="Comic Sans MS" panose="030F0702030302020204" pitchFamily="66" charset="0"/>
                </a:rPr>
                <a:t> </a:t>
              </a:r>
            </a:p>
          </p:txBody>
        </p:sp>
        <p:sp>
          <p:nvSpPr>
            <p:cNvPr id="16392" name="Rectangle 6"/>
            <p:cNvSpPr>
              <a:spLocks noChangeArrowheads="1"/>
            </p:cNvSpPr>
            <p:nvPr/>
          </p:nvSpPr>
          <p:spPr bwMode="auto">
            <a:xfrm>
              <a:off x="2100" y="1172"/>
              <a:ext cx="901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s-x-int-SDL" sz="16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CANTIDAD</a:t>
              </a:r>
            </a:p>
          </p:txBody>
        </p:sp>
        <p:sp>
          <p:nvSpPr>
            <p:cNvPr id="16393" name="Rectangle 7"/>
            <p:cNvSpPr>
              <a:spLocks noChangeArrowheads="1"/>
            </p:cNvSpPr>
            <p:nvPr/>
          </p:nvSpPr>
          <p:spPr bwMode="auto">
            <a:xfrm>
              <a:off x="2781" y="1167"/>
              <a:ext cx="71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s-x-int-SDL" sz="1600" b="1">
                  <a:solidFill>
                    <a:srgbClr val="000000"/>
                  </a:solidFill>
                  <a:latin typeface="Comic Sans MS" panose="030F0702030302020204" pitchFamily="66" charset="0"/>
                </a:rPr>
                <a:t> </a:t>
              </a:r>
            </a:p>
          </p:txBody>
        </p:sp>
        <p:sp>
          <p:nvSpPr>
            <p:cNvPr id="16394" name="Rectangle 8"/>
            <p:cNvSpPr>
              <a:spLocks noChangeArrowheads="1"/>
            </p:cNvSpPr>
            <p:nvPr/>
          </p:nvSpPr>
          <p:spPr bwMode="auto">
            <a:xfrm>
              <a:off x="1248" y="1152"/>
              <a:ext cx="996" cy="15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endParaRPr lang="fr-FR" altLang="fr-FR" b="1" dirty="0">
                <a:latin typeface="Tahoma" panose="020B0604030504040204" pitchFamily="34" charset="0"/>
              </a:endParaRPr>
            </a:p>
          </p:txBody>
        </p:sp>
        <p:sp>
          <p:nvSpPr>
            <p:cNvPr id="16395" name="Rectangle 9"/>
            <p:cNvSpPr>
              <a:spLocks noChangeArrowheads="1"/>
            </p:cNvSpPr>
            <p:nvPr/>
          </p:nvSpPr>
          <p:spPr bwMode="auto">
            <a:xfrm>
              <a:off x="2244" y="1152"/>
              <a:ext cx="11" cy="15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endParaRPr lang="fr-FR" altLang="fr-FR" b="1" dirty="0">
                <a:latin typeface="Tahoma" panose="020B0604030504040204" pitchFamily="34" charset="0"/>
              </a:endParaRPr>
            </a:p>
          </p:txBody>
        </p:sp>
        <p:sp>
          <p:nvSpPr>
            <p:cNvPr id="16396" name="Rectangle 10"/>
            <p:cNvSpPr>
              <a:spLocks noChangeArrowheads="1"/>
            </p:cNvSpPr>
            <p:nvPr/>
          </p:nvSpPr>
          <p:spPr bwMode="auto">
            <a:xfrm>
              <a:off x="2255" y="1152"/>
              <a:ext cx="583" cy="15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endParaRPr lang="fr-FR" altLang="fr-FR" b="1" dirty="0">
                <a:latin typeface="Tahoma" panose="020B0604030504040204" pitchFamily="34" charset="0"/>
              </a:endParaRPr>
            </a:p>
          </p:txBody>
        </p:sp>
        <p:sp>
          <p:nvSpPr>
            <p:cNvPr id="16397" name="Rectangle 11"/>
            <p:cNvSpPr>
              <a:spLocks noChangeArrowheads="1"/>
            </p:cNvSpPr>
            <p:nvPr/>
          </p:nvSpPr>
          <p:spPr bwMode="auto">
            <a:xfrm>
              <a:off x="1274" y="1327"/>
              <a:ext cx="97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s-x-int-SDL" sz="1600">
                  <a:solidFill>
                    <a:srgbClr val="000000"/>
                  </a:solidFill>
                  <a:latin typeface="Comic Sans MS" panose="030F0702030302020204" pitchFamily="66" charset="0"/>
                </a:rPr>
                <a:t>C</a:t>
              </a:r>
            </a:p>
          </p:txBody>
        </p:sp>
        <p:sp>
          <p:nvSpPr>
            <p:cNvPr id="16398" name="Rectangle 12"/>
            <p:cNvSpPr>
              <a:spLocks noChangeArrowheads="1"/>
            </p:cNvSpPr>
            <p:nvPr/>
          </p:nvSpPr>
          <p:spPr bwMode="auto">
            <a:xfrm>
              <a:off x="1330" y="1327"/>
              <a:ext cx="384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s-x-int-SDL" sz="1600">
                  <a:solidFill>
                    <a:srgbClr val="000000"/>
                  </a:solidFill>
                  <a:latin typeface="Comic Sans MS" panose="030F0702030302020204" pitchFamily="66" charset="0"/>
                </a:rPr>
                <a:t>ereal</a:t>
              </a:r>
            </a:p>
          </p:txBody>
        </p:sp>
        <p:sp>
          <p:nvSpPr>
            <p:cNvPr id="16399" name="Rectangle 13"/>
            <p:cNvSpPr>
              <a:spLocks noChangeArrowheads="1"/>
            </p:cNvSpPr>
            <p:nvPr/>
          </p:nvSpPr>
          <p:spPr bwMode="auto">
            <a:xfrm>
              <a:off x="1617" y="1327"/>
              <a:ext cx="48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s-x-int-SDL" sz="1600">
                  <a:solidFill>
                    <a:srgbClr val="000000"/>
                  </a:solidFill>
                  <a:latin typeface="Comic Sans MS" panose="030F0702030302020204" pitchFamily="66" charset="0"/>
                </a:rPr>
                <a:t> </a:t>
              </a:r>
            </a:p>
          </p:txBody>
        </p:sp>
        <p:sp>
          <p:nvSpPr>
            <p:cNvPr id="16400" name="Rectangle 14"/>
            <p:cNvSpPr>
              <a:spLocks noChangeArrowheads="1"/>
            </p:cNvSpPr>
            <p:nvPr/>
          </p:nvSpPr>
          <p:spPr bwMode="auto">
            <a:xfrm>
              <a:off x="2410" y="1327"/>
              <a:ext cx="509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s-x-int-SDL" sz="1600">
                  <a:solidFill>
                    <a:srgbClr val="000000"/>
                  </a:solidFill>
                  <a:latin typeface="Comic Sans MS" panose="030F0702030302020204" pitchFamily="66" charset="0"/>
                </a:rPr>
                <a:t>400 gr</a:t>
              </a:r>
            </a:p>
          </p:txBody>
        </p:sp>
        <p:sp>
          <p:nvSpPr>
            <p:cNvPr id="16401" name="Rectangle 15"/>
            <p:cNvSpPr>
              <a:spLocks noChangeArrowheads="1"/>
            </p:cNvSpPr>
            <p:nvPr/>
          </p:nvSpPr>
          <p:spPr bwMode="auto">
            <a:xfrm>
              <a:off x="2672" y="1327"/>
              <a:ext cx="48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s-x-int-SDL" sz="1600">
                  <a:solidFill>
                    <a:srgbClr val="000000"/>
                  </a:solidFill>
                  <a:latin typeface="Comic Sans MS" panose="030F0702030302020204" pitchFamily="66" charset="0"/>
                </a:rPr>
                <a:t> </a:t>
              </a:r>
            </a:p>
          </p:txBody>
        </p:sp>
        <p:sp>
          <p:nvSpPr>
            <p:cNvPr id="16402" name="Rectangle 16"/>
            <p:cNvSpPr>
              <a:spLocks noChangeArrowheads="1"/>
            </p:cNvSpPr>
            <p:nvPr/>
          </p:nvSpPr>
          <p:spPr bwMode="auto">
            <a:xfrm>
              <a:off x="1248" y="1321"/>
              <a:ext cx="996" cy="8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endParaRPr lang="fr-FR" altLang="fr-FR" b="1" dirty="0">
                <a:latin typeface="Tahoma" panose="020B0604030504040204" pitchFamily="34" charset="0"/>
              </a:endParaRPr>
            </a:p>
          </p:txBody>
        </p:sp>
        <p:sp>
          <p:nvSpPr>
            <p:cNvPr id="16403" name="Rectangle 17"/>
            <p:cNvSpPr>
              <a:spLocks noChangeArrowheads="1"/>
            </p:cNvSpPr>
            <p:nvPr/>
          </p:nvSpPr>
          <p:spPr bwMode="auto">
            <a:xfrm>
              <a:off x="2250" y="1321"/>
              <a:ext cx="588" cy="8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endParaRPr lang="fr-FR" altLang="fr-FR" b="1" dirty="0">
                <a:latin typeface="Tahoma" panose="020B0604030504040204" pitchFamily="34" charset="0"/>
              </a:endParaRPr>
            </a:p>
          </p:txBody>
        </p:sp>
        <p:sp>
          <p:nvSpPr>
            <p:cNvPr id="16404" name="Rectangle 18"/>
            <p:cNvSpPr>
              <a:spLocks noChangeArrowheads="1"/>
            </p:cNvSpPr>
            <p:nvPr/>
          </p:nvSpPr>
          <p:spPr bwMode="auto">
            <a:xfrm>
              <a:off x="1274" y="1480"/>
              <a:ext cx="434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s-x-int-SDL" sz="1600">
                  <a:solidFill>
                    <a:srgbClr val="000000"/>
                  </a:solidFill>
                  <a:latin typeface="Comic Sans MS" panose="030F0702030302020204" pitchFamily="66" charset="0"/>
                </a:rPr>
                <a:t>Alubias</a:t>
              </a:r>
            </a:p>
          </p:txBody>
        </p:sp>
        <p:sp>
          <p:nvSpPr>
            <p:cNvPr id="16405" name="Rectangle 19"/>
            <p:cNvSpPr>
              <a:spLocks noChangeArrowheads="1"/>
            </p:cNvSpPr>
            <p:nvPr/>
          </p:nvSpPr>
          <p:spPr bwMode="auto">
            <a:xfrm>
              <a:off x="1847" y="1480"/>
              <a:ext cx="48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s-x-int-SDL" sz="1600">
                  <a:solidFill>
                    <a:srgbClr val="000000"/>
                  </a:solidFill>
                  <a:latin typeface="Comic Sans MS" panose="030F0702030302020204" pitchFamily="66" charset="0"/>
                </a:rPr>
                <a:t> </a:t>
              </a:r>
            </a:p>
          </p:txBody>
        </p:sp>
        <p:sp>
          <p:nvSpPr>
            <p:cNvPr id="16406" name="Rectangle 20"/>
            <p:cNvSpPr>
              <a:spLocks noChangeArrowheads="1"/>
            </p:cNvSpPr>
            <p:nvPr/>
          </p:nvSpPr>
          <p:spPr bwMode="auto">
            <a:xfrm>
              <a:off x="2435" y="1480"/>
              <a:ext cx="407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s-x-int-SDL" sz="1600">
                  <a:solidFill>
                    <a:srgbClr val="000000"/>
                  </a:solidFill>
                  <a:latin typeface="Comic Sans MS" panose="030F0702030302020204" pitchFamily="66" charset="0"/>
                </a:rPr>
                <a:t>60 gr</a:t>
              </a:r>
            </a:p>
          </p:txBody>
        </p:sp>
        <p:sp>
          <p:nvSpPr>
            <p:cNvPr id="16407" name="Rectangle 21"/>
            <p:cNvSpPr>
              <a:spLocks noChangeArrowheads="1"/>
            </p:cNvSpPr>
            <p:nvPr/>
          </p:nvSpPr>
          <p:spPr bwMode="auto">
            <a:xfrm>
              <a:off x="2647" y="1480"/>
              <a:ext cx="48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s-x-int-SDL" sz="1600">
                  <a:solidFill>
                    <a:srgbClr val="000000"/>
                  </a:solidFill>
                  <a:latin typeface="Comic Sans MS" panose="030F0702030302020204" pitchFamily="66" charset="0"/>
                </a:rPr>
                <a:t> </a:t>
              </a:r>
            </a:p>
          </p:txBody>
        </p:sp>
        <p:sp>
          <p:nvSpPr>
            <p:cNvPr id="16408" name="Rectangle 22"/>
            <p:cNvSpPr>
              <a:spLocks noChangeArrowheads="1"/>
            </p:cNvSpPr>
            <p:nvPr/>
          </p:nvSpPr>
          <p:spPr bwMode="auto">
            <a:xfrm>
              <a:off x="1274" y="1632"/>
              <a:ext cx="217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s-x-int-SDL" sz="1600">
                  <a:solidFill>
                    <a:srgbClr val="000000"/>
                  </a:solidFill>
                  <a:latin typeface="Comic Sans MS" panose="030F0702030302020204" pitchFamily="66" charset="0"/>
                </a:rPr>
                <a:t>Aceite</a:t>
              </a:r>
            </a:p>
          </p:txBody>
        </p:sp>
        <p:sp>
          <p:nvSpPr>
            <p:cNvPr id="16409" name="Rectangle 23"/>
            <p:cNvSpPr>
              <a:spLocks noChangeArrowheads="1"/>
            </p:cNvSpPr>
            <p:nvPr/>
          </p:nvSpPr>
          <p:spPr bwMode="auto">
            <a:xfrm>
              <a:off x="1477" y="1632"/>
              <a:ext cx="48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s-x-int-SDL" sz="1600">
                  <a:solidFill>
                    <a:srgbClr val="000000"/>
                  </a:solidFill>
                  <a:latin typeface="Comic Sans MS" panose="030F0702030302020204" pitchFamily="66" charset="0"/>
                </a:rPr>
                <a:t> </a:t>
              </a:r>
            </a:p>
          </p:txBody>
        </p:sp>
        <p:sp>
          <p:nvSpPr>
            <p:cNvPr id="16410" name="Rectangle 24"/>
            <p:cNvSpPr>
              <a:spLocks noChangeArrowheads="1"/>
            </p:cNvSpPr>
            <p:nvPr/>
          </p:nvSpPr>
          <p:spPr bwMode="auto">
            <a:xfrm>
              <a:off x="2435" y="1632"/>
              <a:ext cx="407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s-x-int-SDL" sz="1600">
                  <a:solidFill>
                    <a:srgbClr val="000000"/>
                  </a:solidFill>
                  <a:latin typeface="Comic Sans MS" panose="030F0702030302020204" pitchFamily="66" charset="0"/>
                </a:rPr>
                <a:t>25 gr</a:t>
              </a:r>
            </a:p>
          </p:txBody>
        </p:sp>
        <p:sp>
          <p:nvSpPr>
            <p:cNvPr id="16411" name="Rectangle 25"/>
            <p:cNvSpPr>
              <a:spLocks noChangeArrowheads="1"/>
            </p:cNvSpPr>
            <p:nvPr/>
          </p:nvSpPr>
          <p:spPr bwMode="auto">
            <a:xfrm>
              <a:off x="2647" y="1632"/>
              <a:ext cx="48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s-x-int-SDL" sz="1600">
                  <a:solidFill>
                    <a:srgbClr val="000000"/>
                  </a:solidFill>
                  <a:latin typeface="Comic Sans MS" panose="030F0702030302020204" pitchFamily="66" charset="0"/>
                </a:rPr>
                <a:t> </a:t>
              </a:r>
            </a:p>
          </p:txBody>
        </p:sp>
        <p:sp>
          <p:nvSpPr>
            <p:cNvPr id="16412" name="Rectangle 26"/>
            <p:cNvSpPr>
              <a:spLocks noChangeArrowheads="1"/>
            </p:cNvSpPr>
            <p:nvPr/>
          </p:nvSpPr>
          <p:spPr bwMode="auto">
            <a:xfrm>
              <a:off x="1274" y="1784"/>
              <a:ext cx="893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s-x-int-SDL" sz="1600">
                  <a:solidFill>
                    <a:srgbClr val="000000"/>
                  </a:solidFill>
                  <a:latin typeface="Comic Sans MS" panose="030F0702030302020204" pitchFamily="66" charset="0"/>
                </a:rPr>
                <a:t>Súpercereales</a:t>
              </a:r>
            </a:p>
          </p:txBody>
        </p:sp>
        <p:sp>
          <p:nvSpPr>
            <p:cNvPr id="16413" name="Rectangle 27"/>
            <p:cNvSpPr>
              <a:spLocks noChangeArrowheads="1"/>
            </p:cNvSpPr>
            <p:nvPr/>
          </p:nvSpPr>
          <p:spPr bwMode="auto">
            <a:xfrm>
              <a:off x="2124" y="1784"/>
              <a:ext cx="48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s-x-int-SDL" sz="1600">
                  <a:solidFill>
                    <a:srgbClr val="000000"/>
                  </a:solidFill>
                  <a:latin typeface="Comic Sans MS" panose="030F0702030302020204" pitchFamily="66" charset="0"/>
                </a:rPr>
                <a:t> </a:t>
              </a:r>
            </a:p>
          </p:txBody>
        </p:sp>
        <p:sp>
          <p:nvSpPr>
            <p:cNvPr id="16414" name="Rectangle 28"/>
            <p:cNvSpPr>
              <a:spLocks noChangeArrowheads="1"/>
            </p:cNvSpPr>
            <p:nvPr/>
          </p:nvSpPr>
          <p:spPr bwMode="auto">
            <a:xfrm>
              <a:off x="2410" y="1784"/>
              <a:ext cx="407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s-x-int-SDL" sz="1600">
                  <a:solidFill>
                    <a:srgbClr val="000000"/>
                  </a:solidFill>
                  <a:latin typeface="Comic Sans MS" panose="030F0702030302020204" pitchFamily="66" charset="0"/>
                </a:rPr>
                <a:t>50 gr</a:t>
              </a:r>
            </a:p>
          </p:txBody>
        </p:sp>
        <p:sp>
          <p:nvSpPr>
            <p:cNvPr id="16415" name="Rectangle 29"/>
            <p:cNvSpPr>
              <a:spLocks noChangeArrowheads="1"/>
            </p:cNvSpPr>
            <p:nvPr/>
          </p:nvSpPr>
          <p:spPr bwMode="auto">
            <a:xfrm>
              <a:off x="2672" y="1784"/>
              <a:ext cx="48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s-x-int-SDL" sz="1600">
                  <a:solidFill>
                    <a:srgbClr val="000000"/>
                  </a:solidFill>
                  <a:latin typeface="Comic Sans MS" panose="030F0702030302020204" pitchFamily="66" charset="0"/>
                </a:rPr>
                <a:t> </a:t>
              </a:r>
            </a:p>
          </p:txBody>
        </p:sp>
        <p:sp>
          <p:nvSpPr>
            <p:cNvPr id="16416" name="Rectangle 30"/>
            <p:cNvSpPr>
              <a:spLocks noChangeArrowheads="1"/>
            </p:cNvSpPr>
            <p:nvPr/>
          </p:nvSpPr>
          <p:spPr bwMode="auto">
            <a:xfrm>
              <a:off x="1274" y="1937"/>
              <a:ext cx="442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s-x-int-SDL" sz="1600">
                  <a:solidFill>
                    <a:srgbClr val="000000"/>
                  </a:solidFill>
                  <a:latin typeface="Comic Sans MS" panose="030F0702030302020204" pitchFamily="66" charset="0"/>
                </a:rPr>
                <a:t>Azúcar</a:t>
              </a:r>
            </a:p>
          </p:txBody>
        </p:sp>
        <p:sp>
          <p:nvSpPr>
            <p:cNvPr id="16417" name="Rectangle 31"/>
            <p:cNvSpPr>
              <a:spLocks noChangeArrowheads="1"/>
            </p:cNvSpPr>
            <p:nvPr/>
          </p:nvSpPr>
          <p:spPr bwMode="auto">
            <a:xfrm>
              <a:off x="1500" y="1937"/>
              <a:ext cx="48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s-x-int-SDL" sz="1600">
                  <a:solidFill>
                    <a:srgbClr val="000000"/>
                  </a:solidFill>
                  <a:latin typeface="Comic Sans MS" panose="030F0702030302020204" pitchFamily="66" charset="0"/>
                </a:rPr>
                <a:t> </a:t>
              </a:r>
            </a:p>
          </p:txBody>
        </p:sp>
        <p:sp>
          <p:nvSpPr>
            <p:cNvPr id="16418" name="Rectangle 32"/>
            <p:cNvSpPr>
              <a:spLocks noChangeArrowheads="1"/>
            </p:cNvSpPr>
            <p:nvPr/>
          </p:nvSpPr>
          <p:spPr bwMode="auto">
            <a:xfrm>
              <a:off x="2435" y="1937"/>
              <a:ext cx="382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s-x-int-SDL" sz="1600">
                  <a:solidFill>
                    <a:srgbClr val="000000"/>
                  </a:solidFill>
                  <a:latin typeface="Comic Sans MS" panose="030F0702030302020204" pitchFamily="66" charset="0"/>
                </a:rPr>
                <a:t>15 gr</a:t>
              </a:r>
            </a:p>
          </p:txBody>
        </p:sp>
        <p:sp>
          <p:nvSpPr>
            <p:cNvPr id="16419" name="Rectangle 33"/>
            <p:cNvSpPr>
              <a:spLocks noChangeArrowheads="1"/>
            </p:cNvSpPr>
            <p:nvPr/>
          </p:nvSpPr>
          <p:spPr bwMode="auto">
            <a:xfrm>
              <a:off x="2647" y="1937"/>
              <a:ext cx="48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s-x-int-SDL" sz="1600">
                  <a:solidFill>
                    <a:srgbClr val="000000"/>
                  </a:solidFill>
                  <a:latin typeface="Comic Sans MS" panose="030F0702030302020204" pitchFamily="66" charset="0"/>
                </a:rPr>
                <a:t> </a:t>
              </a:r>
            </a:p>
          </p:txBody>
        </p:sp>
        <p:sp>
          <p:nvSpPr>
            <p:cNvPr id="16420" name="Rectangle 34"/>
            <p:cNvSpPr>
              <a:spLocks noChangeArrowheads="1"/>
            </p:cNvSpPr>
            <p:nvPr/>
          </p:nvSpPr>
          <p:spPr bwMode="auto">
            <a:xfrm>
              <a:off x="1274" y="2088"/>
              <a:ext cx="314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s-x-int-SDL" sz="1600">
                  <a:solidFill>
                    <a:srgbClr val="000000"/>
                  </a:solidFill>
                  <a:latin typeface="Comic Sans MS" panose="030F0702030302020204" pitchFamily="66" charset="0"/>
                </a:rPr>
                <a:t>Sal</a:t>
              </a:r>
            </a:p>
          </p:txBody>
        </p:sp>
        <p:sp>
          <p:nvSpPr>
            <p:cNvPr id="16421" name="Rectangle 35"/>
            <p:cNvSpPr>
              <a:spLocks noChangeArrowheads="1"/>
            </p:cNvSpPr>
            <p:nvPr/>
          </p:nvSpPr>
          <p:spPr bwMode="auto">
            <a:xfrm>
              <a:off x="1395" y="2088"/>
              <a:ext cx="48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s-x-int-SDL" sz="1600">
                  <a:solidFill>
                    <a:srgbClr val="000000"/>
                  </a:solidFill>
                  <a:latin typeface="Comic Sans MS" panose="030F0702030302020204" pitchFamily="66" charset="0"/>
                </a:rPr>
                <a:t> </a:t>
              </a:r>
            </a:p>
          </p:txBody>
        </p:sp>
        <p:sp>
          <p:nvSpPr>
            <p:cNvPr id="16422" name="Rectangle 36"/>
            <p:cNvSpPr>
              <a:spLocks noChangeArrowheads="1"/>
            </p:cNvSpPr>
            <p:nvPr/>
          </p:nvSpPr>
          <p:spPr bwMode="auto">
            <a:xfrm>
              <a:off x="2460" y="2088"/>
              <a:ext cx="309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s-x-int-SDL" sz="1600">
                  <a:solidFill>
                    <a:srgbClr val="000000"/>
                  </a:solidFill>
                  <a:latin typeface="Comic Sans MS" panose="030F0702030302020204" pitchFamily="66" charset="0"/>
                </a:rPr>
                <a:t>5 gr</a:t>
              </a:r>
            </a:p>
          </p:txBody>
        </p:sp>
        <p:sp>
          <p:nvSpPr>
            <p:cNvPr id="16423" name="Rectangle 37"/>
            <p:cNvSpPr>
              <a:spLocks noChangeArrowheads="1"/>
            </p:cNvSpPr>
            <p:nvPr/>
          </p:nvSpPr>
          <p:spPr bwMode="auto">
            <a:xfrm>
              <a:off x="2621" y="2088"/>
              <a:ext cx="48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s-x-int-SDL" sz="1600">
                  <a:solidFill>
                    <a:srgbClr val="000000"/>
                  </a:solidFill>
                  <a:latin typeface="Comic Sans MS" panose="030F0702030302020204" pitchFamily="66" charset="0"/>
                </a:rPr>
                <a:t> </a:t>
              </a:r>
            </a:p>
          </p:txBody>
        </p:sp>
        <p:sp>
          <p:nvSpPr>
            <p:cNvPr id="16424" name="Rectangle 38"/>
            <p:cNvSpPr>
              <a:spLocks noChangeArrowheads="1"/>
            </p:cNvSpPr>
            <p:nvPr/>
          </p:nvSpPr>
          <p:spPr bwMode="auto">
            <a:xfrm>
              <a:off x="1274" y="2241"/>
              <a:ext cx="564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s-x-int-SDL" sz="1600" b="1">
                  <a:solidFill>
                    <a:srgbClr val="000000"/>
                  </a:solidFill>
                  <a:latin typeface="Comic Sans MS" panose="030F0702030302020204" pitchFamily="66" charset="0"/>
                </a:rPr>
                <a:t>TOTAL</a:t>
              </a:r>
            </a:p>
          </p:txBody>
        </p:sp>
        <p:sp>
          <p:nvSpPr>
            <p:cNvPr id="16425" name="Rectangle 39"/>
            <p:cNvSpPr>
              <a:spLocks noChangeArrowheads="1"/>
            </p:cNvSpPr>
            <p:nvPr/>
          </p:nvSpPr>
          <p:spPr bwMode="auto">
            <a:xfrm>
              <a:off x="1570" y="2241"/>
              <a:ext cx="71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s-x-int-SDL" sz="1600" b="1">
                  <a:solidFill>
                    <a:srgbClr val="000000"/>
                  </a:solidFill>
                  <a:latin typeface="Comic Sans MS" panose="030F0702030302020204" pitchFamily="66" charset="0"/>
                </a:rPr>
                <a:t> </a:t>
              </a:r>
            </a:p>
          </p:txBody>
        </p:sp>
        <p:sp>
          <p:nvSpPr>
            <p:cNvPr id="16426" name="Rectangle 40"/>
            <p:cNvSpPr>
              <a:spLocks noChangeArrowheads="1"/>
            </p:cNvSpPr>
            <p:nvPr/>
          </p:nvSpPr>
          <p:spPr bwMode="auto">
            <a:xfrm>
              <a:off x="2392" y="2241"/>
              <a:ext cx="532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s-x-int-SDL" sz="1600" b="1">
                  <a:solidFill>
                    <a:srgbClr val="000000"/>
                  </a:solidFill>
                  <a:latin typeface="Comic Sans MS" panose="030F0702030302020204" pitchFamily="66" charset="0"/>
                </a:rPr>
                <a:t>555 gr</a:t>
              </a:r>
            </a:p>
          </p:txBody>
        </p:sp>
        <p:sp>
          <p:nvSpPr>
            <p:cNvPr id="16427" name="Rectangle 41"/>
            <p:cNvSpPr>
              <a:spLocks noChangeArrowheads="1"/>
            </p:cNvSpPr>
            <p:nvPr/>
          </p:nvSpPr>
          <p:spPr bwMode="auto">
            <a:xfrm>
              <a:off x="2691" y="2241"/>
              <a:ext cx="71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s-x-int-SDL" sz="1600" b="1">
                  <a:solidFill>
                    <a:srgbClr val="000000"/>
                  </a:solidFill>
                  <a:latin typeface="Comic Sans MS" panose="030F0702030302020204" pitchFamily="66" charset="0"/>
                </a:rPr>
                <a:t> </a:t>
              </a:r>
            </a:p>
          </p:txBody>
        </p:sp>
        <p:sp>
          <p:nvSpPr>
            <p:cNvPr id="16428" name="Rectangle 42"/>
            <p:cNvSpPr>
              <a:spLocks noChangeArrowheads="1"/>
            </p:cNvSpPr>
            <p:nvPr/>
          </p:nvSpPr>
          <p:spPr bwMode="auto">
            <a:xfrm>
              <a:off x="1248" y="2395"/>
              <a:ext cx="996" cy="15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endParaRPr lang="fr-FR" altLang="fr-FR" b="1" dirty="0">
                <a:latin typeface="Tahoma" panose="020B0604030504040204" pitchFamily="34" charset="0"/>
              </a:endParaRPr>
            </a:p>
          </p:txBody>
        </p:sp>
        <p:sp>
          <p:nvSpPr>
            <p:cNvPr id="16429" name="Rectangle 43"/>
            <p:cNvSpPr>
              <a:spLocks noChangeArrowheads="1"/>
            </p:cNvSpPr>
            <p:nvPr/>
          </p:nvSpPr>
          <p:spPr bwMode="auto">
            <a:xfrm>
              <a:off x="2244" y="2395"/>
              <a:ext cx="11" cy="15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endParaRPr lang="fr-FR" altLang="fr-FR" b="1" dirty="0">
                <a:latin typeface="Tahoma" panose="020B0604030504040204" pitchFamily="34" charset="0"/>
              </a:endParaRPr>
            </a:p>
          </p:txBody>
        </p:sp>
        <p:sp>
          <p:nvSpPr>
            <p:cNvPr id="16430" name="Rectangle 44"/>
            <p:cNvSpPr>
              <a:spLocks noChangeArrowheads="1"/>
            </p:cNvSpPr>
            <p:nvPr/>
          </p:nvSpPr>
          <p:spPr bwMode="auto">
            <a:xfrm>
              <a:off x="2255" y="2395"/>
              <a:ext cx="583" cy="15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endParaRPr lang="fr-FR" altLang="fr-FR" b="1" dirty="0">
                <a:latin typeface="Tahoma" panose="020B0604030504040204" pitchFamily="34" charset="0"/>
              </a:endParaRPr>
            </a:p>
          </p:txBody>
        </p:sp>
      </p:grpSp>
      <p:graphicFrame>
        <p:nvGraphicFramePr>
          <p:cNvPr id="16388" name="Object 45"/>
          <p:cNvGraphicFramePr>
            <a:graphicFrameLocks noChangeAspect="1"/>
          </p:cNvGraphicFramePr>
          <p:nvPr/>
        </p:nvGraphicFramePr>
        <p:xfrm>
          <a:off x="1828800" y="3276601"/>
          <a:ext cx="5715000" cy="303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" name="Graphique" r:id="rId4" imgW="6286805" imgH="2505456" progId="Excel.Chart.8">
                  <p:embed/>
                </p:oleObj>
              </mc:Choice>
              <mc:Fallback>
                <p:oleObj name="Graphique" r:id="rId4" imgW="6286805" imgH="2505456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3276601"/>
                        <a:ext cx="5715000" cy="303847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9" name="Text Box 46"/>
          <p:cNvSpPr txBox="1">
            <a:spLocks noChangeArrowheads="1"/>
          </p:cNvSpPr>
          <p:nvPr/>
        </p:nvSpPr>
        <p:spPr bwMode="auto">
          <a:xfrm>
            <a:off x="1199166" y="294884"/>
            <a:ext cx="7559675" cy="220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>
                <a:schemeClr val="folHlink"/>
              </a:buClr>
              <a:buSzPct val="60000"/>
              <a:buFont typeface="Wingdings" panose="05000000000000000000" pitchFamily="2" charset="2"/>
              <a:buNone/>
            </a:pPr>
            <a:r>
              <a:rPr lang="es-x-int-SDL" sz="4000" dirty="0">
                <a:latin typeface="+mn-lt"/>
                <a:cs typeface="Times New Roman" panose="02020603050405020304" pitchFamily="18" charset="0"/>
              </a:rPr>
              <a:t>La distribución general es</a:t>
            </a:r>
          </a:p>
          <a:p>
            <a:pPr algn="ctr">
              <a:buClr>
                <a:schemeClr val="folHlink"/>
              </a:buClr>
              <a:buSzPct val="60000"/>
              <a:buFont typeface="Wingdings" panose="05000000000000000000" pitchFamily="2" charset="2"/>
              <a:buNone/>
            </a:pPr>
            <a:r>
              <a:rPr lang="es-x-int-SDL" sz="4000" dirty="0">
                <a:latin typeface="+mn-lt"/>
                <a:cs typeface="Times New Roman" panose="02020603050405020304" pitchFamily="18" charset="0"/>
              </a:rPr>
              <a:t>de una ración "completa"</a:t>
            </a:r>
          </a:p>
          <a:p>
            <a:pPr algn="ctr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None/>
            </a:pPr>
            <a:r>
              <a:rPr lang="es-x-int-SDL" sz="2400" b="1" dirty="0">
                <a:latin typeface="+mn-lt"/>
                <a:cs typeface="Times New Roman" panose="02020603050405020304" pitchFamily="18" charset="0"/>
              </a:rPr>
              <a:t>Al menos 2</a:t>
            </a:r>
            <a:r>
              <a:rPr lang="es-AR" sz="2400" b="1" dirty="0">
                <a:latin typeface="+mn-lt"/>
                <a:cs typeface="Times New Roman" panose="02020603050405020304" pitchFamily="18" charset="0"/>
              </a:rPr>
              <a:t>.</a:t>
            </a:r>
            <a:r>
              <a:rPr lang="es-x-int-SDL" sz="2400" b="1" dirty="0">
                <a:latin typeface="+mn-lt"/>
                <a:cs typeface="Times New Roman" panose="02020603050405020304" pitchFamily="18" charset="0"/>
              </a:rPr>
              <a:t>100 kcal/persona/día</a:t>
            </a:r>
          </a:p>
          <a:p>
            <a:pPr algn="ctr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None/>
            </a:pPr>
            <a:r>
              <a:rPr lang="es-x-int-SDL" sz="2400" b="1" dirty="0">
                <a:latin typeface="+mn-lt"/>
                <a:cs typeface="Times New Roman" panose="02020603050405020304" pitchFamily="18" charset="0"/>
              </a:rPr>
              <a:t>10-15% proteínas, 30-35% grasas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50" name="TextBox 49"/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x-int-SDL">
                <a:solidFill>
                  <a:schemeClr val="bg1"/>
                </a:solidFill>
              </a:rPr>
              <a:t>Curso H.E.L.P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FD8B0-356A-44DF-9E08-D90986415114}" type="slidenum">
              <a:rPr lang="fr-CH" smtClean="0"/>
              <a:t>7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153418438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6"/>
          <p:cNvSpPr>
            <a:spLocks noGrp="1"/>
          </p:cNvSpPr>
          <p:nvPr>
            <p:ph type="title"/>
          </p:nvPr>
        </p:nvSpPr>
        <p:spPr>
          <a:xfrm>
            <a:off x="2208212" y="209551"/>
            <a:ext cx="8983405" cy="65881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x-int-SDL" u="sng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Educación durante la distribución </a:t>
            </a:r>
            <a:r>
              <a:rPr lang="es-AR" u="sng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DGA</a:t>
            </a:r>
            <a:endParaRPr lang="es-x-int-SDL" u="sng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4516" name="Content Placeholder 2" descr="Rectangle: Click to edit Master text styles&#10;Second level&#10;Third level&#10;Fourth level&#10;Fifth level"/>
          <p:cNvSpPr>
            <a:spLocks noGrp="1"/>
          </p:cNvSpPr>
          <p:nvPr>
            <p:ph sz="half" idx="4294967295"/>
          </p:nvPr>
        </p:nvSpPr>
        <p:spPr>
          <a:xfrm>
            <a:off x="7138987" y="1494795"/>
            <a:ext cx="4214813" cy="2714306"/>
          </a:xfrm>
          <a:prstGeom prst="rect">
            <a:avLst/>
          </a:prstGeom>
        </p:spPr>
        <p:txBody>
          <a:bodyPr rtlCol="0"/>
          <a:lstStyle/>
          <a:p>
            <a:pPr fontAlgn="auto">
              <a:buFont typeface="Arial" panose="020B0604020202020204" pitchFamily="34" charset="0"/>
              <a:buChar char="•"/>
              <a:defRPr/>
            </a:pPr>
            <a:r>
              <a:rPr lang="es-x-int-SDL" sz="2400" dirty="0">
                <a:solidFill>
                  <a:schemeClr val="tx2">
                    <a:lumMod val="75000"/>
                  </a:schemeClr>
                </a:solidFill>
              </a:rPr>
              <a:t>En el punto de distribución.</a:t>
            </a:r>
          </a:p>
          <a:p>
            <a:pPr fontAlgn="auto">
              <a:buFont typeface="Arial" panose="020B0604020202020204" pitchFamily="34" charset="0"/>
              <a:buChar char="•"/>
              <a:defRPr/>
            </a:pPr>
            <a:r>
              <a:rPr lang="es-x-int-SDL" sz="2400" dirty="0">
                <a:solidFill>
                  <a:schemeClr val="tx2">
                    <a:lumMod val="75000"/>
                  </a:schemeClr>
                </a:solidFill>
              </a:rPr>
              <a:t>Para a asegurarse que se comprenda la utilidad del producto nutricional.</a:t>
            </a:r>
          </a:p>
          <a:p>
            <a:pPr fontAlgn="auto">
              <a:buFont typeface="Arial" panose="020B0604020202020204" pitchFamily="34" charset="0"/>
              <a:buChar char="•"/>
              <a:defRPr/>
            </a:pPr>
            <a:r>
              <a:rPr lang="es-x-int-SDL" sz="2400" dirty="0">
                <a:solidFill>
                  <a:schemeClr val="tx2">
                    <a:lumMod val="75000"/>
                  </a:schemeClr>
                </a:solidFill>
              </a:rPr>
              <a:t>Anuncios radiales, póster... antes y después de la distribución</a:t>
            </a:r>
            <a:r>
              <a:rPr lang="es-AR" sz="2400" dirty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es-x-int-SDL" sz="2400" dirty="0">
              <a:solidFill>
                <a:schemeClr val="tx2">
                  <a:lumMod val="75000"/>
                </a:schemeClr>
              </a:solidFill>
            </a:endParaRPr>
          </a:p>
          <a:p>
            <a:pPr fontAlgn="auto">
              <a:buFont typeface="Arial" panose="020B0604020202020204" pitchFamily="34" charset="0"/>
              <a:buChar char="•"/>
              <a:defRPr/>
            </a:pPr>
            <a:endParaRPr lang="en-GB" altLang="fr-FR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8436" name="Content Placeholder 1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1950" y="1268414"/>
            <a:ext cx="4692650" cy="5386387"/>
          </a:xfrm>
          <a:prstGeom prst="rect">
            <a:avLst/>
          </a:prstGeom>
        </p:spPr>
      </p:pic>
      <p:pic>
        <p:nvPicPr>
          <p:cNvPr id="1843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168" y="4287521"/>
            <a:ext cx="3890450" cy="236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9" name="TextBox 8"/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x-int-SDL">
                <a:solidFill>
                  <a:schemeClr val="bg1"/>
                </a:solidFill>
              </a:rPr>
              <a:t>Curso H.E.L.P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FD8B0-356A-44DF-9E08-D90986415114}" type="slidenum">
              <a:rPr lang="fr-CH" smtClean="0"/>
              <a:t>8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685078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ctrTitle"/>
          </p:nvPr>
        </p:nvSpPr>
        <p:spPr>
          <a:xfrm>
            <a:off x="1919289" y="115888"/>
            <a:ext cx="8328025" cy="863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x-int-SDL" sz="4400" u="sng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Comunicación sobre </a:t>
            </a:r>
            <a:r>
              <a:rPr lang="es-AR" sz="4400" u="sng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su</a:t>
            </a:r>
            <a:r>
              <a:rPr lang="es-x-int-SDL" sz="4400" u="sng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percereal</a:t>
            </a:r>
            <a:r>
              <a:rPr lang="es-AR" sz="4400" u="sng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es</a:t>
            </a:r>
            <a:endParaRPr lang="es-x-int-SDL" sz="4400" u="sng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2048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1125537"/>
            <a:ext cx="4464050" cy="559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0000"/>
              </a:solidFill>
            </a:endParaRPr>
          </a:p>
          <a:p>
            <a:pPr algn="ctr"/>
            <a:endParaRPr lang="fr-CH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x-int-SDL">
                <a:solidFill>
                  <a:schemeClr val="bg1"/>
                </a:solidFill>
              </a:rPr>
              <a:t>Curso H.E.L.P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FD8B0-356A-44DF-9E08-D90986415114}" type="slidenum">
              <a:rPr lang="fr-CH" smtClean="0"/>
              <a:t>9</a:t>
            </a:fld>
            <a:endParaRPr lang="fr-CH" dirty="0"/>
          </a:p>
        </p:txBody>
      </p:sp>
      <p:pic>
        <p:nvPicPr>
          <p:cNvPr id="5" name="Final Skit Engish drama on Super Cereal">
            <a:hlinkClick r:id="" action="ppaction://media"/>
            <a:extLst>
              <a:ext uri="{FF2B5EF4-FFF2-40B4-BE49-F238E27FC236}">
                <a16:creationId xmlns:a16="http://schemas.microsoft.com/office/drawing/2014/main" id="{300E1792-8AB0-4B91-953B-38EC1F9AE5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41575" y="26763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10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9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RCIMP_Country_H xmlns="71402401-ee9a-4cfa-82a8-ebbd88d5d766">
      <Terms xmlns="http://schemas.microsoft.com/office/infopath/2007/PartnerControls">
        <TermInfo xmlns="http://schemas.microsoft.com/office/infopath/2007/PartnerControls">
          <TermName xmlns="http://schemas.microsoft.com/office/infopath/2007/PartnerControls">No Country</TermName>
          <TermId xmlns="http://schemas.microsoft.com/office/infopath/2007/PartnerControls">1f55df4f-c103-4303-b974-426a8e7d1d06</TermId>
        </TermInfo>
      </Terms>
    </ICRCIMP_Country_H>
    <Period_x0020_start xmlns="a8a2af44-4b8d-404b-a8bd-4186350a523c">2019-05-28T22:00:00+00:00</Period_x0020_start>
    <TaxCatchAll xmlns="a8a2af44-4b8d-404b-a8bd-4186350a523c">
      <Value>31</Value>
      <Value>4</Value>
      <Value>54</Value>
      <Value>2</Value>
      <Value>1</Value>
      <Value>3</Value>
    </TaxCatchAll>
    <ICRCIMP_DocumentType_H xmlns="71402401-ee9a-4cfa-82a8-ebbd88d5d766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Presentation</TermName>
          <TermId xmlns="http://schemas.microsoft.com/office/infopath/2007/PartnerControls">7ffa6903-4a6e-4c70-8f5c-101a463ec6d0</TermId>
        </TermInfo>
      </Terms>
    </ICRCIMP_DocumentType_H>
    <ICRCIMP_IHT_H xmlns="71402401-ee9a-4cfa-82a8-ebbd88d5d766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Internal</TermName>
          <TermId xmlns="http://schemas.microsoft.com/office/infopath/2007/PartnerControls">23eb6094-56fc-4ad4-8ae2-cf1575a694f0</TermId>
        </TermInfo>
      </Terms>
    </ICRCIMP_IHT_H>
    <IsIntranet xmlns="a8a2af44-4b8d-404b-a8bd-4186350a523c">false</IsIntranet>
    <ICRCIMP_BusinessFunction_H xmlns="71402401-ee9a-4cfa-82a8-ebbd88d5d766">
      <Terms xmlns="http://schemas.microsoft.com/office/infopath/2007/PartnerControls">
        <TermInfo xmlns="http://schemas.microsoft.com/office/infopath/2007/PartnerControls">
          <TermName xmlns="http://schemas.microsoft.com/office/infopath/2007/PartnerControls">Assistance</TermName>
          <TermId xmlns="http://schemas.microsoft.com/office/infopath/2007/PartnerControls">9015aaae-65d7-4217-8889-581aaffe05a3</TermId>
        </TermInfo>
      </Terms>
    </ICRCIMP_BusinessFunction_H>
    <pe3ed4b1638e49a0a22b56e84a30773f xmlns="775538c5-eb89-48ba-a372-0acd5d6f1291">
      <Terms xmlns="http://schemas.microsoft.com/office/infopath/2007/PartnerControls">
        <TermInfo xmlns="http://schemas.microsoft.com/office/infopath/2007/PartnerControls">
          <TermName xmlns="http://schemas.microsoft.com/office/infopath/2007/PartnerControls">- No key issue</TermName>
          <TermId xmlns="http://schemas.microsoft.com/office/infopath/2007/PartnerControls">32056555-74b8-4174-9beb-b0d6d010855f</TermId>
        </TermInfo>
      </Terms>
    </pe3ed4b1638e49a0a22b56e84a30773f>
    <ICRCIMP_RMIdentifier xmlns="71402401-ee9a-4cfa-82a8-ebbd88d5d766" xsi:nil="true"/>
    <RatingCount xmlns="http://schemas.microsoft.com/sharepoint/v3" xsi:nil="true"/>
    <ICRCIMP_IsRecord xmlns="71402401-ee9a-4cfa-82a8-ebbd88d5d766">true</ICRCIMP_IsRecord>
    <ICRCIMP_RMTransfer xmlns="71402401-ee9a-4cfa-82a8-ebbd88d5d766">
      <Url xsi:nil="true"/>
      <Description xsi:nil="true"/>
    </ICRCIMP_RMTransfer>
    <ICRCIMP_Keyword_H xmlns="71402401-ee9a-4cfa-82a8-ebbd88d5d766">
      <Terms xmlns="http://schemas.microsoft.com/office/infopath/2007/PartnerControls"/>
    </ICRCIMP_Keyword_H>
    <ICRCIMP_OrganizationalAccronym_H xmlns="71402401-ee9a-4cfa-82a8-ebbd88d5d766">
      <Terms xmlns="http://schemas.microsoft.com/office/infopath/2007/PartnerControls">
        <TermInfo xmlns="http://schemas.microsoft.com/office/infopath/2007/PartnerControls">
          <TermName xmlns="http://schemas.microsoft.com/office/infopath/2007/PartnerControls">GVA_OP_ASSIST_HELP</TermName>
          <TermId xmlns="http://schemas.microsoft.com/office/infopath/2007/PartnerControls">c53394dc-0df0-45c5-8220-3bdc97c5e4ad</TermId>
        </TermInfo>
      </Terms>
    </ICRCIMP_OrganizationalAccronym_H>
    <AverageRating xmlns="http://schemas.microsoft.com/sharepoint/v3" xsi:nil="true"/>
    <ICRCIMP_IsFocus xmlns="71402401-ee9a-4cfa-82a8-ebbd88d5d766">false</ICRCIMP_IsFocus>
    <Period_x0020_end xmlns="a8a2af44-4b8d-404b-a8bd-4186350a523c" xsi:nil="true"/>
    <ICRCIMP_RMUnitInCharge_H xmlns="71402401-ee9a-4cfa-82a8-ebbd88d5d766">
      <Terms xmlns="http://schemas.microsoft.com/office/infopath/2007/PartnerControls">
        <TermInfo xmlns="http://schemas.microsoft.com/office/infopath/2007/PartnerControls">
          <TermName xmlns="http://schemas.microsoft.com/office/infopath/2007/PartnerControls">GVA_OP_ASSIST_HELP</TermName>
          <TermId xmlns="http://schemas.microsoft.com/office/infopath/2007/PartnerControls">c53394dc-0df0-45c5-8220-3bdc97c5e4ad</TermId>
        </TermInfo>
      </Terms>
    </ICRCIMP_RMUnitInCharge_H>
    <_dlc_DocId xmlns="a8a2af44-4b8d-404b-a8bd-4186350a523c">TSASSIST-19-2204</_dlc_DocId>
    <_dlc_DocIdUrl xmlns="a8a2af44-4b8d-404b-a8bd-4186350a523c">
      <Url>https://collab.ext.icrc.org/sites/TS_ASSIST/_layouts/15/DocIdRedir.aspx?ID=TSASSIST-19-2204</Url>
      <Description>TSASSIST-19-2204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haredContentType xmlns="Microsoft.SharePoint.Taxonomy.ContentTypeSync" SourceId="ab0fa9d1-5a5a-4c9b-9c24-b67ffc5bb60f" ContentTypeId="0x010100F306B2604BE44180B8B82333BE64DF4E005A5CBB6C53404A16AAEA5338BA523999" PreviousValue="false"/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ICRC Team Document" ma:contentTypeID="0x010100F306B2604BE44180B8B82333BE64DF4E005A5CBB6C53404A16AAEA5338BA523999000A8DC57427FE8447B6BC7D6E7F551E9D" ma:contentTypeVersion="57" ma:contentTypeDescription="Upload Form" ma:contentTypeScope="" ma:versionID="fffd85fadd351ab754fc8fb238c40201">
  <xsd:schema xmlns:xsd="http://www.w3.org/2001/XMLSchema" xmlns:xs="http://www.w3.org/2001/XMLSchema" xmlns:p="http://schemas.microsoft.com/office/2006/metadata/properties" xmlns:ns1="http://schemas.microsoft.com/sharepoint/v3" xmlns:ns2="71402401-ee9a-4cfa-82a8-ebbd88d5d766" xmlns:ns3="a8a2af44-4b8d-404b-a8bd-4186350a523c" xmlns:ns4="775538c5-eb89-48ba-a372-0acd5d6f1291" targetNamespace="http://schemas.microsoft.com/office/2006/metadata/properties" ma:root="true" ma:fieldsID="e7a619c49248d55872fe63e50b91a5c4" ns1:_="" ns2:_="" ns3:_="" ns4:_="">
    <xsd:import namespace="http://schemas.microsoft.com/sharepoint/v3"/>
    <xsd:import namespace="71402401-ee9a-4cfa-82a8-ebbd88d5d766"/>
    <xsd:import namespace="a8a2af44-4b8d-404b-a8bd-4186350a523c"/>
    <xsd:import namespace="775538c5-eb89-48ba-a372-0acd5d6f1291"/>
    <xsd:element name="properties">
      <xsd:complexType>
        <xsd:sequence>
          <xsd:element name="documentManagement">
            <xsd:complexType>
              <xsd:all>
                <xsd:element ref="ns2:ICRCIMP_IsFocus" minOccurs="0"/>
                <xsd:element ref="ns3:IsIntranet" minOccurs="0"/>
                <xsd:element ref="ns3:Period_x0020_start" minOccurs="0"/>
                <xsd:element ref="ns3:Period_x0020_end" minOccurs="0"/>
                <xsd:element ref="ns2:ICRCIMP_IsRecord" minOccurs="0"/>
                <xsd:element ref="ns2:ICRCIMP_RMIdentifier" minOccurs="0"/>
                <xsd:element ref="ns2:ICRCIMP_RMTransfer" minOccurs="0"/>
                <xsd:element ref="ns1:AverageRating" minOccurs="0"/>
                <xsd:element ref="ns1:RatingCount" minOccurs="0"/>
                <xsd:element ref="ns3:_dlc_DocIdUrl" minOccurs="0"/>
                <xsd:element ref="ns2:ICRCIMP_RMUnitInCharge_H" minOccurs="0"/>
                <xsd:element ref="ns3:TaxCatchAll" minOccurs="0"/>
                <xsd:element ref="ns3:TaxCatchAllLabel" minOccurs="0"/>
                <xsd:element ref="ns3:_dlc_DocIdPersistId" minOccurs="0"/>
                <xsd:element ref="ns2:ICRCIMP_Keyword_H" minOccurs="0"/>
                <xsd:element ref="ns3:_dlc_DocId" minOccurs="0"/>
                <xsd:element ref="ns2:ICRCIMP_OrganizationalAccronym_H" minOccurs="0"/>
                <xsd:element ref="ns2:ICRCIMP_Country_H" minOccurs="0"/>
                <xsd:element ref="ns2:ICRCIMP_DocumentType_H" minOccurs="0"/>
                <xsd:element ref="ns2:ICRCIMP_IHT_H" minOccurs="0"/>
                <xsd:element ref="ns2:ICRCIMP_BusinessFunction_H" minOccurs="0"/>
                <xsd:element ref="ns4:pe3ed4b1638e49a0a22b56e84a30773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verageRating" ma:index="16" nillable="true" ma:displayName="Rating (0-5)" ma:decimals="2" ma:description="Average value of all the ratings that have been submitted" ma:hidden="true" ma:internalName="AverageRating" ma:readOnly="false">
      <xsd:simpleType>
        <xsd:restriction base="dms:Number"/>
      </xsd:simpleType>
    </xsd:element>
    <xsd:element name="RatingCount" ma:index="17" nillable="true" ma:displayName="Number of Ratings" ma:decimals="0" ma:description="Number of ratings submitted" ma:hidden="true" ma:internalName="RatingCount" ma:readOnly="fals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402401-ee9a-4cfa-82a8-ebbd88d5d766" elementFormDefault="qualified">
    <xsd:import namespace="http://schemas.microsoft.com/office/2006/documentManagement/types"/>
    <xsd:import namespace="http://schemas.microsoft.com/office/infopath/2007/PartnerControls"/>
    <xsd:element name="ICRCIMP_IsFocus" ma:index="5" nillable="true" ma:displayName="Is Key Document" ma:default="0" ma:internalName="ICRCIMP_IsFocus">
      <xsd:simpleType>
        <xsd:restriction base="dms:Boolean"/>
      </xsd:simpleType>
    </xsd:element>
    <xsd:element name="ICRCIMP_IsRecord" ma:index="12" nillable="true" ma:displayName="Is Record" ma:default="0" ma:internalName="ICRCIMP_IsRecord">
      <xsd:simpleType>
        <xsd:restriction base="dms:Boolean"/>
      </xsd:simpleType>
    </xsd:element>
    <xsd:element name="ICRCIMP_RMIdentifier" ma:index="13" nillable="true" ma:displayName="RM Identifier" ma:hidden="true" ma:internalName="ICRCIMP_RMIdentifier" ma:readOnly="false">
      <xsd:simpleType>
        <xsd:restriction base="dms:Text"/>
      </xsd:simpleType>
    </xsd:element>
    <xsd:element name="ICRCIMP_RMTransfer" ma:index="15" nillable="true" ma:displayName="RM Transfer" ma:format="Image" ma:hidden="true" ma:internalName="ICRCIMP_RMTransfer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CRCIMP_RMUnitInCharge_H" ma:index="25" nillable="true" ma:taxonomy="true" ma:internalName="ICRCIMP_RMUnitInCharge_H" ma:taxonomyFieldName="ICRCIMP_RMUnitInCharge" ma:displayName="RM Unit In Charge" ma:readOnly="false" ma:default="" ma:fieldId="{6e3f7d82-bb30-4acf-bd11-eef511e2f6ff}" ma:sspId="ab0fa9d1-5a5a-4c9b-9c24-b67ffc5bb60f" ma:termSetId="9e1982ce-954c-4bc3-b476-a56a519943c0" ma:anchorId="63380a77-9e03-450d-9a07-fe8456eb1d4e" ma:open="false" ma:isKeyword="false">
      <xsd:complexType>
        <xsd:sequence>
          <xsd:element ref="pc:Terms" minOccurs="0" maxOccurs="1"/>
        </xsd:sequence>
      </xsd:complexType>
    </xsd:element>
    <xsd:element name="ICRCIMP_Keyword_H" ma:index="29" nillable="true" ma:taxonomy="true" ma:internalName="ICRCIMP_Keyword_H" ma:taxonomyFieldName="ICRCIMP_Keyword" ma:displayName="Keyword" ma:readOnly="false" ma:default="" ma:fieldId="{f27af7a6-d078-4508-aeeb-bc60d2b2a9c2}" ma:taxonomyMulti="true" ma:sspId="ab0fa9d1-5a5a-4c9b-9c24-b67ffc5bb60f" ma:termSetId="9e1982ce-954c-4bc3-b476-a56a519943c0" ma:anchorId="dc16195f-09ad-42a4-9fc8-901be5812cbf" ma:open="false" ma:isKeyword="false">
      <xsd:complexType>
        <xsd:sequence>
          <xsd:element ref="pc:Terms" minOccurs="0" maxOccurs="1"/>
        </xsd:sequence>
      </xsd:complexType>
    </xsd:element>
    <xsd:element name="ICRCIMP_OrganizationalAccronym_H" ma:index="31" nillable="true" ma:taxonomy="true" ma:internalName="ICRCIMP_OrganizationalAccronym_H" ma:taxonomyFieldName="ICRCIMP_OrganizationalAccronym" ma:displayName="Organizational Acronym" ma:readOnly="false" ma:default="" ma:fieldId="{7ccf5c89-e992-4c56-8c3d-f080454b7083}" ma:sspId="ab0fa9d1-5a5a-4c9b-9c24-b67ffc5bb60f" ma:termSetId="9e1982ce-954c-4bc3-b476-a56a519943c0" ma:anchorId="63380a77-9e03-450d-9a07-fe8456eb1d4e" ma:open="false" ma:isKeyword="false">
      <xsd:complexType>
        <xsd:sequence>
          <xsd:element ref="pc:Terms" minOccurs="0" maxOccurs="1"/>
        </xsd:sequence>
      </xsd:complexType>
    </xsd:element>
    <xsd:element name="ICRCIMP_Country_H" ma:index="32" nillable="true" ma:taxonomy="true" ma:internalName="ICRCIMP_Country_H" ma:taxonomyFieldName="ICRCIMP_Country" ma:displayName="Country" ma:readOnly="false" ma:default="" ma:fieldId="{43c356ae-dbf9-4781-9db5-36f4e2c43aa5}" ma:taxonomyMulti="true" ma:sspId="ab0fa9d1-5a5a-4c9b-9c24-b67ffc5bb60f" ma:termSetId="9e1982ce-954c-4bc3-b476-a56a519943c0" ma:anchorId="ef6172f5-22a7-44c1-85b4-1009e07f4347" ma:open="false" ma:isKeyword="false">
      <xsd:complexType>
        <xsd:sequence>
          <xsd:element ref="pc:Terms" minOccurs="0" maxOccurs="1"/>
        </xsd:sequence>
      </xsd:complexType>
    </xsd:element>
    <xsd:element name="ICRCIMP_DocumentType_H" ma:index="33" nillable="true" ma:taxonomy="true" ma:internalName="ICRCIMP_DocumentType_H" ma:taxonomyFieldName="ICRCIMP_DocumentType" ma:displayName="Document Type" ma:readOnly="false" ma:default="" ma:fieldId="{be9838ba-4f15-4a58-a832-ef14848e4da7}" ma:sspId="ab0fa9d1-5a5a-4c9b-9c24-b67ffc5bb60f" ma:termSetId="9e1982ce-954c-4bc3-b476-a56a519943c0" ma:anchorId="d4aee717-125d-40b5-a4ac-9555539d892b" ma:open="false" ma:isKeyword="false">
      <xsd:complexType>
        <xsd:sequence>
          <xsd:element ref="pc:Terms" minOccurs="0" maxOccurs="1"/>
        </xsd:sequence>
      </xsd:complexType>
    </xsd:element>
    <xsd:element name="ICRCIMP_IHT_H" ma:index="34" nillable="true" ma:taxonomy="true" ma:internalName="ICRCIMP_IHT_H" ma:taxonomyFieldName="ICRCIMP_IHT" ma:displayName="IHT" ma:readOnly="false" ma:default="" ma:fieldId="{065c2617-21f6-47e4-87f5-3c0378fecd5d}" ma:sspId="ab0fa9d1-5a5a-4c9b-9c24-b67ffc5bb60f" ma:termSetId="9e1982ce-954c-4bc3-b476-a56a519943c0" ma:anchorId="b0b0a92e-8599-45de-9f88-f18d1883a95e" ma:open="false" ma:isKeyword="false">
      <xsd:complexType>
        <xsd:sequence>
          <xsd:element ref="pc:Terms" minOccurs="0" maxOccurs="1"/>
        </xsd:sequence>
      </xsd:complexType>
    </xsd:element>
    <xsd:element name="ICRCIMP_BusinessFunction_H" ma:index="35" nillable="true" ma:taxonomy="true" ma:internalName="ICRCIMP_BusinessFunction_H" ma:taxonomyFieldName="ICRCIMP_BusinessFunction" ma:displayName="Business Function" ma:readOnly="false" ma:default="" ma:fieldId="{135f9e93-e411-4f51-a3e4-c80a6701173e}" ma:sspId="ab0fa9d1-5a5a-4c9b-9c24-b67ffc5bb60f" ma:termSetId="9e1982ce-954c-4bc3-b476-a56a519943c0" ma:anchorId="1f494b62-34d6-4855-af7c-08b76e795dc3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a2af44-4b8d-404b-a8bd-4186350a523c" elementFormDefault="qualified">
    <xsd:import namespace="http://schemas.microsoft.com/office/2006/documentManagement/types"/>
    <xsd:import namespace="http://schemas.microsoft.com/office/infopath/2007/PartnerControls"/>
    <xsd:element name="IsIntranet" ma:index="6" nillable="true" ma:displayName="Is Intranet" ma:default="0" ma:internalName="IsIntranet">
      <xsd:simpleType>
        <xsd:restriction base="dms:Boolean"/>
      </xsd:simpleType>
    </xsd:element>
    <xsd:element name="Period_x0020_start" ma:index="10" nillable="true" ma:displayName="Period start" ma:format="DateOnly" ma:internalName="Period_x0020_start">
      <xsd:simpleType>
        <xsd:restriction base="dms:DateTime"/>
      </xsd:simpleType>
    </xsd:element>
    <xsd:element name="Period_x0020_end" ma:index="11" nillable="true" ma:displayName="Period end" ma:format="DateOnly" ma:internalName="Period_x0020_end">
      <xsd:simpleType>
        <xsd:restriction base="dms:DateTime"/>
      </xsd:simpleType>
    </xsd:element>
    <xsd:element name="_dlc_DocIdUrl" ma:index="24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TaxCatchAll" ma:index="26" nillable="true" ma:displayName="Taxonomy Catch All Column" ma:hidden="true" ma:list="{bb80481a-0eda-4050-92b4-209d87b2a08d}" ma:internalName="TaxCatchAll" ma:showField="CatchAllData" ma:web="71402401-ee9a-4cfa-82a8-ebbd88d5d76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27" nillable="true" ma:displayName="Taxonomy Catch All Column1" ma:hidden="true" ma:list="{bb80481a-0eda-4050-92b4-209d87b2a08d}" ma:internalName="TaxCatchAllLabel" ma:readOnly="true" ma:showField="CatchAllDataLabel" ma:web="71402401-ee9a-4cfa-82a8-ebbd88d5d76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dlc_DocIdPersistId" ma:index="28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_dlc_DocId" ma:index="3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5538c5-eb89-48ba-a372-0acd5d6f1291" elementFormDefault="qualified">
    <xsd:import namespace="http://schemas.microsoft.com/office/2006/documentManagement/types"/>
    <xsd:import namespace="http://schemas.microsoft.com/office/infopath/2007/PartnerControls"/>
    <xsd:element name="pe3ed4b1638e49a0a22b56e84a30773f" ma:index="36" nillable="true" ma:taxonomy="true" ma:internalName="pe3ed4b1638e49a0a22b56e84a30773f" ma:taxonomyFieldName="Key_x0020_Issue" ma:displayName="Key Issue" ma:default="3;#- No key issue|32056555-74b8-4174-9beb-b0d6d010855f" ma:fieldId="{9e3ed4b1-638e-49a0-a22b-56e84a30773f}" ma:sspId="ab0fa9d1-5a5a-4c9b-9c24-b67ffc5bb60f" ma:termSetId="9e1982ce-954c-4bc3-b476-a56a519943c0" ma:anchorId="a8ad2310-98ac-4bbe-9c4d-0a57da7951af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8" ma:displayName="Content Type"/>
        <xsd:element ref="dc:title" minOccurs="0" maxOccurs="1" ma:index="1" ma:displayName="Summary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39E640C8-7F55-4370-9296-5972044ECECE}">
  <ds:schemaRefs>
    <ds:schemaRef ds:uri="http://schemas.microsoft.com/office/2006/documentManagement/types"/>
    <ds:schemaRef ds:uri="http://purl.org/dc/terms/"/>
    <ds:schemaRef ds:uri="http://schemas.microsoft.com/office/2006/metadata/properties"/>
    <ds:schemaRef ds:uri="71402401-ee9a-4cfa-82a8-ebbd88d5d766"/>
    <ds:schemaRef ds:uri="http://purl.org/dc/dcmitype/"/>
    <ds:schemaRef ds:uri="http://schemas.microsoft.com/sharepoint/v3"/>
    <ds:schemaRef ds:uri="775538c5-eb89-48ba-a372-0acd5d6f1291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a8a2af44-4b8d-404b-a8bd-4186350a523c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E025723-CC28-4187-A206-539CB0439C2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2FAA885-F9E7-4195-92D1-9453FF4B5E8D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BFE05234-9964-4CF3-A1EC-827243ECFC9B}"/>
</file>

<file path=customXml/itemProps5.xml><?xml version="1.0" encoding="utf-8"?>
<ds:datastoreItem xmlns:ds="http://schemas.openxmlformats.org/officeDocument/2006/customXml" ds:itemID="{4FA0984E-335D-4796-8196-8C7E96975649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4522</TotalTime>
  <Words>3551</Words>
  <Application>Microsoft Office PowerPoint</Application>
  <PresentationFormat>Widescreen</PresentationFormat>
  <Paragraphs>572</Paragraphs>
  <Slides>47</Slides>
  <Notes>39</Notes>
  <HiddenSlides>0</HiddenSlides>
  <MMClips>1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67" baseType="lpstr">
      <vt:lpstr>ＭＳ Ｐゴシック</vt:lpstr>
      <vt:lpstr>ＭＳ Ｐゴシック</vt:lpstr>
      <vt:lpstr>Arial</vt:lpstr>
      <vt:lpstr>Arial Bold</vt:lpstr>
      <vt:lpstr>Arial Narrow</vt:lpstr>
      <vt:lpstr>Calibri</vt:lpstr>
      <vt:lpstr>Calibri Light</vt:lpstr>
      <vt:lpstr>Comic Sans MS</vt:lpstr>
      <vt:lpstr>Lucida Grande</vt:lpstr>
      <vt:lpstr>Symbol</vt:lpstr>
      <vt:lpstr>Tahoma</vt:lpstr>
      <vt:lpstr>Times</vt:lpstr>
      <vt:lpstr>Times New Roman</vt:lpstr>
      <vt:lpstr>Times New Roman Bold</vt:lpstr>
      <vt:lpstr>Times New Roman Italic</vt:lpstr>
      <vt:lpstr>Wingdings</vt:lpstr>
      <vt:lpstr>ヒラギノ角ゴ ProN W3</vt:lpstr>
      <vt:lpstr>Office Theme</vt:lpstr>
      <vt:lpstr>Graphique</vt:lpstr>
      <vt:lpstr>Photo Editor Photo</vt:lpstr>
      <vt:lpstr>Programas y estrategias para la seguridad nutricional y alimentaria</vt:lpstr>
      <vt:lpstr>Objetivos </vt:lpstr>
      <vt:lpstr>PowerPoint Presentation</vt:lpstr>
      <vt:lpstr>PowerPoint Presentation</vt:lpstr>
      <vt:lpstr>Distribución general de alimentos (DGA)</vt:lpstr>
      <vt:lpstr>PowerPoint Presentation</vt:lpstr>
      <vt:lpstr>PowerPoint Presentation</vt:lpstr>
      <vt:lpstr>Educación durante la distribución DGA</vt:lpstr>
      <vt:lpstr>Comunicación sobre supercereales</vt:lpstr>
      <vt:lpstr>Distribución de alimentos cocidos</vt:lpstr>
      <vt:lpstr>PowerPoint Presentation</vt:lpstr>
      <vt:lpstr>Seguimiento de la distribución DGA</vt:lpstr>
      <vt:lpstr>PowerPoint Presentation</vt:lpstr>
      <vt:lpstr>Distribución de alimentos para beneficiarios específicos (DAE)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Nuevos enfoques para la distribución DGA</vt:lpstr>
      <vt:lpstr>Transferencias en efectivo</vt:lpstr>
      <vt:lpstr>Vales</vt:lpstr>
      <vt:lpstr>PowerPoint Presentation</vt:lpstr>
      <vt:lpstr>PowerPoint Presentation</vt:lpstr>
      <vt:lpstr>PowerPoint Presentation</vt:lpstr>
      <vt:lpstr>Programa de alimentación terapéutica (PAT)</vt:lpstr>
      <vt:lpstr>PowerPoint Presentation</vt:lpstr>
      <vt:lpstr>PowerPoint Presentation</vt:lpstr>
      <vt:lpstr>PowerPoint Presentation</vt:lpstr>
      <vt:lpstr>Programa de alimentación suplementaria (PAS)</vt:lpstr>
      <vt:lpstr>PowerPoint Presentation</vt:lpstr>
      <vt:lpstr>PowerPoint Presentation</vt:lpstr>
      <vt:lpstr>PowerPoint Presentation</vt:lpstr>
      <vt:lpstr>Alimentación de bebés y niños de corta edad en emergencias</vt:lpstr>
      <vt:lpstr>PowerPoint Presentation</vt:lpstr>
      <vt:lpstr>PowerPoint Presentation</vt:lpstr>
      <vt:lpstr>PowerPoint Presentation</vt:lpstr>
      <vt:lpstr>Nutrición para pacientes enfermos</vt:lpstr>
      <vt:lpstr>Según la información disponible sobre la situación actual de la comunidad en la que vive su familia:</vt:lpstr>
      <vt:lpstr>Intervenciones de apoyo a medios de subsistencia</vt:lpstr>
      <vt:lpstr>PowerPoint Presentation</vt:lpstr>
      <vt:lpstr>Programas de semillas y herramientas</vt:lpstr>
      <vt:lpstr>Ejemplos de estudios de caso</vt:lpstr>
      <vt:lpstr>PowerPoint Presentation</vt:lpstr>
    </vt:vector>
  </TitlesOfParts>
  <Company>ICRC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HELP Course</dc:title>
  <dc:creator>Eirini Karanisa</dc:creator>
  <cp:lastModifiedBy>Catherine Delice Ginod</cp:lastModifiedBy>
  <cp:revision>92</cp:revision>
  <dcterms:created xsi:type="dcterms:W3CDTF">2018-09-26T12:59:54Z</dcterms:created>
  <dcterms:modified xsi:type="dcterms:W3CDTF">2020-10-22T06:16:15Z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0x010100F306B2604BE44180B8B82333BE64DF4E005A5CBB6C53404A16AAEA5338BA523999000A8DC57427FE8447B6BC7D6E7F551E9D</vt:lpwstr>
  </property>
  <property fmtid="{D5CDD505-2E9C-101B-9397-08002B2CF9AE}" pid="3" name="ICRCIMP_RMUnitInCharge">
    <vt:lpwstr>31;#GVA_OP_ASSIST_HELP|c53394dc-0df0-45c5-8220-3bdc97c5e4ad</vt:lpwstr>
  </property>
  <property fmtid="{D5CDD505-2E9C-101B-9397-08002B2CF9AE}" pid="4" name="ICRCIMP_ManageAccess">
    <vt:bool>false</vt:bool>
  </property>
  <property fmtid="{D5CDD505-2E9C-101B-9397-08002B2CF9AE}" pid="5" name="_dlc_DocIdItemGuid">
    <vt:lpwstr>880799a1-6654-43fc-9309-4241189cb451</vt:lpwstr>
  </property>
  <property fmtid="{D5CDD505-2E9C-101B-9397-08002B2CF9AE}" pid="6" name="ICRCIMP_IHT">
    <vt:lpwstr>4;#Internal|23eb6094-56fc-4ad4-8ae2-cf1575a694f0</vt:lpwstr>
  </property>
  <property fmtid="{D5CDD505-2E9C-101B-9397-08002B2CF9AE}" pid="7" name="ICRCIMP_Country">
    <vt:lpwstr>2;#No Country|1f55df4f-c103-4303-b974-426a8e7d1d06</vt:lpwstr>
  </property>
  <property fmtid="{D5CDD505-2E9C-101B-9397-08002B2CF9AE}" pid="8" name="ICRCIMP_OrganizationalAccronym">
    <vt:lpwstr>31;#GVA_OP_ASSIST_HELP|c53394dc-0df0-45c5-8220-3bdc97c5e4ad</vt:lpwstr>
  </property>
  <property fmtid="{D5CDD505-2E9C-101B-9397-08002B2CF9AE}" pid="9" name="Key Issue">
    <vt:lpwstr>3;#- No key issue|32056555-74b8-4174-9beb-b0d6d010855f</vt:lpwstr>
  </property>
  <property fmtid="{D5CDD505-2E9C-101B-9397-08002B2CF9AE}" pid="10" name="ICRCIMP_DocumentType">
    <vt:lpwstr>54;#Presentation|7ffa6903-4a6e-4c70-8f5c-101a463ec6d0</vt:lpwstr>
  </property>
  <property fmtid="{D5CDD505-2E9C-101B-9397-08002B2CF9AE}" pid="11" name="ICRCIMP_BusinessFunction">
    <vt:lpwstr>1;#Assistance|9015aaae-65d7-4217-8889-581aaffe05a3</vt:lpwstr>
  </property>
  <property fmtid="{D5CDD505-2E9C-101B-9397-08002B2CF9AE}" pid="12" name="ICRCIMP_Keyword">
    <vt:lpwstr/>
  </property>
  <property fmtid="{D5CDD505-2E9C-101B-9397-08002B2CF9AE}" pid="13" name="ICRCIMP_KeyIssue">
    <vt:lpwstr/>
  </property>
  <property fmtid="{D5CDD505-2E9C-101B-9397-08002B2CF9AE}" pid="14" name="_docset_NoMedatataSyncRequired">
    <vt:lpwstr>False</vt:lpwstr>
  </property>
  <property fmtid="{D5CDD505-2E9C-101B-9397-08002B2CF9AE}" pid="15" name="_vti_ItemDeclaredRecord">
    <vt:filetime>2021-06-29T09:50:26Z</vt:filetime>
  </property>
  <property fmtid="{D5CDD505-2E9C-101B-9397-08002B2CF9AE}" pid="16" name="_vti_ItemHoldRecordStatus">
    <vt:i4>16</vt:i4>
  </property>
  <property fmtid="{D5CDD505-2E9C-101B-9397-08002B2CF9AE}" pid="17" name="ecm_RecordRestrictions">
    <vt:lpwstr>None</vt:lpwstr>
  </property>
  <property fmtid="{D5CDD505-2E9C-101B-9397-08002B2CF9AE}" pid="18" name="h205814a13eb4c68bb83316f6dea6ef2">
    <vt:lpwstr/>
  </property>
</Properties>
</file>