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8"/>
  </p:notesMasterIdLst>
  <p:sldIdLst>
    <p:sldId id="257" r:id="rId7"/>
    <p:sldId id="293" r:id="rId8"/>
    <p:sldId id="258" r:id="rId9"/>
    <p:sldId id="259" r:id="rId10"/>
    <p:sldId id="260" r:id="rId11"/>
    <p:sldId id="261" r:id="rId12"/>
    <p:sldId id="262" r:id="rId13"/>
    <p:sldId id="263" r:id="rId14"/>
    <p:sldId id="264" r:id="rId15"/>
    <p:sldId id="265" r:id="rId16"/>
    <p:sldId id="266" r:id="rId17"/>
    <p:sldId id="267" r:id="rId18"/>
    <p:sldId id="290" r:id="rId19"/>
    <p:sldId id="269" r:id="rId20"/>
    <p:sldId id="289" r:id="rId21"/>
    <p:sldId id="271" r:id="rId22"/>
    <p:sldId id="272" r:id="rId23"/>
    <p:sldId id="273" r:id="rId24"/>
    <p:sldId id="274" r:id="rId25"/>
    <p:sldId id="275" r:id="rId26"/>
    <p:sldId id="291" r:id="rId27"/>
    <p:sldId id="278" r:id="rId28"/>
    <p:sldId id="279" r:id="rId29"/>
    <p:sldId id="280" r:id="rId30"/>
    <p:sldId id="281" r:id="rId31"/>
    <p:sldId id="282" r:id="rId32"/>
    <p:sldId id="283" r:id="rId33"/>
    <p:sldId id="284" r:id="rId34"/>
    <p:sldId id="285" r:id="rId35"/>
    <p:sldId id="286" r:id="rId36"/>
    <p:sldId id="287" r:id="rId37"/>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ini Karanisa" initials="E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4"/>
    <a:srgbClr val="E2E0D9"/>
    <a:srgbClr val="E2F0D9"/>
    <a:srgbClr val="00FA00"/>
    <a:srgbClr val="9379A6"/>
    <a:srgbClr val="F09B00"/>
    <a:srgbClr val="DEEBF7"/>
    <a:srgbClr val="E07E62"/>
    <a:srgbClr val="CF1C00"/>
    <a:srgbClr val="FDE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7" autoAdjust="0"/>
    <p:restoredTop sz="66755" autoAdjust="0"/>
  </p:normalViewPr>
  <p:slideViewPr>
    <p:cSldViewPr snapToGrid="0" showGuides="1">
      <p:cViewPr>
        <p:scale>
          <a:sx n="47" d="100"/>
          <a:sy n="47" d="100"/>
        </p:scale>
        <p:origin x="1524" y="-20"/>
      </p:cViewPr>
      <p:guideLst>
        <p:guide orient="horz" pos="2160"/>
        <p:guide pos="3840"/>
      </p:guideLst>
    </p:cSldViewPr>
  </p:slideViewPr>
  <p:notesTextViewPr>
    <p:cViewPr>
      <p:scale>
        <a:sx n="1" d="1"/>
        <a:sy n="1" d="1"/>
      </p:scale>
      <p:origin x="0" y="-264"/>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D98C7C7-6999-4DA6-8186-7CF05D861819}" type="datetimeFigureOut">
              <a:rPr lang="fr-CH" smtClean="0"/>
              <a:t>25.09.2020</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AF55651-1655-46B6-AF7B-5D2B9C3B0E73}" type="slidenum">
              <a:rPr lang="fr-CH" smtClean="0"/>
              <a:t>‹#›</a:t>
            </a:fld>
            <a:endParaRPr lang="fr-CH"/>
          </a:p>
        </p:txBody>
      </p:sp>
    </p:spTree>
    <p:extLst>
      <p:ext uri="{BB962C8B-B14F-4D97-AF65-F5344CB8AC3E}">
        <p14:creationId xmlns:p14="http://schemas.microsoft.com/office/powerpoint/2010/main" val="136370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F55651-1655-46B6-AF7B-5D2B9C3B0E73}" type="slidenum">
              <a:rPr lang="fr-CH" smtClean="0"/>
              <a:t>1</a:t>
            </a:fld>
            <a:endParaRPr lang="fr-CH"/>
          </a:p>
        </p:txBody>
      </p:sp>
    </p:spTree>
    <p:extLst>
      <p:ext uri="{BB962C8B-B14F-4D97-AF65-F5344CB8AC3E}">
        <p14:creationId xmlns:p14="http://schemas.microsoft.com/office/powerpoint/2010/main" val="31788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s-ES" altLang="en-US" noProof="0" dirty="0">
                <a:cs typeface="Arial" panose="020B0604020202020204" pitchFamily="34" charset="0"/>
              </a:rPr>
              <a:t>Analicemos con detenimiento una de estas necesidades: los alimentos.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10</a:t>
            </a:fld>
            <a:endParaRPr lang="fr-CH" dirty="0"/>
          </a:p>
        </p:txBody>
      </p:sp>
    </p:spTree>
    <p:extLst>
      <p:ext uri="{BB962C8B-B14F-4D97-AF65-F5344CB8AC3E}">
        <p14:creationId xmlns:p14="http://schemas.microsoft.com/office/powerpoint/2010/main" val="1494925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noProof="0" dirty="0"/>
              <a:t>Todas las personas necesitan alimentos:</a:t>
            </a:r>
          </a:p>
          <a:p>
            <a:pPr marL="177169" marR="0" lvl="0" indent="-177169" algn="l" defTabSz="914400" rtl="0" eaLnBrk="1" fontAlgn="auto" latinLnBrk="0" hangingPunct="1">
              <a:lnSpc>
                <a:spcPct val="100000"/>
              </a:lnSpc>
              <a:spcBef>
                <a:spcPts val="0"/>
              </a:spcBef>
              <a:spcAft>
                <a:spcPts val="0"/>
              </a:spcAft>
              <a:buClrTx/>
              <a:buSzTx/>
              <a:buFontTx/>
              <a:buChar char="-"/>
              <a:tabLst/>
              <a:defRPr/>
            </a:pPr>
            <a:r>
              <a:rPr lang="es-ES" sz="1200" noProof="0" dirty="0"/>
              <a:t>En la </a:t>
            </a:r>
            <a:r>
              <a:rPr lang="es-ES" sz="1200" b="0" noProof="0" dirty="0"/>
              <a:t>cantidad</a:t>
            </a:r>
            <a:r>
              <a:rPr lang="es-ES" sz="1200" noProof="0" dirty="0"/>
              <a:t> adecuada</a:t>
            </a:r>
            <a:r>
              <a:rPr lang="es-ES" sz="1200" baseline="0" noProof="0" dirty="0"/>
              <a:t> </a:t>
            </a:r>
            <a:r>
              <a:rPr lang="es-ES" noProof="0" dirty="0">
                <a:sym typeface="Wingdings" pitchFamily="2" charset="2"/>
              </a:rPr>
              <a:t> Un niño come menos</a:t>
            </a:r>
            <a:r>
              <a:rPr lang="es-ES" baseline="0" noProof="0" dirty="0">
                <a:sym typeface="Wingdings" pitchFamily="2" charset="2"/>
              </a:rPr>
              <a:t> que un adulto.</a:t>
            </a:r>
            <a:endParaRPr lang="es-ES" noProof="0" dirty="0">
              <a:sym typeface="Wingdings" pitchFamily="2" charset="2"/>
            </a:endParaRPr>
          </a:p>
          <a:p>
            <a:pPr marL="177169" indent="-177169">
              <a:buFontTx/>
              <a:buChar char="-"/>
              <a:defRPr/>
            </a:pPr>
            <a:r>
              <a:rPr lang="es-ES" sz="1200" noProof="0" dirty="0"/>
              <a:t>De la </a:t>
            </a:r>
            <a:r>
              <a:rPr lang="es-ES" sz="1200" b="0" noProof="0" dirty="0"/>
              <a:t>calidad</a:t>
            </a:r>
            <a:r>
              <a:rPr lang="es-ES" sz="1200" noProof="0" dirty="0"/>
              <a:t> adecuada</a:t>
            </a:r>
            <a:r>
              <a:rPr lang="es-ES" sz="1200" baseline="0" noProof="0" dirty="0"/>
              <a:t> </a:t>
            </a:r>
            <a:r>
              <a:rPr lang="es-ES" noProof="0" dirty="0">
                <a:sym typeface="Wingdings" pitchFamily="2" charset="2"/>
              </a:rPr>
              <a:t> Los niños necesitan ingerir alimentos de origen animal para crecer,</a:t>
            </a:r>
            <a:r>
              <a:rPr lang="es-ES" baseline="0" noProof="0" dirty="0">
                <a:sym typeface="Wingdings" pitchFamily="2" charset="2"/>
              </a:rPr>
              <a:t> las mujeres necesitan una buena fuente de hierro</a:t>
            </a:r>
            <a:r>
              <a:rPr lang="es-ES" noProof="0" dirty="0">
                <a:sym typeface="Wingdings" pitchFamily="2" charset="2"/>
              </a:rPr>
              <a:t>…</a:t>
            </a:r>
          </a:p>
          <a:p>
            <a:pPr marL="177169" indent="-177169">
              <a:buFontTx/>
              <a:buChar char="-"/>
              <a:defRPr/>
            </a:pPr>
            <a:endParaRPr lang="en-GB" dirty="0">
              <a:sym typeface="Wingdings" pitchFamily="2" charset="2"/>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11</a:t>
            </a:fld>
            <a:endParaRPr lang="fr-CH" dirty="0"/>
          </a:p>
        </p:txBody>
      </p:sp>
    </p:spTree>
    <p:extLst>
      <p:ext uri="{BB962C8B-B14F-4D97-AF65-F5344CB8AC3E}">
        <p14:creationId xmlns:p14="http://schemas.microsoft.com/office/powerpoint/2010/main" val="2691220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noProof="0" dirty="0"/>
              <a:t>Energía que</a:t>
            </a:r>
            <a:r>
              <a:rPr lang="es-ES" baseline="0" noProof="0" dirty="0"/>
              <a:t> se aporta</a:t>
            </a:r>
            <a:r>
              <a:rPr lang="es-ES" noProof="0" dirty="0"/>
              <a:t> al cuerpo por cantidad de nutrientes. </a:t>
            </a:r>
          </a:p>
          <a:p>
            <a:pPr>
              <a:defRPr/>
            </a:pPr>
            <a:r>
              <a:rPr lang="es-ES" noProof="0" dirty="0"/>
              <a:t>Las necesidades de alimentos varían. Esas variaciones</a:t>
            </a:r>
            <a:r>
              <a:rPr lang="es-ES" baseline="0" noProof="0" dirty="0"/>
              <a:t> se deben a los siguientes factores</a:t>
            </a:r>
            <a:r>
              <a:rPr lang="es-ES" noProof="0" dirty="0"/>
              <a:t>:</a:t>
            </a:r>
          </a:p>
          <a:p>
            <a:pPr marL="177417" indent="-177417">
              <a:buFontTx/>
              <a:buChar char="-"/>
              <a:defRPr/>
            </a:pPr>
            <a:r>
              <a:rPr lang="es-ES" noProof="0" dirty="0"/>
              <a:t>Edad: un bebé necesita menos nutrientes que su padre para crecer antes de los dos a tres años.</a:t>
            </a:r>
            <a:endParaRPr lang="es-ES" noProof="0" dirty="0">
              <a:sym typeface="Wingdings" pitchFamily="2" charset="2"/>
            </a:endParaRPr>
          </a:p>
          <a:p>
            <a:pPr marL="177417" indent="-177417">
              <a:buFontTx/>
              <a:buChar char="-"/>
              <a:defRPr/>
            </a:pPr>
            <a:r>
              <a:rPr lang="es-ES" noProof="0" dirty="0">
                <a:sym typeface="Wingdings" pitchFamily="2" charset="2"/>
              </a:rPr>
              <a:t>Contextura física: las personas de</a:t>
            </a:r>
            <a:r>
              <a:rPr lang="es-ES" baseline="0" noProof="0" dirty="0">
                <a:sym typeface="Wingdings" pitchFamily="2" charset="2"/>
              </a:rPr>
              <a:t> </a:t>
            </a:r>
            <a:r>
              <a:rPr lang="es-ES" noProof="0" dirty="0">
                <a:sym typeface="Wingdings" pitchFamily="2" charset="2"/>
              </a:rPr>
              <a:t>contextura grande ingieren más alimentos que las de contextura pequeña.</a:t>
            </a:r>
          </a:p>
          <a:p>
            <a:pPr marL="177417" indent="-177417">
              <a:buFontTx/>
              <a:buChar char="-"/>
              <a:defRPr/>
            </a:pPr>
            <a:r>
              <a:rPr lang="es-ES" noProof="0" dirty="0">
                <a:sym typeface="Wingdings" pitchFamily="2" charset="2"/>
              </a:rPr>
              <a:t>Temporada: las personas comen más cuando</a:t>
            </a:r>
            <a:r>
              <a:rPr lang="es-ES" baseline="0" noProof="0" dirty="0">
                <a:sym typeface="Wingdings" pitchFamily="2" charset="2"/>
              </a:rPr>
              <a:t> hace frío que cuando hace calor</a:t>
            </a:r>
            <a:r>
              <a:rPr lang="es-ES" noProof="0" dirty="0">
                <a:sym typeface="Wingdings" pitchFamily="2" charset="2"/>
              </a:rPr>
              <a:t>  </a:t>
            </a:r>
            <a:r>
              <a:rPr lang="es-ES" i="1" noProof="0" dirty="0">
                <a:solidFill>
                  <a:srgbClr val="FF9999"/>
                </a:solidFill>
                <a:sym typeface="Wingdings" pitchFamily="2" charset="2"/>
              </a:rPr>
              <a:t>100 kcal por grado.</a:t>
            </a:r>
          </a:p>
          <a:p>
            <a:pPr marL="177417" indent="-177417">
              <a:buFontTx/>
              <a:buChar char="-"/>
              <a:defRPr/>
            </a:pPr>
            <a:r>
              <a:rPr lang="es-ES" noProof="0" dirty="0">
                <a:sym typeface="Wingdings" pitchFamily="2" charset="2"/>
              </a:rPr>
              <a:t>Nivel de actividad: los agricultores necesitan comer más para trabajar la tierra que </a:t>
            </a:r>
            <a:r>
              <a:rPr lang="es-ES" baseline="0" noProof="0" dirty="0">
                <a:sym typeface="Wingdings" pitchFamily="2" charset="2"/>
              </a:rPr>
              <a:t>los empleados de oficina para hacer su trabajo.</a:t>
            </a:r>
          </a:p>
          <a:p>
            <a:pPr marL="177417" indent="-177417">
              <a:buFontTx/>
              <a:buChar char="-"/>
              <a:defRPr/>
            </a:pPr>
            <a:r>
              <a:rPr lang="es-ES" noProof="0" dirty="0">
                <a:sym typeface="Wingdings" pitchFamily="2" charset="2"/>
              </a:rPr>
              <a:t>Estado: las</a:t>
            </a:r>
            <a:r>
              <a:rPr lang="es-ES" baseline="0" noProof="0" dirty="0">
                <a:sym typeface="Wingdings" pitchFamily="2" charset="2"/>
              </a:rPr>
              <a:t> mujeres embarazadas necesitan</a:t>
            </a:r>
            <a:r>
              <a:rPr lang="es-ES" noProof="0" dirty="0">
                <a:sym typeface="Wingdings" pitchFamily="2" charset="2"/>
              </a:rPr>
              <a:t> una ingesta adicional de 285 kcal por día (en promedio)</a:t>
            </a:r>
            <a:r>
              <a:rPr lang="es-ES" baseline="0" noProof="0" dirty="0">
                <a:sym typeface="Wingdings" pitchFamily="2" charset="2"/>
              </a:rPr>
              <a:t> y las lactantes, de </a:t>
            </a:r>
            <a:r>
              <a:rPr lang="es-ES" noProof="0" dirty="0">
                <a:sym typeface="Wingdings" pitchFamily="2" charset="2"/>
              </a:rPr>
              <a:t>500 kcal.</a:t>
            </a:r>
          </a:p>
          <a:p>
            <a:pPr marL="177417" indent="-177417">
              <a:buFontTx/>
              <a:buChar char="-"/>
              <a:defRPr/>
            </a:pPr>
            <a:r>
              <a:rPr lang="es-ES" noProof="0" dirty="0">
                <a:sym typeface="Wingdings" pitchFamily="2" charset="2"/>
              </a:rPr>
              <a:t>Salud: los</a:t>
            </a:r>
            <a:r>
              <a:rPr lang="es-ES" baseline="0" noProof="0" dirty="0">
                <a:sym typeface="Wingdings" pitchFamily="2" charset="2"/>
              </a:rPr>
              <a:t> niños enfermos pueden rehusarse a comer</a:t>
            </a:r>
            <a:r>
              <a:rPr lang="es-ES" noProof="0" dirty="0">
                <a:sym typeface="Wingdings" pitchFamily="2" charset="2"/>
              </a:rPr>
              <a:t>. Algunas heridas o enfermedades aumentan la necesidad de ingerir alimentos (HIV, tuberculosis, quemaduras).</a:t>
            </a:r>
          </a:p>
          <a:p>
            <a:pPr>
              <a:defRPr/>
            </a:pPr>
            <a:endParaRPr lang="en-GB" dirty="0">
              <a:sym typeface="Wingdings" pitchFamily="2" charset="2"/>
            </a:endParaRPr>
          </a:p>
          <a:p>
            <a:pPr>
              <a:defRPr/>
            </a:pPr>
            <a:endParaRPr lang="en-GB" i="1"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12</a:t>
            </a:fld>
            <a:endParaRPr lang="fr-CH" dirty="0"/>
          </a:p>
        </p:txBody>
      </p:sp>
    </p:spTree>
    <p:extLst>
      <p:ext uri="{BB962C8B-B14F-4D97-AF65-F5344CB8AC3E}">
        <p14:creationId xmlns:p14="http://schemas.microsoft.com/office/powerpoint/2010/main" val="534045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s-ES" altLang="en-US" noProof="0" dirty="0">
                <a:latin typeface="Arial" panose="020B0604020202020204" pitchFamily="34" charset="0"/>
                <a:ea typeface="Arial" panose="020B0604020202020204" pitchFamily="34" charset="0"/>
                <a:cs typeface="Times New Roman" panose="02020603050405020304" pitchFamily="18" charset="0"/>
              </a:rPr>
              <a:t>EMBARAZO: la ingesta adicional de 285 kcal se basa en</a:t>
            </a:r>
            <a:r>
              <a:rPr kumimoji="0" lang="es-ES" altLang="en-US" baseline="0" noProof="0" dirty="0">
                <a:latin typeface="Arial" panose="020B0604020202020204" pitchFamily="34" charset="0"/>
                <a:ea typeface="Arial" panose="020B0604020202020204" pitchFamily="34" charset="0"/>
                <a:cs typeface="Times New Roman" panose="02020603050405020304" pitchFamily="18" charset="0"/>
              </a:rPr>
              <a:t> el documento técnico “</a:t>
            </a:r>
            <a:r>
              <a:rPr kumimoji="0" lang="es-ES" altLang="en-US" noProof="0" dirty="0" err="1">
                <a:latin typeface="Arial" panose="020B0604020202020204" pitchFamily="34" charset="0"/>
                <a:ea typeface="Arial" panose="020B0604020202020204" pitchFamily="34" charset="0"/>
                <a:cs typeface="Times New Roman" panose="02020603050405020304" pitchFamily="18" charset="0"/>
              </a:rPr>
              <a:t>Food</a:t>
            </a:r>
            <a:r>
              <a:rPr kumimoji="0" lang="es-ES" altLang="en-US" noProof="0" dirty="0">
                <a:latin typeface="Arial" panose="020B0604020202020204" pitchFamily="34" charset="0"/>
                <a:ea typeface="Arial" panose="020B0604020202020204" pitchFamily="34" charset="0"/>
                <a:cs typeface="Times New Roman" panose="02020603050405020304" pitchFamily="18" charset="0"/>
              </a:rPr>
              <a:t> and </a:t>
            </a:r>
            <a:r>
              <a:rPr kumimoji="0" lang="es-ES" altLang="en-US" noProof="0" dirty="0" err="1">
                <a:latin typeface="Arial" panose="020B0604020202020204" pitchFamily="34" charset="0"/>
                <a:ea typeface="Arial" panose="020B0604020202020204" pitchFamily="34" charset="0"/>
                <a:cs typeface="Times New Roman" panose="02020603050405020304" pitchFamily="18" charset="0"/>
              </a:rPr>
              <a:t>Nutrition</a:t>
            </a:r>
            <a:r>
              <a:rPr kumimoji="0" lang="es-ES" altLang="en-US" noProof="0" dirty="0">
                <a:latin typeface="Arial" panose="020B0604020202020204" pitchFamily="34" charset="0"/>
                <a:ea typeface="Arial" panose="020B0604020202020204" pitchFamily="34" charset="0"/>
                <a:cs typeface="Times New Roman" panose="02020603050405020304" pitchFamily="18" charset="0"/>
              </a:rPr>
              <a:t> </a:t>
            </a:r>
            <a:r>
              <a:rPr kumimoji="0" lang="es-ES" altLang="en-US" noProof="0" dirty="0" err="1">
                <a:latin typeface="Arial" panose="020B0604020202020204" pitchFamily="34" charset="0"/>
                <a:ea typeface="Arial" panose="020B0604020202020204" pitchFamily="34" charset="0"/>
                <a:cs typeface="Times New Roman" panose="02020603050405020304" pitchFamily="18" charset="0"/>
              </a:rPr>
              <a:t>Needs</a:t>
            </a:r>
            <a:r>
              <a:rPr kumimoji="0" lang="es-ES" altLang="en-US" noProof="0" dirty="0">
                <a:latin typeface="Arial" panose="020B0604020202020204" pitchFamily="34" charset="0"/>
                <a:ea typeface="Arial" panose="020B0604020202020204" pitchFamily="34" charset="0"/>
                <a:cs typeface="Times New Roman" panose="02020603050405020304" pitchFamily="18" charset="0"/>
              </a:rPr>
              <a:t> in </a:t>
            </a:r>
            <a:r>
              <a:rPr kumimoji="0" lang="es-ES" altLang="en-US" noProof="0" dirty="0" err="1">
                <a:latin typeface="Arial" panose="020B0604020202020204" pitchFamily="34" charset="0"/>
                <a:ea typeface="Arial" panose="020B0604020202020204" pitchFamily="34" charset="0"/>
                <a:cs typeface="Times New Roman" panose="02020603050405020304" pitchFamily="18" charset="0"/>
              </a:rPr>
              <a:t>Emergencies</a:t>
            </a:r>
            <a:r>
              <a:rPr kumimoji="0" lang="es-ES" altLang="en-US" noProof="0" dirty="0">
                <a:latin typeface="Arial" panose="020B0604020202020204" pitchFamily="34" charset="0"/>
                <a:ea typeface="Arial" panose="020B0604020202020204" pitchFamily="34" charset="0"/>
                <a:cs typeface="Times New Roman" panose="02020603050405020304" pitchFamily="18" charset="0"/>
              </a:rPr>
              <a:t>”, elaborado por ACNUR, UNICEF, PMA y OMS</a:t>
            </a:r>
            <a:r>
              <a:rPr kumimoji="0" lang="es-ES" altLang="en-US" baseline="0" noProof="0" dirty="0">
                <a:latin typeface="Arial" panose="020B0604020202020204" pitchFamily="34" charset="0"/>
                <a:ea typeface="Arial" panose="020B0604020202020204" pitchFamily="34" charset="0"/>
                <a:cs typeface="Times New Roman" panose="02020603050405020304" pitchFamily="18" charset="0"/>
              </a:rPr>
              <a:t> en</a:t>
            </a:r>
            <a:r>
              <a:rPr kumimoji="0" lang="es-ES" altLang="en-US" noProof="0" dirty="0">
                <a:latin typeface="Arial" panose="020B0604020202020204" pitchFamily="34" charset="0"/>
                <a:ea typeface="Arial" panose="020B0604020202020204" pitchFamily="34" charset="0"/>
                <a:cs typeface="Times New Roman" panose="02020603050405020304" pitchFamily="18" charset="0"/>
              </a:rPr>
              <a:t> 2004, y en otros artículos. En el primer trimestre, no se necesita una ingesta adicional de kilocalorías, mientras que sí se la necesita en el segundo y tercer trimestres (350 y 500 kcal, respectivamente).</a:t>
            </a:r>
            <a:r>
              <a:rPr kumimoji="0" lang="es-ES" altLang="en-US" baseline="0" noProof="0" dirty="0">
                <a:latin typeface="Arial" panose="020B0604020202020204" pitchFamily="34" charset="0"/>
                <a:ea typeface="Arial" panose="020B0604020202020204" pitchFamily="34" charset="0"/>
                <a:cs typeface="Times New Roman" panose="02020603050405020304" pitchFamily="18" charset="0"/>
              </a:rPr>
              <a:t> El promedio de kilocalorías durante el embarazo es de 285.</a:t>
            </a:r>
            <a:endParaRPr kumimoji="0" lang="es-ES" altLang="en-US" noProof="0" dirty="0">
              <a:latin typeface="Arial" panose="020B0604020202020204" pitchFamily="34" charset="0"/>
              <a:ea typeface="Arial" panose="020B0604020202020204" pitchFamily="34" charset="0"/>
              <a:cs typeface="Times New Roman" panose="02020603050405020304" pitchFamily="18" charset="0"/>
            </a:endParaRPr>
          </a:p>
          <a:p>
            <a:endParaRPr lang="es-ES" altLang="fr-FR" noProof="0" dirty="0">
              <a:ea typeface="Arial" panose="020B0604020202020204" pitchFamily="34" charset="0"/>
              <a:cs typeface="Times New Roman" panose="02020603050405020304" pitchFamily="18" charset="0"/>
            </a:endParaRPr>
          </a:p>
          <a:p>
            <a:r>
              <a:rPr lang="es-ES" altLang="fr-FR" noProof="0" dirty="0">
                <a:ea typeface="Arial" panose="020B0604020202020204" pitchFamily="34" charset="0"/>
                <a:cs typeface="Times New Roman" panose="02020603050405020304" pitchFamily="18" charset="0"/>
                <a:sym typeface="Wingdings" panose="05000000000000000000" pitchFamily="2" charset="2"/>
              </a:rPr>
              <a:t>El cálculo </a:t>
            </a:r>
            <a:r>
              <a:rPr lang="es-ES" altLang="fr-FR" baseline="0" noProof="0" dirty="0">
                <a:ea typeface="Arial" panose="020B0604020202020204" pitchFamily="34" charset="0"/>
                <a:cs typeface="Times New Roman" panose="02020603050405020304" pitchFamily="18" charset="0"/>
                <a:sym typeface="Wingdings" panose="05000000000000000000" pitchFamily="2" charset="2"/>
              </a:rPr>
              <a:t>del CICR </a:t>
            </a:r>
            <a:r>
              <a:rPr lang="es-ES" altLang="fr-FR" noProof="0" dirty="0">
                <a:ea typeface="Arial" panose="020B0604020202020204" pitchFamily="34" charset="0"/>
                <a:cs typeface="Times New Roman" panose="02020603050405020304" pitchFamily="18" charset="0"/>
                <a:sym typeface="Wingdings" panose="05000000000000000000" pitchFamily="2" charset="2"/>
              </a:rPr>
              <a:t>de 2.400 kcal diarias por persona</a:t>
            </a:r>
            <a:r>
              <a:rPr lang="es-ES" altLang="fr-FR" baseline="0" noProof="0" dirty="0">
                <a:ea typeface="Arial" panose="020B0604020202020204" pitchFamily="34" charset="0"/>
                <a:cs typeface="Times New Roman" panose="02020603050405020304" pitchFamily="18" charset="0"/>
                <a:sym typeface="Wingdings" panose="05000000000000000000" pitchFamily="2" charset="2"/>
              </a:rPr>
              <a:t> </a:t>
            </a:r>
            <a:r>
              <a:rPr lang="es-ES" altLang="fr-FR" noProof="0" dirty="0">
                <a:ea typeface="Arial" panose="020B0604020202020204" pitchFamily="34" charset="0"/>
                <a:cs typeface="Times New Roman" panose="02020603050405020304" pitchFamily="18" charset="0"/>
                <a:sym typeface="Wingdings" panose="05000000000000000000" pitchFamily="2" charset="2"/>
              </a:rPr>
              <a:t>se basa</a:t>
            </a:r>
            <a:r>
              <a:rPr lang="es-ES" altLang="fr-FR" baseline="0" noProof="0" dirty="0">
                <a:ea typeface="Arial" panose="020B0604020202020204" pitchFamily="34" charset="0"/>
                <a:cs typeface="Times New Roman" panose="02020603050405020304" pitchFamily="18" charset="0"/>
                <a:sym typeface="Wingdings" panose="05000000000000000000" pitchFamily="2" charset="2"/>
              </a:rPr>
              <a:t> en los siguientes datos de referencia de la OMS</a:t>
            </a:r>
            <a:r>
              <a:rPr lang="es-ES" altLang="fr-FR" noProof="0" dirty="0">
                <a:ea typeface="Arial" panose="020B0604020202020204" pitchFamily="34" charset="0"/>
                <a:cs typeface="Times New Roman" panose="02020603050405020304" pitchFamily="18" charset="0"/>
                <a:sym typeface="Wingdings" panose="05000000000000000000" pitchFamily="2" charset="2"/>
              </a:rPr>
              <a:t> 1: un hombre de 65 kg y una mujer de 55 kg con actividad moderada.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fr-FR" noProof="0" dirty="0">
                <a:ea typeface="Arial" panose="020B0604020202020204" pitchFamily="34" charset="0"/>
                <a:cs typeface="Times New Roman" panose="02020603050405020304" pitchFamily="18" charset="0"/>
                <a:sym typeface="Wingdings" panose="05000000000000000000" pitchFamily="2" charset="2"/>
              </a:rPr>
              <a:t>El cálculo </a:t>
            </a:r>
            <a:r>
              <a:rPr lang="es-ES" altLang="fr-FR" baseline="0" noProof="0" dirty="0">
                <a:ea typeface="Arial" panose="020B0604020202020204" pitchFamily="34" charset="0"/>
                <a:cs typeface="Times New Roman" panose="02020603050405020304" pitchFamily="18" charset="0"/>
                <a:sym typeface="Wingdings" panose="05000000000000000000" pitchFamily="2" charset="2"/>
              </a:rPr>
              <a:t>del PMA de </a:t>
            </a:r>
            <a:r>
              <a:rPr lang="es-ES" altLang="fr-FR" noProof="0" dirty="0">
                <a:ea typeface="Arial" panose="020B0604020202020204" pitchFamily="34" charset="0"/>
                <a:cs typeface="Times New Roman" panose="02020603050405020304" pitchFamily="18" charset="0"/>
                <a:sym typeface="Wingdings" panose="05000000000000000000" pitchFamily="2" charset="2"/>
              </a:rPr>
              <a:t>2.100 kcal diarias por persona</a:t>
            </a:r>
            <a:r>
              <a:rPr lang="es-ES" altLang="fr-FR" baseline="0" noProof="0" dirty="0">
                <a:ea typeface="Arial" panose="020B0604020202020204" pitchFamily="34" charset="0"/>
                <a:cs typeface="Times New Roman" panose="02020603050405020304" pitchFamily="18" charset="0"/>
                <a:sym typeface="Wingdings" panose="05000000000000000000" pitchFamily="2" charset="2"/>
              </a:rPr>
              <a:t> </a:t>
            </a:r>
            <a:r>
              <a:rPr lang="es-ES" altLang="fr-FR" noProof="0" dirty="0">
                <a:ea typeface="Arial" panose="020B0604020202020204" pitchFamily="34" charset="0"/>
                <a:cs typeface="Times New Roman" panose="02020603050405020304" pitchFamily="18" charset="0"/>
                <a:sym typeface="Wingdings" panose="05000000000000000000" pitchFamily="2" charset="2"/>
              </a:rPr>
              <a:t>se basa</a:t>
            </a:r>
            <a:r>
              <a:rPr lang="es-ES" altLang="fr-FR" baseline="0" noProof="0" dirty="0">
                <a:ea typeface="Arial" panose="020B0604020202020204" pitchFamily="34" charset="0"/>
                <a:cs typeface="Times New Roman" panose="02020603050405020304" pitchFamily="18" charset="0"/>
                <a:sym typeface="Wingdings" panose="05000000000000000000" pitchFamily="2" charset="2"/>
              </a:rPr>
              <a:t> en los siguientes datos de referencia de la OMS</a:t>
            </a:r>
            <a:r>
              <a:rPr lang="es-ES" altLang="fr-FR" noProof="0" dirty="0">
                <a:ea typeface="Arial" panose="020B0604020202020204" pitchFamily="34" charset="0"/>
                <a:cs typeface="Times New Roman" panose="02020603050405020304" pitchFamily="18" charset="0"/>
                <a:sym typeface="Wingdings" panose="05000000000000000000" pitchFamily="2" charset="2"/>
              </a:rPr>
              <a:t> 2: un hombre de 60 kg y una mujer de 52 kg con poca actividad… </a:t>
            </a:r>
            <a:r>
              <a:rPr lang="es-ES" altLang="fr-FR" i="1" noProof="0" dirty="0">
                <a:ea typeface="Arial" panose="020B0604020202020204" pitchFamily="34" charset="0"/>
                <a:cs typeface="Times New Roman" panose="02020603050405020304" pitchFamily="18" charset="0"/>
                <a:sym typeface="Wingdings" panose="05000000000000000000" pitchFamily="2" charset="2"/>
              </a:rPr>
              <a:t>¿tal vez el tipo de población que se encuentra en los campamentos?</a:t>
            </a:r>
            <a:endParaRPr lang="es-ES" altLang="fr-FR" i="1" noProof="0" dirty="0">
              <a:ea typeface="Arial" panose="020B0604020202020204" pitchFamily="34" charset="0"/>
              <a:cs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13</a:t>
            </a:fld>
            <a:endParaRPr lang="fr-CH" dirty="0"/>
          </a:p>
        </p:txBody>
      </p:sp>
    </p:spTree>
    <p:extLst>
      <p:ext uri="{BB962C8B-B14F-4D97-AF65-F5344CB8AC3E}">
        <p14:creationId xmlns:p14="http://schemas.microsoft.com/office/powerpoint/2010/main" val="235588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Wingdings" pitchFamily="2" charset="2"/>
              <a:buNone/>
              <a:defRPr/>
            </a:pPr>
            <a:r>
              <a:rPr lang="es-ES" noProof="0" dirty="0">
                <a:solidFill>
                  <a:srgbClr val="009900"/>
                </a:solidFill>
                <a:latin typeface="Calibri" pitchFamily="34" charset="0"/>
                <a:ea typeface="ＭＳ Ｐゴシック" pitchFamily="34" charset="-128"/>
                <a:cs typeface="Calibri" pitchFamily="34" charset="0"/>
              </a:rPr>
              <a:t>Existen dos tipos de nutrientes:</a:t>
            </a:r>
          </a:p>
          <a:p>
            <a:pPr>
              <a:lnSpc>
                <a:spcPct val="80000"/>
              </a:lnSpc>
              <a:defRPr/>
            </a:pPr>
            <a:endParaRPr lang="es-ES" noProof="0" dirty="0">
              <a:solidFill>
                <a:srgbClr val="009900"/>
              </a:solidFill>
              <a:latin typeface="Calibri" pitchFamily="34" charset="0"/>
              <a:ea typeface="ＭＳ Ｐゴシック" pitchFamily="34" charset="-128"/>
              <a:cs typeface="Calibri" pitchFamily="34" charset="0"/>
            </a:endParaRPr>
          </a:p>
          <a:p>
            <a:pPr>
              <a:lnSpc>
                <a:spcPct val="80000"/>
              </a:lnSpc>
              <a:buClr>
                <a:schemeClr val="bg2"/>
              </a:buClr>
              <a:buFont typeface="Arial" panose="020B0604020202020204" pitchFamily="34" charset="0"/>
              <a:buChar char="•"/>
              <a:defRPr/>
            </a:pPr>
            <a:r>
              <a:rPr lang="es-ES" noProof="0" dirty="0">
                <a:solidFill>
                  <a:srgbClr val="009900"/>
                </a:solidFill>
                <a:latin typeface="Calibri" pitchFamily="34" charset="0"/>
                <a:ea typeface="ＭＳ Ｐゴシック" pitchFamily="34" charset="-128"/>
                <a:cs typeface="Calibri" pitchFamily="34" charset="0"/>
              </a:rPr>
              <a:t>  MACRONUTRIENTES**</a:t>
            </a:r>
          </a:p>
          <a:p>
            <a:pPr>
              <a:lnSpc>
                <a:spcPct val="80000"/>
              </a:lnSpc>
              <a:buClr>
                <a:schemeClr val="bg2"/>
              </a:buClr>
              <a:buFont typeface="Arial" panose="020B0604020202020204" pitchFamily="34" charset="0"/>
              <a:buChar char="•"/>
              <a:defRPr/>
            </a:pPr>
            <a:r>
              <a:rPr lang="es-ES" noProof="0" dirty="0">
                <a:solidFill>
                  <a:srgbClr val="009900"/>
                </a:solidFill>
                <a:latin typeface="Calibri" pitchFamily="34" charset="0"/>
                <a:ea typeface="ＭＳ Ｐゴシック" pitchFamily="34" charset="-128"/>
                <a:cs typeface="Calibri" pitchFamily="34" charset="0"/>
              </a:rPr>
              <a:t>  MICRONUTRIENTES</a:t>
            </a:r>
          </a:p>
          <a:p>
            <a:pPr marL="8101" lvl="1">
              <a:lnSpc>
                <a:spcPct val="80000"/>
              </a:lnSpc>
              <a:buClr>
                <a:schemeClr val="bg2"/>
              </a:buClr>
              <a:defRPr/>
            </a:pPr>
            <a:r>
              <a:rPr lang="es-ES" noProof="0" dirty="0">
                <a:solidFill>
                  <a:srgbClr val="009900"/>
                </a:solidFill>
                <a:latin typeface="Calibri" pitchFamily="34" charset="0"/>
                <a:ea typeface="ＭＳ Ｐゴシック" pitchFamily="34" charset="-128"/>
                <a:cs typeface="Calibri" pitchFamily="34" charset="0"/>
              </a:rPr>
              <a:t>     </a:t>
            </a:r>
            <a:r>
              <a:rPr lang="es-ES" noProof="0" dirty="0">
                <a:latin typeface="Calibri" pitchFamily="34" charset="0"/>
                <a:ea typeface="ＭＳ Ｐゴシック" pitchFamily="34" charset="-128"/>
                <a:cs typeface="Calibri" pitchFamily="34" charset="0"/>
              </a:rPr>
              <a:t>Vitaminas y minerales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14</a:t>
            </a:fld>
            <a:endParaRPr lang="fr-CH" dirty="0"/>
          </a:p>
        </p:txBody>
      </p:sp>
    </p:spTree>
    <p:extLst>
      <p:ext uri="{BB962C8B-B14F-4D97-AF65-F5344CB8AC3E}">
        <p14:creationId xmlns:p14="http://schemas.microsoft.com/office/powerpoint/2010/main" val="2143509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125">
              <a:spcBef>
                <a:spcPts val="434"/>
              </a:spcBef>
            </a:pPr>
            <a:r>
              <a:rPr lang="es-ES" altLang="fr-FR" noProof="0" dirty="0">
                <a:solidFill>
                  <a:srgbClr val="000000"/>
                </a:solidFill>
                <a:latin typeface="Arial" panose="020B0604020202020204" pitchFamily="34" charset="0"/>
                <a:cs typeface="Arial" panose="020B0604020202020204" pitchFamily="34" charset="0"/>
                <a:sym typeface="Arial" panose="020B0604020202020204" pitchFamily="34" charset="0"/>
              </a:rPr>
              <a:t>La</a:t>
            </a:r>
            <a:r>
              <a:rPr lang="es-ES" altLang="fr-FR" baseline="0" noProof="0" dirty="0">
                <a:solidFill>
                  <a:srgbClr val="000000"/>
                </a:solidFill>
                <a:latin typeface="Arial" panose="020B0604020202020204" pitchFamily="34" charset="0"/>
                <a:cs typeface="Arial" panose="020B0604020202020204" pitchFamily="34" charset="0"/>
                <a:sym typeface="Arial" panose="020B0604020202020204" pitchFamily="34" charset="0"/>
              </a:rPr>
              <a:t> falta de lo</a:t>
            </a:r>
            <a:r>
              <a:rPr lang="es-ES" altLang="fr-FR" noProof="0" dirty="0">
                <a:solidFill>
                  <a:srgbClr val="000000"/>
                </a:solidFill>
                <a:latin typeface="Arial" panose="020B0604020202020204" pitchFamily="34" charset="0"/>
                <a:cs typeface="Arial" panose="020B0604020202020204" pitchFamily="34" charset="0"/>
                <a:sym typeface="Arial" panose="020B0604020202020204" pitchFamily="34" charset="0"/>
              </a:rPr>
              <a:t>s micronutrientes resaltados </a:t>
            </a:r>
            <a:r>
              <a:rPr lang="es-ES" altLang="fr-FR" baseline="0" noProof="0" dirty="0">
                <a:solidFill>
                  <a:srgbClr val="000000"/>
                </a:solidFill>
                <a:latin typeface="Arial" panose="020B0604020202020204" pitchFamily="34" charset="0"/>
                <a:cs typeface="Arial" panose="020B0604020202020204" pitchFamily="34" charset="0"/>
                <a:sym typeface="Arial" panose="020B0604020202020204" pitchFamily="34" charset="0"/>
              </a:rPr>
              <a:t>en color </a:t>
            </a:r>
            <a:r>
              <a:rPr lang="es-ES" altLang="fr-FR" b="1" noProof="0" dirty="0">
                <a:solidFill>
                  <a:srgbClr val="FF0000"/>
                </a:solidFill>
                <a:latin typeface="Arial" panose="020B0604020202020204" pitchFamily="34" charset="0"/>
                <a:cs typeface="Arial" panose="020B0604020202020204" pitchFamily="34" charset="0"/>
                <a:sym typeface="Arial" panose="020B0604020202020204" pitchFamily="34" charset="0"/>
              </a:rPr>
              <a:t>rojo</a:t>
            </a:r>
            <a:r>
              <a:rPr lang="es-ES" altLang="fr-FR" noProof="0" dirty="0">
                <a:solidFill>
                  <a:srgbClr val="000000"/>
                </a:solidFill>
                <a:latin typeface="Arial" panose="020B0604020202020204" pitchFamily="34" charset="0"/>
                <a:cs typeface="Arial" panose="020B0604020202020204" pitchFamily="34" charset="0"/>
                <a:sym typeface="Arial" panose="020B0604020202020204" pitchFamily="34" charset="0"/>
              </a:rPr>
              <a:t> genera un</a:t>
            </a:r>
            <a:r>
              <a:rPr lang="es-ES" altLang="fr-FR" baseline="0" noProof="0" dirty="0">
                <a:solidFill>
                  <a:srgbClr val="000000"/>
                </a:solidFill>
                <a:latin typeface="Arial" panose="020B0604020202020204" pitchFamily="34" charset="0"/>
                <a:cs typeface="Arial" panose="020B0604020202020204" pitchFamily="34" charset="0"/>
                <a:sym typeface="Arial" panose="020B0604020202020204" pitchFamily="34" charset="0"/>
              </a:rPr>
              <a:t> gran problema de</a:t>
            </a:r>
            <a:r>
              <a:rPr lang="es-ES" noProof="0" dirty="0"/>
              <a:t> salud pública a nivel mundial.</a:t>
            </a:r>
            <a:r>
              <a:rPr lang="es-ES" baseline="0" noProof="0" dirty="0"/>
              <a:t> Son </a:t>
            </a:r>
            <a:r>
              <a:rPr lang="es-ES" dirty="0"/>
              <a:t>los que faltan con más frecuencia en situaciones de emergencia a gran escala y, a menudo, son difíciles de obtener en un plan alimentario, incluso en los planes "normales" de los países en desarrollo.</a:t>
            </a:r>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15</a:t>
            </a:fld>
            <a:endParaRPr lang="fr-CH"/>
          </a:p>
        </p:txBody>
      </p:sp>
    </p:spTree>
    <p:extLst>
      <p:ext uri="{BB962C8B-B14F-4D97-AF65-F5344CB8AC3E}">
        <p14:creationId xmlns:p14="http://schemas.microsoft.com/office/powerpoint/2010/main" val="68238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ctr" hangingPunct="1"/>
            <a:r>
              <a:rPr lang="es-ES" altLang="fr-FR" noProof="0" dirty="0">
                <a:cs typeface="Arial" panose="020B0604020202020204" pitchFamily="34" charset="0"/>
              </a:rPr>
              <a:t>PROTEÍNAS: 10 a 15%</a:t>
            </a:r>
          </a:p>
          <a:p>
            <a:pPr eaLnBrk="1" fontAlgn="ctr" hangingPunct="1"/>
            <a:r>
              <a:rPr lang="es-ES" altLang="fr-FR" noProof="0" dirty="0">
                <a:cs typeface="Arial" panose="020B0604020202020204" pitchFamily="34" charset="0"/>
              </a:rPr>
              <a:t>GRASAS: 15 a 30%</a:t>
            </a:r>
          </a:p>
          <a:p>
            <a:pPr eaLnBrk="1" fontAlgn="ctr" hangingPunct="1"/>
            <a:r>
              <a:rPr lang="es-ES" altLang="fr-FR" noProof="0" dirty="0">
                <a:cs typeface="Arial" panose="020B0604020202020204" pitchFamily="34" charset="0"/>
              </a:rPr>
              <a:t>CARBOHIDRATOS: 55 a</a:t>
            </a:r>
            <a:r>
              <a:rPr lang="es-ES" altLang="fr-FR" baseline="0" noProof="0" dirty="0">
                <a:cs typeface="Arial" panose="020B0604020202020204" pitchFamily="34" charset="0"/>
              </a:rPr>
              <a:t> </a:t>
            </a:r>
            <a:r>
              <a:rPr lang="es-ES" altLang="fr-FR" noProof="0" dirty="0">
                <a:cs typeface="Arial" panose="020B0604020202020204" pitchFamily="34" charset="0"/>
              </a:rPr>
              <a:t>75%.</a:t>
            </a:r>
            <a:r>
              <a:rPr lang="es-ES" altLang="fr-FR" baseline="0" noProof="0" dirty="0">
                <a:cs typeface="Arial" panose="020B0604020202020204" pitchFamily="34" charset="0"/>
              </a:rPr>
              <a:t> T</a:t>
            </a:r>
            <a:r>
              <a:rPr lang="es-ES" altLang="fr-FR" noProof="0" dirty="0">
                <a:cs typeface="Arial" panose="020B0604020202020204" pitchFamily="34" charset="0"/>
              </a:rPr>
              <a:t>ienen funciones</a:t>
            </a:r>
            <a:r>
              <a:rPr lang="es-ES" altLang="fr-FR" baseline="0" noProof="0" dirty="0">
                <a:cs typeface="Arial" panose="020B0604020202020204" pitchFamily="34" charset="0"/>
              </a:rPr>
              <a:t> específicas y </a:t>
            </a:r>
            <a:r>
              <a:rPr lang="es-ES" sz="1200" b="0" i="0" kern="1200" noProof="0" dirty="0">
                <a:solidFill>
                  <a:schemeClr val="tx1"/>
                </a:solidFill>
                <a:effectLst/>
                <a:latin typeface="+mn-lt"/>
                <a:ea typeface="+mn-ea"/>
                <a:cs typeface="+mn-cs"/>
              </a:rPr>
              <a:t>metabólicas.</a:t>
            </a:r>
          </a:p>
          <a:p>
            <a:pPr eaLnBrk="1" fontAlgn="ctr" hangingPunct="1"/>
            <a:r>
              <a:rPr lang="es-ES" noProof="0" dirty="0"/>
              <a:t>Aportan</a:t>
            </a:r>
            <a:r>
              <a:rPr lang="es-ES" baseline="0" noProof="0" dirty="0"/>
              <a:t> energía, pero</a:t>
            </a:r>
            <a:endParaRPr lang="es-ES" noProof="0" dirty="0"/>
          </a:p>
        </p:txBody>
      </p:sp>
      <p:sp>
        <p:nvSpPr>
          <p:cNvPr id="4" name="Slide Number Placeholder 3"/>
          <p:cNvSpPr>
            <a:spLocks noGrp="1"/>
          </p:cNvSpPr>
          <p:nvPr>
            <p:ph type="sldNum" sz="quarter" idx="10"/>
          </p:nvPr>
        </p:nvSpPr>
        <p:spPr/>
        <p:txBody>
          <a:bodyPr/>
          <a:lstStyle/>
          <a:p>
            <a:fld id="{9AF55651-1655-46B6-AF7B-5D2B9C3B0E73}" type="slidenum">
              <a:rPr lang="fr-CH" smtClean="0"/>
              <a:t>16</a:t>
            </a:fld>
            <a:endParaRPr lang="fr-CH"/>
          </a:p>
        </p:txBody>
      </p:sp>
    </p:spTree>
    <p:extLst>
      <p:ext uri="{BB962C8B-B14F-4D97-AF65-F5344CB8AC3E}">
        <p14:creationId xmlns:p14="http://schemas.microsoft.com/office/powerpoint/2010/main" val="89672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s-ES" altLang="fr-FR" noProof="0" dirty="0">
                <a:cs typeface="Arial" panose="020B0604020202020204" pitchFamily="34" charset="0"/>
              </a:rPr>
              <a:t>Depende de muchos factores sociales, ambientales y culturales.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17</a:t>
            </a:fld>
            <a:endParaRPr lang="fr-CH"/>
          </a:p>
        </p:txBody>
      </p:sp>
    </p:spTree>
    <p:extLst>
      <p:ext uri="{BB962C8B-B14F-4D97-AF65-F5344CB8AC3E}">
        <p14:creationId xmlns:p14="http://schemas.microsoft.com/office/powerpoint/2010/main" val="1092060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noProof="0" dirty="0"/>
              <a:t>Para</a:t>
            </a:r>
            <a:r>
              <a:rPr lang="es-ES" baseline="0" noProof="0" dirty="0"/>
              <a:t> lograr una alimentación equilibrada</a:t>
            </a:r>
            <a:r>
              <a:rPr lang="es-ES" noProof="0" dirty="0"/>
              <a:t>, se deben satisfacer nuestras necesidades de energía</a:t>
            </a:r>
            <a:r>
              <a:rPr lang="es-ES" baseline="0" noProof="0" dirty="0"/>
              <a:t> a través de diversos alimentos.</a:t>
            </a:r>
            <a:endParaRPr lang="es-ES" noProof="0" dirty="0"/>
          </a:p>
          <a:p>
            <a:pPr>
              <a:defRPr/>
            </a:pPr>
            <a:r>
              <a:rPr lang="es-ES" noProof="0" dirty="0"/>
              <a:t>La diversidad de alimentos se ha</a:t>
            </a:r>
            <a:r>
              <a:rPr lang="es-ES" baseline="0" noProof="0" dirty="0"/>
              <a:t> clasificado en cuatro grupos </a:t>
            </a:r>
            <a:r>
              <a:rPr lang="es-ES" sz="1200" b="0" i="0" kern="1200" noProof="0" dirty="0">
                <a:solidFill>
                  <a:schemeClr val="tx1"/>
                </a:solidFill>
                <a:effectLst/>
                <a:latin typeface="+mn-lt"/>
                <a:ea typeface="+mn-ea"/>
                <a:cs typeface="+mn-cs"/>
              </a:rPr>
              <a:t>representados en una</a:t>
            </a:r>
            <a:r>
              <a:rPr lang="es-ES" sz="1200" b="0" i="0" kern="1200" baseline="0" noProof="0" dirty="0">
                <a:solidFill>
                  <a:schemeClr val="tx1"/>
                </a:solidFill>
                <a:effectLst/>
                <a:latin typeface="+mn-lt"/>
                <a:ea typeface="+mn-ea"/>
                <a:cs typeface="+mn-cs"/>
              </a:rPr>
              <a:t> </a:t>
            </a:r>
            <a:r>
              <a:rPr lang="es-ES" baseline="0" noProof="0" dirty="0"/>
              <a:t>pirámide</a:t>
            </a:r>
            <a:r>
              <a:rPr lang="es-ES" noProof="0" dirty="0"/>
              <a:t>:</a:t>
            </a:r>
          </a:p>
          <a:p>
            <a:pPr>
              <a:defRPr/>
            </a:pPr>
            <a:endParaRPr lang="en-GB" dirty="0"/>
          </a:p>
          <a:p>
            <a:pPr marL="177169" indent="-177169">
              <a:buFontTx/>
              <a:buChar char="-"/>
              <a:defRPr/>
            </a:pPr>
            <a:r>
              <a:rPr lang="es-ES" noProof="0" dirty="0"/>
              <a:t>Base: carbohidratos.</a:t>
            </a:r>
            <a:r>
              <a:rPr lang="es-ES" baseline="0" noProof="0" dirty="0"/>
              <a:t> </a:t>
            </a:r>
            <a:r>
              <a:rPr lang="es-ES" b="0" baseline="0" noProof="0" dirty="0"/>
              <a:t>Es lo que las personas </a:t>
            </a:r>
            <a:r>
              <a:rPr lang="es-ES" sz="1200" b="0" i="0" kern="1200" noProof="0" dirty="0">
                <a:solidFill>
                  <a:schemeClr val="tx1"/>
                </a:solidFill>
                <a:effectLst/>
                <a:latin typeface="+mn-lt"/>
                <a:ea typeface="+mn-ea"/>
                <a:cs typeface="+mn-cs"/>
              </a:rPr>
              <a:t>necesitan ingerir en mayor cantidad.</a:t>
            </a:r>
            <a:endParaRPr lang="es-ES" b="0" baseline="0" noProof="0" dirty="0"/>
          </a:p>
          <a:p>
            <a:pPr marL="177169" indent="-177169">
              <a:buFontTx/>
              <a:buChar char="-"/>
              <a:defRPr/>
            </a:pPr>
            <a:r>
              <a:rPr lang="es-ES" noProof="0" dirty="0"/>
              <a:t>Primer piso: frutas y vegetales.</a:t>
            </a:r>
          </a:p>
          <a:p>
            <a:pPr marL="177169" indent="-177169">
              <a:buFontTx/>
              <a:buChar char="-"/>
              <a:defRPr/>
            </a:pPr>
            <a:r>
              <a:rPr lang="es-ES" noProof="0" dirty="0"/>
              <a:t>Segundo piso: carnes, lácteos, pescados, huevos.</a:t>
            </a:r>
          </a:p>
          <a:p>
            <a:pPr marL="177169" indent="-177169">
              <a:buFontTx/>
              <a:buChar char="-"/>
              <a:defRPr/>
            </a:pPr>
            <a:r>
              <a:rPr lang="es-ES" noProof="0" dirty="0"/>
              <a:t>Tercer piso: </a:t>
            </a:r>
            <a:r>
              <a:rPr lang="es-ES" b="0" baseline="0" noProof="0" dirty="0"/>
              <a:t>alimentos que se </a:t>
            </a:r>
            <a:r>
              <a:rPr lang="es-ES" sz="1200" b="0" i="0" kern="1200" noProof="0" dirty="0">
                <a:solidFill>
                  <a:schemeClr val="tx1"/>
                </a:solidFill>
                <a:effectLst/>
                <a:latin typeface="+mn-lt"/>
                <a:ea typeface="+mn-ea"/>
                <a:cs typeface="+mn-cs"/>
              </a:rPr>
              <a:t>necesita ingerir en menor cantidad,</a:t>
            </a:r>
            <a:r>
              <a:rPr lang="es-ES" sz="1200" b="0" i="0" kern="1200" baseline="0" noProof="0" dirty="0">
                <a:solidFill>
                  <a:schemeClr val="tx1"/>
                </a:solidFill>
                <a:effectLst/>
                <a:latin typeface="+mn-lt"/>
                <a:ea typeface="+mn-ea"/>
                <a:cs typeface="+mn-cs"/>
              </a:rPr>
              <a:t> como los aceites.</a:t>
            </a:r>
            <a:endParaRPr lang="es-ES" b="0" baseline="0" noProof="0"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18</a:t>
            </a:fld>
            <a:endParaRPr lang="fr-CH"/>
          </a:p>
        </p:txBody>
      </p:sp>
    </p:spTree>
    <p:extLst>
      <p:ext uri="{BB962C8B-B14F-4D97-AF65-F5344CB8AC3E}">
        <p14:creationId xmlns:p14="http://schemas.microsoft.com/office/powerpoint/2010/main" val="627819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noProof="0" dirty="0">
                <a:cs typeface="Arial" panose="020B0604020202020204" pitchFamily="34" charset="0"/>
              </a:rPr>
              <a:t>Esta diversidad puede presentarse de </a:t>
            </a:r>
            <a:r>
              <a:rPr lang="es-ES" altLang="en-US" baseline="0" noProof="0" dirty="0">
                <a:cs typeface="Arial" panose="020B0604020202020204" pitchFamily="34" charset="0"/>
              </a:rPr>
              <a:t>diferentes formas y adaptarse a nivel local. </a:t>
            </a:r>
            <a:r>
              <a:rPr lang="es-ES" noProof="0" dirty="0"/>
              <a:t>Se distribuye</a:t>
            </a:r>
            <a:r>
              <a:rPr lang="es-ES" baseline="0" noProof="0" dirty="0"/>
              <a:t> a los participantes </a:t>
            </a:r>
            <a:r>
              <a:rPr lang="es-ES" noProof="0" dirty="0"/>
              <a:t>un</a:t>
            </a:r>
            <a:r>
              <a:rPr lang="es-ES" baseline="0" noProof="0" dirty="0"/>
              <a:t>a copia impresa </a:t>
            </a:r>
            <a:r>
              <a:rPr lang="es-ES" noProof="0" dirty="0"/>
              <a:t>más aburrida, escrita (reparto de copias).</a:t>
            </a:r>
            <a:endParaRPr lang="es-ES" altLang="en-US" noProof="0" dirty="0">
              <a:cs typeface="Arial" panose="020B0604020202020204" pitchFamily="34" charset="0"/>
            </a:endParaRPr>
          </a:p>
          <a:p>
            <a:r>
              <a:rPr lang="es-ES" sz="1200" b="0" i="0" kern="1200" dirty="0">
                <a:solidFill>
                  <a:schemeClr val="tx1"/>
                </a:solidFill>
                <a:effectLst/>
                <a:latin typeface="+mn-lt"/>
                <a:ea typeface="+mn-ea"/>
                <a:cs typeface="+mn-cs"/>
              </a:rPr>
              <a:t>El acceso a todas las variedades de nutrientes de forma regular y en buena cantidad</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contribuirá a un buen estado nutricional (veremos más adelante que la alimentación</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no es suficiente por sí sola para asegurar un buen estado nutricional).</a:t>
            </a:r>
            <a:endParaRPr lang="en-US" altLang="en-US" dirty="0">
              <a:cs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857">
              <a:defRPr kumimoji="1" sz="1200">
                <a:solidFill>
                  <a:schemeClr val="tx1"/>
                </a:solidFill>
                <a:latin typeface="Times New Roman" panose="02020603050405020304" pitchFamily="18" charset="0"/>
                <a:cs typeface="Arial" panose="020B0604020202020204" pitchFamily="34" charset="0"/>
              </a:defRPr>
            </a:lvl1pPr>
            <a:lvl2pPr marL="758255" indent="-291636" defTabSz="934857">
              <a:spcBef>
                <a:spcPct val="30000"/>
              </a:spcBef>
              <a:defRPr kumimoji="1" sz="1200">
                <a:solidFill>
                  <a:schemeClr val="tx1"/>
                </a:solidFill>
                <a:latin typeface="Arial Narrow" panose="020B0606020202030204" pitchFamily="34" charset="0"/>
                <a:cs typeface="Arial" panose="020B0604020202020204" pitchFamily="34" charset="0"/>
              </a:defRPr>
            </a:lvl2pPr>
            <a:lvl3pPr marL="1166546"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3pPr>
            <a:lvl4pPr marL="1633164"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4pPr>
            <a:lvl5pPr marL="2099782" indent="-233309" defTabSz="934857">
              <a:spcBef>
                <a:spcPct val="30000"/>
              </a:spcBef>
              <a:defRPr kumimoji="1" sz="1200">
                <a:solidFill>
                  <a:schemeClr val="tx1"/>
                </a:solidFill>
                <a:latin typeface="Arial Narrow" panose="020B0606020202030204" pitchFamily="34" charset="0"/>
                <a:cs typeface="Arial" panose="020B0604020202020204" pitchFamily="34" charset="0"/>
              </a:defRPr>
            </a:lvl5pPr>
            <a:lvl6pPr marL="2566401"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6pPr>
            <a:lvl7pPr marL="3033019"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7pPr>
            <a:lvl8pPr marL="3499637"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8pPr>
            <a:lvl9pPr marL="3966256" indent="-233309" defTabSz="934857" eaLnBrk="0" fontAlgn="base" hangingPunct="0">
              <a:spcBef>
                <a:spcPct val="30000"/>
              </a:spcBef>
              <a:spcAft>
                <a:spcPct val="0"/>
              </a:spcAft>
              <a:defRPr kumimoji="1" sz="1200">
                <a:solidFill>
                  <a:schemeClr val="tx1"/>
                </a:solidFill>
                <a:latin typeface="Arial Narrow" panose="020B0606020202030204" pitchFamily="34" charset="0"/>
                <a:cs typeface="Arial" panose="020B0604020202020204" pitchFamily="34" charset="0"/>
              </a:defRPr>
            </a:lvl9pPr>
          </a:lstStyle>
          <a:p>
            <a:fld id="{718BB561-03CE-4306-A522-0F3B9F4C3DF4}" type="slidenum">
              <a:rPr kumimoji="0" lang="en-GB" altLang="fr-FR" smtClean="0">
                <a:latin typeface="Arial Narrow" panose="020B0606020202030204" pitchFamily="34" charset="0"/>
              </a:rPr>
              <a:pPr/>
              <a:t>19</a:t>
            </a:fld>
            <a:endParaRPr kumimoji="0" lang="en-GB" altLang="fr-FR">
              <a:latin typeface="Arial Narrow" panose="020B0606020202030204" pitchFamily="34" charset="0"/>
            </a:endParaRPr>
          </a:p>
        </p:txBody>
      </p:sp>
    </p:spTree>
    <p:extLst>
      <p:ext uri="{BB962C8B-B14F-4D97-AF65-F5344CB8AC3E}">
        <p14:creationId xmlns:p14="http://schemas.microsoft.com/office/powerpoint/2010/main" val="732122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D9E1A2-1A84-462B-82E0-5B2133DA7877}" type="slidenum">
              <a:rPr lang="fr-CH" smtClean="0"/>
              <a:t>2</a:t>
            </a:fld>
            <a:endParaRPr lang="fr-CH"/>
          </a:p>
        </p:txBody>
      </p:sp>
    </p:spTree>
    <p:extLst>
      <p:ext uri="{BB962C8B-B14F-4D97-AF65-F5344CB8AC3E}">
        <p14:creationId xmlns:p14="http://schemas.microsoft.com/office/powerpoint/2010/main" val="389891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506" marR="0" lvl="0" indent="0" algn="l" defTabSz="914400" rtl="0" eaLnBrk="1" fontAlgn="auto" latinLnBrk="0" hangingPunct="1">
              <a:lnSpc>
                <a:spcPct val="100000"/>
              </a:lnSpc>
              <a:spcBef>
                <a:spcPts val="459"/>
              </a:spcBef>
              <a:spcAft>
                <a:spcPts val="0"/>
              </a:spcAft>
              <a:buClrTx/>
              <a:buSzTx/>
              <a:buFontTx/>
              <a:buNone/>
              <a:tabLst/>
              <a:defRPr/>
            </a:pPr>
            <a:r>
              <a:rPr lang="es-ES" altLang="en-US" noProof="0" dirty="0">
                <a:solidFill>
                  <a:srgbClr val="000000"/>
                </a:solidFill>
                <a:cs typeface="Times New Roman" panose="02020603050405020304" pitchFamily="18" charset="0"/>
                <a:sym typeface="Times New Roman" panose="02020603050405020304" pitchFamily="18" charset="0"/>
              </a:rPr>
              <a:t>¿Cuáles son las recomendaciones</a:t>
            </a:r>
            <a:r>
              <a:rPr lang="es-ES" altLang="en-US" sz="1200" u="none" kern="1200" noProof="0" dirty="0">
                <a:solidFill>
                  <a:srgbClr val="000000"/>
                </a:solidFill>
                <a:latin typeface="+mn-lt"/>
                <a:ea typeface="+mn-ea"/>
                <a:cs typeface="Times New Roman" panose="02020603050405020304" pitchFamily="18" charset="0"/>
                <a:sym typeface="Times New Roman" panose="02020603050405020304" pitchFamily="18" charset="0"/>
              </a:rPr>
              <a:t> para la</a:t>
            </a:r>
            <a:r>
              <a:rPr lang="es-ES" altLang="en-US" noProof="0" dirty="0">
                <a:solidFill>
                  <a:srgbClr val="000000"/>
                </a:solidFill>
                <a:cs typeface="Times New Roman" panose="02020603050405020304" pitchFamily="18" charset="0"/>
                <a:sym typeface="Times New Roman" panose="02020603050405020304" pitchFamily="18" charset="0"/>
              </a:rPr>
              <a:t> </a:t>
            </a:r>
            <a:r>
              <a:rPr lang="es-ES" altLang="en-US" sz="1200" u="none" kern="1200" noProof="0" dirty="0">
                <a:solidFill>
                  <a:srgbClr val="000000"/>
                </a:solidFill>
                <a:latin typeface="+mn-lt"/>
                <a:ea typeface="+mn-ea"/>
                <a:cs typeface="Times New Roman" panose="02020603050405020304" pitchFamily="18" charset="0"/>
                <a:sym typeface="Times New Roman" panose="02020603050405020304" pitchFamily="18" charset="0"/>
              </a:rPr>
              <a:t>alimentación </a:t>
            </a:r>
            <a:r>
              <a:rPr lang="es-ES" altLang="en-US" noProof="0" dirty="0">
                <a:solidFill>
                  <a:srgbClr val="000000"/>
                </a:solidFill>
                <a:cs typeface="Times New Roman" panose="02020603050405020304" pitchFamily="18" charset="0"/>
                <a:sym typeface="Times New Roman" panose="02020603050405020304" pitchFamily="18" charset="0"/>
              </a:rPr>
              <a:t>óp</a:t>
            </a:r>
            <a:r>
              <a:rPr lang="es-ES" altLang="en-US" noProof="0" dirty="0">
                <a:sym typeface="Times New Roman" panose="02020603050405020304" pitchFamily="18" charset="0"/>
              </a:rPr>
              <a:t>tima </a:t>
            </a:r>
            <a:r>
              <a:rPr lang="es-ES" altLang="en-US" sz="1200" u="none" kern="1200" noProof="0" dirty="0">
                <a:solidFill>
                  <a:srgbClr val="000000"/>
                </a:solidFill>
                <a:latin typeface="+mn-lt"/>
                <a:ea typeface="+mn-ea"/>
                <a:cs typeface="Times New Roman" panose="02020603050405020304" pitchFamily="18" charset="0"/>
                <a:sym typeface="Times New Roman" panose="02020603050405020304" pitchFamily="18" charset="0"/>
              </a:rPr>
              <a:t>de los lactantes y</a:t>
            </a:r>
            <a:r>
              <a:rPr lang="es-ES" altLang="en-US" sz="1200" u="none" kern="1200" baseline="0" noProof="0" dirty="0">
                <a:solidFill>
                  <a:srgbClr val="000000"/>
                </a:solidFill>
                <a:latin typeface="+mn-lt"/>
                <a:ea typeface="+mn-ea"/>
                <a:cs typeface="Times New Roman" panose="02020603050405020304" pitchFamily="18" charset="0"/>
                <a:sym typeface="Times New Roman" panose="02020603050405020304" pitchFamily="18" charset="0"/>
              </a:rPr>
              <a:t> de los </a:t>
            </a:r>
            <a:r>
              <a:rPr lang="es-ES" altLang="en-US" sz="1200" u="none" kern="1200" noProof="0" dirty="0">
                <a:solidFill>
                  <a:srgbClr val="000000"/>
                </a:solidFill>
                <a:latin typeface="+mn-lt"/>
                <a:ea typeface="+mn-ea"/>
                <a:cs typeface="Times New Roman" panose="02020603050405020304" pitchFamily="18" charset="0"/>
                <a:sym typeface="Times New Roman" panose="02020603050405020304" pitchFamily="18" charset="0"/>
              </a:rPr>
              <a:t>niños pequeños?</a:t>
            </a:r>
          </a:p>
          <a:p>
            <a:pPr marL="40506">
              <a:spcBef>
                <a:spcPts val="459"/>
              </a:spcBef>
            </a:pPr>
            <a:endParaRPr lang="es-ES" altLang="en-US" noProof="0" dirty="0">
              <a:solidFill>
                <a:srgbClr val="000000"/>
              </a:solidFill>
              <a:cs typeface="Times New Roman" panose="02020603050405020304" pitchFamily="18" charset="0"/>
              <a:sym typeface="Times New Roman" panose="02020603050405020304" pitchFamily="18" charset="0"/>
            </a:endParaRPr>
          </a:p>
          <a:p>
            <a:pPr marL="40506">
              <a:spcBef>
                <a:spcPts val="459"/>
              </a:spcBef>
            </a:pPr>
            <a:r>
              <a:rPr lang="es-ES" altLang="en-US" noProof="0" dirty="0">
                <a:solidFill>
                  <a:srgbClr val="000000"/>
                </a:solidFill>
                <a:cs typeface="Times New Roman" panose="02020603050405020304" pitchFamily="18" charset="0"/>
                <a:sym typeface="Times New Roman" panose="02020603050405020304" pitchFamily="18" charset="0"/>
              </a:rPr>
              <a:t>Las prácticas seguras y adecuadas de alimentación </a:t>
            </a:r>
            <a:r>
              <a:rPr lang="es-ES" altLang="en-US" sz="1200" u="none" kern="1200" noProof="0" dirty="0">
                <a:solidFill>
                  <a:srgbClr val="000000"/>
                </a:solidFill>
                <a:latin typeface="+mn-lt"/>
                <a:ea typeface="+mn-ea"/>
                <a:cs typeface="Times New Roman" panose="02020603050405020304" pitchFamily="18" charset="0"/>
                <a:sym typeface="Times New Roman" panose="02020603050405020304" pitchFamily="18" charset="0"/>
              </a:rPr>
              <a:t>de los lactantes y</a:t>
            </a:r>
            <a:r>
              <a:rPr lang="es-ES" altLang="en-US" sz="1200" u="none" kern="1200" baseline="0" noProof="0" dirty="0">
                <a:solidFill>
                  <a:srgbClr val="000000"/>
                </a:solidFill>
                <a:latin typeface="+mn-lt"/>
                <a:ea typeface="+mn-ea"/>
                <a:cs typeface="Times New Roman" panose="02020603050405020304" pitchFamily="18" charset="0"/>
                <a:sym typeface="Times New Roman" panose="02020603050405020304" pitchFamily="18" charset="0"/>
              </a:rPr>
              <a:t> </a:t>
            </a:r>
            <a:r>
              <a:rPr lang="es-ES" altLang="en-US" sz="1200" u="none" kern="1200" noProof="0" dirty="0">
                <a:solidFill>
                  <a:srgbClr val="000000"/>
                </a:solidFill>
                <a:latin typeface="+mn-lt"/>
                <a:ea typeface="+mn-ea"/>
                <a:cs typeface="Times New Roman" panose="02020603050405020304" pitchFamily="18" charset="0"/>
                <a:sym typeface="Times New Roman" panose="02020603050405020304" pitchFamily="18" charset="0"/>
              </a:rPr>
              <a:t>niños pequeños</a:t>
            </a:r>
            <a:r>
              <a:rPr lang="es-ES" altLang="en-US" noProof="0" dirty="0">
                <a:solidFill>
                  <a:srgbClr val="000000"/>
                </a:solidFill>
                <a:cs typeface="Times New Roman" panose="02020603050405020304" pitchFamily="18" charset="0"/>
                <a:sym typeface="Times New Roman" panose="02020603050405020304" pitchFamily="18" charset="0"/>
              </a:rPr>
              <a:t> son las que contribuyen a reducir la morbilidad y la mortalidad:</a:t>
            </a:r>
          </a:p>
          <a:p>
            <a:pPr marL="40506">
              <a:spcBef>
                <a:spcPts val="459"/>
              </a:spcBef>
            </a:pPr>
            <a:endParaRPr lang="es-ES" altLang="en-US" dirty="0">
              <a:solidFill>
                <a:srgbClr val="000000"/>
              </a:solidFill>
              <a:cs typeface="Times New Roman" panose="02020603050405020304" pitchFamily="18" charset="0"/>
              <a:sym typeface="Times New Roman" panose="02020603050405020304" pitchFamily="18" charset="0"/>
            </a:endParaRPr>
          </a:p>
          <a:p>
            <a:pPr marL="40506">
              <a:spcBef>
                <a:spcPts val="459"/>
              </a:spcBef>
            </a:pPr>
            <a:r>
              <a:rPr lang="es-ES" altLang="en-US" dirty="0">
                <a:solidFill>
                  <a:srgbClr val="000000"/>
                </a:solidFill>
                <a:cs typeface="Times New Roman" panose="02020603050405020304" pitchFamily="18" charset="0"/>
                <a:sym typeface="Times New Roman" panose="02020603050405020304" pitchFamily="18" charset="0"/>
              </a:rPr>
              <a:t>Se</a:t>
            </a:r>
            <a:r>
              <a:rPr lang="es-ES" altLang="en-US" baseline="0" dirty="0">
                <a:solidFill>
                  <a:srgbClr val="000000"/>
                </a:solidFill>
                <a:cs typeface="Times New Roman" panose="02020603050405020304" pitchFamily="18" charset="0"/>
                <a:sym typeface="Times New Roman" panose="02020603050405020304" pitchFamily="18" charset="0"/>
              </a:rPr>
              <a:t> recomienda</a:t>
            </a:r>
            <a:r>
              <a:rPr lang="es-ES" altLang="en-US" dirty="0">
                <a:solidFill>
                  <a:srgbClr val="000000"/>
                </a:solidFill>
                <a:cs typeface="Times New Roman" panose="02020603050405020304" pitchFamily="18" charset="0"/>
                <a:sym typeface="Times New Roman" panose="02020603050405020304" pitchFamily="18" charset="0"/>
              </a:rPr>
              <a:t>:</a:t>
            </a:r>
          </a:p>
          <a:p>
            <a:pPr marL="215487" indent="-174982">
              <a:spcBef>
                <a:spcPts val="459"/>
              </a:spcBef>
              <a:buFont typeface="Arial" panose="020B0604020202020204" pitchFamily="34" charset="0"/>
              <a:buChar char="•"/>
            </a:pPr>
            <a:r>
              <a:rPr lang="es-ES" altLang="en-US" noProof="0" dirty="0">
                <a:solidFill>
                  <a:srgbClr val="000000"/>
                </a:solidFill>
                <a:cs typeface="Times New Roman" panose="02020603050405020304" pitchFamily="18" charset="0"/>
                <a:sym typeface="Times New Roman" panose="02020603050405020304" pitchFamily="18" charset="0"/>
              </a:rPr>
              <a:t>I</a:t>
            </a:r>
            <a:r>
              <a:rPr lang="es-ES" sz="1200" b="0" i="0" kern="1200" noProof="0" dirty="0">
                <a:solidFill>
                  <a:schemeClr val="tx1"/>
                </a:solidFill>
                <a:effectLst/>
                <a:latin typeface="+mn-lt"/>
                <a:ea typeface="+mn-ea"/>
                <a:cs typeface="+mn-cs"/>
              </a:rPr>
              <a:t>nicio inmediato de la lactancia</a:t>
            </a:r>
            <a:r>
              <a:rPr lang="es-ES" sz="1200" b="0" i="0" kern="1200" baseline="0" noProof="0" dirty="0">
                <a:solidFill>
                  <a:schemeClr val="tx1"/>
                </a:solidFill>
                <a:effectLst/>
                <a:latin typeface="+mn-lt"/>
                <a:ea typeface="+mn-ea"/>
                <a:cs typeface="+mn-cs"/>
              </a:rPr>
              <a:t> </a:t>
            </a:r>
            <a:r>
              <a:rPr lang="es-ES" altLang="en-US" noProof="0" dirty="0">
                <a:solidFill>
                  <a:srgbClr val="000000"/>
                </a:solidFill>
                <a:cs typeface="Times New Roman" panose="02020603050405020304" pitchFamily="18" charset="0"/>
                <a:sym typeface="Times New Roman" panose="02020603050405020304" pitchFamily="18" charset="0"/>
              </a:rPr>
              <a:t>materna exclusiva:</a:t>
            </a:r>
            <a:r>
              <a:rPr lang="es-ES" altLang="en-US" baseline="0" noProof="0" dirty="0">
                <a:solidFill>
                  <a:srgbClr val="000000"/>
                </a:solidFill>
                <a:cs typeface="Times New Roman" panose="02020603050405020304" pitchFamily="18" charset="0"/>
                <a:sym typeface="Times New Roman" panose="02020603050405020304" pitchFamily="18" charset="0"/>
              </a:rPr>
              <a:t> </a:t>
            </a:r>
            <a:r>
              <a:rPr lang="es-ES" sz="1200" b="0" i="0" kern="1200" noProof="0" dirty="0">
                <a:solidFill>
                  <a:schemeClr val="tx1"/>
                </a:solidFill>
                <a:effectLst/>
                <a:latin typeface="+mn-lt"/>
                <a:ea typeface="+mn-ea"/>
                <a:cs typeface="+mn-cs"/>
              </a:rPr>
              <a:t>lactancia materna en la primera hora de vida.</a:t>
            </a:r>
            <a:endParaRPr lang="es-ES" altLang="en-US" noProof="0" dirty="0">
              <a:solidFill>
                <a:srgbClr val="000000"/>
              </a:solidFill>
              <a:cs typeface="Times New Roman" panose="02020603050405020304" pitchFamily="18" charset="0"/>
              <a:sym typeface="Times New Roman" panose="02020603050405020304" pitchFamily="18" charset="0"/>
            </a:endParaRPr>
          </a:p>
          <a:p>
            <a:pPr marL="215487" indent="-174982">
              <a:spcBef>
                <a:spcPts val="459"/>
              </a:spcBef>
              <a:buFont typeface="Arial" panose="020B0604020202020204" pitchFamily="34" charset="0"/>
              <a:buChar char="•"/>
            </a:pPr>
            <a:r>
              <a:rPr lang="es-ES" sz="1200" b="0" i="0" kern="1200" noProof="0" dirty="0">
                <a:solidFill>
                  <a:srgbClr val="000000"/>
                </a:solidFill>
                <a:effectLst/>
                <a:latin typeface="+mn-lt"/>
                <a:ea typeface="+mn-ea"/>
                <a:cs typeface="Times New Roman" panose="02020603050405020304" pitchFamily="18" charset="0"/>
                <a:sym typeface="Times New Roman" panose="02020603050405020304" pitchFamily="18" charset="0"/>
              </a:rPr>
              <a:t>L</a:t>
            </a:r>
            <a:r>
              <a:rPr lang="es-ES" sz="1200" b="0" i="0" kern="1200" noProof="0" dirty="0">
                <a:solidFill>
                  <a:schemeClr val="tx1"/>
                </a:solidFill>
                <a:effectLst/>
                <a:latin typeface="+mn-lt"/>
                <a:ea typeface="+mn-ea"/>
                <a:cs typeface="+mn-cs"/>
              </a:rPr>
              <a:t>actancia </a:t>
            </a:r>
            <a:r>
              <a:rPr lang="es-ES" altLang="en-US" noProof="0" dirty="0">
                <a:solidFill>
                  <a:srgbClr val="000000"/>
                </a:solidFill>
                <a:cs typeface="Times New Roman" panose="02020603050405020304" pitchFamily="18" charset="0"/>
                <a:sym typeface="Times New Roman" panose="02020603050405020304" pitchFamily="18" charset="0"/>
              </a:rPr>
              <a:t>materna exclusiva </a:t>
            </a:r>
            <a:r>
              <a:rPr lang="es-ES" sz="1200" b="0" i="0" kern="1200" noProof="0" dirty="0">
                <a:solidFill>
                  <a:schemeClr val="tx1"/>
                </a:solidFill>
                <a:effectLst/>
                <a:latin typeface="+mn-lt"/>
                <a:ea typeface="+mn-ea"/>
                <a:cs typeface="+mn-cs"/>
              </a:rPr>
              <a:t>durante los primeros seis meses de vida:</a:t>
            </a:r>
            <a:r>
              <a:rPr lang="es-ES" altLang="en-US" noProof="0" dirty="0">
                <a:solidFill>
                  <a:srgbClr val="000000"/>
                </a:solidFill>
                <a:cs typeface="Times New Roman" panose="02020603050405020304" pitchFamily="18" charset="0"/>
                <a:sym typeface="Times New Roman" panose="02020603050405020304" pitchFamily="18" charset="0"/>
              </a:rPr>
              <a:t> este</a:t>
            </a:r>
            <a:r>
              <a:rPr lang="es-ES" altLang="en-US" baseline="0" noProof="0" dirty="0">
                <a:solidFill>
                  <a:srgbClr val="000000"/>
                </a:solidFill>
                <a:cs typeface="Times New Roman" panose="02020603050405020304" pitchFamily="18" charset="0"/>
                <a:sym typeface="Times New Roman" panose="02020603050405020304" pitchFamily="18" charset="0"/>
              </a:rPr>
              <a:t> tipo de </a:t>
            </a:r>
            <a:r>
              <a:rPr lang="es-ES" sz="1200" b="0" i="0" kern="1200" noProof="0" dirty="0">
                <a:solidFill>
                  <a:schemeClr val="tx1"/>
                </a:solidFill>
                <a:effectLst/>
                <a:latin typeface="+mn-lt"/>
                <a:ea typeface="+mn-ea"/>
                <a:cs typeface="+mn-cs"/>
              </a:rPr>
              <a:t>lactancia significa que el niño recibe solamente leche materna</a:t>
            </a:r>
            <a:r>
              <a:rPr lang="es-ES" altLang="en-US" noProof="0" dirty="0">
                <a:solidFill>
                  <a:srgbClr val="000000"/>
                </a:solidFill>
                <a:cs typeface="Times New Roman" panose="02020603050405020304" pitchFamily="18" charset="0"/>
                <a:sym typeface="Times New Roman" panose="02020603050405020304" pitchFamily="18" charset="0"/>
              </a:rPr>
              <a:t>, </a:t>
            </a:r>
            <a:r>
              <a:rPr lang="es-ES" sz="1200" b="0" i="0" kern="1200" noProof="0" dirty="0">
                <a:solidFill>
                  <a:schemeClr val="tx1"/>
                </a:solidFill>
                <a:effectLst/>
                <a:latin typeface="+mn-lt"/>
                <a:ea typeface="+mn-ea"/>
                <a:cs typeface="+mn-cs"/>
              </a:rPr>
              <a:t>y ningún otro alimento o bebida, ni siquiera agua, a excepción de vitaminas, suplementos minerales y medicamentos</a:t>
            </a:r>
            <a:r>
              <a:rPr lang="es-ES" altLang="en-US" noProof="0" dirty="0">
                <a:solidFill>
                  <a:srgbClr val="000000"/>
                </a:solidFill>
                <a:cs typeface="Times New Roman" panose="02020603050405020304" pitchFamily="18" charset="0"/>
                <a:sym typeface="Times New Roman" panose="02020603050405020304" pitchFamily="18" charset="0"/>
              </a:rPr>
              <a:t>.</a:t>
            </a:r>
          </a:p>
          <a:p>
            <a:pPr marL="215487" indent="-174982">
              <a:spcBef>
                <a:spcPts val="459"/>
              </a:spcBef>
              <a:buFont typeface="Arial" panose="020B0604020202020204" pitchFamily="34" charset="0"/>
              <a:buChar char="•"/>
            </a:pPr>
            <a:r>
              <a:rPr lang="es-ES" altLang="en-US" noProof="0" dirty="0">
                <a:solidFill>
                  <a:srgbClr val="000000"/>
                </a:solidFill>
                <a:cs typeface="Times New Roman" panose="02020603050405020304" pitchFamily="18" charset="0"/>
                <a:sym typeface="Times New Roman" panose="02020603050405020304" pitchFamily="18" charset="0"/>
              </a:rPr>
              <a:t>Contin</a:t>
            </a:r>
            <a:r>
              <a:rPr lang="es-ES" sz="1200" b="0" i="0" kern="1200" noProof="0" dirty="0">
                <a:solidFill>
                  <a:schemeClr val="tx1"/>
                </a:solidFill>
                <a:effectLst/>
                <a:latin typeface="+mn-lt"/>
                <a:ea typeface="+mn-ea"/>
                <a:cs typeface="+mn-cs"/>
              </a:rPr>
              <a:t>uidad de la lactancia materna hasta los dos años de edad o más</a:t>
            </a:r>
            <a:r>
              <a:rPr lang="es-ES" altLang="en-US" noProof="0" dirty="0">
                <a:solidFill>
                  <a:srgbClr val="000000"/>
                </a:solidFill>
                <a:cs typeface="Times New Roman" panose="02020603050405020304" pitchFamily="18" charset="0"/>
                <a:sym typeface="Times New Roman" panose="02020603050405020304" pitchFamily="18" charset="0"/>
              </a:rPr>
              <a:t>.</a:t>
            </a:r>
          </a:p>
          <a:p>
            <a:pPr marL="215487" indent="-174982">
              <a:spcBef>
                <a:spcPts val="459"/>
              </a:spcBef>
              <a:buFont typeface="Arial" panose="020B0604020202020204" pitchFamily="34" charset="0"/>
              <a:buChar char="•"/>
            </a:pPr>
            <a:r>
              <a:rPr lang="es-ES" altLang="en-US" noProof="0" dirty="0">
                <a:solidFill>
                  <a:srgbClr val="000000"/>
                </a:solidFill>
                <a:cs typeface="Times New Roman" panose="02020603050405020304" pitchFamily="18" charset="0"/>
                <a:sym typeface="Times New Roman" panose="02020603050405020304" pitchFamily="18" charset="0"/>
              </a:rPr>
              <a:t>La alimentación complementaria comprende la continuidad de la lactancia materna, la presentación de alimentos complementarios, </a:t>
            </a:r>
            <a:r>
              <a:rPr lang="es-ES" sz="1200" b="0" i="0" kern="1200" noProof="0" dirty="0">
                <a:solidFill>
                  <a:schemeClr val="tx1"/>
                </a:solidFill>
                <a:effectLst/>
                <a:latin typeface="+mn-lt"/>
                <a:ea typeface="+mn-ea"/>
                <a:cs typeface="+mn-cs"/>
              </a:rPr>
              <a:t>y la forma de implementarlas en aras de los intereses nutricionales y de desarrollo de los niños.</a:t>
            </a:r>
          </a:p>
          <a:p>
            <a:pPr marL="215487" indent="-174982">
              <a:spcBef>
                <a:spcPts val="459"/>
              </a:spcBef>
              <a:buFont typeface="Arial" panose="020B0604020202020204" pitchFamily="34" charset="0"/>
              <a:buChar char="•"/>
            </a:pPr>
            <a:r>
              <a:rPr lang="es-ES" altLang="fr-FR" noProof="0" dirty="0">
                <a:cs typeface="Arial" panose="020B0604020202020204" pitchFamily="34" charset="0"/>
              </a:rPr>
              <a:t>La</a:t>
            </a:r>
            <a:r>
              <a:rPr lang="es-ES" altLang="fr-FR" baseline="0" noProof="0" dirty="0">
                <a:cs typeface="Arial" panose="020B0604020202020204" pitchFamily="34" charset="0"/>
              </a:rPr>
              <a:t> industria de sucedáneos</a:t>
            </a:r>
            <a:r>
              <a:rPr lang="es-ES" dirty="0"/>
              <a:t> de la leche materna </a:t>
            </a:r>
            <a:r>
              <a:rPr lang="es-ES" altLang="fr-FR" noProof="0" dirty="0">
                <a:cs typeface="Arial" panose="020B0604020202020204" pitchFamily="34" charset="0"/>
              </a:rPr>
              <a:t>representa 44 </a:t>
            </a:r>
            <a:r>
              <a:rPr lang="es-ES" dirty="0"/>
              <a:t>mil millones de dólares a nivel mundial</a:t>
            </a:r>
            <a:r>
              <a:rPr lang="es-ES" altLang="fr-FR" noProof="0" dirty="0">
                <a:cs typeface="Arial" panose="020B0604020202020204" pitchFamily="34" charset="0"/>
              </a:rPr>
              <a:t>, un 10 % más en algunos países (por ejemplo, China),</a:t>
            </a:r>
            <a:r>
              <a:rPr lang="es-ES" altLang="fr-FR" baseline="0" noProof="0" dirty="0">
                <a:cs typeface="Arial" panose="020B0604020202020204" pitchFamily="34" charset="0"/>
              </a:rPr>
              <a:t> e invierte una enorme cantidad de recursos </a:t>
            </a:r>
            <a:r>
              <a:rPr lang="es-ES" altLang="fr-FR" noProof="0" dirty="0">
                <a:cs typeface="Arial" panose="020B0604020202020204" pitchFamily="34" charset="0"/>
              </a:rPr>
              <a:t>en la comercialización (</a:t>
            </a:r>
            <a:r>
              <a:rPr lang="es-ES" altLang="fr-FR" noProof="0" dirty="0">
                <a:cs typeface="+mn-cs"/>
              </a:rPr>
              <a:t>diez</a:t>
            </a:r>
            <a:r>
              <a:rPr lang="es-ES" dirty="0"/>
              <a:t> veces más que los programas de promoción de la lactancia materna en el Reino Unido en 2012</a:t>
            </a:r>
            <a:r>
              <a:rPr lang="es-ES" altLang="fr-FR" noProof="0" dirty="0">
                <a:cs typeface="Arial" panose="020B0604020202020204" pitchFamily="34" charset="0"/>
              </a:rPr>
              <a:t>).</a:t>
            </a:r>
          </a:p>
          <a:p>
            <a:pPr marL="40506">
              <a:spcBef>
                <a:spcPts val="459"/>
              </a:spcBef>
            </a:pPr>
            <a:endParaRPr lang="en-GB" altLang="en-US" noProof="0" dirty="0">
              <a:solidFill>
                <a:srgbClr val="000000"/>
              </a:solidFill>
              <a:cs typeface="Times New Roman" panose="02020603050405020304" pitchFamily="18" charset="0"/>
              <a:sym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20</a:t>
            </a:fld>
            <a:endParaRPr lang="fr-CH"/>
          </a:p>
        </p:txBody>
      </p:sp>
    </p:spTree>
    <p:extLst>
      <p:ext uri="{BB962C8B-B14F-4D97-AF65-F5344CB8AC3E}">
        <p14:creationId xmlns:p14="http://schemas.microsoft.com/office/powerpoint/2010/main" val="208929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21</a:t>
            </a:fld>
            <a:endParaRPr lang="fr-CH"/>
          </a:p>
        </p:txBody>
      </p:sp>
    </p:spTree>
    <p:extLst>
      <p:ext uri="{BB962C8B-B14F-4D97-AF65-F5344CB8AC3E}">
        <p14:creationId xmlns:p14="http://schemas.microsoft.com/office/powerpoint/2010/main" val="701013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s-ES" altLang="en-US" noProof="0" dirty="0">
                <a:cs typeface="Arial" panose="020B0604020202020204" pitchFamily="34" charset="0"/>
              </a:rPr>
              <a:t>Tienen necesidades, pero</a:t>
            </a:r>
            <a:r>
              <a:rPr lang="es-ES" altLang="en-US" baseline="0" noProof="0" dirty="0">
                <a:cs typeface="Arial" panose="020B0604020202020204" pitchFamily="34" charset="0"/>
              </a:rPr>
              <a:t> también tienen activos.</a:t>
            </a:r>
            <a:endParaRPr lang="es-ES" noProof="0" dirty="0"/>
          </a:p>
        </p:txBody>
      </p:sp>
      <p:sp>
        <p:nvSpPr>
          <p:cNvPr id="4" name="Slide Number Placeholder 3"/>
          <p:cNvSpPr>
            <a:spLocks noGrp="1"/>
          </p:cNvSpPr>
          <p:nvPr>
            <p:ph type="sldNum" sz="quarter" idx="10"/>
          </p:nvPr>
        </p:nvSpPr>
        <p:spPr/>
        <p:txBody>
          <a:bodyPr/>
          <a:lstStyle/>
          <a:p>
            <a:fld id="{9AF55651-1655-46B6-AF7B-5D2B9C3B0E73}" type="slidenum">
              <a:rPr lang="fr-CH" smtClean="0"/>
              <a:t>22</a:t>
            </a:fld>
            <a:endParaRPr lang="fr-CH"/>
          </a:p>
        </p:txBody>
      </p:sp>
    </p:spTree>
    <p:extLst>
      <p:ext uri="{BB962C8B-B14F-4D97-AF65-F5344CB8AC3E}">
        <p14:creationId xmlns:p14="http://schemas.microsoft.com/office/powerpoint/2010/main" val="2449884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b="1" noProof="0" dirty="0">
                <a:latin typeface="+mn-lt"/>
                <a:cs typeface="+mn-cs"/>
              </a:rPr>
              <a:t>Exponer</a:t>
            </a:r>
            <a:r>
              <a:rPr lang="es-ES" b="1" baseline="0" noProof="0" dirty="0">
                <a:latin typeface="+mn-lt"/>
                <a:cs typeface="+mn-cs"/>
              </a:rPr>
              <a:t> los activos de esta familia en un </a:t>
            </a:r>
            <a:r>
              <a:rPr lang="es-ES" b="1" baseline="0" noProof="0" dirty="0" err="1">
                <a:latin typeface="+mn-lt"/>
                <a:cs typeface="+mn-cs"/>
              </a:rPr>
              <a:t>rotafolio</a:t>
            </a:r>
            <a:r>
              <a:rPr lang="es-ES" b="1" baseline="0" noProof="0" dirty="0">
                <a:latin typeface="+mn-lt"/>
                <a:cs typeface="+mn-cs"/>
              </a:rPr>
              <a:t>. Por ejemplo:</a:t>
            </a:r>
            <a:endParaRPr lang="es-ES" b="1" noProof="0" dirty="0">
              <a:latin typeface="+mn-lt"/>
              <a:cs typeface="+mn-cs"/>
            </a:endParaRPr>
          </a:p>
          <a:p>
            <a:pPr>
              <a:defRPr/>
            </a:pPr>
            <a:r>
              <a:rPr lang="es-ES" b="1" noProof="0" dirty="0">
                <a:latin typeface="+mn-lt"/>
                <a:cs typeface="+mn-cs"/>
              </a:rPr>
              <a:t>Activos humanos</a:t>
            </a:r>
            <a:endParaRPr lang="es-ES" noProof="0" dirty="0">
              <a:latin typeface="+mn-lt"/>
              <a:cs typeface="+mn-cs"/>
            </a:endParaRPr>
          </a:p>
          <a:p>
            <a:pPr>
              <a:defRPr/>
            </a:pPr>
            <a:r>
              <a:rPr lang="es-ES" u="sng" noProof="0" dirty="0">
                <a:latin typeface="+mn-lt"/>
                <a:cs typeface="+mn-cs"/>
              </a:rPr>
              <a:t>Condición física:</a:t>
            </a:r>
            <a:r>
              <a:rPr lang="es-ES" noProof="0" dirty="0">
                <a:latin typeface="+mn-lt"/>
                <a:cs typeface="+mn-cs"/>
              </a:rPr>
              <a:t> estado de salud y nutricional, capacidad para trabajar, capacidad para moverse.</a:t>
            </a:r>
          </a:p>
          <a:p>
            <a:pPr>
              <a:defRPr/>
            </a:pPr>
            <a:r>
              <a:rPr lang="es-ES" u="sng" noProof="0" dirty="0"/>
              <a:t>Capacidades:</a:t>
            </a:r>
            <a:r>
              <a:rPr lang="es-ES" u="none" noProof="0" dirty="0"/>
              <a:t> </a:t>
            </a:r>
            <a:r>
              <a:rPr lang="es-ES" noProof="0" dirty="0"/>
              <a:t>habilidades y educación.</a:t>
            </a:r>
          </a:p>
          <a:p>
            <a:pPr>
              <a:defRPr/>
            </a:pPr>
            <a:r>
              <a:rPr lang="es-ES" noProof="0" dirty="0">
                <a:latin typeface="+mn-lt"/>
                <a:cs typeface="+mn-cs"/>
              </a:rPr>
              <a:t>Los activos humanos de un hogar describen a</a:t>
            </a:r>
            <a:r>
              <a:rPr lang="es-ES" baseline="0" noProof="0" dirty="0">
                <a:latin typeface="+mn-lt"/>
                <a:cs typeface="+mn-cs"/>
              </a:rPr>
              <a:t> las personas</a:t>
            </a:r>
            <a:r>
              <a:rPr lang="es-ES" noProof="0" dirty="0">
                <a:latin typeface="+mn-lt"/>
                <a:cs typeface="+mn-cs"/>
              </a:rPr>
              <a:t>, su condición y sus</a:t>
            </a:r>
            <a:r>
              <a:rPr lang="es-ES" baseline="0" noProof="0" dirty="0">
                <a:latin typeface="+mn-lt"/>
                <a:cs typeface="+mn-cs"/>
              </a:rPr>
              <a:t> capacidades</a:t>
            </a:r>
            <a:r>
              <a:rPr lang="es-ES" noProof="0" dirty="0">
                <a:latin typeface="+mn-lt"/>
                <a:cs typeface="+mn-cs"/>
              </a:rPr>
              <a:t>.</a:t>
            </a:r>
          </a:p>
          <a:p>
            <a:pPr>
              <a:defRPr/>
            </a:pPr>
            <a:r>
              <a:rPr lang="es-ES" noProof="0" dirty="0">
                <a:latin typeface="+mn-lt"/>
                <a:cs typeface="+mn-cs"/>
              </a:rPr>
              <a:t>Los activos humanos de un hogar pueden interpretarse como el balance de los activos humanos productivos</a:t>
            </a:r>
            <a:r>
              <a:rPr lang="es-ES" dirty="0">
                <a:latin typeface="+mn-lt"/>
                <a:cs typeface="+mn-cs"/>
              </a:rPr>
              <a:t> (fuerza laboral, buena educación, habilidades profesionales desarrolladas),</a:t>
            </a:r>
            <a:r>
              <a:rPr lang="es-ES" baseline="0" dirty="0">
                <a:latin typeface="+mn-lt"/>
                <a:cs typeface="+mn-cs"/>
              </a:rPr>
              <a:t> por un lado</a:t>
            </a:r>
            <a:r>
              <a:rPr lang="es-ES" dirty="0">
                <a:latin typeface="+mn-lt"/>
                <a:cs typeface="+mn-cs"/>
              </a:rPr>
              <a:t>, en contraposición con las carencias </a:t>
            </a:r>
            <a:r>
              <a:rPr lang="es-ES" baseline="0" dirty="0">
                <a:latin typeface="+mn-lt"/>
                <a:cs typeface="+mn-cs"/>
              </a:rPr>
              <a:t>del hogar, por otro lado </a:t>
            </a:r>
            <a:r>
              <a:rPr lang="es-ES" dirty="0">
                <a:latin typeface="+mn-lt"/>
                <a:cs typeface="+mn-cs"/>
              </a:rPr>
              <a:t>(condición física</a:t>
            </a:r>
            <a:r>
              <a:rPr lang="es-ES" baseline="0" dirty="0">
                <a:latin typeface="+mn-lt"/>
                <a:cs typeface="+mn-cs"/>
              </a:rPr>
              <a:t> deficiente</a:t>
            </a:r>
            <a:r>
              <a:rPr lang="es-ES" dirty="0">
                <a:latin typeface="+mn-lt"/>
                <a:cs typeface="+mn-cs"/>
              </a:rPr>
              <a:t>, analfabetismo, número elevado</a:t>
            </a:r>
            <a:r>
              <a:rPr lang="es-ES" baseline="0" dirty="0">
                <a:latin typeface="+mn-lt"/>
                <a:cs typeface="+mn-cs"/>
              </a:rPr>
              <a:t> de personas dependientes</a:t>
            </a:r>
            <a:r>
              <a:rPr lang="es-ES" dirty="0">
                <a:latin typeface="+mn-lt"/>
                <a:cs typeface="+mn-cs"/>
              </a:rPr>
              <a:t>, </a:t>
            </a:r>
            <a:r>
              <a:rPr lang="es-ES" dirty="0"/>
              <a:t>familiares con enfermedades crónicas que necesitan atención, </a:t>
            </a:r>
            <a:r>
              <a:rPr lang="es-ES" dirty="0">
                <a:latin typeface="+mn-lt"/>
                <a:cs typeface="+mn-cs"/>
              </a:rPr>
              <a:t>etc.)</a:t>
            </a:r>
          </a:p>
          <a:p>
            <a:pPr>
              <a:defRPr/>
            </a:pPr>
            <a:r>
              <a:rPr lang="es-ES" b="1" dirty="0"/>
              <a:t>Mensaje clave: ¡Difícilmente se pueda sobrestimar el impacto de los activos humanos en los medios de subsistencia de una familia! Naturalmente, los activos humanos varían mucho entre las diferentes familias.</a:t>
            </a:r>
          </a:p>
          <a:p>
            <a:pPr>
              <a:defRPr/>
            </a:pPr>
            <a:endParaRPr lang="en-GB" b="1" dirty="0">
              <a:latin typeface="+mn-lt"/>
              <a:cs typeface="+mn-cs"/>
            </a:endParaRPr>
          </a:p>
          <a:p>
            <a:pPr>
              <a:defRPr/>
            </a:pPr>
            <a:r>
              <a:rPr lang="es-ES" b="1" dirty="0">
                <a:latin typeface="+mn-lt"/>
                <a:cs typeface="+mn-cs"/>
              </a:rPr>
              <a:t>Activos sociales</a:t>
            </a:r>
            <a:endParaRPr lang="fr-CH" dirty="0">
              <a:latin typeface="+mn-lt"/>
              <a:cs typeface="+mn-cs"/>
            </a:endParaRPr>
          </a:p>
          <a:p>
            <a:pPr>
              <a:defRPr/>
            </a:pPr>
            <a:r>
              <a:rPr lang="es-ES" sz="1200" b="0" i="0" kern="1200" dirty="0">
                <a:solidFill>
                  <a:schemeClr val="tx1"/>
                </a:solidFill>
                <a:effectLst/>
                <a:latin typeface="+mn-lt"/>
                <a:ea typeface="+mn-ea"/>
                <a:cs typeface="+mn-cs"/>
              </a:rPr>
              <a:t>Las redes de solidaridad</a:t>
            </a:r>
            <a:r>
              <a:rPr lang="es-ES" sz="1200" b="0" i="0" kern="1200" baseline="0" dirty="0">
                <a:solidFill>
                  <a:schemeClr val="tx1"/>
                </a:solidFill>
                <a:effectLst/>
                <a:latin typeface="+mn-lt"/>
                <a:ea typeface="+mn-ea"/>
                <a:cs typeface="+mn-cs"/>
              </a:rPr>
              <a:t> (por ejemplo, </a:t>
            </a:r>
            <a:r>
              <a:rPr lang="es-ES" sz="1200" b="0" i="0" kern="1200" dirty="0">
                <a:solidFill>
                  <a:schemeClr val="tx1"/>
                </a:solidFill>
                <a:effectLst/>
                <a:latin typeface="+mn-lt"/>
                <a:ea typeface="+mn-ea"/>
                <a:cs typeface="+mn-cs"/>
              </a:rPr>
              <a:t>las familias extensas, las estructuras de parentesco, los vecinos</a:t>
            </a:r>
            <a:r>
              <a:rPr lang="es-ES" sz="1200" b="0" i="0" kern="1200" baseline="0" dirty="0">
                <a:solidFill>
                  <a:schemeClr val="tx1"/>
                </a:solidFill>
                <a:effectLst/>
                <a:latin typeface="+mn-lt"/>
                <a:ea typeface="+mn-ea"/>
                <a:cs typeface="+mn-cs"/>
              </a:rPr>
              <a:t> y</a:t>
            </a:r>
            <a:r>
              <a:rPr lang="es-ES" sz="1200" b="0" i="0" kern="1200" dirty="0">
                <a:solidFill>
                  <a:schemeClr val="tx1"/>
                </a:solidFill>
                <a:effectLst/>
                <a:latin typeface="+mn-lt"/>
                <a:ea typeface="+mn-ea"/>
                <a:cs typeface="+mn-cs"/>
              </a:rPr>
              <a:t> los grupos religiosos)</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y los beneficios a través del prestigio y la influencia.</a:t>
            </a:r>
          </a:p>
          <a:p>
            <a:pPr>
              <a:defRPr/>
            </a:pPr>
            <a:r>
              <a:rPr lang="es-ES" noProof="0" dirty="0">
                <a:latin typeface="+mn-lt"/>
                <a:cs typeface="+mn-cs"/>
              </a:rPr>
              <a:t>Los activos sociales comprenden los mecanismos de solidaridad disponibles para un hogar que exceden</a:t>
            </a:r>
            <a:r>
              <a:rPr lang="es-ES" baseline="0" noProof="0" dirty="0">
                <a:latin typeface="+mn-lt"/>
                <a:cs typeface="+mn-cs"/>
              </a:rPr>
              <a:t> a ese hogar </a:t>
            </a:r>
            <a:r>
              <a:rPr lang="es-ES" noProof="0" dirty="0">
                <a:latin typeface="+mn-lt"/>
                <a:cs typeface="+mn-cs"/>
              </a:rPr>
              <a:t>(principales miembros de la familia), pero que se mantienen a un nivel informal (no gubernamental). Esas redes </a:t>
            </a:r>
            <a:r>
              <a:rPr lang="es-ES" sz="1200" b="0" i="0" kern="1200" noProof="0" dirty="0">
                <a:solidFill>
                  <a:schemeClr val="tx1"/>
                </a:solidFill>
                <a:effectLst/>
                <a:latin typeface="+mn-lt"/>
                <a:ea typeface="+mn-ea"/>
                <a:cs typeface="+mn-cs"/>
              </a:rPr>
              <a:t>son particularmente importantes </a:t>
            </a:r>
            <a:r>
              <a:rPr lang="es-ES" noProof="0" dirty="0">
                <a:latin typeface="+mn-lt"/>
                <a:cs typeface="+mn-cs"/>
              </a:rPr>
              <a:t>luego de que las familias se</a:t>
            </a:r>
            <a:r>
              <a:rPr lang="es-ES" baseline="0" noProof="0" dirty="0">
                <a:latin typeface="+mn-lt"/>
                <a:cs typeface="+mn-cs"/>
              </a:rPr>
              <a:t> enfrentan a una situación de conmoción</a:t>
            </a:r>
            <a:r>
              <a:rPr lang="es-ES" noProof="0" dirty="0">
                <a:latin typeface="+mn-lt"/>
                <a:cs typeface="+mn-cs"/>
              </a:rPr>
              <a:t>.</a:t>
            </a:r>
          </a:p>
          <a:p>
            <a:pPr>
              <a:defRPr/>
            </a:pPr>
            <a:r>
              <a:rPr lang="es-ES" noProof="0" dirty="0">
                <a:latin typeface="+mn-lt"/>
                <a:cs typeface="+mn-cs"/>
              </a:rPr>
              <a:t>Por ejemplo: en muchos casos, las poblaciones</a:t>
            </a:r>
            <a:r>
              <a:rPr lang="es-ES" baseline="0" noProof="0" dirty="0">
                <a:latin typeface="+mn-lt"/>
                <a:cs typeface="+mn-cs"/>
              </a:rPr>
              <a:t> desplazadas buscan refugio en zonas </a:t>
            </a:r>
            <a:r>
              <a:rPr lang="es-ES" noProof="0" dirty="0"/>
              <a:t>donde pueden esperar la solidaridad de familiares o miembros de su grupo étnico.</a:t>
            </a:r>
          </a:p>
          <a:p>
            <a:pPr>
              <a:defRPr/>
            </a:pPr>
            <a:endParaRPr lang="en-GB" dirty="0">
              <a:latin typeface="+mn-lt"/>
              <a:cs typeface="+mn-cs"/>
            </a:endParaRPr>
          </a:p>
          <a:p>
            <a:pPr>
              <a:defRPr/>
            </a:pPr>
            <a:r>
              <a:rPr lang="es-ES" b="1" dirty="0">
                <a:latin typeface="+mn-lt"/>
                <a:cs typeface="+mn-cs"/>
              </a:rPr>
              <a:t>Activos políticos</a:t>
            </a:r>
            <a:endParaRPr lang="fr-CH" dirty="0">
              <a:latin typeface="+mn-lt"/>
              <a:cs typeface="+mn-cs"/>
            </a:endParaRPr>
          </a:p>
          <a:p>
            <a:pPr>
              <a:defRPr/>
            </a:pPr>
            <a:r>
              <a:rPr lang="es-ES" noProof="0" dirty="0">
                <a:latin typeface="+mn-lt"/>
                <a:cs typeface="+mn-cs"/>
              </a:rPr>
              <a:t>Derechos a través de la ciudadanía, relaciones con la autoridades.</a:t>
            </a:r>
          </a:p>
          <a:p>
            <a:pPr>
              <a:defRPr/>
            </a:pPr>
            <a:r>
              <a:rPr lang="es-ES" dirty="0">
                <a:latin typeface="+mn-lt"/>
                <a:cs typeface="+mn-cs"/>
              </a:rPr>
              <a:t>Los activos políticos describen las relaciones de las personas con las estructuras</a:t>
            </a:r>
            <a:r>
              <a:rPr lang="es-ES" baseline="0" dirty="0">
                <a:latin typeface="+mn-lt"/>
                <a:cs typeface="+mn-cs"/>
              </a:rPr>
              <a:t> del poder político y con los responsables de tomar decisiones.</a:t>
            </a:r>
            <a:r>
              <a:rPr lang="es-ES" dirty="0">
                <a:latin typeface="+mn-lt"/>
                <a:cs typeface="+mn-cs"/>
              </a:rPr>
              <a:t> Los ejemplos típicos</a:t>
            </a:r>
            <a:r>
              <a:rPr lang="es-ES" baseline="0" dirty="0">
                <a:latin typeface="+mn-lt"/>
                <a:cs typeface="+mn-cs"/>
              </a:rPr>
              <a:t> son el favoritismo y la marginación</a:t>
            </a:r>
            <a:r>
              <a:rPr lang="es-ES" noProof="0" dirty="0">
                <a:latin typeface="+mn-lt"/>
                <a:cs typeface="+mn-cs"/>
              </a:rPr>
              <a:t>. Asimismo, existen</a:t>
            </a:r>
            <a:r>
              <a:rPr lang="es-ES" baseline="0" noProof="0" dirty="0">
                <a:latin typeface="+mn-lt"/>
                <a:cs typeface="+mn-cs"/>
              </a:rPr>
              <a:t> los </a:t>
            </a:r>
            <a:r>
              <a:rPr lang="es-ES" noProof="0" dirty="0">
                <a:latin typeface="+mn-lt"/>
                <a:cs typeface="+mn-cs"/>
              </a:rPr>
              <a:t>derechos básicos que confiere la ciudadanía, </a:t>
            </a:r>
            <a:r>
              <a:rPr lang="es-ES" noProof="0" dirty="0"/>
              <a:t>o la ausencia de estos si las personas son, por ejemplo, refugiadas.</a:t>
            </a:r>
            <a:endParaRPr lang="es-ES" noProof="0" dirty="0">
              <a:latin typeface="+mn-lt"/>
              <a:cs typeface="+mn-cs"/>
            </a:endParaRPr>
          </a:p>
          <a:p>
            <a:pPr>
              <a:defRPr/>
            </a:pPr>
            <a:endParaRPr lang="en-GB" dirty="0">
              <a:latin typeface="+mn-lt"/>
              <a:cs typeface="+mn-cs"/>
            </a:endParaRPr>
          </a:p>
          <a:p>
            <a:pPr>
              <a:defRPr/>
            </a:pPr>
            <a:r>
              <a:rPr lang="es-ES" b="1" noProof="0" dirty="0">
                <a:latin typeface="+mn-lt"/>
                <a:cs typeface="+mn-cs"/>
              </a:rPr>
              <a:t>Activos naturales</a:t>
            </a:r>
            <a:endParaRPr lang="es-ES" noProof="0" dirty="0">
              <a:latin typeface="+mn-lt"/>
              <a:cs typeface="+mn-cs"/>
            </a:endParaRPr>
          </a:p>
          <a:p>
            <a:pPr>
              <a:defRPr/>
            </a:pPr>
            <a:r>
              <a:rPr lang="es-ES" noProof="0" dirty="0">
                <a:latin typeface="+mn-lt"/>
                <a:cs typeface="+mn-cs"/>
              </a:rPr>
              <a:t>Recursos naturales,</a:t>
            </a:r>
            <a:r>
              <a:rPr lang="es-ES" baseline="0" noProof="0" dirty="0">
                <a:latin typeface="+mn-lt"/>
                <a:cs typeface="+mn-cs"/>
              </a:rPr>
              <a:t> como la tierra</a:t>
            </a:r>
            <a:r>
              <a:rPr lang="es-ES" noProof="0" dirty="0">
                <a:latin typeface="+mn-lt"/>
                <a:cs typeface="+mn-cs"/>
              </a:rPr>
              <a:t> (pública), el agua, la vida salvaje, la biodiversidad, la atmósfera, la energía solar, etc.</a:t>
            </a:r>
          </a:p>
          <a:p>
            <a:pPr>
              <a:defRPr/>
            </a:pPr>
            <a:r>
              <a:rPr lang="es-ES" noProof="0" dirty="0">
                <a:latin typeface="+mn-lt"/>
                <a:cs typeface="+mn-cs"/>
              </a:rPr>
              <a:t>Estos</a:t>
            </a:r>
            <a:r>
              <a:rPr lang="es-ES" baseline="0" noProof="0" dirty="0">
                <a:latin typeface="+mn-lt"/>
                <a:cs typeface="+mn-cs"/>
              </a:rPr>
              <a:t> activos a</a:t>
            </a:r>
            <a:r>
              <a:rPr lang="es-ES" noProof="0" dirty="0">
                <a:latin typeface="+mn-lt"/>
                <a:cs typeface="+mn-cs"/>
              </a:rPr>
              <a:t>barcan los</a:t>
            </a:r>
            <a:r>
              <a:rPr lang="es-ES" baseline="0" noProof="0" dirty="0">
                <a:latin typeface="+mn-lt"/>
                <a:cs typeface="+mn-cs"/>
              </a:rPr>
              <a:t> elementos del</a:t>
            </a:r>
            <a:r>
              <a:rPr lang="es-ES" noProof="0" dirty="0">
                <a:latin typeface="+mn-lt"/>
                <a:cs typeface="+mn-cs"/>
              </a:rPr>
              <a:t> medio ambiente natural que </a:t>
            </a:r>
            <a:r>
              <a:rPr lang="es-ES" i="1" noProof="0" dirty="0">
                <a:latin typeface="+mn-lt"/>
                <a:cs typeface="+mn-cs"/>
              </a:rPr>
              <a:t>no</a:t>
            </a:r>
            <a:r>
              <a:rPr lang="es-ES" noProof="0" dirty="0">
                <a:latin typeface="+mn-lt"/>
                <a:cs typeface="+mn-cs"/>
              </a:rPr>
              <a:t> son de propiedad privada</a:t>
            </a:r>
            <a:r>
              <a:rPr lang="es-ES" baseline="0" noProof="0" dirty="0">
                <a:latin typeface="+mn-lt"/>
                <a:cs typeface="+mn-cs"/>
              </a:rPr>
              <a:t> y que</a:t>
            </a:r>
            <a:r>
              <a:rPr lang="es-ES" noProof="0" dirty="0">
                <a:latin typeface="+mn-lt"/>
                <a:cs typeface="+mn-cs"/>
              </a:rPr>
              <a:t>, </a:t>
            </a:r>
            <a:r>
              <a:rPr lang="es-ES" i="1" noProof="0" dirty="0">
                <a:latin typeface="+mn-lt"/>
                <a:cs typeface="+mn-cs"/>
              </a:rPr>
              <a:t>en principio, están</a:t>
            </a:r>
            <a:r>
              <a:rPr lang="es-ES" i="1" baseline="0" noProof="0" dirty="0">
                <a:latin typeface="+mn-lt"/>
                <a:cs typeface="+mn-cs"/>
              </a:rPr>
              <a:t> disponibles para todas las personas</a:t>
            </a:r>
            <a:r>
              <a:rPr lang="es-ES" noProof="0" dirty="0">
                <a:latin typeface="+mn-lt"/>
                <a:cs typeface="+mn-cs"/>
              </a:rPr>
              <a:t>. La preservación y la explotación de estos recursos</a:t>
            </a:r>
            <a:r>
              <a:rPr lang="es-ES" baseline="0" noProof="0" dirty="0">
                <a:latin typeface="+mn-lt"/>
                <a:cs typeface="+mn-cs"/>
              </a:rPr>
              <a:t> </a:t>
            </a:r>
            <a:r>
              <a:rPr lang="es-ES" dirty="0"/>
              <a:t>suele estar regulada por leyes formales o consuetudinarias (reglamentos para proteger la calidad del agua, la explotación forestal, la caza, etc.).</a:t>
            </a:r>
          </a:p>
          <a:p>
            <a:pPr>
              <a:defRPr/>
            </a:pPr>
            <a:endParaRPr lang="en-GB" dirty="0">
              <a:latin typeface="+mn-lt"/>
              <a:cs typeface="+mn-cs"/>
            </a:endParaRPr>
          </a:p>
          <a:p>
            <a:pPr>
              <a:defRPr/>
            </a:pPr>
            <a:r>
              <a:rPr lang="es-ES" b="1" dirty="0">
                <a:latin typeface="+mn-lt"/>
                <a:cs typeface="+mn-cs"/>
              </a:rPr>
              <a:t>Activos físicos</a:t>
            </a:r>
            <a:endParaRPr lang="fr-CH" dirty="0">
              <a:latin typeface="+mn-lt"/>
              <a:cs typeface="+mn-cs"/>
            </a:endParaRPr>
          </a:p>
          <a:p>
            <a:pPr>
              <a:defRPr/>
            </a:pPr>
            <a:r>
              <a:rPr lang="es-ES" noProof="0" dirty="0">
                <a:latin typeface="+mn-lt"/>
                <a:cs typeface="+mn-cs"/>
              </a:rPr>
              <a:t>Infraestructura</a:t>
            </a:r>
            <a:r>
              <a:rPr lang="es-ES" baseline="0" noProof="0" dirty="0">
                <a:latin typeface="+mn-lt"/>
                <a:cs typeface="+mn-cs"/>
              </a:rPr>
              <a:t> y bienes básicos a nivel de los hogares</a:t>
            </a:r>
            <a:r>
              <a:rPr lang="es-ES" noProof="0" dirty="0">
                <a:latin typeface="+mn-lt"/>
                <a:cs typeface="+mn-cs"/>
              </a:rPr>
              <a:t>. Se</a:t>
            </a:r>
            <a:r>
              <a:rPr lang="es-ES" baseline="0" noProof="0" dirty="0">
                <a:latin typeface="+mn-lt"/>
                <a:cs typeface="+mn-cs"/>
              </a:rPr>
              <a:t> relacionan principalmente con las condiciones de vida y los medios de producción.</a:t>
            </a:r>
            <a:endParaRPr lang="es-ES" noProof="0" dirty="0">
              <a:latin typeface="+mn-lt"/>
              <a:cs typeface="+mn-cs"/>
            </a:endParaRPr>
          </a:p>
          <a:p>
            <a:pPr>
              <a:defRPr/>
            </a:pPr>
            <a:r>
              <a:rPr lang="es-ES" noProof="0" dirty="0">
                <a:latin typeface="+mn-lt"/>
                <a:cs typeface="+mn-cs"/>
              </a:rPr>
              <a:t>Los activos físicos</a:t>
            </a:r>
            <a:r>
              <a:rPr lang="es-ES" baseline="0" noProof="0" dirty="0">
                <a:latin typeface="+mn-lt"/>
                <a:cs typeface="+mn-cs"/>
              </a:rPr>
              <a:t> </a:t>
            </a:r>
            <a:r>
              <a:rPr lang="es-ES" noProof="0" dirty="0">
                <a:latin typeface="+mn-lt"/>
                <a:cs typeface="+mn-cs"/>
              </a:rPr>
              <a:t>pueden dividirse en las siguientes categorías:</a:t>
            </a:r>
          </a:p>
          <a:p>
            <a:pPr>
              <a:defRPr/>
            </a:pPr>
            <a:r>
              <a:rPr lang="es-ES" noProof="0" dirty="0">
                <a:latin typeface="+mn-lt"/>
                <a:cs typeface="+mn-cs"/>
              </a:rPr>
              <a:t>Infraestructura básica (a nivel de los hogares) relacionada con</a:t>
            </a:r>
            <a:r>
              <a:rPr lang="es-ES" baseline="0" noProof="0" dirty="0">
                <a:latin typeface="+mn-lt"/>
                <a:cs typeface="+mn-cs"/>
              </a:rPr>
              <a:t> el agua, el saneamiento, el transporte, la comunicación y la energía.</a:t>
            </a:r>
            <a:r>
              <a:rPr lang="es-ES" noProof="0" dirty="0">
                <a:latin typeface="+mn-lt"/>
                <a:cs typeface="+mn-cs"/>
              </a:rPr>
              <a:t> </a:t>
            </a:r>
          </a:p>
          <a:p>
            <a:pPr>
              <a:defRPr/>
            </a:pPr>
            <a:r>
              <a:rPr lang="es-ES" noProof="0" dirty="0">
                <a:latin typeface="+mn-lt"/>
                <a:cs typeface="+mn-cs"/>
              </a:rPr>
              <a:t>Vivienda o refugio.</a:t>
            </a:r>
          </a:p>
          <a:p>
            <a:pPr>
              <a:defRPr/>
            </a:pPr>
            <a:r>
              <a:rPr lang="es-ES" noProof="0" dirty="0">
                <a:latin typeface="+mn-lt"/>
                <a:cs typeface="+mn-cs"/>
              </a:rPr>
              <a:t>Artículos no relacionados con los alimentos: </a:t>
            </a:r>
            <a:r>
              <a:rPr lang="es-ES" sz="1200" b="0" i="0" kern="1200" noProof="0" dirty="0">
                <a:solidFill>
                  <a:schemeClr val="tx1"/>
                </a:solidFill>
                <a:effectLst/>
                <a:latin typeface="+mn-lt"/>
                <a:ea typeface="+mn-ea"/>
                <a:cs typeface="+mn-cs"/>
              </a:rPr>
              <a:t>utensilios de cocina</a:t>
            </a:r>
            <a:r>
              <a:rPr lang="es-ES" noProof="0" dirty="0">
                <a:latin typeface="+mn-lt"/>
                <a:cs typeface="+mn-cs"/>
              </a:rPr>
              <a:t>, </a:t>
            </a:r>
            <a:r>
              <a:rPr lang="es-AR" sz="1200" b="0" i="0" kern="1200" dirty="0">
                <a:solidFill>
                  <a:schemeClr val="tx1"/>
                </a:solidFill>
                <a:effectLst/>
                <a:latin typeface="+mn-lt"/>
                <a:ea typeface="+mn-ea"/>
                <a:cs typeface="+mn-cs"/>
              </a:rPr>
              <a:t>prendas de vestir</a:t>
            </a:r>
            <a:r>
              <a:rPr lang="es-ES" noProof="0" dirty="0">
                <a:latin typeface="+mn-lt"/>
                <a:cs typeface="+mn-cs"/>
              </a:rPr>
              <a:t>, </a:t>
            </a:r>
            <a:r>
              <a:rPr lang="es-ES" sz="1200" b="0" i="0" kern="1200" noProof="0" dirty="0">
                <a:solidFill>
                  <a:schemeClr val="tx1"/>
                </a:solidFill>
                <a:effectLst/>
                <a:latin typeface="+mn-lt"/>
                <a:ea typeface="+mn-ea"/>
                <a:cs typeface="+mn-cs"/>
              </a:rPr>
              <a:t>artículos de dormitorio, </a:t>
            </a:r>
            <a:r>
              <a:rPr lang="es-ES" noProof="0" dirty="0">
                <a:latin typeface="+mn-lt"/>
                <a:cs typeface="+mn-cs"/>
              </a:rPr>
              <a:t>etc.</a:t>
            </a:r>
          </a:p>
          <a:p>
            <a:pPr>
              <a:defRPr/>
            </a:pPr>
            <a:r>
              <a:rPr lang="es-ES" noProof="0" dirty="0">
                <a:latin typeface="+mn-lt"/>
                <a:cs typeface="+mn-cs"/>
              </a:rPr>
              <a:t>Medios de producción: g</a:t>
            </a:r>
            <a:r>
              <a:rPr lang="es-ES" noProof="0" dirty="0"/>
              <a:t>anadería, herramientas y dispositivos utilizados para actividades de subsistencia y para tierras de propiedad privada.</a:t>
            </a:r>
          </a:p>
          <a:p>
            <a:pPr>
              <a:defRPr/>
            </a:pPr>
            <a:r>
              <a:rPr lang="es-ES" noProof="0" dirty="0">
                <a:latin typeface="+mn-lt"/>
                <a:cs typeface="+mn-cs"/>
              </a:rPr>
              <a:t>A menudo,</a:t>
            </a:r>
            <a:r>
              <a:rPr lang="es-ES" baseline="0" noProof="0" dirty="0">
                <a:latin typeface="+mn-lt"/>
                <a:cs typeface="+mn-cs"/>
              </a:rPr>
              <a:t> </a:t>
            </a:r>
            <a:r>
              <a:rPr lang="es-ES" noProof="0" dirty="0">
                <a:latin typeface="+mn-lt"/>
                <a:cs typeface="+mn-cs"/>
              </a:rPr>
              <a:t>la capacidad de producción de alimentos y </a:t>
            </a:r>
            <a:r>
              <a:rPr lang="es-ES" baseline="0" noProof="0" dirty="0">
                <a:latin typeface="+mn-lt"/>
                <a:cs typeface="+mn-cs"/>
              </a:rPr>
              <a:t>l</a:t>
            </a:r>
            <a:r>
              <a:rPr lang="es-ES" noProof="0" dirty="0">
                <a:latin typeface="+mn-lt"/>
                <a:cs typeface="+mn-cs"/>
              </a:rPr>
              <a:t>as condiciones de vida de los hogares dependen de los activos físicos.</a:t>
            </a:r>
          </a:p>
          <a:p>
            <a:pPr>
              <a:defRPr/>
            </a:pPr>
            <a:endParaRPr lang="en-GB" dirty="0">
              <a:latin typeface="+mn-lt"/>
              <a:cs typeface="+mn-cs"/>
            </a:endParaRPr>
          </a:p>
          <a:p>
            <a:pPr>
              <a:defRPr/>
            </a:pPr>
            <a:r>
              <a:rPr lang="es-ES" b="1" dirty="0">
                <a:latin typeface="+mn-lt"/>
                <a:cs typeface="+mn-cs"/>
              </a:rPr>
              <a:t>Activos financieros</a:t>
            </a:r>
            <a:endParaRPr lang="fr-CH" dirty="0">
              <a:latin typeface="+mn-lt"/>
              <a:cs typeface="+mn-cs"/>
            </a:endParaRPr>
          </a:p>
          <a:p>
            <a:pPr>
              <a:defRPr/>
            </a:pPr>
            <a:r>
              <a:rPr lang="es-ES" dirty="0">
                <a:latin typeface="+mn-lt"/>
                <a:cs typeface="+mn-cs"/>
              </a:rPr>
              <a:t>Ahorros, oro y joyas, remesas, créditos, becas, pensiones,</a:t>
            </a:r>
            <a:r>
              <a:rPr lang="es-ES" baseline="0" dirty="0">
                <a:latin typeface="+mn-lt"/>
                <a:cs typeface="+mn-cs"/>
              </a:rPr>
              <a:t> etc.</a:t>
            </a:r>
            <a:endParaRPr lang="es-ES" dirty="0">
              <a:latin typeface="+mn-lt"/>
              <a:cs typeface="+mn-cs"/>
            </a:endParaRPr>
          </a:p>
          <a:p>
            <a:pPr>
              <a:defRPr/>
            </a:pPr>
            <a:r>
              <a:rPr lang="es-ES" sz="1200" b="0" i="0" kern="1200" dirty="0">
                <a:solidFill>
                  <a:schemeClr val="tx1"/>
                </a:solidFill>
                <a:effectLst/>
                <a:latin typeface="+mn-lt"/>
                <a:ea typeface="+mn-ea"/>
                <a:cs typeface="+mn-cs"/>
              </a:rPr>
              <a:t>Estas son las “reservas” </a:t>
            </a:r>
            <a:r>
              <a:rPr lang="es-ES" sz="1200" b="0" i="1" kern="1200" dirty="0">
                <a:solidFill>
                  <a:schemeClr val="tx1"/>
                </a:solidFill>
                <a:effectLst/>
                <a:latin typeface="+mn-lt"/>
                <a:ea typeface="+mn-ea"/>
                <a:cs typeface="+mn-cs"/>
              </a:rPr>
              <a:t>directas</a:t>
            </a:r>
            <a:r>
              <a:rPr lang="es-ES" sz="1200" b="0" i="0" kern="1200" dirty="0">
                <a:solidFill>
                  <a:schemeClr val="tx1"/>
                </a:solidFill>
                <a:effectLst/>
                <a:latin typeface="+mn-lt"/>
                <a:ea typeface="+mn-ea"/>
                <a:cs typeface="+mn-cs"/>
              </a:rPr>
              <a:t> de efectivo de los hogares. Los ingresos y salarios no se incluyen aquí</a:t>
            </a:r>
            <a:r>
              <a:rPr lang="es-ES" sz="1200" b="0" i="0" kern="1200" baseline="0" dirty="0">
                <a:solidFill>
                  <a:schemeClr val="tx1"/>
                </a:solidFill>
                <a:effectLst/>
                <a:latin typeface="+mn-lt"/>
                <a:ea typeface="+mn-ea"/>
                <a:cs typeface="+mn-cs"/>
              </a:rPr>
              <a:t> </a:t>
            </a:r>
            <a:r>
              <a:rPr lang="es-ES" sz="1200" b="0" i="0" kern="1200" dirty="0">
                <a:solidFill>
                  <a:schemeClr val="tx1"/>
                </a:solidFill>
                <a:effectLst/>
                <a:latin typeface="+mn-lt"/>
                <a:ea typeface="+mn-ea"/>
                <a:cs typeface="+mn-cs"/>
              </a:rPr>
              <a:t>porque se obtienen a través de actividades de subsistencia, pero sí</a:t>
            </a:r>
            <a:r>
              <a:rPr lang="es-ES" sz="1200" b="0" i="0" kern="1200" baseline="0" dirty="0">
                <a:solidFill>
                  <a:schemeClr val="tx1"/>
                </a:solidFill>
                <a:effectLst/>
                <a:latin typeface="+mn-lt"/>
                <a:ea typeface="+mn-ea"/>
                <a:cs typeface="+mn-cs"/>
              </a:rPr>
              <a:t> se</a:t>
            </a:r>
            <a:r>
              <a:rPr lang="es-ES" sz="1200" b="0" i="0" kern="1200" dirty="0">
                <a:solidFill>
                  <a:schemeClr val="tx1"/>
                </a:solidFill>
                <a:effectLst/>
                <a:latin typeface="+mn-lt"/>
                <a:ea typeface="+mn-ea"/>
                <a:cs typeface="+mn-cs"/>
              </a:rPr>
              <a:t> encuadran en los resultados en materia de medios de subsistencia</a:t>
            </a:r>
            <a:r>
              <a:rPr lang="es-ES" dirty="0">
                <a:latin typeface="+mn-lt"/>
                <a:cs typeface="+mn-cs"/>
              </a:rPr>
              <a:t>.</a:t>
            </a:r>
          </a:p>
          <a:p>
            <a:pPr>
              <a:defRPr/>
            </a:pPr>
            <a:r>
              <a:rPr lang="es-ES" noProof="0" dirty="0">
                <a:latin typeface="+mn-lt"/>
                <a:cs typeface="+mn-cs"/>
              </a:rPr>
              <a:t>Los activos financieros</a:t>
            </a:r>
            <a:r>
              <a:rPr lang="es-ES" baseline="0" noProof="0" dirty="0">
                <a:latin typeface="+mn-lt"/>
                <a:cs typeface="+mn-cs"/>
              </a:rPr>
              <a:t> revisten vital importancia porque son flexibles; en otras palabras, pueden convertirse fácilmente en otros activos.</a:t>
            </a:r>
          </a:p>
          <a:p>
            <a:pPr>
              <a:defRPr/>
            </a:pPr>
            <a:r>
              <a:rPr lang="es-ES" dirty="0">
                <a:latin typeface="+mn-lt"/>
                <a:cs typeface="+mn-cs"/>
              </a:rPr>
              <a:t>Por ejemplo, con dinero</a:t>
            </a:r>
            <a:r>
              <a:rPr lang="es-ES" baseline="0" dirty="0">
                <a:latin typeface="+mn-lt"/>
                <a:cs typeface="+mn-cs"/>
              </a:rPr>
              <a:t> </a:t>
            </a:r>
            <a:r>
              <a:rPr lang="es-ES" dirty="0">
                <a:latin typeface="+mn-lt"/>
                <a:cs typeface="+mn-cs"/>
              </a:rPr>
              <a:t>se pueden comprar activos físicos,</a:t>
            </a:r>
            <a:r>
              <a:rPr lang="es-ES" baseline="0" dirty="0">
                <a:latin typeface="+mn-lt"/>
                <a:cs typeface="+mn-cs"/>
              </a:rPr>
              <a:t> </a:t>
            </a:r>
            <a:r>
              <a:rPr lang="es-ES" dirty="0"/>
              <a:t>desarrollar</a:t>
            </a:r>
            <a:r>
              <a:rPr lang="es-ES" baseline="0" dirty="0"/>
              <a:t> </a:t>
            </a:r>
            <a:r>
              <a:rPr lang="es-ES" dirty="0"/>
              <a:t>activos humanos a través de la educación o mejorar el capital político mediante el pago de sobornos.</a:t>
            </a:r>
          </a:p>
          <a:p>
            <a:pPr>
              <a:defRPr/>
            </a:pPr>
            <a:r>
              <a:rPr lang="es-ES" noProof="0" dirty="0">
                <a:latin typeface="+mn-lt"/>
                <a:cs typeface="+mn-cs"/>
              </a:rPr>
              <a:t>La</a:t>
            </a:r>
            <a:r>
              <a:rPr lang="es-ES" baseline="0" noProof="0" dirty="0">
                <a:latin typeface="+mn-lt"/>
                <a:cs typeface="+mn-cs"/>
              </a:rPr>
              <a:t> proporción </a:t>
            </a:r>
            <a:r>
              <a:rPr lang="es-ES" noProof="0" dirty="0">
                <a:latin typeface="+mn-lt"/>
                <a:cs typeface="+mn-cs"/>
              </a:rPr>
              <a:t>de dependencia de los hogares es el número de individuos menores de 15 o mayores de 64 años, dividido por la cantidad de individuos entre 15 y 64 años de edad. Cuanto mayor sea ese valor, mayor será la dependencia para la familia.</a:t>
            </a:r>
          </a:p>
          <a:p>
            <a:pPr>
              <a:defRPr/>
            </a:pPr>
            <a:r>
              <a:rPr lang="en-GB" dirty="0">
                <a:latin typeface="+mn-lt"/>
                <a:cs typeface="+mn-cs"/>
              </a:rPr>
              <a:t>La </a:t>
            </a:r>
            <a:r>
              <a:rPr lang="es-ES" noProof="0" dirty="0">
                <a:latin typeface="+mn-lt"/>
                <a:cs typeface="+mn-cs"/>
              </a:rPr>
              <a:t>versión inicial del</a:t>
            </a:r>
            <a:r>
              <a:rPr lang="es-ES" baseline="0" noProof="0" dirty="0">
                <a:latin typeface="+mn-lt"/>
                <a:cs typeface="+mn-cs"/>
              </a:rPr>
              <a:t> marco de activos </a:t>
            </a:r>
            <a:r>
              <a:rPr lang="es-AR" sz="1200" b="0" i="0" kern="1200" dirty="0">
                <a:solidFill>
                  <a:schemeClr val="tx1"/>
                </a:solidFill>
                <a:effectLst/>
                <a:latin typeface="+mn-lt"/>
                <a:ea typeface="+mn-ea"/>
                <a:cs typeface="+mn-cs"/>
              </a:rPr>
              <a:t>sostenibles para la subsistencia </a:t>
            </a:r>
            <a:r>
              <a:rPr lang="es-ES" dirty="0"/>
              <a:t>comprendía solo cinco activos; los activos políticos se integraron en una etapa posterior.</a:t>
            </a:r>
          </a:p>
          <a:p>
            <a:pPr>
              <a:defRPr/>
            </a:pPr>
            <a:r>
              <a:rPr lang="es-ES" noProof="0" dirty="0">
                <a:latin typeface="+mn-lt"/>
                <a:cs typeface="+mn-cs"/>
              </a:rPr>
              <a:t>La infraestructura a nivel de los hogares abarca los medios de comunicación, el transporte, el agua, etc.</a:t>
            </a:r>
          </a:p>
          <a:p>
            <a:pPr>
              <a:defRPr/>
            </a:pPr>
            <a:r>
              <a:rPr lang="es-ES" dirty="0">
                <a:latin typeface="+mn-lt"/>
                <a:cs typeface="+mn-cs"/>
              </a:rPr>
              <a:t>En función de la situación, la ganadería puede utilizarse como un medio de producción, como ahorro o como un activo social (estatus social y dote).</a:t>
            </a:r>
          </a:p>
          <a:p>
            <a:pPr>
              <a:defRPr/>
            </a:pPr>
            <a:r>
              <a:rPr lang="es-ES" dirty="0">
                <a:latin typeface="+mn-lt"/>
                <a:cs typeface="+mn-cs"/>
              </a:rPr>
              <a:t>Algunas </a:t>
            </a:r>
            <a:r>
              <a:rPr lang="es-ES" noProof="0" dirty="0">
                <a:latin typeface="+mn-lt"/>
                <a:cs typeface="+mn-cs"/>
              </a:rPr>
              <a:t>versiones del</a:t>
            </a:r>
            <a:r>
              <a:rPr lang="es-ES" baseline="0" noProof="0" dirty="0">
                <a:latin typeface="+mn-lt"/>
                <a:cs typeface="+mn-cs"/>
              </a:rPr>
              <a:t> marco de activos </a:t>
            </a:r>
            <a:r>
              <a:rPr lang="es-ES" sz="1200" b="0" i="0" kern="1200" dirty="0">
                <a:solidFill>
                  <a:schemeClr val="tx1"/>
                </a:solidFill>
                <a:effectLst/>
                <a:latin typeface="+mn-lt"/>
                <a:ea typeface="+mn-ea"/>
                <a:cs typeface="+mn-cs"/>
              </a:rPr>
              <a:t>sostenibles para la </a:t>
            </a:r>
            <a:r>
              <a:rPr lang="es-ES" sz="1200" b="0" i="0" kern="1200" noProof="0" dirty="0">
                <a:solidFill>
                  <a:schemeClr val="tx1"/>
                </a:solidFill>
                <a:effectLst/>
                <a:latin typeface="+mn-lt"/>
                <a:ea typeface="+mn-ea"/>
                <a:cs typeface="+mn-cs"/>
              </a:rPr>
              <a:t>subsistencia ubican a la tierra agrícola de propiedad privada en la categoría “activos naturales”. E</a:t>
            </a:r>
            <a:r>
              <a:rPr lang="es-ES" noProof="0" dirty="0">
                <a:latin typeface="+mn-lt"/>
                <a:cs typeface="+mn-cs"/>
              </a:rPr>
              <a:t>n este curso</a:t>
            </a:r>
            <a:r>
              <a:rPr lang="es-ES" baseline="0" noProof="0" dirty="0">
                <a:latin typeface="+mn-lt"/>
                <a:cs typeface="+mn-cs"/>
              </a:rPr>
              <a:t>, s</a:t>
            </a:r>
            <a:r>
              <a:rPr lang="es-ES" sz="1200" b="0" i="0" kern="1200" noProof="0" dirty="0">
                <a:solidFill>
                  <a:schemeClr val="tx1"/>
                </a:solidFill>
                <a:effectLst/>
                <a:latin typeface="+mn-lt"/>
                <a:ea typeface="+mn-ea"/>
                <a:cs typeface="+mn-cs"/>
              </a:rPr>
              <a:t>in embargo,</a:t>
            </a:r>
            <a:r>
              <a:rPr lang="es-ES" noProof="0" dirty="0">
                <a:latin typeface="+mn-lt"/>
                <a:cs typeface="+mn-cs"/>
              </a:rPr>
              <a:t> partimos de la base de que se trata de un medio privado de producción. </a:t>
            </a:r>
            <a:r>
              <a:rPr lang="es-ES" sz="1200" b="0" i="0" kern="1200" noProof="0" dirty="0">
                <a:solidFill>
                  <a:schemeClr val="tx1"/>
                </a:solidFill>
                <a:effectLst/>
                <a:latin typeface="+mn-lt"/>
                <a:ea typeface="+mn-ea"/>
                <a:cs typeface="+mn-cs"/>
              </a:rPr>
              <a:t>El beneficio de su utilización o el impacto por su pérdida afectará fundamentalmente a los propietarios. Por esta razón, la tierra de propiedad privada se agrupa junto con los demás medios de producción.</a:t>
            </a:r>
            <a:endParaRPr lang="es-ES" noProof="0" dirty="0"/>
          </a:p>
          <a:p>
            <a:pPr>
              <a:defRPr/>
            </a:pPr>
            <a:endParaRPr lang="fr-CH" b="1" dirty="0"/>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23</a:t>
            </a:fld>
            <a:endParaRPr lang="fr-CH"/>
          </a:p>
        </p:txBody>
      </p:sp>
    </p:spTree>
    <p:extLst>
      <p:ext uri="{BB962C8B-B14F-4D97-AF65-F5344CB8AC3E}">
        <p14:creationId xmlns:p14="http://schemas.microsoft.com/office/powerpoint/2010/main" val="127936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s-ES" altLang="en-US" noProof="0" dirty="0">
                <a:cs typeface="Arial" pitchFamily="34" charset="0"/>
              </a:rPr>
              <a:t>Preguntas y respuestas entre</a:t>
            </a:r>
            <a:r>
              <a:rPr lang="es-ES" altLang="en-US" baseline="0" noProof="0" dirty="0">
                <a:cs typeface="Arial" pitchFamily="34" charset="0"/>
              </a:rPr>
              <a:t> </a:t>
            </a:r>
            <a:r>
              <a:rPr lang="es-ES" sz="1200" b="0" i="0" u="none" strike="noStrike" kern="1200" baseline="0" noProof="0" dirty="0">
                <a:solidFill>
                  <a:schemeClr val="tx1"/>
                </a:solidFill>
                <a:effectLst/>
                <a:latin typeface="+mn-lt"/>
                <a:ea typeface="+mn-ea"/>
                <a:cs typeface="+mn-cs"/>
              </a:rPr>
              <a:t>todos </a:t>
            </a:r>
            <a:r>
              <a:rPr lang="es-ES" sz="1200" b="0" i="0" u="none" strike="noStrike" kern="1200" noProof="0" dirty="0">
                <a:solidFill>
                  <a:schemeClr val="tx1"/>
                </a:solidFill>
                <a:effectLst/>
                <a:latin typeface="+mn-lt"/>
                <a:ea typeface="+mn-ea"/>
                <a:cs typeface="+mn-cs"/>
              </a:rPr>
              <a:t>los participantes</a:t>
            </a:r>
            <a:r>
              <a:rPr lang="en-US" altLang="en-US" noProof="0" dirty="0">
                <a:cs typeface="Arial" panose="020B0604020202020204" pitchFamily="34" charset="0"/>
              </a:rPr>
              <a:t>: </a:t>
            </a:r>
            <a:r>
              <a:rPr lang="es-ES" altLang="en-US" noProof="0" dirty="0">
                <a:cs typeface="Arial" panose="020B0604020202020204" pitchFamily="34" charset="0"/>
              </a:rPr>
              <a:t>cada grupo propone tres activos posibles para la subsistencia de los hogares </a:t>
            </a:r>
            <a:r>
              <a:rPr lang="es-ES" altLang="en-US" baseline="0" noProof="0" dirty="0">
                <a:cs typeface="Arial" panose="020B0604020202020204" pitchFamily="34" charset="0"/>
              </a:rPr>
              <a:t>que se les asignaron</a:t>
            </a:r>
            <a:r>
              <a:rPr lang="es-ES" altLang="en-US" noProof="0" dirty="0">
                <a:cs typeface="Arial" panose="020B0604020202020204" pitchFamily="34" charset="0"/>
              </a:rPr>
              <a:t> </a:t>
            </a:r>
            <a:r>
              <a:rPr lang="en-US" altLang="en-US" noProof="0" dirty="0">
                <a:cs typeface="Arial" panose="020B0604020202020204" pitchFamily="34" charset="0"/>
              </a:rPr>
              <a:t>(</a:t>
            </a:r>
            <a:r>
              <a:rPr lang="es-ES" altLang="en-US" noProof="0" dirty="0">
                <a:cs typeface="Arial" panose="020B0604020202020204" pitchFamily="34" charset="0"/>
              </a:rPr>
              <a:t>pueden tener como referencia la</a:t>
            </a:r>
            <a:r>
              <a:rPr lang="es-ES" altLang="en-US" baseline="0" noProof="0" dirty="0">
                <a:cs typeface="Arial" panose="020B0604020202020204" pitchFamily="34" charset="0"/>
              </a:rPr>
              <a:t> explicación dada con anterioridad o pueden pensar y proponer activos nuevos</a:t>
            </a:r>
            <a:r>
              <a:rPr lang="en-US" altLang="en-US" noProof="0" dirty="0">
                <a:cs typeface="Arial" panose="020B0604020202020204" pitchFamily="34" charset="0"/>
              </a:rPr>
              <a:t>). </a:t>
            </a:r>
            <a:r>
              <a:rPr lang="es-ES" altLang="en-US" noProof="0" dirty="0">
                <a:cs typeface="Arial" panose="020B0604020202020204" pitchFamily="34" charset="0"/>
              </a:rPr>
              <a:t>Se</a:t>
            </a:r>
            <a:r>
              <a:rPr lang="es-ES" altLang="en-US" baseline="0" noProof="0" dirty="0">
                <a:cs typeface="Arial" panose="020B0604020202020204" pitchFamily="34" charset="0"/>
              </a:rPr>
              <a:t> recomienda orientar a los participantes para que, al proponer los ejemplos, contemplen todas las categorías de los activos para la subsistencia</a:t>
            </a:r>
            <a:r>
              <a:rPr lang="es-ES" altLang="en-US" noProof="0" dirty="0">
                <a:cs typeface="Arial" panose="020B0604020202020204" pitchFamily="34" charset="0"/>
              </a:rPr>
              <a:t>.</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24</a:t>
            </a:fld>
            <a:endParaRPr lang="fr-CH"/>
          </a:p>
        </p:txBody>
      </p:sp>
    </p:spTree>
    <p:extLst>
      <p:ext uri="{BB962C8B-B14F-4D97-AF65-F5344CB8AC3E}">
        <p14:creationId xmlns:p14="http://schemas.microsoft.com/office/powerpoint/2010/main" val="3195918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6198" lvl="2">
              <a:lnSpc>
                <a:spcPct val="115000"/>
              </a:lnSpc>
              <a:spcBef>
                <a:spcPts val="1034"/>
              </a:spcBef>
            </a:pPr>
            <a:r>
              <a:rPr lang="es-ES" altLang="fr-FR" b="1" noProof="0" dirty="0">
                <a:solidFill>
                  <a:srgbClr val="4F81BD"/>
                </a:solidFill>
                <a:latin typeface="Cambria" panose="02040503050406030204" pitchFamily="18" charset="0"/>
                <a:ea typeface="SimSun" panose="02010600030101010101" pitchFamily="2" charset="-122"/>
                <a:cs typeface="Arial" panose="020B0604020202020204" pitchFamily="34" charset="0"/>
              </a:rPr>
              <a:t>Estrategias de subsistencia:</a:t>
            </a:r>
            <a:r>
              <a:rPr lang="es-ES" altLang="fr-FR" b="1" baseline="0" noProof="0" dirty="0">
                <a:solidFill>
                  <a:srgbClr val="4F81BD"/>
                </a:solidFill>
                <a:latin typeface="Cambria" panose="02040503050406030204" pitchFamily="18" charset="0"/>
                <a:ea typeface="SimSun" panose="02010600030101010101" pitchFamily="2" charset="-122"/>
                <a:cs typeface="Arial" panose="020B0604020202020204" pitchFamily="34" charset="0"/>
              </a:rPr>
              <a:t> ¿Cómo se ganan el sustento las personas?</a:t>
            </a:r>
            <a:endParaRPr lang="es-ES" altLang="fr-FR" b="1" noProof="0" dirty="0">
              <a:solidFill>
                <a:srgbClr val="4F81BD"/>
              </a:solidFill>
              <a:latin typeface="Cambria" panose="02040503050406030204" pitchFamily="18" charset="0"/>
              <a:ea typeface="SimSun" panose="02010600030101010101" pitchFamily="2" charset="-122"/>
              <a:cs typeface="Arial" panose="020B0604020202020204" pitchFamily="34" charset="0"/>
            </a:endParaRPr>
          </a:p>
          <a:p>
            <a:pPr>
              <a:lnSpc>
                <a:spcPct val="115000"/>
              </a:lnSpc>
              <a:spcAft>
                <a:spcPts val="1034"/>
              </a:spcAft>
            </a:pPr>
            <a:r>
              <a:rPr lang="es-ES" altLang="fr-FR" i="1" noProof="0" dirty="0">
                <a:latin typeface="Calibri" panose="020F0502020204030204" pitchFamily="34" charset="0"/>
                <a:cs typeface="Times New Roman" panose="02020603050405020304" pitchFamily="18" charset="0"/>
              </a:rPr>
              <a:t>Las </a:t>
            </a:r>
            <a:r>
              <a:rPr lang="es-ES" altLang="fr-FR" b="1" i="1" noProof="0" dirty="0">
                <a:latin typeface="Calibri" panose="020F0502020204030204" pitchFamily="34" charset="0"/>
                <a:cs typeface="Times New Roman" panose="02020603050405020304" pitchFamily="18" charset="0"/>
              </a:rPr>
              <a:t>estrategias de subsistencia </a:t>
            </a:r>
            <a:r>
              <a:rPr lang="es-ES" altLang="fr-FR" i="1" noProof="0" dirty="0">
                <a:latin typeface="Calibri" panose="020F0502020204030204" pitchFamily="34" charset="0"/>
                <a:cs typeface="Times New Roman" panose="02020603050405020304" pitchFamily="18" charset="0"/>
              </a:rPr>
              <a:t>de</a:t>
            </a:r>
            <a:r>
              <a:rPr lang="es-ES" altLang="fr-FR" i="1" baseline="0" noProof="0" dirty="0">
                <a:latin typeface="Calibri" panose="020F0502020204030204" pitchFamily="34" charset="0"/>
                <a:cs typeface="Times New Roman" panose="02020603050405020304" pitchFamily="18" charset="0"/>
              </a:rPr>
              <a:t> los hogares abarcan una variedad de actividades económicas y sociales realizadas por sus</a:t>
            </a:r>
            <a:r>
              <a:rPr lang="es-ES" altLang="fr-FR" i="1" noProof="0" dirty="0">
                <a:latin typeface="Calibri" panose="020F0502020204030204" pitchFamily="34" charset="0"/>
                <a:cs typeface="Times New Roman" panose="02020603050405020304" pitchFamily="18" charset="0"/>
              </a:rPr>
              <a:t> miembros. </a:t>
            </a:r>
            <a:r>
              <a:rPr lang="es-ES" dirty="0"/>
              <a:t>A menudo, los miembros de una familia realizan diversas actividades que pueden variar considerablemente a lo largo del año. En consecuencia, las estrategias de subsistencia suelen ser complejas y multifacéticas. La diversificación de las estrategias de subsistencia</a:t>
            </a:r>
            <a:r>
              <a:rPr lang="es-ES" baseline="0" dirty="0"/>
              <a:t> </a:t>
            </a:r>
            <a:r>
              <a:rPr lang="es-ES" dirty="0"/>
              <a:t>permite aprovechar al máximo las capacidades disponibles para generar ingresos o producir alimentos, y también ayuda a que las familias sean menos vulnerables a las crisis.</a:t>
            </a:r>
            <a:endParaRPr lang="fr-CH" altLang="fr-FR" dirty="0">
              <a:latin typeface="Calibri" panose="020F0502020204030204" pitchFamily="34" charset="0"/>
              <a:cs typeface="Times New Roman" panose="02020603050405020304" pitchFamily="18" charset="0"/>
            </a:endParaRPr>
          </a:p>
          <a:p>
            <a:pPr>
              <a:lnSpc>
                <a:spcPct val="115000"/>
              </a:lnSpc>
              <a:spcAft>
                <a:spcPts val="1034"/>
              </a:spcAft>
            </a:pPr>
            <a:r>
              <a:rPr lang="es-ES" altLang="fr-FR" noProof="0" dirty="0">
                <a:latin typeface="Calibri" panose="020F0502020204030204" pitchFamily="34" charset="0"/>
                <a:cs typeface="Times New Roman" panose="02020603050405020304" pitchFamily="18" charset="0"/>
              </a:rPr>
              <a:t>Para elegir correctamente las estrategias, es fundamental que los hogares dispongan de</a:t>
            </a:r>
            <a:r>
              <a:rPr lang="es-ES" noProof="0" dirty="0"/>
              <a:t> </a:t>
            </a:r>
            <a:r>
              <a:rPr lang="es-ES" i="1" dirty="0"/>
              <a:t>información</a:t>
            </a:r>
            <a:r>
              <a:rPr lang="es-ES" dirty="0"/>
              <a:t> completa y actualizada </a:t>
            </a:r>
            <a:r>
              <a:rPr lang="es-ES" i="1" dirty="0"/>
              <a:t>sobre el contexto económico</a:t>
            </a:r>
            <a:r>
              <a:rPr lang="es-ES" dirty="0"/>
              <a:t> en el que viven. </a:t>
            </a:r>
            <a:r>
              <a:rPr lang="es-ES" altLang="fr-FR" b="1" noProof="0" dirty="0">
                <a:latin typeface="Calibri" panose="020F0502020204030204" pitchFamily="34" charset="0"/>
                <a:cs typeface="Times New Roman" panose="02020603050405020304" pitchFamily="18" charset="0"/>
              </a:rPr>
              <a:t>Mensaje</a:t>
            </a:r>
            <a:r>
              <a:rPr lang="en-GB" altLang="fr-FR" b="1" dirty="0">
                <a:latin typeface="Calibri" panose="020F0502020204030204" pitchFamily="34" charset="0"/>
                <a:cs typeface="Times New Roman" panose="02020603050405020304" pitchFamily="18" charset="0"/>
              </a:rPr>
              <a:t> clave: </a:t>
            </a:r>
            <a:r>
              <a:rPr lang="es-ES" altLang="fr-FR" b="1" dirty="0">
                <a:latin typeface="+mn-lt"/>
                <a:cs typeface="+mn-cs"/>
              </a:rPr>
              <a:t>l</a:t>
            </a:r>
            <a:r>
              <a:rPr lang="es-ES" b="1" dirty="0"/>
              <a:t>as estrategias de subsistencia </a:t>
            </a:r>
            <a:r>
              <a:rPr lang="es-ES" b="1" i="1" dirty="0"/>
              <a:t>se</a:t>
            </a:r>
            <a:r>
              <a:rPr lang="es-ES" b="1" dirty="0"/>
              <a:t> </a:t>
            </a:r>
            <a:r>
              <a:rPr lang="es-ES" b="1" i="1" dirty="0"/>
              <a:t>basan</a:t>
            </a:r>
            <a:r>
              <a:rPr lang="es-ES" b="1" i="0" dirty="0"/>
              <a:t>, en principio,</a:t>
            </a:r>
            <a:r>
              <a:rPr lang="es-ES" b="1" i="1" dirty="0"/>
              <a:t> en las propias decisiones de las personas</a:t>
            </a:r>
            <a:r>
              <a:rPr lang="es-ES" b="1" dirty="0"/>
              <a:t>.</a:t>
            </a:r>
            <a:endParaRPr lang="fr-CH" altLang="fr-FR" b="1" dirty="0">
              <a:latin typeface="Calibri" panose="020F0502020204030204" pitchFamily="34" charset="0"/>
              <a:cs typeface="Times New Roman" panose="02020603050405020304" pitchFamily="18" charset="0"/>
            </a:endParaRPr>
          </a:p>
          <a:p>
            <a:endParaRPr lang="en-US" altLang="fr-FR" dirty="0">
              <a:cs typeface="Arial" panose="020B0604020202020204" pitchFamily="34" charset="0"/>
            </a:endParaRPr>
          </a:p>
          <a:p>
            <a:r>
              <a:rPr lang="en-US" altLang="fr-FR" b="1" dirty="0">
                <a:cs typeface="Arial" panose="020B0604020202020204" pitchFamily="34" charset="0"/>
              </a:rPr>
              <a:t>EJEMPLO: </a:t>
            </a:r>
            <a:r>
              <a:rPr lang="es-ES" altLang="fr-FR" b="0" dirty="0">
                <a:cs typeface="+mn-cs"/>
              </a:rPr>
              <a:t>p</a:t>
            </a:r>
            <a:r>
              <a:rPr lang="es-ES" dirty="0"/>
              <a:t>robablemente, la agricultura ha sido durante generaciones el principal</a:t>
            </a:r>
            <a:r>
              <a:rPr lang="es-ES" baseline="0" dirty="0"/>
              <a:t> medio de </a:t>
            </a:r>
            <a:r>
              <a:rPr lang="es-ES" dirty="0"/>
              <a:t>subsistencia de nuestra familia de agricultores. La lejanía de la capital ha impedido que sus miembros estudiaran en escuelas relativamente mejores y eligieran otros caminos (o trabajaran la tierra mediante</a:t>
            </a:r>
            <a:r>
              <a:rPr lang="es-ES" baseline="0" dirty="0"/>
              <a:t> el uso de </a:t>
            </a:r>
            <a:r>
              <a:rPr lang="es-AR" sz="1200" b="0" i="0" kern="1200" dirty="0">
                <a:solidFill>
                  <a:schemeClr val="tx1"/>
                </a:solidFill>
                <a:effectLst/>
                <a:latin typeface="+mn-lt"/>
                <a:ea typeface="+mn-ea"/>
                <a:cs typeface="+mn-cs"/>
              </a:rPr>
              <a:t>mejores prácticas de cultivo</a:t>
            </a:r>
            <a:r>
              <a:rPr lang="es-ES" dirty="0"/>
              <a:t>).</a:t>
            </a:r>
            <a:r>
              <a:rPr lang="en-US" altLang="fr-FR" b="0" dirty="0">
                <a:cs typeface="Arial" panose="020B0604020202020204" pitchFamily="34" charset="0"/>
              </a:rPr>
              <a:t> </a:t>
            </a:r>
            <a:r>
              <a:rPr lang="es-ES" altLang="fr-FR" b="0" dirty="0">
                <a:cs typeface="+mn-cs"/>
              </a:rPr>
              <a:t>Dos</a:t>
            </a:r>
            <a:r>
              <a:rPr lang="es-ES" altLang="fr-FR" b="0" baseline="0" dirty="0">
                <a:cs typeface="+mn-cs"/>
              </a:rPr>
              <a:t> tercios</a:t>
            </a:r>
            <a:r>
              <a:rPr lang="es-ES" dirty="0"/>
              <a:t> de</a:t>
            </a:r>
            <a:r>
              <a:rPr lang="es-ES" baseline="0" dirty="0"/>
              <a:t> la cosecha </a:t>
            </a:r>
            <a:r>
              <a:rPr lang="es-ES" dirty="0"/>
              <a:t>(mandioca y maní) se utilizan para el autoconsumo</a:t>
            </a:r>
            <a:r>
              <a:rPr lang="es-ES" baseline="0" dirty="0"/>
              <a:t> y un tercio</a:t>
            </a:r>
            <a:r>
              <a:rPr lang="es-ES" dirty="0"/>
              <a:t> se vende. El efectivo se utilizará para otros alimentos, ropa, medicamentos, etc. Durante el período de escasez, cuando los hogares ya no pueden contar con su cosecha para el autoconsumo</a:t>
            </a:r>
            <a:r>
              <a:rPr lang="en-US" altLang="fr-FR" b="0" dirty="0">
                <a:cs typeface="Arial" panose="020B0604020202020204" pitchFamily="34" charset="0"/>
              </a:rPr>
              <a:t>, </a:t>
            </a:r>
            <a:r>
              <a:rPr lang="es-ES" sz="1200" b="0" i="0" kern="1200" dirty="0">
                <a:solidFill>
                  <a:schemeClr val="tx1"/>
                </a:solidFill>
                <a:effectLst/>
                <a:latin typeface="+mn-lt"/>
                <a:ea typeface="+mn-ea"/>
                <a:cs typeface="+mn-cs"/>
              </a:rPr>
              <a:t>otras actividades complementan el principal</a:t>
            </a:r>
            <a:r>
              <a:rPr lang="es-ES" sz="1200" b="0" i="0" kern="1200" baseline="0" dirty="0">
                <a:solidFill>
                  <a:schemeClr val="tx1"/>
                </a:solidFill>
                <a:effectLst/>
                <a:latin typeface="+mn-lt"/>
                <a:ea typeface="+mn-ea"/>
                <a:cs typeface="+mn-cs"/>
              </a:rPr>
              <a:t> medio de </a:t>
            </a:r>
            <a:r>
              <a:rPr lang="es-ES" sz="1200" b="0" i="0" kern="1200" dirty="0">
                <a:solidFill>
                  <a:schemeClr val="tx1"/>
                </a:solidFill>
                <a:effectLst/>
                <a:latin typeface="+mn-lt"/>
                <a:ea typeface="+mn-ea"/>
                <a:cs typeface="+mn-cs"/>
              </a:rPr>
              <a:t>subsistencia, como la recolección de alimentos de la naturaleza, ñame, leña para venderla y obtener dinero en efectivo, </a:t>
            </a:r>
            <a:r>
              <a:rPr lang="es-ES" sz="1200" b="0" i="0" kern="1200" dirty="0" err="1">
                <a:solidFill>
                  <a:schemeClr val="tx1"/>
                </a:solidFill>
                <a:effectLst/>
                <a:latin typeface="+mn-lt"/>
                <a:ea typeface="+mn-ea"/>
                <a:cs typeface="+mn-cs"/>
              </a:rPr>
              <a:t>etc</a:t>
            </a:r>
            <a:r>
              <a:rPr lang="en-US" altLang="fr-FR" b="0" dirty="0">
                <a:cs typeface="Arial" panose="020B0604020202020204" pitchFamily="34" charset="0"/>
              </a:rPr>
              <a:t>. </a:t>
            </a:r>
            <a:r>
              <a:rPr lang="es-ES" sz="1200" b="0" i="0" kern="1200" dirty="0">
                <a:solidFill>
                  <a:schemeClr val="tx1"/>
                </a:solidFill>
                <a:effectLst/>
                <a:latin typeface="+mn-lt"/>
                <a:ea typeface="+mn-ea"/>
                <a:cs typeface="+mn-cs"/>
              </a:rPr>
              <a:t>La caza y la pesca pueden tener</a:t>
            </a:r>
            <a:r>
              <a:rPr lang="es-ES" sz="1200" b="0" i="0" kern="1200" baseline="0" dirty="0">
                <a:solidFill>
                  <a:schemeClr val="tx1"/>
                </a:solidFill>
                <a:effectLst/>
                <a:latin typeface="+mn-lt"/>
                <a:ea typeface="+mn-ea"/>
                <a:cs typeface="+mn-cs"/>
              </a:rPr>
              <a:t> más importancia </a:t>
            </a:r>
            <a:r>
              <a:rPr lang="es-ES" sz="1200" b="0" i="0" kern="1200" dirty="0">
                <a:solidFill>
                  <a:schemeClr val="tx1"/>
                </a:solidFill>
                <a:effectLst/>
                <a:latin typeface="+mn-lt"/>
                <a:ea typeface="+mn-ea"/>
                <a:cs typeface="+mn-cs"/>
              </a:rPr>
              <a:t>en este período.</a:t>
            </a: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25</a:t>
            </a:fld>
            <a:endParaRPr lang="fr-CH"/>
          </a:p>
        </p:txBody>
      </p:sp>
    </p:spTree>
    <p:extLst>
      <p:ext uri="{BB962C8B-B14F-4D97-AF65-F5344CB8AC3E}">
        <p14:creationId xmlns:p14="http://schemas.microsoft.com/office/powerpoint/2010/main" val="350718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31" marR="0" lvl="0" indent="0" algn="l" defTabSz="914400" rtl="0" eaLnBrk="1" fontAlgn="auto" latinLnBrk="0" hangingPunct="1">
              <a:lnSpc>
                <a:spcPct val="115000"/>
              </a:lnSpc>
              <a:spcBef>
                <a:spcPts val="1034"/>
              </a:spcBef>
              <a:spcAft>
                <a:spcPts val="0"/>
              </a:spcAft>
              <a:buClrTx/>
              <a:buSzTx/>
              <a:buFontTx/>
              <a:buNone/>
              <a:tabLst/>
              <a:defRPr/>
            </a:pPr>
            <a:r>
              <a:rPr kumimoji="0" lang="es-ES" noProof="0" dirty="0">
                <a:solidFill>
                  <a:srgbClr val="243F60"/>
                </a:solidFill>
                <a:latin typeface="Cambria" panose="02040503050406030204" pitchFamily="18" charset="0"/>
                <a:ea typeface="SimSun" panose="02010600030101010101" pitchFamily="2" charset="-122"/>
                <a:cs typeface="+mn-cs"/>
              </a:rPr>
              <a:t>Los activos y las estrategias lograrán resultados</a:t>
            </a:r>
            <a:r>
              <a:rPr kumimoji="0" lang="es-ES" baseline="0" noProof="0" dirty="0">
                <a:solidFill>
                  <a:srgbClr val="243F60"/>
                </a:solidFill>
                <a:latin typeface="Cambria" panose="02040503050406030204" pitchFamily="18" charset="0"/>
                <a:ea typeface="SimSun" panose="02010600030101010101" pitchFamily="2" charset="-122"/>
                <a:cs typeface="+mn-cs"/>
              </a:rPr>
              <a:t> </a:t>
            </a:r>
            <a:r>
              <a:rPr lang="es-ES" sz="1200" u="none" noProof="0" dirty="0">
                <a:latin typeface="+mn-lt"/>
              </a:rPr>
              <a:t>en materia de medios de subsistencia.</a:t>
            </a:r>
          </a:p>
          <a:p>
            <a:pPr marL="198313" indent="-174982">
              <a:lnSpc>
                <a:spcPct val="115000"/>
              </a:lnSpc>
              <a:spcBef>
                <a:spcPts val="1034"/>
              </a:spcBef>
              <a:buFont typeface="Arial" panose="020B0604020202020204" pitchFamily="34" charset="0"/>
              <a:buChar char="•"/>
              <a:defRPr/>
            </a:pPr>
            <a:r>
              <a:rPr kumimoji="0" lang="es-ES" b="1" noProof="0" dirty="0">
                <a:solidFill>
                  <a:srgbClr val="243F60"/>
                </a:solidFill>
                <a:latin typeface="Cambria" panose="02040503050406030204" pitchFamily="18" charset="0"/>
                <a:ea typeface="SimSun" panose="02010600030101010101" pitchFamily="2" charset="-122"/>
                <a:cs typeface="+mn-cs"/>
              </a:rPr>
              <a:t>Estado nutricional</a:t>
            </a:r>
          </a:p>
          <a:p>
            <a:pPr lvl="1">
              <a:lnSpc>
                <a:spcPct val="115000"/>
              </a:lnSpc>
              <a:spcAft>
                <a:spcPts val="1034"/>
              </a:spcAft>
              <a:defRPr/>
            </a:pP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El estado nutricional es un indicador clave del estado físico de las personas.</a:t>
            </a:r>
            <a:r>
              <a:rPr kumimoji="0" lang="es-ES" baseline="0"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Este tema se abordará más adelante en este curso. </a:t>
            </a:r>
            <a:r>
              <a:rPr lang="es-ES" sz="1200" b="0" i="0" kern="1200" noProof="0" dirty="0">
                <a:solidFill>
                  <a:schemeClr val="tx1"/>
                </a:solidFill>
                <a:effectLst/>
                <a:latin typeface="+mn-lt"/>
                <a:ea typeface="+mn-ea"/>
                <a:cs typeface="+mn-cs"/>
              </a:rPr>
              <a:t>Es un muy útil hacer un seguimiento de este resultado, porque refleja directamente la salud de las personas y el consumo de alimentos, e informa sobre su capacidad de trabajar</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t>
            </a:r>
          </a:p>
          <a:p>
            <a:pPr marL="174982" indent="-174982">
              <a:lnSpc>
                <a:spcPct val="115000"/>
              </a:lnSpc>
              <a:spcAft>
                <a:spcPts val="1034"/>
              </a:spcAft>
              <a:buFont typeface="Arial" panose="020B0604020202020204" pitchFamily="34" charset="0"/>
              <a:buChar char="•"/>
              <a:defRPr/>
            </a:pPr>
            <a:r>
              <a:rPr kumimoji="0" lang="es-ES" b="1" dirty="0">
                <a:solidFill>
                  <a:srgbClr val="243F60"/>
                </a:solidFill>
                <a:latin typeface="Cambria" panose="02040503050406030204" pitchFamily="18" charset="0"/>
                <a:ea typeface="SimSun" panose="02010600030101010101" pitchFamily="2" charset="-122"/>
                <a:cs typeface="+mn-cs"/>
              </a:rPr>
              <a:t>Salud</a:t>
            </a:r>
            <a:endParaRPr kumimoji="0" lang="fr-CH" b="1" dirty="0">
              <a:solidFill>
                <a:srgbClr val="243F60"/>
              </a:solidFill>
              <a:latin typeface="Cambria" panose="02040503050406030204" pitchFamily="18" charset="0"/>
              <a:ea typeface="SimSun" panose="02010600030101010101" pitchFamily="2" charset="-122"/>
              <a:cs typeface="+mn-cs"/>
            </a:endParaRPr>
          </a:p>
          <a:p>
            <a:pPr lvl="1">
              <a:lnSpc>
                <a:spcPct val="115000"/>
              </a:lnSpc>
              <a:spcAft>
                <a:spcPts val="1034"/>
              </a:spcAft>
              <a:defRPr/>
            </a:pP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La salud de</a:t>
            </a:r>
            <a:r>
              <a:rPr kumimoji="0" lang="es-ES" baseline="0"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las personas se relaciona estrechamente con los alimentos que consumen</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el estado nutricional y las condiciones de vida básicas, así como con su comportamiento</a:t>
            </a:r>
            <a:r>
              <a:rPr kumimoji="0" lang="es-ES" baseline="0"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t>
            </a:r>
            <a:r>
              <a:rPr lang="es-ES" noProof="0" dirty="0"/>
              <a:t>conciencia, actitud, prácticas</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y el acceso a una atención sanitaria</a:t>
            </a:r>
            <a:r>
              <a:rPr kumimoji="0" lang="es-ES" baseline="0"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de calidad</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s-ES" dirty="0"/>
              <a:t>La buena salud, a la vez, es primordial para realizar actividades de subsistencia y lograr resultados positivos.</a:t>
            </a:r>
            <a:endParaRPr kumimoji="0"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74982" indent="-174982">
              <a:lnSpc>
                <a:spcPct val="115000"/>
              </a:lnSpc>
              <a:spcAft>
                <a:spcPts val="1034"/>
              </a:spcAft>
              <a:buFont typeface="Arial" panose="020B0604020202020204" pitchFamily="34" charset="0"/>
              <a:buChar char="•"/>
              <a:defRPr/>
            </a:pPr>
            <a:r>
              <a:rPr kumimoji="0" lang="es-ES" b="1" dirty="0">
                <a:solidFill>
                  <a:srgbClr val="243F60"/>
                </a:solidFill>
                <a:latin typeface="Cambria" panose="02040503050406030204" pitchFamily="18" charset="0"/>
                <a:ea typeface="SimSun" panose="02010600030101010101" pitchFamily="2" charset="-122"/>
                <a:cs typeface="+mn-cs"/>
              </a:rPr>
              <a:t>Educación y capacidades</a:t>
            </a:r>
            <a:endParaRPr kumimoji="0" lang="fr-CH" b="1" dirty="0">
              <a:solidFill>
                <a:srgbClr val="243F60"/>
              </a:solidFill>
              <a:latin typeface="Cambria" panose="02040503050406030204" pitchFamily="18" charset="0"/>
              <a:ea typeface="SimSun" panose="02010600030101010101" pitchFamily="2" charset="-122"/>
              <a:cs typeface="+mn-cs"/>
            </a:endParaRPr>
          </a:p>
          <a:p>
            <a:pPr lvl="1">
              <a:lnSpc>
                <a:spcPct val="115000"/>
              </a:lnSpc>
              <a:spcAft>
                <a:spcPts val="1034"/>
              </a:spcAft>
              <a:defRPr/>
            </a:pP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Las</a:t>
            </a:r>
            <a:r>
              <a:rPr kumimoji="0" lang="es-ES" baseline="0"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capacidades de las personas son fundamentales</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Si las personas no tienen educación y sus habilidades son escasas, son mayores las probabilidades de que solo obtengan resultados deficientes en materia de medio de subsistencia.</a:t>
            </a:r>
            <a:endParaRPr kumimoji="0" lang="es-ES" b="0"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174982" indent="-174982">
              <a:lnSpc>
                <a:spcPct val="115000"/>
              </a:lnSpc>
              <a:spcAft>
                <a:spcPts val="1034"/>
              </a:spcAft>
              <a:buFont typeface="Arial" panose="020B0604020202020204" pitchFamily="34" charset="0"/>
              <a:buChar char="•"/>
              <a:defRPr/>
            </a:pPr>
            <a:r>
              <a:rPr kumimoji="0" lang="es-ES" sz="1200" b="1" i="0" kern="1200" noProof="0" dirty="0">
                <a:solidFill>
                  <a:srgbClr val="4F81BD"/>
                </a:solidFill>
                <a:effectLst/>
                <a:latin typeface="Cambria" panose="02040503050406030204" pitchFamily="18" charset="0"/>
                <a:ea typeface="SimSun" panose="02010600030101010101" pitchFamily="2" charset="-122"/>
                <a:cs typeface="+mn-cs"/>
              </a:rPr>
              <a:t>C</a:t>
            </a:r>
            <a:r>
              <a:rPr lang="es-ES" sz="1200" b="1" i="0" kern="1200" noProof="0" dirty="0">
                <a:solidFill>
                  <a:schemeClr val="tx1"/>
                </a:solidFill>
                <a:effectLst/>
                <a:latin typeface="+mn-lt"/>
                <a:ea typeface="+mn-ea"/>
                <a:cs typeface="+mn-cs"/>
              </a:rPr>
              <a:t>omponentes centrales de la seguridad económica</a:t>
            </a:r>
            <a:r>
              <a:rPr kumimoji="0" lang="es-ES" b="1" noProof="0" dirty="0">
                <a:solidFill>
                  <a:srgbClr val="4F81BD"/>
                </a:solidFill>
                <a:latin typeface="Cambria" panose="02040503050406030204" pitchFamily="18" charset="0"/>
                <a:ea typeface="SimSun" panose="02010600030101010101" pitchFamily="2" charset="-122"/>
                <a:cs typeface="+mn-cs"/>
              </a:rPr>
              <a:t> </a:t>
            </a:r>
          </a:p>
          <a:p>
            <a:pPr marL="11665">
              <a:lnSpc>
                <a:spcPct val="115000"/>
              </a:lnSpc>
              <a:spcBef>
                <a:spcPts val="1034"/>
              </a:spcBef>
              <a:defRPr/>
            </a:pP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Son los componentes de importancia directa para la seguridad económica de los hogares:</a:t>
            </a:r>
          </a:p>
          <a:p>
            <a:pPr marL="820956" lvl="1" indent="-354338">
              <a:lnSpc>
                <a:spcPct val="115000"/>
              </a:lnSpc>
              <a:spcAft>
                <a:spcPts val="310"/>
              </a:spcAft>
              <a:buFont typeface="Wingdings" panose="05000000000000000000" pitchFamily="2" charset="2"/>
              <a:buChar char="Ø"/>
              <a:defRPr/>
            </a:pPr>
            <a:r>
              <a:rPr lang="es-ES" noProof="0" dirty="0"/>
              <a:t>consumo de alimentos;</a:t>
            </a:r>
            <a:endPar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20956" lvl="1" indent="-354338">
              <a:lnSpc>
                <a:spcPct val="115000"/>
              </a:lnSpc>
              <a:spcAft>
                <a:spcPts val="310"/>
              </a:spcAft>
              <a:buFont typeface="Wingdings" panose="05000000000000000000" pitchFamily="2" charset="2"/>
              <a:buChar char="Ø"/>
              <a:defRPr/>
            </a:pP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a:t>
            </a:r>
            <a:r>
              <a:rPr lang="es-ES" noProof="0" dirty="0"/>
              <a:t>roducción de alimentos</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y</a:t>
            </a:r>
          </a:p>
          <a:p>
            <a:pPr marL="820956" lvl="1" indent="-354338">
              <a:lnSpc>
                <a:spcPct val="115000"/>
              </a:lnSpc>
              <a:spcAft>
                <a:spcPts val="310"/>
              </a:spcAft>
              <a:buFont typeface="Wingdings" panose="05000000000000000000" pitchFamily="2" charset="2"/>
              <a:buChar char="Ø"/>
              <a:defRPr/>
            </a:pPr>
            <a:r>
              <a:rPr kumimoji="0" lang="es-ES" noProof="0" dirty="0">
                <a:solidFill>
                  <a:prstClr val="black"/>
                </a:solidFill>
                <a:latin typeface="Calibri" panose="020F0502020204030204" pitchFamily="34" charset="0"/>
                <a:cs typeface="Times New Roman" panose="02020603050405020304" pitchFamily="18" charset="0"/>
              </a:rPr>
              <a:t>c</a:t>
            </a:r>
            <a:r>
              <a:rPr lang="es-ES" noProof="0" dirty="0"/>
              <a:t>ondiciones de vida básicas</a:t>
            </a:r>
            <a:r>
              <a:rPr kumimoji="0" lang="es-ES" noProof="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t>
            </a:r>
          </a:p>
          <a:p>
            <a:pPr>
              <a:defRPr/>
            </a:pPr>
            <a:r>
              <a:rPr kumimoji="0" lang="es-E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Se ha comprobado que cuanto más pobre es el hogar, mayor es la cantidad de </a:t>
            </a:r>
            <a:r>
              <a:rPr kumimoji="0" lang="es-ES" baseline="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recursos destinados a </a:t>
            </a:r>
            <a:r>
              <a:rPr kumimoji="0" lang="es-E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alimentos.</a:t>
            </a:r>
          </a:p>
          <a:p>
            <a:pPr>
              <a:defRPr/>
            </a:pPr>
            <a:endParaRPr kumimoji="0" lang="fr-CH" dirty="0">
              <a:solidFill>
                <a:prstClr val="black"/>
              </a:solidFill>
              <a:latin typeface="+mn-lt"/>
              <a:cs typeface="+mn-cs"/>
            </a:endParaRPr>
          </a:p>
          <a:p>
            <a:pPr>
              <a:defRPr/>
            </a:pPr>
            <a:endParaRPr lang="fr-CH" dirty="0"/>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26</a:t>
            </a:fld>
            <a:endParaRPr lang="fr-CH"/>
          </a:p>
        </p:txBody>
      </p:sp>
    </p:spTree>
    <p:extLst>
      <p:ext uri="{BB962C8B-B14F-4D97-AF65-F5344CB8AC3E}">
        <p14:creationId xmlns:p14="http://schemas.microsoft.com/office/powerpoint/2010/main" val="1031102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lnSpc>
                <a:spcPct val="115000"/>
              </a:lnSpc>
              <a:defRPr/>
            </a:pPr>
            <a:r>
              <a:rPr lang="es-ES" altLang="en-US" noProof="0" dirty="0">
                <a:cs typeface="Arial" pitchFamily="34" charset="0"/>
              </a:rPr>
              <a:t>Preguntas y respuestas entre</a:t>
            </a:r>
            <a:r>
              <a:rPr lang="es-ES" altLang="en-US" baseline="0" noProof="0" dirty="0">
                <a:cs typeface="Arial" pitchFamily="34" charset="0"/>
              </a:rPr>
              <a:t> </a:t>
            </a:r>
            <a:r>
              <a:rPr lang="es-ES" sz="1200" b="0" i="0" u="none" strike="noStrike" kern="1200" baseline="0" noProof="0" dirty="0">
                <a:solidFill>
                  <a:schemeClr val="tx1"/>
                </a:solidFill>
                <a:effectLst/>
                <a:latin typeface="+mn-lt"/>
                <a:ea typeface="+mn-ea"/>
                <a:cs typeface="+mn-cs"/>
              </a:rPr>
              <a:t>todos </a:t>
            </a:r>
            <a:r>
              <a:rPr lang="es-ES" sz="1200" b="0" i="0" u="none" strike="noStrike" kern="1200" noProof="0" dirty="0">
                <a:solidFill>
                  <a:schemeClr val="tx1"/>
                </a:solidFill>
                <a:effectLst/>
                <a:latin typeface="+mn-lt"/>
                <a:ea typeface="+mn-ea"/>
                <a:cs typeface="+mn-cs"/>
              </a:rPr>
              <a:t>los participantes</a:t>
            </a:r>
            <a:r>
              <a:rPr lang="en-US" sz="1200" b="0" i="0" u="none" strike="noStrike" kern="1200" noProof="0" dirty="0">
                <a:solidFill>
                  <a:schemeClr val="tx1"/>
                </a:solidFill>
                <a:effectLst/>
                <a:latin typeface="+mn-lt"/>
                <a:ea typeface="+mn-ea"/>
                <a:cs typeface="Arial" panose="020B0604020202020204" pitchFamily="34" charset="0"/>
              </a:rPr>
              <a:t>.</a:t>
            </a:r>
            <a:r>
              <a:rPr lang="en-US" sz="1200" b="0" i="0" u="none" strike="noStrike" kern="1200" baseline="0" noProof="0" dirty="0">
                <a:solidFill>
                  <a:schemeClr val="tx1"/>
                </a:solidFill>
                <a:effectLst/>
                <a:latin typeface="+mn-lt"/>
                <a:ea typeface="+mn-ea"/>
                <a:cs typeface="Arial" panose="020B0604020202020204" pitchFamily="34" charset="0"/>
              </a:rPr>
              <a:t> </a:t>
            </a:r>
            <a:r>
              <a:rPr lang="es-ES" sz="1200" b="0" i="0" u="none" strike="noStrike" kern="1200" baseline="0" noProof="0" dirty="0">
                <a:solidFill>
                  <a:schemeClr val="tx1"/>
                </a:solidFill>
                <a:effectLst/>
                <a:latin typeface="+mn-lt"/>
                <a:ea typeface="+mn-ea"/>
                <a:cs typeface="Arial" panose="020B0604020202020204" pitchFamily="34" charset="0"/>
              </a:rPr>
              <a:t>C</a:t>
            </a:r>
            <a:r>
              <a:rPr lang="es-ES" altLang="en-US" noProof="0" dirty="0">
                <a:cs typeface="Arial" panose="020B0604020202020204" pitchFamily="34" charset="0"/>
              </a:rPr>
              <a:t>ada grupo propone tres activos posibles para la subsistencia de sus</a:t>
            </a:r>
            <a:r>
              <a:rPr lang="es-ES" altLang="en-US" baseline="0" noProof="0" dirty="0">
                <a:cs typeface="Arial" panose="020B0604020202020204" pitchFamily="34" charset="0"/>
              </a:rPr>
              <a:t> familias </a:t>
            </a:r>
            <a:r>
              <a:rPr lang="es-ES" altLang="en-US" noProof="0" dirty="0">
                <a:cs typeface="Arial" panose="020B0604020202020204" pitchFamily="34" charset="0"/>
              </a:rPr>
              <a:t>(deben pensarlas y cubrir las diferentes estrategias).</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27</a:t>
            </a:fld>
            <a:endParaRPr lang="fr-CH"/>
          </a:p>
        </p:txBody>
      </p:sp>
    </p:spTree>
    <p:extLst>
      <p:ext uri="{BB962C8B-B14F-4D97-AF65-F5344CB8AC3E}">
        <p14:creationId xmlns:p14="http://schemas.microsoft.com/office/powerpoint/2010/main" val="3566748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28</a:t>
            </a:fld>
            <a:endParaRPr lang="fr-CH"/>
          </a:p>
        </p:txBody>
      </p:sp>
    </p:spTree>
    <p:extLst>
      <p:ext uri="{BB962C8B-B14F-4D97-AF65-F5344CB8AC3E}">
        <p14:creationId xmlns:p14="http://schemas.microsoft.com/office/powerpoint/2010/main" val="2302796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237">
              <a:lnSpc>
                <a:spcPct val="115000"/>
              </a:lnSpc>
              <a:spcBef>
                <a:spcPts val="1034"/>
              </a:spcBef>
              <a:defRPr/>
            </a:pPr>
            <a:r>
              <a:rPr lang="es-ES" altLang="en-US" noProof="0" dirty="0">
                <a:cs typeface="Arial" panose="020B0604020202020204" pitchFamily="34" charset="0"/>
              </a:rPr>
              <a:t>A</a:t>
            </a:r>
            <a:r>
              <a:rPr lang="es-ES" altLang="en-US" baseline="0" noProof="0" dirty="0">
                <a:cs typeface="Arial" panose="020B0604020202020204" pitchFamily="34" charset="0"/>
              </a:rPr>
              <a:t> nivel familiar</a:t>
            </a:r>
            <a:r>
              <a:rPr lang="es-ES" altLang="en-US" noProof="0" dirty="0">
                <a:cs typeface="Arial" panose="020B0604020202020204" pitchFamily="34" charset="0"/>
              </a:rPr>
              <a:t>, comunitario o estatal.</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29</a:t>
            </a:fld>
            <a:endParaRPr lang="fr-CH"/>
          </a:p>
        </p:txBody>
      </p:sp>
    </p:spTree>
    <p:extLst>
      <p:ext uri="{BB962C8B-B14F-4D97-AF65-F5344CB8AC3E}">
        <p14:creationId xmlns:p14="http://schemas.microsoft.com/office/powerpoint/2010/main" val="25245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baseline="0" noProof="0" dirty="0">
                <a:cs typeface="Arial" panose="020B0604020202020204" pitchFamily="34" charset="0"/>
              </a:rPr>
              <a:t>Se asigna una familia a c</a:t>
            </a:r>
            <a:r>
              <a:rPr lang="es-ES" altLang="en-US" noProof="0" dirty="0">
                <a:cs typeface="Arial" panose="020B0604020202020204" pitchFamily="34" charset="0"/>
              </a:rPr>
              <a:t>ada</a:t>
            </a:r>
            <a:r>
              <a:rPr lang="es-ES" altLang="en-US" baseline="0" noProof="0" dirty="0">
                <a:cs typeface="Arial" panose="020B0604020202020204" pitchFamily="34" charset="0"/>
              </a:rPr>
              <a:t> grupo.</a:t>
            </a:r>
            <a:endParaRPr lang="es-ES" altLang="en-US" noProof="0" dirty="0">
              <a:cs typeface="Arial" panose="020B0604020202020204" pitchFamily="34" charset="0"/>
            </a:endParaRPr>
          </a:p>
          <a:p>
            <a:r>
              <a:rPr lang="es-ES" altLang="en-US" noProof="0" dirty="0">
                <a:cs typeface="Arial" panose="020B0604020202020204" pitchFamily="34" charset="0"/>
              </a:rPr>
              <a:t>Seguiremos</a:t>
            </a:r>
            <a:r>
              <a:rPr lang="es-ES" altLang="en-US" baseline="0" noProof="0" dirty="0">
                <a:cs typeface="Arial" panose="020B0604020202020204" pitchFamily="34" charset="0"/>
              </a:rPr>
              <a:t> los casos de estas familias a lo largo del modulo de nutrición y medios de subsistencia.</a:t>
            </a:r>
          </a:p>
          <a:p>
            <a:r>
              <a:rPr lang="es-ES" altLang="en-US" noProof="0" dirty="0">
                <a:cs typeface="Arial" panose="020B0604020202020204" pitchFamily="34" charset="0"/>
              </a:rPr>
              <a:t>V. distribución.</a:t>
            </a:r>
            <a:endParaRPr lang="es-ES" noProof="0" dirty="0"/>
          </a:p>
        </p:txBody>
      </p:sp>
      <p:sp>
        <p:nvSpPr>
          <p:cNvPr id="4" name="Slide Number Placeholder 3"/>
          <p:cNvSpPr>
            <a:spLocks noGrp="1"/>
          </p:cNvSpPr>
          <p:nvPr>
            <p:ph type="sldNum" sz="quarter" idx="10"/>
          </p:nvPr>
        </p:nvSpPr>
        <p:spPr/>
        <p:txBody>
          <a:bodyPr/>
          <a:lstStyle/>
          <a:p>
            <a:fld id="{9AF55651-1655-46B6-AF7B-5D2B9C3B0E73}" type="slidenum">
              <a:rPr lang="fr-CH" smtClean="0"/>
              <a:t>3</a:t>
            </a:fld>
            <a:endParaRPr lang="fr-CH"/>
          </a:p>
        </p:txBody>
      </p:sp>
    </p:spTree>
    <p:extLst>
      <p:ext uri="{BB962C8B-B14F-4D97-AF65-F5344CB8AC3E}">
        <p14:creationId xmlns:p14="http://schemas.microsoft.com/office/powerpoint/2010/main" val="409080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s-ES" altLang="fr-FR" b="1" u="sng" noProof="0" dirty="0">
                <a:cs typeface="Arial" panose="020B0604020202020204" pitchFamily="34" charset="0"/>
              </a:rPr>
              <a:t>Disponibilidad</a:t>
            </a:r>
            <a:r>
              <a:rPr lang="es-ES" altLang="fr-FR" noProof="0" dirty="0">
                <a:cs typeface="Arial" panose="020B0604020202020204" pitchFamily="34" charset="0"/>
              </a:rPr>
              <a:t>: hay una</a:t>
            </a:r>
            <a:r>
              <a:rPr lang="es-ES" altLang="fr-FR" baseline="0" noProof="0" dirty="0">
                <a:cs typeface="Arial" panose="020B0604020202020204" pitchFamily="34" charset="0"/>
              </a:rPr>
              <a:t> </a:t>
            </a:r>
            <a:r>
              <a:rPr lang="es-AR" sz="1200" b="0" i="0" kern="1200" dirty="0">
                <a:solidFill>
                  <a:schemeClr val="tx1"/>
                </a:solidFill>
                <a:effectLst/>
                <a:latin typeface="+mn-lt"/>
                <a:ea typeface="+mn-ea"/>
                <a:cs typeface="+mn-cs"/>
              </a:rPr>
              <a:t>cantidad suficiente de alimentos adecuados que están físicamente presentes.</a:t>
            </a:r>
          </a:p>
          <a:p>
            <a:pPr eaLnBrk="1" hangingPunct="1">
              <a:lnSpc>
                <a:spcPct val="80000"/>
              </a:lnSpc>
            </a:pPr>
            <a:r>
              <a:rPr lang="es-ES" altLang="fr-FR" b="1" u="sng" noProof="0" dirty="0">
                <a:cs typeface="Arial" panose="020B0604020202020204" pitchFamily="34" charset="0"/>
              </a:rPr>
              <a:t>Acceso</a:t>
            </a:r>
            <a:r>
              <a:rPr lang="es-ES" altLang="fr-FR" noProof="0" dirty="0">
                <a:cs typeface="Arial" panose="020B0604020202020204" pitchFamily="34" charset="0"/>
              </a:rPr>
              <a:t>: los </a:t>
            </a:r>
            <a:r>
              <a:rPr lang="es-ES" noProof="0" dirty="0"/>
              <a:t>ingresos u otros recursos son apropiados para obtener alimentos suficientes y adecuados. Se</a:t>
            </a:r>
            <a:r>
              <a:rPr lang="es-ES" baseline="0" noProof="0" dirty="0"/>
              <a:t> h</a:t>
            </a:r>
            <a:r>
              <a:rPr lang="es-ES" noProof="0" dirty="0"/>
              <a:t>ace</a:t>
            </a:r>
            <a:r>
              <a:rPr lang="es-ES" baseline="0" noProof="0" dirty="0"/>
              <a:t> principal hincapié en el acceso económico de los hogares a los alimentos.</a:t>
            </a:r>
            <a:r>
              <a:rPr lang="es-ES" altLang="fr-FR" noProof="0" dirty="0">
                <a:cs typeface="Arial" panose="020B0604020202020204" pitchFamily="34" charset="0"/>
              </a:rPr>
              <a:t> </a:t>
            </a:r>
            <a:r>
              <a:rPr lang="es-ES" noProof="0" dirty="0"/>
              <a:t>Aunque a menudo se olvida, también es importante el </a:t>
            </a:r>
            <a:r>
              <a:rPr lang="es-ES" u="sng" noProof="0" dirty="0"/>
              <a:t>acceso a las instalaciones de preparación</a:t>
            </a:r>
            <a:r>
              <a:rPr lang="es-ES" noProof="0" dirty="0"/>
              <a:t>: combustible, utensilios de cocina, etc.</a:t>
            </a:r>
            <a:r>
              <a:rPr lang="es-ES" altLang="fr-FR" noProof="0" dirty="0">
                <a:cs typeface="Arial" panose="020B0604020202020204" pitchFamily="34" charset="0"/>
              </a:rPr>
              <a:t> (por ejemplo:</a:t>
            </a:r>
            <a:r>
              <a:rPr lang="es-ES" altLang="fr-FR" baseline="0" noProof="0" dirty="0">
                <a:cs typeface="Arial" panose="020B0604020202020204" pitchFamily="34" charset="0"/>
              </a:rPr>
              <a:t> en zonas inundadas,</a:t>
            </a:r>
            <a:r>
              <a:rPr lang="es-ES" altLang="fr-FR" noProof="0" dirty="0">
                <a:cs typeface="Arial" panose="020B0604020202020204" pitchFamily="34" charset="0"/>
              </a:rPr>
              <a:t> el</a:t>
            </a:r>
            <a:r>
              <a:rPr lang="es-ES" altLang="fr-FR" baseline="0" noProof="0" dirty="0">
                <a:cs typeface="Arial" panose="020B0604020202020204" pitchFamily="34" charset="0"/>
              </a:rPr>
              <a:t> combustible puede ser necesario para cocinar</a:t>
            </a:r>
            <a:r>
              <a:rPr lang="es-ES" altLang="fr-FR" noProof="0" dirty="0">
                <a:cs typeface="Arial" panose="020B0604020202020204" pitchFamily="34" charset="0"/>
              </a:rPr>
              <a:t>).</a:t>
            </a:r>
          </a:p>
          <a:p>
            <a:pPr eaLnBrk="1" hangingPunct="1">
              <a:lnSpc>
                <a:spcPct val="80000"/>
              </a:lnSpc>
            </a:pPr>
            <a:r>
              <a:rPr lang="es-ES" altLang="fr-FR" b="1" u="sng" noProof="0" dirty="0">
                <a:cs typeface="Arial" panose="020B0604020202020204" pitchFamily="34" charset="0"/>
              </a:rPr>
              <a:t>Utilización</a:t>
            </a:r>
            <a:r>
              <a:rPr lang="es-ES" altLang="fr-FR" noProof="0" dirty="0">
                <a:cs typeface="Arial" panose="020B0604020202020204" pitchFamily="34" charset="0"/>
              </a:rPr>
              <a:t>: los</a:t>
            </a:r>
            <a:r>
              <a:rPr lang="es-ES" altLang="fr-FR" baseline="0" noProof="0" dirty="0">
                <a:cs typeface="Arial" panose="020B0604020202020204" pitchFamily="34" charset="0"/>
              </a:rPr>
              <a:t> alimentos son utilizados de forma adecuada </a:t>
            </a:r>
            <a:r>
              <a:rPr lang="es-ES" altLang="fr-FR" noProof="0" dirty="0">
                <a:cs typeface="Arial" panose="020B0604020202020204" pitchFamily="34" charset="0"/>
              </a:rPr>
              <a:t>(procesamiento de alimentos y practicas de almacenamiento, </a:t>
            </a:r>
            <a:r>
              <a:rPr lang="es-ES" dirty="0"/>
              <a:t>conocimiento y aplicación adecuados de los principios de nutrición y cuidado infantil, y servicios de salud y saneamiento adecuados</a:t>
            </a:r>
            <a:r>
              <a:rPr lang="es-ES" altLang="fr-FR" noProof="0" dirty="0">
                <a:cs typeface="Arial" panose="020B0604020202020204" pitchFamily="34" charset="0"/>
              </a:rPr>
              <a:t>). También incluye el uso biológico que se relaciona con la salud de las personas. </a:t>
            </a:r>
          </a:p>
          <a:p>
            <a:pPr marL="946198" lvl="2">
              <a:lnSpc>
                <a:spcPct val="115000"/>
              </a:lnSpc>
              <a:spcBef>
                <a:spcPts val="1034"/>
              </a:spcBef>
            </a:pPr>
            <a:endParaRPr lang="fr-CH" altLang="fr-FR"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30</a:t>
            </a:fld>
            <a:endParaRPr lang="fr-CH"/>
          </a:p>
        </p:txBody>
      </p:sp>
    </p:spTree>
    <p:extLst>
      <p:ext uri="{BB962C8B-B14F-4D97-AF65-F5344CB8AC3E}">
        <p14:creationId xmlns:p14="http://schemas.microsoft.com/office/powerpoint/2010/main" val="2902616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Esta crisis puede comenzar repentinamente o ser más gradual, puede ocurrir en un contexto previamente estable o en uno de mayor vulnerabilidad. También puede haber varias crisis que afecten a la misma población. Esto incidirá en los determinantes de la economía, de la seguridad alimentaria y de la nutrición. Veamos cómo…</a:t>
            </a:r>
            <a:endParaRPr lang="fr-CH" altLang="fr-FR"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9AF55651-1655-46B6-AF7B-5D2B9C3B0E73}" type="slidenum">
              <a:rPr lang="fr-CH" smtClean="0"/>
              <a:t>31</a:t>
            </a:fld>
            <a:endParaRPr lang="fr-CH"/>
          </a:p>
        </p:txBody>
      </p:sp>
    </p:spTree>
    <p:extLst>
      <p:ext uri="{BB962C8B-B14F-4D97-AF65-F5344CB8AC3E}">
        <p14:creationId xmlns:p14="http://schemas.microsoft.com/office/powerpoint/2010/main" val="175506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s-ES" altLang="fr-FR" noProof="0" dirty="0">
                <a:cs typeface="Arial" panose="020B0604020202020204" pitchFamily="34" charset="0"/>
              </a:rPr>
              <a:t>País de bajos ingresos, familia agrícola</a:t>
            </a:r>
            <a:r>
              <a:rPr lang="es-ES" altLang="fr-FR" baseline="0" noProof="0" dirty="0">
                <a:cs typeface="Arial" panose="020B0604020202020204" pitchFamily="34" charset="0"/>
              </a:rPr>
              <a:t> modesta</a:t>
            </a:r>
            <a:r>
              <a:rPr lang="es-ES" altLang="fr-FR" noProof="0" dirty="0">
                <a:cs typeface="Arial" panose="020B0604020202020204" pitchFamily="34" charset="0"/>
              </a:rPr>
              <a:t>. Padres y siete hijos.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4</a:t>
            </a:fld>
            <a:endParaRPr lang="fr-CH"/>
          </a:p>
        </p:txBody>
      </p:sp>
    </p:spTree>
    <p:extLst>
      <p:ext uri="{BB962C8B-B14F-4D97-AF65-F5344CB8AC3E}">
        <p14:creationId xmlns:p14="http://schemas.microsoft.com/office/powerpoint/2010/main" val="1732822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fr-FR" noProof="0" dirty="0">
                <a:cs typeface="Arial" panose="020B0604020202020204" pitchFamily="34" charset="0"/>
              </a:rPr>
              <a:t>País de ingresos medio-bajos.</a:t>
            </a:r>
          </a:p>
          <a:p>
            <a:r>
              <a:rPr lang="es-ES" altLang="fr-FR" noProof="0" dirty="0">
                <a:cs typeface="Arial" panose="020B0604020202020204" pitchFamily="34" charset="0"/>
              </a:rPr>
              <a:t>Familia formada</a:t>
            </a:r>
            <a:r>
              <a:rPr lang="es-ES" altLang="fr-FR" baseline="0" noProof="0" dirty="0">
                <a:cs typeface="Arial" panose="020B0604020202020204" pitchFamily="34" charset="0"/>
              </a:rPr>
              <a:t> por padres</a:t>
            </a:r>
            <a:r>
              <a:rPr lang="es-ES" altLang="fr-FR" noProof="0" dirty="0">
                <a:cs typeface="Arial" panose="020B0604020202020204" pitchFamily="34" charset="0"/>
              </a:rPr>
              <a:t>, una abuela (que</a:t>
            </a:r>
            <a:r>
              <a:rPr lang="es-ES" altLang="fr-FR" baseline="0" noProof="0" dirty="0">
                <a:cs typeface="Arial" panose="020B0604020202020204" pitchFamily="34" charset="0"/>
              </a:rPr>
              <a:t> no figura en el dibujo</a:t>
            </a:r>
            <a:r>
              <a:rPr lang="es-ES" altLang="fr-FR" noProof="0" dirty="0">
                <a:cs typeface="Arial" panose="020B0604020202020204" pitchFamily="34" charset="0"/>
              </a:rPr>
              <a:t>)</a:t>
            </a:r>
            <a:r>
              <a:rPr lang="es-ES" altLang="fr-FR" baseline="0" noProof="0" dirty="0">
                <a:cs typeface="Arial" panose="020B0604020202020204" pitchFamily="34" charset="0"/>
              </a:rPr>
              <a:t> y tres hijos </a:t>
            </a:r>
            <a:r>
              <a:rPr lang="es-ES" altLang="fr-FR" noProof="0" dirty="0">
                <a:cs typeface="Arial" panose="020B0604020202020204" pitchFamily="34" charset="0"/>
              </a:rPr>
              <a:t>(de uno, dos y cuatro años de edad). El padre es</a:t>
            </a:r>
            <a:r>
              <a:rPr lang="es-ES" altLang="fr-FR" baseline="0" noProof="0" dirty="0">
                <a:cs typeface="Arial" panose="020B0604020202020204" pitchFamily="34" charset="0"/>
              </a:rPr>
              <a:t> </a:t>
            </a:r>
            <a:r>
              <a:rPr lang="es-ES" altLang="fr-FR" noProof="0" dirty="0">
                <a:cs typeface="Arial" panose="020B0604020202020204" pitchFamily="34" charset="0"/>
              </a:rPr>
              <a:t>empleado público y trabaja cerca</a:t>
            </a:r>
            <a:r>
              <a:rPr lang="es-ES" altLang="fr-FR" baseline="0" noProof="0" dirty="0">
                <a:cs typeface="Arial" panose="020B0604020202020204" pitchFamily="34" charset="0"/>
              </a:rPr>
              <a:t> de su hogar</a:t>
            </a:r>
            <a:r>
              <a:rPr lang="es-ES" altLang="fr-FR" noProof="0" dirty="0">
                <a:cs typeface="Arial" panose="020B0604020202020204" pitchFamily="34" charset="0"/>
              </a:rPr>
              <a:t>. La familia es dueña de un departamento.</a:t>
            </a:r>
          </a:p>
          <a:p>
            <a:r>
              <a:rPr lang="fr-CH" altLang="fr-FR" dirty="0">
                <a:cs typeface="Arial" panose="020B0604020202020204" pitchFamily="34" charset="0"/>
              </a:rPr>
              <a:t> </a:t>
            </a:r>
          </a:p>
          <a:p>
            <a:endParaRPr lang="fr-CH" altLang="fr-FR" dirty="0">
              <a:cs typeface="Arial" panose="020B0604020202020204" pitchFamily="34" charset="0"/>
            </a:endParaRP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5</a:t>
            </a:fld>
            <a:endParaRPr lang="fr-CH"/>
          </a:p>
        </p:txBody>
      </p:sp>
    </p:spTree>
    <p:extLst>
      <p:ext uri="{BB962C8B-B14F-4D97-AF65-F5344CB8AC3E}">
        <p14:creationId xmlns:p14="http://schemas.microsoft.com/office/powerpoint/2010/main" val="231703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fr-FR" noProof="0" dirty="0">
                <a:cs typeface="Arial" panose="020B0604020202020204" pitchFamily="34" charset="0"/>
              </a:rPr>
              <a:t>País de ingresos medio-bajos.</a:t>
            </a:r>
            <a:r>
              <a:rPr lang="es-ES" altLang="fr-FR" baseline="0" noProof="0" dirty="0">
                <a:cs typeface="Arial" panose="020B0604020202020204" pitchFamily="34" charset="0"/>
              </a:rPr>
              <a:t> Zona costera en el sur de</a:t>
            </a:r>
            <a:r>
              <a:rPr lang="es-ES" altLang="fr-FR" noProof="0" dirty="0">
                <a:cs typeface="Arial" panose="020B0604020202020204" pitchFamily="34" charset="0"/>
              </a:rPr>
              <a:t> Banda Aceh, en Indonesia. </a:t>
            </a:r>
          </a:p>
          <a:p>
            <a:r>
              <a:rPr lang="es-ES" altLang="fr-FR" noProof="0" dirty="0">
                <a:cs typeface="Arial" panose="020B0604020202020204" pitchFamily="34" charset="0"/>
              </a:rPr>
              <a:t>Familia</a:t>
            </a:r>
            <a:r>
              <a:rPr lang="es-ES" altLang="fr-FR" baseline="0" noProof="0" dirty="0">
                <a:cs typeface="Arial" panose="020B0604020202020204" pitchFamily="34" charset="0"/>
              </a:rPr>
              <a:t> formada por tres hijos.</a:t>
            </a:r>
            <a:r>
              <a:rPr lang="es-ES" altLang="fr-FR" noProof="0" dirty="0">
                <a:cs typeface="Arial" panose="020B0604020202020204" pitchFamily="34" charset="0"/>
              </a:rPr>
              <a:t> La madre está embarazada.</a:t>
            </a:r>
            <a:r>
              <a:rPr lang="es-ES" altLang="fr-FR" baseline="0" noProof="0" dirty="0">
                <a:cs typeface="Arial" panose="020B0604020202020204" pitchFamily="34" charset="0"/>
              </a:rPr>
              <a:t> L</a:t>
            </a:r>
            <a:r>
              <a:rPr lang="es-ES" altLang="fr-FR" noProof="0" dirty="0">
                <a:cs typeface="Arial" panose="020B0604020202020204" pitchFamily="34" charset="0"/>
              </a:rPr>
              <a:t>os padres tienen una casa pequeña cercana al mar y, </a:t>
            </a:r>
            <a:r>
              <a:rPr lang="es-ES" dirty="0"/>
              <a:t>a veces, </a:t>
            </a:r>
            <a:r>
              <a:rPr lang="es-ES" altLang="fr-FR" noProof="0" dirty="0">
                <a:cs typeface="Arial" panose="020B0604020202020204" pitchFamily="34" charset="0"/>
              </a:rPr>
              <a:t>trabajan </a:t>
            </a:r>
            <a:r>
              <a:rPr lang="es-ES" dirty="0"/>
              <a:t>en una pequeña tienda de alimentos en el barrio</a:t>
            </a:r>
            <a:r>
              <a:rPr lang="es-ES" altLang="fr-FR" noProof="0" dirty="0">
                <a:cs typeface="Arial" panose="020B0604020202020204" pitchFamily="34" charset="0"/>
              </a:rPr>
              <a:t>. </a:t>
            </a:r>
          </a:p>
          <a:p>
            <a:r>
              <a:rPr lang="fr-CH" altLang="fr-FR" dirty="0">
                <a:cs typeface="Arial" panose="020B0604020202020204" pitchFamily="34" charset="0"/>
              </a:rPr>
              <a:t> </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6</a:t>
            </a:fld>
            <a:endParaRPr lang="fr-CH"/>
          </a:p>
        </p:txBody>
      </p:sp>
    </p:spTree>
    <p:extLst>
      <p:ext uri="{BB962C8B-B14F-4D97-AF65-F5344CB8AC3E}">
        <p14:creationId xmlns:p14="http://schemas.microsoft.com/office/powerpoint/2010/main" val="2967418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ES" altLang="en-US" noProof="0" dirty="0">
                <a:cs typeface="Arial" pitchFamily="34" charset="0"/>
              </a:rPr>
              <a:t>En</a:t>
            </a:r>
            <a:r>
              <a:rPr lang="es-ES" altLang="en-US" baseline="0" noProof="0" dirty="0">
                <a:cs typeface="Arial" pitchFamily="34" charset="0"/>
              </a:rPr>
              <a:t> función de las respuestas,</a:t>
            </a:r>
            <a:r>
              <a:rPr lang="es-ES" altLang="en-US" noProof="0" dirty="0">
                <a:cs typeface="Arial" pitchFamily="34" charset="0"/>
              </a:rPr>
              <a:t> ¿cómo podemos </a:t>
            </a:r>
            <a:r>
              <a:rPr lang="es-ES" noProof="0" dirty="0"/>
              <a:t>enumerar esas necesidades?</a:t>
            </a:r>
            <a:r>
              <a:rPr lang="es-ES" altLang="en-US" noProof="0" dirty="0">
                <a:cs typeface="Arial" pitchFamily="34" charset="0"/>
              </a:rPr>
              <a:t> (Preguntas y respuestas entre</a:t>
            </a:r>
            <a:r>
              <a:rPr lang="es-ES" altLang="en-US" baseline="0" noProof="0" dirty="0">
                <a:cs typeface="Arial" pitchFamily="34" charset="0"/>
              </a:rPr>
              <a:t> </a:t>
            </a:r>
            <a:r>
              <a:rPr lang="es-ES" sz="1200" b="0" i="0" u="none" strike="noStrike" kern="1200" baseline="0" noProof="0" dirty="0">
                <a:solidFill>
                  <a:schemeClr val="tx1"/>
                </a:solidFill>
                <a:effectLst/>
                <a:latin typeface="+mn-lt"/>
                <a:ea typeface="+mn-ea"/>
                <a:cs typeface="+mn-cs"/>
              </a:rPr>
              <a:t>todos </a:t>
            </a:r>
            <a:r>
              <a:rPr lang="es-ES" sz="1200" b="0" i="0" u="none" strike="noStrike" kern="1200" noProof="0" dirty="0">
                <a:solidFill>
                  <a:schemeClr val="tx1"/>
                </a:solidFill>
                <a:effectLst/>
                <a:latin typeface="+mn-lt"/>
                <a:ea typeface="+mn-ea"/>
                <a:cs typeface="+mn-cs"/>
              </a:rPr>
              <a:t>los participantes o en pequeños</a:t>
            </a:r>
            <a:r>
              <a:rPr lang="es-ES" sz="1200" b="0" i="0" u="none" strike="noStrike" kern="1200" baseline="0" noProof="0" dirty="0">
                <a:solidFill>
                  <a:schemeClr val="tx1"/>
                </a:solidFill>
                <a:effectLst/>
                <a:latin typeface="+mn-lt"/>
                <a:ea typeface="+mn-ea"/>
                <a:cs typeface="+mn-cs"/>
              </a:rPr>
              <a:t> </a:t>
            </a:r>
            <a:r>
              <a:rPr lang="es-ES" sz="1200" b="0" i="0" u="none" strike="noStrike" kern="1200" noProof="0" dirty="0">
                <a:solidFill>
                  <a:schemeClr val="tx1"/>
                </a:solidFill>
                <a:effectLst/>
                <a:latin typeface="+mn-lt"/>
                <a:ea typeface="+mn-ea"/>
                <a:cs typeface="+mn-cs"/>
              </a:rPr>
              <a:t>grupos. Duración</a:t>
            </a:r>
            <a:r>
              <a:rPr lang="es-ES" sz="1200" b="0" i="0" u="none" strike="noStrike" kern="1200" baseline="0" noProof="0" dirty="0">
                <a:solidFill>
                  <a:schemeClr val="tx1"/>
                </a:solidFill>
                <a:effectLst/>
                <a:latin typeface="+mn-lt"/>
                <a:ea typeface="+mn-ea"/>
                <a:cs typeface="+mn-cs"/>
              </a:rPr>
              <a:t>: 3</a:t>
            </a:r>
            <a:r>
              <a:rPr lang="es-ES" altLang="en-US" noProof="0" dirty="0">
                <a:cs typeface="Arial" pitchFamily="34" charset="0"/>
              </a:rPr>
              <a:t> minutos.)</a:t>
            </a:r>
          </a:p>
          <a:p>
            <a:pPr marL="641600" lvl="1" indent="-174982">
              <a:buFont typeface="Arial" panose="020B0604020202020204" pitchFamily="34" charset="0"/>
              <a:buChar char="•"/>
              <a:defRPr/>
            </a:pPr>
            <a:r>
              <a:rPr lang="es-ES" altLang="en-US" noProof="0" dirty="0">
                <a:cs typeface="Arial" pitchFamily="34" charset="0"/>
              </a:rPr>
              <a:t>Alimentos </a:t>
            </a:r>
          </a:p>
          <a:p>
            <a:pPr marL="641600" lvl="1" indent="-174982">
              <a:buFont typeface="Arial" panose="020B0604020202020204" pitchFamily="34" charset="0"/>
              <a:buChar char="•"/>
              <a:defRPr/>
            </a:pPr>
            <a:r>
              <a:rPr lang="es-ES" altLang="en-US" noProof="0" dirty="0">
                <a:cs typeface="Arial" pitchFamily="34" charset="0"/>
              </a:rPr>
              <a:t>Educación</a:t>
            </a:r>
          </a:p>
          <a:p>
            <a:pPr marL="641600" lvl="1" indent="-174982">
              <a:buFont typeface="Arial" panose="020B0604020202020204" pitchFamily="34" charset="0"/>
              <a:buChar char="•"/>
              <a:defRPr/>
            </a:pPr>
            <a:r>
              <a:rPr lang="es-ES" altLang="en-US" noProof="0" dirty="0">
                <a:cs typeface="Arial" pitchFamily="34" charset="0"/>
              </a:rPr>
              <a:t>Vida social y</a:t>
            </a:r>
            <a:r>
              <a:rPr lang="es-ES" altLang="en-US" baseline="0" noProof="0" dirty="0">
                <a:cs typeface="Arial" pitchFamily="34" charset="0"/>
              </a:rPr>
              <a:t> redes de contención social</a:t>
            </a:r>
            <a:endParaRPr lang="es-ES" altLang="en-US" noProof="0" dirty="0">
              <a:cs typeface="Arial" pitchFamily="34" charset="0"/>
            </a:endParaRPr>
          </a:p>
          <a:p>
            <a:pPr marL="641600" lvl="1" indent="-174982">
              <a:buFont typeface="Arial" panose="020B0604020202020204" pitchFamily="34" charset="0"/>
              <a:buChar char="•"/>
              <a:defRPr/>
            </a:pPr>
            <a:r>
              <a:rPr lang="es-ES" altLang="en-US" noProof="0" dirty="0">
                <a:cs typeface="Arial" pitchFamily="34" charset="0"/>
              </a:rPr>
              <a:t>Agua y saneamiento</a:t>
            </a:r>
          </a:p>
          <a:p>
            <a:pPr marL="641600" lvl="1" indent="-174982">
              <a:buFont typeface="Arial" panose="020B0604020202020204" pitchFamily="34" charset="0"/>
              <a:buChar char="•"/>
              <a:defRPr/>
            </a:pPr>
            <a:r>
              <a:rPr lang="es-ES" altLang="en-US" noProof="0" dirty="0">
                <a:cs typeface="Arial" pitchFamily="34" charset="0"/>
              </a:rPr>
              <a:t>Seguridad</a:t>
            </a:r>
          </a:p>
          <a:p>
            <a:pPr marL="641600" lvl="1" indent="-174982">
              <a:buFont typeface="Arial" panose="020B0604020202020204" pitchFamily="34" charset="0"/>
              <a:buChar char="•"/>
              <a:defRPr/>
            </a:pPr>
            <a:r>
              <a:rPr lang="es-ES" altLang="en-US" noProof="0" dirty="0">
                <a:cs typeface="Arial" pitchFamily="34" charset="0"/>
              </a:rPr>
              <a:t>Salud</a:t>
            </a:r>
          </a:p>
          <a:p>
            <a:pPr marL="641600" lvl="1" indent="-174982">
              <a:buFont typeface="Arial" panose="020B0604020202020204" pitchFamily="34" charset="0"/>
              <a:buChar char="•"/>
              <a:defRPr/>
            </a:pPr>
            <a:r>
              <a:rPr lang="es-ES" altLang="en-US" noProof="0" dirty="0">
                <a:cs typeface="Arial" pitchFamily="34" charset="0"/>
              </a:rPr>
              <a:t>Refugio y muebles</a:t>
            </a:r>
          </a:p>
          <a:p>
            <a:endParaRPr lang="fr-CH" dirty="0"/>
          </a:p>
        </p:txBody>
      </p:sp>
      <p:sp>
        <p:nvSpPr>
          <p:cNvPr id="4" name="Slide Number Placeholder 3"/>
          <p:cNvSpPr>
            <a:spLocks noGrp="1"/>
          </p:cNvSpPr>
          <p:nvPr>
            <p:ph type="sldNum" sz="quarter" idx="10"/>
          </p:nvPr>
        </p:nvSpPr>
        <p:spPr/>
        <p:txBody>
          <a:bodyPr/>
          <a:lstStyle/>
          <a:p>
            <a:fld id="{9AF55651-1655-46B6-AF7B-5D2B9C3B0E73}" type="slidenum">
              <a:rPr lang="fr-CH" smtClean="0"/>
              <a:t>7</a:t>
            </a:fld>
            <a:endParaRPr lang="fr-CH"/>
          </a:p>
        </p:txBody>
      </p:sp>
    </p:spTree>
    <p:extLst>
      <p:ext uri="{BB962C8B-B14F-4D97-AF65-F5344CB8AC3E}">
        <p14:creationId xmlns:p14="http://schemas.microsoft.com/office/powerpoint/2010/main" val="400333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noProof="0" dirty="0">
                <a:cs typeface="Arial" panose="020B0604020202020204" pitchFamily="34" charset="0"/>
              </a:rPr>
              <a:t>Las tres familias se encuentran representadas por el</a:t>
            </a:r>
            <a:r>
              <a:rPr lang="es-ES" altLang="en-US" baseline="0" noProof="0" dirty="0">
                <a:cs typeface="Arial" panose="020B0604020202020204" pitchFamily="34" charset="0"/>
              </a:rPr>
              <a:t> dibujo que aparece aquí.</a:t>
            </a:r>
            <a:r>
              <a:rPr lang="es-ES" altLang="en-US" noProof="0" dirty="0">
                <a:cs typeface="Arial" panose="020B0604020202020204" pitchFamily="34" charset="0"/>
              </a:rPr>
              <a:t> Independientemente del contexto </a:t>
            </a:r>
            <a:r>
              <a:rPr lang="es-ES" noProof="0" dirty="0"/>
              <a:t>en el que vivan, estas necesidades básicas son las mismas.</a:t>
            </a:r>
          </a:p>
        </p:txBody>
      </p:sp>
      <p:sp>
        <p:nvSpPr>
          <p:cNvPr id="4" name="Slide Number Placeholder 3"/>
          <p:cNvSpPr>
            <a:spLocks noGrp="1"/>
          </p:cNvSpPr>
          <p:nvPr>
            <p:ph type="sldNum" sz="quarter" idx="10"/>
          </p:nvPr>
        </p:nvSpPr>
        <p:spPr/>
        <p:txBody>
          <a:bodyPr/>
          <a:lstStyle/>
          <a:p>
            <a:fld id="{9AF55651-1655-46B6-AF7B-5D2B9C3B0E73}" type="slidenum">
              <a:rPr lang="fr-CH" smtClean="0"/>
              <a:t>8</a:t>
            </a:fld>
            <a:endParaRPr lang="fr-CH"/>
          </a:p>
        </p:txBody>
      </p:sp>
    </p:spTree>
    <p:extLst>
      <p:ext uri="{BB962C8B-B14F-4D97-AF65-F5344CB8AC3E}">
        <p14:creationId xmlns:p14="http://schemas.microsoft.com/office/powerpoint/2010/main" val="32230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Relacionar con</a:t>
            </a:r>
            <a:r>
              <a:rPr lang="es-ES" baseline="0" noProof="0" dirty="0"/>
              <a:t> </a:t>
            </a:r>
            <a:r>
              <a:rPr lang="es-ES" noProof="0" dirty="0"/>
              <a:t>las necesidades familiares.</a:t>
            </a:r>
          </a:p>
        </p:txBody>
      </p:sp>
      <p:sp>
        <p:nvSpPr>
          <p:cNvPr id="4" name="Slide Number Placeholder 3"/>
          <p:cNvSpPr>
            <a:spLocks noGrp="1"/>
          </p:cNvSpPr>
          <p:nvPr>
            <p:ph type="sldNum" sz="quarter" idx="10"/>
          </p:nvPr>
        </p:nvSpPr>
        <p:spPr/>
        <p:txBody>
          <a:bodyPr/>
          <a:lstStyle/>
          <a:p>
            <a:fld id="{9AF55651-1655-46B6-AF7B-5D2B9C3B0E73}" type="slidenum">
              <a:rPr lang="fr-CH" smtClean="0"/>
              <a:t>9</a:t>
            </a:fld>
            <a:endParaRPr lang="fr-CH" dirty="0"/>
          </a:p>
        </p:txBody>
      </p:sp>
    </p:spTree>
    <p:extLst>
      <p:ext uri="{BB962C8B-B14F-4D97-AF65-F5344CB8AC3E}">
        <p14:creationId xmlns:p14="http://schemas.microsoft.com/office/powerpoint/2010/main" val="171976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25.09.2020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316014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25.09.2020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423584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25.09.2020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289646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8ECD26C5-45B4-49B3-BA64-99F9EB4B00DB}" type="datetimeFigureOut">
              <a:rPr lang="fr-CH" smtClean="0"/>
              <a:t>25.09.2020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368748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D26C5-45B4-49B3-BA64-99F9EB4B00DB}" type="datetimeFigureOut">
              <a:rPr lang="fr-CH" smtClean="0"/>
              <a:t>25.09.2020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4052822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8ECD26C5-45B4-49B3-BA64-99F9EB4B00DB}" type="datetimeFigureOut">
              <a:rPr lang="fr-CH" smtClean="0"/>
              <a:t>25.09.2020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79846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8ECD26C5-45B4-49B3-BA64-99F9EB4B00DB}" type="datetimeFigureOut">
              <a:rPr lang="fr-CH" smtClean="0"/>
              <a:t>25.09.2020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157729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8ECD26C5-45B4-49B3-BA64-99F9EB4B00DB}" type="datetimeFigureOut">
              <a:rPr lang="fr-CH" smtClean="0"/>
              <a:t>25.09.2020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296683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D26C5-45B4-49B3-BA64-99F9EB4B00DB}" type="datetimeFigureOut">
              <a:rPr lang="fr-CH" smtClean="0"/>
              <a:t>25.09.2020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76132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D26C5-45B4-49B3-BA64-99F9EB4B00DB}" type="datetimeFigureOut">
              <a:rPr lang="fr-CH" smtClean="0"/>
              <a:t>25.09.2020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49847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D26C5-45B4-49B3-BA64-99F9EB4B00DB}" type="datetimeFigureOut">
              <a:rPr lang="fr-CH" smtClean="0"/>
              <a:t>25.09.2020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596E6F32-1966-4C28-99C7-60805B66BAD8}" type="slidenum">
              <a:rPr lang="fr-CH" smtClean="0"/>
              <a:t>‹#›</a:t>
            </a:fld>
            <a:endParaRPr lang="fr-CH"/>
          </a:p>
        </p:txBody>
      </p:sp>
    </p:spTree>
    <p:extLst>
      <p:ext uri="{BB962C8B-B14F-4D97-AF65-F5344CB8AC3E}">
        <p14:creationId xmlns:p14="http://schemas.microsoft.com/office/powerpoint/2010/main" val="55218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D26C5-45B4-49B3-BA64-99F9EB4B00DB}" type="datetimeFigureOut">
              <a:rPr lang="fr-CH" smtClean="0"/>
              <a:t>25.09.2020</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E6F32-1966-4C28-99C7-60805B66BAD8}" type="slidenum">
              <a:rPr lang="fr-CH" smtClean="0"/>
              <a:t>‹#›</a:t>
            </a:fld>
            <a:endParaRPr lang="fr-CH"/>
          </a:p>
        </p:txBody>
      </p:sp>
    </p:spTree>
    <p:extLst>
      <p:ext uri="{BB962C8B-B14F-4D97-AF65-F5344CB8AC3E}">
        <p14:creationId xmlns:p14="http://schemas.microsoft.com/office/powerpoint/2010/main" val="1268298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hyperlink" Target="http://www.google.ch/url?sa=i&amp;rct=j&amp;q=&amp;esrc=s&amp;source=images&amp;cd=&amp;cad=rja&amp;uact=8&amp;ved=0ahUKEwiO_u-Nl6XOAhWEbxQKHb0PCucQjRwIBw&amp;url=http://realiran.org/iranian-foods-drive-german-tourists-crazy/&amp;psig=AFQjCNEoxjLnuUJC47xyvPYXMtsAEgQM5A&amp;ust=147031136475870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4.bp.blogspot.com/_CJKjhMd9KE0/S_BNcBfhOkI/AAAAAAAABGc/82HIrKunYNM/s1600/Rajo_Reco_KurdDagh_Amanos_AO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238036" y="838936"/>
            <a:ext cx="10214811" cy="1431758"/>
          </a:xfrm>
        </p:spPr>
        <p:txBody>
          <a:bodyPr>
            <a:noAutofit/>
          </a:bodyPr>
          <a:lstStyle/>
          <a:p>
            <a:pPr eaLnBrk="1" fontAlgn="auto" hangingPunct="1">
              <a:spcAft>
                <a:spcPts val="0"/>
              </a:spcAft>
              <a:defRPr/>
            </a:pPr>
            <a:r>
              <a:rPr lang="es-ES" sz="4400" dirty="0">
                <a:latin typeface="+mn-lt"/>
              </a:rPr>
              <a:t>Nutrición y medios de subsistencia: conceptos</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340" y="2483458"/>
            <a:ext cx="911701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
          <p:cNvSpPr txBox="1">
            <a:spLocks noChangeArrowheads="1"/>
          </p:cNvSpPr>
          <p:nvPr/>
        </p:nvSpPr>
        <p:spPr bwMode="auto">
          <a:xfrm>
            <a:off x="6884249" y="5601403"/>
            <a:ext cx="46912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r"/>
            <a:r>
              <a:rPr lang="es-ES" sz="2400" dirty="0">
                <a:highlight>
                  <a:srgbClr val="FFFF00"/>
                </a:highlight>
                <a:latin typeface="+mn-lt"/>
              </a:rPr>
              <a:t>Nombre(s) + organización del/de los facilitador(es)</a:t>
            </a: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86988" y="5218165"/>
            <a:ext cx="461665" cy="1440394"/>
          </a:xfrm>
          <a:prstGeom prst="rect">
            <a:avLst/>
          </a:prstGeom>
          <a:noFill/>
        </p:spPr>
        <p:txBody>
          <a:bodyPr vert="vert270" wrap="none" rtlCol="0">
            <a:spAutoFit/>
          </a:bodyPr>
          <a:lstStyle/>
          <a:p>
            <a:r>
              <a:rPr lang="es-ES" dirty="0">
                <a:solidFill>
                  <a:schemeClr val="bg1"/>
                </a:solidFill>
              </a:rPr>
              <a:t>Curso HELP</a:t>
            </a:r>
          </a:p>
        </p:txBody>
      </p:sp>
      <p:sp>
        <p:nvSpPr>
          <p:cNvPr id="3" name="TextBox 2">
            <a:extLst>
              <a:ext uri="{FF2B5EF4-FFF2-40B4-BE49-F238E27FC236}">
                <a16:creationId xmlns:a16="http://schemas.microsoft.com/office/drawing/2014/main" id="{1BD8ECD1-E200-482F-8AB7-13CF0791565E}"/>
              </a:ext>
            </a:extLst>
          </p:cNvPr>
          <p:cNvSpPr txBox="1"/>
          <p:nvPr/>
        </p:nvSpPr>
        <p:spPr>
          <a:xfrm>
            <a:off x="6740984" y="329803"/>
            <a:ext cx="3337580" cy="369332"/>
          </a:xfrm>
          <a:prstGeom prst="rect">
            <a:avLst/>
          </a:prstGeom>
          <a:noFill/>
        </p:spPr>
        <p:txBody>
          <a:bodyPr wrap="none" rtlCol="0">
            <a:spAutoFit/>
          </a:bodyPr>
          <a:lstStyle/>
          <a:p>
            <a:r>
              <a:rPr lang="es-ES" dirty="0">
                <a:highlight>
                  <a:srgbClr val="FFFF00"/>
                </a:highlight>
              </a:rPr>
              <a:t>Logo de la organización del/de los facilitador(es)</a:t>
            </a:r>
          </a:p>
        </p:txBody>
      </p:sp>
      <p:sp>
        <p:nvSpPr>
          <p:cNvPr id="10" name="TextBox 9">
            <a:extLst>
              <a:ext uri="{FF2B5EF4-FFF2-40B4-BE49-F238E27FC236}">
                <a16:creationId xmlns:a16="http://schemas.microsoft.com/office/drawing/2014/main" id="{9C77F634-6120-4C56-BF7C-AF998615EE58}"/>
              </a:ext>
            </a:extLst>
          </p:cNvPr>
          <p:cNvSpPr txBox="1"/>
          <p:nvPr/>
        </p:nvSpPr>
        <p:spPr>
          <a:xfrm>
            <a:off x="913569" y="5760405"/>
            <a:ext cx="3955611" cy="830997"/>
          </a:xfrm>
          <a:prstGeom prst="rect">
            <a:avLst/>
          </a:prstGeom>
          <a:noFill/>
        </p:spPr>
        <p:txBody>
          <a:bodyPr wrap="square" rtlCol="0">
            <a:spAutoFit/>
          </a:bodyPr>
          <a:lstStyle/>
          <a:p>
            <a:pPr algn="r"/>
            <a:r>
              <a:rPr lang="es-ES" sz="1200" dirty="0">
                <a:solidFill>
                  <a:srgbClr val="0070C0"/>
                </a:solidFill>
              </a:rPr>
              <a:t>El material de enseñanza ha sido elaborado por Rachel Lozano (CICR), </a:t>
            </a:r>
            <a:r>
              <a:rPr lang="es-ES" sz="1200" dirty="0" err="1">
                <a:solidFill>
                  <a:srgbClr val="0070C0"/>
                </a:solidFill>
              </a:rPr>
              <a:t>Valérie</a:t>
            </a:r>
            <a:r>
              <a:rPr lang="es-ES" sz="1200" dirty="0">
                <a:solidFill>
                  <a:srgbClr val="0070C0"/>
                </a:solidFill>
              </a:rPr>
              <a:t> </a:t>
            </a:r>
            <a:r>
              <a:rPr lang="es-ES" sz="1200" dirty="0" err="1">
                <a:solidFill>
                  <a:srgbClr val="0070C0"/>
                </a:solidFill>
              </a:rPr>
              <a:t>Belchior-Bellino</a:t>
            </a:r>
            <a:r>
              <a:rPr lang="es-ES" sz="1200" dirty="0">
                <a:solidFill>
                  <a:srgbClr val="0070C0"/>
                </a:solidFill>
              </a:rPr>
              <a:t> (CICR),  </a:t>
            </a:r>
            <a:r>
              <a:rPr lang="es-ES" sz="1200" dirty="0" err="1">
                <a:solidFill>
                  <a:srgbClr val="0070C0"/>
                </a:solidFill>
              </a:rPr>
              <a:t>Mija</a:t>
            </a:r>
            <a:r>
              <a:rPr lang="es-ES" sz="1200" dirty="0">
                <a:solidFill>
                  <a:srgbClr val="0070C0"/>
                </a:solidFill>
              </a:rPr>
              <a:t> </a:t>
            </a:r>
            <a:r>
              <a:rPr lang="es-ES" sz="1200" dirty="0" err="1">
                <a:solidFill>
                  <a:srgbClr val="0070C0"/>
                </a:solidFill>
              </a:rPr>
              <a:t>Ververs</a:t>
            </a:r>
            <a:r>
              <a:rPr lang="es-ES" sz="1200" dirty="0">
                <a:solidFill>
                  <a:srgbClr val="0070C0"/>
                </a:solidFill>
              </a:rPr>
              <a:t> (Universidad John Hopkins/Centro para el Control de Enfermedades) y Nicole </a:t>
            </a:r>
            <a:r>
              <a:rPr lang="es-ES" sz="1200" dirty="0" err="1">
                <a:solidFill>
                  <a:srgbClr val="0070C0"/>
                </a:solidFill>
              </a:rPr>
              <a:t>Niederberger</a:t>
            </a:r>
            <a:r>
              <a:rPr lang="es-ES" sz="1200" dirty="0">
                <a:solidFill>
                  <a:srgbClr val="0070C0"/>
                </a:solidFill>
              </a:rPr>
              <a:t> (Terre des </a:t>
            </a:r>
            <a:r>
              <a:rPr lang="es-ES" sz="1200" dirty="0" err="1">
                <a:solidFill>
                  <a:srgbClr val="0070C0"/>
                </a:solidFill>
              </a:rPr>
              <a:t>Hommes</a:t>
            </a:r>
            <a:r>
              <a:rPr lang="es-ES" sz="1200" dirty="0">
                <a:solidFill>
                  <a:srgbClr val="0070C0"/>
                </a:solidFill>
              </a:rPr>
              <a:t>).</a:t>
            </a:r>
            <a:r>
              <a:rPr lang="es-ES" sz="1200" dirty="0"/>
              <a:t> </a:t>
            </a:r>
          </a:p>
        </p:txBody>
      </p:sp>
    </p:spTree>
    <p:extLst>
      <p:ext uri="{BB962C8B-B14F-4D97-AF65-F5344CB8AC3E}">
        <p14:creationId xmlns:p14="http://schemas.microsoft.com/office/powerpoint/2010/main" val="227003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636701" y="0"/>
            <a:ext cx="6072074"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b="1" u="sng" dirty="0">
                <a:solidFill>
                  <a:srgbClr val="002060"/>
                </a:solidFill>
                <a:latin typeface="+mn-lt"/>
              </a:rPr>
              <a:t>Por lo tanto, necesitan</a:t>
            </a:r>
            <a:r>
              <a:rPr lang="es-ES" sz="4400" b="1" dirty="0">
                <a:solidFill>
                  <a:srgbClr val="002060"/>
                </a:solidFill>
                <a:latin typeface="+mn-lt"/>
              </a:rPr>
              <a:t>: </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242343"/>
            <a:ext cx="12255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2894013" y="2251252"/>
            <a:ext cx="16631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Refugio y </a:t>
            </a:r>
          </a:p>
          <a:p>
            <a:pPr algn="ctr"/>
            <a:r>
              <a:rPr lang="es-ES" sz="2800" dirty="0">
                <a:latin typeface="+mn-lt"/>
              </a:rPr>
              <a:t>muebles</a:t>
            </a:r>
          </a:p>
        </p:txBody>
      </p:sp>
      <p:sp>
        <p:nvSpPr>
          <p:cNvPr id="18" name="TextBox 4"/>
          <p:cNvSpPr txBox="1">
            <a:spLocks noChangeArrowheads="1"/>
          </p:cNvSpPr>
          <p:nvPr/>
        </p:nvSpPr>
        <p:spPr bwMode="auto">
          <a:xfrm>
            <a:off x="7766314" y="2362425"/>
            <a:ext cx="1660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dirty="0">
                <a:latin typeface="+mn-lt"/>
              </a:rPr>
              <a:t>Educación</a:t>
            </a:r>
          </a:p>
        </p:txBody>
      </p:sp>
      <p:sp>
        <p:nvSpPr>
          <p:cNvPr id="19" name="TextBox 5"/>
          <p:cNvSpPr txBox="1">
            <a:spLocks noChangeArrowheads="1"/>
          </p:cNvSpPr>
          <p:nvPr/>
        </p:nvSpPr>
        <p:spPr bwMode="auto">
          <a:xfrm>
            <a:off x="2272298" y="3802894"/>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dirty="0">
                <a:latin typeface="+mn-lt"/>
              </a:rPr>
              <a:t>Asistencia de salud</a:t>
            </a:r>
          </a:p>
        </p:txBody>
      </p:sp>
      <p:sp>
        <p:nvSpPr>
          <p:cNvPr id="20" name="TextBox 8"/>
          <p:cNvSpPr txBox="1">
            <a:spLocks noChangeArrowheads="1"/>
          </p:cNvSpPr>
          <p:nvPr/>
        </p:nvSpPr>
        <p:spPr bwMode="auto">
          <a:xfrm>
            <a:off x="7594539" y="3802894"/>
            <a:ext cx="19484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Vida social </a:t>
            </a:r>
          </a:p>
          <a:p>
            <a:pPr algn="ctr"/>
            <a:r>
              <a:rPr lang="es-ES" sz="2800" dirty="0">
                <a:latin typeface="+mn-lt"/>
              </a:rPr>
              <a:t>y amistades</a:t>
            </a:r>
          </a:p>
        </p:txBody>
      </p:sp>
      <p:sp>
        <p:nvSpPr>
          <p:cNvPr id="21" name="TextBox 9"/>
          <p:cNvSpPr txBox="1">
            <a:spLocks noChangeArrowheads="1"/>
          </p:cNvSpPr>
          <p:nvPr/>
        </p:nvSpPr>
        <p:spPr bwMode="auto">
          <a:xfrm>
            <a:off x="3186355" y="4923650"/>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dirty="0">
                <a:latin typeface="+mn-lt"/>
              </a:rPr>
              <a:t>Seguridad</a:t>
            </a:r>
          </a:p>
        </p:txBody>
      </p:sp>
      <p:sp>
        <p:nvSpPr>
          <p:cNvPr id="22" name="TextBox 10"/>
          <p:cNvSpPr txBox="1">
            <a:spLocks noChangeArrowheads="1"/>
          </p:cNvSpPr>
          <p:nvPr/>
        </p:nvSpPr>
        <p:spPr bwMode="auto">
          <a:xfrm>
            <a:off x="5263037" y="5358079"/>
            <a:ext cx="21206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Agua y</a:t>
            </a:r>
          </a:p>
          <a:p>
            <a:pPr algn="ctr"/>
            <a:r>
              <a:rPr lang="es-ES" sz="2800" dirty="0">
                <a:latin typeface="+mn-lt"/>
              </a:rPr>
              <a:t>saneamiento</a:t>
            </a:r>
          </a:p>
        </p:txBody>
      </p:sp>
      <p:sp>
        <p:nvSpPr>
          <p:cNvPr id="24" name="TextBox 2"/>
          <p:cNvSpPr txBox="1">
            <a:spLocks noChangeArrowheads="1"/>
          </p:cNvSpPr>
          <p:nvPr/>
        </p:nvSpPr>
        <p:spPr bwMode="auto">
          <a:xfrm>
            <a:off x="4919608" y="1111250"/>
            <a:ext cx="2661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4000" dirty="0">
                <a:solidFill>
                  <a:srgbClr val="FF0000"/>
                </a:solidFill>
                <a:latin typeface="+mn-lt"/>
              </a:rPr>
              <a:t>Alimentos</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9467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1573741" y="995544"/>
            <a:ext cx="7543800" cy="755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5400" u="sng" dirty="0">
                <a:latin typeface="+mn-lt"/>
              </a:rPr>
              <a:t>Alimentos</a:t>
            </a:r>
          </a:p>
        </p:txBody>
      </p:sp>
      <p:sp>
        <p:nvSpPr>
          <p:cNvPr id="17" name="Content Placeholder 2" descr="Rectangle: Click to edit Master text styles&#10;Second level&#10;Third level&#10;Fourth level&#10;Fifth level"/>
          <p:cNvSpPr txBox="1">
            <a:spLocks/>
          </p:cNvSpPr>
          <p:nvPr/>
        </p:nvSpPr>
        <p:spPr>
          <a:xfrm>
            <a:off x="1414462" y="1872389"/>
            <a:ext cx="4681538" cy="417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EFCDE"/>
              </a:buClr>
              <a:buFont typeface="Wingdings" panose="05000000000000000000" pitchFamily="2" charset="2"/>
              <a:buNone/>
              <a:defRPr/>
            </a:pPr>
            <a:br>
              <a:rPr lang="es-ES" dirty="0">
                <a:solidFill>
                  <a:srgbClr val="FFCCCC"/>
                </a:solidFill>
              </a:rPr>
            </a:br>
            <a:endParaRPr lang="es-ES" dirty="0">
              <a:solidFill>
                <a:srgbClr val="FFCCCC"/>
              </a:solidFill>
            </a:endParaRPr>
          </a:p>
          <a:p>
            <a:pPr algn="l">
              <a:buClr>
                <a:srgbClr val="FEFCDE"/>
              </a:buClr>
              <a:buFont typeface="Wingdings" panose="05000000000000000000" pitchFamily="2" charset="2"/>
              <a:buNone/>
              <a:defRPr/>
            </a:pPr>
            <a:r>
              <a:rPr lang="es-ES" sz="2800" b="1" dirty="0"/>
              <a:t>Cantidad</a:t>
            </a:r>
            <a:r>
              <a:rPr lang="es-ES" sz="2800" dirty="0"/>
              <a:t> adecuada</a:t>
            </a:r>
          </a:p>
          <a:p>
            <a:pPr algn="l">
              <a:buClr>
                <a:srgbClr val="FEFCDE"/>
              </a:buClr>
              <a:buFont typeface="Wingdings" panose="05000000000000000000" pitchFamily="2" charset="2"/>
              <a:buNone/>
              <a:defRPr/>
            </a:pPr>
            <a:endParaRPr lang="en-GB" sz="2800" b="1" dirty="0"/>
          </a:p>
          <a:p>
            <a:pPr algn="l">
              <a:buClr>
                <a:srgbClr val="FEFCDE"/>
              </a:buClr>
              <a:buFont typeface="Wingdings" panose="05000000000000000000" pitchFamily="2" charset="2"/>
              <a:buNone/>
              <a:defRPr/>
            </a:pPr>
            <a:r>
              <a:rPr lang="es-ES" sz="2800" b="1" dirty="0"/>
              <a:t>Calidad</a:t>
            </a:r>
            <a:r>
              <a:rPr lang="es-ES" sz="2800" dirty="0"/>
              <a:t> adecuada</a:t>
            </a:r>
          </a:p>
        </p:txBody>
      </p:sp>
      <p:sp>
        <p:nvSpPr>
          <p:cNvPr id="23" name="TextBox 4"/>
          <p:cNvSpPr txBox="1">
            <a:spLocks noChangeArrowheads="1"/>
          </p:cNvSpPr>
          <p:nvPr/>
        </p:nvSpPr>
        <p:spPr bwMode="auto">
          <a:xfrm>
            <a:off x="7712067" y="5076773"/>
            <a:ext cx="2655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s-ES" sz="1800" i="1" dirty="0">
                <a:latin typeface="+mn-lt"/>
              </a:rPr>
              <a:t>Sudán del Sur, agosto de 2013.</a:t>
            </a:r>
          </a:p>
        </p:txBody>
      </p:sp>
      <p:pic>
        <p:nvPicPr>
          <p:cNvPr id="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646128"/>
            <a:ext cx="45370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416597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1013303" y="953402"/>
            <a:ext cx="7543800" cy="7556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5400" u="sng" dirty="0">
                <a:latin typeface="+mn-lt"/>
              </a:rPr>
              <a:t>Cantidad</a:t>
            </a:r>
          </a:p>
        </p:txBody>
      </p:sp>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2592" y="1709052"/>
            <a:ext cx="4569605" cy="419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ubtitle 4" descr="Rectangle: Click to edit Master text styles&#10;Second level&#10;Third level&#10;Fourth level&#10;Fifth level"/>
          <p:cNvSpPr>
            <a:spLocks noGrp="1"/>
          </p:cNvSpPr>
          <p:nvPr>
            <p:ph type="subTitle" idx="4294967295"/>
          </p:nvPr>
        </p:nvSpPr>
        <p:spPr>
          <a:xfrm>
            <a:off x="1411953" y="2288683"/>
            <a:ext cx="5688013" cy="3397250"/>
          </a:xfrm>
        </p:spPr>
        <p:txBody>
          <a:bodyPr rtlCol="0">
            <a:normAutofit/>
          </a:bodyPr>
          <a:lstStyle/>
          <a:p>
            <a:pPr>
              <a:lnSpc>
                <a:spcPct val="80000"/>
              </a:lnSpc>
              <a:buClr>
                <a:srgbClr val="003300"/>
              </a:buClr>
              <a:defRPr/>
            </a:pPr>
            <a:r>
              <a:rPr lang="es-ES" dirty="0"/>
              <a:t>Se denomina “energía”.</a:t>
            </a:r>
          </a:p>
          <a:p>
            <a:pPr>
              <a:lnSpc>
                <a:spcPct val="80000"/>
              </a:lnSpc>
              <a:buClr>
                <a:srgbClr val="003300"/>
              </a:buClr>
              <a:defRPr/>
            </a:pPr>
            <a:endParaRPr lang="en-US" dirty="0">
              <a:ea typeface="ＭＳ Ｐゴシック" pitchFamily="34" charset="-128"/>
              <a:cs typeface="Calibri" pitchFamily="34" charset="0"/>
            </a:endParaRPr>
          </a:p>
          <a:p>
            <a:pPr>
              <a:lnSpc>
                <a:spcPct val="80000"/>
              </a:lnSpc>
              <a:buClr>
                <a:srgbClr val="003300"/>
              </a:buClr>
              <a:defRPr/>
            </a:pPr>
            <a:r>
              <a:rPr lang="es-ES" dirty="0"/>
              <a:t>Se mide en kilocalorías (kcal).</a:t>
            </a:r>
          </a:p>
          <a:p>
            <a:pPr>
              <a:lnSpc>
                <a:spcPct val="80000"/>
              </a:lnSpc>
              <a:buClr>
                <a:srgbClr val="003300"/>
              </a:buClr>
              <a:defRPr/>
            </a:pPr>
            <a:endParaRPr lang="en-US" dirty="0">
              <a:ea typeface="ＭＳ Ｐゴシック" pitchFamily="34" charset="-128"/>
              <a:cs typeface="Calibri" pitchFamily="34" charset="0"/>
            </a:endParaRPr>
          </a:p>
          <a:p>
            <a:pPr>
              <a:lnSpc>
                <a:spcPct val="80000"/>
              </a:lnSpc>
              <a:buClr>
                <a:srgbClr val="003300"/>
              </a:buClr>
              <a:defRPr/>
            </a:pPr>
            <a:r>
              <a:rPr lang="es-ES" dirty="0"/>
              <a:t>Varía con la edad, el crecimiento, el peso, el embarazo o la lactancia, la actividad física, el clima, las enfermedades...</a:t>
            </a:r>
          </a:p>
          <a:p>
            <a:pPr marL="171450" indent="-171450" eaLnBrk="1" fontAlgn="auto" hangingPunct="1">
              <a:lnSpc>
                <a:spcPct val="80000"/>
              </a:lnSpc>
              <a:buClr>
                <a:srgbClr val="C00000"/>
              </a:buClr>
              <a:buFont typeface="Arial" pitchFamily="34" charset="0"/>
              <a:buChar char="•"/>
              <a:defRPr/>
            </a:pPr>
            <a:endParaRPr lang="en-US" sz="900" dirty="0">
              <a:solidFill>
                <a:srgbClr val="FFFF00"/>
              </a:solidFill>
              <a:cs typeface="Calibri" pitchFamily="34" charset="0"/>
            </a:endParaRPr>
          </a:p>
          <a:p>
            <a:pPr marL="457200" indent="-457200" eaLnBrk="1" fontAlgn="auto" hangingPunct="1">
              <a:lnSpc>
                <a:spcPct val="80000"/>
              </a:lnSpc>
              <a:buClr>
                <a:srgbClr val="C00000"/>
              </a:buClr>
              <a:buFont typeface="Arial" pitchFamily="34" charset="0"/>
              <a:buChar char="•"/>
              <a:defRPr/>
            </a:pPr>
            <a:endParaRPr lang="en-US" sz="800" b="1" dirty="0">
              <a:solidFill>
                <a:srgbClr val="FFFF00"/>
              </a:solidFill>
              <a:ea typeface="ＭＳ Ｐゴシック" pitchFamily="34" charset="-128"/>
              <a:cs typeface="Calibri" pitchFamily="34" charset="0"/>
            </a:endParaRPr>
          </a:p>
        </p:txBody>
      </p:sp>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338619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5"/>
          <p:cNvSpPr txBox="1">
            <a:spLocks/>
          </p:cNvSpPr>
          <p:nvPr/>
        </p:nvSpPr>
        <p:spPr>
          <a:xfrm>
            <a:off x="2381745" y="250031"/>
            <a:ext cx="7543800" cy="7556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u="sng" dirty="0">
                <a:latin typeface="+mn-lt"/>
              </a:rPr>
              <a:t>Necesidades de energía diaria</a:t>
            </a:r>
          </a:p>
        </p:txBody>
      </p:sp>
      <p:sp>
        <p:nvSpPr>
          <p:cNvPr id="136" name="Rectangle 4"/>
          <p:cNvSpPr>
            <a:spLocks noChangeArrowheads="1"/>
          </p:cNvSpPr>
          <p:nvPr/>
        </p:nvSpPr>
        <p:spPr bwMode="auto">
          <a:xfrm>
            <a:off x="3134904" y="4065587"/>
            <a:ext cx="6203950" cy="326827"/>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dirty="0"/>
          </a:p>
        </p:txBody>
      </p:sp>
      <p:sp>
        <p:nvSpPr>
          <p:cNvPr id="137" name="Rectangle 5"/>
          <p:cNvSpPr>
            <a:spLocks noChangeArrowheads="1"/>
          </p:cNvSpPr>
          <p:nvPr/>
        </p:nvSpPr>
        <p:spPr bwMode="auto">
          <a:xfrm>
            <a:off x="3134904" y="2092325"/>
            <a:ext cx="6203950" cy="300037"/>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dirty="0"/>
          </a:p>
        </p:txBody>
      </p:sp>
      <p:sp>
        <p:nvSpPr>
          <p:cNvPr id="138" name="Rectangle 6"/>
          <p:cNvSpPr>
            <a:spLocks noChangeArrowheads="1"/>
          </p:cNvSpPr>
          <p:nvPr/>
        </p:nvSpPr>
        <p:spPr bwMode="auto">
          <a:xfrm>
            <a:off x="3107527" y="2723599"/>
            <a:ext cx="6203950" cy="298450"/>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dirty="0"/>
          </a:p>
        </p:txBody>
      </p:sp>
      <p:sp>
        <p:nvSpPr>
          <p:cNvPr id="139" name="Rectangle 7"/>
          <p:cNvSpPr>
            <a:spLocks noChangeArrowheads="1"/>
          </p:cNvSpPr>
          <p:nvPr/>
        </p:nvSpPr>
        <p:spPr bwMode="auto">
          <a:xfrm>
            <a:off x="3127661" y="3309405"/>
            <a:ext cx="6203950" cy="300038"/>
          </a:xfrm>
          <a:prstGeom prst="rect">
            <a:avLst/>
          </a:prstGeom>
          <a:solidFill>
            <a:schemeClr val="accent2">
              <a:lumMod val="40000"/>
              <a:lumOff val="60000"/>
            </a:schemeClr>
          </a:solidFill>
          <a:ln>
            <a:noFill/>
          </a:ln>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dirty="0"/>
          </a:p>
        </p:txBody>
      </p:sp>
      <p:sp>
        <p:nvSpPr>
          <p:cNvPr id="140" name="Rectangle 8"/>
          <p:cNvSpPr>
            <a:spLocks noChangeArrowheads="1"/>
          </p:cNvSpPr>
          <p:nvPr/>
        </p:nvSpPr>
        <p:spPr bwMode="auto">
          <a:xfrm>
            <a:off x="7870417" y="5186362"/>
            <a:ext cx="14684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dirty="0"/>
          </a:p>
        </p:txBody>
      </p:sp>
      <p:sp>
        <p:nvSpPr>
          <p:cNvPr id="141" name="Rectangle 9"/>
          <p:cNvSpPr>
            <a:spLocks noChangeArrowheads="1"/>
          </p:cNvSpPr>
          <p:nvPr/>
        </p:nvSpPr>
        <p:spPr bwMode="auto">
          <a:xfrm>
            <a:off x="3216382" y="1615837"/>
            <a:ext cx="12133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i="1" dirty="0"/>
              <a:t>Grupos de</a:t>
            </a:r>
          </a:p>
        </p:txBody>
      </p:sp>
      <p:sp>
        <p:nvSpPr>
          <p:cNvPr id="142" name="Rectangle 10"/>
          <p:cNvSpPr>
            <a:spLocks noChangeArrowheads="1"/>
          </p:cNvSpPr>
          <p:nvPr/>
        </p:nvSpPr>
        <p:spPr bwMode="auto">
          <a:xfrm>
            <a:off x="3568054" y="1826419"/>
            <a:ext cx="568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i="1" dirty="0"/>
              <a:t>edad</a:t>
            </a:r>
          </a:p>
        </p:txBody>
      </p:sp>
      <p:sp>
        <p:nvSpPr>
          <p:cNvPr id="143" name="Rectangle 11"/>
          <p:cNvSpPr>
            <a:spLocks noChangeArrowheads="1"/>
          </p:cNvSpPr>
          <p:nvPr/>
        </p:nvSpPr>
        <p:spPr bwMode="auto">
          <a:xfrm>
            <a:off x="4913088" y="1558668"/>
            <a:ext cx="558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i="1" dirty="0"/>
              <a:t>Hombres</a:t>
            </a:r>
          </a:p>
        </p:txBody>
      </p:sp>
      <p:sp>
        <p:nvSpPr>
          <p:cNvPr id="144" name="Rectangle 12"/>
          <p:cNvSpPr>
            <a:spLocks noChangeArrowheads="1"/>
          </p:cNvSpPr>
          <p:nvPr/>
        </p:nvSpPr>
        <p:spPr bwMode="auto">
          <a:xfrm>
            <a:off x="4706050" y="1814808"/>
            <a:ext cx="95058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100" i="1" dirty="0"/>
              <a:t>(kcal por día)</a:t>
            </a:r>
          </a:p>
        </p:txBody>
      </p:sp>
      <p:sp>
        <p:nvSpPr>
          <p:cNvPr id="145" name="Rectangle 13"/>
          <p:cNvSpPr>
            <a:spLocks noChangeArrowheads="1"/>
          </p:cNvSpPr>
          <p:nvPr/>
        </p:nvSpPr>
        <p:spPr bwMode="auto">
          <a:xfrm>
            <a:off x="5873780" y="1563905"/>
            <a:ext cx="7953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i="1" dirty="0"/>
              <a:t>Mujeres</a:t>
            </a:r>
          </a:p>
        </p:txBody>
      </p:sp>
      <p:sp>
        <p:nvSpPr>
          <p:cNvPr id="146" name="Rectangle 14"/>
          <p:cNvSpPr>
            <a:spLocks noChangeArrowheads="1"/>
          </p:cNvSpPr>
          <p:nvPr/>
        </p:nvSpPr>
        <p:spPr bwMode="auto">
          <a:xfrm>
            <a:off x="5825243" y="1818960"/>
            <a:ext cx="9505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100" i="1" dirty="0"/>
              <a:t>(kcal por día)</a:t>
            </a:r>
          </a:p>
        </p:txBody>
      </p:sp>
      <p:sp>
        <p:nvSpPr>
          <p:cNvPr id="147" name="Rectangle 15"/>
          <p:cNvSpPr>
            <a:spLocks noChangeArrowheads="1"/>
          </p:cNvSpPr>
          <p:nvPr/>
        </p:nvSpPr>
        <p:spPr bwMode="auto">
          <a:xfrm>
            <a:off x="7079842" y="1560512"/>
            <a:ext cx="7889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i="1" dirty="0"/>
              <a:t>Promedio</a:t>
            </a:r>
          </a:p>
        </p:txBody>
      </p:sp>
      <p:sp>
        <p:nvSpPr>
          <p:cNvPr id="148" name="Rectangle 16"/>
          <p:cNvSpPr>
            <a:spLocks noChangeArrowheads="1"/>
          </p:cNvSpPr>
          <p:nvPr/>
        </p:nvSpPr>
        <p:spPr bwMode="auto">
          <a:xfrm>
            <a:off x="6999044" y="1810081"/>
            <a:ext cx="9505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100" i="1" dirty="0"/>
              <a:t>(kcal por día)</a:t>
            </a:r>
          </a:p>
        </p:txBody>
      </p:sp>
      <p:sp>
        <p:nvSpPr>
          <p:cNvPr id="149" name="Rectangle 17"/>
          <p:cNvSpPr>
            <a:spLocks noChangeArrowheads="1"/>
          </p:cNvSpPr>
          <p:nvPr/>
        </p:nvSpPr>
        <p:spPr bwMode="auto">
          <a:xfrm>
            <a:off x="8254033" y="1562688"/>
            <a:ext cx="936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i="1" dirty="0"/>
              <a:t>% de la </a:t>
            </a:r>
          </a:p>
          <a:p>
            <a:pPr algn="ctr"/>
            <a:r>
              <a:rPr lang="es-ES" sz="1500" i="1" dirty="0"/>
              <a:t>población</a:t>
            </a:r>
          </a:p>
        </p:txBody>
      </p:sp>
      <p:sp>
        <p:nvSpPr>
          <p:cNvPr id="150" name="Rectangle 18"/>
          <p:cNvSpPr>
            <a:spLocks noChangeArrowheads="1"/>
          </p:cNvSpPr>
          <p:nvPr/>
        </p:nvSpPr>
        <p:spPr bwMode="auto">
          <a:xfrm>
            <a:off x="3261528" y="2141672"/>
            <a:ext cx="79348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0-4 años </a:t>
            </a:r>
          </a:p>
        </p:txBody>
      </p:sp>
      <p:sp>
        <p:nvSpPr>
          <p:cNvPr id="152" name="Rectangle 20"/>
          <p:cNvSpPr>
            <a:spLocks noChangeArrowheads="1"/>
          </p:cNvSpPr>
          <p:nvPr/>
        </p:nvSpPr>
        <p:spPr bwMode="auto">
          <a:xfrm>
            <a:off x="5020519" y="2157688"/>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1320</a:t>
            </a:r>
          </a:p>
        </p:txBody>
      </p:sp>
      <p:sp>
        <p:nvSpPr>
          <p:cNvPr id="153" name="Rectangle 21"/>
          <p:cNvSpPr>
            <a:spLocks noChangeArrowheads="1"/>
          </p:cNvSpPr>
          <p:nvPr/>
        </p:nvSpPr>
        <p:spPr bwMode="auto">
          <a:xfrm>
            <a:off x="6057839" y="2146300"/>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1250</a:t>
            </a:r>
          </a:p>
        </p:txBody>
      </p:sp>
      <p:sp>
        <p:nvSpPr>
          <p:cNvPr id="154" name="Rectangle 22"/>
          <p:cNvSpPr>
            <a:spLocks noChangeArrowheads="1"/>
          </p:cNvSpPr>
          <p:nvPr/>
        </p:nvSpPr>
        <p:spPr bwMode="auto">
          <a:xfrm>
            <a:off x="7273908" y="214630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1290</a:t>
            </a:r>
          </a:p>
        </p:txBody>
      </p:sp>
      <p:sp>
        <p:nvSpPr>
          <p:cNvPr id="155" name="Rectangle 23"/>
          <p:cNvSpPr>
            <a:spLocks noChangeArrowheads="1"/>
          </p:cNvSpPr>
          <p:nvPr/>
        </p:nvSpPr>
        <p:spPr bwMode="auto">
          <a:xfrm>
            <a:off x="8286342" y="2097900"/>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solidFill>
                  <a:srgbClr val="002060"/>
                </a:solidFill>
              </a:rPr>
              <a:t>12,37%</a:t>
            </a:r>
          </a:p>
        </p:txBody>
      </p:sp>
      <p:sp>
        <p:nvSpPr>
          <p:cNvPr id="156" name="Rectangle 24"/>
          <p:cNvSpPr>
            <a:spLocks noChangeArrowheads="1"/>
          </p:cNvSpPr>
          <p:nvPr/>
        </p:nvSpPr>
        <p:spPr bwMode="auto">
          <a:xfrm>
            <a:off x="3137080" y="2432435"/>
            <a:ext cx="489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5-9  </a:t>
            </a:r>
          </a:p>
        </p:txBody>
      </p:sp>
      <p:sp>
        <p:nvSpPr>
          <p:cNvPr id="157" name="Rectangle 25"/>
          <p:cNvSpPr>
            <a:spLocks noChangeArrowheads="1"/>
          </p:cNvSpPr>
          <p:nvPr/>
        </p:nvSpPr>
        <p:spPr bwMode="auto">
          <a:xfrm>
            <a:off x="3641690" y="2435225"/>
            <a:ext cx="3540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años</a:t>
            </a:r>
          </a:p>
        </p:txBody>
      </p:sp>
      <p:sp>
        <p:nvSpPr>
          <p:cNvPr id="158" name="Rectangle 26"/>
          <p:cNvSpPr>
            <a:spLocks noChangeArrowheads="1"/>
          </p:cNvSpPr>
          <p:nvPr/>
        </p:nvSpPr>
        <p:spPr bwMode="auto">
          <a:xfrm>
            <a:off x="5025961" y="2435224"/>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1980</a:t>
            </a:r>
          </a:p>
        </p:txBody>
      </p:sp>
      <p:sp>
        <p:nvSpPr>
          <p:cNvPr id="159" name="Rectangle 27"/>
          <p:cNvSpPr>
            <a:spLocks noChangeArrowheads="1"/>
          </p:cNvSpPr>
          <p:nvPr/>
        </p:nvSpPr>
        <p:spPr bwMode="auto">
          <a:xfrm>
            <a:off x="5915856" y="2428081"/>
            <a:ext cx="7484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1730</a:t>
            </a:r>
          </a:p>
        </p:txBody>
      </p:sp>
      <p:sp>
        <p:nvSpPr>
          <p:cNvPr id="160" name="Rectangle 28"/>
          <p:cNvSpPr>
            <a:spLocks noChangeArrowheads="1"/>
          </p:cNvSpPr>
          <p:nvPr/>
        </p:nvSpPr>
        <p:spPr bwMode="auto">
          <a:xfrm>
            <a:off x="7273907" y="2435225"/>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1860</a:t>
            </a:r>
          </a:p>
        </p:txBody>
      </p:sp>
      <p:sp>
        <p:nvSpPr>
          <p:cNvPr id="161" name="Rectangle 29"/>
          <p:cNvSpPr>
            <a:spLocks noChangeArrowheads="1"/>
          </p:cNvSpPr>
          <p:nvPr/>
        </p:nvSpPr>
        <p:spPr bwMode="auto">
          <a:xfrm>
            <a:off x="8294279" y="2434033"/>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11,69%</a:t>
            </a:r>
          </a:p>
        </p:txBody>
      </p:sp>
      <p:sp>
        <p:nvSpPr>
          <p:cNvPr id="162" name="Rectangle 30"/>
          <p:cNvSpPr>
            <a:spLocks noChangeArrowheads="1"/>
          </p:cNvSpPr>
          <p:nvPr/>
        </p:nvSpPr>
        <p:spPr bwMode="auto">
          <a:xfrm>
            <a:off x="3224337" y="2757299"/>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10-14</a:t>
            </a:r>
            <a:r>
              <a:rPr lang="es-ES" sz="1500" dirty="0"/>
              <a:t> </a:t>
            </a:r>
          </a:p>
        </p:txBody>
      </p:sp>
      <p:sp>
        <p:nvSpPr>
          <p:cNvPr id="163" name="Rectangle 31"/>
          <p:cNvSpPr>
            <a:spLocks noChangeArrowheads="1"/>
          </p:cNvSpPr>
          <p:nvPr/>
        </p:nvSpPr>
        <p:spPr bwMode="auto">
          <a:xfrm>
            <a:off x="3904687" y="2757299"/>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años</a:t>
            </a:r>
          </a:p>
        </p:txBody>
      </p:sp>
      <p:sp>
        <p:nvSpPr>
          <p:cNvPr id="164" name="Rectangle 32"/>
          <p:cNvSpPr>
            <a:spLocks noChangeArrowheads="1"/>
          </p:cNvSpPr>
          <p:nvPr/>
        </p:nvSpPr>
        <p:spPr bwMode="auto">
          <a:xfrm>
            <a:off x="5036007" y="272415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2370</a:t>
            </a:r>
          </a:p>
        </p:txBody>
      </p:sp>
      <p:sp>
        <p:nvSpPr>
          <p:cNvPr id="165" name="Rectangle 33"/>
          <p:cNvSpPr>
            <a:spLocks noChangeArrowheads="1"/>
          </p:cNvSpPr>
          <p:nvPr/>
        </p:nvSpPr>
        <p:spPr bwMode="auto">
          <a:xfrm>
            <a:off x="6039654" y="2745491"/>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2040</a:t>
            </a:r>
          </a:p>
        </p:txBody>
      </p:sp>
      <p:sp>
        <p:nvSpPr>
          <p:cNvPr id="166" name="Rectangle 34"/>
          <p:cNvSpPr>
            <a:spLocks noChangeArrowheads="1"/>
          </p:cNvSpPr>
          <p:nvPr/>
        </p:nvSpPr>
        <p:spPr bwMode="auto">
          <a:xfrm>
            <a:off x="7253699" y="272415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2210</a:t>
            </a:r>
          </a:p>
        </p:txBody>
      </p:sp>
      <p:sp>
        <p:nvSpPr>
          <p:cNvPr id="167" name="Rectangle 35"/>
          <p:cNvSpPr>
            <a:spLocks noChangeArrowheads="1"/>
          </p:cNvSpPr>
          <p:nvPr/>
        </p:nvSpPr>
        <p:spPr bwMode="auto">
          <a:xfrm>
            <a:off x="8286342" y="2724846"/>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solidFill>
                  <a:srgbClr val="002060"/>
                </a:solidFill>
              </a:rPr>
              <a:t>10,53%</a:t>
            </a:r>
          </a:p>
        </p:txBody>
      </p:sp>
      <p:sp>
        <p:nvSpPr>
          <p:cNvPr id="168" name="Rectangle 36"/>
          <p:cNvSpPr>
            <a:spLocks noChangeArrowheads="1"/>
          </p:cNvSpPr>
          <p:nvPr/>
        </p:nvSpPr>
        <p:spPr bwMode="auto">
          <a:xfrm>
            <a:off x="3231056" y="3031142"/>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15-19 </a:t>
            </a:r>
          </a:p>
        </p:txBody>
      </p:sp>
      <p:sp>
        <p:nvSpPr>
          <p:cNvPr id="169" name="Rectangle 37"/>
          <p:cNvSpPr>
            <a:spLocks noChangeArrowheads="1"/>
          </p:cNvSpPr>
          <p:nvPr/>
        </p:nvSpPr>
        <p:spPr bwMode="auto">
          <a:xfrm>
            <a:off x="3886426" y="3044663"/>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años</a:t>
            </a:r>
          </a:p>
        </p:txBody>
      </p:sp>
      <p:sp>
        <p:nvSpPr>
          <p:cNvPr id="170" name="Rectangle 38"/>
          <p:cNvSpPr>
            <a:spLocks noChangeArrowheads="1"/>
          </p:cNvSpPr>
          <p:nvPr/>
        </p:nvSpPr>
        <p:spPr bwMode="auto">
          <a:xfrm>
            <a:off x="5027521" y="3012102"/>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2700</a:t>
            </a:r>
          </a:p>
        </p:txBody>
      </p:sp>
      <p:sp>
        <p:nvSpPr>
          <p:cNvPr id="171" name="Rectangle 39"/>
          <p:cNvSpPr>
            <a:spLocks noChangeArrowheads="1"/>
          </p:cNvSpPr>
          <p:nvPr/>
        </p:nvSpPr>
        <p:spPr bwMode="auto">
          <a:xfrm>
            <a:off x="6039654" y="3033930"/>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2120</a:t>
            </a:r>
          </a:p>
        </p:txBody>
      </p:sp>
      <p:sp>
        <p:nvSpPr>
          <p:cNvPr id="172" name="Rectangle 40"/>
          <p:cNvSpPr>
            <a:spLocks noChangeArrowheads="1"/>
          </p:cNvSpPr>
          <p:nvPr/>
        </p:nvSpPr>
        <p:spPr bwMode="auto">
          <a:xfrm>
            <a:off x="7273907" y="303393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2420</a:t>
            </a:r>
          </a:p>
        </p:txBody>
      </p:sp>
      <p:sp>
        <p:nvSpPr>
          <p:cNvPr id="173" name="Rectangle 41"/>
          <p:cNvSpPr>
            <a:spLocks noChangeArrowheads="1"/>
          </p:cNvSpPr>
          <p:nvPr/>
        </p:nvSpPr>
        <p:spPr bwMode="auto">
          <a:xfrm>
            <a:off x="8408580" y="3013075"/>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9,54%</a:t>
            </a:r>
          </a:p>
        </p:txBody>
      </p:sp>
      <p:grpSp>
        <p:nvGrpSpPr>
          <p:cNvPr id="2" name="Group 1"/>
          <p:cNvGrpSpPr/>
          <p:nvPr/>
        </p:nvGrpSpPr>
        <p:grpSpPr>
          <a:xfrm>
            <a:off x="3246001" y="3318153"/>
            <a:ext cx="996025" cy="230187"/>
            <a:chOff x="3727042" y="3302000"/>
            <a:chExt cx="996025" cy="230187"/>
          </a:xfrm>
        </p:grpSpPr>
        <p:sp>
          <p:nvSpPr>
            <p:cNvPr id="174" name="Rectangle 42"/>
            <p:cNvSpPr>
              <a:spLocks noChangeArrowheads="1"/>
            </p:cNvSpPr>
            <p:nvPr/>
          </p:nvSpPr>
          <p:spPr bwMode="auto">
            <a:xfrm>
              <a:off x="3727042" y="3302000"/>
              <a:ext cx="6270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20-59 </a:t>
              </a:r>
            </a:p>
          </p:txBody>
        </p:sp>
        <p:sp>
          <p:nvSpPr>
            <p:cNvPr id="175" name="Rectangle 43"/>
            <p:cNvSpPr>
              <a:spLocks noChangeArrowheads="1"/>
            </p:cNvSpPr>
            <p:nvPr/>
          </p:nvSpPr>
          <p:spPr bwMode="auto">
            <a:xfrm>
              <a:off x="4367467" y="3302000"/>
              <a:ext cx="355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años</a:t>
              </a:r>
            </a:p>
          </p:txBody>
        </p:sp>
      </p:grpSp>
      <p:sp>
        <p:nvSpPr>
          <p:cNvPr id="176" name="Rectangle 44"/>
          <p:cNvSpPr>
            <a:spLocks noChangeArrowheads="1"/>
          </p:cNvSpPr>
          <p:nvPr/>
        </p:nvSpPr>
        <p:spPr bwMode="auto">
          <a:xfrm>
            <a:off x="5006913" y="3333136"/>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2460</a:t>
            </a:r>
          </a:p>
        </p:txBody>
      </p:sp>
      <p:sp>
        <p:nvSpPr>
          <p:cNvPr id="177" name="Rectangle 45"/>
          <p:cNvSpPr>
            <a:spLocks noChangeArrowheads="1"/>
          </p:cNvSpPr>
          <p:nvPr/>
        </p:nvSpPr>
        <p:spPr bwMode="auto">
          <a:xfrm>
            <a:off x="6046377" y="3323064"/>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1990</a:t>
            </a:r>
          </a:p>
        </p:txBody>
      </p:sp>
      <p:sp>
        <p:nvSpPr>
          <p:cNvPr id="178" name="Rectangle 46"/>
          <p:cNvSpPr>
            <a:spLocks noChangeArrowheads="1"/>
          </p:cNvSpPr>
          <p:nvPr/>
        </p:nvSpPr>
        <p:spPr bwMode="auto">
          <a:xfrm>
            <a:off x="7273907" y="3302000"/>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solidFill>
                  <a:srgbClr val="002060"/>
                </a:solidFill>
              </a:rPr>
              <a:t>2230</a:t>
            </a:r>
          </a:p>
        </p:txBody>
      </p:sp>
      <p:sp>
        <p:nvSpPr>
          <p:cNvPr id="179" name="Rectangle 47"/>
          <p:cNvSpPr>
            <a:spLocks noChangeArrowheads="1"/>
          </p:cNvSpPr>
          <p:nvPr/>
        </p:nvSpPr>
        <p:spPr bwMode="auto">
          <a:xfrm>
            <a:off x="8327942" y="3307267"/>
            <a:ext cx="939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solidFill>
                  <a:srgbClr val="002060"/>
                </a:solidFill>
              </a:rPr>
              <a:t>48,63%</a:t>
            </a:r>
          </a:p>
        </p:txBody>
      </p:sp>
      <p:sp>
        <p:nvSpPr>
          <p:cNvPr id="180" name="Rectangle 48"/>
          <p:cNvSpPr>
            <a:spLocks noChangeArrowheads="1"/>
          </p:cNvSpPr>
          <p:nvPr/>
        </p:nvSpPr>
        <p:spPr bwMode="auto">
          <a:xfrm>
            <a:off x="3248468" y="3638113"/>
            <a:ext cx="14912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Más de 60 años</a:t>
            </a:r>
          </a:p>
        </p:txBody>
      </p:sp>
      <p:sp>
        <p:nvSpPr>
          <p:cNvPr id="182" name="Rectangle 50"/>
          <p:cNvSpPr>
            <a:spLocks noChangeArrowheads="1"/>
          </p:cNvSpPr>
          <p:nvPr/>
        </p:nvSpPr>
        <p:spPr bwMode="auto">
          <a:xfrm>
            <a:off x="5020125" y="3662996"/>
            <a:ext cx="4873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2010</a:t>
            </a:r>
          </a:p>
        </p:txBody>
      </p:sp>
      <p:sp>
        <p:nvSpPr>
          <p:cNvPr id="183" name="Rectangle 51"/>
          <p:cNvSpPr>
            <a:spLocks noChangeArrowheads="1"/>
          </p:cNvSpPr>
          <p:nvPr/>
        </p:nvSpPr>
        <p:spPr bwMode="auto">
          <a:xfrm>
            <a:off x="6058372" y="3644087"/>
            <a:ext cx="487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1780</a:t>
            </a:r>
          </a:p>
        </p:txBody>
      </p:sp>
      <p:sp>
        <p:nvSpPr>
          <p:cNvPr id="184" name="Rectangle 52"/>
          <p:cNvSpPr>
            <a:spLocks noChangeArrowheads="1"/>
          </p:cNvSpPr>
          <p:nvPr/>
        </p:nvSpPr>
        <p:spPr bwMode="auto">
          <a:xfrm>
            <a:off x="7279368" y="3633615"/>
            <a:ext cx="48736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1500" dirty="0"/>
              <a:t>1890</a:t>
            </a:r>
          </a:p>
        </p:txBody>
      </p:sp>
      <p:sp>
        <p:nvSpPr>
          <p:cNvPr id="185" name="Rectangle 53"/>
          <p:cNvSpPr>
            <a:spLocks noChangeArrowheads="1"/>
          </p:cNvSpPr>
          <p:nvPr/>
        </p:nvSpPr>
        <p:spPr bwMode="auto">
          <a:xfrm>
            <a:off x="8442244" y="3619941"/>
            <a:ext cx="7918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7,24%</a:t>
            </a:r>
          </a:p>
        </p:txBody>
      </p:sp>
      <p:sp>
        <p:nvSpPr>
          <p:cNvPr id="186" name="Rectangle 54"/>
          <p:cNvSpPr>
            <a:spLocks noChangeArrowheads="1"/>
          </p:cNvSpPr>
          <p:nvPr/>
        </p:nvSpPr>
        <p:spPr bwMode="auto">
          <a:xfrm>
            <a:off x="3876762" y="4073065"/>
            <a:ext cx="10643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Mujeres embarazadas</a:t>
            </a:r>
          </a:p>
        </p:txBody>
      </p:sp>
      <p:grpSp>
        <p:nvGrpSpPr>
          <p:cNvPr id="3" name="Group 2"/>
          <p:cNvGrpSpPr/>
          <p:nvPr/>
        </p:nvGrpSpPr>
        <p:grpSpPr>
          <a:xfrm>
            <a:off x="5896296" y="4092575"/>
            <a:ext cx="1471283" cy="284202"/>
            <a:chOff x="5896296" y="4092575"/>
            <a:chExt cx="1471283" cy="284202"/>
          </a:xfrm>
        </p:grpSpPr>
        <p:sp>
          <p:nvSpPr>
            <p:cNvPr id="187" name="Rectangle 55"/>
            <p:cNvSpPr>
              <a:spLocks noChangeArrowheads="1"/>
            </p:cNvSpPr>
            <p:nvPr/>
          </p:nvSpPr>
          <p:spPr bwMode="auto">
            <a:xfrm>
              <a:off x="5896296" y="4099778"/>
              <a:ext cx="442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285</a:t>
              </a:r>
            </a:p>
          </p:txBody>
        </p:sp>
        <p:sp>
          <p:nvSpPr>
            <p:cNvPr id="188" name="Rectangle 56"/>
            <p:cNvSpPr>
              <a:spLocks noChangeArrowheads="1"/>
            </p:cNvSpPr>
            <p:nvPr/>
          </p:nvSpPr>
          <p:spPr bwMode="auto">
            <a:xfrm>
              <a:off x="6307129" y="4092575"/>
              <a:ext cx="1060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(extra)</a:t>
              </a:r>
            </a:p>
          </p:txBody>
        </p:sp>
      </p:grpSp>
      <p:sp>
        <p:nvSpPr>
          <p:cNvPr id="189" name="Rectangle 57"/>
          <p:cNvSpPr>
            <a:spLocks noChangeArrowheads="1"/>
          </p:cNvSpPr>
          <p:nvPr/>
        </p:nvSpPr>
        <p:spPr bwMode="auto">
          <a:xfrm>
            <a:off x="8400642" y="4065587"/>
            <a:ext cx="642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2,4%</a:t>
            </a:r>
          </a:p>
        </p:txBody>
      </p:sp>
      <p:sp>
        <p:nvSpPr>
          <p:cNvPr id="190" name="Rectangle 58"/>
          <p:cNvSpPr>
            <a:spLocks noChangeArrowheads="1"/>
          </p:cNvSpPr>
          <p:nvPr/>
        </p:nvSpPr>
        <p:spPr bwMode="auto">
          <a:xfrm>
            <a:off x="3627384" y="4448194"/>
            <a:ext cx="10836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Mujeres lactantes</a:t>
            </a:r>
          </a:p>
        </p:txBody>
      </p:sp>
      <p:grpSp>
        <p:nvGrpSpPr>
          <p:cNvPr id="4" name="Group 3"/>
          <p:cNvGrpSpPr/>
          <p:nvPr/>
        </p:nvGrpSpPr>
        <p:grpSpPr>
          <a:xfrm>
            <a:off x="5905120" y="4437062"/>
            <a:ext cx="1361767" cy="277813"/>
            <a:chOff x="5755495" y="4437062"/>
            <a:chExt cx="1361767" cy="277813"/>
          </a:xfrm>
        </p:grpSpPr>
        <p:sp>
          <p:nvSpPr>
            <p:cNvPr id="191" name="Rectangle 59"/>
            <p:cNvSpPr>
              <a:spLocks noChangeArrowheads="1"/>
            </p:cNvSpPr>
            <p:nvPr/>
          </p:nvSpPr>
          <p:spPr bwMode="auto">
            <a:xfrm>
              <a:off x="5755495" y="4437062"/>
              <a:ext cx="441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500</a:t>
              </a:r>
            </a:p>
          </p:txBody>
        </p:sp>
        <p:sp>
          <p:nvSpPr>
            <p:cNvPr id="192" name="Rectangle 60"/>
            <p:cNvSpPr>
              <a:spLocks noChangeArrowheads="1"/>
            </p:cNvSpPr>
            <p:nvPr/>
          </p:nvSpPr>
          <p:spPr bwMode="auto">
            <a:xfrm>
              <a:off x="6298112" y="4438650"/>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(extra)</a:t>
              </a:r>
            </a:p>
          </p:txBody>
        </p:sp>
      </p:grpSp>
      <p:sp>
        <p:nvSpPr>
          <p:cNvPr id="193" name="Rectangle 61"/>
          <p:cNvSpPr>
            <a:spLocks noChangeArrowheads="1"/>
          </p:cNvSpPr>
          <p:nvPr/>
        </p:nvSpPr>
        <p:spPr bwMode="auto">
          <a:xfrm>
            <a:off x="8400642" y="4447786"/>
            <a:ext cx="642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dirty="0"/>
              <a:t>2,6%</a:t>
            </a:r>
          </a:p>
        </p:txBody>
      </p:sp>
      <p:sp>
        <p:nvSpPr>
          <p:cNvPr id="194" name="Rectangle 62"/>
          <p:cNvSpPr>
            <a:spLocks noChangeArrowheads="1"/>
          </p:cNvSpPr>
          <p:nvPr/>
        </p:nvSpPr>
        <p:spPr bwMode="auto">
          <a:xfrm>
            <a:off x="3107528" y="5002571"/>
            <a:ext cx="6231326" cy="1175323"/>
          </a:xfrm>
          <a:prstGeom prst="rect">
            <a:avLst/>
          </a:prstGeom>
          <a:solidFill>
            <a:schemeClr val="accent2">
              <a:lumMod val="40000"/>
              <a:lumOff val="60000"/>
            </a:schemeClr>
          </a:solidFill>
          <a:ln>
            <a:solidFill>
              <a:schemeClr val="tx1"/>
            </a:solidFill>
          </a:ln>
          <a:extLst/>
        </p:spPr>
        <p:txBody>
          <a:bodyPr wrap="square" lIns="67866" tIns="33338" rIns="67866" bIns="33338">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dirty="0">
                <a:latin typeface="+mn-lt"/>
              </a:rPr>
              <a:t>PROMEDIO DIARIO DE NECESIDADES DE ENERGÍA:  </a:t>
            </a:r>
          </a:p>
          <a:p>
            <a:pPr algn="ctr"/>
            <a:r>
              <a:rPr lang="es-ES" sz="2400" dirty="0">
                <a:latin typeface="+mn-lt"/>
              </a:rPr>
              <a:t>2.100 kcal diarias por persona</a:t>
            </a:r>
          </a:p>
        </p:txBody>
      </p:sp>
      <p:sp>
        <p:nvSpPr>
          <p:cNvPr id="195" name="Rectangle 63"/>
          <p:cNvSpPr>
            <a:spLocks noChangeArrowheads="1"/>
          </p:cNvSpPr>
          <p:nvPr/>
        </p:nvSpPr>
        <p:spPr bwMode="auto">
          <a:xfrm>
            <a:off x="5652590" y="6296739"/>
            <a:ext cx="5417349" cy="4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algn="r">
              <a:defRPr/>
            </a:pPr>
            <a:r>
              <a:rPr lang="es-ES" sz="1275" dirty="0">
                <a:latin typeface="Helvetica" panose="020B0604020202020204" pitchFamily="34" charset="0"/>
              </a:rPr>
              <a:t>Cuadro elaborado a partir del informe técnico nro. 724 de la OMS y de la</a:t>
            </a:r>
          </a:p>
          <a:p>
            <a:pPr algn="r">
              <a:defRPr/>
            </a:pPr>
            <a:r>
              <a:rPr lang="es-ES" sz="1275" dirty="0">
                <a:latin typeface="Helvetica" panose="020B0604020202020204" pitchFamily="34" charset="0"/>
              </a:rPr>
              <a:t> Información sobre Población, de la ONU de mediados de 1995.</a:t>
            </a:r>
          </a:p>
        </p:txBody>
      </p:sp>
      <p:sp>
        <p:nvSpPr>
          <p:cNvPr id="196" name="Rectangle 195"/>
          <p:cNvSpPr/>
          <p:nvPr/>
        </p:nvSpPr>
        <p:spPr>
          <a:xfrm>
            <a:off x="7198010" y="2092325"/>
            <a:ext cx="685800" cy="1885950"/>
          </a:xfrm>
          <a:prstGeom prst="rect">
            <a:avLst/>
          </a:prstGeom>
          <a:noFill/>
          <a:ln w="76200">
            <a:solidFill>
              <a:srgbClr val="00206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dirty="0"/>
          </a:p>
        </p:txBody>
      </p:sp>
      <p:sp>
        <p:nvSpPr>
          <p:cNvPr id="68" name="Rectangle 67"/>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5" name="TextBox 64"/>
          <p:cNvSpPr txBox="1"/>
          <p:nvPr/>
        </p:nvSpPr>
        <p:spPr>
          <a:xfrm>
            <a:off x="86988" y="5207546"/>
            <a:ext cx="461665" cy="1474763"/>
          </a:xfrm>
          <a:prstGeom prst="rect">
            <a:avLst/>
          </a:prstGeom>
          <a:noFill/>
        </p:spPr>
        <p:txBody>
          <a:bodyPr vert="vert270" wrap="none" rtlCol="0">
            <a:spAutoFit/>
          </a:bodyPr>
          <a:lstStyle/>
          <a:p>
            <a:r>
              <a:rPr lang="es-ES" dirty="0">
                <a:solidFill>
                  <a:schemeClr val="bg1"/>
                </a:solidFill>
              </a:rPr>
              <a:t>Curso HELP</a:t>
            </a:r>
          </a:p>
        </p:txBody>
      </p:sp>
    </p:spTree>
    <p:extLst>
      <p:ext uri="{BB962C8B-B14F-4D97-AF65-F5344CB8AC3E}">
        <p14:creationId xmlns:p14="http://schemas.microsoft.com/office/powerpoint/2010/main" val="265809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8"/>
          <p:cNvSpPr>
            <a:spLocks noChangeArrowheads="1"/>
          </p:cNvSpPr>
          <p:nvPr/>
        </p:nvSpPr>
        <p:spPr bwMode="auto">
          <a:xfrm>
            <a:off x="7870417" y="5186362"/>
            <a:ext cx="1468437"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FR" altLang="fr-FR" dirty="0"/>
          </a:p>
        </p:txBody>
      </p:sp>
      <p:sp>
        <p:nvSpPr>
          <p:cNvPr id="69" name="AutoShape 2"/>
          <p:cNvSpPr>
            <a:spLocks noChangeArrowheads="1"/>
          </p:cNvSpPr>
          <p:nvPr/>
        </p:nvSpPr>
        <p:spPr bwMode="auto">
          <a:xfrm>
            <a:off x="6831602" y="338966"/>
            <a:ext cx="5167110" cy="4564373"/>
          </a:xfrm>
          <a:prstGeom prst="roundRect">
            <a:avLst>
              <a:gd name="adj" fmla="val 21667"/>
            </a:avLst>
          </a:prstGeom>
          <a:solidFill>
            <a:schemeClr val="accent2">
              <a:lumMod val="40000"/>
              <a:lumOff val="60000"/>
            </a:schemeClr>
          </a:solidFill>
          <a:ln w="9525">
            <a:solidFill>
              <a:schemeClr val="accent2">
                <a:lumMod val="50000"/>
              </a:schemeClr>
            </a:solid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sp>
        <p:nvSpPr>
          <p:cNvPr id="70" name="AutoShape 3"/>
          <p:cNvSpPr>
            <a:spLocks noChangeArrowheads="1"/>
          </p:cNvSpPr>
          <p:nvPr/>
        </p:nvSpPr>
        <p:spPr bwMode="auto">
          <a:xfrm>
            <a:off x="1855964" y="476997"/>
            <a:ext cx="4217999" cy="5600985"/>
          </a:xfrm>
          <a:prstGeom prst="roundRect">
            <a:avLst>
              <a:gd name="adj" fmla="val 21667"/>
            </a:avLst>
          </a:prstGeom>
          <a:solidFill>
            <a:schemeClr val="accent4">
              <a:lumMod val="40000"/>
              <a:lumOff val="60000"/>
            </a:schemeClr>
          </a:solidFill>
          <a:ln>
            <a:solidFill>
              <a:schemeClr val="accent4">
                <a:lumMod val="50000"/>
              </a:schemeClr>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a:p>
            <a:pPr eaLnBrk="1" hangingPunct="1">
              <a:defRPr/>
            </a:pPr>
            <a:endParaRPr lang="en-US" sz="2800" dirty="0"/>
          </a:p>
        </p:txBody>
      </p:sp>
      <p:grpSp>
        <p:nvGrpSpPr>
          <p:cNvPr id="4" name="Group 3"/>
          <p:cNvGrpSpPr/>
          <p:nvPr/>
        </p:nvGrpSpPr>
        <p:grpSpPr>
          <a:xfrm>
            <a:off x="2384064" y="1499305"/>
            <a:ext cx="3143432" cy="3227771"/>
            <a:chOff x="2702112" y="1499305"/>
            <a:chExt cx="3143432" cy="3227771"/>
          </a:xfrm>
        </p:grpSpPr>
        <p:sp>
          <p:nvSpPr>
            <p:cNvPr id="72" name="Oval 6"/>
            <p:cNvSpPr>
              <a:spLocks noChangeArrowheads="1"/>
            </p:cNvSpPr>
            <p:nvPr/>
          </p:nvSpPr>
          <p:spPr bwMode="auto">
            <a:xfrm>
              <a:off x="2702112" y="1499305"/>
              <a:ext cx="2165271" cy="12954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path path="circle">
                <a:fillToRect l="100000" t="100000"/>
              </a:path>
              <a:tileRect r="-100000" b="-100000"/>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sz="2800" dirty="0">
                  <a:latin typeface="+mn-lt"/>
                </a:rPr>
                <a:t>Proteínas</a:t>
              </a:r>
            </a:p>
          </p:txBody>
        </p:sp>
        <p:sp>
          <p:nvSpPr>
            <p:cNvPr id="73" name="Oval 8"/>
            <p:cNvSpPr>
              <a:spLocks noChangeArrowheads="1"/>
            </p:cNvSpPr>
            <p:nvPr/>
          </p:nvSpPr>
          <p:spPr bwMode="auto">
            <a:xfrm>
              <a:off x="2898496" y="2654302"/>
              <a:ext cx="2947048" cy="11430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lin ang="27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sz="2800" dirty="0">
                  <a:latin typeface="+mn-lt"/>
                </a:rPr>
                <a:t>Carbohidratos</a:t>
              </a:r>
            </a:p>
          </p:txBody>
        </p:sp>
        <p:sp>
          <p:nvSpPr>
            <p:cNvPr id="74" name="Oval 9"/>
            <p:cNvSpPr>
              <a:spLocks noChangeArrowheads="1"/>
            </p:cNvSpPr>
            <p:nvPr/>
          </p:nvSpPr>
          <p:spPr bwMode="auto">
            <a:xfrm>
              <a:off x="3979224" y="3660276"/>
              <a:ext cx="1633115" cy="1066800"/>
            </a:xfrm>
            <a:prstGeom prst="ellipse">
              <a:avLst/>
            </a:prstGeom>
            <a:gradFill flip="none" rotWithShape="1">
              <a:gsLst>
                <a:gs pos="0">
                  <a:srgbClr val="9379A6">
                    <a:tint val="66000"/>
                    <a:satMod val="160000"/>
                  </a:srgbClr>
                </a:gs>
                <a:gs pos="50000">
                  <a:srgbClr val="9379A6">
                    <a:tint val="44500"/>
                    <a:satMod val="160000"/>
                  </a:srgbClr>
                </a:gs>
                <a:gs pos="100000">
                  <a:srgbClr val="9379A6">
                    <a:tint val="23500"/>
                    <a:satMod val="160000"/>
                  </a:srgbClr>
                </a:gs>
              </a:gsLst>
              <a:lin ang="2700000" scaled="1"/>
              <a:tileRect/>
            </a:gra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s-ES" sz="2800" dirty="0">
                  <a:latin typeface="+mn-lt"/>
                </a:rPr>
                <a:t>Grasas</a:t>
              </a:r>
            </a:p>
          </p:txBody>
        </p:sp>
      </p:grpSp>
      <p:grpSp>
        <p:nvGrpSpPr>
          <p:cNvPr id="76" name="Group 14"/>
          <p:cNvGrpSpPr>
            <a:grpSpLocks/>
          </p:cNvGrpSpPr>
          <p:nvPr/>
        </p:nvGrpSpPr>
        <p:grpSpPr bwMode="auto">
          <a:xfrm>
            <a:off x="7951261" y="5148925"/>
            <a:ext cx="2743200" cy="1577975"/>
            <a:chOff x="3339" y="639"/>
            <a:chExt cx="2304" cy="994"/>
          </a:xfrm>
        </p:grpSpPr>
        <p:sp>
          <p:nvSpPr>
            <p:cNvPr id="77" name="Oval 15"/>
            <p:cNvSpPr>
              <a:spLocks noChangeArrowheads="1"/>
            </p:cNvSpPr>
            <p:nvPr/>
          </p:nvSpPr>
          <p:spPr bwMode="auto">
            <a:xfrm>
              <a:off x="3339" y="639"/>
              <a:ext cx="2304" cy="912"/>
            </a:xfrm>
            <a:prstGeom prst="ellipse">
              <a:avLst/>
            </a:prstGeom>
            <a:solidFill>
              <a:srgbClr val="76C4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sz="2800" dirty="0"/>
                <a:t>AGUA</a:t>
              </a:r>
            </a:p>
          </p:txBody>
        </p:sp>
        <p:graphicFrame>
          <p:nvGraphicFramePr>
            <p:cNvPr id="78" name="Object 16"/>
            <p:cNvGraphicFramePr>
              <a:graphicFrameLocks noChangeAspect="1"/>
            </p:cNvGraphicFramePr>
            <p:nvPr/>
          </p:nvGraphicFramePr>
          <p:xfrm>
            <a:off x="4656" y="864"/>
            <a:ext cx="833" cy="769"/>
          </p:xfrm>
          <a:graphic>
            <a:graphicData uri="http://schemas.openxmlformats.org/presentationml/2006/ole">
              <mc:AlternateContent xmlns:mc="http://schemas.openxmlformats.org/markup-compatibility/2006">
                <mc:Choice xmlns:v="urn:schemas-microsoft-com:vml" Requires="v">
                  <p:oleObj spid="_x0000_s1182" name="Clip" r:id="rId4" imgW="4626069" imgH="4268260" progId="">
                    <p:embed/>
                  </p:oleObj>
                </mc:Choice>
                <mc:Fallback>
                  <p:oleObj name="Clip" r:id="rId4" imgW="4626069" imgH="42682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6" y="864"/>
                          <a:ext cx="833"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9" name="Text Box 18"/>
          <p:cNvSpPr txBox="1">
            <a:spLocks noChangeArrowheads="1"/>
          </p:cNvSpPr>
          <p:nvPr/>
        </p:nvSpPr>
        <p:spPr bwMode="auto">
          <a:xfrm>
            <a:off x="2532391" y="5140919"/>
            <a:ext cx="2637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spcBef>
                <a:spcPct val="50000"/>
              </a:spcBef>
            </a:pPr>
            <a:r>
              <a:rPr lang="es-ES" sz="2800" dirty="0">
                <a:latin typeface="+mn-lt"/>
                <a:ea typeface="ヒラギノ明朝 ProN W3"/>
                <a:cs typeface="ヒラギノ明朝 ProN W3"/>
                <a:sym typeface="Times New Roman" panose="02020603050405020304" pitchFamily="18" charset="0"/>
              </a:rPr>
              <a:t>Aportan energía</a:t>
            </a:r>
          </a:p>
        </p:txBody>
      </p:sp>
      <p:sp>
        <p:nvSpPr>
          <p:cNvPr id="81" name="Rectangle 80"/>
          <p:cNvSpPr/>
          <p:nvPr/>
        </p:nvSpPr>
        <p:spPr>
          <a:xfrm>
            <a:off x="7445197" y="442067"/>
            <a:ext cx="4015236"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s-ES" sz="4000" b="1" dirty="0">
                <a:ln/>
                <a:solidFill>
                  <a:srgbClr val="FF0000"/>
                </a:solidFill>
              </a:rPr>
              <a:t>Micro</a:t>
            </a:r>
            <a:r>
              <a:rPr lang="es-ES" sz="4000" b="1" dirty="0">
                <a:ln/>
              </a:rPr>
              <a:t>nutrientes</a:t>
            </a:r>
          </a:p>
        </p:txBody>
      </p:sp>
      <p:sp>
        <p:nvSpPr>
          <p:cNvPr id="82" name="Rectangle 81"/>
          <p:cNvSpPr/>
          <p:nvPr/>
        </p:nvSpPr>
        <p:spPr>
          <a:xfrm>
            <a:off x="1879598" y="584774"/>
            <a:ext cx="4169564" cy="707886"/>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algn="ctr">
              <a:defRPr/>
            </a:pPr>
            <a:r>
              <a:rPr lang="es-ES" sz="4000" b="1" dirty="0">
                <a:ln/>
                <a:solidFill>
                  <a:srgbClr val="FF0000"/>
                </a:solidFill>
              </a:rPr>
              <a:t>Macro</a:t>
            </a:r>
            <a:r>
              <a:rPr lang="es-ES" sz="4000" b="1" dirty="0">
                <a:ln/>
              </a:rPr>
              <a:t>nutrientes</a:t>
            </a:r>
          </a:p>
        </p:txBody>
      </p:sp>
      <p:sp>
        <p:nvSpPr>
          <p:cNvPr id="2" name="TextBox 1"/>
          <p:cNvSpPr txBox="1"/>
          <p:nvPr/>
        </p:nvSpPr>
        <p:spPr>
          <a:xfrm>
            <a:off x="7230693" y="4248927"/>
            <a:ext cx="3388107" cy="461665"/>
          </a:xfrm>
          <a:prstGeom prst="rect">
            <a:avLst/>
          </a:prstGeom>
          <a:noFill/>
        </p:spPr>
        <p:txBody>
          <a:bodyPr wrap="none" rtlCol="0">
            <a:spAutoFit/>
          </a:bodyPr>
          <a:lstStyle/>
          <a:p>
            <a:r>
              <a:rPr lang="es-ES" sz="2400" b="1" dirty="0"/>
              <a:t>Esenciales para la función celular</a:t>
            </a:r>
          </a:p>
        </p:txBody>
      </p:sp>
      <p:sp>
        <p:nvSpPr>
          <p:cNvPr id="19" name="Rectangle 18"/>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0" name="TextBox 19"/>
          <p:cNvSpPr txBox="1"/>
          <p:nvPr/>
        </p:nvSpPr>
        <p:spPr>
          <a:xfrm>
            <a:off x="86988" y="5183796"/>
            <a:ext cx="461665" cy="1474763"/>
          </a:xfrm>
          <a:prstGeom prst="rect">
            <a:avLst/>
          </a:prstGeom>
          <a:noFill/>
        </p:spPr>
        <p:txBody>
          <a:bodyPr vert="vert270" wrap="none" rtlCol="0">
            <a:spAutoFit/>
          </a:bodyPr>
          <a:lstStyle/>
          <a:p>
            <a:r>
              <a:rPr lang="es-ES" dirty="0">
                <a:solidFill>
                  <a:schemeClr val="bg1"/>
                </a:solidFill>
              </a:rPr>
              <a:t>Curso HELP</a:t>
            </a:r>
          </a:p>
        </p:txBody>
      </p:sp>
      <p:grpSp>
        <p:nvGrpSpPr>
          <p:cNvPr id="3" name="Group 2"/>
          <p:cNvGrpSpPr/>
          <p:nvPr/>
        </p:nvGrpSpPr>
        <p:grpSpPr>
          <a:xfrm>
            <a:off x="7770918" y="1261520"/>
            <a:ext cx="3668704" cy="2880267"/>
            <a:chOff x="7154691" y="1261520"/>
            <a:chExt cx="3668704" cy="2880267"/>
          </a:xfrm>
        </p:grpSpPr>
        <p:sp>
          <p:nvSpPr>
            <p:cNvPr id="75" name="Oval 10"/>
            <p:cNvSpPr>
              <a:spLocks noChangeArrowheads="1"/>
            </p:cNvSpPr>
            <p:nvPr/>
          </p:nvSpPr>
          <p:spPr bwMode="auto">
            <a:xfrm>
              <a:off x="7154691" y="1261520"/>
              <a:ext cx="1943100" cy="1295400"/>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s-ES" sz="2800" dirty="0">
                  <a:latin typeface="+mn-lt"/>
                </a:rPr>
                <a:t>Minerales</a:t>
              </a:r>
            </a:p>
          </p:txBody>
        </p:sp>
        <p:sp>
          <p:nvSpPr>
            <p:cNvPr id="80" name="Oval 20"/>
            <p:cNvSpPr>
              <a:spLocks noChangeArrowheads="1"/>
            </p:cNvSpPr>
            <p:nvPr/>
          </p:nvSpPr>
          <p:spPr bwMode="auto">
            <a:xfrm>
              <a:off x="7728404" y="2185637"/>
              <a:ext cx="3094991" cy="1102365"/>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S" sz="2800" dirty="0">
                <a:latin typeface="+mn-lt"/>
              </a:endParaRPr>
            </a:p>
            <a:p>
              <a:pPr algn="ctr" eaLnBrk="1" hangingPunct="1">
                <a:defRPr/>
              </a:pPr>
              <a:r>
                <a:rPr lang="es-ES" sz="2800" dirty="0">
                  <a:latin typeface="+mn-lt"/>
                </a:rPr>
                <a:t>Oligoelementos </a:t>
              </a:r>
            </a:p>
            <a:p>
              <a:pPr algn="ctr" eaLnBrk="1" hangingPunct="1">
                <a:defRPr/>
              </a:pPr>
              <a:endParaRPr lang="es-ES" sz="2800" dirty="0">
                <a:latin typeface="+mn-lt"/>
              </a:endParaRPr>
            </a:p>
          </p:txBody>
        </p:sp>
        <p:sp>
          <p:nvSpPr>
            <p:cNvPr id="71" name="Oval 4"/>
            <p:cNvSpPr>
              <a:spLocks noChangeArrowheads="1"/>
            </p:cNvSpPr>
            <p:nvPr/>
          </p:nvSpPr>
          <p:spPr bwMode="auto">
            <a:xfrm>
              <a:off x="7294104" y="3079124"/>
              <a:ext cx="2044749" cy="1062663"/>
            </a:xfrm>
            <a:prstGeom prst="ellipse">
              <a:avLst/>
            </a:prstGeom>
            <a:solidFill>
              <a:srgbClr val="E2E0D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sz="2800" dirty="0">
                  <a:latin typeface="+mn-lt"/>
                </a:rPr>
                <a:t>Vitaminas</a:t>
              </a:r>
            </a:p>
          </p:txBody>
        </p:sp>
      </p:grpSp>
    </p:spTree>
    <p:extLst>
      <p:ext uri="{BB962C8B-B14F-4D97-AF65-F5344CB8AC3E}">
        <p14:creationId xmlns:p14="http://schemas.microsoft.com/office/powerpoint/2010/main" val="295268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4"/>
          <p:cNvSpPr txBox="1">
            <a:spLocks/>
          </p:cNvSpPr>
          <p:nvPr/>
        </p:nvSpPr>
        <p:spPr>
          <a:xfrm>
            <a:off x="652606" y="56166"/>
            <a:ext cx="4502661" cy="663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u="sng" dirty="0">
                <a:latin typeface="+mn-lt"/>
              </a:rPr>
              <a:t>Micronutrientes</a:t>
            </a:r>
          </a:p>
        </p:txBody>
      </p:sp>
      <p:grpSp>
        <p:nvGrpSpPr>
          <p:cNvPr id="67" name="Group 28"/>
          <p:cNvGrpSpPr>
            <a:grpSpLocks/>
          </p:cNvGrpSpPr>
          <p:nvPr/>
        </p:nvGrpSpPr>
        <p:grpSpPr bwMode="auto">
          <a:xfrm>
            <a:off x="7603023" y="268483"/>
            <a:ext cx="3445055" cy="3172497"/>
            <a:chOff x="189" y="36"/>
            <a:chExt cx="2040" cy="1313"/>
          </a:xfrm>
          <a:solidFill>
            <a:schemeClr val="bg2"/>
          </a:solidFill>
        </p:grpSpPr>
        <p:sp>
          <p:nvSpPr>
            <p:cNvPr id="68" name="Oval 33"/>
            <p:cNvSpPr>
              <a:spLocks/>
            </p:cNvSpPr>
            <p:nvPr/>
          </p:nvSpPr>
          <p:spPr bwMode="auto">
            <a:xfrm>
              <a:off x="189" y="124"/>
              <a:ext cx="2040" cy="1225"/>
            </a:xfrm>
            <a:prstGeom prst="ellipse">
              <a:avLst/>
            </a:prstGeom>
            <a:grp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1">
              <a:schemeClr val="accent5"/>
            </a:lnRef>
            <a:fillRef idx="2">
              <a:schemeClr val="accent5"/>
            </a:fillRef>
            <a:effectRef idx="1">
              <a:schemeClr val="accent5"/>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dirty="0"/>
            </a:p>
          </p:txBody>
        </p:sp>
        <p:sp>
          <p:nvSpPr>
            <p:cNvPr id="83" name="Rectangle 29"/>
            <p:cNvSpPr>
              <a:spLocks/>
            </p:cNvSpPr>
            <p:nvPr/>
          </p:nvSpPr>
          <p:spPr bwMode="auto">
            <a:xfrm>
              <a:off x="452" y="336"/>
              <a:ext cx="762" cy="203"/>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Calcio</a:t>
              </a:r>
            </a:p>
          </p:txBody>
        </p:sp>
        <p:sp>
          <p:nvSpPr>
            <p:cNvPr id="84" name="Rectangle 30"/>
            <p:cNvSpPr>
              <a:spLocks/>
            </p:cNvSpPr>
            <p:nvPr/>
          </p:nvSpPr>
          <p:spPr bwMode="auto">
            <a:xfrm>
              <a:off x="361" y="555"/>
              <a:ext cx="853" cy="224"/>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Magnesio</a:t>
              </a:r>
            </a:p>
          </p:txBody>
        </p:sp>
        <p:sp>
          <p:nvSpPr>
            <p:cNvPr id="85" name="Rectangle 34"/>
            <p:cNvSpPr>
              <a:spLocks/>
            </p:cNvSpPr>
            <p:nvPr/>
          </p:nvSpPr>
          <p:spPr bwMode="auto">
            <a:xfrm>
              <a:off x="350" y="36"/>
              <a:ext cx="1689" cy="224"/>
            </a:xfrm>
            <a:prstGeom prst="rect">
              <a:avLst/>
            </a:prstGeom>
            <a:grpFill/>
            <a:ln>
              <a:solidFill>
                <a:schemeClr val="tx1"/>
              </a:solidFill>
              <a:headEnd/>
              <a:tailEnd/>
            </a:ln>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400" b="1" i="1" dirty="0">
                  <a:solidFill>
                    <a:srgbClr val="0070C0"/>
                  </a:solidFill>
                  <a:latin typeface="+mn-lt"/>
                  <a:cs typeface="Times New Roman Bold Italic" panose="02020703060505090304" pitchFamily="18" charset="0"/>
                  <a:sym typeface="Times New Roman Bold Italic" panose="02020703060505090304" pitchFamily="18" charset="0"/>
                </a:rPr>
                <a:t>MINERALES</a:t>
              </a:r>
            </a:p>
          </p:txBody>
        </p:sp>
        <p:sp>
          <p:nvSpPr>
            <p:cNvPr id="86" name="Rectangle 35"/>
            <p:cNvSpPr>
              <a:spLocks/>
            </p:cNvSpPr>
            <p:nvPr/>
          </p:nvSpPr>
          <p:spPr bwMode="auto">
            <a:xfrm>
              <a:off x="423" y="822"/>
              <a:ext cx="609" cy="224"/>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Sodio</a:t>
              </a:r>
            </a:p>
          </p:txBody>
        </p:sp>
        <p:sp>
          <p:nvSpPr>
            <p:cNvPr id="87" name="Rectangle 36"/>
            <p:cNvSpPr>
              <a:spLocks/>
            </p:cNvSpPr>
            <p:nvPr/>
          </p:nvSpPr>
          <p:spPr bwMode="auto">
            <a:xfrm>
              <a:off x="1289" y="336"/>
              <a:ext cx="673" cy="197"/>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Sulfuro</a:t>
              </a:r>
            </a:p>
          </p:txBody>
        </p:sp>
        <p:sp>
          <p:nvSpPr>
            <p:cNvPr id="88" name="Rectangle 31"/>
            <p:cNvSpPr>
              <a:spLocks/>
            </p:cNvSpPr>
            <p:nvPr/>
          </p:nvSpPr>
          <p:spPr bwMode="auto">
            <a:xfrm>
              <a:off x="1393" y="579"/>
              <a:ext cx="640" cy="192"/>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s-ES" sz="2800" b="1" dirty="0">
                  <a:solidFill>
                    <a:srgbClr val="FF0000"/>
                  </a:solidFill>
                  <a:latin typeface="+mn-lt"/>
                  <a:cs typeface="Times New Roman Bold" panose="02020803070505020304" pitchFamily="18" charset="0"/>
                  <a:sym typeface="Times New Roman Bold" panose="02020803070505020304" pitchFamily="18" charset="0"/>
                </a:rPr>
                <a:t>Hierro</a:t>
              </a:r>
            </a:p>
          </p:txBody>
        </p:sp>
        <p:sp>
          <p:nvSpPr>
            <p:cNvPr id="89" name="Rectangle 37"/>
            <p:cNvSpPr>
              <a:spLocks/>
            </p:cNvSpPr>
            <p:nvPr/>
          </p:nvSpPr>
          <p:spPr bwMode="auto">
            <a:xfrm>
              <a:off x="1065" y="825"/>
              <a:ext cx="1008" cy="224"/>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Fósforo</a:t>
              </a:r>
            </a:p>
          </p:txBody>
        </p:sp>
        <p:sp>
          <p:nvSpPr>
            <p:cNvPr id="90" name="Rectangle 32"/>
            <p:cNvSpPr>
              <a:spLocks/>
            </p:cNvSpPr>
            <p:nvPr/>
          </p:nvSpPr>
          <p:spPr bwMode="auto">
            <a:xfrm>
              <a:off x="919" y="1085"/>
              <a:ext cx="732" cy="168"/>
            </a:xfrm>
            <a:prstGeom prst="rect">
              <a:avLst/>
            </a:prstGeom>
            <a:grp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Potasio</a:t>
              </a:r>
            </a:p>
          </p:txBody>
        </p:sp>
      </p:grpSp>
      <p:sp>
        <p:nvSpPr>
          <p:cNvPr id="110" name="Oval 39"/>
          <p:cNvSpPr>
            <a:spLocks/>
          </p:cNvSpPr>
          <p:nvPr/>
        </p:nvSpPr>
        <p:spPr bwMode="auto">
          <a:xfrm>
            <a:off x="6576398" y="3768086"/>
            <a:ext cx="5020817" cy="2968533"/>
          </a:xfrm>
          <a:prstGeom prst="ellipse">
            <a:avLst/>
          </a:prstGeom>
          <a:solidFill>
            <a:schemeClr val="bg2"/>
          </a:solid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1">
            <a:schemeClr val="dk1"/>
          </a:lnRef>
          <a:fillRef idx="2">
            <a:schemeClr val="dk1"/>
          </a:fillRef>
          <a:effectRef idx="1">
            <a:schemeClr val="dk1"/>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grpSp>
        <p:nvGrpSpPr>
          <p:cNvPr id="3" name="Group 2"/>
          <p:cNvGrpSpPr/>
          <p:nvPr/>
        </p:nvGrpSpPr>
        <p:grpSpPr>
          <a:xfrm>
            <a:off x="1107141" y="4461109"/>
            <a:ext cx="4729802" cy="2304923"/>
            <a:chOff x="2712729" y="4132119"/>
            <a:chExt cx="2874660" cy="2423449"/>
          </a:xfrm>
          <a:solidFill>
            <a:schemeClr val="bg2"/>
          </a:solidFill>
        </p:grpSpPr>
        <p:sp>
          <p:nvSpPr>
            <p:cNvPr id="104" name="Oval 24"/>
            <p:cNvSpPr>
              <a:spLocks/>
            </p:cNvSpPr>
            <p:nvPr/>
          </p:nvSpPr>
          <p:spPr bwMode="auto">
            <a:xfrm>
              <a:off x="2712729" y="4132119"/>
              <a:ext cx="2874660" cy="2423449"/>
            </a:xfrm>
            <a:prstGeom prst="ellipse">
              <a:avLst/>
            </a:prstGeom>
            <a:grpFill/>
            <a:ln>
              <a:solidFill>
                <a:schemeClr val="tx1"/>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p:spPr>
          <p:style>
            <a:lnRef idx="1">
              <a:schemeClr val="accent6"/>
            </a:lnRef>
            <a:fillRef idx="2">
              <a:schemeClr val="accent6"/>
            </a:fillRef>
            <a:effectRef idx="1">
              <a:schemeClr val="accent6"/>
            </a:effectRef>
            <a:fontRef idx="minor">
              <a:schemeClr val="dk1"/>
            </a:fontRef>
          </p:style>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p>
          </p:txBody>
        </p:sp>
        <p:sp>
          <p:nvSpPr>
            <p:cNvPr id="123" name="TextBox 122"/>
            <p:cNvSpPr txBox="1"/>
            <p:nvPr/>
          </p:nvSpPr>
          <p:spPr>
            <a:xfrm>
              <a:off x="2728390" y="4132119"/>
              <a:ext cx="2852143" cy="485405"/>
            </a:xfrm>
            <a:prstGeom prst="rect">
              <a:avLst/>
            </a:prstGeom>
            <a:grpFill/>
            <a:ln>
              <a:solidFill>
                <a:schemeClr val="tx1"/>
              </a:solidFill>
            </a:ln>
          </p:spPr>
          <p:txBody>
            <a:bodyPr wrap="square">
              <a:spAutoFit/>
            </a:bodyPr>
            <a:lstStyle/>
            <a:p>
              <a:pPr algn="ctr">
                <a:defRPr/>
              </a:pPr>
              <a:r>
                <a:rPr lang="es-ES" sz="2400" b="1" i="1" dirty="0">
                  <a:solidFill>
                    <a:srgbClr val="0070C0"/>
                  </a:solidFill>
                </a:rPr>
                <a:t>VITAMINAS SOLUBLES EN GRASA</a:t>
              </a:r>
            </a:p>
          </p:txBody>
        </p:sp>
      </p:grpSp>
      <p:sp>
        <p:nvSpPr>
          <p:cNvPr id="54" name="Rectangle 29"/>
          <p:cNvSpPr>
            <a:spLocks/>
          </p:cNvSpPr>
          <p:nvPr/>
        </p:nvSpPr>
        <p:spPr bwMode="auto">
          <a:xfrm>
            <a:off x="2913535" y="5072316"/>
            <a:ext cx="2047064" cy="401975"/>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800" b="1" dirty="0">
                <a:solidFill>
                  <a:srgbClr val="FF0000"/>
                </a:solidFill>
                <a:latin typeface="+mn-lt"/>
                <a:cs typeface="Times New Roman" panose="02020603050405020304" pitchFamily="18" charset="0"/>
              </a:rPr>
              <a:t>Vitamina A</a:t>
            </a:r>
          </a:p>
        </p:txBody>
      </p:sp>
      <p:sp>
        <p:nvSpPr>
          <p:cNvPr id="60" name="Rectangle 29"/>
          <p:cNvSpPr>
            <a:spLocks/>
          </p:cNvSpPr>
          <p:nvPr/>
        </p:nvSpPr>
        <p:spPr bwMode="auto">
          <a:xfrm>
            <a:off x="3514819" y="5632728"/>
            <a:ext cx="1286829"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Vitamina E</a:t>
            </a:r>
          </a:p>
        </p:txBody>
      </p:sp>
      <p:sp>
        <p:nvSpPr>
          <p:cNvPr id="61" name="Rectangle 29"/>
          <p:cNvSpPr>
            <a:spLocks/>
          </p:cNvSpPr>
          <p:nvPr/>
        </p:nvSpPr>
        <p:spPr bwMode="auto">
          <a:xfrm>
            <a:off x="2831755" y="6185459"/>
            <a:ext cx="1286829"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Vitamina K</a:t>
            </a:r>
          </a:p>
        </p:txBody>
      </p:sp>
      <p:sp>
        <p:nvSpPr>
          <p:cNvPr id="62" name="Rectangle 29"/>
          <p:cNvSpPr>
            <a:spLocks/>
          </p:cNvSpPr>
          <p:nvPr/>
        </p:nvSpPr>
        <p:spPr bwMode="auto">
          <a:xfrm>
            <a:off x="1913185" y="5594579"/>
            <a:ext cx="1286829"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b="1" dirty="0">
                <a:latin typeface="+mn-lt"/>
                <a:cs typeface="Times New Roman" panose="02020603050405020304" pitchFamily="18" charset="0"/>
              </a:rPr>
              <a:t>Vitamina D</a:t>
            </a:r>
          </a:p>
        </p:txBody>
      </p:sp>
      <p:sp>
        <p:nvSpPr>
          <p:cNvPr id="65" name="Rectangle 29"/>
          <p:cNvSpPr>
            <a:spLocks/>
          </p:cNvSpPr>
          <p:nvPr/>
        </p:nvSpPr>
        <p:spPr bwMode="auto">
          <a:xfrm>
            <a:off x="7659708" y="3601242"/>
            <a:ext cx="2868466"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400" b="1" i="1" dirty="0">
                <a:solidFill>
                  <a:srgbClr val="0070C0"/>
                </a:solidFill>
                <a:latin typeface="+mn-lt"/>
                <a:cs typeface="Times New Roman" panose="02020603050405020304" pitchFamily="18" charset="0"/>
              </a:rPr>
              <a:t>OLIGOELEMENTOS</a:t>
            </a:r>
          </a:p>
        </p:txBody>
      </p:sp>
      <p:sp>
        <p:nvSpPr>
          <p:cNvPr id="66" name="Rectangle 29"/>
          <p:cNvSpPr>
            <a:spLocks/>
          </p:cNvSpPr>
          <p:nvPr/>
        </p:nvSpPr>
        <p:spPr bwMode="auto">
          <a:xfrm>
            <a:off x="9560537" y="5667031"/>
            <a:ext cx="1321165"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Manganeso</a:t>
            </a:r>
          </a:p>
        </p:txBody>
      </p:sp>
      <p:sp>
        <p:nvSpPr>
          <p:cNvPr id="69" name="Rectangle 29"/>
          <p:cNvSpPr>
            <a:spLocks/>
          </p:cNvSpPr>
          <p:nvPr/>
        </p:nvSpPr>
        <p:spPr bwMode="auto">
          <a:xfrm>
            <a:off x="7270650" y="4303049"/>
            <a:ext cx="835783"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Boro</a:t>
            </a:r>
          </a:p>
        </p:txBody>
      </p:sp>
      <p:cxnSp>
        <p:nvCxnSpPr>
          <p:cNvPr id="8" name="Straight Connector 7"/>
          <p:cNvCxnSpPr/>
          <p:nvPr/>
        </p:nvCxnSpPr>
        <p:spPr>
          <a:xfrm>
            <a:off x="5155267" y="1046168"/>
            <a:ext cx="0" cy="401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29"/>
          <p:cNvSpPr>
            <a:spLocks/>
          </p:cNvSpPr>
          <p:nvPr/>
        </p:nvSpPr>
        <p:spPr bwMode="auto">
          <a:xfrm>
            <a:off x="8463019" y="5188705"/>
            <a:ext cx="1175891"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800" b="1" dirty="0">
                <a:solidFill>
                  <a:srgbClr val="FF0000"/>
                </a:solidFill>
                <a:latin typeface="+mn-lt"/>
                <a:cs typeface="Times New Roman" panose="02020603050405020304" pitchFamily="18" charset="0"/>
              </a:rPr>
              <a:t>Yodo</a:t>
            </a:r>
          </a:p>
        </p:txBody>
      </p:sp>
      <p:sp>
        <p:nvSpPr>
          <p:cNvPr id="72" name="Rectangle 29"/>
          <p:cNvSpPr>
            <a:spLocks/>
          </p:cNvSpPr>
          <p:nvPr/>
        </p:nvSpPr>
        <p:spPr bwMode="auto">
          <a:xfrm>
            <a:off x="8662958" y="6185459"/>
            <a:ext cx="1105864"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Silicona</a:t>
            </a:r>
          </a:p>
        </p:txBody>
      </p:sp>
      <p:sp>
        <p:nvSpPr>
          <p:cNvPr id="73" name="Rectangle 29"/>
          <p:cNvSpPr>
            <a:spLocks/>
          </p:cNvSpPr>
          <p:nvPr/>
        </p:nvSpPr>
        <p:spPr bwMode="auto">
          <a:xfrm>
            <a:off x="7092502" y="5474291"/>
            <a:ext cx="997136"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Cobre</a:t>
            </a:r>
          </a:p>
        </p:txBody>
      </p:sp>
      <p:sp>
        <p:nvSpPr>
          <p:cNvPr id="75" name="Rectangle 29"/>
          <p:cNvSpPr>
            <a:spLocks/>
          </p:cNvSpPr>
          <p:nvPr/>
        </p:nvSpPr>
        <p:spPr bwMode="auto">
          <a:xfrm>
            <a:off x="7270650" y="4881481"/>
            <a:ext cx="928383"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Cobalto</a:t>
            </a:r>
          </a:p>
        </p:txBody>
      </p:sp>
      <p:sp>
        <p:nvSpPr>
          <p:cNvPr id="76" name="Rectangle 29"/>
          <p:cNvSpPr>
            <a:spLocks/>
          </p:cNvSpPr>
          <p:nvPr/>
        </p:nvSpPr>
        <p:spPr bwMode="auto">
          <a:xfrm>
            <a:off x="10375815" y="5072316"/>
            <a:ext cx="964564" cy="477228"/>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b="1" dirty="0">
                <a:latin typeface="+mn-lt"/>
                <a:cs typeface="Times New Roman" panose="02020603050405020304" pitchFamily="18" charset="0"/>
              </a:rPr>
              <a:t>Zinc</a:t>
            </a:r>
          </a:p>
        </p:txBody>
      </p:sp>
      <p:sp>
        <p:nvSpPr>
          <p:cNvPr id="77" name="Rectangle 29"/>
          <p:cNvSpPr>
            <a:spLocks/>
          </p:cNvSpPr>
          <p:nvPr/>
        </p:nvSpPr>
        <p:spPr bwMode="auto">
          <a:xfrm>
            <a:off x="9916258" y="4464336"/>
            <a:ext cx="1175547"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Flúor</a:t>
            </a:r>
          </a:p>
        </p:txBody>
      </p:sp>
      <p:sp>
        <p:nvSpPr>
          <p:cNvPr id="78" name="Rectangle 29"/>
          <p:cNvSpPr>
            <a:spLocks/>
          </p:cNvSpPr>
          <p:nvPr/>
        </p:nvSpPr>
        <p:spPr bwMode="auto">
          <a:xfrm>
            <a:off x="8153579" y="5719538"/>
            <a:ext cx="1175547" cy="490493"/>
          </a:xfrm>
          <a:prstGeom prst="rect">
            <a:avLst/>
          </a:prstGeom>
          <a:solidFill>
            <a:schemeClr val="bg2"/>
          </a:solidFill>
          <a:ln>
            <a:solidFill>
              <a:schemeClr val="tx1"/>
            </a:solidFill>
          </a:ln>
          <a:extLst/>
        </p:spPr>
        <p:style>
          <a:lnRef idx="1">
            <a:schemeClr val="accent5"/>
          </a:lnRef>
          <a:fillRef idx="2">
            <a:schemeClr val="accent5"/>
          </a:fillRef>
          <a:effectRef idx="1">
            <a:schemeClr val="accent5"/>
          </a:effectRef>
          <a:fontRef idx="minor">
            <a:schemeClr val="dk1"/>
          </a:fontRef>
        </p:style>
        <p:txBody>
          <a:bodyPr lIns="0" tIns="0" rIns="40639" bIns="0" anchor="ctr"/>
          <a:lstStyle>
            <a:lvl1pPr marL="39688"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050"/>
              </a:spcBef>
              <a:defRPr/>
            </a:pPr>
            <a:r>
              <a:rPr lang="es-ES" sz="2000" dirty="0">
                <a:latin typeface="+mn-lt"/>
                <a:cs typeface="Times New Roman" panose="02020603050405020304" pitchFamily="18" charset="0"/>
              </a:rPr>
              <a:t>Cromo</a:t>
            </a:r>
          </a:p>
        </p:txBody>
      </p:sp>
      <p:sp>
        <p:nvSpPr>
          <p:cNvPr id="63" name="Rectangle 62"/>
          <p:cNvSpPr/>
          <p:nvPr/>
        </p:nvSpPr>
        <p:spPr>
          <a:xfrm>
            <a:off x="8263586" y="4146379"/>
            <a:ext cx="1574758" cy="493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Molibdeno</a:t>
            </a:r>
          </a:p>
        </p:txBody>
      </p:sp>
      <p:sp>
        <p:nvSpPr>
          <p:cNvPr id="64" name="Rectangle 63"/>
          <p:cNvSpPr/>
          <p:nvPr/>
        </p:nvSpPr>
        <p:spPr>
          <a:xfrm>
            <a:off x="8717833" y="4659731"/>
            <a:ext cx="1164326" cy="49394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Selenio</a:t>
            </a:r>
          </a:p>
        </p:txBody>
      </p:sp>
      <p:sp>
        <p:nvSpPr>
          <p:cNvPr id="2" name="Oval 1"/>
          <p:cNvSpPr/>
          <p:nvPr/>
        </p:nvSpPr>
        <p:spPr>
          <a:xfrm>
            <a:off x="908590" y="1046167"/>
            <a:ext cx="6567604" cy="335979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3355977" y="2875843"/>
            <a:ext cx="1569815"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Vitamina B12</a:t>
            </a:r>
          </a:p>
        </p:txBody>
      </p:sp>
      <p:sp>
        <p:nvSpPr>
          <p:cNvPr id="74" name="Rectangle 73"/>
          <p:cNvSpPr/>
          <p:nvPr/>
        </p:nvSpPr>
        <p:spPr>
          <a:xfrm>
            <a:off x="1669578" y="2862433"/>
            <a:ext cx="1466978" cy="487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Ácido fólico</a:t>
            </a:r>
          </a:p>
        </p:txBody>
      </p:sp>
      <p:sp>
        <p:nvSpPr>
          <p:cNvPr id="79" name="Rectangle 78"/>
          <p:cNvSpPr/>
          <p:nvPr/>
        </p:nvSpPr>
        <p:spPr>
          <a:xfrm>
            <a:off x="2307344" y="3450611"/>
            <a:ext cx="1909092" cy="51207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Vitamina B3 (niacina)</a:t>
            </a:r>
          </a:p>
        </p:txBody>
      </p:sp>
      <p:sp>
        <p:nvSpPr>
          <p:cNvPr id="80" name="Rectangle 79"/>
          <p:cNvSpPr/>
          <p:nvPr/>
        </p:nvSpPr>
        <p:spPr>
          <a:xfrm>
            <a:off x="2995588" y="1695084"/>
            <a:ext cx="2612914"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Vitamina B1 (tiamina)</a:t>
            </a:r>
          </a:p>
        </p:txBody>
      </p:sp>
      <p:sp>
        <p:nvSpPr>
          <p:cNvPr id="81" name="Rectangle 80"/>
          <p:cNvSpPr/>
          <p:nvPr/>
        </p:nvSpPr>
        <p:spPr>
          <a:xfrm>
            <a:off x="1669577" y="2265424"/>
            <a:ext cx="2101333"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Ácido pantoténico</a:t>
            </a:r>
          </a:p>
        </p:txBody>
      </p:sp>
      <p:sp>
        <p:nvSpPr>
          <p:cNvPr id="82" name="Rectangle 81"/>
          <p:cNvSpPr/>
          <p:nvPr/>
        </p:nvSpPr>
        <p:spPr>
          <a:xfrm>
            <a:off x="3873717" y="2233032"/>
            <a:ext cx="2883921" cy="49818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Vitamina B2 (</a:t>
            </a:r>
            <a:r>
              <a:rPr lang="es-ES" sz="2000" b="1" dirty="0" err="1">
                <a:solidFill>
                  <a:schemeClr val="tx1"/>
                </a:solidFill>
              </a:rPr>
              <a:t>riboflavina</a:t>
            </a:r>
            <a:r>
              <a:rPr lang="es-ES" sz="2000" b="1" dirty="0">
                <a:solidFill>
                  <a:schemeClr val="tx1"/>
                </a:solidFill>
              </a:rPr>
              <a:t>)</a:t>
            </a:r>
          </a:p>
        </p:txBody>
      </p:sp>
      <p:sp>
        <p:nvSpPr>
          <p:cNvPr id="94" name="Rectangle 93"/>
          <p:cNvSpPr/>
          <p:nvPr/>
        </p:nvSpPr>
        <p:spPr>
          <a:xfrm>
            <a:off x="4342527" y="3455916"/>
            <a:ext cx="1824091" cy="4354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rgbClr val="FF0000"/>
                </a:solidFill>
              </a:rPr>
              <a:t>Vitamina C</a:t>
            </a:r>
          </a:p>
        </p:txBody>
      </p:sp>
      <p:sp>
        <p:nvSpPr>
          <p:cNvPr id="95" name="Rectangle 94"/>
          <p:cNvSpPr/>
          <p:nvPr/>
        </p:nvSpPr>
        <p:spPr>
          <a:xfrm>
            <a:off x="5053747" y="2832438"/>
            <a:ext cx="1471962" cy="49049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a:solidFill>
                  <a:schemeClr val="tx1"/>
                </a:solidFill>
              </a:rPr>
              <a:t>Vitamina B6</a:t>
            </a:r>
          </a:p>
        </p:txBody>
      </p:sp>
      <p:sp>
        <p:nvSpPr>
          <p:cNvPr id="96" name="Rectangle 95"/>
          <p:cNvSpPr/>
          <p:nvPr/>
        </p:nvSpPr>
        <p:spPr>
          <a:xfrm>
            <a:off x="2307343" y="774886"/>
            <a:ext cx="3867912" cy="68220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i="1" dirty="0">
                <a:solidFill>
                  <a:srgbClr val="0070C0"/>
                </a:solidFill>
              </a:rPr>
              <a:t>VITAMINAS SOLUBLES EN AGUA</a:t>
            </a:r>
          </a:p>
        </p:txBody>
      </p:sp>
      <p:sp>
        <p:nvSpPr>
          <p:cNvPr id="97" name="Rectangle 9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46" name="TextBox 45"/>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37242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2" descr="Rectangle: Click to edit Master text styles&#10;Second level&#10;Third level&#10;Fourth level&#10;Fifth level"/>
          <p:cNvSpPr txBox="1">
            <a:spLocks/>
          </p:cNvSpPr>
          <p:nvPr/>
        </p:nvSpPr>
        <p:spPr>
          <a:xfrm>
            <a:off x="2016692" y="1724679"/>
            <a:ext cx="8639804" cy="30269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571500" algn="l">
              <a:spcBef>
                <a:spcPts val="0"/>
              </a:spcBef>
              <a:buFont typeface="Wingdings" charset="2"/>
              <a:buChar char="Ø"/>
              <a:defRPr/>
            </a:pPr>
            <a:r>
              <a:rPr lang="es-ES" sz="4000" dirty="0"/>
              <a:t>Proteínas		</a:t>
            </a:r>
            <a:r>
              <a:rPr lang="es-ES" sz="4000" dirty="0">
                <a:sym typeface="Wingdings" panose="05000000000000000000" pitchFamily="2" charset="2"/>
              </a:rPr>
              <a:t></a:t>
            </a:r>
            <a:r>
              <a:rPr lang="es-ES" sz="4000" dirty="0"/>
              <a:t>	4 kcal por gramo</a:t>
            </a:r>
          </a:p>
          <a:p>
            <a:pPr marL="571500" indent="-571500" algn="l">
              <a:buFont typeface="Wingdings" charset="2"/>
              <a:buChar char="Ø"/>
              <a:defRPr/>
            </a:pPr>
            <a:r>
              <a:rPr lang="es-ES" sz="4000" dirty="0"/>
              <a:t>Grasas		</a:t>
            </a:r>
            <a:r>
              <a:rPr lang="es-ES" sz="4000" dirty="0">
                <a:sym typeface="Wingdings" panose="05000000000000000000" pitchFamily="2" charset="2"/>
              </a:rPr>
              <a:t></a:t>
            </a:r>
            <a:r>
              <a:rPr lang="es-ES" sz="4000" dirty="0"/>
              <a:t> 	9 kcal por gramo</a:t>
            </a:r>
          </a:p>
          <a:p>
            <a:pPr marL="571500" indent="-571500" algn="l">
              <a:buFont typeface="Wingdings" charset="2"/>
              <a:buChar char="Ø"/>
              <a:defRPr/>
            </a:pPr>
            <a:r>
              <a:rPr lang="es-ES" sz="4000" dirty="0"/>
              <a:t>Carbohidratos	</a:t>
            </a:r>
            <a:r>
              <a:rPr lang="es-ES" sz="4000" dirty="0">
                <a:sym typeface="Wingdings" panose="05000000000000000000" pitchFamily="2" charset="2"/>
              </a:rPr>
              <a:t></a:t>
            </a:r>
            <a:r>
              <a:rPr lang="es-ES" sz="4000" dirty="0"/>
              <a:t> 	4 kcal por gramo</a:t>
            </a:r>
          </a:p>
          <a:p>
            <a:pPr marL="571500" indent="-571500" algn="l">
              <a:buFont typeface="Wingdings" charset="2"/>
              <a:buChar char="Ø"/>
              <a:defRPr/>
            </a:pPr>
            <a:r>
              <a:rPr lang="es-ES" sz="4000" dirty="0"/>
              <a:t>Alcohol             </a:t>
            </a:r>
            <a:r>
              <a:rPr lang="es-ES" sz="4000" dirty="0">
                <a:sym typeface="Wingdings" panose="05000000000000000000" pitchFamily="2" charset="2"/>
              </a:rPr>
              <a:t></a:t>
            </a:r>
            <a:r>
              <a:rPr lang="es-ES" sz="4000" dirty="0"/>
              <a:t>  	7 kcal por gramo </a:t>
            </a:r>
          </a:p>
          <a:p>
            <a:pPr algn="l">
              <a:defRPr/>
            </a:pPr>
            <a:endParaRPr lang="es-ES" sz="4000" dirty="0"/>
          </a:p>
          <a:p>
            <a:pPr marL="571500" indent="-571500" algn="l">
              <a:buFont typeface="Wingdings" charset="2"/>
              <a:buChar char="Ø"/>
              <a:defRPr/>
            </a:pPr>
            <a:endParaRPr lang="es-ES" sz="4000" dirty="0"/>
          </a:p>
          <a:p>
            <a:pPr>
              <a:defRPr/>
            </a:pPr>
            <a:endParaRPr lang="en-GB" sz="4000" dirty="0"/>
          </a:p>
          <a:p>
            <a:pPr marL="91440" indent="-91440">
              <a:buFont typeface="Arial" panose="020B0604020202020204" pitchFamily="34" charset="0"/>
              <a:buChar char="•"/>
              <a:defRPr/>
            </a:pPr>
            <a:endParaRPr lang="en-GB" sz="2800" dirty="0">
              <a:solidFill>
                <a:schemeClr val="tx1">
                  <a:lumMod val="75000"/>
                  <a:lumOff val="25000"/>
                </a:schemeClr>
              </a:solidFill>
            </a:endParaRPr>
          </a:p>
          <a:p>
            <a:pPr marL="91440" indent="-91440">
              <a:buFont typeface="Arial" panose="020B0604020202020204" pitchFamily="34" charset="0"/>
              <a:buChar char="•"/>
              <a:defRPr/>
            </a:pPr>
            <a:endParaRPr lang="en-GB" sz="2800" dirty="0">
              <a:solidFill>
                <a:schemeClr val="tx1">
                  <a:lumMod val="75000"/>
                  <a:lumOff val="25000"/>
                </a:schemeClr>
              </a:solidFill>
            </a:endParaRPr>
          </a:p>
          <a:p>
            <a:pPr>
              <a:buFont typeface="Wingdings" panose="05000000000000000000" pitchFamily="2" charset="2"/>
              <a:buNone/>
              <a:defRPr/>
            </a:pPr>
            <a:endParaRPr lang="en-GB" sz="2800" dirty="0">
              <a:solidFill>
                <a:schemeClr val="tx1">
                  <a:lumMod val="75000"/>
                  <a:lumOff val="25000"/>
                </a:schemeClr>
              </a:solidFill>
            </a:endParaRPr>
          </a:p>
          <a:p>
            <a:pPr>
              <a:buFont typeface="Wingdings" panose="05000000000000000000" pitchFamily="2" charset="2"/>
              <a:buNone/>
              <a:defRPr/>
            </a:pPr>
            <a:endParaRPr lang="en-GB" sz="2700" dirty="0">
              <a:solidFill>
                <a:schemeClr val="tx1">
                  <a:lumMod val="75000"/>
                  <a:lumOff val="25000"/>
                </a:schemeClr>
              </a:solidFill>
            </a:endParaRPr>
          </a:p>
        </p:txBody>
      </p:sp>
      <p:sp>
        <p:nvSpPr>
          <p:cNvPr id="54" name="Title 1"/>
          <p:cNvSpPr txBox="1">
            <a:spLocks/>
          </p:cNvSpPr>
          <p:nvPr/>
        </p:nvSpPr>
        <p:spPr>
          <a:xfrm>
            <a:off x="1757283" y="151751"/>
            <a:ext cx="4857606" cy="1004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b="1">
                <a:latin typeface="+mn-lt"/>
              </a:rPr>
              <a:t>Macronutrientes</a:t>
            </a:r>
            <a:r>
              <a:rPr lang="es-ES" sz="4800">
                <a:latin typeface="+mn-lt"/>
              </a:rPr>
              <a:t> </a:t>
            </a:r>
          </a:p>
        </p:txBody>
      </p:sp>
      <p:sp>
        <p:nvSpPr>
          <p:cNvPr id="2" name="TextBox 1"/>
          <p:cNvSpPr txBox="1"/>
          <p:nvPr/>
        </p:nvSpPr>
        <p:spPr>
          <a:xfrm rot="17642357">
            <a:off x="9419366" y="4167968"/>
            <a:ext cx="800219" cy="32973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vert="vert" wrap="square" rtlCol="0">
            <a:spAutoFit/>
          </a:bodyPr>
          <a:lstStyle/>
          <a:p>
            <a:pPr algn="ctr"/>
            <a:r>
              <a:rPr lang="es-ES" sz="4000" b="1" dirty="0">
                <a:solidFill>
                  <a:srgbClr val="005BA4"/>
                </a:solidFill>
              </a:rPr>
              <a:t>Energía (kcal)</a:t>
            </a: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546882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3693" y="1434938"/>
            <a:ext cx="16732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a:xfrm>
            <a:off x="4186238" y="3913026"/>
            <a:ext cx="6554788" cy="1524000"/>
          </a:xfrm>
          <a:prstGeom prst="rect">
            <a:avLst/>
          </a:prstGeom>
          <a:solidFill>
            <a:schemeClr val="accent3"/>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a:solidFill>
                  <a:schemeClr val="accent2">
                    <a:lumMod val="25000"/>
                  </a:schemeClr>
                </a:solidFill>
              </a:rPr>
              <a:t>Para tener en cuenta...</a:t>
            </a:r>
          </a:p>
        </p:txBody>
      </p:sp>
      <p:sp>
        <p:nvSpPr>
          <p:cNvPr id="13" name="Rectangle 3" descr="Rectangle: Click to edit Master text styles&#10;Second level&#10;Third level&#10;Fourth level&#10;Fifth level"/>
          <p:cNvSpPr txBox="1">
            <a:spLocks noChangeArrowheads="1"/>
          </p:cNvSpPr>
          <p:nvPr/>
        </p:nvSpPr>
        <p:spPr>
          <a:xfrm>
            <a:off x="4539384" y="630237"/>
            <a:ext cx="7007369" cy="316865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buClr>
                <a:srgbClr val="000000"/>
              </a:buClr>
              <a:buSzPct val="90000"/>
              <a:buFont typeface="Monotype Sorts"/>
              <a:buNone/>
              <a:defRPr/>
            </a:pPr>
            <a:r>
              <a:rPr lang="es-ES" sz="3600" b="1"/>
              <a:t>De modo similar a todos los seres humanos, nuestras familias no se alimentan de nutrientes, kilocalorías o porcentajes,</a:t>
            </a:r>
          </a:p>
          <a:p>
            <a:pPr>
              <a:spcBef>
                <a:spcPct val="0"/>
              </a:spcBef>
              <a:buClr>
                <a:srgbClr val="000000"/>
              </a:buClr>
              <a:buSzPct val="90000"/>
              <a:buFont typeface="Monotype Sorts"/>
              <a:buNone/>
              <a:defRPr/>
            </a:pPr>
            <a:endParaRPr lang="en-GB" altLang="fr-FR" sz="3600" b="1" dirty="0"/>
          </a:p>
          <a:p>
            <a:pPr>
              <a:spcBef>
                <a:spcPct val="0"/>
              </a:spcBef>
              <a:buClr>
                <a:srgbClr val="000000"/>
              </a:buClr>
              <a:buSzPct val="90000"/>
              <a:buFont typeface="Monotype Sorts"/>
              <a:buNone/>
              <a:defRPr/>
            </a:pPr>
            <a:r>
              <a:rPr lang="es-ES" sz="3600" b="1"/>
              <a:t>sino de una gran variedad de alimentos.</a:t>
            </a:r>
          </a:p>
          <a:p>
            <a:pPr>
              <a:spcBef>
                <a:spcPct val="0"/>
              </a:spcBef>
              <a:buClr>
                <a:srgbClr val="000000"/>
              </a:buClr>
              <a:buSzPct val="90000"/>
              <a:buFont typeface="Monotype Sorts"/>
              <a:buNone/>
              <a:defRPr/>
            </a:pPr>
            <a:endParaRPr lang="en-GB" altLang="fr-FR" sz="3600" b="1" dirty="0">
              <a:solidFill>
                <a:schemeClr val="bg2">
                  <a:lumMod val="75000"/>
                </a:schemeClr>
              </a:solidFill>
            </a:endParaRPr>
          </a:p>
          <a:p>
            <a:pPr>
              <a:spcBef>
                <a:spcPct val="0"/>
              </a:spcBef>
              <a:buClr>
                <a:srgbClr val="000000"/>
              </a:buClr>
              <a:buSzPct val="90000"/>
              <a:buFont typeface="Monotype Sorts"/>
              <a:buNone/>
              <a:defRPr/>
            </a:pPr>
            <a:endParaRPr lang="en-GB" altLang="fr-FR" sz="3000" b="1" dirty="0">
              <a:solidFill>
                <a:schemeClr val="bg2">
                  <a:lumMod val="75000"/>
                </a:schemeClr>
              </a:solidFill>
            </a:endParaRPr>
          </a:p>
        </p:txBody>
      </p:sp>
      <p:pic>
        <p:nvPicPr>
          <p:cNvPr id="14" name="Picture 6" descr="http://realiran.org/wp-content/uploads/2015/09/7-Nowruz-Iranian-Food-Collage_jp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2147" y="380855"/>
            <a:ext cx="9137578" cy="609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23632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387" y="1131819"/>
            <a:ext cx="5151437"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9"/>
          <p:cNvSpPr>
            <a:spLocks noChangeArrowheads="1"/>
          </p:cNvSpPr>
          <p:nvPr/>
        </p:nvSpPr>
        <p:spPr bwMode="auto">
          <a:xfrm>
            <a:off x="7439375" y="2319258"/>
            <a:ext cx="2449512" cy="49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s-ES" sz="3200">
                <a:latin typeface="Calibri" panose="020F0502020204030204" pitchFamily="34" charset="0"/>
                <a:ea typeface="MS PGothic" panose="020B0600070205080204" pitchFamily="34" charset="-128"/>
                <a:cs typeface="Calibri" panose="020F0502020204030204" pitchFamily="34" charset="0"/>
              </a:rPr>
              <a:t>Proteínas</a:t>
            </a:r>
          </a:p>
        </p:txBody>
      </p:sp>
      <p:cxnSp>
        <p:nvCxnSpPr>
          <p:cNvPr id="23" name="Straight Arrow Connector 22"/>
          <p:cNvCxnSpPr/>
          <p:nvPr/>
        </p:nvCxnSpPr>
        <p:spPr>
          <a:xfrm flipH="1">
            <a:off x="5184331" y="1565451"/>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26" name="Rectangle 9"/>
          <p:cNvSpPr>
            <a:spLocks noChangeArrowheads="1"/>
          </p:cNvSpPr>
          <p:nvPr/>
        </p:nvSpPr>
        <p:spPr bwMode="auto">
          <a:xfrm>
            <a:off x="8368026" y="4430456"/>
            <a:ext cx="3179196" cy="486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s-ES" sz="3200">
                <a:latin typeface="Calibri" panose="020F0502020204030204" pitchFamily="34" charset="0"/>
                <a:ea typeface="MS PGothic" panose="020B0600070205080204" pitchFamily="34" charset="-128"/>
                <a:cs typeface="Calibri" panose="020F0502020204030204" pitchFamily="34" charset="0"/>
              </a:rPr>
              <a:t>Carbohidratos</a:t>
            </a:r>
          </a:p>
        </p:txBody>
      </p:sp>
      <p:sp>
        <p:nvSpPr>
          <p:cNvPr id="27" name="Rectangle 9"/>
          <p:cNvSpPr>
            <a:spLocks noChangeArrowheads="1"/>
          </p:cNvSpPr>
          <p:nvPr/>
        </p:nvSpPr>
        <p:spPr bwMode="auto">
          <a:xfrm>
            <a:off x="7738946" y="3429000"/>
            <a:ext cx="4453054" cy="486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gn="ctr">
              <a:lnSpc>
                <a:spcPct val="80000"/>
              </a:lnSpc>
            </a:pPr>
            <a:r>
              <a:rPr lang="es-ES" sz="3200" dirty="0">
                <a:latin typeface="Calibri" panose="020F0502020204030204" pitchFamily="34" charset="0"/>
                <a:ea typeface="MS PGothic" panose="020B0600070205080204" pitchFamily="34" charset="-128"/>
                <a:cs typeface="Calibri" panose="020F0502020204030204" pitchFamily="34" charset="0"/>
              </a:rPr>
              <a:t>Vitaminas y minerales</a:t>
            </a:r>
          </a:p>
        </p:txBody>
      </p:sp>
      <p:sp>
        <p:nvSpPr>
          <p:cNvPr id="28" name="Rectangle 9"/>
          <p:cNvSpPr>
            <a:spLocks noChangeArrowheads="1"/>
          </p:cNvSpPr>
          <p:nvPr/>
        </p:nvSpPr>
        <p:spPr bwMode="auto">
          <a:xfrm>
            <a:off x="6872554" y="1317801"/>
            <a:ext cx="1976526" cy="495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b="1">
                <a:solidFill>
                  <a:schemeClr val="tx1"/>
                </a:solidFill>
                <a:latin typeface="Tahoma" panose="020B0604030504040204" pitchFamily="34" charset="0"/>
                <a:cs typeface="Arial" panose="020B0604020202020204" pitchFamily="34" charset="0"/>
              </a:defRPr>
            </a:lvl1pPr>
            <a:lvl2pPr>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lvl="1">
              <a:lnSpc>
                <a:spcPct val="80000"/>
              </a:lnSpc>
            </a:pPr>
            <a:r>
              <a:rPr lang="es-ES" sz="3200">
                <a:latin typeface="Calibri" panose="020F0502020204030204" pitchFamily="34" charset="0"/>
                <a:ea typeface="MS PGothic" panose="020B0600070205080204" pitchFamily="34" charset="-128"/>
                <a:cs typeface="Calibri" panose="020F0502020204030204" pitchFamily="34" charset="0"/>
              </a:rPr>
              <a:t>  Grasas</a:t>
            </a:r>
          </a:p>
        </p:txBody>
      </p:sp>
      <p:cxnSp>
        <p:nvCxnSpPr>
          <p:cNvPr id="29" name="Straight Arrow Connector 28"/>
          <p:cNvCxnSpPr/>
          <p:nvPr/>
        </p:nvCxnSpPr>
        <p:spPr>
          <a:xfrm flipH="1">
            <a:off x="5757106" y="2566908"/>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51244" y="3686686"/>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613357" y="4673599"/>
            <a:ext cx="1429026" cy="0"/>
          </a:xfrm>
          <a:prstGeom prst="straightConnector1">
            <a:avLst/>
          </a:prstGeom>
          <a:ln w="57150" cmpd="sng">
            <a:solidFill>
              <a:schemeClr val="tx1"/>
            </a:solidFill>
            <a:headEnd w="lg" len="lg"/>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3" name="TextBox 12"/>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51674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57400" y="4495800"/>
            <a:ext cx="6554788" cy="1524000"/>
          </a:xfrm>
        </p:spPr>
        <p:txBody>
          <a:bodyPr/>
          <a:lstStyle/>
          <a:p>
            <a:pPr>
              <a:defRPr/>
            </a:pPr>
            <a:endParaRPr lang="fr-FR" altLang="fr-FR">
              <a:solidFill>
                <a:schemeClr val="tx1">
                  <a:lumMod val="75000"/>
                  <a:lumOff val="25000"/>
                </a:schemeClr>
              </a:solidFill>
            </a:endParaRPr>
          </a:p>
        </p:txBody>
      </p:sp>
      <p:sp>
        <p:nvSpPr>
          <p:cNvPr id="43011" name="Espace réservé du contenu 1" descr="Rectangle: Click to edit Master text styles&#10;Second level&#10;Third level&#10;Fourth level&#10;Fifth level"/>
          <p:cNvSpPr>
            <a:spLocks noGrp="1"/>
          </p:cNvSpPr>
          <p:nvPr>
            <p:ph idx="1"/>
          </p:nvPr>
        </p:nvSpPr>
        <p:spPr>
          <a:xfrm>
            <a:off x="2057400" y="533400"/>
            <a:ext cx="6554788" cy="3767138"/>
          </a:xfrm>
        </p:spPr>
        <p:txBody>
          <a:bodyPr/>
          <a:lstStyle/>
          <a:p>
            <a:pPr eaLnBrk="1" hangingPunct="1"/>
            <a:endParaRPr lang="fr-CH" altLang="fr-FR"/>
          </a:p>
        </p:txBody>
      </p:sp>
      <p:pic>
        <p:nvPicPr>
          <p:cNvPr id="18436" name="Picture 3" descr="FoodCircle 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152400"/>
            <a:ext cx="4122737"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fao.org/docrep/003/x3996e/x3996e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788" y="3019425"/>
            <a:ext cx="3810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77227">
            <a:off x="7104063" y="188913"/>
            <a:ext cx="28702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3319464"/>
            <a:ext cx="351155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464" y="1201739"/>
            <a:ext cx="4086225" cy="387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7591" y="533400"/>
            <a:ext cx="184731" cy="369332"/>
          </a:xfrm>
          <a:prstGeom prst="rect">
            <a:avLst/>
          </a:prstGeom>
          <a:noFill/>
        </p:spPr>
        <p:txBody>
          <a:bodyPr wrap="none" rtlCol="0">
            <a:spAutoFit/>
          </a:bodyPr>
          <a:lstStyle/>
          <a:p>
            <a:endParaRPr lang="en-GB" dirty="0"/>
          </a:p>
        </p:txBody>
      </p:sp>
      <p:sp>
        <p:nvSpPr>
          <p:cNvPr id="10" name="Rectangle 9"/>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3676909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1)">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wheel(1)">
                                      <p:cBhvr>
                                        <p:cTn id="12" dur="20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heel(1)">
                                      <p:cBhvr>
                                        <p:cTn id="17" dur="20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wheel(1)">
                                      <p:cBhvr>
                                        <p:cTn id="22" dur="2000"/>
                                        <p:tgtEl>
                                          <p:spTgt spid="184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wheel(1)">
                                      <p:cBhvr>
                                        <p:cTn id="27" dur="20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911569" y="296908"/>
            <a:ext cx="8713787" cy="1566334"/>
          </a:xfrm>
        </p:spPr>
        <p:txBody>
          <a:bodyPr>
            <a:noAutofit/>
          </a:bodyPr>
          <a:lstStyle/>
          <a:p>
            <a:pPr eaLnBrk="1" fontAlgn="auto" hangingPunct="1">
              <a:spcAft>
                <a:spcPts val="0"/>
              </a:spcAft>
              <a:defRPr/>
            </a:pPr>
            <a:r>
              <a:rPr lang="es-ES" sz="4400" u="sng">
                <a:latin typeface="+mn-lt"/>
              </a:rPr>
              <a:t>Objetivos</a:t>
            </a:r>
            <a:br>
              <a:rPr lang="es-ES" sz="4400">
                <a:latin typeface="+mn-lt"/>
              </a:rPr>
            </a:br>
            <a:endParaRPr lang="es-ES" sz="4400">
              <a:latin typeface="+mn-lt"/>
            </a:endParaRPr>
          </a:p>
        </p:txBody>
      </p:sp>
      <p:sp>
        <p:nvSpPr>
          <p:cNvPr id="11" name="Content Placeholder 3"/>
          <p:cNvSpPr txBox="1">
            <a:spLocks/>
          </p:cNvSpPr>
          <p:nvPr/>
        </p:nvSpPr>
        <p:spPr>
          <a:xfrm>
            <a:off x="1981200" y="2562621"/>
            <a:ext cx="8229600" cy="2961845"/>
          </a:xfrm>
          <a:prstGeom prst="rect">
            <a:avLst/>
          </a:prstGeom>
          <a:noFill/>
          <a:ln>
            <a:miter lim="800000"/>
            <a:headEnd/>
            <a:tailEnd/>
          </a:ln>
          <a:scene3d>
            <a:camera prst="orthographicFront">
              <a:rot lat="0" lon="0" rev="0"/>
            </a:camera>
            <a:lightRig rig="glow" dir="t">
              <a:rot lat="0" lon="0" rev="14100000"/>
            </a:lightRig>
          </a:scene3d>
          <a:sp3d prstMaterial="softEdge">
            <a:bevelT w="127000" prst="artDeco"/>
          </a:sp3d>
          <a:extLst/>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None/>
              <a:defRPr/>
            </a:pPr>
            <a:r>
              <a:rPr lang="es-ES" sz="2800" b="1" dirty="0">
                <a:solidFill>
                  <a:srgbClr val="0000FF"/>
                </a:solidFill>
              </a:rPr>
              <a:t>Los participantes logran describir:</a:t>
            </a:r>
          </a:p>
          <a:p>
            <a:pPr marL="342900" indent="-342900" algn="l">
              <a:buFont typeface="Arial" panose="020B0604020202020204" pitchFamily="34" charset="0"/>
              <a:buChar char="•"/>
              <a:defRPr/>
            </a:pPr>
            <a:r>
              <a:rPr lang="es-ES" sz="2800" dirty="0"/>
              <a:t>los conceptos de nutrición y seguridad alimentaria;</a:t>
            </a:r>
          </a:p>
          <a:p>
            <a:pPr marL="342900" indent="-342900" algn="l">
              <a:buFont typeface="Arial" panose="020B0604020202020204" pitchFamily="34" charset="0"/>
              <a:buChar char="•"/>
              <a:defRPr/>
            </a:pPr>
            <a:r>
              <a:rPr lang="es-ES" sz="2800" dirty="0"/>
              <a:t>las diferentes estrategias de subsistencia a partir de los activos de los hogares; y</a:t>
            </a:r>
          </a:p>
          <a:p>
            <a:pPr marL="342900" indent="-342900" algn="l">
              <a:buFont typeface="Arial" panose="020B0604020202020204" pitchFamily="34" charset="0"/>
              <a:buChar char="•"/>
              <a:defRPr/>
            </a:pPr>
            <a:r>
              <a:rPr lang="es-ES" sz="2800" dirty="0"/>
              <a:t>los conceptos básicos de una alimentación adecuada para personas y poblaciones.</a:t>
            </a:r>
          </a:p>
          <a:p>
            <a:pPr algn="l">
              <a:defRPr/>
            </a:pPr>
            <a:endParaRPr lang="en-US" dirty="0"/>
          </a:p>
          <a:p>
            <a:pPr>
              <a:defRPr/>
            </a:pPr>
            <a:endParaRPr lang="en-US" dirty="0">
              <a:solidFill>
                <a:schemeClr val="bg2">
                  <a:lumMod val="75000"/>
                </a:schemeClr>
              </a:solidFill>
            </a:endParaRPr>
          </a:p>
        </p:txBody>
      </p:sp>
      <p:sp>
        <p:nvSpPr>
          <p:cNvPr id="13" name="Rectangle 12"/>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14" name="TextBox 13"/>
          <p:cNvSpPr txBox="1"/>
          <p:nvPr/>
        </p:nvSpPr>
        <p:spPr>
          <a:xfrm>
            <a:off x="83492" y="5132084"/>
            <a:ext cx="461665" cy="1440394"/>
          </a:xfrm>
          <a:prstGeom prst="rect">
            <a:avLst/>
          </a:prstGeom>
          <a:noFill/>
        </p:spPr>
        <p:txBody>
          <a:bodyPr vert="vert270" wrap="none" rtlCol="0">
            <a:spAutoFit/>
          </a:bodyPr>
          <a:lstStyle/>
          <a:p>
            <a:r>
              <a:rPr lang="es-ES">
                <a:solidFill>
                  <a:schemeClr val="bg1"/>
                </a:solidFill>
              </a:rPr>
              <a:t>Curso HELP</a:t>
            </a:r>
          </a:p>
        </p:txBody>
      </p:sp>
      <p:sp>
        <p:nvSpPr>
          <p:cNvPr id="2" name="Slide Number Placeholder 1"/>
          <p:cNvSpPr>
            <a:spLocks noGrp="1"/>
          </p:cNvSpPr>
          <p:nvPr>
            <p:ph type="sldNum" sz="quarter" idx="12"/>
          </p:nvPr>
        </p:nvSpPr>
        <p:spPr/>
        <p:txBody>
          <a:bodyPr/>
          <a:lstStyle/>
          <a:p>
            <a:fld id="{4F227420-E05D-43BA-9DAF-DAB1CA8679FC}" type="slidenum">
              <a:rPr lang="fr-CH" smtClean="0"/>
              <a:t>2</a:t>
            </a:fld>
            <a:endParaRPr lang="fr-CH"/>
          </a:p>
        </p:txBody>
      </p:sp>
    </p:spTree>
    <p:extLst>
      <p:ext uri="{BB962C8B-B14F-4D97-AF65-F5344CB8AC3E}">
        <p14:creationId xmlns:p14="http://schemas.microsoft.com/office/powerpoint/2010/main" val="370990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txBox="1">
            <a:spLocks/>
          </p:cNvSpPr>
          <p:nvPr/>
        </p:nvSpPr>
        <p:spPr>
          <a:xfrm>
            <a:off x="623456" y="193964"/>
            <a:ext cx="11277600" cy="89897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u="sng">
                <a:latin typeface="+mn-lt"/>
              </a:rPr>
              <a:t>Recomendaciones para niños menores de veinticuatro meses</a:t>
            </a:r>
          </a:p>
        </p:txBody>
      </p:sp>
      <p:pic>
        <p:nvPicPr>
          <p:cNvPr id="2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914" y="1620805"/>
            <a:ext cx="3658189" cy="49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Espace réservé du contenu 2" descr="Rectangle: Click to edit Master text styles&#10;Second level&#10;Third level&#10;Fourth level&#10;Fifth level"/>
          <p:cNvSpPr txBox="1">
            <a:spLocks/>
          </p:cNvSpPr>
          <p:nvPr/>
        </p:nvSpPr>
        <p:spPr>
          <a:xfrm>
            <a:off x="6077440" y="1721581"/>
            <a:ext cx="5685068" cy="421405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s-ES" dirty="0"/>
              <a:t>Función esencial del sistema de asistencia sanitaria y de los organismos humanitarios, la comunidad y el gobierno en las elecciones individuales y prácticas de las madres.</a:t>
            </a:r>
          </a:p>
          <a:p>
            <a:pPr marL="0" indent="0">
              <a:buNone/>
              <a:defRPr/>
            </a:pPr>
            <a:endParaRPr lang="en-GB" altLang="fr-FR" dirty="0"/>
          </a:p>
          <a:p>
            <a:pPr>
              <a:buFont typeface="Wingdings" panose="05000000000000000000" pitchFamily="2" charset="2"/>
              <a:buChar char="Ø"/>
              <a:defRPr/>
            </a:pPr>
            <a:r>
              <a:rPr lang="es-ES" dirty="0"/>
              <a:t>Código Internacional de Comercialización de Sucedáneos de la Leche Materna, aprobado en 1981. Muchas veces no se </a:t>
            </a:r>
            <a:r>
              <a:rPr lang="es-ES"/>
              <a:t>aplica debidamente. </a:t>
            </a:r>
            <a:endParaRPr lang="es-ES" dirty="0"/>
          </a:p>
          <a:p>
            <a:pPr>
              <a:defRPr/>
            </a:pPr>
            <a:endParaRPr lang="fr-CH" altLang="fr-FR" sz="3200" dirty="0"/>
          </a:p>
        </p:txBody>
      </p:sp>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02634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2" end="2"/>
                                            </p:txEl>
                                          </p:spTgt>
                                        </p:tgtEl>
                                        <p:attrNameLst>
                                          <p:attrName>style.visibility</p:attrName>
                                        </p:attrNameLst>
                                      </p:cBhvr>
                                      <p:to>
                                        <p:strVal val="visible"/>
                                      </p:to>
                                    </p:set>
                                    <p:animEffect transition="in" filter="fade">
                                      <p:cBhvr>
                                        <p:cTn id="14" dur="1000"/>
                                        <p:tgtEl>
                                          <p:spTgt spid="26">
                                            <p:txEl>
                                              <p:pRg st="2" end="2"/>
                                            </p:txEl>
                                          </p:spTgt>
                                        </p:tgtEl>
                                      </p:cBhvr>
                                    </p:animEffect>
                                    <p:anim calcmode="lin" valueType="num">
                                      <p:cBhvr>
                                        <p:cTn id="15"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70093" y="833487"/>
            <a:ext cx="7330848" cy="769441"/>
          </a:xfrm>
          <a:prstGeom prst="rect">
            <a:avLst/>
          </a:prstGeom>
        </p:spPr>
        <p:txBody>
          <a:bodyPr wrap="square">
            <a:spAutoFit/>
          </a:bodyPr>
          <a:lstStyle/>
          <a:p>
            <a:pPr algn="ctr">
              <a:defRPr/>
            </a:pPr>
            <a:r>
              <a:rPr lang="es-ES" sz="4400" b="0" u="sng" dirty="0">
                <a:ea typeface="+mj-ea"/>
                <a:cs typeface="+mj-cs"/>
              </a:rPr>
              <a:t>Buen estado nutricional</a:t>
            </a:r>
          </a:p>
        </p:txBody>
      </p:sp>
      <p:sp>
        <p:nvSpPr>
          <p:cNvPr id="12" name="Rectangle 3" descr="Rectangle: Click to edit Master text styles&#10;Second level&#10;Third level&#10;Fourth level&#10;Fifth level"/>
          <p:cNvSpPr txBox="1">
            <a:spLocks noChangeArrowheads="1"/>
          </p:cNvSpPr>
          <p:nvPr/>
        </p:nvSpPr>
        <p:spPr>
          <a:xfrm>
            <a:off x="2170240" y="2621770"/>
            <a:ext cx="8503302" cy="38957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buFont typeface="Wingdings" panose="05000000000000000000" pitchFamily="2" charset="2"/>
              <a:buNone/>
              <a:defRPr/>
            </a:pPr>
            <a:r>
              <a:rPr lang="es-ES" sz="3600" dirty="0"/>
              <a:t>	Es un estado en el cual la función física de un individuo es capaz de mantener procesos adecuados de rendimiento corporal, como el crecimiento, el embarazo, la lactancia, el trabajo físico, la resistencia a las enfermedades y la recuperación de estas. </a:t>
            </a:r>
          </a:p>
        </p:txBody>
      </p:sp>
      <p:sp>
        <p:nvSpPr>
          <p:cNvPr id="7" name="Rectangle 6"/>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719996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2035787" y="1729977"/>
            <a:ext cx="8658225"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dirty="0">
                <a:latin typeface="+mn-lt"/>
              </a:rPr>
              <a:t>Para satisfacer sus necesidades esenciales, nuestras familias tienen </a:t>
            </a:r>
            <a:r>
              <a:rPr lang="es-ES" sz="4400" b="1" dirty="0">
                <a:latin typeface="+mn-lt"/>
              </a:rPr>
              <a:t>activos para la subsistencia</a:t>
            </a:r>
            <a:r>
              <a:rPr lang="es-ES" sz="4400" dirty="0">
                <a:latin typeface="+mn-lt"/>
              </a:rPr>
              <a:t>.</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787" y="3086214"/>
            <a:ext cx="15494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97300" y="3441802"/>
            <a:ext cx="5696712" cy="2523768"/>
          </a:xfrm>
          <a:prstGeom prst="rect">
            <a:avLst/>
          </a:prstGeom>
          <a:noFill/>
        </p:spPr>
        <p:txBody>
          <a:bodyPr wrap="square" rtlCol="0">
            <a:spAutoFit/>
          </a:bodyPr>
          <a:lstStyle/>
          <a:p>
            <a:pPr algn="ctr"/>
            <a:r>
              <a:rPr lang="es-ES" sz="2800" b="1" dirty="0">
                <a:solidFill>
                  <a:srgbClr val="002060"/>
                </a:solidFill>
              </a:rPr>
              <a:t>Subsistencia</a:t>
            </a:r>
          </a:p>
          <a:p>
            <a:pPr algn="ctr"/>
            <a:endParaRPr lang="en-GB" altLang="en-US" sz="2800" dirty="0"/>
          </a:p>
          <a:p>
            <a:pPr algn="ctr"/>
            <a:r>
              <a:rPr lang="es-ES" sz="2800" dirty="0"/>
              <a:t>Sus capacidades, sus activos, sus ingresos y las actividades que requieren para ganarse el sustento.</a:t>
            </a:r>
          </a:p>
          <a:p>
            <a:pPr algn="ctr"/>
            <a:endParaRPr lang="en-GB" dirty="0"/>
          </a:p>
        </p:txBody>
      </p:sp>
      <p:sp>
        <p:nvSpPr>
          <p:cNvPr id="15" name="Rectangle 14"/>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95671"/>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8983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1"/>
          <p:cNvGrpSpPr>
            <a:grpSpLocks/>
          </p:cNvGrpSpPr>
          <p:nvPr/>
        </p:nvGrpSpPr>
        <p:grpSpPr bwMode="auto">
          <a:xfrm>
            <a:off x="4965900" y="1932892"/>
            <a:ext cx="4233606" cy="3579624"/>
            <a:chOff x="1989138" y="2136775"/>
            <a:chExt cx="2655888" cy="2311400"/>
          </a:xfrm>
        </p:grpSpPr>
        <p:sp>
          <p:nvSpPr>
            <p:cNvPr id="41"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42" name="Group 3"/>
            <p:cNvGrpSpPr>
              <a:grpSpLocks/>
            </p:cNvGrpSpPr>
            <p:nvPr/>
          </p:nvGrpSpPr>
          <p:grpSpPr bwMode="auto">
            <a:xfrm>
              <a:off x="2417763" y="2496651"/>
              <a:ext cx="1843088" cy="1598613"/>
              <a:chOff x="9032355" y="1185934"/>
              <a:chExt cx="1843088" cy="1598613"/>
            </a:xfrm>
          </p:grpSpPr>
          <p:sp>
            <p:nvSpPr>
              <p:cNvPr id="43"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44"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3" name="TextBox 31"/>
          <p:cNvSpPr txBox="1">
            <a:spLocks noChangeArrowheads="1"/>
          </p:cNvSpPr>
          <p:nvPr/>
        </p:nvSpPr>
        <p:spPr bwMode="auto">
          <a:xfrm>
            <a:off x="840596" y="278561"/>
            <a:ext cx="3546054" cy="1200329"/>
          </a:xfrm>
          <a:prstGeom prst="rect">
            <a:avLst/>
          </a:prstGeom>
          <a:solidFill>
            <a:schemeClr val="bg1"/>
          </a:solidFill>
          <a:ln>
            <a:noFill/>
          </a:ln>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3600" u="sng" dirty="0">
                <a:latin typeface="+mn-lt"/>
              </a:rPr>
              <a:t>Activos para la subsistencia</a:t>
            </a:r>
          </a:p>
        </p:txBody>
      </p:sp>
      <p:cxnSp>
        <p:nvCxnSpPr>
          <p:cNvPr id="20" name="Straight Connector 19"/>
          <p:cNvCxnSpPr/>
          <p:nvPr/>
        </p:nvCxnSpPr>
        <p:spPr>
          <a:xfrm flipV="1">
            <a:off x="5682472" y="3716165"/>
            <a:ext cx="2937966" cy="13078"/>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8593" y="2355935"/>
            <a:ext cx="1340841" cy="253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13"/>
          <p:cNvGrpSpPr>
            <a:grpSpLocks/>
          </p:cNvGrpSpPr>
          <p:nvPr/>
        </p:nvGrpSpPr>
        <p:grpSpPr bwMode="auto">
          <a:xfrm>
            <a:off x="7565468" y="601727"/>
            <a:ext cx="1969569" cy="1763902"/>
            <a:chOff x="2331154" y="1832526"/>
            <a:chExt cx="703263" cy="676275"/>
          </a:xfrm>
        </p:grpSpPr>
        <p:sp>
          <p:nvSpPr>
            <p:cNvPr id="2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7" name="TextBox 17"/>
            <p:cNvSpPr txBox="1">
              <a:spLocks noChangeArrowheads="1"/>
            </p:cNvSpPr>
            <p:nvPr/>
          </p:nvSpPr>
          <p:spPr bwMode="auto">
            <a:xfrm>
              <a:off x="2365654" y="2076441"/>
              <a:ext cx="614348" cy="1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dirty="0">
                  <a:solidFill>
                    <a:srgbClr val="000000"/>
                  </a:solidFill>
                  <a:latin typeface="+mn-lt"/>
                </a:rPr>
                <a:t>FINANCIEROS</a:t>
              </a:r>
            </a:p>
          </p:txBody>
        </p:sp>
      </p:grpSp>
      <p:grpSp>
        <p:nvGrpSpPr>
          <p:cNvPr id="47" name="Group 13"/>
          <p:cNvGrpSpPr>
            <a:grpSpLocks/>
          </p:cNvGrpSpPr>
          <p:nvPr/>
        </p:nvGrpSpPr>
        <p:grpSpPr bwMode="auto">
          <a:xfrm>
            <a:off x="8587114" y="2770014"/>
            <a:ext cx="1969569" cy="1763902"/>
            <a:chOff x="2331154" y="1832526"/>
            <a:chExt cx="703263" cy="676275"/>
          </a:xfrm>
        </p:grpSpPr>
        <p:sp>
          <p:nvSpPr>
            <p:cNvPr id="4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49" name="TextBox 17"/>
            <p:cNvSpPr txBox="1">
              <a:spLocks noChangeArrowheads="1"/>
            </p:cNvSpPr>
            <p:nvPr/>
          </p:nvSpPr>
          <p:spPr bwMode="auto">
            <a:xfrm>
              <a:off x="2480222" y="2096146"/>
              <a:ext cx="385213"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a:solidFill>
                    <a:srgbClr val="000000"/>
                  </a:solidFill>
                  <a:latin typeface="+mn-lt"/>
                </a:rPr>
                <a:t>HUMANOS</a:t>
              </a:r>
            </a:p>
          </p:txBody>
        </p:sp>
      </p:grpSp>
      <p:grpSp>
        <p:nvGrpSpPr>
          <p:cNvPr id="50" name="Group 13"/>
          <p:cNvGrpSpPr>
            <a:grpSpLocks/>
          </p:cNvGrpSpPr>
          <p:nvPr/>
        </p:nvGrpSpPr>
        <p:grpSpPr bwMode="auto">
          <a:xfrm>
            <a:off x="4639098" y="592033"/>
            <a:ext cx="1969569" cy="1763902"/>
            <a:chOff x="2331154" y="1832526"/>
            <a:chExt cx="703263" cy="676275"/>
          </a:xfrm>
        </p:grpSpPr>
        <p:sp>
          <p:nvSpPr>
            <p:cNvPr id="5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2" name="TextBox 17"/>
            <p:cNvSpPr txBox="1">
              <a:spLocks noChangeArrowheads="1"/>
            </p:cNvSpPr>
            <p:nvPr/>
          </p:nvSpPr>
          <p:spPr bwMode="auto">
            <a:xfrm>
              <a:off x="2450115" y="2096146"/>
              <a:ext cx="445428"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a:solidFill>
                    <a:srgbClr val="000000"/>
                  </a:solidFill>
                  <a:latin typeface="+mn-lt"/>
                </a:rPr>
                <a:t>FÍSICOS</a:t>
              </a:r>
            </a:p>
          </p:txBody>
        </p:sp>
      </p:grpSp>
      <p:grpSp>
        <p:nvGrpSpPr>
          <p:cNvPr id="53" name="Group 13"/>
          <p:cNvGrpSpPr>
            <a:grpSpLocks/>
          </p:cNvGrpSpPr>
          <p:nvPr/>
        </p:nvGrpSpPr>
        <p:grpSpPr bwMode="auto">
          <a:xfrm>
            <a:off x="3729671" y="2814843"/>
            <a:ext cx="1969569" cy="1763902"/>
            <a:chOff x="2331154" y="1832526"/>
            <a:chExt cx="703263" cy="676275"/>
          </a:xfrm>
        </p:grpSpPr>
        <p:sp>
          <p:nvSpPr>
            <p:cNvPr id="5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5" name="TextBox 17"/>
            <p:cNvSpPr txBox="1">
              <a:spLocks noChangeArrowheads="1"/>
            </p:cNvSpPr>
            <p:nvPr/>
          </p:nvSpPr>
          <p:spPr bwMode="auto">
            <a:xfrm>
              <a:off x="2452749" y="2096146"/>
              <a:ext cx="440162"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a:solidFill>
                    <a:srgbClr val="000000"/>
                  </a:solidFill>
                  <a:latin typeface="+mn-lt"/>
                </a:rPr>
                <a:t>NATURALES</a:t>
              </a:r>
            </a:p>
          </p:txBody>
        </p:sp>
      </p:grpSp>
      <p:grpSp>
        <p:nvGrpSpPr>
          <p:cNvPr id="56" name="Group 13"/>
          <p:cNvGrpSpPr>
            <a:grpSpLocks/>
          </p:cNvGrpSpPr>
          <p:nvPr/>
        </p:nvGrpSpPr>
        <p:grpSpPr bwMode="auto">
          <a:xfrm>
            <a:off x="4630369" y="4984055"/>
            <a:ext cx="1969569" cy="1763902"/>
            <a:chOff x="2331154" y="1832526"/>
            <a:chExt cx="703263" cy="676275"/>
          </a:xfrm>
        </p:grpSpPr>
        <p:sp>
          <p:nvSpPr>
            <p:cNvPr id="5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58" name="TextBox 17"/>
            <p:cNvSpPr txBox="1">
              <a:spLocks noChangeArrowheads="1"/>
            </p:cNvSpPr>
            <p:nvPr/>
          </p:nvSpPr>
          <p:spPr bwMode="auto">
            <a:xfrm>
              <a:off x="2436436" y="2096146"/>
              <a:ext cx="472787"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a:solidFill>
                    <a:srgbClr val="000000"/>
                  </a:solidFill>
                  <a:latin typeface="+mn-lt"/>
                </a:rPr>
                <a:t>POLÍTICOS</a:t>
              </a:r>
            </a:p>
          </p:txBody>
        </p:sp>
      </p:grpSp>
      <p:grpSp>
        <p:nvGrpSpPr>
          <p:cNvPr id="59" name="Group 13"/>
          <p:cNvGrpSpPr>
            <a:grpSpLocks/>
          </p:cNvGrpSpPr>
          <p:nvPr/>
        </p:nvGrpSpPr>
        <p:grpSpPr bwMode="auto">
          <a:xfrm>
            <a:off x="7665946" y="4984055"/>
            <a:ext cx="1969569" cy="1763902"/>
            <a:chOff x="2331154" y="1832526"/>
            <a:chExt cx="703263" cy="676275"/>
          </a:xfrm>
        </p:grpSpPr>
        <p:sp>
          <p:nvSpPr>
            <p:cNvPr id="6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61" name="TextBox 17"/>
            <p:cNvSpPr txBox="1">
              <a:spLocks noChangeArrowheads="1"/>
            </p:cNvSpPr>
            <p:nvPr/>
          </p:nvSpPr>
          <p:spPr bwMode="auto">
            <a:xfrm>
              <a:off x="2504548" y="2096146"/>
              <a:ext cx="336561" cy="14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400">
                  <a:solidFill>
                    <a:srgbClr val="000000"/>
                  </a:solidFill>
                  <a:latin typeface="+mn-lt"/>
                </a:rPr>
                <a:t>SOCIALES</a:t>
              </a:r>
            </a:p>
          </p:txBody>
        </p:sp>
      </p:grpSp>
      <p:sp>
        <p:nvSpPr>
          <p:cNvPr id="62" name="Rectangle 61"/>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30" name="TextBox 29"/>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63378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997" y="2783535"/>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0498" y="2445207"/>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30541" y="2592274"/>
            <a:ext cx="3597275"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8"/>
          <p:cNvSpPr txBox="1">
            <a:spLocks noRot="1" noChangeArrowheads="1"/>
          </p:cNvSpPr>
          <p:nvPr/>
        </p:nvSpPr>
        <p:spPr>
          <a:xfrm>
            <a:off x="2552670" y="820120"/>
            <a:ext cx="8948668" cy="6738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3600">
                <a:latin typeface="+mn-lt"/>
              </a:rPr>
              <a:t>¿Qué </a:t>
            </a:r>
            <a:r>
              <a:rPr lang="es-ES" sz="3600" b="1">
                <a:latin typeface="+mn-lt"/>
              </a:rPr>
              <a:t>activos para la subsistencia</a:t>
            </a:r>
            <a:r>
              <a:rPr lang="es-ES" sz="3600">
                <a:latin typeface="+mn-lt"/>
              </a:rPr>
              <a:t> pueden tener sus familias?</a:t>
            </a:r>
          </a:p>
        </p:txBody>
      </p:sp>
      <p:sp>
        <p:nvSpPr>
          <p:cNvPr id="3" name="Rectangle 2"/>
          <p:cNvSpPr/>
          <p:nvPr/>
        </p:nvSpPr>
        <p:spPr>
          <a:xfrm>
            <a:off x="1135226" y="372229"/>
            <a:ext cx="1326004" cy="1569660"/>
          </a:xfrm>
          <a:prstGeom prst="rect">
            <a:avLst/>
          </a:prstGeom>
        </p:spPr>
        <p:txBody>
          <a:bodyPr wrap="none">
            <a:spAutoFit/>
          </a:bodyPr>
          <a:lstStyle/>
          <a:p>
            <a:r>
              <a:rPr lang="es-ES" sz="9600" b="1">
                <a:solidFill>
                  <a:srgbClr val="FF0000"/>
                </a:solidFill>
              </a:rPr>
              <a:t>??</a:t>
            </a:r>
          </a:p>
        </p:txBody>
      </p:sp>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4221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3"/>
          <p:cNvSpPr>
            <a:spLocks/>
          </p:cNvSpPr>
          <p:nvPr/>
        </p:nvSpPr>
        <p:spPr bwMode="auto">
          <a:xfrm>
            <a:off x="2057400" y="1627632"/>
            <a:ext cx="4034346" cy="3493007"/>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5" name="Group 1"/>
          <p:cNvGrpSpPr>
            <a:grpSpLocks/>
          </p:cNvGrpSpPr>
          <p:nvPr/>
        </p:nvGrpSpPr>
        <p:grpSpPr bwMode="auto">
          <a:xfrm>
            <a:off x="2927858" y="2652671"/>
            <a:ext cx="1992313" cy="1733550"/>
            <a:chOff x="1989138" y="2136775"/>
            <a:chExt cx="2655888" cy="2311400"/>
          </a:xfrm>
        </p:grpSpPr>
        <p:sp>
          <p:nvSpPr>
            <p:cNvPr id="16"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7" name="Group 3"/>
            <p:cNvGrpSpPr>
              <a:grpSpLocks/>
            </p:cNvGrpSpPr>
            <p:nvPr/>
          </p:nvGrpSpPr>
          <p:grpSpPr bwMode="auto">
            <a:xfrm>
              <a:off x="2417763" y="2496651"/>
              <a:ext cx="1843088" cy="1598613"/>
              <a:chOff x="9032355" y="1185934"/>
              <a:chExt cx="1843088" cy="1598613"/>
            </a:xfrm>
          </p:grpSpPr>
          <p:sp>
            <p:nvSpPr>
              <p:cNvPr id="18"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20" name="Straight Connector 19"/>
          <p:cNvCxnSpPr>
            <a:stCxn id="16" idx="10"/>
            <a:endCxn id="16" idx="1"/>
          </p:cNvCxnSpPr>
          <p:nvPr/>
        </p:nvCxnSpPr>
        <p:spPr>
          <a:xfrm>
            <a:off x="2934208" y="3501984"/>
            <a:ext cx="1957388" cy="14287"/>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grpSp>
        <p:nvGrpSpPr>
          <p:cNvPr id="21" name="Group 7"/>
          <p:cNvGrpSpPr>
            <a:grpSpLocks/>
          </p:cNvGrpSpPr>
          <p:nvPr/>
        </p:nvGrpSpPr>
        <p:grpSpPr bwMode="auto">
          <a:xfrm>
            <a:off x="3183446" y="2424071"/>
            <a:ext cx="528637" cy="508000"/>
            <a:chOff x="2331154" y="1832526"/>
            <a:chExt cx="703263" cy="676275"/>
          </a:xfrm>
        </p:grpSpPr>
        <p:sp>
          <p:nvSpPr>
            <p:cNvPr id="2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3"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FÍSICOS</a:t>
              </a:r>
            </a:p>
          </p:txBody>
        </p:sp>
      </p:grpSp>
      <p:grpSp>
        <p:nvGrpSpPr>
          <p:cNvPr id="24" name="Group 13"/>
          <p:cNvGrpSpPr>
            <a:grpSpLocks/>
          </p:cNvGrpSpPr>
          <p:nvPr/>
        </p:nvGrpSpPr>
        <p:grpSpPr bwMode="auto">
          <a:xfrm>
            <a:off x="4159758" y="2424071"/>
            <a:ext cx="527050" cy="508000"/>
            <a:chOff x="2331154" y="1832526"/>
            <a:chExt cx="703263" cy="676275"/>
          </a:xfrm>
        </p:grpSpPr>
        <p:sp>
          <p:nvSpPr>
            <p:cNvPr id="25"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6"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FINANCIEROS</a:t>
              </a:r>
            </a:p>
          </p:txBody>
        </p:sp>
      </p:grpSp>
      <p:grpSp>
        <p:nvGrpSpPr>
          <p:cNvPr id="27" name="Group 18"/>
          <p:cNvGrpSpPr>
            <a:grpSpLocks/>
          </p:cNvGrpSpPr>
          <p:nvPr/>
        </p:nvGrpSpPr>
        <p:grpSpPr bwMode="auto">
          <a:xfrm>
            <a:off x="4647121" y="3255921"/>
            <a:ext cx="527050" cy="506413"/>
            <a:chOff x="2331154" y="1832526"/>
            <a:chExt cx="703263" cy="676275"/>
          </a:xfrm>
        </p:grpSpPr>
        <p:sp>
          <p:nvSpPr>
            <p:cNvPr id="2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9"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HUMANOS</a:t>
              </a:r>
            </a:p>
          </p:txBody>
        </p:sp>
      </p:grpSp>
      <p:grpSp>
        <p:nvGrpSpPr>
          <p:cNvPr id="30" name="Group 22"/>
          <p:cNvGrpSpPr>
            <a:grpSpLocks/>
          </p:cNvGrpSpPr>
          <p:nvPr/>
        </p:nvGrpSpPr>
        <p:grpSpPr bwMode="auto">
          <a:xfrm>
            <a:off x="4199446" y="4049671"/>
            <a:ext cx="528637" cy="506413"/>
            <a:chOff x="2331154" y="1832526"/>
            <a:chExt cx="703263" cy="676275"/>
          </a:xfrm>
        </p:grpSpPr>
        <p:sp>
          <p:nvSpPr>
            <p:cNvPr id="31"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2"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SOCIALES</a:t>
              </a:r>
            </a:p>
          </p:txBody>
        </p:sp>
      </p:grpSp>
      <p:grpSp>
        <p:nvGrpSpPr>
          <p:cNvPr id="33" name="Group 25"/>
          <p:cNvGrpSpPr>
            <a:grpSpLocks/>
          </p:cNvGrpSpPr>
          <p:nvPr/>
        </p:nvGrpSpPr>
        <p:grpSpPr bwMode="auto">
          <a:xfrm>
            <a:off x="3183446" y="4083009"/>
            <a:ext cx="528637" cy="506412"/>
            <a:chOff x="2331154" y="1832526"/>
            <a:chExt cx="703263" cy="676275"/>
          </a:xfrm>
        </p:grpSpPr>
        <p:sp>
          <p:nvSpPr>
            <p:cNvPr id="3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5"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POLÍTICOS</a:t>
              </a:r>
            </a:p>
          </p:txBody>
        </p:sp>
      </p:grpSp>
      <p:grpSp>
        <p:nvGrpSpPr>
          <p:cNvPr id="36" name="Group 28"/>
          <p:cNvGrpSpPr>
            <a:grpSpLocks/>
          </p:cNvGrpSpPr>
          <p:nvPr/>
        </p:nvGrpSpPr>
        <p:grpSpPr bwMode="auto">
          <a:xfrm>
            <a:off x="2700846" y="3255921"/>
            <a:ext cx="527050" cy="506413"/>
            <a:chOff x="2331154" y="1832526"/>
            <a:chExt cx="703263" cy="676275"/>
          </a:xfrm>
        </p:grpSpPr>
        <p:sp>
          <p:nvSpPr>
            <p:cNvPr id="3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38"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NATURALES</a:t>
              </a:r>
            </a:p>
          </p:txBody>
        </p:sp>
      </p:grpSp>
      <p:sp>
        <p:nvSpPr>
          <p:cNvPr id="39" name="Oval 324"/>
          <p:cNvSpPr>
            <a:spLocks noChangeArrowheads="1"/>
          </p:cNvSpPr>
          <p:nvPr/>
        </p:nvSpPr>
        <p:spPr bwMode="auto">
          <a:xfrm>
            <a:off x="5470382" y="2806881"/>
            <a:ext cx="1378474" cy="1215274"/>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40" name="Rectangle 326"/>
          <p:cNvSpPr>
            <a:spLocks noChangeArrowheads="1"/>
          </p:cNvSpPr>
          <p:nvPr/>
        </p:nvSpPr>
        <p:spPr bwMode="auto">
          <a:xfrm>
            <a:off x="5556871" y="3133090"/>
            <a:ext cx="116859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a:solidFill>
                  <a:srgbClr val="000000"/>
                </a:solidFill>
                <a:latin typeface="+mn-lt"/>
              </a:rPr>
              <a:t>ESTRATEGIAS DE</a:t>
            </a:r>
          </a:p>
          <a:p>
            <a:pPr algn="ctr"/>
            <a:r>
              <a:rPr lang="es-ES">
                <a:solidFill>
                  <a:srgbClr val="000000"/>
                </a:solidFill>
                <a:latin typeface="+mn-lt"/>
              </a:rPr>
              <a:t>SUBSISTENCIA</a:t>
            </a:r>
          </a:p>
        </p:txBody>
      </p:sp>
      <p:pic>
        <p:nvPicPr>
          <p:cNvPr id="4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6196" y="2889209"/>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36"/>
          <p:cNvGrpSpPr>
            <a:grpSpLocks/>
          </p:cNvGrpSpPr>
          <p:nvPr/>
        </p:nvGrpSpPr>
        <p:grpSpPr bwMode="auto">
          <a:xfrm>
            <a:off x="2283779" y="2652671"/>
            <a:ext cx="304800" cy="1638300"/>
            <a:chOff x="1012829" y="2165352"/>
            <a:chExt cx="406401" cy="2185988"/>
          </a:xfrm>
        </p:grpSpPr>
        <p:sp>
          <p:nvSpPr>
            <p:cNvPr id="43"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44" name="Group 38"/>
            <p:cNvGrpSpPr>
              <a:grpSpLocks/>
            </p:cNvGrpSpPr>
            <p:nvPr/>
          </p:nvGrpSpPr>
          <p:grpSpPr bwMode="auto">
            <a:xfrm>
              <a:off x="1012829" y="2165352"/>
              <a:ext cx="406401" cy="2185988"/>
              <a:chOff x="1012829" y="2165352"/>
              <a:chExt cx="406401" cy="2185988"/>
            </a:xfrm>
          </p:grpSpPr>
          <p:sp>
            <p:nvSpPr>
              <p:cNvPr id="45"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3"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4"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5"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6"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7"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8"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59"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0"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1"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2"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3"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4"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5"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66"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67" name="TextBox 66"/>
          <p:cNvSpPr txBox="1"/>
          <p:nvPr/>
        </p:nvSpPr>
        <p:spPr>
          <a:xfrm>
            <a:off x="7259660" y="1332597"/>
            <a:ext cx="4718980" cy="4154984"/>
          </a:xfrm>
          <a:prstGeom prst="rect">
            <a:avLst/>
          </a:prstGeom>
          <a:noFill/>
        </p:spPr>
        <p:txBody>
          <a:bodyPr wrap="square">
            <a:spAutoFit/>
          </a:bodyPr>
          <a:lstStyle/>
          <a:p>
            <a:pPr>
              <a:defRPr/>
            </a:pPr>
            <a:r>
              <a:rPr lang="es-ES" sz="2400"/>
              <a:t>Se basan en sus propias elecciones:</a:t>
            </a:r>
          </a:p>
          <a:p>
            <a:pPr>
              <a:defRPr/>
            </a:pPr>
            <a:endParaRPr lang="en-US" sz="2400" dirty="0"/>
          </a:p>
          <a:p>
            <a:pPr marL="457200" indent="-457200">
              <a:buFont typeface="Wingdings" panose="05000000000000000000" pitchFamily="2" charset="2"/>
              <a:buChar char="Ø"/>
              <a:defRPr/>
            </a:pPr>
            <a:r>
              <a:rPr lang="es-ES" sz="2400" b="0"/>
              <a:t>¿Los niños asistirán a la escuela hasta la universidad?</a:t>
            </a:r>
          </a:p>
          <a:p>
            <a:pPr marL="457200" indent="-457200">
              <a:buFont typeface="Wingdings" panose="05000000000000000000" pitchFamily="2" charset="2"/>
              <a:buChar char="Ø"/>
              <a:defRPr/>
            </a:pPr>
            <a:r>
              <a:rPr lang="es-ES" sz="2400" b="0"/>
              <a:t>¿Qué tipo de mejoras en las viviendas decidirán?</a:t>
            </a:r>
          </a:p>
          <a:p>
            <a:pPr marL="457200" indent="-457200">
              <a:buFont typeface="Wingdings" panose="05000000000000000000" pitchFamily="2" charset="2"/>
              <a:buChar char="Ø"/>
              <a:defRPr/>
            </a:pPr>
            <a:r>
              <a:rPr lang="es-ES" sz="2400" b="0"/>
              <a:t>¿Qué tipo de hábitos alimentarios tienen?</a:t>
            </a:r>
          </a:p>
          <a:p>
            <a:pPr marL="457200" indent="-457200">
              <a:buFont typeface="Wingdings" panose="05000000000000000000" pitchFamily="2" charset="2"/>
              <a:buChar char="Ø"/>
              <a:defRPr/>
            </a:pPr>
            <a:r>
              <a:rPr lang="es-ES" sz="2400" b="0"/>
              <a:t>¿A qué tipo de gasto darán prioridad?</a:t>
            </a:r>
          </a:p>
          <a:p>
            <a:pPr marL="457200" indent="-457200">
              <a:buFont typeface="Wingdings" panose="05000000000000000000" pitchFamily="2" charset="2"/>
              <a:buChar char="Ø"/>
              <a:defRPr/>
            </a:pPr>
            <a:r>
              <a:rPr lang="es-ES" sz="2400"/>
              <a:t>Etc.</a:t>
            </a:r>
          </a:p>
        </p:txBody>
      </p:sp>
      <p:sp>
        <p:nvSpPr>
          <p:cNvPr id="2" name="TextBox 1"/>
          <p:cNvSpPr txBox="1"/>
          <p:nvPr/>
        </p:nvSpPr>
        <p:spPr>
          <a:xfrm>
            <a:off x="1402564" y="179153"/>
            <a:ext cx="4119333" cy="923330"/>
          </a:xfrm>
          <a:prstGeom prst="rect">
            <a:avLst/>
          </a:prstGeom>
          <a:noFill/>
        </p:spPr>
        <p:txBody>
          <a:bodyPr wrap="none" rtlCol="0">
            <a:spAutoFit/>
          </a:bodyPr>
          <a:lstStyle/>
          <a:p>
            <a:r>
              <a:rPr lang="es-ES" sz="3600" b="1" u="sng"/>
              <a:t>Estrategias de subsistencia</a:t>
            </a:r>
          </a:p>
          <a:p>
            <a:endParaRPr lang="en-GB" dirty="0"/>
          </a:p>
        </p:txBody>
      </p:sp>
      <p:sp>
        <p:nvSpPr>
          <p:cNvPr id="71" name="Rectangle 70"/>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52" name="TextBox 51"/>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49441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23"/>
          <p:cNvSpPr>
            <a:spLocks/>
          </p:cNvSpPr>
          <p:nvPr/>
        </p:nvSpPr>
        <p:spPr bwMode="auto">
          <a:xfrm>
            <a:off x="6108743" y="1234440"/>
            <a:ext cx="4150825" cy="4151376"/>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70" name="Oval 21"/>
          <p:cNvSpPr>
            <a:spLocks noChangeArrowheads="1"/>
          </p:cNvSpPr>
          <p:nvPr/>
        </p:nvSpPr>
        <p:spPr bwMode="auto">
          <a:xfrm>
            <a:off x="6406579" y="1814767"/>
            <a:ext cx="3027362" cy="3028950"/>
          </a:xfrm>
          <a:prstGeom prst="ellipse">
            <a:avLst/>
          </a:pr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71" name="Oval 22"/>
          <p:cNvSpPr>
            <a:spLocks noChangeArrowheads="1"/>
          </p:cNvSpPr>
          <p:nvPr/>
        </p:nvSpPr>
        <p:spPr bwMode="auto">
          <a:xfrm>
            <a:off x="6812441" y="2229990"/>
            <a:ext cx="2303462" cy="2305050"/>
          </a:xfrm>
          <a:prstGeom prst="ellipse">
            <a:avLst/>
          </a:pr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72" name="Group 81"/>
          <p:cNvGrpSpPr>
            <a:grpSpLocks/>
          </p:cNvGrpSpPr>
          <p:nvPr/>
        </p:nvGrpSpPr>
        <p:grpSpPr bwMode="auto">
          <a:xfrm>
            <a:off x="7536879" y="3087942"/>
            <a:ext cx="57150" cy="455612"/>
            <a:chOff x="7488239" y="3073401"/>
            <a:chExt cx="76200" cy="606425"/>
          </a:xfrm>
        </p:grpSpPr>
        <p:sp>
          <p:nvSpPr>
            <p:cNvPr id="73" name="Freeform 292"/>
            <p:cNvSpPr>
              <a:spLocks/>
            </p:cNvSpPr>
            <p:nvPr/>
          </p:nvSpPr>
          <p:spPr bwMode="auto">
            <a:xfrm>
              <a:off x="7507289" y="3111501"/>
              <a:ext cx="57150" cy="530225"/>
            </a:xfrm>
            <a:custGeom>
              <a:avLst/>
              <a:gdLst>
                <a:gd name="T0" fmla="*/ 2147483646 w 6"/>
                <a:gd name="T1" fmla="*/ 2147483646 h 56"/>
                <a:gd name="T2" fmla="*/ 2147483646 w 6"/>
                <a:gd name="T3" fmla="*/ 2147483646 h 56"/>
                <a:gd name="T4" fmla="*/ 0 w 6"/>
                <a:gd name="T5" fmla="*/ 0 h 56"/>
                <a:gd name="T6" fmla="*/ 0 60000 65536"/>
                <a:gd name="T7" fmla="*/ 0 60000 65536"/>
                <a:gd name="T8" fmla="*/ 0 60000 65536"/>
              </a:gdLst>
              <a:ahLst/>
              <a:cxnLst>
                <a:cxn ang="T6">
                  <a:pos x="T0" y="T1"/>
                </a:cxn>
                <a:cxn ang="T7">
                  <a:pos x="T2" y="T3"/>
                </a:cxn>
                <a:cxn ang="T8">
                  <a:pos x="T4" y="T5"/>
                </a:cxn>
              </a:cxnLst>
              <a:rect l="0" t="0" r="r" b="b"/>
              <a:pathLst>
                <a:path w="6" h="56">
                  <a:moveTo>
                    <a:pt x="1" y="56"/>
                  </a:moveTo>
                  <a:cubicBezTo>
                    <a:pt x="4" y="47"/>
                    <a:pt x="6" y="38"/>
                    <a:pt x="6" y="29"/>
                  </a:cubicBezTo>
                  <a:cubicBezTo>
                    <a:pt x="6" y="19"/>
                    <a:pt x="4" y="9"/>
                    <a:pt x="0" y="0"/>
                  </a:cubicBezTo>
                </a:path>
              </a:pathLst>
            </a:custGeom>
            <a:noFill/>
            <a:ln w="2857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74" name="Freeform 293"/>
            <p:cNvSpPr>
              <a:spLocks/>
            </p:cNvSpPr>
            <p:nvPr/>
          </p:nvSpPr>
          <p:spPr bwMode="auto">
            <a:xfrm>
              <a:off x="7488239" y="3622676"/>
              <a:ext cx="57150" cy="57150"/>
            </a:xfrm>
            <a:custGeom>
              <a:avLst/>
              <a:gdLst>
                <a:gd name="T0" fmla="*/ 2147483646 w 36"/>
                <a:gd name="T1" fmla="*/ 2147483646 h 36"/>
                <a:gd name="T2" fmla="*/ 2147483646 w 36"/>
                <a:gd name="T3" fmla="*/ 2147483646 h 36"/>
                <a:gd name="T4" fmla="*/ 0 w 36"/>
                <a:gd name="T5" fmla="*/ 0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12"/>
                  </a:moveTo>
                  <a:lnTo>
                    <a:pt x="6" y="36"/>
                  </a:lnTo>
                  <a:lnTo>
                    <a:pt x="0" y="0"/>
                  </a:lnTo>
                  <a:lnTo>
                    <a:pt x="36"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75" name="Freeform 294"/>
            <p:cNvSpPr>
              <a:spLocks/>
            </p:cNvSpPr>
            <p:nvPr/>
          </p:nvSpPr>
          <p:spPr bwMode="auto">
            <a:xfrm>
              <a:off x="7488239" y="3073401"/>
              <a:ext cx="57150" cy="57150"/>
            </a:xfrm>
            <a:custGeom>
              <a:avLst/>
              <a:gdLst>
                <a:gd name="T0" fmla="*/ 2147483646 w 36"/>
                <a:gd name="T1" fmla="*/ 2147483646 h 36"/>
                <a:gd name="T2" fmla="*/ 2147483646 w 36"/>
                <a:gd name="T3" fmla="*/ 0 h 36"/>
                <a:gd name="T4" fmla="*/ 0 w 36"/>
                <a:gd name="T5" fmla="*/ 2147483646 h 36"/>
                <a:gd name="T6" fmla="*/ 2147483646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36" y="24"/>
                  </a:moveTo>
                  <a:lnTo>
                    <a:pt x="6" y="0"/>
                  </a:lnTo>
                  <a:lnTo>
                    <a:pt x="0" y="36"/>
                  </a:lnTo>
                  <a:lnTo>
                    <a:pt x="3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76" name="Line 295"/>
          <p:cNvSpPr>
            <a:spLocks noChangeShapeType="1"/>
          </p:cNvSpPr>
          <p:nvPr/>
        </p:nvSpPr>
        <p:spPr bwMode="auto">
          <a:xfrm>
            <a:off x="9799066" y="3322892"/>
            <a:ext cx="0"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grpSp>
        <p:nvGrpSpPr>
          <p:cNvPr id="77" name="Group 92"/>
          <p:cNvGrpSpPr>
            <a:grpSpLocks/>
          </p:cNvGrpSpPr>
          <p:nvPr/>
        </p:nvGrpSpPr>
        <p:grpSpPr bwMode="auto">
          <a:xfrm>
            <a:off x="6409754" y="3322892"/>
            <a:ext cx="709612" cy="333375"/>
            <a:chOff x="5984876" y="3386138"/>
            <a:chExt cx="946150" cy="444500"/>
          </a:xfrm>
        </p:grpSpPr>
        <p:sp>
          <p:nvSpPr>
            <p:cNvPr id="78" name="Line 306"/>
            <p:cNvSpPr>
              <a:spLocks noChangeShapeType="1"/>
            </p:cNvSpPr>
            <p:nvPr/>
          </p:nvSpPr>
          <p:spPr bwMode="auto">
            <a:xfrm>
              <a:off x="5984876" y="3386138"/>
              <a:ext cx="908050" cy="425450"/>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79" name="Freeform 307"/>
            <p:cNvSpPr>
              <a:spLocks/>
            </p:cNvSpPr>
            <p:nvPr/>
          </p:nvSpPr>
          <p:spPr bwMode="auto">
            <a:xfrm>
              <a:off x="6873876" y="3773488"/>
              <a:ext cx="57150" cy="57150"/>
            </a:xfrm>
            <a:custGeom>
              <a:avLst/>
              <a:gdLst>
                <a:gd name="T0" fmla="*/ 0 w 36"/>
                <a:gd name="T1" fmla="*/ 2147483646 h 36"/>
                <a:gd name="T2" fmla="*/ 2147483646 w 36"/>
                <a:gd name="T3" fmla="*/ 2147483646 h 36"/>
                <a:gd name="T4" fmla="*/ 2147483646 w 36"/>
                <a:gd name="T5" fmla="*/ 0 h 36"/>
                <a:gd name="T6" fmla="*/ 0 w 36"/>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6">
                  <a:moveTo>
                    <a:pt x="0" y="36"/>
                  </a:moveTo>
                  <a:lnTo>
                    <a:pt x="36" y="36"/>
                  </a:lnTo>
                  <a:lnTo>
                    <a:pt x="12" y="0"/>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0" name="Group 98"/>
          <p:cNvGrpSpPr>
            <a:grpSpLocks/>
          </p:cNvGrpSpPr>
          <p:nvPr/>
        </p:nvGrpSpPr>
        <p:grpSpPr bwMode="auto">
          <a:xfrm>
            <a:off x="6409754" y="2981579"/>
            <a:ext cx="723900" cy="341313"/>
            <a:chOff x="5984876" y="2932113"/>
            <a:chExt cx="965200" cy="454025"/>
          </a:xfrm>
        </p:grpSpPr>
        <p:sp>
          <p:nvSpPr>
            <p:cNvPr id="81" name="Line 314"/>
            <p:cNvSpPr>
              <a:spLocks noChangeShapeType="1"/>
            </p:cNvSpPr>
            <p:nvPr/>
          </p:nvSpPr>
          <p:spPr bwMode="auto">
            <a:xfrm flipV="1">
              <a:off x="5984876" y="2951163"/>
              <a:ext cx="917575" cy="434975"/>
            </a:xfrm>
            <a:prstGeom prst="line">
              <a:avLst/>
            </a:prstGeom>
            <a:noFill/>
            <a:ln w="2857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82" name="Freeform 315"/>
            <p:cNvSpPr>
              <a:spLocks/>
            </p:cNvSpPr>
            <p:nvPr/>
          </p:nvSpPr>
          <p:spPr bwMode="auto">
            <a:xfrm>
              <a:off x="6883401" y="2932113"/>
              <a:ext cx="66675" cy="57150"/>
            </a:xfrm>
            <a:custGeom>
              <a:avLst/>
              <a:gdLst>
                <a:gd name="T0" fmla="*/ 2147483646 w 42"/>
                <a:gd name="T1" fmla="*/ 2147483646 h 36"/>
                <a:gd name="T2" fmla="*/ 2147483646 w 42"/>
                <a:gd name="T3" fmla="*/ 0 h 36"/>
                <a:gd name="T4" fmla="*/ 0 w 42"/>
                <a:gd name="T5" fmla="*/ 0 h 36"/>
                <a:gd name="T6" fmla="*/ 2147483646 w 42"/>
                <a:gd name="T7" fmla="*/ 2147483646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36">
                  <a:moveTo>
                    <a:pt x="18" y="36"/>
                  </a:moveTo>
                  <a:lnTo>
                    <a:pt x="42" y="0"/>
                  </a:lnTo>
                  <a:lnTo>
                    <a:pt x="0" y="0"/>
                  </a:lnTo>
                  <a:lnTo>
                    <a:pt x="18"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3" name="Group 101"/>
          <p:cNvGrpSpPr>
            <a:grpSpLocks/>
          </p:cNvGrpSpPr>
          <p:nvPr/>
        </p:nvGrpSpPr>
        <p:grpSpPr bwMode="auto">
          <a:xfrm>
            <a:off x="7309866" y="2699004"/>
            <a:ext cx="992188" cy="1247775"/>
            <a:chOff x="7185026" y="2554288"/>
            <a:chExt cx="1323975" cy="1663700"/>
          </a:xfrm>
        </p:grpSpPr>
        <p:grpSp>
          <p:nvGrpSpPr>
            <p:cNvPr id="84" name="Group 102"/>
            <p:cNvGrpSpPr>
              <a:grpSpLocks/>
            </p:cNvGrpSpPr>
            <p:nvPr/>
          </p:nvGrpSpPr>
          <p:grpSpPr bwMode="auto">
            <a:xfrm>
              <a:off x="8348664" y="2686051"/>
              <a:ext cx="160337" cy="331787"/>
              <a:chOff x="8348664" y="2686051"/>
              <a:chExt cx="160337" cy="331787"/>
            </a:xfrm>
          </p:grpSpPr>
          <p:sp>
            <p:nvSpPr>
              <p:cNvPr id="101" name="Freeform 286"/>
              <p:cNvSpPr>
                <a:spLocks/>
              </p:cNvSpPr>
              <p:nvPr/>
            </p:nvSpPr>
            <p:spPr bwMode="auto">
              <a:xfrm>
                <a:off x="8358189" y="2705101"/>
                <a:ext cx="131763" cy="293688"/>
              </a:xfrm>
              <a:custGeom>
                <a:avLst/>
                <a:gdLst>
                  <a:gd name="T0" fmla="*/ 2147483646 w 14"/>
                  <a:gd name="T1" fmla="*/ 2147483646 h 31"/>
                  <a:gd name="T2" fmla="*/ 0 w 14"/>
                  <a:gd name="T3" fmla="*/ 0 h 31"/>
                  <a:gd name="T4" fmla="*/ 0 60000 65536"/>
                  <a:gd name="T5" fmla="*/ 0 60000 65536"/>
                </a:gdLst>
                <a:ahLst/>
                <a:cxnLst>
                  <a:cxn ang="T4">
                    <a:pos x="T0" y="T1"/>
                  </a:cxn>
                  <a:cxn ang="T5">
                    <a:pos x="T2" y="T3"/>
                  </a:cxn>
                </a:cxnLst>
                <a:rect l="0" t="0" r="r" b="b"/>
                <a:pathLst>
                  <a:path w="14" h="31">
                    <a:moveTo>
                      <a:pt x="14" y="31"/>
                    </a:moveTo>
                    <a:cubicBezTo>
                      <a:pt x="11" y="20"/>
                      <a:pt x="6" y="9"/>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02" name="Freeform 287"/>
              <p:cNvSpPr>
                <a:spLocks/>
              </p:cNvSpPr>
              <p:nvPr/>
            </p:nvSpPr>
            <p:spPr bwMode="auto">
              <a:xfrm>
                <a:off x="8480426"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03" name="Freeform 288"/>
              <p:cNvSpPr>
                <a:spLocks/>
              </p:cNvSpPr>
              <p:nvPr/>
            </p:nvSpPr>
            <p:spPr bwMode="auto">
              <a:xfrm>
                <a:off x="8348664" y="2686051"/>
                <a:ext cx="19050" cy="28575"/>
              </a:xfrm>
              <a:custGeom>
                <a:avLst/>
                <a:gdLst>
                  <a:gd name="T0" fmla="*/ 2147483646 w 12"/>
                  <a:gd name="T1" fmla="*/ 2147483646 h 18"/>
                  <a:gd name="T2" fmla="*/ 0 w 12"/>
                  <a:gd name="T3" fmla="*/ 0 h 18"/>
                  <a:gd name="T4" fmla="*/ 0 w 12"/>
                  <a:gd name="T5" fmla="*/ 2147483646 h 18"/>
                  <a:gd name="T6" fmla="*/ 2147483646 w 12"/>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12" y="6"/>
                    </a:moveTo>
                    <a:lnTo>
                      <a:pt x="0" y="0"/>
                    </a:lnTo>
                    <a:lnTo>
                      <a:pt x="0" y="18"/>
                    </a:lnTo>
                    <a:lnTo>
                      <a:pt x="12"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5" name="Group 103"/>
            <p:cNvGrpSpPr>
              <a:grpSpLocks/>
            </p:cNvGrpSpPr>
            <p:nvPr/>
          </p:nvGrpSpPr>
          <p:grpSpPr bwMode="auto">
            <a:xfrm>
              <a:off x="8339139" y="3754438"/>
              <a:ext cx="169862" cy="350838"/>
              <a:chOff x="8339139" y="3754438"/>
              <a:chExt cx="169862" cy="350838"/>
            </a:xfrm>
          </p:grpSpPr>
          <p:sp>
            <p:nvSpPr>
              <p:cNvPr id="98" name="Freeform 289"/>
              <p:cNvSpPr>
                <a:spLocks/>
              </p:cNvSpPr>
              <p:nvPr/>
            </p:nvSpPr>
            <p:spPr bwMode="auto">
              <a:xfrm>
                <a:off x="8348664" y="3773488"/>
                <a:ext cx="150813" cy="312738"/>
              </a:xfrm>
              <a:custGeom>
                <a:avLst/>
                <a:gdLst>
                  <a:gd name="T0" fmla="*/ 0 w 16"/>
                  <a:gd name="T1" fmla="*/ 2147483646 h 33"/>
                  <a:gd name="T2" fmla="*/ 2147483646 w 16"/>
                  <a:gd name="T3" fmla="*/ 0 h 33"/>
                  <a:gd name="T4" fmla="*/ 0 60000 65536"/>
                  <a:gd name="T5" fmla="*/ 0 60000 65536"/>
                </a:gdLst>
                <a:ahLst/>
                <a:cxnLst>
                  <a:cxn ang="T4">
                    <a:pos x="T0" y="T1"/>
                  </a:cxn>
                  <a:cxn ang="T5">
                    <a:pos x="T2" y="T3"/>
                  </a:cxn>
                </a:cxnLst>
                <a:rect l="0" t="0" r="r" b="b"/>
                <a:pathLst>
                  <a:path w="16" h="33">
                    <a:moveTo>
                      <a:pt x="0" y="33"/>
                    </a:moveTo>
                    <a:cubicBezTo>
                      <a:pt x="6" y="23"/>
                      <a:pt x="12" y="12"/>
                      <a:pt x="1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99" name="Freeform 290"/>
              <p:cNvSpPr>
                <a:spLocks/>
              </p:cNvSpPr>
              <p:nvPr/>
            </p:nvSpPr>
            <p:spPr bwMode="auto">
              <a:xfrm>
                <a:off x="8339139" y="4067176"/>
                <a:ext cx="19050" cy="38100"/>
              </a:xfrm>
              <a:custGeom>
                <a:avLst/>
                <a:gdLst>
                  <a:gd name="T0" fmla="*/ 2147483646 w 12"/>
                  <a:gd name="T1" fmla="*/ 2147483646 h 24"/>
                  <a:gd name="T2" fmla="*/ 0 w 12"/>
                  <a:gd name="T3" fmla="*/ 2147483646 h 24"/>
                  <a:gd name="T4" fmla="*/ 0 w 12"/>
                  <a:gd name="T5" fmla="*/ 0 h 24"/>
                  <a:gd name="T6" fmla="*/ 2147483646 w 12"/>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4">
                    <a:moveTo>
                      <a:pt x="12" y="12"/>
                    </a:moveTo>
                    <a:lnTo>
                      <a:pt x="0" y="24"/>
                    </a:lnTo>
                    <a:lnTo>
                      <a:pt x="0" y="0"/>
                    </a:lnTo>
                    <a:lnTo>
                      <a:pt x="12"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00" name="Freeform 291"/>
              <p:cNvSpPr>
                <a:spLocks/>
              </p:cNvSpPr>
              <p:nvPr/>
            </p:nvSpPr>
            <p:spPr bwMode="auto">
              <a:xfrm>
                <a:off x="8480426" y="3754438"/>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6" name="Group 104"/>
            <p:cNvGrpSpPr>
              <a:grpSpLocks/>
            </p:cNvGrpSpPr>
            <p:nvPr/>
          </p:nvGrpSpPr>
          <p:grpSpPr bwMode="auto">
            <a:xfrm>
              <a:off x="7213601" y="3962401"/>
              <a:ext cx="549275" cy="255587"/>
              <a:chOff x="7213601" y="3962401"/>
              <a:chExt cx="549275" cy="255587"/>
            </a:xfrm>
          </p:grpSpPr>
          <p:sp>
            <p:nvSpPr>
              <p:cNvPr id="96" name="Line 304"/>
              <p:cNvSpPr>
                <a:spLocks noChangeShapeType="1"/>
              </p:cNvSpPr>
              <p:nvPr/>
            </p:nvSpPr>
            <p:spPr bwMode="auto">
              <a:xfrm>
                <a:off x="7213601" y="3962401"/>
                <a:ext cx="530225" cy="24606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7" name="Freeform 305"/>
              <p:cNvSpPr>
                <a:spLocks/>
              </p:cNvSpPr>
              <p:nvPr/>
            </p:nvSpPr>
            <p:spPr bwMode="auto">
              <a:xfrm>
                <a:off x="7734301" y="4189413"/>
                <a:ext cx="28575" cy="28575"/>
              </a:xfrm>
              <a:custGeom>
                <a:avLst/>
                <a:gdLst>
                  <a:gd name="T0" fmla="*/ 0 w 18"/>
                  <a:gd name="T1" fmla="*/ 2147483646 h 18"/>
                  <a:gd name="T2" fmla="*/ 2147483646 w 18"/>
                  <a:gd name="T3" fmla="*/ 2147483646 h 18"/>
                  <a:gd name="T4" fmla="*/ 2147483646 w 18"/>
                  <a:gd name="T5" fmla="*/ 0 h 18"/>
                  <a:gd name="T6" fmla="*/ 0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0" y="18"/>
                    </a:moveTo>
                    <a:lnTo>
                      <a:pt x="18" y="18"/>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7" name="Group 105"/>
            <p:cNvGrpSpPr>
              <a:grpSpLocks/>
            </p:cNvGrpSpPr>
            <p:nvPr/>
          </p:nvGrpSpPr>
          <p:grpSpPr bwMode="auto">
            <a:xfrm>
              <a:off x="7185026" y="2554288"/>
              <a:ext cx="577850" cy="263525"/>
              <a:chOff x="7185026" y="2554288"/>
              <a:chExt cx="577850" cy="263525"/>
            </a:xfrm>
          </p:grpSpPr>
          <p:sp>
            <p:nvSpPr>
              <p:cNvPr id="94" name="Line 312"/>
              <p:cNvSpPr>
                <a:spLocks noChangeShapeType="1"/>
              </p:cNvSpPr>
              <p:nvPr/>
            </p:nvSpPr>
            <p:spPr bwMode="auto">
              <a:xfrm flipV="1">
                <a:off x="7185026" y="2563813"/>
                <a:ext cx="558800" cy="25400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5" name="Freeform 313"/>
              <p:cNvSpPr>
                <a:spLocks/>
              </p:cNvSpPr>
              <p:nvPr/>
            </p:nvSpPr>
            <p:spPr bwMode="auto">
              <a:xfrm>
                <a:off x="7724776" y="2554288"/>
                <a:ext cx="38100" cy="26988"/>
              </a:xfrm>
              <a:custGeom>
                <a:avLst/>
                <a:gdLst>
                  <a:gd name="T0" fmla="*/ 2147483646 w 24"/>
                  <a:gd name="T1" fmla="*/ 2147483646 h 17"/>
                  <a:gd name="T2" fmla="*/ 2147483646 w 24"/>
                  <a:gd name="T3" fmla="*/ 0 h 17"/>
                  <a:gd name="T4" fmla="*/ 0 w 24"/>
                  <a:gd name="T5" fmla="*/ 0 h 17"/>
                  <a:gd name="T6" fmla="*/ 2147483646 w 24"/>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17">
                    <a:moveTo>
                      <a:pt x="12" y="17"/>
                    </a:moveTo>
                    <a:lnTo>
                      <a:pt x="24" y="0"/>
                    </a:lnTo>
                    <a:lnTo>
                      <a:pt x="0" y="0"/>
                    </a:lnTo>
                    <a:lnTo>
                      <a:pt x="12"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8" name="Group 106"/>
            <p:cNvGrpSpPr>
              <a:grpSpLocks/>
            </p:cNvGrpSpPr>
            <p:nvPr/>
          </p:nvGrpSpPr>
          <p:grpSpPr bwMode="auto">
            <a:xfrm>
              <a:off x="7289801" y="2800351"/>
              <a:ext cx="927100" cy="425450"/>
              <a:chOff x="7289801" y="2800351"/>
              <a:chExt cx="927100" cy="425450"/>
            </a:xfrm>
          </p:grpSpPr>
          <p:sp>
            <p:nvSpPr>
              <p:cNvPr id="92" name="Line 316"/>
              <p:cNvSpPr>
                <a:spLocks noChangeShapeType="1"/>
              </p:cNvSpPr>
              <p:nvPr/>
            </p:nvSpPr>
            <p:spPr bwMode="auto">
              <a:xfrm flipH="1" flipV="1">
                <a:off x="7289801" y="2800351"/>
                <a:ext cx="908050" cy="415925"/>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3" name="Freeform 317"/>
              <p:cNvSpPr>
                <a:spLocks/>
              </p:cNvSpPr>
              <p:nvPr/>
            </p:nvSpPr>
            <p:spPr bwMode="auto">
              <a:xfrm>
                <a:off x="8188326" y="3197226"/>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0"/>
                    </a:moveTo>
                    <a:lnTo>
                      <a:pt x="18" y="18"/>
                    </a:lnTo>
                    <a:lnTo>
                      <a:pt x="0" y="18"/>
                    </a:lnTo>
                    <a:lnTo>
                      <a:pt x="6"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89" name="Group 107"/>
            <p:cNvGrpSpPr>
              <a:grpSpLocks/>
            </p:cNvGrpSpPr>
            <p:nvPr/>
          </p:nvGrpSpPr>
          <p:grpSpPr bwMode="auto">
            <a:xfrm>
              <a:off x="7270751" y="3536951"/>
              <a:ext cx="946150" cy="434975"/>
              <a:chOff x="7270751" y="3536951"/>
              <a:chExt cx="946150" cy="434975"/>
            </a:xfrm>
          </p:grpSpPr>
          <p:sp>
            <p:nvSpPr>
              <p:cNvPr id="90" name="Line 319"/>
              <p:cNvSpPr>
                <a:spLocks noChangeShapeType="1"/>
              </p:cNvSpPr>
              <p:nvPr/>
            </p:nvSpPr>
            <p:spPr bwMode="auto">
              <a:xfrm flipV="1">
                <a:off x="7270751" y="3546476"/>
                <a:ext cx="927100" cy="42545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91" name="Freeform 320"/>
              <p:cNvSpPr>
                <a:spLocks/>
              </p:cNvSpPr>
              <p:nvPr/>
            </p:nvSpPr>
            <p:spPr bwMode="auto">
              <a:xfrm>
                <a:off x="8188326" y="35369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104" name="Group 122"/>
          <p:cNvGrpSpPr>
            <a:grpSpLocks/>
          </p:cNvGrpSpPr>
          <p:nvPr/>
        </p:nvGrpSpPr>
        <p:grpSpPr bwMode="auto">
          <a:xfrm>
            <a:off x="7990904" y="2406904"/>
            <a:ext cx="1090612" cy="1836738"/>
            <a:chOff x="8093076" y="2165351"/>
            <a:chExt cx="1455738" cy="2449513"/>
          </a:xfrm>
        </p:grpSpPr>
        <p:grpSp>
          <p:nvGrpSpPr>
            <p:cNvPr id="105" name="Group 123"/>
            <p:cNvGrpSpPr>
              <a:grpSpLocks/>
            </p:cNvGrpSpPr>
            <p:nvPr/>
          </p:nvGrpSpPr>
          <p:grpSpPr bwMode="auto">
            <a:xfrm>
              <a:off x="9190039" y="2270126"/>
              <a:ext cx="358775" cy="747712"/>
              <a:chOff x="9190039" y="2270126"/>
              <a:chExt cx="358775" cy="747712"/>
            </a:xfrm>
          </p:grpSpPr>
          <p:sp>
            <p:nvSpPr>
              <p:cNvPr id="123" name="Freeform 280"/>
              <p:cNvSpPr>
                <a:spLocks/>
              </p:cNvSpPr>
              <p:nvPr/>
            </p:nvSpPr>
            <p:spPr bwMode="auto">
              <a:xfrm>
                <a:off x="9199564" y="2289176"/>
                <a:ext cx="339725" cy="709613"/>
              </a:xfrm>
              <a:custGeom>
                <a:avLst/>
                <a:gdLst>
                  <a:gd name="T0" fmla="*/ 2147483646 w 36"/>
                  <a:gd name="T1" fmla="*/ 2147483646 h 75"/>
                  <a:gd name="T2" fmla="*/ 0 w 36"/>
                  <a:gd name="T3" fmla="*/ 0 h 75"/>
                  <a:gd name="T4" fmla="*/ 0 60000 65536"/>
                  <a:gd name="T5" fmla="*/ 0 60000 65536"/>
                </a:gdLst>
                <a:ahLst/>
                <a:cxnLst>
                  <a:cxn ang="T4">
                    <a:pos x="T0" y="T1"/>
                  </a:cxn>
                  <a:cxn ang="T5">
                    <a:pos x="T2" y="T3"/>
                  </a:cxn>
                </a:cxnLst>
                <a:rect l="0" t="0" r="r" b="b"/>
                <a:pathLst>
                  <a:path w="36" h="75">
                    <a:moveTo>
                      <a:pt x="36" y="75"/>
                    </a:moveTo>
                    <a:cubicBezTo>
                      <a:pt x="29" y="47"/>
                      <a:pt x="17" y="22"/>
                      <a:pt x="0"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24" name="Freeform 281"/>
              <p:cNvSpPr>
                <a:spLocks/>
              </p:cNvSpPr>
              <p:nvPr/>
            </p:nvSpPr>
            <p:spPr bwMode="auto">
              <a:xfrm>
                <a:off x="9520239" y="2989263"/>
                <a:ext cx="28575" cy="28575"/>
              </a:xfrm>
              <a:custGeom>
                <a:avLst/>
                <a:gdLst>
                  <a:gd name="T0" fmla="*/ 2147483646 w 18"/>
                  <a:gd name="T1" fmla="*/ 0 h 18"/>
                  <a:gd name="T2" fmla="*/ 2147483646 w 18"/>
                  <a:gd name="T3" fmla="*/ 2147483646 h 18"/>
                  <a:gd name="T4" fmla="*/ 0 w 18"/>
                  <a:gd name="T5" fmla="*/ 2147483646 h 18"/>
                  <a:gd name="T6" fmla="*/ 2147483646 w 1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0"/>
                    </a:moveTo>
                    <a:lnTo>
                      <a:pt x="12" y="18"/>
                    </a:lnTo>
                    <a:lnTo>
                      <a:pt x="0" y="6"/>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5" name="Freeform 282"/>
              <p:cNvSpPr>
                <a:spLocks/>
              </p:cNvSpPr>
              <p:nvPr/>
            </p:nvSpPr>
            <p:spPr bwMode="auto">
              <a:xfrm>
                <a:off x="9190039" y="2270126"/>
                <a:ext cx="28575" cy="28575"/>
              </a:xfrm>
              <a:custGeom>
                <a:avLst/>
                <a:gdLst>
                  <a:gd name="T0" fmla="*/ 2147483646 w 18"/>
                  <a:gd name="T1" fmla="*/ 2147483646 h 18"/>
                  <a:gd name="T2" fmla="*/ 0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6"/>
                    </a:moveTo>
                    <a:lnTo>
                      <a:pt x="0" y="0"/>
                    </a:lnTo>
                    <a:lnTo>
                      <a:pt x="0" y="18"/>
                    </a:lnTo>
                    <a:lnTo>
                      <a:pt x="18"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6" name="Group 124"/>
            <p:cNvGrpSpPr>
              <a:grpSpLocks/>
            </p:cNvGrpSpPr>
            <p:nvPr/>
          </p:nvGrpSpPr>
          <p:grpSpPr bwMode="auto">
            <a:xfrm>
              <a:off x="9180514" y="3763963"/>
              <a:ext cx="368300" cy="747713"/>
              <a:chOff x="9180514" y="3763963"/>
              <a:chExt cx="368300" cy="747713"/>
            </a:xfrm>
          </p:grpSpPr>
          <p:sp>
            <p:nvSpPr>
              <p:cNvPr id="120" name="Freeform 283"/>
              <p:cNvSpPr>
                <a:spLocks/>
              </p:cNvSpPr>
              <p:nvPr/>
            </p:nvSpPr>
            <p:spPr bwMode="auto">
              <a:xfrm>
                <a:off x="9190039" y="3783013"/>
                <a:ext cx="339725" cy="709613"/>
              </a:xfrm>
              <a:custGeom>
                <a:avLst/>
                <a:gdLst>
                  <a:gd name="T0" fmla="*/ 0 w 36"/>
                  <a:gd name="T1" fmla="*/ 2147483646 h 75"/>
                  <a:gd name="T2" fmla="*/ 2147483646 w 36"/>
                  <a:gd name="T3" fmla="*/ 0 h 75"/>
                  <a:gd name="T4" fmla="*/ 0 60000 65536"/>
                  <a:gd name="T5" fmla="*/ 0 60000 65536"/>
                </a:gdLst>
                <a:ahLst/>
                <a:cxnLst>
                  <a:cxn ang="T4">
                    <a:pos x="T0" y="T1"/>
                  </a:cxn>
                  <a:cxn ang="T5">
                    <a:pos x="T2" y="T3"/>
                  </a:cxn>
                </a:cxnLst>
                <a:rect l="0" t="0" r="r" b="b"/>
                <a:pathLst>
                  <a:path w="36" h="75">
                    <a:moveTo>
                      <a:pt x="0" y="75"/>
                    </a:moveTo>
                    <a:cubicBezTo>
                      <a:pt x="17" y="53"/>
                      <a:pt x="30" y="28"/>
                      <a:pt x="36" y="0"/>
                    </a:cubicBez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21" name="Freeform 284"/>
              <p:cNvSpPr>
                <a:spLocks/>
              </p:cNvSpPr>
              <p:nvPr/>
            </p:nvSpPr>
            <p:spPr bwMode="auto">
              <a:xfrm>
                <a:off x="9180514" y="4473576"/>
                <a:ext cx="28575" cy="38100"/>
              </a:xfrm>
              <a:custGeom>
                <a:avLst/>
                <a:gdLst>
                  <a:gd name="T0" fmla="*/ 2147483646 w 18"/>
                  <a:gd name="T1" fmla="*/ 2147483646 h 24"/>
                  <a:gd name="T2" fmla="*/ 0 w 18"/>
                  <a:gd name="T3" fmla="*/ 2147483646 h 24"/>
                  <a:gd name="T4" fmla="*/ 0 w 18"/>
                  <a:gd name="T5" fmla="*/ 0 h 24"/>
                  <a:gd name="T6" fmla="*/ 2147483646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18" y="12"/>
                    </a:moveTo>
                    <a:lnTo>
                      <a:pt x="0" y="24"/>
                    </a:lnTo>
                    <a:lnTo>
                      <a:pt x="0" y="0"/>
                    </a:lnTo>
                    <a:lnTo>
                      <a:pt x="18" y="1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2" name="Freeform 285"/>
              <p:cNvSpPr>
                <a:spLocks/>
              </p:cNvSpPr>
              <p:nvPr/>
            </p:nvSpPr>
            <p:spPr bwMode="auto">
              <a:xfrm>
                <a:off x="9520239" y="3763963"/>
                <a:ext cx="28575" cy="28575"/>
              </a:xfrm>
              <a:custGeom>
                <a:avLst/>
                <a:gdLst>
                  <a:gd name="T0" fmla="*/ 2147483646 w 18"/>
                  <a:gd name="T1" fmla="*/ 2147483646 h 18"/>
                  <a:gd name="T2" fmla="*/ 2147483646 w 18"/>
                  <a:gd name="T3" fmla="*/ 0 h 18"/>
                  <a:gd name="T4" fmla="*/ 0 w 18"/>
                  <a:gd name="T5" fmla="*/ 2147483646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18" y="18"/>
                    </a:moveTo>
                    <a:lnTo>
                      <a:pt x="12" y="0"/>
                    </a:lnTo>
                    <a:lnTo>
                      <a:pt x="0" y="12"/>
                    </a:lnTo>
                    <a:lnTo>
                      <a:pt x="18"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7" name="Group 125"/>
            <p:cNvGrpSpPr>
              <a:grpSpLocks/>
            </p:cNvGrpSpPr>
            <p:nvPr/>
          </p:nvGrpSpPr>
          <p:grpSpPr bwMode="auto">
            <a:xfrm>
              <a:off x="8556626" y="3367088"/>
              <a:ext cx="661988" cy="38100"/>
              <a:chOff x="8556626" y="3367088"/>
              <a:chExt cx="661988" cy="38100"/>
            </a:xfrm>
          </p:grpSpPr>
          <p:sp>
            <p:nvSpPr>
              <p:cNvPr id="118" name="Line 298"/>
              <p:cNvSpPr>
                <a:spLocks noChangeShapeType="1"/>
              </p:cNvSpPr>
              <p:nvPr/>
            </p:nvSpPr>
            <p:spPr bwMode="auto">
              <a:xfrm>
                <a:off x="8556626" y="3386138"/>
                <a:ext cx="633413" cy="0"/>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9" name="Freeform 299"/>
              <p:cNvSpPr>
                <a:spLocks/>
              </p:cNvSpPr>
              <p:nvPr/>
            </p:nvSpPr>
            <p:spPr bwMode="auto">
              <a:xfrm>
                <a:off x="9190039" y="3367088"/>
                <a:ext cx="28575" cy="38100"/>
              </a:xfrm>
              <a:custGeom>
                <a:avLst/>
                <a:gdLst>
                  <a:gd name="T0" fmla="*/ 0 w 18"/>
                  <a:gd name="T1" fmla="*/ 2147483646 h 24"/>
                  <a:gd name="T2" fmla="*/ 2147483646 w 18"/>
                  <a:gd name="T3" fmla="*/ 2147483646 h 24"/>
                  <a:gd name="T4" fmla="*/ 0 w 18"/>
                  <a:gd name="T5" fmla="*/ 0 h 24"/>
                  <a:gd name="T6" fmla="*/ 0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24"/>
                    </a:moveTo>
                    <a:lnTo>
                      <a:pt x="18" y="12"/>
                    </a:lnTo>
                    <a:lnTo>
                      <a:pt x="0" y="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8" name="Group 126"/>
            <p:cNvGrpSpPr>
              <a:grpSpLocks/>
            </p:cNvGrpSpPr>
            <p:nvPr/>
          </p:nvGrpSpPr>
          <p:grpSpPr bwMode="auto">
            <a:xfrm>
              <a:off x="8093076" y="4370388"/>
              <a:ext cx="501650" cy="244476"/>
              <a:chOff x="8093076" y="4370388"/>
              <a:chExt cx="501650" cy="244476"/>
            </a:xfrm>
          </p:grpSpPr>
          <p:sp>
            <p:nvSpPr>
              <p:cNvPr id="116" name="Line 302"/>
              <p:cNvSpPr>
                <a:spLocks noChangeShapeType="1"/>
              </p:cNvSpPr>
              <p:nvPr/>
            </p:nvSpPr>
            <p:spPr bwMode="auto">
              <a:xfrm>
                <a:off x="8093076" y="4370388"/>
                <a:ext cx="482600" cy="22701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7" name="Freeform 303"/>
              <p:cNvSpPr>
                <a:spLocks/>
              </p:cNvSpPr>
              <p:nvPr/>
            </p:nvSpPr>
            <p:spPr bwMode="auto">
              <a:xfrm>
                <a:off x="8566151" y="4587876"/>
                <a:ext cx="28575" cy="26988"/>
              </a:xfrm>
              <a:custGeom>
                <a:avLst/>
                <a:gdLst>
                  <a:gd name="T0" fmla="*/ 0 w 18"/>
                  <a:gd name="T1" fmla="*/ 2147483646 h 17"/>
                  <a:gd name="T2" fmla="*/ 2147483646 w 18"/>
                  <a:gd name="T3" fmla="*/ 2147483646 h 17"/>
                  <a:gd name="T4" fmla="*/ 2147483646 w 18"/>
                  <a:gd name="T5" fmla="*/ 0 h 17"/>
                  <a:gd name="T6" fmla="*/ 0 w 18"/>
                  <a:gd name="T7" fmla="*/ 214748364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0" y="17"/>
                    </a:moveTo>
                    <a:lnTo>
                      <a:pt x="18" y="12"/>
                    </a:lnTo>
                    <a:lnTo>
                      <a:pt x="6" y="0"/>
                    </a:lnTo>
                    <a:lnTo>
                      <a:pt x="0" y="1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09" name="Group 127"/>
            <p:cNvGrpSpPr>
              <a:grpSpLocks/>
            </p:cNvGrpSpPr>
            <p:nvPr/>
          </p:nvGrpSpPr>
          <p:grpSpPr bwMode="auto">
            <a:xfrm>
              <a:off x="8093076" y="2165351"/>
              <a:ext cx="492125" cy="236538"/>
              <a:chOff x="8093076" y="2165351"/>
              <a:chExt cx="492125" cy="236538"/>
            </a:xfrm>
          </p:grpSpPr>
          <p:sp>
            <p:nvSpPr>
              <p:cNvPr id="114" name="Line 310"/>
              <p:cNvSpPr>
                <a:spLocks noChangeShapeType="1"/>
              </p:cNvSpPr>
              <p:nvPr/>
            </p:nvSpPr>
            <p:spPr bwMode="auto">
              <a:xfrm flipV="1">
                <a:off x="8093076" y="2174876"/>
                <a:ext cx="473075" cy="227013"/>
              </a:xfrm>
              <a:prstGeom prst="line">
                <a:avLst/>
              </a:prstGeom>
              <a:noFill/>
              <a:ln w="9525">
                <a:solidFill>
                  <a:srgbClr val="51A67C"/>
                </a:solidFill>
                <a:miter lim="800000"/>
                <a:headEnd/>
                <a:tailEnd/>
              </a:ln>
              <a:extLst>
                <a:ext uri="{909E8E84-426E-40DD-AFC4-6F175D3DCCD1}">
                  <a14:hiddenFill xmlns:a14="http://schemas.microsoft.com/office/drawing/2010/main">
                    <a:noFill/>
                  </a14:hiddenFill>
                </a:ext>
              </a:extLst>
            </p:spPr>
            <p:txBody>
              <a:bodyPr lIns="68580" tIns="34290" rIns="68580" bIns="34290"/>
              <a:lstStyle/>
              <a:p>
                <a:endParaRPr lang="fr-CH"/>
              </a:p>
            </p:txBody>
          </p:sp>
          <p:sp>
            <p:nvSpPr>
              <p:cNvPr id="115" name="Freeform 311"/>
              <p:cNvSpPr>
                <a:spLocks/>
              </p:cNvSpPr>
              <p:nvPr/>
            </p:nvSpPr>
            <p:spPr bwMode="auto">
              <a:xfrm>
                <a:off x="8556626" y="2165351"/>
                <a:ext cx="28575" cy="28575"/>
              </a:xfrm>
              <a:custGeom>
                <a:avLst/>
                <a:gdLst>
                  <a:gd name="T0" fmla="*/ 2147483646 w 18"/>
                  <a:gd name="T1" fmla="*/ 2147483646 h 18"/>
                  <a:gd name="T2" fmla="*/ 2147483646 w 18"/>
                  <a:gd name="T3" fmla="*/ 0 h 18"/>
                  <a:gd name="T4" fmla="*/ 0 w 18"/>
                  <a:gd name="T5" fmla="*/ 0 h 18"/>
                  <a:gd name="T6" fmla="*/ 2147483646 w 18"/>
                  <a:gd name="T7" fmla="*/ 214748364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8">
                    <a:moveTo>
                      <a:pt x="6" y="18"/>
                    </a:moveTo>
                    <a:lnTo>
                      <a:pt x="18" y="0"/>
                    </a:lnTo>
                    <a:lnTo>
                      <a:pt x="0" y="0"/>
                    </a:lnTo>
                    <a:lnTo>
                      <a:pt x="6"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10" name="Group 128"/>
            <p:cNvGrpSpPr>
              <a:grpSpLocks/>
            </p:cNvGrpSpPr>
            <p:nvPr/>
          </p:nvGrpSpPr>
          <p:grpSpPr bwMode="auto">
            <a:xfrm>
              <a:off x="8556626" y="2363788"/>
              <a:ext cx="284163" cy="2043113"/>
              <a:chOff x="8556626" y="2363788"/>
              <a:chExt cx="284163" cy="2043113"/>
            </a:xfrm>
          </p:grpSpPr>
          <p:sp>
            <p:nvSpPr>
              <p:cNvPr id="111" name="Freeform 321"/>
              <p:cNvSpPr>
                <a:spLocks/>
              </p:cNvSpPr>
              <p:nvPr/>
            </p:nvSpPr>
            <p:spPr bwMode="auto">
              <a:xfrm>
                <a:off x="8556626" y="2392363"/>
                <a:ext cx="265113" cy="1995488"/>
              </a:xfrm>
              <a:custGeom>
                <a:avLst/>
                <a:gdLst>
                  <a:gd name="T0" fmla="*/ 2147483646 w 167"/>
                  <a:gd name="T1" fmla="*/ 2147483646 h 1257"/>
                  <a:gd name="T2" fmla="*/ 0 w 167"/>
                  <a:gd name="T3" fmla="*/ 2147483646 h 1257"/>
                  <a:gd name="T4" fmla="*/ 2147483646 w 167"/>
                  <a:gd name="T5" fmla="*/ 0 h 1257"/>
                  <a:gd name="T6" fmla="*/ 0 60000 65536"/>
                  <a:gd name="T7" fmla="*/ 0 60000 65536"/>
                  <a:gd name="T8" fmla="*/ 0 60000 65536"/>
                </a:gdLst>
                <a:ahLst/>
                <a:cxnLst>
                  <a:cxn ang="T6">
                    <a:pos x="T0" y="T1"/>
                  </a:cxn>
                  <a:cxn ang="T7">
                    <a:pos x="T2" y="T3"/>
                  </a:cxn>
                  <a:cxn ang="T8">
                    <a:pos x="T4" y="T5"/>
                  </a:cxn>
                </a:cxnLst>
                <a:rect l="0" t="0" r="r" b="b"/>
                <a:pathLst>
                  <a:path w="167" h="1257">
                    <a:moveTo>
                      <a:pt x="167" y="1257"/>
                    </a:moveTo>
                    <a:lnTo>
                      <a:pt x="0" y="626"/>
                    </a:lnTo>
                    <a:lnTo>
                      <a:pt x="167" y="0"/>
                    </a:lnTo>
                  </a:path>
                </a:pathLst>
              </a:custGeom>
              <a:noFill/>
              <a:ln w="9525" cap="flat">
                <a:solidFill>
                  <a:srgbClr val="51A67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endParaRPr lang="fr-CH"/>
              </a:p>
            </p:txBody>
          </p:sp>
          <p:sp>
            <p:nvSpPr>
              <p:cNvPr id="112" name="Freeform 322"/>
              <p:cNvSpPr>
                <a:spLocks/>
              </p:cNvSpPr>
              <p:nvPr/>
            </p:nvSpPr>
            <p:spPr bwMode="auto">
              <a:xfrm>
                <a:off x="8812214" y="4379913"/>
                <a:ext cx="28575" cy="26988"/>
              </a:xfrm>
              <a:custGeom>
                <a:avLst/>
                <a:gdLst>
                  <a:gd name="T0" fmla="*/ 2147483646 w 18"/>
                  <a:gd name="T1" fmla="*/ 0 h 17"/>
                  <a:gd name="T2" fmla="*/ 2147483646 w 18"/>
                  <a:gd name="T3" fmla="*/ 2147483646 h 17"/>
                  <a:gd name="T4" fmla="*/ 0 w 18"/>
                  <a:gd name="T5" fmla="*/ 2147483646 h 17"/>
                  <a:gd name="T6" fmla="*/ 2147483646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8" y="0"/>
                    </a:moveTo>
                    <a:lnTo>
                      <a:pt x="12" y="17"/>
                    </a:lnTo>
                    <a:lnTo>
                      <a:pt x="0" y="5"/>
                    </a:lnTo>
                    <a:lnTo>
                      <a:pt x="18" y="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13" name="Freeform 323"/>
              <p:cNvSpPr>
                <a:spLocks/>
              </p:cNvSpPr>
              <p:nvPr/>
            </p:nvSpPr>
            <p:spPr bwMode="auto">
              <a:xfrm>
                <a:off x="8812214" y="2363788"/>
                <a:ext cx="28575" cy="38100"/>
              </a:xfrm>
              <a:custGeom>
                <a:avLst/>
                <a:gdLst>
                  <a:gd name="T0" fmla="*/ 2147483646 w 18"/>
                  <a:gd name="T1" fmla="*/ 2147483646 h 24"/>
                  <a:gd name="T2" fmla="*/ 2147483646 w 18"/>
                  <a:gd name="T3" fmla="*/ 0 h 24"/>
                  <a:gd name="T4" fmla="*/ 0 w 18"/>
                  <a:gd name="T5" fmla="*/ 2147483646 h 24"/>
                  <a:gd name="T6" fmla="*/ 2147483646 w 18"/>
                  <a:gd name="T7" fmla="*/ 2147483646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18" y="24"/>
                    </a:moveTo>
                    <a:lnTo>
                      <a:pt x="12" y="0"/>
                    </a:lnTo>
                    <a:lnTo>
                      <a:pt x="0" y="18"/>
                    </a:lnTo>
                    <a:lnTo>
                      <a:pt x="18"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sp>
        <p:nvSpPr>
          <p:cNvPr id="126" name="Oval 341"/>
          <p:cNvSpPr>
            <a:spLocks noChangeArrowheads="1"/>
          </p:cNvSpPr>
          <p:nvPr/>
        </p:nvSpPr>
        <p:spPr bwMode="auto">
          <a:xfrm>
            <a:off x="8359204" y="4102354"/>
            <a:ext cx="511175" cy="5111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grpSp>
        <p:nvGrpSpPr>
          <p:cNvPr id="127" name="Group 145"/>
          <p:cNvGrpSpPr>
            <a:grpSpLocks/>
          </p:cNvGrpSpPr>
          <p:nvPr/>
        </p:nvGrpSpPr>
        <p:grpSpPr bwMode="auto">
          <a:xfrm>
            <a:off x="7000304" y="3046667"/>
            <a:ext cx="233362" cy="530225"/>
            <a:chOff x="6732589" y="3017838"/>
            <a:chExt cx="311150" cy="708026"/>
          </a:xfrm>
        </p:grpSpPr>
        <p:sp>
          <p:nvSpPr>
            <p:cNvPr id="128" name="Freeform 357"/>
            <p:cNvSpPr>
              <a:spLocks noEditPoints="1"/>
            </p:cNvSpPr>
            <p:nvPr/>
          </p:nvSpPr>
          <p:spPr bwMode="auto">
            <a:xfrm>
              <a:off x="6732589" y="3082926"/>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0 w 8"/>
                <a:gd name="T15" fmla="*/ 2147483646 h 7"/>
                <a:gd name="T16" fmla="*/ 0 w 8"/>
                <a:gd name="T17" fmla="*/ 2147483646 h 7"/>
                <a:gd name="T18" fmla="*/ 2147483646 w 8"/>
                <a:gd name="T19" fmla="*/ 2147483646 h 7"/>
                <a:gd name="T20" fmla="*/ 2147483646 w 8"/>
                <a:gd name="T21" fmla="*/ 0 h 7"/>
                <a:gd name="T22" fmla="*/ 2147483646 w 8"/>
                <a:gd name="T23" fmla="*/ 0 h 7"/>
                <a:gd name="T24" fmla="*/ 2147483646 w 8"/>
                <a:gd name="T25" fmla="*/ 0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8" y="5"/>
                  </a:moveTo>
                  <a:cubicBezTo>
                    <a:pt x="8" y="5"/>
                    <a:pt x="7" y="5"/>
                    <a:pt x="7" y="6"/>
                  </a:cubicBezTo>
                  <a:cubicBezTo>
                    <a:pt x="6" y="6"/>
                    <a:pt x="6" y="6"/>
                    <a:pt x="5" y="7"/>
                  </a:cubicBezTo>
                  <a:cubicBezTo>
                    <a:pt x="5" y="7"/>
                    <a:pt x="4" y="7"/>
                    <a:pt x="4" y="7"/>
                  </a:cubicBezTo>
                  <a:cubicBezTo>
                    <a:pt x="3" y="7"/>
                    <a:pt x="3" y="7"/>
                    <a:pt x="2" y="7"/>
                  </a:cubicBezTo>
                  <a:cubicBezTo>
                    <a:pt x="2" y="7"/>
                    <a:pt x="1" y="6"/>
                    <a:pt x="1" y="6"/>
                  </a:cubicBezTo>
                  <a:cubicBezTo>
                    <a:pt x="1" y="6"/>
                    <a:pt x="1" y="5"/>
                    <a:pt x="0" y="5"/>
                  </a:cubicBezTo>
                  <a:cubicBezTo>
                    <a:pt x="0" y="4"/>
                    <a:pt x="0" y="4"/>
                    <a:pt x="0" y="3"/>
                  </a:cubicBezTo>
                  <a:cubicBezTo>
                    <a:pt x="0" y="3"/>
                    <a:pt x="0" y="2"/>
                    <a:pt x="0" y="2"/>
                  </a:cubicBezTo>
                  <a:cubicBezTo>
                    <a:pt x="1" y="1"/>
                    <a:pt x="1" y="1"/>
                    <a:pt x="1" y="1"/>
                  </a:cubicBezTo>
                  <a:cubicBezTo>
                    <a:pt x="2" y="0"/>
                    <a:pt x="2" y="0"/>
                    <a:pt x="3" y="0"/>
                  </a:cubicBezTo>
                  <a:cubicBezTo>
                    <a:pt x="4" y="0"/>
                    <a:pt x="4" y="0"/>
                    <a:pt x="5" y="0"/>
                  </a:cubicBezTo>
                  <a:cubicBezTo>
                    <a:pt x="5" y="0"/>
                    <a:pt x="6" y="0"/>
                    <a:pt x="6" y="0"/>
                  </a:cubicBezTo>
                  <a:cubicBezTo>
                    <a:pt x="7" y="0"/>
                    <a:pt x="7" y="0"/>
                    <a:pt x="7" y="1"/>
                  </a:cubicBezTo>
                  <a:cubicBezTo>
                    <a:pt x="8" y="1"/>
                    <a:pt x="8" y="1"/>
                    <a:pt x="8" y="2"/>
                  </a:cubicBezTo>
                  <a:cubicBezTo>
                    <a:pt x="8" y="2"/>
                    <a:pt x="8" y="3"/>
                    <a:pt x="8" y="3"/>
                  </a:cubicBezTo>
                  <a:cubicBezTo>
                    <a:pt x="8" y="4"/>
                    <a:pt x="8" y="4"/>
                    <a:pt x="8" y="5"/>
                  </a:cubicBezTo>
                  <a:close/>
                  <a:moveTo>
                    <a:pt x="5" y="6"/>
                  </a:moveTo>
                  <a:cubicBezTo>
                    <a:pt x="6" y="5"/>
                    <a:pt x="7" y="5"/>
                    <a:pt x="7" y="4"/>
                  </a:cubicBezTo>
                  <a:cubicBezTo>
                    <a:pt x="7" y="4"/>
                    <a:pt x="7" y="3"/>
                    <a:pt x="7" y="2"/>
                  </a:cubicBezTo>
                  <a:cubicBezTo>
                    <a:pt x="7" y="1"/>
                    <a:pt x="6" y="1"/>
                    <a:pt x="6" y="1"/>
                  </a:cubicBezTo>
                  <a:cubicBezTo>
                    <a:pt x="5" y="0"/>
                    <a:pt x="4" y="1"/>
                    <a:pt x="3" y="1"/>
                  </a:cubicBezTo>
                  <a:cubicBezTo>
                    <a:pt x="2" y="1"/>
                    <a:pt x="2" y="2"/>
                    <a:pt x="1" y="2"/>
                  </a:cubicBezTo>
                  <a:cubicBezTo>
                    <a:pt x="1" y="3"/>
                    <a:pt x="1" y="4"/>
                    <a:pt x="1" y="4"/>
                  </a:cubicBezTo>
                  <a:cubicBezTo>
                    <a:pt x="1" y="5"/>
                    <a:pt x="2" y="6"/>
                    <a:pt x="3" y="6"/>
                  </a:cubicBezTo>
                  <a:cubicBezTo>
                    <a:pt x="3" y="6"/>
                    <a:pt x="4" y="6"/>
                    <a:pt x="5"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29" name="Freeform 358"/>
            <p:cNvSpPr>
              <a:spLocks/>
            </p:cNvSpPr>
            <p:nvPr/>
          </p:nvSpPr>
          <p:spPr bwMode="auto">
            <a:xfrm>
              <a:off x="6761164" y="3159126"/>
              <a:ext cx="74613" cy="66675"/>
            </a:xfrm>
            <a:custGeom>
              <a:avLst/>
              <a:gdLst>
                <a:gd name="T0" fmla="*/ 2147483646 w 8"/>
                <a:gd name="T1" fmla="*/ 2147483646 h 7"/>
                <a:gd name="T2" fmla="*/ 2147483646 w 8"/>
                <a:gd name="T3" fmla="*/ 2147483646 h 7"/>
                <a:gd name="T4" fmla="*/ 2147483646 w 8"/>
                <a:gd name="T5" fmla="*/ 2147483646 h 7"/>
                <a:gd name="T6" fmla="*/ 0 w 8"/>
                <a:gd name="T7" fmla="*/ 2147483646 h 7"/>
                <a:gd name="T8" fmla="*/ 0 w 8"/>
                <a:gd name="T9" fmla="*/ 2147483646 h 7"/>
                <a:gd name="T10" fmla="*/ 0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 h="7">
                  <a:moveTo>
                    <a:pt x="4" y="7"/>
                  </a:moveTo>
                  <a:cubicBezTo>
                    <a:pt x="3" y="7"/>
                    <a:pt x="3" y="7"/>
                    <a:pt x="2" y="7"/>
                  </a:cubicBezTo>
                  <a:cubicBezTo>
                    <a:pt x="2" y="7"/>
                    <a:pt x="1" y="7"/>
                    <a:pt x="1" y="7"/>
                  </a:cubicBezTo>
                  <a:cubicBezTo>
                    <a:pt x="1" y="6"/>
                    <a:pt x="0" y="6"/>
                    <a:pt x="0" y="6"/>
                  </a:cubicBezTo>
                  <a:cubicBezTo>
                    <a:pt x="0" y="6"/>
                    <a:pt x="0" y="5"/>
                    <a:pt x="0" y="5"/>
                  </a:cubicBezTo>
                  <a:cubicBezTo>
                    <a:pt x="0" y="4"/>
                    <a:pt x="0" y="4"/>
                    <a:pt x="0" y="3"/>
                  </a:cubicBezTo>
                  <a:cubicBezTo>
                    <a:pt x="0" y="3"/>
                    <a:pt x="0" y="3"/>
                    <a:pt x="0" y="2"/>
                  </a:cubicBezTo>
                  <a:cubicBezTo>
                    <a:pt x="0" y="2"/>
                    <a:pt x="1" y="2"/>
                    <a:pt x="1" y="2"/>
                  </a:cubicBezTo>
                  <a:cubicBezTo>
                    <a:pt x="1" y="1"/>
                    <a:pt x="2" y="1"/>
                    <a:pt x="2" y="1"/>
                  </a:cubicBezTo>
                  <a:cubicBezTo>
                    <a:pt x="7" y="0"/>
                    <a:pt x="7" y="0"/>
                    <a:pt x="7" y="0"/>
                  </a:cubicBezTo>
                  <a:cubicBezTo>
                    <a:pt x="7" y="1"/>
                    <a:pt x="7" y="1"/>
                    <a:pt x="7" y="1"/>
                  </a:cubicBezTo>
                  <a:cubicBezTo>
                    <a:pt x="2" y="2"/>
                    <a:pt x="2" y="2"/>
                    <a:pt x="2" y="2"/>
                  </a:cubicBezTo>
                  <a:cubicBezTo>
                    <a:pt x="2" y="2"/>
                    <a:pt x="2" y="2"/>
                    <a:pt x="2" y="2"/>
                  </a:cubicBezTo>
                  <a:cubicBezTo>
                    <a:pt x="1" y="2"/>
                    <a:pt x="1" y="3"/>
                    <a:pt x="1" y="3"/>
                  </a:cubicBezTo>
                  <a:cubicBezTo>
                    <a:pt x="1" y="3"/>
                    <a:pt x="1" y="3"/>
                    <a:pt x="1" y="3"/>
                  </a:cubicBezTo>
                  <a:cubicBezTo>
                    <a:pt x="1" y="4"/>
                    <a:pt x="1" y="4"/>
                    <a:pt x="1" y="4"/>
                  </a:cubicBezTo>
                  <a:cubicBezTo>
                    <a:pt x="1" y="5"/>
                    <a:pt x="1" y="5"/>
                    <a:pt x="1" y="5"/>
                  </a:cubicBezTo>
                  <a:cubicBezTo>
                    <a:pt x="1" y="6"/>
                    <a:pt x="1" y="6"/>
                    <a:pt x="2" y="6"/>
                  </a:cubicBezTo>
                  <a:cubicBezTo>
                    <a:pt x="2" y="6"/>
                    <a:pt x="2" y="6"/>
                    <a:pt x="2" y="6"/>
                  </a:cubicBezTo>
                  <a:cubicBezTo>
                    <a:pt x="3" y="6"/>
                    <a:pt x="3" y="6"/>
                    <a:pt x="3" y="6"/>
                  </a:cubicBezTo>
                  <a:cubicBezTo>
                    <a:pt x="8" y="5"/>
                    <a:pt x="8" y="5"/>
                    <a:pt x="8" y="5"/>
                  </a:cubicBezTo>
                  <a:cubicBezTo>
                    <a:pt x="8" y="6"/>
                    <a:pt x="8" y="6"/>
                    <a:pt x="8" y="6"/>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0" name="Freeform 359"/>
            <p:cNvSpPr>
              <a:spLocks/>
            </p:cNvSpPr>
            <p:nvPr/>
          </p:nvSpPr>
          <p:spPr bwMode="auto">
            <a:xfrm>
              <a:off x="6769101" y="3235326"/>
              <a:ext cx="85725" cy="55563"/>
            </a:xfrm>
            <a:custGeom>
              <a:avLst/>
              <a:gdLst>
                <a:gd name="T0" fmla="*/ 2147483646 w 54"/>
                <a:gd name="T1" fmla="*/ 2147483646 h 35"/>
                <a:gd name="T2" fmla="*/ 2147483646 w 54"/>
                <a:gd name="T3" fmla="*/ 2147483646 h 35"/>
                <a:gd name="T4" fmla="*/ 0 w 54"/>
                <a:gd name="T5" fmla="*/ 2147483646 h 35"/>
                <a:gd name="T6" fmla="*/ 0 w 54"/>
                <a:gd name="T7" fmla="*/ 2147483646 h 35"/>
                <a:gd name="T8" fmla="*/ 2147483646 w 54"/>
                <a:gd name="T9" fmla="*/ 2147483646 h 35"/>
                <a:gd name="T10" fmla="*/ 2147483646 w 54"/>
                <a:gd name="T11" fmla="*/ 0 h 35"/>
                <a:gd name="T12" fmla="*/ 2147483646 w 54"/>
                <a:gd name="T13" fmla="*/ 0 h 35"/>
                <a:gd name="T14" fmla="*/ 2147483646 w 54"/>
                <a:gd name="T15" fmla="*/ 2147483646 h 35"/>
                <a:gd name="T16" fmla="*/ 2147483646 w 54"/>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5">
                  <a:moveTo>
                    <a:pt x="48" y="35"/>
                  </a:moveTo>
                  <a:lnTo>
                    <a:pt x="42" y="23"/>
                  </a:lnTo>
                  <a:lnTo>
                    <a:pt x="0" y="29"/>
                  </a:lnTo>
                  <a:lnTo>
                    <a:pt x="0" y="23"/>
                  </a:lnTo>
                  <a:lnTo>
                    <a:pt x="42" y="17"/>
                  </a:lnTo>
                  <a:lnTo>
                    <a:pt x="42" y="0"/>
                  </a:lnTo>
                  <a:lnTo>
                    <a:pt x="48" y="0"/>
                  </a:lnTo>
                  <a:lnTo>
                    <a:pt x="54" y="35"/>
                  </a:lnTo>
                  <a:lnTo>
                    <a:pt x="48"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1" name="Freeform 360"/>
            <p:cNvSpPr>
              <a:spLocks/>
            </p:cNvSpPr>
            <p:nvPr/>
          </p:nvSpPr>
          <p:spPr bwMode="auto">
            <a:xfrm>
              <a:off x="6778626" y="3309938"/>
              <a:ext cx="76200" cy="57150"/>
            </a:xfrm>
            <a:custGeom>
              <a:avLst/>
              <a:gdLst>
                <a:gd name="T0" fmla="*/ 2147483646 w 8"/>
                <a:gd name="T1" fmla="*/ 2147483646 h 6"/>
                <a:gd name="T2" fmla="*/ 2147483646 w 8"/>
                <a:gd name="T3" fmla="*/ 2147483646 h 6"/>
                <a:gd name="T4" fmla="*/ 0 w 8"/>
                <a:gd name="T5" fmla="*/ 2147483646 h 6"/>
                <a:gd name="T6" fmla="*/ 0 w 8"/>
                <a:gd name="T7" fmla="*/ 2147483646 h 6"/>
                <a:gd name="T8" fmla="*/ 0 w 8"/>
                <a:gd name="T9" fmla="*/ 2147483646 h 6"/>
                <a:gd name="T10" fmla="*/ 0 w 8"/>
                <a:gd name="T11" fmla="*/ 2147483646 h 6"/>
                <a:gd name="T12" fmla="*/ 2147483646 w 8"/>
                <a:gd name="T13" fmla="*/ 2147483646 h 6"/>
                <a:gd name="T14" fmla="*/ 2147483646 w 8"/>
                <a:gd name="T15" fmla="*/ 0 h 6"/>
                <a:gd name="T16" fmla="*/ 2147483646 w 8"/>
                <a:gd name="T17" fmla="*/ 0 h 6"/>
                <a:gd name="T18" fmla="*/ 2147483646 w 8"/>
                <a:gd name="T19" fmla="*/ 0 h 6"/>
                <a:gd name="T20" fmla="*/ 2147483646 w 8"/>
                <a:gd name="T21" fmla="*/ 2147483646 h 6"/>
                <a:gd name="T22" fmla="*/ 2147483646 w 8"/>
                <a:gd name="T23" fmla="*/ 2147483646 h 6"/>
                <a:gd name="T24" fmla="*/ 2147483646 w 8"/>
                <a:gd name="T25" fmla="*/ 2147483646 h 6"/>
                <a:gd name="T26" fmla="*/ 2147483646 w 8"/>
                <a:gd name="T27" fmla="*/ 2147483646 h 6"/>
                <a:gd name="T28" fmla="*/ 2147483646 w 8"/>
                <a:gd name="T29" fmla="*/ 2147483646 h 6"/>
                <a:gd name="T30" fmla="*/ 2147483646 w 8"/>
                <a:gd name="T31" fmla="*/ 2147483646 h 6"/>
                <a:gd name="T32" fmla="*/ 2147483646 w 8"/>
                <a:gd name="T33" fmla="*/ 2147483646 h 6"/>
                <a:gd name="T34" fmla="*/ 2147483646 w 8"/>
                <a:gd name="T35" fmla="*/ 2147483646 h 6"/>
                <a:gd name="T36" fmla="*/ 2147483646 w 8"/>
                <a:gd name="T37" fmla="*/ 2147483646 h 6"/>
                <a:gd name="T38" fmla="*/ 2147483646 w 8"/>
                <a:gd name="T39" fmla="*/ 2147483646 h 6"/>
                <a:gd name="T40" fmla="*/ 2147483646 w 8"/>
                <a:gd name="T41" fmla="*/ 2147483646 h 6"/>
                <a:gd name="T42" fmla="*/ 2147483646 w 8"/>
                <a:gd name="T43" fmla="*/ 2147483646 h 6"/>
                <a:gd name="T44" fmla="*/ 2147483646 w 8"/>
                <a:gd name="T45" fmla="*/ 2147483646 h 6"/>
                <a:gd name="T46" fmla="*/ 2147483646 w 8"/>
                <a:gd name="T47" fmla="*/ 2147483646 h 6"/>
                <a:gd name="T48" fmla="*/ 2147483646 w 8"/>
                <a:gd name="T49" fmla="*/ 2147483646 h 6"/>
                <a:gd name="T50" fmla="*/ 2147483646 w 8"/>
                <a:gd name="T51" fmla="*/ 2147483646 h 6"/>
                <a:gd name="T52" fmla="*/ 2147483646 w 8"/>
                <a:gd name="T53" fmla="*/ 2147483646 h 6"/>
                <a:gd name="T54" fmla="*/ 2147483646 w 8"/>
                <a:gd name="T55" fmla="*/ 2147483646 h 6"/>
                <a:gd name="T56" fmla="*/ 2147483646 w 8"/>
                <a:gd name="T57" fmla="*/ 2147483646 h 6"/>
                <a:gd name="T58" fmla="*/ 2147483646 w 8"/>
                <a:gd name="T59" fmla="*/ 2147483646 h 6"/>
                <a:gd name="T60" fmla="*/ 2147483646 w 8"/>
                <a:gd name="T61" fmla="*/ 2147483646 h 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6">
                  <a:moveTo>
                    <a:pt x="1" y="6"/>
                  </a:moveTo>
                  <a:cubicBezTo>
                    <a:pt x="1" y="6"/>
                    <a:pt x="1" y="6"/>
                    <a:pt x="1" y="6"/>
                  </a:cubicBezTo>
                  <a:cubicBezTo>
                    <a:pt x="1" y="6"/>
                    <a:pt x="0" y="6"/>
                    <a:pt x="0" y="5"/>
                  </a:cubicBezTo>
                  <a:cubicBezTo>
                    <a:pt x="0" y="5"/>
                    <a:pt x="0" y="5"/>
                    <a:pt x="0" y="5"/>
                  </a:cubicBezTo>
                  <a:cubicBezTo>
                    <a:pt x="0" y="4"/>
                    <a:pt x="0" y="4"/>
                    <a:pt x="0" y="4"/>
                  </a:cubicBezTo>
                  <a:cubicBezTo>
                    <a:pt x="0" y="3"/>
                    <a:pt x="0" y="3"/>
                    <a:pt x="0" y="2"/>
                  </a:cubicBezTo>
                  <a:cubicBezTo>
                    <a:pt x="0" y="2"/>
                    <a:pt x="1" y="1"/>
                    <a:pt x="1" y="1"/>
                  </a:cubicBezTo>
                  <a:cubicBezTo>
                    <a:pt x="1" y="1"/>
                    <a:pt x="2" y="0"/>
                    <a:pt x="2" y="0"/>
                  </a:cubicBezTo>
                  <a:cubicBezTo>
                    <a:pt x="3" y="0"/>
                    <a:pt x="3" y="0"/>
                    <a:pt x="4" y="0"/>
                  </a:cubicBezTo>
                  <a:cubicBezTo>
                    <a:pt x="4" y="0"/>
                    <a:pt x="5" y="0"/>
                    <a:pt x="6" y="0"/>
                  </a:cubicBezTo>
                  <a:cubicBezTo>
                    <a:pt x="6" y="0"/>
                    <a:pt x="7" y="0"/>
                    <a:pt x="7" y="1"/>
                  </a:cubicBezTo>
                  <a:cubicBezTo>
                    <a:pt x="7" y="1"/>
                    <a:pt x="8" y="1"/>
                    <a:pt x="8" y="2"/>
                  </a:cubicBezTo>
                  <a:cubicBezTo>
                    <a:pt x="8" y="2"/>
                    <a:pt x="8" y="3"/>
                    <a:pt x="8" y="3"/>
                  </a:cubicBezTo>
                  <a:cubicBezTo>
                    <a:pt x="8" y="4"/>
                    <a:pt x="8" y="4"/>
                    <a:pt x="8" y="5"/>
                  </a:cubicBezTo>
                  <a:cubicBezTo>
                    <a:pt x="8" y="5"/>
                    <a:pt x="8" y="6"/>
                    <a:pt x="8" y="6"/>
                  </a:cubicBezTo>
                  <a:cubicBezTo>
                    <a:pt x="6" y="6"/>
                    <a:pt x="6" y="6"/>
                    <a:pt x="6" y="6"/>
                  </a:cubicBezTo>
                  <a:cubicBezTo>
                    <a:pt x="6" y="6"/>
                    <a:pt x="6" y="6"/>
                    <a:pt x="6" y="6"/>
                  </a:cubicBezTo>
                  <a:cubicBezTo>
                    <a:pt x="7" y="6"/>
                    <a:pt x="7" y="5"/>
                    <a:pt x="7" y="5"/>
                  </a:cubicBezTo>
                  <a:cubicBezTo>
                    <a:pt x="7" y="4"/>
                    <a:pt x="7" y="4"/>
                    <a:pt x="7" y="3"/>
                  </a:cubicBezTo>
                  <a:cubicBezTo>
                    <a:pt x="7" y="3"/>
                    <a:pt x="7" y="3"/>
                    <a:pt x="7" y="2"/>
                  </a:cubicBezTo>
                  <a:cubicBezTo>
                    <a:pt x="7" y="2"/>
                    <a:pt x="7" y="2"/>
                    <a:pt x="6" y="2"/>
                  </a:cubicBezTo>
                  <a:cubicBezTo>
                    <a:pt x="6" y="1"/>
                    <a:pt x="6" y="1"/>
                    <a:pt x="5" y="1"/>
                  </a:cubicBezTo>
                  <a:cubicBezTo>
                    <a:pt x="5" y="1"/>
                    <a:pt x="4" y="1"/>
                    <a:pt x="4" y="1"/>
                  </a:cubicBezTo>
                  <a:cubicBezTo>
                    <a:pt x="3" y="1"/>
                    <a:pt x="3" y="1"/>
                    <a:pt x="3" y="1"/>
                  </a:cubicBezTo>
                  <a:cubicBezTo>
                    <a:pt x="2" y="1"/>
                    <a:pt x="2" y="2"/>
                    <a:pt x="2" y="2"/>
                  </a:cubicBezTo>
                  <a:cubicBezTo>
                    <a:pt x="1" y="2"/>
                    <a:pt x="1" y="2"/>
                    <a:pt x="1" y="3"/>
                  </a:cubicBezTo>
                  <a:cubicBezTo>
                    <a:pt x="1" y="3"/>
                    <a:pt x="1" y="3"/>
                    <a:pt x="1" y="4"/>
                  </a:cubicBezTo>
                  <a:cubicBezTo>
                    <a:pt x="1" y="4"/>
                    <a:pt x="1" y="5"/>
                    <a:pt x="1" y="5"/>
                  </a:cubicBezTo>
                  <a:cubicBezTo>
                    <a:pt x="1" y="6"/>
                    <a:pt x="2" y="6"/>
                    <a:pt x="2" y="6"/>
                  </a:cubicBezTo>
                  <a:cubicBezTo>
                    <a:pt x="2" y="6"/>
                    <a:pt x="2" y="6"/>
                    <a:pt x="2" y="6"/>
                  </a:cubicBezTo>
                  <a:lnTo>
                    <a:pt x="1"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2" name="Freeform 361"/>
            <p:cNvSpPr>
              <a:spLocks noEditPoints="1"/>
            </p:cNvSpPr>
            <p:nvPr/>
          </p:nvSpPr>
          <p:spPr bwMode="auto">
            <a:xfrm>
              <a:off x="6778626" y="3386138"/>
              <a:ext cx="76200"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0 w 8"/>
                <a:gd name="T15" fmla="*/ 2147483646 h 7"/>
                <a:gd name="T16" fmla="*/ 2147483646 w 8"/>
                <a:gd name="T17" fmla="*/ 2147483646 h 7"/>
                <a:gd name="T18" fmla="*/ 2147483646 w 8"/>
                <a:gd name="T19" fmla="*/ 0 h 7"/>
                <a:gd name="T20" fmla="*/ 2147483646 w 8"/>
                <a:gd name="T21" fmla="*/ 0 h 7"/>
                <a:gd name="T22" fmla="*/ 2147483646 w 8"/>
                <a:gd name="T23" fmla="*/ 0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6"/>
                  </a:moveTo>
                  <a:cubicBezTo>
                    <a:pt x="7" y="7"/>
                    <a:pt x="6" y="7"/>
                    <a:pt x="6" y="7"/>
                  </a:cubicBezTo>
                  <a:cubicBezTo>
                    <a:pt x="5" y="7"/>
                    <a:pt x="5" y="7"/>
                    <a:pt x="4" y="7"/>
                  </a:cubicBezTo>
                  <a:cubicBezTo>
                    <a:pt x="3" y="7"/>
                    <a:pt x="3" y="7"/>
                    <a:pt x="2" y="7"/>
                  </a:cubicBezTo>
                  <a:cubicBezTo>
                    <a:pt x="2" y="7"/>
                    <a:pt x="1" y="6"/>
                    <a:pt x="1" y="6"/>
                  </a:cubicBezTo>
                  <a:cubicBezTo>
                    <a:pt x="1" y="6"/>
                    <a:pt x="0" y="5"/>
                    <a:pt x="0" y="5"/>
                  </a:cubicBezTo>
                  <a:cubicBezTo>
                    <a:pt x="0" y="4"/>
                    <a:pt x="0" y="4"/>
                    <a:pt x="0" y="3"/>
                  </a:cubicBezTo>
                  <a:cubicBezTo>
                    <a:pt x="0" y="3"/>
                    <a:pt x="0" y="2"/>
                    <a:pt x="0" y="2"/>
                  </a:cubicBezTo>
                  <a:cubicBezTo>
                    <a:pt x="1" y="2"/>
                    <a:pt x="1" y="1"/>
                    <a:pt x="1" y="1"/>
                  </a:cubicBezTo>
                  <a:cubicBezTo>
                    <a:pt x="2" y="1"/>
                    <a:pt x="2" y="0"/>
                    <a:pt x="3" y="0"/>
                  </a:cubicBezTo>
                  <a:cubicBezTo>
                    <a:pt x="3" y="0"/>
                    <a:pt x="4" y="0"/>
                    <a:pt x="4" y="0"/>
                  </a:cubicBezTo>
                  <a:cubicBezTo>
                    <a:pt x="5" y="0"/>
                    <a:pt x="5" y="0"/>
                    <a:pt x="6" y="0"/>
                  </a:cubicBezTo>
                  <a:cubicBezTo>
                    <a:pt x="6" y="0"/>
                    <a:pt x="7" y="1"/>
                    <a:pt x="7" y="1"/>
                  </a:cubicBezTo>
                  <a:cubicBezTo>
                    <a:pt x="8" y="1"/>
                    <a:pt x="8" y="2"/>
                    <a:pt x="8" y="2"/>
                  </a:cubicBezTo>
                  <a:cubicBezTo>
                    <a:pt x="8" y="3"/>
                    <a:pt x="8" y="3"/>
                    <a:pt x="8" y="4"/>
                  </a:cubicBezTo>
                  <a:cubicBezTo>
                    <a:pt x="8" y="4"/>
                    <a:pt x="8" y="5"/>
                    <a:pt x="8" y="5"/>
                  </a:cubicBezTo>
                  <a:cubicBezTo>
                    <a:pt x="8" y="6"/>
                    <a:pt x="7" y="6"/>
                    <a:pt x="7" y="6"/>
                  </a:cubicBezTo>
                  <a:close/>
                  <a:moveTo>
                    <a:pt x="4" y="6"/>
                  </a:moveTo>
                  <a:cubicBezTo>
                    <a:pt x="5" y="6"/>
                    <a:pt x="6" y="6"/>
                    <a:pt x="6" y="6"/>
                  </a:cubicBezTo>
                  <a:cubicBezTo>
                    <a:pt x="7" y="5"/>
                    <a:pt x="7" y="4"/>
                    <a:pt x="7" y="4"/>
                  </a:cubicBezTo>
                  <a:cubicBezTo>
                    <a:pt x="7" y="3"/>
                    <a:pt x="7" y="2"/>
                    <a:pt x="7" y="2"/>
                  </a:cubicBezTo>
                  <a:cubicBezTo>
                    <a:pt x="6" y="1"/>
                    <a:pt x="5" y="1"/>
                    <a:pt x="4" y="1"/>
                  </a:cubicBezTo>
                  <a:cubicBezTo>
                    <a:pt x="3" y="1"/>
                    <a:pt x="2" y="1"/>
                    <a:pt x="2" y="2"/>
                  </a:cubicBezTo>
                  <a:cubicBezTo>
                    <a:pt x="1" y="2"/>
                    <a:pt x="1" y="3"/>
                    <a:pt x="1" y="3"/>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3" name="Freeform 362"/>
            <p:cNvSpPr>
              <a:spLocks/>
            </p:cNvSpPr>
            <p:nvPr/>
          </p:nvSpPr>
          <p:spPr bwMode="auto">
            <a:xfrm>
              <a:off x="6769101" y="3471863"/>
              <a:ext cx="85725" cy="74613"/>
            </a:xfrm>
            <a:custGeom>
              <a:avLst/>
              <a:gdLst>
                <a:gd name="T0" fmla="*/ 0 w 54"/>
                <a:gd name="T1" fmla="*/ 2147483646 h 47"/>
                <a:gd name="T2" fmla="*/ 0 w 54"/>
                <a:gd name="T3" fmla="*/ 2147483646 h 47"/>
                <a:gd name="T4" fmla="*/ 2147483646 w 54"/>
                <a:gd name="T5" fmla="*/ 2147483646 h 47"/>
                <a:gd name="T6" fmla="*/ 2147483646 w 54"/>
                <a:gd name="T7" fmla="*/ 2147483646 h 47"/>
                <a:gd name="T8" fmla="*/ 2147483646 w 54"/>
                <a:gd name="T9" fmla="*/ 2147483646 h 47"/>
                <a:gd name="T10" fmla="*/ 2147483646 w 54"/>
                <a:gd name="T11" fmla="*/ 2147483646 h 47"/>
                <a:gd name="T12" fmla="*/ 2147483646 w 54"/>
                <a:gd name="T13" fmla="*/ 2147483646 h 47"/>
                <a:gd name="T14" fmla="*/ 2147483646 w 54"/>
                <a:gd name="T15" fmla="*/ 0 h 47"/>
                <a:gd name="T16" fmla="*/ 2147483646 w 54"/>
                <a:gd name="T17" fmla="*/ 2147483646 h 47"/>
                <a:gd name="T18" fmla="*/ 2147483646 w 54"/>
                <a:gd name="T19" fmla="*/ 2147483646 h 47"/>
                <a:gd name="T20" fmla="*/ 2147483646 w 54"/>
                <a:gd name="T21" fmla="*/ 2147483646 h 47"/>
                <a:gd name="T22" fmla="*/ 2147483646 w 54"/>
                <a:gd name="T23" fmla="*/ 2147483646 h 47"/>
                <a:gd name="T24" fmla="*/ 2147483646 w 54"/>
                <a:gd name="T25" fmla="*/ 2147483646 h 47"/>
                <a:gd name="T26" fmla="*/ 0 w 54"/>
                <a:gd name="T27" fmla="*/ 2147483646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47">
                  <a:moveTo>
                    <a:pt x="0" y="41"/>
                  </a:moveTo>
                  <a:lnTo>
                    <a:pt x="0" y="35"/>
                  </a:lnTo>
                  <a:lnTo>
                    <a:pt x="42" y="41"/>
                  </a:lnTo>
                  <a:lnTo>
                    <a:pt x="18" y="23"/>
                  </a:lnTo>
                  <a:lnTo>
                    <a:pt x="18" y="17"/>
                  </a:lnTo>
                  <a:lnTo>
                    <a:pt x="42" y="11"/>
                  </a:lnTo>
                  <a:lnTo>
                    <a:pt x="6" y="5"/>
                  </a:lnTo>
                  <a:lnTo>
                    <a:pt x="6" y="0"/>
                  </a:lnTo>
                  <a:lnTo>
                    <a:pt x="54" y="5"/>
                  </a:lnTo>
                  <a:lnTo>
                    <a:pt x="48" y="17"/>
                  </a:lnTo>
                  <a:lnTo>
                    <a:pt x="24" y="23"/>
                  </a:lnTo>
                  <a:lnTo>
                    <a:pt x="48" y="41"/>
                  </a:lnTo>
                  <a:lnTo>
                    <a:pt x="48" y="47"/>
                  </a:lnTo>
                  <a:lnTo>
                    <a:pt x="0"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4" name="Freeform 363"/>
            <p:cNvSpPr>
              <a:spLocks/>
            </p:cNvSpPr>
            <p:nvPr/>
          </p:nvSpPr>
          <p:spPr bwMode="auto">
            <a:xfrm>
              <a:off x="6751639" y="355600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30"/>
                  </a:moveTo>
                  <a:lnTo>
                    <a:pt x="6" y="0"/>
                  </a:lnTo>
                  <a:lnTo>
                    <a:pt x="53" y="12"/>
                  </a:lnTo>
                  <a:lnTo>
                    <a:pt x="47" y="42"/>
                  </a:lnTo>
                  <a:lnTo>
                    <a:pt x="41" y="42"/>
                  </a:lnTo>
                  <a:lnTo>
                    <a:pt x="47" y="18"/>
                  </a:lnTo>
                  <a:lnTo>
                    <a:pt x="35" y="12"/>
                  </a:lnTo>
                  <a:lnTo>
                    <a:pt x="29" y="36"/>
                  </a:lnTo>
                  <a:lnTo>
                    <a:pt x="23" y="36"/>
                  </a:lnTo>
                  <a:lnTo>
                    <a:pt x="29" y="12"/>
                  </a:lnTo>
                  <a:lnTo>
                    <a:pt x="11" y="6"/>
                  </a:lnTo>
                  <a:lnTo>
                    <a:pt x="6" y="30"/>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5" name="Freeform 364"/>
            <p:cNvSpPr>
              <a:spLocks/>
            </p:cNvSpPr>
            <p:nvPr/>
          </p:nvSpPr>
          <p:spPr bwMode="auto">
            <a:xfrm>
              <a:off x="6732589" y="3622676"/>
              <a:ext cx="74613" cy="76200"/>
            </a:xfrm>
            <a:custGeom>
              <a:avLst/>
              <a:gdLst>
                <a:gd name="T0" fmla="*/ 2147483646 w 8"/>
                <a:gd name="T1" fmla="*/ 2147483646 h 8"/>
                <a:gd name="T2" fmla="*/ 2147483646 w 8"/>
                <a:gd name="T3" fmla="*/ 2147483646 h 8"/>
                <a:gd name="T4" fmla="*/ 2147483646 w 8"/>
                <a:gd name="T5" fmla="*/ 2147483646 h 8"/>
                <a:gd name="T6" fmla="*/ 0 w 8"/>
                <a:gd name="T7" fmla="*/ 2147483646 h 8"/>
                <a:gd name="T8" fmla="*/ 2147483646 w 8"/>
                <a:gd name="T9" fmla="*/ 2147483646 h 8"/>
                <a:gd name="T10" fmla="*/ 2147483646 w 8"/>
                <a:gd name="T11" fmla="*/ 2147483646 h 8"/>
                <a:gd name="T12" fmla="*/ 2147483646 w 8"/>
                <a:gd name="T13" fmla="*/ 0 h 8"/>
                <a:gd name="T14" fmla="*/ 2147483646 w 8"/>
                <a:gd name="T15" fmla="*/ 0 h 8"/>
                <a:gd name="T16" fmla="*/ 2147483646 w 8"/>
                <a:gd name="T17" fmla="*/ 0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2147483646 w 8"/>
                <a:gd name="T55" fmla="*/ 2147483646 h 8"/>
                <a:gd name="T56" fmla="*/ 2147483646 w 8"/>
                <a:gd name="T57" fmla="*/ 2147483646 h 8"/>
                <a:gd name="T58" fmla="*/ 2147483646 w 8"/>
                <a:gd name="T59" fmla="*/ 2147483646 h 8"/>
                <a:gd name="T60" fmla="*/ 2147483646 w 8"/>
                <a:gd name="T61" fmla="*/ 2147483646 h 8"/>
                <a:gd name="T62" fmla="*/ 2147483646 w 8"/>
                <a:gd name="T63" fmla="*/ 2147483646 h 8"/>
                <a:gd name="T64" fmla="*/ 2147483646 w 8"/>
                <a:gd name="T65" fmla="*/ 2147483646 h 8"/>
                <a:gd name="T66" fmla="*/ 2147483646 w 8"/>
                <a:gd name="T67" fmla="*/ 2147483646 h 8"/>
                <a:gd name="T68" fmla="*/ 2147483646 w 8"/>
                <a:gd name="T69" fmla="*/ 2147483646 h 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8">
                  <a:moveTo>
                    <a:pt x="2" y="6"/>
                  </a:moveTo>
                  <a:cubicBezTo>
                    <a:pt x="2" y="6"/>
                    <a:pt x="1" y="6"/>
                    <a:pt x="1" y="6"/>
                  </a:cubicBezTo>
                  <a:cubicBezTo>
                    <a:pt x="1" y="5"/>
                    <a:pt x="1" y="5"/>
                    <a:pt x="1" y="5"/>
                  </a:cubicBezTo>
                  <a:cubicBezTo>
                    <a:pt x="0" y="4"/>
                    <a:pt x="0" y="4"/>
                    <a:pt x="0" y="4"/>
                  </a:cubicBezTo>
                  <a:cubicBezTo>
                    <a:pt x="0" y="3"/>
                    <a:pt x="0" y="3"/>
                    <a:pt x="1" y="2"/>
                  </a:cubicBezTo>
                  <a:cubicBezTo>
                    <a:pt x="1" y="2"/>
                    <a:pt x="1" y="1"/>
                    <a:pt x="1" y="1"/>
                  </a:cubicBezTo>
                  <a:cubicBezTo>
                    <a:pt x="2" y="1"/>
                    <a:pt x="2" y="0"/>
                    <a:pt x="2" y="0"/>
                  </a:cubicBezTo>
                  <a:cubicBezTo>
                    <a:pt x="3" y="0"/>
                    <a:pt x="3" y="0"/>
                    <a:pt x="3" y="0"/>
                  </a:cubicBezTo>
                  <a:cubicBezTo>
                    <a:pt x="3" y="0"/>
                    <a:pt x="3" y="0"/>
                    <a:pt x="3" y="0"/>
                  </a:cubicBezTo>
                  <a:cubicBezTo>
                    <a:pt x="3" y="1"/>
                    <a:pt x="3" y="1"/>
                    <a:pt x="2" y="1"/>
                  </a:cubicBezTo>
                  <a:cubicBezTo>
                    <a:pt x="2" y="2"/>
                    <a:pt x="2" y="2"/>
                    <a:pt x="1" y="3"/>
                  </a:cubicBezTo>
                  <a:cubicBezTo>
                    <a:pt x="1" y="3"/>
                    <a:pt x="1" y="4"/>
                    <a:pt x="1" y="4"/>
                  </a:cubicBezTo>
                  <a:cubicBezTo>
                    <a:pt x="1" y="5"/>
                    <a:pt x="2" y="5"/>
                    <a:pt x="2" y="5"/>
                  </a:cubicBezTo>
                  <a:cubicBezTo>
                    <a:pt x="2" y="5"/>
                    <a:pt x="3" y="5"/>
                    <a:pt x="3" y="5"/>
                  </a:cubicBezTo>
                  <a:cubicBezTo>
                    <a:pt x="3" y="5"/>
                    <a:pt x="3" y="5"/>
                    <a:pt x="3" y="4"/>
                  </a:cubicBezTo>
                  <a:cubicBezTo>
                    <a:pt x="4" y="4"/>
                    <a:pt x="4" y="4"/>
                    <a:pt x="4" y="4"/>
                  </a:cubicBezTo>
                  <a:cubicBezTo>
                    <a:pt x="4" y="3"/>
                    <a:pt x="4" y="3"/>
                    <a:pt x="4" y="3"/>
                  </a:cubicBezTo>
                  <a:cubicBezTo>
                    <a:pt x="5" y="2"/>
                    <a:pt x="5" y="2"/>
                    <a:pt x="6" y="2"/>
                  </a:cubicBezTo>
                  <a:cubicBezTo>
                    <a:pt x="6" y="1"/>
                    <a:pt x="7" y="1"/>
                    <a:pt x="7" y="2"/>
                  </a:cubicBezTo>
                  <a:cubicBezTo>
                    <a:pt x="8" y="2"/>
                    <a:pt x="8" y="2"/>
                    <a:pt x="8" y="3"/>
                  </a:cubicBezTo>
                  <a:cubicBezTo>
                    <a:pt x="8" y="4"/>
                    <a:pt x="8" y="4"/>
                    <a:pt x="8" y="5"/>
                  </a:cubicBezTo>
                  <a:cubicBezTo>
                    <a:pt x="8" y="6"/>
                    <a:pt x="8" y="6"/>
                    <a:pt x="8" y="7"/>
                  </a:cubicBezTo>
                  <a:cubicBezTo>
                    <a:pt x="7" y="7"/>
                    <a:pt x="7" y="7"/>
                    <a:pt x="7" y="8"/>
                  </a:cubicBezTo>
                  <a:cubicBezTo>
                    <a:pt x="6" y="7"/>
                    <a:pt x="6" y="7"/>
                    <a:pt x="6" y="7"/>
                  </a:cubicBezTo>
                  <a:cubicBezTo>
                    <a:pt x="6" y="7"/>
                    <a:pt x="6" y="7"/>
                    <a:pt x="6" y="7"/>
                  </a:cubicBezTo>
                  <a:cubicBezTo>
                    <a:pt x="6" y="7"/>
                    <a:pt x="6" y="7"/>
                    <a:pt x="7" y="6"/>
                  </a:cubicBezTo>
                  <a:cubicBezTo>
                    <a:pt x="7" y="6"/>
                    <a:pt x="7" y="5"/>
                    <a:pt x="7" y="5"/>
                  </a:cubicBezTo>
                  <a:cubicBezTo>
                    <a:pt x="8" y="4"/>
                    <a:pt x="8" y="4"/>
                    <a:pt x="7" y="3"/>
                  </a:cubicBezTo>
                  <a:cubicBezTo>
                    <a:pt x="7" y="3"/>
                    <a:pt x="7" y="3"/>
                    <a:pt x="7" y="3"/>
                  </a:cubicBezTo>
                  <a:cubicBezTo>
                    <a:pt x="6" y="3"/>
                    <a:pt x="6" y="3"/>
                    <a:pt x="6" y="3"/>
                  </a:cubicBezTo>
                  <a:cubicBezTo>
                    <a:pt x="6" y="3"/>
                    <a:pt x="6" y="3"/>
                    <a:pt x="5" y="3"/>
                  </a:cubicBezTo>
                  <a:cubicBezTo>
                    <a:pt x="5" y="4"/>
                    <a:pt x="5" y="4"/>
                    <a:pt x="5" y="4"/>
                  </a:cubicBezTo>
                  <a:cubicBezTo>
                    <a:pt x="5" y="5"/>
                    <a:pt x="4" y="5"/>
                    <a:pt x="4" y="5"/>
                  </a:cubicBezTo>
                  <a:cubicBezTo>
                    <a:pt x="4" y="6"/>
                    <a:pt x="4" y="6"/>
                    <a:pt x="3" y="6"/>
                  </a:cubicBezTo>
                  <a:cubicBezTo>
                    <a:pt x="3" y="6"/>
                    <a:pt x="2" y="6"/>
                    <a:pt x="2"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6" name="Freeform 365"/>
            <p:cNvSpPr>
              <a:spLocks/>
            </p:cNvSpPr>
            <p:nvPr/>
          </p:nvSpPr>
          <p:spPr bwMode="auto">
            <a:xfrm>
              <a:off x="6892926" y="3017838"/>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2147483646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0 h 7"/>
                <a:gd name="T38" fmla="*/ 2147483646 w 9"/>
                <a:gd name="T39" fmla="*/ 0 h 7"/>
                <a:gd name="T40" fmla="*/ 2147483646 w 9"/>
                <a:gd name="T41" fmla="*/ 2147483646 h 7"/>
                <a:gd name="T42" fmla="*/ 2147483646 w 9"/>
                <a:gd name="T43" fmla="*/ 2147483646 h 7"/>
                <a:gd name="T44" fmla="*/ 2147483646 w 9"/>
                <a:gd name="T45" fmla="*/ 2147483646 h 7"/>
                <a:gd name="T46" fmla="*/ 2147483646 w 9"/>
                <a:gd name="T47" fmla="*/ 2147483646 h 7"/>
                <a:gd name="T48" fmla="*/ 2147483646 w 9"/>
                <a:gd name="T49" fmla="*/ 2147483646 h 7"/>
                <a:gd name="T50" fmla="*/ 2147483646 w 9"/>
                <a:gd name="T51" fmla="*/ 2147483646 h 7"/>
                <a:gd name="T52" fmla="*/ 2147483646 w 9"/>
                <a:gd name="T53" fmla="*/ 2147483646 h 7"/>
                <a:gd name="T54" fmla="*/ 2147483646 w 9"/>
                <a:gd name="T55" fmla="*/ 2147483646 h 7"/>
                <a:gd name="T56" fmla="*/ 2147483646 w 9"/>
                <a:gd name="T57" fmla="*/ 2147483646 h 7"/>
                <a:gd name="T58" fmla="*/ 2147483646 w 9"/>
                <a:gd name="T59" fmla="*/ 2147483646 h 7"/>
                <a:gd name="T60" fmla="*/ 2147483646 w 9"/>
                <a:gd name="T61" fmla="*/ 2147483646 h 7"/>
                <a:gd name="T62" fmla="*/ 2147483646 w 9"/>
                <a:gd name="T63" fmla="*/ 2147483646 h 7"/>
                <a:gd name="T64" fmla="*/ 2147483646 w 9"/>
                <a:gd name="T65" fmla="*/ 2147483646 h 7"/>
                <a:gd name="T66" fmla="*/ 2147483646 w 9"/>
                <a:gd name="T67" fmla="*/ 2147483646 h 7"/>
                <a:gd name="T68" fmla="*/ 2147483646 w 9"/>
                <a:gd name="T69" fmla="*/ 2147483646 h 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7">
                  <a:moveTo>
                    <a:pt x="4" y="7"/>
                  </a:moveTo>
                  <a:cubicBezTo>
                    <a:pt x="4" y="7"/>
                    <a:pt x="4" y="7"/>
                    <a:pt x="3" y="7"/>
                  </a:cubicBezTo>
                  <a:cubicBezTo>
                    <a:pt x="3" y="7"/>
                    <a:pt x="3" y="7"/>
                    <a:pt x="2" y="7"/>
                  </a:cubicBezTo>
                  <a:cubicBezTo>
                    <a:pt x="2" y="7"/>
                    <a:pt x="2" y="7"/>
                    <a:pt x="1" y="6"/>
                  </a:cubicBezTo>
                  <a:cubicBezTo>
                    <a:pt x="1" y="6"/>
                    <a:pt x="1" y="6"/>
                    <a:pt x="1" y="5"/>
                  </a:cubicBezTo>
                  <a:cubicBezTo>
                    <a:pt x="1" y="5"/>
                    <a:pt x="0" y="4"/>
                    <a:pt x="0" y="4"/>
                  </a:cubicBezTo>
                  <a:cubicBezTo>
                    <a:pt x="0" y="3"/>
                    <a:pt x="0" y="3"/>
                    <a:pt x="0" y="2"/>
                  </a:cubicBezTo>
                  <a:cubicBezTo>
                    <a:pt x="1" y="2"/>
                    <a:pt x="1" y="2"/>
                    <a:pt x="1" y="2"/>
                  </a:cubicBezTo>
                  <a:cubicBezTo>
                    <a:pt x="1" y="2"/>
                    <a:pt x="1" y="2"/>
                    <a:pt x="1" y="2"/>
                  </a:cubicBezTo>
                  <a:cubicBezTo>
                    <a:pt x="1" y="2"/>
                    <a:pt x="1" y="3"/>
                    <a:pt x="1" y="3"/>
                  </a:cubicBezTo>
                  <a:cubicBezTo>
                    <a:pt x="1" y="4"/>
                    <a:pt x="1" y="4"/>
                    <a:pt x="2" y="5"/>
                  </a:cubicBezTo>
                  <a:cubicBezTo>
                    <a:pt x="2" y="5"/>
                    <a:pt x="2" y="6"/>
                    <a:pt x="3" y="6"/>
                  </a:cubicBezTo>
                  <a:cubicBezTo>
                    <a:pt x="3" y="6"/>
                    <a:pt x="3" y="6"/>
                    <a:pt x="4" y="6"/>
                  </a:cubicBezTo>
                  <a:cubicBezTo>
                    <a:pt x="4" y="6"/>
                    <a:pt x="4" y="6"/>
                    <a:pt x="4" y="6"/>
                  </a:cubicBezTo>
                  <a:cubicBezTo>
                    <a:pt x="4" y="5"/>
                    <a:pt x="4" y="5"/>
                    <a:pt x="4" y="5"/>
                  </a:cubicBezTo>
                  <a:cubicBezTo>
                    <a:pt x="4" y="4"/>
                    <a:pt x="4" y="4"/>
                    <a:pt x="4" y="4"/>
                  </a:cubicBezTo>
                  <a:cubicBezTo>
                    <a:pt x="4" y="4"/>
                    <a:pt x="4" y="3"/>
                    <a:pt x="4" y="3"/>
                  </a:cubicBezTo>
                  <a:cubicBezTo>
                    <a:pt x="4" y="2"/>
                    <a:pt x="4" y="2"/>
                    <a:pt x="4" y="1"/>
                  </a:cubicBezTo>
                  <a:cubicBezTo>
                    <a:pt x="4" y="1"/>
                    <a:pt x="4" y="0"/>
                    <a:pt x="5" y="0"/>
                  </a:cubicBezTo>
                  <a:cubicBezTo>
                    <a:pt x="6" y="0"/>
                    <a:pt x="6" y="0"/>
                    <a:pt x="7" y="0"/>
                  </a:cubicBezTo>
                  <a:cubicBezTo>
                    <a:pt x="7" y="1"/>
                    <a:pt x="8" y="1"/>
                    <a:pt x="8" y="2"/>
                  </a:cubicBezTo>
                  <a:cubicBezTo>
                    <a:pt x="8" y="3"/>
                    <a:pt x="9" y="3"/>
                    <a:pt x="9" y="3"/>
                  </a:cubicBezTo>
                  <a:cubicBezTo>
                    <a:pt x="9" y="4"/>
                    <a:pt x="9" y="4"/>
                    <a:pt x="9" y="5"/>
                  </a:cubicBezTo>
                  <a:cubicBezTo>
                    <a:pt x="8" y="5"/>
                    <a:pt x="8" y="5"/>
                    <a:pt x="8" y="5"/>
                  </a:cubicBezTo>
                  <a:cubicBezTo>
                    <a:pt x="8" y="5"/>
                    <a:pt x="8" y="5"/>
                    <a:pt x="8" y="5"/>
                  </a:cubicBezTo>
                  <a:cubicBezTo>
                    <a:pt x="8" y="5"/>
                    <a:pt x="8" y="4"/>
                    <a:pt x="8" y="4"/>
                  </a:cubicBezTo>
                  <a:cubicBezTo>
                    <a:pt x="8" y="3"/>
                    <a:pt x="8" y="3"/>
                    <a:pt x="7" y="2"/>
                  </a:cubicBezTo>
                  <a:cubicBezTo>
                    <a:pt x="7" y="2"/>
                    <a:pt x="7" y="2"/>
                    <a:pt x="7" y="1"/>
                  </a:cubicBezTo>
                  <a:cubicBezTo>
                    <a:pt x="6" y="1"/>
                    <a:pt x="6" y="1"/>
                    <a:pt x="6" y="1"/>
                  </a:cubicBezTo>
                  <a:cubicBezTo>
                    <a:pt x="5" y="1"/>
                    <a:pt x="5" y="2"/>
                    <a:pt x="5" y="2"/>
                  </a:cubicBezTo>
                  <a:cubicBezTo>
                    <a:pt x="5" y="2"/>
                    <a:pt x="5" y="2"/>
                    <a:pt x="5" y="3"/>
                  </a:cubicBezTo>
                  <a:cubicBezTo>
                    <a:pt x="5" y="3"/>
                    <a:pt x="5" y="3"/>
                    <a:pt x="5" y="4"/>
                  </a:cubicBezTo>
                  <a:cubicBezTo>
                    <a:pt x="5" y="4"/>
                    <a:pt x="5" y="4"/>
                    <a:pt x="5" y="5"/>
                  </a:cubicBezTo>
                  <a:cubicBezTo>
                    <a:pt x="5" y="5"/>
                    <a:pt x="5" y="6"/>
                    <a:pt x="5" y="6"/>
                  </a:cubicBezTo>
                  <a:cubicBezTo>
                    <a:pt x="5" y="7"/>
                    <a:pt x="5"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7" name="Freeform 366"/>
            <p:cNvSpPr>
              <a:spLocks/>
            </p:cNvSpPr>
            <p:nvPr/>
          </p:nvSpPr>
          <p:spPr bwMode="auto">
            <a:xfrm>
              <a:off x="6921501" y="3082926"/>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0 w 53"/>
                <a:gd name="T9" fmla="*/ 2147483646 h 48"/>
                <a:gd name="T10" fmla="*/ 0 w 53"/>
                <a:gd name="T11" fmla="*/ 2147483646 h 48"/>
                <a:gd name="T12" fmla="*/ 2147483646 w 53"/>
                <a:gd name="T13" fmla="*/ 0 h 48"/>
                <a:gd name="T14" fmla="*/ 2147483646 w 53"/>
                <a:gd name="T15" fmla="*/ 2147483646 h 48"/>
                <a:gd name="T16" fmla="*/ 2147483646 w 53"/>
                <a:gd name="T17" fmla="*/ 2147483646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8">
                  <a:moveTo>
                    <a:pt x="12" y="48"/>
                  </a:moveTo>
                  <a:lnTo>
                    <a:pt x="6" y="48"/>
                  </a:lnTo>
                  <a:lnTo>
                    <a:pt x="30" y="36"/>
                  </a:lnTo>
                  <a:lnTo>
                    <a:pt x="24" y="18"/>
                  </a:lnTo>
                  <a:lnTo>
                    <a:pt x="0" y="24"/>
                  </a:lnTo>
                  <a:lnTo>
                    <a:pt x="0" y="18"/>
                  </a:lnTo>
                  <a:lnTo>
                    <a:pt x="41" y="0"/>
                  </a:lnTo>
                  <a:lnTo>
                    <a:pt x="47" y="6"/>
                  </a:lnTo>
                  <a:lnTo>
                    <a:pt x="30" y="12"/>
                  </a:lnTo>
                  <a:lnTo>
                    <a:pt x="35" y="36"/>
                  </a:lnTo>
                  <a:lnTo>
                    <a:pt x="53" y="30"/>
                  </a:lnTo>
                  <a:lnTo>
                    <a:pt x="53" y="36"/>
                  </a:lnTo>
                  <a:lnTo>
                    <a:pt x="12"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8" name="Freeform 367"/>
            <p:cNvSpPr>
              <a:spLocks noEditPoints="1"/>
            </p:cNvSpPr>
            <p:nvPr/>
          </p:nvSpPr>
          <p:spPr bwMode="auto">
            <a:xfrm>
              <a:off x="6950076" y="3168651"/>
              <a:ext cx="74613" cy="76200"/>
            </a:xfrm>
            <a:custGeom>
              <a:avLst/>
              <a:gdLst>
                <a:gd name="T0" fmla="*/ 2147483646 w 8"/>
                <a:gd name="T1" fmla="*/ 2147483646 h 8"/>
                <a:gd name="T2" fmla="*/ 2147483646 w 8"/>
                <a:gd name="T3" fmla="*/ 2147483646 h 8"/>
                <a:gd name="T4" fmla="*/ 2147483646 w 8"/>
                <a:gd name="T5" fmla="*/ 2147483646 h 8"/>
                <a:gd name="T6" fmla="*/ 2147483646 w 8"/>
                <a:gd name="T7" fmla="*/ 2147483646 h 8"/>
                <a:gd name="T8" fmla="*/ 2147483646 w 8"/>
                <a:gd name="T9" fmla="*/ 2147483646 h 8"/>
                <a:gd name="T10" fmla="*/ 0 w 8"/>
                <a:gd name="T11" fmla="*/ 2147483646 h 8"/>
                <a:gd name="T12" fmla="*/ 0 w 8"/>
                <a:gd name="T13" fmla="*/ 2147483646 h 8"/>
                <a:gd name="T14" fmla="*/ 0 w 8"/>
                <a:gd name="T15" fmla="*/ 2147483646 h 8"/>
                <a:gd name="T16" fmla="*/ 0 w 8"/>
                <a:gd name="T17" fmla="*/ 2147483646 h 8"/>
                <a:gd name="T18" fmla="*/ 2147483646 w 8"/>
                <a:gd name="T19" fmla="*/ 2147483646 h 8"/>
                <a:gd name="T20" fmla="*/ 2147483646 w 8"/>
                <a:gd name="T21" fmla="*/ 2147483646 h 8"/>
                <a:gd name="T22" fmla="*/ 2147483646 w 8"/>
                <a:gd name="T23" fmla="*/ 0 h 8"/>
                <a:gd name="T24" fmla="*/ 2147483646 w 8"/>
                <a:gd name="T25" fmla="*/ 2147483646 h 8"/>
                <a:gd name="T26" fmla="*/ 2147483646 w 8"/>
                <a:gd name="T27" fmla="*/ 2147483646 h 8"/>
                <a:gd name="T28" fmla="*/ 2147483646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8">
                  <a:moveTo>
                    <a:pt x="7" y="6"/>
                  </a:moveTo>
                  <a:cubicBezTo>
                    <a:pt x="7" y="6"/>
                    <a:pt x="7" y="7"/>
                    <a:pt x="6" y="7"/>
                  </a:cubicBezTo>
                  <a:cubicBezTo>
                    <a:pt x="6" y="7"/>
                    <a:pt x="5" y="8"/>
                    <a:pt x="5" y="8"/>
                  </a:cubicBezTo>
                  <a:cubicBezTo>
                    <a:pt x="4" y="8"/>
                    <a:pt x="3" y="8"/>
                    <a:pt x="3" y="8"/>
                  </a:cubicBezTo>
                  <a:cubicBezTo>
                    <a:pt x="2" y="8"/>
                    <a:pt x="2" y="8"/>
                    <a:pt x="1" y="7"/>
                  </a:cubicBezTo>
                  <a:cubicBezTo>
                    <a:pt x="1" y="7"/>
                    <a:pt x="1" y="7"/>
                    <a:pt x="0" y="6"/>
                  </a:cubicBezTo>
                  <a:cubicBezTo>
                    <a:pt x="0" y="6"/>
                    <a:pt x="0" y="5"/>
                    <a:pt x="0" y="5"/>
                  </a:cubicBezTo>
                  <a:cubicBezTo>
                    <a:pt x="0" y="4"/>
                    <a:pt x="0" y="4"/>
                    <a:pt x="0" y="3"/>
                  </a:cubicBezTo>
                  <a:cubicBezTo>
                    <a:pt x="0" y="3"/>
                    <a:pt x="0" y="3"/>
                    <a:pt x="0" y="2"/>
                  </a:cubicBezTo>
                  <a:cubicBezTo>
                    <a:pt x="1" y="2"/>
                    <a:pt x="1" y="1"/>
                    <a:pt x="1" y="1"/>
                  </a:cubicBezTo>
                  <a:cubicBezTo>
                    <a:pt x="2" y="1"/>
                    <a:pt x="2" y="1"/>
                    <a:pt x="3" y="1"/>
                  </a:cubicBezTo>
                  <a:cubicBezTo>
                    <a:pt x="4" y="0"/>
                    <a:pt x="4" y="0"/>
                    <a:pt x="5" y="0"/>
                  </a:cubicBezTo>
                  <a:cubicBezTo>
                    <a:pt x="5" y="1"/>
                    <a:pt x="6" y="1"/>
                    <a:pt x="6" y="1"/>
                  </a:cubicBezTo>
                  <a:cubicBezTo>
                    <a:pt x="7" y="1"/>
                    <a:pt x="7" y="1"/>
                    <a:pt x="7" y="2"/>
                  </a:cubicBezTo>
                  <a:cubicBezTo>
                    <a:pt x="7" y="2"/>
                    <a:pt x="8" y="3"/>
                    <a:pt x="8" y="3"/>
                  </a:cubicBezTo>
                  <a:cubicBezTo>
                    <a:pt x="8" y="4"/>
                    <a:pt x="8" y="4"/>
                    <a:pt x="8" y="5"/>
                  </a:cubicBezTo>
                  <a:cubicBezTo>
                    <a:pt x="8" y="5"/>
                    <a:pt x="7" y="6"/>
                    <a:pt x="7" y="6"/>
                  </a:cubicBezTo>
                  <a:close/>
                  <a:moveTo>
                    <a:pt x="4" y="7"/>
                  </a:moveTo>
                  <a:cubicBezTo>
                    <a:pt x="5" y="6"/>
                    <a:pt x="6" y="6"/>
                    <a:pt x="6" y="5"/>
                  </a:cubicBezTo>
                  <a:cubicBezTo>
                    <a:pt x="7" y="5"/>
                    <a:pt x="7" y="4"/>
                    <a:pt x="7" y="3"/>
                  </a:cubicBezTo>
                  <a:cubicBezTo>
                    <a:pt x="7" y="3"/>
                    <a:pt x="6" y="2"/>
                    <a:pt x="6" y="2"/>
                  </a:cubicBezTo>
                  <a:cubicBezTo>
                    <a:pt x="5" y="1"/>
                    <a:pt x="4" y="1"/>
                    <a:pt x="3" y="2"/>
                  </a:cubicBezTo>
                  <a:cubicBezTo>
                    <a:pt x="2" y="2"/>
                    <a:pt x="2" y="2"/>
                    <a:pt x="1" y="3"/>
                  </a:cubicBezTo>
                  <a:cubicBezTo>
                    <a:pt x="1" y="3"/>
                    <a:pt x="1" y="4"/>
                    <a:pt x="1" y="5"/>
                  </a:cubicBezTo>
                  <a:cubicBezTo>
                    <a:pt x="1" y="6"/>
                    <a:pt x="1" y="6"/>
                    <a:pt x="2" y="6"/>
                  </a:cubicBezTo>
                  <a:cubicBezTo>
                    <a:pt x="2" y="7"/>
                    <a:pt x="3" y="7"/>
                    <a:pt x="4"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39" name="Freeform 368"/>
            <p:cNvSpPr>
              <a:spLocks noEditPoints="1"/>
            </p:cNvSpPr>
            <p:nvPr/>
          </p:nvSpPr>
          <p:spPr bwMode="auto">
            <a:xfrm>
              <a:off x="6959601" y="3262313"/>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0 w 8"/>
                <a:gd name="T9" fmla="*/ 2147483646 h 7"/>
                <a:gd name="T10" fmla="*/ 0 w 8"/>
                <a:gd name="T11" fmla="*/ 0 h 7"/>
                <a:gd name="T12" fmla="*/ 2147483646 w 8"/>
                <a:gd name="T13" fmla="*/ 0 h 7"/>
                <a:gd name="T14" fmla="*/ 2147483646 w 8"/>
                <a:gd name="T15" fmla="*/ 2147483646 h 7"/>
                <a:gd name="T16" fmla="*/ 2147483646 w 8"/>
                <a:gd name="T17" fmla="*/ 2147483646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7">
                  <a:moveTo>
                    <a:pt x="1" y="7"/>
                  </a:moveTo>
                  <a:cubicBezTo>
                    <a:pt x="1" y="5"/>
                    <a:pt x="1" y="5"/>
                    <a:pt x="1" y="5"/>
                  </a:cubicBezTo>
                  <a:cubicBezTo>
                    <a:pt x="3" y="3"/>
                    <a:pt x="3" y="3"/>
                    <a:pt x="3" y="3"/>
                  </a:cubicBezTo>
                  <a:cubicBezTo>
                    <a:pt x="3" y="1"/>
                    <a:pt x="3" y="1"/>
                    <a:pt x="3" y="1"/>
                  </a:cubicBezTo>
                  <a:cubicBezTo>
                    <a:pt x="0" y="1"/>
                    <a:pt x="0" y="1"/>
                    <a:pt x="0" y="1"/>
                  </a:cubicBezTo>
                  <a:cubicBezTo>
                    <a:pt x="0" y="0"/>
                    <a:pt x="0" y="0"/>
                    <a:pt x="0" y="0"/>
                  </a:cubicBezTo>
                  <a:cubicBezTo>
                    <a:pt x="8" y="0"/>
                    <a:pt x="8" y="0"/>
                    <a:pt x="8" y="0"/>
                  </a:cubicBezTo>
                  <a:cubicBezTo>
                    <a:pt x="8" y="2"/>
                    <a:pt x="8" y="2"/>
                    <a:pt x="8" y="2"/>
                  </a:cubicBezTo>
                  <a:cubicBezTo>
                    <a:pt x="8" y="2"/>
                    <a:pt x="8" y="3"/>
                    <a:pt x="8" y="3"/>
                  </a:cubicBezTo>
                  <a:cubicBezTo>
                    <a:pt x="8" y="3"/>
                    <a:pt x="8" y="4"/>
                    <a:pt x="8" y="4"/>
                  </a:cubicBezTo>
                  <a:cubicBezTo>
                    <a:pt x="8" y="4"/>
                    <a:pt x="7" y="4"/>
                    <a:pt x="7" y="5"/>
                  </a:cubicBezTo>
                  <a:cubicBezTo>
                    <a:pt x="7" y="5"/>
                    <a:pt x="7" y="5"/>
                    <a:pt x="6" y="5"/>
                  </a:cubicBezTo>
                  <a:cubicBezTo>
                    <a:pt x="6" y="5"/>
                    <a:pt x="5" y="5"/>
                    <a:pt x="5" y="5"/>
                  </a:cubicBezTo>
                  <a:cubicBezTo>
                    <a:pt x="4" y="4"/>
                    <a:pt x="4" y="4"/>
                    <a:pt x="4" y="4"/>
                  </a:cubicBezTo>
                  <a:lnTo>
                    <a:pt x="1" y="7"/>
                  </a:lnTo>
                  <a:close/>
                  <a:moveTo>
                    <a:pt x="6" y="4"/>
                  </a:moveTo>
                  <a:cubicBezTo>
                    <a:pt x="6" y="4"/>
                    <a:pt x="6" y="4"/>
                    <a:pt x="7" y="4"/>
                  </a:cubicBezTo>
                  <a:cubicBezTo>
                    <a:pt x="7" y="4"/>
                    <a:pt x="7" y="3"/>
                    <a:pt x="7" y="3"/>
                  </a:cubicBezTo>
                  <a:cubicBezTo>
                    <a:pt x="7" y="3"/>
                    <a:pt x="7" y="3"/>
                    <a:pt x="7" y="3"/>
                  </a:cubicBezTo>
                  <a:cubicBezTo>
                    <a:pt x="7" y="2"/>
                    <a:pt x="7" y="2"/>
                    <a:pt x="7" y="2"/>
                  </a:cubicBezTo>
                  <a:cubicBezTo>
                    <a:pt x="7" y="1"/>
                    <a:pt x="7" y="1"/>
                    <a:pt x="7" y="1"/>
                  </a:cubicBezTo>
                  <a:cubicBezTo>
                    <a:pt x="4" y="1"/>
                    <a:pt x="4" y="1"/>
                    <a:pt x="4" y="1"/>
                  </a:cubicBezTo>
                  <a:cubicBezTo>
                    <a:pt x="4" y="2"/>
                    <a:pt x="4" y="2"/>
                    <a:pt x="4" y="2"/>
                  </a:cubicBezTo>
                  <a:cubicBezTo>
                    <a:pt x="4" y="2"/>
                    <a:pt x="4" y="3"/>
                    <a:pt x="4" y="3"/>
                  </a:cubicBezTo>
                  <a:cubicBezTo>
                    <a:pt x="4" y="3"/>
                    <a:pt x="5" y="3"/>
                    <a:pt x="5" y="3"/>
                  </a:cubicBezTo>
                  <a:cubicBezTo>
                    <a:pt x="5" y="4"/>
                    <a:pt x="5" y="4"/>
                    <a:pt x="5" y="4"/>
                  </a:cubicBezTo>
                  <a:cubicBezTo>
                    <a:pt x="5" y="4"/>
                    <a:pt x="6" y="4"/>
                    <a:pt x="6" y="4"/>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0" name="Freeform 369"/>
            <p:cNvSpPr>
              <a:spLocks/>
            </p:cNvSpPr>
            <p:nvPr/>
          </p:nvSpPr>
          <p:spPr bwMode="auto">
            <a:xfrm>
              <a:off x="6969126" y="3328988"/>
              <a:ext cx="74613" cy="57150"/>
            </a:xfrm>
            <a:custGeom>
              <a:avLst/>
              <a:gdLst>
                <a:gd name="T0" fmla="*/ 2147483646 w 47"/>
                <a:gd name="T1" fmla="*/ 2147483646 h 36"/>
                <a:gd name="T2" fmla="*/ 2147483646 w 47"/>
                <a:gd name="T3" fmla="*/ 2147483646 h 36"/>
                <a:gd name="T4" fmla="*/ 0 w 47"/>
                <a:gd name="T5" fmla="*/ 2147483646 h 36"/>
                <a:gd name="T6" fmla="*/ 0 w 47"/>
                <a:gd name="T7" fmla="*/ 2147483646 h 36"/>
                <a:gd name="T8" fmla="*/ 2147483646 w 47"/>
                <a:gd name="T9" fmla="*/ 2147483646 h 36"/>
                <a:gd name="T10" fmla="*/ 2147483646 w 47"/>
                <a:gd name="T11" fmla="*/ 0 h 36"/>
                <a:gd name="T12" fmla="*/ 2147483646 w 47"/>
                <a:gd name="T13" fmla="*/ 0 h 36"/>
                <a:gd name="T14" fmla="*/ 2147483646 w 47"/>
                <a:gd name="T15" fmla="*/ 2147483646 h 36"/>
                <a:gd name="T16" fmla="*/ 2147483646 w 47"/>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36">
                  <a:moveTo>
                    <a:pt x="41" y="36"/>
                  </a:moveTo>
                  <a:lnTo>
                    <a:pt x="41" y="18"/>
                  </a:lnTo>
                  <a:lnTo>
                    <a:pt x="0" y="24"/>
                  </a:lnTo>
                  <a:lnTo>
                    <a:pt x="0" y="18"/>
                  </a:lnTo>
                  <a:lnTo>
                    <a:pt x="41" y="12"/>
                  </a:lnTo>
                  <a:lnTo>
                    <a:pt x="35" y="0"/>
                  </a:lnTo>
                  <a:lnTo>
                    <a:pt x="41" y="0"/>
                  </a:lnTo>
                  <a:lnTo>
                    <a:pt x="47" y="36"/>
                  </a:lnTo>
                  <a:lnTo>
                    <a:pt x="41"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1" name="Freeform 370"/>
            <p:cNvSpPr>
              <a:spLocks/>
            </p:cNvSpPr>
            <p:nvPr/>
          </p:nvSpPr>
          <p:spPr bwMode="auto">
            <a:xfrm>
              <a:off x="6996114" y="3395663"/>
              <a:ext cx="9525" cy="28575"/>
            </a:xfrm>
            <a:custGeom>
              <a:avLst/>
              <a:gdLst>
                <a:gd name="T0" fmla="*/ 0 w 6"/>
                <a:gd name="T1" fmla="*/ 2147483646 h 18"/>
                <a:gd name="T2" fmla="*/ 0 w 6"/>
                <a:gd name="T3" fmla="*/ 0 h 18"/>
                <a:gd name="T4" fmla="*/ 2147483646 w 6"/>
                <a:gd name="T5" fmla="*/ 0 h 18"/>
                <a:gd name="T6" fmla="*/ 0 w 6"/>
                <a:gd name="T7" fmla="*/ 2147483646 h 18"/>
                <a:gd name="T8" fmla="*/ 0 w 6"/>
                <a:gd name="T9" fmla="*/ 214748364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0" y="18"/>
                  </a:moveTo>
                  <a:lnTo>
                    <a:pt x="0" y="0"/>
                  </a:lnTo>
                  <a:lnTo>
                    <a:pt x="6" y="0"/>
                  </a:lnTo>
                  <a:lnTo>
                    <a:pt x="0" y="1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2" name="Freeform 371"/>
            <p:cNvSpPr>
              <a:spLocks/>
            </p:cNvSpPr>
            <p:nvPr/>
          </p:nvSpPr>
          <p:spPr bwMode="auto">
            <a:xfrm>
              <a:off x="6959601" y="3433763"/>
              <a:ext cx="74613" cy="65088"/>
            </a:xfrm>
            <a:custGeom>
              <a:avLst/>
              <a:gdLst>
                <a:gd name="T0" fmla="*/ 2147483646 w 47"/>
                <a:gd name="T1" fmla="*/ 2147483646 h 41"/>
                <a:gd name="T2" fmla="*/ 2147483646 w 47"/>
                <a:gd name="T3" fmla="*/ 2147483646 h 41"/>
                <a:gd name="T4" fmla="*/ 0 w 47"/>
                <a:gd name="T5" fmla="*/ 2147483646 h 41"/>
                <a:gd name="T6" fmla="*/ 0 w 47"/>
                <a:gd name="T7" fmla="*/ 2147483646 h 41"/>
                <a:gd name="T8" fmla="*/ 2147483646 w 47"/>
                <a:gd name="T9" fmla="*/ 2147483646 h 41"/>
                <a:gd name="T10" fmla="*/ 2147483646 w 47"/>
                <a:gd name="T11" fmla="*/ 0 h 41"/>
                <a:gd name="T12" fmla="*/ 2147483646 w 47"/>
                <a:gd name="T13" fmla="*/ 0 h 41"/>
                <a:gd name="T14" fmla="*/ 2147483646 w 47"/>
                <a:gd name="T15" fmla="*/ 2147483646 h 41"/>
                <a:gd name="T16" fmla="*/ 2147483646 w 47"/>
                <a:gd name="T17" fmla="*/ 2147483646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1">
                  <a:moveTo>
                    <a:pt x="41" y="41"/>
                  </a:moveTo>
                  <a:lnTo>
                    <a:pt x="41" y="24"/>
                  </a:lnTo>
                  <a:lnTo>
                    <a:pt x="0" y="18"/>
                  </a:lnTo>
                  <a:lnTo>
                    <a:pt x="0" y="12"/>
                  </a:lnTo>
                  <a:lnTo>
                    <a:pt x="41" y="18"/>
                  </a:lnTo>
                  <a:lnTo>
                    <a:pt x="41" y="0"/>
                  </a:lnTo>
                  <a:lnTo>
                    <a:pt x="47" y="0"/>
                  </a:lnTo>
                  <a:lnTo>
                    <a:pt x="47" y="41"/>
                  </a:lnTo>
                  <a:lnTo>
                    <a:pt x="41" y="41"/>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3" name="Freeform 372"/>
            <p:cNvSpPr>
              <a:spLocks/>
            </p:cNvSpPr>
            <p:nvPr/>
          </p:nvSpPr>
          <p:spPr bwMode="auto">
            <a:xfrm>
              <a:off x="6950076" y="3498851"/>
              <a:ext cx="74613" cy="66675"/>
            </a:xfrm>
            <a:custGeom>
              <a:avLst/>
              <a:gdLst>
                <a:gd name="T0" fmla="*/ 0 w 47"/>
                <a:gd name="T1" fmla="*/ 2147483646 h 42"/>
                <a:gd name="T2" fmla="*/ 2147483646 w 47"/>
                <a:gd name="T3" fmla="*/ 0 h 42"/>
                <a:gd name="T4" fmla="*/ 2147483646 w 47"/>
                <a:gd name="T5" fmla="*/ 2147483646 h 42"/>
                <a:gd name="T6" fmla="*/ 2147483646 w 47"/>
                <a:gd name="T7" fmla="*/ 2147483646 h 42"/>
                <a:gd name="T8" fmla="*/ 2147483646 w 47"/>
                <a:gd name="T9" fmla="*/ 2147483646 h 42"/>
                <a:gd name="T10" fmla="*/ 2147483646 w 47"/>
                <a:gd name="T11" fmla="*/ 2147483646 h 42"/>
                <a:gd name="T12" fmla="*/ 2147483646 w 47"/>
                <a:gd name="T13" fmla="*/ 2147483646 h 42"/>
                <a:gd name="T14" fmla="*/ 2147483646 w 47"/>
                <a:gd name="T15" fmla="*/ 2147483646 h 42"/>
                <a:gd name="T16" fmla="*/ 2147483646 w 47"/>
                <a:gd name="T17" fmla="*/ 2147483646 h 42"/>
                <a:gd name="T18" fmla="*/ 2147483646 w 47"/>
                <a:gd name="T19" fmla="*/ 2147483646 h 42"/>
                <a:gd name="T20" fmla="*/ 2147483646 w 47"/>
                <a:gd name="T21" fmla="*/ 2147483646 h 42"/>
                <a:gd name="T22" fmla="*/ 2147483646 w 47"/>
                <a:gd name="T23" fmla="*/ 2147483646 h 42"/>
                <a:gd name="T24" fmla="*/ 0 w 47"/>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42">
                  <a:moveTo>
                    <a:pt x="0" y="30"/>
                  </a:moveTo>
                  <a:lnTo>
                    <a:pt x="6" y="0"/>
                  </a:lnTo>
                  <a:lnTo>
                    <a:pt x="47" y="12"/>
                  </a:lnTo>
                  <a:lnTo>
                    <a:pt x="41" y="42"/>
                  </a:lnTo>
                  <a:lnTo>
                    <a:pt x="35" y="42"/>
                  </a:lnTo>
                  <a:lnTo>
                    <a:pt x="41" y="18"/>
                  </a:lnTo>
                  <a:lnTo>
                    <a:pt x="29" y="12"/>
                  </a:lnTo>
                  <a:lnTo>
                    <a:pt x="23" y="36"/>
                  </a:lnTo>
                  <a:lnTo>
                    <a:pt x="17" y="36"/>
                  </a:lnTo>
                  <a:lnTo>
                    <a:pt x="23" y="12"/>
                  </a:lnTo>
                  <a:lnTo>
                    <a:pt x="6" y="12"/>
                  </a:lnTo>
                  <a:lnTo>
                    <a:pt x="6" y="36"/>
                  </a:lnTo>
                  <a:lnTo>
                    <a:pt x="0" y="3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4" name="Freeform 373"/>
            <p:cNvSpPr>
              <a:spLocks noEditPoints="1"/>
            </p:cNvSpPr>
            <p:nvPr/>
          </p:nvSpPr>
          <p:spPr bwMode="auto">
            <a:xfrm>
              <a:off x="6921501" y="3565526"/>
              <a:ext cx="93663" cy="66675"/>
            </a:xfrm>
            <a:custGeom>
              <a:avLst/>
              <a:gdLst>
                <a:gd name="T0" fmla="*/ 0 w 10"/>
                <a:gd name="T1" fmla="*/ 2147483646 h 7"/>
                <a:gd name="T2" fmla="*/ 2147483646 w 10"/>
                <a:gd name="T3" fmla="*/ 2147483646 h 7"/>
                <a:gd name="T4" fmla="*/ 2147483646 w 10"/>
                <a:gd name="T5" fmla="*/ 2147483646 h 7"/>
                <a:gd name="T6" fmla="*/ 2147483646 w 10"/>
                <a:gd name="T7" fmla="*/ 2147483646 h 7"/>
                <a:gd name="T8" fmla="*/ 2147483646 w 10"/>
                <a:gd name="T9" fmla="*/ 2147483646 h 7"/>
                <a:gd name="T10" fmla="*/ 2147483646 w 10"/>
                <a:gd name="T11" fmla="*/ 0 h 7"/>
                <a:gd name="T12" fmla="*/ 2147483646 w 10"/>
                <a:gd name="T13" fmla="*/ 2147483646 h 7"/>
                <a:gd name="T14" fmla="*/ 2147483646 w 10"/>
                <a:gd name="T15" fmla="*/ 2147483646 h 7"/>
                <a:gd name="T16" fmla="*/ 2147483646 w 10"/>
                <a:gd name="T17" fmla="*/ 2147483646 h 7"/>
                <a:gd name="T18" fmla="*/ 2147483646 w 10"/>
                <a:gd name="T19" fmla="*/ 2147483646 h 7"/>
                <a:gd name="T20" fmla="*/ 2147483646 w 10"/>
                <a:gd name="T21" fmla="*/ 2147483646 h 7"/>
                <a:gd name="T22" fmla="*/ 2147483646 w 10"/>
                <a:gd name="T23" fmla="*/ 2147483646 h 7"/>
                <a:gd name="T24" fmla="*/ 2147483646 w 10"/>
                <a:gd name="T25" fmla="*/ 2147483646 h 7"/>
                <a:gd name="T26" fmla="*/ 2147483646 w 10"/>
                <a:gd name="T27" fmla="*/ 2147483646 h 7"/>
                <a:gd name="T28" fmla="*/ 0 w 10"/>
                <a:gd name="T29" fmla="*/ 2147483646 h 7"/>
                <a:gd name="T30" fmla="*/ 2147483646 w 10"/>
                <a:gd name="T31" fmla="*/ 2147483646 h 7"/>
                <a:gd name="T32" fmla="*/ 2147483646 w 10"/>
                <a:gd name="T33" fmla="*/ 2147483646 h 7"/>
                <a:gd name="T34" fmla="*/ 2147483646 w 10"/>
                <a:gd name="T35" fmla="*/ 2147483646 h 7"/>
                <a:gd name="T36" fmla="*/ 2147483646 w 10"/>
                <a:gd name="T37" fmla="*/ 2147483646 h 7"/>
                <a:gd name="T38" fmla="*/ 2147483646 w 10"/>
                <a:gd name="T39" fmla="*/ 2147483646 h 7"/>
                <a:gd name="T40" fmla="*/ 2147483646 w 10"/>
                <a:gd name="T41" fmla="*/ 2147483646 h 7"/>
                <a:gd name="T42" fmla="*/ 2147483646 w 10"/>
                <a:gd name="T43" fmla="*/ 2147483646 h 7"/>
                <a:gd name="T44" fmla="*/ 2147483646 w 10"/>
                <a:gd name="T45" fmla="*/ 2147483646 h 7"/>
                <a:gd name="T46" fmla="*/ 2147483646 w 10"/>
                <a:gd name="T47" fmla="*/ 2147483646 h 7"/>
                <a:gd name="T48" fmla="*/ 2147483646 w 10"/>
                <a:gd name="T49" fmla="*/ 2147483646 h 7"/>
                <a:gd name="T50" fmla="*/ 2147483646 w 10"/>
                <a:gd name="T51" fmla="*/ 2147483646 h 7"/>
                <a:gd name="T52" fmla="*/ 2147483646 w 10"/>
                <a:gd name="T53" fmla="*/ 2147483646 h 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 h="7">
                  <a:moveTo>
                    <a:pt x="0" y="7"/>
                  </a:moveTo>
                  <a:cubicBezTo>
                    <a:pt x="1" y="5"/>
                    <a:pt x="1" y="5"/>
                    <a:pt x="1" y="5"/>
                  </a:cubicBezTo>
                  <a:cubicBezTo>
                    <a:pt x="5" y="4"/>
                    <a:pt x="5" y="4"/>
                    <a:pt x="5" y="4"/>
                  </a:cubicBezTo>
                  <a:cubicBezTo>
                    <a:pt x="5" y="2"/>
                    <a:pt x="5" y="2"/>
                    <a:pt x="5" y="2"/>
                  </a:cubicBezTo>
                  <a:cubicBezTo>
                    <a:pt x="2" y="1"/>
                    <a:pt x="2" y="1"/>
                    <a:pt x="2" y="1"/>
                  </a:cubicBezTo>
                  <a:cubicBezTo>
                    <a:pt x="2" y="0"/>
                    <a:pt x="2" y="0"/>
                    <a:pt x="2" y="0"/>
                  </a:cubicBezTo>
                  <a:cubicBezTo>
                    <a:pt x="10" y="3"/>
                    <a:pt x="10" y="3"/>
                    <a:pt x="10" y="3"/>
                  </a:cubicBezTo>
                  <a:cubicBezTo>
                    <a:pt x="9" y="5"/>
                    <a:pt x="9" y="5"/>
                    <a:pt x="9" y="5"/>
                  </a:cubicBezTo>
                  <a:cubicBezTo>
                    <a:pt x="9" y="5"/>
                    <a:pt x="9" y="5"/>
                    <a:pt x="9" y="6"/>
                  </a:cubicBezTo>
                  <a:cubicBezTo>
                    <a:pt x="9" y="6"/>
                    <a:pt x="8" y="6"/>
                    <a:pt x="8" y="6"/>
                  </a:cubicBezTo>
                  <a:cubicBezTo>
                    <a:pt x="8" y="7"/>
                    <a:pt x="8" y="7"/>
                    <a:pt x="7" y="7"/>
                  </a:cubicBezTo>
                  <a:cubicBezTo>
                    <a:pt x="7" y="7"/>
                    <a:pt x="7" y="7"/>
                    <a:pt x="6" y="7"/>
                  </a:cubicBezTo>
                  <a:cubicBezTo>
                    <a:pt x="6" y="7"/>
                    <a:pt x="5" y="6"/>
                    <a:pt x="5" y="6"/>
                  </a:cubicBezTo>
                  <a:cubicBezTo>
                    <a:pt x="5" y="6"/>
                    <a:pt x="5" y="5"/>
                    <a:pt x="5" y="5"/>
                  </a:cubicBezTo>
                  <a:lnTo>
                    <a:pt x="0" y="7"/>
                  </a:lnTo>
                  <a:close/>
                  <a:moveTo>
                    <a:pt x="6" y="6"/>
                  </a:moveTo>
                  <a:cubicBezTo>
                    <a:pt x="7" y="6"/>
                    <a:pt x="7" y="6"/>
                    <a:pt x="7" y="6"/>
                  </a:cubicBezTo>
                  <a:cubicBezTo>
                    <a:pt x="7" y="6"/>
                    <a:pt x="7" y="6"/>
                    <a:pt x="8" y="6"/>
                  </a:cubicBezTo>
                  <a:cubicBezTo>
                    <a:pt x="8" y="5"/>
                    <a:pt x="8" y="5"/>
                    <a:pt x="8" y="5"/>
                  </a:cubicBezTo>
                  <a:cubicBezTo>
                    <a:pt x="8" y="5"/>
                    <a:pt x="8" y="5"/>
                    <a:pt x="8" y="4"/>
                  </a:cubicBezTo>
                  <a:cubicBezTo>
                    <a:pt x="9" y="3"/>
                    <a:pt x="9" y="3"/>
                    <a:pt x="9" y="3"/>
                  </a:cubicBezTo>
                  <a:cubicBezTo>
                    <a:pt x="6" y="2"/>
                    <a:pt x="6" y="2"/>
                    <a:pt x="6" y="2"/>
                  </a:cubicBezTo>
                  <a:cubicBezTo>
                    <a:pt x="5" y="4"/>
                    <a:pt x="5" y="4"/>
                    <a:pt x="5" y="4"/>
                  </a:cubicBezTo>
                  <a:cubicBezTo>
                    <a:pt x="5" y="4"/>
                    <a:pt x="5" y="4"/>
                    <a:pt x="5" y="4"/>
                  </a:cubicBezTo>
                  <a:cubicBezTo>
                    <a:pt x="5" y="5"/>
                    <a:pt x="5" y="5"/>
                    <a:pt x="5" y="5"/>
                  </a:cubicBezTo>
                  <a:cubicBezTo>
                    <a:pt x="6" y="5"/>
                    <a:pt x="6" y="5"/>
                    <a:pt x="6" y="6"/>
                  </a:cubicBezTo>
                  <a:cubicBezTo>
                    <a:pt x="6" y="6"/>
                    <a:pt x="6" y="6"/>
                    <a:pt x="6"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5" name="Freeform 374"/>
            <p:cNvSpPr>
              <a:spLocks/>
            </p:cNvSpPr>
            <p:nvPr/>
          </p:nvSpPr>
          <p:spPr bwMode="auto">
            <a:xfrm>
              <a:off x="6892926" y="3641726"/>
              <a:ext cx="93663" cy="84138"/>
            </a:xfrm>
            <a:custGeom>
              <a:avLst/>
              <a:gdLst>
                <a:gd name="T0" fmla="*/ 0 w 59"/>
                <a:gd name="T1" fmla="*/ 2147483646 h 53"/>
                <a:gd name="T2" fmla="*/ 2147483646 w 59"/>
                <a:gd name="T3" fmla="*/ 2147483646 h 53"/>
                <a:gd name="T4" fmla="*/ 2147483646 w 59"/>
                <a:gd name="T5" fmla="*/ 2147483646 h 53"/>
                <a:gd name="T6" fmla="*/ 2147483646 w 59"/>
                <a:gd name="T7" fmla="*/ 2147483646 h 53"/>
                <a:gd name="T8" fmla="*/ 2147483646 w 59"/>
                <a:gd name="T9" fmla="*/ 2147483646 h 53"/>
                <a:gd name="T10" fmla="*/ 2147483646 w 59"/>
                <a:gd name="T11" fmla="*/ 2147483646 h 53"/>
                <a:gd name="T12" fmla="*/ 2147483646 w 59"/>
                <a:gd name="T13" fmla="*/ 2147483646 h 53"/>
                <a:gd name="T14" fmla="*/ 2147483646 w 59"/>
                <a:gd name="T15" fmla="*/ 0 h 53"/>
                <a:gd name="T16" fmla="*/ 2147483646 w 59"/>
                <a:gd name="T17" fmla="*/ 2147483646 h 53"/>
                <a:gd name="T18" fmla="*/ 2147483646 w 59"/>
                <a:gd name="T19" fmla="*/ 2147483646 h 53"/>
                <a:gd name="T20" fmla="*/ 2147483646 w 59"/>
                <a:gd name="T21" fmla="*/ 2147483646 h 53"/>
                <a:gd name="T22" fmla="*/ 2147483646 w 59"/>
                <a:gd name="T23" fmla="*/ 2147483646 h 53"/>
                <a:gd name="T24" fmla="*/ 2147483646 w 59"/>
                <a:gd name="T25" fmla="*/ 2147483646 h 53"/>
                <a:gd name="T26" fmla="*/ 0 w 59"/>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53">
                  <a:moveTo>
                    <a:pt x="0" y="36"/>
                  </a:moveTo>
                  <a:lnTo>
                    <a:pt x="6" y="30"/>
                  </a:lnTo>
                  <a:lnTo>
                    <a:pt x="42" y="47"/>
                  </a:lnTo>
                  <a:lnTo>
                    <a:pt x="24" y="24"/>
                  </a:lnTo>
                  <a:lnTo>
                    <a:pt x="53" y="18"/>
                  </a:lnTo>
                  <a:lnTo>
                    <a:pt x="18" y="6"/>
                  </a:lnTo>
                  <a:lnTo>
                    <a:pt x="18" y="0"/>
                  </a:lnTo>
                  <a:lnTo>
                    <a:pt x="59" y="18"/>
                  </a:lnTo>
                  <a:lnTo>
                    <a:pt x="59" y="24"/>
                  </a:lnTo>
                  <a:lnTo>
                    <a:pt x="30" y="24"/>
                  </a:lnTo>
                  <a:lnTo>
                    <a:pt x="48" y="47"/>
                  </a:lnTo>
                  <a:lnTo>
                    <a:pt x="48" y="53"/>
                  </a:lnTo>
                  <a:lnTo>
                    <a:pt x="0"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46" name="Group 182"/>
          <p:cNvGrpSpPr>
            <a:grpSpLocks/>
          </p:cNvGrpSpPr>
          <p:nvPr/>
        </p:nvGrpSpPr>
        <p:grpSpPr bwMode="auto">
          <a:xfrm>
            <a:off x="8557641" y="2613279"/>
            <a:ext cx="269875" cy="1296988"/>
            <a:chOff x="8850314" y="2439988"/>
            <a:chExt cx="358775" cy="1730376"/>
          </a:xfrm>
        </p:grpSpPr>
        <p:sp>
          <p:nvSpPr>
            <p:cNvPr id="147" name="Freeform 392"/>
            <p:cNvSpPr>
              <a:spLocks/>
            </p:cNvSpPr>
            <p:nvPr/>
          </p:nvSpPr>
          <p:spPr bwMode="auto">
            <a:xfrm>
              <a:off x="8850314" y="2439988"/>
              <a:ext cx="93663" cy="95250"/>
            </a:xfrm>
            <a:custGeom>
              <a:avLst/>
              <a:gdLst>
                <a:gd name="T0" fmla="*/ 2147483646 w 59"/>
                <a:gd name="T1" fmla="*/ 2147483646 h 60"/>
                <a:gd name="T2" fmla="*/ 2147483646 w 59"/>
                <a:gd name="T3" fmla="*/ 2147483646 h 60"/>
                <a:gd name="T4" fmla="*/ 2147483646 w 59"/>
                <a:gd name="T5" fmla="*/ 2147483646 h 60"/>
                <a:gd name="T6" fmla="*/ 2147483646 w 59"/>
                <a:gd name="T7" fmla="*/ 2147483646 h 60"/>
                <a:gd name="T8" fmla="*/ 2147483646 w 59"/>
                <a:gd name="T9" fmla="*/ 2147483646 h 60"/>
                <a:gd name="T10" fmla="*/ 2147483646 w 59"/>
                <a:gd name="T11" fmla="*/ 2147483646 h 60"/>
                <a:gd name="T12" fmla="*/ 0 w 59"/>
                <a:gd name="T13" fmla="*/ 2147483646 h 60"/>
                <a:gd name="T14" fmla="*/ 0 w 59"/>
                <a:gd name="T15" fmla="*/ 2147483646 h 60"/>
                <a:gd name="T16" fmla="*/ 2147483646 w 59"/>
                <a:gd name="T17" fmla="*/ 0 h 60"/>
                <a:gd name="T18" fmla="*/ 2147483646 w 59"/>
                <a:gd name="T19" fmla="*/ 2147483646 h 60"/>
                <a:gd name="T20" fmla="*/ 2147483646 w 59"/>
                <a:gd name="T21" fmla="*/ 2147483646 h 60"/>
                <a:gd name="T22" fmla="*/ 2147483646 w 59"/>
                <a:gd name="T23" fmla="*/ 2147483646 h 60"/>
                <a:gd name="T24" fmla="*/ 2147483646 w 59"/>
                <a:gd name="T25" fmla="*/ 2147483646 h 60"/>
                <a:gd name="T26" fmla="*/ 2147483646 w 59"/>
                <a:gd name="T27" fmla="*/ 2147483646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0">
                  <a:moveTo>
                    <a:pt x="23" y="60"/>
                  </a:moveTo>
                  <a:lnTo>
                    <a:pt x="17" y="54"/>
                  </a:lnTo>
                  <a:lnTo>
                    <a:pt x="53" y="30"/>
                  </a:lnTo>
                  <a:lnTo>
                    <a:pt x="23" y="36"/>
                  </a:lnTo>
                  <a:lnTo>
                    <a:pt x="17" y="30"/>
                  </a:lnTo>
                  <a:lnTo>
                    <a:pt x="35" y="6"/>
                  </a:lnTo>
                  <a:lnTo>
                    <a:pt x="0" y="30"/>
                  </a:lnTo>
                  <a:lnTo>
                    <a:pt x="0" y="24"/>
                  </a:lnTo>
                  <a:lnTo>
                    <a:pt x="35" y="0"/>
                  </a:lnTo>
                  <a:lnTo>
                    <a:pt x="41" y="6"/>
                  </a:lnTo>
                  <a:lnTo>
                    <a:pt x="23" y="30"/>
                  </a:lnTo>
                  <a:lnTo>
                    <a:pt x="53" y="24"/>
                  </a:lnTo>
                  <a:lnTo>
                    <a:pt x="59" y="30"/>
                  </a:lnTo>
                  <a:lnTo>
                    <a:pt x="23" y="60"/>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8" name="Freeform 393"/>
            <p:cNvSpPr>
              <a:spLocks/>
            </p:cNvSpPr>
            <p:nvPr/>
          </p:nvSpPr>
          <p:spPr bwMode="auto">
            <a:xfrm>
              <a:off x="8905876" y="2525713"/>
              <a:ext cx="85725" cy="84138"/>
            </a:xfrm>
            <a:custGeom>
              <a:avLst/>
              <a:gdLst>
                <a:gd name="T0" fmla="*/ 2147483646 w 54"/>
                <a:gd name="T1" fmla="*/ 2147483646 h 53"/>
                <a:gd name="T2" fmla="*/ 0 w 54"/>
                <a:gd name="T3" fmla="*/ 2147483646 h 53"/>
                <a:gd name="T4" fmla="*/ 2147483646 w 54"/>
                <a:gd name="T5" fmla="*/ 0 h 53"/>
                <a:gd name="T6" fmla="*/ 2147483646 w 54"/>
                <a:gd name="T7" fmla="*/ 2147483646 h 53"/>
                <a:gd name="T8" fmla="*/ 2147483646 w 54"/>
                <a:gd name="T9" fmla="*/ 2147483646 h 53"/>
                <a:gd name="T10" fmla="*/ 2147483646 w 54"/>
                <a:gd name="T11" fmla="*/ 2147483646 h 53"/>
                <a:gd name="T12" fmla="*/ 2147483646 w 54"/>
                <a:gd name="T13" fmla="*/ 2147483646 h 53"/>
                <a:gd name="T14" fmla="*/ 2147483646 w 54"/>
                <a:gd name="T15" fmla="*/ 2147483646 h 53"/>
                <a:gd name="T16" fmla="*/ 2147483646 w 54"/>
                <a:gd name="T17" fmla="*/ 2147483646 h 53"/>
                <a:gd name="T18" fmla="*/ 2147483646 w 54"/>
                <a:gd name="T19" fmla="*/ 2147483646 h 53"/>
                <a:gd name="T20" fmla="*/ 2147483646 w 54"/>
                <a:gd name="T21" fmla="*/ 2147483646 h 53"/>
                <a:gd name="T22" fmla="*/ 2147483646 w 54"/>
                <a:gd name="T23" fmla="*/ 2147483646 h 53"/>
                <a:gd name="T24" fmla="*/ 2147483646 w 54"/>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53">
                  <a:moveTo>
                    <a:pt x="12" y="53"/>
                  </a:moveTo>
                  <a:lnTo>
                    <a:pt x="0" y="24"/>
                  </a:lnTo>
                  <a:lnTo>
                    <a:pt x="36" y="0"/>
                  </a:lnTo>
                  <a:lnTo>
                    <a:pt x="54" y="30"/>
                  </a:lnTo>
                  <a:lnTo>
                    <a:pt x="48" y="30"/>
                  </a:lnTo>
                  <a:lnTo>
                    <a:pt x="36" y="12"/>
                  </a:lnTo>
                  <a:lnTo>
                    <a:pt x="24" y="18"/>
                  </a:lnTo>
                  <a:lnTo>
                    <a:pt x="36" y="35"/>
                  </a:lnTo>
                  <a:lnTo>
                    <a:pt x="36" y="41"/>
                  </a:lnTo>
                  <a:lnTo>
                    <a:pt x="24" y="18"/>
                  </a:lnTo>
                  <a:lnTo>
                    <a:pt x="6" y="30"/>
                  </a:lnTo>
                  <a:lnTo>
                    <a:pt x="18" y="47"/>
                  </a:lnTo>
                  <a:lnTo>
                    <a:pt x="12" y="53"/>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49" name="Freeform 394"/>
            <p:cNvSpPr>
              <a:spLocks noEditPoints="1"/>
            </p:cNvSpPr>
            <p:nvPr/>
          </p:nvSpPr>
          <p:spPr bwMode="auto">
            <a:xfrm>
              <a:off x="8943976" y="2600326"/>
              <a:ext cx="85725" cy="76200"/>
            </a:xfrm>
            <a:custGeom>
              <a:avLst/>
              <a:gdLst>
                <a:gd name="T0" fmla="*/ 2147483646 w 9"/>
                <a:gd name="T1" fmla="*/ 2147483646 h 8"/>
                <a:gd name="T2" fmla="*/ 2147483646 w 9"/>
                <a:gd name="T3" fmla="*/ 2147483646 h 8"/>
                <a:gd name="T4" fmla="*/ 2147483646 w 9"/>
                <a:gd name="T5" fmla="*/ 2147483646 h 8"/>
                <a:gd name="T6" fmla="*/ 2147483646 w 9"/>
                <a:gd name="T7" fmla="*/ 2147483646 h 8"/>
                <a:gd name="T8" fmla="*/ 2147483646 w 9"/>
                <a:gd name="T9" fmla="*/ 2147483646 h 8"/>
                <a:gd name="T10" fmla="*/ 0 w 9"/>
                <a:gd name="T11" fmla="*/ 2147483646 h 8"/>
                <a:gd name="T12" fmla="*/ 2147483646 w 9"/>
                <a:gd name="T13" fmla="*/ 0 h 8"/>
                <a:gd name="T14" fmla="*/ 2147483646 w 9"/>
                <a:gd name="T15" fmla="*/ 2147483646 h 8"/>
                <a:gd name="T16" fmla="*/ 2147483646 w 9"/>
                <a:gd name="T17" fmla="*/ 2147483646 h 8"/>
                <a:gd name="T18" fmla="*/ 2147483646 w 9"/>
                <a:gd name="T19" fmla="*/ 2147483646 h 8"/>
                <a:gd name="T20" fmla="*/ 2147483646 w 9"/>
                <a:gd name="T21" fmla="*/ 2147483646 h 8"/>
                <a:gd name="T22" fmla="*/ 2147483646 w 9"/>
                <a:gd name="T23" fmla="*/ 2147483646 h 8"/>
                <a:gd name="T24" fmla="*/ 2147483646 w 9"/>
                <a:gd name="T25" fmla="*/ 2147483646 h 8"/>
                <a:gd name="T26" fmla="*/ 2147483646 w 9"/>
                <a:gd name="T27" fmla="*/ 2147483646 h 8"/>
                <a:gd name="T28" fmla="*/ 2147483646 w 9"/>
                <a:gd name="T29" fmla="*/ 2147483646 h 8"/>
                <a:gd name="T30" fmla="*/ 2147483646 w 9"/>
                <a:gd name="T31" fmla="*/ 2147483646 h 8"/>
                <a:gd name="T32" fmla="*/ 2147483646 w 9"/>
                <a:gd name="T33" fmla="*/ 2147483646 h 8"/>
                <a:gd name="T34" fmla="*/ 2147483646 w 9"/>
                <a:gd name="T35" fmla="*/ 2147483646 h 8"/>
                <a:gd name="T36" fmla="*/ 2147483646 w 9"/>
                <a:gd name="T37" fmla="*/ 2147483646 h 8"/>
                <a:gd name="T38" fmla="*/ 2147483646 w 9"/>
                <a:gd name="T39" fmla="*/ 2147483646 h 8"/>
                <a:gd name="T40" fmla="*/ 2147483646 w 9"/>
                <a:gd name="T41" fmla="*/ 2147483646 h 8"/>
                <a:gd name="T42" fmla="*/ 2147483646 w 9"/>
                <a:gd name="T43" fmla="*/ 2147483646 h 8"/>
                <a:gd name="T44" fmla="*/ 2147483646 w 9"/>
                <a:gd name="T45" fmla="*/ 2147483646 h 8"/>
                <a:gd name="T46" fmla="*/ 2147483646 w 9"/>
                <a:gd name="T47" fmla="*/ 214748364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8">
                  <a:moveTo>
                    <a:pt x="7" y="8"/>
                  </a:moveTo>
                  <a:cubicBezTo>
                    <a:pt x="6" y="8"/>
                    <a:pt x="5" y="8"/>
                    <a:pt x="5" y="8"/>
                  </a:cubicBezTo>
                  <a:cubicBezTo>
                    <a:pt x="4" y="8"/>
                    <a:pt x="3" y="8"/>
                    <a:pt x="3" y="8"/>
                  </a:cubicBezTo>
                  <a:cubicBezTo>
                    <a:pt x="3" y="8"/>
                    <a:pt x="2" y="7"/>
                    <a:pt x="2" y="7"/>
                  </a:cubicBezTo>
                  <a:cubicBezTo>
                    <a:pt x="2" y="7"/>
                    <a:pt x="1" y="6"/>
                    <a:pt x="1" y="5"/>
                  </a:cubicBezTo>
                  <a:cubicBezTo>
                    <a:pt x="0" y="4"/>
                    <a:pt x="0" y="4"/>
                    <a:pt x="0" y="4"/>
                  </a:cubicBezTo>
                  <a:cubicBezTo>
                    <a:pt x="7" y="0"/>
                    <a:pt x="7" y="0"/>
                    <a:pt x="7" y="0"/>
                  </a:cubicBezTo>
                  <a:cubicBezTo>
                    <a:pt x="8" y="2"/>
                    <a:pt x="8" y="2"/>
                    <a:pt x="8" y="2"/>
                  </a:cubicBezTo>
                  <a:cubicBezTo>
                    <a:pt x="8" y="3"/>
                    <a:pt x="8" y="3"/>
                    <a:pt x="9" y="4"/>
                  </a:cubicBezTo>
                  <a:cubicBezTo>
                    <a:pt x="9" y="4"/>
                    <a:pt x="9" y="4"/>
                    <a:pt x="9" y="5"/>
                  </a:cubicBezTo>
                  <a:cubicBezTo>
                    <a:pt x="9" y="5"/>
                    <a:pt x="8" y="6"/>
                    <a:pt x="8" y="6"/>
                  </a:cubicBezTo>
                  <a:cubicBezTo>
                    <a:pt x="8" y="7"/>
                    <a:pt x="7" y="7"/>
                    <a:pt x="7" y="8"/>
                  </a:cubicBezTo>
                  <a:close/>
                  <a:moveTo>
                    <a:pt x="6" y="7"/>
                  </a:moveTo>
                  <a:cubicBezTo>
                    <a:pt x="7" y="7"/>
                    <a:pt x="7" y="6"/>
                    <a:pt x="7" y="6"/>
                  </a:cubicBezTo>
                  <a:cubicBezTo>
                    <a:pt x="8" y="5"/>
                    <a:pt x="8" y="5"/>
                    <a:pt x="8" y="5"/>
                  </a:cubicBezTo>
                  <a:cubicBezTo>
                    <a:pt x="8" y="4"/>
                    <a:pt x="8" y="4"/>
                    <a:pt x="8" y="3"/>
                  </a:cubicBezTo>
                  <a:cubicBezTo>
                    <a:pt x="7" y="3"/>
                    <a:pt x="7" y="3"/>
                    <a:pt x="7" y="2"/>
                  </a:cubicBezTo>
                  <a:cubicBezTo>
                    <a:pt x="7" y="1"/>
                    <a:pt x="7" y="1"/>
                    <a:pt x="7" y="1"/>
                  </a:cubicBezTo>
                  <a:cubicBezTo>
                    <a:pt x="1" y="4"/>
                    <a:pt x="1" y="4"/>
                    <a:pt x="1" y="4"/>
                  </a:cubicBezTo>
                  <a:cubicBezTo>
                    <a:pt x="2" y="5"/>
                    <a:pt x="2" y="5"/>
                    <a:pt x="2" y="5"/>
                  </a:cubicBezTo>
                  <a:cubicBezTo>
                    <a:pt x="2" y="6"/>
                    <a:pt x="2" y="6"/>
                    <a:pt x="2" y="6"/>
                  </a:cubicBezTo>
                  <a:cubicBezTo>
                    <a:pt x="3" y="6"/>
                    <a:pt x="3" y="7"/>
                    <a:pt x="3" y="7"/>
                  </a:cubicBezTo>
                  <a:cubicBezTo>
                    <a:pt x="4" y="7"/>
                    <a:pt x="4" y="7"/>
                    <a:pt x="5" y="7"/>
                  </a:cubicBezTo>
                  <a:cubicBezTo>
                    <a:pt x="5" y="7"/>
                    <a:pt x="6" y="7"/>
                    <a:pt x="6"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0" name="Freeform 395"/>
            <p:cNvSpPr>
              <a:spLocks/>
            </p:cNvSpPr>
            <p:nvPr/>
          </p:nvSpPr>
          <p:spPr bwMode="auto">
            <a:xfrm>
              <a:off x="8991601" y="2686051"/>
              <a:ext cx="74613" cy="57150"/>
            </a:xfrm>
            <a:custGeom>
              <a:avLst/>
              <a:gdLst>
                <a:gd name="T0" fmla="*/ 2147483646 w 47"/>
                <a:gd name="T1" fmla="*/ 2147483646 h 36"/>
                <a:gd name="T2" fmla="*/ 0 w 47"/>
                <a:gd name="T3" fmla="*/ 2147483646 h 36"/>
                <a:gd name="T4" fmla="*/ 0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0 h 36"/>
                <a:gd name="T14" fmla="*/ 2147483646 w 47"/>
                <a:gd name="T15" fmla="*/ 2147483646 h 36"/>
                <a:gd name="T16" fmla="*/ 2147483646 w 47"/>
                <a:gd name="T17" fmla="*/ 2147483646 h 36"/>
                <a:gd name="T18" fmla="*/ 2147483646 w 47"/>
                <a:gd name="T19" fmla="*/ 2147483646 h 36"/>
                <a:gd name="T20" fmla="*/ 2147483646 w 47"/>
                <a:gd name="T21" fmla="*/ 2147483646 h 36"/>
                <a:gd name="T22" fmla="*/ 2147483646 w 47"/>
                <a:gd name="T23" fmla="*/ 2147483646 h 36"/>
                <a:gd name="T24" fmla="*/ 2147483646 w 47"/>
                <a:gd name="T25" fmla="*/ 2147483646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36">
                  <a:moveTo>
                    <a:pt x="6" y="36"/>
                  </a:moveTo>
                  <a:lnTo>
                    <a:pt x="0" y="24"/>
                  </a:lnTo>
                  <a:lnTo>
                    <a:pt x="0" y="18"/>
                  </a:lnTo>
                  <a:lnTo>
                    <a:pt x="6" y="24"/>
                  </a:lnTo>
                  <a:lnTo>
                    <a:pt x="36" y="12"/>
                  </a:lnTo>
                  <a:lnTo>
                    <a:pt x="36" y="6"/>
                  </a:lnTo>
                  <a:lnTo>
                    <a:pt x="42" y="0"/>
                  </a:lnTo>
                  <a:lnTo>
                    <a:pt x="47" y="18"/>
                  </a:lnTo>
                  <a:lnTo>
                    <a:pt x="42" y="18"/>
                  </a:lnTo>
                  <a:lnTo>
                    <a:pt x="6" y="30"/>
                  </a:lnTo>
                  <a:lnTo>
                    <a:pt x="6" y="3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1" name="Freeform 396"/>
            <p:cNvSpPr>
              <a:spLocks/>
            </p:cNvSpPr>
            <p:nvPr/>
          </p:nvSpPr>
          <p:spPr bwMode="auto">
            <a:xfrm>
              <a:off x="9020176" y="2752726"/>
              <a:ext cx="84138" cy="65088"/>
            </a:xfrm>
            <a:custGeom>
              <a:avLst/>
              <a:gdLst>
                <a:gd name="T0" fmla="*/ 2147483646 w 9"/>
                <a:gd name="T1" fmla="*/ 2147483646 h 7"/>
                <a:gd name="T2" fmla="*/ 2147483646 w 9"/>
                <a:gd name="T3" fmla="*/ 2147483646 h 7"/>
                <a:gd name="T4" fmla="*/ 2147483646 w 9"/>
                <a:gd name="T5" fmla="*/ 2147483646 h 7"/>
                <a:gd name="T6" fmla="*/ 2147483646 w 9"/>
                <a:gd name="T7" fmla="*/ 2147483646 h 7"/>
                <a:gd name="T8" fmla="*/ 0 w 9"/>
                <a:gd name="T9" fmla="*/ 2147483646 h 7"/>
                <a:gd name="T10" fmla="*/ 0 w 9"/>
                <a:gd name="T11" fmla="*/ 2147483646 h 7"/>
                <a:gd name="T12" fmla="*/ 0 w 9"/>
                <a:gd name="T13" fmla="*/ 2147483646 h 7"/>
                <a:gd name="T14" fmla="*/ 2147483646 w 9"/>
                <a:gd name="T15" fmla="*/ 2147483646 h 7"/>
                <a:gd name="T16" fmla="*/ 2147483646 w 9"/>
                <a:gd name="T17" fmla="*/ 2147483646 h 7"/>
                <a:gd name="T18" fmla="*/ 2147483646 w 9"/>
                <a:gd name="T19" fmla="*/ 0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4" y="7"/>
                  </a:moveTo>
                  <a:cubicBezTo>
                    <a:pt x="4" y="7"/>
                    <a:pt x="3" y="7"/>
                    <a:pt x="3" y="7"/>
                  </a:cubicBezTo>
                  <a:cubicBezTo>
                    <a:pt x="2" y="7"/>
                    <a:pt x="2" y="7"/>
                    <a:pt x="2" y="7"/>
                  </a:cubicBezTo>
                  <a:cubicBezTo>
                    <a:pt x="1" y="7"/>
                    <a:pt x="1" y="7"/>
                    <a:pt x="1" y="7"/>
                  </a:cubicBezTo>
                  <a:cubicBezTo>
                    <a:pt x="1" y="6"/>
                    <a:pt x="0" y="6"/>
                    <a:pt x="0" y="5"/>
                  </a:cubicBezTo>
                  <a:cubicBezTo>
                    <a:pt x="0" y="5"/>
                    <a:pt x="0" y="5"/>
                    <a:pt x="0" y="4"/>
                  </a:cubicBezTo>
                  <a:cubicBezTo>
                    <a:pt x="0" y="4"/>
                    <a:pt x="0" y="3"/>
                    <a:pt x="0" y="3"/>
                  </a:cubicBezTo>
                  <a:cubicBezTo>
                    <a:pt x="0" y="3"/>
                    <a:pt x="0" y="2"/>
                    <a:pt x="1" y="2"/>
                  </a:cubicBezTo>
                  <a:cubicBezTo>
                    <a:pt x="1" y="2"/>
                    <a:pt x="2" y="2"/>
                    <a:pt x="2" y="1"/>
                  </a:cubicBezTo>
                  <a:cubicBezTo>
                    <a:pt x="6" y="0"/>
                    <a:pt x="6" y="0"/>
                    <a:pt x="6" y="0"/>
                  </a:cubicBezTo>
                  <a:cubicBezTo>
                    <a:pt x="7" y="1"/>
                    <a:pt x="7" y="1"/>
                    <a:pt x="7" y="1"/>
                  </a:cubicBezTo>
                  <a:cubicBezTo>
                    <a:pt x="2" y="2"/>
                    <a:pt x="2" y="2"/>
                    <a:pt x="2" y="2"/>
                  </a:cubicBezTo>
                  <a:cubicBezTo>
                    <a:pt x="2" y="3"/>
                    <a:pt x="2" y="3"/>
                    <a:pt x="2" y="3"/>
                  </a:cubicBezTo>
                  <a:cubicBezTo>
                    <a:pt x="1" y="3"/>
                    <a:pt x="1" y="3"/>
                    <a:pt x="1" y="3"/>
                  </a:cubicBezTo>
                  <a:cubicBezTo>
                    <a:pt x="1" y="4"/>
                    <a:pt x="1" y="4"/>
                    <a:pt x="1" y="4"/>
                  </a:cubicBezTo>
                  <a:cubicBezTo>
                    <a:pt x="1" y="4"/>
                    <a:pt x="1" y="5"/>
                    <a:pt x="1" y="5"/>
                  </a:cubicBezTo>
                  <a:cubicBezTo>
                    <a:pt x="1" y="5"/>
                    <a:pt x="1" y="6"/>
                    <a:pt x="1" y="6"/>
                  </a:cubicBezTo>
                  <a:cubicBezTo>
                    <a:pt x="2" y="6"/>
                    <a:pt x="2" y="6"/>
                    <a:pt x="2" y="6"/>
                  </a:cubicBezTo>
                  <a:cubicBezTo>
                    <a:pt x="2" y="6"/>
                    <a:pt x="3" y="6"/>
                    <a:pt x="3" y="6"/>
                  </a:cubicBezTo>
                  <a:cubicBezTo>
                    <a:pt x="3" y="6"/>
                    <a:pt x="4" y="6"/>
                    <a:pt x="4" y="6"/>
                  </a:cubicBezTo>
                  <a:cubicBezTo>
                    <a:pt x="8" y="4"/>
                    <a:pt x="8" y="4"/>
                    <a:pt x="8" y="4"/>
                  </a:cubicBezTo>
                  <a:cubicBezTo>
                    <a:pt x="9" y="5"/>
                    <a:pt x="9" y="5"/>
                    <a:pt x="9" y="5"/>
                  </a:cubicBezTo>
                  <a:lnTo>
                    <a:pt x="4" y="7"/>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2" name="Freeform 397"/>
            <p:cNvSpPr>
              <a:spLocks/>
            </p:cNvSpPr>
            <p:nvPr/>
          </p:nvSpPr>
          <p:spPr bwMode="auto">
            <a:xfrm>
              <a:off x="9048751" y="2846388"/>
              <a:ext cx="84138" cy="76200"/>
            </a:xfrm>
            <a:custGeom>
              <a:avLst/>
              <a:gdLst>
                <a:gd name="T0" fmla="*/ 2147483646 w 53"/>
                <a:gd name="T1" fmla="*/ 2147483646 h 48"/>
                <a:gd name="T2" fmla="*/ 2147483646 w 53"/>
                <a:gd name="T3" fmla="*/ 2147483646 h 48"/>
                <a:gd name="T4" fmla="*/ 2147483646 w 53"/>
                <a:gd name="T5" fmla="*/ 2147483646 h 48"/>
                <a:gd name="T6" fmla="*/ 2147483646 w 53"/>
                <a:gd name="T7" fmla="*/ 2147483646 h 48"/>
                <a:gd name="T8" fmla="*/ 2147483646 w 53"/>
                <a:gd name="T9" fmla="*/ 2147483646 h 48"/>
                <a:gd name="T10" fmla="*/ 2147483646 w 53"/>
                <a:gd name="T11" fmla="*/ 2147483646 h 48"/>
                <a:gd name="T12" fmla="*/ 0 w 53"/>
                <a:gd name="T13" fmla="*/ 2147483646 h 48"/>
                <a:gd name="T14" fmla="*/ 0 w 53"/>
                <a:gd name="T15" fmla="*/ 2147483646 h 48"/>
                <a:gd name="T16" fmla="*/ 2147483646 w 53"/>
                <a:gd name="T17" fmla="*/ 0 h 48"/>
                <a:gd name="T18" fmla="*/ 2147483646 w 53"/>
                <a:gd name="T19" fmla="*/ 2147483646 h 48"/>
                <a:gd name="T20" fmla="*/ 2147483646 w 53"/>
                <a:gd name="T21" fmla="*/ 2147483646 h 48"/>
                <a:gd name="T22" fmla="*/ 2147483646 w 53"/>
                <a:gd name="T23" fmla="*/ 2147483646 h 48"/>
                <a:gd name="T24" fmla="*/ 2147483646 w 53"/>
                <a:gd name="T25" fmla="*/ 2147483646 h 48"/>
                <a:gd name="T26" fmla="*/ 2147483646 w 53"/>
                <a:gd name="T27" fmla="*/ 2147483646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48">
                  <a:moveTo>
                    <a:pt x="11" y="48"/>
                  </a:moveTo>
                  <a:lnTo>
                    <a:pt x="11" y="42"/>
                  </a:lnTo>
                  <a:lnTo>
                    <a:pt x="47" y="30"/>
                  </a:lnTo>
                  <a:lnTo>
                    <a:pt x="17" y="30"/>
                  </a:lnTo>
                  <a:lnTo>
                    <a:pt x="17" y="24"/>
                  </a:lnTo>
                  <a:lnTo>
                    <a:pt x="35" y="6"/>
                  </a:lnTo>
                  <a:lnTo>
                    <a:pt x="0" y="18"/>
                  </a:lnTo>
                  <a:lnTo>
                    <a:pt x="0" y="12"/>
                  </a:lnTo>
                  <a:lnTo>
                    <a:pt x="41" y="0"/>
                  </a:lnTo>
                  <a:lnTo>
                    <a:pt x="47" y="6"/>
                  </a:lnTo>
                  <a:lnTo>
                    <a:pt x="23" y="24"/>
                  </a:lnTo>
                  <a:lnTo>
                    <a:pt x="53" y="30"/>
                  </a:lnTo>
                  <a:lnTo>
                    <a:pt x="53" y="36"/>
                  </a:lnTo>
                  <a:lnTo>
                    <a:pt x="11" y="48"/>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3" name="Freeform 398"/>
            <p:cNvSpPr>
              <a:spLocks/>
            </p:cNvSpPr>
            <p:nvPr/>
          </p:nvSpPr>
          <p:spPr bwMode="auto">
            <a:xfrm>
              <a:off x="9104314" y="2951163"/>
              <a:ext cx="19050" cy="38100"/>
            </a:xfrm>
            <a:custGeom>
              <a:avLst/>
              <a:gdLst>
                <a:gd name="T0" fmla="*/ 2147483646 w 12"/>
                <a:gd name="T1" fmla="*/ 2147483646 h 24"/>
                <a:gd name="T2" fmla="*/ 0 w 12"/>
                <a:gd name="T3" fmla="*/ 0 h 24"/>
                <a:gd name="T4" fmla="*/ 2147483646 w 12"/>
                <a:gd name="T5" fmla="*/ 0 h 24"/>
                <a:gd name="T6" fmla="*/ 2147483646 w 12"/>
                <a:gd name="T7" fmla="*/ 2147483646 h 24"/>
                <a:gd name="T8" fmla="*/ 2147483646 w 1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4">
                  <a:moveTo>
                    <a:pt x="6" y="24"/>
                  </a:moveTo>
                  <a:lnTo>
                    <a:pt x="0" y="0"/>
                  </a:lnTo>
                  <a:lnTo>
                    <a:pt x="6" y="0"/>
                  </a:lnTo>
                  <a:lnTo>
                    <a:pt x="12" y="18"/>
                  </a:lnTo>
                  <a:lnTo>
                    <a:pt x="6"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4" name="Freeform 399"/>
            <p:cNvSpPr>
              <a:spLocks/>
            </p:cNvSpPr>
            <p:nvPr/>
          </p:nvSpPr>
          <p:spPr bwMode="auto">
            <a:xfrm>
              <a:off x="9094789" y="2998788"/>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42" y="35"/>
                  </a:moveTo>
                  <a:lnTo>
                    <a:pt x="42" y="18"/>
                  </a:lnTo>
                  <a:lnTo>
                    <a:pt x="0" y="29"/>
                  </a:lnTo>
                  <a:lnTo>
                    <a:pt x="0" y="23"/>
                  </a:lnTo>
                  <a:lnTo>
                    <a:pt x="42" y="12"/>
                  </a:lnTo>
                  <a:lnTo>
                    <a:pt x="36" y="0"/>
                  </a:lnTo>
                  <a:lnTo>
                    <a:pt x="42" y="0"/>
                  </a:lnTo>
                  <a:lnTo>
                    <a:pt x="48" y="35"/>
                  </a:lnTo>
                  <a:lnTo>
                    <a:pt x="42"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5" name="Freeform 400"/>
            <p:cNvSpPr>
              <a:spLocks/>
            </p:cNvSpPr>
            <p:nvPr/>
          </p:nvSpPr>
          <p:spPr bwMode="auto">
            <a:xfrm>
              <a:off x="9104314" y="3082926"/>
              <a:ext cx="85725" cy="66675"/>
            </a:xfrm>
            <a:custGeom>
              <a:avLst/>
              <a:gdLst>
                <a:gd name="T0" fmla="*/ 2147483646 w 54"/>
                <a:gd name="T1" fmla="*/ 2147483646 h 42"/>
                <a:gd name="T2" fmla="*/ 0 w 54"/>
                <a:gd name="T3" fmla="*/ 2147483646 h 42"/>
                <a:gd name="T4" fmla="*/ 2147483646 w 54"/>
                <a:gd name="T5" fmla="*/ 0 h 42"/>
                <a:gd name="T6" fmla="*/ 2147483646 w 54"/>
                <a:gd name="T7" fmla="*/ 2147483646 h 42"/>
                <a:gd name="T8" fmla="*/ 2147483646 w 54"/>
                <a:gd name="T9" fmla="*/ 2147483646 h 42"/>
                <a:gd name="T10" fmla="*/ 2147483646 w 54"/>
                <a:gd name="T11" fmla="*/ 2147483646 h 42"/>
                <a:gd name="T12" fmla="*/ 2147483646 w 54"/>
                <a:gd name="T13" fmla="*/ 2147483646 h 42"/>
                <a:gd name="T14" fmla="*/ 2147483646 w 54"/>
                <a:gd name="T15" fmla="*/ 2147483646 h 42"/>
                <a:gd name="T16" fmla="*/ 2147483646 w 54"/>
                <a:gd name="T17" fmla="*/ 2147483646 h 42"/>
                <a:gd name="T18" fmla="*/ 2147483646 w 54"/>
                <a:gd name="T19" fmla="*/ 2147483646 h 42"/>
                <a:gd name="T20" fmla="*/ 2147483646 w 54"/>
                <a:gd name="T21" fmla="*/ 2147483646 h 42"/>
                <a:gd name="T22" fmla="*/ 2147483646 w 54"/>
                <a:gd name="T23" fmla="*/ 2147483646 h 42"/>
                <a:gd name="T24" fmla="*/ 2147483646 w 54"/>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42">
                  <a:moveTo>
                    <a:pt x="6" y="42"/>
                  </a:moveTo>
                  <a:lnTo>
                    <a:pt x="0" y="12"/>
                  </a:lnTo>
                  <a:lnTo>
                    <a:pt x="48" y="0"/>
                  </a:lnTo>
                  <a:lnTo>
                    <a:pt x="54" y="30"/>
                  </a:lnTo>
                  <a:lnTo>
                    <a:pt x="48" y="30"/>
                  </a:lnTo>
                  <a:lnTo>
                    <a:pt x="42" y="6"/>
                  </a:lnTo>
                  <a:lnTo>
                    <a:pt x="30" y="12"/>
                  </a:lnTo>
                  <a:lnTo>
                    <a:pt x="36" y="36"/>
                  </a:lnTo>
                  <a:lnTo>
                    <a:pt x="30" y="36"/>
                  </a:lnTo>
                  <a:lnTo>
                    <a:pt x="24" y="12"/>
                  </a:lnTo>
                  <a:lnTo>
                    <a:pt x="6" y="12"/>
                  </a:lnTo>
                  <a:lnTo>
                    <a:pt x="12" y="36"/>
                  </a:lnTo>
                  <a:lnTo>
                    <a:pt x="6"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6" name="Freeform 401"/>
            <p:cNvSpPr>
              <a:spLocks noEditPoints="1"/>
            </p:cNvSpPr>
            <p:nvPr/>
          </p:nvSpPr>
          <p:spPr bwMode="auto">
            <a:xfrm>
              <a:off x="9123364" y="3168651"/>
              <a:ext cx="76200" cy="76200"/>
            </a:xfrm>
            <a:custGeom>
              <a:avLst/>
              <a:gdLst>
                <a:gd name="T0" fmla="*/ 0 w 8"/>
                <a:gd name="T1" fmla="*/ 2147483646 h 8"/>
                <a:gd name="T2" fmla="*/ 0 w 8"/>
                <a:gd name="T3" fmla="*/ 2147483646 h 8"/>
                <a:gd name="T4" fmla="*/ 2147483646 w 8"/>
                <a:gd name="T5" fmla="*/ 2147483646 h 8"/>
                <a:gd name="T6" fmla="*/ 2147483646 w 8"/>
                <a:gd name="T7" fmla="*/ 2147483646 h 8"/>
                <a:gd name="T8" fmla="*/ 0 w 8"/>
                <a:gd name="T9" fmla="*/ 2147483646 h 8"/>
                <a:gd name="T10" fmla="*/ 0 w 8"/>
                <a:gd name="T11" fmla="*/ 2147483646 h 8"/>
                <a:gd name="T12" fmla="*/ 2147483646 w 8"/>
                <a:gd name="T13" fmla="*/ 0 h 8"/>
                <a:gd name="T14" fmla="*/ 2147483646 w 8"/>
                <a:gd name="T15" fmla="*/ 2147483646 h 8"/>
                <a:gd name="T16" fmla="*/ 2147483646 w 8"/>
                <a:gd name="T17" fmla="*/ 2147483646 h 8"/>
                <a:gd name="T18" fmla="*/ 2147483646 w 8"/>
                <a:gd name="T19" fmla="*/ 2147483646 h 8"/>
                <a:gd name="T20" fmla="*/ 2147483646 w 8"/>
                <a:gd name="T21" fmla="*/ 2147483646 h 8"/>
                <a:gd name="T22" fmla="*/ 2147483646 w 8"/>
                <a:gd name="T23" fmla="*/ 2147483646 h 8"/>
                <a:gd name="T24" fmla="*/ 2147483646 w 8"/>
                <a:gd name="T25" fmla="*/ 2147483646 h 8"/>
                <a:gd name="T26" fmla="*/ 2147483646 w 8"/>
                <a:gd name="T27" fmla="*/ 2147483646 h 8"/>
                <a:gd name="T28" fmla="*/ 0 w 8"/>
                <a:gd name="T29" fmla="*/ 2147483646 h 8"/>
                <a:gd name="T30" fmla="*/ 2147483646 w 8"/>
                <a:gd name="T31" fmla="*/ 2147483646 h 8"/>
                <a:gd name="T32" fmla="*/ 2147483646 w 8"/>
                <a:gd name="T33" fmla="*/ 2147483646 h 8"/>
                <a:gd name="T34" fmla="*/ 2147483646 w 8"/>
                <a:gd name="T35" fmla="*/ 2147483646 h 8"/>
                <a:gd name="T36" fmla="*/ 2147483646 w 8"/>
                <a:gd name="T37" fmla="*/ 2147483646 h 8"/>
                <a:gd name="T38" fmla="*/ 2147483646 w 8"/>
                <a:gd name="T39" fmla="*/ 2147483646 h 8"/>
                <a:gd name="T40" fmla="*/ 2147483646 w 8"/>
                <a:gd name="T41" fmla="*/ 2147483646 h 8"/>
                <a:gd name="T42" fmla="*/ 2147483646 w 8"/>
                <a:gd name="T43" fmla="*/ 2147483646 h 8"/>
                <a:gd name="T44" fmla="*/ 2147483646 w 8"/>
                <a:gd name="T45" fmla="*/ 2147483646 h 8"/>
                <a:gd name="T46" fmla="*/ 2147483646 w 8"/>
                <a:gd name="T47" fmla="*/ 2147483646 h 8"/>
                <a:gd name="T48" fmla="*/ 2147483646 w 8"/>
                <a:gd name="T49" fmla="*/ 2147483646 h 8"/>
                <a:gd name="T50" fmla="*/ 2147483646 w 8"/>
                <a:gd name="T51" fmla="*/ 2147483646 h 8"/>
                <a:gd name="T52" fmla="*/ 2147483646 w 8"/>
                <a:gd name="T53" fmla="*/ 2147483646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8">
                  <a:moveTo>
                    <a:pt x="0" y="8"/>
                  </a:moveTo>
                  <a:cubicBezTo>
                    <a:pt x="0" y="6"/>
                    <a:pt x="0" y="6"/>
                    <a:pt x="0" y="6"/>
                  </a:cubicBezTo>
                  <a:cubicBezTo>
                    <a:pt x="3" y="3"/>
                    <a:pt x="3" y="3"/>
                    <a:pt x="3" y="3"/>
                  </a:cubicBezTo>
                  <a:cubicBezTo>
                    <a:pt x="3" y="2"/>
                    <a:pt x="3" y="2"/>
                    <a:pt x="3" y="2"/>
                  </a:cubicBezTo>
                  <a:cubicBezTo>
                    <a:pt x="0" y="2"/>
                    <a:pt x="0" y="2"/>
                    <a:pt x="0" y="2"/>
                  </a:cubicBezTo>
                  <a:cubicBezTo>
                    <a:pt x="0" y="1"/>
                    <a:pt x="0" y="1"/>
                    <a:pt x="0" y="1"/>
                  </a:cubicBezTo>
                  <a:cubicBezTo>
                    <a:pt x="7" y="0"/>
                    <a:pt x="7" y="0"/>
                    <a:pt x="7" y="0"/>
                  </a:cubicBezTo>
                  <a:cubicBezTo>
                    <a:pt x="8" y="3"/>
                    <a:pt x="8" y="3"/>
                    <a:pt x="8" y="3"/>
                  </a:cubicBezTo>
                  <a:cubicBezTo>
                    <a:pt x="8" y="3"/>
                    <a:pt x="8" y="3"/>
                    <a:pt x="8" y="4"/>
                  </a:cubicBezTo>
                  <a:cubicBezTo>
                    <a:pt x="8" y="4"/>
                    <a:pt x="8" y="4"/>
                    <a:pt x="7" y="5"/>
                  </a:cubicBezTo>
                  <a:cubicBezTo>
                    <a:pt x="7" y="5"/>
                    <a:pt x="7" y="5"/>
                    <a:pt x="7" y="5"/>
                  </a:cubicBezTo>
                  <a:cubicBezTo>
                    <a:pt x="7" y="5"/>
                    <a:pt x="6" y="6"/>
                    <a:pt x="6" y="6"/>
                  </a:cubicBezTo>
                  <a:cubicBezTo>
                    <a:pt x="5" y="6"/>
                    <a:pt x="5" y="6"/>
                    <a:pt x="4" y="5"/>
                  </a:cubicBezTo>
                  <a:cubicBezTo>
                    <a:pt x="4" y="5"/>
                    <a:pt x="4" y="5"/>
                    <a:pt x="3" y="4"/>
                  </a:cubicBezTo>
                  <a:lnTo>
                    <a:pt x="0" y="8"/>
                  </a:lnTo>
                  <a:close/>
                  <a:moveTo>
                    <a:pt x="6" y="5"/>
                  </a:moveTo>
                  <a:cubicBezTo>
                    <a:pt x="6" y="5"/>
                    <a:pt x="6" y="4"/>
                    <a:pt x="6" y="4"/>
                  </a:cubicBezTo>
                  <a:cubicBezTo>
                    <a:pt x="6" y="4"/>
                    <a:pt x="7" y="4"/>
                    <a:pt x="7" y="4"/>
                  </a:cubicBezTo>
                  <a:cubicBezTo>
                    <a:pt x="7" y="4"/>
                    <a:pt x="7" y="4"/>
                    <a:pt x="7" y="3"/>
                  </a:cubicBezTo>
                  <a:cubicBezTo>
                    <a:pt x="7" y="3"/>
                    <a:pt x="7" y="3"/>
                    <a:pt x="7" y="3"/>
                  </a:cubicBezTo>
                  <a:cubicBezTo>
                    <a:pt x="7" y="1"/>
                    <a:pt x="7" y="1"/>
                    <a:pt x="7" y="1"/>
                  </a:cubicBezTo>
                  <a:cubicBezTo>
                    <a:pt x="4" y="2"/>
                    <a:pt x="4" y="2"/>
                    <a:pt x="4" y="2"/>
                  </a:cubicBezTo>
                  <a:cubicBezTo>
                    <a:pt x="4" y="3"/>
                    <a:pt x="4" y="3"/>
                    <a:pt x="4" y="3"/>
                  </a:cubicBezTo>
                  <a:cubicBezTo>
                    <a:pt x="4" y="3"/>
                    <a:pt x="4" y="3"/>
                    <a:pt x="4" y="4"/>
                  </a:cubicBezTo>
                  <a:cubicBezTo>
                    <a:pt x="4" y="4"/>
                    <a:pt x="4" y="4"/>
                    <a:pt x="4" y="4"/>
                  </a:cubicBezTo>
                  <a:cubicBezTo>
                    <a:pt x="5" y="4"/>
                    <a:pt x="5" y="4"/>
                    <a:pt x="5" y="5"/>
                  </a:cubicBezTo>
                  <a:cubicBezTo>
                    <a:pt x="5" y="5"/>
                    <a:pt x="5" y="5"/>
                    <a:pt x="6" y="5"/>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7" name="Freeform 402"/>
            <p:cNvSpPr>
              <a:spLocks/>
            </p:cNvSpPr>
            <p:nvPr/>
          </p:nvSpPr>
          <p:spPr bwMode="auto">
            <a:xfrm>
              <a:off x="9132889" y="3262313"/>
              <a:ext cx="76200" cy="66675"/>
            </a:xfrm>
            <a:custGeom>
              <a:avLst/>
              <a:gdLst>
                <a:gd name="T0" fmla="*/ 0 w 48"/>
                <a:gd name="T1" fmla="*/ 2147483646 h 42"/>
                <a:gd name="T2" fmla="*/ 0 w 48"/>
                <a:gd name="T3" fmla="*/ 2147483646 h 42"/>
                <a:gd name="T4" fmla="*/ 2147483646 w 48"/>
                <a:gd name="T5" fmla="*/ 2147483646 h 42"/>
                <a:gd name="T6" fmla="*/ 2147483646 w 48"/>
                <a:gd name="T7" fmla="*/ 2147483646 h 42"/>
                <a:gd name="T8" fmla="*/ 2147483646 w 48"/>
                <a:gd name="T9" fmla="*/ 2147483646 h 42"/>
                <a:gd name="T10" fmla="*/ 2147483646 w 48"/>
                <a:gd name="T11" fmla="*/ 2147483646 h 42"/>
                <a:gd name="T12" fmla="*/ 0 w 48"/>
                <a:gd name="T13" fmla="*/ 2147483646 h 42"/>
                <a:gd name="T14" fmla="*/ 0 w 48"/>
                <a:gd name="T15" fmla="*/ 2147483646 h 42"/>
                <a:gd name="T16" fmla="*/ 2147483646 w 48"/>
                <a:gd name="T17" fmla="*/ 0 h 42"/>
                <a:gd name="T18" fmla="*/ 2147483646 w 48"/>
                <a:gd name="T19" fmla="*/ 2147483646 h 42"/>
                <a:gd name="T20" fmla="*/ 2147483646 w 48"/>
                <a:gd name="T21" fmla="*/ 2147483646 h 42"/>
                <a:gd name="T22" fmla="*/ 2147483646 w 48"/>
                <a:gd name="T23" fmla="*/ 2147483646 h 42"/>
                <a:gd name="T24" fmla="*/ 2147483646 w 48"/>
                <a:gd name="T25" fmla="*/ 2147483646 h 42"/>
                <a:gd name="T26" fmla="*/ 0 w 48"/>
                <a:gd name="T27" fmla="*/ 2147483646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42">
                  <a:moveTo>
                    <a:pt x="0" y="42"/>
                  </a:moveTo>
                  <a:lnTo>
                    <a:pt x="0" y="36"/>
                  </a:lnTo>
                  <a:lnTo>
                    <a:pt x="42" y="36"/>
                  </a:lnTo>
                  <a:lnTo>
                    <a:pt x="12" y="24"/>
                  </a:lnTo>
                  <a:lnTo>
                    <a:pt x="36" y="6"/>
                  </a:lnTo>
                  <a:lnTo>
                    <a:pt x="0" y="12"/>
                  </a:lnTo>
                  <a:lnTo>
                    <a:pt x="0" y="6"/>
                  </a:lnTo>
                  <a:lnTo>
                    <a:pt x="42" y="0"/>
                  </a:lnTo>
                  <a:lnTo>
                    <a:pt x="42" y="12"/>
                  </a:lnTo>
                  <a:lnTo>
                    <a:pt x="18" y="24"/>
                  </a:lnTo>
                  <a:lnTo>
                    <a:pt x="48" y="36"/>
                  </a:lnTo>
                  <a:lnTo>
                    <a:pt x="48" y="42"/>
                  </a:lnTo>
                  <a:lnTo>
                    <a:pt x="0" y="42"/>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8" name="Freeform 403"/>
            <p:cNvSpPr>
              <a:spLocks noEditPoints="1"/>
            </p:cNvSpPr>
            <p:nvPr/>
          </p:nvSpPr>
          <p:spPr bwMode="auto">
            <a:xfrm>
              <a:off x="9123364" y="3471863"/>
              <a:ext cx="76200" cy="65088"/>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2147483646 w 8"/>
                <a:gd name="T11" fmla="*/ 2147483646 h 7"/>
                <a:gd name="T12" fmla="*/ 0 w 8"/>
                <a:gd name="T13" fmla="*/ 2147483646 h 7"/>
                <a:gd name="T14" fmla="*/ 2147483646 w 8"/>
                <a:gd name="T15" fmla="*/ 2147483646 h 7"/>
                <a:gd name="T16" fmla="*/ 2147483646 w 8"/>
                <a:gd name="T17" fmla="*/ 2147483646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7" y="7"/>
                  </a:moveTo>
                  <a:cubicBezTo>
                    <a:pt x="7" y="7"/>
                    <a:pt x="6" y="7"/>
                    <a:pt x="6" y="7"/>
                  </a:cubicBezTo>
                  <a:cubicBezTo>
                    <a:pt x="5" y="7"/>
                    <a:pt x="5" y="7"/>
                    <a:pt x="4" y="7"/>
                  </a:cubicBezTo>
                  <a:cubicBezTo>
                    <a:pt x="4" y="7"/>
                    <a:pt x="3" y="7"/>
                    <a:pt x="2" y="7"/>
                  </a:cubicBezTo>
                  <a:cubicBezTo>
                    <a:pt x="2" y="7"/>
                    <a:pt x="2" y="7"/>
                    <a:pt x="1" y="6"/>
                  </a:cubicBezTo>
                  <a:cubicBezTo>
                    <a:pt x="1" y="6"/>
                    <a:pt x="1" y="5"/>
                    <a:pt x="1" y="5"/>
                  </a:cubicBezTo>
                  <a:cubicBezTo>
                    <a:pt x="0" y="5"/>
                    <a:pt x="0" y="4"/>
                    <a:pt x="0" y="4"/>
                  </a:cubicBezTo>
                  <a:cubicBezTo>
                    <a:pt x="0" y="3"/>
                    <a:pt x="1" y="2"/>
                    <a:pt x="1" y="2"/>
                  </a:cubicBezTo>
                  <a:cubicBezTo>
                    <a:pt x="1" y="2"/>
                    <a:pt x="1" y="1"/>
                    <a:pt x="2" y="1"/>
                  </a:cubicBezTo>
                  <a:cubicBezTo>
                    <a:pt x="2" y="1"/>
                    <a:pt x="2" y="0"/>
                    <a:pt x="3" y="0"/>
                  </a:cubicBezTo>
                  <a:cubicBezTo>
                    <a:pt x="3" y="0"/>
                    <a:pt x="4" y="0"/>
                    <a:pt x="5" y="0"/>
                  </a:cubicBezTo>
                  <a:cubicBezTo>
                    <a:pt x="5" y="0"/>
                    <a:pt x="6" y="0"/>
                    <a:pt x="6" y="1"/>
                  </a:cubicBezTo>
                  <a:cubicBezTo>
                    <a:pt x="7" y="1"/>
                    <a:pt x="7" y="1"/>
                    <a:pt x="8" y="1"/>
                  </a:cubicBezTo>
                  <a:cubicBezTo>
                    <a:pt x="8" y="2"/>
                    <a:pt x="8" y="2"/>
                    <a:pt x="8" y="3"/>
                  </a:cubicBezTo>
                  <a:cubicBezTo>
                    <a:pt x="8" y="3"/>
                    <a:pt x="8" y="4"/>
                    <a:pt x="8" y="4"/>
                  </a:cubicBezTo>
                  <a:cubicBezTo>
                    <a:pt x="8" y="5"/>
                    <a:pt x="8" y="5"/>
                    <a:pt x="8" y="6"/>
                  </a:cubicBezTo>
                  <a:cubicBezTo>
                    <a:pt x="8" y="6"/>
                    <a:pt x="8" y="6"/>
                    <a:pt x="7" y="7"/>
                  </a:cubicBezTo>
                  <a:close/>
                  <a:moveTo>
                    <a:pt x="4" y="6"/>
                  </a:moveTo>
                  <a:cubicBezTo>
                    <a:pt x="5" y="6"/>
                    <a:pt x="6" y="6"/>
                    <a:pt x="7" y="6"/>
                  </a:cubicBezTo>
                  <a:cubicBezTo>
                    <a:pt x="7" y="5"/>
                    <a:pt x="7" y="5"/>
                    <a:pt x="8" y="4"/>
                  </a:cubicBezTo>
                  <a:cubicBezTo>
                    <a:pt x="8" y="3"/>
                    <a:pt x="7" y="3"/>
                    <a:pt x="7" y="2"/>
                  </a:cubicBezTo>
                  <a:cubicBezTo>
                    <a:pt x="6" y="2"/>
                    <a:pt x="6" y="1"/>
                    <a:pt x="5" y="1"/>
                  </a:cubicBezTo>
                  <a:cubicBezTo>
                    <a:pt x="4" y="1"/>
                    <a:pt x="3" y="1"/>
                    <a:pt x="2" y="2"/>
                  </a:cubicBezTo>
                  <a:cubicBezTo>
                    <a:pt x="2" y="2"/>
                    <a:pt x="1" y="3"/>
                    <a:pt x="1" y="4"/>
                  </a:cubicBezTo>
                  <a:cubicBezTo>
                    <a:pt x="1" y="4"/>
                    <a:pt x="1" y="5"/>
                    <a:pt x="2" y="5"/>
                  </a:cubicBezTo>
                  <a:cubicBezTo>
                    <a:pt x="2" y="6"/>
                    <a:pt x="3" y="6"/>
                    <a:pt x="4"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59" name="Freeform 404"/>
            <p:cNvSpPr>
              <a:spLocks/>
            </p:cNvSpPr>
            <p:nvPr/>
          </p:nvSpPr>
          <p:spPr bwMode="auto">
            <a:xfrm>
              <a:off x="9113839" y="3575051"/>
              <a:ext cx="85725" cy="66675"/>
            </a:xfrm>
            <a:custGeom>
              <a:avLst/>
              <a:gdLst>
                <a:gd name="T0" fmla="*/ 2147483646 w 9"/>
                <a:gd name="T1" fmla="*/ 2147483646 h 7"/>
                <a:gd name="T2" fmla="*/ 2147483646 w 9"/>
                <a:gd name="T3" fmla="*/ 2147483646 h 7"/>
                <a:gd name="T4" fmla="*/ 2147483646 w 9"/>
                <a:gd name="T5" fmla="*/ 2147483646 h 7"/>
                <a:gd name="T6" fmla="*/ 0 w 9"/>
                <a:gd name="T7" fmla="*/ 2147483646 h 7"/>
                <a:gd name="T8" fmla="*/ 0 w 9"/>
                <a:gd name="T9" fmla="*/ 2147483646 h 7"/>
                <a:gd name="T10" fmla="*/ 2147483646 w 9"/>
                <a:gd name="T11" fmla="*/ 2147483646 h 7"/>
                <a:gd name="T12" fmla="*/ 2147483646 w 9"/>
                <a:gd name="T13" fmla="*/ 0 h 7"/>
                <a:gd name="T14" fmla="*/ 2147483646 w 9"/>
                <a:gd name="T15" fmla="*/ 0 h 7"/>
                <a:gd name="T16" fmla="*/ 2147483646 w 9"/>
                <a:gd name="T17" fmla="*/ 0 h 7"/>
                <a:gd name="T18" fmla="*/ 2147483646 w 9"/>
                <a:gd name="T19" fmla="*/ 2147483646 h 7"/>
                <a:gd name="T20" fmla="*/ 2147483646 w 9"/>
                <a:gd name="T21" fmla="*/ 2147483646 h 7"/>
                <a:gd name="T22" fmla="*/ 2147483646 w 9"/>
                <a:gd name="T23" fmla="*/ 2147483646 h 7"/>
                <a:gd name="T24" fmla="*/ 2147483646 w 9"/>
                <a:gd name="T25" fmla="*/ 2147483646 h 7"/>
                <a:gd name="T26" fmla="*/ 2147483646 w 9"/>
                <a:gd name="T27" fmla="*/ 2147483646 h 7"/>
                <a:gd name="T28" fmla="*/ 2147483646 w 9"/>
                <a:gd name="T29" fmla="*/ 2147483646 h 7"/>
                <a:gd name="T30" fmla="*/ 2147483646 w 9"/>
                <a:gd name="T31" fmla="*/ 2147483646 h 7"/>
                <a:gd name="T32" fmla="*/ 2147483646 w 9"/>
                <a:gd name="T33" fmla="*/ 2147483646 h 7"/>
                <a:gd name="T34" fmla="*/ 2147483646 w 9"/>
                <a:gd name="T35" fmla="*/ 2147483646 h 7"/>
                <a:gd name="T36" fmla="*/ 2147483646 w 9"/>
                <a:gd name="T37" fmla="*/ 2147483646 h 7"/>
                <a:gd name="T38" fmla="*/ 2147483646 w 9"/>
                <a:gd name="T39" fmla="*/ 2147483646 h 7"/>
                <a:gd name="T40" fmla="*/ 2147483646 w 9"/>
                <a:gd name="T41" fmla="*/ 2147483646 h 7"/>
                <a:gd name="T42" fmla="*/ 2147483646 w 9"/>
                <a:gd name="T43" fmla="*/ 2147483646 h 7"/>
                <a:gd name="T44" fmla="*/ 2147483646 w 9"/>
                <a:gd name="T45" fmla="*/ 2147483646 h 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 h="7">
                  <a:moveTo>
                    <a:pt x="3" y="6"/>
                  </a:moveTo>
                  <a:cubicBezTo>
                    <a:pt x="3" y="6"/>
                    <a:pt x="2" y="6"/>
                    <a:pt x="2" y="5"/>
                  </a:cubicBezTo>
                  <a:cubicBezTo>
                    <a:pt x="1" y="5"/>
                    <a:pt x="1" y="5"/>
                    <a:pt x="1" y="5"/>
                  </a:cubicBezTo>
                  <a:cubicBezTo>
                    <a:pt x="1" y="4"/>
                    <a:pt x="0" y="4"/>
                    <a:pt x="0" y="4"/>
                  </a:cubicBezTo>
                  <a:cubicBezTo>
                    <a:pt x="0" y="3"/>
                    <a:pt x="0" y="3"/>
                    <a:pt x="0" y="2"/>
                  </a:cubicBezTo>
                  <a:cubicBezTo>
                    <a:pt x="0" y="2"/>
                    <a:pt x="1" y="2"/>
                    <a:pt x="1" y="1"/>
                  </a:cubicBezTo>
                  <a:cubicBezTo>
                    <a:pt x="1" y="1"/>
                    <a:pt x="1" y="1"/>
                    <a:pt x="1" y="0"/>
                  </a:cubicBezTo>
                  <a:cubicBezTo>
                    <a:pt x="2" y="0"/>
                    <a:pt x="2" y="0"/>
                    <a:pt x="2" y="0"/>
                  </a:cubicBezTo>
                  <a:cubicBezTo>
                    <a:pt x="3" y="0"/>
                    <a:pt x="3" y="0"/>
                    <a:pt x="4" y="0"/>
                  </a:cubicBezTo>
                  <a:cubicBezTo>
                    <a:pt x="9" y="1"/>
                    <a:pt x="9" y="1"/>
                    <a:pt x="9" y="1"/>
                  </a:cubicBezTo>
                  <a:cubicBezTo>
                    <a:pt x="8" y="2"/>
                    <a:pt x="8" y="2"/>
                    <a:pt x="8" y="2"/>
                  </a:cubicBezTo>
                  <a:cubicBezTo>
                    <a:pt x="4" y="1"/>
                    <a:pt x="4" y="1"/>
                    <a:pt x="4" y="1"/>
                  </a:cubicBezTo>
                  <a:cubicBezTo>
                    <a:pt x="3" y="1"/>
                    <a:pt x="3" y="1"/>
                    <a:pt x="3" y="1"/>
                  </a:cubicBezTo>
                  <a:cubicBezTo>
                    <a:pt x="3" y="1"/>
                    <a:pt x="2" y="1"/>
                    <a:pt x="2" y="1"/>
                  </a:cubicBezTo>
                  <a:cubicBezTo>
                    <a:pt x="2" y="1"/>
                    <a:pt x="2" y="1"/>
                    <a:pt x="2" y="2"/>
                  </a:cubicBezTo>
                  <a:cubicBezTo>
                    <a:pt x="1" y="2"/>
                    <a:pt x="1" y="2"/>
                    <a:pt x="1" y="3"/>
                  </a:cubicBezTo>
                  <a:cubicBezTo>
                    <a:pt x="1" y="3"/>
                    <a:pt x="1" y="3"/>
                    <a:pt x="1" y="4"/>
                  </a:cubicBezTo>
                  <a:cubicBezTo>
                    <a:pt x="1" y="4"/>
                    <a:pt x="1" y="4"/>
                    <a:pt x="2" y="4"/>
                  </a:cubicBezTo>
                  <a:cubicBezTo>
                    <a:pt x="2" y="4"/>
                    <a:pt x="2" y="5"/>
                    <a:pt x="2" y="5"/>
                  </a:cubicBezTo>
                  <a:cubicBezTo>
                    <a:pt x="3" y="5"/>
                    <a:pt x="3" y="5"/>
                    <a:pt x="3" y="5"/>
                  </a:cubicBezTo>
                  <a:cubicBezTo>
                    <a:pt x="8" y="5"/>
                    <a:pt x="8" y="5"/>
                    <a:pt x="8" y="5"/>
                  </a:cubicBezTo>
                  <a:cubicBezTo>
                    <a:pt x="8" y="7"/>
                    <a:pt x="8" y="7"/>
                    <a:pt x="8" y="7"/>
                  </a:cubicBezTo>
                  <a:lnTo>
                    <a:pt x="3" y="6"/>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0" name="Freeform 405"/>
            <p:cNvSpPr>
              <a:spLocks/>
            </p:cNvSpPr>
            <p:nvPr/>
          </p:nvSpPr>
          <p:spPr bwMode="auto">
            <a:xfrm>
              <a:off x="9104314" y="3670301"/>
              <a:ext cx="76200" cy="55563"/>
            </a:xfrm>
            <a:custGeom>
              <a:avLst/>
              <a:gdLst>
                <a:gd name="T0" fmla="*/ 2147483646 w 48"/>
                <a:gd name="T1" fmla="*/ 2147483646 h 35"/>
                <a:gd name="T2" fmla="*/ 2147483646 w 48"/>
                <a:gd name="T3" fmla="*/ 2147483646 h 35"/>
                <a:gd name="T4" fmla="*/ 0 w 48"/>
                <a:gd name="T5" fmla="*/ 2147483646 h 35"/>
                <a:gd name="T6" fmla="*/ 0 w 48"/>
                <a:gd name="T7" fmla="*/ 2147483646 h 35"/>
                <a:gd name="T8" fmla="*/ 2147483646 w 48"/>
                <a:gd name="T9" fmla="*/ 2147483646 h 35"/>
                <a:gd name="T10" fmla="*/ 2147483646 w 48"/>
                <a:gd name="T11" fmla="*/ 0 h 35"/>
                <a:gd name="T12" fmla="*/ 2147483646 w 48"/>
                <a:gd name="T13" fmla="*/ 0 h 35"/>
                <a:gd name="T14" fmla="*/ 2147483646 w 48"/>
                <a:gd name="T15" fmla="*/ 2147483646 h 35"/>
                <a:gd name="T16" fmla="*/ 2147483646 w 48"/>
                <a:gd name="T17" fmla="*/ 2147483646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5">
                  <a:moveTo>
                    <a:pt x="36" y="35"/>
                  </a:moveTo>
                  <a:lnTo>
                    <a:pt x="42" y="18"/>
                  </a:lnTo>
                  <a:lnTo>
                    <a:pt x="0" y="12"/>
                  </a:lnTo>
                  <a:lnTo>
                    <a:pt x="0" y="6"/>
                  </a:lnTo>
                  <a:lnTo>
                    <a:pt x="42" y="12"/>
                  </a:lnTo>
                  <a:lnTo>
                    <a:pt x="42" y="0"/>
                  </a:lnTo>
                  <a:lnTo>
                    <a:pt x="48" y="0"/>
                  </a:lnTo>
                  <a:lnTo>
                    <a:pt x="42" y="35"/>
                  </a:lnTo>
                  <a:lnTo>
                    <a:pt x="36"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1" name="Freeform 406"/>
            <p:cNvSpPr>
              <a:spLocks/>
            </p:cNvSpPr>
            <p:nvPr/>
          </p:nvSpPr>
          <p:spPr bwMode="auto">
            <a:xfrm>
              <a:off x="9085264" y="3744913"/>
              <a:ext cx="76200" cy="66675"/>
            </a:xfrm>
            <a:custGeom>
              <a:avLst/>
              <a:gdLst>
                <a:gd name="T0" fmla="*/ 0 w 8"/>
                <a:gd name="T1" fmla="*/ 2147483646 h 7"/>
                <a:gd name="T2" fmla="*/ 0 w 8"/>
                <a:gd name="T3" fmla="*/ 2147483646 h 7"/>
                <a:gd name="T4" fmla="*/ 0 w 8"/>
                <a:gd name="T5" fmla="*/ 2147483646 h 7"/>
                <a:gd name="T6" fmla="*/ 0 w 8"/>
                <a:gd name="T7" fmla="*/ 2147483646 h 7"/>
                <a:gd name="T8" fmla="*/ 0 w 8"/>
                <a:gd name="T9" fmla="*/ 2147483646 h 7"/>
                <a:gd name="T10" fmla="*/ 0 w 8"/>
                <a:gd name="T11" fmla="*/ 2147483646 h 7"/>
                <a:gd name="T12" fmla="*/ 2147483646 w 8"/>
                <a:gd name="T13" fmla="*/ 0 h 7"/>
                <a:gd name="T14" fmla="*/ 2147483646 w 8"/>
                <a:gd name="T15" fmla="*/ 0 h 7"/>
                <a:gd name="T16" fmla="*/ 2147483646 w 8"/>
                <a:gd name="T17" fmla="*/ 0 h 7"/>
                <a:gd name="T18" fmla="*/ 2147483646 w 8"/>
                <a:gd name="T19" fmla="*/ 2147483646 h 7"/>
                <a:gd name="T20" fmla="*/ 2147483646 w 8"/>
                <a:gd name="T21" fmla="*/ 2147483646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2147483646 w 8"/>
                <a:gd name="T53" fmla="*/ 2147483646 h 7"/>
                <a:gd name="T54" fmla="*/ 2147483646 w 8"/>
                <a:gd name="T55" fmla="*/ 2147483646 h 7"/>
                <a:gd name="T56" fmla="*/ 2147483646 w 8"/>
                <a:gd name="T57" fmla="*/ 2147483646 h 7"/>
                <a:gd name="T58" fmla="*/ 2147483646 w 8"/>
                <a:gd name="T59" fmla="*/ 2147483646 h 7"/>
                <a:gd name="T60" fmla="*/ 0 w 8"/>
                <a:gd name="T61" fmla="*/ 2147483646 h 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 h="7">
                  <a:moveTo>
                    <a:pt x="0" y="5"/>
                  </a:moveTo>
                  <a:cubicBezTo>
                    <a:pt x="0" y="5"/>
                    <a:pt x="0" y="5"/>
                    <a:pt x="0" y="5"/>
                  </a:cubicBezTo>
                  <a:cubicBezTo>
                    <a:pt x="0" y="5"/>
                    <a:pt x="0" y="5"/>
                    <a:pt x="0" y="4"/>
                  </a:cubicBezTo>
                  <a:cubicBezTo>
                    <a:pt x="0" y="4"/>
                    <a:pt x="0" y="4"/>
                    <a:pt x="0" y="4"/>
                  </a:cubicBezTo>
                  <a:cubicBezTo>
                    <a:pt x="0" y="3"/>
                    <a:pt x="0" y="3"/>
                    <a:pt x="0" y="3"/>
                  </a:cubicBezTo>
                  <a:cubicBezTo>
                    <a:pt x="0" y="2"/>
                    <a:pt x="0" y="2"/>
                    <a:pt x="0" y="1"/>
                  </a:cubicBezTo>
                  <a:cubicBezTo>
                    <a:pt x="1" y="1"/>
                    <a:pt x="1" y="1"/>
                    <a:pt x="1" y="0"/>
                  </a:cubicBezTo>
                  <a:cubicBezTo>
                    <a:pt x="2" y="0"/>
                    <a:pt x="2" y="0"/>
                    <a:pt x="3" y="0"/>
                  </a:cubicBezTo>
                  <a:cubicBezTo>
                    <a:pt x="3" y="0"/>
                    <a:pt x="4" y="0"/>
                    <a:pt x="5" y="0"/>
                  </a:cubicBezTo>
                  <a:cubicBezTo>
                    <a:pt x="5" y="0"/>
                    <a:pt x="6" y="0"/>
                    <a:pt x="6" y="1"/>
                  </a:cubicBezTo>
                  <a:cubicBezTo>
                    <a:pt x="7" y="1"/>
                    <a:pt x="7" y="1"/>
                    <a:pt x="7" y="2"/>
                  </a:cubicBezTo>
                  <a:cubicBezTo>
                    <a:pt x="8" y="2"/>
                    <a:pt x="8" y="3"/>
                    <a:pt x="8" y="3"/>
                  </a:cubicBezTo>
                  <a:cubicBezTo>
                    <a:pt x="8" y="4"/>
                    <a:pt x="8" y="4"/>
                    <a:pt x="8" y="5"/>
                  </a:cubicBezTo>
                  <a:cubicBezTo>
                    <a:pt x="8" y="5"/>
                    <a:pt x="7" y="5"/>
                    <a:pt x="7" y="6"/>
                  </a:cubicBezTo>
                  <a:cubicBezTo>
                    <a:pt x="7" y="6"/>
                    <a:pt x="7" y="7"/>
                    <a:pt x="6" y="7"/>
                  </a:cubicBezTo>
                  <a:cubicBezTo>
                    <a:pt x="5" y="7"/>
                    <a:pt x="5" y="7"/>
                    <a:pt x="5" y="7"/>
                  </a:cubicBezTo>
                  <a:cubicBezTo>
                    <a:pt x="5" y="7"/>
                    <a:pt x="5" y="7"/>
                    <a:pt x="5" y="7"/>
                  </a:cubicBezTo>
                  <a:cubicBezTo>
                    <a:pt x="6" y="6"/>
                    <a:pt x="6" y="6"/>
                    <a:pt x="6" y="6"/>
                  </a:cubicBezTo>
                  <a:cubicBezTo>
                    <a:pt x="6" y="5"/>
                    <a:pt x="7" y="5"/>
                    <a:pt x="7" y="4"/>
                  </a:cubicBezTo>
                  <a:cubicBezTo>
                    <a:pt x="7" y="4"/>
                    <a:pt x="7" y="4"/>
                    <a:pt x="7" y="3"/>
                  </a:cubicBezTo>
                  <a:cubicBezTo>
                    <a:pt x="7" y="3"/>
                    <a:pt x="7" y="3"/>
                    <a:pt x="6" y="2"/>
                  </a:cubicBezTo>
                  <a:cubicBezTo>
                    <a:pt x="6" y="2"/>
                    <a:pt x="6" y="2"/>
                    <a:pt x="6" y="2"/>
                  </a:cubicBezTo>
                  <a:cubicBezTo>
                    <a:pt x="5" y="1"/>
                    <a:pt x="5" y="1"/>
                    <a:pt x="4" y="1"/>
                  </a:cubicBezTo>
                  <a:cubicBezTo>
                    <a:pt x="4" y="1"/>
                    <a:pt x="3" y="1"/>
                    <a:pt x="3" y="1"/>
                  </a:cubicBezTo>
                  <a:cubicBezTo>
                    <a:pt x="3" y="1"/>
                    <a:pt x="2" y="1"/>
                    <a:pt x="2" y="1"/>
                  </a:cubicBezTo>
                  <a:cubicBezTo>
                    <a:pt x="2" y="1"/>
                    <a:pt x="1" y="2"/>
                    <a:pt x="1" y="2"/>
                  </a:cubicBezTo>
                  <a:cubicBezTo>
                    <a:pt x="1" y="2"/>
                    <a:pt x="1" y="3"/>
                    <a:pt x="1" y="3"/>
                  </a:cubicBezTo>
                  <a:cubicBezTo>
                    <a:pt x="1" y="3"/>
                    <a:pt x="1" y="4"/>
                    <a:pt x="1" y="4"/>
                  </a:cubicBezTo>
                  <a:cubicBezTo>
                    <a:pt x="1" y="5"/>
                    <a:pt x="1" y="5"/>
                    <a:pt x="1" y="6"/>
                  </a:cubicBezTo>
                  <a:cubicBezTo>
                    <a:pt x="1" y="6"/>
                    <a:pt x="1" y="6"/>
                    <a:pt x="1" y="6"/>
                  </a:cubicBezTo>
                  <a:lnTo>
                    <a:pt x="0" y="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2" name="Freeform 407"/>
            <p:cNvSpPr>
              <a:spLocks noEditPoints="1"/>
            </p:cNvSpPr>
            <p:nvPr/>
          </p:nvSpPr>
          <p:spPr bwMode="auto">
            <a:xfrm>
              <a:off x="9058276" y="3830638"/>
              <a:ext cx="74613" cy="66675"/>
            </a:xfrm>
            <a:custGeom>
              <a:avLst/>
              <a:gdLst>
                <a:gd name="T0" fmla="*/ 2147483646 w 8"/>
                <a:gd name="T1" fmla="*/ 2147483646 h 7"/>
                <a:gd name="T2" fmla="*/ 2147483646 w 8"/>
                <a:gd name="T3" fmla="*/ 2147483646 h 7"/>
                <a:gd name="T4" fmla="*/ 2147483646 w 8"/>
                <a:gd name="T5" fmla="*/ 2147483646 h 7"/>
                <a:gd name="T6" fmla="*/ 2147483646 w 8"/>
                <a:gd name="T7" fmla="*/ 2147483646 h 7"/>
                <a:gd name="T8" fmla="*/ 2147483646 w 8"/>
                <a:gd name="T9" fmla="*/ 2147483646 h 7"/>
                <a:gd name="T10" fmla="*/ 0 w 8"/>
                <a:gd name="T11" fmla="*/ 2147483646 h 7"/>
                <a:gd name="T12" fmla="*/ 0 w 8"/>
                <a:gd name="T13" fmla="*/ 2147483646 h 7"/>
                <a:gd name="T14" fmla="*/ 2147483646 w 8"/>
                <a:gd name="T15" fmla="*/ 2147483646 h 7"/>
                <a:gd name="T16" fmla="*/ 2147483646 w 8"/>
                <a:gd name="T17" fmla="*/ 0 h 7"/>
                <a:gd name="T18" fmla="*/ 2147483646 w 8"/>
                <a:gd name="T19" fmla="*/ 0 h 7"/>
                <a:gd name="T20" fmla="*/ 2147483646 w 8"/>
                <a:gd name="T21" fmla="*/ 0 h 7"/>
                <a:gd name="T22" fmla="*/ 2147483646 w 8"/>
                <a:gd name="T23" fmla="*/ 2147483646 h 7"/>
                <a:gd name="T24" fmla="*/ 2147483646 w 8"/>
                <a:gd name="T25" fmla="*/ 2147483646 h 7"/>
                <a:gd name="T26" fmla="*/ 2147483646 w 8"/>
                <a:gd name="T27" fmla="*/ 2147483646 h 7"/>
                <a:gd name="T28" fmla="*/ 2147483646 w 8"/>
                <a:gd name="T29" fmla="*/ 2147483646 h 7"/>
                <a:gd name="T30" fmla="*/ 2147483646 w 8"/>
                <a:gd name="T31" fmla="*/ 2147483646 h 7"/>
                <a:gd name="T32" fmla="*/ 2147483646 w 8"/>
                <a:gd name="T33" fmla="*/ 2147483646 h 7"/>
                <a:gd name="T34" fmla="*/ 2147483646 w 8"/>
                <a:gd name="T35" fmla="*/ 2147483646 h 7"/>
                <a:gd name="T36" fmla="*/ 2147483646 w 8"/>
                <a:gd name="T37" fmla="*/ 2147483646 h 7"/>
                <a:gd name="T38" fmla="*/ 2147483646 w 8"/>
                <a:gd name="T39" fmla="*/ 2147483646 h 7"/>
                <a:gd name="T40" fmla="*/ 2147483646 w 8"/>
                <a:gd name="T41" fmla="*/ 2147483646 h 7"/>
                <a:gd name="T42" fmla="*/ 2147483646 w 8"/>
                <a:gd name="T43" fmla="*/ 2147483646 h 7"/>
                <a:gd name="T44" fmla="*/ 2147483646 w 8"/>
                <a:gd name="T45" fmla="*/ 2147483646 h 7"/>
                <a:gd name="T46" fmla="*/ 2147483646 w 8"/>
                <a:gd name="T47" fmla="*/ 2147483646 h 7"/>
                <a:gd name="T48" fmla="*/ 2147483646 w 8"/>
                <a:gd name="T49" fmla="*/ 2147483646 h 7"/>
                <a:gd name="T50" fmla="*/ 2147483646 w 8"/>
                <a:gd name="T51" fmla="*/ 2147483646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 h="7">
                  <a:moveTo>
                    <a:pt x="6" y="7"/>
                  </a:moveTo>
                  <a:cubicBezTo>
                    <a:pt x="6" y="7"/>
                    <a:pt x="5" y="7"/>
                    <a:pt x="5" y="7"/>
                  </a:cubicBezTo>
                  <a:cubicBezTo>
                    <a:pt x="4" y="7"/>
                    <a:pt x="4" y="7"/>
                    <a:pt x="3" y="7"/>
                  </a:cubicBezTo>
                  <a:cubicBezTo>
                    <a:pt x="2" y="7"/>
                    <a:pt x="2" y="7"/>
                    <a:pt x="2" y="6"/>
                  </a:cubicBezTo>
                  <a:cubicBezTo>
                    <a:pt x="1" y="6"/>
                    <a:pt x="1" y="6"/>
                    <a:pt x="1" y="5"/>
                  </a:cubicBezTo>
                  <a:cubicBezTo>
                    <a:pt x="0" y="5"/>
                    <a:pt x="0" y="5"/>
                    <a:pt x="0" y="4"/>
                  </a:cubicBezTo>
                  <a:cubicBezTo>
                    <a:pt x="0" y="4"/>
                    <a:pt x="0" y="3"/>
                    <a:pt x="0" y="3"/>
                  </a:cubicBezTo>
                  <a:cubicBezTo>
                    <a:pt x="0" y="2"/>
                    <a:pt x="1" y="2"/>
                    <a:pt x="1" y="1"/>
                  </a:cubicBezTo>
                  <a:cubicBezTo>
                    <a:pt x="1" y="1"/>
                    <a:pt x="2" y="1"/>
                    <a:pt x="2" y="0"/>
                  </a:cubicBezTo>
                  <a:cubicBezTo>
                    <a:pt x="3" y="0"/>
                    <a:pt x="3" y="0"/>
                    <a:pt x="4" y="0"/>
                  </a:cubicBezTo>
                  <a:cubicBezTo>
                    <a:pt x="4" y="0"/>
                    <a:pt x="5" y="0"/>
                    <a:pt x="5" y="0"/>
                  </a:cubicBezTo>
                  <a:cubicBezTo>
                    <a:pt x="6" y="1"/>
                    <a:pt x="6" y="1"/>
                    <a:pt x="7" y="1"/>
                  </a:cubicBezTo>
                  <a:cubicBezTo>
                    <a:pt x="7" y="1"/>
                    <a:pt x="8" y="2"/>
                    <a:pt x="8" y="2"/>
                  </a:cubicBezTo>
                  <a:cubicBezTo>
                    <a:pt x="8" y="3"/>
                    <a:pt x="8" y="3"/>
                    <a:pt x="8" y="4"/>
                  </a:cubicBezTo>
                  <a:cubicBezTo>
                    <a:pt x="8" y="4"/>
                    <a:pt x="8" y="4"/>
                    <a:pt x="8" y="5"/>
                  </a:cubicBezTo>
                  <a:cubicBezTo>
                    <a:pt x="8" y="6"/>
                    <a:pt x="8" y="6"/>
                    <a:pt x="7" y="6"/>
                  </a:cubicBezTo>
                  <a:cubicBezTo>
                    <a:pt x="7" y="7"/>
                    <a:pt x="7" y="7"/>
                    <a:pt x="6" y="7"/>
                  </a:cubicBezTo>
                  <a:close/>
                  <a:moveTo>
                    <a:pt x="3" y="6"/>
                  </a:moveTo>
                  <a:cubicBezTo>
                    <a:pt x="4" y="6"/>
                    <a:pt x="5" y="7"/>
                    <a:pt x="6" y="6"/>
                  </a:cubicBezTo>
                  <a:cubicBezTo>
                    <a:pt x="6" y="6"/>
                    <a:pt x="7" y="5"/>
                    <a:pt x="7" y="5"/>
                  </a:cubicBezTo>
                  <a:cubicBezTo>
                    <a:pt x="7" y="4"/>
                    <a:pt x="7" y="3"/>
                    <a:pt x="7" y="3"/>
                  </a:cubicBezTo>
                  <a:cubicBezTo>
                    <a:pt x="7" y="2"/>
                    <a:pt x="6" y="2"/>
                    <a:pt x="5" y="1"/>
                  </a:cubicBezTo>
                  <a:cubicBezTo>
                    <a:pt x="4" y="1"/>
                    <a:pt x="3" y="1"/>
                    <a:pt x="2" y="1"/>
                  </a:cubicBezTo>
                  <a:cubicBezTo>
                    <a:pt x="2" y="2"/>
                    <a:pt x="1" y="2"/>
                    <a:pt x="1" y="3"/>
                  </a:cubicBezTo>
                  <a:cubicBezTo>
                    <a:pt x="1" y="4"/>
                    <a:pt x="1" y="4"/>
                    <a:pt x="1" y="5"/>
                  </a:cubicBezTo>
                  <a:cubicBezTo>
                    <a:pt x="2" y="5"/>
                    <a:pt x="2" y="6"/>
                    <a:pt x="3" y="6"/>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3" name="Freeform 408"/>
            <p:cNvSpPr>
              <a:spLocks/>
            </p:cNvSpPr>
            <p:nvPr/>
          </p:nvSpPr>
          <p:spPr bwMode="auto">
            <a:xfrm>
              <a:off x="9020176" y="3925888"/>
              <a:ext cx="84138" cy="84138"/>
            </a:xfrm>
            <a:custGeom>
              <a:avLst/>
              <a:gdLst>
                <a:gd name="T0" fmla="*/ 0 w 53"/>
                <a:gd name="T1" fmla="*/ 2147483646 h 53"/>
                <a:gd name="T2" fmla="*/ 0 w 53"/>
                <a:gd name="T3" fmla="*/ 2147483646 h 53"/>
                <a:gd name="T4" fmla="*/ 2147483646 w 53"/>
                <a:gd name="T5" fmla="*/ 2147483646 h 53"/>
                <a:gd name="T6" fmla="*/ 2147483646 w 53"/>
                <a:gd name="T7" fmla="*/ 2147483646 h 53"/>
                <a:gd name="T8" fmla="*/ 2147483646 w 53"/>
                <a:gd name="T9" fmla="*/ 2147483646 h 53"/>
                <a:gd name="T10" fmla="*/ 2147483646 w 53"/>
                <a:gd name="T11" fmla="*/ 2147483646 h 53"/>
                <a:gd name="T12" fmla="*/ 2147483646 w 53"/>
                <a:gd name="T13" fmla="*/ 0 h 53"/>
                <a:gd name="T14" fmla="*/ 2147483646 w 53"/>
                <a:gd name="T15" fmla="*/ 0 h 53"/>
                <a:gd name="T16" fmla="*/ 2147483646 w 53"/>
                <a:gd name="T17" fmla="*/ 2147483646 h 53"/>
                <a:gd name="T18" fmla="*/ 2147483646 w 53"/>
                <a:gd name="T19" fmla="*/ 2147483646 h 53"/>
                <a:gd name="T20" fmla="*/ 2147483646 w 53"/>
                <a:gd name="T21" fmla="*/ 2147483646 h 53"/>
                <a:gd name="T22" fmla="*/ 2147483646 w 53"/>
                <a:gd name="T23" fmla="*/ 2147483646 h 53"/>
                <a:gd name="T24" fmla="*/ 2147483646 w 53"/>
                <a:gd name="T25" fmla="*/ 2147483646 h 53"/>
                <a:gd name="T26" fmla="*/ 0 w 53"/>
                <a:gd name="T27" fmla="*/ 214748364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53">
                  <a:moveTo>
                    <a:pt x="0" y="35"/>
                  </a:moveTo>
                  <a:lnTo>
                    <a:pt x="0" y="29"/>
                  </a:lnTo>
                  <a:lnTo>
                    <a:pt x="35" y="41"/>
                  </a:lnTo>
                  <a:lnTo>
                    <a:pt x="18" y="23"/>
                  </a:lnTo>
                  <a:lnTo>
                    <a:pt x="18" y="17"/>
                  </a:lnTo>
                  <a:lnTo>
                    <a:pt x="47" y="17"/>
                  </a:lnTo>
                  <a:lnTo>
                    <a:pt x="12" y="0"/>
                  </a:lnTo>
                  <a:lnTo>
                    <a:pt x="53" y="11"/>
                  </a:lnTo>
                  <a:lnTo>
                    <a:pt x="53" y="23"/>
                  </a:lnTo>
                  <a:lnTo>
                    <a:pt x="24" y="23"/>
                  </a:lnTo>
                  <a:lnTo>
                    <a:pt x="41" y="41"/>
                  </a:lnTo>
                  <a:lnTo>
                    <a:pt x="41" y="53"/>
                  </a:lnTo>
                  <a:lnTo>
                    <a:pt x="0" y="35"/>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4" name="Freeform 409"/>
            <p:cNvSpPr>
              <a:spLocks/>
            </p:cNvSpPr>
            <p:nvPr/>
          </p:nvSpPr>
          <p:spPr bwMode="auto">
            <a:xfrm>
              <a:off x="8982076" y="4019551"/>
              <a:ext cx="84138" cy="66675"/>
            </a:xfrm>
            <a:custGeom>
              <a:avLst/>
              <a:gdLst>
                <a:gd name="T0" fmla="*/ 0 w 53"/>
                <a:gd name="T1" fmla="*/ 2147483646 h 42"/>
                <a:gd name="T2" fmla="*/ 2147483646 w 53"/>
                <a:gd name="T3" fmla="*/ 0 h 42"/>
                <a:gd name="T4" fmla="*/ 2147483646 w 53"/>
                <a:gd name="T5" fmla="*/ 2147483646 h 42"/>
                <a:gd name="T6" fmla="*/ 2147483646 w 53"/>
                <a:gd name="T7" fmla="*/ 2147483646 h 42"/>
                <a:gd name="T8" fmla="*/ 2147483646 w 53"/>
                <a:gd name="T9" fmla="*/ 2147483646 h 42"/>
                <a:gd name="T10" fmla="*/ 2147483646 w 53"/>
                <a:gd name="T11" fmla="*/ 2147483646 h 42"/>
                <a:gd name="T12" fmla="*/ 2147483646 w 53"/>
                <a:gd name="T13" fmla="*/ 2147483646 h 42"/>
                <a:gd name="T14" fmla="*/ 2147483646 w 53"/>
                <a:gd name="T15" fmla="*/ 2147483646 h 42"/>
                <a:gd name="T16" fmla="*/ 2147483646 w 53"/>
                <a:gd name="T17" fmla="*/ 2147483646 h 42"/>
                <a:gd name="T18" fmla="*/ 2147483646 w 53"/>
                <a:gd name="T19" fmla="*/ 2147483646 h 42"/>
                <a:gd name="T20" fmla="*/ 2147483646 w 53"/>
                <a:gd name="T21" fmla="*/ 2147483646 h 42"/>
                <a:gd name="T22" fmla="*/ 2147483646 w 53"/>
                <a:gd name="T23" fmla="*/ 2147483646 h 42"/>
                <a:gd name="T24" fmla="*/ 0 w 53"/>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42">
                  <a:moveTo>
                    <a:pt x="0" y="24"/>
                  </a:moveTo>
                  <a:lnTo>
                    <a:pt x="12" y="0"/>
                  </a:lnTo>
                  <a:lnTo>
                    <a:pt x="53" y="18"/>
                  </a:lnTo>
                  <a:lnTo>
                    <a:pt x="42" y="42"/>
                  </a:lnTo>
                  <a:lnTo>
                    <a:pt x="36" y="42"/>
                  </a:lnTo>
                  <a:lnTo>
                    <a:pt x="48" y="18"/>
                  </a:lnTo>
                  <a:lnTo>
                    <a:pt x="36" y="18"/>
                  </a:lnTo>
                  <a:lnTo>
                    <a:pt x="24" y="36"/>
                  </a:lnTo>
                  <a:lnTo>
                    <a:pt x="18" y="36"/>
                  </a:lnTo>
                  <a:lnTo>
                    <a:pt x="30" y="12"/>
                  </a:lnTo>
                  <a:lnTo>
                    <a:pt x="18" y="6"/>
                  </a:lnTo>
                  <a:lnTo>
                    <a:pt x="6" y="30"/>
                  </a:lnTo>
                  <a:lnTo>
                    <a:pt x="0" y="24"/>
                  </a:ln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65" name="Freeform 410"/>
            <p:cNvSpPr>
              <a:spLocks/>
            </p:cNvSpPr>
            <p:nvPr/>
          </p:nvSpPr>
          <p:spPr bwMode="auto">
            <a:xfrm>
              <a:off x="8953501" y="4086226"/>
              <a:ext cx="76200" cy="84138"/>
            </a:xfrm>
            <a:custGeom>
              <a:avLst/>
              <a:gdLst>
                <a:gd name="T0" fmla="*/ 2147483646 w 8"/>
                <a:gd name="T1" fmla="*/ 2147483646 h 9"/>
                <a:gd name="T2" fmla="*/ 0 w 8"/>
                <a:gd name="T3" fmla="*/ 2147483646 h 9"/>
                <a:gd name="T4" fmla="*/ 0 w 8"/>
                <a:gd name="T5" fmla="*/ 2147483646 h 9"/>
                <a:gd name="T6" fmla="*/ 0 w 8"/>
                <a:gd name="T7" fmla="*/ 2147483646 h 9"/>
                <a:gd name="T8" fmla="*/ 0 w 8"/>
                <a:gd name="T9" fmla="*/ 2147483646 h 9"/>
                <a:gd name="T10" fmla="*/ 2147483646 w 8"/>
                <a:gd name="T11" fmla="*/ 2147483646 h 9"/>
                <a:gd name="T12" fmla="*/ 2147483646 w 8"/>
                <a:gd name="T13" fmla="*/ 0 h 9"/>
                <a:gd name="T14" fmla="*/ 2147483646 w 8"/>
                <a:gd name="T15" fmla="*/ 2147483646 h 9"/>
                <a:gd name="T16" fmla="*/ 2147483646 w 8"/>
                <a:gd name="T17" fmla="*/ 2147483646 h 9"/>
                <a:gd name="T18" fmla="*/ 2147483646 w 8"/>
                <a:gd name="T19" fmla="*/ 2147483646 h 9"/>
                <a:gd name="T20" fmla="*/ 2147483646 w 8"/>
                <a:gd name="T21" fmla="*/ 2147483646 h 9"/>
                <a:gd name="T22" fmla="*/ 2147483646 w 8"/>
                <a:gd name="T23" fmla="*/ 2147483646 h 9"/>
                <a:gd name="T24" fmla="*/ 2147483646 w 8"/>
                <a:gd name="T25" fmla="*/ 2147483646 h 9"/>
                <a:gd name="T26" fmla="*/ 2147483646 w 8"/>
                <a:gd name="T27" fmla="*/ 2147483646 h 9"/>
                <a:gd name="T28" fmla="*/ 2147483646 w 8"/>
                <a:gd name="T29" fmla="*/ 2147483646 h 9"/>
                <a:gd name="T30" fmla="*/ 2147483646 w 8"/>
                <a:gd name="T31" fmla="*/ 2147483646 h 9"/>
                <a:gd name="T32" fmla="*/ 2147483646 w 8"/>
                <a:gd name="T33" fmla="*/ 2147483646 h 9"/>
                <a:gd name="T34" fmla="*/ 2147483646 w 8"/>
                <a:gd name="T35" fmla="*/ 2147483646 h 9"/>
                <a:gd name="T36" fmla="*/ 2147483646 w 8"/>
                <a:gd name="T37" fmla="*/ 2147483646 h 9"/>
                <a:gd name="T38" fmla="*/ 2147483646 w 8"/>
                <a:gd name="T39" fmla="*/ 2147483646 h 9"/>
                <a:gd name="T40" fmla="*/ 2147483646 w 8"/>
                <a:gd name="T41" fmla="*/ 2147483646 h 9"/>
                <a:gd name="T42" fmla="*/ 2147483646 w 8"/>
                <a:gd name="T43" fmla="*/ 2147483646 h 9"/>
                <a:gd name="T44" fmla="*/ 2147483646 w 8"/>
                <a:gd name="T45" fmla="*/ 2147483646 h 9"/>
                <a:gd name="T46" fmla="*/ 2147483646 w 8"/>
                <a:gd name="T47" fmla="*/ 2147483646 h 9"/>
                <a:gd name="T48" fmla="*/ 2147483646 w 8"/>
                <a:gd name="T49" fmla="*/ 2147483646 h 9"/>
                <a:gd name="T50" fmla="*/ 2147483646 w 8"/>
                <a:gd name="T51" fmla="*/ 2147483646 h 9"/>
                <a:gd name="T52" fmla="*/ 2147483646 w 8"/>
                <a:gd name="T53" fmla="*/ 2147483646 h 9"/>
                <a:gd name="T54" fmla="*/ 2147483646 w 8"/>
                <a:gd name="T55" fmla="*/ 2147483646 h 9"/>
                <a:gd name="T56" fmla="*/ 2147483646 w 8"/>
                <a:gd name="T57" fmla="*/ 2147483646 h 9"/>
                <a:gd name="T58" fmla="*/ 2147483646 w 8"/>
                <a:gd name="T59" fmla="*/ 2147483646 h 9"/>
                <a:gd name="T60" fmla="*/ 2147483646 w 8"/>
                <a:gd name="T61" fmla="*/ 2147483646 h 9"/>
                <a:gd name="T62" fmla="*/ 2147483646 w 8"/>
                <a:gd name="T63" fmla="*/ 2147483646 h 9"/>
                <a:gd name="T64" fmla="*/ 2147483646 w 8"/>
                <a:gd name="T65" fmla="*/ 2147483646 h 9"/>
                <a:gd name="T66" fmla="*/ 2147483646 w 8"/>
                <a:gd name="T67" fmla="*/ 2147483646 h 9"/>
                <a:gd name="T68" fmla="*/ 2147483646 w 8"/>
                <a:gd name="T69" fmla="*/ 2147483646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9">
                  <a:moveTo>
                    <a:pt x="1" y="7"/>
                  </a:moveTo>
                  <a:cubicBezTo>
                    <a:pt x="1" y="6"/>
                    <a:pt x="0" y="6"/>
                    <a:pt x="0" y="6"/>
                  </a:cubicBezTo>
                  <a:cubicBezTo>
                    <a:pt x="0" y="6"/>
                    <a:pt x="0" y="5"/>
                    <a:pt x="0" y="5"/>
                  </a:cubicBezTo>
                  <a:cubicBezTo>
                    <a:pt x="0" y="5"/>
                    <a:pt x="0" y="4"/>
                    <a:pt x="0" y="4"/>
                  </a:cubicBezTo>
                  <a:cubicBezTo>
                    <a:pt x="0" y="4"/>
                    <a:pt x="0" y="3"/>
                    <a:pt x="0" y="3"/>
                  </a:cubicBezTo>
                  <a:cubicBezTo>
                    <a:pt x="0" y="2"/>
                    <a:pt x="1" y="2"/>
                    <a:pt x="1" y="1"/>
                  </a:cubicBezTo>
                  <a:cubicBezTo>
                    <a:pt x="1" y="1"/>
                    <a:pt x="2" y="1"/>
                    <a:pt x="2" y="0"/>
                  </a:cubicBezTo>
                  <a:cubicBezTo>
                    <a:pt x="3" y="1"/>
                    <a:pt x="3" y="1"/>
                    <a:pt x="3" y="1"/>
                  </a:cubicBezTo>
                  <a:cubicBezTo>
                    <a:pt x="3" y="1"/>
                    <a:pt x="3" y="1"/>
                    <a:pt x="3" y="1"/>
                  </a:cubicBezTo>
                  <a:cubicBezTo>
                    <a:pt x="3" y="1"/>
                    <a:pt x="2" y="2"/>
                    <a:pt x="2" y="2"/>
                  </a:cubicBezTo>
                  <a:cubicBezTo>
                    <a:pt x="1" y="2"/>
                    <a:pt x="1" y="3"/>
                    <a:pt x="1" y="3"/>
                  </a:cubicBezTo>
                  <a:cubicBezTo>
                    <a:pt x="1" y="4"/>
                    <a:pt x="0" y="4"/>
                    <a:pt x="1" y="5"/>
                  </a:cubicBezTo>
                  <a:cubicBezTo>
                    <a:pt x="1" y="5"/>
                    <a:pt x="1" y="5"/>
                    <a:pt x="1" y="6"/>
                  </a:cubicBezTo>
                  <a:cubicBezTo>
                    <a:pt x="1" y="6"/>
                    <a:pt x="2" y="6"/>
                    <a:pt x="2" y="6"/>
                  </a:cubicBezTo>
                  <a:cubicBezTo>
                    <a:pt x="2" y="6"/>
                    <a:pt x="2" y="5"/>
                    <a:pt x="3" y="5"/>
                  </a:cubicBezTo>
                  <a:cubicBezTo>
                    <a:pt x="3" y="5"/>
                    <a:pt x="3" y="5"/>
                    <a:pt x="3" y="4"/>
                  </a:cubicBezTo>
                  <a:cubicBezTo>
                    <a:pt x="3" y="4"/>
                    <a:pt x="4" y="4"/>
                    <a:pt x="4" y="4"/>
                  </a:cubicBezTo>
                  <a:cubicBezTo>
                    <a:pt x="4" y="3"/>
                    <a:pt x="5" y="3"/>
                    <a:pt x="5" y="3"/>
                  </a:cubicBezTo>
                  <a:cubicBezTo>
                    <a:pt x="6" y="3"/>
                    <a:pt x="6" y="3"/>
                    <a:pt x="7" y="3"/>
                  </a:cubicBezTo>
                  <a:cubicBezTo>
                    <a:pt x="7" y="3"/>
                    <a:pt x="7" y="4"/>
                    <a:pt x="8" y="4"/>
                  </a:cubicBezTo>
                  <a:cubicBezTo>
                    <a:pt x="8" y="5"/>
                    <a:pt x="8" y="6"/>
                    <a:pt x="7" y="6"/>
                  </a:cubicBezTo>
                  <a:cubicBezTo>
                    <a:pt x="7" y="7"/>
                    <a:pt x="7" y="7"/>
                    <a:pt x="6" y="8"/>
                  </a:cubicBezTo>
                  <a:cubicBezTo>
                    <a:pt x="6" y="8"/>
                    <a:pt x="6" y="8"/>
                    <a:pt x="5" y="9"/>
                  </a:cubicBezTo>
                  <a:cubicBezTo>
                    <a:pt x="4" y="8"/>
                    <a:pt x="4" y="8"/>
                    <a:pt x="4" y="8"/>
                  </a:cubicBezTo>
                  <a:cubicBezTo>
                    <a:pt x="4" y="8"/>
                    <a:pt x="4" y="8"/>
                    <a:pt x="4" y="8"/>
                  </a:cubicBezTo>
                  <a:cubicBezTo>
                    <a:pt x="5" y="8"/>
                    <a:pt x="5" y="8"/>
                    <a:pt x="6" y="7"/>
                  </a:cubicBezTo>
                  <a:cubicBezTo>
                    <a:pt x="6" y="7"/>
                    <a:pt x="6" y="7"/>
                    <a:pt x="6" y="6"/>
                  </a:cubicBezTo>
                  <a:cubicBezTo>
                    <a:pt x="7" y="6"/>
                    <a:pt x="7" y="5"/>
                    <a:pt x="7" y="5"/>
                  </a:cubicBezTo>
                  <a:cubicBezTo>
                    <a:pt x="7" y="4"/>
                    <a:pt x="6" y="4"/>
                    <a:pt x="6" y="4"/>
                  </a:cubicBezTo>
                  <a:cubicBezTo>
                    <a:pt x="6" y="4"/>
                    <a:pt x="6" y="4"/>
                    <a:pt x="5" y="4"/>
                  </a:cubicBezTo>
                  <a:cubicBezTo>
                    <a:pt x="5" y="4"/>
                    <a:pt x="5" y="4"/>
                    <a:pt x="5" y="4"/>
                  </a:cubicBezTo>
                  <a:cubicBezTo>
                    <a:pt x="4" y="4"/>
                    <a:pt x="4" y="5"/>
                    <a:pt x="4" y="5"/>
                  </a:cubicBezTo>
                  <a:cubicBezTo>
                    <a:pt x="4" y="5"/>
                    <a:pt x="4" y="6"/>
                    <a:pt x="3" y="6"/>
                  </a:cubicBezTo>
                  <a:cubicBezTo>
                    <a:pt x="3" y="6"/>
                    <a:pt x="3" y="7"/>
                    <a:pt x="2" y="7"/>
                  </a:cubicBezTo>
                  <a:cubicBezTo>
                    <a:pt x="2" y="7"/>
                    <a:pt x="1" y="7"/>
                    <a:pt x="1" y="7"/>
                  </a:cubicBezTo>
                  <a:close/>
                </a:path>
              </a:pathLst>
            </a:custGeom>
            <a:solidFill>
              <a:srgbClr val="51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66" name="Group 234"/>
          <p:cNvGrpSpPr>
            <a:grpSpLocks/>
          </p:cNvGrpSpPr>
          <p:nvPr/>
        </p:nvGrpSpPr>
        <p:grpSpPr bwMode="auto">
          <a:xfrm>
            <a:off x="7120954" y="2605342"/>
            <a:ext cx="528637" cy="506412"/>
            <a:chOff x="2331154" y="1832526"/>
            <a:chExt cx="703263" cy="676275"/>
          </a:xfrm>
        </p:grpSpPr>
        <p:sp>
          <p:nvSpPr>
            <p:cNvPr id="16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68" name="TextBox 236"/>
            <p:cNvSpPr txBox="1">
              <a:spLocks noChangeArrowheads="1"/>
            </p:cNvSpPr>
            <p:nvPr/>
          </p:nvSpPr>
          <p:spPr bwMode="auto">
            <a:xfrm>
              <a:off x="2446601"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Ingresos</a:t>
              </a:r>
            </a:p>
          </p:txBody>
        </p:sp>
      </p:grpSp>
      <p:grpSp>
        <p:nvGrpSpPr>
          <p:cNvPr id="169" name="Group 237"/>
          <p:cNvGrpSpPr>
            <a:grpSpLocks/>
          </p:cNvGrpSpPr>
          <p:nvPr/>
        </p:nvGrpSpPr>
        <p:grpSpPr bwMode="auto">
          <a:xfrm>
            <a:off x="7119366" y="3526092"/>
            <a:ext cx="527050" cy="508000"/>
            <a:chOff x="2331154" y="1832526"/>
            <a:chExt cx="703263" cy="676275"/>
          </a:xfrm>
        </p:grpSpPr>
        <p:sp>
          <p:nvSpPr>
            <p:cNvPr id="17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1" name="TextBox 239"/>
            <p:cNvSpPr txBox="1">
              <a:spLocks noChangeArrowheads="1"/>
            </p:cNvSpPr>
            <p:nvPr/>
          </p:nvSpPr>
          <p:spPr bwMode="auto">
            <a:xfrm>
              <a:off x="2331154" y="2045619"/>
              <a:ext cx="692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Producción de alimentos</a:t>
              </a:r>
            </a:p>
          </p:txBody>
        </p:sp>
      </p:grpSp>
      <p:grpSp>
        <p:nvGrpSpPr>
          <p:cNvPr id="172" name="Group 240"/>
          <p:cNvGrpSpPr>
            <a:grpSpLocks/>
          </p:cNvGrpSpPr>
          <p:nvPr/>
        </p:nvGrpSpPr>
        <p:grpSpPr bwMode="auto">
          <a:xfrm>
            <a:off x="7730554" y="3819779"/>
            <a:ext cx="528637" cy="508000"/>
            <a:chOff x="2331154" y="1832526"/>
            <a:chExt cx="703263" cy="676275"/>
          </a:xfrm>
        </p:grpSpPr>
        <p:sp>
          <p:nvSpPr>
            <p:cNvPr id="17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4" name="TextBox 173"/>
            <p:cNvSpPr txBox="1"/>
            <p:nvPr/>
          </p:nvSpPr>
          <p:spPr>
            <a:xfrm>
              <a:off x="2331154" y="2052315"/>
              <a:ext cx="692704" cy="232470"/>
            </a:xfrm>
            <a:prstGeom prst="rect">
              <a:avLst/>
            </a:prstGeom>
            <a:noFill/>
          </p:spPr>
          <p:txBody>
            <a:bodyPr lIns="13500" tIns="0" rIns="13500" bIns="0" anchor="ctr">
              <a:spAutoFit/>
            </a:bodyPr>
            <a:lstStyle/>
            <a:p>
              <a:pPr algn="ctr">
                <a:defRPr/>
              </a:pPr>
              <a:r>
                <a:rPr lang="es-ES" sz="525">
                  <a:solidFill>
                    <a:prstClr val="black"/>
                  </a:solidFill>
                  <a:latin typeface="Verdana" panose="020B0604030504040204" pitchFamily="34" charset="0"/>
                  <a:ea typeface="Verdana" panose="020B0604030504040204" pitchFamily="34" charset="0"/>
                  <a:cs typeface="Verdana" panose="020B0604030504040204" pitchFamily="34" charset="0"/>
                </a:rPr>
                <a:t>Consumo de alimentos</a:t>
              </a:r>
            </a:p>
          </p:txBody>
        </p:sp>
      </p:grpSp>
      <p:grpSp>
        <p:nvGrpSpPr>
          <p:cNvPr id="175" name="Group 243"/>
          <p:cNvGrpSpPr>
            <a:grpSpLocks/>
          </p:cNvGrpSpPr>
          <p:nvPr/>
        </p:nvGrpSpPr>
        <p:grpSpPr bwMode="auto">
          <a:xfrm>
            <a:off x="7735316" y="2313242"/>
            <a:ext cx="528638" cy="508000"/>
            <a:chOff x="2331154" y="1832526"/>
            <a:chExt cx="703263" cy="676275"/>
          </a:xfrm>
        </p:grpSpPr>
        <p:sp>
          <p:nvSpPr>
            <p:cNvPr id="17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77" name="TextBox 176"/>
            <p:cNvSpPr txBox="1"/>
            <p:nvPr/>
          </p:nvSpPr>
          <p:spPr>
            <a:xfrm>
              <a:off x="2331154" y="2052315"/>
              <a:ext cx="692703" cy="232470"/>
            </a:xfrm>
            <a:prstGeom prst="rect">
              <a:avLst/>
            </a:prstGeom>
            <a:noFill/>
          </p:spPr>
          <p:txBody>
            <a:bodyPr lIns="13500" tIns="0" rIns="13500" bIns="0" anchor="ctr">
              <a:spAutoFit/>
            </a:bodyPr>
            <a:lstStyle/>
            <a:p>
              <a:pPr algn="ctr">
                <a:defRPr/>
              </a:pPr>
              <a:r>
                <a:rPr lang="es-ES" sz="600">
                  <a:solidFill>
                    <a:prstClr val="black"/>
                  </a:solidFill>
                  <a:latin typeface="Verdana" panose="020B0604030504040204" pitchFamily="34" charset="0"/>
                  <a:ea typeface="Verdana" panose="020B0604030504040204" pitchFamily="34" charset="0"/>
                  <a:cs typeface="Verdana" panose="020B0604030504040204" pitchFamily="34" charset="0"/>
                </a:rPr>
                <a:t>Gastos esenciales</a:t>
              </a:r>
            </a:p>
          </p:txBody>
        </p:sp>
      </p:grpSp>
      <p:grpSp>
        <p:nvGrpSpPr>
          <p:cNvPr id="178" name="Group 246"/>
          <p:cNvGrpSpPr>
            <a:grpSpLocks/>
          </p:cNvGrpSpPr>
          <p:nvPr/>
        </p:nvGrpSpPr>
        <p:grpSpPr bwMode="auto">
          <a:xfrm>
            <a:off x="8082979" y="3051429"/>
            <a:ext cx="527050" cy="508000"/>
            <a:chOff x="2331154" y="1832526"/>
            <a:chExt cx="703263" cy="676275"/>
          </a:xfrm>
        </p:grpSpPr>
        <p:sp>
          <p:nvSpPr>
            <p:cNvPr id="17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0" name="TextBox 179"/>
            <p:cNvSpPr txBox="1"/>
            <p:nvPr/>
          </p:nvSpPr>
          <p:spPr>
            <a:xfrm>
              <a:off x="2331154" y="2045976"/>
              <a:ext cx="692671" cy="245150"/>
            </a:xfrm>
            <a:prstGeom prst="rect">
              <a:avLst/>
            </a:prstGeom>
            <a:noFill/>
          </p:spPr>
          <p:txBody>
            <a:bodyPr lIns="13500" tIns="0" rIns="13500" bIns="0" anchor="ctr">
              <a:spAutoFit/>
            </a:bodyPr>
            <a:lstStyle/>
            <a:p>
              <a:pPr algn="ctr">
                <a:defRPr/>
              </a:pPr>
              <a:r>
                <a:rPr lang="es-ES" sz="600">
                  <a:solidFill>
                    <a:prstClr val="black"/>
                  </a:solidFill>
                  <a:latin typeface="Verdana" panose="020B0604030504040204" pitchFamily="34" charset="0"/>
                  <a:ea typeface="Verdana" panose="020B0604030504040204" pitchFamily="34" charset="0"/>
                  <a:cs typeface="Verdana" panose="020B0604030504040204" pitchFamily="34" charset="0"/>
                </a:rPr>
                <a:t>Condiciones de vida</a:t>
              </a:r>
            </a:p>
          </p:txBody>
        </p:sp>
      </p:grpSp>
      <p:grpSp>
        <p:nvGrpSpPr>
          <p:cNvPr id="181" name="Group 249"/>
          <p:cNvGrpSpPr>
            <a:grpSpLocks/>
          </p:cNvGrpSpPr>
          <p:nvPr/>
        </p:nvGrpSpPr>
        <p:grpSpPr bwMode="auto">
          <a:xfrm>
            <a:off x="8333804" y="2008442"/>
            <a:ext cx="527050" cy="506412"/>
            <a:chOff x="2331154" y="1832526"/>
            <a:chExt cx="703263" cy="676275"/>
          </a:xfrm>
        </p:grpSpPr>
        <p:sp>
          <p:nvSpPr>
            <p:cNvPr id="182"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3" name="TextBox 182"/>
            <p:cNvSpPr txBox="1"/>
            <p:nvPr/>
          </p:nvSpPr>
          <p:spPr>
            <a:xfrm>
              <a:off x="2331154" y="2108124"/>
              <a:ext cx="692671" cy="122959"/>
            </a:xfrm>
            <a:prstGeom prst="rect">
              <a:avLst/>
            </a:prstGeom>
            <a:noFill/>
          </p:spPr>
          <p:txBody>
            <a:bodyPr lIns="13500" tIns="0" rIns="13500" bIns="0" anchor="ctr">
              <a:spAutoFit/>
            </a:bodyPr>
            <a:lstStyle/>
            <a:p>
              <a:pPr algn="ctr">
                <a:defRPr/>
              </a:pPr>
              <a:r>
                <a:rPr lang="es-ES" sz="600">
                  <a:solidFill>
                    <a:prstClr val="black"/>
                  </a:solidFill>
                  <a:latin typeface="Verdana" panose="020B0604030504040204" pitchFamily="34" charset="0"/>
                  <a:ea typeface="Verdana" panose="020B0604030504040204" pitchFamily="34" charset="0"/>
                  <a:cs typeface="Verdana" panose="020B0604030504040204" pitchFamily="34" charset="0"/>
                </a:rPr>
                <a:t>Educación</a:t>
              </a:r>
            </a:p>
          </p:txBody>
        </p:sp>
      </p:grpSp>
      <p:grpSp>
        <p:nvGrpSpPr>
          <p:cNvPr id="184" name="Group 252"/>
          <p:cNvGrpSpPr>
            <a:grpSpLocks/>
          </p:cNvGrpSpPr>
          <p:nvPr/>
        </p:nvGrpSpPr>
        <p:grpSpPr bwMode="auto">
          <a:xfrm>
            <a:off x="8843391" y="3064129"/>
            <a:ext cx="527050" cy="508000"/>
            <a:chOff x="2331154" y="1832526"/>
            <a:chExt cx="703263" cy="676275"/>
          </a:xfrm>
        </p:grpSpPr>
        <p:sp>
          <p:nvSpPr>
            <p:cNvPr id="185"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6" name="TextBox 185"/>
            <p:cNvSpPr txBox="1"/>
            <p:nvPr/>
          </p:nvSpPr>
          <p:spPr>
            <a:xfrm>
              <a:off x="2331154" y="2107263"/>
              <a:ext cx="692672" cy="122575"/>
            </a:xfrm>
            <a:prstGeom prst="rect">
              <a:avLst/>
            </a:prstGeom>
            <a:noFill/>
          </p:spPr>
          <p:txBody>
            <a:bodyPr lIns="13500" tIns="0" rIns="13500" bIns="0" anchor="ctr">
              <a:spAutoFit/>
            </a:bodyPr>
            <a:lstStyle/>
            <a:p>
              <a:pPr algn="ctr">
                <a:defRPr/>
              </a:pPr>
              <a:r>
                <a:rPr lang="es-ES" sz="600">
                  <a:solidFill>
                    <a:prstClr val="black"/>
                  </a:solidFill>
                  <a:latin typeface="Verdana" panose="020B0604030504040204" pitchFamily="34" charset="0"/>
                  <a:ea typeface="Verdana" panose="020B0604030504040204" pitchFamily="34" charset="0"/>
                  <a:cs typeface="Verdana" panose="020B0604030504040204" pitchFamily="34" charset="0"/>
                </a:rPr>
                <a:t>Salud</a:t>
              </a:r>
            </a:p>
          </p:txBody>
        </p:sp>
      </p:grpSp>
      <p:grpSp>
        <p:nvGrpSpPr>
          <p:cNvPr id="187" name="Group 255"/>
          <p:cNvGrpSpPr>
            <a:grpSpLocks/>
          </p:cNvGrpSpPr>
          <p:nvPr/>
        </p:nvGrpSpPr>
        <p:grpSpPr bwMode="auto">
          <a:xfrm>
            <a:off x="8349679" y="4113467"/>
            <a:ext cx="527050" cy="506412"/>
            <a:chOff x="2331154" y="1832526"/>
            <a:chExt cx="703263" cy="676275"/>
          </a:xfrm>
        </p:grpSpPr>
        <p:sp>
          <p:nvSpPr>
            <p:cNvPr id="188"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189" name="TextBox 188"/>
            <p:cNvSpPr txBox="1"/>
            <p:nvPr/>
          </p:nvSpPr>
          <p:spPr>
            <a:xfrm>
              <a:off x="2331154" y="2108124"/>
              <a:ext cx="692671" cy="122959"/>
            </a:xfrm>
            <a:prstGeom prst="rect">
              <a:avLst/>
            </a:prstGeom>
            <a:noFill/>
          </p:spPr>
          <p:txBody>
            <a:bodyPr lIns="13500" tIns="0" rIns="13500" bIns="0" anchor="ctr">
              <a:spAutoFit/>
            </a:bodyPr>
            <a:lstStyle/>
            <a:p>
              <a:pPr algn="ctr">
                <a:defRPr/>
              </a:pPr>
              <a:r>
                <a:rPr lang="es-ES" sz="600">
                  <a:solidFill>
                    <a:prstClr val="black"/>
                  </a:solidFill>
                  <a:latin typeface="Verdana" panose="020B0604030504040204" pitchFamily="34" charset="0"/>
                  <a:ea typeface="Verdana" panose="020B0604030504040204" pitchFamily="34" charset="0"/>
                  <a:cs typeface="Verdana" panose="020B0604030504040204" pitchFamily="34" charset="0"/>
                </a:rPr>
                <a:t>Nutrición</a:t>
              </a:r>
            </a:p>
          </p:txBody>
        </p:sp>
      </p:grpSp>
      <p:sp>
        <p:nvSpPr>
          <p:cNvPr id="190" name="Freeform 23"/>
          <p:cNvSpPr>
            <a:spLocks/>
          </p:cNvSpPr>
          <p:nvPr/>
        </p:nvSpPr>
        <p:spPr bwMode="auto">
          <a:xfrm>
            <a:off x="1423211" y="1304548"/>
            <a:ext cx="3784600" cy="3795713"/>
          </a:xfrm>
          <a:custGeom>
            <a:avLst/>
            <a:gdLst>
              <a:gd name="T0" fmla="*/ 2147483646 w 534"/>
              <a:gd name="T1" fmla="*/ 2147483646 h 535"/>
              <a:gd name="T2" fmla="*/ 0 w 534"/>
              <a:gd name="T3" fmla="*/ 2147483646 h 535"/>
              <a:gd name="T4" fmla="*/ 2147483646 w 534"/>
              <a:gd name="T5" fmla="*/ 2147483646 h 535"/>
              <a:gd name="T6" fmla="*/ 2147483646 w 534"/>
              <a:gd name="T7" fmla="*/ 0 h 535"/>
              <a:gd name="T8" fmla="*/ 2147483646 w 534"/>
              <a:gd name="T9" fmla="*/ 2147483646 h 535"/>
              <a:gd name="T10" fmla="*/ 2147483646 w 534"/>
              <a:gd name="T11" fmla="*/ 2147483646 h 535"/>
              <a:gd name="T12" fmla="*/ 2147483646 w 534"/>
              <a:gd name="T13" fmla="*/ 2147483646 h 535"/>
              <a:gd name="T14" fmla="*/ 2147483646 w 534"/>
              <a:gd name="T15" fmla="*/ 2147483646 h 535"/>
              <a:gd name="T16" fmla="*/ 2147483646 w 534"/>
              <a:gd name="T17" fmla="*/ 2147483646 h 5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4" h="535">
                <a:moveTo>
                  <a:pt x="78" y="457"/>
                </a:moveTo>
                <a:cubicBezTo>
                  <a:pt x="26" y="405"/>
                  <a:pt x="0" y="336"/>
                  <a:pt x="0" y="268"/>
                </a:cubicBezTo>
                <a:cubicBezTo>
                  <a:pt x="0" y="199"/>
                  <a:pt x="26" y="131"/>
                  <a:pt x="78" y="79"/>
                </a:cubicBezTo>
                <a:cubicBezTo>
                  <a:pt x="130" y="27"/>
                  <a:pt x="199" y="0"/>
                  <a:pt x="267" y="0"/>
                </a:cubicBezTo>
                <a:cubicBezTo>
                  <a:pt x="336" y="0"/>
                  <a:pt x="404" y="26"/>
                  <a:pt x="456" y="79"/>
                </a:cubicBezTo>
                <a:cubicBezTo>
                  <a:pt x="508" y="131"/>
                  <a:pt x="534" y="199"/>
                  <a:pt x="534" y="268"/>
                </a:cubicBezTo>
                <a:cubicBezTo>
                  <a:pt x="534" y="336"/>
                  <a:pt x="508" y="404"/>
                  <a:pt x="456" y="457"/>
                </a:cubicBezTo>
                <a:cubicBezTo>
                  <a:pt x="404" y="509"/>
                  <a:pt x="335" y="535"/>
                  <a:pt x="267" y="535"/>
                </a:cubicBezTo>
                <a:cubicBezTo>
                  <a:pt x="198" y="535"/>
                  <a:pt x="130" y="509"/>
                  <a:pt x="78" y="457"/>
                </a:cubicBezTo>
                <a:close/>
              </a:path>
            </a:pathLst>
          </a:custGeom>
          <a:solidFill>
            <a:srgbClr val="F6FAF8"/>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91" name="Group 8"/>
          <p:cNvGrpSpPr>
            <a:grpSpLocks/>
          </p:cNvGrpSpPr>
          <p:nvPr/>
        </p:nvGrpSpPr>
        <p:grpSpPr bwMode="auto">
          <a:xfrm>
            <a:off x="4913536" y="3159458"/>
            <a:ext cx="561975" cy="122237"/>
            <a:chOff x="4598988" y="3187700"/>
            <a:chExt cx="749300" cy="163513"/>
          </a:xfrm>
        </p:grpSpPr>
        <p:sp>
          <p:nvSpPr>
            <p:cNvPr id="192" name="Freeform 21"/>
            <p:cNvSpPr>
              <a:spLocks/>
            </p:cNvSpPr>
            <p:nvPr/>
          </p:nvSpPr>
          <p:spPr bwMode="auto">
            <a:xfrm>
              <a:off x="4598988" y="3232150"/>
              <a:ext cx="666750" cy="73025"/>
            </a:xfrm>
            <a:custGeom>
              <a:avLst/>
              <a:gdLst>
                <a:gd name="T0" fmla="*/ 2147483646 w 73"/>
                <a:gd name="T1" fmla="*/ 2147483646 h 8"/>
                <a:gd name="T2" fmla="*/ 2147483646 w 73"/>
                <a:gd name="T3" fmla="*/ 2147483646 h 8"/>
                <a:gd name="T4" fmla="*/ 2147483646 w 73"/>
                <a:gd name="T5" fmla="*/ 2147483646 h 8"/>
                <a:gd name="T6" fmla="*/ 2147483646 w 73"/>
                <a:gd name="T7" fmla="*/ 0 h 8"/>
                <a:gd name="T8" fmla="*/ 2147483646 w 73"/>
                <a:gd name="T9" fmla="*/ 2147483646 h 8"/>
                <a:gd name="T10" fmla="*/ 0 w 73"/>
                <a:gd name="T11" fmla="*/ 2147483646 h 8"/>
                <a:gd name="T12" fmla="*/ 2147483646 w 73"/>
                <a:gd name="T13" fmla="*/ 214748364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8">
                  <a:moveTo>
                    <a:pt x="4" y="8"/>
                  </a:moveTo>
                  <a:cubicBezTo>
                    <a:pt x="69" y="7"/>
                    <a:pt x="69" y="7"/>
                    <a:pt x="69" y="7"/>
                  </a:cubicBezTo>
                  <a:cubicBezTo>
                    <a:pt x="71" y="7"/>
                    <a:pt x="73" y="6"/>
                    <a:pt x="73" y="4"/>
                  </a:cubicBezTo>
                  <a:cubicBezTo>
                    <a:pt x="73" y="2"/>
                    <a:pt x="71" y="0"/>
                    <a:pt x="69" y="0"/>
                  </a:cubicBezTo>
                  <a:cubicBezTo>
                    <a:pt x="4" y="1"/>
                    <a:pt x="4" y="1"/>
                    <a:pt x="4" y="1"/>
                  </a:cubicBezTo>
                  <a:cubicBezTo>
                    <a:pt x="2" y="1"/>
                    <a:pt x="0" y="2"/>
                    <a:pt x="0" y="4"/>
                  </a:cubicBezTo>
                  <a:cubicBezTo>
                    <a:pt x="0" y="6"/>
                    <a:pt x="2" y="8"/>
                    <a:pt x="4" y="8"/>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3" name="Freeform 22"/>
            <p:cNvSpPr>
              <a:spLocks/>
            </p:cNvSpPr>
            <p:nvPr/>
          </p:nvSpPr>
          <p:spPr bwMode="auto">
            <a:xfrm>
              <a:off x="5211763" y="3187700"/>
              <a:ext cx="136525" cy="163513"/>
            </a:xfrm>
            <a:custGeom>
              <a:avLst/>
              <a:gdLst>
                <a:gd name="T0" fmla="*/ 0 w 86"/>
                <a:gd name="T1" fmla="*/ 2147483646 h 103"/>
                <a:gd name="T2" fmla="*/ 2147483646 w 86"/>
                <a:gd name="T3" fmla="*/ 2147483646 h 103"/>
                <a:gd name="T4" fmla="*/ 0 w 86"/>
                <a:gd name="T5" fmla="*/ 0 h 103"/>
                <a:gd name="T6" fmla="*/ 0 w 86"/>
                <a:gd name="T7" fmla="*/ 2147483646 h 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103">
                  <a:moveTo>
                    <a:pt x="0" y="103"/>
                  </a:moveTo>
                  <a:lnTo>
                    <a:pt x="86" y="51"/>
                  </a:lnTo>
                  <a:lnTo>
                    <a:pt x="0" y="0"/>
                  </a:lnTo>
                  <a:lnTo>
                    <a:pt x="0" y="103"/>
                  </a:lnTo>
                  <a:close/>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nvGrpSpPr>
          <p:cNvPr id="194" name="Group 1"/>
          <p:cNvGrpSpPr>
            <a:grpSpLocks/>
          </p:cNvGrpSpPr>
          <p:nvPr/>
        </p:nvGrpSpPr>
        <p:grpSpPr bwMode="auto">
          <a:xfrm>
            <a:off x="2387028" y="2315400"/>
            <a:ext cx="1992313" cy="1733550"/>
            <a:chOff x="1989138" y="2136775"/>
            <a:chExt cx="2655888" cy="2311400"/>
          </a:xfrm>
        </p:grpSpPr>
        <p:sp>
          <p:nvSpPr>
            <p:cNvPr id="195" name="Freeform 24"/>
            <p:cNvSpPr>
              <a:spLocks noEditPoints="1"/>
            </p:cNvSpPr>
            <p:nvPr/>
          </p:nvSpPr>
          <p:spPr bwMode="auto">
            <a:xfrm>
              <a:off x="1989138" y="2136775"/>
              <a:ext cx="2655888" cy="2311400"/>
            </a:xfrm>
            <a:custGeom>
              <a:avLst/>
              <a:gdLst>
                <a:gd name="T0" fmla="*/ 2147483646 w 291"/>
                <a:gd name="T1" fmla="*/ 2147483646 h 253"/>
                <a:gd name="T2" fmla="*/ 2147483646 w 291"/>
                <a:gd name="T3" fmla="*/ 2147483646 h 253"/>
                <a:gd name="T4" fmla="*/ 2147483646 w 291"/>
                <a:gd name="T5" fmla="*/ 2147483646 h 253"/>
                <a:gd name="T6" fmla="*/ 2147483646 w 291"/>
                <a:gd name="T7" fmla="*/ 2147483646 h 253"/>
                <a:gd name="T8" fmla="*/ 2147483646 w 291"/>
                <a:gd name="T9" fmla="*/ 2147483646 h 253"/>
                <a:gd name="T10" fmla="*/ 2147483646 w 291"/>
                <a:gd name="T11" fmla="*/ 2147483646 h 253"/>
                <a:gd name="T12" fmla="*/ 2147483646 w 291"/>
                <a:gd name="T13" fmla="*/ 2147483646 h 253"/>
                <a:gd name="T14" fmla="*/ 2147483646 w 291"/>
                <a:gd name="T15" fmla="*/ 0 h 253"/>
                <a:gd name="T16" fmla="*/ 2147483646 w 291"/>
                <a:gd name="T17" fmla="*/ 0 h 253"/>
                <a:gd name="T18" fmla="*/ 2147483646 w 291"/>
                <a:gd name="T19" fmla="*/ 2147483646 h 253"/>
                <a:gd name="T20" fmla="*/ 2147483646 w 291"/>
                <a:gd name="T21" fmla="*/ 2147483646 h 253"/>
                <a:gd name="T22" fmla="*/ 2147483646 w 291"/>
                <a:gd name="T23" fmla="*/ 2147483646 h 253"/>
                <a:gd name="T24" fmla="*/ 2147483646 w 291"/>
                <a:gd name="T25" fmla="*/ 2147483646 h 253"/>
                <a:gd name="T26" fmla="*/ 2147483646 w 291"/>
                <a:gd name="T27" fmla="*/ 2147483646 h 253"/>
                <a:gd name="T28" fmla="*/ 2147483646 w 291"/>
                <a:gd name="T29" fmla="*/ 2147483646 h 253"/>
                <a:gd name="T30" fmla="*/ 2147483646 w 291"/>
                <a:gd name="T31" fmla="*/ 2147483646 h 253"/>
                <a:gd name="T32" fmla="*/ 2147483646 w 291"/>
                <a:gd name="T33" fmla="*/ 2147483646 h 253"/>
                <a:gd name="T34" fmla="*/ 2147483646 w 291"/>
                <a:gd name="T35" fmla="*/ 2147483646 h 253"/>
                <a:gd name="T36" fmla="*/ 2147483646 w 291"/>
                <a:gd name="T37" fmla="*/ 2147483646 h 253"/>
                <a:gd name="T38" fmla="*/ 2147483646 w 291"/>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91" h="253">
                  <a:moveTo>
                    <a:pt x="217" y="4"/>
                  </a:moveTo>
                  <a:cubicBezTo>
                    <a:pt x="287" y="126"/>
                    <a:pt x="287" y="126"/>
                    <a:pt x="287" y="126"/>
                  </a:cubicBezTo>
                  <a:cubicBezTo>
                    <a:pt x="217" y="249"/>
                    <a:pt x="217" y="249"/>
                    <a:pt x="217" y="249"/>
                  </a:cubicBezTo>
                  <a:cubicBezTo>
                    <a:pt x="75" y="249"/>
                    <a:pt x="75" y="249"/>
                    <a:pt x="75" y="249"/>
                  </a:cubicBezTo>
                  <a:cubicBezTo>
                    <a:pt x="5" y="126"/>
                    <a:pt x="5" y="126"/>
                    <a:pt x="5" y="126"/>
                  </a:cubicBezTo>
                  <a:cubicBezTo>
                    <a:pt x="75" y="4"/>
                    <a:pt x="75" y="4"/>
                    <a:pt x="75" y="4"/>
                  </a:cubicBezTo>
                  <a:cubicBezTo>
                    <a:pt x="217" y="4"/>
                    <a:pt x="217" y="4"/>
                    <a:pt x="217" y="4"/>
                  </a:cubicBezTo>
                  <a:moveTo>
                    <a:pt x="217" y="0"/>
                  </a:moveTo>
                  <a:cubicBezTo>
                    <a:pt x="75" y="0"/>
                    <a:pt x="75" y="0"/>
                    <a:pt x="75" y="0"/>
                  </a:cubicBezTo>
                  <a:cubicBezTo>
                    <a:pt x="74" y="0"/>
                    <a:pt x="72" y="1"/>
                    <a:pt x="72" y="2"/>
                  </a:cubicBezTo>
                  <a:cubicBezTo>
                    <a:pt x="1" y="124"/>
                    <a:pt x="1" y="124"/>
                    <a:pt x="1" y="124"/>
                  </a:cubicBezTo>
                  <a:cubicBezTo>
                    <a:pt x="0" y="126"/>
                    <a:pt x="0" y="127"/>
                    <a:pt x="1" y="128"/>
                  </a:cubicBezTo>
                  <a:cubicBezTo>
                    <a:pt x="72" y="251"/>
                    <a:pt x="72" y="251"/>
                    <a:pt x="72" y="251"/>
                  </a:cubicBezTo>
                  <a:cubicBezTo>
                    <a:pt x="72" y="252"/>
                    <a:pt x="74" y="253"/>
                    <a:pt x="75" y="253"/>
                  </a:cubicBezTo>
                  <a:cubicBezTo>
                    <a:pt x="217" y="253"/>
                    <a:pt x="217" y="253"/>
                    <a:pt x="217" y="253"/>
                  </a:cubicBezTo>
                  <a:cubicBezTo>
                    <a:pt x="218" y="253"/>
                    <a:pt x="219" y="252"/>
                    <a:pt x="220" y="251"/>
                  </a:cubicBezTo>
                  <a:cubicBezTo>
                    <a:pt x="291" y="128"/>
                    <a:pt x="291" y="128"/>
                    <a:pt x="291" y="128"/>
                  </a:cubicBezTo>
                  <a:cubicBezTo>
                    <a:pt x="291" y="127"/>
                    <a:pt x="291" y="126"/>
                    <a:pt x="291" y="124"/>
                  </a:cubicBezTo>
                  <a:cubicBezTo>
                    <a:pt x="220" y="2"/>
                    <a:pt x="220" y="2"/>
                    <a:pt x="220" y="2"/>
                  </a:cubicBezTo>
                  <a:cubicBezTo>
                    <a:pt x="219" y="1"/>
                    <a:pt x="218" y="0"/>
                    <a:pt x="217" y="0"/>
                  </a:cubicBezTo>
                </a:path>
              </a:pathLst>
            </a:custGeom>
            <a:solidFill>
              <a:srgbClr val="50A67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196" name="Group 3"/>
            <p:cNvGrpSpPr>
              <a:grpSpLocks/>
            </p:cNvGrpSpPr>
            <p:nvPr/>
          </p:nvGrpSpPr>
          <p:grpSpPr bwMode="auto">
            <a:xfrm>
              <a:off x="2417763" y="2496651"/>
              <a:ext cx="1843088" cy="1598613"/>
              <a:chOff x="9032355" y="1185934"/>
              <a:chExt cx="1843088" cy="1598613"/>
            </a:xfrm>
          </p:grpSpPr>
          <p:sp>
            <p:nvSpPr>
              <p:cNvPr id="197" name="Freeform 14"/>
              <p:cNvSpPr>
                <a:spLocks/>
              </p:cNvSpPr>
              <p:nvPr/>
            </p:nvSpPr>
            <p:spPr bwMode="auto">
              <a:xfrm>
                <a:off x="9032355" y="1185934"/>
                <a:ext cx="1843088" cy="1598613"/>
              </a:xfrm>
              <a:custGeom>
                <a:avLst/>
                <a:gdLst>
                  <a:gd name="T0" fmla="*/ 2147483646 w 1161"/>
                  <a:gd name="T1" fmla="*/ 0 h 1007"/>
                  <a:gd name="T2" fmla="*/ 2147483646 w 1161"/>
                  <a:gd name="T3" fmla="*/ 2147483646 h 1007"/>
                  <a:gd name="T4" fmla="*/ 2147483646 w 1161"/>
                  <a:gd name="T5" fmla="*/ 2147483646 h 1007"/>
                  <a:gd name="T6" fmla="*/ 2147483646 w 1161"/>
                  <a:gd name="T7" fmla="*/ 2147483646 h 1007"/>
                  <a:gd name="T8" fmla="*/ 0 w 1161"/>
                  <a:gd name="T9" fmla="*/ 2147483646 h 1007"/>
                  <a:gd name="T10" fmla="*/ 2147483646 w 1161"/>
                  <a:gd name="T11" fmla="*/ 0 h 1007"/>
                  <a:gd name="T12" fmla="*/ 2147483646 w 116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1" h="1007">
                    <a:moveTo>
                      <a:pt x="868" y="0"/>
                    </a:moveTo>
                    <a:lnTo>
                      <a:pt x="1161" y="501"/>
                    </a:lnTo>
                    <a:lnTo>
                      <a:pt x="868" y="1007"/>
                    </a:lnTo>
                    <a:lnTo>
                      <a:pt x="287" y="1007"/>
                    </a:lnTo>
                    <a:lnTo>
                      <a:pt x="0" y="501"/>
                    </a:lnTo>
                    <a:lnTo>
                      <a:pt x="287" y="0"/>
                    </a:lnTo>
                    <a:lnTo>
                      <a:pt x="868" y="0"/>
                    </a:lnTo>
                    <a:close/>
                  </a:path>
                </a:pathLst>
              </a:custGeom>
              <a:solidFill>
                <a:srgbClr val="DCEDE5"/>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198" name="Freeform 15"/>
              <p:cNvSpPr>
                <a:spLocks/>
              </p:cNvSpPr>
              <p:nvPr/>
            </p:nvSpPr>
            <p:spPr bwMode="auto">
              <a:xfrm>
                <a:off x="9341918" y="1451046"/>
                <a:ext cx="1223963" cy="1068388"/>
              </a:xfrm>
              <a:custGeom>
                <a:avLst/>
                <a:gdLst>
                  <a:gd name="T0" fmla="*/ 2147483646 w 771"/>
                  <a:gd name="T1" fmla="*/ 0 h 673"/>
                  <a:gd name="T2" fmla="*/ 2147483646 w 771"/>
                  <a:gd name="T3" fmla="*/ 2147483646 h 673"/>
                  <a:gd name="T4" fmla="*/ 2147483646 w 771"/>
                  <a:gd name="T5" fmla="*/ 2147483646 h 673"/>
                  <a:gd name="T6" fmla="*/ 2147483646 w 771"/>
                  <a:gd name="T7" fmla="*/ 2147483646 h 673"/>
                  <a:gd name="T8" fmla="*/ 0 w 771"/>
                  <a:gd name="T9" fmla="*/ 2147483646 h 673"/>
                  <a:gd name="T10" fmla="*/ 2147483646 w 771"/>
                  <a:gd name="T11" fmla="*/ 0 h 673"/>
                  <a:gd name="T12" fmla="*/ 2147483646 w 771"/>
                  <a:gd name="T13" fmla="*/ 0 h 6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1" h="673">
                    <a:moveTo>
                      <a:pt x="581" y="0"/>
                    </a:moveTo>
                    <a:lnTo>
                      <a:pt x="771" y="334"/>
                    </a:lnTo>
                    <a:lnTo>
                      <a:pt x="581" y="673"/>
                    </a:lnTo>
                    <a:lnTo>
                      <a:pt x="190" y="673"/>
                    </a:lnTo>
                    <a:lnTo>
                      <a:pt x="0" y="334"/>
                    </a:lnTo>
                    <a:lnTo>
                      <a:pt x="190" y="0"/>
                    </a:lnTo>
                    <a:lnTo>
                      <a:pt x="581" y="0"/>
                    </a:lnTo>
                    <a:close/>
                  </a:path>
                </a:pathLst>
              </a:custGeom>
              <a:solidFill>
                <a:srgbClr val="EDF6F2"/>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cxnSp>
        <p:nvCxnSpPr>
          <p:cNvPr id="199" name="Straight Connector 198"/>
          <p:cNvCxnSpPr>
            <a:stCxn id="195" idx="10"/>
            <a:endCxn id="195" idx="1"/>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5" idx="0"/>
            <a:endCxn id="195" idx="13"/>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5" idx="9"/>
            <a:endCxn id="195" idx="15"/>
          </p:cNvCxnSpPr>
          <p:nvPr/>
        </p:nvCxnSpPr>
        <p:spPr>
          <a:xfrm>
            <a:off x="2147483647" y="2147483647"/>
            <a:ext cx="0" cy="0"/>
          </a:xfrm>
          <a:prstGeom prst="line">
            <a:avLst/>
          </a:prstGeom>
          <a:ln w="22225">
            <a:solidFill>
              <a:srgbClr val="52A67C"/>
            </a:solidFill>
          </a:ln>
        </p:spPr>
        <p:style>
          <a:lnRef idx="1">
            <a:schemeClr val="accent1"/>
          </a:lnRef>
          <a:fillRef idx="0">
            <a:schemeClr val="accent1"/>
          </a:fillRef>
          <a:effectRef idx="0">
            <a:schemeClr val="accent1"/>
          </a:effectRef>
          <a:fontRef idx="minor">
            <a:schemeClr val="tx1"/>
          </a:fontRef>
        </p:style>
      </p:cxnSp>
      <p:pic>
        <p:nvPicPr>
          <p:cNvPr id="20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8367" y="2621108"/>
            <a:ext cx="6969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Group 7"/>
          <p:cNvGrpSpPr>
            <a:grpSpLocks/>
          </p:cNvGrpSpPr>
          <p:nvPr/>
        </p:nvGrpSpPr>
        <p:grpSpPr bwMode="auto">
          <a:xfrm>
            <a:off x="2533680" y="1998689"/>
            <a:ext cx="528637" cy="508000"/>
            <a:chOff x="2331154" y="1832526"/>
            <a:chExt cx="703263" cy="676275"/>
          </a:xfrm>
        </p:grpSpPr>
        <p:sp>
          <p:nvSpPr>
            <p:cNvPr id="204"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5" name="TextBox 6"/>
            <p:cNvSpPr txBox="1">
              <a:spLocks noChangeArrowheads="1"/>
            </p:cNvSpPr>
            <p:nvPr/>
          </p:nvSpPr>
          <p:spPr bwMode="auto">
            <a:xfrm>
              <a:off x="2367715" y="2109109"/>
              <a:ext cx="6198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FÍSICOS</a:t>
              </a:r>
            </a:p>
          </p:txBody>
        </p:sp>
      </p:grpSp>
      <p:grpSp>
        <p:nvGrpSpPr>
          <p:cNvPr id="206" name="Group 13"/>
          <p:cNvGrpSpPr>
            <a:grpSpLocks/>
          </p:cNvGrpSpPr>
          <p:nvPr/>
        </p:nvGrpSpPr>
        <p:grpSpPr bwMode="auto">
          <a:xfrm>
            <a:off x="3712303" y="1998689"/>
            <a:ext cx="527050" cy="508000"/>
            <a:chOff x="2331154" y="1832526"/>
            <a:chExt cx="703263" cy="676275"/>
          </a:xfrm>
        </p:grpSpPr>
        <p:sp>
          <p:nvSpPr>
            <p:cNvPr id="207"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08" name="TextBox 17"/>
            <p:cNvSpPr txBox="1">
              <a:spLocks noChangeArrowheads="1"/>
            </p:cNvSpPr>
            <p:nvPr/>
          </p:nvSpPr>
          <p:spPr bwMode="auto">
            <a:xfrm>
              <a:off x="2333519" y="2109109"/>
              <a:ext cx="6882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FINANCIEROS</a:t>
              </a:r>
            </a:p>
          </p:txBody>
        </p:sp>
      </p:grpSp>
      <p:grpSp>
        <p:nvGrpSpPr>
          <p:cNvPr id="209" name="Group 18"/>
          <p:cNvGrpSpPr>
            <a:grpSpLocks/>
          </p:cNvGrpSpPr>
          <p:nvPr/>
        </p:nvGrpSpPr>
        <p:grpSpPr bwMode="auto">
          <a:xfrm>
            <a:off x="4189578" y="2922246"/>
            <a:ext cx="527050" cy="506413"/>
            <a:chOff x="2331154" y="1832526"/>
            <a:chExt cx="703263" cy="676275"/>
          </a:xfrm>
        </p:grpSpPr>
        <p:sp>
          <p:nvSpPr>
            <p:cNvPr id="210"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1" name="TextBox 21"/>
            <p:cNvSpPr txBox="1">
              <a:spLocks noChangeArrowheads="1"/>
            </p:cNvSpPr>
            <p:nvPr/>
          </p:nvSpPr>
          <p:spPr bwMode="auto">
            <a:xfrm>
              <a:off x="2443593" y="2109109"/>
              <a:ext cx="46809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HUMANOS</a:t>
              </a:r>
            </a:p>
          </p:txBody>
        </p:sp>
      </p:grpSp>
      <p:grpSp>
        <p:nvGrpSpPr>
          <p:cNvPr id="212" name="Group 22"/>
          <p:cNvGrpSpPr>
            <a:grpSpLocks/>
          </p:cNvGrpSpPr>
          <p:nvPr/>
        </p:nvGrpSpPr>
        <p:grpSpPr bwMode="auto">
          <a:xfrm>
            <a:off x="3710716" y="3898776"/>
            <a:ext cx="528637" cy="506413"/>
            <a:chOff x="2331154" y="1832526"/>
            <a:chExt cx="703263" cy="676275"/>
          </a:xfrm>
        </p:grpSpPr>
        <p:sp>
          <p:nvSpPr>
            <p:cNvPr id="213"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4" name="TextBox 24"/>
            <p:cNvSpPr txBox="1">
              <a:spLocks noChangeArrowheads="1"/>
            </p:cNvSpPr>
            <p:nvPr/>
          </p:nvSpPr>
          <p:spPr bwMode="auto">
            <a:xfrm>
              <a:off x="2441455" y="2109109"/>
              <a:ext cx="4723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SOCIALES</a:t>
              </a:r>
            </a:p>
          </p:txBody>
        </p:sp>
      </p:grpSp>
      <p:grpSp>
        <p:nvGrpSpPr>
          <p:cNvPr id="215" name="Group 25"/>
          <p:cNvGrpSpPr>
            <a:grpSpLocks/>
          </p:cNvGrpSpPr>
          <p:nvPr/>
        </p:nvGrpSpPr>
        <p:grpSpPr bwMode="auto">
          <a:xfrm>
            <a:off x="2549811" y="3905505"/>
            <a:ext cx="528637" cy="506412"/>
            <a:chOff x="2331154" y="1832526"/>
            <a:chExt cx="703263" cy="676275"/>
          </a:xfrm>
        </p:grpSpPr>
        <p:sp>
          <p:nvSpPr>
            <p:cNvPr id="216"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17" name="TextBox 27"/>
            <p:cNvSpPr txBox="1">
              <a:spLocks noChangeArrowheads="1"/>
            </p:cNvSpPr>
            <p:nvPr/>
          </p:nvSpPr>
          <p:spPr bwMode="auto">
            <a:xfrm>
              <a:off x="2344207" y="2109109"/>
              <a:ext cx="6668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POLÍTICOS</a:t>
              </a:r>
            </a:p>
          </p:txBody>
        </p:sp>
      </p:grpSp>
      <p:grpSp>
        <p:nvGrpSpPr>
          <p:cNvPr id="218" name="Group 28"/>
          <p:cNvGrpSpPr>
            <a:grpSpLocks/>
          </p:cNvGrpSpPr>
          <p:nvPr/>
        </p:nvGrpSpPr>
        <p:grpSpPr bwMode="auto">
          <a:xfrm>
            <a:off x="2042112" y="2894068"/>
            <a:ext cx="527050" cy="506413"/>
            <a:chOff x="2331154" y="1832526"/>
            <a:chExt cx="703263" cy="676275"/>
          </a:xfrm>
        </p:grpSpPr>
        <p:sp>
          <p:nvSpPr>
            <p:cNvPr id="219" name="Freeform 37"/>
            <p:cNvSpPr>
              <a:spLocks/>
            </p:cNvSpPr>
            <p:nvPr/>
          </p:nvSpPr>
          <p:spPr bwMode="auto">
            <a:xfrm>
              <a:off x="2331154" y="1832526"/>
              <a:ext cx="703263" cy="676275"/>
            </a:xfrm>
            <a:custGeom>
              <a:avLst/>
              <a:gdLst>
                <a:gd name="T0" fmla="*/ 2147483646 w 77"/>
                <a:gd name="T1" fmla="*/ 2147483646 h 74"/>
                <a:gd name="T2" fmla="*/ 2147483646 w 77"/>
                <a:gd name="T3" fmla="*/ 2147483646 h 74"/>
                <a:gd name="T4" fmla="*/ 2147483646 w 77"/>
                <a:gd name="T5" fmla="*/ 2147483646 h 74"/>
                <a:gd name="T6" fmla="*/ 2147483646 w 77"/>
                <a:gd name="T7" fmla="*/ 2147483646 h 74"/>
                <a:gd name="T8" fmla="*/ 2147483646 w 77"/>
                <a:gd name="T9" fmla="*/ 0 h 74"/>
                <a:gd name="T10" fmla="*/ 2147483646 w 77"/>
                <a:gd name="T11" fmla="*/ 2147483646 h 74"/>
                <a:gd name="T12" fmla="*/ 2147483646 w 77"/>
                <a:gd name="T13" fmla="*/ 2147483646 h 74"/>
                <a:gd name="T14" fmla="*/ 2147483646 w 77"/>
                <a:gd name="T15" fmla="*/ 2147483646 h 74"/>
                <a:gd name="T16" fmla="*/ 2147483646 w 77"/>
                <a:gd name="T17" fmla="*/ 214748364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74">
                  <a:moveTo>
                    <a:pt x="39" y="74"/>
                  </a:moveTo>
                  <a:cubicBezTo>
                    <a:pt x="32" y="74"/>
                    <a:pt x="26" y="73"/>
                    <a:pt x="20" y="69"/>
                  </a:cubicBezTo>
                  <a:cubicBezTo>
                    <a:pt x="12" y="64"/>
                    <a:pt x="5" y="56"/>
                    <a:pt x="3" y="47"/>
                  </a:cubicBezTo>
                  <a:cubicBezTo>
                    <a:pt x="0" y="37"/>
                    <a:pt x="2" y="27"/>
                    <a:pt x="7" y="19"/>
                  </a:cubicBezTo>
                  <a:cubicBezTo>
                    <a:pt x="13" y="7"/>
                    <a:pt x="25" y="0"/>
                    <a:pt x="39" y="0"/>
                  </a:cubicBezTo>
                  <a:cubicBezTo>
                    <a:pt x="45" y="0"/>
                    <a:pt x="51" y="2"/>
                    <a:pt x="57" y="5"/>
                  </a:cubicBezTo>
                  <a:cubicBezTo>
                    <a:pt x="66" y="10"/>
                    <a:pt x="72" y="18"/>
                    <a:pt x="74" y="28"/>
                  </a:cubicBezTo>
                  <a:cubicBezTo>
                    <a:pt x="77" y="37"/>
                    <a:pt x="76" y="47"/>
                    <a:pt x="71" y="56"/>
                  </a:cubicBezTo>
                  <a:cubicBezTo>
                    <a:pt x="64" y="67"/>
                    <a:pt x="52" y="74"/>
                    <a:pt x="39" y="74"/>
                  </a:cubicBezTo>
                  <a:close/>
                </a:path>
              </a:pathLst>
            </a:custGeom>
            <a:solidFill>
              <a:srgbClr val="FFFFFF"/>
            </a:solidFill>
            <a:ln w="38100">
              <a:solidFill>
                <a:srgbClr val="52A67C"/>
              </a:solidFill>
              <a:round/>
              <a:headEnd/>
              <a:tailEnd/>
            </a:ln>
          </p:spPr>
          <p:txBody>
            <a:bodyPr lIns="68580" tIns="34290" rIns="68580" bIns="34290"/>
            <a:lstStyle/>
            <a:p>
              <a:endParaRPr lang="fr-CH"/>
            </a:p>
          </p:txBody>
        </p:sp>
        <p:sp>
          <p:nvSpPr>
            <p:cNvPr id="220" name="TextBox 30"/>
            <p:cNvSpPr txBox="1">
              <a:spLocks noChangeArrowheads="1"/>
            </p:cNvSpPr>
            <p:nvPr/>
          </p:nvSpPr>
          <p:spPr bwMode="auto">
            <a:xfrm>
              <a:off x="2385887" y="2109109"/>
              <a:ext cx="58351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500" tIns="0" rIns="13500" bIns="0" anchor="ctr">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600">
                  <a:solidFill>
                    <a:srgbClr val="000000"/>
                  </a:solidFill>
                  <a:latin typeface="Verdana" panose="020B0604030504040204" pitchFamily="34" charset="0"/>
                </a:rPr>
                <a:t>NATURALES</a:t>
              </a:r>
            </a:p>
          </p:txBody>
        </p:sp>
      </p:grpSp>
      <p:sp>
        <p:nvSpPr>
          <p:cNvPr id="221" name="Oval 324"/>
          <p:cNvSpPr>
            <a:spLocks noChangeArrowheads="1"/>
          </p:cNvSpPr>
          <p:nvPr/>
        </p:nvSpPr>
        <p:spPr bwMode="auto">
          <a:xfrm>
            <a:off x="5549405" y="2747045"/>
            <a:ext cx="965200" cy="965200"/>
          </a:xfrm>
          <a:prstGeom prst="ellipse">
            <a:avLst/>
          </a:prstGeom>
          <a:solidFill>
            <a:srgbClr val="FFFFFF"/>
          </a:solidFill>
          <a:ln w="63500">
            <a:solidFill>
              <a:srgbClr val="52A67C"/>
            </a:solidFill>
            <a:round/>
            <a:headEnd/>
            <a:tailEnd/>
          </a:ln>
        </p:spPr>
        <p:txBody>
          <a:bodyPr lIns="68580" tIns="34290" rIns="68580" bIns="34290"/>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endParaRPr lang="fr-CH" altLang="fr-FR">
              <a:solidFill>
                <a:srgbClr val="000000"/>
              </a:solidFill>
            </a:endParaRPr>
          </a:p>
        </p:txBody>
      </p:sp>
      <p:sp>
        <p:nvSpPr>
          <p:cNvPr id="222" name="Rectangle 326"/>
          <p:cNvSpPr>
            <a:spLocks noChangeArrowheads="1"/>
          </p:cNvSpPr>
          <p:nvPr/>
        </p:nvSpPr>
        <p:spPr bwMode="auto">
          <a:xfrm>
            <a:off x="5664218" y="3092625"/>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900">
                <a:solidFill>
                  <a:srgbClr val="000000"/>
                </a:solidFill>
                <a:latin typeface="Verdana Bold"/>
              </a:rPr>
              <a:t>ESTRATEGIAS DE</a:t>
            </a:r>
          </a:p>
          <a:p>
            <a:pPr algn="ctr"/>
            <a:r>
              <a:rPr lang="es-ES" sz="900">
                <a:solidFill>
                  <a:srgbClr val="000000"/>
                </a:solidFill>
                <a:latin typeface="Verdana Bold"/>
              </a:rPr>
              <a:t>SUBSISTENCIA</a:t>
            </a:r>
          </a:p>
        </p:txBody>
      </p:sp>
      <p:grpSp>
        <p:nvGrpSpPr>
          <p:cNvPr id="223" name="Group 36"/>
          <p:cNvGrpSpPr>
            <a:grpSpLocks/>
          </p:cNvGrpSpPr>
          <p:nvPr/>
        </p:nvGrpSpPr>
        <p:grpSpPr bwMode="auto">
          <a:xfrm>
            <a:off x="1447476" y="2276037"/>
            <a:ext cx="304800" cy="1638300"/>
            <a:chOff x="1012829" y="2165352"/>
            <a:chExt cx="406401" cy="2185988"/>
          </a:xfrm>
        </p:grpSpPr>
        <p:sp>
          <p:nvSpPr>
            <p:cNvPr id="224" name="Freeform 27"/>
            <p:cNvSpPr>
              <a:spLocks/>
            </p:cNvSpPr>
            <p:nvPr/>
          </p:nvSpPr>
          <p:spPr bwMode="auto">
            <a:xfrm>
              <a:off x="1060454" y="3754440"/>
              <a:ext cx="112713" cy="95250"/>
            </a:xfrm>
            <a:custGeom>
              <a:avLst/>
              <a:gdLst>
                <a:gd name="T0" fmla="*/ 2147483646 w 71"/>
                <a:gd name="T1" fmla="*/ 0 h 60"/>
                <a:gd name="T2" fmla="*/ 2147483646 w 71"/>
                <a:gd name="T3" fmla="*/ 2147483646 h 60"/>
                <a:gd name="T4" fmla="*/ 0 w 71"/>
                <a:gd name="T5" fmla="*/ 2147483646 h 60"/>
                <a:gd name="T6" fmla="*/ 0 w 71"/>
                <a:gd name="T7" fmla="*/ 2147483646 h 60"/>
                <a:gd name="T8" fmla="*/ 2147483646 w 71"/>
                <a:gd name="T9" fmla="*/ 2147483646 h 60"/>
                <a:gd name="T10" fmla="*/ 2147483646 w 71"/>
                <a:gd name="T11" fmla="*/ 0 h 60"/>
                <a:gd name="T12" fmla="*/ 2147483646 w 71"/>
                <a:gd name="T13" fmla="*/ 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0">
                  <a:moveTo>
                    <a:pt x="59" y="0"/>
                  </a:moveTo>
                  <a:lnTo>
                    <a:pt x="71" y="48"/>
                  </a:lnTo>
                  <a:lnTo>
                    <a:pt x="0" y="60"/>
                  </a:lnTo>
                  <a:lnTo>
                    <a:pt x="0" y="42"/>
                  </a:lnTo>
                  <a:lnTo>
                    <a:pt x="53" y="36"/>
                  </a:lnTo>
                  <a:lnTo>
                    <a:pt x="47" y="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nvGrpSpPr>
            <p:cNvPr id="225" name="Group 38"/>
            <p:cNvGrpSpPr>
              <a:grpSpLocks/>
            </p:cNvGrpSpPr>
            <p:nvPr/>
          </p:nvGrpSpPr>
          <p:grpSpPr bwMode="auto">
            <a:xfrm>
              <a:off x="1012829" y="2165352"/>
              <a:ext cx="406401" cy="2185988"/>
              <a:chOff x="1012829" y="2165352"/>
              <a:chExt cx="406401" cy="2185988"/>
            </a:xfrm>
          </p:grpSpPr>
          <p:sp>
            <p:nvSpPr>
              <p:cNvPr id="226" name="Freeform 23"/>
              <p:cNvSpPr>
                <a:spLocks/>
              </p:cNvSpPr>
              <p:nvPr/>
            </p:nvSpPr>
            <p:spPr bwMode="auto">
              <a:xfrm>
                <a:off x="1201742" y="4237040"/>
                <a:ext cx="112713" cy="114300"/>
              </a:xfrm>
              <a:custGeom>
                <a:avLst/>
                <a:gdLst>
                  <a:gd name="T0" fmla="*/ 2147483646 w 71"/>
                  <a:gd name="T1" fmla="*/ 0 h 72"/>
                  <a:gd name="T2" fmla="*/ 2147483646 w 71"/>
                  <a:gd name="T3" fmla="*/ 2147483646 h 72"/>
                  <a:gd name="T4" fmla="*/ 2147483646 w 71"/>
                  <a:gd name="T5" fmla="*/ 2147483646 h 72"/>
                  <a:gd name="T6" fmla="*/ 0 w 71"/>
                  <a:gd name="T7" fmla="*/ 2147483646 h 72"/>
                  <a:gd name="T8" fmla="*/ 2147483646 w 71"/>
                  <a:gd name="T9" fmla="*/ 2147483646 h 72"/>
                  <a:gd name="T10" fmla="*/ 2147483646 w 71"/>
                  <a:gd name="T11" fmla="*/ 2147483646 h 72"/>
                  <a:gd name="T12" fmla="*/ 2147483646 w 71"/>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72">
                    <a:moveTo>
                      <a:pt x="54" y="0"/>
                    </a:moveTo>
                    <a:lnTo>
                      <a:pt x="71" y="48"/>
                    </a:lnTo>
                    <a:lnTo>
                      <a:pt x="6" y="72"/>
                    </a:lnTo>
                    <a:lnTo>
                      <a:pt x="0" y="54"/>
                    </a:lnTo>
                    <a:lnTo>
                      <a:pt x="54" y="36"/>
                    </a:lnTo>
                    <a:lnTo>
                      <a:pt x="42" y="6"/>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7" name="Freeform 24"/>
              <p:cNvSpPr>
                <a:spLocks/>
              </p:cNvSpPr>
              <p:nvPr/>
            </p:nvSpPr>
            <p:spPr bwMode="auto">
              <a:xfrm>
                <a:off x="1144592" y="4143377"/>
                <a:ext cx="123825" cy="93663"/>
              </a:xfrm>
              <a:custGeom>
                <a:avLst/>
                <a:gdLst>
                  <a:gd name="T0" fmla="*/ 2147483646 w 78"/>
                  <a:gd name="T1" fmla="*/ 0 h 59"/>
                  <a:gd name="T2" fmla="*/ 2147483646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0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0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66" y="0"/>
                    </a:moveTo>
                    <a:lnTo>
                      <a:pt x="78" y="35"/>
                    </a:lnTo>
                    <a:lnTo>
                      <a:pt x="72" y="41"/>
                    </a:lnTo>
                    <a:lnTo>
                      <a:pt x="66" y="29"/>
                    </a:lnTo>
                    <a:lnTo>
                      <a:pt x="24" y="47"/>
                    </a:lnTo>
                    <a:lnTo>
                      <a:pt x="24" y="53"/>
                    </a:lnTo>
                    <a:lnTo>
                      <a:pt x="12" y="59"/>
                    </a:lnTo>
                    <a:lnTo>
                      <a:pt x="0" y="23"/>
                    </a:lnTo>
                    <a:lnTo>
                      <a:pt x="12" y="17"/>
                    </a:lnTo>
                    <a:lnTo>
                      <a:pt x="18" y="29"/>
                    </a:lnTo>
                    <a:lnTo>
                      <a:pt x="60" y="11"/>
                    </a:lnTo>
                    <a:lnTo>
                      <a:pt x="54" y="6"/>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8" name="Freeform 25"/>
              <p:cNvSpPr>
                <a:spLocks/>
              </p:cNvSpPr>
              <p:nvPr/>
            </p:nvSpPr>
            <p:spPr bwMode="auto">
              <a:xfrm>
                <a:off x="1106492" y="4029077"/>
                <a:ext cx="123825" cy="104775"/>
              </a:xfrm>
              <a:custGeom>
                <a:avLst/>
                <a:gdLst>
                  <a:gd name="T0" fmla="*/ 0 w 78"/>
                  <a:gd name="T1" fmla="*/ 0 h 66"/>
                  <a:gd name="T2" fmla="*/ 2147483646 w 78"/>
                  <a:gd name="T3" fmla="*/ 2147483646 h 66"/>
                  <a:gd name="T4" fmla="*/ 2147483646 w 78"/>
                  <a:gd name="T5" fmla="*/ 2147483646 h 66"/>
                  <a:gd name="T6" fmla="*/ 2147483646 w 78"/>
                  <a:gd name="T7" fmla="*/ 2147483646 h 66"/>
                  <a:gd name="T8" fmla="*/ 2147483646 w 78"/>
                  <a:gd name="T9" fmla="*/ 2147483646 h 66"/>
                  <a:gd name="T10" fmla="*/ 2147483646 w 78"/>
                  <a:gd name="T11" fmla="*/ 2147483646 h 66"/>
                  <a:gd name="T12" fmla="*/ 0 w 78"/>
                  <a:gd name="T13" fmla="*/ 2147483646 h 66"/>
                  <a:gd name="T14" fmla="*/ 0 w 78"/>
                  <a:gd name="T15" fmla="*/ 0 h 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66">
                    <a:moveTo>
                      <a:pt x="0" y="0"/>
                    </a:moveTo>
                    <a:lnTo>
                      <a:pt x="72" y="6"/>
                    </a:lnTo>
                    <a:lnTo>
                      <a:pt x="78" y="24"/>
                    </a:lnTo>
                    <a:lnTo>
                      <a:pt x="18" y="66"/>
                    </a:lnTo>
                    <a:lnTo>
                      <a:pt x="12" y="48"/>
                    </a:lnTo>
                    <a:lnTo>
                      <a:pt x="54" y="18"/>
                    </a:lnTo>
                    <a:lnTo>
                      <a:pt x="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29" name="Freeform 26"/>
              <p:cNvSpPr>
                <a:spLocks/>
              </p:cNvSpPr>
              <p:nvPr/>
            </p:nvSpPr>
            <p:spPr bwMode="auto">
              <a:xfrm>
                <a:off x="1069979" y="3878265"/>
                <a:ext cx="131763" cy="103188"/>
              </a:xfrm>
              <a:custGeom>
                <a:avLst/>
                <a:gdLst>
                  <a:gd name="T0" fmla="*/ 2147483646 w 83"/>
                  <a:gd name="T1" fmla="*/ 0 h 65"/>
                  <a:gd name="T2" fmla="*/ 2147483646 w 83"/>
                  <a:gd name="T3" fmla="*/ 2147483646 h 65"/>
                  <a:gd name="T4" fmla="*/ 2147483646 w 83"/>
                  <a:gd name="T5" fmla="*/ 2147483646 h 65"/>
                  <a:gd name="T6" fmla="*/ 0 w 83"/>
                  <a:gd name="T7" fmla="*/ 2147483646 h 65"/>
                  <a:gd name="T8" fmla="*/ 2147483646 w 83"/>
                  <a:gd name="T9" fmla="*/ 2147483646 h 65"/>
                  <a:gd name="T10" fmla="*/ 2147483646 w 83"/>
                  <a:gd name="T11" fmla="*/ 2147483646 h 65"/>
                  <a:gd name="T12" fmla="*/ 2147483646 w 83"/>
                  <a:gd name="T13" fmla="*/ 2147483646 h 65"/>
                  <a:gd name="T14" fmla="*/ 2147483646 w 83"/>
                  <a:gd name="T15" fmla="*/ 2147483646 h 65"/>
                  <a:gd name="T16" fmla="*/ 2147483646 w 83"/>
                  <a:gd name="T17" fmla="*/ 2147483646 h 65"/>
                  <a:gd name="T18" fmla="*/ 2147483646 w 83"/>
                  <a:gd name="T19" fmla="*/ 2147483646 h 65"/>
                  <a:gd name="T20" fmla="*/ 2147483646 w 83"/>
                  <a:gd name="T21" fmla="*/ 2147483646 h 65"/>
                  <a:gd name="T22" fmla="*/ 2147483646 w 83"/>
                  <a:gd name="T23" fmla="*/ 2147483646 h 65"/>
                  <a:gd name="T24" fmla="*/ 2147483646 w 83"/>
                  <a:gd name="T25" fmla="*/ 0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65">
                    <a:moveTo>
                      <a:pt x="71" y="0"/>
                    </a:moveTo>
                    <a:lnTo>
                      <a:pt x="83" y="53"/>
                    </a:lnTo>
                    <a:lnTo>
                      <a:pt x="12" y="65"/>
                    </a:lnTo>
                    <a:lnTo>
                      <a:pt x="0" y="18"/>
                    </a:lnTo>
                    <a:lnTo>
                      <a:pt x="18" y="12"/>
                    </a:lnTo>
                    <a:lnTo>
                      <a:pt x="23" y="47"/>
                    </a:lnTo>
                    <a:lnTo>
                      <a:pt x="35" y="41"/>
                    </a:lnTo>
                    <a:lnTo>
                      <a:pt x="29" y="12"/>
                    </a:lnTo>
                    <a:lnTo>
                      <a:pt x="41" y="12"/>
                    </a:lnTo>
                    <a:lnTo>
                      <a:pt x="47" y="41"/>
                    </a:lnTo>
                    <a:lnTo>
                      <a:pt x="65" y="35"/>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0" name="Freeform 28"/>
              <p:cNvSpPr>
                <a:spLocks/>
              </p:cNvSpPr>
              <p:nvPr/>
            </p:nvSpPr>
            <p:spPr bwMode="auto">
              <a:xfrm>
                <a:off x="1031879" y="3651252"/>
                <a:ext cx="122238" cy="74613"/>
              </a:xfrm>
              <a:custGeom>
                <a:avLst/>
                <a:gdLst>
                  <a:gd name="T0" fmla="*/ 2147483646 w 77"/>
                  <a:gd name="T1" fmla="*/ 0 h 47"/>
                  <a:gd name="T2" fmla="*/ 2147483646 w 77"/>
                  <a:gd name="T3" fmla="*/ 2147483646 h 47"/>
                  <a:gd name="T4" fmla="*/ 2147483646 w 77"/>
                  <a:gd name="T5" fmla="*/ 2147483646 h 47"/>
                  <a:gd name="T6" fmla="*/ 2147483646 w 77"/>
                  <a:gd name="T7" fmla="*/ 2147483646 h 47"/>
                  <a:gd name="T8" fmla="*/ 2147483646 w 77"/>
                  <a:gd name="T9" fmla="*/ 2147483646 h 47"/>
                  <a:gd name="T10" fmla="*/ 2147483646 w 77"/>
                  <a:gd name="T11" fmla="*/ 2147483646 h 47"/>
                  <a:gd name="T12" fmla="*/ 2147483646 w 77"/>
                  <a:gd name="T13" fmla="*/ 2147483646 h 47"/>
                  <a:gd name="T14" fmla="*/ 0 w 77"/>
                  <a:gd name="T15" fmla="*/ 2147483646 h 47"/>
                  <a:gd name="T16" fmla="*/ 2147483646 w 77"/>
                  <a:gd name="T17" fmla="*/ 2147483646 h 47"/>
                  <a:gd name="T18" fmla="*/ 2147483646 w 77"/>
                  <a:gd name="T19" fmla="*/ 2147483646 h 47"/>
                  <a:gd name="T20" fmla="*/ 2147483646 w 77"/>
                  <a:gd name="T21" fmla="*/ 2147483646 h 47"/>
                  <a:gd name="T22" fmla="*/ 2147483646 w 77"/>
                  <a:gd name="T23" fmla="*/ 2147483646 h 47"/>
                  <a:gd name="T24" fmla="*/ 2147483646 w 77"/>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47">
                    <a:moveTo>
                      <a:pt x="71" y="0"/>
                    </a:moveTo>
                    <a:lnTo>
                      <a:pt x="77" y="41"/>
                    </a:lnTo>
                    <a:lnTo>
                      <a:pt x="65" y="41"/>
                    </a:lnTo>
                    <a:lnTo>
                      <a:pt x="59" y="30"/>
                    </a:lnTo>
                    <a:lnTo>
                      <a:pt x="18" y="35"/>
                    </a:lnTo>
                    <a:lnTo>
                      <a:pt x="18" y="47"/>
                    </a:lnTo>
                    <a:lnTo>
                      <a:pt x="6" y="47"/>
                    </a:lnTo>
                    <a:lnTo>
                      <a:pt x="0" y="12"/>
                    </a:lnTo>
                    <a:lnTo>
                      <a:pt x="12" y="6"/>
                    </a:lnTo>
                    <a:lnTo>
                      <a:pt x="18" y="18"/>
                    </a:lnTo>
                    <a:lnTo>
                      <a:pt x="59" y="12"/>
                    </a:lnTo>
                    <a:lnTo>
                      <a:pt x="59"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1" name="Freeform 29"/>
              <p:cNvSpPr>
                <a:spLocks/>
              </p:cNvSpPr>
              <p:nvPr/>
            </p:nvSpPr>
            <p:spPr bwMode="auto">
              <a:xfrm>
                <a:off x="1022354" y="3508377"/>
                <a:ext cx="112713" cy="104775"/>
              </a:xfrm>
              <a:custGeom>
                <a:avLst/>
                <a:gdLst>
                  <a:gd name="T0" fmla="*/ 2147483646 w 71"/>
                  <a:gd name="T1" fmla="*/ 0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w 71"/>
                  <a:gd name="T21" fmla="*/ 2147483646 h 66"/>
                  <a:gd name="T22" fmla="*/ 0 w 71"/>
                  <a:gd name="T23" fmla="*/ 2147483646 h 66"/>
                  <a:gd name="T24" fmla="*/ 2147483646 w 71"/>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66">
                    <a:moveTo>
                      <a:pt x="71" y="0"/>
                    </a:moveTo>
                    <a:lnTo>
                      <a:pt x="71" y="18"/>
                    </a:lnTo>
                    <a:lnTo>
                      <a:pt x="42" y="18"/>
                    </a:lnTo>
                    <a:lnTo>
                      <a:pt x="42" y="48"/>
                    </a:lnTo>
                    <a:lnTo>
                      <a:pt x="71" y="42"/>
                    </a:lnTo>
                    <a:lnTo>
                      <a:pt x="71" y="60"/>
                    </a:lnTo>
                    <a:lnTo>
                      <a:pt x="6" y="66"/>
                    </a:lnTo>
                    <a:lnTo>
                      <a:pt x="6" y="48"/>
                    </a:lnTo>
                    <a:lnTo>
                      <a:pt x="30" y="48"/>
                    </a:lnTo>
                    <a:lnTo>
                      <a:pt x="24" y="18"/>
                    </a:lnTo>
                    <a:lnTo>
                      <a:pt x="0" y="24"/>
                    </a:lnTo>
                    <a:lnTo>
                      <a:pt x="0" y="6"/>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2" name="Freeform 30"/>
              <p:cNvSpPr>
                <a:spLocks noEditPoints="1"/>
              </p:cNvSpPr>
              <p:nvPr/>
            </p:nvSpPr>
            <p:spPr bwMode="auto">
              <a:xfrm>
                <a:off x="1012829" y="3348039"/>
                <a:ext cx="122238" cy="114300"/>
              </a:xfrm>
              <a:custGeom>
                <a:avLst/>
                <a:gdLst>
                  <a:gd name="T0" fmla="*/ 2147483646 w 13"/>
                  <a:gd name="T1" fmla="*/ 0 h 12"/>
                  <a:gd name="T2" fmla="*/ 2147483646 w 13"/>
                  <a:gd name="T3" fmla="*/ 2147483646 h 12"/>
                  <a:gd name="T4" fmla="*/ 2147483646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0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2147483646 w 13"/>
                  <a:gd name="T31" fmla="*/ 2147483646 h 12"/>
                  <a:gd name="T32" fmla="*/ 2147483646 w 13"/>
                  <a:gd name="T33" fmla="*/ 2147483646 h 12"/>
                  <a:gd name="T34" fmla="*/ 2147483646 w 13"/>
                  <a:gd name="T35" fmla="*/ 2147483646 h 12"/>
                  <a:gd name="T36" fmla="*/ 2147483646 w 13"/>
                  <a:gd name="T37" fmla="*/ 2147483646 h 12"/>
                  <a:gd name="T38" fmla="*/ 2147483646 w 13"/>
                  <a:gd name="T39" fmla="*/ 2147483646 h 12"/>
                  <a:gd name="T40" fmla="*/ 2147483646 w 13"/>
                  <a:gd name="T41" fmla="*/ 2147483646 h 12"/>
                  <a:gd name="T42" fmla="*/ 2147483646 w 13"/>
                  <a:gd name="T43" fmla="*/ 2147483646 h 12"/>
                  <a:gd name="T44" fmla="*/ 2147483646 w 13"/>
                  <a:gd name="T45" fmla="*/ 2147483646 h 12"/>
                  <a:gd name="T46" fmla="*/ 2147483646 w 13"/>
                  <a:gd name="T47" fmla="*/ 2147483646 h 12"/>
                  <a:gd name="T48" fmla="*/ 2147483646 w 13"/>
                  <a:gd name="T49" fmla="*/ 2147483646 h 12"/>
                  <a:gd name="T50" fmla="*/ 2147483646 w 13"/>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2">
                    <a:moveTo>
                      <a:pt x="6" y="0"/>
                    </a:moveTo>
                    <a:cubicBezTo>
                      <a:pt x="8" y="0"/>
                      <a:pt x="10" y="0"/>
                      <a:pt x="11" y="1"/>
                    </a:cubicBezTo>
                    <a:cubicBezTo>
                      <a:pt x="12" y="2"/>
                      <a:pt x="13" y="4"/>
                      <a:pt x="13" y="6"/>
                    </a:cubicBezTo>
                    <a:cubicBezTo>
                      <a:pt x="13" y="8"/>
                      <a:pt x="12" y="9"/>
                      <a:pt x="11" y="10"/>
                    </a:cubicBezTo>
                    <a:cubicBezTo>
                      <a:pt x="10" y="11"/>
                      <a:pt x="9" y="12"/>
                      <a:pt x="7" y="12"/>
                    </a:cubicBezTo>
                    <a:cubicBezTo>
                      <a:pt x="5" y="12"/>
                      <a:pt x="3" y="11"/>
                      <a:pt x="2" y="10"/>
                    </a:cubicBezTo>
                    <a:cubicBezTo>
                      <a:pt x="1" y="9"/>
                      <a:pt x="1" y="8"/>
                      <a:pt x="1" y="6"/>
                    </a:cubicBezTo>
                    <a:cubicBezTo>
                      <a:pt x="0" y="4"/>
                      <a:pt x="1" y="3"/>
                      <a:pt x="2" y="2"/>
                    </a:cubicBezTo>
                    <a:cubicBezTo>
                      <a:pt x="3" y="0"/>
                      <a:pt x="5" y="0"/>
                      <a:pt x="6" y="0"/>
                    </a:cubicBezTo>
                    <a:close/>
                    <a:moveTo>
                      <a:pt x="9" y="4"/>
                    </a:moveTo>
                    <a:cubicBezTo>
                      <a:pt x="9" y="3"/>
                      <a:pt x="9" y="3"/>
                      <a:pt x="8" y="3"/>
                    </a:cubicBezTo>
                    <a:cubicBezTo>
                      <a:pt x="8" y="3"/>
                      <a:pt x="7" y="3"/>
                      <a:pt x="7" y="3"/>
                    </a:cubicBezTo>
                    <a:cubicBezTo>
                      <a:pt x="6" y="3"/>
                      <a:pt x="5" y="3"/>
                      <a:pt x="5" y="3"/>
                    </a:cubicBezTo>
                    <a:cubicBezTo>
                      <a:pt x="4" y="3"/>
                      <a:pt x="4" y="4"/>
                      <a:pt x="4" y="4"/>
                    </a:cubicBezTo>
                    <a:cubicBezTo>
                      <a:pt x="3" y="4"/>
                      <a:pt x="3" y="4"/>
                      <a:pt x="3" y="5"/>
                    </a:cubicBezTo>
                    <a:cubicBezTo>
                      <a:pt x="3" y="5"/>
                      <a:pt x="3" y="6"/>
                      <a:pt x="3" y="6"/>
                    </a:cubicBezTo>
                    <a:cubicBezTo>
                      <a:pt x="3" y="6"/>
                      <a:pt x="3" y="7"/>
                      <a:pt x="3" y="7"/>
                    </a:cubicBezTo>
                    <a:cubicBezTo>
                      <a:pt x="3" y="7"/>
                      <a:pt x="3" y="8"/>
                      <a:pt x="4" y="8"/>
                    </a:cubicBezTo>
                    <a:cubicBezTo>
                      <a:pt x="4" y="8"/>
                      <a:pt x="4" y="8"/>
                      <a:pt x="5" y="9"/>
                    </a:cubicBezTo>
                    <a:cubicBezTo>
                      <a:pt x="5" y="9"/>
                      <a:pt x="6" y="9"/>
                      <a:pt x="7" y="9"/>
                    </a:cubicBezTo>
                    <a:cubicBezTo>
                      <a:pt x="7" y="9"/>
                      <a:pt x="8" y="9"/>
                      <a:pt x="8" y="8"/>
                    </a:cubicBezTo>
                    <a:cubicBezTo>
                      <a:pt x="9" y="8"/>
                      <a:pt x="9" y="8"/>
                      <a:pt x="10" y="8"/>
                    </a:cubicBezTo>
                    <a:cubicBezTo>
                      <a:pt x="10" y="8"/>
                      <a:pt x="10" y="7"/>
                      <a:pt x="10" y="7"/>
                    </a:cubicBezTo>
                    <a:cubicBezTo>
                      <a:pt x="10" y="7"/>
                      <a:pt x="10" y="6"/>
                      <a:pt x="10" y="6"/>
                    </a:cubicBezTo>
                    <a:cubicBezTo>
                      <a:pt x="10" y="5"/>
                      <a:pt x="10" y="5"/>
                      <a:pt x="10" y="5"/>
                    </a:cubicBezTo>
                    <a:cubicBezTo>
                      <a:pt x="10" y="4"/>
                      <a:pt x="10" y="4"/>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3" name="Freeform 31"/>
              <p:cNvSpPr>
                <a:spLocks noEditPoints="1"/>
              </p:cNvSpPr>
              <p:nvPr/>
            </p:nvSpPr>
            <p:spPr bwMode="auto">
              <a:xfrm>
                <a:off x="1022354" y="3187702"/>
                <a:ext cx="112713" cy="112713"/>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2147483646 w 12"/>
                  <a:gd name="T15" fmla="*/ 2147483646 h 12"/>
                  <a:gd name="T16" fmla="*/ 2147483646 w 12"/>
                  <a:gd name="T17" fmla="*/ 0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0"/>
                    </a:moveTo>
                    <a:cubicBezTo>
                      <a:pt x="8" y="0"/>
                      <a:pt x="10" y="1"/>
                      <a:pt x="11" y="2"/>
                    </a:cubicBezTo>
                    <a:cubicBezTo>
                      <a:pt x="12" y="3"/>
                      <a:pt x="12" y="5"/>
                      <a:pt x="12" y="7"/>
                    </a:cubicBezTo>
                    <a:cubicBezTo>
                      <a:pt x="12" y="8"/>
                      <a:pt x="11" y="10"/>
                      <a:pt x="10" y="11"/>
                    </a:cubicBezTo>
                    <a:cubicBezTo>
                      <a:pt x="9" y="12"/>
                      <a:pt x="7" y="12"/>
                      <a:pt x="6" y="12"/>
                    </a:cubicBezTo>
                    <a:cubicBezTo>
                      <a:pt x="4" y="12"/>
                      <a:pt x="2" y="12"/>
                      <a:pt x="1" y="10"/>
                    </a:cubicBezTo>
                    <a:cubicBezTo>
                      <a:pt x="0" y="9"/>
                      <a:pt x="0" y="8"/>
                      <a:pt x="0" y="6"/>
                    </a:cubicBezTo>
                    <a:cubicBezTo>
                      <a:pt x="0" y="4"/>
                      <a:pt x="1" y="3"/>
                      <a:pt x="2" y="2"/>
                    </a:cubicBezTo>
                    <a:cubicBezTo>
                      <a:pt x="3" y="1"/>
                      <a:pt x="4" y="0"/>
                      <a:pt x="6" y="0"/>
                    </a:cubicBezTo>
                    <a:close/>
                    <a:moveTo>
                      <a:pt x="9" y="4"/>
                    </a:moveTo>
                    <a:cubicBezTo>
                      <a:pt x="9" y="4"/>
                      <a:pt x="8" y="4"/>
                      <a:pt x="8" y="4"/>
                    </a:cubicBezTo>
                    <a:cubicBezTo>
                      <a:pt x="7" y="4"/>
                      <a:pt x="7" y="3"/>
                      <a:pt x="6" y="3"/>
                    </a:cubicBezTo>
                    <a:cubicBezTo>
                      <a:pt x="5" y="3"/>
                      <a:pt x="5" y="3"/>
                      <a:pt x="4" y="4"/>
                    </a:cubicBezTo>
                    <a:cubicBezTo>
                      <a:pt x="4" y="4"/>
                      <a:pt x="3" y="4"/>
                      <a:pt x="3" y="4"/>
                    </a:cubicBezTo>
                    <a:cubicBezTo>
                      <a:pt x="3" y="4"/>
                      <a:pt x="3" y="5"/>
                      <a:pt x="2" y="5"/>
                    </a:cubicBezTo>
                    <a:cubicBezTo>
                      <a:pt x="2" y="5"/>
                      <a:pt x="2" y="6"/>
                      <a:pt x="2" y="6"/>
                    </a:cubicBezTo>
                    <a:cubicBezTo>
                      <a:pt x="2" y="6"/>
                      <a:pt x="2" y="7"/>
                      <a:pt x="2" y="7"/>
                    </a:cubicBezTo>
                    <a:cubicBezTo>
                      <a:pt x="2" y="7"/>
                      <a:pt x="3" y="8"/>
                      <a:pt x="3" y="8"/>
                    </a:cubicBezTo>
                    <a:cubicBezTo>
                      <a:pt x="3" y="8"/>
                      <a:pt x="4" y="9"/>
                      <a:pt x="4" y="9"/>
                    </a:cubicBezTo>
                    <a:cubicBezTo>
                      <a:pt x="5" y="9"/>
                      <a:pt x="5" y="9"/>
                      <a:pt x="6" y="9"/>
                    </a:cubicBezTo>
                    <a:cubicBezTo>
                      <a:pt x="6" y="9"/>
                      <a:pt x="7" y="9"/>
                      <a:pt x="8" y="9"/>
                    </a:cubicBezTo>
                    <a:cubicBezTo>
                      <a:pt x="8" y="9"/>
                      <a:pt x="8" y="9"/>
                      <a:pt x="9" y="8"/>
                    </a:cubicBezTo>
                    <a:cubicBezTo>
                      <a:pt x="9" y="8"/>
                      <a:pt x="9" y="8"/>
                      <a:pt x="10" y="8"/>
                    </a:cubicBezTo>
                    <a:cubicBezTo>
                      <a:pt x="10" y="7"/>
                      <a:pt x="10" y="7"/>
                      <a:pt x="10" y="6"/>
                    </a:cubicBezTo>
                    <a:cubicBezTo>
                      <a:pt x="10" y="6"/>
                      <a:pt x="10" y="6"/>
                      <a:pt x="10" y="5"/>
                    </a:cubicBezTo>
                    <a:cubicBezTo>
                      <a:pt x="10" y="5"/>
                      <a:pt x="9" y="5"/>
                      <a:pt x="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4" name="Freeform 32"/>
              <p:cNvSpPr>
                <a:spLocks noEditPoints="1"/>
              </p:cNvSpPr>
              <p:nvPr/>
            </p:nvSpPr>
            <p:spPr bwMode="auto">
              <a:xfrm>
                <a:off x="1031879" y="3035302"/>
                <a:ext cx="112713" cy="114300"/>
              </a:xfrm>
              <a:custGeom>
                <a:avLst/>
                <a:gdLst>
                  <a:gd name="T0" fmla="*/ 2147483646 w 12"/>
                  <a:gd name="T1" fmla="*/ 0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0 w 12"/>
                  <a:gd name="T13" fmla="*/ 2147483646 h 12"/>
                  <a:gd name="T14" fmla="*/ 0 w 12"/>
                  <a:gd name="T15" fmla="*/ 2147483646 h 12"/>
                  <a:gd name="T16" fmla="*/ 2147483646 w 12"/>
                  <a:gd name="T17" fmla="*/ 2147483646 h 12"/>
                  <a:gd name="T18" fmla="*/ 2147483646 w 12"/>
                  <a:gd name="T19" fmla="*/ 2147483646 h 12"/>
                  <a:gd name="T20" fmla="*/ 2147483646 w 12"/>
                  <a:gd name="T21" fmla="*/ 0 h 12"/>
                  <a:gd name="T22" fmla="*/ 2147483646 w 12"/>
                  <a:gd name="T23" fmla="*/ 0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2">
                    <a:moveTo>
                      <a:pt x="7" y="0"/>
                    </a:moveTo>
                    <a:cubicBezTo>
                      <a:pt x="8" y="0"/>
                      <a:pt x="9" y="1"/>
                      <a:pt x="10" y="1"/>
                    </a:cubicBezTo>
                    <a:cubicBezTo>
                      <a:pt x="11" y="2"/>
                      <a:pt x="11" y="3"/>
                      <a:pt x="12" y="3"/>
                    </a:cubicBezTo>
                    <a:cubicBezTo>
                      <a:pt x="12" y="4"/>
                      <a:pt x="12" y="5"/>
                      <a:pt x="12" y="5"/>
                    </a:cubicBezTo>
                    <a:cubicBezTo>
                      <a:pt x="12" y="6"/>
                      <a:pt x="12" y="7"/>
                      <a:pt x="12" y="8"/>
                    </a:cubicBezTo>
                    <a:cubicBezTo>
                      <a:pt x="12" y="12"/>
                      <a:pt x="12" y="12"/>
                      <a:pt x="12" y="12"/>
                    </a:cubicBezTo>
                    <a:cubicBezTo>
                      <a:pt x="0" y="10"/>
                      <a:pt x="0" y="10"/>
                      <a:pt x="0" y="10"/>
                    </a:cubicBezTo>
                    <a:cubicBezTo>
                      <a:pt x="0" y="6"/>
                      <a:pt x="0" y="6"/>
                      <a:pt x="0" y="6"/>
                    </a:cubicBezTo>
                    <a:cubicBezTo>
                      <a:pt x="1" y="5"/>
                      <a:pt x="1" y="4"/>
                      <a:pt x="1" y="4"/>
                    </a:cubicBezTo>
                    <a:cubicBezTo>
                      <a:pt x="1" y="3"/>
                      <a:pt x="2" y="3"/>
                      <a:pt x="2" y="2"/>
                    </a:cubicBezTo>
                    <a:cubicBezTo>
                      <a:pt x="2" y="1"/>
                      <a:pt x="3" y="1"/>
                      <a:pt x="4" y="0"/>
                    </a:cubicBezTo>
                    <a:cubicBezTo>
                      <a:pt x="5" y="0"/>
                      <a:pt x="6" y="0"/>
                      <a:pt x="7" y="0"/>
                    </a:cubicBezTo>
                    <a:close/>
                    <a:moveTo>
                      <a:pt x="7" y="3"/>
                    </a:moveTo>
                    <a:cubicBezTo>
                      <a:pt x="6" y="3"/>
                      <a:pt x="5" y="3"/>
                      <a:pt x="5" y="3"/>
                    </a:cubicBezTo>
                    <a:cubicBezTo>
                      <a:pt x="4" y="4"/>
                      <a:pt x="4" y="4"/>
                      <a:pt x="3" y="5"/>
                    </a:cubicBezTo>
                    <a:cubicBezTo>
                      <a:pt x="3" y="5"/>
                      <a:pt x="3" y="5"/>
                      <a:pt x="3" y="5"/>
                    </a:cubicBezTo>
                    <a:cubicBezTo>
                      <a:pt x="3" y="6"/>
                      <a:pt x="3" y="6"/>
                      <a:pt x="3" y="7"/>
                    </a:cubicBezTo>
                    <a:cubicBezTo>
                      <a:pt x="3" y="8"/>
                      <a:pt x="3" y="8"/>
                      <a:pt x="3" y="8"/>
                    </a:cubicBezTo>
                    <a:cubicBezTo>
                      <a:pt x="10" y="9"/>
                      <a:pt x="10" y="9"/>
                      <a:pt x="10" y="9"/>
                    </a:cubicBezTo>
                    <a:cubicBezTo>
                      <a:pt x="10" y="8"/>
                      <a:pt x="10" y="8"/>
                      <a:pt x="10" y="8"/>
                    </a:cubicBezTo>
                    <a:cubicBezTo>
                      <a:pt x="10" y="7"/>
                      <a:pt x="10" y="7"/>
                      <a:pt x="10" y="6"/>
                    </a:cubicBezTo>
                    <a:cubicBezTo>
                      <a:pt x="10" y="6"/>
                      <a:pt x="10" y="6"/>
                      <a:pt x="10" y="5"/>
                    </a:cubicBezTo>
                    <a:cubicBezTo>
                      <a:pt x="9" y="5"/>
                      <a:pt x="9" y="4"/>
                      <a:pt x="9" y="4"/>
                    </a:cubicBezTo>
                    <a:cubicBezTo>
                      <a:pt x="8" y="4"/>
                      <a:pt x="7" y="3"/>
                      <a:pt x="7"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5" name="Freeform 33"/>
              <p:cNvSpPr>
                <a:spLocks noEditPoints="1"/>
              </p:cNvSpPr>
              <p:nvPr/>
            </p:nvSpPr>
            <p:spPr bwMode="auto">
              <a:xfrm>
                <a:off x="1069979" y="2817814"/>
                <a:ext cx="122238" cy="114300"/>
              </a:xfrm>
              <a:custGeom>
                <a:avLst/>
                <a:gdLst>
                  <a:gd name="T0" fmla="*/ 2147483646 w 77"/>
                  <a:gd name="T1" fmla="*/ 0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2147483646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7" h="72">
                    <a:moveTo>
                      <a:pt x="77" y="0"/>
                    </a:moveTo>
                    <a:lnTo>
                      <a:pt x="77" y="18"/>
                    </a:lnTo>
                    <a:lnTo>
                      <a:pt x="59" y="24"/>
                    </a:lnTo>
                    <a:lnTo>
                      <a:pt x="53" y="48"/>
                    </a:lnTo>
                    <a:lnTo>
                      <a:pt x="65" y="54"/>
                    </a:lnTo>
                    <a:lnTo>
                      <a:pt x="65" y="72"/>
                    </a:lnTo>
                    <a:lnTo>
                      <a:pt x="0" y="30"/>
                    </a:lnTo>
                    <a:lnTo>
                      <a:pt x="6" y="12"/>
                    </a:lnTo>
                    <a:lnTo>
                      <a:pt x="77" y="0"/>
                    </a:lnTo>
                    <a:close/>
                    <a:moveTo>
                      <a:pt x="47" y="24"/>
                    </a:moveTo>
                    <a:lnTo>
                      <a:pt x="23" y="24"/>
                    </a:lnTo>
                    <a:lnTo>
                      <a:pt x="41" y="42"/>
                    </a:lnTo>
                    <a:lnTo>
                      <a:pt x="4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6" name="Freeform 34"/>
              <p:cNvSpPr>
                <a:spLocks/>
              </p:cNvSpPr>
              <p:nvPr/>
            </p:nvSpPr>
            <p:spPr bwMode="auto">
              <a:xfrm>
                <a:off x="1106492" y="2676527"/>
                <a:ext cx="114300"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0 w 12"/>
                  <a:gd name="T39" fmla="*/ 2147483646 h 11"/>
                  <a:gd name="T40" fmla="*/ 0 w 12"/>
                  <a:gd name="T41" fmla="*/ 2147483646 h 11"/>
                  <a:gd name="T42" fmla="*/ 2147483646 w 12"/>
                  <a:gd name="T43" fmla="*/ 2147483646 h 11"/>
                  <a:gd name="T44" fmla="*/ 2147483646 w 12"/>
                  <a:gd name="T45" fmla="*/ 0 h 11"/>
                  <a:gd name="T46" fmla="*/ 2147483646 w 12"/>
                  <a:gd name="T47" fmla="*/ 0 h 11"/>
                  <a:gd name="T48" fmla="*/ 2147483646 w 12"/>
                  <a:gd name="T49" fmla="*/ 2147483646 h 11"/>
                  <a:gd name="T50" fmla="*/ 2147483646 w 12"/>
                  <a:gd name="T51" fmla="*/ 2147483646 h 11"/>
                  <a:gd name="T52" fmla="*/ 2147483646 w 12"/>
                  <a:gd name="T53" fmla="*/ 2147483646 h 11"/>
                  <a:gd name="T54" fmla="*/ 2147483646 w 12"/>
                  <a:gd name="T55" fmla="*/ 2147483646 h 11"/>
                  <a:gd name="T56" fmla="*/ 2147483646 w 12"/>
                  <a:gd name="T57" fmla="*/ 2147483646 h 11"/>
                  <a:gd name="T58" fmla="*/ 2147483646 w 12"/>
                  <a:gd name="T59" fmla="*/ 2147483646 h 11"/>
                  <a:gd name="T60" fmla="*/ 2147483646 w 12"/>
                  <a:gd name="T61" fmla="*/ 2147483646 h 11"/>
                  <a:gd name="T62" fmla="*/ 2147483646 w 12"/>
                  <a:gd name="T63" fmla="*/ 2147483646 h 11"/>
                  <a:gd name="T64" fmla="*/ 2147483646 w 12"/>
                  <a:gd name="T65" fmla="*/ 2147483646 h 11"/>
                  <a:gd name="T66" fmla="*/ 2147483646 w 12"/>
                  <a:gd name="T67" fmla="*/ 2147483646 h 11"/>
                  <a:gd name="T68" fmla="*/ 2147483646 w 12"/>
                  <a:gd name="T69" fmla="*/ 2147483646 h 11"/>
                  <a:gd name="T70" fmla="*/ 2147483646 w 12"/>
                  <a:gd name="T71" fmla="*/ 2147483646 h 11"/>
                  <a:gd name="T72" fmla="*/ 2147483646 w 12"/>
                  <a:gd name="T73" fmla="*/ 2147483646 h 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1">
                    <a:moveTo>
                      <a:pt x="9" y="1"/>
                    </a:moveTo>
                    <a:cubicBezTo>
                      <a:pt x="11" y="1"/>
                      <a:pt x="11" y="2"/>
                      <a:pt x="12" y="3"/>
                    </a:cubicBezTo>
                    <a:cubicBezTo>
                      <a:pt x="12" y="4"/>
                      <a:pt x="12" y="6"/>
                      <a:pt x="12" y="7"/>
                    </a:cubicBezTo>
                    <a:cubicBezTo>
                      <a:pt x="11" y="8"/>
                      <a:pt x="11" y="9"/>
                      <a:pt x="11" y="10"/>
                    </a:cubicBezTo>
                    <a:cubicBezTo>
                      <a:pt x="10" y="10"/>
                      <a:pt x="10" y="11"/>
                      <a:pt x="10" y="11"/>
                    </a:cubicBezTo>
                    <a:cubicBezTo>
                      <a:pt x="7" y="11"/>
                      <a:pt x="7" y="11"/>
                      <a:pt x="7" y="11"/>
                    </a:cubicBezTo>
                    <a:cubicBezTo>
                      <a:pt x="7" y="10"/>
                      <a:pt x="7" y="10"/>
                      <a:pt x="7" y="10"/>
                    </a:cubicBezTo>
                    <a:cubicBezTo>
                      <a:pt x="8" y="10"/>
                      <a:pt x="8" y="9"/>
                      <a:pt x="9" y="9"/>
                    </a:cubicBezTo>
                    <a:cubicBezTo>
                      <a:pt x="9" y="8"/>
                      <a:pt x="9" y="7"/>
                      <a:pt x="10" y="7"/>
                    </a:cubicBezTo>
                    <a:cubicBezTo>
                      <a:pt x="10" y="6"/>
                      <a:pt x="10" y="6"/>
                      <a:pt x="10" y="6"/>
                    </a:cubicBezTo>
                    <a:cubicBezTo>
                      <a:pt x="10" y="6"/>
                      <a:pt x="10" y="5"/>
                      <a:pt x="10" y="5"/>
                    </a:cubicBezTo>
                    <a:cubicBezTo>
                      <a:pt x="10" y="5"/>
                      <a:pt x="10" y="5"/>
                      <a:pt x="10" y="5"/>
                    </a:cubicBezTo>
                    <a:cubicBezTo>
                      <a:pt x="10" y="4"/>
                      <a:pt x="9" y="4"/>
                      <a:pt x="9" y="4"/>
                    </a:cubicBezTo>
                    <a:cubicBezTo>
                      <a:pt x="9" y="4"/>
                      <a:pt x="9" y="4"/>
                      <a:pt x="8" y="4"/>
                    </a:cubicBezTo>
                    <a:cubicBezTo>
                      <a:pt x="8" y="4"/>
                      <a:pt x="8" y="5"/>
                      <a:pt x="8" y="5"/>
                    </a:cubicBezTo>
                    <a:cubicBezTo>
                      <a:pt x="7" y="6"/>
                      <a:pt x="7" y="6"/>
                      <a:pt x="7" y="6"/>
                    </a:cubicBezTo>
                    <a:cubicBezTo>
                      <a:pt x="7" y="7"/>
                      <a:pt x="7" y="7"/>
                      <a:pt x="6" y="8"/>
                    </a:cubicBezTo>
                    <a:cubicBezTo>
                      <a:pt x="6" y="8"/>
                      <a:pt x="5" y="9"/>
                      <a:pt x="5" y="9"/>
                    </a:cubicBezTo>
                    <a:cubicBezTo>
                      <a:pt x="4" y="10"/>
                      <a:pt x="3" y="10"/>
                      <a:pt x="2" y="9"/>
                    </a:cubicBezTo>
                    <a:cubicBezTo>
                      <a:pt x="1" y="9"/>
                      <a:pt x="1" y="8"/>
                      <a:pt x="0" y="7"/>
                    </a:cubicBezTo>
                    <a:cubicBezTo>
                      <a:pt x="0" y="6"/>
                      <a:pt x="0" y="5"/>
                      <a:pt x="0" y="3"/>
                    </a:cubicBezTo>
                    <a:cubicBezTo>
                      <a:pt x="0" y="3"/>
                      <a:pt x="1" y="2"/>
                      <a:pt x="1" y="1"/>
                    </a:cubicBezTo>
                    <a:cubicBezTo>
                      <a:pt x="1" y="1"/>
                      <a:pt x="2" y="0"/>
                      <a:pt x="2" y="0"/>
                    </a:cubicBezTo>
                    <a:cubicBezTo>
                      <a:pt x="5" y="0"/>
                      <a:pt x="5" y="0"/>
                      <a:pt x="5" y="0"/>
                    </a:cubicBezTo>
                    <a:cubicBezTo>
                      <a:pt x="5" y="1"/>
                      <a:pt x="5" y="1"/>
                      <a:pt x="5" y="1"/>
                    </a:cubicBezTo>
                    <a:cubicBezTo>
                      <a:pt x="4" y="1"/>
                      <a:pt x="4" y="1"/>
                      <a:pt x="3" y="2"/>
                    </a:cubicBezTo>
                    <a:cubicBezTo>
                      <a:pt x="3" y="3"/>
                      <a:pt x="3" y="3"/>
                      <a:pt x="2" y="4"/>
                    </a:cubicBezTo>
                    <a:cubicBezTo>
                      <a:pt x="2" y="4"/>
                      <a:pt x="2" y="4"/>
                      <a:pt x="2" y="5"/>
                    </a:cubicBezTo>
                    <a:cubicBezTo>
                      <a:pt x="2" y="5"/>
                      <a:pt x="2" y="5"/>
                      <a:pt x="2" y="5"/>
                    </a:cubicBezTo>
                    <a:cubicBezTo>
                      <a:pt x="2" y="6"/>
                      <a:pt x="2" y="6"/>
                      <a:pt x="2" y="6"/>
                    </a:cubicBezTo>
                    <a:cubicBezTo>
                      <a:pt x="3" y="6"/>
                      <a:pt x="3" y="6"/>
                      <a:pt x="3" y="6"/>
                    </a:cubicBezTo>
                    <a:cubicBezTo>
                      <a:pt x="3" y="6"/>
                      <a:pt x="3" y="6"/>
                      <a:pt x="4" y="6"/>
                    </a:cubicBezTo>
                    <a:cubicBezTo>
                      <a:pt x="4" y="6"/>
                      <a:pt x="4" y="6"/>
                      <a:pt x="4" y="5"/>
                    </a:cubicBezTo>
                    <a:cubicBezTo>
                      <a:pt x="5" y="5"/>
                      <a:pt x="5" y="4"/>
                      <a:pt x="5" y="4"/>
                    </a:cubicBezTo>
                    <a:cubicBezTo>
                      <a:pt x="5" y="4"/>
                      <a:pt x="5" y="3"/>
                      <a:pt x="6" y="3"/>
                    </a:cubicBezTo>
                    <a:cubicBezTo>
                      <a:pt x="6" y="2"/>
                      <a:pt x="7" y="1"/>
                      <a:pt x="7" y="1"/>
                    </a:cubicBezTo>
                    <a:cubicBezTo>
                      <a:pt x="8" y="1"/>
                      <a:pt x="9"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7" name="Freeform 35"/>
              <p:cNvSpPr>
                <a:spLocks/>
              </p:cNvSpPr>
              <p:nvPr/>
            </p:nvSpPr>
            <p:spPr bwMode="auto">
              <a:xfrm>
                <a:off x="1144592" y="2544764"/>
                <a:ext cx="114300" cy="112713"/>
              </a:xfrm>
              <a:custGeom>
                <a:avLst/>
                <a:gdLst>
                  <a:gd name="T0" fmla="*/ 2147483646 w 12"/>
                  <a:gd name="T1" fmla="*/ 2147483646 h 12"/>
                  <a:gd name="T2" fmla="*/ 2147483646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0 w 12"/>
                  <a:gd name="T39" fmla="*/ 2147483646 h 12"/>
                  <a:gd name="T40" fmla="*/ 2147483646 w 12"/>
                  <a:gd name="T41" fmla="*/ 2147483646 h 12"/>
                  <a:gd name="T42" fmla="*/ 2147483646 w 12"/>
                  <a:gd name="T43" fmla="*/ 2147483646 h 12"/>
                  <a:gd name="T44" fmla="*/ 2147483646 w 12"/>
                  <a:gd name="T45" fmla="*/ 0 h 12"/>
                  <a:gd name="T46" fmla="*/ 2147483646 w 12"/>
                  <a:gd name="T47" fmla="*/ 0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2147483646 w 12"/>
                  <a:gd name="T65" fmla="*/ 2147483646 h 12"/>
                  <a:gd name="T66" fmla="*/ 2147483646 w 12"/>
                  <a:gd name="T67" fmla="*/ 2147483646 h 12"/>
                  <a:gd name="T68" fmla="*/ 2147483646 w 12"/>
                  <a:gd name="T69" fmla="*/ 2147483646 h 12"/>
                  <a:gd name="T70" fmla="*/ 2147483646 w 12"/>
                  <a:gd name="T71" fmla="*/ 2147483646 h 12"/>
                  <a:gd name="T72" fmla="*/ 2147483646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10" y="2"/>
                    </a:moveTo>
                    <a:cubicBezTo>
                      <a:pt x="11" y="2"/>
                      <a:pt x="12" y="3"/>
                      <a:pt x="12" y="4"/>
                    </a:cubicBezTo>
                    <a:cubicBezTo>
                      <a:pt x="12" y="5"/>
                      <a:pt x="12" y="6"/>
                      <a:pt x="12" y="8"/>
                    </a:cubicBezTo>
                    <a:cubicBezTo>
                      <a:pt x="11" y="9"/>
                      <a:pt x="11" y="10"/>
                      <a:pt x="11" y="10"/>
                    </a:cubicBezTo>
                    <a:cubicBezTo>
                      <a:pt x="10" y="11"/>
                      <a:pt x="10" y="11"/>
                      <a:pt x="9" y="12"/>
                    </a:cubicBezTo>
                    <a:cubicBezTo>
                      <a:pt x="7" y="11"/>
                      <a:pt x="7" y="11"/>
                      <a:pt x="7" y="11"/>
                    </a:cubicBezTo>
                    <a:cubicBezTo>
                      <a:pt x="7" y="11"/>
                      <a:pt x="7" y="11"/>
                      <a:pt x="7" y="11"/>
                    </a:cubicBezTo>
                    <a:cubicBezTo>
                      <a:pt x="8" y="10"/>
                      <a:pt x="8" y="10"/>
                      <a:pt x="9" y="9"/>
                    </a:cubicBezTo>
                    <a:cubicBezTo>
                      <a:pt x="9" y="8"/>
                      <a:pt x="10" y="8"/>
                      <a:pt x="10" y="7"/>
                    </a:cubicBezTo>
                    <a:cubicBezTo>
                      <a:pt x="10" y="7"/>
                      <a:pt x="10" y="7"/>
                      <a:pt x="10" y="6"/>
                    </a:cubicBezTo>
                    <a:cubicBezTo>
                      <a:pt x="10" y="6"/>
                      <a:pt x="10" y="6"/>
                      <a:pt x="10" y="6"/>
                    </a:cubicBezTo>
                    <a:cubicBezTo>
                      <a:pt x="10" y="5"/>
                      <a:pt x="10" y="5"/>
                      <a:pt x="10" y="5"/>
                    </a:cubicBezTo>
                    <a:cubicBezTo>
                      <a:pt x="10" y="5"/>
                      <a:pt x="10" y="5"/>
                      <a:pt x="9" y="5"/>
                    </a:cubicBezTo>
                    <a:cubicBezTo>
                      <a:pt x="9" y="5"/>
                      <a:pt x="9" y="5"/>
                      <a:pt x="9" y="5"/>
                    </a:cubicBezTo>
                    <a:cubicBezTo>
                      <a:pt x="8" y="5"/>
                      <a:pt x="8" y="5"/>
                      <a:pt x="8" y="6"/>
                    </a:cubicBezTo>
                    <a:cubicBezTo>
                      <a:pt x="8" y="6"/>
                      <a:pt x="7" y="6"/>
                      <a:pt x="7" y="7"/>
                    </a:cubicBezTo>
                    <a:cubicBezTo>
                      <a:pt x="7" y="7"/>
                      <a:pt x="7" y="8"/>
                      <a:pt x="6" y="8"/>
                    </a:cubicBezTo>
                    <a:cubicBezTo>
                      <a:pt x="6" y="9"/>
                      <a:pt x="5" y="9"/>
                      <a:pt x="5" y="10"/>
                    </a:cubicBezTo>
                    <a:cubicBezTo>
                      <a:pt x="4" y="10"/>
                      <a:pt x="3" y="10"/>
                      <a:pt x="2" y="9"/>
                    </a:cubicBezTo>
                    <a:cubicBezTo>
                      <a:pt x="1" y="9"/>
                      <a:pt x="1" y="8"/>
                      <a:pt x="0" y="7"/>
                    </a:cubicBezTo>
                    <a:cubicBezTo>
                      <a:pt x="0" y="6"/>
                      <a:pt x="0" y="5"/>
                      <a:pt x="1" y="3"/>
                    </a:cubicBezTo>
                    <a:cubicBezTo>
                      <a:pt x="1" y="3"/>
                      <a:pt x="1" y="2"/>
                      <a:pt x="2" y="1"/>
                    </a:cubicBezTo>
                    <a:cubicBezTo>
                      <a:pt x="2" y="1"/>
                      <a:pt x="2" y="0"/>
                      <a:pt x="3" y="0"/>
                    </a:cubicBezTo>
                    <a:cubicBezTo>
                      <a:pt x="5" y="0"/>
                      <a:pt x="5" y="0"/>
                      <a:pt x="5" y="0"/>
                    </a:cubicBezTo>
                    <a:cubicBezTo>
                      <a:pt x="5" y="1"/>
                      <a:pt x="5" y="1"/>
                      <a:pt x="5" y="1"/>
                    </a:cubicBezTo>
                    <a:cubicBezTo>
                      <a:pt x="5" y="1"/>
                      <a:pt x="4" y="2"/>
                      <a:pt x="4" y="2"/>
                    </a:cubicBezTo>
                    <a:cubicBezTo>
                      <a:pt x="3" y="3"/>
                      <a:pt x="3" y="3"/>
                      <a:pt x="3" y="4"/>
                    </a:cubicBezTo>
                    <a:cubicBezTo>
                      <a:pt x="3" y="4"/>
                      <a:pt x="3" y="4"/>
                      <a:pt x="2" y="5"/>
                    </a:cubicBezTo>
                    <a:cubicBezTo>
                      <a:pt x="2" y="5"/>
                      <a:pt x="2" y="5"/>
                      <a:pt x="2" y="5"/>
                    </a:cubicBezTo>
                    <a:cubicBezTo>
                      <a:pt x="2" y="6"/>
                      <a:pt x="2" y="6"/>
                      <a:pt x="3" y="6"/>
                    </a:cubicBezTo>
                    <a:cubicBezTo>
                      <a:pt x="3" y="6"/>
                      <a:pt x="3" y="6"/>
                      <a:pt x="3" y="6"/>
                    </a:cubicBezTo>
                    <a:cubicBezTo>
                      <a:pt x="3" y="7"/>
                      <a:pt x="4" y="6"/>
                      <a:pt x="4" y="6"/>
                    </a:cubicBezTo>
                    <a:cubicBezTo>
                      <a:pt x="4" y="6"/>
                      <a:pt x="4" y="6"/>
                      <a:pt x="5" y="5"/>
                    </a:cubicBezTo>
                    <a:cubicBezTo>
                      <a:pt x="5" y="5"/>
                      <a:pt x="5" y="4"/>
                      <a:pt x="5" y="4"/>
                    </a:cubicBezTo>
                    <a:cubicBezTo>
                      <a:pt x="6" y="4"/>
                      <a:pt x="6" y="3"/>
                      <a:pt x="6" y="3"/>
                    </a:cubicBezTo>
                    <a:cubicBezTo>
                      <a:pt x="7" y="2"/>
                      <a:pt x="7" y="2"/>
                      <a:pt x="8" y="2"/>
                    </a:cubicBezTo>
                    <a:cubicBezTo>
                      <a:pt x="8" y="1"/>
                      <a:pt x="9" y="1"/>
                      <a:pt x="10"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8" name="Freeform 36"/>
              <p:cNvSpPr>
                <a:spLocks/>
              </p:cNvSpPr>
              <p:nvPr/>
            </p:nvSpPr>
            <p:spPr bwMode="auto">
              <a:xfrm>
                <a:off x="1182692" y="2411414"/>
                <a:ext cx="131763" cy="114300"/>
              </a:xfrm>
              <a:custGeom>
                <a:avLst/>
                <a:gdLst>
                  <a:gd name="T0" fmla="*/ 2147483646 w 83"/>
                  <a:gd name="T1" fmla="*/ 2147483646 h 72"/>
                  <a:gd name="T2" fmla="*/ 2147483646 w 83"/>
                  <a:gd name="T3" fmla="*/ 2147483646 h 72"/>
                  <a:gd name="T4" fmla="*/ 0 w 83"/>
                  <a:gd name="T5" fmla="*/ 2147483646 h 72"/>
                  <a:gd name="T6" fmla="*/ 2147483646 w 83"/>
                  <a:gd name="T7" fmla="*/ 0 h 72"/>
                  <a:gd name="T8" fmla="*/ 2147483646 w 83"/>
                  <a:gd name="T9" fmla="*/ 2147483646 h 72"/>
                  <a:gd name="T10" fmla="*/ 2147483646 w 83"/>
                  <a:gd name="T11" fmla="*/ 2147483646 h 72"/>
                  <a:gd name="T12" fmla="*/ 2147483646 w 83"/>
                  <a:gd name="T13" fmla="*/ 2147483646 h 72"/>
                  <a:gd name="T14" fmla="*/ 2147483646 w 83"/>
                  <a:gd name="T15" fmla="*/ 2147483646 h 72"/>
                  <a:gd name="T16" fmla="*/ 2147483646 w 83"/>
                  <a:gd name="T17" fmla="*/ 2147483646 h 72"/>
                  <a:gd name="T18" fmla="*/ 2147483646 w 83"/>
                  <a:gd name="T19" fmla="*/ 2147483646 h 72"/>
                  <a:gd name="T20" fmla="*/ 2147483646 w 83"/>
                  <a:gd name="T21" fmla="*/ 2147483646 h 72"/>
                  <a:gd name="T22" fmla="*/ 2147483646 w 83"/>
                  <a:gd name="T23" fmla="*/ 2147483646 h 72"/>
                  <a:gd name="T24" fmla="*/ 2147483646 w 83"/>
                  <a:gd name="T25" fmla="*/ 214748364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2">
                    <a:moveTo>
                      <a:pt x="83" y="24"/>
                    </a:moveTo>
                    <a:lnTo>
                      <a:pt x="66" y="72"/>
                    </a:lnTo>
                    <a:lnTo>
                      <a:pt x="0" y="48"/>
                    </a:lnTo>
                    <a:lnTo>
                      <a:pt x="18" y="0"/>
                    </a:lnTo>
                    <a:lnTo>
                      <a:pt x="30" y="6"/>
                    </a:lnTo>
                    <a:lnTo>
                      <a:pt x="18" y="36"/>
                    </a:lnTo>
                    <a:lnTo>
                      <a:pt x="30" y="42"/>
                    </a:lnTo>
                    <a:lnTo>
                      <a:pt x="42" y="12"/>
                    </a:lnTo>
                    <a:lnTo>
                      <a:pt x="54" y="18"/>
                    </a:lnTo>
                    <a:lnTo>
                      <a:pt x="42" y="48"/>
                    </a:lnTo>
                    <a:lnTo>
                      <a:pt x="60" y="54"/>
                    </a:lnTo>
                    <a:lnTo>
                      <a:pt x="72" y="24"/>
                    </a:lnTo>
                    <a:lnTo>
                      <a:pt x="8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39" name="Freeform 37"/>
              <p:cNvSpPr>
                <a:spLocks/>
              </p:cNvSpPr>
              <p:nvPr/>
            </p:nvSpPr>
            <p:spPr bwMode="auto">
              <a:xfrm>
                <a:off x="1230317" y="2289177"/>
                <a:ext cx="131763" cy="93663"/>
              </a:xfrm>
              <a:custGeom>
                <a:avLst/>
                <a:gdLst>
                  <a:gd name="T0" fmla="*/ 2147483646 w 83"/>
                  <a:gd name="T1" fmla="*/ 0 h 59"/>
                  <a:gd name="T2" fmla="*/ 2147483646 w 83"/>
                  <a:gd name="T3" fmla="*/ 2147483646 h 59"/>
                  <a:gd name="T4" fmla="*/ 2147483646 w 83"/>
                  <a:gd name="T5" fmla="*/ 2147483646 h 59"/>
                  <a:gd name="T6" fmla="*/ 2147483646 w 83"/>
                  <a:gd name="T7" fmla="*/ 2147483646 h 59"/>
                  <a:gd name="T8" fmla="*/ 2147483646 w 83"/>
                  <a:gd name="T9" fmla="*/ 2147483646 h 59"/>
                  <a:gd name="T10" fmla="*/ 2147483646 w 83"/>
                  <a:gd name="T11" fmla="*/ 2147483646 h 59"/>
                  <a:gd name="T12" fmla="*/ 0 w 83"/>
                  <a:gd name="T13" fmla="*/ 2147483646 h 59"/>
                  <a:gd name="T14" fmla="*/ 2147483646 w 83"/>
                  <a:gd name="T15" fmla="*/ 0 h 59"/>
                  <a:gd name="T16" fmla="*/ 2147483646 w 83"/>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59">
                    <a:moveTo>
                      <a:pt x="42" y="0"/>
                    </a:moveTo>
                    <a:lnTo>
                      <a:pt x="30" y="24"/>
                    </a:lnTo>
                    <a:lnTo>
                      <a:pt x="83" y="47"/>
                    </a:lnTo>
                    <a:lnTo>
                      <a:pt x="71" y="59"/>
                    </a:lnTo>
                    <a:lnTo>
                      <a:pt x="24" y="41"/>
                    </a:lnTo>
                    <a:lnTo>
                      <a:pt x="12" y="59"/>
                    </a:lnTo>
                    <a:lnTo>
                      <a:pt x="0" y="53"/>
                    </a:lnTo>
                    <a:lnTo>
                      <a:pt x="30"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0" name="Freeform 38"/>
              <p:cNvSpPr>
                <a:spLocks/>
              </p:cNvSpPr>
              <p:nvPr/>
            </p:nvSpPr>
            <p:spPr bwMode="auto">
              <a:xfrm>
                <a:off x="1306517" y="2165352"/>
                <a:ext cx="112713" cy="133350"/>
              </a:xfrm>
              <a:custGeom>
                <a:avLst/>
                <a:gdLst>
                  <a:gd name="T0" fmla="*/ 2147483646 w 12"/>
                  <a:gd name="T1" fmla="*/ 2147483646 h 14"/>
                  <a:gd name="T2" fmla="*/ 2147483646 w 12"/>
                  <a:gd name="T3" fmla="*/ 2147483646 h 14"/>
                  <a:gd name="T4" fmla="*/ 2147483646 w 12"/>
                  <a:gd name="T5" fmla="*/ 2147483646 h 14"/>
                  <a:gd name="T6" fmla="*/ 2147483646 w 12"/>
                  <a:gd name="T7" fmla="*/ 2147483646 h 14"/>
                  <a:gd name="T8" fmla="*/ 2147483646 w 12"/>
                  <a:gd name="T9" fmla="*/ 2147483646 h 14"/>
                  <a:gd name="T10" fmla="*/ 2147483646 w 12"/>
                  <a:gd name="T11" fmla="*/ 2147483646 h 14"/>
                  <a:gd name="T12" fmla="*/ 2147483646 w 12"/>
                  <a:gd name="T13" fmla="*/ 2147483646 h 14"/>
                  <a:gd name="T14" fmla="*/ 2147483646 w 12"/>
                  <a:gd name="T15" fmla="*/ 2147483646 h 14"/>
                  <a:gd name="T16" fmla="*/ 2147483646 w 12"/>
                  <a:gd name="T17" fmla="*/ 2147483646 h 14"/>
                  <a:gd name="T18" fmla="*/ 2147483646 w 12"/>
                  <a:gd name="T19" fmla="*/ 2147483646 h 14"/>
                  <a:gd name="T20" fmla="*/ 2147483646 w 12"/>
                  <a:gd name="T21" fmla="*/ 2147483646 h 14"/>
                  <a:gd name="T22" fmla="*/ 2147483646 w 12"/>
                  <a:gd name="T23" fmla="*/ 2147483646 h 14"/>
                  <a:gd name="T24" fmla="*/ 2147483646 w 12"/>
                  <a:gd name="T25" fmla="*/ 2147483646 h 14"/>
                  <a:gd name="T26" fmla="*/ 2147483646 w 12"/>
                  <a:gd name="T27" fmla="*/ 2147483646 h 14"/>
                  <a:gd name="T28" fmla="*/ 2147483646 w 12"/>
                  <a:gd name="T29" fmla="*/ 2147483646 h 14"/>
                  <a:gd name="T30" fmla="*/ 2147483646 w 12"/>
                  <a:gd name="T31" fmla="*/ 2147483646 h 14"/>
                  <a:gd name="T32" fmla="*/ 2147483646 w 12"/>
                  <a:gd name="T33" fmla="*/ 2147483646 h 14"/>
                  <a:gd name="T34" fmla="*/ 2147483646 w 12"/>
                  <a:gd name="T35" fmla="*/ 2147483646 h 14"/>
                  <a:gd name="T36" fmla="*/ 2147483646 w 12"/>
                  <a:gd name="T37" fmla="*/ 2147483646 h 14"/>
                  <a:gd name="T38" fmla="*/ 0 w 12"/>
                  <a:gd name="T39" fmla="*/ 2147483646 h 14"/>
                  <a:gd name="T40" fmla="*/ 2147483646 w 12"/>
                  <a:gd name="T41" fmla="*/ 2147483646 h 14"/>
                  <a:gd name="T42" fmla="*/ 2147483646 w 12"/>
                  <a:gd name="T43" fmla="*/ 2147483646 h 14"/>
                  <a:gd name="T44" fmla="*/ 2147483646 w 12"/>
                  <a:gd name="T45" fmla="*/ 0 h 14"/>
                  <a:gd name="T46" fmla="*/ 2147483646 w 12"/>
                  <a:gd name="T47" fmla="*/ 2147483646 h 14"/>
                  <a:gd name="T48" fmla="*/ 2147483646 w 12"/>
                  <a:gd name="T49" fmla="*/ 2147483646 h 14"/>
                  <a:gd name="T50" fmla="*/ 2147483646 w 12"/>
                  <a:gd name="T51" fmla="*/ 2147483646 h 14"/>
                  <a:gd name="T52" fmla="*/ 2147483646 w 12"/>
                  <a:gd name="T53" fmla="*/ 2147483646 h 14"/>
                  <a:gd name="T54" fmla="*/ 2147483646 w 12"/>
                  <a:gd name="T55" fmla="*/ 2147483646 h 14"/>
                  <a:gd name="T56" fmla="*/ 2147483646 w 12"/>
                  <a:gd name="T57" fmla="*/ 2147483646 h 14"/>
                  <a:gd name="T58" fmla="*/ 2147483646 w 12"/>
                  <a:gd name="T59" fmla="*/ 2147483646 h 14"/>
                  <a:gd name="T60" fmla="*/ 2147483646 w 12"/>
                  <a:gd name="T61" fmla="*/ 2147483646 h 14"/>
                  <a:gd name="T62" fmla="*/ 2147483646 w 12"/>
                  <a:gd name="T63" fmla="*/ 2147483646 h 14"/>
                  <a:gd name="T64" fmla="*/ 2147483646 w 12"/>
                  <a:gd name="T65" fmla="*/ 2147483646 h 14"/>
                  <a:gd name="T66" fmla="*/ 2147483646 w 12"/>
                  <a:gd name="T67" fmla="*/ 2147483646 h 14"/>
                  <a:gd name="T68" fmla="*/ 2147483646 w 12"/>
                  <a:gd name="T69" fmla="*/ 2147483646 h 14"/>
                  <a:gd name="T70" fmla="*/ 2147483646 w 12"/>
                  <a:gd name="T71" fmla="*/ 2147483646 h 14"/>
                  <a:gd name="T72" fmla="*/ 2147483646 w 12"/>
                  <a:gd name="T73" fmla="*/ 2147483646 h 1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4">
                    <a:moveTo>
                      <a:pt x="10" y="3"/>
                    </a:moveTo>
                    <a:cubicBezTo>
                      <a:pt x="11" y="4"/>
                      <a:pt x="12" y="5"/>
                      <a:pt x="12" y="6"/>
                    </a:cubicBezTo>
                    <a:cubicBezTo>
                      <a:pt x="12" y="7"/>
                      <a:pt x="12" y="9"/>
                      <a:pt x="11" y="10"/>
                    </a:cubicBezTo>
                    <a:cubicBezTo>
                      <a:pt x="11" y="11"/>
                      <a:pt x="10" y="12"/>
                      <a:pt x="10" y="12"/>
                    </a:cubicBezTo>
                    <a:cubicBezTo>
                      <a:pt x="9" y="13"/>
                      <a:pt x="9" y="13"/>
                      <a:pt x="8" y="14"/>
                    </a:cubicBezTo>
                    <a:cubicBezTo>
                      <a:pt x="6" y="12"/>
                      <a:pt x="6" y="12"/>
                      <a:pt x="6" y="12"/>
                    </a:cubicBezTo>
                    <a:cubicBezTo>
                      <a:pt x="6" y="12"/>
                      <a:pt x="6" y="12"/>
                      <a:pt x="6" y="12"/>
                    </a:cubicBezTo>
                    <a:cubicBezTo>
                      <a:pt x="7" y="12"/>
                      <a:pt x="7" y="11"/>
                      <a:pt x="8" y="11"/>
                    </a:cubicBezTo>
                    <a:cubicBezTo>
                      <a:pt x="8" y="10"/>
                      <a:pt x="9" y="10"/>
                      <a:pt x="9" y="9"/>
                    </a:cubicBezTo>
                    <a:cubicBezTo>
                      <a:pt x="9" y="9"/>
                      <a:pt x="9" y="9"/>
                      <a:pt x="10" y="8"/>
                    </a:cubicBezTo>
                    <a:cubicBezTo>
                      <a:pt x="10" y="8"/>
                      <a:pt x="10" y="8"/>
                      <a:pt x="10" y="8"/>
                    </a:cubicBezTo>
                    <a:cubicBezTo>
                      <a:pt x="10" y="7"/>
                      <a:pt x="10" y="7"/>
                      <a:pt x="10" y="7"/>
                    </a:cubicBezTo>
                    <a:cubicBezTo>
                      <a:pt x="10" y="7"/>
                      <a:pt x="10" y="7"/>
                      <a:pt x="9" y="6"/>
                    </a:cubicBezTo>
                    <a:cubicBezTo>
                      <a:pt x="9" y="6"/>
                      <a:pt x="9" y="6"/>
                      <a:pt x="9" y="6"/>
                    </a:cubicBezTo>
                    <a:cubicBezTo>
                      <a:pt x="8" y="7"/>
                      <a:pt x="8" y="7"/>
                      <a:pt x="8" y="7"/>
                    </a:cubicBezTo>
                    <a:cubicBezTo>
                      <a:pt x="7" y="7"/>
                      <a:pt x="7" y="8"/>
                      <a:pt x="7" y="8"/>
                    </a:cubicBezTo>
                    <a:cubicBezTo>
                      <a:pt x="6" y="9"/>
                      <a:pt x="6" y="9"/>
                      <a:pt x="6" y="9"/>
                    </a:cubicBezTo>
                    <a:cubicBezTo>
                      <a:pt x="5" y="10"/>
                      <a:pt x="4" y="10"/>
                      <a:pt x="4" y="10"/>
                    </a:cubicBezTo>
                    <a:cubicBezTo>
                      <a:pt x="3" y="11"/>
                      <a:pt x="2" y="10"/>
                      <a:pt x="2" y="10"/>
                    </a:cubicBezTo>
                    <a:cubicBezTo>
                      <a:pt x="1" y="10"/>
                      <a:pt x="0" y="9"/>
                      <a:pt x="0" y="8"/>
                    </a:cubicBezTo>
                    <a:cubicBezTo>
                      <a:pt x="0" y="6"/>
                      <a:pt x="0" y="5"/>
                      <a:pt x="1" y="4"/>
                    </a:cubicBezTo>
                    <a:cubicBezTo>
                      <a:pt x="1" y="3"/>
                      <a:pt x="2" y="2"/>
                      <a:pt x="2" y="2"/>
                    </a:cubicBezTo>
                    <a:cubicBezTo>
                      <a:pt x="3" y="1"/>
                      <a:pt x="3" y="1"/>
                      <a:pt x="4" y="0"/>
                    </a:cubicBezTo>
                    <a:cubicBezTo>
                      <a:pt x="6" y="2"/>
                      <a:pt x="6" y="2"/>
                      <a:pt x="6" y="2"/>
                    </a:cubicBezTo>
                    <a:cubicBezTo>
                      <a:pt x="6" y="2"/>
                      <a:pt x="6" y="2"/>
                      <a:pt x="6" y="2"/>
                    </a:cubicBezTo>
                    <a:cubicBezTo>
                      <a:pt x="5" y="2"/>
                      <a:pt x="5" y="3"/>
                      <a:pt x="4" y="3"/>
                    </a:cubicBezTo>
                    <a:cubicBezTo>
                      <a:pt x="4" y="4"/>
                      <a:pt x="3" y="4"/>
                      <a:pt x="3" y="5"/>
                    </a:cubicBezTo>
                    <a:cubicBezTo>
                      <a:pt x="3" y="5"/>
                      <a:pt x="3" y="5"/>
                      <a:pt x="2" y="5"/>
                    </a:cubicBezTo>
                    <a:cubicBezTo>
                      <a:pt x="2" y="6"/>
                      <a:pt x="2" y="6"/>
                      <a:pt x="2" y="6"/>
                    </a:cubicBezTo>
                    <a:cubicBezTo>
                      <a:pt x="2" y="6"/>
                      <a:pt x="2" y="7"/>
                      <a:pt x="2" y="7"/>
                    </a:cubicBezTo>
                    <a:cubicBezTo>
                      <a:pt x="2" y="7"/>
                      <a:pt x="3" y="7"/>
                      <a:pt x="3" y="7"/>
                    </a:cubicBezTo>
                    <a:cubicBezTo>
                      <a:pt x="3" y="7"/>
                      <a:pt x="3" y="7"/>
                      <a:pt x="4" y="7"/>
                    </a:cubicBezTo>
                    <a:cubicBezTo>
                      <a:pt x="4" y="7"/>
                      <a:pt x="4" y="7"/>
                      <a:pt x="5" y="6"/>
                    </a:cubicBezTo>
                    <a:cubicBezTo>
                      <a:pt x="5" y="6"/>
                      <a:pt x="5" y="6"/>
                      <a:pt x="5" y="5"/>
                    </a:cubicBezTo>
                    <a:cubicBezTo>
                      <a:pt x="6" y="5"/>
                      <a:pt x="6" y="5"/>
                      <a:pt x="6" y="4"/>
                    </a:cubicBezTo>
                    <a:cubicBezTo>
                      <a:pt x="7" y="4"/>
                      <a:pt x="8" y="3"/>
                      <a:pt x="8" y="3"/>
                    </a:cubicBezTo>
                    <a:cubicBezTo>
                      <a:pt x="9" y="3"/>
                      <a:pt x="10" y="3"/>
                      <a:pt x="10"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grpSp>
      <p:grpSp>
        <p:nvGrpSpPr>
          <p:cNvPr id="241" name="Group 55"/>
          <p:cNvGrpSpPr>
            <a:grpSpLocks/>
          </p:cNvGrpSpPr>
          <p:nvPr/>
        </p:nvGrpSpPr>
        <p:grpSpPr bwMode="auto">
          <a:xfrm>
            <a:off x="9784779" y="2467229"/>
            <a:ext cx="327025" cy="1879600"/>
            <a:chOff x="10550539" y="2127252"/>
            <a:chExt cx="434976" cy="2506663"/>
          </a:xfrm>
        </p:grpSpPr>
        <p:sp>
          <p:nvSpPr>
            <p:cNvPr id="242" name="Freeform 5"/>
            <p:cNvSpPr>
              <a:spLocks/>
            </p:cNvSpPr>
            <p:nvPr/>
          </p:nvSpPr>
          <p:spPr bwMode="auto">
            <a:xfrm>
              <a:off x="10550539" y="2127252"/>
              <a:ext cx="114300" cy="123825"/>
            </a:xfrm>
            <a:custGeom>
              <a:avLst/>
              <a:gdLst>
                <a:gd name="T0" fmla="*/ 2147483646 w 72"/>
                <a:gd name="T1" fmla="*/ 2147483646 h 78"/>
                <a:gd name="T2" fmla="*/ 0 w 72"/>
                <a:gd name="T3" fmla="*/ 2147483646 h 78"/>
                <a:gd name="T4" fmla="*/ 2147483646 w 72"/>
                <a:gd name="T5" fmla="*/ 0 h 78"/>
                <a:gd name="T6" fmla="*/ 2147483646 w 72"/>
                <a:gd name="T7" fmla="*/ 2147483646 h 78"/>
                <a:gd name="T8" fmla="*/ 2147483646 w 72"/>
                <a:gd name="T9" fmla="*/ 2147483646 h 78"/>
                <a:gd name="T10" fmla="*/ 2147483646 w 72"/>
                <a:gd name="T11" fmla="*/ 2147483646 h 78"/>
                <a:gd name="T12" fmla="*/ 2147483646 w 72"/>
                <a:gd name="T13" fmla="*/ 214748364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78">
                  <a:moveTo>
                    <a:pt x="24" y="78"/>
                  </a:moveTo>
                  <a:lnTo>
                    <a:pt x="0" y="36"/>
                  </a:lnTo>
                  <a:lnTo>
                    <a:pt x="66" y="0"/>
                  </a:lnTo>
                  <a:lnTo>
                    <a:pt x="72" y="18"/>
                  </a:lnTo>
                  <a:lnTo>
                    <a:pt x="24" y="48"/>
                  </a:lnTo>
                  <a:lnTo>
                    <a:pt x="36" y="72"/>
                  </a:lnTo>
                  <a:lnTo>
                    <a:pt x="24"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3" name="Freeform 6"/>
            <p:cNvSpPr>
              <a:spLocks/>
            </p:cNvSpPr>
            <p:nvPr/>
          </p:nvSpPr>
          <p:spPr bwMode="auto">
            <a:xfrm>
              <a:off x="10607690" y="2241552"/>
              <a:ext cx="133350" cy="104775"/>
            </a:xfrm>
            <a:custGeom>
              <a:avLst/>
              <a:gdLst>
                <a:gd name="T0" fmla="*/ 2147483646 w 84"/>
                <a:gd name="T1" fmla="*/ 2147483646 h 66"/>
                <a:gd name="T2" fmla="*/ 0 w 84"/>
                <a:gd name="T3" fmla="*/ 2147483646 h 66"/>
                <a:gd name="T4" fmla="*/ 2147483646 w 84"/>
                <a:gd name="T5" fmla="*/ 2147483646 h 66"/>
                <a:gd name="T6" fmla="*/ 2147483646 w 84"/>
                <a:gd name="T7" fmla="*/ 2147483646 h 66"/>
                <a:gd name="T8" fmla="*/ 2147483646 w 84"/>
                <a:gd name="T9" fmla="*/ 2147483646 h 66"/>
                <a:gd name="T10" fmla="*/ 2147483646 w 84"/>
                <a:gd name="T11" fmla="*/ 2147483646 h 66"/>
                <a:gd name="T12" fmla="*/ 2147483646 w 84"/>
                <a:gd name="T13" fmla="*/ 0 h 66"/>
                <a:gd name="T14" fmla="*/ 2147483646 w 84"/>
                <a:gd name="T15" fmla="*/ 2147483646 h 66"/>
                <a:gd name="T16" fmla="*/ 2147483646 w 84"/>
                <a:gd name="T17" fmla="*/ 2147483646 h 66"/>
                <a:gd name="T18" fmla="*/ 2147483646 w 84"/>
                <a:gd name="T19" fmla="*/ 2147483646 h 66"/>
                <a:gd name="T20" fmla="*/ 2147483646 w 84"/>
                <a:gd name="T21" fmla="*/ 2147483646 h 66"/>
                <a:gd name="T22" fmla="*/ 2147483646 w 84"/>
                <a:gd name="T23" fmla="*/ 2147483646 h 66"/>
                <a:gd name="T24" fmla="*/ 2147483646 w 84"/>
                <a:gd name="T25" fmla="*/ 2147483646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66">
                  <a:moveTo>
                    <a:pt x="18" y="66"/>
                  </a:moveTo>
                  <a:lnTo>
                    <a:pt x="0" y="30"/>
                  </a:lnTo>
                  <a:lnTo>
                    <a:pt x="12" y="24"/>
                  </a:lnTo>
                  <a:lnTo>
                    <a:pt x="18" y="36"/>
                  </a:lnTo>
                  <a:lnTo>
                    <a:pt x="60" y="12"/>
                  </a:lnTo>
                  <a:lnTo>
                    <a:pt x="54" y="6"/>
                  </a:lnTo>
                  <a:lnTo>
                    <a:pt x="66" y="0"/>
                  </a:lnTo>
                  <a:lnTo>
                    <a:pt x="84" y="36"/>
                  </a:lnTo>
                  <a:lnTo>
                    <a:pt x="72" y="42"/>
                  </a:lnTo>
                  <a:lnTo>
                    <a:pt x="66" y="30"/>
                  </a:lnTo>
                  <a:lnTo>
                    <a:pt x="24" y="48"/>
                  </a:lnTo>
                  <a:lnTo>
                    <a:pt x="30" y="60"/>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4" name="Freeform 7"/>
            <p:cNvSpPr>
              <a:spLocks/>
            </p:cNvSpPr>
            <p:nvPr/>
          </p:nvSpPr>
          <p:spPr bwMode="auto">
            <a:xfrm>
              <a:off x="10674365" y="2336802"/>
              <a:ext cx="122238" cy="103188"/>
            </a:xfrm>
            <a:custGeom>
              <a:avLst/>
              <a:gdLst>
                <a:gd name="T0" fmla="*/ 2147483646 w 77"/>
                <a:gd name="T1" fmla="*/ 2147483646 h 65"/>
                <a:gd name="T2" fmla="*/ 2147483646 w 77"/>
                <a:gd name="T3" fmla="*/ 2147483646 h 65"/>
                <a:gd name="T4" fmla="*/ 0 w 77"/>
                <a:gd name="T5" fmla="*/ 2147483646 h 65"/>
                <a:gd name="T6" fmla="*/ 2147483646 w 77"/>
                <a:gd name="T7" fmla="*/ 0 h 65"/>
                <a:gd name="T8" fmla="*/ 2147483646 w 77"/>
                <a:gd name="T9" fmla="*/ 2147483646 h 65"/>
                <a:gd name="T10" fmla="*/ 2147483646 w 77"/>
                <a:gd name="T11" fmla="*/ 2147483646 h 65"/>
                <a:gd name="T12" fmla="*/ 2147483646 w 77"/>
                <a:gd name="T13" fmla="*/ 2147483646 h 65"/>
                <a:gd name="T14" fmla="*/ 2147483646 w 77"/>
                <a:gd name="T15" fmla="*/ 2147483646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 h="65">
                  <a:moveTo>
                    <a:pt x="77" y="65"/>
                  </a:moveTo>
                  <a:lnTo>
                    <a:pt x="6" y="65"/>
                  </a:lnTo>
                  <a:lnTo>
                    <a:pt x="0" y="47"/>
                  </a:lnTo>
                  <a:lnTo>
                    <a:pt x="53" y="0"/>
                  </a:lnTo>
                  <a:lnTo>
                    <a:pt x="59" y="17"/>
                  </a:lnTo>
                  <a:lnTo>
                    <a:pt x="24" y="53"/>
                  </a:lnTo>
                  <a:lnTo>
                    <a:pt x="71" y="47"/>
                  </a:lnTo>
                  <a:lnTo>
                    <a:pt x="7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5" name="Freeform 8"/>
            <p:cNvSpPr>
              <a:spLocks/>
            </p:cNvSpPr>
            <p:nvPr/>
          </p:nvSpPr>
          <p:spPr bwMode="auto">
            <a:xfrm>
              <a:off x="10712465" y="2478089"/>
              <a:ext cx="131763" cy="112713"/>
            </a:xfrm>
            <a:custGeom>
              <a:avLst/>
              <a:gdLst>
                <a:gd name="T0" fmla="*/ 2147483646 w 83"/>
                <a:gd name="T1" fmla="*/ 2147483646 h 71"/>
                <a:gd name="T2" fmla="*/ 0 w 83"/>
                <a:gd name="T3" fmla="*/ 2147483646 h 71"/>
                <a:gd name="T4" fmla="*/ 2147483646 w 83"/>
                <a:gd name="T5" fmla="*/ 0 h 71"/>
                <a:gd name="T6" fmla="*/ 2147483646 w 83"/>
                <a:gd name="T7" fmla="*/ 2147483646 h 71"/>
                <a:gd name="T8" fmla="*/ 2147483646 w 83"/>
                <a:gd name="T9" fmla="*/ 2147483646 h 71"/>
                <a:gd name="T10" fmla="*/ 2147483646 w 83"/>
                <a:gd name="T11" fmla="*/ 2147483646 h 71"/>
                <a:gd name="T12" fmla="*/ 2147483646 w 83"/>
                <a:gd name="T13" fmla="*/ 2147483646 h 71"/>
                <a:gd name="T14" fmla="*/ 2147483646 w 83"/>
                <a:gd name="T15" fmla="*/ 2147483646 h 71"/>
                <a:gd name="T16" fmla="*/ 2147483646 w 83"/>
                <a:gd name="T17" fmla="*/ 2147483646 h 71"/>
                <a:gd name="T18" fmla="*/ 2147483646 w 83"/>
                <a:gd name="T19" fmla="*/ 2147483646 h 71"/>
                <a:gd name="T20" fmla="*/ 2147483646 w 83"/>
                <a:gd name="T21" fmla="*/ 2147483646 h 71"/>
                <a:gd name="T22" fmla="*/ 2147483646 w 83"/>
                <a:gd name="T23" fmla="*/ 2147483646 h 71"/>
                <a:gd name="T24" fmla="*/ 2147483646 w 83"/>
                <a:gd name="T25" fmla="*/ 2147483646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1">
                  <a:moveTo>
                    <a:pt x="18" y="71"/>
                  </a:moveTo>
                  <a:lnTo>
                    <a:pt x="0" y="24"/>
                  </a:lnTo>
                  <a:lnTo>
                    <a:pt x="65" y="0"/>
                  </a:lnTo>
                  <a:lnTo>
                    <a:pt x="83" y="48"/>
                  </a:lnTo>
                  <a:lnTo>
                    <a:pt x="71" y="54"/>
                  </a:lnTo>
                  <a:lnTo>
                    <a:pt x="59" y="24"/>
                  </a:lnTo>
                  <a:lnTo>
                    <a:pt x="47" y="30"/>
                  </a:lnTo>
                  <a:lnTo>
                    <a:pt x="59" y="54"/>
                  </a:lnTo>
                  <a:lnTo>
                    <a:pt x="47" y="60"/>
                  </a:lnTo>
                  <a:lnTo>
                    <a:pt x="35" y="30"/>
                  </a:lnTo>
                  <a:lnTo>
                    <a:pt x="23" y="36"/>
                  </a:lnTo>
                  <a:lnTo>
                    <a:pt x="29" y="71"/>
                  </a:lnTo>
                  <a:lnTo>
                    <a:pt x="1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6" name="Freeform 9"/>
            <p:cNvSpPr>
              <a:spLocks/>
            </p:cNvSpPr>
            <p:nvPr/>
          </p:nvSpPr>
          <p:spPr bwMode="auto">
            <a:xfrm>
              <a:off x="10758502" y="2609852"/>
              <a:ext cx="114300" cy="104775"/>
            </a:xfrm>
            <a:custGeom>
              <a:avLst/>
              <a:gdLst>
                <a:gd name="T0" fmla="*/ 2147483646 w 72"/>
                <a:gd name="T1" fmla="*/ 2147483646 h 66"/>
                <a:gd name="T2" fmla="*/ 0 w 72"/>
                <a:gd name="T3" fmla="*/ 2147483646 h 66"/>
                <a:gd name="T4" fmla="*/ 2147483646 w 72"/>
                <a:gd name="T5" fmla="*/ 0 h 66"/>
                <a:gd name="T6" fmla="*/ 2147483646 w 72"/>
                <a:gd name="T7" fmla="*/ 2147483646 h 66"/>
                <a:gd name="T8" fmla="*/ 2147483646 w 72"/>
                <a:gd name="T9" fmla="*/ 2147483646 h 66"/>
                <a:gd name="T10" fmla="*/ 2147483646 w 72"/>
                <a:gd name="T11" fmla="*/ 2147483646 h 66"/>
                <a:gd name="T12" fmla="*/ 2147483646 w 72"/>
                <a:gd name="T13" fmla="*/ 2147483646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66">
                  <a:moveTo>
                    <a:pt x="12" y="66"/>
                  </a:moveTo>
                  <a:lnTo>
                    <a:pt x="0" y="18"/>
                  </a:lnTo>
                  <a:lnTo>
                    <a:pt x="66" y="0"/>
                  </a:lnTo>
                  <a:lnTo>
                    <a:pt x="72" y="18"/>
                  </a:lnTo>
                  <a:lnTo>
                    <a:pt x="18" y="30"/>
                  </a:lnTo>
                  <a:lnTo>
                    <a:pt x="30" y="66"/>
                  </a:lnTo>
                  <a:lnTo>
                    <a:pt x="1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7" name="Freeform 10"/>
            <p:cNvSpPr>
              <a:spLocks/>
            </p:cNvSpPr>
            <p:nvPr/>
          </p:nvSpPr>
          <p:spPr bwMode="auto">
            <a:xfrm>
              <a:off x="10787077" y="2724152"/>
              <a:ext cx="123825" cy="93663"/>
            </a:xfrm>
            <a:custGeom>
              <a:avLst/>
              <a:gdLst>
                <a:gd name="T0" fmla="*/ 2147483646 w 78"/>
                <a:gd name="T1" fmla="*/ 2147483646 h 59"/>
                <a:gd name="T2" fmla="*/ 0 w 78"/>
                <a:gd name="T3" fmla="*/ 2147483646 h 59"/>
                <a:gd name="T4" fmla="*/ 214748364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0 h 59"/>
                <a:gd name="T14" fmla="*/ 2147483646 w 78"/>
                <a:gd name="T15" fmla="*/ 2147483646 h 59"/>
                <a:gd name="T16" fmla="*/ 2147483646 w 78"/>
                <a:gd name="T17" fmla="*/ 2147483646 h 59"/>
                <a:gd name="T18" fmla="*/ 2147483646 w 78"/>
                <a:gd name="T19" fmla="*/ 2147483646 h 59"/>
                <a:gd name="T20" fmla="*/ 2147483646 w 78"/>
                <a:gd name="T21" fmla="*/ 2147483646 h 59"/>
                <a:gd name="T22" fmla="*/ 2147483646 w 78"/>
                <a:gd name="T23" fmla="*/ 2147483646 h 59"/>
                <a:gd name="T24" fmla="*/ 2147483646 w 78"/>
                <a:gd name="T25" fmla="*/ 2147483646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59">
                  <a:moveTo>
                    <a:pt x="12" y="59"/>
                  </a:moveTo>
                  <a:lnTo>
                    <a:pt x="0" y="18"/>
                  </a:lnTo>
                  <a:lnTo>
                    <a:pt x="12" y="18"/>
                  </a:lnTo>
                  <a:lnTo>
                    <a:pt x="18" y="24"/>
                  </a:lnTo>
                  <a:lnTo>
                    <a:pt x="60" y="18"/>
                  </a:lnTo>
                  <a:lnTo>
                    <a:pt x="60" y="6"/>
                  </a:lnTo>
                  <a:lnTo>
                    <a:pt x="72" y="0"/>
                  </a:lnTo>
                  <a:lnTo>
                    <a:pt x="78" y="42"/>
                  </a:lnTo>
                  <a:lnTo>
                    <a:pt x="66" y="42"/>
                  </a:lnTo>
                  <a:lnTo>
                    <a:pt x="66" y="36"/>
                  </a:lnTo>
                  <a:lnTo>
                    <a:pt x="24" y="42"/>
                  </a:lnTo>
                  <a:lnTo>
                    <a:pt x="24" y="53"/>
                  </a:lnTo>
                  <a:lnTo>
                    <a:pt x="12"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8" name="Freeform 11"/>
            <p:cNvSpPr>
              <a:spLocks/>
            </p:cNvSpPr>
            <p:nvPr/>
          </p:nvSpPr>
          <p:spPr bwMode="auto">
            <a:xfrm>
              <a:off x="10815652" y="2836864"/>
              <a:ext cx="133350" cy="123825"/>
            </a:xfrm>
            <a:custGeom>
              <a:avLst/>
              <a:gdLst>
                <a:gd name="T0" fmla="*/ 2147483646 w 84"/>
                <a:gd name="T1" fmla="*/ 2147483646 h 78"/>
                <a:gd name="T2" fmla="*/ 2147483646 w 84"/>
                <a:gd name="T3" fmla="*/ 2147483646 h 78"/>
                <a:gd name="T4" fmla="*/ 2147483646 w 84"/>
                <a:gd name="T5" fmla="*/ 2147483646 h 78"/>
                <a:gd name="T6" fmla="*/ 2147483646 w 84"/>
                <a:gd name="T7" fmla="*/ 2147483646 h 78"/>
                <a:gd name="T8" fmla="*/ 2147483646 w 84"/>
                <a:gd name="T9" fmla="*/ 2147483646 h 78"/>
                <a:gd name="T10" fmla="*/ 0 w 84"/>
                <a:gd name="T11" fmla="*/ 2147483646 h 78"/>
                <a:gd name="T12" fmla="*/ 2147483646 w 84"/>
                <a:gd name="T13" fmla="*/ 0 h 78"/>
                <a:gd name="T14" fmla="*/ 2147483646 w 84"/>
                <a:gd name="T15" fmla="*/ 2147483646 h 78"/>
                <a:gd name="T16" fmla="*/ 2147483646 w 84"/>
                <a:gd name="T17" fmla="*/ 2147483646 h 78"/>
                <a:gd name="T18" fmla="*/ 2147483646 w 84"/>
                <a:gd name="T19" fmla="*/ 2147483646 h 78"/>
                <a:gd name="T20" fmla="*/ 2147483646 w 84"/>
                <a:gd name="T21" fmla="*/ 2147483646 h 78"/>
                <a:gd name="T22" fmla="*/ 2147483646 w 84"/>
                <a:gd name="T23" fmla="*/ 2147483646 h 78"/>
                <a:gd name="T24" fmla="*/ 2147483646 w 84"/>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4" h="78">
                  <a:moveTo>
                    <a:pt x="12" y="78"/>
                  </a:moveTo>
                  <a:lnTo>
                    <a:pt x="12" y="60"/>
                  </a:lnTo>
                  <a:lnTo>
                    <a:pt x="42" y="54"/>
                  </a:lnTo>
                  <a:lnTo>
                    <a:pt x="36" y="30"/>
                  </a:lnTo>
                  <a:lnTo>
                    <a:pt x="6" y="36"/>
                  </a:lnTo>
                  <a:lnTo>
                    <a:pt x="0" y="18"/>
                  </a:lnTo>
                  <a:lnTo>
                    <a:pt x="72" y="0"/>
                  </a:lnTo>
                  <a:lnTo>
                    <a:pt x="72" y="18"/>
                  </a:lnTo>
                  <a:lnTo>
                    <a:pt x="48" y="24"/>
                  </a:lnTo>
                  <a:lnTo>
                    <a:pt x="54" y="54"/>
                  </a:lnTo>
                  <a:lnTo>
                    <a:pt x="78" y="48"/>
                  </a:lnTo>
                  <a:lnTo>
                    <a:pt x="84" y="66"/>
                  </a:lnTo>
                  <a:lnTo>
                    <a:pt x="12"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49" name="Freeform 12"/>
            <p:cNvSpPr>
              <a:spLocks noEditPoints="1"/>
            </p:cNvSpPr>
            <p:nvPr/>
          </p:nvSpPr>
          <p:spPr bwMode="auto">
            <a:xfrm>
              <a:off x="10853752" y="2998789"/>
              <a:ext cx="112713" cy="112713"/>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7" y="12"/>
                  </a:moveTo>
                  <a:cubicBezTo>
                    <a:pt x="5" y="12"/>
                    <a:pt x="3" y="12"/>
                    <a:pt x="2" y="11"/>
                  </a:cubicBezTo>
                  <a:cubicBezTo>
                    <a:pt x="1" y="10"/>
                    <a:pt x="0" y="9"/>
                    <a:pt x="0" y="7"/>
                  </a:cubicBezTo>
                  <a:cubicBezTo>
                    <a:pt x="0" y="5"/>
                    <a:pt x="0" y="3"/>
                    <a:pt x="1" y="2"/>
                  </a:cubicBezTo>
                  <a:cubicBezTo>
                    <a:pt x="2" y="1"/>
                    <a:pt x="3" y="0"/>
                    <a:pt x="5" y="0"/>
                  </a:cubicBezTo>
                  <a:cubicBezTo>
                    <a:pt x="7" y="0"/>
                    <a:pt x="8" y="0"/>
                    <a:pt x="10" y="1"/>
                  </a:cubicBezTo>
                  <a:cubicBezTo>
                    <a:pt x="11" y="2"/>
                    <a:pt x="12" y="3"/>
                    <a:pt x="12" y="5"/>
                  </a:cubicBezTo>
                  <a:cubicBezTo>
                    <a:pt x="12" y="7"/>
                    <a:pt x="12" y="9"/>
                    <a:pt x="11" y="10"/>
                  </a:cubicBezTo>
                  <a:cubicBezTo>
                    <a:pt x="10" y="11"/>
                    <a:pt x="8" y="12"/>
                    <a:pt x="7" y="12"/>
                  </a:cubicBezTo>
                  <a:close/>
                  <a:moveTo>
                    <a:pt x="3" y="8"/>
                  </a:moveTo>
                  <a:cubicBezTo>
                    <a:pt x="4" y="9"/>
                    <a:pt x="4" y="9"/>
                    <a:pt x="5" y="9"/>
                  </a:cubicBezTo>
                  <a:cubicBezTo>
                    <a:pt x="5" y="9"/>
                    <a:pt x="6" y="9"/>
                    <a:pt x="6" y="9"/>
                  </a:cubicBezTo>
                  <a:cubicBezTo>
                    <a:pt x="7" y="9"/>
                    <a:pt x="7" y="9"/>
                    <a:pt x="8" y="8"/>
                  </a:cubicBezTo>
                  <a:cubicBezTo>
                    <a:pt x="8" y="8"/>
                    <a:pt x="9" y="8"/>
                    <a:pt x="9" y="8"/>
                  </a:cubicBezTo>
                  <a:cubicBezTo>
                    <a:pt x="9" y="7"/>
                    <a:pt x="10" y="7"/>
                    <a:pt x="10" y="7"/>
                  </a:cubicBezTo>
                  <a:cubicBezTo>
                    <a:pt x="10" y="6"/>
                    <a:pt x="10" y="6"/>
                    <a:pt x="10" y="5"/>
                  </a:cubicBezTo>
                  <a:cubicBezTo>
                    <a:pt x="10" y="5"/>
                    <a:pt x="9" y="5"/>
                    <a:pt x="9" y="4"/>
                  </a:cubicBezTo>
                  <a:cubicBezTo>
                    <a:pt x="9" y="4"/>
                    <a:pt x="9" y="4"/>
                    <a:pt x="9" y="4"/>
                  </a:cubicBezTo>
                  <a:cubicBezTo>
                    <a:pt x="8" y="3"/>
                    <a:pt x="8" y="3"/>
                    <a:pt x="7" y="3"/>
                  </a:cubicBezTo>
                  <a:cubicBezTo>
                    <a:pt x="7" y="3"/>
                    <a:pt x="6" y="3"/>
                    <a:pt x="5" y="3"/>
                  </a:cubicBezTo>
                  <a:cubicBezTo>
                    <a:pt x="5" y="3"/>
                    <a:pt x="4" y="3"/>
                    <a:pt x="4" y="4"/>
                  </a:cubicBezTo>
                  <a:cubicBezTo>
                    <a:pt x="3" y="4"/>
                    <a:pt x="3" y="4"/>
                    <a:pt x="3" y="4"/>
                  </a:cubicBezTo>
                  <a:cubicBezTo>
                    <a:pt x="2" y="5"/>
                    <a:pt x="2" y="5"/>
                    <a:pt x="2" y="5"/>
                  </a:cubicBezTo>
                  <a:cubicBezTo>
                    <a:pt x="2" y="6"/>
                    <a:pt x="2" y="6"/>
                    <a:pt x="2" y="7"/>
                  </a:cubicBezTo>
                  <a:cubicBezTo>
                    <a:pt x="2" y="7"/>
                    <a:pt x="2" y="7"/>
                    <a:pt x="2" y="8"/>
                  </a:cubicBezTo>
                  <a:cubicBezTo>
                    <a:pt x="3" y="8"/>
                    <a:pt x="3" y="8"/>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0" name="Freeform 13"/>
            <p:cNvSpPr>
              <a:spLocks noEditPoints="1"/>
            </p:cNvSpPr>
            <p:nvPr/>
          </p:nvSpPr>
          <p:spPr bwMode="auto">
            <a:xfrm>
              <a:off x="10863277" y="3149602"/>
              <a:ext cx="122238" cy="122238"/>
            </a:xfrm>
            <a:custGeom>
              <a:avLst/>
              <a:gdLst>
                <a:gd name="T0" fmla="*/ 2147483646 w 13"/>
                <a:gd name="T1" fmla="*/ 2147483646 h 13"/>
                <a:gd name="T2" fmla="*/ 2147483646 w 13"/>
                <a:gd name="T3" fmla="*/ 2147483646 h 13"/>
                <a:gd name="T4" fmla="*/ 0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7" y="12"/>
                  </a:moveTo>
                  <a:cubicBezTo>
                    <a:pt x="5" y="13"/>
                    <a:pt x="4" y="12"/>
                    <a:pt x="2" y="11"/>
                  </a:cubicBezTo>
                  <a:cubicBezTo>
                    <a:pt x="1" y="10"/>
                    <a:pt x="1" y="9"/>
                    <a:pt x="0" y="7"/>
                  </a:cubicBezTo>
                  <a:cubicBezTo>
                    <a:pt x="0" y="5"/>
                    <a:pt x="1" y="4"/>
                    <a:pt x="2" y="2"/>
                  </a:cubicBezTo>
                  <a:cubicBezTo>
                    <a:pt x="3" y="1"/>
                    <a:pt x="4" y="1"/>
                    <a:pt x="6" y="0"/>
                  </a:cubicBezTo>
                  <a:cubicBezTo>
                    <a:pt x="8" y="0"/>
                    <a:pt x="9" y="1"/>
                    <a:pt x="11" y="2"/>
                  </a:cubicBezTo>
                  <a:cubicBezTo>
                    <a:pt x="12" y="3"/>
                    <a:pt x="12" y="4"/>
                    <a:pt x="13" y="6"/>
                  </a:cubicBezTo>
                  <a:cubicBezTo>
                    <a:pt x="13" y="8"/>
                    <a:pt x="12" y="9"/>
                    <a:pt x="11" y="11"/>
                  </a:cubicBezTo>
                  <a:cubicBezTo>
                    <a:pt x="10" y="12"/>
                    <a:pt x="9" y="12"/>
                    <a:pt x="7" y="12"/>
                  </a:cubicBezTo>
                  <a:close/>
                  <a:moveTo>
                    <a:pt x="4" y="9"/>
                  </a:moveTo>
                  <a:cubicBezTo>
                    <a:pt x="4" y="9"/>
                    <a:pt x="5" y="9"/>
                    <a:pt x="5" y="9"/>
                  </a:cubicBezTo>
                  <a:cubicBezTo>
                    <a:pt x="6" y="9"/>
                    <a:pt x="6" y="9"/>
                    <a:pt x="7" y="9"/>
                  </a:cubicBezTo>
                  <a:cubicBezTo>
                    <a:pt x="7" y="9"/>
                    <a:pt x="8" y="9"/>
                    <a:pt x="8" y="9"/>
                  </a:cubicBezTo>
                  <a:cubicBezTo>
                    <a:pt x="9" y="9"/>
                    <a:pt x="9" y="9"/>
                    <a:pt x="10" y="8"/>
                  </a:cubicBezTo>
                  <a:cubicBezTo>
                    <a:pt x="10" y="8"/>
                    <a:pt x="10" y="8"/>
                    <a:pt x="10" y="7"/>
                  </a:cubicBezTo>
                  <a:cubicBezTo>
                    <a:pt x="10" y="7"/>
                    <a:pt x="10" y="7"/>
                    <a:pt x="10" y="6"/>
                  </a:cubicBezTo>
                  <a:cubicBezTo>
                    <a:pt x="10" y="6"/>
                    <a:pt x="10" y="5"/>
                    <a:pt x="10" y="5"/>
                  </a:cubicBezTo>
                  <a:cubicBezTo>
                    <a:pt x="10" y="5"/>
                    <a:pt x="10" y="5"/>
                    <a:pt x="9" y="4"/>
                  </a:cubicBezTo>
                  <a:cubicBezTo>
                    <a:pt x="9" y="4"/>
                    <a:pt x="9" y="4"/>
                    <a:pt x="8" y="4"/>
                  </a:cubicBezTo>
                  <a:cubicBezTo>
                    <a:pt x="8" y="4"/>
                    <a:pt x="7" y="4"/>
                    <a:pt x="6" y="4"/>
                  </a:cubicBezTo>
                  <a:cubicBezTo>
                    <a:pt x="6" y="4"/>
                    <a:pt x="5" y="4"/>
                    <a:pt x="5" y="4"/>
                  </a:cubicBezTo>
                  <a:cubicBezTo>
                    <a:pt x="4" y="4"/>
                    <a:pt x="4" y="4"/>
                    <a:pt x="3" y="5"/>
                  </a:cubicBezTo>
                  <a:cubicBezTo>
                    <a:pt x="3" y="5"/>
                    <a:pt x="3" y="5"/>
                    <a:pt x="3" y="6"/>
                  </a:cubicBezTo>
                  <a:cubicBezTo>
                    <a:pt x="3" y="6"/>
                    <a:pt x="3" y="6"/>
                    <a:pt x="3" y="7"/>
                  </a:cubicBezTo>
                  <a:cubicBezTo>
                    <a:pt x="3" y="7"/>
                    <a:pt x="3" y="7"/>
                    <a:pt x="3" y="8"/>
                  </a:cubicBezTo>
                  <a:cubicBezTo>
                    <a:pt x="3" y="8"/>
                    <a:pt x="3" y="8"/>
                    <a:pt x="4"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1" name="Freeform 14"/>
            <p:cNvSpPr>
              <a:spLocks noEditPoints="1"/>
            </p:cNvSpPr>
            <p:nvPr/>
          </p:nvSpPr>
          <p:spPr bwMode="auto">
            <a:xfrm>
              <a:off x="10872802" y="3319464"/>
              <a:ext cx="112713" cy="104775"/>
            </a:xfrm>
            <a:custGeom>
              <a:avLst/>
              <a:gdLst>
                <a:gd name="T0" fmla="*/ 2147483646 w 12"/>
                <a:gd name="T1" fmla="*/ 2147483646 h 11"/>
                <a:gd name="T2" fmla="*/ 2147483646 w 12"/>
                <a:gd name="T3" fmla="*/ 2147483646 h 11"/>
                <a:gd name="T4" fmla="*/ 2147483646 w 12"/>
                <a:gd name="T5" fmla="*/ 2147483646 h 11"/>
                <a:gd name="T6" fmla="*/ 2147483646 w 12"/>
                <a:gd name="T7" fmla="*/ 2147483646 h 11"/>
                <a:gd name="T8" fmla="*/ 0 w 12"/>
                <a:gd name="T9" fmla="*/ 2147483646 h 11"/>
                <a:gd name="T10" fmla="*/ 0 w 12"/>
                <a:gd name="T11" fmla="*/ 0 h 11"/>
                <a:gd name="T12" fmla="*/ 2147483646 w 12"/>
                <a:gd name="T13" fmla="*/ 0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2147483646 h 11"/>
                <a:gd name="T24" fmla="*/ 2147483646 w 12"/>
                <a:gd name="T25" fmla="*/ 2147483646 h 11"/>
                <a:gd name="T26" fmla="*/ 2147483646 w 12"/>
                <a:gd name="T27" fmla="*/ 2147483646 h 11"/>
                <a:gd name="T28" fmla="*/ 2147483646 w 12"/>
                <a:gd name="T29" fmla="*/ 2147483646 h 11"/>
                <a:gd name="T30" fmla="*/ 2147483646 w 12"/>
                <a:gd name="T31" fmla="*/ 2147483646 h 11"/>
                <a:gd name="T32" fmla="*/ 2147483646 w 12"/>
                <a:gd name="T33" fmla="*/ 2147483646 h 11"/>
                <a:gd name="T34" fmla="*/ 2147483646 w 12"/>
                <a:gd name="T35" fmla="*/ 2147483646 h 11"/>
                <a:gd name="T36" fmla="*/ 2147483646 w 12"/>
                <a:gd name="T37" fmla="*/ 2147483646 h 11"/>
                <a:gd name="T38" fmla="*/ 2147483646 w 12"/>
                <a:gd name="T39" fmla="*/ 2147483646 h 11"/>
                <a:gd name="T40" fmla="*/ 2147483646 w 12"/>
                <a:gd name="T41" fmla="*/ 2147483646 h 11"/>
                <a:gd name="T42" fmla="*/ 2147483646 w 12"/>
                <a:gd name="T43" fmla="*/ 2147483646 h 11"/>
                <a:gd name="T44" fmla="*/ 2147483646 w 12"/>
                <a:gd name="T45" fmla="*/ 2147483646 h 11"/>
                <a:gd name="T46" fmla="*/ 2147483646 w 12"/>
                <a:gd name="T47" fmla="*/ 2147483646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1">
                  <a:moveTo>
                    <a:pt x="6" y="11"/>
                  </a:moveTo>
                  <a:cubicBezTo>
                    <a:pt x="5" y="11"/>
                    <a:pt x="4" y="11"/>
                    <a:pt x="3" y="10"/>
                  </a:cubicBezTo>
                  <a:cubicBezTo>
                    <a:pt x="2" y="10"/>
                    <a:pt x="2" y="9"/>
                    <a:pt x="1" y="8"/>
                  </a:cubicBezTo>
                  <a:cubicBezTo>
                    <a:pt x="1" y="8"/>
                    <a:pt x="1" y="7"/>
                    <a:pt x="1" y="6"/>
                  </a:cubicBezTo>
                  <a:cubicBezTo>
                    <a:pt x="0" y="6"/>
                    <a:pt x="0" y="5"/>
                    <a:pt x="0" y="4"/>
                  </a:cubicBezTo>
                  <a:cubicBezTo>
                    <a:pt x="0" y="0"/>
                    <a:pt x="0" y="0"/>
                    <a:pt x="0" y="0"/>
                  </a:cubicBezTo>
                  <a:cubicBezTo>
                    <a:pt x="12" y="0"/>
                    <a:pt x="12" y="0"/>
                    <a:pt x="12" y="0"/>
                  </a:cubicBezTo>
                  <a:cubicBezTo>
                    <a:pt x="12" y="4"/>
                    <a:pt x="12" y="4"/>
                    <a:pt x="12" y="4"/>
                  </a:cubicBezTo>
                  <a:cubicBezTo>
                    <a:pt x="12" y="5"/>
                    <a:pt x="12" y="6"/>
                    <a:pt x="12" y="6"/>
                  </a:cubicBezTo>
                  <a:cubicBezTo>
                    <a:pt x="12" y="7"/>
                    <a:pt x="11" y="8"/>
                    <a:pt x="11" y="8"/>
                  </a:cubicBezTo>
                  <a:cubicBezTo>
                    <a:pt x="11" y="9"/>
                    <a:pt x="10" y="10"/>
                    <a:pt x="9" y="10"/>
                  </a:cubicBezTo>
                  <a:cubicBezTo>
                    <a:pt x="8" y="10"/>
                    <a:pt x="7" y="11"/>
                    <a:pt x="6" y="11"/>
                  </a:cubicBezTo>
                  <a:close/>
                  <a:moveTo>
                    <a:pt x="6" y="8"/>
                  </a:moveTo>
                  <a:cubicBezTo>
                    <a:pt x="7" y="8"/>
                    <a:pt x="8" y="7"/>
                    <a:pt x="8" y="7"/>
                  </a:cubicBezTo>
                  <a:cubicBezTo>
                    <a:pt x="9" y="7"/>
                    <a:pt x="9" y="6"/>
                    <a:pt x="9" y="6"/>
                  </a:cubicBezTo>
                  <a:cubicBezTo>
                    <a:pt x="10" y="6"/>
                    <a:pt x="10" y="5"/>
                    <a:pt x="10" y="5"/>
                  </a:cubicBezTo>
                  <a:cubicBezTo>
                    <a:pt x="10" y="5"/>
                    <a:pt x="10" y="4"/>
                    <a:pt x="10" y="3"/>
                  </a:cubicBezTo>
                  <a:cubicBezTo>
                    <a:pt x="10" y="3"/>
                    <a:pt x="10" y="3"/>
                    <a:pt x="10" y="3"/>
                  </a:cubicBezTo>
                  <a:cubicBezTo>
                    <a:pt x="2" y="3"/>
                    <a:pt x="2" y="3"/>
                    <a:pt x="2" y="3"/>
                  </a:cubicBezTo>
                  <a:cubicBezTo>
                    <a:pt x="2" y="4"/>
                    <a:pt x="2" y="4"/>
                    <a:pt x="2" y="4"/>
                  </a:cubicBezTo>
                  <a:cubicBezTo>
                    <a:pt x="3" y="4"/>
                    <a:pt x="3" y="5"/>
                    <a:pt x="3" y="5"/>
                  </a:cubicBezTo>
                  <a:cubicBezTo>
                    <a:pt x="3" y="5"/>
                    <a:pt x="3" y="6"/>
                    <a:pt x="3" y="6"/>
                  </a:cubicBezTo>
                  <a:cubicBezTo>
                    <a:pt x="3" y="7"/>
                    <a:pt x="4" y="7"/>
                    <a:pt x="4" y="7"/>
                  </a:cubicBezTo>
                  <a:cubicBezTo>
                    <a:pt x="5" y="8"/>
                    <a:pt x="5" y="8"/>
                    <a:pt x="6"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2" name="Freeform 15"/>
            <p:cNvSpPr>
              <a:spLocks noEditPoints="1"/>
            </p:cNvSpPr>
            <p:nvPr/>
          </p:nvSpPr>
          <p:spPr bwMode="auto">
            <a:xfrm>
              <a:off x="10863277" y="3546477"/>
              <a:ext cx="112713" cy="114300"/>
            </a:xfrm>
            <a:custGeom>
              <a:avLst/>
              <a:gdLst>
                <a:gd name="T0" fmla="*/ 2147483646 w 12"/>
                <a:gd name="T1" fmla="*/ 2147483646 h 12"/>
                <a:gd name="T2" fmla="*/ 2147483646 w 12"/>
                <a:gd name="T3" fmla="*/ 2147483646 h 12"/>
                <a:gd name="T4" fmla="*/ 0 w 12"/>
                <a:gd name="T5" fmla="*/ 2147483646 h 12"/>
                <a:gd name="T6" fmla="*/ 2147483646 w 12"/>
                <a:gd name="T7" fmla="*/ 2147483646 h 12"/>
                <a:gd name="T8" fmla="*/ 2147483646 w 12"/>
                <a:gd name="T9" fmla="*/ 0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 h="12">
                  <a:moveTo>
                    <a:pt x="6" y="12"/>
                  </a:moveTo>
                  <a:cubicBezTo>
                    <a:pt x="4" y="12"/>
                    <a:pt x="2" y="11"/>
                    <a:pt x="1" y="10"/>
                  </a:cubicBezTo>
                  <a:cubicBezTo>
                    <a:pt x="0" y="9"/>
                    <a:pt x="0" y="7"/>
                    <a:pt x="0" y="5"/>
                  </a:cubicBezTo>
                  <a:cubicBezTo>
                    <a:pt x="0" y="3"/>
                    <a:pt x="1" y="2"/>
                    <a:pt x="2" y="1"/>
                  </a:cubicBezTo>
                  <a:cubicBezTo>
                    <a:pt x="3" y="0"/>
                    <a:pt x="5" y="0"/>
                    <a:pt x="7" y="0"/>
                  </a:cubicBezTo>
                  <a:cubicBezTo>
                    <a:pt x="9" y="0"/>
                    <a:pt x="10" y="1"/>
                    <a:pt x="11" y="2"/>
                  </a:cubicBezTo>
                  <a:cubicBezTo>
                    <a:pt x="12" y="3"/>
                    <a:pt x="12" y="4"/>
                    <a:pt x="12" y="6"/>
                  </a:cubicBezTo>
                  <a:cubicBezTo>
                    <a:pt x="12" y="8"/>
                    <a:pt x="11" y="10"/>
                    <a:pt x="10" y="11"/>
                  </a:cubicBezTo>
                  <a:cubicBezTo>
                    <a:pt x="9" y="12"/>
                    <a:pt x="7" y="12"/>
                    <a:pt x="6" y="12"/>
                  </a:cubicBezTo>
                  <a:close/>
                  <a:moveTo>
                    <a:pt x="3" y="8"/>
                  </a:moveTo>
                  <a:cubicBezTo>
                    <a:pt x="3" y="8"/>
                    <a:pt x="4" y="8"/>
                    <a:pt x="4" y="8"/>
                  </a:cubicBezTo>
                  <a:cubicBezTo>
                    <a:pt x="5" y="9"/>
                    <a:pt x="5" y="9"/>
                    <a:pt x="6" y="9"/>
                  </a:cubicBezTo>
                  <a:cubicBezTo>
                    <a:pt x="7" y="9"/>
                    <a:pt x="7" y="9"/>
                    <a:pt x="8" y="9"/>
                  </a:cubicBezTo>
                  <a:cubicBezTo>
                    <a:pt x="8" y="8"/>
                    <a:pt x="9" y="8"/>
                    <a:pt x="9" y="8"/>
                  </a:cubicBezTo>
                  <a:cubicBezTo>
                    <a:pt x="9" y="8"/>
                    <a:pt x="10" y="8"/>
                    <a:pt x="10" y="7"/>
                  </a:cubicBezTo>
                  <a:cubicBezTo>
                    <a:pt x="10" y="7"/>
                    <a:pt x="10" y="7"/>
                    <a:pt x="10" y="6"/>
                  </a:cubicBezTo>
                  <a:cubicBezTo>
                    <a:pt x="10" y="6"/>
                    <a:pt x="10" y="5"/>
                    <a:pt x="10" y="5"/>
                  </a:cubicBezTo>
                  <a:cubicBezTo>
                    <a:pt x="10" y="5"/>
                    <a:pt x="10" y="4"/>
                    <a:pt x="9" y="4"/>
                  </a:cubicBezTo>
                  <a:cubicBezTo>
                    <a:pt x="9" y="4"/>
                    <a:pt x="9" y="4"/>
                    <a:pt x="8" y="3"/>
                  </a:cubicBezTo>
                  <a:cubicBezTo>
                    <a:pt x="8" y="3"/>
                    <a:pt x="7" y="3"/>
                    <a:pt x="6" y="3"/>
                  </a:cubicBezTo>
                  <a:cubicBezTo>
                    <a:pt x="6" y="3"/>
                    <a:pt x="5" y="3"/>
                    <a:pt x="5" y="3"/>
                  </a:cubicBezTo>
                  <a:cubicBezTo>
                    <a:pt x="4" y="3"/>
                    <a:pt x="4" y="3"/>
                    <a:pt x="3" y="4"/>
                  </a:cubicBezTo>
                  <a:cubicBezTo>
                    <a:pt x="3" y="4"/>
                    <a:pt x="3" y="4"/>
                    <a:pt x="3" y="4"/>
                  </a:cubicBezTo>
                  <a:cubicBezTo>
                    <a:pt x="2" y="5"/>
                    <a:pt x="2" y="5"/>
                    <a:pt x="2" y="5"/>
                  </a:cubicBezTo>
                  <a:cubicBezTo>
                    <a:pt x="2" y="6"/>
                    <a:pt x="2" y="6"/>
                    <a:pt x="2" y="7"/>
                  </a:cubicBezTo>
                  <a:cubicBezTo>
                    <a:pt x="3" y="7"/>
                    <a:pt x="3" y="7"/>
                    <a:pt x="3"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3" name="Freeform 16"/>
            <p:cNvSpPr>
              <a:spLocks/>
            </p:cNvSpPr>
            <p:nvPr/>
          </p:nvSpPr>
          <p:spPr bwMode="auto">
            <a:xfrm>
              <a:off x="10844227" y="3698877"/>
              <a:ext cx="122238" cy="112713"/>
            </a:xfrm>
            <a:custGeom>
              <a:avLst/>
              <a:gdLst>
                <a:gd name="T0" fmla="*/ 2147483646 w 13"/>
                <a:gd name="T1" fmla="*/ 2147483646 h 12"/>
                <a:gd name="T2" fmla="*/ 2147483646 w 13"/>
                <a:gd name="T3" fmla="*/ 2147483646 h 12"/>
                <a:gd name="T4" fmla="*/ 0 w 13"/>
                <a:gd name="T5" fmla="*/ 2147483646 h 12"/>
                <a:gd name="T6" fmla="*/ 2147483646 w 13"/>
                <a:gd name="T7" fmla="*/ 2147483646 h 12"/>
                <a:gd name="T8" fmla="*/ 2147483646 w 13"/>
                <a:gd name="T9" fmla="*/ 2147483646 h 12"/>
                <a:gd name="T10" fmla="*/ 2147483646 w 13"/>
                <a:gd name="T11" fmla="*/ 2147483646 h 12"/>
                <a:gd name="T12" fmla="*/ 2147483646 w 13"/>
                <a:gd name="T13" fmla="*/ 2147483646 h 12"/>
                <a:gd name="T14" fmla="*/ 2147483646 w 13"/>
                <a:gd name="T15" fmla="*/ 2147483646 h 12"/>
                <a:gd name="T16" fmla="*/ 2147483646 w 13"/>
                <a:gd name="T17" fmla="*/ 2147483646 h 12"/>
                <a:gd name="T18" fmla="*/ 2147483646 w 13"/>
                <a:gd name="T19" fmla="*/ 2147483646 h 12"/>
                <a:gd name="T20" fmla="*/ 2147483646 w 13"/>
                <a:gd name="T21" fmla="*/ 2147483646 h 12"/>
                <a:gd name="T22" fmla="*/ 2147483646 w 13"/>
                <a:gd name="T23" fmla="*/ 2147483646 h 12"/>
                <a:gd name="T24" fmla="*/ 2147483646 w 13"/>
                <a:gd name="T25" fmla="*/ 2147483646 h 12"/>
                <a:gd name="T26" fmla="*/ 2147483646 w 13"/>
                <a:gd name="T27" fmla="*/ 2147483646 h 12"/>
                <a:gd name="T28" fmla="*/ 2147483646 w 13"/>
                <a:gd name="T29" fmla="*/ 214748364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 h="12">
                  <a:moveTo>
                    <a:pt x="4" y="11"/>
                  </a:moveTo>
                  <a:cubicBezTo>
                    <a:pt x="2" y="11"/>
                    <a:pt x="1" y="10"/>
                    <a:pt x="1" y="9"/>
                  </a:cubicBezTo>
                  <a:cubicBezTo>
                    <a:pt x="0" y="8"/>
                    <a:pt x="0" y="7"/>
                    <a:pt x="0" y="5"/>
                  </a:cubicBezTo>
                  <a:cubicBezTo>
                    <a:pt x="0" y="3"/>
                    <a:pt x="1" y="2"/>
                    <a:pt x="2" y="1"/>
                  </a:cubicBezTo>
                  <a:cubicBezTo>
                    <a:pt x="3" y="1"/>
                    <a:pt x="4" y="0"/>
                    <a:pt x="5" y="1"/>
                  </a:cubicBezTo>
                  <a:cubicBezTo>
                    <a:pt x="13" y="2"/>
                    <a:pt x="13" y="2"/>
                    <a:pt x="13" y="2"/>
                  </a:cubicBezTo>
                  <a:cubicBezTo>
                    <a:pt x="12" y="5"/>
                    <a:pt x="12" y="5"/>
                    <a:pt x="12" y="5"/>
                  </a:cubicBezTo>
                  <a:cubicBezTo>
                    <a:pt x="5" y="4"/>
                    <a:pt x="5" y="4"/>
                    <a:pt x="5" y="4"/>
                  </a:cubicBezTo>
                  <a:cubicBezTo>
                    <a:pt x="4" y="4"/>
                    <a:pt x="4" y="4"/>
                    <a:pt x="3" y="4"/>
                  </a:cubicBezTo>
                  <a:cubicBezTo>
                    <a:pt x="3" y="4"/>
                    <a:pt x="3" y="5"/>
                    <a:pt x="2" y="5"/>
                  </a:cubicBezTo>
                  <a:cubicBezTo>
                    <a:pt x="2" y="6"/>
                    <a:pt x="2" y="7"/>
                    <a:pt x="3" y="7"/>
                  </a:cubicBezTo>
                  <a:cubicBezTo>
                    <a:pt x="3" y="8"/>
                    <a:pt x="4" y="8"/>
                    <a:pt x="4" y="8"/>
                  </a:cubicBezTo>
                  <a:cubicBezTo>
                    <a:pt x="12" y="9"/>
                    <a:pt x="12" y="9"/>
                    <a:pt x="12" y="9"/>
                  </a:cubicBezTo>
                  <a:cubicBezTo>
                    <a:pt x="11" y="12"/>
                    <a:pt x="11" y="12"/>
                    <a:pt x="11" y="12"/>
                  </a:cubicBezTo>
                  <a:lnTo>
                    <a:pt x="4"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4" name="Freeform 17"/>
            <p:cNvSpPr>
              <a:spLocks/>
            </p:cNvSpPr>
            <p:nvPr/>
          </p:nvSpPr>
          <p:spPr bwMode="auto">
            <a:xfrm>
              <a:off x="10825177" y="3849690"/>
              <a:ext cx="114300" cy="103188"/>
            </a:xfrm>
            <a:custGeom>
              <a:avLst/>
              <a:gdLst>
                <a:gd name="T0" fmla="*/ 2147483646 w 72"/>
                <a:gd name="T1" fmla="*/ 2147483646 h 65"/>
                <a:gd name="T2" fmla="*/ 2147483646 w 72"/>
                <a:gd name="T3" fmla="*/ 2147483646 h 65"/>
                <a:gd name="T4" fmla="*/ 0 w 72"/>
                <a:gd name="T5" fmla="*/ 2147483646 h 65"/>
                <a:gd name="T6" fmla="*/ 0 w 72"/>
                <a:gd name="T7" fmla="*/ 2147483646 h 65"/>
                <a:gd name="T8" fmla="*/ 2147483646 w 72"/>
                <a:gd name="T9" fmla="*/ 2147483646 h 65"/>
                <a:gd name="T10" fmla="*/ 2147483646 w 72"/>
                <a:gd name="T11" fmla="*/ 0 h 65"/>
                <a:gd name="T12" fmla="*/ 2147483646 w 72"/>
                <a:gd name="T13" fmla="*/ 2147483646 h 65"/>
                <a:gd name="T14" fmla="*/ 2147483646 w 72"/>
                <a:gd name="T15" fmla="*/ 2147483646 h 65"/>
                <a:gd name="T16" fmla="*/ 2147483646 w 72"/>
                <a:gd name="T17" fmla="*/ 2147483646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65">
                  <a:moveTo>
                    <a:pt x="48" y="59"/>
                  </a:moveTo>
                  <a:lnTo>
                    <a:pt x="54" y="42"/>
                  </a:lnTo>
                  <a:lnTo>
                    <a:pt x="0" y="30"/>
                  </a:lnTo>
                  <a:lnTo>
                    <a:pt x="0" y="12"/>
                  </a:lnTo>
                  <a:lnTo>
                    <a:pt x="54" y="24"/>
                  </a:lnTo>
                  <a:lnTo>
                    <a:pt x="60" y="0"/>
                  </a:lnTo>
                  <a:lnTo>
                    <a:pt x="72" y="6"/>
                  </a:lnTo>
                  <a:lnTo>
                    <a:pt x="60" y="65"/>
                  </a:lnTo>
                  <a:lnTo>
                    <a:pt x="48"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5" name="Freeform 18"/>
            <p:cNvSpPr>
              <a:spLocks/>
            </p:cNvSpPr>
            <p:nvPr/>
          </p:nvSpPr>
          <p:spPr bwMode="auto">
            <a:xfrm>
              <a:off x="10787077" y="3971927"/>
              <a:ext cx="114300" cy="114300"/>
            </a:xfrm>
            <a:custGeom>
              <a:avLst/>
              <a:gdLst>
                <a:gd name="T0" fmla="*/ 0 w 12"/>
                <a:gd name="T1" fmla="*/ 2147483646 h 12"/>
                <a:gd name="T2" fmla="*/ 2147483646 w 12"/>
                <a:gd name="T3" fmla="*/ 2147483646 h 12"/>
                <a:gd name="T4" fmla="*/ 2147483646 w 12"/>
                <a:gd name="T5" fmla="*/ 2147483646 h 12"/>
                <a:gd name="T6" fmla="*/ 2147483646 w 12"/>
                <a:gd name="T7" fmla="*/ 0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2147483646 h 12"/>
                <a:gd name="T24" fmla="*/ 2147483646 w 12"/>
                <a:gd name="T25" fmla="*/ 2147483646 h 12"/>
                <a:gd name="T26" fmla="*/ 2147483646 w 12"/>
                <a:gd name="T27" fmla="*/ 2147483646 h 12"/>
                <a:gd name="T28" fmla="*/ 2147483646 w 12"/>
                <a:gd name="T29" fmla="*/ 2147483646 h 12"/>
                <a:gd name="T30" fmla="*/ 2147483646 w 12"/>
                <a:gd name="T31" fmla="*/ 2147483646 h 12"/>
                <a:gd name="T32" fmla="*/ 2147483646 w 12"/>
                <a:gd name="T33" fmla="*/ 2147483646 h 12"/>
                <a:gd name="T34" fmla="*/ 2147483646 w 12"/>
                <a:gd name="T35" fmla="*/ 2147483646 h 12"/>
                <a:gd name="T36" fmla="*/ 2147483646 w 12"/>
                <a:gd name="T37" fmla="*/ 2147483646 h 12"/>
                <a:gd name="T38" fmla="*/ 2147483646 w 12"/>
                <a:gd name="T39" fmla="*/ 2147483646 h 12"/>
                <a:gd name="T40" fmla="*/ 2147483646 w 12"/>
                <a:gd name="T41" fmla="*/ 2147483646 h 12"/>
                <a:gd name="T42" fmla="*/ 2147483646 w 12"/>
                <a:gd name="T43" fmla="*/ 2147483646 h 12"/>
                <a:gd name="T44" fmla="*/ 2147483646 w 12"/>
                <a:gd name="T45" fmla="*/ 2147483646 h 12"/>
                <a:gd name="T46" fmla="*/ 2147483646 w 12"/>
                <a:gd name="T47" fmla="*/ 2147483646 h 12"/>
                <a:gd name="T48" fmla="*/ 2147483646 w 12"/>
                <a:gd name="T49" fmla="*/ 2147483646 h 12"/>
                <a:gd name="T50" fmla="*/ 2147483646 w 12"/>
                <a:gd name="T51" fmla="*/ 2147483646 h 12"/>
                <a:gd name="T52" fmla="*/ 2147483646 w 12"/>
                <a:gd name="T53" fmla="*/ 2147483646 h 12"/>
                <a:gd name="T54" fmla="*/ 2147483646 w 12"/>
                <a:gd name="T55" fmla="*/ 2147483646 h 12"/>
                <a:gd name="T56" fmla="*/ 2147483646 w 12"/>
                <a:gd name="T57" fmla="*/ 2147483646 h 12"/>
                <a:gd name="T58" fmla="*/ 2147483646 w 12"/>
                <a:gd name="T59" fmla="*/ 2147483646 h 12"/>
                <a:gd name="T60" fmla="*/ 2147483646 w 12"/>
                <a:gd name="T61" fmla="*/ 2147483646 h 12"/>
                <a:gd name="T62" fmla="*/ 2147483646 w 12"/>
                <a:gd name="T63" fmla="*/ 2147483646 h 12"/>
                <a:gd name="T64" fmla="*/ 0 w 12"/>
                <a:gd name="T65" fmla="*/ 2147483646 h 12"/>
                <a:gd name="T66" fmla="*/ 0 w 12"/>
                <a:gd name="T67" fmla="*/ 2147483646 h 12"/>
                <a:gd name="T68" fmla="*/ 0 w 12"/>
                <a:gd name="T69" fmla="*/ 2147483646 h 12"/>
                <a:gd name="T70" fmla="*/ 0 w 12"/>
                <a:gd name="T71" fmla="*/ 2147483646 h 12"/>
                <a:gd name="T72" fmla="*/ 0 w 12"/>
                <a:gd name="T73" fmla="*/ 2147483646 h 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2">
                  <a:moveTo>
                    <a:pt x="0" y="5"/>
                  </a:moveTo>
                  <a:cubicBezTo>
                    <a:pt x="0" y="4"/>
                    <a:pt x="1" y="3"/>
                    <a:pt x="1" y="3"/>
                  </a:cubicBezTo>
                  <a:cubicBezTo>
                    <a:pt x="2" y="2"/>
                    <a:pt x="2" y="2"/>
                    <a:pt x="3" y="1"/>
                  </a:cubicBezTo>
                  <a:cubicBezTo>
                    <a:pt x="3" y="1"/>
                    <a:pt x="4" y="1"/>
                    <a:pt x="5" y="0"/>
                  </a:cubicBezTo>
                  <a:cubicBezTo>
                    <a:pt x="6" y="0"/>
                    <a:pt x="7" y="0"/>
                    <a:pt x="8" y="1"/>
                  </a:cubicBezTo>
                  <a:cubicBezTo>
                    <a:pt x="8" y="1"/>
                    <a:pt x="9" y="1"/>
                    <a:pt x="10" y="2"/>
                  </a:cubicBezTo>
                  <a:cubicBezTo>
                    <a:pt x="10" y="2"/>
                    <a:pt x="11" y="3"/>
                    <a:pt x="11" y="3"/>
                  </a:cubicBezTo>
                  <a:cubicBezTo>
                    <a:pt x="12" y="4"/>
                    <a:pt x="12" y="5"/>
                    <a:pt x="12" y="6"/>
                  </a:cubicBezTo>
                  <a:cubicBezTo>
                    <a:pt x="12" y="6"/>
                    <a:pt x="12" y="7"/>
                    <a:pt x="12" y="8"/>
                  </a:cubicBezTo>
                  <a:cubicBezTo>
                    <a:pt x="12" y="9"/>
                    <a:pt x="12" y="9"/>
                    <a:pt x="11" y="9"/>
                  </a:cubicBezTo>
                  <a:cubicBezTo>
                    <a:pt x="11" y="10"/>
                    <a:pt x="11" y="10"/>
                    <a:pt x="11" y="10"/>
                  </a:cubicBezTo>
                  <a:cubicBezTo>
                    <a:pt x="11" y="11"/>
                    <a:pt x="11" y="11"/>
                    <a:pt x="10" y="11"/>
                  </a:cubicBezTo>
                  <a:cubicBezTo>
                    <a:pt x="10" y="11"/>
                    <a:pt x="10" y="12"/>
                    <a:pt x="10" y="12"/>
                  </a:cubicBezTo>
                  <a:cubicBezTo>
                    <a:pt x="7" y="11"/>
                    <a:pt x="7" y="11"/>
                    <a:pt x="7" y="11"/>
                  </a:cubicBezTo>
                  <a:cubicBezTo>
                    <a:pt x="7" y="11"/>
                    <a:pt x="7" y="11"/>
                    <a:pt x="7" y="11"/>
                  </a:cubicBezTo>
                  <a:cubicBezTo>
                    <a:pt x="7" y="11"/>
                    <a:pt x="8" y="10"/>
                    <a:pt x="8" y="10"/>
                  </a:cubicBezTo>
                  <a:cubicBezTo>
                    <a:pt x="8" y="10"/>
                    <a:pt x="8" y="10"/>
                    <a:pt x="8" y="10"/>
                  </a:cubicBezTo>
                  <a:cubicBezTo>
                    <a:pt x="9" y="9"/>
                    <a:pt x="9" y="9"/>
                    <a:pt x="9" y="9"/>
                  </a:cubicBezTo>
                  <a:cubicBezTo>
                    <a:pt x="9" y="9"/>
                    <a:pt x="9" y="8"/>
                    <a:pt x="10" y="8"/>
                  </a:cubicBezTo>
                  <a:cubicBezTo>
                    <a:pt x="10" y="7"/>
                    <a:pt x="10" y="7"/>
                    <a:pt x="10" y="7"/>
                  </a:cubicBezTo>
                  <a:cubicBezTo>
                    <a:pt x="10" y="6"/>
                    <a:pt x="9" y="6"/>
                    <a:pt x="9" y="6"/>
                  </a:cubicBezTo>
                  <a:cubicBezTo>
                    <a:pt x="9" y="5"/>
                    <a:pt x="9" y="5"/>
                    <a:pt x="8" y="4"/>
                  </a:cubicBezTo>
                  <a:cubicBezTo>
                    <a:pt x="8" y="4"/>
                    <a:pt x="7" y="4"/>
                    <a:pt x="7" y="4"/>
                  </a:cubicBezTo>
                  <a:cubicBezTo>
                    <a:pt x="6" y="4"/>
                    <a:pt x="5" y="3"/>
                    <a:pt x="5" y="4"/>
                  </a:cubicBezTo>
                  <a:cubicBezTo>
                    <a:pt x="4" y="4"/>
                    <a:pt x="4" y="4"/>
                    <a:pt x="4" y="4"/>
                  </a:cubicBezTo>
                  <a:cubicBezTo>
                    <a:pt x="3" y="4"/>
                    <a:pt x="3" y="5"/>
                    <a:pt x="3" y="5"/>
                  </a:cubicBezTo>
                  <a:cubicBezTo>
                    <a:pt x="2" y="5"/>
                    <a:pt x="2" y="6"/>
                    <a:pt x="2" y="6"/>
                  </a:cubicBezTo>
                  <a:cubicBezTo>
                    <a:pt x="2" y="6"/>
                    <a:pt x="2" y="7"/>
                    <a:pt x="2" y="7"/>
                  </a:cubicBezTo>
                  <a:cubicBezTo>
                    <a:pt x="2" y="7"/>
                    <a:pt x="2" y="8"/>
                    <a:pt x="2" y="8"/>
                  </a:cubicBezTo>
                  <a:cubicBezTo>
                    <a:pt x="2" y="8"/>
                    <a:pt x="2" y="9"/>
                    <a:pt x="3" y="9"/>
                  </a:cubicBezTo>
                  <a:cubicBezTo>
                    <a:pt x="3" y="9"/>
                    <a:pt x="3" y="9"/>
                    <a:pt x="3" y="10"/>
                  </a:cubicBezTo>
                  <a:cubicBezTo>
                    <a:pt x="3" y="10"/>
                    <a:pt x="3" y="10"/>
                    <a:pt x="3" y="10"/>
                  </a:cubicBezTo>
                  <a:cubicBezTo>
                    <a:pt x="0" y="9"/>
                    <a:pt x="0" y="9"/>
                    <a:pt x="0" y="9"/>
                  </a:cubicBezTo>
                  <a:cubicBezTo>
                    <a:pt x="0" y="9"/>
                    <a:pt x="0" y="9"/>
                    <a:pt x="0" y="8"/>
                  </a:cubicBezTo>
                  <a:cubicBezTo>
                    <a:pt x="0" y="8"/>
                    <a:pt x="0" y="8"/>
                    <a:pt x="0" y="7"/>
                  </a:cubicBezTo>
                  <a:cubicBezTo>
                    <a:pt x="0" y="7"/>
                    <a:pt x="0" y="7"/>
                    <a:pt x="0" y="6"/>
                  </a:cubicBezTo>
                  <a:cubicBezTo>
                    <a:pt x="0" y="6"/>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6" name="Freeform 19"/>
            <p:cNvSpPr>
              <a:spLocks noEditPoints="1"/>
            </p:cNvSpPr>
            <p:nvPr/>
          </p:nvSpPr>
          <p:spPr bwMode="auto">
            <a:xfrm>
              <a:off x="10741040" y="4105277"/>
              <a:ext cx="122238" cy="122238"/>
            </a:xfrm>
            <a:custGeom>
              <a:avLst/>
              <a:gdLst>
                <a:gd name="T0" fmla="*/ 2147483646 w 13"/>
                <a:gd name="T1" fmla="*/ 2147483646 h 13"/>
                <a:gd name="T2" fmla="*/ 2147483646 w 13"/>
                <a:gd name="T3" fmla="*/ 2147483646 h 13"/>
                <a:gd name="T4" fmla="*/ 2147483646 w 13"/>
                <a:gd name="T5" fmla="*/ 2147483646 h 13"/>
                <a:gd name="T6" fmla="*/ 2147483646 w 13"/>
                <a:gd name="T7" fmla="*/ 2147483646 h 13"/>
                <a:gd name="T8" fmla="*/ 2147483646 w 13"/>
                <a:gd name="T9" fmla="*/ 2147483646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 h="13">
                  <a:moveTo>
                    <a:pt x="5" y="12"/>
                  </a:moveTo>
                  <a:cubicBezTo>
                    <a:pt x="3" y="12"/>
                    <a:pt x="2" y="11"/>
                    <a:pt x="1" y="9"/>
                  </a:cubicBezTo>
                  <a:cubicBezTo>
                    <a:pt x="0" y="8"/>
                    <a:pt x="0" y="6"/>
                    <a:pt x="1" y="5"/>
                  </a:cubicBezTo>
                  <a:cubicBezTo>
                    <a:pt x="2" y="3"/>
                    <a:pt x="3" y="2"/>
                    <a:pt x="4" y="1"/>
                  </a:cubicBezTo>
                  <a:cubicBezTo>
                    <a:pt x="5" y="0"/>
                    <a:pt x="7" y="0"/>
                    <a:pt x="9" y="1"/>
                  </a:cubicBezTo>
                  <a:cubicBezTo>
                    <a:pt x="10" y="1"/>
                    <a:pt x="12" y="2"/>
                    <a:pt x="12" y="4"/>
                  </a:cubicBezTo>
                  <a:cubicBezTo>
                    <a:pt x="13" y="5"/>
                    <a:pt x="13" y="7"/>
                    <a:pt x="12" y="8"/>
                  </a:cubicBezTo>
                  <a:cubicBezTo>
                    <a:pt x="12" y="10"/>
                    <a:pt x="11" y="11"/>
                    <a:pt x="10" y="12"/>
                  </a:cubicBezTo>
                  <a:cubicBezTo>
                    <a:pt x="8" y="13"/>
                    <a:pt x="7" y="13"/>
                    <a:pt x="5" y="12"/>
                  </a:cubicBezTo>
                  <a:close/>
                  <a:moveTo>
                    <a:pt x="3" y="7"/>
                  </a:moveTo>
                  <a:cubicBezTo>
                    <a:pt x="4" y="8"/>
                    <a:pt x="4" y="8"/>
                    <a:pt x="4" y="8"/>
                  </a:cubicBezTo>
                  <a:cubicBezTo>
                    <a:pt x="5" y="9"/>
                    <a:pt x="5" y="9"/>
                    <a:pt x="6" y="9"/>
                  </a:cubicBezTo>
                  <a:cubicBezTo>
                    <a:pt x="6" y="9"/>
                    <a:pt x="7" y="10"/>
                    <a:pt x="8" y="10"/>
                  </a:cubicBezTo>
                  <a:cubicBezTo>
                    <a:pt x="8" y="10"/>
                    <a:pt x="9" y="9"/>
                    <a:pt x="9" y="9"/>
                  </a:cubicBezTo>
                  <a:cubicBezTo>
                    <a:pt x="9" y="9"/>
                    <a:pt x="10" y="9"/>
                    <a:pt x="10" y="9"/>
                  </a:cubicBezTo>
                  <a:cubicBezTo>
                    <a:pt x="10" y="8"/>
                    <a:pt x="10" y="8"/>
                    <a:pt x="10" y="8"/>
                  </a:cubicBezTo>
                  <a:cubicBezTo>
                    <a:pt x="11" y="7"/>
                    <a:pt x="11" y="7"/>
                    <a:pt x="11" y="7"/>
                  </a:cubicBezTo>
                  <a:cubicBezTo>
                    <a:pt x="11" y="6"/>
                    <a:pt x="10" y="6"/>
                    <a:pt x="10" y="6"/>
                  </a:cubicBezTo>
                  <a:cubicBezTo>
                    <a:pt x="10" y="5"/>
                    <a:pt x="10" y="5"/>
                    <a:pt x="9" y="5"/>
                  </a:cubicBezTo>
                  <a:cubicBezTo>
                    <a:pt x="9" y="4"/>
                    <a:pt x="8" y="4"/>
                    <a:pt x="8" y="4"/>
                  </a:cubicBezTo>
                  <a:cubicBezTo>
                    <a:pt x="7" y="3"/>
                    <a:pt x="6" y="3"/>
                    <a:pt x="6" y="3"/>
                  </a:cubicBezTo>
                  <a:cubicBezTo>
                    <a:pt x="5" y="3"/>
                    <a:pt x="5" y="3"/>
                    <a:pt x="5" y="4"/>
                  </a:cubicBezTo>
                  <a:cubicBezTo>
                    <a:pt x="4" y="4"/>
                    <a:pt x="4" y="4"/>
                    <a:pt x="4" y="4"/>
                  </a:cubicBezTo>
                  <a:cubicBezTo>
                    <a:pt x="3" y="5"/>
                    <a:pt x="3" y="5"/>
                    <a:pt x="3" y="5"/>
                  </a:cubicBezTo>
                  <a:cubicBezTo>
                    <a:pt x="3" y="6"/>
                    <a:pt x="3" y="6"/>
                    <a:pt x="3" y="6"/>
                  </a:cubicBezTo>
                  <a:cubicBezTo>
                    <a:pt x="3" y="7"/>
                    <a:pt x="3" y="7"/>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7" name="Freeform 20"/>
            <p:cNvSpPr>
              <a:spLocks/>
            </p:cNvSpPr>
            <p:nvPr/>
          </p:nvSpPr>
          <p:spPr bwMode="auto">
            <a:xfrm>
              <a:off x="10674365" y="4246565"/>
              <a:ext cx="141288" cy="150813"/>
            </a:xfrm>
            <a:custGeom>
              <a:avLst/>
              <a:gdLst>
                <a:gd name="T0" fmla="*/ 0 w 89"/>
                <a:gd name="T1" fmla="*/ 2147483646 h 95"/>
                <a:gd name="T2" fmla="*/ 2147483646 w 89"/>
                <a:gd name="T3" fmla="*/ 2147483646 h 95"/>
                <a:gd name="T4" fmla="*/ 2147483646 w 89"/>
                <a:gd name="T5" fmla="*/ 2147483646 h 95"/>
                <a:gd name="T6" fmla="*/ 2147483646 w 89"/>
                <a:gd name="T7" fmla="*/ 2147483646 h 95"/>
                <a:gd name="T8" fmla="*/ 2147483646 w 89"/>
                <a:gd name="T9" fmla="*/ 2147483646 h 95"/>
                <a:gd name="T10" fmla="*/ 2147483646 w 89"/>
                <a:gd name="T11" fmla="*/ 2147483646 h 95"/>
                <a:gd name="T12" fmla="*/ 2147483646 w 89"/>
                <a:gd name="T13" fmla="*/ 2147483646 h 95"/>
                <a:gd name="T14" fmla="*/ 2147483646 w 89"/>
                <a:gd name="T15" fmla="*/ 0 h 95"/>
                <a:gd name="T16" fmla="*/ 2147483646 w 89"/>
                <a:gd name="T17" fmla="*/ 2147483646 h 95"/>
                <a:gd name="T18" fmla="*/ 2147483646 w 89"/>
                <a:gd name="T19" fmla="*/ 2147483646 h 95"/>
                <a:gd name="T20" fmla="*/ 2147483646 w 89"/>
                <a:gd name="T21" fmla="*/ 2147483646 h 95"/>
                <a:gd name="T22" fmla="*/ 2147483646 w 89"/>
                <a:gd name="T23" fmla="*/ 2147483646 h 95"/>
                <a:gd name="T24" fmla="*/ 2147483646 w 89"/>
                <a:gd name="T25" fmla="*/ 2147483646 h 95"/>
                <a:gd name="T26" fmla="*/ 0 w 89"/>
                <a:gd name="T27" fmla="*/ 2147483646 h 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 h="95">
                  <a:moveTo>
                    <a:pt x="0" y="66"/>
                  </a:moveTo>
                  <a:lnTo>
                    <a:pt x="6" y="48"/>
                  </a:lnTo>
                  <a:lnTo>
                    <a:pt x="47" y="66"/>
                  </a:lnTo>
                  <a:lnTo>
                    <a:pt x="24" y="42"/>
                  </a:lnTo>
                  <a:lnTo>
                    <a:pt x="30" y="36"/>
                  </a:lnTo>
                  <a:lnTo>
                    <a:pt x="65" y="30"/>
                  </a:lnTo>
                  <a:lnTo>
                    <a:pt x="24" y="12"/>
                  </a:lnTo>
                  <a:lnTo>
                    <a:pt x="30" y="0"/>
                  </a:lnTo>
                  <a:lnTo>
                    <a:pt x="89" y="24"/>
                  </a:lnTo>
                  <a:lnTo>
                    <a:pt x="83" y="48"/>
                  </a:lnTo>
                  <a:lnTo>
                    <a:pt x="47" y="48"/>
                  </a:lnTo>
                  <a:lnTo>
                    <a:pt x="71" y="72"/>
                  </a:lnTo>
                  <a:lnTo>
                    <a:pt x="65" y="95"/>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8" name="Freeform 21"/>
            <p:cNvSpPr>
              <a:spLocks/>
            </p:cNvSpPr>
            <p:nvPr/>
          </p:nvSpPr>
          <p:spPr bwMode="auto">
            <a:xfrm>
              <a:off x="10617215" y="4397377"/>
              <a:ext cx="131763" cy="123825"/>
            </a:xfrm>
            <a:custGeom>
              <a:avLst/>
              <a:gdLst>
                <a:gd name="T0" fmla="*/ 0 w 83"/>
                <a:gd name="T1" fmla="*/ 2147483646 h 78"/>
                <a:gd name="T2" fmla="*/ 2147483646 w 83"/>
                <a:gd name="T3" fmla="*/ 0 h 78"/>
                <a:gd name="T4" fmla="*/ 2147483646 w 83"/>
                <a:gd name="T5" fmla="*/ 2147483646 h 78"/>
                <a:gd name="T6" fmla="*/ 2147483646 w 83"/>
                <a:gd name="T7" fmla="*/ 2147483646 h 78"/>
                <a:gd name="T8" fmla="*/ 2147483646 w 83"/>
                <a:gd name="T9" fmla="*/ 2147483646 h 78"/>
                <a:gd name="T10" fmla="*/ 2147483646 w 83"/>
                <a:gd name="T11" fmla="*/ 2147483646 h 78"/>
                <a:gd name="T12" fmla="*/ 2147483646 w 83"/>
                <a:gd name="T13" fmla="*/ 2147483646 h 78"/>
                <a:gd name="T14" fmla="*/ 2147483646 w 83"/>
                <a:gd name="T15" fmla="*/ 2147483646 h 78"/>
                <a:gd name="T16" fmla="*/ 2147483646 w 83"/>
                <a:gd name="T17" fmla="*/ 2147483646 h 78"/>
                <a:gd name="T18" fmla="*/ 2147483646 w 83"/>
                <a:gd name="T19" fmla="*/ 2147483646 h 78"/>
                <a:gd name="T20" fmla="*/ 2147483646 w 83"/>
                <a:gd name="T21" fmla="*/ 2147483646 h 78"/>
                <a:gd name="T22" fmla="*/ 2147483646 w 83"/>
                <a:gd name="T23" fmla="*/ 2147483646 h 78"/>
                <a:gd name="T24" fmla="*/ 0 w 83"/>
                <a:gd name="T25" fmla="*/ 214748364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0" y="48"/>
                  </a:moveTo>
                  <a:lnTo>
                    <a:pt x="24" y="0"/>
                  </a:lnTo>
                  <a:lnTo>
                    <a:pt x="83" y="30"/>
                  </a:lnTo>
                  <a:lnTo>
                    <a:pt x="60" y="78"/>
                  </a:lnTo>
                  <a:lnTo>
                    <a:pt x="48" y="72"/>
                  </a:lnTo>
                  <a:lnTo>
                    <a:pt x="66" y="42"/>
                  </a:lnTo>
                  <a:lnTo>
                    <a:pt x="54" y="36"/>
                  </a:lnTo>
                  <a:lnTo>
                    <a:pt x="42" y="66"/>
                  </a:lnTo>
                  <a:lnTo>
                    <a:pt x="30" y="60"/>
                  </a:lnTo>
                  <a:lnTo>
                    <a:pt x="42" y="30"/>
                  </a:lnTo>
                  <a:lnTo>
                    <a:pt x="24" y="24"/>
                  </a:lnTo>
                  <a:lnTo>
                    <a:pt x="12" y="54"/>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sp>
          <p:nvSpPr>
            <p:cNvPr id="259" name="Freeform 22"/>
            <p:cNvSpPr>
              <a:spLocks/>
            </p:cNvSpPr>
            <p:nvPr/>
          </p:nvSpPr>
          <p:spPr bwMode="auto">
            <a:xfrm>
              <a:off x="10560064" y="4511677"/>
              <a:ext cx="123825" cy="122238"/>
            </a:xfrm>
            <a:custGeom>
              <a:avLst/>
              <a:gdLst>
                <a:gd name="T0" fmla="*/ 2147483646 w 13"/>
                <a:gd name="T1" fmla="*/ 2147483646 h 13"/>
                <a:gd name="T2" fmla="*/ 0 w 13"/>
                <a:gd name="T3" fmla="*/ 2147483646 h 13"/>
                <a:gd name="T4" fmla="*/ 2147483646 w 13"/>
                <a:gd name="T5" fmla="*/ 2147483646 h 13"/>
                <a:gd name="T6" fmla="*/ 2147483646 w 13"/>
                <a:gd name="T7" fmla="*/ 2147483646 h 13"/>
                <a:gd name="T8" fmla="*/ 2147483646 w 13"/>
                <a:gd name="T9" fmla="*/ 0 h 13"/>
                <a:gd name="T10" fmla="*/ 2147483646 w 13"/>
                <a:gd name="T11" fmla="*/ 2147483646 h 13"/>
                <a:gd name="T12" fmla="*/ 2147483646 w 13"/>
                <a:gd name="T13" fmla="*/ 2147483646 h 13"/>
                <a:gd name="T14" fmla="*/ 2147483646 w 13"/>
                <a:gd name="T15" fmla="*/ 2147483646 h 13"/>
                <a:gd name="T16" fmla="*/ 2147483646 w 13"/>
                <a:gd name="T17" fmla="*/ 2147483646 h 13"/>
                <a:gd name="T18" fmla="*/ 2147483646 w 13"/>
                <a:gd name="T19" fmla="*/ 2147483646 h 13"/>
                <a:gd name="T20" fmla="*/ 2147483646 w 13"/>
                <a:gd name="T21" fmla="*/ 2147483646 h 13"/>
                <a:gd name="T22" fmla="*/ 2147483646 w 13"/>
                <a:gd name="T23" fmla="*/ 2147483646 h 13"/>
                <a:gd name="T24" fmla="*/ 2147483646 w 13"/>
                <a:gd name="T25" fmla="*/ 2147483646 h 13"/>
                <a:gd name="T26" fmla="*/ 2147483646 w 13"/>
                <a:gd name="T27" fmla="*/ 2147483646 h 13"/>
                <a:gd name="T28" fmla="*/ 2147483646 w 13"/>
                <a:gd name="T29" fmla="*/ 2147483646 h 13"/>
                <a:gd name="T30" fmla="*/ 2147483646 w 13"/>
                <a:gd name="T31" fmla="*/ 2147483646 h 13"/>
                <a:gd name="T32" fmla="*/ 2147483646 w 13"/>
                <a:gd name="T33" fmla="*/ 2147483646 h 13"/>
                <a:gd name="T34" fmla="*/ 2147483646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147483646 h 13"/>
                <a:gd name="T62" fmla="*/ 2147483646 w 13"/>
                <a:gd name="T63" fmla="*/ 2147483646 h 13"/>
                <a:gd name="T64" fmla="*/ 2147483646 w 13"/>
                <a:gd name="T65" fmla="*/ 2147483646 h 13"/>
                <a:gd name="T66" fmla="*/ 2147483646 w 13"/>
                <a:gd name="T67" fmla="*/ 2147483646 h 13"/>
                <a:gd name="T68" fmla="*/ 2147483646 w 13"/>
                <a:gd name="T69" fmla="*/ 2147483646 h 13"/>
                <a:gd name="T70" fmla="*/ 2147483646 w 13"/>
                <a:gd name="T71" fmla="*/ 2147483646 h 13"/>
                <a:gd name="T72" fmla="*/ 2147483646 w 13"/>
                <a:gd name="T73" fmla="*/ 2147483646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 h="13">
                  <a:moveTo>
                    <a:pt x="2" y="10"/>
                  </a:moveTo>
                  <a:cubicBezTo>
                    <a:pt x="1" y="10"/>
                    <a:pt x="1" y="9"/>
                    <a:pt x="0" y="8"/>
                  </a:cubicBezTo>
                  <a:cubicBezTo>
                    <a:pt x="0" y="6"/>
                    <a:pt x="1" y="5"/>
                    <a:pt x="1" y="4"/>
                  </a:cubicBezTo>
                  <a:cubicBezTo>
                    <a:pt x="2" y="3"/>
                    <a:pt x="2" y="2"/>
                    <a:pt x="3" y="2"/>
                  </a:cubicBezTo>
                  <a:cubicBezTo>
                    <a:pt x="3" y="1"/>
                    <a:pt x="4" y="1"/>
                    <a:pt x="4" y="0"/>
                  </a:cubicBezTo>
                  <a:cubicBezTo>
                    <a:pt x="7" y="1"/>
                    <a:pt x="7" y="1"/>
                    <a:pt x="7" y="1"/>
                  </a:cubicBezTo>
                  <a:cubicBezTo>
                    <a:pt x="7" y="2"/>
                    <a:pt x="7" y="2"/>
                    <a:pt x="7" y="2"/>
                  </a:cubicBezTo>
                  <a:cubicBezTo>
                    <a:pt x="6" y="2"/>
                    <a:pt x="5" y="3"/>
                    <a:pt x="5" y="3"/>
                  </a:cubicBezTo>
                  <a:cubicBezTo>
                    <a:pt x="4" y="4"/>
                    <a:pt x="4" y="4"/>
                    <a:pt x="3" y="5"/>
                  </a:cubicBezTo>
                  <a:cubicBezTo>
                    <a:pt x="3" y="5"/>
                    <a:pt x="3" y="5"/>
                    <a:pt x="3" y="5"/>
                  </a:cubicBezTo>
                  <a:cubicBezTo>
                    <a:pt x="3" y="6"/>
                    <a:pt x="3" y="6"/>
                    <a:pt x="3" y="6"/>
                  </a:cubicBezTo>
                  <a:cubicBezTo>
                    <a:pt x="3" y="6"/>
                    <a:pt x="3" y="7"/>
                    <a:pt x="3" y="7"/>
                  </a:cubicBezTo>
                  <a:cubicBezTo>
                    <a:pt x="3" y="7"/>
                    <a:pt x="3" y="7"/>
                    <a:pt x="3" y="7"/>
                  </a:cubicBezTo>
                  <a:cubicBezTo>
                    <a:pt x="3" y="7"/>
                    <a:pt x="4" y="7"/>
                    <a:pt x="4" y="7"/>
                  </a:cubicBezTo>
                  <a:cubicBezTo>
                    <a:pt x="4" y="7"/>
                    <a:pt x="4" y="7"/>
                    <a:pt x="5" y="7"/>
                  </a:cubicBezTo>
                  <a:cubicBezTo>
                    <a:pt x="5" y="6"/>
                    <a:pt x="5" y="6"/>
                    <a:pt x="6" y="6"/>
                  </a:cubicBezTo>
                  <a:cubicBezTo>
                    <a:pt x="6" y="5"/>
                    <a:pt x="6" y="5"/>
                    <a:pt x="7" y="5"/>
                  </a:cubicBezTo>
                  <a:cubicBezTo>
                    <a:pt x="7" y="4"/>
                    <a:pt x="8" y="4"/>
                    <a:pt x="9" y="3"/>
                  </a:cubicBezTo>
                  <a:cubicBezTo>
                    <a:pt x="9" y="3"/>
                    <a:pt x="10" y="3"/>
                    <a:pt x="11" y="4"/>
                  </a:cubicBezTo>
                  <a:cubicBezTo>
                    <a:pt x="12" y="4"/>
                    <a:pt x="12" y="5"/>
                    <a:pt x="12" y="6"/>
                  </a:cubicBezTo>
                  <a:cubicBezTo>
                    <a:pt x="13" y="8"/>
                    <a:pt x="12" y="9"/>
                    <a:pt x="12" y="10"/>
                  </a:cubicBezTo>
                  <a:cubicBezTo>
                    <a:pt x="11" y="11"/>
                    <a:pt x="11" y="11"/>
                    <a:pt x="10" y="12"/>
                  </a:cubicBezTo>
                  <a:cubicBezTo>
                    <a:pt x="10" y="13"/>
                    <a:pt x="9" y="13"/>
                    <a:pt x="9" y="13"/>
                  </a:cubicBezTo>
                  <a:cubicBezTo>
                    <a:pt x="6" y="12"/>
                    <a:pt x="6" y="12"/>
                    <a:pt x="6" y="12"/>
                  </a:cubicBezTo>
                  <a:cubicBezTo>
                    <a:pt x="7" y="12"/>
                    <a:pt x="7" y="12"/>
                    <a:pt x="7" y="12"/>
                  </a:cubicBezTo>
                  <a:cubicBezTo>
                    <a:pt x="7" y="12"/>
                    <a:pt x="8" y="11"/>
                    <a:pt x="8" y="11"/>
                  </a:cubicBezTo>
                  <a:cubicBezTo>
                    <a:pt x="9" y="10"/>
                    <a:pt x="9" y="10"/>
                    <a:pt x="10" y="9"/>
                  </a:cubicBezTo>
                  <a:cubicBezTo>
                    <a:pt x="10" y="9"/>
                    <a:pt x="10" y="9"/>
                    <a:pt x="10" y="9"/>
                  </a:cubicBezTo>
                  <a:cubicBezTo>
                    <a:pt x="10" y="8"/>
                    <a:pt x="10" y="8"/>
                    <a:pt x="10" y="8"/>
                  </a:cubicBezTo>
                  <a:cubicBezTo>
                    <a:pt x="10" y="8"/>
                    <a:pt x="10" y="7"/>
                    <a:pt x="10" y="7"/>
                  </a:cubicBezTo>
                  <a:cubicBezTo>
                    <a:pt x="10" y="7"/>
                    <a:pt x="10" y="7"/>
                    <a:pt x="10" y="7"/>
                  </a:cubicBezTo>
                  <a:cubicBezTo>
                    <a:pt x="9" y="7"/>
                    <a:pt x="9" y="7"/>
                    <a:pt x="9" y="7"/>
                  </a:cubicBezTo>
                  <a:cubicBezTo>
                    <a:pt x="9" y="7"/>
                    <a:pt x="8" y="7"/>
                    <a:pt x="8" y="8"/>
                  </a:cubicBezTo>
                  <a:cubicBezTo>
                    <a:pt x="8" y="8"/>
                    <a:pt x="7" y="8"/>
                    <a:pt x="7" y="9"/>
                  </a:cubicBezTo>
                  <a:cubicBezTo>
                    <a:pt x="7" y="9"/>
                    <a:pt x="7" y="9"/>
                    <a:pt x="6" y="10"/>
                  </a:cubicBezTo>
                  <a:cubicBezTo>
                    <a:pt x="5" y="10"/>
                    <a:pt x="5" y="11"/>
                    <a:pt x="4" y="11"/>
                  </a:cubicBezTo>
                  <a:cubicBezTo>
                    <a:pt x="4" y="11"/>
                    <a:pt x="3" y="11"/>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fr-CH"/>
            </a:p>
          </p:txBody>
        </p:sp>
      </p:grpSp>
      <p:sp>
        <p:nvSpPr>
          <p:cNvPr id="260" name="TextBox 202"/>
          <p:cNvSpPr txBox="1">
            <a:spLocks noChangeArrowheads="1"/>
          </p:cNvSpPr>
          <p:nvPr/>
        </p:nvSpPr>
        <p:spPr bwMode="auto">
          <a:xfrm>
            <a:off x="1423211" y="214588"/>
            <a:ext cx="9949639" cy="646331"/>
          </a:xfrm>
          <a:prstGeom prst="rect">
            <a:avLst/>
          </a:prstGeom>
          <a:solidFill>
            <a:schemeClr val="bg1"/>
          </a:solidFill>
          <a:ln>
            <a:noFill/>
          </a:ln>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3600" u="sng" dirty="0">
                <a:latin typeface="+mn-lt"/>
              </a:rPr>
              <a:t>Resultados en materia de medios de subsistencia</a:t>
            </a:r>
          </a:p>
        </p:txBody>
      </p:sp>
      <p:sp>
        <p:nvSpPr>
          <p:cNvPr id="261" name="Rectangle 260"/>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62" name="TextBox 261"/>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313003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8"/>
          <p:cNvSpPr txBox="1">
            <a:spLocks noRot="1" noChangeArrowheads="1"/>
          </p:cNvSpPr>
          <p:nvPr/>
        </p:nvSpPr>
        <p:spPr>
          <a:xfrm>
            <a:off x="2511620" y="510819"/>
            <a:ext cx="8658225" cy="13684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fr-CH" altLang="en-US" sz="2800" dirty="0">
              <a:solidFill>
                <a:srgbClr val="005BA4"/>
              </a:solidFill>
              <a:latin typeface="+mn-lt"/>
            </a:endParaRPr>
          </a:p>
        </p:txBody>
      </p:sp>
      <p:pic>
        <p:nvPicPr>
          <p:cNvPr id="265"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3410" y="2938648"/>
            <a:ext cx="17367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084" y="2642244"/>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52551" y="2688281"/>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83410" y="391066"/>
            <a:ext cx="10234354" cy="2339102"/>
          </a:xfrm>
          <a:prstGeom prst="rect">
            <a:avLst/>
          </a:prstGeom>
          <a:noFill/>
        </p:spPr>
        <p:txBody>
          <a:bodyPr wrap="square" rtlCol="0">
            <a:spAutoFit/>
          </a:bodyPr>
          <a:lstStyle/>
          <a:p>
            <a:r>
              <a:rPr lang="es-ES" sz="3200" dirty="0"/>
              <a:t>En función de los activos que tienen, nuestras familias decidirán las </a:t>
            </a:r>
            <a:r>
              <a:rPr lang="es-ES" sz="3200" b="1" dirty="0"/>
              <a:t>estrategias de subsistencia</a:t>
            </a:r>
            <a:r>
              <a:rPr lang="es-ES" sz="3200" dirty="0"/>
              <a:t>.</a:t>
            </a:r>
            <a:br>
              <a:rPr lang="es-ES" sz="3200" b="1" dirty="0"/>
            </a:br>
            <a:r>
              <a:rPr lang="es-ES" sz="3200" dirty="0"/>
              <a:t>¿Qué estrategias de subsistencia podrían ser factibles para sus familias? </a:t>
            </a:r>
          </a:p>
          <a:p>
            <a:endParaRPr lang="en-GB" dirty="0"/>
          </a:p>
        </p:txBody>
      </p:sp>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95671"/>
            <a:ext cx="461665" cy="1474763"/>
          </a:xfrm>
          <a:prstGeom prst="rect">
            <a:avLst/>
          </a:prstGeom>
          <a:noFill/>
        </p:spPr>
        <p:txBody>
          <a:bodyPr vert="vert270" wrap="none" rtlCol="0">
            <a:spAutoFit/>
          </a:bodyPr>
          <a:lstStyle/>
          <a:p>
            <a:r>
              <a:rPr lang="es-ES">
                <a:solidFill>
                  <a:schemeClr val="bg1"/>
                </a:solidFill>
              </a:rPr>
              <a:t>Curso HELP</a:t>
            </a:r>
          </a:p>
        </p:txBody>
      </p:sp>
      <p:sp>
        <p:nvSpPr>
          <p:cNvPr id="10" name="Rectangle 9">
            <a:extLst>
              <a:ext uri="{FF2B5EF4-FFF2-40B4-BE49-F238E27FC236}">
                <a16:creationId xmlns:a16="http://schemas.microsoft.com/office/drawing/2014/main" id="{BCF147E4-93E5-41E8-A527-A0482444E946}"/>
              </a:ext>
            </a:extLst>
          </p:cNvPr>
          <p:cNvSpPr/>
          <p:nvPr/>
        </p:nvSpPr>
        <p:spPr>
          <a:xfrm>
            <a:off x="570710" y="390934"/>
            <a:ext cx="1326004" cy="1569660"/>
          </a:xfrm>
          <a:prstGeom prst="rect">
            <a:avLst/>
          </a:prstGeom>
        </p:spPr>
        <p:txBody>
          <a:bodyPr wrap="none">
            <a:spAutoFit/>
          </a:bodyPr>
          <a:lstStyle/>
          <a:p>
            <a:r>
              <a:rPr lang="es-ES" sz="9600" b="1">
                <a:solidFill>
                  <a:srgbClr val="FF0000"/>
                </a:solidFill>
              </a:rPr>
              <a:t>??</a:t>
            </a:r>
          </a:p>
        </p:txBody>
      </p:sp>
    </p:spTree>
    <p:extLst>
      <p:ext uri="{BB962C8B-B14F-4D97-AF65-F5344CB8AC3E}">
        <p14:creationId xmlns:p14="http://schemas.microsoft.com/office/powerpoint/2010/main" val="5370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1350335" y="191387"/>
            <a:ext cx="10271051" cy="18825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000" dirty="0">
                <a:latin typeface="+mn-lt"/>
              </a:rPr>
              <a:t>Gracias a los activos y las estrategias para la subsistencia, nuestras familias viven en un contexto de seguridad económica...</a:t>
            </a:r>
          </a:p>
        </p:txBody>
      </p:sp>
      <p:sp>
        <p:nvSpPr>
          <p:cNvPr id="15" name="Text Box 3"/>
          <p:cNvSpPr txBox="1">
            <a:spLocks noChangeArrowheads="1"/>
          </p:cNvSpPr>
          <p:nvPr/>
        </p:nvSpPr>
        <p:spPr bwMode="auto">
          <a:xfrm>
            <a:off x="1637414" y="3105642"/>
            <a:ext cx="5166366" cy="307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497" tIns="30249" rIns="60497" bIns="30249">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s-ES" sz="2800" b="0" dirty="0">
                <a:latin typeface="+mn-lt"/>
              </a:rPr>
              <a:t>Cuando un hogar o una comunidad es</a:t>
            </a:r>
          </a:p>
          <a:p>
            <a:pPr>
              <a:spcBef>
                <a:spcPct val="0"/>
              </a:spcBef>
              <a:buClrTx/>
              <a:buSzTx/>
              <a:buFontTx/>
              <a:buNone/>
              <a:defRPr/>
            </a:pPr>
            <a:endParaRPr lang="en-US" altLang="en-US" sz="2800" b="0" dirty="0">
              <a:latin typeface="+mn-lt"/>
            </a:endParaRPr>
          </a:p>
          <a:p>
            <a:pPr marL="457200" indent="-457200">
              <a:spcBef>
                <a:spcPct val="0"/>
              </a:spcBef>
              <a:buClrTx/>
              <a:buSzTx/>
              <a:buFont typeface="Wingdings" panose="05000000000000000000" pitchFamily="2" charset="2"/>
              <a:buChar char="Ø"/>
              <a:defRPr/>
            </a:pPr>
            <a:r>
              <a:rPr lang="es-ES" sz="2800" b="0" dirty="0">
                <a:latin typeface="+mn-lt"/>
              </a:rPr>
              <a:t>económicamente autosuficiente,  </a:t>
            </a:r>
          </a:p>
          <a:p>
            <a:pPr marL="457200" indent="-457200">
              <a:spcBef>
                <a:spcPct val="0"/>
              </a:spcBef>
              <a:buClrTx/>
              <a:buSzTx/>
              <a:buFont typeface="Wingdings" panose="05000000000000000000" pitchFamily="2" charset="2"/>
              <a:buChar char="Ø"/>
              <a:defRPr/>
            </a:pPr>
            <a:r>
              <a:rPr lang="es-ES" sz="2800" b="0" dirty="0">
                <a:latin typeface="+mn-lt"/>
              </a:rPr>
              <a:t>puede satisfacer las necesidades esenciales.</a:t>
            </a:r>
          </a:p>
        </p:txBody>
      </p:sp>
      <p:pic>
        <p:nvPicPr>
          <p:cNvPr id="1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04493" y="2034228"/>
            <a:ext cx="4268753" cy="454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799570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90897" y="195877"/>
            <a:ext cx="7905268" cy="73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0497" tIns="30249" rIns="60497" bIns="30249">
            <a:spAutoFit/>
          </a:bodyPr>
          <a:lstStyle>
            <a:lvl1pPr>
              <a:spcBef>
                <a:spcPct val="20000"/>
              </a:spcBef>
              <a:buClr>
                <a:schemeClr val="hlink"/>
              </a:buClr>
              <a:buSzPct val="110000"/>
              <a:buFont typeface="Wingdings" pitchFamily="2" charset="2"/>
              <a:buBlip>
                <a:blip r:embed="rId3"/>
              </a:buBlip>
              <a:defRPr sz="3200">
                <a:solidFill>
                  <a:schemeClr val="tx1"/>
                </a:solidFill>
                <a:latin typeface="Tahoma" pitchFamily="34" charset="0"/>
              </a:defRPr>
            </a:lvl1pPr>
            <a:lvl2pPr marL="742950" indent="-285750">
              <a:spcBef>
                <a:spcPct val="20000"/>
              </a:spcBef>
              <a:buClr>
                <a:schemeClr val="tx1"/>
              </a:buClr>
              <a:buSzPct val="60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95000"/>
              <a:buFont typeface="Wingdings" pitchFamily="2" charset="2"/>
              <a:buChar char="w"/>
              <a:defRPr sz="2400">
                <a:solidFill>
                  <a:schemeClr val="tx1"/>
                </a:solidFill>
                <a:latin typeface="Tahoma" pitchFamily="34" charset="0"/>
              </a:defRPr>
            </a:lvl3pPr>
            <a:lvl4pPr marL="1600200" indent="-228600">
              <a:spcBef>
                <a:spcPct val="20000"/>
              </a:spcBef>
              <a:buClr>
                <a:schemeClr val="tx1"/>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spcBef>
                <a:spcPct val="0"/>
              </a:spcBef>
              <a:buClrTx/>
              <a:buSzTx/>
              <a:buFontTx/>
              <a:buNone/>
              <a:defRPr/>
            </a:pPr>
            <a:r>
              <a:rPr lang="es-ES" sz="4400">
                <a:latin typeface="+mn-lt"/>
                <a:ea typeface="+mj-ea"/>
                <a:cs typeface="+mj-cs"/>
              </a:rPr>
              <a:t>...y alimentaria.</a:t>
            </a:r>
            <a:r>
              <a:rPr lang="es-ES" sz="4400" b="0">
                <a:latin typeface="+mn-lt"/>
                <a:ea typeface="+mj-ea"/>
                <a:cs typeface="+mj-cs"/>
              </a:rPr>
              <a:t> </a:t>
            </a:r>
          </a:p>
        </p:txBody>
      </p:sp>
      <p:sp>
        <p:nvSpPr>
          <p:cNvPr id="12" name="Rectangle 3"/>
          <p:cNvSpPr>
            <a:spLocks noChangeArrowheads="1"/>
          </p:cNvSpPr>
          <p:nvPr/>
        </p:nvSpPr>
        <p:spPr bwMode="auto">
          <a:xfrm>
            <a:off x="724747" y="1622530"/>
            <a:ext cx="65130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dirty="0">
                <a:latin typeface="+mn-lt"/>
              </a:rPr>
              <a:t>Existe seguridad alimentaria </a:t>
            </a:r>
            <a:r>
              <a:rPr lang="es-ES" sz="2800" b="0" dirty="0">
                <a:latin typeface="+mn-lt"/>
              </a:rPr>
              <a:t>cuando todas las personas, en todo momento, tienen acceso físico y económico a alimentos seguros, nutritivos y en cantidad suficiente para satisfacer sus necesidades nutricionales y preferencias alimentarias, y así poder llevar una vida activa y saludable. </a:t>
            </a:r>
          </a:p>
          <a:p>
            <a:endParaRPr lang="es-ES" sz="2800" b="0" dirty="0">
              <a:latin typeface="+mn-lt"/>
            </a:endParaRPr>
          </a:p>
          <a:p>
            <a:r>
              <a:rPr lang="es-ES" sz="2800" dirty="0">
                <a:latin typeface="+mn-lt"/>
              </a:rPr>
              <a:t>                </a:t>
            </a:r>
            <a:r>
              <a:rPr lang="es-ES" sz="2000" b="0" i="1" dirty="0">
                <a:latin typeface="+mn-lt"/>
              </a:rPr>
              <a:t>Cumbre Mundial sobre la Alimentación, 1996 </a:t>
            </a:r>
          </a:p>
        </p:txBody>
      </p:sp>
      <p:pic>
        <p:nvPicPr>
          <p:cNvPr id="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5833" y="1304222"/>
            <a:ext cx="4169987" cy="249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25833" y="4066334"/>
            <a:ext cx="4201103" cy="26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8" name="TextBox 7"/>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3773570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2562" y="2362425"/>
            <a:ext cx="214788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re 1"/>
          <p:cNvSpPr txBox="1">
            <a:spLocks/>
          </p:cNvSpPr>
          <p:nvPr/>
        </p:nvSpPr>
        <p:spPr>
          <a:xfrm>
            <a:off x="1471624" y="1243281"/>
            <a:ext cx="10121876" cy="115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sz="4400" dirty="0">
                <a:latin typeface="+mn-lt"/>
              </a:rPr>
              <a:t>Imaginemos a tres familias. </a:t>
            </a:r>
            <a:br>
              <a:rPr lang="es-ES" sz="4400" dirty="0">
                <a:latin typeface="+mn-lt"/>
              </a:rPr>
            </a:br>
            <a:r>
              <a:rPr lang="es-ES" sz="4400" dirty="0">
                <a:latin typeface="+mn-lt"/>
              </a:rPr>
              <a:t>Seguiremos sus casos durante estos dos días. </a:t>
            </a:r>
          </a:p>
        </p:txBody>
      </p:sp>
      <p:sp>
        <p:nvSpPr>
          <p:cNvPr id="5" name="Rectangle 4"/>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6" name="TextBox 5"/>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26332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771170" y="-273739"/>
            <a:ext cx="11069745" cy="11398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u="sng" dirty="0">
                <a:latin typeface="+mn-lt"/>
              </a:rPr>
              <a:t>Tres pilares de la seguridad alimentaria</a:t>
            </a:r>
          </a:p>
        </p:txBody>
      </p:sp>
      <p:sp>
        <p:nvSpPr>
          <p:cNvPr id="15" name="Rectangle 3" descr="Rectangle: Click to edit Master text styles&#10;Second level&#10;Third level&#10;Fourth level&#10;Fifth level"/>
          <p:cNvSpPr txBox="1">
            <a:spLocks noChangeArrowheads="1"/>
          </p:cNvSpPr>
          <p:nvPr/>
        </p:nvSpPr>
        <p:spPr>
          <a:xfrm>
            <a:off x="6177517" y="1027746"/>
            <a:ext cx="5528929" cy="567076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 indent="-91440">
              <a:defRPr/>
            </a:pPr>
            <a:r>
              <a:rPr lang="es-ES" b="1" dirty="0"/>
              <a:t>Disponibilidad de alimentos</a:t>
            </a:r>
          </a:p>
          <a:p>
            <a:pPr marL="91440" indent="-91440">
              <a:buFontTx/>
              <a:buNone/>
              <a:defRPr/>
            </a:pPr>
            <a:r>
              <a:rPr lang="es-ES" dirty="0"/>
              <a:t>Producción de alimentos, importación de alimentos, etc. </a:t>
            </a:r>
          </a:p>
          <a:p>
            <a:pPr marL="91440" indent="-91440">
              <a:buFontTx/>
              <a:buNone/>
              <a:defRPr/>
            </a:pPr>
            <a:endParaRPr lang="en-US" dirty="0"/>
          </a:p>
          <a:p>
            <a:pPr marL="91440" indent="-91440">
              <a:defRPr/>
            </a:pPr>
            <a:r>
              <a:rPr lang="es-ES" b="1" dirty="0"/>
              <a:t>Acceso a los alimentos</a:t>
            </a:r>
          </a:p>
          <a:p>
            <a:pPr marL="91440" indent="-91440">
              <a:buFontTx/>
              <a:buNone/>
              <a:defRPr/>
            </a:pPr>
            <a:r>
              <a:rPr lang="es-ES" dirty="0"/>
              <a:t>Producción y reservas de alimentos de hogares, ingresos familiares, mecanismos de solidaridad, trueque, etc.</a:t>
            </a:r>
          </a:p>
          <a:p>
            <a:pPr marL="91440" indent="-91440">
              <a:buFontTx/>
              <a:buNone/>
              <a:defRPr/>
            </a:pPr>
            <a:endParaRPr lang="en-US" dirty="0"/>
          </a:p>
          <a:p>
            <a:pPr marL="91440" indent="-91440">
              <a:defRPr/>
            </a:pPr>
            <a:r>
              <a:rPr lang="es-ES" b="1" dirty="0"/>
              <a:t>Utilización de los alimentos</a:t>
            </a:r>
          </a:p>
          <a:p>
            <a:pPr marL="91440" indent="-91440">
              <a:buFontTx/>
              <a:buNone/>
              <a:defRPr/>
            </a:pPr>
            <a:r>
              <a:rPr lang="es-ES" dirty="0"/>
              <a:t>Estado de salud (diarrea, malaria, SIDA), almacenamiento de alimentos y prácticas de alimentación, combustible, necesidades relacionadas con la edad, etc.</a:t>
            </a:r>
          </a:p>
          <a:p>
            <a:pPr marL="91440" indent="-91440">
              <a:defRPr/>
            </a:pPr>
            <a:endParaRPr lang="en-US" dirty="0"/>
          </a:p>
        </p:txBody>
      </p:sp>
      <p:pic>
        <p:nvPicPr>
          <p:cNvPr id="16" name="Picture 5" descr="pil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088" y="1196684"/>
            <a:ext cx="3870252" cy="518323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855023" y="4607626"/>
            <a:ext cx="184731" cy="369332"/>
          </a:xfrm>
          <a:prstGeom prst="rect">
            <a:avLst/>
          </a:prstGeom>
          <a:noFill/>
        </p:spPr>
        <p:txBody>
          <a:bodyPr wrap="none" rtlCol="0">
            <a:spAutoFit/>
          </a:bodyPr>
          <a:lstStyle/>
          <a:p>
            <a:endParaRPr lang="en-GB"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40492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1785761" y="101067"/>
            <a:ext cx="8613091" cy="772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u="sng">
                <a:latin typeface="+mn-lt"/>
              </a:rPr>
              <a:t>Pero, luego, las cosas cambiaron...</a:t>
            </a:r>
          </a:p>
        </p:txBody>
      </p:sp>
      <p:pic>
        <p:nvPicPr>
          <p:cNvPr id="12" name="Picture 10" descr="http://www.asianews.it/files/img/SIRIA_-_situazione_alepp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347" y="4070551"/>
            <a:ext cx="3828412" cy="25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http://resize-parismatch.ladmedia.fr/r/901,,forcex/img/var/news/storage/images/paris-match/brouillons/el-nino-la-secheresse-tue-en-somalie-942097/node_942107/13389581-1-fre-FR/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853" y="1360411"/>
            <a:ext cx="358298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http://p5.storage.canalblog.com/51/09/1063110/8956346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37" y="3717700"/>
            <a:ext cx="3850121" cy="256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i.dailymail.co.uk/i/pix/2016/02/20/23/3162B1AC00000578-3455448-Many_Fijians_have_fled_their_homes_because_of_the_huge_storm-a-39_145601065696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3349" y="1142711"/>
            <a:ext cx="371375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img1.mxstatic.com/ha%EFti/port-au-prince-vue-du-ciel-apres-le-seisme_10611_w6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0137" y="3266907"/>
            <a:ext cx="289877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2" name="TextBox 1"/>
          <p:cNvSpPr txBox="1"/>
          <p:nvPr/>
        </p:nvSpPr>
        <p:spPr>
          <a:xfrm>
            <a:off x="225631" y="5094514"/>
            <a:ext cx="184731" cy="369332"/>
          </a:xfrm>
          <a:prstGeom prst="rect">
            <a:avLst/>
          </a:prstGeom>
          <a:noFill/>
        </p:spPr>
        <p:txBody>
          <a:bodyPr wrap="none" rtlCol="0">
            <a:spAutoFit/>
          </a:bodyPr>
          <a:lstStyle/>
          <a:p>
            <a:endParaRPr lang="en-GB" dirty="0"/>
          </a:p>
        </p:txBody>
      </p:sp>
      <p:sp>
        <p:nvSpPr>
          <p:cNvPr id="10" name="TextBox 9"/>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56878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9972" y="1944676"/>
            <a:ext cx="4833408" cy="342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niederbergern\Desktop\4 HELP course\2016 HELP Nicole New Dehli\Captures\famille - Cop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022" y="2219855"/>
            <a:ext cx="2217737"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246" y="4509030"/>
            <a:ext cx="5365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702" y="3877790"/>
            <a:ext cx="6635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C:\Users\niederbergern\Desktop\4 HELP course\2016 HELP Nicole New Dehli\Captures\famille individu rouge - Copi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321" y="4509030"/>
            <a:ext cx="48736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C:\Users\niederbergern\Desktop\4 HELP course\2016 HELP Nicole New Dehli\Captures\famille individu roug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937" y="4751917"/>
            <a:ext cx="46037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re 3"/>
          <p:cNvSpPr txBox="1">
            <a:spLocks/>
          </p:cNvSpPr>
          <p:nvPr/>
        </p:nvSpPr>
        <p:spPr>
          <a:xfrm>
            <a:off x="1204667" y="522276"/>
            <a:ext cx="1044305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dirty="0">
                <a:latin typeface="+mn-lt"/>
              </a:rPr>
              <a:t>Haití, 2008, una zona rural en el sur del país:  la familia rosa</a:t>
            </a:r>
          </a:p>
        </p:txBody>
      </p:sp>
      <p:sp>
        <p:nvSpPr>
          <p:cNvPr id="10" name="Rectangle 9"/>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2" name="TextBox 11"/>
          <p:cNvSpPr txBox="1"/>
          <p:nvPr/>
        </p:nvSpPr>
        <p:spPr>
          <a:xfrm>
            <a:off x="86988" y="520754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13314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3"/>
          <p:cNvSpPr txBox="1">
            <a:spLocks/>
          </p:cNvSpPr>
          <p:nvPr/>
        </p:nvSpPr>
        <p:spPr>
          <a:xfrm>
            <a:off x="1514191" y="176129"/>
            <a:ext cx="9763412"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dirty="0">
                <a:latin typeface="+mn-lt"/>
              </a:rPr>
              <a:t>Siria, 2009, una ciudad turística pequeña: </a:t>
            </a:r>
            <a:br>
              <a:rPr lang="es-ES" sz="4400" dirty="0">
                <a:latin typeface="+mn-lt"/>
              </a:rPr>
            </a:br>
            <a:r>
              <a:rPr lang="es-ES" sz="4400" dirty="0">
                <a:latin typeface="+mn-lt"/>
              </a:rPr>
              <a:t>la familia azul</a:t>
            </a:r>
          </a:p>
        </p:txBody>
      </p:sp>
      <p:pic>
        <p:nvPicPr>
          <p:cNvPr id="20"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208" y="1916113"/>
            <a:ext cx="22637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4.bp.blogspot.com/_CJKjhMd9KE0/S_BNcBfhOkI/AAAAAAAABGc/82HIrKunYNM/s1600/Rajo_Reco_KurdDagh_Amanos_AO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6274"/>
          <a:stretch>
            <a:fillRect/>
          </a:stretch>
        </p:blipFill>
        <p:spPr bwMode="auto">
          <a:xfrm>
            <a:off x="6532618" y="2671011"/>
            <a:ext cx="5344401" cy="322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342960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3"/>
          <p:cNvSpPr txBox="1">
            <a:spLocks/>
          </p:cNvSpPr>
          <p:nvPr/>
        </p:nvSpPr>
        <p:spPr>
          <a:xfrm>
            <a:off x="1760913" y="168442"/>
            <a:ext cx="9079540" cy="1524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a:latin typeface="+mn-lt"/>
              </a:rPr>
              <a:t>Indonesia, 2003, una ciudad costera: </a:t>
            </a:r>
            <a:br>
              <a:rPr lang="es-ES" sz="4400">
                <a:latin typeface="+mn-lt"/>
              </a:rPr>
            </a:br>
            <a:r>
              <a:rPr lang="es-ES" sz="4400">
                <a:latin typeface="+mn-lt"/>
              </a:rPr>
              <a:t>la familia roja</a:t>
            </a:r>
          </a:p>
        </p:txBody>
      </p:sp>
      <p:pic>
        <p:nvPicPr>
          <p:cNvPr id="12"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3099" y="2063980"/>
            <a:ext cx="2460625"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http://i.huffpost.com/gadgets/slideshows/392296/slide_392296_4782230_free.jpg"/>
          <p:cNvPicPr>
            <a:picLocks noChangeAspect="1" noChangeArrowheads="1"/>
          </p:cNvPicPr>
          <p:nvPr/>
        </p:nvPicPr>
        <p:blipFill>
          <a:blip r:embed="rId4">
            <a:extLst>
              <a:ext uri="{28A0092B-C50C-407E-A947-70E740481C1C}">
                <a14:useLocalDpi xmlns:a14="http://schemas.microsoft.com/office/drawing/2010/main" val="0"/>
              </a:ext>
            </a:extLst>
          </a:blip>
          <a:srcRect t="52206"/>
          <a:stretch>
            <a:fillRect/>
          </a:stretch>
        </p:blipFill>
        <p:spPr bwMode="auto">
          <a:xfrm>
            <a:off x="6120063" y="2618705"/>
            <a:ext cx="5580739" cy="356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7" name="TextBox 6"/>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176782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txBox="1">
            <a:spLocks noRot="1" noChangeArrowheads="1"/>
          </p:cNvSpPr>
          <p:nvPr/>
        </p:nvSpPr>
        <p:spPr>
          <a:xfrm>
            <a:off x="2714375" y="795932"/>
            <a:ext cx="8747403" cy="1111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s-ES" sz="4400" dirty="0">
                <a:latin typeface="+mn-lt"/>
              </a:rPr>
              <a:t>¿Qué necesitan estas familias y todas las personas para vivir?</a:t>
            </a:r>
          </a:p>
        </p:txBody>
      </p:sp>
      <p:pic>
        <p:nvPicPr>
          <p:cNvPr id="15" name="Picture 2" descr="C:\Users\niederbergern\Desktop\4 HELP course\2016 HELP Nicole New Dehli\Captures\famille ble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114" y="2654169"/>
            <a:ext cx="17367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890" y="2508118"/>
            <a:ext cx="184785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88077" y="2600193"/>
            <a:ext cx="3597275"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0903" y="460632"/>
            <a:ext cx="1303892" cy="1446550"/>
          </a:xfrm>
          <a:prstGeom prst="rect">
            <a:avLst/>
          </a:prstGeom>
          <a:noFill/>
        </p:spPr>
        <p:txBody>
          <a:bodyPr wrap="square" rtlCol="0">
            <a:spAutoFit/>
          </a:bodyPr>
          <a:lstStyle/>
          <a:p>
            <a:r>
              <a:rPr lang="es-ES" sz="8800" b="1">
                <a:solidFill>
                  <a:srgbClr val="FF0000"/>
                </a:solidFill>
              </a:rPr>
              <a:t>??</a:t>
            </a:r>
          </a:p>
        </p:txBody>
      </p:sp>
      <p:sp>
        <p:nvSpPr>
          <p:cNvPr id="8" name="Rectangle 7"/>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9" name="TextBox 8"/>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359592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854574" y="5378"/>
            <a:ext cx="5280754" cy="111125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b="1" u="sng" dirty="0">
                <a:solidFill>
                  <a:srgbClr val="002060"/>
                </a:solidFill>
                <a:latin typeface="+mn-lt"/>
              </a:rPr>
              <a:t>Por lo tanto, necesitan</a:t>
            </a:r>
            <a:r>
              <a:rPr lang="es-ES" sz="4400" b="1" dirty="0">
                <a:solidFill>
                  <a:srgbClr val="002060"/>
                </a:solidFill>
                <a:latin typeface="+mn-lt"/>
              </a:rPr>
              <a:t>:</a:t>
            </a:r>
            <a:r>
              <a:rPr lang="es-ES" sz="4400" dirty="0">
                <a:solidFill>
                  <a:srgbClr val="002060"/>
                </a:solidFill>
                <a:latin typeface="+mn-lt"/>
              </a:rPr>
              <a:t> </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306" y="2177102"/>
            <a:ext cx="1657163" cy="320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2918487" y="2182108"/>
            <a:ext cx="18441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Refugio y </a:t>
            </a:r>
          </a:p>
          <a:p>
            <a:pPr algn="ctr"/>
            <a:r>
              <a:rPr lang="es-ES" sz="2800" dirty="0">
                <a:latin typeface="+mn-lt"/>
              </a:rPr>
              <a:t>muebles</a:t>
            </a:r>
          </a:p>
        </p:txBody>
      </p:sp>
      <p:sp>
        <p:nvSpPr>
          <p:cNvPr id="18" name="TextBox 4"/>
          <p:cNvSpPr txBox="1">
            <a:spLocks noChangeArrowheads="1"/>
          </p:cNvSpPr>
          <p:nvPr/>
        </p:nvSpPr>
        <p:spPr bwMode="auto">
          <a:xfrm>
            <a:off x="7663721" y="2551440"/>
            <a:ext cx="16606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a:latin typeface="+mn-lt"/>
              </a:rPr>
              <a:t>Educación</a:t>
            </a:r>
          </a:p>
        </p:txBody>
      </p:sp>
      <p:sp>
        <p:nvSpPr>
          <p:cNvPr id="19" name="TextBox 5"/>
          <p:cNvSpPr txBox="1">
            <a:spLocks noChangeArrowheads="1"/>
          </p:cNvSpPr>
          <p:nvPr/>
        </p:nvSpPr>
        <p:spPr bwMode="auto">
          <a:xfrm>
            <a:off x="2177031" y="3769379"/>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a:latin typeface="+mn-lt"/>
              </a:rPr>
              <a:t>Asistencia de salud</a:t>
            </a:r>
          </a:p>
        </p:txBody>
      </p:sp>
      <p:sp>
        <p:nvSpPr>
          <p:cNvPr id="20" name="TextBox 8"/>
          <p:cNvSpPr txBox="1">
            <a:spLocks noChangeArrowheads="1"/>
          </p:cNvSpPr>
          <p:nvPr/>
        </p:nvSpPr>
        <p:spPr bwMode="auto">
          <a:xfrm>
            <a:off x="7295658" y="4030989"/>
            <a:ext cx="22138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Vida social </a:t>
            </a:r>
          </a:p>
          <a:p>
            <a:pPr algn="ctr"/>
            <a:r>
              <a:rPr lang="es-ES" sz="2800" dirty="0">
                <a:latin typeface="+mn-lt"/>
              </a:rPr>
              <a:t>y amistades</a:t>
            </a:r>
          </a:p>
        </p:txBody>
      </p:sp>
      <p:sp>
        <p:nvSpPr>
          <p:cNvPr id="21" name="TextBox 9"/>
          <p:cNvSpPr txBox="1">
            <a:spLocks noChangeArrowheads="1"/>
          </p:cNvSpPr>
          <p:nvPr/>
        </p:nvSpPr>
        <p:spPr bwMode="auto">
          <a:xfrm>
            <a:off x="3372521" y="5142636"/>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a:latin typeface="+mn-lt"/>
              </a:rPr>
              <a:t>Seguridad</a:t>
            </a:r>
          </a:p>
        </p:txBody>
      </p:sp>
      <p:sp>
        <p:nvSpPr>
          <p:cNvPr id="22" name="TextBox 10"/>
          <p:cNvSpPr txBox="1">
            <a:spLocks noChangeArrowheads="1"/>
          </p:cNvSpPr>
          <p:nvPr/>
        </p:nvSpPr>
        <p:spPr bwMode="auto">
          <a:xfrm>
            <a:off x="5562600" y="5542229"/>
            <a:ext cx="21206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Agua y</a:t>
            </a:r>
          </a:p>
          <a:p>
            <a:pPr algn="ctr"/>
            <a:r>
              <a:rPr lang="es-ES" sz="2800" dirty="0">
                <a:latin typeface="+mn-lt"/>
              </a:rPr>
              <a:t>saneamiento</a:t>
            </a:r>
          </a:p>
        </p:txBody>
      </p:sp>
      <p:sp>
        <p:nvSpPr>
          <p:cNvPr id="23" name="TextBox 2"/>
          <p:cNvSpPr txBox="1">
            <a:spLocks noChangeArrowheads="1"/>
          </p:cNvSpPr>
          <p:nvPr/>
        </p:nvSpPr>
        <p:spPr bwMode="auto">
          <a:xfrm>
            <a:off x="5297127" y="1303959"/>
            <a:ext cx="19985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dirty="0">
                <a:latin typeface="+mn-lt"/>
              </a:rPr>
              <a:t>Alimentos</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55890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txBox="1">
            <a:spLocks noRot="1" noChangeArrowheads="1"/>
          </p:cNvSpPr>
          <p:nvPr/>
        </p:nvSpPr>
        <p:spPr>
          <a:xfrm>
            <a:off x="855406" y="-73995"/>
            <a:ext cx="5456904" cy="111125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4400" b="1" u="sng" dirty="0">
                <a:solidFill>
                  <a:srgbClr val="002060"/>
                </a:solidFill>
                <a:latin typeface="+mn-lt"/>
              </a:rPr>
              <a:t>Por lo tanto, necesitan</a:t>
            </a:r>
            <a:r>
              <a:rPr lang="es-ES" sz="4400" b="1" dirty="0">
                <a:solidFill>
                  <a:srgbClr val="002060"/>
                </a:solidFill>
                <a:latin typeface="+mn-lt"/>
              </a:rPr>
              <a:t>: </a:t>
            </a:r>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2242343"/>
            <a:ext cx="122555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
          <p:cNvSpPr txBox="1">
            <a:spLocks noChangeArrowheads="1"/>
          </p:cNvSpPr>
          <p:nvPr/>
        </p:nvSpPr>
        <p:spPr bwMode="auto">
          <a:xfrm>
            <a:off x="3172687" y="2159033"/>
            <a:ext cx="19409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Refugio y </a:t>
            </a:r>
          </a:p>
          <a:p>
            <a:pPr algn="ctr"/>
            <a:r>
              <a:rPr lang="es-ES" sz="2800" dirty="0">
                <a:latin typeface="+mn-lt"/>
              </a:rPr>
              <a:t>muebles</a:t>
            </a:r>
          </a:p>
        </p:txBody>
      </p:sp>
      <p:sp>
        <p:nvSpPr>
          <p:cNvPr id="18" name="TextBox 4"/>
          <p:cNvSpPr txBox="1">
            <a:spLocks noChangeArrowheads="1"/>
          </p:cNvSpPr>
          <p:nvPr/>
        </p:nvSpPr>
        <p:spPr bwMode="auto">
          <a:xfrm>
            <a:off x="7247966" y="2743981"/>
            <a:ext cx="2079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400" dirty="0"/>
              <a:t>Educación</a:t>
            </a:r>
          </a:p>
        </p:txBody>
      </p:sp>
      <p:sp>
        <p:nvSpPr>
          <p:cNvPr id="19" name="TextBox 5"/>
          <p:cNvSpPr txBox="1">
            <a:spLocks noChangeArrowheads="1"/>
          </p:cNvSpPr>
          <p:nvPr/>
        </p:nvSpPr>
        <p:spPr bwMode="auto">
          <a:xfrm>
            <a:off x="2623344" y="3764316"/>
            <a:ext cx="1889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a:latin typeface="+mn-lt"/>
              </a:rPr>
              <a:t>Asistencia de salud</a:t>
            </a:r>
          </a:p>
        </p:txBody>
      </p:sp>
      <p:sp>
        <p:nvSpPr>
          <p:cNvPr id="20" name="TextBox 8"/>
          <p:cNvSpPr txBox="1">
            <a:spLocks noChangeArrowheads="1"/>
          </p:cNvSpPr>
          <p:nvPr/>
        </p:nvSpPr>
        <p:spPr bwMode="auto">
          <a:xfrm>
            <a:off x="7378616" y="3964479"/>
            <a:ext cx="19484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Vida social </a:t>
            </a:r>
          </a:p>
          <a:p>
            <a:pPr algn="ctr"/>
            <a:r>
              <a:rPr lang="es-ES" sz="2800" dirty="0">
                <a:latin typeface="+mn-lt"/>
              </a:rPr>
              <a:t>y amistades</a:t>
            </a:r>
          </a:p>
        </p:txBody>
      </p:sp>
      <p:sp>
        <p:nvSpPr>
          <p:cNvPr id="21" name="TextBox 9"/>
          <p:cNvSpPr txBox="1">
            <a:spLocks noChangeArrowheads="1"/>
          </p:cNvSpPr>
          <p:nvPr/>
        </p:nvSpPr>
        <p:spPr bwMode="auto">
          <a:xfrm>
            <a:off x="3422099" y="4938712"/>
            <a:ext cx="139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a:latin typeface="+mn-lt"/>
              </a:rPr>
              <a:t>Seguridad</a:t>
            </a:r>
          </a:p>
        </p:txBody>
      </p:sp>
      <p:sp>
        <p:nvSpPr>
          <p:cNvPr id="22" name="TextBox 10"/>
          <p:cNvSpPr txBox="1">
            <a:spLocks noChangeArrowheads="1"/>
          </p:cNvSpPr>
          <p:nvPr/>
        </p:nvSpPr>
        <p:spPr bwMode="auto">
          <a:xfrm>
            <a:off x="5113649" y="5307524"/>
            <a:ext cx="21206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algn="ctr"/>
            <a:r>
              <a:rPr lang="es-ES" sz="2800" dirty="0">
                <a:latin typeface="+mn-lt"/>
              </a:rPr>
              <a:t>Agua y</a:t>
            </a:r>
          </a:p>
          <a:p>
            <a:pPr algn="ctr"/>
            <a:r>
              <a:rPr lang="es-ES" sz="2800" dirty="0">
                <a:latin typeface="+mn-lt"/>
              </a:rPr>
              <a:t>saneamiento</a:t>
            </a:r>
          </a:p>
        </p:txBody>
      </p:sp>
      <p:sp>
        <p:nvSpPr>
          <p:cNvPr id="23" name="TextBox 2"/>
          <p:cNvSpPr txBox="1">
            <a:spLocks noChangeArrowheads="1"/>
          </p:cNvSpPr>
          <p:nvPr/>
        </p:nvSpPr>
        <p:spPr bwMode="auto">
          <a:xfrm>
            <a:off x="5333838" y="1559455"/>
            <a:ext cx="20850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400" dirty="0"/>
              <a:t>Alimentos</a:t>
            </a:r>
          </a:p>
        </p:txBody>
      </p:sp>
      <p:sp>
        <p:nvSpPr>
          <p:cNvPr id="16" name="Bulle ronde 2"/>
          <p:cNvSpPr>
            <a:spLocks noChangeArrowheads="1"/>
          </p:cNvSpPr>
          <p:nvPr/>
        </p:nvSpPr>
        <p:spPr bwMode="auto">
          <a:xfrm>
            <a:off x="2188605" y="1292264"/>
            <a:ext cx="7477654" cy="5362048"/>
          </a:xfrm>
          <a:prstGeom prst="wedgeEllipseCallout">
            <a:avLst>
              <a:gd name="adj1" fmla="val 41333"/>
              <a:gd name="adj2" fmla="val -46884"/>
            </a:avLst>
          </a:prstGeom>
          <a:noFill/>
          <a:ln w="9525" algn="ctr">
            <a:solidFill>
              <a:srgbClr val="005BA4"/>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pPr eaLnBrk="1" hangingPunct="1"/>
            <a:endParaRPr lang="fr-CH" altLang="fr-FR"/>
          </a:p>
        </p:txBody>
      </p:sp>
      <p:sp>
        <p:nvSpPr>
          <p:cNvPr id="17" name="ZoneTexte 3"/>
          <p:cNvSpPr txBox="1">
            <a:spLocks noChangeArrowheads="1"/>
          </p:cNvSpPr>
          <p:nvPr/>
        </p:nvSpPr>
        <p:spPr bwMode="auto">
          <a:xfrm>
            <a:off x="9257565" y="321490"/>
            <a:ext cx="314406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anose="020B0604030504040204" pitchFamily="34" charset="0"/>
                <a:cs typeface="Arial" panose="020B0604020202020204" pitchFamily="34" charset="0"/>
              </a:defRPr>
            </a:lvl1pPr>
            <a:lvl2pPr marL="742950" indent="-285750">
              <a:defRPr b="1">
                <a:solidFill>
                  <a:schemeClr val="tx1"/>
                </a:solidFill>
                <a:latin typeface="Tahoma" panose="020B0604030504040204" pitchFamily="34" charset="0"/>
                <a:cs typeface="Arial" panose="020B0604020202020204" pitchFamily="34" charset="0"/>
              </a:defRPr>
            </a:lvl2pPr>
            <a:lvl3pPr marL="1143000" indent="-228600">
              <a:defRPr b="1">
                <a:solidFill>
                  <a:schemeClr val="tx1"/>
                </a:solidFill>
                <a:latin typeface="Tahoma" panose="020B0604030504040204" pitchFamily="34" charset="0"/>
                <a:cs typeface="Arial" panose="020B0604020202020204" pitchFamily="34" charset="0"/>
              </a:defRPr>
            </a:lvl3pPr>
            <a:lvl4pPr marL="1600200" indent="-228600">
              <a:defRPr b="1">
                <a:solidFill>
                  <a:schemeClr val="tx1"/>
                </a:solidFill>
                <a:latin typeface="Tahoma" panose="020B0604030504040204" pitchFamily="34" charset="0"/>
                <a:cs typeface="Arial" panose="020B0604020202020204" pitchFamily="34" charset="0"/>
              </a:defRPr>
            </a:lvl4pPr>
            <a:lvl5pPr marL="2057400" indent="-228600">
              <a:defRPr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Tahoma" panose="020B0604030504040204" pitchFamily="34" charset="0"/>
                <a:cs typeface="Arial" panose="020B0604020202020204" pitchFamily="34" charset="0"/>
              </a:defRPr>
            </a:lvl9pPr>
          </a:lstStyle>
          <a:p>
            <a:r>
              <a:rPr lang="es-ES" sz="2800" dirty="0">
                <a:solidFill>
                  <a:srgbClr val="0070C0"/>
                </a:solidFill>
              </a:rPr>
              <a:t>Estas necesidades se denominan “necesidades esenciales”</a:t>
            </a:r>
          </a:p>
        </p:txBody>
      </p:sp>
      <p:sp>
        <p:nvSpPr>
          <p:cNvPr id="14" name="Rectangle 13"/>
          <p:cNvSpPr/>
          <p:nvPr/>
        </p:nvSpPr>
        <p:spPr>
          <a:xfrm>
            <a:off x="-1058" y="0"/>
            <a:ext cx="637759"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a:p>
            <a:pPr algn="ctr"/>
            <a:endParaRPr lang="fr-CH" dirty="0"/>
          </a:p>
        </p:txBody>
      </p:sp>
      <p:sp>
        <p:nvSpPr>
          <p:cNvPr id="15" name="TextBox 14"/>
          <p:cNvSpPr txBox="1"/>
          <p:nvPr/>
        </p:nvSpPr>
        <p:spPr>
          <a:xfrm>
            <a:off x="86988" y="5183796"/>
            <a:ext cx="461665" cy="1474763"/>
          </a:xfrm>
          <a:prstGeom prst="rect">
            <a:avLst/>
          </a:prstGeom>
          <a:noFill/>
        </p:spPr>
        <p:txBody>
          <a:bodyPr vert="vert270" wrap="none" rtlCol="0">
            <a:spAutoFit/>
          </a:bodyPr>
          <a:lstStyle/>
          <a:p>
            <a:r>
              <a:rPr lang="es-ES">
                <a:solidFill>
                  <a:schemeClr val="bg1"/>
                </a:solidFill>
              </a:rPr>
              <a:t>Curso HELP</a:t>
            </a:r>
          </a:p>
        </p:txBody>
      </p:sp>
    </p:spTree>
    <p:extLst>
      <p:ext uri="{BB962C8B-B14F-4D97-AF65-F5344CB8AC3E}">
        <p14:creationId xmlns:p14="http://schemas.microsoft.com/office/powerpoint/2010/main" val="2272500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7" ma:contentTypeDescription="Upload Form" ma:contentTypeScope="" ma:versionID="fffd85fadd351ab754fc8fb238c40201">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e7a619c49248d55872fe63e50b91a5c4"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2019-05-28T22:00:00+00:00</Period_x0020_start>
    <TaxCatchAll xmlns="a8a2af44-4b8d-404b-a8bd-4186350a523c">
      <Value>31</Value>
      <Value>4</Value>
      <Value>54</Value>
      <Value>2</Value>
      <Value>1</Value>
      <Value>3</Value>
    </TaxCatchAll>
    <ICRCIMP_DocumentType_H xmlns="71402401-ee9a-4cfa-82a8-ebbd88d5d766">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7ffa6903-4a6e-4c70-8f5c-101a463ec6d0</TermId>
        </TermInfo>
      </Term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OrganizationalAccronym_H>
    <AverageRating xmlns="http://schemas.microsoft.com/sharepoint/v3" xsi:nil="true"/>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TSASSIST-19-2190</_dlc_DocId>
    <_dlc_DocIdUrl xmlns="a8a2af44-4b8d-404b-a8bd-4186350a523c">
      <Url>https://collab.ext.icrc.org/sites/TS_ASSIST/_layouts/15/DocIdRedir.aspx?ID=TSASSIST-19-2190</Url>
      <Description>TSASSIST-19-2190</Description>
    </_dlc_DocIdUrl>
  </documentManagement>
</p:properties>
</file>

<file path=customXml/itemProps1.xml><?xml version="1.0" encoding="utf-8"?>
<ds:datastoreItem xmlns:ds="http://schemas.openxmlformats.org/officeDocument/2006/customXml" ds:itemID="{4DBAFB39-8F55-4971-873C-8438C340B772}"/>
</file>

<file path=customXml/itemProps2.xml><?xml version="1.0" encoding="utf-8"?>
<ds:datastoreItem xmlns:ds="http://schemas.openxmlformats.org/officeDocument/2006/customXml" ds:itemID="{2246A38F-BC23-401F-A226-C08EC964318E}">
  <ds:schemaRefs>
    <ds:schemaRef ds:uri="Microsoft.SharePoint.Taxonomy.ContentTypeSync"/>
  </ds:schemaRefs>
</ds:datastoreItem>
</file>

<file path=customXml/itemProps3.xml><?xml version="1.0" encoding="utf-8"?>
<ds:datastoreItem xmlns:ds="http://schemas.openxmlformats.org/officeDocument/2006/customXml" ds:itemID="{71E96647-6B41-4B7D-B176-A0F6ACB66690}">
  <ds:schemaRefs>
    <ds:schemaRef ds:uri="http://schemas.microsoft.com/sharepoint/events"/>
  </ds:schemaRefs>
</ds:datastoreItem>
</file>

<file path=customXml/itemProps4.xml><?xml version="1.0" encoding="utf-8"?>
<ds:datastoreItem xmlns:ds="http://schemas.openxmlformats.org/officeDocument/2006/customXml" ds:itemID="{A740C367-ABF8-4ED3-9D89-1BE039C01648}">
  <ds:schemaRefs>
    <ds:schemaRef ds:uri="http://schemas.microsoft.com/sharepoint/v3/contenttype/forms"/>
  </ds:schemaRefs>
</ds:datastoreItem>
</file>

<file path=customXml/itemProps5.xml><?xml version="1.0" encoding="utf-8"?>
<ds:datastoreItem xmlns:ds="http://schemas.openxmlformats.org/officeDocument/2006/customXml" ds:itemID="{C97544D9-D46A-4832-B1C2-CAD1BEA4F768}">
  <ds:schemaRefs>
    <ds:schemaRef ds:uri="http://purl.org/dc/terms/"/>
    <ds:schemaRef ds:uri="775538c5-eb89-48ba-a372-0acd5d6f12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402401-ee9a-4cfa-82a8-ebbd88d5d766"/>
    <ds:schemaRef ds:uri="http://schemas.microsoft.com/sharepoint/v3"/>
    <ds:schemaRef ds:uri="http://schemas.openxmlformats.org/package/2006/metadata/core-properties"/>
    <ds:schemaRef ds:uri="a8a2af44-4b8d-404b-a8bd-4186350a523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3505</TotalTime>
  <Words>3175</Words>
  <Application>Microsoft Office PowerPoint</Application>
  <PresentationFormat>Widescreen</PresentationFormat>
  <Paragraphs>470</Paragraphs>
  <Slides>31</Slides>
  <Notes>31</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51" baseType="lpstr">
      <vt:lpstr>ＭＳ Ｐゴシック</vt:lpstr>
      <vt:lpstr>ＭＳ Ｐゴシック</vt:lpstr>
      <vt:lpstr>SimSun</vt:lpstr>
      <vt:lpstr>Arial</vt:lpstr>
      <vt:lpstr>Arial Narrow</vt:lpstr>
      <vt:lpstr>Calibri</vt:lpstr>
      <vt:lpstr>Calibri Light</vt:lpstr>
      <vt:lpstr>Cambria</vt:lpstr>
      <vt:lpstr>Helvetica</vt:lpstr>
      <vt:lpstr>Monotype Sorts</vt:lpstr>
      <vt:lpstr>Tahoma</vt:lpstr>
      <vt:lpstr>Times New Roman</vt:lpstr>
      <vt:lpstr>Times New Roman Bold</vt:lpstr>
      <vt:lpstr>Times New Roman Bold Italic</vt:lpstr>
      <vt:lpstr>Verdana</vt:lpstr>
      <vt:lpstr>Verdana Bold</vt:lpstr>
      <vt:lpstr>Wingdings</vt:lpstr>
      <vt:lpstr>ヒラギノ明朝 ProN W3</vt:lpstr>
      <vt:lpstr>Office Theme</vt:lpstr>
      <vt:lpstr>Clip</vt:lpstr>
      <vt:lpstr>Nutrición y medios de subsistencia: conceptos</vt:lpstr>
      <vt:lpstr>Objetivos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Course</dc:title>
  <dc:creator>Eirini Karanisa</dc:creator>
  <cp:lastModifiedBy>Margarita Polo</cp:lastModifiedBy>
  <cp:revision>196</cp:revision>
  <cp:lastPrinted>2019-11-25T15:42:15Z</cp:lastPrinted>
  <dcterms:created xsi:type="dcterms:W3CDTF">2018-09-19T08:42:51Z</dcterms:created>
  <dcterms:modified xsi:type="dcterms:W3CDTF">2020-09-25T17:47:57Z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_dlc_DocIdItemGuid">
    <vt:lpwstr>58920f28-7085-4b6c-a5e4-edd555f143da</vt:lpwstr>
  </property>
  <property fmtid="{D5CDD505-2E9C-101B-9397-08002B2CF9AE}" pid="6" name="ICRCIMP_IHT">
    <vt:lpwstr>4;#Internal|23eb6094-56fc-4ad4-8ae2-cf1575a694f0</vt:lpwstr>
  </property>
  <property fmtid="{D5CDD505-2E9C-101B-9397-08002B2CF9AE}" pid="7" name="ICRCIMP_Country">
    <vt:lpwstr>2;#No Country|1f55df4f-c103-4303-b974-426a8e7d1d06</vt:lpwstr>
  </property>
  <property fmtid="{D5CDD505-2E9C-101B-9397-08002B2CF9AE}" pid="8" name="ICRCIMP_OrganizationalAccronym">
    <vt:lpwstr>31;#GVA_OP_ASSIST_HELP|c53394dc-0df0-45c5-8220-3bdc97c5e4ad</vt:lpwstr>
  </property>
  <property fmtid="{D5CDD505-2E9C-101B-9397-08002B2CF9AE}" pid="9" name="Key Issue">
    <vt:lpwstr>3;#- No key issue|32056555-74b8-4174-9beb-b0d6d010855f</vt:lpwstr>
  </property>
  <property fmtid="{D5CDD505-2E9C-101B-9397-08002B2CF9AE}" pid="10" name="ICRCIMP_DocumentType">
    <vt:lpwstr>54;#Presentation|7ffa6903-4a6e-4c70-8f5c-101a463ec6d0</vt:lpwstr>
  </property>
  <property fmtid="{D5CDD505-2E9C-101B-9397-08002B2CF9AE}" pid="11" name="ICRCIMP_BusinessFunction">
    <vt:lpwstr>1;#Assistance|9015aaae-65d7-4217-8889-581aaffe05a3</vt:lpwstr>
  </property>
  <property fmtid="{D5CDD505-2E9C-101B-9397-08002B2CF9AE}" pid="12" name="ICRCIMP_Keyword">
    <vt:lpwstr/>
  </property>
  <property fmtid="{D5CDD505-2E9C-101B-9397-08002B2CF9AE}" pid="13" name="ICRCIMP_KeyIssue">
    <vt:lpwstr/>
  </property>
  <property fmtid="{D5CDD505-2E9C-101B-9397-08002B2CF9AE}" pid="14" name="_docset_NoMedatataSyncRequired">
    <vt:lpwstr>False</vt:lpwstr>
  </property>
  <property fmtid="{D5CDD505-2E9C-101B-9397-08002B2CF9AE}" pid="15" name="_vti_ItemDeclaredRecord">
    <vt:filetime>2021-06-29T09:50:16Z</vt:filetime>
  </property>
  <property fmtid="{D5CDD505-2E9C-101B-9397-08002B2CF9AE}" pid="16" name="_vti_ItemHoldRecordStatus">
    <vt:i4>16</vt:i4>
  </property>
  <property fmtid="{D5CDD505-2E9C-101B-9397-08002B2CF9AE}" pid="17" name="ecm_RecordRestrictions">
    <vt:lpwstr>None</vt:lpwstr>
  </property>
  <property fmtid="{D5CDD505-2E9C-101B-9397-08002B2CF9AE}" pid="18" name="h205814a13eb4c68bb83316f6dea6ef2">
    <vt:lpwstr/>
  </property>
</Properties>
</file>