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257" r:id="rId7"/>
    <p:sldId id="293" r:id="rId8"/>
    <p:sldId id="259" r:id="rId9"/>
    <p:sldId id="258" r:id="rId10"/>
    <p:sldId id="260" r:id="rId11"/>
    <p:sldId id="261" r:id="rId12"/>
    <p:sldId id="262" r:id="rId13"/>
    <p:sldId id="263" r:id="rId14"/>
    <p:sldId id="264" r:id="rId15"/>
    <p:sldId id="265" r:id="rId16"/>
    <p:sldId id="266" r:id="rId17"/>
    <p:sldId id="267" r:id="rId18"/>
    <p:sldId id="28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2" r:id="rId32"/>
    <p:sldId id="283" r:id="rId33"/>
    <p:sldId id="284" r:id="rId34"/>
    <p:sldId id="285" r:id="rId35"/>
    <p:sldId id="286" r:id="rId36"/>
    <p:sldId id="28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EF"/>
    <a:srgbClr val="005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1" autoAdjust="0"/>
    <p:restoredTop sz="62712" autoAdjust="0"/>
  </p:normalViewPr>
  <p:slideViewPr>
    <p:cSldViewPr snapToGrid="0" showGuides="1">
      <p:cViewPr varScale="1">
        <p:scale>
          <a:sx n="42" d="100"/>
          <a:sy n="42" d="100"/>
        </p:scale>
        <p:origin x="1736"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B84C9-18DB-48A1-8D89-CA461837C362}" type="datetimeFigureOut">
              <a:rPr lang="fr-CH" smtClean="0"/>
              <a:t>01.10.2020</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2E189-13DB-46AF-BAE9-9AAB03E56AAD}" type="slidenum">
              <a:rPr lang="fr-CH" smtClean="0"/>
              <a:t>‹#›</a:t>
            </a:fld>
            <a:endParaRPr lang="fr-CH"/>
          </a:p>
        </p:txBody>
      </p:sp>
    </p:spTree>
    <p:extLst>
      <p:ext uri="{BB962C8B-B14F-4D97-AF65-F5344CB8AC3E}">
        <p14:creationId xmlns:p14="http://schemas.microsoft.com/office/powerpoint/2010/main" val="345574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73330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11</a:t>
            </a:fld>
            <a:endParaRPr lang="fr-CH"/>
          </a:p>
        </p:txBody>
      </p:sp>
    </p:spTree>
    <p:extLst>
      <p:ext uri="{BB962C8B-B14F-4D97-AF65-F5344CB8AC3E}">
        <p14:creationId xmlns:p14="http://schemas.microsoft.com/office/powerpoint/2010/main" val="21972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12</a:t>
            </a:fld>
            <a:endParaRPr lang="fr-CH"/>
          </a:p>
        </p:txBody>
      </p:sp>
    </p:spTree>
    <p:extLst>
      <p:ext uri="{BB962C8B-B14F-4D97-AF65-F5344CB8AC3E}">
        <p14:creationId xmlns:p14="http://schemas.microsoft.com/office/powerpoint/2010/main" val="290034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13</a:t>
            </a:fld>
            <a:endParaRPr lang="fr-CH"/>
          </a:p>
        </p:txBody>
      </p:sp>
    </p:spTree>
    <p:extLst>
      <p:ext uri="{BB962C8B-B14F-4D97-AF65-F5344CB8AC3E}">
        <p14:creationId xmlns:p14="http://schemas.microsoft.com/office/powerpoint/2010/main" val="169384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Dar</a:t>
            </a:r>
            <a:r>
              <a:rPr lang="es-ES" baseline="0" noProof="0" dirty="0"/>
              <a:t> una explicación </a:t>
            </a:r>
            <a:r>
              <a:rPr lang="es-ES" noProof="0" dirty="0"/>
              <a:t>sobre la puntuación z: </a:t>
            </a:r>
          </a:p>
          <a:p>
            <a:r>
              <a:rPr lang="es-ES" noProof="0" dirty="0">
                <a:solidFill>
                  <a:srgbClr val="00FFFF"/>
                </a:solidFill>
              </a:rPr>
              <a:t>Puntuación</a:t>
            </a:r>
            <a:r>
              <a:rPr lang="es-ES" baseline="0" noProof="0" dirty="0">
                <a:solidFill>
                  <a:srgbClr val="00FFFF"/>
                </a:solidFill>
              </a:rPr>
              <a:t> z</a:t>
            </a:r>
            <a:r>
              <a:rPr lang="es-ES" noProof="0" dirty="0">
                <a:solidFill>
                  <a:srgbClr val="00FFFF"/>
                </a:solidFill>
              </a:rPr>
              <a:t>  (peso promedio y desviación</a:t>
            </a:r>
            <a:r>
              <a:rPr lang="es-ES" baseline="0" noProof="0" dirty="0">
                <a:solidFill>
                  <a:srgbClr val="00FFFF"/>
                </a:solidFill>
              </a:rPr>
              <a:t> estándar/DE</a:t>
            </a:r>
            <a:r>
              <a:rPr lang="es-ES" noProof="0" dirty="0">
                <a:solidFill>
                  <a:srgbClr val="00FFFF"/>
                </a:solidFill>
              </a:rPr>
              <a:t>: puntuación z 1 es de 1 DE, puntuación z 2 es de 2 DE </a:t>
            </a:r>
            <a:r>
              <a:rPr lang="es-ES" noProof="0" dirty="0" err="1">
                <a:solidFill>
                  <a:srgbClr val="00FFFF"/>
                </a:solidFill>
              </a:rPr>
              <a:t>de</a:t>
            </a:r>
            <a:r>
              <a:rPr lang="es-ES" noProof="0" dirty="0">
                <a:solidFill>
                  <a:srgbClr val="00FFFF"/>
                </a:solidFill>
              </a:rPr>
              <a:t> la media).</a:t>
            </a:r>
          </a:p>
          <a:p>
            <a:r>
              <a:rPr lang="es-ES" noProof="0" dirty="0"/>
              <a:t>&lt; 115 mm </a:t>
            </a:r>
            <a:r>
              <a:rPr lang="es-ES" sz="1200" b="0" i="0" kern="1200" noProof="0" dirty="0">
                <a:solidFill>
                  <a:schemeClr val="tx1"/>
                </a:solidFill>
                <a:effectLst/>
                <a:latin typeface="+mn-lt"/>
                <a:ea typeface="+mn-ea"/>
                <a:cs typeface="+mn-cs"/>
              </a:rPr>
              <a:t>es un criterio adecuado para identificar a niños con malnutrición grave que necesitan tratamiento </a:t>
            </a:r>
            <a:r>
              <a:rPr lang="es-ES" noProof="0" dirty="0"/>
              <a:t>(entre niños con una altura de 65</a:t>
            </a:r>
            <a:r>
              <a:rPr lang="es-ES" baseline="0" noProof="0" dirty="0"/>
              <a:t> </a:t>
            </a:r>
            <a:r>
              <a:rPr lang="es-ES" noProof="0" dirty="0"/>
              <a:t>a 110 cm, es decir, de 6 a 59 meses de edad): variable del riesgo de muerte entre estos niños.</a:t>
            </a:r>
          </a:p>
          <a:p>
            <a:r>
              <a:rPr lang="es-ES" noProof="0" dirty="0">
                <a:solidFill>
                  <a:srgbClr val="00FFFF"/>
                </a:solidFill>
              </a:rPr>
              <a:t>115 mm </a:t>
            </a:r>
            <a:r>
              <a:rPr lang="es-ES" noProof="0" dirty="0"/>
              <a:t>es una decisión acordada recientemente entre organismos e instituciones académicas a nivel mundial, ya que la mortalidad aumenta exponencialmente cuando un niño tiene una MUAC por</a:t>
            </a:r>
            <a:r>
              <a:rPr lang="es-ES" baseline="0" noProof="0" dirty="0"/>
              <a:t> debajo de </a:t>
            </a:r>
            <a:r>
              <a:rPr lang="es-ES" noProof="0" dirty="0"/>
              <a:t>115 mm </a:t>
            </a:r>
            <a:r>
              <a:rPr lang="es-ES" noProof="0" dirty="0">
                <a:solidFill>
                  <a:srgbClr val="00FFFF"/>
                </a:solidFill>
              </a:rPr>
              <a:t>(el</a:t>
            </a:r>
            <a:r>
              <a:rPr lang="es-ES" baseline="0" noProof="0" dirty="0">
                <a:solidFill>
                  <a:srgbClr val="00FFFF"/>
                </a:solidFill>
              </a:rPr>
              <a:t> </a:t>
            </a:r>
            <a:r>
              <a:rPr lang="es-ES" noProof="0" dirty="0">
                <a:solidFill>
                  <a:srgbClr val="00FFFF"/>
                </a:solidFill>
              </a:rPr>
              <a:t>riesgo </a:t>
            </a:r>
            <a:r>
              <a:rPr lang="es-ES" noProof="0" dirty="0"/>
              <a:t>también es alto cuando la MUAC mide 110 mm, pero esto significa que se perderán de vista los niños con una MUAC entre 110 y 115 mm, que tienen un alto riesgo de mortalidad</a:t>
            </a:r>
            <a:r>
              <a:rPr lang="es-ES" noProof="0" dirty="0">
                <a:solidFill>
                  <a:srgbClr val="00FFFF"/>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a:solidFill>
                  <a:srgbClr val="00FFFF"/>
                </a:solidFill>
              </a:rPr>
              <a:t>V. </a:t>
            </a:r>
            <a:r>
              <a:rPr lang="es-ES" b="1" noProof="0" dirty="0"/>
              <a:t>“Patrones de crecimiento de la OMS e identificación de la malnutrición aguda severa en lactantes y niños”</a:t>
            </a:r>
            <a:r>
              <a:rPr lang="es-ES" b="0" noProof="0" dirty="0"/>
              <a:t>,</a:t>
            </a:r>
            <a:r>
              <a:rPr lang="es-ES" b="1" noProof="0" dirty="0"/>
              <a:t> </a:t>
            </a:r>
            <a:r>
              <a:rPr lang="es-ES" b="0" noProof="0" dirty="0"/>
              <a:t>documento elaborado de manera conjunta entre la Organización Mundial de la Salud y </a:t>
            </a:r>
            <a:r>
              <a:rPr lang="es-ES" sz="1200" b="0" u="none" kern="1200" noProof="0" dirty="0">
                <a:solidFill>
                  <a:schemeClr val="tx1"/>
                </a:solidFill>
                <a:latin typeface="+mn-lt"/>
                <a:ea typeface="+mn-ea"/>
                <a:cs typeface="+mn-cs"/>
              </a:rPr>
              <a:t>el Fondo de las Naciones Unidas para la Infancia</a:t>
            </a:r>
            <a:r>
              <a:rPr lang="es-ES" sz="1200" b="0" u="none" kern="1200" baseline="0" noProof="0" dirty="0">
                <a:solidFill>
                  <a:schemeClr val="tx1"/>
                </a:solidFill>
                <a:latin typeface="+mn-lt"/>
                <a:ea typeface="+mn-ea"/>
                <a:cs typeface="+mn-cs"/>
              </a:rPr>
              <a:t> </a:t>
            </a:r>
            <a:r>
              <a:rPr lang="es-ES" noProof="0" dirty="0"/>
              <a:t>en 2009.</a:t>
            </a:r>
          </a:p>
          <a:p>
            <a:r>
              <a:rPr lang="es-ES" noProof="0" dirty="0">
                <a:solidFill>
                  <a:srgbClr val="00FFFF"/>
                </a:solidFill>
              </a:rPr>
              <a:t>También existen valores de referencia para la desnutrición crónica.</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14</a:t>
            </a:fld>
            <a:endParaRPr lang="fr-CH"/>
          </a:p>
        </p:txBody>
      </p:sp>
    </p:spTree>
    <p:extLst>
      <p:ext uri="{BB962C8B-B14F-4D97-AF65-F5344CB8AC3E}">
        <p14:creationId xmlns:p14="http://schemas.microsoft.com/office/powerpoint/2010/main" val="317769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Para todas estas medidas antropométricas, </a:t>
            </a:r>
            <a:r>
              <a:rPr lang="es-ES" dirty="0"/>
              <a:t>existen procedimientos y técnicas estandarizadas a fin de permitir la reproducibilidad de la medición en la mayor medida posible.</a:t>
            </a:r>
          </a:p>
          <a:p>
            <a:r>
              <a:rPr lang="es-ES" dirty="0"/>
              <a:t>Se</a:t>
            </a:r>
            <a:r>
              <a:rPr lang="es-ES" baseline="0" dirty="0"/>
              <a:t> n</a:t>
            </a:r>
            <a:r>
              <a:rPr lang="es-ES" dirty="0"/>
              <a:t>ecesita una balanza adaptada a la edad. </a:t>
            </a:r>
          </a:p>
          <a:p>
            <a:r>
              <a:rPr lang="es-ES" sz="1200" b="0" i="0" kern="1200" dirty="0">
                <a:solidFill>
                  <a:schemeClr val="tx1"/>
                </a:solidFill>
                <a:effectLst/>
                <a:latin typeface="+mn-lt"/>
                <a:ea typeface="+mn-ea"/>
                <a:cs typeface="+mn-cs"/>
              </a:rPr>
              <a:t>Pesar sin prendas de vestir o con la menor cantidad posible </a:t>
            </a:r>
            <a:r>
              <a:rPr lang="es-ES" baseline="0" noProof="0" dirty="0"/>
              <a:t>(excepciones: clima, normas culturales…).</a:t>
            </a:r>
            <a:endParaRPr lang="es-ES"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15</a:t>
            </a:fld>
            <a:endParaRPr lang="fr-CH"/>
          </a:p>
        </p:txBody>
      </p:sp>
    </p:spTree>
    <p:extLst>
      <p:ext uri="{BB962C8B-B14F-4D97-AF65-F5344CB8AC3E}">
        <p14:creationId xmlns:p14="http://schemas.microsoft.com/office/powerpoint/2010/main" val="112923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Tallímetro</a:t>
            </a:r>
            <a:r>
              <a:rPr lang="es-ES" dirty="0"/>
              <a:t> adaptado a la edad.</a:t>
            </a:r>
          </a:p>
          <a:p>
            <a:r>
              <a:rPr lang="es-ES" dirty="0"/>
              <a:t>Recostar a menores de dos años de edad o</a:t>
            </a:r>
            <a:r>
              <a:rPr lang="es-ES" baseline="0" dirty="0"/>
              <a:t> niños que midan menos de</a:t>
            </a:r>
            <a:r>
              <a:rPr lang="es-ES" dirty="0"/>
              <a:t> 85 cm.</a:t>
            </a:r>
          </a:p>
          <a:p>
            <a:r>
              <a:rPr lang="es-ES" dirty="0"/>
              <a:t>Quitar el calzado.</a:t>
            </a:r>
            <a:endParaRPr lang="fr-CH"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16</a:t>
            </a:fld>
            <a:endParaRPr lang="fr-CH"/>
          </a:p>
        </p:txBody>
      </p:sp>
    </p:spTree>
    <p:extLst>
      <p:ext uri="{BB962C8B-B14F-4D97-AF65-F5344CB8AC3E}">
        <p14:creationId xmlns:p14="http://schemas.microsoft.com/office/powerpoint/2010/main" val="417818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Se determina mediante el uso de tablas o gráficos estándar. La puntuación z indica la distancia</a:t>
            </a:r>
            <a:r>
              <a:rPr lang="es-ES" sz="1200" b="0" i="0" kern="1200" noProof="0" dirty="0">
                <a:solidFill>
                  <a:schemeClr val="tx1"/>
                </a:solidFill>
                <a:effectLst/>
                <a:latin typeface="+mn-lt"/>
                <a:ea typeface="+mn-ea"/>
                <a:cs typeface="+mn-cs"/>
              </a:rPr>
              <a:t> de la media</a:t>
            </a:r>
            <a:r>
              <a:rPr lang="es-ES" noProof="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Se</a:t>
            </a:r>
            <a:r>
              <a:rPr lang="es-ES" baseline="0" noProof="0" dirty="0"/>
              <a:t> reemplazaron l</a:t>
            </a:r>
            <a:r>
              <a:rPr lang="es-ES" noProof="0" dirty="0"/>
              <a:t>os patrones del </a:t>
            </a:r>
            <a:r>
              <a:rPr lang="es-ES" sz="1200" b="0" i="0" kern="1200" noProof="0" dirty="0">
                <a:solidFill>
                  <a:schemeClr val="tx1"/>
                </a:solidFill>
                <a:effectLst/>
                <a:latin typeface="+mn-lt"/>
                <a:ea typeface="+mn-ea"/>
                <a:cs typeface="+mn-cs"/>
              </a:rPr>
              <a:t>Centro Nacional de Estadísticas de la Salud (NCHS, por sus siglas en inglés)</a:t>
            </a:r>
            <a:r>
              <a:rPr lang="es-ES" noProof="0" dirty="0"/>
              <a:t> por los de la OMS</a:t>
            </a:r>
            <a:r>
              <a:rPr lang="es-ES" sz="1200" b="0" i="0" kern="1200" noProof="0" dirty="0">
                <a:solidFill>
                  <a:schemeClr val="tx1"/>
                </a:solidFill>
                <a:effectLst/>
                <a:latin typeface="+mn-lt"/>
                <a:ea typeface="+mn-ea"/>
                <a:cs typeface="+mn-cs"/>
              </a:rPr>
              <a:t>.</a:t>
            </a:r>
            <a:endParaRPr lang="es-ES" baseline="0" noProof="0" dirty="0"/>
          </a:p>
          <a:p>
            <a:r>
              <a:rPr lang="es-ES" noProof="0" dirty="0"/>
              <a:t>El estudio </a:t>
            </a:r>
            <a:r>
              <a:rPr lang="es-ES" noProof="0" dirty="0" err="1"/>
              <a:t>multicéntrico</a:t>
            </a:r>
            <a:r>
              <a:rPr lang="es-ES" noProof="0" dirty="0"/>
              <a:t> de la OMS sobre el patrón de crecimiento (EMPC) se llevó a cabo entre 1997 y 2003 a fin de determinar una nueva curva destinada a evaluar el crecimiento de los lactantes y niños en todo el mundo.</a:t>
            </a:r>
          </a:p>
          <a:p>
            <a:r>
              <a:rPr lang="es-ES" sz="1200" b="0" i="0" kern="1200" noProof="0" dirty="0">
                <a:solidFill>
                  <a:schemeClr val="tx1"/>
                </a:solidFill>
                <a:effectLst/>
                <a:latin typeface="+mn-lt"/>
                <a:ea typeface="+mn-ea"/>
                <a:cs typeface="+mn-cs"/>
              </a:rPr>
              <a:t>En el marco del EMPC, se obtuvieron datos básicos sobre el crecimiento e información conexa de unos 8.500 niños de muy distintos orígenes étnicos y entornos culturales (</a:t>
            </a:r>
            <a:r>
              <a:rPr lang="es-ES" noProof="0" dirty="0"/>
              <a:t>Brasil, Ghana, India, Noruega, Omán y Estados Unidos</a:t>
            </a:r>
            <a:r>
              <a:rPr lang="es-ES" sz="1200" b="0" i="0" kern="1200" noProof="0" dirty="0">
                <a:solidFill>
                  <a:schemeClr val="tx1"/>
                </a:solidFill>
                <a:effectLst/>
                <a:latin typeface="+mn-lt"/>
                <a:ea typeface="+mn-ea"/>
                <a:cs typeface="+mn-cs"/>
              </a:rPr>
              <a:t>).</a:t>
            </a:r>
          </a:p>
          <a:p>
            <a:r>
              <a:rPr lang="es-ES" noProof="0" dirty="0"/>
              <a:t>Se utiliza la siguiente fórmula: valor observado –</a:t>
            </a:r>
            <a:r>
              <a:rPr lang="es-ES" baseline="0" noProof="0" dirty="0"/>
              <a:t> </a:t>
            </a:r>
            <a:r>
              <a:rPr lang="es-ES" noProof="0" dirty="0"/>
              <a:t>valor de la medida media de referencia</a:t>
            </a:r>
            <a:r>
              <a:rPr lang="es-ES" baseline="0" noProof="0" dirty="0"/>
              <a:t> </a:t>
            </a:r>
            <a:r>
              <a:rPr lang="es-ES" noProof="0" dirty="0"/>
              <a:t>(edad/estatura) / valor de la medida media de referencia – -1 desviación estándar. </a:t>
            </a:r>
          </a:p>
          <a:p>
            <a:r>
              <a:rPr lang="es-ES" noProof="0" dirty="0"/>
              <a:t>Existen</a:t>
            </a:r>
            <a:r>
              <a:rPr lang="es-ES" baseline="0" noProof="0" dirty="0"/>
              <a:t> diferentes tablas para cada indicador y grupo de edad. </a:t>
            </a:r>
          </a:p>
          <a:p>
            <a:r>
              <a:rPr lang="es-ES" noProof="0" dirty="0"/>
              <a:t>Practiquemos con el caso de la pequeña</a:t>
            </a:r>
            <a:r>
              <a:rPr lang="es-ES" baseline="0" noProof="0" dirty="0"/>
              <a:t> figura</a:t>
            </a:r>
            <a:r>
              <a:rPr lang="es-ES" noProof="0" dirty="0"/>
              <a:t> rosa.</a:t>
            </a: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17</a:t>
            </a:fld>
            <a:endParaRPr lang="fr-CH"/>
          </a:p>
        </p:txBody>
      </p:sp>
    </p:spTree>
    <p:extLst>
      <p:ext uri="{BB962C8B-B14F-4D97-AF65-F5344CB8AC3E}">
        <p14:creationId xmlns:p14="http://schemas.microsoft.com/office/powerpoint/2010/main" val="950738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Se determina mediante el uso de tablas o gráficos estándar. La puntuación z indica la distancia</a:t>
            </a:r>
            <a:r>
              <a:rPr lang="es-ES" sz="1200" b="0" i="0" kern="1200" noProof="0" dirty="0">
                <a:solidFill>
                  <a:schemeClr val="tx1"/>
                </a:solidFill>
                <a:effectLst/>
                <a:latin typeface="+mn-lt"/>
                <a:ea typeface="+mn-ea"/>
                <a:cs typeface="+mn-cs"/>
              </a:rPr>
              <a:t> de la media</a:t>
            </a:r>
            <a:r>
              <a:rPr lang="es-ES" noProof="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a:t>Se</a:t>
            </a:r>
            <a:r>
              <a:rPr lang="es-ES" baseline="0" noProof="0" dirty="0"/>
              <a:t> reemplazó a l</a:t>
            </a:r>
            <a:r>
              <a:rPr lang="es-ES" noProof="0" dirty="0"/>
              <a:t>os patrones del </a:t>
            </a:r>
            <a:r>
              <a:rPr lang="es-ES" sz="1200" b="0" i="0" kern="1200" noProof="0" dirty="0">
                <a:solidFill>
                  <a:schemeClr val="tx1"/>
                </a:solidFill>
                <a:effectLst/>
                <a:latin typeface="+mn-lt"/>
                <a:ea typeface="+mn-ea"/>
                <a:cs typeface="+mn-cs"/>
              </a:rPr>
              <a:t>Centro Nacional de Estadísticas de la Salud (NCHS, por sus siglas en inglés)</a:t>
            </a:r>
            <a:r>
              <a:rPr lang="es-ES" noProof="0" dirty="0"/>
              <a:t> por los de la OMS</a:t>
            </a:r>
            <a:r>
              <a:rPr lang="es-ES" sz="1200" b="0" i="0" kern="1200" noProof="0" dirty="0">
                <a:solidFill>
                  <a:schemeClr val="tx1"/>
                </a:solidFill>
                <a:effectLst/>
                <a:latin typeface="+mn-lt"/>
                <a:ea typeface="+mn-ea"/>
                <a:cs typeface="+mn-cs"/>
              </a:rPr>
              <a:t>.</a:t>
            </a:r>
            <a:endParaRPr lang="es-ES" baseline="0" noProof="0" dirty="0"/>
          </a:p>
          <a:p>
            <a:r>
              <a:rPr lang="es-ES" noProof="0" dirty="0"/>
              <a:t>El estudio </a:t>
            </a:r>
            <a:r>
              <a:rPr lang="es-ES" noProof="0" dirty="0" err="1"/>
              <a:t>multicéntrico</a:t>
            </a:r>
            <a:r>
              <a:rPr lang="es-ES" noProof="0" dirty="0"/>
              <a:t> de la OMS sobre el patrón de crecimiento (EMPC) se llevó a cabo entre 1997 y 2003 a fin de determinar una nueva curva destinada a evaluar el crecimiento de los lactantes y niños en todo el mundo.</a:t>
            </a:r>
          </a:p>
          <a:p>
            <a:r>
              <a:rPr lang="es-ES" sz="1200" b="0" i="0" kern="1200" noProof="0" dirty="0">
                <a:solidFill>
                  <a:schemeClr val="tx1"/>
                </a:solidFill>
                <a:effectLst/>
                <a:latin typeface="+mn-lt"/>
                <a:ea typeface="+mn-ea"/>
                <a:cs typeface="+mn-cs"/>
              </a:rPr>
              <a:t>En el marco del EMPC se obtuvieron datos básicos sobre el crecimiento e información conexa de unos 8.500 niños de muy distintos orígenes étnicos y entornos culturales (</a:t>
            </a:r>
            <a:r>
              <a:rPr lang="es-ES" noProof="0" dirty="0"/>
              <a:t>Brasil, Ghana, India, Noruega, Omán y Estados Unidos</a:t>
            </a:r>
            <a:r>
              <a:rPr lang="es-ES" sz="1200" b="0" i="0" kern="1200" noProof="0" dirty="0">
                <a:solidFill>
                  <a:schemeClr val="tx1"/>
                </a:solidFill>
                <a:effectLst/>
                <a:latin typeface="+mn-lt"/>
                <a:ea typeface="+mn-ea"/>
                <a:cs typeface="+mn-cs"/>
              </a:rPr>
              <a:t>).</a:t>
            </a:r>
          </a:p>
          <a:p>
            <a:r>
              <a:rPr lang="es-ES" noProof="0" dirty="0"/>
              <a:t>Se utiliza la siguiente fórmula: valor observado –</a:t>
            </a:r>
            <a:r>
              <a:rPr lang="es-ES" baseline="0" noProof="0" dirty="0"/>
              <a:t> </a:t>
            </a:r>
            <a:r>
              <a:rPr lang="es-ES" noProof="0" dirty="0"/>
              <a:t>valor de la medida media de referencia</a:t>
            </a:r>
            <a:r>
              <a:rPr lang="es-ES" baseline="0" noProof="0" dirty="0"/>
              <a:t> </a:t>
            </a:r>
            <a:r>
              <a:rPr lang="es-ES" noProof="0" dirty="0"/>
              <a:t>(edad/estatura) / valor de la medida media de referencia – -1 desviación estándar. </a:t>
            </a:r>
          </a:p>
          <a:p>
            <a:r>
              <a:rPr lang="es-ES" noProof="0" dirty="0"/>
              <a:t>Existen</a:t>
            </a:r>
            <a:r>
              <a:rPr lang="es-ES" baseline="0" noProof="0" dirty="0"/>
              <a:t> diferentes tablas para cada indicador y grupo de edad. </a:t>
            </a:r>
          </a:p>
          <a:p>
            <a:r>
              <a:rPr lang="es-ES" noProof="0" dirty="0"/>
              <a:t>Practiquemos con el caso de la pequeña</a:t>
            </a:r>
            <a:r>
              <a:rPr lang="es-ES" baseline="0" noProof="0" dirty="0"/>
              <a:t> figura</a:t>
            </a:r>
            <a:r>
              <a:rPr lang="es-ES" noProof="0" dirty="0"/>
              <a:t> rosa.</a:t>
            </a:r>
          </a:p>
        </p:txBody>
      </p:sp>
      <p:sp>
        <p:nvSpPr>
          <p:cNvPr id="4" name="Slide Number Placeholder 3"/>
          <p:cNvSpPr>
            <a:spLocks noGrp="1"/>
          </p:cNvSpPr>
          <p:nvPr>
            <p:ph type="sldNum" sz="quarter" idx="10"/>
          </p:nvPr>
        </p:nvSpPr>
        <p:spPr/>
        <p:txBody>
          <a:bodyPr/>
          <a:lstStyle/>
          <a:p>
            <a:fld id="{30D2E189-13DB-46AF-BAE9-9AAB03E56AAD}" type="slidenum">
              <a:rPr lang="fr-CH" smtClean="0"/>
              <a:t>18</a:t>
            </a:fld>
            <a:endParaRPr lang="fr-CH"/>
          </a:p>
        </p:txBody>
      </p:sp>
    </p:spTree>
    <p:extLst>
      <p:ext uri="{BB962C8B-B14F-4D97-AF65-F5344CB8AC3E}">
        <p14:creationId xmlns:p14="http://schemas.microsoft.com/office/powerpoint/2010/main" val="273829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ES" noProof="0" dirty="0">
                <a:cs typeface="Arial" panose="020B0604020202020204" pitchFamily="34" charset="0"/>
              </a:rPr>
              <a:t>Un cocodrilo, dos cocodrilos, tres cocodrilos.</a:t>
            </a:r>
            <a:endParaRPr lang="es-ES" baseline="0" noProof="0" dirty="0">
              <a:cs typeface="Arial" panose="020B0604020202020204" pitchFamily="34" charset="0"/>
            </a:endParaRPr>
          </a:p>
          <a:p>
            <a:pPr eaLnBrk="1" hangingPunct="1"/>
            <a:r>
              <a:rPr lang="es-ES" baseline="0" noProof="0" dirty="0">
                <a:cs typeface="Arial" panose="020B0604020202020204" pitchFamily="34" charset="0"/>
              </a:rPr>
              <a:t>Compromete ambos pies de forma simultánea.</a:t>
            </a:r>
          </a:p>
          <a:p>
            <a:pPr eaLnBrk="1" hangingPunct="1"/>
            <a:r>
              <a:rPr lang="es-ES" baseline="0" noProof="0" dirty="0">
                <a:cs typeface="Arial" panose="020B0604020202020204" pitchFamily="34" charset="0"/>
              </a:rPr>
              <a:t>El edema nutricional es bilateral, blando, ascendente y, generalmente, no causa dolor. </a:t>
            </a:r>
            <a:endParaRPr lang="es-ES" noProof="0"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19</a:t>
            </a:fld>
            <a:endParaRPr lang="fr-CH"/>
          </a:p>
        </p:txBody>
      </p:sp>
    </p:spTree>
    <p:extLst>
      <p:ext uri="{BB962C8B-B14F-4D97-AF65-F5344CB8AC3E}">
        <p14:creationId xmlns:p14="http://schemas.microsoft.com/office/powerpoint/2010/main" val="403387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latin typeface="Times New Roman" panose="02020603050405020304" pitchFamily="18" charset="0"/>
                <a:cs typeface="Times New Roman" panose="02020603050405020304" pitchFamily="18" charset="0"/>
              </a:rPr>
              <a:t>Actividad</a:t>
            </a:r>
            <a:r>
              <a:rPr lang="es-ES" baseline="0" noProof="0" dirty="0">
                <a:latin typeface="Times New Roman" panose="02020603050405020304" pitchFamily="18" charset="0"/>
                <a:cs typeface="Times New Roman" panose="02020603050405020304" pitchFamily="18" charset="0"/>
              </a:rPr>
              <a:t> de la botella de agua</a:t>
            </a:r>
            <a:endParaRPr lang="es-ES" noProof="0" dirty="0">
              <a:latin typeface="Times New Roman" panose="02020603050405020304" pitchFamily="18" charset="0"/>
              <a:cs typeface="Times New Roman" panose="02020603050405020304" pitchFamily="18" charset="0"/>
            </a:endParaRPr>
          </a:p>
          <a:p>
            <a:r>
              <a:rPr lang="es-ES" noProof="0" dirty="0">
                <a:latin typeface="Times New Roman" panose="02020603050405020304" pitchFamily="18" charset="0"/>
                <a:cs typeface="Times New Roman" panose="02020603050405020304" pitchFamily="18" charset="0"/>
              </a:rPr>
              <a:t>MUAC para niños entre</a:t>
            </a:r>
            <a:r>
              <a:rPr lang="es-ES" baseline="0" noProof="0" dirty="0">
                <a:latin typeface="Times New Roman" panose="02020603050405020304" pitchFamily="18" charset="0"/>
                <a:cs typeface="Times New Roman" panose="02020603050405020304" pitchFamily="18" charset="0"/>
              </a:rPr>
              <a:t> </a:t>
            </a:r>
            <a:r>
              <a:rPr lang="es-ES" noProof="0" dirty="0">
                <a:latin typeface="Times New Roman" panose="02020603050405020304" pitchFamily="18" charset="0"/>
                <a:cs typeface="Times New Roman" panose="02020603050405020304" pitchFamily="18" charset="0"/>
              </a:rPr>
              <a:t>65 y 110 cm de estatura o</a:t>
            </a:r>
            <a:r>
              <a:rPr lang="es-ES" baseline="0" noProof="0" dirty="0">
                <a:latin typeface="Times New Roman" panose="02020603050405020304" pitchFamily="18" charset="0"/>
                <a:cs typeface="Times New Roman" panose="02020603050405020304" pitchFamily="18" charset="0"/>
              </a:rPr>
              <a:t> entre</a:t>
            </a:r>
            <a:r>
              <a:rPr lang="es-ES" noProof="0" dirty="0">
                <a:latin typeface="Times New Roman" panose="02020603050405020304" pitchFamily="18" charset="0"/>
                <a:cs typeface="Times New Roman" panose="02020603050405020304" pitchFamily="18" charset="0"/>
              </a:rPr>
              <a:t> 6</a:t>
            </a:r>
            <a:r>
              <a:rPr lang="es-ES" baseline="0" noProof="0" dirty="0">
                <a:latin typeface="Times New Roman" panose="02020603050405020304" pitchFamily="18" charset="0"/>
                <a:cs typeface="Times New Roman" panose="02020603050405020304" pitchFamily="18" charset="0"/>
              </a:rPr>
              <a:t> y </a:t>
            </a:r>
            <a:r>
              <a:rPr lang="es-ES" noProof="0" dirty="0">
                <a:latin typeface="Times New Roman" panose="02020603050405020304" pitchFamily="18" charset="0"/>
                <a:cs typeface="Times New Roman" panose="02020603050405020304" pitchFamily="18" charset="0"/>
              </a:rPr>
              <a:t>59 meses de edad.</a:t>
            </a:r>
            <a:r>
              <a:rPr lang="es-ES" baseline="0" noProof="0" dirty="0">
                <a:latin typeface="Times New Roman" panose="02020603050405020304" pitchFamily="18" charset="0"/>
                <a:cs typeface="Times New Roman" panose="02020603050405020304" pitchFamily="18" charset="0"/>
              </a:rPr>
              <a:t> </a:t>
            </a:r>
            <a:r>
              <a:rPr lang="es-ES" sz="1200" b="0" i="0" kern="1200" noProof="0" dirty="0">
                <a:solidFill>
                  <a:schemeClr val="tx1"/>
                </a:solidFill>
                <a:effectLst/>
                <a:latin typeface="+mn-lt"/>
                <a:ea typeface="+mn-ea"/>
                <a:cs typeface="+mn-cs"/>
              </a:rPr>
              <a:t>Instrucciones de uso específicas.</a:t>
            </a:r>
          </a:p>
          <a:p>
            <a:r>
              <a:rPr lang="es-ES" baseline="0" noProof="0" dirty="0">
                <a:latin typeface="Times New Roman" panose="02020603050405020304" pitchFamily="18" charset="0"/>
                <a:cs typeface="Times New Roman" panose="02020603050405020304" pitchFamily="18" charset="0"/>
              </a:rPr>
              <a:t>El valor de la MUAC se relaciona estrechamente con el riesgo de mortalidad.</a:t>
            </a:r>
          </a:p>
          <a:p>
            <a:r>
              <a:rPr lang="es-ES" baseline="0" noProof="0" dirty="0">
                <a:latin typeface="Times New Roman" panose="02020603050405020304" pitchFamily="18" charset="0"/>
                <a:cs typeface="Times New Roman" panose="02020603050405020304" pitchFamily="18" charset="0"/>
              </a:rPr>
              <a:t>Es útil </a:t>
            </a:r>
            <a:r>
              <a:rPr lang="es-ES" noProof="0" dirty="0"/>
              <a:t>para una evaluación rápida de la situación nutricional y cuando no se</a:t>
            </a:r>
            <a:r>
              <a:rPr lang="es-ES" baseline="0" noProof="0" dirty="0"/>
              <a:t> dispone de </a:t>
            </a:r>
            <a:r>
              <a:rPr lang="es-ES" noProof="0" dirty="0"/>
              <a:t>tiempo o condiciones materiales para medir el peso. </a:t>
            </a:r>
            <a:r>
              <a:rPr lang="es-ES" baseline="0" noProof="0" dirty="0">
                <a:latin typeface="Times New Roman" panose="02020603050405020304" pitchFamily="18" charset="0"/>
                <a:cs typeface="Times New Roman" panose="02020603050405020304" pitchFamily="18" charset="0"/>
              </a:rPr>
              <a:t>Se puede utilizar una vara con dos marcas (</a:t>
            </a:r>
            <a:r>
              <a:rPr lang="es-ES" noProof="0" dirty="0"/>
              <a:t>65 y 110 cm) para identificar el grupo de tamaño en caso de que la edad real no</a:t>
            </a:r>
            <a:r>
              <a:rPr lang="es-ES" baseline="0" noProof="0" dirty="0"/>
              <a:t> sea fácil de obtener</a:t>
            </a:r>
            <a:r>
              <a:rPr lang="es-ES" noProof="0" dirty="0"/>
              <a:t>.</a:t>
            </a:r>
          </a:p>
        </p:txBody>
      </p:sp>
      <p:sp>
        <p:nvSpPr>
          <p:cNvPr id="4" name="Slide Number Placeholder 3"/>
          <p:cNvSpPr>
            <a:spLocks noGrp="1"/>
          </p:cNvSpPr>
          <p:nvPr>
            <p:ph type="sldNum" sz="quarter" idx="10"/>
          </p:nvPr>
        </p:nvSpPr>
        <p:spPr/>
        <p:txBody>
          <a:bodyPr/>
          <a:lstStyle/>
          <a:p>
            <a:fld id="{30D2E189-13DB-46AF-BAE9-9AAB03E56AAD}" type="slidenum">
              <a:rPr lang="fr-CH" smtClean="0"/>
              <a:t>20</a:t>
            </a:fld>
            <a:endParaRPr lang="fr-CH"/>
          </a:p>
        </p:txBody>
      </p:sp>
    </p:spTree>
    <p:extLst>
      <p:ext uri="{BB962C8B-B14F-4D97-AF65-F5344CB8AC3E}">
        <p14:creationId xmlns:p14="http://schemas.microsoft.com/office/powerpoint/2010/main" val="27238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s-ES" sz="1200" noProof="0" dirty="0">
                <a:cs typeface="Times New Roman" panose="02020603050405020304" pitchFamily="18" charset="0"/>
              </a:rPr>
              <a:t>Estas mediciones:</a:t>
            </a:r>
          </a:p>
          <a:p>
            <a:pPr eaLnBrk="1" hangingPunct="1">
              <a:lnSpc>
                <a:spcPct val="90000"/>
              </a:lnSpc>
              <a:spcBef>
                <a:spcPct val="5000"/>
              </a:spcBef>
              <a:buFont typeface="Wingdings" panose="05000000000000000000" pitchFamily="2" charset="2"/>
              <a:buNone/>
            </a:pPr>
            <a:r>
              <a:rPr lang="es-ES" sz="1200" noProof="0" dirty="0">
                <a:cs typeface="Times New Roman" panose="02020603050405020304" pitchFamily="18" charset="0"/>
              </a:rPr>
              <a:t>    - se relacionan con el</a:t>
            </a:r>
            <a:r>
              <a:rPr lang="es-ES" sz="1200" baseline="0" noProof="0" dirty="0">
                <a:cs typeface="Times New Roman" panose="02020603050405020304" pitchFamily="18" charset="0"/>
              </a:rPr>
              <a:t> </a:t>
            </a:r>
            <a:r>
              <a:rPr lang="es-ES" sz="1200" b="1" baseline="0" noProof="0" dirty="0">
                <a:cs typeface="Times New Roman" panose="02020603050405020304" pitchFamily="18" charset="0"/>
              </a:rPr>
              <a:t>sexo</a:t>
            </a:r>
            <a:r>
              <a:rPr lang="es-ES" sz="1200" baseline="0" noProof="0" dirty="0">
                <a:cs typeface="Times New Roman" panose="02020603050405020304" pitchFamily="18" charset="0"/>
              </a:rPr>
              <a:t> y la </a:t>
            </a:r>
            <a:r>
              <a:rPr lang="es-ES" sz="1200" b="1" baseline="0" noProof="0" dirty="0">
                <a:cs typeface="Times New Roman" panose="02020603050405020304" pitchFamily="18" charset="0"/>
              </a:rPr>
              <a:t>edad</a:t>
            </a:r>
            <a:r>
              <a:rPr lang="es-ES" sz="1200" baseline="0" noProof="0" dirty="0">
                <a:cs typeface="Times New Roman" panose="02020603050405020304" pitchFamily="18" charset="0"/>
              </a:rPr>
              <a:t>; y</a:t>
            </a:r>
            <a:endParaRPr lang="es-ES" sz="1200" b="1" noProof="0" dirty="0">
              <a:cs typeface="Times New Roman" panose="02020603050405020304" pitchFamily="18" charset="0"/>
            </a:endParaRPr>
          </a:p>
          <a:p>
            <a:pPr eaLnBrk="1" hangingPunct="1">
              <a:lnSpc>
                <a:spcPct val="90000"/>
              </a:lnSpc>
              <a:spcBef>
                <a:spcPct val="5000"/>
              </a:spcBef>
              <a:buFont typeface="Wingdings" panose="05000000000000000000" pitchFamily="2" charset="2"/>
              <a:buNone/>
            </a:pPr>
            <a:r>
              <a:rPr lang="es-ES" sz="1200" noProof="0" dirty="0">
                <a:cs typeface="Times New Roman" panose="02020603050405020304" pitchFamily="18" charset="0"/>
              </a:rPr>
              <a:t>    - se comparan con los patrones internacionales de </a:t>
            </a:r>
            <a:r>
              <a:rPr lang="es-ES" sz="1200" b="1" noProof="0" dirty="0">
                <a:cs typeface="Times New Roman" panose="02020603050405020304" pitchFamily="18" charset="0"/>
              </a:rPr>
              <a:t>referencia</a:t>
            </a:r>
            <a:r>
              <a:rPr lang="es-ES" sz="1200" noProof="0" dirty="0">
                <a:cs typeface="Times New Roman" panose="02020603050405020304" pitchFamily="18" charset="0"/>
              </a:rPr>
              <a:t>.</a:t>
            </a:r>
          </a:p>
          <a:p>
            <a:pPr eaLnBrk="1" hangingPunct="1">
              <a:lnSpc>
                <a:spcPct val="90000"/>
              </a:lnSpc>
              <a:spcBef>
                <a:spcPct val="5000"/>
              </a:spcBef>
              <a:buFont typeface="Wingdings" panose="05000000000000000000" pitchFamily="2" charset="2"/>
              <a:buNone/>
            </a:pPr>
            <a:r>
              <a:rPr lang="es-ES" sz="1200" noProof="0" dirty="0">
                <a:cs typeface="Times New Roman" panose="02020603050405020304" pitchFamily="18" charset="0"/>
              </a:rPr>
              <a:t>Volveremos a abordar el tema de la prevalencia en poblaciones en la parte de evaluación </a:t>
            </a:r>
            <a:r>
              <a:rPr lang="es-ES" sz="1200" baseline="0" noProof="0" dirty="0">
                <a:cs typeface="Times New Roman" panose="02020603050405020304" pitchFamily="18" charset="0"/>
              </a:rPr>
              <a:t>de este curso.</a:t>
            </a:r>
            <a:endParaRPr lang="es-ES" sz="1200" noProof="0"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3</a:t>
            </a:fld>
            <a:endParaRPr lang="fr-CH"/>
          </a:p>
        </p:txBody>
      </p:sp>
    </p:spTree>
    <p:extLst>
      <p:ext uri="{BB962C8B-B14F-4D97-AF65-F5344CB8AC3E}">
        <p14:creationId xmlns:p14="http://schemas.microsoft.com/office/powerpoint/2010/main" val="403226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21</a:t>
            </a:fld>
            <a:endParaRPr lang="fr-CH"/>
          </a:p>
        </p:txBody>
      </p:sp>
    </p:spTree>
    <p:extLst>
      <p:ext uri="{BB962C8B-B14F-4D97-AF65-F5344CB8AC3E}">
        <p14:creationId xmlns:p14="http://schemas.microsoft.com/office/powerpoint/2010/main" val="378085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Para más información sobre la MUAC entre 210</a:t>
            </a:r>
            <a:r>
              <a:rPr lang="es-ES" baseline="0" noProof="0" dirty="0"/>
              <a:t> y </a:t>
            </a:r>
            <a:r>
              <a:rPr lang="es-ES" noProof="0" dirty="0"/>
              <a:t>230 mm, v.</a:t>
            </a:r>
          </a:p>
          <a:p>
            <a:r>
              <a:rPr lang="es-ES" noProof="0" dirty="0"/>
              <a:t>http://fex.ennonline.net/7/supplementation.aspx y otras diversas fuentes: </a:t>
            </a:r>
            <a:r>
              <a:rPr lang="es-ES" sz="1200" b="0" i="0" kern="1200" noProof="0" dirty="0">
                <a:solidFill>
                  <a:schemeClr val="tx1"/>
                </a:solidFill>
                <a:effectLst/>
                <a:latin typeface="+mn-lt"/>
                <a:ea typeface="+mn-ea"/>
                <a:cs typeface="+mn-cs"/>
              </a:rPr>
              <a:t>la tabla de este artículo puede ser de ayuda para elegir el enfoque, según el contexto.</a:t>
            </a:r>
            <a:endParaRPr lang="es-ES" noProof="0" dirty="0"/>
          </a:p>
          <a:p>
            <a:endParaRPr lang="en-GB" dirty="0"/>
          </a:p>
          <a:p>
            <a:r>
              <a:rPr lang="es-ES" noProof="0" dirty="0"/>
              <a:t>Más información relevante al respecto:</a:t>
            </a:r>
          </a:p>
          <a:p>
            <a:r>
              <a:rPr lang="es-ES" noProof="0" dirty="0"/>
              <a:t>Mujeres embarazadas: diversas</a:t>
            </a:r>
            <a:r>
              <a:rPr lang="es-ES" baseline="0" noProof="0" dirty="0"/>
              <a:t> agencias y ONG utilizan numerosos valores de referencia</a:t>
            </a:r>
            <a:r>
              <a:rPr lang="es-ES" noProof="0" dirty="0"/>
              <a:t>. Hasta que se llegue a un acuerdo que sea publicado</a:t>
            </a:r>
            <a:r>
              <a:rPr lang="es-ES" baseline="0" noProof="0" dirty="0"/>
              <a:t> por el </a:t>
            </a:r>
            <a:r>
              <a:rPr lang="es-ES" sz="1200" b="0" i="0" kern="1200" noProof="0" dirty="0">
                <a:solidFill>
                  <a:schemeClr val="tx1"/>
                </a:solidFill>
                <a:effectLst/>
                <a:latin typeface="+mn-lt"/>
                <a:ea typeface="+mn-ea"/>
                <a:cs typeface="+mn-cs"/>
              </a:rPr>
              <a:t>Subcomité de Nutrición</a:t>
            </a:r>
            <a:r>
              <a:rPr lang="es-ES" noProof="0" dirty="0"/>
              <a:t>, se recomienda una MUAC inferior a los 230 mm (riesgo moderado)</a:t>
            </a:r>
            <a:r>
              <a:rPr lang="en-GB" noProof="0" dirty="0"/>
              <a:t>,</a:t>
            </a:r>
            <a:r>
              <a:rPr lang="en-GB" baseline="0" noProof="0" dirty="0"/>
              <a:t> </a:t>
            </a:r>
            <a:r>
              <a:rPr lang="es-ES" sz="1200" b="0" i="0" kern="1200" dirty="0">
                <a:solidFill>
                  <a:schemeClr val="tx1"/>
                </a:solidFill>
                <a:effectLst/>
                <a:latin typeface="+mn-lt"/>
                <a:ea typeface="+mn-ea"/>
                <a:cs typeface="+mn-cs"/>
              </a:rPr>
              <a:t>según lo que se establece en las</a:t>
            </a:r>
            <a:r>
              <a:rPr lang="es-ES" sz="1200" b="0" i="0" kern="1200" baseline="0" dirty="0">
                <a:solidFill>
                  <a:schemeClr val="tx1"/>
                </a:solidFill>
                <a:effectLst/>
                <a:latin typeface="+mn-lt"/>
                <a:ea typeface="+mn-ea"/>
                <a:cs typeface="+mn-cs"/>
              </a:rPr>
              <a:t> normas </a:t>
            </a:r>
            <a:r>
              <a:rPr lang="es-AR" sz="1200" b="0" i="0" kern="1200" dirty="0">
                <a:solidFill>
                  <a:schemeClr val="tx1"/>
                </a:solidFill>
                <a:effectLst/>
                <a:latin typeface="+mn-lt"/>
                <a:ea typeface="+mn-ea"/>
                <a:cs typeface="+mn-cs"/>
              </a:rPr>
              <a:t>de Esfera</a:t>
            </a:r>
            <a:r>
              <a:rPr lang="en-GB" b="0" baseline="0" noProof="0" dirty="0"/>
              <a:t> </a:t>
            </a:r>
            <a:r>
              <a:rPr lang="en-GB" noProof="0" dirty="0"/>
              <a:t>(2004). </a:t>
            </a:r>
            <a:r>
              <a:rPr lang="es-ES" dirty="0"/>
              <a:t>Dado que se ha demostrado que una MUAC por</a:t>
            </a:r>
            <a:r>
              <a:rPr lang="es-ES" baseline="0" dirty="0"/>
              <a:t> debajo de </a:t>
            </a:r>
            <a:r>
              <a:rPr lang="es-ES" dirty="0"/>
              <a:t>230 mm conlleva un riesgo de retraso del crecimiento del feto, el uso de este valor de referencia para la admisión en los programas de alimentación permitiría abordar el problema de la malnutrición tanto en la madre como en el feto al contribuir a un mejor resultado del parto</a:t>
            </a:r>
            <a:r>
              <a:rPr lang="en-GB" noProof="0" dirty="0"/>
              <a:t>. </a:t>
            </a:r>
            <a:r>
              <a:rPr lang="es-ES" noProof="0" dirty="0"/>
              <a:t>En la práctica, se suele utilizar una MUAC menor</a:t>
            </a:r>
            <a:r>
              <a:rPr lang="es-ES" baseline="0" noProof="0" dirty="0"/>
              <a:t> a</a:t>
            </a:r>
            <a:r>
              <a:rPr lang="es-ES" noProof="0" dirty="0"/>
              <a:t> 210 mm en intervenciones de emergencia</a:t>
            </a:r>
            <a:r>
              <a:rPr lang="en-GB" noProof="0" dirty="0"/>
              <a:t>. </a:t>
            </a:r>
            <a:r>
              <a:rPr lang="es-ES" dirty="0"/>
              <a:t>La elección debe hacerse de acuerdo con las proporciones de mujeres incluidas en cada categoría de MUAC y los recursos disponibles.</a:t>
            </a:r>
          </a:p>
          <a:p>
            <a:endParaRPr lang="en-GB" dirty="0"/>
          </a:p>
          <a:p>
            <a:r>
              <a:rPr lang="en-GB" dirty="0"/>
              <a:t>Fuente: </a:t>
            </a:r>
            <a:r>
              <a:rPr lang="en-US" b="1" dirty="0"/>
              <a:t>GUIDELINES FOR SELECTIVE FEEDING THE MANAGEMENT OF MALNUTRITION </a:t>
            </a:r>
            <a:r>
              <a:rPr lang="en-US" b="1"/>
              <a:t>IN EMERGENCIES,</a:t>
            </a:r>
            <a:r>
              <a:rPr lang="en-US" b="1" baseline="0"/>
              <a:t> </a:t>
            </a:r>
            <a:r>
              <a:rPr lang="es-ES" b="1" baseline="0" noProof="0" dirty="0"/>
              <a:t>documento e</a:t>
            </a:r>
            <a:r>
              <a:rPr lang="es-ES" b="1" noProof="0" dirty="0"/>
              <a:t>laborado por el</a:t>
            </a:r>
            <a:r>
              <a:rPr lang="es-ES" b="1" baseline="0" noProof="0" dirty="0"/>
              <a:t> PMA y la ACNUR en</a:t>
            </a:r>
            <a:r>
              <a:rPr lang="es-ES" b="1" noProof="0" dirty="0"/>
              <a:t> mayo de 2009.</a:t>
            </a:r>
            <a:endParaRPr lang="es-ES" noProof="0" dirty="0"/>
          </a:p>
        </p:txBody>
      </p:sp>
      <p:sp>
        <p:nvSpPr>
          <p:cNvPr id="4" name="Slide Number Placeholder 3"/>
          <p:cNvSpPr>
            <a:spLocks noGrp="1"/>
          </p:cNvSpPr>
          <p:nvPr>
            <p:ph type="sldNum" sz="quarter" idx="10"/>
          </p:nvPr>
        </p:nvSpPr>
        <p:spPr/>
        <p:txBody>
          <a:bodyPr/>
          <a:lstStyle/>
          <a:p>
            <a:fld id="{30D2E189-13DB-46AF-BAE9-9AAB03E56AAD}" type="slidenum">
              <a:rPr lang="fr-CH" smtClean="0"/>
              <a:t>22</a:t>
            </a:fld>
            <a:endParaRPr lang="fr-CH"/>
          </a:p>
        </p:txBody>
      </p:sp>
    </p:spTree>
    <p:extLst>
      <p:ext uri="{BB962C8B-B14F-4D97-AF65-F5344CB8AC3E}">
        <p14:creationId xmlns:p14="http://schemas.microsoft.com/office/powerpoint/2010/main" val="46172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23</a:t>
            </a:fld>
            <a:endParaRPr lang="fr-CH"/>
          </a:p>
        </p:txBody>
      </p:sp>
    </p:spTree>
    <p:extLst>
      <p:ext uri="{BB962C8B-B14F-4D97-AF65-F5344CB8AC3E}">
        <p14:creationId xmlns:p14="http://schemas.microsoft.com/office/powerpoint/2010/main" val="285576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noProof="0" dirty="0"/>
              <a:t>Adultos:</a:t>
            </a:r>
          </a:p>
          <a:p>
            <a:r>
              <a:rPr lang="es-ES" sz="1200" b="0" noProof="0" dirty="0"/>
              <a:t>IMC &lt;16 		= 	malnutrición severa</a:t>
            </a:r>
          </a:p>
          <a:p>
            <a:r>
              <a:rPr lang="es-ES" sz="1200" b="0" noProof="0" dirty="0"/>
              <a:t>IMC 16 – 16.9 		= 	malnutrición moderada</a:t>
            </a:r>
          </a:p>
          <a:p>
            <a:r>
              <a:rPr lang="es-ES" sz="1200" b="0" noProof="0" dirty="0"/>
              <a:t>IMC 17-19		= 	riesgo de malnutrición</a:t>
            </a:r>
          </a:p>
          <a:p>
            <a:r>
              <a:rPr lang="es-ES" sz="1200" b="0" noProof="0" dirty="0"/>
              <a:t>Adultos con edema bilateral = malnutrición aguda severa</a:t>
            </a:r>
          </a:p>
          <a:p>
            <a:pPr>
              <a:buFont typeface="Wingdings" panose="05000000000000000000" pitchFamily="2" charset="2"/>
              <a:buNone/>
            </a:pPr>
            <a:r>
              <a:rPr lang="es-ES" sz="1200" b="1" noProof="0" dirty="0"/>
              <a:t>MUAC </a:t>
            </a:r>
          </a:p>
          <a:p>
            <a:pPr>
              <a:buFont typeface="Wingdings" panose="05000000000000000000" pitchFamily="2" charset="2"/>
              <a:buNone/>
            </a:pPr>
            <a:r>
              <a:rPr lang="es-ES" sz="1200" b="1" noProof="0" dirty="0">
                <a:solidFill>
                  <a:schemeClr val="accent6">
                    <a:lumMod val="75000"/>
                  </a:schemeClr>
                </a:solidFill>
              </a:rPr>
              <a:t>Hombres:</a:t>
            </a:r>
          </a:p>
          <a:p>
            <a:r>
              <a:rPr lang="es-ES" sz="1200" b="0" noProof="0" dirty="0"/>
              <a:t>≥ 224 y &lt;231 mm con signos clínicos = malnutrición moderada</a:t>
            </a:r>
          </a:p>
          <a:p>
            <a:r>
              <a:rPr lang="es-ES" sz="1200" b="0" noProof="0" dirty="0"/>
              <a:t>&lt;224 mm = malnutrición severa</a:t>
            </a:r>
          </a:p>
          <a:p>
            <a:pPr>
              <a:buFont typeface="Wingdings" panose="05000000000000000000" pitchFamily="2" charset="2"/>
              <a:buNone/>
            </a:pPr>
            <a:r>
              <a:rPr lang="es-ES" sz="1200" b="1" noProof="0" dirty="0">
                <a:solidFill>
                  <a:schemeClr val="accent6">
                    <a:lumMod val="75000"/>
                  </a:schemeClr>
                </a:solidFill>
              </a:rPr>
              <a:t>Mujeres:</a:t>
            </a:r>
          </a:p>
          <a:p>
            <a:r>
              <a:rPr lang="es-ES" sz="1200" b="0" noProof="0" dirty="0"/>
              <a:t>≥ 214 y &lt;221 mm con signos clínicos = malnutrición moderada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noProof="0" dirty="0"/>
              <a:t>&lt;214 mm = malnutrición severa</a:t>
            </a:r>
          </a:p>
          <a:p>
            <a:r>
              <a:rPr lang="es-ES" sz="1200" b="0" noProof="0" dirty="0"/>
              <a:t>Los valores estandarizados de referencia de la MUAC se basan </a:t>
            </a:r>
            <a:r>
              <a:rPr lang="es-ES" dirty="0"/>
              <a:t>en pruebas menos sólidas que en los niños y no se utilizan habitualmente.</a:t>
            </a:r>
          </a:p>
          <a:p>
            <a:r>
              <a:rPr lang="es-ES" sz="1200" b="1" noProof="0" dirty="0"/>
              <a:t>Adolescentes:</a:t>
            </a:r>
          </a:p>
          <a:p>
            <a:pPr>
              <a:lnSpc>
                <a:spcPct val="90000"/>
              </a:lnSpc>
            </a:pPr>
            <a:r>
              <a:rPr lang="es-ES" b="0" noProof="0" dirty="0"/>
              <a:t>Recomendación: combinación de muchos indicadores.</a:t>
            </a:r>
          </a:p>
          <a:p>
            <a:pPr>
              <a:lnSpc>
                <a:spcPct val="90000"/>
              </a:lnSpc>
            </a:pPr>
            <a:r>
              <a:rPr lang="es-ES" b="0" noProof="0" dirty="0"/>
              <a:t>El IMC </a:t>
            </a:r>
            <a:r>
              <a:rPr lang="es-ES" noProof="0" dirty="0"/>
              <a:t>tiende a sobreestimar la malnutrición en los adolescentes (</a:t>
            </a:r>
            <a:r>
              <a:rPr lang="es-ES" noProof="0" dirty="0" err="1"/>
              <a:t>Woodruff</a:t>
            </a:r>
            <a:r>
              <a:rPr lang="es-ES" noProof="0" dirty="0"/>
              <a:t>, 2000).</a:t>
            </a:r>
            <a:endParaRPr lang="es-ES" b="0" noProof="0" dirty="0"/>
          </a:p>
          <a:p>
            <a:pPr>
              <a:lnSpc>
                <a:spcPct val="90000"/>
              </a:lnSpc>
            </a:pPr>
            <a:r>
              <a:rPr lang="es-ES" b="0" noProof="0" dirty="0"/>
              <a:t>No hay un acuerdo</a:t>
            </a:r>
            <a:r>
              <a:rPr lang="es-ES" b="0" baseline="0" noProof="0" dirty="0"/>
              <a:t> respecto de la </a:t>
            </a:r>
            <a:r>
              <a:rPr lang="es-ES" b="0" noProof="0" dirty="0"/>
              <a:t>MUAC.  No se recomienda su utilización.</a:t>
            </a:r>
          </a:p>
          <a:p>
            <a:pPr>
              <a:lnSpc>
                <a:spcPct val="90000"/>
              </a:lnSpc>
            </a:pPr>
            <a:r>
              <a:rPr lang="es-ES" b="0" noProof="0" dirty="0"/>
              <a:t>¡Incluir edema!</a:t>
            </a:r>
          </a:p>
          <a:p>
            <a:r>
              <a:rPr lang="es-ES" sz="1200" b="0" i="0" kern="1200" noProof="0" dirty="0">
                <a:solidFill>
                  <a:schemeClr val="tx1"/>
                </a:solidFill>
                <a:effectLst/>
                <a:latin typeface="+mn-lt"/>
                <a:ea typeface="+mn-ea"/>
                <a:cs typeface="+mn-cs"/>
              </a:rPr>
              <a:t>Elaboración</a:t>
            </a:r>
            <a:r>
              <a:rPr lang="es-ES" sz="1200" b="0" i="0" kern="1200" baseline="0" noProof="0" dirty="0">
                <a:solidFill>
                  <a:schemeClr val="tx1"/>
                </a:solidFill>
                <a:effectLst/>
                <a:latin typeface="+mn-lt"/>
                <a:ea typeface="+mn-ea"/>
                <a:cs typeface="+mn-cs"/>
              </a:rPr>
              <a:t> de un p</a:t>
            </a:r>
            <a:r>
              <a:rPr lang="es-ES" sz="1200" b="0" i="0" kern="1200" noProof="0" dirty="0">
                <a:solidFill>
                  <a:schemeClr val="tx1"/>
                </a:solidFill>
                <a:effectLst/>
                <a:latin typeface="+mn-lt"/>
                <a:ea typeface="+mn-ea"/>
                <a:cs typeface="+mn-cs"/>
              </a:rPr>
              <a:t>atrón OMS de crecimiento</a:t>
            </a:r>
            <a:r>
              <a:rPr lang="es-ES" altLang="ja-JP" b="0" baseline="0" noProof="0" dirty="0">
                <a:ea typeface="+mn-ea"/>
              </a:rPr>
              <a:t> </a:t>
            </a:r>
            <a:r>
              <a:rPr lang="es-ES" noProof="0" dirty="0"/>
              <a:t>de escolares y adolescentes</a:t>
            </a:r>
            <a:r>
              <a:rPr lang="es-ES" sz="1200" b="0" i="0" kern="1200" noProof="0" dirty="0">
                <a:solidFill>
                  <a:schemeClr val="tx1"/>
                </a:solidFill>
                <a:effectLst/>
                <a:latin typeface="+mn-lt"/>
                <a:ea typeface="+mn-ea"/>
                <a:cs typeface="+mn-cs"/>
              </a:rPr>
              <a:t>,</a:t>
            </a:r>
            <a:r>
              <a:rPr lang="es-ES" sz="1200" b="0" i="0" kern="1200" baseline="0" noProof="0" dirty="0">
                <a:solidFill>
                  <a:schemeClr val="tx1"/>
                </a:solidFill>
                <a:effectLst/>
                <a:latin typeface="+mn-lt"/>
                <a:ea typeface="+mn-ea"/>
                <a:cs typeface="+mn-cs"/>
              </a:rPr>
              <a:t> 2007 </a:t>
            </a:r>
            <a:r>
              <a:rPr lang="es-ES" altLang="ja-JP" sz="800" b="0" noProof="0" dirty="0">
                <a:ea typeface="+mn-ea"/>
              </a:rPr>
              <a:t>(http://www.who.int/growthref/en/)</a:t>
            </a:r>
            <a:r>
              <a:rPr lang="es-ES" altLang="ja-JP" b="0" noProof="0" dirty="0">
                <a:ea typeface="+mn-ea"/>
              </a:rPr>
              <a:t>:</a:t>
            </a:r>
          </a:p>
          <a:p>
            <a:pPr>
              <a:buFontTx/>
              <a:buChar char="-"/>
            </a:pPr>
            <a:r>
              <a:rPr lang="es-ES" altLang="ja-JP" b="0" noProof="0" dirty="0">
                <a:solidFill>
                  <a:srgbClr val="FF0000"/>
                </a:solidFill>
                <a:ea typeface="+mn-ea"/>
              </a:rPr>
              <a:t> peso para la talla;</a:t>
            </a:r>
          </a:p>
          <a:p>
            <a:pPr>
              <a:buFontTx/>
              <a:buChar char="-"/>
            </a:pPr>
            <a:r>
              <a:rPr lang="es-ES" altLang="ja-JP" b="0" noProof="0" dirty="0">
                <a:ea typeface="+mn-ea"/>
              </a:rPr>
              <a:t> </a:t>
            </a:r>
            <a:r>
              <a:rPr lang="es-ES" noProof="0" dirty="0"/>
              <a:t>IMC y talla para la edad</a:t>
            </a:r>
            <a:r>
              <a:rPr lang="es-ES" altLang="ja-JP" b="0" noProof="0" dirty="0">
                <a:ea typeface="+mn-ea"/>
              </a:rPr>
              <a:t> para </a:t>
            </a:r>
            <a:r>
              <a:rPr lang="es-ES" noProof="0" dirty="0"/>
              <a:t>el grupo de 5 a 19 años de edad; y</a:t>
            </a:r>
            <a:endParaRPr lang="es-ES" altLang="ja-JP" b="0" noProof="0" dirty="0">
              <a:ea typeface="+mn-ea"/>
            </a:endParaRPr>
          </a:p>
          <a:p>
            <a:pPr>
              <a:buFontTx/>
              <a:buChar char="-"/>
            </a:pPr>
            <a:r>
              <a:rPr lang="es-ES" altLang="ja-JP" b="0" noProof="0" dirty="0">
                <a:ea typeface="+mn-ea"/>
              </a:rPr>
              <a:t> peso para la edad para </a:t>
            </a:r>
            <a:r>
              <a:rPr lang="es-ES" noProof="0" dirty="0"/>
              <a:t>el grupo de 5 a 10 años de edad.</a:t>
            </a:r>
            <a:endParaRPr lang="es-ES" altLang="ja-JP" b="0" noProof="0" dirty="0">
              <a:ea typeface="+mn-ea"/>
            </a:endParaRPr>
          </a:p>
          <a:p>
            <a:endParaRPr lang="en-US" b="1"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24</a:t>
            </a:fld>
            <a:endParaRPr lang="fr-CH"/>
          </a:p>
        </p:txBody>
      </p:sp>
    </p:spTree>
    <p:extLst>
      <p:ext uri="{BB962C8B-B14F-4D97-AF65-F5344CB8AC3E}">
        <p14:creationId xmlns:p14="http://schemas.microsoft.com/office/powerpoint/2010/main" val="352175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Calcular la cantidad </a:t>
            </a:r>
            <a:r>
              <a:rPr lang="es-ES" sz="1200" b="0" i="0" kern="1200" dirty="0">
                <a:solidFill>
                  <a:schemeClr val="tx1"/>
                </a:solidFill>
                <a:effectLst/>
                <a:latin typeface="+mn-lt"/>
                <a:ea typeface="+mn-ea"/>
                <a:cs typeface="+mn-cs"/>
              </a:rPr>
              <a:t>de personas malnutridas sobre el total de la población</a:t>
            </a:r>
            <a:r>
              <a:rPr lang="es-ES" baseline="0" noProof="0" dirty="0"/>
              <a:t>.</a:t>
            </a:r>
          </a:p>
          <a:p>
            <a:r>
              <a:rPr lang="es-ES" baseline="0" noProof="0" dirty="0"/>
              <a:t>¿Cuáles son las posibles fuentes de información</a:t>
            </a:r>
            <a:r>
              <a:rPr lang="es-ES" baseline="0" dirty="0"/>
              <a:t>?</a:t>
            </a:r>
            <a:endParaRPr lang="es-ES"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25</a:t>
            </a:fld>
            <a:endParaRPr lang="fr-CH"/>
          </a:p>
        </p:txBody>
      </p:sp>
    </p:spTree>
    <p:extLst>
      <p:ext uri="{BB962C8B-B14F-4D97-AF65-F5344CB8AC3E}">
        <p14:creationId xmlns:p14="http://schemas.microsoft.com/office/powerpoint/2010/main" val="223802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BC592-2D17-49B0-BD16-6954DDDEFAD9}" type="slidenum">
              <a:rPr lang="en-GB">
                <a:solidFill>
                  <a:prstClr val="black"/>
                </a:solidFill>
              </a:rPr>
              <a:pPr/>
              <a:t>26</a:t>
            </a:fld>
            <a:endParaRPr lang="en-GB">
              <a:solidFill>
                <a:prstClr val="black"/>
              </a:solidFill>
            </a:endParaRPr>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r>
              <a:rPr lang="es-ES" noProof="0" dirty="0"/>
              <a:t>Las encuestas antropométricas</a:t>
            </a:r>
            <a:r>
              <a:rPr lang="es-ES" baseline="0" noProof="0" dirty="0"/>
              <a:t> calculan la prevalencia de la malnutrición en el momento en que se realizan</a:t>
            </a:r>
            <a:r>
              <a:rPr lang="es-ES" noProof="0" dirty="0"/>
              <a:t>, pero no indican si los resultados son fuera de lo normal </a:t>
            </a:r>
            <a:r>
              <a:rPr lang="es-ES" dirty="0"/>
              <a:t>o cómo es probable que evolucione la tasa de malnutrición en el futuro, sin lo cual es imposible planificar una respuesta </a:t>
            </a:r>
            <a:r>
              <a:rPr lang="en-GB" sz="1200" dirty="0">
                <a:latin typeface="Calibri" panose="020F0502020204030204" pitchFamily="34" charset="0"/>
              </a:rPr>
              <a:t>(</a:t>
            </a:r>
            <a:r>
              <a:rPr lang="es-ES" sz="1200" b="0" i="0" kern="1200" dirty="0">
                <a:solidFill>
                  <a:schemeClr val="tx1"/>
                </a:solidFill>
                <a:effectLst/>
                <a:latin typeface="+mn-lt"/>
                <a:ea typeface="+mn-ea"/>
                <a:cs typeface="+mn-cs"/>
              </a:rPr>
              <a:t>¿Ha pasado el peor pico? ¿Seguirá aumentando?).</a:t>
            </a:r>
            <a:endParaRPr lang="en-GB" sz="1200"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rPr>
              <a:t>(</a:t>
            </a:r>
            <a:r>
              <a:rPr lang="es-ES" dirty="0"/>
              <a:t>Aspecto estacional de la antropometría cambiante en las personas</a:t>
            </a:r>
            <a:r>
              <a:rPr lang="en-GB" sz="1200" dirty="0">
                <a:latin typeface="Calibri" panose="020F0502020204030204" pitchFamily="34" charset="0"/>
              </a:rPr>
              <a:t>)</a:t>
            </a:r>
            <a:endParaRPr lang="en-US" sz="1200" dirty="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ndParaRPr>
          </a:p>
          <a:p>
            <a:endParaRPr lang="en-US" dirty="0"/>
          </a:p>
          <a:p>
            <a:endParaRPr lang="en-US" dirty="0"/>
          </a:p>
          <a:p>
            <a:endParaRPr lang="en-US" sz="1000" dirty="0"/>
          </a:p>
        </p:txBody>
      </p:sp>
    </p:spTree>
    <p:extLst>
      <p:ext uri="{BB962C8B-B14F-4D97-AF65-F5344CB8AC3E}">
        <p14:creationId xmlns:p14="http://schemas.microsoft.com/office/powerpoint/2010/main" val="154688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eaLnBrk="1" hangingPunct="1"/>
            <a:fld id="{7700DAEF-9010-4C0E-9D7A-E7102181DFFA}" type="slidenum">
              <a:rPr lang="en-GB"/>
              <a:pPr eaLnBrk="1" hangingPunct="1"/>
              <a:t>27</a:t>
            </a:fld>
            <a:endParaRPr lang="en-GB"/>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s-ES" noProof="0" dirty="0">
                <a:cs typeface="Arial" panose="020B0604020202020204" pitchFamily="34" charset="0"/>
              </a:rPr>
              <a:t>Ejemplo</a:t>
            </a:r>
          </a:p>
          <a:p>
            <a:pPr eaLnBrk="1" hangingPunct="1"/>
            <a:r>
              <a:rPr lang="es-ES" noProof="0" dirty="0">
                <a:cs typeface="Arial" panose="020B0604020202020204" pitchFamily="34" charset="0"/>
              </a:rPr>
              <a:t>La prevalencia</a:t>
            </a:r>
            <a:r>
              <a:rPr lang="es-ES" sz="1200" b="0" i="0" kern="1200" noProof="0" dirty="0">
                <a:solidFill>
                  <a:schemeClr val="tx1"/>
                </a:solidFill>
                <a:effectLst/>
                <a:latin typeface="+mn-lt"/>
                <a:ea typeface="+mn-ea"/>
                <a:cs typeface="+mn-cs"/>
              </a:rPr>
              <a:t> se define como la proporción de personas que sufre malnutrición de una población en un período específico.</a:t>
            </a:r>
            <a:r>
              <a:rPr lang="es-ES" baseline="0" noProof="0" dirty="0">
                <a:cs typeface="Arial" panose="020B0604020202020204" pitchFamily="34" charset="0"/>
              </a:rPr>
              <a:t> </a:t>
            </a:r>
          </a:p>
          <a:p>
            <a:pPr eaLnBrk="1" hangingPunct="1"/>
            <a:r>
              <a:rPr lang="es-ES" baseline="0" noProof="0" dirty="0">
                <a:cs typeface="Arial" panose="020B0604020202020204" pitchFamily="34" charset="0"/>
              </a:rPr>
              <a:t>Prestar atención a la forma en que se recopilan datos: se pueden contar casos existentes (prevalencia) o casos nuevos (incidencia).</a:t>
            </a:r>
            <a:endParaRPr lang="es-ES" noProof="0" dirty="0">
              <a:cs typeface="Arial" panose="020B0604020202020204" pitchFamily="34" charset="0"/>
            </a:endParaRPr>
          </a:p>
        </p:txBody>
      </p:sp>
    </p:spTree>
    <p:extLst>
      <p:ext uri="{BB962C8B-B14F-4D97-AF65-F5344CB8AC3E}">
        <p14:creationId xmlns:p14="http://schemas.microsoft.com/office/powerpoint/2010/main" val="548359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28</a:t>
            </a:fld>
            <a:endParaRPr lang="fr-CH"/>
          </a:p>
        </p:txBody>
      </p:sp>
    </p:spTree>
    <p:extLst>
      <p:ext uri="{BB962C8B-B14F-4D97-AF65-F5344CB8AC3E}">
        <p14:creationId xmlns:p14="http://schemas.microsoft.com/office/powerpoint/2010/main" val="403981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s-ES" noProof="0" dirty="0"/>
              <a:t>Al evaluar una situación,</a:t>
            </a:r>
            <a:r>
              <a:rPr lang="es-ES" baseline="0" noProof="0" dirty="0"/>
              <a:t> se deben considerar todos estos indicadores. Asimismo, se debe triangular la información para elaborar un análisis.</a:t>
            </a:r>
            <a:endParaRPr lang="es-ES" noProof="0" dirty="0"/>
          </a:p>
        </p:txBody>
      </p:sp>
      <p:sp>
        <p:nvSpPr>
          <p:cNvPr id="4" name="Espace réservé du numéro de diapositive 3"/>
          <p:cNvSpPr>
            <a:spLocks noGrp="1"/>
          </p:cNvSpPr>
          <p:nvPr>
            <p:ph type="sldNum" sz="quarter" idx="10"/>
          </p:nvPr>
        </p:nvSpPr>
        <p:spPr/>
        <p:txBody>
          <a:bodyPr/>
          <a:lstStyle/>
          <a:p>
            <a:fld id="{544CFA06-EBE2-4291-B689-43988D25135A}" type="slidenum">
              <a:rPr lang="fr-CH" smtClean="0"/>
              <a:t>29</a:t>
            </a:fld>
            <a:endParaRPr lang="fr-CH"/>
          </a:p>
        </p:txBody>
      </p:sp>
    </p:spTree>
    <p:extLst>
      <p:ext uri="{BB962C8B-B14F-4D97-AF65-F5344CB8AC3E}">
        <p14:creationId xmlns:p14="http://schemas.microsoft.com/office/powerpoint/2010/main" val="790827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D2E189-13DB-46AF-BAE9-9AAB03E56AAD}" type="slidenum">
              <a:rPr lang="fr-CH" smtClean="0"/>
              <a:t>30</a:t>
            </a:fld>
            <a:endParaRPr lang="fr-CH"/>
          </a:p>
        </p:txBody>
      </p:sp>
    </p:spTree>
    <p:extLst>
      <p:ext uri="{BB962C8B-B14F-4D97-AF65-F5344CB8AC3E}">
        <p14:creationId xmlns:p14="http://schemas.microsoft.com/office/powerpoint/2010/main" val="29782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noProof="0" dirty="0">
                <a:cs typeface="Arial" panose="020B0604020202020204" pitchFamily="34" charset="0"/>
              </a:rPr>
              <a:t>Preguntar si los participantes tienen experiencia con las medidas antropométricas.</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noProof="0" dirty="0">
                <a:cs typeface="Arial" panose="020B0604020202020204" pitchFamily="34" charset="0"/>
              </a:rPr>
              <a:t>El objetivo aquí no es </a:t>
            </a:r>
            <a:r>
              <a:rPr lang="es-ES" dirty="0"/>
              <a:t>que los participantes realicen las mediciones (acción que necesita capacitación y práctica), sino darles una idea del tema.</a:t>
            </a:r>
            <a:endParaRPr lang="en-US"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4</a:t>
            </a:fld>
            <a:endParaRPr lang="fr-CH"/>
          </a:p>
        </p:txBody>
      </p:sp>
    </p:spTree>
    <p:extLst>
      <p:ext uri="{BB962C8B-B14F-4D97-AF65-F5344CB8AC3E}">
        <p14:creationId xmlns:p14="http://schemas.microsoft.com/office/powerpoint/2010/main" val="39989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fld id="{30D2E189-13DB-46AF-BAE9-9AAB03E56AAD}" type="slidenum">
              <a:rPr lang="fr-CH" smtClean="0"/>
              <a:t>31</a:t>
            </a:fld>
            <a:endParaRPr lang="fr-CH"/>
          </a:p>
        </p:txBody>
      </p:sp>
    </p:spTree>
    <p:extLst>
      <p:ext uri="{BB962C8B-B14F-4D97-AF65-F5344CB8AC3E}">
        <p14:creationId xmlns:p14="http://schemas.microsoft.com/office/powerpoint/2010/main" val="149495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5</a:t>
            </a:fld>
            <a:endParaRPr lang="fr-CH"/>
          </a:p>
        </p:txBody>
      </p:sp>
    </p:spTree>
    <p:extLst>
      <p:ext uri="{BB962C8B-B14F-4D97-AF65-F5344CB8AC3E}">
        <p14:creationId xmlns:p14="http://schemas.microsoft.com/office/powerpoint/2010/main" val="141840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Entre</a:t>
            </a:r>
            <a:r>
              <a:rPr lang="es-ES" baseline="0" noProof="0" dirty="0"/>
              <a:t> </a:t>
            </a:r>
            <a:r>
              <a:rPr lang="es-ES" noProof="0" dirty="0"/>
              <a:t>6 y 59 meses significa hasta que cumplan cinco</a:t>
            </a:r>
            <a:r>
              <a:rPr lang="es-ES" baseline="0" noProof="0" dirty="0"/>
              <a:t> años </a:t>
            </a:r>
            <a:r>
              <a:rPr lang="es-ES" noProof="0" dirty="0"/>
              <a:t>de edad</a:t>
            </a:r>
            <a:r>
              <a:rPr lang="es-ES" baseline="0" noProof="0" dirty="0"/>
              <a:t>.</a:t>
            </a:r>
            <a:endParaRPr lang="es-E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0" dirty="0"/>
              <a:t>Lactantes menores de seis meses</a:t>
            </a:r>
            <a:r>
              <a:rPr lang="es-ES" b="0" noProof="0" dirty="0"/>
              <a:t>: </a:t>
            </a:r>
            <a:r>
              <a:rPr lang="es-ES" sz="1200" b="0" i="0" kern="1200" dirty="0">
                <a:solidFill>
                  <a:schemeClr val="tx1"/>
                </a:solidFill>
                <a:effectLst/>
                <a:latin typeface="+mn-lt"/>
                <a:ea typeface="+mn-ea"/>
                <a:cs typeface="+mn-cs"/>
              </a:rPr>
              <a:t>la evaluación requiere signos clínicos adicionales o un seguimiento en el tiempo. La gestión de casos también difiere de la de los niños mayores.</a:t>
            </a:r>
            <a:endParaRPr lang="es-ES" noProof="0" dirty="0"/>
          </a:p>
          <a:p>
            <a:r>
              <a:rPr lang="es-ES" noProof="0" dirty="0"/>
              <a:t>El</a:t>
            </a:r>
            <a:r>
              <a:rPr lang="es-ES" baseline="0" noProof="0" dirty="0"/>
              <a:t> resto de la población</a:t>
            </a:r>
            <a:r>
              <a:rPr lang="es-ES" noProof="0" dirty="0"/>
              <a:t>: personas mayores</a:t>
            </a:r>
            <a:r>
              <a:rPr lang="es-ES" baseline="0" noProof="0" dirty="0"/>
              <a:t>, </a:t>
            </a:r>
            <a:r>
              <a:rPr lang="es-ES" noProof="0" dirty="0"/>
              <a:t>detenidas…</a:t>
            </a:r>
            <a:endParaRPr lang="es-ES" dirty="0"/>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6</a:t>
            </a:fld>
            <a:endParaRPr lang="fr-CH"/>
          </a:p>
        </p:txBody>
      </p:sp>
    </p:spTree>
    <p:extLst>
      <p:ext uri="{BB962C8B-B14F-4D97-AF65-F5344CB8AC3E}">
        <p14:creationId xmlns:p14="http://schemas.microsoft.com/office/powerpoint/2010/main" val="331837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7</a:t>
            </a:fld>
            <a:endParaRPr lang="fr-CH"/>
          </a:p>
        </p:txBody>
      </p:sp>
    </p:spTree>
    <p:extLst>
      <p:ext uri="{BB962C8B-B14F-4D97-AF65-F5344CB8AC3E}">
        <p14:creationId xmlns:p14="http://schemas.microsoft.com/office/powerpoint/2010/main" val="423691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fr-FR" b="1" noProof="0" dirty="0">
                <a:latin typeface="Times New Roman" panose="02020603050405020304" pitchFamily="18" charset="0"/>
              </a:rPr>
              <a:t>Notas</a:t>
            </a:r>
            <a:r>
              <a:rPr lang="es-ES" altLang="fr-FR" b="1" baseline="0" noProof="0" dirty="0">
                <a:latin typeface="Times New Roman" panose="02020603050405020304" pitchFamily="18" charset="0"/>
              </a:rPr>
              <a:t> para </a:t>
            </a:r>
            <a:r>
              <a:rPr lang="es-ES" altLang="fr-FR" sz="1200" b="1" kern="1200" noProof="0" dirty="0">
                <a:solidFill>
                  <a:schemeClr val="tx1"/>
                </a:solidFill>
                <a:latin typeface="Times New Roman" panose="02020603050405020304" pitchFamily="18" charset="0"/>
                <a:ea typeface="+mn-ea"/>
                <a:cs typeface="+mn-cs"/>
              </a:rPr>
              <a:t>el/</a:t>
            </a:r>
            <a:r>
              <a:rPr lang="es-ES" sz="1200" b="1" kern="1200" noProof="0" dirty="0">
                <a:solidFill>
                  <a:schemeClr val="tx1"/>
                </a:solidFill>
                <a:latin typeface="Times New Roman" panose="02020603050405020304" pitchFamily="18" charset="0"/>
                <a:ea typeface="+mn-ea"/>
                <a:cs typeface="+mn-cs"/>
              </a:rPr>
              <a:t>los facilitador(es):</a:t>
            </a:r>
            <a:endParaRPr lang="es-ES" altLang="fr-FR" b="1" noProof="0" dirty="0">
              <a:latin typeface="Times New Roman" panose="02020603050405020304" pitchFamily="18" charset="0"/>
            </a:endParaRPr>
          </a:p>
          <a:p>
            <a:endParaRPr lang="es-ES" altLang="fr-FR" noProof="0" dirty="0">
              <a:latin typeface="Times New Roman" panose="02020603050405020304" pitchFamily="18" charset="0"/>
            </a:endParaRPr>
          </a:p>
          <a:p>
            <a:pPr>
              <a:spcBef>
                <a:spcPct val="0"/>
              </a:spcBef>
            </a:pPr>
            <a:r>
              <a:rPr lang="es-ES" altLang="fr-FR" sz="1200" i="1" noProof="0" dirty="0">
                <a:latin typeface="Times New Roman" panose="02020603050405020304" pitchFamily="18" charset="0"/>
              </a:rPr>
              <a:t>Consultar anexo 5.1 para ver un ejemplo en el</a:t>
            </a:r>
            <a:r>
              <a:rPr lang="es-ES" altLang="fr-FR" sz="1200" i="1" baseline="0" noProof="0" dirty="0">
                <a:latin typeface="Times New Roman" panose="02020603050405020304" pitchFamily="18" charset="0"/>
              </a:rPr>
              <a:t> que se explique el concepto de desviación</a:t>
            </a:r>
            <a:r>
              <a:rPr lang="es-ES" altLang="fr-FR" sz="1200" i="1" noProof="0" dirty="0">
                <a:latin typeface="Times New Roman" panose="02020603050405020304" pitchFamily="18" charset="0"/>
              </a:rPr>
              <a:t> estándar.</a:t>
            </a:r>
          </a:p>
          <a:p>
            <a:pPr>
              <a:spcBef>
                <a:spcPct val="0"/>
              </a:spcBef>
            </a:pPr>
            <a:endParaRPr lang="en-GB" altLang="fr-FR" sz="1200" dirty="0">
              <a:latin typeface="Times New Roman" panose="02020603050405020304" pitchFamily="18" charset="0"/>
            </a:endParaRPr>
          </a:p>
          <a:p>
            <a:pPr>
              <a:spcBef>
                <a:spcPct val="0"/>
              </a:spcBef>
            </a:pPr>
            <a:r>
              <a:rPr lang="es-ES" altLang="fr-FR" sz="1200" noProof="0" dirty="0">
                <a:latin typeface="Times New Roman" panose="02020603050405020304" pitchFamily="18" charset="0"/>
              </a:rPr>
              <a:t>Desviación</a:t>
            </a:r>
            <a:r>
              <a:rPr lang="es-ES" altLang="fr-FR" sz="1200" baseline="0" noProof="0" dirty="0">
                <a:latin typeface="Times New Roman" panose="02020603050405020304" pitchFamily="18" charset="0"/>
              </a:rPr>
              <a:t> estándar baja</a:t>
            </a:r>
            <a:r>
              <a:rPr lang="es-ES" altLang="fr-FR" sz="1200" noProof="0" dirty="0">
                <a:latin typeface="Times New Roman" panose="02020603050405020304" pitchFamily="18" charset="0"/>
              </a:rPr>
              <a:t>: los</a:t>
            </a:r>
            <a:r>
              <a:rPr lang="es-ES" altLang="fr-FR" sz="1200" baseline="0" noProof="0" dirty="0">
                <a:latin typeface="Times New Roman" panose="02020603050405020304" pitchFamily="18" charset="0"/>
              </a:rPr>
              <a:t> datos están cerca de la “media” de referencia</a:t>
            </a:r>
            <a:r>
              <a:rPr lang="es-ES" altLang="fr-FR" sz="1200" noProof="0" dirty="0">
                <a:latin typeface="Times New Roman" panose="02020603050405020304" pitchFamily="18" charset="0"/>
              </a:rPr>
              <a:t>.</a:t>
            </a:r>
          </a:p>
          <a:p>
            <a:pPr>
              <a:spcBef>
                <a:spcPct val="0"/>
              </a:spcBef>
            </a:pPr>
            <a:r>
              <a:rPr lang="es-ES" altLang="fr-FR" sz="1200" noProof="0" dirty="0">
                <a:latin typeface="Times New Roman" panose="02020603050405020304" pitchFamily="18" charset="0"/>
              </a:rPr>
              <a:t>Desviación</a:t>
            </a:r>
            <a:r>
              <a:rPr lang="es-ES" altLang="fr-FR" sz="1200" baseline="0" noProof="0" dirty="0">
                <a:latin typeface="Times New Roman" panose="02020603050405020304" pitchFamily="18" charset="0"/>
              </a:rPr>
              <a:t> estándar alta</a:t>
            </a:r>
            <a:r>
              <a:rPr lang="es-ES" altLang="fr-FR" sz="1200" noProof="0" dirty="0">
                <a:latin typeface="Times New Roman" panose="02020603050405020304" pitchFamily="18" charset="0"/>
              </a:rPr>
              <a:t>: los datos </a:t>
            </a:r>
            <a:r>
              <a:rPr lang="es-ES" sz="1200" b="0" i="0" kern="1200" dirty="0">
                <a:solidFill>
                  <a:schemeClr val="tx1"/>
                </a:solidFill>
                <a:effectLst/>
                <a:latin typeface="+mn-lt"/>
                <a:ea typeface="+mn-ea"/>
                <a:cs typeface="+mn-cs"/>
              </a:rPr>
              <a:t>se distribuyen en un rango más amplio</a:t>
            </a:r>
            <a:r>
              <a:rPr lang="es-ES" altLang="fr-FR" sz="1200" noProof="0" dirty="0">
                <a:latin typeface="Times New Roman" panose="02020603050405020304" pitchFamily="18" charset="0"/>
              </a:rPr>
              <a:t>. </a:t>
            </a:r>
          </a:p>
          <a:p>
            <a:endParaRPr lang="fr-CA" altLang="fr-FR" sz="1200" dirty="0">
              <a:latin typeface="Times New Roman" panose="02020603050405020304" pitchFamily="18" charset="0"/>
            </a:endParaRPr>
          </a:p>
          <a:p>
            <a:pPr>
              <a:spcBef>
                <a:spcPct val="0"/>
              </a:spcBef>
            </a:pPr>
            <a:r>
              <a:rPr lang="es-ES" altLang="fr-FR" sz="1200" noProof="0" dirty="0">
                <a:latin typeface="Times New Roman" panose="02020603050405020304" pitchFamily="18" charset="0"/>
              </a:rPr>
              <a:t>Por ejemplo:</a:t>
            </a:r>
          </a:p>
          <a:p>
            <a:pPr>
              <a:spcBef>
                <a:spcPct val="0"/>
              </a:spcBef>
            </a:pPr>
            <a:r>
              <a:rPr lang="es-ES" altLang="fr-FR" sz="1200" noProof="0" dirty="0">
                <a:latin typeface="Times New Roman" panose="02020603050405020304" pitchFamily="18" charset="0"/>
              </a:rPr>
              <a:t>Debemos separar dos resultados de exámenes de una clase de treinta estudiantes. Las calificaciones</a:t>
            </a:r>
            <a:r>
              <a:rPr lang="es-ES" altLang="fr-FR" sz="1200" baseline="0" noProof="0" dirty="0">
                <a:latin typeface="Times New Roman" panose="02020603050405020304" pitchFamily="18" charset="0"/>
              </a:rPr>
              <a:t> del primer examen varían entre el</a:t>
            </a:r>
            <a:r>
              <a:rPr lang="es-ES" altLang="fr-FR" sz="1200" noProof="0" dirty="0">
                <a:latin typeface="Times New Roman" panose="02020603050405020304" pitchFamily="18" charset="0"/>
              </a:rPr>
              <a:t> 31% y el 98%, y las</a:t>
            </a:r>
            <a:r>
              <a:rPr lang="es-ES" altLang="fr-FR" sz="1200" baseline="0" noProof="0" dirty="0">
                <a:latin typeface="Times New Roman" panose="02020603050405020304" pitchFamily="18" charset="0"/>
              </a:rPr>
              <a:t> del segundo, entre el 82% y el 93%.</a:t>
            </a:r>
            <a:r>
              <a:rPr lang="es-ES" altLang="fr-FR" sz="1200" noProof="0" dirty="0">
                <a:latin typeface="Times New Roman" panose="02020603050405020304" pitchFamily="18" charset="0"/>
              </a:rPr>
              <a:t> En función de este rango, la desviación estándar será mayor para los resultados del primer examen.</a:t>
            </a:r>
          </a:p>
          <a:p>
            <a:endParaRPr lang="fr-CA" altLang="fr-FR" sz="1200" dirty="0">
              <a:latin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8</a:t>
            </a:fld>
            <a:endParaRPr lang="fr-CH"/>
          </a:p>
        </p:txBody>
      </p:sp>
    </p:spTree>
    <p:extLst>
      <p:ext uri="{BB962C8B-B14F-4D97-AF65-F5344CB8AC3E}">
        <p14:creationId xmlns:p14="http://schemas.microsoft.com/office/powerpoint/2010/main" val="297421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9</a:t>
            </a:fld>
            <a:endParaRPr lang="fr-CH"/>
          </a:p>
        </p:txBody>
      </p:sp>
    </p:spTree>
    <p:extLst>
      <p:ext uri="{BB962C8B-B14F-4D97-AF65-F5344CB8AC3E}">
        <p14:creationId xmlns:p14="http://schemas.microsoft.com/office/powerpoint/2010/main" val="204836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0D2E189-13DB-46AF-BAE9-9AAB03E56AAD}" type="slidenum">
              <a:rPr lang="fr-CH" smtClean="0"/>
              <a:t>10</a:t>
            </a:fld>
            <a:endParaRPr lang="fr-CH"/>
          </a:p>
        </p:txBody>
      </p:sp>
    </p:spTree>
    <p:extLst>
      <p:ext uri="{BB962C8B-B14F-4D97-AF65-F5344CB8AC3E}">
        <p14:creationId xmlns:p14="http://schemas.microsoft.com/office/powerpoint/2010/main" val="92487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EAC8E7DE-2EF5-4895-B537-0A431D92DE08}" type="datetime1">
              <a:rPr lang="fr-CH" smtClean="0"/>
              <a:t>01.10.2020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416282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F6F6BB53-F4BC-4265-A6FB-B49F9FA204D1}" type="datetime1">
              <a:rPr lang="fr-CH" smtClean="0"/>
              <a:t>01.10.2020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141719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1286538E-1964-458D-9FE3-E5741876D184}" type="datetime1">
              <a:rPr lang="fr-CH" smtClean="0"/>
              <a:t>01.10.2020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12583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2EDB9F2-A38E-4361-80BB-95074633866E}" type="datetime1">
              <a:rPr lang="fr-CH" smtClean="0"/>
              <a:t>01.10.2020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33867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54173-F0AA-41A9-BE4F-ADA29B8CE4E6}" type="datetime1">
              <a:rPr lang="fr-CH" smtClean="0"/>
              <a:t>01.10.2020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327568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AF1473F3-5F8D-4F15-ACCA-2B47D692D36D}" type="datetime1">
              <a:rPr lang="fr-CH" smtClean="0"/>
              <a:t>01.10.2020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426820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792F9423-1FA2-4FC3-BB86-10DF4180F5F1}" type="datetime1">
              <a:rPr lang="fr-CH" smtClean="0"/>
              <a:t>01.10.2020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87127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11FE3A44-9533-42BE-84C0-5192DDDB0D5F}" type="datetime1">
              <a:rPr lang="fr-CH" smtClean="0"/>
              <a:t>01.10.2020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4742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F7B45-C80D-482F-BAC0-E3C549FC5C8A}" type="datetime1">
              <a:rPr lang="fr-CH" smtClean="0"/>
              <a:t>01.10.2020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1301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8C0CCB-4816-4E87-9EFB-A0171E4B4AEB}" type="datetime1">
              <a:rPr lang="fr-CH" smtClean="0"/>
              <a:t>01.10.2020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295972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B8FC1E-4FFD-4283-A52C-74336D0DC434}" type="datetime1">
              <a:rPr lang="fr-CH" smtClean="0"/>
              <a:t>01.10.2020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F121DC35-7FDD-4792-8036-0BEEE1555289}" type="slidenum">
              <a:rPr lang="fr-CH" smtClean="0"/>
              <a:t>‹#›</a:t>
            </a:fld>
            <a:endParaRPr lang="fr-CH"/>
          </a:p>
        </p:txBody>
      </p:sp>
    </p:spTree>
    <p:extLst>
      <p:ext uri="{BB962C8B-B14F-4D97-AF65-F5344CB8AC3E}">
        <p14:creationId xmlns:p14="http://schemas.microsoft.com/office/powerpoint/2010/main" val="14950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8E1C-1433-4F28-A008-DE42CB6B16BF}" type="datetime1">
              <a:rPr lang="fr-CH" smtClean="0"/>
              <a:t>01.10.2020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1DC35-7FDD-4792-8036-0BEEE1555289}" type="slidenum">
              <a:rPr lang="fr-CH" smtClean="0"/>
              <a:t>‹#›</a:t>
            </a:fld>
            <a:endParaRPr lang="fr-CH"/>
          </a:p>
        </p:txBody>
      </p:sp>
    </p:spTree>
    <p:extLst>
      <p:ext uri="{BB962C8B-B14F-4D97-AF65-F5344CB8AC3E}">
        <p14:creationId xmlns:p14="http://schemas.microsoft.com/office/powerpoint/2010/main" val="322655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2044621" y="1147974"/>
            <a:ext cx="8756729" cy="956252"/>
          </a:xfrm>
        </p:spPr>
        <p:txBody>
          <a:bodyPr>
            <a:noAutofit/>
          </a:bodyPr>
          <a:lstStyle/>
          <a:p>
            <a:pPr>
              <a:defRPr/>
            </a:pPr>
            <a:r>
              <a:rPr lang="es-ES" sz="5400" dirty="0">
                <a:latin typeface="+mn-lt"/>
              </a:rPr>
              <a:t>Medición de la desnutrición</a:t>
            </a:r>
          </a:p>
        </p:txBody>
      </p:sp>
      <p:pic>
        <p:nvPicPr>
          <p:cNvPr id="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221" y="2531562"/>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a:t>
            </a:fld>
            <a:endParaRPr lang="fr-CH"/>
          </a:p>
        </p:txBody>
      </p:sp>
      <p:sp>
        <p:nvSpPr>
          <p:cNvPr id="13" name="TextBox 12">
            <a:extLst>
              <a:ext uri="{FF2B5EF4-FFF2-40B4-BE49-F238E27FC236}">
                <a16:creationId xmlns:a16="http://schemas.microsoft.com/office/drawing/2014/main" id="{30A4396F-944B-4196-8854-8AE4DB3649CB}"/>
              </a:ext>
            </a:extLst>
          </p:cNvPr>
          <p:cNvSpPr txBox="1"/>
          <p:nvPr/>
        </p:nvSpPr>
        <p:spPr>
          <a:xfrm>
            <a:off x="7086600" y="503700"/>
            <a:ext cx="3251788" cy="369332"/>
          </a:xfrm>
          <a:prstGeom prst="rect">
            <a:avLst/>
          </a:prstGeom>
          <a:noFill/>
        </p:spPr>
        <p:txBody>
          <a:bodyPr wrap="none" rtlCol="0">
            <a:spAutoFit/>
          </a:bodyPr>
          <a:lstStyle/>
          <a:p>
            <a:r>
              <a:rPr lang="es-ES" dirty="0">
                <a:highlight>
                  <a:srgbClr val="FFFF00"/>
                </a:highlight>
              </a:rPr>
              <a:t>Logo de la organización del/de los facilitador(es)</a:t>
            </a:r>
          </a:p>
        </p:txBody>
      </p:sp>
      <p:sp>
        <p:nvSpPr>
          <p:cNvPr id="16" name="TextBox 15">
            <a:extLst>
              <a:ext uri="{FF2B5EF4-FFF2-40B4-BE49-F238E27FC236}">
                <a16:creationId xmlns:a16="http://schemas.microsoft.com/office/drawing/2014/main" id="{60B6E738-45E4-4397-940E-EC7FFA9FC173}"/>
              </a:ext>
            </a:extLst>
          </p:cNvPr>
          <p:cNvSpPr txBox="1"/>
          <p:nvPr/>
        </p:nvSpPr>
        <p:spPr>
          <a:xfrm>
            <a:off x="6703060" y="6075364"/>
            <a:ext cx="3840090" cy="369332"/>
          </a:xfrm>
          <a:prstGeom prst="rect">
            <a:avLst/>
          </a:prstGeom>
          <a:noFill/>
        </p:spPr>
        <p:txBody>
          <a:bodyPr wrap="none" rtlCol="0">
            <a:spAutoFit/>
          </a:bodyPr>
          <a:lstStyle/>
          <a:p>
            <a:r>
              <a:rPr lang="es-ES" dirty="0">
                <a:highlight>
                  <a:srgbClr val="FFFF00"/>
                </a:highlight>
              </a:rPr>
              <a:t>Nombre(s) y organización del/de los facilitador(es)</a:t>
            </a:r>
          </a:p>
        </p:txBody>
      </p:sp>
      <p:sp>
        <p:nvSpPr>
          <p:cNvPr id="10" name="TextBox 9">
            <a:extLst>
              <a:ext uri="{FF2B5EF4-FFF2-40B4-BE49-F238E27FC236}">
                <a16:creationId xmlns:a16="http://schemas.microsoft.com/office/drawing/2014/main" id="{13F85486-7BCC-4713-9A35-F62B5E612CB5}"/>
              </a:ext>
            </a:extLst>
          </p:cNvPr>
          <p:cNvSpPr txBox="1"/>
          <p:nvPr/>
        </p:nvSpPr>
        <p:spPr>
          <a:xfrm>
            <a:off x="913569" y="5897565"/>
            <a:ext cx="4038259" cy="830997"/>
          </a:xfrm>
          <a:prstGeom prst="rect">
            <a:avLst/>
          </a:prstGeom>
          <a:noFill/>
        </p:spPr>
        <p:txBody>
          <a:bodyPr wrap="square" rtlCol="0">
            <a:spAutoFit/>
          </a:bodyPr>
          <a:lstStyle/>
          <a:p>
            <a:pPr algn="r"/>
            <a:r>
              <a:rPr lang="es-ES" sz="1200" dirty="0">
                <a:solidFill>
                  <a:srgbClr val="0070C0"/>
                </a:solidFill>
              </a:rPr>
              <a:t>El material de enseñanza ha sido elaborado por Rachel Lozano (CICR), </a:t>
            </a:r>
            <a:r>
              <a:rPr lang="es-ES" sz="1200" dirty="0" err="1">
                <a:solidFill>
                  <a:srgbClr val="0070C0"/>
                </a:solidFill>
              </a:rPr>
              <a:t>Valérie</a:t>
            </a:r>
            <a:r>
              <a:rPr lang="es-ES" sz="1200" dirty="0">
                <a:solidFill>
                  <a:srgbClr val="0070C0"/>
                </a:solidFill>
              </a:rPr>
              <a:t> </a:t>
            </a:r>
            <a:r>
              <a:rPr lang="es-ES" sz="1200" dirty="0" err="1">
                <a:solidFill>
                  <a:srgbClr val="0070C0"/>
                </a:solidFill>
              </a:rPr>
              <a:t>Belchior-Bellino</a:t>
            </a:r>
            <a:r>
              <a:rPr lang="es-ES" sz="1200" dirty="0">
                <a:solidFill>
                  <a:srgbClr val="0070C0"/>
                </a:solidFill>
              </a:rPr>
              <a:t> (CICR), </a:t>
            </a:r>
            <a:r>
              <a:rPr lang="es-ES" sz="1200" dirty="0" err="1">
                <a:solidFill>
                  <a:srgbClr val="0070C0"/>
                </a:solidFill>
              </a:rPr>
              <a:t>Mija</a:t>
            </a:r>
            <a:r>
              <a:rPr lang="es-ES" sz="1200" dirty="0">
                <a:solidFill>
                  <a:srgbClr val="0070C0"/>
                </a:solidFill>
              </a:rPr>
              <a:t> </a:t>
            </a:r>
            <a:r>
              <a:rPr lang="es-ES" sz="1200" dirty="0" err="1">
                <a:solidFill>
                  <a:srgbClr val="0070C0"/>
                </a:solidFill>
              </a:rPr>
              <a:t>Ververs</a:t>
            </a:r>
            <a:r>
              <a:rPr lang="es-ES" sz="1200" dirty="0">
                <a:solidFill>
                  <a:srgbClr val="0070C0"/>
                </a:solidFill>
              </a:rPr>
              <a:t> (Universidad John Hopkins/Centro para el Control de Enfermedades) y Nicole </a:t>
            </a:r>
            <a:r>
              <a:rPr lang="es-ES" sz="1200" dirty="0" err="1">
                <a:solidFill>
                  <a:srgbClr val="0070C0"/>
                </a:solidFill>
              </a:rPr>
              <a:t>Niederberger</a:t>
            </a:r>
            <a:r>
              <a:rPr lang="es-ES" sz="1200" dirty="0">
                <a:solidFill>
                  <a:srgbClr val="0070C0"/>
                </a:solidFill>
              </a:rPr>
              <a:t> (Terre des </a:t>
            </a:r>
            <a:r>
              <a:rPr lang="es-ES" sz="1200" dirty="0" err="1">
                <a:solidFill>
                  <a:srgbClr val="0070C0"/>
                </a:solidFill>
              </a:rPr>
              <a:t>Hommes</a:t>
            </a:r>
            <a:r>
              <a:rPr lang="es-ES" sz="1200" dirty="0">
                <a:solidFill>
                  <a:srgbClr val="0070C0"/>
                </a:solidFill>
              </a:rPr>
              <a:t>).</a:t>
            </a:r>
            <a:r>
              <a:rPr lang="es-ES" sz="1200" dirty="0"/>
              <a:t> </a:t>
            </a:r>
          </a:p>
        </p:txBody>
      </p:sp>
    </p:spTree>
    <p:extLst>
      <p:ext uri="{BB962C8B-B14F-4D97-AF65-F5344CB8AC3E}">
        <p14:creationId xmlns:p14="http://schemas.microsoft.com/office/powerpoint/2010/main" val="14971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73843" y="0"/>
            <a:ext cx="1023703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eaLnBrk="1" hangingPunct="1">
              <a:spcBef>
                <a:spcPct val="0"/>
              </a:spcBef>
              <a:buClrTx/>
              <a:buFontTx/>
              <a:buNone/>
            </a:pPr>
            <a:r>
              <a:rPr lang="es-ES" sz="4400" u="sng">
                <a:solidFill>
                  <a:schemeClr val="tx1"/>
                </a:solidFill>
                <a:latin typeface="+mn-lt"/>
              </a:rPr>
              <a:t>Ejemplo: tabla de puntuación z de la OMS</a:t>
            </a: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1285" y="1134469"/>
            <a:ext cx="9369566" cy="558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10</a:t>
            </a:fld>
            <a:endParaRPr lang="fr-CH"/>
          </a:p>
        </p:txBody>
      </p:sp>
    </p:spTree>
    <p:extLst>
      <p:ext uri="{BB962C8B-B14F-4D97-AF65-F5344CB8AC3E}">
        <p14:creationId xmlns:p14="http://schemas.microsoft.com/office/powerpoint/2010/main" val="423887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492" y="145410"/>
            <a:ext cx="11727508" cy="608112"/>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a:latin typeface="Tw Cen MT" panose="020B0602020104020603" pitchFamily="34" charset="0"/>
              </a:rPr>
              <a:t>		</a:t>
            </a:r>
            <a:br>
              <a:rPr lang="es-ES" dirty="0">
                <a:latin typeface="Tw Cen MT" panose="020B0602020104020603" pitchFamily="34" charset="0"/>
              </a:rPr>
            </a:br>
            <a:r>
              <a:rPr lang="es-ES" sz="17600" u="sng" dirty="0">
                <a:latin typeface="+mn-lt"/>
              </a:rPr>
              <a:t>Ejemplo: tabla de puntuación z de la OMS</a:t>
            </a: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516" y="1039044"/>
            <a:ext cx="8712967"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11</a:t>
            </a:fld>
            <a:endParaRPr lang="fr-CH"/>
          </a:p>
        </p:txBody>
      </p:sp>
    </p:spTree>
    <p:extLst>
      <p:ext uri="{BB962C8B-B14F-4D97-AF65-F5344CB8AC3E}">
        <p14:creationId xmlns:p14="http://schemas.microsoft.com/office/powerpoint/2010/main" val="56321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36707" y="116633"/>
            <a:ext cx="9144000" cy="67413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12</a:t>
            </a:fld>
            <a:endParaRPr lang="fr-CH"/>
          </a:p>
        </p:txBody>
      </p:sp>
    </p:spTree>
    <p:extLst>
      <p:ext uri="{BB962C8B-B14F-4D97-AF65-F5344CB8AC3E}">
        <p14:creationId xmlns:p14="http://schemas.microsoft.com/office/powerpoint/2010/main" val="13795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 name="TextBox 2"/>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4" name="Titre 1"/>
          <p:cNvSpPr txBox="1">
            <a:spLocks/>
          </p:cNvSpPr>
          <p:nvPr/>
        </p:nvSpPr>
        <p:spPr>
          <a:xfrm>
            <a:off x="908362" y="0"/>
            <a:ext cx="7772400" cy="8199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Niños/as entre 6 y 59 meses</a:t>
            </a:r>
          </a:p>
        </p:txBody>
      </p:sp>
      <p:sp>
        <p:nvSpPr>
          <p:cNvPr id="5" name="Rectangle 4"/>
          <p:cNvSpPr/>
          <p:nvPr/>
        </p:nvSpPr>
        <p:spPr>
          <a:xfrm>
            <a:off x="908362" y="127653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Pérdida de masa corporal/</a:t>
            </a:r>
          </a:p>
          <a:p>
            <a:pPr algn="ctr"/>
            <a:r>
              <a:rPr lang="es-ES" sz="2400">
                <a:solidFill>
                  <a:schemeClr val="tx1"/>
                </a:solidFill>
              </a:rPr>
              <a:t>marasmo o kwashiorkor*</a:t>
            </a:r>
          </a:p>
        </p:txBody>
      </p:sp>
      <p:sp>
        <p:nvSpPr>
          <p:cNvPr id="6" name="Rectangle 5"/>
          <p:cNvSpPr/>
          <p:nvPr/>
        </p:nvSpPr>
        <p:spPr>
          <a:xfrm>
            <a:off x="3096285" y="1276539"/>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Malnutrición</a:t>
            </a:r>
          </a:p>
          <a:p>
            <a:pPr algn="ctr"/>
            <a:r>
              <a:rPr lang="es-ES" sz="2400" dirty="0">
                <a:solidFill>
                  <a:schemeClr val="tx1"/>
                </a:solidFill>
              </a:rPr>
              <a:t>aguda</a:t>
            </a:r>
          </a:p>
        </p:txBody>
      </p:sp>
      <p:sp>
        <p:nvSpPr>
          <p:cNvPr id="7" name="Right Arrow 6"/>
          <p:cNvSpPr/>
          <p:nvPr/>
        </p:nvSpPr>
        <p:spPr>
          <a:xfrm>
            <a:off x="5151422" y="2091350"/>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7532483" y="1276539"/>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a:solidFill>
                  <a:schemeClr val="tx1"/>
                </a:solidFill>
              </a:rPr>
              <a:t>Peso para la estatura</a:t>
            </a:r>
          </a:p>
          <a:p>
            <a:pPr algn="ctr"/>
            <a:r>
              <a:rPr lang="es-ES" sz="2800">
                <a:solidFill>
                  <a:schemeClr val="tx1"/>
                </a:solidFill>
              </a:rPr>
              <a:t>Edema</a:t>
            </a:r>
          </a:p>
          <a:p>
            <a:pPr algn="ctr"/>
            <a:r>
              <a:rPr lang="es-ES" sz="2800">
                <a:solidFill>
                  <a:schemeClr val="tx1"/>
                </a:solidFill>
              </a:rPr>
              <a:t>MUAC</a:t>
            </a:r>
          </a:p>
        </p:txBody>
      </p:sp>
      <p:sp>
        <p:nvSpPr>
          <p:cNvPr id="9" name="Rectangle 8"/>
          <p:cNvSpPr/>
          <p:nvPr/>
        </p:nvSpPr>
        <p:spPr>
          <a:xfrm>
            <a:off x="908362" y="4154029"/>
            <a:ext cx="2187923" cy="21524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Retraso del crecimiento</a:t>
            </a:r>
          </a:p>
          <a:p>
            <a:pPr algn="ctr"/>
            <a:r>
              <a:rPr lang="es-ES" sz="2400" dirty="0">
                <a:solidFill>
                  <a:schemeClr val="tx1"/>
                </a:solidFill>
              </a:rPr>
              <a:t>(talla baja)</a:t>
            </a:r>
          </a:p>
        </p:txBody>
      </p:sp>
      <p:sp>
        <p:nvSpPr>
          <p:cNvPr id="10" name="Rectangle 9"/>
          <p:cNvSpPr/>
          <p:nvPr/>
        </p:nvSpPr>
        <p:spPr>
          <a:xfrm>
            <a:off x="3096285" y="4154028"/>
            <a:ext cx="1855961" cy="215246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Malnutrición</a:t>
            </a:r>
          </a:p>
          <a:p>
            <a:pPr algn="ctr"/>
            <a:r>
              <a:rPr lang="es-ES" sz="2400" dirty="0">
                <a:solidFill>
                  <a:schemeClr val="tx1"/>
                </a:solidFill>
              </a:rPr>
              <a:t>crónica</a:t>
            </a:r>
          </a:p>
        </p:txBody>
      </p:sp>
      <p:sp>
        <p:nvSpPr>
          <p:cNvPr id="11" name="Right Arrow 10"/>
          <p:cNvSpPr/>
          <p:nvPr/>
        </p:nvSpPr>
        <p:spPr>
          <a:xfrm>
            <a:off x="5151422" y="4968841"/>
            <a:ext cx="2009869" cy="823866"/>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7532483" y="4154030"/>
            <a:ext cx="3621386" cy="215246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a:solidFill>
                  <a:schemeClr val="tx1"/>
                </a:solidFill>
              </a:rPr>
              <a:t>Estatura para la edad</a:t>
            </a:r>
          </a:p>
        </p:txBody>
      </p:sp>
      <p:sp>
        <p:nvSpPr>
          <p:cNvPr id="13" name="Slide Number Placeholder 12"/>
          <p:cNvSpPr>
            <a:spLocks noGrp="1"/>
          </p:cNvSpPr>
          <p:nvPr>
            <p:ph type="sldNum" sz="quarter" idx="12"/>
          </p:nvPr>
        </p:nvSpPr>
        <p:spPr/>
        <p:txBody>
          <a:bodyPr/>
          <a:lstStyle/>
          <a:p>
            <a:fld id="{F121DC35-7FDD-4792-8036-0BEEE1555289}" type="slidenum">
              <a:rPr lang="fr-CH" smtClean="0"/>
              <a:t>13</a:t>
            </a:fld>
            <a:endParaRPr lang="fr-CH"/>
          </a:p>
        </p:txBody>
      </p:sp>
    </p:spTree>
    <p:extLst>
      <p:ext uri="{BB962C8B-B14F-4D97-AF65-F5344CB8AC3E}">
        <p14:creationId xmlns:p14="http://schemas.microsoft.com/office/powerpoint/2010/main" val="390614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628650" y="-1097"/>
            <a:ext cx="11342043" cy="114300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dirty="0">
                <a:latin typeface="+mn-lt"/>
              </a:rPr>
              <a:t>Valores de referencia para la malnutrición aguda infantil </a:t>
            </a:r>
          </a:p>
        </p:txBody>
      </p:sp>
      <p:graphicFrame>
        <p:nvGraphicFramePr>
          <p:cNvPr id="14" name="Group 34"/>
          <p:cNvGraphicFramePr>
            <a:graphicFrameLocks/>
          </p:cNvGraphicFramePr>
          <p:nvPr>
            <p:extLst>
              <p:ext uri="{D42A27DB-BD31-4B8C-83A1-F6EECF244321}">
                <p14:modId xmlns:p14="http://schemas.microsoft.com/office/powerpoint/2010/main" val="4265801598"/>
              </p:ext>
            </p:extLst>
          </p:nvPr>
        </p:nvGraphicFramePr>
        <p:xfrm>
          <a:off x="1172307" y="1342918"/>
          <a:ext cx="9675239" cy="5229560"/>
        </p:xfrm>
        <a:graphic>
          <a:graphicData uri="http://schemas.openxmlformats.org/drawingml/2006/table">
            <a:tbl>
              <a:tblPr/>
              <a:tblGrid>
                <a:gridCol w="4569497">
                  <a:extLst>
                    <a:ext uri="{9D8B030D-6E8A-4147-A177-3AD203B41FA5}">
                      <a16:colId xmlns:a16="http://schemas.microsoft.com/office/drawing/2014/main" val="20000"/>
                    </a:ext>
                  </a:extLst>
                </a:gridCol>
                <a:gridCol w="2572241">
                  <a:extLst>
                    <a:ext uri="{9D8B030D-6E8A-4147-A177-3AD203B41FA5}">
                      <a16:colId xmlns:a16="http://schemas.microsoft.com/office/drawing/2014/main" val="20001"/>
                    </a:ext>
                  </a:extLst>
                </a:gridCol>
                <a:gridCol w="2533501">
                  <a:extLst>
                    <a:ext uri="{9D8B030D-6E8A-4147-A177-3AD203B41FA5}">
                      <a16:colId xmlns:a16="http://schemas.microsoft.com/office/drawing/2014/main" val="20002"/>
                    </a:ext>
                  </a:extLst>
                </a:gridCol>
              </a:tblGrid>
              <a:tr h="1149546">
                <a:tc>
                  <a:txBody>
                    <a:bodyPr/>
                    <a:lstStyle/>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endParaRPr kumimoji="0" lang="fr-CH"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rgbClr val="E00034"/>
                        </a:buClr>
                        <a:buSzTx/>
                        <a:buFont typeface="Wingdings" pitchFamily="2" charset="2"/>
                        <a:buNone/>
                        <a:tabLst/>
                      </a:pPr>
                      <a:r>
                        <a:rPr kumimoji="0" lang="es-ES" sz="2400" b="1" i="0" u="none" strike="noStrike" cap="none" normalizeH="0" baseline="0" dirty="0">
                          <a:ln>
                            <a:noFill/>
                          </a:ln>
                          <a:solidFill>
                            <a:schemeClr val="tx1"/>
                          </a:solidFill>
                          <a:latin typeface="+mn-lt"/>
                          <a:cs typeface="Arial" charset="0"/>
                        </a:rPr>
                        <a:t>Malnutrición aguda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tx1"/>
                          </a:solidFill>
                          <a:latin typeface="+mn-lt"/>
                          <a:cs typeface="Times New Roman" pitchFamily="18" charset="0"/>
                        </a:rPr>
                        <a:t>Peso para la estatura </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a:ln>
                          <a:noFill/>
                        </a:ln>
                        <a:solidFill>
                          <a:schemeClr val="accent1">
                            <a:lumMod val="75000"/>
                          </a:schemeClr>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tx1"/>
                          </a:solidFill>
                          <a:latin typeface="+mn-lt"/>
                          <a:cs typeface="Arial" charset="0"/>
                        </a:rPr>
                        <a:t>MUAC</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0"/>
                  </a:ext>
                </a:extLst>
              </a:tr>
              <a:tr h="1228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Times New Roman" pitchFamily="18" charset="0"/>
                        </a:rPr>
                        <a:t>Malnutrición aguda </a:t>
                      </a:r>
                      <a:r>
                        <a:rPr kumimoji="0" lang="es-ES" sz="2400" b="1" i="1" u="none" strike="noStrike" cap="none" normalizeH="0" baseline="0" dirty="0">
                          <a:ln>
                            <a:noFill/>
                          </a:ln>
                          <a:solidFill>
                            <a:schemeClr val="accent5">
                              <a:lumMod val="75000"/>
                            </a:schemeClr>
                          </a:solidFill>
                          <a:latin typeface="+mn-lt"/>
                          <a:cs typeface="Times New Roman" pitchFamily="18" charset="0"/>
                        </a:rPr>
                        <a:t>moderada</a:t>
                      </a:r>
                      <a:r>
                        <a:rPr kumimoji="0" lang="es-ES" sz="2400" b="1" i="0" u="none" strike="noStrike" cap="none" normalizeH="0" baseline="0" dirty="0">
                          <a:ln>
                            <a:noFill/>
                          </a:ln>
                          <a:solidFill>
                            <a:srgbClr val="009900"/>
                          </a:solidFill>
                          <a:latin typeface="+mn-lt"/>
                          <a:cs typeface="Times New Roman" pitchFamily="18" charset="0"/>
                        </a:rPr>
                        <a:t> </a:t>
                      </a:r>
                      <a:r>
                        <a:rPr kumimoji="0" lang="es-ES" sz="2400" b="1" u="none" strike="noStrike" cap="none" normalizeH="0" baseline="0" dirty="0">
                          <a:ln>
                            <a:noFill/>
                          </a:ln>
                          <a:latin typeface="+mn-lt"/>
                          <a:cs typeface="Times New Roman" pitchFamily="18" charset="0"/>
                        </a:rPr>
                        <a:t>(</a:t>
                      </a:r>
                      <a:r>
                        <a:rPr kumimoji="0" lang="es-ES" sz="2400" b="1" i="0" u="none" strike="noStrike" cap="none" normalizeH="0" baseline="0" dirty="0">
                          <a:ln>
                            <a:noFill/>
                          </a:ln>
                          <a:solidFill>
                            <a:schemeClr val="accent5">
                              <a:lumMod val="75000"/>
                            </a:schemeClr>
                          </a:solidFill>
                          <a:latin typeface="+mn-lt"/>
                          <a:cs typeface="Times New Roman" pitchFamily="18" charset="0"/>
                        </a:rPr>
                        <a:t>MAM</a:t>
                      </a:r>
                      <a:r>
                        <a:rPr kumimoji="0" lang="es-ES" sz="2400" b="1" i="0" u="none" strike="noStrike" cap="none" normalizeH="0" baseline="0" dirty="0">
                          <a:ln>
                            <a:noFill/>
                          </a:ln>
                          <a:latin typeface="+mn-lt"/>
                          <a:cs typeface="Times New Roman" pitchFamily="18" charset="0"/>
                        </a:rPr>
                        <a:t>)</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tx1"/>
                          </a:solidFill>
                          <a:latin typeface="+mn-lt"/>
                          <a:cs typeface="Arial" charset="0"/>
                        </a:rPr>
                        <a:t>Puntuación 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tx1"/>
                          </a:solidFill>
                          <a:latin typeface="+mn-lt"/>
                          <a:cs typeface="Arial" charset="0"/>
                        </a:rPr>
                        <a:t>≥ -3 y &lt;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dirty="0">
                        <a:ln>
                          <a:noFill/>
                        </a:ln>
                        <a:solidFill>
                          <a:srgbClr val="FEC7B4"/>
                        </a:solidFill>
                        <a:effectLst/>
                        <a:latin typeface="Arial" charset="0"/>
                        <a:cs typeface="Arial" charset="0"/>
                      </a:endParaRP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Arial" charset="0"/>
                        </a:rPr>
                        <a:t>≥ 115 y &lt; 125 mm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13268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Times New Roman" pitchFamily="18" charset="0"/>
                        </a:rPr>
                        <a:t>Malnutrición aguda </a:t>
                      </a:r>
                      <a:r>
                        <a:rPr kumimoji="0" lang="es-ES" sz="2400" b="1" i="1" u="none" strike="noStrike" cap="none" normalizeH="0" baseline="0" dirty="0">
                          <a:ln>
                            <a:noFill/>
                          </a:ln>
                          <a:solidFill>
                            <a:schemeClr val="accent5">
                              <a:lumMod val="75000"/>
                            </a:schemeClr>
                          </a:solidFill>
                          <a:latin typeface="+mn-lt"/>
                          <a:cs typeface="Times New Roman" pitchFamily="18" charset="0"/>
                        </a:rPr>
                        <a:t>severa</a:t>
                      </a:r>
                      <a:r>
                        <a:rPr kumimoji="0" lang="es-ES" sz="2400" b="1" i="0" u="none" strike="noStrike" cap="none" normalizeH="0" baseline="0" dirty="0">
                          <a:ln>
                            <a:noFill/>
                          </a:ln>
                          <a:solidFill>
                            <a:srgbClr val="009900"/>
                          </a:solidFill>
                          <a:latin typeface="+mn-lt"/>
                          <a:cs typeface="Times New Roman" pitchFamily="18" charset="0"/>
                        </a:rPr>
                        <a:t> </a:t>
                      </a:r>
                      <a:r>
                        <a:rPr kumimoji="0" lang="es-ES" sz="2400" b="1" u="none" strike="noStrike" cap="none" normalizeH="0" baseline="0" dirty="0">
                          <a:ln>
                            <a:noFill/>
                          </a:ln>
                          <a:latin typeface="+mn-lt"/>
                          <a:cs typeface="Times New Roman" pitchFamily="18" charset="0"/>
                        </a:rPr>
                        <a:t>(</a:t>
                      </a:r>
                      <a:r>
                        <a:rPr kumimoji="0" lang="es-ES" sz="2400" b="1" i="0" u="none" strike="noStrike" cap="none" normalizeH="0" baseline="0" dirty="0">
                          <a:ln>
                            <a:noFill/>
                          </a:ln>
                          <a:solidFill>
                            <a:schemeClr val="accent5">
                              <a:lumMod val="75000"/>
                            </a:schemeClr>
                          </a:solidFill>
                          <a:latin typeface="+mn-lt"/>
                          <a:cs typeface="Times New Roman" pitchFamily="18" charset="0"/>
                        </a:rPr>
                        <a:t>SAM</a:t>
                      </a:r>
                      <a:r>
                        <a:rPr kumimoji="0" lang="es-ES" sz="2400" b="1" i="0" u="none" strike="noStrike" cap="none" normalizeH="0" baseline="0" dirty="0">
                          <a:ln>
                            <a:noFill/>
                          </a:ln>
                          <a:latin typeface="+mn-lt"/>
                          <a:cs typeface="Times New Roman" pitchFamily="18" charset="0"/>
                        </a:rPr>
                        <a:t>)</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Puntuación z &lt;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bg1">
                              <a:lumMod val="50000"/>
                            </a:schemeClr>
                          </a:solidFill>
                          <a:latin typeface="+mn-lt"/>
                          <a:cs typeface="Arial" charset="0"/>
                        </a:rPr>
                        <a:t>&lt; 115 mm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bg1">
                              <a:lumMod val="50000"/>
                            </a:schemeClr>
                          </a:solidFill>
                          <a:latin typeface="+mn-lt"/>
                          <a:cs typeface="Arial" charset="0"/>
                        </a:rPr>
                        <a: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chemeClr val="bg1">
                              <a:lumMod val="50000"/>
                            </a:schemeClr>
                          </a:solidFill>
                          <a:latin typeface="+mn-lt"/>
                          <a:cs typeface="Arial" charset="0"/>
                        </a:rPr>
                        <a:t>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1524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dirty="0">
                        <a:ln>
                          <a:noFill/>
                        </a:ln>
                        <a:solidFill>
                          <a:schemeClr val="accent5">
                            <a:lumMod val="75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Times New Roman" pitchFamily="18" charset="0"/>
                        </a:rPr>
                        <a:t>Malnutrición aguda </a:t>
                      </a:r>
                      <a:r>
                        <a:rPr kumimoji="0" lang="es-ES" sz="2400" b="1" i="1" u="none" strike="noStrike" cap="none" normalizeH="0" baseline="0" dirty="0">
                          <a:ln>
                            <a:noFill/>
                          </a:ln>
                          <a:solidFill>
                            <a:schemeClr val="accent5">
                              <a:lumMod val="75000"/>
                            </a:schemeClr>
                          </a:solidFill>
                          <a:latin typeface="+mn-lt"/>
                          <a:cs typeface="Times New Roman" pitchFamily="18" charset="0"/>
                        </a:rPr>
                        <a:t>global</a:t>
                      </a:r>
                      <a:r>
                        <a:rPr kumimoji="0" lang="es-ES" sz="2400" b="1" i="0" u="none" strike="noStrike" cap="none" normalizeH="0" baseline="0" dirty="0">
                          <a:ln>
                            <a:noFill/>
                          </a:ln>
                          <a:solidFill>
                            <a:srgbClr val="009900"/>
                          </a:solidFill>
                          <a:latin typeface="+mn-lt"/>
                          <a:cs typeface="Times New Roman" pitchFamily="18" charset="0"/>
                        </a:rPr>
                        <a:t> </a:t>
                      </a:r>
                      <a:r>
                        <a:rPr kumimoji="0" lang="es-ES" sz="2400" b="1" i="0" u="none" strike="noStrike" cap="none" normalizeH="0" baseline="0" dirty="0">
                          <a:ln>
                            <a:noFill/>
                          </a:ln>
                          <a:latin typeface="+mn-lt"/>
                          <a:cs typeface="Times New Roman" pitchFamily="18" charset="0"/>
                        </a:rPr>
                        <a:t>(</a:t>
                      </a:r>
                      <a:r>
                        <a:rPr kumimoji="0" lang="es-ES" sz="2400" b="1" i="0" u="none" strike="noStrike" cap="none" normalizeH="0" baseline="0" dirty="0">
                          <a:ln>
                            <a:noFill/>
                          </a:ln>
                          <a:solidFill>
                            <a:schemeClr val="accent5">
                              <a:lumMod val="75000"/>
                            </a:schemeClr>
                          </a:solidFill>
                          <a:latin typeface="+mn-lt"/>
                          <a:cs typeface="Times New Roman" pitchFamily="18" charset="0"/>
                        </a:rPr>
                        <a:t>GAM</a:t>
                      </a:r>
                      <a:r>
                        <a:rPr kumimoji="0" lang="es-ES" sz="2400" b="1" i="0" u="none" strike="noStrike" cap="none" normalizeH="0" baseline="0" dirty="0">
                          <a:ln>
                            <a:noFill/>
                          </a:ln>
                          <a:latin typeface="+mn-lt"/>
                          <a:cs typeface="Times New Roman" pitchFamily="18" charset="0"/>
                        </a:rPr>
                        <a:t>)</a:t>
                      </a:r>
                      <a:r>
                        <a:rPr kumimoji="0" lang="es-ES" sz="2400" b="1" i="0" u="none" strike="noStrike" cap="none" normalizeH="0" baseline="0" dirty="0">
                          <a:ln>
                            <a:noFill/>
                          </a:ln>
                          <a:solidFill>
                            <a:schemeClr val="bg1">
                              <a:lumMod val="50000"/>
                            </a:schemeClr>
                          </a:solidFill>
                          <a:latin typeface="+mn-lt"/>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accent5">
                              <a:lumMod val="75000"/>
                            </a:schemeClr>
                          </a:solidFill>
                          <a:latin typeface="+mn-lt"/>
                          <a:cs typeface="Times New Roman" pitchFamily="18" charset="0"/>
                        </a:rPr>
                        <a:t>GAM = SAM + MAM</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Puntuación z &lt;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latin typeface="Arial" charset="0"/>
                          <a:cs typeface="Arial" charset="0"/>
                        </a:rPr>
                        <a:t>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Arial" charset="0"/>
                        </a:rPr>
                        <a:t>&lt; 125 mm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Arial" charset="0"/>
                        </a:rPr>
                        <a: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chemeClr val="bg1">
                              <a:lumMod val="50000"/>
                            </a:schemeClr>
                          </a:solidFill>
                          <a:latin typeface="+mn-lt"/>
                          <a:cs typeface="Arial" charset="0"/>
                        </a:rPr>
                        <a:t>edema</a:t>
                      </a:r>
                    </a:p>
                  </a:txBody>
                  <a:tcPr marL="51435" marR="51435"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14</a:t>
            </a:fld>
            <a:endParaRPr lang="fr-CH"/>
          </a:p>
        </p:txBody>
      </p:sp>
    </p:spTree>
    <p:extLst>
      <p:ext uri="{BB962C8B-B14F-4D97-AF65-F5344CB8AC3E}">
        <p14:creationId xmlns:p14="http://schemas.microsoft.com/office/powerpoint/2010/main" val="40284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933620" y="339564"/>
            <a:ext cx="2164864" cy="664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Peso</a:t>
            </a:r>
          </a:p>
        </p:txBody>
      </p:sp>
      <p:pic>
        <p:nvPicPr>
          <p:cNvPr id="8" name="Picture 1030" descr="photo bass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441" y="586505"/>
            <a:ext cx="2141111" cy="324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cstate="print"/>
          <a:stretch>
            <a:fillRect/>
          </a:stretch>
        </p:blipFill>
        <p:spPr>
          <a:xfrm>
            <a:off x="4126833" y="1748642"/>
            <a:ext cx="2342656" cy="3360716"/>
          </a:xfrm>
          <a:prstGeom prst="rect">
            <a:avLst/>
          </a:prstGeom>
        </p:spPr>
      </p:pic>
      <p:pic>
        <p:nvPicPr>
          <p:cNvPr id="15" name="Picture 2" descr="D:\Archives missions antérieures\Tdh 2008-9\My Pictures\les anglais\les anglais 00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725" r="21293"/>
          <a:stretch/>
        </p:blipFill>
        <p:spPr bwMode="auto">
          <a:xfrm>
            <a:off x="9006148" y="586504"/>
            <a:ext cx="1694303" cy="324961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441" y="4084726"/>
            <a:ext cx="3589331" cy="2636749"/>
          </a:xfrm>
          <a:prstGeom prst="rect">
            <a:avLst/>
          </a:prstGeom>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1590174" y="1268760"/>
            <a:ext cx="3006486" cy="5134717"/>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15</a:t>
            </a:fld>
            <a:endParaRPr lang="fr-CH"/>
          </a:p>
        </p:txBody>
      </p:sp>
    </p:spTree>
    <p:extLst>
      <p:ext uri="{BB962C8B-B14F-4D97-AF65-F5344CB8AC3E}">
        <p14:creationId xmlns:p14="http://schemas.microsoft.com/office/powerpoint/2010/main" val="176087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628650" y="349837"/>
            <a:ext cx="3185697" cy="970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Estatura</a:t>
            </a:r>
          </a:p>
        </p:txBody>
      </p:sp>
      <p:pic>
        <p:nvPicPr>
          <p:cNvPr id="14" name="Picture 13"/>
          <p:cNvPicPr>
            <a:picLocks noChangeAspect="1"/>
          </p:cNvPicPr>
          <p:nvPr/>
        </p:nvPicPr>
        <p:blipFill rotWithShape="1">
          <a:blip r:embed="rId3" cstate="print"/>
          <a:srcRect l="22533" t="14239" r="9875" b="11005"/>
          <a:stretch/>
        </p:blipFill>
        <p:spPr>
          <a:xfrm>
            <a:off x="6099261" y="94624"/>
            <a:ext cx="1936057" cy="3328621"/>
          </a:xfrm>
          <a:prstGeom prst="rect">
            <a:avLst/>
          </a:prstGeom>
        </p:spPr>
      </p:pic>
      <p:pic>
        <p:nvPicPr>
          <p:cNvPr id="18" name="Picture 17"/>
          <p:cNvPicPr>
            <a:picLocks noChangeAspect="1"/>
          </p:cNvPicPr>
          <p:nvPr/>
        </p:nvPicPr>
        <p:blipFill rotWithShape="1">
          <a:blip r:embed="rId4" cstate="print"/>
          <a:srcRect l="22836" r="24669"/>
          <a:stretch/>
        </p:blipFill>
        <p:spPr>
          <a:xfrm rot="16200000">
            <a:off x="5340265" y="3326530"/>
            <a:ext cx="2865453" cy="3070393"/>
          </a:xfrm>
          <a:prstGeom prst="rect">
            <a:avLst/>
          </a:prstGeom>
        </p:spPr>
      </p:pic>
      <p:pic>
        <p:nvPicPr>
          <p:cNvPr id="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6091" y="513839"/>
            <a:ext cx="2592288" cy="540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592848" y="2515663"/>
            <a:ext cx="2797523" cy="3948430"/>
          </a:xfrm>
          <a:prstGeom prst="rect">
            <a:avLst/>
          </a:prstGeom>
          <a:noFill/>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16</a:t>
            </a:fld>
            <a:endParaRPr lang="fr-CH"/>
          </a:p>
        </p:txBody>
      </p:sp>
    </p:spTree>
    <p:extLst>
      <p:ext uri="{BB962C8B-B14F-4D97-AF65-F5344CB8AC3E}">
        <p14:creationId xmlns:p14="http://schemas.microsoft.com/office/powerpoint/2010/main" val="275385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980783" y="304800"/>
            <a:ext cx="5114528" cy="13960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a:latin typeface="+mn-lt"/>
              </a:rPr>
              <a:t>Peso para la estatura/longitud</a:t>
            </a:r>
          </a:p>
        </p:txBody>
      </p:sp>
      <p:pic>
        <p:nvPicPr>
          <p:cNvPr id="16" name="Espace réservé du contenu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19" y="162121"/>
            <a:ext cx="3744416" cy="6573873"/>
          </a:xfrm>
          <a:prstGeom prst="rect">
            <a:avLst/>
          </a:prstGeom>
        </p:spPr>
      </p:pic>
      <p:pic>
        <p:nvPicPr>
          <p:cNvPr id="17"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751" y="1746297"/>
            <a:ext cx="864096" cy="4101273"/>
          </a:xfrm>
          <a:prstGeom prst="rect">
            <a:avLst/>
          </a:prstGeom>
        </p:spPr>
      </p:pic>
      <p:sp>
        <p:nvSpPr>
          <p:cNvPr id="21" name="ZoneTexte 8"/>
          <p:cNvSpPr txBox="1"/>
          <p:nvPr/>
        </p:nvSpPr>
        <p:spPr>
          <a:xfrm>
            <a:off x="3445180" y="2494224"/>
            <a:ext cx="2932174" cy="3539430"/>
          </a:xfrm>
          <a:prstGeom prst="rect">
            <a:avLst/>
          </a:prstGeom>
          <a:noFill/>
        </p:spPr>
        <p:txBody>
          <a:bodyPr wrap="square" rtlCol="0">
            <a:spAutoFit/>
          </a:bodyPr>
          <a:lstStyle/>
          <a:p>
            <a:r>
              <a:rPr lang="es-ES" sz="2800" dirty="0"/>
              <a:t>Esta pequeña figura rosa representa a</a:t>
            </a:r>
          </a:p>
          <a:p>
            <a:r>
              <a:rPr lang="es-ES" sz="2800" dirty="0"/>
              <a:t>una niña de 11 meses de edad que mide 72,5 cm y pesa 6,400 kg.</a:t>
            </a:r>
          </a:p>
          <a:p>
            <a:endParaRPr lang="fr-CH" sz="2800" dirty="0"/>
          </a:p>
        </p:txBody>
      </p:sp>
      <p:sp>
        <p:nvSpPr>
          <p:cNvPr id="22" name="Ellipse 9"/>
          <p:cNvSpPr/>
          <p:nvPr/>
        </p:nvSpPr>
        <p:spPr bwMode="auto">
          <a:xfrm>
            <a:off x="6105748" y="45489"/>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11"/>
          <p:cNvSpPr/>
          <p:nvPr/>
        </p:nvSpPr>
        <p:spPr bwMode="auto">
          <a:xfrm>
            <a:off x="6632412" y="5487530"/>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0" name="Rectangle 9"/>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17</a:t>
            </a:fld>
            <a:endParaRPr lang="fr-CH"/>
          </a:p>
        </p:txBody>
      </p:sp>
    </p:spTree>
    <p:extLst>
      <p:ext uri="{BB962C8B-B14F-4D97-AF65-F5344CB8AC3E}">
        <p14:creationId xmlns:p14="http://schemas.microsoft.com/office/powerpoint/2010/main" val="3099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464" y="0"/>
            <a:ext cx="3586667" cy="5675199"/>
          </a:xfrm>
          <a:prstGeom prst="rect">
            <a:avLst/>
          </a:prstGeom>
        </p:spPr>
      </p:pic>
      <p:pic>
        <p:nvPicPr>
          <p:cNvPr id="24" name="Picture 2" descr="C:\Users\niederbergern\Desktop\4 HELP course\2016 HELP Nicole\Captures\Lenght for age tab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47" y="1990417"/>
            <a:ext cx="5868143" cy="4746234"/>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545157" y="-18030"/>
            <a:ext cx="6152205" cy="937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Estatura para la edad</a:t>
            </a:r>
          </a:p>
        </p:txBody>
      </p:sp>
      <p:pic>
        <p:nvPicPr>
          <p:cNvPr id="17"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4533" y="2852936"/>
            <a:ext cx="864096" cy="3294548"/>
          </a:xfrm>
          <a:prstGeom prst="rect">
            <a:avLst/>
          </a:prstGeom>
        </p:spPr>
      </p:pic>
      <p:sp>
        <p:nvSpPr>
          <p:cNvPr id="21" name="ZoneTexte 8"/>
          <p:cNvSpPr txBox="1"/>
          <p:nvPr/>
        </p:nvSpPr>
        <p:spPr>
          <a:xfrm>
            <a:off x="1776935" y="2457340"/>
            <a:ext cx="3090969" cy="954107"/>
          </a:xfrm>
          <a:prstGeom prst="rect">
            <a:avLst/>
          </a:prstGeom>
          <a:noFill/>
        </p:spPr>
        <p:txBody>
          <a:bodyPr wrap="square" rtlCol="0">
            <a:spAutoFit/>
          </a:bodyPr>
          <a:lstStyle/>
          <a:p>
            <a:r>
              <a:rPr lang="es-ES" sz="2800" dirty="0"/>
              <a:t>Niña de 11 meses,</a:t>
            </a:r>
          </a:p>
          <a:p>
            <a:r>
              <a:rPr lang="es-ES" sz="2800" dirty="0"/>
              <a:t>72,5 cm y 6,400 kg.</a:t>
            </a:r>
          </a:p>
        </p:txBody>
      </p:sp>
      <p:sp>
        <p:nvSpPr>
          <p:cNvPr id="22" name="Ellipse 11"/>
          <p:cNvSpPr/>
          <p:nvPr/>
        </p:nvSpPr>
        <p:spPr bwMode="auto">
          <a:xfrm>
            <a:off x="5751887" y="5164178"/>
            <a:ext cx="653603" cy="36004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23" name="Ellipse 9"/>
          <p:cNvSpPr/>
          <p:nvPr/>
        </p:nvSpPr>
        <p:spPr bwMode="auto">
          <a:xfrm>
            <a:off x="4747819" y="2039642"/>
            <a:ext cx="3024336" cy="576064"/>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Tahoma" pitchFamily="34" charset="0"/>
              <a:cs typeface="Arial" charset="0"/>
            </a:endParaRP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18</a:t>
            </a:fld>
            <a:endParaRPr lang="fr-CH"/>
          </a:p>
        </p:txBody>
      </p:sp>
    </p:spTree>
    <p:extLst>
      <p:ext uri="{BB962C8B-B14F-4D97-AF65-F5344CB8AC3E}">
        <p14:creationId xmlns:p14="http://schemas.microsoft.com/office/powerpoint/2010/main" val="41120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717470" y="-191354"/>
            <a:ext cx="2872528" cy="1207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Edema</a:t>
            </a:r>
          </a:p>
        </p:txBody>
      </p:sp>
      <p:pic>
        <p:nvPicPr>
          <p:cNvPr id="16"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107250" y="2345686"/>
            <a:ext cx="4058373" cy="3597914"/>
          </a:xfrm>
          <a:prstGeom prst="rect">
            <a:avLst/>
          </a:prstGeom>
        </p:spPr>
      </p:pic>
      <p:pic>
        <p:nvPicPr>
          <p:cNvPr id="17" name="Picture 2" descr="http://motherchildnutrition.org/early-malnutrition-detection/images/oedem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0458" y="2538191"/>
            <a:ext cx="5524551" cy="39997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ing for bilateral pitting oedema"/>
          <p:cNvPicPr>
            <a:picLocks noChangeAspect="1" noChangeArrowheads="1"/>
          </p:cNvPicPr>
          <p:nvPr/>
        </p:nvPicPr>
        <p:blipFill rotWithShape="1">
          <a:blip r:embed="rId5">
            <a:extLst>
              <a:ext uri="{28A0092B-C50C-407E-A947-70E740481C1C}">
                <a14:useLocalDpi xmlns:a14="http://schemas.microsoft.com/office/drawing/2010/main" val="0"/>
              </a:ext>
            </a:extLst>
          </a:blip>
          <a:srcRect l="2434" t="6033" r="53410" b="5363"/>
          <a:stretch/>
        </p:blipFill>
        <p:spPr bwMode="auto">
          <a:xfrm>
            <a:off x="5644223" y="710635"/>
            <a:ext cx="2304256" cy="16440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19</a:t>
            </a:fld>
            <a:endParaRPr lang="fr-CH"/>
          </a:p>
        </p:txBody>
      </p:sp>
    </p:spTree>
    <p:extLst>
      <p:ext uri="{BB962C8B-B14F-4D97-AF65-F5344CB8AC3E}">
        <p14:creationId xmlns:p14="http://schemas.microsoft.com/office/powerpoint/2010/main" val="90489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es-ES" sz="4400" u="sng">
                <a:latin typeface="+mn-lt"/>
              </a:rPr>
              <a:t>Objetivos</a:t>
            </a:r>
            <a:br>
              <a:rPr lang="es-ES" sz="4400">
                <a:latin typeface="+mn-lt"/>
              </a:rPr>
            </a:br>
            <a:endParaRPr lang="es-ES" sz="4400">
              <a:latin typeface="+mn-lt"/>
            </a:endParaRPr>
          </a:p>
        </p:txBody>
      </p:sp>
      <p:sp>
        <p:nvSpPr>
          <p:cNvPr id="11" name="Content Placeholder 3"/>
          <p:cNvSpPr txBox="1">
            <a:spLocks/>
          </p:cNvSpPr>
          <p:nvPr/>
        </p:nvSpPr>
        <p:spPr>
          <a:xfrm>
            <a:off x="1981200" y="2562621"/>
            <a:ext cx="8229600" cy="2734207"/>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s-ES" b="1" dirty="0">
                <a:solidFill>
                  <a:srgbClr val="0000FF"/>
                </a:solidFill>
              </a:rPr>
              <a:t>Los </a:t>
            </a:r>
            <a:r>
              <a:rPr lang="es-ES" b="1">
                <a:solidFill>
                  <a:srgbClr val="0000FF"/>
                </a:solidFill>
              </a:rPr>
              <a:t>participantes podrán:</a:t>
            </a:r>
            <a:endParaRPr lang="es-ES" b="1" dirty="0">
              <a:solidFill>
                <a:srgbClr val="0000FF"/>
              </a:solidFill>
            </a:endParaRPr>
          </a:p>
          <a:p>
            <a:pPr marL="342900" indent="-342900" algn="l">
              <a:buFont typeface="Arial" panose="020B0604020202020204" pitchFamily="34" charset="0"/>
              <a:buChar char="•"/>
              <a:defRPr/>
            </a:pPr>
            <a:r>
              <a:rPr lang="es-ES" dirty="0"/>
              <a:t>identificar el estado nutricional de diferentes grupos de edad y biológicos mediante el uso de la antropometría.</a:t>
            </a:r>
          </a:p>
          <a:p>
            <a:pPr marL="342900" indent="-342900" algn="l">
              <a:buFont typeface="Arial" panose="020B0604020202020204" pitchFamily="34" charset="0"/>
              <a:buChar char="•"/>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854429" y="264780"/>
            <a:ext cx="11243787" cy="733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dirty="0">
                <a:latin typeface="+mn-lt"/>
              </a:rPr>
              <a:t>MUAC = circunferencia del brazo medio superior</a:t>
            </a:r>
          </a:p>
        </p:txBody>
      </p:sp>
      <p:pic>
        <p:nvPicPr>
          <p:cNvPr id="11" name="Picture 2" descr="http://services.worldvision.org.hk/eng/famine/images/nutrition_rul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634" y="1585528"/>
            <a:ext cx="8016826" cy="873628"/>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552" y="3428999"/>
            <a:ext cx="864096" cy="3022661"/>
          </a:xfrm>
          <a:prstGeom prst="rect">
            <a:avLst/>
          </a:prstGeom>
        </p:spPr>
      </p:pic>
      <p:sp>
        <p:nvSpPr>
          <p:cNvPr id="18" name="ZoneTexte 5"/>
          <p:cNvSpPr txBox="1"/>
          <p:nvPr/>
        </p:nvSpPr>
        <p:spPr>
          <a:xfrm>
            <a:off x="8004998" y="2723378"/>
            <a:ext cx="3348802" cy="954107"/>
          </a:xfrm>
          <a:prstGeom prst="rect">
            <a:avLst/>
          </a:prstGeom>
          <a:noFill/>
        </p:spPr>
        <p:txBody>
          <a:bodyPr wrap="none" rtlCol="0">
            <a:spAutoFit/>
          </a:bodyPr>
          <a:lstStyle/>
          <a:p>
            <a:r>
              <a:rPr lang="es-ES" sz="2800" dirty="0"/>
              <a:t>Niña de 11 meses.</a:t>
            </a:r>
          </a:p>
          <a:p>
            <a:r>
              <a:rPr lang="es-ES" sz="2800" dirty="0"/>
              <a:t>MUAC: rojo, 113 </a:t>
            </a:r>
            <a:r>
              <a:rPr lang="es-ES" sz="2800" dirty="0" err="1"/>
              <a:t>mm.</a:t>
            </a:r>
            <a:endParaRPr lang="es-ES" sz="2800" dirty="0"/>
          </a:p>
        </p:txBody>
      </p:sp>
      <p:pic>
        <p:nvPicPr>
          <p:cNvPr id="19" name="Picture 2" descr="D:\Archives missions antérieures\Tdh 2008-9\My Pictures\Diaporama\Sandro 0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782" y="2548627"/>
            <a:ext cx="2592288" cy="39030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unicef.org.au/Upload/UNICEF/Media/Appeal/NepalEarthquake/Gallery/2-NepalEarthquake.jpg?ext=.jpg?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160"/>
          <a:stretch/>
        </p:blipFill>
        <p:spPr bwMode="auto">
          <a:xfrm>
            <a:off x="4472216" y="3428999"/>
            <a:ext cx="2395735" cy="302266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6" name="TextBox 15"/>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20</a:t>
            </a:fld>
            <a:endParaRPr lang="fr-CH"/>
          </a:p>
        </p:txBody>
      </p:sp>
    </p:spTree>
    <p:extLst>
      <p:ext uri="{BB962C8B-B14F-4D97-AF65-F5344CB8AC3E}">
        <p14:creationId xmlns:p14="http://schemas.microsoft.com/office/powerpoint/2010/main" val="372283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txBox="1">
            <a:spLocks/>
          </p:cNvSpPr>
          <p:nvPr/>
        </p:nvSpPr>
        <p:spPr>
          <a:xfrm>
            <a:off x="1994430" y="-583030"/>
            <a:ext cx="8784976" cy="20440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¿Cuál es el mejor indicador en situaciones de crisis?   </a:t>
            </a:r>
          </a:p>
        </p:txBody>
      </p:sp>
      <p:pic>
        <p:nvPicPr>
          <p:cNvPr id="16" name="Picture 6" descr="C:\Users\niederbergern\Desktop\4 HELP course\2016 HELP Nicole\Captures\Famille comp wasting.PNG"/>
          <p:cNvPicPr>
            <a:picLocks noChangeAspect="1" noChangeArrowheads="1"/>
          </p:cNvPicPr>
          <p:nvPr/>
        </p:nvPicPr>
        <p:blipFill rotWithShape="1">
          <a:blip r:embed="rId3">
            <a:extLst>
              <a:ext uri="{28A0092B-C50C-407E-A947-70E740481C1C}">
                <a14:useLocalDpi xmlns:a14="http://schemas.microsoft.com/office/drawing/2010/main" val="0"/>
              </a:ext>
            </a:extLst>
          </a:blip>
          <a:srcRect t="17682"/>
          <a:stretch/>
        </p:blipFill>
        <p:spPr bwMode="auto">
          <a:xfrm>
            <a:off x="1348828" y="4371739"/>
            <a:ext cx="1832732" cy="19846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niederbergern\Desktop\4 HELP course\2016 HELP Nicole\Captures\Famille comp stunt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27852"/>
          <a:stretch/>
        </p:blipFill>
        <p:spPr bwMode="auto">
          <a:xfrm>
            <a:off x="3181560" y="4732956"/>
            <a:ext cx="2525972" cy="1805956"/>
          </a:xfrm>
          <a:prstGeom prst="rect">
            <a:avLst/>
          </a:prstGeom>
          <a:noFill/>
          <a:extLst>
            <a:ext uri="{909E8E84-426E-40DD-AFC4-6F175D3DCCD1}">
              <a14:hiddenFill xmlns:a14="http://schemas.microsoft.com/office/drawing/2010/main">
                <a:solidFill>
                  <a:srgbClr val="FFFFFF"/>
                </a:solidFill>
              </a14:hiddenFill>
            </a:ext>
          </a:extLst>
        </p:spPr>
      </p:pic>
      <p:sp>
        <p:nvSpPr>
          <p:cNvPr id="21" name="Pensées 4"/>
          <p:cNvSpPr/>
          <p:nvPr/>
        </p:nvSpPr>
        <p:spPr bwMode="auto">
          <a:xfrm>
            <a:off x="2744531" y="2659002"/>
            <a:ext cx="3750188" cy="609064"/>
          </a:xfrm>
          <a:prstGeom prst="cloudCallout">
            <a:avLst>
              <a:gd name="adj1" fmla="val -5144"/>
              <a:gd name="adj2" fmla="val 84000"/>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tx1"/>
                </a:solidFill>
                <a:cs typeface="Arial" charset="0"/>
              </a:rPr>
              <a:t>Peso para la estatura</a:t>
            </a:r>
          </a:p>
        </p:txBody>
      </p:sp>
      <p:sp>
        <p:nvSpPr>
          <p:cNvPr id="22" name="Pensées 5"/>
          <p:cNvSpPr/>
          <p:nvPr/>
        </p:nvSpPr>
        <p:spPr bwMode="auto">
          <a:xfrm>
            <a:off x="3064330" y="3778145"/>
            <a:ext cx="3522843" cy="562213"/>
          </a:xfrm>
          <a:prstGeom prst="cloudCallout">
            <a:avLst>
              <a:gd name="adj1" fmla="val 9009"/>
              <a:gd name="adj2" fmla="val 10309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a:ln>
                  <a:noFill/>
                </a:ln>
                <a:solidFill>
                  <a:schemeClr val="tx1"/>
                </a:solidFill>
                <a:cs typeface="Arial" charset="0"/>
              </a:rPr>
              <a:t>Estatura</a:t>
            </a:r>
            <a:r>
              <a:rPr kumimoji="0" lang="es-ES" b="1" i="0" u="none" strike="noStrike" cap="none" normalizeH="0" dirty="0">
                <a:ln>
                  <a:noFill/>
                </a:ln>
                <a:solidFill>
                  <a:schemeClr val="tx1"/>
                </a:solidFill>
                <a:cs typeface="Arial" charset="0"/>
              </a:rPr>
              <a:t> </a:t>
            </a:r>
            <a:r>
              <a:rPr kumimoji="0" lang="es-ES" b="1" i="0" u="none" strike="noStrike" cap="none" normalizeH="0" baseline="0" dirty="0">
                <a:ln>
                  <a:noFill/>
                </a:ln>
                <a:solidFill>
                  <a:schemeClr val="tx1"/>
                </a:solidFill>
                <a:cs typeface="Arial" charset="0"/>
              </a:rPr>
              <a:t>para la</a:t>
            </a:r>
            <a:r>
              <a:rPr kumimoji="0" lang="es-ES" b="1" i="0" u="none" strike="noStrike" cap="none" normalizeH="0" dirty="0">
                <a:ln>
                  <a:noFill/>
                </a:ln>
                <a:solidFill>
                  <a:schemeClr val="tx1"/>
                </a:solidFill>
                <a:cs typeface="Arial" charset="0"/>
              </a:rPr>
              <a:t> </a:t>
            </a:r>
            <a:r>
              <a:rPr kumimoji="0" lang="es-ES" b="1" i="0" u="none" strike="noStrike" cap="none" normalizeH="0" baseline="0" dirty="0">
                <a:ln>
                  <a:noFill/>
                </a:ln>
                <a:solidFill>
                  <a:schemeClr val="tx1"/>
                </a:solidFill>
                <a:cs typeface="Arial" charset="0"/>
              </a:rPr>
              <a:t>edad</a:t>
            </a:r>
          </a:p>
        </p:txBody>
      </p:sp>
      <p:sp>
        <p:nvSpPr>
          <p:cNvPr id="23" name="Rectangle 22"/>
          <p:cNvSpPr/>
          <p:nvPr/>
        </p:nvSpPr>
        <p:spPr>
          <a:xfrm>
            <a:off x="6704402" y="1569484"/>
            <a:ext cx="5229689" cy="5262979"/>
          </a:xfrm>
          <a:prstGeom prst="rect">
            <a:avLst/>
          </a:prstGeom>
          <a:solidFill>
            <a:schemeClr val="accent1">
              <a:lumMod val="20000"/>
              <a:lumOff val="80000"/>
            </a:schemeClr>
          </a:solidFill>
          <a:ln>
            <a:solidFill>
              <a:schemeClr val="tx2"/>
            </a:solidFill>
          </a:ln>
        </p:spPr>
        <p:txBody>
          <a:bodyPr wrap="square">
            <a:spAutoFit/>
          </a:bodyPr>
          <a:lstStyle/>
          <a:p>
            <a:r>
              <a:rPr lang="es-ES" sz="2400" dirty="0">
                <a:cs typeface="Arial" panose="020B0604020202020204" pitchFamily="34" charset="0"/>
              </a:rPr>
              <a:t>La niña representada en la pequeña figura rosa tiene un peso para la estatura que está por debajo de la puntuación z -3 y una MUAC menor a 115 </a:t>
            </a:r>
            <a:r>
              <a:rPr lang="es-ES" sz="2400" dirty="0" err="1">
                <a:cs typeface="Arial" panose="020B0604020202020204" pitchFamily="34" charset="0"/>
              </a:rPr>
              <a:t>mm.</a:t>
            </a:r>
            <a:r>
              <a:rPr lang="es-ES" sz="2400" dirty="0">
                <a:cs typeface="Arial" panose="020B0604020202020204" pitchFamily="34" charset="0"/>
              </a:rPr>
              <a:t> </a:t>
            </a:r>
          </a:p>
          <a:p>
            <a:endParaRPr lang="en-GB" sz="2400" b="1" dirty="0">
              <a:cs typeface="Arial" panose="020B0604020202020204" pitchFamily="34" charset="0"/>
            </a:endParaRPr>
          </a:p>
          <a:p>
            <a:r>
              <a:rPr lang="es-ES" sz="2400" b="1" dirty="0">
                <a:cs typeface="Arial" panose="020B0604020202020204" pitchFamily="34" charset="0"/>
              </a:rPr>
              <a:t>El peso para la estatura</a:t>
            </a:r>
            <a:r>
              <a:rPr lang="es-ES" sz="2400" b="1" i="1" dirty="0">
                <a:cs typeface="Arial" panose="020B0604020202020204" pitchFamily="34" charset="0"/>
              </a:rPr>
              <a:t> </a:t>
            </a:r>
            <a:r>
              <a:rPr lang="es-ES" sz="2400" b="1" dirty="0">
                <a:cs typeface="Arial" panose="020B0604020202020204" pitchFamily="34" charset="0"/>
              </a:rPr>
              <a:t>y la MUAC </a:t>
            </a:r>
            <a:r>
              <a:rPr lang="es-ES" sz="2400" dirty="0">
                <a:cs typeface="Arial" panose="020B0604020202020204" pitchFamily="34" charset="0"/>
              </a:rPr>
              <a:t>son los índices más utilizados en los niños entre 6 y 59 meses </a:t>
            </a:r>
            <a:r>
              <a:rPr lang="es-ES" sz="2400" b="1" dirty="0">
                <a:cs typeface="Arial" panose="020B0604020202020204" pitchFamily="34" charset="0"/>
              </a:rPr>
              <a:t>porque reflejan las condiciones recientes. </a:t>
            </a:r>
          </a:p>
          <a:p>
            <a:endParaRPr lang="en-GB" sz="2400" b="1" dirty="0">
              <a:cs typeface="Arial" panose="020B0604020202020204" pitchFamily="34" charset="0"/>
            </a:endParaRPr>
          </a:p>
          <a:p>
            <a:r>
              <a:rPr lang="es-ES" sz="2400" b="1" dirty="0">
                <a:cs typeface="Arial" panose="020B0604020202020204" pitchFamily="34" charset="0"/>
              </a:rPr>
              <a:t>Generalmente, los niños de corta edad son los más vulnerables a nivel nutricional.</a:t>
            </a:r>
          </a:p>
        </p:txBody>
      </p:sp>
      <p:sp>
        <p:nvSpPr>
          <p:cNvPr id="11" name="Rectangle 10"/>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TextBox 1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21</a:t>
            </a:fld>
            <a:endParaRPr lang="fr-CH" dirty="0"/>
          </a:p>
        </p:txBody>
      </p:sp>
      <p:sp>
        <p:nvSpPr>
          <p:cNvPr id="12" name="Pensées 4"/>
          <p:cNvSpPr/>
          <p:nvPr/>
        </p:nvSpPr>
        <p:spPr bwMode="auto">
          <a:xfrm>
            <a:off x="739128" y="3356844"/>
            <a:ext cx="2927398" cy="562213"/>
          </a:xfrm>
          <a:prstGeom prst="cloudCallout">
            <a:avLst>
              <a:gd name="adj1" fmla="val -8021"/>
              <a:gd name="adj2" fmla="val 139641"/>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b="1">
                <a:cs typeface="Arial" charset="0"/>
              </a:rPr>
              <a:t>Edema</a:t>
            </a:r>
          </a:p>
        </p:txBody>
      </p:sp>
      <p:sp>
        <p:nvSpPr>
          <p:cNvPr id="13" name="Pensées 4"/>
          <p:cNvSpPr/>
          <p:nvPr/>
        </p:nvSpPr>
        <p:spPr bwMode="auto">
          <a:xfrm>
            <a:off x="739128" y="2158393"/>
            <a:ext cx="2927398" cy="562213"/>
          </a:xfrm>
          <a:prstGeom prst="cloudCallout">
            <a:avLst>
              <a:gd name="adj1" fmla="val -5144"/>
              <a:gd name="adj2" fmla="val 84000"/>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a:ln>
                  <a:noFill/>
                </a:ln>
                <a:solidFill>
                  <a:schemeClr val="tx1"/>
                </a:solidFill>
                <a:cs typeface="Arial" charset="0"/>
              </a:rPr>
              <a:t>MUAC</a:t>
            </a:r>
          </a:p>
        </p:txBody>
      </p:sp>
    </p:spTree>
    <p:extLst>
      <p:ext uri="{BB962C8B-B14F-4D97-AF65-F5344CB8AC3E}">
        <p14:creationId xmlns:p14="http://schemas.microsoft.com/office/powerpoint/2010/main" val="10102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735248" y="0"/>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Mujeres embarazadas y lactantes</a:t>
            </a:r>
          </a:p>
        </p:txBody>
      </p:sp>
      <p:sp>
        <p:nvSpPr>
          <p:cNvPr id="2" name="Rectangle 1"/>
          <p:cNvSpPr/>
          <p:nvPr/>
        </p:nvSpPr>
        <p:spPr>
          <a:xfrm>
            <a:off x="1735247" y="1696406"/>
            <a:ext cx="9618553" cy="4967514"/>
          </a:xfrm>
          <a:prstGeom prst="rect">
            <a:avLst/>
          </a:prstGeom>
        </p:spPr>
        <p:txBody>
          <a:bodyPr wrap="square">
            <a:spAutoFit/>
          </a:bodyPr>
          <a:lstStyle/>
          <a:p>
            <a:pPr marL="457200" indent="-457200">
              <a:lnSpc>
                <a:spcPct val="90000"/>
              </a:lnSpc>
              <a:buFont typeface="Wingdings" charset="2"/>
              <a:buChar char="Ø"/>
            </a:pPr>
            <a:r>
              <a:rPr lang="es-ES" sz="2800" b="1" dirty="0">
                <a:solidFill>
                  <a:srgbClr val="002060"/>
                </a:solidFill>
              </a:rPr>
              <a:t>Grupo extremadamente importante</a:t>
            </a:r>
            <a:r>
              <a:rPr lang="es-ES" sz="2800" dirty="0">
                <a:solidFill>
                  <a:srgbClr val="002060"/>
                </a:solidFill>
              </a:rPr>
              <a:t> </a:t>
            </a:r>
          </a:p>
          <a:p>
            <a:pPr marL="914400" lvl="1" indent="-457200">
              <a:lnSpc>
                <a:spcPct val="90000"/>
              </a:lnSpc>
              <a:buFont typeface="Courier New" charset="0"/>
              <a:buChar char="o"/>
            </a:pPr>
            <a:r>
              <a:rPr lang="es-ES" sz="2400" dirty="0"/>
              <a:t>Si están malnutridas, también sus hijos (nonatos) pueden estarlo.</a:t>
            </a:r>
          </a:p>
          <a:p>
            <a:pPr marL="914400" lvl="1" indent="-457200">
              <a:lnSpc>
                <a:spcPct val="90000"/>
              </a:lnSpc>
              <a:buFont typeface="Courier New" charset="0"/>
              <a:buChar char="o"/>
            </a:pPr>
            <a:r>
              <a:rPr lang="es-ES" sz="2400" dirty="0"/>
              <a:t>Si su vida corre peligro, también la de sus hijos.</a:t>
            </a:r>
          </a:p>
          <a:p>
            <a:pPr lvl="1">
              <a:lnSpc>
                <a:spcPct val="90000"/>
              </a:lnSpc>
            </a:pPr>
            <a:endParaRPr lang="en-GB" sz="2400" dirty="0"/>
          </a:p>
          <a:p>
            <a:pPr marL="457200" indent="-457200">
              <a:lnSpc>
                <a:spcPct val="90000"/>
              </a:lnSpc>
              <a:buFont typeface="Wingdings" charset="2"/>
              <a:buChar char="Ø"/>
            </a:pPr>
            <a:r>
              <a:rPr lang="es-ES" sz="2800" dirty="0"/>
              <a:t>No se aplican los valores estandarizados de IMC.</a:t>
            </a:r>
          </a:p>
          <a:p>
            <a:pPr marL="457200" indent="-457200">
              <a:lnSpc>
                <a:spcPct val="90000"/>
              </a:lnSpc>
              <a:buFont typeface="Wingdings" panose="05000000000000000000" pitchFamily="2" charset="2"/>
              <a:buChar char="q"/>
            </a:pPr>
            <a:endParaRPr lang="en-GB" sz="2800" b="1" dirty="0"/>
          </a:p>
          <a:p>
            <a:pPr marL="457200" indent="-457200">
              <a:lnSpc>
                <a:spcPct val="90000"/>
              </a:lnSpc>
              <a:buFont typeface="Wingdings" charset="2"/>
              <a:buChar char="Ø"/>
            </a:pPr>
            <a:r>
              <a:rPr lang="es-ES" sz="2800" b="1" dirty="0"/>
              <a:t>MUAC </a:t>
            </a:r>
            <a:r>
              <a:rPr lang="es-ES" sz="2800" dirty="0"/>
              <a:t>es la herramienta que se utiliza para identificar la malnutrición: </a:t>
            </a:r>
            <a:r>
              <a:rPr lang="es-ES" sz="2800" b="1" dirty="0">
                <a:solidFill>
                  <a:srgbClr val="002060"/>
                </a:solidFill>
              </a:rPr>
              <a:t>MUAC &lt;230 mm</a:t>
            </a:r>
            <a:r>
              <a:rPr lang="es-ES" sz="2800" b="1" dirty="0">
                <a:solidFill>
                  <a:srgbClr val="0032EF"/>
                </a:solidFill>
              </a:rPr>
              <a:t> </a:t>
            </a:r>
            <a:r>
              <a:rPr lang="es-ES" sz="2800" dirty="0"/>
              <a:t>para mujeres embarazadas y lactantes.</a:t>
            </a:r>
          </a:p>
          <a:p>
            <a:pPr marL="457200" indent="-457200">
              <a:lnSpc>
                <a:spcPct val="90000"/>
              </a:lnSpc>
              <a:buFont typeface="Wingdings" charset="2"/>
              <a:buChar char="Ø"/>
            </a:pPr>
            <a:endParaRPr lang="en-GB" sz="2800" dirty="0"/>
          </a:p>
          <a:p>
            <a:pPr marL="457200" indent="-457200">
              <a:lnSpc>
                <a:spcPct val="90000"/>
              </a:lnSpc>
              <a:buFont typeface="Wingdings" charset="2"/>
              <a:buChar char="Ø"/>
            </a:pPr>
            <a:r>
              <a:rPr lang="es-ES" sz="2800" dirty="0"/>
              <a:t>Nota: una mujer lactante con un bebé malnutrido (menor a seis meses) debe recibir alimentación complementaria mientras su bebé esté inscrito en programas nutricionales.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3" name="Slide Number Placeholder 2"/>
          <p:cNvSpPr>
            <a:spLocks noGrp="1"/>
          </p:cNvSpPr>
          <p:nvPr>
            <p:ph type="sldNum" sz="quarter" idx="12"/>
          </p:nvPr>
        </p:nvSpPr>
        <p:spPr/>
        <p:txBody>
          <a:bodyPr/>
          <a:lstStyle/>
          <a:p>
            <a:fld id="{F121DC35-7FDD-4792-8036-0BEEE1555289}" type="slidenum">
              <a:rPr lang="fr-CH" smtClean="0"/>
              <a:t>22</a:t>
            </a:fld>
            <a:endParaRPr lang="fr-CH"/>
          </a:p>
        </p:txBody>
      </p:sp>
    </p:spTree>
    <p:extLst>
      <p:ext uri="{BB962C8B-B14F-4D97-AF65-F5344CB8AC3E}">
        <p14:creationId xmlns:p14="http://schemas.microsoft.com/office/powerpoint/2010/main" val="2254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845350" y="69409"/>
            <a:ext cx="8202488" cy="9355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Lactantes menores de seis meses</a:t>
            </a:r>
          </a:p>
        </p:txBody>
      </p:sp>
      <p:sp>
        <p:nvSpPr>
          <p:cNvPr id="3" name="Rectangle 2"/>
          <p:cNvSpPr/>
          <p:nvPr/>
        </p:nvSpPr>
        <p:spPr>
          <a:xfrm>
            <a:off x="1943476" y="1889135"/>
            <a:ext cx="9410323" cy="4093428"/>
          </a:xfrm>
          <a:prstGeom prst="rect">
            <a:avLst/>
          </a:prstGeom>
        </p:spPr>
        <p:txBody>
          <a:bodyPr wrap="square">
            <a:spAutoFit/>
          </a:bodyPr>
          <a:lstStyle/>
          <a:p>
            <a:pPr marL="457200" lvl="0" indent="-457200">
              <a:buClr>
                <a:srgbClr val="777777"/>
              </a:buClr>
              <a:buFont typeface="Wingdings" charset="2"/>
              <a:buChar char="Ø"/>
            </a:pPr>
            <a:r>
              <a:rPr lang="es-ES" sz="2800" dirty="0"/>
              <a:t>Hablamos de un grupo </a:t>
            </a:r>
            <a:r>
              <a:rPr lang="es-ES" sz="2800" dirty="0">
                <a:solidFill>
                  <a:srgbClr val="0070C0"/>
                </a:solidFill>
              </a:rPr>
              <a:t>“</a:t>
            </a:r>
            <a:r>
              <a:rPr lang="es-ES" sz="2800" b="1" dirty="0">
                <a:solidFill>
                  <a:srgbClr val="0032EF"/>
                </a:solidFill>
              </a:rPr>
              <a:t>nutricionalmente vulnerable</a:t>
            </a:r>
            <a:r>
              <a:rPr lang="es-ES" sz="2800" dirty="0">
                <a:solidFill>
                  <a:srgbClr val="0070C0"/>
                </a:solidFill>
              </a:rPr>
              <a:t>”</a:t>
            </a:r>
            <a:r>
              <a:rPr lang="es-ES" sz="2800" dirty="0"/>
              <a:t>.</a:t>
            </a:r>
          </a:p>
          <a:p>
            <a:pPr marL="457200" lvl="0" indent="-457200">
              <a:buClr>
                <a:srgbClr val="777777"/>
              </a:buClr>
              <a:buFont typeface="Wingdings" charset="2"/>
              <a:buChar char="Ø"/>
            </a:pPr>
            <a:endParaRPr lang="en-GB" sz="2800" dirty="0"/>
          </a:p>
          <a:p>
            <a:pPr marL="457200" lvl="0" indent="-457200">
              <a:buClr>
                <a:srgbClr val="777777"/>
              </a:buClr>
              <a:buFont typeface="Wingdings" charset="2"/>
              <a:buChar char="Ø"/>
            </a:pPr>
            <a:r>
              <a:rPr lang="es-ES" sz="2800" dirty="0"/>
              <a:t>Peso para la edad</a:t>
            </a:r>
          </a:p>
          <a:p>
            <a:pPr marL="457200" lvl="0" indent="-457200">
              <a:buClr>
                <a:srgbClr val="777777"/>
              </a:buClr>
              <a:buFont typeface="Wingdings" charset="2"/>
              <a:buChar char="Ø"/>
            </a:pPr>
            <a:r>
              <a:rPr lang="es-ES" sz="2800" dirty="0"/>
              <a:t>Edema bilateral</a:t>
            </a:r>
          </a:p>
          <a:p>
            <a:pPr marL="457200" lvl="0" indent="-457200">
              <a:buClr>
                <a:srgbClr val="777777"/>
              </a:buClr>
              <a:buFont typeface="Wingdings" charset="2"/>
              <a:buChar char="Ø"/>
            </a:pPr>
            <a:r>
              <a:rPr lang="es-ES" sz="2800" dirty="0"/>
              <a:t>MUAC </a:t>
            </a:r>
          </a:p>
          <a:p>
            <a:pPr marL="285750" lvl="0" indent="-285750">
              <a:buClr>
                <a:srgbClr val="777777"/>
              </a:buClr>
              <a:buFont typeface="Wingdings" panose="05000000000000000000" pitchFamily="2" charset="2"/>
              <a:buChar char="Ø"/>
            </a:pPr>
            <a:endParaRPr lang="en-GB" sz="2400" dirty="0"/>
          </a:p>
          <a:p>
            <a:pPr marL="285750" lvl="0" indent="-285750">
              <a:buClr>
                <a:srgbClr val="777777"/>
              </a:buClr>
              <a:buFont typeface="Wingdings" panose="05000000000000000000" pitchFamily="2" charset="2"/>
              <a:buChar char="Ø"/>
            </a:pPr>
            <a:r>
              <a:rPr lang="es-ES" sz="2400" dirty="0"/>
              <a:t>Los criterios de admisión para el tratamiento son diferentes. Pueden incluir la evaluación del aumento de peso en el tiempo y la evaluación de la lactancia. </a:t>
            </a:r>
          </a:p>
          <a:p>
            <a:pPr marL="285750" lvl="0" indent="-285750">
              <a:buClr>
                <a:srgbClr val="777777"/>
              </a:buClr>
              <a:buFont typeface="Wingdings" panose="05000000000000000000" pitchFamily="2" charset="2"/>
              <a:buChar char="Ø"/>
            </a:pPr>
            <a:r>
              <a:rPr lang="es-ES" sz="2400" dirty="0"/>
              <a:t>El tratamiento también presenta diferencias significativas.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23</a:t>
            </a:fld>
            <a:endParaRPr lang="fr-CH"/>
          </a:p>
        </p:txBody>
      </p:sp>
    </p:spTree>
    <p:extLst>
      <p:ext uri="{BB962C8B-B14F-4D97-AF65-F5344CB8AC3E}">
        <p14:creationId xmlns:p14="http://schemas.microsoft.com/office/powerpoint/2010/main" val="334620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994756" y="-193141"/>
            <a:ext cx="8202488" cy="1143000"/>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Adolescentes y adultos</a:t>
            </a:r>
          </a:p>
        </p:txBody>
      </p:sp>
      <p:sp>
        <p:nvSpPr>
          <p:cNvPr id="2" name="Rectangle 1"/>
          <p:cNvSpPr/>
          <p:nvPr/>
        </p:nvSpPr>
        <p:spPr>
          <a:xfrm>
            <a:off x="1454588" y="1384651"/>
            <a:ext cx="10252137" cy="4967514"/>
          </a:xfrm>
          <a:prstGeom prst="rect">
            <a:avLst/>
          </a:prstGeom>
        </p:spPr>
        <p:txBody>
          <a:bodyPr wrap="square">
            <a:spAutoFit/>
          </a:bodyPr>
          <a:lstStyle/>
          <a:p>
            <a:pPr marL="457200" indent="-457200">
              <a:lnSpc>
                <a:spcPct val="90000"/>
              </a:lnSpc>
              <a:buFont typeface="Wingdings" charset="2"/>
              <a:buChar char="Ø"/>
            </a:pPr>
            <a:r>
              <a:rPr lang="es-ES" sz="2800" dirty="0"/>
              <a:t>Se utilizan valores específicos de IMC (índice de masa corporal) según la edad.</a:t>
            </a:r>
          </a:p>
          <a:p>
            <a:pPr lvl="0">
              <a:lnSpc>
                <a:spcPct val="90000"/>
              </a:lnSpc>
            </a:pPr>
            <a:r>
              <a:rPr lang="es-ES" dirty="0"/>
              <a:t>	                           </a:t>
            </a:r>
          </a:p>
          <a:p>
            <a:pPr lvl="0">
              <a:lnSpc>
                <a:spcPct val="90000"/>
              </a:lnSpc>
            </a:pPr>
            <a:r>
              <a:rPr lang="es-ES" dirty="0"/>
              <a:t>		            				            </a:t>
            </a:r>
            <a:r>
              <a:rPr lang="es-ES" b="1" dirty="0">
                <a:solidFill>
                  <a:srgbClr val="0032EF"/>
                </a:solidFill>
              </a:rPr>
              <a:t>Peso (kg)</a:t>
            </a:r>
          </a:p>
          <a:p>
            <a:pPr lvl="0"/>
            <a:r>
              <a:rPr lang="es-ES" b="1" dirty="0">
                <a:solidFill>
                  <a:srgbClr val="0032EF"/>
                </a:solidFill>
              </a:rPr>
              <a:t>	 				IMC (kg/m</a:t>
            </a:r>
            <a:r>
              <a:rPr lang="es-ES" b="1" baseline="30000" dirty="0">
                <a:solidFill>
                  <a:srgbClr val="0032EF"/>
                </a:solidFill>
              </a:rPr>
              <a:t>2</a:t>
            </a:r>
            <a:r>
              <a:rPr lang="es-ES" b="1" dirty="0">
                <a:solidFill>
                  <a:srgbClr val="0032EF"/>
                </a:solidFill>
              </a:rPr>
              <a:t>) = ------------------  			</a:t>
            </a:r>
          </a:p>
          <a:p>
            <a:pPr lvl="0"/>
            <a:r>
              <a:rPr lang="es-ES" b="1" i="1" dirty="0">
                <a:solidFill>
                  <a:srgbClr val="0032EF"/>
                </a:solidFill>
              </a:rPr>
              <a:t>	                            				          </a:t>
            </a:r>
            <a:r>
              <a:rPr lang="es-ES" b="1" dirty="0">
                <a:solidFill>
                  <a:srgbClr val="0032EF"/>
                </a:solidFill>
              </a:rPr>
              <a:t>Estatura (m</a:t>
            </a:r>
            <a:r>
              <a:rPr lang="es-ES" b="1" baseline="30000" dirty="0">
                <a:solidFill>
                  <a:srgbClr val="0032EF"/>
                </a:solidFill>
              </a:rPr>
              <a:t>2</a:t>
            </a:r>
            <a:r>
              <a:rPr lang="es-ES" b="1" dirty="0">
                <a:solidFill>
                  <a:srgbClr val="0032EF"/>
                </a:solidFill>
              </a:rPr>
              <a:t>)	</a:t>
            </a:r>
          </a:p>
          <a:p>
            <a:pPr lvl="0"/>
            <a:endParaRPr lang="en-GB" dirty="0"/>
          </a:p>
          <a:p>
            <a:pPr marL="457200" indent="-457200">
              <a:lnSpc>
                <a:spcPct val="90000"/>
              </a:lnSpc>
              <a:buFont typeface="Wingdings" charset="2"/>
              <a:buChar char="Ø"/>
            </a:pPr>
            <a:r>
              <a:rPr lang="es-ES" sz="2800" dirty="0"/>
              <a:t>Edema nutricional</a:t>
            </a:r>
          </a:p>
          <a:p>
            <a:pPr marL="457200" indent="-457200">
              <a:lnSpc>
                <a:spcPct val="90000"/>
              </a:lnSpc>
              <a:buFont typeface="Wingdings" charset="2"/>
              <a:buChar char="Ø"/>
            </a:pPr>
            <a:r>
              <a:rPr lang="es-ES" sz="2800" dirty="0"/>
              <a:t>MUAC</a:t>
            </a:r>
          </a:p>
          <a:p>
            <a:pPr marL="457200" indent="-457200">
              <a:lnSpc>
                <a:spcPct val="90000"/>
              </a:lnSpc>
              <a:buFont typeface="Wingdings" charset="2"/>
              <a:buChar char="Ø"/>
            </a:pPr>
            <a:r>
              <a:rPr lang="es-ES" sz="2800" dirty="0"/>
              <a:t>Peso bajo para la edad y peso bajo para la estatura</a:t>
            </a:r>
          </a:p>
          <a:p>
            <a:pPr>
              <a:lnSpc>
                <a:spcPct val="90000"/>
              </a:lnSpc>
            </a:pPr>
            <a:endParaRPr lang="en-GB" sz="3200" dirty="0"/>
          </a:p>
          <a:p>
            <a:pPr algn="ctr">
              <a:lnSpc>
                <a:spcPct val="90000"/>
              </a:lnSpc>
            </a:pPr>
            <a:r>
              <a:rPr lang="es-ES" sz="2800" b="1" dirty="0">
                <a:solidFill>
                  <a:srgbClr val="0032EF"/>
                </a:solidFill>
              </a:rPr>
              <a:t>Deben hacerse correcciones para casos particulares</a:t>
            </a:r>
            <a:r>
              <a:rPr lang="es-ES" sz="2800" dirty="0"/>
              <a:t>, como los de las personas mayores que no pueden mantenerse erguidas y las personas amputadas. </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24</a:t>
            </a:fld>
            <a:endParaRPr lang="fr-CH"/>
          </a:p>
        </p:txBody>
      </p:sp>
    </p:spTree>
    <p:extLst>
      <p:ext uri="{BB962C8B-B14F-4D97-AF65-F5344CB8AC3E}">
        <p14:creationId xmlns:p14="http://schemas.microsoft.com/office/powerpoint/2010/main" val="239163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2043273" y="233725"/>
            <a:ext cx="8496944" cy="121582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¿Saben cómo se mide la desnutrición de las </a:t>
            </a:r>
            <a:r>
              <a:rPr lang="es-ES" sz="4400" b="1" u="sng">
                <a:latin typeface="+mn-lt"/>
              </a:rPr>
              <a:t>personas</a:t>
            </a:r>
            <a:r>
              <a:rPr lang="es-ES" sz="4400" u="sng">
                <a:latin typeface="+mn-lt"/>
              </a:rPr>
              <a:t> en la actualidad? </a:t>
            </a:r>
          </a:p>
        </p:txBody>
      </p:sp>
      <p:sp>
        <p:nvSpPr>
          <p:cNvPr id="3" name="Rectangle 2"/>
          <p:cNvSpPr/>
          <p:nvPr/>
        </p:nvSpPr>
        <p:spPr>
          <a:xfrm>
            <a:off x="2728018" y="2009497"/>
            <a:ext cx="7438665" cy="954107"/>
          </a:xfrm>
          <a:prstGeom prst="rect">
            <a:avLst/>
          </a:prstGeom>
        </p:spPr>
        <p:txBody>
          <a:bodyPr wrap="square">
            <a:spAutoFit/>
          </a:bodyPr>
          <a:lstStyle/>
          <a:p>
            <a:r>
              <a:rPr lang="es-ES" sz="2800" dirty="0"/>
              <a:t>¿Cómo obtenemos información </a:t>
            </a:r>
            <a:r>
              <a:rPr lang="es-ES" sz="2800" dirty="0">
                <a:solidFill>
                  <a:srgbClr val="0032EF"/>
                </a:solidFill>
              </a:rPr>
              <a:t>sobre la magnitud de la malnutrición en una </a:t>
            </a:r>
            <a:r>
              <a:rPr lang="es-ES" sz="2800" b="1" dirty="0">
                <a:solidFill>
                  <a:srgbClr val="0032EF"/>
                </a:solidFill>
              </a:rPr>
              <a:t>población</a:t>
            </a:r>
            <a:r>
              <a:rPr lang="es-ES" sz="2800" dirty="0">
                <a:solidFill>
                  <a:srgbClr val="0032EF"/>
                </a:solidFill>
              </a:rPr>
              <a:t>? </a:t>
            </a:r>
          </a:p>
        </p:txBody>
      </p:sp>
      <p:pic>
        <p:nvPicPr>
          <p:cNvPr id="15" name="Picture 6" descr="C:\Users\niederbergern\Desktop\4 HELP course\2016 HELP Nicole\Captures\fami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050" y="3504203"/>
            <a:ext cx="1512168" cy="29289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niederbergern\Desktop\4 HELP course\2016 HELP Nicole\Captures\Famille comp wasting.PNG"/>
          <p:cNvPicPr>
            <a:picLocks noChangeAspect="1" noChangeArrowheads="1"/>
          </p:cNvPicPr>
          <p:nvPr/>
        </p:nvPicPr>
        <p:blipFill rotWithShape="1">
          <a:blip r:embed="rId4">
            <a:extLst>
              <a:ext uri="{28A0092B-C50C-407E-A947-70E740481C1C}">
                <a14:useLocalDpi xmlns:a14="http://schemas.microsoft.com/office/drawing/2010/main" val="0"/>
              </a:ext>
            </a:extLst>
          </a:blip>
          <a:srcRect t="32484"/>
          <a:stretch/>
        </p:blipFill>
        <p:spPr bwMode="auto">
          <a:xfrm>
            <a:off x="2080716" y="4270886"/>
            <a:ext cx="1769052" cy="1571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niederbergern\Desktop\4 HELP course\2016 HELP Nicole\Captures\Famille comp stunting.PNG"/>
          <p:cNvPicPr>
            <a:picLocks noChangeAspect="1" noChangeArrowheads="1"/>
          </p:cNvPicPr>
          <p:nvPr/>
        </p:nvPicPr>
        <p:blipFill rotWithShape="1">
          <a:blip r:embed="rId5">
            <a:extLst>
              <a:ext uri="{28A0092B-C50C-407E-A947-70E740481C1C}">
                <a14:useLocalDpi xmlns:a14="http://schemas.microsoft.com/office/drawing/2010/main" val="0"/>
              </a:ext>
            </a:extLst>
          </a:blip>
          <a:srcRect t="27852" r="3542"/>
          <a:stretch/>
        </p:blipFill>
        <p:spPr bwMode="auto">
          <a:xfrm>
            <a:off x="7309974" y="3950220"/>
            <a:ext cx="2436494" cy="20368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767" y="3918704"/>
            <a:ext cx="595208" cy="22776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t="21754"/>
          <a:stretch/>
        </p:blipFill>
        <p:spPr bwMode="auto">
          <a:xfrm>
            <a:off x="3770868" y="3753831"/>
            <a:ext cx="454370" cy="21038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Users\niederbergern\Desktop\4 HELP course\2016 HELP Nicole\Captures\famille  ma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269" y="3753831"/>
            <a:ext cx="1395803" cy="27287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niederbergern\Desktop\4 HELP course\2016 HELP Nicole\Captures\famille individu ro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302" y="3861662"/>
            <a:ext cx="521122" cy="19941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t="24183" r="10628" b="11715"/>
          <a:stretch/>
        </p:blipFill>
        <p:spPr bwMode="auto">
          <a:xfrm>
            <a:off x="6083388" y="4338143"/>
            <a:ext cx="603714" cy="185714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niederbergern\Desktop\4 HELP course\2016 HELP Nicole\Captures\famille individu rose.png"/>
          <p:cNvPicPr>
            <a:picLocks noChangeAspect="1" noChangeArrowheads="1"/>
          </p:cNvPicPr>
          <p:nvPr/>
        </p:nvPicPr>
        <p:blipFill rotWithShape="1">
          <a:blip r:embed="rId6">
            <a:extLst>
              <a:ext uri="{28A0092B-C50C-407E-A947-70E740481C1C}">
                <a14:useLocalDpi xmlns:a14="http://schemas.microsoft.com/office/drawing/2010/main" val="0"/>
              </a:ext>
            </a:extLst>
          </a:blip>
          <a:srcRect l="-2933" t="21328" r="-1"/>
          <a:stretch/>
        </p:blipFill>
        <p:spPr bwMode="auto">
          <a:xfrm>
            <a:off x="1451073" y="4673826"/>
            <a:ext cx="592200" cy="17320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5" name="TextBox 2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25</a:t>
            </a:fld>
            <a:endParaRPr lang="fr-CH"/>
          </a:p>
        </p:txBody>
      </p:sp>
      <p:sp>
        <p:nvSpPr>
          <p:cNvPr id="4" name="TextBox 3"/>
          <p:cNvSpPr txBox="1"/>
          <p:nvPr/>
        </p:nvSpPr>
        <p:spPr>
          <a:xfrm>
            <a:off x="1226838" y="1861357"/>
            <a:ext cx="1040670" cy="1200329"/>
          </a:xfrm>
          <a:prstGeom prst="rect">
            <a:avLst/>
          </a:prstGeom>
          <a:noFill/>
        </p:spPr>
        <p:txBody>
          <a:bodyPr wrap="none" rtlCol="0">
            <a:spAutoFit/>
          </a:bodyPr>
          <a:lstStyle/>
          <a:p>
            <a:r>
              <a:rPr lang="es-ES" sz="7200" b="1">
                <a:solidFill>
                  <a:srgbClr val="FF0000"/>
                </a:solidFill>
              </a:rPr>
              <a:t>??</a:t>
            </a:r>
          </a:p>
        </p:txBody>
      </p:sp>
    </p:spTree>
    <p:extLst>
      <p:ext uri="{BB962C8B-B14F-4D97-AF65-F5344CB8AC3E}">
        <p14:creationId xmlns:p14="http://schemas.microsoft.com/office/powerpoint/2010/main" val="327324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1715835" y="308125"/>
            <a:ext cx="7849270" cy="2404120"/>
          </a:xfrm>
        </p:spPr>
        <p:txBody>
          <a:bodyPr>
            <a:normAutofit fontScale="90000"/>
          </a:bodyPr>
          <a:lstStyle/>
          <a:p>
            <a:r>
              <a:rPr lang="es-ES" sz="4900" u="sng" dirty="0">
                <a:latin typeface="+mn-lt"/>
              </a:rPr>
              <a:t>La prevalencia en un momento específico en el tiempo es una imagen de la situación</a:t>
            </a:r>
            <a:br>
              <a:rPr lang="es-ES" dirty="0"/>
            </a:br>
            <a:endParaRPr lang="es-ES" dirty="0"/>
          </a:p>
        </p:txBody>
      </p:sp>
      <p:pic>
        <p:nvPicPr>
          <p:cNvPr id="1022981" name="Picture 5" descr="MCj04413360000[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82200" y="308125"/>
            <a:ext cx="2122552" cy="2122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2979" name="Rectangle 3"/>
          <p:cNvSpPr>
            <a:spLocks noGrp="1" noChangeArrowheads="1"/>
          </p:cNvSpPr>
          <p:nvPr>
            <p:ph type="body" sz="half" idx="4294967295"/>
          </p:nvPr>
        </p:nvSpPr>
        <p:spPr>
          <a:xfrm>
            <a:off x="1910281" y="2736776"/>
            <a:ext cx="8650288" cy="3024188"/>
          </a:xfrm>
        </p:spPr>
        <p:txBody>
          <a:bodyPr>
            <a:noAutofit/>
          </a:bodyPr>
          <a:lstStyle/>
          <a:p>
            <a:pPr>
              <a:buFont typeface="Wingdings" charset="2"/>
              <a:buChar char="Ø"/>
            </a:pPr>
            <a:r>
              <a:rPr lang="es-ES" sz="3200" dirty="0"/>
              <a:t> Falta información adicional.</a:t>
            </a:r>
          </a:p>
          <a:p>
            <a:pPr lvl="1"/>
            <a:r>
              <a:rPr lang="es-ES" sz="2800" dirty="0"/>
              <a:t>Tendencias en el tiempo: ¿Cómo evoluciona la malnutrición?</a:t>
            </a:r>
          </a:p>
          <a:p>
            <a:pPr lvl="1"/>
            <a:r>
              <a:rPr lang="es-ES" sz="2800" dirty="0"/>
              <a:t>¿Esta prevalencia actual es “normal” (por ejemplo, ocurre cada año en esta época) o es excepcional?</a:t>
            </a:r>
          </a:p>
          <a:p>
            <a:pPr marL="0" indent="0">
              <a:buNone/>
            </a:pPr>
            <a:r>
              <a:rPr lang="es-ES" sz="3200" dirty="0">
                <a:solidFill>
                  <a:srgbClr val="FFFF00"/>
                </a:solidFill>
                <a:latin typeface="Calibri" panose="020F0502020204030204" pitchFamily="34" charset="0"/>
              </a:rPr>
              <a:t>	</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26</a:t>
            </a:fld>
            <a:endParaRPr lang="fr-CH"/>
          </a:p>
        </p:txBody>
      </p:sp>
    </p:spTree>
    <p:extLst>
      <p:ext uri="{BB962C8B-B14F-4D97-AF65-F5344CB8AC3E}">
        <p14:creationId xmlns:p14="http://schemas.microsoft.com/office/powerpoint/2010/main" val="328634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924828" y="989506"/>
            <a:ext cx="8100205" cy="5582972"/>
          </a:xfrm>
          <a:solidFill>
            <a:schemeClr val="accent1">
              <a:lumMod val="20000"/>
              <a:lumOff val="80000"/>
            </a:schemeClr>
          </a:solidFill>
        </p:spPr>
        <p:txBody>
          <a:bodyPr>
            <a:noAutofit/>
          </a:bodyPr>
          <a:lstStyle/>
          <a:p>
            <a:pPr eaLnBrk="1" hangingPunct="1"/>
            <a:r>
              <a:rPr lang="es-ES" sz="3200" dirty="0"/>
              <a:t>Detección </a:t>
            </a:r>
            <a:r>
              <a:rPr lang="es-ES" sz="3200" i="1" dirty="0"/>
              <a:t>ad hoc</a:t>
            </a:r>
            <a:r>
              <a:rPr lang="es-ES" sz="3200" dirty="0"/>
              <a:t> </a:t>
            </a:r>
          </a:p>
          <a:p>
            <a:pPr eaLnBrk="1" hangingPunct="1"/>
            <a:r>
              <a:rPr lang="es-ES" sz="3200" dirty="0"/>
              <a:t>Evaluaciones rápidas</a:t>
            </a:r>
          </a:p>
          <a:p>
            <a:pPr eaLnBrk="1" hangingPunct="1"/>
            <a:r>
              <a:rPr lang="es-ES" sz="3200" dirty="0"/>
              <a:t>Encuestas nutricionales</a:t>
            </a:r>
          </a:p>
          <a:p>
            <a:pPr eaLnBrk="1" hangingPunct="1"/>
            <a:r>
              <a:rPr lang="es-ES" sz="3200" dirty="0"/>
              <a:t>Sistemas de supervisión </a:t>
            </a:r>
          </a:p>
          <a:p>
            <a:pPr marL="0" indent="0" eaLnBrk="1" hangingPunct="1">
              <a:buNone/>
            </a:pPr>
            <a:r>
              <a:rPr lang="es-ES" sz="3200" dirty="0"/>
              <a:t>  (instalaciones de control)</a:t>
            </a:r>
          </a:p>
          <a:p>
            <a:pPr eaLnBrk="1" hangingPunct="1"/>
            <a:r>
              <a:rPr lang="es-ES" sz="3200" dirty="0"/>
              <a:t>Centros de salud existentes</a:t>
            </a:r>
          </a:p>
          <a:p>
            <a:r>
              <a:rPr lang="es-ES" sz="3200" dirty="0"/>
              <a:t>Seguimiento de rutina del crecimiento </a:t>
            </a:r>
          </a:p>
          <a:p>
            <a:pPr eaLnBrk="1" hangingPunct="1"/>
            <a:r>
              <a:rPr lang="es-ES" sz="3200" dirty="0"/>
              <a:t>Datos de admisión de los programas de alimentación</a:t>
            </a:r>
          </a:p>
          <a:p>
            <a:pPr eaLnBrk="1" hangingPunct="1"/>
            <a:r>
              <a:rPr lang="es-ES" sz="3200" dirty="0"/>
              <a:t>Etc.</a:t>
            </a:r>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404664"/>
            <a:ext cx="2465860" cy="363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 name="TextBox 4"/>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 2019</a:t>
            </a:r>
          </a:p>
        </p:txBody>
      </p:sp>
      <p:sp>
        <p:nvSpPr>
          <p:cNvPr id="2" name="Slide Number Placeholder 1"/>
          <p:cNvSpPr>
            <a:spLocks noGrp="1"/>
          </p:cNvSpPr>
          <p:nvPr>
            <p:ph type="sldNum" sz="quarter" idx="12"/>
          </p:nvPr>
        </p:nvSpPr>
        <p:spPr/>
        <p:txBody>
          <a:bodyPr/>
          <a:lstStyle/>
          <a:p>
            <a:fld id="{F121DC35-7FDD-4792-8036-0BEEE1555289}" type="slidenum">
              <a:rPr lang="fr-CH" smtClean="0"/>
              <a:t>27</a:t>
            </a:fld>
            <a:endParaRPr lang="fr-CH"/>
          </a:p>
        </p:txBody>
      </p:sp>
    </p:spTree>
    <p:extLst>
      <p:ext uri="{BB962C8B-B14F-4D97-AF65-F5344CB8AC3E}">
        <p14:creationId xmlns:p14="http://schemas.microsoft.com/office/powerpoint/2010/main" val="339351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7335" y="205180"/>
            <a:ext cx="9405123" cy="1396008"/>
          </a:xfrm>
        </p:spPr>
        <p:txBody>
          <a:bodyPr>
            <a:normAutofit fontScale="90000"/>
          </a:bodyPr>
          <a:lstStyle/>
          <a:p>
            <a:r>
              <a:rPr lang="es-ES" u="sng" dirty="0">
                <a:latin typeface="+mn-lt"/>
              </a:rPr>
              <a:t>Luego, podemos comparar estos datos de prevalencia con patrones y otros factores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8141384"/>
              </p:ext>
            </p:extLst>
          </p:nvPr>
        </p:nvGraphicFramePr>
        <p:xfrm>
          <a:off x="1547446" y="2420889"/>
          <a:ext cx="8745416" cy="3698558"/>
        </p:xfrm>
        <a:graphic>
          <a:graphicData uri="http://schemas.openxmlformats.org/drawingml/2006/table">
            <a:tbl>
              <a:tblPr/>
              <a:tblGrid>
                <a:gridCol w="4384431">
                  <a:extLst>
                    <a:ext uri="{9D8B030D-6E8A-4147-A177-3AD203B41FA5}">
                      <a16:colId xmlns:a16="http://schemas.microsoft.com/office/drawing/2014/main" val="20000"/>
                    </a:ext>
                  </a:extLst>
                </a:gridCol>
                <a:gridCol w="4360985">
                  <a:extLst>
                    <a:ext uri="{9D8B030D-6E8A-4147-A177-3AD203B41FA5}">
                      <a16:colId xmlns:a16="http://schemas.microsoft.com/office/drawing/2014/main" val="20001"/>
                    </a:ext>
                  </a:extLst>
                </a:gridCol>
              </a:tblGrid>
              <a:tr h="54302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a:ln>
                            <a:noFill/>
                          </a:ln>
                          <a:solidFill>
                            <a:srgbClr val="FFFFFF"/>
                          </a:solidFill>
                          <a:latin typeface="Arial" panose="020B0604020202020204" pitchFamily="34" charset="0"/>
                        </a:rPr>
                        <a:t>Nivel de </a:t>
                      </a:r>
                      <a:r>
                        <a:rPr kumimoji="0" lang="es-ES" sz="2400" b="1" i="0" u="none" strike="noStrike" cap="none" normalizeH="0" baseline="0" dirty="0" err="1">
                          <a:ln>
                            <a:noFill/>
                          </a:ln>
                          <a:solidFill>
                            <a:srgbClr val="FFFFFF"/>
                          </a:solidFill>
                          <a:latin typeface="Arial" panose="020B0604020202020204" pitchFamily="34" charset="0"/>
                        </a:rPr>
                        <a:t>malnutriciónn</a:t>
                      </a:r>
                      <a:r>
                        <a:rPr kumimoji="0" lang="es-ES" sz="2400" b="1" i="0" u="none" strike="noStrike" cap="none" normalizeH="0" baseline="0" dirty="0">
                          <a:ln>
                            <a:noFill/>
                          </a:ln>
                          <a:solidFill>
                            <a:srgbClr val="FFFFFF"/>
                          </a:solidFill>
                          <a:latin typeface="Arial" panose="020B0604020202020204" pitchFamily="34" charset="0"/>
                        </a:rPr>
                        <a:t> aguda</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rgbClr val="FFFFFF"/>
                          </a:solidFill>
                          <a:latin typeface="Arial" panose="020B0604020202020204" pitchFamily="34" charset="0"/>
                        </a:rPr>
                        <a:t>Clasificación de la nutrición</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83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Arial" panose="020B0604020202020204" pitchFamily="34" charset="0"/>
                        </a:rPr>
                        <a:t>&lt;5%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Arial" panose="020B0604020202020204" pitchFamily="34" charset="0"/>
                        </a:rPr>
                        <a:t>Aceptable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78946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Arial" panose="020B0604020202020204" pitchFamily="34" charset="0"/>
                        </a:rPr>
                        <a:t>5-9%</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rgbClr val="000000"/>
                          </a:solidFill>
                          <a:latin typeface="Arial" panose="020B0604020202020204" pitchFamily="34" charset="0"/>
                        </a:rPr>
                        <a:t>La situación es preocupante.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78830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chemeClr val="bg1"/>
                          </a:solidFill>
                          <a:latin typeface="Arial" panose="020B0604020202020204" pitchFamily="34" charset="0"/>
                        </a:rPr>
                        <a:t>10-14%</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chemeClr val="bg1"/>
                          </a:solidFill>
                          <a:latin typeface="Arial" panose="020B0604020202020204" pitchFamily="34" charset="0"/>
                        </a:rPr>
                        <a:t>Grave</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900"/>
                    </a:solidFill>
                  </a:tcPr>
                </a:tc>
                <a:extLst>
                  <a:ext uri="{0D108BD9-81ED-4DB2-BD59-A6C34878D82A}">
                    <a16:rowId xmlns:a16="http://schemas.microsoft.com/office/drawing/2014/main" val="10003"/>
                  </a:ext>
                </a:extLst>
              </a:tr>
              <a:tr h="78946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a:ln>
                            <a:noFill/>
                          </a:ln>
                          <a:solidFill>
                            <a:schemeClr val="bg1"/>
                          </a:solidFill>
                          <a:latin typeface="French Script MT" panose="03020402040607040605" pitchFamily="66" charset="0"/>
                        </a:rPr>
                        <a:t>≥</a:t>
                      </a:r>
                      <a:r>
                        <a:rPr kumimoji="0" lang="es-ES" sz="2400" b="0" i="0" u="none" strike="noStrike" cap="none" normalizeH="0" baseline="0">
                          <a:ln>
                            <a:noFill/>
                          </a:ln>
                          <a:solidFill>
                            <a:schemeClr val="bg1"/>
                          </a:solidFill>
                        </a:rPr>
                        <a:t> </a:t>
                      </a:r>
                      <a:r>
                        <a:rPr kumimoji="0" lang="es-ES" sz="2400" b="0" i="0" u="none" strike="noStrike" cap="none" normalizeH="0" baseline="0">
                          <a:ln>
                            <a:noFill/>
                          </a:ln>
                          <a:solidFill>
                            <a:schemeClr val="bg1"/>
                          </a:solidFill>
                          <a:latin typeface="Arial" panose="020B0604020202020204" pitchFamily="34" charset="0"/>
                        </a:rPr>
                        <a:t>15%</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a:ln>
                            <a:noFill/>
                          </a:ln>
                          <a:solidFill>
                            <a:schemeClr val="bg1"/>
                          </a:solidFill>
                          <a:latin typeface="Arial" panose="020B0604020202020204" pitchFamily="34" charset="0"/>
                        </a:rPr>
                        <a:t>Crítica</a:t>
                      </a:r>
                    </a:p>
                  </a:txBody>
                  <a:tcPr marL="51442" marR="51442"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bl>
          </a:graphicData>
        </a:graphic>
      </p:graphicFrame>
      <p:sp>
        <p:nvSpPr>
          <p:cNvPr id="5" name="Rectangle 4"/>
          <p:cNvSpPr/>
          <p:nvPr/>
        </p:nvSpPr>
        <p:spPr>
          <a:xfrm rot="20568458">
            <a:off x="926977" y="2104929"/>
            <a:ext cx="1736374" cy="369332"/>
          </a:xfrm>
          <a:prstGeom prst="rect">
            <a:avLst/>
          </a:prstGeom>
          <a:solidFill>
            <a:srgbClr val="FFFF00"/>
          </a:solidFill>
        </p:spPr>
        <p:txBody>
          <a:bodyPr wrap="none" lIns="91440" tIns="45720" rIns="91440" bIns="45720">
            <a:spAutoFit/>
          </a:bodyPr>
          <a:lstStyle/>
          <a:p>
            <a:pPr algn="ctr"/>
            <a:r>
              <a:rPr lang="es-ES" dirty="0">
                <a:ln w="0"/>
                <a:gradFill>
                  <a:gsLst>
                    <a:gs pos="21000">
                      <a:srgbClr val="53575C"/>
                    </a:gs>
                    <a:gs pos="88000">
                      <a:srgbClr val="C5C7CA"/>
                    </a:gs>
                  </a:gsLst>
                  <a:lin ang="5400000"/>
                </a:gradFill>
                <a:latin typeface="Arial" panose="020B0604020202020204" pitchFamily="34" charset="0"/>
              </a:rPr>
              <a:t>SAM y MAM</a:t>
            </a:r>
          </a:p>
        </p:txBody>
      </p:sp>
      <p:sp>
        <p:nvSpPr>
          <p:cNvPr id="6" name="TextBox 4"/>
          <p:cNvSpPr txBox="1">
            <a:spLocks noChangeArrowheads="1"/>
          </p:cNvSpPr>
          <p:nvPr/>
        </p:nvSpPr>
        <p:spPr bwMode="auto">
          <a:xfrm>
            <a:off x="1497335" y="3024370"/>
            <a:ext cx="8795527" cy="3046988"/>
          </a:xfrm>
          <a:prstGeom prst="rect">
            <a:avLst/>
          </a:prstGeom>
          <a:solidFill>
            <a:schemeClr val="accent5">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sz="2400" dirty="0">
                <a:latin typeface="Calibri" panose="020F0502020204030204" pitchFamily="34" charset="0"/>
              </a:rPr>
              <a:t>Factores agravantes:</a:t>
            </a:r>
          </a:p>
          <a:p>
            <a:pPr eaLnBrk="1" hangingPunct="1">
              <a:spcBef>
                <a:spcPct val="0"/>
              </a:spcBef>
              <a:defRPr/>
            </a:pPr>
            <a:r>
              <a:rPr lang="es-ES" sz="2400" dirty="0">
                <a:latin typeface="Calibri" panose="020F0502020204030204" pitchFamily="34" charset="0"/>
              </a:rPr>
              <a:t> SAM de menores de cinco años de edad: &gt;5%;</a:t>
            </a:r>
          </a:p>
          <a:p>
            <a:pPr eaLnBrk="1" hangingPunct="1">
              <a:spcBef>
                <a:spcPct val="0"/>
              </a:spcBef>
              <a:defRPr/>
            </a:pPr>
            <a:r>
              <a:rPr lang="es-ES" sz="2400" dirty="0">
                <a:latin typeface="Calibri" panose="020F0502020204030204" pitchFamily="34" charset="0"/>
              </a:rPr>
              <a:t> ración general inadecuada de alimentos;</a:t>
            </a:r>
          </a:p>
          <a:p>
            <a:pPr eaLnBrk="1" hangingPunct="1">
              <a:spcBef>
                <a:spcPct val="0"/>
              </a:spcBef>
              <a:defRPr/>
            </a:pPr>
            <a:r>
              <a:rPr lang="es-ES" sz="2400" dirty="0">
                <a:latin typeface="Calibri" panose="020F0502020204030204" pitchFamily="34" charset="0"/>
              </a:rPr>
              <a:t> tasa bruta de mortalidad superior a 1 cada 10.000 personas por día;</a:t>
            </a:r>
          </a:p>
          <a:p>
            <a:pPr eaLnBrk="1" hangingPunct="1">
              <a:spcBef>
                <a:spcPct val="0"/>
              </a:spcBef>
              <a:defRPr/>
            </a:pPr>
            <a:r>
              <a:rPr lang="es-ES" sz="2400" dirty="0">
                <a:latin typeface="Calibri" panose="020F0502020204030204" pitchFamily="34" charset="0"/>
              </a:rPr>
              <a:t> epidemia de sarampión o tos ferina;</a:t>
            </a:r>
          </a:p>
          <a:p>
            <a:pPr>
              <a:spcBef>
                <a:spcPct val="0"/>
              </a:spcBef>
              <a:defRPr/>
            </a:pPr>
            <a:r>
              <a:rPr lang="es-ES" sz="2400" dirty="0">
                <a:latin typeface="Calibri" panose="020F0502020204030204" pitchFamily="34" charset="0"/>
              </a:rPr>
              <a:t> alta incidencia de enfermedades respiratorias o diarreicas;</a:t>
            </a:r>
          </a:p>
          <a:p>
            <a:pPr eaLnBrk="1" hangingPunct="1">
              <a:spcBef>
                <a:spcPct val="0"/>
              </a:spcBef>
              <a:defRPr/>
            </a:pPr>
            <a:r>
              <a:rPr lang="es-ES" sz="2400" dirty="0">
                <a:latin typeface="Calibri" panose="020F0502020204030204" pitchFamily="34" charset="0"/>
              </a:rPr>
              <a:t> niveles altos de inseguridad alimentaria y económica; y</a:t>
            </a:r>
          </a:p>
          <a:p>
            <a:pPr eaLnBrk="1" hangingPunct="1">
              <a:spcBef>
                <a:spcPct val="0"/>
              </a:spcBef>
              <a:defRPr/>
            </a:pPr>
            <a:r>
              <a:rPr lang="es-ES" sz="2400" dirty="0">
                <a:latin typeface="Calibri" panose="020F0502020204030204" pitchFamily="34" charset="0"/>
              </a:rPr>
              <a:t> niveles altos de malnutrición crónica o de falta de micronutrientes.</a:t>
            </a: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28</a:t>
            </a:fld>
            <a:endParaRPr lang="fr-CH"/>
          </a:p>
        </p:txBody>
      </p:sp>
    </p:spTree>
    <p:extLst>
      <p:ext uri="{BB962C8B-B14F-4D97-AF65-F5344CB8AC3E}">
        <p14:creationId xmlns:p14="http://schemas.microsoft.com/office/powerpoint/2010/main" val="4078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375136"/>
            <a:ext cx="10515600" cy="1325563"/>
          </a:xfrm>
        </p:spPr>
        <p:txBody>
          <a:bodyPr>
            <a:normAutofit/>
          </a:bodyPr>
          <a:lstStyle/>
          <a:p>
            <a:r>
              <a:rPr lang="es-ES" u="sng" dirty="0">
                <a:latin typeface="+mn-lt"/>
              </a:rPr>
              <a:t>Indicadores comunes utilizados en situaciones de crisis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200" y="2132857"/>
            <a:ext cx="8637072" cy="3089573"/>
          </a:xfrm>
          <a:prstGeom prst="rect">
            <a:avLst/>
          </a:prstGeom>
        </p:spPr>
      </p:pic>
      <p:sp>
        <p:nvSpPr>
          <p:cNvPr id="5" name="Rectangle 4"/>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3492" y="4611107"/>
            <a:ext cx="461665" cy="196137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 2019</a:t>
            </a:r>
          </a:p>
        </p:txBody>
      </p:sp>
      <p:sp>
        <p:nvSpPr>
          <p:cNvPr id="3" name="Slide Number Placeholder 2"/>
          <p:cNvSpPr>
            <a:spLocks noGrp="1"/>
          </p:cNvSpPr>
          <p:nvPr>
            <p:ph type="sldNum" sz="quarter" idx="12"/>
          </p:nvPr>
        </p:nvSpPr>
        <p:spPr/>
        <p:txBody>
          <a:bodyPr/>
          <a:lstStyle/>
          <a:p>
            <a:fld id="{F121DC35-7FDD-4792-8036-0BEEE1555289}" type="slidenum">
              <a:rPr lang="fr-CH" smtClean="0"/>
              <a:t>29</a:t>
            </a:fld>
            <a:endParaRPr lang="fr-CH"/>
          </a:p>
        </p:txBody>
      </p:sp>
    </p:spTree>
    <p:extLst>
      <p:ext uri="{BB962C8B-B14F-4D97-AF65-F5344CB8AC3E}">
        <p14:creationId xmlns:p14="http://schemas.microsoft.com/office/powerpoint/2010/main" val="61903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298221" y="110067"/>
            <a:ext cx="8640960" cy="79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dirty="0">
                <a:latin typeface="+mn-lt"/>
              </a:rPr>
              <a:t>¿Por qué medimos la malnutrición?</a:t>
            </a:r>
          </a:p>
        </p:txBody>
      </p:sp>
      <p:sp>
        <p:nvSpPr>
          <p:cNvPr id="11" name="Rectangle 3"/>
          <p:cNvSpPr txBox="1">
            <a:spLocks noChangeArrowheads="1"/>
          </p:cNvSpPr>
          <p:nvPr/>
        </p:nvSpPr>
        <p:spPr>
          <a:xfrm>
            <a:off x="1981200" y="1388533"/>
            <a:ext cx="8627533" cy="3222574"/>
          </a:xfrm>
          <a:prstGeom prst="rect">
            <a:avLst/>
          </a:prstGeom>
          <a:solidFill>
            <a:schemeClr val="accent4">
              <a:lumMod val="20000"/>
              <a:lumOff val="80000"/>
            </a:schemeClr>
          </a:solidFill>
          <a:ln>
            <a:solidFill>
              <a:srgbClr val="005BA4"/>
            </a:solidFill>
          </a:ln>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defTabSz="457200" rtl="0" eaLnBrk="1" fontAlgn="auto" latinLnBrk="0" hangingPunct="1">
              <a:lnSpc>
                <a:spcPct val="90000"/>
              </a:lnSpc>
              <a:spcBef>
                <a:spcPts val="0"/>
              </a:spcBef>
              <a:spcAft>
                <a:spcPts val="0"/>
              </a:spcAft>
              <a:buClrTx/>
              <a:buSzPct val="80000"/>
              <a:buNone/>
              <a:tabLst/>
              <a:defRPr/>
            </a:pPr>
            <a:r>
              <a:rPr kumimoji="0" lang="es-ES" sz="2800" b="1" i="0" u="none" strike="noStrike" cap="none" normalizeH="0" baseline="0" noProof="0" dirty="0">
                <a:ln>
                  <a:noFill/>
                </a:ln>
                <a:solidFill>
                  <a:schemeClr val="tx1"/>
                </a:solidFill>
                <a:uLnTx/>
                <a:uFillTx/>
                <a:ea typeface="+mn-ea"/>
                <a:cs typeface="Times New Roman" panose="02020603050405020304" pitchFamily="18" charset="0"/>
              </a:rPr>
              <a:t>Para distinguir:</a:t>
            </a:r>
            <a:r>
              <a:rPr kumimoji="0" lang="es-ES" sz="2800" b="0" i="0" u="none" strike="noStrike" cap="none" normalizeH="0" baseline="0" noProof="0" dirty="0">
                <a:ln>
                  <a:noFill/>
                </a:ln>
                <a:solidFill>
                  <a:srgbClr val="FF0000"/>
                </a:solidFill>
                <a:uLnTx/>
                <a:uFillTx/>
                <a:ea typeface="+mn-ea"/>
                <a:cs typeface="Times New Roman" panose="02020603050405020304" pitchFamily="18" charset="0"/>
              </a:rPr>
              <a:t> </a:t>
            </a:r>
          </a:p>
          <a:p>
            <a:pPr lvl="1">
              <a:lnSpc>
                <a:spcPct val="90000"/>
              </a:lnSpc>
              <a:spcBef>
                <a:spcPts val="0"/>
              </a:spcBef>
              <a:spcAft>
                <a:spcPts val="0"/>
              </a:spcAft>
              <a:buClrTx/>
              <a:buFont typeface="Wingdings" charset="2"/>
              <a:buChar char="Ø"/>
              <a:defRPr/>
            </a:pPr>
            <a:r>
              <a:rPr kumimoji="0" lang="es-ES" sz="2600" b="0" i="0" u="none" strike="noStrike" cap="none" normalizeH="0" baseline="0" noProof="0" dirty="0">
                <a:ln>
                  <a:noFill/>
                </a:ln>
                <a:solidFill>
                  <a:schemeClr val="tx1"/>
                </a:solidFill>
                <a:uLnTx/>
                <a:uFillTx/>
                <a:cs typeface="Times New Roman" panose="02020603050405020304" pitchFamily="18" charset="0"/>
              </a:rPr>
              <a:t>a las personas </a:t>
            </a:r>
            <a:r>
              <a:rPr kumimoji="0" lang="es-ES" sz="2600" b="1" i="0" u="none" strike="noStrike" cap="none" normalizeH="0" baseline="0" noProof="0" dirty="0">
                <a:ln>
                  <a:noFill/>
                </a:ln>
                <a:solidFill>
                  <a:srgbClr val="002060"/>
                </a:solidFill>
                <a:uLnTx/>
                <a:uFillTx/>
                <a:cs typeface="Times New Roman" panose="02020603050405020304" pitchFamily="18" charset="0"/>
              </a:rPr>
              <a:t>malnutridas </a:t>
            </a:r>
            <a:r>
              <a:rPr kumimoji="0" lang="es-ES" sz="2600" i="0" u="none" strike="noStrike" cap="none" normalizeH="0" baseline="0" noProof="0" dirty="0">
                <a:ln>
                  <a:noFill/>
                </a:ln>
                <a:solidFill>
                  <a:srgbClr val="002060"/>
                </a:solidFill>
                <a:uLnTx/>
                <a:uFillTx/>
                <a:cs typeface="Times New Roman" panose="02020603050405020304" pitchFamily="18" charset="0"/>
              </a:rPr>
              <a:t>de las que no lo están</a:t>
            </a:r>
            <a:r>
              <a:rPr lang="es-ES" sz="2600" dirty="0">
                <a:solidFill>
                  <a:schemeClr val="tx1"/>
                </a:solidFill>
                <a:cs typeface="Times New Roman" panose="02020603050405020304" pitchFamily="18" charset="0"/>
              </a:rPr>
              <a:t>;</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kumimoji="0" lang="es-ES" sz="2600" b="0" i="0" u="none" strike="noStrike" cap="none" normalizeH="0" baseline="0" noProof="0" dirty="0">
                <a:ln>
                  <a:noFill/>
                </a:ln>
                <a:solidFill>
                  <a:schemeClr val="tx1"/>
                </a:solidFill>
                <a:uLnTx/>
                <a:uFillTx/>
                <a:cs typeface="Times New Roman" panose="02020603050405020304" pitchFamily="18" charset="0"/>
              </a:rPr>
              <a:t>la</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malnutrición</a:t>
            </a:r>
            <a:r>
              <a:rPr kumimoji="0" lang="es-ES" sz="2600" b="0" i="0" u="none" strike="noStrike" cap="none" normalizeH="0" baseline="0" noProof="0" dirty="0">
                <a:ln>
                  <a:noFill/>
                </a:ln>
                <a:solidFill>
                  <a:schemeClr val="tx1"/>
                </a:solidFill>
                <a:uLnTx/>
                <a:uFillTx/>
                <a:cs typeface="Times New Roman" panose="02020603050405020304" pitchFamily="18" charset="0"/>
              </a:rPr>
              <a:t> </a:t>
            </a:r>
            <a:r>
              <a:rPr kumimoji="0" lang="es-ES" sz="2600" b="1" i="0" u="none" strike="noStrike" cap="none" normalizeH="0" baseline="0" noProof="0" dirty="0">
                <a:ln>
                  <a:noFill/>
                </a:ln>
                <a:solidFill>
                  <a:srgbClr val="002060"/>
                </a:solidFill>
                <a:uLnTx/>
                <a:uFillTx/>
                <a:cs typeface="Times New Roman" panose="02020603050405020304" pitchFamily="18" charset="0"/>
              </a:rPr>
              <a:t>aguda </a:t>
            </a:r>
            <a:r>
              <a:rPr kumimoji="0" lang="es-ES" sz="2600" b="0" i="0" u="none" strike="noStrike" cap="none" normalizeH="0" baseline="0" noProof="0" dirty="0">
                <a:ln>
                  <a:noFill/>
                </a:ln>
                <a:solidFill>
                  <a:schemeClr val="tx1"/>
                </a:solidFill>
                <a:uLnTx/>
                <a:uFillTx/>
                <a:cs typeface="Times New Roman" panose="02020603050405020304" pitchFamily="18" charset="0"/>
              </a:rPr>
              <a:t>y la malnutrición </a:t>
            </a:r>
            <a:r>
              <a:rPr kumimoji="0" lang="es-ES" sz="2600" b="1" i="0" u="none" strike="noStrike" cap="none" normalizeH="0" baseline="0" noProof="0" dirty="0">
                <a:ln>
                  <a:noFill/>
                </a:ln>
                <a:solidFill>
                  <a:srgbClr val="002060"/>
                </a:solidFill>
                <a:uLnTx/>
                <a:uFillTx/>
                <a:cs typeface="Times New Roman" panose="02020603050405020304" pitchFamily="18" charset="0"/>
              </a:rPr>
              <a:t>crónica</a:t>
            </a:r>
            <a:r>
              <a:rPr kumimoji="0" lang="es-ES" sz="2600" i="0" u="none" strike="noStrike" cap="none" normalizeH="0" baseline="0" noProof="0" dirty="0">
                <a:ln>
                  <a:noFill/>
                </a:ln>
                <a:solidFill>
                  <a:schemeClr val="tx1"/>
                </a:solidFill>
                <a:uLnTx/>
                <a:uFillTx/>
                <a:cs typeface="Times New Roman" panose="02020603050405020304" pitchFamily="18" charset="0"/>
              </a:rPr>
              <a:t>;</a:t>
            </a:r>
            <a:r>
              <a:rPr kumimoji="0" lang="es-ES" sz="2600" b="0" i="0" u="none" strike="noStrike" cap="none" normalizeH="0" baseline="0" noProof="0" dirty="0">
                <a:ln>
                  <a:noFill/>
                </a:ln>
                <a:solidFill>
                  <a:schemeClr val="tx1"/>
                </a:solidFill>
                <a:uLnTx/>
                <a:uFillTx/>
                <a:cs typeface="Times New Roman" panose="02020603050405020304" pitchFamily="18" charset="0"/>
              </a:rPr>
              <a:t> y </a:t>
            </a:r>
          </a:p>
          <a:p>
            <a:pPr lvl="1">
              <a:lnSpc>
                <a:spcPct val="90000"/>
              </a:lnSpc>
              <a:spcBef>
                <a:spcPts val="0"/>
              </a:spcBef>
              <a:spcAft>
                <a:spcPts val="0"/>
              </a:spcAft>
              <a:buClrTx/>
              <a:buFont typeface="Wingdings" charset="2"/>
              <a:buChar char="Ø"/>
              <a:defRPr/>
            </a:pPr>
            <a:r>
              <a:rPr kumimoji="0" lang="es-ES" sz="2600" b="0" i="0" u="none" strike="noStrike" cap="none" normalizeH="0" baseline="0" noProof="0" dirty="0">
                <a:ln>
                  <a:noFill/>
                </a:ln>
                <a:solidFill>
                  <a:schemeClr val="tx1"/>
                </a:solidFill>
                <a:uLnTx/>
                <a:uFillTx/>
                <a:cs typeface="Times New Roman" panose="02020603050405020304" pitchFamily="18" charset="0"/>
              </a:rPr>
              <a:t>tipos de malnutrición</a:t>
            </a:r>
            <a:r>
              <a:rPr kumimoji="0" lang="es-ES" sz="2600" i="0" u="none" strike="noStrike" cap="none" normalizeH="0" baseline="0" noProof="0" dirty="0">
                <a:ln>
                  <a:noFill/>
                </a:ln>
                <a:uLnTx/>
                <a:uFillTx/>
                <a:cs typeface="Times New Roman" panose="02020603050405020304" pitchFamily="18" charset="0"/>
              </a:rPr>
              <a:t> </a:t>
            </a:r>
            <a:r>
              <a:rPr kumimoji="0" lang="es-ES" sz="2600" b="1" i="0" u="none" strike="noStrike" cap="none" normalizeH="0" baseline="0" noProof="0" dirty="0">
                <a:ln>
                  <a:noFill/>
                </a:ln>
                <a:solidFill>
                  <a:srgbClr val="002060"/>
                </a:solidFill>
                <a:uLnTx/>
                <a:uFillTx/>
                <a:cs typeface="Times New Roman" panose="02020603050405020304" pitchFamily="18" charset="0"/>
              </a:rPr>
              <a:t>moderada</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a:t>
            </a:r>
            <a:r>
              <a:rPr kumimoji="0" lang="es-ES" sz="2600" b="0" i="0" u="none" strike="noStrike" cap="none" normalizeH="0" baseline="0" noProof="0" dirty="0">
                <a:ln>
                  <a:noFill/>
                </a:ln>
                <a:solidFill>
                  <a:schemeClr val="tx1"/>
                </a:solidFill>
                <a:uLnTx/>
                <a:uFillTx/>
                <a:cs typeface="Times New Roman" panose="02020603050405020304" pitchFamily="18" charset="0"/>
              </a:rPr>
              <a:t>y</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a:t>
            </a:r>
            <a:r>
              <a:rPr kumimoji="0" lang="es-ES" sz="2600" b="1" i="0" u="none" strike="noStrike" cap="none" normalizeH="0" baseline="0" noProof="0" dirty="0">
                <a:ln>
                  <a:noFill/>
                </a:ln>
                <a:solidFill>
                  <a:srgbClr val="002060"/>
                </a:solidFill>
                <a:uLnTx/>
                <a:uFillTx/>
                <a:cs typeface="Times New Roman" panose="02020603050405020304" pitchFamily="18" charset="0"/>
              </a:rPr>
              <a:t>severa</a:t>
            </a:r>
            <a:r>
              <a:rPr kumimoji="0" lang="es-ES" sz="2600" b="0" i="0" u="none" strike="noStrike" cap="none" normalizeH="0" baseline="0" noProof="0" dirty="0">
                <a:ln>
                  <a:noFill/>
                </a:ln>
                <a:solidFill>
                  <a:schemeClr val="tx1"/>
                </a:solidFill>
                <a:uLnTx/>
                <a:uFillTx/>
                <a:cs typeface="Times New Roman" panose="02020603050405020304" pitchFamily="18" charset="0"/>
              </a:rPr>
              <a:t>.</a:t>
            </a:r>
          </a:p>
          <a:p>
            <a:pPr lvl="1">
              <a:lnSpc>
                <a:spcPct val="90000"/>
              </a:lnSpc>
              <a:spcBef>
                <a:spcPts val="0"/>
              </a:spcBef>
              <a:spcAft>
                <a:spcPts val="0"/>
              </a:spcAft>
              <a:buClrTx/>
              <a:buFont typeface="Wingdings" charset="2"/>
              <a:buChar char="Ø"/>
              <a:defRPr/>
            </a:pPr>
            <a:endParaRPr lang="en-US" sz="2600" dirty="0">
              <a:solidFill>
                <a:schemeClr val="tx1"/>
              </a:solidFill>
              <a:cs typeface="Times New Roman" panose="02020603050405020304" pitchFamily="18" charset="0"/>
            </a:endParaRPr>
          </a:p>
          <a:p>
            <a:pPr marL="0" indent="0">
              <a:lnSpc>
                <a:spcPct val="90000"/>
              </a:lnSpc>
              <a:spcBef>
                <a:spcPts val="0"/>
              </a:spcBef>
              <a:spcAft>
                <a:spcPts val="0"/>
              </a:spcAft>
              <a:buClrTx/>
              <a:buNone/>
              <a:defRPr/>
            </a:pPr>
            <a:r>
              <a:rPr kumimoji="0" lang="es-ES" sz="2800" b="1" i="0" u="none" strike="noStrike" cap="none" normalizeH="0" baseline="0" noProof="0" dirty="0">
                <a:ln>
                  <a:noFill/>
                </a:ln>
                <a:solidFill>
                  <a:schemeClr val="tx1"/>
                </a:solidFill>
                <a:uLnTx/>
                <a:uFillTx/>
                <a:cs typeface="Times New Roman" panose="02020603050405020304" pitchFamily="18" charset="0"/>
              </a:rPr>
              <a:t>Para permitir</a:t>
            </a:r>
            <a:r>
              <a:rPr lang="es-ES" sz="2800" dirty="0">
                <a:solidFill>
                  <a:schemeClr val="tx1"/>
                </a:solidFill>
                <a:cs typeface="Times New Roman" panose="02020603050405020304" pitchFamily="18" charset="0"/>
              </a:rPr>
              <a:t>:</a:t>
            </a:r>
            <a:r>
              <a:rPr kumimoji="0" lang="es-ES" sz="2800" b="0" i="0" u="none" strike="noStrike" cap="none" normalizeH="0" baseline="0" noProof="0" dirty="0">
                <a:ln>
                  <a:noFill/>
                </a:ln>
                <a:solidFill>
                  <a:schemeClr val="tx1"/>
                </a:solidFill>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kumimoji="0" lang="es-ES" sz="2600" b="0" i="0" u="none" strike="noStrike" cap="none" normalizeH="0" baseline="0" noProof="0" dirty="0">
                <a:ln>
                  <a:noFill/>
                </a:ln>
                <a:solidFill>
                  <a:schemeClr val="tx1"/>
                </a:solidFill>
                <a:uLnTx/>
                <a:uFillTx/>
                <a:cs typeface="Times New Roman" panose="02020603050405020304" pitchFamily="18" charset="0"/>
              </a:rPr>
              <a:t>la clasificación del estado nutricional de las</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a:t>
            </a:r>
            <a:r>
              <a:rPr kumimoji="0" lang="es-ES" sz="2600" b="1" i="0" u="none" strike="noStrike" cap="none" normalizeH="0" baseline="0" noProof="0" dirty="0">
                <a:ln>
                  <a:noFill/>
                </a:ln>
                <a:solidFill>
                  <a:srgbClr val="002060"/>
                </a:solidFill>
                <a:uLnTx/>
                <a:uFillTx/>
                <a:cs typeface="Times New Roman" panose="02020603050405020304" pitchFamily="18" charset="0"/>
              </a:rPr>
              <a:t>personas</a:t>
            </a:r>
            <a:r>
              <a:rPr kumimoji="0" lang="es-ES" sz="2600" b="0" i="0" u="none" strike="noStrike" cap="none" normalizeH="0" baseline="0" noProof="0" dirty="0">
                <a:ln>
                  <a:noFill/>
                </a:ln>
                <a:solidFill>
                  <a:schemeClr val="tx1"/>
                </a:solidFill>
                <a:uLnTx/>
                <a:uFillTx/>
                <a:cs typeface="Times New Roman" panose="02020603050405020304" pitchFamily="18" charset="0"/>
              </a:rPr>
              <a:t>; y</a:t>
            </a:r>
            <a:r>
              <a:rPr kumimoji="0" lang="es-ES" sz="2600" b="0" i="0" u="none" strike="noStrike" cap="none" normalizeH="0" baseline="0" noProof="0" dirty="0">
                <a:ln>
                  <a:noFill/>
                </a:ln>
                <a:solidFill>
                  <a:srgbClr val="4E3B30">
                    <a:lumMod val="75000"/>
                  </a:srgbClr>
                </a:solidFill>
                <a:uLnTx/>
                <a:uFillTx/>
                <a:cs typeface="Times New Roman" panose="02020603050405020304" pitchFamily="18" charset="0"/>
              </a:rPr>
              <a:t> </a:t>
            </a:r>
          </a:p>
          <a:p>
            <a:pPr lvl="1">
              <a:lnSpc>
                <a:spcPct val="90000"/>
              </a:lnSpc>
              <a:spcBef>
                <a:spcPts val="0"/>
              </a:spcBef>
              <a:spcAft>
                <a:spcPts val="0"/>
              </a:spcAft>
              <a:buClrTx/>
              <a:buFont typeface="Wingdings" charset="2"/>
              <a:buChar char="Ø"/>
              <a:defRPr/>
            </a:pPr>
            <a:r>
              <a:rPr kumimoji="0" lang="es-ES" sz="2600" b="0" i="0" u="none" strike="noStrike" cap="none" normalizeH="0" baseline="0" noProof="0" dirty="0">
                <a:ln>
                  <a:noFill/>
                </a:ln>
                <a:solidFill>
                  <a:schemeClr val="tx1"/>
                </a:solidFill>
                <a:uLnTx/>
                <a:uFillTx/>
                <a:cs typeface="Times New Roman" panose="02020603050405020304" pitchFamily="18" charset="0"/>
              </a:rPr>
              <a:t>la identificación </a:t>
            </a:r>
            <a:r>
              <a:rPr lang="es-ES" sz="2600" dirty="0">
                <a:solidFill>
                  <a:schemeClr val="tx1"/>
                </a:solidFill>
                <a:cs typeface="Times New Roman" panose="02020603050405020304" pitchFamily="18" charset="0"/>
              </a:rPr>
              <a:t>de la prevalencia de la malnutrición</a:t>
            </a:r>
            <a:r>
              <a:rPr kumimoji="0" lang="es-ES" sz="2600" b="0" i="0" u="none" strike="noStrike" cap="none" normalizeH="0" baseline="0" noProof="0" dirty="0">
                <a:ln>
                  <a:noFill/>
                </a:ln>
                <a:solidFill>
                  <a:schemeClr val="tx1"/>
                </a:solidFill>
                <a:uLnTx/>
                <a:uFillTx/>
                <a:cs typeface="Times New Roman" panose="02020603050405020304" pitchFamily="18" charset="0"/>
              </a:rPr>
              <a:t> </a:t>
            </a:r>
            <a:r>
              <a:rPr lang="es-ES" sz="2600" dirty="0">
                <a:solidFill>
                  <a:schemeClr val="tx1"/>
                </a:solidFill>
                <a:cs typeface="Times New Roman" panose="02020603050405020304" pitchFamily="18" charset="0"/>
              </a:rPr>
              <a:t>en</a:t>
            </a:r>
            <a:r>
              <a:rPr kumimoji="0" lang="es-ES" sz="2600" b="0" i="0" u="none" strike="noStrike" cap="none" normalizeH="0" baseline="0" noProof="0" dirty="0">
                <a:ln>
                  <a:noFill/>
                </a:ln>
                <a:solidFill>
                  <a:schemeClr val="tx1"/>
                </a:solidFill>
                <a:uLnTx/>
                <a:uFillTx/>
                <a:cs typeface="Times New Roman" panose="02020603050405020304" pitchFamily="18" charset="0"/>
              </a:rPr>
              <a:t> las </a:t>
            </a:r>
            <a:r>
              <a:rPr kumimoji="0" lang="es-ES" sz="2600" b="1" i="0" u="none" strike="noStrike" cap="none" normalizeH="0" baseline="0" noProof="0" dirty="0">
                <a:ln>
                  <a:noFill/>
                </a:ln>
                <a:solidFill>
                  <a:srgbClr val="002060"/>
                </a:solidFill>
                <a:uLnTx/>
                <a:uFillTx/>
                <a:cs typeface="Times New Roman" panose="02020603050405020304" pitchFamily="18" charset="0"/>
              </a:rPr>
              <a:t>poblaciones</a:t>
            </a:r>
            <a:r>
              <a:rPr kumimoji="0" lang="es-ES" sz="2600" b="0" i="0" u="none" strike="noStrike" cap="none" normalizeH="0" baseline="0" noProof="0" dirty="0">
                <a:ln>
                  <a:noFill/>
                </a:ln>
                <a:solidFill>
                  <a:schemeClr val="tx1"/>
                </a:solidFill>
                <a:uLnTx/>
                <a:uFillTx/>
                <a:cs typeface="Times New Roman" panose="02020603050405020304" pitchFamily="18" charset="0"/>
              </a:rPr>
              <a:t>.</a:t>
            </a:r>
          </a:p>
        </p:txBody>
      </p:sp>
      <p:pic>
        <p:nvPicPr>
          <p:cNvPr id="17" name="Picture 6" descr="D:\Archives missions antérieures\Tdh 2008-9\My Pictures\Port a piment\haiti 2 0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92" t="5496" b="7183"/>
          <a:stretch/>
        </p:blipFill>
        <p:spPr bwMode="auto">
          <a:xfrm>
            <a:off x="2274355" y="4718638"/>
            <a:ext cx="1545980" cy="19626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81" r="5983"/>
          <a:stretch/>
        </p:blipFill>
        <p:spPr bwMode="auto">
          <a:xfrm>
            <a:off x="4234345" y="4725921"/>
            <a:ext cx="1925179" cy="198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D:\Archives missions antérieures\Tdh 2008-9\My Pictures\bazelais\bazelais 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06" r="25374"/>
          <a:stretch/>
        </p:blipFill>
        <p:spPr bwMode="auto">
          <a:xfrm>
            <a:off x="6636424" y="4725922"/>
            <a:ext cx="1368152" cy="19955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http://media2.intoday.in/indiatoday/images/stories/malnourished-1_650_04031409333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004" r="8783"/>
          <a:stretch/>
        </p:blipFill>
        <p:spPr bwMode="auto">
          <a:xfrm>
            <a:off x="8534823" y="4718638"/>
            <a:ext cx="1872208" cy="19929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3</a:t>
            </a:fld>
            <a:endParaRPr lang="fr-CH"/>
          </a:p>
        </p:txBody>
      </p:sp>
    </p:spTree>
    <p:extLst>
      <p:ext uri="{BB962C8B-B14F-4D97-AF65-F5344CB8AC3E}">
        <p14:creationId xmlns:p14="http://schemas.microsoft.com/office/powerpoint/2010/main" val="30517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5090" y="182044"/>
            <a:ext cx="9936232" cy="2116088"/>
          </a:xfrm>
        </p:spPr>
        <p:txBody>
          <a:bodyPr>
            <a:normAutofit/>
          </a:bodyPr>
          <a:lstStyle/>
          <a:p>
            <a:r>
              <a:rPr lang="es-ES" sz="4000" dirty="0">
                <a:latin typeface="+mn-lt"/>
              </a:rPr>
              <a:t>¿Qué es lo que no indica la antropometría de personas y la prevalencia en poblaciones? </a:t>
            </a:r>
          </a:p>
        </p:txBody>
      </p:sp>
      <p:pic>
        <p:nvPicPr>
          <p:cNvPr id="4"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9024" y="3003527"/>
            <a:ext cx="7564867" cy="4240780"/>
          </a:xfrm>
        </p:spPr>
      </p:pic>
      <p:sp>
        <p:nvSpPr>
          <p:cNvPr id="5" name="ZoneTexte 4"/>
          <p:cNvSpPr txBox="1"/>
          <p:nvPr/>
        </p:nvSpPr>
        <p:spPr>
          <a:xfrm rot="20107310">
            <a:off x="1383259" y="3944772"/>
            <a:ext cx="9332891" cy="769441"/>
          </a:xfrm>
          <a:prstGeom prst="rect">
            <a:avLst/>
          </a:prstGeom>
          <a:solidFill>
            <a:schemeClr val="accent2">
              <a:lumMod val="60000"/>
              <a:lumOff val="40000"/>
            </a:schemeClr>
          </a:solidFill>
        </p:spPr>
        <p:txBody>
          <a:bodyPr wrap="square" rtlCol="0">
            <a:spAutoFit/>
          </a:bodyPr>
          <a:lstStyle/>
          <a:p>
            <a:pPr algn="ctr"/>
            <a:r>
              <a:rPr lang="es-ES" sz="4400" dirty="0"/>
              <a:t>Causas de malnutrición</a:t>
            </a:r>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3" name="Slide Number Placeholder 2"/>
          <p:cNvSpPr>
            <a:spLocks noGrp="1"/>
          </p:cNvSpPr>
          <p:nvPr>
            <p:ph type="sldNum" sz="quarter" idx="12"/>
          </p:nvPr>
        </p:nvSpPr>
        <p:spPr/>
        <p:txBody>
          <a:bodyPr/>
          <a:lstStyle/>
          <a:p>
            <a:fld id="{F121DC35-7FDD-4792-8036-0BEEE1555289}" type="slidenum">
              <a:rPr lang="fr-CH" smtClean="0"/>
              <a:t>30</a:t>
            </a:fld>
            <a:endParaRPr lang="fr-CH"/>
          </a:p>
        </p:txBody>
      </p:sp>
      <p:sp>
        <p:nvSpPr>
          <p:cNvPr id="8" name="TextBox 7"/>
          <p:cNvSpPr txBox="1"/>
          <p:nvPr/>
        </p:nvSpPr>
        <p:spPr>
          <a:xfrm>
            <a:off x="695302" y="565485"/>
            <a:ext cx="1326004" cy="1569660"/>
          </a:xfrm>
          <a:prstGeom prst="rect">
            <a:avLst/>
          </a:prstGeom>
          <a:noFill/>
        </p:spPr>
        <p:txBody>
          <a:bodyPr wrap="none" rtlCol="0">
            <a:spAutoFit/>
          </a:bodyPr>
          <a:lstStyle/>
          <a:p>
            <a:r>
              <a:rPr lang="es-ES" sz="9600" b="1">
                <a:solidFill>
                  <a:srgbClr val="FF0000"/>
                </a:solidFill>
              </a:rPr>
              <a:t>??</a:t>
            </a:r>
          </a:p>
        </p:txBody>
      </p:sp>
    </p:spTree>
    <p:extLst>
      <p:ext uri="{BB962C8B-B14F-4D97-AF65-F5344CB8AC3E}">
        <p14:creationId xmlns:p14="http://schemas.microsoft.com/office/powerpoint/2010/main" val="17138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68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6562" y="1852943"/>
            <a:ext cx="7772400" cy="2764160"/>
          </a:xfrm>
        </p:spPr>
        <p:txBody>
          <a:bodyPr>
            <a:normAutofit fontScale="90000"/>
          </a:bodyPr>
          <a:lstStyle/>
          <a:p>
            <a:pPr algn="ctr"/>
            <a:r>
              <a:rPr lang="es-ES" dirty="0">
                <a:latin typeface="+mn-lt"/>
              </a:rPr>
              <a:t>Ahora tenemos los primeros indicadores útiles para la evaluación de la nutrición y los analizaremos con mayor detenimiento en la próxima sesión.</a:t>
            </a:r>
          </a:p>
        </p:txBody>
      </p:sp>
      <p:sp>
        <p:nvSpPr>
          <p:cNvPr id="3" name="Rectangle 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 name="TextBox 3"/>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5" name="Slide Number Placeholder 4"/>
          <p:cNvSpPr>
            <a:spLocks noGrp="1"/>
          </p:cNvSpPr>
          <p:nvPr>
            <p:ph type="sldNum" sz="quarter" idx="12"/>
          </p:nvPr>
        </p:nvSpPr>
        <p:spPr/>
        <p:txBody>
          <a:bodyPr/>
          <a:lstStyle/>
          <a:p>
            <a:fld id="{F121DC35-7FDD-4792-8036-0BEEE1555289}" type="slidenum">
              <a:rPr lang="fr-CH" smtClean="0"/>
              <a:t>31</a:t>
            </a:fld>
            <a:endParaRPr lang="fr-CH"/>
          </a:p>
        </p:txBody>
      </p:sp>
    </p:spTree>
    <p:extLst>
      <p:ext uri="{BB962C8B-B14F-4D97-AF65-F5344CB8AC3E}">
        <p14:creationId xmlns:p14="http://schemas.microsoft.com/office/powerpoint/2010/main" val="410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4" name="Rectangle 2"/>
          <p:cNvSpPr txBox="1">
            <a:spLocks noChangeArrowheads="1"/>
          </p:cNvSpPr>
          <p:nvPr/>
        </p:nvSpPr>
        <p:spPr>
          <a:xfrm>
            <a:off x="1846219" y="269197"/>
            <a:ext cx="8280920" cy="10081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dirty="0">
                <a:latin typeface="+mn-lt"/>
              </a:rPr>
              <a:t>¿Cómo medimos la malnutrición?</a:t>
            </a:r>
          </a:p>
        </p:txBody>
      </p:sp>
      <p:pic>
        <p:nvPicPr>
          <p:cNvPr id="15" name="Picture 3" descr="P000362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292919" y="2256365"/>
            <a:ext cx="4794253" cy="3196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6" name="Object 4"/>
          <p:cNvGraphicFramePr>
            <a:graphicFrameLocks noChangeAspect="1"/>
          </p:cNvGraphicFramePr>
          <p:nvPr>
            <p:extLst>
              <p:ext uri="{D42A27DB-BD31-4B8C-83A1-F6EECF244321}">
                <p14:modId xmlns:p14="http://schemas.microsoft.com/office/powerpoint/2010/main" val="3074756206"/>
              </p:ext>
            </p:extLst>
          </p:nvPr>
        </p:nvGraphicFramePr>
        <p:xfrm>
          <a:off x="6874585" y="2256366"/>
          <a:ext cx="4570942" cy="3196168"/>
        </p:xfrm>
        <a:graphic>
          <a:graphicData uri="http://schemas.openxmlformats.org/presentationml/2006/ole">
            <mc:AlternateContent xmlns:mc="http://schemas.openxmlformats.org/markup-compatibility/2006">
              <mc:Choice xmlns:v="urn:schemas-microsoft-com:vml" Requires="v">
                <p:oleObj spid="_x0000_s1109" name="Bitmap Image" r:id="rId5" imgW="7219048" imgH="5047619" progId="PBrush">
                  <p:embed/>
                </p:oleObj>
              </mc:Choice>
              <mc:Fallback>
                <p:oleObj name="Bitmap Image" r:id="rId5" imgW="7219048" imgH="5047619"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4585" y="2256366"/>
                        <a:ext cx="4570942" cy="3196168"/>
                      </a:xfrm>
                      <a:prstGeom prst="rect">
                        <a:avLst/>
                      </a:prstGeom>
                      <a:noFill/>
                      <a:ln>
                        <a:noFill/>
                      </a:ln>
                      <a:effectLst/>
                      <a:extLst/>
                    </p:spPr>
                  </p:pic>
                </p:oleObj>
              </mc:Fallback>
            </mc:AlternateContent>
          </a:graphicData>
        </a:graphic>
      </p:graphicFrame>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4</a:t>
            </a:fld>
            <a:endParaRPr lang="fr-CH"/>
          </a:p>
        </p:txBody>
      </p:sp>
    </p:spTree>
    <p:extLst>
      <p:ext uri="{BB962C8B-B14F-4D97-AF65-F5344CB8AC3E}">
        <p14:creationId xmlns:p14="http://schemas.microsoft.com/office/powerpoint/2010/main" val="153992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2092067" y="-324138"/>
            <a:ext cx="8534400" cy="12591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u="sng" dirty="0">
                <a:latin typeface="+mn-lt"/>
              </a:rPr>
              <a:t>¿Cómo medimos la malnutrición?</a:t>
            </a:r>
          </a:p>
        </p:txBody>
      </p:sp>
      <p:sp>
        <p:nvSpPr>
          <p:cNvPr id="9" name="Rectangle 3"/>
          <p:cNvSpPr txBox="1">
            <a:spLocks noChangeArrowheads="1"/>
          </p:cNvSpPr>
          <p:nvPr/>
        </p:nvSpPr>
        <p:spPr>
          <a:xfrm>
            <a:off x="2092067" y="980691"/>
            <a:ext cx="8586700" cy="5329989"/>
          </a:xfrm>
          <a:prstGeom prst="rect">
            <a:avLst/>
          </a:prstGeom>
          <a:solidFill>
            <a:schemeClr val="bg1"/>
          </a:soli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Tx/>
              <a:buSzPct val="80000"/>
              <a:buNone/>
              <a:tabLst/>
              <a:defRPr/>
            </a:pPr>
            <a:endParaRPr kumimoji="0" lang="en-GB" sz="2800" b="0" i="0" u="none" strike="noStrike" kern="1200" cap="none" spc="0" normalizeH="0" baseline="0" noProof="0" dirty="0">
              <a:ln>
                <a:noFill/>
              </a:ln>
              <a:solidFill>
                <a:schemeClr val="tx1"/>
              </a:solidFill>
              <a:effectLst/>
              <a:uLnTx/>
              <a:uFillTx/>
              <a:ea typeface="+mn-ea"/>
            </a:endParaRP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es-ES" sz="2800" b="1" i="0" u="none" strike="noStrike" cap="none" normalizeH="0" baseline="0" noProof="0" dirty="0">
                <a:ln>
                  <a:noFill/>
                </a:ln>
                <a:solidFill>
                  <a:schemeClr val="tx1"/>
                </a:solidFill>
                <a:uLnTx/>
                <a:uFillTx/>
                <a:ea typeface="+mn-ea"/>
              </a:rPr>
              <a:t> Signos clínicos</a:t>
            </a:r>
          </a:p>
          <a:p>
            <a:pPr marR="0" lvl="0" indent="0" algn="l" defTabSz="457200" rtl="0" eaLnBrk="1" fontAlgn="auto" latinLnBrk="0" hangingPunct="1">
              <a:spcBef>
                <a:spcPts val="0"/>
              </a:spcBef>
              <a:spcAft>
                <a:spcPts val="0"/>
              </a:spcAft>
              <a:buClrTx/>
              <a:buSzPct val="80000"/>
              <a:buFont typeface="Wingdings" panose="05000000000000000000" pitchFamily="2" charset="2"/>
              <a:buChar char="Ø"/>
              <a:tabLst/>
              <a:defRPr/>
            </a:pPr>
            <a:r>
              <a:rPr kumimoji="0" lang="es-ES" sz="2800" b="1" i="0" u="none" strike="noStrike" cap="none" normalizeH="0" baseline="0" noProof="0" dirty="0">
                <a:ln>
                  <a:noFill/>
                </a:ln>
                <a:solidFill>
                  <a:schemeClr val="tx1"/>
                </a:solidFill>
                <a:uLnTx/>
                <a:uFillTx/>
                <a:ea typeface="+mn-ea"/>
                <a:cs typeface="Times New Roman" panose="02020603050405020304" pitchFamily="18" charset="0"/>
              </a:rPr>
              <a:t> Antropometría</a:t>
            </a:r>
            <a:r>
              <a:rPr kumimoji="0" lang="es-ES" sz="2800" i="0" u="none" strike="noStrike" cap="none" normalizeH="0" noProof="0" dirty="0">
                <a:ln>
                  <a:noFill/>
                </a:ln>
                <a:solidFill>
                  <a:schemeClr val="tx1"/>
                </a:solidFill>
                <a:uLnTx/>
                <a:uFillTx/>
                <a:ea typeface="+mn-ea"/>
                <a:cs typeface="Times New Roman" panose="02020603050405020304" pitchFamily="18" charset="0"/>
              </a:rPr>
              <a:t>: medidas corporales</a:t>
            </a:r>
            <a:r>
              <a:rPr kumimoji="0" lang="es-ES" sz="2600" b="0" i="0" u="none" strike="noStrike" cap="none" normalizeH="0" baseline="0" noProof="0" dirty="0">
                <a:ln>
                  <a:noFill/>
                </a:ln>
                <a:solidFill>
                  <a:schemeClr val="tx1"/>
                </a:solidFill>
                <a:uLnTx/>
                <a:uFillTx/>
                <a:ea typeface="+mn-ea"/>
                <a:cs typeface="Times New Roman" panose="02020603050405020304" pitchFamily="18" charset="0"/>
              </a:rPr>
              <a:t> </a:t>
            </a:r>
          </a:p>
          <a:p>
            <a:pPr marL="1657350" lvl="2" indent="-457200">
              <a:spcBef>
                <a:spcPts val="0"/>
              </a:spcBef>
              <a:spcAft>
                <a:spcPts val="0"/>
              </a:spcAft>
              <a:buClrTx/>
              <a:buFont typeface="Arial" panose="020B0604020202020204" pitchFamily="34" charset="0"/>
              <a:buChar char="•"/>
              <a:defRPr/>
            </a:pPr>
            <a:r>
              <a:rPr lang="es-ES" sz="2600" dirty="0">
                <a:solidFill>
                  <a:schemeClr val="tx1"/>
                </a:solidFill>
                <a:ea typeface="+mn-ea"/>
                <a:cs typeface="Times New Roman" panose="02020603050405020304" pitchFamily="18" charset="0"/>
              </a:rPr>
              <a:t>Peso y </a:t>
            </a:r>
            <a:r>
              <a:rPr lang="es-ES" sz="2600" dirty="0">
                <a:solidFill>
                  <a:schemeClr val="tx1"/>
                </a:solidFill>
                <a:cs typeface="Times New Roman" panose="02020603050405020304" pitchFamily="18" charset="0"/>
              </a:rPr>
              <a:t>estatura</a:t>
            </a:r>
            <a:r>
              <a:rPr lang="es-ES" sz="2600" dirty="0">
                <a:solidFill>
                  <a:schemeClr val="tx1"/>
                </a:solidFill>
                <a:ea typeface="+mn-ea"/>
                <a:cs typeface="Times New Roman" panose="02020603050405020304" pitchFamily="18" charset="0"/>
              </a:rPr>
              <a:t>. </a:t>
            </a:r>
          </a:p>
          <a:p>
            <a:pPr marL="1657350" lvl="2" indent="-457200">
              <a:spcBef>
                <a:spcPts val="0"/>
              </a:spcBef>
              <a:spcAft>
                <a:spcPts val="0"/>
              </a:spcAft>
              <a:buClrTx/>
              <a:buFont typeface="Arial" panose="020B0604020202020204" pitchFamily="34" charset="0"/>
              <a:buChar char="•"/>
              <a:defRPr/>
            </a:pPr>
            <a:r>
              <a:rPr lang="es-ES" sz="2800" dirty="0">
                <a:solidFill>
                  <a:schemeClr val="tx1"/>
                </a:solidFill>
                <a:ea typeface="+mn-ea"/>
                <a:cs typeface="Times New Roman" panose="02020603050405020304" pitchFamily="18" charset="0"/>
              </a:rPr>
              <a:t>Circunferencia del brazo medio superior (conocido como MUAC).</a:t>
            </a:r>
          </a:p>
          <a:p>
            <a:pPr marL="1657350" lvl="2" indent="-457200">
              <a:spcBef>
                <a:spcPts val="0"/>
              </a:spcBef>
              <a:spcAft>
                <a:spcPts val="0"/>
              </a:spcAft>
              <a:buClrTx/>
              <a:buFont typeface="Arial" panose="020B0604020202020204" pitchFamily="34" charset="0"/>
              <a:buChar char="•"/>
              <a:defRPr/>
            </a:pPr>
            <a:r>
              <a:rPr lang="es-ES" sz="2800" dirty="0">
                <a:solidFill>
                  <a:schemeClr val="tx1"/>
                </a:solidFill>
                <a:ea typeface="+mn-ea"/>
                <a:cs typeface="Times New Roman" panose="02020603050405020304" pitchFamily="18" charset="0"/>
              </a:rPr>
              <a:t>Edema.</a:t>
            </a:r>
          </a:p>
          <a:p>
            <a:pPr marL="0" indent="0">
              <a:spcBef>
                <a:spcPts val="0"/>
              </a:spcBef>
              <a:spcAft>
                <a:spcPts val="0"/>
              </a:spcAft>
              <a:buClrTx/>
              <a:buNone/>
              <a:defRPr/>
            </a:pPr>
            <a:endParaRPr kumimoji="0" lang="en-US" sz="2800" b="0" i="0" u="none" strike="noStrike" kern="1200" cap="none" spc="0" normalizeH="0" baseline="0" noProof="0" dirty="0">
              <a:ln>
                <a:noFill/>
              </a:ln>
              <a:solidFill>
                <a:schemeClr val="tx1"/>
              </a:solidFill>
              <a:effectLst/>
              <a:uLnTx/>
              <a:uFillTx/>
              <a:ea typeface="+mn-ea"/>
              <a:cs typeface="Times New Roman" panose="02020603050405020304" pitchFamily="18" charset="0"/>
            </a:endParaRPr>
          </a:p>
          <a:p>
            <a:pPr marL="0" indent="0">
              <a:spcBef>
                <a:spcPts val="0"/>
              </a:spcBef>
              <a:spcAft>
                <a:spcPts val="0"/>
              </a:spcAft>
              <a:buClrTx/>
              <a:buNone/>
              <a:defRPr/>
            </a:pPr>
            <a:r>
              <a:rPr kumimoji="0" lang="es-ES" sz="2800" b="0" i="0" u="none" strike="noStrike" cap="none" normalizeH="0" baseline="0" noProof="0" dirty="0">
                <a:ln>
                  <a:noFill/>
                </a:ln>
                <a:solidFill>
                  <a:schemeClr val="tx1"/>
                </a:solidFill>
                <a:uLnTx/>
                <a:uFillTx/>
                <a:ea typeface="+mn-ea"/>
                <a:cs typeface="Times New Roman" panose="02020603050405020304" pitchFamily="18" charset="0"/>
              </a:rPr>
              <a:t>Comparación con los </a:t>
            </a:r>
            <a:r>
              <a:rPr lang="es-ES" sz="2800" dirty="0">
                <a:solidFill>
                  <a:schemeClr val="tx1"/>
                </a:solidFill>
                <a:cs typeface="Times New Roman" panose="02020603050405020304" pitchFamily="18" charset="0"/>
              </a:rPr>
              <a:t>patrones</a:t>
            </a:r>
            <a:r>
              <a:rPr kumimoji="0" lang="es-ES" sz="2800" b="0" i="0" u="none" strike="noStrike" cap="none" normalizeH="0" baseline="0" noProof="0" dirty="0">
                <a:ln>
                  <a:noFill/>
                </a:ln>
                <a:solidFill>
                  <a:schemeClr val="tx1"/>
                </a:solidFill>
                <a:uLnTx/>
                <a:uFillTx/>
                <a:ea typeface="+mn-ea"/>
                <a:cs typeface="Times New Roman" panose="02020603050405020304" pitchFamily="18" charset="0"/>
              </a:rPr>
              <a:t> internacionales.</a:t>
            </a:r>
          </a:p>
          <a:p>
            <a:pPr marL="285750" marR="0" lvl="0" indent="-285750" algn="l" defTabSz="457200" rtl="0" eaLnBrk="1" fontAlgn="auto" latinLnBrk="0" hangingPunct="1">
              <a:lnSpc>
                <a:spcPct val="100000"/>
              </a:lnSpc>
              <a:spcBef>
                <a:spcPct val="20000"/>
              </a:spcBef>
              <a:spcAft>
                <a:spcPts val="600"/>
              </a:spcAft>
              <a:buClr>
                <a:sysClr val="window" lastClr="FFFFFF"/>
              </a:buClr>
              <a:buSzPct val="80000"/>
              <a:buFont typeface="Wingdings 3" panose="05040102010807070707" pitchFamily="18" charset="2"/>
              <a:buChar char=""/>
              <a:tabLst/>
              <a:defRPr/>
            </a:pPr>
            <a:endParaRPr kumimoji="0" lang="en-US" sz="2800" b="0" i="0" u="none" strike="noStrike" kern="1200" cap="none" spc="0" normalizeH="0" baseline="0" noProof="0" dirty="0">
              <a:ln>
                <a:noFill/>
              </a:ln>
              <a:solidFill>
                <a:srgbClr val="4E3B30">
                  <a:lumMod val="75000"/>
                </a:srgbClr>
              </a:solidFill>
              <a:effectLst/>
              <a:uLnTx/>
              <a:uFillTx/>
              <a:latin typeface="Century Gothic" panose="020B0502020202020204"/>
              <a:ea typeface="+mn-ea"/>
              <a:cs typeface="+mn-cs"/>
            </a:endParaRPr>
          </a:p>
        </p:txBody>
      </p:sp>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5</a:t>
            </a:fld>
            <a:endParaRPr lang="fr-CH"/>
          </a:p>
        </p:txBody>
      </p:sp>
    </p:spTree>
    <p:extLst>
      <p:ext uri="{BB962C8B-B14F-4D97-AF65-F5344CB8AC3E}">
        <p14:creationId xmlns:p14="http://schemas.microsoft.com/office/powerpoint/2010/main" val="143436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545157" y="244642"/>
            <a:ext cx="11462359"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dirty="0">
                <a:latin typeface="+mn-lt"/>
              </a:rPr>
              <a:t>¿En qué grupos de edad medimos </a:t>
            </a:r>
          </a:p>
          <a:p>
            <a:r>
              <a:rPr lang="es-ES" sz="4400" u="sng" dirty="0">
                <a:latin typeface="+mn-lt"/>
              </a:rPr>
              <a:t>la malnutrición? </a:t>
            </a:r>
          </a:p>
        </p:txBody>
      </p:sp>
      <p:sp>
        <p:nvSpPr>
          <p:cNvPr id="14" name="Espace réservé du contenu 1"/>
          <p:cNvSpPr txBox="1">
            <a:spLocks/>
          </p:cNvSpPr>
          <p:nvPr/>
        </p:nvSpPr>
        <p:spPr>
          <a:xfrm>
            <a:off x="2048674" y="1987493"/>
            <a:ext cx="8803103" cy="43688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es-ES" b="1" dirty="0"/>
              <a:t>Niños/as entre 6 y 59 meses</a:t>
            </a:r>
            <a:r>
              <a:rPr lang="es-ES" dirty="0"/>
              <a:t> </a:t>
            </a:r>
          </a:p>
          <a:p>
            <a:pPr marL="800100" lvl="1" indent="-342900" algn="l">
              <a:buFont typeface="Courier New" panose="02070309020205020404" pitchFamily="49" charset="0"/>
              <a:buChar char="o"/>
            </a:pPr>
            <a:r>
              <a:rPr lang="es-ES" sz="2400" dirty="0"/>
              <a:t>Son las primeras personas y las más afectadas por cambios en los factores de riesgo nutricional =&gt; indicador temprano</a:t>
            </a:r>
          </a:p>
          <a:p>
            <a:pPr marL="800100" lvl="1" indent="-342900" algn="l">
              <a:buFont typeface="Courier New" panose="02070309020205020404" pitchFamily="49" charset="0"/>
              <a:buChar char="o"/>
            </a:pPr>
            <a:r>
              <a:rPr lang="es-ES" sz="2400" dirty="0"/>
              <a:t>Tienen mayor riesgo de muerte por malnutrición. </a:t>
            </a:r>
          </a:p>
          <a:p>
            <a:pPr marL="800100" lvl="1" indent="-342900" algn="l">
              <a:buFont typeface="Courier New" panose="02070309020205020404" pitchFamily="49" charset="0"/>
              <a:buChar char="o"/>
            </a:pPr>
            <a:r>
              <a:rPr lang="es-ES" sz="2400" dirty="0"/>
              <a:t>Hay métodos estandarizados disponibles.</a:t>
            </a:r>
          </a:p>
          <a:p>
            <a:pPr marL="342900" indent="-342900" algn="l">
              <a:buFont typeface="Wingdings" panose="05000000000000000000" pitchFamily="2" charset="2"/>
              <a:buChar char="Ø"/>
            </a:pPr>
            <a:r>
              <a:rPr lang="es-ES" b="1" dirty="0"/>
              <a:t>Mujeres embarazadas y lactantes</a:t>
            </a:r>
          </a:p>
          <a:p>
            <a:pPr marL="914400" lvl="1" indent="-457200" algn="l">
              <a:buFont typeface="Courier New" panose="02070309020205020404" pitchFamily="49" charset="0"/>
              <a:buChar char="o"/>
            </a:pPr>
            <a:r>
              <a:rPr lang="es-ES" sz="2400" dirty="0"/>
              <a:t>Aumento de los factores de riesgo y las consecuencias que tienen para ellas mismas y para sus hijos.</a:t>
            </a:r>
          </a:p>
          <a:p>
            <a:pPr marL="342900" indent="-342900" algn="l">
              <a:buFont typeface="Wingdings" panose="05000000000000000000" pitchFamily="2" charset="2"/>
              <a:buChar char="Ø"/>
            </a:pPr>
            <a:r>
              <a:rPr lang="es-ES" b="1" dirty="0"/>
              <a:t>Lactantes menores de seis meses</a:t>
            </a:r>
          </a:p>
          <a:p>
            <a:pPr marL="342900" indent="-342900" algn="l">
              <a:buFont typeface="Wingdings" panose="05000000000000000000" pitchFamily="2" charset="2"/>
              <a:buChar char="Ø"/>
            </a:pPr>
            <a:r>
              <a:rPr lang="es-ES" b="1" dirty="0"/>
              <a:t>Otros grupos</a:t>
            </a:r>
          </a:p>
        </p:txBody>
      </p:sp>
      <p:sp>
        <p:nvSpPr>
          <p:cNvPr id="8" name="Rectangle 7"/>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3492" y="5132084"/>
            <a:ext cx="461665" cy="1440394"/>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6</a:t>
            </a:fld>
            <a:endParaRPr lang="fr-CH"/>
          </a:p>
        </p:txBody>
      </p:sp>
    </p:spTree>
    <p:extLst>
      <p:ext uri="{BB962C8B-B14F-4D97-AF65-F5344CB8AC3E}">
        <p14:creationId xmlns:p14="http://schemas.microsoft.com/office/powerpoint/2010/main" val="300928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972979" y="93545"/>
            <a:ext cx="8182618" cy="9018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b="1" dirty="0"/>
              <a:t>Patrones internacionales de crecimiento infantil de la OMS (2006) </a:t>
            </a:r>
            <a:r>
              <a:rPr lang="es-ES" sz="2800" b="1" dirty="0">
                <a:solidFill>
                  <a:srgbClr val="0070C0"/>
                </a:solidFill>
              </a:rPr>
              <a:t>http://www.who.int/childgrowth/en/</a:t>
            </a:r>
          </a:p>
        </p:txBody>
      </p:sp>
      <p:pic>
        <p:nvPicPr>
          <p:cNvPr id="9"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076" y="995394"/>
            <a:ext cx="2767537" cy="5061381"/>
          </a:xfrm>
          <a:prstGeom prst="rect">
            <a:avLst/>
          </a:prstGeom>
        </p:spPr>
      </p:pic>
      <p:sp>
        <p:nvSpPr>
          <p:cNvPr id="11" name="Rectangle 3"/>
          <p:cNvSpPr txBox="1">
            <a:spLocks noChangeArrowheads="1"/>
          </p:cNvSpPr>
          <p:nvPr/>
        </p:nvSpPr>
        <p:spPr>
          <a:xfrm>
            <a:off x="972979" y="1411096"/>
            <a:ext cx="7310275" cy="51613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Ø"/>
            </a:pPr>
            <a:r>
              <a:rPr lang="es-ES" dirty="0"/>
              <a:t>El “estudio </a:t>
            </a:r>
            <a:r>
              <a:rPr lang="es-ES" dirty="0" err="1"/>
              <a:t>multicéntrico</a:t>
            </a:r>
            <a:r>
              <a:rPr lang="es-ES" dirty="0"/>
              <a:t> de la </a:t>
            </a:r>
            <a:r>
              <a:rPr lang="es-ES" b="1" dirty="0"/>
              <a:t>OMS</a:t>
            </a:r>
            <a:r>
              <a:rPr lang="es-ES" dirty="0"/>
              <a:t> sobre el patrón de crecimiento (EMPC)” se llevó a cabo entre 1997 y 2003 a fin de determinar una nueva curva destinada a evaluar el crecimiento de los lactantes y niños en todo el mundo. </a:t>
            </a:r>
          </a:p>
          <a:p>
            <a:pPr algn="l"/>
            <a:endParaRPr lang="en-US" altLang="fr-FR" dirty="0"/>
          </a:p>
          <a:p>
            <a:pPr marL="342900" indent="-342900" algn="l">
              <a:lnSpc>
                <a:spcPct val="100000"/>
              </a:lnSpc>
              <a:spcBef>
                <a:spcPts val="0"/>
              </a:spcBef>
              <a:buFont typeface="Wingdings" panose="05000000000000000000" pitchFamily="2" charset="2"/>
              <a:buChar char="Ø"/>
            </a:pPr>
            <a:r>
              <a:rPr lang="es-ES" dirty="0"/>
              <a:t>Crecimiento y desarrollo de unos 8.500 niños de distintos países y grupos étnicos (Brasil, Ghana, India, Noruega, Omán y Estados Unidos). Estos niños fueron alimentados con leche materna. </a:t>
            </a:r>
          </a:p>
          <a:p>
            <a:pPr algn="l">
              <a:spcBef>
                <a:spcPts val="0"/>
              </a:spcBef>
            </a:pPr>
            <a:endParaRPr lang="en-US" altLang="fr-FR" dirty="0"/>
          </a:p>
          <a:p>
            <a:pPr marL="342900" indent="-342900" algn="l">
              <a:spcBef>
                <a:spcPts val="0"/>
              </a:spcBef>
              <a:buFont typeface="Wingdings" panose="05000000000000000000" pitchFamily="2" charset="2"/>
              <a:buChar char="Ø"/>
            </a:pPr>
            <a:r>
              <a:rPr lang="es-ES" dirty="0"/>
              <a:t>Utilizamos un patrón internacional que refleja el mejor crecimiento para todos los niños sanos desde el nacimiento hasta los diecinueve años de edad.</a:t>
            </a:r>
          </a:p>
        </p:txBody>
      </p:sp>
      <p:sp>
        <p:nvSpPr>
          <p:cNvPr id="14" name="Rectangle 1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7</a:t>
            </a:fld>
            <a:endParaRPr lang="fr-CH"/>
          </a:p>
        </p:txBody>
      </p:sp>
    </p:spTree>
    <p:extLst>
      <p:ext uri="{BB962C8B-B14F-4D97-AF65-F5344CB8AC3E}">
        <p14:creationId xmlns:p14="http://schemas.microsoft.com/office/powerpoint/2010/main" val="85815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custDataLst>
              <p:tags r:id="rId1"/>
            </p:custDataLst>
          </p:nvPr>
        </p:nvSpPr>
        <p:spPr>
          <a:xfrm>
            <a:off x="468313" y="404664"/>
            <a:ext cx="8604250" cy="830411"/>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a:latin typeface="Tw Cen MT" panose="020B0602020104020603" pitchFamily="34" charset="0"/>
              </a:rPr>
              <a:t>	</a:t>
            </a:r>
            <a:r>
              <a:rPr lang="es-ES" sz="4000">
                <a:solidFill>
                  <a:srgbClr val="005BA4"/>
                </a:solidFill>
                <a:latin typeface="Tw Cen MT" panose="020B0602020104020603" pitchFamily="34" charset="0"/>
              </a:rPr>
              <a:t>	</a:t>
            </a:r>
            <a:r>
              <a:rPr lang="es-ES" sz="4400" u="sng">
                <a:latin typeface="+mn-lt"/>
              </a:rPr>
              <a:t>Expresión de índices: puntuación z</a:t>
            </a:r>
          </a:p>
        </p:txBody>
      </p:sp>
      <p:sp>
        <p:nvSpPr>
          <p:cNvPr id="15" name="TextBox 11"/>
          <p:cNvSpPr txBox="1">
            <a:spLocks noChangeArrowheads="1"/>
          </p:cNvSpPr>
          <p:nvPr/>
        </p:nvSpPr>
        <p:spPr bwMode="auto">
          <a:xfrm>
            <a:off x="3978417" y="1957908"/>
            <a:ext cx="1507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00"/>
              </a:buClr>
              <a:buFont typeface="Wingdings" panose="05000000000000000000" pitchFamily="2" charset="2"/>
              <a:buChar char="§"/>
              <a:defRPr sz="2500">
                <a:solidFill>
                  <a:srgbClr val="000000"/>
                </a:solidFill>
                <a:latin typeface="Trebuchet MS" panose="020B0603020202020204" pitchFamily="34" charset="0"/>
              </a:defRPr>
            </a:lvl1pPr>
            <a:lvl2pPr marL="742950" indent="-285750" eaLnBrk="0" hangingPunct="0">
              <a:spcBef>
                <a:spcPct val="20000"/>
              </a:spcBef>
              <a:buClr>
                <a:srgbClr val="99CC00"/>
              </a:buClr>
              <a:buChar char="•"/>
              <a:defRPr sz="2400">
                <a:solidFill>
                  <a:srgbClr val="000000"/>
                </a:solidFill>
                <a:latin typeface="Trebuchet MS" panose="020B0603020202020204" pitchFamily="34" charset="0"/>
              </a:defRPr>
            </a:lvl2pPr>
            <a:lvl3pPr marL="1143000" indent="-228600" eaLnBrk="0" hangingPunct="0">
              <a:spcBef>
                <a:spcPct val="20000"/>
              </a:spcBef>
              <a:buClr>
                <a:srgbClr val="99CC00"/>
              </a:buClr>
              <a:buChar char="—"/>
              <a:defRPr sz="2000">
                <a:solidFill>
                  <a:srgbClr val="000000"/>
                </a:solidFill>
                <a:latin typeface="Trebuchet MS" panose="020B0603020202020204" pitchFamily="34" charset="0"/>
              </a:defRPr>
            </a:lvl3pPr>
            <a:lvl4pPr marL="1600200" indent="-228600" eaLnBrk="0" hangingPunct="0">
              <a:spcBef>
                <a:spcPct val="20000"/>
              </a:spcBef>
              <a:buClr>
                <a:srgbClr val="99CC00"/>
              </a:buClr>
              <a:buChar char="·"/>
              <a:defRPr sz="2000">
                <a:solidFill>
                  <a:srgbClr val="000000"/>
                </a:solidFill>
                <a:latin typeface="Trebuchet MS" panose="020B0603020202020204" pitchFamily="34" charset="0"/>
              </a:defRPr>
            </a:lvl4pPr>
            <a:lvl5pPr marL="2057400" indent="-228600" eaLnBrk="0" hangingPunct="0">
              <a:spcBef>
                <a:spcPct val="20000"/>
              </a:spcBef>
              <a:buClr>
                <a:srgbClr val="99CC00"/>
              </a:buClr>
              <a:buChar char="­"/>
              <a:defRPr sz="2000">
                <a:solidFill>
                  <a:srgbClr val="000000"/>
                </a:solidFill>
                <a:latin typeface="Trebuchet MS" panose="020B0603020202020204" pitchFamily="34" charset="0"/>
              </a:defRPr>
            </a:lvl5pPr>
            <a:lvl6pPr marL="25146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6pPr>
            <a:lvl7pPr marL="29718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7pPr>
            <a:lvl8pPr marL="34290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8pPr>
            <a:lvl9pPr marL="3886200" indent="-228600" eaLnBrk="0" fontAlgn="base" hangingPunct="0">
              <a:spcBef>
                <a:spcPct val="20000"/>
              </a:spcBef>
              <a:spcAft>
                <a:spcPct val="0"/>
              </a:spcAft>
              <a:buClr>
                <a:srgbClr val="99CC00"/>
              </a:buClr>
              <a:buChar char="­"/>
              <a:defRPr sz="2000">
                <a:solidFill>
                  <a:srgbClr val="000000"/>
                </a:solidFill>
                <a:latin typeface="Trebuchet MS" panose="020B0603020202020204" pitchFamily="34" charset="0"/>
              </a:defRPr>
            </a:lvl9pPr>
          </a:lstStyle>
          <a:p>
            <a:pPr algn="ctr" eaLnBrk="1" hangingPunct="1">
              <a:spcBef>
                <a:spcPct val="0"/>
              </a:spcBef>
              <a:buClrTx/>
              <a:buFontTx/>
              <a:buNone/>
            </a:pPr>
            <a:r>
              <a:rPr lang="es-ES" sz="2800">
                <a:solidFill>
                  <a:schemeClr val="tx1"/>
                </a:solidFill>
                <a:latin typeface="Garamond" panose="02020404030301010803" pitchFamily="18" charset="0"/>
                <a:ea typeface="MS PGothic" panose="020B0600070205080204" pitchFamily="34" charset="-128"/>
              </a:rPr>
              <a:t>ET = 1</a:t>
            </a:r>
          </a:p>
        </p:txBody>
      </p:sp>
      <p:pic>
        <p:nvPicPr>
          <p:cNvPr id="1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467" y="2087289"/>
            <a:ext cx="1123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15" descr="sd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1294" y="2547664"/>
            <a:ext cx="7129412" cy="382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1" name="TextBox 10"/>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8</a:t>
            </a:fld>
            <a:endParaRPr lang="fr-CH"/>
          </a:p>
        </p:txBody>
      </p:sp>
    </p:spTree>
    <p:extLst>
      <p:ext uri="{BB962C8B-B14F-4D97-AF65-F5344CB8AC3E}">
        <p14:creationId xmlns:p14="http://schemas.microsoft.com/office/powerpoint/2010/main" val="421129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custDataLst>
              <p:tags r:id="rId1"/>
            </p:custDataLst>
          </p:nvPr>
        </p:nvSpPr>
        <p:spPr>
          <a:xfrm>
            <a:off x="2164765" y="-168442"/>
            <a:ext cx="8675687" cy="12350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u="sng">
                <a:latin typeface="+mn-lt"/>
              </a:rPr>
              <a:t>Población de referencia de la OMS</a:t>
            </a:r>
          </a:p>
        </p:txBody>
      </p:sp>
      <p:pic>
        <p:nvPicPr>
          <p:cNvPr id="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431" y="1365268"/>
            <a:ext cx="871296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3492" y="5131827"/>
            <a:ext cx="461665" cy="1440651"/>
          </a:xfrm>
          <a:prstGeom prst="rect">
            <a:avLst/>
          </a:prstGeom>
          <a:noFill/>
        </p:spPr>
        <p:txBody>
          <a:bodyPr vert="vert270"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F121DC35-7FDD-4792-8036-0BEEE1555289}" type="slidenum">
              <a:rPr lang="fr-CH" smtClean="0"/>
              <a:t>9</a:t>
            </a:fld>
            <a:endParaRPr lang="fr-CH"/>
          </a:p>
        </p:txBody>
      </p:sp>
    </p:spTree>
    <p:extLst>
      <p:ext uri="{BB962C8B-B14F-4D97-AF65-F5344CB8AC3E}">
        <p14:creationId xmlns:p14="http://schemas.microsoft.com/office/powerpoint/2010/main" val="4208317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31</Value>
      <Value>4</Value>
      <Value>54</Value>
      <Value>2</Value>
      <Value>1</Value>
      <Value>3</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TSASSIST-19-2193</_dlc_DocId>
    <_dlc_DocIdUrl xmlns="a8a2af44-4b8d-404b-a8bd-4186350a523c">
      <Url>https://collab.ext.icrc.org/sites/TS_ASSIST/_layouts/15/DocIdRedir.aspx?ID=TSASSIST-19-2193</Url>
      <Description>TSASSIST-19-2193</Description>
    </_dlc_DocIdUrl>
  </documentManagement>
</p:properties>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40E84-4C84-4279-B3F0-CB3D9E988CD8}">
  <ds:schemaRefs>
    <ds:schemaRef ds:uri="http://purl.org/dc/elements/1.1/"/>
    <ds:schemaRef ds:uri="http://schemas.microsoft.com/office/2006/metadata/properties"/>
    <ds:schemaRef ds:uri="71402401-ee9a-4cfa-82a8-ebbd88d5d766"/>
    <ds:schemaRef ds:uri="http://schemas.microsoft.com/sharepoint/v3"/>
    <ds:schemaRef ds:uri="http://purl.org/dc/terms/"/>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a8a2af44-4b8d-404b-a8bd-4186350a523c"/>
    <ds:schemaRef ds:uri="http://www.w3.org/XML/1998/namespace"/>
    <ds:schemaRef ds:uri="http://purl.org/dc/dcmitype/"/>
  </ds:schemaRefs>
</ds:datastoreItem>
</file>

<file path=customXml/itemProps2.xml><?xml version="1.0" encoding="utf-8"?>
<ds:datastoreItem xmlns:ds="http://schemas.openxmlformats.org/officeDocument/2006/customXml" ds:itemID="{42DD0021-9FFB-403B-8557-F23A2953F4FA}">
  <ds:schemaRefs>
    <ds:schemaRef ds:uri="Microsoft.SharePoint.Taxonomy.ContentTypeSync"/>
  </ds:schemaRefs>
</ds:datastoreItem>
</file>

<file path=customXml/itemProps3.xml><?xml version="1.0" encoding="utf-8"?>
<ds:datastoreItem xmlns:ds="http://schemas.openxmlformats.org/officeDocument/2006/customXml" ds:itemID="{B05BC561-870F-4267-8930-C068A07F46CC}">
  <ds:schemaRefs>
    <ds:schemaRef ds:uri="http://schemas.microsoft.com/sharepoint/events"/>
  </ds:schemaRefs>
</ds:datastoreItem>
</file>

<file path=customXml/itemProps4.xml><?xml version="1.0" encoding="utf-8"?>
<ds:datastoreItem xmlns:ds="http://schemas.openxmlformats.org/officeDocument/2006/customXml" ds:itemID="{8DC2A6A8-CA93-4221-ADCF-A1E1CAB0423E}">
  <ds:schemaRefs>
    <ds:schemaRef ds:uri="http://schemas.microsoft.com/sharepoint/v3/contenttype/forms"/>
  </ds:schemaRefs>
</ds:datastoreItem>
</file>

<file path=customXml/itemProps5.xml><?xml version="1.0" encoding="utf-8"?>
<ds:datastoreItem xmlns:ds="http://schemas.openxmlformats.org/officeDocument/2006/customXml" ds:itemID="{30E4DE96-0DB7-4051-B1FF-7505CEBD0000}"/>
</file>

<file path=docProps/app.xml><?xml version="1.0" encoding="utf-8"?>
<Properties xmlns="http://schemas.openxmlformats.org/officeDocument/2006/extended-properties" xmlns:vt="http://schemas.openxmlformats.org/officeDocument/2006/docPropsVTypes">
  <Template/>
  <TotalTime>1452</TotalTime>
  <Words>2207</Words>
  <Application>Microsoft Office PowerPoint</Application>
  <PresentationFormat>Widescreen</PresentationFormat>
  <Paragraphs>364</Paragraphs>
  <Slides>31</Slides>
  <Notes>30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ＭＳ Ｐゴシック</vt:lpstr>
      <vt:lpstr>ＭＳ Ｐゴシック</vt:lpstr>
      <vt:lpstr>Arial</vt:lpstr>
      <vt:lpstr>Calibri</vt:lpstr>
      <vt:lpstr>Calibri Light</vt:lpstr>
      <vt:lpstr>Century Gothic</vt:lpstr>
      <vt:lpstr>Courier New</vt:lpstr>
      <vt:lpstr>French Script MT</vt:lpstr>
      <vt:lpstr>Garamond</vt:lpstr>
      <vt:lpstr>Tahoma</vt:lpstr>
      <vt:lpstr>Times New Roman</vt:lpstr>
      <vt:lpstr>Tw Cen MT</vt:lpstr>
      <vt:lpstr>Wingdings</vt:lpstr>
      <vt:lpstr>Wingdings 3</vt:lpstr>
      <vt:lpstr>Office Theme</vt:lpstr>
      <vt:lpstr>Bitmap Image</vt:lpstr>
      <vt:lpstr>Medición de la desnutrición</vt:lpstr>
      <vt:lpstr>Objetivos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prevalencia en un momento específico en el tiempo es una imagen de la situación </vt:lpstr>
      <vt:lpstr>PowerPoint Presentation</vt:lpstr>
      <vt:lpstr>Luego, podemos comparar estos datos de prevalencia con patrones y otros factores</vt:lpstr>
      <vt:lpstr>Indicadores comunes utilizados en situaciones de crisis</vt:lpstr>
      <vt:lpstr>¿Qué es lo que no indica la antropometría de personas y la prevalencia en poblaciones? </vt:lpstr>
      <vt:lpstr>Ahora tenemos los primeros indicadores útiles para la evaluación de la nutrición y los analizaremos con mayor detenimiento en la próxima sesión.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Margarita Polo</cp:lastModifiedBy>
  <cp:revision>106</cp:revision>
  <dcterms:created xsi:type="dcterms:W3CDTF">2018-09-26T08:50:45Z</dcterms:created>
  <dcterms:modified xsi:type="dcterms:W3CDTF">2020-10-01T13:39:48Z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20d26bda-46cc-4852-a765-de23ffe3d183</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31;#GVA_OP_ASSIST_HELP|c53394dc-0df0-45c5-8220-3bdc97c5e4ad</vt:lpwstr>
  </property>
  <property fmtid="{D5CDD505-2E9C-101B-9397-08002B2CF9AE}" pid="9" name="Key Issue">
    <vt:lpwstr>3;#- No key issue|32056555-74b8-4174-9beb-b0d6d010855f</vt:lpwstr>
  </property>
  <property fmtid="{D5CDD505-2E9C-101B-9397-08002B2CF9AE}" pid="10" name="ICRCIMP_DocumentType">
    <vt:lpwstr>54;#Presentation|7ffa6903-4a6e-4c70-8f5c-101a463ec6d0</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_docset_NoMedatataSyncRequired">
    <vt:lpwstr>False</vt:lpwstr>
  </property>
  <property fmtid="{D5CDD505-2E9C-101B-9397-08002B2CF9AE}" pid="15" name="_vti_ItemDeclaredRecord">
    <vt:filetime>2021-06-29T09:50:22Z</vt:filetime>
  </property>
  <property fmtid="{D5CDD505-2E9C-101B-9397-08002B2CF9AE}" pid="16" name="_vti_ItemHoldRecordStatus">
    <vt:i4>16</vt:i4>
  </property>
  <property fmtid="{D5CDD505-2E9C-101B-9397-08002B2CF9AE}" pid="17" name="ecm_RecordRestrictions">
    <vt:lpwstr>None</vt:lpwstr>
  </property>
  <property fmtid="{D5CDD505-2E9C-101B-9397-08002B2CF9AE}" pid="18" name="h205814a13eb4c68bb83316f6dea6ef2">
    <vt:lpwstr/>
  </property>
</Properties>
</file>