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5"/>
  </p:notesMasterIdLst>
  <p:sldIdLst>
    <p:sldId id="257" r:id="rId7"/>
    <p:sldId id="318" r:id="rId8"/>
    <p:sldId id="296" r:id="rId9"/>
    <p:sldId id="259" r:id="rId10"/>
    <p:sldId id="260" r:id="rId11"/>
    <p:sldId id="261" r:id="rId12"/>
    <p:sldId id="304" r:id="rId13"/>
    <p:sldId id="303" r:id="rId14"/>
    <p:sldId id="264" r:id="rId15"/>
    <p:sldId id="265" r:id="rId16"/>
    <p:sldId id="311" r:id="rId17"/>
    <p:sldId id="269" r:id="rId18"/>
    <p:sldId id="285" r:id="rId19"/>
    <p:sldId id="309" r:id="rId20"/>
    <p:sldId id="270" r:id="rId21"/>
    <p:sldId id="271" r:id="rId22"/>
    <p:sldId id="306" r:id="rId23"/>
    <p:sldId id="273" r:id="rId24"/>
    <p:sldId id="274" r:id="rId25"/>
    <p:sldId id="275" r:id="rId26"/>
    <p:sldId id="276" r:id="rId27"/>
    <p:sldId id="277" r:id="rId28"/>
    <p:sldId id="314" r:id="rId29"/>
    <p:sldId id="313" r:id="rId30"/>
    <p:sldId id="317" r:id="rId31"/>
    <p:sldId id="282" r:id="rId32"/>
    <p:sldId id="315" r:id="rId33"/>
    <p:sldId id="300" r:id="rId34"/>
    <p:sldId id="301" r:id="rId35"/>
    <p:sldId id="310" r:id="rId36"/>
    <p:sldId id="307" r:id="rId37"/>
    <p:sldId id="288" r:id="rId38"/>
    <p:sldId id="289" r:id="rId39"/>
    <p:sldId id="290" r:id="rId40"/>
    <p:sldId id="291" r:id="rId41"/>
    <p:sldId id="292" r:id="rId42"/>
    <p:sldId id="293" r:id="rId43"/>
    <p:sldId id="294" r:id="rId44"/>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DC3E6"/>
    <a:srgbClr val="00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1126" autoAdjust="0"/>
  </p:normalViewPr>
  <p:slideViewPr>
    <p:cSldViewPr snapToGrid="0" showGuides="1">
      <p:cViewPr varScale="1">
        <p:scale>
          <a:sx n="48" d="100"/>
          <a:sy n="48" d="100"/>
        </p:scale>
        <p:origin x="604" y="40"/>
      </p:cViewPr>
      <p:guideLst>
        <p:guide orient="horz" pos="2160"/>
        <p:guide pos="3840"/>
      </p:guideLst>
    </p:cSldViewPr>
  </p:slideViewPr>
  <p:notesTextViewPr>
    <p:cViewPr>
      <p:scale>
        <a:sx n="1" d="1"/>
        <a:sy n="1" d="1"/>
      </p:scale>
      <p:origin x="0" y="0"/>
    </p:cViewPr>
  </p:notesTextViewPr>
  <p:sorterViewPr>
    <p:cViewPr>
      <p:scale>
        <a:sx n="100" d="100"/>
        <a:sy n="100" d="100"/>
      </p:scale>
      <p:origin x="0" y="-15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B26FBD2-8756-42B1-B2B9-B6DB0D3B63CD}" type="datetimeFigureOut">
              <a:rPr lang="fr-CH" smtClean="0"/>
              <a:t>22.10.2020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4C6D22A-6BC9-49F8-B842-E758CB35E8FC}" type="slidenum">
              <a:rPr lang="fr-CH" smtClean="0"/>
              <a:t>‹#›</a:t>
            </a:fld>
            <a:endParaRPr lang="fr-CH"/>
          </a:p>
        </p:txBody>
      </p:sp>
    </p:spTree>
    <p:extLst>
      <p:ext uri="{BB962C8B-B14F-4D97-AF65-F5344CB8AC3E}">
        <p14:creationId xmlns:p14="http://schemas.microsoft.com/office/powerpoint/2010/main" val="121591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9E1A2-1A84-462B-82E0-5B2133DA7877}" type="slidenum">
              <a:rPr lang="fr-CH" smtClean="0"/>
              <a:t>2</a:t>
            </a:fld>
            <a:endParaRPr lang="fr-CH"/>
          </a:p>
        </p:txBody>
      </p:sp>
    </p:spTree>
    <p:extLst>
      <p:ext uri="{BB962C8B-B14F-4D97-AF65-F5344CB8AC3E}">
        <p14:creationId xmlns:p14="http://schemas.microsoft.com/office/powerpoint/2010/main" val="4070462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AR" noProof="0" dirty="0"/>
              <a:t>HDDS : puntuación de la diversidad dietaria del hogar</a:t>
            </a:r>
          </a:p>
          <a:p>
            <a:r>
              <a:rPr lang="es-AR" noProof="0" dirty="0"/>
              <a:t>FCS:</a:t>
            </a:r>
            <a:r>
              <a:rPr lang="es-AR" baseline="0" noProof="0" dirty="0"/>
              <a:t> puntuación de consumo alimentario</a:t>
            </a:r>
          </a:p>
          <a:p>
            <a:r>
              <a:rPr lang="es-AR" baseline="0" noProof="0" dirty="0"/>
              <a:t>EFLS: seguridad alimentaria de emergencia y medios de subsistencia</a:t>
            </a:r>
            <a:endParaRPr lang="es-AR" noProof="0" dirty="0"/>
          </a:p>
          <a:p>
            <a:r>
              <a:rPr lang="es-AR" noProof="0" dirty="0"/>
              <a:t>Función que cumplen los medios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13</a:t>
            </a:fld>
            <a:endParaRPr lang="fr-CH" dirty="0"/>
          </a:p>
        </p:txBody>
      </p:sp>
    </p:spTree>
    <p:extLst>
      <p:ext uri="{BB962C8B-B14F-4D97-AF65-F5344CB8AC3E}">
        <p14:creationId xmlns:p14="http://schemas.microsoft.com/office/powerpoint/2010/main" val="201602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403225" y="333375"/>
            <a:ext cx="6256338" cy="3519488"/>
          </a:xfrm>
          <a:ln/>
        </p:spPr>
      </p:sp>
      <p:sp>
        <p:nvSpPr>
          <p:cNvPr id="36867" name="Rectangle 3"/>
          <p:cNvSpPr>
            <a:spLocks noGrp="1" noChangeArrowheads="1"/>
          </p:cNvSpPr>
          <p:nvPr>
            <p:ph type="body" idx="1"/>
          </p:nvPr>
        </p:nvSpPr>
        <p:spPr>
          <a:xfrm>
            <a:off x="1079298" y="3924672"/>
            <a:ext cx="5028652" cy="6035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CA" altLang="en-US" sz="100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A38CC9A7-BE82-44C6-81F2-57D00B447F01}" type="slidenum">
              <a:rPr lang="fr-FR" altLang="en-US" sz="1100">
                <a:latin typeface="Calibri" panose="020F0502020204030204" pitchFamily="34" charset="0"/>
              </a:rPr>
              <a:pPr/>
              <a:t>15</a:t>
            </a:fld>
            <a:endParaRPr lang="fr-FR" altLang="en-US" sz="1100">
              <a:latin typeface="Calibri" panose="020F0502020204030204" pitchFamily="34" charset="0"/>
            </a:endParaRPr>
          </a:p>
        </p:txBody>
      </p:sp>
    </p:spTree>
    <p:extLst>
      <p:ext uri="{BB962C8B-B14F-4D97-AF65-F5344CB8AC3E}">
        <p14:creationId xmlns:p14="http://schemas.microsoft.com/office/powerpoint/2010/main" val="326404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FE4891C4-A5EA-48F0-9D38-F5FD14AC2FA6}" type="slidenum">
              <a:rPr lang="fr-FR" altLang="en-US" sz="1100">
                <a:latin typeface="Calibri" panose="020F0502020204030204" pitchFamily="34" charset="0"/>
              </a:rPr>
              <a:pPr/>
              <a:t>16</a:t>
            </a:fld>
            <a:endParaRPr lang="fr-FR" altLang="en-US" sz="1100">
              <a:latin typeface="Calibri" panose="020F0502020204030204" pitchFamily="34" charset="0"/>
            </a:endParaRPr>
          </a:p>
        </p:txBody>
      </p:sp>
    </p:spTree>
    <p:extLst>
      <p:ext uri="{BB962C8B-B14F-4D97-AF65-F5344CB8AC3E}">
        <p14:creationId xmlns:p14="http://schemas.microsoft.com/office/powerpoint/2010/main" val="295329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s-AR" altLang="fr-FR" noProof="0" dirty="0">
                <a:cs typeface="Arial" panose="020B0604020202020204" pitchFamily="34" charset="0"/>
              </a:rPr>
              <a:t>Imaginen que trabajan por una gran ONG polivalente. Una oración.</a:t>
            </a:r>
          </a:p>
          <a:p>
            <a:r>
              <a:rPr lang="es-AR" altLang="fr-FR" b="1" noProof="0" dirty="0">
                <a:cs typeface="Arial" panose="020B0604020202020204" pitchFamily="34" charset="0"/>
              </a:rPr>
              <a:t>Haití</a:t>
            </a:r>
            <a:r>
              <a:rPr lang="es-AR" altLang="fr-FR" noProof="0" dirty="0">
                <a:cs typeface="Arial" panose="020B0604020202020204" pitchFamily="34" charset="0"/>
              </a:rPr>
              <a:t> : confirmar la existencia de la situación de crisis nutricional y comprender sus causas, así como los mecanismos de resiliencia y la evolución esperada de la </a:t>
            </a:r>
            <a:r>
              <a:rPr lang="en-GB" altLang="fr-FR" noProof="0" dirty="0">
                <a:cs typeface="Arial" panose="020B0604020202020204" pitchFamily="34" charset="0"/>
              </a:rPr>
              <a:t>crisis.</a:t>
            </a:r>
          </a:p>
          <a:p>
            <a:pPr eaLnBrk="1" hangingPunct="1"/>
            <a:r>
              <a:rPr lang="es-AR" altLang="fr-FR" b="1" noProof="0" dirty="0">
                <a:cs typeface="Arial" panose="020B0604020202020204" pitchFamily="34" charset="0"/>
              </a:rPr>
              <a:t>Siria</a:t>
            </a:r>
            <a:r>
              <a:rPr lang="es-AR" altLang="fr-FR" noProof="0" dirty="0">
                <a:cs typeface="Arial" panose="020B0604020202020204" pitchFamily="34" charset="0"/>
              </a:rPr>
              <a:t>: realizar una evaluación cuantitativa de la situación de malnutrición en niños menores de 5 años y en la población en general, determinar las causas principales para diseñar la respuesta de asistencia a fin de apoyar a la población y realizar actividades de sensibilización.</a:t>
            </a:r>
          </a:p>
          <a:p>
            <a:pPr eaLnBrk="1" hangingPunct="1"/>
            <a:r>
              <a:rPr lang="es-AR" altLang="fr-FR" b="1" noProof="0" dirty="0">
                <a:cs typeface="Arial" panose="020B0604020202020204" pitchFamily="34" charset="0"/>
              </a:rPr>
              <a:t>Indonesia</a:t>
            </a:r>
            <a:r>
              <a:rPr lang="es-AR" altLang="fr-FR" noProof="0" dirty="0">
                <a:cs typeface="Arial" panose="020B0604020202020204" pitchFamily="34" charset="0"/>
              </a:rPr>
              <a:t>: identificar grupos vulnerables y priorizar las necesidades de la población sobreviviente en relación con los factores de riesgo nutricionales</a:t>
            </a:r>
            <a:r>
              <a:rPr lang="en-GB" altLang="fr-FR" noProof="0" dirty="0">
                <a:cs typeface="Arial" panose="020B0604020202020204" pitchFamily="34" charset="0"/>
              </a:rPr>
              <a:t>.</a:t>
            </a:r>
            <a:endParaRPr lang="fr-CH" altLang="fr-FR" dirty="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17</a:t>
            </a:fld>
            <a:endParaRPr lang="fr-CH"/>
          </a:p>
        </p:txBody>
      </p:sp>
    </p:spTree>
    <p:extLst>
      <p:ext uri="{BB962C8B-B14F-4D97-AF65-F5344CB8AC3E}">
        <p14:creationId xmlns:p14="http://schemas.microsoft.com/office/powerpoint/2010/main" val="4335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a:t>   </a:t>
            </a:r>
          </a:p>
          <a:p>
            <a:r>
              <a:rPr lang="es-AR" altLang="fr-FR" b="0" noProof="0" dirty="0">
                <a:cs typeface="Arial" panose="020B0604020202020204" pitchFamily="34" charset="0"/>
              </a:rPr>
              <a:t>Haití </a:t>
            </a:r>
            <a:r>
              <a:rPr lang="es-AR" altLang="fr-FR" noProof="0" dirty="0">
                <a:cs typeface="Arial" panose="020B0604020202020204" pitchFamily="34" charset="0"/>
              </a:rPr>
              <a:t>: </a:t>
            </a:r>
            <a:r>
              <a:rPr lang="es-AR" altLang="fr-FR" noProof="0" dirty="0" err="1">
                <a:cs typeface="Arial" panose="020B0604020202020204" pitchFamily="34" charset="0"/>
              </a:rPr>
              <a:t>Cconfirmar</a:t>
            </a:r>
            <a:r>
              <a:rPr lang="es-AR" altLang="fr-FR" noProof="0" dirty="0">
                <a:cs typeface="Arial" panose="020B0604020202020204" pitchFamily="34" charset="0"/>
              </a:rPr>
              <a:t> la existencia de la situación de crisis nutricional y comprender sus causas, así como los mecanismos de resiliencia y la evolución esperada de la </a:t>
            </a:r>
            <a:r>
              <a:rPr lang="en-GB" altLang="fr-FR" noProof="0" dirty="0">
                <a:cs typeface="Arial" panose="020B0604020202020204" pitchFamily="34" charset="0"/>
              </a:rPr>
              <a:t>crisis.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18</a:t>
            </a:fld>
            <a:endParaRPr lang="fr-CH"/>
          </a:p>
        </p:txBody>
      </p:sp>
    </p:spTree>
    <p:extLst>
      <p:ext uri="{BB962C8B-B14F-4D97-AF65-F5344CB8AC3E}">
        <p14:creationId xmlns:p14="http://schemas.microsoft.com/office/powerpoint/2010/main" val="139024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s-AR" altLang="fr-FR" b="0" noProof="0" dirty="0">
                <a:cs typeface="Arial" panose="020B0604020202020204" pitchFamily="34" charset="0"/>
              </a:rPr>
              <a:t>Siria</a:t>
            </a:r>
            <a:r>
              <a:rPr lang="es-AR" altLang="fr-FR" noProof="0" dirty="0">
                <a:cs typeface="Arial" panose="020B0604020202020204" pitchFamily="34" charset="0"/>
              </a:rPr>
              <a:t>: realizar una evaluación cuantitativa de la situación de malnutrición en niños menores de 5 años de edad y en la población en general, determinar las causas principales para diseñar la respuesta de asistencia a fin de apoyar a la población y realizar actividades de sensibilización.</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19</a:t>
            </a:fld>
            <a:endParaRPr lang="fr-CH"/>
          </a:p>
        </p:txBody>
      </p:sp>
    </p:spTree>
    <p:extLst>
      <p:ext uri="{BB962C8B-B14F-4D97-AF65-F5344CB8AC3E}">
        <p14:creationId xmlns:p14="http://schemas.microsoft.com/office/powerpoint/2010/main" val="972971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a:p>
            <a:pPr eaLnBrk="1" hangingPunct="1"/>
            <a:r>
              <a:rPr lang="es-AR" altLang="fr-FR" b="0" noProof="0" dirty="0">
                <a:cs typeface="Arial" panose="020B0604020202020204" pitchFamily="34" charset="0"/>
              </a:rPr>
              <a:t>Indonesia: </a:t>
            </a:r>
            <a:r>
              <a:rPr lang="es-AR" altLang="fr-FR" noProof="0" dirty="0">
                <a:cs typeface="Arial" panose="020B0604020202020204" pitchFamily="34" charset="0"/>
              </a:rPr>
              <a:t>identificar grupos vulnerables y priorizar las necesidades de la población sobreviviente en relación con los factores de riesgo nutricionales</a:t>
            </a:r>
            <a:r>
              <a:rPr lang="en-GB" altLang="fr-FR" noProof="0" dirty="0">
                <a:cs typeface="Arial" panose="020B0604020202020204" pitchFamily="34" charset="0"/>
              </a:rPr>
              <a:t>.</a:t>
            </a:r>
            <a:endParaRPr lang="fr-CH" altLang="fr-FR" dirty="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20</a:t>
            </a:fld>
            <a:endParaRPr lang="fr-CH"/>
          </a:p>
        </p:txBody>
      </p:sp>
    </p:spTree>
    <p:extLst>
      <p:ext uri="{BB962C8B-B14F-4D97-AF65-F5344CB8AC3E}">
        <p14:creationId xmlns:p14="http://schemas.microsoft.com/office/powerpoint/2010/main" val="295164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B5CF42BB-1A9E-4269-A2C6-BE1C690A76FC}" type="slidenum">
              <a:rPr lang="en-US" altLang="en-US" sz="1100">
                <a:solidFill>
                  <a:srgbClr val="000000"/>
                </a:solidFill>
                <a:latin typeface="Calibri" panose="020F0502020204030204" pitchFamily="34" charset="0"/>
              </a:rPr>
              <a:pPr/>
              <a:t>21</a:t>
            </a:fld>
            <a:endParaRPr lang="en-US" altLang="en-US" sz="1100">
              <a:solidFill>
                <a:srgbClr val="000000"/>
              </a:solidFill>
              <a:latin typeface="Calibri" panose="020F0502020204030204" pitchFamily="34" charset="0"/>
            </a:endParaRPr>
          </a:p>
        </p:txBody>
      </p:sp>
      <p:sp>
        <p:nvSpPr>
          <p:cNvPr id="14339" name="Rectangle 2"/>
          <p:cNvSpPr>
            <a:spLocks noGrp="1" noRot="1" noChangeAspect="1" noChangeArrowheads="1" noTextEdit="1"/>
          </p:cNvSpPr>
          <p:nvPr>
            <p:ph type="sldImg"/>
          </p:nvPr>
        </p:nvSpPr>
        <p:spPr>
          <a:xfrm>
            <a:off x="52388" y="771525"/>
            <a:ext cx="6864350" cy="3860800"/>
          </a:xfrm>
          <a:ln/>
        </p:spPr>
      </p:sp>
      <p:sp>
        <p:nvSpPr>
          <p:cNvPr id="14340" name="Rectangle 3"/>
          <p:cNvSpPr>
            <a:spLocks noGrp="1" noChangeArrowheads="1"/>
          </p:cNvSpPr>
          <p:nvPr>
            <p:ph type="body" idx="1"/>
          </p:nvPr>
        </p:nvSpPr>
        <p:spPr>
          <a:xfrm>
            <a:off x="929261" y="4887823"/>
            <a:ext cx="5110931" cy="46312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7281" lvl="1">
              <a:buSzPct val="100000"/>
            </a:pPr>
            <a:r>
              <a:rPr lang="es-AR" altLang="en-US" sz="2400" noProof="0" dirty="0"/>
              <a:t>Introducción y consentimiento</a:t>
            </a:r>
          </a:p>
          <a:p>
            <a:pPr marL="327281" lvl="1">
              <a:buSzPct val="100000"/>
            </a:pPr>
            <a:r>
              <a:rPr lang="es-AR" altLang="en-US" sz="2400" b="1" noProof="0" dirty="0"/>
              <a:t>Introducción del equipo y de la organización.</a:t>
            </a:r>
          </a:p>
          <a:p>
            <a:pPr marL="793899" lvl="1" indent="-466618">
              <a:buSzPct val="100000"/>
              <a:buFont typeface="+mj-lt"/>
              <a:buAutoNum type="arabicPeriod"/>
            </a:pPr>
            <a:r>
              <a:rPr lang="es-AR" altLang="en-US" sz="2400" noProof="0" dirty="0"/>
              <a:t>Explicar los objetivos del estudio y el proceso de selección.</a:t>
            </a:r>
          </a:p>
          <a:p>
            <a:pPr marL="793899" lvl="1" indent="-466618">
              <a:buSzPct val="100000"/>
              <a:buFont typeface="+mj-lt"/>
              <a:buAutoNum type="arabicPeriod"/>
            </a:pPr>
            <a:r>
              <a:rPr lang="es-AR" altLang="en-US" sz="2400" noProof="0" dirty="0"/>
              <a:t>Informar qué se realizará/evaluará y el tiempo que se estará en el hogar.</a:t>
            </a:r>
          </a:p>
          <a:p>
            <a:pPr marL="793899" lvl="1" indent="-466618">
              <a:buSzPct val="100000"/>
              <a:buFont typeface="+mj-lt"/>
              <a:buAutoNum type="arabicPeriod"/>
            </a:pPr>
            <a:r>
              <a:rPr lang="es-AR" altLang="en-US" sz="2400" noProof="0" dirty="0"/>
              <a:t>Controlar las expectativas de asistencia o incentivos (los resultados del estudio no afectarán directamente la prestación de asistencia</a:t>
            </a:r>
            <a:r>
              <a:rPr lang="en-CA" altLang="en-US" sz="2400" dirty="0"/>
              <a:t>).</a:t>
            </a:r>
          </a:p>
          <a:p>
            <a:pPr marL="793899" lvl="1" indent="-466618">
              <a:buSzPct val="100000"/>
              <a:buFont typeface="+mj-lt"/>
              <a:buAutoNum type="arabicPeriod"/>
            </a:pPr>
            <a:r>
              <a:rPr lang="es-AR" altLang="en-US" sz="2400" noProof="0" dirty="0"/>
              <a:t>Informar sobre la confidencialidad y el uso de los datos.</a:t>
            </a:r>
          </a:p>
          <a:p>
            <a:pPr marL="793899" lvl="1" indent="-466618">
              <a:buSzPct val="100000"/>
              <a:buFont typeface="+mj-lt"/>
              <a:buAutoNum type="arabicPeriod"/>
            </a:pPr>
            <a:r>
              <a:rPr lang="es-AR" altLang="en-US" sz="2400" noProof="0" dirty="0"/>
              <a:t>Dejar en claro que no hay sanciones por no querer participar.</a:t>
            </a:r>
          </a:p>
          <a:p>
            <a:pPr marL="793899" lvl="1" indent="-466618">
              <a:buSzPct val="100000"/>
              <a:buFont typeface="+mj-lt"/>
              <a:buAutoNum type="arabicPeriod"/>
            </a:pPr>
            <a:r>
              <a:rPr lang="es-AR" altLang="en-US" sz="2400" noProof="0" dirty="0"/>
              <a:t>Pedir consentimiento verbal de quien responde.</a:t>
            </a:r>
          </a:p>
          <a:p>
            <a:pPr marL="793899" lvl="1" indent="-466618">
              <a:buSzPct val="100000"/>
              <a:buFont typeface="+mj-lt"/>
              <a:buAutoNum type="arabicPeriod"/>
            </a:pPr>
            <a:endParaRPr lang="en-US" altLang="en-US" dirty="0"/>
          </a:p>
          <a:p>
            <a:pPr marL="374267" lvl="1"/>
            <a:r>
              <a:rPr lang="en-US" altLang="en-US" b="1" dirty="0"/>
              <a:t>Variables </a:t>
            </a:r>
            <a:r>
              <a:rPr lang="es-AR" altLang="en-US" b="1" noProof="0" dirty="0"/>
              <a:t>para la identificación</a:t>
            </a:r>
            <a:r>
              <a:rPr lang="en-US" altLang="en-US" b="1" dirty="0"/>
              <a:t>: </a:t>
            </a:r>
          </a:p>
          <a:p>
            <a:pPr marL="374267" lvl="1"/>
            <a:r>
              <a:rPr lang="es-AR" altLang="en-US" sz="2400" b="1" noProof="0" dirty="0"/>
              <a:t>Fecha del estudio</a:t>
            </a:r>
            <a:r>
              <a:rPr lang="es-AR" altLang="en-US" sz="2400" noProof="0" dirty="0"/>
              <a:t>.</a:t>
            </a:r>
          </a:p>
          <a:p>
            <a:pPr marL="899213" lvl="1" indent="-524946">
              <a:buFont typeface="Segoe UI" panose="020B0502040204020203" pitchFamily="34" charset="0"/>
              <a:buAutoNum type="arabicPeriod"/>
            </a:pPr>
            <a:r>
              <a:rPr lang="es-AR" altLang="en-US" sz="2400" noProof="0" dirty="0"/>
              <a:t>Número de grupo.</a:t>
            </a:r>
          </a:p>
          <a:p>
            <a:pPr marL="899213" lvl="1" indent="-524946">
              <a:buFont typeface="Segoe UI" panose="020B0502040204020203" pitchFamily="34" charset="0"/>
              <a:buAutoNum type="arabicPeriod"/>
            </a:pPr>
            <a:r>
              <a:rPr lang="es-AR" altLang="en-US" sz="2400" noProof="0" dirty="0"/>
              <a:t>Número de vivienda.</a:t>
            </a:r>
          </a:p>
          <a:p>
            <a:pPr marL="899213" lvl="1" indent="-524946">
              <a:buFont typeface="Segoe UI" panose="020B0502040204020203" pitchFamily="34" charset="0"/>
              <a:buAutoNum type="arabicPeriod"/>
            </a:pPr>
            <a:r>
              <a:rPr lang="es-AR" altLang="en-US" sz="2400" noProof="0" dirty="0"/>
              <a:t>Número de equipo.</a:t>
            </a:r>
          </a:p>
          <a:p>
            <a:pPr marL="899213" lvl="1" indent="-524946">
              <a:buFont typeface="Segoe UI" panose="020B0502040204020203" pitchFamily="34" charset="0"/>
              <a:buAutoNum type="arabicPeriod"/>
            </a:pPr>
            <a:endParaRPr lang="es-AR" altLang="en-US" sz="2400" noProof="0" dirty="0"/>
          </a:p>
          <a:p>
            <a:pPr marL="374267" lvl="1"/>
            <a:r>
              <a:rPr lang="es-AR" altLang="en-US" sz="2400" b="1" noProof="0" dirty="0"/>
              <a:t>Variables antropométricas</a:t>
            </a:r>
          </a:p>
          <a:p>
            <a:pPr marL="374267" lvl="1"/>
            <a:r>
              <a:rPr lang="es-AR" altLang="en-US" sz="3100" noProof="0" dirty="0"/>
              <a:t>Edad, género, altura, peso, perímetro braquial, edemas.</a:t>
            </a:r>
          </a:p>
          <a:p>
            <a:pPr marL="374267" lvl="1"/>
            <a:endParaRPr lang="es-AR" altLang="en-US" sz="2400" noProof="0" dirty="0"/>
          </a:p>
          <a:p>
            <a:pPr marL="374267" lvl="1"/>
            <a:r>
              <a:rPr lang="es-AR" altLang="en-US" sz="2400" b="1" noProof="0" dirty="0"/>
              <a:t>Variables adicionales, p.ej.:</a:t>
            </a:r>
          </a:p>
          <a:p>
            <a:pPr marL="374267" lvl="1"/>
            <a:r>
              <a:rPr lang="es-AR" altLang="en-US" sz="2400" noProof="0" dirty="0"/>
              <a:t>Estado de vacunación, mortalidad (general/menores de 5 años), agua y saneamiento.</a:t>
            </a:r>
            <a:endParaRPr lang="es-AR" altLang="en-US" sz="2400" baseline="0" noProof="0" dirty="0"/>
          </a:p>
          <a:p>
            <a:pPr marL="374267" lvl="1"/>
            <a:r>
              <a:rPr lang="es-AR" altLang="en-US" sz="2400" baseline="0" noProof="0" dirty="0"/>
              <a:t>Nota: mantener el número limitado.</a:t>
            </a:r>
            <a:endParaRPr lang="es-AR" altLang="en-US" sz="2400" noProof="0" dirty="0"/>
          </a:p>
        </p:txBody>
      </p:sp>
    </p:spTree>
    <p:extLst>
      <p:ext uri="{BB962C8B-B14F-4D97-AF65-F5344CB8AC3E}">
        <p14:creationId xmlns:p14="http://schemas.microsoft.com/office/powerpoint/2010/main" val="373984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22</a:t>
            </a:fld>
            <a:endParaRPr lang="fr-CH"/>
          </a:p>
        </p:txBody>
      </p:sp>
    </p:spTree>
    <p:extLst>
      <p:ext uri="{BB962C8B-B14F-4D97-AF65-F5344CB8AC3E}">
        <p14:creationId xmlns:p14="http://schemas.microsoft.com/office/powerpoint/2010/main" val="102497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23</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s-AR" altLang="en-US" noProof="0" dirty="0">
                <a:latin typeface="Arial" charset="0"/>
                <a:ea typeface="ＭＳ Ｐゴシック" charset="-128"/>
              </a:rPr>
              <a:t>El muestreo probabilístico en cada unidad de la población (persona, hogar, etc.) (persona, hogar, etc.) tiene una chance conocida de inclusión en el muestreo, que no es nula. El muestreo en grupo se utiliza, p. ej., para encuestas de mortalidad, nutrición, cobertura de vacunación</a:t>
            </a:r>
            <a:r>
              <a:rPr lang="es-AR" altLang="en-US" baseline="0" noProof="0" dirty="0">
                <a:latin typeface="Arial" charset="0"/>
                <a:ea typeface="ＭＳ Ｐゴシック" charset="-128"/>
              </a:rPr>
              <a:t> -&gt; se ven con mayor detalle en las sesiones de nutrición y apoyo a medios de subsistencia.</a:t>
            </a:r>
          </a:p>
          <a:p>
            <a:pPr eaLnBrk="1" hangingPunct="1"/>
            <a:r>
              <a:rPr lang="es-AR" altLang="en-US" baseline="0" noProof="0" dirty="0">
                <a:latin typeface="Arial" charset="0"/>
                <a:ea typeface="ＭＳ Ｐゴシック" charset="-128"/>
              </a:rPr>
              <a:t>Visibilizar a las personas invisibles. </a:t>
            </a:r>
            <a:endParaRPr lang="es-AR" altLang="en-US" noProof="0" dirty="0">
              <a:latin typeface="Arial" charset="0"/>
              <a:ea typeface="ＭＳ Ｐゴシック" charset="-128"/>
            </a:endParaRP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37317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64736" indent="-293257">
              <a:defRPr sz="2400">
                <a:solidFill>
                  <a:schemeClr val="tx1"/>
                </a:solidFill>
                <a:latin typeface="Arial" charset="0"/>
                <a:ea typeface="ＭＳ Ｐゴシック" charset="-128"/>
              </a:defRPr>
            </a:lvl2pPr>
            <a:lvl3pPr marL="1177888" indent="-234930">
              <a:defRPr sz="2400">
                <a:solidFill>
                  <a:schemeClr val="tx1"/>
                </a:solidFill>
                <a:latin typeface="Arial" charset="0"/>
                <a:ea typeface="ＭＳ Ｐゴシック" charset="-128"/>
              </a:defRPr>
            </a:lvl3pPr>
            <a:lvl4pPr marL="1649366" indent="-234930">
              <a:defRPr sz="2400">
                <a:solidFill>
                  <a:schemeClr val="tx1"/>
                </a:solidFill>
                <a:latin typeface="Arial" charset="0"/>
                <a:ea typeface="ＭＳ Ｐゴシック" charset="-128"/>
              </a:defRPr>
            </a:lvl4pPr>
            <a:lvl5pPr marL="2120846" indent="-234930">
              <a:defRPr sz="2400">
                <a:solidFill>
                  <a:schemeClr val="tx1"/>
                </a:solidFill>
                <a:latin typeface="Arial" charset="0"/>
                <a:ea typeface="ＭＳ Ｐゴシック" charset="-128"/>
              </a:defRPr>
            </a:lvl5pPr>
            <a:lvl6pPr marL="2587464" indent="-234930" eaLnBrk="0" fontAlgn="base" hangingPunct="0">
              <a:spcBef>
                <a:spcPct val="0"/>
              </a:spcBef>
              <a:spcAft>
                <a:spcPct val="0"/>
              </a:spcAft>
              <a:defRPr sz="2400">
                <a:solidFill>
                  <a:schemeClr val="tx1"/>
                </a:solidFill>
                <a:latin typeface="Arial" charset="0"/>
                <a:ea typeface="ＭＳ Ｐゴシック" charset="-128"/>
              </a:defRPr>
            </a:lvl6pPr>
            <a:lvl7pPr marL="3054082" indent="-234930" eaLnBrk="0" fontAlgn="base" hangingPunct="0">
              <a:spcBef>
                <a:spcPct val="0"/>
              </a:spcBef>
              <a:spcAft>
                <a:spcPct val="0"/>
              </a:spcAft>
              <a:defRPr sz="2400">
                <a:solidFill>
                  <a:schemeClr val="tx1"/>
                </a:solidFill>
                <a:latin typeface="Arial" charset="0"/>
                <a:ea typeface="ＭＳ Ｐゴシック" charset="-128"/>
              </a:defRPr>
            </a:lvl7pPr>
            <a:lvl8pPr marL="3520701" indent="-234930" eaLnBrk="0" fontAlgn="base" hangingPunct="0">
              <a:spcBef>
                <a:spcPct val="0"/>
              </a:spcBef>
              <a:spcAft>
                <a:spcPct val="0"/>
              </a:spcAft>
              <a:defRPr sz="2400">
                <a:solidFill>
                  <a:schemeClr val="tx1"/>
                </a:solidFill>
                <a:latin typeface="Arial" charset="0"/>
                <a:ea typeface="ＭＳ Ｐゴシック" charset="-128"/>
              </a:defRPr>
            </a:lvl8pPr>
            <a:lvl9pPr marL="3987319" indent="-234930" eaLnBrk="0" fontAlgn="base" hangingPunct="0">
              <a:spcBef>
                <a:spcPct val="0"/>
              </a:spcBef>
              <a:spcAft>
                <a:spcPct val="0"/>
              </a:spcAft>
              <a:defRPr sz="2400">
                <a:solidFill>
                  <a:schemeClr val="tx1"/>
                </a:solidFill>
                <a:latin typeface="Arial" charset="0"/>
                <a:ea typeface="ＭＳ Ｐゴシック" charset="-128"/>
              </a:defRPr>
            </a:lvl9pPr>
          </a:lstStyle>
          <a:p>
            <a:fld id="{8024D85F-2425-6547-94D3-C0E194DD8C41}" type="slidenum">
              <a:rPr lang="en-US" altLang="en-US" sz="1200"/>
              <a:pPr/>
              <a:t>3</a:t>
            </a:fld>
            <a:endParaRPr lang="en-US" altLang="en-US" sz="1200"/>
          </a:p>
        </p:txBody>
      </p:sp>
      <p:sp>
        <p:nvSpPr>
          <p:cNvPr id="10243" name="Rectangle 2"/>
          <p:cNvSpPr>
            <a:spLocks noGrp="1" noRot="1" noChangeAspect="1" noChangeArrowheads="1" noTextEdit="1"/>
          </p:cNvSpPr>
          <p:nvPr>
            <p:ph type="sldImg"/>
          </p:nvPr>
        </p:nvSpPr>
        <p:spPr>
          <a:xfrm>
            <a:off x="436563" y="711200"/>
            <a:ext cx="6318250" cy="3554413"/>
          </a:xfrm>
          <a:solidFill>
            <a:srgbClr val="FFFFFF"/>
          </a:solidFill>
          <a:ln/>
        </p:spPr>
      </p:sp>
      <p:sp>
        <p:nvSpPr>
          <p:cNvPr id="10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altLang="en-US" noProof="0" dirty="0">
                <a:latin typeface="Arial" charset="0"/>
                <a:ea typeface="ＭＳ Ｐゴシック" charset="-128"/>
              </a:rPr>
              <a:t>¿Recuerdan el ciclo del programa visto durante el módulo Gestión del ciclo del programa el primer día?</a:t>
            </a:r>
            <a:r>
              <a:rPr lang="en-GB" altLang="en-US" noProof="0" dirty="0">
                <a:latin typeface="Arial" charset="0"/>
                <a:ea typeface="ＭＳ Ｐゴシック" charset="-128"/>
              </a:rPr>
              <a:t> </a:t>
            </a:r>
            <a:r>
              <a:rPr lang="es-AR" altLang="en-US" noProof="0" dirty="0">
                <a:latin typeface="Arial" charset="0"/>
                <a:ea typeface="ＭＳ Ｐゴシック" charset="-128"/>
              </a:rPr>
              <a:t>Mantener a las personas/poblaciones afectadas como elemento central. El ciclo no se completa hasta que las conclusiones/resultados finales se </a:t>
            </a:r>
            <a:r>
              <a:rPr lang="es-AR" altLang="en-US" b="1" baseline="0" noProof="0" dirty="0">
                <a:latin typeface="Arial" charset="0"/>
                <a:ea typeface="ＭＳ Ｐゴシック" charset="-128"/>
              </a:rPr>
              <a:t>transmiten </a:t>
            </a:r>
            <a:r>
              <a:rPr lang="es-AR" altLang="en-US" b="0" baseline="0" noProof="0" dirty="0">
                <a:latin typeface="Arial" charset="0"/>
                <a:ea typeface="ＭＳ Ｐゴシック" charset="-128"/>
              </a:rPr>
              <a:t>a los responsables de realizar el seguimiento y a quienes deben estar informados.</a:t>
            </a:r>
            <a:endParaRPr lang="en-GB" altLang="en-US" b="0" baseline="0" noProof="0" dirty="0">
              <a:latin typeface="Arial" charset="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altLang="en-US" b="0" baseline="0" noProof="0" dirty="0">
                <a:latin typeface="Arial" charset="0"/>
                <a:ea typeface="ＭＳ Ｐゴシック" charset="-128"/>
              </a:rPr>
              <a:t>Si bien muchos parámetros no pueden controlarse en situaciones de crisis, en particular durante un conflicto armado, las intervenciones humanitarias deberán seguir un estricto proceso siempre que sea posible para garantizar que las acciones se lleven a cabo de manera coherente.</a:t>
            </a:r>
            <a:endParaRPr lang="es-AR" altLang="en-US" noProof="0" dirty="0">
              <a:latin typeface="Arial" charset="0"/>
              <a:ea typeface="ＭＳ Ｐゴシック" charset="-128"/>
            </a:endParaRPr>
          </a:p>
        </p:txBody>
      </p:sp>
    </p:spTree>
    <p:extLst>
      <p:ext uri="{BB962C8B-B14F-4D97-AF65-F5344CB8AC3E}">
        <p14:creationId xmlns:p14="http://schemas.microsoft.com/office/powerpoint/2010/main" val="905559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24</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s-AR" altLang="en-US" noProof="0" dirty="0">
                <a:latin typeface="Arial" charset="0"/>
                <a:ea typeface="ＭＳ Ｐゴシック" charset="-128"/>
              </a:rPr>
              <a:t>Por ejemplo</a:t>
            </a:r>
            <a:r>
              <a:rPr lang="es-AR" altLang="en-US" baseline="0" noProof="0" dirty="0">
                <a:latin typeface="Arial" charset="0"/>
                <a:ea typeface="ＭＳ Ｐゴシック" charset="-128"/>
              </a:rPr>
              <a:t>: hay solo 1.500 hogares -&gt; todos los hogares se incluyen en la encuesta de mortalidad + se registran medidas de todos los niños de entre 6 a 59 meses (Peso/altura, perímetro braquial).</a:t>
            </a:r>
            <a:endParaRPr lang="es-AR" altLang="en-US" noProof="0" dirty="0">
              <a:latin typeface="Arial" charset="0"/>
              <a:ea typeface="ＭＳ Ｐゴシック" charset="-128"/>
            </a:endParaRPr>
          </a:p>
        </p:txBody>
      </p:sp>
    </p:spTree>
    <p:extLst>
      <p:ext uri="{BB962C8B-B14F-4D97-AF65-F5344CB8AC3E}">
        <p14:creationId xmlns:p14="http://schemas.microsoft.com/office/powerpoint/2010/main" val="3396556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ts val="0"/>
              </a:spcBef>
              <a:buNone/>
            </a:pPr>
            <a:r>
              <a:rPr lang="es-AR" noProof="0" dirty="0"/>
              <a:t>Se necesita una muestra representativa de niños de una segunda población para medir y obtener un estimativo estadístico confiable sobre la prevalencia de la malnutrición aguda. </a:t>
            </a:r>
          </a:p>
          <a:p>
            <a:pPr marL="0" indent="0">
              <a:spcBef>
                <a:spcPts val="0"/>
              </a:spcBef>
              <a:buNone/>
            </a:pPr>
            <a:r>
              <a:rPr lang="en-GB" dirty="0"/>
              <a:t>Para que </a:t>
            </a:r>
            <a:r>
              <a:rPr lang="es-AR" noProof="0" dirty="0"/>
              <a:t>la encuesta sea representativa, cada niño de la población de interés debe tener las mismas oportunidades de ser seleccionado para la encuesta -&gt; muestreo probabilístico</a:t>
            </a:r>
            <a:endParaRPr lang="es-AR" altLang="en-US" b="1" noProof="0" dirty="0">
              <a:latin typeface="Arial" panose="020B0604020202020204" pitchFamily="34" charset="0"/>
              <a:cs typeface="Arial" panose="020B0604020202020204" pitchFamily="34" charset="0"/>
            </a:endParaRPr>
          </a:p>
          <a:p>
            <a:pPr eaLnBrk="1" hangingPunct="1">
              <a:spcBef>
                <a:spcPct val="20000"/>
              </a:spcBef>
              <a:buClrTx/>
              <a:buSzTx/>
              <a:buFontTx/>
              <a:buNone/>
            </a:pPr>
            <a:r>
              <a:rPr lang="es-AR" altLang="en-US" b="1" noProof="0" dirty="0">
                <a:latin typeface="Arial" panose="020B0604020202020204" pitchFamily="34" charset="0"/>
                <a:cs typeface="Arial" panose="020B0604020202020204" pitchFamily="34" charset="0"/>
              </a:rPr>
              <a:t>El muestreo grupal se realiza cuando:</a:t>
            </a:r>
            <a:endParaRPr lang="es-AR" altLang="en-US" noProof="0" dirty="0">
              <a:latin typeface="Arial" panose="020B0604020202020204" pitchFamily="34" charset="0"/>
              <a:cs typeface="Arial" panose="020B0604020202020204" pitchFamily="34" charset="0"/>
            </a:endParaRPr>
          </a:p>
          <a:p>
            <a:pPr eaLnBrk="1" hangingPunct="1">
              <a:spcBef>
                <a:spcPct val="20000"/>
              </a:spcBef>
              <a:buClrTx/>
              <a:buSzTx/>
              <a:buFontTx/>
              <a:buNone/>
            </a:pPr>
            <a:r>
              <a:rPr lang="es-AR" altLang="en-US" noProof="0" dirty="0">
                <a:latin typeface="Arial" panose="020B0604020202020204" pitchFamily="34" charset="0"/>
                <a:cs typeface="Arial" panose="020B0604020202020204" pitchFamily="34" charset="0"/>
              </a:rPr>
              <a:t>1. </a:t>
            </a:r>
            <a:r>
              <a:rPr lang="es-AR" altLang="en-US" b="1" noProof="0" dirty="0">
                <a:latin typeface="Arial" panose="020B0604020202020204" pitchFamily="34" charset="0"/>
                <a:cs typeface="Arial" panose="020B0604020202020204" pitchFamily="34" charset="0"/>
              </a:rPr>
              <a:t>no </a:t>
            </a:r>
            <a:r>
              <a:rPr lang="es-AR" altLang="en-US" noProof="0" dirty="0">
                <a:latin typeface="Arial" panose="020B0604020202020204" pitchFamily="34" charset="0"/>
                <a:cs typeface="Arial" panose="020B0604020202020204" pitchFamily="34" charset="0"/>
              </a:rPr>
              <a:t>se tiene una </a:t>
            </a:r>
            <a:r>
              <a:rPr lang="es-AR" altLang="en-US" b="1" noProof="0" dirty="0">
                <a:latin typeface="Arial" panose="020B0604020202020204" pitchFamily="34" charset="0"/>
                <a:cs typeface="Arial" panose="020B0604020202020204" pitchFamily="34" charset="0"/>
              </a:rPr>
              <a:t>lista completa y actualizada</a:t>
            </a:r>
            <a:r>
              <a:rPr lang="es-AR" altLang="en-US" noProof="0" dirty="0">
                <a:latin typeface="Arial" panose="020B0604020202020204" pitchFamily="34" charset="0"/>
                <a:cs typeface="Arial" panose="020B0604020202020204" pitchFamily="34" charset="0"/>
              </a:rPr>
              <a:t> de las unidades básicas de muestreo; o</a:t>
            </a:r>
          </a:p>
          <a:p>
            <a:pPr eaLnBrk="1" hangingPunct="1">
              <a:spcBef>
                <a:spcPct val="20000"/>
              </a:spcBef>
              <a:buClrTx/>
              <a:buSzTx/>
              <a:buFontTx/>
              <a:buNone/>
            </a:pPr>
            <a:r>
              <a:rPr lang="es-AR" altLang="en-US" noProof="0" dirty="0">
                <a:latin typeface="Arial" panose="020B0604020202020204" pitchFamily="34" charset="0"/>
                <a:cs typeface="Arial" panose="020B0604020202020204" pitchFamily="34" charset="0"/>
              </a:rPr>
              <a:t>2. cuando se tiene una lista, pero no es práctico realizar muestreos sistemáticos o simples aleatorios porque la población está </a:t>
            </a:r>
            <a:r>
              <a:rPr lang="es-AR" altLang="en-US" b="1" noProof="0" dirty="0">
                <a:latin typeface="Arial" panose="020B0604020202020204" pitchFamily="34" charset="0"/>
                <a:cs typeface="Arial" panose="020B0604020202020204" pitchFamily="34" charset="0"/>
              </a:rPr>
              <a:t>geográficamente</a:t>
            </a:r>
            <a:r>
              <a:rPr lang="es-AR" altLang="en-US" noProof="0" dirty="0">
                <a:latin typeface="Arial" panose="020B0604020202020204" pitchFamily="34" charset="0"/>
                <a:cs typeface="Arial" panose="020B0604020202020204" pitchFamily="34" charset="0"/>
              </a:rPr>
              <a:t> </a:t>
            </a:r>
            <a:r>
              <a:rPr lang="es-AR" altLang="en-US" b="1" noProof="0" dirty="0">
                <a:latin typeface="Arial" panose="020B0604020202020204" pitchFamily="34" charset="0"/>
                <a:cs typeface="Arial" panose="020B0604020202020204" pitchFamily="34" charset="0"/>
              </a:rPr>
              <a:t>dispersa.</a:t>
            </a:r>
            <a:r>
              <a:rPr lang="en-US" altLang="en-US" dirty="0">
                <a:latin typeface="Arial" panose="020B0604020202020204" pitchFamily="34" charset="0"/>
                <a:cs typeface="Arial" panose="020B0604020202020204" pitchFamily="34" charset="0"/>
              </a:rPr>
              <a:t> </a:t>
            </a:r>
          </a:p>
          <a:p>
            <a:endParaRPr lang="en-CA"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BC15620-3D19-4E23-9B3A-9365073B2610}" type="slidenum">
              <a:rPr lang="fr-FR" altLang="en-US" sz="1100">
                <a:latin typeface="Calibri" panose="020F0502020204030204" pitchFamily="34" charset="0"/>
              </a:rPr>
              <a:pPr/>
              <a:t>25</a:t>
            </a:fld>
            <a:endParaRPr lang="fr-FR" altLang="en-US" sz="1100" dirty="0">
              <a:latin typeface="Calibri" panose="020F0502020204030204" pitchFamily="34" charset="0"/>
            </a:endParaRPr>
          </a:p>
        </p:txBody>
      </p:sp>
    </p:spTree>
    <p:extLst>
      <p:ext uri="{BB962C8B-B14F-4D97-AF65-F5344CB8AC3E}">
        <p14:creationId xmlns:p14="http://schemas.microsoft.com/office/powerpoint/2010/main" val="2112201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26</a:t>
            </a:fld>
            <a:endParaRPr lang="fr-FR" altLang="en-US" sz="1100">
              <a:latin typeface="Calibri" panose="020F0502020204030204" pitchFamily="34" charset="0"/>
            </a:endParaRPr>
          </a:p>
        </p:txBody>
      </p:sp>
    </p:spTree>
    <p:extLst>
      <p:ext uri="{BB962C8B-B14F-4D97-AF65-F5344CB8AC3E}">
        <p14:creationId xmlns:p14="http://schemas.microsoft.com/office/powerpoint/2010/main" val="3893483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this result for the sample size must be multiplied by 2 for cluster sampling</a:t>
            </a:r>
            <a:endParaRPr lang="en-GB" dirty="0"/>
          </a:p>
        </p:txBody>
      </p:sp>
      <p:sp>
        <p:nvSpPr>
          <p:cNvPr id="4" name="Slide Number Placeholder 3"/>
          <p:cNvSpPr>
            <a:spLocks noGrp="1"/>
          </p:cNvSpPr>
          <p:nvPr>
            <p:ph type="sldNum" sz="quarter" idx="10"/>
          </p:nvPr>
        </p:nvSpPr>
        <p:spPr/>
        <p:txBody>
          <a:bodyPr/>
          <a:lstStyle/>
          <a:p>
            <a:fld id="{24C6D22A-6BC9-49F8-B842-E758CB35E8FC}" type="slidenum">
              <a:rPr lang="fr-CH" smtClean="0"/>
              <a:t>28</a:t>
            </a:fld>
            <a:endParaRPr lang="fr-CH"/>
          </a:p>
        </p:txBody>
      </p:sp>
    </p:spTree>
    <p:extLst>
      <p:ext uri="{BB962C8B-B14F-4D97-AF65-F5344CB8AC3E}">
        <p14:creationId xmlns:p14="http://schemas.microsoft.com/office/powerpoint/2010/main" val="680934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AR" baseline="0" noProof="0" dirty="0"/>
              <a:t>Maneras de ayudar a determinar el tamaño de la muestra: hacer el cálculo uno mismo o utilizando un programa de cálculos (Excel, EPI-</a:t>
            </a:r>
            <a:r>
              <a:rPr lang="es-AR" baseline="0" noProof="0" dirty="0" err="1"/>
              <a:t>Info</a:t>
            </a:r>
            <a:r>
              <a:rPr lang="es-AR" baseline="0" noProof="0" dirty="0"/>
              <a:t> u otro), buscar en otros lados, preguntar a un especialista en estadística.</a:t>
            </a:r>
            <a:endParaRPr lang="es-AR" noProof="0" dirty="0"/>
          </a:p>
          <a:p>
            <a:pPr defTabSz="933237">
              <a:defRPr/>
            </a:pPr>
            <a:endParaRPr lang="en-GB" dirty="0"/>
          </a:p>
          <a:p>
            <a:pPr defTabSz="933237">
              <a:defRPr/>
            </a:pPr>
            <a:r>
              <a:rPr lang="es-AR" noProof="0" dirty="0"/>
              <a:t>Puede usar la formula para una muestra simple aleatoria, pero para muestreos grupales multiplique el resultado </a:t>
            </a:r>
            <a:r>
              <a:rPr lang="es-AR" baseline="0" noProof="0" dirty="0"/>
              <a:t>(N) por 2                    </a:t>
            </a:r>
            <a:r>
              <a:rPr lang="es-AR" b="1" baseline="0" noProof="0" dirty="0"/>
              <a:t>PQ</a:t>
            </a:r>
          </a:p>
          <a:p>
            <a:pPr defTabSz="933237">
              <a:defRPr/>
            </a:pPr>
            <a:r>
              <a:rPr lang="en-GB" b="1" baseline="0" dirty="0"/>
              <a:t>								              N</a:t>
            </a:r>
            <a:r>
              <a:rPr lang="en-GB" baseline="0" dirty="0"/>
              <a:t> = </a:t>
            </a:r>
            <a:r>
              <a:rPr lang="en-GB" sz="1800" b="1" dirty="0">
                <a:solidFill>
                  <a:schemeClr val="tx1"/>
                </a:solidFill>
              </a:rPr>
              <a:t>Z</a:t>
            </a:r>
            <a:r>
              <a:rPr lang="fr-CH" sz="1800" b="1" dirty="0">
                <a:solidFill>
                  <a:schemeClr val="tx1"/>
                </a:solidFill>
              </a:rPr>
              <a:t>²</a:t>
            </a:r>
            <a:r>
              <a:rPr lang="en-GB" sz="1800" b="1" dirty="0">
                <a:solidFill>
                  <a:schemeClr val="tx1"/>
                </a:solidFill>
              </a:rPr>
              <a:t> </a:t>
            </a:r>
            <a:r>
              <a:rPr lang="en-GB" sz="1000" b="1" dirty="0">
                <a:solidFill>
                  <a:schemeClr val="tx1"/>
                </a:solidFill>
              </a:rPr>
              <a:t>x    </a:t>
            </a:r>
            <a:r>
              <a:rPr lang="en-GB" sz="1100" dirty="0">
                <a:solidFill>
                  <a:schemeClr val="tx1"/>
                </a:solidFill>
              </a:rPr>
              <a:t>---------</a:t>
            </a:r>
          </a:p>
          <a:p>
            <a:pPr algn="ctr"/>
            <a:r>
              <a:rPr lang="en-GB" sz="1200" b="1" dirty="0">
                <a:solidFill>
                  <a:schemeClr val="tx1"/>
                </a:solidFill>
              </a:rPr>
              <a:t>                    					                      </a:t>
            </a:r>
            <a:r>
              <a:rPr lang="en-GB" sz="1200" b="1" baseline="0" dirty="0">
                <a:solidFill>
                  <a:schemeClr val="tx1"/>
                </a:solidFill>
              </a:rPr>
              <a:t>    </a:t>
            </a:r>
            <a:r>
              <a:rPr lang="en-GB" sz="1200" b="1" dirty="0">
                <a:solidFill>
                  <a:schemeClr val="tx1"/>
                </a:solidFill>
              </a:rPr>
              <a:t>D</a:t>
            </a:r>
            <a:r>
              <a:rPr lang="fr-CH" sz="1200" b="1" dirty="0">
                <a:solidFill>
                  <a:schemeClr val="tx1"/>
                </a:solidFill>
              </a:rPr>
              <a:t>²</a:t>
            </a:r>
            <a:endParaRPr lang="en-GB" dirty="0"/>
          </a:p>
          <a:p>
            <a:pPr defTabSz="933237">
              <a:defRPr/>
            </a:pPr>
            <a:r>
              <a:rPr lang="es-AR" noProof="0" dirty="0"/>
              <a:t>N = tamaño de la muestra; Z = 1.96 por un 95% nivel de confianza; P = Estimación de la prevalencia esperada; de estar en duda, utilice 50%, para obtener el tamaño de muestra más grande posible; Q = 1 – p; D = Margen de error tolerable (grado de exactitud buscado)</a:t>
            </a:r>
          </a:p>
          <a:p>
            <a:endParaRPr lang="en-GB" dirty="0"/>
          </a:p>
        </p:txBody>
      </p:sp>
      <p:sp>
        <p:nvSpPr>
          <p:cNvPr id="4" name="Slide Number Placeholder 3"/>
          <p:cNvSpPr>
            <a:spLocks noGrp="1"/>
          </p:cNvSpPr>
          <p:nvPr>
            <p:ph type="sldNum" sz="quarter" idx="10"/>
          </p:nvPr>
        </p:nvSpPr>
        <p:spPr/>
        <p:txBody>
          <a:bodyPr/>
          <a:lstStyle/>
          <a:p>
            <a:fld id="{CA984DBD-E085-684B-ABE7-2DEF6095551B}" type="slidenum">
              <a:rPr lang="en-GB" smtClean="0"/>
              <a:t>29</a:t>
            </a:fld>
            <a:endParaRPr lang="en-GB"/>
          </a:p>
        </p:txBody>
      </p:sp>
    </p:spTree>
    <p:extLst>
      <p:ext uri="{BB962C8B-B14F-4D97-AF65-F5344CB8AC3E}">
        <p14:creationId xmlns:p14="http://schemas.microsoft.com/office/powerpoint/2010/main" val="86047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88900" y="746125"/>
            <a:ext cx="6629400" cy="3729038"/>
          </a:xfrm>
          <a:ln/>
        </p:spPr>
      </p:sp>
      <p:sp>
        <p:nvSpPr>
          <p:cNvPr id="25603" name="Rectangle 3"/>
          <p:cNvSpPr>
            <a:spLocks noGrp="1" noChangeArrowheads="1"/>
          </p:cNvSpPr>
          <p:nvPr>
            <p:ph type="body" idx="1"/>
          </p:nvPr>
        </p:nvSpPr>
        <p:spPr>
          <a:xfrm>
            <a:off x="912142" y="4764882"/>
            <a:ext cx="4990783" cy="45490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4ECE3ECB-1F9E-44A7-AC3D-101D4A3B23C9}" type="slidenum">
              <a:rPr lang="fr-FR" altLang="en-US" sz="1100">
                <a:latin typeface="Calibri" panose="020F0502020204030204" pitchFamily="34" charset="0"/>
              </a:rPr>
              <a:pPr/>
              <a:t>30</a:t>
            </a:fld>
            <a:endParaRPr lang="fr-FR" altLang="en-US" sz="1100">
              <a:latin typeface="Calibri" panose="020F0502020204030204" pitchFamily="34" charset="0"/>
            </a:endParaRPr>
          </a:p>
        </p:txBody>
      </p:sp>
    </p:spTree>
    <p:extLst>
      <p:ext uri="{BB962C8B-B14F-4D97-AF65-F5344CB8AC3E}">
        <p14:creationId xmlns:p14="http://schemas.microsoft.com/office/powerpoint/2010/main" val="127059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AR" noProof="0" dirty="0"/>
              <a:t>Seguimiento en Siria: equipos de seguimiento organizados para efectuar un seguimiento de la situación, con un enfoque basado en la comunidad para derivaciones.</a:t>
            </a:r>
          </a:p>
          <a:p>
            <a:r>
              <a:rPr lang="es-AR" noProof="0" dirty="0"/>
              <a:t>Fotografiar situaciones relevantes, documentos,…(con consentimiento) ayuda a recordar, permite un análisis en profundidad más tarde,…</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31</a:t>
            </a:fld>
            <a:endParaRPr lang="fr-CH"/>
          </a:p>
        </p:txBody>
      </p:sp>
    </p:spTree>
    <p:extLst>
      <p:ext uri="{BB962C8B-B14F-4D97-AF65-F5344CB8AC3E}">
        <p14:creationId xmlns:p14="http://schemas.microsoft.com/office/powerpoint/2010/main" val="924749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20BCA-8BC0-4890-B28D-472A68CCD745}" type="slidenum">
              <a:rPr lang="en-GB"/>
              <a:pPr/>
              <a:t>32</a:t>
            </a:fld>
            <a:endParaRPr lang="en-GB"/>
          </a:p>
        </p:txBody>
      </p:sp>
      <p:sp>
        <p:nvSpPr>
          <p:cNvPr id="458754" name="Rectangle 2"/>
          <p:cNvSpPr>
            <a:spLocks noGrp="1" noRot="1" noChangeAspect="1" noChangeArrowheads="1" noTextEdit="1"/>
          </p:cNvSpPr>
          <p:nvPr>
            <p:ph type="sldImg"/>
          </p:nvPr>
        </p:nvSpPr>
        <p:spPr>
          <a:xfrm>
            <a:off x="109538" y="758825"/>
            <a:ext cx="6751637" cy="3797300"/>
          </a:xfrm>
          <a:ln/>
        </p:spPr>
      </p:sp>
      <p:sp>
        <p:nvSpPr>
          <p:cNvPr id="458755" name="Rectangle 3"/>
          <p:cNvSpPr>
            <a:spLocks noGrp="1" noChangeArrowheads="1"/>
          </p:cNvSpPr>
          <p:nvPr>
            <p:ph type="body" idx="1"/>
          </p:nvPr>
        </p:nvSpPr>
        <p:spPr>
          <a:xfrm>
            <a:off x="696621" y="4808895"/>
            <a:ext cx="5576213" cy="4555966"/>
          </a:xfrm>
        </p:spPr>
        <p:txBody>
          <a:bodyPr/>
          <a:lstStyle/>
          <a:p>
            <a:r>
              <a:rPr lang="es-AR" sz="1600" b="1" noProof="0" dirty="0"/>
              <a:t>Algunos ejemplos</a:t>
            </a:r>
          </a:p>
          <a:p>
            <a:r>
              <a:rPr lang="es-AR" b="1" noProof="0" dirty="0"/>
              <a:t>Ambiente</a:t>
            </a:r>
          </a:p>
          <a:p>
            <a:r>
              <a:rPr lang="es-AR" noProof="0" dirty="0"/>
              <a:t>¿Hay mucha basura? ¿Las personas queman la basura? ¿Se ven personas o animales muertos? ¿Las personas recolectan los cuerpos?</a:t>
            </a:r>
          </a:p>
          <a:p>
            <a:r>
              <a:rPr lang="es-AR" noProof="0" dirty="0"/>
              <a:t>¿Hay muchas zonas inundadas? ¿Hay agua estancada? ¿Hay muchos insectos, como langostas? ¿Se ven muchas sepulturas recientes?</a:t>
            </a:r>
          </a:p>
          <a:p>
            <a:r>
              <a:rPr lang="es-AR" noProof="0" dirty="0"/>
              <a:t>¿Hay muchos árboles? ¿Están vivos o los han talado?</a:t>
            </a:r>
          </a:p>
          <a:p>
            <a:r>
              <a:rPr lang="es-AR" b="1" noProof="0" dirty="0"/>
              <a:t>Condición de ganado, cultivos</a:t>
            </a:r>
          </a:p>
          <a:p>
            <a:r>
              <a:rPr lang="es-AR" b="1" noProof="0" dirty="0"/>
              <a:t>Actividades de las personas</a:t>
            </a:r>
          </a:p>
          <a:p>
            <a:r>
              <a:rPr lang="es-AR" noProof="0" dirty="0"/>
              <a:t>¿Qué hacen las personas? ¿Trabajan? De ser así, ¿dónde y cumpliendo qué función? ¿Hay muchas personas sin nada que hacer?</a:t>
            </a:r>
          </a:p>
          <a:p>
            <a:r>
              <a:rPr lang="es-AR" noProof="0" dirty="0"/>
              <a:t>¿Hay muchos enfermos o heridos? ¿Muchas personas haciendo filas? ¿Con qué fin? ¿Hay muchas personas desplazándose con sus familias y pertenencias?</a:t>
            </a:r>
          </a:p>
          <a:p>
            <a:r>
              <a:rPr lang="es-AR" b="1" noProof="0" dirty="0"/>
              <a:t>Condiciones y diferencias de las personas</a:t>
            </a:r>
          </a:p>
          <a:p>
            <a:r>
              <a:rPr lang="es-AR" noProof="0" dirty="0"/>
              <a:t>¿Cómo se ven físicamente las personas? ¿Parecen malnutridas, sucias, heridas o enfermas? ¿Tienen suficiente ropa? ¿Están estresadas, asustadas o son agresivas? En su mayoría, ¿son hombres, mujeres o niños?</a:t>
            </a:r>
          </a:p>
          <a:p>
            <a:r>
              <a:rPr lang="es-AR" b="1" noProof="0" dirty="0"/>
              <a:t>Condiciones de los hogares y presencia de familiares</a:t>
            </a:r>
          </a:p>
          <a:p>
            <a:r>
              <a:rPr lang="es-AR" noProof="0" dirty="0"/>
              <a:t>¿Las personas cocinan en sus hogares? ¿Qué tipo de comida? ¿Cómo las preparan? ¿Con qué cocinan? ¿Hay mercados de comida y gas?</a:t>
            </a:r>
          </a:p>
          <a:p>
            <a:r>
              <a:rPr lang="es-AR" noProof="0" dirty="0"/>
              <a:t>¿Qué tipo de activos tienen en sus hogares y en los alrededores? ¿Hay muchos miembros familiares en el hogar? ¿Son en su mayoría niños, personas mayores, adultos o adolescentes? ¿Qué están haciendo? ¿Plantan alimentos cerca de su hogar? ¿Hay animales cerca de su hogar?</a:t>
            </a:r>
            <a:endParaRPr lang="fr-CH" sz="800" dirty="0"/>
          </a:p>
        </p:txBody>
      </p:sp>
    </p:spTree>
    <p:extLst>
      <p:ext uri="{BB962C8B-B14F-4D97-AF65-F5344CB8AC3E}">
        <p14:creationId xmlns:p14="http://schemas.microsoft.com/office/powerpoint/2010/main" val="2241860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24C6D22A-6BC9-49F8-B842-E758CB35E8FC}" type="slidenum">
              <a:rPr lang="fr-CH" smtClean="0"/>
              <a:t>33</a:t>
            </a:fld>
            <a:endParaRPr lang="fr-CH"/>
          </a:p>
        </p:txBody>
      </p:sp>
    </p:spTree>
    <p:extLst>
      <p:ext uri="{BB962C8B-B14F-4D97-AF65-F5344CB8AC3E}">
        <p14:creationId xmlns:p14="http://schemas.microsoft.com/office/powerpoint/2010/main" val="2544339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a:t>Ajouter photo des stocks de nourritures gardés par les soldats</a:t>
            </a:r>
          </a:p>
          <a:p>
            <a:r>
              <a:rPr lang="fr-CH" dirty="0"/>
              <a:t>Water, </a:t>
            </a:r>
            <a:r>
              <a:rPr lang="fr-CH" dirty="0" err="1"/>
              <a:t>salted</a:t>
            </a:r>
            <a:r>
              <a:rPr lang="fr-CH" dirty="0"/>
              <a:t> or not? If </a:t>
            </a:r>
            <a:r>
              <a:rPr lang="fr-CH" dirty="0" err="1"/>
              <a:t>salted</a:t>
            </a:r>
            <a:r>
              <a:rPr lang="fr-CH" dirty="0"/>
              <a:t> </a:t>
            </a:r>
            <a:r>
              <a:rPr lang="fr-CH" dirty="0" err="1"/>
              <a:t>there</a:t>
            </a:r>
            <a:r>
              <a:rPr lang="fr-CH" baseline="0" dirty="0"/>
              <a:t> </a:t>
            </a:r>
            <a:r>
              <a:rPr lang="fr-CH" baseline="0" dirty="0" err="1"/>
              <a:t>is</a:t>
            </a:r>
            <a:r>
              <a:rPr lang="fr-CH" baseline="0" dirty="0"/>
              <a:t> no </a:t>
            </a:r>
            <a:r>
              <a:rPr lang="fr-CH" baseline="0" dirty="0" err="1"/>
              <a:t>moskito</a:t>
            </a:r>
            <a:r>
              <a:rPr lang="fr-CH" baseline="0" dirty="0"/>
              <a:t> </a:t>
            </a:r>
            <a:r>
              <a:rPr lang="fr-CH" baseline="0" dirty="0" err="1"/>
              <a:t>breeding</a:t>
            </a:r>
            <a:r>
              <a:rPr lang="fr-CH" baseline="0" dirty="0"/>
              <a:t> place but not possible to </a:t>
            </a:r>
            <a:r>
              <a:rPr lang="fr-CH" baseline="0" dirty="0" err="1"/>
              <a:t>cultivate</a:t>
            </a:r>
            <a:r>
              <a:rPr lang="fr-CH" baseline="0" dirty="0"/>
              <a:t>.</a:t>
            </a:r>
          </a:p>
          <a:p>
            <a:r>
              <a:rPr lang="fr-CH" baseline="0" dirty="0" err="1"/>
              <a:t>Cocking</a:t>
            </a:r>
            <a:r>
              <a:rPr lang="fr-CH" baseline="0" dirty="0"/>
              <a:t> items </a:t>
            </a:r>
            <a:r>
              <a:rPr lang="fr-CH" baseline="0" dirty="0" err="1"/>
              <a:t>existing</a:t>
            </a:r>
            <a:r>
              <a:rPr lang="fr-CH" baseline="0" dirty="0"/>
              <a:t>, </a:t>
            </a:r>
            <a:r>
              <a:rPr lang="fr-CH" baseline="0" dirty="0" err="1"/>
              <a:t>calm</a:t>
            </a:r>
            <a:r>
              <a:rPr lang="fr-CH" baseline="0" dirty="0"/>
              <a:t> people and adaptative </a:t>
            </a:r>
            <a:r>
              <a:rPr lang="fr-CH" baseline="0" dirty="0" err="1"/>
              <a:t>strategies</a:t>
            </a:r>
            <a:r>
              <a:rPr lang="fr-CH" baseline="0" dirty="0"/>
              <a:t> in place </a:t>
            </a:r>
          </a:p>
          <a:p>
            <a:r>
              <a:rPr lang="fr-CH" baseline="0" dirty="0"/>
              <a:t>Solid and </a:t>
            </a:r>
            <a:r>
              <a:rPr lang="fr-CH" baseline="0" dirty="0" err="1"/>
              <a:t>well</a:t>
            </a:r>
            <a:r>
              <a:rPr lang="fr-CH" baseline="0" dirty="0"/>
              <a:t> </a:t>
            </a:r>
            <a:r>
              <a:rPr lang="fr-CH" baseline="0" dirty="0" err="1"/>
              <a:t>built</a:t>
            </a:r>
            <a:r>
              <a:rPr lang="fr-CH" baseline="0" dirty="0"/>
              <a:t> (</a:t>
            </a:r>
            <a:r>
              <a:rPr lang="fr-CH" baseline="0" dirty="0" err="1"/>
              <a:t>protected</a:t>
            </a:r>
            <a:r>
              <a:rPr lang="fr-CH" baseline="0" dirty="0"/>
              <a:t> </a:t>
            </a:r>
            <a:r>
              <a:rPr lang="fr-CH" baseline="0" dirty="0" err="1"/>
              <a:t>from</a:t>
            </a:r>
            <a:r>
              <a:rPr lang="fr-CH" baseline="0" dirty="0"/>
              <a:t> </a:t>
            </a:r>
            <a:r>
              <a:rPr lang="fr-CH" baseline="0" dirty="0" err="1"/>
              <a:t>soil</a:t>
            </a:r>
            <a:r>
              <a:rPr lang="fr-CH" baseline="0" dirty="0"/>
              <a:t>) </a:t>
            </a:r>
            <a:r>
              <a:rPr lang="fr-CH" baseline="0" dirty="0" err="1"/>
              <a:t>temporary</a:t>
            </a:r>
            <a:r>
              <a:rPr lang="fr-CH" baseline="0" dirty="0"/>
              <a:t> </a:t>
            </a:r>
            <a:r>
              <a:rPr lang="fr-CH" baseline="0" dirty="0" err="1"/>
              <a:t>shelter</a:t>
            </a:r>
            <a:r>
              <a:rPr lang="fr-CH" baseline="0" dirty="0"/>
              <a:t>. </a:t>
            </a:r>
            <a:r>
              <a:rPr lang="fr-CH" baseline="0" dirty="0" err="1"/>
              <a:t>Drying</a:t>
            </a:r>
            <a:r>
              <a:rPr lang="fr-CH" baseline="0" dirty="0"/>
              <a:t> </a:t>
            </a:r>
            <a:r>
              <a:rPr lang="fr-CH" baseline="0" dirty="0" err="1"/>
              <a:t>matresses</a:t>
            </a:r>
            <a:r>
              <a:rPr lang="fr-CH" baseline="0" dirty="0"/>
              <a:t>. Intention to </a:t>
            </a:r>
            <a:r>
              <a:rPr lang="fr-CH" baseline="0" dirty="0" err="1"/>
              <a:t>stay</a:t>
            </a:r>
            <a:r>
              <a:rPr lang="fr-CH" baseline="0" dirty="0"/>
              <a:t> </a:t>
            </a:r>
          </a:p>
          <a:p>
            <a:r>
              <a:rPr lang="fr-CH" baseline="0" dirty="0"/>
              <a:t>Use of plastic </a:t>
            </a:r>
            <a:r>
              <a:rPr lang="fr-CH" baseline="0" dirty="0" err="1"/>
              <a:t>sheeting</a:t>
            </a:r>
            <a:r>
              <a:rPr lang="fr-CH" baseline="0" dirty="0"/>
              <a:t> </a:t>
            </a:r>
            <a:r>
              <a:rPr lang="fr-CH" baseline="0" dirty="0" err="1"/>
              <a:t>distributed</a:t>
            </a:r>
            <a:r>
              <a:rPr lang="fr-CH" baseline="0" dirty="0"/>
              <a:t> to </a:t>
            </a:r>
            <a:r>
              <a:rPr lang="fr-CH" baseline="0" dirty="0" err="1"/>
              <a:t>collect</a:t>
            </a:r>
            <a:r>
              <a:rPr lang="fr-CH" baseline="0" dirty="0"/>
              <a:t> </a:t>
            </a:r>
            <a:r>
              <a:rPr lang="fr-CH" baseline="0" dirty="0" err="1"/>
              <a:t>rain</a:t>
            </a:r>
            <a:r>
              <a:rPr lang="fr-CH" baseline="0" dirty="0"/>
              <a:t> water  </a:t>
            </a:r>
            <a:r>
              <a:rPr lang="fr-CH" dirty="0"/>
              <a:t> </a:t>
            </a:r>
          </a:p>
          <a:p>
            <a:r>
              <a:rPr lang="fr-CH" dirty="0" err="1"/>
              <a:t>Existing</a:t>
            </a:r>
            <a:r>
              <a:rPr lang="fr-CH" dirty="0"/>
              <a:t> </a:t>
            </a:r>
            <a:r>
              <a:rPr lang="fr-CH" dirty="0" err="1"/>
              <a:t>food</a:t>
            </a:r>
            <a:r>
              <a:rPr lang="fr-CH" dirty="0"/>
              <a:t> stock, </a:t>
            </a:r>
            <a:r>
              <a:rPr lang="fr-CH" dirty="0" err="1"/>
              <a:t>who</a:t>
            </a:r>
            <a:r>
              <a:rPr lang="fr-CH" dirty="0"/>
              <a:t> has the control over the </a:t>
            </a:r>
            <a:r>
              <a:rPr lang="fr-CH" dirty="0" err="1"/>
              <a:t>food</a:t>
            </a:r>
            <a:r>
              <a:rPr lang="fr-CH" dirty="0"/>
              <a:t> and </a:t>
            </a:r>
            <a:r>
              <a:rPr lang="fr-CH" dirty="0" err="1"/>
              <a:t>other</a:t>
            </a:r>
            <a:r>
              <a:rPr lang="fr-CH" dirty="0"/>
              <a:t> ressources?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34</a:t>
            </a:fld>
            <a:endParaRPr lang="fr-CH"/>
          </a:p>
        </p:txBody>
      </p:sp>
    </p:spTree>
    <p:extLst>
      <p:ext uri="{BB962C8B-B14F-4D97-AF65-F5344CB8AC3E}">
        <p14:creationId xmlns:p14="http://schemas.microsoft.com/office/powerpoint/2010/main" val="267530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AR" noProof="0" dirty="0"/>
              <a:t>Entregar semillas a agricultores que no tienen tierras.</a:t>
            </a:r>
            <a:endParaRPr lang="es-AR" baseline="0" noProof="0" dirty="0"/>
          </a:p>
          <a:p>
            <a:r>
              <a:rPr lang="es-AR" baseline="0" noProof="0" dirty="0"/>
              <a:t>Comenzar a ofrecer servicios de salud en lugares donde ya existen servicios de salud de calidad.</a:t>
            </a:r>
          </a:p>
          <a:p>
            <a:r>
              <a:rPr lang="es-AR" baseline="0" noProof="0" dirty="0"/>
              <a:t>Organizar una unidad para el tratamiento de la malnutrición donde hay pocos casos o ninguno de malnutrición o en lugares donde las personas no pueden acceder a la unidad. </a:t>
            </a:r>
          </a:p>
          <a:p>
            <a:r>
              <a:rPr lang="es-AR" baseline="0" noProof="0" dirty="0"/>
              <a:t>Comenzar un programa basado en la comunidad en lugares donde los nexos entre los miembros no son lo suficientemente fuertes como para que las personas apoyen esos programas.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4</a:t>
            </a:fld>
            <a:endParaRPr lang="fr-CH"/>
          </a:p>
        </p:txBody>
      </p:sp>
    </p:spTree>
    <p:extLst>
      <p:ext uri="{BB962C8B-B14F-4D97-AF65-F5344CB8AC3E}">
        <p14:creationId xmlns:p14="http://schemas.microsoft.com/office/powerpoint/2010/main" val="186605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237">
              <a:defRPr/>
            </a:pPr>
            <a:r>
              <a:rPr lang="en-GB" baseline="0" noProof="0" dirty="0"/>
              <a:t>Very little activity in the market (empty), </a:t>
            </a:r>
          </a:p>
          <a:p>
            <a:pPr defTabSz="933237">
              <a:defRPr/>
            </a:pPr>
            <a:r>
              <a:rPr lang="en-GB" baseline="0" noProof="0" dirty="0"/>
              <a:t>Movement is possible again, </a:t>
            </a:r>
          </a:p>
          <a:p>
            <a:pPr defTabSz="933237">
              <a:defRPr/>
            </a:pPr>
            <a:r>
              <a:rPr lang="en-GB" baseline="0" noProof="0" dirty="0"/>
              <a:t>Agricultural food production restart, </a:t>
            </a:r>
          </a:p>
          <a:p>
            <a:pPr defTabSz="933237">
              <a:defRPr/>
            </a:pPr>
            <a:r>
              <a:rPr lang="en-GB" baseline="0" noProof="0" dirty="0"/>
              <a:t>Houses (and roads) literally cut by landslides due to floods </a:t>
            </a:r>
          </a:p>
          <a:p>
            <a:pPr defTabSz="933237">
              <a:defRPr/>
            </a:pPr>
            <a:r>
              <a:rPr lang="en-GB" baseline="0" noProof="0" dirty="0"/>
              <a:t>Information about traditional cooking practices and means</a:t>
            </a:r>
            <a:endParaRPr lang="en-GB" noProof="0" dirty="0"/>
          </a:p>
          <a:p>
            <a:endParaRPr lang="en-GB" baseline="0" noProof="0" dirty="0"/>
          </a:p>
          <a:p>
            <a:r>
              <a:rPr lang="en-GB" noProof="0" dirty="0"/>
              <a:t>Can be much more</a:t>
            </a:r>
            <a:r>
              <a:rPr lang="en-GB" baseline="0" noProof="0" dirty="0"/>
              <a:t> silent: South east Haiti, a place called </a:t>
            </a:r>
            <a:r>
              <a:rPr lang="en-GB" baseline="0" noProof="0" dirty="0" err="1"/>
              <a:t>Baie</a:t>
            </a:r>
            <a:r>
              <a:rPr lang="en-GB" baseline="0" noProof="0" dirty="0"/>
              <a:t> </a:t>
            </a:r>
            <a:r>
              <a:rPr lang="en-GB" baseline="0" noProof="0" dirty="0" err="1"/>
              <a:t>d’Orange</a:t>
            </a:r>
            <a:r>
              <a:rPr lang="en-GB" baseline="0" noProof="0" dirty="0"/>
              <a:t>. We were requested to make an assessment because «there is something wrong there». Cyclone 3 months ago, access to main city of department cut because of damage to road: prevalence of malnutrition  </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35</a:t>
            </a:fld>
            <a:endParaRPr lang="fr-CH"/>
          </a:p>
        </p:txBody>
      </p:sp>
    </p:spTree>
    <p:extLst>
      <p:ext uri="{BB962C8B-B14F-4D97-AF65-F5344CB8AC3E}">
        <p14:creationId xmlns:p14="http://schemas.microsoft.com/office/powerpoint/2010/main" val="540170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noProof="0" dirty="0"/>
              <a:t>Urban area (no agricultural land), </a:t>
            </a:r>
          </a:p>
          <a:p>
            <a:r>
              <a:rPr lang="en-GB" baseline="0" noProof="0" dirty="0"/>
              <a:t>Winter, season with low temperatures and snow</a:t>
            </a:r>
          </a:p>
          <a:p>
            <a:r>
              <a:rPr lang="en-GB" noProof="0" dirty="0"/>
              <a:t>No visible severe</a:t>
            </a:r>
            <a:r>
              <a:rPr lang="en-GB" baseline="0" noProof="0" dirty="0"/>
              <a:t> damage to houses, but lack of protection against the cold (windows) </a:t>
            </a:r>
          </a:p>
          <a:p>
            <a:r>
              <a:rPr lang="en-GB" baseline="0" noProof="0" dirty="0"/>
              <a:t>Electricity provision in place (is it functioning?) No light in the houses </a:t>
            </a:r>
          </a:p>
          <a:p>
            <a:r>
              <a:rPr lang="en-GB" baseline="0" noProof="0" dirty="0"/>
              <a:t>Gathering of people, mainly women and kids (why?)</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36</a:t>
            </a:fld>
            <a:endParaRPr lang="fr-CH"/>
          </a:p>
        </p:txBody>
      </p:sp>
    </p:spTree>
    <p:extLst>
      <p:ext uri="{BB962C8B-B14F-4D97-AF65-F5344CB8AC3E}">
        <p14:creationId xmlns:p14="http://schemas.microsoft.com/office/powerpoint/2010/main" val="2299834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09383-C6FF-4F30-9ACB-80F036F06144}" type="slidenum">
              <a:rPr lang="en-GB"/>
              <a:pPr/>
              <a:t>37</a:t>
            </a:fld>
            <a:endParaRPr lang="en-GB"/>
          </a:p>
        </p:txBody>
      </p:sp>
      <p:sp>
        <p:nvSpPr>
          <p:cNvPr id="698370" name="Rectangle 2"/>
          <p:cNvSpPr>
            <a:spLocks noGrp="1" noRot="1" noChangeAspect="1" noChangeArrowheads="1" noTextEdit="1"/>
          </p:cNvSpPr>
          <p:nvPr>
            <p:ph type="sldImg"/>
          </p:nvPr>
        </p:nvSpPr>
        <p:spPr>
          <a:xfrm>
            <a:off x="109538" y="758825"/>
            <a:ext cx="6751637" cy="3797300"/>
          </a:xfrm>
          <a:ln/>
        </p:spPr>
      </p:sp>
      <p:sp>
        <p:nvSpPr>
          <p:cNvPr id="6983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7798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AR" noProof="0" dirty="0"/>
              <a:t>¿Puede iniciar un plan de respuesta a partir de esta información?</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5</a:t>
            </a:fld>
            <a:endParaRPr lang="fr-CH"/>
          </a:p>
        </p:txBody>
      </p:sp>
    </p:spTree>
    <p:extLst>
      <p:ext uri="{BB962C8B-B14F-4D97-AF65-F5344CB8AC3E}">
        <p14:creationId xmlns:p14="http://schemas.microsoft.com/office/powerpoint/2010/main" val="408380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24C6D22A-6BC9-49F8-B842-E758CB35E8FC}" type="slidenum">
              <a:rPr lang="fr-CH" smtClean="0"/>
              <a:t>7</a:t>
            </a:fld>
            <a:endParaRPr lang="fr-CH"/>
          </a:p>
        </p:txBody>
      </p:sp>
    </p:spTree>
    <p:extLst>
      <p:ext uri="{BB962C8B-B14F-4D97-AF65-F5344CB8AC3E}">
        <p14:creationId xmlns:p14="http://schemas.microsoft.com/office/powerpoint/2010/main" val="171486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85BC7E0A-A787-49A6-97BE-46122C26B67D}" type="slidenum">
              <a:rPr lang="fr-FR" altLang="en-US" sz="1100">
                <a:latin typeface="Calibri" panose="020F0502020204030204" pitchFamily="34" charset="0"/>
              </a:rPr>
              <a:pPr/>
              <a:t>9</a:t>
            </a:fld>
            <a:endParaRPr lang="fr-FR" altLang="en-US" sz="1100">
              <a:latin typeface="Calibri" panose="020F0502020204030204" pitchFamily="34" charset="0"/>
            </a:endParaRPr>
          </a:p>
        </p:txBody>
      </p:sp>
    </p:spTree>
    <p:extLst>
      <p:ext uri="{BB962C8B-B14F-4D97-AF65-F5344CB8AC3E}">
        <p14:creationId xmlns:p14="http://schemas.microsoft.com/office/powerpoint/2010/main" val="348599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AR" altLang="en-US" i="1" noProof="0" dirty="0">
                <a:solidFill>
                  <a:srgbClr val="FF0000"/>
                </a:solidFill>
              </a:rPr>
              <a:t>Para más información</a:t>
            </a:r>
            <a:r>
              <a:rPr lang="es-AR" altLang="en-US" i="1" baseline="0" noProof="0" dirty="0">
                <a:solidFill>
                  <a:srgbClr val="FF0000"/>
                </a:solidFill>
              </a:rPr>
              <a:t>: SMART también es mencionada en el modulo sobre determinación del contexto y en el que hablamos sobre la introducción de epidemiología de campo en situaciones de crisis. En ambos, se hace hincapié en la tasa de mortalidad bruta (TMB) y la tasa de mortalidad bruta en menores de 5 años (TMB M5) y los límites relacionados con ambas.</a:t>
            </a:r>
            <a:endParaRPr lang="es-AR" altLang="en-US" i="1" noProof="0" dirty="0">
              <a:solidFill>
                <a:srgbClr val="FF0000"/>
              </a:solidFill>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752D030C-1355-49A7-8FA4-E4BCA72D3F5B}" type="slidenum">
              <a:rPr lang="fr-FR" altLang="en-US" sz="1100">
                <a:latin typeface="Calibri" panose="020F0502020204030204" pitchFamily="34" charset="0"/>
              </a:rPr>
              <a:pPr/>
              <a:t>10</a:t>
            </a:fld>
            <a:endParaRPr lang="fr-FR" altLang="en-US" sz="1100">
              <a:latin typeface="Calibri" panose="020F0502020204030204" pitchFamily="34" charset="0"/>
            </a:endParaRPr>
          </a:p>
        </p:txBody>
      </p:sp>
    </p:spTree>
    <p:extLst>
      <p:ext uri="{BB962C8B-B14F-4D97-AF65-F5344CB8AC3E}">
        <p14:creationId xmlns:p14="http://schemas.microsoft.com/office/powerpoint/2010/main" val="315557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88900" y="746125"/>
            <a:ext cx="6629400" cy="3729038"/>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AR" altLang="en-US" noProof="0" dirty="0"/>
              <a:t>En esta sesión, abordaremos más detenidamente algunos de estos pasos.</a:t>
            </a:r>
            <a:endParaRPr lang="en-GB" altLang="en-US" noProof="0"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63B31FFB-B28B-49DD-955A-B24CF6D92559}" type="slidenum">
              <a:rPr lang="fr-FR" altLang="en-US" sz="1100">
                <a:latin typeface="Calibri" panose="020F0502020204030204" pitchFamily="34" charset="0"/>
              </a:rPr>
              <a:pPr/>
              <a:t>11</a:t>
            </a:fld>
            <a:endParaRPr lang="fr-FR" altLang="en-US" sz="1100">
              <a:latin typeface="Calibri" panose="020F0502020204030204" pitchFamily="34" charset="0"/>
            </a:endParaRPr>
          </a:p>
        </p:txBody>
      </p:sp>
    </p:spTree>
    <p:extLst>
      <p:ext uri="{BB962C8B-B14F-4D97-AF65-F5344CB8AC3E}">
        <p14:creationId xmlns:p14="http://schemas.microsoft.com/office/powerpoint/2010/main" val="201229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1275" y="333375"/>
            <a:ext cx="6858000" cy="3857625"/>
          </a:xfrm>
          <a:ln/>
        </p:spPr>
      </p:sp>
      <p:sp>
        <p:nvSpPr>
          <p:cNvPr id="31747" name="Notes Placeholder 2"/>
          <p:cNvSpPr>
            <a:spLocks noGrp="1"/>
          </p:cNvSpPr>
          <p:nvPr>
            <p:ph type="body" idx="1"/>
          </p:nvPr>
        </p:nvSpPr>
        <p:spPr>
          <a:xfrm>
            <a:off x="861502" y="4427338"/>
            <a:ext cx="5391646" cy="5641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GB" altLang="en-US" sz="1000"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20191F17-D335-49E2-8DEE-3134E488D0AB}" type="slidenum">
              <a:rPr lang="fr-FR" altLang="en-US" sz="1100">
                <a:latin typeface="Calibri" panose="020F0502020204030204" pitchFamily="34" charset="0"/>
              </a:rPr>
              <a:pPr/>
              <a:t>12</a:t>
            </a:fld>
            <a:endParaRPr lang="fr-FR" altLang="en-US" sz="1100">
              <a:latin typeface="Calibri" panose="020F0502020204030204" pitchFamily="34" charset="0"/>
            </a:endParaRPr>
          </a:p>
        </p:txBody>
      </p:sp>
    </p:spTree>
    <p:extLst>
      <p:ext uri="{BB962C8B-B14F-4D97-AF65-F5344CB8AC3E}">
        <p14:creationId xmlns:p14="http://schemas.microsoft.com/office/powerpoint/2010/main" val="195127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22.10.2020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02909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22.10.2020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82788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22.10.2020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414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812800" y="304800"/>
            <a:ext cx="10363200" cy="1143000"/>
          </a:xfrm>
        </p:spPr>
        <p:txBody>
          <a:bodyPr/>
          <a:lstStyle/>
          <a:p>
            <a:r>
              <a:rPr lang="es-ES"/>
              <a:t>Haga clic para modificar el estilo de título del patrón</a:t>
            </a:r>
            <a:endParaRPr lang="fr-FR"/>
          </a:p>
        </p:txBody>
      </p:sp>
      <p:sp>
        <p:nvSpPr>
          <p:cNvPr id="3" name="2 Marcador de tabla"/>
          <p:cNvSpPr>
            <a:spLocks noGrp="1"/>
          </p:cNvSpPr>
          <p:nvPr>
            <p:ph type="tbl" idx="1"/>
          </p:nvPr>
        </p:nvSpPr>
        <p:spPr>
          <a:xfrm>
            <a:off x="1117600" y="1905000"/>
            <a:ext cx="10363200" cy="4114800"/>
          </a:xfrm>
        </p:spPr>
        <p:txBody>
          <a:bodyPr/>
          <a:lstStyle/>
          <a:p>
            <a:pPr lvl="0"/>
            <a:endParaRPr lang="fr-FR" noProof="0"/>
          </a:p>
        </p:txBody>
      </p:sp>
      <p:sp>
        <p:nvSpPr>
          <p:cNvPr id="4"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22/10/2020</a:t>
            </a:fld>
            <a:endParaRPr lang="fr-BE"/>
          </a:p>
        </p:txBody>
      </p:sp>
      <p:sp>
        <p:nvSpPr>
          <p:cNvPr id="5" name="Rectangle 66"/>
          <p:cNvSpPr>
            <a:spLocks noGrp="1" noChangeArrowheads="1"/>
          </p:cNvSpPr>
          <p:nvPr>
            <p:ph type="ftr" sz="quarter" idx="11"/>
          </p:nvPr>
        </p:nvSpPr>
        <p:spPr>
          <a:ln/>
        </p:spPr>
        <p:txBody>
          <a:bodyPr/>
          <a:lstStyle>
            <a:lvl1pPr>
              <a:defRPr/>
            </a:lvl1pPr>
          </a:lstStyle>
          <a:p>
            <a:endParaRPr lang="fr-BE"/>
          </a:p>
        </p:txBody>
      </p:sp>
      <p:sp>
        <p:nvSpPr>
          <p:cNvPr id="6"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1489382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812800" y="304800"/>
            <a:ext cx="106680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3"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22/10/2020</a:t>
            </a:fld>
            <a:endParaRPr lang="fr-BE"/>
          </a:p>
        </p:txBody>
      </p:sp>
      <p:sp>
        <p:nvSpPr>
          <p:cNvPr id="4" name="Rectangle 66"/>
          <p:cNvSpPr>
            <a:spLocks noGrp="1" noChangeArrowheads="1"/>
          </p:cNvSpPr>
          <p:nvPr>
            <p:ph type="ftr" sz="quarter" idx="11"/>
          </p:nvPr>
        </p:nvSpPr>
        <p:spPr>
          <a:ln/>
        </p:spPr>
        <p:txBody>
          <a:bodyPr/>
          <a:lstStyle>
            <a:lvl1pPr>
              <a:defRPr/>
            </a:lvl1pPr>
          </a:lstStyle>
          <a:p>
            <a:endParaRPr lang="fr-BE"/>
          </a:p>
        </p:txBody>
      </p:sp>
      <p:sp>
        <p:nvSpPr>
          <p:cNvPr id="5"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170010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22.10.2020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85338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575BA5-E52C-4E39-9FA4-5C076D2DC843}" type="datetimeFigureOut">
              <a:rPr lang="fr-CH" smtClean="0"/>
              <a:t>22.10.2020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91158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1A575BA5-E52C-4E39-9FA4-5C076D2DC843}" type="datetimeFigureOut">
              <a:rPr lang="fr-CH" smtClean="0"/>
              <a:t>22.10.2020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16813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1A575BA5-E52C-4E39-9FA4-5C076D2DC843}" type="datetimeFigureOut">
              <a:rPr lang="fr-CH" smtClean="0"/>
              <a:t>22.10.2020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115928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A575BA5-E52C-4E39-9FA4-5C076D2DC843}" type="datetimeFigureOut">
              <a:rPr lang="fr-CH" smtClean="0"/>
              <a:t>22.10.2020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190820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75BA5-E52C-4E39-9FA4-5C076D2DC843}" type="datetimeFigureOut">
              <a:rPr lang="fr-CH" smtClean="0"/>
              <a:t>22.10.2020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5683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22.10.2020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99034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22.10.2020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66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75BA5-E52C-4E39-9FA4-5C076D2DC843}" type="datetimeFigureOut">
              <a:rPr lang="fr-CH" smtClean="0"/>
              <a:t>22.10.2020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A2BA2-E85A-4474-A12E-F2A52C785D71}" type="slidenum">
              <a:rPr lang="fr-CH" smtClean="0"/>
              <a:t>‹#›</a:t>
            </a:fld>
            <a:endParaRPr lang="fr-CH"/>
          </a:p>
        </p:txBody>
      </p:sp>
    </p:spTree>
    <p:extLst>
      <p:ext uri="{BB962C8B-B14F-4D97-AF65-F5344CB8AC3E}">
        <p14:creationId xmlns:p14="http://schemas.microsoft.com/office/powerpoint/2010/main" val="42865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17268" y="1407088"/>
            <a:ext cx="9924152" cy="928381"/>
          </a:xfrm>
        </p:spPr>
        <p:txBody>
          <a:bodyPr>
            <a:noAutofit/>
          </a:bodyPr>
          <a:lstStyle/>
          <a:p>
            <a:pPr eaLnBrk="1" fontAlgn="auto" hangingPunct="1">
              <a:spcAft>
                <a:spcPts val="0"/>
              </a:spcAft>
              <a:defRPr/>
            </a:pPr>
            <a:r>
              <a:rPr lang="es-x-int-SDL" sz="4400">
                <a:latin typeface="+mn-lt"/>
              </a:rPr>
              <a:t>Evaluación de la situación nutricional en situaciones de crisis</a:t>
            </a: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5623" y="2750574"/>
            <a:ext cx="91170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18145"/>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
        <p:nvSpPr>
          <p:cNvPr id="12" name="TextBox 11">
            <a:extLst>
              <a:ext uri="{FF2B5EF4-FFF2-40B4-BE49-F238E27FC236}">
                <a16:creationId xmlns:a16="http://schemas.microsoft.com/office/drawing/2014/main" id="{1F5725EE-0247-40B6-A4B7-3EC55B7C6543}"/>
              </a:ext>
            </a:extLst>
          </p:cNvPr>
          <p:cNvSpPr txBox="1"/>
          <p:nvPr/>
        </p:nvSpPr>
        <p:spPr>
          <a:xfrm>
            <a:off x="6552417" y="326629"/>
            <a:ext cx="3251788" cy="369332"/>
          </a:xfrm>
          <a:prstGeom prst="rect">
            <a:avLst/>
          </a:prstGeom>
          <a:noFill/>
        </p:spPr>
        <p:txBody>
          <a:bodyPr wrap="none" rtlCol="0">
            <a:spAutoFit/>
          </a:bodyPr>
          <a:lstStyle/>
          <a:p>
            <a:r>
              <a:rPr lang="es-x-int-SDL" dirty="0">
                <a:highlight>
                  <a:srgbClr val="FFFF00"/>
                </a:highlight>
              </a:rPr>
              <a:t>Logotipo de la(s) organización(es) del(los) fácilitador(es)</a:t>
            </a:r>
          </a:p>
        </p:txBody>
      </p:sp>
      <p:sp>
        <p:nvSpPr>
          <p:cNvPr id="15" name="TextBox 14">
            <a:extLst>
              <a:ext uri="{FF2B5EF4-FFF2-40B4-BE49-F238E27FC236}">
                <a16:creationId xmlns:a16="http://schemas.microsoft.com/office/drawing/2014/main" id="{68D5A032-A0ED-4895-A00D-56E981A79D7E}"/>
              </a:ext>
            </a:extLst>
          </p:cNvPr>
          <p:cNvSpPr txBox="1"/>
          <p:nvPr/>
        </p:nvSpPr>
        <p:spPr>
          <a:xfrm>
            <a:off x="7438341" y="6126733"/>
            <a:ext cx="3840090" cy="369332"/>
          </a:xfrm>
          <a:prstGeom prst="rect">
            <a:avLst/>
          </a:prstGeom>
          <a:noFill/>
        </p:spPr>
        <p:txBody>
          <a:bodyPr wrap="none" rtlCol="0">
            <a:spAutoFit/>
          </a:bodyPr>
          <a:lstStyle/>
          <a:p>
            <a:r>
              <a:rPr lang="es-x-int-SDL" dirty="0">
                <a:highlight>
                  <a:srgbClr val="FFFF00"/>
                </a:highlight>
              </a:rPr>
              <a:t>Nombre(s) de facilitador(es) + Organización(es)</a:t>
            </a:r>
          </a:p>
        </p:txBody>
      </p:sp>
      <p:sp>
        <p:nvSpPr>
          <p:cNvPr id="11" name="TextBox 10">
            <a:extLst>
              <a:ext uri="{FF2B5EF4-FFF2-40B4-BE49-F238E27FC236}">
                <a16:creationId xmlns:a16="http://schemas.microsoft.com/office/drawing/2014/main" id="{F4B999A8-1239-44E6-BDC7-F5B3D704B96B}"/>
              </a:ext>
            </a:extLst>
          </p:cNvPr>
          <p:cNvSpPr txBox="1"/>
          <p:nvPr/>
        </p:nvSpPr>
        <p:spPr>
          <a:xfrm>
            <a:off x="479376" y="5711235"/>
            <a:ext cx="3327127" cy="830997"/>
          </a:xfrm>
          <a:prstGeom prst="rect">
            <a:avLst/>
          </a:prstGeom>
          <a:noFill/>
        </p:spPr>
        <p:txBody>
          <a:bodyPr wrap="square" rtlCol="0">
            <a:spAutoFit/>
          </a:bodyPr>
          <a:lstStyle/>
          <a:p>
            <a:pPr algn="r"/>
            <a:r>
              <a:rPr lang="es-x-int-SDL" sz="1200" dirty="0">
                <a:solidFill>
                  <a:srgbClr val="0070C0"/>
                </a:solidFill>
              </a:rPr>
              <a:t>El material de enseñanza ha sido realizado por: </a:t>
            </a:r>
          </a:p>
          <a:p>
            <a:pPr algn="r"/>
            <a:r>
              <a:rPr lang="es-x-int-SDL" sz="1200" dirty="0">
                <a:solidFill>
                  <a:srgbClr val="0070C0"/>
                </a:solidFill>
              </a:rPr>
              <a:t>Rachel Lozano (CICR), Valérie Belchior-Bellino (CICR), </a:t>
            </a:r>
          </a:p>
          <a:p>
            <a:pPr algn="r"/>
            <a:r>
              <a:rPr lang="es-x-int-SDL" sz="1200" dirty="0">
                <a:solidFill>
                  <a:srgbClr val="0070C0"/>
                </a:solidFill>
              </a:rPr>
              <a:t>Mija Ververs (Universidad John Hopkins/Centro para el Control de Enfermedades) y </a:t>
            </a:r>
          </a:p>
          <a:p>
            <a:pPr algn="r"/>
            <a:r>
              <a:rPr lang="es-x-int-SDL" sz="1200" dirty="0">
                <a:solidFill>
                  <a:srgbClr val="0070C0"/>
                </a:solidFill>
              </a:rPr>
              <a:t>Nicole Niederberger (Terre des Hommes)</a:t>
            </a:r>
            <a:r>
              <a:rPr lang="es-x-int-SDL" sz="1200" dirty="0"/>
              <a:t> </a:t>
            </a:r>
          </a:p>
        </p:txBody>
      </p:sp>
    </p:spTree>
    <p:extLst>
      <p:ext uri="{BB962C8B-B14F-4D97-AF65-F5344CB8AC3E}">
        <p14:creationId xmlns:p14="http://schemas.microsoft.com/office/powerpoint/2010/main" val="37626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5"/>
          <p:cNvSpPr>
            <a:spLocks noGrp="1"/>
          </p:cNvSpPr>
          <p:nvPr>
            <p:ph idx="1"/>
          </p:nvPr>
        </p:nvSpPr>
        <p:spPr>
          <a:xfrm>
            <a:off x="2032314" y="1917047"/>
            <a:ext cx="9218798" cy="4179887"/>
          </a:xfrm>
        </p:spPr>
        <p:txBody>
          <a:bodyPr>
            <a:normAutofit/>
          </a:bodyPr>
          <a:lstStyle/>
          <a:p>
            <a:pPr marL="0" indent="0">
              <a:buNone/>
            </a:pPr>
            <a:r>
              <a:rPr lang="es-x-int-SDL" dirty="0"/>
              <a:t>SMART es un método de encuestas simplificado, estandarizado y transversal utilizado para comprender la </a:t>
            </a:r>
            <a:r>
              <a:rPr lang="es-x-int-SDL" b="1" dirty="0"/>
              <a:t>gravedad</a:t>
            </a:r>
            <a:r>
              <a:rPr lang="es-x-int-SDL" dirty="0"/>
              <a:t> y la </a:t>
            </a:r>
            <a:r>
              <a:rPr lang="es-x-int-SDL" b="1" dirty="0"/>
              <a:t>magnitud</a:t>
            </a:r>
            <a:r>
              <a:rPr lang="es-x-int-SDL" dirty="0"/>
              <a:t> de una situación en TODOS los tipos de contextos, incluidas las crisis humanitarias y</a:t>
            </a:r>
            <a:r>
              <a:rPr lang="es-AR" dirty="0"/>
              <a:t> las</a:t>
            </a:r>
            <a:r>
              <a:rPr lang="es-x-int-SDL" dirty="0"/>
              <a:t> situaciones con personas desplazadas. </a:t>
            </a:r>
          </a:p>
          <a:p>
            <a:pPr marL="0" indent="0">
              <a:buNone/>
            </a:pPr>
            <a:endParaRPr lang="en-CA" altLang="en-US" dirty="0">
              <a:ea typeface="ＭＳ Ｐゴシック" panose="020B0600070205080204" pitchFamily="34" charset="-128"/>
              <a:cs typeface="Times New Roman" panose="02020603050405020304" pitchFamily="18" charset="0"/>
            </a:endParaRPr>
          </a:p>
          <a:p>
            <a:pPr marL="0" indent="0">
              <a:buNone/>
            </a:pPr>
            <a:r>
              <a:rPr lang="es-x-int-SDL" b="1" dirty="0">
                <a:solidFill>
                  <a:srgbClr val="0070C0"/>
                </a:solidFill>
                <a:ea typeface="ＭＳ Ｐゴシック" panose="020B0600070205080204" pitchFamily="34" charset="-128"/>
                <a:cs typeface="Times New Roman" panose="02020603050405020304" pitchFamily="18" charset="0"/>
              </a:rPr>
              <a:t>Indicador</a:t>
            </a:r>
            <a:r>
              <a:rPr lang="es-AR" b="1" dirty="0">
                <a:solidFill>
                  <a:srgbClr val="0070C0"/>
                </a:solidFill>
                <a:ea typeface="ＭＳ Ｐゴシック" panose="020B0600070205080204" pitchFamily="34" charset="-128"/>
                <a:cs typeface="Times New Roman" panose="02020603050405020304" pitchFamily="18" charset="0"/>
              </a:rPr>
              <a:t>e</a:t>
            </a:r>
            <a:r>
              <a:rPr lang="es-x-int-SDL" b="1" dirty="0">
                <a:solidFill>
                  <a:srgbClr val="0070C0"/>
                </a:solidFill>
                <a:ea typeface="ＭＳ Ｐゴシック" panose="020B0600070205080204" pitchFamily="34" charset="-128"/>
                <a:cs typeface="Times New Roman" panose="02020603050405020304" pitchFamily="18" charset="0"/>
              </a:rPr>
              <a:t>s SMART clave</a:t>
            </a:r>
          </a:p>
          <a:p>
            <a:pPr marL="881063" lvl="1" indent="-514350">
              <a:buFont typeface="Tw Cen MT" panose="020B0602020104020603" pitchFamily="34" charset="0"/>
              <a:buAutoNum type="arabicPeriod"/>
            </a:pPr>
            <a:r>
              <a:rPr lang="es-x-int-SDL" sz="2800" dirty="0">
                <a:ea typeface="ＭＳ Ｐゴシック" panose="020B0600070205080204" pitchFamily="34" charset="-128"/>
                <a:cs typeface="Times New Roman" panose="02020603050405020304" pitchFamily="18" charset="0"/>
              </a:rPr>
              <a:t>Estado nutricional (Prevalencia MAG)</a:t>
            </a:r>
          </a:p>
          <a:p>
            <a:pPr marL="881063" lvl="1" indent="-514350">
              <a:buFont typeface="Tw Cen MT" panose="020B0602020104020603" pitchFamily="34" charset="0"/>
              <a:buAutoNum type="arabicPeriod"/>
            </a:pPr>
            <a:r>
              <a:rPr lang="es-x-int-SDL" sz="2800" dirty="0">
                <a:ea typeface="ＭＳ Ｐゴシック" panose="020B0600070205080204" pitchFamily="34" charset="-128"/>
                <a:cs typeface="Times New Roman" panose="02020603050405020304" pitchFamily="18" charset="0"/>
              </a:rPr>
              <a:t>Mortalidad (tasas de muertes: TMB – M&gt;5)</a:t>
            </a:r>
          </a:p>
        </p:txBody>
      </p:sp>
      <p:sp>
        <p:nvSpPr>
          <p:cNvPr id="2" name="TextBox 1"/>
          <p:cNvSpPr txBox="1"/>
          <p:nvPr/>
        </p:nvSpPr>
        <p:spPr>
          <a:xfrm>
            <a:off x="2032314" y="760649"/>
            <a:ext cx="5078506" cy="769441"/>
          </a:xfrm>
          <a:prstGeom prst="rect">
            <a:avLst/>
          </a:prstGeom>
          <a:noFill/>
        </p:spPr>
        <p:txBody>
          <a:bodyPr wrap="none" rtlCol="0">
            <a:spAutoFit/>
          </a:bodyPr>
          <a:lstStyle/>
          <a:p>
            <a:r>
              <a:rPr lang="es-x-int-SDL" sz="4400" b="1" dirty="0">
                <a:solidFill>
                  <a:srgbClr val="005BA4"/>
                </a:solidFill>
              </a:rPr>
              <a:t>Definición de SMART</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102072"/>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140145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47474" y="500916"/>
            <a:ext cx="5891656" cy="648072"/>
          </a:xfrm>
        </p:spPr>
        <p:txBody>
          <a:bodyPr>
            <a:noAutofit/>
          </a:bodyPr>
          <a:lstStyle/>
          <a:p>
            <a:pPr>
              <a:spcBef>
                <a:spcPts val="600"/>
              </a:spcBef>
            </a:pPr>
            <a:r>
              <a:rPr lang="es-x-int-SDL" sz="4400" u="sng" dirty="0">
                <a:latin typeface="Calibri" panose="020F0502020204030204" pitchFamily="34" charset="0"/>
                <a:cs typeface="Arial" panose="020B0604020202020204" pitchFamily="34" charset="0"/>
              </a:rPr>
              <a:t>Pasos preliminares</a:t>
            </a:r>
          </a:p>
        </p:txBody>
      </p:sp>
      <p:sp>
        <p:nvSpPr>
          <p:cNvPr id="28675" name="Content Placeholder 2"/>
          <p:cNvSpPr>
            <a:spLocks noGrp="1"/>
          </p:cNvSpPr>
          <p:nvPr>
            <p:ph idx="1"/>
          </p:nvPr>
        </p:nvSpPr>
        <p:spPr>
          <a:xfrm>
            <a:off x="2507432" y="2060848"/>
            <a:ext cx="9187263" cy="4248472"/>
          </a:xfrm>
        </p:spPr>
        <p:txBody>
          <a:bodyPr>
            <a:normAutofit fontScale="92500"/>
          </a:bodyPr>
          <a:lstStyle/>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Evaluar la necesidad de una encuesta nutricional.</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Formular claramente los propósitos y el uso previsto.</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Formular objetivos claros.</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Dedicir qué indicadores inlcuir.</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Formular preguntas.</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Elegir entre una encuesta y un muestreo exhaustivos.</a:t>
            </a:r>
          </a:p>
          <a:p>
            <a:pPr marL="742950" indent="-742950">
              <a:buClrTx/>
              <a:buSzPct val="100000"/>
              <a:buFont typeface="Tw Cen MT" panose="020B0602020104020603" pitchFamily="34" charset="0"/>
              <a:buAutoNum type="arabicPeriod"/>
            </a:pPr>
            <a:r>
              <a:rPr lang="es-x-int-SDL" sz="3200" dirty="0">
                <a:latin typeface="Calibri" panose="020F0502020204030204" pitchFamily="34" charset="0"/>
              </a:rPr>
              <a:t>Asignar funciones: ¿Quién hace qué?</a:t>
            </a:r>
          </a:p>
          <a:p>
            <a:pPr marL="0" indent="0">
              <a:buClrTx/>
              <a:buSzPct val="100000"/>
              <a:buNone/>
            </a:pPr>
            <a:endParaRPr lang="en-CA" altLang="en-US" sz="3000" dirty="0"/>
          </a:p>
          <a:p>
            <a:pPr marL="742950" indent="-742950">
              <a:buClrTx/>
              <a:buSzPct val="100000"/>
              <a:buFont typeface="Tw Cen MT" panose="020B0602020104020603" pitchFamily="34" charset="0"/>
              <a:buAutoNum type="arabicPeriod"/>
            </a:pPr>
            <a:endParaRPr lang="en-CA" altLang="en-US" sz="3000" dirty="0"/>
          </a:p>
        </p:txBody>
      </p:sp>
      <p:sp>
        <p:nvSpPr>
          <p:cNvPr id="6" name="Triangle 9"/>
          <p:cNvSpPr/>
          <p:nvPr/>
        </p:nvSpPr>
        <p:spPr>
          <a:xfrm rot="10800000">
            <a:off x="1339254" y="2434475"/>
            <a:ext cx="647700" cy="2921130"/>
          </a:xfrm>
          <a:prstGeom prst="triangle">
            <a:avLst>
              <a:gd name="adj" fmla="val 5174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7" name="Triangle 7"/>
          <p:cNvSpPr/>
          <p:nvPr/>
        </p:nvSpPr>
        <p:spPr>
          <a:xfrm rot="10800000">
            <a:off x="1204118" y="5004370"/>
            <a:ext cx="917972" cy="702469"/>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8855" y="5205601"/>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57126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10297" y="387896"/>
            <a:ext cx="11504980" cy="864096"/>
          </a:xfrm>
        </p:spPr>
        <p:txBody>
          <a:bodyPr>
            <a:normAutofit fontScale="90000"/>
          </a:bodyPr>
          <a:lstStyle/>
          <a:p>
            <a:pPr>
              <a:spcBef>
                <a:spcPts val="600"/>
              </a:spcBef>
            </a:pPr>
            <a:r>
              <a:rPr lang="es-x-int-SDL" sz="3600" dirty="0">
                <a:latin typeface="Arial" panose="020B0604020202020204" pitchFamily="34" charset="0"/>
                <a:cs typeface="Arial" panose="020B0604020202020204" pitchFamily="34" charset="0"/>
              </a:rPr>
              <a:t>1. </a:t>
            </a:r>
            <a:r>
              <a:rPr lang="es-x-int-SDL" u="sng" dirty="0">
                <a:latin typeface="+mn-lt"/>
                <a:cs typeface="Arial" panose="020B0604020202020204" pitchFamily="34" charset="0"/>
              </a:rPr>
              <a:t>Establecer la necesidad de una </a:t>
            </a:r>
            <a:r>
              <a:rPr lang="fr-CH" u="sng" dirty="0" err="1">
                <a:latin typeface="+mn-lt"/>
                <a:cs typeface="Arial" panose="020B0604020202020204" pitchFamily="34" charset="0"/>
              </a:rPr>
              <a:t>encuesta</a:t>
            </a:r>
            <a:r>
              <a:rPr lang="fr-CH" u="sng" dirty="0">
                <a:latin typeface="+mn-lt"/>
                <a:cs typeface="Arial" panose="020B0604020202020204" pitchFamily="34" charset="0"/>
              </a:rPr>
              <a:t> </a:t>
            </a:r>
            <a:r>
              <a:rPr lang="fr-CH" u="sng" dirty="0" err="1">
                <a:latin typeface="+mn-lt"/>
                <a:cs typeface="Arial" panose="020B0604020202020204" pitchFamily="34" charset="0"/>
              </a:rPr>
              <a:t>nutricional</a:t>
            </a:r>
            <a:endParaRPr lang="es-x-int-SDL" u="sng" dirty="0">
              <a:latin typeface="+mn-lt"/>
              <a:cs typeface="Arial" panose="020B0604020202020204" pitchFamily="34" charset="0"/>
            </a:endParaRPr>
          </a:p>
        </p:txBody>
      </p:sp>
      <p:sp>
        <p:nvSpPr>
          <p:cNvPr id="30723" name="Rectangle 3"/>
          <p:cNvSpPr>
            <a:spLocks noGrp="1" noChangeArrowheads="1"/>
          </p:cNvSpPr>
          <p:nvPr>
            <p:ph idx="1"/>
          </p:nvPr>
        </p:nvSpPr>
        <p:spPr>
          <a:xfrm>
            <a:off x="1575174" y="2266256"/>
            <a:ext cx="9959099" cy="3637239"/>
          </a:xfrm>
        </p:spPr>
        <p:txBody>
          <a:bodyPr>
            <a:normAutofit/>
          </a:bodyPr>
          <a:lstStyle/>
          <a:p>
            <a:pPr marL="0" indent="0">
              <a:spcBef>
                <a:spcPct val="0"/>
              </a:spcBef>
              <a:spcAft>
                <a:spcPts val="600"/>
              </a:spcAft>
              <a:buNone/>
            </a:pPr>
            <a:r>
              <a:rPr lang="es-x-int-SDL" b="1" dirty="0">
                <a:solidFill>
                  <a:srgbClr val="005BA4"/>
                </a:solidFill>
              </a:rPr>
              <a:t>	</a:t>
            </a:r>
            <a:r>
              <a:rPr lang="es-x-int-SDL" b="1" dirty="0">
                <a:solidFill>
                  <a:srgbClr val="0000CC"/>
                </a:solidFill>
              </a:rPr>
              <a:t>Se debe considerar lo siguiente:</a:t>
            </a:r>
          </a:p>
          <a:p>
            <a:pPr marL="876300" lvl="1" indent="-476250">
              <a:spcBef>
                <a:spcPct val="0"/>
              </a:spcBef>
              <a:buFont typeface="Wingdings" charset="2"/>
              <a:buChar char="Ø"/>
            </a:pPr>
            <a:r>
              <a:rPr lang="es-x-int-SDL" sz="2800" dirty="0"/>
              <a:t>¿Hay un problema?:</a:t>
            </a:r>
            <a:r>
              <a:rPr lang="es-AR" sz="2800" dirty="0"/>
              <a:t> </a:t>
            </a:r>
            <a:r>
              <a:rPr lang="es-x-int-SDL" sz="2800" dirty="0"/>
              <a:t>seguridad alimentaria, disrupción política/económica/ambiental (climática).</a:t>
            </a:r>
          </a:p>
          <a:p>
            <a:pPr marL="876300" lvl="1" indent="-476250">
              <a:spcBef>
                <a:spcPct val="0"/>
              </a:spcBef>
              <a:buFont typeface="Wingdings" charset="2"/>
              <a:buChar char="Ø"/>
            </a:pPr>
            <a:r>
              <a:rPr lang="es-x-int-SDL" sz="2800" dirty="0"/>
              <a:t>¿</a:t>
            </a:r>
            <a:r>
              <a:rPr lang="es-AR" sz="2800" dirty="0"/>
              <a:t>El estudio</a:t>
            </a:r>
            <a:r>
              <a:rPr lang="es-x-int-SDL" sz="2800" dirty="0"/>
              <a:t> logrará responder las preguntas que plantea?</a:t>
            </a:r>
          </a:p>
          <a:p>
            <a:pPr marL="876300" lvl="1" indent="-476250">
              <a:spcBef>
                <a:spcPct val="0"/>
              </a:spcBef>
              <a:buFont typeface="Wingdings" charset="2"/>
              <a:buChar char="Ø"/>
            </a:pPr>
            <a:r>
              <a:rPr lang="es-x-int-SDL" sz="2800" dirty="0"/>
              <a:t>¿Los resultados serán relevantes para el proceso de toma de decisiones? ¿</a:t>
            </a:r>
            <a:r>
              <a:rPr lang="es-AR" sz="2800" dirty="0"/>
              <a:t>Serán de ayuda para iniciar un </a:t>
            </a:r>
            <a:r>
              <a:rPr lang="es-x-int-SDL" sz="2800" dirty="0"/>
              <a:t>programa o</a:t>
            </a:r>
            <a:r>
              <a:rPr lang="es-AR" sz="2800" dirty="0"/>
              <a:t> una </a:t>
            </a:r>
            <a:r>
              <a:rPr lang="es-x-int-SDL" sz="2800" dirty="0"/>
              <a:t> intervenci</a:t>
            </a:r>
            <a:r>
              <a:rPr lang="es-AR" sz="2800" dirty="0" err="1"/>
              <a:t>ón</a:t>
            </a:r>
            <a:r>
              <a:rPr lang="es-AR" sz="2800" dirty="0"/>
              <a:t> </a:t>
            </a:r>
            <a:r>
              <a:rPr lang="es-x-int-SDL" sz="2800" dirty="0"/>
              <a:t>específicos?</a:t>
            </a:r>
          </a:p>
          <a:p>
            <a:pPr marL="876300" lvl="1" indent="-476250">
              <a:buFont typeface="Wingdings" charset="2"/>
              <a:buChar char="Ø"/>
            </a:pPr>
            <a:r>
              <a:rPr lang="es-x-int-SDL" sz="2800" dirty="0"/>
              <a:t>¿</a:t>
            </a:r>
            <a:r>
              <a:rPr lang="es-AR" sz="2800" dirty="0"/>
              <a:t>Hay </a:t>
            </a:r>
            <a:r>
              <a:rPr lang="es-x-int-SDL" sz="2800" dirty="0"/>
              <a:t>información ya disponible?</a:t>
            </a:r>
          </a:p>
          <a:p>
            <a:pPr marL="400050" lvl="1" indent="0">
              <a:buNone/>
            </a:pPr>
            <a:endParaRPr lang="en-GB" altLang="en-US" sz="1800" dirty="0"/>
          </a:p>
        </p:txBody>
      </p:sp>
      <p:sp>
        <p:nvSpPr>
          <p:cNvPr id="5" name="Rectangle 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228600" y="5257800"/>
            <a:ext cx="1532727" cy="369332"/>
          </a:xfrm>
          <a:prstGeom prst="rect">
            <a:avLst/>
          </a:prstGeom>
          <a:noFill/>
        </p:spPr>
        <p:txBody>
          <a:bodyPr wrap="none" rtlCol="0">
            <a:spAutoFit/>
          </a:bodyPr>
          <a:lstStyle/>
          <a:p>
            <a:r>
              <a:rPr lang="es-x-int-SDL">
                <a:solidFill>
                  <a:schemeClr val="bg1"/>
                </a:solidFill>
              </a:rPr>
              <a:t>Curso H.E.L.P</a:t>
            </a:r>
          </a:p>
        </p:txBody>
      </p:sp>
      <p:sp>
        <p:nvSpPr>
          <p:cNvPr id="4" name="TextBox 3"/>
          <p:cNvSpPr txBox="1"/>
          <p:nvPr/>
        </p:nvSpPr>
        <p:spPr>
          <a:xfrm>
            <a:off x="-15349" y="5183298"/>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101532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694" y="116632"/>
            <a:ext cx="10024662" cy="1143000"/>
          </a:xfrm>
        </p:spPr>
        <p:txBody>
          <a:bodyPr>
            <a:normAutofit fontScale="90000"/>
          </a:bodyPr>
          <a:lstStyle/>
          <a:p>
            <a:r>
              <a:rPr lang="es-x-int-SDL" u="sng" dirty="0">
                <a:latin typeface="+mn-lt"/>
              </a:rPr>
              <a:t>Ejemplos de fuentes de información secundaria</a:t>
            </a:r>
          </a:p>
        </p:txBody>
      </p:sp>
      <p:sp>
        <p:nvSpPr>
          <p:cNvPr id="4" name="Espace réservé du contenu 3"/>
          <p:cNvSpPr>
            <a:spLocks noGrp="1"/>
          </p:cNvSpPr>
          <p:nvPr>
            <p:ph sz="half" idx="4294967295"/>
          </p:nvPr>
        </p:nvSpPr>
        <p:spPr>
          <a:xfrm>
            <a:off x="6569765" y="1628800"/>
            <a:ext cx="5185611" cy="5112568"/>
          </a:xfrm>
          <a:prstGeom prst="rect">
            <a:avLst/>
          </a:prstGeom>
        </p:spPr>
        <p:txBody>
          <a:bodyPr>
            <a:normAutofit lnSpcReduction="10000"/>
          </a:bodyPr>
          <a:lstStyle/>
          <a:p>
            <a:pPr>
              <a:buFont typeface="Wingdings" panose="05000000000000000000" pitchFamily="2" charset="2"/>
              <a:buChar char="Ø"/>
            </a:pPr>
            <a:r>
              <a:rPr lang="es-x-int-SDL" sz="2400" dirty="0"/>
              <a:t>Relief Web</a:t>
            </a:r>
          </a:p>
          <a:p>
            <a:pPr>
              <a:buFont typeface="Wingdings" panose="05000000000000000000" pitchFamily="2" charset="2"/>
              <a:buChar char="Ø"/>
            </a:pPr>
            <a:r>
              <a:rPr lang="es-x-int-SDL" sz="2400" dirty="0"/>
              <a:t>Documentos gubernamentales, por ejemplo</a:t>
            </a:r>
            <a:r>
              <a:rPr lang="es-AR" sz="2400" dirty="0"/>
              <a:t>,</a:t>
            </a:r>
            <a:r>
              <a:rPr lang="es-x-int-SDL" sz="2400" dirty="0"/>
              <a:t> características demográficas, información sobre infraestructura, salud, nutrición y agricultura</a:t>
            </a:r>
          </a:p>
          <a:p>
            <a:pPr>
              <a:buFont typeface="Wingdings" panose="05000000000000000000" pitchFamily="2" charset="2"/>
              <a:buChar char="Ø"/>
            </a:pPr>
            <a:r>
              <a:rPr lang="es-x-int-SDL" sz="2400" dirty="0"/>
              <a:t>Estadísticas oficiales</a:t>
            </a:r>
          </a:p>
          <a:p>
            <a:pPr>
              <a:buFont typeface="Wingdings" panose="05000000000000000000" pitchFamily="2" charset="2"/>
              <a:buChar char="Ø"/>
            </a:pPr>
            <a:r>
              <a:rPr lang="es-x-int-SDL" sz="2400" dirty="0"/>
              <a:t>Evaluaciones de proyectos</a:t>
            </a:r>
          </a:p>
          <a:p>
            <a:pPr>
              <a:buFont typeface="Wingdings" panose="05000000000000000000" pitchFamily="2" charset="2"/>
              <a:buChar char="Ø"/>
            </a:pPr>
            <a:r>
              <a:rPr lang="es-x-int-SDL" sz="2400" dirty="0"/>
              <a:t>Informes de organizaciones de investigación</a:t>
            </a:r>
          </a:p>
          <a:p>
            <a:pPr>
              <a:buFont typeface="Wingdings" panose="05000000000000000000" pitchFamily="2" charset="2"/>
              <a:buChar char="Ø"/>
            </a:pPr>
            <a:r>
              <a:rPr lang="es-x-int-SDL" sz="2400" dirty="0"/>
              <a:t>Evaluaciones e informes de misión conjuntos</a:t>
            </a:r>
          </a:p>
          <a:p>
            <a:pPr>
              <a:buFont typeface="Wingdings" panose="05000000000000000000" pitchFamily="2" charset="2"/>
              <a:buChar char="Ø"/>
            </a:pPr>
            <a:r>
              <a:rPr lang="es-x-int-SDL" sz="2400" dirty="0"/>
              <a:t>Expertos en la temática </a:t>
            </a:r>
          </a:p>
          <a:p>
            <a:pPr>
              <a:buFont typeface="Wingdings" panose="05000000000000000000" pitchFamily="2" charset="2"/>
              <a:buChar char="Ø"/>
            </a:pPr>
            <a:r>
              <a:rPr lang="es-x-int-SDL" sz="2400" dirty="0"/>
              <a:t>Información de los medios de comunicación</a:t>
            </a:r>
          </a:p>
          <a:p>
            <a:endParaRPr lang="fr-CH" dirty="0"/>
          </a:p>
        </p:txBody>
      </p:sp>
      <p:sp>
        <p:nvSpPr>
          <p:cNvPr id="3" name="Content Placeholder 2"/>
          <p:cNvSpPr>
            <a:spLocks noGrp="1"/>
          </p:cNvSpPr>
          <p:nvPr>
            <p:ph sz="quarter" idx="4294967295"/>
          </p:nvPr>
        </p:nvSpPr>
        <p:spPr>
          <a:xfrm>
            <a:off x="752946" y="1628800"/>
            <a:ext cx="5343054" cy="5562803"/>
          </a:xfrm>
          <a:prstGeom prst="rect">
            <a:avLst/>
          </a:prstGeom>
        </p:spPr>
        <p:txBody>
          <a:bodyPr>
            <a:normAutofit fontScale="85000" lnSpcReduction="20000"/>
          </a:bodyPr>
          <a:lstStyle/>
          <a:p>
            <a:pPr>
              <a:buFont typeface="Wingdings" panose="05000000000000000000" pitchFamily="2" charset="2"/>
              <a:buChar char="Ø"/>
            </a:pPr>
            <a:r>
              <a:rPr lang="es-x-int-SDL" dirty="0"/>
              <a:t>Encuesta agrupada de indicadores múltiples (MICS)</a:t>
            </a:r>
          </a:p>
          <a:p>
            <a:pPr>
              <a:buFont typeface="Wingdings" panose="05000000000000000000" pitchFamily="2" charset="2"/>
              <a:buChar char="Ø"/>
            </a:pPr>
            <a:r>
              <a:rPr lang="es-x-int-SDL" dirty="0"/>
              <a:t>Encuesta demográfica y de salud (DHS)</a:t>
            </a:r>
          </a:p>
          <a:p>
            <a:pPr>
              <a:buFont typeface="Wingdings" panose="05000000000000000000" pitchFamily="2" charset="2"/>
              <a:buChar char="Ø"/>
            </a:pPr>
            <a:r>
              <a:rPr lang="es-x-int-SDL" dirty="0"/>
              <a:t>I</a:t>
            </a:r>
            <a:r>
              <a:rPr lang="es-AR" dirty="0"/>
              <a:t>n</a:t>
            </a:r>
            <a:r>
              <a:rPr lang="es-x-int-SDL" dirty="0"/>
              <a:t>formes de ONG, la Cruz Roja y la Media Luna Roja. ¿Cuáles?</a:t>
            </a:r>
          </a:p>
          <a:p>
            <a:pPr>
              <a:buFont typeface="Wingdings" panose="05000000000000000000" pitchFamily="2" charset="2"/>
              <a:buChar char="Ø"/>
            </a:pPr>
            <a:r>
              <a:rPr lang="es-x-int-SDL" dirty="0"/>
              <a:t>Informes de las Naciones Unidas. ¿Cuáles?</a:t>
            </a:r>
          </a:p>
          <a:p>
            <a:pPr>
              <a:buFont typeface="Wingdings" panose="05000000000000000000" pitchFamily="2" charset="2"/>
              <a:buChar char="Ø"/>
            </a:pPr>
            <a:r>
              <a:rPr lang="es-x-int-SDL" dirty="0"/>
              <a:t>Grupos nutricionales</a:t>
            </a:r>
          </a:p>
          <a:p>
            <a:pPr>
              <a:buFont typeface="Wingdings" panose="05000000000000000000" pitchFamily="2" charset="2"/>
              <a:buChar char="Ø"/>
            </a:pPr>
            <a:r>
              <a:rPr lang="es-x-int-SDL" dirty="0"/>
              <a:t>Informes anuales</a:t>
            </a:r>
          </a:p>
          <a:p>
            <a:pPr>
              <a:buFont typeface="Wingdings" panose="05000000000000000000" pitchFamily="2" charset="2"/>
              <a:buChar char="Ø"/>
            </a:pPr>
            <a:r>
              <a:rPr lang="es-x-int-SDL" dirty="0"/>
              <a:t>Análisis exhaustivo de la seguridad alimentaria y de la vulnerabilidad (CSFVA), encuestas de seguridad alimentaria</a:t>
            </a:r>
          </a:p>
          <a:p>
            <a:pPr>
              <a:buFont typeface="Wingdings" panose="05000000000000000000" pitchFamily="2" charset="2"/>
              <a:buChar char="Ø"/>
            </a:pPr>
            <a:r>
              <a:rPr lang="es-x-int-SDL" dirty="0"/>
              <a:t>Sistemas de alerta temprana</a:t>
            </a:r>
          </a:p>
          <a:p>
            <a:pPr>
              <a:buFont typeface="Wingdings" panose="05000000000000000000" pitchFamily="2" charset="2"/>
              <a:buChar char="Ø"/>
            </a:pPr>
            <a:r>
              <a:rPr lang="es-x-int-SDL" dirty="0"/>
              <a:t>Sitios web: sitios de alerta temprana, como Fewsnet, IPC</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11860"/>
            <a:ext cx="738664" cy="1440394"/>
          </a:xfrm>
          <a:prstGeom prst="rect">
            <a:avLst/>
          </a:prstGeom>
          <a:noFill/>
        </p:spPr>
        <p:txBody>
          <a:bodyPr vert="vert270" wrap="none" rtlCol="0">
            <a:spAutoFit/>
          </a:bodyPr>
          <a:lstStyle/>
          <a:p>
            <a:r>
              <a:rPr lang="es-x-int-SDL">
                <a:solidFill>
                  <a:schemeClr val="bg1"/>
                </a:solidFill>
              </a:rPr>
              <a:t>Curso H.E.L.P</a:t>
            </a:r>
          </a:p>
          <a:p>
            <a:endParaRPr lang="en-GB" dirty="0">
              <a:solidFill>
                <a:schemeClr val="bg1"/>
              </a:solidFill>
            </a:endParaRPr>
          </a:p>
        </p:txBody>
      </p:sp>
    </p:spTree>
    <p:extLst>
      <p:ext uri="{BB962C8B-B14F-4D97-AF65-F5344CB8AC3E}">
        <p14:creationId xmlns:p14="http://schemas.microsoft.com/office/powerpoint/2010/main" val="2279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282" y="60325"/>
            <a:ext cx="11146255" cy="1325563"/>
          </a:xfrm>
        </p:spPr>
        <p:txBody>
          <a:bodyPr/>
          <a:lstStyle/>
          <a:p>
            <a:pPr algn="ctr"/>
            <a:r>
              <a:rPr lang="es-x-int-SDL" dirty="0">
                <a:latin typeface="+mn-lt"/>
              </a:rPr>
              <a:t>2. </a:t>
            </a:r>
            <a:r>
              <a:rPr lang="es-x-int-SDL" u="sng" dirty="0">
                <a:latin typeface="+mn-lt"/>
              </a:rPr>
              <a:t>Propósitos y uso de l</a:t>
            </a:r>
            <a:r>
              <a:rPr lang="es-AR" u="sng" dirty="0">
                <a:latin typeface="+mn-lt"/>
              </a:rPr>
              <a:t>os estudios </a:t>
            </a:r>
            <a:r>
              <a:rPr lang="es-x-int-SDL" u="sng" dirty="0">
                <a:latin typeface="+mn-lt"/>
              </a:rPr>
              <a:t> nutricionales </a:t>
            </a:r>
          </a:p>
        </p:txBody>
      </p:sp>
      <p:sp>
        <p:nvSpPr>
          <p:cNvPr id="4" name="TextBox 3"/>
          <p:cNvSpPr txBox="1"/>
          <p:nvPr/>
        </p:nvSpPr>
        <p:spPr>
          <a:xfrm>
            <a:off x="240632" y="365125"/>
            <a:ext cx="184731" cy="369332"/>
          </a:xfrm>
          <a:prstGeom prst="rect">
            <a:avLst/>
          </a:prstGeom>
          <a:noFill/>
        </p:spPr>
        <p:txBody>
          <a:bodyPr wrap="none" rtlCol="0">
            <a:spAutoFit/>
          </a:bodyPr>
          <a:lstStyle/>
          <a:p>
            <a:endParaRPr lang="en-GB" dirty="0"/>
          </a:p>
        </p:txBody>
      </p:sp>
      <p:sp>
        <p:nvSpPr>
          <p:cNvPr id="7" name="Pentagon 6"/>
          <p:cNvSpPr/>
          <p:nvPr/>
        </p:nvSpPr>
        <p:spPr>
          <a:xfrm>
            <a:off x="1315453" y="1597923"/>
            <a:ext cx="10756479" cy="3170069"/>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es-x-int-SDL" sz="2800" dirty="0">
                <a:solidFill>
                  <a:schemeClr val="tx1"/>
                </a:solidFill>
              </a:rPr>
              <a:t>Evaluar si existe una emergencia alimentaria o riesgo de ella.</a:t>
            </a:r>
          </a:p>
          <a:p>
            <a:pPr marL="914400" lvl="1" indent="-457200">
              <a:buFont typeface="Courier New" charset="0"/>
              <a:buChar char="o"/>
            </a:pPr>
            <a:r>
              <a:rPr lang="es-x-int-SDL" sz="2800" dirty="0">
                <a:solidFill>
                  <a:schemeClr val="tx1"/>
                </a:solidFill>
              </a:rPr>
              <a:t>calcular la gravedad y el alcance; </a:t>
            </a:r>
          </a:p>
          <a:p>
            <a:pPr marL="914400" lvl="1" indent="-457200">
              <a:buFont typeface="Courier New" charset="0"/>
              <a:buChar char="o"/>
            </a:pPr>
            <a:r>
              <a:rPr lang="es-x-int-SDL" sz="2800" dirty="0">
                <a:solidFill>
                  <a:schemeClr val="tx1"/>
                </a:solidFill>
              </a:rPr>
              <a:t>evaluación e impacto probable de la crisis en la salud y </a:t>
            </a:r>
            <a:r>
              <a:rPr lang="es-AR" sz="2800" dirty="0">
                <a:solidFill>
                  <a:schemeClr val="tx1"/>
                </a:solidFill>
              </a:rPr>
              <a:t>en </a:t>
            </a:r>
            <a:r>
              <a:rPr lang="es-x-int-SDL" sz="2800" dirty="0">
                <a:solidFill>
                  <a:schemeClr val="tx1"/>
                </a:solidFill>
              </a:rPr>
              <a:t>el estado nutricional. </a:t>
            </a:r>
          </a:p>
          <a:p>
            <a:pPr marL="457200" indent="-457200">
              <a:buFont typeface="Wingdings" charset="2"/>
              <a:buChar char="Ø"/>
            </a:pPr>
            <a:r>
              <a:rPr lang="es-x-int-SDL" sz="2800" dirty="0">
                <a:solidFill>
                  <a:schemeClr val="tx1"/>
                </a:solidFill>
              </a:rPr>
              <a:t>Evaluar la necesidad de una (nueva) intervención. </a:t>
            </a:r>
          </a:p>
          <a:p>
            <a:pPr marL="457200" indent="-457200">
              <a:buFont typeface="Wingdings" charset="2"/>
              <a:buChar char="Ø"/>
            </a:pPr>
            <a:r>
              <a:rPr lang="es-x-int-SDL" sz="2800" dirty="0">
                <a:solidFill>
                  <a:schemeClr val="tx1"/>
                </a:solidFill>
              </a:rPr>
              <a:t>Evaluar una intervención existente (se necesita una línea de base).</a:t>
            </a:r>
          </a:p>
          <a:p>
            <a:pPr algn="ctr"/>
            <a:endParaRPr lang="en-US" dirty="0">
              <a:solidFill>
                <a:schemeClr val="tx1"/>
              </a:solidFill>
            </a:endParaRPr>
          </a:p>
          <a:p>
            <a:pPr algn="ctr"/>
            <a:endParaRPr lang="fr-CH" dirty="0"/>
          </a:p>
        </p:txBody>
      </p:sp>
      <p:sp>
        <p:nvSpPr>
          <p:cNvPr id="8" name="Pentagon 7"/>
          <p:cNvSpPr/>
          <p:nvPr/>
        </p:nvSpPr>
        <p:spPr>
          <a:xfrm>
            <a:off x="1315453" y="5269222"/>
            <a:ext cx="10756479" cy="1267936"/>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es-x-int-SDL" sz="2800">
                <a:solidFill>
                  <a:schemeClr val="tx1"/>
                </a:solidFill>
              </a:rPr>
              <a:t>Gestión de la operación, apoyo, responsabilidad, obtención de fondos.</a:t>
            </a:r>
          </a:p>
          <a:p>
            <a:pPr marL="457200" indent="-457200">
              <a:buFont typeface="Wingdings" charset="2"/>
              <a:buChar char="Ø"/>
            </a:pPr>
            <a:endParaRPr lang="en-US" dirty="0">
              <a:solidFill>
                <a:schemeClr val="tx1"/>
              </a:solidFill>
            </a:endParaRPr>
          </a:p>
          <a:p>
            <a:pPr algn="ctr"/>
            <a:endParaRPr lang="fr-CH" dirty="0"/>
          </a:p>
        </p:txBody>
      </p:sp>
      <p:sp>
        <p:nvSpPr>
          <p:cNvPr id="9" name="Rectangle 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135055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2679264" y="409361"/>
            <a:ext cx="6464735" cy="864096"/>
          </a:xfrm>
        </p:spPr>
        <p:txBody>
          <a:bodyPr>
            <a:normAutofit/>
          </a:bodyPr>
          <a:lstStyle/>
          <a:p>
            <a:pPr eaLnBrk="1" hangingPunct="1"/>
            <a:r>
              <a:rPr lang="es-x-int-SDL" sz="3600">
                <a:latin typeface="Arial" panose="020B0604020202020204" pitchFamily="34" charset="0"/>
                <a:cs typeface="Arial" panose="020B0604020202020204" pitchFamily="34" charset="0"/>
              </a:rPr>
              <a:t>3. </a:t>
            </a:r>
            <a:r>
              <a:rPr lang="es-x-int-SDL" u="sng">
                <a:latin typeface="+mn-lt"/>
                <a:cs typeface="Arial" panose="020B0604020202020204" pitchFamily="34" charset="0"/>
              </a:rPr>
              <a:t>Formular los objetivos</a:t>
            </a:r>
          </a:p>
        </p:txBody>
      </p:sp>
      <p:sp>
        <p:nvSpPr>
          <p:cNvPr id="19459" name="Rectangle 3"/>
          <p:cNvSpPr>
            <a:spLocks noGrp="1" noChangeArrowheads="1"/>
          </p:cNvSpPr>
          <p:nvPr>
            <p:ph idx="1"/>
          </p:nvPr>
        </p:nvSpPr>
        <p:spPr>
          <a:xfrm>
            <a:off x="1973412" y="1417836"/>
            <a:ext cx="9534584" cy="5184576"/>
          </a:xfrm>
        </p:spPr>
        <p:txBody>
          <a:bodyPr/>
          <a:lstStyle/>
          <a:p>
            <a:pPr eaLnBrk="1" hangingPunct="1">
              <a:buFont typeface="Wingdings" charset="2"/>
              <a:buChar char="Ø"/>
            </a:pPr>
            <a:endParaRPr lang="en-US" altLang="en-US" b="1" dirty="0"/>
          </a:p>
          <a:p>
            <a:pPr marL="0" indent="0" eaLnBrk="1" hangingPunct="1">
              <a:buNone/>
            </a:pPr>
            <a:r>
              <a:rPr lang="es-x-int-SDL" sz="3200" b="1" dirty="0"/>
              <a:t>Objetivos</a:t>
            </a:r>
            <a:r>
              <a:rPr lang="es-x-int-SDL" sz="3200" dirty="0"/>
              <a:t>:</a:t>
            </a:r>
          </a:p>
          <a:p>
            <a:pPr lvl="1" eaLnBrk="1" hangingPunct="1">
              <a:buFont typeface="Wingdings" charset="2"/>
              <a:buChar char="ü"/>
            </a:pPr>
            <a:r>
              <a:rPr lang="es-x-int-SDL" sz="3200" dirty="0"/>
              <a:t>Información </a:t>
            </a:r>
            <a:r>
              <a:rPr lang="es-x-int-SDL" sz="3200" b="1" dirty="0"/>
              <a:t>específica</a:t>
            </a:r>
            <a:r>
              <a:rPr lang="es-x-int-SDL" sz="3200" dirty="0"/>
              <a:t> de lo que</a:t>
            </a:r>
            <a:r>
              <a:rPr lang="es-AR" sz="3200" dirty="0"/>
              <a:t> se propone </a:t>
            </a:r>
            <a:r>
              <a:rPr lang="es-x-int-SDL" sz="3200" dirty="0"/>
              <a:t> resolver en </a:t>
            </a:r>
            <a:r>
              <a:rPr lang="es-AR" sz="3200" dirty="0"/>
              <a:t>el estudio</a:t>
            </a:r>
            <a:r>
              <a:rPr lang="es-x-int-SDL" sz="3200" dirty="0"/>
              <a:t>.</a:t>
            </a:r>
          </a:p>
          <a:p>
            <a:pPr marL="457200" lvl="1" indent="0" eaLnBrk="1" hangingPunct="1">
              <a:buNone/>
            </a:pPr>
            <a:endParaRPr lang="en-US" altLang="en-US" sz="2800" dirty="0"/>
          </a:p>
          <a:p>
            <a:pPr marL="1428750" lvl="2" indent="-514350">
              <a:buFont typeface="+mj-lt"/>
              <a:buAutoNum type="arabicParenR"/>
            </a:pPr>
            <a:r>
              <a:rPr lang="es-x-int-SDL" sz="2800" b="1" u="sng" dirty="0"/>
              <a:t>QUÉ</a:t>
            </a:r>
            <a:r>
              <a:rPr lang="es-x-int-SDL" sz="2800" b="1" dirty="0"/>
              <a:t>: </a:t>
            </a:r>
            <a:r>
              <a:rPr lang="es-AR" sz="2800" b="1" dirty="0"/>
              <a:t>i</a:t>
            </a:r>
            <a:r>
              <a:rPr lang="es-x-int-SDL" sz="2800" b="1" dirty="0"/>
              <a:t>ndicadores de salud</a:t>
            </a:r>
            <a:r>
              <a:rPr lang="es-x-int-SDL" sz="2800" dirty="0"/>
              <a:t> clave para medir</a:t>
            </a:r>
          </a:p>
          <a:p>
            <a:pPr marL="1428750" lvl="2" indent="-514350">
              <a:buFont typeface="+mj-lt"/>
              <a:buAutoNum type="arabicParenR"/>
            </a:pPr>
            <a:r>
              <a:rPr lang="es-x-int-SDL" sz="2800" b="1" u="sng" dirty="0"/>
              <a:t>QUIÉN:</a:t>
            </a:r>
            <a:r>
              <a:rPr lang="es-x-int-SDL" sz="2800" b="1" dirty="0"/>
              <a:t> </a:t>
            </a:r>
            <a:r>
              <a:rPr lang="es-AR" sz="2800" b="1" dirty="0"/>
              <a:t>g</a:t>
            </a:r>
            <a:r>
              <a:rPr lang="es-x-int-SDL" sz="2800" b="1" dirty="0"/>
              <a:t>rupos destinatarios</a:t>
            </a:r>
          </a:p>
          <a:p>
            <a:pPr marL="1428750" lvl="2" indent="-514350">
              <a:buFont typeface="+mj-lt"/>
              <a:buAutoNum type="arabicParenR"/>
            </a:pPr>
            <a:r>
              <a:rPr lang="es-x-int-SDL" sz="2800" b="1" u="sng" dirty="0"/>
              <a:t>DÓNDE</a:t>
            </a:r>
            <a:r>
              <a:rPr lang="es-x-int-SDL" sz="2800" b="1" dirty="0"/>
              <a:t>: </a:t>
            </a:r>
            <a:r>
              <a:rPr lang="es-AR" sz="2800" b="1" dirty="0"/>
              <a:t>á</a:t>
            </a:r>
            <a:r>
              <a:rPr lang="es-x-int-SDL" sz="2800" b="1" dirty="0"/>
              <a:t>rea geográfica</a:t>
            </a:r>
          </a:p>
          <a:p>
            <a:pPr marL="1428750" lvl="2" indent="-514350">
              <a:buFont typeface="+mj-lt"/>
              <a:buAutoNum type="arabicParenR"/>
            </a:pPr>
            <a:r>
              <a:rPr lang="es-x-int-SDL" sz="2800" b="1" u="sng" dirty="0"/>
              <a:t>CUÁNDO</a:t>
            </a:r>
            <a:r>
              <a:rPr lang="es-x-int-SDL" sz="2800" b="1" dirty="0"/>
              <a:t>: </a:t>
            </a:r>
            <a:r>
              <a:rPr lang="es-AR" sz="2800" b="1" dirty="0"/>
              <a:t>p</a:t>
            </a:r>
            <a:r>
              <a:rPr lang="es-x-int-SDL" sz="2800" b="1" dirty="0"/>
              <a:t>lazo</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17711" y="5172904"/>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435758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727158" y="490020"/>
            <a:ext cx="8149389" cy="1143000"/>
          </a:xfrm>
        </p:spPr>
        <p:txBody>
          <a:bodyPr>
            <a:noAutofit/>
          </a:bodyPr>
          <a:lstStyle/>
          <a:p>
            <a:pPr algn="ctr" eaLnBrk="1" hangingPunct="1">
              <a:defRPr/>
            </a:pPr>
            <a:r>
              <a:rPr lang="es-x-int-SDL">
                <a:latin typeface="+mn-lt"/>
                <a:cs typeface="Arial" panose="020B0604020202020204" pitchFamily="34" charset="0"/>
              </a:rPr>
              <a:t>¿Tiene estos objetivos claros? </a:t>
            </a:r>
            <a:br>
              <a:rPr lang="es-x-int-SDL">
                <a:latin typeface="+mn-lt"/>
                <a:cs typeface="Arial" panose="020B0604020202020204" pitchFamily="34" charset="0"/>
              </a:rPr>
            </a:br>
            <a:r>
              <a:rPr lang="es-x-int-SDL">
                <a:latin typeface="+mn-lt"/>
                <a:cs typeface="Arial" panose="020B0604020202020204" pitchFamily="34" charset="0"/>
              </a:rPr>
              <a:t>Si no los tiene, ¿qué hace falta? </a:t>
            </a:r>
          </a:p>
        </p:txBody>
      </p:sp>
      <p:sp>
        <p:nvSpPr>
          <p:cNvPr id="845827" name="Rectangle 3"/>
          <p:cNvSpPr>
            <a:spLocks noGrp="1" noChangeArrowheads="1"/>
          </p:cNvSpPr>
          <p:nvPr>
            <p:ph idx="1"/>
          </p:nvPr>
        </p:nvSpPr>
        <p:spPr>
          <a:xfrm>
            <a:off x="1552963" y="2093395"/>
            <a:ext cx="10363200" cy="3152473"/>
          </a:xfrm>
        </p:spPr>
        <p:txBody>
          <a:bodyPr>
            <a:noAutofit/>
          </a:bodyPr>
          <a:lstStyle/>
          <a:p>
            <a:pPr marL="534988" lvl="1" indent="-514350">
              <a:spcBef>
                <a:spcPct val="0"/>
              </a:spcBef>
              <a:spcAft>
                <a:spcPts val="1000"/>
              </a:spcAft>
              <a:buClr>
                <a:srgbClr val="005BA4"/>
              </a:buClr>
              <a:buFont typeface="+mj-lt"/>
              <a:buAutoNum type="arabicParenR"/>
            </a:pPr>
            <a:r>
              <a:rPr lang="es-x-int-SDL" sz="2800" dirty="0"/>
              <a:t>Evaluar la anemia.</a:t>
            </a:r>
          </a:p>
          <a:p>
            <a:pPr marL="534988" lvl="1" indent="-514350">
              <a:spcBef>
                <a:spcPct val="0"/>
              </a:spcBef>
              <a:spcAft>
                <a:spcPts val="1000"/>
              </a:spcAft>
              <a:buClr>
                <a:srgbClr val="005BA4"/>
              </a:buClr>
              <a:buFont typeface="+mj-lt"/>
              <a:buAutoNum type="arabicParenR"/>
            </a:pPr>
            <a:r>
              <a:rPr lang="es-x-int-SDL" sz="2800" dirty="0"/>
              <a:t>Estudiar niños </a:t>
            </a:r>
            <a:r>
              <a:rPr lang="es-AR" sz="2800" dirty="0"/>
              <a:t>menores de 5</a:t>
            </a:r>
            <a:r>
              <a:rPr lang="es-x-int-SDL" sz="2800" dirty="0"/>
              <a:t> años de edad en campamentos de refugiados en Tanzania.</a:t>
            </a:r>
          </a:p>
          <a:p>
            <a:pPr marL="477838" lvl="1" indent="-457200">
              <a:spcBef>
                <a:spcPct val="0"/>
              </a:spcBef>
              <a:spcAft>
                <a:spcPts val="1000"/>
              </a:spcAft>
              <a:buClr>
                <a:srgbClr val="005BA4"/>
              </a:buClr>
              <a:buFont typeface="+mj-lt"/>
              <a:buAutoNum type="arabicParenR"/>
            </a:pPr>
            <a:r>
              <a:rPr lang="es-x-int-SDL" sz="2800" dirty="0"/>
              <a:t>Estimar la prevalenc</a:t>
            </a:r>
            <a:r>
              <a:rPr lang="es-AR" sz="2800" dirty="0"/>
              <a:t>i</a:t>
            </a:r>
            <a:r>
              <a:rPr lang="es-x-int-SDL" sz="2800" dirty="0"/>
              <a:t>a actual de la anemia en campamentos de refugiados en Tanzania.</a:t>
            </a:r>
          </a:p>
          <a:p>
            <a:pPr marL="477838" lvl="1" indent="-457200">
              <a:spcBef>
                <a:spcPct val="0"/>
              </a:spcBef>
              <a:spcAft>
                <a:spcPts val="1000"/>
              </a:spcAft>
              <a:buClr>
                <a:srgbClr val="005BA4"/>
              </a:buClr>
              <a:buFont typeface="+mj-lt"/>
              <a:buAutoNum type="arabicParenR"/>
            </a:pPr>
            <a:r>
              <a:rPr lang="es-x-int-SDL" sz="2800" dirty="0"/>
              <a:t>Estimar la prevalenc</a:t>
            </a:r>
            <a:r>
              <a:rPr lang="es-AR" sz="2800" dirty="0"/>
              <a:t>i</a:t>
            </a:r>
            <a:r>
              <a:rPr lang="es-x-int-SDL" sz="2800" dirty="0"/>
              <a:t>a actual de la anemia en niños menores de 5 años.</a:t>
            </a:r>
          </a:p>
          <a:p>
            <a:pPr marL="477838" lvl="1" indent="-457200">
              <a:spcBef>
                <a:spcPct val="0"/>
              </a:spcBef>
              <a:spcAft>
                <a:spcPts val="1000"/>
              </a:spcAft>
              <a:buClr>
                <a:srgbClr val="005BA4"/>
              </a:buClr>
              <a:buFont typeface="+mj-lt"/>
              <a:buAutoNum type="arabicParenR"/>
            </a:pPr>
            <a:r>
              <a:rPr lang="es-x-int-SDL" sz="2800" dirty="0"/>
              <a:t>Estimar la prevalencia actua</a:t>
            </a:r>
            <a:r>
              <a:rPr lang="es-AR" sz="2800" dirty="0"/>
              <a:t>l</a:t>
            </a:r>
            <a:r>
              <a:rPr lang="es-x-int-SDL" sz="2800" dirty="0"/>
              <a:t> de la anemia en niños menores de 5 años que viven en campamentos de refugiados en el distrito de Kibondo, Tanzania.</a:t>
            </a:r>
          </a:p>
        </p:txBody>
      </p:sp>
      <p:sp>
        <p:nvSpPr>
          <p:cNvPr id="2" name="TextBox 1"/>
          <p:cNvSpPr txBox="1"/>
          <p:nvPr/>
        </p:nvSpPr>
        <p:spPr>
          <a:xfrm>
            <a:off x="1401154" y="276690"/>
            <a:ext cx="1326004" cy="1569660"/>
          </a:xfrm>
          <a:prstGeom prst="rect">
            <a:avLst/>
          </a:prstGeom>
          <a:noFill/>
        </p:spPr>
        <p:txBody>
          <a:bodyPr wrap="none" rtlCol="0">
            <a:spAutoFit/>
          </a:bodyPr>
          <a:lstStyle/>
          <a:p>
            <a:r>
              <a:rPr lang="es-x-int-SDL" sz="9600" b="1">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245868"/>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201452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5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5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5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58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1588" y="285750"/>
            <a:ext cx="10593598" cy="1913512"/>
          </a:xfrm>
        </p:spPr>
        <p:txBody>
          <a:bodyPr>
            <a:noAutofit/>
          </a:bodyPr>
          <a:lstStyle/>
          <a:p>
            <a:pPr algn="l">
              <a:defRPr/>
            </a:pPr>
            <a:r>
              <a:rPr lang="es-x-int-SDL" sz="3200" b="1" dirty="0">
                <a:solidFill>
                  <a:srgbClr val="0000CC"/>
                </a:solidFill>
                <a:latin typeface="+mn-lt"/>
                <a:ea typeface="Tahoma" panose="020B0604030504040204" pitchFamily="34" charset="0"/>
                <a:cs typeface="Tahoma" panose="020B0604030504040204" pitchFamily="34" charset="0"/>
              </a:rPr>
              <a:t>Trabajo grupal </a:t>
            </a:r>
            <a:br>
              <a:rPr lang="es-x-int-SDL" sz="3200" dirty="0">
                <a:solidFill>
                  <a:srgbClr val="005BA4"/>
                </a:solidFill>
                <a:latin typeface="+mn-lt"/>
                <a:ea typeface="Tahoma" panose="020B0604030504040204" pitchFamily="34" charset="0"/>
                <a:cs typeface="Tahoma" panose="020B0604030504040204" pitchFamily="34" charset="0"/>
              </a:rPr>
            </a:br>
            <a:r>
              <a:rPr lang="es-x-int-SDL" sz="2800" dirty="0">
                <a:latin typeface="+mn-lt"/>
                <a:ea typeface="Tahoma" panose="020B0604030504040204" pitchFamily="34" charset="0"/>
                <a:cs typeface="Tahoma" panose="020B0604030504040204" pitchFamily="34" charset="0"/>
              </a:rPr>
              <a:t>¿Cuáles podrían ser el propósito y los objetivos de una evaluación </a:t>
            </a:r>
            <a:r>
              <a:rPr lang="es-AR" sz="2800" dirty="0">
                <a:latin typeface="+mn-lt"/>
                <a:ea typeface="Tahoma" panose="020B0604030504040204" pitchFamily="34" charset="0"/>
                <a:cs typeface="Tahoma" panose="020B0604030504040204" pitchFamily="34" charset="0"/>
              </a:rPr>
              <a:t>nutricional </a:t>
            </a:r>
            <a:r>
              <a:rPr lang="es-x-int-SDL" sz="2800" dirty="0">
                <a:latin typeface="+mn-lt"/>
                <a:ea typeface="Tahoma" panose="020B0604030504040204" pitchFamily="34" charset="0"/>
                <a:cs typeface="Tahoma" panose="020B0604030504040204" pitchFamily="34" charset="0"/>
              </a:rPr>
              <a:t>en este lugar en términos de nutrición y medios de subsistencia?</a:t>
            </a:r>
            <a:br>
              <a:rPr lang="es-x-int-SDL" sz="2800" b="1" dirty="0">
                <a:latin typeface="+mn-lt"/>
                <a:ea typeface="Tahoma" panose="020B0604030504040204" pitchFamily="34" charset="0"/>
                <a:cs typeface="Tahoma" panose="020B0604030504040204" pitchFamily="34" charset="0"/>
              </a:rPr>
            </a:br>
            <a:r>
              <a:rPr lang="es-x-int-SDL" sz="2800" b="1" dirty="0">
                <a:solidFill>
                  <a:srgbClr val="FF0000"/>
                </a:solidFill>
                <a:latin typeface="+mn-lt"/>
                <a:ea typeface="Tahoma" panose="020B0604030504040204" pitchFamily="34" charset="0"/>
                <a:cs typeface="Tahoma" panose="020B0604030504040204" pitchFamily="34" charset="0"/>
              </a:rPr>
              <a:t>10 minutos</a:t>
            </a:r>
          </a:p>
        </p:txBody>
      </p:sp>
      <p:sp>
        <p:nvSpPr>
          <p:cNvPr id="35844"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0AD9A6A-73AA-4144-81E1-8FB10100CEFF}" type="slidenum">
              <a:rPr lang="en-US" altLang="en-US" sz="1800">
                <a:solidFill>
                  <a:srgbClr val="FFFFFF"/>
                </a:solidFill>
                <a:latin typeface="Arial" panose="020B0604020202020204" pitchFamily="34" charset="0"/>
                <a:cs typeface="Arial" panose="020B0604020202020204" pitchFamily="34" charset="0"/>
              </a:rPr>
              <a:pPr>
                <a:spcBef>
                  <a:spcPct val="0"/>
                </a:spcBef>
                <a:buClrTx/>
                <a:buFontTx/>
                <a:buNone/>
              </a:pPr>
              <a:t>17</a:t>
            </a:fld>
            <a:endParaRPr lang="en-US" altLang="en-US" sz="1800">
              <a:solidFill>
                <a:srgbClr val="FFFFFF"/>
              </a:solidFill>
              <a:latin typeface="Arial" panose="020B0604020202020204" pitchFamily="34" charset="0"/>
              <a:cs typeface="Arial" panose="020B0604020202020204" pitchFamily="34" charset="0"/>
            </a:endParaRPr>
          </a:p>
        </p:txBody>
      </p:sp>
      <p:sp>
        <p:nvSpPr>
          <p:cNvPr id="4" name="TextBox 3"/>
          <p:cNvSpPr txBox="1"/>
          <p:nvPr/>
        </p:nvSpPr>
        <p:spPr>
          <a:xfrm>
            <a:off x="4843463" y="1600200"/>
            <a:ext cx="184731" cy="369332"/>
          </a:xfrm>
          <a:prstGeom prst="rect">
            <a:avLst/>
          </a:prstGeom>
          <a:noFill/>
        </p:spPr>
        <p:txBody>
          <a:bodyPr wrap="none" rtlCol="0">
            <a:spAutoFit/>
          </a:bodyPr>
          <a:lstStyle/>
          <a:p>
            <a:endParaRPr lang="en-GB" dirty="0"/>
          </a:p>
        </p:txBody>
      </p:sp>
      <p:pic>
        <p:nvPicPr>
          <p:cNvPr id="10" name="Picture 9"/>
          <p:cNvPicPr>
            <a:picLocks noChangeAspect="1"/>
          </p:cNvPicPr>
          <p:nvPr/>
        </p:nvPicPr>
        <p:blipFill>
          <a:blip r:embed="rId3"/>
          <a:stretch>
            <a:fillRect/>
          </a:stretch>
        </p:blipFill>
        <p:spPr>
          <a:xfrm>
            <a:off x="855662" y="2742794"/>
            <a:ext cx="4381919" cy="3025475"/>
          </a:xfrm>
          <a:prstGeom prst="rect">
            <a:avLst/>
          </a:prstGeom>
        </p:spPr>
      </p:pic>
      <p:pic>
        <p:nvPicPr>
          <p:cNvPr id="14" name="Picture 13"/>
          <p:cNvPicPr>
            <a:picLocks noChangeAspect="1"/>
          </p:cNvPicPr>
          <p:nvPr/>
        </p:nvPicPr>
        <p:blipFill>
          <a:blip r:embed="rId4"/>
          <a:stretch>
            <a:fillRect/>
          </a:stretch>
        </p:blipFill>
        <p:spPr>
          <a:xfrm>
            <a:off x="4584564" y="3283982"/>
            <a:ext cx="4170362" cy="2931245"/>
          </a:xfrm>
          <a:prstGeom prst="rect">
            <a:avLst/>
          </a:prstGeom>
        </p:spPr>
      </p:pic>
      <p:pic>
        <p:nvPicPr>
          <p:cNvPr id="16" name="Picture 15"/>
          <p:cNvPicPr>
            <a:picLocks noChangeAspect="1"/>
          </p:cNvPicPr>
          <p:nvPr/>
        </p:nvPicPr>
        <p:blipFill>
          <a:blip r:embed="rId5"/>
          <a:stretch>
            <a:fillRect/>
          </a:stretch>
        </p:blipFill>
        <p:spPr>
          <a:xfrm>
            <a:off x="8224564" y="4013183"/>
            <a:ext cx="3967436" cy="2844817"/>
          </a:xfrm>
          <a:prstGeom prst="rect">
            <a:avLst/>
          </a:prstGeom>
        </p:spPr>
      </p:pic>
      <p:sp>
        <p:nvSpPr>
          <p:cNvPr id="18" name="TextBox 17"/>
          <p:cNvSpPr txBox="1"/>
          <p:nvPr/>
        </p:nvSpPr>
        <p:spPr>
          <a:xfrm>
            <a:off x="58499" y="5280824"/>
            <a:ext cx="738664" cy="1440651"/>
          </a:xfrm>
          <a:prstGeom prst="rect">
            <a:avLst/>
          </a:prstGeom>
          <a:noFill/>
        </p:spPr>
        <p:txBody>
          <a:bodyPr vert="vert270" wrap="none" rtlCol="0">
            <a:spAutoFit/>
          </a:bodyPr>
          <a:lstStyle/>
          <a:p>
            <a:r>
              <a:rPr lang="es-x-int-SDL">
                <a:solidFill>
                  <a:schemeClr val="bg1"/>
                </a:solidFill>
              </a:rPr>
              <a:t>Curso H.E.L.P</a:t>
            </a:r>
          </a:p>
          <a:p>
            <a:endParaRPr lang="en-GB" dirty="0"/>
          </a:p>
        </p:txBody>
      </p:sp>
      <p:sp>
        <p:nvSpPr>
          <p:cNvPr id="11" name="Rectangle 10"/>
          <p:cNvSpPr/>
          <p:nvPr/>
        </p:nvSpPr>
        <p:spPr>
          <a:xfrm>
            <a:off x="0" y="5443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53856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788" y="1470937"/>
            <a:ext cx="7129462" cy="5079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393719"/>
            <a:ext cx="9296722" cy="1077218"/>
          </a:xfrm>
          <a:prstGeom prst="rect">
            <a:avLst/>
          </a:prstGeom>
        </p:spPr>
        <p:txBody>
          <a:bodyPr wrap="square">
            <a:spAutoFit/>
          </a:bodyPr>
          <a:lstStyle/>
          <a:p>
            <a:r>
              <a:rPr lang="es-x-int-SDL" sz="3200"/>
              <a:t>Haití, 2009, a 3 meses del paso del ciclón, acceso a la ciudad principal bloqueado hasta hace poco, 8.000 personas     </a:t>
            </a:r>
          </a:p>
        </p:txBody>
      </p:sp>
      <p:pic>
        <p:nvPicPr>
          <p:cNvPr id="1026" name="Picture 2" descr="C:\Users\niederbergern\Desktop\4 HELP course\2016 HELP Nicole New Dehli\Captures\famille pin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2081876"/>
            <a:ext cx="191293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09790"/>
            <a:ext cx="461665" cy="1440651"/>
          </a:xfrm>
          <a:prstGeom prst="rect">
            <a:avLst/>
          </a:prstGeom>
          <a:noFill/>
        </p:spPr>
        <p:txBody>
          <a:bodyPr vert="vert270" wrap="none" rtlCol="0">
            <a:spAutoFit/>
          </a:bodyPr>
          <a:lstStyle/>
          <a:p>
            <a:r>
              <a:rPr lang="es-x-int-SDL">
                <a:solidFill>
                  <a:schemeClr val="bg1"/>
                </a:solidFill>
              </a:rPr>
              <a:t>Curso H.E.L.P</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09790"/>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49134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1" y="1700808"/>
            <a:ext cx="7920877"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100571" y="247650"/>
            <a:ext cx="8710935" cy="1107976"/>
          </a:xfrm>
        </p:spPr>
        <p:txBody>
          <a:bodyPr>
            <a:normAutofit/>
          </a:bodyPr>
          <a:lstStyle/>
          <a:p>
            <a:r>
              <a:rPr lang="es-x-int-SDL" sz="3200" dirty="0">
                <a:latin typeface="+mn-lt"/>
              </a:rPr>
              <a:t>Siria, 2015, ciudad </a:t>
            </a:r>
            <a:r>
              <a:rPr lang="es-AR" sz="3200" dirty="0">
                <a:latin typeface="+mn-lt"/>
              </a:rPr>
              <a:t>s</a:t>
            </a:r>
            <a:r>
              <a:rPr lang="es-x-int-SDL" sz="3200" dirty="0">
                <a:latin typeface="+mn-lt"/>
              </a:rPr>
              <a:t>itiada por conflicto armado desde hace 6 meses, 42.000 personas </a:t>
            </a:r>
          </a:p>
        </p:txBody>
      </p:sp>
      <p:pic>
        <p:nvPicPr>
          <p:cNvPr id="3074" name="Picture 2" descr="C:\Users\niederbergern\Desktop\4 HELP course\2016 HELP Nicole New Dehli\Captures\famille ble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1700808"/>
            <a:ext cx="1017314" cy="197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41273"/>
            <a:ext cx="461665" cy="1440651"/>
          </a:xfrm>
          <a:prstGeom prst="rect">
            <a:avLst/>
          </a:prstGeom>
          <a:noFill/>
        </p:spPr>
        <p:txBody>
          <a:bodyPr vert="vert270" wrap="none" rtlCol="0">
            <a:spAutoFit/>
          </a:bodyPr>
          <a:lstStyle/>
          <a:p>
            <a:r>
              <a:rPr lang="es-x-int-SDL">
                <a:solidFill>
                  <a:schemeClr val="bg1"/>
                </a:solidFill>
              </a:rPr>
              <a:t>Curso H.E.L.P</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8855" y="5079175"/>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300156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911569" y="296908"/>
            <a:ext cx="8713787" cy="1566334"/>
          </a:xfrm>
        </p:spPr>
        <p:txBody>
          <a:bodyPr>
            <a:noAutofit/>
          </a:bodyPr>
          <a:lstStyle/>
          <a:p>
            <a:pPr eaLnBrk="1" fontAlgn="auto" hangingPunct="1">
              <a:spcAft>
                <a:spcPts val="0"/>
              </a:spcAft>
              <a:defRPr/>
            </a:pPr>
            <a:r>
              <a:rPr lang="es-x-int-SDL" sz="4400" u="sng">
                <a:latin typeface="+mn-lt"/>
              </a:rPr>
              <a:t>Objetivos</a:t>
            </a:r>
            <a:br>
              <a:rPr lang="es-x-int-SDL" sz="4400">
                <a:latin typeface="+mn-lt"/>
              </a:rPr>
            </a:br>
            <a:endParaRPr lang="es-x-int-SDL" sz="4400">
              <a:latin typeface="+mn-lt"/>
            </a:endParaRPr>
          </a:p>
        </p:txBody>
      </p:sp>
      <p:sp>
        <p:nvSpPr>
          <p:cNvPr id="11" name="Content Placeholder 3"/>
          <p:cNvSpPr txBox="1">
            <a:spLocks/>
          </p:cNvSpPr>
          <p:nvPr/>
        </p:nvSpPr>
        <p:spPr>
          <a:xfrm>
            <a:off x="1911569" y="2201377"/>
            <a:ext cx="8229600" cy="3443068"/>
          </a:xfrm>
          <a:prstGeom prst="rect">
            <a:avLst/>
          </a:prstGeom>
          <a:noFill/>
          <a:ln>
            <a:miter lim="800000"/>
            <a:headEnd/>
            <a:tailEnd/>
          </a:ln>
          <a:scene3d>
            <a:camera prst="orthographicFront">
              <a:rot lat="0" lon="0" rev="0"/>
            </a:camera>
            <a:lightRig rig="glow" dir="t">
              <a:rot lat="0" lon="0" rev="14100000"/>
            </a:lightRig>
          </a:scene3d>
          <a:sp3d prstMaterial="softEdge">
            <a:bevelT w="127000" prst="artDeco"/>
          </a:sp3d>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None/>
              <a:defRPr/>
            </a:pPr>
            <a:r>
              <a:rPr lang="es-x-int-SDL" b="1">
                <a:solidFill>
                  <a:srgbClr val="0000FF"/>
                </a:solidFill>
              </a:rPr>
              <a:t>Los participantes podrán:</a:t>
            </a:r>
          </a:p>
          <a:p>
            <a:pPr marL="342900" indent="-342900" algn="l">
              <a:buFont typeface="Arial" panose="020B0604020202020204" pitchFamily="34" charset="0"/>
              <a:buChar char="•"/>
              <a:defRPr/>
            </a:pPr>
            <a:r>
              <a:rPr lang="es-x-int-SDL" sz="2600"/>
              <a:t>explicar los diferentes tipos de evaluaciones según el contexto, los objetivos y la fase de una intervención; </a:t>
            </a:r>
          </a:p>
          <a:p>
            <a:pPr marL="342900" indent="-342900" algn="l">
              <a:buFont typeface="Arial" panose="020B0604020202020204" pitchFamily="34" charset="0"/>
              <a:buChar char="•"/>
              <a:defRPr/>
            </a:pPr>
            <a:r>
              <a:rPr lang="es-x-int-SDL" sz="2600"/>
              <a:t>explicar los objetivos de la evaluación de seguridad alimentaria y nutricional durante una crisis y enumerar el tipo de datos que deben recopilarse;</a:t>
            </a:r>
          </a:p>
          <a:p>
            <a:pPr marL="342900" indent="-342900" algn="l">
              <a:buFont typeface="Arial" panose="020B0604020202020204" pitchFamily="34" charset="0"/>
              <a:buChar char="•"/>
              <a:defRPr/>
            </a:pPr>
            <a:r>
              <a:rPr lang="es-x-int-SDL" sz="2600"/>
              <a:t>describir los pasos generales de la evaluación de seguridad alimentaria/nutricional;</a:t>
            </a:r>
          </a:p>
          <a:p>
            <a:pPr marL="342900" indent="-342900" algn="l">
              <a:buFont typeface="Arial" panose="020B0604020202020204" pitchFamily="34" charset="0"/>
              <a:buChar char="•"/>
              <a:defRPr/>
            </a:pPr>
            <a:r>
              <a:rPr lang="es-x-int-SDL" sz="2600"/>
              <a:t>interpretar los resultados de las encuestas nutricionales y determinar cuándo la malnutrición aguda es una preocupación humanitaria.  </a:t>
            </a:r>
          </a:p>
          <a:p>
            <a:pPr>
              <a:defRPr/>
            </a:pPr>
            <a:endParaRPr lang="en-US" dirty="0">
              <a:solidFill>
                <a:schemeClr val="bg2">
                  <a:lumMod val="75000"/>
                </a:schemeClr>
              </a:solidFill>
            </a:endParaRP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s-x-int-SDL">
                <a:solidFill>
                  <a:schemeClr val="bg1"/>
                </a:solidFill>
              </a:rPr>
              <a:t>Curso H.E.L.P</a:t>
            </a:r>
          </a:p>
        </p:txBody>
      </p:sp>
      <p:sp>
        <p:nvSpPr>
          <p:cNvPr id="2" name="Slide Number Placeholder 1"/>
          <p:cNvSpPr>
            <a:spLocks noGrp="1"/>
          </p:cNvSpPr>
          <p:nvPr>
            <p:ph type="sldNum" sz="quarter" idx="12"/>
          </p:nvPr>
        </p:nvSpPr>
        <p:spPr/>
        <p:txBody>
          <a:bodyPr/>
          <a:lstStyle/>
          <a:p>
            <a:fld id="{4F227420-E05D-43BA-9DAF-DAB1CA8679FC}" type="slidenum">
              <a:rPr lang="fr-CH" smtClean="0"/>
              <a:t>2</a:t>
            </a:fld>
            <a:endParaRPr lang="fr-CH"/>
          </a:p>
        </p:txBody>
      </p:sp>
    </p:spTree>
    <p:extLst>
      <p:ext uri="{BB962C8B-B14F-4D97-AF65-F5344CB8AC3E}">
        <p14:creationId xmlns:p14="http://schemas.microsoft.com/office/powerpoint/2010/main" val="370990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062289" y="145529"/>
            <a:ext cx="8139112" cy="1251992"/>
          </a:xfrm>
        </p:spPr>
        <p:txBody>
          <a:bodyPr>
            <a:normAutofit/>
          </a:bodyPr>
          <a:lstStyle/>
          <a:p>
            <a:pPr marL="0" indent="0">
              <a:buNone/>
            </a:pPr>
            <a:r>
              <a:rPr lang="es-x-int-SDL" sz="3200" dirty="0"/>
              <a:t>Indonesia, 2004, </a:t>
            </a:r>
            <a:r>
              <a:rPr lang="es-AR" sz="3200" dirty="0"/>
              <a:t>t</a:t>
            </a:r>
            <a:r>
              <a:rPr lang="es-x-int-SDL" sz="3200" dirty="0"/>
              <a:t>sunami hace 8 días, todos los accesos cortados, 400 sobrevivientes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951" y="1687514"/>
            <a:ext cx="7672387" cy="4799191"/>
          </a:xfrm>
          <a:prstGeom prst="rect">
            <a:avLst/>
          </a:prstGeom>
        </p:spPr>
      </p:pic>
      <p:pic>
        <p:nvPicPr>
          <p:cNvPr id="2050" name="Picture 2" descr="C:\Users\niederbergern\Desktop\4 HELP course\2016 HELP Nicole New Dehli\Captures\rou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4" y="1687514"/>
            <a:ext cx="1104900" cy="2111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046311"/>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36015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1328057" y="654936"/>
            <a:ext cx="10733313" cy="534987"/>
          </a:xfrm>
        </p:spPr>
        <p:txBody>
          <a:bodyPr>
            <a:noAutofit/>
          </a:bodyPr>
          <a:lstStyle/>
          <a:p>
            <a:r>
              <a:rPr lang="es-x-int-SDL" u="sng" dirty="0">
                <a:latin typeface="+mn-lt"/>
                <a:cs typeface="Arial" panose="020B0604020202020204" pitchFamily="34" charset="0"/>
              </a:rPr>
              <a:t>Contenido del cuestionario para </a:t>
            </a:r>
            <a:r>
              <a:rPr lang="es-AR" u="sng" dirty="0">
                <a:latin typeface="+mn-lt"/>
                <a:cs typeface="Arial" panose="020B0604020202020204" pitchFamily="34" charset="0"/>
              </a:rPr>
              <a:t>la encuesta nutricional</a:t>
            </a:r>
            <a:endParaRPr lang="es-x-int-SDL" u="sng" dirty="0">
              <a:latin typeface="+mn-lt"/>
              <a:cs typeface="Arial" panose="020B0604020202020204" pitchFamily="34" charset="0"/>
            </a:endParaRPr>
          </a:p>
        </p:txBody>
      </p:sp>
      <p:sp>
        <p:nvSpPr>
          <p:cNvPr id="13315" name="Rectangle 6"/>
          <p:cNvSpPr>
            <a:spLocks noGrp="1" noChangeArrowheads="1"/>
          </p:cNvSpPr>
          <p:nvPr>
            <p:ph idx="1"/>
          </p:nvPr>
        </p:nvSpPr>
        <p:spPr>
          <a:xfrm>
            <a:off x="1694866" y="2189919"/>
            <a:ext cx="9415044" cy="3424817"/>
          </a:xfrm>
        </p:spPr>
        <p:txBody>
          <a:bodyPr>
            <a:normAutofit/>
          </a:bodyPr>
          <a:lstStyle/>
          <a:p>
            <a:pPr>
              <a:buFont typeface="Wingdings" charset="2"/>
              <a:buChar char="Ø"/>
            </a:pPr>
            <a:r>
              <a:rPr lang="es-x-int-SDL" sz="3000" dirty="0"/>
              <a:t>Introducción y consentimiento</a:t>
            </a:r>
            <a:r>
              <a:rPr lang="es-AR" sz="3000" dirty="0"/>
              <a:t>.</a:t>
            </a:r>
            <a:endParaRPr lang="es-x-int-SDL" sz="3000" dirty="0"/>
          </a:p>
          <a:p>
            <a:pPr>
              <a:buFont typeface="Wingdings" charset="2"/>
              <a:buChar char="Ø"/>
            </a:pPr>
            <a:r>
              <a:rPr lang="es-x-int-SDL" sz="3000" dirty="0"/>
              <a:t>Variables para la identificación</a:t>
            </a:r>
            <a:r>
              <a:rPr lang="es-AR" sz="3000" dirty="0"/>
              <a:t>.</a:t>
            </a:r>
            <a:endParaRPr lang="es-x-int-SDL" sz="3000" dirty="0"/>
          </a:p>
          <a:p>
            <a:pPr>
              <a:buFont typeface="Wingdings" charset="2"/>
              <a:buChar char="Ø"/>
            </a:pPr>
            <a:r>
              <a:rPr lang="es-x-int-SDL" sz="3000" dirty="0"/>
              <a:t>Variables antropométricas</a:t>
            </a:r>
            <a:r>
              <a:rPr lang="es-AR" sz="3000" dirty="0"/>
              <a:t>.</a:t>
            </a:r>
            <a:endParaRPr lang="es-x-int-SDL" sz="3000" dirty="0"/>
          </a:p>
          <a:p>
            <a:pPr>
              <a:buFont typeface="Wingdings" charset="2"/>
              <a:buChar char="Ø"/>
            </a:pPr>
            <a:r>
              <a:rPr lang="es-x-int-SDL" sz="3000" dirty="0"/>
              <a:t>Variables adicionales (¡número limitado!)</a:t>
            </a:r>
            <a:r>
              <a:rPr lang="es-AR" sz="3000" dirty="0"/>
              <a:t>.</a:t>
            </a:r>
            <a:endParaRPr lang="es-x-int-SDL" sz="3000" dirty="0"/>
          </a:p>
          <a:p>
            <a:pPr>
              <a:buFont typeface="Wingdings" charset="2"/>
              <a:buChar char="Ø"/>
            </a:pPr>
            <a:endParaRPr lang="en-US" altLang="en-US" sz="3000" dirty="0"/>
          </a:p>
          <a:p>
            <a:pPr>
              <a:buFont typeface="Wingdings" charset="2"/>
              <a:buChar char="Ø"/>
            </a:pPr>
            <a:r>
              <a:rPr lang="es-x-int-SDL" sz="3000" dirty="0"/>
              <a:t>Traduzca el contenido cuando sea necesario</a:t>
            </a:r>
            <a:r>
              <a:rPr lang="es-AR" sz="3000" dirty="0"/>
              <a:t>.</a:t>
            </a:r>
            <a:endParaRPr lang="es-x-int-SDL" sz="3000" dirty="0"/>
          </a:p>
          <a:p>
            <a:pPr marL="0" indent="0">
              <a:buNone/>
            </a:pPr>
            <a:endParaRPr lang="en-US" altLang="en-US" sz="3000" dirty="0"/>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77337"/>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12354507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247" y="161925"/>
            <a:ext cx="10199366" cy="1324001"/>
          </a:xfrm>
        </p:spPr>
        <p:txBody>
          <a:bodyPr>
            <a:normAutofit/>
          </a:bodyPr>
          <a:lstStyle/>
          <a:p>
            <a:pPr algn="ctr"/>
            <a:r>
              <a:rPr lang="es-x-int-SDL" u="sng">
                <a:latin typeface="+mn-lt"/>
              </a:rPr>
              <a:t>Tenga presente el marco de referencia de la malnutrición para variables adicionales </a:t>
            </a:r>
          </a:p>
        </p:txBody>
      </p:sp>
      <p:pic>
        <p:nvPicPr>
          <p:cNvPr id="4" name="Espace réservé du contenu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840" y="1628800"/>
            <a:ext cx="8496944"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33795"/>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7411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3987" y="399224"/>
            <a:ext cx="8602518" cy="1143000"/>
          </a:xfrm>
        </p:spPr>
        <p:txBody>
          <a:bodyPr>
            <a:normAutofit/>
          </a:bodyPr>
          <a:lstStyle/>
          <a:p>
            <a:pPr algn="ctr" eaLnBrk="1" hangingPunct="1"/>
            <a:r>
              <a:rPr lang="es-x-int-SDL" dirty="0">
                <a:solidFill>
                  <a:schemeClr val="tx1"/>
                </a:solidFill>
                <a:latin typeface="+mn-lt"/>
                <a:ea typeface="Times New Roman" charset="0"/>
                <a:cs typeface="Times New Roman" charset="0"/>
              </a:rPr>
              <a:t>6. </a:t>
            </a:r>
            <a:r>
              <a:rPr lang="es-x-int-SDL" u="sng" dirty="0">
                <a:solidFill>
                  <a:schemeClr val="tx1"/>
                </a:solidFill>
                <a:latin typeface="+mn-lt"/>
                <a:ea typeface="Times New Roman" charset="0"/>
                <a:cs typeface="Times New Roman" charset="0"/>
              </a:rPr>
              <a:t>Encuesta </a:t>
            </a:r>
            <a:r>
              <a:rPr lang="es-AR" u="sng" dirty="0">
                <a:solidFill>
                  <a:schemeClr val="tx1"/>
                </a:solidFill>
                <a:latin typeface="+mn-lt"/>
                <a:ea typeface="Times New Roman" charset="0"/>
                <a:cs typeface="Times New Roman" charset="0"/>
              </a:rPr>
              <a:t>exhaustiva </a:t>
            </a:r>
            <a:r>
              <a:rPr lang="es-x-int-SDL" u="sng" dirty="0">
                <a:solidFill>
                  <a:schemeClr val="tx1"/>
                </a:solidFill>
                <a:latin typeface="+mn-lt"/>
                <a:ea typeface="Times New Roman" charset="0"/>
                <a:cs typeface="Times New Roman" charset="0"/>
              </a:rPr>
              <a:t>o muestreo</a:t>
            </a:r>
          </a:p>
        </p:txBody>
      </p:sp>
      <p:sp>
        <p:nvSpPr>
          <p:cNvPr id="2" name="Slide Number Placeholder 1"/>
          <p:cNvSpPr>
            <a:spLocks noGrp="1"/>
          </p:cNvSpPr>
          <p:nvPr>
            <p:ph type="sldNum" sz="quarter" idx="12"/>
          </p:nvPr>
        </p:nvSpPr>
        <p:spPr/>
        <p:txBody>
          <a:bodyPr/>
          <a:lstStyle/>
          <a:p>
            <a:fld id="{B077871E-C384-5749-ACA0-F605BA7C9783}" type="slidenum">
              <a:rPr lang="en-US" smtClean="0"/>
              <a:t>23</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x-int-SDL">
                <a:solidFill>
                  <a:schemeClr val="bg1"/>
                </a:solidFill>
              </a:rPr>
              <a:t>Curso H.E.L.P</a:t>
            </a:r>
          </a:p>
        </p:txBody>
      </p:sp>
      <p:graphicFrame>
        <p:nvGraphicFramePr>
          <p:cNvPr id="10" name="Object 2"/>
          <p:cNvGraphicFramePr>
            <a:graphicFrameLocks noGrp="1" noChangeAspect="1"/>
          </p:cNvGraphicFramePr>
          <p:nvPr>
            <p:ph sz="quarter" idx="4294967295"/>
            <p:extLst>
              <p:ext uri="{D42A27DB-BD31-4B8C-83A1-F6EECF244321}">
                <p14:modId xmlns:p14="http://schemas.microsoft.com/office/powerpoint/2010/main" val="3440253277"/>
              </p:ext>
            </p:extLst>
          </p:nvPr>
        </p:nvGraphicFramePr>
        <p:xfrm>
          <a:off x="5469945" y="1571950"/>
          <a:ext cx="2072370" cy="4784400"/>
        </p:xfrm>
        <a:graphic>
          <a:graphicData uri="http://schemas.openxmlformats.org/presentationml/2006/ole">
            <mc:AlternateContent xmlns:mc="http://schemas.openxmlformats.org/markup-compatibility/2006">
              <mc:Choice xmlns:v="urn:schemas-microsoft-com:vml" Requires="v">
                <p:oleObj spid="_x0000_s2191" name="ClipArt" r:id="rId4" imgW="1857375" imgH="3995738" progId="">
                  <p:embed/>
                </p:oleObj>
              </mc:Choice>
              <mc:Fallback>
                <p:oleObj name="ClipArt" r:id="rId4" imgW="1857375" imgH="3995738"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45" y="1571950"/>
                        <a:ext cx="2072370" cy="4784400"/>
                      </a:xfrm>
                      <a:prstGeom prst="rect">
                        <a:avLst/>
                      </a:prstGeom>
                      <a:noFill/>
                      <a:ln>
                        <a:noFill/>
                      </a:ln>
                    </p:spPr>
                  </p:pic>
                </p:oleObj>
              </mc:Fallback>
            </mc:AlternateContent>
          </a:graphicData>
        </a:graphic>
      </p:graphicFrame>
      <p:sp>
        <p:nvSpPr>
          <p:cNvPr id="8" name="Rectangle 7"/>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332557030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es-x-int-SDL" u="sng">
                <a:solidFill>
                  <a:schemeClr val="tx1"/>
                </a:solidFill>
                <a:latin typeface="+mn-lt"/>
                <a:ea typeface="Times New Roman" charset="0"/>
                <a:cs typeface="Times New Roman" charset="0"/>
              </a:rPr>
              <a:t>Encuestas exhaustivas</a:t>
            </a:r>
          </a:p>
        </p:txBody>
      </p:sp>
      <p:sp>
        <p:nvSpPr>
          <p:cNvPr id="2" name="Slide Number Placeholder 1"/>
          <p:cNvSpPr>
            <a:spLocks noGrp="1"/>
          </p:cNvSpPr>
          <p:nvPr>
            <p:ph type="sldNum" sz="quarter" idx="12"/>
          </p:nvPr>
        </p:nvSpPr>
        <p:spPr/>
        <p:txBody>
          <a:bodyPr/>
          <a:lstStyle/>
          <a:p>
            <a:fld id="{B077871E-C384-5749-ACA0-F605BA7C9783}" type="slidenum">
              <a:rPr lang="en-US" smtClean="0"/>
              <a:t>24</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x-int-SDL">
                <a:solidFill>
                  <a:schemeClr val="bg1"/>
                </a:solidFill>
              </a:rPr>
              <a:t>Curso H.E.L.P</a:t>
            </a:r>
          </a:p>
        </p:txBody>
      </p:sp>
      <p:sp>
        <p:nvSpPr>
          <p:cNvPr id="8" name="Rectangle 3"/>
          <p:cNvSpPr txBox="1">
            <a:spLocks noChangeArrowheads="1"/>
          </p:cNvSpPr>
          <p:nvPr/>
        </p:nvSpPr>
        <p:spPr bwMode="auto">
          <a:xfrm>
            <a:off x="2253324" y="1435372"/>
            <a:ext cx="8602517" cy="1568326"/>
          </a:xfrm>
          <a:prstGeom prst="rect">
            <a:avLst/>
          </a:prstGeom>
          <a:solidFill>
            <a:schemeClr val="bg1"/>
          </a:solidFill>
          <a:ln>
            <a:solidFill>
              <a:srgbClr val="5448F2"/>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es-x-int-SDL" sz="2800" b="1" i="1" dirty="0">
                <a:solidFill>
                  <a:srgbClr val="0070C0"/>
                </a:solidFill>
              </a:rPr>
              <a:t>Exhaustiva </a:t>
            </a:r>
          </a:p>
          <a:p>
            <a:pPr eaLnBrk="1" hangingPunct="1">
              <a:lnSpc>
                <a:spcPct val="80000"/>
              </a:lnSpc>
              <a:buFontTx/>
              <a:buNone/>
              <a:defRPr/>
            </a:pPr>
            <a:r>
              <a:rPr lang="es-x-int-SDL" sz="2800" dirty="0"/>
              <a:t>Todos los miembros de la población están incluidos -&gt; se obtiene el panorama exacto de, p.ej., el estado nutricional o de la tasa de mortalidad.</a:t>
            </a:r>
          </a:p>
          <a:p>
            <a:pPr marL="0" indent="0" eaLnBrk="1" hangingPunct="1">
              <a:lnSpc>
                <a:spcPct val="80000"/>
              </a:lnSpc>
              <a:buNone/>
              <a:defRPr/>
            </a:pPr>
            <a:endParaRPr lang="en-US" altLang="en-US" sz="1800" dirty="0"/>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pic>
        <p:nvPicPr>
          <p:cNvPr id="11" name="Picture 10"/>
          <p:cNvPicPr>
            <a:picLocks noChangeAspect="1"/>
          </p:cNvPicPr>
          <p:nvPr/>
        </p:nvPicPr>
        <p:blipFill>
          <a:blip r:embed="rId3"/>
          <a:stretch>
            <a:fillRect/>
          </a:stretch>
        </p:blipFill>
        <p:spPr>
          <a:xfrm>
            <a:off x="6756930" y="3581434"/>
            <a:ext cx="4098911" cy="2633115"/>
          </a:xfrm>
          <a:prstGeom prst="rect">
            <a:avLst/>
          </a:prstGeom>
        </p:spPr>
      </p:pic>
      <p:sp>
        <p:nvSpPr>
          <p:cNvPr id="9" name="TextBox 8"/>
          <p:cNvSpPr txBox="1"/>
          <p:nvPr/>
        </p:nvSpPr>
        <p:spPr>
          <a:xfrm>
            <a:off x="6358269" y="6240333"/>
            <a:ext cx="4209229" cy="646331"/>
          </a:xfrm>
          <a:prstGeom prst="rect">
            <a:avLst/>
          </a:prstGeom>
          <a:noFill/>
        </p:spPr>
        <p:txBody>
          <a:bodyPr wrap="none" rtlCol="0">
            <a:spAutoFit/>
          </a:bodyPr>
          <a:lstStyle/>
          <a:p>
            <a:r>
              <a:rPr lang="es-x-int-SDL" i="1" dirty="0">
                <a:latin typeface="Myriad Pro" pitchFamily="-96" charset="0"/>
                <a:cs typeface="Arial" panose="020B0604020202020204" pitchFamily="34" charset="0"/>
              </a:rPr>
              <a:t>Campamento de refugiados sirio, Al-Qa'im, Irak - 2012</a:t>
            </a:r>
          </a:p>
          <a:p>
            <a:endParaRPr lang="en-GB" dirty="0"/>
          </a:p>
        </p:txBody>
      </p:sp>
      <p:sp>
        <p:nvSpPr>
          <p:cNvPr id="10" name="TextBox 9"/>
          <p:cNvSpPr txBox="1"/>
          <p:nvPr/>
        </p:nvSpPr>
        <p:spPr>
          <a:xfrm>
            <a:off x="1924492" y="3990050"/>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es-x-int-SDL" sz="2800" dirty="0"/>
              <a:t>Solo en poblaciones pequeñas concentradas geográficamente.</a:t>
            </a:r>
          </a:p>
          <a:p>
            <a:pPr marL="457200" indent="-457200">
              <a:buFont typeface="Arial" panose="020B0604020202020204" pitchFamily="34" charset="0"/>
              <a:buChar char="•"/>
            </a:pPr>
            <a:r>
              <a:rPr lang="es-x-int-SDL" sz="2800" b="1" dirty="0"/>
              <a:t>No habitual</a:t>
            </a:r>
            <a:r>
              <a:rPr lang="es-AR" sz="2800" b="1" dirty="0"/>
              <a:t>.</a:t>
            </a:r>
            <a:endParaRPr lang="es-x-int-SDL" sz="2800" b="1" dirty="0"/>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40520128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a:off x="7789863"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2313" y="1135064"/>
            <a:ext cx="11112" cy="91598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8" idx="0"/>
          </p:cNvCxnSpPr>
          <p:nvPr/>
        </p:nvCxnSpPr>
        <p:spPr>
          <a:xfrm>
            <a:off x="2565400"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85100"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 idx="0"/>
          </p:cNvCxnSpPr>
          <p:nvPr/>
        </p:nvCxnSpPr>
        <p:spPr>
          <a:xfrm>
            <a:off x="2560638"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27551" y="1141414"/>
            <a:ext cx="11113" cy="91598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0688" y="2055814"/>
            <a:ext cx="1763712" cy="1074737"/>
          </a:xfrm>
          <a:prstGeom prst="rect">
            <a:avLst/>
          </a:prstGeom>
          <a:solidFill>
            <a:schemeClr val="tx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86" name="Rectangle 5"/>
          <p:cNvSpPr>
            <a:spLocks noChangeArrowheads="1"/>
          </p:cNvSpPr>
          <p:nvPr/>
        </p:nvSpPr>
        <p:spPr bwMode="auto">
          <a:xfrm>
            <a:off x="1701801" y="2303464"/>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solidFill>
                  <a:schemeClr val="bg1"/>
                </a:solidFill>
                <a:latin typeface="Arial" panose="020B0604020202020204" pitchFamily="34" charset="0"/>
                <a:ea typeface="SimSun" panose="02010600030101010101" pitchFamily="2" charset="-122"/>
              </a:rPr>
              <a:t>1. Simple</a:t>
            </a:r>
          </a:p>
        </p:txBody>
      </p:sp>
      <p:pic>
        <p:nvPicPr>
          <p:cNvPr id="4609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068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0205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671888" y="2055814"/>
            <a:ext cx="2170112" cy="1074737"/>
          </a:xfrm>
          <a:prstGeom prst="rect">
            <a:avLst/>
          </a:prstGeom>
          <a:solidFill>
            <a:schemeClr val="accent2">
              <a:lumMod val="40000"/>
              <a:lumOff val="6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93" name="Rectangle 18"/>
          <p:cNvSpPr>
            <a:spLocks noChangeArrowheads="1"/>
          </p:cNvSpPr>
          <p:nvPr/>
        </p:nvSpPr>
        <p:spPr bwMode="auto">
          <a:xfrm>
            <a:off x="3600449" y="2135187"/>
            <a:ext cx="2281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400" b="1">
                <a:latin typeface="Arial" panose="020B0604020202020204" pitchFamily="34" charset="0"/>
                <a:ea typeface="SimSun" panose="02010600030101010101" pitchFamily="2" charset="-122"/>
              </a:rPr>
              <a:t>II. Sistemático</a:t>
            </a:r>
          </a:p>
          <a:p>
            <a:pPr algn="ctr">
              <a:spcBef>
                <a:spcPct val="0"/>
              </a:spcBef>
              <a:buClrTx/>
              <a:buSzTx/>
              <a:buFontTx/>
              <a:buNone/>
            </a:pPr>
            <a:r>
              <a:rPr lang="es-x-int-SDL" sz="2400" b="1">
                <a:latin typeface="Arial" panose="020B0604020202020204" pitchFamily="34" charset="0"/>
                <a:ea typeface="SimSun" panose="02010600030101010101" pitchFamily="2" charset="-122"/>
              </a:rPr>
              <a:t>aleatorio</a:t>
            </a:r>
          </a:p>
        </p:txBody>
      </p:sp>
      <p:sp>
        <p:nvSpPr>
          <p:cNvPr id="46094" name="Text Box 1"/>
          <p:cNvSpPr txBox="1">
            <a:spLocks noChangeArrowheads="1"/>
          </p:cNvSpPr>
          <p:nvPr/>
        </p:nvSpPr>
        <p:spPr bwMode="auto">
          <a:xfrm>
            <a:off x="647575" y="1219"/>
            <a:ext cx="12824075" cy="9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700"/>
              </a:spcBef>
              <a:buClr>
                <a:srgbClr val="1E1E1E"/>
              </a:buClr>
              <a:buSzPct val="6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es-x-int-SDL" sz="4000" dirty="0">
                <a:latin typeface="+mn-lt"/>
                <a:ea typeface="Segoe UI" panose="020B0502040204020203" pitchFamily="34" charset="0"/>
                <a:cs typeface="Arial" panose="020B0604020202020204" pitchFamily="34" charset="0"/>
              </a:rPr>
              <a:t> </a:t>
            </a:r>
            <a:r>
              <a:rPr lang="es-x-int-SDL" sz="4000" u="sng" dirty="0">
                <a:latin typeface="+mn-lt"/>
                <a:ea typeface="Segoe UI" panose="020B0502040204020203" pitchFamily="34" charset="0"/>
                <a:cs typeface="Arial" panose="020B0604020202020204" pitchFamily="34" charset="0"/>
              </a:rPr>
              <a:t>Métodos de mu</a:t>
            </a:r>
            <a:r>
              <a:rPr lang="es-AR" sz="4000" u="sng" dirty="0">
                <a:latin typeface="+mn-lt"/>
                <a:ea typeface="Segoe UI" panose="020B0502040204020203" pitchFamily="34" charset="0"/>
                <a:cs typeface="Arial" panose="020B0604020202020204" pitchFamily="34" charset="0"/>
              </a:rPr>
              <a:t>e</a:t>
            </a:r>
            <a:r>
              <a:rPr lang="es-x-int-SDL" sz="4000" u="sng" dirty="0">
                <a:latin typeface="+mn-lt"/>
                <a:ea typeface="Segoe UI" panose="020B0502040204020203" pitchFamily="34" charset="0"/>
                <a:cs typeface="Arial" panose="020B0604020202020204" pitchFamily="34" charset="0"/>
              </a:rPr>
              <a:t>streo para un </a:t>
            </a:r>
            <a:r>
              <a:rPr lang="es-AR" sz="4000" u="sng" dirty="0">
                <a:latin typeface="+mn-lt"/>
                <a:ea typeface="Segoe UI" panose="020B0502040204020203" pitchFamily="34" charset="0"/>
                <a:cs typeface="Arial" panose="020B0604020202020204" pitchFamily="34" charset="0"/>
              </a:rPr>
              <a:t>m</a:t>
            </a:r>
            <a:r>
              <a:rPr lang="es-x-int-SDL" sz="4000" u="sng" dirty="0">
                <a:latin typeface="+mn-lt"/>
                <a:ea typeface="Segoe UI" panose="020B0502040204020203" pitchFamily="34" charset="0"/>
                <a:cs typeface="Arial" panose="020B0604020202020204" pitchFamily="34" charset="0"/>
              </a:rPr>
              <a:t>uestreo probabilístico </a:t>
            </a:r>
          </a:p>
        </p:txBody>
      </p:sp>
      <p:cxnSp>
        <p:nvCxnSpPr>
          <p:cNvPr id="25" name="Straight Arrow Connector 24"/>
          <p:cNvCxnSpPr/>
          <p:nvPr/>
        </p:nvCxnSpPr>
        <p:spPr>
          <a:xfrm>
            <a:off x="8258176" y="3192464"/>
            <a:ext cx="485775"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96" name="Rectangle 27"/>
          <p:cNvSpPr>
            <a:spLocks noChangeArrowheads="1"/>
          </p:cNvSpPr>
          <p:nvPr/>
        </p:nvSpPr>
        <p:spPr bwMode="auto">
          <a:xfrm>
            <a:off x="8294688" y="3929064"/>
            <a:ext cx="2157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solidFill>
                  <a:schemeClr val="bg1"/>
                </a:solidFill>
                <a:latin typeface="Arial" panose="020B0604020202020204" pitchFamily="34" charset="0"/>
                <a:ea typeface="SimSun" panose="02010600030101010101" pitchFamily="2" charset="-122"/>
              </a:rPr>
              <a:t>Sistemático</a:t>
            </a:r>
          </a:p>
        </p:txBody>
      </p:sp>
      <p:pic>
        <p:nvPicPr>
          <p:cNvPr id="46097"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50911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838" y="51165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Rectangle 33"/>
          <p:cNvSpPr>
            <a:spLocks noChangeArrowheads="1"/>
          </p:cNvSpPr>
          <p:nvPr/>
        </p:nvSpPr>
        <p:spPr bwMode="auto">
          <a:xfrm>
            <a:off x="6680201" y="2438401"/>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latin typeface="Arial" panose="020B0604020202020204" pitchFamily="34" charset="0"/>
                <a:ea typeface="SimSun" panose="02010600030101010101" pitchFamily="2" charset="-122"/>
              </a:rPr>
              <a:t>3. Grupal</a:t>
            </a:r>
          </a:p>
        </p:txBody>
      </p:sp>
      <p:sp>
        <p:nvSpPr>
          <p:cNvPr id="46100" name="Rectangle 35"/>
          <p:cNvSpPr>
            <a:spLocks noChangeArrowheads="1"/>
          </p:cNvSpPr>
          <p:nvPr/>
        </p:nvSpPr>
        <p:spPr bwMode="auto">
          <a:xfrm>
            <a:off x="1814513" y="4586289"/>
            <a:ext cx="3744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400" b="1" dirty="0">
                <a:solidFill>
                  <a:srgbClr val="0033CC"/>
                </a:solidFill>
                <a:latin typeface="Arial" panose="020B0604020202020204" pitchFamily="34" charset="0"/>
                <a:ea typeface="SimSun" panose="02010600030101010101" pitchFamily="2" charset="-122"/>
                <a:sym typeface="Wingdings" panose="05000000000000000000" pitchFamily="2" charset="2"/>
              </a:rPr>
              <a:t>Hogares de la población seleccionados.</a:t>
            </a:r>
          </a:p>
        </p:txBody>
      </p:sp>
      <p:sp>
        <p:nvSpPr>
          <p:cNvPr id="46101" name="Rectangle 37"/>
          <p:cNvSpPr>
            <a:spLocks noChangeArrowheads="1"/>
          </p:cNvSpPr>
          <p:nvPr/>
        </p:nvSpPr>
        <p:spPr bwMode="auto">
          <a:xfrm>
            <a:off x="6095999" y="5842000"/>
            <a:ext cx="58705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s-x-int-SDL" sz="2000" b="1">
                <a:solidFill>
                  <a:srgbClr val="000000"/>
                </a:solidFill>
                <a:latin typeface="Arial" panose="020B0604020202020204" pitchFamily="34" charset="0"/>
                <a:ea typeface="SimSun" panose="02010600030101010101" pitchFamily="2" charset="-122"/>
                <a:sym typeface="Wingdings" panose="05000000000000000000" pitchFamily="2" charset="2"/>
              </a:rPr>
              <a:t>2°: </a:t>
            </a:r>
            <a:r>
              <a:rPr lang="es-x-int-SDL" sz="2000" b="1">
                <a:latin typeface="Arial" panose="020B0604020202020204" pitchFamily="34" charset="0"/>
                <a:ea typeface="SimSun" panose="02010600030101010101" pitchFamily="2" charset="-122"/>
                <a:sym typeface="Wingdings" panose="05000000000000000000" pitchFamily="2" charset="2"/>
              </a:rPr>
              <a:t>Hogares seleccionados de los grupos seleccionados </a:t>
            </a:r>
            <a:r>
              <a:rPr lang="es-x-int-SDL" sz="2000" b="1">
                <a:solidFill>
                  <a:srgbClr val="00B050"/>
                </a:solidFill>
                <a:latin typeface="Arial" panose="020B0604020202020204" pitchFamily="34" charset="0"/>
                <a:ea typeface="SimSun" panose="02010600030101010101" pitchFamily="2" charset="-122"/>
                <a:sym typeface="Wingdings" panose="05000000000000000000" pitchFamily="2" charset="2"/>
              </a:rPr>
              <a:t>(comunas)</a:t>
            </a:r>
          </a:p>
        </p:txBody>
      </p:sp>
      <p:sp>
        <p:nvSpPr>
          <p:cNvPr id="34" name="Rectangle 33"/>
          <p:cNvSpPr/>
          <p:nvPr/>
        </p:nvSpPr>
        <p:spPr>
          <a:xfrm>
            <a:off x="1690688" y="998538"/>
            <a:ext cx="9530408" cy="696912"/>
          </a:xfrm>
          <a:prstGeom prst="rect">
            <a:avLst/>
          </a:prstGeom>
          <a:solidFill>
            <a:srgbClr val="8E908F"/>
          </a:solid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04" name="Rectangle 34"/>
          <p:cNvSpPr>
            <a:spLocks noChangeArrowheads="1"/>
          </p:cNvSpPr>
          <p:nvPr/>
        </p:nvSpPr>
        <p:spPr bwMode="auto">
          <a:xfrm>
            <a:off x="1523999" y="1082676"/>
            <a:ext cx="970979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dirty="0">
                <a:solidFill>
                  <a:schemeClr val="bg1"/>
                </a:solidFill>
                <a:latin typeface="Arial" panose="020B0604020202020204" pitchFamily="34" charset="0"/>
                <a:ea typeface="SimSun" panose="02010600030101010101" pitchFamily="2" charset="-122"/>
              </a:rPr>
              <a:t>Toda la población a partir de la que se obtiene la muestra</a:t>
            </a:r>
          </a:p>
        </p:txBody>
      </p:sp>
      <p:sp>
        <p:nvSpPr>
          <p:cNvPr id="46107" name="Rectangle 27"/>
          <p:cNvSpPr>
            <a:spLocks noChangeArrowheads="1"/>
          </p:cNvSpPr>
          <p:nvPr/>
        </p:nvSpPr>
        <p:spPr bwMode="auto">
          <a:xfrm>
            <a:off x="6210301" y="3817939"/>
            <a:ext cx="2157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solidFill>
                  <a:schemeClr val="bg1"/>
                </a:solidFill>
                <a:latin typeface="Arial" panose="020B0604020202020204" pitchFamily="34" charset="0"/>
                <a:ea typeface="SimSun" panose="02010600030101010101" pitchFamily="2" charset="-122"/>
              </a:rPr>
              <a:t>Simple</a:t>
            </a:r>
          </a:p>
        </p:txBody>
      </p:sp>
      <p:sp>
        <p:nvSpPr>
          <p:cNvPr id="48" name="Rectangle 47"/>
          <p:cNvSpPr/>
          <p:nvPr/>
        </p:nvSpPr>
        <p:spPr>
          <a:xfrm>
            <a:off x="1695451" y="2049464"/>
            <a:ext cx="1763713" cy="1074737"/>
          </a:xfrm>
          <a:prstGeom prst="rect">
            <a:avLst/>
          </a:prstGeom>
          <a:solidFill>
            <a:schemeClr val="accent2">
              <a:lumMod val="20000"/>
              <a:lumOff val="8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12" name="Rectangle 5"/>
          <p:cNvSpPr>
            <a:spLocks noChangeArrowheads="1"/>
          </p:cNvSpPr>
          <p:nvPr/>
        </p:nvSpPr>
        <p:spPr bwMode="auto">
          <a:xfrm>
            <a:off x="1662114" y="2093937"/>
            <a:ext cx="1763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latin typeface="Arial" panose="020B0604020202020204" pitchFamily="34" charset="0"/>
                <a:ea typeface="SimSun" panose="02010600030101010101" pitchFamily="2" charset="-122"/>
              </a:rPr>
              <a:t>I. Simple aleatorio</a:t>
            </a:r>
          </a:p>
          <a:p>
            <a:pPr algn="ctr">
              <a:spcBef>
                <a:spcPct val="0"/>
              </a:spcBef>
              <a:buClrTx/>
              <a:buSzTx/>
              <a:buFontTx/>
              <a:buNone/>
            </a:pPr>
            <a:endParaRPr lang="en-CA" altLang="en-US" sz="2600" dirty="0">
              <a:latin typeface="Trebuchet MS" panose="020B0603020202020204" pitchFamily="34" charset="0"/>
              <a:ea typeface="SimSun" panose="02010600030101010101" pitchFamily="2" charset="-122"/>
            </a:endParaRPr>
          </a:p>
        </p:txBody>
      </p:sp>
      <p:sp>
        <p:nvSpPr>
          <p:cNvPr id="50" name="Rectangle 49"/>
          <p:cNvSpPr/>
          <p:nvPr/>
        </p:nvSpPr>
        <p:spPr>
          <a:xfrm>
            <a:off x="8612141" y="3750470"/>
            <a:ext cx="2621656" cy="873125"/>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cxnSp>
        <p:nvCxnSpPr>
          <p:cNvPr id="51" name="Straight Arrow Connector 50"/>
          <p:cNvCxnSpPr/>
          <p:nvPr/>
        </p:nvCxnSpPr>
        <p:spPr>
          <a:xfrm>
            <a:off x="2588739" y="3158331"/>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1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7004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69570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p:nvPr/>
        </p:nvCxnSpPr>
        <p:spPr>
          <a:xfrm flipH="1">
            <a:off x="7059613" y="3201989"/>
            <a:ext cx="468312"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121" name="Rectangle 27"/>
          <p:cNvSpPr>
            <a:spLocks noChangeArrowheads="1"/>
          </p:cNvSpPr>
          <p:nvPr/>
        </p:nvSpPr>
        <p:spPr bwMode="auto">
          <a:xfrm>
            <a:off x="8539115" y="3788995"/>
            <a:ext cx="2694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400" b="1">
                <a:latin typeface="Arial" panose="020B0604020202020204" pitchFamily="34" charset="0"/>
                <a:ea typeface="SimSun" panose="02010600030101010101" pitchFamily="2" charset="-122"/>
              </a:rPr>
              <a:t>IIIb. Sistemático</a:t>
            </a:r>
          </a:p>
          <a:p>
            <a:pPr algn="ctr">
              <a:spcBef>
                <a:spcPct val="0"/>
              </a:spcBef>
              <a:buClrTx/>
              <a:buSzTx/>
              <a:buFontTx/>
              <a:buNone/>
            </a:pPr>
            <a:r>
              <a:rPr lang="es-x-int-SDL" sz="2400" b="1">
                <a:latin typeface="Arial" panose="020B0604020202020204" pitchFamily="34" charset="0"/>
                <a:ea typeface="SimSun" panose="02010600030101010101" pitchFamily="2" charset="-122"/>
              </a:rPr>
              <a:t>aleatorio</a:t>
            </a:r>
          </a:p>
        </p:txBody>
      </p:sp>
      <p:pic>
        <p:nvPicPr>
          <p:cNvPr id="46122"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0847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1101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a:off x="6759576" y="2055814"/>
            <a:ext cx="1763713" cy="1074737"/>
          </a:xfrm>
          <a:prstGeom prst="rect">
            <a:avLst/>
          </a:prstGeom>
          <a:solidFill>
            <a:schemeClr val="accent4">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25" name="Rectangle 33"/>
          <p:cNvSpPr>
            <a:spLocks noChangeArrowheads="1"/>
          </p:cNvSpPr>
          <p:nvPr/>
        </p:nvSpPr>
        <p:spPr bwMode="auto">
          <a:xfrm>
            <a:off x="6613528" y="2357439"/>
            <a:ext cx="1909762"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600" b="1">
                <a:latin typeface="Arial" panose="020B0604020202020204" pitchFamily="34" charset="0"/>
                <a:ea typeface="SimSun" panose="02010600030101010101" pitchFamily="2" charset="-122"/>
              </a:rPr>
              <a:t>III. Grupal</a:t>
            </a:r>
          </a:p>
        </p:txBody>
      </p:sp>
      <p:sp>
        <p:nvSpPr>
          <p:cNvPr id="46127" name="Rectangle 36"/>
          <p:cNvSpPr>
            <a:spLocks noChangeArrowheads="1"/>
          </p:cNvSpPr>
          <p:nvPr/>
        </p:nvSpPr>
        <p:spPr bwMode="auto">
          <a:xfrm>
            <a:off x="8805530" y="1820929"/>
            <a:ext cx="33864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s-x-int-SDL" sz="2400" b="1">
                <a:solidFill>
                  <a:srgbClr val="0033CC"/>
                </a:solidFill>
                <a:latin typeface="+mn-lt"/>
                <a:ea typeface="SimSun" panose="02010600030101010101" pitchFamily="2" charset="-122"/>
                <a:sym typeface="Wingdings" panose="05000000000000000000" pitchFamily="2" charset="2"/>
              </a:rPr>
              <a:t>1: Grupos de la población seleccionados.</a:t>
            </a:r>
          </a:p>
          <a:p>
            <a:pPr>
              <a:spcBef>
                <a:spcPct val="0"/>
              </a:spcBef>
              <a:buClrTx/>
              <a:buSzTx/>
              <a:buFontTx/>
              <a:buNone/>
            </a:pPr>
            <a:endParaRPr lang="en-CA" altLang="en-US" sz="1600" dirty="0">
              <a:solidFill>
                <a:srgbClr val="EF8300"/>
              </a:solidFill>
              <a:latin typeface="Trebuchet MS" panose="020B0603020202020204" pitchFamily="34" charset="0"/>
              <a:ea typeface="SimSun" panose="02010600030101010101" pitchFamily="2" charset="-122"/>
            </a:endParaRPr>
          </a:p>
        </p:txBody>
      </p:sp>
      <p:sp>
        <p:nvSpPr>
          <p:cNvPr id="46128" name="Rectangle 37"/>
          <p:cNvSpPr>
            <a:spLocks noChangeArrowheads="1"/>
          </p:cNvSpPr>
          <p:nvPr/>
        </p:nvSpPr>
        <p:spPr bwMode="auto">
          <a:xfrm>
            <a:off x="6100763" y="5657671"/>
            <a:ext cx="58658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s-x-int-SDL" sz="2400" b="1" dirty="0">
                <a:solidFill>
                  <a:srgbClr val="0033CC"/>
                </a:solidFill>
                <a:latin typeface="+mn-lt"/>
                <a:ea typeface="SimSun" panose="02010600030101010101" pitchFamily="2" charset="-122"/>
                <a:sym typeface="Wingdings" panose="05000000000000000000" pitchFamily="2" charset="2"/>
              </a:rPr>
              <a:t>2: Hogares seleccionados dentro de los grupos seleccionados (comunas) </a:t>
            </a:r>
            <a:r>
              <a:rPr lang="es-x-int-SDL" sz="2400" b="1" dirty="0">
                <a:solidFill>
                  <a:srgbClr val="000000"/>
                </a:solidFill>
                <a:latin typeface="+mn-lt"/>
                <a:ea typeface="SimSun" panose="02010600030101010101" pitchFamily="2" charset="-122"/>
                <a:sym typeface="Wingdings" panose="05000000000000000000" pitchFamily="2" charset="2"/>
              </a:rPr>
              <a:t>(con muestreo simple o sistemático). </a:t>
            </a:r>
          </a:p>
        </p:txBody>
      </p:sp>
      <p:cxnSp>
        <p:nvCxnSpPr>
          <p:cNvPr id="68" name="Straight Connector 67"/>
          <p:cNvCxnSpPr>
            <a:cxnSpLocks/>
          </p:cNvCxnSpPr>
          <p:nvPr/>
        </p:nvCxnSpPr>
        <p:spPr>
          <a:xfrm flipH="1">
            <a:off x="6095999" y="1819276"/>
            <a:ext cx="4764" cy="483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065169" y="4632802"/>
            <a:ext cx="11112"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9374981" y="4626770"/>
            <a:ext cx="1588"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72200" y="3752851"/>
            <a:ext cx="1938338" cy="836613"/>
          </a:xfrm>
          <a:prstGeom prst="rect">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35" name="Rectangle 27"/>
          <p:cNvSpPr>
            <a:spLocks noChangeArrowheads="1"/>
          </p:cNvSpPr>
          <p:nvPr/>
        </p:nvSpPr>
        <p:spPr bwMode="auto">
          <a:xfrm>
            <a:off x="6073308" y="3781119"/>
            <a:ext cx="2157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s-x-int-SDL" sz="2400" b="1">
                <a:latin typeface="Arial" panose="020B0604020202020204" pitchFamily="34" charset="0"/>
                <a:ea typeface="SimSun" panose="02010600030101010101" pitchFamily="2" charset="-122"/>
              </a:rPr>
              <a:t>IIIa. Simple</a:t>
            </a:r>
          </a:p>
          <a:p>
            <a:pPr algn="ctr">
              <a:spcBef>
                <a:spcPct val="0"/>
              </a:spcBef>
              <a:buClrTx/>
              <a:buSzTx/>
              <a:buFontTx/>
              <a:buNone/>
            </a:pPr>
            <a:r>
              <a:rPr lang="es-x-int-SDL" sz="2400" b="1">
                <a:latin typeface="Arial" panose="020B0604020202020204" pitchFamily="34" charset="0"/>
                <a:ea typeface="SimSun" panose="02010600030101010101" pitchFamily="2" charset="-122"/>
              </a:rPr>
              <a:t>aleatorio</a:t>
            </a:r>
          </a:p>
        </p:txBody>
      </p:sp>
      <p:cxnSp>
        <p:nvCxnSpPr>
          <p:cNvPr id="57" name="Straight Arrow Connector 56"/>
          <p:cNvCxnSpPr/>
          <p:nvPr/>
        </p:nvCxnSpPr>
        <p:spPr>
          <a:xfrm>
            <a:off x="4568269" y="3135314"/>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9609"/>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75437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lnSpcReduction="10000"/>
          </a:bodyPr>
          <a:lstStyle/>
          <a:p>
            <a:pPr marL="0" indent="0">
              <a:spcBef>
                <a:spcPct val="0"/>
              </a:spcBef>
              <a:spcAft>
                <a:spcPts val="1800"/>
              </a:spcAft>
              <a:buNone/>
              <a:tabLst>
                <a:tab pos="-457200" algn="l"/>
              </a:tabLst>
            </a:pPr>
            <a:r>
              <a:rPr lang="es-x-int-SDL" dirty="0"/>
              <a:t>Una aldea compuesta de 3</a:t>
            </a:r>
            <a:r>
              <a:rPr lang="es-AR" dirty="0"/>
              <a:t>.</a:t>
            </a:r>
            <a:r>
              <a:rPr lang="es-x-int-SDL" dirty="0"/>
              <a:t>400 hogares numerados del 1 al 3</a:t>
            </a:r>
            <a:r>
              <a:rPr lang="es-AR" dirty="0"/>
              <a:t>.</a:t>
            </a:r>
            <a:r>
              <a:rPr lang="es-x-int-SDL" dirty="0"/>
              <a:t>400. Necesita una muestra de 250 hogares.</a:t>
            </a:r>
          </a:p>
          <a:p>
            <a:pPr marL="0" indent="0">
              <a:spcBef>
                <a:spcPct val="0"/>
              </a:spcBef>
              <a:buNone/>
              <a:tabLst>
                <a:tab pos="-457200" algn="l"/>
              </a:tabLst>
            </a:pPr>
            <a:r>
              <a:rPr lang="es-x-int-SDL" sz="6600" b="1" dirty="0">
                <a:solidFill>
                  <a:srgbClr val="FF0000"/>
                </a:solidFill>
                <a:cs typeface="Times New Roman" panose="02020603050405020304" pitchFamily="18" charset="0"/>
              </a:rPr>
              <a:t>??</a:t>
            </a:r>
            <a:r>
              <a:rPr lang="es-x-int-SDL" dirty="0"/>
              <a:t>    ¿Cuál será el intervalo de muestreo?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es-x-int-SDL" dirty="0"/>
              <a:t>El intervalo de muestreo (SI) = 3</a:t>
            </a:r>
            <a:r>
              <a:rPr lang="es-AR" dirty="0"/>
              <a:t>.</a:t>
            </a:r>
            <a:r>
              <a:rPr lang="es-x-int-SDL" dirty="0"/>
              <a:t>400 =</a:t>
            </a:r>
            <a:r>
              <a:rPr lang="es-x-int-SDL" b="1" dirty="0">
                <a:cs typeface="Times New Roman" panose="02020603050405020304" pitchFamily="18" charset="0"/>
              </a:rPr>
              <a:t> 13.6</a:t>
            </a:r>
          </a:p>
          <a:p>
            <a:pPr marL="0" indent="0">
              <a:spcBef>
                <a:spcPct val="0"/>
              </a:spcBef>
              <a:buNone/>
              <a:tabLst>
                <a:tab pos="-457200" algn="l"/>
              </a:tabLst>
            </a:pPr>
            <a:r>
              <a:rPr lang="es-x-int-SDL" dirty="0"/>
              <a:t>					     250.</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spcAft>
                <a:spcPts val="1800"/>
              </a:spcAft>
              <a:buNone/>
              <a:tabLst>
                <a:tab pos="-457200" algn="l"/>
              </a:tabLst>
            </a:pPr>
            <a:r>
              <a:rPr lang="es-x-int-SDL" dirty="0"/>
              <a:t>Le pide a alguien  que eliga un número entre 1 y 13 y él/ella elige el </a:t>
            </a:r>
            <a:r>
              <a:rPr lang="es-x-int-SDL" b="1" dirty="0"/>
              <a:t>11</a:t>
            </a:r>
            <a:r>
              <a:rPr lang="es-x-int-SDL" dirty="0"/>
              <a:t>. Este será el primer hogar en el que se realizará la encuesta.</a:t>
            </a:r>
            <a:r>
              <a:rPr lang="es-x-int-SDL" sz="2600" dirty="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es-x-int-SDL" sz="4400" u="sng">
                <a:latin typeface="+mn-lt"/>
                <a:ea typeface="Segoe UI" panose="020B0502040204020203" pitchFamily="34" charset="0"/>
                <a:cs typeface="Arial" panose="020B0604020202020204" pitchFamily="34" charset="0"/>
              </a:rPr>
              <a:t>Muestreo sistemático aleatorio</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20881"/>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4212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7314" y="1704068"/>
            <a:ext cx="10515600" cy="2987675"/>
          </a:xfrm>
        </p:spPr>
        <p:txBody>
          <a:bodyPr>
            <a:noAutofit/>
          </a:bodyPr>
          <a:lstStyle/>
          <a:p>
            <a:br>
              <a:rPr lang="es-AR" sz="3200" dirty="0">
                <a:solidFill>
                  <a:srgbClr val="FF0000"/>
                </a:solidFill>
              </a:rPr>
            </a:br>
            <a:r>
              <a:rPr lang="es-x-int-SDL" sz="3200" dirty="0">
                <a:solidFill>
                  <a:srgbClr val="FF0000"/>
                </a:solidFill>
              </a:rPr>
              <a:t>Rachel, </a:t>
            </a:r>
            <a:br>
              <a:rPr lang="es-x-int-SDL" sz="3200" dirty="0">
                <a:solidFill>
                  <a:srgbClr val="FF0000"/>
                </a:solidFill>
              </a:rPr>
            </a:br>
            <a:br>
              <a:rPr lang="es-x-int-SDL" sz="3200" dirty="0">
                <a:solidFill>
                  <a:srgbClr val="FF0000"/>
                </a:solidFill>
              </a:rPr>
            </a:br>
            <a:r>
              <a:rPr lang="es-x-int-SDL" sz="3200" dirty="0">
                <a:solidFill>
                  <a:srgbClr val="FF0000"/>
                </a:solidFill>
              </a:rPr>
              <a:t>¿Podrías adaptar/modificar la diapositiva 29 para explicar el muestreo de grupo? Sería preferible insertar un dibujo relacionado con tu manera de explicarlo (si es que lo tienes).</a:t>
            </a:r>
            <a:br>
              <a:rPr lang="es-x-int-SDL" sz="3200" dirty="0">
                <a:solidFill>
                  <a:srgbClr val="FF0000"/>
                </a:solidFill>
              </a:rPr>
            </a:br>
            <a:br>
              <a:rPr lang="es-x-int-SDL" sz="3200" dirty="0">
                <a:solidFill>
                  <a:srgbClr val="FF0000"/>
                </a:solidFill>
              </a:rPr>
            </a:br>
            <a:r>
              <a:rPr lang="es-x-int-SDL" sz="3200" dirty="0">
                <a:solidFill>
                  <a:srgbClr val="FF0000"/>
                </a:solidFill>
              </a:rPr>
              <a:t>En la diapositiva 28</a:t>
            </a:r>
            <a:r>
              <a:rPr lang="es-AR" sz="3200" dirty="0">
                <a:solidFill>
                  <a:srgbClr val="FF0000"/>
                </a:solidFill>
              </a:rPr>
              <a:t>,</a:t>
            </a:r>
            <a:r>
              <a:rPr lang="es-x-int-SDL" sz="3200" dirty="0">
                <a:solidFill>
                  <a:srgbClr val="FF0000"/>
                </a:solidFill>
              </a:rPr>
              <a:t> hay un cálculo de una muestra para un muestreo simple aleatorio pero la oculté porque no creo que debamos adentrarnos en eso... ¿Qué opinas? </a:t>
            </a:r>
            <a:br>
              <a:rPr lang="es-x-int-SDL" sz="3200" dirty="0">
                <a:solidFill>
                  <a:srgbClr val="FF0000"/>
                </a:solidFill>
              </a:rPr>
            </a:br>
            <a:br>
              <a:rPr lang="es-x-int-SDL" sz="3200" dirty="0">
                <a:solidFill>
                  <a:srgbClr val="FF0000"/>
                </a:solidFill>
              </a:rPr>
            </a:br>
            <a:r>
              <a:rPr lang="es-x-int-SDL" sz="3200" dirty="0">
                <a:solidFill>
                  <a:srgbClr val="FF0000"/>
                </a:solidFill>
              </a:rPr>
              <a:t>Creo que es bueno hacer el cálculo en la diapositiva 25 en la plenaria</a:t>
            </a:r>
            <a:r>
              <a:rPr lang="es-AR" sz="3200" dirty="0">
                <a:solidFill>
                  <a:srgbClr val="FF0000"/>
                </a:solidFill>
              </a:rPr>
              <a:t>, </a:t>
            </a:r>
            <a:r>
              <a:rPr lang="es-x-int-SDL" sz="3200" dirty="0">
                <a:solidFill>
                  <a:srgbClr val="FF0000"/>
                </a:solidFill>
              </a:rPr>
              <a:t>creé una animación en la diapositiva así se ve la pregunta-&gt; se responde en el siguiente paso -&gt; último párrafo.</a:t>
            </a:r>
            <a:br>
              <a:rPr lang="es-x-int-SDL" sz="3200" dirty="0">
                <a:solidFill>
                  <a:srgbClr val="FF0000"/>
                </a:solidFill>
              </a:rPr>
            </a:br>
            <a:br>
              <a:rPr lang="es-x-int-SDL" sz="3200" dirty="0">
                <a:solidFill>
                  <a:srgbClr val="FF0000"/>
                </a:solidFill>
              </a:rPr>
            </a:br>
            <a:endParaRPr lang="es-x-int-SDL" sz="3200" dirty="0">
              <a:solidFill>
                <a:srgbClr val="FF0000"/>
              </a:solidFill>
            </a:endParaRPr>
          </a:p>
        </p:txBody>
      </p:sp>
    </p:spTree>
    <p:extLst>
      <p:ext uri="{BB962C8B-B14F-4D97-AF65-F5344CB8AC3E}">
        <p14:creationId xmlns:p14="http://schemas.microsoft.com/office/powerpoint/2010/main" val="504884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4703448" y="2751853"/>
            <a:ext cx="3811772" cy="2254103"/>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N</a:t>
            </a:r>
            <a:r>
              <a:rPr lang="en-GB" sz="4400" dirty="0">
                <a:solidFill>
                  <a:schemeClr val="tx1"/>
                </a:solidFill>
              </a:rPr>
              <a:t> = </a:t>
            </a:r>
            <a:r>
              <a:rPr lang="en-GB" sz="4400" b="1" dirty="0">
                <a:solidFill>
                  <a:schemeClr val="tx1"/>
                </a:solidFill>
              </a:rPr>
              <a:t>Z</a:t>
            </a:r>
            <a:r>
              <a:rPr lang="fr-CH" sz="4400" b="1" dirty="0">
                <a:solidFill>
                  <a:schemeClr val="tx1"/>
                </a:solidFill>
              </a:rPr>
              <a:t>²</a:t>
            </a:r>
            <a:r>
              <a:rPr lang="en-GB" sz="4400" b="1" dirty="0">
                <a:solidFill>
                  <a:schemeClr val="tx1"/>
                </a:solidFill>
              </a:rPr>
              <a:t> </a:t>
            </a:r>
            <a:r>
              <a:rPr lang="en-GB" sz="2000" b="1" dirty="0">
                <a:solidFill>
                  <a:schemeClr val="tx1"/>
                </a:solidFill>
              </a:rPr>
              <a:t>x    </a:t>
            </a:r>
            <a:r>
              <a:rPr lang="en-GB" sz="2800" dirty="0">
                <a:solidFill>
                  <a:schemeClr val="tx1"/>
                </a:solidFill>
              </a:rPr>
              <a:t>---------</a:t>
            </a:r>
          </a:p>
          <a:p>
            <a:pPr algn="ctr"/>
            <a:r>
              <a:rPr lang="en-GB" sz="3200" b="1" dirty="0">
                <a:solidFill>
                  <a:schemeClr val="tx1"/>
                </a:solidFill>
              </a:rPr>
              <a:t>                    D</a:t>
            </a:r>
            <a:r>
              <a:rPr lang="fr-CH" sz="3200" b="1" dirty="0">
                <a:solidFill>
                  <a:schemeClr val="tx1"/>
                </a:solidFill>
              </a:rPr>
              <a:t>²</a:t>
            </a:r>
            <a:r>
              <a:rPr lang="en-GB" sz="3200" b="1" dirty="0">
                <a:solidFill>
                  <a:schemeClr val="tx1"/>
                </a:solidFill>
              </a:rPr>
              <a:t>              </a:t>
            </a:r>
            <a:endParaRPr lang="en-GB" sz="6000" dirty="0">
              <a:solidFill>
                <a:schemeClr val="tx1"/>
              </a:solidFill>
            </a:endParaRPr>
          </a:p>
        </p:txBody>
      </p:sp>
      <p:sp>
        <p:nvSpPr>
          <p:cNvPr id="10" name="TextBox 9"/>
          <p:cNvSpPr txBox="1"/>
          <p:nvPr/>
        </p:nvSpPr>
        <p:spPr>
          <a:xfrm>
            <a:off x="7070246" y="3097633"/>
            <a:ext cx="684803" cy="584775"/>
          </a:xfrm>
          <a:prstGeom prst="rect">
            <a:avLst/>
          </a:prstGeom>
          <a:noFill/>
        </p:spPr>
        <p:txBody>
          <a:bodyPr wrap="none" rtlCol="0">
            <a:spAutoFit/>
          </a:bodyPr>
          <a:lstStyle/>
          <a:p>
            <a:r>
              <a:rPr lang="en-GB" sz="3200" b="1" dirty="0"/>
              <a:t>PQ</a:t>
            </a:r>
          </a:p>
        </p:txBody>
      </p:sp>
      <p:sp>
        <p:nvSpPr>
          <p:cNvPr id="11" name="TextBox 10"/>
          <p:cNvSpPr txBox="1"/>
          <p:nvPr/>
        </p:nvSpPr>
        <p:spPr>
          <a:xfrm>
            <a:off x="691117" y="195038"/>
            <a:ext cx="11069825" cy="707886"/>
          </a:xfrm>
          <a:prstGeom prst="rect">
            <a:avLst/>
          </a:prstGeom>
          <a:noFill/>
        </p:spPr>
        <p:txBody>
          <a:bodyPr wrap="none" rtlCol="0">
            <a:spAutoFit/>
          </a:bodyPr>
          <a:lstStyle/>
          <a:p>
            <a:r>
              <a:rPr lang="en-GB" sz="4000" u="sng" dirty="0"/>
              <a:t>Sample size calculation for Simple Random Sampling</a:t>
            </a:r>
          </a:p>
        </p:txBody>
      </p:sp>
      <p:sp>
        <p:nvSpPr>
          <p:cNvPr id="12" name="TextBox 11"/>
          <p:cNvSpPr txBox="1"/>
          <p:nvPr/>
        </p:nvSpPr>
        <p:spPr>
          <a:xfrm>
            <a:off x="691117" y="5211940"/>
            <a:ext cx="6540777" cy="523220"/>
          </a:xfrm>
          <a:prstGeom prst="rect">
            <a:avLst/>
          </a:prstGeom>
          <a:noFill/>
        </p:spPr>
        <p:txBody>
          <a:bodyPr wrap="square" rtlCol="0">
            <a:spAutoFit/>
          </a:bodyPr>
          <a:lstStyle/>
          <a:p>
            <a:r>
              <a:rPr lang="en-GB" sz="2800" dirty="0"/>
              <a:t>         Z = 1.96 for a 95% level of confidence </a:t>
            </a:r>
          </a:p>
        </p:txBody>
      </p:sp>
      <p:sp>
        <p:nvSpPr>
          <p:cNvPr id="14" name="TextBox 13"/>
          <p:cNvSpPr txBox="1"/>
          <p:nvPr/>
        </p:nvSpPr>
        <p:spPr>
          <a:xfrm>
            <a:off x="1121735" y="3470401"/>
            <a:ext cx="2821542" cy="523220"/>
          </a:xfrm>
          <a:prstGeom prst="rect">
            <a:avLst/>
          </a:prstGeom>
          <a:noFill/>
        </p:spPr>
        <p:txBody>
          <a:bodyPr wrap="none" rtlCol="0">
            <a:spAutoFit/>
          </a:bodyPr>
          <a:lstStyle/>
          <a:p>
            <a:r>
              <a:rPr lang="en-GB" sz="2800" dirty="0"/>
              <a:t>Size of the sample</a:t>
            </a:r>
          </a:p>
        </p:txBody>
      </p:sp>
      <p:cxnSp>
        <p:nvCxnSpPr>
          <p:cNvPr id="16" name="Straight Arrow Connector 15"/>
          <p:cNvCxnSpPr>
            <a:endCxn id="14" idx="3"/>
          </p:cNvCxnSpPr>
          <p:nvPr/>
        </p:nvCxnSpPr>
        <p:spPr>
          <a:xfrm flipH="1">
            <a:off x="3943277" y="3732011"/>
            <a:ext cx="10110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29060" y="2981319"/>
            <a:ext cx="1760418" cy="584775"/>
          </a:xfrm>
          <a:prstGeom prst="rect">
            <a:avLst/>
          </a:prstGeom>
          <a:noFill/>
        </p:spPr>
        <p:txBody>
          <a:bodyPr wrap="none" rtlCol="0">
            <a:spAutoFit/>
          </a:bodyPr>
          <a:lstStyle/>
          <a:p>
            <a:r>
              <a:rPr lang="en-GB" sz="3200" dirty="0"/>
              <a:t>Q = 1 – p </a:t>
            </a:r>
          </a:p>
        </p:txBody>
      </p:sp>
      <p:sp>
        <p:nvSpPr>
          <p:cNvPr id="19" name="TextBox 18"/>
          <p:cNvSpPr txBox="1"/>
          <p:nvPr/>
        </p:nvSpPr>
        <p:spPr>
          <a:xfrm>
            <a:off x="8515220" y="4781052"/>
            <a:ext cx="3338353" cy="1384995"/>
          </a:xfrm>
          <a:prstGeom prst="rect">
            <a:avLst/>
          </a:prstGeom>
          <a:noFill/>
        </p:spPr>
        <p:txBody>
          <a:bodyPr wrap="square" rtlCol="0">
            <a:spAutoFit/>
          </a:bodyPr>
          <a:lstStyle/>
          <a:p>
            <a:r>
              <a:rPr lang="en-GB" sz="2800" dirty="0"/>
              <a:t>Tolerated margin of error (degree of accuracy sought)</a:t>
            </a:r>
          </a:p>
        </p:txBody>
      </p:sp>
      <p:sp>
        <p:nvSpPr>
          <p:cNvPr id="20" name="TextBox 19"/>
          <p:cNvSpPr txBox="1"/>
          <p:nvPr/>
        </p:nvSpPr>
        <p:spPr>
          <a:xfrm>
            <a:off x="5199321" y="1124694"/>
            <a:ext cx="7091917" cy="1384995"/>
          </a:xfrm>
          <a:prstGeom prst="rect">
            <a:avLst/>
          </a:prstGeom>
          <a:noFill/>
        </p:spPr>
        <p:txBody>
          <a:bodyPr wrap="square" rtlCol="0">
            <a:spAutoFit/>
          </a:bodyPr>
          <a:lstStyle/>
          <a:p>
            <a:r>
              <a:rPr lang="en-GB" sz="2800" dirty="0"/>
              <a:t>Estimate of prevalence sought; when in doubt, take 50% (0.5), which will make the sample as large as possible</a:t>
            </a:r>
          </a:p>
        </p:txBody>
      </p:sp>
      <p:cxnSp>
        <p:nvCxnSpPr>
          <p:cNvPr id="21" name="Straight Arrow Connector 20"/>
          <p:cNvCxnSpPr/>
          <p:nvPr/>
        </p:nvCxnSpPr>
        <p:spPr>
          <a:xfrm>
            <a:off x="8006317" y="3390020"/>
            <a:ext cx="1137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95951" y="5652317"/>
            <a:ext cx="10792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1894" y="2074236"/>
            <a:ext cx="0" cy="1023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6028" y="4030162"/>
            <a:ext cx="1" cy="1168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95951" y="4497572"/>
            <a:ext cx="2" cy="1154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6351" y="6421759"/>
            <a:ext cx="7976030" cy="369332"/>
          </a:xfrm>
          <a:prstGeom prst="rect">
            <a:avLst/>
          </a:prstGeom>
          <a:noFill/>
        </p:spPr>
        <p:txBody>
          <a:bodyPr wrap="none" rtlCol="0">
            <a:spAutoFit/>
          </a:bodyPr>
          <a:lstStyle/>
          <a:p>
            <a:r>
              <a:rPr lang="en-GB" dirty="0">
                <a:solidFill>
                  <a:srgbClr val="0000CC"/>
                </a:solidFill>
              </a:rPr>
              <a:t>Can be used for cluster sampling too but then the result (N) must be multiplied by 2</a:t>
            </a:r>
          </a:p>
        </p:txBody>
      </p:sp>
      <p:sp>
        <p:nvSpPr>
          <p:cNvPr id="25" name="Rectangle 2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005956"/>
            <a:ext cx="461665" cy="1529423"/>
          </a:xfrm>
          <a:prstGeom prst="rect">
            <a:avLst/>
          </a:prstGeom>
          <a:noFill/>
        </p:spPr>
        <p:txBody>
          <a:bodyPr vert="vert270" wrap="square" rtlCol="0">
            <a:spAutoFit/>
          </a:bodyPr>
          <a:lstStyle/>
          <a:p>
            <a:r>
              <a:rPr lang="en-GB" dirty="0">
                <a:solidFill>
                  <a:schemeClr val="bg1"/>
                </a:solidFill>
              </a:rPr>
              <a:t>H.E.L.P. course</a:t>
            </a:r>
          </a:p>
        </p:txBody>
      </p:sp>
    </p:spTree>
    <p:extLst>
      <p:ext uri="{BB962C8B-B14F-4D97-AF65-F5344CB8AC3E}">
        <p14:creationId xmlns:p14="http://schemas.microsoft.com/office/powerpoint/2010/main" val="1852364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894" y="185454"/>
            <a:ext cx="7802132" cy="1325563"/>
          </a:xfrm>
        </p:spPr>
        <p:txBody>
          <a:bodyPr/>
          <a:lstStyle/>
          <a:p>
            <a:r>
              <a:rPr lang="es-x-int-SDL" u="sng" dirty="0">
                <a:solidFill>
                  <a:srgbClr val="FF0000"/>
                </a:solidFill>
                <a:latin typeface="+mn-lt"/>
              </a:rPr>
              <a:t>Preparación de muestreo grupal</a:t>
            </a:r>
          </a:p>
        </p:txBody>
      </p:sp>
      <p:sp>
        <p:nvSpPr>
          <p:cNvPr id="3" name="Content Placeholder 2"/>
          <p:cNvSpPr>
            <a:spLocks noGrp="1"/>
          </p:cNvSpPr>
          <p:nvPr>
            <p:ph sz="half" idx="1"/>
          </p:nvPr>
        </p:nvSpPr>
        <p:spPr>
          <a:xfrm>
            <a:off x="838200" y="1825625"/>
            <a:ext cx="5181600" cy="4505902"/>
          </a:xfrm>
        </p:spPr>
        <p:txBody>
          <a:bodyPr>
            <a:normAutofit fontScale="92500" lnSpcReduction="10000"/>
          </a:bodyPr>
          <a:lstStyle/>
          <a:p>
            <a:pPr marL="0" indent="0">
              <a:buNone/>
            </a:pPr>
            <a:endParaRPr lang="en-GB" sz="2800" dirty="0">
              <a:solidFill>
                <a:srgbClr val="FF0000"/>
              </a:solidFill>
            </a:endParaRPr>
          </a:p>
        </p:txBody>
      </p:sp>
      <p:sp>
        <p:nvSpPr>
          <p:cNvPr id="4" name="Content Placeholder 3"/>
          <p:cNvSpPr>
            <a:spLocks noGrp="1"/>
          </p:cNvSpPr>
          <p:nvPr>
            <p:ph sz="half" idx="2"/>
          </p:nvPr>
        </p:nvSpPr>
        <p:spPr>
          <a:xfrm>
            <a:off x="6243979" y="1825625"/>
            <a:ext cx="5443652" cy="4612858"/>
          </a:xfrm>
        </p:spPr>
        <p:txBody>
          <a:bodyPr>
            <a:normAutofit fontScale="92500" lnSpcReduction="10000"/>
          </a:bodyPr>
          <a:lstStyle/>
          <a:p>
            <a:pPr marL="514350" indent="-514350">
              <a:buFont typeface="+mj-lt"/>
              <a:buAutoNum type="arabicPeriod"/>
            </a:pPr>
            <a:r>
              <a:rPr lang="es-x-int-SDL" dirty="0"/>
              <a:t>Determinar el tamaño de la muestra</a:t>
            </a:r>
            <a:r>
              <a:rPr lang="es-AR" dirty="0"/>
              <a:t>.</a:t>
            </a:r>
            <a:endParaRPr lang="es-x-int-SDL" dirty="0"/>
          </a:p>
          <a:p>
            <a:pPr marL="0" indent="0">
              <a:buNone/>
            </a:pPr>
            <a:endParaRPr lang="en-GB" sz="900" dirty="0"/>
          </a:p>
          <a:p>
            <a:pPr marL="514350" indent="-514350">
              <a:buFont typeface="+mj-lt"/>
              <a:buAutoNum type="arabicPeriod" startAt="2"/>
            </a:pPr>
            <a:r>
              <a:rPr lang="es-x-int-SDL" dirty="0"/>
              <a:t>Determinar el número de grupos: debería haber al menos 30.</a:t>
            </a:r>
          </a:p>
          <a:p>
            <a:pPr marL="514350" indent="-514350">
              <a:buFont typeface="+mj-lt"/>
              <a:buAutoNum type="arabicPeriod" startAt="2"/>
            </a:pPr>
            <a:endParaRPr lang="en-GB" sz="900" dirty="0"/>
          </a:p>
          <a:p>
            <a:pPr marL="514350" indent="-514350">
              <a:buFont typeface="+mj-lt"/>
              <a:buAutoNum type="arabicPeriod" startAt="2"/>
            </a:pPr>
            <a:r>
              <a:rPr lang="es-x-int-SDL" dirty="0"/>
              <a:t>Determinar el tamaño de cada grupo dividiendo el número del tamaño de la muestra por el número de grupos.</a:t>
            </a:r>
          </a:p>
          <a:p>
            <a:pPr marL="514350" indent="-514350">
              <a:buFont typeface="+mj-lt"/>
              <a:buAutoNum type="arabicPeriod" startAt="2"/>
            </a:pPr>
            <a:endParaRPr lang="en-GB" sz="900" dirty="0"/>
          </a:p>
          <a:p>
            <a:pPr marL="514350" indent="-514350">
              <a:buFont typeface="+mj-lt"/>
              <a:buAutoNum type="arabicPeriod" startAt="2"/>
            </a:pPr>
            <a:r>
              <a:rPr lang="es-x-int-SDL" dirty="0"/>
              <a:t>Determinar la ubicación de cada grupo.</a:t>
            </a:r>
          </a:p>
        </p:txBody>
      </p:sp>
      <p:cxnSp>
        <p:nvCxnSpPr>
          <p:cNvPr id="6" name="Straight Connector 5"/>
          <p:cNvCxnSpPr/>
          <p:nvPr/>
        </p:nvCxnSpPr>
        <p:spPr>
          <a:xfrm>
            <a:off x="2743200" y="3891516"/>
            <a:ext cx="7123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260208"/>
            <a:ext cx="461665" cy="1440651"/>
          </a:xfrm>
          <a:prstGeom prst="rect">
            <a:avLst/>
          </a:prstGeom>
          <a:noFill/>
        </p:spPr>
        <p:txBody>
          <a:bodyPr vert="vert270" wrap="none" rtlCol="0">
            <a:spAutoFit/>
          </a:bodyPr>
          <a:lstStyle/>
          <a:p>
            <a:r>
              <a:rPr lang="es-x-int-SDL">
                <a:solidFill>
                  <a:schemeClr val="bg1"/>
                </a:solidFill>
              </a:rPr>
              <a:t>Curso H.E.L.P</a:t>
            </a:r>
          </a:p>
        </p:txBody>
      </p:sp>
      <p:pic>
        <p:nvPicPr>
          <p:cNvPr id="5" name="Picture 4">
            <a:extLst>
              <a:ext uri="{FF2B5EF4-FFF2-40B4-BE49-F238E27FC236}">
                <a16:creationId xmlns:a16="http://schemas.microsoft.com/office/drawing/2014/main" id="{E5CD3FD2-A2F0-46E1-ADDB-A08BFB3C1429}"/>
              </a:ext>
            </a:extLst>
          </p:cNvPr>
          <p:cNvPicPr>
            <a:picLocks noChangeAspect="1"/>
          </p:cNvPicPr>
          <p:nvPr/>
        </p:nvPicPr>
        <p:blipFill>
          <a:blip r:embed="rId3"/>
          <a:stretch>
            <a:fillRect/>
          </a:stretch>
        </p:blipFill>
        <p:spPr>
          <a:xfrm>
            <a:off x="1724326" y="2769765"/>
            <a:ext cx="4295474" cy="3931094"/>
          </a:xfrm>
          <a:prstGeom prst="rect">
            <a:avLst/>
          </a:prstGeom>
        </p:spPr>
      </p:pic>
      <p:pic>
        <p:nvPicPr>
          <p:cNvPr id="9" name="Picture 8">
            <a:extLst>
              <a:ext uri="{FF2B5EF4-FFF2-40B4-BE49-F238E27FC236}">
                <a16:creationId xmlns:a16="http://schemas.microsoft.com/office/drawing/2014/main" id="{709BF36D-373B-4C0F-9015-FEC2B8817E10}"/>
              </a:ext>
            </a:extLst>
          </p:cNvPr>
          <p:cNvPicPr>
            <a:picLocks noChangeAspect="1"/>
          </p:cNvPicPr>
          <p:nvPr/>
        </p:nvPicPr>
        <p:blipFill>
          <a:blip r:embed="rId4"/>
          <a:stretch>
            <a:fillRect/>
          </a:stretch>
        </p:blipFill>
        <p:spPr>
          <a:xfrm>
            <a:off x="614021" y="277250"/>
            <a:ext cx="3866137" cy="2372403"/>
          </a:xfrm>
          <a:prstGeom prst="rect">
            <a:avLst/>
          </a:prstGeom>
        </p:spPr>
      </p:pic>
    </p:spTree>
    <p:extLst>
      <p:ext uri="{BB962C8B-B14F-4D97-AF65-F5344CB8AC3E}">
        <p14:creationId xmlns:p14="http://schemas.microsoft.com/office/powerpoint/2010/main" val="18055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TextBox 2"/>
          <p:cNvSpPr txBox="1">
            <a:spLocks noChangeArrowheads="1"/>
          </p:cNvSpPr>
          <p:nvPr/>
        </p:nvSpPr>
        <p:spPr bwMode="auto">
          <a:xfrm>
            <a:off x="5542177" y="1550744"/>
            <a:ext cx="1034001"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x-int-SDL" sz="1400" b="1" dirty="0">
                <a:effectLst>
                  <a:outerShdw blurRad="38100" dist="38100" dir="2700000" algn="tl">
                    <a:srgbClr val="C0C0C0"/>
                  </a:outerShdw>
                </a:effectLst>
                <a:cs typeface="Arial" panose="020B0604020202020204" pitchFamily="34" charset="0"/>
              </a:rPr>
              <a:t>Evaluar</a:t>
            </a:r>
          </a:p>
          <a:p>
            <a:pPr algn="ctr" eaLnBrk="1" hangingPunct="1">
              <a:defRPr/>
            </a:pPr>
            <a:r>
              <a:rPr lang="es-x-int-SDL" sz="1400" b="1" dirty="0">
                <a:effectLst>
                  <a:outerShdw blurRad="38100" dist="38100" dir="2700000" algn="tl">
                    <a:srgbClr val="C0C0C0"/>
                  </a:outerShdw>
                </a:effectLst>
                <a:cs typeface="Arial" panose="020B0604020202020204" pitchFamily="34" charset="0"/>
              </a:rPr>
              <a:t>y analizar</a:t>
            </a:r>
          </a:p>
        </p:txBody>
      </p:sp>
      <p:sp>
        <p:nvSpPr>
          <p:cNvPr id="357380" name="TextBox 6"/>
          <p:cNvSpPr txBox="1">
            <a:spLocks noChangeArrowheads="1"/>
          </p:cNvSpPr>
          <p:nvPr/>
        </p:nvSpPr>
        <p:spPr bwMode="auto">
          <a:xfrm>
            <a:off x="3081664" y="2988003"/>
            <a:ext cx="920444"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x-int-SDL" sz="1400" b="1" dirty="0">
                <a:effectLst>
                  <a:outerShdw blurRad="38100" dist="38100" dir="2700000" algn="tl">
                    <a:srgbClr val="C0C0C0"/>
                  </a:outerShdw>
                </a:effectLst>
                <a:cs typeface="Arial" panose="020B0604020202020204" pitchFamily="34" charset="0"/>
              </a:rPr>
              <a:t>Evaluar</a:t>
            </a:r>
          </a:p>
          <a:p>
            <a:pPr algn="ctr" eaLnBrk="1" hangingPunct="1">
              <a:defRPr/>
            </a:pPr>
            <a:r>
              <a:rPr lang="es-x-int-SDL" sz="1400" b="1" dirty="0">
                <a:effectLst>
                  <a:outerShdw blurRad="38100" dist="38100" dir="2700000" algn="tl">
                    <a:srgbClr val="C0C0C0"/>
                  </a:outerShdw>
                </a:effectLst>
                <a:cs typeface="Arial" panose="020B0604020202020204" pitchFamily="34" charset="0"/>
              </a:rPr>
              <a:t>y aprender</a:t>
            </a:r>
          </a:p>
        </p:txBody>
      </p:sp>
      <p:sp>
        <p:nvSpPr>
          <p:cNvPr id="9220" name="AutoShape 5"/>
          <p:cNvSpPr>
            <a:spLocks noChangeArrowheads="1"/>
          </p:cNvSpPr>
          <p:nvPr/>
        </p:nvSpPr>
        <p:spPr bwMode="auto">
          <a:xfrm>
            <a:off x="4004052" y="1614383"/>
            <a:ext cx="1004888" cy="9191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253 h 21600"/>
              <a:gd name="T14" fmla="*/ 19591 w 21600"/>
              <a:gd name="T15" fmla="*/ 7905 h 21600"/>
            </a:gdLst>
            <a:ahLst/>
            <a:cxnLst>
              <a:cxn ang="T8">
                <a:pos x="T0" y="T1"/>
              </a:cxn>
              <a:cxn ang="T9">
                <a:pos x="T2" y="T3"/>
              </a:cxn>
              <a:cxn ang="T10">
                <a:pos x="T4" y="T5"/>
              </a:cxn>
              <a:cxn ang="T11">
                <a:pos x="T6" y="T7"/>
              </a:cxn>
            </a:cxnLst>
            <a:rect l="T12" t="T13" r="T14" b="T15"/>
            <a:pathLst>
              <a:path w="21600" h="21600">
                <a:moveTo>
                  <a:pt x="21600" y="6079"/>
                </a:moveTo>
                <a:lnTo>
                  <a:pt x="14912" y="0"/>
                </a:lnTo>
                <a:lnTo>
                  <a:pt x="14912" y="4253"/>
                </a:lnTo>
                <a:lnTo>
                  <a:pt x="12427" y="4253"/>
                </a:lnTo>
                <a:cubicBezTo>
                  <a:pt x="5564" y="4253"/>
                  <a:pt x="0" y="7792"/>
                  <a:pt x="0" y="12158"/>
                </a:cubicBezTo>
                <a:lnTo>
                  <a:pt x="0" y="21600"/>
                </a:lnTo>
                <a:lnTo>
                  <a:pt x="3733" y="21600"/>
                </a:lnTo>
                <a:lnTo>
                  <a:pt x="3733" y="12158"/>
                </a:lnTo>
                <a:cubicBezTo>
                  <a:pt x="3733" y="9809"/>
                  <a:pt x="7625" y="7905"/>
                  <a:pt x="12427" y="7905"/>
                </a:cubicBezTo>
                <a:lnTo>
                  <a:pt x="14912" y="7905"/>
                </a:lnTo>
                <a:lnTo>
                  <a:pt x="14912"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1" name="AutoShape 6"/>
          <p:cNvSpPr>
            <a:spLocks noChangeArrowheads="1"/>
          </p:cNvSpPr>
          <p:nvPr/>
        </p:nvSpPr>
        <p:spPr bwMode="auto">
          <a:xfrm rot="10800000">
            <a:off x="7360399" y="4149726"/>
            <a:ext cx="957262" cy="919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029 h 21600"/>
              <a:gd name="T14" fmla="*/ 19413 w 21600"/>
              <a:gd name="T15" fmla="*/ 8129 h 21600"/>
            </a:gdLst>
            <a:ahLst/>
            <a:cxnLst>
              <a:cxn ang="T8">
                <a:pos x="T0" y="T1"/>
              </a:cxn>
              <a:cxn ang="T9">
                <a:pos x="T2" y="T3"/>
              </a:cxn>
              <a:cxn ang="T10">
                <a:pos x="T4" y="T5"/>
              </a:cxn>
              <a:cxn ang="T11">
                <a:pos x="T6" y="T7"/>
              </a:cxn>
            </a:cxnLst>
            <a:rect l="T12" t="T13" r="T14" b="T15"/>
            <a:pathLst>
              <a:path w="21600" h="21600">
                <a:moveTo>
                  <a:pt x="21600" y="6079"/>
                </a:moveTo>
                <a:lnTo>
                  <a:pt x="15116" y="0"/>
                </a:lnTo>
                <a:lnTo>
                  <a:pt x="15116" y="4029"/>
                </a:lnTo>
                <a:lnTo>
                  <a:pt x="12427" y="4029"/>
                </a:lnTo>
                <a:cubicBezTo>
                  <a:pt x="5564" y="4029"/>
                  <a:pt x="0" y="7668"/>
                  <a:pt x="0" y="12158"/>
                </a:cubicBezTo>
                <a:lnTo>
                  <a:pt x="0" y="21600"/>
                </a:lnTo>
                <a:lnTo>
                  <a:pt x="4191" y="21600"/>
                </a:lnTo>
                <a:lnTo>
                  <a:pt x="4191" y="12158"/>
                </a:lnTo>
                <a:cubicBezTo>
                  <a:pt x="4191" y="9933"/>
                  <a:pt x="7878" y="8129"/>
                  <a:pt x="12427" y="8129"/>
                </a:cubicBezTo>
                <a:lnTo>
                  <a:pt x="15116" y="8129"/>
                </a:lnTo>
                <a:lnTo>
                  <a:pt x="15116"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2" name="AutoShape 7"/>
          <p:cNvSpPr>
            <a:spLocks noChangeArrowheads="1"/>
          </p:cNvSpPr>
          <p:nvPr/>
        </p:nvSpPr>
        <p:spPr bwMode="auto">
          <a:xfrm rot="5400000">
            <a:off x="7377862" y="1730719"/>
            <a:ext cx="919162" cy="9540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348 h 21600"/>
              <a:gd name="T14" fmla="*/ 19518 w 21600"/>
              <a:gd name="T15" fmla="*/ 7810 h 21600"/>
            </a:gdLst>
            <a:ahLst/>
            <a:cxnLst>
              <a:cxn ang="T8">
                <a:pos x="T0" y="T1"/>
              </a:cxn>
              <a:cxn ang="T9">
                <a:pos x="T2" y="T3"/>
              </a:cxn>
              <a:cxn ang="T10">
                <a:pos x="T4" y="T5"/>
              </a:cxn>
              <a:cxn ang="T11">
                <a:pos x="T6" y="T7"/>
              </a:cxn>
            </a:cxnLst>
            <a:rect l="T12" t="T13" r="T14" b="T15"/>
            <a:pathLst>
              <a:path w="21600" h="21600">
                <a:moveTo>
                  <a:pt x="21600" y="6079"/>
                </a:moveTo>
                <a:lnTo>
                  <a:pt x="14288" y="0"/>
                </a:lnTo>
                <a:lnTo>
                  <a:pt x="14288" y="4348"/>
                </a:lnTo>
                <a:lnTo>
                  <a:pt x="12427" y="4348"/>
                </a:lnTo>
                <a:cubicBezTo>
                  <a:pt x="5564" y="4348"/>
                  <a:pt x="0" y="7845"/>
                  <a:pt x="0" y="12158"/>
                </a:cubicBezTo>
                <a:lnTo>
                  <a:pt x="0" y="21600"/>
                </a:lnTo>
                <a:lnTo>
                  <a:pt x="3539" y="21600"/>
                </a:lnTo>
                <a:lnTo>
                  <a:pt x="3539" y="12158"/>
                </a:lnTo>
                <a:cubicBezTo>
                  <a:pt x="3539" y="9757"/>
                  <a:pt x="7518" y="7810"/>
                  <a:pt x="12427" y="7810"/>
                </a:cubicBezTo>
                <a:lnTo>
                  <a:pt x="14288" y="7810"/>
                </a:lnTo>
                <a:lnTo>
                  <a:pt x="14288" y="12158"/>
                </a:lnTo>
                <a:lnTo>
                  <a:pt x="21600" y="6079"/>
                </a:lnTo>
                <a:close/>
              </a:path>
            </a:pathLst>
          </a:custGeom>
          <a:solidFill>
            <a:srgbClr val="BBE0E3"/>
          </a:solidFill>
          <a:ln w="9525">
            <a:solidFill>
              <a:schemeClr val="tx1"/>
            </a:solidFill>
            <a:miter lim="800000"/>
            <a:headEnd/>
            <a:tailEnd/>
          </a:ln>
        </p:spPr>
        <p:txBody>
          <a:bodyPr wrap="none" anchor="ctr"/>
          <a:lstStyle/>
          <a:p>
            <a:endParaRPr lang="en-US" dirty="0"/>
          </a:p>
        </p:txBody>
      </p:sp>
      <p:sp>
        <p:nvSpPr>
          <p:cNvPr id="9223" name="AutoShape 8"/>
          <p:cNvSpPr>
            <a:spLocks noChangeArrowheads="1"/>
          </p:cNvSpPr>
          <p:nvPr/>
        </p:nvSpPr>
        <p:spPr bwMode="auto">
          <a:xfrm rot="-5400000">
            <a:off x="3732659" y="3929497"/>
            <a:ext cx="919163" cy="100488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128 h 21600"/>
              <a:gd name="T14" fmla="*/ 19505 w 21600"/>
              <a:gd name="T15" fmla="*/ 8030 h 21600"/>
            </a:gdLst>
            <a:ahLst/>
            <a:cxnLst>
              <a:cxn ang="T8">
                <a:pos x="T0" y="T1"/>
              </a:cxn>
              <a:cxn ang="T9">
                <a:pos x="T2" y="T3"/>
              </a:cxn>
              <a:cxn ang="T10">
                <a:pos x="T4" y="T5"/>
              </a:cxn>
              <a:cxn ang="T11">
                <a:pos x="T6" y="T7"/>
              </a:cxn>
            </a:cxnLst>
            <a:rect l="T12" t="T13" r="T14" b="T15"/>
            <a:pathLst>
              <a:path w="21600" h="21600">
                <a:moveTo>
                  <a:pt x="21600" y="6079"/>
                </a:moveTo>
                <a:lnTo>
                  <a:pt x="15071" y="0"/>
                </a:lnTo>
                <a:lnTo>
                  <a:pt x="15071" y="4128"/>
                </a:lnTo>
                <a:lnTo>
                  <a:pt x="12427" y="4128"/>
                </a:lnTo>
                <a:cubicBezTo>
                  <a:pt x="5564" y="4128"/>
                  <a:pt x="0" y="7723"/>
                  <a:pt x="0" y="12158"/>
                </a:cubicBezTo>
                <a:lnTo>
                  <a:pt x="0" y="21600"/>
                </a:lnTo>
                <a:lnTo>
                  <a:pt x="3988" y="21600"/>
                </a:lnTo>
                <a:lnTo>
                  <a:pt x="3988" y="12158"/>
                </a:lnTo>
                <a:cubicBezTo>
                  <a:pt x="3988" y="9878"/>
                  <a:pt x="7766" y="8030"/>
                  <a:pt x="12427" y="8030"/>
                </a:cubicBezTo>
                <a:lnTo>
                  <a:pt x="15071" y="8030"/>
                </a:lnTo>
                <a:lnTo>
                  <a:pt x="15071"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4" name="Oval 9"/>
          <p:cNvSpPr>
            <a:spLocks noChangeArrowheads="1"/>
          </p:cNvSpPr>
          <p:nvPr/>
        </p:nvSpPr>
        <p:spPr bwMode="auto">
          <a:xfrm>
            <a:off x="5087939" y="2709863"/>
            <a:ext cx="1728787" cy="1079500"/>
          </a:xfrm>
          <a:prstGeom prst="ellipse">
            <a:avLst/>
          </a:pr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s-x-int-SDL" sz="1600" b="1">
                <a:solidFill>
                  <a:srgbClr val="993300"/>
                </a:solidFill>
              </a:rPr>
              <a:t>Poblaciones afectadas y contexto</a:t>
            </a:r>
          </a:p>
        </p:txBody>
      </p:sp>
      <p:sp>
        <p:nvSpPr>
          <p:cNvPr id="9225" name="WordArt 10"/>
          <p:cNvSpPr>
            <a:spLocks noChangeArrowheads="1" noChangeShapeType="1" noTextEdit="1"/>
          </p:cNvSpPr>
          <p:nvPr/>
        </p:nvSpPr>
        <p:spPr bwMode="auto">
          <a:xfrm>
            <a:off x="3143250" y="476251"/>
            <a:ext cx="5761038" cy="3960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es-x-int-SDL" sz="1100">
                <a:solidFill>
                  <a:srgbClr val="C0C0C0"/>
                </a:solidFill>
                <a:latin typeface="Arial Black" charset="0"/>
                <a:ea typeface="Arial Black" charset="0"/>
                <a:cs typeface="Arial Black" charset="0"/>
              </a:rPr>
              <a:t>Misión, cometido y principios</a:t>
            </a:r>
          </a:p>
        </p:txBody>
      </p:sp>
      <p:sp>
        <p:nvSpPr>
          <p:cNvPr id="9226" name="WordArt 11"/>
          <p:cNvSpPr>
            <a:spLocks noChangeArrowheads="1" noChangeShapeType="1" noTextEdit="1"/>
          </p:cNvSpPr>
          <p:nvPr/>
        </p:nvSpPr>
        <p:spPr bwMode="auto">
          <a:xfrm>
            <a:off x="2855914" y="1841500"/>
            <a:ext cx="6408737" cy="4256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0"/>
              </a:avLst>
            </a:prstTxWarp>
          </a:bodyPr>
          <a:lstStyle/>
          <a:p>
            <a:pPr algn="ctr"/>
            <a:r>
              <a:rPr lang="es-x-int-SDL" sz="1800">
                <a:solidFill>
                  <a:srgbClr val="C0C0C0"/>
                </a:solidFill>
                <a:latin typeface="Arial Black" charset="0"/>
                <a:ea typeface="Arial Black" charset="0"/>
                <a:cs typeface="Arial Black" charset="0"/>
              </a:rPr>
              <a:t>Prioridades de gestión organizativas</a:t>
            </a:r>
          </a:p>
        </p:txBody>
      </p:sp>
      <p:sp>
        <p:nvSpPr>
          <p:cNvPr id="357388" name="Text Box 12"/>
          <p:cNvSpPr txBox="1">
            <a:spLocks noChangeArrowheads="1"/>
          </p:cNvSpPr>
          <p:nvPr/>
        </p:nvSpPr>
        <p:spPr bwMode="auto">
          <a:xfrm>
            <a:off x="5352482" y="4609308"/>
            <a:ext cx="1411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s-x-int-SDL" sz="1400" b="1" dirty="0">
                <a:effectLst>
                  <a:outerShdw blurRad="38100" dist="38100" dir="2700000" algn="tl">
                    <a:srgbClr val="C0C0C0"/>
                  </a:outerShdw>
                </a:effectLst>
              </a:rPr>
              <a:t>Implementar</a:t>
            </a:r>
          </a:p>
          <a:p>
            <a:pPr>
              <a:defRPr/>
            </a:pPr>
            <a:r>
              <a:rPr lang="es-x-int-SDL" sz="1400" b="1" dirty="0">
                <a:effectLst>
                  <a:outerShdw blurRad="38100" dist="38100" dir="2700000" algn="tl">
                    <a:srgbClr val="C0C0C0"/>
                  </a:outerShdw>
                </a:effectLst>
              </a:rPr>
              <a:t>y efectuar un seguimiento</a:t>
            </a:r>
          </a:p>
        </p:txBody>
      </p:sp>
      <p:sp>
        <p:nvSpPr>
          <p:cNvPr id="357389" name="Text Box 13"/>
          <p:cNvSpPr txBox="1">
            <a:spLocks noChangeArrowheads="1"/>
          </p:cNvSpPr>
          <p:nvPr/>
        </p:nvSpPr>
        <p:spPr bwMode="auto">
          <a:xfrm>
            <a:off x="7834130" y="2958100"/>
            <a:ext cx="111601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s-x-int-SDL" sz="1400" b="1" dirty="0">
                <a:effectLst>
                  <a:outerShdw blurRad="38100" dist="38100" dir="2700000" algn="tl">
                    <a:srgbClr val="C0C0C0"/>
                  </a:outerShdw>
                </a:effectLst>
              </a:rPr>
              <a:t>Diseñ</a:t>
            </a:r>
            <a:r>
              <a:rPr lang="es-AR" sz="1400" b="1" dirty="0">
                <a:effectLst>
                  <a:outerShdw blurRad="38100" dist="38100" dir="2700000" algn="tl">
                    <a:srgbClr val="C0C0C0"/>
                  </a:outerShdw>
                </a:effectLst>
              </a:rPr>
              <a:t>ar</a:t>
            </a:r>
            <a:r>
              <a:rPr lang="es-x-int-SDL" sz="1400" b="1" dirty="0">
                <a:effectLst>
                  <a:outerShdw blurRad="38100" dist="38100" dir="2700000" algn="tl">
                    <a:srgbClr val="C0C0C0"/>
                  </a:outerShdw>
                </a:effectLst>
              </a:rPr>
              <a:t> /</a:t>
            </a:r>
          </a:p>
          <a:p>
            <a:pPr algn="ctr">
              <a:defRPr/>
            </a:pPr>
            <a:r>
              <a:rPr lang="es-x-int-SDL" sz="1400" b="1" dirty="0">
                <a:effectLst>
                  <a:outerShdw blurRad="38100" dist="38100" dir="2700000" algn="tl">
                    <a:srgbClr val="C0C0C0"/>
                  </a:outerShdw>
                </a:effectLst>
              </a:rPr>
              <a:t>Formular y planificar</a:t>
            </a:r>
          </a:p>
        </p:txBody>
      </p:sp>
      <p:grpSp>
        <p:nvGrpSpPr>
          <p:cNvPr id="13" name="Group 12"/>
          <p:cNvGrpSpPr>
            <a:grpSpLocks/>
          </p:cNvGrpSpPr>
          <p:nvPr/>
        </p:nvGrpSpPr>
        <p:grpSpPr bwMode="auto">
          <a:xfrm>
            <a:off x="4017515" y="2314920"/>
            <a:ext cx="3869634" cy="2152650"/>
            <a:chOff x="4655816" y="2243516"/>
            <a:chExt cx="2554813" cy="2114808"/>
          </a:xfrm>
        </p:grpSpPr>
        <p:sp>
          <p:nvSpPr>
            <p:cNvPr id="14" name="Oval 13"/>
            <p:cNvSpPr/>
            <p:nvPr/>
          </p:nvSpPr>
          <p:spPr>
            <a:xfrm>
              <a:off x="4680032" y="2307459"/>
              <a:ext cx="2444327" cy="1918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5" name="Isosceles Triangle 14"/>
            <p:cNvSpPr/>
            <p:nvPr/>
          </p:nvSpPr>
          <p:spPr>
            <a:xfrm rot="5228010">
              <a:off x="5805366" y="2236670"/>
              <a:ext cx="151280" cy="16497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6" name="Isosceles Triangle 15"/>
            <p:cNvSpPr/>
            <p:nvPr/>
          </p:nvSpPr>
          <p:spPr>
            <a:xfrm rot="11095915">
              <a:off x="7042629" y="3290002"/>
              <a:ext cx="168000" cy="1356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9233" name="TextBox 16"/>
            <p:cNvSpPr txBox="1">
              <a:spLocks noChangeArrowheads="1"/>
            </p:cNvSpPr>
            <p:nvPr/>
          </p:nvSpPr>
          <p:spPr bwMode="auto">
            <a:xfrm>
              <a:off x="5563343" y="4056173"/>
              <a:ext cx="828604" cy="302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x-int-SDL" sz="1400" b="1">
                  <a:solidFill>
                    <a:srgbClr val="FF0000"/>
                  </a:solidFill>
                </a:rPr>
                <a:t>Seguimiento</a:t>
              </a:r>
            </a:p>
          </p:txBody>
        </p:sp>
        <p:sp>
          <p:nvSpPr>
            <p:cNvPr id="18" name="Isosceles Triangle 17"/>
            <p:cNvSpPr/>
            <p:nvPr/>
          </p:nvSpPr>
          <p:spPr>
            <a:xfrm rot="20603883">
              <a:off x="4655816" y="3414770"/>
              <a:ext cx="151351" cy="1388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grpSp>
      <p:sp>
        <p:nvSpPr>
          <p:cNvPr id="2" name="Slide Number Placeholder 1"/>
          <p:cNvSpPr>
            <a:spLocks noGrp="1"/>
          </p:cNvSpPr>
          <p:nvPr>
            <p:ph type="sldNum" sz="quarter" idx="12"/>
          </p:nvPr>
        </p:nvSpPr>
        <p:spPr/>
        <p:txBody>
          <a:bodyPr/>
          <a:lstStyle/>
          <a:p>
            <a:pPr>
              <a:defRPr/>
            </a:pPr>
            <a:fld id="{5C170BD3-E384-BF42-AC6A-2ABF2ADA0838}" type="slidenum">
              <a:rPr lang="en-US" altLang="en-US" smtClean="0"/>
              <a:pPr>
                <a:defRPr/>
              </a:pPr>
              <a:t>3</a:t>
            </a:fld>
            <a:endParaRPr lang="en-US" altLang="en-US"/>
          </a:p>
        </p:txBody>
      </p:sp>
      <p:sp>
        <p:nvSpPr>
          <p:cNvPr id="21" name="Rectangle 20"/>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461665" cy="1440394"/>
          </a:xfrm>
          <a:prstGeom prst="rect">
            <a:avLst/>
          </a:prstGeom>
          <a:noFill/>
        </p:spPr>
        <p:txBody>
          <a:bodyPr vert="vert270" wrap="none" rtlCol="0">
            <a:spAutoFit/>
          </a:bodyPr>
          <a:lstStyle/>
          <a:p>
            <a:r>
              <a:rPr lang="es-x-int-SDL" sz="1800">
                <a:solidFill>
                  <a:schemeClr val="bg1"/>
                </a:solidFill>
                <a:latin typeface="+mn-lt"/>
              </a:rPr>
              <a:t>Curso H.E.L.P</a:t>
            </a:r>
          </a:p>
        </p:txBody>
      </p:sp>
    </p:spTree>
    <p:extLst>
      <p:ext uri="{BB962C8B-B14F-4D97-AF65-F5344CB8AC3E}">
        <p14:creationId xmlns:p14="http://schemas.microsoft.com/office/powerpoint/2010/main" val="2494551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7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73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3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p:bldP spid="357380" grpId="0"/>
      <p:bldP spid="357388" grpId="0"/>
      <p:bldP spid="3573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a:xfrm>
            <a:off x="1266118" y="327914"/>
            <a:ext cx="10077743" cy="720080"/>
          </a:xfrm>
        </p:spPr>
        <p:txBody>
          <a:bodyPr>
            <a:noAutofit/>
          </a:bodyPr>
          <a:lstStyle/>
          <a:p>
            <a:pPr eaLnBrk="1" hangingPunct="1"/>
            <a:r>
              <a:rPr lang="es-x-int-SDL" u="sng" dirty="0">
                <a:latin typeface="Calibri" panose="020F0502020204030204" pitchFamily="34" charset="0"/>
                <a:cs typeface="Arial" panose="020B0604020202020204" pitchFamily="34" charset="0"/>
              </a:rPr>
              <a:t>Limitaciones de las encuestas nutricionales</a:t>
            </a:r>
          </a:p>
        </p:txBody>
      </p:sp>
      <p:sp>
        <p:nvSpPr>
          <p:cNvPr id="24579" name="Content Placeholder 2"/>
          <p:cNvSpPr>
            <a:spLocks noGrp="1"/>
          </p:cNvSpPr>
          <p:nvPr>
            <p:ph idx="1"/>
          </p:nvPr>
        </p:nvSpPr>
        <p:spPr>
          <a:xfrm>
            <a:off x="1492421" y="4948468"/>
            <a:ext cx="10699579" cy="1664890"/>
          </a:xfrm>
        </p:spPr>
        <p:txBody>
          <a:bodyPr>
            <a:normAutofit/>
          </a:bodyPr>
          <a:lstStyle/>
          <a:p>
            <a:pPr indent="0">
              <a:spcBef>
                <a:spcPts val="0"/>
              </a:spcBef>
              <a:spcAft>
                <a:spcPts val="0"/>
              </a:spcAft>
              <a:buFont typeface="Wingdings" panose="05000000000000000000" pitchFamily="2" charset="2"/>
              <a:buNone/>
            </a:pPr>
            <a:r>
              <a:rPr lang="es-x-int-SDL" b="1" dirty="0">
                <a:latin typeface="Calibri" panose="020F0502020204030204" pitchFamily="34" charset="0"/>
              </a:rPr>
              <a:t>Los datos de la encuesta deben complementarse con información contextual</a:t>
            </a:r>
            <a:r>
              <a:rPr lang="es-x-int-SDL" sz="2800" b="1" dirty="0">
                <a:latin typeface="Calibri" panose="020F0502020204030204" pitchFamily="34" charset="0"/>
              </a:rPr>
              <a:t>, </a:t>
            </a:r>
            <a:r>
              <a:rPr lang="es-x-int-SDL" sz="2800" dirty="0">
                <a:latin typeface="Calibri" panose="020F0502020204030204" pitchFamily="34" charset="0"/>
              </a:rPr>
              <a:t>p.ej.</a:t>
            </a:r>
            <a:r>
              <a:rPr lang="es-AR" sz="2800" dirty="0">
                <a:latin typeface="Calibri" panose="020F0502020204030204" pitchFamily="34" charset="0"/>
              </a:rPr>
              <a:t>,</a:t>
            </a:r>
            <a:r>
              <a:rPr lang="es-x-int-SDL" sz="2800" dirty="0">
                <a:latin typeface="Calibri" panose="020F0502020204030204" pitchFamily="34" charset="0"/>
              </a:rPr>
              <a:t> información sobre seguridad alimentaria a través de debates</a:t>
            </a:r>
            <a:r>
              <a:rPr lang="es-AR" sz="2800" dirty="0">
                <a:latin typeface="Calibri" panose="020F0502020204030204" pitchFamily="34" charset="0"/>
              </a:rPr>
              <a:t> </a:t>
            </a:r>
            <a:r>
              <a:rPr lang="es-x-int-SDL" sz="2800" dirty="0">
                <a:latin typeface="Calibri" panose="020F0502020204030204" pitchFamily="34" charset="0"/>
              </a:rPr>
              <a:t>en grupos específicos.</a:t>
            </a:r>
          </a:p>
        </p:txBody>
      </p:sp>
      <p:sp>
        <p:nvSpPr>
          <p:cNvPr id="8" name="Rounded Rectangle 7"/>
          <p:cNvSpPr/>
          <p:nvPr/>
        </p:nvSpPr>
        <p:spPr>
          <a:xfrm>
            <a:off x="1508685" y="3074919"/>
            <a:ext cx="10347955"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x-int-SDL" sz="2800" dirty="0">
                <a:solidFill>
                  <a:schemeClr val="tx1"/>
                </a:solidFill>
                <a:latin typeface="Calibri" panose="020F0502020204030204" pitchFamily="34" charset="0"/>
              </a:rPr>
              <a:t>Proporciona información insuficiente para poder analizar las causas y efectos.</a:t>
            </a:r>
          </a:p>
        </p:txBody>
      </p:sp>
      <p:sp>
        <p:nvSpPr>
          <p:cNvPr id="2" name="TextBox 1"/>
          <p:cNvSpPr txBox="1"/>
          <p:nvPr/>
        </p:nvSpPr>
        <p:spPr>
          <a:xfrm>
            <a:off x="112295" y="5104368"/>
            <a:ext cx="461665" cy="1585190"/>
          </a:xfrm>
          <a:prstGeom prst="rect">
            <a:avLst/>
          </a:prstGeom>
          <a:noFill/>
        </p:spPr>
        <p:txBody>
          <a:bodyPr vert="vert270" wrap="square" rtlCol="0">
            <a:spAutoFit/>
          </a:bodyPr>
          <a:lstStyle/>
          <a:p>
            <a:r>
              <a:rPr lang="es-x-int-SDL">
                <a:solidFill>
                  <a:schemeClr val="bg1"/>
                </a:solidFill>
              </a:rPr>
              <a:t>Curso H.E.L.P</a:t>
            </a:r>
          </a:p>
        </p:txBody>
      </p:sp>
      <p:sp>
        <p:nvSpPr>
          <p:cNvPr id="3" name="Rounded Rectangle 2"/>
          <p:cNvSpPr/>
          <p:nvPr/>
        </p:nvSpPr>
        <p:spPr>
          <a:xfrm>
            <a:off x="1492421" y="1954107"/>
            <a:ext cx="10347955" cy="7509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x-int-SDL" sz="2800" dirty="0">
                <a:solidFill>
                  <a:schemeClr val="tx1"/>
                </a:solidFill>
              </a:rPr>
              <a:t>Encuesta transversal: </a:t>
            </a:r>
            <a:r>
              <a:rPr lang="es-AR" sz="2800" dirty="0">
                <a:solidFill>
                  <a:schemeClr val="tx1"/>
                </a:solidFill>
              </a:rPr>
              <a:t>u</a:t>
            </a:r>
            <a:r>
              <a:rPr lang="es-x-int-SDL" sz="2800" dirty="0">
                <a:solidFill>
                  <a:schemeClr val="tx1"/>
                </a:solidFill>
              </a:rPr>
              <a:t>n panorama en un momento específico (no se obtienen tendencias).</a:t>
            </a:r>
          </a:p>
        </p:txBody>
      </p:sp>
      <p:sp>
        <p:nvSpPr>
          <p:cNvPr id="10" name="Striped Right Arrow 9"/>
          <p:cNvSpPr/>
          <p:nvPr/>
        </p:nvSpPr>
        <p:spPr>
          <a:xfrm rot="5400000">
            <a:off x="1486488" y="4129417"/>
            <a:ext cx="830540" cy="484632"/>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rot="16200000">
            <a:off x="-418664" y="5600029"/>
            <a:ext cx="1532727" cy="646331"/>
          </a:xfrm>
          <a:prstGeom prst="rect">
            <a:avLst/>
          </a:prstGeom>
          <a:noFill/>
        </p:spPr>
        <p:txBody>
          <a:bodyPr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1927917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130" y="781879"/>
            <a:ext cx="11280644" cy="462636"/>
          </a:xfrm>
        </p:spPr>
        <p:txBody>
          <a:bodyPr>
            <a:normAutofit fontScale="90000"/>
          </a:bodyPr>
          <a:lstStyle/>
          <a:p>
            <a:r>
              <a:rPr lang="es-x-int-SDL" sz="4900" u="sng" dirty="0">
                <a:latin typeface="+mn-lt"/>
              </a:rPr>
              <a:t>Métodos de recopilación de datos cualitativos</a:t>
            </a:r>
            <a:br>
              <a:rPr lang="es-x-int-SDL" sz="4900" u="sng" dirty="0">
                <a:latin typeface="+mn-lt"/>
              </a:rPr>
            </a:br>
            <a:endParaRPr lang="es-x-int-SDL" sz="4900" u="sng" dirty="0">
              <a:latin typeface="+mn-lt"/>
            </a:endParaRPr>
          </a:p>
        </p:txBody>
      </p:sp>
      <p:sp>
        <p:nvSpPr>
          <p:cNvPr id="3" name="Espace réservé du contenu 2"/>
          <p:cNvSpPr>
            <a:spLocks noGrp="1"/>
          </p:cNvSpPr>
          <p:nvPr>
            <p:ph idx="1"/>
          </p:nvPr>
        </p:nvSpPr>
        <p:spPr>
          <a:xfrm>
            <a:off x="745860" y="1564624"/>
            <a:ext cx="5076056" cy="4396445"/>
          </a:xfrm>
        </p:spPr>
        <p:txBody>
          <a:bodyPr>
            <a:normAutofit lnSpcReduction="10000"/>
          </a:bodyPr>
          <a:lstStyle/>
          <a:p>
            <a:pPr>
              <a:buFont typeface="Wingdings" panose="05000000000000000000" pitchFamily="2" charset="2"/>
              <a:buChar char="Ø"/>
            </a:pPr>
            <a:r>
              <a:rPr lang="es-x-int-SDL" dirty="0"/>
              <a:t>Grupos específicos utilizando diferentes técnicas</a:t>
            </a:r>
            <a:r>
              <a:rPr lang="es-AR" dirty="0"/>
              <a:t>:</a:t>
            </a:r>
            <a:endParaRPr lang="es-x-int-SDL" dirty="0"/>
          </a:p>
          <a:p>
            <a:pPr lvl="1">
              <a:buFont typeface="Courier New" charset="0"/>
              <a:buChar char="o"/>
            </a:pPr>
            <a:r>
              <a:rPr lang="es-x-int-SDL" dirty="0"/>
              <a:t>árbol de problemas;</a:t>
            </a:r>
          </a:p>
          <a:p>
            <a:pPr lvl="1">
              <a:buFont typeface="Courier New" charset="0"/>
              <a:buChar char="o"/>
            </a:pPr>
            <a:r>
              <a:rPr lang="es-x-int-SDL" dirty="0"/>
              <a:t>cronograma.</a:t>
            </a:r>
          </a:p>
          <a:p>
            <a:pPr lvl="1">
              <a:buFont typeface="Courier New" charset="0"/>
              <a:buChar char="o"/>
            </a:pPr>
            <a:r>
              <a:rPr lang="es-x-int-SDL" dirty="0"/>
              <a:t>...</a:t>
            </a:r>
          </a:p>
          <a:p>
            <a:pPr>
              <a:buFont typeface="Wingdings" panose="05000000000000000000" pitchFamily="2" charset="2"/>
              <a:buChar char="Ø"/>
            </a:pPr>
            <a:r>
              <a:rPr lang="es-x-int-SDL" dirty="0"/>
              <a:t>Observación +++</a:t>
            </a:r>
            <a:r>
              <a:rPr lang="es-AR" dirty="0"/>
              <a:t>:</a:t>
            </a:r>
            <a:endParaRPr lang="es-x-int-SDL" dirty="0"/>
          </a:p>
          <a:p>
            <a:pPr lvl="1">
              <a:buFont typeface="Courier New" charset="0"/>
              <a:buChar char="o"/>
            </a:pPr>
            <a:r>
              <a:rPr lang="es-x-int-SDL" dirty="0"/>
              <a:t>visitas a los hogares;</a:t>
            </a:r>
          </a:p>
          <a:p>
            <a:pPr lvl="1">
              <a:buFont typeface="Courier New" charset="0"/>
              <a:buChar char="o"/>
            </a:pPr>
            <a:r>
              <a:rPr lang="es-x-int-SDL" dirty="0"/>
              <a:t>campos, ganado, visitas a fuentes de agua.</a:t>
            </a:r>
          </a:p>
          <a:p>
            <a:pPr lvl="1">
              <a:buFont typeface="Courier New" charset="0"/>
              <a:buChar char="o"/>
            </a:pPr>
            <a:r>
              <a:rPr lang="es-x-int-SDL" dirty="0"/>
              <a:t>…</a:t>
            </a:r>
          </a:p>
          <a:p>
            <a:pPr>
              <a:buFont typeface="Wingdings" panose="05000000000000000000" pitchFamily="2" charset="2"/>
              <a:buChar char="Ø"/>
            </a:pPr>
            <a:r>
              <a:rPr lang="es-x-int-SDL" dirty="0"/>
              <a:t>Enfoques participativos</a:t>
            </a:r>
            <a:r>
              <a:rPr lang="es-AR" dirty="0"/>
              <a:t>.</a:t>
            </a:r>
            <a:endParaRPr lang="es-x-int-SDL" dirty="0"/>
          </a:p>
          <a:p>
            <a:pPr marL="0" indent="0">
              <a:buNone/>
            </a:pPr>
            <a:endParaRPr lang="fr-CH" dirty="0"/>
          </a:p>
        </p:txBody>
      </p:sp>
      <p:pic>
        <p:nvPicPr>
          <p:cNvPr id="7" name="Picture 2" descr="D:\Archives missions antérieures\Tdh 2008-9\My Pictures\Commune Maniche\Commune Maniche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8401" y="1709812"/>
            <a:ext cx="4642560" cy="34819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38985"/>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2032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431586" y="208547"/>
            <a:ext cx="3288632" cy="891952"/>
          </a:xfrm>
        </p:spPr>
        <p:txBody>
          <a:bodyPr>
            <a:normAutofit/>
          </a:bodyPr>
          <a:lstStyle/>
          <a:p>
            <a:r>
              <a:rPr lang="es-x-int-SDL" u="sng">
                <a:latin typeface="+mn-lt"/>
              </a:rPr>
              <a:t>Observación</a:t>
            </a:r>
          </a:p>
        </p:txBody>
      </p:sp>
      <p:sp>
        <p:nvSpPr>
          <p:cNvPr id="457731" name="Rectangle 3"/>
          <p:cNvSpPr>
            <a:spLocks noGrp="1" noChangeArrowheads="1"/>
          </p:cNvSpPr>
          <p:nvPr>
            <p:ph idx="1"/>
          </p:nvPr>
        </p:nvSpPr>
        <p:spPr>
          <a:xfrm>
            <a:off x="1927829" y="1588168"/>
            <a:ext cx="8681156" cy="4652210"/>
          </a:xfrm>
          <a:solidFill>
            <a:schemeClr val="accent1">
              <a:lumMod val="20000"/>
              <a:lumOff val="80000"/>
            </a:schemeClr>
          </a:solidFill>
        </p:spPr>
        <p:txBody>
          <a:bodyPr>
            <a:normAutofit fontScale="85000" lnSpcReduction="20000"/>
          </a:bodyPr>
          <a:lstStyle/>
          <a:p>
            <a:pPr marL="0" indent="0">
              <a:lnSpc>
                <a:spcPct val="90000"/>
              </a:lnSpc>
              <a:buNone/>
            </a:pPr>
            <a:endParaRPr lang="en-GB" sz="3000" dirty="0">
              <a:solidFill>
                <a:schemeClr val="tx1"/>
              </a:solidFill>
            </a:endParaRPr>
          </a:p>
          <a:p>
            <a:pPr>
              <a:lnSpc>
                <a:spcPct val="90000"/>
              </a:lnSpc>
            </a:pPr>
            <a:r>
              <a:rPr lang="es-x-int-SDL" sz="3300" dirty="0">
                <a:solidFill>
                  <a:schemeClr val="tx1"/>
                </a:solidFill>
              </a:rPr>
              <a:t>Entorno</a:t>
            </a:r>
          </a:p>
          <a:p>
            <a:pPr>
              <a:lnSpc>
                <a:spcPct val="90000"/>
              </a:lnSpc>
            </a:pPr>
            <a:r>
              <a:rPr lang="es-x-int-SDL" sz="3300" dirty="0">
                <a:solidFill>
                  <a:schemeClr val="tx1"/>
                </a:solidFill>
              </a:rPr>
              <a:t>Condición de los cultivos/del ganado</a:t>
            </a:r>
          </a:p>
          <a:p>
            <a:pPr>
              <a:lnSpc>
                <a:spcPct val="90000"/>
              </a:lnSpc>
            </a:pPr>
            <a:r>
              <a:rPr lang="es-x-int-SDL" sz="3300" dirty="0">
                <a:solidFill>
                  <a:schemeClr val="tx1"/>
                </a:solidFill>
              </a:rPr>
              <a:t>Actividades de las personas</a:t>
            </a:r>
          </a:p>
          <a:p>
            <a:pPr>
              <a:lnSpc>
                <a:spcPct val="90000"/>
              </a:lnSpc>
            </a:pPr>
            <a:r>
              <a:rPr lang="es-x-int-SDL" sz="3300" dirty="0">
                <a:solidFill>
                  <a:schemeClr val="tx1"/>
                </a:solidFill>
              </a:rPr>
              <a:t>Condiciones y diferencias de las personas</a:t>
            </a:r>
          </a:p>
          <a:p>
            <a:pPr>
              <a:lnSpc>
                <a:spcPct val="90000"/>
              </a:lnSpc>
            </a:pPr>
            <a:r>
              <a:rPr lang="es-x-int-SDL" sz="3300" dirty="0">
                <a:solidFill>
                  <a:schemeClr val="tx1"/>
                </a:solidFill>
              </a:rPr>
              <a:t>Condiciones de los hogares de las personas y presencia de miembros familiares</a:t>
            </a:r>
          </a:p>
          <a:p>
            <a:pPr>
              <a:lnSpc>
                <a:spcPct val="90000"/>
              </a:lnSpc>
            </a:pPr>
            <a:r>
              <a:rPr lang="es-x-int-SDL" sz="3300" dirty="0"/>
              <a:t>¿Se preparan comidas?</a:t>
            </a:r>
          </a:p>
          <a:p>
            <a:pPr>
              <a:lnSpc>
                <a:spcPct val="90000"/>
              </a:lnSpc>
            </a:pPr>
            <a:r>
              <a:rPr lang="es-x-int-SDL" sz="3300" dirty="0">
                <a:solidFill>
                  <a:schemeClr val="tx1"/>
                </a:solidFill>
              </a:rPr>
              <a:t>¿Los niños tienen quien los cuide?</a:t>
            </a:r>
          </a:p>
          <a:p>
            <a:pPr>
              <a:lnSpc>
                <a:spcPct val="90000"/>
              </a:lnSpc>
            </a:pPr>
            <a:r>
              <a:rPr lang="es-x-int-SDL" sz="3300" dirty="0">
                <a:solidFill>
                  <a:schemeClr val="tx1"/>
                </a:solidFill>
              </a:rPr>
              <a:t>¿Funcionan los servicios de salud? ¿Hay personal?</a:t>
            </a:r>
          </a:p>
          <a:p>
            <a:pPr>
              <a:lnSpc>
                <a:spcPct val="90000"/>
              </a:lnSpc>
            </a:pPr>
            <a:r>
              <a:rPr lang="es-x-int-SDL" sz="3300" dirty="0">
                <a:solidFill>
                  <a:schemeClr val="tx1"/>
                </a:solidFill>
              </a:rPr>
              <a:t>Inseguridad, etc...</a:t>
            </a:r>
          </a:p>
        </p:txBody>
      </p:sp>
      <p:sp>
        <p:nvSpPr>
          <p:cNvPr id="5" name="Rectangle 4"/>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443198" y="5638800"/>
            <a:ext cx="1532727" cy="646331"/>
          </a:xfrm>
          <a:prstGeom prst="rect">
            <a:avLst/>
          </a:prstGeom>
          <a:noFill/>
        </p:spPr>
        <p:txBody>
          <a:bodyPr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2844746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43101" y="1610607"/>
            <a:ext cx="2321276" cy="584775"/>
          </a:xfrm>
          <a:prstGeom prst="rect">
            <a:avLst/>
          </a:prstGeom>
          <a:noFill/>
        </p:spPr>
        <p:txBody>
          <a:bodyPr wrap="none" rtlCol="0">
            <a:spAutoFit/>
          </a:bodyPr>
          <a:lstStyle/>
          <a:p>
            <a:r>
              <a:rPr lang="en-GB" sz="3200" b="1" dirty="0">
                <a:solidFill>
                  <a:srgbClr val="0070C0"/>
                </a:solidFill>
              </a:rPr>
              <a:t>Group work:</a:t>
            </a:r>
          </a:p>
        </p:txBody>
      </p:sp>
      <p:sp>
        <p:nvSpPr>
          <p:cNvPr id="10" name="TextBox 9"/>
          <p:cNvSpPr txBox="1"/>
          <p:nvPr/>
        </p:nvSpPr>
        <p:spPr>
          <a:xfrm>
            <a:off x="1943102" y="2620782"/>
            <a:ext cx="9302414" cy="1077218"/>
          </a:xfrm>
          <a:prstGeom prst="rect">
            <a:avLst/>
          </a:prstGeom>
          <a:noFill/>
        </p:spPr>
        <p:txBody>
          <a:bodyPr wrap="square" rtlCol="0">
            <a:spAutoFit/>
          </a:bodyPr>
          <a:lstStyle/>
          <a:p>
            <a:r>
              <a:rPr lang="en-GB" sz="3200" dirty="0"/>
              <a:t>List your observations based on the following pictures</a:t>
            </a:r>
          </a:p>
          <a:p>
            <a:r>
              <a:rPr lang="en-GB" sz="3200" b="1" dirty="0"/>
              <a:t>7 min</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20881"/>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4100136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561598" y="62651"/>
            <a:ext cx="3064913" cy="625996"/>
          </a:xfrm>
        </p:spPr>
        <p:txBody>
          <a:bodyPr>
            <a:normAutofit/>
          </a:bodyPr>
          <a:lstStyle/>
          <a:p>
            <a:pPr marL="0" indent="0">
              <a:buNone/>
            </a:pPr>
            <a:r>
              <a:rPr lang="en-GB" sz="3200" b="1" u="sng" dirty="0"/>
              <a:t>Indonesia, 2004</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462" y="796977"/>
            <a:ext cx="2146215" cy="1607202"/>
          </a:xfrm>
          <a:prstGeom prst="rect">
            <a:avLst/>
          </a:prstGeom>
          <a:ln w="53975" cmpd="sng">
            <a:solidFill>
              <a:schemeClr val="tx2"/>
            </a:solidFill>
          </a:ln>
          <a:effectLst/>
        </p:spPr>
      </p:pic>
      <p:pic>
        <p:nvPicPr>
          <p:cNvPr id="18434" name="Picture 2" descr="C:\Users\niederbergern\Desktop\4 HELP course\2016 HELP Nicole\Images\Banda ach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914" y="2512510"/>
            <a:ext cx="3570288" cy="41273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982" y="134871"/>
            <a:ext cx="4316278" cy="3902915"/>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9870" y="3302975"/>
            <a:ext cx="3816424" cy="3555025"/>
          </a:xfrm>
          <a:prstGeom prst="rect">
            <a:avLst/>
          </a:prstGeom>
        </p:spPr>
      </p:pic>
      <p:sp>
        <p:nvSpPr>
          <p:cNvPr id="9" name="Rectangle 8"/>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0" y="5199471"/>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2903827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121" y="1052736"/>
            <a:ext cx="2160240" cy="1620180"/>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125665"/>
            <a:ext cx="2304256" cy="584775"/>
          </a:xfrm>
          <a:prstGeom prst="rect">
            <a:avLst/>
          </a:prstGeom>
        </p:spPr>
        <p:txBody>
          <a:bodyPr wrap="square">
            <a:spAutoFit/>
          </a:bodyPr>
          <a:lstStyle/>
          <a:p>
            <a:r>
              <a:rPr lang="en-GB" sz="3200" b="1" u="sng" dirty="0"/>
              <a:t>Haiti, 2009</a:t>
            </a:r>
          </a:p>
        </p:txBody>
      </p:sp>
      <p:pic>
        <p:nvPicPr>
          <p:cNvPr id="19460" name="Picture 4" descr="C:\Users\niederbergern\Desktop\4 HELP course\2016 HELP Nicole\Images\Baie d'orange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645" y="125665"/>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Archives missions antérieures\Tdh 2010\foto 2010\arnoux\DSCF5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544" y="3411116"/>
            <a:ext cx="428396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rchives missions antérieures\Tdh 2010\foto 2010\26février2010\DSCF49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9136" y="3456856"/>
            <a:ext cx="4222981" cy="31672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76200" y="6721277"/>
            <a:ext cx="461665" cy="92398"/>
          </a:xfrm>
          <a:prstGeom prst="rect">
            <a:avLst/>
          </a:prstGeom>
          <a:noFill/>
        </p:spPr>
        <p:txBody>
          <a:bodyPr vert="vert270" wrap="none" rtlCol="0">
            <a:spAutoFit/>
          </a:bodyPr>
          <a:lstStyle/>
          <a:p>
            <a:endParaRPr lang="en-GB" dirty="0"/>
          </a:p>
        </p:txBody>
      </p:sp>
      <p:sp>
        <p:nvSpPr>
          <p:cNvPr id="5" name="TextBox 4"/>
          <p:cNvSpPr txBox="1"/>
          <p:nvPr/>
        </p:nvSpPr>
        <p:spPr>
          <a:xfrm>
            <a:off x="-32657" y="5183698"/>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3441237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615" y="1134451"/>
            <a:ext cx="2448272" cy="1468964"/>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808007" y="62641"/>
            <a:ext cx="2095780" cy="675928"/>
          </a:xfrm>
        </p:spPr>
        <p:txBody>
          <a:bodyPr/>
          <a:lstStyle/>
          <a:p>
            <a:r>
              <a:rPr lang="en-GB" sz="3200" b="1" u="sng" dirty="0">
                <a:latin typeface="+mn-lt"/>
              </a:rPr>
              <a:t>Syria, 2015</a:t>
            </a:r>
          </a:p>
        </p:txBody>
      </p:sp>
      <p:pic>
        <p:nvPicPr>
          <p:cNvPr id="4" name="Picture 2" descr="http://static.lexpress.fr/medias_10735/w_1520,h_855,c_fill,g_north/v1452663545/un-convoi-d-aide-humanitaire-le-12-janvier-2016-a-madaya_5496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5615" y="4071107"/>
            <a:ext cx="4104456" cy="230875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tatic5.businessinsider.com/image/5698ea6ac08a801c008b9c6c-2805-1602/ap_420203577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9466" y="167039"/>
            <a:ext cx="5960129" cy="340378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images.centrepresseaveyron.fr/images/2015/12/29/la-syrienne-oum-walid-g-52-ans-avec-ses-petits-enfants_10143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676" y="3576533"/>
            <a:ext cx="4645993" cy="3097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884" y="529389"/>
            <a:ext cx="184731" cy="369332"/>
          </a:xfrm>
          <a:prstGeom prst="rect">
            <a:avLst/>
          </a:prstGeom>
          <a:noFill/>
        </p:spPr>
        <p:txBody>
          <a:bodyPr wrap="none" rtlCol="0">
            <a:spAutoFit/>
          </a:bodyPr>
          <a:lstStyle/>
          <a:p>
            <a:endParaRPr lang="en-GB" dirty="0"/>
          </a:p>
        </p:txBody>
      </p:sp>
      <p:sp>
        <p:nvSpPr>
          <p:cNvPr id="10" name="Rectangle 9"/>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8855" y="5233468"/>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895901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a:xfrm>
            <a:off x="3276600" y="223610"/>
            <a:ext cx="5900057" cy="1325563"/>
          </a:xfrm>
        </p:spPr>
        <p:txBody>
          <a:bodyPr/>
          <a:lstStyle/>
          <a:p>
            <a:r>
              <a:rPr lang="es-x-int-SDL" sz="2800">
                <a:solidFill>
                  <a:srgbClr val="FF3300"/>
                </a:solidFill>
              </a:rPr>
              <a:t> </a:t>
            </a:r>
            <a:r>
              <a:rPr lang="es-x-int-SDL" u="sng">
                <a:latin typeface="+mn-lt"/>
              </a:rPr>
              <a:t>Análisis e informe</a:t>
            </a:r>
          </a:p>
        </p:txBody>
      </p:sp>
      <p:sp>
        <p:nvSpPr>
          <p:cNvPr id="2" name="TextBox 1"/>
          <p:cNvSpPr txBox="1"/>
          <p:nvPr/>
        </p:nvSpPr>
        <p:spPr>
          <a:xfrm>
            <a:off x="1458685" y="1807029"/>
            <a:ext cx="10297885" cy="4832092"/>
          </a:xfrm>
          <a:prstGeom prst="rect">
            <a:avLst/>
          </a:prstGeom>
          <a:noFill/>
        </p:spPr>
        <p:txBody>
          <a:bodyPr wrap="square" rtlCol="0">
            <a:spAutoFit/>
          </a:bodyPr>
          <a:lstStyle/>
          <a:p>
            <a:pPr marL="457200" indent="-457200">
              <a:buFont typeface="Wingdings" panose="05000000000000000000" pitchFamily="2" charset="2"/>
              <a:buChar char="Ø"/>
            </a:pPr>
            <a:r>
              <a:rPr lang="es-x-int-SDL" sz="2800" dirty="0"/>
              <a:t>Evaluar la calidad de los datos</a:t>
            </a:r>
            <a:r>
              <a:rPr lang="es-AR" sz="2800" dirty="0"/>
              <a:t>.</a:t>
            </a:r>
            <a:endParaRPr lang="es-x-int-SDL" sz="2800" dirty="0"/>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s-x-int-SDL" sz="2800" dirty="0"/>
              <a:t>Verificar si se alcanzaron los objetivos de la encuesta nutricional, es decir, si podemos responder todas las preguntas.</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s-x-int-SDL" sz="2800" dirty="0"/>
              <a:t>Informar los </a:t>
            </a:r>
            <a:r>
              <a:rPr lang="es-AR" sz="2800" dirty="0"/>
              <a:t>resultados </a:t>
            </a:r>
            <a:r>
              <a:rPr lang="es-x-int-SDL" sz="2800" dirty="0"/>
              <a:t>de la evaluación, las conclusiones y las recomendaciones de manera clara y </a:t>
            </a:r>
            <a:r>
              <a:rPr lang="es-AR" sz="2800" dirty="0"/>
              <a:t>fácil de entender</a:t>
            </a:r>
            <a:r>
              <a:rPr lang="es-x-int-SDL" sz="2800" dirty="0"/>
              <a:t>.</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s-AR" sz="2800" dirty="0"/>
              <a:t>Tomar las medidas necesarias para </a:t>
            </a:r>
            <a:r>
              <a:rPr lang="es-x-int-SDL" sz="2800" dirty="0"/>
              <a:t>que los resultados se </a:t>
            </a:r>
            <a:r>
              <a:rPr lang="es-AR" sz="2800" dirty="0"/>
              <a:t>transmitan a </a:t>
            </a:r>
            <a:r>
              <a:rPr lang="es-x-int-SDL" sz="2800" dirty="0"/>
              <a:t>los usuarios esperados y </a:t>
            </a:r>
            <a:r>
              <a:rPr lang="es-AR" sz="2800" dirty="0"/>
              <a:t>a </a:t>
            </a:r>
            <a:r>
              <a:rPr lang="es-x-int-SDL" sz="2800" dirty="0"/>
              <a:t>quienes deban e</a:t>
            </a:r>
            <a:r>
              <a:rPr lang="es-AR" sz="2800" dirty="0" err="1"/>
              <a:t>star</a:t>
            </a:r>
            <a:r>
              <a:rPr lang="es-AR" sz="2800" dirty="0"/>
              <a:t> informados.</a:t>
            </a:r>
            <a:r>
              <a:rPr lang="es-x-int-SDL" sz="2800" dirty="0"/>
              <a:t> </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31767"/>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2839439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9068" y="1803018"/>
            <a:ext cx="8982890" cy="3024336"/>
          </a:xfrm>
        </p:spPr>
        <p:txBody>
          <a:bodyPr>
            <a:normAutofit fontScale="90000"/>
          </a:bodyPr>
          <a:lstStyle/>
          <a:p>
            <a:pPr algn="ctr"/>
            <a:r>
              <a:rPr lang="es-x-int-SDL">
                <a:latin typeface="+mn-lt"/>
              </a:rPr>
              <a:t>¡Ahora es momento de actuar y poner en marcha programas nutricionales y alimentarios para ayudar a las personas afectadas en Haití, Siria e Indonesia! </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3966"/>
            <a:ext cx="461665" cy="1440394"/>
          </a:xfrm>
          <a:prstGeom prst="rect">
            <a:avLst/>
          </a:prstGeom>
          <a:noFill/>
        </p:spPr>
        <p:txBody>
          <a:bodyPr vert="vert270"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351925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3" y="290126"/>
            <a:ext cx="7397957" cy="1524000"/>
          </a:xfrm>
        </p:spPr>
        <p:txBody>
          <a:bodyPr/>
          <a:lstStyle/>
          <a:p>
            <a:r>
              <a:rPr lang="es-x-int-SDL" b="1" dirty="0">
                <a:solidFill>
                  <a:srgbClr val="0000CC"/>
                </a:solidFill>
              </a:rPr>
              <a:t>Regla de oro para las evaluaciones</a:t>
            </a:r>
          </a:p>
        </p:txBody>
      </p:sp>
      <p:pic>
        <p:nvPicPr>
          <p:cNvPr id="4" name="Picture 6" descr="MC900432526[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73176" y="2551267"/>
            <a:ext cx="2285714" cy="2285714"/>
          </a:xfrm>
          <a:noFill/>
          <a:ln/>
          <a:extLst>
            <a:ext uri="{909E8E84-426E-40DD-AFC4-6F175D3DCCD1}">
              <a14:hiddenFill xmlns:a14="http://schemas.microsoft.com/office/drawing/2010/main">
                <a:solidFill>
                  <a:srgbClr val="CC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1703513" y="2632295"/>
            <a:ext cx="7769663" cy="2800767"/>
          </a:xfrm>
          <a:prstGeom prst="rect">
            <a:avLst/>
          </a:prstGeom>
          <a:noFill/>
        </p:spPr>
        <p:txBody>
          <a:bodyPr wrap="square" rtlCol="0">
            <a:spAutoFit/>
          </a:bodyPr>
          <a:lstStyle/>
          <a:p>
            <a:r>
              <a:rPr lang="es-x-int-SDL" sz="4400" dirty="0"/>
              <a:t>Una </a:t>
            </a:r>
            <a:r>
              <a:rPr lang="es-x-int-SDL" sz="4400" b="1" dirty="0"/>
              <a:t>MALA EVALUACIÓN</a:t>
            </a:r>
            <a:r>
              <a:rPr lang="es-AR" sz="4400" dirty="0"/>
              <a:t>,</a:t>
            </a:r>
            <a:r>
              <a:rPr lang="es-x-int-SDL" sz="4400" dirty="0"/>
              <a:t> en general</a:t>
            </a:r>
            <a:r>
              <a:rPr lang="es-AR" sz="4400" dirty="0"/>
              <a:t>,</a:t>
            </a:r>
            <a:r>
              <a:rPr lang="es-x-int-SDL" sz="4400" dirty="0"/>
              <a:t> conduce a </a:t>
            </a:r>
            <a:r>
              <a:rPr lang="es-x-int-SDL" sz="4400" b="1" dirty="0"/>
              <a:t>MALOS</a:t>
            </a:r>
            <a:r>
              <a:rPr lang="es-x-int-SDL" sz="4400" dirty="0"/>
              <a:t> programas... que no ayudan al beneficiario seleccionado.</a:t>
            </a:r>
          </a:p>
        </p:txBody>
      </p:sp>
      <p:sp>
        <p:nvSpPr>
          <p:cNvPr id="9" name="Rectangle 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526675" y="5802085"/>
            <a:ext cx="1532727" cy="369332"/>
          </a:xfrm>
          <a:prstGeom prst="rect">
            <a:avLst/>
          </a:prstGeom>
          <a:noFill/>
        </p:spPr>
        <p:txBody>
          <a:bodyPr wrap="none" rtlCol="0">
            <a:spAutoFit/>
          </a:bodyPr>
          <a:lstStyle/>
          <a:p>
            <a:r>
              <a:rPr lang="es-x-int-SDL">
                <a:solidFill>
                  <a:schemeClr val="bg1"/>
                </a:solidFill>
              </a:rPr>
              <a:t>Curso H.E.L.P</a:t>
            </a:r>
          </a:p>
        </p:txBody>
      </p:sp>
    </p:spTree>
    <p:extLst>
      <p:ext uri="{BB962C8B-B14F-4D97-AF65-F5344CB8AC3E}">
        <p14:creationId xmlns:p14="http://schemas.microsoft.com/office/powerpoint/2010/main" val="215946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57" y="160953"/>
            <a:ext cx="3538737" cy="1143000"/>
          </a:xfrm>
        </p:spPr>
        <p:txBody>
          <a:bodyPr/>
          <a:lstStyle/>
          <a:p>
            <a:pPr algn="l"/>
            <a:r>
              <a:rPr lang="es-x-int-SDL">
                <a:solidFill>
                  <a:srgbClr val="002060"/>
                </a:solidFill>
                <a:latin typeface="+mn-lt"/>
              </a:rPr>
              <a:t>Un ejemplo...</a:t>
            </a:r>
          </a:p>
        </p:txBody>
      </p:sp>
      <p:pic>
        <p:nvPicPr>
          <p:cNvPr id="17410" name="Picture 2" descr="C:\Documents and Settings\Mija Ververs\Local Settings\Temporary Internet Files\Content.IE5\0L01ACUV\MP900314192[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621562" y="588169"/>
            <a:ext cx="142646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Mija Ververs\Local Settings\Temporary Internet Files\Content.IE5\0L01ACUV\MP900314192[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5601" y="1484784"/>
            <a:ext cx="949051" cy="24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1524001" y="425659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5528625"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6038839" y="427598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6553477" y="4285723"/>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705753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7561587"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8065642" y="427950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8569697" y="427950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907375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9577807"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10092445"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2004189"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2506286"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3008009" y="429726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3511708" y="4293498"/>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4014785" y="426435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4518840"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5022895" y="4269026"/>
            <a:ext cx="504055" cy="2460983"/>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6726223" y="47071"/>
            <a:ext cx="5328592" cy="5976664"/>
          </a:xfrm>
          <a:prstGeom prst="wedgeEllipseCallout">
            <a:avLst>
              <a:gd name="adj1" fmla="val -67112"/>
              <a:gd name="adj2" fmla="val -2061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21262559">
            <a:off x="7792706" y="989414"/>
            <a:ext cx="3352249" cy="3785652"/>
          </a:xfrm>
          <a:prstGeom prst="rect">
            <a:avLst/>
          </a:prstGeom>
          <a:solidFill>
            <a:schemeClr val="accent1">
              <a:lumMod val="20000"/>
              <a:lumOff val="80000"/>
            </a:schemeClr>
          </a:solidFill>
        </p:spPr>
        <p:txBody>
          <a:bodyPr wrap="square">
            <a:spAutoFit/>
          </a:bodyPr>
          <a:lstStyle/>
          <a:p>
            <a:pPr>
              <a:buNone/>
              <a:defRPr/>
            </a:pPr>
            <a:r>
              <a:rPr lang="es-x-int-SDL" sz="4000" i="1" dirty="0"/>
              <a:t>Tenemos una emergencia aquí, hay 144 personas con malnutrición grave...</a:t>
            </a:r>
          </a:p>
        </p:txBody>
      </p:sp>
      <p:sp>
        <p:nvSpPr>
          <p:cNvPr id="29" name="Rectangle 2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20046" y="5277184"/>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12418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5980" y="1163744"/>
            <a:ext cx="10111562" cy="4859991"/>
          </a:xfrm>
        </p:spPr>
        <p:txBody>
          <a:bodyPr>
            <a:normAutofit/>
          </a:bodyPr>
          <a:lstStyle/>
          <a:p>
            <a:pPr>
              <a:defRPr/>
            </a:pPr>
            <a:r>
              <a:rPr lang="es-x-int-SDL" sz="3200" dirty="0"/>
              <a:t>¿</a:t>
            </a:r>
            <a:r>
              <a:rPr lang="es-AR" sz="3200" dirty="0"/>
              <a:t>Estas </a:t>
            </a:r>
            <a:r>
              <a:rPr lang="es-x-int-SDL" sz="3200" dirty="0"/>
              <a:t>144 personas </a:t>
            </a:r>
            <a:r>
              <a:rPr lang="es-AR" sz="3200" dirty="0"/>
              <a:t>padecen </a:t>
            </a:r>
            <a:r>
              <a:rPr lang="es-x-int-SDL" sz="3200" dirty="0"/>
              <a:t>malnutrición desde hace 3 meses o desde la semana pasada?</a:t>
            </a:r>
          </a:p>
          <a:p>
            <a:pPr>
              <a:defRPr/>
            </a:pPr>
            <a:r>
              <a:rPr lang="es-x-int-SDL" sz="3200" dirty="0"/>
              <a:t>¿144 de una población de 100.000 </a:t>
            </a:r>
            <a:r>
              <a:rPr lang="es-AR" sz="3200" dirty="0"/>
              <a:t>o </a:t>
            </a:r>
            <a:r>
              <a:rPr lang="es-x-int-SDL" sz="3200" dirty="0"/>
              <a:t>de 1.000</a:t>
            </a:r>
            <a:r>
              <a:rPr lang="es-AR" sz="3200" dirty="0"/>
              <a:t> personas</a:t>
            </a:r>
            <a:r>
              <a:rPr lang="es-x-int-SDL" sz="3200" dirty="0"/>
              <a:t>?  </a:t>
            </a:r>
          </a:p>
          <a:p>
            <a:pPr>
              <a:defRPr/>
            </a:pPr>
            <a:r>
              <a:rPr lang="es-x-int-SDL" sz="3200" dirty="0"/>
              <a:t>¿144 niños con malnutrición? ¿Grupos etarios? ¿Personas mayores?</a:t>
            </a:r>
          </a:p>
          <a:p>
            <a:pPr>
              <a:defRPr/>
            </a:pPr>
            <a:r>
              <a:rPr lang="es-x-int-SDL" sz="3200" dirty="0"/>
              <a:t>¿Qué tipo de malnutrición?</a:t>
            </a:r>
          </a:p>
          <a:p>
            <a:pPr>
              <a:defRPr/>
            </a:pPr>
            <a:r>
              <a:rPr lang="es-x-int-SDL" sz="3200" dirty="0"/>
              <a:t>¿Mortalidad? </a:t>
            </a:r>
          </a:p>
          <a:p>
            <a:pPr>
              <a:defRPr/>
            </a:pPr>
            <a:r>
              <a:rPr lang="es-x-int-SDL" sz="3200" dirty="0"/>
              <a:t>¿Cuáles son las causas de esta situación?</a:t>
            </a:r>
          </a:p>
          <a:p>
            <a:pPr>
              <a:defRPr/>
            </a:pPr>
            <a:r>
              <a:rPr lang="es-x-int-SDL" sz="3200" dirty="0"/>
              <a:t>Etc. </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303538"/>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17635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502" y="1706602"/>
            <a:ext cx="5937475" cy="1091979"/>
          </a:xfrm>
        </p:spPr>
        <p:txBody>
          <a:bodyPr>
            <a:normAutofit fontScale="90000"/>
          </a:bodyPr>
          <a:lstStyle/>
          <a:p>
            <a:pPr marL="0" indent="0" algn="ctr"/>
            <a:r>
              <a:rPr lang="es-x-int-SDL" dirty="0">
                <a:latin typeface="+mn-lt"/>
              </a:rPr>
              <a:t>Evaluaci</a:t>
            </a:r>
            <a:r>
              <a:rPr lang="es-AR" dirty="0" err="1">
                <a:latin typeface="+mn-lt"/>
              </a:rPr>
              <a:t>ón</a:t>
            </a:r>
            <a:r>
              <a:rPr lang="es-x-int-SDL" dirty="0">
                <a:latin typeface="+mn-lt"/>
              </a:rPr>
              <a:t> rápida</a:t>
            </a:r>
            <a:br>
              <a:rPr lang="es-x-int-SDL" dirty="0">
                <a:latin typeface="+mn-lt"/>
              </a:rPr>
            </a:br>
            <a:r>
              <a:rPr lang="fr-CH" dirty="0" err="1">
                <a:latin typeface="+mn-lt"/>
              </a:rPr>
              <a:t>encuesta</a:t>
            </a:r>
            <a:r>
              <a:rPr lang="fr-CH" dirty="0">
                <a:latin typeface="+mn-lt"/>
              </a:rPr>
              <a:t> </a:t>
            </a:r>
            <a:r>
              <a:rPr lang="fr-CH" dirty="0" err="1">
                <a:latin typeface="+mn-lt"/>
              </a:rPr>
              <a:t>nutricional</a:t>
            </a:r>
            <a:br>
              <a:rPr lang="es-x-int-SDL" dirty="0">
                <a:latin typeface="+mn-lt"/>
              </a:rPr>
            </a:br>
            <a:r>
              <a:rPr lang="es-x-int-SDL" dirty="0">
                <a:latin typeface="+mn-lt"/>
              </a:rPr>
              <a:t>Seguimiento nutricional </a:t>
            </a:r>
            <a:br>
              <a:rPr lang="es-x-int-SDL" dirty="0"/>
            </a:br>
            <a:endParaRPr lang="es-x-int-SDL" dirty="0"/>
          </a:p>
        </p:txBody>
      </p:sp>
      <p:sp>
        <p:nvSpPr>
          <p:cNvPr id="3" name="Content Placeholder 2"/>
          <p:cNvSpPr>
            <a:spLocks noGrp="1"/>
          </p:cNvSpPr>
          <p:nvPr>
            <p:ph idx="1"/>
          </p:nvPr>
        </p:nvSpPr>
        <p:spPr>
          <a:xfrm>
            <a:off x="2624470" y="3399244"/>
            <a:ext cx="7763540" cy="1752154"/>
          </a:xfrm>
        </p:spPr>
        <p:txBody>
          <a:bodyPr>
            <a:noAutofit/>
          </a:bodyPr>
          <a:lstStyle/>
          <a:p>
            <a:pPr marL="0" indent="0" algn="ctr">
              <a:buNone/>
            </a:pPr>
            <a:r>
              <a:rPr lang="es-x-int-SDL" dirty="0"/>
              <a:t>¿Cuáles son las diferencias</a:t>
            </a:r>
            <a:r>
              <a:rPr lang="es-AR" dirty="0"/>
              <a:t> que tienen estos tres tipos de estudios en cuanto a </a:t>
            </a:r>
            <a:r>
              <a:rPr lang="es-x-int-SDL" dirty="0"/>
              <a:t>tipos de datos, métodos, resultados</a:t>
            </a:r>
            <a:r>
              <a:rPr lang="es-AR" dirty="0"/>
              <a:t> y uso </a:t>
            </a:r>
            <a:r>
              <a:rPr lang="es-x-int-SDL" dirty="0"/>
              <a:t>de la información? </a:t>
            </a:r>
          </a:p>
        </p:txBody>
      </p:sp>
      <p:sp>
        <p:nvSpPr>
          <p:cNvPr id="5" name="TextBox 4"/>
          <p:cNvSpPr txBox="1"/>
          <p:nvPr/>
        </p:nvSpPr>
        <p:spPr>
          <a:xfrm>
            <a:off x="893135" y="3110415"/>
            <a:ext cx="1326004" cy="1569660"/>
          </a:xfrm>
          <a:prstGeom prst="rect">
            <a:avLst/>
          </a:prstGeom>
          <a:noFill/>
        </p:spPr>
        <p:txBody>
          <a:bodyPr wrap="none" rtlCol="0">
            <a:spAutoFit/>
          </a:bodyPr>
          <a:lstStyle/>
          <a:p>
            <a:r>
              <a:rPr lang="es-x-int-SDL" sz="9600" b="1">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308473"/>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121056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1"/>
            <p:extLst>
              <p:ext uri="{D42A27DB-BD31-4B8C-83A1-F6EECF244321}">
                <p14:modId xmlns:p14="http://schemas.microsoft.com/office/powerpoint/2010/main" val="3466982651"/>
              </p:ext>
            </p:extLst>
          </p:nvPr>
        </p:nvGraphicFramePr>
        <p:xfrm>
          <a:off x="479376" y="19119"/>
          <a:ext cx="11712625" cy="6770913"/>
        </p:xfrm>
        <a:graphic>
          <a:graphicData uri="http://schemas.openxmlformats.org/drawingml/2006/table">
            <a:tbl>
              <a:tblPr firstRow="1" firstCol="1" bandRow="1">
                <a:tableStyleId>{5C22544A-7EE6-4342-B048-85BDC9FD1C3A}</a:tableStyleId>
              </a:tblPr>
              <a:tblGrid>
                <a:gridCol w="1721419">
                  <a:extLst>
                    <a:ext uri="{9D8B030D-6E8A-4147-A177-3AD203B41FA5}">
                      <a16:colId xmlns:a16="http://schemas.microsoft.com/office/drawing/2014/main" val="20000"/>
                    </a:ext>
                  </a:extLst>
                </a:gridCol>
                <a:gridCol w="3291631">
                  <a:extLst>
                    <a:ext uri="{9D8B030D-6E8A-4147-A177-3AD203B41FA5}">
                      <a16:colId xmlns:a16="http://schemas.microsoft.com/office/drawing/2014/main" val="20001"/>
                    </a:ext>
                  </a:extLst>
                </a:gridCol>
                <a:gridCol w="3384680">
                  <a:extLst>
                    <a:ext uri="{9D8B030D-6E8A-4147-A177-3AD203B41FA5}">
                      <a16:colId xmlns:a16="http://schemas.microsoft.com/office/drawing/2014/main" val="20002"/>
                    </a:ext>
                  </a:extLst>
                </a:gridCol>
                <a:gridCol w="3314895">
                  <a:extLst>
                    <a:ext uri="{9D8B030D-6E8A-4147-A177-3AD203B41FA5}">
                      <a16:colId xmlns:a16="http://schemas.microsoft.com/office/drawing/2014/main" val="20003"/>
                    </a:ext>
                  </a:extLst>
                </a:gridCol>
              </a:tblGrid>
              <a:tr h="740363">
                <a:tc>
                  <a:txBody>
                    <a:bodyPr/>
                    <a:lstStyle/>
                    <a:p>
                      <a:pPr>
                        <a:lnSpc>
                          <a:spcPct val="107000"/>
                        </a:lnSpc>
                        <a:spcAft>
                          <a:spcPts val="0"/>
                        </a:spcAft>
                      </a:pPr>
                      <a:r>
                        <a:rPr lang="es-x-int-SDL" sz="2000" dirty="0">
                          <a:solidFill>
                            <a:schemeClr val="tx1"/>
                          </a:solidFill>
                        </a:rPr>
                        <a:t> </a:t>
                      </a:r>
                    </a:p>
                  </a:txBody>
                  <a:tcPr marL="68580" marR="68580"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es-x-int-SDL" sz="2000">
                          <a:solidFill>
                            <a:schemeClr val="tx1"/>
                          </a:solidFill>
                        </a:rPr>
                        <a:t>Evaluación rápida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CH" sz="2000" dirty="0" err="1">
                          <a:solidFill>
                            <a:schemeClr val="tx1"/>
                          </a:solidFill>
                        </a:rPr>
                        <a:t>encuesta</a:t>
                      </a:r>
                      <a:r>
                        <a:rPr lang="fr-CH" sz="2000" dirty="0">
                          <a:solidFill>
                            <a:schemeClr val="tx1"/>
                          </a:solidFill>
                        </a:rPr>
                        <a:t> </a:t>
                      </a:r>
                      <a:r>
                        <a:rPr lang="fr-CH" sz="2000" dirty="0" err="1">
                          <a:solidFill>
                            <a:schemeClr val="tx1"/>
                          </a:solidFill>
                        </a:rPr>
                        <a:t>nutricional</a:t>
                      </a:r>
                      <a:endParaRPr lang="es-x-int-SDL" sz="2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x-int-SDL" sz="2000">
                          <a:solidFill>
                            <a:schemeClr val="tx1"/>
                          </a:solidFill>
                        </a:rPr>
                        <a:t>Seguimiento nutricional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626284">
                <a:tc>
                  <a:txBody>
                    <a:bodyPr/>
                    <a:lstStyle/>
                    <a:p>
                      <a:pPr>
                        <a:lnSpc>
                          <a:spcPct val="107000"/>
                        </a:lnSpc>
                        <a:spcAft>
                          <a:spcPts val="0"/>
                        </a:spcAft>
                      </a:pPr>
                      <a:r>
                        <a:rPr lang="es-x-int-SDL" sz="2000">
                          <a:solidFill>
                            <a:schemeClr val="tx1"/>
                          </a:solidFill>
                        </a:rPr>
                        <a:t> </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x-int-SDL" sz="2000" dirty="0"/>
                        <a:t>Panorama transversal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a:t>Panorama transversal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dirty="0"/>
                        <a:t>Continuo/en curso</a:t>
                      </a:r>
                    </a:p>
                    <a:p>
                      <a:pPr algn="ctr">
                        <a:lnSpc>
                          <a:spcPct val="107000"/>
                        </a:lnSpc>
                        <a:spcAft>
                          <a:spcPts val="0"/>
                        </a:spcAft>
                      </a:pPr>
                      <a:r>
                        <a:rPr lang="es-x-int-SDL" sz="2000" dirty="0"/>
                        <a:t>Tendencias longitudinales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89772">
                <a:tc>
                  <a:txBody>
                    <a:bodyPr/>
                    <a:lstStyle/>
                    <a:p>
                      <a:pPr algn="ctr">
                        <a:lnSpc>
                          <a:spcPct val="107000"/>
                        </a:lnSpc>
                        <a:spcAft>
                          <a:spcPts val="0"/>
                        </a:spcAft>
                      </a:pPr>
                      <a:r>
                        <a:rPr lang="es-x-int-SDL" sz="2000">
                          <a:solidFill>
                            <a:schemeClr val="tx1"/>
                          </a:solidFill>
                        </a:rPr>
                        <a:t>Métodos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x-int-SDL" sz="2000"/>
                        <a:t>Fuentes secundarias</a:t>
                      </a:r>
                    </a:p>
                    <a:p>
                      <a:pPr algn="ctr">
                        <a:lnSpc>
                          <a:spcPct val="107000"/>
                        </a:lnSpc>
                        <a:spcAft>
                          <a:spcPts val="0"/>
                        </a:spcAft>
                      </a:pPr>
                      <a:r>
                        <a:rPr lang="es-x-int-SDL" sz="2000"/>
                        <a:t>Muestreo dirigido</a:t>
                      </a:r>
                    </a:p>
                    <a:p>
                      <a:pPr algn="ctr">
                        <a:lnSpc>
                          <a:spcPct val="107000"/>
                        </a:lnSpc>
                        <a:spcAft>
                          <a:spcPts val="0"/>
                        </a:spcAft>
                      </a:pPr>
                      <a:r>
                        <a:rPr lang="es-x-int-SDL" sz="2000"/>
                        <a:t>Métodos de diagnótico rápido, p. ej. observación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a:t>Muestreo probabilístico </a:t>
                      </a:r>
                    </a:p>
                    <a:p>
                      <a:pPr algn="ctr">
                        <a:lnSpc>
                          <a:spcPct val="107000"/>
                        </a:lnSpc>
                        <a:spcAft>
                          <a:spcPts val="0"/>
                        </a:spcAft>
                      </a:pPr>
                      <a:r>
                        <a:rPr lang="es-x-int-SDL" sz="2000"/>
                        <a:t>Instrumentos de encuesta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dirty="0"/>
                        <a:t>Recopilación de datos sistemática y estandariz</a:t>
                      </a:r>
                      <a:r>
                        <a:rPr lang="es-AR" sz="2000" dirty="0"/>
                        <a:t>a</a:t>
                      </a:r>
                      <a:r>
                        <a:rPr lang="es-x-int-SDL" sz="2000" dirty="0"/>
                        <a:t>da  </a:t>
                      </a:r>
                    </a:p>
                    <a:p>
                      <a:pPr algn="ctr">
                        <a:lnSpc>
                          <a:spcPct val="107000"/>
                        </a:lnSpc>
                        <a:spcAft>
                          <a:spcPts val="0"/>
                        </a:spcAft>
                      </a:pPr>
                      <a:r>
                        <a:rPr lang="es-AR" sz="2000" dirty="0">
                          <a:latin typeface="Calibri" panose="020F0502020204030204" pitchFamily="34" charset="0"/>
                          <a:ea typeface="Calibri" panose="020F0502020204030204" pitchFamily="34" charset="0"/>
                          <a:cs typeface="Times New Roman" panose="02020603050405020304" pitchFamily="18" charset="0"/>
                        </a:rPr>
                        <a:t>Basado </a:t>
                      </a:r>
                      <a:r>
                        <a:rPr lang="es-x-int-SDL" sz="2000" dirty="0">
                          <a:latin typeface="Calibri" panose="020F0502020204030204" pitchFamily="34" charset="0"/>
                          <a:ea typeface="Calibri" panose="020F0502020204030204" pitchFamily="34" charset="0"/>
                          <a:cs typeface="Times New Roman" panose="02020603050405020304" pitchFamily="18" charset="0"/>
                        </a:rPr>
                        <a:t>en la poblción o</a:t>
                      </a:r>
                      <a:r>
                        <a:rPr lang="es-AR" sz="2000" dirty="0">
                          <a:latin typeface="Calibri" panose="020F0502020204030204" pitchFamily="34" charset="0"/>
                          <a:ea typeface="Calibri" panose="020F0502020204030204" pitchFamily="34" charset="0"/>
                          <a:cs typeface="Times New Roman" panose="02020603050405020304" pitchFamily="18" charset="0"/>
                        </a:rPr>
                        <a:t> en</a:t>
                      </a:r>
                      <a:r>
                        <a:rPr lang="es-x-int-SDL" sz="2000" dirty="0">
                          <a:latin typeface="Calibri" panose="020F0502020204030204" pitchFamily="34" charset="0"/>
                          <a:ea typeface="Calibri" panose="020F0502020204030204" pitchFamily="34" charset="0"/>
                          <a:cs typeface="Times New Roman" panose="02020603050405020304" pitchFamily="18" charset="0"/>
                        </a:rPr>
                        <a:t> la instalación</a:t>
                      </a:r>
                    </a:p>
                    <a:p>
                      <a:pPr algn="ctr">
                        <a:lnSpc>
                          <a:spcPct val="107000"/>
                        </a:lnSpc>
                        <a:spcAft>
                          <a:spcPts val="0"/>
                        </a:spcAft>
                      </a:pPr>
                      <a:r>
                        <a:rPr lang="es-x-int-SDL" sz="2000" dirty="0">
                          <a:latin typeface="Calibri" panose="020F0502020204030204" pitchFamily="34" charset="0"/>
                          <a:ea typeface="Calibri" panose="020F0502020204030204" pitchFamily="34" charset="0"/>
                          <a:cs typeface="Times New Roman" panose="02020603050405020304" pitchFamily="18" charset="0"/>
                        </a:rPr>
                        <a:t>Centinela o todos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0533">
                <a:tc>
                  <a:txBody>
                    <a:bodyPr/>
                    <a:lstStyle/>
                    <a:p>
                      <a:pPr algn="ctr">
                        <a:lnSpc>
                          <a:spcPct val="107000"/>
                        </a:lnSpc>
                        <a:spcAft>
                          <a:spcPts val="0"/>
                        </a:spcAft>
                      </a:pPr>
                      <a:r>
                        <a:rPr lang="es-x-int-SDL" sz="2000">
                          <a:solidFill>
                            <a:schemeClr val="tx1"/>
                          </a:solidFill>
                        </a:rPr>
                        <a:t>Tipo de información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x-int-SDL" sz="2000"/>
                        <a:t>Cualitativa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a:t>Cuantitativa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dirty="0"/>
                        <a:t>Cuantitativa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48988">
                <a:tc>
                  <a:txBody>
                    <a:bodyPr/>
                    <a:lstStyle/>
                    <a:p>
                      <a:pPr algn="ctr">
                        <a:lnSpc>
                          <a:spcPct val="107000"/>
                        </a:lnSpc>
                        <a:spcAft>
                          <a:spcPts val="0"/>
                        </a:spcAft>
                      </a:pPr>
                      <a:r>
                        <a:rPr lang="es-x-int-SDL" sz="2000">
                          <a:solidFill>
                            <a:schemeClr val="tx1"/>
                          </a:solidFill>
                        </a:rPr>
                        <a:t>Resultados de la información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x-int-SDL" sz="2000"/>
                        <a:t>Determinar problemas principales, riesgos y necesidades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a:t>Determinar el alcance y la gravedad de la crisis</a:t>
                      </a:r>
                    </a:p>
                    <a:p>
                      <a:pPr algn="ctr">
                        <a:lnSpc>
                          <a:spcPct val="107000"/>
                        </a:lnSpc>
                        <a:spcAft>
                          <a:spcPts val="0"/>
                        </a:spcAft>
                      </a:pPr>
                      <a:r>
                        <a:rPr lang="es-x-int-SDL" sz="2000"/>
                        <a:t>Evaluar programa existente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dirty="0"/>
                        <a:t>Determinar el alcance y la gravedad de la crisis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72462">
                <a:tc>
                  <a:txBody>
                    <a:bodyPr/>
                    <a:lstStyle/>
                    <a:p>
                      <a:pPr algn="ctr">
                        <a:lnSpc>
                          <a:spcPct val="107000"/>
                        </a:lnSpc>
                        <a:spcAft>
                          <a:spcPts val="0"/>
                        </a:spcAft>
                      </a:pPr>
                      <a:r>
                        <a:rPr lang="es-x-int-SDL" sz="2000">
                          <a:solidFill>
                            <a:schemeClr val="tx1"/>
                          </a:solidFill>
                        </a:rPr>
                        <a:t>Uso de la información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x-int-SDL" sz="2000"/>
                        <a:t>Estrategia de respuesta inicial ante crisis </a:t>
                      </a:r>
                    </a:p>
                    <a:p>
                      <a:pPr algn="ctr">
                        <a:lnSpc>
                          <a:spcPct val="107000"/>
                        </a:lnSpc>
                        <a:spcAft>
                          <a:spcPts val="0"/>
                        </a:spcAft>
                      </a:pPr>
                      <a:r>
                        <a:rPr lang="es-x-int-SDL" sz="2000"/>
                        <a:t>Propuesta de proyecto inicial</a:t>
                      </a:r>
                    </a:p>
                    <a:p>
                      <a:pPr algn="ctr">
                        <a:lnSpc>
                          <a:spcPct val="107000"/>
                        </a:lnSpc>
                        <a:spcAft>
                          <a:spcPts val="0"/>
                        </a:spcAft>
                      </a:pPr>
                      <a:r>
                        <a:rPr lang="es-x-int-SDL" sz="2000"/>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a:t>Determinar si existe la necesidad de adaptar intervenciones </a:t>
                      </a:r>
                    </a:p>
                    <a:p>
                      <a:pPr algn="ctr">
                        <a:lnSpc>
                          <a:spcPct val="107000"/>
                        </a:lnSpc>
                        <a:spcAft>
                          <a:spcPts val="0"/>
                        </a:spcAft>
                      </a:pPr>
                      <a:r>
                        <a:rPr lang="es-x-int-SDL" sz="2000"/>
                        <a:t>Apoyo, responsabilidad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x-int-SDL" sz="2000" dirty="0"/>
                        <a:t>Determinar si existe la necesidad de adaptar intervenciones</a:t>
                      </a:r>
                    </a:p>
                    <a:p>
                      <a:pPr algn="ctr">
                        <a:lnSpc>
                          <a:spcPct val="107000"/>
                        </a:lnSpc>
                        <a:spcAft>
                          <a:spcPts val="0"/>
                        </a:spcAft>
                      </a:pPr>
                      <a:r>
                        <a:rPr lang="es-x-int-SDL" sz="2000" dirty="0">
                          <a:latin typeface="Calibri" panose="020F0502020204030204" pitchFamily="34" charset="0"/>
                          <a:ea typeface="Calibri" panose="020F0502020204030204" pitchFamily="34" charset="0"/>
                          <a:cs typeface="Times New Roman" panose="02020603050405020304" pitchFamily="18" charset="0"/>
                        </a:rPr>
                        <a:t>Advertencias y respuestas tempranas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4561" y="5277128"/>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24363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764761" y="376257"/>
            <a:ext cx="7776864" cy="684693"/>
          </a:xfrm>
        </p:spPr>
        <p:txBody>
          <a:bodyPr>
            <a:noAutofit/>
          </a:bodyPr>
          <a:lstStyle/>
          <a:p>
            <a:pPr eaLnBrk="1" hangingPunct="1"/>
            <a:r>
              <a:rPr lang="es-x-int-SDL" u="sng">
                <a:latin typeface="+mn-lt"/>
              </a:rPr>
              <a:t>Metodología SMART</a:t>
            </a:r>
          </a:p>
        </p:txBody>
      </p:sp>
      <p:sp>
        <p:nvSpPr>
          <p:cNvPr id="3" name="TextBox 2"/>
          <p:cNvSpPr txBox="1"/>
          <p:nvPr/>
        </p:nvSpPr>
        <p:spPr>
          <a:xfrm>
            <a:off x="2288053" y="1876127"/>
            <a:ext cx="8135938" cy="769937"/>
          </a:xfrm>
          <a:prstGeom prst="rect">
            <a:avLst/>
          </a:prstGeom>
          <a:solidFill>
            <a:schemeClr val="bg1">
              <a:lumMod val="85000"/>
            </a:schemeClr>
          </a:solidFill>
          <a:ln w="38100">
            <a:solidFill>
              <a:schemeClr val="accent1"/>
            </a:solidFill>
          </a:ln>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37931725" indent="-37474525">
              <a:defRPr sz="2400">
                <a:solidFill>
                  <a:schemeClr val="tx1"/>
                </a:solidFill>
                <a:latin typeface="Trebuchet MS" panose="020B0603020202020204" pitchFamily="34" charset="0"/>
                <a:ea typeface="ＭＳ Ｐゴシック" panose="020B0600070205080204" pitchFamily="34" charset="-128"/>
              </a:defRPr>
            </a:lvl2pPr>
            <a:lvl3pPr>
              <a:defRPr sz="2400">
                <a:solidFill>
                  <a:schemeClr val="tx1"/>
                </a:solidFill>
                <a:latin typeface="Trebuchet MS" panose="020B0603020202020204" pitchFamily="34" charset="0"/>
                <a:ea typeface="ＭＳ Ｐゴシック" panose="020B0600070205080204" pitchFamily="34" charset="-128"/>
              </a:defRPr>
            </a:lvl3pPr>
            <a:lvl4pPr>
              <a:defRPr sz="2400">
                <a:solidFill>
                  <a:schemeClr val="tx1"/>
                </a:solidFill>
                <a:latin typeface="Trebuchet MS" panose="020B0603020202020204" pitchFamily="34" charset="0"/>
                <a:ea typeface="ＭＳ Ｐゴシック" panose="020B0600070205080204" pitchFamily="34" charset="-128"/>
              </a:defRPr>
            </a:lvl4pPr>
            <a:lvl5pPr>
              <a:defRPr sz="2400">
                <a:solidFill>
                  <a:schemeClr val="tx1"/>
                </a:solidFill>
                <a:latin typeface="Trebuchet MS" panose="020B0603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defRPr/>
            </a:pPr>
            <a:r>
              <a:rPr lang="es-x-int-SDL" sz="4400" b="1">
                <a:latin typeface="Arial" panose="020B0604020202020204" pitchFamily="34" charset="0"/>
              </a:rPr>
              <a:t>www.smartmethodology.org</a:t>
            </a:r>
          </a:p>
        </p:txBody>
      </p:sp>
      <p:pic>
        <p:nvPicPr>
          <p:cNvPr id="36868" name="Picture 4" descr="Screen Shot 2014-10-10 at 3.26.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622" y="2646064"/>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80882"/>
            <a:ext cx="738664" cy="1440394"/>
          </a:xfrm>
          <a:prstGeom prst="rect">
            <a:avLst/>
          </a:prstGeom>
          <a:noFill/>
        </p:spPr>
        <p:txBody>
          <a:bodyPr vert="vert270" wrap="none" rtlCol="0">
            <a:spAutoFit/>
          </a:bodyPr>
          <a:lstStyle/>
          <a:p>
            <a:r>
              <a:rPr lang="es-x-int-SDL">
                <a:solidFill>
                  <a:schemeClr val="bg1"/>
                </a:solidFill>
              </a:rPr>
              <a:t>Curso H.E.L.P</a:t>
            </a:r>
          </a:p>
          <a:p>
            <a:endParaRPr lang="en-GB" dirty="0"/>
          </a:p>
        </p:txBody>
      </p:sp>
    </p:spTree>
    <p:extLst>
      <p:ext uri="{BB962C8B-B14F-4D97-AF65-F5344CB8AC3E}">
        <p14:creationId xmlns:p14="http://schemas.microsoft.com/office/powerpoint/2010/main" val="834506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IsIntranet xmlns="a8a2af44-4b8d-404b-a8bd-4186350a523c">false</IsIntranet>
    <Period_x0020_end xmlns="a8a2af44-4b8d-404b-a8bd-4186350a523c" xsi:nil="true"/>
    <ICRCIMP_Keyword_H xmlns="71402401-ee9a-4cfa-82a8-ebbd88d5d766">
      <Terms xmlns="http://schemas.microsoft.com/office/infopath/2007/PartnerControls"/>
    </ICRCIMP_Keyword_H>
    <ICRCIMP_RMIdentifier xmlns="71402401-ee9a-4cfa-82a8-ebbd88d5d766" xsi:nil="true"/>
    <_dlc_DocId xmlns="a8a2af44-4b8d-404b-a8bd-4186350a523c">TSASSIST-19-2206</_dlc_DocId>
    <TaxCatchAll xmlns="a8a2af44-4b8d-404b-a8bd-4186350a523c">
      <Value>31</Value>
      <Value>4</Value>
      <Value>54</Value>
      <Value>2</Value>
      <Value>1</Value>
      <Value>3</Value>
    </TaxCatchAll>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CRCIMP_RMTransfer xmlns="71402401-ee9a-4cfa-82a8-ebbd88d5d766">
      <Url xsi:nil="true"/>
      <Description xsi:nil="true"/>
    </ICRCIMP_RMTransfer>
    <ICRCIMP_IsFocus xmlns="71402401-ee9a-4cfa-82a8-ebbd88d5d766">false</ICRCIMP_IsFocus>
    <ICRCIMP_OrganizationalAccronym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OrganizationalAccronym_H>
    <Period_x0020_start xmlns="a8a2af44-4b8d-404b-a8bd-4186350a523c">2019-05-28T22:00:00+00:00</Period_x0020_start>
    <AverageRating xmlns="http://schemas.microsoft.com/sharepoint/v3" xsi:nil="true"/>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IsRecord xmlns="71402401-ee9a-4cfa-82a8-ebbd88d5d766">true</ICRCIMP_IsRecord>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RatingCount xmlns="http://schemas.microsoft.com/sharepoint/v3" xsi:nil="true"/>
    <_dlc_DocIdUrl xmlns="a8a2af44-4b8d-404b-a8bd-4186350a523c">
      <Url>https://collab.ext.icrc.org/sites/TS_ASSIST/_layouts/15/DocIdRedir.aspx?ID=TSASSIST-19-2206</Url>
      <Description>TSASSIST-19-2206</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5.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7" ma:contentTypeDescription="Upload Form" ma:contentTypeScope="" ma:versionID="fffd85fadd351ab754fc8fb238c40201">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e7a619c49248d55872fe63e50b91a5c4"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BBF7BC-E48D-4328-A006-D58F6F6A2532}">
  <ds:schemaRefs>
    <ds:schemaRef ds:uri="http://schemas.microsoft.com/sharepoint/v3/contenttype/forms"/>
  </ds:schemaRefs>
</ds:datastoreItem>
</file>

<file path=customXml/itemProps2.xml><?xml version="1.0" encoding="utf-8"?>
<ds:datastoreItem xmlns:ds="http://schemas.openxmlformats.org/officeDocument/2006/customXml" ds:itemID="{87DF7880-7F83-405E-95EE-0256E5011483}">
  <ds:schemaRefs>
    <ds:schemaRef ds:uri="http://purl.org/dc/terms/"/>
    <ds:schemaRef ds:uri="775538c5-eb89-48ba-a372-0acd5d6f1291"/>
    <ds:schemaRef ds:uri="http://schemas.microsoft.com/office/2006/metadata/properties"/>
    <ds:schemaRef ds:uri="http://purl.org/dc/dcmitype/"/>
    <ds:schemaRef ds:uri="http://schemas.microsoft.com/office/infopath/2007/PartnerControls"/>
    <ds:schemaRef ds:uri="http://schemas.microsoft.com/sharepoint/v3"/>
    <ds:schemaRef ds:uri="http://schemas.microsoft.com/office/2006/documentManagement/types"/>
    <ds:schemaRef ds:uri="http://schemas.openxmlformats.org/package/2006/metadata/core-properties"/>
    <ds:schemaRef ds:uri="a8a2af44-4b8d-404b-a8bd-4186350a523c"/>
    <ds:schemaRef ds:uri="71402401-ee9a-4cfa-82a8-ebbd88d5d766"/>
    <ds:schemaRef ds:uri="http://www.w3.org/XML/1998/namespace"/>
    <ds:schemaRef ds:uri="http://purl.org/dc/elements/1.1/"/>
  </ds:schemaRefs>
</ds:datastoreItem>
</file>

<file path=customXml/itemProps3.xml><?xml version="1.0" encoding="utf-8"?>
<ds:datastoreItem xmlns:ds="http://schemas.openxmlformats.org/officeDocument/2006/customXml" ds:itemID="{F279FE91-D735-4955-9923-019A7698CE9C}">
  <ds:schemaRefs>
    <ds:schemaRef ds:uri="http://schemas.microsoft.com/sharepoint/events"/>
  </ds:schemaRefs>
</ds:datastoreItem>
</file>

<file path=customXml/itemProps4.xml><?xml version="1.0" encoding="utf-8"?>
<ds:datastoreItem xmlns:ds="http://schemas.openxmlformats.org/officeDocument/2006/customXml" ds:itemID="{50C7ED16-EFDB-4946-B85F-6BA8B189B085}">
  <ds:schemaRefs>
    <ds:schemaRef ds:uri="Microsoft.SharePoint.Taxonomy.ContentTypeSync"/>
  </ds:schemaRefs>
</ds:datastoreItem>
</file>

<file path=customXml/itemProps5.xml><?xml version="1.0" encoding="utf-8"?>
<ds:datastoreItem xmlns:ds="http://schemas.openxmlformats.org/officeDocument/2006/customXml" ds:itemID="{5B58334E-355B-4949-BD38-EB2EBFF14A3B}"/>
</file>

<file path=docProps/app.xml><?xml version="1.0" encoding="utf-8"?>
<Properties xmlns="http://schemas.openxmlformats.org/officeDocument/2006/extended-properties" xmlns:vt="http://schemas.openxmlformats.org/officeDocument/2006/docPropsVTypes">
  <TotalTime>1728</TotalTime>
  <Words>3544</Words>
  <Application>Microsoft Office PowerPoint</Application>
  <PresentationFormat>Widescreen</PresentationFormat>
  <Paragraphs>417</Paragraphs>
  <Slides>38</Slides>
  <Notes>32</Notes>
  <HiddenSlides>5</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5" baseType="lpstr">
      <vt:lpstr>ＭＳ Ｐゴシック</vt:lpstr>
      <vt:lpstr>ＭＳ Ｐゴシック</vt:lpstr>
      <vt:lpstr>SimSun</vt:lpstr>
      <vt:lpstr>Arial</vt:lpstr>
      <vt:lpstr>Arial Black</vt:lpstr>
      <vt:lpstr>Calibri</vt:lpstr>
      <vt:lpstr>Calibri Light</vt:lpstr>
      <vt:lpstr>Courier New</vt:lpstr>
      <vt:lpstr>Myriad Pro</vt:lpstr>
      <vt:lpstr>Segoe UI</vt:lpstr>
      <vt:lpstr>Tahoma</vt:lpstr>
      <vt:lpstr>Times New Roman</vt:lpstr>
      <vt:lpstr>Trebuchet MS</vt:lpstr>
      <vt:lpstr>Tw Cen MT</vt:lpstr>
      <vt:lpstr>Wingdings</vt:lpstr>
      <vt:lpstr>Office Theme</vt:lpstr>
      <vt:lpstr>ClipArt</vt:lpstr>
      <vt:lpstr>Evaluación de la situación nutricional en situaciones de crisis</vt:lpstr>
      <vt:lpstr>Objetivos </vt:lpstr>
      <vt:lpstr>PowerPoint Presentation</vt:lpstr>
      <vt:lpstr>Regla de oro para las evaluaciones</vt:lpstr>
      <vt:lpstr>Un ejemplo...</vt:lpstr>
      <vt:lpstr>PowerPoint Presentation</vt:lpstr>
      <vt:lpstr>Evaluación rápida encuesta nutricional Seguimiento nutricional  </vt:lpstr>
      <vt:lpstr>PowerPoint Presentation</vt:lpstr>
      <vt:lpstr>Metodología SMART</vt:lpstr>
      <vt:lpstr>PowerPoint Presentation</vt:lpstr>
      <vt:lpstr>Pasos preliminares</vt:lpstr>
      <vt:lpstr>1. Establecer la necesidad de una encuesta nutricional</vt:lpstr>
      <vt:lpstr>Ejemplos de fuentes de información secundaria</vt:lpstr>
      <vt:lpstr>2. Propósitos y uso de los estudios  nutricionales </vt:lpstr>
      <vt:lpstr>3. Formular los objetivos</vt:lpstr>
      <vt:lpstr>¿Tiene estos objetivos claros?  Si no los tiene, ¿qué hace falta? </vt:lpstr>
      <vt:lpstr>Trabajo grupal  ¿Cuáles podrían ser el propósito y los objetivos de una evaluación nutricional en este lugar en términos de nutrición y medios de subsistencia? 10 minutos</vt:lpstr>
      <vt:lpstr>PowerPoint Presentation</vt:lpstr>
      <vt:lpstr>Siria, 2015, ciudad sitiada por conflicto armado desde hace 6 meses, 42.000 personas </vt:lpstr>
      <vt:lpstr>PowerPoint Presentation</vt:lpstr>
      <vt:lpstr>Contenido del cuestionario para la encuesta nutricional</vt:lpstr>
      <vt:lpstr>Tenga presente el marco de referencia de la malnutrición para variables adicionales </vt:lpstr>
      <vt:lpstr>6. Encuesta exhaustiva o muestreo</vt:lpstr>
      <vt:lpstr>Encuestas exhaustivas</vt:lpstr>
      <vt:lpstr>PowerPoint Presentation</vt:lpstr>
      <vt:lpstr>PowerPoint Presentation</vt:lpstr>
      <vt:lpstr> Rachel,   ¿Podrías adaptar/modificar la diapositiva 29 para explicar el muestreo de grupo? Sería preferible insertar un dibujo relacionado con tu manera de explicarlo (si es que lo tienes).  En la diapositiva 28, hay un cálculo de una muestra para un muestreo simple aleatorio pero la oculté porque no creo que debamos adentrarnos en eso... ¿Qué opinas?   Creo que es bueno hacer el cálculo en la diapositiva 25 en la plenaria, creé una animación en la diapositiva así se ve la pregunta-&gt; se responde en el siguiente paso -&gt; último párrafo.  </vt:lpstr>
      <vt:lpstr>PowerPoint Presentation</vt:lpstr>
      <vt:lpstr>Preparación de muestreo grupal</vt:lpstr>
      <vt:lpstr>Limitaciones de las encuestas nutricionales</vt:lpstr>
      <vt:lpstr>Métodos de recopilación de datos cualitativos </vt:lpstr>
      <vt:lpstr>Observación</vt:lpstr>
      <vt:lpstr>PowerPoint Presentation</vt:lpstr>
      <vt:lpstr>PowerPoint Presentation</vt:lpstr>
      <vt:lpstr>PowerPoint Presentation</vt:lpstr>
      <vt:lpstr>Syria, 2015</vt:lpstr>
      <vt:lpstr> Análisis e informe</vt:lpstr>
      <vt:lpstr>¡Ahora es momento de actuar y poner en marcha programas nutricionales y alimentarios para ayudar a las personas afectadas en Haití, Siria e Indonesia! </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Course</dc:title>
  <dc:creator>Eirini Karanisa</dc:creator>
  <cp:lastModifiedBy>Catherine Delice Ginod</cp:lastModifiedBy>
  <cp:revision>196</cp:revision>
  <cp:lastPrinted>2019-05-24T11:37:14Z</cp:lastPrinted>
  <dcterms:created xsi:type="dcterms:W3CDTF">2018-09-26T12:30:51Z</dcterms:created>
  <dcterms:modified xsi:type="dcterms:W3CDTF">2020-10-22T06:42:16Z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RCIMP_IHT">
    <vt:lpwstr>4;#Internal|23eb6094-56fc-4ad4-8ae2-cf1575a694f0</vt:lpwstr>
  </property>
  <property fmtid="{D5CDD505-2E9C-101B-9397-08002B2CF9AE}" pid="3" name="ICRCIMP_Country">
    <vt:lpwstr>2;#No Country|1f55df4f-c103-4303-b974-426a8e7d1d06</vt:lpwstr>
  </property>
  <property fmtid="{D5CDD505-2E9C-101B-9397-08002B2CF9AE}" pid="4" name="ICRCIMP_RMUnitInCharge">
    <vt:lpwstr>31;#GVA_OP_ASSIST_HELP|c53394dc-0df0-45c5-8220-3bdc97c5e4ad</vt:lpwstr>
  </property>
  <property fmtid="{D5CDD505-2E9C-101B-9397-08002B2CF9AE}" pid="5" name="ICRCIMP_ManageAccess">
    <vt:bool>false</vt:bool>
  </property>
  <property fmtid="{D5CDD505-2E9C-101B-9397-08002B2CF9AE}" pid="6" name="ContentTypeId">
    <vt:lpwstr>0x010100F306B2604BE44180B8B82333BE64DF4E005A5CBB6C53404A16AAEA5338BA523999000A8DC57427FE8447B6BC7D6E7F551E9D</vt:lpwstr>
  </property>
  <property fmtid="{D5CDD505-2E9C-101B-9397-08002B2CF9AE}" pid="7" name="ICRCIMP_OrganizationalAccronym">
    <vt:lpwstr>31;#GVA_OP_ASSIST_HELP|c53394dc-0df0-45c5-8220-3bdc97c5e4ad</vt:lpwstr>
  </property>
  <property fmtid="{D5CDD505-2E9C-101B-9397-08002B2CF9AE}" pid="8" name="Key Issue">
    <vt:lpwstr>3;#- No key issue|32056555-74b8-4174-9beb-b0d6d010855f</vt:lpwstr>
  </property>
  <property fmtid="{D5CDD505-2E9C-101B-9397-08002B2CF9AE}" pid="9" name="ICRCIMP_DocumentType">
    <vt:lpwstr>54;#Presentation|7ffa6903-4a6e-4c70-8f5c-101a463ec6d0</vt:lpwstr>
  </property>
  <property fmtid="{D5CDD505-2E9C-101B-9397-08002B2CF9AE}" pid="10" name="_dlc_DocIdItemGuid">
    <vt:lpwstr>51084990-bd10-4673-a0d5-b2bae1ae9de5</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y fmtid="{D5CDD505-2E9C-101B-9397-08002B2CF9AE}" pid="14" name="_docset_NoMedatataSyncRequired">
    <vt:lpwstr>False</vt:lpwstr>
  </property>
  <property fmtid="{D5CDD505-2E9C-101B-9397-08002B2CF9AE}" pid="15" name="_vti_ItemDeclaredRecord">
    <vt:filetime>2021-06-29T09:50:30Z</vt:filetime>
  </property>
  <property fmtid="{D5CDD505-2E9C-101B-9397-08002B2CF9AE}" pid="16" name="_vti_ItemHoldRecordStatus">
    <vt:i4>16</vt:i4>
  </property>
  <property fmtid="{D5CDD505-2E9C-101B-9397-08002B2CF9AE}" pid="17" name="ecm_RecordRestrictions">
    <vt:lpwstr>None</vt:lpwstr>
  </property>
  <property fmtid="{D5CDD505-2E9C-101B-9397-08002B2CF9AE}" pid="18" name="h205814a13eb4c68bb83316f6dea6ef2">
    <vt:lpwstr/>
  </property>
</Properties>
</file>