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9"/>
  </p:notesMasterIdLst>
  <p:sldIdLst>
    <p:sldId id="257" r:id="rId7"/>
    <p:sldId id="293" r:id="rId8"/>
    <p:sldId id="28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0D9"/>
    <a:srgbClr val="1F4E79"/>
    <a:srgbClr val="E8830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36291" autoAdjust="0"/>
  </p:normalViewPr>
  <p:slideViewPr>
    <p:cSldViewPr snapToGrid="0" showGuides="1">
      <p:cViewPr varScale="1">
        <p:scale>
          <a:sx n="24" d="100"/>
          <a:sy n="24" d="100"/>
        </p:scale>
        <p:origin x="1940" y="44"/>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1C283-4DBA-4DD5-8088-3C69DE7AD996}" type="datetimeFigureOut">
              <a:rPr lang="fr-CH" smtClean="0"/>
              <a:t>01.10.2020</a:t>
            </a:fld>
            <a:endParaRPr lang="fr-CH"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96A3D-851C-4E66-B2A4-F8546C629E4B}" type="slidenum">
              <a:rPr lang="fr-CH" smtClean="0"/>
              <a:t>‹#›</a:t>
            </a:fld>
            <a:endParaRPr lang="fr-CH" dirty="0"/>
          </a:p>
        </p:txBody>
      </p:sp>
    </p:spTree>
    <p:extLst>
      <p:ext uri="{BB962C8B-B14F-4D97-AF65-F5344CB8AC3E}">
        <p14:creationId xmlns:p14="http://schemas.microsoft.com/office/powerpoint/2010/main" val="204009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E896A3D-851C-4E66-B2A4-F8546C629E4B}" type="slidenum">
              <a:rPr lang="fr-CH" smtClean="0"/>
              <a:t>1</a:t>
            </a:fld>
            <a:endParaRPr lang="fr-CH" dirty="0"/>
          </a:p>
        </p:txBody>
      </p:sp>
    </p:spTree>
    <p:extLst>
      <p:ext uri="{BB962C8B-B14F-4D97-AF65-F5344CB8AC3E}">
        <p14:creationId xmlns:p14="http://schemas.microsoft.com/office/powerpoint/2010/main" val="138408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fr-FR" noProof="0" dirty="0">
                <a:cs typeface="Arial" panose="020B0604020202020204" pitchFamily="34" charset="0"/>
              </a:rPr>
              <a:t>Situación: </a:t>
            </a:r>
          </a:p>
          <a:p>
            <a:r>
              <a:rPr lang="es-AR" altLang="fr-FR" noProof="0" dirty="0">
                <a:cs typeface="Arial" panose="020B0604020202020204" pitchFamily="34" charset="0"/>
              </a:rPr>
              <a:t>Poco contacto con los sobrevivientes a través de comunicaciones de radio, evaluación visual de toda la costa por medio de helicópteros, descenso gradual del nivel del agua, se dio por descontado que había un alto número de fallecidos.</a:t>
            </a:r>
          </a:p>
          <a:p>
            <a:r>
              <a:rPr lang="es-AR" altLang="fr-FR" noProof="0" dirty="0">
                <a:cs typeface="Arial" panose="020B0604020202020204" pitchFamily="34" charset="0"/>
              </a:rPr>
              <a:t>Cuatro niños, un recién nacido, un padre y dos niños desaparecidos desde la catástrofe.</a:t>
            </a:r>
          </a:p>
          <a:p>
            <a:endParaRPr lang="en-US"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11</a:t>
            </a:fld>
            <a:endParaRPr lang="fr-CH" dirty="0"/>
          </a:p>
        </p:txBody>
      </p:sp>
    </p:spTree>
    <p:extLst>
      <p:ext uri="{BB962C8B-B14F-4D97-AF65-F5344CB8AC3E}">
        <p14:creationId xmlns:p14="http://schemas.microsoft.com/office/powerpoint/2010/main" val="405034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fr-FR" noProof="0" dirty="0">
                <a:cs typeface="Arial" panose="020B0604020202020204" pitchFamily="34" charset="0"/>
              </a:rPr>
              <a:t>La familia perdió activos esenciales que le brindaban seguridad alimentaria.</a:t>
            </a:r>
          </a:p>
        </p:txBody>
      </p:sp>
      <p:sp>
        <p:nvSpPr>
          <p:cNvPr id="4" name="Slide Number Placeholder 3"/>
          <p:cNvSpPr>
            <a:spLocks noGrp="1"/>
          </p:cNvSpPr>
          <p:nvPr>
            <p:ph type="sldNum" sz="quarter" idx="10"/>
          </p:nvPr>
        </p:nvSpPr>
        <p:spPr/>
        <p:txBody>
          <a:bodyPr/>
          <a:lstStyle/>
          <a:p>
            <a:fld id="{1E896A3D-851C-4E66-B2A4-F8546C629E4B}" type="slidenum">
              <a:rPr lang="fr-CH" smtClean="0"/>
              <a:t>12</a:t>
            </a:fld>
            <a:endParaRPr lang="fr-CH" dirty="0"/>
          </a:p>
        </p:txBody>
      </p:sp>
    </p:spTree>
    <p:extLst>
      <p:ext uri="{BB962C8B-B14F-4D97-AF65-F5344CB8AC3E}">
        <p14:creationId xmlns:p14="http://schemas.microsoft.com/office/powerpoint/2010/main" val="767165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a:cs typeface="Arial" panose="020B0604020202020204" pitchFamily="34" charset="0"/>
              </a:rPr>
              <a:t>Shows how the major diseases interact with nutrition in crisis situations.</a:t>
            </a:r>
          </a:p>
        </p:txBody>
      </p:sp>
      <p:sp>
        <p:nvSpPr>
          <p:cNvPr id="4" name="Slide Number Placeholder 3"/>
          <p:cNvSpPr>
            <a:spLocks noGrp="1"/>
          </p:cNvSpPr>
          <p:nvPr>
            <p:ph type="sldNum" sz="quarter" idx="10"/>
          </p:nvPr>
        </p:nvSpPr>
        <p:spPr/>
        <p:txBody>
          <a:bodyPr/>
          <a:lstStyle/>
          <a:p>
            <a:fld id="{1E896A3D-851C-4E66-B2A4-F8546C629E4B}" type="slidenum">
              <a:rPr lang="fr-CH" smtClean="0"/>
              <a:t>13</a:t>
            </a:fld>
            <a:endParaRPr lang="fr-CH" dirty="0"/>
          </a:p>
        </p:txBody>
      </p:sp>
    </p:spTree>
    <p:extLst>
      <p:ext uri="{BB962C8B-B14F-4D97-AF65-F5344CB8AC3E}">
        <p14:creationId xmlns:p14="http://schemas.microsoft.com/office/powerpoint/2010/main" val="42788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896A3D-851C-4E66-B2A4-F8546C629E4B}" type="slidenum">
              <a:rPr lang="fr-CH" smtClean="0"/>
              <a:t>14</a:t>
            </a:fld>
            <a:endParaRPr lang="fr-CH" dirty="0"/>
          </a:p>
        </p:txBody>
      </p:sp>
    </p:spTree>
    <p:extLst>
      <p:ext uri="{BB962C8B-B14F-4D97-AF65-F5344CB8AC3E}">
        <p14:creationId xmlns:p14="http://schemas.microsoft.com/office/powerpoint/2010/main" val="283299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ltLang="fr-FR" noProof="0" dirty="0">
                <a:cs typeface="Arial" panose="020B0604020202020204" pitchFamily="34" charset="0"/>
              </a:rPr>
              <a:t>Sobre la base de la situación</a:t>
            </a:r>
          </a:p>
          <a:p>
            <a:endParaRPr lang="en-GB"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896A3D-851C-4E66-B2A4-F8546C629E4B}" type="slidenum">
              <a:rPr lang="fr-CH" smtClean="0"/>
              <a:t>15</a:t>
            </a:fld>
            <a:endParaRPr lang="fr-CH" dirty="0"/>
          </a:p>
        </p:txBody>
      </p:sp>
    </p:spTree>
    <p:extLst>
      <p:ext uri="{BB962C8B-B14F-4D97-AF65-F5344CB8AC3E}">
        <p14:creationId xmlns:p14="http://schemas.microsoft.com/office/powerpoint/2010/main" val="251692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AR" altLang="fr-FR" noProof="0" dirty="0">
                <a:latin typeface="Arial" panose="020B0604020202020204" pitchFamily="34" charset="0"/>
                <a:cs typeface="Arial" panose="020B0604020202020204" pitchFamily="34" charset="0"/>
              </a:rPr>
              <a:t>Tenemos que considerar la existencia de diferentes tipos de malnutrición.</a:t>
            </a:r>
          </a:p>
          <a:p>
            <a:pPr eaLnBrk="1" hangingPunct="1"/>
            <a:r>
              <a:rPr lang="es-AR" altLang="fr-FR" noProof="0" dirty="0">
                <a:latin typeface="Arial" panose="020B0604020202020204" pitchFamily="34" charset="0"/>
                <a:cs typeface="Arial" panose="020B0604020202020204" pitchFamily="34" charset="0"/>
              </a:rPr>
              <a:t>La desnutrición puede ser malnutrición aguda, malnutrición crónica y carencia de micronutrientes.</a:t>
            </a:r>
          </a:p>
          <a:p>
            <a:pPr eaLnBrk="1" hangingPunct="1"/>
            <a:r>
              <a:rPr lang="es-AR" altLang="fr-FR" noProof="0" dirty="0">
                <a:latin typeface="Arial" panose="020B0604020202020204" pitchFamily="34" charset="0"/>
                <a:cs typeface="Arial" panose="020B0604020202020204" pitchFamily="34" charset="0"/>
              </a:rPr>
              <a:t>La sobrenutrición incluye sobrepeso y obesidad.</a:t>
            </a:r>
          </a:p>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17</a:t>
            </a:fld>
            <a:endParaRPr lang="fr-CH" dirty="0"/>
          </a:p>
        </p:txBody>
      </p:sp>
    </p:spTree>
    <p:extLst>
      <p:ext uri="{BB962C8B-B14F-4D97-AF65-F5344CB8AC3E}">
        <p14:creationId xmlns:p14="http://schemas.microsoft.com/office/powerpoint/2010/main" val="297087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18</a:t>
            </a:fld>
            <a:endParaRPr lang="fr-CH" dirty="0"/>
          </a:p>
        </p:txBody>
      </p:sp>
    </p:spTree>
    <p:extLst>
      <p:ext uri="{BB962C8B-B14F-4D97-AF65-F5344CB8AC3E}">
        <p14:creationId xmlns:p14="http://schemas.microsoft.com/office/powerpoint/2010/main" val="392151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19</a:t>
            </a:fld>
            <a:endParaRPr lang="fr-CH" dirty="0"/>
          </a:p>
        </p:txBody>
      </p:sp>
    </p:spTree>
    <p:extLst>
      <p:ext uri="{BB962C8B-B14F-4D97-AF65-F5344CB8AC3E}">
        <p14:creationId xmlns:p14="http://schemas.microsoft.com/office/powerpoint/2010/main" val="786029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20</a:t>
            </a:fld>
            <a:endParaRPr lang="fr-CH" dirty="0"/>
          </a:p>
        </p:txBody>
      </p:sp>
    </p:spTree>
    <p:extLst>
      <p:ext uri="{BB962C8B-B14F-4D97-AF65-F5344CB8AC3E}">
        <p14:creationId xmlns:p14="http://schemas.microsoft.com/office/powerpoint/2010/main" val="125374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21</a:t>
            </a:fld>
            <a:endParaRPr lang="fr-CH" dirty="0"/>
          </a:p>
        </p:txBody>
      </p:sp>
    </p:spTree>
    <p:extLst>
      <p:ext uri="{BB962C8B-B14F-4D97-AF65-F5344CB8AC3E}">
        <p14:creationId xmlns:p14="http://schemas.microsoft.com/office/powerpoint/2010/main" val="371871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dirty="0"/>
          </a:p>
        </p:txBody>
      </p:sp>
    </p:spTree>
    <p:extLst>
      <p:ext uri="{BB962C8B-B14F-4D97-AF65-F5344CB8AC3E}">
        <p14:creationId xmlns:p14="http://schemas.microsoft.com/office/powerpoint/2010/main" val="1425348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22</a:t>
            </a:fld>
            <a:endParaRPr lang="fr-CH" dirty="0"/>
          </a:p>
        </p:txBody>
      </p:sp>
    </p:spTree>
    <p:extLst>
      <p:ext uri="{BB962C8B-B14F-4D97-AF65-F5344CB8AC3E}">
        <p14:creationId xmlns:p14="http://schemas.microsoft.com/office/powerpoint/2010/main" val="325076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23</a:t>
            </a:fld>
            <a:endParaRPr lang="fr-CH" dirty="0"/>
          </a:p>
        </p:txBody>
      </p:sp>
    </p:spTree>
    <p:extLst>
      <p:ext uri="{BB962C8B-B14F-4D97-AF65-F5344CB8AC3E}">
        <p14:creationId xmlns:p14="http://schemas.microsoft.com/office/powerpoint/2010/main" val="82613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24</a:t>
            </a:fld>
            <a:endParaRPr lang="fr-CH" dirty="0"/>
          </a:p>
        </p:txBody>
      </p:sp>
    </p:spTree>
    <p:extLst>
      <p:ext uri="{BB962C8B-B14F-4D97-AF65-F5344CB8AC3E}">
        <p14:creationId xmlns:p14="http://schemas.microsoft.com/office/powerpoint/2010/main" val="1697215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25</a:t>
            </a:fld>
            <a:endParaRPr lang="fr-CH" dirty="0"/>
          </a:p>
        </p:txBody>
      </p:sp>
    </p:spTree>
    <p:extLst>
      <p:ext uri="{BB962C8B-B14F-4D97-AF65-F5344CB8AC3E}">
        <p14:creationId xmlns:p14="http://schemas.microsoft.com/office/powerpoint/2010/main" val="3491304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26</a:t>
            </a:fld>
            <a:endParaRPr lang="fr-CH" dirty="0"/>
          </a:p>
        </p:txBody>
      </p:sp>
    </p:spTree>
    <p:extLst>
      <p:ext uri="{BB962C8B-B14F-4D97-AF65-F5344CB8AC3E}">
        <p14:creationId xmlns:p14="http://schemas.microsoft.com/office/powerpoint/2010/main" val="3518878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fr-FR" noProof="0" dirty="0">
                <a:cs typeface="Arial" panose="020B0604020202020204" pitchFamily="34" charset="0"/>
              </a:rPr>
              <a:t>El pequeño de color rosado parece tener emaciación o malnutrición aguda. </a:t>
            </a:r>
          </a:p>
          <a:p>
            <a:r>
              <a:rPr lang="es-AR" altLang="fr-FR" noProof="0" dirty="0">
                <a:cs typeface="Arial" panose="020B0604020202020204" pitchFamily="34" charset="0"/>
              </a:rPr>
              <a:t>Deberemos confirmar este diagnóstico luego, con medidas antropométricas.</a:t>
            </a:r>
          </a:p>
          <a:p>
            <a:r>
              <a:rPr lang="es-AR" altLang="fr-FR" noProof="0" dirty="0">
                <a:cs typeface="Arial" panose="020B0604020202020204" pitchFamily="34" charset="0"/>
              </a:rPr>
              <a:t>  </a:t>
            </a:r>
          </a:p>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27</a:t>
            </a:fld>
            <a:endParaRPr lang="fr-CH" dirty="0"/>
          </a:p>
        </p:txBody>
      </p:sp>
    </p:spTree>
    <p:extLst>
      <p:ext uri="{BB962C8B-B14F-4D97-AF65-F5344CB8AC3E}">
        <p14:creationId xmlns:p14="http://schemas.microsoft.com/office/powerpoint/2010/main" val="1784422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fr-FR" noProof="0" dirty="0">
                <a:cs typeface="Arial" panose="020B0604020202020204" pitchFamily="34" charset="0"/>
              </a:rPr>
              <a:t>El pequeño de color amarillo parece tener retraso del crecimiento. A su edad, 8 años, no podrá recuperarse. Estuvo enfermo con frecuencia, pero no había servicios de salud disponibles en forma regular. </a:t>
            </a:r>
          </a:p>
          <a:p>
            <a:r>
              <a:rPr lang="es-AR" altLang="fr-FR" noProof="0" dirty="0">
                <a:cs typeface="Arial" panose="020B0604020202020204" pitchFamily="34" charset="0"/>
              </a:rPr>
              <a:t>Deberemos confirmar este diagnóstico luego, con medidas antropométricas. </a:t>
            </a:r>
          </a:p>
          <a:p>
            <a:r>
              <a:rPr lang="es-AR" altLang="fr-FR" noProof="0" dirty="0">
                <a:cs typeface="Arial" panose="020B0604020202020204" pitchFamily="34" charset="0"/>
              </a:rPr>
              <a:t> </a:t>
            </a:r>
          </a:p>
          <a:p>
            <a:r>
              <a:rPr lang="en-US" altLang="fr-FR" noProof="0" dirty="0">
                <a:cs typeface="Arial" panose="020B0604020202020204" pitchFamily="34" charset="0"/>
              </a:rPr>
              <a:t>  </a:t>
            </a:r>
          </a:p>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28</a:t>
            </a:fld>
            <a:endParaRPr lang="fr-CH" dirty="0"/>
          </a:p>
        </p:txBody>
      </p:sp>
    </p:spTree>
    <p:extLst>
      <p:ext uri="{BB962C8B-B14F-4D97-AF65-F5344CB8AC3E}">
        <p14:creationId xmlns:p14="http://schemas.microsoft.com/office/powerpoint/2010/main" val="237861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30000"/>
              </a:spcBef>
            </a:pPr>
            <a:r>
              <a:rPr lang="es-AR" altLang="en-US" noProof="0" dirty="0">
                <a:cs typeface="Arial" panose="020B0604020202020204" pitchFamily="34" charset="0"/>
              </a:rPr>
              <a:t>Los primeros 1.000 días de vida representan el período más crítico de la nutrición Es un período en que podemos cambiar el curso de las cosas para siempre, si las causas se abordan como corresponde y se inicia un tratamiento. </a:t>
            </a:r>
          </a:p>
          <a:p>
            <a:pPr eaLnBrk="1" hangingPunct="1">
              <a:spcBef>
                <a:spcPct val="30000"/>
              </a:spcBef>
            </a:pPr>
            <a:r>
              <a:rPr lang="es-AR" altLang="en-US" noProof="0" dirty="0">
                <a:cs typeface="Arial" panose="020B0604020202020204" pitchFamily="34" charset="0"/>
              </a:rPr>
              <a:t>Las mujeres embarazadas y lactantes son un grupo vulnerable con mayores requisitos nutricionales, ya que el desarrollo de los órganos comienza antes del nacimiento. </a:t>
            </a:r>
          </a:p>
          <a:p>
            <a:pPr eaLnBrk="1" hangingPunct="1">
              <a:spcBef>
                <a:spcPct val="30000"/>
              </a:spcBef>
            </a:pPr>
            <a:r>
              <a:rPr lang="es-AR" altLang="en-US" noProof="0" dirty="0">
                <a:cs typeface="Arial" panose="020B0604020202020204" pitchFamily="34" charset="0"/>
              </a:rPr>
              <a:t>Los niños de &lt;2-3 años tienen mayores requisitos en cuanto a la calidad de los nutrientes por su crecimiento. En consecuencia, son el grupo principal en riesgo en un contexto con inseguridad alimentaria.</a:t>
            </a:r>
          </a:p>
          <a:p>
            <a:r>
              <a:rPr lang="es-AR" altLang="en-US" noProof="0" dirty="0">
                <a:cs typeface="Arial" panose="020B0604020202020204" pitchFamily="34" charset="0"/>
              </a:rPr>
              <a:t>El/la pequeño/a de color rosado podrá recuperarse, pero su hermano mayor, de color amarillo, continuará sufriendo malnutrición y sus consecuencias</a:t>
            </a:r>
            <a:r>
              <a:rPr lang="en-US" altLang="en-US" noProof="0" dirty="0">
                <a:cs typeface="Arial" panose="020B0604020202020204" pitchFamily="34" charset="0"/>
              </a:rPr>
              <a:t>.</a:t>
            </a:r>
          </a:p>
          <a:p>
            <a:r>
              <a:rPr lang="es-AR" altLang="en-US" noProof="0" dirty="0">
                <a:cs typeface="Arial" panose="020B0604020202020204" pitchFamily="34" charset="0"/>
              </a:rPr>
              <a:t>Además, hay otros grupos importantes que están en riesgo debido a sus necesidades específicas</a:t>
            </a:r>
            <a:r>
              <a:rPr lang="en-US" altLang="en-US" noProof="0" dirty="0">
                <a:cs typeface="Arial" panose="020B0604020202020204" pitchFamily="34" charset="0"/>
              </a:rPr>
              <a:t>: </a:t>
            </a:r>
            <a:r>
              <a:rPr lang="es-AR" altLang="en-US" noProof="0" dirty="0">
                <a:cs typeface="Arial" panose="020B0604020202020204" pitchFamily="34" charset="0"/>
              </a:rPr>
              <a:t>las personas </a:t>
            </a:r>
            <a:r>
              <a:rPr lang="es-AR" altLang="en-US" noProof="0" dirty="0" err="1">
                <a:cs typeface="Arial" panose="020B0604020202020204" pitchFamily="34" charset="0"/>
              </a:rPr>
              <a:t>enfermoas</a:t>
            </a:r>
            <a:r>
              <a:rPr lang="es-AR" altLang="en-US" noProof="0" dirty="0">
                <a:cs typeface="Arial" panose="020B0604020202020204" pitchFamily="34" charset="0"/>
              </a:rPr>
              <a:t> y las personas mayores</a:t>
            </a:r>
            <a:r>
              <a:rPr lang="en-US" altLang="en-US" noProof="0" dirty="0">
                <a:cs typeface="Arial" panose="020B0604020202020204" pitchFamily="34" charset="0"/>
              </a:rPr>
              <a:t>.</a:t>
            </a:r>
            <a:endParaRPr lang="fr-CH" altLang="en-US" dirty="0">
              <a:cs typeface="Arial" panose="020B0604020202020204" pitchFamily="34" charset="0"/>
            </a:endParaRPr>
          </a:p>
          <a:p>
            <a:endParaRPr lang="fr-CH"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896A3D-851C-4E66-B2A4-F8546C629E4B}" type="slidenum">
              <a:rPr lang="fr-CH" smtClean="0"/>
              <a:t>29</a:t>
            </a:fld>
            <a:endParaRPr lang="fr-CH" dirty="0"/>
          </a:p>
        </p:txBody>
      </p:sp>
    </p:spTree>
    <p:extLst>
      <p:ext uri="{BB962C8B-B14F-4D97-AF65-F5344CB8AC3E}">
        <p14:creationId xmlns:p14="http://schemas.microsoft.com/office/powerpoint/2010/main" val="1517197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AR" altLang="fr-FR" sz="1200" noProof="0" dirty="0">
                <a:cs typeface="Arial" panose="020B0604020202020204" pitchFamily="34" charset="0"/>
              </a:rPr>
              <a:t>El proceso metabólico se verá alterado en el cuerpo humano. Algunos problemas podrán detectarse a simple vista (como estos ejemplos),</a:t>
            </a:r>
            <a:r>
              <a:rPr lang="en-GB" altLang="fr-FR" sz="1200" dirty="0">
                <a:cs typeface="Arial" panose="020B0604020202020204" pitchFamily="34" charset="0"/>
              </a:rPr>
              <a:t> </a:t>
            </a:r>
            <a:r>
              <a:rPr lang="es-AR" altLang="fr-FR" sz="1200" noProof="0" dirty="0">
                <a:cs typeface="Arial" panose="020B0604020202020204" pitchFamily="34" charset="0"/>
              </a:rPr>
              <a:t>con algunas de sus manifestaciones clínicas</a:t>
            </a:r>
            <a:r>
              <a:rPr lang="en-US" altLang="fr-FR" sz="1200" dirty="0">
                <a:cs typeface="Arial" panose="020B0604020202020204" pitchFamily="34" charset="0"/>
              </a:rPr>
              <a:t>.</a:t>
            </a:r>
          </a:p>
          <a:p>
            <a:pPr eaLnBrk="1" hangingPunct="1"/>
            <a:r>
              <a:rPr lang="es-AR" altLang="fr-FR" sz="1200" noProof="0" dirty="0">
                <a:cs typeface="Arial" panose="020B0604020202020204" pitchFamily="34" charset="0"/>
              </a:rPr>
              <a:t>También existen otras carencias. No nos detendremos en ellas ahora. Hay que recordar que pueden tener consecuencias sociales y de salud importantes, que pueden incluso causar la muerte</a:t>
            </a:r>
            <a:r>
              <a:rPr lang="en-US" altLang="fr-FR" sz="1200" dirty="0">
                <a:cs typeface="Arial" panose="020B0604020202020204" pitchFamily="34" charset="0"/>
              </a:rPr>
              <a:t>.</a:t>
            </a:r>
          </a:p>
          <a:p>
            <a:pPr eaLnBrk="1" hangingPunct="1"/>
            <a:r>
              <a:rPr lang="es-AR" altLang="fr-FR" sz="1200" noProof="0" dirty="0">
                <a:cs typeface="Arial" panose="020B0604020202020204" pitchFamily="34" charset="0"/>
              </a:rPr>
              <a:t>Ejemplo: en campamentos en Jordania, el 48% de las mujeres en edad fértil tienen anemia. Imaginen las consecuencias individuales y económicas (incluso para el bebé durante el embarazo o la lactancia), para la familia y la comunidad (la mitad de las mujeres están constantemente cansadas, son incapaces de cumplir con su función social, son susceptibles de contraer enfermedades y corren el riesgo de dar a luz a un bebé con bajo peso…</a:t>
            </a:r>
            <a:r>
              <a:rPr lang="en-US" altLang="fr-FR" sz="1200" dirty="0">
                <a:cs typeface="Arial" panose="020B0604020202020204" pitchFamily="34" charset="0"/>
              </a:rPr>
              <a:t>).</a:t>
            </a:r>
          </a:p>
          <a:p>
            <a:endParaRPr lang="fr-CH"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896A3D-851C-4E66-B2A4-F8546C629E4B}" type="slidenum">
              <a:rPr lang="fr-CH" smtClean="0"/>
              <a:t>30</a:t>
            </a:fld>
            <a:endParaRPr lang="fr-CH" dirty="0"/>
          </a:p>
        </p:txBody>
      </p:sp>
    </p:spTree>
    <p:extLst>
      <p:ext uri="{BB962C8B-B14F-4D97-AF65-F5344CB8AC3E}">
        <p14:creationId xmlns:p14="http://schemas.microsoft.com/office/powerpoint/2010/main" val="2601602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896A3D-851C-4E66-B2A4-F8546C629E4B}" type="slidenum">
              <a:rPr lang="fr-CH" smtClean="0"/>
              <a:t>31</a:t>
            </a:fld>
            <a:endParaRPr lang="fr-CH" dirty="0"/>
          </a:p>
        </p:txBody>
      </p:sp>
    </p:spTree>
    <p:extLst>
      <p:ext uri="{BB962C8B-B14F-4D97-AF65-F5344CB8AC3E}">
        <p14:creationId xmlns:p14="http://schemas.microsoft.com/office/powerpoint/2010/main" val="365551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fr-FR" noProof="0" dirty="0">
                <a:cs typeface="Arial" panose="020B0604020202020204" pitchFamily="34" charset="0"/>
              </a:rPr>
              <a:t>Lo más importante de recordar respecto de la seguridad económica y nutricional es el marco conceptual de las causas de malnutrición de UNICEF elaborado a fines de la década de 1980. </a:t>
            </a:r>
          </a:p>
          <a:p>
            <a:r>
              <a:rPr lang="es-AR" altLang="fr-FR" noProof="0" dirty="0">
                <a:cs typeface="Arial" panose="020B0604020202020204" pitchFamily="34" charset="0"/>
              </a:rPr>
              <a:t>Será útil para la metodología de evaluación y para la elaboración de programas que estudiaremos mañana.</a:t>
            </a:r>
          </a:p>
          <a:p>
            <a:r>
              <a:rPr lang="es-AR" altLang="fr-FR" noProof="0" dirty="0">
                <a:cs typeface="Arial" panose="020B0604020202020204" pitchFamily="34" charset="0"/>
              </a:rPr>
              <a:t>Lo primero que deben observar es que la ingesta de alimentos es solo una de las muchas causas de malnutrición. Por eso, es importante no limitar el problema de la malnutrición a los alimentos; de otra manera, podrían perder de vista lo esencial.</a:t>
            </a:r>
          </a:p>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4</a:t>
            </a:fld>
            <a:endParaRPr lang="fr-CH" dirty="0"/>
          </a:p>
        </p:txBody>
      </p:sp>
    </p:spTree>
    <p:extLst>
      <p:ext uri="{BB962C8B-B14F-4D97-AF65-F5344CB8AC3E}">
        <p14:creationId xmlns:p14="http://schemas.microsoft.com/office/powerpoint/2010/main" val="2812356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896A3D-851C-4E66-B2A4-F8546C629E4B}" type="slidenum">
              <a:rPr lang="fr-CH" smtClean="0"/>
              <a:t>32</a:t>
            </a:fld>
            <a:endParaRPr lang="fr-CH" dirty="0"/>
          </a:p>
        </p:txBody>
      </p:sp>
    </p:spTree>
    <p:extLst>
      <p:ext uri="{BB962C8B-B14F-4D97-AF65-F5344CB8AC3E}">
        <p14:creationId xmlns:p14="http://schemas.microsoft.com/office/powerpoint/2010/main" val="2379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ltLang="fr-FR" noProof="0" dirty="0">
                <a:cs typeface="Arial" panose="020B0604020202020204" pitchFamily="34" charset="0"/>
              </a:rPr>
              <a:t>Secuencia: Sudán del Sur</a:t>
            </a:r>
          </a:p>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5</a:t>
            </a:fld>
            <a:endParaRPr lang="fr-CH" dirty="0"/>
          </a:p>
        </p:txBody>
      </p:sp>
    </p:spTree>
    <p:extLst>
      <p:ext uri="{BB962C8B-B14F-4D97-AF65-F5344CB8AC3E}">
        <p14:creationId xmlns:p14="http://schemas.microsoft.com/office/powerpoint/2010/main" val="41818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6</a:t>
            </a:fld>
            <a:endParaRPr lang="fr-CH" dirty="0"/>
          </a:p>
        </p:txBody>
      </p:sp>
    </p:spTree>
    <p:extLst>
      <p:ext uri="{BB962C8B-B14F-4D97-AF65-F5344CB8AC3E}">
        <p14:creationId xmlns:p14="http://schemas.microsoft.com/office/powerpoint/2010/main" val="327616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fr-FR" noProof="0" dirty="0">
                <a:cs typeface="Arial" panose="020B0604020202020204" pitchFamily="34" charset="0"/>
              </a:rPr>
              <a:t>Una crisis puede ser más silenciosa: </a:t>
            </a:r>
          </a:p>
          <a:p>
            <a:pPr lvl="1"/>
            <a:r>
              <a:rPr lang="es-AR" altLang="fr-FR" noProof="0" dirty="0">
                <a:cs typeface="Arial" panose="020B0604020202020204" pitchFamily="34" charset="0"/>
              </a:rPr>
              <a:t>-Tendencias usuales de malnutrición aguda (estacional)</a:t>
            </a:r>
          </a:p>
          <a:p>
            <a:pPr lvl="1"/>
            <a:r>
              <a:rPr lang="es-AR" altLang="fr-FR" noProof="0" dirty="0">
                <a:cs typeface="Arial" panose="020B0604020202020204" pitchFamily="34" charset="0"/>
              </a:rPr>
              <a:t>-Familia con muchos niños, pequeños agricultores</a:t>
            </a:r>
          </a:p>
          <a:p>
            <a:pPr lvl="1"/>
            <a:r>
              <a:rPr lang="es-AR" altLang="fr-FR" noProof="0" dirty="0">
                <a:cs typeface="Arial" panose="020B0604020202020204" pitchFamily="34" charset="0"/>
              </a:rPr>
              <a:t>-Fenómenos climáticos y sus consecuencias directas (deforestación, caminos cortados durante varias semanas) </a:t>
            </a:r>
          </a:p>
          <a:p>
            <a:pPr lvl="1"/>
            <a:r>
              <a:rPr lang="es-AR" altLang="fr-FR" noProof="0" dirty="0">
                <a:cs typeface="Arial" panose="020B0604020202020204" pitchFamily="34" charset="0"/>
              </a:rPr>
              <a:t>-Prácticas agrícolas y otras estrategias de subsistencia en la región</a:t>
            </a:r>
          </a:p>
          <a:p>
            <a:pPr lvl="1"/>
            <a:r>
              <a:rPr lang="es-AR" altLang="fr-FR" noProof="0" dirty="0">
                <a:cs typeface="Arial" panose="020B0604020202020204" pitchFamily="34" charset="0"/>
              </a:rPr>
              <a:t>-Monitoreo de datos de salud</a:t>
            </a:r>
          </a:p>
          <a:p>
            <a:pPr lvl="1"/>
            <a:r>
              <a:rPr lang="es-AR" altLang="fr-FR" noProof="0" dirty="0">
                <a:cs typeface="Arial" panose="020B0604020202020204" pitchFamily="34" charset="0"/>
              </a:rPr>
              <a:t>-Sistema de salud existente</a:t>
            </a:r>
          </a:p>
          <a:p>
            <a:pPr lvl="1"/>
            <a:r>
              <a:rPr lang="es-AR" altLang="fr-FR" noProof="0" dirty="0">
                <a:cs typeface="Arial" panose="020B0604020202020204" pitchFamily="34" charset="0"/>
              </a:rPr>
              <a:t>-Informes de evaluaciones previas de seguridad alimentaria</a:t>
            </a:r>
          </a:p>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7</a:t>
            </a:fld>
            <a:endParaRPr lang="fr-CH" dirty="0"/>
          </a:p>
        </p:txBody>
      </p:sp>
    </p:spTree>
    <p:extLst>
      <p:ext uri="{BB962C8B-B14F-4D97-AF65-F5344CB8AC3E}">
        <p14:creationId xmlns:p14="http://schemas.microsoft.com/office/powerpoint/2010/main" val="382205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8</a:t>
            </a:fld>
            <a:endParaRPr lang="fr-CH" dirty="0"/>
          </a:p>
        </p:txBody>
      </p:sp>
    </p:spTree>
    <p:extLst>
      <p:ext uri="{BB962C8B-B14F-4D97-AF65-F5344CB8AC3E}">
        <p14:creationId xmlns:p14="http://schemas.microsoft.com/office/powerpoint/2010/main" val="153538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fr-FR" noProof="0" dirty="0">
                <a:cs typeface="Arial" panose="020B0604020202020204" pitchFamily="34" charset="0"/>
              </a:rPr>
              <a:t>La mayoría de la información se recibe a través de los medios de comunicación, hay tensiones políticas, violaciones del DIH, falta de servicios esenciales (salud, educación…), de alimentos , y problemas con el suministro de elementos esenciales, con la seguridad y de discriminación étnica.</a:t>
            </a:r>
          </a:p>
          <a:p>
            <a:r>
              <a:rPr lang="es-AR" altLang="fr-FR" noProof="0" dirty="0">
                <a:cs typeface="Arial" panose="020B0604020202020204" pitchFamily="34" charset="0"/>
              </a:rPr>
              <a:t>Situación política</a:t>
            </a:r>
          </a:p>
          <a:p>
            <a:r>
              <a:rPr lang="es-AR" altLang="fr-FR" noProof="0" dirty="0">
                <a:cs typeface="Arial" panose="020B0604020202020204" pitchFamily="34" charset="0"/>
              </a:rPr>
              <a:t>La seguridad, los movimientos de la población (si son posibles, si hay movimientos forzados, cuestiones relativas a la etnia, religión, etc.)</a:t>
            </a:r>
          </a:p>
          <a:p>
            <a:r>
              <a:rPr lang="es-AR" altLang="fr-FR" noProof="0" dirty="0">
                <a:cs typeface="Arial" panose="020B0604020202020204" pitchFamily="34" charset="0"/>
              </a:rPr>
              <a:t>Posibilidad de acceso a alimentos (recursos económicos del hogar, así como disponibilidad en los mercados, acceso de las poblaciones a los mercados).</a:t>
            </a:r>
          </a:p>
          <a:p>
            <a:r>
              <a:rPr lang="es-AR" altLang="fr-FR" noProof="0" dirty="0">
                <a:cs typeface="Arial" panose="020B0604020202020204" pitchFamily="34" charset="0"/>
              </a:rPr>
              <a:t>Sistema de salud</a:t>
            </a:r>
          </a:p>
          <a:p>
            <a:r>
              <a:rPr lang="es-AR" altLang="fr-FR" noProof="0" dirty="0">
                <a:cs typeface="Arial" panose="020B0604020202020204" pitchFamily="34" charset="0"/>
              </a:rPr>
              <a:t>Evaluación de la tasa de mortalidad bruta y de la tasa de mortalidad infantil de menores de 5 años (U5MR) (autoridades locales, recuento de tumbas). Si bien es un indicador clave, puede ser difícil medir porque el denominador es desconocido o cambia constantemente. Datos socioeconómicos. Datos demográficos.</a:t>
            </a:r>
            <a:endParaRPr lang="es-AR" noProof="0" dirty="0"/>
          </a:p>
        </p:txBody>
      </p:sp>
      <p:sp>
        <p:nvSpPr>
          <p:cNvPr id="4" name="Slide Number Placeholder 3"/>
          <p:cNvSpPr>
            <a:spLocks noGrp="1"/>
          </p:cNvSpPr>
          <p:nvPr>
            <p:ph type="sldNum" sz="quarter" idx="10"/>
          </p:nvPr>
        </p:nvSpPr>
        <p:spPr/>
        <p:txBody>
          <a:bodyPr/>
          <a:lstStyle/>
          <a:p>
            <a:fld id="{1E896A3D-851C-4E66-B2A4-F8546C629E4B}" type="slidenum">
              <a:rPr lang="fr-CH" smtClean="0"/>
              <a:t>9</a:t>
            </a:fld>
            <a:endParaRPr lang="fr-CH" dirty="0"/>
          </a:p>
        </p:txBody>
      </p:sp>
    </p:spTree>
    <p:extLst>
      <p:ext uri="{BB962C8B-B14F-4D97-AF65-F5344CB8AC3E}">
        <p14:creationId xmlns:p14="http://schemas.microsoft.com/office/powerpoint/2010/main" val="261095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E896A3D-851C-4E66-B2A4-F8546C629E4B}" type="slidenum">
              <a:rPr lang="fr-CH" smtClean="0"/>
              <a:t>10</a:t>
            </a:fld>
            <a:endParaRPr lang="fr-CH" dirty="0"/>
          </a:p>
        </p:txBody>
      </p:sp>
    </p:spTree>
    <p:extLst>
      <p:ext uri="{BB962C8B-B14F-4D97-AF65-F5344CB8AC3E}">
        <p14:creationId xmlns:p14="http://schemas.microsoft.com/office/powerpoint/2010/main" val="7629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316470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333376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234715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117398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91646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267399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8" name="Footer Placeholder 7"/>
          <p:cNvSpPr>
            <a:spLocks noGrp="1"/>
          </p:cNvSpPr>
          <p:nvPr>
            <p:ph type="ftr" sz="quarter" idx="11"/>
          </p:nvPr>
        </p:nvSpPr>
        <p:spPr/>
        <p:txBody>
          <a:bodyPr/>
          <a:lstStyle/>
          <a:p>
            <a:endParaRPr lang="fr-CH" dirty="0"/>
          </a:p>
        </p:txBody>
      </p:sp>
      <p:sp>
        <p:nvSpPr>
          <p:cNvPr id="9" name="Slide Number Placeholder 8"/>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24609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122979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3" name="Footer Placeholder 2"/>
          <p:cNvSpPr>
            <a:spLocks noGrp="1"/>
          </p:cNvSpPr>
          <p:nvPr>
            <p:ph type="ftr" sz="quarter" idx="11"/>
          </p:nvPr>
        </p:nvSpPr>
        <p:spPr/>
        <p:txBody>
          <a:bodyPr/>
          <a:lstStyle/>
          <a:p>
            <a:endParaRPr lang="fr-CH" dirty="0"/>
          </a:p>
        </p:txBody>
      </p:sp>
      <p:sp>
        <p:nvSpPr>
          <p:cNvPr id="4" name="Slide Number Placeholder 3"/>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245284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83223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651D3-A5CB-4944-9295-89AB78D9A3F3}" type="datetimeFigureOut">
              <a:rPr lang="fr-CH" smtClean="0"/>
              <a:t>01.10.2020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7A5C9770-A04D-4F90-953D-EFD64F99D260}" type="slidenum">
              <a:rPr lang="fr-CH" smtClean="0"/>
              <a:t>‹#›</a:t>
            </a:fld>
            <a:endParaRPr lang="fr-CH" dirty="0"/>
          </a:p>
        </p:txBody>
      </p:sp>
    </p:spTree>
    <p:extLst>
      <p:ext uri="{BB962C8B-B14F-4D97-AF65-F5344CB8AC3E}">
        <p14:creationId xmlns:p14="http://schemas.microsoft.com/office/powerpoint/2010/main" val="226046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651D3-A5CB-4944-9295-89AB78D9A3F3}" type="datetimeFigureOut">
              <a:rPr lang="fr-CH" smtClean="0"/>
              <a:t>01.10.2020</a:t>
            </a:fld>
            <a:endParaRPr lang="fr-CH"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C9770-A04D-4F90-953D-EFD64F99D260}" type="slidenum">
              <a:rPr lang="fr-CH" smtClean="0"/>
              <a:t>‹#›</a:t>
            </a:fld>
            <a:endParaRPr lang="fr-CH" dirty="0"/>
          </a:p>
        </p:txBody>
      </p:sp>
    </p:spTree>
    <p:extLst>
      <p:ext uri="{BB962C8B-B14F-4D97-AF65-F5344CB8AC3E}">
        <p14:creationId xmlns:p14="http://schemas.microsoft.com/office/powerpoint/2010/main" val="75541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89467" y="1194354"/>
            <a:ext cx="8713787" cy="808345"/>
          </a:xfrm>
        </p:spPr>
        <p:txBody>
          <a:bodyPr>
            <a:noAutofit/>
          </a:bodyPr>
          <a:lstStyle/>
          <a:p>
            <a:pPr eaLnBrk="1" fontAlgn="auto" hangingPunct="1">
              <a:spcAft>
                <a:spcPts val="0"/>
              </a:spcAft>
              <a:defRPr/>
            </a:pPr>
            <a:r>
              <a:rPr lang="x-none" sz="4400" dirty="0">
                <a:latin typeface="+mn-lt"/>
              </a:rPr>
              <a:t>Causas y tipos de malnutrición</a:t>
            </a: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7855" y="2322721"/>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
        <p:nvSpPr>
          <p:cNvPr id="13" name="TextBox 12">
            <a:extLst>
              <a:ext uri="{FF2B5EF4-FFF2-40B4-BE49-F238E27FC236}">
                <a16:creationId xmlns:a16="http://schemas.microsoft.com/office/drawing/2014/main" id="{0FD36C91-B45B-4C92-AB22-05984CDBA6B3}"/>
              </a:ext>
            </a:extLst>
          </p:cNvPr>
          <p:cNvSpPr txBox="1"/>
          <p:nvPr/>
        </p:nvSpPr>
        <p:spPr>
          <a:xfrm>
            <a:off x="6623383" y="319848"/>
            <a:ext cx="3251788" cy="369332"/>
          </a:xfrm>
          <a:prstGeom prst="rect">
            <a:avLst/>
          </a:prstGeom>
          <a:noFill/>
        </p:spPr>
        <p:txBody>
          <a:bodyPr wrap="none" rtlCol="0">
            <a:spAutoFit/>
          </a:bodyPr>
          <a:lstStyle/>
          <a:p>
            <a:r>
              <a:rPr lang="x-none" dirty="0">
                <a:highlight>
                  <a:srgbClr val="FFFF00"/>
                </a:highlight>
              </a:rPr>
              <a:t>Logotipo de la(s) organización(es) del(los) fácilitador(es)</a:t>
            </a:r>
          </a:p>
        </p:txBody>
      </p:sp>
      <p:sp>
        <p:nvSpPr>
          <p:cNvPr id="16" name="TextBox 15">
            <a:extLst>
              <a:ext uri="{FF2B5EF4-FFF2-40B4-BE49-F238E27FC236}">
                <a16:creationId xmlns:a16="http://schemas.microsoft.com/office/drawing/2014/main" id="{2EEA1889-E7FD-4FAC-A134-04D1EE681180}"/>
              </a:ext>
            </a:extLst>
          </p:cNvPr>
          <p:cNvSpPr txBox="1"/>
          <p:nvPr/>
        </p:nvSpPr>
        <p:spPr>
          <a:xfrm>
            <a:off x="7438341" y="6090887"/>
            <a:ext cx="3840090" cy="369332"/>
          </a:xfrm>
          <a:prstGeom prst="rect">
            <a:avLst/>
          </a:prstGeom>
          <a:noFill/>
        </p:spPr>
        <p:txBody>
          <a:bodyPr wrap="none" rtlCol="0">
            <a:spAutoFit/>
          </a:bodyPr>
          <a:lstStyle/>
          <a:p>
            <a:r>
              <a:rPr lang="x-none" dirty="0">
                <a:highlight>
                  <a:srgbClr val="FFFF00"/>
                </a:highlight>
              </a:rPr>
              <a:t>Nombre(s) de facilitador(es) + Organización(es)</a:t>
            </a:r>
          </a:p>
        </p:txBody>
      </p:sp>
      <p:sp>
        <p:nvSpPr>
          <p:cNvPr id="10" name="TextBox 9">
            <a:extLst>
              <a:ext uri="{FF2B5EF4-FFF2-40B4-BE49-F238E27FC236}">
                <a16:creationId xmlns:a16="http://schemas.microsoft.com/office/drawing/2014/main" id="{0AB5665D-BA6A-46D3-9B93-219C6D52D68C}"/>
              </a:ext>
            </a:extLst>
          </p:cNvPr>
          <p:cNvSpPr txBox="1"/>
          <p:nvPr/>
        </p:nvSpPr>
        <p:spPr>
          <a:xfrm>
            <a:off x="913569" y="5586892"/>
            <a:ext cx="3327127" cy="830997"/>
          </a:xfrm>
          <a:prstGeom prst="rect">
            <a:avLst/>
          </a:prstGeom>
          <a:noFill/>
        </p:spPr>
        <p:txBody>
          <a:bodyPr wrap="square" rtlCol="0">
            <a:spAutoFit/>
          </a:bodyPr>
          <a:lstStyle/>
          <a:p>
            <a:pPr algn="r"/>
            <a:r>
              <a:rPr lang="x-none" sz="1200" dirty="0">
                <a:solidFill>
                  <a:srgbClr val="0070C0"/>
                </a:solidFill>
              </a:rPr>
              <a:t>El material de enseñanza ha sido realizado por: </a:t>
            </a:r>
          </a:p>
          <a:p>
            <a:pPr algn="r"/>
            <a:r>
              <a:rPr lang="x-none" sz="1200" dirty="0">
                <a:solidFill>
                  <a:srgbClr val="0070C0"/>
                </a:solidFill>
              </a:rPr>
              <a:t>Rachel Lozano (CICR), Valérie Belchior-Bellino (CICR), </a:t>
            </a:r>
          </a:p>
          <a:p>
            <a:pPr algn="r"/>
            <a:r>
              <a:rPr lang="x-none" sz="1200" dirty="0">
                <a:solidFill>
                  <a:srgbClr val="0070C0"/>
                </a:solidFill>
              </a:rPr>
              <a:t>Mija Ververs (Universidad John Hopkins/Centro para el Control de Enfermedades) y </a:t>
            </a:r>
          </a:p>
          <a:p>
            <a:pPr algn="r"/>
            <a:r>
              <a:rPr lang="x-none" sz="1200" dirty="0">
                <a:solidFill>
                  <a:srgbClr val="0070C0"/>
                </a:solidFill>
              </a:rPr>
              <a:t>Nicole Niederberger (Terre des Hommes)</a:t>
            </a:r>
            <a:r>
              <a:rPr lang="x-none" sz="1200" dirty="0"/>
              <a:t> </a:t>
            </a:r>
          </a:p>
        </p:txBody>
      </p:sp>
    </p:spTree>
    <p:extLst>
      <p:ext uri="{BB962C8B-B14F-4D97-AF65-F5344CB8AC3E}">
        <p14:creationId xmlns:p14="http://schemas.microsoft.com/office/powerpoint/2010/main" val="252122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795" y="291795"/>
            <a:ext cx="2855913"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C:\Users\niederbergern\Desktop\4 HELP course\2016 HELP Nicole New Dehli\Captures\Cause bl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510" y="221559"/>
            <a:ext cx="54784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Espace réservé du contenu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6276" y="2656116"/>
            <a:ext cx="6988175"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llipse 3"/>
          <p:cNvSpPr>
            <a:spLocks noChangeArrowheads="1"/>
          </p:cNvSpPr>
          <p:nvPr/>
        </p:nvSpPr>
        <p:spPr bwMode="auto">
          <a:xfrm>
            <a:off x="6961973" y="4679132"/>
            <a:ext cx="1851025" cy="876300"/>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2B241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2B241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2B241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5pPr>
            <a:lvl6pPr marL="25146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6pPr>
            <a:lvl7pPr marL="29718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7pPr>
            <a:lvl8pPr marL="34290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8pPr>
            <a:lvl9pPr marL="38862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9pPr>
          </a:lstStyle>
          <a:p>
            <a:pPr eaLnBrk="1" hangingPunct="1">
              <a:spcBef>
                <a:spcPct val="0"/>
              </a:spcBef>
              <a:spcAft>
                <a:spcPct val="0"/>
              </a:spcAft>
              <a:buClrTx/>
              <a:buSzTx/>
              <a:buFontTx/>
              <a:buNone/>
            </a:pPr>
            <a:endParaRPr lang="en-US" altLang="fr-FR" sz="1800" dirty="0">
              <a:solidFill>
                <a:schemeClr val="tx1"/>
              </a:solidFill>
              <a:latin typeface="Tahoma" panose="020B0604030504040204" pitchFamily="34" charset="0"/>
            </a:endParaRP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0" name="TextBox 9"/>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28638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071" y="0"/>
            <a:ext cx="11563351" cy="8198581"/>
          </a:xfrm>
          <a:prstGeom prst="rect">
            <a:avLst/>
          </a:prstGeom>
          <a:solidFill>
            <a:schemeClr val="bg1"/>
          </a:solidFill>
          <a:ln>
            <a:noFill/>
          </a:ln>
        </p:spPr>
      </p:pic>
      <p:sp>
        <p:nvSpPr>
          <p:cNvPr id="18" name="Espace réservé du contenu 1" descr="Rectangle: Click to edit Master text styles&#10;Second level&#10;Third level&#10;Fourth level&#10;Fifth level"/>
          <p:cNvSpPr>
            <a:spLocks noGrp="1"/>
          </p:cNvSpPr>
          <p:nvPr>
            <p:ph/>
          </p:nvPr>
        </p:nvSpPr>
        <p:spPr>
          <a:xfrm>
            <a:off x="1237653" y="-63500"/>
            <a:ext cx="10387276" cy="1252538"/>
          </a:xfrm>
        </p:spPr>
        <p:txBody>
          <a:bodyPr rtlCol="0">
            <a:normAutofit/>
          </a:bodyPr>
          <a:lstStyle/>
          <a:p>
            <a:pPr marL="0" indent="0" fontAlgn="auto">
              <a:buFont typeface="Wingdings" panose="05000000000000000000" pitchFamily="2" charset="2"/>
              <a:buNone/>
              <a:defRPr/>
            </a:pPr>
            <a:r>
              <a:rPr lang="x-none" sz="3200" dirty="0">
                <a:latin typeface="+mn-lt"/>
              </a:rPr>
              <a:t>Indonesia, 2004, tsunami, 400 sobrevivientes de la población</a:t>
            </a:r>
          </a:p>
        </p:txBody>
      </p:sp>
      <p:pic>
        <p:nvPicPr>
          <p:cNvPr id="22" name="Picture 7" descr="C:\Users\niederbergern\Desktop\4 HELP course\2016 HELP Nicole New Dehli\Captures\famille rou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857" y="1769343"/>
            <a:ext cx="22685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Bulle ronde 6"/>
          <p:cNvSpPr>
            <a:spLocks noChangeArrowheads="1"/>
          </p:cNvSpPr>
          <p:nvPr/>
        </p:nvSpPr>
        <p:spPr bwMode="auto">
          <a:xfrm>
            <a:off x="5078621" y="1632315"/>
            <a:ext cx="3887787" cy="2466975"/>
          </a:xfrm>
          <a:prstGeom prst="wedgeEllipseCallout">
            <a:avLst>
              <a:gd name="adj1" fmla="val -86440"/>
              <a:gd name="adj2" fmla="val 62759"/>
            </a:avLst>
          </a:prstGeom>
          <a:solidFill>
            <a:schemeClr val="bg1"/>
          </a:solidFill>
          <a:ln w="9525" algn="ctr">
            <a:solidFill>
              <a:schemeClr val="tx1"/>
            </a:solidFill>
            <a:round/>
            <a:headEnd/>
            <a:tailEnd/>
          </a:ln>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2B241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2B241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2B241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5pPr>
            <a:lvl6pPr marL="25146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6pPr>
            <a:lvl7pPr marL="29718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7pPr>
            <a:lvl8pPr marL="34290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8pPr>
            <a:lvl9pPr marL="38862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9pPr>
          </a:lstStyle>
          <a:p>
            <a:pPr algn="ctr" eaLnBrk="1" hangingPunct="1">
              <a:spcBef>
                <a:spcPct val="0"/>
              </a:spcBef>
              <a:spcAft>
                <a:spcPct val="0"/>
              </a:spcAft>
              <a:buClrTx/>
              <a:buSzTx/>
              <a:buFontTx/>
              <a:buNone/>
            </a:pPr>
            <a:r>
              <a:rPr lang="x-none" sz="3600">
                <a:solidFill>
                  <a:schemeClr val="tx1"/>
                </a:solidFill>
                <a:latin typeface="+mn-lt"/>
              </a:rPr>
              <a:t>Nuestra casa quedó destruida.</a:t>
            </a: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0" name="TextBox 9"/>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263535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niederbergern\Desktop\4 HELP course\2016 HELP Nicole Dehli\Captures\Cause rou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097" y="67828"/>
            <a:ext cx="4738688"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520" y="510820"/>
            <a:ext cx="26162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Espace réservé du contenu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6095" y="2654300"/>
            <a:ext cx="750252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llipse 3"/>
          <p:cNvSpPr>
            <a:spLocks noChangeArrowheads="1"/>
          </p:cNvSpPr>
          <p:nvPr/>
        </p:nvSpPr>
        <p:spPr bwMode="auto">
          <a:xfrm>
            <a:off x="3031559" y="4792362"/>
            <a:ext cx="1982788" cy="876300"/>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2B241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2B241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2B241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5pPr>
            <a:lvl6pPr marL="25146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6pPr>
            <a:lvl7pPr marL="29718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7pPr>
            <a:lvl8pPr marL="34290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8pPr>
            <a:lvl9pPr marL="38862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9pPr>
          </a:lstStyle>
          <a:p>
            <a:pPr eaLnBrk="1" hangingPunct="1">
              <a:spcBef>
                <a:spcPct val="0"/>
              </a:spcBef>
              <a:spcAft>
                <a:spcPct val="0"/>
              </a:spcAft>
              <a:buClrTx/>
              <a:buSzTx/>
              <a:buFontTx/>
              <a:buNone/>
            </a:pPr>
            <a:endParaRPr lang="en-US" altLang="fr-FR" sz="1800" dirty="0">
              <a:solidFill>
                <a:schemeClr val="tx1"/>
              </a:solidFill>
              <a:latin typeface="Tahoma" panose="020B0604030504040204" pitchFamily="34" charset="0"/>
            </a:endParaRP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0" name="TextBox 9"/>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76799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
          <p:cNvSpPr>
            <a:spLocks noGrp="1"/>
          </p:cNvSpPr>
          <p:nvPr>
            <p:ph type="title"/>
          </p:nvPr>
        </p:nvSpPr>
        <p:spPr>
          <a:xfrm>
            <a:off x="856276" y="-130174"/>
            <a:ext cx="10950714" cy="1397000"/>
          </a:xfrm>
        </p:spPr>
        <p:txBody>
          <a:bodyPr/>
          <a:lstStyle/>
          <a:p>
            <a:pPr algn="ctr" fontAlgn="auto">
              <a:spcAft>
                <a:spcPts val="0"/>
              </a:spcAft>
              <a:defRPr/>
            </a:pPr>
            <a:r>
              <a:rPr lang="en-US" altLang="fr-FR" u="sng" dirty="0">
                <a:latin typeface="+mn-lt"/>
              </a:rPr>
              <a:t>Interactions malnutrition and major diseases</a:t>
            </a:r>
          </a:p>
        </p:txBody>
      </p:sp>
      <p:pic>
        <p:nvPicPr>
          <p:cNvPr id="19" name="Espace réservé du contenu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41659" y="1266826"/>
            <a:ext cx="8812212" cy="3687762"/>
          </a:xfrm>
        </p:spPr>
      </p:pic>
      <p:pic>
        <p:nvPicPr>
          <p:cNvPr id="22"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8646" y="2471950"/>
            <a:ext cx="878522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H.E.L.P. course</a:t>
            </a:r>
          </a:p>
        </p:txBody>
      </p:sp>
    </p:spTree>
    <p:extLst>
      <p:ext uri="{BB962C8B-B14F-4D97-AF65-F5344CB8AC3E}">
        <p14:creationId xmlns:p14="http://schemas.microsoft.com/office/powerpoint/2010/main" val="37295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1921079" y="2581055"/>
            <a:ext cx="1204912" cy="576263"/>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es-AR" sz="1400" dirty="0">
                <a:solidFill>
                  <a:srgbClr val="000000"/>
                </a:solidFill>
                <a:latin typeface="Arial" panose="020B0604020202020204" pitchFamily="34" charset="0"/>
              </a:rPr>
              <a:t>C</a:t>
            </a:r>
            <a:r>
              <a:rPr lang="x-none" sz="1400" dirty="0">
                <a:solidFill>
                  <a:srgbClr val="000000"/>
                </a:solidFill>
                <a:latin typeface="Arial" panose="020B0604020202020204" pitchFamily="34" charset="0"/>
              </a:rPr>
              <a:t>osecha</a:t>
            </a:r>
            <a:r>
              <a:rPr lang="es-AR" sz="1400" dirty="0">
                <a:solidFill>
                  <a:srgbClr val="000000"/>
                </a:solidFill>
                <a:latin typeface="Arial" panose="020B0604020202020204" pitchFamily="34" charset="0"/>
              </a:rPr>
              <a:t> mala</a:t>
            </a:r>
            <a:endParaRPr lang="x-none" sz="1400" dirty="0">
              <a:solidFill>
                <a:srgbClr val="000000"/>
              </a:solidFill>
              <a:latin typeface="Arial" panose="020B0604020202020204" pitchFamily="34" charset="0"/>
            </a:endParaRPr>
          </a:p>
        </p:txBody>
      </p:sp>
      <p:sp>
        <p:nvSpPr>
          <p:cNvPr id="17" name="Rectangle 4"/>
          <p:cNvSpPr>
            <a:spLocks noChangeArrowheads="1"/>
          </p:cNvSpPr>
          <p:nvPr/>
        </p:nvSpPr>
        <p:spPr bwMode="auto">
          <a:xfrm>
            <a:off x="1517650" y="4300318"/>
            <a:ext cx="1062241" cy="782637"/>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Falta de alimentos</a:t>
            </a:r>
          </a:p>
        </p:txBody>
      </p:sp>
      <p:sp>
        <p:nvSpPr>
          <p:cNvPr id="20" name="Rectangle 5"/>
          <p:cNvSpPr>
            <a:spLocks noChangeArrowheads="1"/>
          </p:cNvSpPr>
          <p:nvPr/>
        </p:nvSpPr>
        <p:spPr bwMode="auto">
          <a:xfrm>
            <a:off x="1989342" y="5724305"/>
            <a:ext cx="1449387" cy="576263"/>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Dieta desequilibrada</a:t>
            </a:r>
          </a:p>
        </p:txBody>
      </p:sp>
      <p:sp>
        <p:nvSpPr>
          <p:cNvPr id="21" name="Rectangle 6"/>
          <p:cNvSpPr>
            <a:spLocks noChangeArrowheads="1"/>
          </p:cNvSpPr>
          <p:nvPr/>
        </p:nvSpPr>
        <p:spPr bwMode="auto">
          <a:xfrm>
            <a:off x="2732291" y="4840068"/>
            <a:ext cx="1385888" cy="720725"/>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Dificultad de acceso a mercados</a:t>
            </a:r>
          </a:p>
        </p:txBody>
      </p:sp>
      <p:sp>
        <p:nvSpPr>
          <p:cNvPr id="23" name="Rectangle 7"/>
          <p:cNvSpPr>
            <a:spLocks noChangeArrowheads="1"/>
          </p:cNvSpPr>
          <p:nvPr/>
        </p:nvSpPr>
        <p:spPr bwMode="auto">
          <a:xfrm>
            <a:off x="4769054" y="5986243"/>
            <a:ext cx="1700212" cy="441325"/>
          </a:xfrm>
          <a:prstGeom prst="rect">
            <a:avLst/>
          </a:prstGeom>
          <a:solidFill>
            <a:srgbClr val="FFC000"/>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MALNUTRICIÓN</a:t>
            </a:r>
          </a:p>
        </p:txBody>
      </p:sp>
      <p:sp>
        <p:nvSpPr>
          <p:cNvPr id="24" name="Rectangle 8"/>
          <p:cNvSpPr>
            <a:spLocks noChangeArrowheads="1"/>
          </p:cNvSpPr>
          <p:nvPr/>
        </p:nvSpPr>
        <p:spPr bwMode="auto">
          <a:xfrm>
            <a:off x="3203778" y="3507272"/>
            <a:ext cx="1144791" cy="1015296"/>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Falta de recursos financieros</a:t>
            </a:r>
          </a:p>
        </p:txBody>
      </p:sp>
      <p:sp>
        <p:nvSpPr>
          <p:cNvPr id="25" name="Rectangle 9"/>
          <p:cNvSpPr>
            <a:spLocks noChangeArrowheads="1"/>
          </p:cNvSpPr>
          <p:nvPr/>
        </p:nvSpPr>
        <p:spPr bwMode="auto">
          <a:xfrm>
            <a:off x="1924254" y="3390680"/>
            <a:ext cx="1177925" cy="576263"/>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Pocas reservas de alimentos</a:t>
            </a:r>
          </a:p>
        </p:txBody>
      </p:sp>
      <p:sp>
        <p:nvSpPr>
          <p:cNvPr id="26" name="Rectangle 10"/>
          <p:cNvSpPr>
            <a:spLocks noChangeArrowheads="1"/>
          </p:cNvSpPr>
          <p:nvPr/>
        </p:nvSpPr>
        <p:spPr bwMode="auto">
          <a:xfrm>
            <a:off x="6123190" y="3101923"/>
            <a:ext cx="1936643" cy="714207"/>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es-AR" sz="1400" dirty="0">
                <a:solidFill>
                  <a:srgbClr val="000000"/>
                </a:solidFill>
                <a:latin typeface="Arial" panose="020B0604020202020204" pitchFamily="34" charset="0"/>
              </a:rPr>
              <a:t>Falta de viviendas o viviendas en malas condiciones</a:t>
            </a:r>
            <a:endParaRPr lang="x-none" sz="1400" dirty="0">
              <a:solidFill>
                <a:srgbClr val="000000"/>
              </a:solidFill>
              <a:latin typeface="Arial" panose="020B0604020202020204" pitchFamily="34" charset="0"/>
            </a:endParaRPr>
          </a:p>
        </p:txBody>
      </p:sp>
      <p:sp>
        <p:nvSpPr>
          <p:cNvPr id="27" name="Rectangle 11"/>
          <p:cNvSpPr>
            <a:spLocks noChangeArrowheads="1"/>
          </p:cNvSpPr>
          <p:nvPr/>
        </p:nvSpPr>
        <p:spPr bwMode="auto">
          <a:xfrm>
            <a:off x="4397784" y="3250980"/>
            <a:ext cx="1484108" cy="438150"/>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Hacinamiento</a:t>
            </a:r>
          </a:p>
        </p:txBody>
      </p:sp>
      <p:sp>
        <p:nvSpPr>
          <p:cNvPr id="28" name="Rectangle 12"/>
          <p:cNvSpPr>
            <a:spLocks noChangeArrowheads="1"/>
          </p:cNvSpPr>
          <p:nvPr/>
        </p:nvSpPr>
        <p:spPr bwMode="auto">
          <a:xfrm>
            <a:off x="5121478" y="2576293"/>
            <a:ext cx="1666081" cy="382587"/>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Desplazamientos</a:t>
            </a:r>
          </a:p>
        </p:txBody>
      </p:sp>
      <p:sp>
        <p:nvSpPr>
          <p:cNvPr id="29" name="Rectangle 13"/>
          <p:cNvSpPr>
            <a:spLocks noChangeArrowheads="1"/>
          </p:cNvSpPr>
          <p:nvPr/>
        </p:nvSpPr>
        <p:spPr bwMode="auto">
          <a:xfrm>
            <a:off x="6204051" y="1693643"/>
            <a:ext cx="1317728" cy="576262"/>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Hogares incendiados</a:t>
            </a:r>
          </a:p>
        </p:txBody>
      </p:sp>
      <p:sp>
        <p:nvSpPr>
          <p:cNvPr id="30" name="Rectangle 14"/>
          <p:cNvSpPr>
            <a:spLocks noChangeArrowheads="1"/>
          </p:cNvSpPr>
          <p:nvPr/>
        </p:nvSpPr>
        <p:spPr bwMode="auto">
          <a:xfrm>
            <a:off x="4546804" y="1489561"/>
            <a:ext cx="1590675" cy="834320"/>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Pérdida de resevas (saqueadas/</a:t>
            </a:r>
            <a:r>
              <a:rPr lang="es-AR" sz="1400" dirty="0">
                <a:solidFill>
                  <a:srgbClr val="000000"/>
                </a:solidFill>
                <a:latin typeface="Arial" panose="020B0604020202020204" pitchFamily="34" charset="0"/>
              </a:rPr>
              <a:t> </a:t>
            </a:r>
            <a:r>
              <a:rPr lang="x-none" sz="1400" dirty="0">
                <a:solidFill>
                  <a:srgbClr val="000000"/>
                </a:solidFill>
                <a:latin typeface="Arial" panose="020B0604020202020204" pitchFamily="34" charset="0"/>
              </a:rPr>
              <a:t>destruidas)</a:t>
            </a:r>
          </a:p>
        </p:txBody>
      </p:sp>
      <p:sp>
        <p:nvSpPr>
          <p:cNvPr id="31" name="Rectangle 15"/>
          <p:cNvSpPr>
            <a:spLocks noChangeArrowheads="1"/>
          </p:cNvSpPr>
          <p:nvPr/>
        </p:nvSpPr>
        <p:spPr bwMode="auto">
          <a:xfrm>
            <a:off x="3306966" y="1693643"/>
            <a:ext cx="1120775" cy="544512"/>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Campos destruídos</a:t>
            </a:r>
          </a:p>
        </p:txBody>
      </p:sp>
      <p:sp>
        <p:nvSpPr>
          <p:cNvPr id="32" name="Rectangle 16"/>
          <p:cNvSpPr>
            <a:spLocks noChangeArrowheads="1"/>
          </p:cNvSpPr>
          <p:nvPr/>
        </p:nvSpPr>
        <p:spPr bwMode="auto">
          <a:xfrm>
            <a:off x="1943304" y="1438055"/>
            <a:ext cx="1146175" cy="884238"/>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No hay acceso a los campos</a:t>
            </a:r>
          </a:p>
        </p:txBody>
      </p:sp>
      <p:sp>
        <p:nvSpPr>
          <p:cNvPr id="33" name="Rectangle 17"/>
          <p:cNvSpPr>
            <a:spLocks noChangeArrowheads="1"/>
          </p:cNvSpPr>
          <p:nvPr/>
        </p:nvSpPr>
        <p:spPr bwMode="auto">
          <a:xfrm>
            <a:off x="5839823" y="739555"/>
            <a:ext cx="1863724" cy="576263"/>
          </a:xfrm>
          <a:prstGeom prst="rect">
            <a:avLst/>
          </a:prstGeom>
          <a:solidFill>
            <a:schemeClr val="accent2"/>
          </a:solidFill>
          <a:ln w="9525">
            <a:solidFill>
              <a:srgbClr val="000000"/>
            </a:solidFill>
            <a:miter lim="800000"/>
            <a:headEnd/>
            <a:tailEnd/>
          </a:ln>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lnSpc>
                <a:spcPct val="115000"/>
              </a:lnSpc>
              <a:spcAft>
                <a:spcPts val="1000"/>
              </a:spcAft>
            </a:pPr>
            <a:r>
              <a:rPr lang="x-none" sz="14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Conflicto/inseguridad</a:t>
            </a:r>
          </a:p>
        </p:txBody>
      </p:sp>
      <p:sp>
        <p:nvSpPr>
          <p:cNvPr id="34" name="Rectangle 21"/>
          <p:cNvSpPr>
            <a:spLocks noChangeArrowheads="1"/>
          </p:cNvSpPr>
          <p:nvPr/>
        </p:nvSpPr>
        <p:spPr bwMode="auto">
          <a:xfrm>
            <a:off x="9137747" y="2133910"/>
            <a:ext cx="1365250" cy="863600"/>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Falta de conocimiento sobre higiene alimenticia</a:t>
            </a:r>
          </a:p>
        </p:txBody>
      </p:sp>
      <p:sp>
        <p:nvSpPr>
          <p:cNvPr id="35" name="Rectangle 22"/>
          <p:cNvSpPr>
            <a:spLocks noChangeArrowheads="1"/>
          </p:cNvSpPr>
          <p:nvPr/>
        </p:nvSpPr>
        <p:spPr bwMode="auto">
          <a:xfrm>
            <a:off x="10280543" y="3277173"/>
            <a:ext cx="1263757" cy="1077913"/>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Falta de personal sanitario capacitado</a:t>
            </a:r>
          </a:p>
        </p:txBody>
      </p:sp>
      <p:sp>
        <p:nvSpPr>
          <p:cNvPr id="36" name="Rectangle 23"/>
          <p:cNvSpPr>
            <a:spLocks noChangeArrowheads="1"/>
          </p:cNvSpPr>
          <p:nvPr/>
        </p:nvSpPr>
        <p:spPr bwMode="auto">
          <a:xfrm>
            <a:off x="6913652" y="4007425"/>
            <a:ext cx="863600" cy="576262"/>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Falta de letrinas</a:t>
            </a:r>
          </a:p>
        </p:txBody>
      </p:sp>
      <p:sp>
        <p:nvSpPr>
          <p:cNvPr id="37" name="Rectangle 24"/>
          <p:cNvSpPr>
            <a:spLocks noChangeArrowheads="1"/>
          </p:cNvSpPr>
          <p:nvPr/>
        </p:nvSpPr>
        <p:spPr bwMode="auto">
          <a:xfrm>
            <a:off x="4640466" y="5011518"/>
            <a:ext cx="1184275" cy="615950"/>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Falta de agua potable</a:t>
            </a:r>
          </a:p>
        </p:txBody>
      </p:sp>
      <p:sp>
        <p:nvSpPr>
          <p:cNvPr id="38" name="Rectangle 25"/>
          <p:cNvSpPr>
            <a:spLocks noChangeArrowheads="1"/>
          </p:cNvSpPr>
          <p:nvPr/>
        </p:nvSpPr>
        <p:spPr bwMode="auto">
          <a:xfrm>
            <a:off x="4934154" y="4036793"/>
            <a:ext cx="996950" cy="688975"/>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Falta de fuentes de agua</a:t>
            </a:r>
          </a:p>
        </p:txBody>
      </p:sp>
      <p:sp>
        <p:nvSpPr>
          <p:cNvPr id="39" name="Rectangle 26"/>
          <p:cNvSpPr>
            <a:spLocks noChangeArrowheads="1"/>
          </p:cNvSpPr>
          <p:nvPr/>
        </p:nvSpPr>
        <p:spPr bwMode="auto">
          <a:xfrm>
            <a:off x="7498170" y="2093860"/>
            <a:ext cx="1381125" cy="895350"/>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a:solidFill>
                  <a:srgbClr val="000000"/>
                </a:solidFill>
                <a:latin typeface="Arial" panose="020B0604020202020204" pitchFamily="34" charset="0"/>
              </a:rPr>
              <a:t>Falta de gestión de residuos</a:t>
            </a:r>
          </a:p>
        </p:txBody>
      </p:sp>
      <p:sp>
        <p:nvSpPr>
          <p:cNvPr id="40" name="Rectangle 27"/>
          <p:cNvSpPr>
            <a:spLocks noChangeArrowheads="1"/>
          </p:cNvSpPr>
          <p:nvPr/>
        </p:nvSpPr>
        <p:spPr bwMode="auto">
          <a:xfrm>
            <a:off x="8715687" y="3952791"/>
            <a:ext cx="1365249" cy="973137"/>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Falta de instalaciones de salud</a:t>
            </a:r>
          </a:p>
        </p:txBody>
      </p:sp>
      <p:sp>
        <p:nvSpPr>
          <p:cNvPr id="41" name="Rectangle 28"/>
          <p:cNvSpPr>
            <a:spLocks noChangeArrowheads="1"/>
          </p:cNvSpPr>
          <p:nvPr/>
        </p:nvSpPr>
        <p:spPr bwMode="auto">
          <a:xfrm>
            <a:off x="8644141" y="741680"/>
            <a:ext cx="1381124" cy="1074200"/>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Falta de conocimiento sobre medidas higiénicas</a:t>
            </a:r>
          </a:p>
        </p:txBody>
      </p:sp>
      <p:sp>
        <p:nvSpPr>
          <p:cNvPr id="42" name="Rectangle 29"/>
          <p:cNvSpPr>
            <a:spLocks noChangeArrowheads="1"/>
          </p:cNvSpPr>
          <p:nvPr/>
        </p:nvSpPr>
        <p:spPr bwMode="auto">
          <a:xfrm>
            <a:off x="7236029" y="5319493"/>
            <a:ext cx="1449387" cy="576262"/>
          </a:xfrm>
          <a:prstGeom prst="rect">
            <a:avLst/>
          </a:prstGeom>
          <a:solidFill>
            <a:schemeClr val="accent2"/>
          </a:solidFill>
          <a:ln w="9525">
            <a:solidFill>
              <a:srgbClr val="000000"/>
            </a:solidFill>
            <a:miter lim="800000"/>
            <a:headEnd/>
            <a:tailEnd/>
          </a:ln>
        </p:spPr>
        <p:txBody>
          <a:bodyPr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r>
              <a:rPr lang="x-none" sz="1400" dirty="0">
                <a:solidFill>
                  <a:srgbClr val="000000"/>
                </a:solidFill>
                <a:latin typeface="Arial" panose="020B0604020202020204" pitchFamily="34" charset="0"/>
              </a:rPr>
              <a:t>Enfermedades</a:t>
            </a:r>
          </a:p>
        </p:txBody>
      </p:sp>
      <p:cxnSp>
        <p:nvCxnSpPr>
          <p:cNvPr id="43" name="Straight Arrow Connector 42"/>
          <p:cNvCxnSpPr>
            <a:cxnSpLocks/>
            <a:endCxn id="30" idx="0"/>
          </p:cNvCxnSpPr>
          <p:nvPr/>
        </p:nvCxnSpPr>
        <p:spPr>
          <a:xfrm flipH="1">
            <a:off x="5342142" y="1298265"/>
            <a:ext cx="656432" cy="191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33" idx="2"/>
            <a:endCxn id="29" idx="0"/>
          </p:cNvCxnSpPr>
          <p:nvPr/>
        </p:nvCxnSpPr>
        <p:spPr>
          <a:xfrm>
            <a:off x="6771685" y="1315818"/>
            <a:ext cx="91230" cy="377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stCxn id="30" idx="2"/>
            <a:endCxn id="28" idx="0"/>
          </p:cNvCxnSpPr>
          <p:nvPr/>
        </p:nvCxnSpPr>
        <p:spPr>
          <a:xfrm>
            <a:off x="5342142" y="2323881"/>
            <a:ext cx="612377" cy="252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29" idx="2"/>
            <a:endCxn id="28" idx="0"/>
          </p:cNvCxnSpPr>
          <p:nvPr/>
        </p:nvCxnSpPr>
        <p:spPr>
          <a:xfrm flipH="1">
            <a:off x="5954519" y="2269905"/>
            <a:ext cx="908396"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a:stCxn id="28" idx="2"/>
            <a:endCxn id="27" idx="0"/>
          </p:cNvCxnSpPr>
          <p:nvPr/>
        </p:nvCxnSpPr>
        <p:spPr>
          <a:xfrm flipH="1">
            <a:off x="5139838" y="2958880"/>
            <a:ext cx="814681" cy="292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28" idx="2"/>
            <a:endCxn id="26" idx="0"/>
          </p:cNvCxnSpPr>
          <p:nvPr/>
        </p:nvCxnSpPr>
        <p:spPr>
          <a:xfrm>
            <a:off x="5954519" y="2958880"/>
            <a:ext cx="1136993" cy="143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7" idx="2"/>
          </p:cNvCxnSpPr>
          <p:nvPr/>
        </p:nvCxnSpPr>
        <p:spPr>
          <a:xfrm>
            <a:off x="5139838" y="3689130"/>
            <a:ext cx="83241" cy="379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0"/>
          </p:cNvCxnSpPr>
          <p:nvPr/>
        </p:nvCxnSpPr>
        <p:spPr>
          <a:xfrm>
            <a:off x="5232604" y="4725768"/>
            <a:ext cx="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37" idx="3"/>
            <a:endCxn id="42" idx="1"/>
          </p:cNvCxnSpPr>
          <p:nvPr/>
        </p:nvCxnSpPr>
        <p:spPr>
          <a:xfrm>
            <a:off x="5824741" y="5319493"/>
            <a:ext cx="1411288" cy="288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6469266" y="5810030"/>
            <a:ext cx="766763"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40" idx="1"/>
          </p:cNvCxnSpPr>
          <p:nvPr/>
        </p:nvCxnSpPr>
        <p:spPr>
          <a:xfrm flipH="1">
            <a:off x="8302829" y="4439360"/>
            <a:ext cx="412858" cy="904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35" idx="1"/>
            <a:endCxn id="40" idx="3"/>
          </p:cNvCxnSpPr>
          <p:nvPr/>
        </p:nvCxnSpPr>
        <p:spPr>
          <a:xfrm flipH="1">
            <a:off x="10080936" y="3816130"/>
            <a:ext cx="199607" cy="623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34" idx="1"/>
          </p:cNvCxnSpPr>
          <p:nvPr/>
        </p:nvCxnSpPr>
        <p:spPr>
          <a:xfrm flipH="1">
            <a:off x="8059834" y="2565710"/>
            <a:ext cx="1077913" cy="274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a:endCxn id="42" idx="0"/>
          </p:cNvCxnSpPr>
          <p:nvPr/>
        </p:nvCxnSpPr>
        <p:spPr>
          <a:xfrm flipH="1">
            <a:off x="7960723" y="1815880"/>
            <a:ext cx="959644" cy="350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407479" y="4613055"/>
            <a:ext cx="114300" cy="706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a:stCxn id="39" idx="2"/>
            <a:endCxn id="42" idx="0"/>
          </p:cNvCxnSpPr>
          <p:nvPr/>
        </p:nvCxnSpPr>
        <p:spPr>
          <a:xfrm flipH="1">
            <a:off x="7960723" y="2989210"/>
            <a:ext cx="228010" cy="23302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a:stCxn id="32" idx="2"/>
            <a:endCxn id="16" idx="0"/>
          </p:cNvCxnSpPr>
          <p:nvPr/>
        </p:nvCxnSpPr>
        <p:spPr>
          <a:xfrm>
            <a:off x="2516392" y="2322293"/>
            <a:ext cx="7143" cy="258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1" idx="2"/>
            <a:endCxn id="16" idx="3"/>
          </p:cNvCxnSpPr>
          <p:nvPr/>
        </p:nvCxnSpPr>
        <p:spPr>
          <a:xfrm flipH="1">
            <a:off x="3125991" y="2238155"/>
            <a:ext cx="741363" cy="630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6" idx="2"/>
            <a:endCxn id="25" idx="0"/>
          </p:cNvCxnSpPr>
          <p:nvPr/>
        </p:nvCxnSpPr>
        <p:spPr>
          <a:xfrm flipH="1">
            <a:off x="2513216" y="3157318"/>
            <a:ext cx="9525" cy="233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5" idx="2"/>
          </p:cNvCxnSpPr>
          <p:nvPr/>
        </p:nvCxnSpPr>
        <p:spPr>
          <a:xfrm flipH="1">
            <a:off x="2513216" y="3966943"/>
            <a:ext cx="0" cy="403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a:stCxn id="25" idx="3"/>
          </p:cNvCxnSpPr>
          <p:nvPr/>
        </p:nvCxnSpPr>
        <p:spPr>
          <a:xfrm>
            <a:off x="3102179" y="3678812"/>
            <a:ext cx="133350" cy="137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a:stCxn id="24" idx="2"/>
          </p:cNvCxnSpPr>
          <p:nvPr/>
        </p:nvCxnSpPr>
        <p:spPr>
          <a:xfrm flipH="1">
            <a:off x="3660980" y="4522568"/>
            <a:ext cx="115194"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1" idx="2"/>
          </p:cNvCxnSpPr>
          <p:nvPr/>
        </p:nvCxnSpPr>
        <p:spPr>
          <a:xfrm flipH="1">
            <a:off x="3116466" y="5560793"/>
            <a:ext cx="309563" cy="16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17" idx="2"/>
          </p:cNvCxnSpPr>
          <p:nvPr/>
        </p:nvCxnSpPr>
        <p:spPr>
          <a:xfrm>
            <a:off x="2048771" y="5082955"/>
            <a:ext cx="659708" cy="641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20" idx="3"/>
            <a:endCxn id="23" idx="1"/>
          </p:cNvCxnSpPr>
          <p:nvPr/>
        </p:nvCxnSpPr>
        <p:spPr>
          <a:xfrm>
            <a:off x="3438729" y="6012437"/>
            <a:ext cx="1330325" cy="194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a:stCxn id="33" idx="1"/>
            <a:endCxn id="32" idx="0"/>
          </p:cNvCxnSpPr>
          <p:nvPr/>
        </p:nvCxnSpPr>
        <p:spPr>
          <a:xfrm flipH="1">
            <a:off x="2516392" y="1027687"/>
            <a:ext cx="3323431" cy="41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cxnSpLocks/>
            <a:stCxn id="33" idx="1"/>
            <a:endCxn id="31" idx="0"/>
          </p:cNvCxnSpPr>
          <p:nvPr/>
        </p:nvCxnSpPr>
        <p:spPr>
          <a:xfrm flipH="1">
            <a:off x="3867354" y="1027687"/>
            <a:ext cx="1972469" cy="665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a:off x="6606387" y="3861373"/>
            <a:ext cx="569016" cy="1503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33" idx="3"/>
            <a:endCxn id="39" idx="0"/>
          </p:cNvCxnSpPr>
          <p:nvPr/>
        </p:nvCxnSpPr>
        <p:spPr>
          <a:xfrm>
            <a:off x="7703547" y="1027687"/>
            <a:ext cx="485186" cy="1066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Rectangle 213"/>
          <p:cNvSpPr>
            <a:spLocks noChangeArrowheads="1"/>
          </p:cNvSpPr>
          <p:nvPr/>
        </p:nvSpPr>
        <p:spPr bwMode="auto">
          <a:xfrm>
            <a:off x="599021" y="-17157"/>
            <a:ext cx="120040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x-none" sz="3600" u="sng" dirty="0">
                <a:latin typeface="+mn-lt"/>
              </a:rPr>
              <a:t>Árbol de problemas para hogares desplazados en la República Centroafricana, mayo</a:t>
            </a:r>
            <a:r>
              <a:rPr lang="es-AR" sz="3600" u="sng" dirty="0">
                <a:latin typeface="+mn-lt"/>
              </a:rPr>
              <a:t> </a:t>
            </a:r>
            <a:r>
              <a:rPr lang="x-none" sz="3600" u="sng" dirty="0">
                <a:latin typeface="+mn-lt"/>
              </a:rPr>
              <a:t>2014</a:t>
            </a:r>
          </a:p>
        </p:txBody>
      </p:sp>
      <p:sp>
        <p:nvSpPr>
          <p:cNvPr id="75" name="Rectangle 7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6" name="TextBox 7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67462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3" name="Title 1"/>
          <p:cNvSpPr>
            <a:spLocks noGrp="1"/>
          </p:cNvSpPr>
          <p:nvPr>
            <p:ph type="title"/>
          </p:nvPr>
        </p:nvSpPr>
        <p:spPr>
          <a:xfrm>
            <a:off x="1080502" y="151793"/>
            <a:ext cx="10405645" cy="1905607"/>
          </a:xfrm>
        </p:spPr>
        <p:txBody>
          <a:bodyPr>
            <a:noAutofit/>
          </a:bodyPr>
          <a:lstStyle/>
          <a:p>
            <a:pPr fontAlgn="auto">
              <a:spcAft>
                <a:spcPts val="0"/>
              </a:spcAft>
              <a:defRPr/>
            </a:pPr>
            <a:r>
              <a:rPr lang="x-none" sz="3200" b="1" dirty="0">
                <a:solidFill>
                  <a:srgbClr val="0070C0"/>
                </a:solidFill>
                <a:latin typeface="+mn-lt"/>
              </a:rPr>
              <a:t>Trabajo grupal</a:t>
            </a:r>
            <a:br>
              <a:rPr lang="x-none" sz="3200" b="1" dirty="0">
                <a:solidFill>
                  <a:srgbClr val="0070C0"/>
                </a:solidFill>
                <a:latin typeface="+mn-lt"/>
              </a:rPr>
            </a:br>
            <a:r>
              <a:rPr lang="x-none" sz="3200" dirty="0">
                <a:latin typeface="+mn-lt"/>
              </a:rPr>
              <a:t>Completar un árbol de problemas sobre la base de la situación en Haití, Siria e Indonesia</a:t>
            </a:r>
            <a:r>
              <a:rPr lang="es-AR" sz="3200" dirty="0">
                <a:latin typeface="+mn-lt"/>
              </a:rPr>
              <a:t>.</a:t>
            </a:r>
            <a:br>
              <a:rPr lang="x-none" sz="3200" dirty="0">
                <a:latin typeface="+mn-lt"/>
              </a:rPr>
            </a:br>
            <a:r>
              <a:rPr lang="x-none" sz="3200" b="1" dirty="0">
                <a:solidFill>
                  <a:srgbClr val="FF0000"/>
                </a:solidFill>
                <a:latin typeface="+mn-lt"/>
              </a:rPr>
              <a:t>15 minutos de trabajo en grupo + 15 minutos de puesta en común</a:t>
            </a:r>
          </a:p>
        </p:txBody>
      </p:sp>
      <p:pic>
        <p:nvPicPr>
          <p:cNvPr id="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404" y="2472282"/>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004" y="3429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9648" y="41148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0" name="TextBox 9"/>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295691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1000"/>
                                        <p:tgtEl>
                                          <p:spTgt spid="75"/>
                                        </p:tgtEl>
                                      </p:cBhvr>
                                    </p:animEffect>
                                    <p:anim calcmode="lin" valueType="num">
                                      <p:cBhvr>
                                        <p:cTn id="15" dur="1000" fill="hold"/>
                                        <p:tgtEl>
                                          <p:spTgt spid="75"/>
                                        </p:tgtEl>
                                        <p:attrNameLst>
                                          <p:attrName>ppt_x</p:attrName>
                                        </p:attrNameLst>
                                      </p:cBhvr>
                                      <p:tavLst>
                                        <p:tav tm="0">
                                          <p:val>
                                            <p:strVal val="#ppt_x"/>
                                          </p:val>
                                        </p:tav>
                                        <p:tav tm="100000">
                                          <p:val>
                                            <p:strVal val="#ppt_x"/>
                                          </p:val>
                                        </p:tav>
                                      </p:tavLst>
                                    </p:anim>
                                    <p:anim calcmode="lin" valueType="num">
                                      <p:cBhvr>
                                        <p:cTn id="1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2172118" y="962527"/>
            <a:ext cx="8713787" cy="1566334"/>
          </a:xfrm>
        </p:spPr>
        <p:txBody>
          <a:bodyPr>
            <a:noAutofit/>
          </a:bodyPr>
          <a:lstStyle/>
          <a:p>
            <a:pPr eaLnBrk="1" fontAlgn="auto" hangingPunct="1">
              <a:spcAft>
                <a:spcPts val="0"/>
              </a:spcAft>
              <a:defRPr/>
            </a:pPr>
            <a:r>
              <a:rPr lang="x-none" sz="4800">
                <a:latin typeface="+mn-lt"/>
              </a:rPr>
              <a:t>Tipos de malnutrición</a:t>
            </a:r>
            <a:br>
              <a:rPr lang="x-none" sz="3600">
                <a:latin typeface="+mn-lt"/>
              </a:rPr>
            </a:br>
            <a:endParaRPr lang="x-none" sz="3600">
              <a:latin typeface="+mn-lt"/>
            </a:endParaRP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0506" y="3097159"/>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343907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581685" y="-210030"/>
            <a:ext cx="9036050" cy="115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x-none" sz="4400" u="sng" dirty="0">
                <a:latin typeface="+mn-lt"/>
                <a:cs typeface="Times New Roman" panose="02020603050405020304" pitchFamily="18" charset="0"/>
              </a:rPr>
              <a:t>Diferentes </a:t>
            </a:r>
            <a:r>
              <a:rPr lang="es-AR" sz="4400" u="sng" dirty="0">
                <a:latin typeface="+mn-lt"/>
                <a:cs typeface="Times New Roman" panose="02020603050405020304" pitchFamily="18" charset="0"/>
              </a:rPr>
              <a:t>tipos</a:t>
            </a:r>
            <a:r>
              <a:rPr lang="x-none" sz="4400" u="sng" dirty="0">
                <a:latin typeface="+mn-lt"/>
                <a:cs typeface="Times New Roman" panose="02020603050405020304" pitchFamily="18" charset="0"/>
              </a:rPr>
              <a:t> de malnutrición</a:t>
            </a:r>
          </a:p>
        </p:txBody>
      </p:sp>
      <p:sp>
        <p:nvSpPr>
          <p:cNvPr id="13" name="Rectangle 3"/>
          <p:cNvSpPr txBox="1">
            <a:spLocks noChangeArrowheads="1"/>
          </p:cNvSpPr>
          <p:nvPr/>
        </p:nvSpPr>
        <p:spPr>
          <a:xfrm>
            <a:off x="1240105" y="1436783"/>
            <a:ext cx="8064500" cy="43926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tx1">
                  <a:lumMod val="85000"/>
                  <a:lumOff val="15000"/>
                </a:schemeClr>
              </a:buClr>
              <a:buFont typeface="Wingdings" panose="05000000000000000000" pitchFamily="2" charset="2"/>
              <a:buChar char="Ø"/>
              <a:defRPr/>
            </a:pPr>
            <a:r>
              <a:rPr lang="x-none" sz="2800" b="1" dirty="0">
                <a:latin typeface="Calibri" panose="020F0502020204030204" pitchFamily="34" charset="0"/>
                <a:cs typeface="Times New Roman" panose="02020603050405020304" pitchFamily="18" charset="0"/>
              </a:rPr>
              <a:t>Obesidad</a:t>
            </a:r>
            <a:r>
              <a:rPr lang="es-AR" sz="2800" b="1" dirty="0">
                <a:latin typeface="Calibri" panose="020F0502020204030204" pitchFamily="34" charset="0"/>
                <a:cs typeface="Times New Roman" panose="02020603050405020304" pitchFamily="18" charset="0"/>
              </a:rPr>
              <a:t>.</a:t>
            </a:r>
            <a:endParaRPr lang="x-none" sz="2800" b="1" dirty="0">
              <a:latin typeface="Calibri" panose="020F0502020204030204" pitchFamily="34" charset="0"/>
              <a:cs typeface="Times New Roman" panose="02020603050405020304" pitchFamily="18" charset="0"/>
            </a:endParaRPr>
          </a:p>
          <a:p>
            <a:pPr marL="457200" indent="-457200" algn="l">
              <a:buClr>
                <a:schemeClr val="tx1">
                  <a:lumMod val="85000"/>
                  <a:lumOff val="15000"/>
                </a:schemeClr>
              </a:buClr>
              <a:buFont typeface="Wingdings" panose="05000000000000000000" pitchFamily="2" charset="2"/>
              <a:buChar char="Ø"/>
              <a:defRPr/>
            </a:pPr>
            <a:r>
              <a:rPr lang="x-none" sz="2800" b="1" dirty="0">
                <a:latin typeface="Calibri" panose="020F0502020204030204" pitchFamily="34" charset="0"/>
                <a:cs typeface="Times New Roman" panose="02020603050405020304" pitchFamily="18" charset="0"/>
              </a:rPr>
              <a:t>Carencia de micronutrientes</a:t>
            </a:r>
            <a:r>
              <a:rPr lang="es-AR" sz="2800" b="1" dirty="0">
                <a:latin typeface="Calibri" panose="020F0502020204030204" pitchFamily="34" charset="0"/>
                <a:cs typeface="Times New Roman" panose="02020603050405020304" pitchFamily="18" charset="0"/>
              </a:rPr>
              <a:t>:</a:t>
            </a:r>
            <a:endParaRPr lang="x-none" sz="2800" b="1" dirty="0">
              <a:latin typeface="Calibri" panose="020F0502020204030204" pitchFamily="34" charset="0"/>
              <a:cs typeface="Times New Roman" panose="02020603050405020304" pitchFamily="18" charset="0"/>
            </a:endParaRPr>
          </a:p>
          <a:p>
            <a:pPr marL="914400" lvl="1" indent="-457200" algn="l">
              <a:buClr>
                <a:schemeClr val="tx1">
                  <a:lumMod val="85000"/>
                  <a:lumOff val="15000"/>
                </a:schemeClr>
              </a:buClr>
              <a:buFont typeface="Wingdings" panose="05000000000000000000" pitchFamily="2" charset="2"/>
              <a:buChar char="Ø"/>
              <a:defRPr/>
            </a:pPr>
            <a:r>
              <a:rPr lang="es-AR" dirty="0">
                <a:latin typeface="Calibri" panose="020F0502020204030204" pitchFamily="34" charset="0"/>
                <a:cs typeface="Times New Roman" panose="02020603050405020304" pitchFamily="18" charset="0"/>
              </a:rPr>
              <a:t>V</a:t>
            </a:r>
            <a:r>
              <a:rPr lang="x-none" sz="2000" dirty="0">
                <a:latin typeface="Calibri" panose="020F0502020204030204" pitchFamily="34" charset="0"/>
                <a:cs typeface="Times New Roman" panose="02020603050405020304" pitchFamily="18" charset="0"/>
              </a:rPr>
              <a:t>itaminas A o C, hierro</a:t>
            </a:r>
            <a:r>
              <a:rPr lang="es-AR" sz="2000" dirty="0">
                <a:latin typeface="Calibri" panose="020F0502020204030204" pitchFamily="34" charset="0"/>
                <a:cs typeface="Times New Roman" panose="02020603050405020304" pitchFamily="18" charset="0"/>
              </a:rPr>
              <a:t>.</a:t>
            </a:r>
            <a:endParaRPr lang="x-none" sz="2000" dirty="0">
              <a:latin typeface="Calibri" panose="020F0502020204030204" pitchFamily="34" charset="0"/>
              <a:cs typeface="Times New Roman" panose="02020603050405020304" pitchFamily="18" charset="0"/>
            </a:endParaRPr>
          </a:p>
          <a:p>
            <a:pPr algn="l">
              <a:buClr>
                <a:schemeClr val="tx1">
                  <a:lumMod val="85000"/>
                  <a:lumOff val="15000"/>
                </a:schemeClr>
              </a:buClr>
              <a:buFont typeface="Garamond" panose="02020404030301010803" pitchFamily="18" charset="0"/>
              <a:buNone/>
              <a:defRPr/>
            </a:pPr>
            <a:endParaRPr lang="en-GB" sz="800" b="1" dirty="0">
              <a:latin typeface="Calibri" panose="020F0502020204030204" pitchFamily="34" charset="0"/>
              <a:cs typeface="Times New Roman" panose="02020603050405020304" pitchFamily="18" charset="0"/>
            </a:endParaRPr>
          </a:p>
          <a:p>
            <a:pPr marL="457200" indent="-457200" algn="l">
              <a:buClr>
                <a:schemeClr val="tx1">
                  <a:lumMod val="85000"/>
                  <a:lumOff val="15000"/>
                </a:schemeClr>
              </a:buClr>
              <a:buFont typeface="Wingdings" panose="05000000000000000000" pitchFamily="2" charset="2"/>
              <a:buChar char="Ø"/>
              <a:defRPr/>
            </a:pPr>
            <a:r>
              <a:rPr lang="x-none" sz="2800" b="1" dirty="0">
                <a:latin typeface="Calibri" panose="020F0502020204030204" pitchFamily="34" charset="0"/>
                <a:cs typeface="Times New Roman" panose="02020603050405020304" pitchFamily="18" charset="0"/>
              </a:rPr>
              <a:t>Malnutrición aguda</a:t>
            </a:r>
            <a:r>
              <a:rPr lang="es-AR" sz="2800" b="1" dirty="0">
                <a:latin typeface="Calibri" panose="020F0502020204030204" pitchFamily="34" charset="0"/>
                <a:cs typeface="Times New Roman" panose="02020603050405020304" pitchFamily="18" charset="0"/>
              </a:rPr>
              <a:t>:</a:t>
            </a:r>
            <a:endParaRPr lang="x-none" sz="2800" b="1" dirty="0">
              <a:latin typeface="Calibri" panose="020F0502020204030204" pitchFamily="34" charset="0"/>
              <a:cs typeface="Times New Roman" panose="02020603050405020304" pitchFamily="18" charset="0"/>
            </a:endParaRPr>
          </a:p>
          <a:p>
            <a:pPr marL="914400" lvl="1" indent="-457200" algn="l">
              <a:buClr>
                <a:schemeClr val="tx1">
                  <a:lumMod val="85000"/>
                  <a:lumOff val="15000"/>
                </a:schemeClr>
              </a:buClr>
              <a:buFont typeface="Wingdings" panose="05000000000000000000" pitchFamily="2" charset="2"/>
              <a:buChar char="Ø"/>
              <a:defRPr/>
            </a:pPr>
            <a:r>
              <a:rPr lang="x-none" dirty="0">
                <a:latin typeface="Calibri" panose="020F0502020204030204" pitchFamily="34" charset="0"/>
                <a:cs typeface="Times New Roman" panose="02020603050405020304" pitchFamily="18" charset="0"/>
              </a:rPr>
              <a:t>emaciación y pérdida de peso (marasmo)</a:t>
            </a:r>
            <a:r>
              <a:rPr lang="es-AR" dirty="0">
                <a:latin typeface="Calibri" panose="020F0502020204030204" pitchFamily="34" charset="0"/>
                <a:cs typeface="Times New Roman" panose="02020603050405020304" pitchFamily="18" charset="0"/>
              </a:rPr>
              <a:t>;</a:t>
            </a:r>
            <a:endParaRPr lang="x-none" dirty="0">
              <a:latin typeface="Calibri" panose="020F0502020204030204" pitchFamily="34" charset="0"/>
              <a:cs typeface="Times New Roman" panose="02020603050405020304" pitchFamily="18" charset="0"/>
            </a:endParaRPr>
          </a:p>
          <a:p>
            <a:pPr marL="914400" lvl="1" indent="-457200" algn="l">
              <a:buClr>
                <a:schemeClr val="tx1">
                  <a:lumMod val="85000"/>
                  <a:lumOff val="15000"/>
                </a:schemeClr>
              </a:buClr>
              <a:buFont typeface="Wingdings" panose="05000000000000000000" pitchFamily="2" charset="2"/>
              <a:buChar char="Ø"/>
              <a:defRPr/>
            </a:pPr>
            <a:r>
              <a:rPr lang="x-none" dirty="0">
                <a:latin typeface="Calibri" panose="020F0502020204030204" pitchFamily="34" charset="0"/>
                <a:cs typeface="Times New Roman" panose="02020603050405020304" pitchFamily="18" charset="0"/>
              </a:rPr>
              <a:t>edema nutricional (kwashiorkor)</a:t>
            </a:r>
            <a:r>
              <a:rPr lang="es-AR" dirty="0">
                <a:latin typeface="Calibri" panose="020F0502020204030204" pitchFamily="34" charset="0"/>
                <a:cs typeface="Times New Roman" panose="02020603050405020304" pitchFamily="18" charset="0"/>
              </a:rPr>
              <a:t>.</a:t>
            </a:r>
            <a:endParaRPr lang="x-none" dirty="0">
              <a:latin typeface="Calibri" panose="020F0502020204030204" pitchFamily="34" charset="0"/>
              <a:cs typeface="Times New Roman" panose="02020603050405020304" pitchFamily="18" charset="0"/>
            </a:endParaRPr>
          </a:p>
          <a:p>
            <a:pPr marL="627460" lvl="1" indent="-182880" algn="l">
              <a:buClr>
                <a:schemeClr val="tx1">
                  <a:lumMod val="85000"/>
                  <a:lumOff val="15000"/>
                </a:schemeClr>
              </a:buClr>
              <a:defRPr/>
            </a:pPr>
            <a:endParaRPr lang="en-GB" sz="800" b="1" dirty="0">
              <a:latin typeface="Calibri" panose="020F0502020204030204" pitchFamily="34" charset="0"/>
              <a:cs typeface="Times New Roman" panose="02020603050405020304" pitchFamily="18" charset="0"/>
            </a:endParaRPr>
          </a:p>
          <a:p>
            <a:pPr marL="457200" indent="-457200" algn="l">
              <a:buClr>
                <a:schemeClr val="tx1">
                  <a:lumMod val="85000"/>
                  <a:lumOff val="15000"/>
                </a:schemeClr>
              </a:buClr>
              <a:buFont typeface="Wingdings" panose="05000000000000000000" pitchFamily="2" charset="2"/>
              <a:buChar char="Ø"/>
              <a:defRPr/>
            </a:pPr>
            <a:r>
              <a:rPr lang="x-none" sz="2800" b="1" dirty="0">
                <a:latin typeface="Calibri" panose="020F0502020204030204" pitchFamily="34" charset="0"/>
                <a:cs typeface="Times New Roman" panose="02020603050405020304" pitchFamily="18" charset="0"/>
              </a:rPr>
              <a:t>Malnutrición crónica</a:t>
            </a:r>
            <a:r>
              <a:rPr lang="es-AR" sz="2800" b="1" dirty="0">
                <a:latin typeface="Calibri" panose="020F0502020204030204" pitchFamily="34" charset="0"/>
                <a:cs typeface="Times New Roman" panose="02020603050405020304" pitchFamily="18" charset="0"/>
              </a:rPr>
              <a:t>:</a:t>
            </a:r>
            <a:endParaRPr lang="x-none" sz="2800" b="1" dirty="0">
              <a:latin typeface="Calibri" panose="020F0502020204030204" pitchFamily="34" charset="0"/>
              <a:cs typeface="Times New Roman" panose="02020603050405020304" pitchFamily="18" charset="0"/>
            </a:endParaRPr>
          </a:p>
          <a:p>
            <a:pPr marL="914400" lvl="1" indent="-457200" algn="l">
              <a:buClr>
                <a:schemeClr val="tx1">
                  <a:lumMod val="85000"/>
                  <a:lumOff val="15000"/>
                </a:schemeClr>
              </a:buClr>
              <a:buFont typeface="Wingdings" panose="05000000000000000000" pitchFamily="2" charset="2"/>
              <a:buChar char="Ø"/>
              <a:defRPr/>
            </a:pPr>
            <a:r>
              <a:rPr lang="x-none" dirty="0">
                <a:latin typeface="Calibri" panose="020F0502020204030204" pitchFamily="34" charset="0"/>
                <a:cs typeface="Times New Roman" panose="02020603050405020304" pitchFamily="18" charset="0"/>
              </a:rPr>
              <a:t>retraso en el crecimiento y baja estatura</a:t>
            </a:r>
            <a:r>
              <a:rPr lang="es-AR" dirty="0">
                <a:latin typeface="Calibri" panose="020F0502020204030204" pitchFamily="34" charset="0"/>
                <a:cs typeface="Times New Roman" panose="02020603050405020304" pitchFamily="18" charset="0"/>
              </a:rPr>
              <a:t>.</a:t>
            </a:r>
            <a:endParaRPr lang="x-none" dirty="0">
              <a:latin typeface="Calibri" panose="020F0502020204030204" pitchFamily="34" charset="0"/>
              <a:cs typeface="Times New Roman" panose="02020603050405020304" pitchFamily="18" charset="0"/>
            </a:endParaRPr>
          </a:p>
          <a:p>
            <a:pPr>
              <a:buClr>
                <a:schemeClr val="tx1">
                  <a:lumMod val="85000"/>
                  <a:lumOff val="15000"/>
                </a:schemeClr>
              </a:buClr>
              <a:buFont typeface="Garamond" panose="02020404030301010803" pitchFamily="18" charset="0"/>
              <a:buNone/>
              <a:defRPr/>
            </a:pPr>
            <a:endParaRPr lang="en-GB" sz="800" b="1" dirty="0">
              <a:solidFill>
                <a:schemeClr val="accent5">
                  <a:lumMod val="50000"/>
                </a:schemeClr>
              </a:solidFill>
              <a:latin typeface="Calibri" panose="020F0502020204030204" pitchFamily="34" charset="0"/>
              <a:cs typeface="Times New Roman" panose="02020603050405020304" pitchFamily="18" charset="0"/>
            </a:endParaRPr>
          </a:p>
        </p:txBody>
      </p:sp>
      <p:sp>
        <p:nvSpPr>
          <p:cNvPr id="14" name="Oval 13"/>
          <p:cNvSpPr/>
          <p:nvPr/>
        </p:nvSpPr>
        <p:spPr>
          <a:xfrm>
            <a:off x="6772809" y="1298052"/>
            <a:ext cx="4518025" cy="5274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dirty="0"/>
              <a:t>La mayoría de los países se enfrentan a subnutrición e </a:t>
            </a:r>
            <a:r>
              <a:rPr lang="es-AR" sz="3200" dirty="0"/>
              <a:t>sobre</a:t>
            </a:r>
            <a:r>
              <a:rPr lang="x-none" sz="3200" dirty="0"/>
              <a:t>nutrición:</a:t>
            </a:r>
          </a:p>
          <a:p>
            <a:pPr algn="ctr">
              <a:defRPr/>
            </a:pPr>
            <a:r>
              <a:rPr lang="x-none" sz="4800" dirty="0">
                <a:solidFill>
                  <a:schemeClr val="bg2">
                    <a:lumMod val="10000"/>
                  </a:schemeClr>
                </a:solidFill>
              </a:rPr>
              <a:t>"La doble carga"</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246637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771" y="714993"/>
            <a:ext cx="79565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4488978" y="5302073"/>
            <a:ext cx="4537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fontAlgn="base">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fontAlgn="base">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fontAlgn="base">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fontAlgn="base">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eaLnBrk="1" hangingPunct="1">
              <a:lnSpc>
                <a:spcPct val="100000"/>
              </a:lnSpc>
              <a:spcBef>
                <a:spcPct val="0"/>
              </a:spcBef>
              <a:buClrTx/>
              <a:buSzTx/>
              <a:buFontTx/>
              <a:buNone/>
              <a:defRPr/>
            </a:pPr>
            <a:r>
              <a:rPr lang="x-none" sz="3200">
                <a:latin typeface="+mn-lt"/>
              </a:rPr>
              <a:t>3 niños, 1 año de edad</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228316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101" y="0"/>
            <a:ext cx="9173664" cy="5184775"/>
          </a:xfrm>
          <a:prstGeom prst="rect">
            <a:avLst/>
          </a:prstGeom>
          <a:solidFill>
            <a:srgbClr val="FFFF00"/>
          </a:solidFill>
          <a:ln w="9525">
            <a:solidFill>
              <a:srgbClr val="000000"/>
            </a:solidFill>
            <a:miter lim="800000"/>
            <a:headEnd/>
            <a:tailEnd/>
          </a:ln>
        </p:spPr>
      </p:pic>
      <p:sp>
        <p:nvSpPr>
          <p:cNvPr id="11" name="TextBox 10"/>
          <p:cNvSpPr txBox="1"/>
          <p:nvPr/>
        </p:nvSpPr>
        <p:spPr>
          <a:xfrm>
            <a:off x="2190634" y="5184775"/>
            <a:ext cx="3029065" cy="1569660"/>
          </a:xfrm>
          <a:prstGeom prst="rect">
            <a:avLst/>
          </a:prstGeom>
          <a:solidFill>
            <a:schemeClr val="accent6">
              <a:lumMod val="40000"/>
              <a:lumOff val="60000"/>
            </a:schemeClr>
          </a:solidFill>
          <a:ln>
            <a:solidFill>
              <a:schemeClr val="tx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x-none" sz="2400" b="1" dirty="0">
                <a:latin typeface="+mn-lt"/>
              </a:rPr>
              <a:t>Sano</a:t>
            </a:r>
            <a:r>
              <a:rPr lang="x-none" sz="2400" dirty="0">
                <a:latin typeface="+mn-lt"/>
              </a:rPr>
              <a:t> </a:t>
            </a:r>
          </a:p>
          <a:p>
            <a:pPr algn="ctr" eaLnBrk="1" hangingPunct="1">
              <a:defRPr/>
            </a:pPr>
            <a:r>
              <a:rPr lang="x-none" sz="2400" dirty="0">
                <a:latin typeface="+mn-lt"/>
              </a:rPr>
              <a:t>El peso y la altura se corresponden con la edad</a:t>
            </a:r>
            <a:r>
              <a:rPr lang="es-AR" sz="2400" dirty="0">
                <a:latin typeface="+mn-lt"/>
              </a:rPr>
              <a:t>.</a:t>
            </a:r>
            <a:endParaRPr lang="x-none" sz="2400" dirty="0">
              <a:latin typeface="+mn-lt"/>
            </a:endParaRPr>
          </a:p>
        </p:txBody>
      </p:sp>
      <p:sp>
        <p:nvSpPr>
          <p:cNvPr id="12" name="TextBox 11"/>
          <p:cNvSpPr txBox="1"/>
          <p:nvPr/>
        </p:nvSpPr>
        <p:spPr>
          <a:xfrm>
            <a:off x="5219700" y="5184775"/>
            <a:ext cx="2739638" cy="1569660"/>
          </a:xfrm>
          <a:prstGeom prst="rect">
            <a:avLst/>
          </a:prstGeom>
          <a:solidFill>
            <a:schemeClr val="accent6">
              <a:lumMod val="40000"/>
              <a:lumOff val="60000"/>
            </a:schemeClr>
          </a:solidFill>
          <a:ln>
            <a:solidFill>
              <a:schemeClr val="tx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x-none" sz="2400" b="1" dirty="0">
                <a:latin typeface="+mn-lt"/>
              </a:rPr>
              <a:t>Malnutrición aguda</a:t>
            </a:r>
          </a:p>
          <a:p>
            <a:pPr algn="ctr" eaLnBrk="1" hangingPunct="1">
              <a:defRPr/>
            </a:pPr>
            <a:r>
              <a:rPr lang="x-none" sz="2400" dirty="0">
                <a:latin typeface="+mn-lt"/>
              </a:rPr>
              <a:t>Altura correcta</a:t>
            </a:r>
            <a:r>
              <a:rPr lang="es-AR" sz="2400" dirty="0">
                <a:latin typeface="+mn-lt"/>
              </a:rPr>
              <a:t>,</a:t>
            </a:r>
            <a:r>
              <a:rPr lang="x-none" sz="2400" dirty="0">
                <a:latin typeface="+mn-lt"/>
              </a:rPr>
              <a:t> </a:t>
            </a:r>
          </a:p>
          <a:p>
            <a:pPr algn="ctr" eaLnBrk="1" hangingPunct="1">
              <a:defRPr/>
            </a:pPr>
            <a:r>
              <a:rPr lang="x-none" sz="2400" dirty="0">
                <a:latin typeface="+mn-lt"/>
              </a:rPr>
              <a:t>pero bajo peso</a:t>
            </a:r>
            <a:r>
              <a:rPr lang="es-AR" sz="2400" dirty="0">
                <a:latin typeface="+mn-lt"/>
              </a:rPr>
              <a:t>.</a:t>
            </a:r>
          </a:p>
          <a:p>
            <a:pPr algn="ctr" eaLnBrk="1" hangingPunct="1">
              <a:defRPr/>
            </a:pPr>
            <a:endParaRPr lang="x-none" sz="2400" dirty="0">
              <a:latin typeface="+mn-lt"/>
            </a:endParaRPr>
          </a:p>
        </p:txBody>
      </p:sp>
      <p:sp>
        <p:nvSpPr>
          <p:cNvPr id="13" name="TextBox 12"/>
          <p:cNvSpPr txBox="1"/>
          <p:nvPr/>
        </p:nvSpPr>
        <p:spPr>
          <a:xfrm>
            <a:off x="7959338" y="5184775"/>
            <a:ext cx="3404960" cy="1569660"/>
          </a:xfrm>
          <a:prstGeom prst="rect">
            <a:avLst/>
          </a:prstGeom>
          <a:solidFill>
            <a:schemeClr val="accent6">
              <a:lumMod val="40000"/>
              <a:lumOff val="60000"/>
            </a:schemeClr>
          </a:solidFill>
          <a:ln>
            <a:solidFill>
              <a:schemeClr val="tx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x-none" sz="2400" b="1" dirty="0">
                <a:latin typeface="+mn-lt"/>
              </a:rPr>
              <a:t>Retraso </a:t>
            </a:r>
            <a:r>
              <a:rPr lang="es-AR" sz="2400" b="1" dirty="0">
                <a:latin typeface="+mn-lt"/>
              </a:rPr>
              <a:t>d</a:t>
            </a:r>
            <a:r>
              <a:rPr lang="x-none" sz="2400" b="1" dirty="0">
                <a:latin typeface="+mn-lt"/>
              </a:rPr>
              <a:t>el crecimiento</a:t>
            </a:r>
          </a:p>
          <a:p>
            <a:pPr algn="ctr" eaLnBrk="1" hangingPunct="1">
              <a:defRPr/>
            </a:pPr>
            <a:r>
              <a:rPr lang="x-none" sz="2400" dirty="0">
                <a:latin typeface="+mn-lt"/>
              </a:rPr>
              <a:t>Baja estatura</a:t>
            </a:r>
            <a:r>
              <a:rPr lang="es-AR" sz="2400" dirty="0">
                <a:latin typeface="+mn-lt"/>
              </a:rPr>
              <a:t>,</a:t>
            </a:r>
            <a:r>
              <a:rPr lang="x-none" sz="2400" dirty="0">
                <a:latin typeface="+mn-lt"/>
              </a:rPr>
              <a:t> </a:t>
            </a:r>
          </a:p>
          <a:p>
            <a:pPr algn="ctr" eaLnBrk="1" hangingPunct="1">
              <a:defRPr/>
            </a:pPr>
            <a:r>
              <a:rPr lang="x-none" sz="2400" dirty="0">
                <a:latin typeface="+mn-lt"/>
              </a:rPr>
              <a:t>pero el peso se corresponde con la edad</a:t>
            </a:r>
            <a:r>
              <a:rPr lang="es-AR" sz="2400" dirty="0">
                <a:latin typeface="+mn-lt"/>
              </a:rPr>
              <a:t>.</a:t>
            </a:r>
            <a:endParaRPr lang="x-none" sz="2400" dirty="0">
              <a:latin typeface="+mn-lt"/>
            </a:endParaRPr>
          </a:p>
        </p:txBody>
      </p:sp>
      <p:sp>
        <p:nvSpPr>
          <p:cNvPr id="14" name="Rectangle 13"/>
          <p:cNvSpPr/>
          <p:nvPr/>
        </p:nvSpPr>
        <p:spPr>
          <a:xfrm>
            <a:off x="5333999" y="78581"/>
            <a:ext cx="2472577" cy="50276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46906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x-none" sz="4400" u="sng">
                <a:latin typeface="+mn-lt"/>
              </a:rPr>
              <a:t>Objetivos</a:t>
            </a:r>
            <a:br>
              <a:rPr lang="x-none" sz="4400">
                <a:latin typeface="+mn-lt"/>
              </a:rPr>
            </a:br>
            <a:endParaRPr lang="x-none" sz="4400">
              <a:latin typeface="+mn-lt"/>
            </a:endParaRPr>
          </a:p>
        </p:txBody>
      </p:sp>
      <p:sp>
        <p:nvSpPr>
          <p:cNvPr id="11" name="Content Placeholder 3"/>
          <p:cNvSpPr txBox="1">
            <a:spLocks/>
          </p:cNvSpPr>
          <p:nvPr/>
        </p:nvSpPr>
        <p:spPr>
          <a:xfrm>
            <a:off x="1981200" y="2562621"/>
            <a:ext cx="8229600" cy="2734207"/>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x-none" b="1" dirty="0">
                <a:solidFill>
                  <a:srgbClr val="0000FF"/>
                </a:solidFill>
              </a:rPr>
              <a:t>Los participantes podrán:</a:t>
            </a:r>
          </a:p>
          <a:p>
            <a:pPr marL="342900" indent="-342900" algn="l">
              <a:buFont typeface="Arial" panose="020B0604020202020204" pitchFamily="34" charset="0"/>
              <a:buChar char="•"/>
              <a:defRPr/>
            </a:pPr>
            <a:r>
              <a:rPr lang="x-none" sz="2600" dirty="0"/>
              <a:t>describir las diferentes causas de malnutrición;</a:t>
            </a:r>
          </a:p>
          <a:p>
            <a:pPr marL="342900" indent="-342900" algn="l">
              <a:buFont typeface="Arial" panose="020B0604020202020204" pitchFamily="34" charset="0"/>
              <a:buChar char="•"/>
              <a:defRPr/>
            </a:pPr>
            <a:r>
              <a:rPr lang="x-none" sz="2600" dirty="0"/>
              <a:t>explicar las consecuencias de la malnutrición </a:t>
            </a:r>
            <a:r>
              <a:rPr lang="es-AR" sz="2600" dirty="0"/>
              <a:t>para las personas </a:t>
            </a:r>
            <a:r>
              <a:rPr lang="x-none" sz="2600" dirty="0"/>
              <a:t>a nivel individual y </a:t>
            </a:r>
            <a:r>
              <a:rPr lang="es-AR" sz="2600" dirty="0"/>
              <a:t>para </a:t>
            </a:r>
            <a:r>
              <a:rPr lang="x-none" sz="2600" dirty="0"/>
              <a:t>la población;</a:t>
            </a:r>
          </a:p>
          <a:p>
            <a:pPr marL="342900" indent="-342900" algn="l">
              <a:buFont typeface="Arial" panose="020B0604020202020204" pitchFamily="34" charset="0"/>
              <a:buChar char="•"/>
              <a:defRPr/>
            </a:pPr>
            <a:r>
              <a:rPr lang="x-none" sz="2600" dirty="0"/>
              <a:t>enumerar las diferentes formas de malnutrición. </a:t>
            </a:r>
          </a:p>
          <a:p>
            <a:pPr marL="342900" indent="-342900" algn="l">
              <a:buFont typeface="Arial" panose="020B0604020202020204" pitchFamily="34" charset="0"/>
              <a:buChar char="•"/>
              <a:defRPr/>
            </a:pPr>
            <a:endParaRPr lang="fr-CH" dirty="0"/>
          </a:p>
          <a:p>
            <a:pPr marL="342900" indent="-342900" algn="l">
              <a:buFont typeface="Arial" panose="020B0604020202020204" pitchFamily="34" charset="0"/>
              <a:buChar char="•"/>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x-none">
                <a:solidFill>
                  <a:schemeClr val="bg1"/>
                </a:solidFill>
              </a:rPr>
              <a:t>Curso H.E.L.P</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dirty="0"/>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1090377" y="235703"/>
            <a:ext cx="11101623" cy="647700"/>
          </a:xfrm>
          <a:prstGeom prst="rect">
            <a:avLst/>
          </a:prstGeom>
        </p:spPr>
        <p:txBody>
          <a:bodyPr anchor="ctr">
            <a:no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fontAlgn="auto">
              <a:spcAft>
                <a:spcPts val="0"/>
              </a:spcAft>
              <a:defRPr/>
            </a:pPr>
            <a:r>
              <a:rPr lang="x-none" sz="4400" u="sng" dirty="0">
                <a:solidFill>
                  <a:schemeClr val="tx1"/>
                </a:solidFill>
                <a:latin typeface="+mn-lt"/>
              </a:rPr>
              <a:t>Retraso </a:t>
            </a:r>
            <a:r>
              <a:rPr lang="es-AR" sz="4400" u="sng" dirty="0">
                <a:solidFill>
                  <a:schemeClr val="tx1"/>
                </a:solidFill>
                <a:latin typeface="+mn-lt"/>
              </a:rPr>
              <a:t>d</a:t>
            </a:r>
            <a:r>
              <a:rPr lang="x-none" sz="4400" u="sng" dirty="0">
                <a:solidFill>
                  <a:schemeClr val="tx1"/>
                </a:solidFill>
                <a:latin typeface="+mn-lt"/>
              </a:rPr>
              <a:t>el crecimiento: un problema crónico</a:t>
            </a:r>
          </a:p>
        </p:txBody>
      </p:sp>
      <p:sp>
        <p:nvSpPr>
          <p:cNvPr id="11" name="Rectangle 2"/>
          <p:cNvSpPr txBox="1">
            <a:spLocks noChangeArrowheads="1"/>
          </p:cNvSpPr>
          <p:nvPr/>
        </p:nvSpPr>
        <p:spPr>
          <a:xfrm>
            <a:off x="1232767" y="2082259"/>
            <a:ext cx="6226175" cy="31745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x-none" sz="3600" dirty="0">
                <a:latin typeface="+mn-lt"/>
              </a:rPr>
              <a:t>195 milliones de niños </a:t>
            </a:r>
            <a:r>
              <a:rPr lang="x-none" sz="2800" dirty="0">
                <a:latin typeface="+mn-lt"/>
              </a:rPr>
              <a:t>&lt; 5 años tienen retrasos </a:t>
            </a:r>
            <a:r>
              <a:rPr lang="es-AR" sz="2800" dirty="0">
                <a:latin typeface="+mn-lt"/>
              </a:rPr>
              <a:t>del </a:t>
            </a:r>
            <a:r>
              <a:rPr lang="x-none" sz="2800" dirty="0">
                <a:latin typeface="+mn-lt"/>
              </a:rPr>
              <a:t>crecimiento</a:t>
            </a:r>
            <a:r>
              <a:rPr lang="es-AR" sz="2800" dirty="0">
                <a:latin typeface="+mn-lt"/>
              </a:rPr>
              <a:t>:</a:t>
            </a:r>
            <a:br>
              <a:rPr lang="x-none" sz="2800" dirty="0">
                <a:latin typeface="+mn-lt"/>
              </a:rPr>
            </a:br>
            <a:br>
              <a:rPr lang="x-none" sz="2800" dirty="0">
                <a:latin typeface="+mn-lt"/>
              </a:rPr>
            </a:br>
            <a:r>
              <a:rPr lang="x-none" sz="2800" dirty="0">
                <a:latin typeface="+mn-lt"/>
              </a:rPr>
              <a:t>- en una ingesta adaptada de comida desde la concepción</a:t>
            </a:r>
            <a:r>
              <a:rPr lang="es-AR" sz="2800" dirty="0">
                <a:latin typeface="+mn-lt"/>
              </a:rPr>
              <a:t>;</a:t>
            </a:r>
            <a:r>
              <a:rPr lang="x-none" sz="2800" dirty="0">
                <a:latin typeface="+mn-lt"/>
              </a:rPr>
              <a:t> </a:t>
            </a:r>
            <a:br>
              <a:rPr lang="x-none" sz="2800" dirty="0">
                <a:latin typeface="+mn-lt"/>
              </a:rPr>
            </a:br>
            <a:r>
              <a:rPr lang="x-none" sz="2800" dirty="0">
                <a:latin typeface="+mn-lt"/>
              </a:rPr>
              <a:t>-se puede adaptar en cantidad</a:t>
            </a:r>
            <a:r>
              <a:rPr lang="es-AR" sz="2800" dirty="0">
                <a:latin typeface="+mn-lt"/>
              </a:rPr>
              <a:t>;</a:t>
            </a:r>
            <a:br>
              <a:rPr lang="x-none" sz="2800" dirty="0">
                <a:latin typeface="+mn-lt"/>
              </a:rPr>
            </a:br>
            <a:r>
              <a:rPr lang="x-none" sz="2800" dirty="0">
                <a:latin typeface="+mn-lt"/>
              </a:rPr>
              <a:t>- no puede adaptarse en calidad</a:t>
            </a:r>
            <a:r>
              <a:rPr lang="es-AR" sz="2800" dirty="0">
                <a:latin typeface="+mn-lt"/>
              </a:rPr>
              <a:t>.</a:t>
            </a:r>
            <a:br>
              <a:rPr lang="x-none" sz="2800" dirty="0">
                <a:latin typeface="+mn-lt"/>
              </a:rPr>
            </a:br>
            <a:br>
              <a:rPr lang="x-none" sz="2800" dirty="0">
                <a:latin typeface="+mn-lt"/>
              </a:rPr>
            </a:br>
            <a:r>
              <a:rPr lang="x-none" sz="2800" dirty="0">
                <a:latin typeface="+mn-lt"/>
              </a:rPr>
              <a:t>No es reversible luego de los 2 años de edad.</a:t>
            </a:r>
          </a:p>
        </p:txBody>
      </p:sp>
      <p:pic>
        <p:nvPicPr>
          <p:cNvPr id="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4752" y="2082259"/>
            <a:ext cx="3221606" cy="40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44037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14324" y="76200"/>
            <a:ext cx="12166806" cy="10080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x-none" sz="4400" u="sng" dirty="0">
                <a:latin typeface="+mn-lt"/>
              </a:rPr>
              <a:t>Retraso </a:t>
            </a:r>
            <a:r>
              <a:rPr lang="es-AR" sz="4400" u="sng" dirty="0">
                <a:latin typeface="+mn-lt"/>
              </a:rPr>
              <a:t>d</a:t>
            </a:r>
            <a:r>
              <a:rPr lang="x-none" sz="4400" u="sng" dirty="0">
                <a:latin typeface="+mn-lt"/>
              </a:rPr>
              <a:t>el crecimiento: un problema crónico</a:t>
            </a:r>
          </a:p>
        </p:txBody>
      </p:sp>
      <p:sp>
        <p:nvSpPr>
          <p:cNvPr id="9" name="Content Placeholder 2"/>
          <p:cNvSpPr txBox="1">
            <a:spLocks/>
          </p:cNvSpPr>
          <p:nvPr/>
        </p:nvSpPr>
        <p:spPr>
          <a:xfrm>
            <a:off x="1021160" y="1960562"/>
            <a:ext cx="6076757" cy="48974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tx1">
                  <a:lumMod val="85000"/>
                  <a:lumOff val="15000"/>
                </a:schemeClr>
              </a:buClr>
              <a:buFont typeface="Wingdings" charset="2"/>
              <a:buChar char="Ø"/>
              <a:defRPr/>
            </a:pPr>
            <a:r>
              <a:rPr lang="x-none" sz="3200" dirty="0"/>
              <a:t>Disminución del rendimiento escolar</a:t>
            </a:r>
            <a:r>
              <a:rPr lang="es-AR" sz="3200" dirty="0"/>
              <a:t>.</a:t>
            </a:r>
            <a:endParaRPr lang="x-none" sz="3200" dirty="0"/>
          </a:p>
          <a:p>
            <a:pPr marL="457200" indent="-457200" algn="l">
              <a:buClr>
                <a:schemeClr val="tx1">
                  <a:lumMod val="85000"/>
                  <a:lumOff val="15000"/>
                </a:schemeClr>
              </a:buClr>
              <a:buFont typeface="Wingdings" charset="2"/>
              <a:buChar char="Ø"/>
              <a:defRPr/>
            </a:pPr>
            <a:r>
              <a:rPr lang="x-none" sz="3200" dirty="0"/>
              <a:t>Efectos a largo plazo </a:t>
            </a:r>
            <a:r>
              <a:rPr lang="es-AR" sz="3200" dirty="0"/>
              <a:t>en </a:t>
            </a:r>
            <a:r>
              <a:rPr lang="x-none" sz="3200" dirty="0"/>
              <a:t>el desarrollo cognitivo</a:t>
            </a:r>
            <a:r>
              <a:rPr lang="es-AR" sz="3200" dirty="0"/>
              <a:t>.</a:t>
            </a:r>
            <a:endParaRPr lang="x-none" sz="3200" dirty="0"/>
          </a:p>
          <a:p>
            <a:pPr marL="457200" indent="-457200" algn="l">
              <a:buClr>
                <a:schemeClr val="tx1">
                  <a:lumMod val="85000"/>
                  <a:lumOff val="15000"/>
                </a:schemeClr>
              </a:buClr>
              <a:buFont typeface="Wingdings" charset="2"/>
              <a:buChar char="Ø"/>
              <a:defRPr/>
            </a:pPr>
            <a:r>
              <a:rPr lang="x-none" sz="3200" dirty="0"/>
              <a:t>Disminución de productividad económica en la adultez</a:t>
            </a:r>
            <a:r>
              <a:rPr lang="es-AR" sz="3200" dirty="0"/>
              <a:t>.</a:t>
            </a:r>
            <a:r>
              <a:rPr lang="x-none" sz="3200" dirty="0"/>
              <a:t> </a:t>
            </a:r>
          </a:p>
          <a:p>
            <a:pPr marL="457200" indent="-457200" algn="l">
              <a:buClr>
                <a:schemeClr val="tx1">
                  <a:lumMod val="85000"/>
                  <a:lumOff val="15000"/>
                </a:schemeClr>
              </a:buClr>
              <a:buFont typeface="Wingdings" charset="2"/>
              <a:buChar char="Ø"/>
              <a:defRPr/>
            </a:pPr>
            <a:r>
              <a:rPr lang="x-none" sz="3200" dirty="0"/>
              <a:t>Mayor su</a:t>
            </a:r>
            <a:r>
              <a:rPr lang="es-AR" sz="3200" dirty="0"/>
              <a:t>s</a:t>
            </a:r>
            <a:r>
              <a:rPr lang="x-none" sz="3200" dirty="0"/>
              <a:t>ceptibilidad a enfermedades</a:t>
            </a:r>
            <a:r>
              <a:rPr lang="es-AR" sz="3200" dirty="0"/>
              <a:t>.</a:t>
            </a:r>
            <a:endParaRPr lang="x-none" sz="3200" dirty="0"/>
          </a:p>
          <a:p>
            <a:pPr marL="457200" indent="-457200" algn="l">
              <a:buClr>
                <a:schemeClr val="tx1">
                  <a:lumMod val="85000"/>
                  <a:lumOff val="15000"/>
                </a:schemeClr>
              </a:buClr>
              <a:buFont typeface="Wingdings" charset="2"/>
              <a:buChar char="Ø"/>
              <a:defRPr/>
            </a:pPr>
            <a:r>
              <a:rPr lang="x-none" sz="3200" dirty="0"/>
              <a:t>L</a:t>
            </a:r>
            <a:r>
              <a:rPr lang="es-AR" sz="3200" dirty="0"/>
              <a:t>a reproducción materna </a:t>
            </a:r>
            <a:r>
              <a:rPr lang="x-none" sz="3200" dirty="0"/>
              <a:t>maternales se ve afectad</a:t>
            </a:r>
            <a:r>
              <a:rPr lang="es-AR" sz="3200" dirty="0"/>
              <a:t>a.</a:t>
            </a:r>
            <a:br>
              <a:rPr lang="x-none" sz="3200" dirty="0">
                <a:solidFill>
                  <a:schemeClr val="accent1">
                    <a:lumMod val="60000"/>
                    <a:lumOff val="40000"/>
                  </a:schemeClr>
                </a:solidFill>
              </a:rPr>
            </a:br>
            <a:endParaRPr lang="x-none" sz="3200" dirty="0">
              <a:solidFill>
                <a:schemeClr val="accent1">
                  <a:lumMod val="60000"/>
                  <a:lumOff val="40000"/>
                </a:schemeClr>
              </a:solidFill>
            </a:endParaRPr>
          </a:p>
        </p:txBody>
      </p:sp>
      <p:pic>
        <p:nvPicPr>
          <p:cNvPr id="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0428" y="2096781"/>
            <a:ext cx="4119960" cy="349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137485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7919" y="507206"/>
            <a:ext cx="8064500" cy="58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173357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844820" y="239285"/>
            <a:ext cx="8229600" cy="647700"/>
          </a:xfrm>
          <a:prstGeom prst="rect">
            <a:avLst/>
          </a:prstGeom>
        </p:spPr>
        <p:txBody>
          <a:bodyPr>
            <a:no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fontAlgn="auto">
              <a:spcAft>
                <a:spcPts val="0"/>
              </a:spcAft>
              <a:defRPr/>
            </a:pPr>
            <a:r>
              <a:rPr lang="x-none" sz="4400" u="sng" dirty="0">
                <a:solidFill>
                  <a:schemeClr val="tx1"/>
                </a:solidFill>
                <a:latin typeface="+mn-lt"/>
              </a:rPr>
              <a:t>Emaciación: un problema grave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60529" y="1597728"/>
            <a:ext cx="2743200" cy="4189413"/>
          </a:xfrm>
          <a:prstGeom prst="rect">
            <a:avLst/>
          </a:prstGeom>
        </p:spPr>
      </p:pic>
      <p:sp>
        <p:nvSpPr>
          <p:cNvPr id="9" name="Rectangle 8"/>
          <p:cNvSpPr/>
          <p:nvPr/>
        </p:nvSpPr>
        <p:spPr>
          <a:xfrm>
            <a:off x="5532360" y="1830386"/>
            <a:ext cx="5408355" cy="3724096"/>
          </a:xfrm>
          <a:prstGeom prst="rect">
            <a:avLst/>
          </a:prstGeom>
        </p:spPr>
        <p:txBody>
          <a:bodyPr wrap="square">
            <a:spAutoFit/>
          </a:bodyPr>
          <a:lstStyle/>
          <a:p>
            <a:pPr>
              <a:defRPr/>
            </a:pPr>
            <a:r>
              <a:rPr lang="x-none" sz="3200" b="1" dirty="0"/>
              <a:t>Al menos 52 millones de niños </a:t>
            </a:r>
          </a:p>
          <a:p>
            <a:pPr>
              <a:defRPr/>
            </a:pPr>
            <a:r>
              <a:rPr lang="x-none" sz="1600" i="1" dirty="0"/>
              <a:t>                                                       Fuente: ENA (OMS) 2013</a:t>
            </a:r>
          </a:p>
          <a:p>
            <a:pPr>
              <a:defRPr/>
            </a:pPr>
            <a:endParaRPr lang="en-US" sz="1200" dirty="0"/>
          </a:p>
          <a:p>
            <a:pPr>
              <a:defRPr/>
            </a:pPr>
            <a:endParaRPr lang="en-US" sz="2400" dirty="0"/>
          </a:p>
          <a:p>
            <a:pPr marL="342900" indent="-342900">
              <a:buFont typeface="Wingdings" charset="2"/>
              <a:buChar char="Ø"/>
              <a:defRPr/>
            </a:pPr>
            <a:r>
              <a:rPr lang="x-none" sz="2400" dirty="0"/>
              <a:t>reducción repentina de la ingesta de alimentos </a:t>
            </a:r>
            <a:r>
              <a:rPr lang="x-none" sz="2400" dirty="0">
                <a:sym typeface="Wingdings" panose="05000000000000000000" pitchFamily="2" charset="2"/>
              </a:rPr>
              <a:t></a:t>
            </a:r>
            <a:r>
              <a:rPr lang="x-none" sz="2400" dirty="0"/>
              <a:t> descenso rápido de peso;</a:t>
            </a:r>
          </a:p>
          <a:p>
            <a:pPr marL="342900" indent="-342900">
              <a:buFont typeface="Wingdings" charset="2"/>
              <a:buChar char="Ø"/>
              <a:defRPr/>
            </a:pPr>
            <a:r>
              <a:rPr lang="x-none" sz="2400" dirty="0"/>
              <a:t>si no se trata, conduce a la muerte;</a:t>
            </a:r>
          </a:p>
          <a:p>
            <a:pPr marL="342900" indent="-342900">
              <a:buFont typeface="Wingdings" charset="2"/>
              <a:buChar char="Ø"/>
              <a:defRPr/>
            </a:pPr>
            <a:r>
              <a:rPr lang="x-none" sz="2400" dirty="0"/>
              <a:t>PERO puede tratarse en pocas semanas sin consecuencias a largo plazo.</a:t>
            </a:r>
          </a:p>
          <a:p>
            <a:pPr marL="457200" indent="-457200">
              <a:buFontTx/>
              <a:buChar char="-"/>
              <a:defRPr/>
            </a:pPr>
            <a:endParaRPr lang="en-US" sz="3200" dirty="0">
              <a:solidFill>
                <a:schemeClr val="accent5">
                  <a:lumMod val="50000"/>
                </a:schemeClr>
              </a:solidFill>
            </a:endParaRP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256514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547144" y="160421"/>
            <a:ext cx="7097712" cy="12318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x-none" u="sng">
                <a:latin typeface="+mn-lt"/>
              </a:rPr>
              <a:t>Kwashiorkor y marasmo</a:t>
            </a:r>
          </a:p>
        </p:txBody>
      </p:sp>
      <p:pic>
        <p:nvPicPr>
          <p:cNvPr id="12"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7144" y="1376189"/>
            <a:ext cx="70977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3901094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679" y="999715"/>
            <a:ext cx="412115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6055" y="694915"/>
            <a:ext cx="38957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8904" y="3569727"/>
            <a:ext cx="2079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187904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257301" y="110264"/>
            <a:ext cx="10934700" cy="1186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u="sng" dirty="0">
                <a:latin typeface="+mn-lt"/>
              </a:rPr>
              <a:t>Criterios antropométricos para malnutrición aguda</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784" y="1956593"/>
            <a:ext cx="51625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746" y="1477456"/>
            <a:ext cx="2586038"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466884" y="1628858"/>
            <a:ext cx="2743200" cy="4187825"/>
          </a:xfrm>
          <a:prstGeom prst="rect">
            <a:avLst/>
          </a:prstGeom>
        </p:spPr>
      </p:pic>
      <p:sp>
        <p:nvSpPr>
          <p:cNvPr id="15" name="TextBox 14"/>
          <p:cNvSpPr txBox="1"/>
          <p:nvPr/>
        </p:nvSpPr>
        <p:spPr>
          <a:xfrm>
            <a:off x="1456984" y="5816683"/>
            <a:ext cx="2763000" cy="523220"/>
          </a:xfrm>
          <a:prstGeom prst="rect">
            <a:avLst/>
          </a:prstGeom>
          <a:noFill/>
          <a:ln>
            <a:solidFill>
              <a:schemeClr val="tx1"/>
            </a:solid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x-none" sz="2800">
                <a:latin typeface="+mn-lt"/>
              </a:rPr>
              <a:t>Peso por altura</a:t>
            </a:r>
          </a:p>
        </p:txBody>
      </p:sp>
      <p:sp>
        <p:nvSpPr>
          <p:cNvPr id="16" name="TextBox 15"/>
          <p:cNvSpPr txBox="1"/>
          <p:nvPr/>
        </p:nvSpPr>
        <p:spPr>
          <a:xfrm>
            <a:off x="5058218" y="5805064"/>
            <a:ext cx="1537270" cy="830997"/>
          </a:xfrm>
          <a:prstGeom prst="rect">
            <a:avLst/>
          </a:prstGeom>
          <a:noFill/>
          <a:ln>
            <a:solidFill>
              <a:schemeClr val="tx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x-none" sz="2400" dirty="0">
                <a:latin typeface="+mn-lt"/>
              </a:rPr>
              <a:t>Perímetro braquial</a:t>
            </a:r>
          </a:p>
        </p:txBody>
      </p:sp>
      <p:sp>
        <p:nvSpPr>
          <p:cNvPr id="17" name="TextBox 16"/>
          <p:cNvSpPr txBox="1"/>
          <p:nvPr/>
        </p:nvSpPr>
        <p:spPr>
          <a:xfrm>
            <a:off x="8775237" y="5328932"/>
            <a:ext cx="1232364" cy="523220"/>
          </a:xfrm>
          <a:prstGeom prst="rect">
            <a:avLst/>
          </a:prstGeom>
          <a:noFill/>
          <a:ln>
            <a:solidFill>
              <a:schemeClr val="tx1"/>
            </a:solid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x-none" sz="2800" dirty="0">
                <a:latin typeface="+mn-lt"/>
              </a:rPr>
              <a:t>Edema</a:t>
            </a:r>
          </a:p>
        </p:txBody>
      </p:sp>
      <p:sp>
        <p:nvSpPr>
          <p:cNvPr id="18" name="Rectangle 1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9" name="TextBox 1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211981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niederbergern\Desktop\4 HELP course\2016 HELP Nicole\Captures\Famille comp was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2" y="1094891"/>
            <a:ext cx="39528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2685110" y="841639"/>
            <a:ext cx="9144000" cy="905679"/>
          </a:xfrm>
        </p:spPr>
        <p:txBody>
          <a:bodyPr>
            <a:noAutofit/>
          </a:bodyPr>
          <a:lstStyle/>
          <a:p>
            <a:pPr fontAlgn="auto">
              <a:spcAft>
                <a:spcPts val="0"/>
              </a:spcAft>
              <a:defRPr/>
            </a:pPr>
            <a:r>
              <a:rPr lang="x-none" dirty="0">
                <a:latin typeface="+mn-lt"/>
              </a:rPr>
              <a:t>¿Qué pasa si comparamos </a:t>
            </a:r>
            <a:r>
              <a:rPr lang="es-AR" b="1" dirty="0">
                <a:latin typeface="+mn-lt"/>
              </a:rPr>
              <a:t>al pequeño</a:t>
            </a:r>
            <a:r>
              <a:rPr lang="x-none" b="1" dirty="0">
                <a:latin typeface="+mn-lt"/>
              </a:rPr>
              <a:t> </a:t>
            </a:r>
            <a:r>
              <a:rPr lang="es-AR" b="1" dirty="0">
                <a:latin typeface="+mn-lt"/>
              </a:rPr>
              <a:t>de color rosado </a:t>
            </a:r>
            <a:r>
              <a:rPr lang="x-none" dirty="0">
                <a:latin typeface="+mn-lt"/>
              </a:rPr>
              <a:t>con otros niños de la misma edad?</a:t>
            </a:r>
          </a:p>
        </p:txBody>
      </p:sp>
      <p:sp>
        <p:nvSpPr>
          <p:cNvPr id="13" name="TextBox 12"/>
          <p:cNvSpPr txBox="1"/>
          <p:nvPr/>
        </p:nvSpPr>
        <p:spPr>
          <a:xfrm>
            <a:off x="1105947" y="509649"/>
            <a:ext cx="1326004" cy="1569660"/>
          </a:xfrm>
          <a:prstGeom prst="rect">
            <a:avLst/>
          </a:prstGeom>
          <a:noFill/>
        </p:spPr>
        <p:txBody>
          <a:bodyPr wrap="none" rtlCol="0">
            <a:spAutoFit/>
          </a:bodyPr>
          <a:lstStyle/>
          <a:p>
            <a:r>
              <a:rPr lang="x-none" sz="9600" b="1">
                <a:solidFill>
                  <a:srgbClr val="FF0000"/>
                </a:solidFill>
              </a:rPr>
              <a:t>??</a:t>
            </a:r>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368456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2316390" y="330504"/>
            <a:ext cx="8893175" cy="182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3600" dirty="0">
                <a:latin typeface="+mn-lt"/>
              </a:rPr>
              <a:t>¿Qué pasa si comparamos </a:t>
            </a:r>
            <a:r>
              <a:rPr lang="es-AR" sz="3600" b="1" dirty="0">
                <a:latin typeface="+mn-lt"/>
              </a:rPr>
              <a:t>a</a:t>
            </a:r>
            <a:r>
              <a:rPr lang="x-none" sz="3600" b="1" dirty="0">
                <a:latin typeface="+mn-lt"/>
              </a:rPr>
              <a:t>l</a:t>
            </a:r>
            <a:r>
              <a:rPr lang="es-AR" sz="3600" b="1" dirty="0">
                <a:latin typeface="+mn-lt"/>
              </a:rPr>
              <a:t> pequeño </a:t>
            </a:r>
            <a:r>
              <a:rPr lang="es-AR" sz="3600" dirty="0">
                <a:latin typeface="+mn-lt"/>
              </a:rPr>
              <a:t>de color a</a:t>
            </a:r>
            <a:r>
              <a:rPr lang="x-none" sz="3600" dirty="0">
                <a:latin typeface="+mn-lt"/>
              </a:rPr>
              <a:t>marillo con otros niños de la misma edad?</a:t>
            </a:r>
          </a:p>
        </p:txBody>
      </p:sp>
      <p:pic>
        <p:nvPicPr>
          <p:cNvPr id="13" name="Picture 4" descr="C:\Users\niederbergern\Desktop\4 HELP course\2016 HELP Nicole\Captures\Famille comp stun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911" y="2027631"/>
            <a:ext cx="4265613"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
        <p:nvSpPr>
          <p:cNvPr id="15" name="TextBox 14"/>
          <p:cNvSpPr txBox="1"/>
          <p:nvPr/>
        </p:nvSpPr>
        <p:spPr>
          <a:xfrm>
            <a:off x="990386" y="457971"/>
            <a:ext cx="1326004" cy="1569660"/>
          </a:xfrm>
          <a:prstGeom prst="rect">
            <a:avLst/>
          </a:prstGeom>
          <a:noFill/>
        </p:spPr>
        <p:txBody>
          <a:bodyPr wrap="none" rtlCol="0">
            <a:spAutoFit/>
          </a:bodyPr>
          <a:lstStyle/>
          <a:p>
            <a:r>
              <a:rPr lang="x-none" sz="9600" b="1">
                <a:solidFill>
                  <a:srgbClr val="FF0000"/>
                </a:solidFill>
              </a:rPr>
              <a:t>??</a:t>
            </a:r>
          </a:p>
        </p:txBody>
      </p:sp>
    </p:spTree>
    <p:extLst>
      <p:ext uri="{BB962C8B-B14F-4D97-AF65-F5344CB8AC3E}">
        <p14:creationId xmlns:p14="http://schemas.microsoft.com/office/powerpoint/2010/main" val="31237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3" descr="Rectangle: Click to edit Master text styles&#10;Second level&#10;Third level&#10;Fourth level&#10;Fifth level"/>
          <p:cNvSpPr>
            <a:spLocks noGrp="1"/>
          </p:cNvSpPr>
          <p:nvPr>
            <p:ph sz="half" idx="4294967295"/>
          </p:nvPr>
        </p:nvSpPr>
        <p:spPr>
          <a:xfrm>
            <a:off x="1809166" y="150687"/>
            <a:ext cx="4246563" cy="5865813"/>
          </a:xfrm>
          <a:prstGeom prst="rect">
            <a:avLst/>
          </a:prstGeom>
        </p:spPr>
        <p:txBody>
          <a:bodyPr rtlCol="0"/>
          <a:lstStyle/>
          <a:p>
            <a:pPr marL="0" indent="0" algn="ctr" fontAlgn="auto">
              <a:buNone/>
              <a:defRPr/>
            </a:pPr>
            <a:r>
              <a:rPr lang="x-none" sz="2400" dirty="0"/>
              <a:t>¿Cree que la malnutrición aguda del</a:t>
            </a:r>
            <a:r>
              <a:rPr lang="es-AR" sz="2400" dirty="0"/>
              <a:t> pequeño de color rosado tendrá </a:t>
            </a:r>
            <a:r>
              <a:rPr lang="x-none" sz="2400" dirty="0"/>
              <a:t>consecuencias permanentes? </a:t>
            </a:r>
          </a:p>
        </p:txBody>
      </p:sp>
      <p:pic>
        <p:nvPicPr>
          <p:cNvPr id="11" name="Picture 3" descr="C:\Users\niederbergern\Desktop\4 HELP course\2016 HELP Nicole\Captures\famille  couleu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528" y="1523459"/>
            <a:ext cx="2001837"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8"/>
          <p:cNvSpPr>
            <a:spLocks noChangeArrowheads="1"/>
          </p:cNvSpPr>
          <p:nvPr/>
        </p:nvSpPr>
        <p:spPr bwMode="auto">
          <a:xfrm>
            <a:off x="2197322" y="5581379"/>
            <a:ext cx="81359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itchFamily="2" charset="2"/>
              <a:buBlip>
                <a:blip r:embed="rId4"/>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 typeface="Wingdings" pitchFamily="2" charset="2"/>
              <a:buNone/>
              <a:defRPr/>
            </a:pPr>
            <a:r>
              <a:rPr lang="x-none" sz="1050" b="0" i="1"/>
              <a:t>http://www.globalnutritionseries.org/</a:t>
            </a:r>
          </a:p>
          <a:p>
            <a:pPr eaLnBrk="1" hangingPunct="1">
              <a:spcBef>
                <a:spcPct val="0"/>
              </a:spcBef>
              <a:buClrTx/>
              <a:buSzTx/>
              <a:buFont typeface="Wingdings" pitchFamily="2" charset="2"/>
              <a:buNone/>
              <a:defRPr/>
            </a:pPr>
            <a:r>
              <a:rPr lang="x-none" sz="1050" b="0" i="1"/>
              <a:t>http://www.thelancet.com/online/focus/undernutrition</a:t>
            </a:r>
          </a:p>
        </p:txBody>
      </p:sp>
      <p:sp>
        <p:nvSpPr>
          <p:cNvPr id="16" name="Espace réservé du contenu 5" descr="Rectangle: Click to edit Master text styles&#10;Second level&#10;Third level&#10;Fourth level&#10;Fifth level"/>
          <p:cNvSpPr>
            <a:spLocks noGrp="1"/>
          </p:cNvSpPr>
          <p:nvPr>
            <p:ph sz="quarter" idx="4294967295"/>
          </p:nvPr>
        </p:nvSpPr>
        <p:spPr>
          <a:xfrm>
            <a:off x="6443885" y="150688"/>
            <a:ext cx="4514608" cy="5946516"/>
          </a:xfrm>
          <a:prstGeom prst="rect">
            <a:avLst/>
          </a:prstGeom>
        </p:spPr>
        <p:txBody>
          <a:bodyPr rtlCol="0"/>
          <a:lstStyle/>
          <a:p>
            <a:pPr marL="0" indent="0" algn="ctr" fontAlgn="auto">
              <a:buNone/>
              <a:defRPr/>
            </a:pPr>
            <a:r>
              <a:rPr lang="x-none" sz="2400" dirty="0"/>
              <a:t>Y ¿qué sucede en el caso de su hermano</a:t>
            </a:r>
            <a:r>
              <a:rPr lang="es-AR" sz="2400" dirty="0"/>
              <a:t>, de</a:t>
            </a:r>
            <a:r>
              <a:rPr lang="x-none" sz="2400" dirty="0"/>
              <a:t> color amarillo, que tiene más de 2 años y retraso </a:t>
            </a:r>
            <a:r>
              <a:rPr lang="es-AR" sz="2400" dirty="0"/>
              <a:t>d</a:t>
            </a:r>
            <a:r>
              <a:rPr lang="x-none" sz="2400" dirty="0"/>
              <a:t>el crecimiento? </a:t>
            </a:r>
          </a:p>
        </p:txBody>
      </p:sp>
      <p:pic>
        <p:nvPicPr>
          <p:cNvPr id="17" name="Picture 2" descr="C:\Users\niederbergern\Desktop\4 HELP course\2016 HELP Nicole\Captures\famille  enfant jau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4004" y="1644233"/>
            <a:ext cx="2005013"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6"/>
          <p:cNvSpPr txBox="1">
            <a:spLocks noChangeArrowheads="1"/>
          </p:cNvSpPr>
          <p:nvPr/>
        </p:nvSpPr>
        <p:spPr bwMode="auto">
          <a:xfrm rot="20538438">
            <a:off x="1325487" y="3026325"/>
            <a:ext cx="9541024" cy="708025"/>
          </a:xfrm>
          <a:prstGeom prst="rect">
            <a:avLst/>
          </a:prstGeom>
          <a:solidFill>
            <a:schemeClr val="accent2">
              <a:lumMod val="20000"/>
              <a:lumOff val="80000"/>
              <a:alpha val="50980"/>
            </a:schemeClr>
          </a:solidFill>
          <a:ln>
            <a:noFill/>
          </a:ln>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2B241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2B241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2B241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5pPr>
            <a:lvl6pPr marL="25146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6pPr>
            <a:lvl7pPr marL="29718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7pPr>
            <a:lvl8pPr marL="34290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8pPr>
            <a:lvl9pPr marL="38862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9pPr>
          </a:lstStyle>
          <a:p>
            <a:pPr algn="ctr">
              <a:spcBef>
                <a:spcPct val="0"/>
              </a:spcBef>
              <a:spcAft>
                <a:spcPct val="0"/>
              </a:spcAft>
              <a:buClrTx/>
              <a:buSzTx/>
              <a:buFontTx/>
              <a:buNone/>
            </a:pPr>
            <a:r>
              <a:rPr lang="x-none" sz="4000">
                <a:solidFill>
                  <a:schemeClr val="tx1"/>
                </a:solidFill>
                <a:latin typeface="Tahoma" panose="020B0604030504040204" pitchFamily="34" charset="0"/>
              </a:rPr>
              <a:t>La ventana de los 1.000 días</a:t>
            </a:r>
          </a:p>
        </p:txBody>
      </p:sp>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
        <p:nvSpPr>
          <p:cNvPr id="2" name="TextBox 1"/>
          <p:cNvSpPr txBox="1"/>
          <p:nvPr/>
        </p:nvSpPr>
        <p:spPr>
          <a:xfrm>
            <a:off x="743619" y="250586"/>
            <a:ext cx="896399" cy="1015663"/>
          </a:xfrm>
          <a:prstGeom prst="rect">
            <a:avLst/>
          </a:prstGeom>
          <a:noFill/>
        </p:spPr>
        <p:txBody>
          <a:bodyPr wrap="none" rtlCol="0">
            <a:spAutoFit/>
          </a:bodyPr>
          <a:lstStyle/>
          <a:p>
            <a:r>
              <a:rPr lang="x-none" sz="6000" b="1">
                <a:solidFill>
                  <a:srgbClr val="FF0000"/>
                </a:solidFill>
              </a:rPr>
              <a:t>??</a:t>
            </a:r>
          </a:p>
        </p:txBody>
      </p:sp>
    </p:spTree>
    <p:extLst>
      <p:ext uri="{BB962C8B-B14F-4D97-AF65-F5344CB8AC3E}">
        <p14:creationId xmlns:p14="http://schemas.microsoft.com/office/powerpoint/2010/main" val="233688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778000" y="625642"/>
            <a:ext cx="8713787" cy="808345"/>
          </a:xfrm>
        </p:spPr>
        <p:txBody>
          <a:bodyPr>
            <a:noAutofit/>
          </a:bodyPr>
          <a:lstStyle/>
          <a:p>
            <a:pPr eaLnBrk="1" fontAlgn="auto" hangingPunct="1">
              <a:spcAft>
                <a:spcPts val="0"/>
              </a:spcAft>
              <a:defRPr/>
            </a:pPr>
            <a:r>
              <a:rPr lang="x-none" sz="4400" dirty="0">
                <a:latin typeface="+mn-lt"/>
              </a:rPr>
              <a:t>Causas de malnutrición</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855" y="2322721"/>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2793970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sz="quarter"/>
          </p:nvPr>
        </p:nvSpPr>
        <p:spPr>
          <a:xfrm>
            <a:off x="764452" y="167489"/>
            <a:ext cx="11058580" cy="1143000"/>
          </a:xfrm>
        </p:spPr>
        <p:txBody>
          <a:bodyPr>
            <a:noAutofit/>
          </a:bodyPr>
          <a:lstStyle/>
          <a:p>
            <a:pPr algn="ctr" fontAlgn="auto">
              <a:spcAft>
                <a:spcPts val="0"/>
              </a:spcAft>
              <a:defRPr/>
            </a:pPr>
            <a:r>
              <a:rPr lang="x-none" u="sng">
                <a:latin typeface="+mn-lt"/>
              </a:rPr>
              <a:t>Las 3 carencias de micronutrienes más comúnes</a:t>
            </a:r>
          </a:p>
        </p:txBody>
      </p:sp>
      <p:graphicFrame>
        <p:nvGraphicFramePr>
          <p:cNvPr id="19" name="Object 30"/>
          <p:cNvGraphicFramePr>
            <a:graphicFrameLocks noChangeAspect="1"/>
          </p:cNvGraphicFramePr>
          <p:nvPr>
            <p:extLst>
              <p:ext uri="{D42A27DB-BD31-4B8C-83A1-F6EECF244321}">
                <p14:modId xmlns:p14="http://schemas.microsoft.com/office/powerpoint/2010/main" val="96177614"/>
              </p:ext>
            </p:extLst>
          </p:nvPr>
        </p:nvGraphicFramePr>
        <p:xfrm>
          <a:off x="7535876" y="1673667"/>
          <a:ext cx="2176168" cy="2599540"/>
        </p:xfrm>
        <a:graphic>
          <a:graphicData uri="http://schemas.openxmlformats.org/presentationml/2006/ole">
            <mc:AlternateContent xmlns:mc="http://schemas.openxmlformats.org/markup-compatibility/2006">
              <mc:Choice xmlns:v="urn:schemas-microsoft-com:vml" Requires="v">
                <p:oleObj spid="_x0000_s1131" name="Bitmap Image" r:id="rId4" imgW="4839375" imgH="5780952" progId="">
                  <p:embed/>
                </p:oleObj>
              </mc:Choice>
              <mc:Fallback>
                <p:oleObj name="Bitmap Image" r:id="rId4" imgW="4839375" imgH="578095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76" y="1673667"/>
                        <a:ext cx="2176168" cy="2599540"/>
                      </a:xfrm>
                      <a:prstGeom prst="rect">
                        <a:avLst/>
                      </a:prstGeom>
                      <a:noFill/>
                      <a:ln>
                        <a:noFill/>
                      </a:ln>
                    </p:spPr>
                  </p:pic>
                </p:oleObj>
              </mc:Fallback>
            </mc:AlternateContent>
          </a:graphicData>
        </a:graphic>
      </p:graphicFrame>
      <p:pic>
        <p:nvPicPr>
          <p:cNvPr id="20" name="Picture 33" descr="IM464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854442" y="1542956"/>
            <a:ext cx="1738863" cy="2557032"/>
          </a:xfrm>
          <a:prstGeom prst="rect">
            <a:avLst/>
          </a:prstGeom>
        </p:spPr>
      </p:pic>
      <p:graphicFrame>
        <p:nvGraphicFramePr>
          <p:cNvPr id="21" name="Group 40"/>
          <p:cNvGraphicFramePr>
            <a:graphicFrameLocks noGrp="1"/>
          </p:cNvGraphicFramePr>
          <p:nvPr>
            <p:extLst>
              <p:ext uri="{D42A27DB-BD31-4B8C-83A1-F6EECF244321}">
                <p14:modId xmlns:p14="http://schemas.microsoft.com/office/powerpoint/2010/main" val="3294181955"/>
              </p:ext>
            </p:extLst>
          </p:nvPr>
        </p:nvGraphicFramePr>
        <p:xfrm>
          <a:off x="1821251" y="4528093"/>
          <a:ext cx="8259762" cy="2127398"/>
        </p:xfrm>
        <a:graphic>
          <a:graphicData uri="http://schemas.openxmlformats.org/drawingml/2006/table">
            <a:tbl>
              <a:tblPr/>
              <a:tblGrid>
                <a:gridCol w="2982692">
                  <a:extLst>
                    <a:ext uri="{9D8B030D-6E8A-4147-A177-3AD203B41FA5}">
                      <a16:colId xmlns:a16="http://schemas.microsoft.com/office/drawing/2014/main" val="20000"/>
                    </a:ext>
                  </a:extLst>
                </a:gridCol>
                <a:gridCol w="5277070">
                  <a:extLst>
                    <a:ext uri="{9D8B030D-6E8A-4147-A177-3AD203B41FA5}">
                      <a16:colId xmlns:a16="http://schemas.microsoft.com/office/drawing/2014/main" val="20001"/>
                    </a:ext>
                  </a:extLst>
                </a:gridCol>
              </a:tblGrid>
              <a:tr h="384599">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x-none" sz="2400" b="1" i="0" u="none" strike="noStrike" cap="none" normalizeH="0" baseline="0">
                          <a:ln>
                            <a:noFill/>
                          </a:ln>
                          <a:solidFill>
                            <a:sysClr val="windowText" lastClr="000000"/>
                          </a:solidFill>
                          <a:latin typeface="+mn-lt"/>
                          <a:cs typeface="Arial" charset="0"/>
                        </a:rPr>
                        <a:t>Micronutriente</a:t>
                      </a:r>
                    </a:p>
                  </a:txBody>
                  <a:tcPr marL="68574" marR="68574" marT="45770" marB="457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x-none" sz="2400" b="1" i="0" u="none" strike="noStrike" cap="none" normalizeH="0" baseline="0">
                          <a:ln>
                            <a:noFill/>
                          </a:ln>
                          <a:solidFill>
                            <a:sysClr val="windowText" lastClr="000000"/>
                          </a:solidFill>
                          <a:latin typeface="+mn-lt"/>
                          <a:cs typeface="Arial" charset="0"/>
                        </a:rPr>
                        <a:t>Enfermedad</a:t>
                      </a:r>
                    </a:p>
                  </a:txBody>
                  <a:tcPr marL="68574" marR="68574" marT="45770" marB="457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384599">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x-none" sz="2400" b="1" i="0" u="none" strike="noStrike" cap="none" normalizeH="0" baseline="0">
                          <a:ln>
                            <a:noFill/>
                          </a:ln>
                          <a:solidFill>
                            <a:sysClr val="windowText" lastClr="000000"/>
                          </a:solidFill>
                          <a:latin typeface="+mn-lt"/>
                          <a:cs typeface="Arial" charset="0"/>
                        </a:rPr>
                        <a:t>Hierro</a:t>
                      </a:r>
                    </a:p>
                  </a:txBody>
                  <a:tcPr marL="68574" marR="68574" marT="45770" marB="457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x-none" sz="2400" b="1" i="0" u="none" strike="noStrike" cap="none" normalizeH="0" baseline="0" noProof="0">
                          <a:ln>
                            <a:noFill/>
                          </a:ln>
                          <a:solidFill>
                            <a:sysClr val="windowText" lastClr="000000"/>
                          </a:solidFill>
                          <a:latin typeface="+mn-lt"/>
                          <a:cs typeface="Arial" charset="0"/>
                        </a:rPr>
                        <a:t>Anemia</a:t>
                      </a:r>
                    </a:p>
                  </a:txBody>
                  <a:tcPr marL="68574" marR="68574" marT="45770" marB="457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384599">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x-none" sz="2400" b="1" i="0" u="none" strike="noStrike" cap="none" normalizeH="0" baseline="0">
                          <a:ln>
                            <a:noFill/>
                          </a:ln>
                          <a:solidFill>
                            <a:sysClr val="windowText" lastClr="000000"/>
                          </a:solidFill>
                          <a:latin typeface="+mn-lt"/>
                          <a:cs typeface="Arial" charset="0"/>
                        </a:rPr>
                        <a:t>Vitamina A</a:t>
                      </a:r>
                    </a:p>
                  </a:txBody>
                  <a:tcPr marL="68574" marR="68574" marT="45770" marB="457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x-none" sz="2400" b="1" i="0" u="none" strike="noStrike" cap="none" normalizeH="0" baseline="0" noProof="0">
                          <a:ln>
                            <a:noFill/>
                          </a:ln>
                          <a:solidFill>
                            <a:sysClr val="windowText" lastClr="000000"/>
                          </a:solidFill>
                          <a:latin typeface="+mn-lt"/>
                          <a:cs typeface="Arial" charset="0"/>
                        </a:rPr>
                        <a:t>Xeroftalmia (ceguera)</a:t>
                      </a:r>
                    </a:p>
                  </a:txBody>
                  <a:tcPr marL="68574" marR="68574" marT="45770" marB="457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755498">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x-none" sz="2400" b="1" i="0" u="none" strike="noStrike" cap="none" normalizeH="0" baseline="0">
                          <a:ln>
                            <a:noFill/>
                          </a:ln>
                          <a:solidFill>
                            <a:sysClr val="windowText" lastClr="000000"/>
                          </a:solidFill>
                          <a:latin typeface="+mn-lt"/>
                          <a:cs typeface="Arial" charset="0"/>
                        </a:rPr>
                        <a:t>Yodo</a:t>
                      </a:r>
                    </a:p>
                  </a:txBody>
                  <a:tcPr marL="68574" marR="68574" marT="45770" marB="457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x-none" sz="2400" b="1" i="0" u="none" strike="noStrike" cap="none" normalizeH="0" baseline="0" noProof="0">
                          <a:ln>
                            <a:noFill/>
                          </a:ln>
                          <a:solidFill>
                            <a:sysClr val="windowText" lastClr="000000"/>
                          </a:solidFill>
                          <a:latin typeface="+mn-lt"/>
                          <a:cs typeface="Arial" charset="0"/>
                        </a:rPr>
                        <a:t>Trastornos por carencia de yodo (bocio)</a:t>
                      </a:r>
                    </a:p>
                  </a:txBody>
                  <a:tcPr marL="68574" marR="68574" marT="45770" marB="457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pic>
        <p:nvPicPr>
          <p:cNvPr id="9"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124295" y="1743626"/>
            <a:ext cx="2062694" cy="2297113"/>
          </a:xfrm>
          <a:prstGeom prst="rect">
            <a:avLst/>
          </a:prstGeom>
        </p:spPr>
      </p:pic>
    </p:spTree>
    <p:extLst>
      <p:ext uri="{BB962C8B-B14F-4D97-AF65-F5344CB8AC3E}">
        <p14:creationId xmlns:p14="http://schemas.microsoft.com/office/powerpoint/2010/main" val="1560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45765" y="219075"/>
            <a:ext cx="4410993" cy="6419850"/>
          </a:xfrm>
        </p:spPr>
      </p:pic>
      <p:sp>
        <p:nvSpPr>
          <p:cNvPr id="16" name="Titre 2"/>
          <p:cNvSpPr>
            <a:spLocks noGrp="1"/>
          </p:cNvSpPr>
          <p:nvPr>
            <p:ph type="title"/>
          </p:nvPr>
        </p:nvSpPr>
        <p:spPr>
          <a:xfrm>
            <a:off x="1343353" y="1446574"/>
            <a:ext cx="4106862" cy="3685253"/>
          </a:xfrm>
        </p:spPr>
        <p:txBody>
          <a:bodyPr>
            <a:normAutofit fontScale="90000"/>
          </a:bodyPr>
          <a:lstStyle/>
          <a:p>
            <a:pPr algn="ctr" fontAlgn="auto">
              <a:spcAft>
                <a:spcPts val="0"/>
              </a:spcAft>
              <a:defRPr/>
            </a:pPr>
            <a:r>
              <a:rPr lang="x-none" dirty="0">
                <a:latin typeface="+mn-lt"/>
              </a:rPr>
              <a:t>La malnutrición está relacionada con un 45% de las muertes de niños menores </a:t>
            </a:r>
            <a:r>
              <a:rPr lang="es-AR" dirty="0">
                <a:latin typeface="+mn-lt"/>
              </a:rPr>
              <a:t>de</a:t>
            </a:r>
            <a:r>
              <a:rPr lang="x-none" dirty="0">
                <a:latin typeface="+mn-lt"/>
              </a:rPr>
              <a:t> 5 años en países en vías de desarrollo.</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0" name="TextBox 9"/>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331925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7" descr="life-stages"/>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58363" y="1328606"/>
            <a:ext cx="8677427" cy="524387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2"/>
          <p:cNvSpPr>
            <a:spLocks noGrp="1" noChangeArrowheads="1"/>
          </p:cNvSpPr>
          <p:nvPr>
            <p:ph type="title"/>
          </p:nvPr>
        </p:nvSpPr>
        <p:spPr>
          <a:xfrm>
            <a:off x="797193" y="102525"/>
            <a:ext cx="11109811" cy="941387"/>
          </a:xfrm>
          <a:noFill/>
        </p:spPr>
        <p:txBody>
          <a:bodyPr>
            <a:normAutofit fontScale="90000"/>
          </a:bodyPr>
          <a:lstStyle/>
          <a:p>
            <a:pPr fontAlgn="auto">
              <a:spcAft>
                <a:spcPts val="0"/>
              </a:spcAft>
              <a:defRPr/>
            </a:pPr>
            <a:br>
              <a:rPr lang="x-none" dirty="0">
                <a:solidFill>
                  <a:schemeClr val="bg1"/>
                </a:solidFill>
              </a:rPr>
            </a:br>
            <a:r>
              <a:rPr lang="x-none" u="sng" dirty="0">
                <a:latin typeface="+mn-lt"/>
              </a:rPr>
              <a:t>Efectos de la malnutrición a</a:t>
            </a:r>
            <a:r>
              <a:rPr lang="es-AR" u="sng" dirty="0">
                <a:latin typeface="+mn-lt"/>
              </a:rPr>
              <a:t> lo largo </a:t>
            </a:r>
            <a:r>
              <a:rPr lang="x-none" u="sng" dirty="0">
                <a:latin typeface="+mn-lt"/>
              </a:rPr>
              <a:t>del ciclo de la vida</a:t>
            </a:r>
            <a:br>
              <a:rPr lang="x-none" dirty="0">
                <a:solidFill>
                  <a:schemeClr val="tx1">
                    <a:lumMod val="85000"/>
                    <a:lumOff val="15000"/>
                  </a:schemeClr>
                </a:solidFill>
              </a:rPr>
            </a:br>
            <a:endParaRPr lang="x-none" dirty="0">
              <a:solidFill>
                <a:schemeClr val="tx1">
                  <a:lumMod val="85000"/>
                  <a:lumOff val="15000"/>
                </a:schemeClr>
              </a:solidFill>
            </a:endParaRPr>
          </a:p>
        </p:txBody>
      </p:sp>
      <p:sp>
        <p:nvSpPr>
          <p:cNvPr id="12" name="Text Box 19"/>
          <p:cNvSpPr txBox="1">
            <a:spLocks noChangeArrowheads="1"/>
          </p:cNvSpPr>
          <p:nvPr/>
        </p:nvSpPr>
        <p:spPr bwMode="auto">
          <a:xfrm>
            <a:off x="3254376" y="4542216"/>
            <a:ext cx="108108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x-none" sz="2000" b="0" dirty="0">
                <a:solidFill>
                  <a:srgbClr val="000000"/>
                </a:solidFill>
                <a:latin typeface="+mn-lt"/>
              </a:rPr>
              <a:t>Recién nacido</a:t>
            </a:r>
          </a:p>
          <a:p>
            <a:pPr algn="ctr" eaLnBrk="1" hangingPunct="1">
              <a:spcBef>
                <a:spcPct val="50000"/>
              </a:spcBef>
            </a:pPr>
            <a:r>
              <a:rPr lang="x-none" sz="2000" b="0" dirty="0">
                <a:solidFill>
                  <a:srgbClr val="000000"/>
                </a:solidFill>
                <a:latin typeface="+mn-lt"/>
              </a:rPr>
              <a:t> niños</a:t>
            </a:r>
          </a:p>
        </p:txBody>
      </p:sp>
      <p:sp>
        <p:nvSpPr>
          <p:cNvPr id="13" name="Text Box 20"/>
          <p:cNvSpPr txBox="1">
            <a:spLocks noChangeArrowheads="1"/>
          </p:cNvSpPr>
          <p:nvPr/>
        </p:nvSpPr>
        <p:spPr bwMode="auto">
          <a:xfrm>
            <a:off x="4480720" y="4578900"/>
            <a:ext cx="1023938"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x-none" b="0" dirty="0">
                <a:solidFill>
                  <a:srgbClr val="FFFFFF"/>
                </a:solidFill>
                <a:latin typeface="+mn-lt"/>
              </a:rPr>
              <a:t>Niños en edad preescolar</a:t>
            </a:r>
          </a:p>
          <a:p>
            <a:pPr eaLnBrk="1" hangingPunct="1">
              <a:spcBef>
                <a:spcPct val="50000"/>
              </a:spcBef>
            </a:pPr>
            <a:r>
              <a:rPr lang="x-none" sz="1500" b="0" dirty="0">
                <a:solidFill>
                  <a:srgbClr val="FFFFFF"/>
                </a:solidFill>
                <a:latin typeface="Arial" panose="020B0604020202020204" pitchFamily="34" charset="0"/>
              </a:rPr>
              <a:t>l</a:t>
            </a:r>
            <a:r>
              <a:rPr lang="x-none" sz="1500" b="0" dirty="0">
                <a:solidFill>
                  <a:srgbClr val="000000"/>
                </a:solidFill>
                <a:latin typeface="Arial" panose="020B0604020202020204" pitchFamily="34" charset="0"/>
              </a:rPr>
              <a:t> </a:t>
            </a:r>
          </a:p>
        </p:txBody>
      </p:sp>
      <p:sp>
        <p:nvSpPr>
          <p:cNvPr id="17" name="Text Box 21"/>
          <p:cNvSpPr txBox="1">
            <a:spLocks noChangeArrowheads="1"/>
          </p:cNvSpPr>
          <p:nvPr/>
        </p:nvSpPr>
        <p:spPr bwMode="auto">
          <a:xfrm>
            <a:off x="5622972" y="4699477"/>
            <a:ext cx="14582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x-none" sz="2000" b="0" dirty="0">
                <a:solidFill>
                  <a:srgbClr val="000000"/>
                </a:solidFill>
                <a:latin typeface="+mn-lt"/>
              </a:rPr>
              <a:t>Adolescentes</a:t>
            </a:r>
          </a:p>
        </p:txBody>
      </p:sp>
      <p:sp>
        <p:nvSpPr>
          <p:cNvPr id="18" name="Text Box 22"/>
          <p:cNvSpPr txBox="1">
            <a:spLocks noChangeArrowheads="1"/>
          </p:cNvSpPr>
          <p:nvPr/>
        </p:nvSpPr>
        <p:spPr bwMode="auto">
          <a:xfrm>
            <a:off x="7176474" y="4542216"/>
            <a:ext cx="84333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x-none" b="0" dirty="0">
                <a:solidFill>
                  <a:srgbClr val="000000"/>
                </a:solidFill>
                <a:latin typeface="+mn-lt"/>
              </a:rPr>
              <a:t>Mujeres y hombres</a:t>
            </a:r>
            <a:br>
              <a:rPr lang="x-none" b="0" dirty="0">
                <a:solidFill>
                  <a:srgbClr val="000000"/>
                </a:solidFill>
                <a:latin typeface="+mn-lt"/>
              </a:rPr>
            </a:br>
            <a:r>
              <a:rPr lang="x-none" b="0" dirty="0">
                <a:solidFill>
                  <a:srgbClr val="000000"/>
                </a:solidFill>
                <a:latin typeface="+mn-lt"/>
              </a:rPr>
              <a:t>adultos</a:t>
            </a:r>
          </a:p>
        </p:txBody>
      </p:sp>
      <p:sp>
        <p:nvSpPr>
          <p:cNvPr id="19" name="Text Box 23"/>
          <p:cNvSpPr txBox="1">
            <a:spLocks noChangeArrowheads="1"/>
          </p:cNvSpPr>
          <p:nvPr/>
        </p:nvSpPr>
        <p:spPr bwMode="auto">
          <a:xfrm>
            <a:off x="8034885" y="4578900"/>
            <a:ext cx="12429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lr>
                <a:srgbClr val="E00034"/>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0003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E0003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00034"/>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00034"/>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00034"/>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00034"/>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00034"/>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00034"/>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defRPr/>
            </a:pPr>
            <a:r>
              <a:rPr lang="x-none" sz="1800" b="0" dirty="0">
                <a:solidFill>
                  <a:prstClr val="black"/>
                </a:solidFill>
                <a:latin typeface="+mn-lt"/>
              </a:rPr>
              <a:t>Mujeres embarazadas y lactantes</a:t>
            </a:r>
          </a:p>
        </p:txBody>
      </p:sp>
      <p:sp>
        <p:nvSpPr>
          <p:cNvPr id="20" name="Text Box 24"/>
          <p:cNvSpPr txBox="1">
            <a:spLocks noChangeArrowheads="1"/>
          </p:cNvSpPr>
          <p:nvPr/>
        </p:nvSpPr>
        <p:spPr bwMode="auto">
          <a:xfrm>
            <a:off x="9408125" y="4590156"/>
            <a:ext cx="8366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x-none" b="0">
                <a:solidFill>
                  <a:srgbClr val="FFFFFF"/>
                </a:solidFill>
                <a:latin typeface="+mn-lt"/>
              </a:rPr>
              <a:t>Personas mayores</a:t>
            </a:r>
          </a:p>
        </p:txBody>
      </p:sp>
      <p:sp>
        <p:nvSpPr>
          <p:cNvPr id="21" name="Text Box 25"/>
          <p:cNvSpPr txBox="1">
            <a:spLocks noChangeArrowheads="1"/>
          </p:cNvSpPr>
          <p:nvPr/>
        </p:nvSpPr>
        <p:spPr bwMode="auto">
          <a:xfrm>
            <a:off x="2140145" y="4699477"/>
            <a:ext cx="10976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x-none" b="0">
                <a:solidFill>
                  <a:srgbClr val="FFFFFF"/>
                </a:solidFill>
                <a:latin typeface="Arial" panose="020B0604020202020204" pitchFamily="34" charset="0"/>
              </a:rPr>
              <a:t>Feto</a:t>
            </a:r>
          </a:p>
        </p:txBody>
      </p:sp>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94521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4583" y="380735"/>
            <a:ext cx="8184584" cy="609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77013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2051647" y="1845323"/>
            <a:ext cx="2944973" cy="584775"/>
          </a:xfrm>
          <a:prstGeom prst="rect">
            <a:avLst/>
          </a:prstGeom>
        </p:spPr>
        <p:txBody>
          <a:bodyPr wrap="none">
            <a:spAutoFit/>
          </a:bodyPr>
          <a:lstStyle/>
          <a:p>
            <a:r>
              <a:rPr lang="x-none" sz="3200" b="1">
                <a:solidFill>
                  <a:srgbClr val="0070C0"/>
                </a:solidFill>
              </a:rPr>
              <a:t>Trabajo individual:</a:t>
            </a:r>
          </a:p>
        </p:txBody>
      </p:sp>
      <p:sp>
        <p:nvSpPr>
          <p:cNvPr id="8" name="Rectangle 7"/>
          <p:cNvSpPr/>
          <p:nvPr/>
        </p:nvSpPr>
        <p:spPr>
          <a:xfrm>
            <a:off x="2051647" y="2865348"/>
            <a:ext cx="8451921" cy="1754326"/>
          </a:xfrm>
          <a:prstGeom prst="rect">
            <a:avLst/>
          </a:prstGeom>
        </p:spPr>
        <p:txBody>
          <a:bodyPr wrap="square">
            <a:spAutoFit/>
          </a:bodyPr>
          <a:lstStyle/>
          <a:p>
            <a:r>
              <a:rPr lang="x-none" sz="3600" dirty="0"/>
              <a:t>Determinar cuáles son todas las causas de malnutrición mencionadas en el video de Sudán del Sur</a:t>
            </a:r>
            <a:r>
              <a:rPr lang="es-AR" sz="3600" dirty="0"/>
              <a:t>.</a:t>
            </a:r>
            <a:endParaRPr lang="x-none" sz="3600" dirty="0"/>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
        <p:nvSpPr>
          <p:cNvPr id="2" name="TextBox 1"/>
          <p:cNvSpPr txBox="1"/>
          <p:nvPr/>
        </p:nvSpPr>
        <p:spPr>
          <a:xfrm>
            <a:off x="2051647" y="4608607"/>
            <a:ext cx="5589928" cy="523220"/>
          </a:xfrm>
          <a:prstGeom prst="rect">
            <a:avLst/>
          </a:prstGeom>
          <a:noFill/>
        </p:spPr>
        <p:txBody>
          <a:bodyPr wrap="none" rtlCol="0">
            <a:spAutoFit/>
          </a:bodyPr>
          <a:lstStyle/>
          <a:p>
            <a:r>
              <a:rPr lang="x-none" sz="2800" b="1">
                <a:solidFill>
                  <a:srgbClr val="FF0000"/>
                </a:solidFill>
              </a:rPr>
              <a:t>5 minutos individual + 10 minutos de puesta en común</a:t>
            </a:r>
          </a:p>
        </p:txBody>
      </p:sp>
    </p:spTree>
    <p:extLst>
      <p:ext uri="{BB962C8B-B14F-4D97-AF65-F5344CB8AC3E}">
        <p14:creationId xmlns:p14="http://schemas.microsoft.com/office/powerpoint/2010/main" val="375805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2247450" y="914399"/>
            <a:ext cx="9206612" cy="1352189"/>
          </a:xfrm>
        </p:spPr>
        <p:txBody>
          <a:bodyPr>
            <a:normAutofit fontScale="90000"/>
          </a:bodyPr>
          <a:lstStyle/>
          <a:p>
            <a:pPr fontAlgn="auto">
              <a:spcAft>
                <a:spcPts val="0"/>
              </a:spcAft>
              <a:defRPr/>
            </a:pPr>
            <a:r>
              <a:rPr lang="x-none" sz="3600" dirty="0">
                <a:latin typeface="+mn-lt"/>
              </a:rPr>
              <a:t>¿</a:t>
            </a:r>
            <a:r>
              <a:rPr lang="es-AR" sz="3600" dirty="0">
                <a:latin typeface="+mn-lt"/>
              </a:rPr>
              <a:t>Dónde ubicarían </a:t>
            </a:r>
            <a:r>
              <a:rPr lang="x-none" sz="3600" dirty="0">
                <a:latin typeface="+mn-lt"/>
              </a:rPr>
              <a:t>las dificultadas mencionadas por nuestras familias dentro de este marco de referencia? </a:t>
            </a:r>
          </a:p>
        </p:txBody>
      </p:sp>
      <p:pic>
        <p:nvPicPr>
          <p:cNvPr id="10" name="Espace réservé du contenu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5126" y="3022453"/>
            <a:ext cx="5669502" cy="317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
        <p:nvSpPr>
          <p:cNvPr id="2" name="TextBox 1"/>
          <p:cNvSpPr txBox="1"/>
          <p:nvPr/>
        </p:nvSpPr>
        <p:spPr>
          <a:xfrm>
            <a:off x="921446" y="805663"/>
            <a:ext cx="1326004" cy="1569660"/>
          </a:xfrm>
          <a:prstGeom prst="rect">
            <a:avLst/>
          </a:prstGeom>
          <a:noFill/>
        </p:spPr>
        <p:txBody>
          <a:bodyPr wrap="none" rtlCol="0">
            <a:spAutoFit/>
          </a:bodyPr>
          <a:lstStyle/>
          <a:p>
            <a:r>
              <a:rPr lang="x-none" sz="9600" b="1">
                <a:solidFill>
                  <a:srgbClr val="FF0000"/>
                </a:solidFill>
              </a:rPr>
              <a:t>??</a:t>
            </a:r>
          </a:p>
        </p:txBody>
      </p:sp>
    </p:spTree>
    <p:extLst>
      <p:ext uri="{BB962C8B-B14F-4D97-AF65-F5344CB8AC3E}">
        <p14:creationId xmlns:p14="http://schemas.microsoft.com/office/powerpoint/2010/main" val="257141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niederbergern\Desktop\4 HELP course\2016 HELP Nicole\Images\baie d'orange 0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520943" cy="939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ChangeArrowheads="1"/>
          </p:cNvSpPr>
          <p:nvPr/>
        </p:nvSpPr>
        <p:spPr bwMode="auto">
          <a:xfrm>
            <a:off x="1104522" y="-21895"/>
            <a:ext cx="1108747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defRPr/>
            </a:pPr>
            <a:r>
              <a:rPr lang="x-none" sz="3600" b="0" dirty="0">
                <a:latin typeface="+mn-lt"/>
              </a:rPr>
              <a:t>Haití, 2009, a 3 meses del paso del ciclón, acceso a la ciudad principal cortado, 8.000 personas     </a:t>
            </a:r>
          </a:p>
        </p:txBody>
      </p:sp>
      <p:pic>
        <p:nvPicPr>
          <p:cNvPr id="14" name="Picture 10" descr="C:\Users\niederbergern\Desktop\4 HELP course\2016 HELP Nicole New Dehli\Captures\famille - Copi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407" y="2922588"/>
            <a:ext cx="19304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807" y="4603750"/>
            <a:ext cx="5365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7157" y="4105275"/>
            <a:ext cx="6635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982" y="4862513"/>
            <a:ext cx="46037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C:\Users\niederbergern\Desktop\4 HELP course\2016 HELP Nicole New Dehli\Captures\famille individu rouge - Copi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8032" y="4767263"/>
            <a:ext cx="242887"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ulle ronde 6"/>
          <p:cNvSpPr>
            <a:spLocks noChangeArrowheads="1"/>
          </p:cNvSpPr>
          <p:nvPr/>
        </p:nvSpPr>
        <p:spPr bwMode="auto">
          <a:xfrm>
            <a:off x="4685081" y="1299617"/>
            <a:ext cx="6160127" cy="3245941"/>
          </a:xfrm>
          <a:prstGeom prst="wedgeEllipseCallout">
            <a:avLst>
              <a:gd name="adj1" fmla="val -62836"/>
              <a:gd name="adj2" fmla="val 93977"/>
            </a:avLst>
          </a:prstGeom>
          <a:solidFill>
            <a:schemeClr val="bg1"/>
          </a:solidFill>
          <a:ln w="9525" algn="ctr">
            <a:solidFill>
              <a:schemeClr val="tx1"/>
            </a:solidFill>
            <a:round/>
            <a:headEnd/>
            <a:tailEnd/>
          </a:ln>
        </p:spPr>
        <p:txBody>
          <a:bodyPr wrap="squar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defRPr/>
            </a:pPr>
            <a:r>
              <a:rPr lang="x-none" sz="3600" dirty="0">
                <a:latin typeface="+mn-lt"/>
              </a:rPr>
              <a:t>Estoy a cargo de mis hermanas y hermanos menores cuando mi mamá trabaja.</a:t>
            </a:r>
          </a:p>
        </p:txBody>
      </p:sp>
      <p:sp>
        <p:nvSpPr>
          <p:cNvPr id="20" name="Rectangle 1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1" name="TextBox 2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31985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niederbergern\Desktop\4 HELP course\2016 HELP Nicole New Dehli\Captures\pink famil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131" y="117695"/>
            <a:ext cx="4873625"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niederbergern\Desktop\4 HELP course\2016 HELP Nicole New Dehli\Captures\UNICEF framewo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525821" y="-15880"/>
            <a:ext cx="4819048" cy="8597619"/>
          </a:xfrm>
          <a:prstGeom prst="corner">
            <a:avLst>
              <a:gd name="adj1" fmla="val 138601"/>
              <a:gd name="adj2" fmla="val 75397"/>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
        <p:nvSpPr>
          <p:cNvPr id="2" name="Oval 1"/>
          <p:cNvSpPr/>
          <p:nvPr/>
        </p:nvSpPr>
        <p:spPr>
          <a:xfrm>
            <a:off x="6632448" y="4328160"/>
            <a:ext cx="2462784" cy="10728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355675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http://api.rue89.nouvelobs.com/sites/news/files/styles/mobile2-tablette-asset-center/public/assets/image/2016/01/madaya-neige-sy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0"/>
            <a:ext cx="11667894" cy="699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807944" y="115444"/>
            <a:ext cx="11667894" cy="1108075"/>
          </a:xfrm>
        </p:spPr>
        <p:txBody>
          <a:bodyPr>
            <a:normAutofit fontScale="90000"/>
          </a:bodyPr>
          <a:lstStyle/>
          <a:p>
            <a:pPr fontAlgn="auto">
              <a:spcAft>
                <a:spcPts val="0"/>
              </a:spcAft>
              <a:defRPr/>
            </a:pPr>
            <a:r>
              <a:rPr lang="x-none" dirty="0">
                <a:latin typeface="+mn-lt"/>
              </a:rPr>
              <a:t>Siria, 2015, ciudad sitiada por conflicto armado desde hace 6 meses, 42.000 personas </a:t>
            </a:r>
          </a:p>
        </p:txBody>
      </p:sp>
      <p:pic>
        <p:nvPicPr>
          <p:cNvPr id="18" name="Picture 2" descr="C:\Users\niederbergern\Desktop\4 HELP course\2016 HELP Nicole New Dehli\Captures\famille ble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719" y="2006295"/>
            <a:ext cx="188595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ulle ronde 6"/>
          <p:cNvSpPr>
            <a:spLocks noChangeArrowheads="1"/>
          </p:cNvSpPr>
          <p:nvPr/>
        </p:nvSpPr>
        <p:spPr bwMode="auto">
          <a:xfrm>
            <a:off x="5147130" y="2382066"/>
            <a:ext cx="5551349" cy="2207240"/>
          </a:xfrm>
          <a:prstGeom prst="wedgeEllipseCallout">
            <a:avLst>
              <a:gd name="adj1" fmla="val -81396"/>
              <a:gd name="adj2" fmla="val 12456"/>
            </a:avLst>
          </a:prstGeom>
          <a:solidFill>
            <a:schemeClr val="bg1"/>
          </a:solidFill>
          <a:ln w="9525" algn="ctr">
            <a:solidFill>
              <a:schemeClr val="tx1"/>
            </a:solidFill>
            <a:round/>
            <a:headEnd/>
            <a:tailEnd/>
          </a:ln>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2B241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2B241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2B241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5pPr>
            <a:lvl6pPr marL="25146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6pPr>
            <a:lvl7pPr marL="29718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7pPr>
            <a:lvl8pPr marL="34290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8pPr>
            <a:lvl9pPr marL="3886200" indent="-228600" fontAlgn="base">
              <a:spcBef>
                <a:spcPct val="20000"/>
              </a:spcBef>
              <a:spcAft>
                <a:spcPts val="600"/>
              </a:spcAft>
              <a:buClr>
                <a:schemeClr val="tx1"/>
              </a:buClr>
              <a:buSzPct val="80000"/>
              <a:buFont typeface="Wingdings 3" panose="05040102010807070707" pitchFamily="18" charset="2"/>
              <a:buChar char=""/>
              <a:defRPr sz="1400">
                <a:solidFill>
                  <a:srgbClr val="2B241F"/>
                </a:solidFill>
                <a:latin typeface="Century Gothic" panose="020B0502020202020204" pitchFamily="34" charset="0"/>
              </a:defRPr>
            </a:lvl9pPr>
          </a:lstStyle>
          <a:p>
            <a:pPr eaLnBrk="1" hangingPunct="1">
              <a:spcBef>
                <a:spcPct val="0"/>
              </a:spcBef>
              <a:spcAft>
                <a:spcPct val="0"/>
              </a:spcAft>
              <a:buClrTx/>
              <a:buSzTx/>
              <a:buFontTx/>
              <a:buNone/>
            </a:pPr>
            <a:r>
              <a:rPr lang="x-none" sz="3200" dirty="0">
                <a:solidFill>
                  <a:schemeClr val="tx1"/>
                </a:solidFill>
                <a:latin typeface="+mn-lt"/>
              </a:rPr>
              <a:t>No hay servicios de vacunación desde hace más de dos años.  </a:t>
            </a:r>
          </a:p>
        </p:txBody>
      </p:sp>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x-none">
                <a:solidFill>
                  <a:schemeClr val="bg1"/>
                </a:solidFill>
              </a:rPr>
              <a:t>Curso H.E.L.P</a:t>
            </a:r>
          </a:p>
        </p:txBody>
      </p:sp>
    </p:spTree>
    <p:extLst>
      <p:ext uri="{BB962C8B-B14F-4D97-AF65-F5344CB8AC3E}">
        <p14:creationId xmlns:p14="http://schemas.microsoft.com/office/powerpoint/2010/main" val="504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2019-05-28T22:00:00+00:00</Period_x0020_start>
    <TaxCatchAll xmlns="a8a2af44-4b8d-404b-a8bd-4186350a523c">
      <Value>31</Value>
      <Value>4</Value>
      <Value>54</Value>
      <Value>2</Value>
      <Value>1</Value>
      <Value>3</Value>
    </TaxCatchAll>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OrganizationalAccronym_H>
    <AverageRating xmlns="http://schemas.microsoft.com/sharepoint/v3" xsi:nil="true"/>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TSASSIST-19-2194</_dlc_DocId>
    <_dlc_DocIdUrl xmlns="a8a2af44-4b8d-404b-a8bd-4186350a523c">
      <Url>https://collab.ext.icrc.org/sites/TS_ASSIST/_layouts/15/DocIdRedir.aspx?ID=TSASSIST-19-2194</Url>
      <Description>TSASSIST-19-2194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7" ma:contentTypeDescription="Upload Form" ma:contentTypeScope="" ma:versionID="fffd85fadd351ab754fc8fb238c40201">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e7a619c49248d55872fe63e50b91a5c4"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Props1.xml><?xml version="1.0" encoding="utf-8"?>
<ds:datastoreItem xmlns:ds="http://schemas.openxmlformats.org/officeDocument/2006/customXml" ds:itemID="{36D5CD69-598A-4F0F-88D5-86107CB3A986}">
  <ds:schemaRefs>
    <ds:schemaRef ds:uri="775538c5-eb89-48ba-a372-0acd5d6f12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schemas.openxmlformats.org/package/2006/metadata/core-properties"/>
    <ds:schemaRef ds:uri="http://purl.org/dc/terms/"/>
    <ds:schemaRef ds:uri="a8a2af44-4b8d-404b-a8bd-4186350a523c"/>
    <ds:schemaRef ds:uri="http://www.w3.org/XML/1998/namespace"/>
    <ds:schemaRef ds:uri="http://purl.org/dc/dcmitype/"/>
  </ds:schemaRefs>
</ds:datastoreItem>
</file>

<file path=customXml/itemProps2.xml><?xml version="1.0" encoding="utf-8"?>
<ds:datastoreItem xmlns:ds="http://schemas.openxmlformats.org/officeDocument/2006/customXml" ds:itemID="{41526B8D-C52B-4306-B5FF-94D6D7887162}"/>
</file>

<file path=customXml/itemProps3.xml><?xml version="1.0" encoding="utf-8"?>
<ds:datastoreItem xmlns:ds="http://schemas.openxmlformats.org/officeDocument/2006/customXml" ds:itemID="{35FF052C-A1BB-4D1E-B5F5-E25FAC432873}">
  <ds:schemaRefs>
    <ds:schemaRef ds:uri="http://schemas.microsoft.com/sharepoint/v3/contenttype/forms"/>
  </ds:schemaRefs>
</ds:datastoreItem>
</file>

<file path=customXml/itemProps4.xml><?xml version="1.0" encoding="utf-8"?>
<ds:datastoreItem xmlns:ds="http://schemas.openxmlformats.org/officeDocument/2006/customXml" ds:itemID="{07BA63AF-A91D-437A-A287-0066A95CB49B}">
  <ds:schemaRefs>
    <ds:schemaRef ds:uri="http://schemas.microsoft.com/sharepoint/events"/>
  </ds:schemaRefs>
</ds:datastoreItem>
</file>

<file path=customXml/itemProps5.xml><?xml version="1.0" encoding="utf-8"?>
<ds:datastoreItem xmlns:ds="http://schemas.openxmlformats.org/officeDocument/2006/customXml" ds:itemID="{7B04010C-DB83-44CA-9F2C-07C222FFA28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703</TotalTime>
  <Words>1907</Words>
  <Application>Microsoft Office PowerPoint</Application>
  <PresentationFormat>Widescreen</PresentationFormat>
  <Paragraphs>231</Paragraphs>
  <Slides>32</Slides>
  <Notes>30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Arial</vt:lpstr>
      <vt:lpstr>Arial Unicode MS</vt:lpstr>
      <vt:lpstr>Calibri</vt:lpstr>
      <vt:lpstr>Calibri Light</vt:lpstr>
      <vt:lpstr>Garamond</vt:lpstr>
      <vt:lpstr>Tahoma</vt:lpstr>
      <vt:lpstr>Times New Roman</vt:lpstr>
      <vt:lpstr>Wingdings</vt:lpstr>
      <vt:lpstr>Office Theme</vt:lpstr>
      <vt:lpstr>Bitmap Image</vt:lpstr>
      <vt:lpstr>Causas y tipos de malnutrición</vt:lpstr>
      <vt:lpstr>Objetivos </vt:lpstr>
      <vt:lpstr>Causas de malnutrición</vt:lpstr>
      <vt:lpstr>PowerPoint Presentation</vt:lpstr>
      <vt:lpstr>PowerPoint Presentation</vt:lpstr>
      <vt:lpstr>¿Dónde ubicarían las dificultadas mencionadas por nuestras familias dentro de este marco de referencia? </vt:lpstr>
      <vt:lpstr>PowerPoint Presentation</vt:lpstr>
      <vt:lpstr>PowerPoint Presentation</vt:lpstr>
      <vt:lpstr>Siria, 2015, ciudad sitiada por conflicto armado desde hace 6 meses, 42.000 personas </vt:lpstr>
      <vt:lpstr>PowerPoint Presentation</vt:lpstr>
      <vt:lpstr>PowerPoint Presentation</vt:lpstr>
      <vt:lpstr>PowerPoint Presentation</vt:lpstr>
      <vt:lpstr>Interactions malnutrition and major diseases</vt:lpstr>
      <vt:lpstr>PowerPoint Presentation</vt:lpstr>
      <vt:lpstr>Trabajo grupal Completar un árbol de problemas sobre la base de la situación en Haití, Siria e Indonesia. 15 minutos de trabajo en grupo + 15 minutos de puesta en común</vt:lpstr>
      <vt:lpstr>Tipos de malnutrición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pasa si comparamos al pequeño de color rosado con otros niños de la misma edad?</vt:lpstr>
      <vt:lpstr>PowerPoint Presentation</vt:lpstr>
      <vt:lpstr>PowerPoint Presentation</vt:lpstr>
      <vt:lpstr>Las 3 carencias de micronutrienes más comúnes</vt:lpstr>
      <vt:lpstr>La malnutrición está relacionada con un 45% de las muertes de niños menores de 5 años en países en vías de desarrollo.</vt:lpstr>
      <vt:lpstr> Efectos de la malnutrición a lo largo del ciclo de la vida </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Margarita Polo</cp:lastModifiedBy>
  <cp:revision>100</cp:revision>
  <dcterms:created xsi:type="dcterms:W3CDTF">2018-09-24T07:38:02Z</dcterms:created>
  <dcterms:modified xsi:type="dcterms:W3CDTF">2020-10-01T14:28:15Z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_dlc_DocIdItemGuid">
    <vt:lpwstr>632c2a3e-a816-4037-8f5d-bd1aad2497ad</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31;#GVA_OP_ASSIST_HELP|c53394dc-0df0-45c5-8220-3bdc97c5e4ad</vt:lpwstr>
  </property>
  <property fmtid="{D5CDD505-2E9C-101B-9397-08002B2CF9AE}" pid="9" name="Key Issue">
    <vt:lpwstr>3;#- No key issue|32056555-74b8-4174-9beb-b0d6d010855f</vt:lpwstr>
  </property>
  <property fmtid="{D5CDD505-2E9C-101B-9397-08002B2CF9AE}" pid="10" name="ICRCIMP_DocumentType">
    <vt:lpwstr>54;#Presentation|7ffa6903-4a6e-4c70-8f5c-101a463ec6d0</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y fmtid="{D5CDD505-2E9C-101B-9397-08002B2CF9AE}" pid="14" name="_docset_NoMedatataSyncRequired">
    <vt:lpwstr>False</vt:lpwstr>
  </property>
  <property fmtid="{D5CDD505-2E9C-101B-9397-08002B2CF9AE}" pid="15" name="_vti_ItemDeclaredRecord">
    <vt:filetime>2021-06-29T09:50:24Z</vt:filetime>
  </property>
  <property fmtid="{D5CDD505-2E9C-101B-9397-08002B2CF9AE}" pid="16" name="_vti_ItemHoldRecordStatus">
    <vt:i4>16</vt:i4>
  </property>
  <property fmtid="{D5CDD505-2E9C-101B-9397-08002B2CF9AE}" pid="17" name="ecm_RecordRestrictions">
    <vt:lpwstr>None</vt:lpwstr>
  </property>
  <property fmtid="{D5CDD505-2E9C-101B-9397-08002B2CF9AE}" pid="18" name="h205814a13eb4c68bb83316f6dea6ef2">
    <vt:lpwstr/>
  </property>
</Properties>
</file>