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7" r:id="rId2"/>
    <p:sldId id="343" r:id="rId3"/>
    <p:sldId id="298" r:id="rId4"/>
    <p:sldId id="344" r:id="rId5"/>
    <p:sldId id="311" r:id="rId6"/>
    <p:sldId id="302" r:id="rId7"/>
    <p:sldId id="345" r:id="rId8"/>
    <p:sldId id="346" r:id="rId9"/>
    <p:sldId id="342" r:id="rId10"/>
    <p:sldId id="341" r:id="rId11"/>
    <p:sldId id="312" r:id="rId12"/>
    <p:sldId id="297" r:id="rId13"/>
    <p:sldId id="316" r:id="rId14"/>
    <p:sldId id="319" r:id="rId15"/>
    <p:sldId id="320" r:id="rId16"/>
    <p:sldId id="321" r:id="rId17"/>
    <p:sldId id="322" r:id="rId18"/>
    <p:sldId id="323" r:id="rId19"/>
    <p:sldId id="324" r:id="rId20"/>
    <p:sldId id="317" r:id="rId21"/>
    <p:sldId id="325" r:id="rId22"/>
    <p:sldId id="326" r:id="rId23"/>
    <p:sldId id="336" r:id="rId24"/>
    <p:sldId id="337" r:id="rId25"/>
    <p:sldId id="327" r:id="rId26"/>
    <p:sldId id="318" r:id="rId27"/>
    <p:sldId id="309" r:id="rId28"/>
    <p:sldId id="307" r:id="rId29"/>
    <p:sldId id="308" r:id="rId30"/>
    <p:sldId id="305" r:id="rId31"/>
    <p:sldId id="315" r:id="rId32"/>
    <p:sldId id="314" r:id="rId33"/>
    <p:sldId id="299" r:id="rId34"/>
    <p:sldId id="304" r:id="rId35"/>
    <p:sldId id="339" r:id="rId36"/>
    <p:sldId id="303" r:id="rId37"/>
    <p:sldId id="328" r:id="rId38"/>
    <p:sldId id="329" r:id="rId39"/>
    <p:sldId id="347" r:id="rId40"/>
    <p:sldId id="333" r:id="rId41"/>
    <p:sldId id="335" r:id="rId42"/>
    <p:sldId id="332" r:id="rId43"/>
  </p:sldIdLst>
  <p:sldSz cx="12192000" cy="6858000"/>
  <p:notesSz cx="7023100" cy="9309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03" autoAdjust="0"/>
    <p:restoredTop sz="78406" autoAdjust="0"/>
  </p:normalViewPr>
  <p:slideViewPr>
    <p:cSldViewPr snapToGrid="0" showGuides="1">
      <p:cViewPr varScale="1">
        <p:scale>
          <a:sx n="53" d="100"/>
          <a:sy n="53" d="100"/>
        </p:scale>
        <p:origin x="1080" y="44"/>
      </p:cViewPr>
      <p:guideLst>
        <p:guide orient="horz" pos="2160"/>
        <p:guide pos="3840"/>
      </p:guideLst>
    </p:cSldViewPr>
  </p:slideViewPr>
  <p:notesTextViewPr>
    <p:cViewPr>
      <p:scale>
        <a:sx n="1" d="1"/>
        <a:sy n="1" d="1"/>
      </p:scale>
      <p:origin x="0" y="0"/>
    </p:cViewPr>
  </p:notesTextViewPr>
  <p:sorterViewPr>
    <p:cViewPr>
      <p:scale>
        <a:sx n="100" d="100"/>
        <a:sy n="100" d="100"/>
      </p:scale>
      <p:origin x="0" y="-193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GB"/>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394D67DE-D524-477F-A21D-595D2C03362C}" type="datetimeFigureOut">
              <a:rPr lang="en-GB" smtClean="0"/>
              <a:pPr/>
              <a:t>16/04/2020</a:t>
            </a:fld>
            <a:endParaRPr lang="en-GB"/>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GB"/>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3782387C-3733-40BB-9AFF-181AB8756D94}" type="slidenum">
              <a:rPr lang="en-GB" smtClean="0"/>
              <a:pPr/>
              <a:t>‹#›</a:t>
            </a:fld>
            <a:endParaRPr lang="en-GB"/>
          </a:p>
        </p:txBody>
      </p:sp>
    </p:spTree>
    <p:extLst>
      <p:ext uri="{BB962C8B-B14F-4D97-AF65-F5344CB8AC3E}">
        <p14:creationId xmlns:p14="http://schemas.microsoft.com/office/powerpoint/2010/main" val="1234629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fr-CH"/>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294B595-28F0-4ADE-B118-809BEE86647A}" type="datetimeFigureOut">
              <a:rPr lang="fr-CH" smtClean="0"/>
              <a:pPr/>
              <a:t>16.04.2020</a:t>
            </a:fld>
            <a:endParaRPr lang="fr-CH"/>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fr-CH"/>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fr-CH"/>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C56A1BF-1CC1-4BBD-88CF-BFED76E52D9D}" type="slidenum">
              <a:rPr lang="fr-CH" smtClean="0"/>
              <a:pPr/>
              <a:t>‹#›</a:t>
            </a:fld>
            <a:endParaRPr lang="fr-CH"/>
          </a:p>
        </p:txBody>
      </p:sp>
    </p:spTree>
    <p:extLst>
      <p:ext uri="{BB962C8B-B14F-4D97-AF65-F5344CB8AC3E}">
        <p14:creationId xmlns:p14="http://schemas.microsoft.com/office/powerpoint/2010/main" val="1018879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5D30B7-F877-4FC6-B32C-20D5FE21BCAE}" type="slidenum">
              <a:rPr lang="fr-CH" smtClean="0"/>
              <a:pPr/>
              <a:t>1</a:t>
            </a:fld>
            <a:endParaRPr lang="fr-CH"/>
          </a:p>
        </p:txBody>
      </p:sp>
    </p:spTree>
    <p:extLst>
      <p:ext uri="{BB962C8B-B14F-4D97-AF65-F5344CB8AC3E}">
        <p14:creationId xmlns:p14="http://schemas.microsoft.com/office/powerpoint/2010/main" val="354599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pPr/>
              <a:t>27</a:t>
            </a:fld>
            <a:endParaRPr lang="fr-CH"/>
          </a:p>
        </p:txBody>
      </p:sp>
    </p:spTree>
    <p:extLst>
      <p:ext uri="{BB962C8B-B14F-4D97-AF65-F5344CB8AC3E}">
        <p14:creationId xmlns:p14="http://schemas.microsoft.com/office/powerpoint/2010/main" val="3506705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pPr/>
              <a:t>32</a:t>
            </a:fld>
            <a:endParaRPr lang="fr-CH"/>
          </a:p>
        </p:txBody>
      </p:sp>
    </p:spTree>
    <p:extLst>
      <p:ext uri="{BB962C8B-B14F-4D97-AF65-F5344CB8AC3E}">
        <p14:creationId xmlns:p14="http://schemas.microsoft.com/office/powerpoint/2010/main" val="1240785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pPr/>
              <a:t>33</a:t>
            </a:fld>
            <a:endParaRPr lang="fr-CH"/>
          </a:p>
        </p:txBody>
      </p:sp>
    </p:spTree>
    <p:extLst>
      <p:ext uri="{BB962C8B-B14F-4D97-AF65-F5344CB8AC3E}">
        <p14:creationId xmlns:p14="http://schemas.microsoft.com/office/powerpoint/2010/main" val="3899633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pPr/>
              <a:t>34</a:t>
            </a:fld>
            <a:endParaRPr lang="fr-CH"/>
          </a:p>
        </p:txBody>
      </p:sp>
    </p:spTree>
    <p:extLst>
      <p:ext uri="{BB962C8B-B14F-4D97-AF65-F5344CB8AC3E}">
        <p14:creationId xmlns:p14="http://schemas.microsoft.com/office/powerpoint/2010/main" val="2824883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072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pPr/>
              <a:t>36</a:t>
            </a:fld>
            <a:endParaRPr lang="fr-CH"/>
          </a:p>
        </p:txBody>
      </p:sp>
    </p:spTree>
    <p:extLst>
      <p:ext uri="{BB962C8B-B14F-4D97-AF65-F5344CB8AC3E}">
        <p14:creationId xmlns:p14="http://schemas.microsoft.com/office/powerpoint/2010/main" val="2068849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079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pPr/>
              <a:t>41</a:t>
            </a:fld>
            <a:endParaRPr lang="fr-CH"/>
          </a:p>
        </p:txBody>
      </p:sp>
    </p:spTree>
    <p:extLst>
      <p:ext uri="{BB962C8B-B14F-4D97-AF65-F5344CB8AC3E}">
        <p14:creationId xmlns:p14="http://schemas.microsoft.com/office/powerpoint/2010/main" val="3596991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Humanitarian Principles</a:t>
            </a:r>
            <a:br>
              <a:rPr lang="en-US" dirty="0"/>
            </a:br>
            <a:r>
              <a:rPr lang="en-US" dirty="0"/>
              <a:t>Humanity To prevent and alleviate suffering wherever it is found.</a:t>
            </a:r>
          </a:p>
          <a:p>
            <a:r>
              <a:rPr lang="en-US" dirty="0"/>
              <a:t>Impartiality To provide assistance based on need, with no discrimination based on</a:t>
            </a:r>
            <a:br>
              <a:rPr lang="en-US" dirty="0"/>
            </a:br>
            <a:r>
              <a:rPr lang="en-US" dirty="0"/>
              <a:t>nationality, race, religious beliefs, class or political opinions.</a:t>
            </a:r>
          </a:p>
          <a:p>
            <a:r>
              <a:rPr lang="en-US" dirty="0"/>
              <a:t>Neutrality To abstain from taking sides or engage in controversies of a political,</a:t>
            </a:r>
            <a:br>
              <a:rPr lang="en-US" dirty="0"/>
            </a:br>
            <a:r>
              <a:rPr lang="en-US" dirty="0"/>
              <a:t>racial, religious or ideological nature.</a:t>
            </a:r>
          </a:p>
          <a:p>
            <a:r>
              <a:rPr lang="en-US" dirty="0"/>
              <a:t>Independence To act autonomously and in accordance with the other core principles </a:t>
            </a:r>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pPr/>
              <a:t>18</a:t>
            </a:fld>
            <a:endParaRPr lang="fr-CH"/>
          </a:p>
        </p:txBody>
      </p:sp>
    </p:spTree>
    <p:extLst>
      <p:ext uri="{BB962C8B-B14F-4D97-AF65-F5344CB8AC3E}">
        <p14:creationId xmlns:p14="http://schemas.microsoft.com/office/powerpoint/2010/main" val="3785767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pPr/>
              <a:t>19</a:t>
            </a:fld>
            <a:endParaRPr lang="fr-CH"/>
          </a:p>
        </p:txBody>
      </p:sp>
    </p:spTree>
    <p:extLst>
      <p:ext uri="{BB962C8B-B14F-4D97-AF65-F5344CB8AC3E}">
        <p14:creationId xmlns:p14="http://schemas.microsoft.com/office/powerpoint/2010/main" val="1613658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pPr/>
              <a:t>21</a:t>
            </a:fld>
            <a:endParaRPr lang="fr-CH"/>
          </a:p>
        </p:txBody>
      </p:sp>
    </p:spTree>
    <p:extLst>
      <p:ext uri="{BB962C8B-B14F-4D97-AF65-F5344CB8AC3E}">
        <p14:creationId xmlns:p14="http://schemas.microsoft.com/office/powerpoint/2010/main" val="2181550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pPr/>
              <a:t>26</a:t>
            </a:fld>
            <a:endParaRPr lang="fr-CH"/>
          </a:p>
        </p:txBody>
      </p:sp>
    </p:spTree>
    <p:extLst>
      <p:ext uri="{BB962C8B-B14F-4D97-AF65-F5344CB8AC3E}">
        <p14:creationId xmlns:p14="http://schemas.microsoft.com/office/powerpoint/2010/main" val="1865469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C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H"/>
          </a:p>
        </p:txBody>
      </p:sp>
      <p:sp>
        <p:nvSpPr>
          <p:cNvPr id="4" name="Date Placeholder 3"/>
          <p:cNvSpPr>
            <a:spLocks noGrp="1"/>
          </p:cNvSpPr>
          <p:nvPr>
            <p:ph type="dt" sz="half" idx="10"/>
          </p:nvPr>
        </p:nvSpPr>
        <p:spPr/>
        <p:txBody>
          <a:bodyPr/>
          <a:lstStyle/>
          <a:p>
            <a:fld id="{C0BB3765-2FEB-4FA1-A63D-CCC7BA78ADEA}" type="datetime1">
              <a:rPr lang="fr-CH" smtClean="0"/>
              <a:pPr/>
              <a:t>16.04.2020</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0865948-8B76-4A50-B7DB-B45DBE1BD062}" type="slidenum">
              <a:rPr lang="fr-CH" smtClean="0"/>
              <a:pPr/>
              <a:t>‹#›</a:t>
            </a:fld>
            <a:endParaRPr lang="fr-CH"/>
          </a:p>
        </p:txBody>
      </p:sp>
    </p:spTree>
    <p:extLst>
      <p:ext uri="{BB962C8B-B14F-4D97-AF65-F5344CB8AC3E}">
        <p14:creationId xmlns:p14="http://schemas.microsoft.com/office/powerpoint/2010/main" val="632157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3DB91FE1-24B4-4B8E-9C12-377ED74E4457}" type="datetime1">
              <a:rPr lang="fr-CH" smtClean="0"/>
              <a:pPr/>
              <a:t>16.04.2020</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0865948-8B76-4A50-B7DB-B45DBE1BD062}" type="slidenum">
              <a:rPr lang="fr-CH" smtClean="0"/>
              <a:pPr/>
              <a:t>‹#›</a:t>
            </a:fld>
            <a:endParaRPr lang="fr-CH"/>
          </a:p>
        </p:txBody>
      </p:sp>
    </p:spTree>
    <p:extLst>
      <p:ext uri="{BB962C8B-B14F-4D97-AF65-F5344CB8AC3E}">
        <p14:creationId xmlns:p14="http://schemas.microsoft.com/office/powerpoint/2010/main" val="2305136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C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CF0830B0-DDBD-46A4-851C-9A55D0D957F8}" type="datetime1">
              <a:rPr lang="fr-CH" smtClean="0"/>
              <a:pPr/>
              <a:t>16.04.2020</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0865948-8B76-4A50-B7DB-B45DBE1BD062}" type="slidenum">
              <a:rPr lang="fr-CH" smtClean="0"/>
              <a:pPr/>
              <a:t>‹#›</a:t>
            </a:fld>
            <a:endParaRPr lang="fr-CH"/>
          </a:p>
        </p:txBody>
      </p:sp>
    </p:spTree>
    <p:extLst>
      <p:ext uri="{BB962C8B-B14F-4D97-AF65-F5344CB8AC3E}">
        <p14:creationId xmlns:p14="http://schemas.microsoft.com/office/powerpoint/2010/main" val="2556862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DE77A97C-C3A3-4A19-BA24-A5FD626D2174}" type="datetime1">
              <a:rPr lang="fr-CH" smtClean="0"/>
              <a:pPr/>
              <a:t>16.04.2020</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0865948-8B76-4A50-B7DB-B45DBE1BD062}" type="slidenum">
              <a:rPr lang="fr-CH" smtClean="0"/>
              <a:pPr/>
              <a:t>‹#›</a:t>
            </a:fld>
            <a:endParaRPr lang="fr-CH"/>
          </a:p>
        </p:txBody>
      </p:sp>
    </p:spTree>
    <p:extLst>
      <p:ext uri="{BB962C8B-B14F-4D97-AF65-F5344CB8AC3E}">
        <p14:creationId xmlns:p14="http://schemas.microsoft.com/office/powerpoint/2010/main" val="955662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C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B4AE70-1766-4C0E-B73C-A01572D387C8}" type="datetime1">
              <a:rPr lang="fr-CH" smtClean="0"/>
              <a:pPr/>
              <a:t>16.04.2020</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0865948-8B76-4A50-B7DB-B45DBE1BD062}" type="slidenum">
              <a:rPr lang="fr-CH" smtClean="0"/>
              <a:pPr/>
              <a:t>‹#›</a:t>
            </a:fld>
            <a:endParaRPr lang="fr-CH"/>
          </a:p>
        </p:txBody>
      </p:sp>
    </p:spTree>
    <p:extLst>
      <p:ext uri="{BB962C8B-B14F-4D97-AF65-F5344CB8AC3E}">
        <p14:creationId xmlns:p14="http://schemas.microsoft.com/office/powerpoint/2010/main" val="1826170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Date Placeholder 4"/>
          <p:cNvSpPr>
            <a:spLocks noGrp="1"/>
          </p:cNvSpPr>
          <p:nvPr>
            <p:ph type="dt" sz="half" idx="10"/>
          </p:nvPr>
        </p:nvSpPr>
        <p:spPr/>
        <p:txBody>
          <a:bodyPr/>
          <a:lstStyle/>
          <a:p>
            <a:fld id="{488A43C1-2610-4121-97E0-8261E1160B60}" type="datetime1">
              <a:rPr lang="fr-CH" smtClean="0"/>
              <a:pPr/>
              <a:t>16.04.2020</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00865948-8B76-4A50-B7DB-B45DBE1BD062}" type="slidenum">
              <a:rPr lang="fr-CH" smtClean="0"/>
              <a:pPr/>
              <a:t>‹#›</a:t>
            </a:fld>
            <a:endParaRPr lang="fr-CH"/>
          </a:p>
        </p:txBody>
      </p:sp>
    </p:spTree>
    <p:extLst>
      <p:ext uri="{BB962C8B-B14F-4D97-AF65-F5344CB8AC3E}">
        <p14:creationId xmlns:p14="http://schemas.microsoft.com/office/powerpoint/2010/main" val="2885371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C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7" name="Date Placeholder 6"/>
          <p:cNvSpPr>
            <a:spLocks noGrp="1"/>
          </p:cNvSpPr>
          <p:nvPr>
            <p:ph type="dt" sz="half" idx="10"/>
          </p:nvPr>
        </p:nvSpPr>
        <p:spPr/>
        <p:txBody>
          <a:bodyPr/>
          <a:lstStyle/>
          <a:p>
            <a:fld id="{444A891F-A1D8-4E64-B9E9-8CB673DAB0E1}" type="datetime1">
              <a:rPr lang="fr-CH" smtClean="0"/>
              <a:pPr/>
              <a:t>16.04.2020</a:t>
            </a:fld>
            <a:endParaRPr lang="fr-CH"/>
          </a:p>
        </p:txBody>
      </p:sp>
      <p:sp>
        <p:nvSpPr>
          <p:cNvPr id="8" name="Footer Placeholder 7"/>
          <p:cNvSpPr>
            <a:spLocks noGrp="1"/>
          </p:cNvSpPr>
          <p:nvPr>
            <p:ph type="ftr" sz="quarter" idx="11"/>
          </p:nvPr>
        </p:nvSpPr>
        <p:spPr/>
        <p:txBody>
          <a:bodyPr/>
          <a:lstStyle/>
          <a:p>
            <a:endParaRPr lang="fr-CH"/>
          </a:p>
        </p:txBody>
      </p:sp>
      <p:sp>
        <p:nvSpPr>
          <p:cNvPr id="9" name="Slide Number Placeholder 8"/>
          <p:cNvSpPr>
            <a:spLocks noGrp="1"/>
          </p:cNvSpPr>
          <p:nvPr>
            <p:ph type="sldNum" sz="quarter" idx="12"/>
          </p:nvPr>
        </p:nvSpPr>
        <p:spPr/>
        <p:txBody>
          <a:bodyPr/>
          <a:lstStyle/>
          <a:p>
            <a:fld id="{00865948-8B76-4A50-B7DB-B45DBE1BD062}" type="slidenum">
              <a:rPr lang="fr-CH" smtClean="0"/>
              <a:pPr/>
              <a:t>‹#›</a:t>
            </a:fld>
            <a:endParaRPr lang="fr-CH"/>
          </a:p>
        </p:txBody>
      </p:sp>
    </p:spTree>
    <p:extLst>
      <p:ext uri="{BB962C8B-B14F-4D97-AF65-F5344CB8AC3E}">
        <p14:creationId xmlns:p14="http://schemas.microsoft.com/office/powerpoint/2010/main" val="1735292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Date Placeholder 2"/>
          <p:cNvSpPr>
            <a:spLocks noGrp="1"/>
          </p:cNvSpPr>
          <p:nvPr>
            <p:ph type="dt" sz="half" idx="10"/>
          </p:nvPr>
        </p:nvSpPr>
        <p:spPr/>
        <p:txBody>
          <a:bodyPr/>
          <a:lstStyle/>
          <a:p>
            <a:fld id="{3B458D24-DA26-494B-BCA2-13358CA4B198}" type="datetime1">
              <a:rPr lang="fr-CH" smtClean="0"/>
              <a:pPr/>
              <a:t>16.04.2020</a:t>
            </a:fld>
            <a:endParaRPr lang="fr-CH"/>
          </a:p>
        </p:txBody>
      </p:sp>
      <p:sp>
        <p:nvSpPr>
          <p:cNvPr id="4" name="Footer Placeholder 3"/>
          <p:cNvSpPr>
            <a:spLocks noGrp="1"/>
          </p:cNvSpPr>
          <p:nvPr>
            <p:ph type="ftr" sz="quarter" idx="11"/>
          </p:nvPr>
        </p:nvSpPr>
        <p:spPr/>
        <p:txBody>
          <a:bodyPr/>
          <a:lstStyle/>
          <a:p>
            <a:endParaRPr lang="fr-CH"/>
          </a:p>
        </p:txBody>
      </p:sp>
      <p:sp>
        <p:nvSpPr>
          <p:cNvPr id="5" name="Slide Number Placeholder 4"/>
          <p:cNvSpPr>
            <a:spLocks noGrp="1"/>
          </p:cNvSpPr>
          <p:nvPr>
            <p:ph type="sldNum" sz="quarter" idx="12"/>
          </p:nvPr>
        </p:nvSpPr>
        <p:spPr/>
        <p:txBody>
          <a:bodyPr/>
          <a:lstStyle/>
          <a:p>
            <a:fld id="{00865948-8B76-4A50-B7DB-B45DBE1BD062}" type="slidenum">
              <a:rPr lang="fr-CH" smtClean="0"/>
              <a:pPr/>
              <a:t>‹#›</a:t>
            </a:fld>
            <a:endParaRPr lang="fr-CH"/>
          </a:p>
        </p:txBody>
      </p:sp>
    </p:spTree>
    <p:extLst>
      <p:ext uri="{BB962C8B-B14F-4D97-AF65-F5344CB8AC3E}">
        <p14:creationId xmlns:p14="http://schemas.microsoft.com/office/powerpoint/2010/main" val="2232112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B6501E-86AE-40B6-A673-ADBB6F04B146}" type="datetime1">
              <a:rPr lang="fr-CH" smtClean="0"/>
              <a:pPr/>
              <a:t>16.04.2020</a:t>
            </a:fld>
            <a:endParaRPr lang="fr-CH"/>
          </a:p>
        </p:txBody>
      </p:sp>
      <p:sp>
        <p:nvSpPr>
          <p:cNvPr id="3" name="Footer Placeholder 2"/>
          <p:cNvSpPr>
            <a:spLocks noGrp="1"/>
          </p:cNvSpPr>
          <p:nvPr>
            <p:ph type="ftr" sz="quarter" idx="11"/>
          </p:nvPr>
        </p:nvSpPr>
        <p:spPr/>
        <p:txBody>
          <a:bodyPr/>
          <a:lstStyle/>
          <a:p>
            <a:endParaRPr lang="fr-CH"/>
          </a:p>
        </p:txBody>
      </p:sp>
      <p:sp>
        <p:nvSpPr>
          <p:cNvPr id="4" name="Slide Number Placeholder 3"/>
          <p:cNvSpPr>
            <a:spLocks noGrp="1"/>
          </p:cNvSpPr>
          <p:nvPr>
            <p:ph type="sldNum" sz="quarter" idx="12"/>
          </p:nvPr>
        </p:nvSpPr>
        <p:spPr/>
        <p:txBody>
          <a:bodyPr/>
          <a:lstStyle/>
          <a:p>
            <a:fld id="{00865948-8B76-4A50-B7DB-B45DBE1BD062}" type="slidenum">
              <a:rPr lang="fr-CH" smtClean="0"/>
              <a:pPr/>
              <a:t>‹#›</a:t>
            </a:fld>
            <a:endParaRPr lang="fr-CH"/>
          </a:p>
        </p:txBody>
      </p:sp>
    </p:spTree>
    <p:extLst>
      <p:ext uri="{BB962C8B-B14F-4D97-AF65-F5344CB8AC3E}">
        <p14:creationId xmlns:p14="http://schemas.microsoft.com/office/powerpoint/2010/main" val="385358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389665-375D-4F64-9823-E35FE3B5A737}" type="datetime1">
              <a:rPr lang="fr-CH" smtClean="0"/>
              <a:pPr/>
              <a:t>16.04.2020</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00865948-8B76-4A50-B7DB-B45DBE1BD062}" type="slidenum">
              <a:rPr lang="fr-CH" smtClean="0"/>
              <a:pPr/>
              <a:t>‹#›</a:t>
            </a:fld>
            <a:endParaRPr lang="fr-CH"/>
          </a:p>
        </p:txBody>
      </p:sp>
    </p:spTree>
    <p:extLst>
      <p:ext uri="{BB962C8B-B14F-4D97-AF65-F5344CB8AC3E}">
        <p14:creationId xmlns:p14="http://schemas.microsoft.com/office/powerpoint/2010/main" val="3401860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499AC1-469E-4906-95B1-7BD1E17C7453}" type="datetime1">
              <a:rPr lang="fr-CH" smtClean="0"/>
              <a:pPr/>
              <a:t>16.04.2020</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00865948-8B76-4A50-B7DB-B45DBE1BD062}" type="slidenum">
              <a:rPr lang="fr-CH" smtClean="0"/>
              <a:pPr/>
              <a:t>‹#›</a:t>
            </a:fld>
            <a:endParaRPr lang="fr-CH"/>
          </a:p>
        </p:txBody>
      </p:sp>
    </p:spTree>
    <p:extLst>
      <p:ext uri="{BB962C8B-B14F-4D97-AF65-F5344CB8AC3E}">
        <p14:creationId xmlns:p14="http://schemas.microsoft.com/office/powerpoint/2010/main" val="3338307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0ECC09-F133-40F4-BA89-0A6F84398034}" type="datetime1">
              <a:rPr lang="fr-CH" smtClean="0"/>
              <a:pPr/>
              <a:t>16.04.2020</a:t>
            </a:fld>
            <a:endParaRPr lang="fr-C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865948-8B76-4A50-B7DB-B45DBE1BD062}" type="slidenum">
              <a:rPr lang="fr-CH" smtClean="0"/>
              <a:pPr/>
              <a:t>‹#›</a:t>
            </a:fld>
            <a:endParaRPr lang="fr-CH"/>
          </a:p>
        </p:txBody>
      </p:sp>
    </p:spTree>
    <p:extLst>
      <p:ext uri="{BB962C8B-B14F-4D97-AF65-F5344CB8AC3E}">
        <p14:creationId xmlns:p14="http://schemas.microsoft.com/office/powerpoint/2010/main" val="2990355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2" name="Subtitle 1"/>
          <p:cNvSpPr>
            <a:spLocks noGrp="1"/>
          </p:cNvSpPr>
          <p:nvPr>
            <p:ph type="subTitle" idx="1"/>
          </p:nvPr>
        </p:nvSpPr>
        <p:spPr>
          <a:xfrm>
            <a:off x="1259270" y="1283621"/>
            <a:ext cx="9144000" cy="2158564"/>
          </a:xfrm>
        </p:spPr>
        <p:txBody>
          <a:bodyPr>
            <a:normAutofit/>
          </a:bodyPr>
          <a:lstStyle/>
          <a:p>
            <a:pPr algn="l"/>
            <a:r>
              <a:rPr lang="en-US" sz="4400" dirty="0" err="1"/>
              <a:t>Ética</a:t>
            </a:r>
            <a:r>
              <a:rPr lang="en-US" sz="4400" dirty="0"/>
              <a:t> </a:t>
            </a:r>
            <a:r>
              <a:rPr lang="en-US" sz="4400" dirty="0" err="1"/>
              <a:t>Práctica</a:t>
            </a:r>
            <a:r>
              <a:rPr lang="en-US" sz="4400" dirty="0"/>
              <a:t> - </a:t>
            </a:r>
          </a:p>
          <a:p>
            <a:pPr algn="l"/>
            <a:r>
              <a:rPr lang="en-US" sz="4400" dirty="0"/>
              <a:t>en </a:t>
            </a:r>
            <a:r>
              <a:rPr lang="en-US" sz="4400" dirty="0" err="1"/>
              <a:t>Acción</a:t>
            </a:r>
            <a:r>
              <a:rPr lang="en-US" sz="4400" dirty="0"/>
              <a:t> </a:t>
            </a:r>
            <a:r>
              <a:rPr lang="en-US" sz="4400" dirty="0" err="1"/>
              <a:t>Humanitaria</a:t>
            </a:r>
            <a:endParaRPr lang="fr-CH" sz="4400" dirty="0"/>
          </a:p>
        </p:txBody>
      </p:sp>
      <p:sp>
        <p:nvSpPr>
          <p:cNvPr id="3" name="TextBox 2"/>
          <p:cNvSpPr txBox="1"/>
          <p:nvPr/>
        </p:nvSpPr>
        <p:spPr>
          <a:xfrm>
            <a:off x="83492" y="5167029"/>
            <a:ext cx="461665" cy="1405449"/>
          </a:xfrm>
          <a:prstGeom prst="rect">
            <a:avLst/>
          </a:prstGeom>
          <a:noFill/>
        </p:spPr>
        <p:txBody>
          <a:bodyPr vert="vert270" wrap="none" rtlCol="0">
            <a:spAutoFit/>
          </a:bodyPr>
          <a:lstStyle/>
          <a:p>
            <a:r>
              <a:rPr lang="en-US" dirty="0" err="1">
                <a:solidFill>
                  <a:schemeClr val="bg1"/>
                </a:solidFill>
              </a:rPr>
              <a:t>Curso</a:t>
            </a:r>
            <a:r>
              <a:rPr lang="en-US" dirty="0">
                <a:solidFill>
                  <a:schemeClr val="bg1"/>
                </a:solidFill>
              </a:rPr>
              <a:t> H.E.L.P. </a:t>
            </a:r>
          </a:p>
        </p:txBody>
      </p:sp>
      <p:pic>
        <p:nvPicPr>
          <p:cNvPr id="12" name="Picture 11" descr="C:\DATA\HELP\GVA_HELP\ICRC_logo-white_transp400.jpg"/>
          <p:cNvPicPr>
            <a:picLocks noChangeAspect="1" noChangeArrowheads="1"/>
          </p:cNvPicPr>
          <p:nvPr/>
        </p:nvPicPr>
        <p:blipFill>
          <a:blip r:embed="rId3" cstate="print"/>
          <a:srcRect/>
          <a:stretch>
            <a:fillRect/>
          </a:stretch>
        </p:blipFill>
        <p:spPr bwMode="auto">
          <a:xfrm>
            <a:off x="10915698" y="286900"/>
            <a:ext cx="876204" cy="996721"/>
          </a:xfrm>
          <a:prstGeom prst="rect">
            <a:avLst/>
          </a:prstGeom>
          <a:noFill/>
        </p:spPr>
      </p:pic>
      <p:sp>
        <p:nvSpPr>
          <p:cNvPr id="14" name="Slide Number Placeholder 13"/>
          <p:cNvSpPr>
            <a:spLocks noGrp="1"/>
          </p:cNvSpPr>
          <p:nvPr>
            <p:ph type="sldNum" sz="quarter" idx="12"/>
          </p:nvPr>
        </p:nvSpPr>
        <p:spPr/>
        <p:txBody>
          <a:bodyPr/>
          <a:lstStyle/>
          <a:p>
            <a:fld id="{8CC4FCE3-3984-484D-8147-94AB9B0F2189}" type="slidenum">
              <a:rPr lang="fr-CH" smtClean="0"/>
              <a:pPr/>
              <a:t>1</a:t>
            </a:fld>
            <a:endParaRPr lang="fr-CH"/>
          </a:p>
        </p:txBody>
      </p:sp>
      <p:sp>
        <p:nvSpPr>
          <p:cNvPr id="8" name="TextBox 7"/>
          <p:cNvSpPr txBox="1"/>
          <p:nvPr/>
        </p:nvSpPr>
        <p:spPr>
          <a:xfrm>
            <a:off x="4738484" y="5313211"/>
            <a:ext cx="7193987" cy="1200329"/>
          </a:xfrm>
          <a:prstGeom prst="rect">
            <a:avLst/>
          </a:prstGeom>
          <a:noFill/>
        </p:spPr>
        <p:txBody>
          <a:bodyPr wrap="square" rtlCol="0">
            <a:spAutoFit/>
          </a:bodyPr>
          <a:lstStyle/>
          <a:p>
            <a:r>
              <a:rPr lang="en-US" sz="2400" dirty="0"/>
              <a:t>Dr. </a:t>
            </a:r>
            <a:r>
              <a:rPr lang="en-US" sz="2400" b="1" dirty="0"/>
              <a:t>Thomas Wilp</a:t>
            </a:r>
            <a:r>
              <a:rPr lang="en-US" sz="2400" dirty="0"/>
              <a:t>, PhD</a:t>
            </a:r>
          </a:p>
          <a:p>
            <a:r>
              <a:rPr lang="en-US" sz="2400" dirty="0"/>
              <a:t>CICR – </a:t>
            </a:r>
            <a:r>
              <a:rPr lang="en-US" sz="2400" dirty="0" err="1"/>
              <a:t>Coordinador</a:t>
            </a:r>
            <a:r>
              <a:rPr lang="en-US" sz="2400" dirty="0"/>
              <a:t> de </a:t>
            </a:r>
            <a:r>
              <a:rPr lang="en-US" sz="2400" dirty="0" err="1"/>
              <a:t>Primeros</a:t>
            </a:r>
            <a:r>
              <a:rPr lang="en-US" sz="2400" dirty="0"/>
              <a:t> </a:t>
            </a:r>
            <a:r>
              <a:rPr lang="en-US" sz="2400" dirty="0" err="1"/>
              <a:t>Auxilios</a:t>
            </a:r>
            <a:r>
              <a:rPr lang="en-US" sz="2400" dirty="0"/>
              <a:t> y </a:t>
            </a:r>
            <a:r>
              <a:rPr lang="en-US" sz="2400" dirty="0" err="1"/>
              <a:t>Atención</a:t>
            </a:r>
            <a:r>
              <a:rPr lang="en-US" sz="2400" dirty="0"/>
              <a:t> </a:t>
            </a:r>
            <a:r>
              <a:rPr lang="en-US" sz="2400" dirty="0" err="1"/>
              <a:t>Prehospitalaria</a:t>
            </a:r>
            <a:endParaRPr lang="en-GB" sz="2400" dirty="0"/>
          </a:p>
        </p:txBody>
      </p:sp>
      <p:pic>
        <p:nvPicPr>
          <p:cNvPr id="15" name="Picture 2" descr="C:\DATA\HELP\GVA_HELP\who-logo-en.jpg"/>
          <p:cNvPicPr>
            <a:picLocks noChangeAspect="1" noChangeArrowheads="1"/>
          </p:cNvPicPr>
          <p:nvPr/>
        </p:nvPicPr>
        <p:blipFill>
          <a:blip r:embed="rId4" cstate="print"/>
          <a:srcRect/>
          <a:stretch>
            <a:fillRect/>
          </a:stretch>
        </p:blipFill>
        <p:spPr bwMode="auto">
          <a:xfrm>
            <a:off x="8335478" y="419930"/>
            <a:ext cx="2260297" cy="813707"/>
          </a:xfrm>
          <a:prstGeom prst="rect">
            <a:avLst/>
          </a:prstGeom>
          <a:noFill/>
        </p:spPr>
      </p:pic>
      <p:pic>
        <p:nvPicPr>
          <p:cNvPr id="6" name="Picture 5">
            <a:extLst>
              <a:ext uri="{FF2B5EF4-FFF2-40B4-BE49-F238E27FC236}">
                <a16:creationId xmlns:a16="http://schemas.microsoft.com/office/drawing/2014/main" id="{4E677296-E2AF-4CC0-8D7E-53400F5116D0}"/>
              </a:ext>
            </a:extLst>
          </p:cNvPr>
          <p:cNvPicPr>
            <a:picLocks noChangeAspect="1"/>
          </p:cNvPicPr>
          <p:nvPr/>
        </p:nvPicPr>
        <p:blipFill>
          <a:blip r:embed="rId5"/>
          <a:stretch>
            <a:fillRect/>
          </a:stretch>
        </p:blipFill>
        <p:spPr>
          <a:xfrm rot="20593226">
            <a:off x="1259270" y="4147801"/>
            <a:ext cx="2619375" cy="1743075"/>
          </a:xfrm>
          <a:prstGeom prst="rect">
            <a:avLst/>
          </a:prstGeom>
        </p:spPr>
      </p:pic>
      <p:pic>
        <p:nvPicPr>
          <p:cNvPr id="7" name="Picture 6">
            <a:extLst>
              <a:ext uri="{FF2B5EF4-FFF2-40B4-BE49-F238E27FC236}">
                <a16:creationId xmlns:a16="http://schemas.microsoft.com/office/drawing/2014/main" id="{60439334-0F6C-45D4-9426-60CAA20D9281}"/>
              </a:ext>
            </a:extLst>
          </p:cNvPr>
          <p:cNvPicPr>
            <a:picLocks noChangeAspect="1"/>
          </p:cNvPicPr>
          <p:nvPr/>
        </p:nvPicPr>
        <p:blipFill>
          <a:blip r:embed="rId6"/>
          <a:stretch>
            <a:fillRect/>
          </a:stretch>
        </p:blipFill>
        <p:spPr>
          <a:xfrm rot="262301">
            <a:off x="4943643" y="3277076"/>
            <a:ext cx="2628900" cy="1733550"/>
          </a:xfrm>
          <a:prstGeom prst="rect">
            <a:avLst/>
          </a:prstGeom>
        </p:spPr>
      </p:pic>
      <p:pic>
        <p:nvPicPr>
          <p:cNvPr id="16" name="Picture 15">
            <a:extLst>
              <a:ext uri="{FF2B5EF4-FFF2-40B4-BE49-F238E27FC236}">
                <a16:creationId xmlns:a16="http://schemas.microsoft.com/office/drawing/2014/main" id="{9402C110-DFBF-48B3-873B-4AB2E12B597A}"/>
              </a:ext>
            </a:extLst>
          </p:cNvPr>
          <p:cNvPicPr>
            <a:picLocks noChangeAspect="1"/>
          </p:cNvPicPr>
          <p:nvPr/>
        </p:nvPicPr>
        <p:blipFill>
          <a:blip r:embed="rId7"/>
          <a:stretch>
            <a:fillRect/>
          </a:stretch>
        </p:blipFill>
        <p:spPr>
          <a:xfrm rot="869196">
            <a:off x="8323445" y="1993495"/>
            <a:ext cx="2628900" cy="1743075"/>
          </a:xfrm>
          <a:prstGeom prst="rect">
            <a:avLst/>
          </a:prstGeom>
        </p:spPr>
      </p:pic>
    </p:spTree>
    <p:extLst>
      <p:ext uri="{BB962C8B-B14F-4D97-AF65-F5344CB8AC3E}">
        <p14:creationId xmlns:p14="http://schemas.microsoft.com/office/powerpoint/2010/main" val="1025791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67029"/>
            <a:ext cx="461665" cy="1405449"/>
          </a:xfrm>
          <a:prstGeom prst="rect">
            <a:avLst/>
          </a:prstGeom>
          <a:noFill/>
        </p:spPr>
        <p:txBody>
          <a:bodyPr vert="vert270" wrap="none" rtlCol="0">
            <a:spAutoFit/>
          </a:bodyPr>
          <a:lstStyle/>
          <a:p>
            <a:r>
              <a:rPr lang="en-US" dirty="0" err="1">
                <a:solidFill>
                  <a:schemeClr val="bg1"/>
                </a:solidFill>
              </a:rPr>
              <a:t>Curso</a:t>
            </a:r>
            <a:r>
              <a:rPr lang="en-US" dirty="0">
                <a:solidFill>
                  <a:schemeClr val="bg1"/>
                </a:solidFill>
              </a:rPr>
              <a:t> H.E.L.P. </a:t>
            </a:r>
            <a:endParaRPr lang="en-GB" dirty="0"/>
          </a:p>
        </p:txBody>
      </p:sp>
      <p:sp>
        <p:nvSpPr>
          <p:cNvPr id="5" name="Content Placeholder 3"/>
          <p:cNvSpPr txBox="1">
            <a:spLocks/>
          </p:cNvSpPr>
          <p:nvPr/>
        </p:nvSpPr>
        <p:spPr>
          <a:xfrm>
            <a:off x="1068770" y="1580092"/>
            <a:ext cx="10515600" cy="4875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GB" dirty="0"/>
          </a:p>
        </p:txBody>
      </p:sp>
      <p:sp>
        <p:nvSpPr>
          <p:cNvPr id="6" name="Slide Number Placeholder 5"/>
          <p:cNvSpPr>
            <a:spLocks noGrp="1"/>
          </p:cNvSpPr>
          <p:nvPr>
            <p:ph type="sldNum" sz="quarter" idx="12"/>
          </p:nvPr>
        </p:nvSpPr>
        <p:spPr/>
        <p:txBody>
          <a:bodyPr/>
          <a:lstStyle/>
          <a:p>
            <a:fld id="{00865948-8B76-4A50-B7DB-B45DBE1BD062}" type="slidenum">
              <a:rPr lang="fr-CH" smtClean="0"/>
              <a:pPr/>
              <a:t>10</a:t>
            </a:fld>
            <a:endParaRPr lang="fr-CH"/>
          </a:p>
        </p:txBody>
      </p:sp>
      <p:pic>
        <p:nvPicPr>
          <p:cNvPr id="3073" name="Picture 1"/>
          <p:cNvPicPr>
            <a:picLocks noChangeAspect="1" noChangeArrowheads="1"/>
          </p:cNvPicPr>
          <p:nvPr/>
        </p:nvPicPr>
        <p:blipFill>
          <a:blip r:embed="rId2"/>
          <a:srcRect/>
          <a:stretch>
            <a:fillRect/>
          </a:stretch>
        </p:blipFill>
        <p:spPr bwMode="auto">
          <a:xfrm>
            <a:off x="924207" y="571500"/>
            <a:ext cx="10487025" cy="2057400"/>
          </a:xfrm>
          <a:prstGeom prst="rect">
            <a:avLst/>
          </a:prstGeom>
          <a:noFill/>
          <a:ln w="9525">
            <a:noFill/>
            <a:miter lim="800000"/>
            <a:headEnd/>
            <a:tailEnd/>
          </a:ln>
          <a:effectLst/>
        </p:spPr>
      </p:pic>
      <p:pic>
        <p:nvPicPr>
          <p:cNvPr id="54274" name="Picture 2" descr="Bildergebnis für farm worker poor living"/>
          <p:cNvPicPr>
            <a:picLocks noChangeAspect="1" noChangeArrowheads="1"/>
          </p:cNvPicPr>
          <p:nvPr/>
        </p:nvPicPr>
        <p:blipFill>
          <a:blip r:embed="rId3"/>
          <a:srcRect/>
          <a:stretch>
            <a:fillRect/>
          </a:stretch>
        </p:blipFill>
        <p:spPr bwMode="auto">
          <a:xfrm>
            <a:off x="1966446" y="3002149"/>
            <a:ext cx="7810500" cy="3162301"/>
          </a:xfrm>
          <a:prstGeom prst="rect">
            <a:avLst/>
          </a:prstGeom>
          <a:noFill/>
        </p:spPr>
      </p:pic>
    </p:spTree>
    <p:extLst>
      <p:ext uri="{BB962C8B-B14F-4D97-AF65-F5344CB8AC3E}">
        <p14:creationId xmlns:p14="http://schemas.microsoft.com/office/powerpoint/2010/main" val="330423436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11</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316026"/>
            <a:ext cx="461665" cy="1405449"/>
          </a:xfrm>
          <a:prstGeom prst="rect">
            <a:avLst/>
          </a:prstGeom>
          <a:noFill/>
        </p:spPr>
        <p:txBody>
          <a:bodyPr vert="vert270" wrap="none" rtlCol="0">
            <a:spAutoFit/>
          </a:bodyPr>
          <a:lstStyle/>
          <a:p>
            <a:r>
              <a:rPr lang="en-US" dirty="0" err="1">
                <a:solidFill>
                  <a:schemeClr val="bg1"/>
                </a:solidFill>
              </a:rPr>
              <a:t>Curso</a:t>
            </a:r>
            <a:r>
              <a:rPr lang="en-US" dirty="0">
                <a:solidFill>
                  <a:schemeClr val="bg1"/>
                </a:solidFill>
              </a:rPr>
              <a:t> H.E.L.P. </a:t>
            </a:r>
            <a:endParaRPr lang="en-GB" dirty="0"/>
          </a:p>
        </p:txBody>
      </p:sp>
      <p:sp>
        <p:nvSpPr>
          <p:cNvPr id="3" name="TextBox 2"/>
          <p:cNvSpPr txBox="1"/>
          <p:nvPr/>
        </p:nvSpPr>
        <p:spPr>
          <a:xfrm>
            <a:off x="2803452" y="352603"/>
            <a:ext cx="8102009" cy="5262979"/>
          </a:xfrm>
          <a:prstGeom prst="rect">
            <a:avLst/>
          </a:prstGeom>
          <a:noFill/>
        </p:spPr>
        <p:txBody>
          <a:bodyPr wrap="square" rtlCol="0">
            <a:spAutoFit/>
          </a:bodyPr>
          <a:lstStyle/>
          <a:p>
            <a:pPr algn="ctr"/>
            <a:r>
              <a:rPr lang="es-ES" sz="3200" dirty="0">
                <a:solidFill>
                  <a:schemeClr val="bg1">
                    <a:lumMod val="65000"/>
                  </a:schemeClr>
                </a:solidFill>
              </a:rPr>
              <a:t>Un dilema ético es un conflicto entre alternativas donde, sin importar lo que haga una persona, algún principio ético se verá comprometido... </a:t>
            </a:r>
          </a:p>
          <a:p>
            <a:pPr algn="ctr"/>
            <a:endParaRPr lang="en-US" sz="3200" dirty="0">
              <a:solidFill>
                <a:schemeClr val="bg1">
                  <a:lumMod val="65000"/>
                </a:schemeClr>
              </a:solidFill>
            </a:endParaRPr>
          </a:p>
          <a:p>
            <a:pPr algn="ctr"/>
            <a:r>
              <a:rPr lang="es-ES" sz="4400" dirty="0"/>
              <a:t>Analizar las opciones y sus consecuencias proporciona los elementos básicos para la toma de decisiones éticas...</a:t>
            </a:r>
            <a:endParaRPr lang="en-GB" sz="4400" dirty="0"/>
          </a:p>
        </p:txBody>
      </p:sp>
    </p:spTree>
    <p:extLst>
      <p:ext uri="{BB962C8B-B14F-4D97-AF65-F5344CB8AC3E}">
        <p14:creationId xmlns:p14="http://schemas.microsoft.com/office/powerpoint/2010/main" val="2951572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12</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316026"/>
            <a:ext cx="461665" cy="1405449"/>
          </a:xfrm>
          <a:prstGeom prst="rect">
            <a:avLst/>
          </a:prstGeom>
          <a:noFill/>
        </p:spPr>
        <p:txBody>
          <a:bodyPr vert="vert270" wrap="none" rtlCol="0">
            <a:spAutoFit/>
          </a:bodyPr>
          <a:lstStyle/>
          <a:p>
            <a:r>
              <a:rPr lang="en-US" dirty="0" err="1">
                <a:solidFill>
                  <a:schemeClr val="bg1"/>
                </a:solidFill>
              </a:rPr>
              <a:t>Curso</a:t>
            </a:r>
            <a:r>
              <a:rPr lang="en-US" dirty="0">
                <a:solidFill>
                  <a:schemeClr val="bg1"/>
                </a:solidFill>
              </a:rPr>
              <a:t> H.E.L.P. </a:t>
            </a:r>
            <a:endParaRPr lang="en-GB" dirty="0"/>
          </a:p>
        </p:txBody>
      </p:sp>
      <p:sp>
        <p:nvSpPr>
          <p:cNvPr id="8" name="Titre 1">
            <a:extLst>
              <a:ext uri="{FF2B5EF4-FFF2-40B4-BE49-F238E27FC236}">
                <a16:creationId xmlns:a16="http://schemas.microsoft.com/office/drawing/2014/main" id="{D7078687-E575-45D8-9221-D5C1DC1C2F03}"/>
              </a:ext>
            </a:extLst>
          </p:cNvPr>
          <p:cNvSpPr txBox="1">
            <a:spLocks/>
          </p:cNvSpPr>
          <p:nvPr/>
        </p:nvSpPr>
        <p:spPr>
          <a:xfrm>
            <a:off x="1559495" y="136525"/>
            <a:ext cx="10538691" cy="6926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b="1" dirty="0"/>
              <a:t>Ética práctica en la acción humanitaria</a:t>
            </a:r>
            <a:endParaRPr lang="en-US" b="1" dirty="0"/>
          </a:p>
        </p:txBody>
      </p:sp>
      <p:cxnSp>
        <p:nvCxnSpPr>
          <p:cNvPr id="9" name="Connecteur : en arc 18">
            <a:extLst>
              <a:ext uri="{FF2B5EF4-FFF2-40B4-BE49-F238E27FC236}">
                <a16:creationId xmlns:a16="http://schemas.microsoft.com/office/drawing/2014/main" id="{D1371248-3B7A-432D-A7A7-01120A68181A}"/>
              </a:ext>
            </a:extLst>
          </p:cNvPr>
          <p:cNvCxnSpPr/>
          <p:nvPr/>
        </p:nvCxnSpPr>
        <p:spPr>
          <a:xfrm rot="16200000" flipH="1">
            <a:off x="4781273" y="3578533"/>
            <a:ext cx="4475534" cy="288034"/>
          </a:xfrm>
          <a:prstGeom prst="curvedConnector3">
            <a:avLst>
              <a:gd name="adj1" fmla="val 51986"/>
            </a:avLst>
          </a:prstGeom>
          <a:ln w="3175000">
            <a:solidFill>
              <a:schemeClr val="accent1">
                <a:alpha val="2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2C9535D-6A21-498B-AF06-7110F63D0D3D}"/>
              </a:ext>
            </a:extLst>
          </p:cNvPr>
          <p:cNvSpPr/>
          <p:nvPr/>
        </p:nvSpPr>
        <p:spPr>
          <a:xfrm>
            <a:off x="4223992" y="2276872"/>
            <a:ext cx="1800000" cy="1440000"/>
          </a:xfrm>
          <a:prstGeom prst="rect">
            <a:avLst/>
          </a:prstGeom>
        </p:spPr>
        <p:style>
          <a:lnRef idx="1">
            <a:schemeClr val="accent3"/>
          </a:lnRef>
          <a:fillRef idx="3">
            <a:schemeClr val="accent3"/>
          </a:fillRef>
          <a:effectRef idx="2">
            <a:schemeClr val="accent3"/>
          </a:effectRef>
          <a:fontRef idx="minor">
            <a:schemeClr val="lt1"/>
          </a:fontRef>
        </p:style>
        <p:txBody>
          <a:bodyPr rtlCol="0" anchor="t"/>
          <a:lstStyle/>
          <a:p>
            <a:pPr algn="ctr"/>
            <a:r>
              <a:rPr lang="en-US" sz="2000" dirty="0" err="1"/>
              <a:t>Normas</a:t>
            </a:r>
            <a:r>
              <a:rPr lang="en-US" sz="2000" dirty="0"/>
              <a:t>: </a:t>
            </a:r>
          </a:p>
          <a:p>
            <a:pPr algn="ctr"/>
            <a:r>
              <a:rPr lang="en-US" sz="2000" dirty="0" err="1"/>
              <a:t>Leyes</a:t>
            </a:r>
            <a:r>
              <a:rPr lang="en-US" sz="2000" dirty="0"/>
              <a:t>, moral, </a:t>
            </a:r>
            <a:r>
              <a:rPr lang="en-US" sz="2000" dirty="0" err="1"/>
              <a:t>códigos</a:t>
            </a:r>
            <a:r>
              <a:rPr lang="en-US" sz="2000" dirty="0"/>
              <a:t> de </a:t>
            </a:r>
            <a:r>
              <a:rPr lang="en-US" sz="2000" dirty="0" err="1"/>
              <a:t>conducta</a:t>
            </a:r>
            <a:endParaRPr lang="en-US" sz="1800" b="0" u="none" dirty="0"/>
          </a:p>
        </p:txBody>
      </p:sp>
      <p:sp>
        <p:nvSpPr>
          <p:cNvPr id="13" name="Espace réservé du contenu 7">
            <a:extLst>
              <a:ext uri="{FF2B5EF4-FFF2-40B4-BE49-F238E27FC236}">
                <a16:creationId xmlns:a16="http://schemas.microsoft.com/office/drawing/2014/main" id="{D59D8ECF-04F4-4E05-8232-1B0F32D2790E}"/>
              </a:ext>
            </a:extLst>
          </p:cNvPr>
          <p:cNvSpPr txBox="1">
            <a:spLocks/>
          </p:cNvSpPr>
          <p:nvPr/>
        </p:nvSpPr>
        <p:spPr bwMode="auto">
          <a:xfrm>
            <a:off x="4904060" y="981793"/>
            <a:ext cx="4517993" cy="607199"/>
          </a:xfrm>
          <a:custGeom>
            <a:avLst/>
            <a:gdLst>
              <a:gd name="connsiteX0" fmla="*/ 0 w 4517993"/>
              <a:gd name="connsiteY0" fmla="*/ 0 h 432048"/>
              <a:gd name="connsiteX1" fmla="*/ 4517993 w 4517993"/>
              <a:gd name="connsiteY1" fmla="*/ 0 h 432048"/>
              <a:gd name="connsiteX2" fmla="*/ 4517993 w 4517993"/>
              <a:gd name="connsiteY2" fmla="*/ 432048 h 432048"/>
              <a:gd name="connsiteX3" fmla="*/ 0 w 4517993"/>
              <a:gd name="connsiteY3" fmla="*/ 432048 h 432048"/>
              <a:gd name="connsiteX4" fmla="*/ 0 w 4517993"/>
              <a:gd name="connsiteY4" fmla="*/ 0 h 432048"/>
              <a:gd name="connsiteX0" fmla="*/ 0 w 4517993"/>
              <a:gd name="connsiteY0" fmla="*/ 0 h 436308"/>
              <a:gd name="connsiteX1" fmla="*/ 4517993 w 4517993"/>
              <a:gd name="connsiteY1" fmla="*/ 0 h 436308"/>
              <a:gd name="connsiteX2" fmla="*/ 4517993 w 4517993"/>
              <a:gd name="connsiteY2" fmla="*/ 432048 h 436308"/>
              <a:gd name="connsiteX3" fmla="*/ 586003 w 4517993"/>
              <a:gd name="connsiteY3" fmla="*/ 436308 h 436308"/>
              <a:gd name="connsiteX4" fmla="*/ 0 w 4517993"/>
              <a:gd name="connsiteY4" fmla="*/ 432048 h 436308"/>
              <a:gd name="connsiteX5" fmla="*/ 0 w 4517993"/>
              <a:gd name="connsiteY5" fmla="*/ 0 h 436308"/>
              <a:gd name="connsiteX0" fmla="*/ 0 w 4517993"/>
              <a:gd name="connsiteY0" fmla="*/ 0 h 436308"/>
              <a:gd name="connsiteX1" fmla="*/ 4517993 w 4517993"/>
              <a:gd name="connsiteY1" fmla="*/ 0 h 436308"/>
              <a:gd name="connsiteX2" fmla="*/ 4517993 w 4517993"/>
              <a:gd name="connsiteY2" fmla="*/ 432048 h 436308"/>
              <a:gd name="connsiteX3" fmla="*/ 586003 w 4517993"/>
              <a:gd name="connsiteY3" fmla="*/ 436308 h 436308"/>
              <a:gd name="connsiteX4" fmla="*/ 0 w 4517993"/>
              <a:gd name="connsiteY4" fmla="*/ 432048 h 436308"/>
              <a:gd name="connsiteX5" fmla="*/ 0 w 4517993"/>
              <a:gd name="connsiteY5" fmla="*/ 0 h 436308"/>
              <a:gd name="connsiteX0" fmla="*/ 0 w 4517993"/>
              <a:gd name="connsiteY0" fmla="*/ 0 h 436308"/>
              <a:gd name="connsiteX1" fmla="*/ 4517993 w 4517993"/>
              <a:gd name="connsiteY1" fmla="*/ 0 h 436308"/>
              <a:gd name="connsiteX2" fmla="*/ 4517993 w 4517993"/>
              <a:gd name="connsiteY2" fmla="*/ 432048 h 436308"/>
              <a:gd name="connsiteX3" fmla="*/ 3263889 w 4517993"/>
              <a:gd name="connsiteY3" fmla="*/ 436308 h 436308"/>
              <a:gd name="connsiteX4" fmla="*/ 586003 w 4517993"/>
              <a:gd name="connsiteY4" fmla="*/ 436308 h 436308"/>
              <a:gd name="connsiteX5" fmla="*/ 0 w 4517993"/>
              <a:gd name="connsiteY5" fmla="*/ 432048 h 436308"/>
              <a:gd name="connsiteX6" fmla="*/ 0 w 4517993"/>
              <a:gd name="connsiteY6" fmla="*/ 0 h 436308"/>
              <a:gd name="connsiteX0" fmla="*/ 0 w 4517993"/>
              <a:gd name="connsiteY0" fmla="*/ 0 h 436308"/>
              <a:gd name="connsiteX1" fmla="*/ 4517993 w 4517993"/>
              <a:gd name="connsiteY1" fmla="*/ 0 h 436308"/>
              <a:gd name="connsiteX2" fmla="*/ 4517993 w 4517993"/>
              <a:gd name="connsiteY2" fmla="*/ 432048 h 436308"/>
              <a:gd name="connsiteX3" fmla="*/ 3263889 w 4517993"/>
              <a:gd name="connsiteY3" fmla="*/ 436308 h 436308"/>
              <a:gd name="connsiteX4" fmla="*/ 586003 w 4517993"/>
              <a:gd name="connsiteY4" fmla="*/ 436308 h 436308"/>
              <a:gd name="connsiteX5" fmla="*/ 0 w 4517993"/>
              <a:gd name="connsiteY5" fmla="*/ 432048 h 436308"/>
              <a:gd name="connsiteX6" fmla="*/ 0 w 4517993"/>
              <a:gd name="connsiteY6" fmla="*/ 0 h 436308"/>
              <a:gd name="connsiteX0" fmla="*/ 0 w 4517993"/>
              <a:gd name="connsiteY0" fmla="*/ 0 h 440365"/>
              <a:gd name="connsiteX1" fmla="*/ 4517993 w 4517993"/>
              <a:gd name="connsiteY1" fmla="*/ 0 h 440365"/>
              <a:gd name="connsiteX2" fmla="*/ 4517993 w 4517993"/>
              <a:gd name="connsiteY2" fmla="*/ 432048 h 440365"/>
              <a:gd name="connsiteX3" fmla="*/ 3263889 w 4517993"/>
              <a:gd name="connsiteY3" fmla="*/ 436308 h 440365"/>
              <a:gd name="connsiteX4" fmla="*/ 1341933 w 4517993"/>
              <a:gd name="connsiteY4" fmla="*/ 440365 h 440365"/>
              <a:gd name="connsiteX5" fmla="*/ 586003 w 4517993"/>
              <a:gd name="connsiteY5" fmla="*/ 436308 h 440365"/>
              <a:gd name="connsiteX6" fmla="*/ 0 w 4517993"/>
              <a:gd name="connsiteY6" fmla="*/ 432048 h 440365"/>
              <a:gd name="connsiteX7" fmla="*/ 0 w 4517993"/>
              <a:gd name="connsiteY7" fmla="*/ 0 h 440365"/>
              <a:gd name="connsiteX0" fmla="*/ 0 w 4517993"/>
              <a:gd name="connsiteY0" fmla="*/ 0 h 440365"/>
              <a:gd name="connsiteX1" fmla="*/ 4517993 w 4517993"/>
              <a:gd name="connsiteY1" fmla="*/ 0 h 440365"/>
              <a:gd name="connsiteX2" fmla="*/ 4517993 w 4517993"/>
              <a:gd name="connsiteY2" fmla="*/ 432048 h 440365"/>
              <a:gd name="connsiteX3" fmla="*/ 3263889 w 4517993"/>
              <a:gd name="connsiteY3" fmla="*/ 436308 h 440365"/>
              <a:gd name="connsiteX4" fmla="*/ 1341933 w 4517993"/>
              <a:gd name="connsiteY4" fmla="*/ 440365 h 440365"/>
              <a:gd name="connsiteX5" fmla="*/ 586003 w 4517993"/>
              <a:gd name="connsiteY5" fmla="*/ 436308 h 440365"/>
              <a:gd name="connsiteX6" fmla="*/ 0 w 4517993"/>
              <a:gd name="connsiteY6" fmla="*/ 432048 h 440365"/>
              <a:gd name="connsiteX7" fmla="*/ 0 w 4517993"/>
              <a:gd name="connsiteY7" fmla="*/ 0 h 440365"/>
              <a:gd name="connsiteX0" fmla="*/ 0 w 4517993"/>
              <a:gd name="connsiteY0" fmla="*/ 0 h 468357"/>
              <a:gd name="connsiteX1" fmla="*/ 4517993 w 4517993"/>
              <a:gd name="connsiteY1" fmla="*/ 0 h 468357"/>
              <a:gd name="connsiteX2" fmla="*/ 4517993 w 4517993"/>
              <a:gd name="connsiteY2" fmla="*/ 432048 h 468357"/>
              <a:gd name="connsiteX3" fmla="*/ 3263889 w 4517993"/>
              <a:gd name="connsiteY3" fmla="*/ 436308 h 468357"/>
              <a:gd name="connsiteX4" fmla="*/ 2163027 w 4517993"/>
              <a:gd name="connsiteY4" fmla="*/ 468357 h 468357"/>
              <a:gd name="connsiteX5" fmla="*/ 586003 w 4517993"/>
              <a:gd name="connsiteY5" fmla="*/ 436308 h 468357"/>
              <a:gd name="connsiteX6" fmla="*/ 0 w 4517993"/>
              <a:gd name="connsiteY6" fmla="*/ 432048 h 468357"/>
              <a:gd name="connsiteX7" fmla="*/ 0 w 4517993"/>
              <a:gd name="connsiteY7" fmla="*/ 0 h 468357"/>
              <a:gd name="connsiteX0" fmla="*/ 0 w 4517993"/>
              <a:gd name="connsiteY0" fmla="*/ 0 h 468357"/>
              <a:gd name="connsiteX1" fmla="*/ 4517993 w 4517993"/>
              <a:gd name="connsiteY1" fmla="*/ 0 h 468357"/>
              <a:gd name="connsiteX2" fmla="*/ 4517993 w 4517993"/>
              <a:gd name="connsiteY2" fmla="*/ 432048 h 468357"/>
              <a:gd name="connsiteX3" fmla="*/ 3263889 w 4517993"/>
              <a:gd name="connsiteY3" fmla="*/ 436308 h 468357"/>
              <a:gd name="connsiteX4" fmla="*/ 2163027 w 4517993"/>
              <a:gd name="connsiteY4" fmla="*/ 468357 h 468357"/>
              <a:gd name="connsiteX5" fmla="*/ 800608 w 4517993"/>
              <a:gd name="connsiteY5" fmla="*/ 445638 h 468357"/>
              <a:gd name="connsiteX6" fmla="*/ 0 w 4517993"/>
              <a:gd name="connsiteY6" fmla="*/ 432048 h 468357"/>
              <a:gd name="connsiteX7" fmla="*/ 0 w 4517993"/>
              <a:gd name="connsiteY7" fmla="*/ 0 h 468357"/>
              <a:gd name="connsiteX0" fmla="*/ 0 w 4517993"/>
              <a:gd name="connsiteY0" fmla="*/ 0 h 468357"/>
              <a:gd name="connsiteX1" fmla="*/ 4517993 w 4517993"/>
              <a:gd name="connsiteY1" fmla="*/ 0 h 468357"/>
              <a:gd name="connsiteX2" fmla="*/ 4517993 w 4517993"/>
              <a:gd name="connsiteY2" fmla="*/ 432048 h 468357"/>
              <a:gd name="connsiteX3" fmla="*/ 3543808 w 4517993"/>
              <a:gd name="connsiteY3" fmla="*/ 454970 h 468357"/>
              <a:gd name="connsiteX4" fmla="*/ 2163027 w 4517993"/>
              <a:gd name="connsiteY4" fmla="*/ 468357 h 468357"/>
              <a:gd name="connsiteX5" fmla="*/ 800608 w 4517993"/>
              <a:gd name="connsiteY5" fmla="*/ 445638 h 468357"/>
              <a:gd name="connsiteX6" fmla="*/ 0 w 4517993"/>
              <a:gd name="connsiteY6" fmla="*/ 432048 h 468357"/>
              <a:gd name="connsiteX7" fmla="*/ 0 w 4517993"/>
              <a:gd name="connsiteY7" fmla="*/ 0 h 468357"/>
              <a:gd name="connsiteX0" fmla="*/ 0 w 4517993"/>
              <a:gd name="connsiteY0" fmla="*/ 0 h 477687"/>
              <a:gd name="connsiteX1" fmla="*/ 4517993 w 4517993"/>
              <a:gd name="connsiteY1" fmla="*/ 0 h 477687"/>
              <a:gd name="connsiteX2" fmla="*/ 4517993 w 4517993"/>
              <a:gd name="connsiteY2" fmla="*/ 432048 h 477687"/>
              <a:gd name="connsiteX3" fmla="*/ 3543808 w 4517993"/>
              <a:gd name="connsiteY3" fmla="*/ 454970 h 477687"/>
              <a:gd name="connsiteX4" fmla="*/ 2247002 w 4517993"/>
              <a:gd name="connsiteY4" fmla="*/ 477687 h 477687"/>
              <a:gd name="connsiteX5" fmla="*/ 800608 w 4517993"/>
              <a:gd name="connsiteY5" fmla="*/ 445638 h 477687"/>
              <a:gd name="connsiteX6" fmla="*/ 0 w 4517993"/>
              <a:gd name="connsiteY6" fmla="*/ 432048 h 477687"/>
              <a:gd name="connsiteX7" fmla="*/ 0 w 4517993"/>
              <a:gd name="connsiteY7" fmla="*/ 0 h 47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7993" h="477687">
                <a:moveTo>
                  <a:pt x="0" y="0"/>
                </a:moveTo>
                <a:lnTo>
                  <a:pt x="4517993" y="0"/>
                </a:lnTo>
                <a:lnTo>
                  <a:pt x="4517993" y="432048"/>
                </a:lnTo>
                <a:lnTo>
                  <a:pt x="3543808" y="454970"/>
                </a:lnTo>
                <a:lnTo>
                  <a:pt x="2247002" y="477687"/>
                </a:lnTo>
                <a:lnTo>
                  <a:pt x="800608" y="445638"/>
                </a:lnTo>
                <a:cubicBezTo>
                  <a:pt x="978498" y="434887"/>
                  <a:pt x="195334" y="433468"/>
                  <a:pt x="0" y="432048"/>
                </a:cubicBezTo>
                <a:lnTo>
                  <a:pt x="0" y="0"/>
                </a:lnTo>
                <a:close/>
              </a:path>
            </a:pathLst>
          </a:custGeom>
          <a:ln w="6350"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rtlCol="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539750" lvl="1" indent="0" algn="ctr">
              <a:buNone/>
            </a:pPr>
            <a:r>
              <a:rPr lang="es-ES" sz="1600" dirty="0"/>
              <a:t>Humanidad - respeto y simpatía</a:t>
            </a:r>
            <a:endParaRPr lang="en-US" sz="3200" dirty="0"/>
          </a:p>
        </p:txBody>
      </p:sp>
      <p:sp>
        <p:nvSpPr>
          <p:cNvPr id="14" name="ZoneTexte 105">
            <a:extLst>
              <a:ext uri="{FF2B5EF4-FFF2-40B4-BE49-F238E27FC236}">
                <a16:creationId xmlns:a16="http://schemas.microsoft.com/office/drawing/2014/main" id="{A159A2C1-FF48-4280-9BA7-92AD40E5126C}"/>
              </a:ext>
            </a:extLst>
          </p:cNvPr>
          <p:cNvSpPr txBox="1"/>
          <p:nvPr/>
        </p:nvSpPr>
        <p:spPr bwMode="auto">
          <a:xfrm>
            <a:off x="1559495" y="951841"/>
            <a:ext cx="2602054" cy="369332"/>
          </a:xfrm>
          <a:prstGeom prst="rect">
            <a:avLst/>
          </a:prstGeom>
          <a:noFill/>
          <a:ln w="9525">
            <a:noFill/>
            <a:miter lim="800000"/>
            <a:headEnd/>
            <a:tailEnd/>
          </a:ln>
        </p:spPr>
        <p:txBody>
          <a:bodyPr vert="horz" wrap="square" lIns="72000" tIns="0" rIns="72000" bIns="0" numCol="1" rtlCol="0" anchor="t" anchorCtr="0" compatLnSpc="1">
            <a:prstTxWarp prst="textNoShape">
              <a:avLst/>
            </a:prstTxWarp>
            <a:spAutoFit/>
          </a:bodyPr>
          <a:lstStyle/>
          <a:p>
            <a:pPr eaLnBrk="0" hangingPunct="0"/>
            <a:r>
              <a:rPr lang="en-US" sz="2400" b="0" u="none" dirty="0">
                <a:solidFill>
                  <a:srgbClr val="572314"/>
                </a:solidFill>
                <a:effectLst>
                  <a:outerShdw blurRad="50000" dist="30000" dir="5400000" algn="tl" rotWithShape="0">
                    <a:srgbClr val="000000">
                      <a:alpha val="30000"/>
                    </a:srgbClr>
                  </a:outerShdw>
                </a:effectLst>
                <a:latin typeface="+mj-lt"/>
                <a:ea typeface="+mj-ea"/>
                <a:cs typeface="+mj-cs"/>
              </a:rPr>
              <a:t>1. </a:t>
            </a:r>
            <a:r>
              <a:rPr lang="en-US" sz="2400" dirty="0">
                <a:solidFill>
                  <a:srgbClr val="572314"/>
                </a:solidFill>
                <a:effectLst>
                  <a:outerShdw blurRad="50000" dist="30000" dir="5400000" algn="tl" rotWithShape="0">
                    <a:srgbClr val="000000">
                      <a:alpha val="30000"/>
                    </a:srgbClr>
                  </a:outerShdw>
                </a:effectLst>
                <a:latin typeface="+mj-lt"/>
                <a:ea typeface="+mj-ea"/>
                <a:cs typeface="+mj-cs"/>
              </a:rPr>
              <a:t>Principio rector</a:t>
            </a:r>
            <a:endParaRPr lang="en-US" sz="2400" b="0" u="none" dirty="0">
              <a:solidFill>
                <a:srgbClr val="572314"/>
              </a:solidFill>
              <a:effectLst>
                <a:outerShdw blurRad="50000" dist="30000" dir="5400000" algn="tl" rotWithShape="0">
                  <a:srgbClr val="000000">
                    <a:alpha val="30000"/>
                  </a:srgbClr>
                </a:outerShdw>
              </a:effectLst>
              <a:latin typeface="+mj-lt"/>
              <a:ea typeface="+mj-ea"/>
              <a:cs typeface="+mj-cs"/>
            </a:endParaRPr>
          </a:p>
        </p:txBody>
      </p:sp>
      <p:sp>
        <p:nvSpPr>
          <p:cNvPr id="15" name="ZoneTexte 119">
            <a:extLst>
              <a:ext uri="{FF2B5EF4-FFF2-40B4-BE49-F238E27FC236}">
                <a16:creationId xmlns:a16="http://schemas.microsoft.com/office/drawing/2014/main" id="{841ED65C-9C74-4BEF-A2E7-84E555200CBE}"/>
              </a:ext>
            </a:extLst>
          </p:cNvPr>
          <p:cNvSpPr txBox="1"/>
          <p:nvPr/>
        </p:nvSpPr>
        <p:spPr bwMode="auto">
          <a:xfrm>
            <a:off x="1559495" y="2766494"/>
            <a:ext cx="3373865" cy="738664"/>
          </a:xfrm>
          <a:prstGeom prst="rect">
            <a:avLst/>
          </a:prstGeom>
          <a:noFill/>
          <a:ln w="9525">
            <a:noFill/>
            <a:miter lim="800000"/>
            <a:headEnd/>
            <a:tailEnd/>
          </a:ln>
        </p:spPr>
        <p:txBody>
          <a:bodyPr vert="horz" wrap="square" lIns="72000" tIns="0" rIns="72000" bIns="0" numCol="1" rtlCol="0" anchor="t" anchorCtr="0" compatLnSpc="1">
            <a:prstTxWarp prst="textNoShape">
              <a:avLst/>
            </a:prstTxWarp>
            <a:spAutoFit/>
          </a:bodyPr>
          <a:lstStyle>
            <a:defPPr>
              <a:defRPr lang="fr-CH"/>
            </a:defPPr>
            <a:lvl1pPr eaLnBrk="0" hangingPunct="0">
              <a:defRPr sz="2400" b="0" u="none">
                <a:solidFill>
                  <a:srgbClr val="572314"/>
                </a:solidFill>
                <a:effectLst>
                  <a:outerShdw blurRad="50000" dist="30000" dir="5400000" algn="tl" rotWithShape="0">
                    <a:srgbClr val="000000">
                      <a:alpha val="30000"/>
                    </a:srgbClr>
                  </a:outerShdw>
                </a:effectLst>
                <a:latin typeface="+mj-lt"/>
                <a:ea typeface="+mj-ea"/>
                <a:cs typeface="+mj-cs"/>
              </a:defRPr>
            </a:lvl1pPr>
          </a:lstStyle>
          <a:p>
            <a:r>
              <a:rPr lang="en-US" dirty="0"/>
              <a:t>2. </a:t>
            </a:r>
            <a:r>
              <a:rPr lang="en-US" dirty="0" err="1"/>
              <a:t>Impulsos</a:t>
            </a:r>
            <a:r>
              <a:rPr lang="en-US" dirty="0"/>
              <a:t> y </a:t>
            </a:r>
            <a:r>
              <a:rPr lang="en-US" dirty="0" err="1"/>
              <a:t>límites</a:t>
            </a:r>
            <a:r>
              <a:rPr lang="en-US" dirty="0"/>
              <a:t> </a:t>
            </a:r>
            <a:r>
              <a:rPr lang="en-US" dirty="0" err="1"/>
              <a:t>morales</a:t>
            </a:r>
            <a:endParaRPr lang="en-US" dirty="0"/>
          </a:p>
        </p:txBody>
      </p:sp>
      <p:sp>
        <p:nvSpPr>
          <p:cNvPr id="19" name="Rectangle 18">
            <a:extLst>
              <a:ext uri="{FF2B5EF4-FFF2-40B4-BE49-F238E27FC236}">
                <a16:creationId xmlns:a16="http://schemas.microsoft.com/office/drawing/2014/main" id="{C1E8C106-E231-4291-A8B1-49B994B23D24}"/>
              </a:ext>
            </a:extLst>
          </p:cNvPr>
          <p:cNvSpPr/>
          <p:nvPr/>
        </p:nvSpPr>
        <p:spPr>
          <a:xfrm>
            <a:off x="6600055" y="2276872"/>
            <a:ext cx="2088433" cy="1440000"/>
          </a:xfrm>
          <a:prstGeom prst="rect">
            <a:avLst/>
          </a:prstGeom>
          <a:solidFill>
            <a:schemeClr val="bg2">
              <a:lumMod val="75000"/>
              <a:alpha val="62000"/>
            </a:schemeClr>
          </a:solidFill>
        </p:spPr>
        <p:style>
          <a:lnRef idx="1">
            <a:schemeClr val="accent5"/>
          </a:lnRef>
          <a:fillRef idx="2">
            <a:schemeClr val="accent5"/>
          </a:fillRef>
          <a:effectRef idx="1">
            <a:schemeClr val="accent5"/>
          </a:effectRef>
          <a:fontRef idx="minor">
            <a:schemeClr val="dk1"/>
          </a:fontRef>
        </p:style>
        <p:txBody>
          <a:bodyPr tIns="0" rtlCol="0" anchor="t"/>
          <a:lstStyle/>
          <a:p>
            <a:pPr algn="ctr"/>
            <a:r>
              <a:rPr lang="en-US" sz="2000" dirty="0" err="1"/>
              <a:t>Virtudes</a:t>
            </a:r>
            <a:endParaRPr lang="en-US" sz="2000" dirty="0"/>
          </a:p>
          <a:p>
            <a:pPr algn="ctr"/>
            <a:endParaRPr lang="en-US" sz="2000" dirty="0"/>
          </a:p>
          <a:p>
            <a:pPr algn="ctr"/>
            <a:r>
              <a:rPr lang="en-US" sz="2000" dirty="0" err="1"/>
              <a:t>Comportamiento</a:t>
            </a:r>
            <a:r>
              <a:rPr lang="en-US" sz="2000" dirty="0"/>
              <a:t> moral</a:t>
            </a:r>
            <a:endParaRPr lang="en-US" sz="1800" b="0" u="none" dirty="0"/>
          </a:p>
        </p:txBody>
      </p:sp>
    </p:spTree>
    <p:extLst>
      <p:ext uri="{BB962C8B-B14F-4D97-AF65-F5344CB8AC3E}">
        <p14:creationId xmlns:p14="http://schemas.microsoft.com/office/powerpoint/2010/main" val="198063709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p:bldP spid="15" grpId="0"/>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13</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316026"/>
            <a:ext cx="461665" cy="1405449"/>
          </a:xfrm>
          <a:prstGeom prst="rect">
            <a:avLst/>
          </a:prstGeom>
          <a:noFill/>
        </p:spPr>
        <p:txBody>
          <a:bodyPr vert="vert270" wrap="none" rtlCol="0">
            <a:spAutoFit/>
          </a:bodyPr>
          <a:lstStyle/>
          <a:p>
            <a:r>
              <a:rPr lang="en-US" dirty="0" err="1">
                <a:solidFill>
                  <a:schemeClr val="bg1"/>
                </a:solidFill>
              </a:rPr>
              <a:t>Curso</a:t>
            </a:r>
            <a:r>
              <a:rPr lang="en-US" dirty="0">
                <a:solidFill>
                  <a:schemeClr val="bg1"/>
                </a:solidFill>
              </a:rPr>
              <a:t> H.E.L.P. </a:t>
            </a:r>
            <a:endParaRPr lang="en-GB" dirty="0"/>
          </a:p>
        </p:txBody>
      </p:sp>
      <p:sp>
        <p:nvSpPr>
          <p:cNvPr id="3" name="TextBox 2"/>
          <p:cNvSpPr txBox="1"/>
          <p:nvPr/>
        </p:nvSpPr>
        <p:spPr>
          <a:xfrm>
            <a:off x="1302328" y="304800"/>
            <a:ext cx="9925654" cy="5755422"/>
          </a:xfrm>
          <a:prstGeom prst="rect">
            <a:avLst/>
          </a:prstGeom>
          <a:noFill/>
        </p:spPr>
        <p:txBody>
          <a:bodyPr wrap="square" rtlCol="0">
            <a:spAutoFit/>
          </a:bodyPr>
          <a:lstStyle/>
          <a:p>
            <a:r>
              <a:rPr lang="en-US" sz="4400" b="1" u="sng" dirty="0" err="1"/>
              <a:t>Recursos</a:t>
            </a:r>
            <a:r>
              <a:rPr lang="en-US" sz="4400" b="1" u="sng" dirty="0"/>
              <a:t> de </a:t>
            </a:r>
            <a:r>
              <a:rPr lang="en-US" sz="4400" b="1" u="sng" dirty="0" err="1"/>
              <a:t>Ética</a:t>
            </a:r>
            <a:r>
              <a:rPr lang="en-US" sz="4400" b="1" dirty="0"/>
              <a:t>: </a:t>
            </a:r>
            <a:br>
              <a:rPr lang="en-US" sz="4400" dirty="0"/>
            </a:br>
            <a:r>
              <a:rPr lang="es-ES" sz="4000" dirty="0"/>
              <a:t>¿Qué puede ayudarnos a tomar una decisión?</a:t>
            </a:r>
            <a:endParaRPr lang="en-US" sz="4000" dirty="0"/>
          </a:p>
          <a:p>
            <a:endParaRPr lang="en-US" sz="1600" dirty="0"/>
          </a:p>
          <a:p>
            <a:r>
              <a:rPr lang="en-US" sz="3600" b="1" dirty="0"/>
              <a:t>1) </a:t>
            </a:r>
            <a:r>
              <a:rPr lang="en-US" sz="3600" b="1" dirty="0" err="1"/>
              <a:t>Teorías</a:t>
            </a:r>
            <a:r>
              <a:rPr lang="en-US" sz="3600" b="1" dirty="0"/>
              <a:t> de la </a:t>
            </a:r>
            <a:r>
              <a:rPr lang="en-US" sz="3600" b="1" dirty="0" err="1"/>
              <a:t>ética</a:t>
            </a:r>
            <a:endParaRPr lang="en-US" sz="1600" b="1" dirty="0"/>
          </a:p>
          <a:p>
            <a:r>
              <a:rPr lang="en-US" sz="3600" b="1" dirty="0"/>
              <a:t>2) </a:t>
            </a:r>
            <a:r>
              <a:rPr lang="es-ES" sz="3600" b="1" dirty="0"/>
              <a:t>Valores y principios en la acción humanitaria</a:t>
            </a:r>
          </a:p>
          <a:p>
            <a:pPr marL="1028700" lvl="1" indent="-571500">
              <a:buFont typeface="Arial" panose="020B0604020202020204" pitchFamily="34" charset="0"/>
              <a:buChar char="•"/>
            </a:pPr>
            <a:r>
              <a:rPr lang="en-US" sz="2800" dirty="0" err="1"/>
              <a:t>Principios</a:t>
            </a:r>
            <a:r>
              <a:rPr lang="en-US" sz="2800" dirty="0"/>
              <a:t> </a:t>
            </a:r>
            <a:r>
              <a:rPr lang="en-US" sz="2800" dirty="0" err="1"/>
              <a:t>humanitarios</a:t>
            </a:r>
            <a:endParaRPr lang="en-US" sz="2800" dirty="0"/>
          </a:p>
          <a:p>
            <a:pPr marL="1028700" lvl="1" indent="-571500">
              <a:buFont typeface="Arial" panose="020B0604020202020204" pitchFamily="34" charset="0"/>
              <a:buChar char="•"/>
            </a:pPr>
            <a:r>
              <a:rPr lang="es-ES" sz="2800" dirty="0"/>
              <a:t>Códigos de conducta para el Movimiento Internacional de la Cruz Roja y de la Media Luna Roja y las ONG en el socorro en casos de desastre</a:t>
            </a:r>
          </a:p>
          <a:p>
            <a:pPr marL="1028700" lvl="1" indent="-571500">
              <a:buFont typeface="Arial" panose="020B0604020202020204" pitchFamily="34" charset="0"/>
              <a:buChar char="•"/>
            </a:pPr>
            <a:r>
              <a:rPr lang="en-US" sz="2800" dirty="0" err="1"/>
              <a:t>Principios</a:t>
            </a:r>
            <a:r>
              <a:rPr lang="en-US" sz="2800" dirty="0"/>
              <a:t> </a:t>
            </a:r>
            <a:r>
              <a:rPr lang="en-US" sz="2800" dirty="0" err="1"/>
              <a:t>bioéticos</a:t>
            </a:r>
            <a:endParaRPr lang="en-US" sz="2800" dirty="0"/>
          </a:p>
          <a:p>
            <a:pPr marL="1028700" lvl="1" indent="-571500">
              <a:buFont typeface="Arial" panose="020B0604020202020204" pitchFamily="34" charset="0"/>
              <a:buChar char="•"/>
            </a:pPr>
            <a:r>
              <a:rPr lang="es-ES" sz="2800" dirty="0"/>
              <a:t>Principios éticos de la atención sanitaria en tiempo de conflicto armado y otras emergencias</a:t>
            </a:r>
            <a:endParaRPr lang="en-US" sz="2800" dirty="0"/>
          </a:p>
        </p:txBody>
      </p:sp>
    </p:spTree>
    <p:extLst>
      <p:ext uri="{BB962C8B-B14F-4D97-AF65-F5344CB8AC3E}">
        <p14:creationId xmlns:p14="http://schemas.microsoft.com/office/powerpoint/2010/main" val="268653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14</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316026"/>
            <a:ext cx="461665" cy="1405449"/>
          </a:xfrm>
          <a:prstGeom prst="rect">
            <a:avLst/>
          </a:prstGeom>
          <a:noFill/>
        </p:spPr>
        <p:txBody>
          <a:bodyPr vert="vert270" wrap="none" rtlCol="0">
            <a:spAutoFit/>
          </a:bodyPr>
          <a:lstStyle/>
          <a:p>
            <a:r>
              <a:rPr lang="en-US" dirty="0" err="1">
                <a:solidFill>
                  <a:schemeClr val="bg1"/>
                </a:solidFill>
              </a:rPr>
              <a:t>Curso</a:t>
            </a:r>
            <a:r>
              <a:rPr lang="en-US" dirty="0">
                <a:solidFill>
                  <a:schemeClr val="bg1"/>
                </a:solidFill>
              </a:rPr>
              <a:t> H.E.L.P. </a:t>
            </a:r>
            <a:endParaRPr lang="en-GB" dirty="0"/>
          </a:p>
        </p:txBody>
      </p:sp>
      <p:sp>
        <p:nvSpPr>
          <p:cNvPr id="3" name="TextBox 2"/>
          <p:cNvSpPr txBox="1"/>
          <p:nvPr/>
        </p:nvSpPr>
        <p:spPr>
          <a:xfrm>
            <a:off x="1302328" y="304800"/>
            <a:ext cx="9925654" cy="6186309"/>
          </a:xfrm>
          <a:prstGeom prst="rect">
            <a:avLst/>
          </a:prstGeom>
          <a:noFill/>
        </p:spPr>
        <p:txBody>
          <a:bodyPr wrap="square" rtlCol="0">
            <a:spAutoFit/>
          </a:bodyPr>
          <a:lstStyle/>
          <a:p>
            <a:r>
              <a:rPr lang="en-US" sz="4400" b="1" u="sng" dirty="0" err="1"/>
              <a:t>Teorías</a:t>
            </a:r>
            <a:r>
              <a:rPr lang="en-US" sz="4400" b="1" u="sng" dirty="0"/>
              <a:t> </a:t>
            </a:r>
            <a:r>
              <a:rPr lang="en-US" sz="4400" b="1" u="sng" dirty="0" err="1"/>
              <a:t>éticas</a:t>
            </a:r>
            <a:r>
              <a:rPr lang="en-US" sz="4400" b="1" u="sng" dirty="0"/>
              <a:t>:</a:t>
            </a:r>
            <a:r>
              <a:rPr lang="en-US" sz="1600" dirty="0"/>
              <a:t> </a:t>
            </a:r>
            <a:br>
              <a:rPr lang="en-US" sz="4400" dirty="0"/>
            </a:br>
            <a:r>
              <a:rPr lang="es-ES" sz="2800" b="1" dirty="0"/>
              <a:t>Deontología - o ética basada en el deber,</a:t>
            </a:r>
            <a:r>
              <a:rPr lang="en-US" sz="2800" dirty="0"/>
              <a:t> </a:t>
            </a:r>
          </a:p>
          <a:p>
            <a:pPr marL="571500" indent="-571500">
              <a:buFont typeface="Arial" panose="020B0604020202020204" pitchFamily="34" charset="0"/>
              <a:buChar char="•"/>
            </a:pPr>
            <a:r>
              <a:rPr lang="es-ES" sz="2800" dirty="0"/>
              <a:t>Centrarse en los deberes y las normas como base de la acción ética</a:t>
            </a:r>
          </a:p>
          <a:p>
            <a:pPr marL="571500" indent="-571500">
              <a:buFont typeface="Arial" panose="020B0604020202020204" pitchFamily="34" charset="0"/>
              <a:buChar char="•"/>
            </a:pPr>
            <a:r>
              <a:rPr lang="es-ES" sz="2800" dirty="0"/>
              <a:t>Un deber es una obligación de actuar siempre de cierta manera, sin importar las consecuencias, porque actuar de esa manera es lo correcto</a:t>
            </a:r>
          </a:p>
          <a:p>
            <a:endParaRPr lang="en-US" sz="1600" dirty="0"/>
          </a:p>
          <a:p>
            <a:r>
              <a:rPr lang="en-US" sz="2800" b="1" dirty="0" err="1"/>
              <a:t>Consecuencialismo</a:t>
            </a:r>
            <a:endParaRPr lang="en-US" sz="2800" b="1" dirty="0"/>
          </a:p>
          <a:p>
            <a:pPr marL="571500" indent="-571500">
              <a:buFont typeface="Arial" panose="020B0604020202020204" pitchFamily="34" charset="0"/>
              <a:buChar char="•"/>
            </a:pPr>
            <a:r>
              <a:rPr lang="es-ES" sz="2800" dirty="0"/>
              <a:t>Se centra en las consecuencias y los resultados</a:t>
            </a:r>
          </a:p>
          <a:p>
            <a:pPr marL="571500" indent="-571500">
              <a:buFont typeface="Arial" panose="020B0604020202020204" pitchFamily="34" charset="0"/>
              <a:buChar char="•"/>
            </a:pPr>
            <a:r>
              <a:rPr lang="es-ES" sz="2800" dirty="0"/>
              <a:t>Utilitarismo: debemos tratar de generar el mayor bien general para un grupo o población; esto puede predecirse midiendo y calculando los beneficios y las cargas que resultan de una acción</a:t>
            </a:r>
            <a:endParaRPr lang="en-US" sz="2800" dirty="0"/>
          </a:p>
        </p:txBody>
      </p:sp>
    </p:spTree>
    <p:extLst>
      <p:ext uri="{BB962C8B-B14F-4D97-AF65-F5344CB8AC3E}">
        <p14:creationId xmlns:p14="http://schemas.microsoft.com/office/powerpoint/2010/main" val="405831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15</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316026"/>
            <a:ext cx="461665" cy="1405449"/>
          </a:xfrm>
          <a:prstGeom prst="rect">
            <a:avLst/>
          </a:prstGeom>
          <a:noFill/>
        </p:spPr>
        <p:txBody>
          <a:bodyPr vert="vert270" wrap="none" rtlCol="0">
            <a:spAutoFit/>
          </a:bodyPr>
          <a:lstStyle/>
          <a:p>
            <a:r>
              <a:rPr lang="en-US" dirty="0" err="1">
                <a:solidFill>
                  <a:schemeClr val="bg1"/>
                </a:solidFill>
              </a:rPr>
              <a:t>Curso</a:t>
            </a:r>
            <a:r>
              <a:rPr lang="en-US" dirty="0">
                <a:solidFill>
                  <a:schemeClr val="bg1"/>
                </a:solidFill>
              </a:rPr>
              <a:t> H.E.L.P. </a:t>
            </a:r>
            <a:endParaRPr lang="en-GB" dirty="0"/>
          </a:p>
        </p:txBody>
      </p:sp>
      <p:sp>
        <p:nvSpPr>
          <p:cNvPr id="3" name="TextBox 2"/>
          <p:cNvSpPr txBox="1"/>
          <p:nvPr/>
        </p:nvSpPr>
        <p:spPr>
          <a:xfrm>
            <a:off x="1302328" y="304800"/>
            <a:ext cx="9925654" cy="5570756"/>
          </a:xfrm>
          <a:prstGeom prst="rect">
            <a:avLst/>
          </a:prstGeom>
          <a:noFill/>
        </p:spPr>
        <p:txBody>
          <a:bodyPr wrap="square" rtlCol="0">
            <a:spAutoFit/>
          </a:bodyPr>
          <a:lstStyle/>
          <a:p>
            <a:r>
              <a:rPr lang="en-US" sz="4400" b="1" u="sng" dirty="0" err="1"/>
              <a:t>Teorías</a:t>
            </a:r>
            <a:r>
              <a:rPr lang="en-US" sz="4400" b="1" u="sng" dirty="0"/>
              <a:t> </a:t>
            </a:r>
            <a:r>
              <a:rPr lang="en-US" sz="4400" b="1" u="sng" dirty="0" err="1"/>
              <a:t>éticas</a:t>
            </a:r>
            <a:r>
              <a:rPr lang="en-US" sz="4400" b="1" u="sng" dirty="0"/>
              <a:t>: </a:t>
            </a:r>
            <a:br>
              <a:rPr lang="en-US" sz="4400" dirty="0"/>
            </a:br>
            <a:r>
              <a:rPr lang="en-US" sz="1600" dirty="0"/>
              <a:t> </a:t>
            </a:r>
          </a:p>
          <a:p>
            <a:r>
              <a:rPr lang="en-US" sz="2800" b="1" dirty="0" err="1"/>
              <a:t>Principismo</a:t>
            </a:r>
            <a:endParaRPr lang="en-US" sz="2800" b="1" dirty="0"/>
          </a:p>
          <a:p>
            <a:pPr marL="457200" indent="-457200">
              <a:buFont typeface="Arial" panose="020B0604020202020204" pitchFamily="34" charset="0"/>
              <a:buChar char="•"/>
            </a:pPr>
            <a:r>
              <a:rPr lang="es-ES" sz="2800" dirty="0"/>
              <a:t>Los principios son reglas o puntos de referencia</a:t>
            </a:r>
          </a:p>
          <a:p>
            <a:pPr marL="457200" indent="-457200">
              <a:buFont typeface="Arial" panose="020B0604020202020204" pitchFamily="34" charset="0"/>
              <a:buChar char="•"/>
            </a:pPr>
            <a:r>
              <a:rPr lang="es-ES" sz="2800" dirty="0"/>
              <a:t>Informan los códigos de ética, las directrices internacionales y los códigos de conducta</a:t>
            </a:r>
          </a:p>
          <a:p>
            <a:r>
              <a:rPr lang="en-US" sz="1600" dirty="0"/>
              <a:t>  </a:t>
            </a:r>
          </a:p>
          <a:p>
            <a:r>
              <a:rPr lang="en-US" sz="2800" b="1" dirty="0" err="1"/>
              <a:t>Ética</a:t>
            </a:r>
            <a:r>
              <a:rPr lang="en-US" sz="2800" b="1" dirty="0"/>
              <a:t> de la </a:t>
            </a:r>
            <a:r>
              <a:rPr lang="en-US" sz="2800" b="1" dirty="0" err="1"/>
              <a:t>virtud</a:t>
            </a:r>
            <a:endParaRPr lang="en-US" sz="2800" b="1" dirty="0"/>
          </a:p>
          <a:p>
            <a:pPr marL="457200" indent="-457200">
              <a:buFont typeface="Arial" panose="020B0604020202020204" pitchFamily="34" charset="0"/>
              <a:buChar char="•"/>
            </a:pPr>
            <a:r>
              <a:rPr lang="es-ES" sz="2800" dirty="0"/>
              <a:t>está menos preocupado por lo que debemos hacer, y más preocupado por el tipo de personas que debemos ser</a:t>
            </a:r>
          </a:p>
          <a:p>
            <a:pPr marL="457200" indent="-457200">
              <a:buFont typeface="Arial" panose="020B0604020202020204" pitchFamily="34" charset="0"/>
              <a:buChar char="•"/>
            </a:pPr>
            <a:r>
              <a:rPr lang="es-ES" sz="2800" dirty="0"/>
              <a:t>La virtud es un tipo de sabiduría práctica en la que las buenas intenciones (pensamiento) y el resultado correcto (acción) se unen. Se aprende de la experiencia pasada</a:t>
            </a:r>
            <a:endParaRPr lang="en-US" sz="2800" dirty="0"/>
          </a:p>
        </p:txBody>
      </p:sp>
    </p:spTree>
    <p:extLst>
      <p:ext uri="{BB962C8B-B14F-4D97-AF65-F5344CB8AC3E}">
        <p14:creationId xmlns:p14="http://schemas.microsoft.com/office/powerpoint/2010/main" val="85818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16</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316026"/>
            <a:ext cx="461665" cy="1405449"/>
          </a:xfrm>
          <a:prstGeom prst="rect">
            <a:avLst/>
          </a:prstGeom>
          <a:noFill/>
        </p:spPr>
        <p:txBody>
          <a:bodyPr vert="vert270" wrap="none" rtlCol="0">
            <a:spAutoFit/>
          </a:bodyPr>
          <a:lstStyle/>
          <a:p>
            <a:r>
              <a:rPr lang="en-US" dirty="0" err="1">
                <a:solidFill>
                  <a:schemeClr val="bg1"/>
                </a:solidFill>
              </a:rPr>
              <a:t>Curso</a:t>
            </a:r>
            <a:r>
              <a:rPr lang="en-US" dirty="0">
                <a:solidFill>
                  <a:schemeClr val="bg1"/>
                </a:solidFill>
              </a:rPr>
              <a:t> H.E.L.P. </a:t>
            </a:r>
            <a:endParaRPr lang="en-GB" dirty="0"/>
          </a:p>
        </p:txBody>
      </p:sp>
      <p:sp>
        <p:nvSpPr>
          <p:cNvPr id="3" name="TextBox 2"/>
          <p:cNvSpPr txBox="1"/>
          <p:nvPr/>
        </p:nvSpPr>
        <p:spPr>
          <a:xfrm>
            <a:off x="1302328" y="304800"/>
            <a:ext cx="9925654" cy="4955203"/>
          </a:xfrm>
          <a:prstGeom prst="rect">
            <a:avLst/>
          </a:prstGeom>
          <a:noFill/>
        </p:spPr>
        <p:txBody>
          <a:bodyPr wrap="square" rtlCol="0">
            <a:spAutoFit/>
          </a:bodyPr>
          <a:lstStyle/>
          <a:p>
            <a:r>
              <a:rPr lang="es-ES" sz="4400" b="1" u="sng" dirty="0"/>
              <a:t>Valores y principios, reglas y normas</a:t>
            </a:r>
            <a:endParaRPr lang="en-US" sz="4400" b="1" u="sng" dirty="0"/>
          </a:p>
          <a:p>
            <a:r>
              <a:rPr lang="en-US" sz="1600" u="sng" dirty="0"/>
              <a:t> </a:t>
            </a:r>
            <a:br>
              <a:rPr lang="en-US" sz="4400" dirty="0"/>
            </a:br>
            <a:r>
              <a:rPr lang="en-US" sz="2800" b="1" dirty="0" err="1"/>
              <a:t>Valores</a:t>
            </a:r>
            <a:endParaRPr lang="en-US" sz="2800" b="1" dirty="0"/>
          </a:p>
          <a:p>
            <a:r>
              <a:rPr lang="es-ES" sz="2800" dirty="0"/>
              <a:t>Indican los ideales a seguir:</a:t>
            </a:r>
            <a:r>
              <a:rPr lang="en-US" sz="2800" dirty="0"/>
              <a:t> </a:t>
            </a:r>
          </a:p>
          <a:p>
            <a:pPr marL="457200" indent="-457200">
              <a:buFont typeface="Arial" panose="020B0604020202020204" pitchFamily="34" charset="0"/>
              <a:buChar char="•"/>
            </a:pPr>
            <a:r>
              <a:rPr lang="es-ES" sz="2800" dirty="0"/>
              <a:t>Humanidad, dignidad, respeto a la persona</a:t>
            </a:r>
          </a:p>
          <a:p>
            <a:pPr marL="457200" indent="-457200">
              <a:buFont typeface="Arial" panose="020B0604020202020204" pitchFamily="34" charset="0"/>
              <a:buChar char="•"/>
            </a:pPr>
            <a:r>
              <a:rPr lang="es-ES" sz="2800" dirty="0"/>
              <a:t>Autonomía, vida, salud, igualdad, solidaridad</a:t>
            </a:r>
          </a:p>
          <a:p>
            <a:r>
              <a:rPr lang="en-US" sz="1600" dirty="0"/>
              <a:t> </a:t>
            </a:r>
          </a:p>
          <a:p>
            <a:r>
              <a:rPr lang="en-US" sz="2800" b="1" dirty="0" err="1"/>
              <a:t>Principios</a:t>
            </a:r>
            <a:endParaRPr lang="en-US" sz="2800" b="1" dirty="0"/>
          </a:p>
          <a:p>
            <a:r>
              <a:rPr lang="es-ES" sz="2800" dirty="0"/>
              <a:t>Basándose en los valores, dar las principales orientaciones para la acción y las actitudes:</a:t>
            </a:r>
            <a:r>
              <a:rPr lang="en-US" sz="2800" dirty="0"/>
              <a:t>  </a:t>
            </a:r>
          </a:p>
          <a:p>
            <a:pPr marL="457200" indent="-457200">
              <a:buFont typeface="Arial" panose="020B0604020202020204" pitchFamily="34" charset="0"/>
              <a:buChar char="•"/>
            </a:pPr>
            <a:r>
              <a:rPr lang="es-ES" sz="2800" dirty="0"/>
              <a:t>Imparcialidad, autodeterminación, respeto a la vida, justicia</a:t>
            </a:r>
            <a:r>
              <a:rPr lang="en-US" sz="1600" dirty="0"/>
              <a:t> </a:t>
            </a:r>
          </a:p>
          <a:p>
            <a:endParaRPr lang="en-US" sz="1600" dirty="0"/>
          </a:p>
        </p:txBody>
      </p:sp>
    </p:spTree>
    <p:extLst>
      <p:ext uri="{BB962C8B-B14F-4D97-AF65-F5344CB8AC3E}">
        <p14:creationId xmlns:p14="http://schemas.microsoft.com/office/powerpoint/2010/main" val="374808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17</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316026"/>
            <a:ext cx="461665" cy="1405449"/>
          </a:xfrm>
          <a:prstGeom prst="rect">
            <a:avLst/>
          </a:prstGeom>
          <a:noFill/>
        </p:spPr>
        <p:txBody>
          <a:bodyPr vert="vert270" wrap="none" rtlCol="0">
            <a:spAutoFit/>
          </a:bodyPr>
          <a:lstStyle/>
          <a:p>
            <a:r>
              <a:rPr lang="en-US" dirty="0" err="1">
                <a:solidFill>
                  <a:schemeClr val="bg1"/>
                </a:solidFill>
              </a:rPr>
              <a:t>Curso</a:t>
            </a:r>
            <a:r>
              <a:rPr lang="en-US" dirty="0">
                <a:solidFill>
                  <a:schemeClr val="bg1"/>
                </a:solidFill>
              </a:rPr>
              <a:t> H.E.L.P. </a:t>
            </a:r>
            <a:endParaRPr lang="en-GB" dirty="0"/>
          </a:p>
        </p:txBody>
      </p:sp>
      <p:sp>
        <p:nvSpPr>
          <p:cNvPr id="3" name="TextBox 2"/>
          <p:cNvSpPr txBox="1"/>
          <p:nvPr/>
        </p:nvSpPr>
        <p:spPr>
          <a:xfrm>
            <a:off x="1302328" y="148384"/>
            <a:ext cx="9925654" cy="6494085"/>
          </a:xfrm>
          <a:prstGeom prst="rect">
            <a:avLst/>
          </a:prstGeom>
          <a:noFill/>
        </p:spPr>
        <p:txBody>
          <a:bodyPr wrap="square" rtlCol="0">
            <a:spAutoFit/>
          </a:bodyPr>
          <a:lstStyle/>
          <a:p>
            <a:r>
              <a:rPr lang="es-ES" sz="4400" b="1" u="sng" dirty="0"/>
              <a:t>Valores y principios, reglas y normas</a:t>
            </a:r>
          </a:p>
          <a:p>
            <a:r>
              <a:rPr lang="en-US" sz="1600" u="sng" dirty="0"/>
              <a:t> </a:t>
            </a:r>
            <a:br>
              <a:rPr lang="en-US" sz="4400" dirty="0"/>
            </a:br>
            <a:r>
              <a:rPr lang="en-US" sz="2400" b="1" dirty="0" err="1">
                <a:solidFill>
                  <a:schemeClr val="bg1">
                    <a:lumMod val="65000"/>
                  </a:schemeClr>
                </a:solidFill>
              </a:rPr>
              <a:t>Valores</a:t>
            </a:r>
            <a:endParaRPr lang="en-US" sz="2400" b="1" dirty="0">
              <a:solidFill>
                <a:schemeClr val="bg1">
                  <a:lumMod val="65000"/>
                </a:schemeClr>
              </a:solidFill>
            </a:endParaRPr>
          </a:p>
          <a:p>
            <a:r>
              <a:rPr lang="es-ES" sz="2400" dirty="0">
                <a:solidFill>
                  <a:schemeClr val="bg1">
                    <a:lumMod val="65000"/>
                  </a:schemeClr>
                </a:solidFill>
              </a:rPr>
              <a:t>Indican los ideales a seguir: </a:t>
            </a:r>
          </a:p>
          <a:p>
            <a:pPr marL="342900" indent="-342900">
              <a:buFont typeface="Arial" panose="020B0604020202020204" pitchFamily="34" charset="0"/>
              <a:buChar char="•"/>
            </a:pPr>
            <a:r>
              <a:rPr lang="es-ES" sz="2400" dirty="0">
                <a:solidFill>
                  <a:schemeClr val="bg1">
                    <a:lumMod val="65000"/>
                  </a:schemeClr>
                </a:solidFill>
              </a:rPr>
              <a:t>Humanidad, dignidad, respeto a la persona</a:t>
            </a:r>
          </a:p>
          <a:p>
            <a:pPr marL="342900" indent="-342900">
              <a:buFont typeface="Arial" panose="020B0604020202020204" pitchFamily="34" charset="0"/>
              <a:buChar char="•"/>
            </a:pPr>
            <a:r>
              <a:rPr lang="es-ES" sz="2400" dirty="0">
                <a:solidFill>
                  <a:schemeClr val="bg1">
                    <a:lumMod val="65000"/>
                  </a:schemeClr>
                </a:solidFill>
              </a:rPr>
              <a:t>Autonomía, vida, salud, igualdad, solidaridad</a:t>
            </a:r>
          </a:p>
          <a:p>
            <a:r>
              <a:rPr lang="en-US" sz="2400" dirty="0">
                <a:solidFill>
                  <a:schemeClr val="bg1">
                    <a:lumMod val="65000"/>
                  </a:schemeClr>
                </a:solidFill>
              </a:rPr>
              <a:t> </a:t>
            </a:r>
          </a:p>
          <a:p>
            <a:r>
              <a:rPr lang="en-US" sz="2400" b="1" dirty="0" err="1">
                <a:solidFill>
                  <a:schemeClr val="bg1">
                    <a:lumMod val="65000"/>
                  </a:schemeClr>
                </a:solidFill>
              </a:rPr>
              <a:t>Principios</a:t>
            </a:r>
            <a:endParaRPr lang="en-US" sz="2400" b="1" dirty="0">
              <a:solidFill>
                <a:schemeClr val="bg1">
                  <a:lumMod val="65000"/>
                </a:schemeClr>
              </a:solidFill>
            </a:endParaRPr>
          </a:p>
          <a:p>
            <a:r>
              <a:rPr lang="es-ES" sz="2400" dirty="0">
                <a:solidFill>
                  <a:schemeClr val="bg1">
                    <a:lumMod val="65000"/>
                  </a:schemeClr>
                </a:solidFill>
              </a:rPr>
              <a:t>Basándose en los valores, dar las principales orientaciones para la acción y las actitudes:  </a:t>
            </a:r>
          </a:p>
          <a:p>
            <a:pPr marL="342900" indent="-342900">
              <a:buFont typeface="Arial" panose="020B0604020202020204" pitchFamily="34" charset="0"/>
              <a:buChar char="•"/>
            </a:pPr>
            <a:r>
              <a:rPr lang="es-ES" sz="2400" dirty="0">
                <a:solidFill>
                  <a:schemeClr val="bg1">
                    <a:lumMod val="65000"/>
                  </a:schemeClr>
                </a:solidFill>
              </a:rPr>
              <a:t>Imparcialidad, autodeterminación, respeto a la vida, justicia </a:t>
            </a:r>
          </a:p>
          <a:p>
            <a:r>
              <a:rPr lang="en-US" sz="1600" dirty="0"/>
              <a:t> </a:t>
            </a:r>
          </a:p>
          <a:p>
            <a:r>
              <a:rPr lang="en-US" sz="2800" b="1" dirty="0" err="1"/>
              <a:t>Reglas</a:t>
            </a:r>
            <a:r>
              <a:rPr lang="en-US" sz="2800" b="1" dirty="0"/>
              <a:t> y </a:t>
            </a:r>
            <a:r>
              <a:rPr lang="en-US" sz="2800" b="1" dirty="0" err="1"/>
              <a:t>normas</a:t>
            </a:r>
            <a:endParaRPr lang="en-US" sz="2800" b="1" dirty="0"/>
          </a:p>
          <a:p>
            <a:r>
              <a:rPr lang="es-ES" sz="2400" dirty="0"/>
              <a:t>Determinar la acción y enmarcar la decisión</a:t>
            </a:r>
            <a:r>
              <a:rPr lang="en-US" sz="2400" dirty="0"/>
              <a:t>: </a:t>
            </a:r>
          </a:p>
          <a:p>
            <a:pPr marL="457200" indent="-457200">
              <a:buFont typeface="Arial" panose="020B0604020202020204" pitchFamily="34" charset="0"/>
              <a:buChar char="•"/>
            </a:pPr>
            <a:r>
              <a:rPr lang="es-ES" sz="2400" dirty="0"/>
              <a:t>Neutralidad, consentimiento informado, medios proporcionados, respeto de los contratos, igualdad de acceso a la atención médica, confidencialidad</a:t>
            </a:r>
          </a:p>
          <a:p>
            <a:pPr marL="457200" indent="-457200">
              <a:buFont typeface="Arial" panose="020B0604020202020204" pitchFamily="34" charset="0"/>
              <a:buChar char="•"/>
            </a:pPr>
            <a:r>
              <a:rPr lang="es-ES" sz="2400" dirty="0"/>
              <a:t>Leyes; Normas morales y sociales; Ética profesional, códigos de conducta.</a:t>
            </a:r>
            <a:endParaRPr lang="en-US" sz="1400" dirty="0"/>
          </a:p>
        </p:txBody>
      </p:sp>
    </p:spTree>
    <p:extLst>
      <p:ext uri="{BB962C8B-B14F-4D97-AF65-F5344CB8AC3E}">
        <p14:creationId xmlns:p14="http://schemas.microsoft.com/office/powerpoint/2010/main" val="134010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18</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316026"/>
            <a:ext cx="461665" cy="1405449"/>
          </a:xfrm>
          <a:prstGeom prst="rect">
            <a:avLst/>
          </a:prstGeom>
          <a:noFill/>
        </p:spPr>
        <p:txBody>
          <a:bodyPr vert="vert270" wrap="none" rtlCol="0">
            <a:spAutoFit/>
          </a:bodyPr>
          <a:lstStyle/>
          <a:p>
            <a:r>
              <a:rPr lang="en-US" dirty="0" err="1">
                <a:solidFill>
                  <a:schemeClr val="bg1"/>
                </a:solidFill>
              </a:rPr>
              <a:t>Curso</a:t>
            </a:r>
            <a:r>
              <a:rPr lang="en-US" dirty="0">
                <a:solidFill>
                  <a:schemeClr val="bg1"/>
                </a:solidFill>
              </a:rPr>
              <a:t> H.E.L.P. </a:t>
            </a:r>
            <a:endParaRPr lang="en-GB" dirty="0"/>
          </a:p>
        </p:txBody>
      </p:sp>
      <p:sp>
        <p:nvSpPr>
          <p:cNvPr id="3" name="TextBox 2"/>
          <p:cNvSpPr txBox="1"/>
          <p:nvPr/>
        </p:nvSpPr>
        <p:spPr>
          <a:xfrm>
            <a:off x="1302328" y="304800"/>
            <a:ext cx="9925654" cy="5940088"/>
          </a:xfrm>
          <a:prstGeom prst="rect">
            <a:avLst/>
          </a:prstGeom>
          <a:noFill/>
        </p:spPr>
        <p:txBody>
          <a:bodyPr wrap="square" rtlCol="0">
            <a:spAutoFit/>
          </a:bodyPr>
          <a:lstStyle/>
          <a:p>
            <a:r>
              <a:rPr lang="es-ES" sz="4000" b="1" u="sng" dirty="0"/>
              <a:t>Valores y principios de la ética humanitaria</a:t>
            </a:r>
            <a:r>
              <a:rPr lang="en-US" sz="4000" b="1" u="sng" dirty="0"/>
              <a:t>:</a:t>
            </a:r>
            <a:br>
              <a:rPr lang="en-US" sz="4400" b="1" u="sng" dirty="0"/>
            </a:br>
            <a:r>
              <a:rPr lang="es-ES" sz="2400" u="sng" dirty="0"/>
              <a:t>Principios Fundamentales del Movimiento de la Cruz Roja y de la Media Luna Roja</a:t>
            </a:r>
          </a:p>
          <a:p>
            <a:endParaRPr lang="en-US" sz="4400" dirty="0"/>
          </a:p>
          <a:p>
            <a:r>
              <a:rPr lang="en-US" sz="2800" b="1" dirty="0" err="1"/>
              <a:t>Humanidad</a:t>
            </a:r>
            <a:r>
              <a:rPr lang="en-US" sz="2800" b="1" dirty="0"/>
              <a:t> </a:t>
            </a:r>
            <a:r>
              <a:rPr lang="en-US" sz="2400" b="1" dirty="0"/>
              <a:t>		– </a:t>
            </a:r>
            <a:r>
              <a:rPr lang="es-ES" sz="2400" b="1" dirty="0"/>
              <a:t>Respetar a las personas y su dignidad</a:t>
            </a:r>
            <a:endParaRPr lang="en-US" sz="2400" b="1" dirty="0"/>
          </a:p>
          <a:p>
            <a:r>
              <a:rPr lang="en-US" sz="2400" b="1" dirty="0"/>
              <a:t>	 		– </a:t>
            </a:r>
            <a:r>
              <a:rPr lang="es-ES" sz="2400" b="1" dirty="0"/>
              <a:t>Actuar con simpatía hacia las personas</a:t>
            </a:r>
            <a:endParaRPr lang="en-US" sz="2400" b="1" dirty="0"/>
          </a:p>
          <a:p>
            <a:endParaRPr lang="en-US" sz="2400" b="1" dirty="0"/>
          </a:p>
          <a:p>
            <a:r>
              <a:rPr lang="en-US" sz="2800" b="1" dirty="0" err="1"/>
              <a:t>Imparcialidad</a:t>
            </a:r>
            <a:r>
              <a:rPr lang="en-US" sz="2400" b="1" dirty="0"/>
              <a:t>  	– </a:t>
            </a:r>
            <a:r>
              <a:rPr lang="es-ES" sz="2400" b="1" dirty="0"/>
              <a:t>Proporcionar asistencia basada en la necesidad, sin 			discriminación</a:t>
            </a:r>
          </a:p>
          <a:p>
            <a:endParaRPr lang="en-US" sz="2400" b="1" dirty="0"/>
          </a:p>
          <a:p>
            <a:r>
              <a:rPr lang="en-US" sz="2800" b="1" dirty="0" err="1"/>
              <a:t>Neutralidad</a:t>
            </a:r>
            <a:r>
              <a:rPr lang="en-US" sz="2400" b="1" dirty="0"/>
              <a:t>		– </a:t>
            </a:r>
            <a:r>
              <a:rPr lang="en-US" sz="2400" b="1" dirty="0" err="1"/>
              <a:t>Abstenerse</a:t>
            </a:r>
            <a:r>
              <a:rPr lang="en-US" sz="2400" b="1" dirty="0"/>
              <a:t> de </a:t>
            </a:r>
            <a:r>
              <a:rPr lang="en-US" sz="2400" b="1" dirty="0" err="1"/>
              <a:t>tomar</a:t>
            </a:r>
            <a:r>
              <a:rPr lang="en-US" sz="2400" b="1" dirty="0"/>
              <a:t> </a:t>
            </a:r>
            <a:r>
              <a:rPr lang="en-US" sz="2400" b="1" dirty="0" err="1"/>
              <a:t>partido</a:t>
            </a:r>
            <a:endParaRPr lang="en-US" sz="2400" b="1" dirty="0"/>
          </a:p>
          <a:p>
            <a:endParaRPr lang="en-US" sz="2400" b="1" dirty="0"/>
          </a:p>
          <a:p>
            <a:r>
              <a:rPr lang="en-US" sz="2800" b="1" dirty="0" err="1"/>
              <a:t>Independencia</a:t>
            </a:r>
            <a:r>
              <a:rPr lang="en-US" sz="2800" b="1" dirty="0"/>
              <a:t> </a:t>
            </a:r>
            <a:r>
              <a:rPr lang="en-US" sz="2400" b="1" dirty="0"/>
              <a:t>	– </a:t>
            </a:r>
            <a:r>
              <a:rPr lang="en-US" sz="2400" b="1" dirty="0" err="1"/>
              <a:t>Actuar</a:t>
            </a:r>
            <a:r>
              <a:rPr lang="en-US" sz="2400" b="1" dirty="0"/>
              <a:t> de forma </a:t>
            </a:r>
            <a:r>
              <a:rPr lang="en-US" sz="2400" b="1" dirty="0" err="1"/>
              <a:t>autónoma</a:t>
            </a:r>
            <a:endParaRPr lang="en-US" sz="2400" b="1" dirty="0"/>
          </a:p>
          <a:p>
            <a:endParaRPr lang="en-US" sz="1600" dirty="0"/>
          </a:p>
        </p:txBody>
      </p:sp>
    </p:spTree>
    <p:extLst>
      <p:ext uri="{BB962C8B-B14F-4D97-AF65-F5344CB8AC3E}">
        <p14:creationId xmlns:p14="http://schemas.microsoft.com/office/powerpoint/2010/main" val="2690516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19</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316026"/>
            <a:ext cx="461665" cy="1405449"/>
          </a:xfrm>
          <a:prstGeom prst="rect">
            <a:avLst/>
          </a:prstGeom>
          <a:noFill/>
        </p:spPr>
        <p:txBody>
          <a:bodyPr vert="vert270" wrap="none" rtlCol="0">
            <a:spAutoFit/>
          </a:bodyPr>
          <a:lstStyle/>
          <a:p>
            <a:r>
              <a:rPr lang="en-US" dirty="0" err="1">
                <a:solidFill>
                  <a:schemeClr val="bg1"/>
                </a:solidFill>
              </a:rPr>
              <a:t>Curso</a:t>
            </a:r>
            <a:r>
              <a:rPr lang="en-US" dirty="0">
                <a:solidFill>
                  <a:schemeClr val="bg1"/>
                </a:solidFill>
              </a:rPr>
              <a:t> H.E.L.P. </a:t>
            </a:r>
            <a:endParaRPr lang="en-GB" dirty="0"/>
          </a:p>
        </p:txBody>
      </p:sp>
      <p:sp>
        <p:nvSpPr>
          <p:cNvPr id="3" name="TextBox 2"/>
          <p:cNvSpPr txBox="1"/>
          <p:nvPr/>
        </p:nvSpPr>
        <p:spPr>
          <a:xfrm>
            <a:off x="1302328" y="304800"/>
            <a:ext cx="9925654" cy="1446550"/>
          </a:xfrm>
          <a:prstGeom prst="rect">
            <a:avLst/>
          </a:prstGeom>
          <a:noFill/>
        </p:spPr>
        <p:txBody>
          <a:bodyPr wrap="square" rtlCol="0">
            <a:spAutoFit/>
          </a:bodyPr>
          <a:lstStyle/>
          <a:p>
            <a:r>
              <a:rPr lang="en-US" sz="4400" b="1" u="sng" dirty="0"/>
              <a:t>Código de </a:t>
            </a:r>
            <a:r>
              <a:rPr lang="en-US" sz="4400" b="1" u="sng" dirty="0" err="1"/>
              <a:t>Conducta</a:t>
            </a:r>
            <a:r>
              <a:rPr lang="en-US" sz="4400" b="1" u="sng" dirty="0"/>
              <a:t> </a:t>
            </a:r>
            <a:r>
              <a:rPr lang="es-ES" sz="2800" u="sng" dirty="0"/>
              <a:t>para el Movimiento Internacional de la CR/MLR y las ONG la asistencia en casos de desastres (1994) </a:t>
            </a:r>
            <a:br>
              <a:rPr lang="en-US" sz="4400" dirty="0"/>
            </a:br>
            <a:endParaRPr lang="en-US" sz="1600" dirty="0"/>
          </a:p>
        </p:txBody>
      </p:sp>
      <p:sp>
        <p:nvSpPr>
          <p:cNvPr id="8" name="Content Placeholder 4">
            <a:extLst>
              <a:ext uri="{FF2B5EF4-FFF2-40B4-BE49-F238E27FC236}">
                <a16:creationId xmlns:a16="http://schemas.microsoft.com/office/drawing/2014/main" id="{53CF7053-4694-479B-BF56-6FE79275335C}"/>
              </a:ext>
            </a:extLst>
          </p:cNvPr>
          <p:cNvSpPr txBox="1">
            <a:spLocks/>
          </p:cNvSpPr>
          <p:nvPr/>
        </p:nvSpPr>
        <p:spPr bwMode="auto">
          <a:xfrm>
            <a:off x="4367808" y="1751350"/>
            <a:ext cx="7533852" cy="4901857"/>
          </a:xfrm>
          <a:prstGeom prst="rect">
            <a:avLst/>
          </a:prstGeom>
          <a:solidFill>
            <a:srgbClr val="FFC000">
              <a:alpha val="50000"/>
            </a:srgbClr>
          </a:solidFill>
          <a:ln w="9525">
            <a:solidFill>
              <a:srgbClr val="FEB80A"/>
            </a:solidFill>
            <a:miter lim="800000"/>
            <a:headEnd/>
            <a:tailEnd/>
          </a:ln>
        </p:spPr>
        <p:txBody>
          <a:bodyPr vert="horz" wrap="square" lIns="72000" tIns="72000" rIns="72000" bIns="0" numCol="1" anchor="t" anchorCtr="0" compatLnSpc="1">
            <a:prstTxWarp prst="textNoShape">
              <a:avLst/>
            </a:prstTxWarp>
          </a:bodyPr>
          <a:lstStyle>
            <a:lvl1pPr marL="180000" indent="-180000" algn="l" rtl="0" eaLnBrk="0" fontAlgn="base" hangingPunct="0">
              <a:lnSpc>
                <a:spcPct val="100000"/>
              </a:lnSpc>
              <a:spcBef>
                <a:spcPts val="600"/>
              </a:spcBef>
              <a:spcAft>
                <a:spcPct val="0"/>
              </a:spcAft>
              <a:buClr>
                <a:schemeClr val="accent1"/>
              </a:buClr>
              <a:buSzPct val="80000"/>
              <a:buFont typeface="Wingdings 2" pitchFamily="18" charset="2"/>
              <a:buChar char=""/>
              <a:defRPr lang="en-GB" sz="2400" b="1" kern="1200" noProof="0" dirty="0" smtClean="0">
                <a:solidFill>
                  <a:schemeClr val="tx1"/>
                </a:solidFill>
                <a:latin typeface="+mn-lt"/>
                <a:ea typeface="+mn-ea"/>
                <a:cs typeface="+mn-cs"/>
              </a:defRPr>
            </a:lvl1pPr>
            <a:lvl2pPr marL="271463" indent="-180975" algn="l" rtl="0" eaLnBrk="0" fontAlgn="base" hangingPunct="0">
              <a:lnSpc>
                <a:spcPct val="100000"/>
              </a:lnSpc>
              <a:spcBef>
                <a:spcPts val="300"/>
              </a:spcBef>
              <a:spcAft>
                <a:spcPct val="0"/>
              </a:spcAft>
              <a:buClr>
                <a:schemeClr val="accent1"/>
              </a:buClr>
              <a:buFont typeface="Verdana" pitchFamily="34" charset="0"/>
              <a:buChar char="◦"/>
              <a:tabLst/>
              <a:defRPr lang="en-GB" sz="2200" kern="1200" noProof="0" dirty="0" smtClean="0">
                <a:solidFill>
                  <a:schemeClr val="tx1"/>
                </a:solidFill>
                <a:latin typeface="+mn-lt"/>
                <a:ea typeface="+mn-ea"/>
                <a:cs typeface="+mn-cs"/>
              </a:defRPr>
            </a:lvl2pPr>
            <a:lvl3pPr marL="271463" indent="-180975" algn="l" rtl="0" eaLnBrk="0" fontAlgn="base" hangingPunct="0">
              <a:spcBef>
                <a:spcPts val="300"/>
              </a:spcBef>
              <a:spcAft>
                <a:spcPct val="0"/>
              </a:spcAft>
              <a:buClr>
                <a:schemeClr val="accent2"/>
              </a:buClr>
              <a:buFont typeface="Wingdings 2" pitchFamily="18" charset="2"/>
              <a:buChar char=""/>
              <a:defRPr lang="en-GB" sz="2000" kern="1200" noProof="0" dirty="0" smtClean="0">
                <a:solidFill>
                  <a:schemeClr val="tx1"/>
                </a:solidFill>
                <a:latin typeface="+mn-lt"/>
                <a:ea typeface="+mn-ea"/>
                <a:cs typeface="+mn-cs"/>
              </a:defRPr>
            </a:lvl3pPr>
            <a:lvl4pPr marL="450850" indent="-179388" algn="l" rtl="0" eaLnBrk="0" fontAlgn="base" hangingPunct="0">
              <a:spcBef>
                <a:spcPct val="20000"/>
              </a:spcBef>
              <a:spcAft>
                <a:spcPct val="0"/>
              </a:spcAft>
              <a:buClr>
                <a:srgbClr val="C32D2E"/>
              </a:buClr>
              <a:buFont typeface="Wingdings 2" pitchFamily="18" charset="2"/>
              <a:buChar char=""/>
              <a:defRPr lang="en-GB" sz="1800" kern="1200" noProof="0" dirty="0" smtClean="0">
                <a:solidFill>
                  <a:schemeClr val="tx1"/>
                </a:solidFill>
                <a:latin typeface="+mn-lt"/>
                <a:ea typeface="+mn-ea"/>
                <a:cs typeface="+mn-cs"/>
              </a:defRPr>
            </a:lvl4pPr>
            <a:lvl5pPr marL="631825" indent="-180975" algn="l" rtl="0" eaLnBrk="0" fontAlgn="base" hangingPunct="0">
              <a:spcBef>
                <a:spcPct val="20000"/>
              </a:spcBef>
              <a:spcAft>
                <a:spcPct val="0"/>
              </a:spcAft>
              <a:buClr>
                <a:srgbClr val="84AA33"/>
              </a:buClr>
              <a:buFont typeface="Wingdings 2" pitchFamily="18" charset="2"/>
              <a:buChar char=""/>
              <a:defRPr lang="en-GB" sz="1800" kern="1200" noProof="0" dirty="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180000" marR="0" lvl="0" indent="-180000" algn="l" defTabSz="914400" rtl="0" eaLnBrk="0" fontAlgn="base" latinLnBrk="0" hangingPunct="0">
              <a:lnSpc>
                <a:spcPct val="100000"/>
              </a:lnSpc>
              <a:spcBef>
                <a:spcPts val="600"/>
              </a:spcBef>
              <a:spcAft>
                <a:spcPct val="0"/>
              </a:spcAft>
              <a:buClr>
                <a:srgbClr val="3891A7"/>
              </a:buClr>
              <a:buSzPct val="80000"/>
              <a:buFont typeface="Wingdings 2" pitchFamily="18" charset="2"/>
              <a:buChar char=""/>
              <a:tabLst/>
              <a:defRPr/>
            </a:pPr>
            <a:r>
              <a:rPr kumimoji="0" lang="en-US" sz="2800" b="1" i="0" u="none" strike="noStrike" kern="1200" cap="none" spc="0" normalizeH="0" baseline="0" noProof="0" dirty="0">
                <a:ln>
                  <a:noFill/>
                </a:ln>
                <a:solidFill>
                  <a:sysClr val="windowText" lastClr="000000"/>
                </a:solidFill>
                <a:effectLst/>
                <a:uLnTx/>
                <a:uFillTx/>
                <a:latin typeface="Calibri"/>
                <a:ea typeface="+mn-ea"/>
                <a:cs typeface="+mn-cs"/>
              </a:rPr>
              <a:t> 6 </a:t>
            </a:r>
            <a:r>
              <a:rPr kumimoji="0" lang="en-US" sz="2800" b="1" i="0" u="none" strike="noStrike" kern="1200" cap="none" spc="0" normalizeH="0" baseline="0" noProof="0" dirty="0" err="1">
                <a:ln>
                  <a:noFill/>
                </a:ln>
                <a:solidFill>
                  <a:sysClr val="windowText" lastClr="000000"/>
                </a:solidFill>
                <a:effectLst/>
                <a:uLnTx/>
                <a:uFillTx/>
                <a:latin typeface="Calibri"/>
                <a:ea typeface="+mn-ea"/>
                <a:cs typeface="+mn-cs"/>
              </a:rPr>
              <a:t>principios</a:t>
            </a:r>
            <a:r>
              <a:rPr kumimoji="0" lang="en-US" sz="2800" b="1" i="0" u="none" strike="noStrike" kern="1200" cap="none" spc="0" normalizeH="0" baseline="0" noProof="0" dirty="0">
                <a:ln>
                  <a:noFill/>
                </a:ln>
                <a:solidFill>
                  <a:sysClr val="windowText" lastClr="000000"/>
                </a:solidFill>
                <a:effectLst/>
                <a:uLnTx/>
                <a:uFillTx/>
                <a:latin typeface="Calibri"/>
                <a:ea typeface="+mn-ea"/>
                <a:cs typeface="+mn-cs"/>
              </a:rPr>
              <a:t> </a:t>
            </a:r>
            <a:r>
              <a:rPr kumimoji="0" lang="en-US" sz="2800" b="1" i="0" u="none" strike="noStrike" kern="1200" cap="none" spc="0" normalizeH="0" baseline="0" noProof="0" dirty="0" err="1">
                <a:ln>
                  <a:noFill/>
                </a:ln>
                <a:solidFill>
                  <a:sysClr val="windowText" lastClr="000000"/>
                </a:solidFill>
                <a:effectLst/>
                <a:uLnTx/>
                <a:uFillTx/>
                <a:latin typeface="Calibri"/>
                <a:ea typeface="+mn-ea"/>
                <a:cs typeface="+mn-cs"/>
              </a:rPr>
              <a:t>agregados</a:t>
            </a:r>
            <a:r>
              <a:rPr kumimoji="0" lang="en-US" sz="2800" b="1" i="0" u="none" strike="noStrike" kern="1200" cap="none" spc="0" normalizeH="0" baseline="0" noProof="0" dirty="0">
                <a:ln>
                  <a:noFill/>
                </a:ln>
                <a:solidFill>
                  <a:sysClr val="windowText" lastClr="000000"/>
                </a:solidFill>
                <a:effectLst/>
                <a:uLnTx/>
                <a:uFillTx/>
                <a:latin typeface="Calibri"/>
                <a:ea typeface="+mn-ea"/>
                <a:cs typeface="+mn-cs"/>
              </a:rPr>
              <a:t>:</a:t>
            </a:r>
          </a:p>
          <a:p>
            <a:pPr marL="547688" lvl="1" indent="-457200">
              <a:spcBef>
                <a:spcPts val="0"/>
              </a:spcBef>
              <a:buClr>
                <a:srgbClr val="3891A7"/>
              </a:buClr>
              <a:buFont typeface="+mj-lt"/>
              <a:buAutoNum type="arabicPeriod" startAt="5"/>
              <a:defRPr/>
            </a:pPr>
            <a:r>
              <a:rPr lang="es-ES" sz="2800" u="sng" dirty="0">
                <a:solidFill>
                  <a:sysClr val="windowText" lastClr="000000"/>
                </a:solidFill>
              </a:rPr>
              <a:t>Respeto</a:t>
            </a:r>
            <a:r>
              <a:rPr lang="es-ES" sz="2800" dirty="0">
                <a:solidFill>
                  <a:sysClr val="windowText" lastClr="000000"/>
                </a:solidFill>
              </a:rPr>
              <a:t> por las culturas y costumbres </a:t>
            </a:r>
            <a:r>
              <a:rPr kumimoji="0" lang="en-US" sz="2800" b="0" i="0" strike="noStrike" kern="1200" cap="none" spc="0" normalizeH="0" baseline="0" noProof="0" dirty="0">
                <a:ln>
                  <a:noFill/>
                </a:ln>
                <a:solidFill>
                  <a:sysClr val="windowText" lastClr="000000"/>
                </a:solidFill>
                <a:effectLst/>
                <a:uLnTx/>
                <a:uFillTx/>
                <a:latin typeface="Calibri"/>
              </a:rPr>
              <a:t> </a:t>
            </a:r>
          </a:p>
          <a:p>
            <a:pPr marL="547688" marR="0" lvl="1" indent="-457200" algn="l" defTabSz="914400" rtl="0" eaLnBrk="0" fontAlgn="base" latinLnBrk="0" hangingPunct="0">
              <a:lnSpc>
                <a:spcPct val="100000"/>
              </a:lnSpc>
              <a:spcBef>
                <a:spcPts val="0"/>
              </a:spcBef>
              <a:spcAft>
                <a:spcPct val="0"/>
              </a:spcAft>
              <a:buClr>
                <a:srgbClr val="3891A7"/>
              </a:buClr>
              <a:buSzTx/>
              <a:buFont typeface="+mj-lt"/>
              <a:buAutoNum type="arabicPeriod" startAt="5"/>
              <a:tabLst/>
              <a:defRPr/>
            </a:pPr>
            <a:r>
              <a:rPr kumimoji="0" lang="en-US" sz="2800" b="0" i="0" strike="noStrike" kern="1200" cap="none" spc="0" normalizeH="0" baseline="0" noProof="0" dirty="0" err="1">
                <a:ln>
                  <a:noFill/>
                </a:ln>
                <a:solidFill>
                  <a:sysClr val="windowText" lastClr="000000"/>
                </a:solidFill>
                <a:effectLst/>
                <a:uLnTx/>
                <a:uFillTx/>
                <a:latin typeface="Calibri"/>
                <a:ea typeface="+mn-ea"/>
                <a:cs typeface="+mn-cs"/>
              </a:rPr>
              <a:t>Desarrollo</a:t>
            </a:r>
            <a:r>
              <a:rPr kumimoji="0" lang="en-US" sz="2800" b="0" i="0" strike="noStrike" kern="1200" cap="none" spc="0" normalizeH="0" baseline="0" noProof="0" dirty="0">
                <a:ln>
                  <a:noFill/>
                </a:ln>
                <a:solidFill>
                  <a:sysClr val="windowText" lastClr="000000"/>
                </a:solidFill>
                <a:effectLst/>
                <a:uLnTx/>
                <a:uFillTx/>
                <a:latin typeface="Calibri"/>
                <a:ea typeface="+mn-ea"/>
                <a:cs typeface="+mn-cs"/>
              </a:rPr>
              <a:t> de </a:t>
            </a:r>
            <a:r>
              <a:rPr kumimoji="0" lang="en-US" sz="2800" b="0" i="0" u="sng" strike="noStrike" kern="1200" cap="none" spc="0" normalizeH="0" baseline="0" noProof="0" dirty="0" err="1">
                <a:ln>
                  <a:noFill/>
                </a:ln>
                <a:solidFill>
                  <a:sysClr val="windowText" lastClr="000000"/>
                </a:solidFill>
                <a:effectLst/>
                <a:uLnTx/>
                <a:uFillTx/>
                <a:latin typeface="Calibri"/>
                <a:ea typeface="+mn-ea"/>
                <a:cs typeface="+mn-cs"/>
              </a:rPr>
              <a:t>capacidad</a:t>
            </a: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a:p>
            <a:pPr marL="547688" lvl="1" indent="-457200">
              <a:spcBef>
                <a:spcPts val="0"/>
              </a:spcBef>
              <a:buClr>
                <a:srgbClr val="3891A7"/>
              </a:buClr>
              <a:buFont typeface="+mj-lt"/>
              <a:buAutoNum type="arabicPeriod" startAt="5"/>
              <a:defRPr/>
            </a:pPr>
            <a:r>
              <a:rPr lang="es-ES" sz="2800" u="sng" dirty="0">
                <a:solidFill>
                  <a:sysClr val="windowText" lastClr="000000"/>
                </a:solidFill>
              </a:rPr>
              <a:t>Participación</a:t>
            </a:r>
            <a:r>
              <a:rPr lang="es-ES" sz="2800" dirty="0">
                <a:solidFill>
                  <a:sysClr val="windowText" lastClr="000000"/>
                </a:solidFill>
              </a:rPr>
              <a:t> de las personas interesadas</a:t>
            </a:r>
          </a:p>
          <a:p>
            <a:pPr marL="547688" lvl="1" indent="-457200">
              <a:spcBef>
                <a:spcPts val="0"/>
              </a:spcBef>
              <a:buClr>
                <a:srgbClr val="3891A7"/>
              </a:buClr>
              <a:buFont typeface="+mj-lt"/>
              <a:buAutoNum type="arabicPeriod" startAt="5"/>
              <a:defRPr/>
            </a:pPr>
            <a:r>
              <a:rPr lang="es-ES" sz="2800" dirty="0">
                <a:solidFill>
                  <a:sysClr val="windowText" lastClr="000000"/>
                </a:solidFill>
              </a:rPr>
              <a:t>Sostenibilidad y reducción de </a:t>
            </a:r>
            <a:r>
              <a:rPr lang="es-ES" sz="2800" u="sng" dirty="0" err="1">
                <a:solidFill>
                  <a:sysClr val="windowText" lastClr="000000"/>
                </a:solidFill>
              </a:rPr>
              <a:t>vulnerabilidade</a:t>
            </a:r>
            <a:r>
              <a:rPr kumimoji="0" lang="en-US" sz="2800" b="0" i="0" u="sng" strike="noStrike" kern="1200" cap="none" spc="0" normalizeH="0" baseline="0" noProof="0" dirty="0">
                <a:ln>
                  <a:noFill/>
                </a:ln>
                <a:solidFill>
                  <a:sysClr val="windowText" lastClr="000000"/>
                </a:solidFill>
                <a:effectLst/>
                <a:uLnTx/>
                <a:uFillTx/>
                <a:latin typeface="Calibri"/>
                <a:ea typeface="+mn-ea"/>
                <a:cs typeface="+mn-cs"/>
              </a:rPr>
              <a:t>s</a:t>
            </a:r>
            <a:endParaRPr kumimoji="0" lang="en-US" sz="2800" b="1" i="0" u="none" strike="noStrike" kern="1200" cap="none" spc="0" normalizeH="0" baseline="0" noProof="0" dirty="0">
              <a:ln>
                <a:noFill/>
              </a:ln>
              <a:solidFill>
                <a:sysClr val="windowText" lastClr="000000"/>
              </a:solidFill>
              <a:effectLst/>
              <a:uLnTx/>
              <a:uFillTx/>
              <a:latin typeface="Calibri"/>
              <a:ea typeface="+mn-ea"/>
              <a:cs typeface="+mn-cs"/>
            </a:endParaRPr>
          </a:p>
          <a:p>
            <a:pPr marL="547688" lvl="1" indent="-457200">
              <a:spcBef>
                <a:spcPts val="0"/>
              </a:spcBef>
              <a:buClr>
                <a:srgbClr val="3891A7"/>
              </a:buClr>
              <a:buFont typeface="+mj-lt"/>
              <a:buAutoNum type="arabicPeriod" startAt="5"/>
              <a:defRPr/>
            </a:pPr>
            <a:r>
              <a:rPr lang="es-ES" sz="2800" u="sng" dirty="0">
                <a:solidFill>
                  <a:sysClr val="windowText" lastClr="000000"/>
                </a:solidFill>
              </a:rPr>
              <a:t>Rendición de cuentas</a:t>
            </a:r>
            <a:r>
              <a:rPr lang="es-ES" sz="2800" dirty="0">
                <a:solidFill>
                  <a:sysClr val="windowText" lastClr="000000"/>
                </a:solidFill>
              </a:rPr>
              <a:t> ante los receptores y los donantes</a:t>
            </a:r>
          </a:p>
          <a:p>
            <a:pPr marL="547688" lvl="1" indent="-457200">
              <a:spcBef>
                <a:spcPts val="0"/>
              </a:spcBef>
              <a:buClr>
                <a:srgbClr val="3891A7"/>
              </a:buClr>
              <a:buFont typeface="+mj-lt"/>
              <a:buAutoNum type="arabicPeriod" startAt="5"/>
              <a:defRPr/>
            </a:pPr>
            <a:r>
              <a:rPr lang="es-ES" sz="2800" u="sng" dirty="0">
                <a:solidFill>
                  <a:sysClr val="windowText" lastClr="000000"/>
                </a:solidFill>
              </a:rPr>
              <a:t>Información</a:t>
            </a:r>
            <a:r>
              <a:rPr lang="es-ES" sz="2800" dirty="0">
                <a:solidFill>
                  <a:sysClr val="windowText" lastClr="000000"/>
                </a:solidFill>
              </a:rPr>
              <a:t> respetuosa de las personas, su dignidad y su </a:t>
            </a:r>
            <a:r>
              <a:rPr lang="es-ES" sz="2800" u="sng" dirty="0">
                <a:solidFill>
                  <a:sysClr val="windowText" lastClr="000000"/>
                </a:solidFill>
              </a:rPr>
              <a:t>imagen</a:t>
            </a:r>
            <a:endParaRPr kumimoji="0" lang="en-US" sz="2800" b="0" i="0" u="sng" strike="noStrike" kern="1200" cap="none" spc="0" normalizeH="0" baseline="0" noProof="0" dirty="0">
              <a:ln>
                <a:noFill/>
              </a:ln>
              <a:solidFill>
                <a:sysClr val="windowText" lastClr="000000"/>
              </a:solidFill>
              <a:effectLst/>
              <a:uLnTx/>
              <a:uFillTx/>
              <a:latin typeface="Calibri"/>
            </a:endParaRPr>
          </a:p>
        </p:txBody>
      </p:sp>
      <p:sp>
        <p:nvSpPr>
          <p:cNvPr id="5" name="Rectangle 4">
            <a:extLst>
              <a:ext uri="{FF2B5EF4-FFF2-40B4-BE49-F238E27FC236}">
                <a16:creationId xmlns:a16="http://schemas.microsoft.com/office/drawing/2014/main" id="{7A20706C-12ED-4193-ADE7-B5AB4242371C}"/>
              </a:ext>
            </a:extLst>
          </p:cNvPr>
          <p:cNvSpPr/>
          <p:nvPr/>
        </p:nvSpPr>
        <p:spPr>
          <a:xfrm>
            <a:off x="1436072" y="1751350"/>
            <a:ext cx="2631998" cy="4901857"/>
          </a:xfrm>
          <a:prstGeom prst="rect">
            <a:avLst/>
          </a:prstGeom>
          <a:solidFill>
            <a:schemeClr val="accent1">
              <a:lumMod val="20000"/>
              <a:lumOff val="80000"/>
            </a:schemeClr>
          </a:solidFill>
          <a:ln>
            <a:solidFill>
              <a:srgbClr val="00B0F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fr-CH"/>
          </a:p>
        </p:txBody>
      </p:sp>
      <p:sp>
        <p:nvSpPr>
          <p:cNvPr id="9" name="TextBox 8">
            <a:extLst>
              <a:ext uri="{FF2B5EF4-FFF2-40B4-BE49-F238E27FC236}">
                <a16:creationId xmlns:a16="http://schemas.microsoft.com/office/drawing/2014/main" id="{738D71A7-CCD1-473D-8A5C-9D6E8BAC1581}"/>
              </a:ext>
            </a:extLst>
          </p:cNvPr>
          <p:cNvSpPr txBox="1"/>
          <p:nvPr/>
        </p:nvSpPr>
        <p:spPr>
          <a:xfrm>
            <a:off x="1536072" y="1888958"/>
            <a:ext cx="2531998" cy="3785652"/>
          </a:xfrm>
          <a:prstGeom prst="rect">
            <a:avLst/>
          </a:prstGeom>
          <a:noFill/>
        </p:spPr>
        <p:txBody>
          <a:bodyPr wrap="square" rtlCol="0">
            <a:spAutoFit/>
          </a:bodyPr>
          <a:lstStyle/>
          <a:p>
            <a:pPr marL="285750" indent="-285750">
              <a:buFont typeface="Arial" panose="020B0604020202020204" pitchFamily="34" charset="0"/>
              <a:buChar char="•"/>
            </a:pPr>
            <a:r>
              <a:rPr lang="en-US" sz="2400" b="1" dirty="0">
                <a:latin typeface="Calibri" panose="020F0502020204030204" pitchFamily="34" charset="0"/>
                <a:cs typeface="Calibri" panose="020F0502020204030204" pitchFamily="34" charset="0"/>
              </a:rPr>
              <a:t>4 </a:t>
            </a:r>
            <a:r>
              <a:rPr lang="en-US" sz="2400" b="1" dirty="0" err="1">
                <a:latin typeface="Calibri" panose="020F0502020204030204" pitchFamily="34" charset="0"/>
                <a:cs typeface="Calibri" panose="020F0502020204030204" pitchFamily="34" charset="0"/>
              </a:rPr>
              <a:t>Principios</a:t>
            </a:r>
            <a:r>
              <a:rPr lang="en-US" sz="2400" b="1" dirty="0">
                <a:latin typeface="Calibri" panose="020F0502020204030204" pitchFamily="34" charset="0"/>
                <a:cs typeface="Calibri" panose="020F0502020204030204" pitchFamily="34" charset="0"/>
              </a:rPr>
              <a:t> fundamentals</a:t>
            </a:r>
          </a:p>
          <a:p>
            <a:pPr marL="285750" indent="-285750">
              <a:buFont typeface="Arial" panose="020B0604020202020204" pitchFamily="34" charset="0"/>
              <a:buChar char="•"/>
            </a:pPr>
            <a:endParaRPr lang="en-US" sz="2400" b="1" dirty="0">
              <a:latin typeface="Calibri" panose="020F0502020204030204" pitchFamily="34" charset="0"/>
              <a:cs typeface="Calibri" panose="020F0502020204030204" pitchFamily="34" charset="0"/>
            </a:endParaRPr>
          </a:p>
          <a:p>
            <a:pPr marL="457200" indent="-457200">
              <a:buFont typeface="+mj-lt"/>
              <a:buAutoNum type="arabicPeriod"/>
            </a:pPr>
            <a:r>
              <a:rPr lang="en-US" sz="2400" dirty="0" err="1">
                <a:latin typeface="Calibri" panose="020F0502020204030204" pitchFamily="34" charset="0"/>
                <a:cs typeface="Calibri" panose="020F0502020204030204" pitchFamily="34" charset="0"/>
              </a:rPr>
              <a:t>Humanidad</a:t>
            </a:r>
            <a:endParaRPr lang="en-US" sz="2400" dirty="0">
              <a:latin typeface="Calibri" panose="020F0502020204030204" pitchFamily="34" charset="0"/>
              <a:cs typeface="Calibri" panose="020F0502020204030204" pitchFamily="34" charset="0"/>
            </a:endParaRPr>
          </a:p>
          <a:p>
            <a:pPr marL="457200" indent="-457200">
              <a:buFont typeface="+mj-lt"/>
              <a:buAutoNum type="arabicPeriod"/>
            </a:pPr>
            <a:endParaRPr lang="en-US" sz="2400" dirty="0">
              <a:latin typeface="Calibri" panose="020F0502020204030204" pitchFamily="34" charset="0"/>
              <a:cs typeface="Calibri" panose="020F0502020204030204" pitchFamily="34" charset="0"/>
            </a:endParaRPr>
          </a:p>
          <a:p>
            <a:pPr marL="457200" indent="-457200">
              <a:buFont typeface="+mj-lt"/>
              <a:buAutoNum type="arabicPeriod"/>
            </a:pPr>
            <a:r>
              <a:rPr lang="en-US" sz="2400" dirty="0" err="1">
                <a:latin typeface="Calibri" panose="020F0502020204030204" pitchFamily="34" charset="0"/>
                <a:cs typeface="Calibri" panose="020F0502020204030204" pitchFamily="34" charset="0"/>
              </a:rPr>
              <a:t>Imparcialidad</a:t>
            </a:r>
            <a:endParaRPr lang="en-US" sz="2400" dirty="0">
              <a:latin typeface="Calibri" panose="020F0502020204030204" pitchFamily="34" charset="0"/>
              <a:cs typeface="Calibri" panose="020F0502020204030204" pitchFamily="34" charset="0"/>
            </a:endParaRPr>
          </a:p>
          <a:p>
            <a:pPr marL="457200" indent="-457200">
              <a:buFont typeface="+mj-lt"/>
              <a:buAutoNum type="arabicPeriod"/>
            </a:pPr>
            <a:endParaRPr lang="en-US" sz="2400" dirty="0">
              <a:latin typeface="Calibri" panose="020F0502020204030204" pitchFamily="34" charset="0"/>
              <a:cs typeface="Calibri" panose="020F0502020204030204" pitchFamily="34" charset="0"/>
            </a:endParaRPr>
          </a:p>
          <a:p>
            <a:pPr marL="457200" indent="-457200">
              <a:buFont typeface="+mj-lt"/>
              <a:buAutoNum type="arabicPeriod"/>
            </a:pPr>
            <a:r>
              <a:rPr lang="en-US" sz="2400" dirty="0" err="1">
                <a:latin typeface="Calibri" panose="020F0502020204030204" pitchFamily="34" charset="0"/>
                <a:cs typeface="Calibri" panose="020F0502020204030204" pitchFamily="34" charset="0"/>
              </a:rPr>
              <a:t>Neutralidad</a:t>
            </a:r>
            <a:endParaRPr lang="en-US" sz="2400" dirty="0">
              <a:latin typeface="Calibri" panose="020F0502020204030204" pitchFamily="34" charset="0"/>
              <a:cs typeface="Calibri" panose="020F0502020204030204" pitchFamily="34" charset="0"/>
            </a:endParaRPr>
          </a:p>
          <a:p>
            <a:pPr marL="457200" indent="-457200">
              <a:buFont typeface="+mj-lt"/>
              <a:buAutoNum type="arabicPeriod"/>
            </a:pPr>
            <a:endParaRPr lang="en-US" sz="2400" dirty="0">
              <a:latin typeface="Calibri" panose="020F0502020204030204" pitchFamily="34" charset="0"/>
              <a:cs typeface="Calibri" panose="020F0502020204030204" pitchFamily="34" charset="0"/>
            </a:endParaRPr>
          </a:p>
          <a:p>
            <a:pPr marL="457200" indent="-457200">
              <a:buFont typeface="+mj-lt"/>
              <a:buAutoNum type="arabicPeriod"/>
            </a:pPr>
            <a:r>
              <a:rPr lang="en-US" sz="2400" dirty="0" err="1">
                <a:latin typeface="Calibri" panose="020F0502020204030204" pitchFamily="34" charset="0"/>
                <a:cs typeface="Calibri" panose="020F0502020204030204" pitchFamily="34" charset="0"/>
              </a:rPr>
              <a:t>Independencia</a:t>
            </a:r>
            <a:endParaRPr lang="fr-CH"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5539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2</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316026"/>
            <a:ext cx="461665" cy="1405449"/>
          </a:xfrm>
          <a:prstGeom prst="rect">
            <a:avLst/>
          </a:prstGeom>
          <a:noFill/>
        </p:spPr>
        <p:txBody>
          <a:bodyPr vert="vert270" wrap="none" rtlCol="0">
            <a:spAutoFit/>
          </a:bodyPr>
          <a:lstStyle/>
          <a:p>
            <a:r>
              <a:rPr lang="en-US" dirty="0" err="1">
                <a:solidFill>
                  <a:schemeClr val="bg1"/>
                </a:solidFill>
              </a:rPr>
              <a:t>Curso</a:t>
            </a:r>
            <a:r>
              <a:rPr lang="en-US" dirty="0">
                <a:solidFill>
                  <a:schemeClr val="bg1"/>
                </a:solidFill>
              </a:rPr>
              <a:t> H.E.L.P. </a:t>
            </a:r>
            <a:endParaRPr lang="en-GB" dirty="0"/>
          </a:p>
        </p:txBody>
      </p:sp>
      <p:sp>
        <p:nvSpPr>
          <p:cNvPr id="9" name="TextBox 7"/>
          <p:cNvSpPr txBox="1"/>
          <p:nvPr/>
        </p:nvSpPr>
        <p:spPr>
          <a:xfrm>
            <a:off x="708831" y="5969785"/>
            <a:ext cx="5549148" cy="400110"/>
          </a:xfrm>
          <a:prstGeom prst="rect">
            <a:avLst/>
          </a:prstGeom>
          <a:noFill/>
        </p:spPr>
        <p:txBody>
          <a:bodyPr wrap="none" rtlCol="0">
            <a:spAutoFit/>
          </a:bodyPr>
          <a:lstStyle/>
          <a:p>
            <a:r>
              <a:rPr lang="en-US" sz="2000" dirty="0" err="1"/>
              <a:t>Prehospital</a:t>
            </a:r>
            <a:r>
              <a:rPr lang="en-US" sz="2000" dirty="0"/>
              <a:t> Emergency Care &amp; First Aid Coordinator</a:t>
            </a:r>
            <a:endParaRPr lang="en-GB" sz="2000" dirty="0"/>
          </a:p>
        </p:txBody>
      </p:sp>
      <p:pic>
        <p:nvPicPr>
          <p:cNvPr id="10" name="Content Placeholder 3">
            <a:extLst>
              <a:ext uri="{FF2B5EF4-FFF2-40B4-BE49-F238E27FC236}">
                <a16:creationId xmlns:a16="http://schemas.microsoft.com/office/drawing/2014/main" id="{BC9ADA18-059A-4840-A7BD-B078F4679A7E}"/>
              </a:ext>
            </a:extLst>
          </p:cNvPr>
          <p:cNvPicPr>
            <a:picLocks noChangeAspect="1"/>
          </p:cNvPicPr>
          <p:nvPr/>
        </p:nvPicPr>
        <p:blipFill>
          <a:blip r:embed="rId2"/>
          <a:stretch>
            <a:fillRect/>
          </a:stretch>
        </p:blipFill>
        <p:spPr>
          <a:xfrm>
            <a:off x="1827874" y="1548225"/>
            <a:ext cx="3249905" cy="4351338"/>
          </a:xfrm>
          <a:prstGeom prst="rect">
            <a:avLst/>
          </a:prstGeom>
        </p:spPr>
      </p:pic>
      <p:sp>
        <p:nvSpPr>
          <p:cNvPr id="12" name="Title 1">
            <a:extLst>
              <a:ext uri="{FF2B5EF4-FFF2-40B4-BE49-F238E27FC236}">
                <a16:creationId xmlns:a16="http://schemas.microsoft.com/office/drawing/2014/main" id="{E5FD3284-6E8D-42C4-8D6A-D896B91F2AAB}"/>
              </a:ext>
            </a:extLst>
          </p:cNvPr>
          <p:cNvSpPr txBox="1">
            <a:spLocks/>
          </p:cNvSpPr>
          <p:nvPr/>
        </p:nvSpPr>
        <p:spPr>
          <a:xfrm>
            <a:off x="2307772" y="812081"/>
            <a:ext cx="3052011" cy="1325563"/>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Thomas…</a:t>
            </a:r>
            <a:endParaRPr kumimoji="0" lang="fr-CH"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15" name="Picture 11" descr="C:\DATA\HELP\GVA_HELP\ICRC_logo-white_transp400.jpg"/>
          <p:cNvPicPr>
            <a:picLocks noChangeAspect="1" noChangeArrowheads="1"/>
          </p:cNvPicPr>
          <p:nvPr/>
        </p:nvPicPr>
        <p:blipFill>
          <a:blip r:embed="rId3" cstate="print"/>
          <a:srcRect/>
          <a:stretch>
            <a:fillRect/>
          </a:stretch>
        </p:blipFill>
        <p:spPr bwMode="auto">
          <a:xfrm>
            <a:off x="5608592" y="2779088"/>
            <a:ext cx="876204" cy="996721"/>
          </a:xfrm>
          <a:prstGeom prst="rect">
            <a:avLst/>
          </a:prstGeom>
          <a:noFill/>
        </p:spPr>
      </p:pic>
    </p:spTree>
    <p:extLst>
      <p:ext uri="{BB962C8B-B14F-4D97-AF65-F5344CB8AC3E}">
        <p14:creationId xmlns:p14="http://schemas.microsoft.com/office/powerpoint/2010/main" val="187914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20</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316026"/>
            <a:ext cx="461665" cy="1405449"/>
          </a:xfrm>
          <a:prstGeom prst="rect">
            <a:avLst/>
          </a:prstGeom>
          <a:noFill/>
        </p:spPr>
        <p:txBody>
          <a:bodyPr vert="vert270" wrap="none" rtlCol="0">
            <a:spAutoFit/>
          </a:bodyPr>
          <a:lstStyle/>
          <a:p>
            <a:r>
              <a:rPr lang="en-US" dirty="0" err="1">
                <a:solidFill>
                  <a:schemeClr val="bg1"/>
                </a:solidFill>
              </a:rPr>
              <a:t>Curso</a:t>
            </a:r>
            <a:r>
              <a:rPr lang="en-US" dirty="0">
                <a:solidFill>
                  <a:schemeClr val="bg1"/>
                </a:solidFill>
              </a:rPr>
              <a:t> H.E.L.P. </a:t>
            </a:r>
            <a:endParaRPr lang="en-GB" dirty="0"/>
          </a:p>
        </p:txBody>
      </p:sp>
      <p:sp>
        <p:nvSpPr>
          <p:cNvPr id="3" name="TextBox 2"/>
          <p:cNvSpPr txBox="1"/>
          <p:nvPr/>
        </p:nvSpPr>
        <p:spPr>
          <a:xfrm>
            <a:off x="977462" y="294290"/>
            <a:ext cx="10825655" cy="5940088"/>
          </a:xfrm>
          <a:prstGeom prst="rect">
            <a:avLst/>
          </a:prstGeom>
          <a:noFill/>
        </p:spPr>
        <p:txBody>
          <a:bodyPr wrap="square" rtlCol="0">
            <a:spAutoFit/>
          </a:bodyPr>
          <a:lstStyle/>
          <a:p>
            <a:pPr algn="ctr"/>
            <a:r>
              <a:rPr lang="en-GB" sz="4400" b="1" dirty="0" err="1"/>
              <a:t>Principios</a:t>
            </a:r>
            <a:r>
              <a:rPr lang="en-GB" sz="4400" b="1" dirty="0"/>
              <a:t> de </a:t>
            </a:r>
            <a:r>
              <a:rPr lang="en-GB" sz="4400" b="1" dirty="0" err="1"/>
              <a:t>ética</a:t>
            </a:r>
            <a:r>
              <a:rPr lang="en-GB" sz="4400" b="1" dirty="0"/>
              <a:t> </a:t>
            </a:r>
            <a:r>
              <a:rPr lang="en-GB" sz="4400" b="1" dirty="0" err="1"/>
              <a:t>biomédica</a:t>
            </a:r>
            <a:endParaRPr lang="en-GB" sz="4400" b="1" dirty="0"/>
          </a:p>
          <a:p>
            <a:endParaRPr lang="en-US" sz="2800" b="1" dirty="0"/>
          </a:p>
          <a:p>
            <a:r>
              <a:rPr lang="en-US" sz="2800" b="1" dirty="0" err="1"/>
              <a:t>Autonomía</a:t>
            </a:r>
            <a:r>
              <a:rPr lang="en-US" sz="2800" dirty="0"/>
              <a:t> </a:t>
            </a:r>
          </a:p>
          <a:p>
            <a:r>
              <a:rPr lang="es-ES" sz="2800" dirty="0"/>
              <a:t>El derecho de un individuo a hacer su elección libre e informada</a:t>
            </a:r>
            <a:endParaRPr lang="en-US" sz="2800" dirty="0"/>
          </a:p>
          <a:p>
            <a:endParaRPr lang="en-US" sz="2800" dirty="0"/>
          </a:p>
          <a:p>
            <a:r>
              <a:rPr lang="en-US" sz="2800" b="1" dirty="0" err="1"/>
              <a:t>Beneficencia</a:t>
            </a:r>
            <a:endParaRPr lang="en-US" sz="2800" dirty="0"/>
          </a:p>
          <a:p>
            <a:r>
              <a:rPr lang="es-ES" sz="2800" dirty="0"/>
              <a:t>El deber de actuar en el mejor interés de los demás</a:t>
            </a:r>
            <a:endParaRPr lang="en-US" sz="2800" dirty="0"/>
          </a:p>
          <a:p>
            <a:endParaRPr lang="en-US" sz="2800" dirty="0"/>
          </a:p>
          <a:p>
            <a:r>
              <a:rPr lang="en-US" sz="2800" b="1" dirty="0"/>
              <a:t>No </a:t>
            </a:r>
            <a:r>
              <a:rPr lang="en-US" sz="2800" b="1" dirty="0" err="1"/>
              <a:t>maleficencia</a:t>
            </a:r>
            <a:endParaRPr lang="en-US" sz="2800" b="1" dirty="0"/>
          </a:p>
          <a:p>
            <a:r>
              <a:rPr lang="es-ES" sz="2800" dirty="0"/>
              <a:t>"al menos, no hacer daño“</a:t>
            </a:r>
          </a:p>
          <a:p>
            <a:endParaRPr lang="en-US" sz="2800" dirty="0"/>
          </a:p>
          <a:p>
            <a:r>
              <a:rPr lang="en-US" sz="2800" b="1" dirty="0" err="1"/>
              <a:t>Justicia</a:t>
            </a:r>
            <a:r>
              <a:rPr lang="en-US" sz="2800" b="1" dirty="0"/>
              <a:t>	</a:t>
            </a:r>
            <a:endParaRPr lang="en-US" sz="2800" dirty="0"/>
          </a:p>
          <a:p>
            <a:r>
              <a:rPr lang="es-ES" sz="2800" dirty="0"/>
              <a:t>Distribución justa y equitativa de los recursos</a:t>
            </a:r>
            <a:endParaRPr lang="en-US" sz="2800" dirty="0"/>
          </a:p>
        </p:txBody>
      </p:sp>
    </p:spTree>
    <p:extLst>
      <p:ext uri="{BB962C8B-B14F-4D97-AF65-F5344CB8AC3E}">
        <p14:creationId xmlns:p14="http://schemas.microsoft.com/office/powerpoint/2010/main" val="23466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21</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316026"/>
            <a:ext cx="461665" cy="1405449"/>
          </a:xfrm>
          <a:prstGeom prst="rect">
            <a:avLst/>
          </a:prstGeom>
          <a:noFill/>
        </p:spPr>
        <p:txBody>
          <a:bodyPr vert="vert270" wrap="none" rtlCol="0">
            <a:spAutoFit/>
          </a:bodyPr>
          <a:lstStyle/>
          <a:p>
            <a:r>
              <a:rPr lang="en-US" dirty="0" err="1">
                <a:solidFill>
                  <a:schemeClr val="bg1"/>
                </a:solidFill>
              </a:rPr>
              <a:t>Curso</a:t>
            </a:r>
            <a:r>
              <a:rPr lang="en-US" dirty="0">
                <a:solidFill>
                  <a:schemeClr val="bg1"/>
                </a:solidFill>
              </a:rPr>
              <a:t> H.E.L.P. </a:t>
            </a:r>
            <a:endParaRPr lang="en-GB" dirty="0"/>
          </a:p>
        </p:txBody>
      </p:sp>
      <p:sp>
        <p:nvSpPr>
          <p:cNvPr id="3" name="TextBox 2"/>
          <p:cNvSpPr txBox="1"/>
          <p:nvPr/>
        </p:nvSpPr>
        <p:spPr>
          <a:xfrm>
            <a:off x="977462" y="294290"/>
            <a:ext cx="10825655" cy="5755422"/>
          </a:xfrm>
          <a:prstGeom prst="rect">
            <a:avLst/>
          </a:prstGeom>
          <a:noFill/>
        </p:spPr>
        <p:txBody>
          <a:bodyPr wrap="square" rtlCol="0">
            <a:spAutoFit/>
          </a:bodyPr>
          <a:lstStyle/>
          <a:p>
            <a:pPr algn="ctr"/>
            <a:r>
              <a:rPr lang="es-ES" sz="4400" b="1" dirty="0"/>
              <a:t>Ética de la Salud Pública </a:t>
            </a:r>
          </a:p>
          <a:p>
            <a:pPr algn="ctr"/>
            <a:endParaRPr lang="en-US" sz="4400" b="1" dirty="0"/>
          </a:p>
          <a:p>
            <a:r>
              <a:rPr lang="en-US" sz="2800" b="1" dirty="0" err="1"/>
              <a:t>Sostenibilidad</a:t>
            </a:r>
            <a:endParaRPr lang="en-US" sz="2800" b="1" dirty="0"/>
          </a:p>
          <a:p>
            <a:pPr marL="457200" indent="-457200" algn="just">
              <a:buFont typeface="Arial" panose="020B0604020202020204" pitchFamily="34" charset="0"/>
              <a:buChar char="•"/>
            </a:pPr>
            <a:r>
              <a:rPr lang="es-ES" sz="2800" dirty="0"/>
              <a:t>La respuesta debe satisfacer las necesidades del presente sin comprometer la capacidad de las generaciones futuras para satisfacer sus propias necesidades</a:t>
            </a:r>
          </a:p>
          <a:p>
            <a:pPr marL="457200" indent="-457200">
              <a:buFont typeface="Arial" panose="020B0604020202020204" pitchFamily="34" charset="0"/>
              <a:buChar char="•"/>
            </a:pPr>
            <a:endParaRPr lang="en-US" sz="2800" dirty="0"/>
          </a:p>
          <a:p>
            <a:r>
              <a:rPr lang="en-US" sz="2800" b="1" dirty="0" err="1"/>
              <a:t>Precaución</a:t>
            </a:r>
            <a:endParaRPr lang="en-US" sz="2800" b="1" dirty="0"/>
          </a:p>
          <a:p>
            <a:pPr marL="457200" indent="-457200" algn="just">
              <a:buFont typeface="Arial" panose="020B0604020202020204" pitchFamily="34" charset="0"/>
              <a:buChar char="•"/>
            </a:pPr>
            <a:r>
              <a:rPr lang="es-ES" sz="2800" dirty="0"/>
              <a:t>Cuando una actividad plantea amenazas de daño a la salud humana o al medio ambiente, deben adoptarse medidas de precaución incluso si algunas relaciones de causa y efecto no están plenamente establecidas científicamente</a:t>
            </a:r>
            <a:endParaRPr lang="en-US" sz="2800" dirty="0"/>
          </a:p>
        </p:txBody>
      </p:sp>
    </p:spTree>
    <p:extLst>
      <p:ext uri="{BB962C8B-B14F-4D97-AF65-F5344CB8AC3E}">
        <p14:creationId xmlns:p14="http://schemas.microsoft.com/office/powerpoint/2010/main" val="174691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22</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316026"/>
            <a:ext cx="461665" cy="1405449"/>
          </a:xfrm>
          <a:prstGeom prst="rect">
            <a:avLst/>
          </a:prstGeom>
          <a:noFill/>
        </p:spPr>
        <p:txBody>
          <a:bodyPr vert="vert270" wrap="none" rtlCol="0">
            <a:spAutoFit/>
          </a:bodyPr>
          <a:lstStyle/>
          <a:p>
            <a:r>
              <a:rPr lang="en-US" dirty="0" err="1">
                <a:solidFill>
                  <a:schemeClr val="bg1"/>
                </a:solidFill>
              </a:rPr>
              <a:t>Curso</a:t>
            </a:r>
            <a:r>
              <a:rPr lang="en-US" dirty="0">
                <a:solidFill>
                  <a:schemeClr val="bg1"/>
                </a:solidFill>
              </a:rPr>
              <a:t> H.E.L.P. </a:t>
            </a:r>
            <a:endParaRPr lang="en-GB" dirty="0"/>
          </a:p>
        </p:txBody>
      </p:sp>
      <p:sp>
        <p:nvSpPr>
          <p:cNvPr id="3" name="TextBox 2"/>
          <p:cNvSpPr txBox="1"/>
          <p:nvPr/>
        </p:nvSpPr>
        <p:spPr>
          <a:xfrm>
            <a:off x="977462" y="53650"/>
            <a:ext cx="10825655" cy="6801862"/>
          </a:xfrm>
          <a:prstGeom prst="rect">
            <a:avLst/>
          </a:prstGeom>
          <a:noFill/>
        </p:spPr>
        <p:txBody>
          <a:bodyPr wrap="square" rtlCol="0">
            <a:spAutoFit/>
          </a:bodyPr>
          <a:lstStyle/>
          <a:p>
            <a:pPr algn="ctr"/>
            <a:r>
              <a:rPr lang="es-ES" sz="4400" b="1" dirty="0"/>
              <a:t>Ética de la Salud Pública</a:t>
            </a:r>
            <a:endParaRPr lang="en-US" sz="4400" b="1" dirty="0"/>
          </a:p>
          <a:p>
            <a:r>
              <a:rPr lang="en-US" sz="2800" b="1" dirty="0" err="1"/>
              <a:t>Solidaridad</a:t>
            </a:r>
            <a:endParaRPr lang="en-US" sz="2800" b="1" dirty="0"/>
          </a:p>
          <a:p>
            <a:pPr marL="457200" indent="-457200" algn="just">
              <a:buFont typeface="Arial" panose="020B0604020202020204" pitchFamily="34" charset="0"/>
              <a:buChar char="•"/>
            </a:pPr>
            <a:r>
              <a:rPr lang="es-ES" sz="2800" dirty="0"/>
              <a:t>Una relación social en la que un grupo, comunidad, nación, o potencialmente, comunidad global se mantiene unido. Justifica la acción colectiva frente a amenazas comunes. También, apoya los esfuerzos por superar las desigualdades que socavan el bienestar de las minorías y los grupos que sufren discriminación</a:t>
            </a:r>
            <a:r>
              <a:rPr lang="en-US" sz="2800" dirty="0"/>
              <a:t>.</a:t>
            </a:r>
          </a:p>
          <a:p>
            <a:r>
              <a:rPr lang="en-US" sz="2800" b="1" dirty="0" err="1"/>
              <a:t>Vulnerabilidad</a:t>
            </a:r>
            <a:endParaRPr lang="en-US" sz="2800" b="1" dirty="0"/>
          </a:p>
          <a:p>
            <a:pPr marL="457200" indent="-457200" algn="just">
              <a:buFont typeface="Arial" panose="020B0604020202020204" pitchFamily="34" charset="0"/>
              <a:buChar char="•"/>
            </a:pPr>
            <a:r>
              <a:rPr lang="es-ES" sz="2800" dirty="0"/>
              <a:t>Algunos individuos y grupos se enfrentan a una mayor susceptibilidad al daño o la injusticia durante una crisis. Los encargados de la respuesta deben elaborar planes para atender sus necesidades antes de una crisis y, si ésta se produce, hacer esfuerzos razonables para garantizar que esas necesidades se satisfagan realmente, y asegurarse de poder contribuir a las decisiones sobre la planificación y la respuesta.</a:t>
            </a:r>
            <a:endParaRPr lang="en-US" sz="2800" dirty="0"/>
          </a:p>
        </p:txBody>
      </p:sp>
    </p:spTree>
    <p:extLst>
      <p:ext uri="{BB962C8B-B14F-4D97-AF65-F5344CB8AC3E}">
        <p14:creationId xmlns:p14="http://schemas.microsoft.com/office/powerpoint/2010/main" val="68136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23</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316026"/>
            <a:ext cx="461665" cy="1405449"/>
          </a:xfrm>
          <a:prstGeom prst="rect">
            <a:avLst/>
          </a:prstGeom>
          <a:noFill/>
        </p:spPr>
        <p:txBody>
          <a:bodyPr vert="vert270" wrap="none" rtlCol="0">
            <a:spAutoFit/>
          </a:bodyPr>
          <a:lstStyle/>
          <a:p>
            <a:r>
              <a:rPr lang="en-US" dirty="0" err="1">
                <a:solidFill>
                  <a:schemeClr val="bg1"/>
                </a:solidFill>
              </a:rPr>
              <a:t>Curso</a:t>
            </a:r>
            <a:r>
              <a:rPr lang="en-US" dirty="0">
                <a:solidFill>
                  <a:schemeClr val="bg1"/>
                </a:solidFill>
              </a:rPr>
              <a:t> H.E.L.P. </a:t>
            </a:r>
            <a:endParaRPr lang="en-GB" dirty="0"/>
          </a:p>
        </p:txBody>
      </p:sp>
      <p:sp>
        <p:nvSpPr>
          <p:cNvPr id="3" name="TextBox 2"/>
          <p:cNvSpPr txBox="1"/>
          <p:nvPr/>
        </p:nvSpPr>
        <p:spPr>
          <a:xfrm>
            <a:off x="854242" y="294290"/>
            <a:ext cx="11129211" cy="5632311"/>
          </a:xfrm>
          <a:prstGeom prst="rect">
            <a:avLst/>
          </a:prstGeom>
          <a:noFill/>
        </p:spPr>
        <p:txBody>
          <a:bodyPr wrap="square" rtlCol="0">
            <a:spAutoFit/>
          </a:bodyPr>
          <a:lstStyle/>
          <a:p>
            <a:pPr algn="ctr"/>
            <a:r>
              <a:rPr lang="es-ES" sz="4400" b="1" dirty="0"/>
              <a:t>Principios éticos de la atención de la salud en tiempos de conflicto armado y otras emergencias </a:t>
            </a:r>
            <a:r>
              <a:rPr lang="en-US" sz="4400" b="1" dirty="0"/>
              <a:t>(1)</a:t>
            </a:r>
          </a:p>
          <a:p>
            <a:pPr algn="ctr"/>
            <a:endParaRPr lang="en-US" sz="1200" b="1" dirty="0"/>
          </a:p>
          <a:p>
            <a:pPr algn="just"/>
            <a:r>
              <a:rPr lang="es-ES" sz="2400" dirty="0"/>
              <a:t>"Las organizaciones civiles y militares de sanidad comparten el objetivo común de mejorar la seguridad de su personal y otros activos sanitarios y la prestación de una atención de la salud, imparcial y eficiente, en conflictos armados y otras emergencias.</a:t>
            </a:r>
          </a:p>
          <a:p>
            <a:pPr algn="just"/>
            <a:endParaRPr lang="es-ES" sz="2400" dirty="0"/>
          </a:p>
          <a:p>
            <a:pPr algn="just"/>
            <a:r>
              <a:rPr lang="es-ES" sz="2400" dirty="0"/>
              <a:t>Refiriéndose a los principios de humanidad, el sufrimiento humano se debe prevenir y mitigar dondequiera que se encuentre, y de imparcialidad, en virtud de la cual la atención de la salud se debe prestar sin discriminación alguna" (...) </a:t>
            </a:r>
          </a:p>
          <a:p>
            <a:pPr algn="just"/>
            <a:endParaRPr lang="es-ES" sz="2400" dirty="0"/>
          </a:p>
          <a:p>
            <a:pPr algn="just"/>
            <a:r>
              <a:rPr lang="es-ES" sz="2400" dirty="0"/>
              <a:t>"Respaldamos los siguientes principios éticos de la atención de la salud…”</a:t>
            </a:r>
            <a:endParaRPr lang="en-US" sz="4000" b="1" dirty="0"/>
          </a:p>
        </p:txBody>
      </p:sp>
      <p:sp>
        <p:nvSpPr>
          <p:cNvPr id="8" name="Rectangle 7">
            <a:extLst>
              <a:ext uri="{FF2B5EF4-FFF2-40B4-BE49-F238E27FC236}">
                <a16:creationId xmlns:a16="http://schemas.microsoft.com/office/drawing/2014/main" id="{ED204614-232E-4A2D-BE78-DAEC587BAE16}"/>
              </a:ext>
            </a:extLst>
          </p:cNvPr>
          <p:cNvSpPr/>
          <p:nvPr/>
        </p:nvSpPr>
        <p:spPr>
          <a:xfrm>
            <a:off x="4247456" y="6563710"/>
            <a:ext cx="7944544" cy="276999"/>
          </a:xfrm>
          <a:prstGeom prst="rect">
            <a:avLst/>
          </a:prstGeom>
        </p:spPr>
        <p:txBody>
          <a:bodyPr wrap="square">
            <a:spAutoFit/>
          </a:bodyPr>
          <a:lstStyle/>
          <a:p>
            <a:pPr algn="r" fontAlgn="base">
              <a:spcBef>
                <a:spcPct val="0"/>
              </a:spcBef>
              <a:spcAft>
                <a:spcPct val="0"/>
              </a:spcAft>
            </a:pPr>
            <a:r>
              <a:rPr lang="en-US" sz="1200" dirty="0">
                <a:solidFill>
                  <a:prstClr val="black"/>
                </a:solidFill>
                <a:latin typeface="Tahoma" pitchFamily="34" charset="0"/>
                <a:cs typeface="Arial" charset="0"/>
              </a:rPr>
              <a:t>HCID 2015. Ethical principles of health care in times of armed conflict and other emergencies.</a:t>
            </a:r>
            <a:endParaRPr lang="en-US" sz="1200" b="1" dirty="0">
              <a:solidFill>
                <a:prstClr val="black"/>
              </a:solidFill>
              <a:latin typeface="Tahoma" pitchFamily="34" charset="0"/>
              <a:cs typeface="Arial" charset="0"/>
            </a:endParaRPr>
          </a:p>
        </p:txBody>
      </p:sp>
    </p:spTree>
    <p:extLst>
      <p:ext uri="{BB962C8B-B14F-4D97-AF65-F5344CB8AC3E}">
        <p14:creationId xmlns:p14="http://schemas.microsoft.com/office/powerpoint/2010/main" val="2880892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24</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316026"/>
            <a:ext cx="461665" cy="1405449"/>
          </a:xfrm>
          <a:prstGeom prst="rect">
            <a:avLst/>
          </a:prstGeom>
          <a:noFill/>
        </p:spPr>
        <p:txBody>
          <a:bodyPr vert="vert270" wrap="none" rtlCol="0">
            <a:spAutoFit/>
          </a:bodyPr>
          <a:lstStyle/>
          <a:p>
            <a:r>
              <a:rPr lang="en-US" dirty="0" err="1">
                <a:solidFill>
                  <a:schemeClr val="bg1"/>
                </a:solidFill>
              </a:rPr>
              <a:t>Curso</a:t>
            </a:r>
            <a:r>
              <a:rPr lang="en-US" dirty="0">
                <a:solidFill>
                  <a:schemeClr val="bg1"/>
                </a:solidFill>
              </a:rPr>
              <a:t> H.E.L.P. </a:t>
            </a:r>
            <a:endParaRPr lang="en-GB" dirty="0"/>
          </a:p>
        </p:txBody>
      </p:sp>
      <p:sp>
        <p:nvSpPr>
          <p:cNvPr id="3" name="TextBox 2"/>
          <p:cNvSpPr txBox="1"/>
          <p:nvPr/>
        </p:nvSpPr>
        <p:spPr>
          <a:xfrm>
            <a:off x="977462" y="101778"/>
            <a:ext cx="10825655" cy="6555641"/>
          </a:xfrm>
          <a:prstGeom prst="rect">
            <a:avLst/>
          </a:prstGeom>
          <a:noFill/>
        </p:spPr>
        <p:txBody>
          <a:bodyPr wrap="square" rtlCol="0">
            <a:spAutoFit/>
          </a:bodyPr>
          <a:lstStyle/>
          <a:p>
            <a:pPr algn="ctr"/>
            <a:r>
              <a:rPr lang="es-ES" sz="4400" b="1" dirty="0"/>
              <a:t>Principios éticos de la atención de la salud en tiempos de conflicto armado y otras emergencias</a:t>
            </a:r>
            <a:r>
              <a:rPr lang="en-US" sz="4400" b="1" dirty="0"/>
              <a:t> (2)</a:t>
            </a:r>
          </a:p>
          <a:p>
            <a:endParaRPr lang="en-US" sz="2400" b="1" dirty="0"/>
          </a:p>
          <a:p>
            <a:r>
              <a:rPr lang="en-US" sz="2400" b="1" dirty="0" err="1"/>
              <a:t>Principios</a:t>
            </a:r>
            <a:r>
              <a:rPr lang="en-US" sz="2400" b="1" dirty="0"/>
              <a:t> </a:t>
            </a:r>
            <a:r>
              <a:rPr lang="en-US" sz="2400" b="1" dirty="0" err="1"/>
              <a:t>generales</a:t>
            </a:r>
            <a:r>
              <a:rPr lang="en-US" sz="2400" b="1" dirty="0"/>
              <a:t> </a:t>
            </a:r>
            <a:r>
              <a:rPr lang="en-US" sz="2400" dirty="0"/>
              <a:t>(</a:t>
            </a:r>
            <a:r>
              <a:rPr lang="en-US" sz="2400" dirty="0" err="1"/>
              <a:t>resumen</a:t>
            </a:r>
            <a:r>
              <a:rPr lang="en-US" sz="2400" dirty="0"/>
              <a:t>)</a:t>
            </a:r>
          </a:p>
          <a:p>
            <a:pPr marL="457200" indent="-457200" algn="just">
              <a:buFont typeface="Arial" panose="020B0604020202020204" pitchFamily="34" charset="0"/>
              <a:buChar char="•"/>
            </a:pPr>
            <a:r>
              <a:rPr lang="es-ES" sz="2000" dirty="0"/>
              <a:t>Los principios éticos de la atención médica </a:t>
            </a:r>
            <a:r>
              <a:rPr lang="es-ES" sz="2000" u="sng" dirty="0"/>
              <a:t>son los mismos</a:t>
            </a:r>
            <a:r>
              <a:rPr lang="es-ES" sz="2000" dirty="0"/>
              <a:t> que en tiempos de paz.</a:t>
            </a:r>
          </a:p>
          <a:p>
            <a:pPr marL="457200" indent="-457200" algn="just">
              <a:buFont typeface="Arial" panose="020B0604020202020204" pitchFamily="34" charset="0"/>
              <a:buChar char="•"/>
            </a:pPr>
            <a:r>
              <a:rPr lang="es-ES" sz="2000" dirty="0"/>
              <a:t>El personal de atención de la salud actuará en todo momento de conformidad con la legislación internacional y nacional pertinente, los principios éticos de la atención y su conciencia.</a:t>
            </a:r>
          </a:p>
          <a:p>
            <a:pPr marL="457200" indent="-457200" algn="just">
              <a:buFont typeface="Arial" panose="020B0604020202020204" pitchFamily="34" charset="0"/>
              <a:buChar char="•"/>
            </a:pPr>
            <a:r>
              <a:rPr lang="es-ES" sz="2000" dirty="0"/>
              <a:t>Su tarea principal es </a:t>
            </a:r>
            <a:r>
              <a:rPr lang="es-ES" sz="2000" u="sng" dirty="0"/>
              <a:t>preservar la salud física y mental del ser humano</a:t>
            </a:r>
            <a:r>
              <a:rPr lang="es-ES" sz="2000" dirty="0"/>
              <a:t> y </a:t>
            </a:r>
            <a:r>
              <a:rPr lang="es-ES" sz="2000" u="sng" dirty="0"/>
              <a:t>aliviar el sufrimiento</a:t>
            </a:r>
            <a:r>
              <a:rPr lang="es-ES" sz="2000" dirty="0"/>
              <a:t>. </a:t>
            </a:r>
          </a:p>
          <a:p>
            <a:pPr marL="457200" indent="-457200" algn="just">
              <a:buFont typeface="Arial" panose="020B0604020202020204" pitchFamily="34" charset="0"/>
              <a:buChar char="•"/>
            </a:pPr>
            <a:r>
              <a:rPr lang="es-ES" sz="2000" dirty="0"/>
              <a:t>Prestarán la </a:t>
            </a:r>
            <a:r>
              <a:rPr lang="es-ES" sz="2000" u="sng" dirty="0"/>
              <a:t>atención necesaria con humanidad</a:t>
            </a:r>
            <a:r>
              <a:rPr lang="es-ES" sz="2000" dirty="0"/>
              <a:t>, </a:t>
            </a:r>
            <a:r>
              <a:rPr lang="es-ES" sz="2000" u="sng" dirty="0"/>
              <a:t>respetando la dignidad</a:t>
            </a:r>
            <a:r>
              <a:rPr lang="es-ES" sz="2000" dirty="0"/>
              <a:t> de la persona, sin discriminación de ningún tipo, tanto en tiempos de paz como de conflicto armado u otras emergencias.</a:t>
            </a:r>
          </a:p>
          <a:p>
            <a:pPr marL="457200" indent="-457200" algn="just">
              <a:buFont typeface="Arial" panose="020B0604020202020204" pitchFamily="34" charset="0"/>
              <a:buChar char="•"/>
            </a:pPr>
            <a:r>
              <a:rPr lang="es-ES" sz="2000" dirty="0"/>
              <a:t>Los privilegios y las facilidades que se conceden al personal de atención de la salud ... nunca se utilizarán para fines distintos de las necesidades de atención de la salud. </a:t>
            </a:r>
          </a:p>
          <a:p>
            <a:pPr marL="457200" indent="-457200" algn="just">
              <a:buFont typeface="Arial" panose="020B0604020202020204" pitchFamily="34" charset="0"/>
              <a:buChar char="•"/>
            </a:pPr>
            <a:r>
              <a:rPr lang="es-ES" sz="2000" dirty="0"/>
              <a:t>El personal de atención de la salud </a:t>
            </a:r>
            <a:r>
              <a:rPr lang="es-ES" sz="2000" u="sng" dirty="0"/>
              <a:t>nunca aceptará actos de tortura ni ninguna otra forma de trato cruel, inhumano o degradante</a:t>
            </a:r>
            <a:r>
              <a:rPr lang="es-ES" sz="2000" dirty="0"/>
              <a:t> en ninguna circunstancia, incluidos los conflictos armados u otras emergencias. </a:t>
            </a:r>
            <a:endParaRPr lang="en-US" sz="2000" dirty="0"/>
          </a:p>
        </p:txBody>
      </p:sp>
      <p:sp>
        <p:nvSpPr>
          <p:cNvPr id="8" name="Rectangle 7">
            <a:extLst>
              <a:ext uri="{FF2B5EF4-FFF2-40B4-BE49-F238E27FC236}">
                <a16:creationId xmlns:a16="http://schemas.microsoft.com/office/drawing/2014/main" id="{ED204614-232E-4A2D-BE78-DAEC587BAE16}"/>
              </a:ext>
            </a:extLst>
          </p:cNvPr>
          <p:cNvSpPr/>
          <p:nvPr/>
        </p:nvSpPr>
        <p:spPr>
          <a:xfrm>
            <a:off x="4247456" y="6582975"/>
            <a:ext cx="7944544" cy="276999"/>
          </a:xfrm>
          <a:prstGeom prst="rect">
            <a:avLst/>
          </a:prstGeom>
        </p:spPr>
        <p:txBody>
          <a:bodyPr wrap="square">
            <a:spAutoFit/>
          </a:bodyPr>
          <a:lstStyle/>
          <a:p>
            <a:pPr algn="r" fontAlgn="base">
              <a:spcBef>
                <a:spcPct val="0"/>
              </a:spcBef>
              <a:spcAft>
                <a:spcPct val="0"/>
              </a:spcAft>
            </a:pPr>
            <a:r>
              <a:rPr lang="en-US" sz="1200" dirty="0">
                <a:solidFill>
                  <a:prstClr val="black"/>
                </a:solidFill>
                <a:latin typeface="Tahoma" pitchFamily="34" charset="0"/>
                <a:cs typeface="Arial" charset="0"/>
              </a:rPr>
              <a:t>HCID 2015. Ethical principles of health care in times of armed conflict and other emergencies.</a:t>
            </a:r>
            <a:endParaRPr lang="en-US" sz="1200" b="1" dirty="0">
              <a:solidFill>
                <a:prstClr val="black"/>
              </a:solidFill>
              <a:latin typeface="Tahoma" pitchFamily="34" charset="0"/>
              <a:cs typeface="Arial" charset="0"/>
            </a:endParaRPr>
          </a:p>
        </p:txBody>
      </p:sp>
    </p:spTree>
    <p:extLst>
      <p:ext uri="{BB962C8B-B14F-4D97-AF65-F5344CB8AC3E}">
        <p14:creationId xmlns:p14="http://schemas.microsoft.com/office/powerpoint/2010/main" val="307205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25</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316026"/>
            <a:ext cx="461665" cy="1405449"/>
          </a:xfrm>
          <a:prstGeom prst="rect">
            <a:avLst/>
          </a:prstGeom>
          <a:noFill/>
        </p:spPr>
        <p:txBody>
          <a:bodyPr vert="vert270" wrap="none" rtlCol="0">
            <a:spAutoFit/>
          </a:bodyPr>
          <a:lstStyle/>
          <a:p>
            <a:r>
              <a:rPr lang="en-US" dirty="0" err="1">
                <a:solidFill>
                  <a:schemeClr val="bg1"/>
                </a:solidFill>
              </a:rPr>
              <a:t>Curso</a:t>
            </a:r>
            <a:r>
              <a:rPr lang="en-US" dirty="0">
                <a:solidFill>
                  <a:schemeClr val="bg1"/>
                </a:solidFill>
              </a:rPr>
              <a:t> H.E.L.P. </a:t>
            </a:r>
            <a:endParaRPr lang="en-GB" dirty="0"/>
          </a:p>
        </p:txBody>
      </p:sp>
      <p:sp>
        <p:nvSpPr>
          <p:cNvPr id="3" name="TextBox 2"/>
          <p:cNvSpPr txBox="1"/>
          <p:nvPr/>
        </p:nvSpPr>
        <p:spPr>
          <a:xfrm>
            <a:off x="977462" y="294290"/>
            <a:ext cx="10825655" cy="1446550"/>
          </a:xfrm>
          <a:prstGeom prst="rect">
            <a:avLst/>
          </a:prstGeom>
          <a:noFill/>
        </p:spPr>
        <p:txBody>
          <a:bodyPr wrap="square" rtlCol="0">
            <a:spAutoFit/>
          </a:bodyPr>
          <a:lstStyle/>
          <a:p>
            <a:pPr algn="ctr"/>
            <a:r>
              <a:rPr lang="en-US" sz="4400" b="1" dirty="0" err="1"/>
              <a:t>Otros</a:t>
            </a:r>
            <a:r>
              <a:rPr lang="en-US" sz="4400" b="1" dirty="0"/>
              <a:t> </a:t>
            </a:r>
            <a:r>
              <a:rPr lang="en-US" sz="4400" b="1" dirty="0" err="1"/>
              <a:t>principios</a:t>
            </a:r>
            <a:r>
              <a:rPr lang="en-US" sz="4400" b="1" dirty="0"/>
              <a:t> </a:t>
            </a:r>
            <a:r>
              <a:rPr lang="en-US" sz="4400" b="1" dirty="0" err="1"/>
              <a:t>éticos</a:t>
            </a:r>
            <a:endParaRPr lang="en-US" sz="4400" b="1" dirty="0"/>
          </a:p>
          <a:p>
            <a:pPr algn="ctr"/>
            <a:endParaRPr lang="en-US" sz="4400" b="1" dirty="0"/>
          </a:p>
        </p:txBody>
      </p:sp>
      <p:pic>
        <p:nvPicPr>
          <p:cNvPr id="5" name="Picture 4">
            <a:extLst>
              <a:ext uri="{FF2B5EF4-FFF2-40B4-BE49-F238E27FC236}">
                <a16:creationId xmlns:a16="http://schemas.microsoft.com/office/drawing/2014/main" id="{4895FB0B-9DA8-4659-90AC-9DD1B99503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0512" y="1017565"/>
            <a:ext cx="8218120" cy="5419814"/>
          </a:xfrm>
          <a:prstGeom prst="rect">
            <a:avLst/>
          </a:prstGeom>
        </p:spPr>
      </p:pic>
      <p:sp>
        <p:nvSpPr>
          <p:cNvPr id="2" name="TextBox 1">
            <a:extLst>
              <a:ext uri="{FF2B5EF4-FFF2-40B4-BE49-F238E27FC236}">
                <a16:creationId xmlns:a16="http://schemas.microsoft.com/office/drawing/2014/main" id="{CF63E638-CFDE-4104-8523-ACFE4CD6940D}"/>
              </a:ext>
            </a:extLst>
          </p:cNvPr>
          <p:cNvSpPr txBox="1"/>
          <p:nvPr/>
        </p:nvSpPr>
        <p:spPr>
          <a:xfrm>
            <a:off x="1988324" y="4235110"/>
            <a:ext cx="1609119" cy="1754326"/>
          </a:xfrm>
          <a:prstGeom prst="rect">
            <a:avLst/>
          </a:prstGeom>
          <a:solidFill>
            <a:schemeClr val="accent5">
              <a:lumMod val="75000"/>
            </a:schemeClr>
          </a:solidFill>
          <a:ln w="57150">
            <a:solidFill>
              <a:schemeClr val="accent5">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s-ES" dirty="0"/>
              <a:t>Respeto de la dignidad humana, los derechos humanos y la justicia social</a:t>
            </a:r>
            <a:endParaRPr lang="fr-CH" dirty="0"/>
          </a:p>
        </p:txBody>
      </p:sp>
      <p:sp>
        <p:nvSpPr>
          <p:cNvPr id="12" name="TextBox 11">
            <a:extLst>
              <a:ext uri="{FF2B5EF4-FFF2-40B4-BE49-F238E27FC236}">
                <a16:creationId xmlns:a16="http://schemas.microsoft.com/office/drawing/2014/main" id="{CB110BBF-FD91-41D0-8252-13E229892453}"/>
              </a:ext>
            </a:extLst>
          </p:cNvPr>
          <p:cNvSpPr txBox="1"/>
          <p:nvPr/>
        </p:nvSpPr>
        <p:spPr>
          <a:xfrm>
            <a:off x="2719761" y="2396145"/>
            <a:ext cx="1523376" cy="1477328"/>
          </a:xfrm>
          <a:prstGeom prst="rect">
            <a:avLst/>
          </a:prstGeom>
          <a:solidFill>
            <a:schemeClr val="accent5">
              <a:lumMod val="75000"/>
            </a:schemeClr>
          </a:solidFill>
          <a:ln w="57150">
            <a:solidFill>
              <a:schemeClr val="accent5">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endParaRPr lang="es-ES" dirty="0"/>
          </a:p>
          <a:p>
            <a:pPr algn="ctr"/>
            <a:endParaRPr lang="es-ES" dirty="0"/>
          </a:p>
          <a:p>
            <a:pPr algn="ctr"/>
            <a:r>
              <a:rPr lang="es-ES" dirty="0"/>
              <a:t>Imparcialidad</a:t>
            </a:r>
          </a:p>
          <a:p>
            <a:pPr algn="ctr"/>
            <a:endParaRPr lang="es-ES" dirty="0"/>
          </a:p>
          <a:p>
            <a:pPr algn="ctr"/>
            <a:endParaRPr lang="fr-CH" dirty="0"/>
          </a:p>
        </p:txBody>
      </p:sp>
      <p:sp>
        <p:nvSpPr>
          <p:cNvPr id="17" name="TextBox 16">
            <a:extLst>
              <a:ext uri="{FF2B5EF4-FFF2-40B4-BE49-F238E27FC236}">
                <a16:creationId xmlns:a16="http://schemas.microsoft.com/office/drawing/2014/main" id="{89104E40-4200-4D9E-8C68-B70187A3776F}"/>
              </a:ext>
            </a:extLst>
          </p:cNvPr>
          <p:cNvSpPr txBox="1"/>
          <p:nvPr/>
        </p:nvSpPr>
        <p:spPr>
          <a:xfrm>
            <a:off x="4400484" y="1125998"/>
            <a:ext cx="1523376" cy="1477328"/>
          </a:xfrm>
          <a:prstGeom prst="rect">
            <a:avLst/>
          </a:prstGeom>
          <a:solidFill>
            <a:schemeClr val="accent5">
              <a:lumMod val="75000"/>
            </a:schemeClr>
          </a:solidFill>
          <a:ln w="57150">
            <a:solidFill>
              <a:schemeClr val="accent5">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endParaRPr lang="es-ES" dirty="0"/>
          </a:p>
          <a:p>
            <a:pPr algn="ctr"/>
            <a:endParaRPr lang="es-ES" dirty="0"/>
          </a:p>
          <a:p>
            <a:pPr algn="ctr"/>
            <a:r>
              <a:rPr lang="es-ES" dirty="0"/>
              <a:t>Transparencia</a:t>
            </a:r>
          </a:p>
          <a:p>
            <a:pPr algn="ctr"/>
            <a:endParaRPr lang="es-ES" dirty="0"/>
          </a:p>
          <a:p>
            <a:pPr algn="ctr"/>
            <a:endParaRPr lang="fr-CH" dirty="0"/>
          </a:p>
        </p:txBody>
      </p:sp>
      <p:sp>
        <p:nvSpPr>
          <p:cNvPr id="18" name="TextBox 17">
            <a:extLst>
              <a:ext uri="{FF2B5EF4-FFF2-40B4-BE49-F238E27FC236}">
                <a16:creationId xmlns:a16="http://schemas.microsoft.com/office/drawing/2014/main" id="{3BD8EF83-01B8-40EB-90B5-FF7E7B55212E}"/>
              </a:ext>
            </a:extLst>
          </p:cNvPr>
          <p:cNvSpPr txBox="1"/>
          <p:nvPr/>
        </p:nvSpPr>
        <p:spPr>
          <a:xfrm>
            <a:off x="6390289" y="1125998"/>
            <a:ext cx="1523376" cy="1477328"/>
          </a:xfrm>
          <a:prstGeom prst="rect">
            <a:avLst/>
          </a:prstGeom>
          <a:solidFill>
            <a:schemeClr val="accent5">
              <a:lumMod val="75000"/>
            </a:schemeClr>
          </a:solidFill>
          <a:ln w="57150">
            <a:solidFill>
              <a:schemeClr val="accent5">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endParaRPr lang="es-ES" dirty="0"/>
          </a:p>
          <a:p>
            <a:pPr algn="ctr"/>
            <a:endParaRPr lang="es-ES" dirty="0"/>
          </a:p>
          <a:p>
            <a:pPr algn="ctr"/>
            <a:r>
              <a:rPr lang="es-ES" dirty="0"/>
              <a:t>Honestidad</a:t>
            </a:r>
          </a:p>
          <a:p>
            <a:pPr algn="ctr"/>
            <a:endParaRPr lang="es-ES" dirty="0"/>
          </a:p>
          <a:p>
            <a:pPr algn="ctr"/>
            <a:endParaRPr lang="fr-CH" dirty="0"/>
          </a:p>
        </p:txBody>
      </p:sp>
      <p:sp>
        <p:nvSpPr>
          <p:cNvPr id="19" name="TextBox 18">
            <a:extLst>
              <a:ext uri="{FF2B5EF4-FFF2-40B4-BE49-F238E27FC236}">
                <a16:creationId xmlns:a16="http://schemas.microsoft.com/office/drawing/2014/main" id="{75CC8200-3A9C-4E4F-8F57-C7D908770BA6}"/>
              </a:ext>
            </a:extLst>
          </p:cNvPr>
          <p:cNvSpPr txBox="1"/>
          <p:nvPr/>
        </p:nvSpPr>
        <p:spPr>
          <a:xfrm>
            <a:off x="8102991" y="2512243"/>
            <a:ext cx="1715258" cy="1200329"/>
          </a:xfrm>
          <a:prstGeom prst="rect">
            <a:avLst/>
          </a:prstGeom>
          <a:solidFill>
            <a:schemeClr val="accent5">
              <a:lumMod val="75000"/>
            </a:schemeClr>
          </a:solidFill>
          <a:ln w="57150">
            <a:solidFill>
              <a:schemeClr val="accent5">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endParaRPr lang="es-ES" dirty="0"/>
          </a:p>
          <a:p>
            <a:pPr algn="ctr"/>
            <a:r>
              <a:rPr lang="es-ES" dirty="0"/>
              <a:t>No discriminación</a:t>
            </a:r>
          </a:p>
          <a:p>
            <a:pPr algn="ctr"/>
            <a:endParaRPr lang="fr-CH" dirty="0"/>
          </a:p>
        </p:txBody>
      </p:sp>
      <p:sp>
        <p:nvSpPr>
          <p:cNvPr id="20" name="TextBox 19">
            <a:extLst>
              <a:ext uri="{FF2B5EF4-FFF2-40B4-BE49-F238E27FC236}">
                <a16:creationId xmlns:a16="http://schemas.microsoft.com/office/drawing/2014/main" id="{1DEC6541-EC38-4E58-90A6-2396C16A9FAB}"/>
              </a:ext>
            </a:extLst>
          </p:cNvPr>
          <p:cNvSpPr txBox="1"/>
          <p:nvPr/>
        </p:nvSpPr>
        <p:spPr>
          <a:xfrm>
            <a:off x="8719402" y="4451948"/>
            <a:ext cx="2562206" cy="1200329"/>
          </a:xfrm>
          <a:prstGeom prst="rect">
            <a:avLst/>
          </a:prstGeom>
          <a:solidFill>
            <a:schemeClr val="accent5">
              <a:lumMod val="75000"/>
            </a:schemeClr>
          </a:solidFill>
          <a:ln w="57150">
            <a:solidFill>
              <a:schemeClr val="accent5">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endParaRPr lang="es-ES" dirty="0"/>
          </a:p>
          <a:p>
            <a:pPr algn="ctr"/>
            <a:r>
              <a:rPr lang="es-ES" dirty="0"/>
              <a:t>Rendición de cuentas y responsabilidad</a:t>
            </a:r>
          </a:p>
          <a:p>
            <a:pPr algn="ctr"/>
            <a:endParaRPr lang="fr-CH" dirty="0"/>
          </a:p>
        </p:txBody>
      </p:sp>
      <p:sp>
        <p:nvSpPr>
          <p:cNvPr id="21" name="Oval 20">
            <a:extLst>
              <a:ext uri="{FF2B5EF4-FFF2-40B4-BE49-F238E27FC236}">
                <a16:creationId xmlns:a16="http://schemas.microsoft.com/office/drawing/2014/main" id="{9C67F4CA-9C29-4E33-92DD-65177AD5A4B3}"/>
              </a:ext>
            </a:extLst>
          </p:cNvPr>
          <p:cNvSpPr/>
          <p:nvPr/>
        </p:nvSpPr>
        <p:spPr>
          <a:xfrm>
            <a:off x="5029305" y="4005825"/>
            <a:ext cx="2285895" cy="2326461"/>
          </a:xfrm>
          <a:prstGeom prst="ellipse">
            <a:avLst/>
          </a:prstGeom>
          <a:solidFill>
            <a:schemeClr val="accent5">
              <a:lumMod val="75000"/>
            </a:schemeClr>
          </a:solidFill>
          <a:ln w="57150">
            <a:solidFill>
              <a:schemeClr val="accent5">
                <a:lumMod val="60000"/>
                <a:lumOff val="40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dirty="0" err="1"/>
              <a:t>Principios</a:t>
            </a:r>
            <a:r>
              <a:rPr lang="fr-CH" dirty="0"/>
              <a:t> </a:t>
            </a:r>
            <a:r>
              <a:rPr lang="fr-CH" dirty="0" err="1"/>
              <a:t>éticos</a:t>
            </a:r>
            <a:r>
              <a:rPr lang="fr-CH" dirty="0"/>
              <a:t> </a:t>
            </a:r>
            <a:r>
              <a:rPr lang="fr-CH" dirty="0" err="1"/>
              <a:t>fundamentales</a:t>
            </a:r>
            <a:endParaRPr lang="fr-CH" dirty="0"/>
          </a:p>
        </p:txBody>
      </p:sp>
    </p:spTree>
    <p:extLst>
      <p:ext uri="{BB962C8B-B14F-4D97-AF65-F5344CB8AC3E}">
        <p14:creationId xmlns:p14="http://schemas.microsoft.com/office/powerpoint/2010/main" val="2078913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26</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316026"/>
            <a:ext cx="461665" cy="1405449"/>
          </a:xfrm>
          <a:prstGeom prst="rect">
            <a:avLst/>
          </a:prstGeom>
          <a:noFill/>
        </p:spPr>
        <p:txBody>
          <a:bodyPr vert="vert270" wrap="none" rtlCol="0">
            <a:spAutoFit/>
          </a:bodyPr>
          <a:lstStyle/>
          <a:p>
            <a:r>
              <a:rPr lang="en-US" dirty="0" err="1">
                <a:solidFill>
                  <a:schemeClr val="bg1"/>
                </a:solidFill>
              </a:rPr>
              <a:t>Curso</a:t>
            </a:r>
            <a:r>
              <a:rPr lang="en-US" dirty="0">
                <a:solidFill>
                  <a:schemeClr val="bg1"/>
                </a:solidFill>
              </a:rPr>
              <a:t> H.E.L.P. </a:t>
            </a:r>
            <a:endParaRPr lang="en-GB" dirty="0"/>
          </a:p>
        </p:txBody>
      </p:sp>
      <p:sp>
        <p:nvSpPr>
          <p:cNvPr id="8" name="Titre 1">
            <a:extLst>
              <a:ext uri="{FF2B5EF4-FFF2-40B4-BE49-F238E27FC236}">
                <a16:creationId xmlns:a16="http://schemas.microsoft.com/office/drawing/2014/main" id="{D7078687-E575-45D8-9221-D5C1DC1C2F03}"/>
              </a:ext>
            </a:extLst>
          </p:cNvPr>
          <p:cNvSpPr txBox="1">
            <a:spLocks/>
          </p:cNvSpPr>
          <p:nvPr/>
        </p:nvSpPr>
        <p:spPr>
          <a:xfrm>
            <a:off x="1884866" y="122268"/>
            <a:ext cx="10582507" cy="6926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Practical Ethics in Humanitarian Action</a:t>
            </a:r>
          </a:p>
        </p:txBody>
      </p:sp>
      <p:cxnSp>
        <p:nvCxnSpPr>
          <p:cNvPr id="9" name="Connecteur : en arc 18">
            <a:extLst>
              <a:ext uri="{FF2B5EF4-FFF2-40B4-BE49-F238E27FC236}">
                <a16:creationId xmlns:a16="http://schemas.microsoft.com/office/drawing/2014/main" id="{D1371248-3B7A-432D-A7A7-01120A68181A}"/>
              </a:ext>
            </a:extLst>
          </p:cNvPr>
          <p:cNvCxnSpPr/>
          <p:nvPr/>
        </p:nvCxnSpPr>
        <p:spPr>
          <a:xfrm rot="16200000" flipH="1">
            <a:off x="4781273" y="3578533"/>
            <a:ext cx="4475534" cy="288034"/>
          </a:xfrm>
          <a:prstGeom prst="curvedConnector3">
            <a:avLst>
              <a:gd name="adj1" fmla="val 51986"/>
            </a:avLst>
          </a:prstGeom>
          <a:ln w="3175000">
            <a:solidFill>
              <a:schemeClr val="accent1">
                <a:alpha val="2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F2C9535D-6A21-498B-AF06-7110F63D0D3D}"/>
              </a:ext>
            </a:extLst>
          </p:cNvPr>
          <p:cNvSpPr/>
          <p:nvPr/>
        </p:nvSpPr>
        <p:spPr>
          <a:xfrm>
            <a:off x="4223992" y="2276872"/>
            <a:ext cx="1800000" cy="1505784"/>
          </a:xfrm>
          <a:prstGeom prst="rect">
            <a:avLst/>
          </a:prstGeom>
        </p:spPr>
        <p:style>
          <a:lnRef idx="1">
            <a:schemeClr val="accent3"/>
          </a:lnRef>
          <a:fillRef idx="3">
            <a:schemeClr val="accent3"/>
          </a:fillRef>
          <a:effectRef idx="2">
            <a:schemeClr val="accent3"/>
          </a:effectRef>
          <a:fontRef idx="minor">
            <a:schemeClr val="lt1"/>
          </a:fontRef>
        </p:style>
        <p:txBody>
          <a:bodyPr rtlCol="0" anchor="t"/>
          <a:lstStyle/>
          <a:p>
            <a:pPr algn="ctr"/>
            <a:r>
              <a:rPr lang="en-US" sz="2000" b="0" u="none" dirty="0" err="1"/>
              <a:t>Normas</a:t>
            </a:r>
            <a:r>
              <a:rPr lang="en-US" sz="2000" b="0" u="none" dirty="0"/>
              <a:t>:</a:t>
            </a:r>
            <a:br>
              <a:rPr lang="en-US" sz="2000" b="0" u="none" dirty="0"/>
            </a:br>
            <a:r>
              <a:rPr lang="en-US" sz="1800" b="0" u="none" dirty="0" err="1"/>
              <a:t>Leyes</a:t>
            </a:r>
            <a:r>
              <a:rPr lang="en-US" sz="1800" b="0" u="none" dirty="0"/>
              <a:t>, </a:t>
            </a:r>
            <a:br>
              <a:rPr lang="en-US" sz="1800" b="0" u="none" dirty="0"/>
            </a:br>
            <a:r>
              <a:rPr lang="en-US" sz="1800" b="0" u="none" dirty="0"/>
              <a:t>Morales, </a:t>
            </a:r>
            <a:br>
              <a:rPr lang="en-US" sz="1800" b="0" u="none" dirty="0"/>
            </a:br>
            <a:r>
              <a:rPr lang="en-US" sz="1800" b="0" u="none" dirty="0" err="1"/>
              <a:t>Códigos</a:t>
            </a:r>
            <a:r>
              <a:rPr lang="en-US" sz="1800" b="0" u="none" dirty="0"/>
              <a:t> de </a:t>
            </a:r>
            <a:r>
              <a:rPr lang="en-US" sz="1800" b="0" u="none" dirty="0" err="1"/>
              <a:t>conducta</a:t>
            </a:r>
            <a:endParaRPr lang="en-US" sz="1800" b="0" u="none" dirty="0"/>
          </a:p>
        </p:txBody>
      </p:sp>
      <p:sp>
        <p:nvSpPr>
          <p:cNvPr id="11" name="Rectangle 10">
            <a:extLst>
              <a:ext uri="{FF2B5EF4-FFF2-40B4-BE49-F238E27FC236}">
                <a16:creationId xmlns:a16="http://schemas.microsoft.com/office/drawing/2014/main" id="{C4B16593-3D57-4D84-89EC-8C30CB087452}"/>
              </a:ext>
            </a:extLst>
          </p:cNvPr>
          <p:cNvSpPr/>
          <p:nvPr/>
        </p:nvSpPr>
        <p:spPr>
          <a:xfrm>
            <a:off x="8328248" y="2276872"/>
            <a:ext cx="1800000" cy="1505784"/>
          </a:xfrm>
          <a:prstGeom prst="rect">
            <a:avLst/>
          </a:prstGeom>
        </p:spPr>
        <p:style>
          <a:lnRef idx="1">
            <a:schemeClr val="accent4"/>
          </a:lnRef>
          <a:fillRef idx="3">
            <a:schemeClr val="accent4"/>
          </a:fillRef>
          <a:effectRef idx="2">
            <a:schemeClr val="accent4"/>
          </a:effectRef>
          <a:fontRef idx="minor">
            <a:schemeClr val="lt1"/>
          </a:fontRef>
        </p:style>
        <p:txBody>
          <a:bodyPr rtlCol="0" anchor="t"/>
          <a:lstStyle/>
          <a:p>
            <a:pPr algn="ctr"/>
            <a:r>
              <a:rPr lang="en-US" sz="2000" b="0" u="none" dirty="0" err="1"/>
              <a:t>Consecuencias</a:t>
            </a:r>
            <a:endParaRPr lang="en-US" sz="2000" b="0" u="none" dirty="0"/>
          </a:p>
          <a:p>
            <a:pPr algn="ctr"/>
            <a:endParaRPr lang="en-US" sz="1600" b="0" u="none" dirty="0"/>
          </a:p>
          <a:p>
            <a:pPr algn="ctr"/>
            <a:r>
              <a:rPr lang="en-US" sz="1800" b="0" u="none" dirty="0" err="1"/>
              <a:t>Práctica</a:t>
            </a:r>
            <a:r>
              <a:rPr lang="en-US" sz="1800" b="0" u="none" dirty="0"/>
              <a:t> </a:t>
            </a:r>
            <a:r>
              <a:rPr lang="en-US" sz="1800" b="0" u="none" dirty="0" err="1"/>
              <a:t>basada</a:t>
            </a:r>
            <a:r>
              <a:rPr lang="en-US" sz="1800" b="0" u="none" dirty="0"/>
              <a:t> en </a:t>
            </a:r>
            <a:r>
              <a:rPr lang="en-US" sz="1800" b="0" u="none" dirty="0" err="1"/>
              <a:t>evidencias</a:t>
            </a:r>
            <a:endParaRPr lang="en-US" sz="1800" b="0" u="none" dirty="0"/>
          </a:p>
        </p:txBody>
      </p:sp>
      <p:sp>
        <p:nvSpPr>
          <p:cNvPr id="12" name="Espace réservé du contenu 7">
            <a:extLst>
              <a:ext uri="{FF2B5EF4-FFF2-40B4-BE49-F238E27FC236}">
                <a16:creationId xmlns:a16="http://schemas.microsoft.com/office/drawing/2014/main" id="{2DE3644D-8896-446B-8621-0F1F2FD7503B}"/>
              </a:ext>
            </a:extLst>
          </p:cNvPr>
          <p:cNvSpPr txBox="1">
            <a:spLocks/>
          </p:cNvSpPr>
          <p:nvPr/>
        </p:nvSpPr>
        <p:spPr bwMode="auto">
          <a:xfrm>
            <a:off x="5375920" y="5891569"/>
            <a:ext cx="3600400" cy="648072"/>
          </a:xfrm>
          <a:custGeom>
            <a:avLst/>
            <a:gdLst>
              <a:gd name="connsiteX0" fmla="*/ 0 w 5364088"/>
              <a:gd name="connsiteY0" fmla="*/ 0 h 648072"/>
              <a:gd name="connsiteX1" fmla="*/ 5364088 w 5364088"/>
              <a:gd name="connsiteY1" fmla="*/ 0 h 648072"/>
              <a:gd name="connsiteX2" fmla="*/ 5364088 w 5364088"/>
              <a:gd name="connsiteY2" fmla="*/ 648072 h 648072"/>
              <a:gd name="connsiteX3" fmla="*/ 0 w 5364088"/>
              <a:gd name="connsiteY3" fmla="*/ 648072 h 648072"/>
              <a:gd name="connsiteX4" fmla="*/ 0 w 5364088"/>
              <a:gd name="connsiteY4" fmla="*/ 0 h 648072"/>
              <a:gd name="connsiteX0" fmla="*/ 0 w 5364088"/>
              <a:gd name="connsiteY0" fmla="*/ 0 h 648072"/>
              <a:gd name="connsiteX1" fmla="*/ 398182 w 5364088"/>
              <a:gd name="connsiteY1" fmla="*/ 2946 h 648072"/>
              <a:gd name="connsiteX2" fmla="*/ 5364088 w 5364088"/>
              <a:gd name="connsiteY2" fmla="*/ 0 h 648072"/>
              <a:gd name="connsiteX3" fmla="*/ 5364088 w 5364088"/>
              <a:gd name="connsiteY3" fmla="*/ 648072 h 648072"/>
              <a:gd name="connsiteX4" fmla="*/ 0 w 5364088"/>
              <a:gd name="connsiteY4" fmla="*/ 648072 h 648072"/>
              <a:gd name="connsiteX5" fmla="*/ 0 w 5364088"/>
              <a:gd name="connsiteY5" fmla="*/ 0 h 648072"/>
              <a:gd name="connsiteX0" fmla="*/ 0 w 5364088"/>
              <a:gd name="connsiteY0" fmla="*/ 5747 h 653819"/>
              <a:gd name="connsiteX1" fmla="*/ 398182 w 5364088"/>
              <a:gd name="connsiteY1" fmla="*/ 8693 h 653819"/>
              <a:gd name="connsiteX2" fmla="*/ 5364088 w 5364088"/>
              <a:gd name="connsiteY2" fmla="*/ 5747 h 653819"/>
              <a:gd name="connsiteX3" fmla="*/ 5364088 w 5364088"/>
              <a:gd name="connsiteY3" fmla="*/ 653819 h 653819"/>
              <a:gd name="connsiteX4" fmla="*/ 0 w 5364088"/>
              <a:gd name="connsiteY4" fmla="*/ 653819 h 653819"/>
              <a:gd name="connsiteX5" fmla="*/ 0 w 5364088"/>
              <a:gd name="connsiteY5" fmla="*/ 5747 h 653819"/>
              <a:gd name="connsiteX0" fmla="*/ 0 w 5364088"/>
              <a:gd name="connsiteY0" fmla="*/ 5747 h 653819"/>
              <a:gd name="connsiteX1" fmla="*/ 398182 w 5364088"/>
              <a:gd name="connsiteY1" fmla="*/ 8693 h 653819"/>
              <a:gd name="connsiteX2" fmla="*/ 3400174 w 5364088"/>
              <a:gd name="connsiteY2" fmla="*/ 8694 h 653819"/>
              <a:gd name="connsiteX3" fmla="*/ 5364088 w 5364088"/>
              <a:gd name="connsiteY3" fmla="*/ 5747 h 653819"/>
              <a:gd name="connsiteX4" fmla="*/ 5364088 w 5364088"/>
              <a:gd name="connsiteY4" fmla="*/ 653819 h 653819"/>
              <a:gd name="connsiteX5" fmla="*/ 0 w 5364088"/>
              <a:gd name="connsiteY5" fmla="*/ 653819 h 653819"/>
              <a:gd name="connsiteX6" fmla="*/ 0 w 5364088"/>
              <a:gd name="connsiteY6" fmla="*/ 5747 h 653819"/>
              <a:gd name="connsiteX0" fmla="*/ 0 w 5364088"/>
              <a:gd name="connsiteY0" fmla="*/ 5747 h 653819"/>
              <a:gd name="connsiteX1" fmla="*/ 398182 w 5364088"/>
              <a:gd name="connsiteY1" fmla="*/ 8693 h 653819"/>
              <a:gd name="connsiteX2" fmla="*/ 3400174 w 5364088"/>
              <a:gd name="connsiteY2" fmla="*/ 8694 h 653819"/>
              <a:gd name="connsiteX3" fmla="*/ 5364088 w 5364088"/>
              <a:gd name="connsiteY3" fmla="*/ 5747 h 653819"/>
              <a:gd name="connsiteX4" fmla="*/ 5364088 w 5364088"/>
              <a:gd name="connsiteY4" fmla="*/ 653819 h 653819"/>
              <a:gd name="connsiteX5" fmla="*/ 0 w 5364088"/>
              <a:gd name="connsiteY5" fmla="*/ 653819 h 653819"/>
              <a:gd name="connsiteX6" fmla="*/ 0 w 5364088"/>
              <a:gd name="connsiteY6" fmla="*/ 5747 h 653819"/>
              <a:gd name="connsiteX0" fmla="*/ 0 w 5364088"/>
              <a:gd name="connsiteY0" fmla="*/ 0 h 648072"/>
              <a:gd name="connsiteX1" fmla="*/ 829503 w 5364088"/>
              <a:gd name="connsiteY1" fmla="*/ 2946 h 648072"/>
              <a:gd name="connsiteX2" fmla="*/ 3400174 w 5364088"/>
              <a:gd name="connsiteY2" fmla="*/ 2947 h 648072"/>
              <a:gd name="connsiteX3" fmla="*/ 5364088 w 5364088"/>
              <a:gd name="connsiteY3" fmla="*/ 0 h 648072"/>
              <a:gd name="connsiteX4" fmla="*/ 5364088 w 5364088"/>
              <a:gd name="connsiteY4" fmla="*/ 648072 h 648072"/>
              <a:gd name="connsiteX5" fmla="*/ 0 w 5364088"/>
              <a:gd name="connsiteY5" fmla="*/ 648072 h 648072"/>
              <a:gd name="connsiteX6" fmla="*/ 0 w 5364088"/>
              <a:gd name="connsiteY6" fmla="*/ 0 h 648072"/>
              <a:gd name="connsiteX0" fmla="*/ 0 w 5364088"/>
              <a:gd name="connsiteY0" fmla="*/ 0 h 648072"/>
              <a:gd name="connsiteX1" fmla="*/ 829503 w 5364088"/>
              <a:gd name="connsiteY1" fmla="*/ 2946 h 648072"/>
              <a:gd name="connsiteX2" fmla="*/ 4165718 w 5364088"/>
              <a:gd name="connsiteY2" fmla="*/ 13579 h 648072"/>
              <a:gd name="connsiteX3" fmla="*/ 5364088 w 5364088"/>
              <a:gd name="connsiteY3" fmla="*/ 0 h 648072"/>
              <a:gd name="connsiteX4" fmla="*/ 5364088 w 5364088"/>
              <a:gd name="connsiteY4" fmla="*/ 648072 h 648072"/>
              <a:gd name="connsiteX5" fmla="*/ 0 w 5364088"/>
              <a:gd name="connsiteY5" fmla="*/ 648072 h 648072"/>
              <a:gd name="connsiteX6" fmla="*/ 0 w 5364088"/>
              <a:gd name="connsiteY6" fmla="*/ 0 h 648072"/>
              <a:gd name="connsiteX0" fmla="*/ 0 w 5364088"/>
              <a:gd name="connsiteY0" fmla="*/ 0 h 648072"/>
              <a:gd name="connsiteX1" fmla="*/ 829503 w 5364088"/>
              <a:gd name="connsiteY1" fmla="*/ 2946 h 648072"/>
              <a:gd name="connsiteX2" fmla="*/ 4165718 w 5364088"/>
              <a:gd name="connsiteY2" fmla="*/ 13579 h 648072"/>
              <a:gd name="connsiteX3" fmla="*/ 5364088 w 5364088"/>
              <a:gd name="connsiteY3" fmla="*/ 0 h 648072"/>
              <a:gd name="connsiteX4" fmla="*/ 5364088 w 5364088"/>
              <a:gd name="connsiteY4" fmla="*/ 648072 h 648072"/>
              <a:gd name="connsiteX5" fmla="*/ 0 w 5364088"/>
              <a:gd name="connsiteY5" fmla="*/ 648072 h 648072"/>
              <a:gd name="connsiteX6" fmla="*/ 0 w 5364088"/>
              <a:gd name="connsiteY6" fmla="*/ 0 h 648072"/>
              <a:gd name="connsiteX0" fmla="*/ 0 w 5364088"/>
              <a:gd name="connsiteY0" fmla="*/ 0 h 648072"/>
              <a:gd name="connsiteX1" fmla="*/ 829503 w 5364088"/>
              <a:gd name="connsiteY1" fmla="*/ 2946 h 648072"/>
              <a:gd name="connsiteX2" fmla="*/ 4165718 w 5364088"/>
              <a:gd name="connsiteY2" fmla="*/ 13579 h 648072"/>
              <a:gd name="connsiteX3" fmla="*/ 5364088 w 5364088"/>
              <a:gd name="connsiteY3" fmla="*/ 0 h 648072"/>
              <a:gd name="connsiteX4" fmla="*/ 5364088 w 5364088"/>
              <a:gd name="connsiteY4" fmla="*/ 648072 h 648072"/>
              <a:gd name="connsiteX5" fmla="*/ 0 w 5364088"/>
              <a:gd name="connsiteY5" fmla="*/ 648072 h 648072"/>
              <a:gd name="connsiteX6" fmla="*/ 0 w 5364088"/>
              <a:gd name="connsiteY6" fmla="*/ 0 h 648072"/>
              <a:gd name="connsiteX0" fmla="*/ 0 w 5364088"/>
              <a:gd name="connsiteY0" fmla="*/ 0 h 648072"/>
              <a:gd name="connsiteX1" fmla="*/ 829503 w 5364088"/>
              <a:gd name="connsiteY1" fmla="*/ 2946 h 648072"/>
              <a:gd name="connsiteX2" fmla="*/ 4165718 w 5364088"/>
              <a:gd name="connsiteY2" fmla="*/ 13579 h 648072"/>
              <a:gd name="connsiteX3" fmla="*/ 5364088 w 5364088"/>
              <a:gd name="connsiteY3" fmla="*/ 0 h 648072"/>
              <a:gd name="connsiteX4" fmla="*/ 5364088 w 5364088"/>
              <a:gd name="connsiteY4" fmla="*/ 648072 h 648072"/>
              <a:gd name="connsiteX5" fmla="*/ 0 w 5364088"/>
              <a:gd name="connsiteY5" fmla="*/ 648072 h 648072"/>
              <a:gd name="connsiteX6" fmla="*/ 0 w 5364088"/>
              <a:gd name="connsiteY6" fmla="*/ 0 h 648072"/>
              <a:gd name="connsiteX0" fmla="*/ 0 w 5364088"/>
              <a:gd name="connsiteY0" fmla="*/ 0 h 648072"/>
              <a:gd name="connsiteX1" fmla="*/ 829503 w 5364088"/>
              <a:gd name="connsiteY1" fmla="*/ 2946 h 648072"/>
              <a:gd name="connsiteX2" fmla="*/ 4165718 w 5364088"/>
              <a:gd name="connsiteY2" fmla="*/ 13579 h 648072"/>
              <a:gd name="connsiteX3" fmla="*/ 5364088 w 5364088"/>
              <a:gd name="connsiteY3" fmla="*/ 0 h 648072"/>
              <a:gd name="connsiteX4" fmla="*/ 5364088 w 5364088"/>
              <a:gd name="connsiteY4" fmla="*/ 648072 h 648072"/>
              <a:gd name="connsiteX5" fmla="*/ 0 w 5364088"/>
              <a:gd name="connsiteY5" fmla="*/ 648072 h 648072"/>
              <a:gd name="connsiteX6" fmla="*/ 0 w 5364088"/>
              <a:gd name="connsiteY6" fmla="*/ 0 h 648072"/>
              <a:gd name="connsiteX0" fmla="*/ 0 w 5364088"/>
              <a:gd name="connsiteY0" fmla="*/ 0 h 648072"/>
              <a:gd name="connsiteX1" fmla="*/ 829503 w 5364088"/>
              <a:gd name="connsiteY1" fmla="*/ 2946 h 648072"/>
              <a:gd name="connsiteX2" fmla="*/ 4582406 w 5364088"/>
              <a:gd name="connsiteY2" fmla="*/ 36728 h 648072"/>
              <a:gd name="connsiteX3" fmla="*/ 5364088 w 5364088"/>
              <a:gd name="connsiteY3" fmla="*/ 0 h 648072"/>
              <a:gd name="connsiteX4" fmla="*/ 5364088 w 5364088"/>
              <a:gd name="connsiteY4" fmla="*/ 648072 h 648072"/>
              <a:gd name="connsiteX5" fmla="*/ 0 w 5364088"/>
              <a:gd name="connsiteY5" fmla="*/ 648072 h 648072"/>
              <a:gd name="connsiteX6" fmla="*/ 0 w 5364088"/>
              <a:gd name="connsiteY6" fmla="*/ 0 h 648072"/>
              <a:gd name="connsiteX0" fmla="*/ 0 w 5364088"/>
              <a:gd name="connsiteY0" fmla="*/ 0 h 648072"/>
              <a:gd name="connsiteX1" fmla="*/ 829503 w 5364088"/>
              <a:gd name="connsiteY1" fmla="*/ 2946 h 648072"/>
              <a:gd name="connsiteX2" fmla="*/ 4570831 w 5364088"/>
              <a:gd name="connsiteY2" fmla="*/ 25153 h 648072"/>
              <a:gd name="connsiteX3" fmla="*/ 5364088 w 5364088"/>
              <a:gd name="connsiteY3" fmla="*/ 0 h 648072"/>
              <a:gd name="connsiteX4" fmla="*/ 5364088 w 5364088"/>
              <a:gd name="connsiteY4" fmla="*/ 648072 h 648072"/>
              <a:gd name="connsiteX5" fmla="*/ 0 w 5364088"/>
              <a:gd name="connsiteY5" fmla="*/ 648072 h 648072"/>
              <a:gd name="connsiteX6" fmla="*/ 0 w 5364088"/>
              <a:gd name="connsiteY6" fmla="*/ 0 h 648072"/>
              <a:gd name="connsiteX0" fmla="*/ 0 w 5364088"/>
              <a:gd name="connsiteY0" fmla="*/ 0 h 648072"/>
              <a:gd name="connsiteX1" fmla="*/ 829503 w 5364088"/>
              <a:gd name="connsiteY1" fmla="*/ 2946 h 648072"/>
              <a:gd name="connsiteX2" fmla="*/ 4570831 w 5364088"/>
              <a:gd name="connsiteY2" fmla="*/ 25153 h 648072"/>
              <a:gd name="connsiteX3" fmla="*/ 5364088 w 5364088"/>
              <a:gd name="connsiteY3" fmla="*/ 0 h 648072"/>
              <a:gd name="connsiteX4" fmla="*/ 5348219 w 5364088"/>
              <a:gd name="connsiteY4" fmla="*/ 303776 h 648072"/>
              <a:gd name="connsiteX5" fmla="*/ 5364088 w 5364088"/>
              <a:gd name="connsiteY5" fmla="*/ 648072 h 648072"/>
              <a:gd name="connsiteX6" fmla="*/ 0 w 5364088"/>
              <a:gd name="connsiteY6" fmla="*/ 648072 h 648072"/>
              <a:gd name="connsiteX7" fmla="*/ 0 w 5364088"/>
              <a:gd name="connsiteY7" fmla="*/ 0 h 648072"/>
              <a:gd name="connsiteX0" fmla="*/ 0 w 5364088"/>
              <a:gd name="connsiteY0" fmla="*/ 0 h 648072"/>
              <a:gd name="connsiteX1" fmla="*/ 829503 w 5364088"/>
              <a:gd name="connsiteY1" fmla="*/ 2946 h 648072"/>
              <a:gd name="connsiteX2" fmla="*/ 4570831 w 5364088"/>
              <a:gd name="connsiteY2" fmla="*/ 25153 h 648072"/>
              <a:gd name="connsiteX3" fmla="*/ 5364088 w 5364088"/>
              <a:gd name="connsiteY3" fmla="*/ 0 h 648072"/>
              <a:gd name="connsiteX4" fmla="*/ 5348219 w 5364088"/>
              <a:gd name="connsiteY4" fmla="*/ 303776 h 648072"/>
              <a:gd name="connsiteX5" fmla="*/ 5364088 w 5364088"/>
              <a:gd name="connsiteY5" fmla="*/ 648072 h 648072"/>
              <a:gd name="connsiteX6" fmla="*/ 0 w 5364088"/>
              <a:gd name="connsiteY6" fmla="*/ 648072 h 648072"/>
              <a:gd name="connsiteX7" fmla="*/ 6121 w 5364088"/>
              <a:gd name="connsiteY7" fmla="*/ 292201 h 648072"/>
              <a:gd name="connsiteX8" fmla="*/ 0 w 5364088"/>
              <a:gd name="connsiteY8"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4088" h="648072">
                <a:moveTo>
                  <a:pt x="0" y="0"/>
                </a:moveTo>
                <a:lnTo>
                  <a:pt x="829503" y="2946"/>
                </a:lnTo>
                <a:lnTo>
                  <a:pt x="4570831" y="25153"/>
                </a:lnTo>
                <a:lnTo>
                  <a:pt x="5364088" y="0"/>
                </a:lnTo>
                <a:lnTo>
                  <a:pt x="5348219" y="303776"/>
                </a:lnTo>
                <a:lnTo>
                  <a:pt x="5364088" y="648072"/>
                </a:lnTo>
                <a:lnTo>
                  <a:pt x="0" y="648072"/>
                </a:lnTo>
                <a:lnTo>
                  <a:pt x="6121" y="292201"/>
                </a:lnTo>
                <a:lnTo>
                  <a:pt x="0" y="0"/>
                </a:lnTo>
                <a:close/>
              </a:path>
            </a:pathLst>
          </a:custGeom>
          <a:ln>
            <a:headEnd/>
            <a:tailEnd/>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65125" indent="-282575" algn="l" rtl="0" eaLnBrk="0" fontAlgn="base" hangingPunct="0">
              <a:spcBef>
                <a:spcPts val="600"/>
              </a:spcBef>
              <a:spcAft>
                <a:spcPct val="0"/>
              </a:spcAft>
              <a:buClr>
                <a:schemeClr val="accent1"/>
              </a:buClr>
              <a:buSzPct val="80000"/>
              <a:buFont typeface="Wingdings 2" pitchFamily="18" charset="2"/>
              <a:buChar char=""/>
              <a:defRPr sz="3000" b="1" kern="1200">
                <a:solidFill>
                  <a:schemeClr val="lt1"/>
                </a:solidFill>
                <a:latin typeface="Calibri" pitchFamily="34" charset="0"/>
                <a:ea typeface="+mn-ea"/>
                <a:cs typeface="Calibri" pitchFamily="34" charset="0"/>
              </a:defRPr>
            </a:lvl1pPr>
            <a:lvl2pPr marL="639763" indent="-236538" algn="l" rtl="0" eaLnBrk="0" fontAlgn="base" hangingPunct="0">
              <a:lnSpc>
                <a:spcPct val="100000"/>
              </a:lnSpc>
              <a:spcBef>
                <a:spcPts val="0"/>
              </a:spcBef>
              <a:spcAft>
                <a:spcPct val="0"/>
              </a:spcAft>
              <a:buClr>
                <a:schemeClr val="accent1"/>
              </a:buClr>
              <a:buFont typeface="Verdana" pitchFamily="34" charset="0"/>
              <a:buChar char="◦"/>
              <a:defRPr sz="2800" kern="1200">
                <a:solidFill>
                  <a:schemeClr val="lt1"/>
                </a:solidFill>
                <a:latin typeface="Calibri" pitchFamily="34" charset="0"/>
                <a:ea typeface="+mn-ea"/>
                <a:cs typeface="Calibri" pitchFamily="34" charset="0"/>
              </a:defRPr>
            </a:lvl2pPr>
            <a:lvl3pPr marL="534988" indent="-258763" algn="l" rtl="0" eaLnBrk="0" fontAlgn="base" hangingPunct="0">
              <a:spcBef>
                <a:spcPts val="0"/>
              </a:spcBef>
              <a:spcAft>
                <a:spcPct val="0"/>
              </a:spcAft>
              <a:buClr>
                <a:schemeClr val="accent2"/>
              </a:buClr>
              <a:buFont typeface="Wingdings 2" pitchFamily="18" charset="2"/>
              <a:buChar char=""/>
              <a:defRPr sz="2400" kern="1200">
                <a:solidFill>
                  <a:schemeClr val="lt1"/>
                </a:solidFill>
                <a:latin typeface="Calibri" pitchFamily="34" charset="0"/>
                <a:ea typeface="+mn-ea"/>
                <a:cs typeface="Calibri" pitchFamily="34" charset="0"/>
              </a:defRPr>
            </a:lvl3pPr>
            <a:lvl4pPr marL="1096963" indent="-173038" algn="l" rtl="0" eaLnBrk="0" fontAlgn="base" hangingPunct="0">
              <a:spcBef>
                <a:spcPct val="20000"/>
              </a:spcBef>
              <a:spcAft>
                <a:spcPct val="0"/>
              </a:spcAft>
              <a:buClr>
                <a:srgbClr val="C32D2E"/>
              </a:buClr>
              <a:buFont typeface="Wingdings 2" pitchFamily="18" charset="2"/>
              <a:buChar char=""/>
              <a:defRPr sz="2200" kern="1200">
                <a:solidFill>
                  <a:schemeClr val="lt1"/>
                </a:solidFill>
                <a:latin typeface="Calibri" pitchFamily="34" charset="0"/>
                <a:ea typeface="+mn-ea"/>
                <a:cs typeface="Calibri" pitchFamily="34" charset="0"/>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lt1"/>
                </a:solidFill>
                <a:latin typeface="Calibri" pitchFamily="34" charset="0"/>
                <a:ea typeface="+mn-ea"/>
                <a:cs typeface="Calibri" pitchFamily="34" charset="0"/>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lt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lt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lt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lt1"/>
                </a:solidFill>
                <a:latin typeface="+mn-lt"/>
                <a:ea typeface="+mn-ea"/>
                <a:cs typeface="+mn-cs"/>
              </a:defRPr>
            </a:lvl9pPr>
            <a:extLst/>
          </a:lstStyle>
          <a:p>
            <a:pPr marL="82550" indent="0" algn="ctr">
              <a:buNone/>
            </a:pPr>
            <a:r>
              <a:rPr lang="es-MX" b="0" u="none" dirty="0"/>
              <a:t>Caso particular</a:t>
            </a:r>
          </a:p>
        </p:txBody>
      </p:sp>
      <p:sp>
        <p:nvSpPr>
          <p:cNvPr id="13" name="Espace réservé du contenu 7">
            <a:extLst>
              <a:ext uri="{FF2B5EF4-FFF2-40B4-BE49-F238E27FC236}">
                <a16:creationId xmlns:a16="http://schemas.microsoft.com/office/drawing/2014/main" id="{D59D8ECF-04F4-4E05-8232-1B0F32D2790E}"/>
              </a:ext>
            </a:extLst>
          </p:cNvPr>
          <p:cNvSpPr txBox="1">
            <a:spLocks/>
          </p:cNvSpPr>
          <p:nvPr/>
        </p:nvSpPr>
        <p:spPr bwMode="auto">
          <a:xfrm>
            <a:off x="4904060" y="981793"/>
            <a:ext cx="4517993" cy="607199"/>
          </a:xfrm>
          <a:custGeom>
            <a:avLst/>
            <a:gdLst>
              <a:gd name="connsiteX0" fmla="*/ 0 w 4517993"/>
              <a:gd name="connsiteY0" fmla="*/ 0 h 432048"/>
              <a:gd name="connsiteX1" fmla="*/ 4517993 w 4517993"/>
              <a:gd name="connsiteY1" fmla="*/ 0 h 432048"/>
              <a:gd name="connsiteX2" fmla="*/ 4517993 w 4517993"/>
              <a:gd name="connsiteY2" fmla="*/ 432048 h 432048"/>
              <a:gd name="connsiteX3" fmla="*/ 0 w 4517993"/>
              <a:gd name="connsiteY3" fmla="*/ 432048 h 432048"/>
              <a:gd name="connsiteX4" fmla="*/ 0 w 4517993"/>
              <a:gd name="connsiteY4" fmla="*/ 0 h 432048"/>
              <a:gd name="connsiteX0" fmla="*/ 0 w 4517993"/>
              <a:gd name="connsiteY0" fmla="*/ 0 h 436308"/>
              <a:gd name="connsiteX1" fmla="*/ 4517993 w 4517993"/>
              <a:gd name="connsiteY1" fmla="*/ 0 h 436308"/>
              <a:gd name="connsiteX2" fmla="*/ 4517993 w 4517993"/>
              <a:gd name="connsiteY2" fmla="*/ 432048 h 436308"/>
              <a:gd name="connsiteX3" fmla="*/ 586003 w 4517993"/>
              <a:gd name="connsiteY3" fmla="*/ 436308 h 436308"/>
              <a:gd name="connsiteX4" fmla="*/ 0 w 4517993"/>
              <a:gd name="connsiteY4" fmla="*/ 432048 h 436308"/>
              <a:gd name="connsiteX5" fmla="*/ 0 w 4517993"/>
              <a:gd name="connsiteY5" fmla="*/ 0 h 436308"/>
              <a:gd name="connsiteX0" fmla="*/ 0 w 4517993"/>
              <a:gd name="connsiteY0" fmla="*/ 0 h 436308"/>
              <a:gd name="connsiteX1" fmla="*/ 4517993 w 4517993"/>
              <a:gd name="connsiteY1" fmla="*/ 0 h 436308"/>
              <a:gd name="connsiteX2" fmla="*/ 4517993 w 4517993"/>
              <a:gd name="connsiteY2" fmla="*/ 432048 h 436308"/>
              <a:gd name="connsiteX3" fmla="*/ 586003 w 4517993"/>
              <a:gd name="connsiteY3" fmla="*/ 436308 h 436308"/>
              <a:gd name="connsiteX4" fmla="*/ 0 w 4517993"/>
              <a:gd name="connsiteY4" fmla="*/ 432048 h 436308"/>
              <a:gd name="connsiteX5" fmla="*/ 0 w 4517993"/>
              <a:gd name="connsiteY5" fmla="*/ 0 h 436308"/>
              <a:gd name="connsiteX0" fmla="*/ 0 w 4517993"/>
              <a:gd name="connsiteY0" fmla="*/ 0 h 436308"/>
              <a:gd name="connsiteX1" fmla="*/ 4517993 w 4517993"/>
              <a:gd name="connsiteY1" fmla="*/ 0 h 436308"/>
              <a:gd name="connsiteX2" fmla="*/ 4517993 w 4517993"/>
              <a:gd name="connsiteY2" fmla="*/ 432048 h 436308"/>
              <a:gd name="connsiteX3" fmla="*/ 3263889 w 4517993"/>
              <a:gd name="connsiteY3" fmla="*/ 436308 h 436308"/>
              <a:gd name="connsiteX4" fmla="*/ 586003 w 4517993"/>
              <a:gd name="connsiteY4" fmla="*/ 436308 h 436308"/>
              <a:gd name="connsiteX5" fmla="*/ 0 w 4517993"/>
              <a:gd name="connsiteY5" fmla="*/ 432048 h 436308"/>
              <a:gd name="connsiteX6" fmla="*/ 0 w 4517993"/>
              <a:gd name="connsiteY6" fmla="*/ 0 h 436308"/>
              <a:gd name="connsiteX0" fmla="*/ 0 w 4517993"/>
              <a:gd name="connsiteY0" fmla="*/ 0 h 436308"/>
              <a:gd name="connsiteX1" fmla="*/ 4517993 w 4517993"/>
              <a:gd name="connsiteY1" fmla="*/ 0 h 436308"/>
              <a:gd name="connsiteX2" fmla="*/ 4517993 w 4517993"/>
              <a:gd name="connsiteY2" fmla="*/ 432048 h 436308"/>
              <a:gd name="connsiteX3" fmla="*/ 3263889 w 4517993"/>
              <a:gd name="connsiteY3" fmla="*/ 436308 h 436308"/>
              <a:gd name="connsiteX4" fmla="*/ 586003 w 4517993"/>
              <a:gd name="connsiteY4" fmla="*/ 436308 h 436308"/>
              <a:gd name="connsiteX5" fmla="*/ 0 w 4517993"/>
              <a:gd name="connsiteY5" fmla="*/ 432048 h 436308"/>
              <a:gd name="connsiteX6" fmla="*/ 0 w 4517993"/>
              <a:gd name="connsiteY6" fmla="*/ 0 h 436308"/>
              <a:gd name="connsiteX0" fmla="*/ 0 w 4517993"/>
              <a:gd name="connsiteY0" fmla="*/ 0 h 440365"/>
              <a:gd name="connsiteX1" fmla="*/ 4517993 w 4517993"/>
              <a:gd name="connsiteY1" fmla="*/ 0 h 440365"/>
              <a:gd name="connsiteX2" fmla="*/ 4517993 w 4517993"/>
              <a:gd name="connsiteY2" fmla="*/ 432048 h 440365"/>
              <a:gd name="connsiteX3" fmla="*/ 3263889 w 4517993"/>
              <a:gd name="connsiteY3" fmla="*/ 436308 h 440365"/>
              <a:gd name="connsiteX4" fmla="*/ 1341933 w 4517993"/>
              <a:gd name="connsiteY4" fmla="*/ 440365 h 440365"/>
              <a:gd name="connsiteX5" fmla="*/ 586003 w 4517993"/>
              <a:gd name="connsiteY5" fmla="*/ 436308 h 440365"/>
              <a:gd name="connsiteX6" fmla="*/ 0 w 4517993"/>
              <a:gd name="connsiteY6" fmla="*/ 432048 h 440365"/>
              <a:gd name="connsiteX7" fmla="*/ 0 w 4517993"/>
              <a:gd name="connsiteY7" fmla="*/ 0 h 440365"/>
              <a:gd name="connsiteX0" fmla="*/ 0 w 4517993"/>
              <a:gd name="connsiteY0" fmla="*/ 0 h 440365"/>
              <a:gd name="connsiteX1" fmla="*/ 4517993 w 4517993"/>
              <a:gd name="connsiteY1" fmla="*/ 0 h 440365"/>
              <a:gd name="connsiteX2" fmla="*/ 4517993 w 4517993"/>
              <a:gd name="connsiteY2" fmla="*/ 432048 h 440365"/>
              <a:gd name="connsiteX3" fmla="*/ 3263889 w 4517993"/>
              <a:gd name="connsiteY3" fmla="*/ 436308 h 440365"/>
              <a:gd name="connsiteX4" fmla="*/ 1341933 w 4517993"/>
              <a:gd name="connsiteY4" fmla="*/ 440365 h 440365"/>
              <a:gd name="connsiteX5" fmla="*/ 586003 w 4517993"/>
              <a:gd name="connsiteY5" fmla="*/ 436308 h 440365"/>
              <a:gd name="connsiteX6" fmla="*/ 0 w 4517993"/>
              <a:gd name="connsiteY6" fmla="*/ 432048 h 440365"/>
              <a:gd name="connsiteX7" fmla="*/ 0 w 4517993"/>
              <a:gd name="connsiteY7" fmla="*/ 0 h 440365"/>
              <a:gd name="connsiteX0" fmla="*/ 0 w 4517993"/>
              <a:gd name="connsiteY0" fmla="*/ 0 h 468357"/>
              <a:gd name="connsiteX1" fmla="*/ 4517993 w 4517993"/>
              <a:gd name="connsiteY1" fmla="*/ 0 h 468357"/>
              <a:gd name="connsiteX2" fmla="*/ 4517993 w 4517993"/>
              <a:gd name="connsiteY2" fmla="*/ 432048 h 468357"/>
              <a:gd name="connsiteX3" fmla="*/ 3263889 w 4517993"/>
              <a:gd name="connsiteY3" fmla="*/ 436308 h 468357"/>
              <a:gd name="connsiteX4" fmla="*/ 2163027 w 4517993"/>
              <a:gd name="connsiteY4" fmla="*/ 468357 h 468357"/>
              <a:gd name="connsiteX5" fmla="*/ 586003 w 4517993"/>
              <a:gd name="connsiteY5" fmla="*/ 436308 h 468357"/>
              <a:gd name="connsiteX6" fmla="*/ 0 w 4517993"/>
              <a:gd name="connsiteY6" fmla="*/ 432048 h 468357"/>
              <a:gd name="connsiteX7" fmla="*/ 0 w 4517993"/>
              <a:gd name="connsiteY7" fmla="*/ 0 h 468357"/>
              <a:gd name="connsiteX0" fmla="*/ 0 w 4517993"/>
              <a:gd name="connsiteY0" fmla="*/ 0 h 468357"/>
              <a:gd name="connsiteX1" fmla="*/ 4517993 w 4517993"/>
              <a:gd name="connsiteY1" fmla="*/ 0 h 468357"/>
              <a:gd name="connsiteX2" fmla="*/ 4517993 w 4517993"/>
              <a:gd name="connsiteY2" fmla="*/ 432048 h 468357"/>
              <a:gd name="connsiteX3" fmla="*/ 3263889 w 4517993"/>
              <a:gd name="connsiteY3" fmla="*/ 436308 h 468357"/>
              <a:gd name="connsiteX4" fmla="*/ 2163027 w 4517993"/>
              <a:gd name="connsiteY4" fmla="*/ 468357 h 468357"/>
              <a:gd name="connsiteX5" fmla="*/ 800608 w 4517993"/>
              <a:gd name="connsiteY5" fmla="*/ 445638 h 468357"/>
              <a:gd name="connsiteX6" fmla="*/ 0 w 4517993"/>
              <a:gd name="connsiteY6" fmla="*/ 432048 h 468357"/>
              <a:gd name="connsiteX7" fmla="*/ 0 w 4517993"/>
              <a:gd name="connsiteY7" fmla="*/ 0 h 468357"/>
              <a:gd name="connsiteX0" fmla="*/ 0 w 4517993"/>
              <a:gd name="connsiteY0" fmla="*/ 0 h 468357"/>
              <a:gd name="connsiteX1" fmla="*/ 4517993 w 4517993"/>
              <a:gd name="connsiteY1" fmla="*/ 0 h 468357"/>
              <a:gd name="connsiteX2" fmla="*/ 4517993 w 4517993"/>
              <a:gd name="connsiteY2" fmla="*/ 432048 h 468357"/>
              <a:gd name="connsiteX3" fmla="*/ 3543808 w 4517993"/>
              <a:gd name="connsiteY3" fmla="*/ 454970 h 468357"/>
              <a:gd name="connsiteX4" fmla="*/ 2163027 w 4517993"/>
              <a:gd name="connsiteY4" fmla="*/ 468357 h 468357"/>
              <a:gd name="connsiteX5" fmla="*/ 800608 w 4517993"/>
              <a:gd name="connsiteY5" fmla="*/ 445638 h 468357"/>
              <a:gd name="connsiteX6" fmla="*/ 0 w 4517993"/>
              <a:gd name="connsiteY6" fmla="*/ 432048 h 468357"/>
              <a:gd name="connsiteX7" fmla="*/ 0 w 4517993"/>
              <a:gd name="connsiteY7" fmla="*/ 0 h 468357"/>
              <a:gd name="connsiteX0" fmla="*/ 0 w 4517993"/>
              <a:gd name="connsiteY0" fmla="*/ 0 h 477687"/>
              <a:gd name="connsiteX1" fmla="*/ 4517993 w 4517993"/>
              <a:gd name="connsiteY1" fmla="*/ 0 h 477687"/>
              <a:gd name="connsiteX2" fmla="*/ 4517993 w 4517993"/>
              <a:gd name="connsiteY2" fmla="*/ 432048 h 477687"/>
              <a:gd name="connsiteX3" fmla="*/ 3543808 w 4517993"/>
              <a:gd name="connsiteY3" fmla="*/ 454970 h 477687"/>
              <a:gd name="connsiteX4" fmla="*/ 2247002 w 4517993"/>
              <a:gd name="connsiteY4" fmla="*/ 477687 h 477687"/>
              <a:gd name="connsiteX5" fmla="*/ 800608 w 4517993"/>
              <a:gd name="connsiteY5" fmla="*/ 445638 h 477687"/>
              <a:gd name="connsiteX6" fmla="*/ 0 w 4517993"/>
              <a:gd name="connsiteY6" fmla="*/ 432048 h 477687"/>
              <a:gd name="connsiteX7" fmla="*/ 0 w 4517993"/>
              <a:gd name="connsiteY7" fmla="*/ 0 h 47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7993" h="477687">
                <a:moveTo>
                  <a:pt x="0" y="0"/>
                </a:moveTo>
                <a:lnTo>
                  <a:pt x="4517993" y="0"/>
                </a:lnTo>
                <a:lnTo>
                  <a:pt x="4517993" y="432048"/>
                </a:lnTo>
                <a:lnTo>
                  <a:pt x="3543808" y="454970"/>
                </a:lnTo>
                <a:lnTo>
                  <a:pt x="2247002" y="477687"/>
                </a:lnTo>
                <a:lnTo>
                  <a:pt x="800608" y="445638"/>
                </a:lnTo>
                <a:cubicBezTo>
                  <a:pt x="978498" y="434887"/>
                  <a:pt x="195334" y="433468"/>
                  <a:pt x="0" y="432048"/>
                </a:cubicBezTo>
                <a:lnTo>
                  <a:pt x="0" y="0"/>
                </a:lnTo>
                <a:close/>
              </a:path>
            </a:pathLst>
          </a:custGeom>
          <a:ln w="6350"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rtlCol="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82550" indent="0" algn="ctr">
              <a:buFont typeface="Arial" panose="020B0604020202020204" pitchFamily="34" charset="0"/>
              <a:buNone/>
            </a:pPr>
            <a:r>
              <a:rPr lang="en-US" sz="2000" dirty="0" err="1"/>
              <a:t>Humanidad</a:t>
            </a:r>
            <a:r>
              <a:rPr lang="en-US" sz="2000" dirty="0"/>
              <a:t> - </a:t>
            </a:r>
            <a:r>
              <a:rPr lang="en-US" sz="2000" dirty="0" err="1"/>
              <a:t>respeto</a:t>
            </a:r>
            <a:r>
              <a:rPr lang="en-US" sz="2000" dirty="0"/>
              <a:t> y </a:t>
            </a:r>
            <a:r>
              <a:rPr lang="en-US" sz="2000" dirty="0" err="1"/>
              <a:t>simpatía</a:t>
            </a:r>
            <a:endParaRPr lang="en-US" sz="3600" dirty="0"/>
          </a:p>
        </p:txBody>
      </p:sp>
      <p:sp>
        <p:nvSpPr>
          <p:cNvPr id="14" name="ZoneTexte 105">
            <a:extLst>
              <a:ext uri="{FF2B5EF4-FFF2-40B4-BE49-F238E27FC236}">
                <a16:creationId xmlns:a16="http://schemas.microsoft.com/office/drawing/2014/main" id="{A159A2C1-FF48-4280-9BA7-92AD40E5126C}"/>
              </a:ext>
            </a:extLst>
          </p:cNvPr>
          <p:cNvSpPr txBox="1"/>
          <p:nvPr/>
        </p:nvSpPr>
        <p:spPr bwMode="auto">
          <a:xfrm>
            <a:off x="1559495" y="951841"/>
            <a:ext cx="2602054" cy="369332"/>
          </a:xfrm>
          <a:prstGeom prst="rect">
            <a:avLst/>
          </a:prstGeom>
          <a:noFill/>
          <a:ln w="9525">
            <a:noFill/>
            <a:miter lim="800000"/>
            <a:headEnd/>
            <a:tailEnd/>
          </a:ln>
        </p:spPr>
        <p:txBody>
          <a:bodyPr vert="horz" wrap="square" lIns="72000" tIns="0" rIns="72000" bIns="0" numCol="1" rtlCol="0" anchor="t" anchorCtr="0" compatLnSpc="1">
            <a:prstTxWarp prst="textNoShape">
              <a:avLst/>
            </a:prstTxWarp>
            <a:spAutoFit/>
          </a:bodyPr>
          <a:lstStyle/>
          <a:p>
            <a:pPr eaLnBrk="0" hangingPunct="0"/>
            <a:r>
              <a:rPr lang="en-US" sz="2400" b="0" u="none" dirty="0">
                <a:solidFill>
                  <a:srgbClr val="572314"/>
                </a:solidFill>
                <a:effectLst>
                  <a:outerShdw blurRad="50000" dist="30000" dir="5400000" algn="tl" rotWithShape="0">
                    <a:srgbClr val="000000">
                      <a:alpha val="30000"/>
                    </a:srgbClr>
                  </a:outerShdw>
                </a:effectLst>
                <a:latin typeface="+mj-lt"/>
                <a:ea typeface="+mj-ea"/>
                <a:cs typeface="+mj-cs"/>
              </a:rPr>
              <a:t>1. </a:t>
            </a:r>
            <a:r>
              <a:rPr lang="en-US" sz="2400" dirty="0">
                <a:solidFill>
                  <a:srgbClr val="572314"/>
                </a:solidFill>
                <a:effectLst>
                  <a:outerShdw blurRad="50000" dist="30000" dir="5400000" algn="tl" rotWithShape="0">
                    <a:srgbClr val="000000">
                      <a:alpha val="30000"/>
                    </a:srgbClr>
                  </a:outerShdw>
                </a:effectLst>
                <a:latin typeface="+mj-lt"/>
                <a:ea typeface="+mj-ea"/>
                <a:cs typeface="+mj-cs"/>
              </a:rPr>
              <a:t>Principio rector</a:t>
            </a:r>
            <a:endParaRPr lang="en-US" sz="2400" b="0" u="none" dirty="0">
              <a:solidFill>
                <a:srgbClr val="572314"/>
              </a:solidFill>
              <a:effectLst>
                <a:outerShdw blurRad="50000" dist="30000" dir="5400000" algn="tl" rotWithShape="0">
                  <a:srgbClr val="000000">
                    <a:alpha val="30000"/>
                  </a:srgbClr>
                </a:outerShdw>
              </a:effectLst>
              <a:latin typeface="+mj-lt"/>
              <a:ea typeface="+mj-ea"/>
              <a:cs typeface="+mj-cs"/>
            </a:endParaRPr>
          </a:p>
        </p:txBody>
      </p:sp>
      <p:sp>
        <p:nvSpPr>
          <p:cNvPr id="15" name="ZoneTexte 119">
            <a:extLst>
              <a:ext uri="{FF2B5EF4-FFF2-40B4-BE49-F238E27FC236}">
                <a16:creationId xmlns:a16="http://schemas.microsoft.com/office/drawing/2014/main" id="{841ED65C-9C74-4BEF-A2E7-84E555200CBE}"/>
              </a:ext>
            </a:extLst>
          </p:cNvPr>
          <p:cNvSpPr txBox="1"/>
          <p:nvPr/>
        </p:nvSpPr>
        <p:spPr bwMode="auto">
          <a:xfrm>
            <a:off x="1559496" y="2766494"/>
            <a:ext cx="2723242" cy="738664"/>
          </a:xfrm>
          <a:prstGeom prst="rect">
            <a:avLst/>
          </a:prstGeom>
          <a:noFill/>
          <a:ln w="9525">
            <a:noFill/>
            <a:miter lim="800000"/>
            <a:headEnd/>
            <a:tailEnd/>
          </a:ln>
        </p:spPr>
        <p:txBody>
          <a:bodyPr vert="horz" wrap="square" lIns="72000" tIns="0" rIns="72000" bIns="0" numCol="1" rtlCol="0" anchor="t" anchorCtr="0" compatLnSpc="1">
            <a:prstTxWarp prst="textNoShape">
              <a:avLst/>
            </a:prstTxWarp>
            <a:spAutoFit/>
          </a:bodyPr>
          <a:lstStyle>
            <a:defPPr>
              <a:defRPr lang="fr-CH"/>
            </a:defPPr>
            <a:lvl1pPr eaLnBrk="0" hangingPunct="0">
              <a:defRPr sz="2400" b="0" u="none">
                <a:solidFill>
                  <a:srgbClr val="572314"/>
                </a:solidFill>
                <a:effectLst>
                  <a:outerShdw blurRad="50000" dist="30000" dir="5400000" algn="tl" rotWithShape="0">
                    <a:srgbClr val="000000">
                      <a:alpha val="30000"/>
                    </a:srgbClr>
                  </a:outerShdw>
                </a:effectLst>
                <a:latin typeface="+mj-lt"/>
                <a:ea typeface="+mj-ea"/>
                <a:cs typeface="+mj-cs"/>
              </a:defRPr>
            </a:lvl1pPr>
          </a:lstStyle>
          <a:p>
            <a:r>
              <a:rPr lang="en-US" dirty="0"/>
              <a:t>2. </a:t>
            </a:r>
            <a:r>
              <a:rPr lang="en-US" dirty="0" err="1"/>
              <a:t>Impulsos</a:t>
            </a:r>
            <a:r>
              <a:rPr lang="en-US" dirty="0"/>
              <a:t> </a:t>
            </a:r>
            <a:r>
              <a:rPr lang="en-US" dirty="0" err="1"/>
              <a:t>morales</a:t>
            </a:r>
            <a:r>
              <a:rPr lang="en-US" dirty="0"/>
              <a:t> y </a:t>
            </a:r>
            <a:r>
              <a:rPr lang="en-US" dirty="0" err="1"/>
              <a:t>límites</a:t>
            </a:r>
            <a:endParaRPr lang="en-US" dirty="0"/>
          </a:p>
        </p:txBody>
      </p:sp>
      <p:sp>
        <p:nvSpPr>
          <p:cNvPr id="16" name="ZoneTexte 120">
            <a:extLst>
              <a:ext uri="{FF2B5EF4-FFF2-40B4-BE49-F238E27FC236}">
                <a16:creationId xmlns:a16="http://schemas.microsoft.com/office/drawing/2014/main" id="{DB91D43D-6F02-4614-B039-A913C95F8C66}"/>
              </a:ext>
            </a:extLst>
          </p:cNvPr>
          <p:cNvSpPr txBox="1"/>
          <p:nvPr/>
        </p:nvSpPr>
        <p:spPr bwMode="auto">
          <a:xfrm>
            <a:off x="1559495" y="4520154"/>
            <a:ext cx="3536305" cy="369332"/>
          </a:xfrm>
          <a:prstGeom prst="rect">
            <a:avLst/>
          </a:prstGeom>
          <a:noFill/>
          <a:ln w="9525">
            <a:noFill/>
            <a:miter lim="800000"/>
            <a:headEnd/>
            <a:tailEnd/>
          </a:ln>
        </p:spPr>
        <p:txBody>
          <a:bodyPr vert="horz" wrap="square" lIns="72000" tIns="0" rIns="72000" bIns="0" numCol="1" rtlCol="0" anchor="t" anchorCtr="0" compatLnSpc="1">
            <a:prstTxWarp prst="textNoShape">
              <a:avLst/>
            </a:prstTxWarp>
            <a:spAutoFit/>
          </a:bodyPr>
          <a:lstStyle/>
          <a:p>
            <a:pPr eaLnBrk="0" hangingPunct="0"/>
            <a:r>
              <a:rPr lang="en-US" sz="2400" b="0" u="none" dirty="0">
                <a:solidFill>
                  <a:srgbClr val="572314"/>
                </a:solidFill>
                <a:effectLst>
                  <a:outerShdw blurRad="50000" dist="30000" dir="5400000" algn="tl" rotWithShape="0">
                    <a:srgbClr val="000000">
                      <a:alpha val="30000"/>
                    </a:srgbClr>
                  </a:outerShdw>
                </a:effectLst>
                <a:latin typeface="+mj-lt"/>
                <a:ea typeface="+mj-ea"/>
                <a:cs typeface="+mj-cs"/>
              </a:rPr>
              <a:t>3. </a:t>
            </a:r>
            <a:r>
              <a:rPr lang="en-US" sz="2400" dirty="0" err="1">
                <a:solidFill>
                  <a:srgbClr val="572314"/>
                </a:solidFill>
                <a:effectLst>
                  <a:outerShdw blurRad="50000" dist="30000" dir="5400000" algn="tl" rotWithShape="0">
                    <a:srgbClr val="000000">
                      <a:alpha val="30000"/>
                    </a:srgbClr>
                  </a:outerShdw>
                </a:effectLst>
                <a:latin typeface="+mj-lt"/>
                <a:ea typeface="+mj-ea"/>
                <a:cs typeface="+mj-cs"/>
              </a:rPr>
              <a:t>Ética</a:t>
            </a:r>
            <a:r>
              <a:rPr lang="en-US" sz="2400" dirty="0">
                <a:solidFill>
                  <a:srgbClr val="572314"/>
                </a:solidFill>
                <a:effectLst>
                  <a:outerShdw blurRad="50000" dist="30000" dir="5400000" algn="tl" rotWithShape="0">
                    <a:srgbClr val="000000">
                      <a:alpha val="30000"/>
                    </a:srgbClr>
                  </a:outerShdw>
                </a:effectLst>
                <a:latin typeface="+mj-lt"/>
                <a:ea typeface="+mj-ea"/>
                <a:cs typeface="+mj-cs"/>
              </a:rPr>
              <a:t> </a:t>
            </a:r>
            <a:r>
              <a:rPr lang="en-US" sz="2400" dirty="0" err="1">
                <a:solidFill>
                  <a:srgbClr val="572314"/>
                </a:solidFill>
                <a:effectLst>
                  <a:outerShdw blurRad="50000" dist="30000" dir="5400000" algn="tl" rotWithShape="0">
                    <a:srgbClr val="000000">
                      <a:alpha val="30000"/>
                    </a:srgbClr>
                  </a:outerShdw>
                </a:effectLst>
                <a:latin typeface="+mj-lt"/>
                <a:ea typeface="+mj-ea"/>
                <a:cs typeface="+mj-cs"/>
              </a:rPr>
              <a:t>práctica</a:t>
            </a:r>
            <a:endParaRPr lang="en-US" sz="2400" b="0" u="none" dirty="0">
              <a:solidFill>
                <a:srgbClr val="572314"/>
              </a:solidFill>
              <a:effectLst>
                <a:outerShdw blurRad="50000" dist="30000" dir="5400000" algn="tl" rotWithShape="0">
                  <a:srgbClr val="000000">
                    <a:alpha val="30000"/>
                  </a:srgbClr>
                </a:outerShdw>
              </a:effectLst>
              <a:latin typeface="+mj-lt"/>
              <a:ea typeface="+mj-ea"/>
              <a:cs typeface="+mj-cs"/>
            </a:endParaRPr>
          </a:p>
        </p:txBody>
      </p:sp>
      <p:sp>
        <p:nvSpPr>
          <p:cNvPr id="17" name="ZoneTexte 121">
            <a:extLst>
              <a:ext uri="{FF2B5EF4-FFF2-40B4-BE49-F238E27FC236}">
                <a16:creationId xmlns:a16="http://schemas.microsoft.com/office/drawing/2014/main" id="{6E60026B-93C0-4D1B-AA17-C120DF476418}"/>
              </a:ext>
            </a:extLst>
          </p:cNvPr>
          <p:cNvSpPr txBox="1"/>
          <p:nvPr/>
        </p:nvSpPr>
        <p:spPr bwMode="auto">
          <a:xfrm>
            <a:off x="2639616" y="5855936"/>
            <a:ext cx="2520280" cy="369332"/>
          </a:xfrm>
          <a:prstGeom prst="rect">
            <a:avLst/>
          </a:prstGeom>
          <a:noFill/>
          <a:ln w="9525">
            <a:noFill/>
            <a:miter lim="800000"/>
            <a:headEnd/>
            <a:tailEnd/>
          </a:ln>
        </p:spPr>
        <p:txBody>
          <a:bodyPr vert="horz" wrap="square" lIns="72000" tIns="0" rIns="72000" bIns="0" numCol="1" rtlCol="0" anchor="t" anchorCtr="0" compatLnSpc="1">
            <a:prstTxWarp prst="textNoShape">
              <a:avLst/>
            </a:prstTxWarp>
            <a:spAutoFit/>
          </a:bodyPr>
          <a:lstStyle/>
          <a:p>
            <a:pPr eaLnBrk="0" hangingPunct="0"/>
            <a:r>
              <a:rPr lang="en-US" sz="2400" b="0" u="none" dirty="0" err="1">
                <a:solidFill>
                  <a:srgbClr val="572314"/>
                </a:solidFill>
                <a:effectLst>
                  <a:outerShdw blurRad="50000" dist="30000" dir="5400000" algn="tl" rotWithShape="0">
                    <a:srgbClr val="000000">
                      <a:alpha val="30000"/>
                    </a:srgbClr>
                  </a:outerShdw>
                </a:effectLst>
                <a:latin typeface="+mj-lt"/>
                <a:ea typeface="+mj-ea"/>
                <a:cs typeface="+mj-cs"/>
              </a:rPr>
              <a:t>Contexto</a:t>
            </a:r>
            <a:endParaRPr lang="en-US" sz="2400" b="0" u="none" dirty="0">
              <a:solidFill>
                <a:srgbClr val="572314"/>
              </a:solidFill>
              <a:effectLst>
                <a:outerShdw blurRad="50000" dist="30000" dir="5400000" algn="tl" rotWithShape="0">
                  <a:srgbClr val="000000">
                    <a:alpha val="30000"/>
                  </a:srgbClr>
                </a:outerShdw>
              </a:effectLst>
              <a:latin typeface="+mj-lt"/>
              <a:ea typeface="+mj-ea"/>
              <a:cs typeface="+mj-cs"/>
            </a:endParaRPr>
          </a:p>
        </p:txBody>
      </p:sp>
      <p:sp>
        <p:nvSpPr>
          <p:cNvPr id="18" name="ZoneTexte 132">
            <a:extLst>
              <a:ext uri="{FF2B5EF4-FFF2-40B4-BE49-F238E27FC236}">
                <a16:creationId xmlns:a16="http://schemas.microsoft.com/office/drawing/2014/main" id="{E68E5958-72AC-4158-A154-93748C5EFD5A}"/>
              </a:ext>
            </a:extLst>
          </p:cNvPr>
          <p:cNvSpPr txBox="1"/>
          <p:nvPr/>
        </p:nvSpPr>
        <p:spPr bwMode="auto">
          <a:xfrm>
            <a:off x="2639616" y="5399928"/>
            <a:ext cx="2024136" cy="369332"/>
          </a:xfrm>
          <a:prstGeom prst="rect">
            <a:avLst/>
          </a:prstGeom>
          <a:noFill/>
          <a:ln w="9525">
            <a:noFill/>
            <a:miter lim="800000"/>
            <a:headEnd/>
            <a:tailEnd/>
          </a:ln>
        </p:spPr>
        <p:txBody>
          <a:bodyPr vert="horz" wrap="square" lIns="72000" tIns="0" rIns="72000" bIns="0" numCol="1" rtlCol="0" anchor="t" anchorCtr="0" compatLnSpc="1">
            <a:prstTxWarp prst="textNoShape">
              <a:avLst/>
            </a:prstTxWarp>
            <a:spAutoFit/>
          </a:bodyPr>
          <a:lstStyle/>
          <a:p>
            <a:pPr eaLnBrk="0" hangingPunct="0"/>
            <a:r>
              <a:rPr lang="en-US" sz="2400" b="0" u="none" dirty="0" err="1">
                <a:solidFill>
                  <a:srgbClr val="572314"/>
                </a:solidFill>
                <a:effectLst>
                  <a:outerShdw blurRad="50000" dist="30000" dir="5400000" algn="tl" rotWithShape="0">
                    <a:srgbClr val="000000">
                      <a:alpha val="30000"/>
                    </a:srgbClr>
                  </a:outerShdw>
                </a:effectLst>
                <a:latin typeface="+mj-lt"/>
                <a:ea typeface="+mj-ea"/>
                <a:cs typeface="+mj-cs"/>
              </a:rPr>
              <a:t>Información</a:t>
            </a:r>
            <a:endParaRPr lang="en-US" sz="1600" b="0" u="none" dirty="0">
              <a:solidFill>
                <a:srgbClr val="572314"/>
              </a:solidFill>
              <a:effectLst>
                <a:outerShdw blurRad="50000" dist="30000" dir="5400000" algn="tl" rotWithShape="0">
                  <a:srgbClr val="000000">
                    <a:alpha val="30000"/>
                  </a:srgbClr>
                </a:outerShdw>
              </a:effectLst>
              <a:latin typeface="+mj-lt"/>
              <a:ea typeface="+mj-ea"/>
              <a:cs typeface="+mj-cs"/>
            </a:endParaRPr>
          </a:p>
        </p:txBody>
      </p:sp>
      <p:sp>
        <p:nvSpPr>
          <p:cNvPr id="19" name="Rectangle 18">
            <a:extLst>
              <a:ext uri="{FF2B5EF4-FFF2-40B4-BE49-F238E27FC236}">
                <a16:creationId xmlns:a16="http://schemas.microsoft.com/office/drawing/2014/main" id="{C1E8C106-E231-4291-A8B1-49B994B23D24}"/>
              </a:ext>
            </a:extLst>
          </p:cNvPr>
          <p:cNvSpPr/>
          <p:nvPr/>
        </p:nvSpPr>
        <p:spPr>
          <a:xfrm>
            <a:off x="6249125" y="2276872"/>
            <a:ext cx="1956411" cy="1505784"/>
          </a:xfrm>
          <a:prstGeom prst="rect">
            <a:avLst/>
          </a:prstGeom>
          <a:solidFill>
            <a:schemeClr val="bg2">
              <a:lumMod val="75000"/>
              <a:alpha val="62000"/>
            </a:schemeClr>
          </a:solidFill>
        </p:spPr>
        <p:style>
          <a:lnRef idx="1">
            <a:schemeClr val="accent5"/>
          </a:lnRef>
          <a:fillRef idx="2">
            <a:schemeClr val="accent5"/>
          </a:fillRef>
          <a:effectRef idx="1">
            <a:schemeClr val="accent5"/>
          </a:effectRef>
          <a:fontRef idx="minor">
            <a:schemeClr val="dk1"/>
          </a:fontRef>
        </p:style>
        <p:txBody>
          <a:bodyPr tIns="0" rtlCol="0" anchor="t"/>
          <a:lstStyle/>
          <a:p>
            <a:pPr algn="ctr"/>
            <a:r>
              <a:rPr lang="en-US" sz="2000" b="0" u="none" dirty="0" err="1"/>
              <a:t>Virtudes</a:t>
            </a:r>
            <a:endParaRPr lang="en-US" sz="2000" b="0" u="none" dirty="0"/>
          </a:p>
          <a:p>
            <a:pPr algn="ctr"/>
            <a:br>
              <a:rPr lang="en-US" sz="1800" b="0" u="none" dirty="0"/>
            </a:br>
            <a:r>
              <a:rPr lang="en-US" sz="1800" b="0" u="none" dirty="0" err="1"/>
              <a:t>Comportamiento</a:t>
            </a:r>
            <a:r>
              <a:rPr lang="en-US" sz="1800" b="0" u="none" dirty="0"/>
              <a:t> moral</a:t>
            </a:r>
          </a:p>
        </p:txBody>
      </p:sp>
      <p:sp>
        <p:nvSpPr>
          <p:cNvPr id="20" name="ZoneTexte 152">
            <a:extLst>
              <a:ext uri="{FF2B5EF4-FFF2-40B4-BE49-F238E27FC236}">
                <a16:creationId xmlns:a16="http://schemas.microsoft.com/office/drawing/2014/main" id="{59A370EE-CC91-45B2-AC08-5205C1499DEF}"/>
              </a:ext>
            </a:extLst>
          </p:cNvPr>
          <p:cNvSpPr txBox="1"/>
          <p:nvPr/>
        </p:nvSpPr>
        <p:spPr bwMode="auto">
          <a:xfrm>
            <a:off x="9480376" y="5498648"/>
            <a:ext cx="1619672" cy="1107996"/>
          </a:xfrm>
          <a:prstGeom prst="rect">
            <a:avLst/>
          </a:prstGeom>
          <a:noFill/>
          <a:ln w="9525">
            <a:noFill/>
            <a:miter lim="800000"/>
            <a:headEnd/>
            <a:tailEnd/>
          </a:ln>
        </p:spPr>
        <p:txBody>
          <a:bodyPr vert="horz" wrap="square" lIns="72000" tIns="0" rIns="72000" bIns="0" numCol="1" rtlCol="0" anchor="t" anchorCtr="0" compatLnSpc="1">
            <a:prstTxWarp prst="textNoShape">
              <a:avLst/>
            </a:prstTxWarp>
            <a:spAutoFit/>
          </a:bodyPr>
          <a:lstStyle/>
          <a:p>
            <a:pPr algn="r" eaLnBrk="0" hangingPunct="0"/>
            <a:r>
              <a:rPr lang="en-US" sz="2400" b="0" u="none" dirty="0" err="1">
                <a:solidFill>
                  <a:srgbClr val="572314"/>
                </a:solidFill>
                <a:effectLst>
                  <a:outerShdw blurRad="50000" dist="30000" dir="5400000" algn="tl" rotWithShape="0">
                    <a:srgbClr val="000000">
                      <a:alpha val="30000"/>
                    </a:srgbClr>
                  </a:outerShdw>
                </a:effectLst>
                <a:latin typeface="+mj-lt"/>
                <a:ea typeface="+mj-ea"/>
                <a:cs typeface="+mj-cs"/>
              </a:rPr>
              <a:t>Evaluación</a:t>
            </a:r>
            <a:r>
              <a:rPr lang="en-US" sz="2400" b="0" u="none" dirty="0">
                <a:solidFill>
                  <a:srgbClr val="572314"/>
                </a:solidFill>
                <a:effectLst>
                  <a:outerShdw blurRad="50000" dist="30000" dir="5400000" algn="tl" rotWithShape="0">
                    <a:srgbClr val="000000">
                      <a:alpha val="30000"/>
                    </a:srgbClr>
                  </a:outerShdw>
                </a:effectLst>
                <a:latin typeface="+mj-lt"/>
                <a:ea typeface="+mj-ea"/>
                <a:cs typeface="+mj-cs"/>
              </a:rPr>
              <a:t> de </a:t>
            </a:r>
            <a:r>
              <a:rPr lang="en-US" sz="2400" b="0" u="none" dirty="0" err="1">
                <a:solidFill>
                  <a:srgbClr val="572314"/>
                </a:solidFill>
                <a:effectLst>
                  <a:outerShdw blurRad="50000" dist="30000" dir="5400000" algn="tl" rotWithShape="0">
                    <a:srgbClr val="000000">
                      <a:alpha val="30000"/>
                    </a:srgbClr>
                  </a:outerShdw>
                </a:effectLst>
                <a:latin typeface="+mj-lt"/>
                <a:ea typeface="+mj-ea"/>
                <a:cs typeface="+mj-cs"/>
              </a:rPr>
              <a:t>resultados</a:t>
            </a:r>
            <a:endParaRPr lang="en-US" sz="2400" b="0" u="none" dirty="0">
              <a:solidFill>
                <a:srgbClr val="572314"/>
              </a:solidFill>
              <a:effectLst>
                <a:outerShdw blurRad="50000" dist="30000" dir="5400000" algn="tl" rotWithShape="0">
                  <a:srgbClr val="000000">
                    <a:alpha val="30000"/>
                  </a:srgbClr>
                </a:outerShdw>
              </a:effectLst>
              <a:latin typeface="+mj-lt"/>
              <a:ea typeface="+mj-ea"/>
              <a:cs typeface="+mj-cs"/>
            </a:endParaRPr>
          </a:p>
        </p:txBody>
      </p:sp>
      <p:sp>
        <p:nvSpPr>
          <p:cNvPr id="21" name="Ellipse 8">
            <a:extLst>
              <a:ext uri="{FF2B5EF4-FFF2-40B4-BE49-F238E27FC236}">
                <a16:creationId xmlns:a16="http://schemas.microsoft.com/office/drawing/2014/main" id="{CA9A95FB-70B8-461C-B834-7FEE2C6E9388}"/>
              </a:ext>
            </a:extLst>
          </p:cNvPr>
          <p:cNvSpPr/>
          <p:nvPr/>
        </p:nvSpPr>
        <p:spPr>
          <a:xfrm>
            <a:off x="5934972" y="4293098"/>
            <a:ext cx="2601666" cy="10801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0" u="none" dirty="0"/>
              <a:t>Discusión</a:t>
            </a:r>
          </a:p>
          <a:p>
            <a:pPr algn="ctr"/>
            <a:r>
              <a:rPr lang="es-MX" sz="2400" b="0" u="none" dirty="0"/>
              <a:t>Decisión</a:t>
            </a:r>
          </a:p>
        </p:txBody>
      </p:sp>
    </p:spTree>
    <p:extLst>
      <p:ext uri="{BB962C8B-B14F-4D97-AF65-F5344CB8AC3E}">
        <p14:creationId xmlns:p14="http://schemas.microsoft.com/office/powerpoint/2010/main" val="370486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p:bldP spid="17" grpId="0"/>
      <p:bldP spid="18" grpId="0"/>
      <p:bldP spid="20" grpId="0"/>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27</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316026"/>
            <a:ext cx="461665" cy="1405449"/>
          </a:xfrm>
          <a:prstGeom prst="rect">
            <a:avLst/>
          </a:prstGeom>
          <a:noFill/>
        </p:spPr>
        <p:txBody>
          <a:bodyPr vert="vert270" wrap="none" rtlCol="0">
            <a:spAutoFit/>
          </a:bodyPr>
          <a:lstStyle/>
          <a:p>
            <a:r>
              <a:rPr lang="en-US" dirty="0" err="1">
                <a:solidFill>
                  <a:schemeClr val="bg1"/>
                </a:solidFill>
              </a:rPr>
              <a:t>Curso</a:t>
            </a:r>
            <a:r>
              <a:rPr lang="en-US" dirty="0">
                <a:solidFill>
                  <a:schemeClr val="bg1"/>
                </a:solidFill>
              </a:rPr>
              <a:t> H.E.L.P. </a:t>
            </a:r>
            <a:endParaRPr lang="en-GB" dirty="0"/>
          </a:p>
        </p:txBody>
      </p:sp>
      <p:sp>
        <p:nvSpPr>
          <p:cNvPr id="8" name="Oval 7">
            <a:extLst>
              <a:ext uri="{FF2B5EF4-FFF2-40B4-BE49-F238E27FC236}">
                <a16:creationId xmlns:a16="http://schemas.microsoft.com/office/drawing/2014/main" id="{A0E9550A-3342-4D2C-B8CF-1FBE7B74D778}"/>
              </a:ext>
            </a:extLst>
          </p:cNvPr>
          <p:cNvSpPr/>
          <p:nvPr/>
        </p:nvSpPr>
        <p:spPr>
          <a:xfrm>
            <a:off x="4868279" y="2916980"/>
            <a:ext cx="3477788" cy="2214124"/>
          </a:xfrm>
          <a:prstGeom prst="ellipse">
            <a:avLst/>
          </a:prstGeom>
          <a:solidFill>
            <a:srgbClr val="EDE9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rPr>
              <a:t>Ética</a:t>
            </a:r>
            <a:r>
              <a:rPr lang="en-US" sz="3200" dirty="0">
                <a:solidFill>
                  <a:schemeClr val="tx1"/>
                </a:solidFill>
              </a:rPr>
              <a:t> </a:t>
            </a:r>
          </a:p>
          <a:p>
            <a:pPr algn="ctr"/>
            <a:r>
              <a:rPr lang="es-ES" sz="3200" dirty="0">
                <a:solidFill>
                  <a:schemeClr val="tx1"/>
                </a:solidFill>
              </a:rPr>
              <a:t>Dilemas en la acción humanitaria </a:t>
            </a:r>
            <a:endParaRPr lang="fr-CH" sz="3200" dirty="0">
              <a:solidFill>
                <a:schemeClr val="tx1"/>
              </a:solidFill>
            </a:endParaRPr>
          </a:p>
        </p:txBody>
      </p:sp>
      <p:sp>
        <p:nvSpPr>
          <p:cNvPr id="9" name="Rounded Rectangle 5">
            <a:extLst>
              <a:ext uri="{FF2B5EF4-FFF2-40B4-BE49-F238E27FC236}">
                <a16:creationId xmlns:a16="http://schemas.microsoft.com/office/drawing/2014/main" id="{D9162583-8862-4677-8E15-9B8C80BBFD49}"/>
              </a:ext>
            </a:extLst>
          </p:cNvPr>
          <p:cNvSpPr/>
          <p:nvPr/>
        </p:nvSpPr>
        <p:spPr>
          <a:xfrm>
            <a:off x="8292447" y="1057126"/>
            <a:ext cx="3767667" cy="2175641"/>
          </a:xfrm>
          <a:prstGeom prst="roundRect">
            <a:avLst/>
          </a:prstGeom>
          <a:solidFill>
            <a:srgbClr val="FFC000"/>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err="1"/>
              <a:t>Consecuencias</a:t>
            </a:r>
            <a:r>
              <a:rPr lang="en-US" sz="2400" dirty="0"/>
              <a:t> </a:t>
            </a:r>
          </a:p>
          <a:p>
            <a:pPr algn="ctr"/>
            <a:r>
              <a:rPr lang="es-ES" dirty="0"/>
              <a:t>Resultados previstos y no previstos</a:t>
            </a:r>
            <a:r>
              <a:rPr lang="en-US" dirty="0"/>
              <a:t>    -</a:t>
            </a:r>
            <a:r>
              <a:rPr lang="en-US" dirty="0" err="1"/>
              <a:t>positivos</a:t>
            </a:r>
            <a:r>
              <a:rPr lang="en-US" dirty="0"/>
              <a:t> o </a:t>
            </a:r>
            <a:r>
              <a:rPr lang="en-US" dirty="0" err="1"/>
              <a:t>negativos</a:t>
            </a:r>
            <a:r>
              <a:rPr lang="en-US" dirty="0"/>
              <a:t>-  </a:t>
            </a:r>
          </a:p>
          <a:p>
            <a:pPr algn="ctr"/>
            <a:r>
              <a:rPr lang="en-US" dirty="0"/>
              <a:t> </a:t>
            </a:r>
            <a:r>
              <a:rPr lang="es-ES" dirty="0"/>
              <a:t>para las personas/poblaciones afectadas, usted, su organización, otros interesados </a:t>
            </a:r>
            <a:endParaRPr lang="en-US" dirty="0"/>
          </a:p>
        </p:txBody>
      </p:sp>
      <p:sp>
        <p:nvSpPr>
          <p:cNvPr id="10" name="Rounded Rectangle 7">
            <a:extLst>
              <a:ext uri="{FF2B5EF4-FFF2-40B4-BE49-F238E27FC236}">
                <a16:creationId xmlns:a16="http://schemas.microsoft.com/office/drawing/2014/main" id="{48FF6B26-DDF3-48BD-BABB-9989835A225F}"/>
              </a:ext>
            </a:extLst>
          </p:cNvPr>
          <p:cNvSpPr/>
          <p:nvPr/>
        </p:nvSpPr>
        <p:spPr>
          <a:xfrm>
            <a:off x="663763" y="1443790"/>
            <a:ext cx="3980664" cy="3970422"/>
          </a:xfrm>
          <a:prstGeom prst="roundRect">
            <a:avLst/>
          </a:prstGeom>
          <a:solidFill>
            <a:schemeClr val="accent6">
              <a:lumMod val="60000"/>
              <a:lumOff val="4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err="1"/>
              <a:t>Principios</a:t>
            </a:r>
            <a:endParaRPr lang="en-US" sz="2400" dirty="0"/>
          </a:p>
          <a:p>
            <a:pPr marL="742950" lvl="1" indent="-285750">
              <a:buFont typeface="Arial" panose="020B0604020202020204" pitchFamily="34" charset="0"/>
              <a:buChar char="•"/>
            </a:pPr>
            <a:r>
              <a:rPr lang="en-US" dirty="0" err="1"/>
              <a:t>Principios</a:t>
            </a:r>
            <a:r>
              <a:rPr lang="en-US" dirty="0"/>
              <a:t> </a:t>
            </a:r>
            <a:r>
              <a:rPr lang="en-US" dirty="0" err="1"/>
              <a:t>humanitarios</a:t>
            </a:r>
            <a:r>
              <a:rPr lang="en-US" dirty="0"/>
              <a:t> </a:t>
            </a:r>
            <a:r>
              <a:rPr lang="en-US" dirty="0" err="1"/>
              <a:t>básicos</a:t>
            </a:r>
            <a:r>
              <a:rPr lang="en-US" dirty="0"/>
              <a:t> - </a:t>
            </a:r>
            <a:r>
              <a:rPr lang="en-US" sz="1400" dirty="0" err="1"/>
              <a:t>humanidad</a:t>
            </a:r>
            <a:r>
              <a:rPr lang="en-US" sz="1400" dirty="0"/>
              <a:t>, </a:t>
            </a:r>
            <a:r>
              <a:rPr lang="en-US" sz="1400" dirty="0" err="1"/>
              <a:t>imparcialidad</a:t>
            </a:r>
            <a:r>
              <a:rPr lang="en-US" sz="1400" dirty="0"/>
              <a:t>, </a:t>
            </a:r>
            <a:r>
              <a:rPr lang="en-US" sz="1400" dirty="0" err="1"/>
              <a:t>neutralidad</a:t>
            </a:r>
            <a:r>
              <a:rPr lang="en-US" sz="1400" dirty="0"/>
              <a:t>, </a:t>
            </a:r>
            <a:r>
              <a:rPr lang="en-US" sz="1400" dirty="0" err="1"/>
              <a:t>independencia</a:t>
            </a:r>
            <a:r>
              <a:rPr lang="en-US" sz="1400" dirty="0"/>
              <a:t> </a:t>
            </a:r>
          </a:p>
          <a:p>
            <a:pPr marL="742950" lvl="1" indent="-285750">
              <a:buFont typeface="Arial" panose="020B0604020202020204" pitchFamily="34" charset="0"/>
              <a:buChar char="•"/>
            </a:pPr>
            <a:r>
              <a:rPr lang="en-US" dirty="0" err="1"/>
              <a:t>Otros</a:t>
            </a:r>
            <a:r>
              <a:rPr lang="en-US" dirty="0"/>
              <a:t> </a:t>
            </a:r>
            <a:r>
              <a:rPr lang="en-US" dirty="0" err="1"/>
              <a:t>principios</a:t>
            </a:r>
            <a:endParaRPr lang="en-US" dirty="0"/>
          </a:p>
          <a:p>
            <a:pPr marL="1200150" lvl="2" indent="-285750">
              <a:buFont typeface="Wingdings" panose="05000000000000000000" pitchFamily="2" charset="2"/>
              <a:buChar char="ü"/>
            </a:pPr>
            <a:r>
              <a:rPr lang="en-US" dirty="0" err="1"/>
              <a:t>Principios</a:t>
            </a:r>
            <a:r>
              <a:rPr lang="en-US" dirty="0"/>
              <a:t> </a:t>
            </a:r>
            <a:r>
              <a:rPr lang="en-US" dirty="0" err="1"/>
              <a:t>bioéticos</a:t>
            </a:r>
            <a:r>
              <a:rPr lang="en-US" dirty="0"/>
              <a:t> - </a:t>
            </a:r>
            <a:r>
              <a:rPr lang="en-US" sz="1400" dirty="0" err="1"/>
              <a:t>Autonomía</a:t>
            </a:r>
            <a:r>
              <a:rPr lang="en-US" sz="1400" dirty="0"/>
              <a:t>, </a:t>
            </a:r>
            <a:r>
              <a:rPr lang="en-US" sz="1400" dirty="0" err="1"/>
              <a:t>Beneficencia</a:t>
            </a:r>
            <a:r>
              <a:rPr lang="en-US" sz="1400" dirty="0"/>
              <a:t>, No </a:t>
            </a:r>
            <a:r>
              <a:rPr lang="en-US" sz="1400" dirty="0" err="1"/>
              <a:t>maleficencia</a:t>
            </a:r>
            <a:r>
              <a:rPr lang="en-US" sz="1400" dirty="0"/>
              <a:t>, </a:t>
            </a:r>
            <a:r>
              <a:rPr lang="en-US" sz="1400" dirty="0" err="1"/>
              <a:t>Justicia</a:t>
            </a:r>
            <a:endParaRPr lang="en-US" sz="1400" dirty="0"/>
          </a:p>
          <a:p>
            <a:pPr marL="1200150" lvl="2" indent="-285750">
              <a:buFont typeface="Wingdings" panose="05000000000000000000" pitchFamily="2" charset="2"/>
              <a:buChar char="ü"/>
            </a:pPr>
            <a:r>
              <a:rPr lang="en-US" dirty="0" err="1"/>
              <a:t>Principios</a:t>
            </a:r>
            <a:r>
              <a:rPr lang="en-US" dirty="0"/>
              <a:t> de </a:t>
            </a:r>
            <a:r>
              <a:rPr lang="en-US" dirty="0" err="1"/>
              <a:t>salud</a:t>
            </a:r>
            <a:r>
              <a:rPr lang="en-US" dirty="0"/>
              <a:t> </a:t>
            </a:r>
            <a:r>
              <a:rPr lang="en-US" dirty="0" err="1"/>
              <a:t>pública</a:t>
            </a:r>
            <a:r>
              <a:rPr lang="en-US" dirty="0"/>
              <a:t> </a:t>
            </a:r>
            <a:r>
              <a:rPr lang="en-US" sz="1400" dirty="0"/>
              <a:t>– </a:t>
            </a:r>
            <a:r>
              <a:rPr lang="en-US" sz="1400" dirty="0" err="1"/>
              <a:t>Sostenibilidad</a:t>
            </a:r>
            <a:r>
              <a:rPr lang="en-US" sz="1400" dirty="0"/>
              <a:t>, </a:t>
            </a:r>
            <a:r>
              <a:rPr lang="en-US" sz="1400" dirty="0" err="1"/>
              <a:t>Precaución</a:t>
            </a:r>
            <a:r>
              <a:rPr lang="en-US" sz="1400" dirty="0"/>
              <a:t>, </a:t>
            </a:r>
            <a:r>
              <a:rPr lang="en-US" sz="1400" dirty="0" err="1"/>
              <a:t>Solidaridad</a:t>
            </a:r>
            <a:r>
              <a:rPr lang="en-US" sz="1400" dirty="0"/>
              <a:t>, </a:t>
            </a:r>
            <a:r>
              <a:rPr lang="en-US" sz="1400" dirty="0" err="1"/>
              <a:t>Vulnerabilidad</a:t>
            </a:r>
            <a:endParaRPr lang="en-US" sz="1400" dirty="0"/>
          </a:p>
          <a:p>
            <a:pPr marL="1200150" lvl="2" indent="-285750">
              <a:buFont typeface="Wingdings" panose="05000000000000000000" pitchFamily="2" charset="2"/>
              <a:buChar char="ü"/>
            </a:pPr>
            <a:r>
              <a:rPr lang="en-US" dirty="0" err="1"/>
              <a:t>Otros</a:t>
            </a:r>
            <a:r>
              <a:rPr lang="en-US" dirty="0"/>
              <a:t> </a:t>
            </a:r>
            <a:r>
              <a:rPr lang="en-US" dirty="0" err="1"/>
              <a:t>principios</a:t>
            </a:r>
            <a:r>
              <a:rPr lang="en-US" dirty="0"/>
              <a:t> </a:t>
            </a:r>
            <a:r>
              <a:rPr lang="en-US" dirty="0" err="1"/>
              <a:t>humanitarios</a:t>
            </a:r>
            <a:endParaRPr lang="en-US" sz="1400" dirty="0"/>
          </a:p>
        </p:txBody>
      </p:sp>
      <p:sp>
        <p:nvSpPr>
          <p:cNvPr id="11" name="Rounded Rectangle 10">
            <a:extLst>
              <a:ext uri="{FF2B5EF4-FFF2-40B4-BE49-F238E27FC236}">
                <a16:creationId xmlns:a16="http://schemas.microsoft.com/office/drawing/2014/main" id="{113650F0-1221-4C11-9AED-D5F3E15FE794}"/>
              </a:ext>
            </a:extLst>
          </p:cNvPr>
          <p:cNvSpPr/>
          <p:nvPr/>
        </p:nvSpPr>
        <p:spPr>
          <a:xfrm>
            <a:off x="4721461" y="216110"/>
            <a:ext cx="3477788" cy="2175641"/>
          </a:xfrm>
          <a:prstGeom prst="roundRect">
            <a:avLst/>
          </a:prstGeom>
          <a:solidFill>
            <a:schemeClr val="bg1">
              <a:lumMod val="85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err="1"/>
              <a:t>Ética</a:t>
            </a:r>
            <a:r>
              <a:rPr lang="en-US" sz="2400" dirty="0"/>
              <a:t> </a:t>
            </a:r>
            <a:r>
              <a:rPr lang="en-US" sz="2400" dirty="0" err="1"/>
              <a:t>profesional</a:t>
            </a:r>
            <a:r>
              <a:rPr lang="en-US" sz="2400" dirty="0"/>
              <a:t>  </a:t>
            </a:r>
          </a:p>
          <a:p>
            <a:pPr marL="742950" lvl="1" indent="-285750">
              <a:buFont typeface="Arial" panose="020B0604020202020204" pitchFamily="34" charset="0"/>
              <a:buChar char="•"/>
            </a:pPr>
            <a:r>
              <a:rPr lang="es-ES" dirty="0"/>
              <a:t>Ética médica</a:t>
            </a:r>
          </a:p>
          <a:p>
            <a:pPr marL="742950" lvl="1" indent="-285750">
              <a:buFont typeface="Arial" panose="020B0604020202020204" pitchFamily="34" charset="0"/>
              <a:buChar char="•"/>
            </a:pPr>
            <a:r>
              <a:rPr lang="es-ES" dirty="0"/>
              <a:t>Ética de la enfermería</a:t>
            </a:r>
          </a:p>
          <a:p>
            <a:pPr marL="742950" lvl="1" indent="-285750">
              <a:buFont typeface="Arial" panose="020B0604020202020204" pitchFamily="34" charset="0"/>
              <a:buChar char="•"/>
            </a:pPr>
            <a:r>
              <a:rPr lang="es-ES" dirty="0"/>
              <a:t>Ética de la salud pública</a:t>
            </a:r>
          </a:p>
          <a:p>
            <a:pPr marL="742950" lvl="1" indent="-285750">
              <a:buFont typeface="Arial" panose="020B0604020202020204" pitchFamily="34" charset="0"/>
              <a:buChar char="•"/>
            </a:pPr>
            <a:r>
              <a:rPr lang="es-ES" dirty="0"/>
              <a:t>Ética humanitaria</a:t>
            </a:r>
          </a:p>
          <a:p>
            <a:pPr marL="742950" lvl="1" indent="-285750">
              <a:buFont typeface="Arial" panose="020B0604020202020204" pitchFamily="34" charset="0"/>
              <a:buChar char="•"/>
            </a:pPr>
            <a:r>
              <a:rPr lang="es-ES" dirty="0"/>
              <a:t>etc.</a:t>
            </a:r>
            <a:endParaRPr lang="en-US" dirty="0"/>
          </a:p>
        </p:txBody>
      </p:sp>
      <p:sp>
        <p:nvSpPr>
          <p:cNvPr id="12" name="Rounded Rectangle 17">
            <a:extLst>
              <a:ext uri="{FF2B5EF4-FFF2-40B4-BE49-F238E27FC236}">
                <a16:creationId xmlns:a16="http://schemas.microsoft.com/office/drawing/2014/main" id="{2B3EE223-6DFF-454B-B73A-4B9786B31D5B}"/>
              </a:ext>
            </a:extLst>
          </p:cNvPr>
          <p:cNvSpPr/>
          <p:nvPr/>
        </p:nvSpPr>
        <p:spPr>
          <a:xfrm>
            <a:off x="8679075" y="3625234"/>
            <a:ext cx="2746124" cy="1343278"/>
          </a:xfrm>
          <a:prstGeom prst="roundRect">
            <a:avLst/>
          </a:prstGeom>
          <a:solidFill>
            <a:schemeClr val="bg1"/>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2400" dirty="0"/>
              <a:t>Valores morales y éticos del contexto</a:t>
            </a:r>
            <a:endParaRPr lang="en-US" dirty="0"/>
          </a:p>
        </p:txBody>
      </p:sp>
      <p:sp>
        <p:nvSpPr>
          <p:cNvPr id="13" name="Rounded Rectangle 18">
            <a:extLst>
              <a:ext uri="{FF2B5EF4-FFF2-40B4-BE49-F238E27FC236}">
                <a16:creationId xmlns:a16="http://schemas.microsoft.com/office/drawing/2014/main" id="{41CF5213-3AEB-4E09-959B-211379CEBE25}"/>
              </a:ext>
            </a:extLst>
          </p:cNvPr>
          <p:cNvSpPr/>
          <p:nvPr/>
        </p:nvSpPr>
        <p:spPr>
          <a:xfrm>
            <a:off x="2638005" y="5656333"/>
            <a:ext cx="7938336" cy="1104562"/>
          </a:xfrm>
          <a:prstGeom prst="roundRect">
            <a:avLst/>
          </a:prstGeom>
          <a:solidFill>
            <a:schemeClr val="accent1">
              <a:lumMod val="60000"/>
              <a:lumOff val="4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err="1"/>
              <a:t>Beneficios</a:t>
            </a:r>
            <a:r>
              <a:rPr lang="en-US" sz="2400" dirty="0"/>
              <a:t> y </a:t>
            </a:r>
            <a:r>
              <a:rPr lang="en-US" sz="2400" dirty="0" err="1"/>
              <a:t>riesgos</a:t>
            </a:r>
            <a:r>
              <a:rPr lang="en-US" sz="2400" dirty="0"/>
              <a:t> </a:t>
            </a:r>
          </a:p>
          <a:p>
            <a:pPr algn="ctr"/>
            <a:r>
              <a:rPr lang="en-US" sz="2400" dirty="0" err="1"/>
              <a:t>Restricciones</a:t>
            </a:r>
            <a:endParaRPr lang="en-US" dirty="0"/>
          </a:p>
        </p:txBody>
      </p:sp>
    </p:spTree>
    <p:extLst>
      <p:ext uri="{BB962C8B-B14F-4D97-AF65-F5344CB8AC3E}">
        <p14:creationId xmlns:p14="http://schemas.microsoft.com/office/powerpoint/2010/main" val="192002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28</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316026"/>
            <a:ext cx="461665" cy="1405449"/>
          </a:xfrm>
          <a:prstGeom prst="rect">
            <a:avLst/>
          </a:prstGeom>
          <a:noFill/>
        </p:spPr>
        <p:txBody>
          <a:bodyPr vert="vert270" wrap="none" rtlCol="0">
            <a:spAutoFit/>
          </a:bodyPr>
          <a:lstStyle/>
          <a:p>
            <a:r>
              <a:rPr lang="en-US" dirty="0" err="1">
                <a:solidFill>
                  <a:schemeClr val="bg1"/>
                </a:solidFill>
              </a:rPr>
              <a:t>Curso</a:t>
            </a:r>
            <a:r>
              <a:rPr lang="en-US" dirty="0">
                <a:solidFill>
                  <a:schemeClr val="bg1"/>
                </a:solidFill>
              </a:rPr>
              <a:t> H.E.L.P. </a:t>
            </a:r>
            <a:endParaRPr lang="en-GB" dirty="0"/>
          </a:p>
        </p:txBody>
      </p:sp>
      <p:sp>
        <p:nvSpPr>
          <p:cNvPr id="3" name="TextBox 2"/>
          <p:cNvSpPr txBox="1"/>
          <p:nvPr/>
        </p:nvSpPr>
        <p:spPr>
          <a:xfrm>
            <a:off x="3125972" y="2496687"/>
            <a:ext cx="8102009" cy="1446550"/>
          </a:xfrm>
          <a:prstGeom prst="rect">
            <a:avLst/>
          </a:prstGeom>
          <a:noFill/>
        </p:spPr>
        <p:txBody>
          <a:bodyPr wrap="square" rtlCol="0">
            <a:spAutoFit/>
          </a:bodyPr>
          <a:lstStyle/>
          <a:p>
            <a:pPr algn="ctr"/>
            <a:r>
              <a:rPr lang="es-ES" sz="4400" dirty="0"/>
              <a:t>¿Cómo funciona el proceso de toma de decisiones?</a:t>
            </a:r>
            <a:endParaRPr lang="en-GB" sz="4400" dirty="0"/>
          </a:p>
        </p:txBody>
      </p:sp>
      <p:sp>
        <p:nvSpPr>
          <p:cNvPr id="8" name="TextBox 7">
            <a:extLst>
              <a:ext uri="{FF2B5EF4-FFF2-40B4-BE49-F238E27FC236}">
                <a16:creationId xmlns:a16="http://schemas.microsoft.com/office/drawing/2014/main" id="{DE512874-E279-4C31-8C88-0DCC1D0D2098}"/>
              </a:ext>
            </a:extLst>
          </p:cNvPr>
          <p:cNvSpPr txBox="1"/>
          <p:nvPr/>
        </p:nvSpPr>
        <p:spPr>
          <a:xfrm>
            <a:off x="1286539" y="2296633"/>
            <a:ext cx="1326004" cy="1846659"/>
          </a:xfrm>
          <a:prstGeom prst="rect">
            <a:avLst/>
          </a:prstGeom>
          <a:noFill/>
        </p:spPr>
        <p:txBody>
          <a:bodyPr wrap="none" rtlCol="0">
            <a:spAutoFit/>
          </a:bodyPr>
          <a:lstStyle/>
          <a:p>
            <a:r>
              <a:rPr lang="en-US" sz="9600" b="1" dirty="0">
                <a:solidFill>
                  <a:srgbClr val="FF0000"/>
                </a:solidFill>
              </a:rPr>
              <a:t>??</a:t>
            </a:r>
          </a:p>
          <a:p>
            <a:endParaRPr lang="en-GB" dirty="0"/>
          </a:p>
        </p:txBody>
      </p:sp>
      <p:sp>
        <p:nvSpPr>
          <p:cNvPr id="9" name="Ellipse 8">
            <a:extLst>
              <a:ext uri="{FF2B5EF4-FFF2-40B4-BE49-F238E27FC236}">
                <a16:creationId xmlns:a16="http://schemas.microsoft.com/office/drawing/2014/main" id="{30B7AAD1-8E06-40D4-8539-474A0E732F92}"/>
              </a:ext>
            </a:extLst>
          </p:cNvPr>
          <p:cNvSpPr/>
          <p:nvPr/>
        </p:nvSpPr>
        <p:spPr>
          <a:xfrm>
            <a:off x="5815983" y="4338440"/>
            <a:ext cx="2894878" cy="10517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0" u="none" dirty="0"/>
              <a:t>Discusión</a:t>
            </a:r>
          </a:p>
          <a:p>
            <a:pPr algn="ctr"/>
            <a:r>
              <a:rPr lang="es-MX" sz="2400" b="0" u="none" dirty="0"/>
              <a:t>Decisión</a:t>
            </a:r>
          </a:p>
        </p:txBody>
      </p:sp>
    </p:spTree>
    <p:extLst>
      <p:ext uri="{BB962C8B-B14F-4D97-AF65-F5344CB8AC3E}">
        <p14:creationId xmlns:p14="http://schemas.microsoft.com/office/powerpoint/2010/main" val="341537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29</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316026"/>
            <a:ext cx="461665" cy="1405449"/>
          </a:xfrm>
          <a:prstGeom prst="rect">
            <a:avLst/>
          </a:prstGeom>
          <a:noFill/>
        </p:spPr>
        <p:txBody>
          <a:bodyPr vert="vert270" wrap="none" rtlCol="0">
            <a:spAutoFit/>
          </a:bodyPr>
          <a:lstStyle/>
          <a:p>
            <a:r>
              <a:rPr lang="en-US" dirty="0" err="1">
                <a:solidFill>
                  <a:schemeClr val="bg1"/>
                </a:solidFill>
              </a:rPr>
              <a:t>Curso</a:t>
            </a:r>
            <a:r>
              <a:rPr lang="en-US" dirty="0">
                <a:solidFill>
                  <a:schemeClr val="bg1"/>
                </a:solidFill>
              </a:rPr>
              <a:t> H.E.L.P. </a:t>
            </a:r>
            <a:endParaRPr lang="en-GB" dirty="0"/>
          </a:p>
        </p:txBody>
      </p:sp>
      <p:sp>
        <p:nvSpPr>
          <p:cNvPr id="3" name="TextBox 2"/>
          <p:cNvSpPr txBox="1"/>
          <p:nvPr/>
        </p:nvSpPr>
        <p:spPr>
          <a:xfrm>
            <a:off x="2765753" y="674400"/>
            <a:ext cx="8102009" cy="4154984"/>
          </a:xfrm>
          <a:prstGeom prst="rect">
            <a:avLst/>
          </a:prstGeom>
          <a:noFill/>
        </p:spPr>
        <p:txBody>
          <a:bodyPr wrap="square" rtlCol="0">
            <a:spAutoFit/>
          </a:bodyPr>
          <a:lstStyle/>
          <a:p>
            <a:pPr algn="ctr"/>
            <a:r>
              <a:rPr lang="es-ES" sz="4400" dirty="0"/>
              <a:t>¿Es realmente una cuestión ética?</a:t>
            </a:r>
            <a:endParaRPr lang="en-US" sz="4400" dirty="0"/>
          </a:p>
          <a:p>
            <a:pPr algn="ctr"/>
            <a:endParaRPr lang="en-US" sz="4400" dirty="0"/>
          </a:p>
          <a:p>
            <a:pPr algn="ctr"/>
            <a:r>
              <a:rPr lang="en-US" sz="4400" b="1" u="sng" dirty="0" err="1"/>
              <a:t>Problema</a:t>
            </a:r>
            <a:r>
              <a:rPr lang="en-US" sz="4400" b="1" u="sng" dirty="0"/>
              <a:t>:</a:t>
            </a:r>
            <a:r>
              <a:rPr lang="en-US" sz="4400" dirty="0"/>
              <a:t> </a:t>
            </a:r>
            <a:r>
              <a:rPr lang="es-ES" sz="4400" dirty="0"/>
              <a:t>En un verdadero dilema ético, cada curso de acción potencial violará un principio moral importante</a:t>
            </a:r>
            <a:endParaRPr lang="en-GB" sz="4400" dirty="0"/>
          </a:p>
        </p:txBody>
      </p:sp>
    </p:spTree>
    <p:extLst>
      <p:ext uri="{BB962C8B-B14F-4D97-AF65-F5344CB8AC3E}">
        <p14:creationId xmlns:p14="http://schemas.microsoft.com/office/powerpoint/2010/main" val="5927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3</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368925"/>
            <a:ext cx="461665" cy="1352550"/>
          </a:xfrm>
          <a:prstGeom prst="rect">
            <a:avLst/>
          </a:prstGeom>
          <a:noFill/>
        </p:spPr>
        <p:txBody>
          <a:bodyPr vert="vert270" wrap="none" rtlCol="0">
            <a:spAutoFit/>
          </a:bodyPr>
          <a:lstStyle/>
          <a:p>
            <a:r>
              <a:rPr lang="en-US" dirty="0" err="1">
                <a:solidFill>
                  <a:schemeClr val="bg1"/>
                </a:solidFill>
              </a:rPr>
              <a:t>Curso</a:t>
            </a:r>
            <a:r>
              <a:rPr lang="en-US" dirty="0">
                <a:solidFill>
                  <a:schemeClr val="bg1"/>
                </a:solidFill>
              </a:rPr>
              <a:t> H.E.L.P.</a:t>
            </a:r>
            <a:endParaRPr lang="en-GB" dirty="0"/>
          </a:p>
        </p:txBody>
      </p:sp>
      <p:sp>
        <p:nvSpPr>
          <p:cNvPr id="2" name="TextBox 1"/>
          <p:cNvSpPr txBox="1"/>
          <p:nvPr/>
        </p:nvSpPr>
        <p:spPr>
          <a:xfrm>
            <a:off x="1286539" y="2296633"/>
            <a:ext cx="1326004" cy="1846659"/>
          </a:xfrm>
          <a:prstGeom prst="rect">
            <a:avLst/>
          </a:prstGeom>
          <a:noFill/>
        </p:spPr>
        <p:txBody>
          <a:bodyPr wrap="none" rtlCol="0">
            <a:spAutoFit/>
          </a:bodyPr>
          <a:lstStyle/>
          <a:p>
            <a:r>
              <a:rPr lang="en-US" sz="9600" b="1" dirty="0">
                <a:solidFill>
                  <a:srgbClr val="FF0000"/>
                </a:solidFill>
              </a:rPr>
              <a:t>??</a:t>
            </a:r>
          </a:p>
          <a:p>
            <a:endParaRPr lang="en-GB" dirty="0"/>
          </a:p>
        </p:txBody>
      </p:sp>
      <p:sp>
        <p:nvSpPr>
          <p:cNvPr id="3" name="TextBox 2"/>
          <p:cNvSpPr txBox="1"/>
          <p:nvPr/>
        </p:nvSpPr>
        <p:spPr>
          <a:xfrm>
            <a:off x="2978190" y="1481024"/>
            <a:ext cx="8102009" cy="3477875"/>
          </a:xfrm>
          <a:prstGeom prst="rect">
            <a:avLst/>
          </a:prstGeom>
          <a:noFill/>
        </p:spPr>
        <p:txBody>
          <a:bodyPr wrap="square" rtlCol="0">
            <a:spAutoFit/>
          </a:bodyPr>
          <a:lstStyle/>
          <a:p>
            <a:r>
              <a:rPr lang="en-GB" sz="4400" dirty="0"/>
              <a:t>¿</a:t>
            </a:r>
            <a:r>
              <a:rPr lang="en-GB" sz="4400" dirty="0" err="1"/>
              <a:t>Qué</a:t>
            </a:r>
            <a:r>
              <a:rPr lang="en-GB" sz="4400" dirty="0"/>
              <a:t> </a:t>
            </a:r>
            <a:r>
              <a:rPr lang="en-GB" sz="4400" dirty="0" err="1"/>
              <a:t>es</a:t>
            </a:r>
            <a:r>
              <a:rPr lang="en-GB" sz="4400" dirty="0"/>
              <a:t> la </a:t>
            </a:r>
            <a:r>
              <a:rPr lang="en-GB" sz="4400" dirty="0" err="1"/>
              <a:t>Ética</a:t>
            </a:r>
            <a:r>
              <a:rPr lang="en-GB" sz="4400" dirty="0"/>
              <a:t>?</a:t>
            </a:r>
          </a:p>
          <a:p>
            <a:endParaRPr lang="en-GB" sz="4400" dirty="0"/>
          </a:p>
          <a:p>
            <a:pPr algn="ctr"/>
            <a:r>
              <a:rPr lang="en-GB" sz="4400" dirty="0"/>
              <a:t>                       ¿</a:t>
            </a:r>
            <a:r>
              <a:rPr lang="en-GB" sz="4400" dirty="0" err="1"/>
              <a:t>qué</a:t>
            </a:r>
            <a:r>
              <a:rPr lang="en-GB" sz="4400" dirty="0"/>
              <a:t> </a:t>
            </a:r>
            <a:r>
              <a:rPr lang="en-GB" sz="4400" dirty="0" err="1"/>
              <a:t>es</a:t>
            </a:r>
            <a:r>
              <a:rPr lang="en-GB" sz="4400" dirty="0"/>
              <a:t> la Moral?</a:t>
            </a:r>
          </a:p>
          <a:p>
            <a:pPr algn="ctr"/>
            <a:endParaRPr lang="en-GB" sz="4400" dirty="0"/>
          </a:p>
          <a:p>
            <a:pPr algn="ctr"/>
            <a:r>
              <a:rPr lang="en-GB" sz="4400" dirty="0"/>
              <a:t>y ¿En </a:t>
            </a:r>
            <a:r>
              <a:rPr lang="en-GB" sz="4400" dirty="0" err="1"/>
              <a:t>qué</a:t>
            </a:r>
            <a:r>
              <a:rPr lang="en-GB" sz="4400" dirty="0"/>
              <a:t> se </a:t>
            </a:r>
            <a:r>
              <a:rPr lang="en-GB" sz="4400" dirty="0" err="1"/>
              <a:t>diferencian</a:t>
            </a:r>
            <a:r>
              <a:rPr lang="en-GB" sz="4400" dirty="0"/>
              <a:t>?</a:t>
            </a:r>
          </a:p>
        </p:txBody>
      </p:sp>
    </p:spTree>
    <p:extLst>
      <p:ext uri="{BB962C8B-B14F-4D97-AF65-F5344CB8AC3E}">
        <p14:creationId xmlns:p14="http://schemas.microsoft.com/office/powerpoint/2010/main" val="187914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30</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316026"/>
            <a:ext cx="461665" cy="1405449"/>
          </a:xfrm>
          <a:prstGeom prst="rect">
            <a:avLst/>
          </a:prstGeom>
          <a:noFill/>
        </p:spPr>
        <p:txBody>
          <a:bodyPr vert="vert270" wrap="none" rtlCol="0">
            <a:spAutoFit/>
          </a:bodyPr>
          <a:lstStyle/>
          <a:p>
            <a:r>
              <a:rPr lang="en-US" dirty="0" err="1">
                <a:solidFill>
                  <a:schemeClr val="bg1"/>
                </a:solidFill>
              </a:rPr>
              <a:t>Curso</a:t>
            </a:r>
            <a:r>
              <a:rPr lang="en-US" dirty="0">
                <a:solidFill>
                  <a:schemeClr val="bg1"/>
                </a:solidFill>
              </a:rPr>
              <a:t> H.E.L.P. </a:t>
            </a:r>
            <a:endParaRPr lang="en-GB" dirty="0"/>
          </a:p>
        </p:txBody>
      </p:sp>
      <p:sp>
        <p:nvSpPr>
          <p:cNvPr id="3" name="TextBox 2"/>
          <p:cNvSpPr txBox="1"/>
          <p:nvPr/>
        </p:nvSpPr>
        <p:spPr>
          <a:xfrm>
            <a:off x="1103586" y="1126097"/>
            <a:ext cx="10878207" cy="4832092"/>
          </a:xfrm>
          <a:prstGeom prst="rect">
            <a:avLst/>
          </a:prstGeom>
          <a:noFill/>
        </p:spPr>
        <p:txBody>
          <a:bodyPr wrap="square" rtlCol="0">
            <a:spAutoFit/>
          </a:bodyPr>
          <a:lstStyle/>
          <a:p>
            <a:pPr marL="742950" indent="-742950" algn="ctr">
              <a:buAutoNum type="arabicPeriod"/>
            </a:pPr>
            <a:r>
              <a:rPr lang="es-ES" sz="4400" dirty="0"/>
              <a:t>Identificar y confirmar el dilema ético...</a:t>
            </a:r>
            <a:endParaRPr lang="en-US" sz="4400" dirty="0"/>
          </a:p>
          <a:p>
            <a:pPr marL="742950" indent="-742950" algn="ctr">
              <a:buAutoNum type="arabicPeriod"/>
            </a:pPr>
            <a:endParaRPr lang="en-US" sz="4400" dirty="0"/>
          </a:p>
          <a:p>
            <a:pPr marL="742950" indent="-742950" algn="ctr">
              <a:buAutoNum type="arabicPeriod"/>
            </a:pPr>
            <a:r>
              <a:rPr lang="en-US" sz="4400" dirty="0" err="1"/>
              <a:t>Describa</a:t>
            </a:r>
            <a:r>
              <a:rPr lang="en-US" sz="4400" dirty="0"/>
              <a:t> el </a:t>
            </a:r>
            <a:r>
              <a:rPr lang="en-US" sz="4400" dirty="0" err="1"/>
              <a:t>contexto</a:t>
            </a:r>
            <a:r>
              <a:rPr lang="en-US" sz="4400" dirty="0"/>
              <a:t>...</a:t>
            </a:r>
          </a:p>
          <a:p>
            <a:pPr algn="ctr"/>
            <a:endParaRPr lang="en-GB" sz="4400" dirty="0"/>
          </a:p>
          <a:p>
            <a:pPr algn="ctr"/>
            <a:endParaRPr lang="en-GB" sz="4400" dirty="0"/>
          </a:p>
          <a:p>
            <a:pPr algn="ctr"/>
            <a:r>
              <a:rPr lang="es-ES" sz="4400" dirty="0">
                <a:solidFill>
                  <a:schemeClr val="accent2">
                    <a:lumMod val="60000"/>
                    <a:lumOff val="40000"/>
                  </a:schemeClr>
                </a:solidFill>
              </a:rPr>
              <a:t>...poniendo al individuo en el centro... </a:t>
            </a:r>
          </a:p>
          <a:p>
            <a:pPr algn="ctr"/>
            <a:r>
              <a:rPr lang="es-ES" sz="4400" dirty="0">
                <a:solidFill>
                  <a:schemeClr val="accent2">
                    <a:lumMod val="60000"/>
                    <a:lumOff val="40000"/>
                  </a:schemeClr>
                </a:solidFill>
              </a:rPr>
              <a:t>(VISUALIZACIÓN)</a:t>
            </a:r>
            <a:endParaRPr lang="en-GB" sz="4400" dirty="0">
              <a:solidFill>
                <a:schemeClr val="accent2">
                  <a:lumMod val="60000"/>
                  <a:lumOff val="40000"/>
                </a:schemeClr>
              </a:solidFill>
            </a:endParaRPr>
          </a:p>
        </p:txBody>
      </p:sp>
      <p:pic>
        <p:nvPicPr>
          <p:cNvPr id="2" name="Picture 1">
            <a:extLst>
              <a:ext uri="{FF2B5EF4-FFF2-40B4-BE49-F238E27FC236}">
                <a16:creationId xmlns:a16="http://schemas.microsoft.com/office/drawing/2014/main" id="{BF9E282B-3A9A-40B0-87C3-4943756FE33D}"/>
              </a:ext>
            </a:extLst>
          </p:cNvPr>
          <p:cNvPicPr>
            <a:picLocks noChangeAspect="1"/>
          </p:cNvPicPr>
          <p:nvPr/>
        </p:nvPicPr>
        <p:blipFill>
          <a:blip r:embed="rId2"/>
          <a:stretch>
            <a:fillRect/>
          </a:stretch>
        </p:blipFill>
        <p:spPr>
          <a:xfrm rot="3613408" flipV="1">
            <a:off x="1393593" y="2293488"/>
            <a:ext cx="1632975" cy="739064"/>
          </a:xfrm>
          <a:prstGeom prst="rect">
            <a:avLst/>
          </a:prstGeom>
        </p:spPr>
      </p:pic>
      <p:pic>
        <p:nvPicPr>
          <p:cNvPr id="5" name="Picture 4">
            <a:extLst>
              <a:ext uri="{FF2B5EF4-FFF2-40B4-BE49-F238E27FC236}">
                <a16:creationId xmlns:a16="http://schemas.microsoft.com/office/drawing/2014/main" id="{4F59A66C-34B1-4CA4-A18D-6D0B5799EEE7}"/>
              </a:ext>
            </a:extLst>
          </p:cNvPr>
          <p:cNvPicPr>
            <a:picLocks noChangeAspect="1"/>
          </p:cNvPicPr>
          <p:nvPr/>
        </p:nvPicPr>
        <p:blipFill>
          <a:blip r:embed="rId3"/>
          <a:stretch>
            <a:fillRect/>
          </a:stretch>
        </p:blipFill>
        <p:spPr>
          <a:xfrm rot="18753728" flipH="1">
            <a:off x="10228213" y="2532810"/>
            <a:ext cx="1304585" cy="1792379"/>
          </a:xfrm>
          <a:prstGeom prst="rect">
            <a:avLst/>
          </a:prstGeom>
        </p:spPr>
      </p:pic>
    </p:spTree>
    <p:extLst>
      <p:ext uri="{BB962C8B-B14F-4D97-AF65-F5344CB8AC3E}">
        <p14:creationId xmlns:p14="http://schemas.microsoft.com/office/powerpoint/2010/main" val="8148553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31</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316026"/>
            <a:ext cx="461665" cy="1405449"/>
          </a:xfrm>
          <a:prstGeom prst="rect">
            <a:avLst/>
          </a:prstGeom>
          <a:noFill/>
        </p:spPr>
        <p:txBody>
          <a:bodyPr vert="vert270" wrap="none" rtlCol="0">
            <a:spAutoFit/>
          </a:bodyPr>
          <a:lstStyle/>
          <a:p>
            <a:r>
              <a:rPr lang="en-US" dirty="0" err="1">
                <a:solidFill>
                  <a:schemeClr val="bg1"/>
                </a:solidFill>
              </a:rPr>
              <a:t>Curso</a:t>
            </a:r>
            <a:r>
              <a:rPr lang="en-US" dirty="0">
                <a:solidFill>
                  <a:schemeClr val="bg1"/>
                </a:solidFill>
              </a:rPr>
              <a:t> H.E.L.P. </a:t>
            </a:r>
            <a:endParaRPr lang="en-GB" dirty="0"/>
          </a:p>
        </p:txBody>
      </p:sp>
      <p:pic>
        <p:nvPicPr>
          <p:cNvPr id="8" name="Picture 7">
            <a:extLst>
              <a:ext uri="{FF2B5EF4-FFF2-40B4-BE49-F238E27FC236}">
                <a16:creationId xmlns:a16="http://schemas.microsoft.com/office/drawing/2014/main" id="{3E5A7E57-388A-45B6-AF3A-962B5CB88BD5}"/>
              </a:ext>
            </a:extLst>
          </p:cNvPr>
          <p:cNvPicPr/>
          <p:nvPr/>
        </p:nvPicPr>
        <p:blipFill rotWithShape="1">
          <a:blip r:embed="rId2"/>
          <a:srcRect l="10540"/>
          <a:stretch/>
        </p:blipFill>
        <p:spPr bwMode="auto">
          <a:xfrm>
            <a:off x="3657601" y="585035"/>
            <a:ext cx="5107102" cy="3525145"/>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0702EC6B-702A-4F85-BC75-8A61B7FAD930}"/>
              </a:ext>
            </a:extLst>
          </p:cNvPr>
          <p:cNvPicPr>
            <a:picLocks noChangeAspect="1"/>
          </p:cNvPicPr>
          <p:nvPr/>
        </p:nvPicPr>
        <p:blipFill>
          <a:blip r:embed="rId3"/>
          <a:stretch>
            <a:fillRect/>
          </a:stretch>
        </p:blipFill>
        <p:spPr>
          <a:xfrm>
            <a:off x="3157578" y="437030"/>
            <a:ext cx="6564491" cy="4120265"/>
          </a:xfrm>
          <a:prstGeom prst="rect">
            <a:avLst/>
          </a:prstGeom>
        </p:spPr>
      </p:pic>
      <p:sp>
        <p:nvSpPr>
          <p:cNvPr id="9" name="Rectangle 8">
            <a:extLst>
              <a:ext uri="{FF2B5EF4-FFF2-40B4-BE49-F238E27FC236}">
                <a16:creationId xmlns:a16="http://schemas.microsoft.com/office/drawing/2014/main" id="{66244518-FF28-4F42-8379-F87A9BB773AC}"/>
              </a:ext>
            </a:extLst>
          </p:cNvPr>
          <p:cNvSpPr/>
          <p:nvPr/>
        </p:nvSpPr>
        <p:spPr>
          <a:xfrm>
            <a:off x="1570617" y="5072102"/>
            <a:ext cx="5795626" cy="769441"/>
          </a:xfrm>
          <a:prstGeom prst="rect">
            <a:avLst/>
          </a:prstGeom>
        </p:spPr>
        <p:txBody>
          <a:bodyPr wrap="none">
            <a:spAutoFit/>
          </a:bodyPr>
          <a:lstStyle/>
          <a:p>
            <a:r>
              <a:rPr lang="en-US" sz="4400" dirty="0"/>
              <a:t>2. Describe el </a:t>
            </a:r>
            <a:r>
              <a:rPr lang="en-US" sz="4400" dirty="0" err="1"/>
              <a:t>contexto</a:t>
            </a:r>
            <a:r>
              <a:rPr lang="en-US" sz="4400" dirty="0"/>
              <a:t>…</a:t>
            </a:r>
          </a:p>
        </p:txBody>
      </p:sp>
    </p:spTree>
    <p:extLst>
      <p:ext uri="{BB962C8B-B14F-4D97-AF65-F5344CB8AC3E}">
        <p14:creationId xmlns:p14="http://schemas.microsoft.com/office/powerpoint/2010/main" val="112189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32</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316026"/>
            <a:ext cx="461665" cy="1405449"/>
          </a:xfrm>
          <a:prstGeom prst="rect">
            <a:avLst/>
          </a:prstGeom>
          <a:noFill/>
        </p:spPr>
        <p:txBody>
          <a:bodyPr vert="vert270" wrap="none" rtlCol="0">
            <a:spAutoFit/>
          </a:bodyPr>
          <a:lstStyle/>
          <a:p>
            <a:r>
              <a:rPr lang="en-US" dirty="0" err="1">
                <a:solidFill>
                  <a:schemeClr val="bg1"/>
                </a:solidFill>
              </a:rPr>
              <a:t>Curso</a:t>
            </a:r>
            <a:r>
              <a:rPr lang="en-US" dirty="0">
                <a:solidFill>
                  <a:schemeClr val="bg1"/>
                </a:solidFill>
              </a:rPr>
              <a:t> H.E.L.P. </a:t>
            </a:r>
            <a:endParaRPr lang="en-GB" dirty="0"/>
          </a:p>
        </p:txBody>
      </p:sp>
      <p:pic>
        <p:nvPicPr>
          <p:cNvPr id="2" name="Picture 1">
            <a:extLst>
              <a:ext uri="{FF2B5EF4-FFF2-40B4-BE49-F238E27FC236}">
                <a16:creationId xmlns:a16="http://schemas.microsoft.com/office/drawing/2014/main" id="{57727B63-5935-47C5-9F3A-04784E2DA543}"/>
              </a:ext>
            </a:extLst>
          </p:cNvPr>
          <p:cNvPicPr>
            <a:picLocks noChangeAspect="1"/>
          </p:cNvPicPr>
          <p:nvPr/>
        </p:nvPicPr>
        <p:blipFill>
          <a:blip r:embed="rId3"/>
          <a:stretch>
            <a:fillRect/>
          </a:stretch>
        </p:blipFill>
        <p:spPr>
          <a:xfrm>
            <a:off x="1689936" y="493345"/>
            <a:ext cx="9492495" cy="4950372"/>
          </a:xfrm>
          <a:prstGeom prst="rect">
            <a:avLst/>
          </a:prstGeom>
        </p:spPr>
      </p:pic>
      <p:sp>
        <p:nvSpPr>
          <p:cNvPr id="5" name="Rectangle 4">
            <a:extLst>
              <a:ext uri="{FF2B5EF4-FFF2-40B4-BE49-F238E27FC236}">
                <a16:creationId xmlns:a16="http://schemas.microsoft.com/office/drawing/2014/main" id="{883BA41E-EB2A-4637-B7FE-D64B1DCE2EC5}"/>
              </a:ext>
            </a:extLst>
          </p:cNvPr>
          <p:cNvSpPr/>
          <p:nvPr/>
        </p:nvSpPr>
        <p:spPr>
          <a:xfrm>
            <a:off x="1773397" y="5769471"/>
            <a:ext cx="9197454" cy="523220"/>
          </a:xfrm>
          <a:prstGeom prst="rect">
            <a:avLst/>
          </a:prstGeom>
        </p:spPr>
        <p:txBody>
          <a:bodyPr wrap="none">
            <a:spAutoFit/>
          </a:bodyPr>
          <a:lstStyle/>
          <a:p>
            <a:r>
              <a:rPr lang="en-US" sz="2800" dirty="0"/>
              <a:t>3. </a:t>
            </a:r>
            <a:r>
              <a:rPr lang="es-ES" sz="2800" dirty="0"/>
              <a:t>Mapea los principales actores interesados y las relaciones...</a:t>
            </a:r>
            <a:endParaRPr lang="en-US" sz="2800" dirty="0"/>
          </a:p>
        </p:txBody>
      </p:sp>
    </p:spTree>
    <p:extLst>
      <p:ext uri="{BB962C8B-B14F-4D97-AF65-F5344CB8AC3E}">
        <p14:creationId xmlns:p14="http://schemas.microsoft.com/office/powerpoint/2010/main" val="3482867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33</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316026"/>
            <a:ext cx="461665" cy="1405449"/>
          </a:xfrm>
          <a:prstGeom prst="rect">
            <a:avLst/>
          </a:prstGeom>
          <a:noFill/>
        </p:spPr>
        <p:txBody>
          <a:bodyPr vert="vert270" wrap="none" rtlCol="0">
            <a:spAutoFit/>
          </a:bodyPr>
          <a:lstStyle/>
          <a:p>
            <a:r>
              <a:rPr lang="en-US" dirty="0" err="1">
                <a:solidFill>
                  <a:schemeClr val="bg1"/>
                </a:solidFill>
              </a:rPr>
              <a:t>Curso</a:t>
            </a:r>
            <a:r>
              <a:rPr lang="en-US" dirty="0">
                <a:solidFill>
                  <a:schemeClr val="bg1"/>
                </a:solidFill>
              </a:rPr>
              <a:t> H.E.L.P. </a:t>
            </a:r>
            <a:endParaRPr lang="en-GB" dirty="0"/>
          </a:p>
        </p:txBody>
      </p:sp>
      <p:pic>
        <p:nvPicPr>
          <p:cNvPr id="5" name="Picture 4">
            <a:extLst>
              <a:ext uri="{FF2B5EF4-FFF2-40B4-BE49-F238E27FC236}">
                <a16:creationId xmlns:a16="http://schemas.microsoft.com/office/drawing/2014/main" id="{FE6800CD-BF0A-4980-9E5B-5D8EBF487B64}"/>
              </a:ext>
            </a:extLst>
          </p:cNvPr>
          <p:cNvPicPr>
            <a:picLocks noChangeAspect="1"/>
          </p:cNvPicPr>
          <p:nvPr/>
        </p:nvPicPr>
        <p:blipFill>
          <a:blip r:embed="rId3"/>
          <a:stretch>
            <a:fillRect/>
          </a:stretch>
        </p:blipFill>
        <p:spPr>
          <a:xfrm>
            <a:off x="1716478" y="264902"/>
            <a:ext cx="4468755" cy="6334293"/>
          </a:xfrm>
          <a:prstGeom prst="rect">
            <a:avLst/>
          </a:prstGeom>
        </p:spPr>
      </p:pic>
      <p:pic>
        <p:nvPicPr>
          <p:cNvPr id="8" name="Picture 7">
            <a:extLst>
              <a:ext uri="{FF2B5EF4-FFF2-40B4-BE49-F238E27FC236}">
                <a16:creationId xmlns:a16="http://schemas.microsoft.com/office/drawing/2014/main" id="{C97438F7-A235-4421-A1F3-FC28CA96EEDF}"/>
              </a:ext>
            </a:extLst>
          </p:cNvPr>
          <p:cNvPicPr>
            <a:picLocks noChangeAspect="1"/>
          </p:cNvPicPr>
          <p:nvPr/>
        </p:nvPicPr>
        <p:blipFill>
          <a:blip r:embed="rId4"/>
          <a:stretch>
            <a:fillRect/>
          </a:stretch>
        </p:blipFill>
        <p:spPr>
          <a:xfrm>
            <a:off x="6921624" y="258805"/>
            <a:ext cx="4432176" cy="6340390"/>
          </a:xfrm>
          <a:prstGeom prst="rect">
            <a:avLst/>
          </a:prstGeom>
        </p:spPr>
      </p:pic>
    </p:spTree>
    <p:extLst>
      <p:ext uri="{BB962C8B-B14F-4D97-AF65-F5344CB8AC3E}">
        <p14:creationId xmlns:p14="http://schemas.microsoft.com/office/powerpoint/2010/main" val="24893951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34</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316026"/>
            <a:ext cx="461665" cy="1405449"/>
          </a:xfrm>
          <a:prstGeom prst="rect">
            <a:avLst/>
          </a:prstGeom>
          <a:noFill/>
        </p:spPr>
        <p:txBody>
          <a:bodyPr vert="vert270" wrap="none" rtlCol="0">
            <a:spAutoFit/>
          </a:bodyPr>
          <a:lstStyle/>
          <a:p>
            <a:r>
              <a:rPr lang="en-US" dirty="0" err="1">
                <a:solidFill>
                  <a:schemeClr val="bg1"/>
                </a:solidFill>
              </a:rPr>
              <a:t>Curso</a:t>
            </a:r>
            <a:r>
              <a:rPr lang="en-US" dirty="0">
                <a:solidFill>
                  <a:schemeClr val="bg1"/>
                </a:solidFill>
              </a:rPr>
              <a:t> H.E.L.P. </a:t>
            </a:r>
            <a:endParaRPr lang="en-GB" dirty="0"/>
          </a:p>
        </p:txBody>
      </p:sp>
      <p:sp>
        <p:nvSpPr>
          <p:cNvPr id="8" name="Titre 5">
            <a:extLst>
              <a:ext uri="{FF2B5EF4-FFF2-40B4-BE49-F238E27FC236}">
                <a16:creationId xmlns:a16="http://schemas.microsoft.com/office/drawing/2014/main" id="{989F0802-DAFD-495C-B3DE-0829455AE57C}"/>
              </a:ext>
            </a:extLst>
          </p:cNvPr>
          <p:cNvSpPr txBox="1">
            <a:spLocks/>
          </p:cNvSpPr>
          <p:nvPr/>
        </p:nvSpPr>
        <p:spPr>
          <a:xfrm>
            <a:off x="981308" y="365125"/>
            <a:ext cx="10961648" cy="86150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H" b="1">
                <a:latin typeface="+mn-lt"/>
              </a:rPr>
              <a:t>Ethical </a:t>
            </a:r>
            <a:r>
              <a:rPr lang="fr-CH" b="1" dirty="0" err="1">
                <a:latin typeface="+mn-lt"/>
              </a:rPr>
              <a:t>decision</a:t>
            </a:r>
            <a:r>
              <a:rPr lang="fr-CH" b="1" dirty="0">
                <a:latin typeface="+mn-lt"/>
              </a:rPr>
              <a:t> </a:t>
            </a:r>
            <a:r>
              <a:rPr lang="fr-CH" b="1" dirty="0" err="1">
                <a:latin typeface="+mn-lt"/>
              </a:rPr>
              <a:t>making</a:t>
            </a:r>
            <a:r>
              <a:rPr lang="fr-CH" b="1" dirty="0">
                <a:latin typeface="+mn-lt"/>
              </a:rPr>
              <a:t>…</a:t>
            </a:r>
            <a:endParaRPr lang="en-US" b="1" dirty="0">
              <a:latin typeface="+mn-lt"/>
            </a:endParaRPr>
          </a:p>
        </p:txBody>
      </p:sp>
      <p:sp>
        <p:nvSpPr>
          <p:cNvPr id="2" name="Rectangle 1">
            <a:extLst>
              <a:ext uri="{FF2B5EF4-FFF2-40B4-BE49-F238E27FC236}">
                <a16:creationId xmlns:a16="http://schemas.microsoft.com/office/drawing/2014/main" id="{F0E29C00-3BF2-4343-85C6-09F25B1D8BB8}"/>
              </a:ext>
            </a:extLst>
          </p:cNvPr>
          <p:cNvSpPr/>
          <p:nvPr/>
        </p:nvSpPr>
        <p:spPr>
          <a:xfrm>
            <a:off x="981308" y="1554695"/>
            <a:ext cx="10694018" cy="5139869"/>
          </a:xfrm>
          <a:prstGeom prst="rect">
            <a:avLst/>
          </a:prstGeom>
        </p:spPr>
        <p:txBody>
          <a:bodyPr wrap="square">
            <a:spAutoFit/>
          </a:bodyPr>
          <a:lstStyle/>
          <a:p>
            <a:pPr marL="457200" indent="-457200">
              <a:buFont typeface="Arial" panose="020B0604020202020204" pitchFamily="34" charset="0"/>
              <a:buChar char="•"/>
            </a:pPr>
            <a:r>
              <a:rPr lang="en-US" sz="3600" dirty="0"/>
              <a:t>Start with facts: peoples’ needs in a given context</a:t>
            </a:r>
          </a:p>
          <a:p>
            <a:r>
              <a:rPr lang="en-US" sz="800" dirty="0"/>
              <a:t> </a:t>
            </a:r>
          </a:p>
          <a:p>
            <a:pPr marL="457200" indent="-457200">
              <a:buFont typeface="Arial" panose="020B0604020202020204" pitchFamily="34" charset="0"/>
              <a:buChar char="•"/>
            </a:pPr>
            <a:r>
              <a:rPr lang="en-US" sz="3600" dirty="0"/>
              <a:t>Clarify facts, gather information </a:t>
            </a:r>
          </a:p>
          <a:p>
            <a:r>
              <a:rPr lang="en-US" sz="800" dirty="0"/>
              <a:t> </a:t>
            </a:r>
          </a:p>
          <a:p>
            <a:pPr marL="457200" indent="-457200">
              <a:buFont typeface="Arial" panose="020B0604020202020204" pitchFamily="34" charset="0"/>
              <a:buChar char="•"/>
            </a:pPr>
            <a:r>
              <a:rPr lang="en-US" sz="3600" dirty="0"/>
              <a:t>discuss what values, principles and norms are applicable </a:t>
            </a:r>
          </a:p>
          <a:p>
            <a:r>
              <a:rPr lang="en-US" sz="800" dirty="0"/>
              <a:t> </a:t>
            </a:r>
          </a:p>
          <a:p>
            <a:pPr marL="457200" indent="-457200">
              <a:buFont typeface="Arial" panose="020B0604020202020204" pitchFamily="34" charset="0"/>
              <a:buChar char="•"/>
            </a:pPr>
            <a:r>
              <a:rPr lang="en-US" sz="3600" dirty="0"/>
              <a:t>Discuss possible options, their merits, expected effects, disadvantages</a:t>
            </a:r>
          </a:p>
          <a:p>
            <a:r>
              <a:rPr lang="en-US" sz="800" dirty="0"/>
              <a:t> </a:t>
            </a:r>
          </a:p>
          <a:p>
            <a:pPr marL="457200" indent="-457200">
              <a:buFont typeface="Arial" panose="020B0604020202020204" pitchFamily="34" charset="0"/>
              <a:buChar char="•"/>
            </a:pPr>
            <a:r>
              <a:rPr lang="en-US" sz="3600" dirty="0"/>
              <a:t>Take a decision and act</a:t>
            </a:r>
          </a:p>
          <a:p>
            <a:r>
              <a:rPr lang="en-US" sz="800" dirty="0"/>
              <a:t> </a:t>
            </a:r>
          </a:p>
          <a:p>
            <a:pPr marL="457200" indent="-457200">
              <a:buFont typeface="Arial" panose="020B0604020202020204" pitchFamily="34" charset="0"/>
              <a:buChar char="•"/>
            </a:pPr>
            <a:r>
              <a:rPr lang="en-US" sz="3600" dirty="0"/>
              <a:t>valuate: process, results, and adapt action…</a:t>
            </a:r>
          </a:p>
        </p:txBody>
      </p:sp>
    </p:spTree>
    <p:extLst>
      <p:ext uri="{BB962C8B-B14F-4D97-AF65-F5344CB8AC3E}">
        <p14:creationId xmlns:p14="http://schemas.microsoft.com/office/powerpoint/2010/main" val="102557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35</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316026"/>
            <a:ext cx="461665" cy="1405449"/>
          </a:xfrm>
          <a:prstGeom prst="rect">
            <a:avLst/>
          </a:prstGeom>
          <a:noFill/>
        </p:spPr>
        <p:txBody>
          <a:bodyPr vert="vert270" wrap="none" rtlCol="0">
            <a:spAutoFit/>
          </a:bodyPr>
          <a:lstStyle/>
          <a:p>
            <a:r>
              <a:rPr lang="en-US" dirty="0" err="1">
                <a:solidFill>
                  <a:schemeClr val="bg1"/>
                </a:solidFill>
              </a:rPr>
              <a:t>Curso</a:t>
            </a:r>
            <a:r>
              <a:rPr lang="en-US" dirty="0">
                <a:solidFill>
                  <a:schemeClr val="bg1"/>
                </a:solidFill>
              </a:rPr>
              <a:t> H.E.L.P. </a:t>
            </a:r>
            <a:endParaRPr lang="en-GB" dirty="0"/>
          </a:p>
        </p:txBody>
      </p:sp>
      <p:pic>
        <p:nvPicPr>
          <p:cNvPr id="5" name="Picture 4">
            <a:extLst>
              <a:ext uri="{FF2B5EF4-FFF2-40B4-BE49-F238E27FC236}">
                <a16:creationId xmlns:a16="http://schemas.microsoft.com/office/drawing/2014/main" id="{9644DD4E-E6CB-49D8-AC97-5D8A9C4FD74E}"/>
              </a:ext>
            </a:extLst>
          </p:cNvPr>
          <p:cNvPicPr>
            <a:picLocks noChangeAspect="1"/>
          </p:cNvPicPr>
          <p:nvPr/>
        </p:nvPicPr>
        <p:blipFill>
          <a:blip r:embed="rId3"/>
          <a:stretch>
            <a:fillRect/>
          </a:stretch>
        </p:blipFill>
        <p:spPr>
          <a:xfrm>
            <a:off x="1676017" y="109440"/>
            <a:ext cx="8839966" cy="6639119"/>
          </a:xfrm>
          <a:prstGeom prst="rect">
            <a:avLst/>
          </a:prstGeom>
        </p:spPr>
      </p:pic>
    </p:spTree>
    <p:extLst>
      <p:ext uri="{BB962C8B-B14F-4D97-AF65-F5344CB8AC3E}">
        <p14:creationId xmlns:p14="http://schemas.microsoft.com/office/powerpoint/2010/main" val="26576480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36</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316026"/>
            <a:ext cx="461665" cy="1405449"/>
          </a:xfrm>
          <a:prstGeom prst="rect">
            <a:avLst/>
          </a:prstGeom>
          <a:noFill/>
        </p:spPr>
        <p:txBody>
          <a:bodyPr vert="vert270" wrap="none" rtlCol="0">
            <a:spAutoFit/>
          </a:bodyPr>
          <a:lstStyle/>
          <a:p>
            <a:r>
              <a:rPr lang="en-US" dirty="0" err="1">
                <a:solidFill>
                  <a:schemeClr val="bg1"/>
                </a:solidFill>
              </a:rPr>
              <a:t>Curso</a:t>
            </a:r>
            <a:r>
              <a:rPr lang="en-US" dirty="0">
                <a:solidFill>
                  <a:schemeClr val="bg1"/>
                </a:solidFill>
              </a:rPr>
              <a:t> H.E.L.P. </a:t>
            </a:r>
            <a:endParaRPr lang="en-GB" dirty="0"/>
          </a:p>
        </p:txBody>
      </p:sp>
      <p:sp>
        <p:nvSpPr>
          <p:cNvPr id="3" name="TextBox 2"/>
          <p:cNvSpPr txBox="1"/>
          <p:nvPr/>
        </p:nvSpPr>
        <p:spPr>
          <a:xfrm>
            <a:off x="628650" y="422561"/>
            <a:ext cx="11358911" cy="1446550"/>
          </a:xfrm>
          <a:prstGeom prst="rect">
            <a:avLst/>
          </a:prstGeom>
          <a:noFill/>
        </p:spPr>
        <p:txBody>
          <a:bodyPr wrap="square" rtlCol="0">
            <a:spAutoFit/>
          </a:bodyPr>
          <a:lstStyle/>
          <a:p>
            <a:pPr algn="ctr"/>
            <a:r>
              <a:rPr lang="es-ES" sz="4400" b="1" dirty="0"/>
              <a:t>Las consecuencias de las cuestiones éticas no abordadas</a:t>
            </a:r>
            <a:endParaRPr lang="en-GB" sz="4400" b="1" dirty="0"/>
          </a:p>
        </p:txBody>
      </p:sp>
      <p:sp>
        <p:nvSpPr>
          <p:cNvPr id="2" name="Rectangle 1">
            <a:extLst>
              <a:ext uri="{FF2B5EF4-FFF2-40B4-BE49-F238E27FC236}">
                <a16:creationId xmlns:a16="http://schemas.microsoft.com/office/drawing/2014/main" id="{DEA30B4D-8F7E-4AD2-910B-F275669FBC68}"/>
              </a:ext>
            </a:extLst>
          </p:cNvPr>
          <p:cNvSpPr/>
          <p:nvPr/>
        </p:nvSpPr>
        <p:spPr>
          <a:xfrm>
            <a:off x="1037063" y="1850233"/>
            <a:ext cx="10950498" cy="4893647"/>
          </a:xfrm>
          <a:prstGeom prst="rect">
            <a:avLst/>
          </a:prstGeom>
        </p:spPr>
        <p:txBody>
          <a:bodyPr wrap="square">
            <a:spAutoFit/>
          </a:bodyPr>
          <a:lstStyle/>
          <a:p>
            <a:pPr marL="457200" indent="-457200">
              <a:buFont typeface="Arial" panose="020B0604020202020204" pitchFamily="34" charset="0"/>
              <a:buChar char="•"/>
            </a:pPr>
            <a:r>
              <a:rPr lang="es-ES" sz="3200" dirty="0"/>
              <a:t>Angustia, frustración, vergüenza, estrés y rabia en el personal involucrado</a:t>
            </a:r>
            <a:endParaRPr lang="en-US" sz="3200" dirty="0"/>
          </a:p>
          <a:p>
            <a:r>
              <a:rPr lang="en-US" sz="800" dirty="0"/>
              <a:t> </a:t>
            </a:r>
          </a:p>
          <a:p>
            <a:pPr marL="457200" indent="-457200">
              <a:buFont typeface="Arial" panose="020B0604020202020204" pitchFamily="34" charset="0"/>
              <a:buChar char="•"/>
            </a:pPr>
            <a:r>
              <a:rPr lang="en-US" sz="3200" dirty="0" err="1"/>
              <a:t>Decisión</a:t>
            </a:r>
            <a:r>
              <a:rPr lang="en-US" sz="3200" dirty="0"/>
              <a:t> </a:t>
            </a:r>
            <a:r>
              <a:rPr lang="en-US" sz="3200" dirty="0" err="1"/>
              <a:t>autoritaria</a:t>
            </a:r>
            <a:r>
              <a:rPr lang="en-US" sz="3200" dirty="0"/>
              <a:t> o radical</a:t>
            </a:r>
          </a:p>
          <a:p>
            <a:r>
              <a:rPr lang="en-US" sz="3200" dirty="0"/>
              <a:t>	- </a:t>
            </a:r>
            <a:r>
              <a:rPr lang="es-ES" sz="3200" dirty="0"/>
              <a:t>Llevando a más frustración, angustia, crisis internas</a:t>
            </a:r>
            <a:endParaRPr lang="en-US" sz="3200" dirty="0"/>
          </a:p>
          <a:p>
            <a:r>
              <a:rPr lang="en-US" sz="800" dirty="0"/>
              <a:t> </a:t>
            </a:r>
          </a:p>
          <a:p>
            <a:pPr marL="457200" indent="-457200">
              <a:buFont typeface="Arial" panose="020B0604020202020204" pitchFamily="34" charset="0"/>
              <a:buChar char="•"/>
            </a:pPr>
            <a:r>
              <a:rPr lang="en-US" sz="3200" dirty="0" err="1"/>
              <a:t>Ausencia</a:t>
            </a:r>
            <a:r>
              <a:rPr lang="en-US" sz="3200" dirty="0"/>
              <a:t> de </a:t>
            </a:r>
            <a:r>
              <a:rPr lang="en-US" sz="3200" dirty="0" err="1"/>
              <a:t>decisión</a:t>
            </a:r>
            <a:endParaRPr lang="en-US" sz="3200" dirty="0"/>
          </a:p>
          <a:p>
            <a:r>
              <a:rPr lang="en-US" sz="3200" dirty="0"/>
              <a:t>	- </a:t>
            </a:r>
            <a:r>
              <a:rPr lang="es-ES" sz="3200" dirty="0"/>
              <a:t>Dejando las necesidades humanitarias sin atender</a:t>
            </a:r>
            <a:endParaRPr lang="en-US" sz="3200" dirty="0"/>
          </a:p>
          <a:p>
            <a:r>
              <a:rPr lang="en-US" sz="800" dirty="0"/>
              <a:t> </a:t>
            </a:r>
          </a:p>
          <a:p>
            <a:pPr marL="457200" indent="-457200">
              <a:buFont typeface="Arial" panose="020B0604020202020204" pitchFamily="34" charset="0"/>
              <a:buChar char="•"/>
            </a:pPr>
            <a:r>
              <a:rPr lang="es-ES" sz="3200" dirty="0"/>
              <a:t>No rendir cuentas a las personas afectadas y a los interesados</a:t>
            </a:r>
            <a:r>
              <a:rPr lang="en-US" sz="800" dirty="0"/>
              <a:t> </a:t>
            </a:r>
          </a:p>
          <a:p>
            <a:pPr marL="457200" indent="-457200">
              <a:buFont typeface="Arial" panose="020B0604020202020204" pitchFamily="34" charset="0"/>
              <a:buChar char="•"/>
            </a:pPr>
            <a:r>
              <a:rPr lang="es-ES" sz="3200" dirty="0"/>
              <a:t>Usar un chivo expiatorio, culpar y avergonzar al personal o a los actores externos</a:t>
            </a:r>
            <a:endParaRPr lang="en-US" sz="3200" dirty="0"/>
          </a:p>
        </p:txBody>
      </p:sp>
    </p:spTree>
    <p:extLst>
      <p:ext uri="{BB962C8B-B14F-4D97-AF65-F5344CB8AC3E}">
        <p14:creationId xmlns:p14="http://schemas.microsoft.com/office/powerpoint/2010/main" val="293770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600" y="6356350"/>
            <a:ext cx="2743200" cy="365125"/>
          </a:xfrm>
        </p:spPr>
        <p:txBody>
          <a:bodyPr/>
          <a:lstStyle/>
          <a:p>
            <a:fld id="{00865948-8B76-4A50-B7DB-B45DBE1BD062}" type="slidenum">
              <a:rPr lang="fr-CH" smtClean="0"/>
              <a:pPr/>
              <a:t>37</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316026"/>
            <a:ext cx="461665" cy="1405449"/>
          </a:xfrm>
          <a:prstGeom prst="rect">
            <a:avLst/>
          </a:prstGeom>
          <a:noFill/>
        </p:spPr>
        <p:txBody>
          <a:bodyPr vert="vert270" wrap="none" rtlCol="0">
            <a:spAutoFit/>
          </a:bodyPr>
          <a:lstStyle/>
          <a:p>
            <a:r>
              <a:rPr lang="en-US" dirty="0" err="1">
                <a:solidFill>
                  <a:schemeClr val="bg1"/>
                </a:solidFill>
              </a:rPr>
              <a:t>Curso</a:t>
            </a:r>
            <a:r>
              <a:rPr lang="en-US" dirty="0">
                <a:solidFill>
                  <a:schemeClr val="bg1"/>
                </a:solidFill>
              </a:rPr>
              <a:t> H.E.L.P. </a:t>
            </a:r>
            <a:endParaRPr lang="en-GB" dirty="0"/>
          </a:p>
        </p:txBody>
      </p:sp>
      <p:sp>
        <p:nvSpPr>
          <p:cNvPr id="3" name="TextBox 2"/>
          <p:cNvSpPr txBox="1"/>
          <p:nvPr/>
        </p:nvSpPr>
        <p:spPr>
          <a:xfrm>
            <a:off x="628650" y="422561"/>
            <a:ext cx="11563350" cy="1446550"/>
          </a:xfrm>
          <a:prstGeom prst="rect">
            <a:avLst/>
          </a:prstGeom>
          <a:noFill/>
        </p:spPr>
        <p:txBody>
          <a:bodyPr wrap="square" rtlCol="0">
            <a:spAutoFit/>
          </a:bodyPr>
          <a:lstStyle/>
          <a:p>
            <a:pPr algn="ctr"/>
            <a:r>
              <a:rPr lang="es-ES" sz="4400" b="1" dirty="0"/>
              <a:t>Consecuencias de una decisión éticamente errónea</a:t>
            </a:r>
            <a:endParaRPr lang="en-GB" sz="4400" b="1" dirty="0"/>
          </a:p>
        </p:txBody>
      </p:sp>
      <p:sp>
        <p:nvSpPr>
          <p:cNvPr id="2" name="Rectangle 1">
            <a:extLst>
              <a:ext uri="{FF2B5EF4-FFF2-40B4-BE49-F238E27FC236}">
                <a16:creationId xmlns:a16="http://schemas.microsoft.com/office/drawing/2014/main" id="{DEA30B4D-8F7E-4AD2-910B-F275669FBC68}"/>
              </a:ext>
            </a:extLst>
          </p:cNvPr>
          <p:cNvSpPr/>
          <p:nvPr/>
        </p:nvSpPr>
        <p:spPr>
          <a:xfrm>
            <a:off x="1037063" y="1814143"/>
            <a:ext cx="10950498" cy="4647426"/>
          </a:xfrm>
          <a:prstGeom prst="rect">
            <a:avLst/>
          </a:prstGeom>
        </p:spPr>
        <p:txBody>
          <a:bodyPr wrap="square">
            <a:spAutoFit/>
          </a:bodyPr>
          <a:lstStyle/>
          <a:p>
            <a:pPr marL="457200" indent="-457200">
              <a:buFont typeface="Arial" panose="020B0604020202020204" pitchFamily="34" charset="0"/>
              <a:buChar char="•"/>
            </a:pPr>
            <a:r>
              <a:rPr lang="es-ES" sz="3200" dirty="0"/>
              <a:t>Acciones irrespetuosas, ineficaces, perjudiciales, injustas</a:t>
            </a:r>
            <a:endParaRPr lang="en-US" sz="3200" dirty="0"/>
          </a:p>
          <a:p>
            <a:r>
              <a:rPr lang="en-US" sz="800" dirty="0"/>
              <a:t> </a:t>
            </a:r>
          </a:p>
          <a:p>
            <a:pPr marL="457200" indent="-457200">
              <a:buFont typeface="Arial" panose="020B0604020202020204" pitchFamily="34" charset="0"/>
              <a:buChar char="•"/>
            </a:pPr>
            <a:r>
              <a:rPr lang="es-ES" sz="3200" dirty="0"/>
              <a:t>Ataque a la dignidad humana</a:t>
            </a:r>
            <a:endParaRPr lang="en-US" sz="3200" dirty="0"/>
          </a:p>
          <a:p>
            <a:r>
              <a:rPr lang="en-US" sz="800" dirty="0"/>
              <a:t> </a:t>
            </a:r>
          </a:p>
          <a:p>
            <a:pPr marL="457200" indent="-457200">
              <a:buFont typeface="Arial" panose="020B0604020202020204" pitchFamily="34" charset="0"/>
              <a:buChar char="•"/>
            </a:pPr>
            <a:r>
              <a:rPr lang="es-ES" sz="3200" dirty="0"/>
              <a:t>Complicidad con la violencia o el abuso</a:t>
            </a:r>
            <a:endParaRPr lang="en-US" sz="3200" dirty="0"/>
          </a:p>
          <a:p>
            <a:r>
              <a:rPr lang="en-US" sz="800" dirty="0"/>
              <a:t> </a:t>
            </a:r>
          </a:p>
          <a:p>
            <a:pPr marL="457200" indent="-457200">
              <a:buFont typeface="Arial" panose="020B0604020202020204" pitchFamily="34" charset="0"/>
              <a:buChar char="•"/>
            </a:pPr>
            <a:r>
              <a:rPr lang="es-ES" sz="3200" dirty="0"/>
              <a:t>Percepción negativa de la población</a:t>
            </a:r>
            <a:endParaRPr lang="en-US" sz="3200" dirty="0"/>
          </a:p>
          <a:p>
            <a:r>
              <a:rPr lang="en-US" sz="3200" dirty="0"/>
              <a:t>	</a:t>
            </a:r>
            <a:r>
              <a:rPr lang="en-US" sz="2800" dirty="0"/>
              <a:t>- </a:t>
            </a:r>
            <a:r>
              <a:rPr lang="es-ES" sz="2800" dirty="0"/>
              <a:t>Pérdida de confianza, de acceso, de capacidad de actuación</a:t>
            </a:r>
            <a:endParaRPr lang="en-US" sz="2800" dirty="0"/>
          </a:p>
          <a:p>
            <a:r>
              <a:rPr lang="en-US" sz="800" dirty="0"/>
              <a:t> </a:t>
            </a:r>
          </a:p>
          <a:p>
            <a:pPr marL="457200" indent="-457200">
              <a:buFont typeface="Arial" panose="020B0604020202020204" pitchFamily="34" charset="0"/>
              <a:buChar char="•"/>
            </a:pPr>
            <a:r>
              <a:rPr lang="es-ES" sz="3200" dirty="0"/>
              <a:t>Percepción negativa de los interesados</a:t>
            </a:r>
            <a:endParaRPr lang="en-US" sz="3200" dirty="0"/>
          </a:p>
          <a:p>
            <a:r>
              <a:rPr lang="en-US" sz="3200" dirty="0"/>
              <a:t>	</a:t>
            </a:r>
            <a:r>
              <a:rPr lang="en-US" sz="2800" dirty="0"/>
              <a:t>- </a:t>
            </a:r>
            <a:r>
              <a:rPr lang="en-US" sz="2800" dirty="0" err="1"/>
              <a:t>Escándalo</a:t>
            </a:r>
            <a:r>
              <a:rPr lang="en-US" sz="2800" dirty="0"/>
              <a:t> </a:t>
            </a:r>
            <a:r>
              <a:rPr lang="en-US" sz="2800" dirty="0" err="1"/>
              <a:t>público</a:t>
            </a:r>
            <a:r>
              <a:rPr lang="en-US" sz="2800" dirty="0"/>
              <a:t>, </a:t>
            </a:r>
            <a:r>
              <a:rPr lang="en-US" sz="2800" dirty="0" err="1"/>
              <a:t>reputación</a:t>
            </a:r>
            <a:endParaRPr lang="en-US" sz="3200" dirty="0"/>
          </a:p>
          <a:p>
            <a:r>
              <a:rPr lang="en-US" sz="800" dirty="0"/>
              <a:t> </a:t>
            </a:r>
          </a:p>
          <a:p>
            <a:pPr marL="457200" indent="-457200">
              <a:buFont typeface="Arial" panose="020B0604020202020204" pitchFamily="34" charset="0"/>
              <a:buChar char="•"/>
            </a:pPr>
            <a:r>
              <a:rPr lang="es-ES" sz="3200" dirty="0"/>
              <a:t>Amenazas de seguridad contra el equipo o la institución</a:t>
            </a:r>
            <a:endParaRPr lang="en-US" sz="3200" dirty="0"/>
          </a:p>
        </p:txBody>
      </p:sp>
    </p:spTree>
    <p:extLst>
      <p:ext uri="{BB962C8B-B14F-4D97-AF65-F5344CB8AC3E}">
        <p14:creationId xmlns:p14="http://schemas.microsoft.com/office/powerpoint/2010/main" val="235555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38</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316026"/>
            <a:ext cx="461665" cy="1405449"/>
          </a:xfrm>
          <a:prstGeom prst="rect">
            <a:avLst/>
          </a:prstGeom>
          <a:noFill/>
        </p:spPr>
        <p:txBody>
          <a:bodyPr vert="vert270" wrap="none" rtlCol="0">
            <a:spAutoFit/>
          </a:bodyPr>
          <a:lstStyle/>
          <a:p>
            <a:r>
              <a:rPr lang="en-US" dirty="0" err="1">
                <a:solidFill>
                  <a:schemeClr val="bg1"/>
                </a:solidFill>
              </a:rPr>
              <a:t>Curso</a:t>
            </a:r>
            <a:r>
              <a:rPr lang="en-US" dirty="0">
                <a:solidFill>
                  <a:schemeClr val="bg1"/>
                </a:solidFill>
              </a:rPr>
              <a:t> H.E.L.P. </a:t>
            </a:r>
            <a:endParaRPr lang="en-GB" dirty="0"/>
          </a:p>
        </p:txBody>
      </p:sp>
      <p:sp>
        <p:nvSpPr>
          <p:cNvPr id="3" name="TextBox 2"/>
          <p:cNvSpPr txBox="1"/>
          <p:nvPr/>
        </p:nvSpPr>
        <p:spPr>
          <a:xfrm>
            <a:off x="628650" y="422561"/>
            <a:ext cx="11563350" cy="1446550"/>
          </a:xfrm>
          <a:prstGeom prst="rect">
            <a:avLst/>
          </a:prstGeom>
          <a:noFill/>
        </p:spPr>
        <p:txBody>
          <a:bodyPr wrap="square" rtlCol="0">
            <a:spAutoFit/>
          </a:bodyPr>
          <a:lstStyle/>
          <a:p>
            <a:pPr algn="ctr"/>
            <a:r>
              <a:rPr lang="es-ES" sz="4400" b="1" dirty="0"/>
              <a:t>La diversidad cultural y los límites éticos en las crisis</a:t>
            </a:r>
            <a:endParaRPr lang="en-GB" sz="4400" b="1" dirty="0"/>
          </a:p>
        </p:txBody>
      </p:sp>
      <p:sp>
        <p:nvSpPr>
          <p:cNvPr id="2" name="Rectangle 1">
            <a:extLst>
              <a:ext uri="{FF2B5EF4-FFF2-40B4-BE49-F238E27FC236}">
                <a16:creationId xmlns:a16="http://schemas.microsoft.com/office/drawing/2014/main" id="{DEA30B4D-8F7E-4AD2-910B-F275669FBC68}"/>
              </a:ext>
            </a:extLst>
          </p:cNvPr>
          <p:cNvSpPr/>
          <p:nvPr/>
        </p:nvSpPr>
        <p:spPr>
          <a:xfrm>
            <a:off x="1037063" y="1898369"/>
            <a:ext cx="10950498" cy="4585871"/>
          </a:xfrm>
          <a:prstGeom prst="rect">
            <a:avLst/>
          </a:prstGeom>
        </p:spPr>
        <p:txBody>
          <a:bodyPr wrap="square">
            <a:spAutoFit/>
          </a:bodyPr>
          <a:lstStyle/>
          <a:p>
            <a:r>
              <a:rPr lang="es-ES" sz="3200" b="1" dirty="0"/>
              <a:t>Universalidad de los principios humanitarios y éticos</a:t>
            </a:r>
            <a:endParaRPr lang="en-US" sz="3200" b="1" dirty="0"/>
          </a:p>
          <a:p>
            <a:pPr marL="457200" indent="-457200">
              <a:buFont typeface="Arial" panose="020B0604020202020204" pitchFamily="34" charset="0"/>
              <a:buChar char="•"/>
            </a:pPr>
            <a:r>
              <a:rPr lang="es-ES" sz="2800" dirty="0"/>
              <a:t>Pero la diversidad en el equilibrio de uno u otro: importancia del diálogo y la participación de la gente</a:t>
            </a:r>
            <a:endParaRPr lang="en-US" sz="2800" dirty="0"/>
          </a:p>
          <a:p>
            <a:r>
              <a:rPr lang="en-US" sz="800" dirty="0"/>
              <a:t> </a:t>
            </a:r>
          </a:p>
          <a:p>
            <a:r>
              <a:rPr lang="es-ES" sz="3200" b="1" dirty="0"/>
              <a:t>Deber de respetar las culturas y costumbres</a:t>
            </a:r>
            <a:endParaRPr lang="en-US" sz="3200" b="1" dirty="0"/>
          </a:p>
          <a:p>
            <a:pPr marL="457200" indent="-457200">
              <a:buFont typeface="Arial" panose="020B0604020202020204" pitchFamily="34" charset="0"/>
              <a:buChar char="•"/>
            </a:pPr>
            <a:r>
              <a:rPr lang="en-US" sz="2800" dirty="0"/>
              <a:t>(Código de </a:t>
            </a:r>
            <a:r>
              <a:rPr lang="en-US" sz="2800" dirty="0" err="1"/>
              <a:t>conducta</a:t>
            </a:r>
            <a:r>
              <a:rPr lang="en-US" sz="2800" dirty="0"/>
              <a:t>)</a:t>
            </a:r>
          </a:p>
          <a:p>
            <a:r>
              <a:rPr lang="en-US" sz="800" dirty="0"/>
              <a:t> </a:t>
            </a:r>
          </a:p>
          <a:p>
            <a:r>
              <a:rPr lang="en-US" sz="3200" b="1" dirty="0" err="1"/>
              <a:t>Límites</a:t>
            </a:r>
            <a:r>
              <a:rPr lang="en-US" sz="3200" b="1" dirty="0"/>
              <a:t> </a:t>
            </a:r>
            <a:r>
              <a:rPr lang="en-US" sz="3200" b="1" dirty="0" err="1"/>
              <a:t>absolutos</a:t>
            </a:r>
            <a:endParaRPr lang="en-US" sz="3200" b="1" dirty="0"/>
          </a:p>
          <a:p>
            <a:pPr marL="457200" indent="-457200">
              <a:buFont typeface="Arial" panose="020B0604020202020204" pitchFamily="34" charset="0"/>
              <a:buChar char="•"/>
            </a:pPr>
            <a:r>
              <a:rPr lang="es-ES" sz="2800" dirty="0"/>
              <a:t>Violencia extrema, tortura, mutilación, rehenes, esclavitud y otros tratos crueles, inhumanos y degradantes</a:t>
            </a:r>
            <a:endParaRPr lang="en-US" sz="2800" dirty="0"/>
          </a:p>
          <a:p>
            <a:r>
              <a:rPr lang="en-US" sz="3200" dirty="0"/>
              <a:t>	</a:t>
            </a:r>
            <a:r>
              <a:rPr lang="en-US" sz="2800" dirty="0"/>
              <a:t>- Derecho </a:t>
            </a:r>
            <a:r>
              <a:rPr lang="en-US" sz="2800" dirty="0" err="1"/>
              <a:t>Internacional</a:t>
            </a:r>
            <a:r>
              <a:rPr lang="en-US" sz="2800" dirty="0"/>
              <a:t> </a:t>
            </a:r>
            <a:r>
              <a:rPr lang="en-US" sz="2800" dirty="0" err="1"/>
              <a:t>Humanitario</a:t>
            </a:r>
            <a:r>
              <a:rPr lang="en-US" sz="2800" dirty="0"/>
              <a:t>, </a:t>
            </a:r>
            <a:r>
              <a:rPr lang="en-US" sz="2800" dirty="0" err="1"/>
              <a:t>Convenios</a:t>
            </a:r>
            <a:r>
              <a:rPr lang="en-US" sz="2800" dirty="0"/>
              <a:t> de </a:t>
            </a:r>
            <a:r>
              <a:rPr lang="en-US" sz="2800" dirty="0" err="1"/>
              <a:t>Ginebra</a:t>
            </a:r>
            <a:endParaRPr lang="en-US" sz="3200" dirty="0"/>
          </a:p>
        </p:txBody>
      </p:sp>
    </p:spTree>
    <p:extLst>
      <p:ext uri="{BB962C8B-B14F-4D97-AF65-F5344CB8AC3E}">
        <p14:creationId xmlns:p14="http://schemas.microsoft.com/office/powerpoint/2010/main" val="359884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39</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316026"/>
            <a:ext cx="461665" cy="1405449"/>
          </a:xfrm>
          <a:prstGeom prst="rect">
            <a:avLst/>
          </a:prstGeom>
          <a:noFill/>
        </p:spPr>
        <p:txBody>
          <a:bodyPr vert="vert270" wrap="none" rtlCol="0">
            <a:spAutoFit/>
          </a:bodyPr>
          <a:lstStyle/>
          <a:p>
            <a:r>
              <a:rPr lang="en-US" dirty="0" err="1">
                <a:solidFill>
                  <a:schemeClr val="bg1"/>
                </a:solidFill>
              </a:rPr>
              <a:t>Curso</a:t>
            </a:r>
            <a:r>
              <a:rPr lang="en-US" dirty="0">
                <a:solidFill>
                  <a:schemeClr val="bg1"/>
                </a:solidFill>
              </a:rPr>
              <a:t> H.E.L.P. </a:t>
            </a:r>
            <a:endParaRPr lang="en-GB" dirty="0"/>
          </a:p>
        </p:txBody>
      </p:sp>
      <p:sp>
        <p:nvSpPr>
          <p:cNvPr id="3" name="TextBox 2"/>
          <p:cNvSpPr txBox="1"/>
          <p:nvPr/>
        </p:nvSpPr>
        <p:spPr>
          <a:xfrm>
            <a:off x="628650" y="422561"/>
            <a:ext cx="11563350" cy="769441"/>
          </a:xfrm>
          <a:prstGeom prst="rect">
            <a:avLst/>
          </a:prstGeom>
          <a:noFill/>
        </p:spPr>
        <p:txBody>
          <a:bodyPr wrap="square" rtlCol="0">
            <a:spAutoFit/>
          </a:bodyPr>
          <a:lstStyle/>
          <a:p>
            <a:pPr algn="ctr"/>
            <a:r>
              <a:rPr lang="es-ES" sz="4400" b="1" dirty="0"/>
              <a:t>¿Cuál es la mejor decisión?</a:t>
            </a:r>
            <a:endParaRPr lang="en-GB" sz="4400" b="1" dirty="0"/>
          </a:p>
        </p:txBody>
      </p:sp>
      <p:sp>
        <p:nvSpPr>
          <p:cNvPr id="2" name="Rectangle 1">
            <a:extLst>
              <a:ext uri="{FF2B5EF4-FFF2-40B4-BE49-F238E27FC236}">
                <a16:creationId xmlns:a16="http://schemas.microsoft.com/office/drawing/2014/main" id="{DEA30B4D-8F7E-4AD2-910B-F275669FBC68}"/>
              </a:ext>
            </a:extLst>
          </p:cNvPr>
          <p:cNvSpPr/>
          <p:nvPr/>
        </p:nvSpPr>
        <p:spPr>
          <a:xfrm>
            <a:off x="1037063" y="1429127"/>
            <a:ext cx="10950498" cy="4524315"/>
          </a:xfrm>
          <a:prstGeom prst="rect">
            <a:avLst/>
          </a:prstGeom>
        </p:spPr>
        <p:txBody>
          <a:bodyPr wrap="square">
            <a:spAutoFit/>
          </a:bodyPr>
          <a:lstStyle/>
          <a:p>
            <a:r>
              <a:rPr lang="en-US" sz="3200" b="1" dirty="0"/>
              <a:t>La </a:t>
            </a:r>
            <a:r>
              <a:rPr lang="en-US" sz="3200" b="1" dirty="0" err="1"/>
              <a:t>solución</a:t>
            </a:r>
            <a:r>
              <a:rPr lang="en-US" sz="3200" b="1" dirty="0"/>
              <a:t> que </a:t>
            </a:r>
            <a:r>
              <a:rPr lang="en-US" sz="3200" b="1" dirty="0" err="1"/>
              <a:t>mejor</a:t>
            </a:r>
            <a:r>
              <a:rPr lang="en-US" sz="3200" b="1" dirty="0"/>
              <a:t>...</a:t>
            </a:r>
          </a:p>
          <a:p>
            <a:endParaRPr lang="en-US" sz="3200" b="1" dirty="0"/>
          </a:p>
          <a:p>
            <a:pPr marL="457200" indent="-457200">
              <a:buFont typeface="Arial" panose="020B0604020202020204" pitchFamily="34" charset="0"/>
              <a:buChar char="•"/>
            </a:pPr>
            <a:r>
              <a:rPr lang="es-ES" sz="3200" dirty="0"/>
              <a:t>Cumpla con los requisitos de la </a:t>
            </a:r>
            <a:r>
              <a:rPr lang="es-ES" sz="3200" b="1" dirty="0"/>
              <a:t>humanidad</a:t>
            </a:r>
            <a:r>
              <a:rPr lang="es-ES" sz="3200" dirty="0"/>
              <a:t> </a:t>
            </a:r>
          </a:p>
          <a:p>
            <a:pPr marL="457200" indent="-457200">
              <a:buFont typeface="Arial" panose="020B0604020202020204" pitchFamily="34" charset="0"/>
              <a:buChar char="•"/>
            </a:pPr>
            <a:r>
              <a:rPr lang="es-ES" sz="3200" dirty="0"/>
              <a:t>Respete la </a:t>
            </a:r>
            <a:r>
              <a:rPr lang="es-ES" sz="3200" b="1" dirty="0"/>
              <a:t>dignidad</a:t>
            </a:r>
            <a:r>
              <a:rPr lang="es-ES" sz="3200" dirty="0"/>
              <a:t> y la </a:t>
            </a:r>
            <a:r>
              <a:rPr lang="es-ES" sz="3200" b="1" dirty="0"/>
              <a:t>autonomía</a:t>
            </a:r>
            <a:r>
              <a:rPr lang="es-ES" sz="3200" dirty="0"/>
              <a:t> de todas las personas interesadas</a:t>
            </a:r>
            <a:r>
              <a:rPr lang="en-US" sz="3200" dirty="0"/>
              <a:t>, </a:t>
            </a:r>
          </a:p>
          <a:p>
            <a:pPr marL="457200" indent="-457200">
              <a:buFont typeface="Arial" panose="020B0604020202020204" pitchFamily="34" charset="0"/>
              <a:buChar char="•"/>
            </a:pPr>
            <a:r>
              <a:rPr lang="es-ES" sz="3200" dirty="0"/>
              <a:t>Esté de acuerdo con nuestros </a:t>
            </a:r>
            <a:r>
              <a:rPr lang="es-ES" sz="3200" b="1" dirty="0"/>
              <a:t>valores</a:t>
            </a:r>
            <a:r>
              <a:rPr lang="es-ES" sz="3200" dirty="0"/>
              <a:t> y </a:t>
            </a:r>
            <a:r>
              <a:rPr lang="es-ES" sz="3200" b="1" dirty="0"/>
              <a:t>normas</a:t>
            </a:r>
            <a:r>
              <a:rPr lang="es-ES" sz="3200" dirty="0"/>
              <a:t>, </a:t>
            </a:r>
          </a:p>
          <a:p>
            <a:pPr marL="457200" indent="-457200">
              <a:buFont typeface="Arial" panose="020B0604020202020204" pitchFamily="34" charset="0"/>
              <a:buChar char="•"/>
            </a:pPr>
            <a:r>
              <a:rPr lang="es-ES" sz="3200" dirty="0"/>
              <a:t>Trae los mejores </a:t>
            </a:r>
            <a:r>
              <a:rPr lang="es-ES" sz="3200" b="1" dirty="0"/>
              <a:t>resultados</a:t>
            </a:r>
            <a:r>
              <a:rPr lang="en-US" sz="3200" b="1" dirty="0"/>
              <a:t>, </a:t>
            </a:r>
          </a:p>
          <a:p>
            <a:pPr marL="457200" indent="-457200">
              <a:buFont typeface="Arial" panose="020B0604020202020204" pitchFamily="34" charset="0"/>
              <a:buChar char="•"/>
            </a:pPr>
            <a:r>
              <a:rPr lang="es-ES" sz="3200" dirty="0"/>
              <a:t>Entre en el ámbito de la </a:t>
            </a:r>
            <a:r>
              <a:rPr lang="es-ES" sz="3200" b="1" dirty="0"/>
              <a:t>sostenibilidad</a:t>
            </a:r>
            <a:r>
              <a:rPr lang="es-ES" sz="3200" dirty="0"/>
              <a:t>, la </a:t>
            </a:r>
            <a:r>
              <a:rPr lang="es-ES" sz="3200" b="1" dirty="0"/>
              <a:t>rendición de cuentas</a:t>
            </a:r>
            <a:r>
              <a:rPr lang="es-ES" sz="3200" dirty="0"/>
              <a:t> y la </a:t>
            </a:r>
            <a:r>
              <a:rPr lang="es-ES" sz="3200" b="1" dirty="0"/>
              <a:t>inclusión</a:t>
            </a:r>
            <a:endParaRPr lang="en-US" sz="3200" b="1" dirty="0"/>
          </a:p>
        </p:txBody>
      </p:sp>
    </p:spTree>
    <p:extLst>
      <p:ext uri="{BB962C8B-B14F-4D97-AF65-F5344CB8AC3E}">
        <p14:creationId xmlns:p14="http://schemas.microsoft.com/office/powerpoint/2010/main" val="293896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4</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316026"/>
            <a:ext cx="461665" cy="1405449"/>
          </a:xfrm>
          <a:prstGeom prst="rect">
            <a:avLst/>
          </a:prstGeom>
          <a:noFill/>
        </p:spPr>
        <p:txBody>
          <a:bodyPr vert="vert270" wrap="none" rtlCol="0">
            <a:spAutoFit/>
          </a:bodyPr>
          <a:lstStyle/>
          <a:p>
            <a:r>
              <a:rPr lang="en-US" dirty="0" err="1">
                <a:solidFill>
                  <a:schemeClr val="bg1"/>
                </a:solidFill>
              </a:rPr>
              <a:t>Curso</a:t>
            </a:r>
            <a:r>
              <a:rPr lang="en-US" dirty="0">
                <a:solidFill>
                  <a:schemeClr val="bg1"/>
                </a:solidFill>
              </a:rPr>
              <a:t> H.E.L.P. </a:t>
            </a:r>
            <a:endParaRPr lang="en-GB" dirty="0"/>
          </a:p>
        </p:txBody>
      </p:sp>
      <p:sp>
        <p:nvSpPr>
          <p:cNvPr id="3" name="TextBox 2"/>
          <p:cNvSpPr txBox="1"/>
          <p:nvPr/>
        </p:nvSpPr>
        <p:spPr>
          <a:xfrm>
            <a:off x="1182255" y="0"/>
            <a:ext cx="10064199" cy="6986528"/>
          </a:xfrm>
          <a:prstGeom prst="rect">
            <a:avLst/>
          </a:prstGeom>
          <a:noFill/>
        </p:spPr>
        <p:txBody>
          <a:bodyPr wrap="square" rtlCol="0">
            <a:spAutoFit/>
          </a:bodyPr>
          <a:lstStyle/>
          <a:p>
            <a:r>
              <a:rPr lang="es-ES" sz="2800" b="1" dirty="0"/>
              <a:t>Un propósito para nuestras acciones</a:t>
            </a:r>
          </a:p>
          <a:p>
            <a:r>
              <a:rPr lang="es-ES" sz="2800" dirty="0"/>
              <a:t>Para actuar con humanidad</a:t>
            </a:r>
          </a:p>
          <a:p>
            <a:r>
              <a:rPr lang="es-ES" sz="2800" dirty="0"/>
              <a:t>Vivir una buena vida, con y para los demás</a:t>
            </a:r>
          </a:p>
          <a:p>
            <a:endParaRPr lang="es-ES" sz="2800" b="1" dirty="0"/>
          </a:p>
          <a:p>
            <a:r>
              <a:rPr lang="es-ES" sz="2800" b="1" dirty="0"/>
              <a:t>Un conjunto de normas y reglas: Moral</a:t>
            </a:r>
          </a:p>
          <a:p>
            <a:r>
              <a:rPr lang="es-ES" sz="2800" dirty="0"/>
              <a:t>Principios humanitarios, ética social, ética legal, ética periodística, ética médica, moral, orientación cultural, religiosa o tradicional</a:t>
            </a:r>
          </a:p>
          <a:p>
            <a:endParaRPr lang="es-ES" sz="2800" b="1" dirty="0"/>
          </a:p>
          <a:p>
            <a:r>
              <a:rPr lang="es-ES" sz="2800" b="1" dirty="0"/>
              <a:t>Una cuestión práctica - </a:t>
            </a:r>
            <a:r>
              <a:rPr lang="es-ES" sz="2800" b="1" dirty="0">
                <a:solidFill>
                  <a:srgbClr val="FF0000"/>
                </a:solidFill>
              </a:rPr>
              <a:t>ética práctica </a:t>
            </a:r>
          </a:p>
          <a:p>
            <a:r>
              <a:rPr lang="es-ES" sz="2800" dirty="0"/>
              <a:t>¿Cómo vivimos? </a:t>
            </a:r>
          </a:p>
          <a:p>
            <a:r>
              <a:rPr lang="es-ES" sz="2800" dirty="0"/>
              <a:t>El trabajo que realizo con otros, para reducir la brecha entre nuestros valores y nuestra práctica</a:t>
            </a:r>
          </a:p>
          <a:p>
            <a:endParaRPr lang="es-ES" sz="2800" b="1" dirty="0"/>
          </a:p>
          <a:p>
            <a:r>
              <a:rPr lang="es-ES" sz="2800" b="1" dirty="0"/>
              <a:t>Una investigación filosófica – </a:t>
            </a:r>
          </a:p>
          <a:p>
            <a:r>
              <a:rPr lang="es-ES" sz="2800" dirty="0"/>
              <a:t>Una reflexión racional sobre lo que es moralmente bueno o malo, justo o injusto, obligatorio o prohibido, admirable o despreciable</a:t>
            </a:r>
            <a:endParaRPr lang="en-US" sz="2800" dirty="0"/>
          </a:p>
        </p:txBody>
      </p:sp>
    </p:spTree>
    <p:extLst>
      <p:ext uri="{BB962C8B-B14F-4D97-AF65-F5344CB8AC3E}">
        <p14:creationId xmlns:p14="http://schemas.microsoft.com/office/powerpoint/2010/main" val="7730577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additive="base">
                                        <p:cTn id="6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E1C51D-B20C-4034-9E3C-80E9F77FFA12}"/>
              </a:ext>
            </a:extLst>
          </p:cNvPr>
          <p:cNvSpPr>
            <a:spLocks noGrp="1"/>
          </p:cNvSpPr>
          <p:nvPr>
            <p:ph type="sldNum" sz="quarter" idx="12"/>
          </p:nvPr>
        </p:nvSpPr>
        <p:spPr/>
        <p:txBody>
          <a:bodyPr/>
          <a:lstStyle/>
          <a:p>
            <a:fld id="{00865948-8B76-4A50-B7DB-B45DBE1BD062}" type="slidenum">
              <a:rPr lang="fr-CH" smtClean="0"/>
              <a:pPr/>
              <a:t>40</a:t>
            </a:fld>
            <a:endParaRPr lang="fr-CH"/>
          </a:p>
        </p:txBody>
      </p:sp>
      <p:pic>
        <p:nvPicPr>
          <p:cNvPr id="4" name="Picture 3">
            <a:extLst>
              <a:ext uri="{FF2B5EF4-FFF2-40B4-BE49-F238E27FC236}">
                <a16:creationId xmlns:a16="http://schemas.microsoft.com/office/drawing/2014/main" id="{0DB111B2-7540-4482-A552-0B24B2C2E8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9103" y="75326"/>
            <a:ext cx="8852282" cy="6646149"/>
          </a:xfrm>
          <a:prstGeom prst="rect">
            <a:avLst/>
          </a:prstGeom>
        </p:spPr>
      </p:pic>
    </p:spTree>
    <p:extLst>
      <p:ext uri="{BB962C8B-B14F-4D97-AF65-F5344CB8AC3E}">
        <p14:creationId xmlns:p14="http://schemas.microsoft.com/office/powerpoint/2010/main" val="42287885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83492" y="5167029"/>
            <a:ext cx="461665" cy="1405449"/>
          </a:xfrm>
          <a:prstGeom prst="rect">
            <a:avLst/>
          </a:prstGeom>
          <a:noFill/>
        </p:spPr>
        <p:txBody>
          <a:bodyPr vert="vert270" wrap="none" rtlCol="0">
            <a:spAutoFit/>
          </a:bodyPr>
          <a:lstStyle/>
          <a:p>
            <a:r>
              <a:rPr lang="en-US" dirty="0" err="1">
                <a:solidFill>
                  <a:schemeClr val="bg1"/>
                </a:solidFill>
              </a:rPr>
              <a:t>Curso</a:t>
            </a:r>
            <a:r>
              <a:rPr lang="en-US" dirty="0">
                <a:solidFill>
                  <a:schemeClr val="bg1"/>
                </a:solidFill>
              </a:rPr>
              <a:t> H.E.L.P. </a:t>
            </a:r>
            <a:endParaRPr lang="en-GB" dirty="0"/>
          </a:p>
        </p:txBody>
      </p:sp>
      <p:sp>
        <p:nvSpPr>
          <p:cNvPr id="4" name="Title 4"/>
          <p:cNvSpPr txBox="1">
            <a:spLocks/>
          </p:cNvSpPr>
          <p:nvPr/>
        </p:nvSpPr>
        <p:spPr>
          <a:xfrm>
            <a:off x="838199" y="140275"/>
            <a:ext cx="11171663"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s-ES" u="sng" dirty="0">
                <a:solidFill>
                  <a:prstClr val="black"/>
                </a:solidFill>
                <a:latin typeface="Calibri" panose="020F0502020204030204"/>
              </a:rPr>
              <a:t>Caso de estudio: La cooperación de las organizaciones de asistencia </a:t>
            </a:r>
            <a:endParaRPr kumimoji="0" lang="en-US" sz="4400" b="0" i="0" u="sng" strike="noStrike" kern="1200" cap="none" spc="0" normalizeH="0" baseline="0" noProof="0" dirty="0">
              <a:ln>
                <a:noFill/>
              </a:ln>
              <a:solidFill>
                <a:prstClr val="black"/>
              </a:solidFill>
              <a:effectLst/>
              <a:uLnTx/>
              <a:uFillTx/>
              <a:latin typeface="Calibri" panose="020F0502020204030204"/>
              <a:ea typeface="+mj-ea"/>
              <a:cs typeface="+mj-cs"/>
            </a:endParaRPr>
          </a:p>
        </p:txBody>
      </p:sp>
      <p:sp>
        <p:nvSpPr>
          <p:cNvPr id="5" name="Content Placeholder 3"/>
          <p:cNvSpPr txBox="1">
            <a:spLocks/>
          </p:cNvSpPr>
          <p:nvPr/>
        </p:nvSpPr>
        <p:spPr>
          <a:xfrm>
            <a:off x="1068770" y="1580092"/>
            <a:ext cx="10515600" cy="4875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500" b="1" i="0" u="none" strike="noStrike" kern="1200" cap="none" spc="0" normalizeH="0" baseline="0" noProof="0" dirty="0" err="1">
                <a:ln>
                  <a:noFill/>
                </a:ln>
                <a:solidFill>
                  <a:srgbClr val="FF0000"/>
                </a:solidFill>
                <a:effectLst/>
                <a:uLnTx/>
                <a:uFillTx/>
                <a:latin typeface="Calibri" panose="020F0502020204030204"/>
                <a:ea typeface="+mn-ea"/>
                <a:cs typeface="+mn-cs"/>
              </a:rPr>
              <a:t>Trabajo</a:t>
            </a:r>
            <a:r>
              <a:rPr kumimoji="0" lang="en-GB" sz="3500" b="1" i="0" u="none" strike="noStrike" kern="1200" cap="none" spc="0" normalizeH="0" baseline="0" noProof="0" dirty="0">
                <a:ln>
                  <a:noFill/>
                </a:ln>
                <a:solidFill>
                  <a:srgbClr val="FF0000"/>
                </a:solidFill>
                <a:effectLst/>
                <a:uLnTx/>
                <a:uFillTx/>
                <a:latin typeface="Calibri" panose="020F0502020204030204"/>
                <a:ea typeface="+mn-ea"/>
                <a:cs typeface="+mn-cs"/>
              </a:rPr>
              <a:t> en </a:t>
            </a:r>
            <a:r>
              <a:rPr kumimoji="0" lang="en-GB" sz="3500" b="1" i="0" u="none" strike="noStrike" kern="1200" cap="none" spc="0" normalizeH="0" baseline="0" noProof="0" dirty="0" err="1">
                <a:ln>
                  <a:noFill/>
                </a:ln>
                <a:solidFill>
                  <a:srgbClr val="FF0000"/>
                </a:solidFill>
                <a:effectLst/>
                <a:uLnTx/>
                <a:uFillTx/>
                <a:latin typeface="Calibri" panose="020F0502020204030204"/>
                <a:ea typeface="+mn-ea"/>
                <a:cs typeface="+mn-cs"/>
              </a:rPr>
              <a:t>equipo</a:t>
            </a:r>
            <a:endParaRPr kumimoji="0" lang="en-GB" sz="35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514350" lvl="0" indent="-514350" algn="ctr">
              <a:buFont typeface="Arial" panose="020B0604020202020204" pitchFamily="34" charset="0"/>
              <a:buAutoNum type="arabicParenR"/>
              <a:defRPr/>
            </a:pPr>
            <a:r>
              <a:rPr lang="es-ES" dirty="0">
                <a:solidFill>
                  <a:prstClr val="black"/>
                </a:solidFill>
              </a:rPr>
              <a:t>Ahora, conociendo algunas herramientas para la toma de decisiones éticas, ¿cambiarías tu decisión?</a:t>
            </a:r>
            <a:endParaRPr kumimoji="0" lang="en-GB" sz="2800" b="1" i="0" u="none" strike="noStrike" kern="1200" cap="none" spc="0" normalizeH="0" baseline="0" noProof="0" dirty="0">
              <a:ln>
                <a:noFill/>
              </a:ln>
              <a:solidFill>
                <a:srgbClr val="005A9E"/>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lvl="0" indent="0" algn="ctr">
              <a:buNone/>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2) </a:t>
            </a:r>
            <a:r>
              <a:rPr lang="es-ES" dirty="0">
                <a:solidFill>
                  <a:prstClr val="black"/>
                </a:solidFill>
              </a:rPr>
              <a:t>Discuta cómo usted (grupo) abordaría ahora la situación (¿usaría las herramientas?)</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lvl="0" indent="0" algn="ctr">
              <a:buNone/>
              <a:defRPr/>
            </a:pPr>
            <a:r>
              <a:rPr lang="es-ES" dirty="0">
                <a:solidFill>
                  <a:prstClr val="black"/>
                </a:solidFill>
              </a:rPr>
              <a:t>El tiempo antes de presentar sus resultados es </a:t>
            </a:r>
            <a:r>
              <a:rPr kumimoji="0" lang="en-GB" sz="2800" b="1" i="0" u="none" strike="noStrike" kern="1200" cap="none" spc="0" normalizeH="0" baseline="0" noProof="0" dirty="0">
                <a:ln>
                  <a:noFill/>
                </a:ln>
                <a:solidFill>
                  <a:srgbClr val="005A9E"/>
                </a:solidFill>
                <a:effectLst/>
                <a:uLnTx/>
                <a:uFillTx/>
                <a:latin typeface="Calibri" panose="020F0502020204030204"/>
                <a:ea typeface="+mn-ea"/>
                <a:cs typeface="+mn-cs"/>
              </a:rPr>
              <a:t>- 10 </a:t>
            </a:r>
            <a:r>
              <a:rPr kumimoji="0" lang="en-GB" sz="2800" b="1" i="0" u="none" strike="noStrike" kern="1200" cap="none" spc="0" normalizeH="0" baseline="0" noProof="0" dirty="0" err="1">
                <a:ln>
                  <a:noFill/>
                </a:ln>
                <a:solidFill>
                  <a:srgbClr val="005A9E"/>
                </a:solidFill>
                <a:effectLst/>
                <a:uLnTx/>
                <a:uFillTx/>
                <a:latin typeface="Calibri" panose="020F0502020204030204"/>
                <a:ea typeface="+mn-ea"/>
                <a:cs typeface="+mn-cs"/>
              </a:rPr>
              <a:t>minutos</a:t>
            </a:r>
            <a:endParaRPr kumimoji="0" lang="en-GB" sz="2800" b="1" i="0" u="none" strike="noStrike" kern="1200" cap="none" spc="0" normalizeH="0" baseline="0" noProof="0" dirty="0">
              <a:ln>
                <a:noFill/>
              </a:ln>
              <a:solidFill>
                <a:srgbClr val="005A9E"/>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865948-8B76-4A50-B7DB-B45DBE1BD062}" type="slidenum">
              <a:rPr kumimoji="0" lang="fr-CH"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fr-CH"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28654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42</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316026"/>
            <a:ext cx="461665" cy="1405449"/>
          </a:xfrm>
          <a:prstGeom prst="rect">
            <a:avLst/>
          </a:prstGeom>
          <a:noFill/>
        </p:spPr>
        <p:txBody>
          <a:bodyPr vert="vert270" wrap="none" rtlCol="0">
            <a:spAutoFit/>
          </a:bodyPr>
          <a:lstStyle/>
          <a:p>
            <a:r>
              <a:rPr lang="en-US" dirty="0" err="1">
                <a:solidFill>
                  <a:schemeClr val="bg1"/>
                </a:solidFill>
              </a:rPr>
              <a:t>Curso</a:t>
            </a:r>
            <a:r>
              <a:rPr lang="en-US" dirty="0">
                <a:solidFill>
                  <a:schemeClr val="bg1"/>
                </a:solidFill>
              </a:rPr>
              <a:t> H.E.L.P. </a:t>
            </a:r>
            <a:endParaRPr lang="en-GB" dirty="0"/>
          </a:p>
        </p:txBody>
      </p:sp>
      <p:sp>
        <p:nvSpPr>
          <p:cNvPr id="3" name="TextBox 2"/>
          <p:cNvSpPr txBox="1"/>
          <p:nvPr/>
        </p:nvSpPr>
        <p:spPr>
          <a:xfrm>
            <a:off x="628650" y="422561"/>
            <a:ext cx="11563350" cy="769441"/>
          </a:xfrm>
          <a:prstGeom prst="rect">
            <a:avLst/>
          </a:prstGeom>
          <a:noFill/>
        </p:spPr>
        <p:txBody>
          <a:bodyPr wrap="square" rtlCol="0">
            <a:spAutoFit/>
          </a:bodyPr>
          <a:lstStyle/>
          <a:p>
            <a:pPr algn="ctr"/>
            <a:r>
              <a:rPr lang="en-US" sz="4400" b="1" dirty="0" err="1"/>
              <a:t>Lecturas</a:t>
            </a:r>
            <a:r>
              <a:rPr lang="en-US" sz="4400" b="1" dirty="0"/>
              <a:t> </a:t>
            </a:r>
            <a:r>
              <a:rPr lang="en-US" sz="4400" b="1" dirty="0" err="1"/>
              <a:t>sugeridas</a:t>
            </a:r>
            <a:endParaRPr lang="en-GB" sz="4400" b="1" dirty="0"/>
          </a:p>
        </p:txBody>
      </p:sp>
      <p:sp>
        <p:nvSpPr>
          <p:cNvPr id="2" name="Rectangle 1">
            <a:extLst>
              <a:ext uri="{FF2B5EF4-FFF2-40B4-BE49-F238E27FC236}">
                <a16:creationId xmlns:a16="http://schemas.microsoft.com/office/drawing/2014/main" id="{DEA30B4D-8F7E-4AD2-910B-F275669FBC68}"/>
              </a:ext>
            </a:extLst>
          </p:cNvPr>
          <p:cNvSpPr/>
          <p:nvPr/>
        </p:nvSpPr>
        <p:spPr>
          <a:xfrm>
            <a:off x="1037063" y="1429127"/>
            <a:ext cx="10950498" cy="4832092"/>
          </a:xfrm>
          <a:prstGeom prst="rect">
            <a:avLst/>
          </a:prstGeom>
        </p:spPr>
        <p:txBody>
          <a:bodyPr wrap="square">
            <a:spAutoFit/>
          </a:bodyPr>
          <a:lstStyle/>
          <a:p>
            <a:pPr marL="457200" indent="-457200">
              <a:buFont typeface="Arial" panose="020B0604020202020204" pitchFamily="34" charset="0"/>
              <a:buChar char="•"/>
            </a:pPr>
            <a:r>
              <a:rPr lang="en-US" sz="2800" b="1" dirty="0"/>
              <a:t>Humanitarian Health Ethics Analysis Tool Handbook</a:t>
            </a:r>
            <a:r>
              <a:rPr lang="en-US" sz="2800" dirty="0"/>
              <a:t>. Fraser, Hunt, Schwartz, de </a:t>
            </a:r>
            <a:r>
              <a:rPr lang="en-US" sz="2800" dirty="0" err="1"/>
              <a:t>Laat</a:t>
            </a:r>
            <a:r>
              <a:rPr lang="en-US" sz="2800" dirty="0"/>
              <a:t>, 2014. </a:t>
            </a:r>
          </a:p>
          <a:p>
            <a:pPr marL="457200" indent="-457200">
              <a:buFont typeface="Arial" panose="020B0604020202020204" pitchFamily="34" charset="0"/>
              <a:buChar char="•"/>
            </a:pPr>
            <a:r>
              <a:rPr lang="en-US" sz="2800" b="1" dirty="0"/>
              <a:t>Henry Dunant </a:t>
            </a:r>
            <a:r>
              <a:rPr lang="en-US" sz="2800" dirty="0"/>
              <a:t>(1862).  A Souvenir of </a:t>
            </a:r>
            <a:r>
              <a:rPr lang="en-US" sz="2800" dirty="0" err="1"/>
              <a:t>Solferino</a:t>
            </a:r>
            <a:r>
              <a:rPr lang="en-US" sz="2800" dirty="0"/>
              <a:t>, ICRC, Geneva.</a:t>
            </a:r>
          </a:p>
          <a:p>
            <a:pPr marL="457200" indent="-457200">
              <a:buFont typeface="Arial" panose="020B0604020202020204" pitchFamily="34" charset="0"/>
              <a:buChar char="•"/>
            </a:pPr>
            <a:r>
              <a:rPr lang="en-US" sz="2800" b="1" dirty="0"/>
              <a:t>Hugo Slim </a:t>
            </a:r>
            <a:r>
              <a:rPr lang="en-US" sz="2800" dirty="0"/>
              <a:t>(1997). Doing the right Thing. Disasters, 21(3):244-257</a:t>
            </a:r>
          </a:p>
          <a:p>
            <a:pPr marL="457200" indent="-457200">
              <a:buFont typeface="Arial" panose="020B0604020202020204" pitchFamily="34" charset="0"/>
              <a:buChar char="•"/>
            </a:pPr>
            <a:r>
              <a:rPr lang="en-US" sz="2800" b="1" dirty="0"/>
              <a:t>World Medical Association </a:t>
            </a:r>
            <a:r>
              <a:rPr lang="en-US" sz="2800" dirty="0"/>
              <a:t>(2005). Medical Ethics Manual. http://www.wma.net/</a:t>
            </a:r>
          </a:p>
          <a:p>
            <a:pPr marL="457200" indent="-457200">
              <a:buFont typeface="Arial" panose="020B0604020202020204" pitchFamily="34" charset="0"/>
              <a:buChar char="•"/>
            </a:pPr>
            <a:r>
              <a:rPr lang="en-US" sz="2800" b="1" dirty="0"/>
              <a:t>Hugo Slim </a:t>
            </a:r>
            <a:r>
              <a:rPr lang="en-US" sz="2800" dirty="0"/>
              <a:t>(2015) Humanitarian Ethics – A Guide to the Morality and Aid in War and Disaster. London: Hurst, 300 pp.</a:t>
            </a:r>
          </a:p>
          <a:p>
            <a:pPr marL="457200" indent="-457200">
              <a:buFont typeface="Arial" panose="020B0604020202020204" pitchFamily="34" charset="0"/>
              <a:buChar char="•"/>
            </a:pPr>
            <a:r>
              <a:rPr lang="en-US" sz="2800" b="1" dirty="0"/>
              <a:t>Guidance for Managing Ethical Issues in Infectious Disease Outbreaks</a:t>
            </a:r>
            <a:r>
              <a:rPr lang="en-US" sz="2800" dirty="0"/>
              <a:t>, World Health Organization 2016 -www.who.int/ethics/publications/infectious-disease-outbreaks/</a:t>
            </a:r>
            <a:r>
              <a:rPr lang="en-US" sz="2800" dirty="0" err="1"/>
              <a:t>en</a:t>
            </a:r>
            <a:r>
              <a:rPr lang="en-US" sz="2800" dirty="0"/>
              <a:t>/</a:t>
            </a:r>
          </a:p>
        </p:txBody>
      </p:sp>
    </p:spTree>
    <p:extLst>
      <p:ext uri="{BB962C8B-B14F-4D97-AF65-F5344CB8AC3E}">
        <p14:creationId xmlns:p14="http://schemas.microsoft.com/office/powerpoint/2010/main" val="151991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5</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316026"/>
            <a:ext cx="461665" cy="1405449"/>
          </a:xfrm>
          <a:prstGeom prst="rect">
            <a:avLst/>
          </a:prstGeom>
          <a:noFill/>
        </p:spPr>
        <p:txBody>
          <a:bodyPr vert="vert270" wrap="none" rtlCol="0">
            <a:spAutoFit/>
          </a:bodyPr>
          <a:lstStyle/>
          <a:p>
            <a:r>
              <a:rPr lang="en-US" dirty="0" err="1">
                <a:solidFill>
                  <a:schemeClr val="bg1"/>
                </a:solidFill>
              </a:rPr>
              <a:t>Curso</a:t>
            </a:r>
            <a:r>
              <a:rPr lang="en-US" dirty="0">
                <a:solidFill>
                  <a:schemeClr val="bg1"/>
                </a:solidFill>
              </a:rPr>
              <a:t> H.E.L.P. </a:t>
            </a:r>
            <a:endParaRPr lang="en-GB" dirty="0"/>
          </a:p>
        </p:txBody>
      </p:sp>
      <p:sp>
        <p:nvSpPr>
          <p:cNvPr id="2" name="TextBox 1"/>
          <p:cNvSpPr txBox="1"/>
          <p:nvPr/>
        </p:nvSpPr>
        <p:spPr>
          <a:xfrm>
            <a:off x="1286539" y="2296633"/>
            <a:ext cx="1326004" cy="1846659"/>
          </a:xfrm>
          <a:prstGeom prst="rect">
            <a:avLst/>
          </a:prstGeom>
          <a:noFill/>
        </p:spPr>
        <p:txBody>
          <a:bodyPr wrap="none" rtlCol="0">
            <a:spAutoFit/>
          </a:bodyPr>
          <a:lstStyle/>
          <a:p>
            <a:r>
              <a:rPr lang="en-US" sz="9600" b="1" dirty="0">
                <a:solidFill>
                  <a:srgbClr val="FF0000"/>
                </a:solidFill>
              </a:rPr>
              <a:t>??</a:t>
            </a:r>
          </a:p>
          <a:p>
            <a:endParaRPr lang="en-GB" dirty="0"/>
          </a:p>
        </p:txBody>
      </p:sp>
      <p:sp>
        <p:nvSpPr>
          <p:cNvPr id="3" name="TextBox 2"/>
          <p:cNvSpPr txBox="1"/>
          <p:nvPr/>
        </p:nvSpPr>
        <p:spPr>
          <a:xfrm>
            <a:off x="2941245" y="1012954"/>
            <a:ext cx="8102009" cy="6186309"/>
          </a:xfrm>
          <a:prstGeom prst="rect">
            <a:avLst/>
          </a:prstGeom>
          <a:noFill/>
        </p:spPr>
        <p:txBody>
          <a:bodyPr wrap="square" rtlCol="0">
            <a:spAutoFit/>
          </a:bodyPr>
          <a:lstStyle/>
          <a:p>
            <a:pPr algn="ctr"/>
            <a:r>
              <a:rPr lang="es-ES" sz="4400" dirty="0"/>
              <a:t>¿Por qué necesitamos conocer sobre la Ética Práctica, el comportamiento ético y la toma de decisiones éticas?</a:t>
            </a:r>
          </a:p>
          <a:p>
            <a:pPr algn="ctr"/>
            <a:endParaRPr lang="en-GB" sz="4400" dirty="0"/>
          </a:p>
          <a:p>
            <a:pPr algn="ctr"/>
            <a:r>
              <a:rPr lang="es-ES" sz="4400" dirty="0"/>
              <a:t>Tomar la mejor decisión...</a:t>
            </a:r>
          </a:p>
          <a:p>
            <a:pPr algn="ctr"/>
            <a:endParaRPr lang="es-ES" sz="4400" dirty="0"/>
          </a:p>
          <a:p>
            <a:pPr algn="ctr"/>
            <a:r>
              <a:rPr lang="es-ES" sz="4400" dirty="0"/>
              <a:t>...dilema ético...</a:t>
            </a:r>
            <a:endParaRPr lang="en-GB" sz="4400" dirty="0"/>
          </a:p>
          <a:p>
            <a:pPr algn="ctr"/>
            <a:endParaRPr lang="en-GB" sz="4400" dirty="0"/>
          </a:p>
        </p:txBody>
      </p:sp>
    </p:spTree>
    <p:extLst>
      <p:ext uri="{BB962C8B-B14F-4D97-AF65-F5344CB8AC3E}">
        <p14:creationId xmlns:p14="http://schemas.microsoft.com/office/powerpoint/2010/main" val="1294245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6</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316026"/>
            <a:ext cx="461665" cy="1405449"/>
          </a:xfrm>
          <a:prstGeom prst="rect">
            <a:avLst/>
          </a:prstGeom>
          <a:noFill/>
        </p:spPr>
        <p:txBody>
          <a:bodyPr vert="vert270" wrap="none" rtlCol="0">
            <a:spAutoFit/>
          </a:bodyPr>
          <a:lstStyle/>
          <a:p>
            <a:r>
              <a:rPr lang="en-US" dirty="0" err="1">
                <a:solidFill>
                  <a:schemeClr val="bg1"/>
                </a:solidFill>
              </a:rPr>
              <a:t>Curso</a:t>
            </a:r>
            <a:r>
              <a:rPr lang="en-US" dirty="0">
                <a:solidFill>
                  <a:schemeClr val="bg1"/>
                </a:solidFill>
              </a:rPr>
              <a:t> H.E.L.P. </a:t>
            </a:r>
            <a:endParaRPr lang="en-GB" dirty="0"/>
          </a:p>
        </p:txBody>
      </p:sp>
      <p:sp>
        <p:nvSpPr>
          <p:cNvPr id="2" name="TextBox 1"/>
          <p:cNvSpPr txBox="1"/>
          <p:nvPr/>
        </p:nvSpPr>
        <p:spPr>
          <a:xfrm>
            <a:off x="1286539" y="2296633"/>
            <a:ext cx="1326004" cy="1846659"/>
          </a:xfrm>
          <a:prstGeom prst="rect">
            <a:avLst/>
          </a:prstGeom>
          <a:noFill/>
        </p:spPr>
        <p:txBody>
          <a:bodyPr wrap="none" rtlCol="0">
            <a:spAutoFit/>
          </a:bodyPr>
          <a:lstStyle/>
          <a:p>
            <a:r>
              <a:rPr lang="en-US" sz="9600" b="1" dirty="0">
                <a:solidFill>
                  <a:srgbClr val="FF0000"/>
                </a:solidFill>
              </a:rPr>
              <a:t>??</a:t>
            </a:r>
          </a:p>
          <a:p>
            <a:endParaRPr lang="en-GB" dirty="0"/>
          </a:p>
        </p:txBody>
      </p:sp>
      <p:sp>
        <p:nvSpPr>
          <p:cNvPr id="3" name="TextBox 2"/>
          <p:cNvSpPr txBox="1"/>
          <p:nvPr/>
        </p:nvSpPr>
        <p:spPr>
          <a:xfrm>
            <a:off x="2904300" y="1012954"/>
            <a:ext cx="8102009" cy="5509200"/>
          </a:xfrm>
          <a:prstGeom prst="rect">
            <a:avLst/>
          </a:prstGeom>
          <a:noFill/>
        </p:spPr>
        <p:txBody>
          <a:bodyPr wrap="square" rtlCol="0">
            <a:spAutoFit/>
          </a:bodyPr>
          <a:lstStyle/>
          <a:p>
            <a:pPr algn="ctr"/>
            <a:r>
              <a:rPr lang="es-ES" sz="4400" dirty="0"/>
              <a:t>¿Qué es un dilema ético?</a:t>
            </a:r>
          </a:p>
          <a:p>
            <a:pPr algn="ctr"/>
            <a:endParaRPr lang="es-ES" sz="4400" dirty="0"/>
          </a:p>
          <a:p>
            <a:pPr algn="ctr"/>
            <a:r>
              <a:rPr lang="es-ES" sz="4400" dirty="0"/>
              <a:t>Un dilema ético es un conflicto entre alternativas, donde no importa lo que haga una persona, algún principio ético se verá comprometido.</a:t>
            </a:r>
            <a:endParaRPr lang="en-GB" sz="4400" dirty="0"/>
          </a:p>
          <a:p>
            <a:pPr algn="ctr"/>
            <a:endParaRPr lang="en-GB" sz="4400" dirty="0"/>
          </a:p>
        </p:txBody>
      </p:sp>
    </p:spTree>
    <p:extLst>
      <p:ext uri="{BB962C8B-B14F-4D97-AF65-F5344CB8AC3E}">
        <p14:creationId xmlns:p14="http://schemas.microsoft.com/office/powerpoint/2010/main" val="770423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67029"/>
            <a:ext cx="461665" cy="1405449"/>
          </a:xfrm>
          <a:prstGeom prst="rect">
            <a:avLst/>
          </a:prstGeom>
          <a:noFill/>
        </p:spPr>
        <p:txBody>
          <a:bodyPr vert="vert270" wrap="none" rtlCol="0">
            <a:spAutoFit/>
          </a:bodyPr>
          <a:lstStyle/>
          <a:p>
            <a:r>
              <a:rPr lang="en-US" dirty="0" err="1">
                <a:solidFill>
                  <a:schemeClr val="bg1"/>
                </a:solidFill>
              </a:rPr>
              <a:t>Curso</a:t>
            </a:r>
            <a:r>
              <a:rPr lang="en-US" dirty="0">
                <a:solidFill>
                  <a:schemeClr val="bg1"/>
                </a:solidFill>
              </a:rPr>
              <a:t> H.E.L.P. </a:t>
            </a:r>
            <a:endParaRPr lang="en-GB" dirty="0"/>
          </a:p>
        </p:txBody>
      </p:sp>
      <p:sp>
        <p:nvSpPr>
          <p:cNvPr id="4" name="Title 4"/>
          <p:cNvSpPr txBox="1">
            <a:spLocks/>
          </p:cNvSpPr>
          <p:nvPr/>
        </p:nvSpPr>
        <p:spPr>
          <a:xfrm>
            <a:off x="838199" y="140275"/>
            <a:ext cx="11171663"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u="sng" dirty="0" err="1">
                <a:latin typeface="+mn-lt"/>
              </a:rPr>
              <a:t>Caso</a:t>
            </a:r>
            <a:r>
              <a:rPr lang="en-US" u="sng" dirty="0">
                <a:latin typeface="+mn-lt"/>
              </a:rPr>
              <a:t> de </a:t>
            </a:r>
            <a:r>
              <a:rPr lang="en-US" u="sng" dirty="0" err="1">
                <a:latin typeface="+mn-lt"/>
              </a:rPr>
              <a:t>Estudio</a:t>
            </a:r>
            <a:r>
              <a:rPr lang="en-US" u="sng" dirty="0">
                <a:latin typeface="+mn-lt"/>
              </a:rPr>
              <a:t>: </a:t>
            </a:r>
            <a:r>
              <a:rPr lang="es-ES" u="sng" dirty="0">
                <a:latin typeface="+mn-lt"/>
              </a:rPr>
              <a:t>La cooperación de las organizaciones de asistencia </a:t>
            </a:r>
            <a:endParaRPr lang="en-US" u="sng" dirty="0">
              <a:latin typeface="+mn-lt"/>
            </a:endParaRPr>
          </a:p>
        </p:txBody>
      </p:sp>
      <p:sp>
        <p:nvSpPr>
          <p:cNvPr id="5" name="Content Placeholder 3"/>
          <p:cNvSpPr txBox="1">
            <a:spLocks/>
          </p:cNvSpPr>
          <p:nvPr/>
        </p:nvSpPr>
        <p:spPr>
          <a:xfrm>
            <a:off x="1068770" y="1580092"/>
            <a:ext cx="10515600" cy="4875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sz="3500" b="1" dirty="0">
                <a:solidFill>
                  <a:srgbClr val="FF0000"/>
                </a:solidFill>
              </a:rPr>
              <a:t>Trabajo en grupo </a:t>
            </a:r>
          </a:p>
          <a:p>
            <a:pPr marL="0" indent="0" algn="ctr">
              <a:buNone/>
            </a:pPr>
            <a:endParaRPr lang="es-ES" sz="3500" b="1" dirty="0">
              <a:solidFill>
                <a:srgbClr val="FF0000"/>
              </a:solidFill>
            </a:endParaRPr>
          </a:p>
          <a:p>
            <a:pPr marL="514350" indent="-514350" algn="ctr">
              <a:buFont typeface="Arial" panose="020B0604020202020204" pitchFamily="34" charset="0"/>
              <a:buAutoNum type="arabicParenR"/>
            </a:pPr>
            <a:r>
              <a:rPr lang="es-ES" dirty="0"/>
              <a:t>Su equipo está a cargo de esta operación, ¿cuál es su decisión?</a:t>
            </a:r>
          </a:p>
          <a:p>
            <a:pPr marL="0" indent="0" algn="ctr">
              <a:buNone/>
            </a:pPr>
            <a:endParaRPr lang="es-ES" sz="3500" b="1" dirty="0">
              <a:solidFill>
                <a:srgbClr val="FF0000"/>
              </a:solidFill>
            </a:endParaRPr>
          </a:p>
          <a:p>
            <a:pPr marL="0" indent="0" algn="ctr">
              <a:buNone/>
            </a:pPr>
            <a:r>
              <a:rPr lang="es-ES" dirty="0"/>
              <a:t>El tiempo antes de presentar y discutir sus resultados en el plenario es de </a:t>
            </a:r>
            <a:r>
              <a:rPr lang="es-ES" b="1" dirty="0">
                <a:solidFill>
                  <a:schemeClr val="accent5">
                    <a:lumMod val="75000"/>
                  </a:schemeClr>
                </a:solidFill>
              </a:rPr>
              <a:t>15 minutos (tiempo de presentación 1 minuto por grupo)</a:t>
            </a:r>
            <a:endParaRPr lang="en-GB" b="1" dirty="0">
              <a:solidFill>
                <a:schemeClr val="accent5">
                  <a:lumMod val="75000"/>
                </a:schemeClr>
              </a:solidFill>
            </a:endParaRPr>
          </a:p>
        </p:txBody>
      </p:sp>
      <p:sp>
        <p:nvSpPr>
          <p:cNvPr id="6" name="Slide Number Placeholder 5"/>
          <p:cNvSpPr>
            <a:spLocks noGrp="1"/>
          </p:cNvSpPr>
          <p:nvPr>
            <p:ph type="sldNum" sz="quarter" idx="12"/>
          </p:nvPr>
        </p:nvSpPr>
        <p:spPr/>
        <p:txBody>
          <a:bodyPr/>
          <a:lstStyle/>
          <a:p>
            <a:fld id="{00865948-8B76-4A50-B7DB-B45DBE1BD062}" type="slidenum">
              <a:rPr lang="fr-CH" smtClean="0"/>
              <a:pPr/>
              <a:t>7</a:t>
            </a:fld>
            <a:endParaRPr lang="fr-CH"/>
          </a:p>
        </p:txBody>
      </p:sp>
    </p:spTree>
    <p:extLst>
      <p:ext uri="{BB962C8B-B14F-4D97-AF65-F5344CB8AC3E}">
        <p14:creationId xmlns:p14="http://schemas.microsoft.com/office/powerpoint/2010/main" val="3881574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67029"/>
            <a:ext cx="461665" cy="1405449"/>
          </a:xfrm>
          <a:prstGeom prst="rect">
            <a:avLst/>
          </a:prstGeom>
          <a:noFill/>
        </p:spPr>
        <p:txBody>
          <a:bodyPr vert="vert270" wrap="none" rtlCol="0">
            <a:spAutoFit/>
          </a:bodyPr>
          <a:lstStyle/>
          <a:p>
            <a:r>
              <a:rPr lang="en-US" dirty="0" err="1">
                <a:solidFill>
                  <a:schemeClr val="bg1"/>
                </a:solidFill>
              </a:rPr>
              <a:t>Curso</a:t>
            </a:r>
            <a:r>
              <a:rPr lang="en-US" dirty="0">
                <a:solidFill>
                  <a:schemeClr val="bg1"/>
                </a:solidFill>
              </a:rPr>
              <a:t> H.E.L.P. </a:t>
            </a:r>
            <a:endParaRPr lang="en-GB" dirty="0"/>
          </a:p>
        </p:txBody>
      </p:sp>
      <p:sp>
        <p:nvSpPr>
          <p:cNvPr id="5" name="Content Placeholder 3"/>
          <p:cNvSpPr txBox="1">
            <a:spLocks/>
          </p:cNvSpPr>
          <p:nvPr/>
        </p:nvSpPr>
        <p:spPr>
          <a:xfrm>
            <a:off x="1068770" y="1580092"/>
            <a:ext cx="10515600" cy="4875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GB" dirty="0"/>
          </a:p>
        </p:txBody>
      </p:sp>
      <p:sp>
        <p:nvSpPr>
          <p:cNvPr id="6" name="Slide Number Placeholder 5"/>
          <p:cNvSpPr>
            <a:spLocks noGrp="1"/>
          </p:cNvSpPr>
          <p:nvPr>
            <p:ph type="sldNum" sz="quarter" idx="12"/>
          </p:nvPr>
        </p:nvSpPr>
        <p:spPr/>
        <p:txBody>
          <a:bodyPr/>
          <a:lstStyle/>
          <a:p>
            <a:fld id="{00865948-8B76-4A50-B7DB-B45DBE1BD062}" type="slidenum">
              <a:rPr lang="fr-CH" smtClean="0"/>
              <a:pPr/>
              <a:t>8</a:t>
            </a:fld>
            <a:endParaRPr lang="fr-CH"/>
          </a:p>
        </p:txBody>
      </p:sp>
      <p:pic>
        <p:nvPicPr>
          <p:cNvPr id="1029" name="Picture 5"/>
          <p:cNvPicPr>
            <a:picLocks noChangeAspect="1" noChangeArrowheads="1"/>
          </p:cNvPicPr>
          <p:nvPr/>
        </p:nvPicPr>
        <p:blipFill>
          <a:blip r:embed="rId2"/>
          <a:srcRect/>
          <a:stretch>
            <a:fillRect/>
          </a:stretch>
        </p:blipFill>
        <p:spPr bwMode="auto">
          <a:xfrm>
            <a:off x="814388" y="295275"/>
            <a:ext cx="10563225" cy="6267450"/>
          </a:xfrm>
          <a:prstGeom prst="rect">
            <a:avLst/>
          </a:prstGeom>
          <a:noFill/>
          <a:ln w="9525">
            <a:noFill/>
            <a:miter lim="800000"/>
            <a:headEnd/>
            <a:tailEnd/>
          </a:ln>
          <a:effectLst/>
        </p:spPr>
      </p:pic>
    </p:spTree>
    <p:extLst>
      <p:ext uri="{BB962C8B-B14F-4D97-AF65-F5344CB8AC3E}">
        <p14:creationId xmlns:p14="http://schemas.microsoft.com/office/powerpoint/2010/main" val="153769232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67029"/>
            <a:ext cx="461665" cy="1405449"/>
          </a:xfrm>
          <a:prstGeom prst="rect">
            <a:avLst/>
          </a:prstGeom>
          <a:noFill/>
        </p:spPr>
        <p:txBody>
          <a:bodyPr vert="vert270" wrap="none" rtlCol="0">
            <a:spAutoFit/>
          </a:bodyPr>
          <a:lstStyle/>
          <a:p>
            <a:r>
              <a:rPr lang="en-US" dirty="0" err="1">
                <a:solidFill>
                  <a:schemeClr val="bg1"/>
                </a:solidFill>
              </a:rPr>
              <a:t>Curso</a:t>
            </a:r>
            <a:r>
              <a:rPr lang="en-US" dirty="0">
                <a:solidFill>
                  <a:schemeClr val="bg1"/>
                </a:solidFill>
              </a:rPr>
              <a:t> H.E.L.P. </a:t>
            </a:r>
            <a:endParaRPr lang="en-GB" dirty="0"/>
          </a:p>
        </p:txBody>
      </p:sp>
      <p:sp>
        <p:nvSpPr>
          <p:cNvPr id="5" name="Content Placeholder 3"/>
          <p:cNvSpPr txBox="1">
            <a:spLocks/>
          </p:cNvSpPr>
          <p:nvPr/>
        </p:nvSpPr>
        <p:spPr>
          <a:xfrm>
            <a:off x="1068770" y="1580092"/>
            <a:ext cx="10515600" cy="4875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GB" dirty="0"/>
          </a:p>
        </p:txBody>
      </p:sp>
      <p:sp>
        <p:nvSpPr>
          <p:cNvPr id="6" name="Slide Number Placeholder 5"/>
          <p:cNvSpPr>
            <a:spLocks noGrp="1"/>
          </p:cNvSpPr>
          <p:nvPr>
            <p:ph type="sldNum" sz="quarter" idx="12"/>
          </p:nvPr>
        </p:nvSpPr>
        <p:spPr/>
        <p:txBody>
          <a:bodyPr/>
          <a:lstStyle/>
          <a:p>
            <a:fld id="{00865948-8B76-4A50-B7DB-B45DBE1BD062}" type="slidenum">
              <a:rPr lang="fr-CH" smtClean="0"/>
              <a:pPr/>
              <a:t>9</a:t>
            </a:fld>
            <a:endParaRPr lang="fr-CH"/>
          </a:p>
        </p:txBody>
      </p:sp>
      <p:pic>
        <p:nvPicPr>
          <p:cNvPr id="2050" name="Picture 2"/>
          <p:cNvPicPr>
            <a:picLocks noChangeAspect="1" noChangeArrowheads="1"/>
          </p:cNvPicPr>
          <p:nvPr/>
        </p:nvPicPr>
        <p:blipFill>
          <a:blip r:embed="rId2"/>
          <a:srcRect/>
          <a:stretch>
            <a:fillRect/>
          </a:stretch>
        </p:blipFill>
        <p:spPr bwMode="auto">
          <a:xfrm>
            <a:off x="833719" y="2528047"/>
            <a:ext cx="5791200" cy="3810000"/>
          </a:xfrm>
          <a:prstGeom prst="rect">
            <a:avLst/>
          </a:prstGeom>
          <a:noFill/>
          <a:ln w="9525">
            <a:noFill/>
            <a:miter lim="800000"/>
            <a:headEnd/>
            <a:tailEnd/>
          </a:ln>
          <a:effectLst/>
        </p:spPr>
      </p:pic>
      <p:pic>
        <p:nvPicPr>
          <p:cNvPr id="2052" name="Picture 4" descr="Bildergebnis für sich farm workers"/>
          <p:cNvPicPr>
            <a:picLocks noChangeAspect="1" noChangeArrowheads="1"/>
          </p:cNvPicPr>
          <p:nvPr/>
        </p:nvPicPr>
        <p:blipFill>
          <a:blip r:embed="rId3" cstate="print"/>
          <a:srcRect/>
          <a:stretch>
            <a:fillRect/>
          </a:stretch>
        </p:blipFill>
        <p:spPr bwMode="auto">
          <a:xfrm>
            <a:off x="6644698" y="555811"/>
            <a:ext cx="5274445" cy="2886635"/>
          </a:xfrm>
          <a:prstGeom prst="rect">
            <a:avLst/>
          </a:prstGeom>
          <a:noFill/>
        </p:spPr>
      </p:pic>
    </p:spTree>
    <p:extLst>
      <p:ext uri="{BB962C8B-B14F-4D97-AF65-F5344CB8AC3E}">
        <p14:creationId xmlns:p14="http://schemas.microsoft.com/office/powerpoint/2010/main" val="3304234362"/>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10358</TotalTime>
  <Words>2131</Words>
  <Application>Microsoft Office PowerPoint</Application>
  <PresentationFormat>Widescreen</PresentationFormat>
  <Paragraphs>405</Paragraphs>
  <Slides>42</Slides>
  <Notes>20</Notes>
  <HiddenSlides>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Calibri Light</vt:lpstr>
      <vt:lpstr>Tahoma</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ICRC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Eirini Karanisa</dc:creator>
  <cp:lastModifiedBy>Catherine Delice Ginod</cp:lastModifiedBy>
  <cp:revision>79</cp:revision>
  <cp:lastPrinted>2019-05-17T06:41:51Z</cp:lastPrinted>
  <dcterms:created xsi:type="dcterms:W3CDTF">2018-11-12T09:02:28Z</dcterms:created>
  <dcterms:modified xsi:type="dcterms:W3CDTF">2020-04-16T11:56:24Z</dcterms:modified>
</cp:coreProperties>
</file>