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7"/>
  </p:notesMasterIdLst>
  <p:handoutMasterIdLst>
    <p:handoutMasterId r:id="rId58"/>
  </p:handoutMasterIdLst>
  <p:sldIdLst>
    <p:sldId id="370" r:id="rId6"/>
    <p:sldId id="425" r:id="rId7"/>
    <p:sldId id="371" r:id="rId8"/>
    <p:sldId id="428" r:id="rId9"/>
    <p:sldId id="372" r:id="rId10"/>
    <p:sldId id="373" r:id="rId11"/>
    <p:sldId id="374" r:id="rId12"/>
    <p:sldId id="375" r:id="rId13"/>
    <p:sldId id="376" r:id="rId14"/>
    <p:sldId id="377" r:id="rId15"/>
    <p:sldId id="379" r:id="rId16"/>
    <p:sldId id="427" r:id="rId17"/>
    <p:sldId id="426" r:id="rId18"/>
    <p:sldId id="380" r:id="rId19"/>
    <p:sldId id="381" r:id="rId20"/>
    <p:sldId id="382" r:id="rId21"/>
    <p:sldId id="383" r:id="rId22"/>
    <p:sldId id="384" r:id="rId23"/>
    <p:sldId id="385" r:id="rId24"/>
    <p:sldId id="386" r:id="rId25"/>
    <p:sldId id="387" r:id="rId26"/>
    <p:sldId id="388" r:id="rId27"/>
    <p:sldId id="389" r:id="rId28"/>
    <p:sldId id="391" r:id="rId29"/>
    <p:sldId id="393" r:id="rId30"/>
    <p:sldId id="394" r:id="rId31"/>
    <p:sldId id="395" r:id="rId32"/>
    <p:sldId id="396" r:id="rId33"/>
    <p:sldId id="397" r:id="rId34"/>
    <p:sldId id="398" r:id="rId35"/>
    <p:sldId id="399" r:id="rId36"/>
    <p:sldId id="400" r:id="rId37"/>
    <p:sldId id="401" r:id="rId38"/>
    <p:sldId id="424" r:id="rId39"/>
    <p:sldId id="402" r:id="rId40"/>
    <p:sldId id="403" r:id="rId41"/>
    <p:sldId id="404" r:id="rId42"/>
    <p:sldId id="405" r:id="rId43"/>
    <p:sldId id="423" r:id="rId44"/>
    <p:sldId id="407" r:id="rId45"/>
    <p:sldId id="422" r:id="rId46"/>
    <p:sldId id="409" r:id="rId47"/>
    <p:sldId id="421" r:id="rId48"/>
    <p:sldId id="411" r:id="rId49"/>
    <p:sldId id="420" r:id="rId50"/>
    <p:sldId id="413" r:id="rId51"/>
    <p:sldId id="419" r:id="rId52"/>
    <p:sldId id="415" r:id="rId53"/>
    <p:sldId id="416" r:id="rId54"/>
    <p:sldId id="417" r:id="rId55"/>
    <p:sldId id="418" r:id="rId5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574FF2"/>
    <a:srgbClr val="0A4FC0"/>
    <a:srgbClr val="524B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76" autoAdjust="0"/>
    <p:restoredTop sz="68874" autoAdjust="0"/>
  </p:normalViewPr>
  <p:slideViewPr>
    <p:cSldViewPr snapToGrid="0" snapToObjects="1">
      <p:cViewPr varScale="1">
        <p:scale>
          <a:sx n="68" d="100"/>
          <a:sy n="68" d="100"/>
        </p:scale>
        <p:origin x="84" y="7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238" cy="466726"/>
          </a:xfrm>
          <a:prstGeom prst="rect">
            <a:avLst/>
          </a:prstGeom>
        </p:spPr>
        <p:txBody>
          <a:bodyPr vert="horz" lIns="91294" tIns="45647" rIns="91294" bIns="45647" rtlCol="0"/>
          <a:lstStyle>
            <a:lvl1pPr algn="l">
              <a:defRPr sz="1200"/>
            </a:lvl1pPr>
          </a:lstStyle>
          <a:p>
            <a:endParaRPr lang="en-GB"/>
          </a:p>
        </p:txBody>
      </p:sp>
      <p:sp>
        <p:nvSpPr>
          <p:cNvPr id="3" name="Date Placeholder 2"/>
          <p:cNvSpPr>
            <a:spLocks noGrp="1"/>
          </p:cNvSpPr>
          <p:nvPr>
            <p:ph type="dt" sz="quarter" idx="1"/>
          </p:nvPr>
        </p:nvSpPr>
        <p:spPr>
          <a:xfrm>
            <a:off x="3978276" y="0"/>
            <a:ext cx="3043238" cy="466726"/>
          </a:xfrm>
          <a:prstGeom prst="rect">
            <a:avLst/>
          </a:prstGeom>
        </p:spPr>
        <p:txBody>
          <a:bodyPr vert="horz" lIns="91294" tIns="45647" rIns="91294" bIns="45647" rtlCol="0"/>
          <a:lstStyle>
            <a:lvl1pPr algn="r">
              <a:defRPr sz="1200"/>
            </a:lvl1pPr>
          </a:lstStyle>
          <a:p>
            <a:fld id="{EAC0F323-480D-4D3C-9456-63017FE82AD2}" type="datetimeFigureOut">
              <a:rPr lang="en-GB" smtClean="0"/>
              <a:t>25/09/2020</a:t>
            </a:fld>
            <a:endParaRPr lang="en-GB"/>
          </a:p>
        </p:txBody>
      </p:sp>
      <p:sp>
        <p:nvSpPr>
          <p:cNvPr id="4" name="Footer Placeholder 3"/>
          <p:cNvSpPr>
            <a:spLocks noGrp="1"/>
          </p:cNvSpPr>
          <p:nvPr>
            <p:ph type="ftr" sz="quarter" idx="2"/>
          </p:nvPr>
        </p:nvSpPr>
        <p:spPr>
          <a:xfrm>
            <a:off x="1" y="8842376"/>
            <a:ext cx="3043238" cy="466726"/>
          </a:xfrm>
          <a:prstGeom prst="rect">
            <a:avLst/>
          </a:prstGeom>
        </p:spPr>
        <p:txBody>
          <a:bodyPr vert="horz" lIns="91294" tIns="45647" rIns="91294" bIns="45647" rtlCol="0" anchor="b"/>
          <a:lstStyle>
            <a:lvl1pPr algn="l">
              <a:defRPr sz="1200"/>
            </a:lvl1pPr>
          </a:lstStyle>
          <a:p>
            <a:endParaRPr lang="en-GB"/>
          </a:p>
        </p:txBody>
      </p:sp>
      <p:sp>
        <p:nvSpPr>
          <p:cNvPr id="5" name="Slide Number Placeholder 4"/>
          <p:cNvSpPr>
            <a:spLocks noGrp="1"/>
          </p:cNvSpPr>
          <p:nvPr>
            <p:ph type="sldNum" sz="quarter" idx="3"/>
          </p:nvPr>
        </p:nvSpPr>
        <p:spPr>
          <a:xfrm>
            <a:off x="3978276" y="8842376"/>
            <a:ext cx="3043238" cy="466726"/>
          </a:xfrm>
          <a:prstGeom prst="rect">
            <a:avLst/>
          </a:prstGeom>
        </p:spPr>
        <p:txBody>
          <a:bodyPr vert="horz" lIns="91294" tIns="45647" rIns="91294" bIns="45647" rtlCol="0" anchor="b"/>
          <a:lstStyle>
            <a:lvl1pPr algn="r">
              <a:defRPr sz="1200"/>
            </a:lvl1pPr>
          </a:lstStyle>
          <a:p>
            <a:fld id="{5628C277-8545-4AC1-83E7-36A764E2D164}" type="slidenum">
              <a:rPr lang="en-GB" smtClean="0"/>
              <a:t>‹#›</a:t>
            </a:fld>
            <a:endParaRPr lang="en-GB"/>
          </a:p>
        </p:txBody>
      </p:sp>
    </p:spTree>
    <p:extLst>
      <p:ext uri="{BB962C8B-B14F-4D97-AF65-F5344CB8AC3E}">
        <p14:creationId xmlns:p14="http://schemas.microsoft.com/office/powerpoint/2010/main" val="2440814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343" cy="467072"/>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8133" y="0"/>
            <a:ext cx="3043343" cy="467072"/>
          </a:xfrm>
          <a:prstGeom prst="rect">
            <a:avLst/>
          </a:prstGeom>
        </p:spPr>
        <p:txBody>
          <a:bodyPr vert="horz" lIns="93175" tIns="46587" rIns="93175" bIns="46587" rtlCol="0"/>
          <a:lstStyle>
            <a:lvl1pPr algn="r">
              <a:defRPr sz="1200"/>
            </a:lvl1pPr>
          </a:lstStyle>
          <a:p>
            <a:fld id="{270FF8E7-8B7A-C646-91B1-35D1B1B68E90}" type="datetimeFigureOut">
              <a:rPr lang="en-US" smtClean="0"/>
              <a:t>9/25/2020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2311" y="4480006"/>
            <a:ext cx="5618480" cy="3665457"/>
          </a:xfrm>
          <a:prstGeom prst="rect">
            <a:avLst/>
          </a:prstGeom>
        </p:spPr>
        <p:txBody>
          <a:bodyPr vert="horz" lIns="93175" tIns="46587" rIns="93175" bIns="46587"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2" y="8842031"/>
            <a:ext cx="3043343" cy="467071"/>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175" tIns="46587" rIns="93175" bIns="46587" rtlCol="0" anchor="b"/>
          <a:lstStyle>
            <a:lvl1pPr algn="r">
              <a:defRPr sz="1200"/>
            </a:lvl1pPr>
          </a:lstStyle>
          <a:p>
            <a:fld id="{A412FEE7-2154-B049-B0D8-2660E1F15E5B}" type="slidenum">
              <a:rPr lang="en-US" smtClean="0"/>
              <a:t>‹#›</a:t>
            </a:fld>
            <a:endParaRPr lang="en-US"/>
          </a:p>
        </p:txBody>
      </p:sp>
    </p:spTree>
    <p:extLst>
      <p:ext uri="{BB962C8B-B14F-4D97-AF65-F5344CB8AC3E}">
        <p14:creationId xmlns:p14="http://schemas.microsoft.com/office/powerpoint/2010/main" val="750364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1</a:t>
            </a:fld>
            <a:endParaRPr lang="en-US"/>
          </a:p>
        </p:txBody>
      </p:sp>
    </p:spTree>
    <p:extLst>
      <p:ext uri="{BB962C8B-B14F-4D97-AF65-F5344CB8AC3E}">
        <p14:creationId xmlns:p14="http://schemas.microsoft.com/office/powerpoint/2010/main" val="1690968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4657" indent="-293227">
              <a:defRPr sz="2400">
                <a:solidFill>
                  <a:schemeClr val="tx1"/>
                </a:solidFill>
                <a:latin typeface="Arial" charset="0"/>
                <a:ea typeface="ＭＳ Ｐゴシック" charset="-128"/>
              </a:defRPr>
            </a:lvl2pPr>
            <a:lvl3pPr marL="1177767" indent="-234906">
              <a:defRPr sz="2400">
                <a:solidFill>
                  <a:schemeClr val="tx1"/>
                </a:solidFill>
                <a:latin typeface="Arial" charset="0"/>
                <a:ea typeface="ＭＳ Ｐゴシック" charset="-128"/>
              </a:defRPr>
            </a:lvl3pPr>
            <a:lvl4pPr marL="1649197" indent="-234906">
              <a:defRPr sz="2400">
                <a:solidFill>
                  <a:schemeClr val="tx1"/>
                </a:solidFill>
                <a:latin typeface="Arial" charset="0"/>
                <a:ea typeface="ＭＳ Ｐゴシック" charset="-128"/>
              </a:defRPr>
            </a:lvl4pPr>
            <a:lvl5pPr marL="2120629" indent="-234906">
              <a:defRPr sz="2400">
                <a:solidFill>
                  <a:schemeClr val="tx1"/>
                </a:solidFill>
                <a:latin typeface="Arial" charset="0"/>
                <a:ea typeface="ＭＳ Ｐゴシック" charset="-128"/>
              </a:defRPr>
            </a:lvl5pPr>
            <a:lvl6pPr marL="2587199" indent="-234906" eaLnBrk="0" fontAlgn="base" hangingPunct="0">
              <a:spcBef>
                <a:spcPct val="0"/>
              </a:spcBef>
              <a:spcAft>
                <a:spcPct val="0"/>
              </a:spcAft>
              <a:defRPr sz="2400">
                <a:solidFill>
                  <a:schemeClr val="tx1"/>
                </a:solidFill>
                <a:latin typeface="Arial" charset="0"/>
                <a:ea typeface="ＭＳ Ｐゴシック" charset="-128"/>
              </a:defRPr>
            </a:lvl6pPr>
            <a:lvl7pPr marL="3053769" indent="-234906" eaLnBrk="0" fontAlgn="base" hangingPunct="0">
              <a:spcBef>
                <a:spcPct val="0"/>
              </a:spcBef>
              <a:spcAft>
                <a:spcPct val="0"/>
              </a:spcAft>
              <a:defRPr sz="2400">
                <a:solidFill>
                  <a:schemeClr val="tx1"/>
                </a:solidFill>
                <a:latin typeface="Arial" charset="0"/>
                <a:ea typeface="ＭＳ Ｐゴシック" charset="-128"/>
              </a:defRPr>
            </a:lvl7pPr>
            <a:lvl8pPr marL="3520341" indent="-234906" eaLnBrk="0" fontAlgn="base" hangingPunct="0">
              <a:spcBef>
                <a:spcPct val="0"/>
              </a:spcBef>
              <a:spcAft>
                <a:spcPct val="0"/>
              </a:spcAft>
              <a:defRPr sz="2400">
                <a:solidFill>
                  <a:schemeClr val="tx1"/>
                </a:solidFill>
                <a:latin typeface="Arial" charset="0"/>
                <a:ea typeface="ＭＳ Ｐゴシック" charset="-128"/>
              </a:defRPr>
            </a:lvl8pPr>
            <a:lvl9pPr marL="3986910" indent="-234906" eaLnBrk="0" fontAlgn="base" hangingPunct="0">
              <a:spcBef>
                <a:spcPct val="0"/>
              </a:spcBef>
              <a:spcAft>
                <a:spcPct val="0"/>
              </a:spcAft>
              <a:defRPr sz="2400">
                <a:solidFill>
                  <a:schemeClr val="tx1"/>
                </a:solidFill>
                <a:latin typeface="Arial" charset="0"/>
                <a:ea typeface="ＭＳ Ｐゴシック" charset="-128"/>
              </a:defRPr>
            </a:lvl9pPr>
          </a:lstStyle>
          <a:p>
            <a:fld id="{F1B5E372-5EB3-104C-A6DD-C10DF3680E58}" type="slidenum">
              <a:rPr lang="fr-CH" altLang="en-US" sz="1200"/>
              <a:pPr/>
              <a:t>11</a:t>
            </a:fld>
            <a:endParaRPr lang="fr-CH" altLang="en-US" sz="1200"/>
          </a:p>
        </p:txBody>
      </p:sp>
      <p:sp>
        <p:nvSpPr>
          <p:cNvPr id="24579"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42392" y="4860258"/>
            <a:ext cx="5179074" cy="46060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p>
            <a:pPr eaLnBrk="1" hangingPunct="1"/>
            <a:r>
              <a:rPr lang="es-ES" sz="1200" b="0" i="0" u="none" strike="noStrike" kern="1200" dirty="0">
                <a:solidFill>
                  <a:schemeClr val="tx1"/>
                </a:solidFill>
                <a:effectLst/>
                <a:latin typeface="+mn-lt"/>
                <a:ea typeface="+mn-ea"/>
                <a:cs typeface="+mn-cs"/>
              </a:rPr>
              <a:t>Debate</a:t>
            </a:r>
            <a:r>
              <a:rPr lang="es-ES" sz="1200" b="0" i="0" u="none" strike="noStrike" kern="1200" baseline="0" dirty="0">
                <a:solidFill>
                  <a:schemeClr val="tx1"/>
                </a:solidFill>
                <a:effectLst/>
                <a:latin typeface="+mn-lt"/>
                <a:ea typeface="+mn-ea"/>
                <a:cs typeface="+mn-cs"/>
              </a:rPr>
              <a:t> con todos </a:t>
            </a:r>
            <a:r>
              <a:rPr lang="es-ES" sz="1200" b="0" i="0" u="none" strike="noStrike" kern="1200" dirty="0">
                <a:solidFill>
                  <a:schemeClr val="tx1"/>
                </a:solidFill>
                <a:effectLst/>
                <a:latin typeface="+mn-lt"/>
                <a:ea typeface="+mn-ea"/>
                <a:cs typeface="+mn-cs"/>
              </a:rPr>
              <a:t>los participantes:</a:t>
            </a:r>
          </a:p>
          <a:p>
            <a:pPr eaLnBrk="1" hangingPunct="1"/>
            <a:r>
              <a:rPr lang="es-ES" dirty="0"/>
              <a:t>¿Qué tipo de preguntas realizarían para recopilar datos cuantitativos y qué tipo para los datos cualitativos?</a:t>
            </a:r>
            <a:endParaRPr lang="es-ES" sz="1200" b="0" i="0" u="none" strike="noStrike" kern="1200" noProof="0" dirty="0">
              <a:solidFill>
                <a:schemeClr val="tx1"/>
              </a:solidFill>
              <a:effectLst/>
              <a:latin typeface="+mn-lt"/>
              <a:ea typeface="+mn-ea"/>
              <a:cs typeface="+mn-cs"/>
            </a:endParaRPr>
          </a:p>
          <a:p>
            <a:pPr eaLnBrk="1" hangingPunct="1"/>
            <a:endParaRPr lang="es-ES" sz="1200" b="0" i="0" u="none" strike="noStrike" kern="1200" noProof="0" dirty="0">
              <a:solidFill>
                <a:schemeClr val="tx1"/>
              </a:solidFill>
              <a:effectLst/>
              <a:latin typeface="+mn-lt"/>
              <a:ea typeface="+mn-ea"/>
              <a:cs typeface="+mn-cs"/>
            </a:endParaRPr>
          </a:p>
          <a:p>
            <a:pPr eaLnBrk="1" hangingPunct="1"/>
            <a:r>
              <a:rPr lang="es-ES" i="1" dirty="0"/>
              <a:t>Los datos cuantitativos suponen cantidades, mediciones; sus resultados generalmente se presentan a través del uso de estadísticas, tablas y gráficos. En la evaluación, por ejemplo, los datos cuantitativos sirven de guía para comprender la magnitud y la escala de una crisis humanitaria al proporcionar una imagen numérica de su efecto en las comunidades afectadas. Responden a la preguntas de “cuánto/s”.</a:t>
            </a:r>
          </a:p>
          <a:p>
            <a:pPr eaLnBrk="1" hangingPunct="1"/>
            <a:endParaRPr lang="es-ES" sz="1200" b="0" i="1" u="none" strike="noStrike" kern="1200" dirty="0">
              <a:solidFill>
                <a:schemeClr val="tx1"/>
              </a:solidFill>
              <a:effectLst/>
              <a:latin typeface="+mn-lt"/>
              <a:ea typeface="+mn-ea"/>
              <a:cs typeface="+mn-cs"/>
            </a:endParaRPr>
          </a:p>
          <a:p>
            <a:pPr eaLnBrk="1" hangingPunct="1"/>
            <a:r>
              <a:rPr lang="es-ES" sz="1200" b="0" i="1" u="none" strike="noStrike" kern="1200" dirty="0">
                <a:solidFill>
                  <a:schemeClr val="tx1"/>
                </a:solidFill>
                <a:effectLst/>
                <a:latin typeface="+mn-lt"/>
                <a:ea typeface="+mn-ea"/>
                <a:cs typeface="+mn-cs"/>
              </a:rPr>
              <a:t>Datos</a:t>
            </a:r>
            <a:r>
              <a:rPr lang="es-ES" sz="1200" b="0" i="1" u="none" strike="noStrike" kern="1200" baseline="0" dirty="0">
                <a:solidFill>
                  <a:schemeClr val="tx1"/>
                </a:solidFill>
                <a:effectLst/>
                <a:latin typeface="+mn-lt"/>
                <a:ea typeface="+mn-ea"/>
                <a:cs typeface="+mn-cs"/>
              </a:rPr>
              <a:t> cualitativos</a:t>
            </a:r>
            <a:endParaRPr lang="es-ES" sz="1200" b="0" i="1" u="none" strike="noStrike" kern="1200" dirty="0">
              <a:solidFill>
                <a:schemeClr val="tx1"/>
              </a:solidFill>
              <a:effectLst/>
              <a:latin typeface="+mn-lt"/>
              <a:ea typeface="+mn-ea"/>
              <a:cs typeface="+mn-cs"/>
            </a:endParaRPr>
          </a:p>
          <a:p>
            <a:pPr eaLnBrk="1" hangingPunct="1"/>
            <a:r>
              <a:rPr lang="es-ES" sz="1200" b="0" i="1" u="none" strike="noStrike" kern="1200" dirty="0">
                <a:solidFill>
                  <a:schemeClr val="tx1"/>
                </a:solidFill>
                <a:effectLst/>
                <a:latin typeface="+mn-lt"/>
                <a:ea typeface="+mn-ea"/>
                <a:cs typeface="+mn-cs"/>
              </a:rPr>
              <a:t>La recopilación de datos cualitativos es menos estructurada. Trata de profundizar </a:t>
            </a:r>
            <a:r>
              <a:rPr lang="es-ES" i="1" dirty="0"/>
              <a:t>en el tema para comprender el cómo y el por qué (por ejemplo, cómo y por qué las estrategias de afrontamiento se han adaptado o no al cambio de circunstancias, por qué las personas no utilizan los servicios de salud disponibles).</a:t>
            </a:r>
            <a:endParaRPr lang="es-ES" sz="1200" b="1"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charset="0"/>
              <a:ea typeface="ＭＳ Ｐゴシック" charset="-128"/>
            </a:endParaRPr>
          </a:p>
          <a:p>
            <a:pPr eaLnBrk="1" hangingPunct="1"/>
            <a:endParaRPr lang="en-US" sz="1200" b="1" i="0" u="none" strike="noStrike" kern="1200" dirty="0">
              <a:solidFill>
                <a:schemeClr val="tx1"/>
              </a:solidFill>
              <a:effectLst/>
              <a:latin typeface="+mn-lt"/>
              <a:ea typeface="+mn-ea"/>
              <a:cs typeface="+mn-cs"/>
            </a:endParaRPr>
          </a:p>
          <a:p>
            <a:pPr eaLnBrk="1" hangingPunct="1"/>
            <a:endParaRPr lang="en-US" sz="1200" b="1" i="0" u="none" strike="noStrike" kern="1200" dirty="0">
              <a:solidFill>
                <a:schemeClr val="tx1"/>
              </a:solidFill>
              <a:effectLst/>
              <a:latin typeface="+mn-lt"/>
              <a:ea typeface="+mn-ea"/>
              <a:cs typeface="+mn-cs"/>
            </a:endParaRPr>
          </a:p>
          <a:p>
            <a:pPr eaLnBrk="1" hangingPunct="1"/>
            <a:endParaRPr lang="en-US" altLang="en-US" b="1" dirty="0">
              <a:latin typeface="Arial" charset="0"/>
              <a:ea typeface="ＭＳ Ｐゴシック" charset="-128"/>
            </a:endParaRPr>
          </a:p>
          <a:p>
            <a:pPr eaLnBrk="1" hangingPunct="1"/>
            <a:endParaRPr lang="en-US" altLang="en-US" baseline="0" dirty="0">
              <a:latin typeface="Arial" charset="0"/>
              <a:ea typeface="ＭＳ Ｐゴシック" charset="-128"/>
            </a:endParaRPr>
          </a:p>
        </p:txBody>
      </p:sp>
    </p:spTree>
    <p:extLst>
      <p:ext uri="{BB962C8B-B14F-4D97-AF65-F5344CB8AC3E}">
        <p14:creationId xmlns:p14="http://schemas.microsoft.com/office/powerpoint/2010/main" val="189311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En</a:t>
            </a:r>
            <a:r>
              <a:rPr lang="es-ES" baseline="0" noProof="0" dirty="0"/>
              <a:t> la próxima diapositiva, figuran ejemplos de ambos tipos de datos.</a:t>
            </a:r>
            <a:endParaRPr lang="es-ES" noProof="0" dirty="0"/>
          </a:p>
        </p:txBody>
      </p:sp>
      <p:sp>
        <p:nvSpPr>
          <p:cNvPr id="4" name="Slide Number Placeholder 3"/>
          <p:cNvSpPr>
            <a:spLocks noGrp="1"/>
          </p:cNvSpPr>
          <p:nvPr>
            <p:ph type="sldNum" sz="quarter" idx="10"/>
          </p:nvPr>
        </p:nvSpPr>
        <p:spPr/>
        <p:txBody>
          <a:bodyPr/>
          <a:lstStyle/>
          <a:p>
            <a:fld id="{A412FEE7-2154-B049-B0D8-2660E1F15E5B}" type="slidenum">
              <a:rPr lang="en-US" smtClean="0"/>
              <a:t>12</a:t>
            </a:fld>
            <a:endParaRPr lang="en-US"/>
          </a:p>
        </p:txBody>
      </p:sp>
    </p:spTree>
    <p:extLst>
      <p:ext uri="{BB962C8B-B14F-4D97-AF65-F5344CB8AC3E}">
        <p14:creationId xmlns:p14="http://schemas.microsoft.com/office/powerpoint/2010/main" val="3075860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13</a:t>
            </a:fld>
            <a:endParaRPr lang="en-US"/>
          </a:p>
        </p:txBody>
      </p:sp>
    </p:spTree>
    <p:extLst>
      <p:ext uri="{BB962C8B-B14F-4D97-AF65-F5344CB8AC3E}">
        <p14:creationId xmlns:p14="http://schemas.microsoft.com/office/powerpoint/2010/main" val="2036017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Fuentes de datos secundarios: internet, medios de comunicación, publicaciones académicas especializadas, plataformas de intercambio de datos, autoridades</a:t>
            </a:r>
            <a:r>
              <a:rPr lang="es-ES" baseline="0" dirty="0"/>
              <a:t> y</a:t>
            </a:r>
            <a:r>
              <a:rPr lang="es-ES" dirty="0"/>
              <a:t> otras organizaciones, clústeres, y archivos de su organización.</a:t>
            </a:r>
          </a:p>
          <a:p>
            <a:endParaRPr lang="es-ES" baseline="0" dirty="0"/>
          </a:p>
          <a:p>
            <a:r>
              <a:rPr lang="es-ES" noProof="0" dirty="0"/>
              <a:t>En los diferentes pasos del ciclo del programa, se requiere una combinación de diferentes tipos y fuentes de datos para crear una imagen integral. Las fuentes de la información incluyen</a:t>
            </a:r>
            <a:r>
              <a:rPr lang="es-ES" baseline="0" noProof="0" dirty="0"/>
              <a:t> los </a:t>
            </a:r>
            <a:r>
              <a:rPr lang="es-ES" noProof="0" dirty="0"/>
              <a:t>datos primarios y secundarios. Los</a:t>
            </a:r>
            <a:r>
              <a:rPr lang="es-ES" baseline="0" noProof="0" dirty="0"/>
              <a:t> tipos de información comprenden los datos cualitativos y cuantitativos.</a:t>
            </a:r>
            <a:endParaRPr lang="es-ES" noProof="0" dirty="0"/>
          </a:p>
        </p:txBody>
      </p:sp>
      <p:sp>
        <p:nvSpPr>
          <p:cNvPr id="4" name="Slide Number Placeholder 3"/>
          <p:cNvSpPr>
            <a:spLocks noGrp="1"/>
          </p:cNvSpPr>
          <p:nvPr>
            <p:ph type="sldNum" sz="quarter" idx="10"/>
          </p:nvPr>
        </p:nvSpPr>
        <p:spPr/>
        <p:txBody>
          <a:bodyPr/>
          <a:lstStyle/>
          <a:p>
            <a:fld id="{A412FEE7-2154-B049-B0D8-2660E1F15E5B}" type="slidenum">
              <a:rPr lang="en-US" smtClean="0"/>
              <a:t>14</a:t>
            </a:fld>
            <a:endParaRPr lang="en-US"/>
          </a:p>
        </p:txBody>
      </p:sp>
    </p:spTree>
    <p:extLst>
      <p:ext uri="{BB962C8B-B14F-4D97-AF65-F5344CB8AC3E}">
        <p14:creationId xmlns:p14="http://schemas.microsoft.com/office/powerpoint/2010/main" val="1069877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760413"/>
            <a:ext cx="6761163" cy="3803650"/>
          </a:xfrm>
        </p:spPr>
      </p:sp>
      <p:sp>
        <p:nvSpPr>
          <p:cNvPr id="3" name="Notes Placeholder 2"/>
          <p:cNvSpPr>
            <a:spLocks noGrp="1"/>
          </p:cNvSpPr>
          <p:nvPr>
            <p:ph type="body" idx="1"/>
          </p:nvPr>
        </p:nvSpPr>
        <p:spPr/>
        <p:txBody>
          <a:bodyPr/>
          <a:lstStyle/>
          <a:p>
            <a:r>
              <a:rPr lang="es-ES" noProof="0" dirty="0"/>
              <a:t>Seguimiento desde la sesión</a:t>
            </a:r>
            <a:r>
              <a:rPr lang="es-ES" baseline="0" noProof="0" dirty="0"/>
              <a:t> “Definir el caso” (elección del contexto para las primeras películas) + “Gestión del ciclo del programa” (p</a:t>
            </a:r>
            <a:r>
              <a:rPr lang="es-ES" dirty="0" err="1"/>
              <a:t>asos</a:t>
            </a:r>
            <a:r>
              <a:rPr lang="es-ES" dirty="0"/>
              <a:t> de ejercicios de una evaluación</a:t>
            </a:r>
            <a:r>
              <a:rPr lang="es-ES" baseline="0" noProof="0" dirty="0"/>
              <a:t>)</a:t>
            </a:r>
          </a:p>
          <a:p>
            <a:r>
              <a:rPr lang="es-ES" baseline="0" noProof="0" dirty="0"/>
              <a:t>Diez minutos -&gt; presentar los resultados a los participantes -&gt; analizar y compartir la lista de sitios web seleccionados.</a:t>
            </a:r>
            <a:endParaRPr lang="es-ES" noProof="0" dirty="0"/>
          </a:p>
        </p:txBody>
      </p:sp>
      <p:sp>
        <p:nvSpPr>
          <p:cNvPr id="4" name="Slide Number Placeholder 3"/>
          <p:cNvSpPr>
            <a:spLocks noGrp="1"/>
          </p:cNvSpPr>
          <p:nvPr>
            <p:ph type="sldNum" sz="quarter" idx="10"/>
          </p:nvPr>
        </p:nvSpPr>
        <p:spPr/>
        <p:txBody>
          <a:bodyPr/>
          <a:lstStyle/>
          <a:p>
            <a:fld id="{A412FEE7-2154-B049-B0D8-2660E1F15E5B}" type="slidenum">
              <a:rPr lang="en-US" smtClean="0"/>
              <a:t>15</a:t>
            </a:fld>
            <a:endParaRPr lang="en-US"/>
          </a:p>
        </p:txBody>
      </p:sp>
    </p:spTree>
    <p:extLst>
      <p:ext uri="{BB962C8B-B14F-4D97-AF65-F5344CB8AC3E}">
        <p14:creationId xmlns:p14="http://schemas.microsoft.com/office/powerpoint/2010/main" val="318142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Una sugerencia es colocar la lista en la sala para que los participantes puedan agregar otros sitios web de utilidad -&gt; compartir la lista al finalizar el curso.</a:t>
            </a:r>
          </a:p>
        </p:txBody>
      </p:sp>
      <p:sp>
        <p:nvSpPr>
          <p:cNvPr id="4" name="Slide Number Placeholder 3"/>
          <p:cNvSpPr>
            <a:spLocks noGrp="1"/>
          </p:cNvSpPr>
          <p:nvPr>
            <p:ph type="sldNum" sz="quarter" idx="10"/>
          </p:nvPr>
        </p:nvSpPr>
        <p:spPr/>
        <p:txBody>
          <a:bodyPr/>
          <a:lstStyle/>
          <a:p>
            <a:fld id="{A412FEE7-2154-B049-B0D8-2660E1F15E5B}" type="slidenum">
              <a:rPr lang="en-US" smtClean="0"/>
              <a:t>16</a:t>
            </a:fld>
            <a:endParaRPr lang="en-US"/>
          </a:p>
        </p:txBody>
      </p:sp>
    </p:spTree>
    <p:extLst>
      <p:ext uri="{BB962C8B-B14F-4D97-AF65-F5344CB8AC3E}">
        <p14:creationId xmlns:p14="http://schemas.microsoft.com/office/powerpoint/2010/main" val="913465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muchas ocasiones, no se dispone de información precisa: poblaciones en movimiento...</a:t>
            </a:r>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18</a:t>
            </a:fld>
            <a:endParaRPr lang="en-US"/>
          </a:p>
        </p:txBody>
      </p:sp>
    </p:spTree>
    <p:extLst>
      <p:ext uri="{BB962C8B-B14F-4D97-AF65-F5344CB8AC3E}">
        <p14:creationId xmlns:p14="http://schemas.microsoft.com/office/powerpoint/2010/main" val="1282317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4657" indent="-293227">
              <a:defRPr sz="2400">
                <a:solidFill>
                  <a:schemeClr val="tx1"/>
                </a:solidFill>
                <a:latin typeface="Arial" charset="0"/>
                <a:ea typeface="ＭＳ Ｐゴシック" charset="-128"/>
              </a:defRPr>
            </a:lvl2pPr>
            <a:lvl3pPr marL="1177767" indent="-234906">
              <a:defRPr sz="2400">
                <a:solidFill>
                  <a:schemeClr val="tx1"/>
                </a:solidFill>
                <a:latin typeface="Arial" charset="0"/>
                <a:ea typeface="ＭＳ Ｐゴシック" charset="-128"/>
              </a:defRPr>
            </a:lvl3pPr>
            <a:lvl4pPr marL="1649197" indent="-234906">
              <a:defRPr sz="2400">
                <a:solidFill>
                  <a:schemeClr val="tx1"/>
                </a:solidFill>
                <a:latin typeface="Arial" charset="0"/>
                <a:ea typeface="ＭＳ Ｐゴシック" charset="-128"/>
              </a:defRPr>
            </a:lvl4pPr>
            <a:lvl5pPr marL="2120629" indent="-234906">
              <a:defRPr sz="2400">
                <a:solidFill>
                  <a:schemeClr val="tx1"/>
                </a:solidFill>
                <a:latin typeface="Arial" charset="0"/>
                <a:ea typeface="ＭＳ Ｐゴシック" charset="-128"/>
              </a:defRPr>
            </a:lvl5pPr>
            <a:lvl6pPr marL="2587199" indent="-234906" eaLnBrk="0" fontAlgn="base" hangingPunct="0">
              <a:spcBef>
                <a:spcPct val="0"/>
              </a:spcBef>
              <a:spcAft>
                <a:spcPct val="0"/>
              </a:spcAft>
              <a:defRPr sz="2400">
                <a:solidFill>
                  <a:schemeClr val="tx1"/>
                </a:solidFill>
                <a:latin typeface="Arial" charset="0"/>
                <a:ea typeface="ＭＳ Ｐゴシック" charset="-128"/>
              </a:defRPr>
            </a:lvl6pPr>
            <a:lvl7pPr marL="3053769" indent="-234906" eaLnBrk="0" fontAlgn="base" hangingPunct="0">
              <a:spcBef>
                <a:spcPct val="0"/>
              </a:spcBef>
              <a:spcAft>
                <a:spcPct val="0"/>
              </a:spcAft>
              <a:defRPr sz="2400">
                <a:solidFill>
                  <a:schemeClr val="tx1"/>
                </a:solidFill>
                <a:latin typeface="Arial" charset="0"/>
                <a:ea typeface="ＭＳ Ｐゴシック" charset="-128"/>
              </a:defRPr>
            </a:lvl7pPr>
            <a:lvl8pPr marL="3520341" indent="-234906" eaLnBrk="0" fontAlgn="base" hangingPunct="0">
              <a:spcBef>
                <a:spcPct val="0"/>
              </a:spcBef>
              <a:spcAft>
                <a:spcPct val="0"/>
              </a:spcAft>
              <a:defRPr sz="2400">
                <a:solidFill>
                  <a:schemeClr val="tx1"/>
                </a:solidFill>
                <a:latin typeface="Arial" charset="0"/>
                <a:ea typeface="ＭＳ Ｐゴシック" charset="-128"/>
              </a:defRPr>
            </a:lvl8pPr>
            <a:lvl9pPr marL="3986910" indent="-234906"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19</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42392" y="4860258"/>
            <a:ext cx="5179074" cy="46060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s-ES" dirty="0"/>
              <a:t>Muestreo probabilístico mediante el cual cada unidad de la población (persona, unidad familiar, etc.) tiene una probabilidad conocida distinta de cero de ser incluida en la muestra. El</a:t>
            </a:r>
            <a:r>
              <a:rPr lang="es-ES" baseline="0" dirty="0"/>
              <a:t> m</a:t>
            </a:r>
            <a:r>
              <a:rPr lang="es-ES" dirty="0"/>
              <a:t>uestreo por conglomerados se utiliza para, por ejemplo, encuestas de mortalidad, nutrición y cobertura de vacunación -&gt; se profundizó en las sesiones “Apoyo a la nutrición y a los medios de vida”.</a:t>
            </a:r>
          </a:p>
          <a:p>
            <a:pPr eaLnBrk="1" hangingPunct="1"/>
            <a:r>
              <a:rPr lang="es-ES" dirty="0"/>
              <a:t>N. B. Dar visibilidad a las personas invisibles.</a:t>
            </a:r>
            <a:endParaRPr lang="en-US" altLang="en-US" dirty="0">
              <a:latin typeface="Arial" charset="0"/>
              <a:ea typeface="ＭＳ Ｐゴシック" charset="-128"/>
            </a:endParaRPr>
          </a:p>
        </p:txBody>
      </p:sp>
    </p:spTree>
    <p:extLst>
      <p:ext uri="{BB962C8B-B14F-4D97-AF65-F5344CB8AC3E}">
        <p14:creationId xmlns:p14="http://schemas.microsoft.com/office/powerpoint/2010/main" val="305582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4657" indent="-293227">
              <a:defRPr sz="2400">
                <a:solidFill>
                  <a:schemeClr val="tx1"/>
                </a:solidFill>
                <a:latin typeface="Arial" charset="0"/>
                <a:ea typeface="ＭＳ Ｐゴシック" charset="-128"/>
              </a:defRPr>
            </a:lvl2pPr>
            <a:lvl3pPr marL="1177767" indent="-234906">
              <a:defRPr sz="2400">
                <a:solidFill>
                  <a:schemeClr val="tx1"/>
                </a:solidFill>
                <a:latin typeface="Arial" charset="0"/>
                <a:ea typeface="ＭＳ Ｐゴシック" charset="-128"/>
              </a:defRPr>
            </a:lvl3pPr>
            <a:lvl4pPr marL="1649197" indent="-234906">
              <a:defRPr sz="2400">
                <a:solidFill>
                  <a:schemeClr val="tx1"/>
                </a:solidFill>
                <a:latin typeface="Arial" charset="0"/>
                <a:ea typeface="ＭＳ Ｐゴシック" charset="-128"/>
              </a:defRPr>
            </a:lvl4pPr>
            <a:lvl5pPr marL="2120629" indent="-234906">
              <a:defRPr sz="2400">
                <a:solidFill>
                  <a:schemeClr val="tx1"/>
                </a:solidFill>
                <a:latin typeface="Arial" charset="0"/>
                <a:ea typeface="ＭＳ Ｐゴシック" charset="-128"/>
              </a:defRPr>
            </a:lvl5pPr>
            <a:lvl6pPr marL="2587199" indent="-234906" eaLnBrk="0" fontAlgn="base" hangingPunct="0">
              <a:spcBef>
                <a:spcPct val="0"/>
              </a:spcBef>
              <a:spcAft>
                <a:spcPct val="0"/>
              </a:spcAft>
              <a:defRPr sz="2400">
                <a:solidFill>
                  <a:schemeClr val="tx1"/>
                </a:solidFill>
                <a:latin typeface="Arial" charset="0"/>
                <a:ea typeface="ＭＳ Ｐゴシック" charset="-128"/>
              </a:defRPr>
            </a:lvl6pPr>
            <a:lvl7pPr marL="3053769" indent="-234906" eaLnBrk="0" fontAlgn="base" hangingPunct="0">
              <a:spcBef>
                <a:spcPct val="0"/>
              </a:spcBef>
              <a:spcAft>
                <a:spcPct val="0"/>
              </a:spcAft>
              <a:defRPr sz="2400">
                <a:solidFill>
                  <a:schemeClr val="tx1"/>
                </a:solidFill>
                <a:latin typeface="Arial" charset="0"/>
                <a:ea typeface="ＭＳ Ｐゴシック" charset="-128"/>
              </a:defRPr>
            </a:lvl7pPr>
            <a:lvl8pPr marL="3520341" indent="-234906" eaLnBrk="0" fontAlgn="base" hangingPunct="0">
              <a:spcBef>
                <a:spcPct val="0"/>
              </a:spcBef>
              <a:spcAft>
                <a:spcPct val="0"/>
              </a:spcAft>
              <a:defRPr sz="2400">
                <a:solidFill>
                  <a:schemeClr val="tx1"/>
                </a:solidFill>
                <a:latin typeface="Arial" charset="0"/>
                <a:ea typeface="ＭＳ Ｐゴシック" charset="-128"/>
              </a:defRPr>
            </a:lvl8pPr>
            <a:lvl9pPr marL="3986910" indent="-234906"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20</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42392" y="4860258"/>
            <a:ext cx="5179074" cy="46060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s-ES" altLang="en-US" noProof="0" dirty="0">
                <a:latin typeface="Arial" charset="0"/>
                <a:ea typeface="ＭＳ Ｐゴシック" charset="-128"/>
              </a:rPr>
              <a:t>Fotografía: Pakistán, provincia de </a:t>
            </a:r>
            <a:r>
              <a:rPr lang="es-ES" altLang="en-US" sz="1200" kern="1200" baseline="0" noProof="0" dirty="0">
                <a:solidFill>
                  <a:schemeClr val="tx1"/>
                </a:solidFill>
                <a:latin typeface="Arial" charset="0"/>
                <a:ea typeface="ＭＳ Ｐゴシック" charset="-128"/>
                <a:cs typeface="+mn-cs"/>
              </a:rPr>
              <a:t>la </a:t>
            </a:r>
            <a:r>
              <a:rPr lang="es-ES" sz="1200" kern="1200" baseline="0" noProof="0" dirty="0">
                <a:solidFill>
                  <a:schemeClr val="tx1"/>
                </a:solidFill>
                <a:latin typeface="Arial" charset="0"/>
                <a:ea typeface="ＭＳ Ｐゴシック" charset="-128"/>
                <a:cs typeface="+mn-cs"/>
              </a:rPr>
              <a:t>Frontera del Noroeste</a:t>
            </a:r>
            <a:r>
              <a:rPr lang="es-ES" altLang="en-US" sz="1200" kern="1200" baseline="0" noProof="0" dirty="0">
                <a:solidFill>
                  <a:schemeClr val="tx1"/>
                </a:solidFill>
                <a:latin typeface="Arial" charset="0"/>
                <a:ea typeface="ＭＳ Ｐゴシック" charset="-128"/>
                <a:cs typeface="+mn-cs"/>
              </a:rPr>
              <a:t>, </a:t>
            </a:r>
            <a:r>
              <a:rPr lang="es-ES" altLang="en-US" noProof="0" dirty="0">
                <a:latin typeface="Arial" charset="0"/>
                <a:ea typeface="ＭＳ Ｐゴシック" charset="-128"/>
              </a:rPr>
              <a:t>distrito de </a:t>
            </a:r>
            <a:r>
              <a:rPr lang="es-ES" altLang="en-US" noProof="0" dirty="0" err="1">
                <a:latin typeface="Arial" charset="0"/>
                <a:ea typeface="ＭＳ Ｐゴシック" charset="-128"/>
              </a:rPr>
              <a:t>Dir</a:t>
            </a:r>
            <a:r>
              <a:rPr lang="es-ES" altLang="en-US" noProof="0" dirty="0">
                <a:latin typeface="Arial" charset="0"/>
                <a:ea typeface="ＭＳ Ｐゴシック" charset="-128"/>
              </a:rPr>
              <a:t>, región de </a:t>
            </a:r>
            <a:r>
              <a:rPr lang="es-ES" altLang="en-US" noProof="0" dirty="0" err="1">
                <a:latin typeface="Arial" charset="0"/>
                <a:ea typeface="ＭＳ Ｐゴシック" charset="-128"/>
              </a:rPr>
              <a:t>Timergara</a:t>
            </a:r>
            <a:r>
              <a:rPr lang="es-ES" altLang="en-US" noProof="0" dirty="0">
                <a:latin typeface="Arial" charset="0"/>
                <a:ea typeface="ＭＳ Ｐゴシック" charset="-128"/>
              </a:rPr>
              <a:t>, campamento </a:t>
            </a:r>
            <a:r>
              <a:rPr lang="es-ES" altLang="en-US" noProof="0" dirty="0" err="1">
                <a:latin typeface="Arial" charset="0"/>
                <a:ea typeface="ＭＳ Ｐゴシック" charset="-128"/>
              </a:rPr>
              <a:t>Wari</a:t>
            </a:r>
            <a:r>
              <a:rPr lang="es-ES" altLang="en-US" noProof="0" dirty="0">
                <a:latin typeface="Arial" charset="0"/>
                <a:ea typeface="ＭＳ Ｐゴシック" charset="-128"/>
              </a:rPr>
              <a:t> 1.</a:t>
            </a:r>
          </a:p>
          <a:p>
            <a:pPr eaLnBrk="1" hangingPunct="1"/>
            <a:r>
              <a:rPr lang="es-ES" altLang="en-US" noProof="0" dirty="0">
                <a:latin typeface="Arial" charset="0"/>
                <a:ea typeface="ＭＳ Ｐゴシック" charset="-128"/>
              </a:rPr>
              <a:t>Por ejemplo</a:t>
            </a:r>
            <a:r>
              <a:rPr lang="es-ES" altLang="en-US" baseline="0" noProof="0" dirty="0">
                <a:latin typeface="Arial" charset="0"/>
                <a:ea typeface="ＭＳ Ｐゴシック" charset="-128"/>
              </a:rPr>
              <a:t>: solo hay 1.500 unidades familiares -&gt; todas estas unidades se incluyen en la encuesta de mortalidad + se miden a todos los </a:t>
            </a:r>
            <a:r>
              <a:rPr lang="es-ES" sz="1200" b="0" i="0" kern="1200" noProof="0" dirty="0">
                <a:solidFill>
                  <a:schemeClr val="tx1"/>
                </a:solidFill>
                <a:effectLst/>
                <a:latin typeface="+mn-lt"/>
                <a:ea typeface="+mn-ea"/>
                <a:cs typeface="+mn-cs"/>
              </a:rPr>
              <a:t>menores de 59 meses</a:t>
            </a:r>
            <a:r>
              <a:rPr lang="es-ES" altLang="en-US" baseline="0" noProof="0" dirty="0">
                <a:latin typeface="Arial" charset="0"/>
                <a:ea typeface="ＭＳ Ｐゴシック" charset="-128"/>
              </a:rPr>
              <a:t> </a:t>
            </a:r>
            <a:r>
              <a:rPr lang="es-ES" sz="1200" b="0" i="0" kern="1200" noProof="0" dirty="0">
                <a:solidFill>
                  <a:schemeClr val="tx1"/>
                </a:solidFill>
                <a:effectLst/>
                <a:latin typeface="+mn-lt"/>
                <a:ea typeface="+mn-ea"/>
                <a:cs typeface="+mn-cs"/>
              </a:rPr>
              <a:t>a 6 </a:t>
            </a:r>
            <a:r>
              <a:rPr lang="es-ES" altLang="en-US" baseline="0" noProof="0" dirty="0">
                <a:latin typeface="Arial" charset="0"/>
                <a:ea typeface="ＭＳ Ｐゴシック" charset="-128"/>
              </a:rPr>
              <a:t>años de edad (peso/altura, </a:t>
            </a:r>
            <a:r>
              <a:rPr lang="es-ES" sz="1200" b="0" i="0" kern="1200" noProof="0" dirty="0">
                <a:solidFill>
                  <a:schemeClr val="tx1"/>
                </a:solidFill>
                <a:effectLst/>
                <a:latin typeface="+mn-lt"/>
                <a:ea typeface="+mn-ea"/>
                <a:cs typeface="+mn-cs"/>
              </a:rPr>
              <a:t>circunferencia del brazo medio superior</a:t>
            </a:r>
            <a:r>
              <a:rPr lang="es-ES" altLang="en-US" baseline="0" noProof="0" dirty="0">
                <a:latin typeface="Arial" charset="0"/>
                <a:ea typeface="ＭＳ Ｐゴシック" charset="-128"/>
              </a:rPr>
              <a:t>).</a:t>
            </a:r>
            <a:endParaRPr lang="es-ES" altLang="en-US" noProof="0" dirty="0">
              <a:latin typeface="Arial" charset="0"/>
              <a:ea typeface="ＭＳ Ｐゴシック" charset="-128"/>
            </a:endParaRPr>
          </a:p>
        </p:txBody>
      </p:sp>
    </p:spTree>
    <p:extLst>
      <p:ext uri="{BB962C8B-B14F-4D97-AF65-F5344CB8AC3E}">
        <p14:creationId xmlns:p14="http://schemas.microsoft.com/office/powerpoint/2010/main" val="2789368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También</a:t>
            </a:r>
            <a:r>
              <a:rPr lang="en-GB" dirty="0"/>
              <a:t> </a:t>
            </a:r>
            <a:r>
              <a:rPr lang="en-GB" dirty="0" err="1"/>
              <a:t>conocido</a:t>
            </a:r>
            <a:r>
              <a:rPr lang="en-GB" dirty="0"/>
              <a:t> </a:t>
            </a:r>
            <a:r>
              <a:rPr lang="en-GB" dirty="0" err="1"/>
              <a:t>como</a:t>
            </a:r>
            <a:r>
              <a:rPr lang="en-GB" baseline="0" dirty="0"/>
              <a:t> </a:t>
            </a:r>
            <a:r>
              <a:rPr lang="en-GB" baseline="0" dirty="0" err="1"/>
              <a:t>muestreo</a:t>
            </a:r>
            <a:r>
              <a:rPr lang="en-GB" baseline="0" dirty="0"/>
              <a:t> </a:t>
            </a:r>
            <a:r>
              <a:rPr lang="en-GB" baseline="0" dirty="0" err="1"/>
              <a:t>por</a:t>
            </a:r>
            <a:r>
              <a:rPr lang="en-GB" baseline="0" dirty="0"/>
              <a:t> </a:t>
            </a:r>
            <a:r>
              <a:rPr lang="en-GB" baseline="0" dirty="0" err="1"/>
              <a:t>juicio</a:t>
            </a:r>
            <a:r>
              <a:rPr lang="en-GB" baseline="0" dirty="0"/>
              <a:t>.</a:t>
            </a:r>
            <a:endParaRPr lang="en-GB" dirty="0"/>
          </a:p>
          <a:p>
            <a:r>
              <a:rPr lang="es-ES" sz="1200" b="0" i="0" kern="1200" dirty="0">
                <a:solidFill>
                  <a:schemeClr val="tx1"/>
                </a:solidFill>
                <a:effectLst/>
                <a:latin typeface="+mn-lt"/>
                <a:ea typeface="+mn-ea"/>
                <a:cs typeface="+mn-cs"/>
              </a:rPr>
              <a:t>Por ejemplo, en evaluaciones rápidas que se basan en un muestreo por conveniencia, no se puede suponer que la elección de individuos de manera arbitraria y no estructurada refleje la población en general</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de la que se extrajo la muestra (por ejemplo, cuando</a:t>
            </a:r>
            <a:r>
              <a:rPr lang="es-ES" sz="1200" b="0" i="0" kern="1200" baseline="0" dirty="0">
                <a:solidFill>
                  <a:schemeClr val="tx1"/>
                </a:solidFill>
                <a:effectLst/>
                <a:latin typeface="+mn-lt"/>
                <a:ea typeface="+mn-ea"/>
                <a:cs typeface="+mn-cs"/>
              </a:rPr>
              <a:t> se toma</a:t>
            </a:r>
            <a:r>
              <a:rPr lang="es-ES" sz="1200" b="0" i="0" kern="1200" dirty="0">
                <a:solidFill>
                  <a:schemeClr val="tx1"/>
                </a:solidFill>
                <a:effectLst/>
                <a:latin typeface="+mn-lt"/>
                <a:ea typeface="+mn-ea"/>
                <a:cs typeface="+mn-cs"/>
              </a:rPr>
              <a:t> a cualquier</a:t>
            </a:r>
            <a:r>
              <a:rPr lang="es-ES" sz="1200" b="0" i="0" kern="1200" baseline="0" dirty="0">
                <a:solidFill>
                  <a:schemeClr val="tx1"/>
                </a:solidFill>
                <a:effectLst/>
                <a:latin typeface="+mn-lt"/>
                <a:ea typeface="+mn-ea"/>
                <a:cs typeface="+mn-cs"/>
              </a:rPr>
              <a:t> persona</a:t>
            </a:r>
            <a:r>
              <a:rPr lang="es-ES" sz="1200" b="0" i="0" kern="1200" dirty="0">
                <a:solidFill>
                  <a:schemeClr val="tx1"/>
                </a:solidFill>
                <a:effectLst/>
                <a:latin typeface="+mn-lt"/>
                <a:ea typeface="+mn-ea"/>
                <a:cs typeface="+mn-cs"/>
              </a:rPr>
              <a:t> que esté disponible, como los más cercanos a la carretera, las personas presentes en un lugar donde estén comiendo…)</a:t>
            </a:r>
            <a:r>
              <a:rPr lang="en-GB" baseline="0" dirty="0"/>
              <a:t>. </a:t>
            </a:r>
          </a:p>
          <a:p>
            <a:endParaRPr lang="en-GB" baseline="0" dirty="0"/>
          </a:p>
          <a:p>
            <a:r>
              <a:rPr lang="es-ES" noProof="0" dirty="0"/>
              <a:t>El muestreo dirigido suele ser más</a:t>
            </a:r>
            <a:r>
              <a:rPr lang="es-ES" baseline="0" noProof="0" dirty="0"/>
              <a:t> rápido que el probabilístico </a:t>
            </a:r>
            <a:r>
              <a:rPr lang="es-ES" noProof="0" dirty="0"/>
              <a:t>y tan útil como los métodos más cuantitativos.</a:t>
            </a:r>
          </a:p>
          <a:p>
            <a:endParaRPr lang="en-GB" dirty="0"/>
          </a:p>
          <a:p>
            <a:r>
              <a:rPr lang="es-ES" sz="1200" kern="1200" dirty="0">
                <a:solidFill>
                  <a:schemeClr val="tx1"/>
                </a:solidFill>
                <a:latin typeface="+mn-lt"/>
                <a:ea typeface="+mn-ea"/>
                <a:cs typeface="+mn-cs"/>
              </a:rPr>
              <a:t>El muestreo de efecto multiplicador o dirigido por los encuestados es útil cuando se intenta dar visibilidad a algo que no la tiene.</a:t>
            </a: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A984DBD-E085-684B-ABE7-2DEF6095551B}" type="slidenum">
              <a:rPr lang="en-GB" smtClean="0"/>
              <a:t>21</a:t>
            </a:fld>
            <a:endParaRPr lang="en-GB"/>
          </a:p>
        </p:txBody>
      </p:sp>
    </p:spTree>
    <p:extLst>
      <p:ext uri="{BB962C8B-B14F-4D97-AF65-F5344CB8AC3E}">
        <p14:creationId xmlns:p14="http://schemas.microsoft.com/office/powerpoint/2010/main" val="1816221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2</a:t>
            </a:fld>
            <a:endParaRPr lang="en-US"/>
          </a:p>
        </p:txBody>
      </p:sp>
    </p:spTree>
    <p:extLst>
      <p:ext uri="{BB962C8B-B14F-4D97-AF65-F5344CB8AC3E}">
        <p14:creationId xmlns:p14="http://schemas.microsoft.com/office/powerpoint/2010/main" val="129193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s-ES" dirty="0"/>
              <a:t>Muestreo probabilístico mediante el cual cada unidad de la población (persona, unidad familiar, etc.) tiene una probabilidad conocida distinta de cero de ser incluida en la muestra. El</a:t>
            </a:r>
            <a:r>
              <a:rPr lang="es-ES" baseline="0" dirty="0"/>
              <a:t> m</a:t>
            </a:r>
            <a:r>
              <a:rPr lang="es-ES" dirty="0"/>
              <a:t>uestreo por conglomerados se utiliza para, por ejemplo, </a:t>
            </a:r>
            <a:r>
              <a:rPr lang="es-ES" i="1" dirty="0"/>
              <a:t>encuestas</a:t>
            </a:r>
            <a:r>
              <a:rPr lang="es-ES" dirty="0"/>
              <a:t> de mortalidad, nutrición y cobertura de vacunación -&gt; </a:t>
            </a:r>
            <a:r>
              <a:rPr lang="es-ES" i="1" dirty="0"/>
              <a:t>se profundizó en las sesiones “Apoyo a la nutrición y a los medios de vida”</a:t>
            </a:r>
            <a:r>
              <a:rPr lang="es-ES" dirty="0"/>
              <a:t>.</a:t>
            </a:r>
          </a:p>
          <a:p>
            <a:pPr eaLnBrk="1" hangingPunct="1"/>
            <a:r>
              <a:rPr lang="es-ES" dirty="0"/>
              <a:t>N. B. dar visibilidad a las personas invisibles.</a:t>
            </a:r>
            <a:endParaRPr lang="en-US" altLang="en-US" dirty="0">
              <a:latin typeface="Arial" charset="0"/>
              <a:ea typeface="ＭＳ Ｐゴシック" charset="-128"/>
            </a:endParaRPr>
          </a:p>
          <a:p>
            <a:endParaRPr lang="en-GB" dirty="0"/>
          </a:p>
          <a:p>
            <a:r>
              <a:rPr lang="es-ES" noProof="0" dirty="0"/>
              <a:t>Definición</a:t>
            </a:r>
            <a:r>
              <a:rPr lang="en-GB" dirty="0"/>
              <a:t>: </a:t>
            </a:r>
            <a:r>
              <a:rPr lang="es-ES" dirty="0"/>
              <a:t>todo método de muestreo que utilice la selección aleatoria. El muestreo por conglomerados se utiliza generalmente para encuestas de mortalidad, encuestas de cobertura de vacunación y encuestas nutricionales.</a:t>
            </a:r>
            <a:endParaRPr lang="en-GB" baseline="0" dirty="0"/>
          </a:p>
        </p:txBody>
      </p:sp>
      <p:sp>
        <p:nvSpPr>
          <p:cNvPr id="4" name="Slide Number Placeholder 3"/>
          <p:cNvSpPr>
            <a:spLocks noGrp="1"/>
          </p:cNvSpPr>
          <p:nvPr>
            <p:ph type="sldNum" sz="quarter" idx="10"/>
          </p:nvPr>
        </p:nvSpPr>
        <p:spPr/>
        <p:txBody>
          <a:bodyPr/>
          <a:lstStyle/>
          <a:p>
            <a:fld id="{CA984DBD-E085-684B-ABE7-2DEF6095551B}" type="slidenum">
              <a:rPr lang="en-GB" smtClean="0"/>
              <a:t>22</a:t>
            </a:fld>
            <a:endParaRPr lang="en-GB"/>
          </a:p>
        </p:txBody>
      </p:sp>
    </p:spTree>
    <p:extLst>
      <p:ext uri="{BB962C8B-B14F-4D97-AF65-F5344CB8AC3E}">
        <p14:creationId xmlns:p14="http://schemas.microsoft.com/office/powerpoint/2010/main" val="2943767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4657" indent="-293227">
              <a:defRPr sz="2400">
                <a:solidFill>
                  <a:schemeClr val="tx1"/>
                </a:solidFill>
                <a:latin typeface="Arial" charset="0"/>
                <a:ea typeface="ＭＳ Ｐゴシック" charset="-128"/>
              </a:defRPr>
            </a:lvl2pPr>
            <a:lvl3pPr marL="1177767" indent="-234906">
              <a:defRPr sz="2400">
                <a:solidFill>
                  <a:schemeClr val="tx1"/>
                </a:solidFill>
                <a:latin typeface="Arial" charset="0"/>
                <a:ea typeface="ＭＳ Ｐゴシック" charset="-128"/>
              </a:defRPr>
            </a:lvl3pPr>
            <a:lvl4pPr marL="1649197" indent="-234906">
              <a:defRPr sz="2400">
                <a:solidFill>
                  <a:schemeClr val="tx1"/>
                </a:solidFill>
                <a:latin typeface="Arial" charset="0"/>
                <a:ea typeface="ＭＳ Ｐゴシック" charset="-128"/>
              </a:defRPr>
            </a:lvl4pPr>
            <a:lvl5pPr marL="2120629" indent="-234906">
              <a:defRPr sz="2400">
                <a:solidFill>
                  <a:schemeClr val="tx1"/>
                </a:solidFill>
                <a:latin typeface="Arial" charset="0"/>
                <a:ea typeface="ＭＳ Ｐゴシック" charset="-128"/>
              </a:defRPr>
            </a:lvl5pPr>
            <a:lvl6pPr marL="2587199" indent="-234906" eaLnBrk="0" fontAlgn="base" hangingPunct="0">
              <a:spcBef>
                <a:spcPct val="0"/>
              </a:spcBef>
              <a:spcAft>
                <a:spcPct val="0"/>
              </a:spcAft>
              <a:defRPr sz="2400">
                <a:solidFill>
                  <a:schemeClr val="tx1"/>
                </a:solidFill>
                <a:latin typeface="Arial" charset="0"/>
                <a:ea typeface="ＭＳ Ｐゴシック" charset="-128"/>
              </a:defRPr>
            </a:lvl6pPr>
            <a:lvl7pPr marL="3053769" indent="-234906" eaLnBrk="0" fontAlgn="base" hangingPunct="0">
              <a:spcBef>
                <a:spcPct val="0"/>
              </a:spcBef>
              <a:spcAft>
                <a:spcPct val="0"/>
              </a:spcAft>
              <a:defRPr sz="2400">
                <a:solidFill>
                  <a:schemeClr val="tx1"/>
                </a:solidFill>
                <a:latin typeface="Arial" charset="0"/>
                <a:ea typeface="ＭＳ Ｐゴシック" charset="-128"/>
              </a:defRPr>
            </a:lvl7pPr>
            <a:lvl8pPr marL="3520341" indent="-234906" eaLnBrk="0" fontAlgn="base" hangingPunct="0">
              <a:spcBef>
                <a:spcPct val="0"/>
              </a:spcBef>
              <a:spcAft>
                <a:spcPct val="0"/>
              </a:spcAft>
              <a:defRPr sz="2400">
                <a:solidFill>
                  <a:schemeClr val="tx1"/>
                </a:solidFill>
                <a:latin typeface="Arial" charset="0"/>
                <a:ea typeface="ＭＳ Ｐゴシック" charset="-128"/>
              </a:defRPr>
            </a:lvl8pPr>
            <a:lvl9pPr marL="3986910" indent="-234906"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23</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42392" y="4860258"/>
            <a:ext cx="5179074" cy="46060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1410980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noProof="0" dirty="0" err="1"/>
              <a:t>Esta</a:t>
            </a:r>
            <a:r>
              <a:rPr lang="en-US" altLang="en-US" b="1" noProof="0" dirty="0"/>
              <a:t> </a:t>
            </a:r>
            <a:r>
              <a:rPr lang="en-US" altLang="en-US" b="1" noProof="0" dirty="0" err="1"/>
              <a:t>es</a:t>
            </a:r>
            <a:r>
              <a:rPr lang="en-US" altLang="en-US" b="1" noProof="0" dirty="0"/>
              <a:t> </a:t>
            </a:r>
            <a:r>
              <a:rPr lang="en-US" altLang="en-US" b="1" noProof="0" dirty="0" err="1"/>
              <a:t>una</a:t>
            </a:r>
            <a:r>
              <a:rPr lang="en-US" altLang="en-US" b="1" noProof="0" dirty="0"/>
              <a:t> </a:t>
            </a:r>
            <a:r>
              <a:rPr lang="en-US" altLang="en-US" b="1" noProof="0" dirty="0" err="1"/>
              <a:t>diapositiva</a:t>
            </a:r>
            <a:r>
              <a:rPr lang="en-US" altLang="en-US" b="1" noProof="0" dirty="0"/>
              <a:t> </a:t>
            </a:r>
            <a:r>
              <a:rPr lang="en-US" altLang="en-US" b="1" noProof="0" dirty="0" err="1"/>
              <a:t>oculta</a:t>
            </a:r>
            <a:r>
              <a:rPr lang="en-US" altLang="en-US" b="1" noProof="0" dirty="0"/>
              <a:t>: solo </a:t>
            </a:r>
            <a:r>
              <a:rPr lang="en-US" altLang="en-US" b="1" noProof="0" dirty="0" err="1"/>
              <a:t>puede</a:t>
            </a:r>
            <a:r>
              <a:rPr lang="en-US" altLang="en-US" b="1" baseline="0" noProof="0" dirty="0"/>
              <a:t> </a:t>
            </a:r>
            <a:r>
              <a:rPr lang="en-US" altLang="en-US" b="1" baseline="0" noProof="0" dirty="0" err="1"/>
              <a:t>utilizarse</a:t>
            </a:r>
            <a:r>
              <a:rPr lang="en-US" altLang="en-US" b="1" baseline="0" noProof="0" dirty="0"/>
              <a:t> </a:t>
            </a:r>
            <a:r>
              <a:rPr lang="en-US" altLang="en-US" b="1" baseline="0" noProof="0" dirty="0" err="1"/>
              <a:t>cuando</a:t>
            </a:r>
            <a:r>
              <a:rPr lang="en-US" altLang="en-US" b="1" baseline="0" noProof="0" dirty="0"/>
              <a:t> sea </a:t>
            </a:r>
            <a:r>
              <a:rPr lang="en-US" altLang="en-US" b="1" baseline="0" noProof="0" dirty="0" err="1"/>
              <a:t>oportuno</a:t>
            </a:r>
            <a:r>
              <a:rPr lang="en-US" altLang="en-US" b="1" baseline="0" noProof="0" dirty="0"/>
              <a:t>.</a:t>
            </a:r>
            <a:endParaRPr lang="en-US" altLang="en-US" b="1" noProof="0" dirty="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882">
              <a:defRPr sz="1000">
                <a:solidFill>
                  <a:schemeClr val="tx1"/>
                </a:solidFill>
                <a:latin typeface="Trebuchet MS" panose="020B0603020202020204" pitchFamily="34" charset="0"/>
                <a:ea typeface="MS PGothic" panose="020B0600070205080204" pitchFamily="34" charset="-128"/>
              </a:defRPr>
            </a:lvl1pPr>
            <a:lvl2pPr marL="38771189" indent="-38303870" defTabSz="937882">
              <a:defRPr sz="1000">
                <a:solidFill>
                  <a:schemeClr val="tx1"/>
                </a:solidFill>
                <a:latin typeface="Trebuchet MS" panose="020B0603020202020204" pitchFamily="34" charset="0"/>
                <a:ea typeface="MS PGothic" panose="020B0600070205080204" pitchFamily="34" charset="-128"/>
              </a:defRPr>
            </a:lvl2pPr>
            <a:lvl3pPr marL="1168296" indent="-233659" defTabSz="937882">
              <a:defRPr sz="1000">
                <a:solidFill>
                  <a:schemeClr val="tx1"/>
                </a:solidFill>
                <a:latin typeface="Trebuchet MS" panose="020B0603020202020204" pitchFamily="34" charset="0"/>
                <a:ea typeface="MS PGothic" panose="020B0600070205080204" pitchFamily="34" charset="-128"/>
              </a:defRPr>
            </a:lvl3pPr>
            <a:lvl4pPr marL="1635614" indent="-233659" defTabSz="937882">
              <a:defRPr sz="1000">
                <a:solidFill>
                  <a:schemeClr val="tx1"/>
                </a:solidFill>
                <a:latin typeface="Trebuchet MS" panose="020B0603020202020204" pitchFamily="34" charset="0"/>
                <a:ea typeface="MS PGothic" panose="020B0600070205080204" pitchFamily="34" charset="-128"/>
              </a:defRPr>
            </a:lvl4pPr>
            <a:lvl5pPr marL="2102932" indent="-233659" defTabSz="937882">
              <a:defRPr sz="1000">
                <a:solidFill>
                  <a:schemeClr val="tx1"/>
                </a:solidFill>
                <a:latin typeface="Trebuchet MS" panose="020B0603020202020204" pitchFamily="34" charset="0"/>
                <a:ea typeface="MS PGothic" panose="020B0600070205080204" pitchFamily="34" charset="-128"/>
              </a:defRPr>
            </a:lvl5pPr>
            <a:lvl6pPr marL="2570251"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3037569"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3504886"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3972205"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fld id="{AD67A722-E8DA-4B96-9DD8-2454AEE9DDA3}" type="slidenum">
              <a:rPr lang="fr-FR" altLang="en-US" sz="1100">
                <a:latin typeface="Calibri" panose="020F0502020204030204" pitchFamily="34" charset="0"/>
              </a:rPr>
              <a:pPr/>
              <a:t>24</a:t>
            </a:fld>
            <a:endParaRPr lang="fr-FR" altLang="en-US" sz="1100">
              <a:latin typeface="Calibri" panose="020F0502020204030204" pitchFamily="34" charset="0"/>
            </a:endParaRPr>
          </a:p>
        </p:txBody>
      </p:sp>
    </p:spTree>
    <p:extLst>
      <p:ext uri="{BB962C8B-B14F-4D97-AF65-F5344CB8AC3E}">
        <p14:creationId xmlns:p14="http://schemas.microsoft.com/office/powerpoint/2010/main" val="1043302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Oído, vista, gusto, tacto</a:t>
            </a:r>
            <a:r>
              <a:rPr lang="es-ES" baseline="0" noProof="0" dirty="0"/>
              <a:t> y</a:t>
            </a:r>
            <a:r>
              <a:rPr lang="es-ES" noProof="0" dirty="0"/>
              <a:t> olfato.</a:t>
            </a:r>
          </a:p>
        </p:txBody>
      </p:sp>
      <p:sp>
        <p:nvSpPr>
          <p:cNvPr id="4" name="Slide Number Placeholder 3"/>
          <p:cNvSpPr>
            <a:spLocks noGrp="1"/>
          </p:cNvSpPr>
          <p:nvPr>
            <p:ph type="sldNum" sz="quarter" idx="10"/>
          </p:nvPr>
        </p:nvSpPr>
        <p:spPr/>
        <p:txBody>
          <a:bodyPr/>
          <a:lstStyle/>
          <a:p>
            <a:fld id="{A412FEE7-2154-B049-B0D8-2660E1F15E5B}" type="slidenum">
              <a:rPr lang="en-US" smtClean="0"/>
              <a:t>25</a:t>
            </a:fld>
            <a:endParaRPr lang="en-US"/>
          </a:p>
        </p:txBody>
      </p:sp>
    </p:spTree>
    <p:extLst>
      <p:ext uri="{BB962C8B-B14F-4D97-AF65-F5344CB8AC3E}">
        <p14:creationId xmlns:p14="http://schemas.microsoft.com/office/powerpoint/2010/main" val="433333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SIG = sistema de información geográfica</a:t>
            </a:r>
            <a:endParaRPr lang="es-ES" baseline="0" noProof="0" dirty="0"/>
          </a:p>
          <a:p>
            <a:pPr defTabSz="915772">
              <a:defRPr/>
            </a:pPr>
            <a:r>
              <a:rPr lang="es-ES" noProof="0" dirty="0">
                <a:latin typeface="Times New Roman" panose="02020603050405020304" pitchFamily="18" charset="0"/>
                <a:cs typeface="Times New Roman" panose="02020603050405020304" pitchFamily="18" charset="0"/>
              </a:rPr>
              <a:t>La</a:t>
            </a:r>
            <a:r>
              <a:rPr lang="es-ES" baseline="0" noProof="0" dirty="0">
                <a:latin typeface="Times New Roman" panose="02020603050405020304" pitchFamily="18" charset="0"/>
                <a:cs typeface="Times New Roman" panose="02020603050405020304" pitchFamily="18" charset="0"/>
              </a:rPr>
              <a:t> participación colectiva </a:t>
            </a:r>
            <a:r>
              <a:rPr lang="es-ES" noProof="0" dirty="0">
                <a:latin typeface="Times New Roman" panose="02020603050405020304" pitchFamily="18" charset="0"/>
                <a:cs typeface="Times New Roman" panose="02020603050405020304" pitchFamily="18" charset="0"/>
              </a:rPr>
              <a:t>es la práctica de hacer partícipe</a:t>
            </a:r>
            <a:r>
              <a:rPr lang="es-ES" baseline="0" noProof="0" dirty="0">
                <a:latin typeface="Times New Roman" panose="02020603050405020304" pitchFamily="18" charset="0"/>
                <a:cs typeface="Times New Roman" panose="02020603050405020304" pitchFamily="18" charset="0"/>
              </a:rPr>
              <a:t> a un grupo de personas para un objetivo común. Se trata de recopilar información con la ayuda de un “colectivo de personas”. Luego, esa información se utilizará para tareas relacionadas con la actividad</a:t>
            </a:r>
            <a:r>
              <a:rPr lang="es-ES" noProof="0" dirty="0">
                <a:latin typeface="Times New Roman" panose="02020603050405020304" pitchFamily="18" charset="0"/>
                <a:cs typeface="Times New Roman" panose="02020603050405020304" pitchFamily="18" charset="0"/>
              </a:rPr>
              <a:t>. </a:t>
            </a:r>
          </a:p>
          <a:p>
            <a:pPr defTabSz="915772">
              <a:defRPr/>
            </a:pPr>
            <a:r>
              <a:rPr lang="es-ES" noProof="0" dirty="0">
                <a:latin typeface="Times New Roman" panose="02020603050405020304" pitchFamily="18" charset="0"/>
                <a:cs typeface="Times New Roman" panose="02020603050405020304" pitchFamily="18" charset="0"/>
              </a:rPr>
              <a:t>La</a:t>
            </a:r>
            <a:r>
              <a:rPr lang="es-ES" baseline="0" noProof="0" dirty="0">
                <a:latin typeface="Times New Roman" panose="02020603050405020304" pitchFamily="18" charset="0"/>
                <a:cs typeface="Times New Roman" panose="02020603050405020304" pitchFamily="18" charset="0"/>
              </a:rPr>
              <a:t> participación colectiva </a:t>
            </a:r>
            <a:r>
              <a:rPr lang="es-ES" noProof="0" dirty="0">
                <a:latin typeface="Times New Roman" panose="02020603050405020304" pitchFamily="18" charset="0"/>
                <a:cs typeface="Times New Roman" panose="02020603050405020304" pitchFamily="18" charset="0"/>
              </a:rPr>
              <a:t>tiene</a:t>
            </a:r>
            <a:r>
              <a:rPr lang="es-ES" baseline="0" noProof="0" dirty="0">
                <a:latin typeface="Times New Roman" panose="02020603050405020304" pitchFamily="18" charset="0"/>
                <a:cs typeface="Times New Roman" panose="02020603050405020304" pitchFamily="18" charset="0"/>
              </a:rPr>
              <a:t> </a:t>
            </a:r>
            <a:r>
              <a:rPr lang="es-ES" noProof="0" dirty="0">
                <a:latin typeface="Times New Roman" panose="02020603050405020304" pitchFamily="18" charset="0"/>
                <a:cs typeface="Times New Roman" panose="02020603050405020304" pitchFamily="18" charset="0"/>
              </a:rPr>
              <a:t>lugar en el mundo humanitario.</a:t>
            </a:r>
            <a:r>
              <a:rPr lang="es-ES" noProof="0" dirty="0">
                <a:cs typeface="Times New Roman" panose="02020603050405020304" pitchFamily="18" charset="0"/>
              </a:rPr>
              <a:t> La recopilación y distribución de información a través de esta práctica puede ser útil en situaciones de crisis</a:t>
            </a:r>
            <a:r>
              <a:rPr lang="es-ES" baseline="0" noProof="0" dirty="0">
                <a:cs typeface="Times New Roman" panose="02020603050405020304" pitchFamily="18" charset="0"/>
              </a:rPr>
              <a:t>, donde la respuesta se basa en información oportuna que proviene de diferentes tipos de fuentes</a:t>
            </a:r>
            <a:r>
              <a:rPr lang="es-ES" noProof="0" dirty="0">
                <a:cs typeface="Times New Roman" panose="02020603050405020304" pitchFamily="18" charset="0"/>
              </a:rPr>
              <a:t>.</a:t>
            </a:r>
          </a:p>
          <a:p>
            <a:pPr defTabSz="915772">
              <a:defRPr/>
            </a:pPr>
            <a:endParaRPr lang="fr-CH"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26</a:t>
            </a:fld>
            <a:endParaRPr lang="en-US"/>
          </a:p>
        </p:txBody>
      </p:sp>
    </p:spTree>
    <p:extLst>
      <p:ext uri="{BB962C8B-B14F-4D97-AF65-F5344CB8AC3E}">
        <p14:creationId xmlns:p14="http://schemas.microsoft.com/office/powerpoint/2010/main" val="3234727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noProof="0" dirty="0"/>
              <a:t>Las listas de verificación n</a:t>
            </a:r>
            <a:r>
              <a:rPr lang="es-ES" noProof="0" dirty="0"/>
              <a:t>o</a:t>
            </a:r>
            <a:r>
              <a:rPr lang="es-ES" baseline="0" noProof="0" dirty="0"/>
              <a:t> deben considerarse como cuestionarios.</a:t>
            </a:r>
            <a:r>
              <a:rPr lang="es-ES" noProof="0" dirty="0"/>
              <a:t> Están pensadas</a:t>
            </a:r>
            <a:r>
              <a:rPr lang="es-ES" baseline="0" noProof="0" dirty="0"/>
              <a:t> como ayuda-memoria</a:t>
            </a:r>
            <a:r>
              <a:rPr lang="es-ES" noProof="0" dirty="0"/>
              <a:t>. Estén </a:t>
            </a:r>
            <a:r>
              <a:rPr lang="es-ES" dirty="0"/>
              <a:t>abiertos a la nueva información que surja de las entrevistas.</a:t>
            </a:r>
            <a:endParaRPr lang="es-E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Si la sociedad local es</a:t>
            </a:r>
            <a:r>
              <a:rPr lang="es-ES" baseline="0" noProof="0" dirty="0"/>
              <a:t> demasiado jerárquica, la diversidad que pueden lograr en un grupo se verá limitada.</a:t>
            </a:r>
            <a:r>
              <a:rPr lang="es-ES" noProof="0" dirty="0"/>
              <a:t> Si las personas</a:t>
            </a:r>
            <a:r>
              <a:rPr lang="es-ES" baseline="0" noProof="0" dirty="0"/>
              <a:t> no podrán hablar con libertad o si la participación podría causarles problemas o causar problemas a otros</a:t>
            </a:r>
            <a:r>
              <a:rPr lang="es-ES" noProof="0" dirty="0"/>
              <a:t>, es mejor</a:t>
            </a:r>
            <a:r>
              <a:rPr lang="es-ES" baseline="0" noProof="0" dirty="0"/>
              <a:t> establecer grupos separados en los que el nivel sea más equilibrado.</a:t>
            </a:r>
            <a:endParaRPr lang="es-ES"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27</a:t>
            </a:fld>
            <a:endParaRPr lang="en-US"/>
          </a:p>
        </p:txBody>
      </p:sp>
    </p:spTree>
    <p:extLst>
      <p:ext uri="{BB962C8B-B14F-4D97-AF65-F5344CB8AC3E}">
        <p14:creationId xmlns:p14="http://schemas.microsoft.com/office/powerpoint/2010/main" val="2331069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Está previsto que más adelante en el curso trabajen este tema grupos.</a:t>
            </a:r>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28</a:t>
            </a:fld>
            <a:endParaRPr lang="en-US"/>
          </a:p>
        </p:txBody>
      </p:sp>
    </p:spTree>
    <p:extLst>
      <p:ext uri="{BB962C8B-B14F-4D97-AF65-F5344CB8AC3E}">
        <p14:creationId xmlns:p14="http://schemas.microsoft.com/office/powerpoint/2010/main" val="2709292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s-ES" sz="1200" b="1" i="0" u="none" strike="noStrike" kern="1200" noProof="0" dirty="0">
                <a:solidFill>
                  <a:schemeClr val="tx1"/>
                </a:solidFill>
                <a:effectLst/>
                <a:latin typeface="+mn-lt"/>
                <a:ea typeface="+mn-ea"/>
                <a:cs typeface="+mn-cs"/>
              </a:rPr>
              <a:t>ODK</a:t>
            </a:r>
            <a:r>
              <a:rPr lang="es-ES" sz="1200" b="0" i="0" u="none" strike="noStrike" kern="1200" noProof="0" dirty="0">
                <a:solidFill>
                  <a:schemeClr val="tx1"/>
                </a:solidFill>
                <a:effectLst/>
                <a:latin typeface="+mn-lt"/>
                <a:ea typeface="+mn-ea"/>
                <a:cs typeface="+mn-cs"/>
              </a:rPr>
              <a:t>, j</a:t>
            </a:r>
            <a:r>
              <a:rPr lang="es-ES" sz="1200" b="0" i="0" kern="1200" noProof="0" dirty="0">
                <a:solidFill>
                  <a:schemeClr val="tx1"/>
                </a:solidFill>
                <a:effectLst/>
                <a:latin typeface="+mn-lt"/>
                <a:ea typeface="+mn-ea"/>
                <a:cs typeface="+mn-cs"/>
              </a:rPr>
              <a:t>uego de herramientas tecnológicas de código abierto</a:t>
            </a:r>
            <a:r>
              <a:rPr lang="es-ES" sz="1200" b="1" i="0" u="none" strike="noStrike" kern="1200" noProof="0" dirty="0">
                <a:solidFill>
                  <a:schemeClr val="tx1"/>
                </a:solidFill>
                <a:effectLst/>
                <a:latin typeface="+mn-lt"/>
                <a:ea typeface="+mn-ea"/>
                <a:cs typeface="+mn-cs"/>
              </a:rPr>
              <a:t>.</a:t>
            </a:r>
            <a:r>
              <a:rPr lang="es-ES" sz="1200" b="0" i="0" u="none" strike="noStrike" kern="1200" noProof="0" dirty="0">
                <a:solidFill>
                  <a:schemeClr val="tx1"/>
                </a:solidFill>
                <a:effectLst/>
                <a:latin typeface="+mn-lt"/>
                <a:ea typeface="+mn-ea"/>
                <a:cs typeface="+mn-cs"/>
              </a:rPr>
              <a:t> </a:t>
            </a:r>
            <a:r>
              <a:rPr lang="es-ES" sz="1200" b="0" i="1" u="none" strike="noStrike" kern="1200" noProof="0" dirty="0">
                <a:solidFill>
                  <a:schemeClr val="tx1"/>
                </a:solidFill>
                <a:effectLst/>
                <a:latin typeface="+mn-lt"/>
                <a:ea typeface="+mn-ea"/>
                <a:cs typeface="+mn-cs"/>
              </a:rPr>
              <a:t>ODK </a:t>
            </a:r>
            <a:r>
              <a:rPr lang="es-ES" sz="1200" b="0" i="1" u="none" strike="noStrike" kern="1200" noProof="0" dirty="0" err="1">
                <a:solidFill>
                  <a:schemeClr val="tx1"/>
                </a:solidFill>
                <a:effectLst/>
                <a:latin typeface="+mn-lt"/>
                <a:ea typeface="+mn-ea"/>
                <a:cs typeface="+mn-cs"/>
              </a:rPr>
              <a:t>Collect</a:t>
            </a:r>
            <a:r>
              <a:rPr lang="es-ES" sz="1200" b="0" i="0" u="none" strike="noStrike" kern="1200" noProof="0" dirty="0">
                <a:solidFill>
                  <a:schemeClr val="tx1"/>
                </a:solidFill>
                <a:effectLst/>
                <a:latin typeface="+mn-lt"/>
                <a:ea typeface="+mn-ea"/>
                <a:cs typeface="+mn-cs"/>
              </a:rPr>
              <a:t> </a:t>
            </a:r>
            <a:r>
              <a:rPr lang="es-ES" noProof="0" dirty="0"/>
              <a:t>es una aplicación de Android de código abierto que reemplaza los formularios en papel utilizados para la recopilación de datos a través de encuestas. Admite una gran variedad de tipos de preguntas y respuestas, y está diseñada para funcionar sin necesidad de conectarse a la red.</a:t>
            </a:r>
          </a:p>
          <a:p>
            <a:pPr defTabSz="914306">
              <a:defRPr/>
            </a:pPr>
            <a:r>
              <a:rPr lang="es-ES" sz="1200" b="1" i="0" u="none" strike="noStrike" kern="1200" noProof="0" dirty="0" err="1">
                <a:solidFill>
                  <a:schemeClr val="tx1"/>
                </a:solidFill>
                <a:effectLst/>
                <a:latin typeface="+mn-lt"/>
                <a:ea typeface="+mn-ea"/>
                <a:cs typeface="+mn-cs"/>
              </a:rPr>
              <a:t>KoBo</a:t>
            </a:r>
            <a:r>
              <a:rPr lang="es-ES" sz="1200" b="0" i="0" u="none" strike="noStrike" kern="1200" noProof="0" dirty="0">
                <a:solidFill>
                  <a:schemeClr val="tx1"/>
                </a:solidFill>
                <a:effectLst/>
                <a:latin typeface="+mn-lt"/>
                <a:ea typeface="+mn-ea"/>
                <a:cs typeface="+mn-cs"/>
              </a:rPr>
              <a:t> </a:t>
            </a:r>
            <a:r>
              <a:rPr lang="es-ES" sz="1200" b="0" i="0" u="none" strike="noStrike" kern="1200" noProof="0" dirty="0" err="1">
                <a:solidFill>
                  <a:schemeClr val="tx1"/>
                </a:solidFill>
                <a:effectLst/>
                <a:latin typeface="+mn-lt"/>
                <a:ea typeface="+mn-ea"/>
                <a:cs typeface="+mn-cs"/>
              </a:rPr>
              <a:t>Toolbox</a:t>
            </a:r>
            <a:r>
              <a:rPr lang="es-ES" sz="1200" b="0" i="0" u="none" strike="noStrike" kern="1200" noProof="0" dirty="0">
                <a:solidFill>
                  <a:schemeClr val="tx1"/>
                </a:solidFill>
                <a:effectLst/>
                <a:latin typeface="+mn-lt"/>
                <a:ea typeface="+mn-ea"/>
                <a:cs typeface="+mn-cs"/>
              </a:rPr>
              <a:t> es una </a:t>
            </a:r>
            <a:r>
              <a:rPr lang="es-ES" sz="1200" b="1" i="0" u="none" strike="noStrike" kern="1200" noProof="0" dirty="0">
                <a:solidFill>
                  <a:schemeClr val="tx1"/>
                </a:solidFill>
                <a:effectLst/>
                <a:latin typeface="+mn-lt"/>
                <a:ea typeface="+mn-ea"/>
                <a:cs typeface="+mn-cs"/>
              </a:rPr>
              <a:t>herramienta</a:t>
            </a:r>
            <a:r>
              <a:rPr lang="es-ES" sz="1200" b="0" i="0" u="none" strike="noStrike" kern="1200" noProof="0" dirty="0">
                <a:solidFill>
                  <a:schemeClr val="tx1"/>
                </a:solidFill>
                <a:effectLst/>
                <a:latin typeface="+mn-lt"/>
                <a:ea typeface="+mn-ea"/>
                <a:cs typeface="+mn-cs"/>
              </a:rPr>
              <a:t> gratuita </a:t>
            </a:r>
            <a:r>
              <a:rPr lang="es-ES" noProof="0" dirty="0"/>
              <a:t>de código abierto </a:t>
            </a:r>
            <a:r>
              <a:rPr lang="es-ES" sz="1200" b="0" i="0" u="none" strike="noStrike" kern="1200" noProof="0" dirty="0">
                <a:solidFill>
                  <a:schemeClr val="tx1"/>
                </a:solidFill>
                <a:effectLst/>
                <a:latin typeface="+mn-lt"/>
                <a:ea typeface="+mn-ea"/>
                <a:cs typeface="+mn-cs"/>
              </a:rPr>
              <a:t>para la recopilación da</a:t>
            </a:r>
            <a:r>
              <a:rPr lang="es-ES" sz="1200" b="0" i="0" u="none" strike="noStrike" kern="1200" baseline="0" noProof="0" dirty="0">
                <a:solidFill>
                  <a:schemeClr val="tx1"/>
                </a:solidFill>
                <a:effectLst/>
                <a:latin typeface="+mn-lt"/>
                <a:ea typeface="+mn-ea"/>
                <a:cs typeface="+mn-cs"/>
              </a:rPr>
              <a:t> datos móviles</a:t>
            </a:r>
            <a:r>
              <a:rPr lang="es-ES" sz="1200" b="0" i="0" u="none" strike="noStrike" kern="1200" noProof="0" dirty="0">
                <a:solidFill>
                  <a:schemeClr val="tx1"/>
                </a:solidFill>
                <a:effectLst/>
                <a:latin typeface="+mn-lt"/>
                <a:ea typeface="+mn-ea"/>
                <a:cs typeface="+mn-cs"/>
              </a:rPr>
              <a:t>, disponible para todas las personas. P</a:t>
            </a:r>
            <a:r>
              <a:rPr lang="es-ES" noProof="0" dirty="0"/>
              <a:t>ermite recopilar datos en el campo mediante el uso de dispositivos móviles, como teléfonos móviles o tabletas, así como con papel o computadoras.</a:t>
            </a:r>
          </a:p>
          <a:p>
            <a:pPr defTabSz="914306">
              <a:defRPr/>
            </a:pPr>
            <a:r>
              <a:rPr lang="es-ES" baseline="0" noProof="0" dirty="0"/>
              <a:t>Se debe tener presente que no todas las personas están conectadas: disponibilidad, </a:t>
            </a:r>
            <a:r>
              <a:rPr lang="es-ES" noProof="0" dirty="0"/>
              <a:t>asequibilidad, facilidad de uso.</a:t>
            </a:r>
          </a:p>
          <a:p>
            <a:pPr defTabSz="914306">
              <a:defRPr/>
            </a:pPr>
            <a:r>
              <a:rPr lang="es-ES" baseline="0" noProof="0" dirty="0"/>
              <a:t>Legislación electrónica</a:t>
            </a:r>
          </a:p>
          <a:p>
            <a:pPr defTabSz="914306">
              <a:defRPr/>
            </a:pPr>
            <a:r>
              <a:rPr lang="es-ES" baseline="0" noProof="0" dirty="0"/>
              <a:t>Definición de transformación </a:t>
            </a:r>
            <a:r>
              <a:rPr lang="es-ES" sz="1200" b="0" i="0" kern="1200" noProof="0" dirty="0">
                <a:solidFill>
                  <a:schemeClr val="tx1"/>
                </a:solidFill>
                <a:effectLst/>
                <a:latin typeface="+mn-lt"/>
                <a:ea typeface="+mn-ea"/>
                <a:cs typeface="+mn-cs"/>
              </a:rPr>
              <a:t>digital: </a:t>
            </a:r>
            <a:r>
              <a:rPr lang="es-ES" sz="1200" b="0" i="0" kern="1200" dirty="0">
                <a:solidFill>
                  <a:schemeClr val="tx1"/>
                </a:solidFill>
                <a:effectLst/>
                <a:latin typeface="+mn-lt"/>
                <a:ea typeface="+mn-ea"/>
                <a:cs typeface="+mn-cs"/>
              </a:rPr>
              <a:t>cambios asociados con la aplicación e integración de</a:t>
            </a:r>
            <a:r>
              <a:rPr lang="es-ES" sz="1200" b="0" i="0" kern="1200" baseline="0" dirty="0">
                <a:solidFill>
                  <a:schemeClr val="tx1"/>
                </a:solidFill>
                <a:effectLst/>
                <a:latin typeface="+mn-lt"/>
                <a:ea typeface="+mn-ea"/>
                <a:cs typeface="+mn-cs"/>
              </a:rPr>
              <a:t> tecnologías digitales </a:t>
            </a:r>
            <a:r>
              <a:rPr lang="es-ES" sz="1200" b="0" i="0" kern="1200" dirty="0">
                <a:solidFill>
                  <a:schemeClr val="tx1"/>
                </a:solidFill>
                <a:effectLst/>
                <a:latin typeface="+mn-lt"/>
                <a:ea typeface="+mn-ea"/>
                <a:cs typeface="+mn-cs"/>
              </a:rPr>
              <a:t>en todos los aspectos de la vida y la sociedad</a:t>
            </a:r>
            <a:r>
              <a:rPr lang="es-ES" sz="1200" b="0" i="0" kern="1200" baseline="0" dirty="0">
                <a:solidFill>
                  <a:schemeClr val="tx1"/>
                </a:solidFill>
                <a:effectLst/>
                <a:latin typeface="+mn-lt"/>
                <a:ea typeface="+mn-ea"/>
                <a:cs typeface="+mn-cs"/>
              </a:rPr>
              <a:t> humana</a:t>
            </a:r>
            <a:r>
              <a:rPr lang="en-US" sz="1200" b="0" i="0" kern="1200" dirty="0">
                <a:solidFill>
                  <a:schemeClr val="tx1"/>
                </a:solidFill>
                <a:effectLst/>
                <a:latin typeface="+mn-lt"/>
                <a:ea typeface="+mn-ea"/>
                <a:cs typeface="+mn-cs"/>
              </a:rPr>
              <a:t>. </a:t>
            </a:r>
            <a:r>
              <a:rPr lang="es-ES" dirty="0"/>
              <a:t>Es el paso de lo físico a lo digital </a:t>
            </a:r>
            <a:r>
              <a:rPr lang="en-US" baseline="0" dirty="0"/>
              <a:t>(</a:t>
            </a:r>
            <a:r>
              <a:rPr lang="en-US" baseline="0" dirty="0" err="1"/>
              <a:t>fuente</a:t>
            </a:r>
            <a:r>
              <a:rPr lang="en-US" baseline="0" dirty="0"/>
              <a:t>: www.technopedia.com).</a:t>
            </a:r>
          </a:p>
        </p:txBody>
      </p:sp>
      <p:sp>
        <p:nvSpPr>
          <p:cNvPr id="4" name="Slide Number Placeholder 3"/>
          <p:cNvSpPr>
            <a:spLocks noGrp="1"/>
          </p:cNvSpPr>
          <p:nvPr>
            <p:ph type="sldNum" sz="quarter" idx="10"/>
          </p:nvPr>
        </p:nvSpPr>
        <p:spPr/>
        <p:txBody>
          <a:bodyPr/>
          <a:lstStyle/>
          <a:p>
            <a:fld id="{A412FEE7-2154-B049-B0D8-2660E1F15E5B}" type="slidenum">
              <a:rPr lang="en-US" smtClean="0"/>
              <a:t>29</a:t>
            </a:fld>
            <a:endParaRPr lang="en-US"/>
          </a:p>
        </p:txBody>
      </p:sp>
    </p:spTree>
    <p:extLst>
      <p:ext uri="{BB962C8B-B14F-4D97-AF65-F5344CB8AC3E}">
        <p14:creationId xmlns:p14="http://schemas.microsoft.com/office/powerpoint/2010/main" val="243269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u="none" noProof="0" dirty="0">
                <a:latin typeface="+mn-lt"/>
              </a:rPr>
              <a:t>El objetivo de la</a:t>
            </a:r>
            <a:r>
              <a:rPr lang="es-ES" u="none" baseline="0" noProof="0" dirty="0">
                <a:latin typeface="+mn-lt"/>
              </a:rPr>
              <a:t> red de r</a:t>
            </a:r>
            <a:r>
              <a:rPr lang="es-ES" u="none" noProof="0" dirty="0">
                <a:latin typeface="+mn-lt"/>
              </a:rPr>
              <a:t>edes humanitarias digitales es</a:t>
            </a:r>
            <a:r>
              <a:rPr lang="es-ES" u="none" baseline="0" noProof="0" dirty="0">
                <a:latin typeface="+mn-lt"/>
              </a:rPr>
              <a:t> </a:t>
            </a:r>
            <a:r>
              <a:rPr lang="es-ES" noProof="0" dirty="0"/>
              <a:t>proporcionar una interfaz entre las organizaciones humanitarias formales y las redes informales, pero capacitadas y ágiles, </a:t>
            </a:r>
            <a:r>
              <a:rPr lang="es-ES" baseline="0" noProof="0" dirty="0"/>
              <a:t>de</a:t>
            </a:r>
            <a:r>
              <a:rPr lang="es-ES" noProof="0" dirty="0"/>
              <a:t> voluntarios y comunidades técnicas, mediante la facilitación de</a:t>
            </a:r>
            <a:r>
              <a:rPr lang="es-ES" baseline="0" noProof="0" dirty="0"/>
              <a:t> </a:t>
            </a:r>
            <a:r>
              <a:rPr lang="es-ES" noProof="0" dirty="0"/>
              <a:t>solicitudes de servicio, la organización de equipos de respuesta de voluntarios y comunidades técnicas, y su agrupación en el mismo esquema de colaboración.</a:t>
            </a:r>
          </a:p>
        </p:txBody>
      </p:sp>
      <p:sp>
        <p:nvSpPr>
          <p:cNvPr id="4" name="Slide Number Placeholder 3"/>
          <p:cNvSpPr>
            <a:spLocks noGrp="1"/>
          </p:cNvSpPr>
          <p:nvPr>
            <p:ph type="sldNum" sz="quarter" idx="10"/>
          </p:nvPr>
        </p:nvSpPr>
        <p:spPr/>
        <p:txBody>
          <a:bodyPr/>
          <a:lstStyle/>
          <a:p>
            <a:fld id="{A412FEE7-2154-B049-B0D8-2660E1F15E5B}" type="slidenum">
              <a:rPr lang="en-US" smtClean="0"/>
              <a:t>32</a:t>
            </a:fld>
            <a:endParaRPr lang="en-US"/>
          </a:p>
        </p:txBody>
      </p:sp>
    </p:spTree>
    <p:extLst>
      <p:ext uri="{BB962C8B-B14F-4D97-AF65-F5344CB8AC3E}">
        <p14:creationId xmlns:p14="http://schemas.microsoft.com/office/powerpoint/2010/main" val="183890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33</a:t>
            </a:fld>
            <a:endParaRPr lang="en-US"/>
          </a:p>
        </p:txBody>
      </p:sp>
    </p:spTree>
    <p:extLst>
      <p:ext uri="{BB962C8B-B14F-4D97-AF65-F5344CB8AC3E}">
        <p14:creationId xmlns:p14="http://schemas.microsoft.com/office/powerpoint/2010/main" val="186812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noProof="0" dirty="0"/>
              <a:t>Preguntar al grupo qué piensa de este video. </a:t>
            </a:r>
          </a:p>
          <a:p>
            <a:r>
              <a:rPr lang="es-ES" noProof="0" dirty="0"/>
              <a:t>Destacar algunos de los puntos principales, como la importancia de graficar los datos.</a:t>
            </a:r>
            <a:r>
              <a:rPr lang="es-ES" baseline="0" noProof="0" dirty="0"/>
              <a:t> E</a:t>
            </a:r>
            <a:r>
              <a:rPr lang="es-ES" noProof="0" dirty="0"/>
              <a:t>l uso de promedios no brinda una imagen completa. La importancia de desagregar los datos, por ejemplo, por sexo, edad, región, diferentes grupos de población, etc.</a:t>
            </a:r>
            <a:r>
              <a:rPr lang="es-ES" baseline="0" noProof="0" dirty="0"/>
              <a:t> </a:t>
            </a:r>
          </a:p>
          <a:p>
            <a:r>
              <a:rPr lang="es-ES" baseline="0" noProof="0" dirty="0"/>
              <a:t>Datos sin procesar -&gt; análisis de datos -&gt; información -&gt; conclusión -&gt; recomendación. ¡El USO de datos!</a:t>
            </a:r>
          </a:p>
        </p:txBody>
      </p:sp>
      <p:sp>
        <p:nvSpPr>
          <p:cNvPr id="4" name="Slide Number Placeholder 3"/>
          <p:cNvSpPr>
            <a:spLocks noGrp="1"/>
          </p:cNvSpPr>
          <p:nvPr>
            <p:ph type="sldNum" sz="quarter" idx="10"/>
          </p:nvPr>
        </p:nvSpPr>
        <p:spPr/>
        <p:txBody>
          <a:bodyPr/>
          <a:lstStyle/>
          <a:p>
            <a:fld id="{A412FEE7-2154-B049-B0D8-2660E1F15E5B}" type="slidenum">
              <a:rPr lang="en-US" smtClean="0"/>
              <a:t>3</a:t>
            </a:fld>
            <a:endParaRPr lang="en-US"/>
          </a:p>
        </p:txBody>
      </p:sp>
    </p:spTree>
    <p:extLst>
      <p:ext uri="{BB962C8B-B14F-4D97-AF65-F5344CB8AC3E}">
        <p14:creationId xmlns:p14="http://schemas.microsoft.com/office/powerpoint/2010/main" val="2577035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La desagregación de datos es fundamental </a:t>
            </a:r>
            <a:r>
              <a:rPr lang="es-ES" dirty="0"/>
              <a:t>para resaltar las diferencias de los</a:t>
            </a:r>
            <a:r>
              <a:rPr lang="es-ES" baseline="0" dirty="0"/>
              <a:t> distintos grupos de poblaciones</a:t>
            </a:r>
            <a:r>
              <a:rPr lang="es-ES" noProof="0" dirty="0"/>
              <a:t> o</a:t>
            </a:r>
            <a:r>
              <a:rPr lang="es-ES" baseline="0" noProof="0" dirty="0"/>
              <a:t> de las diversas </a:t>
            </a:r>
            <a:r>
              <a:rPr lang="es-ES" noProof="0" dirty="0"/>
              <a:t>regiones geográficas -&gt; identificar prioridades para intervenir y programar.</a:t>
            </a:r>
          </a:p>
        </p:txBody>
      </p:sp>
      <p:sp>
        <p:nvSpPr>
          <p:cNvPr id="4" name="Slide Number Placeholder 3"/>
          <p:cNvSpPr>
            <a:spLocks noGrp="1"/>
          </p:cNvSpPr>
          <p:nvPr>
            <p:ph type="sldNum" sz="quarter" idx="10"/>
          </p:nvPr>
        </p:nvSpPr>
        <p:spPr/>
        <p:txBody>
          <a:bodyPr/>
          <a:lstStyle/>
          <a:p>
            <a:fld id="{A412FEE7-2154-B049-B0D8-2660E1F15E5B}" type="slidenum">
              <a:rPr lang="en-US" smtClean="0"/>
              <a:t>34</a:t>
            </a:fld>
            <a:endParaRPr lang="en-US"/>
          </a:p>
        </p:txBody>
      </p:sp>
    </p:spTree>
    <p:extLst>
      <p:ext uri="{BB962C8B-B14F-4D97-AF65-F5344CB8AC3E}">
        <p14:creationId xmlns:p14="http://schemas.microsoft.com/office/powerpoint/2010/main" val="2037969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AR" dirty="0"/>
          </a:p>
        </p:txBody>
      </p:sp>
      <p:sp>
        <p:nvSpPr>
          <p:cNvPr id="4" name="Slide Number Placeholder 3"/>
          <p:cNvSpPr>
            <a:spLocks noGrp="1"/>
          </p:cNvSpPr>
          <p:nvPr>
            <p:ph type="sldNum" sz="quarter" idx="10"/>
          </p:nvPr>
        </p:nvSpPr>
        <p:spPr/>
        <p:txBody>
          <a:bodyPr/>
          <a:lstStyle/>
          <a:p>
            <a:fld id="{A412FEE7-2154-B049-B0D8-2660E1F15E5B}" type="slidenum">
              <a:rPr lang="en-US" smtClean="0"/>
              <a:t>35</a:t>
            </a:fld>
            <a:endParaRPr lang="en-US"/>
          </a:p>
        </p:txBody>
      </p:sp>
    </p:spTree>
    <p:extLst>
      <p:ext uri="{BB962C8B-B14F-4D97-AF65-F5344CB8AC3E}">
        <p14:creationId xmlns:p14="http://schemas.microsoft.com/office/powerpoint/2010/main" val="2763654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ACAPS ha trabajado en la identificación de</a:t>
            </a:r>
            <a:r>
              <a:rPr lang="es-ES" baseline="0" noProof="0" dirty="0"/>
              <a:t> información dudosa que analizaremos aquí con mayor detenimiento.</a:t>
            </a:r>
            <a:endParaRPr lang="es-ES" noProof="0" dirty="0"/>
          </a:p>
        </p:txBody>
      </p:sp>
      <p:sp>
        <p:nvSpPr>
          <p:cNvPr id="4" name="Slide Number Placeholder 3"/>
          <p:cNvSpPr>
            <a:spLocks noGrp="1"/>
          </p:cNvSpPr>
          <p:nvPr>
            <p:ph type="sldNum" sz="quarter" idx="10"/>
          </p:nvPr>
        </p:nvSpPr>
        <p:spPr/>
        <p:txBody>
          <a:bodyPr/>
          <a:lstStyle/>
          <a:p>
            <a:fld id="{A412FEE7-2154-B049-B0D8-2660E1F15E5B}" type="slidenum">
              <a:rPr lang="en-US" smtClean="0"/>
              <a:t>37</a:t>
            </a:fld>
            <a:endParaRPr lang="en-US"/>
          </a:p>
        </p:txBody>
      </p:sp>
    </p:spTree>
    <p:extLst>
      <p:ext uri="{BB962C8B-B14F-4D97-AF65-F5344CB8AC3E}">
        <p14:creationId xmlns:p14="http://schemas.microsoft.com/office/powerpoint/2010/main" val="1001653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 poco probable que el ministro de Educación libanés tenga los datos disponibles para calcular la proporción de combatientes del ISIS por cada persona que huye de Siria. Por el contrario, es probable que el </a:t>
            </a:r>
            <a:r>
              <a:rPr lang="es-ES" dirty="0" err="1"/>
              <a:t>Daily</a:t>
            </a:r>
            <a:r>
              <a:rPr lang="es-ES" dirty="0"/>
              <a:t> Mail, descrito por algunas personas</a:t>
            </a:r>
            <a:r>
              <a:rPr lang="es-ES" baseline="0" dirty="0"/>
              <a:t> </a:t>
            </a:r>
            <a:r>
              <a:rPr lang="es-ES" dirty="0"/>
              <a:t>como un periódico sensacionalista, no haya verificado este hecho antes de su publicación. </a:t>
            </a:r>
          </a:p>
          <a:p>
            <a:r>
              <a:rPr lang="es-ES" i="1" dirty="0"/>
              <a:t>ACAPS</a:t>
            </a:r>
            <a:endParaRPr lang="en-US" i="1" dirty="0">
              <a:solidFill>
                <a:srgbClr val="0033CC"/>
              </a:solidFill>
            </a:endParaRPr>
          </a:p>
        </p:txBody>
      </p:sp>
      <p:sp>
        <p:nvSpPr>
          <p:cNvPr id="4" name="Slide Number Placeholder 3"/>
          <p:cNvSpPr>
            <a:spLocks noGrp="1"/>
          </p:cNvSpPr>
          <p:nvPr>
            <p:ph type="sldNum" sz="quarter" idx="10"/>
          </p:nvPr>
        </p:nvSpPr>
        <p:spPr/>
        <p:txBody>
          <a:bodyPr/>
          <a:lstStyle/>
          <a:p>
            <a:fld id="{A412FEE7-2154-B049-B0D8-2660E1F15E5B}" type="slidenum">
              <a:rPr lang="en-US" smtClean="0"/>
              <a:t>38</a:t>
            </a:fld>
            <a:endParaRPr lang="en-US"/>
          </a:p>
        </p:txBody>
      </p:sp>
    </p:spTree>
    <p:extLst>
      <p:ext uri="{BB962C8B-B14F-4D97-AF65-F5344CB8AC3E}">
        <p14:creationId xmlns:p14="http://schemas.microsoft.com/office/powerpoint/2010/main" val="3003193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recopilación de datos en Siria se ve gravemente obstaculizada por el conflicto activo y la falta de acceso a sectores del país. Las estadísticas sobre el conflicto de Siria son estimaciones conjeturales generales, calculadas en un contexto políticamente cargado.</a:t>
            </a:r>
            <a:endParaRPr lang="en-GB" dirty="0">
              <a:solidFill>
                <a:srgbClr val="0033CC"/>
              </a:solidFill>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412FEE7-2154-B049-B0D8-2660E1F15E5B}" type="slidenum">
              <a:rPr lang="en-US" smtClean="0"/>
              <a:t>42</a:t>
            </a:fld>
            <a:endParaRPr lang="en-US"/>
          </a:p>
        </p:txBody>
      </p:sp>
    </p:spTree>
    <p:extLst>
      <p:ext uri="{BB962C8B-B14F-4D97-AF65-F5344CB8AC3E}">
        <p14:creationId xmlns:p14="http://schemas.microsoft.com/office/powerpoint/2010/main" val="500644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err="1">
                <a:solidFill>
                  <a:srgbClr val="0033CC"/>
                </a:solidFill>
                <a:cs typeface="Times New Roman" panose="02020603050405020304" pitchFamily="18" charset="0"/>
              </a:rPr>
              <a:t>Es</a:t>
            </a:r>
            <a:r>
              <a:rPr lang="en-GB" b="0" baseline="0" dirty="0">
                <a:solidFill>
                  <a:srgbClr val="0033CC"/>
                </a:solidFill>
                <a:cs typeface="Times New Roman" panose="02020603050405020304" pitchFamily="18" charset="0"/>
              </a:rPr>
              <a:t> normal </a:t>
            </a:r>
            <a:r>
              <a:rPr lang="en-GB" b="1" baseline="0" dirty="0" err="1">
                <a:solidFill>
                  <a:srgbClr val="0033CC"/>
                </a:solidFill>
                <a:cs typeface="Times New Roman" panose="02020603050405020304" pitchFamily="18" charset="0"/>
              </a:rPr>
              <a:t>c</a:t>
            </a:r>
            <a:r>
              <a:rPr lang="en-GB" b="1" dirty="0" err="1">
                <a:solidFill>
                  <a:srgbClr val="0033CC"/>
                </a:solidFill>
                <a:cs typeface="Times New Roman" panose="02020603050405020304" pitchFamily="18" charset="0"/>
              </a:rPr>
              <a:t>ontar</a:t>
            </a:r>
            <a:r>
              <a:rPr lang="en-GB" b="1" dirty="0">
                <a:solidFill>
                  <a:srgbClr val="0033CC"/>
                </a:solidFill>
                <a:cs typeface="Times New Roman" panose="02020603050405020304" pitchFamily="18" charset="0"/>
              </a:rPr>
              <a:t> dos </a:t>
            </a:r>
            <a:r>
              <a:rPr lang="en-GB" b="1" dirty="0" err="1">
                <a:solidFill>
                  <a:srgbClr val="0033CC"/>
                </a:solidFill>
                <a:cs typeface="Times New Roman" panose="02020603050405020304" pitchFamily="18" charset="0"/>
              </a:rPr>
              <a:t>veces</a:t>
            </a:r>
            <a:r>
              <a:rPr lang="en-GB" b="1" dirty="0">
                <a:solidFill>
                  <a:srgbClr val="0033CC"/>
                </a:solidFill>
                <a:cs typeface="Times New Roman" panose="02020603050405020304" pitchFamily="18" charset="0"/>
              </a:rPr>
              <a:t> </a:t>
            </a:r>
            <a:r>
              <a:rPr lang="en-GB" b="0" dirty="0">
                <a:solidFill>
                  <a:srgbClr val="0033CC"/>
                </a:solidFill>
                <a:cs typeface="Times New Roman" panose="02020603050405020304" pitchFamily="18" charset="0"/>
              </a:rPr>
              <a:t>el </a:t>
            </a:r>
            <a:r>
              <a:rPr lang="en-GB" b="0" dirty="0" err="1">
                <a:solidFill>
                  <a:srgbClr val="0033CC"/>
                </a:solidFill>
                <a:cs typeface="Times New Roman" panose="02020603050405020304" pitchFamily="18" charset="0"/>
              </a:rPr>
              <a:t>número</a:t>
            </a:r>
            <a:r>
              <a:rPr lang="en-GB" b="0" baseline="0" dirty="0">
                <a:solidFill>
                  <a:srgbClr val="0033CC"/>
                </a:solidFill>
                <a:cs typeface="Times New Roman" panose="02020603050405020304" pitchFamily="18" charset="0"/>
              </a:rPr>
              <a:t> de personas </a:t>
            </a:r>
            <a:r>
              <a:rPr lang="en-GB" b="0" baseline="0" dirty="0" err="1">
                <a:solidFill>
                  <a:srgbClr val="0033CC"/>
                </a:solidFill>
                <a:cs typeface="Times New Roman" panose="02020603050405020304" pitchFamily="18" charset="0"/>
              </a:rPr>
              <a:t>en</a:t>
            </a:r>
            <a:r>
              <a:rPr lang="en-GB" b="0" baseline="0" dirty="0">
                <a:solidFill>
                  <a:srgbClr val="0033CC"/>
                </a:solidFill>
                <a:cs typeface="Times New Roman" panose="02020603050405020304" pitchFamily="18" charset="0"/>
              </a:rPr>
              <a:t> </a:t>
            </a:r>
            <a:r>
              <a:rPr lang="en-GB" b="0" baseline="0" dirty="0" err="1">
                <a:solidFill>
                  <a:srgbClr val="0033CC"/>
                </a:solidFill>
                <a:cs typeface="Times New Roman" panose="02020603050405020304" pitchFamily="18" charset="0"/>
              </a:rPr>
              <a:t>estado</a:t>
            </a:r>
            <a:r>
              <a:rPr lang="en-GB" b="0" baseline="0" dirty="0">
                <a:solidFill>
                  <a:srgbClr val="0033CC"/>
                </a:solidFill>
                <a:cs typeface="Times New Roman" panose="02020603050405020304" pitchFamily="18" charset="0"/>
              </a:rPr>
              <a:t> de </a:t>
            </a:r>
            <a:r>
              <a:rPr lang="en-GB" b="0" baseline="0" dirty="0" err="1">
                <a:solidFill>
                  <a:srgbClr val="0033CC"/>
                </a:solidFill>
                <a:cs typeface="Times New Roman" panose="02020603050405020304" pitchFamily="18" charset="0"/>
              </a:rPr>
              <a:t>necesidad</a:t>
            </a:r>
            <a:r>
              <a:rPr lang="en-GB" b="0" baseline="0" dirty="0">
                <a:solidFill>
                  <a:srgbClr val="0033CC"/>
                </a:solidFill>
                <a:cs typeface="Times New Roman" panose="02020603050405020304" pitchFamily="18" charset="0"/>
              </a:rPr>
              <a:t>. El </a:t>
            </a:r>
            <a:r>
              <a:rPr lang="en-GB" b="0" baseline="0" dirty="0" err="1">
                <a:solidFill>
                  <a:srgbClr val="0033CC"/>
                </a:solidFill>
                <a:cs typeface="Times New Roman" panose="02020603050405020304" pitchFamily="18" charset="0"/>
              </a:rPr>
              <a:t>número</a:t>
            </a:r>
            <a:r>
              <a:rPr lang="en-GB" b="0" baseline="0" dirty="0">
                <a:solidFill>
                  <a:srgbClr val="0033CC"/>
                </a:solidFill>
                <a:cs typeface="Times New Roman" panose="02020603050405020304" pitchFamily="18" charset="0"/>
              </a:rPr>
              <a:t> de </a:t>
            </a:r>
            <a:r>
              <a:rPr lang="en-GB" b="0" baseline="0" dirty="0" err="1">
                <a:solidFill>
                  <a:srgbClr val="0033CC"/>
                </a:solidFill>
                <a:cs typeface="Times New Roman" panose="02020603050405020304" pitchFamily="18" charset="0"/>
              </a:rPr>
              <a:t>esta</a:t>
            </a:r>
            <a:r>
              <a:rPr lang="en-GB" b="0" baseline="0" dirty="0">
                <a:solidFill>
                  <a:srgbClr val="0033CC"/>
                </a:solidFill>
                <a:cs typeface="Times New Roman" panose="02020603050405020304" pitchFamily="18" charset="0"/>
              </a:rPr>
              <a:t> </a:t>
            </a:r>
            <a:r>
              <a:rPr lang="en-GB" b="0" baseline="0" dirty="0" err="1">
                <a:solidFill>
                  <a:srgbClr val="0033CC"/>
                </a:solidFill>
                <a:cs typeface="Times New Roman" panose="02020603050405020304" pitchFamily="18" charset="0"/>
              </a:rPr>
              <a:t>categoría</a:t>
            </a:r>
            <a:r>
              <a:rPr lang="en-GB" b="0" baseline="0" dirty="0">
                <a:solidFill>
                  <a:srgbClr val="0033CC"/>
                </a:solidFill>
                <a:cs typeface="Times New Roman" panose="02020603050405020304" pitchFamily="18" charset="0"/>
              </a:rPr>
              <a:t> de personas </a:t>
            </a:r>
            <a:r>
              <a:rPr lang="en-GB" b="1" baseline="0" dirty="0" err="1">
                <a:solidFill>
                  <a:srgbClr val="0033CC"/>
                </a:solidFill>
                <a:cs typeface="Times New Roman" panose="02020603050405020304" pitchFamily="18" charset="0"/>
              </a:rPr>
              <a:t>por</a:t>
            </a:r>
            <a:r>
              <a:rPr lang="en-GB" b="1" baseline="0" dirty="0">
                <a:solidFill>
                  <a:srgbClr val="0033CC"/>
                </a:solidFill>
                <a:cs typeface="Times New Roman" panose="02020603050405020304" pitchFamily="18" charset="0"/>
              </a:rPr>
              <a:t> sector </a:t>
            </a:r>
            <a:r>
              <a:rPr lang="en-GB" b="0" baseline="0" dirty="0" err="1">
                <a:solidFill>
                  <a:srgbClr val="0033CC"/>
                </a:solidFill>
                <a:cs typeface="Times New Roman" panose="02020603050405020304" pitchFamily="18" charset="0"/>
              </a:rPr>
              <a:t>combinado</a:t>
            </a:r>
            <a:r>
              <a:rPr lang="en-GB" b="0" baseline="0" dirty="0">
                <a:solidFill>
                  <a:srgbClr val="0033CC"/>
                </a:solidFill>
                <a:cs typeface="Times New Roman" panose="02020603050405020304" pitchFamily="18" charset="0"/>
              </a:rPr>
              <a:t> con la </a:t>
            </a:r>
            <a:r>
              <a:rPr lang="en-GB" b="0" baseline="0" dirty="0" err="1">
                <a:solidFill>
                  <a:srgbClr val="0033CC"/>
                </a:solidFill>
                <a:cs typeface="Times New Roman" panose="02020603050405020304" pitchFamily="18" charset="0"/>
              </a:rPr>
              <a:t>cantidad</a:t>
            </a:r>
            <a:r>
              <a:rPr lang="en-GB" b="0" baseline="0" dirty="0">
                <a:solidFill>
                  <a:srgbClr val="0033CC"/>
                </a:solidFill>
                <a:cs typeface="Times New Roman" panose="02020603050405020304" pitchFamily="18" charset="0"/>
              </a:rPr>
              <a:t> total de 7,4 </a:t>
            </a:r>
            <a:r>
              <a:rPr lang="en-GB" b="0" baseline="0" dirty="0" err="1">
                <a:solidFill>
                  <a:srgbClr val="0033CC"/>
                </a:solidFill>
                <a:cs typeface="Times New Roman" panose="02020603050405020304" pitchFamily="18" charset="0"/>
              </a:rPr>
              <a:t>millones</a:t>
            </a:r>
            <a:r>
              <a:rPr lang="en-GB" dirty="0">
                <a:solidFill>
                  <a:srgbClr val="0033CC"/>
                </a:solidFill>
                <a:cs typeface="Times New Roman" panose="02020603050405020304" pitchFamily="18" charset="0"/>
              </a:rPr>
              <a:t>.</a:t>
            </a:r>
          </a:p>
          <a:p>
            <a:r>
              <a:rPr lang="en-GB" dirty="0">
                <a:solidFill>
                  <a:srgbClr val="0033CC"/>
                </a:solidFill>
                <a:cs typeface="Times New Roman" panose="02020603050405020304" pitchFamily="18" charset="0"/>
              </a:rPr>
              <a:t>Sin embargo, la </a:t>
            </a:r>
            <a:r>
              <a:rPr lang="es-ES" b="1" dirty="0"/>
              <a:t>unidad de análisis </a:t>
            </a:r>
            <a:r>
              <a:rPr lang="es-ES" dirty="0"/>
              <a:t>no comprende categorías mutuamente excluyentes: algunas personas que padecen inseguridad alimentaria grave también se ven afectadas por desastres naturales.</a:t>
            </a:r>
            <a:endParaRPr lang="fr-CH" dirty="0"/>
          </a:p>
        </p:txBody>
      </p:sp>
      <p:sp>
        <p:nvSpPr>
          <p:cNvPr id="4" name="Slide Number Placeholder 3"/>
          <p:cNvSpPr>
            <a:spLocks noGrp="1"/>
          </p:cNvSpPr>
          <p:nvPr>
            <p:ph type="sldNum" sz="quarter" idx="10"/>
          </p:nvPr>
        </p:nvSpPr>
        <p:spPr/>
        <p:txBody>
          <a:bodyPr/>
          <a:lstStyle/>
          <a:p>
            <a:fld id="{A412FEE7-2154-B049-B0D8-2660E1F15E5B}" type="slidenum">
              <a:rPr lang="en-US" smtClean="0"/>
              <a:t>44</a:t>
            </a:fld>
            <a:endParaRPr lang="en-US"/>
          </a:p>
        </p:txBody>
      </p:sp>
    </p:spTree>
    <p:extLst>
      <p:ext uri="{BB962C8B-B14F-4D97-AF65-F5344CB8AC3E}">
        <p14:creationId xmlns:p14="http://schemas.microsoft.com/office/powerpoint/2010/main" val="3556343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GB" dirty="0">
                <a:solidFill>
                  <a:srgbClr val="0033CC"/>
                </a:solidFill>
                <a:cs typeface="Times New Roman" panose="02020603050405020304" pitchFamily="18" charset="0"/>
              </a:rPr>
              <a:t>El 75% </a:t>
            </a:r>
            <a:r>
              <a:rPr lang="es-ES" dirty="0"/>
              <a:t>de todas las personas en países con índices altos</a:t>
            </a:r>
            <a:r>
              <a:rPr lang="es-ES" baseline="0" dirty="0"/>
              <a:t> de</a:t>
            </a:r>
            <a:r>
              <a:rPr lang="es-ES" dirty="0"/>
              <a:t> fertilidad son mujeres y niños.</a:t>
            </a:r>
          </a:p>
          <a:p>
            <a:pPr defTabSz="915772">
              <a:defRPr/>
            </a:pPr>
            <a:r>
              <a:rPr lang="en-GB" dirty="0">
                <a:solidFill>
                  <a:srgbClr val="0033CC"/>
                </a:solidFill>
                <a:cs typeface="Times New Roman" panose="02020603050405020304" pitchFamily="18" charset="0"/>
              </a:rPr>
              <a:t>Los </a:t>
            </a:r>
            <a:r>
              <a:rPr lang="en-GB" dirty="0" err="1">
                <a:solidFill>
                  <a:srgbClr val="0033CC"/>
                </a:solidFill>
                <a:cs typeface="Times New Roman" panose="02020603050405020304" pitchFamily="18" charset="0"/>
              </a:rPr>
              <a:t>resultados</a:t>
            </a:r>
            <a:r>
              <a:rPr lang="en-GB" dirty="0">
                <a:solidFill>
                  <a:srgbClr val="0033CC"/>
                </a:solidFill>
                <a:cs typeface="Times New Roman" panose="02020603050405020304" pitchFamily="18" charset="0"/>
              </a:rPr>
              <a:t> de </a:t>
            </a:r>
            <a:r>
              <a:rPr lang="en-GB" dirty="0" err="1">
                <a:solidFill>
                  <a:srgbClr val="0033CC"/>
                </a:solidFill>
                <a:cs typeface="Times New Roman" panose="02020603050405020304" pitchFamily="18" charset="0"/>
              </a:rPr>
              <a:t>una</a:t>
            </a:r>
            <a:r>
              <a:rPr lang="en-GB" dirty="0">
                <a:solidFill>
                  <a:srgbClr val="0033CC"/>
                </a:solidFill>
                <a:cs typeface="Times New Roman" panose="02020603050405020304" pitchFamily="18" charset="0"/>
              </a:rPr>
              <a:t> </a:t>
            </a:r>
            <a:r>
              <a:rPr lang="en-GB" dirty="0" err="1">
                <a:solidFill>
                  <a:srgbClr val="0033CC"/>
                </a:solidFill>
                <a:cs typeface="Times New Roman" panose="02020603050405020304" pitchFamily="18" charset="0"/>
              </a:rPr>
              <a:t>encuesta</a:t>
            </a:r>
            <a:r>
              <a:rPr lang="en-GB" dirty="0">
                <a:solidFill>
                  <a:srgbClr val="0033CC"/>
                </a:solidFill>
                <a:cs typeface="Times New Roman" panose="02020603050405020304" pitchFamily="18" charset="0"/>
              </a:rPr>
              <a:t> </a:t>
            </a:r>
            <a:r>
              <a:rPr lang="en-GB" dirty="0" err="1">
                <a:solidFill>
                  <a:srgbClr val="0033CC"/>
                </a:solidFill>
                <a:cs typeface="Times New Roman" panose="02020603050405020304" pitchFamily="18" charset="0"/>
              </a:rPr>
              <a:t>indican</a:t>
            </a:r>
            <a:r>
              <a:rPr lang="en-GB" dirty="0">
                <a:solidFill>
                  <a:srgbClr val="0033CC"/>
                </a:solidFill>
                <a:cs typeface="Times New Roman" panose="02020603050405020304" pitchFamily="18" charset="0"/>
              </a:rPr>
              <a:t> que el</a:t>
            </a:r>
            <a:r>
              <a:rPr lang="en-GB" dirty="0">
                <a:cs typeface="Times New Roman" panose="02020603050405020304" pitchFamily="18" charset="0"/>
              </a:rPr>
              <a:t> 16% de </a:t>
            </a:r>
            <a:r>
              <a:rPr lang="en-GB" dirty="0" err="1">
                <a:cs typeface="Times New Roman" panose="02020603050405020304" pitchFamily="18" charset="0"/>
              </a:rPr>
              <a:t>los</a:t>
            </a:r>
            <a:r>
              <a:rPr lang="en-GB" dirty="0">
                <a:cs typeface="Times New Roman" panose="02020603050405020304" pitchFamily="18" charset="0"/>
              </a:rPr>
              <a:t> </a:t>
            </a:r>
            <a:r>
              <a:rPr lang="en-GB" dirty="0" err="1">
                <a:cs typeface="Times New Roman" panose="02020603050405020304" pitchFamily="18" charset="0"/>
              </a:rPr>
              <a:t>encuestados</a:t>
            </a:r>
            <a:r>
              <a:rPr lang="en-GB" dirty="0">
                <a:cs typeface="Times New Roman" panose="02020603050405020304" pitchFamily="18" charset="0"/>
              </a:rPr>
              <a:t> </a:t>
            </a:r>
            <a:r>
              <a:rPr lang="en-GB" dirty="0" err="1">
                <a:cs typeface="Times New Roman" panose="02020603050405020304" pitchFamily="18" charset="0"/>
              </a:rPr>
              <a:t>informaron</a:t>
            </a:r>
            <a:r>
              <a:rPr lang="en-GB" baseline="0" dirty="0">
                <a:cs typeface="Times New Roman" panose="02020603050405020304" pitchFamily="18" charset="0"/>
              </a:rPr>
              <a:t> que </a:t>
            </a:r>
            <a:r>
              <a:rPr lang="en-GB" baseline="0" dirty="0" err="1">
                <a:cs typeface="Times New Roman" panose="02020603050405020304" pitchFamily="18" charset="0"/>
              </a:rPr>
              <a:t>eran</a:t>
            </a:r>
            <a:r>
              <a:rPr lang="en-GB" baseline="0" dirty="0">
                <a:cs typeface="Times New Roman" panose="02020603050405020304" pitchFamily="18" charset="0"/>
              </a:rPr>
              <a:t> </a:t>
            </a:r>
            <a:r>
              <a:rPr lang="en-GB" baseline="0" dirty="0" err="1">
                <a:cs typeface="Times New Roman" panose="02020603050405020304" pitchFamily="18" charset="0"/>
              </a:rPr>
              <a:t>estudiantes</a:t>
            </a:r>
            <a:r>
              <a:rPr lang="en-GB" baseline="0" dirty="0">
                <a:cs typeface="Times New Roman" panose="02020603050405020304" pitchFamily="18" charset="0"/>
              </a:rPr>
              <a:t>.</a:t>
            </a:r>
            <a:endParaRPr lang="en-GB" dirty="0">
              <a:cs typeface="Times New Roman" panose="02020603050405020304" pitchFamily="18" charset="0"/>
            </a:endParaRPr>
          </a:p>
          <a:p>
            <a:endParaRPr lang="fr-CH" dirty="0"/>
          </a:p>
        </p:txBody>
      </p:sp>
      <p:sp>
        <p:nvSpPr>
          <p:cNvPr id="4" name="Slide Number Placeholder 3"/>
          <p:cNvSpPr>
            <a:spLocks noGrp="1"/>
          </p:cNvSpPr>
          <p:nvPr>
            <p:ph type="sldNum" sz="quarter" idx="10"/>
          </p:nvPr>
        </p:nvSpPr>
        <p:spPr/>
        <p:txBody>
          <a:bodyPr/>
          <a:lstStyle/>
          <a:p>
            <a:fld id="{A412FEE7-2154-B049-B0D8-2660E1F15E5B}" type="slidenum">
              <a:rPr lang="en-US" smtClean="0"/>
              <a:t>46</a:t>
            </a:fld>
            <a:endParaRPr lang="en-US"/>
          </a:p>
        </p:txBody>
      </p:sp>
    </p:spTree>
    <p:extLst>
      <p:ext uri="{BB962C8B-B14F-4D97-AF65-F5344CB8AC3E}">
        <p14:creationId xmlns:p14="http://schemas.microsoft.com/office/powerpoint/2010/main" val="302797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Siempre</a:t>
            </a:r>
            <a:r>
              <a:rPr lang="es-ES" baseline="0" noProof="0" dirty="0"/>
              <a:t> se debe considerar si es seguro recopilar y distribuir la información.</a:t>
            </a:r>
            <a:endParaRPr lang="es-ES" noProof="0" dirty="0"/>
          </a:p>
        </p:txBody>
      </p:sp>
      <p:sp>
        <p:nvSpPr>
          <p:cNvPr id="4" name="Slide Number Placeholder 3"/>
          <p:cNvSpPr>
            <a:spLocks noGrp="1"/>
          </p:cNvSpPr>
          <p:nvPr>
            <p:ph type="sldNum" sz="quarter" idx="10"/>
          </p:nvPr>
        </p:nvSpPr>
        <p:spPr/>
        <p:txBody>
          <a:bodyPr/>
          <a:lstStyle/>
          <a:p>
            <a:fld id="{A412FEE7-2154-B049-B0D8-2660E1F15E5B}" type="slidenum">
              <a:rPr lang="en-US" smtClean="0"/>
              <a:t>50</a:t>
            </a:fld>
            <a:endParaRPr lang="en-US"/>
          </a:p>
        </p:txBody>
      </p:sp>
    </p:spTree>
    <p:extLst>
      <p:ext uri="{BB962C8B-B14F-4D97-AF65-F5344CB8AC3E}">
        <p14:creationId xmlns:p14="http://schemas.microsoft.com/office/powerpoint/2010/main" val="2479027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4</a:t>
            </a:fld>
            <a:endParaRPr lang="en-US"/>
          </a:p>
        </p:txBody>
      </p:sp>
    </p:spTree>
    <p:extLst>
      <p:ext uri="{BB962C8B-B14F-4D97-AF65-F5344CB8AC3E}">
        <p14:creationId xmlns:p14="http://schemas.microsoft.com/office/powerpoint/2010/main" val="549219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s-ES" noProof="0" dirty="0"/>
              <a:t>Existen diferentes tipos</a:t>
            </a:r>
            <a:r>
              <a:rPr lang="es-ES" baseline="0" noProof="0" dirty="0"/>
              <a:t> de datos</a:t>
            </a:r>
            <a:r>
              <a:rPr lang="es-ES" noProof="0" dirty="0"/>
              <a:t>. </a:t>
            </a:r>
          </a:p>
          <a:p>
            <a:pPr defTabSz="914306">
              <a:defRPr/>
            </a:pPr>
            <a:r>
              <a:rPr lang="es-ES" noProof="0" dirty="0"/>
              <a:t>La importancia de los datos</a:t>
            </a:r>
            <a:r>
              <a:rPr lang="es-ES" baseline="0" noProof="0" dirty="0"/>
              <a:t>: describen una situación, </a:t>
            </a:r>
            <a:r>
              <a:rPr lang="es-ES" noProof="0" dirty="0"/>
              <a:t>dicen cómo cambian las cosas, cómo progresan sus intervenciones o programas, y si las intervenciones producen el efecto deseado.</a:t>
            </a:r>
          </a:p>
          <a:p>
            <a:pPr defTabSz="914306">
              <a:defRPr/>
            </a:pPr>
            <a:r>
              <a:rPr lang="es-ES" baseline="0" noProof="0" dirty="0"/>
              <a:t>Se utilizan </a:t>
            </a:r>
            <a:r>
              <a:rPr lang="es-ES" sz="1200" kern="1200" noProof="0" dirty="0">
                <a:solidFill>
                  <a:schemeClr val="tx1"/>
                </a:solidFill>
                <a:effectLst/>
                <a:latin typeface="+mn-lt"/>
                <a:ea typeface="+mn-ea"/>
                <a:cs typeface="+mn-cs"/>
              </a:rPr>
              <a:t>en todas las etapas del ciclo del programa</a:t>
            </a:r>
            <a:r>
              <a:rPr lang="es-ES" baseline="0" noProof="0" dirty="0"/>
              <a:t> para la toma de decisiones, el aprendizaje y la transparencia.</a:t>
            </a:r>
          </a:p>
        </p:txBody>
      </p:sp>
      <p:sp>
        <p:nvSpPr>
          <p:cNvPr id="4" name="Slide Number Placeholder 3"/>
          <p:cNvSpPr>
            <a:spLocks noGrp="1"/>
          </p:cNvSpPr>
          <p:nvPr>
            <p:ph type="sldNum" sz="quarter" idx="10"/>
          </p:nvPr>
        </p:nvSpPr>
        <p:spPr/>
        <p:txBody>
          <a:bodyPr/>
          <a:lstStyle/>
          <a:p>
            <a:fld id="{A412FEE7-2154-B049-B0D8-2660E1F15E5B}" type="slidenum">
              <a:rPr lang="en-US" smtClean="0"/>
              <a:t>5</a:t>
            </a:fld>
            <a:endParaRPr lang="en-US"/>
          </a:p>
        </p:txBody>
      </p:sp>
    </p:spTree>
    <p:extLst>
      <p:ext uri="{BB962C8B-B14F-4D97-AF65-F5344CB8AC3E}">
        <p14:creationId xmlns:p14="http://schemas.microsoft.com/office/powerpoint/2010/main" val="140416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6"/>
          <p:cNvSpPr>
            <a:spLocks noGrp="1" noChangeArrowheads="1"/>
          </p:cNvSpPr>
          <p:nvPr>
            <p:ph type="sldNum" sz="quarter"/>
          </p:nvPr>
        </p:nvSpPr>
        <p:spPr>
          <a:no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17969" eaLnBrk="0">
              <a:tabLst>
                <a:tab pos="675556" algn="l"/>
                <a:tab pos="1352731" algn="l"/>
                <a:tab pos="2029906" algn="l"/>
                <a:tab pos="2707082" algn="l"/>
              </a:tabLst>
              <a:defRPr>
                <a:solidFill>
                  <a:schemeClr val="tx1"/>
                </a:solidFill>
                <a:latin typeface="Arial" charset="0"/>
              </a:defRPr>
            </a:lvl1pPr>
            <a:lvl2pPr marL="758178" indent="-291606" defTabSz="417969" eaLnBrk="0">
              <a:tabLst>
                <a:tab pos="675556" algn="l"/>
                <a:tab pos="1352731" algn="l"/>
                <a:tab pos="2029906" algn="l"/>
                <a:tab pos="2707082" algn="l"/>
              </a:tabLst>
              <a:defRPr>
                <a:solidFill>
                  <a:schemeClr val="tx1"/>
                </a:solidFill>
                <a:latin typeface="Arial" charset="0"/>
              </a:defRPr>
            </a:lvl2pPr>
            <a:lvl3pPr marL="1166427" indent="-233285" defTabSz="417969" eaLnBrk="0">
              <a:tabLst>
                <a:tab pos="675556" algn="l"/>
                <a:tab pos="1352731" algn="l"/>
                <a:tab pos="2029906" algn="l"/>
                <a:tab pos="2707082" algn="l"/>
              </a:tabLst>
              <a:defRPr>
                <a:solidFill>
                  <a:schemeClr val="tx1"/>
                </a:solidFill>
                <a:latin typeface="Arial" charset="0"/>
              </a:defRPr>
            </a:lvl3pPr>
            <a:lvl4pPr marL="1632997" indent="-233285" defTabSz="417969" eaLnBrk="0">
              <a:tabLst>
                <a:tab pos="675556" algn="l"/>
                <a:tab pos="1352731" algn="l"/>
                <a:tab pos="2029906" algn="l"/>
                <a:tab pos="2707082" algn="l"/>
              </a:tabLst>
              <a:defRPr>
                <a:solidFill>
                  <a:schemeClr val="tx1"/>
                </a:solidFill>
                <a:latin typeface="Arial" charset="0"/>
              </a:defRPr>
            </a:lvl4pPr>
            <a:lvl5pPr marL="2099567" indent="-233285" defTabSz="417969" eaLnBrk="0">
              <a:tabLst>
                <a:tab pos="675556" algn="l"/>
                <a:tab pos="1352731" algn="l"/>
                <a:tab pos="2029906" algn="l"/>
                <a:tab pos="2707082" algn="l"/>
              </a:tabLst>
              <a:defRPr>
                <a:solidFill>
                  <a:schemeClr val="tx1"/>
                </a:solidFill>
                <a:latin typeface="Arial" charset="0"/>
              </a:defRPr>
            </a:lvl5pPr>
            <a:lvl6pPr marL="2566138" indent="-233285" defTabSz="417969" eaLnBrk="0" fontAlgn="base" hangingPunct="0">
              <a:lnSpc>
                <a:spcPct val="93000"/>
              </a:lnSpc>
              <a:spcBef>
                <a:spcPct val="0"/>
              </a:spcBef>
              <a:spcAft>
                <a:spcPct val="0"/>
              </a:spcAft>
              <a:buClr>
                <a:srgbClr val="000000"/>
              </a:buClr>
              <a:buSzPct val="100000"/>
              <a:buFont typeface="Times New Roman" charset="0"/>
              <a:tabLst>
                <a:tab pos="675556" algn="l"/>
                <a:tab pos="1352731" algn="l"/>
                <a:tab pos="2029906" algn="l"/>
                <a:tab pos="2707082" algn="l"/>
              </a:tabLst>
              <a:defRPr>
                <a:solidFill>
                  <a:schemeClr val="tx1"/>
                </a:solidFill>
                <a:latin typeface="Arial" charset="0"/>
              </a:defRPr>
            </a:lvl6pPr>
            <a:lvl7pPr marL="3032708" indent="-233285" defTabSz="417969" eaLnBrk="0" fontAlgn="base" hangingPunct="0">
              <a:lnSpc>
                <a:spcPct val="93000"/>
              </a:lnSpc>
              <a:spcBef>
                <a:spcPct val="0"/>
              </a:spcBef>
              <a:spcAft>
                <a:spcPct val="0"/>
              </a:spcAft>
              <a:buClr>
                <a:srgbClr val="000000"/>
              </a:buClr>
              <a:buSzPct val="100000"/>
              <a:buFont typeface="Times New Roman" charset="0"/>
              <a:tabLst>
                <a:tab pos="675556" algn="l"/>
                <a:tab pos="1352731" algn="l"/>
                <a:tab pos="2029906" algn="l"/>
                <a:tab pos="2707082" algn="l"/>
              </a:tabLst>
              <a:defRPr>
                <a:solidFill>
                  <a:schemeClr val="tx1"/>
                </a:solidFill>
                <a:latin typeface="Arial" charset="0"/>
              </a:defRPr>
            </a:lvl7pPr>
            <a:lvl8pPr marL="3499279" indent="-233285" defTabSz="417969" eaLnBrk="0" fontAlgn="base" hangingPunct="0">
              <a:lnSpc>
                <a:spcPct val="93000"/>
              </a:lnSpc>
              <a:spcBef>
                <a:spcPct val="0"/>
              </a:spcBef>
              <a:spcAft>
                <a:spcPct val="0"/>
              </a:spcAft>
              <a:buClr>
                <a:srgbClr val="000000"/>
              </a:buClr>
              <a:buSzPct val="100000"/>
              <a:buFont typeface="Times New Roman" charset="0"/>
              <a:tabLst>
                <a:tab pos="675556" algn="l"/>
                <a:tab pos="1352731" algn="l"/>
                <a:tab pos="2029906" algn="l"/>
                <a:tab pos="2707082" algn="l"/>
              </a:tabLst>
              <a:defRPr>
                <a:solidFill>
                  <a:schemeClr val="tx1"/>
                </a:solidFill>
                <a:latin typeface="Arial" charset="0"/>
              </a:defRPr>
            </a:lvl8pPr>
            <a:lvl9pPr marL="3965850" indent="-233285" defTabSz="417969" eaLnBrk="0" fontAlgn="base" hangingPunct="0">
              <a:lnSpc>
                <a:spcPct val="93000"/>
              </a:lnSpc>
              <a:spcBef>
                <a:spcPct val="0"/>
              </a:spcBef>
              <a:spcAft>
                <a:spcPct val="0"/>
              </a:spcAft>
              <a:buClr>
                <a:srgbClr val="000000"/>
              </a:buClr>
              <a:buSzPct val="100000"/>
              <a:buFont typeface="Times New Roman" charset="0"/>
              <a:tabLst>
                <a:tab pos="675556" algn="l"/>
                <a:tab pos="1352731" algn="l"/>
                <a:tab pos="2029906" algn="l"/>
                <a:tab pos="2707082" algn="l"/>
              </a:tabLst>
              <a:defRPr>
                <a:solidFill>
                  <a:schemeClr val="tx1"/>
                </a:solidFill>
                <a:latin typeface="Arial" charset="0"/>
              </a:defRPr>
            </a:lvl9pPr>
          </a:lstStyle>
          <a:p>
            <a:pPr eaLnBrk="1"/>
            <a:fld id="{FCBC4939-7F49-5D4C-84F7-401DB168CEE5}" type="slidenum">
              <a:rPr lang="en-US" altLang="en-US">
                <a:solidFill>
                  <a:srgbClr val="FFFFFF"/>
                </a:solidFill>
                <a:latin typeface="Times New Roman" charset="0"/>
              </a:rPr>
              <a:pPr eaLnBrk="1"/>
              <a:t>6</a:t>
            </a:fld>
            <a:endParaRPr lang="en-US" altLang="en-US">
              <a:solidFill>
                <a:srgbClr val="FFFFFF"/>
              </a:solidFill>
              <a:latin typeface="Times New Roman" charset="0"/>
            </a:endParaRPr>
          </a:p>
        </p:txBody>
      </p:sp>
      <p:sp>
        <p:nvSpPr>
          <p:cNvPr id="13315" name="Rectangle 1"/>
          <p:cNvSpPr>
            <a:spLocks noGrp="1" noRot="1" noChangeAspect="1" noChangeArrowheads="1" noTextEdit="1"/>
          </p:cNvSpPr>
          <p:nvPr>
            <p:ph type="sldImg"/>
          </p:nvPr>
        </p:nvSpPr>
        <p:spPr>
          <a:xfrm>
            <a:off x="109538" y="769938"/>
            <a:ext cx="6748462" cy="3795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6" name="Rectangle 2"/>
          <p:cNvSpPr>
            <a:spLocks noGrp="1" noChangeArrowheads="1"/>
          </p:cNvSpPr>
          <p:nvPr>
            <p:ph type="body" idx="1"/>
          </p:nvPr>
        </p:nvSpPr>
        <p:spPr>
          <a:xfrm>
            <a:off x="696623" y="4808450"/>
            <a:ext cx="5576212" cy="4555883"/>
          </a:xfrm>
          <a:no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r>
              <a:rPr lang="es-ES" altLang="en-US" noProof="0" dirty="0">
                <a:latin typeface="Times New Roman" charset="0"/>
              </a:rPr>
              <a:t>¿Qué </a:t>
            </a:r>
            <a:r>
              <a:rPr lang="es-ES" altLang="en-US" baseline="0" noProof="0" dirty="0">
                <a:latin typeface="Times New Roman" charset="0"/>
              </a:rPr>
              <a:t>palabras vienen a su mente cuando piensan en “creencia” y “evidencia”</a:t>
            </a:r>
            <a:r>
              <a:rPr lang="es-ES" altLang="en-US" noProof="0" dirty="0">
                <a:latin typeface="Times New Roman" charset="0"/>
              </a:rPr>
              <a:t>? </a:t>
            </a:r>
          </a:p>
          <a:p>
            <a:endParaRPr lang="es-ES" altLang="en-US" noProof="0" dirty="0">
              <a:latin typeface="Times New Roman" charset="0"/>
            </a:endParaRPr>
          </a:p>
          <a:p>
            <a:r>
              <a:rPr lang="es-ES" noProof="0" dirty="0"/>
              <a:t>Nótese que una creencia puede basarse en pruebas sólidas y en principios tanto éticos como morales.</a:t>
            </a:r>
            <a:endParaRPr lang="es-ES" altLang="en-US" noProof="0" dirty="0">
              <a:latin typeface="Times New Roman" charset="0"/>
            </a:endParaRPr>
          </a:p>
        </p:txBody>
      </p:sp>
    </p:spTree>
    <p:extLst>
      <p:ext uri="{BB962C8B-B14F-4D97-AF65-F5344CB8AC3E}">
        <p14:creationId xmlns:p14="http://schemas.microsoft.com/office/powerpoint/2010/main" val="362228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V</a:t>
            </a:r>
            <a:r>
              <a:rPr lang="es-ES" i="1" noProof="0" dirty="0"/>
              <a:t>. las dos diapositivas</a:t>
            </a:r>
            <a:r>
              <a:rPr lang="es-ES" i="1" baseline="0" noProof="0" dirty="0"/>
              <a:t> siguientes para dar la respuesta y la explicación.</a:t>
            </a:r>
            <a:endParaRPr lang="es-ES" i="1" noProof="0" dirty="0"/>
          </a:p>
        </p:txBody>
      </p:sp>
      <p:sp>
        <p:nvSpPr>
          <p:cNvPr id="4" name="Slide Number Placeholder 3"/>
          <p:cNvSpPr>
            <a:spLocks noGrp="1"/>
          </p:cNvSpPr>
          <p:nvPr>
            <p:ph type="sldNum" sz="quarter" idx="10"/>
          </p:nvPr>
        </p:nvSpPr>
        <p:spPr/>
        <p:txBody>
          <a:bodyPr/>
          <a:lstStyle/>
          <a:p>
            <a:fld id="{A412FEE7-2154-B049-B0D8-2660E1F15E5B}" type="slidenum">
              <a:rPr lang="en-US" smtClean="0"/>
              <a:t>7</a:t>
            </a:fld>
            <a:endParaRPr lang="en-US"/>
          </a:p>
        </p:txBody>
      </p:sp>
    </p:spTree>
    <p:extLst>
      <p:ext uri="{BB962C8B-B14F-4D97-AF65-F5344CB8AC3E}">
        <p14:creationId xmlns:p14="http://schemas.microsoft.com/office/powerpoint/2010/main" val="2800331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9</a:t>
            </a:fld>
            <a:endParaRPr lang="en-US"/>
          </a:p>
        </p:txBody>
      </p:sp>
    </p:spTree>
    <p:extLst>
      <p:ext uri="{BB962C8B-B14F-4D97-AF65-F5344CB8AC3E}">
        <p14:creationId xmlns:p14="http://schemas.microsoft.com/office/powerpoint/2010/main" val="1109759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10</a:t>
            </a:fld>
            <a:endParaRPr lang="en-US"/>
          </a:p>
        </p:txBody>
      </p:sp>
    </p:spTree>
    <p:extLst>
      <p:ext uri="{BB962C8B-B14F-4D97-AF65-F5344CB8AC3E}">
        <p14:creationId xmlns:p14="http://schemas.microsoft.com/office/powerpoint/2010/main" val="2597144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CH"/>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H"/>
              <a:t>Click to edit Master subtitle style</a:t>
            </a:r>
            <a:endParaRPr lang="en-US"/>
          </a:p>
        </p:txBody>
      </p:sp>
      <p:sp>
        <p:nvSpPr>
          <p:cNvPr id="4" name="Date Placeholder 3"/>
          <p:cNvSpPr>
            <a:spLocks noGrp="1"/>
          </p:cNvSpPr>
          <p:nvPr>
            <p:ph type="dt" sz="half" idx="10"/>
          </p:nvPr>
        </p:nvSpPr>
        <p:spPr/>
        <p:txBody>
          <a:bodyPr/>
          <a:lstStyle/>
          <a:p>
            <a:fld id="{0BF8C2A6-AB8D-3842-B958-BE7139A1E427}" type="datetimeFigureOut">
              <a:rPr lang="en-US" smtClean="0"/>
              <a:t>9/25/2020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996410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0BF8C2A6-AB8D-3842-B958-BE7139A1E427}" type="datetimeFigureOut">
              <a:rPr lang="en-US" smtClean="0"/>
              <a:t>9/25/2020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645141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CH"/>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0BF8C2A6-AB8D-3842-B958-BE7139A1E427}" type="datetimeFigureOut">
              <a:rPr lang="en-US" smtClean="0"/>
              <a:t>9/25/2020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043907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idx="1"/>
          </p:nvPr>
        </p:nvSpPr>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0BF8C2A6-AB8D-3842-B958-BE7139A1E427}" type="datetimeFigureOut">
              <a:rPr lang="en-US" smtClean="0"/>
              <a:t>9/25/2020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63894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CH"/>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H"/>
              <a:t>Click to edit Master text styles</a:t>
            </a:r>
          </a:p>
        </p:txBody>
      </p:sp>
      <p:sp>
        <p:nvSpPr>
          <p:cNvPr id="4" name="Date Placeholder 3"/>
          <p:cNvSpPr>
            <a:spLocks noGrp="1"/>
          </p:cNvSpPr>
          <p:nvPr>
            <p:ph type="dt" sz="half" idx="10"/>
          </p:nvPr>
        </p:nvSpPr>
        <p:spPr/>
        <p:txBody>
          <a:bodyPr/>
          <a:lstStyle/>
          <a:p>
            <a:fld id="{0BF8C2A6-AB8D-3842-B958-BE7139A1E427}" type="datetimeFigureOut">
              <a:rPr lang="en-US" smtClean="0"/>
              <a:t>9/25/2020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2054987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5" name="Date Placeholder 4"/>
          <p:cNvSpPr>
            <a:spLocks noGrp="1"/>
          </p:cNvSpPr>
          <p:nvPr>
            <p:ph type="dt" sz="half" idx="10"/>
          </p:nvPr>
        </p:nvSpPr>
        <p:spPr/>
        <p:txBody>
          <a:bodyPr/>
          <a:lstStyle/>
          <a:p>
            <a:fld id="{0BF8C2A6-AB8D-3842-B958-BE7139A1E427}" type="datetimeFigureOut">
              <a:rPr lang="en-US" smtClean="0"/>
              <a:t>9/25/2020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98812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CH"/>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7" name="Date Placeholder 6"/>
          <p:cNvSpPr>
            <a:spLocks noGrp="1"/>
          </p:cNvSpPr>
          <p:nvPr>
            <p:ph type="dt" sz="half" idx="10"/>
          </p:nvPr>
        </p:nvSpPr>
        <p:spPr/>
        <p:txBody>
          <a:bodyPr/>
          <a:lstStyle/>
          <a:p>
            <a:fld id="{0BF8C2A6-AB8D-3842-B958-BE7139A1E427}" type="datetimeFigureOut">
              <a:rPr lang="en-US" smtClean="0"/>
              <a:t>9/25/2020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2109877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Date Placeholder 2"/>
          <p:cNvSpPr>
            <a:spLocks noGrp="1"/>
          </p:cNvSpPr>
          <p:nvPr>
            <p:ph type="dt" sz="half" idx="10"/>
          </p:nvPr>
        </p:nvSpPr>
        <p:spPr/>
        <p:txBody>
          <a:bodyPr/>
          <a:lstStyle/>
          <a:p>
            <a:fld id="{0BF8C2A6-AB8D-3842-B958-BE7139A1E427}" type="datetimeFigureOut">
              <a:rPr lang="en-US" smtClean="0"/>
              <a:t>9/25/2020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45286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F8C2A6-AB8D-3842-B958-BE7139A1E427}" type="datetimeFigureOut">
              <a:rPr lang="en-US" smtClean="0"/>
              <a:t>9/25/2020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338668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CH"/>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H"/>
              <a:t>Click to edit Master text styles</a:t>
            </a:r>
          </a:p>
        </p:txBody>
      </p:sp>
      <p:sp>
        <p:nvSpPr>
          <p:cNvPr id="5" name="Date Placeholder 4"/>
          <p:cNvSpPr>
            <a:spLocks noGrp="1"/>
          </p:cNvSpPr>
          <p:nvPr>
            <p:ph type="dt" sz="half" idx="10"/>
          </p:nvPr>
        </p:nvSpPr>
        <p:spPr/>
        <p:txBody>
          <a:bodyPr/>
          <a:lstStyle/>
          <a:p>
            <a:fld id="{0BF8C2A6-AB8D-3842-B958-BE7139A1E427}" type="datetimeFigureOut">
              <a:rPr lang="en-US" smtClean="0"/>
              <a:t>9/25/2020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955331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CH"/>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H"/>
              <a:t>Click to edit Master text styles</a:t>
            </a:r>
          </a:p>
        </p:txBody>
      </p:sp>
      <p:sp>
        <p:nvSpPr>
          <p:cNvPr id="5" name="Date Placeholder 4"/>
          <p:cNvSpPr>
            <a:spLocks noGrp="1"/>
          </p:cNvSpPr>
          <p:nvPr>
            <p:ph type="dt" sz="half" idx="10"/>
          </p:nvPr>
        </p:nvSpPr>
        <p:spPr/>
        <p:txBody>
          <a:bodyPr/>
          <a:lstStyle/>
          <a:p>
            <a:fld id="{0BF8C2A6-AB8D-3842-B958-BE7139A1E427}" type="datetimeFigureOut">
              <a:rPr lang="en-US" smtClean="0"/>
              <a:t>9/25/2020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309564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H"/>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8C2A6-AB8D-3842-B958-BE7139A1E427}" type="datetimeFigureOut">
              <a:rPr lang="en-US" smtClean="0"/>
              <a:t>9/25/2020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77871E-C384-5749-ACA0-F605BA7C9783}" type="slidenum">
              <a:rPr lang="en-US" smtClean="0"/>
              <a:t>‹#›</a:t>
            </a:fld>
            <a:endParaRPr lang="en-US"/>
          </a:p>
        </p:txBody>
      </p:sp>
    </p:spTree>
    <p:extLst>
      <p:ext uri="{BB962C8B-B14F-4D97-AF65-F5344CB8AC3E}">
        <p14:creationId xmlns:p14="http://schemas.microsoft.com/office/powerpoint/2010/main" val="157279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jbkSRLYSoj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unhcr.org/556725e69.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80270"/>
            <a:ext cx="9144000" cy="1500541"/>
          </a:xfrm>
        </p:spPr>
        <p:txBody>
          <a:bodyPr>
            <a:normAutofit/>
          </a:bodyPr>
          <a:lstStyle/>
          <a:p>
            <a:r>
              <a:rPr lang="es-ES" sz="4800">
                <a:latin typeface="+mn-lt"/>
                <a:ea typeface="Times New Roman" charset="0"/>
                <a:cs typeface="Times New Roman" charset="0"/>
              </a:rPr>
              <a:t>Recopilación, análisis y distribución de datos</a:t>
            </a:r>
          </a:p>
        </p:txBody>
      </p:sp>
      <p:sp>
        <p:nvSpPr>
          <p:cNvPr id="3" name="Slide Number Placeholder 2"/>
          <p:cNvSpPr>
            <a:spLocks noGrp="1"/>
          </p:cNvSpPr>
          <p:nvPr>
            <p:ph type="sldNum" sz="quarter" idx="12"/>
          </p:nvPr>
        </p:nvSpPr>
        <p:spPr/>
        <p:txBody>
          <a:bodyPr/>
          <a:lstStyle/>
          <a:p>
            <a:fld id="{B077871E-C384-5749-ACA0-F605BA7C9783}" type="slidenum">
              <a:rPr lang="en-US" smtClean="0"/>
              <a:t>1</a:t>
            </a:fld>
            <a:endParaRPr lang="en-US"/>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5" name="TextBox 4">
            <a:extLst>
              <a:ext uri="{FF2B5EF4-FFF2-40B4-BE49-F238E27FC236}">
                <a16:creationId xmlns:a16="http://schemas.microsoft.com/office/drawing/2014/main" id="{74EF6CFF-AFBD-434A-8138-C18DE74BC2E5}"/>
              </a:ext>
            </a:extLst>
          </p:cNvPr>
          <p:cNvSpPr txBox="1"/>
          <p:nvPr/>
        </p:nvSpPr>
        <p:spPr>
          <a:xfrm>
            <a:off x="914482" y="6033184"/>
            <a:ext cx="5508111" cy="646331"/>
          </a:xfrm>
          <a:prstGeom prst="rect">
            <a:avLst/>
          </a:prstGeom>
          <a:noFill/>
        </p:spPr>
        <p:txBody>
          <a:bodyPr wrap="none" rtlCol="0">
            <a:spAutoFit/>
          </a:bodyPr>
          <a:lstStyle/>
          <a:p>
            <a:pPr algn="r"/>
            <a:r>
              <a:rPr lang="es-ES" sz="1200" dirty="0">
                <a:solidFill>
                  <a:srgbClr val="0A4FC0"/>
                </a:solidFill>
              </a:rPr>
              <a:t>El material de enseñanza ha sido elaborado por </a:t>
            </a:r>
            <a:r>
              <a:rPr lang="es-ES" sz="1200" dirty="0" err="1">
                <a:solidFill>
                  <a:srgbClr val="0A4FC0"/>
                </a:solidFill>
              </a:rPr>
              <a:t>Anne</a:t>
            </a:r>
            <a:r>
              <a:rPr lang="es-ES" sz="1200" dirty="0">
                <a:solidFill>
                  <a:srgbClr val="0A4FC0"/>
                </a:solidFill>
              </a:rPr>
              <a:t> </a:t>
            </a:r>
            <a:r>
              <a:rPr lang="es-ES" sz="1200" dirty="0" err="1">
                <a:solidFill>
                  <a:srgbClr val="0A4FC0"/>
                </a:solidFill>
              </a:rPr>
              <a:t>Golaz</a:t>
            </a:r>
            <a:r>
              <a:rPr lang="es-ES" sz="1200" dirty="0">
                <a:solidFill>
                  <a:srgbClr val="0A4FC0"/>
                </a:solidFill>
              </a:rPr>
              <a:t>, Centro para la Educación</a:t>
            </a:r>
          </a:p>
          <a:p>
            <a:pPr algn="r"/>
            <a:r>
              <a:rPr lang="es-ES" sz="1200" dirty="0">
                <a:solidFill>
                  <a:srgbClr val="0A4FC0"/>
                </a:solidFill>
              </a:rPr>
              <a:t> y la Investigación sobre la Acción Humanitaria de Ginebra, y </a:t>
            </a:r>
            <a:r>
              <a:rPr lang="es-ES" sz="1200" dirty="0" err="1">
                <a:solidFill>
                  <a:srgbClr val="0A4FC0"/>
                </a:solidFill>
              </a:rPr>
              <a:t>Antje</a:t>
            </a:r>
            <a:r>
              <a:rPr lang="es-ES" sz="1200" dirty="0">
                <a:solidFill>
                  <a:srgbClr val="0A4FC0"/>
                </a:solidFill>
              </a:rPr>
              <a:t> van </a:t>
            </a:r>
            <a:r>
              <a:rPr lang="es-ES" sz="1200" dirty="0" err="1">
                <a:solidFill>
                  <a:srgbClr val="0A4FC0"/>
                </a:solidFill>
              </a:rPr>
              <a:t>Roeden</a:t>
            </a:r>
            <a:r>
              <a:rPr lang="es-ES" sz="1200" dirty="0">
                <a:solidFill>
                  <a:srgbClr val="0A4FC0"/>
                </a:solidFill>
              </a:rPr>
              <a:t>, CICR,</a:t>
            </a:r>
          </a:p>
          <a:p>
            <a:pPr algn="r"/>
            <a:r>
              <a:rPr lang="es-ES" sz="1200" dirty="0">
                <a:solidFill>
                  <a:srgbClr val="0A4FC0"/>
                </a:solidFill>
              </a:rPr>
              <a:t>con la colaboración de Gilbert </a:t>
            </a:r>
            <a:r>
              <a:rPr lang="es-ES" sz="1200" dirty="0" err="1">
                <a:solidFill>
                  <a:srgbClr val="0A4FC0"/>
                </a:solidFill>
              </a:rPr>
              <a:t>Burnham</a:t>
            </a:r>
            <a:r>
              <a:rPr lang="es-ES" sz="1200" dirty="0">
                <a:solidFill>
                  <a:srgbClr val="0A4FC0"/>
                </a:solidFill>
              </a:rPr>
              <a:t>, Universidad John Hopkins, EE. UU.</a:t>
            </a:r>
          </a:p>
        </p:txBody>
      </p:sp>
      <p:sp>
        <p:nvSpPr>
          <p:cNvPr id="13" name="TextBox 12">
            <a:extLst>
              <a:ext uri="{FF2B5EF4-FFF2-40B4-BE49-F238E27FC236}">
                <a16:creationId xmlns:a16="http://schemas.microsoft.com/office/drawing/2014/main" id="{74A3E4C0-CE6A-4B6D-AED3-0AE83E3FE79E}"/>
              </a:ext>
            </a:extLst>
          </p:cNvPr>
          <p:cNvSpPr txBox="1"/>
          <p:nvPr/>
        </p:nvSpPr>
        <p:spPr>
          <a:xfrm>
            <a:off x="7414562" y="5571519"/>
            <a:ext cx="4465366" cy="461665"/>
          </a:xfrm>
          <a:prstGeom prst="rect">
            <a:avLst/>
          </a:prstGeom>
          <a:noFill/>
        </p:spPr>
        <p:txBody>
          <a:bodyPr wrap="square" rtlCol="0">
            <a:spAutoFit/>
          </a:bodyPr>
          <a:lstStyle/>
          <a:p>
            <a:r>
              <a:rPr lang="es-ES" sz="2400" dirty="0">
                <a:highlight>
                  <a:srgbClr val="FFFF00"/>
                </a:highlight>
              </a:rPr>
              <a:t>Nombre(s) + organización del/de los facilitador(es)</a:t>
            </a:r>
          </a:p>
        </p:txBody>
      </p:sp>
      <p:sp>
        <p:nvSpPr>
          <p:cNvPr id="14" name="TextBox 13">
            <a:extLst>
              <a:ext uri="{FF2B5EF4-FFF2-40B4-BE49-F238E27FC236}">
                <a16:creationId xmlns:a16="http://schemas.microsoft.com/office/drawing/2014/main" id="{422B2770-467F-463B-B9F9-C7E0FE2E8CA4}"/>
              </a:ext>
            </a:extLst>
          </p:cNvPr>
          <p:cNvSpPr txBox="1"/>
          <p:nvPr/>
        </p:nvSpPr>
        <p:spPr>
          <a:xfrm>
            <a:off x="7414562" y="525253"/>
            <a:ext cx="3020955" cy="369332"/>
          </a:xfrm>
          <a:prstGeom prst="rect">
            <a:avLst/>
          </a:prstGeom>
          <a:noFill/>
        </p:spPr>
        <p:txBody>
          <a:bodyPr wrap="none" rtlCol="0">
            <a:spAutoFit/>
          </a:bodyPr>
          <a:lstStyle/>
          <a:p>
            <a:r>
              <a:rPr lang="es-ES" dirty="0">
                <a:highlight>
                  <a:srgbClr val="FFFF00"/>
                </a:highlight>
              </a:rPr>
              <a:t>Logo de la organización del/de los facilitador(es)</a:t>
            </a:r>
          </a:p>
        </p:txBody>
      </p:sp>
    </p:spTree>
    <p:extLst>
      <p:ext uri="{BB962C8B-B14F-4D97-AF65-F5344CB8AC3E}">
        <p14:creationId xmlns:p14="http://schemas.microsoft.com/office/powerpoint/2010/main" val="3835517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3" name="Rectangle 3"/>
          <p:cNvSpPr>
            <a:spLocks noGrp="1"/>
          </p:cNvSpPr>
          <p:nvPr>
            <p:ph type="body" idx="1"/>
          </p:nvPr>
        </p:nvSpPr>
        <p:spPr>
          <a:xfrm>
            <a:off x="1011819" y="588042"/>
            <a:ext cx="11025851" cy="4306554"/>
          </a:xfrm>
        </p:spPr>
        <p:txBody>
          <a:bodyPr>
            <a:normAutofit lnSpcReduction="10000"/>
          </a:bodyPr>
          <a:lstStyle/>
          <a:p>
            <a:pPr marL="0" indent="0">
              <a:buNone/>
            </a:pPr>
            <a:r>
              <a:rPr lang="es-ES" altLang="en-US" sz="3600" b="1" dirty="0">
                <a:solidFill>
                  <a:srgbClr val="0A4FC0"/>
                </a:solidFill>
                <a:ea typeface="Times New Roman" charset="0"/>
                <a:cs typeface="Times New Roman" charset="0"/>
              </a:rPr>
              <a:t>Creencia</a:t>
            </a:r>
          </a:p>
          <a:p>
            <a:r>
              <a:rPr lang="es-ES" altLang="en-US" dirty="0">
                <a:ea typeface="Times New Roman" charset="0"/>
                <a:cs typeface="Times New Roman" charset="0"/>
              </a:rPr>
              <a:t>La creencia es una convicción basada en la cultura, el credo, la moral o los valores.</a:t>
            </a:r>
          </a:p>
          <a:p>
            <a:r>
              <a:rPr lang="es-ES" altLang="en-US" dirty="0">
                <a:ea typeface="Times New Roman" charset="0"/>
                <a:cs typeface="Times New Roman" charset="0"/>
              </a:rPr>
              <a:t>El prejuicio es una opinión basada en evidencia insuficiente o no comprobada.</a:t>
            </a:r>
          </a:p>
          <a:p>
            <a:pPr marL="0" indent="0">
              <a:buNone/>
            </a:pPr>
            <a:endParaRPr lang="es-ES" altLang="en-US" dirty="0">
              <a:ea typeface="Times New Roman" charset="0"/>
              <a:cs typeface="Times New Roman" charset="0"/>
            </a:endParaRPr>
          </a:p>
          <a:p>
            <a:pPr marL="0" indent="0">
              <a:buNone/>
            </a:pPr>
            <a:r>
              <a:rPr lang="es-ES" altLang="en-US" sz="3600" b="1" dirty="0">
                <a:solidFill>
                  <a:srgbClr val="0A4FC0"/>
                </a:solidFill>
                <a:ea typeface="Times New Roman" charset="0"/>
                <a:cs typeface="Times New Roman" charset="0"/>
              </a:rPr>
              <a:t>Evidencia</a:t>
            </a:r>
          </a:p>
          <a:p>
            <a:r>
              <a:rPr lang="es-ES" altLang="en-US" dirty="0">
                <a:ea typeface="Times New Roman" charset="0"/>
                <a:cs typeface="Times New Roman" charset="0"/>
              </a:rPr>
              <a:t>Brinda pruebas.</a:t>
            </a:r>
          </a:p>
          <a:p>
            <a:r>
              <a:rPr lang="es-ES" altLang="en-US" dirty="0">
                <a:ea typeface="Times New Roman" charset="0"/>
                <a:cs typeface="Times New Roman" charset="0"/>
              </a:rPr>
              <a:t>Debe atravesar el filtro de los valores y sentimientos.</a:t>
            </a:r>
          </a:p>
          <a:p>
            <a:endParaRPr lang="en-GB" altLang="en-US" dirty="0">
              <a:latin typeface="Times New Roman" charset="0"/>
              <a:ea typeface="Times New Roman" charset="0"/>
              <a:cs typeface="Times New Roman" charset="0"/>
            </a:endParaRPr>
          </a:p>
        </p:txBody>
      </p:sp>
      <p:sp>
        <p:nvSpPr>
          <p:cNvPr id="2" name="Slide Number Placeholder 1"/>
          <p:cNvSpPr>
            <a:spLocks noGrp="1"/>
          </p:cNvSpPr>
          <p:nvPr>
            <p:ph type="sldNum" sz="quarter" idx="12"/>
          </p:nvPr>
        </p:nvSpPr>
        <p:spPr/>
        <p:txBody>
          <a:bodyPr/>
          <a:lstStyle/>
          <a:p>
            <a:fld id="{B077871E-C384-5749-ACA0-F605BA7C9783}" type="slidenum">
              <a:rPr lang="en-US" smtClean="0"/>
              <a:t>10</a:t>
            </a:fld>
            <a:endParaRPr lang="en-US"/>
          </a:p>
        </p:txBody>
      </p:sp>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p:cNvSpPr txBox="1"/>
          <p:nvPr/>
        </p:nvSpPr>
        <p:spPr>
          <a:xfrm>
            <a:off x="83492" y="5421329"/>
            <a:ext cx="461665" cy="1151149"/>
          </a:xfrm>
          <a:prstGeom prst="rect">
            <a:avLst/>
          </a:prstGeom>
          <a:noFill/>
        </p:spPr>
        <p:txBody>
          <a:bodyPr vert="vert270" wrap="none" rtlCol="0">
            <a:spAutoFit/>
          </a:bodyPr>
          <a:lstStyle/>
          <a:p>
            <a:r>
              <a:rPr lang="es-ES" dirty="0">
                <a:solidFill>
                  <a:schemeClr val="bg1"/>
                </a:solidFill>
              </a:rPr>
              <a:t>Curso</a:t>
            </a:r>
            <a:r>
              <a:rPr lang="en-US" dirty="0">
                <a:solidFill>
                  <a:schemeClr val="bg1"/>
                </a:solidFill>
              </a:rPr>
              <a:t> HELP</a:t>
            </a:r>
          </a:p>
        </p:txBody>
      </p:sp>
      <p:sp>
        <p:nvSpPr>
          <p:cNvPr id="3" name="TextBox 2"/>
          <p:cNvSpPr txBox="1"/>
          <p:nvPr/>
        </p:nvSpPr>
        <p:spPr>
          <a:xfrm>
            <a:off x="1011819" y="5247344"/>
            <a:ext cx="10602518" cy="1354217"/>
          </a:xfrm>
          <a:prstGeom prst="rect">
            <a:avLst/>
          </a:prstGeom>
          <a:noFill/>
        </p:spPr>
        <p:txBody>
          <a:bodyPr wrap="none" rtlCol="0">
            <a:spAutoFit/>
          </a:bodyPr>
          <a:lstStyle/>
          <a:p>
            <a:r>
              <a:rPr lang="es-ES" altLang="fr-FR" sz="3600" b="1" dirty="0">
                <a:solidFill>
                  <a:srgbClr val="0A4FC0"/>
                </a:solidFill>
                <a:cs typeface="Times New Roman" panose="02020603050405020304" pitchFamily="18" charset="0"/>
              </a:rPr>
              <a:t>Producción de evidencia</a:t>
            </a:r>
            <a:r>
              <a:rPr lang="es-ES" altLang="fr-FR" dirty="0">
                <a:cs typeface="Times New Roman" panose="02020603050405020304" pitchFamily="18" charset="0"/>
              </a:rPr>
              <a:t>: </a:t>
            </a:r>
            <a:r>
              <a:rPr lang="es-ES" altLang="fr-FR" sz="2800" dirty="0">
                <a:cs typeface="Times New Roman" panose="02020603050405020304" pitchFamily="18" charset="0"/>
              </a:rPr>
              <a:t>¡INVESTIGACIÓN! Estudios, encuestas, </a:t>
            </a:r>
          </a:p>
          <a:p>
            <a:r>
              <a:rPr lang="es-ES" altLang="fr-FR" sz="2800" dirty="0">
                <a:cs typeface="Times New Roman" panose="02020603050405020304" pitchFamily="18" charset="0"/>
              </a:rPr>
              <a:t>evaluaciones, etc.</a:t>
            </a:r>
          </a:p>
          <a:p>
            <a:endParaRPr lang="es-ES" dirty="0"/>
          </a:p>
        </p:txBody>
      </p:sp>
    </p:spTree>
    <p:extLst>
      <p:ext uri="{BB962C8B-B14F-4D97-AF65-F5344CB8AC3E}">
        <p14:creationId xmlns:p14="http://schemas.microsoft.com/office/powerpoint/2010/main" val="3377788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347587" y="736332"/>
            <a:ext cx="7772400" cy="633412"/>
          </a:xfrm>
        </p:spPr>
        <p:txBody>
          <a:bodyPr>
            <a:noAutofit/>
          </a:bodyPr>
          <a:lstStyle/>
          <a:p>
            <a:pPr algn="ctr" eaLnBrk="1" hangingPunct="1"/>
            <a:r>
              <a:rPr lang="es-ES">
                <a:latin typeface="+mn-lt"/>
                <a:ea typeface="Times New Roman" charset="0"/>
                <a:cs typeface="Times New Roman" charset="0"/>
              </a:rPr>
              <a:t>Datos cuantitativos y cualitativos</a:t>
            </a:r>
          </a:p>
        </p:txBody>
      </p:sp>
      <p:sp>
        <p:nvSpPr>
          <p:cNvPr id="65550" name="Rectangle 14"/>
          <p:cNvSpPr>
            <a:spLocks noChangeArrowheads="1"/>
          </p:cNvSpPr>
          <p:nvPr/>
        </p:nvSpPr>
        <p:spPr bwMode="auto">
          <a:xfrm>
            <a:off x="2526900" y="5858653"/>
            <a:ext cx="71381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nchor="ctr">
            <a:spAutoFit/>
          </a:bodyPr>
          <a:lstStyle>
            <a:lvl1pPr>
              <a:spcBef>
                <a:spcPct val="20000"/>
              </a:spcBef>
              <a:buChar char="•"/>
              <a:tabLst>
                <a:tab pos="2027238" algn="l"/>
              </a:tabLst>
              <a:defRPr sz="3200">
                <a:solidFill>
                  <a:schemeClr val="tx1"/>
                </a:solidFill>
                <a:latin typeface="Arial" charset="0"/>
                <a:ea typeface="ＭＳ Ｐゴシック" charset="-128"/>
              </a:defRPr>
            </a:lvl1pPr>
            <a:lvl2pPr marL="742950" indent="-285750">
              <a:spcBef>
                <a:spcPct val="20000"/>
              </a:spcBef>
              <a:buChar char="–"/>
              <a:tabLst>
                <a:tab pos="2027238" algn="l"/>
              </a:tabLst>
              <a:defRPr sz="2800">
                <a:solidFill>
                  <a:schemeClr val="tx1"/>
                </a:solidFill>
                <a:latin typeface="Arial" charset="0"/>
                <a:ea typeface="ＭＳ Ｐゴシック" charset="-128"/>
              </a:defRPr>
            </a:lvl2pPr>
            <a:lvl3pPr marL="1143000" indent="-228600">
              <a:spcBef>
                <a:spcPct val="20000"/>
              </a:spcBef>
              <a:buChar char="•"/>
              <a:tabLst>
                <a:tab pos="2027238" algn="l"/>
              </a:tabLst>
              <a:defRPr sz="2400">
                <a:solidFill>
                  <a:schemeClr val="tx1"/>
                </a:solidFill>
                <a:latin typeface="Arial" charset="0"/>
                <a:ea typeface="ＭＳ Ｐゴシック" charset="-128"/>
              </a:defRPr>
            </a:lvl3pPr>
            <a:lvl4pPr marL="1600200" indent="-228600">
              <a:spcBef>
                <a:spcPct val="20000"/>
              </a:spcBef>
              <a:buChar char="–"/>
              <a:tabLst>
                <a:tab pos="2027238" algn="l"/>
              </a:tabLst>
              <a:defRPr sz="2000">
                <a:solidFill>
                  <a:schemeClr val="tx1"/>
                </a:solidFill>
                <a:latin typeface="Arial" charset="0"/>
                <a:ea typeface="ＭＳ Ｐゴシック" charset="-128"/>
              </a:defRPr>
            </a:lvl4pPr>
            <a:lvl5pPr marL="2057400" indent="-228600">
              <a:spcBef>
                <a:spcPct val="20000"/>
              </a:spcBef>
              <a:buChar char="»"/>
              <a:tabLst>
                <a:tab pos="2027238"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2027238"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2027238"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2027238"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2027238" algn="l"/>
              </a:tabLst>
              <a:defRPr sz="2000">
                <a:solidFill>
                  <a:schemeClr val="tx1"/>
                </a:solidFill>
                <a:latin typeface="Arial" charset="0"/>
                <a:ea typeface="ＭＳ Ｐゴシック" charset="-128"/>
              </a:defRPr>
            </a:lvl9pPr>
          </a:lstStyle>
          <a:p>
            <a:pPr algn="ctr" eaLnBrk="1" hangingPunct="1">
              <a:spcBef>
                <a:spcPct val="0"/>
              </a:spcBef>
              <a:buFontTx/>
              <a:buNone/>
            </a:pPr>
            <a:r>
              <a:rPr lang="es-ES" sz="2400" b="1" dirty="0">
                <a:solidFill>
                  <a:srgbClr val="0033CC"/>
                </a:solidFill>
                <a:latin typeface="+mn-lt"/>
                <a:ea typeface="Times New Roman" charset="0"/>
                <a:cs typeface="Times New Roman" charset="0"/>
              </a:rPr>
              <a:t>Tanto los datos cuantitativos como los cualitativos son importantes en la toma de decisiones.</a:t>
            </a:r>
          </a:p>
        </p:txBody>
      </p:sp>
      <p:sp>
        <p:nvSpPr>
          <p:cNvPr id="2" name="Slide Number Placeholder 1"/>
          <p:cNvSpPr>
            <a:spLocks noGrp="1"/>
          </p:cNvSpPr>
          <p:nvPr>
            <p:ph type="sldNum" sz="quarter" idx="12"/>
          </p:nvPr>
        </p:nvSpPr>
        <p:spPr/>
        <p:txBody>
          <a:bodyPr/>
          <a:lstStyle/>
          <a:p>
            <a:fld id="{B077871E-C384-5749-ACA0-F605BA7C9783}" type="slidenum">
              <a:rPr lang="en-US" smtClean="0"/>
              <a:t>11</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Rectangle 3">
            <a:extLst>
              <a:ext uri="{FF2B5EF4-FFF2-40B4-BE49-F238E27FC236}">
                <a16:creationId xmlns:a16="http://schemas.microsoft.com/office/drawing/2014/main" id="{D04D5497-68CB-4017-A066-BF0E619C6F65}"/>
              </a:ext>
            </a:extLst>
          </p:cNvPr>
          <p:cNvSpPr/>
          <p:nvPr/>
        </p:nvSpPr>
        <p:spPr>
          <a:xfrm>
            <a:off x="2347587" y="1517658"/>
            <a:ext cx="3395487" cy="946485"/>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a:solidFill>
                  <a:srgbClr val="0033CC"/>
                </a:solidFill>
              </a:rPr>
              <a:t>Datos cuantitativos </a:t>
            </a:r>
          </a:p>
        </p:txBody>
      </p:sp>
      <p:sp>
        <p:nvSpPr>
          <p:cNvPr id="10" name="Rectangle 9">
            <a:extLst>
              <a:ext uri="{FF2B5EF4-FFF2-40B4-BE49-F238E27FC236}">
                <a16:creationId xmlns:a16="http://schemas.microsoft.com/office/drawing/2014/main" id="{E5682748-9632-4952-B503-DFFAD869390E}"/>
              </a:ext>
            </a:extLst>
          </p:cNvPr>
          <p:cNvSpPr/>
          <p:nvPr/>
        </p:nvSpPr>
        <p:spPr>
          <a:xfrm>
            <a:off x="6396789" y="1517658"/>
            <a:ext cx="3395487" cy="946485"/>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rgbClr val="0033CC"/>
                </a:solidFill>
              </a:rPr>
              <a:t>Datos cualitativos </a:t>
            </a:r>
          </a:p>
        </p:txBody>
      </p:sp>
      <p:sp>
        <p:nvSpPr>
          <p:cNvPr id="11" name="Rectangle 10">
            <a:extLst>
              <a:ext uri="{FF2B5EF4-FFF2-40B4-BE49-F238E27FC236}">
                <a16:creationId xmlns:a16="http://schemas.microsoft.com/office/drawing/2014/main" id="{EF079F94-71E6-4F16-8F42-2AF8408A6A62}"/>
              </a:ext>
            </a:extLst>
          </p:cNvPr>
          <p:cNvSpPr/>
          <p:nvPr/>
        </p:nvSpPr>
        <p:spPr>
          <a:xfrm>
            <a:off x="2347586" y="2464143"/>
            <a:ext cx="3395487" cy="308829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s-ES" sz="2400" dirty="0">
                <a:solidFill>
                  <a:schemeClr val="tx1"/>
                </a:solidFill>
                <a:ea typeface="Times New Roman" charset="0"/>
                <a:cs typeface="Times New Roman" charset="0"/>
              </a:rPr>
              <a:t>¿Cuántos?</a:t>
            </a:r>
          </a:p>
          <a:p>
            <a:pPr lvl="0" algn="ctr" fontAlgn="base">
              <a:spcBef>
                <a:spcPct val="20000"/>
              </a:spcBef>
              <a:spcAft>
                <a:spcPct val="0"/>
              </a:spcAft>
            </a:pPr>
            <a:r>
              <a:rPr lang="es-ES" sz="2400" dirty="0">
                <a:solidFill>
                  <a:schemeClr val="tx1"/>
                </a:solidFill>
                <a:ea typeface="Times New Roman" charset="0"/>
                <a:cs typeface="Times New Roman" charset="0"/>
              </a:rPr>
              <a:t>¿Con qué frecuencia? </a:t>
            </a:r>
          </a:p>
          <a:p>
            <a:pPr lvl="0" algn="ctr" fontAlgn="base">
              <a:spcBef>
                <a:spcPct val="20000"/>
              </a:spcBef>
              <a:spcAft>
                <a:spcPct val="0"/>
              </a:spcAft>
            </a:pPr>
            <a:r>
              <a:rPr lang="es-ES" sz="2400" dirty="0">
                <a:solidFill>
                  <a:schemeClr val="tx1"/>
                </a:solidFill>
                <a:ea typeface="Times New Roman" charset="0"/>
                <a:cs typeface="Times New Roman" charset="0"/>
              </a:rPr>
              <a:t>¿Cuánto?</a:t>
            </a:r>
          </a:p>
          <a:p>
            <a:pPr lvl="0" algn="ctr" fontAlgn="base">
              <a:spcBef>
                <a:spcPct val="20000"/>
              </a:spcBef>
              <a:spcAft>
                <a:spcPct val="0"/>
              </a:spcAft>
            </a:pPr>
            <a:r>
              <a:rPr lang="es-ES" sz="2400" dirty="0">
                <a:solidFill>
                  <a:schemeClr val="tx1"/>
                </a:solidFill>
                <a:ea typeface="Times New Roman" charset="0"/>
                <a:cs typeface="Times New Roman" charset="0"/>
              </a:rPr>
              <a:t>¿Cuánto tiempo? </a:t>
            </a:r>
          </a:p>
          <a:p>
            <a:pPr lvl="0" algn="ctr" fontAlgn="base">
              <a:spcBef>
                <a:spcPct val="20000"/>
              </a:spcBef>
              <a:spcAft>
                <a:spcPct val="0"/>
              </a:spcAft>
            </a:pPr>
            <a:r>
              <a:rPr lang="es-ES" sz="2400" dirty="0">
                <a:solidFill>
                  <a:schemeClr val="tx1"/>
                </a:solidFill>
                <a:ea typeface="Times New Roman" charset="0"/>
                <a:cs typeface="Times New Roman" charset="0"/>
              </a:rPr>
              <a:t>¿Cuán alto? ¿Cuán bajo? </a:t>
            </a:r>
          </a:p>
          <a:p>
            <a:pPr lvl="0" algn="ctr" fontAlgn="base">
              <a:spcBef>
                <a:spcPct val="20000"/>
              </a:spcBef>
              <a:spcAft>
                <a:spcPct val="0"/>
              </a:spcAft>
            </a:pPr>
            <a:r>
              <a:rPr lang="es-ES" sz="2400" dirty="0">
                <a:solidFill>
                  <a:schemeClr val="tx1"/>
                </a:solidFill>
                <a:ea typeface="Times New Roman" charset="0"/>
                <a:cs typeface="Times New Roman" charset="0"/>
              </a:rPr>
              <a:t>¿Cuán lejos? </a:t>
            </a:r>
          </a:p>
          <a:p>
            <a:pPr algn="ctr"/>
            <a:endParaRPr lang="en-GB" sz="2400" b="1" dirty="0">
              <a:solidFill>
                <a:srgbClr val="0033CC"/>
              </a:solidFill>
            </a:endParaRPr>
          </a:p>
        </p:txBody>
      </p:sp>
      <p:sp>
        <p:nvSpPr>
          <p:cNvPr id="12" name="Rectangle 11">
            <a:extLst>
              <a:ext uri="{FF2B5EF4-FFF2-40B4-BE49-F238E27FC236}">
                <a16:creationId xmlns:a16="http://schemas.microsoft.com/office/drawing/2014/main" id="{C23416AA-A65D-4910-A339-795566E64B60}"/>
              </a:ext>
            </a:extLst>
          </p:cNvPr>
          <p:cNvSpPr/>
          <p:nvPr/>
        </p:nvSpPr>
        <p:spPr>
          <a:xfrm>
            <a:off x="6396788" y="2464143"/>
            <a:ext cx="3395487" cy="3060882"/>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s-ES" sz="2400" b="1">
                <a:solidFill>
                  <a:srgbClr val="0033CC"/>
                </a:solidFill>
              </a:rPr>
              <a:t> </a:t>
            </a:r>
            <a:r>
              <a:rPr lang="es-ES" sz="2400">
                <a:solidFill>
                  <a:schemeClr val="tx1"/>
                </a:solidFill>
                <a:ea typeface="Times New Roman" charset="0"/>
                <a:cs typeface="Times New Roman" charset="0"/>
              </a:rPr>
              <a:t>¿Qué?</a:t>
            </a:r>
          </a:p>
          <a:p>
            <a:pPr lvl="0" algn="ctr" fontAlgn="base">
              <a:spcBef>
                <a:spcPct val="20000"/>
              </a:spcBef>
              <a:spcAft>
                <a:spcPct val="0"/>
              </a:spcAft>
            </a:pPr>
            <a:r>
              <a:rPr lang="es-ES" sz="2400">
                <a:solidFill>
                  <a:schemeClr val="tx1"/>
                </a:solidFill>
                <a:ea typeface="Times New Roman" charset="0"/>
                <a:cs typeface="Times New Roman" charset="0"/>
              </a:rPr>
              <a:t>¿Cómo? </a:t>
            </a:r>
          </a:p>
          <a:p>
            <a:pPr lvl="0" algn="ctr" fontAlgn="base">
              <a:spcBef>
                <a:spcPct val="20000"/>
              </a:spcBef>
              <a:spcAft>
                <a:spcPct val="0"/>
              </a:spcAft>
            </a:pPr>
            <a:r>
              <a:rPr lang="es-ES" sz="2400">
                <a:solidFill>
                  <a:schemeClr val="tx1"/>
                </a:solidFill>
                <a:ea typeface="Times New Roman" charset="0"/>
                <a:cs typeface="Times New Roman" charset="0"/>
              </a:rPr>
              <a:t>¿Cuándo? </a:t>
            </a:r>
          </a:p>
          <a:p>
            <a:pPr lvl="0" algn="ctr" fontAlgn="base">
              <a:spcBef>
                <a:spcPct val="20000"/>
              </a:spcBef>
              <a:spcAft>
                <a:spcPct val="0"/>
              </a:spcAft>
            </a:pPr>
            <a:r>
              <a:rPr lang="es-ES" sz="2400">
                <a:solidFill>
                  <a:schemeClr val="tx1"/>
                </a:solidFill>
                <a:ea typeface="Times New Roman" charset="0"/>
                <a:cs typeface="Times New Roman" charset="0"/>
              </a:rPr>
              <a:t>¿Dónde?</a:t>
            </a:r>
          </a:p>
          <a:p>
            <a:pPr lvl="0" algn="ctr" fontAlgn="base">
              <a:spcBef>
                <a:spcPct val="20000"/>
              </a:spcBef>
              <a:spcAft>
                <a:spcPct val="0"/>
              </a:spcAft>
            </a:pPr>
            <a:r>
              <a:rPr lang="es-ES" sz="2400">
                <a:solidFill>
                  <a:schemeClr val="tx1"/>
                </a:solidFill>
                <a:ea typeface="Times New Roman" charset="0"/>
                <a:cs typeface="Times New Roman" charset="0"/>
              </a:rPr>
              <a:t>¿Quién?</a:t>
            </a:r>
          </a:p>
          <a:p>
            <a:pPr lvl="0" algn="ctr" fontAlgn="base">
              <a:spcBef>
                <a:spcPct val="20000"/>
              </a:spcBef>
              <a:spcAft>
                <a:spcPct val="0"/>
              </a:spcAft>
            </a:pPr>
            <a:r>
              <a:rPr lang="es-ES" sz="2400">
                <a:solidFill>
                  <a:schemeClr val="tx1"/>
                </a:solidFill>
                <a:ea typeface="Times New Roman" charset="0"/>
                <a:cs typeface="Times New Roman" charset="0"/>
              </a:rPr>
              <a:t>¿Por qué? </a:t>
            </a:r>
          </a:p>
          <a:p>
            <a:pPr algn="ctr"/>
            <a:endParaRPr lang="en-GB" sz="2400" b="1" dirty="0">
              <a:solidFill>
                <a:srgbClr val="0033CC"/>
              </a:solidFill>
            </a:endParaRPr>
          </a:p>
        </p:txBody>
      </p:sp>
      <p:sp>
        <p:nvSpPr>
          <p:cNvPr id="13" name="TextBox 12">
            <a:extLst>
              <a:ext uri="{FF2B5EF4-FFF2-40B4-BE49-F238E27FC236}">
                <a16:creationId xmlns:a16="http://schemas.microsoft.com/office/drawing/2014/main" id="{E0593427-984B-49A5-A6A1-EFAAFD3C759F}"/>
              </a:ext>
            </a:extLst>
          </p:cNvPr>
          <p:cNvSpPr txBox="1"/>
          <p:nvPr/>
        </p:nvSpPr>
        <p:spPr>
          <a:xfrm>
            <a:off x="1154102" y="-57754"/>
            <a:ext cx="9883796" cy="769441"/>
          </a:xfrm>
          <a:prstGeom prst="rect">
            <a:avLst/>
          </a:prstGeom>
          <a:noFill/>
        </p:spPr>
        <p:txBody>
          <a:bodyPr wrap="none" rtlCol="0">
            <a:spAutoFit/>
          </a:bodyPr>
          <a:lstStyle/>
          <a:p>
            <a:pPr algn="ctr"/>
            <a:r>
              <a:rPr lang="es-ES" sz="4400" u="sng" dirty="0"/>
              <a:t>Diferentes tipos de datos:</a:t>
            </a:r>
            <a:r>
              <a:rPr lang="es-ES" sz="4400" dirty="0"/>
              <a:t> primera división</a:t>
            </a:r>
          </a:p>
        </p:txBody>
      </p:sp>
    </p:spTree>
    <p:extLst>
      <p:ext uri="{BB962C8B-B14F-4D97-AF65-F5344CB8AC3E}">
        <p14:creationId xmlns:p14="http://schemas.microsoft.com/office/powerpoint/2010/main" val="300952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35D8B-5A90-4AAE-8D3F-A5E9970970E3}"/>
              </a:ext>
            </a:extLst>
          </p:cNvPr>
          <p:cNvSpPr>
            <a:spLocks noGrp="1"/>
          </p:cNvSpPr>
          <p:nvPr>
            <p:ph idx="1"/>
          </p:nvPr>
        </p:nvSpPr>
        <p:spPr>
          <a:xfrm>
            <a:off x="2523800" y="2501381"/>
            <a:ext cx="8675669" cy="2512579"/>
          </a:xfrm>
        </p:spPr>
        <p:txBody>
          <a:bodyPr>
            <a:normAutofit/>
          </a:bodyPr>
          <a:lstStyle/>
          <a:p>
            <a:pPr marL="0" indent="0" algn="ctr">
              <a:buNone/>
            </a:pPr>
            <a:r>
              <a:rPr lang="es-ES" dirty="0"/>
              <a:t>En un programa de salud, ¿cuándo utilizaríamos datos cuantitativos y cuándo utilizaríamos datos cualitativos?</a:t>
            </a:r>
          </a:p>
          <a:p>
            <a:pPr marL="0" indent="0" algn="ctr">
              <a:buNone/>
            </a:pPr>
            <a:endParaRPr lang="en-GB" dirty="0"/>
          </a:p>
          <a:p>
            <a:pPr marL="0" indent="0" algn="ctr">
              <a:buNone/>
            </a:pPr>
            <a:r>
              <a:rPr lang="es-ES" dirty="0"/>
              <a:t>¿Cuáles son sus ventajas y desventajas?</a:t>
            </a:r>
          </a:p>
          <a:p>
            <a:endParaRPr lang="en-GB" dirty="0"/>
          </a:p>
        </p:txBody>
      </p:sp>
      <p:sp>
        <p:nvSpPr>
          <p:cNvPr id="4" name="Slide Number Placeholder 3">
            <a:extLst>
              <a:ext uri="{FF2B5EF4-FFF2-40B4-BE49-F238E27FC236}">
                <a16:creationId xmlns:a16="http://schemas.microsoft.com/office/drawing/2014/main" id="{3DD1C2B3-38CC-4240-88A1-99CFDD5CBC96}"/>
              </a:ext>
            </a:extLst>
          </p:cNvPr>
          <p:cNvSpPr>
            <a:spLocks noGrp="1"/>
          </p:cNvSpPr>
          <p:nvPr>
            <p:ph type="sldNum" sz="quarter" idx="12"/>
          </p:nvPr>
        </p:nvSpPr>
        <p:spPr/>
        <p:txBody>
          <a:bodyPr/>
          <a:lstStyle/>
          <a:p>
            <a:fld id="{B077871E-C384-5749-ACA0-F605BA7C9783}" type="slidenum">
              <a:rPr lang="en-US" smtClean="0"/>
              <a:t>12</a:t>
            </a:fld>
            <a:endParaRPr lang="en-US"/>
          </a:p>
        </p:txBody>
      </p:sp>
      <p:sp>
        <p:nvSpPr>
          <p:cNvPr id="5" name="Rectangle 4">
            <a:extLst>
              <a:ext uri="{FF2B5EF4-FFF2-40B4-BE49-F238E27FC236}">
                <a16:creationId xmlns:a16="http://schemas.microsoft.com/office/drawing/2014/main" id="{0333D861-0804-46FF-90D2-2EB0C4FFA3E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69BDC31F-C4EF-4FFD-8B54-508094CC5C56}"/>
              </a:ext>
            </a:extLst>
          </p:cNvPr>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7" name="TextBox 6">
            <a:extLst>
              <a:ext uri="{FF2B5EF4-FFF2-40B4-BE49-F238E27FC236}">
                <a16:creationId xmlns:a16="http://schemas.microsoft.com/office/drawing/2014/main" id="{5459304F-9A9B-464E-BC22-B464E4812196}"/>
              </a:ext>
            </a:extLst>
          </p:cNvPr>
          <p:cNvSpPr txBox="1"/>
          <p:nvPr/>
        </p:nvSpPr>
        <p:spPr>
          <a:xfrm>
            <a:off x="1197796" y="2249988"/>
            <a:ext cx="1326004" cy="1569660"/>
          </a:xfrm>
          <a:prstGeom prst="rect">
            <a:avLst/>
          </a:prstGeom>
          <a:noFill/>
        </p:spPr>
        <p:txBody>
          <a:bodyPr wrap="none" rtlCol="0">
            <a:spAutoFit/>
          </a:bodyPr>
          <a:lstStyle/>
          <a:p>
            <a:r>
              <a:rPr lang="es-ES" sz="9600" b="1">
                <a:solidFill>
                  <a:srgbClr val="FF0000"/>
                </a:solidFill>
              </a:rPr>
              <a:t>??</a:t>
            </a:r>
          </a:p>
        </p:txBody>
      </p:sp>
    </p:spTree>
    <p:extLst>
      <p:ext uri="{BB962C8B-B14F-4D97-AF65-F5344CB8AC3E}">
        <p14:creationId xmlns:p14="http://schemas.microsoft.com/office/powerpoint/2010/main" val="3333788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2F1D51-1BEE-43BA-AE96-4DB798BB6DB6}"/>
              </a:ext>
            </a:extLst>
          </p:cNvPr>
          <p:cNvSpPr>
            <a:spLocks noGrp="1"/>
          </p:cNvSpPr>
          <p:nvPr>
            <p:ph idx="1"/>
          </p:nvPr>
        </p:nvSpPr>
        <p:spPr>
          <a:xfrm>
            <a:off x="1101968" y="2458671"/>
            <a:ext cx="10785231" cy="4351338"/>
          </a:xfrm>
        </p:spPr>
        <p:txBody>
          <a:bodyPr>
            <a:normAutofit fontScale="92500" lnSpcReduction="20000"/>
          </a:bodyPr>
          <a:lstStyle/>
          <a:p>
            <a:r>
              <a:rPr lang="es-ES" dirty="0"/>
              <a:t>Número de mujeres embarazadas que asisten al control prenatal. ¿Por qué no hay mujeres del sector XX?</a:t>
            </a:r>
          </a:p>
          <a:p>
            <a:r>
              <a:rPr lang="es-ES" dirty="0"/>
              <a:t>La prestación de asistencia sanitaria desde el punto de vista de los pacientes y prestadores. ¿Por qué los pacientes no utilizan los servicios de salud disponibles? </a:t>
            </a:r>
          </a:p>
          <a:p>
            <a:r>
              <a:rPr lang="es-ES" dirty="0"/>
              <a:t>Cobertura de vacunación para menores de cinco años: distrito A 30%, distrito B 85%. ¿Por qué los niños no van a vacunarse?  </a:t>
            </a:r>
          </a:p>
          <a:p>
            <a:r>
              <a:rPr lang="es-ES" dirty="0"/>
              <a:t>¿Qué sabe usted sobre el cólera? ¿Cómo se transmite/atiende? </a:t>
            </a:r>
          </a:p>
          <a:p>
            <a:r>
              <a:rPr lang="es-ES" dirty="0"/>
              <a:t>¿Cuántos puntos activos de suministro de agua existían en la comunidad antes de la crisis? ¿Cuántos puntos activos de suministro de agua existen actualmente en la comunidad?  ¿Cómo la crisis ha aumentado los riesgos en la recolección de agua? </a:t>
            </a:r>
          </a:p>
          <a:p>
            <a:endParaRPr lang="en-GB" dirty="0"/>
          </a:p>
        </p:txBody>
      </p:sp>
      <p:sp>
        <p:nvSpPr>
          <p:cNvPr id="4" name="Slide Number Placeholder 3">
            <a:extLst>
              <a:ext uri="{FF2B5EF4-FFF2-40B4-BE49-F238E27FC236}">
                <a16:creationId xmlns:a16="http://schemas.microsoft.com/office/drawing/2014/main" id="{80C6384F-5FFD-421A-8AE5-AFD9484CC53A}"/>
              </a:ext>
            </a:extLst>
          </p:cNvPr>
          <p:cNvSpPr>
            <a:spLocks noGrp="1"/>
          </p:cNvSpPr>
          <p:nvPr>
            <p:ph type="sldNum" sz="quarter" idx="12"/>
          </p:nvPr>
        </p:nvSpPr>
        <p:spPr/>
        <p:txBody>
          <a:bodyPr/>
          <a:lstStyle/>
          <a:p>
            <a:fld id="{B077871E-C384-5749-ACA0-F605BA7C9783}" type="slidenum">
              <a:rPr lang="en-US" smtClean="0"/>
              <a:t>13</a:t>
            </a:fld>
            <a:endParaRPr lang="en-US"/>
          </a:p>
        </p:txBody>
      </p:sp>
      <p:sp>
        <p:nvSpPr>
          <p:cNvPr id="5" name="TextBox 4">
            <a:extLst>
              <a:ext uri="{FF2B5EF4-FFF2-40B4-BE49-F238E27FC236}">
                <a16:creationId xmlns:a16="http://schemas.microsoft.com/office/drawing/2014/main" id="{C525E08F-6133-4DC9-820D-ED7C48577864}"/>
              </a:ext>
            </a:extLst>
          </p:cNvPr>
          <p:cNvSpPr txBox="1"/>
          <p:nvPr/>
        </p:nvSpPr>
        <p:spPr>
          <a:xfrm>
            <a:off x="1291200" y="326967"/>
            <a:ext cx="9883796" cy="769441"/>
          </a:xfrm>
          <a:prstGeom prst="rect">
            <a:avLst/>
          </a:prstGeom>
          <a:noFill/>
        </p:spPr>
        <p:txBody>
          <a:bodyPr wrap="none" rtlCol="0">
            <a:spAutoFit/>
          </a:bodyPr>
          <a:lstStyle/>
          <a:p>
            <a:pPr algn="ctr"/>
            <a:r>
              <a:rPr lang="es-ES" sz="4400" u="sng" dirty="0"/>
              <a:t>Diferentes tipos de datos:</a:t>
            </a:r>
            <a:r>
              <a:rPr lang="es-ES" sz="4400" dirty="0"/>
              <a:t> primera división</a:t>
            </a:r>
          </a:p>
        </p:txBody>
      </p:sp>
      <p:sp>
        <p:nvSpPr>
          <p:cNvPr id="6" name="Title 1">
            <a:extLst>
              <a:ext uri="{FF2B5EF4-FFF2-40B4-BE49-F238E27FC236}">
                <a16:creationId xmlns:a16="http://schemas.microsoft.com/office/drawing/2014/main" id="{C30FB96D-B73C-4E96-B67A-7D3D91E1DE13}"/>
              </a:ext>
            </a:extLst>
          </p:cNvPr>
          <p:cNvSpPr txBox="1">
            <a:spLocks/>
          </p:cNvSpPr>
          <p:nvPr/>
        </p:nvSpPr>
        <p:spPr>
          <a:xfrm>
            <a:off x="1846118" y="1037306"/>
            <a:ext cx="84997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a:latin typeface="+mn-lt"/>
              </a:rPr>
              <a:t>Datos cuantitativos y cualitativos</a:t>
            </a:r>
          </a:p>
        </p:txBody>
      </p:sp>
      <p:sp>
        <p:nvSpPr>
          <p:cNvPr id="8" name="Rectangle 7">
            <a:extLst>
              <a:ext uri="{FF2B5EF4-FFF2-40B4-BE49-F238E27FC236}">
                <a16:creationId xmlns:a16="http://schemas.microsoft.com/office/drawing/2014/main" id="{DCA2A39B-F874-442D-BE98-267392EA1E8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372F5C6D-BF65-4826-9ED2-3F68031E7307}"/>
              </a:ext>
            </a:extLst>
          </p:cNvPr>
          <p:cNvSpPr txBox="1"/>
          <p:nvPr/>
        </p:nvSpPr>
        <p:spPr>
          <a:xfrm>
            <a:off x="83492" y="5074995"/>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429455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4680" y="2913924"/>
            <a:ext cx="3717308" cy="2724876"/>
          </a:xfrm>
        </p:spPr>
        <p:txBody>
          <a:bodyPr>
            <a:normAutofit/>
          </a:bodyPr>
          <a:lstStyle/>
          <a:p>
            <a:pPr marL="0" indent="0">
              <a:buNone/>
            </a:pPr>
            <a:r>
              <a:rPr lang="es-ES"/>
              <a:t>    </a:t>
            </a:r>
          </a:p>
          <a:p>
            <a:pPr marL="0" indent="0" algn="ctr">
              <a:buNone/>
            </a:pPr>
            <a:r>
              <a:rPr lang="es-ES" sz="3200"/>
              <a:t>¿Cuál es la diferencia entre los</a:t>
            </a:r>
            <a:r>
              <a:rPr lang="es-ES" sz="3200" b="1">
                <a:solidFill>
                  <a:srgbClr val="0A4FC0"/>
                </a:solidFill>
              </a:rPr>
              <a:t> datos primarios </a:t>
            </a:r>
            <a:r>
              <a:rPr lang="es-ES" sz="3200"/>
              <a:t>y </a:t>
            </a:r>
            <a:r>
              <a:rPr lang="es-ES" sz="3200" b="1">
                <a:solidFill>
                  <a:srgbClr val="0070C0"/>
                </a:solidFill>
              </a:rPr>
              <a:t>secundarios</a:t>
            </a:r>
            <a:r>
              <a:rPr lang="es-ES" sz="3200"/>
              <a:t>?</a:t>
            </a:r>
          </a:p>
        </p:txBody>
      </p:sp>
      <p:sp>
        <p:nvSpPr>
          <p:cNvPr id="4" name="TextBox 3"/>
          <p:cNvSpPr txBox="1"/>
          <p:nvPr/>
        </p:nvSpPr>
        <p:spPr>
          <a:xfrm>
            <a:off x="2038671" y="1735890"/>
            <a:ext cx="1326004" cy="1569660"/>
          </a:xfrm>
          <a:prstGeom prst="rect">
            <a:avLst/>
          </a:prstGeom>
          <a:noFill/>
        </p:spPr>
        <p:txBody>
          <a:bodyPr wrap="none" rtlCol="0">
            <a:spAutoFit/>
          </a:bodyPr>
          <a:lstStyle/>
          <a:p>
            <a:r>
              <a:rPr lang="es-ES" sz="9600" b="1">
                <a:solidFill>
                  <a:srgbClr val="FF0000"/>
                </a:solidFill>
              </a:rPr>
              <a:t>??</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pic>
        <p:nvPicPr>
          <p:cNvPr id="9" name="Picture 8"/>
          <p:cNvPicPr>
            <a:picLocks noChangeAspect="1"/>
          </p:cNvPicPr>
          <p:nvPr/>
        </p:nvPicPr>
        <p:blipFill>
          <a:blip r:embed="rId3"/>
          <a:stretch>
            <a:fillRect/>
          </a:stretch>
        </p:blipFill>
        <p:spPr>
          <a:xfrm>
            <a:off x="8915327" y="2224258"/>
            <a:ext cx="2929467" cy="2197100"/>
          </a:xfrm>
          <a:prstGeom prst="rect">
            <a:avLst/>
          </a:prstGeom>
        </p:spPr>
      </p:pic>
      <p:pic>
        <p:nvPicPr>
          <p:cNvPr id="12" name="Picture 11"/>
          <p:cNvPicPr>
            <a:picLocks noChangeAspect="1"/>
          </p:cNvPicPr>
          <p:nvPr/>
        </p:nvPicPr>
        <p:blipFill>
          <a:blip r:embed="rId4"/>
          <a:stretch>
            <a:fillRect/>
          </a:stretch>
        </p:blipFill>
        <p:spPr>
          <a:xfrm>
            <a:off x="5405580" y="1893477"/>
            <a:ext cx="2929467" cy="2238641"/>
          </a:xfrm>
          <a:prstGeom prst="rect">
            <a:avLst/>
          </a:prstGeom>
        </p:spPr>
      </p:pic>
      <p:sp>
        <p:nvSpPr>
          <p:cNvPr id="13" name="TextBox 12"/>
          <p:cNvSpPr txBox="1"/>
          <p:nvPr/>
        </p:nvSpPr>
        <p:spPr>
          <a:xfrm>
            <a:off x="8940929" y="4442477"/>
            <a:ext cx="2876156" cy="2308324"/>
          </a:xfrm>
          <a:prstGeom prst="rect">
            <a:avLst/>
          </a:prstGeom>
          <a:noFill/>
          <a:ln>
            <a:solidFill>
              <a:schemeClr val="accent1">
                <a:lumMod val="75000"/>
              </a:schemeClr>
            </a:solidFill>
          </a:ln>
        </p:spPr>
        <p:txBody>
          <a:bodyPr wrap="square" rtlCol="0">
            <a:spAutoFit/>
          </a:bodyPr>
          <a:lstStyle/>
          <a:p>
            <a:r>
              <a:rPr lang="es-ES" sz="2400" b="1" dirty="0"/>
              <a:t>Datos primarios </a:t>
            </a:r>
          </a:p>
          <a:p>
            <a:r>
              <a:rPr lang="es-ES" sz="2400" dirty="0"/>
              <a:t>Información recopilada por ustedes mismos específicamente para el objetivo actual.</a:t>
            </a:r>
          </a:p>
        </p:txBody>
      </p:sp>
      <p:sp>
        <p:nvSpPr>
          <p:cNvPr id="14" name="TextBox 13"/>
          <p:cNvSpPr txBox="1"/>
          <p:nvPr/>
        </p:nvSpPr>
        <p:spPr>
          <a:xfrm>
            <a:off x="5405579" y="4132118"/>
            <a:ext cx="2929468" cy="1938992"/>
          </a:xfrm>
          <a:prstGeom prst="rect">
            <a:avLst/>
          </a:prstGeom>
          <a:noFill/>
          <a:ln>
            <a:solidFill>
              <a:schemeClr val="accent1">
                <a:lumMod val="75000"/>
              </a:schemeClr>
            </a:solidFill>
          </a:ln>
        </p:spPr>
        <p:txBody>
          <a:bodyPr wrap="square" rtlCol="0">
            <a:spAutoFit/>
          </a:bodyPr>
          <a:lstStyle/>
          <a:p>
            <a:r>
              <a:rPr lang="es-ES" sz="2400" b="1"/>
              <a:t>Datos secundarios </a:t>
            </a:r>
          </a:p>
          <a:p>
            <a:r>
              <a:rPr lang="es-ES" sz="2400"/>
              <a:t>Información existente y recopilada por otras personas o para otro fin. </a:t>
            </a:r>
          </a:p>
        </p:txBody>
      </p:sp>
      <p:sp>
        <p:nvSpPr>
          <p:cNvPr id="15" name="TextBox 14"/>
          <p:cNvSpPr txBox="1"/>
          <p:nvPr/>
        </p:nvSpPr>
        <p:spPr>
          <a:xfrm>
            <a:off x="1469992" y="321204"/>
            <a:ext cx="10001136" cy="769441"/>
          </a:xfrm>
          <a:prstGeom prst="rect">
            <a:avLst/>
          </a:prstGeom>
          <a:noFill/>
        </p:spPr>
        <p:txBody>
          <a:bodyPr wrap="none" rtlCol="0">
            <a:spAutoFit/>
          </a:bodyPr>
          <a:lstStyle/>
          <a:p>
            <a:pPr algn="ctr"/>
            <a:r>
              <a:rPr lang="es-ES" sz="4400" u="sng" dirty="0"/>
              <a:t>Diferentes tipos de datos:</a:t>
            </a:r>
            <a:r>
              <a:rPr lang="es-ES" sz="4400" dirty="0"/>
              <a:t> segunda división</a:t>
            </a:r>
          </a:p>
        </p:txBody>
      </p:sp>
    </p:spTree>
    <p:extLst>
      <p:ext uri="{BB962C8B-B14F-4D97-AF65-F5344CB8AC3E}">
        <p14:creationId xmlns:p14="http://schemas.microsoft.com/office/powerpoint/2010/main" val="12312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s-ES" u="sng" dirty="0">
                <a:latin typeface="+mn-lt"/>
                <a:ea typeface="Times New Roman" charset="0"/>
                <a:cs typeface="Times New Roman" charset="0"/>
              </a:rPr>
              <a:t>Fuentes en la web</a:t>
            </a:r>
          </a:p>
        </p:txBody>
      </p:sp>
      <p:sp>
        <p:nvSpPr>
          <p:cNvPr id="4" name="Content Placeholder 3"/>
          <p:cNvSpPr>
            <a:spLocks noGrp="1"/>
          </p:cNvSpPr>
          <p:nvPr>
            <p:ph idx="1"/>
          </p:nvPr>
        </p:nvSpPr>
        <p:spPr>
          <a:xfrm>
            <a:off x="1991544" y="1981200"/>
            <a:ext cx="7990656" cy="4114800"/>
          </a:xfrm>
        </p:spPr>
        <p:txBody>
          <a:bodyPr>
            <a:normAutofit fontScale="55000" lnSpcReduction="20000"/>
          </a:bodyPr>
          <a:lstStyle/>
          <a:p>
            <a:pPr marL="0" indent="0" algn="ctr">
              <a:buNone/>
            </a:pPr>
            <a:endParaRPr lang="en-US" sz="4000" dirty="0"/>
          </a:p>
          <a:p>
            <a:pPr marL="0" indent="0" algn="ctr">
              <a:buNone/>
            </a:pPr>
            <a:r>
              <a:rPr lang="es-ES" sz="4000"/>
              <a:t>Como primer paso para la recopilación de datos para una evaluación en Sudán del Sur o Siria, su equipo deberá buscar información secundaria pertinente en internet. </a:t>
            </a:r>
          </a:p>
          <a:p>
            <a:pPr marL="0" indent="0" algn="ctr">
              <a:buNone/>
            </a:pPr>
            <a:endParaRPr lang="en-GB" sz="4000" dirty="0"/>
          </a:p>
          <a:p>
            <a:pPr marL="0" indent="0" algn="ctr">
              <a:buNone/>
            </a:pPr>
            <a:r>
              <a:rPr lang="es-ES" sz="4500" b="1">
                <a:solidFill>
                  <a:srgbClr val="0070C0"/>
                </a:solidFill>
              </a:rPr>
              <a:t>Trabajo grupal:</a:t>
            </a:r>
          </a:p>
          <a:p>
            <a:pPr marL="0" indent="0" algn="ctr">
              <a:buNone/>
            </a:pPr>
            <a:r>
              <a:rPr lang="es-ES" sz="4000"/>
              <a:t>Elaboren una lista de sitios web que utilicen para este tema.</a:t>
            </a:r>
          </a:p>
          <a:p>
            <a:pPr marL="0" indent="0" algn="ctr">
              <a:buNone/>
            </a:pPr>
            <a:r>
              <a:rPr lang="es-ES" sz="4000"/>
              <a:t>Justifiquen la elección. </a:t>
            </a:r>
          </a:p>
          <a:p>
            <a:pPr marL="0" indent="0" algn="ctr">
              <a:buNone/>
            </a:pPr>
            <a:r>
              <a:rPr lang="es-ES" sz="4000"/>
              <a:t> </a:t>
            </a:r>
          </a:p>
          <a:p>
            <a:pPr marL="0" indent="0" algn="ctr">
              <a:buNone/>
            </a:pPr>
            <a:r>
              <a:rPr lang="es-ES" sz="4000"/>
              <a:t>El tiempo para presentar los resultados al resto de los participantes es de </a:t>
            </a:r>
          </a:p>
          <a:p>
            <a:pPr marL="0" indent="0" algn="ctr">
              <a:buNone/>
            </a:pPr>
            <a:r>
              <a:rPr lang="es-ES" sz="4500" b="1">
                <a:solidFill>
                  <a:srgbClr val="FF0000"/>
                </a:solidFill>
              </a:rPr>
              <a:t>10 minutos</a:t>
            </a:r>
          </a:p>
          <a:p>
            <a:pPr marL="0" indent="0">
              <a:buNone/>
            </a:pPr>
            <a:endParaRPr lang="en-US" dirty="0"/>
          </a:p>
        </p:txBody>
      </p:sp>
      <p:sp>
        <p:nvSpPr>
          <p:cNvPr id="2" name="Slide Number Placeholder 1"/>
          <p:cNvSpPr>
            <a:spLocks noGrp="1"/>
          </p:cNvSpPr>
          <p:nvPr>
            <p:ph type="sldNum" sz="quarter" idx="12"/>
          </p:nvPr>
        </p:nvSpPr>
        <p:spPr/>
        <p:txBody>
          <a:bodyPr/>
          <a:lstStyle/>
          <a:p>
            <a:fld id="{B077871E-C384-5749-ACA0-F605BA7C9783}" type="slidenum">
              <a:rPr lang="en-US" smtClean="0"/>
              <a:t>15</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2487027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s-ES" u="sng">
                <a:latin typeface="+mn-lt"/>
              </a:rPr>
              <a:t>Ejemplos de fuentes en la web </a:t>
            </a:r>
          </a:p>
        </p:txBody>
      </p:sp>
      <p:sp>
        <p:nvSpPr>
          <p:cNvPr id="3" name="Content Placeholder 2"/>
          <p:cNvSpPr>
            <a:spLocks noGrp="1"/>
          </p:cNvSpPr>
          <p:nvPr>
            <p:ph idx="1"/>
          </p:nvPr>
        </p:nvSpPr>
        <p:spPr>
          <a:xfrm>
            <a:off x="1422400" y="1334030"/>
            <a:ext cx="10642600" cy="5628800"/>
          </a:xfrm>
        </p:spPr>
        <p:txBody>
          <a:bodyPr>
            <a:normAutofit fontScale="47500" lnSpcReduction="20000"/>
          </a:bodyPr>
          <a:lstStyle/>
          <a:p>
            <a:r>
              <a:rPr lang="es-ES" sz="5100" b="1">
                <a:solidFill>
                  <a:srgbClr val="0033CC"/>
                </a:solidFill>
              </a:rPr>
              <a:t>Agencias de la ONU: </a:t>
            </a:r>
          </a:p>
          <a:p>
            <a:pPr lvl="1">
              <a:buFont typeface="Wingdings" panose="05000000000000000000" pitchFamily="2" charset="2"/>
              <a:buChar char="ü"/>
            </a:pPr>
            <a:r>
              <a:rPr lang="es-ES" sz="3400"/>
              <a:t>OMS, UNICEF, UNFPA, PMA, UNRWA, OCHA, OIM, PNUD, etc.</a:t>
            </a:r>
          </a:p>
          <a:p>
            <a:r>
              <a:rPr lang="es-ES" sz="5100" b="1">
                <a:solidFill>
                  <a:srgbClr val="0033CC"/>
                </a:solidFill>
              </a:rPr>
              <a:t>Movimiento Internacional de la Cruz Roja y de la Media Luna Roja:</a:t>
            </a:r>
          </a:p>
          <a:p>
            <a:pPr lvl="1">
              <a:buFont typeface="Wingdings" panose="05000000000000000000" pitchFamily="2" charset="2"/>
              <a:buChar char="ü"/>
            </a:pPr>
            <a:r>
              <a:rPr lang="es-ES" sz="3400"/>
              <a:t>Comité Internacional de la Cruz Roja (CICR), Federación Internacional de Sociedades de la Cruz Roja y de la Media Luna Roja (Federación Internacional), y Sociedades Nacionales de la Cruz Roja y de la Media Luna Roja.</a:t>
            </a:r>
          </a:p>
          <a:p>
            <a:r>
              <a:rPr lang="es-ES" sz="5100" b="1">
                <a:solidFill>
                  <a:srgbClr val="0033CC"/>
                </a:solidFill>
              </a:rPr>
              <a:t>ONG operacionales:</a:t>
            </a:r>
          </a:p>
          <a:p>
            <a:pPr lvl="1">
              <a:buFont typeface="Wingdings" panose="05000000000000000000" pitchFamily="2" charset="2"/>
              <a:buChar char="ü"/>
            </a:pPr>
            <a:r>
              <a:rPr lang="es-ES" sz="3400"/>
              <a:t>MSF, SCF, IMC, HelpAge, etc.</a:t>
            </a:r>
          </a:p>
          <a:p>
            <a:r>
              <a:rPr lang="es-ES" sz="5100" b="1">
                <a:solidFill>
                  <a:srgbClr val="0033CC"/>
                </a:solidFill>
              </a:rPr>
              <a:t>Fuentes de información específica (redes de comunicación, grupos y organizaciones):</a:t>
            </a:r>
          </a:p>
          <a:p>
            <a:pPr lvl="1">
              <a:buFont typeface="Wingdings" panose="05000000000000000000" pitchFamily="2" charset="2"/>
              <a:buChar char="ü"/>
            </a:pPr>
            <a:r>
              <a:rPr lang="es-ES" sz="3400"/>
              <a:t>ACAPS, ReliefWeb, REACH initiative, Programa de Encuestas de Demografía y Salud (Programa DHS),  HumanitarianResponse.info, data.humdata, etc.  </a:t>
            </a:r>
          </a:p>
          <a:p>
            <a:pPr lvl="1">
              <a:buFont typeface="Wingdings" panose="05000000000000000000" pitchFamily="2" charset="2"/>
              <a:buChar char="ü"/>
            </a:pPr>
            <a:r>
              <a:rPr lang="es-ES" sz="3400"/>
              <a:t>Instituto para la Métrica y Evaluación de la Salud, Clúster de Salud, Clúster de Nutrición, Clúster de Agua, Saneamiento e Higiene, informes de actividades o situaciones de las agencias de la ONU o de ONG, ALNAP, etc. </a:t>
            </a:r>
          </a:p>
          <a:p>
            <a:r>
              <a:rPr lang="es-ES" sz="5100" b="1">
                <a:solidFill>
                  <a:srgbClr val="0033CC"/>
                </a:solidFill>
              </a:rPr>
              <a:t>Donantes:</a:t>
            </a:r>
          </a:p>
          <a:p>
            <a:pPr lvl="1">
              <a:buFont typeface="Wingdings" panose="05000000000000000000" pitchFamily="2" charset="2"/>
              <a:buChar char="ü"/>
            </a:pPr>
            <a:r>
              <a:rPr lang="es-ES" sz="3400"/>
              <a:t>Banco Mundial, ECHO, PRM, BAsD, GTZ, OCDE, etc.</a:t>
            </a:r>
          </a:p>
          <a:p>
            <a:pPr>
              <a:buFont typeface="Arial" panose="020B0604020202020204" pitchFamily="34" charset="0"/>
              <a:buChar char="•"/>
            </a:pPr>
            <a:r>
              <a:rPr lang="es-ES" sz="5100" b="1">
                <a:solidFill>
                  <a:srgbClr val="0033CC"/>
                </a:solidFill>
              </a:rPr>
              <a:t>Ministerios Nacionales de Salud. </a:t>
            </a:r>
          </a:p>
          <a:p>
            <a:pPr>
              <a:buFont typeface="Arial" panose="020B0604020202020204" pitchFamily="34" charset="0"/>
              <a:buChar char="•"/>
            </a:pPr>
            <a:r>
              <a:rPr lang="es-ES" sz="5100" b="1">
                <a:solidFill>
                  <a:srgbClr val="0033CC"/>
                </a:solidFill>
              </a:rPr>
              <a:t>Medios de comunicación y publicaciones académicas especializadas. </a:t>
            </a:r>
          </a:p>
          <a:p>
            <a:pPr marL="0" indent="0">
              <a:buNone/>
            </a:pPr>
            <a:r>
              <a:rPr lang="es-ES" sz="3400">
                <a:solidFill>
                  <a:srgbClr val="0000FF"/>
                </a:solidFill>
              </a:rPr>
              <a:t>	</a:t>
            </a:r>
            <a:r>
              <a:rPr lang="es-ES">
                <a:solidFill>
                  <a:srgbClr val="0000FF"/>
                </a:solidFill>
              </a:rPr>
              <a:t>		</a:t>
            </a:r>
          </a:p>
          <a:p>
            <a:pPr marL="0" indent="0">
              <a:buNone/>
            </a:pPr>
            <a:r>
              <a:rPr lang="es-ES" b="1" i="1"/>
              <a:t>			</a:t>
            </a:r>
          </a:p>
          <a:p>
            <a:endParaRPr lang="en-US" dirty="0"/>
          </a:p>
        </p:txBody>
      </p:sp>
      <p:sp>
        <p:nvSpPr>
          <p:cNvPr id="4" name="Slide Number Placeholder 3"/>
          <p:cNvSpPr>
            <a:spLocks noGrp="1"/>
          </p:cNvSpPr>
          <p:nvPr>
            <p:ph type="sldNum" sz="quarter" idx="12"/>
          </p:nvPr>
        </p:nvSpPr>
        <p:spPr/>
        <p:txBody>
          <a:bodyPr/>
          <a:lstStyle/>
          <a:p>
            <a:fld id="{B077871E-C384-5749-ACA0-F605BA7C9783}" type="slidenum">
              <a:rPr lang="en-US" smtClean="0"/>
              <a:t>16</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2709591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837128" y="2210920"/>
            <a:ext cx="4873588" cy="4647080"/>
          </a:xfrm>
          <a:prstGeom prst="rect">
            <a:avLst/>
          </a:prstGeom>
        </p:spPr>
      </p:pic>
      <p:pic>
        <p:nvPicPr>
          <p:cNvPr id="8" name="Content Placeholder 7"/>
          <p:cNvPicPr>
            <a:picLocks noGrp="1" noChangeAspect="1"/>
          </p:cNvPicPr>
          <p:nvPr>
            <p:ph sz="half" idx="2"/>
          </p:nvPr>
        </p:nvPicPr>
        <p:blipFill>
          <a:blip r:embed="rId3"/>
          <a:stretch>
            <a:fillRect/>
          </a:stretch>
        </p:blipFill>
        <p:spPr>
          <a:xfrm>
            <a:off x="6240885" y="2124918"/>
            <a:ext cx="5112915" cy="4729353"/>
          </a:xfrm>
          <a:prstGeom prst="rect">
            <a:avLst/>
          </a:prstGeom>
        </p:spPr>
      </p:pic>
      <p:sp>
        <p:nvSpPr>
          <p:cNvPr id="6" name="TextBox 5"/>
          <p:cNvSpPr txBox="1"/>
          <p:nvPr/>
        </p:nvSpPr>
        <p:spPr>
          <a:xfrm>
            <a:off x="837128" y="1287590"/>
            <a:ext cx="2320507" cy="923330"/>
          </a:xfrm>
          <a:prstGeom prst="rect">
            <a:avLst/>
          </a:prstGeom>
          <a:noFill/>
        </p:spPr>
        <p:txBody>
          <a:bodyPr wrap="none" rtlCol="0">
            <a:spAutoFit/>
          </a:bodyPr>
          <a:lstStyle/>
          <a:p>
            <a:r>
              <a:rPr lang="es-ES" b="1" dirty="0"/>
              <a:t>Sudán del Sur: </a:t>
            </a:r>
          </a:p>
          <a:p>
            <a:r>
              <a:rPr lang="es-ES" b="1" dirty="0"/>
              <a:t>Población total: 10.838.000</a:t>
            </a:r>
          </a:p>
          <a:p>
            <a:r>
              <a:rPr lang="es-ES" b="1" dirty="0"/>
              <a:t>Grupo de ingreso: bajo</a:t>
            </a:r>
          </a:p>
        </p:txBody>
      </p:sp>
      <p:sp>
        <p:nvSpPr>
          <p:cNvPr id="9" name="TextBox 8"/>
          <p:cNvSpPr txBox="1"/>
          <p:nvPr/>
        </p:nvSpPr>
        <p:spPr>
          <a:xfrm>
            <a:off x="6291684" y="1287590"/>
            <a:ext cx="2726324" cy="923330"/>
          </a:xfrm>
          <a:prstGeom prst="rect">
            <a:avLst/>
          </a:prstGeom>
          <a:noFill/>
        </p:spPr>
        <p:txBody>
          <a:bodyPr wrap="none" rtlCol="0">
            <a:spAutoFit/>
          </a:bodyPr>
          <a:lstStyle/>
          <a:p>
            <a:r>
              <a:rPr lang="es-ES" b="1"/>
              <a:t>República Árabe Siria</a:t>
            </a:r>
          </a:p>
          <a:p>
            <a:r>
              <a:rPr lang="es-ES" b="1"/>
              <a:t>Población total: 21.890.000</a:t>
            </a:r>
          </a:p>
          <a:p>
            <a:r>
              <a:rPr lang="es-ES" b="1"/>
              <a:t>Grupo de ingreso: medio-bajo</a:t>
            </a:r>
          </a:p>
        </p:txBody>
      </p:sp>
      <p:sp>
        <p:nvSpPr>
          <p:cNvPr id="2" name="Slide Number Placeholder 1"/>
          <p:cNvSpPr>
            <a:spLocks noGrp="1"/>
          </p:cNvSpPr>
          <p:nvPr>
            <p:ph type="sldNum" sz="quarter" idx="12"/>
          </p:nvPr>
        </p:nvSpPr>
        <p:spPr/>
        <p:txBody>
          <a:bodyPr/>
          <a:lstStyle/>
          <a:p>
            <a:fld id="{B077871E-C384-5749-ACA0-F605BA7C9783}" type="slidenum">
              <a:rPr lang="en-US" smtClean="0"/>
              <a:t>17</a:t>
            </a:fld>
            <a:endParaRPr lang="en-US"/>
          </a:p>
        </p:txBody>
      </p:sp>
      <p:sp>
        <p:nvSpPr>
          <p:cNvPr id="3" name="TextBox 2"/>
          <p:cNvSpPr txBox="1"/>
          <p:nvPr/>
        </p:nvSpPr>
        <p:spPr>
          <a:xfrm>
            <a:off x="2041382" y="-85706"/>
            <a:ext cx="8709746" cy="1723549"/>
          </a:xfrm>
          <a:prstGeom prst="rect">
            <a:avLst/>
          </a:prstGeom>
          <a:noFill/>
        </p:spPr>
        <p:txBody>
          <a:bodyPr wrap="square" rtlCol="0">
            <a:spAutoFit/>
          </a:bodyPr>
          <a:lstStyle/>
          <a:p>
            <a:pPr algn="ctr"/>
            <a:r>
              <a:rPr lang="es-ES" sz="4400" u="sng" dirty="0"/>
              <a:t>OMS: enfermedades no transmisibles, perfiles de países 2014</a:t>
            </a:r>
          </a:p>
          <a:p>
            <a:pPr algn="ctr"/>
            <a:endParaRPr lang="en-US" dirty="0"/>
          </a:p>
        </p:txBody>
      </p:sp>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3926746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u="sng" dirty="0">
                <a:latin typeface="+mn-lt"/>
              </a:rPr>
              <a:t>Estimación del número de personas afectadas</a:t>
            </a:r>
          </a:p>
        </p:txBody>
      </p:sp>
      <p:sp>
        <p:nvSpPr>
          <p:cNvPr id="3" name="Content Placeholder 2"/>
          <p:cNvSpPr>
            <a:spLocks noGrp="1"/>
          </p:cNvSpPr>
          <p:nvPr>
            <p:ph idx="1"/>
          </p:nvPr>
        </p:nvSpPr>
        <p:spPr>
          <a:xfrm>
            <a:off x="955540" y="1847850"/>
            <a:ext cx="10674927" cy="4351338"/>
          </a:xfrm>
        </p:spPr>
        <p:txBody>
          <a:bodyPr>
            <a:normAutofit fontScale="85000" lnSpcReduction="20000"/>
          </a:bodyPr>
          <a:lstStyle/>
          <a:p>
            <a:pPr marL="0" indent="0">
              <a:buNone/>
            </a:pPr>
            <a:r>
              <a:rPr lang="es-ES" b="1">
                <a:solidFill>
                  <a:srgbClr val="0A4FC0"/>
                </a:solidFill>
              </a:rPr>
              <a:t>Fuentes/métodos:</a:t>
            </a:r>
          </a:p>
          <a:p>
            <a:r>
              <a:rPr lang="es-ES"/>
              <a:t>Información proveniente de autoridades de países, líderes de comunidades, ACNUR, otras agencias y ejemplos de encuestas repetidas.</a:t>
            </a:r>
          </a:p>
          <a:p>
            <a:pPr lvl="1">
              <a:buFont typeface="Wingdings" panose="05000000000000000000" pitchFamily="2" charset="2"/>
              <a:buChar char="ü"/>
            </a:pPr>
            <a:r>
              <a:rPr lang="es-ES"/>
              <a:t>Censo, recuento completo. </a:t>
            </a:r>
          </a:p>
          <a:p>
            <a:pPr lvl="2">
              <a:buFont typeface="Wingdings" panose="05000000000000000000" pitchFamily="2" charset="2"/>
              <a:buChar char="ü"/>
            </a:pPr>
            <a:r>
              <a:rPr lang="es-ES"/>
              <a:t>Encuesta realizada en el campamento de refugiados de Dadaab, en la región de Garissa, Kenia.</a:t>
            </a:r>
          </a:p>
          <a:p>
            <a:pPr lvl="1">
              <a:buFont typeface="Wingdings" panose="05000000000000000000" pitchFamily="2" charset="2"/>
              <a:buChar char="ü"/>
            </a:pPr>
            <a:r>
              <a:rPr lang="es-ES"/>
              <a:t>Recuento de personas que huyen cuando cruzan la frontera.</a:t>
            </a:r>
          </a:p>
          <a:p>
            <a:pPr lvl="2">
              <a:buFont typeface="Wingdings" panose="05000000000000000000" pitchFamily="2" charset="2"/>
              <a:buChar char="ü"/>
            </a:pPr>
            <a:r>
              <a:rPr lang="es-ES"/>
              <a:t>Rohingyas que huyen de Myanmar a Bangladesh en 2018.</a:t>
            </a:r>
          </a:p>
          <a:p>
            <a:pPr lvl="1">
              <a:buFont typeface="Wingdings" panose="05000000000000000000" pitchFamily="2" charset="2"/>
              <a:buChar char="ü"/>
            </a:pPr>
            <a:r>
              <a:rPr lang="es-ES"/>
              <a:t>Drones, sobrevuelos y fotografías de áreas para el recuento de hogares, complementados con otras estimaciones para determinar la cantidad de personas en el hogar.</a:t>
            </a:r>
          </a:p>
          <a:p>
            <a:pPr lvl="2">
              <a:buFont typeface="Wingdings" panose="05000000000000000000" pitchFamily="2" charset="2"/>
              <a:buChar char="ü"/>
            </a:pPr>
            <a:r>
              <a:rPr lang="es-ES"/>
              <a:t>Goma, 1994.</a:t>
            </a:r>
          </a:p>
          <a:p>
            <a:pPr lvl="1">
              <a:buFont typeface="Wingdings" panose="05000000000000000000" pitchFamily="2" charset="2"/>
              <a:buChar char="ü"/>
            </a:pPr>
            <a:r>
              <a:rPr lang="es-ES"/>
              <a:t>Mapeo: estimación del área de asentamiento en metros cuadrados, complementada con una evaluación de la densidad de población en diferentes zonas.  </a:t>
            </a:r>
          </a:p>
          <a:p>
            <a:pPr lvl="1">
              <a:buFont typeface="Wingdings" panose="05000000000000000000" pitchFamily="2" charset="2"/>
              <a:buChar char="ü"/>
            </a:pPr>
            <a:r>
              <a:rPr lang="es-ES"/>
              <a:t>Recuento de servicios: recuento del número de servicios prestados a una población objetivo (por ejemplo, cantidad de vacunas administradas a menores de cinco años) -&gt; estimación de la población total utilizando el recuento de la población objetivo como porcentaje.</a:t>
            </a:r>
          </a:p>
        </p:txBody>
      </p:sp>
      <p:sp>
        <p:nvSpPr>
          <p:cNvPr id="4" name="Slide Number Placeholder 3"/>
          <p:cNvSpPr>
            <a:spLocks noGrp="1"/>
          </p:cNvSpPr>
          <p:nvPr>
            <p:ph type="sldNum" sz="quarter" idx="12"/>
          </p:nvPr>
        </p:nvSpPr>
        <p:spPr/>
        <p:txBody>
          <a:bodyPr/>
          <a:lstStyle/>
          <a:p>
            <a:fld id="{B077871E-C384-5749-ACA0-F605BA7C9783}" type="slidenum">
              <a:rPr lang="en-US" smtClean="0"/>
              <a:t>18</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222184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837673" y="322311"/>
            <a:ext cx="8602518" cy="1143000"/>
          </a:xfrm>
        </p:spPr>
        <p:txBody>
          <a:bodyPr>
            <a:normAutofit fontScale="90000"/>
          </a:bodyPr>
          <a:lstStyle/>
          <a:p>
            <a:pPr algn="ctr" eaLnBrk="1" hangingPunct="1"/>
            <a:r>
              <a:rPr lang="es-ES" u="sng">
                <a:latin typeface="+mn-lt"/>
                <a:ea typeface="Times New Roman" charset="0"/>
                <a:cs typeface="Times New Roman" charset="0"/>
              </a:rPr>
              <a:t>Encuestas exhaustivas, muestreos, etc.</a:t>
            </a:r>
          </a:p>
        </p:txBody>
      </p:sp>
      <p:sp>
        <p:nvSpPr>
          <p:cNvPr id="2" name="Slide Number Placeholder 1"/>
          <p:cNvSpPr>
            <a:spLocks noGrp="1"/>
          </p:cNvSpPr>
          <p:nvPr>
            <p:ph type="sldNum" sz="quarter" idx="12"/>
          </p:nvPr>
        </p:nvSpPr>
        <p:spPr/>
        <p:txBody>
          <a:bodyPr/>
          <a:lstStyle/>
          <a:p>
            <a:fld id="{B077871E-C384-5749-ACA0-F605BA7C9783}" type="slidenum">
              <a:rPr lang="en-US" smtClean="0"/>
              <a:t>19</a:t>
            </a:fld>
            <a:endParaRPr lang="en-US"/>
          </a:p>
        </p:txBody>
      </p:sp>
      <p:sp>
        <p:nvSpPr>
          <p:cNvPr id="6" name="Rectangle 5"/>
          <p:cNvSpPr/>
          <p:nvPr/>
        </p:nvSpPr>
        <p:spPr>
          <a:xfrm>
            <a:off x="0" y="10633"/>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graphicFrame>
        <p:nvGraphicFramePr>
          <p:cNvPr id="10" name="Object 2"/>
          <p:cNvGraphicFramePr>
            <a:graphicFrameLocks noGrp="1" noChangeAspect="1"/>
          </p:cNvGraphicFramePr>
          <p:nvPr>
            <p:ph sz="quarter" idx="4294967295"/>
            <p:extLst/>
          </p:nvPr>
        </p:nvGraphicFramePr>
        <p:xfrm>
          <a:off x="5102747" y="1974044"/>
          <a:ext cx="2072370" cy="3862003"/>
        </p:xfrm>
        <a:graphic>
          <a:graphicData uri="http://schemas.openxmlformats.org/presentationml/2006/ole">
            <mc:AlternateContent xmlns:mc="http://schemas.openxmlformats.org/markup-compatibility/2006">
              <mc:Choice xmlns:v="urn:schemas-microsoft-com:vml" Requires="v">
                <p:oleObj spid="_x0000_s1026" name="ClipArt" r:id="rId4" imgW="1857375" imgH="3995738" progId="">
                  <p:embed/>
                </p:oleObj>
              </mc:Choice>
              <mc:Fallback>
                <p:oleObj name="ClipArt" r:id="rId4" imgW="1857375" imgH="3995738" progId="">
                  <p:embed/>
                  <p:pic>
                    <p:nvPicPr>
                      <p:cNvPr id="1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2747" y="1974044"/>
                        <a:ext cx="2072370" cy="3862003"/>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03018347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D0AB-868C-44BB-AE05-D2E225FB096B}"/>
              </a:ext>
            </a:extLst>
          </p:cNvPr>
          <p:cNvSpPr>
            <a:spLocks noGrp="1"/>
          </p:cNvSpPr>
          <p:nvPr>
            <p:ph type="title"/>
          </p:nvPr>
        </p:nvSpPr>
        <p:spPr/>
        <p:txBody>
          <a:bodyPr/>
          <a:lstStyle/>
          <a:p>
            <a:pPr algn="ctr"/>
            <a:r>
              <a:rPr lang="es-ES" u="sng">
                <a:latin typeface="+mn-lt"/>
              </a:rPr>
              <a:t>Objetivos</a:t>
            </a:r>
          </a:p>
        </p:txBody>
      </p:sp>
      <p:sp>
        <p:nvSpPr>
          <p:cNvPr id="3" name="Content Placeholder 2">
            <a:extLst>
              <a:ext uri="{FF2B5EF4-FFF2-40B4-BE49-F238E27FC236}">
                <a16:creationId xmlns:a16="http://schemas.microsoft.com/office/drawing/2014/main" id="{EF84D665-3521-4936-A229-A45DEE7E2664}"/>
              </a:ext>
            </a:extLst>
          </p:cNvPr>
          <p:cNvSpPr>
            <a:spLocks noGrp="1"/>
          </p:cNvSpPr>
          <p:nvPr>
            <p:ph idx="1"/>
          </p:nvPr>
        </p:nvSpPr>
        <p:spPr>
          <a:xfrm>
            <a:off x="1110916" y="2005012"/>
            <a:ext cx="10515600" cy="4351338"/>
          </a:xfrm>
        </p:spPr>
        <p:txBody>
          <a:bodyPr/>
          <a:lstStyle/>
          <a:p>
            <a:pPr marL="0" indent="0">
              <a:buNone/>
            </a:pPr>
            <a:r>
              <a:rPr lang="es-ES" b="1" dirty="0">
                <a:solidFill>
                  <a:srgbClr val="0033CC"/>
                </a:solidFill>
              </a:rPr>
              <a:t>Los participantes deben ser capaces de:</a:t>
            </a:r>
          </a:p>
          <a:p>
            <a:r>
              <a:rPr lang="es-ES" dirty="0"/>
              <a:t>Identificar, para su contexto e intervención, información relevante durante las diferentes etapas del ciclo del programa;</a:t>
            </a:r>
          </a:p>
          <a:p>
            <a:r>
              <a:rPr lang="es-ES" dirty="0"/>
              <a:t>analizar información de manera crítica; y</a:t>
            </a:r>
          </a:p>
          <a:p>
            <a:r>
              <a:rPr lang="es-ES" dirty="0"/>
              <a:t>analizar y justificar si se debe seguir adelante o no con la recopilación o distribución de datos cuando esto pueda poner en peligro a las personas afectadas, a ellos mismos, a los colegas o a la propia institución.</a:t>
            </a:r>
          </a:p>
        </p:txBody>
      </p:sp>
      <p:sp>
        <p:nvSpPr>
          <p:cNvPr id="4" name="Slide Number Placeholder 3">
            <a:extLst>
              <a:ext uri="{FF2B5EF4-FFF2-40B4-BE49-F238E27FC236}">
                <a16:creationId xmlns:a16="http://schemas.microsoft.com/office/drawing/2014/main" id="{CE2D24C4-4774-42B4-9C25-FE61F1777DF5}"/>
              </a:ext>
            </a:extLst>
          </p:cNvPr>
          <p:cNvSpPr>
            <a:spLocks noGrp="1"/>
          </p:cNvSpPr>
          <p:nvPr>
            <p:ph type="sldNum" sz="quarter" idx="12"/>
          </p:nvPr>
        </p:nvSpPr>
        <p:spPr/>
        <p:txBody>
          <a:bodyPr/>
          <a:lstStyle/>
          <a:p>
            <a:fld id="{B077871E-C384-5749-ACA0-F605BA7C9783}" type="slidenum">
              <a:rPr lang="en-US" smtClean="0"/>
              <a:t>2</a:t>
            </a:fld>
            <a:endParaRPr lang="en-US"/>
          </a:p>
        </p:txBody>
      </p:sp>
      <p:sp>
        <p:nvSpPr>
          <p:cNvPr id="5" name="Rectangle 4">
            <a:extLst>
              <a:ext uri="{FF2B5EF4-FFF2-40B4-BE49-F238E27FC236}">
                <a16:creationId xmlns:a16="http://schemas.microsoft.com/office/drawing/2014/main" id="{8C1F8A0E-5490-40EC-985C-67C82706C16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377C9DEC-FCF8-4972-AA80-937975BD24AA}"/>
              </a:ext>
            </a:extLst>
          </p:cNvPr>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1155418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24492" y="151768"/>
            <a:ext cx="8602518" cy="1143000"/>
          </a:xfrm>
        </p:spPr>
        <p:txBody>
          <a:bodyPr>
            <a:normAutofit/>
          </a:bodyPr>
          <a:lstStyle/>
          <a:p>
            <a:pPr algn="ctr" eaLnBrk="1" hangingPunct="1"/>
            <a:r>
              <a:rPr lang="es-ES" u="sng">
                <a:latin typeface="+mn-lt"/>
                <a:ea typeface="Times New Roman" charset="0"/>
                <a:cs typeface="Times New Roman" charset="0"/>
              </a:rPr>
              <a:t>Encuestas exhaustivas</a:t>
            </a:r>
          </a:p>
        </p:txBody>
      </p:sp>
      <p:sp>
        <p:nvSpPr>
          <p:cNvPr id="2" name="Slide Number Placeholder 1"/>
          <p:cNvSpPr>
            <a:spLocks noGrp="1"/>
          </p:cNvSpPr>
          <p:nvPr>
            <p:ph type="sldNum" sz="quarter" idx="12"/>
          </p:nvPr>
        </p:nvSpPr>
        <p:spPr/>
        <p:txBody>
          <a:bodyPr/>
          <a:lstStyle/>
          <a:p>
            <a:fld id="{B077871E-C384-5749-ACA0-F605BA7C9783}" type="slidenum">
              <a:rPr lang="en-US" smtClean="0"/>
              <a:t>20</a:t>
            </a:fld>
            <a:endParaRPr lang="en-US"/>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8" name="Rectangle 3"/>
          <p:cNvSpPr txBox="1">
            <a:spLocks noChangeArrowheads="1"/>
          </p:cNvSpPr>
          <p:nvPr/>
        </p:nvSpPr>
        <p:spPr bwMode="auto">
          <a:xfrm>
            <a:off x="2050981" y="1583636"/>
            <a:ext cx="8476029" cy="1420062"/>
          </a:xfrm>
          <a:prstGeom prst="rect">
            <a:avLst/>
          </a:prstGeom>
          <a:solidFill>
            <a:schemeClr val="bg1"/>
          </a:solidFill>
          <a:ln>
            <a:solidFill>
              <a:schemeClr val="bg1"/>
            </a:solid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lnSpc>
                <a:spcPct val="80000"/>
              </a:lnSpc>
              <a:buFontTx/>
              <a:buNone/>
              <a:defRPr/>
            </a:pPr>
            <a:r>
              <a:rPr lang="es-ES" sz="2800" b="1" i="1">
                <a:solidFill>
                  <a:srgbClr val="0033CC"/>
                </a:solidFill>
              </a:rPr>
              <a:t> </a:t>
            </a:r>
          </a:p>
          <a:p>
            <a:pPr eaLnBrk="1" hangingPunct="1">
              <a:lnSpc>
                <a:spcPct val="80000"/>
              </a:lnSpc>
              <a:buFontTx/>
              <a:buNone/>
              <a:defRPr/>
            </a:pPr>
            <a:r>
              <a:rPr lang="es-ES" sz="2800"/>
              <a:t>Todas las personas están incluidas en la población -&gt; se obtiene una imagen precisa del estado nutricional.</a:t>
            </a:r>
          </a:p>
          <a:p>
            <a:pPr marL="0" indent="0">
              <a:spcBef>
                <a:spcPct val="0"/>
              </a:spcBef>
              <a:buNone/>
              <a:defRPr/>
            </a:pPr>
            <a:endParaRPr lang="en-GB" sz="2400" dirty="0"/>
          </a:p>
          <a:p>
            <a:pPr marL="0" indent="0" eaLnBrk="1" hangingPunct="1">
              <a:lnSpc>
                <a:spcPct val="80000"/>
              </a:lnSpc>
              <a:buNone/>
              <a:defRPr/>
            </a:pPr>
            <a:endParaRPr lang="en-US" altLang="en-US" sz="1800" dirty="0"/>
          </a:p>
          <a:p>
            <a:pPr eaLnBrk="1" hangingPunct="1">
              <a:lnSpc>
                <a:spcPct val="80000"/>
              </a:lnSpc>
              <a:buFontTx/>
              <a:buNone/>
              <a:defRPr/>
            </a:pPr>
            <a:endParaRPr lang="en-US" altLang="en-US" sz="1800" dirty="0">
              <a:solidFill>
                <a:srgbClr val="000000"/>
              </a:solidFill>
            </a:endParaRPr>
          </a:p>
        </p:txBody>
      </p:sp>
      <p:sp>
        <p:nvSpPr>
          <p:cNvPr id="10" name="TextBox 9"/>
          <p:cNvSpPr txBox="1"/>
          <p:nvPr/>
        </p:nvSpPr>
        <p:spPr>
          <a:xfrm>
            <a:off x="1206435" y="3836332"/>
            <a:ext cx="4433777" cy="1815882"/>
          </a:xfrm>
          <a:prstGeom prst="rect">
            <a:avLst/>
          </a:prstGeom>
          <a:noFill/>
        </p:spPr>
        <p:txBody>
          <a:bodyPr wrap="square" rtlCol="0">
            <a:spAutoFit/>
          </a:bodyPr>
          <a:lstStyle/>
          <a:p>
            <a:pPr marL="457200" indent="-457200">
              <a:buFont typeface="Arial" panose="020B0604020202020204" pitchFamily="34" charset="0"/>
              <a:buChar char="•"/>
            </a:pPr>
            <a:r>
              <a:rPr lang="es-ES" sz="2800"/>
              <a:t>Solo en poblaciones geográficamente concentradas con cantidad reducida de personas.</a:t>
            </a:r>
          </a:p>
          <a:p>
            <a:pPr marL="457200" indent="-457200">
              <a:buFont typeface="Arial" panose="020B0604020202020204" pitchFamily="34" charset="0"/>
              <a:buChar char="•"/>
            </a:pPr>
            <a:r>
              <a:rPr lang="es-ES" sz="2800" b="1"/>
              <a:t>Poco frecuentes.</a:t>
            </a:r>
          </a:p>
        </p:txBody>
      </p:sp>
      <p:sp>
        <p:nvSpPr>
          <p:cNvPr id="12" name="Rectangle 11"/>
          <p:cNvSpPr/>
          <p:nvPr/>
        </p:nvSpPr>
        <p:spPr>
          <a:xfrm>
            <a:off x="25424"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3855" y="5138669"/>
            <a:ext cx="738664" cy="1440394"/>
          </a:xfrm>
          <a:prstGeom prst="rect">
            <a:avLst/>
          </a:prstGeom>
          <a:noFill/>
        </p:spPr>
        <p:txBody>
          <a:bodyPr vert="vert270" wrap="none" rtlCol="0">
            <a:spAutoFit/>
          </a:bodyPr>
          <a:lstStyle/>
          <a:p>
            <a:r>
              <a:rPr lang="es-ES">
                <a:solidFill>
                  <a:schemeClr val="bg1"/>
                </a:solidFill>
              </a:rPr>
              <a:t>Curso HELP</a:t>
            </a:r>
          </a:p>
          <a:p>
            <a:endParaRPr lang="en-GB" dirty="0"/>
          </a:p>
        </p:txBody>
      </p:sp>
      <p:pic>
        <p:nvPicPr>
          <p:cNvPr id="13" name="Picture 12"/>
          <p:cNvPicPr>
            <a:picLocks noChangeAspect="1"/>
          </p:cNvPicPr>
          <p:nvPr/>
        </p:nvPicPr>
        <p:blipFill>
          <a:blip r:embed="rId3"/>
          <a:stretch>
            <a:fillRect/>
          </a:stretch>
        </p:blipFill>
        <p:spPr>
          <a:xfrm>
            <a:off x="6858000" y="3292566"/>
            <a:ext cx="4743596" cy="3143710"/>
          </a:xfrm>
          <a:prstGeom prst="rect">
            <a:avLst/>
          </a:prstGeom>
        </p:spPr>
      </p:pic>
      <p:sp>
        <p:nvSpPr>
          <p:cNvPr id="20" name="TextBox 19"/>
          <p:cNvSpPr txBox="1"/>
          <p:nvPr/>
        </p:nvSpPr>
        <p:spPr>
          <a:xfrm>
            <a:off x="6858000" y="6500167"/>
            <a:ext cx="1303562" cy="230832"/>
          </a:xfrm>
          <a:prstGeom prst="rect">
            <a:avLst/>
          </a:prstGeom>
          <a:noFill/>
        </p:spPr>
        <p:txBody>
          <a:bodyPr wrap="none" rtlCol="0">
            <a:spAutoFit/>
          </a:bodyPr>
          <a:lstStyle/>
          <a:p>
            <a:r>
              <a:rPr lang="es-ES" sz="900" i="1"/>
              <a:t>Philippe Richard, ©CICR</a:t>
            </a:r>
          </a:p>
        </p:txBody>
      </p:sp>
    </p:spTree>
    <p:extLst>
      <p:ext uri="{BB962C8B-B14F-4D97-AF65-F5344CB8AC3E}">
        <p14:creationId xmlns:p14="http://schemas.microsoft.com/office/powerpoint/2010/main" val="54657445"/>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s-ES" u="sng">
                <a:latin typeface="+mn-lt"/>
              </a:rPr>
              <a:t>Muestreo no probabilístico</a:t>
            </a:r>
          </a:p>
        </p:txBody>
      </p:sp>
      <p:sp>
        <p:nvSpPr>
          <p:cNvPr id="3" name="Content Placeholder 2"/>
          <p:cNvSpPr>
            <a:spLocks noGrp="1"/>
          </p:cNvSpPr>
          <p:nvPr>
            <p:ph idx="1"/>
          </p:nvPr>
        </p:nvSpPr>
        <p:spPr>
          <a:xfrm>
            <a:off x="968996" y="1359110"/>
            <a:ext cx="10664456" cy="5498889"/>
          </a:xfrm>
        </p:spPr>
        <p:txBody>
          <a:bodyPr>
            <a:normAutofit fontScale="25000" lnSpcReduction="20000"/>
          </a:bodyPr>
          <a:lstStyle/>
          <a:p>
            <a:pPr marL="457200" lvl="1" indent="0">
              <a:buNone/>
            </a:pPr>
            <a:r>
              <a:rPr lang="es-ES" sz="11200" b="1" u="sng" dirty="0">
                <a:solidFill>
                  <a:srgbClr val="0033CC"/>
                </a:solidFill>
              </a:rPr>
              <a:t>Principales ejemplos</a:t>
            </a:r>
            <a:r>
              <a:rPr lang="es-ES" sz="11200" b="1" dirty="0">
                <a:solidFill>
                  <a:srgbClr val="0033CC"/>
                </a:solidFill>
              </a:rPr>
              <a:t> </a:t>
            </a:r>
          </a:p>
          <a:p>
            <a:pPr marL="457200" lvl="1" indent="0">
              <a:buNone/>
            </a:pPr>
            <a:endParaRPr lang="en-GB" sz="11200" b="1" dirty="0">
              <a:solidFill>
                <a:srgbClr val="0033CC"/>
              </a:solidFill>
            </a:endParaRPr>
          </a:p>
          <a:p>
            <a:pPr marL="457200" lvl="1" indent="0">
              <a:buNone/>
            </a:pPr>
            <a:r>
              <a:rPr lang="es-ES" sz="11200" b="1" dirty="0">
                <a:solidFill>
                  <a:srgbClr val="0033CC"/>
                </a:solidFill>
              </a:rPr>
              <a:t>Muestreo por conveniencia </a:t>
            </a:r>
          </a:p>
          <a:p>
            <a:pPr lvl="2">
              <a:buFont typeface="Arial" charset="0"/>
              <a:buChar char="•"/>
            </a:pPr>
            <a:r>
              <a:rPr lang="es-ES" sz="9600" dirty="0"/>
              <a:t>Elección de personas de forma arbitraria y desestructurada (por ejemplo, las cercanas a la carretera).</a:t>
            </a:r>
          </a:p>
          <a:p>
            <a:pPr lvl="2"/>
            <a:r>
              <a:rPr lang="es-ES" sz="9600" dirty="0"/>
              <a:t>No refleja la mayoría de la población de la que se extrajo la muestra.</a:t>
            </a:r>
          </a:p>
          <a:p>
            <a:pPr lvl="2"/>
            <a:endParaRPr lang="en-GB" sz="8000" dirty="0"/>
          </a:p>
          <a:p>
            <a:pPr marL="457200" lvl="1" indent="0">
              <a:buNone/>
            </a:pPr>
            <a:r>
              <a:rPr lang="es-ES" sz="11200" b="1" dirty="0">
                <a:solidFill>
                  <a:srgbClr val="0033CC"/>
                </a:solidFill>
              </a:rPr>
              <a:t>Muestreo dirigido </a:t>
            </a:r>
          </a:p>
          <a:p>
            <a:pPr lvl="2"/>
            <a:r>
              <a:rPr lang="es-ES" sz="9600" dirty="0"/>
              <a:t>Requiere un criterio mínimo en cuanto a las personas que serán incluidas. </a:t>
            </a:r>
          </a:p>
          <a:p>
            <a:pPr lvl="2"/>
            <a:r>
              <a:rPr lang="es-ES" sz="9600" dirty="0"/>
              <a:t>Puede ser efectivo para generar ideas y obtener devoluciones.</a:t>
            </a:r>
          </a:p>
          <a:p>
            <a:pPr lvl="2"/>
            <a:r>
              <a:rPr lang="es-ES" sz="9600" dirty="0"/>
              <a:t>Puede ser apropiado (por ejemplo, para representar grupos de edades específicas o zonas históricamente vulnerables por la hambruna).</a:t>
            </a:r>
          </a:p>
          <a:p>
            <a:pPr marL="457200" lvl="1" indent="0">
              <a:buNone/>
            </a:pPr>
            <a:endParaRPr lang="en-GB" sz="11200" dirty="0">
              <a:solidFill>
                <a:srgbClr val="FF0000"/>
              </a:solidFill>
            </a:endParaRPr>
          </a:p>
          <a:p>
            <a:pPr marL="457200" lvl="1" indent="0">
              <a:buNone/>
            </a:pPr>
            <a:r>
              <a:rPr lang="es-ES" sz="11200" b="1" dirty="0">
                <a:solidFill>
                  <a:srgbClr val="0033CC"/>
                </a:solidFill>
              </a:rPr>
              <a:t>Muestreo de efecto multiplicador o dirigido por los encuestados </a:t>
            </a:r>
          </a:p>
          <a:p>
            <a:pPr lvl="2"/>
            <a:r>
              <a:rPr lang="es-ES" sz="9600" dirty="0"/>
              <a:t>Es importante, por ejemplo, al intentar localizar poblaciones fuera de vista (dar visibilidad a las poblaciones invisibilizadas...). </a:t>
            </a:r>
          </a:p>
        </p:txBody>
      </p:sp>
      <p:sp>
        <p:nvSpPr>
          <p:cNvPr id="5" name="Rectangle 4"/>
          <p:cNvSpPr/>
          <p:nvPr/>
        </p:nvSpPr>
        <p:spPr>
          <a:xfrm>
            <a:off x="0" y="10633"/>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77276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s-ES" u="sng">
                <a:latin typeface="+mn-lt"/>
              </a:rPr>
              <a:t>Muestreo probabilístico</a:t>
            </a:r>
          </a:p>
        </p:txBody>
      </p:sp>
      <p:sp>
        <p:nvSpPr>
          <p:cNvPr id="3" name="Content Placeholder 2"/>
          <p:cNvSpPr>
            <a:spLocks noGrp="1"/>
          </p:cNvSpPr>
          <p:nvPr>
            <p:ph idx="1"/>
          </p:nvPr>
        </p:nvSpPr>
        <p:spPr>
          <a:xfrm>
            <a:off x="838200" y="1635124"/>
            <a:ext cx="10515600" cy="4956176"/>
          </a:xfrm>
        </p:spPr>
        <p:txBody>
          <a:bodyPr>
            <a:normAutofit fontScale="92500" lnSpcReduction="10000"/>
          </a:bodyPr>
          <a:lstStyle/>
          <a:p>
            <a:pPr marL="0" indent="0">
              <a:buNone/>
            </a:pPr>
            <a:r>
              <a:rPr lang="es-ES" b="1" dirty="0">
                <a:solidFill>
                  <a:srgbClr val="0033CC"/>
                </a:solidFill>
              </a:rPr>
              <a:t>           </a:t>
            </a:r>
            <a:r>
              <a:rPr lang="es-ES" b="1" u="sng" dirty="0">
                <a:solidFill>
                  <a:srgbClr val="0033CC"/>
                </a:solidFill>
              </a:rPr>
              <a:t>Principales ejemplos</a:t>
            </a:r>
            <a:r>
              <a:rPr lang="es-ES" sz="2400" b="1" dirty="0">
                <a:solidFill>
                  <a:srgbClr val="0033CC"/>
                </a:solidFill>
              </a:rPr>
              <a:t> </a:t>
            </a:r>
          </a:p>
          <a:p>
            <a:pPr marL="0" indent="0" algn="ctr">
              <a:buNone/>
            </a:pPr>
            <a:r>
              <a:rPr lang="es-ES" sz="3200" b="1" dirty="0">
                <a:solidFill>
                  <a:srgbClr val="0033CC"/>
                </a:solidFill>
              </a:rPr>
              <a:t>Muestreo aleatorio simple</a:t>
            </a:r>
          </a:p>
          <a:p>
            <a:pPr marL="0" indent="0" algn="ctr">
              <a:buNone/>
            </a:pPr>
            <a:r>
              <a:rPr lang="es-ES" sz="3200" b="1" dirty="0">
                <a:solidFill>
                  <a:srgbClr val="0033CC"/>
                </a:solidFill>
              </a:rPr>
              <a:t>Muestreo aleatorio sistemático </a:t>
            </a:r>
          </a:p>
          <a:p>
            <a:pPr marL="0" indent="0" algn="ctr">
              <a:buNone/>
            </a:pPr>
            <a:r>
              <a:rPr lang="es-ES" sz="3200" b="1" dirty="0">
                <a:solidFill>
                  <a:srgbClr val="0033CC"/>
                </a:solidFill>
              </a:rPr>
              <a:t>Muestreo por conglomerados</a:t>
            </a:r>
          </a:p>
          <a:p>
            <a:pPr marL="0" indent="0">
              <a:buNone/>
            </a:pPr>
            <a:endParaRPr lang="en-GB" dirty="0"/>
          </a:p>
          <a:p>
            <a:pPr marL="457200" lvl="1" indent="0">
              <a:buNone/>
            </a:pPr>
            <a:endParaRPr lang="en-GB" sz="2800" dirty="0"/>
          </a:p>
          <a:p>
            <a:pPr lvl="1">
              <a:buFont typeface="Arial" charset="0"/>
              <a:buChar char="•"/>
            </a:pPr>
            <a:r>
              <a:rPr lang="es-ES" sz="2800" dirty="0"/>
              <a:t>Todos los miembros de una población tienen las </a:t>
            </a:r>
            <a:r>
              <a:rPr lang="es-ES" sz="2800" b="1" dirty="0"/>
              <a:t>mismas posibilidades </a:t>
            </a:r>
            <a:r>
              <a:rPr lang="es-ES" sz="2800" dirty="0"/>
              <a:t>de ser seleccionados.</a:t>
            </a:r>
          </a:p>
          <a:p>
            <a:pPr lvl="1">
              <a:buFont typeface="Arial" charset="0"/>
              <a:buChar char="•"/>
            </a:pPr>
            <a:r>
              <a:rPr lang="es-ES" sz="2800" dirty="0"/>
              <a:t>Brinda una </a:t>
            </a:r>
            <a:r>
              <a:rPr lang="es-ES" sz="2800" b="1" dirty="0"/>
              <a:t>estimación de la situación real</a:t>
            </a:r>
            <a:r>
              <a:rPr lang="es-ES" sz="2800" dirty="0"/>
              <a:t>.</a:t>
            </a:r>
            <a:r>
              <a:rPr lang="es-ES" sz="2800" b="1" dirty="0"/>
              <a:t> </a:t>
            </a:r>
          </a:p>
          <a:p>
            <a:pPr lvl="1">
              <a:buFont typeface="Arial" charset="0"/>
              <a:buChar char="•"/>
            </a:pPr>
            <a:r>
              <a:rPr lang="es-ES" sz="2800" dirty="0"/>
              <a:t>Se pueden </a:t>
            </a:r>
            <a:r>
              <a:rPr lang="es-ES" sz="2800" b="1" dirty="0"/>
              <a:t>generalizar</a:t>
            </a:r>
            <a:r>
              <a:rPr lang="es-ES" sz="2800" dirty="0"/>
              <a:t> los resultados a la población. </a:t>
            </a:r>
          </a:p>
          <a:p>
            <a:pPr lvl="1">
              <a:buFont typeface="Arial" charset="0"/>
              <a:buChar char="•"/>
            </a:pPr>
            <a:r>
              <a:rPr lang="es-ES" sz="2800" dirty="0"/>
              <a:t>Los resultados son </a:t>
            </a:r>
            <a:r>
              <a:rPr lang="es-ES" sz="2800" b="1" dirty="0"/>
              <a:t>comparables</a:t>
            </a:r>
            <a:r>
              <a:rPr lang="es-ES" sz="2800" dirty="0"/>
              <a:t> entre las poblaciones y en el tiempo.</a:t>
            </a:r>
          </a:p>
          <a:p>
            <a:pPr lvl="1">
              <a:buFont typeface="Arial" charset="0"/>
              <a:buChar char="•"/>
            </a:pPr>
            <a:r>
              <a:rPr lang="es-ES" sz="2800" dirty="0"/>
              <a:t>Puede ser costoso y llevar mucho tiempo.</a:t>
            </a:r>
          </a:p>
          <a:p>
            <a:pPr>
              <a:buFont typeface="Arial" charset="0"/>
              <a:buChar char="•"/>
            </a:pPr>
            <a:endParaRPr lang="en-GB" dirty="0"/>
          </a:p>
          <a:p>
            <a:pPr marL="0" indent="0">
              <a:buNone/>
            </a:pPr>
            <a:endParaRPr lang="en-GB" dirty="0"/>
          </a:p>
          <a:p>
            <a:pPr marL="0" indent="0">
              <a:buNone/>
            </a:pPr>
            <a:endParaRPr lang="en-GB" dirty="0"/>
          </a:p>
          <a:p>
            <a:pPr marL="0" indent="0">
              <a:buNone/>
            </a:pPr>
            <a:endParaRPr lang="en-GB" dirty="0"/>
          </a:p>
          <a:p>
            <a:pPr lvl="1"/>
            <a:endParaRPr lang="en-GB" sz="2800" dirty="0"/>
          </a:p>
        </p:txBody>
      </p:sp>
      <p:sp>
        <p:nvSpPr>
          <p:cNvPr id="5" name="Rectangle 4"/>
          <p:cNvSpPr/>
          <p:nvPr/>
        </p:nvSpPr>
        <p:spPr>
          <a:xfrm>
            <a:off x="0" y="22208"/>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1468819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77871E-C384-5749-ACA0-F605BA7C9783}" type="slidenum">
              <a:rPr lang="en-US" smtClean="0"/>
              <a:t>23</a:t>
            </a:fld>
            <a:endParaRPr lang="en-US"/>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12" name="Rectangle 11"/>
          <p:cNvSpPr/>
          <p:nvPr/>
        </p:nvSpPr>
        <p:spPr>
          <a:xfrm>
            <a:off x="25424" y="-2315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3855" y="5138669"/>
            <a:ext cx="738664" cy="1440394"/>
          </a:xfrm>
          <a:prstGeom prst="rect">
            <a:avLst/>
          </a:prstGeom>
          <a:noFill/>
        </p:spPr>
        <p:txBody>
          <a:bodyPr vert="vert270" wrap="none" rtlCol="0">
            <a:spAutoFit/>
          </a:bodyPr>
          <a:lstStyle/>
          <a:p>
            <a:r>
              <a:rPr lang="es-ES">
                <a:solidFill>
                  <a:schemeClr val="bg1"/>
                </a:solidFill>
              </a:rPr>
              <a:t>Curso HELP</a:t>
            </a:r>
          </a:p>
          <a:p>
            <a:endParaRPr lang="en-GB" dirty="0"/>
          </a:p>
        </p:txBody>
      </p:sp>
      <p:sp>
        <p:nvSpPr>
          <p:cNvPr id="3" name="TextBox 2"/>
          <p:cNvSpPr txBox="1"/>
          <p:nvPr/>
        </p:nvSpPr>
        <p:spPr>
          <a:xfrm>
            <a:off x="4530436" y="1870364"/>
            <a:ext cx="184731" cy="369332"/>
          </a:xfrm>
          <a:prstGeom prst="rect">
            <a:avLst/>
          </a:prstGeom>
          <a:noFill/>
        </p:spPr>
        <p:txBody>
          <a:bodyPr wrap="none" rtlCol="0">
            <a:spAutoFit/>
          </a:bodyPr>
          <a:lstStyle/>
          <a:p>
            <a:endParaRPr lang="en-GB" dirty="0"/>
          </a:p>
        </p:txBody>
      </p:sp>
      <p:pic>
        <p:nvPicPr>
          <p:cNvPr id="6" name="Picture 5"/>
          <p:cNvPicPr>
            <a:picLocks noChangeAspect="1"/>
          </p:cNvPicPr>
          <p:nvPr/>
        </p:nvPicPr>
        <p:blipFill>
          <a:blip r:embed="rId3"/>
          <a:stretch>
            <a:fillRect/>
          </a:stretch>
        </p:blipFill>
        <p:spPr>
          <a:xfrm>
            <a:off x="7035143" y="-23150"/>
            <a:ext cx="4949822" cy="3340185"/>
          </a:xfrm>
          <a:prstGeom prst="rect">
            <a:avLst/>
          </a:prstGeom>
        </p:spPr>
      </p:pic>
      <p:sp>
        <p:nvSpPr>
          <p:cNvPr id="13" name="TextBox 12"/>
          <p:cNvSpPr txBox="1"/>
          <p:nvPr/>
        </p:nvSpPr>
        <p:spPr>
          <a:xfrm>
            <a:off x="2560775" y="4692671"/>
            <a:ext cx="8948737" cy="1384995"/>
          </a:xfrm>
          <a:prstGeom prst="rect">
            <a:avLst/>
          </a:prstGeom>
          <a:noFill/>
        </p:spPr>
        <p:txBody>
          <a:bodyPr wrap="square" rtlCol="0">
            <a:spAutoFit/>
          </a:bodyPr>
          <a:lstStyle/>
          <a:p>
            <a:r>
              <a:rPr lang="es-ES" sz="2800"/>
              <a:t>Se realiza una encuesta de desnutrición infantil midiendo a los hijos de las mujeres a las que se les aconsejó por radio que llevaran a sus hijos menores de cinco años a la clínica de salud el martes por la mañana.</a:t>
            </a:r>
          </a:p>
        </p:txBody>
      </p:sp>
      <p:sp>
        <p:nvSpPr>
          <p:cNvPr id="14" name="TextBox 13"/>
          <p:cNvSpPr txBox="1"/>
          <p:nvPr/>
        </p:nvSpPr>
        <p:spPr>
          <a:xfrm>
            <a:off x="2560775" y="3636578"/>
            <a:ext cx="7516994" cy="707886"/>
          </a:xfrm>
          <a:prstGeom prst="rect">
            <a:avLst/>
          </a:prstGeom>
          <a:noFill/>
        </p:spPr>
        <p:txBody>
          <a:bodyPr wrap="none" rtlCol="0">
            <a:spAutoFit/>
          </a:bodyPr>
          <a:lstStyle/>
          <a:p>
            <a:r>
              <a:rPr lang="es-ES" sz="4000" dirty="0"/>
              <a:t>¿Muestreos aleatorios o por juicio?</a:t>
            </a:r>
          </a:p>
        </p:txBody>
      </p:sp>
      <p:sp>
        <p:nvSpPr>
          <p:cNvPr id="15" name="TextBox 14"/>
          <p:cNvSpPr txBox="1"/>
          <p:nvPr/>
        </p:nvSpPr>
        <p:spPr>
          <a:xfrm>
            <a:off x="1048001" y="3146370"/>
            <a:ext cx="1326004" cy="1569660"/>
          </a:xfrm>
          <a:prstGeom prst="rect">
            <a:avLst/>
          </a:prstGeom>
          <a:noFill/>
        </p:spPr>
        <p:txBody>
          <a:bodyPr wrap="none" rtlCol="0">
            <a:spAutoFit/>
          </a:bodyPr>
          <a:lstStyle/>
          <a:p>
            <a:r>
              <a:rPr lang="es-ES" sz="9600" b="1">
                <a:solidFill>
                  <a:srgbClr val="FF0000"/>
                </a:solidFill>
              </a:rPr>
              <a:t>??</a:t>
            </a:r>
          </a:p>
        </p:txBody>
      </p:sp>
    </p:spTree>
    <p:extLst>
      <p:ext uri="{BB962C8B-B14F-4D97-AF65-F5344CB8AC3E}">
        <p14:creationId xmlns:p14="http://schemas.microsoft.com/office/powerpoint/2010/main" val="1985715240"/>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Content Placeholder 6"/>
          <p:cNvSpPr>
            <a:spLocks noGrp="1"/>
          </p:cNvSpPr>
          <p:nvPr>
            <p:ph idx="1"/>
          </p:nvPr>
        </p:nvSpPr>
        <p:spPr>
          <a:xfrm>
            <a:off x="1741715" y="1710489"/>
            <a:ext cx="9720943" cy="4571404"/>
          </a:xfrm>
        </p:spPr>
        <p:txBody>
          <a:bodyPr>
            <a:normAutofit fontScale="92500" lnSpcReduction="10000"/>
          </a:bodyPr>
          <a:lstStyle/>
          <a:p>
            <a:pPr marL="0" indent="0">
              <a:spcBef>
                <a:spcPct val="0"/>
              </a:spcBef>
              <a:spcAft>
                <a:spcPts val="1800"/>
              </a:spcAft>
              <a:buNone/>
              <a:tabLst>
                <a:tab pos="-457200" algn="l"/>
              </a:tabLst>
            </a:pPr>
            <a:r>
              <a:rPr lang="es-ES" altLang="en-US" dirty="0">
                <a:cs typeface="Times New Roman" panose="02020603050405020304" pitchFamily="18" charset="0"/>
              </a:rPr>
              <a:t>Una aldea está formada por 3.400 unidades familiares que están numeradas secuencialmente del 1 al 3.400. Necesitan una muestra de  250 de ellas.</a:t>
            </a:r>
          </a:p>
          <a:p>
            <a:pPr marL="0" indent="0">
              <a:spcBef>
                <a:spcPct val="0"/>
              </a:spcBef>
              <a:buNone/>
              <a:tabLst>
                <a:tab pos="-457200" algn="l"/>
              </a:tabLst>
            </a:pPr>
            <a:r>
              <a:rPr lang="es-ES" altLang="en-US" sz="6600" b="1" dirty="0">
                <a:solidFill>
                  <a:srgbClr val="FF0000"/>
                </a:solidFill>
                <a:cs typeface="Times New Roman" panose="02020603050405020304" pitchFamily="18" charset="0"/>
              </a:rPr>
              <a:t>??</a:t>
            </a:r>
            <a:r>
              <a:rPr lang="es-ES" altLang="en-US" dirty="0">
                <a:cs typeface="Times New Roman" panose="02020603050405020304" pitchFamily="18" charset="0"/>
              </a:rPr>
              <a:t>    ¿Cuál será su intervalo de muestreo?</a:t>
            </a:r>
            <a:r>
              <a:rPr lang="en-CA" altLang="en-US" dirty="0">
                <a:cs typeface="Times New Roman" panose="02020603050405020304" pitchFamily="18" charset="0"/>
              </a:rPr>
              <a:t>	</a:t>
            </a: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buNone/>
              <a:tabLst>
                <a:tab pos="-457200" algn="l"/>
              </a:tabLst>
            </a:pPr>
            <a:r>
              <a:rPr lang="es-ES" altLang="en-US" dirty="0">
                <a:cs typeface="Times New Roman" panose="02020603050405020304" pitchFamily="18" charset="0"/>
              </a:rPr>
              <a:t>El intervalo de muestreo (IM) = </a:t>
            </a:r>
            <a:r>
              <a:rPr lang="es-ES" altLang="en-US" u="sng" dirty="0">
                <a:cs typeface="Times New Roman" panose="02020603050405020304" pitchFamily="18" charset="0"/>
              </a:rPr>
              <a:t>3400</a:t>
            </a:r>
            <a:r>
              <a:rPr lang="es-ES" altLang="en-US" dirty="0">
                <a:cs typeface="Times New Roman" panose="02020603050405020304" pitchFamily="18" charset="0"/>
              </a:rPr>
              <a:t> = </a:t>
            </a:r>
            <a:r>
              <a:rPr lang="es-ES" altLang="en-US" b="1" dirty="0">
                <a:cs typeface="Times New Roman" panose="02020603050405020304" pitchFamily="18" charset="0"/>
              </a:rPr>
              <a:t>13,6</a:t>
            </a:r>
          </a:p>
          <a:p>
            <a:pPr marL="0" indent="0">
              <a:spcBef>
                <a:spcPct val="0"/>
              </a:spcBef>
              <a:buNone/>
              <a:tabLst>
                <a:tab pos="-457200" algn="l"/>
              </a:tabLst>
            </a:pPr>
            <a:r>
              <a:rPr lang="es-ES" altLang="en-US" dirty="0">
                <a:cs typeface="Times New Roman" panose="02020603050405020304" pitchFamily="18" charset="0"/>
              </a:rPr>
              <a:t>					        250</a:t>
            </a:r>
          </a:p>
          <a:p>
            <a:pPr marL="0" indent="0">
              <a:spcBef>
                <a:spcPct val="0"/>
              </a:spcBef>
              <a:buNone/>
              <a:tabLst>
                <a:tab pos="-457200" algn="l"/>
              </a:tabLst>
            </a:pPr>
            <a:endParaRPr lang="es-ES" altLang="en-US" dirty="0">
              <a:cs typeface="Times New Roman" panose="02020603050405020304" pitchFamily="18" charset="0"/>
            </a:endParaRPr>
          </a:p>
          <a:p>
            <a:pPr marL="0" indent="0">
              <a:spcBef>
                <a:spcPct val="0"/>
              </a:spcBef>
              <a:spcAft>
                <a:spcPts val="1800"/>
              </a:spcAft>
              <a:buNone/>
              <a:tabLst>
                <a:tab pos="-457200" algn="l"/>
              </a:tabLst>
            </a:pPr>
            <a:r>
              <a:rPr lang="es-ES" altLang="en-US" dirty="0">
                <a:cs typeface="Times New Roman" panose="02020603050405020304" pitchFamily="18" charset="0"/>
              </a:rPr>
              <a:t>Le piden a una persona que elija al azar un número del uno al trece; elige el </a:t>
            </a:r>
            <a:r>
              <a:rPr lang="es-ES" altLang="en-US" b="1" dirty="0">
                <a:cs typeface="Times New Roman" panose="02020603050405020304" pitchFamily="18" charset="0"/>
              </a:rPr>
              <a:t>once</a:t>
            </a:r>
            <a:r>
              <a:rPr lang="es-ES" altLang="en-US" dirty="0">
                <a:cs typeface="Times New Roman" panose="02020603050405020304" pitchFamily="18" charset="0"/>
              </a:rPr>
              <a:t>. Este número es el equivalente a la primera unidad familiar de la encuesta</a:t>
            </a:r>
            <a:r>
              <a:rPr lang="es-ES" altLang="en-US" sz="2600" dirty="0">
                <a:cs typeface="Times New Roman" panose="02020603050405020304" pitchFamily="18" charset="0"/>
              </a:rPr>
              <a:t>.  </a:t>
            </a:r>
          </a:p>
        </p:txBody>
      </p:sp>
      <p:sp>
        <p:nvSpPr>
          <p:cNvPr id="33796" name="Title 1"/>
          <p:cNvSpPr txBox="1">
            <a:spLocks/>
          </p:cNvSpPr>
          <p:nvPr/>
        </p:nvSpPr>
        <p:spPr bwMode="auto">
          <a:xfrm>
            <a:off x="2965258" y="192975"/>
            <a:ext cx="8715375" cy="80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4763">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20000"/>
              </a:spcBef>
              <a:buClrTx/>
              <a:buSzTx/>
              <a:buFontTx/>
              <a:buNone/>
            </a:pPr>
            <a:r>
              <a:rPr lang="es-ES" altLang="en-US" sz="4400" u="sng" dirty="0">
                <a:latin typeface="+mn-lt"/>
                <a:ea typeface="Segoe UI" panose="020B0502040204020203" pitchFamily="34" charset="0"/>
                <a:cs typeface="Arial" panose="020B0604020202020204" pitchFamily="34" charset="0"/>
              </a:rPr>
              <a:t>Muestreo aleatorio sistemático</a:t>
            </a:r>
          </a:p>
        </p:txBody>
      </p:sp>
      <p:sp>
        <p:nvSpPr>
          <p:cNvPr id="5" name="Rectangle 4"/>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0" y="5510126"/>
            <a:ext cx="461665" cy="1151149"/>
          </a:xfrm>
          <a:prstGeom prst="rect">
            <a:avLst/>
          </a:prstGeom>
          <a:noFill/>
        </p:spPr>
        <p:txBody>
          <a:bodyPr vert="vert270" wrap="none" rtlCol="0">
            <a:spAutoFit/>
          </a:bodyPr>
          <a:lstStyle/>
          <a:p>
            <a:r>
              <a:rPr lang="es-ES" dirty="0">
                <a:solidFill>
                  <a:schemeClr val="bg1"/>
                </a:solidFill>
              </a:rPr>
              <a:t>Curso</a:t>
            </a:r>
            <a:r>
              <a:rPr lang="en-GB" dirty="0">
                <a:solidFill>
                  <a:schemeClr val="bg1"/>
                </a:solidFill>
              </a:rPr>
              <a:t> HELP</a:t>
            </a:r>
          </a:p>
        </p:txBody>
      </p:sp>
    </p:spTree>
    <p:extLst>
      <p:ext uri="{BB962C8B-B14F-4D97-AF65-F5344CB8AC3E}">
        <p14:creationId xmlns:p14="http://schemas.microsoft.com/office/powerpoint/2010/main" val="169308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algn="ctr"/>
            <a:r>
              <a:rPr lang="es-ES" u="sng">
                <a:latin typeface="+mn-lt"/>
                <a:ea typeface="Times New Roman" charset="0"/>
                <a:cs typeface="Times New Roman" charset="0"/>
              </a:rPr>
              <a:t>Métodos de recopilación de datos </a:t>
            </a:r>
          </a:p>
        </p:txBody>
      </p:sp>
      <p:sp>
        <p:nvSpPr>
          <p:cNvPr id="31747" name="Pentagon 3"/>
          <p:cNvSpPr>
            <a:spLocks noChangeArrowheads="1"/>
          </p:cNvSpPr>
          <p:nvPr/>
        </p:nvSpPr>
        <p:spPr bwMode="auto">
          <a:xfrm>
            <a:off x="1523999" y="1989139"/>
            <a:ext cx="6689725" cy="719137"/>
          </a:xfrm>
          <a:prstGeom prst="homePlate">
            <a:avLst>
              <a:gd name="adj" fmla="val 50063"/>
            </a:avLst>
          </a:prstGeom>
          <a:solidFill>
            <a:schemeClr val="accent1">
              <a:lumMod val="20000"/>
              <a:lumOff val="80000"/>
            </a:schemeClr>
          </a:solidFill>
          <a:ln>
            <a:noFill/>
          </a:ln>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48" name="TextBox 4"/>
          <p:cNvSpPr txBox="1">
            <a:spLocks noChangeArrowheads="1"/>
          </p:cNvSpPr>
          <p:nvPr/>
        </p:nvSpPr>
        <p:spPr bwMode="auto">
          <a:xfrm>
            <a:off x="1774826" y="2133601"/>
            <a:ext cx="60938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s-ES" sz="2800" b="1" dirty="0">
                <a:solidFill>
                  <a:srgbClr val="0A4FC0"/>
                </a:solidFill>
                <a:latin typeface="+mn-lt"/>
              </a:rPr>
              <a:t>Observación:</a:t>
            </a:r>
            <a:r>
              <a:rPr lang="es-ES" sz="2800" dirty="0">
                <a:latin typeface="+mn-lt"/>
              </a:rPr>
              <a:t> utilicen todos los sentidos.</a:t>
            </a:r>
          </a:p>
        </p:txBody>
      </p:sp>
      <p:pic>
        <p:nvPicPr>
          <p:cNvPr id="3174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5721350"/>
            <a:ext cx="1349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5063" y="3236120"/>
            <a:ext cx="6953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2850" y="5083175"/>
            <a:ext cx="6508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8288" y="3213100"/>
            <a:ext cx="735012"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82964" y="5154614"/>
            <a:ext cx="14557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Oval 10"/>
          <p:cNvSpPr>
            <a:spLocks noChangeArrowheads="1"/>
          </p:cNvSpPr>
          <p:nvPr/>
        </p:nvSpPr>
        <p:spPr bwMode="auto">
          <a:xfrm>
            <a:off x="6008689" y="4489450"/>
            <a:ext cx="174625" cy="173038"/>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cxnSp>
        <p:nvCxnSpPr>
          <p:cNvPr id="31755" name="Straight Connector 12"/>
          <p:cNvCxnSpPr>
            <a:cxnSpLocks noChangeShapeType="1"/>
          </p:cNvCxnSpPr>
          <p:nvPr/>
        </p:nvCxnSpPr>
        <p:spPr bwMode="auto">
          <a:xfrm flipH="1" flipV="1">
            <a:off x="4987925" y="4062413"/>
            <a:ext cx="1022350" cy="469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1756" name="Straight Connector 14"/>
          <p:cNvCxnSpPr>
            <a:cxnSpLocks noChangeShapeType="1"/>
            <a:stCxn id="31754" idx="7"/>
          </p:cNvCxnSpPr>
          <p:nvPr/>
        </p:nvCxnSpPr>
        <p:spPr bwMode="auto">
          <a:xfrm flipV="1">
            <a:off x="6157913" y="4062414"/>
            <a:ext cx="944562" cy="4524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1757" name="Straight Connector 16"/>
          <p:cNvCxnSpPr>
            <a:cxnSpLocks noChangeShapeType="1"/>
          </p:cNvCxnSpPr>
          <p:nvPr/>
        </p:nvCxnSpPr>
        <p:spPr bwMode="auto">
          <a:xfrm flipH="1">
            <a:off x="5014914" y="4637089"/>
            <a:ext cx="1006475" cy="542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1758" name="Straight Connector 19"/>
          <p:cNvCxnSpPr>
            <a:cxnSpLocks noChangeShapeType="1"/>
            <a:stCxn id="31754" idx="5"/>
          </p:cNvCxnSpPr>
          <p:nvPr/>
        </p:nvCxnSpPr>
        <p:spPr bwMode="auto">
          <a:xfrm>
            <a:off x="6157913" y="4637089"/>
            <a:ext cx="944562" cy="542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1759" name="Straight Connector 22"/>
          <p:cNvCxnSpPr>
            <a:cxnSpLocks noChangeShapeType="1"/>
            <a:stCxn id="31754" idx="4"/>
          </p:cNvCxnSpPr>
          <p:nvPr/>
        </p:nvCxnSpPr>
        <p:spPr bwMode="auto">
          <a:xfrm>
            <a:off x="6096000" y="4662489"/>
            <a:ext cx="0" cy="5175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31760" name="Oval 23"/>
          <p:cNvSpPr>
            <a:spLocks noChangeArrowheads="1"/>
          </p:cNvSpPr>
          <p:nvPr/>
        </p:nvSpPr>
        <p:spPr bwMode="auto">
          <a:xfrm>
            <a:off x="4902200" y="3976689"/>
            <a:ext cx="173038" cy="173037"/>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61" name="Oval 24"/>
          <p:cNvSpPr>
            <a:spLocks noChangeArrowheads="1"/>
          </p:cNvSpPr>
          <p:nvPr/>
        </p:nvSpPr>
        <p:spPr bwMode="auto">
          <a:xfrm>
            <a:off x="7096126" y="3933825"/>
            <a:ext cx="174625" cy="173038"/>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62" name="Oval 25"/>
          <p:cNvSpPr>
            <a:spLocks noChangeArrowheads="1"/>
          </p:cNvSpPr>
          <p:nvPr/>
        </p:nvSpPr>
        <p:spPr bwMode="auto">
          <a:xfrm>
            <a:off x="4897439" y="5083175"/>
            <a:ext cx="173037" cy="173038"/>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63" name="Oval 26"/>
          <p:cNvSpPr>
            <a:spLocks noChangeArrowheads="1"/>
          </p:cNvSpPr>
          <p:nvPr/>
        </p:nvSpPr>
        <p:spPr bwMode="auto">
          <a:xfrm>
            <a:off x="7048501" y="5119689"/>
            <a:ext cx="174625" cy="173037"/>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64" name="Oval 27"/>
          <p:cNvSpPr>
            <a:spLocks noChangeArrowheads="1"/>
          </p:cNvSpPr>
          <p:nvPr/>
        </p:nvSpPr>
        <p:spPr bwMode="auto">
          <a:xfrm>
            <a:off x="6021389" y="5154614"/>
            <a:ext cx="173037" cy="173037"/>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2" name="Slide Number Placeholder 1"/>
          <p:cNvSpPr>
            <a:spLocks noGrp="1"/>
          </p:cNvSpPr>
          <p:nvPr>
            <p:ph type="sldNum" sz="quarter" idx="12"/>
          </p:nvPr>
        </p:nvSpPr>
        <p:spPr/>
        <p:txBody>
          <a:bodyPr/>
          <a:lstStyle/>
          <a:p>
            <a:fld id="{B077871E-C384-5749-ACA0-F605BA7C9783}" type="slidenum">
              <a:rPr lang="en-US" smtClean="0"/>
              <a:t>25</a:t>
            </a:fld>
            <a:endParaRPr lang="en-US"/>
          </a:p>
        </p:txBody>
      </p:sp>
      <p:sp>
        <p:nvSpPr>
          <p:cNvPr id="22" name="Rectangle 2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3" name="TextBox 2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2167730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09798" y="62805"/>
            <a:ext cx="7772400" cy="1143000"/>
          </a:xfrm>
        </p:spPr>
        <p:txBody>
          <a:bodyPr>
            <a:normAutofit fontScale="90000"/>
          </a:bodyPr>
          <a:lstStyle/>
          <a:p>
            <a:pPr algn="ctr"/>
            <a:r>
              <a:rPr lang="es-ES" u="sng">
                <a:latin typeface="+mn-lt"/>
                <a:ea typeface="Times New Roman" charset="0"/>
                <a:cs typeface="Times New Roman" charset="0"/>
              </a:rPr>
              <a:t>Métodos de recopilación de datos</a:t>
            </a:r>
          </a:p>
        </p:txBody>
      </p:sp>
      <p:sp>
        <p:nvSpPr>
          <p:cNvPr id="33794" name="Content Placeholder 2"/>
          <p:cNvSpPr>
            <a:spLocks noGrp="1"/>
          </p:cNvSpPr>
          <p:nvPr>
            <p:ph idx="1"/>
          </p:nvPr>
        </p:nvSpPr>
        <p:spPr>
          <a:xfrm>
            <a:off x="1162050" y="2409963"/>
            <a:ext cx="8261350" cy="2584969"/>
          </a:xfrm>
        </p:spPr>
        <p:txBody>
          <a:bodyPr>
            <a:normAutofit lnSpcReduction="10000"/>
          </a:bodyPr>
          <a:lstStyle/>
          <a:p>
            <a:pPr marL="0" indent="0">
              <a:buNone/>
              <a:defRPr/>
            </a:pPr>
            <a:r>
              <a:rPr lang="es-ES" b="1" dirty="0">
                <a:latin typeface="Times New Roman" charset="0"/>
                <a:ea typeface="Times New Roman" charset="0"/>
                <a:cs typeface="Times New Roman" charset="0"/>
              </a:rPr>
              <a:t>   </a:t>
            </a:r>
          </a:p>
          <a:p>
            <a:pPr marL="971550" lvl="1" indent="-514350">
              <a:buFontTx/>
              <a:buAutoNum type="arabicPeriod"/>
              <a:defRPr/>
            </a:pPr>
            <a:r>
              <a:rPr lang="es-ES" sz="2800" dirty="0">
                <a:ea typeface="Times New Roman" charset="0"/>
                <a:cs typeface="Times New Roman" charset="0"/>
              </a:rPr>
              <a:t>Tipos de entrevistado(s): </a:t>
            </a:r>
          </a:p>
          <a:p>
            <a:pPr marL="1200150" lvl="2" indent="-342900">
              <a:buFont typeface="Wingdings" charset="2"/>
              <a:buChar char="ü"/>
              <a:defRPr/>
            </a:pPr>
            <a:r>
              <a:rPr lang="es-ES" dirty="0"/>
              <a:t>  </a:t>
            </a:r>
            <a:r>
              <a:rPr lang="es-ES" sz="2400" dirty="0">
                <a:ea typeface="Times New Roman" charset="0"/>
                <a:cs typeface="Times New Roman" charset="0"/>
              </a:rPr>
              <a:t>Individuos, grupos (focales), especialistas, personas no expertas, etc. </a:t>
            </a:r>
          </a:p>
          <a:p>
            <a:pPr marL="971550" lvl="1" indent="-514350">
              <a:buFontTx/>
              <a:buAutoNum type="arabicPeriod"/>
              <a:defRPr/>
            </a:pPr>
            <a:r>
              <a:rPr lang="es-ES" sz="2800" dirty="0">
                <a:ea typeface="Times New Roman" charset="0"/>
                <a:cs typeface="Times New Roman" charset="0"/>
              </a:rPr>
              <a:t>Grado de estructura de la entrevista:</a:t>
            </a:r>
          </a:p>
          <a:p>
            <a:pPr marL="1371600" lvl="2" indent="-514350">
              <a:buFont typeface="Wingdings" charset="2"/>
              <a:buChar char="ü"/>
              <a:defRPr/>
            </a:pPr>
            <a:r>
              <a:rPr lang="es-ES" sz="2400" dirty="0">
                <a:ea typeface="Times New Roman" charset="0"/>
                <a:cs typeface="Times New Roman" charset="0"/>
              </a:rPr>
              <a:t>Estructurada (cuestionario), semiestructurada (lista de verificación) y no estructurada o espontánea. </a:t>
            </a:r>
          </a:p>
        </p:txBody>
      </p:sp>
      <p:sp>
        <p:nvSpPr>
          <p:cNvPr id="5" name="Pentagon 3"/>
          <p:cNvSpPr>
            <a:spLocks noChangeArrowheads="1"/>
          </p:cNvSpPr>
          <p:nvPr/>
        </p:nvSpPr>
        <p:spPr bwMode="auto">
          <a:xfrm>
            <a:off x="915786" y="2061790"/>
            <a:ext cx="9066412" cy="780705"/>
          </a:xfrm>
          <a:prstGeom prst="homePlate">
            <a:avLst>
              <a:gd name="adj" fmla="val 50063"/>
            </a:avLst>
          </a:prstGeom>
          <a:solidFill>
            <a:schemeClr val="accent1">
              <a:lumMod val="20000"/>
              <a:lumOff val="80000"/>
            </a:schemeClr>
          </a:solidFill>
          <a:ln>
            <a:noFill/>
          </a:ln>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s-ES" sz="2400" b="1">
                <a:solidFill>
                  <a:srgbClr val="0A4FC0"/>
                </a:solidFill>
                <a:latin typeface="Times New Roman" charset="0"/>
                <a:ea typeface="Times New Roman" charset="0"/>
                <a:cs typeface="Times New Roman" charset="0"/>
              </a:rPr>
              <a:t>  </a:t>
            </a:r>
          </a:p>
        </p:txBody>
      </p:sp>
      <p:sp>
        <p:nvSpPr>
          <p:cNvPr id="3" name="TextBox 2"/>
          <p:cNvSpPr txBox="1"/>
          <p:nvPr/>
        </p:nvSpPr>
        <p:spPr>
          <a:xfrm>
            <a:off x="1172793" y="2203163"/>
            <a:ext cx="4923207" cy="523220"/>
          </a:xfrm>
          <a:prstGeom prst="rect">
            <a:avLst/>
          </a:prstGeom>
          <a:noFill/>
        </p:spPr>
        <p:txBody>
          <a:bodyPr wrap="none" rtlCol="0">
            <a:spAutoFit/>
          </a:bodyPr>
          <a:lstStyle/>
          <a:p>
            <a:r>
              <a:rPr lang="es-ES" sz="2800" b="1">
                <a:solidFill>
                  <a:srgbClr val="0033CC"/>
                </a:solidFill>
              </a:rPr>
              <a:t>Entrevistas:</a:t>
            </a:r>
            <a:r>
              <a:rPr lang="es-ES" sz="2800"/>
              <a:t> dos formas de clasificación.</a:t>
            </a:r>
          </a:p>
        </p:txBody>
      </p:sp>
      <p:sp>
        <p:nvSpPr>
          <p:cNvPr id="8" name="Pentagon 3"/>
          <p:cNvSpPr>
            <a:spLocks noChangeArrowheads="1"/>
          </p:cNvSpPr>
          <p:nvPr/>
        </p:nvSpPr>
        <p:spPr bwMode="auto">
          <a:xfrm>
            <a:off x="915786" y="4994932"/>
            <a:ext cx="10879173" cy="936722"/>
          </a:xfrm>
          <a:prstGeom prst="homePlate">
            <a:avLst>
              <a:gd name="adj" fmla="val 50063"/>
            </a:avLst>
          </a:prstGeom>
          <a:solidFill>
            <a:schemeClr val="accent1">
              <a:lumMod val="20000"/>
              <a:lumOff val="80000"/>
            </a:schemeClr>
          </a:solidFill>
          <a:ln>
            <a:noFill/>
          </a:ln>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s-ES" sz="2400" b="1">
                <a:solidFill>
                  <a:srgbClr val="0A4FC0"/>
                </a:solidFill>
                <a:latin typeface="Times New Roman" charset="0"/>
                <a:ea typeface="Times New Roman" charset="0"/>
                <a:cs typeface="Times New Roman" charset="0"/>
              </a:rPr>
              <a:t>  </a:t>
            </a:r>
          </a:p>
        </p:txBody>
      </p:sp>
      <p:sp>
        <p:nvSpPr>
          <p:cNvPr id="6" name="TextBox 5"/>
          <p:cNvSpPr txBox="1"/>
          <p:nvPr/>
        </p:nvSpPr>
        <p:spPr>
          <a:xfrm>
            <a:off x="1038918" y="5006443"/>
            <a:ext cx="10891058" cy="954107"/>
          </a:xfrm>
          <a:prstGeom prst="rect">
            <a:avLst/>
          </a:prstGeom>
          <a:noFill/>
        </p:spPr>
        <p:txBody>
          <a:bodyPr wrap="none" rtlCol="0">
            <a:spAutoFit/>
          </a:bodyPr>
          <a:lstStyle/>
          <a:p>
            <a:r>
              <a:rPr lang="es-ES" sz="2800" b="1" dirty="0">
                <a:solidFill>
                  <a:srgbClr val="0033CC"/>
                </a:solidFill>
              </a:rPr>
              <a:t>Imágenes: </a:t>
            </a:r>
            <a:r>
              <a:rPr lang="es-ES" sz="2800" dirty="0"/>
              <a:t>imágenes sobre el terreno y aéreas (mediante sobrevuelos, </a:t>
            </a:r>
          </a:p>
          <a:p>
            <a:r>
              <a:rPr lang="es-ES" sz="2800" dirty="0"/>
              <a:t>drones o satélites).</a:t>
            </a:r>
          </a:p>
        </p:txBody>
      </p:sp>
      <p:sp>
        <p:nvSpPr>
          <p:cNvPr id="9" name="Pentagon 3"/>
          <p:cNvSpPr>
            <a:spLocks noChangeArrowheads="1"/>
          </p:cNvSpPr>
          <p:nvPr/>
        </p:nvSpPr>
        <p:spPr bwMode="auto">
          <a:xfrm>
            <a:off x="915786" y="6051169"/>
            <a:ext cx="10879173" cy="780705"/>
          </a:xfrm>
          <a:prstGeom prst="homePlate">
            <a:avLst>
              <a:gd name="adj" fmla="val 50063"/>
            </a:avLst>
          </a:prstGeom>
          <a:solidFill>
            <a:schemeClr val="accent1">
              <a:lumMod val="20000"/>
              <a:lumOff val="80000"/>
            </a:schemeClr>
          </a:solidFill>
          <a:ln>
            <a:noFill/>
          </a:ln>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s-ES" sz="2400" b="1">
                <a:solidFill>
                  <a:srgbClr val="0A4FC0"/>
                </a:solidFill>
                <a:latin typeface="Times New Roman" charset="0"/>
                <a:ea typeface="Times New Roman" charset="0"/>
                <a:cs typeface="Times New Roman" charset="0"/>
              </a:rPr>
              <a:t>  </a:t>
            </a:r>
          </a:p>
        </p:txBody>
      </p:sp>
      <p:sp>
        <p:nvSpPr>
          <p:cNvPr id="4" name="TextBox 3"/>
          <p:cNvSpPr txBox="1"/>
          <p:nvPr/>
        </p:nvSpPr>
        <p:spPr>
          <a:xfrm>
            <a:off x="1038918" y="6206037"/>
            <a:ext cx="8982074" cy="523220"/>
          </a:xfrm>
          <a:prstGeom prst="rect">
            <a:avLst/>
          </a:prstGeom>
          <a:noFill/>
        </p:spPr>
        <p:txBody>
          <a:bodyPr wrap="none" rtlCol="0">
            <a:spAutoFit/>
          </a:bodyPr>
          <a:lstStyle/>
          <a:p>
            <a:r>
              <a:rPr lang="es-ES" sz="2800" b="1" dirty="0">
                <a:solidFill>
                  <a:srgbClr val="0033CC"/>
                </a:solidFill>
              </a:rPr>
              <a:t>Mantener un registro médico, una participación colectiva...</a:t>
            </a:r>
          </a:p>
        </p:txBody>
      </p:sp>
      <p:sp>
        <p:nvSpPr>
          <p:cNvPr id="2" name="Slide Number Placeholder 1"/>
          <p:cNvSpPr>
            <a:spLocks noGrp="1"/>
          </p:cNvSpPr>
          <p:nvPr>
            <p:ph type="sldNum" sz="quarter" idx="12"/>
          </p:nvPr>
        </p:nvSpPr>
        <p:spPr/>
        <p:txBody>
          <a:bodyPr/>
          <a:lstStyle/>
          <a:p>
            <a:fld id="{B077871E-C384-5749-ACA0-F605BA7C9783}" type="slidenum">
              <a:rPr lang="en-US" smtClean="0"/>
              <a:t>26</a:t>
            </a:fld>
            <a:endParaRPr lang="en-US" dirty="0"/>
          </a:p>
        </p:txBody>
      </p:sp>
      <p:sp>
        <p:nvSpPr>
          <p:cNvPr id="11" name="Pentagon 3"/>
          <p:cNvSpPr>
            <a:spLocks noChangeArrowheads="1"/>
          </p:cNvSpPr>
          <p:nvPr/>
        </p:nvSpPr>
        <p:spPr bwMode="auto">
          <a:xfrm>
            <a:off x="915786" y="1179063"/>
            <a:ext cx="9066412" cy="780705"/>
          </a:xfrm>
          <a:prstGeom prst="homePlate">
            <a:avLst>
              <a:gd name="adj" fmla="val 50063"/>
            </a:avLst>
          </a:prstGeom>
          <a:solidFill>
            <a:schemeClr val="accent1">
              <a:lumMod val="20000"/>
              <a:lumOff val="80000"/>
            </a:schemeClr>
          </a:solidFill>
          <a:ln>
            <a:noFill/>
          </a:ln>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s-ES" sz="2400" b="1">
                <a:solidFill>
                  <a:srgbClr val="0A4FC0"/>
                </a:solidFill>
                <a:latin typeface="Times New Roman" charset="0"/>
                <a:ea typeface="Times New Roman" charset="0"/>
                <a:cs typeface="Times New Roman" charset="0"/>
              </a:rPr>
              <a:t>  </a:t>
            </a:r>
          </a:p>
        </p:txBody>
      </p:sp>
      <p:sp>
        <p:nvSpPr>
          <p:cNvPr id="7" name="TextBox 6"/>
          <p:cNvSpPr txBox="1"/>
          <p:nvPr/>
        </p:nvSpPr>
        <p:spPr>
          <a:xfrm>
            <a:off x="1172793" y="1327940"/>
            <a:ext cx="1524776" cy="523220"/>
          </a:xfrm>
          <a:prstGeom prst="rect">
            <a:avLst/>
          </a:prstGeom>
          <a:noFill/>
        </p:spPr>
        <p:txBody>
          <a:bodyPr wrap="none" rtlCol="0">
            <a:spAutoFit/>
          </a:bodyPr>
          <a:lstStyle/>
          <a:p>
            <a:r>
              <a:rPr lang="es-ES" sz="2800" b="1">
                <a:solidFill>
                  <a:srgbClr val="0033CC"/>
                </a:solidFill>
              </a:rPr>
              <a:t>Recuento</a:t>
            </a:r>
          </a:p>
        </p:txBody>
      </p:sp>
      <p:sp>
        <p:nvSpPr>
          <p:cNvPr id="13" name="Rectangle 1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3711063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7443786" y="1641475"/>
            <a:ext cx="3687315" cy="2786384"/>
          </a:xfrm>
          <a:prstGeom prst="rect">
            <a:avLst/>
          </a:prstGeom>
        </p:spPr>
      </p:pic>
      <p:sp>
        <p:nvSpPr>
          <p:cNvPr id="4" name="Slide Number Placeholder 3"/>
          <p:cNvSpPr>
            <a:spLocks noGrp="1"/>
          </p:cNvSpPr>
          <p:nvPr>
            <p:ph type="sldNum" sz="quarter" idx="12"/>
          </p:nvPr>
        </p:nvSpPr>
        <p:spPr/>
        <p:txBody>
          <a:bodyPr/>
          <a:lstStyle/>
          <a:p>
            <a:fld id="{05C408E3-1C0B-45E5-B572-56F424382D1E}" type="slidenum">
              <a:rPr lang="fr-CH" smtClean="0"/>
              <a:t>27</a:t>
            </a:fld>
            <a:endParaRPr lang="fr-CH"/>
          </a:p>
        </p:txBody>
      </p:sp>
      <p:sp>
        <p:nvSpPr>
          <p:cNvPr id="10" name="TextBox 9"/>
          <p:cNvSpPr txBox="1"/>
          <p:nvPr/>
        </p:nvSpPr>
        <p:spPr>
          <a:xfrm>
            <a:off x="7443785" y="4401317"/>
            <a:ext cx="4362446" cy="2308324"/>
          </a:xfrm>
          <a:prstGeom prst="rect">
            <a:avLst/>
          </a:prstGeom>
          <a:noFill/>
          <a:ln>
            <a:solidFill>
              <a:srgbClr val="0000FF"/>
            </a:solidFill>
          </a:ln>
        </p:spPr>
        <p:txBody>
          <a:bodyPr wrap="square" rtlCol="0">
            <a:spAutoFit/>
          </a:bodyPr>
          <a:lstStyle/>
          <a:p>
            <a:r>
              <a:rPr lang="es-ES" sz="2400" b="1" dirty="0"/>
              <a:t>Los debates en grupos focales </a:t>
            </a:r>
            <a:r>
              <a:rPr lang="es-ES" sz="2400" dirty="0"/>
              <a:t>son grupos que están diseñados para identificar las creencias y opiniones de un grupo seleccionado de personas sobre un tema específico. </a:t>
            </a:r>
          </a:p>
        </p:txBody>
      </p:sp>
      <p:sp>
        <p:nvSpPr>
          <p:cNvPr id="11" name="TextBox 10"/>
          <p:cNvSpPr txBox="1"/>
          <p:nvPr/>
        </p:nvSpPr>
        <p:spPr>
          <a:xfrm>
            <a:off x="1795466" y="4427443"/>
            <a:ext cx="4362446" cy="2308324"/>
          </a:xfrm>
          <a:prstGeom prst="rect">
            <a:avLst/>
          </a:prstGeom>
          <a:noFill/>
          <a:ln>
            <a:solidFill>
              <a:srgbClr val="0000FF"/>
            </a:solidFill>
          </a:ln>
        </p:spPr>
        <p:txBody>
          <a:bodyPr wrap="square" rtlCol="0">
            <a:spAutoFit/>
          </a:bodyPr>
          <a:lstStyle/>
          <a:p>
            <a:r>
              <a:rPr lang="es-ES" sz="2400" b="1" dirty="0"/>
              <a:t>Las entrevistas a informantes claves </a:t>
            </a:r>
            <a:r>
              <a:rPr lang="es-ES" sz="2400" dirty="0"/>
              <a:t>son conversaciones mano a mano diseñadas para brindar una imagen detallada de las opiniones de un individuo sobre el área de interés.</a:t>
            </a:r>
          </a:p>
        </p:txBody>
      </p:sp>
      <p:pic>
        <p:nvPicPr>
          <p:cNvPr id="13" name="Picture 12"/>
          <p:cNvPicPr>
            <a:picLocks noChangeAspect="1"/>
          </p:cNvPicPr>
          <p:nvPr/>
        </p:nvPicPr>
        <p:blipFill>
          <a:blip r:embed="rId4"/>
          <a:stretch>
            <a:fillRect/>
          </a:stretch>
        </p:blipFill>
        <p:spPr>
          <a:xfrm>
            <a:off x="2243137" y="1641474"/>
            <a:ext cx="3914775" cy="2786385"/>
          </a:xfrm>
          <a:prstGeom prst="rect">
            <a:avLst/>
          </a:prstGeom>
        </p:spPr>
      </p:pic>
      <p:sp>
        <p:nvSpPr>
          <p:cNvPr id="15" name="TextBox 14"/>
          <p:cNvSpPr txBox="1"/>
          <p:nvPr/>
        </p:nvSpPr>
        <p:spPr>
          <a:xfrm>
            <a:off x="2989324" y="142673"/>
            <a:ext cx="7623049" cy="1446550"/>
          </a:xfrm>
          <a:prstGeom prst="rect">
            <a:avLst/>
          </a:prstGeom>
          <a:noFill/>
        </p:spPr>
        <p:txBody>
          <a:bodyPr wrap="none" rtlCol="0">
            <a:spAutoFit/>
          </a:bodyPr>
          <a:lstStyle/>
          <a:p>
            <a:pPr algn="ctr"/>
            <a:r>
              <a:rPr lang="es-ES" sz="4400" u="sng" dirty="0"/>
              <a:t>Entrevistas a informantes claves </a:t>
            </a:r>
          </a:p>
          <a:p>
            <a:pPr algn="ctr"/>
            <a:r>
              <a:rPr lang="es-ES" sz="4400" u="sng" dirty="0"/>
              <a:t>vs. grupos de debate</a:t>
            </a:r>
          </a:p>
        </p:txBody>
      </p:sp>
      <p:sp>
        <p:nvSpPr>
          <p:cNvPr id="17" name="Rectangle 1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8" name="TextBox 17"/>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1928604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u="sng" dirty="0" err="1">
                <a:latin typeface="+mn-lt"/>
              </a:rPr>
              <a:t>Árbol</a:t>
            </a:r>
            <a:r>
              <a:rPr lang="en-GB" u="sng" dirty="0">
                <a:latin typeface="+mn-lt"/>
              </a:rPr>
              <a:t> de </a:t>
            </a:r>
            <a:r>
              <a:rPr lang="en-GB" u="sng" dirty="0" err="1">
                <a:latin typeface="+mn-lt"/>
              </a:rPr>
              <a:t>problemas</a:t>
            </a:r>
            <a:endParaRPr lang="en-GB" u="sng" dirty="0">
              <a:latin typeface="+mn-lt"/>
            </a:endParaRPr>
          </a:p>
        </p:txBody>
      </p:sp>
      <p:sp>
        <p:nvSpPr>
          <p:cNvPr id="4" name="Slide Number Placeholder 3"/>
          <p:cNvSpPr>
            <a:spLocks noGrp="1"/>
          </p:cNvSpPr>
          <p:nvPr>
            <p:ph type="sldNum" sz="quarter" idx="12"/>
          </p:nvPr>
        </p:nvSpPr>
        <p:spPr/>
        <p:txBody>
          <a:bodyPr/>
          <a:lstStyle/>
          <a:p>
            <a:fld id="{05C408E3-1C0B-45E5-B572-56F424382D1E}" type="slidenum">
              <a:rPr lang="fr-CH" smtClean="0"/>
              <a:t>28</a:t>
            </a:fld>
            <a:endParaRPr lang="fr-CH"/>
          </a:p>
        </p:txBody>
      </p:sp>
      <p:pic>
        <p:nvPicPr>
          <p:cNvPr id="5" name="Picture 4"/>
          <p:cNvPicPr>
            <a:picLocks noChangeAspect="1"/>
          </p:cNvPicPr>
          <p:nvPr/>
        </p:nvPicPr>
        <p:blipFill>
          <a:blip r:embed="rId3"/>
          <a:stretch>
            <a:fillRect/>
          </a:stretch>
        </p:blipFill>
        <p:spPr>
          <a:xfrm>
            <a:off x="1126497" y="1377950"/>
            <a:ext cx="3900157" cy="4978400"/>
          </a:xfrm>
          <a:prstGeom prst="rect">
            <a:avLst/>
          </a:prstGeom>
        </p:spPr>
      </p:pic>
      <p:pic>
        <p:nvPicPr>
          <p:cNvPr id="8" name="Picture 7"/>
          <p:cNvPicPr>
            <a:picLocks noChangeAspect="1"/>
          </p:cNvPicPr>
          <p:nvPr/>
        </p:nvPicPr>
        <p:blipFill>
          <a:blip r:embed="rId4"/>
          <a:stretch>
            <a:fillRect/>
          </a:stretch>
        </p:blipFill>
        <p:spPr>
          <a:xfrm>
            <a:off x="2856227" y="1377950"/>
            <a:ext cx="3962400" cy="4978400"/>
          </a:xfrm>
          <a:prstGeom prst="rect">
            <a:avLst/>
          </a:prstGeom>
        </p:spPr>
      </p:pic>
      <p:pic>
        <p:nvPicPr>
          <p:cNvPr id="6" name="Picture 5"/>
          <p:cNvPicPr>
            <a:picLocks noChangeAspect="1"/>
          </p:cNvPicPr>
          <p:nvPr/>
        </p:nvPicPr>
        <p:blipFill>
          <a:blip r:embed="rId5"/>
          <a:stretch>
            <a:fillRect/>
          </a:stretch>
        </p:blipFill>
        <p:spPr>
          <a:xfrm>
            <a:off x="6293321" y="2002369"/>
            <a:ext cx="5590521" cy="4099187"/>
          </a:xfrm>
          <a:prstGeom prst="rect">
            <a:avLst/>
          </a:prstGeom>
        </p:spPr>
      </p:pic>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p:cNvSpPr txBox="1"/>
          <p:nvPr/>
        </p:nvSpPr>
        <p:spPr>
          <a:xfrm>
            <a:off x="83492" y="5421329"/>
            <a:ext cx="461665" cy="1151149"/>
          </a:xfrm>
          <a:prstGeom prst="rect">
            <a:avLst/>
          </a:prstGeom>
          <a:noFill/>
        </p:spPr>
        <p:txBody>
          <a:bodyPr vert="vert270" wrap="none" rtlCol="0">
            <a:spAutoFit/>
          </a:bodyPr>
          <a:lstStyle/>
          <a:p>
            <a:r>
              <a:rPr lang="es-ES" dirty="0">
                <a:solidFill>
                  <a:schemeClr val="bg1"/>
                </a:solidFill>
              </a:rPr>
              <a:t>Curso HELP</a:t>
            </a:r>
          </a:p>
        </p:txBody>
      </p:sp>
    </p:spTree>
    <p:extLst>
      <p:ext uri="{BB962C8B-B14F-4D97-AF65-F5344CB8AC3E}">
        <p14:creationId xmlns:p14="http://schemas.microsoft.com/office/powerpoint/2010/main" val="19597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36533"/>
            <a:ext cx="11387137" cy="1325563"/>
          </a:xfrm>
        </p:spPr>
        <p:txBody>
          <a:bodyPr/>
          <a:lstStyle/>
          <a:p>
            <a:pPr algn="ctr"/>
            <a:r>
              <a:rPr lang="es-ES" u="sng">
                <a:latin typeface="+mn-lt"/>
                <a:ea typeface="Times New Roman" charset="0"/>
                <a:cs typeface="Times New Roman" charset="0"/>
              </a:rPr>
              <a:t>Métodos de recopilación de datos: tecnologías digitales</a:t>
            </a:r>
          </a:p>
        </p:txBody>
      </p:sp>
      <p:sp>
        <p:nvSpPr>
          <p:cNvPr id="5" name="Content Placeholder 3"/>
          <p:cNvSpPr txBox="1">
            <a:spLocks noChangeArrowheads="1"/>
          </p:cNvSpPr>
          <p:nvPr/>
        </p:nvSpPr>
        <p:spPr bwMode="auto">
          <a:xfrm>
            <a:off x="959279" y="3910660"/>
            <a:ext cx="11114965" cy="1320280"/>
          </a:xfrm>
          <a:prstGeom prst="homePlate">
            <a:avLst>
              <a:gd name="adj" fmla="val 50063"/>
            </a:avLst>
          </a:prstGeom>
          <a:solidFill>
            <a:schemeClr val="accent1">
              <a:lumMod val="20000"/>
              <a:lumOff val="80000"/>
            </a:schemeClr>
          </a:solidFill>
          <a:ln>
            <a:solidFill>
              <a:srgbClr val="002060"/>
            </a:solidFill>
          </a:ln>
          <a:extLst/>
        </p:spPr>
        <p:txBody>
          <a:bodyPr vert="horz" lIns="91440" tIns="45720" rIns="91440" bIns="45720" rtlCol="0">
            <a:normAutofit/>
          </a:bodyPr>
          <a:lstStyle>
            <a:lvl1pPr marL="228600" indent="-228600" algn="l" defTabSz="914400" rtl="0" eaLnBrk="1" latinLnBrk="0" hangingPunct="1">
              <a:lnSpc>
                <a:spcPct val="90000"/>
              </a:lnSpc>
              <a:spcBef>
                <a:spcPct val="20000"/>
              </a:spcBef>
              <a:buFont typeface="Arial"/>
              <a:buChar char="•"/>
              <a:defRPr sz="3200" kern="1200">
                <a:solidFill>
                  <a:schemeClr val="tx1"/>
                </a:solidFill>
                <a:latin typeface="Arial" charset="0"/>
                <a:ea typeface="ＭＳ Ｐゴシック" charset="-128"/>
                <a:cs typeface="+mn-cs"/>
              </a:defRPr>
            </a:lvl1pPr>
            <a:lvl2pPr marL="742950" indent="-285750" algn="l" defTabSz="914400" rtl="0" eaLnBrk="1" latinLnBrk="0" hangingPunct="1">
              <a:lnSpc>
                <a:spcPct val="90000"/>
              </a:lnSpc>
              <a:spcBef>
                <a:spcPct val="20000"/>
              </a:spcBef>
              <a:buFont typeface="Arial"/>
              <a:buChar char="–"/>
              <a:defRPr sz="2800" kern="1200">
                <a:solidFill>
                  <a:schemeClr val="tx1"/>
                </a:solidFill>
                <a:latin typeface="Arial" charset="0"/>
                <a:ea typeface="ＭＳ Ｐゴシック" charset="-128"/>
                <a:cs typeface="+mn-cs"/>
              </a:defRPr>
            </a:lvl2pPr>
            <a:lvl3pPr marL="1143000" indent="-228600" algn="l" defTabSz="914400" rtl="0" eaLnBrk="1" latinLnBrk="0" hangingPunct="1">
              <a:lnSpc>
                <a:spcPct val="90000"/>
              </a:lnSpc>
              <a:spcBef>
                <a:spcPct val="20000"/>
              </a:spcBef>
              <a:buFont typeface="Arial"/>
              <a:buChar char="•"/>
              <a:defRPr sz="2400" kern="1200">
                <a:solidFill>
                  <a:schemeClr val="tx1"/>
                </a:solidFill>
                <a:latin typeface="Arial" charset="0"/>
                <a:ea typeface="ＭＳ Ｐゴシック" charset="-128"/>
                <a:cs typeface="+mn-cs"/>
              </a:defRPr>
            </a:lvl3pPr>
            <a:lvl4pPr marL="1600200" indent="-228600" algn="l" defTabSz="914400" rtl="0" eaLnBrk="1" latinLnBrk="0" hangingPunct="1">
              <a:lnSpc>
                <a:spcPct val="90000"/>
              </a:lnSpc>
              <a:spcBef>
                <a:spcPct val="20000"/>
              </a:spcBef>
              <a:buFont typeface="Arial"/>
              <a:buChar char="–"/>
              <a:defRPr sz="2000" kern="1200">
                <a:solidFill>
                  <a:schemeClr val="tx1"/>
                </a:solidFill>
                <a:latin typeface="Arial" charset="0"/>
                <a:ea typeface="ＭＳ Ｐゴシック" charset="-128"/>
                <a:cs typeface="+mn-cs"/>
              </a:defRPr>
            </a:lvl4pPr>
            <a:lvl5pPr marL="2057400" indent="-228600" algn="l" defTabSz="914400" rtl="0" eaLnBrk="1" latinLnBrk="0" hangingPunct="1">
              <a:lnSpc>
                <a:spcPct val="90000"/>
              </a:lnSpc>
              <a:spcBef>
                <a:spcPct val="20000"/>
              </a:spcBef>
              <a:buFont typeface="Arial"/>
              <a:buChar char="»"/>
              <a:defRPr sz="2000" kern="1200">
                <a:solidFill>
                  <a:schemeClr val="tx1"/>
                </a:solidFill>
                <a:latin typeface="Arial" charset="0"/>
                <a:ea typeface="ＭＳ Ｐゴシック" charset="-128"/>
                <a:cs typeface="+mn-cs"/>
              </a:defRPr>
            </a:lvl5pPr>
            <a:lvl6pPr marL="25146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6pPr>
            <a:lvl7pPr marL="29718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7pPr>
            <a:lvl8pPr marL="34290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8pPr>
            <a:lvl9pPr marL="38862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9pPr>
          </a:lstStyle>
          <a:p>
            <a:pPr>
              <a:spcBef>
                <a:spcPct val="0"/>
              </a:spcBef>
              <a:buFontTx/>
              <a:buNone/>
            </a:pPr>
            <a:r>
              <a:rPr lang="es-ES" sz="2400" b="1">
                <a:solidFill>
                  <a:srgbClr val="0A4FC0"/>
                </a:solidFill>
                <a:latin typeface="Times New Roman" charset="0"/>
                <a:ea typeface="Times New Roman" charset="0"/>
                <a:cs typeface="Times New Roman" charset="0"/>
              </a:rPr>
              <a:t>  </a:t>
            </a:r>
          </a:p>
        </p:txBody>
      </p:sp>
      <p:sp>
        <p:nvSpPr>
          <p:cNvPr id="12" name="TextBox 11"/>
          <p:cNvSpPr txBox="1"/>
          <p:nvPr/>
        </p:nvSpPr>
        <p:spPr>
          <a:xfrm>
            <a:off x="1007268" y="1581749"/>
            <a:ext cx="10315575" cy="2246769"/>
          </a:xfrm>
          <a:prstGeom prst="rect">
            <a:avLst/>
          </a:prstGeom>
          <a:noFill/>
        </p:spPr>
        <p:txBody>
          <a:bodyPr wrap="square" rtlCol="0">
            <a:spAutoFit/>
          </a:bodyPr>
          <a:lstStyle/>
          <a:p>
            <a:pPr algn="ctr"/>
            <a:r>
              <a:rPr lang="es-ES" sz="2800" dirty="0"/>
              <a:t>Desde mediados de 2000, una proliferación de tecnologías de comunicación móviles y digitales, el auge de las redes sociales y el acceso a grandes cantidades de todo tipo de datos (textos digitales, mensajes SMS, tuits, imágenes de satélites o vehículos aéreos no tripulados [UAV, por sus siglas en inglés]). </a:t>
            </a:r>
          </a:p>
          <a:p>
            <a:pPr algn="ctr"/>
            <a:endParaRPr lang="en-US" sz="2800" dirty="0"/>
          </a:p>
        </p:txBody>
      </p:sp>
      <p:sp>
        <p:nvSpPr>
          <p:cNvPr id="3" name="Slide Number Placeholder 2"/>
          <p:cNvSpPr>
            <a:spLocks noGrp="1"/>
          </p:cNvSpPr>
          <p:nvPr>
            <p:ph type="sldNum" sz="quarter" idx="12"/>
          </p:nvPr>
        </p:nvSpPr>
        <p:spPr/>
        <p:txBody>
          <a:bodyPr/>
          <a:lstStyle/>
          <a:p>
            <a:fld id="{B077871E-C384-5749-ACA0-F605BA7C9783}" type="slidenum">
              <a:rPr lang="en-US" smtClean="0"/>
              <a:t>29</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4" name="TextBox 3">
            <a:extLst>
              <a:ext uri="{FF2B5EF4-FFF2-40B4-BE49-F238E27FC236}">
                <a16:creationId xmlns:a16="http://schemas.microsoft.com/office/drawing/2014/main" id="{67B02835-4D3A-4A91-851E-2B4D22BFE343}"/>
              </a:ext>
            </a:extLst>
          </p:cNvPr>
          <p:cNvSpPr txBox="1"/>
          <p:nvPr/>
        </p:nvSpPr>
        <p:spPr>
          <a:xfrm>
            <a:off x="1130338" y="4094630"/>
            <a:ext cx="9761903" cy="1138773"/>
          </a:xfrm>
          <a:prstGeom prst="rect">
            <a:avLst/>
          </a:prstGeom>
          <a:noFill/>
        </p:spPr>
        <p:txBody>
          <a:bodyPr wrap="none" rtlCol="0">
            <a:spAutoFit/>
          </a:bodyPr>
          <a:lstStyle/>
          <a:p>
            <a:r>
              <a:rPr lang="es-ES" sz="2400" b="1" dirty="0">
                <a:solidFill>
                  <a:srgbClr val="0033CC"/>
                </a:solidFill>
              </a:rPr>
              <a:t>Estas tecnologías tienen un papel cada vez más importante en la respuesta </a:t>
            </a:r>
          </a:p>
          <a:p>
            <a:r>
              <a:rPr lang="es-ES" sz="2400" b="1" dirty="0">
                <a:solidFill>
                  <a:srgbClr val="0033CC"/>
                </a:solidFill>
              </a:rPr>
              <a:t>ante las crisis humanitarias.</a:t>
            </a:r>
          </a:p>
          <a:p>
            <a:endParaRPr lang="en-GB" sz="2000" b="1" dirty="0"/>
          </a:p>
        </p:txBody>
      </p:sp>
      <p:sp>
        <p:nvSpPr>
          <p:cNvPr id="11" name="Content Placeholder 3">
            <a:extLst>
              <a:ext uri="{FF2B5EF4-FFF2-40B4-BE49-F238E27FC236}">
                <a16:creationId xmlns:a16="http://schemas.microsoft.com/office/drawing/2014/main" id="{13CE1BF9-8ADD-4839-A239-99AA5B5144EA}"/>
              </a:ext>
            </a:extLst>
          </p:cNvPr>
          <p:cNvSpPr txBox="1">
            <a:spLocks noChangeArrowheads="1"/>
          </p:cNvSpPr>
          <p:nvPr/>
        </p:nvSpPr>
        <p:spPr bwMode="auto">
          <a:xfrm>
            <a:off x="993542" y="5414672"/>
            <a:ext cx="11114966" cy="1320280"/>
          </a:xfrm>
          <a:prstGeom prst="homePlate">
            <a:avLst>
              <a:gd name="adj" fmla="val 50063"/>
            </a:avLst>
          </a:prstGeom>
          <a:solidFill>
            <a:schemeClr val="accent1">
              <a:lumMod val="20000"/>
              <a:lumOff val="80000"/>
            </a:schemeClr>
          </a:solidFill>
          <a:ln>
            <a:solidFill>
              <a:srgbClr val="002060"/>
            </a:solidFill>
          </a:ln>
          <a:extLst/>
        </p:spPr>
        <p:txBody>
          <a:bodyPr vert="horz" lIns="91440" tIns="45720" rIns="91440" bIns="45720" rtlCol="0">
            <a:normAutofit/>
          </a:bodyPr>
          <a:lstStyle>
            <a:lvl1pPr marL="228600" indent="-228600" algn="l" defTabSz="914400" rtl="0" eaLnBrk="1" latinLnBrk="0" hangingPunct="1">
              <a:lnSpc>
                <a:spcPct val="90000"/>
              </a:lnSpc>
              <a:spcBef>
                <a:spcPct val="20000"/>
              </a:spcBef>
              <a:buFont typeface="Arial"/>
              <a:buChar char="•"/>
              <a:defRPr sz="3200" kern="1200">
                <a:solidFill>
                  <a:schemeClr val="tx1"/>
                </a:solidFill>
                <a:latin typeface="Arial" charset="0"/>
                <a:ea typeface="ＭＳ Ｐゴシック" charset="-128"/>
                <a:cs typeface="+mn-cs"/>
              </a:defRPr>
            </a:lvl1pPr>
            <a:lvl2pPr marL="742950" indent="-285750" algn="l" defTabSz="914400" rtl="0" eaLnBrk="1" latinLnBrk="0" hangingPunct="1">
              <a:lnSpc>
                <a:spcPct val="90000"/>
              </a:lnSpc>
              <a:spcBef>
                <a:spcPct val="20000"/>
              </a:spcBef>
              <a:buFont typeface="Arial"/>
              <a:buChar char="–"/>
              <a:defRPr sz="2800" kern="1200">
                <a:solidFill>
                  <a:schemeClr val="tx1"/>
                </a:solidFill>
                <a:latin typeface="Arial" charset="0"/>
                <a:ea typeface="ＭＳ Ｐゴシック" charset="-128"/>
                <a:cs typeface="+mn-cs"/>
              </a:defRPr>
            </a:lvl2pPr>
            <a:lvl3pPr marL="1143000" indent="-228600" algn="l" defTabSz="914400" rtl="0" eaLnBrk="1" latinLnBrk="0" hangingPunct="1">
              <a:lnSpc>
                <a:spcPct val="90000"/>
              </a:lnSpc>
              <a:spcBef>
                <a:spcPct val="20000"/>
              </a:spcBef>
              <a:buFont typeface="Arial"/>
              <a:buChar char="•"/>
              <a:defRPr sz="2400" kern="1200">
                <a:solidFill>
                  <a:schemeClr val="tx1"/>
                </a:solidFill>
                <a:latin typeface="Arial" charset="0"/>
                <a:ea typeface="ＭＳ Ｐゴシック" charset="-128"/>
                <a:cs typeface="+mn-cs"/>
              </a:defRPr>
            </a:lvl3pPr>
            <a:lvl4pPr marL="1600200" indent="-228600" algn="l" defTabSz="914400" rtl="0" eaLnBrk="1" latinLnBrk="0" hangingPunct="1">
              <a:lnSpc>
                <a:spcPct val="90000"/>
              </a:lnSpc>
              <a:spcBef>
                <a:spcPct val="20000"/>
              </a:spcBef>
              <a:buFont typeface="Arial"/>
              <a:buChar char="–"/>
              <a:defRPr sz="2000" kern="1200">
                <a:solidFill>
                  <a:schemeClr val="tx1"/>
                </a:solidFill>
                <a:latin typeface="Arial" charset="0"/>
                <a:ea typeface="ＭＳ Ｐゴシック" charset="-128"/>
                <a:cs typeface="+mn-cs"/>
              </a:defRPr>
            </a:lvl4pPr>
            <a:lvl5pPr marL="2057400" indent="-228600" algn="l" defTabSz="914400" rtl="0" eaLnBrk="1" latinLnBrk="0" hangingPunct="1">
              <a:lnSpc>
                <a:spcPct val="90000"/>
              </a:lnSpc>
              <a:spcBef>
                <a:spcPct val="20000"/>
              </a:spcBef>
              <a:buFont typeface="Arial"/>
              <a:buChar char="»"/>
              <a:defRPr sz="2000" kern="1200">
                <a:solidFill>
                  <a:schemeClr val="tx1"/>
                </a:solidFill>
                <a:latin typeface="Arial" charset="0"/>
                <a:ea typeface="ＭＳ Ｐゴシック" charset="-128"/>
                <a:cs typeface="+mn-cs"/>
              </a:defRPr>
            </a:lvl5pPr>
            <a:lvl6pPr marL="25146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6pPr>
            <a:lvl7pPr marL="29718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7pPr>
            <a:lvl8pPr marL="34290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8pPr>
            <a:lvl9pPr marL="38862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9pPr>
          </a:lstStyle>
          <a:p>
            <a:pPr>
              <a:spcBef>
                <a:spcPct val="0"/>
              </a:spcBef>
              <a:buFontTx/>
              <a:buNone/>
            </a:pPr>
            <a:r>
              <a:rPr lang="es-ES" sz="2400" b="1">
                <a:solidFill>
                  <a:srgbClr val="0A4FC0"/>
                </a:solidFill>
                <a:latin typeface="Times New Roman" charset="0"/>
                <a:ea typeface="Times New Roman" charset="0"/>
                <a:cs typeface="Times New Roman" charset="0"/>
              </a:rPr>
              <a:t>  </a:t>
            </a:r>
          </a:p>
        </p:txBody>
      </p:sp>
      <p:sp>
        <p:nvSpPr>
          <p:cNvPr id="10" name="TextBox 9">
            <a:extLst>
              <a:ext uri="{FF2B5EF4-FFF2-40B4-BE49-F238E27FC236}">
                <a16:creationId xmlns:a16="http://schemas.microsoft.com/office/drawing/2014/main" id="{18D3120D-147A-4A85-A98D-31181BB74644}"/>
              </a:ext>
            </a:extLst>
          </p:cNvPr>
          <p:cNvSpPr txBox="1"/>
          <p:nvPr/>
        </p:nvSpPr>
        <p:spPr>
          <a:xfrm>
            <a:off x="1107563" y="5679456"/>
            <a:ext cx="9751324" cy="830997"/>
          </a:xfrm>
          <a:prstGeom prst="rect">
            <a:avLst/>
          </a:prstGeom>
          <a:noFill/>
        </p:spPr>
        <p:txBody>
          <a:bodyPr wrap="none" rtlCol="0">
            <a:spAutoFit/>
          </a:bodyPr>
          <a:lstStyle/>
          <a:p>
            <a:r>
              <a:rPr lang="es-ES" sz="2400" b="1" dirty="0">
                <a:solidFill>
                  <a:srgbClr val="0033CC"/>
                </a:solidFill>
              </a:rPr>
              <a:t>Ejemplos de herramientas simples: ODK, </a:t>
            </a:r>
            <a:r>
              <a:rPr lang="es-ES" sz="2400" b="1" dirty="0" err="1">
                <a:solidFill>
                  <a:srgbClr val="0033CC"/>
                </a:solidFill>
              </a:rPr>
              <a:t>Kobo</a:t>
            </a:r>
            <a:r>
              <a:rPr lang="es-ES" sz="2400" b="1" dirty="0">
                <a:solidFill>
                  <a:srgbClr val="0033CC"/>
                </a:solidFill>
              </a:rPr>
              <a:t>, aplicaciones </a:t>
            </a:r>
            <a:r>
              <a:rPr lang="es-ES" sz="2400" b="1" dirty="0" err="1">
                <a:solidFill>
                  <a:srgbClr val="0033CC"/>
                </a:solidFill>
              </a:rPr>
              <a:t>Epi</a:t>
            </a:r>
            <a:r>
              <a:rPr lang="es-ES" sz="2400" b="1" dirty="0">
                <a:solidFill>
                  <a:srgbClr val="0033CC"/>
                </a:solidFill>
              </a:rPr>
              <a:t> </a:t>
            </a:r>
            <a:r>
              <a:rPr lang="es-ES" sz="2400" b="1" dirty="0" err="1">
                <a:solidFill>
                  <a:srgbClr val="0033CC"/>
                </a:solidFill>
              </a:rPr>
              <a:t>Info</a:t>
            </a:r>
            <a:r>
              <a:rPr lang="es-ES" sz="2400" b="1" dirty="0">
                <a:solidFill>
                  <a:srgbClr val="0033CC"/>
                </a:solidFill>
              </a:rPr>
              <a:t>™ para </a:t>
            </a:r>
          </a:p>
          <a:p>
            <a:r>
              <a:rPr lang="es-ES" sz="2400" b="1" dirty="0">
                <a:solidFill>
                  <a:srgbClr val="0033CC"/>
                </a:solidFill>
              </a:rPr>
              <a:t>dispositivos móviles (Android y iOS).</a:t>
            </a:r>
          </a:p>
        </p:txBody>
      </p:sp>
    </p:spTree>
    <p:extLst>
      <p:ext uri="{BB962C8B-B14F-4D97-AF65-F5344CB8AC3E}">
        <p14:creationId xmlns:p14="http://schemas.microsoft.com/office/powerpoint/2010/main" val="2043327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s-ES" sz="3600" dirty="0"/>
              <a:t>Hans </a:t>
            </a:r>
            <a:r>
              <a:rPr lang="es-ES" sz="3600" dirty="0" err="1"/>
              <a:t>Rosling</a:t>
            </a:r>
            <a:r>
              <a:rPr lang="es-ES" sz="3600" dirty="0"/>
              <a:t>: El placer de las estadísticas</a:t>
            </a:r>
          </a:p>
          <a:p>
            <a:pPr algn="ctr"/>
            <a:endParaRPr lang="en-GB" dirty="0">
              <a:solidFill>
                <a:srgbClr val="FF0000"/>
              </a:solidFill>
            </a:endParaRPr>
          </a:p>
          <a:p>
            <a:pPr marL="0" indent="0" algn="ctr">
              <a:buNone/>
            </a:pPr>
            <a:r>
              <a:rPr lang="es-ES" dirty="0">
                <a:solidFill>
                  <a:srgbClr val="FF0000"/>
                </a:solidFill>
                <a:hlinkClick r:id="rId3"/>
              </a:rPr>
              <a:t>https://www.youtube.com/watch?v=jbkSRLYSojo</a:t>
            </a:r>
          </a:p>
          <a:p>
            <a:pPr marL="0" indent="0" algn="ctr">
              <a:buNone/>
            </a:pPr>
            <a:endParaRPr lang="en-GB" dirty="0">
              <a:solidFill>
                <a:srgbClr val="FF0000"/>
              </a:solidFill>
            </a:endParaRPr>
          </a:p>
          <a:p>
            <a:pPr marL="0" indent="0" algn="ctr">
              <a:buNone/>
            </a:pPr>
            <a:endParaRPr lang="en-GB" dirty="0">
              <a:solidFill>
                <a:srgbClr val="FF0000"/>
              </a:solidFill>
            </a:endParaRPr>
          </a:p>
        </p:txBody>
      </p:sp>
      <p:sp>
        <p:nvSpPr>
          <p:cNvPr id="2" name="Slide Number Placeholder 1"/>
          <p:cNvSpPr>
            <a:spLocks noGrp="1"/>
          </p:cNvSpPr>
          <p:nvPr>
            <p:ph type="sldNum" sz="quarter" idx="12"/>
          </p:nvPr>
        </p:nvSpPr>
        <p:spPr/>
        <p:txBody>
          <a:bodyPr/>
          <a:lstStyle/>
          <a:p>
            <a:fld id="{B077871E-C384-5749-ACA0-F605BA7C9783}" type="slidenum">
              <a:rPr lang="en-US" smtClean="0"/>
              <a:t>3</a:t>
            </a:fld>
            <a:endParaRPr lang="en-US"/>
          </a:p>
        </p:txBody>
      </p:sp>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1329768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77871E-C384-5749-ACA0-F605BA7C9783}" type="slidenum">
              <a:rPr lang="en-US" smtClean="0"/>
              <a:t>30</a:t>
            </a:fld>
            <a:endParaRPr lang="en-US"/>
          </a:p>
        </p:txBody>
      </p:sp>
      <p:pic>
        <p:nvPicPr>
          <p:cNvPr id="5"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2364" y="288275"/>
            <a:ext cx="6433200" cy="643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761510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u="sng" dirty="0">
                <a:latin typeface="+mn-lt"/>
              </a:rPr>
              <a:t>“Redes humanitarias digitales”</a:t>
            </a:r>
          </a:p>
        </p:txBody>
      </p:sp>
      <p:sp>
        <p:nvSpPr>
          <p:cNvPr id="3" name="Content Placeholder 2"/>
          <p:cNvSpPr>
            <a:spLocks noGrp="1"/>
          </p:cNvSpPr>
          <p:nvPr>
            <p:ph idx="1"/>
          </p:nvPr>
        </p:nvSpPr>
        <p:spPr>
          <a:xfrm>
            <a:off x="838200" y="1949583"/>
            <a:ext cx="10515600" cy="4351338"/>
          </a:xfrm>
        </p:spPr>
        <p:txBody>
          <a:bodyPr>
            <a:normAutofit fontScale="85000" lnSpcReduction="20000"/>
          </a:bodyPr>
          <a:lstStyle/>
          <a:p>
            <a:pPr marL="0" indent="0" algn="ctr">
              <a:buNone/>
            </a:pPr>
            <a:r>
              <a:rPr lang="es-ES" sz="3000" dirty="0"/>
              <a:t>Volumen y velocidad de la información digital generada en la crisis. </a:t>
            </a:r>
          </a:p>
          <a:p>
            <a:pPr algn="ctr"/>
            <a:r>
              <a:rPr lang="es-ES" sz="2400" dirty="0"/>
              <a:t>Pueden ser tan paralizantes para la respuesta humanitaria como la falta de información. </a:t>
            </a:r>
          </a:p>
          <a:p>
            <a:pPr algn="ctr">
              <a:buFont typeface="Arial" charset="0"/>
              <a:buChar char="•"/>
            </a:pPr>
            <a:r>
              <a:rPr lang="es-ES" sz="2400" dirty="0"/>
              <a:t>Esta sobreabundancia de información es conocida como “</a:t>
            </a:r>
            <a:r>
              <a:rPr lang="es-ES" sz="2400" b="1" dirty="0">
                <a:solidFill>
                  <a:srgbClr val="0033CC"/>
                </a:solidFill>
              </a:rPr>
              <a:t>datos masivos (en situaciones de crisis)</a:t>
            </a:r>
            <a:r>
              <a:rPr lang="es-ES" sz="2400" dirty="0"/>
              <a:t>”.</a:t>
            </a:r>
          </a:p>
          <a:p>
            <a:pPr marL="0" indent="0">
              <a:buNone/>
            </a:pPr>
            <a:endParaRPr lang="en-US" sz="2600" dirty="0"/>
          </a:p>
          <a:p>
            <a:pPr marL="0" indent="0" algn="ctr">
              <a:buNone/>
            </a:pPr>
            <a:r>
              <a:rPr lang="es-ES" dirty="0"/>
              <a:t>El punto de partida de las redes de comunidades digitales fue el tsunami de 2004 en Asia.</a:t>
            </a:r>
          </a:p>
          <a:p>
            <a:pPr marL="0" indent="0" algn="ctr">
              <a:buNone/>
            </a:pPr>
            <a:r>
              <a:rPr lang="es-ES" dirty="0"/>
              <a:t>Aumentaron desde el terremoto de Haití en 2014.</a:t>
            </a:r>
          </a:p>
          <a:p>
            <a:pPr lvl="1" algn="ctr"/>
            <a:r>
              <a:rPr lang="es-ES" dirty="0"/>
              <a:t>El objetivo de las redes de voluntarios o humanitarias digitales y las redes de comunidades técnicas de voluntarios (VTC, por sus siglas en inglés) es dar sentido a la información e identificar necesidades o historias a partir del contenido generado por usuarios (CGU, por sus siglas en inglés).</a:t>
            </a:r>
          </a:p>
          <a:p>
            <a:pPr lvl="1" algn="ctr"/>
            <a:r>
              <a:rPr lang="es-ES" dirty="0"/>
              <a:t>Crean mapas, conjuntos de datos y productos de información actualizados. Por ejemplo, más de 7.500 voluntarios contribuyeron a mejorar el proyecto </a:t>
            </a:r>
            <a:r>
              <a:rPr lang="es-ES" dirty="0" err="1"/>
              <a:t>OpenStreetMap</a:t>
            </a:r>
            <a:r>
              <a:rPr lang="es-ES" dirty="0"/>
              <a:t> después del terremoto de Nepal.</a:t>
            </a:r>
          </a:p>
        </p:txBody>
      </p:sp>
      <p:sp>
        <p:nvSpPr>
          <p:cNvPr id="4" name="Slide Number Placeholder 3"/>
          <p:cNvSpPr>
            <a:spLocks noGrp="1"/>
          </p:cNvSpPr>
          <p:nvPr>
            <p:ph type="sldNum" sz="quarter" idx="12"/>
          </p:nvPr>
        </p:nvSpPr>
        <p:spPr/>
        <p:txBody>
          <a:bodyPr/>
          <a:lstStyle/>
          <a:p>
            <a:fld id="{B077871E-C384-5749-ACA0-F605BA7C9783}" type="slidenum">
              <a:rPr lang="en-US" smtClean="0"/>
              <a:t>31</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4611107"/>
            <a:ext cx="461665" cy="1961371"/>
          </a:xfrm>
          <a:prstGeom prst="rect">
            <a:avLst/>
          </a:prstGeom>
          <a:noFill/>
        </p:spPr>
        <p:txBody>
          <a:bodyPr vert="vert270" wrap="none" rtlCol="0">
            <a:spAutoFit/>
          </a:bodyPr>
          <a:lstStyle/>
          <a:p>
            <a:r>
              <a:rPr lang="es-ES">
                <a:solidFill>
                  <a:schemeClr val="bg1"/>
                </a:solidFill>
              </a:rPr>
              <a:t>Curso HELP 2019</a:t>
            </a:r>
          </a:p>
        </p:txBody>
      </p:sp>
      <p:sp>
        <p:nvSpPr>
          <p:cNvPr id="7" name="TextBox 6"/>
          <p:cNvSpPr txBox="1"/>
          <p:nvPr/>
        </p:nvSpPr>
        <p:spPr>
          <a:xfrm>
            <a:off x="10079182" y="365125"/>
            <a:ext cx="184731" cy="369332"/>
          </a:xfrm>
          <a:prstGeom prst="rect">
            <a:avLst/>
          </a:prstGeom>
          <a:noFill/>
        </p:spPr>
        <p:txBody>
          <a:bodyPr wrap="none" rtlCol="0">
            <a:spAutoFit/>
          </a:bodyPr>
          <a:lstStyle/>
          <a:p>
            <a:endParaRPr lang="en-GB" dirty="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9182" y="-56902"/>
            <a:ext cx="1819561" cy="200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763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8236" y="1827886"/>
            <a:ext cx="11290300" cy="3848100"/>
          </a:xfrm>
          <a:prstGeom prst="rect">
            <a:avLst/>
          </a:prstGeom>
        </p:spPr>
      </p:pic>
      <p:sp>
        <p:nvSpPr>
          <p:cNvPr id="6" name="TextBox 5"/>
          <p:cNvSpPr txBox="1"/>
          <p:nvPr/>
        </p:nvSpPr>
        <p:spPr>
          <a:xfrm>
            <a:off x="808072" y="276447"/>
            <a:ext cx="11142924" cy="1446550"/>
          </a:xfrm>
          <a:prstGeom prst="rect">
            <a:avLst/>
          </a:prstGeom>
          <a:noFill/>
        </p:spPr>
        <p:txBody>
          <a:bodyPr wrap="square" rtlCol="0">
            <a:spAutoFit/>
          </a:bodyPr>
          <a:lstStyle/>
          <a:p>
            <a:pPr algn="ctr"/>
            <a:r>
              <a:rPr lang="es-ES" sz="4400" u="sng" dirty="0"/>
              <a:t>Aprovechamiento de las redes para la respuesta humanitaria</a:t>
            </a:r>
          </a:p>
        </p:txBody>
      </p:sp>
      <p:sp>
        <p:nvSpPr>
          <p:cNvPr id="7" name="TextBox 6"/>
          <p:cNvSpPr txBox="1"/>
          <p:nvPr/>
        </p:nvSpPr>
        <p:spPr>
          <a:xfrm>
            <a:off x="7150854" y="6230680"/>
            <a:ext cx="4590296" cy="369332"/>
          </a:xfrm>
          <a:prstGeom prst="rect">
            <a:avLst/>
          </a:prstGeom>
          <a:noFill/>
        </p:spPr>
        <p:txBody>
          <a:bodyPr wrap="none" rtlCol="0">
            <a:spAutoFit/>
          </a:bodyPr>
          <a:lstStyle/>
          <a:p>
            <a:r>
              <a:rPr lang="es-ES"/>
              <a:t>Fuente: https://www.digitalhumanitarians.com</a:t>
            </a:r>
          </a:p>
        </p:txBody>
      </p:sp>
      <p:sp>
        <p:nvSpPr>
          <p:cNvPr id="2" name="Slide Number Placeholder 1"/>
          <p:cNvSpPr>
            <a:spLocks noGrp="1"/>
          </p:cNvSpPr>
          <p:nvPr>
            <p:ph type="sldNum" sz="quarter" idx="12"/>
          </p:nvPr>
        </p:nvSpPr>
        <p:spPr/>
        <p:txBody>
          <a:bodyPr/>
          <a:lstStyle/>
          <a:p>
            <a:fld id="{B077871E-C384-5749-ACA0-F605BA7C9783}" type="slidenum">
              <a:rPr lang="en-US" smtClean="0"/>
              <a:t>32</a:t>
            </a:fld>
            <a:endParaRPr lang="en-US"/>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1301143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algn="ctr"/>
            <a:r>
              <a:rPr lang="es-ES" u="sng">
                <a:latin typeface="+mn-lt"/>
                <a:ea typeface="Times New Roman" charset="0"/>
                <a:cs typeface="Times New Roman" charset="0"/>
              </a:rPr>
              <a:t>De los datos a la toma de decisiones</a:t>
            </a:r>
          </a:p>
        </p:txBody>
      </p:sp>
      <p:sp>
        <p:nvSpPr>
          <p:cNvPr id="65538" name="Content Placeholder 2"/>
          <p:cNvSpPr>
            <a:spLocks noGrp="1"/>
          </p:cNvSpPr>
          <p:nvPr>
            <p:ph idx="1"/>
          </p:nvPr>
        </p:nvSpPr>
        <p:spPr>
          <a:xfrm>
            <a:off x="2828408" y="1989137"/>
            <a:ext cx="6972086" cy="4187825"/>
          </a:xfrm>
        </p:spPr>
        <p:txBody>
          <a:bodyPr/>
          <a:lstStyle/>
          <a:p>
            <a:pPr lvl="5"/>
            <a:r>
              <a:rPr lang="es-ES" sz="2400">
                <a:ea typeface="Times New Roman" charset="0"/>
                <a:cs typeface="Times New Roman" charset="0"/>
              </a:rPr>
              <a:t>Datos/indicadores</a:t>
            </a:r>
          </a:p>
          <a:p>
            <a:pPr lvl="5"/>
            <a:r>
              <a:rPr lang="es-ES" sz="2400">
                <a:ea typeface="Times New Roman" charset="0"/>
                <a:cs typeface="Times New Roman" charset="0"/>
              </a:rPr>
              <a:t>Fuentes</a:t>
            </a:r>
          </a:p>
          <a:p>
            <a:pPr lvl="5"/>
            <a:r>
              <a:rPr lang="es-ES" sz="2400">
                <a:ea typeface="Times New Roman" charset="0"/>
                <a:cs typeface="Times New Roman" charset="0"/>
              </a:rPr>
              <a:t>Medición (métodos)</a:t>
            </a:r>
          </a:p>
          <a:p>
            <a:pPr lvl="5"/>
            <a:r>
              <a:rPr lang="es-ES" sz="2400">
                <a:ea typeface="Times New Roman" charset="0"/>
                <a:cs typeface="Times New Roman" charset="0"/>
              </a:rPr>
              <a:t>Procesamiento</a:t>
            </a:r>
          </a:p>
          <a:p>
            <a:pPr lvl="5"/>
            <a:r>
              <a:rPr lang="es-ES" sz="2400">
                <a:ea typeface="Times New Roman" charset="0"/>
                <a:cs typeface="Times New Roman" charset="0"/>
              </a:rPr>
              <a:t>Análisis: ¡desagregación de datos!</a:t>
            </a:r>
          </a:p>
          <a:p>
            <a:pPr lvl="5"/>
            <a:r>
              <a:rPr lang="es-ES" sz="2400">
                <a:ea typeface="Times New Roman" charset="0"/>
                <a:cs typeface="Times New Roman" charset="0"/>
              </a:rPr>
              <a:t>Interpretación</a:t>
            </a:r>
          </a:p>
          <a:p>
            <a:pPr lvl="5"/>
            <a:r>
              <a:rPr lang="es-ES" sz="2400">
                <a:ea typeface="Times New Roman" charset="0"/>
                <a:cs typeface="Times New Roman" charset="0"/>
              </a:rPr>
              <a:t>Conclusiones</a:t>
            </a:r>
          </a:p>
          <a:p>
            <a:pPr lvl="5"/>
            <a:r>
              <a:rPr lang="es-ES" sz="2400">
                <a:ea typeface="Times New Roman" charset="0"/>
                <a:cs typeface="Times New Roman" charset="0"/>
              </a:rPr>
              <a:t>Toma de decisiones</a:t>
            </a:r>
          </a:p>
        </p:txBody>
      </p:sp>
      <p:sp>
        <p:nvSpPr>
          <p:cNvPr id="4" name="Triangle 3"/>
          <p:cNvSpPr/>
          <p:nvPr/>
        </p:nvSpPr>
        <p:spPr>
          <a:xfrm rot="10800000">
            <a:off x="2197563" y="1989137"/>
            <a:ext cx="1094704" cy="31429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riangle 4"/>
          <p:cNvSpPr/>
          <p:nvPr/>
        </p:nvSpPr>
        <p:spPr>
          <a:xfrm rot="10800000">
            <a:off x="2068305" y="4663770"/>
            <a:ext cx="1223962" cy="9366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fld id="{B077871E-C384-5749-ACA0-F605BA7C9783}" type="slidenum">
              <a:rPr lang="en-US" smtClean="0"/>
              <a:t>33</a:t>
            </a:fld>
            <a:endParaRPr lang="en-US"/>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3" name="TextBox 2">
            <a:extLst>
              <a:ext uri="{FF2B5EF4-FFF2-40B4-BE49-F238E27FC236}">
                <a16:creationId xmlns:a16="http://schemas.microsoft.com/office/drawing/2014/main" id="{15EA9450-48DF-4BBA-960C-37E6C9108077}"/>
              </a:ext>
            </a:extLst>
          </p:cNvPr>
          <p:cNvSpPr txBox="1"/>
          <p:nvPr/>
        </p:nvSpPr>
        <p:spPr>
          <a:xfrm>
            <a:off x="1844259" y="5741481"/>
            <a:ext cx="9182386" cy="830997"/>
          </a:xfrm>
          <a:prstGeom prst="rect">
            <a:avLst/>
          </a:prstGeom>
          <a:noFill/>
        </p:spPr>
        <p:txBody>
          <a:bodyPr wrap="none" rtlCol="0">
            <a:spAutoFit/>
          </a:bodyPr>
          <a:lstStyle/>
          <a:p>
            <a:pPr algn="ctr"/>
            <a:r>
              <a:rPr lang="es-ES" sz="2400" dirty="0"/>
              <a:t>Varias herramientas están disponibles para el análisis de datos cuantitativos y cualitativos: </a:t>
            </a:r>
          </a:p>
          <a:p>
            <a:pPr algn="ctr"/>
            <a:r>
              <a:rPr lang="es-ES" sz="2400" dirty="0" err="1"/>
              <a:t>Epi-Info</a:t>
            </a:r>
            <a:r>
              <a:rPr lang="es-ES" sz="2400" dirty="0"/>
              <a:t>, </a:t>
            </a:r>
            <a:r>
              <a:rPr lang="es-ES" sz="2400" dirty="0" err="1"/>
              <a:t>Epi-Stat</a:t>
            </a:r>
            <a:r>
              <a:rPr lang="es-ES" sz="2400" dirty="0"/>
              <a:t>, SPSS, STATA, Excel.</a:t>
            </a:r>
          </a:p>
        </p:txBody>
      </p:sp>
    </p:spTree>
    <p:extLst>
      <p:ext uri="{BB962C8B-B14F-4D97-AF65-F5344CB8AC3E}">
        <p14:creationId xmlns:p14="http://schemas.microsoft.com/office/powerpoint/2010/main" val="2867997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213"/>
            <a:ext cx="10515600" cy="1325563"/>
          </a:xfrm>
        </p:spPr>
        <p:txBody>
          <a:bodyPr/>
          <a:lstStyle/>
          <a:p>
            <a:pPr algn="ctr"/>
            <a:r>
              <a:rPr lang="es-ES" u="sng">
                <a:latin typeface="+mn-lt"/>
              </a:rPr>
              <a:t>Análisis: desagregación de datos</a:t>
            </a:r>
          </a:p>
        </p:txBody>
      </p:sp>
      <p:sp>
        <p:nvSpPr>
          <p:cNvPr id="3" name="Slide Number Placeholder 2"/>
          <p:cNvSpPr>
            <a:spLocks noGrp="1"/>
          </p:cNvSpPr>
          <p:nvPr>
            <p:ph type="sldNum" sz="quarter" idx="12"/>
          </p:nvPr>
        </p:nvSpPr>
        <p:spPr/>
        <p:txBody>
          <a:bodyPr/>
          <a:lstStyle/>
          <a:p>
            <a:pPr>
              <a:defRPr/>
            </a:pPr>
            <a:fld id="{5B8CDD07-B40D-EE4C-A2FC-E7A94CAB7466}" type="slidenum">
              <a:rPr lang="en-US" altLang="en-US" smtClean="0"/>
              <a:pPr>
                <a:defRPr/>
              </a:pPr>
              <a:t>34</a:t>
            </a:fld>
            <a:endParaRPr lang="en-US" altLang="en-US"/>
          </a:p>
        </p:txBody>
      </p:sp>
      <p:sp>
        <p:nvSpPr>
          <p:cNvPr id="4" name="TextBox 3"/>
          <p:cNvSpPr txBox="1"/>
          <p:nvPr/>
        </p:nvSpPr>
        <p:spPr>
          <a:xfrm>
            <a:off x="2434825" y="1901557"/>
            <a:ext cx="6105859" cy="4431983"/>
          </a:xfrm>
          <a:prstGeom prst="rect">
            <a:avLst/>
          </a:prstGeom>
          <a:noFill/>
        </p:spPr>
        <p:txBody>
          <a:bodyPr wrap="square" rtlCol="0">
            <a:spAutoFit/>
          </a:bodyPr>
          <a:lstStyle/>
          <a:p>
            <a:pPr marL="342900" indent="-342900">
              <a:buFont typeface="Arial" charset="0"/>
              <a:buChar char="•"/>
            </a:pPr>
            <a:r>
              <a:rPr lang="es-ES" sz="2400" dirty="0"/>
              <a:t>Edad y sexo: </a:t>
            </a:r>
          </a:p>
          <a:p>
            <a:pPr marL="800100" lvl="1" indent="-342900">
              <a:buFont typeface="Wingdings" charset="2"/>
              <a:buChar char="ü"/>
            </a:pPr>
            <a:r>
              <a:rPr lang="es-ES" sz="2400" dirty="0"/>
              <a:t>hombres, mujeres, niños y niñas.</a:t>
            </a:r>
          </a:p>
          <a:p>
            <a:pPr marL="342900" indent="-342900">
              <a:buFont typeface="Arial" charset="0"/>
              <a:buChar char="•"/>
            </a:pPr>
            <a:r>
              <a:rPr lang="es-ES" sz="2400" dirty="0"/>
              <a:t>Diferentes grupos de población: </a:t>
            </a:r>
          </a:p>
          <a:p>
            <a:pPr marL="800100" lvl="1" indent="-342900">
              <a:buFont typeface="Wingdings" charset="2"/>
              <a:buChar char="ü"/>
            </a:pPr>
            <a:r>
              <a:rPr lang="es-ES" sz="2400" dirty="0"/>
              <a:t>residentes, desplazados, etc.;</a:t>
            </a:r>
          </a:p>
          <a:p>
            <a:pPr marL="800100" lvl="1" indent="-342900">
              <a:buFont typeface="Wingdings" charset="2"/>
              <a:buChar char="ü"/>
            </a:pPr>
            <a:r>
              <a:rPr lang="es-ES" sz="2400" dirty="0"/>
              <a:t>razas, tribus, castas, religiones;</a:t>
            </a:r>
          </a:p>
          <a:p>
            <a:pPr marL="800100" lvl="1" indent="-342900">
              <a:buFont typeface="Wingdings" charset="2"/>
              <a:buChar char="ü"/>
            </a:pPr>
            <a:r>
              <a:rPr lang="es-ES" sz="2400" dirty="0"/>
              <a:t>rurales, urbanos, zona geográfica;</a:t>
            </a:r>
          </a:p>
          <a:p>
            <a:pPr marL="800100" lvl="1" indent="-342900">
              <a:buFont typeface="Wingdings" charset="2"/>
              <a:buChar char="ü"/>
            </a:pPr>
            <a:r>
              <a:rPr lang="es-ES" sz="2400" dirty="0"/>
              <a:t>grupos de ingreso familiar;</a:t>
            </a:r>
          </a:p>
          <a:p>
            <a:pPr marL="800100" lvl="1" indent="-342900">
              <a:buFont typeface="Wingdings" charset="2"/>
              <a:buChar char="ü"/>
            </a:pPr>
            <a:r>
              <a:rPr lang="es-ES" sz="2400" dirty="0"/>
              <a:t>personas con discapacidad física o mental;  </a:t>
            </a:r>
          </a:p>
          <a:p>
            <a:pPr marL="800100" lvl="1" indent="-342900">
              <a:buFont typeface="Wingdings" charset="2"/>
              <a:buChar char="ü"/>
            </a:pPr>
            <a:r>
              <a:rPr lang="es-ES" sz="2400" dirty="0"/>
              <a:t>personas detenidas;</a:t>
            </a:r>
          </a:p>
          <a:p>
            <a:pPr marL="800100" lvl="1" indent="-342900">
              <a:buFont typeface="Wingdings" charset="2"/>
              <a:buChar char="ü"/>
            </a:pPr>
            <a:r>
              <a:rPr lang="es-ES" sz="2400" dirty="0"/>
              <a:t>etc.</a:t>
            </a:r>
          </a:p>
          <a:p>
            <a:endParaRPr lang="en-US" dirty="0"/>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1664644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182689" y="139697"/>
            <a:ext cx="7772400" cy="1143000"/>
          </a:xfrm>
        </p:spPr>
        <p:txBody>
          <a:bodyPr/>
          <a:lstStyle/>
          <a:p>
            <a:r>
              <a:rPr lang="es-ES" u="sng">
                <a:latin typeface="+mn-lt"/>
                <a:ea typeface="Times New Roman" charset="0"/>
                <a:cs typeface="Times New Roman" charset="0"/>
              </a:rPr>
              <a:t>Triangulación</a:t>
            </a:r>
          </a:p>
        </p:txBody>
      </p:sp>
      <p:sp>
        <p:nvSpPr>
          <p:cNvPr id="41987" name="Triangle 2"/>
          <p:cNvSpPr>
            <a:spLocks noChangeArrowheads="1"/>
          </p:cNvSpPr>
          <p:nvPr/>
        </p:nvSpPr>
        <p:spPr bwMode="auto">
          <a:xfrm>
            <a:off x="3738564" y="2276476"/>
            <a:ext cx="4714875" cy="3554413"/>
          </a:xfrm>
          <a:prstGeom prst="triangle">
            <a:avLst>
              <a:gd name="adj" fmla="val 49653"/>
            </a:avLst>
          </a:prstGeom>
          <a:noFill/>
          <a:ln w="9525">
            <a:solidFill>
              <a:srgbClr val="5448F2"/>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s-ES" sz="2800">
                <a:latin typeface="+mn-lt"/>
                <a:ea typeface="Times New Roman" charset="0"/>
                <a:cs typeface="Times New Roman" charset="0"/>
              </a:rPr>
              <a:t>Verificación cruzada y síntesis de la información</a:t>
            </a:r>
          </a:p>
        </p:txBody>
      </p:sp>
      <p:sp>
        <p:nvSpPr>
          <p:cNvPr id="41988" name="Rectangle 4"/>
          <p:cNvSpPr>
            <a:spLocks noChangeArrowheads="1"/>
          </p:cNvSpPr>
          <p:nvPr/>
        </p:nvSpPr>
        <p:spPr bwMode="auto">
          <a:xfrm>
            <a:off x="2507457" y="5849149"/>
            <a:ext cx="2462213" cy="926303"/>
          </a:xfrm>
          <a:prstGeom prst="rect">
            <a:avLst/>
          </a:prstGeom>
          <a:solidFill>
            <a:schemeClr val="accent2">
              <a:lumMod val="40000"/>
              <a:lumOff val="60000"/>
            </a:schemeClr>
          </a:solidFill>
          <a:ln w="9525">
            <a:solidFill>
              <a:schemeClr val="tx1"/>
            </a:solidFill>
            <a:round/>
            <a:headEnd/>
            <a:tailEnd/>
          </a:ln>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s-ES" sz="2800" dirty="0">
                <a:latin typeface="+mn-lt"/>
                <a:ea typeface="Times New Roman" charset="0"/>
                <a:cs typeface="Times New Roman" charset="0"/>
              </a:rPr>
              <a:t>Observación directa</a:t>
            </a:r>
          </a:p>
        </p:txBody>
      </p:sp>
      <p:sp>
        <p:nvSpPr>
          <p:cNvPr id="41989" name="Rectangle 7"/>
          <p:cNvSpPr>
            <a:spLocks noChangeArrowheads="1"/>
          </p:cNvSpPr>
          <p:nvPr/>
        </p:nvSpPr>
        <p:spPr bwMode="auto">
          <a:xfrm>
            <a:off x="6882719" y="5854703"/>
            <a:ext cx="3489187" cy="920749"/>
          </a:xfrm>
          <a:prstGeom prst="rect">
            <a:avLst/>
          </a:prstGeom>
          <a:solidFill>
            <a:schemeClr val="accent2">
              <a:lumMod val="40000"/>
              <a:lumOff val="60000"/>
            </a:schemeClr>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s-ES" sz="2800" dirty="0">
                <a:latin typeface="+mn-lt"/>
                <a:ea typeface="Times New Roman" charset="0"/>
                <a:cs typeface="Times New Roman" charset="0"/>
              </a:rPr>
              <a:t>Análisis de información existente</a:t>
            </a:r>
          </a:p>
        </p:txBody>
      </p:sp>
      <p:sp>
        <p:nvSpPr>
          <p:cNvPr id="41990" name="Rectangle 8"/>
          <p:cNvSpPr>
            <a:spLocks noChangeArrowheads="1"/>
          </p:cNvSpPr>
          <p:nvPr/>
        </p:nvSpPr>
        <p:spPr bwMode="auto">
          <a:xfrm>
            <a:off x="4713397" y="872837"/>
            <a:ext cx="2733457" cy="1197842"/>
          </a:xfrm>
          <a:prstGeom prst="rect">
            <a:avLst/>
          </a:prstGeom>
          <a:solidFill>
            <a:schemeClr val="accent2">
              <a:lumMod val="40000"/>
              <a:lumOff val="60000"/>
            </a:schemeClr>
          </a:solidFill>
          <a:ln w="9525">
            <a:solidFill>
              <a:schemeClr val="tx1"/>
            </a:solidFill>
            <a:round/>
            <a:headEnd/>
            <a:tailEnd/>
          </a:ln>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s-ES" sz="2800" dirty="0">
                <a:latin typeface="+mn-lt"/>
                <a:ea typeface="Times New Roman" charset="0"/>
                <a:cs typeface="Times New Roman" charset="0"/>
              </a:rPr>
              <a:t>Entrevistas,</a:t>
            </a:r>
          </a:p>
          <a:p>
            <a:pPr algn="ctr">
              <a:spcBef>
                <a:spcPct val="0"/>
              </a:spcBef>
              <a:buFontTx/>
              <a:buNone/>
            </a:pPr>
            <a:r>
              <a:rPr lang="es-ES" sz="2800" dirty="0">
                <a:latin typeface="+mn-lt"/>
                <a:ea typeface="Times New Roman" charset="0"/>
                <a:cs typeface="Times New Roman" charset="0"/>
              </a:rPr>
              <a:t>debates en grupos focales</a:t>
            </a:r>
          </a:p>
        </p:txBody>
      </p:sp>
      <p:cxnSp>
        <p:nvCxnSpPr>
          <p:cNvPr id="41991" name="Straight Arrow Connector 12"/>
          <p:cNvCxnSpPr>
            <a:cxnSpLocks noChangeShapeType="1"/>
            <a:stCxn id="41987" idx="0"/>
          </p:cNvCxnSpPr>
          <p:nvPr/>
        </p:nvCxnSpPr>
        <p:spPr bwMode="auto">
          <a:xfrm>
            <a:off x="6080126" y="2276476"/>
            <a:ext cx="15875" cy="18002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1992" name="Straight Arrow Connector 14"/>
          <p:cNvCxnSpPr>
            <a:cxnSpLocks noChangeShapeType="1"/>
            <a:stCxn id="41987" idx="2"/>
          </p:cNvCxnSpPr>
          <p:nvPr/>
        </p:nvCxnSpPr>
        <p:spPr bwMode="auto">
          <a:xfrm flipV="1">
            <a:off x="3738564" y="5013326"/>
            <a:ext cx="1330325" cy="817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1993" name="Straight Arrow Connector 16"/>
          <p:cNvCxnSpPr>
            <a:cxnSpLocks noChangeShapeType="1"/>
            <a:stCxn id="41987" idx="4"/>
          </p:cNvCxnSpPr>
          <p:nvPr/>
        </p:nvCxnSpPr>
        <p:spPr bwMode="auto">
          <a:xfrm flipH="1" flipV="1">
            <a:off x="7104064" y="5013326"/>
            <a:ext cx="1349375" cy="817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 name="Rectangle 8"/>
          <p:cNvSpPr>
            <a:spLocks noChangeArrowheads="1"/>
          </p:cNvSpPr>
          <p:nvPr/>
        </p:nvSpPr>
        <p:spPr bwMode="auto">
          <a:xfrm rot="18238224">
            <a:off x="2225680" y="2979127"/>
            <a:ext cx="3301073" cy="1663324"/>
          </a:xfrm>
          <a:prstGeom prst="rect">
            <a:avLst/>
          </a:prstGeom>
          <a:solidFill>
            <a:schemeClr val="accent2">
              <a:lumMod val="40000"/>
              <a:lumOff val="60000"/>
            </a:schemeClr>
          </a:solidFill>
          <a:ln w="9525">
            <a:solidFill>
              <a:schemeClr val="tx1"/>
            </a:solidFill>
            <a:round/>
            <a:headEnd/>
            <a:tailEnd/>
          </a:ln>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s-ES" sz="2800" dirty="0">
                <a:latin typeface="+mn-lt"/>
                <a:ea typeface="Times New Roman" charset="0"/>
                <a:cs typeface="Times New Roman" charset="0"/>
              </a:rPr>
              <a:t>Fotografías, filmaciones, imágenes satelitales, datos SIG</a:t>
            </a:r>
          </a:p>
        </p:txBody>
      </p:sp>
      <p:sp>
        <p:nvSpPr>
          <p:cNvPr id="11" name="Rectangle 8"/>
          <p:cNvSpPr>
            <a:spLocks noChangeArrowheads="1"/>
          </p:cNvSpPr>
          <p:nvPr/>
        </p:nvSpPr>
        <p:spPr bwMode="auto">
          <a:xfrm rot="3318367">
            <a:off x="6844823" y="2906521"/>
            <a:ext cx="3090919" cy="1748717"/>
          </a:xfrm>
          <a:prstGeom prst="rect">
            <a:avLst/>
          </a:prstGeom>
          <a:solidFill>
            <a:schemeClr val="accent2">
              <a:lumMod val="40000"/>
              <a:lumOff val="60000"/>
            </a:schemeClr>
          </a:solidFill>
          <a:ln w="9525">
            <a:solidFill>
              <a:schemeClr val="tx1"/>
            </a:solidFill>
            <a:round/>
            <a:headEnd/>
            <a:tailEnd/>
          </a:ln>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s-ES" sz="2800" dirty="0">
                <a:latin typeface="+mn-lt"/>
                <a:ea typeface="Times New Roman" charset="0"/>
                <a:cs typeface="Times New Roman" charset="0"/>
              </a:rPr>
              <a:t>Participación colectiva, contenido generado por usuarios</a:t>
            </a:r>
          </a:p>
        </p:txBody>
      </p:sp>
      <p:sp>
        <p:nvSpPr>
          <p:cNvPr id="2" name="Slide Number Placeholder 1"/>
          <p:cNvSpPr>
            <a:spLocks noGrp="1"/>
          </p:cNvSpPr>
          <p:nvPr>
            <p:ph type="sldNum" sz="quarter" idx="12"/>
          </p:nvPr>
        </p:nvSpPr>
        <p:spPr/>
        <p:txBody>
          <a:bodyPr/>
          <a:lstStyle/>
          <a:p>
            <a:fld id="{B077871E-C384-5749-ACA0-F605BA7C9783}" type="slidenum">
              <a:rPr lang="en-US" smtClean="0"/>
              <a:t>35</a:t>
            </a:fld>
            <a:endParaRPr lang="en-US"/>
          </a:p>
        </p:txBody>
      </p:sp>
      <p:sp>
        <p:nvSpPr>
          <p:cNvPr id="13" name="Rectangle 1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1308256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s-ES">
                <a:solidFill>
                  <a:srgbClr val="FF0000"/>
                </a:solidFill>
              </a:rPr>
            </a:br>
            <a:endParaRPr lang="es-ES">
              <a:solidFill>
                <a:srgbClr val="FF0000"/>
              </a:solidFill>
            </a:endParaRPr>
          </a:p>
        </p:txBody>
      </p:sp>
      <p:sp>
        <p:nvSpPr>
          <p:cNvPr id="3" name="Content Placeholder 2"/>
          <p:cNvSpPr>
            <a:spLocks noGrp="1"/>
          </p:cNvSpPr>
          <p:nvPr>
            <p:ph idx="1"/>
          </p:nvPr>
        </p:nvSpPr>
        <p:spPr>
          <a:xfrm>
            <a:off x="2133600" y="1582554"/>
            <a:ext cx="8763000" cy="4351338"/>
          </a:xfrm>
        </p:spPr>
        <p:txBody>
          <a:bodyPr/>
          <a:lstStyle/>
          <a:p>
            <a:pPr marL="0" indent="0" algn="ctr">
              <a:buNone/>
            </a:pPr>
            <a:r>
              <a:rPr lang="es-ES" sz="4400">
                <a:ea typeface="Times New Roman" charset="0"/>
                <a:cs typeface="Times New Roman" charset="0"/>
              </a:rPr>
              <a:t>¿Cómo pueden evaluar la calidad de </a:t>
            </a:r>
          </a:p>
          <a:p>
            <a:pPr marL="0" indent="0" algn="ctr">
              <a:buNone/>
            </a:pPr>
            <a:r>
              <a:rPr lang="es-ES" sz="4400">
                <a:ea typeface="Times New Roman" charset="0"/>
                <a:cs typeface="Times New Roman" charset="0"/>
              </a:rPr>
              <a:t>la información?</a:t>
            </a:r>
          </a:p>
          <a:p>
            <a:pPr marL="0" indent="0" algn="ctr">
              <a:buNone/>
            </a:pPr>
            <a:endParaRPr lang="en-US" sz="4400" dirty="0">
              <a:cs typeface="Times New Roman" charset="0"/>
            </a:endParaRPr>
          </a:p>
          <a:p>
            <a:pPr marL="0" indent="0" algn="ctr">
              <a:buNone/>
            </a:pPr>
            <a:r>
              <a:rPr lang="es-ES" sz="4400">
                <a:cs typeface="Times New Roman" charset="0"/>
              </a:rPr>
              <a:t>¿Qué preguntas deberían tener sobre los datos?</a:t>
            </a:r>
          </a:p>
        </p:txBody>
      </p:sp>
      <p:sp>
        <p:nvSpPr>
          <p:cNvPr id="4" name="TextBox 3"/>
          <p:cNvSpPr txBox="1"/>
          <p:nvPr/>
        </p:nvSpPr>
        <p:spPr>
          <a:xfrm>
            <a:off x="987225" y="1353543"/>
            <a:ext cx="1136850" cy="1569660"/>
          </a:xfrm>
          <a:prstGeom prst="rect">
            <a:avLst/>
          </a:prstGeom>
          <a:noFill/>
        </p:spPr>
        <p:txBody>
          <a:bodyPr wrap="none" rtlCol="0">
            <a:spAutoFit/>
          </a:bodyPr>
          <a:lstStyle/>
          <a:p>
            <a:r>
              <a:rPr lang="es-ES" sz="8000" b="1">
                <a:solidFill>
                  <a:srgbClr val="FF0000"/>
                </a:solidFill>
                <a:ea typeface="Times New Roman" charset="0"/>
                <a:cs typeface="Times New Roman" charset="0"/>
              </a:rPr>
              <a:t>??</a:t>
            </a:r>
          </a:p>
          <a:p>
            <a:endParaRPr lang="en-GB" sz="1400" dirty="0"/>
          </a:p>
        </p:txBody>
      </p:sp>
      <p:sp>
        <p:nvSpPr>
          <p:cNvPr id="5" name="Slide Number Placeholder 4"/>
          <p:cNvSpPr>
            <a:spLocks noGrp="1"/>
          </p:cNvSpPr>
          <p:nvPr>
            <p:ph type="sldNum" sz="quarter" idx="12"/>
          </p:nvPr>
        </p:nvSpPr>
        <p:spPr/>
        <p:txBody>
          <a:bodyPr/>
          <a:lstStyle/>
          <a:p>
            <a:fld id="{B077871E-C384-5749-ACA0-F605BA7C9783}" type="slidenum">
              <a:rPr lang="en-US" smtClean="0"/>
              <a:t>36</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9" name="TextBox 8"/>
          <p:cNvSpPr txBox="1"/>
          <p:nvPr/>
        </p:nvSpPr>
        <p:spPr>
          <a:xfrm>
            <a:off x="996750" y="3527852"/>
            <a:ext cx="1136850" cy="1569660"/>
          </a:xfrm>
          <a:prstGeom prst="rect">
            <a:avLst/>
          </a:prstGeom>
          <a:noFill/>
        </p:spPr>
        <p:txBody>
          <a:bodyPr wrap="none" rtlCol="0">
            <a:spAutoFit/>
          </a:bodyPr>
          <a:lstStyle/>
          <a:p>
            <a:r>
              <a:rPr lang="es-ES" sz="8000" b="1">
                <a:solidFill>
                  <a:srgbClr val="FF0000"/>
                </a:solidFill>
                <a:ea typeface="Times New Roman" charset="0"/>
                <a:cs typeface="Times New Roman" charset="0"/>
              </a:rPr>
              <a:t>??</a:t>
            </a:r>
          </a:p>
          <a:p>
            <a:endParaRPr lang="en-GB" sz="1400" dirty="0"/>
          </a:p>
        </p:txBody>
      </p:sp>
    </p:spTree>
    <p:extLst>
      <p:ext uri="{BB962C8B-B14F-4D97-AF65-F5344CB8AC3E}">
        <p14:creationId xmlns:p14="http://schemas.microsoft.com/office/powerpoint/2010/main" val="4268811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0"/>
            <a:ext cx="7448550" cy="690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77871E-C384-5749-ACA0-F605BA7C9783}" type="slidenum">
              <a:rPr lang="en-US" smtClean="0"/>
              <a:t>37</a:t>
            </a:fld>
            <a:endParaRPr lang="en-US"/>
          </a:p>
        </p:txBody>
      </p:sp>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2964908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982" y="430729"/>
            <a:ext cx="9354360" cy="1325563"/>
          </a:xfrm>
        </p:spPr>
        <p:txBody>
          <a:bodyPr/>
          <a:lstStyle/>
          <a:p>
            <a:pPr algn="ctr"/>
            <a:r>
              <a:rPr lang="es-ES" b="1" u="sng">
                <a:solidFill>
                  <a:srgbClr val="FF0000"/>
                </a:solidFill>
                <a:latin typeface="+mn-lt"/>
                <a:cs typeface="Times New Roman" panose="02020603050405020304" pitchFamily="18" charset="0"/>
              </a:rPr>
              <a:t>¿¿</a:t>
            </a:r>
            <a:r>
              <a:rPr lang="es-ES" b="1" u="sng">
                <a:latin typeface="+mn-lt"/>
                <a:cs typeface="Times New Roman" panose="02020603050405020304" pitchFamily="18" charset="0"/>
              </a:rPr>
              <a:t>Quién</a:t>
            </a:r>
            <a:r>
              <a:rPr lang="es-ES" u="sng">
                <a:latin typeface="+mn-lt"/>
                <a:cs typeface="Times New Roman" panose="02020603050405020304" pitchFamily="18" charset="0"/>
              </a:rPr>
              <a:t> ha estado realizando el recuento y </a:t>
            </a:r>
            <a:r>
              <a:rPr lang="es-ES" b="1" u="sng">
                <a:latin typeface="+mn-lt"/>
                <a:cs typeface="Times New Roman" panose="02020603050405020304" pitchFamily="18" charset="0"/>
              </a:rPr>
              <a:t>por qué</a:t>
            </a:r>
            <a:r>
              <a:rPr lang="es-ES" b="1" u="sng">
                <a:solidFill>
                  <a:srgbClr val="FF0000"/>
                </a:solidFill>
                <a:latin typeface="+mn-lt"/>
                <a:cs typeface="Times New Roman" panose="02020603050405020304" pitchFamily="18" charset="0"/>
              </a:rPr>
              <a:t>??</a:t>
            </a:r>
          </a:p>
        </p:txBody>
      </p:sp>
      <p:sp>
        <p:nvSpPr>
          <p:cNvPr id="3" name="Content Placeholder 2"/>
          <p:cNvSpPr>
            <a:spLocks noGrp="1"/>
          </p:cNvSpPr>
          <p:nvPr>
            <p:ph idx="1"/>
          </p:nvPr>
        </p:nvSpPr>
        <p:spPr>
          <a:xfrm>
            <a:off x="1078249" y="2652919"/>
            <a:ext cx="10515600" cy="2117864"/>
          </a:xfrm>
        </p:spPr>
        <p:txBody>
          <a:bodyPr>
            <a:normAutofit lnSpcReduction="10000"/>
          </a:bodyPr>
          <a:lstStyle/>
          <a:p>
            <a:pPr marL="0" indent="0">
              <a:buNone/>
            </a:pPr>
            <a:r>
              <a:rPr lang="es-ES" b="1" dirty="0" err="1"/>
              <a:t>Daily</a:t>
            </a:r>
            <a:r>
              <a:rPr lang="es-ES" b="1" dirty="0"/>
              <a:t> Mail, 14 de septiembre de 2015</a:t>
            </a:r>
          </a:p>
          <a:p>
            <a:pPr marL="0" indent="0">
              <a:buNone/>
            </a:pPr>
            <a:r>
              <a:rPr lang="es-ES" i="1" dirty="0"/>
              <a:t>“Dos de cada cien migrantes sirios luchan a favor del ISIS. El primer ministro de Reino Unido recibe una advertencia: el ministro libanés informa a David Cameron que los </a:t>
            </a:r>
            <a:r>
              <a:rPr lang="es-ES" i="1" dirty="0" err="1"/>
              <a:t>yihadistas</a:t>
            </a:r>
            <a:r>
              <a:rPr lang="es-ES" i="1" dirty="0"/>
              <a:t> están infiltrándose para atacar Occidente.”</a:t>
            </a:r>
          </a:p>
          <a:p>
            <a:pPr marL="0" indent="0">
              <a:buNone/>
            </a:pPr>
            <a:endParaRPr lang="en-US" i="1" dirty="0"/>
          </a:p>
        </p:txBody>
      </p:sp>
      <p:sp>
        <p:nvSpPr>
          <p:cNvPr id="4" name="Slide Number Placeholder 3"/>
          <p:cNvSpPr>
            <a:spLocks noGrp="1"/>
          </p:cNvSpPr>
          <p:nvPr>
            <p:ph type="sldNum" sz="quarter" idx="12"/>
          </p:nvPr>
        </p:nvSpPr>
        <p:spPr/>
        <p:txBody>
          <a:bodyPr/>
          <a:lstStyle/>
          <a:p>
            <a:fld id="{B077871E-C384-5749-ACA0-F605BA7C9783}" type="slidenum">
              <a:rPr lang="en-US" smtClean="0"/>
              <a:t>38</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3475647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838200" y="5418138"/>
            <a:ext cx="11077575" cy="98107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Pentagon 7"/>
          <p:cNvSpPr/>
          <p:nvPr/>
        </p:nvSpPr>
        <p:spPr>
          <a:xfrm>
            <a:off x="838200" y="3888919"/>
            <a:ext cx="11077575" cy="98107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Pentagon 6"/>
          <p:cNvSpPr/>
          <p:nvPr/>
        </p:nvSpPr>
        <p:spPr>
          <a:xfrm>
            <a:off x="838200" y="2609850"/>
            <a:ext cx="11077575" cy="98107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Title 2"/>
          <p:cNvSpPr>
            <a:spLocks noGrp="1"/>
          </p:cNvSpPr>
          <p:nvPr>
            <p:ph type="title"/>
          </p:nvPr>
        </p:nvSpPr>
        <p:spPr/>
        <p:txBody>
          <a:bodyPr/>
          <a:lstStyle/>
          <a:p>
            <a:pPr algn="ctr"/>
            <a:r>
              <a:rPr lang="es-ES" u="sng">
                <a:latin typeface="+mn-lt"/>
                <a:cs typeface="Times New Roman" panose="02020603050405020304" pitchFamily="18" charset="0"/>
              </a:rPr>
              <a:t>¿</a:t>
            </a:r>
            <a:r>
              <a:rPr lang="es-ES" b="1" u="sng">
                <a:latin typeface="+mn-lt"/>
                <a:cs typeface="Times New Roman" panose="02020603050405020304" pitchFamily="18" charset="0"/>
              </a:rPr>
              <a:t>Quién</a:t>
            </a:r>
            <a:r>
              <a:rPr lang="es-ES" u="sng">
                <a:latin typeface="+mn-lt"/>
                <a:cs typeface="Times New Roman" panose="02020603050405020304" pitchFamily="18" charset="0"/>
              </a:rPr>
              <a:t> ha estado realizando el recuento y </a:t>
            </a:r>
            <a:r>
              <a:rPr lang="es-ES" b="1" u="sng">
                <a:latin typeface="+mn-lt"/>
                <a:cs typeface="Times New Roman" panose="02020603050405020304" pitchFamily="18" charset="0"/>
              </a:rPr>
              <a:t>por qué</a:t>
            </a:r>
            <a:r>
              <a:rPr lang="es-ES" u="sng">
                <a:latin typeface="+mn-lt"/>
                <a:cs typeface="Times New Roman" panose="02020603050405020304" pitchFamily="18" charset="0"/>
              </a:rPr>
              <a:t>?</a:t>
            </a:r>
          </a:p>
        </p:txBody>
      </p:sp>
      <p:sp>
        <p:nvSpPr>
          <p:cNvPr id="4" name="Content Placeholder 3"/>
          <p:cNvSpPr>
            <a:spLocks noGrp="1"/>
          </p:cNvSpPr>
          <p:nvPr>
            <p:ph idx="1"/>
          </p:nvPr>
        </p:nvSpPr>
        <p:spPr/>
        <p:txBody>
          <a:bodyPr>
            <a:normAutofit lnSpcReduction="10000"/>
          </a:bodyPr>
          <a:lstStyle/>
          <a:p>
            <a:pPr marL="0" indent="0">
              <a:buNone/>
            </a:pPr>
            <a:r>
              <a:rPr lang="es-ES" b="1" dirty="0">
                <a:solidFill>
                  <a:srgbClr val="0A4FC0"/>
                </a:solidFill>
              </a:rPr>
              <a:t>Tengan presente:</a:t>
            </a:r>
            <a:br>
              <a:rPr lang="es-ES" dirty="0">
                <a:solidFill>
                  <a:srgbClr val="0070C0"/>
                </a:solidFill>
              </a:rPr>
            </a:br>
            <a:endParaRPr lang="es-ES" dirty="0">
              <a:solidFill>
                <a:srgbClr val="0070C0"/>
              </a:solidFill>
            </a:endParaRPr>
          </a:p>
          <a:p>
            <a:r>
              <a:rPr lang="es-ES" dirty="0"/>
              <a:t>¿Por qué se recopiló la información? ¿Cuál es el programa que sigue la fuente? ¿Podría tener imparcialidad?</a:t>
            </a:r>
          </a:p>
          <a:p>
            <a:endParaRPr lang="en-GB" dirty="0"/>
          </a:p>
          <a:p>
            <a:r>
              <a:rPr lang="es-ES" dirty="0"/>
              <a:t>¿Cuál es la experiencia de quienes han recopilado, reproducido y difundido los datos?</a:t>
            </a:r>
          </a:p>
          <a:p>
            <a:endParaRPr lang="en-GB" dirty="0"/>
          </a:p>
          <a:p>
            <a:endParaRPr lang="en-GB" dirty="0"/>
          </a:p>
          <a:p>
            <a:r>
              <a:rPr lang="es-ES" dirty="0"/>
              <a:t>¿Existe un sólido historial de producción de información precisa?</a:t>
            </a:r>
          </a:p>
        </p:txBody>
      </p:sp>
      <p:sp>
        <p:nvSpPr>
          <p:cNvPr id="2" name="Slide Number Placeholder 1"/>
          <p:cNvSpPr>
            <a:spLocks noGrp="1"/>
          </p:cNvSpPr>
          <p:nvPr>
            <p:ph type="sldNum" sz="quarter" idx="12"/>
          </p:nvPr>
        </p:nvSpPr>
        <p:spPr/>
        <p:txBody>
          <a:bodyPr/>
          <a:lstStyle/>
          <a:p>
            <a:fld id="{B077871E-C384-5749-ACA0-F605BA7C9783}" type="slidenum">
              <a:rPr lang="en-US" smtClean="0"/>
              <a:t>39</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3039459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7F1810-45BE-4371-8FEF-AD1A74B15F53}"/>
              </a:ext>
            </a:extLst>
          </p:cNvPr>
          <p:cNvSpPr>
            <a:spLocks noGrp="1"/>
          </p:cNvSpPr>
          <p:nvPr>
            <p:ph type="sldNum" sz="quarter" idx="12"/>
          </p:nvPr>
        </p:nvSpPr>
        <p:spPr/>
        <p:txBody>
          <a:bodyPr/>
          <a:lstStyle/>
          <a:p>
            <a:fld id="{B077871E-C384-5749-ACA0-F605BA7C9783}" type="slidenum">
              <a:rPr lang="en-US" smtClean="0"/>
              <a:t>4</a:t>
            </a:fld>
            <a:endParaRPr lang="en-US"/>
          </a:p>
        </p:txBody>
      </p:sp>
      <p:pic>
        <p:nvPicPr>
          <p:cNvPr id="5" name="Picture 4">
            <a:extLst>
              <a:ext uri="{FF2B5EF4-FFF2-40B4-BE49-F238E27FC236}">
                <a16:creationId xmlns:a16="http://schemas.microsoft.com/office/drawing/2014/main" id="{6EE61CA9-0CD9-4113-83DE-AE0633632AC3}"/>
              </a:ext>
            </a:extLst>
          </p:cNvPr>
          <p:cNvPicPr>
            <a:picLocks noChangeAspect="1"/>
          </p:cNvPicPr>
          <p:nvPr/>
        </p:nvPicPr>
        <p:blipFill>
          <a:blip r:embed="rId3"/>
          <a:stretch>
            <a:fillRect/>
          </a:stretch>
        </p:blipFill>
        <p:spPr>
          <a:xfrm>
            <a:off x="1318437" y="2662866"/>
            <a:ext cx="9836150" cy="1828800"/>
          </a:xfrm>
          <a:prstGeom prst="rect">
            <a:avLst/>
          </a:prstGeom>
        </p:spPr>
      </p:pic>
      <p:sp>
        <p:nvSpPr>
          <p:cNvPr id="6" name="Rectangle 5">
            <a:extLst>
              <a:ext uri="{FF2B5EF4-FFF2-40B4-BE49-F238E27FC236}">
                <a16:creationId xmlns:a16="http://schemas.microsoft.com/office/drawing/2014/main" id="{915BA308-F3E3-4D78-89CE-C97F32C9C0D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893649C1-A957-4166-BFAA-A6CA3FBBEE24}"/>
              </a:ext>
            </a:extLst>
          </p:cNvPr>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3133447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28938" y="533243"/>
            <a:ext cx="6705599" cy="905189"/>
          </a:xfrm>
        </p:spPr>
        <p:txBody>
          <a:bodyPr>
            <a:normAutofit fontScale="90000"/>
          </a:bodyPr>
          <a:lstStyle/>
          <a:p>
            <a:pPr algn="ctr"/>
            <a:r>
              <a:rPr lang="es-ES" sz="4000" b="1" u="sng">
                <a:solidFill>
                  <a:srgbClr val="FF0000"/>
                </a:solidFill>
                <a:latin typeface="+mn-lt"/>
                <a:cs typeface="Times New Roman" panose="02020603050405020304" pitchFamily="18" charset="0"/>
              </a:rPr>
              <a:t>¿¿</a:t>
            </a:r>
            <a:r>
              <a:rPr lang="es-ES" sz="4000" b="1" u="sng">
                <a:latin typeface="+mn-lt"/>
                <a:cs typeface="Times New Roman" panose="02020603050405020304" pitchFamily="18" charset="0"/>
              </a:rPr>
              <a:t>QUÉ </a:t>
            </a:r>
            <a:r>
              <a:rPr lang="es-ES" sz="4000" u="sng">
                <a:latin typeface="+mn-lt"/>
                <a:cs typeface="Times New Roman" panose="02020603050405020304" pitchFamily="18" charset="0"/>
              </a:rPr>
              <a:t>recuento se ha realizado</a:t>
            </a:r>
            <a:r>
              <a:rPr lang="es-ES" sz="4000" b="1" u="sng">
                <a:solidFill>
                  <a:srgbClr val="FF0000"/>
                </a:solidFill>
                <a:latin typeface="+mn-lt"/>
                <a:cs typeface="Times New Roman" panose="02020603050405020304" pitchFamily="18" charset="0"/>
              </a:rPr>
              <a:t>??</a:t>
            </a:r>
          </a:p>
        </p:txBody>
      </p:sp>
      <p:sp>
        <p:nvSpPr>
          <p:cNvPr id="4" name="Content Placeholder 3"/>
          <p:cNvSpPr>
            <a:spLocks noGrp="1"/>
          </p:cNvSpPr>
          <p:nvPr>
            <p:ph idx="1"/>
          </p:nvPr>
        </p:nvSpPr>
        <p:spPr>
          <a:xfrm>
            <a:off x="1676400" y="2763436"/>
            <a:ext cx="8953500" cy="3809042"/>
          </a:xfrm>
        </p:spPr>
        <p:txBody>
          <a:bodyPr>
            <a:normAutofit fontScale="85000" lnSpcReduction="10000"/>
          </a:bodyPr>
          <a:lstStyle/>
          <a:p>
            <a:r>
              <a:rPr lang="es-ES" sz="3000" dirty="0">
                <a:cs typeface="Times New Roman" panose="02020603050405020304" pitchFamily="18" charset="0"/>
              </a:rPr>
              <a:t>2014: 38,2 millones de personas internamente desplazadas a nivel mundial.</a:t>
            </a:r>
          </a:p>
          <a:p>
            <a:r>
              <a:rPr lang="es-ES" sz="3000" dirty="0">
                <a:cs typeface="Times New Roman" panose="02020603050405020304" pitchFamily="18" charset="0"/>
              </a:rPr>
              <a:t>Países con las mayores poblaciones de desplazados internos:</a:t>
            </a:r>
            <a:br>
              <a:rPr lang="es-ES" dirty="0"/>
            </a:br>
            <a:r>
              <a:rPr lang="es-ES" dirty="0"/>
              <a:t>				         </a:t>
            </a:r>
            <a:r>
              <a:rPr lang="es-ES" sz="2600" dirty="0">
                <a:cs typeface="Times New Roman" panose="02020603050405020304" pitchFamily="18" charset="0"/>
              </a:rPr>
              <a:t>Millones</a:t>
            </a:r>
          </a:p>
          <a:p>
            <a:pPr marL="0" indent="0">
              <a:buNone/>
            </a:pPr>
            <a:r>
              <a:rPr lang="es-ES" sz="2600" dirty="0">
                <a:cs typeface="Times New Roman" panose="02020603050405020304" pitchFamily="18" charset="0"/>
              </a:rPr>
              <a:t>Siria 					7,6</a:t>
            </a:r>
            <a:br>
              <a:rPr lang="es-ES" sz="2600" dirty="0">
                <a:cs typeface="Times New Roman" panose="02020603050405020304" pitchFamily="18" charset="0"/>
              </a:rPr>
            </a:br>
            <a:r>
              <a:rPr lang="es-ES" sz="2600" dirty="0">
                <a:cs typeface="Times New Roman" panose="02020603050405020304" pitchFamily="18" charset="0"/>
              </a:rPr>
              <a:t>Colombia 				6,0    </a:t>
            </a:r>
            <a:br>
              <a:rPr lang="es-ES" sz="2600" dirty="0">
                <a:cs typeface="Times New Roman" panose="02020603050405020304" pitchFamily="18" charset="0"/>
              </a:rPr>
            </a:br>
            <a:r>
              <a:rPr lang="es-ES" sz="2600" dirty="0">
                <a:cs typeface="Times New Roman" panose="02020603050405020304" pitchFamily="18" charset="0"/>
              </a:rPr>
              <a:t>Irak 					3,6 </a:t>
            </a:r>
            <a:br>
              <a:rPr lang="es-ES" sz="2600" dirty="0">
                <a:cs typeface="Times New Roman" panose="02020603050405020304" pitchFamily="18" charset="0"/>
              </a:rPr>
            </a:br>
            <a:r>
              <a:rPr lang="es-ES" sz="2600" dirty="0">
                <a:cs typeface="Times New Roman" panose="02020603050405020304" pitchFamily="18" charset="0"/>
              </a:rPr>
              <a:t>República Democrática del Congo 	2,8 </a:t>
            </a:r>
            <a:br>
              <a:rPr lang="es-ES" sz="2600" dirty="0">
                <a:cs typeface="Times New Roman" panose="02020603050405020304" pitchFamily="18" charset="0"/>
              </a:rPr>
            </a:br>
            <a:r>
              <a:rPr lang="es-ES" sz="2600" dirty="0">
                <a:cs typeface="Times New Roman" panose="02020603050405020304" pitchFamily="18" charset="0"/>
              </a:rPr>
              <a:t>Sudán   					2,2 </a:t>
            </a:r>
            <a:br>
              <a:rPr lang="es-ES" sz="2600" dirty="0">
                <a:cs typeface="Times New Roman" panose="02020603050405020304" pitchFamily="18" charset="0"/>
              </a:rPr>
            </a:br>
            <a:endParaRPr lang="en-US" baseline="30000" dirty="0">
              <a:cs typeface="Times New Roman" panose="02020603050405020304" pitchFamily="18" charset="0"/>
            </a:endParaRPr>
          </a:p>
          <a:p>
            <a:pPr marL="0" indent="0">
              <a:buNone/>
            </a:pPr>
            <a:r>
              <a:rPr lang="es-ES" sz="2000" b="1" dirty="0">
                <a:hlinkClick r:id="rId2"/>
              </a:rPr>
              <a:t>4</a:t>
            </a:r>
            <a:r>
              <a:rPr lang="es-ES" b="1" dirty="0">
                <a:hlinkClick r:id="rId2"/>
              </a:rPr>
              <a:t> </a:t>
            </a:r>
            <a:r>
              <a:rPr lang="es-ES" sz="2000" i="1" dirty="0">
                <a:cs typeface="Times New Roman" panose="02020603050405020304" pitchFamily="18" charset="0"/>
                <a:hlinkClick r:id="rId2"/>
              </a:rPr>
              <a:t>"Tendencias globales de desplazamiento forzado en 2014 del ACNUR"</a:t>
            </a:r>
            <a:r>
              <a:rPr lang="es-ES" sz="2000" i="1" dirty="0">
                <a:cs typeface="Times New Roman" panose="02020603050405020304" pitchFamily="18" charset="0"/>
              </a:rPr>
              <a:t>. ACNUR. 18 de junio de 2015.</a:t>
            </a:r>
          </a:p>
          <a:p>
            <a:pPr marL="0" indent="0">
              <a:buNone/>
            </a:pPr>
            <a:endParaRPr lang="en-US" sz="2000" i="1" dirty="0">
              <a:cs typeface="Times New Roman" panose="02020603050405020304" pitchFamily="18" charset="0"/>
            </a:endParaRPr>
          </a:p>
          <a:p>
            <a:pPr marL="0" indent="0">
              <a:buNone/>
            </a:pPr>
            <a:endParaRPr lang="en-US" sz="2000" i="1" dirty="0">
              <a:latin typeface="Times New Roman" panose="02020603050405020304" pitchFamily="18" charset="0"/>
              <a:cs typeface="Times New Roman" panose="02020603050405020304" pitchFamily="18" charset="0"/>
            </a:endParaRPr>
          </a:p>
          <a:p>
            <a:pPr marL="0" indent="0">
              <a:buNone/>
            </a:pPr>
            <a:endParaRPr lang="fr-CH" sz="20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B077871E-C384-5749-ACA0-F605BA7C9783}" type="slidenum">
              <a:rPr lang="en-US" smtClean="0"/>
              <a:t>40</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9" name="TextBox 8"/>
          <p:cNvSpPr txBox="1"/>
          <p:nvPr/>
        </p:nvSpPr>
        <p:spPr>
          <a:xfrm>
            <a:off x="1571632" y="1941252"/>
            <a:ext cx="10158813" cy="523220"/>
          </a:xfrm>
          <a:prstGeom prst="rect">
            <a:avLst/>
          </a:prstGeom>
          <a:noFill/>
        </p:spPr>
        <p:txBody>
          <a:bodyPr wrap="square" rtlCol="0">
            <a:spAutoFit/>
          </a:bodyPr>
          <a:lstStyle/>
          <a:p>
            <a:r>
              <a:rPr lang="es-ES" sz="2800" dirty="0">
                <a:cs typeface="Times New Roman" panose="02020603050405020304" pitchFamily="18" charset="0"/>
              </a:rPr>
              <a:t>Ejemplo: cantidad de desplazados internos y clasificación de países.</a:t>
            </a:r>
          </a:p>
        </p:txBody>
      </p:sp>
    </p:spTree>
    <p:extLst>
      <p:ext uri="{BB962C8B-B14F-4D97-AF65-F5344CB8AC3E}">
        <p14:creationId xmlns:p14="http://schemas.microsoft.com/office/powerpoint/2010/main" val="3438605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762000" y="5452656"/>
            <a:ext cx="11163300" cy="79057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Pentagon 7"/>
          <p:cNvSpPr/>
          <p:nvPr/>
        </p:nvSpPr>
        <p:spPr>
          <a:xfrm>
            <a:off x="762000" y="4247608"/>
            <a:ext cx="11163300" cy="94297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Pentagon 3"/>
          <p:cNvSpPr/>
          <p:nvPr/>
        </p:nvSpPr>
        <p:spPr>
          <a:xfrm>
            <a:off x="762000" y="2447925"/>
            <a:ext cx="11229975" cy="153761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Title 2"/>
          <p:cNvSpPr>
            <a:spLocks noGrp="1"/>
          </p:cNvSpPr>
          <p:nvPr>
            <p:ph type="title"/>
          </p:nvPr>
        </p:nvSpPr>
        <p:spPr>
          <a:xfrm>
            <a:off x="838200" y="260622"/>
            <a:ext cx="10515600" cy="1325563"/>
          </a:xfrm>
        </p:spPr>
        <p:txBody>
          <a:bodyPr/>
          <a:lstStyle/>
          <a:p>
            <a:pPr algn="ctr"/>
            <a:r>
              <a:rPr lang="es-ES" u="sng">
                <a:latin typeface="+mn-lt"/>
                <a:cs typeface="Times New Roman" panose="02020603050405020304" pitchFamily="18" charset="0"/>
              </a:rPr>
              <a:t>¿</a:t>
            </a:r>
            <a:r>
              <a:rPr lang="es-ES" b="1" u="sng">
                <a:latin typeface="+mn-lt"/>
                <a:cs typeface="Times New Roman" panose="02020603050405020304" pitchFamily="18" charset="0"/>
              </a:rPr>
              <a:t>Qué </a:t>
            </a:r>
            <a:r>
              <a:rPr lang="es-ES" u="sng">
                <a:latin typeface="+mn-lt"/>
                <a:cs typeface="Times New Roman" panose="02020603050405020304" pitchFamily="18" charset="0"/>
              </a:rPr>
              <a:t>recuento se ha realizado?</a:t>
            </a:r>
          </a:p>
        </p:txBody>
      </p:sp>
      <p:sp>
        <p:nvSpPr>
          <p:cNvPr id="2" name="Slide Number Placeholder 1"/>
          <p:cNvSpPr>
            <a:spLocks noGrp="1"/>
          </p:cNvSpPr>
          <p:nvPr>
            <p:ph type="sldNum" sz="quarter" idx="12"/>
          </p:nvPr>
        </p:nvSpPr>
        <p:spPr/>
        <p:txBody>
          <a:bodyPr/>
          <a:lstStyle/>
          <a:p>
            <a:fld id="{B077871E-C384-5749-ACA0-F605BA7C9783}" type="slidenum">
              <a:rPr lang="en-US" smtClean="0"/>
              <a:t>41</a:t>
            </a:fld>
            <a:endParaRPr lang="en-US"/>
          </a:p>
        </p:txBody>
      </p:sp>
      <p:sp>
        <p:nvSpPr>
          <p:cNvPr id="7" name="Content Placeholder 3"/>
          <p:cNvSpPr>
            <a:spLocks noGrp="1"/>
          </p:cNvSpPr>
          <p:nvPr>
            <p:ph idx="1"/>
          </p:nvPr>
        </p:nvSpPr>
        <p:spPr>
          <a:xfrm>
            <a:off x="838199" y="1825625"/>
            <a:ext cx="10716491" cy="4351338"/>
          </a:xfrm>
        </p:spPr>
        <p:txBody>
          <a:bodyPr>
            <a:normAutofit fontScale="92500" lnSpcReduction="10000"/>
          </a:bodyPr>
          <a:lstStyle/>
          <a:p>
            <a:pPr marL="0" indent="0">
              <a:buNone/>
            </a:pPr>
            <a:r>
              <a:rPr lang="es-ES" b="1" u="sng" dirty="0">
                <a:solidFill>
                  <a:srgbClr val="0A4FC0"/>
                </a:solidFill>
              </a:rPr>
              <a:t>Tengan presente:</a:t>
            </a:r>
            <a:br>
              <a:rPr lang="es-ES" b="1" dirty="0">
                <a:solidFill>
                  <a:srgbClr val="0A4FC0"/>
                </a:solidFill>
              </a:rPr>
            </a:br>
            <a:endParaRPr lang="es-ES" b="1" dirty="0">
              <a:solidFill>
                <a:srgbClr val="0A4FC0"/>
              </a:solidFill>
            </a:endParaRPr>
          </a:p>
          <a:p>
            <a:r>
              <a:rPr lang="es-ES" dirty="0"/>
              <a:t>Busquen conceptos que se utilicen con frecuencia dentro de la comunidad humanitaria, pero que carecen de una definición común, como “en estado de necesidad”, “en estado de vulnerabilidad”, “unidad familiar”, “urbano” y “resiliencia”.</a:t>
            </a:r>
          </a:p>
          <a:p>
            <a:endParaRPr lang="en-GB" dirty="0"/>
          </a:p>
          <a:p>
            <a:r>
              <a:rPr lang="es-ES" dirty="0"/>
              <a:t>¿La definición de los conceptos ha sido poco o demasiado abarcadora? ¿Se ha excluido a alguien o a algo?</a:t>
            </a:r>
          </a:p>
          <a:p>
            <a:endParaRPr lang="en-GB" dirty="0"/>
          </a:p>
          <a:p>
            <a:r>
              <a:rPr lang="es-ES" dirty="0"/>
              <a:t>¿Las definiciones no han tenido cambios en diferentes momentos?</a:t>
            </a:r>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337356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b="1" u="sng">
                <a:solidFill>
                  <a:srgbClr val="FF0000"/>
                </a:solidFill>
                <a:latin typeface="+mn-lt"/>
                <a:cs typeface="Times New Roman" panose="02020603050405020304" pitchFamily="18" charset="0"/>
              </a:rPr>
              <a:t>¿¿</a:t>
            </a:r>
            <a:r>
              <a:rPr lang="es-ES" b="1" u="sng">
                <a:latin typeface="+mn-lt"/>
                <a:cs typeface="Times New Roman" panose="02020603050405020304" pitchFamily="18" charset="0"/>
              </a:rPr>
              <a:t>Cómo</a:t>
            </a:r>
            <a:r>
              <a:rPr lang="es-ES" u="sng">
                <a:latin typeface="+mn-lt"/>
                <a:cs typeface="Times New Roman" panose="02020603050405020304" pitchFamily="18" charset="0"/>
              </a:rPr>
              <a:t> se realizó el recuento y la medición</a:t>
            </a:r>
            <a:r>
              <a:rPr lang="es-ES" b="1" u="sng">
                <a:solidFill>
                  <a:srgbClr val="FF0000"/>
                </a:solidFill>
                <a:latin typeface="+mn-lt"/>
                <a:cs typeface="Times New Roman" panose="02020603050405020304" pitchFamily="18" charset="0"/>
              </a:rPr>
              <a:t>??</a:t>
            </a:r>
          </a:p>
        </p:txBody>
      </p:sp>
      <p:sp>
        <p:nvSpPr>
          <p:cNvPr id="3" name="Content Placeholder 2"/>
          <p:cNvSpPr>
            <a:spLocks noGrp="1"/>
          </p:cNvSpPr>
          <p:nvPr>
            <p:ph idx="1"/>
          </p:nvPr>
        </p:nvSpPr>
        <p:spPr>
          <a:xfrm>
            <a:off x="1215887" y="2978565"/>
            <a:ext cx="10515600" cy="1474166"/>
          </a:xfrm>
        </p:spPr>
        <p:txBody>
          <a:bodyPr>
            <a:normAutofit fontScale="85000" lnSpcReduction="20000"/>
          </a:bodyPr>
          <a:lstStyle/>
          <a:p>
            <a:pPr marL="0" indent="0">
              <a:buNone/>
            </a:pPr>
            <a:r>
              <a:rPr lang="es-ES" sz="3300" i="1" dirty="0"/>
              <a:t>“6,5 millones de personas se han visto obligadas a desplazarse dentro de Siria desde octubre de 2015.” </a:t>
            </a:r>
            <a:r>
              <a:rPr lang="es-ES" sz="3300" dirty="0"/>
              <a:t>Fuente:</a:t>
            </a:r>
            <a:r>
              <a:rPr lang="es-ES" sz="3300" i="1" dirty="0"/>
              <a:t> </a:t>
            </a:r>
            <a:r>
              <a:rPr lang="es-ES" sz="3300" dirty="0"/>
              <a:t>ONU.</a:t>
            </a:r>
          </a:p>
          <a:p>
            <a:pPr marL="0" indent="0">
              <a:buNone/>
            </a:pPr>
            <a:endParaRPr lang="en-GB" dirty="0"/>
          </a:p>
          <a:p>
            <a:pPr marL="0" indent="0">
              <a:buNone/>
            </a:pPr>
            <a:r>
              <a:rPr lang="es-ES" dirty="0">
                <a:solidFill>
                  <a:srgbClr val="0033CC"/>
                </a:solidFill>
              </a:rPr>
              <a:t> </a:t>
            </a:r>
          </a:p>
        </p:txBody>
      </p:sp>
      <p:sp>
        <p:nvSpPr>
          <p:cNvPr id="4" name="Slide Number Placeholder 3"/>
          <p:cNvSpPr>
            <a:spLocks noGrp="1"/>
          </p:cNvSpPr>
          <p:nvPr>
            <p:ph type="sldNum" sz="quarter" idx="12"/>
          </p:nvPr>
        </p:nvSpPr>
        <p:spPr/>
        <p:txBody>
          <a:bodyPr/>
          <a:lstStyle/>
          <a:p>
            <a:fld id="{B077871E-C384-5749-ACA0-F605BA7C9783}" type="slidenum">
              <a:rPr lang="en-US" smtClean="0"/>
              <a:t>42</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16181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838200" y="5514975"/>
            <a:ext cx="10896600" cy="740246"/>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Pentagon 7"/>
          <p:cNvSpPr/>
          <p:nvPr/>
        </p:nvSpPr>
        <p:spPr>
          <a:xfrm>
            <a:off x="838200" y="4248150"/>
            <a:ext cx="10896600" cy="93345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Pentagon 3"/>
          <p:cNvSpPr/>
          <p:nvPr/>
        </p:nvSpPr>
        <p:spPr>
          <a:xfrm>
            <a:off x="838200" y="2619375"/>
            <a:ext cx="10896600" cy="135255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Title 2"/>
          <p:cNvSpPr>
            <a:spLocks noGrp="1"/>
          </p:cNvSpPr>
          <p:nvPr>
            <p:ph type="title"/>
          </p:nvPr>
        </p:nvSpPr>
        <p:spPr/>
        <p:txBody>
          <a:bodyPr/>
          <a:lstStyle/>
          <a:p>
            <a:pPr algn="ctr"/>
            <a:r>
              <a:rPr lang="es-ES" u="sng">
                <a:latin typeface="+mn-lt"/>
                <a:cs typeface="Times New Roman" panose="02020603050405020304" pitchFamily="18" charset="0"/>
              </a:rPr>
              <a:t>¿</a:t>
            </a:r>
            <a:r>
              <a:rPr lang="es-ES" b="1" u="sng">
                <a:latin typeface="+mn-lt"/>
                <a:cs typeface="Times New Roman" panose="02020603050405020304" pitchFamily="18" charset="0"/>
              </a:rPr>
              <a:t>Cómo</a:t>
            </a:r>
            <a:r>
              <a:rPr lang="es-ES" u="sng">
                <a:latin typeface="+mn-lt"/>
                <a:cs typeface="Times New Roman" panose="02020603050405020304" pitchFamily="18" charset="0"/>
              </a:rPr>
              <a:t> se realizó el recuento y la medición?</a:t>
            </a:r>
          </a:p>
        </p:txBody>
      </p:sp>
      <p:sp>
        <p:nvSpPr>
          <p:cNvPr id="2" name="Slide Number Placeholder 1"/>
          <p:cNvSpPr>
            <a:spLocks noGrp="1"/>
          </p:cNvSpPr>
          <p:nvPr>
            <p:ph type="sldNum" sz="quarter" idx="12"/>
          </p:nvPr>
        </p:nvSpPr>
        <p:spPr/>
        <p:txBody>
          <a:bodyPr/>
          <a:lstStyle/>
          <a:p>
            <a:fld id="{B077871E-C384-5749-ACA0-F605BA7C9783}" type="slidenum">
              <a:rPr lang="en-US" smtClean="0"/>
              <a:t>43</a:t>
            </a:fld>
            <a:endParaRPr lang="en-US"/>
          </a:p>
        </p:txBody>
      </p:sp>
      <p:sp>
        <p:nvSpPr>
          <p:cNvPr id="5" name="Content Placeholder 3"/>
          <p:cNvSpPr txBox="1">
            <a:spLocks/>
          </p:cNvSpPr>
          <p:nvPr/>
        </p:nvSpPr>
        <p:spPr>
          <a:xfrm>
            <a:off x="990600" y="1903883"/>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s-ES" b="1" u="sng">
                <a:solidFill>
                  <a:srgbClr val="0A4FC0"/>
                </a:solidFill>
              </a:rPr>
              <a:t>Tengan presente:</a:t>
            </a:r>
            <a:br>
              <a:rPr lang="es-ES">
                <a:solidFill>
                  <a:srgbClr val="0A4FC0"/>
                </a:solidFill>
              </a:rPr>
            </a:br>
            <a:endParaRPr lang="es-ES">
              <a:solidFill>
                <a:srgbClr val="0A4FC0"/>
              </a:solidFill>
            </a:endParaRPr>
          </a:p>
          <a:p>
            <a:r>
              <a:rPr lang="es-ES"/>
              <a:t>¿Los datos consisten en números que resultan difíciles de producir? ¿Cómo podría alguien calcular eso? </a:t>
            </a:r>
            <a:r>
              <a:rPr lang="es-ES" b="1"/>
              <a:t>Revisar detenidamente la información sobre temas sensibles.</a:t>
            </a:r>
          </a:p>
          <a:p>
            <a:endParaRPr lang="en-GB" dirty="0"/>
          </a:p>
          <a:p>
            <a:r>
              <a:rPr lang="es-ES"/>
              <a:t>Cantidades presentadas sin información suficiente sobre las opciones de medición o las herramientas de evaluación.</a:t>
            </a:r>
          </a:p>
          <a:p>
            <a:endParaRPr lang="en-GB" dirty="0"/>
          </a:p>
          <a:p>
            <a:r>
              <a:rPr lang="es-ES"/>
              <a:t>Unidad de análisis poco común. Por ejemplo, familias extendidas en lugar de unidades familiares.</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4611107"/>
            <a:ext cx="461665" cy="1961371"/>
          </a:xfrm>
          <a:prstGeom prst="rect">
            <a:avLst/>
          </a:prstGeom>
          <a:noFill/>
        </p:spPr>
        <p:txBody>
          <a:bodyPr vert="vert270" wrap="none" rtlCol="0">
            <a:spAutoFit/>
          </a:bodyPr>
          <a:lstStyle/>
          <a:p>
            <a:r>
              <a:rPr lang="es-ES">
                <a:solidFill>
                  <a:schemeClr val="bg1"/>
                </a:solidFill>
              </a:rPr>
              <a:t>Curso HELP 2019</a:t>
            </a:r>
          </a:p>
        </p:txBody>
      </p:sp>
    </p:spTree>
    <p:extLst>
      <p:ext uri="{BB962C8B-B14F-4D97-AF65-F5344CB8AC3E}">
        <p14:creationId xmlns:p14="http://schemas.microsoft.com/office/powerpoint/2010/main" val="4274405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541" y="572721"/>
            <a:ext cx="9132049" cy="1690688"/>
          </a:xfrm>
        </p:spPr>
        <p:txBody>
          <a:bodyPr>
            <a:noAutofit/>
          </a:bodyPr>
          <a:lstStyle/>
          <a:p>
            <a:pPr algn="ctr"/>
            <a:r>
              <a:rPr lang="es-ES" b="1" u="sng">
                <a:solidFill>
                  <a:srgbClr val="FF0000"/>
                </a:solidFill>
                <a:latin typeface="+mn-lt"/>
                <a:cs typeface="Times New Roman" panose="02020603050405020304" pitchFamily="18" charset="0"/>
              </a:rPr>
              <a:t>¿¿</a:t>
            </a:r>
            <a:r>
              <a:rPr lang="es-ES" b="1" u="sng">
                <a:latin typeface="+mn-lt"/>
                <a:cs typeface="Times New Roman" panose="02020603050405020304" pitchFamily="18" charset="0"/>
              </a:rPr>
              <a:t>Cómo</a:t>
            </a:r>
            <a:r>
              <a:rPr lang="es-ES" u="sng">
                <a:latin typeface="+mn-lt"/>
                <a:cs typeface="Times New Roman" panose="02020603050405020304" pitchFamily="18" charset="0"/>
              </a:rPr>
              <a:t> se han procesado y analizado los datos</a:t>
            </a:r>
            <a:r>
              <a:rPr lang="es-ES" b="1" u="sng">
                <a:solidFill>
                  <a:srgbClr val="FF0000"/>
                </a:solidFill>
                <a:latin typeface="+mn-lt"/>
                <a:cs typeface="Times New Roman" panose="02020603050405020304" pitchFamily="18" charset="0"/>
              </a:rPr>
              <a:t>??</a:t>
            </a:r>
          </a:p>
        </p:txBody>
      </p:sp>
      <p:sp>
        <p:nvSpPr>
          <p:cNvPr id="4" name="Slide Number Placeholder 3"/>
          <p:cNvSpPr>
            <a:spLocks noGrp="1"/>
          </p:cNvSpPr>
          <p:nvPr>
            <p:ph type="sldNum" sz="quarter" idx="12"/>
          </p:nvPr>
        </p:nvSpPr>
        <p:spPr/>
        <p:txBody>
          <a:bodyPr/>
          <a:lstStyle/>
          <a:p>
            <a:fld id="{B077871E-C384-5749-ACA0-F605BA7C9783}" type="slidenum">
              <a:rPr lang="en-US" smtClean="0"/>
              <a:t>44</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8431" y="5203308"/>
            <a:ext cx="461665" cy="1440394"/>
          </a:xfrm>
          <a:prstGeom prst="rect">
            <a:avLst/>
          </a:prstGeom>
          <a:noFill/>
        </p:spPr>
        <p:txBody>
          <a:bodyPr vert="vert270" wrap="none" rtlCol="0">
            <a:spAutoFit/>
          </a:bodyPr>
          <a:lstStyle/>
          <a:p>
            <a:r>
              <a:rPr lang="es-ES">
                <a:solidFill>
                  <a:schemeClr val="bg1"/>
                </a:solidFill>
              </a:rPr>
              <a:t>Curso HELP</a:t>
            </a:r>
          </a:p>
        </p:txBody>
      </p:sp>
      <p:sp>
        <p:nvSpPr>
          <p:cNvPr id="8" name="Content Placeholder 7"/>
          <p:cNvSpPr>
            <a:spLocks noGrp="1"/>
          </p:cNvSpPr>
          <p:nvPr>
            <p:ph idx="1"/>
          </p:nvPr>
        </p:nvSpPr>
        <p:spPr>
          <a:xfrm>
            <a:off x="1235766" y="3031435"/>
            <a:ext cx="10515600" cy="1242392"/>
          </a:xfrm>
        </p:spPr>
        <p:txBody>
          <a:bodyPr>
            <a:normAutofit fontScale="92500" lnSpcReduction="10000"/>
          </a:bodyPr>
          <a:lstStyle/>
          <a:p>
            <a:pPr marL="0" indent="0">
              <a:buNone/>
            </a:pPr>
            <a:r>
              <a:rPr lang="es-ES" dirty="0"/>
              <a:t> </a:t>
            </a:r>
            <a:r>
              <a:rPr lang="es-ES" sz="3200" dirty="0">
                <a:cs typeface="Times New Roman" panose="02020603050405020304" pitchFamily="18" charset="0"/>
              </a:rPr>
              <a:t>Ejemplo: </a:t>
            </a:r>
            <a:r>
              <a:rPr lang="es-ES" sz="3200" i="1" dirty="0">
                <a:cs typeface="Times New Roman" panose="02020603050405020304" pitchFamily="18" charset="0"/>
              </a:rPr>
              <a:t>7,4 millones de personas en estado de necesidad en Afganistán, 2014, </a:t>
            </a:r>
            <a:r>
              <a:rPr lang="es-ES" sz="3200" dirty="0">
                <a:cs typeface="Times New Roman" panose="02020603050405020304" pitchFamily="18" charset="0"/>
              </a:rPr>
              <a:t>OXFAM.</a:t>
            </a:r>
            <a:br>
              <a:rPr lang="es-ES" sz="3200" i="1" dirty="0">
                <a:cs typeface="Times New Roman" panose="02020603050405020304" pitchFamily="18" charset="0"/>
              </a:rPr>
            </a:br>
            <a:endParaRPr lang="es-ES" sz="3200" i="1" dirty="0">
              <a:cs typeface="Times New Roman" panose="02020603050405020304" pitchFamily="18" charset="0"/>
            </a:endParaRPr>
          </a:p>
        </p:txBody>
      </p:sp>
    </p:spTree>
    <p:extLst>
      <p:ext uri="{BB962C8B-B14F-4D97-AF65-F5344CB8AC3E}">
        <p14:creationId xmlns:p14="http://schemas.microsoft.com/office/powerpoint/2010/main" val="2157549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733425" y="4772025"/>
            <a:ext cx="10763250" cy="12192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Pentagon 7"/>
          <p:cNvSpPr/>
          <p:nvPr/>
        </p:nvSpPr>
        <p:spPr>
          <a:xfrm>
            <a:off x="733425" y="3429000"/>
            <a:ext cx="10763250" cy="100012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Pentagon 3"/>
          <p:cNvSpPr/>
          <p:nvPr/>
        </p:nvSpPr>
        <p:spPr>
          <a:xfrm>
            <a:off x="733425" y="2476500"/>
            <a:ext cx="10763250" cy="69532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Title 2"/>
          <p:cNvSpPr>
            <a:spLocks noGrp="1"/>
          </p:cNvSpPr>
          <p:nvPr>
            <p:ph type="title"/>
          </p:nvPr>
        </p:nvSpPr>
        <p:spPr>
          <a:xfrm>
            <a:off x="628650" y="400627"/>
            <a:ext cx="11353800" cy="1325563"/>
          </a:xfrm>
        </p:spPr>
        <p:txBody>
          <a:bodyPr/>
          <a:lstStyle/>
          <a:p>
            <a:pPr algn="ctr"/>
            <a:r>
              <a:rPr lang="es-ES" u="sng">
                <a:latin typeface="+mn-lt"/>
                <a:cs typeface="Times New Roman" panose="02020603050405020304" pitchFamily="18" charset="0"/>
              </a:rPr>
              <a:t>¿</a:t>
            </a:r>
            <a:r>
              <a:rPr lang="es-ES" b="1" u="sng">
                <a:latin typeface="+mn-lt"/>
                <a:cs typeface="Times New Roman" panose="02020603050405020304" pitchFamily="18" charset="0"/>
              </a:rPr>
              <a:t>Cómo</a:t>
            </a:r>
            <a:r>
              <a:rPr lang="es-ES" u="sng">
                <a:latin typeface="+mn-lt"/>
                <a:cs typeface="Times New Roman" panose="02020603050405020304" pitchFamily="18" charset="0"/>
              </a:rPr>
              <a:t> se han procesado y analizado los datos?</a:t>
            </a:r>
          </a:p>
        </p:txBody>
      </p:sp>
      <p:sp>
        <p:nvSpPr>
          <p:cNvPr id="2" name="Slide Number Placeholder 1"/>
          <p:cNvSpPr>
            <a:spLocks noGrp="1"/>
          </p:cNvSpPr>
          <p:nvPr>
            <p:ph type="sldNum" sz="quarter" idx="12"/>
          </p:nvPr>
        </p:nvSpPr>
        <p:spPr/>
        <p:txBody>
          <a:bodyPr/>
          <a:lstStyle/>
          <a:p>
            <a:fld id="{B077871E-C384-5749-ACA0-F605BA7C9783}" type="slidenum">
              <a:rPr lang="en-US" smtClean="0"/>
              <a:t>45</a:t>
            </a:fld>
            <a:endParaRPr lang="en-US"/>
          </a:p>
        </p:txBody>
      </p:sp>
      <p:sp>
        <p:nvSpPr>
          <p:cNvPr id="5" name="Content Placeholder 3"/>
          <p:cNvSpPr>
            <a:spLocks noGrp="1"/>
          </p:cNvSpPr>
          <p:nvPr>
            <p:ph idx="1"/>
          </p:nvPr>
        </p:nvSpPr>
        <p:spPr>
          <a:xfrm>
            <a:off x="838200" y="1825625"/>
            <a:ext cx="10515600" cy="4351338"/>
          </a:xfrm>
        </p:spPr>
        <p:txBody>
          <a:bodyPr>
            <a:normAutofit lnSpcReduction="10000"/>
          </a:bodyPr>
          <a:lstStyle/>
          <a:p>
            <a:pPr marL="0" indent="0">
              <a:buNone/>
            </a:pPr>
            <a:r>
              <a:rPr lang="es-ES" b="1" u="sng">
                <a:solidFill>
                  <a:srgbClr val="0A4FC0"/>
                </a:solidFill>
              </a:rPr>
              <a:t>Tengan presente:</a:t>
            </a:r>
            <a:br>
              <a:rPr lang="es-ES">
                <a:solidFill>
                  <a:srgbClr val="0A4FC0"/>
                </a:solidFill>
              </a:rPr>
            </a:br>
            <a:endParaRPr lang="es-ES">
              <a:solidFill>
                <a:srgbClr val="0A4FC0"/>
              </a:solidFill>
            </a:endParaRPr>
          </a:p>
          <a:p>
            <a:r>
              <a:rPr lang="es-ES"/>
              <a:t>¿Podrían fallar los cálculos? </a:t>
            </a:r>
          </a:p>
          <a:p>
            <a:endParaRPr lang="en-GB" dirty="0"/>
          </a:p>
          <a:p>
            <a:r>
              <a:rPr lang="es-ES"/>
              <a:t>¿Se utilizan comparaciones, plazos, grupos de comparación o estándares confusos?</a:t>
            </a:r>
          </a:p>
          <a:p>
            <a:endParaRPr lang="en-GB" dirty="0"/>
          </a:p>
          <a:p>
            <a:r>
              <a:rPr lang="es-ES"/>
              <a:t>¿Existe alguna relación establecida entre dos variables? Busquen informes en los que se afirme haber identificado la principal causa de problemas complejos.</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4080422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b="1" u="sng">
                <a:solidFill>
                  <a:srgbClr val="FF0000"/>
                </a:solidFill>
                <a:latin typeface="+mn-lt"/>
                <a:cs typeface="Times New Roman" panose="02020603050405020304" pitchFamily="18" charset="0"/>
              </a:rPr>
              <a:t>¿¿</a:t>
            </a:r>
            <a:r>
              <a:rPr lang="es-ES" b="1" u="sng">
                <a:latin typeface="+mn-lt"/>
                <a:cs typeface="Times New Roman" panose="02020603050405020304" pitchFamily="18" charset="0"/>
              </a:rPr>
              <a:t>Cómo</a:t>
            </a:r>
            <a:r>
              <a:rPr lang="es-ES" u="sng">
                <a:latin typeface="+mn-lt"/>
                <a:cs typeface="Times New Roman" panose="02020603050405020304" pitchFamily="18" charset="0"/>
              </a:rPr>
              <a:t> se presentaron los datos</a:t>
            </a:r>
            <a:r>
              <a:rPr lang="es-ES" b="1" u="sng">
                <a:solidFill>
                  <a:srgbClr val="FF0000"/>
                </a:solidFill>
                <a:latin typeface="+mn-lt"/>
                <a:cs typeface="Times New Roman" panose="02020603050405020304" pitchFamily="18" charset="0"/>
              </a:rPr>
              <a:t>??</a:t>
            </a:r>
          </a:p>
        </p:txBody>
      </p:sp>
      <p:sp>
        <p:nvSpPr>
          <p:cNvPr id="3" name="Content Placeholder 2"/>
          <p:cNvSpPr>
            <a:spLocks noGrp="1"/>
          </p:cNvSpPr>
          <p:nvPr>
            <p:ph idx="1"/>
          </p:nvPr>
        </p:nvSpPr>
        <p:spPr>
          <a:xfrm>
            <a:off x="838200" y="2187574"/>
            <a:ext cx="10515600" cy="4351338"/>
          </a:xfrm>
        </p:spPr>
        <p:txBody>
          <a:bodyPr/>
          <a:lstStyle/>
          <a:p>
            <a:pPr marL="0" indent="0">
              <a:buNone/>
            </a:pPr>
            <a:r>
              <a:rPr lang="es-ES" i="1">
                <a:cs typeface="Times New Roman" panose="02020603050405020304" pitchFamily="18" charset="0"/>
              </a:rPr>
              <a:t>“De más de ochenta millones de personas que se calcula que necesitan ayuda humanitaria en 2014, 75% eran mujeres y niños.”</a:t>
            </a:r>
          </a:p>
          <a:p>
            <a:pPr marL="0" indent="0">
              <a:buNone/>
            </a:pPr>
            <a:endParaRPr lang="en-GB" i="1" dirty="0">
              <a:cs typeface="Times New Roman" panose="02020603050405020304" pitchFamily="18" charset="0"/>
            </a:endParaRPr>
          </a:p>
          <a:p>
            <a:pPr marL="0" indent="0">
              <a:buNone/>
            </a:pPr>
            <a:r>
              <a:rPr lang="es-ES" i="1">
                <a:cs typeface="Times New Roman" panose="02020603050405020304" pitchFamily="18" charset="0"/>
              </a:rPr>
              <a:t>“La ONU afirma que la mayoría de los sirios que llegan a Grecia son estudiantes.”</a:t>
            </a:r>
          </a:p>
        </p:txBody>
      </p:sp>
      <p:sp>
        <p:nvSpPr>
          <p:cNvPr id="4" name="Slide Number Placeholder 3"/>
          <p:cNvSpPr>
            <a:spLocks noGrp="1"/>
          </p:cNvSpPr>
          <p:nvPr>
            <p:ph type="sldNum" sz="quarter" idx="12"/>
          </p:nvPr>
        </p:nvSpPr>
        <p:spPr/>
        <p:txBody>
          <a:bodyPr/>
          <a:lstStyle/>
          <a:p>
            <a:fld id="{B077871E-C384-5749-ACA0-F605BA7C9783}" type="slidenum">
              <a:rPr lang="en-US" smtClean="0"/>
              <a:t>46</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1891357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838200" y="5229225"/>
            <a:ext cx="10887075" cy="69532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Pentagon 7"/>
          <p:cNvSpPr/>
          <p:nvPr/>
        </p:nvSpPr>
        <p:spPr>
          <a:xfrm>
            <a:off x="838200" y="3943350"/>
            <a:ext cx="10887075" cy="93345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Pentagon 3"/>
          <p:cNvSpPr/>
          <p:nvPr/>
        </p:nvSpPr>
        <p:spPr>
          <a:xfrm>
            <a:off x="838200" y="2628900"/>
            <a:ext cx="10887075" cy="10287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Title 2"/>
          <p:cNvSpPr>
            <a:spLocks noGrp="1"/>
          </p:cNvSpPr>
          <p:nvPr>
            <p:ph type="title"/>
          </p:nvPr>
        </p:nvSpPr>
        <p:spPr/>
        <p:txBody>
          <a:bodyPr/>
          <a:lstStyle/>
          <a:p>
            <a:pPr algn="ctr"/>
            <a:r>
              <a:rPr lang="es-ES" u="sng">
                <a:latin typeface="+mn-lt"/>
                <a:cs typeface="Times New Roman" panose="02020603050405020304" pitchFamily="18" charset="0"/>
              </a:rPr>
              <a:t>¿</a:t>
            </a:r>
            <a:r>
              <a:rPr lang="es-ES" b="1" u="sng">
                <a:latin typeface="+mn-lt"/>
                <a:cs typeface="Times New Roman" panose="02020603050405020304" pitchFamily="18" charset="0"/>
              </a:rPr>
              <a:t>Cómo</a:t>
            </a:r>
            <a:r>
              <a:rPr lang="es-ES" u="sng">
                <a:latin typeface="+mn-lt"/>
                <a:cs typeface="Times New Roman" panose="02020603050405020304" pitchFamily="18" charset="0"/>
              </a:rPr>
              <a:t> se presentaron los datos?</a:t>
            </a:r>
          </a:p>
        </p:txBody>
      </p:sp>
      <p:sp>
        <p:nvSpPr>
          <p:cNvPr id="2" name="Slide Number Placeholder 1"/>
          <p:cNvSpPr>
            <a:spLocks noGrp="1"/>
          </p:cNvSpPr>
          <p:nvPr>
            <p:ph type="sldNum" sz="quarter" idx="12"/>
          </p:nvPr>
        </p:nvSpPr>
        <p:spPr/>
        <p:txBody>
          <a:bodyPr/>
          <a:lstStyle/>
          <a:p>
            <a:fld id="{B077871E-C384-5749-ACA0-F605BA7C9783}" type="slidenum">
              <a:rPr lang="en-US" smtClean="0"/>
              <a:t>47</a:t>
            </a:fld>
            <a:endParaRPr lang="en-US"/>
          </a:p>
        </p:txBody>
      </p:sp>
      <p:sp>
        <p:nvSpPr>
          <p:cNvPr id="5" name="Content Placeholder 3"/>
          <p:cNvSpPr>
            <a:spLocks noGrp="1"/>
          </p:cNvSpPr>
          <p:nvPr>
            <p:ph idx="1"/>
          </p:nvPr>
        </p:nvSpPr>
        <p:spPr/>
        <p:txBody>
          <a:bodyPr>
            <a:normAutofit fontScale="92500"/>
          </a:bodyPr>
          <a:lstStyle/>
          <a:p>
            <a:pPr marL="0" indent="0">
              <a:buNone/>
            </a:pPr>
            <a:r>
              <a:rPr lang="es-ES" b="1" u="sng" dirty="0">
                <a:solidFill>
                  <a:srgbClr val="0A4FC0"/>
                </a:solidFill>
              </a:rPr>
              <a:t>Tengan presente:</a:t>
            </a:r>
            <a:br>
              <a:rPr lang="es-ES" b="1" dirty="0">
                <a:solidFill>
                  <a:srgbClr val="0A4FC0"/>
                </a:solidFill>
              </a:rPr>
            </a:br>
            <a:endParaRPr lang="es-ES" b="1" dirty="0">
              <a:solidFill>
                <a:srgbClr val="0A4FC0"/>
              </a:solidFill>
            </a:endParaRPr>
          </a:p>
          <a:p>
            <a:r>
              <a:rPr lang="es-ES" dirty="0"/>
              <a:t> Cuestionar declaraciones dramáticas que tomen la forma de afirmaciones estadísticas, como “el mejor”, “el más” y “nuevo descubrimiento”.</a:t>
            </a:r>
            <a:br>
              <a:rPr lang="es-ES" dirty="0"/>
            </a:br>
            <a:endParaRPr lang="es-ES" dirty="0"/>
          </a:p>
          <a:p>
            <a:r>
              <a:rPr lang="es-ES" dirty="0"/>
              <a:t>Las frases verbales que expresen causalidad, como: conduce a, causado por, etc., y que sea difícil determinarla.</a:t>
            </a:r>
          </a:p>
          <a:p>
            <a:pPr marL="0" indent="0">
              <a:buNone/>
            </a:pPr>
            <a:endParaRPr lang="fr-CH" dirty="0"/>
          </a:p>
          <a:p>
            <a:r>
              <a:rPr lang="es-ES" dirty="0"/>
              <a:t>Los denominadores poco útiles (por hora) que se empleen para generar impacto.</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3987985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901002"/>
            <a:ext cx="10515600" cy="646332"/>
          </a:xfrm>
        </p:spPr>
        <p:txBody>
          <a:bodyPr>
            <a:noAutofit/>
          </a:bodyPr>
          <a:lstStyle/>
          <a:p>
            <a:pPr algn="ctr"/>
            <a:r>
              <a:rPr lang="es-ES" u="sng">
                <a:latin typeface="+mn-lt"/>
                <a:cs typeface="Times New Roman" panose="02020603050405020304" pitchFamily="18" charset="0"/>
              </a:rPr>
              <a:t>Identificación de información dudosa (ACAPS)</a:t>
            </a:r>
            <a:br>
              <a:rPr lang="es-ES" u="sng">
                <a:latin typeface="+mn-lt"/>
                <a:cs typeface="Times New Roman" panose="02020603050405020304" pitchFamily="18" charset="0"/>
              </a:rPr>
            </a:br>
            <a:br>
              <a:rPr lang="es-ES" u="sng">
                <a:latin typeface="+mn-lt"/>
                <a:cs typeface="Times New Roman" panose="02020603050405020304" pitchFamily="18" charset="0"/>
              </a:rPr>
            </a:br>
            <a:endParaRPr lang="es-ES" u="sng">
              <a:latin typeface="+mn-lt"/>
              <a:cs typeface="Times New Roman" panose="02020603050405020304" pitchFamily="18" charset="0"/>
            </a:endParaRPr>
          </a:p>
        </p:txBody>
      </p:sp>
      <p:sp>
        <p:nvSpPr>
          <p:cNvPr id="4" name="Content Placeholder 3"/>
          <p:cNvSpPr>
            <a:spLocks noGrp="1"/>
          </p:cNvSpPr>
          <p:nvPr>
            <p:ph idx="1"/>
          </p:nvPr>
        </p:nvSpPr>
        <p:spPr>
          <a:xfrm>
            <a:off x="2663286" y="2249698"/>
            <a:ext cx="7772400" cy="4351338"/>
          </a:xfrm>
        </p:spPr>
        <p:txBody>
          <a:bodyPr>
            <a:normAutofit fontScale="92500"/>
          </a:bodyPr>
          <a:lstStyle/>
          <a:p>
            <a:pPr marL="0" indent="0">
              <a:buNone/>
            </a:pPr>
            <a:r>
              <a:rPr lang="es-ES" b="1">
                <a:cs typeface="Times New Roman" panose="02020603050405020304" pitchFamily="18" charset="0"/>
              </a:rPr>
              <a:t>1. </a:t>
            </a:r>
            <a:r>
              <a:rPr lang="es-ES"/>
              <a:t>¿</a:t>
            </a:r>
            <a:r>
              <a:rPr lang="es-ES" b="1">
                <a:cs typeface="Times New Roman" panose="02020603050405020304" pitchFamily="18" charset="0"/>
              </a:rPr>
              <a:t>Quién</a:t>
            </a:r>
            <a:r>
              <a:rPr lang="es-ES"/>
              <a:t> ha estado realizando el recuento y </a:t>
            </a:r>
            <a:r>
              <a:rPr lang="es-ES" b="1"/>
              <a:t>por qué</a:t>
            </a:r>
            <a:r>
              <a:rPr lang="es-ES"/>
              <a:t>?</a:t>
            </a:r>
          </a:p>
          <a:p>
            <a:pPr marL="514350" indent="-514350">
              <a:buAutoNum type="arabicPeriod"/>
            </a:pPr>
            <a:endParaRPr lang="en-GB" dirty="0">
              <a:cs typeface="Times New Roman" panose="02020603050405020304" pitchFamily="18" charset="0"/>
            </a:endParaRPr>
          </a:p>
          <a:p>
            <a:pPr marL="0" indent="0">
              <a:buNone/>
            </a:pPr>
            <a:r>
              <a:rPr lang="es-ES" b="1">
                <a:cs typeface="Times New Roman" panose="02020603050405020304" pitchFamily="18" charset="0"/>
              </a:rPr>
              <a:t>2. </a:t>
            </a:r>
            <a:r>
              <a:rPr lang="es-ES"/>
              <a:t>¿</a:t>
            </a:r>
            <a:r>
              <a:rPr lang="es-ES" b="1">
                <a:cs typeface="Times New Roman" panose="02020603050405020304" pitchFamily="18" charset="0"/>
              </a:rPr>
              <a:t>Qué </a:t>
            </a:r>
            <a:r>
              <a:rPr lang="es-ES"/>
              <a:t>recuento se ha realizado?</a:t>
            </a:r>
          </a:p>
          <a:p>
            <a:pPr marL="514350" indent="-514350">
              <a:buAutoNum type="arabicPeriod"/>
            </a:pPr>
            <a:endParaRPr lang="en-GB" dirty="0">
              <a:cs typeface="Times New Roman" panose="02020603050405020304" pitchFamily="18" charset="0"/>
            </a:endParaRPr>
          </a:p>
          <a:p>
            <a:pPr marL="0" indent="0">
              <a:buNone/>
            </a:pPr>
            <a:r>
              <a:rPr lang="es-ES" b="1">
                <a:cs typeface="Times New Roman" panose="02020603050405020304" pitchFamily="18" charset="0"/>
              </a:rPr>
              <a:t>3. </a:t>
            </a:r>
            <a:r>
              <a:rPr lang="es-ES"/>
              <a:t>¿</a:t>
            </a:r>
            <a:r>
              <a:rPr lang="es-ES" b="1">
                <a:cs typeface="Times New Roman" panose="02020603050405020304" pitchFamily="18" charset="0"/>
              </a:rPr>
              <a:t>Cómo</a:t>
            </a:r>
            <a:r>
              <a:rPr lang="es-ES"/>
              <a:t> se realizó el recuento y la medición?</a:t>
            </a:r>
          </a:p>
          <a:p>
            <a:pPr marL="0" indent="0">
              <a:buNone/>
            </a:pPr>
            <a:r>
              <a:rPr lang="es-ES"/>
              <a:t> </a:t>
            </a:r>
          </a:p>
          <a:p>
            <a:pPr marL="0" indent="0">
              <a:buNone/>
            </a:pPr>
            <a:r>
              <a:rPr lang="es-ES" b="1">
                <a:cs typeface="Times New Roman" panose="02020603050405020304" pitchFamily="18" charset="0"/>
              </a:rPr>
              <a:t>4. </a:t>
            </a:r>
            <a:r>
              <a:rPr lang="es-ES"/>
              <a:t>¿</a:t>
            </a:r>
            <a:r>
              <a:rPr lang="es-ES" b="1"/>
              <a:t>Cómo</a:t>
            </a:r>
            <a:r>
              <a:rPr lang="es-ES"/>
              <a:t> se han procesado y analizado los datos?</a:t>
            </a:r>
          </a:p>
          <a:p>
            <a:pPr marL="514350" indent="-514350">
              <a:buAutoNum type="arabicPeriod"/>
            </a:pPr>
            <a:endParaRPr lang="en-GB" dirty="0">
              <a:cs typeface="Times New Roman" panose="02020603050405020304" pitchFamily="18" charset="0"/>
            </a:endParaRPr>
          </a:p>
          <a:p>
            <a:pPr marL="0" indent="0">
              <a:buNone/>
            </a:pPr>
            <a:r>
              <a:rPr lang="es-ES" b="1">
                <a:cs typeface="Times New Roman" panose="02020603050405020304" pitchFamily="18" charset="0"/>
              </a:rPr>
              <a:t>5. </a:t>
            </a:r>
            <a:r>
              <a:rPr lang="es-ES"/>
              <a:t>¿</a:t>
            </a:r>
            <a:r>
              <a:rPr lang="es-ES" b="1"/>
              <a:t>Cómo</a:t>
            </a:r>
            <a:r>
              <a:rPr lang="es-ES"/>
              <a:t> se presentaron los datos?</a:t>
            </a:r>
          </a:p>
        </p:txBody>
      </p:sp>
      <p:sp>
        <p:nvSpPr>
          <p:cNvPr id="2" name="Slide Number Placeholder 1"/>
          <p:cNvSpPr>
            <a:spLocks noGrp="1"/>
          </p:cNvSpPr>
          <p:nvPr>
            <p:ph type="sldNum" sz="quarter" idx="12"/>
          </p:nvPr>
        </p:nvSpPr>
        <p:spPr/>
        <p:txBody>
          <a:bodyPr/>
          <a:lstStyle/>
          <a:p>
            <a:fld id="{B077871E-C384-5749-ACA0-F605BA7C9783}" type="slidenum">
              <a:rPr lang="en-US" smtClean="0"/>
              <a:t>48</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7" name="TextBox 6">
            <a:extLst>
              <a:ext uri="{FF2B5EF4-FFF2-40B4-BE49-F238E27FC236}">
                <a16:creationId xmlns:a16="http://schemas.microsoft.com/office/drawing/2014/main" id="{4C085C66-4E8A-4B51-92D9-24C0173930BC}"/>
              </a:ext>
            </a:extLst>
          </p:cNvPr>
          <p:cNvSpPr txBox="1"/>
          <p:nvPr/>
        </p:nvSpPr>
        <p:spPr>
          <a:xfrm>
            <a:off x="1186543" y="1331891"/>
            <a:ext cx="5362943" cy="861774"/>
          </a:xfrm>
          <a:prstGeom prst="rect">
            <a:avLst/>
          </a:prstGeom>
          <a:noFill/>
        </p:spPr>
        <p:txBody>
          <a:bodyPr wrap="none" rtlCol="0">
            <a:spAutoFit/>
          </a:bodyPr>
          <a:lstStyle/>
          <a:p>
            <a:r>
              <a:rPr lang="es-ES" sz="3200" b="1">
                <a:solidFill>
                  <a:srgbClr val="0033CC"/>
                </a:solidFill>
                <a:cs typeface="Times New Roman" panose="02020603050405020304" pitchFamily="18" charset="0"/>
              </a:rPr>
              <a:t>¡Cinco preguntas claves que deben tenerse presentes!</a:t>
            </a:r>
            <a:br>
              <a:rPr lang="es-ES" b="1">
                <a:solidFill>
                  <a:srgbClr val="0033CC"/>
                </a:solidFill>
                <a:cs typeface="Times New Roman" panose="02020603050405020304" pitchFamily="18" charset="0"/>
              </a:rPr>
            </a:br>
            <a:endParaRPr lang="es-ES" b="1">
              <a:solidFill>
                <a:srgbClr val="0033CC"/>
              </a:solidFill>
              <a:cs typeface="Times New Roman" panose="02020603050405020304" pitchFamily="18" charset="0"/>
            </a:endParaRPr>
          </a:p>
        </p:txBody>
      </p:sp>
    </p:spTree>
    <p:extLst>
      <p:ext uri="{BB962C8B-B14F-4D97-AF65-F5344CB8AC3E}">
        <p14:creationId xmlns:p14="http://schemas.microsoft.com/office/powerpoint/2010/main" val="2300154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a:latin typeface="+mn-lt"/>
              </a:rPr>
              <a:t>El “dilema de los datos”</a:t>
            </a:r>
          </a:p>
        </p:txBody>
      </p:sp>
      <p:sp>
        <p:nvSpPr>
          <p:cNvPr id="3" name="Content Placeholder 2"/>
          <p:cNvSpPr>
            <a:spLocks noGrp="1"/>
          </p:cNvSpPr>
          <p:nvPr>
            <p:ph idx="1"/>
          </p:nvPr>
        </p:nvSpPr>
        <p:spPr>
          <a:xfrm>
            <a:off x="812514" y="1959189"/>
            <a:ext cx="10515600" cy="4351338"/>
          </a:xfrm>
        </p:spPr>
        <p:txBody>
          <a:bodyPr>
            <a:normAutofit lnSpcReduction="10000"/>
          </a:bodyPr>
          <a:lstStyle/>
          <a:p>
            <a:pPr marL="0" lvl="0" indent="0">
              <a:buNone/>
            </a:pPr>
            <a:r>
              <a:rPr lang="es-ES" dirty="0"/>
              <a:t>Por un lado, la recopilación y distribución de la información favorece la comprensión de una crisis y las formas en que las personas se ven afectadas y pueden hacer frente. Esto es importante para la gestión de intervenciones humanitarias.</a:t>
            </a:r>
          </a:p>
          <a:p>
            <a:pPr marL="0" indent="0">
              <a:buNone/>
            </a:pPr>
            <a:endParaRPr lang="en-GB" dirty="0"/>
          </a:p>
          <a:p>
            <a:pPr marL="0" lvl="0" indent="0">
              <a:buNone/>
            </a:pPr>
            <a:r>
              <a:rPr lang="es-ES" dirty="0"/>
              <a:t>Por el otro lado, la recopilación y distribución de la información puede dirigir la atención hacia los efectos de las situaciones de crisis en la vida y el bienestar de las personas. Esto puede provocar daño.  </a:t>
            </a:r>
          </a:p>
          <a:p>
            <a:pPr marL="0" lvl="0" indent="0">
              <a:buNone/>
            </a:pPr>
            <a:endParaRPr lang="en-US" dirty="0"/>
          </a:p>
          <a:p>
            <a:pPr marL="0" indent="0">
              <a:buNone/>
            </a:pPr>
            <a:r>
              <a:rPr lang="es-ES" dirty="0"/>
              <a:t>             </a:t>
            </a:r>
          </a:p>
        </p:txBody>
      </p:sp>
      <p:sp>
        <p:nvSpPr>
          <p:cNvPr id="4" name="Slide Number Placeholder 3"/>
          <p:cNvSpPr>
            <a:spLocks noGrp="1"/>
          </p:cNvSpPr>
          <p:nvPr>
            <p:ph type="sldNum" sz="quarter" idx="12"/>
          </p:nvPr>
        </p:nvSpPr>
        <p:spPr/>
        <p:txBody>
          <a:bodyPr/>
          <a:lstStyle/>
          <a:p>
            <a:fld id="{B077871E-C384-5749-ACA0-F605BA7C9783}" type="slidenum">
              <a:rPr lang="en-US" smtClean="0"/>
              <a:t>49</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2106504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0935" y="2371010"/>
            <a:ext cx="8378404" cy="1446550"/>
          </a:xfrm>
          <a:prstGeom prst="rect">
            <a:avLst/>
          </a:prstGeom>
          <a:noFill/>
        </p:spPr>
        <p:txBody>
          <a:bodyPr wrap="square" rtlCol="0">
            <a:spAutoFit/>
          </a:bodyPr>
          <a:lstStyle/>
          <a:p>
            <a:r>
              <a:rPr lang="es-ES" sz="4400" dirty="0">
                <a:ea typeface="Times New Roman" charset="0"/>
                <a:cs typeface="Times New Roman" charset="0"/>
              </a:rPr>
              <a:t>¿Qué tipo de información sobre salud </a:t>
            </a:r>
            <a:r>
              <a:rPr lang="es-ES" sz="4400" b="1" u="sng" dirty="0">
                <a:ea typeface="Times New Roman" charset="0"/>
                <a:cs typeface="Times New Roman" charset="0"/>
              </a:rPr>
              <a:t>utilizan</a:t>
            </a:r>
            <a:r>
              <a:rPr lang="es-ES" sz="4400" dirty="0">
                <a:ea typeface="Times New Roman" charset="0"/>
                <a:cs typeface="Times New Roman" charset="0"/>
              </a:rPr>
              <a:t> en su trabajo? </a:t>
            </a:r>
          </a:p>
        </p:txBody>
      </p:sp>
      <p:sp>
        <p:nvSpPr>
          <p:cNvPr id="4" name="TextBox 3"/>
          <p:cNvSpPr txBox="1"/>
          <p:nvPr/>
        </p:nvSpPr>
        <p:spPr>
          <a:xfrm>
            <a:off x="1175238" y="2247900"/>
            <a:ext cx="1326004" cy="1569660"/>
          </a:xfrm>
          <a:prstGeom prst="rect">
            <a:avLst/>
          </a:prstGeom>
          <a:noFill/>
        </p:spPr>
        <p:txBody>
          <a:bodyPr wrap="none" rtlCol="0">
            <a:spAutoFit/>
          </a:bodyPr>
          <a:lstStyle/>
          <a:p>
            <a:r>
              <a:rPr lang="es-ES" sz="9600" b="1">
                <a:solidFill>
                  <a:srgbClr val="FF0000"/>
                </a:solidFill>
                <a:ea typeface="Times New Roman" charset="0"/>
                <a:cs typeface="Times New Roman" charset="0"/>
              </a:rPr>
              <a:t>??</a:t>
            </a:r>
          </a:p>
        </p:txBody>
      </p:sp>
      <p:sp>
        <p:nvSpPr>
          <p:cNvPr id="3" name="Slide Number Placeholder 2"/>
          <p:cNvSpPr>
            <a:spLocks noGrp="1"/>
          </p:cNvSpPr>
          <p:nvPr>
            <p:ph type="sldNum" sz="quarter" idx="12"/>
          </p:nvPr>
        </p:nvSpPr>
        <p:spPr/>
        <p:txBody>
          <a:bodyPr/>
          <a:lstStyle/>
          <a:p>
            <a:fld id="{B077871E-C384-5749-ACA0-F605BA7C9783}" type="slidenum">
              <a:rPr lang="en-US" smtClean="0"/>
              <a:t>5</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16759529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6942" y="1847850"/>
            <a:ext cx="9055991" cy="4351338"/>
          </a:xfrm>
        </p:spPr>
        <p:txBody>
          <a:bodyPr/>
          <a:lstStyle/>
          <a:p>
            <a:pPr marL="0" indent="0" algn="ctr">
              <a:buNone/>
            </a:pPr>
            <a:endParaRPr lang="en-US" dirty="0">
              <a:ea typeface="Times New Roman" charset="0"/>
              <a:cs typeface="Times New Roman" charset="0"/>
            </a:endParaRPr>
          </a:p>
          <a:p>
            <a:pPr marL="0" indent="0" algn="ctr">
              <a:buNone/>
            </a:pPr>
            <a:r>
              <a:rPr lang="es-ES" dirty="0"/>
              <a:t>Brinden ejemplos de información que podría ser “sensible”, que pueda dar lugar al llamado “dilema de los datos” tanto para la recopilación como para la distribución de datos.</a:t>
            </a:r>
          </a:p>
          <a:p>
            <a:pPr marL="0" indent="0" algn="ctr">
              <a:buNone/>
            </a:pPr>
            <a:endParaRPr lang="en-US" dirty="0">
              <a:ea typeface="Times New Roman" charset="0"/>
              <a:cs typeface="Times New Roman" charset="0"/>
            </a:endParaRPr>
          </a:p>
          <a:p>
            <a:pPr marL="0" indent="0" algn="ctr">
              <a:buNone/>
            </a:pPr>
            <a:r>
              <a:rPr lang="es-ES" dirty="0"/>
              <a:t>¿Cómo pueden resultar afectadas las personas u organizaciones cuando no se tienen en cuenta las consecuencias de recopilar y compartir información sensible?</a:t>
            </a:r>
          </a:p>
          <a:p>
            <a:pPr marL="0" indent="0" algn="ctr">
              <a:buNone/>
            </a:pPr>
            <a:endParaRPr lang="en-US" dirty="0">
              <a:latin typeface="Times New Roman" charset="0"/>
              <a:ea typeface="Times New Roman" charset="0"/>
              <a:cs typeface="Times New Roman" charset="0"/>
            </a:endParaRPr>
          </a:p>
          <a:p>
            <a:pPr marL="0" indent="0" algn="ctr">
              <a:buNone/>
            </a:pPr>
            <a:endParaRPr lang="en-US" dirty="0">
              <a:latin typeface="Times New Roman" charset="0"/>
              <a:ea typeface="Times New Roman" charset="0"/>
              <a:cs typeface="Times New Roman" charset="0"/>
            </a:endParaRPr>
          </a:p>
        </p:txBody>
      </p:sp>
      <p:sp>
        <p:nvSpPr>
          <p:cNvPr id="4" name="Slide Number Placeholder 3"/>
          <p:cNvSpPr>
            <a:spLocks noGrp="1"/>
          </p:cNvSpPr>
          <p:nvPr>
            <p:ph type="sldNum" sz="quarter" idx="12"/>
          </p:nvPr>
        </p:nvSpPr>
        <p:spPr/>
        <p:txBody>
          <a:bodyPr/>
          <a:lstStyle/>
          <a:p>
            <a:fld id="{B077871E-C384-5749-ACA0-F605BA7C9783}" type="slidenum">
              <a:rPr lang="en-US" smtClean="0"/>
              <a:t>50</a:t>
            </a:fld>
            <a:endParaRPr lang="en-US"/>
          </a:p>
        </p:txBody>
      </p:sp>
      <p:sp>
        <p:nvSpPr>
          <p:cNvPr id="5" name="Title 4"/>
          <p:cNvSpPr>
            <a:spLocks noGrp="1"/>
          </p:cNvSpPr>
          <p:nvPr>
            <p:ph type="title"/>
          </p:nvPr>
        </p:nvSpPr>
        <p:spPr/>
        <p:txBody>
          <a:bodyPr/>
          <a:lstStyle/>
          <a:p>
            <a:pPr algn="ctr"/>
            <a:r>
              <a:rPr lang="es-ES" u="sng">
                <a:latin typeface="+mn-lt"/>
              </a:rPr>
              <a:t>El “dilema de los datos” </a:t>
            </a:r>
          </a:p>
        </p:txBody>
      </p:sp>
      <p:sp>
        <p:nvSpPr>
          <p:cNvPr id="6" name="TextBox 5"/>
          <p:cNvSpPr txBox="1"/>
          <p:nvPr/>
        </p:nvSpPr>
        <p:spPr>
          <a:xfrm>
            <a:off x="838200" y="3108960"/>
            <a:ext cx="1326004" cy="1846659"/>
          </a:xfrm>
          <a:prstGeom prst="rect">
            <a:avLst/>
          </a:prstGeom>
          <a:noFill/>
        </p:spPr>
        <p:txBody>
          <a:bodyPr wrap="none" rtlCol="0">
            <a:spAutoFit/>
          </a:bodyPr>
          <a:lstStyle/>
          <a:p>
            <a:r>
              <a:rPr lang="es-ES" sz="9600" b="1">
                <a:solidFill>
                  <a:srgbClr val="FF0000"/>
                </a:solidFill>
                <a:ea typeface="Times New Roman" charset="0"/>
                <a:cs typeface="Times New Roman" charset="0"/>
              </a:rPr>
              <a:t>??</a:t>
            </a:r>
          </a:p>
          <a:p>
            <a:endParaRPr lang="en-US" dirty="0"/>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
        <p:nvSpPr>
          <p:cNvPr id="2" name="TextBox 1"/>
          <p:cNvSpPr txBox="1"/>
          <p:nvPr/>
        </p:nvSpPr>
        <p:spPr>
          <a:xfrm>
            <a:off x="2942348" y="5956240"/>
            <a:ext cx="6307304" cy="800219"/>
          </a:xfrm>
          <a:prstGeom prst="rect">
            <a:avLst/>
          </a:prstGeom>
          <a:noFill/>
        </p:spPr>
        <p:txBody>
          <a:bodyPr wrap="none" rtlCol="0">
            <a:spAutoFit/>
          </a:bodyPr>
          <a:lstStyle/>
          <a:p>
            <a:r>
              <a:rPr lang="es-ES" sz="2800" dirty="0"/>
              <a:t>-&gt;  Beneficios y riesgos que deben considerarse </a:t>
            </a:r>
          </a:p>
          <a:p>
            <a:endParaRPr lang="en-GB" dirty="0"/>
          </a:p>
        </p:txBody>
      </p:sp>
    </p:spTree>
    <p:extLst>
      <p:ext uri="{BB962C8B-B14F-4D97-AF65-F5344CB8AC3E}">
        <p14:creationId xmlns:p14="http://schemas.microsoft.com/office/powerpoint/2010/main" val="356288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783" y="-322767"/>
            <a:ext cx="11129554" cy="2048717"/>
          </a:xfrm>
        </p:spPr>
        <p:txBody>
          <a:bodyPr/>
          <a:lstStyle/>
          <a:p>
            <a:pPr algn="ctr"/>
            <a:r>
              <a:rPr lang="es-ES" u="sng" dirty="0">
                <a:latin typeface="+mn-lt"/>
              </a:rPr>
              <a:t>Pautas para abordar el “dilema de los datos” </a:t>
            </a:r>
          </a:p>
        </p:txBody>
      </p:sp>
      <p:sp>
        <p:nvSpPr>
          <p:cNvPr id="3" name="Content Placeholder 2"/>
          <p:cNvSpPr>
            <a:spLocks noGrp="1"/>
          </p:cNvSpPr>
          <p:nvPr>
            <p:ph idx="1"/>
          </p:nvPr>
        </p:nvSpPr>
        <p:spPr>
          <a:xfrm>
            <a:off x="838200" y="1443660"/>
            <a:ext cx="10515600" cy="4351338"/>
          </a:xfrm>
        </p:spPr>
        <p:txBody>
          <a:bodyPr>
            <a:normAutofit fontScale="92500" lnSpcReduction="10000"/>
          </a:bodyPr>
          <a:lstStyle/>
          <a:p>
            <a:r>
              <a:rPr lang="es-ES" dirty="0"/>
              <a:t>No se pongan en peligro ni pongan en peligro a otras personas. </a:t>
            </a:r>
          </a:p>
          <a:p>
            <a:r>
              <a:rPr lang="es-ES" dirty="0"/>
              <a:t>No hablen con los medios de comunicación ni por redes sociales acerca de los datos, a menos que tengan la absoluta certeza de que ello no acarreará ningún peligro para ustedes ni para otras personas.</a:t>
            </a:r>
          </a:p>
          <a:p>
            <a:r>
              <a:rPr lang="es-ES" dirty="0"/>
              <a:t>Asegúrense de que la recopilación y la distribución de datos se realicen siguiendo los valores, los principios y las normas correspondientes.</a:t>
            </a:r>
          </a:p>
          <a:p>
            <a:r>
              <a:rPr lang="es-ES" dirty="0"/>
              <a:t>Si se toman o se comparten fotografías, se necesita el consentimiento informado. No se debe poder identificar a los pacientes ni establecer su filiación.</a:t>
            </a:r>
          </a:p>
          <a:p>
            <a:r>
              <a:rPr lang="es-ES" dirty="0"/>
              <a:t>En las circunstancias más difíciles y precarias, tal vez lo más conveniente sea no recabar ningún tipo de dato.</a:t>
            </a:r>
          </a:p>
        </p:txBody>
      </p:sp>
      <p:sp>
        <p:nvSpPr>
          <p:cNvPr id="4" name="TextBox 3"/>
          <p:cNvSpPr txBox="1"/>
          <p:nvPr/>
        </p:nvSpPr>
        <p:spPr>
          <a:xfrm>
            <a:off x="1176512" y="5864442"/>
            <a:ext cx="10789236" cy="646331"/>
          </a:xfrm>
          <a:prstGeom prst="rect">
            <a:avLst/>
          </a:prstGeom>
          <a:noFill/>
        </p:spPr>
        <p:txBody>
          <a:bodyPr wrap="none" rtlCol="0">
            <a:spAutoFit/>
          </a:bodyPr>
          <a:lstStyle/>
          <a:p>
            <a:r>
              <a:rPr lang="es-ES" i="1" dirty="0"/>
              <a:t>Fuente: Asistencia de salud en peligro, responsabilidades del personal de salud que trabaja en conflictos armados </a:t>
            </a:r>
          </a:p>
          <a:p>
            <a:r>
              <a:rPr lang="es-ES" i="1" dirty="0"/>
              <a:t>y en otras emergencias, CICR, 2013. </a:t>
            </a:r>
          </a:p>
        </p:txBody>
      </p:sp>
      <p:sp>
        <p:nvSpPr>
          <p:cNvPr id="5" name="Slide Number Placeholder 4"/>
          <p:cNvSpPr>
            <a:spLocks noGrp="1"/>
          </p:cNvSpPr>
          <p:nvPr>
            <p:ph type="sldNum" sz="quarter" idx="12"/>
          </p:nvPr>
        </p:nvSpPr>
        <p:spPr/>
        <p:txBody>
          <a:bodyPr/>
          <a:lstStyle/>
          <a:p>
            <a:fld id="{B077871E-C384-5749-ACA0-F605BA7C9783}" type="slidenum">
              <a:rPr lang="en-US" smtClean="0"/>
              <a:t>51</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spTree>
    <p:extLst>
      <p:ext uri="{BB962C8B-B14F-4D97-AF65-F5344CB8AC3E}">
        <p14:creationId xmlns:p14="http://schemas.microsoft.com/office/powerpoint/2010/main" val="1370139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1980049" y="77891"/>
            <a:ext cx="8231904" cy="1142040"/>
          </a:xfrm>
        </p:spPr>
        <p:txBody>
          <a:bodyPr vert="horz" lIns="91440" tIns="35194" rIns="91440" bIns="45720" rtlCol="0" anchor="ctr">
            <a:normAutofit/>
          </a:bodyPr>
          <a:lstStyle/>
          <a:p>
            <a:pPr algn="ctr">
              <a:tabLst>
                <a:tab pos="655282" algn="l"/>
                <a:tab pos="1312004" algn="l"/>
                <a:tab pos="1968727" algn="l"/>
                <a:tab pos="2625449" algn="l"/>
                <a:tab pos="3282171" algn="l"/>
                <a:tab pos="3938893" algn="l"/>
                <a:tab pos="4595615" algn="l"/>
                <a:tab pos="5250896" algn="l"/>
                <a:tab pos="5907618" algn="l"/>
                <a:tab pos="6564340" algn="l"/>
                <a:tab pos="7221063" algn="l"/>
                <a:tab pos="7877785" algn="l"/>
              </a:tabLst>
            </a:pPr>
            <a:r>
              <a:rPr lang="es-ES" altLang="en-US" u="sng" dirty="0">
                <a:latin typeface="+mn-lt"/>
                <a:ea typeface="Times New Roman" charset="0"/>
                <a:cs typeface="Times New Roman" charset="0"/>
              </a:rPr>
              <a:t>Creencia y evidencia</a:t>
            </a:r>
          </a:p>
        </p:txBody>
      </p:sp>
      <p:sp>
        <p:nvSpPr>
          <p:cNvPr id="3075" name="Text Placeholder 1"/>
          <p:cNvSpPr>
            <a:spLocks noGrp="1"/>
          </p:cNvSpPr>
          <p:nvPr>
            <p:ph type="body" idx="1"/>
          </p:nvPr>
        </p:nvSpPr>
        <p:spPr>
          <a:xfrm>
            <a:off x="2618366" y="1310803"/>
            <a:ext cx="1570176" cy="548556"/>
          </a:xfrm>
        </p:spPr>
        <p:txBody>
          <a:bodyPr>
            <a:normAutofit/>
          </a:bodyPr>
          <a:lstStyle/>
          <a:p>
            <a:pPr eaLnBrk="1" hangingPunct="1"/>
            <a:r>
              <a:rPr lang="es-ES" altLang="en-US" sz="2800" dirty="0">
                <a:solidFill>
                  <a:srgbClr val="0070C0"/>
                </a:solidFill>
              </a:rPr>
              <a:t>Creencia</a:t>
            </a:r>
          </a:p>
        </p:txBody>
      </p:sp>
      <p:sp>
        <p:nvSpPr>
          <p:cNvPr id="3077" name="Text Placeholder 5"/>
          <p:cNvSpPr>
            <a:spLocks noGrp="1"/>
          </p:cNvSpPr>
          <p:nvPr>
            <p:ph type="body" sz="quarter" idx="3"/>
          </p:nvPr>
        </p:nvSpPr>
        <p:spPr>
          <a:xfrm>
            <a:off x="7319531" y="1219931"/>
            <a:ext cx="2131869" cy="639427"/>
          </a:xfrm>
        </p:spPr>
        <p:txBody>
          <a:bodyPr>
            <a:noAutofit/>
          </a:bodyPr>
          <a:lstStyle/>
          <a:p>
            <a:pPr eaLnBrk="1" hangingPunct="1"/>
            <a:r>
              <a:rPr lang="es-ES" altLang="en-US" sz="2800" dirty="0">
                <a:solidFill>
                  <a:srgbClr val="0070C0"/>
                </a:solidFill>
              </a:rPr>
              <a:t>Evidencia</a:t>
            </a:r>
          </a:p>
        </p:txBody>
      </p:sp>
      <p:sp>
        <p:nvSpPr>
          <p:cNvPr id="7" name="Content Placeholder 6"/>
          <p:cNvSpPr>
            <a:spLocks noGrp="1"/>
          </p:cNvSpPr>
          <p:nvPr>
            <p:ph sz="quarter" idx="4"/>
          </p:nvPr>
        </p:nvSpPr>
        <p:spPr>
          <a:xfrm>
            <a:off x="7319531" y="1950229"/>
            <a:ext cx="3981618" cy="3951775"/>
          </a:xfrm>
        </p:spPr>
        <p:txBody>
          <a:bodyPr>
            <a:normAutofit/>
          </a:bodyPr>
          <a:lstStyle/>
          <a:p>
            <a:pPr eaLnBrk="1" hangingPunct="1">
              <a:buFontTx/>
              <a:buChar char="-"/>
            </a:pPr>
            <a:r>
              <a:rPr lang="es-ES" altLang="en-US" sz="2400" dirty="0"/>
              <a:t>Hechos</a:t>
            </a:r>
          </a:p>
          <a:p>
            <a:pPr eaLnBrk="1" hangingPunct="1">
              <a:buFontTx/>
              <a:buChar char="-"/>
            </a:pPr>
            <a:r>
              <a:rPr lang="es-ES" altLang="en-US" sz="2400" dirty="0"/>
              <a:t>Pruebas</a:t>
            </a:r>
          </a:p>
          <a:p>
            <a:pPr eaLnBrk="1" hangingPunct="1">
              <a:buFontTx/>
              <a:buChar char="-"/>
            </a:pPr>
            <a:r>
              <a:rPr lang="es-ES" altLang="en-US" sz="2400" dirty="0"/>
              <a:t>Medición</a:t>
            </a:r>
          </a:p>
          <a:p>
            <a:pPr eaLnBrk="1" hangingPunct="1">
              <a:buFontTx/>
              <a:buChar char="-"/>
            </a:pPr>
            <a:r>
              <a:rPr lang="es-ES" altLang="en-US" sz="2400" dirty="0"/>
              <a:t>Cuantificación</a:t>
            </a:r>
          </a:p>
          <a:p>
            <a:pPr eaLnBrk="1" hangingPunct="1">
              <a:buFontTx/>
              <a:buChar char="-"/>
            </a:pPr>
            <a:r>
              <a:rPr lang="es-ES" altLang="en-US" sz="2400" dirty="0"/>
              <a:t>Ciencia</a:t>
            </a:r>
          </a:p>
          <a:p>
            <a:pPr eaLnBrk="1" hangingPunct="1">
              <a:buFontTx/>
              <a:buChar char="-"/>
            </a:pPr>
            <a:r>
              <a:rPr lang="es-ES" altLang="en-US" sz="2400" dirty="0"/>
              <a:t>Imparcialidad</a:t>
            </a:r>
          </a:p>
          <a:p>
            <a:pPr eaLnBrk="1" hangingPunct="1">
              <a:buFontTx/>
              <a:buChar char="-"/>
            </a:pPr>
            <a:r>
              <a:rPr lang="es-ES" altLang="en-US" sz="2400" dirty="0"/>
              <a:t>Objetividad</a:t>
            </a:r>
          </a:p>
          <a:p>
            <a:pPr eaLnBrk="1" hangingPunct="1">
              <a:buFont typeface="Arial" charset="0"/>
              <a:buNone/>
            </a:pPr>
            <a:endParaRPr lang="es-ES" altLang="en-US" dirty="0"/>
          </a:p>
          <a:p>
            <a:pPr eaLnBrk="1" hangingPunct="1">
              <a:buFontTx/>
              <a:buChar char="-"/>
            </a:pPr>
            <a:endParaRPr lang="es-ES" altLang="en-US" dirty="0"/>
          </a:p>
        </p:txBody>
      </p:sp>
      <p:sp>
        <p:nvSpPr>
          <p:cNvPr id="5" name="TextBox 4"/>
          <p:cNvSpPr txBox="1"/>
          <p:nvPr/>
        </p:nvSpPr>
        <p:spPr>
          <a:xfrm>
            <a:off x="2618366" y="1950229"/>
            <a:ext cx="3104008" cy="4801314"/>
          </a:xfrm>
          <a:prstGeom prst="rect">
            <a:avLst/>
          </a:prstGeom>
          <a:noFill/>
        </p:spPr>
        <p:txBody>
          <a:bodyPr wrap="square" rtlCol="0">
            <a:spAutoFit/>
          </a:bodyPr>
          <a:lstStyle/>
          <a:p>
            <a:pPr marL="342831" indent="-342831" defTabSz="914216">
              <a:buFontTx/>
              <a:buChar char="-"/>
              <a:defRPr/>
            </a:pPr>
            <a:r>
              <a:rPr lang="es-ES" sz="2400" dirty="0"/>
              <a:t>Opinión </a:t>
            </a:r>
          </a:p>
          <a:p>
            <a:pPr marL="342831" indent="-342831" defTabSz="914216">
              <a:buFontTx/>
              <a:buChar char="-"/>
              <a:defRPr/>
            </a:pPr>
            <a:r>
              <a:rPr lang="es-ES" sz="2400" dirty="0"/>
              <a:t>Impresión</a:t>
            </a:r>
          </a:p>
          <a:p>
            <a:pPr marL="342831" indent="-342831" defTabSz="914216">
              <a:buFontTx/>
              <a:buChar char="-"/>
              <a:defRPr/>
            </a:pPr>
            <a:r>
              <a:rPr lang="es-ES" sz="2400" dirty="0"/>
              <a:t>Juicio</a:t>
            </a:r>
          </a:p>
          <a:p>
            <a:pPr marL="342831" indent="-342831" defTabSz="914216">
              <a:buFontTx/>
              <a:buChar char="-"/>
              <a:defRPr/>
            </a:pPr>
            <a:r>
              <a:rPr lang="es-ES" sz="2400" dirty="0"/>
              <a:t>Subjetividad</a:t>
            </a:r>
          </a:p>
          <a:p>
            <a:pPr marL="342831" indent="-342831" defTabSz="914216">
              <a:buFontTx/>
              <a:buChar char="-"/>
              <a:defRPr/>
            </a:pPr>
            <a:r>
              <a:rPr lang="es-ES" sz="2400" dirty="0"/>
              <a:t>Emociones</a:t>
            </a:r>
          </a:p>
          <a:p>
            <a:pPr marL="342831" indent="-342831" defTabSz="914216">
              <a:buFontTx/>
              <a:buChar char="-"/>
              <a:defRPr/>
            </a:pPr>
            <a:r>
              <a:rPr lang="es-ES" sz="2400" dirty="0"/>
              <a:t>Propaganda</a:t>
            </a:r>
          </a:p>
          <a:p>
            <a:pPr marL="342831" indent="-342831" defTabSz="914216">
              <a:buFontTx/>
              <a:buChar char="-"/>
              <a:defRPr/>
            </a:pPr>
            <a:r>
              <a:rPr lang="es-ES" sz="2400" dirty="0"/>
              <a:t>Conjeturas</a:t>
            </a:r>
          </a:p>
          <a:p>
            <a:pPr marL="342831" indent="-342831" defTabSz="914216">
              <a:buFontTx/>
              <a:buChar char="-"/>
              <a:defRPr/>
            </a:pPr>
            <a:r>
              <a:rPr lang="es-ES" sz="2400" dirty="0"/>
              <a:t>Hipótesis</a:t>
            </a:r>
          </a:p>
          <a:p>
            <a:pPr marL="342831" indent="-342831" defTabSz="914216">
              <a:buFontTx/>
              <a:buChar char="-"/>
              <a:defRPr/>
            </a:pPr>
            <a:r>
              <a:rPr lang="es-ES" sz="2400" dirty="0"/>
              <a:t>Prejuicio</a:t>
            </a:r>
          </a:p>
          <a:p>
            <a:pPr marL="342831" indent="-342831" defTabSz="914216">
              <a:buFontTx/>
              <a:buChar char="-"/>
              <a:defRPr/>
            </a:pPr>
            <a:r>
              <a:rPr lang="es-ES" sz="2400" dirty="0"/>
              <a:t>Parcialidad</a:t>
            </a:r>
          </a:p>
          <a:p>
            <a:pPr marL="342831" indent="-342831" defTabSz="914216">
              <a:buFontTx/>
              <a:buChar char="-"/>
              <a:defRPr/>
            </a:pPr>
            <a:r>
              <a:rPr lang="es-ES" sz="2400" dirty="0"/>
              <a:t>«Leyenda urbana»</a:t>
            </a:r>
          </a:p>
          <a:p>
            <a:pPr marL="342831" indent="-342831" defTabSz="914216">
              <a:buFontTx/>
              <a:buChar char="-"/>
              <a:defRPr/>
            </a:pPr>
            <a:r>
              <a:rPr lang="es-ES" sz="2400" dirty="0"/>
              <a:t>Anécdota</a:t>
            </a:r>
          </a:p>
          <a:p>
            <a:endParaRPr lang="es-ES" dirty="0"/>
          </a:p>
        </p:txBody>
      </p:sp>
      <p:sp>
        <p:nvSpPr>
          <p:cNvPr id="2" name="Slide Number Placeholder 1"/>
          <p:cNvSpPr>
            <a:spLocks noGrp="1"/>
          </p:cNvSpPr>
          <p:nvPr>
            <p:ph type="sldNum" sz="quarter" idx="12"/>
          </p:nvPr>
        </p:nvSpPr>
        <p:spPr/>
        <p:txBody>
          <a:bodyPr/>
          <a:lstStyle/>
          <a:p>
            <a:fld id="{B077871E-C384-5749-ACA0-F605BA7C9783}" type="slidenum">
              <a:rPr lang="en-US" smtClean="0"/>
              <a:t>6</a:t>
            </a:fld>
            <a:endParaRPr lang="en-US"/>
          </a:p>
        </p:txBody>
      </p:sp>
      <p:sp>
        <p:nvSpPr>
          <p:cNvPr id="8" name="Rectangle 7"/>
          <p:cNvSpPr/>
          <p:nvPr/>
        </p:nvSpPr>
        <p:spPr>
          <a:xfrm>
            <a:off x="79917" y="77891"/>
            <a:ext cx="628650" cy="6717725"/>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421329"/>
            <a:ext cx="461665" cy="1151149"/>
          </a:xfrm>
          <a:prstGeom prst="rect">
            <a:avLst/>
          </a:prstGeom>
          <a:noFill/>
        </p:spPr>
        <p:txBody>
          <a:bodyPr vert="vert270" wrap="none" rtlCol="0">
            <a:spAutoFit/>
          </a:bodyPr>
          <a:lstStyle/>
          <a:p>
            <a:r>
              <a:rPr lang="es-ES" dirty="0">
                <a:solidFill>
                  <a:schemeClr val="bg1"/>
                </a:solidFill>
              </a:rPr>
              <a:t>Curso HELP</a:t>
            </a:r>
          </a:p>
        </p:txBody>
      </p:sp>
    </p:spTree>
    <p:extLst>
      <p:ext uri="{BB962C8B-B14F-4D97-AF65-F5344CB8AC3E}">
        <p14:creationId xmlns:p14="http://schemas.microsoft.com/office/powerpoint/2010/main" val="40872046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itle 6"/>
          <p:cNvSpPr>
            <a:spLocks noGrp="1"/>
          </p:cNvSpPr>
          <p:nvPr>
            <p:ph type="title"/>
          </p:nvPr>
        </p:nvSpPr>
        <p:spPr/>
        <p:txBody>
          <a:bodyPr/>
          <a:lstStyle/>
          <a:p>
            <a:pPr algn="ctr" eaLnBrk="1" hangingPunct="1"/>
            <a:r>
              <a:rPr lang="es-ES" altLang="en-US" u="sng" dirty="0">
                <a:latin typeface="+mn-lt"/>
                <a:ea typeface="Times New Roman" charset="0"/>
                <a:cs typeface="Times New Roman" charset="0"/>
              </a:rPr>
              <a:t>¿Creencia o evidencia?</a:t>
            </a:r>
          </a:p>
        </p:txBody>
      </p:sp>
      <p:sp>
        <p:nvSpPr>
          <p:cNvPr id="5123" name="Content Placeholder 7"/>
          <p:cNvSpPr>
            <a:spLocks noGrp="1"/>
          </p:cNvSpPr>
          <p:nvPr>
            <p:ph idx="1"/>
          </p:nvPr>
        </p:nvSpPr>
        <p:spPr>
          <a:xfrm>
            <a:off x="2181944" y="2646828"/>
            <a:ext cx="8966200" cy="2057951"/>
          </a:xfrm>
        </p:spPr>
        <p:txBody>
          <a:bodyPr/>
          <a:lstStyle/>
          <a:p>
            <a:pPr algn="ctr" eaLnBrk="1" hangingPunct="1">
              <a:lnSpc>
                <a:spcPct val="90000"/>
              </a:lnSpc>
              <a:buFont typeface="Arial" charset="0"/>
              <a:buNone/>
            </a:pPr>
            <a:r>
              <a:rPr lang="fr-CH" altLang="en-US" dirty="0"/>
              <a:t>	</a:t>
            </a:r>
            <a:r>
              <a:rPr lang="es-ES" altLang="en-US" dirty="0"/>
              <a:t>El enfoque de grupo de la ONU </a:t>
            </a:r>
            <a:r>
              <a:rPr lang="es-ES" altLang="en-US" b="1" dirty="0"/>
              <a:t>NO</a:t>
            </a:r>
            <a:r>
              <a:rPr lang="es-ES" altLang="en-US" dirty="0"/>
              <a:t> está funcionando; la coordinación no ha mejorado desde su presentación en 2005, como parte de la reforma humanitaria de la ONU.</a:t>
            </a:r>
          </a:p>
          <a:p>
            <a:pPr eaLnBrk="1" hangingPunct="1">
              <a:lnSpc>
                <a:spcPct val="90000"/>
              </a:lnSpc>
            </a:pPr>
            <a:endParaRPr lang="fr-CH" altLang="en-US" dirty="0"/>
          </a:p>
        </p:txBody>
      </p:sp>
      <p:sp>
        <p:nvSpPr>
          <p:cNvPr id="2" name="TextBox 1"/>
          <p:cNvSpPr txBox="1"/>
          <p:nvPr/>
        </p:nvSpPr>
        <p:spPr>
          <a:xfrm>
            <a:off x="963968" y="2274404"/>
            <a:ext cx="1326004" cy="1846659"/>
          </a:xfrm>
          <a:prstGeom prst="rect">
            <a:avLst/>
          </a:prstGeom>
          <a:noFill/>
        </p:spPr>
        <p:txBody>
          <a:bodyPr wrap="none" rtlCol="0">
            <a:spAutoFit/>
          </a:bodyPr>
          <a:lstStyle/>
          <a:p>
            <a:r>
              <a:rPr lang="en-US" sz="9600" b="1" dirty="0">
                <a:solidFill>
                  <a:srgbClr val="FF0000"/>
                </a:solidFill>
                <a:ea typeface="Times New Roman" charset="0"/>
                <a:cs typeface="Times New Roman" charset="0"/>
              </a:rPr>
              <a:t>??</a:t>
            </a:r>
            <a:endParaRPr lang="en-US" sz="9600" dirty="0">
              <a:solidFill>
                <a:srgbClr val="FF0000"/>
              </a:solidFill>
            </a:endParaRPr>
          </a:p>
          <a:p>
            <a:endParaRPr lang="en-US" dirty="0"/>
          </a:p>
        </p:txBody>
      </p:sp>
      <p:sp>
        <p:nvSpPr>
          <p:cNvPr id="3" name="Slide Number Placeholder 2"/>
          <p:cNvSpPr>
            <a:spLocks noGrp="1"/>
          </p:cNvSpPr>
          <p:nvPr>
            <p:ph type="sldNum" sz="quarter" idx="12"/>
          </p:nvPr>
        </p:nvSpPr>
        <p:spPr/>
        <p:txBody>
          <a:bodyPr/>
          <a:lstStyle/>
          <a:p>
            <a:fld id="{B077871E-C384-5749-ACA0-F605BA7C9783}" type="slidenum">
              <a:rPr lang="en-US" smtClean="0"/>
              <a:t>7</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421329"/>
            <a:ext cx="461665" cy="1151149"/>
          </a:xfrm>
          <a:prstGeom prst="rect">
            <a:avLst/>
          </a:prstGeom>
          <a:noFill/>
        </p:spPr>
        <p:txBody>
          <a:bodyPr vert="vert270" wrap="none" rtlCol="0">
            <a:spAutoFit/>
          </a:bodyPr>
          <a:lstStyle/>
          <a:p>
            <a:r>
              <a:rPr lang="es-ES" dirty="0">
                <a:solidFill>
                  <a:schemeClr val="bg1"/>
                </a:solidFill>
              </a:rPr>
              <a:t>Curso HELP</a:t>
            </a:r>
          </a:p>
        </p:txBody>
      </p:sp>
    </p:spTree>
    <p:extLst>
      <p:ext uri="{BB962C8B-B14F-4D97-AF65-F5344CB8AC3E}">
        <p14:creationId xmlns:p14="http://schemas.microsoft.com/office/powerpoint/2010/main" val="340129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50" y="-983250"/>
            <a:ext cx="16002000" cy="1000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77871E-C384-5749-ACA0-F605BA7C9783}" type="slidenum">
              <a:rPr lang="en-US" smtClean="0"/>
              <a:t>8</a:t>
            </a:fld>
            <a:endParaRPr lang="en-US"/>
          </a:p>
        </p:txBody>
      </p:sp>
      <p:sp>
        <p:nvSpPr>
          <p:cNvPr id="3" name="TextBox 2"/>
          <p:cNvSpPr txBox="1"/>
          <p:nvPr/>
        </p:nvSpPr>
        <p:spPr>
          <a:xfrm>
            <a:off x="100208" y="388307"/>
            <a:ext cx="184731" cy="369332"/>
          </a:xfrm>
          <a:prstGeom prst="rect">
            <a:avLst/>
          </a:prstGeom>
          <a:noFill/>
        </p:spPr>
        <p:txBody>
          <a:bodyPr wrap="none" rtlCol="0">
            <a:spAutoFit/>
          </a:bodyPr>
          <a:lstStyle/>
          <a:p>
            <a:endParaRPr lang="en-GB" dirty="0"/>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4" name="TextBox 3"/>
          <p:cNvSpPr txBox="1"/>
          <p:nvPr/>
        </p:nvSpPr>
        <p:spPr>
          <a:xfrm>
            <a:off x="54106" y="5570326"/>
            <a:ext cx="461665" cy="1151149"/>
          </a:xfrm>
          <a:prstGeom prst="rect">
            <a:avLst/>
          </a:prstGeom>
          <a:noFill/>
        </p:spPr>
        <p:txBody>
          <a:bodyPr vert="vert270" wrap="none" rtlCol="0">
            <a:spAutoFit/>
          </a:bodyPr>
          <a:lstStyle/>
          <a:p>
            <a:r>
              <a:rPr lang="es-ES" dirty="0">
                <a:solidFill>
                  <a:schemeClr val="bg1"/>
                </a:solidFill>
              </a:rPr>
              <a:t>Curso HELP</a:t>
            </a:r>
          </a:p>
        </p:txBody>
      </p:sp>
    </p:spTree>
    <p:extLst>
      <p:ext uri="{BB962C8B-B14F-4D97-AF65-F5344CB8AC3E}">
        <p14:creationId xmlns:p14="http://schemas.microsoft.com/office/powerpoint/2010/main" val="3464365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p:cNvSpPr>
          <p:nvPr>
            <p:ph type="title" idx="4294967295"/>
          </p:nvPr>
        </p:nvSpPr>
        <p:spPr>
          <a:xfrm>
            <a:off x="401638" y="337561"/>
            <a:ext cx="11379200" cy="758825"/>
          </a:xfrm>
        </p:spPr>
        <p:txBody>
          <a:bodyPr rtlCol="0">
            <a:normAutofit fontScale="90000"/>
          </a:bodyPr>
          <a:lstStyle/>
          <a:p>
            <a:pPr algn="ctr" fontAlgn="auto">
              <a:spcAft>
                <a:spcPts val="0"/>
              </a:spcAft>
              <a:defRPr/>
            </a:pPr>
            <a:r>
              <a:rPr lang="es-ES" altLang="fr-FR" sz="2800" b="1" dirty="0">
                <a:latin typeface="+mn-lt"/>
              </a:rPr>
              <a:t>Cómo mejorar la coordinación humanitaria:</a:t>
            </a:r>
            <a:br>
              <a:rPr lang="es-ES" altLang="fr-FR" sz="2800" b="1" dirty="0">
                <a:latin typeface="+mn-lt"/>
              </a:rPr>
            </a:br>
            <a:r>
              <a:rPr lang="es-ES" altLang="fr-FR" sz="2800" b="1" dirty="0">
                <a:latin typeface="+mn-lt"/>
              </a:rPr>
              <a:t>desafíos comunes y lecciones aprendidas desde el enfoque de grupo</a:t>
            </a:r>
            <a:r>
              <a:rPr lang="es-ES" altLang="fr-FR" sz="2800" b="1" baseline="30000" dirty="0">
                <a:latin typeface="+mn-lt"/>
              </a:rPr>
              <a:t>1</a:t>
            </a:r>
          </a:p>
        </p:txBody>
      </p:sp>
      <p:sp>
        <p:nvSpPr>
          <p:cNvPr id="33795" name="Rectangle 3"/>
          <p:cNvSpPr>
            <a:spLocks noGrp="1"/>
          </p:cNvSpPr>
          <p:nvPr>
            <p:ph type="body" idx="4294967295"/>
          </p:nvPr>
        </p:nvSpPr>
        <p:spPr>
          <a:xfrm>
            <a:off x="628649" y="1512888"/>
            <a:ext cx="11379200" cy="5145088"/>
          </a:xfrm>
        </p:spPr>
        <p:txBody>
          <a:bodyPr>
            <a:normAutofit lnSpcReduction="10000"/>
          </a:bodyPr>
          <a:lstStyle/>
          <a:p>
            <a:r>
              <a:rPr lang="es-ES" altLang="fr-FR" sz="2400" b="1" dirty="0">
                <a:solidFill>
                  <a:srgbClr val="0070C0"/>
                </a:solidFill>
              </a:rPr>
              <a:t>Artículo</a:t>
            </a:r>
            <a:r>
              <a:rPr lang="es-ES" altLang="fr-FR" sz="2400" dirty="0"/>
              <a:t>: un metaanálisis de 18 estudios de caso existentes, evaluaciones.</a:t>
            </a:r>
          </a:p>
          <a:p>
            <a:pPr marL="0" indent="0">
              <a:buNone/>
            </a:pPr>
            <a:endParaRPr lang="es-ES" altLang="fr-FR" sz="2400" dirty="0"/>
          </a:p>
          <a:p>
            <a:pPr>
              <a:lnSpc>
                <a:spcPct val="100000"/>
              </a:lnSpc>
            </a:pPr>
            <a:r>
              <a:rPr lang="es-ES" altLang="fr-FR" sz="2400" b="1" dirty="0">
                <a:solidFill>
                  <a:srgbClr val="0070C0"/>
                </a:solidFill>
              </a:rPr>
              <a:t>Resultados</a:t>
            </a:r>
            <a:r>
              <a:rPr lang="es-ES" altLang="fr-FR" sz="2400" dirty="0"/>
              <a:t>: e</a:t>
            </a:r>
            <a:r>
              <a:rPr lang="es-ES" sz="2400" dirty="0"/>
              <a:t>n general, el enfoque de grupo aumentó la eficacia de la acción humanitaria.</a:t>
            </a:r>
          </a:p>
          <a:p>
            <a:pPr marL="0" indent="0">
              <a:buNone/>
            </a:pPr>
            <a:endParaRPr lang="es-ES" altLang="fr-FR" sz="2400" dirty="0"/>
          </a:p>
          <a:p>
            <a:r>
              <a:rPr lang="es-ES" altLang="fr-FR" sz="2400" b="1" dirty="0">
                <a:solidFill>
                  <a:srgbClr val="0070C0"/>
                </a:solidFill>
              </a:rPr>
              <a:t>Varios desafíos:</a:t>
            </a:r>
          </a:p>
          <a:p>
            <a:pPr lvl="1">
              <a:buFont typeface="Wingdings" charset="2"/>
              <a:buChar char="ü"/>
            </a:pPr>
            <a:r>
              <a:rPr lang="es-ES" altLang="fr-FR" dirty="0"/>
              <a:t>Brechas en el liderazgo predecible (coordinador/a del grupo del país: alta rotación, experiencia y capacitación insuficientes).</a:t>
            </a:r>
          </a:p>
          <a:p>
            <a:pPr lvl="1">
              <a:buFont typeface="Wingdings" charset="2"/>
              <a:buChar char="ü"/>
            </a:pPr>
            <a:r>
              <a:rPr lang="es-ES" altLang="fr-FR" dirty="0"/>
              <a:t>Obstáculos para la asociación inclusiva: no se logró que las ONG se apropiaran del programa y participaran.</a:t>
            </a:r>
          </a:p>
          <a:p>
            <a:pPr lvl="1">
              <a:buFont typeface="Wingdings" charset="2"/>
              <a:buChar char="ü"/>
            </a:pPr>
            <a:r>
              <a:rPr lang="es-ES" altLang="fr-FR" dirty="0"/>
              <a:t>No hay mecanismos para mejorar la transparencia ante las poblaciones afectadas.</a:t>
            </a:r>
          </a:p>
          <a:p>
            <a:pPr marL="457200" lvl="1" indent="0">
              <a:buNone/>
            </a:pPr>
            <a:br>
              <a:rPr lang="es-ES" altLang="fr-FR" dirty="0"/>
            </a:br>
            <a:endParaRPr lang="es-ES" altLang="fr-FR" dirty="0"/>
          </a:p>
          <a:p>
            <a:pPr algn="r">
              <a:buFont typeface="Wingdings 2" pitchFamily="18" charset="2"/>
              <a:buNone/>
            </a:pPr>
            <a:r>
              <a:rPr lang="es-ES" altLang="fr-FR" sz="1800" baseline="30000" dirty="0"/>
              <a:t>1 </a:t>
            </a:r>
            <a:r>
              <a:rPr lang="es-ES" altLang="fr-FR" sz="1800" dirty="0" err="1"/>
              <a:t>Humphries</a:t>
            </a:r>
            <a:r>
              <a:rPr lang="es-ES" altLang="fr-FR" sz="1800" dirty="0"/>
              <a:t> Vanessa. </a:t>
            </a:r>
            <a:r>
              <a:rPr lang="es-ES" altLang="fr-FR" sz="1800" dirty="0" err="1"/>
              <a:t>The</a:t>
            </a:r>
            <a:r>
              <a:rPr lang="es-ES" altLang="fr-FR" sz="1800" dirty="0"/>
              <a:t> </a:t>
            </a:r>
            <a:r>
              <a:rPr lang="es-ES" altLang="fr-FR" sz="1800" dirty="0" err="1"/>
              <a:t>Journal</a:t>
            </a:r>
            <a:r>
              <a:rPr lang="es-ES" altLang="fr-FR" sz="1800" dirty="0"/>
              <a:t> of </a:t>
            </a:r>
            <a:r>
              <a:rPr lang="es-ES" altLang="fr-FR" sz="1800" dirty="0" err="1"/>
              <a:t>Humanitarian</a:t>
            </a:r>
            <a:r>
              <a:rPr lang="es-ES" altLang="fr-FR" sz="1800" dirty="0"/>
              <a:t> </a:t>
            </a:r>
            <a:r>
              <a:rPr lang="es-ES" altLang="fr-FR" sz="1800" dirty="0" err="1"/>
              <a:t>Assistance</a:t>
            </a:r>
            <a:r>
              <a:rPr lang="es-ES" altLang="fr-FR" sz="1800" dirty="0"/>
              <a:t>. 30 de abril de 2013</a:t>
            </a:r>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364240"/>
            <a:ext cx="461665" cy="1151149"/>
          </a:xfrm>
          <a:prstGeom prst="rect">
            <a:avLst/>
          </a:prstGeom>
          <a:noFill/>
        </p:spPr>
        <p:txBody>
          <a:bodyPr vert="vert270" wrap="none" rtlCol="0">
            <a:spAutoFit/>
          </a:bodyPr>
          <a:lstStyle/>
          <a:p>
            <a:r>
              <a:rPr lang="es-ES" dirty="0">
                <a:solidFill>
                  <a:schemeClr val="bg1"/>
                </a:solidFill>
              </a:rPr>
              <a:t>Curso HELP</a:t>
            </a:r>
          </a:p>
        </p:txBody>
      </p:sp>
    </p:spTree>
    <p:extLst>
      <p:ext uri="{BB962C8B-B14F-4D97-AF65-F5344CB8AC3E}">
        <p14:creationId xmlns:p14="http://schemas.microsoft.com/office/powerpoint/2010/main" val="99614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2018-06-11T22:00:00+00:00</Period_x0020_start>
    <TaxCatchAll xmlns="a8a2af44-4b8d-404b-a8bd-4186350a523c">
      <Value>54</Value>
      <Value>4</Value>
      <Value>3</Value>
      <Value>2</Value>
      <Value>1</Value>
    </TaxCatchAll>
    <ICRCIMP_DocumentType_H xmlns="71402401-ee9a-4cfa-82a8-ebbd88d5d76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7ffa6903-4a6e-4c70-8f5c-101a463ec6d0</TermId>
        </TermInfo>
      </Term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false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ICRCIMP_RMUnitInCharge_H>
    <_dlc_DocId xmlns="a8a2af44-4b8d-404b-a8bd-4186350a523c">TSASSIST-19-2173</_dlc_DocId>
    <_dlc_DocIdUrl xmlns="a8a2af44-4b8d-404b-a8bd-4186350a523c">
      <Url>https://collab.ext.icrc.org/sites/TS_ASSIST/_layouts/15/DocIdRedir.aspx?ID=TSASSIST-19-2173</Url>
      <Description>TSASSIST-19-2173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0a5e3a414205b0cd270913d25c6840e">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601ed9a50bfa6825adc6b667e50086b"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9325F9-F9CE-4869-B579-09C65A7A934E}">
  <ds:schemaRefs>
    <ds:schemaRef ds:uri="775538c5-eb89-48ba-a372-0acd5d6f1291"/>
    <ds:schemaRef ds:uri="http://purl.org/dc/elements/1.1/"/>
    <ds:schemaRef ds:uri="http://schemas.microsoft.com/office/2006/documentManagement/types"/>
    <ds:schemaRef ds:uri="http://schemas.microsoft.com/office/infopath/2007/PartnerControls"/>
    <ds:schemaRef ds:uri="http://schemas.microsoft.com/sharepoint/v3"/>
    <ds:schemaRef ds:uri="http://purl.org/dc/terms/"/>
    <ds:schemaRef ds:uri="http://schemas.openxmlformats.org/package/2006/metadata/core-properties"/>
    <ds:schemaRef ds:uri="http://purl.org/dc/dcmitype/"/>
    <ds:schemaRef ds:uri="a8a2af44-4b8d-404b-a8bd-4186350a523c"/>
    <ds:schemaRef ds:uri="71402401-ee9a-4cfa-82a8-ebbd88d5d766"/>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5BEF933-5F19-4FB0-BE7B-B441712EEC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4CF864-AAF0-488A-A8D4-11D3DB1E7564}">
  <ds:schemaRefs>
    <ds:schemaRef ds:uri="http://schemas.microsoft.com/sharepoint/events"/>
  </ds:schemaRefs>
</ds:datastoreItem>
</file>

<file path=customXml/itemProps4.xml><?xml version="1.0" encoding="utf-8"?>
<ds:datastoreItem xmlns:ds="http://schemas.openxmlformats.org/officeDocument/2006/customXml" ds:itemID="{E76C55B0-5065-48BE-B4AF-49A4384026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5935</TotalTime>
  <Words>4319</Words>
  <Application>Microsoft Office PowerPoint</Application>
  <PresentationFormat>Widescreen</PresentationFormat>
  <Paragraphs>557</Paragraphs>
  <Slides>51</Slides>
  <Notes>37</Notes>
  <HiddenSlides>7</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2" baseType="lpstr">
      <vt:lpstr>MS PGothic</vt:lpstr>
      <vt:lpstr>MS PGothic</vt:lpstr>
      <vt:lpstr>Arial</vt:lpstr>
      <vt:lpstr>Calibri</vt:lpstr>
      <vt:lpstr>Calibri Light</vt:lpstr>
      <vt:lpstr>Segoe UI</vt:lpstr>
      <vt:lpstr>Times New Roman</vt:lpstr>
      <vt:lpstr>Wingdings</vt:lpstr>
      <vt:lpstr>Wingdings 2</vt:lpstr>
      <vt:lpstr>Office Theme</vt:lpstr>
      <vt:lpstr>ClipArt</vt:lpstr>
      <vt:lpstr>Recopilación, análisis y distribución de datos</vt:lpstr>
      <vt:lpstr>Objetivos</vt:lpstr>
      <vt:lpstr>PowerPoint Presentation</vt:lpstr>
      <vt:lpstr>PowerPoint Presentation</vt:lpstr>
      <vt:lpstr>PowerPoint Presentation</vt:lpstr>
      <vt:lpstr>Creencia y evidencia</vt:lpstr>
      <vt:lpstr>¿Creencia o evidencia?</vt:lpstr>
      <vt:lpstr>PowerPoint Presentation</vt:lpstr>
      <vt:lpstr>Cómo mejorar la coordinación humanitaria: desafíos comunes y lecciones aprendidas desde el enfoque de grupo1</vt:lpstr>
      <vt:lpstr>PowerPoint Presentation</vt:lpstr>
      <vt:lpstr>Datos cuantitativos y cualitativos</vt:lpstr>
      <vt:lpstr>PowerPoint Presentation</vt:lpstr>
      <vt:lpstr>PowerPoint Presentation</vt:lpstr>
      <vt:lpstr>PowerPoint Presentation</vt:lpstr>
      <vt:lpstr>Fuentes en la web</vt:lpstr>
      <vt:lpstr>Ejemplos de fuentes en la web </vt:lpstr>
      <vt:lpstr>PowerPoint Presentation</vt:lpstr>
      <vt:lpstr>Estimación del número de personas afectadas</vt:lpstr>
      <vt:lpstr>Encuestas exhaustivas, muestreos, etc.</vt:lpstr>
      <vt:lpstr>Encuestas exhaustivas</vt:lpstr>
      <vt:lpstr>Muestreo no probabilístico</vt:lpstr>
      <vt:lpstr>Muestreo probabilístico</vt:lpstr>
      <vt:lpstr>PowerPoint Presentation</vt:lpstr>
      <vt:lpstr>PowerPoint Presentation</vt:lpstr>
      <vt:lpstr>Métodos de recopilación de datos </vt:lpstr>
      <vt:lpstr>Métodos de recopilación de datos</vt:lpstr>
      <vt:lpstr>PowerPoint Presentation</vt:lpstr>
      <vt:lpstr>Árbol de problemas</vt:lpstr>
      <vt:lpstr>Métodos de recopilación de datos: tecnologías digitales</vt:lpstr>
      <vt:lpstr>PowerPoint Presentation</vt:lpstr>
      <vt:lpstr>“Redes humanitarias digitales”</vt:lpstr>
      <vt:lpstr>PowerPoint Presentation</vt:lpstr>
      <vt:lpstr>De los datos a la toma de decisiones</vt:lpstr>
      <vt:lpstr>Análisis: desagregación de datos</vt:lpstr>
      <vt:lpstr>Triangulación</vt:lpstr>
      <vt:lpstr> </vt:lpstr>
      <vt:lpstr>PowerPoint Presentation</vt:lpstr>
      <vt:lpstr>¿¿Quién ha estado realizando el recuento y por qué??</vt:lpstr>
      <vt:lpstr>¿Quién ha estado realizando el recuento y por qué?</vt:lpstr>
      <vt:lpstr>¿¿QUÉ recuento se ha realizado??</vt:lpstr>
      <vt:lpstr>¿Qué recuento se ha realizado?</vt:lpstr>
      <vt:lpstr>¿¿Cómo se realizó el recuento y la medición??</vt:lpstr>
      <vt:lpstr>¿Cómo se realizó el recuento y la medición?</vt:lpstr>
      <vt:lpstr>¿¿Cómo se han procesado y analizado los datos??</vt:lpstr>
      <vt:lpstr>¿Cómo se han procesado y analizado los datos?</vt:lpstr>
      <vt:lpstr>¿¿Cómo se presentaron los datos??</vt:lpstr>
      <vt:lpstr>¿Cómo se presentaron los datos?</vt:lpstr>
      <vt:lpstr>Identificación de información dudosa (ACAPS)  </vt:lpstr>
      <vt:lpstr>El “dilema de los datos”</vt:lpstr>
      <vt:lpstr>El “dilema de los datos” </vt:lpstr>
      <vt:lpstr>Pautas para abordar el “dilema de los datos”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Catherine Delice Ginod</cp:lastModifiedBy>
  <cp:revision>394</cp:revision>
  <cp:lastPrinted>2019-07-19T07:36:13Z</cp:lastPrinted>
  <dcterms:created xsi:type="dcterms:W3CDTF">2018-05-22T09:16:01Z</dcterms:created>
  <dcterms:modified xsi:type="dcterms:W3CDTF">2020-09-25T13:43:18Z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
  </property>
  <property fmtid="{D5CDD505-2E9C-101B-9397-08002B2CF9AE}" pid="4" name="ICRCIMP_ManageAccess">
    <vt:bool>false</vt:bool>
  </property>
  <property fmtid="{D5CDD505-2E9C-101B-9397-08002B2CF9AE}" pid="5" name="_dlc_DocIdItemGuid">
    <vt:lpwstr>1efeec57-6d61-4301-b8cb-2c2aeaf93d1a</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Key Issue">
    <vt:lpwstr>3;#- No key issue|32056555-74b8-4174-9beb-b0d6d010855f</vt:lpwstr>
  </property>
  <property fmtid="{D5CDD505-2E9C-101B-9397-08002B2CF9AE}" pid="10" name="ICRCIMP_DocumentType">
    <vt:lpwstr>54;#Presentation|7ffa6903-4a6e-4c70-8f5c-101a463ec6d0</vt:lpwstr>
  </property>
  <property fmtid="{D5CDD505-2E9C-101B-9397-08002B2CF9AE}" pid="11" name="ICRCIMP_BusinessFunction">
    <vt:lpwstr>1;#Assistance|9015aaae-65d7-4217-8889-581aaffe05a3</vt:lpwstr>
  </property>
  <property fmtid="{D5CDD505-2E9C-101B-9397-08002B2CF9AE}" pid="12" name="ICRCIMP_Keyword">
    <vt:lpwstr/>
  </property>
  <property fmtid="{D5CDD505-2E9C-101B-9397-08002B2CF9AE}" pid="13" name="ICRCIMP_KeyIssue">
    <vt:lpwstr/>
  </property>
  <property fmtid="{D5CDD505-2E9C-101B-9397-08002B2CF9AE}" pid="14" name="_docset_NoMedatataSyncRequired">
    <vt:lpwstr>False</vt:lpwstr>
  </property>
</Properties>
</file>