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51"/>
  </p:notesMasterIdLst>
  <p:sldIdLst>
    <p:sldId id="258" r:id="rId6"/>
    <p:sldId id="359" r:id="rId7"/>
    <p:sldId id="259" r:id="rId8"/>
    <p:sldId id="260" r:id="rId9"/>
    <p:sldId id="350" r:id="rId10"/>
    <p:sldId id="542" r:id="rId11"/>
    <p:sldId id="349" r:id="rId12"/>
    <p:sldId id="362" r:id="rId13"/>
    <p:sldId id="262" r:id="rId14"/>
    <p:sldId id="263" r:id="rId15"/>
    <p:sldId id="264" r:id="rId16"/>
    <p:sldId id="265" r:id="rId17"/>
    <p:sldId id="266" r:id="rId18"/>
    <p:sldId id="267" r:id="rId19"/>
    <p:sldId id="268" r:id="rId20"/>
    <p:sldId id="269" r:id="rId21"/>
    <p:sldId id="317" r:id="rId22"/>
    <p:sldId id="272" r:id="rId23"/>
    <p:sldId id="273" r:id="rId24"/>
    <p:sldId id="274" r:id="rId25"/>
    <p:sldId id="275" r:id="rId26"/>
    <p:sldId id="276" r:id="rId27"/>
    <p:sldId id="356" r:id="rId28"/>
    <p:sldId id="278" r:id="rId29"/>
    <p:sldId id="279" r:id="rId30"/>
    <p:sldId id="280" r:id="rId31"/>
    <p:sldId id="281" r:id="rId32"/>
    <p:sldId id="282" r:id="rId33"/>
    <p:sldId id="283" r:id="rId34"/>
    <p:sldId id="284" r:id="rId35"/>
    <p:sldId id="286" r:id="rId36"/>
    <p:sldId id="287" r:id="rId37"/>
    <p:sldId id="288" r:id="rId38"/>
    <p:sldId id="289" r:id="rId39"/>
    <p:sldId id="290" r:id="rId40"/>
    <p:sldId id="291" r:id="rId41"/>
    <p:sldId id="293" r:id="rId42"/>
    <p:sldId id="296" r:id="rId43"/>
    <p:sldId id="357" r:id="rId44"/>
    <p:sldId id="298" r:id="rId45"/>
    <p:sldId id="301" r:id="rId46"/>
    <p:sldId id="354" r:id="rId47"/>
    <p:sldId id="303" r:id="rId48"/>
    <p:sldId id="543" r:id="rId49"/>
    <p:sldId id="541" r:id="rId50"/>
  </p:sldIdLst>
  <p:sldSz cx="12192000" cy="6858000"/>
  <p:notesSz cx="7023100" cy="9309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78D03C"/>
    <a:srgbClr val="FF0000"/>
    <a:srgbClr val="FF896D"/>
    <a:srgbClr val="FF856D"/>
    <a:srgbClr val="FE976E"/>
    <a:srgbClr val="FFF5CD"/>
    <a:srgbClr val="FFFFCC"/>
    <a:srgbClr val="FF2602"/>
    <a:srgbClr val="EAF5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80" autoAdjust="0"/>
    <p:restoredTop sz="71307" autoAdjust="0"/>
  </p:normalViewPr>
  <p:slideViewPr>
    <p:cSldViewPr snapToGrid="0" showGuides="1">
      <p:cViewPr varScale="1">
        <p:scale>
          <a:sx n="68" d="100"/>
          <a:sy n="68" d="100"/>
        </p:scale>
        <p:origin x="320" y="56"/>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272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2"/>
          </a:xfrm>
          <a:prstGeom prst="rect">
            <a:avLst/>
          </a:prstGeom>
        </p:spPr>
        <p:txBody>
          <a:bodyPr vert="horz" lIns="91440" tIns="45720" rIns="91440" bIns="45720" rtlCol="0"/>
          <a:lstStyle>
            <a:lvl1pPr algn="l">
              <a:defRPr sz="1200"/>
            </a:lvl1pPr>
          </a:lstStyle>
          <a:p>
            <a:endParaRPr lang="fr-CH" dirty="0"/>
          </a:p>
        </p:txBody>
      </p:sp>
      <p:sp>
        <p:nvSpPr>
          <p:cNvPr id="3" name="Date Placeholder 2"/>
          <p:cNvSpPr>
            <a:spLocks noGrp="1"/>
          </p:cNvSpPr>
          <p:nvPr>
            <p:ph type="dt" idx="1"/>
          </p:nvPr>
        </p:nvSpPr>
        <p:spPr>
          <a:xfrm>
            <a:off x="3978132" y="0"/>
            <a:ext cx="3043343" cy="467072"/>
          </a:xfrm>
          <a:prstGeom prst="rect">
            <a:avLst/>
          </a:prstGeom>
        </p:spPr>
        <p:txBody>
          <a:bodyPr vert="horz" lIns="91440" tIns="45720" rIns="91440" bIns="45720" rtlCol="0"/>
          <a:lstStyle>
            <a:lvl1pPr algn="r">
              <a:defRPr sz="1200"/>
            </a:lvl1pPr>
          </a:lstStyle>
          <a:p>
            <a:fld id="{A823782C-1F01-4F13-B406-2022EBE1D195}" type="datetimeFigureOut">
              <a:rPr lang="fr-CH" smtClean="0"/>
              <a:t>25.09.2020</a:t>
            </a:fld>
            <a:endParaRPr lang="fr-CH"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fr-CH" dirty="0"/>
          </a:p>
        </p:txBody>
      </p:sp>
      <p:sp>
        <p:nvSpPr>
          <p:cNvPr id="5" name="Notes Placeholder 4"/>
          <p:cNvSpPr>
            <a:spLocks noGrp="1"/>
          </p:cNvSpPr>
          <p:nvPr>
            <p:ph type="body" sz="quarter" idx="3"/>
          </p:nvPr>
        </p:nvSpPr>
        <p:spPr>
          <a:xfrm>
            <a:off x="702311" y="4480005"/>
            <a:ext cx="5618480" cy="3665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6" name="Footer Placeholder 5"/>
          <p:cNvSpPr>
            <a:spLocks noGrp="1"/>
          </p:cNvSpPr>
          <p:nvPr>
            <p:ph type="ftr" sz="quarter" idx="4"/>
          </p:nvPr>
        </p:nvSpPr>
        <p:spPr>
          <a:xfrm>
            <a:off x="1" y="8842031"/>
            <a:ext cx="3043343" cy="467071"/>
          </a:xfrm>
          <a:prstGeom prst="rect">
            <a:avLst/>
          </a:prstGeom>
        </p:spPr>
        <p:txBody>
          <a:bodyPr vert="horz" lIns="91440" tIns="45720" rIns="91440" bIns="45720" rtlCol="0" anchor="b"/>
          <a:lstStyle>
            <a:lvl1pPr algn="l">
              <a:defRPr sz="1200"/>
            </a:lvl1pPr>
          </a:lstStyle>
          <a:p>
            <a:endParaRPr lang="fr-CH" dirty="0"/>
          </a:p>
        </p:txBody>
      </p:sp>
      <p:sp>
        <p:nvSpPr>
          <p:cNvPr id="7" name="Slide Number Placeholder 6"/>
          <p:cNvSpPr>
            <a:spLocks noGrp="1"/>
          </p:cNvSpPr>
          <p:nvPr>
            <p:ph type="sldNum" sz="quarter" idx="5"/>
          </p:nvPr>
        </p:nvSpPr>
        <p:spPr>
          <a:xfrm>
            <a:off x="3978132" y="8842031"/>
            <a:ext cx="3043343" cy="467071"/>
          </a:xfrm>
          <a:prstGeom prst="rect">
            <a:avLst/>
          </a:prstGeom>
        </p:spPr>
        <p:txBody>
          <a:bodyPr vert="horz" lIns="91440" tIns="45720" rIns="91440" bIns="45720" rtlCol="0" anchor="b"/>
          <a:lstStyle>
            <a:lvl1pPr algn="r">
              <a:defRPr sz="1200"/>
            </a:lvl1pPr>
          </a:lstStyle>
          <a:p>
            <a:fld id="{A8AB35CB-E3B8-47F7-B67B-7846C6AC651F}" type="slidenum">
              <a:rPr lang="fr-CH" smtClean="0"/>
              <a:t>‹#›</a:t>
            </a:fld>
            <a:endParaRPr lang="fr-CH" dirty="0"/>
          </a:p>
        </p:txBody>
      </p:sp>
    </p:spTree>
    <p:extLst>
      <p:ext uri="{BB962C8B-B14F-4D97-AF65-F5344CB8AC3E}">
        <p14:creationId xmlns:p14="http://schemas.microsoft.com/office/powerpoint/2010/main" val="3551805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5D30B7-F877-4FC6-B32C-20D5FE21BCAE}" type="slidenum">
              <a:rPr lang="fr-CH" smtClean="0"/>
              <a:t>1</a:t>
            </a:fld>
            <a:endParaRPr lang="fr-CH" dirty="0"/>
          </a:p>
        </p:txBody>
      </p:sp>
    </p:spTree>
    <p:extLst>
      <p:ext uri="{BB962C8B-B14F-4D97-AF65-F5344CB8AC3E}">
        <p14:creationId xmlns:p14="http://schemas.microsoft.com/office/powerpoint/2010/main" val="2502535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noProof="0" dirty="0"/>
              <a:t>Seguimiento de la sesión de definición del caso </a:t>
            </a:r>
            <a:r>
              <a:rPr lang="es-AR" baseline="0" noProof="0" dirty="0"/>
              <a:t>(elección de contexto para definir primeros pasos a seguir) +</a:t>
            </a:r>
            <a:endParaRPr lang="es-AR" noProof="0" dirty="0"/>
          </a:p>
          <a:p>
            <a:endParaRPr lang="fr-CH" dirty="0"/>
          </a:p>
        </p:txBody>
      </p:sp>
      <p:sp>
        <p:nvSpPr>
          <p:cNvPr id="4" name="Slide Number Placeholder 3"/>
          <p:cNvSpPr>
            <a:spLocks noGrp="1"/>
          </p:cNvSpPr>
          <p:nvPr>
            <p:ph type="sldNum" sz="quarter" idx="10"/>
          </p:nvPr>
        </p:nvSpPr>
        <p:spPr/>
        <p:txBody>
          <a:bodyPr/>
          <a:lstStyle/>
          <a:p>
            <a:fld id="{A8AB35CB-E3B8-47F7-B67B-7846C6AC651F}" type="slidenum">
              <a:rPr lang="fr-CH" smtClean="0"/>
              <a:t>12</a:t>
            </a:fld>
            <a:endParaRPr lang="fr-CH" dirty="0"/>
          </a:p>
        </p:txBody>
      </p:sp>
    </p:spTree>
    <p:extLst>
      <p:ext uri="{BB962C8B-B14F-4D97-AF65-F5344CB8AC3E}">
        <p14:creationId xmlns:p14="http://schemas.microsoft.com/office/powerpoint/2010/main" val="1269423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noProof="0" dirty="0"/>
              <a:t>Tener en mente la definición de ‘evaluación”.</a:t>
            </a:r>
          </a:p>
          <a:p>
            <a:r>
              <a:rPr lang="es-AR" noProof="0" dirty="0"/>
              <a:t>Análisis de la situación:</a:t>
            </a:r>
            <a:r>
              <a:rPr lang="es-AR" baseline="0" noProof="0" dirty="0"/>
              <a:t> </a:t>
            </a:r>
          </a:p>
          <a:p>
            <a:pPr lvl="1"/>
            <a:r>
              <a:rPr lang="es-AR" baseline="0" noProof="0" dirty="0"/>
              <a:t>Dónde estamos: contexto general, socioeconómico, político, militar, geográfico y ambiental....; qué esta sucediendo (tipo de crisis, su escala y duración); estructura de la población, estado de salud de la población; servicios de agua y saneamiento, acceso a la comida y a las instalaciones y a servicios de salud; patrón de enfermedades en el área,….. </a:t>
            </a:r>
            <a:endParaRPr lang="es-AR" noProof="0" dirty="0"/>
          </a:p>
          <a:p>
            <a:endParaRPr lang="fr-CH" dirty="0"/>
          </a:p>
        </p:txBody>
      </p:sp>
      <p:sp>
        <p:nvSpPr>
          <p:cNvPr id="4" name="Slide Number Placeholder 3"/>
          <p:cNvSpPr>
            <a:spLocks noGrp="1"/>
          </p:cNvSpPr>
          <p:nvPr>
            <p:ph type="sldNum" sz="quarter" idx="10"/>
          </p:nvPr>
        </p:nvSpPr>
        <p:spPr/>
        <p:txBody>
          <a:bodyPr/>
          <a:lstStyle/>
          <a:p>
            <a:fld id="{A8AB35CB-E3B8-47F7-B67B-7846C6AC651F}" type="slidenum">
              <a:rPr lang="fr-CH" smtClean="0"/>
              <a:t>13</a:t>
            </a:fld>
            <a:endParaRPr lang="fr-CH" dirty="0"/>
          </a:p>
        </p:txBody>
      </p:sp>
    </p:spTree>
    <p:extLst>
      <p:ext uri="{BB962C8B-B14F-4D97-AF65-F5344CB8AC3E}">
        <p14:creationId xmlns:p14="http://schemas.microsoft.com/office/powerpoint/2010/main" val="387055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AB35CB-E3B8-47F7-B67B-7846C6AC651F}" type="slidenum">
              <a:rPr lang="fr-CH" smtClean="0"/>
              <a:t>14</a:t>
            </a:fld>
            <a:endParaRPr lang="fr-CH" dirty="0"/>
          </a:p>
        </p:txBody>
      </p:sp>
    </p:spTree>
    <p:extLst>
      <p:ext uri="{BB962C8B-B14F-4D97-AF65-F5344CB8AC3E}">
        <p14:creationId xmlns:p14="http://schemas.microsoft.com/office/powerpoint/2010/main" val="1507385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AB35CB-E3B8-47F7-B67B-7846C6AC651F}" type="slidenum">
              <a:rPr lang="fr-CH" smtClean="0"/>
              <a:t>15</a:t>
            </a:fld>
            <a:endParaRPr lang="fr-CH" dirty="0"/>
          </a:p>
        </p:txBody>
      </p:sp>
    </p:spTree>
    <p:extLst>
      <p:ext uri="{BB962C8B-B14F-4D97-AF65-F5344CB8AC3E}">
        <p14:creationId xmlns:p14="http://schemas.microsoft.com/office/powerpoint/2010/main" val="1263024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Durante el </a:t>
            </a:r>
            <a:r>
              <a:rPr lang="en-GB" dirty="0" err="1"/>
              <a:t>módulo</a:t>
            </a:r>
            <a:r>
              <a:rPr lang="en-GB" dirty="0"/>
              <a:t> ‘</a:t>
            </a:r>
            <a:r>
              <a:rPr lang="es-AR" noProof="0" dirty="0"/>
              <a:t>’definir el caso”, nombramos distintos tipos/grupos de partes interesadas -&gt; referirse a esto aquí</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Más </a:t>
            </a:r>
            <a:r>
              <a:rPr lang="es-AR" noProof="0" dirty="0"/>
              <a:t>adelante, durante el módulo de actores en crisis/coordinación humanitaria, veremos dos marcos de referencia que pueden utilizarse para realizar el análisis de las partes interesadas </a:t>
            </a:r>
            <a:r>
              <a:rPr lang="es-AR" i="1" noProof="0" dirty="0"/>
              <a:t>(= próximas 2 diapositivas -&gt; se mantienen ocultas /como información para el facilitador –en caso de que haya un debate en el panel</a:t>
            </a:r>
            <a:r>
              <a:rPr lang="en-GB" i="1" dirty="0"/>
              <a:t>, </a:t>
            </a:r>
            <a:r>
              <a:rPr lang="es-AR" i="1" noProof="0" dirty="0"/>
              <a:t>se pueden debatir estas diapositivas durante los 45 minutos finales. Dos días antes del panel -&gt; tarea para los grupos: buscar organizaciones/instituciones)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fr-CH" dirty="0"/>
          </a:p>
        </p:txBody>
      </p:sp>
      <p:sp>
        <p:nvSpPr>
          <p:cNvPr id="4" name="Slide Number Placeholder 3"/>
          <p:cNvSpPr>
            <a:spLocks noGrp="1"/>
          </p:cNvSpPr>
          <p:nvPr>
            <p:ph type="sldNum" sz="quarter" idx="10"/>
          </p:nvPr>
        </p:nvSpPr>
        <p:spPr/>
        <p:txBody>
          <a:bodyPr/>
          <a:lstStyle/>
          <a:p>
            <a:fld id="{A8AB35CB-E3B8-47F7-B67B-7846C6AC651F}" type="slidenum">
              <a:rPr lang="fr-CH" smtClean="0"/>
              <a:t>16</a:t>
            </a:fld>
            <a:endParaRPr lang="fr-CH" dirty="0"/>
          </a:p>
        </p:txBody>
      </p:sp>
    </p:spTree>
    <p:extLst>
      <p:ext uri="{BB962C8B-B14F-4D97-AF65-F5344CB8AC3E}">
        <p14:creationId xmlns:p14="http://schemas.microsoft.com/office/powerpoint/2010/main" val="2865569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noProof="0" dirty="0"/>
              <a:t>Paso 1:</a:t>
            </a:r>
            <a:r>
              <a:rPr lang="es-AR" baseline="0" noProof="0" dirty="0"/>
              <a:t> qué lugares se visitarán, lista de información principal necesaria, cómo se recopilará la información, quién estará a cargo.</a:t>
            </a:r>
          </a:p>
          <a:p>
            <a:r>
              <a:rPr lang="es-AR" baseline="0" noProof="0" dirty="0"/>
              <a:t>Paso 2: explicar quiénes son, las razones de la visita, cómo están recopilando la información.</a:t>
            </a:r>
            <a:endParaRPr lang="es-AR" noProof="0" dirty="0"/>
          </a:p>
          <a:p>
            <a:r>
              <a:rPr lang="es-AR" noProof="0" dirty="0"/>
              <a:t>Paso 3</a:t>
            </a:r>
            <a:r>
              <a:rPr lang="es-AR" baseline="0" noProof="0" dirty="0"/>
              <a:t>: (informal) recorrer la zona junto con residentes locales. Observar el entorno. </a:t>
            </a:r>
          </a:p>
          <a:p>
            <a:r>
              <a:rPr lang="es-AR" baseline="0" noProof="0" dirty="0"/>
              <a:t>Paso 4: identificar grupos o individuos con quienes hablar para recopilar información</a:t>
            </a:r>
          </a:p>
          <a:p>
            <a:r>
              <a:rPr lang="es-AR" baseline="0" noProof="0" dirty="0"/>
              <a:t>Paso 5: todos los miembros del equipo deberán reunirse durante el día: compartirán ideas y modificarán el cronograma de ser necesario.</a:t>
            </a:r>
          </a:p>
          <a:p>
            <a:r>
              <a:rPr lang="es-AR" baseline="0" noProof="0" dirty="0"/>
              <a:t>Paso 6: cuando sea posible, se organizará una reunión con representantes de la comunidad: se explicará lo que se hizo, sin comprometerse en términos de prestación de asistencia.</a:t>
            </a:r>
            <a:endParaRPr lang="es-AR" noProof="0" dirty="0"/>
          </a:p>
        </p:txBody>
      </p:sp>
      <p:sp>
        <p:nvSpPr>
          <p:cNvPr id="4" name="Slide Number Placeholder 3"/>
          <p:cNvSpPr>
            <a:spLocks noGrp="1"/>
          </p:cNvSpPr>
          <p:nvPr>
            <p:ph type="sldNum" sz="quarter" idx="10"/>
          </p:nvPr>
        </p:nvSpPr>
        <p:spPr/>
        <p:txBody>
          <a:bodyPr/>
          <a:lstStyle/>
          <a:p>
            <a:fld id="{A8AB35CB-E3B8-47F7-B67B-7846C6AC651F}" type="slidenum">
              <a:rPr lang="fr-CH" smtClean="0"/>
              <a:t>17</a:t>
            </a:fld>
            <a:endParaRPr lang="fr-CH" dirty="0"/>
          </a:p>
        </p:txBody>
      </p:sp>
    </p:spTree>
    <p:extLst>
      <p:ext uri="{BB962C8B-B14F-4D97-AF65-F5344CB8AC3E}">
        <p14:creationId xmlns:p14="http://schemas.microsoft.com/office/powerpoint/2010/main" val="1934302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noProof="0" dirty="0"/>
              <a:t>En situaciones de crisis, la realidad es que se identificarán muchos problemas distintos.</a:t>
            </a:r>
          </a:p>
        </p:txBody>
      </p:sp>
      <p:sp>
        <p:nvSpPr>
          <p:cNvPr id="4" name="Slide Number Placeholder 3"/>
          <p:cNvSpPr>
            <a:spLocks noGrp="1"/>
          </p:cNvSpPr>
          <p:nvPr>
            <p:ph type="sldNum" sz="quarter" idx="10"/>
          </p:nvPr>
        </p:nvSpPr>
        <p:spPr/>
        <p:txBody>
          <a:bodyPr/>
          <a:lstStyle/>
          <a:p>
            <a:fld id="{A8AB35CB-E3B8-47F7-B67B-7846C6AC651F}" type="slidenum">
              <a:rPr lang="fr-CH" smtClean="0"/>
              <a:t>18</a:t>
            </a:fld>
            <a:endParaRPr lang="fr-CH" dirty="0"/>
          </a:p>
        </p:txBody>
      </p:sp>
    </p:spTree>
    <p:extLst>
      <p:ext uri="{BB962C8B-B14F-4D97-AF65-F5344CB8AC3E}">
        <p14:creationId xmlns:p14="http://schemas.microsoft.com/office/powerpoint/2010/main" val="3694753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noProof="0" dirty="0"/>
              <a:t>Establecer prioridades es esencial y, al mismo tiempo, es una de las cosas más difíciles de hacer. Por eso, veamos más en detalle cómo hacerlo. </a:t>
            </a:r>
          </a:p>
        </p:txBody>
      </p:sp>
      <p:sp>
        <p:nvSpPr>
          <p:cNvPr id="4" name="Slide Number Placeholder 3"/>
          <p:cNvSpPr>
            <a:spLocks noGrp="1"/>
          </p:cNvSpPr>
          <p:nvPr>
            <p:ph type="sldNum" sz="quarter" idx="10"/>
          </p:nvPr>
        </p:nvSpPr>
        <p:spPr/>
        <p:txBody>
          <a:bodyPr/>
          <a:lstStyle/>
          <a:p>
            <a:fld id="{A8AB35CB-E3B8-47F7-B67B-7846C6AC651F}" type="slidenum">
              <a:rPr lang="fr-CH" smtClean="0"/>
              <a:t>19</a:t>
            </a:fld>
            <a:endParaRPr lang="fr-CH" dirty="0"/>
          </a:p>
        </p:txBody>
      </p:sp>
    </p:spTree>
    <p:extLst>
      <p:ext uri="{BB962C8B-B14F-4D97-AF65-F5344CB8AC3E}">
        <p14:creationId xmlns:p14="http://schemas.microsoft.com/office/powerpoint/2010/main" val="3545174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base" latinLnBrk="0" hangingPunct="1">
              <a:lnSpc>
                <a:spcPct val="100000"/>
              </a:lnSpc>
              <a:spcBef>
                <a:spcPct val="30000"/>
              </a:spcBef>
              <a:spcAft>
                <a:spcPct val="0"/>
              </a:spcAft>
              <a:buClrTx/>
              <a:buSzTx/>
              <a:buFontTx/>
              <a:buNone/>
              <a:tabLst/>
              <a:defRPr/>
            </a:pPr>
            <a:r>
              <a:rPr lang="es-AR" altLang="en-US" sz="900" b="1" i="0" noProof="0" dirty="0">
                <a:solidFill>
                  <a:srgbClr val="000000"/>
                </a:solidFill>
              </a:rPr>
              <a:t>Obligación/</a:t>
            </a:r>
            <a:r>
              <a:rPr lang="es-AR" altLang="en-US" sz="900" b="0" i="0" noProof="0" dirty="0">
                <a:solidFill>
                  <a:srgbClr val="000000"/>
                </a:solidFill>
              </a:rPr>
              <a:t>aceptación de la intervención p. ej. cometido, valores, principios, políticas -&gt; se examinarán en profundidad en la sesión de ética práctica  </a:t>
            </a:r>
            <a:endParaRPr lang="es-AR" altLang="en-US" sz="900" b="1" i="0" noProof="0" dirty="0">
              <a:solidFill>
                <a:srgbClr val="000000"/>
              </a:solidFill>
            </a:endParaRPr>
          </a:p>
          <a:p>
            <a:pPr marL="0" indent="0" eaLnBrk="1" hangingPunct="1">
              <a:buClr>
                <a:srgbClr val="808080"/>
              </a:buClr>
              <a:buSzPct val="90000"/>
              <a:buNone/>
              <a:defRPr/>
            </a:pPr>
            <a:r>
              <a:rPr lang="es-AR" altLang="en-US" sz="900" b="1" i="0" noProof="0" dirty="0">
                <a:solidFill>
                  <a:srgbClr val="000000"/>
                </a:solidFill>
              </a:rPr>
              <a:t>Beneficios y riesgos:</a:t>
            </a:r>
            <a:r>
              <a:rPr lang="es-AR" altLang="en-US" sz="900" b="1" i="0" baseline="0" noProof="0" dirty="0">
                <a:solidFill>
                  <a:srgbClr val="000000"/>
                </a:solidFill>
              </a:rPr>
              <a:t> efectos/resultados esperados </a:t>
            </a:r>
            <a:r>
              <a:rPr lang="es-AR" altLang="en-US" sz="900" b="0" i="0" baseline="0" noProof="0" dirty="0">
                <a:solidFill>
                  <a:srgbClr val="000000"/>
                </a:solidFill>
              </a:rPr>
              <a:t>para la población afectada</a:t>
            </a:r>
            <a:r>
              <a:rPr lang="es-AR" altLang="en-US" sz="900" i="0" noProof="0" dirty="0">
                <a:solidFill>
                  <a:srgbClr val="000000"/>
                </a:solidFill>
              </a:rPr>
              <a:t>, las personas que intervienen, el entorno,…</a:t>
            </a:r>
          </a:p>
          <a:p>
            <a:pPr marL="0" indent="0" eaLnBrk="1" hangingPunct="1">
              <a:buClr>
                <a:srgbClr val="808080"/>
              </a:buClr>
              <a:buSzPct val="90000"/>
              <a:buNone/>
              <a:defRPr/>
            </a:pPr>
            <a:r>
              <a:rPr lang="es-AR" altLang="en-US" sz="900" i="0" noProof="0" dirty="0">
                <a:solidFill>
                  <a:srgbClr val="000000"/>
                </a:solidFill>
              </a:rPr>
              <a:t>Limitaciones –internas + externas -&gt; ejemplos (Nota: puede haber grandes limitaciones internas de las que no se tiene conocimiento)</a:t>
            </a:r>
          </a:p>
          <a:p>
            <a:pPr marL="0" marR="0" lvl="2" indent="0" algn="l" defTabSz="914400" rtl="0" eaLnBrk="1" fontAlgn="base" latinLnBrk="0" hangingPunct="1">
              <a:lnSpc>
                <a:spcPct val="100000"/>
              </a:lnSpc>
              <a:spcBef>
                <a:spcPct val="30000"/>
              </a:spcBef>
              <a:spcAft>
                <a:spcPct val="0"/>
              </a:spcAft>
              <a:buClrTx/>
              <a:buSzTx/>
              <a:buFontTx/>
              <a:buNone/>
              <a:tabLst/>
              <a:defRPr/>
            </a:pPr>
            <a:endParaRPr lang="en-US" altLang="en-US" i="1" dirty="0">
              <a:solidFill>
                <a:srgbClr val="000000"/>
              </a:solidFill>
            </a:endParaRPr>
          </a:p>
          <a:p>
            <a:endParaRPr lang="fr-CH" dirty="0"/>
          </a:p>
        </p:txBody>
      </p:sp>
      <p:sp>
        <p:nvSpPr>
          <p:cNvPr id="4" name="Slide Number Placeholder 3"/>
          <p:cNvSpPr>
            <a:spLocks noGrp="1"/>
          </p:cNvSpPr>
          <p:nvPr>
            <p:ph type="sldNum" sz="quarter" idx="10"/>
          </p:nvPr>
        </p:nvSpPr>
        <p:spPr/>
        <p:txBody>
          <a:bodyPr/>
          <a:lstStyle/>
          <a:p>
            <a:fld id="{A8AB35CB-E3B8-47F7-B67B-7846C6AC651F}" type="slidenum">
              <a:rPr lang="fr-CH" smtClean="0"/>
              <a:t>21</a:t>
            </a:fld>
            <a:endParaRPr lang="fr-CH" dirty="0"/>
          </a:p>
        </p:txBody>
      </p:sp>
    </p:spTree>
    <p:extLst>
      <p:ext uri="{BB962C8B-B14F-4D97-AF65-F5344CB8AC3E}">
        <p14:creationId xmlns:p14="http://schemas.microsoft.com/office/powerpoint/2010/main" val="3572359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noProof="0" dirty="0"/>
              <a:t>La clasificación de gravedad es una herramienta que, en general, se utiliza para establecer prioridades en situaciones de crisis.</a:t>
            </a:r>
          </a:p>
          <a:p>
            <a:r>
              <a:rPr lang="es-AR" noProof="0" dirty="0"/>
              <a:t>El cometido y la misión de la organización para la que trabaja también incidirán en la decisión sobre una intervención.</a:t>
            </a:r>
          </a:p>
        </p:txBody>
      </p:sp>
      <p:sp>
        <p:nvSpPr>
          <p:cNvPr id="4" name="Slide Number Placeholder 3"/>
          <p:cNvSpPr>
            <a:spLocks noGrp="1"/>
          </p:cNvSpPr>
          <p:nvPr>
            <p:ph type="sldNum" sz="quarter" idx="10"/>
          </p:nvPr>
        </p:nvSpPr>
        <p:spPr/>
        <p:txBody>
          <a:bodyPr/>
          <a:lstStyle/>
          <a:p>
            <a:fld id="{A8AB35CB-E3B8-47F7-B67B-7846C6AC651F}" type="slidenum">
              <a:rPr lang="fr-CH" smtClean="0"/>
              <a:t>22</a:t>
            </a:fld>
            <a:endParaRPr lang="fr-CH" dirty="0"/>
          </a:p>
        </p:txBody>
      </p:sp>
    </p:spTree>
    <p:extLst>
      <p:ext uri="{BB962C8B-B14F-4D97-AF65-F5344CB8AC3E}">
        <p14:creationId xmlns:p14="http://schemas.microsoft.com/office/powerpoint/2010/main" val="1929172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s-AR" altLang="en-US" noProof="0" dirty="0">
                <a:latin typeface="Arial" charset="0"/>
                <a:ea typeface="ＭＳ Ｐゴシック" charset="-128"/>
              </a:rPr>
              <a:t>Mantener a las personas/poblaciones afectadas como elemento central. </a:t>
            </a:r>
          </a:p>
          <a:p>
            <a:pPr eaLnBrk="1" hangingPunct="1"/>
            <a:r>
              <a:rPr lang="es-AR" altLang="en-US" noProof="0" dirty="0">
                <a:latin typeface="Arial" charset="0"/>
                <a:ea typeface="ＭＳ Ｐゴシック" charset="-128"/>
              </a:rPr>
              <a:t>El ciclo no se completa hasta que las conclusiones/resultados finales se </a:t>
            </a:r>
            <a:r>
              <a:rPr lang="es-AR" altLang="en-US" b="1" baseline="0" noProof="0" dirty="0">
                <a:latin typeface="Arial" charset="0"/>
                <a:ea typeface="ＭＳ Ｐゴシック" charset="-128"/>
              </a:rPr>
              <a:t>transmiten </a:t>
            </a:r>
            <a:r>
              <a:rPr lang="es-AR" altLang="en-US" b="0" baseline="0" noProof="0" dirty="0">
                <a:latin typeface="Arial" charset="0"/>
                <a:ea typeface="ＭＳ Ｐゴシック" charset="-128"/>
              </a:rPr>
              <a:t>a los responsables de realizar el seguimiento y a quienes deben estar informados.’</a:t>
            </a:r>
          </a:p>
        </p:txBody>
      </p:sp>
      <p:sp>
        <p:nvSpPr>
          <p:cNvPr id="4" name="Slide Number Placeholder 3"/>
          <p:cNvSpPr>
            <a:spLocks noGrp="1"/>
          </p:cNvSpPr>
          <p:nvPr>
            <p:ph type="sldNum" sz="quarter" idx="10"/>
          </p:nvPr>
        </p:nvSpPr>
        <p:spPr/>
        <p:txBody>
          <a:bodyPr/>
          <a:lstStyle/>
          <a:p>
            <a:fld id="{A8AB35CB-E3B8-47F7-B67B-7846C6AC651F}" type="slidenum">
              <a:rPr lang="fr-CH" smtClean="0"/>
              <a:t>3</a:t>
            </a:fld>
            <a:endParaRPr lang="fr-CH" dirty="0"/>
          </a:p>
        </p:txBody>
      </p:sp>
    </p:spTree>
    <p:extLst>
      <p:ext uri="{BB962C8B-B14F-4D97-AF65-F5344CB8AC3E}">
        <p14:creationId xmlns:p14="http://schemas.microsoft.com/office/powerpoint/2010/main" val="404271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baseline="0" noProof="0" dirty="0"/>
              <a:t>Las limitaciones pueden ser geográficas, políticas, de recursos (humanos/experiencia, financiamiento) o logísticas (formalidades, disponibilidad de suministros, retrasos en envíos de suministros, almacenamiento, comunicaciones).</a:t>
            </a:r>
          </a:p>
          <a:p>
            <a:r>
              <a:rPr lang="es-AR" baseline="0" noProof="0" dirty="0"/>
              <a:t>Las limitaciones pueden ser internas o externas</a:t>
            </a:r>
            <a:endParaRPr lang="es-AR" noProof="0" dirty="0"/>
          </a:p>
        </p:txBody>
      </p:sp>
      <p:sp>
        <p:nvSpPr>
          <p:cNvPr id="4" name="Slide Number Placeholder 3"/>
          <p:cNvSpPr>
            <a:spLocks noGrp="1"/>
          </p:cNvSpPr>
          <p:nvPr>
            <p:ph type="sldNum" sz="quarter" idx="10"/>
          </p:nvPr>
        </p:nvSpPr>
        <p:spPr/>
        <p:txBody>
          <a:bodyPr/>
          <a:lstStyle/>
          <a:p>
            <a:fld id="{A8AB35CB-E3B8-47F7-B67B-7846C6AC651F}" type="slidenum">
              <a:rPr lang="fr-CH" smtClean="0"/>
              <a:t>23</a:t>
            </a:fld>
            <a:endParaRPr lang="fr-CH" dirty="0"/>
          </a:p>
        </p:txBody>
      </p:sp>
    </p:spTree>
    <p:extLst>
      <p:ext uri="{BB962C8B-B14F-4D97-AF65-F5344CB8AC3E}">
        <p14:creationId xmlns:p14="http://schemas.microsoft.com/office/powerpoint/2010/main" val="1706571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noProof="0" dirty="0"/>
              <a:t>Y luego se decide la intervención... Lo que nos lleva al siguiente paso dentro de la gestión del ciclo del programa: formulación y planificación (ver diapositiva siguiente)</a:t>
            </a:r>
          </a:p>
        </p:txBody>
      </p:sp>
      <p:sp>
        <p:nvSpPr>
          <p:cNvPr id="4" name="Slide Number Placeholder 3"/>
          <p:cNvSpPr>
            <a:spLocks noGrp="1"/>
          </p:cNvSpPr>
          <p:nvPr>
            <p:ph type="sldNum" sz="quarter" idx="10"/>
          </p:nvPr>
        </p:nvSpPr>
        <p:spPr/>
        <p:txBody>
          <a:bodyPr/>
          <a:lstStyle/>
          <a:p>
            <a:fld id="{A8AB35CB-E3B8-47F7-B67B-7846C6AC651F}" type="slidenum">
              <a:rPr lang="fr-CH" smtClean="0"/>
              <a:t>24</a:t>
            </a:fld>
            <a:endParaRPr lang="fr-CH" dirty="0"/>
          </a:p>
        </p:txBody>
      </p:sp>
    </p:spTree>
    <p:extLst>
      <p:ext uri="{BB962C8B-B14F-4D97-AF65-F5344CB8AC3E}">
        <p14:creationId xmlns:p14="http://schemas.microsoft.com/office/powerpoint/2010/main" val="1190168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128"/>
              </a:defRPr>
            </a:lvl1pPr>
            <a:lvl2pPr marL="749300" indent="-287338">
              <a:defRPr sz="2400">
                <a:solidFill>
                  <a:schemeClr val="tx1"/>
                </a:solidFill>
                <a:latin typeface="Arial" charset="0"/>
                <a:ea typeface="ＭＳ Ｐゴシック" charset="-128"/>
              </a:defRPr>
            </a:lvl2pPr>
            <a:lvl3pPr marL="1154113" indent="-230188">
              <a:defRPr sz="2400">
                <a:solidFill>
                  <a:schemeClr val="tx1"/>
                </a:solidFill>
                <a:latin typeface="Arial" charset="0"/>
                <a:ea typeface="ＭＳ Ｐゴシック" charset="-128"/>
              </a:defRPr>
            </a:lvl3pPr>
            <a:lvl4pPr marL="1616075" indent="-230188">
              <a:defRPr sz="2400">
                <a:solidFill>
                  <a:schemeClr val="tx1"/>
                </a:solidFill>
                <a:latin typeface="Arial" charset="0"/>
                <a:ea typeface="ＭＳ Ｐゴシック" charset="-128"/>
              </a:defRPr>
            </a:lvl4pPr>
            <a:lvl5pPr marL="2078038" indent="-230188">
              <a:defRPr sz="2400">
                <a:solidFill>
                  <a:schemeClr val="tx1"/>
                </a:solidFill>
                <a:latin typeface="Arial" charset="0"/>
                <a:ea typeface="ＭＳ Ｐゴシック" charset="-128"/>
              </a:defRPr>
            </a:lvl5pPr>
            <a:lvl6pPr marL="2535238" indent="-230188" eaLnBrk="0" fontAlgn="base" hangingPunct="0">
              <a:spcBef>
                <a:spcPct val="0"/>
              </a:spcBef>
              <a:spcAft>
                <a:spcPct val="0"/>
              </a:spcAft>
              <a:defRPr sz="2400">
                <a:solidFill>
                  <a:schemeClr val="tx1"/>
                </a:solidFill>
                <a:latin typeface="Arial" charset="0"/>
                <a:ea typeface="ＭＳ Ｐゴシック" charset="-128"/>
              </a:defRPr>
            </a:lvl6pPr>
            <a:lvl7pPr marL="2992438" indent="-230188" eaLnBrk="0" fontAlgn="base" hangingPunct="0">
              <a:spcBef>
                <a:spcPct val="0"/>
              </a:spcBef>
              <a:spcAft>
                <a:spcPct val="0"/>
              </a:spcAft>
              <a:defRPr sz="2400">
                <a:solidFill>
                  <a:schemeClr val="tx1"/>
                </a:solidFill>
                <a:latin typeface="Arial" charset="0"/>
                <a:ea typeface="ＭＳ Ｐゴシック" charset="-128"/>
              </a:defRPr>
            </a:lvl7pPr>
            <a:lvl8pPr marL="3449638" indent="-230188" eaLnBrk="0" fontAlgn="base" hangingPunct="0">
              <a:spcBef>
                <a:spcPct val="0"/>
              </a:spcBef>
              <a:spcAft>
                <a:spcPct val="0"/>
              </a:spcAft>
              <a:defRPr sz="2400">
                <a:solidFill>
                  <a:schemeClr val="tx1"/>
                </a:solidFill>
                <a:latin typeface="Arial" charset="0"/>
                <a:ea typeface="ＭＳ Ｐゴシック" charset="-128"/>
              </a:defRPr>
            </a:lvl8pPr>
            <a:lvl9pPr marL="3906838" indent="-230188" eaLnBrk="0" fontAlgn="base" hangingPunct="0">
              <a:spcBef>
                <a:spcPct val="0"/>
              </a:spcBef>
              <a:spcAft>
                <a:spcPct val="0"/>
              </a:spcAft>
              <a:defRPr sz="2400">
                <a:solidFill>
                  <a:schemeClr val="tx1"/>
                </a:solidFill>
                <a:latin typeface="Arial" charset="0"/>
                <a:ea typeface="ＭＳ Ｐゴシック" charset="-128"/>
              </a:defRPr>
            </a:lvl9pPr>
          </a:lstStyle>
          <a:p>
            <a:fld id="{8024D85F-2425-6547-94D3-C0E194DD8C41}" type="slidenum">
              <a:rPr lang="en-US" altLang="en-US" sz="1200"/>
              <a:pPr/>
              <a:t>25</a:t>
            </a:fld>
            <a:endParaRPr lang="en-US" altLang="en-US" sz="1200" dirty="0"/>
          </a:p>
        </p:txBody>
      </p:sp>
      <p:sp>
        <p:nvSpPr>
          <p:cNvPr id="10243" name="Rectangle 2"/>
          <p:cNvSpPr>
            <a:spLocks noGrp="1" noRot="1" noChangeAspect="1" noChangeArrowheads="1" noTextEdit="1"/>
          </p:cNvSpPr>
          <p:nvPr>
            <p:ph type="sldImg"/>
          </p:nvPr>
        </p:nvSpPr>
        <p:spPr>
          <a:xfrm>
            <a:off x="436563" y="711200"/>
            <a:ext cx="6318250" cy="3554413"/>
          </a:xfrm>
          <a:solidFill>
            <a:srgbClr val="FFFFFF"/>
          </a:solidFill>
          <a:ln/>
        </p:spPr>
      </p:sp>
      <p:sp>
        <p:nvSpPr>
          <p:cNvPr id="1024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GB" altLang="en-US" noProof="0" dirty="0">
              <a:latin typeface="Arial" charset="0"/>
              <a:ea typeface="ＭＳ Ｐゴシック" charset="-128"/>
            </a:endParaRPr>
          </a:p>
        </p:txBody>
      </p:sp>
    </p:spTree>
    <p:extLst>
      <p:ext uri="{BB962C8B-B14F-4D97-AF65-F5344CB8AC3E}">
        <p14:creationId xmlns:p14="http://schemas.microsoft.com/office/powerpoint/2010/main" val="2325842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128"/>
              </a:defRPr>
            </a:lvl1pPr>
            <a:lvl2pPr marL="749300" indent="-287338">
              <a:defRPr sz="2400">
                <a:solidFill>
                  <a:schemeClr val="tx1"/>
                </a:solidFill>
                <a:latin typeface="Arial" charset="0"/>
                <a:ea typeface="ＭＳ Ｐゴシック" charset="-128"/>
              </a:defRPr>
            </a:lvl2pPr>
            <a:lvl3pPr marL="1154113" indent="-230188">
              <a:defRPr sz="2400">
                <a:solidFill>
                  <a:schemeClr val="tx1"/>
                </a:solidFill>
                <a:latin typeface="Arial" charset="0"/>
                <a:ea typeface="ＭＳ Ｐゴシック" charset="-128"/>
              </a:defRPr>
            </a:lvl3pPr>
            <a:lvl4pPr marL="1616075" indent="-230188">
              <a:defRPr sz="2400">
                <a:solidFill>
                  <a:schemeClr val="tx1"/>
                </a:solidFill>
                <a:latin typeface="Arial" charset="0"/>
                <a:ea typeface="ＭＳ Ｐゴシック" charset="-128"/>
              </a:defRPr>
            </a:lvl4pPr>
            <a:lvl5pPr marL="2078038" indent="-230188">
              <a:defRPr sz="2400">
                <a:solidFill>
                  <a:schemeClr val="tx1"/>
                </a:solidFill>
                <a:latin typeface="Arial" charset="0"/>
                <a:ea typeface="ＭＳ Ｐゴシック" charset="-128"/>
              </a:defRPr>
            </a:lvl5pPr>
            <a:lvl6pPr marL="2535238" indent="-230188" eaLnBrk="0" fontAlgn="base" hangingPunct="0">
              <a:spcBef>
                <a:spcPct val="0"/>
              </a:spcBef>
              <a:spcAft>
                <a:spcPct val="0"/>
              </a:spcAft>
              <a:defRPr sz="2400">
                <a:solidFill>
                  <a:schemeClr val="tx1"/>
                </a:solidFill>
                <a:latin typeface="Arial" charset="0"/>
                <a:ea typeface="ＭＳ Ｐゴシック" charset="-128"/>
              </a:defRPr>
            </a:lvl6pPr>
            <a:lvl7pPr marL="2992438" indent="-230188" eaLnBrk="0" fontAlgn="base" hangingPunct="0">
              <a:spcBef>
                <a:spcPct val="0"/>
              </a:spcBef>
              <a:spcAft>
                <a:spcPct val="0"/>
              </a:spcAft>
              <a:defRPr sz="2400">
                <a:solidFill>
                  <a:schemeClr val="tx1"/>
                </a:solidFill>
                <a:latin typeface="Arial" charset="0"/>
                <a:ea typeface="ＭＳ Ｐゴシック" charset="-128"/>
              </a:defRPr>
            </a:lvl7pPr>
            <a:lvl8pPr marL="3449638" indent="-230188" eaLnBrk="0" fontAlgn="base" hangingPunct="0">
              <a:spcBef>
                <a:spcPct val="0"/>
              </a:spcBef>
              <a:spcAft>
                <a:spcPct val="0"/>
              </a:spcAft>
              <a:defRPr sz="2400">
                <a:solidFill>
                  <a:schemeClr val="tx1"/>
                </a:solidFill>
                <a:latin typeface="Arial" charset="0"/>
                <a:ea typeface="ＭＳ Ｐゴシック" charset="-128"/>
              </a:defRPr>
            </a:lvl8pPr>
            <a:lvl9pPr marL="3906838" indent="-230188" eaLnBrk="0" fontAlgn="base" hangingPunct="0">
              <a:spcBef>
                <a:spcPct val="0"/>
              </a:spcBef>
              <a:spcAft>
                <a:spcPct val="0"/>
              </a:spcAft>
              <a:defRPr sz="2400">
                <a:solidFill>
                  <a:schemeClr val="tx1"/>
                </a:solidFill>
                <a:latin typeface="Arial" charset="0"/>
                <a:ea typeface="ＭＳ Ｐゴシック" charset="-128"/>
              </a:defRPr>
            </a:lvl9pPr>
          </a:lstStyle>
          <a:p>
            <a:fld id="{2240BCB5-70D8-774D-8637-8836036D42B2}" type="slidenum">
              <a:rPr lang="en-US" altLang="en-US" sz="1200"/>
              <a:pPr/>
              <a:t>26</a:t>
            </a:fld>
            <a:endParaRPr lang="en-US" altLang="en-US" sz="1200" dirty="0"/>
          </a:p>
        </p:txBody>
      </p:sp>
      <p:sp>
        <p:nvSpPr>
          <p:cNvPr id="59395" name="Rectangle 2"/>
          <p:cNvSpPr>
            <a:spLocks noGrp="1" noRot="1" noChangeAspect="1" noChangeArrowheads="1" noTextEdit="1"/>
          </p:cNvSpPr>
          <p:nvPr>
            <p:ph type="sldImg"/>
          </p:nvPr>
        </p:nvSpPr>
        <p:spPr>
          <a:xfrm>
            <a:off x="436563" y="711200"/>
            <a:ext cx="6318250" cy="3554413"/>
          </a:xfrm>
          <a:ln/>
        </p:spPr>
      </p:sp>
      <p:sp>
        <p:nvSpPr>
          <p:cNvPr id="5939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s-AR" altLang="en-US" noProof="0" dirty="0">
                <a:latin typeface="+mn-lt"/>
                <a:ea typeface="ＭＳ Ｐゴシック" charset="-128"/>
              </a:rPr>
              <a:t>En esta etapa, también es importante formular cómo realizarán el seguimiento y la evaluación. </a:t>
            </a:r>
          </a:p>
        </p:txBody>
      </p:sp>
    </p:spTree>
    <p:extLst>
      <p:ext uri="{BB962C8B-B14F-4D97-AF65-F5344CB8AC3E}">
        <p14:creationId xmlns:p14="http://schemas.microsoft.com/office/powerpoint/2010/main" val="2848629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128"/>
              </a:defRPr>
            </a:lvl1pPr>
            <a:lvl2pPr marL="749300" indent="-287338">
              <a:defRPr sz="2400">
                <a:solidFill>
                  <a:schemeClr val="tx1"/>
                </a:solidFill>
                <a:latin typeface="Arial" charset="0"/>
                <a:ea typeface="ＭＳ Ｐゴシック" charset="-128"/>
              </a:defRPr>
            </a:lvl2pPr>
            <a:lvl3pPr marL="1154113" indent="-230188">
              <a:defRPr sz="2400">
                <a:solidFill>
                  <a:schemeClr val="tx1"/>
                </a:solidFill>
                <a:latin typeface="Arial" charset="0"/>
                <a:ea typeface="ＭＳ Ｐゴシック" charset="-128"/>
              </a:defRPr>
            </a:lvl3pPr>
            <a:lvl4pPr marL="1616075" indent="-230188">
              <a:defRPr sz="2400">
                <a:solidFill>
                  <a:schemeClr val="tx1"/>
                </a:solidFill>
                <a:latin typeface="Arial" charset="0"/>
                <a:ea typeface="ＭＳ Ｐゴシック" charset="-128"/>
              </a:defRPr>
            </a:lvl4pPr>
            <a:lvl5pPr marL="2078038" indent="-230188">
              <a:defRPr sz="2400">
                <a:solidFill>
                  <a:schemeClr val="tx1"/>
                </a:solidFill>
                <a:latin typeface="Arial" charset="0"/>
                <a:ea typeface="ＭＳ Ｐゴシック" charset="-128"/>
              </a:defRPr>
            </a:lvl5pPr>
            <a:lvl6pPr marL="2535238" indent="-230188" eaLnBrk="0" fontAlgn="base" hangingPunct="0">
              <a:spcBef>
                <a:spcPct val="0"/>
              </a:spcBef>
              <a:spcAft>
                <a:spcPct val="0"/>
              </a:spcAft>
              <a:defRPr sz="2400">
                <a:solidFill>
                  <a:schemeClr val="tx1"/>
                </a:solidFill>
                <a:latin typeface="Arial" charset="0"/>
                <a:ea typeface="ＭＳ Ｐゴシック" charset="-128"/>
              </a:defRPr>
            </a:lvl6pPr>
            <a:lvl7pPr marL="2992438" indent="-230188" eaLnBrk="0" fontAlgn="base" hangingPunct="0">
              <a:spcBef>
                <a:spcPct val="0"/>
              </a:spcBef>
              <a:spcAft>
                <a:spcPct val="0"/>
              </a:spcAft>
              <a:defRPr sz="2400">
                <a:solidFill>
                  <a:schemeClr val="tx1"/>
                </a:solidFill>
                <a:latin typeface="Arial" charset="0"/>
                <a:ea typeface="ＭＳ Ｐゴシック" charset="-128"/>
              </a:defRPr>
            </a:lvl7pPr>
            <a:lvl8pPr marL="3449638" indent="-230188" eaLnBrk="0" fontAlgn="base" hangingPunct="0">
              <a:spcBef>
                <a:spcPct val="0"/>
              </a:spcBef>
              <a:spcAft>
                <a:spcPct val="0"/>
              </a:spcAft>
              <a:defRPr sz="2400">
                <a:solidFill>
                  <a:schemeClr val="tx1"/>
                </a:solidFill>
                <a:latin typeface="Arial" charset="0"/>
                <a:ea typeface="ＭＳ Ｐゴシック" charset="-128"/>
              </a:defRPr>
            </a:lvl8pPr>
            <a:lvl9pPr marL="3906838" indent="-230188" eaLnBrk="0" fontAlgn="base" hangingPunct="0">
              <a:spcBef>
                <a:spcPct val="0"/>
              </a:spcBef>
              <a:spcAft>
                <a:spcPct val="0"/>
              </a:spcAft>
              <a:defRPr sz="2400">
                <a:solidFill>
                  <a:schemeClr val="tx1"/>
                </a:solidFill>
                <a:latin typeface="Arial" charset="0"/>
                <a:ea typeface="ＭＳ Ｐゴシック" charset="-128"/>
              </a:defRPr>
            </a:lvl9pPr>
          </a:lstStyle>
          <a:p>
            <a:fld id="{A481A88A-0C9F-3746-8762-766449FC4082}" type="slidenum">
              <a:rPr lang="en-US" altLang="en-US" sz="1200"/>
              <a:pPr/>
              <a:t>27</a:t>
            </a:fld>
            <a:endParaRPr lang="en-US" altLang="en-US" sz="1200" dirty="0"/>
          </a:p>
        </p:txBody>
      </p:sp>
      <p:sp>
        <p:nvSpPr>
          <p:cNvPr id="71683" name="Rectangle 2"/>
          <p:cNvSpPr>
            <a:spLocks noGrp="1" noRot="1" noChangeAspect="1" noChangeArrowheads="1" noTextEdit="1"/>
          </p:cNvSpPr>
          <p:nvPr>
            <p:ph type="sldImg"/>
          </p:nvPr>
        </p:nvSpPr>
        <p:spPr>
          <a:xfrm>
            <a:off x="436563" y="711200"/>
            <a:ext cx="6318250" cy="3554413"/>
          </a:xfrm>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s-AR" altLang="en-US" noProof="0" dirty="0">
                <a:latin typeface="Arial" charset="0"/>
                <a:ea typeface="ＭＳ Ｐゴシック" charset="-128"/>
              </a:rPr>
              <a:t>La cadena de resultados suele utilizarse en situaciones de crisis y va de los insumos a las actividades, productos, resultados intermedios, resultados y efectos, donde, en la mayoría de los casos, se realizarán muchas actividades para alcanzar determinados resultados intermedios, mientras que todos los resultados contribuirán al efecto final. En el nivel de resultados/efectos, podemos hablar verdaderamente de “resultados”, es decir, cambios que se dan en la vida de las personas con las que trabajamos y para quienes trabajamos. </a:t>
            </a:r>
          </a:p>
          <a:p>
            <a:pPr eaLnBrk="1" hangingPunct="1"/>
            <a:r>
              <a:rPr lang="es-AR" altLang="en-US" noProof="0" dirty="0">
                <a:latin typeface="Arial" charset="0"/>
                <a:ea typeface="ＭＳ Ｐゴシック" charset="-128"/>
              </a:rPr>
              <a:t>Esto puede sonar muy teórico, veamos qué significa esta cadena en realidad -&gt; la gallina de la próxima diapositiva lo ilustra bien</a:t>
            </a:r>
          </a:p>
        </p:txBody>
      </p:sp>
    </p:spTree>
    <p:extLst>
      <p:ext uri="{BB962C8B-B14F-4D97-AF65-F5344CB8AC3E}">
        <p14:creationId xmlns:p14="http://schemas.microsoft.com/office/powerpoint/2010/main" val="30290243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128"/>
              </a:defRPr>
            </a:lvl1pPr>
            <a:lvl2pPr marL="749300" indent="-287338">
              <a:defRPr sz="2400">
                <a:solidFill>
                  <a:schemeClr val="tx1"/>
                </a:solidFill>
                <a:latin typeface="Arial" charset="0"/>
                <a:ea typeface="ＭＳ Ｐゴシック" charset="-128"/>
              </a:defRPr>
            </a:lvl2pPr>
            <a:lvl3pPr marL="1154113" indent="-230188">
              <a:defRPr sz="2400">
                <a:solidFill>
                  <a:schemeClr val="tx1"/>
                </a:solidFill>
                <a:latin typeface="Arial" charset="0"/>
                <a:ea typeface="ＭＳ Ｐゴシック" charset="-128"/>
              </a:defRPr>
            </a:lvl3pPr>
            <a:lvl4pPr marL="1616075" indent="-230188">
              <a:defRPr sz="2400">
                <a:solidFill>
                  <a:schemeClr val="tx1"/>
                </a:solidFill>
                <a:latin typeface="Arial" charset="0"/>
                <a:ea typeface="ＭＳ Ｐゴシック" charset="-128"/>
              </a:defRPr>
            </a:lvl4pPr>
            <a:lvl5pPr marL="2078038" indent="-230188">
              <a:defRPr sz="2400">
                <a:solidFill>
                  <a:schemeClr val="tx1"/>
                </a:solidFill>
                <a:latin typeface="Arial" charset="0"/>
                <a:ea typeface="ＭＳ Ｐゴシック" charset="-128"/>
              </a:defRPr>
            </a:lvl5pPr>
            <a:lvl6pPr marL="2535238" indent="-230188" eaLnBrk="0" fontAlgn="base" hangingPunct="0">
              <a:spcBef>
                <a:spcPct val="0"/>
              </a:spcBef>
              <a:spcAft>
                <a:spcPct val="0"/>
              </a:spcAft>
              <a:defRPr sz="2400">
                <a:solidFill>
                  <a:schemeClr val="tx1"/>
                </a:solidFill>
                <a:latin typeface="Arial" charset="0"/>
                <a:ea typeface="ＭＳ Ｐゴシック" charset="-128"/>
              </a:defRPr>
            </a:lvl6pPr>
            <a:lvl7pPr marL="2992438" indent="-230188" eaLnBrk="0" fontAlgn="base" hangingPunct="0">
              <a:spcBef>
                <a:spcPct val="0"/>
              </a:spcBef>
              <a:spcAft>
                <a:spcPct val="0"/>
              </a:spcAft>
              <a:defRPr sz="2400">
                <a:solidFill>
                  <a:schemeClr val="tx1"/>
                </a:solidFill>
                <a:latin typeface="Arial" charset="0"/>
                <a:ea typeface="ＭＳ Ｐゴシック" charset="-128"/>
              </a:defRPr>
            </a:lvl7pPr>
            <a:lvl8pPr marL="3449638" indent="-230188" eaLnBrk="0" fontAlgn="base" hangingPunct="0">
              <a:spcBef>
                <a:spcPct val="0"/>
              </a:spcBef>
              <a:spcAft>
                <a:spcPct val="0"/>
              </a:spcAft>
              <a:defRPr sz="2400">
                <a:solidFill>
                  <a:schemeClr val="tx1"/>
                </a:solidFill>
                <a:latin typeface="Arial" charset="0"/>
                <a:ea typeface="ＭＳ Ｐゴシック" charset="-128"/>
              </a:defRPr>
            </a:lvl8pPr>
            <a:lvl9pPr marL="3906838" indent="-230188" eaLnBrk="0" fontAlgn="base" hangingPunct="0">
              <a:spcBef>
                <a:spcPct val="0"/>
              </a:spcBef>
              <a:spcAft>
                <a:spcPct val="0"/>
              </a:spcAft>
              <a:defRPr sz="2400">
                <a:solidFill>
                  <a:schemeClr val="tx1"/>
                </a:solidFill>
                <a:latin typeface="Arial" charset="0"/>
                <a:ea typeface="ＭＳ Ｐゴシック" charset="-128"/>
              </a:defRPr>
            </a:lvl9pPr>
          </a:lstStyle>
          <a:p>
            <a:fld id="{AFE81EA3-D803-A646-86D3-C5CBDD079F20}" type="slidenum">
              <a:rPr lang="en-US" altLang="en-US" sz="1200"/>
              <a:pPr/>
              <a:t>28</a:t>
            </a:fld>
            <a:endParaRPr lang="en-US" altLang="en-US" sz="1200" dirty="0"/>
          </a:p>
        </p:txBody>
      </p:sp>
      <p:sp>
        <p:nvSpPr>
          <p:cNvPr id="66563" name="Rectangle 2"/>
          <p:cNvSpPr>
            <a:spLocks noGrp="1" noRot="1" noChangeAspect="1" noChangeArrowheads="1" noTextEdit="1"/>
          </p:cNvSpPr>
          <p:nvPr>
            <p:ph type="sldImg"/>
          </p:nvPr>
        </p:nvSpPr>
        <p:spPr>
          <a:xfrm>
            <a:off x="436563" y="711200"/>
            <a:ext cx="6318250" cy="3554413"/>
          </a:xfrm>
          <a:ln/>
        </p:spPr>
      </p:sp>
      <p:sp>
        <p:nvSpPr>
          <p:cNvPr id="6656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s-AR" altLang="en-US" noProof="0" dirty="0">
                <a:latin typeface="Arial" charset="0"/>
                <a:ea typeface="ＭＳ Ｐゴシック" charset="-128"/>
              </a:rPr>
              <a:t>La gallina se alimenta (insumo), por lo que habrá mucha actividad en su estómago (producto/actividad), y se puede ver que la gallina pone un huevo. ¿Esto es un resultado? </a:t>
            </a:r>
            <a:r>
              <a:rPr lang="es-AR" altLang="en-US" i="1" noProof="0" dirty="0">
                <a:latin typeface="Arial" charset="0"/>
                <a:ea typeface="ＭＳ Ｐゴシック" charset="-128"/>
              </a:rPr>
              <a:t>…….-&gt; Esperar respuesta del grupo</a:t>
            </a:r>
            <a:r>
              <a:rPr lang="es-AR" altLang="en-US" noProof="0" dirty="0">
                <a:latin typeface="Arial" charset="0"/>
                <a:ea typeface="ＭＳ Ｐゴシック" charset="-128"/>
              </a:rPr>
              <a:t>. </a:t>
            </a:r>
          </a:p>
          <a:p>
            <a:pPr eaLnBrk="1" hangingPunct="1"/>
            <a:r>
              <a:rPr lang="es-AR" altLang="en-US" noProof="0" dirty="0">
                <a:latin typeface="Arial" charset="0"/>
                <a:ea typeface="ＭＳ Ｐゴシック" charset="-128"/>
              </a:rPr>
              <a:t>Ciertamente, es un gran logro, pero no constituye un resultado en términos de resultado/efecto. El resultado dependerá de lo que suceda con el huevo: si se convierte en un pollito, en parte del omelette que desayunarás o si se desperdicia, como en esta imagen.</a:t>
            </a:r>
          </a:p>
          <a:p>
            <a:pPr eaLnBrk="1" hangingPunct="1"/>
            <a:r>
              <a:rPr lang="es-AR" altLang="en-US" noProof="0" dirty="0">
                <a:latin typeface="Arial" charset="0"/>
                <a:ea typeface="ＭＳ Ｐゴシック" charset="-128"/>
              </a:rPr>
              <a:t>Veamos algunos ejemplos de actividades y resultados en relación con intervenciones de salud -&gt; siguiente diapositiva</a:t>
            </a:r>
          </a:p>
          <a:p>
            <a:pPr eaLnBrk="1" hangingPunct="1"/>
            <a:endParaRPr lang="en-US" altLang="en-US" noProof="0" dirty="0">
              <a:latin typeface="Arial" charset="0"/>
              <a:ea typeface="ＭＳ Ｐゴシック" charset="-128"/>
            </a:endParaRPr>
          </a:p>
          <a:p>
            <a:pPr eaLnBrk="1" hangingPunct="1"/>
            <a:endParaRPr lang="en-US" altLang="en-US" noProof="0" dirty="0">
              <a:latin typeface="Arial" charset="0"/>
              <a:ea typeface="ＭＳ Ｐゴシック" charset="-128"/>
            </a:endParaRPr>
          </a:p>
        </p:txBody>
      </p:sp>
    </p:spTree>
    <p:extLst>
      <p:ext uri="{BB962C8B-B14F-4D97-AF65-F5344CB8AC3E}">
        <p14:creationId xmlns:p14="http://schemas.microsoft.com/office/powerpoint/2010/main" val="33136150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noProof="0" dirty="0"/>
              <a:t>Como se planteó, los resultados son los efectos en el nivel </a:t>
            </a:r>
            <a:r>
              <a:rPr lang="es-AR" noProof="0"/>
              <a:t>de resultado final/</a:t>
            </a:r>
            <a:r>
              <a:rPr lang="es-AR" noProof="0" dirty="0"/>
              <a:t>efectos, y pueden ser: </a:t>
            </a:r>
          </a:p>
          <a:p>
            <a:pPr marL="628650" lvl="1" indent="-171450">
              <a:buFont typeface="Arial" panose="020B0604020202020204" pitchFamily="34" charset="0"/>
              <a:buChar char="•"/>
            </a:pPr>
            <a:r>
              <a:rPr lang="es-AR" noProof="0" dirty="0"/>
              <a:t>planificados o no planificados;</a:t>
            </a:r>
          </a:p>
          <a:p>
            <a:pPr marL="628650" lvl="1" indent="-171450">
              <a:buFont typeface="Arial" panose="020B0604020202020204" pitchFamily="34" charset="0"/>
              <a:buChar char="•"/>
            </a:pPr>
            <a:r>
              <a:rPr lang="es-AR" noProof="0" dirty="0"/>
              <a:t>directos o indirectos;</a:t>
            </a:r>
          </a:p>
          <a:p>
            <a:pPr marL="628650" lvl="1" indent="-171450">
              <a:buFont typeface="Arial" panose="020B0604020202020204" pitchFamily="34" charset="0"/>
              <a:buChar char="•"/>
            </a:pPr>
            <a:r>
              <a:rPr lang="es-AR" noProof="0" dirty="0"/>
              <a:t>positivos o negativos.</a:t>
            </a:r>
          </a:p>
          <a:p>
            <a:pPr marL="0" lvl="0" indent="0">
              <a:buFont typeface="Arial" panose="020B0604020202020204" pitchFamily="34" charset="0"/>
              <a:buNone/>
            </a:pPr>
            <a:r>
              <a:rPr lang="es-AR" noProof="0" dirty="0"/>
              <a:t>-&gt; Ejemplificar</a:t>
            </a:r>
          </a:p>
        </p:txBody>
      </p:sp>
      <p:sp>
        <p:nvSpPr>
          <p:cNvPr id="4" name="Slide Number Placeholder 3"/>
          <p:cNvSpPr>
            <a:spLocks noGrp="1"/>
          </p:cNvSpPr>
          <p:nvPr>
            <p:ph type="sldNum" sz="quarter" idx="10"/>
          </p:nvPr>
        </p:nvSpPr>
        <p:spPr/>
        <p:txBody>
          <a:bodyPr/>
          <a:lstStyle/>
          <a:p>
            <a:fld id="{A8AB35CB-E3B8-47F7-B67B-7846C6AC651F}" type="slidenum">
              <a:rPr lang="fr-CH" smtClean="0"/>
              <a:t>30</a:t>
            </a:fld>
            <a:endParaRPr lang="fr-CH" dirty="0"/>
          </a:p>
        </p:txBody>
      </p:sp>
    </p:spTree>
    <p:extLst>
      <p:ext uri="{BB962C8B-B14F-4D97-AF65-F5344CB8AC3E}">
        <p14:creationId xmlns:p14="http://schemas.microsoft.com/office/powerpoint/2010/main" val="5154822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128"/>
              </a:defRPr>
            </a:lvl1pPr>
            <a:lvl2pPr marL="749300" indent="-287338">
              <a:defRPr sz="2400">
                <a:solidFill>
                  <a:schemeClr val="tx1"/>
                </a:solidFill>
                <a:latin typeface="Arial" charset="0"/>
                <a:ea typeface="ＭＳ Ｐゴシック" charset="-128"/>
              </a:defRPr>
            </a:lvl2pPr>
            <a:lvl3pPr marL="1154113" indent="-230188">
              <a:defRPr sz="2400">
                <a:solidFill>
                  <a:schemeClr val="tx1"/>
                </a:solidFill>
                <a:latin typeface="Arial" charset="0"/>
                <a:ea typeface="ＭＳ Ｐゴシック" charset="-128"/>
              </a:defRPr>
            </a:lvl3pPr>
            <a:lvl4pPr marL="1616075" indent="-230188">
              <a:defRPr sz="2400">
                <a:solidFill>
                  <a:schemeClr val="tx1"/>
                </a:solidFill>
                <a:latin typeface="Arial" charset="0"/>
                <a:ea typeface="ＭＳ Ｐゴシック" charset="-128"/>
              </a:defRPr>
            </a:lvl4pPr>
            <a:lvl5pPr marL="2078038" indent="-230188">
              <a:defRPr sz="2400">
                <a:solidFill>
                  <a:schemeClr val="tx1"/>
                </a:solidFill>
                <a:latin typeface="Arial" charset="0"/>
                <a:ea typeface="ＭＳ Ｐゴシック" charset="-128"/>
              </a:defRPr>
            </a:lvl5pPr>
            <a:lvl6pPr marL="2535238" indent="-230188" eaLnBrk="0" fontAlgn="base" hangingPunct="0">
              <a:spcBef>
                <a:spcPct val="0"/>
              </a:spcBef>
              <a:spcAft>
                <a:spcPct val="0"/>
              </a:spcAft>
              <a:defRPr sz="2400">
                <a:solidFill>
                  <a:schemeClr val="tx1"/>
                </a:solidFill>
                <a:latin typeface="Arial" charset="0"/>
                <a:ea typeface="ＭＳ Ｐゴシック" charset="-128"/>
              </a:defRPr>
            </a:lvl6pPr>
            <a:lvl7pPr marL="2992438" indent="-230188" eaLnBrk="0" fontAlgn="base" hangingPunct="0">
              <a:spcBef>
                <a:spcPct val="0"/>
              </a:spcBef>
              <a:spcAft>
                <a:spcPct val="0"/>
              </a:spcAft>
              <a:defRPr sz="2400">
                <a:solidFill>
                  <a:schemeClr val="tx1"/>
                </a:solidFill>
                <a:latin typeface="Arial" charset="0"/>
                <a:ea typeface="ＭＳ Ｐゴシック" charset="-128"/>
              </a:defRPr>
            </a:lvl7pPr>
            <a:lvl8pPr marL="3449638" indent="-230188" eaLnBrk="0" fontAlgn="base" hangingPunct="0">
              <a:spcBef>
                <a:spcPct val="0"/>
              </a:spcBef>
              <a:spcAft>
                <a:spcPct val="0"/>
              </a:spcAft>
              <a:defRPr sz="2400">
                <a:solidFill>
                  <a:schemeClr val="tx1"/>
                </a:solidFill>
                <a:latin typeface="Arial" charset="0"/>
                <a:ea typeface="ＭＳ Ｐゴシック" charset="-128"/>
              </a:defRPr>
            </a:lvl8pPr>
            <a:lvl9pPr marL="3906838" indent="-230188" eaLnBrk="0" fontAlgn="base" hangingPunct="0">
              <a:spcBef>
                <a:spcPct val="0"/>
              </a:spcBef>
              <a:spcAft>
                <a:spcPct val="0"/>
              </a:spcAft>
              <a:defRPr sz="2400">
                <a:solidFill>
                  <a:schemeClr val="tx1"/>
                </a:solidFill>
                <a:latin typeface="Arial" charset="0"/>
                <a:ea typeface="ＭＳ Ｐゴシック" charset="-128"/>
              </a:defRPr>
            </a:lvl9pPr>
          </a:lstStyle>
          <a:p>
            <a:fld id="{FD83B443-FC48-7547-B040-14D49953F07E}" type="slidenum">
              <a:rPr lang="en-US" altLang="en-US" sz="1200"/>
              <a:pPr/>
              <a:t>31</a:t>
            </a:fld>
            <a:endParaRPr lang="en-US" altLang="en-US" sz="1200" dirty="0"/>
          </a:p>
        </p:txBody>
      </p:sp>
      <p:sp>
        <p:nvSpPr>
          <p:cNvPr id="75779" name="Rectangle 2"/>
          <p:cNvSpPr>
            <a:spLocks noGrp="1" noRot="1" noChangeAspect="1" noChangeArrowheads="1" noTextEdit="1"/>
          </p:cNvSpPr>
          <p:nvPr>
            <p:ph type="sldImg"/>
          </p:nvPr>
        </p:nvSpPr>
        <p:spPr>
          <a:xfrm>
            <a:off x="436563" y="711200"/>
            <a:ext cx="6318250" cy="3554413"/>
          </a:xfrm>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CH" altLang="en-US" dirty="0">
              <a:latin typeface="Arial" charset="0"/>
              <a:ea typeface="ＭＳ Ｐゴシック" charset="-128"/>
            </a:endParaRPr>
          </a:p>
        </p:txBody>
      </p:sp>
    </p:spTree>
    <p:extLst>
      <p:ext uri="{BB962C8B-B14F-4D97-AF65-F5344CB8AC3E}">
        <p14:creationId xmlns:p14="http://schemas.microsoft.com/office/powerpoint/2010/main" val="88999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1" hangingPunct="1">
              <a:spcBef>
                <a:spcPct val="0"/>
              </a:spcBef>
            </a:pPr>
            <a:fld id="{E92E260C-EFCC-AF4B-B142-CB215FC93863}" type="slidenum">
              <a:rPr lang="fr-CH" altLang="en-US"/>
              <a:pPr eaLnBrk="1" hangingPunct="1">
                <a:spcBef>
                  <a:spcPct val="0"/>
                </a:spcBef>
              </a:pPr>
              <a:t>32</a:t>
            </a:fld>
            <a:endParaRPr lang="fr-CH" altLang="en-US" dirty="0"/>
          </a:p>
        </p:txBody>
      </p:sp>
      <p:sp>
        <p:nvSpPr>
          <p:cNvPr id="77827" name="Rectangle 2"/>
          <p:cNvSpPr>
            <a:spLocks noGrp="1" noRot="1" noChangeAspect="1" noChangeArrowheads="1" noTextEdit="1"/>
          </p:cNvSpPr>
          <p:nvPr>
            <p:ph type="sldImg"/>
          </p:nvPr>
        </p:nvSpPr>
        <p:spPr>
          <a:xfrm>
            <a:off x="436563" y="711200"/>
            <a:ext cx="6318250" cy="3554413"/>
          </a:xfrm>
          <a:ln/>
        </p:spPr>
      </p:sp>
      <p:sp>
        <p:nvSpPr>
          <p:cNvPr id="778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s-AR" altLang="en-US" noProof="0" dirty="0">
                <a:latin typeface="Arial" charset="0"/>
                <a:ea typeface="ＭＳ Ｐゴシック" charset="-128"/>
              </a:rPr>
              <a:t>Esta diapositiva muestra un ejemplo de un objetivo SMART.</a:t>
            </a:r>
          </a:p>
          <a:p>
            <a:pPr marL="0" marR="0" lvl="0" indent="0" algn="l" defTabSz="914400" rtl="0" eaLnBrk="1" fontAlgn="auto" latinLnBrk="0" hangingPunct="1">
              <a:lnSpc>
                <a:spcPct val="100000"/>
              </a:lnSpc>
              <a:spcBef>
                <a:spcPts val="0"/>
              </a:spcBef>
              <a:spcAft>
                <a:spcPts val="0"/>
              </a:spcAft>
              <a:buClrTx/>
              <a:buSzTx/>
              <a:buFontTx/>
              <a:buNone/>
              <a:tabLst/>
              <a:defRPr/>
            </a:pPr>
            <a:r>
              <a:rPr lang="es-AR" noProof="0" dirty="0"/>
              <a:t>La formulación de objetivos SMART lleva a definir una estrategia y a realizar actividades concretas para alcanzar los objetivos</a:t>
            </a:r>
          </a:p>
          <a:p>
            <a:pPr eaLnBrk="1" hangingPunct="1"/>
            <a:endParaRPr lang="en-US" altLang="en-US" dirty="0">
              <a:latin typeface="Arial" charset="0"/>
              <a:ea typeface="ＭＳ Ｐゴシック" charset="-128"/>
            </a:endParaRPr>
          </a:p>
        </p:txBody>
      </p:sp>
    </p:spTree>
    <p:extLst>
      <p:ext uri="{BB962C8B-B14F-4D97-AF65-F5344CB8AC3E}">
        <p14:creationId xmlns:p14="http://schemas.microsoft.com/office/powerpoint/2010/main" val="34102195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Formulating SMART objectives leads</a:t>
            </a:r>
            <a:r>
              <a:rPr lang="en-US" baseline="0" dirty="0"/>
              <a:t> to the formulation of concrete activities that have to be carried out to attain these objectives </a:t>
            </a:r>
            <a:endParaRPr lang="en-US" dirty="0"/>
          </a:p>
        </p:txBody>
      </p:sp>
      <p:sp>
        <p:nvSpPr>
          <p:cNvPr id="4" name="Slide Number Placeholder 3"/>
          <p:cNvSpPr>
            <a:spLocks noGrp="1"/>
          </p:cNvSpPr>
          <p:nvPr>
            <p:ph type="sldNum" sz="quarter" idx="10"/>
          </p:nvPr>
        </p:nvSpPr>
        <p:spPr/>
        <p:txBody>
          <a:bodyPr/>
          <a:lstStyle/>
          <a:p>
            <a:pPr>
              <a:defRPr/>
            </a:pPr>
            <a:fld id="{C028AC44-87CA-804D-8FF1-551C2AF4DCBC}" type="slidenum">
              <a:rPr lang="en-US" altLang="en-US" smtClean="0"/>
              <a:pPr>
                <a:defRPr/>
              </a:pPr>
              <a:t>33</a:t>
            </a:fld>
            <a:endParaRPr lang="en-US" altLang="en-US" dirty="0"/>
          </a:p>
        </p:txBody>
      </p:sp>
    </p:spTree>
    <p:extLst>
      <p:ext uri="{BB962C8B-B14F-4D97-AF65-F5344CB8AC3E}">
        <p14:creationId xmlns:p14="http://schemas.microsoft.com/office/powerpoint/2010/main" val="2855658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noProof="0" dirty="0"/>
              <a:t>El razonamiento es que se realiza una evaluación y, a partir de allí, se decide si intervenir o no, en lugar de venir con una idea ya hecha de lo que se hará.</a:t>
            </a:r>
          </a:p>
          <a:p>
            <a:endParaRPr lang="es-AR" noProof="0" dirty="0"/>
          </a:p>
          <a:p>
            <a:r>
              <a:rPr lang="es-AR" noProof="0" dirty="0"/>
              <a:t>También puede haber razones para no realizar una evaluación:</a:t>
            </a:r>
          </a:p>
          <a:p>
            <a:pPr marL="171450" indent="-171450">
              <a:buFont typeface="Arial" panose="020B0604020202020204" pitchFamily="34" charset="0"/>
              <a:buChar char="•"/>
            </a:pPr>
            <a:r>
              <a:rPr lang="es-AR" noProof="0" dirty="0"/>
              <a:t>El acceso a la zona afectada resulta imposible.</a:t>
            </a:r>
          </a:p>
          <a:p>
            <a:pPr marL="171450" indent="-171450">
              <a:buFont typeface="Arial" panose="020B0604020202020204" pitchFamily="34" charset="0"/>
              <a:buChar char="•"/>
            </a:pPr>
            <a:r>
              <a:rPr lang="es-AR" noProof="0" dirty="0"/>
              <a:t>La información existente es adecuada para el proceso de decisión.</a:t>
            </a:r>
          </a:p>
          <a:p>
            <a:pPr marL="171450" indent="-171450">
              <a:buFont typeface="Arial" panose="020B0604020202020204" pitchFamily="34" charset="0"/>
              <a:buChar char="•"/>
            </a:pPr>
            <a:r>
              <a:rPr lang="es-AR" noProof="0" dirty="0"/>
              <a:t>Muchos organismos están realizando evaluaciones en la zona afectada y se sabe que responderán a las necesidades a tiempo (nota: evaluación de la fatiga).</a:t>
            </a:r>
          </a:p>
          <a:p>
            <a:pPr marL="171450" indent="-171450">
              <a:buFont typeface="Arial" panose="020B0604020202020204" pitchFamily="34" charset="0"/>
              <a:buChar char="•"/>
            </a:pPr>
            <a:r>
              <a:rPr lang="es-AR" noProof="0" dirty="0"/>
              <a:t>Ya se ha decidido no intervenir.</a:t>
            </a:r>
          </a:p>
          <a:p>
            <a:endParaRPr lang="fr-CH" dirty="0"/>
          </a:p>
        </p:txBody>
      </p:sp>
      <p:sp>
        <p:nvSpPr>
          <p:cNvPr id="4" name="Slide Number Placeholder 3"/>
          <p:cNvSpPr>
            <a:spLocks noGrp="1"/>
          </p:cNvSpPr>
          <p:nvPr>
            <p:ph type="sldNum" sz="quarter" idx="10"/>
          </p:nvPr>
        </p:nvSpPr>
        <p:spPr/>
        <p:txBody>
          <a:bodyPr/>
          <a:lstStyle/>
          <a:p>
            <a:fld id="{A8AB35CB-E3B8-47F7-B67B-7846C6AC651F}" type="slidenum">
              <a:rPr lang="fr-CH" smtClean="0"/>
              <a:t>4</a:t>
            </a:fld>
            <a:endParaRPr lang="fr-CH" dirty="0"/>
          </a:p>
        </p:txBody>
      </p:sp>
    </p:spTree>
    <p:extLst>
      <p:ext uri="{BB962C8B-B14F-4D97-AF65-F5344CB8AC3E}">
        <p14:creationId xmlns:p14="http://schemas.microsoft.com/office/powerpoint/2010/main" val="30447026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711200"/>
            <a:ext cx="6318250" cy="3554413"/>
          </a:xfrm>
        </p:spPr>
      </p:sp>
      <p:sp>
        <p:nvSpPr>
          <p:cNvPr id="3" name="Notes Placeholder 2"/>
          <p:cNvSpPr>
            <a:spLocks noGrp="1"/>
          </p:cNvSpPr>
          <p:nvPr>
            <p:ph type="body" idx="1"/>
          </p:nvPr>
        </p:nvSpPr>
        <p:spPr/>
        <p:txBody>
          <a:bodyPr/>
          <a:lstStyle/>
          <a:p>
            <a:r>
              <a:rPr lang="es-AR" noProof="0" dirty="0"/>
              <a:t>Explorar opciones de respuesta. Enfocarse en que sean viables y apropiadas. Revisar constantemente a lo largo del tiempo. La aplicabilidad podría tener límites temporales en crisis agudas.</a:t>
            </a:r>
          </a:p>
          <a:p>
            <a:endParaRPr lang="es-AR" noProof="0" dirty="0"/>
          </a:p>
          <a:p>
            <a:r>
              <a:rPr lang="es-AR" noProof="0" dirty="0"/>
              <a:t>Sustitución/prestación directa de servicios</a:t>
            </a:r>
            <a:r>
              <a:rPr lang="es-AR" baseline="0" noProof="0" dirty="0"/>
              <a:t> (la decisión dependerá de la urgencia y de la gravedad (es decir, la gravedad, la magnitud del riesgo y el riesgo de agravación) del problema. Podría considerarse cuando:</a:t>
            </a:r>
          </a:p>
          <a:p>
            <a:pPr marL="228600" indent="-228600">
              <a:buAutoNum type="arabicPeriod"/>
            </a:pPr>
            <a:r>
              <a:rPr lang="es-AR" baseline="0" noProof="0" dirty="0"/>
              <a:t>las necesidades son grandes y las autoridades responsables no son capaces o no tienen la voluntad de satisfacerlas, o en caso de que no existan autoridades;</a:t>
            </a:r>
          </a:p>
          <a:p>
            <a:pPr marL="228600" indent="-228600">
              <a:buAutoNum type="arabicPeriod"/>
            </a:pPr>
            <a:r>
              <a:rPr lang="es-AR" baseline="0" noProof="0" dirty="0"/>
              <a:t>las condiciones de seguridad no sean aceptables o haya riesgo de que la asistencia directa sea usada indebidamente o mal recibida;</a:t>
            </a:r>
          </a:p>
          <a:p>
            <a:pPr marL="228600" indent="-228600">
              <a:buAutoNum type="arabicPeriod"/>
            </a:pPr>
            <a:r>
              <a:rPr lang="es-AR" baseline="0" noProof="0" dirty="0"/>
              <a:t>la asistencia ayudará a proteger a las personas afectadas</a:t>
            </a:r>
          </a:p>
        </p:txBody>
      </p:sp>
      <p:sp>
        <p:nvSpPr>
          <p:cNvPr id="4" name="Slide Number Placeholder 3"/>
          <p:cNvSpPr>
            <a:spLocks noGrp="1"/>
          </p:cNvSpPr>
          <p:nvPr>
            <p:ph type="sldNum" sz="quarter" idx="10"/>
          </p:nvPr>
        </p:nvSpPr>
        <p:spPr/>
        <p:txBody>
          <a:bodyPr/>
          <a:lstStyle/>
          <a:p>
            <a:pPr>
              <a:defRPr/>
            </a:pPr>
            <a:fld id="{C028AC44-87CA-804D-8FF1-551C2AF4DCBC}" type="slidenum">
              <a:rPr lang="en-US" altLang="en-US" smtClean="0"/>
              <a:pPr>
                <a:defRPr/>
              </a:pPr>
              <a:t>34</a:t>
            </a:fld>
            <a:endParaRPr lang="en-US" altLang="en-US" dirty="0"/>
          </a:p>
        </p:txBody>
      </p:sp>
    </p:spTree>
    <p:extLst>
      <p:ext uri="{BB962C8B-B14F-4D97-AF65-F5344CB8AC3E}">
        <p14:creationId xmlns:p14="http://schemas.microsoft.com/office/powerpoint/2010/main" val="1291642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noProof="0" dirty="0"/>
              <a:t>Ninguna organización podrá satisfacer todas las necesidades por su cuenta. Es necesario compartir tareas y responsabilidades. Una buena coordinación es clave para lograrlo.</a:t>
            </a:r>
          </a:p>
        </p:txBody>
      </p:sp>
      <p:sp>
        <p:nvSpPr>
          <p:cNvPr id="4" name="Slide Number Placeholder 3"/>
          <p:cNvSpPr>
            <a:spLocks noGrp="1"/>
          </p:cNvSpPr>
          <p:nvPr>
            <p:ph type="sldNum" sz="quarter" idx="10"/>
          </p:nvPr>
        </p:nvSpPr>
        <p:spPr/>
        <p:txBody>
          <a:bodyPr/>
          <a:lstStyle/>
          <a:p>
            <a:pPr>
              <a:defRPr/>
            </a:pPr>
            <a:fld id="{C028AC44-87CA-804D-8FF1-551C2AF4DCBC}" type="slidenum">
              <a:rPr lang="en-US" altLang="en-US" smtClean="0"/>
              <a:pPr>
                <a:defRPr/>
              </a:pPr>
              <a:t>35</a:t>
            </a:fld>
            <a:endParaRPr lang="en-US" altLang="en-US" dirty="0"/>
          </a:p>
        </p:txBody>
      </p:sp>
    </p:spTree>
    <p:extLst>
      <p:ext uri="{BB962C8B-B14F-4D97-AF65-F5344CB8AC3E}">
        <p14:creationId xmlns:p14="http://schemas.microsoft.com/office/powerpoint/2010/main" val="15672530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ＭＳ Ｐゴシック" charset="-128"/>
              </a:defRPr>
            </a:lvl1pPr>
            <a:lvl2pPr marL="749300" indent="-287338">
              <a:defRPr sz="2400">
                <a:solidFill>
                  <a:schemeClr val="tx1"/>
                </a:solidFill>
                <a:latin typeface="Arial" charset="0"/>
                <a:ea typeface="ＭＳ Ｐゴシック" charset="-128"/>
              </a:defRPr>
            </a:lvl2pPr>
            <a:lvl3pPr marL="1154113" indent="-230188">
              <a:defRPr sz="2400">
                <a:solidFill>
                  <a:schemeClr val="tx1"/>
                </a:solidFill>
                <a:latin typeface="Arial" charset="0"/>
                <a:ea typeface="ＭＳ Ｐゴシック" charset="-128"/>
              </a:defRPr>
            </a:lvl3pPr>
            <a:lvl4pPr marL="1616075" indent="-230188">
              <a:defRPr sz="2400">
                <a:solidFill>
                  <a:schemeClr val="tx1"/>
                </a:solidFill>
                <a:latin typeface="Arial" charset="0"/>
                <a:ea typeface="ＭＳ Ｐゴシック" charset="-128"/>
              </a:defRPr>
            </a:lvl4pPr>
            <a:lvl5pPr marL="2078038" indent="-230188">
              <a:defRPr sz="2400">
                <a:solidFill>
                  <a:schemeClr val="tx1"/>
                </a:solidFill>
                <a:latin typeface="Arial" charset="0"/>
                <a:ea typeface="ＭＳ Ｐゴシック" charset="-128"/>
              </a:defRPr>
            </a:lvl5pPr>
            <a:lvl6pPr marL="2535238" indent="-230188" eaLnBrk="0" fontAlgn="base" hangingPunct="0">
              <a:spcBef>
                <a:spcPct val="0"/>
              </a:spcBef>
              <a:spcAft>
                <a:spcPct val="0"/>
              </a:spcAft>
              <a:defRPr sz="2400">
                <a:solidFill>
                  <a:schemeClr val="tx1"/>
                </a:solidFill>
                <a:latin typeface="Arial" charset="0"/>
                <a:ea typeface="ＭＳ Ｐゴシック" charset="-128"/>
              </a:defRPr>
            </a:lvl6pPr>
            <a:lvl7pPr marL="2992438" indent="-230188" eaLnBrk="0" fontAlgn="base" hangingPunct="0">
              <a:spcBef>
                <a:spcPct val="0"/>
              </a:spcBef>
              <a:spcAft>
                <a:spcPct val="0"/>
              </a:spcAft>
              <a:defRPr sz="2400">
                <a:solidFill>
                  <a:schemeClr val="tx1"/>
                </a:solidFill>
                <a:latin typeface="Arial" charset="0"/>
                <a:ea typeface="ＭＳ Ｐゴシック" charset="-128"/>
              </a:defRPr>
            </a:lvl7pPr>
            <a:lvl8pPr marL="3449638" indent="-230188" eaLnBrk="0" fontAlgn="base" hangingPunct="0">
              <a:spcBef>
                <a:spcPct val="0"/>
              </a:spcBef>
              <a:spcAft>
                <a:spcPct val="0"/>
              </a:spcAft>
              <a:defRPr sz="2400">
                <a:solidFill>
                  <a:schemeClr val="tx1"/>
                </a:solidFill>
                <a:latin typeface="Arial" charset="0"/>
                <a:ea typeface="ＭＳ Ｐゴシック" charset="-128"/>
              </a:defRPr>
            </a:lvl8pPr>
            <a:lvl9pPr marL="3906838" indent="-230188" eaLnBrk="0" fontAlgn="base" hangingPunct="0">
              <a:spcBef>
                <a:spcPct val="0"/>
              </a:spcBef>
              <a:spcAft>
                <a:spcPct val="0"/>
              </a:spcAft>
              <a:defRPr sz="2400">
                <a:solidFill>
                  <a:schemeClr val="tx1"/>
                </a:solidFill>
                <a:latin typeface="Arial" charset="0"/>
                <a:ea typeface="ＭＳ Ｐゴシック" charset="-128"/>
              </a:defRPr>
            </a:lvl9pPr>
          </a:lstStyle>
          <a:p>
            <a:fld id="{39F38034-604C-E249-A520-5444C6F4D9D3}" type="slidenum">
              <a:rPr lang="fr-CH" altLang="en-US" sz="1200"/>
              <a:pPr/>
              <a:t>36</a:t>
            </a:fld>
            <a:endParaRPr lang="fr-CH" altLang="en-US" sz="1200" dirty="0"/>
          </a:p>
        </p:txBody>
      </p:sp>
      <p:sp>
        <p:nvSpPr>
          <p:cNvPr id="82947" name="Rectangle 2"/>
          <p:cNvSpPr>
            <a:spLocks noGrp="1" noRot="1" noChangeAspect="1" noChangeArrowheads="1" noTextEdit="1"/>
          </p:cNvSpPr>
          <p:nvPr>
            <p:ph type="sldImg"/>
          </p:nvPr>
        </p:nvSpPr>
        <p:spPr>
          <a:xfrm>
            <a:off x="452438" y="717550"/>
            <a:ext cx="6375400" cy="3586163"/>
          </a:xfrm>
          <a:ln/>
        </p:spPr>
      </p:sp>
      <p:sp>
        <p:nvSpPr>
          <p:cNvPr id="111620" name="Rectangle 3"/>
          <p:cNvSpPr>
            <a:spLocks noGrp="1" noChangeArrowheads="1"/>
          </p:cNvSpPr>
          <p:nvPr>
            <p:ph type="body" idx="1"/>
          </p:nvPr>
        </p:nvSpPr>
        <p:spPr>
          <a:xfrm>
            <a:off x="726434" y="4541905"/>
            <a:ext cx="5826549" cy="43043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r>
              <a:rPr lang="en-GB" altLang="en-US" b="0" noProof="0" dirty="0">
                <a:latin typeface="Arial" charset="0"/>
                <a:ea typeface="ＭＳ Ｐゴシック" charset="-128"/>
              </a:rPr>
              <a:t>After the strategy about how to achieve the intended results has been defined, it is the moment to look at what activities will be carried out linked to this and what resources are needed to do so. </a:t>
            </a:r>
          </a:p>
          <a:p>
            <a:pPr eaLnBrk="1" hangingPunct="1"/>
            <a:endParaRPr lang="en-GB" altLang="en-US" b="0" noProof="0" dirty="0">
              <a:latin typeface="Arial" charset="0"/>
              <a:ea typeface="ＭＳ Ｐゴシック" charset="-128"/>
            </a:endParaRPr>
          </a:p>
          <a:p>
            <a:pPr eaLnBrk="1" hangingPunct="1"/>
            <a:r>
              <a:rPr lang="en-GB" altLang="en-US" b="0" noProof="0" dirty="0">
                <a:latin typeface="Arial" charset="0"/>
                <a:ea typeface="ＭＳ Ｐゴシック" charset="-128"/>
              </a:rPr>
              <a:t>Resources are directly linked to activities and tasks.</a:t>
            </a:r>
            <a:r>
              <a:rPr lang="en-GB" altLang="en-US" b="0" baseline="0" noProof="0" dirty="0">
                <a:latin typeface="Arial" charset="0"/>
                <a:ea typeface="ＭＳ Ｐゴシック" charset="-128"/>
              </a:rPr>
              <a:t> Examples of resources included staff (type, number, quality), infra-structure (buildings –health posts, hospitals, offices, warehouse,…., essential services such as water &amp; sanitation, energy), equipment/ materials (water pumps, lab equipment, drugs, food, blankets, chlorine, fuel….), transport (land-cruisers, trucks, planes,…), money</a:t>
            </a:r>
            <a:endParaRPr lang="en-GB" altLang="en-US" b="0" noProof="0" dirty="0">
              <a:latin typeface="Arial" charset="0"/>
              <a:ea typeface="ＭＳ Ｐゴシック" charset="-128"/>
            </a:endParaRPr>
          </a:p>
        </p:txBody>
      </p:sp>
    </p:spTree>
    <p:extLst>
      <p:ext uri="{BB962C8B-B14F-4D97-AF65-F5344CB8AC3E}">
        <p14:creationId xmlns:p14="http://schemas.microsoft.com/office/powerpoint/2010/main" val="36276180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711200"/>
            <a:ext cx="6318250" cy="3554413"/>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AR" altLang="en-US" noProof="0" dirty="0"/>
              <a:t>¿Por qué esta foto? El cisne está claramente observando a su cría.</a:t>
            </a:r>
          </a:p>
          <a:p>
            <a:pPr marL="0" marR="0" indent="0" algn="l" defTabSz="914400" rtl="0" eaLnBrk="0" fontAlgn="base" latinLnBrk="0" hangingPunct="0">
              <a:lnSpc>
                <a:spcPct val="100000"/>
              </a:lnSpc>
              <a:spcBef>
                <a:spcPct val="30000"/>
              </a:spcBef>
              <a:spcAft>
                <a:spcPct val="0"/>
              </a:spcAft>
              <a:buClrTx/>
              <a:buSzTx/>
              <a:buFontTx/>
              <a:buNone/>
              <a:tabLst/>
              <a:defRPr/>
            </a:pPr>
            <a:r>
              <a:rPr lang="es-AR" altLang="en-US" noProof="0" dirty="0"/>
              <a:t>El seguimiento es un proceso continuo y sistemático que implica recopilar, registrar, analizar y comunicar información para contribuir a la gestión.</a:t>
            </a:r>
            <a:endParaRPr lang="es-AR" noProof="0" dirty="0"/>
          </a:p>
        </p:txBody>
      </p:sp>
      <p:sp>
        <p:nvSpPr>
          <p:cNvPr id="4" name="Slide Number Placeholder 3"/>
          <p:cNvSpPr>
            <a:spLocks noGrp="1"/>
          </p:cNvSpPr>
          <p:nvPr>
            <p:ph type="sldNum" sz="quarter" idx="10"/>
          </p:nvPr>
        </p:nvSpPr>
        <p:spPr/>
        <p:txBody>
          <a:bodyPr/>
          <a:lstStyle/>
          <a:p>
            <a:pPr>
              <a:defRPr/>
            </a:pPr>
            <a:fld id="{C028AC44-87CA-804D-8FF1-551C2AF4DCBC}" type="slidenum">
              <a:rPr lang="en-US" altLang="en-US" smtClean="0"/>
              <a:pPr>
                <a:defRPr/>
              </a:pPr>
              <a:t>37</a:t>
            </a:fld>
            <a:endParaRPr lang="en-US" altLang="en-US" dirty="0"/>
          </a:p>
        </p:txBody>
      </p:sp>
    </p:spTree>
    <p:extLst>
      <p:ext uri="{BB962C8B-B14F-4D97-AF65-F5344CB8AC3E}">
        <p14:creationId xmlns:p14="http://schemas.microsoft.com/office/powerpoint/2010/main" val="20944907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noProof="0" dirty="0"/>
              <a:t>Veamos la diferencia entre seguimiento y evaluación.</a:t>
            </a:r>
          </a:p>
          <a:p>
            <a:endParaRPr lang="es-AR" noProof="0" dirty="0"/>
          </a:p>
          <a:p>
            <a:r>
              <a:rPr lang="es-AR" noProof="0" dirty="0"/>
              <a:t>Evaluación: examen independiente, objetivo y sistemático del diseño, la implementación y los resultados un programa/una operación/política destinados a obtener aprendizajes para mejorar políticas y prácticas y reforzar la rendición de cuentas</a:t>
            </a:r>
            <a:r>
              <a:rPr lang="es-AR" baseline="0" noProof="0" dirty="0"/>
              <a:t>. Una evaluación estudia el programa /…. y lo contrapone a criterios reconocidos, articula los hallazgos, obtiene conclusiones y realiza recomendaciones. </a:t>
            </a:r>
          </a:p>
          <a:p>
            <a:r>
              <a:rPr lang="es-AR" baseline="0" noProof="0" dirty="0"/>
              <a:t>El S y la E se utilizan para la gestión de la operación (adopción de decisiones fundada), para fomentar el aprendizaje y la generación de informes internos y externos (p.ej. para rendición de cuentas, movilización de otras partes interesadas o financiación).</a:t>
            </a:r>
          </a:p>
          <a:p>
            <a:endParaRPr lang="es-AR" baseline="0" noProof="0" dirty="0"/>
          </a:p>
          <a:p>
            <a:r>
              <a:rPr lang="es-AR" baseline="0" noProof="0" dirty="0"/>
              <a:t>Se necesitan un punto de partida y un objetivo para poder realizar un seguimiento/evaluar el progreso de las intervenciones hacia los resultados esperados.</a:t>
            </a:r>
          </a:p>
        </p:txBody>
      </p:sp>
      <p:sp>
        <p:nvSpPr>
          <p:cNvPr id="4" name="Slide Number Placeholder 3"/>
          <p:cNvSpPr>
            <a:spLocks noGrp="1"/>
          </p:cNvSpPr>
          <p:nvPr>
            <p:ph type="sldNum" sz="quarter" idx="10"/>
          </p:nvPr>
        </p:nvSpPr>
        <p:spPr/>
        <p:txBody>
          <a:bodyPr/>
          <a:lstStyle/>
          <a:p>
            <a:pPr>
              <a:defRPr/>
            </a:pPr>
            <a:fld id="{C028AC44-87CA-804D-8FF1-551C2AF4DCBC}" type="slidenum">
              <a:rPr lang="en-US" altLang="en-US" smtClean="0"/>
              <a:pPr>
                <a:defRPr/>
              </a:pPr>
              <a:t>38</a:t>
            </a:fld>
            <a:endParaRPr lang="en-US" altLang="en-US" dirty="0"/>
          </a:p>
        </p:txBody>
      </p:sp>
    </p:spTree>
    <p:extLst>
      <p:ext uri="{BB962C8B-B14F-4D97-AF65-F5344CB8AC3E}">
        <p14:creationId xmlns:p14="http://schemas.microsoft.com/office/powerpoint/2010/main" val="30363378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a:p>
            <a:r>
              <a:rPr lang="es-AR" b="1" noProof="0" dirty="0">
                <a:solidFill>
                  <a:srgbClr val="FF0000"/>
                </a:solidFill>
              </a:rPr>
              <a:t>Formatos de evaluación rápidos</a:t>
            </a:r>
            <a:r>
              <a:rPr lang="es-AR" b="0" noProof="0" dirty="0"/>
              <a:t>, </a:t>
            </a:r>
            <a:r>
              <a:rPr lang="es-AR" noProof="0" dirty="0"/>
              <a:t>p.ej.</a:t>
            </a:r>
            <a:r>
              <a:rPr lang="es-AR" baseline="0" noProof="0" dirty="0"/>
              <a:t> específicos del país /organización, evaluación inicial rápida de múltiples conjuntos /sectores (MIRA) (Nota: la evaluación </a:t>
            </a:r>
            <a:r>
              <a:rPr lang="es-AR" i="1" baseline="0" noProof="0" dirty="0"/>
              <a:t>MIRA es controversial en ciertos contextos); plantilla de evaluación rápida inicial </a:t>
            </a:r>
            <a:r>
              <a:rPr lang="es-AR" i="0" baseline="0" noProof="0" dirty="0"/>
              <a:t>ACAPS</a:t>
            </a:r>
          </a:p>
          <a:p>
            <a:r>
              <a:rPr lang="es-AR" b="1" i="0" baseline="0" noProof="0" dirty="0"/>
              <a:t>Evaluación en curso </a:t>
            </a:r>
            <a:r>
              <a:rPr lang="es-AR" i="0" baseline="0" noProof="0" dirty="0"/>
              <a:t>= seguimiento de la situación /monitoreo, p. ej.</a:t>
            </a:r>
            <a:r>
              <a:rPr lang="en-US" i="0" baseline="0" dirty="0"/>
              <a:t> </a:t>
            </a:r>
            <a:r>
              <a:rPr lang="es-ES" i="0" baseline="0" dirty="0"/>
              <a:t>sistema de seguimiento de la disponibilidad de recursos de salud (HeRAMS) de la OMS </a:t>
            </a:r>
            <a:r>
              <a:rPr lang="en-US" i="0" baseline="0" dirty="0"/>
              <a:t>= HeRAMS, </a:t>
            </a:r>
            <a:r>
              <a:rPr lang="es-AR" i="0" baseline="0" noProof="0" dirty="0"/>
              <a:t>precios del mercado, brotes de enfermedades emergentes en el área</a:t>
            </a:r>
            <a:endParaRPr lang="es-AR" i="0" noProof="0" dirty="0"/>
          </a:p>
        </p:txBody>
      </p:sp>
      <p:sp>
        <p:nvSpPr>
          <p:cNvPr id="4" name="Slide Number Placeholder 3"/>
          <p:cNvSpPr>
            <a:spLocks noGrp="1"/>
          </p:cNvSpPr>
          <p:nvPr>
            <p:ph type="sldNum" sz="quarter" idx="10"/>
          </p:nvPr>
        </p:nvSpPr>
        <p:spPr/>
        <p:txBody>
          <a:bodyPr/>
          <a:lstStyle/>
          <a:p>
            <a:fld id="{A8AB35CB-E3B8-47F7-B67B-7846C6AC651F}" type="slidenum">
              <a:rPr lang="fr-CH" smtClean="0"/>
              <a:t>39</a:t>
            </a:fld>
            <a:endParaRPr lang="fr-CH" dirty="0"/>
          </a:p>
        </p:txBody>
      </p:sp>
    </p:spTree>
    <p:extLst>
      <p:ext uri="{BB962C8B-B14F-4D97-AF65-F5344CB8AC3E}">
        <p14:creationId xmlns:p14="http://schemas.microsoft.com/office/powerpoint/2010/main" val="3333955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ＭＳ Ｐゴシック" charset="-128"/>
              </a:defRPr>
            </a:lvl1pPr>
            <a:lvl2pPr marL="749300" indent="-287338">
              <a:defRPr sz="2400">
                <a:solidFill>
                  <a:schemeClr val="tx1"/>
                </a:solidFill>
                <a:latin typeface="Arial" charset="0"/>
                <a:ea typeface="ＭＳ Ｐゴシック" charset="-128"/>
              </a:defRPr>
            </a:lvl2pPr>
            <a:lvl3pPr marL="1154113" indent="-230188">
              <a:defRPr sz="2400">
                <a:solidFill>
                  <a:schemeClr val="tx1"/>
                </a:solidFill>
                <a:latin typeface="Arial" charset="0"/>
                <a:ea typeface="ＭＳ Ｐゴシック" charset="-128"/>
              </a:defRPr>
            </a:lvl3pPr>
            <a:lvl4pPr marL="1616075" indent="-230188">
              <a:defRPr sz="2400">
                <a:solidFill>
                  <a:schemeClr val="tx1"/>
                </a:solidFill>
                <a:latin typeface="Arial" charset="0"/>
                <a:ea typeface="ＭＳ Ｐゴシック" charset="-128"/>
              </a:defRPr>
            </a:lvl4pPr>
            <a:lvl5pPr marL="2078038" indent="-230188">
              <a:defRPr sz="2400">
                <a:solidFill>
                  <a:schemeClr val="tx1"/>
                </a:solidFill>
                <a:latin typeface="Arial" charset="0"/>
                <a:ea typeface="ＭＳ Ｐゴシック" charset="-128"/>
              </a:defRPr>
            </a:lvl5pPr>
            <a:lvl6pPr marL="2535238" indent="-230188" eaLnBrk="0" fontAlgn="base" hangingPunct="0">
              <a:spcBef>
                <a:spcPct val="0"/>
              </a:spcBef>
              <a:spcAft>
                <a:spcPct val="0"/>
              </a:spcAft>
              <a:defRPr sz="2400">
                <a:solidFill>
                  <a:schemeClr val="tx1"/>
                </a:solidFill>
                <a:latin typeface="Arial" charset="0"/>
                <a:ea typeface="ＭＳ Ｐゴシック" charset="-128"/>
              </a:defRPr>
            </a:lvl6pPr>
            <a:lvl7pPr marL="2992438" indent="-230188" eaLnBrk="0" fontAlgn="base" hangingPunct="0">
              <a:spcBef>
                <a:spcPct val="0"/>
              </a:spcBef>
              <a:spcAft>
                <a:spcPct val="0"/>
              </a:spcAft>
              <a:defRPr sz="2400">
                <a:solidFill>
                  <a:schemeClr val="tx1"/>
                </a:solidFill>
                <a:latin typeface="Arial" charset="0"/>
                <a:ea typeface="ＭＳ Ｐゴシック" charset="-128"/>
              </a:defRPr>
            </a:lvl7pPr>
            <a:lvl8pPr marL="3449638" indent="-230188" eaLnBrk="0" fontAlgn="base" hangingPunct="0">
              <a:spcBef>
                <a:spcPct val="0"/>
              </a:spcBef>
              <a:spcAft>
                <a:spcPct val="0"/>
              </a:spcAft>
              <a:defRPr sz="2400">
                <a:solidFill>
                  <a:schemeClr val="tx1"/>
                </a:solidFill>
                <a:latin typeface="Arial" charset="0"/>
                <a:ea typeface="ＭＳ Ｐゴシック" charset="-128"/>
              </a:defRPr>
            </a:lvl8pPr>
            <a:lvl9pPr marL="3906838" indent="-230188" eaLnBrk="0" fontAlgn="base" hangingPunct="0">
              <a:spcBef>
                <a:spcPct val="0"/>
              </a:spcBef>
              <a:spcAft>
                <a:spcPct val="0"/>
              </a:spcAft>
              <a:defRPr sz="2400">
                <a:solidFill>
                  <a:schemeClr val="tx1"/>
                </a:solidFill>
                <a:latin typeface="Arial" charset="0"/>
                <a:ea typeface="ＭＳ Ｐゴシック" charset="-128"/>
              </a:defRPr>
            </a:lvl9pPr>
          </a:lstStyle>
          <a:p>
            <a:fld id="{950EFC79-331D-BD4C-8AF2-0EB1847099AD}" type="slidenum">
              <a:rPr lang="fr-CH" altLang="en-US" sz="1200"/>
              <a:pPr/>
              <a:t>40</a:t>
            </a:fld>
            <a:endParaRPr lang="fr-CH" altLang="en-US" sz="1200" dirty="0"/>
          </a:p>
        </p:txBody>
      </p:sp>
      <p:sp>
        <p:nvSpPr>
          <p:cNvPr id="105475" name="Rectangle 2"/>
          <p:cNvSpPr>
            <a:spLocks noGrp="1" noRot="1" noChangeAspect="1" noChangeArrowheads="1" noTextEdit="1"/>
          </p:cNvSpPr>
          <p:nvPr>
            <p:ph type="sldImg"/>
          </p:nvPr>
        </p:nvSpPr>
        <p:spPr>
          <a:xfrm>
            <a:off x="436563" y="711200"/>
            <a:ext cx="6318250" cy="3554413"/>
          </a:xfrm>
          <a:ln/>
        </p:spPr>
      </p:sp>
      <p:sp>
        <p:nvSpPr>
          <p:cNvPr id="74756" name="Rectangle 3"/>
          <p:cNvSpPr>
            <a:spLocks noGrp="1" noChangeArrowheads="1"/>
          </p:cNvSpPr>
          <p:nvPr>
            <p:ph type="body" idx="1"/>
          </p:nvPr>
        </p:nvSpPr>
        <p:spPr>
          <a:xfrm>
            <a:off x="971373" y="4541905"/>
            <a:ext cx="5338348" cy="43043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r>
              <a:rPr lang="es-AR" altLang="en-US" noProof="0" dirty="0">
                <a:latin typeface="Arial" charset="0"/>
                <a:ea typeface="ＭＳ Ｐゴシック" charset="-128"/>
              </a:rPr>
              <a:t>Los criterios de evaluación utilizados comúnmente se basan en los criterios</a:t>
            </a:r>
            <a:r>
              <a:rPr lang="es-AR" altLang="en-US" baseline="0" noProof="0" dirty="0">
                <a:latin typeface="Arial" charset="0"/>
                <a:ea typeface="ＭＳ Ｐゴシック" charset="-128"/>
              </a:rPr>
              <a:t> OCDE/DAC. Para más detalles sobre estos criterios, se puede consultar el sitio web de ALNAP donde hay orientaciones sobre la utilización de estos criterios, una biblioteca de evaluaciones y mucho material útil </a:t>
            </a:r>
            <a:r>
              <a:rPr lang="es-AR" altLang="en-US" i="1" baseline="0" noProof="0" dirty="0">
                <a:latin typeface="Arial" charset="0"/>
                <a:ea typeface="ＭＳ Ｐゴシック" charset="-128"/>
              </a:rPr>
              <a:t>(ALNAP: Active learning network for accountability and performance in humanitarian action)</a:t>
            </a:r>
            <a:endParaRPr lang="es-AR" altLang="en-US" i="1" noProof="0" dirty="0">
              <a:latin typeface="Arial" charset="0"/>
              <a:ea typeface="ＭＳ Ｐゴシック" charset="-128"/>
            </a:endParaRPr>
          </a:p>
        </p:txBody>
      </p:sp>
    </p:spTree>
    <p:extLst>
      <p:ext uri="{BB962C8B-B14F-4D97-AF65-F5344CB8AC3E}">
        <p14:creationId xmlns:p14="http://schemas.microsoft.com/office/powerpoint/2010/main" val="24116939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ＭＳ Ｐゴシック" charset="-128"/>
              </a:defRPr>
            </a:lvl1pPr>
            <a:lvl2pPr marL="749300" indent="-287338">
              <a:defRPr sz="2400">
                <a:solidFill>
                  <a:schemeClr val="tx1"/>
                </a:solidFill>
                <a:latin typeface="Arial" charset="0"/>
                <a:ea typeface="ＭＳ Ｐゴシック" charset="-128"/>
              </a:defRPr>
            </a:lvl2pPr>
            <a:lvl3pPr marL="1154113" indent="-230188">
              <a:defRPr sz="2400">
                <a:solidFill>
                  <a:schemeClr val="tx1"/>
                </a:solidFill>
                <a:latin typeface="Arial" charset="0"/>
                <a:ea typeface="ＭＳ Ｐゴシック" charset="-128"/>
              </a:defRPr>
            </a:lvl3pPr>
            <a:lvl4pPr marL="1616075" indent="-230188">
              <a:defRPr sz="2400">
                <a:solidFill>
                  <a:schemeClr val="tx1"/>
                </a:solidFill>
                <a:latin typeface="Arial" charset="0"/>
                <a:ea typeface="ＭＳ Ｐゴシック" charset="-128"/>
              </a:defRPr>
            </a:lvl4pPr>
            <a:lvl5pPr marL="2078038" indent="-230188">
              <a:defRPr sz="2400">
                <a:solidFill>
                  <a:schemeClr val="tx1"/>
                </a:solidFill>
                <a:latin typeface="Arial" charset="0"/>
                <a:ea typeface="ＭＳ Ｐゴシック" charset="-128"/>
              </a:defRPr>
            </a:lvl5pPr>
            <a:lvl6pPr marL="2535238" indent="-230188" eaLnBrk="0" fontAlgn="base" hangingPunct="0">
              <a:spcBef>
                <a:spcPct val="0"/>
              </a:spcBef>
              <a:spcAft>
                <a:spcPct val="0"/>
              </a:spcAft>
              <a:defRPr sz="2400">
                <a:solidFill>
                  <a:schemeClr val="tx1"/>
                </a:solidFill>
                <a:latin typeface="Arial" charset="0"/>
                <a:ea typeface="ＭＳ Ｐゴシック" charset="-128"/>
              </a:defRPr>
            </a:lvl6pPr>
            <a:lvl7pPr marL="2992438" indent="-230188" eaLnBrk="0" fontAlgn="base" hangingPunct="0">
              <a:spcBef>
                <a:spcPct val="0"/>
              </a:spcBef>
              <a:spcAft>
                <a:spcPct val="0"/>
              </a:spcAft>
              <a:defRPr sz="2400">
                <a:solidFill>
                  <a:schemeClr val="tx1"/>
                </a:solidFill>
                <a:latin typeface="Arial" charset="0"/>
                <a:ea typeface="ＭＳ Ｐゴシック" charset="-128"/>
              </a:defRPr>
            </a:lvl7pPr>
            <a:lvl8pPr marL="3449638" indent="-230188" eaLnBrk="0" fontAlgn="base" hangingPunct="0">
              <a:spcBef>
                <a:spcPct val="0"/>
              </a:spcBef>
              <a:spcAft>
                <a:spcPct val="0"/>
              </a:spcAft>
              <a:defRPr sz="2400">
                <a:solidFill>
                  <a:schemeClr val="tx1"/>
                </a:solidFill>
                <a:latin typeface="Arial" charset="0"/>
                <a:ea typeface="ＭＳ Ｐゴシック" charset="-128"/>
              </a:defRPr>
            </a:lvl8pPr>
            <a:lvl9pPr marL="3906838" indent="-230188" eaLnBrk="0" fontAlgn="base" hangingPunct="0">
              <a:spcBef>
                <a:spcPct val="0"/>
              </a:spcBef>
              <a:spcAft>
                <a:spcPct val="0"/>
              </a:spcAft>
              <a:defRPr sz="2400">
                <a:solidFill>
                  <a:schemeClr val="tx1"/>
                </a:solidFill>
                <a:latin typeface="Arial" charset="0"/>
                <a:ea typeface="ＭＳ Ｐゴシック" charset="-128"/>
              </a:defRPr>
            </a:lvl9pPr>
          </a:lstStyle>
          <a:p>
            <a:fld id="{E5EF20ED-2426-1747-B4D3-B45FB2A229F9}" type="slidenum">
              <a:rPr lang="fr-CH" altLang="en-US" sz="1200"/>
              <a:pPr/>
              <a:t>41</a:t>
            </a:fld>
            <a:endParaRPr lang="fr-CH" altLang="en-US" sz="1200" dirty="0"/>
          </a:p>
        </p:txBody>
      </p:sp>
      <p:sp>
        <p:nvSpPr>
          <p:cNvPr id="93187" name="Rectangle 2"/>
          <p:cNvSpPr>
            <a:spLocks noGrp="1" noRot="1" noChangeAspect="1" noChangeArrowheads="1" noTextEdit="1"/>
          </p:cNvSpPr>
          <p:nvPr>
            <p:ph type="sldImg"/>
          </p:nvPr>
        </p:nvSpPr>
        <p:spPr>
          <a:xfrm>
            <a:off x="436563" y="711200"/>
            <a:ext cx="6318250" cy="3554413"/>
          </a:xfrm>
          <a:ln/>
        </p:spPr>
      </p:sp>
      <p:sp>
        <p:nvSpPr>
          <p:cNvPr id="60420" name="Rectangle 3"/>
          <p:cNvSpPr>
            <a:spLocks noGrp="1" noChangeArrowheads="1"/>
          </p:cNvSpPr>
          <p:nvPr>
            <p:ph type="body" idx="1"/>
          </p:nvPr>
        </p:nvSpPr>
        <p:spPr>
          <a:xfrm>
            <a:off x="971373" y="4541905"/>
            <a:ext cx="5338348" cy="43043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r>
              <a:rPr lang="es-AR" altLang="en-US" noProof="0" dirty="0">
                <a:latin typeface="Arial" charset="0"/>
                <a:ea typeface="ＭＳ Ｐゴシック" charset="-128"/>
              </a:rPr>
              <a:t>Ejemplo: durante la guerra en ex Yugoslavia en la década de 1990, uno de los indicadores sustitutivos era si las personas fumaban -&gt; dejar de fumar significaba que la situación financiera de una familia no era buena.</a:t>
            </a:r>
          </a:p>
        </p:txBody>
      </p:sp>
    </p:spTree>
    <p:extLst>
      <p:ext uri="{BB962C8B-B14F-4D97-AF65-F5344CB8AC3E}">
        <p14:creationId xmlns:p14="http://schemas.microsoft.com/office/powerpoint/2010/main" val="17577223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Hay una </a:t>
            </a:r>
            <a:r>
              <a:rPr lang="es-AR" noProof="0" dirty="0"/>
              <a:t>gran variedad de indicadores para utilizar, ya sea según áreas de interés o los niveles de la cadena de resultados. En esta diapositiva vemos un ejemplo.</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s-AR" altLang="en-US" noProof="0" dirty="0">
                <a:latin typeface="Arial" charset="0"/>
                <a:ea typeface="ＭＳ Ｐゴシック" charset="-128"/>
              </a:rPr>
              <a:t>Ejemplos: la incidencia y la prevalencia, los indicadores de cobertura (como la cobertura de vacunación para el sarampión), las tasas de acceso (% de personas con acceso adecuado al agua</a:t>
            </a:r>
            <a:r>
              <a:rPr lang="en-US" altLang="en-US" noProof="0" dirty="0">
                <a:latin typeface="Arial" charset="0"/>
                <a:ea typeface="ＭＳ Ｐゴシック" charset="-128"/>
              </a:rPr>
              <a:t>)</a:t>
            </a:r>
          </a:p>
        </p:txBody>
      </p:sp>
      <p:sp>
        <p:nvSpPr>
          <p:cNvPr id="4" name="Slide Number Placeholder 3"/>
          <p:cNvSpPr>
            <a:spLocks noGrp="1"/>
          </p:cNvSpPr>
          <p:nvPr>
            <p:ph type="sldNum" sz="quarter" idx="10"/>
          </p:nvPr>
        </p:nvSpPr>
        <p:spPr/>
        <p:txBody>
          <a:bodyPr/>
          <a:lstStyle/>
          <a:p>
            <a:fld id="{A8AB35CB-E3B8-47F7-B67B-7846C6AC651F}" type="slidenum">
              <a:rPr lang="fr-CH" smtClean="0"/>
              <a:t>42</a:t>
            </a:fld>
            <a:endParaRPr lang="fr-CH" dirty="0"/>
          </a:p>
        </p:txBody>
      </p:sp>
    </p:spTree>
    <p:extLst>
      <p:ext uri="{BB962C8B-B14F-4D97-AF65-F5344CB8AC3E}">
        <p14:creationId xmlns:p14="http://schemas.microsoft.com/office/powerpoint/2010/main" val="27994339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128"/>
              </a:defRPr>
            </a:lvl1pPr>
            <a:lvl2pPr marL="749300" indent="-287338">
              <a:defRPr sz="2400">
                <a:solidFill>
                  <a:schemeClr val="tx1"/>
                </a:solidFill>
                <a:latin typeface="Arial" charset="0"/>
                <a:ea typeface="ＭＳ Ｐゴシック" charset="-128"/>
              </a:defRPr>
            </a:lvl2pPr>
            <a:lvl3pPr marL="1154113" indent="-230188">
              <a:defRPr sz="2400">
                <a:solidFill>
                  <a:schemeClr val="tx1"/>
                </a:solidFill>
                <a:latin typeface="Arial" charset="0"/>
                <a:ea typeface="ＭＳ Ｐゴシック" charset="-128"/>
              </a:defRPr>
            </a:lvl3pPr>
            <a:lvl4pPr marL="1616075" indent="-230188">
              <a:defRPr sz="2400">
                <a:solidFill>
                  <a:schemeClr val="tx1"/>
                </a:solidFill>
                <a:latin typeface="Arial" charset="0"/>
                <a:ea typeface="ＭＳ Ｐゴシック" charset="-128"/>
              </a:defRPr>
            </a:lvl4pPr>
            <a:lvl5pPr marL="2078038" indent="-230188">
              <a:defRPr sz="2400">
                <a:solidFill>
                  <a:schemeClr val="tx1"/>
                </a:solidFill>
                <a:latin typeface="Arial" charset="0"/>
                <a:ea typeface="ＭＳ Ｐゴシック" charset="-128"/>
              </a:defRPr>
            </a:lvl5pPr>
            <a:lvl6pPr marL="2535238" indent="-230188" eaLnBrk="0" fontAlgn="base" hangingPunct="0">
              <a:spcBef>
                <a:spcPct val="0"/>
              </a:spcBef>
              <a:spcAft>
                <a:spcPct val="0"/>
              </a:spcAft>
              <a:defRPr sz="2400">
                <a:solidFill>
                  <a:schemeClr val="tx1"/>
                </a:solidFill>
                <a:latin typeface="Arial" charset="0"/>
                <a:ea typeface="ＭＳ Ｐゴシック" charset="-128"/>
              </a:defRPr>
            </a:lvl6pPr>
            <a:lvl7pPr marL="2992438" indent="-230188" eaLnBrk="0" fontAlgn="base" hangingPunct="0">
              <a:spcBef>
                <a:spcPct val="0"/>
              </a:spcBef>
              <a:spcAft>
                <a:spcPct val="0"/>
              </a:spcAft>
              <a:defRPr sz="2400">
                <a:solidFill>
                  <a:schemeClr val="tx1"/>
                </a:solidFill>
                <a:latin typeface="Arial" charset="0"/>
                <a:ea typeface="ＭＳ Ｐゴシック" charset="-128"/>
              </a:defRPr>
            </a:lvl7pPr>
            <a:lvl8pPr marL="3449638" indent="-230188" eaLnBrk="0" fontAlgn="base" hangingPunct="0">
              <a:spcBef>
                <a:spcPct val="0"/>
              </a:spcBef>
              <a:spcAft>
                <a:spcPct val="0"/>
              </a:spcAft>
              <a:defRPr sz="2400">
                <a:solidFill>
                  <a:schemeClr val="tx1"/>
                </a:solidFill>
                <a:latin typeface="Arial" charset="0"/>
                <a:ea typeface="ＭＳ Ｐゴシック" charset="-128"/>
              </a:defRPr>
            </a:lvl8pPr>
            <a:lvl9pPr marL="3906838" indent="-230188" eaLnBrk="0" fontAlgn="base" hangingPunct="0">
              <a:spcBef>
                <a:spcPct val="0"/>
              </a:spcBef>
              <a:spcAft>
                <a:spcPct val="0"/>
              </a:spcAft>
              <a:defRPr sz="2400">
                <a:solidFill>
                  <a:schemeClr val="tx1"/>
                </a:solidFill>
                <a:latin typeface="Arial" charset="0"/>
                <a:ea typeface="ＭＳ Ｐゴシック" charset="-128"/>
              </a:defRPr>
            </a:lvl9pPr>
          </a:lstStyle>
          <a:p>
            <a:fld id="{A268EC62-5ED6-0B45-9E5C-62E65C1EB0F9}" type="slidenum">
              <a:rPr lang="en-US" altLang="en-US" sz="1200"/>
              <a:pPr/>
              <a:t>43</a:t>
            </a:fld>
            <a:endParaRPr lang="en-US" altLang="en-US" sz="1200" dirty="0"/>
          </a:p>
        </p:txBody>
      </p:sp>
      <p:sp>
        <p:nvSpPr>
          <p:cNvPr id="95235" name="Rectangle 2"/>
          <p:cNvSpPr>
            <a:spLocks noGrp="1" noRot="1" noChangeAspect="1" noChangeArrowheads="1" noTextEdit="1"/>
          </p:cNvSpPr>
          <p:nvPr>
            <p:ph type="sldImg"/>
          </p:nvPr>
        </p:nvSpPr>
        <p:spPr>
          <a:xfrm>
            <a:off x="436563" y="711200"/>
            <a:ext cx="6318250" cy="3554413"/>
          </a:xfrm>
          <a:solidFill>
            <a:srgbClr val="FFFFFF"/>
          </a:solidFill>
          <a:ln/>
        </p:spPr>
      </p:sp>
      <p:sp>
        <p:nvSpPr>
          <p:cNvPr id="952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noProof="0" dirty="0">
              <a:latin typeface="Arial" charset="0"/>
              <a:ea typeface="ＭＳ Ｐゴシック" charset="-128"/>
            </a:endParaRPr>
          </a:p>
        </p:txBody>
      </p:sp>
    </p:spTree>
    <p:extLst>
      <p:ext uri="{BB962C8B-B14F-4D97-AF65-F5344CB8AC3E}">
        <p14:creationId xmlns:p14="http://schemas.microsoft.com/office/powerpoint/2010/main" val="2945918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b="1" noProof="0" dirty="0">
                <a:solidFill>
                  <a:srgbClr val="FF0000"/>
                </a:solidFill>
              </a:rPr>
              <a:t>Formatos de evaluación rápidos</a:t>
            </a:r>
            <a:r>
              <a:rPr lang="es-AR" b="0" noProof="0" dirty="0"/>
              <a:t>, </a:t>
            </a:r>
            <a:r>
              <a:rPr lang="es-AR" noProof="0" dirty="0"/>
              <a:t>p.ej.</a:t>
            </a:r>
            <a:r>
              <a:rPr lang="es-AR" baseline="0" noProof="0" dirty="0"/>
              <a:t> específicos del país /organización, evaluación inicial rápida de múltiples conjuntos /sectores (MIRA) (Nota: la evaluación </a:t>
            </a:r>
            <a:r>
              <a:rPr lang="es-AR" i="1" baseline="0" noProof="0" dirty="0"/>
              <a:t>MIRA es controversial en ciertos contextos); plantilla de evaluación rápida inicial </a:t>
            </a:r>
            <a:r>
              <a:rPr lang="es-AR" i="0" baseline="0" noProof="0" dirty="0"/>
              <a:t>ACAPS.</a:t>
            </a:r>
          </a:p>
          <a:p>
            <a:r>
              <a:rPr lang="es-AR" b="1" i="0" baseline="0" noProof="0" dirty="0"/>
              <a:t>Evaluación en curso </a:t>
            </a:r>
            <a:r>
              <a:rPr lang="es-AR" i="0" baseline="0" noProof="0" dirty="0"/>
              <a:t>= Seguimiento de la situación/monitoreo, p. ej.</a:t>
            </a:r>
            <a:r>
              <a:rPr lang="en-US" i="0" baseline="0" dirty="0"/>
              <a:t> </a:t>
            </a:r>
            <a:r>
              <a:rPr lang="es-ES" i="0" baseline="0" dirty="0"/>
              <a:t>sistema de seguimiento de la disponibilidad de recursos de salud (HeRAMS) de la OMS </a:t>
            </a:r>
            <a:r>
              <a:rPr lang="en-US" i="0" baseline="0" dirty="0"/>
              <a:t>= HeRAMS, </a:t>
            </a:r>
            <a:r>
              <a:rPr lang="es-AR" i="0" baseline="0" noProof="0" dirty="0"/>
              <a:t>precios del mercado, brotes de enfermedades emergentes en el área.</a:t>
            </a:r>
            <a:endParaRPr lang="es-AR" i="0" noProof="0" dirty="0"/>
          </a:p>
          <a:p>
            <a:endParaRPr lang="es-AR" noProof="0" dirty="0"/>
          </a:p>
        </p:txBody>
      </p:sp>
      <p:sp>
        <p:nvSpPr>
          <p:cNvPr id="4" name="Slide Number Placeholder 3"/>
          <p:cNvSpPr>
            <a:spLocks noGrp="1"/>
          </p:cNvSpPr>
          <p:nvPr>
            <p:ph type="sldNum" sz="quarter" idx="10"/>
          </p:nvPr>
        </p:nvSpPr>
        <p:spPr/>
        <p:txBody>
          <a:bodyPr/>
          <a:lstStyle/>
          <a:p>
            <a:fld id="{A8AB35CB-E3B8-47F7-B67B-7846C6AC651F}" type="slidenum">
              <a:rPr lang="fr-CH" smtClean="0"/>
              <a:t>5</a:t>
            </a:fld>
            <a:endParaRPr lang="fr-CH" dirty="0"/>
          </a:p>
        </p:txBody>
      </p:sp>
    </p:spTree>
    <p:extLst>
      <p:ext uri="{BB962C8B-B14F-4D97-AF65-F5344CB8AC3E}">
        <p14:creationId xmlns:p14="http://schemas.microsoft.com/office/powerpoint/2010/main" val="12293554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noProof="0" dirty="0"/>
              <a:t>Un último ejemplo, la lista de IASC /Health Cluster con propuestas de indicadores y referencias de distintas categorías (disponibilidad de recursos de salud, cobertura de servicios de salud, factores de riesgo y consecuencias en términos de salud)</a:t>
            </a:r>
          </a:p>
        </p:txBody>
      </p:sp>
      <p:sp>
        <p:nvSpPr>
          <p:cNvPr id="4" name="Slide Number Placeholder 3"/>
          <p:cNvSpPr>
            <a:spLocks noGrp="1"/>
          </p:cNvSpPr>
          <p:nvPr>
            <p:ph type="sldNum" sz="quarter" idx="10"/>
          </p:nvPr>
        </p:nvSpPr>
        <p:spPr/>
        <p:txBody>
          <a:bodyPr/>
          <a:lstStyle/>
          <a:p>
            <a:fld id="{A8AB35CB-E3B8-47F7-B67B-7846C6AC651F}" type="slidenum">
              <a:rPr lang="fr-CH" smtClean="0"/>
              <a:t>44</a:t>
            </a:fld>
            <a:endParaRPr lang="fr-CH" dirty="0"/>
          </a:p>
        </p:txBody>
      </p:sp>
    </p:spTree>
    <p:extLst>
      <p:ext uri="{BB962C8B-B14F-4D97-AF65-F5344CB8AC3E}">
        <p14:creationId xmlns:p14="http://schemas.microsoft.com/office/powerpoint/2010/main" val="1084354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43F81C-C596-4BEB-B3D1-D34A46E2E073}" type="slidenum">
              <a:rPr lang="fr-CH" smtClean="0"/>
              <a:t>45</a:t>
            </a:fld>
            <a:endParaRPr lang="fr-CH" dirty="0"/>
          </a:p>
        </p:txBody>
      </p:sp>
    </p:spTree>
    <p:extLst>
      <p:ext uri="{BB962C8B-B14F-4D97-AF65-F5344CB8AC3E}">
        <p14:creationId xmlns:p14="http://schemas.microsoft.com/office/powerpoint/2010/main" val="4158642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noProof="0" dirty="0"/>
              <a:t>Más información acerca de </a:t>
            </a:r>
            <a:r>
              <a:rPr lang="en-GB" dirty="0"/>
              <a:t>HeRAMS</a:t>
            </a:r>
          </a:p>
        </p:txBody>
      </p:sp>
      <p:sp>
        <p:nvSpPr>
          <p:cNvPr id="4" name="Slide Number Placeholder 3"/>
          <p:cNvSpPr>
            <a:spLocks noGrp="1"/>
          </p:cNvSpPr>
          <p:nvPr>
            <p:ph type="sldNum" sz="quarter" idx="10"/>
          </p:nvPr>
        </p:nvSpPr>
        <p:spPr/>
        <p:txBody>
          <a:bodyPr/>
          <a:lstStyle/>
          <a:p>
            <a:fld id="{A8AB35CB-E3B8-47F7-B67B-7846C6AC651F}" type="slidenum">
              <a:rPr lang="fr-CH" smtClean="0"/>
              <a:t>6</a:t>
            </a:fld>
            <a:endParaRPr lang="fr-CH" dirty="0"/>
          </a:p>
        </p:txBody>
      </p:sp>
    </p:spTree>
    <p:extLst>
      <p:ext uri="{BB962C8B-B14F-4D97-AF65-F5344CB8AC3E}">
        <p14:creationId xmlns:p14="http://schemas.microsoft.com/office/powerpoint/2010/main" val="3932305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noProof="0" dirty="0"/>
              <a:t>Esta diapositiva es un ejemplo de las fases graves luego de, por ejemplo, el paso de un terremoto. </a:t>
            </a:r>
          </a:p>
          <a:p>
            <a:r>
              <a:rPr lang="es-AR" noProof="0" dirty="0"/>
              <a:t>La calidad de la información es necesaria para actuar cuando el tiempo y las opciones puedan ser muy limitados.</a:t>
            </a:r>
          </a:p>
        </p:txBody>
      </p:sp>
      <p:sp>
        <p:nvSpPr>
          <p:cNvPr id="4" name="Slide Number Placeholder 3"/>
          <p:cNvSpPr>
            <a:spLocks noGrp="1"/>
          </p:cNvSpPr>
          <p:nvPr>
            <p:ph type="sldNum" sz="quarter" idx="10"/>
          </p:nvPr>
        </p:nvSpPr>
        <p:spPr/>
        <p:txBody>
          <a:bodyPr/>
          <a:lstStyle/>
          <a:p>
            <a:fld id="{A8AB35CB-E3B8-47F7-B67B-7846C6AC651F}" type="slidenum">
              <a:rPr lang="fr-CH" smtClean="0"/>
              <a:t>7</a:t>
            </a:fld>
            <a:endParaRPr lang="fr-CH" dirty="0"/>
          </a:p>
        </p:txBody>
      </p:sp>
    </p:spTree>
    <p:extLst>
      <p:ext uri="{BB962C8B-B14F-4D97-AF65-F5344CB8AC3E}">
        <p14:creationId xmlns:p14="http://schemas.microsoft.com/office/powerpoint/2010/main" val="326123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 </a:t>
            </a:r>
            <a:r>
              <a:rPr lang="es-AR" noProof="0" dirty="0"/>
              <a:t>necesita buena calidad de información para actuar… tan pronto como sea posible.</a:t>
            </a:r>
          </a:p>
        </p:txBody>
      </p:sp>
      <p:sp>
        <p:nvSpPr>
          <p:cNvPr id="4" name="Slide Number Placeholder 3"/>
          <p:cNvSpPr>
            <a:spLocks noGrp="1"/>
          </p:cNvSpPr>
          <p:nvPr>
            <p:ph type="sldNum" sz="quarter" idx="10"/>
          </p:nvPr>
        </p:nvSpPr>
        <p:spPr/>
        <p:txBody>
          <a:bodyPr/>
          <a:lstStyle/>
          <a:p>
            <a:fld id="{A8AB35CB-E3B8-47F7-B67B-7846C6AC651F}" type="slidenum">
              <a:rPr lang="fr-CH" smtClean="0"/>
              <a:t>8</a:t>
            </a:fld>
            <a:endParaRPr lang="fr-CH" dirty="0"/>
          </a:p>
        </p:txBody>
      </p:sp>
    </p:spTree>
    <p:extLst>
      <p:ext uri="{BB962C8B-B14F-4D97-AF65-F5344CB8AC3E}">
        <p14:creationId xmlns:p14="http://schemas.microsoft.com/office/powerpoint/2010/main" val="2874505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noProof="0" dirty="0"/>
              <a:t>Debate en plenaria.</a:t>
            </a:r>
          </a:p>
        </p:txBody>
      </p:sp>
      <p:sp>
        <p:nvSpPr>
          <p:cNvPr id="4" name="Slide Number Placeholder 3"/>
          <p:cNvSpPr>
            <a:spLocks noGrp="1"/>
          </p:cNvSpPr>
          <p:nvPr>
            <p:ph type="sldNum" sz="quarter" idx="10"/>
          </p:nvPr>
        </p:nvSpPr>
        <p:spPr/>
        <p:txBody>
          <a:bodyPr/>
          <a:lstStyle/>
          <a:p>
            <a:fld id="{A8AB35CB-E3B8-47F7-B67B-7846C6AC651F}" type="slidenum">
              <a:rPr lang="fr-CH" smtClean="0"/>
              <a:t>10</a:t>
            </a:fld>
            <a:endParaRPr lang="fr-CH" dirty="0"/>
          </a:p>
        </p:txBody>
      </p:sp>
    </p:spTree>
    <p:extLst>
      <p:ext uri="{BB962C8B-B14F-4D97-AF65-F5344CB8AC3E}">
        <p14:creationId xmlns:p14="http://schemas.microsoft.com/office/powerpoint/2010/main" val="3028812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altLang="en-US" sz="1400" b="1" noProof="0" dirty="0"/>
              <a:t>Preguntas para responder.</a:t>
            </a:r>
            <a:r>
              <a:rPr lang="es-AR" altLang="en-US" sz="1400" b="1" baseline="0" noProof="0" dirty="0"/>
              <a:t> </a:t>
            </a:r>
          </a:p>
          <a:p>
            <a:r>
              <a:rPr lang="es-AR" altLang="en-US" sz="1400" b="1" noProof="0" dirty="0"/>
              <a:t>Decidir sobre la información necesaria</a:t>
            </a:r>
            <a:r>
              <a:rPr lang="es-AR" altLang="en-US" sz="1400" noProof="0" dirty="0"/>
              <a:t>:</a:t>
            </a:r>
            <a:r>
              <a:rPr lang="es-AR" altLang="en-US" sz="1400" baseline="0" noProof="0" dirty="0"/>
              <a:t> recopilar/analizar información secundaria</a:t>
            </a:r>
            <a:r>
              <a:rPr lang="es-AR" altLang="en-US" sz="1200" noProof="0" dirty="0"/>
              <a:t> -&gt; Análisis de faltantes en la información;</a:t>
            </a:r>
            <a:r>
              <a:rPr lang="es-AR" altLang="en-US" sz="1200" baseline="0" noProof="0" dirty="0"/>
              <a:t> información principal necesaria</a:t>
            </a:r>
            <a:r>
              <a:rPr lang="es-AR" altLang="en-US" sz="1200" noProof="0" dirty="0"/>
              <a:t>;</a:t>
            </a:r>
            <a:r>
              <a:rPr lang="es-AR" altLang="en-US" sz="1200" baseline="0" noProof="0" dirty="0"/>
              <a:t> necesidad general de un equipo multidisciplinario.</a:t>
            </a:r>
            <a:endParaRPr lang="es-AR" altLang="en-US" sz="1200" noProof="0" dirty="0"/>
          </a:p>
          <a:p>
            <a:endParaRPr lang="fr-CH" dirty="0"/>
          </a:p>
        </p:txBody>
      </p:sp>
      <p:sp>
        <p:nvSpPr>
          <p:cNvPr id="4" name="Slide Number Placeholder 3"/>
          <p:cNvSpPr>
            <a:spLocks noGrp="1"/>
          </p:cNvSpPr>
          <p:nvPr>
            <p:ph type="sldNum" sz="quarter" idx="10"/>
          </p:nvPr>
        </p:nvSpPr>
        <p:spPr/>
        <p:txBody>
          <a:bodyPr/>
          <a:lstStyle/>
          <a:p>
            <a:fld id="{A8AB35CB-E3B8-47F7-B67B-7846C6AC651F}" type="slidenum">
              <a:rPr lang="fr-CH" smtClean="0"/>
              <a:t>11</a:t>
            </a:fld>
            <a:endParaRPr lang="fr-CH" dirty="0"/>
          </a:p>
        </p:txBody>
      </p:sp>
    </p:spTree>
    <p:extLst>
      <p:ext uri="{BB962C8B-B14F-4D97-AF65-F5344CB8AC3E}">
        <p14:creationId xmlns:p14="http://schemas.microsoft.com/office/powerpoint/2010/main" val="953483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C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H"/>
          </a:p>
        </p:txBody>
      </p:sp>
      <p:sp>
        <p:nvSpPr>
          <p:cNvPr id="4" name="Date Placeholder 3"/>
          <p:cNvSpPr>
            <a:spLocks noGrp="1"/>
          </p:cNvSpPr>
          <p:nvPr>
            <p:ph type="dt" sz="half" idx="10"/>
          </p:nvPr>
        </p:nvSpPr>
        <p:spPr/>
        <p:txBody>
          <a:bodyPr/>
          <a:lstStyle/>
          <a:p>
            <a:fld id="{BE040AA6-054C-45E3-ABDB-480BBD43E9F6}" type="datetime1">
              <a:rPr lang="fr-CH" smtClean="0"/>
              <a:t>25.09.2020</a:t>
            </a:fld>
            <a:endParaRPr lang="fr-CH" dirty="0"/>
          </a:p>
        </p:txBody>
      </p:sp>
      <p:sp>
        <p:nvSpPr>
          <p:cNvPr id="5" name="Footer Placeholder 4"/>
          <p:cNvSpPr>
            <a:spLocks noGrp="1"/>
          </p:cNvSpPr>
          <p:nvPr>
            <p:ph type="ftr" sz="quarter" idx="11"/>
          </p:nvPr>
        </p:nvSpPr>
        <p:spPr/>
        <p:txBody>
          <a:bodyPr/>
          <a:lstStyle/>
          <a:p>
            <a:endParaRPr lang="fr-CH" dirty="0"/>
          </a:p>
        </p:txBody>
      </p:sp>
      <p:sp>
        <p:nvSpPr>
          <p:cNvPr id="6" name="Slide Number Placeholder 5"/>
          <p:cNvSpPr>
            <a:spLocks noGrp="1"/>
          </p:cNvSpPr>
          <p:nvPr>
            <p:ph type="sldNum" sz="quarter" idx="12"/>
          </p:nvPr>
        </p:nvSpPr>
        <p:spPr/>
        <p:txBody>
          <a:bodyPr/>
          <a:lstStyle/>
          <a:p>
            <a:fld id="{05C408E3-1C0B-45E5-B572-56F424382D1E}" type="slidenum">
              <a:rPr lang="fr-CH" smtClean="0"/>
              <a:t>‹#›</a:t>
            </a:fld>
            <a:endParaRPr lang="fr-CH" dirty="0"/>
          </a:p>
        </p:txBody>
      </p:sp>
    </p:spTree>
    <p:extLst>
      <p:ext uri="{BB962C8B-B14F-4D97-AF65-F5344CB8AC3E}">
        <p14:creationId xmlns:p14="http://schemas.microsoft.com/office/powerpoint/2010/main" val="1381177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FDD1EE30-501E-455B-9E86-A7BC63BE743B}" type="datetime1">
              <a:rPr lang="fr-CH" smtClean="0"/>
              <a:t>25.09.2020</a:t>
            </a:fld>
            <a:endParaRPr lang="fr-CH" dirty="0"/>
          </a:p>
        </p:txBody>
      </p:sp>
      <p:sp>
        <p:nvSpPr>
          <p:cNvPr id="5" name="Footer Placeholder 4"/>
          <p:cNvSpPr>
            <a:spLocks noGrp="1"/>
          </p:cNvSpPr>
          <p:nvPr>
            <p:ph type="ftr" sz="quarter" idx="11"/>
          </p:nvPr>
        </p:nvSpPr>
        <p:spPr/>
        <p:txBody>
          <a:bodyPr/>
          <a:lstStyle/>
          <a:p>
            <a:endParaRPr lang="fr-CH" dirty="0"/>
          </a:p>
        </p:txBody>
      </p:sp>
      <p:sp>
        <p:nvSpPr>
          <p:cNvPr id="6" name="Slide Number Placeholder 5"/>
          <p:cNvSpPr>
            <a:spLocks noGrp="1"/>
          </p:cNvSpPr>
          <p:nvPr>
            <p:ph type="sldNum" sz="quarter" idx="12"/>
          </p:nvPr>
        </p:nvSpPr>
        <p:spPr/>
        <p:txBody>
          <a:bodyPr/>
          <a:lstStyle/>
          <a:p>
            <a:fld id="{05C408E3-1C0B-45E5-B572-56F424382D1E}" type="slidenum">
              <a:rPr lang="fr-CH" smtClean="0"/>
              <a:t>‹#›</a:t>
            </a:fld>
            <a:endParaRPr lang="fr-CH" dirty="0"/>
          </a:p>
        </p:txBody>
      </p:sp>
    </p:spTree>
    <p:extLst>
      <p:ext uri="{BB962C8B-B14F-4D97-AF65-F5344CB8AC3E}">
        <p14:creationId xmlns:p14="http://schemas.microsoft.com/office/powerpoint/2010/main" val="2986199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C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D00A7B04-2D6E-4313-82ED-D957314C11D7}" type="datetime1">
              <a:rPr lang="fr-CH" smtClean="0"/>
              <a:t>25.09.2020</a:t>
            </a:fld>
            <a:endParaRPr lang="fr-CH" dirty="0"/>
          </a:p>
        </p:txBody>
      </p:sp>
      <p:sp>
        <p:nvSpPr>
          <p:cNvPr id="5" name="Footer Placeholder 4"/>
          <p:cNvSpPr>
            <a:spLocks noGrp="1"/>
          </p:cNvSpPr>
          <p:nvPr>
            <p:ph type="ftr" sz="quarter" idx="11"/>
          </p:nvPr>
        </p:nvSpPr>
        <p:spPr/>
        <p:txBody>
          <a:bodyPr/>
          <a:lstStyle/>
          <a:p>
            <a:endParaRPr lang="fr-CH" dirty="0"/>
          </a:p>
        </p:txBody>
      </p:sp>
      <p:sp>
        <p:nvSpPr>
          <p:cNvPr id="6" name="Slide Number Placeholder 5"/>
          <p:cNvSpPr>
            <a:spLocks noGrp="1"/>
          </p:cNvSpPr>
          <p:nvPr>
            <p:ph type="sldNum" sz="quarter" idx="12"/>
          </p:nvPr>
        </p:nvSpPr>
        <p:spPr/>
        <p:txBody>
          <a:bodyPr/>
          <a:lstStyle/>
          <a:p>
            <a:fld id="{05C408E3-1C0B-45E5-B572-56F424382D1E}" type="slidenum">
              <a:rPr lang="fr-CH" smtClean="0"/>
              <a:t>‹#›</a:t>
            </a:fld>
            <a:endParaRPr lang="fr-CH" dirty="0"/>
          </a:p>
        </p:txBody>
      </p:sp>
    </p:spTree>
    <p:extLst>
      <p:ext uri="{BB962C8B-B14F-4D97-AF65-F5344CB8AC3E}">
        <p14:creationId xmlns:p14="http://schemas.microsoft.com/office/powerpoint/2010/main" val="2059398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914400" y="1981200"/>
            <a:ext cx="10363200" cy="4114800"/>
          </a:xfrm>
        </p:spPr>
        <p:txBody>
          <a:bodyPr/>
          <a:lstStyle/>
          <a:p>
            <a:pPr lvl="0"/>
            <a:endParaRPr lang="en-GB" noProof="0" dirty="0"/>
          </a:p>
        </p:txBody>
      </p:sp>
      <p:sp>
        <p:nvSpPr>
          <p:cNvPr id="4" name="Rectangle 4"/>
          <p:cNvSpPr>
            <a:spLocks noGrp="1" noChangeArrowheads="1"/>
          </p:cNvSpPr>
          <p:nvPr>
            <p:ph type="dt" sz="half" idx="10"/>
          </p:nvPr>
        </p:nvSpPr>
        <p:spPr>
          <a:ln/>
        </p:spPr>
        <p:txBody>
          <a:bodyPr/>
          <a:lstStyle>
            <a:lvl1pPr>
              <a:defRPr/>
            </a:lvl1pPr>
          </a:lstStyle>
          <a:p>
            <a:pPr>
              <a:defRPr/>
            </a:pPr>
            <a:fld id="{52C1CA1D-E306-41E7-BE0D-9773DB39E970}" type="datetime1">
              <a:rPr lang="fr-CH" altLang="en-US" smtClean="0"/>
              <a:t>25.09.2020</a:t>
            </a:fld>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86B180A-5192-BF41-A24B-9B7088144368}" type="slidenum">
              <a:rPr lang="en-US" altLang="en-US"/>
              <a:pPr>
                <a:defRPr/>
              </a:pPr>
              <a:t>‹#›</a:t>
            </a:fld>
            <a:endParaRPr lang="en-US" altLang="en-US" dirty="0"/>
          </a:p>
        </p:txBody>
      </p:sp>
    </p:spTree>
    <p:extLst>
      <p:ext uri="{BB962C8B-B14F-4D97-AF65-F5344CB8AC3E}">
        <p14:creationId xmlns:p14="http://schemas.microsoft.com/office/powerpoint/2010/main" val="1846116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5CE54C92-0C2C-41E0-92DF-6C6597AB7640}" type="datetime1">
              <a:rPr lang="fr-CH" altLang="en-US" smtClean="0"/>
              <a:t>25.09.2020</a:t>
            </a:fld>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D3EA954-EBC2-3048-978C-0827888BD0F8}" type="slidenum">
              <a:rPr lang="en-US" altLang="en-US"/>
              <a:pPr>
                <a:defRPr/>
              </a:pPr>
              <a:t>‹#›</a:t>
            </a:fld>
            <a:endParaRPr lang="en-US" altLang="en-US" dirty="0"/>
          </a:p>
        </p:txBody>
      </p:sp>
    </p:spTree>
    <p:extLst>
      <p:ext uri="{BB962C8B-B14F-4D97-AF65-F5344CB8AC3E}">
        <p14:creationId xmlns:p14="http://schemas.microsoft.com/office/powerpoint/2010/main" val="2759001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FC3431E7-C7F0-46E8-87B7-C279F3470FCB}" type="datetime1">
              <a:rPr lang="fr-CH" smtClean="0"/>
              <a:t>25.09.2020</a:t>
            </a:fld>
            <a:endParaRPr lang="fr-CH" dirty="0"/>
          </a:p>
        </p:txBody>
      </p:sp>
      <p:sp>
        <p:nvSpPr>
          <p:cNvPr id="5" name="Footer Placeholder 4"/>
          <p:cNvSpPr>
            <a:spLocks noGrp="1"/>
          </p:cNvSpPr>
          <p:nvPr>
            <p:ph type="ftr" sz="quarter" idx="11"/>
          </p:nvPr>
        </p:nvSpPr>
        <p:spPr/>
        <p:txBody>
          <a:bodyPr/>
          <a:lstStyle/>
          <a:p>
            <a:endParaRPr lang="fr-CH" dirty="0"/>
          </a:p>
        </p:txBody>
      </p:sp>
      <p:sp>
        <p:nvSpPr>
          <p:cNvPr id="6" name="Slide Number Placeholder 5"/>
          <p:cNvSpPr>
            <a:spLocks noGrp="1"/>
          </p:cNvSpPr>
          <p:nvPr>
            <p:ph type="sldNum" sz="quarter" idx="12"/>
          </p:nvPr>
        </p:nvSpPr>
        <p:spPr/>
        <p:txBody>
          <a:bodyPr/>
          <a:lstStyle/>
          <a:p>
            <a:fld id="{05C408E3-1C0B-45E5-B572-56F424382D1E}" type="slidenum">
              <a:rPr lang="fr-CH" smtClean="0"/>
              <a:t>‹#›</a:t>
            </a:fld>
            <a:endParaRPr lang="fr-CH" dirty="0"/>
          </a:p>
        </p:txBody>
      </p:sp>
    </p:spTree>
    <p:extLst>
      <p:ext uri="{BB962C8B-B14F-4D97-AF65-F5344CB8AC3E}">
        <p14:creationId xmlns:p14="http://schemas.microsoft.com/office/powerpoint/2010/main" val="288399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11F12C-E6CF-4881-B3C2-B15AC4D68CBE}" type="datetime1">
              <a:rPr lang="fr-CH" smtClean="0"/>
              <a:t>25.09.2020</a:t>
            </a:fld>
            <a:endParaRPr lang="fr-CH" dirty="0"/>
          </a:p>
        </p:txBody>
      </p:sp>
      <p:sp>
        <p:nvSpPr>
          <p:cNvPr id="5" name="Footer Placeholder 4"/>
          <p:cNvSpPr>
            <a:spLocks noGrp="1"/>
          </p:cNvSpPr>
          <p:nvPr>
            <p:ph type="ftr" sz="quarter" idx="11"/>
          </p:nvPr>
        </p:nvSpPr>
        <p:spPr/>
        <p:txBody>
          <a:bodyPr/>
          <a:lstStyle/>
          <a:p>
            <a:endParaRPr lang="fr-CH" dirty="0"/>
          </a:p>
        </p:txBody>
      </p:sp>
      <p:sp>
        <p:nvSpPr>
          <p:cNvPr id="6" name="Slide Number Placeholder 5"/>
          <p:cNvSpPr>
            <a:spLocks noGrp="1"/>
          </p:cNvSpPr>
          <p:nvPr>
            <p:ph type="sldNum" sz="quarter" idx="12"/>
          </p:nvPr>
        </p:nvSpPr>
        <p:spPr/>
        <p:txBody>
          <a:bodyPr/>
          <a:lstStyle/>
          <a:p>
            <a:fld id="{05C408E3-1C0B-45E5-B572-56F424382D1E}" type="slidenum">
              <a:rPr lang="fr-CH" smtClean="0"/>
              <a:t>‹#›</a:t>
            </a:fld>
            <a:endParaRPr lang="fr-CH" dirty="0"/>
          </a:p>
        </p:txBody>
      </p:sp>
    </p:spTree>
    <p:extLst>
      <p:ext uri="{BB962C8B-B14F-4D97-AF65-F5344CB8AC3E}">
        <p14:creationId xmlns:p14="http://schemas.microsoft.com/office/powerpoint/2010/main" val="363874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Date Placeholder 4"/>
          <p:cNvSpPr>
            <a:spLocks noGrp="1"/>
          </p:cNvSpPr>
          <p:nvPr>
            <p:ph type="dt" sz="half" idx="10"/>
          </p:nvPr>
        </p:nvSpPr>
        <p:spPr/>
        <p:txBody>
          <a:bodyPr/>
          <a:lstStyle/>
          <a:p>
            <a:fld id="{889E5621-CB69-4589-A2C1-BC4C963E4410}" type="datetime1">
              <a:rPr lang="fr-CH" smtClean="0"/>
              <a:t>25.09.2020</a:t>
            </a:fld>
            <a:endParaRPr lang="fr-CH" dirty="0"/>
          </a:p>
        </p:txBody>
      </p:sp>
      <p:sp>
        <p:nvSpPr>
          <p:cNvPr id="6" name="Footer Placeholder 5"/>
          <p:cNvSpPr>
            <a:spLocks noGrp="1"/>
          </p:cNvSpPr>
          <p:nvPr>
            <p:ph type="ftr" sz="quarter" idx="11"/>
          </p:nvPr>
        </p:nvSpPr>
        <p:spPr/>
        <p:txBody>
          <a:bodyPr/>
          <a:lstStyle/>
          <a:p>
            <a:endParaRPr lang="fr-CH" dirty="0"/>
          </a:p>
        </p:txBody>
      </p:sp>
      <p:sp>
        <p:nvSpPr>
          <p:cNvPr id="7" name="Slide Number Placeholder 6"/>
          <p:cNvSpPr>
            <a:spLocks noGrp="1"/>
          </p:cNvSpPr>
          <p:nvPr>
            <p:ph type="sldNum" sz="quarter" idx="12"/>
          </p:nvPr>
        </p:nvSpPr>
        <p:spPr/>
        <p:txBody>
          <a:bodyPr/>
          <a:lstStyle/>
          <a:p>
            <a:fld id="{05C408E3-1C0B-45E5-B572-56F424382D1E}" type="slidenum">
              <a:rPr lang="fr-CH" smtClean="0"/>
              <a:t>‹#›</a:t>
            </a:fld>
            <a:endParaRPr lang="fr-CH" dirty="0"/>
          </a:p>
        </p:txBody>
      </p:sp>
    </p:spTree>
    <p:extLst>
      <p:ext uri="{BB962C8B-B14F-4D97-AF65-F5344CB8AC3E}">
        <p14:creationId xmlns:p14="http://schemas.microsoft.com/office/powerpoint/2010/main" val="2891350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C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7" name="Date Placeholder 6"/>
          <p:cNvSpPr>
            <a:spLocks noGrp="1"/>
          </p:cNvSpPr>
          <p:nvPr>
            <p:ph type="dt" sz="half" idx="10"/>
          </p:nvPr>
        </p:nvSpPr>
        <p:spPr/>
        <p:txBody>
          <a:bodyPr/>
          <a:lstStyle/>
          <a:p>
            <a:fld id="{2154F7B2-26DD-46E4-97D3-5E56F90543A6}" type="datetime1">
              <a:rPr lang="fr-CH" smtClean="0"/>
              <a:t>25.09.2020</a:t>
            </a:fld>
            <a:endParaRPr lang="fr-CH" dirty="0"/>
          </a:p>
        </p:txBody>
      </p:sp>
      <p:sp>
        <p:nvSpPr>
          <p:cNvPr id="8" name="Footer Placeholder 7"/>
          <p:cNvSpPr>
            <a:spLocks noGrp="1"/>
          </p:cNvSpPr>
          <p:nvPr>
            <p:ph type="ftr" sz="quarter" idx="11"/>
          </p:nvPr>
        </p:nvSpPr>
        <p:spPr/>
        <p:txBody>
          <a:bodyPr/>
          <a:lstStyle/>
          <a:p>
            <a:endParaRPr lang="fr-CH" dirty="0"/>
          </a:p>
        </p:txBody>
      </p:sp>
      <p:sp>
        <p:nvSpPr>
          <p:cNvPr id="9" name="Slide Number Placeholder 8"/>
          <p:cNvSpPr>
            <a:spLocks noGrp="1"/>
          </p:cNvSpPr>
          <p:nvPr>
            <p:ph type="sldNum" sz="quarter" idx="12"/>
          </p:nvPr>
        </p:nvSpPr>
        <p:spPr/>
        <p:txBody>
          <a:bodyPr/>
          <a:lstStyle/>
          <a:p>
            <a:fld id="{05C408E3-1C0B-45E5-B572-56F424382D1E}" type="slidenum">
              <a:rPr lang="fr-CH" smtClean="0"/>
              <a:t>‹#›</a:t>
            </a:fld>
            <a:endParaRPr lang="fr-CH" dirty="0"/>
          </a:p>
        </p:txBody>
      </p:sp>
    </p:spTree>
    <p:extLst>
      <p:ext uri="{BB962C8B-B14F-4D97-AF65-F5344CB8AC3E}">
        <p14:creationId xmlns:p14="http://schemas.microsoft.com/office/powerpoint/2010/main" val="3409886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Date Placeholder 2"/>
          <p:cNvSpPr>
            <a:spLocks noGrp="1"/>
          </p:cNvSpPr>
          <p:nvPr>
            <p:ph type="dt" sz="half" idx="10"/>
          </p:nvPr>
        </p:nvSpPr>
        <p:spPr/>
        <p:txBody>
          <a:bodyPr/>
          <a:lstStyle/>
          <a:p>
            <a:fld id="{BC75E0EC-FD33-47FB-9648-CA0EE2E2502C}" type="datetime1">
              <a:rPr lang="fr-CH" smtClean="0"/>
              <a:t>25.09.2020</a:t>
            </a:fld>
            <a:endParaRPr lang="fr-CH" dirty="0"/>
          </a:p>
        </p:txBody>
      </p:sp>
      <p:sp>
        <p:nvSpPr>
          <p:cNvPr id="4" name="Footer Placeholder 3"/>
          <p:cNvSpPr>
            <a:spLocks noGrp="1"/>
          </p:cNvSpPr>
          <p:nvPr>
            <p:ph type="ftr" sz="quarter" idx="11"/>
          </p:nvPr>
        </p:nvSpPr>
        <p:spPr/>
        <p:txBody>
          <a:bodyPr/>
          <a:lstStyle/>
          <a:p>
            <a:endParaRPr lang="fr-CH" dirty="0"/>
          </a:p>
        </p:txBody>
      </p:sp>
      <p:sp>
        <p:nvSpPr>
          <p:cNvPr id="5" name="Slide Number Placeholder 4"/>
          <p:cNvSpPr>
            <a:spLocks noGrp="1"/>
          </p:cNvSpPr>
          <p:nvPr>
            <p:ph type="sldNum" sz="quarter" idx="12"/>
          </p:nvPr>
        </p:nvSpPr>
        <p:spPr/>
        <p:txBody>
          <a:bodyPr/>
          <a:lstStyle/>
          <a:p>
            <a:fld id="{05C408E3-1C0B-45E5-B572-56F424382D1E}" type="slidenum">
              <a:rPr lang="fr-CH" smtClean="0"/>
              <a:t>‹#›</a:t>
            </a:fld>
            <a:endParaRPr lang="fr-CH" dirty="0"/>
          </a:p>
        </p:txBody>
      </p:sp>
    </p:spTree>
    <p:extLst>
      <p:ext uri="{BB962C8B-B14F-4D97-AF65-F5344CB8AC3E}">
        <p14:creationId xmlns:p14="http://schemas.microsoft.com/office/powerpoint/2010/main" val="3142747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9FCE7E-892F-4939-88C2-1568892FFE81}" type="datetime1">
              <a:rPr lang="fr-CH" smtClean="0"/>
              <a:t>25.09.2020</a:t>
            </a:fld>
            <a:endParaRPr lang="fr-CH" dirty="0"/>
          </a:p>
        </p:txBody>
      </p:sp>
      <p:sp>
        <p:nvSpPr>
          <p:cNvPr id="3" name="Footer Placeholder 2"/>
          <p:cNvSpPr>
            <a:spLocks noGrp="1"/>
          </p:cNvSpPr>
          <p:nvPr>
            <p:ph type="ftr" sz="quarter" idx="11"/>
          </p:nvPr>
        </p:nvSpPr>
        <p:spPr/>
        <p:txBody>
          <a:bodyPr/>
          <a:lstStyle/>
          <a:p>
            <a:endParaRPr lang="fr-CH" dirty="0"/>
          </a:p>
        </p:txBody>
      </p:sp>
      <p:sp>
        <p:nvSpPr>
          <p:cNvPr id="4" name="Slide Number Placeholder 3"/>
          <p:cNvSpPr>
            <a:spLocks noGrp="1"/>
          </p:cNvSpPr>
          <p:nvPr>
            <p:ph type="sldNum" sz="quarter" idx="12"/>
          </p:nvPr>
        </p:nvSpPr>
        <p:spPr/>
        <p:txBody>
          <a:bodyPr/>
          <a:lstStyle/>
          <a:p>
            <a:fld id="{05C408E3-1C0B-45E5-B572-56F424382D1E}" type="slidenum">
              <a:rPr lang="fr-CH" smtClean="0"/>
              <a:t>‹#›</a:t>
            </a:fld>
            <a:endParaRPr lang="fr-CH" dirty="0"/>
          </a:p>
        </p:txBody>
      </p:sp>
    </p:spTree>
    <p:extLst>
      <p:ext uri="{BB962C8B-B14F-4D97-AF65-F5344CB8AC3E}">
        <p14:creationId xmlns:p14="http://schemas.microsoft.com/office/powerpoint/2010/main" val="3747811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ECE0BA-8662-43A2-8927-274B7B25987F}" type="datetime1">
              <a:rPr lang="fr-CH" smtClean="0"/>
              <a:t>25.09.2020</a:t>
            </a:fld>
            <a:endParaRPr lang="fr-CH" dirty="0"/>
          </a:p>
        </p:txBody>
      </p:sp>
      <p:sp>
        <p:nvSpPr>
          <p:cNvPr id="6" name="Footer Placeholder 5"/>
          <p:cNvSpPr>
            <a:spLocks noGrp="1"/>
          </p:cNvSpPr>
          <p:nvPr>
            <p:ph type="ftr" sz="quarter" idx="11"/>
          </p:nvPr>
        </p:nvSpPr>
        <p:spPr/>
        <p:txBody>
          <a:bodyPr/>
          <a:lstStyle/>
          <a:p>
            <a:endParaRPr lang="fr-CH" dirty="0"/>
          </a:p>
        </p:txBody>
      </p:sp>
      <p:sp>
        <p:nvSpPr>
          <p:cNvPr id="7" name="Slide Number Placeholder 6"/>
          <p:cNvSpPr>
            <a:spLocks noGrp="1"/>
          </p:cNvSpPr>
          <p:nvPr>
            <p:ph type="sldNum" sz="quarter" idx="12"/>
          </p:nvPr>
        </p:nvSpPr>
        <p:spPr/>
        <p:txBody>
          <a:bodyPr/>
          <a:lstStyle/>
          <a:p>
            <a:fld id="{05C408E3-1C0B-45E5-B572-56F424382D1E}" type="slidenum">
              <a:rPr lang="fr-CH" smtClean="0"/>
              <a:t>‹#›</a:t>
            </a:fld>
            <a:endParaRPr lang="fr-CH" dirty="0"/>
          </a:p>
        </p:txBody>
      </p:sp>
    </p:spTree>
    <p:extLst>
      <p:ext uri="{BB962C8B-B14F-4D97-AF65-F5344CB8AC3E}">
        <p14:creationId xmlns:p14="http://schemas.microsoft.com/office/powerpoint/2010/main" val="3750432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12C420-77D8-4051-9AAE-FB216F1AB6D3}" type="datetime1">
              <a:rPr lang="fr-CH" smtClean="0"/>
              <a:t>25.09.2020</a:t>
            </a:fld>
            <a:endParaRPr lang="fr-CH" dirty="0"/>
          </a:p>
        </p:txBody>
      </p:sp>
      <p:sp>
        <p:nvSpPr>
          <p:cNvPr id="6" name="Footer Placeholder 5"/>
          <p:cNvSpPr>
            <a:spLocks noGrp="1"/>
          </p:cNvSpPr>
          <p:nvPr>
            <p:ph type="ftr" sz="quarter" idx="11"/>
          </p:nvPr>
        </p:nvSpPr>
        <p:spPr/>
        <p:txBody>
          <a:bodyPr/>
          <a:lstStyle/>
          <a:p>
            <a:endParaRPr lang="fr-CH" dirty="0"/>
          </a:p>
        </p:txBody>
      </p:sp>
      <p:sp>
        <p:nvSpPr>
          <p:cNvPr id="7" name="Slide Number Placeholder 6"/>
          <p:cNvSpPr>
            <a:spLocks noGrp="1"/>
          </p:cNvSpPr>
          <p:nvPr>
            <p:ph type="sldNum" sz="quarter" idx="12"/>
          </p:nvPr>
        </p:nvSpPr>
        <p:spPr/>
        <p:txBody>
          <a:bodyPr/>
          <a:lstStyle/>
          <a:p>
            <a:fld id="{05C408E3-1C0B-45E5-B572-56F424382D1E}" type="slidenum">
              <a:rPr lang="fr-CH" smtClean="0"/>
              <a:t>‹#›</a:t>
            </a:fld>
            <a:endParaRPr lang="fr-CH" dirty="0"/>
          </a:p>
        </p:txBody>
      </p:sp>
    </p:spTree>
    <p:extLst>
      <p:ext uri="{BB962C8B-B14F-4D97-AF65-F5344CB8AC3E}">
        <p14:creationId xmlns:p14="http://schemas.microsoft.com/office/powerpoint/2010/main" val="613694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F34ECB-C799-4F6A-A113-A719653015E4}" type="datetime1">
              <a:rPr lang="fr-CH" smtClean="0"/>
              <a:t>25.09.2020</a:t>
            </a:fld>
            <a:endParaRPr lang="fr-CH"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C408E3-1C0B-45E5-B572-56F424382D1E}" type="slidenum">
              <a:rPr lang="fr-CH" smtClean="0"/>
              <a:t>‹#›</a:t>
            </a:fld>
            <a:endParaRPr lang="fr-CH" dirty="0"/>
          </a:p>
        </p:txBody>
      </p:sp>
    </p:spTree>
    <p:extLst>
      <p:ext uri="{BB962C8B-B14F-4D97-AF65-F5344CB8AC3E}">
        <p14:creationId xmlns:p14="http://schemas.microsoft.com/office/powerpoint/2010/main" val="2509886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hyperlink" Target="http://www.learn-line.nrw.de/angebote/selma/foyer/projekte/hammproj3/in_out/vgrgra.ht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2" name="Subtitle 1"/>
          <p:cNvSpPr>
            <a:spLocks noGrp="1"/>
          </p:cNvSpPr>
          <p:nvPr>
            <p:ph type="subTitle" idx="1"/>
          </p:nvPr>
        </p:nvSpPr>
        <p:spPr>
          <a:xfrm>
            <a:off x="1804966" y="2369358"/>
            <a:ext cx="9144000" cy="1655762"/>
          </a:xfrm>
        </p:spPr>
        <p:txBody>
          <a:bodyPr>
            <a:normAutofit/>
          </a:bodyPr>
          <a:lstStyle/>
          <a:p>
            <a:r>
              <a:rPr lang="es-x-int-SDL" sz="5400" dirty="0"/>
              <a:t>Gestión del ciclo de </a:t>
            </a:r>
            <a:r>
              <a:rPr lang="es-AR" sz="5400" dirty="0"/>
              <a:t>p</a:t>
            </a:r>
            <a:r>
              <a:rPr lang="es-x-int-SDL" sz="5400" dirty="0"/>
              <a:t>rograma</a:t>
            </a:r>
            <a:r>
              <a:rPr lang="es-AR" sz="5400" dirty="0"/>
              <a:t>s</a:t>
            </a:r>
            <a:endParaRPr lang="es-x-int-SDL" sz="5400" dirty="0"/>
          </a:p>
        </p:txBody>
      </p:sp>
      <p:sp>
        <p:nvSpPr>
          <p:cNvPr id="3" name="TextBox 2"/>
          <p:cNvSpPr txBox="1"/>
          <p:nvPr/>
        </p:nvSpPr>
        <p:spPr>
          <a:xfrm>
            <a:off x="83492" y="5248205"/>
            <a:ext cx="461665" cy="1324273"/>
          </a:xfrm>
          <a:prstGeom prst="rect">
            <a:avLst/>
          </a:prstGeom>
          <a:noFill/>
        </p:spPr>
        <p:txBody>
          <a:bodyPr vert="vert270" wrap="none" rtlCol="0">
            <a:spAutoFit/>
          </a:bodyPr>
          <a:lstStyle/>
          <a:p>
            <a:r>
              <a:rPr lang="es-x-int-SDL" dirty="0">
                <a:solidFill>
                  <a:schemeClr val="bg1"/>
                </a:solidFill>
              </a:rPr>
              <a:t>Curso </a:t>
            </a:r>
            <a:r>
              <a:rPr lang="es-AR" dirty="0">
                <a:solidFill>
                  <a:schemeClr val="bg1"/>
                </a:solidFill>
              </a:rPr>
              <a:t>H.E.L.P</a:t>
            </a:r>
            <a:endParaRPr lang="es-x-int-SDL" dirty="0">
              <a:solidFill>
                <a:schemeClr val="bg1"/>
              </a:solidFill>
            </a:endParaRPr>
          </a:p>
        </p:txBody>
      </p:sp>
      <p:sp>
        <p:nvSpPr>
          <p:cNvPr id="8" name="TextBox 7"/>
          <p:cNvSpPr txBox="1"/>
          <p:nvPr/>
        </p:nvSpPr>
        <p:spPr>
          <a:xfrm>
            <a:off x="5885382" y="5726092"/>
            <a:ext cx="4834016" cy="461665"/>
          </a:xfrm>
          <a:prstGeom prst="rect">
            <a:avLst/>
          </a:prstGeom>
          <a:noFill/>
        </p:spPr>
        <p:txBody>
          <a:bodyPr wrap="none" rtlCol="0">
            <a:spAutoFit/>
          </a:bodyPr>
          <a:lstStyle/>
          <a:p>
            <a:r>
              <a:rPr lang="es-x-int-SDL" sz="2400" dirty="0">
                <a:highlight>
                  <a:srgbClr val="FFFF00"/>
                </a:highlight>
              </a:rPr>
              <a:t>Nombre(s) de facilitador(es) + Organización(es)</a:t>
            </a:r>
          </a:p>
        </p:txBody>
      </p:sp>
      <p:sp>
        <p:nvSpPr>
          <p:cNvPr id="5" name="Slide Number Placeholder 4"/>
          <p:cNvSpPr>
            <a:spLocks noGrp="1"/>
          </p:cNvSpPr>
          <p:nvPr>
            <p:ph type="sldNum" sz="quarter" idx="12"/>
          </p:nvPr>
        </p:nvSpPr>
        <p:spPr/>
        <p:txBody>
          <a:bodyPr/>
          <a:lstStyle/>
          <a:p>
            <a:fld id="{05C408E3-1C0B-45E5-B572-56F424382D1E}" type="slidenum">
              <a:rPr lang="fr-CH" smtClean="0"/>
              <a:t>1</a:t>
            </a:fld>
            <a:endParaRPr lang="fr-CH" dirty="0"/>
          </a:p>
        </p:txBody>
      </p:sp>
      <p:sp>
        <p:nvSpPr>
          <p:cNvPr id="6" name="TextBox 5">
            <a:extLst>
              <a:ext uri="{FF2B5EF4-FFF2-40B4-BE49-F238E27FC236}">
                <a16:creationId xmlns:a16="http://schemas.microsoft.com/office/drawing/2014/main" id="{F58F2B7B-BAF4-48BF-9522-686776AE3F16}"/>
              </a:ext>
            </a:extLst>
          </p:cNvPr>
          <p:cNvSpPr txBox="1"/>
          <p:nvPr/>
        </p:nvSpPr>
        <p:spPr>
          <a:xfrm>
            <a:off x="648533" y="5926147"/>
            <a:ext cx="3301994" cy="461665"/>
          </a:xfrm>
          <a:prstGeom prst="rect">
            <a:avLst/>
          </a:prstGeom>
          <a:noFill/>
        </p:spPr>
        <p:txBody>
          <a:bodyPr wrap="none" rtlCol="0">
            <a:spAutoFit/>
          </a:bodyPr>
          <a:lstStyle/>
          <a:p>
            <a:pPr algn="r"/>
            <a:r>
              <a:rPr lang="es-x-int-SDL" sz="1200">
                <a:solidFill>
                  <a:srgbClr val="0000FF"/>
                </a:solidFill>
              </a:rPr>
              <a:t>El material de aprendizaje fue realizado por </a:t>
            </a:r>
          </a:p>
          <a:p>
            <a:pPr algn="r"/>
            <a:r>
              <a:rPr lang="es-x-int-SDL" sz="1200">
                <a:solidFill>
                  <a:srgbClr val="0000FF"/>
                </a:solidFill>
              </a:rPr>
              <a:t>Antje van Roeden (CICR) y Eirini Karanisa (CICR)</a:t>
            </a:r>
          </a:p>
        </p:txBody>
      </p:sp>
      <p:sp>
        <p:nvSpPr>
          <p:cNvPr id="10" name="TextBox 9">
            <a:extLst>
              <a:ext uri="{FF2B5EF4-FFF2-40B4-BE49-F238E27FC236}">
                <a16:creationId xmlns:a16="http://schemas.microsoft.com/office/drawing/2014/main" id="{1F71E8B2-E093-4325-88EB-E4B15776A649}"/>
              </a:ext>
            </a:extLst>
          </p:cNvPr>
          <p:cNvSpPr txBox="1"/>
          <p:nvPr/>
        </p:nvSpPr>
        <p:spPr>
          <a:xfrm>
            <a:off x="5967845" y="268276"/>
            <a:ext cx="3595087" cy="400110"/>
          </a:xfrm>
          <a:prstGeom prst="rect">
            <a:avLst/>
          </a:prstGeom>
          <a:noFill/>
        </p:spPr>
        <p:txBody>
          <a:bodyPr wrap="none" rtlCol="0">
            <a:spAutoFit/>
          </a:bodyPr>
          <a:lstStyle/>
          <a:p>
            <a:r>
              <a:rPr lang="es-x-int-SDL" sz="2000" dirty="0">
                <a:highlight>
                  <a:srgbClr val="FFFF00"/>
                </a:highlight>
              </a:rPr>
              <a:t>Logotipo de la(s) organización(es) del(los) fácilitador(es)</a:t>
            </a:r>
          </a:p>
        </p:txBody>
      </p:sp>
    </p:spTree>
    <p:extLst>
      <p:ext uri="{BB962C8B-B14F-4D97-AF65-F5344CB8AC3E}">
        <p14:creationId xmlns:p14="http://schemas.microsoft.com/office/powerpoint/2010/main" val="1511658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248205"/>
            <a:ext cx="461665" cy="1324273"/>
          </a:xfrm>
          <a:prstGeom prst="rect">
            <a:avLst/>
          </a:prstGeom>
          <a:noFill/>
        </p:spPr>
        <p:txBody>
          <a:bodyPr vert="vert270" wrap="none" rtlCol="0">
            <a:spAutoFit/>
          </a:bodyPr>
          <a:lstStyle/>
          <a:p>
            <a:r>
              <a:rPr lang="es-x-int-SDL" dirty="0">
                <a:solidFill>
                  <a:schemeClr val="bg1"/>
                </a:solidFill>
              </a:rPr>
              <a:t>Curso </a:t>
            </a:r>
            <a:r>
              <a:rPr lang="es-AR" dirty="0">
                <a:solidFill>
                  <a:schemeClr val="bg1"/>
                </a:solidFill>
              </a:rPr>
              <a:t>H.E.L.P</a:t>
            </a:r>
            <a:endParaRPr lang="es-x-int-SDL" dirty="0">
              <a:solidFill>
                <a:schemeClr val="bg1"/>
              </a:solidFill>
            </a:endParaRPr>
          </a:p>
        </p:txBody>
      </p:sp>
      <p:sp>
        <p:nvSpPr>
          <p:cNvPr id="4" name="Title 3"/>
          <p:cNvSpPr txBox="1">
            <a:spLocks/>
          </p:cNvSpPr>
          <p:nvPr/>
        </p:nvSpPr>
        <p:spPr>
          <a:xfrm>
            <a:off x="901574" y="16594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x-int-SDL" u="sng" dirty="0">
                <a:latin typeface="+mn-lt"/>
                <a:cs typeface="Times New Roman" panose="02020603050405020304" pitchFamily="18" charset="0"/>
              </a:rPr>
              <a:t>Realizar una </a:t>
            </a:r>
            <a:r>
              <a:rPr lang="es-AR" u="sng" dirty="0">
                <a:latin typeface="+mn-lt"/>
                <a:cs typeface="Times New Roman" panose="02020603050405020304" pitchFamily="18" charset="0"/>
              </a:rPr>
              <a:t>e</a:t>
            </a:r>
            <a:r>
              <a:rPr lang="es-x-int-SDL" u="sng" dirty="0">
                <a:latin typeface="+mn-lt"/>
                <a:cs typeface="Times New Roman" panose="02020603050405020304" pitchFamily="18" charset="0"/>
              </a:rPr>
              <a:t>valuación</a:t>
            </a:r>
          </a:p>
        </p:txBody>
      </p:sp>
      <p:sp>
        <p:nvSpPr>
          <p:cNvPr id="5" name="Content Placeholder 2"/>
          <p:cNvSpPr txBox="1">
            <a:spLocks/>
          </p:cNvSpPr>
          <p:nvPr/>
        </p:nvSpPr>
        <p:spPr>
          <a:xfrm>
            <a:off x="974002" y="1041164"/>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400" dirty="0">
              <a:latin typeface="Times New Roman" charset="0"/>
              <a:ea typeface="Times New Roman" charset="0"/>
              <a:cs typeface="Times New Roman" charset="0"/>
            </a:endParaRPr>
          </a:p>
          <a:p>
            <a:pPr marL="0" indent="0" algn="ctr">
              <a:buFont typeface="Arial" panose="020B0604020202020204" pitchFamily="34" charset="0"/>
              <a:buNone/>
            </a:pPr>
            <a:r>
              <a:rPr lang="es-x-int-SDL" sz="4400" dirty="0">
                <a:ea typeface="Times New Roman" charset="0"/>
                <a:cs typeface="Times New Roman" charset="0"/>
              </a:rPr>
              <a:t>¿Cómo l</a:t>
            </a:r>
            <a:r>
              <a:rPr lang="es-AR" sz="4400" dirty="0">
                <a:ea typeface="Times New Roman" charset="0"/>
                <a:cs typeface="Times New Roman" charset="0"/>
              </a:rPr>
              <a:t>a</a:t>
            </a:r>
            <a:r>
              <a:rPr lang="es-x-int-SDL" sz="4400" dirty="0">
                <a:ea typeface="Times New Roman" charset="0"/>
                <a:cs typeface="Times New Roman" charset="0"/>
              </a:rPr>
              <a:t> lleva a cabo? </a:t>
            </a:r>
          </a:p>
          <a:p>
            <a:pPr marL="0" indent="0" algn="ctr">
              <a:buFont typeface="Arial" panose="020B0604020202020204" pitchFamily="34" charset="0"/>
              <a:buNone/>
            </a:pPr>
            <a:r>
              <a:rPr lang="es-x-int-SDL" sz="4400" dirty="0">
                <a:ea typeface="Times New Roman" charset="0"/>
                <a:cs typeface="Times New Roman" charset="0"/>
              </a:rPr>
              <a:t>¿Cuáles son los pasos? </a:t>
            </a:r>
          </a:p>
        </p:txBody>
      </p:sp>
      <p:sp>
        <p:nvSpPr>
          <p:cNvPr id="6" name="TextBox 5"/>
          <p:cNvSpPr txBox="1"/>
          <p:nvPr/>
        </p:nvSpPr>
        <p:spPr>
          <a:xfrm>
            <a:off x="1444783" y="1491512"/>
            <a:ext cx="1326004" cy="1846659"/>
          </a:xfrm>
          <a:prstGeom prst="rect">
            <a:avLst/>
          </a:prstGeom>
          <a:noFill/>
        </p:spPr>
        <p:txBody>
          <a:bodyPr wrap="none" rtlCol="0">
            <a:spAutoFit/>
          </a:bodyPr>
          <a:lstStyle/>
          <a:p>
            <a:r>
              <a:rPr lang="es-x-int-SDL" sz="9600" b="1" dirty="0">
                <a:solidFill>
                  <a:srgbClr val="FF0000"/>
                </a:solidFill>
                <a:ea typeface="Times New Roman" charset="0"/>
                <a:cs typeface="Times New Roman" charset="0"/>
              </a:rPr>
              <a:t>??</a:t>
            </a:r>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3438" y="3629292"/>
            <a:ext cx="4258548"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p:cNvSpPr>
            <a:spLocks noGrp="1"/>
          </p:cNvSpPr>
          <p:nvPr>
            <p:ph type="sldNum" sz="quarter" idx="12"/>
          </p:nvPr>
        </p:nvSpPr>
        <p:spPr/>
        <p:txBody>
          <a:bodyPr/>
          <a:lstStyle/>
          <a:p>
            <a:fld id="{05C408E3-1C0B-45E5-B572-56F424382D1E}" type="slidenum">
              <a:rPr lang="fr-CH" smtClean="0"/>
              <a:t>10</a:t>
            </a:fld>
            <a:endParaRPr lang="fr-CH" dirty="0"/>
          </a:p>
        </p:txBody>
      </p:sp>
      <p:sp>
        <p:nvSpPr>
          <p:cNvPr id="10" name="TextBox 9"/>
          <p:cNvSpPr txBox="1"/>
          <p:nvPr/>
        </p:nvSpPr>
        <p:spPr>
          <a:xfrm>
            <a:off x="9656064" y="1041164"/>
            <a:ext cx="184731" cy="369332"/>
          </a:xfrm>
          <a:prstGeom prst="rect">
            <a:avLst/>
          </a:prstGeom>
          <a:noFill/>
        </p:spPr>
        <p:txBody>
          <a:bodyPr wrap="none" rtlCol="0">
            <a:spAutoFit/>
          </a:bodyPr>
          <a:lstStyle/>
          <a:p>
            <a:endParaRPr lang="en-GB" dirty="0"/>
          </a:p>
        </p:txBody>
      </p:sp>
      <p:pic>
        <p:nvPicPr>
          <p:cNvPr id="11" name="Picture 10"/>
          <p:cNvPicPr>
            <a:picLocks noChangeAspect="1"/>
          </p:cNvPicPr>
          <p:nvPr/>
        </p:nvPicPr>
        <p:blipFill>
          <a:blip r:embed="rId4"/>
          <a:stretch>
            <a:fillRect/>
          </a:stretch>
        </p:blipFill>
        <p:spPr>
          <a:xfrm>
            <a:off x="6591422" y="3629292"/>
            <a:ext cx="4258548" cy="2704099"/>
          </a:xfrm>
          <a:prstGeom prst="rect">
            <a:avLst/>
          </a:prstGeom>
        </p:spPr>
      </p:pic>
    </p:spTree>
    <p:extLst>
      <p:ext uri="{BB962C8B-B14F-4D97-AF65-F5344CB8AC3E}">
        <p14:creationId xmlns:p14="http://schemas.microsoft.com/office/powerpoint/2010/main" val="1986617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248205"/>
            <a:ext cx="461665" cy="1324273"/>
          </a:xfrm>
          <a:prstGeom prst="rect">
            <a:avLst/>
          </a:prstGeom>
          <a:noFill/>
        </p:spPr>
        <p:txBody>
          <a:bodyPr vert="vert270" wrap="none" rtlCol="0">
            <a:spAutoFit/>
          </a:bodyPr>
          <a:lstStyle/>
          <a:p>
            <a:r>
              <a:rPr lang="es-x-int-SDL" dirty="0">
                <a:solidFill>
                  <a:schemeClr val="bg1"/>
                </a:solidFill>
              </a:rPr>
              <a:t>Curso </a:t>
            </a:r>
            <a:r>
              <a:rPr lang="es-AR" dirty="0">
                <a:solidFill>
                  <a:schemeClr val="bg1"/>
                </a:solidFill>
              </a:rPr>
              <a:t>H.E.L.P</a:t>
            </a:r>
            <a:endParaRPr lang="es-x-int-SDL" dirty="0">
              <a:solidFill>
                <a:schemeClr val="bg1"/>
              </a:solidFill>
            </a:endParaRPr>
          </a:p>
        </p:txBody>
      </p:sp>
      <p:sp>
        <p:nvSpPr>
          <p:cNvPr id="4" name="Title 1"/>
          <p:cNvSpPr txBox="1">
            <a:spLocks/>
          </p:cNvSpPr>
          <p:nvPr/>
        </p:nvSpPr>
        <p:spPr>
          <a:xfrm>
            <a:off x="2187561" y="188640"/>
            <a:ext cx="7772400" cy="11430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x-int-SDL" u="sng">
                <a:latin typeface="+mn-lt"/>
              </a:rPr>
              <a:t>Etapas de la evaluación</a:t>
            </a:r>
          </a:p>
        </p:txBody>
      </p:sp>
      <p:sp>
        <p:nvSpPr>
          <p:cNvPr id="5" name="Content Placeholder 2"/>
          <p:cNvSpPr txBox="1">
            <a:spLocks/>
          </p:cNvSpPr>
          <p:nvPr/>
        </p:nvSpPr>
        <p:spPr>
          <a:xfrm>
            <a:off x="2241848" y="1872307"/>
            <a:ext cx="9398768" cy="45810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x-int-SDL" sz="2400" dirty="0"/>
              <a:t>Clarificar el propósito, las audiencias y el uso previsto de la evaluación.</a:t>
            </a:r>
          </a:p>
          <a:p>
            <a:r>
              <a:rPr lang="es-x-int-SDL" sz="2400" dirty="0"/>
              <a:t>Formular el alcance + enfoque </a:t>
            </a:r>
            <a:r>
              <a:rPr lang="es-x-int-SDL" sz="2400" i="1" dirty="0"/>
              <a:t>(las preguntas que </a:t>
            </a:r>
            <a:r>
              <a:rPr lang="es-AR" sz="2400" i="1" dirty="0"/>
              <a:t>intenta</a:t>
            </a:r>
            <a:r>
              <a:rPr lang="es-x-int-SDL" sz="2400" i="1" dirty="0"/>
              <a:t> responder)</a:t>
            </a:r>
            <a:r>
              <a:rPr lang="es-AR" sz="2400" i="1" dirty="0"/>
              <a:t>.</a:t>
            </a:r>
            <a:endParaRPr lang="es-x-int-SDL" sz="2400" i="1" dirty="0"/>
          </a:p>
          <a:p>
            <a:r>
              <a:rPr lang="es-x-int-SDL" sz="2400" dirty="0"/>
              <a:t>Decidir cuál es la información necesaria</a:t>
            </a:r>
            <a:r>
              <a:rPr lang="es-AR" sz="2400" dirty="0"/>
              <a:t>.</a:t>
            </a:r>
            <a:endParaRPr lang="es-x-int-SDL" sz="2400" dirty="0"/>
          </a:p>
          <a:p>
            <a:r>
              <a:rPr lang="es-x-int-SDL" sz="2400" dirty="0"/>
              <a:t>Asignar tareas y responsabilidades</a:t>
            </a:r>
            <a:r>
              <a:rPr lang="es-AR" sz="2400" dirty="0"/>
              <a:t>.</a:t>
            </a:r>
            <a:endParaRPr lang="es-x-int-SDL" sz="2400" dirty="0"/>
          </a:p>
          <a:p>
            <a:r>
              <a:rPr lang="es-x-int-SDL" sz="2400" dirty="0"/>
              <a:t>Preparación de la recopilación de datos</a:t>
            </a:r>
            <a:r>
              <a:rPr lang="es-AR" sz="2400" dirty="0"/>
              <a:t>.</a:t>
            </a:r>
            <a:endParaRPr lang="es-x-int-SDL" sz="2400" dirty="0"/>
          </a:p>
          <a:p>
            <a:r>
              <a:rPr lang="es-x-int-SDL" sz="2400" dirty="0"/>
              <a:t>Recopilar datos</a:t>
            </a:r>
            <a:r>
              <a:rPr lang="es-AR" sz="2400" dirty="0"/>
              <a:t>.</a:t>
            </a:r>
            <a:endParaRPr lang="es-x-int-SDL" sz="2400" dirty="0"/>
          </a:p>
          <a:p>
            <a:r>
              <a:rPr lang="es-x-int-SDL" sz="2400" dirty="0"/>
              <a:t>Procesar los datos, analizarlos e interpretarlos</a:t>
            </a:r>
            <a:r>
              <a:rPr lang="es-AR" sz="2400" dirty="0"/>
              <a:t>.</a:t>
            </a:r>
            <a:endParaRPr lang="es-x-int-SDL" sz="2400" dirty="0"/>
          </a:p>
          <a:p>
            <a:r>
              <a:rPr lang="es-x-int-SDL" sz="2400" dirty="0"/>
              <a:t>Informar las conclusiones y recomendaciones </a:t>
            </a:r>
            <a:r>
              <a:rPr lang="es-AR" sz="2400" dirty="0"/>
              <a:t>de la evaluación,</a:t>
            </a:r>
            <a:endParaRPr lang="es-x-int-SDL" sz="2400" dirty="0"/>
          </a:p>
        </p:txBody>
      </p:sp>
      <p:sp>
        <p:nvSpPr>
          <p:cNvPr id="6" name="Triangle 4"/>
          <p:cNvSpPr/>
          <p:nvPr/>
        </p:nvSpPr>
        <p:spPr>
          <a:xfrm rot="10800000">
            <a:off x="1251979" y="1988840"/>
            <a:ext cx="647700" cy="2921130"/>
          </a:xfrm>
          <a:prstGeom prst="triangle">
            <a:avLst>
              <a:gd name="adj" fmla="val 5174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7" name="Triangle 6"/>
          <p:cNvSpPr/>
          <p:nvPr/>
        </p:nvSpPr>
        <p:spPr>
          <a:xfrm rot="10800000">
            <a:off x="1116843" y="4721430"/>
            <a:ext cx="917972" cy="70246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8" name="Slide Number Placeholder 7"/>
          <p:cNvSpPr>
            <a:spLocks noGrp="1"/>
          </p:cNvSpPr>
          <p:nvPr>
            <p:ph type="sldNum" sz="quarter" idx="12"/>
          </p:nvPr>
        </p:nvSpPr>
        <p:spPr/>
        <p:txBody>
          <a:bodyPr/>
          <a:lstStyle/>
          <a:p>
            <a:fld id="{05C408E3-1C0B-45E5-B572-56F424382D1E}" type="slidenum">
              <a:rPr lang="fr-CH" smtClean="0"/>
              <a:t>11</a:t>
            </a:fld>
            <a:endParaRPr lang="fr-CH" dirty="0"/>
          </a:p>
        </p:txBody>
      </p:sp>
    </p:spTree>
    <p:extLst>
      <p:ext uri="{BB962C8B-B14F-4D97-AF65-F5344CB8AC3E}">
        <p14:creationId xmlns:p14="http://schemas.microsoft.com/office/powerpoint/2010/main" val="1990012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5CD">
            <a:alpha val="49804"/>
          </a:srgbClr>
        </a:solidFill>
        <a:effectLst/>
      </p:bgPr>
    </p:bg>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248205"/>
            <a:ext cx="461665" cy="1324273"/>
          </a:xfrm>
          <a:prstGeom prst="rect">
            <a:avLst/>
          </a:prstGeom>
          <a:noFill/>
        </p:spPr>
        <p:txBody>
          <a:bodyPr vert="vert270" wrap="none" rtlCol="0">
            <a:spAutoFit/>
          </a:bodyPr>
          <a:lstStyle/>
          <a:p>
            <a:r>
              <a:rPr lang="es-x-int-SDL" dirty="0">
                <a:solidFill>
                  <a:schemeClr val="bg1"/>
                </a:solidFill>
              </a:rPr>
              <a:t>Curso </a:t>
            </a:r>
            <a:r>
              <a:rPr lang="es-AR" dirty="0">
                <a:solidFill>
                  <a:schemeClr val="bg1"/>
                </a:solidFill>
              </a:rPr>
              <a:t>H.E.L.P</a:t>
            </a:r>
            <a:endParaRPr lang="es-x-int-SDL" dirty="0">
              <a:solidFill>
                <a:schemeClr val="bg1"/>
              </a:solidFill>
            </a:endParaRPr>
          </a:p>
        </p:txBody>
      </p:sp>
      <p:sp>
        <p:nvSpPr>
          <p:cNvPr id="4" name="Title 2"/>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x-int-SDL" u="sng">
                <a:latin typeface="+mn-lt"/>
                <a:ea typeface="Times New Roman" charset="0"/>
                <a:cs typeface="Times New Roman" charset="0"/>
              </a:rPr>
              <a:t>¿Qué tipo de información busca? </a:t>
            </a:r>
          </a:p>
        </p:txBody>
      </p:sp>
      <p:sp>
        <p:nvSpPr>
          <p:cNvPr id="5" name="Content Placeholder 3"/>
          <p:cNvSpPr txBox="1">
            <a:spLocks/>
          </p:cNvSpPr>
          <p:nvPr/>
        </p:nvSpPr>
        <p:spPr>
          <a:xfrm>
            <a:off x="1487488" y="1589648"/>
            <a:ext cx="9073008" cy="4725144"/>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x-int-SDL" sz="3300" b="1" dirty="0">
                <a:solidFill>
                  <a:srgbClr val="0000FF"/>
                </a:solidFill>
                <a:ea typeface="Times New Roman" charset="0"/>
                <a:cs typeface="Times New Roman" charset="0"/>
              </a:rPr>
              <a:t>Trabajo grupal</a:t>
            </a:r>
          </a:p>
          <a:p>
            <a:pPr marL="0" indent="0" algn="ctr">
              <a:spcBef>
                <a:spcPts val="0"/>
              </a:spcBef>
              <a:buFont typeface="Arial" panose="020B0604020202020204" pitchFamily="34" charset="0"/>
              <a:buNone/>
            </a:pPr>
            <a:endParaRPr lang="en-US" sz="3300" dirty="0">
              <a:ea typeface="Times New Roman" charset="0"/>
              <a:cs typeface="Times New Roman" charset="0"/>
            </a:endParaRPr>
          </a:p>
          <a:p>
            <a:pPr marL="0" indent="0" algn="ctr">
              <a:spcBef>
                <a:spcPts val="0"/>
              </a:spcBef>
              <a:buFont typeface="Arial" panose="020B0604020202020204" pitchFamily="34" charset="0"/>
              <a:buNone/>
            </a:pPr>
            <a:endParaRPr lang="en-US" sz="3300" dirty="0">
              <a:ea typeface="Times New Roman" charset="0"/>
              <a:cs typeface="Times New Roman" charset="0"/>
            </a:endParaRPr>
          </a:p>
          <a:p>
            <a:pPr marL="0" indent="0" algn="ctr">
              <a:spcBef>
                <a:spcPts val="0"/>
              </a:spcBef>
              <a:buFont typeface="Arial" panose="020B0604020202020204" pitchFamily="34" charset="0"/>
              <a:buNone/>
            </a:pPr>
            <a:r>
              <a:rPr lang="es-x-int-SDL" sz="3300" dirty="0">
                <a:ea typeface="Times New Roman" charset="0"/>
                <a:cs typeface="Times New Roman" charset="0"/>
              </a:rPr>
              <a:t>Se reúne con el equipo de evaluación para preparar la evaluación en Sudán del Sur/Siria</a:t>
            </a:r>
          </a:p>
          <a:p>
            <a:pPr marL="0" indent="0" algn="ctr">
              <a:spcBef>
                <a:spcPts val="0"/>
              </a:spcBef>
              <a:buFont typeface="Arial" panose="020B0604020202020204" pitchFamily="34" charset="0"/>
              <a:buNone/>
            </a:pPr>
            <a:endParaRPr lang="en-US" sz="3300" dirty="0">
              <a:ea typeface="Times New Roman" charset="0"/>
              <a:cs typeface="Times New Roman" charset="0"/>
            </a:endParaRPr>
          </a:p>
          <a:p>
            <a:pPr marL="0" indent="0" algn="ctr">
              <a:spcBef>
                <a:spcPts val="0"/>
              </a:spcBef>
              <a:buFont typeface="Arial" panose="020B0604020202020204" pitchFamily="34" charset="0"/>
              <a:buNone/>
            </a:pPr>
            <a:endParaRPr lang="en-US" sz="3300" dirty="0">
              <a:ea typeface="Times New Roman" charset="0"/>
              <a:cs typeface="Times New Roman" charset="0"/>
            </a:endParaRPr>
          </a:p>
          <a:p>
            <a:pPr marL="0" indent="0" algn="ctr">
              <a:spcBef>
                <a:spcPts val="0"/>
              </a:spcBef>
              <a:buFont typeface="Arial" panose="020B0604020202020204" pitchFamily="34" charset="0"/>
              <a:buNone/>
            </a:pPr>
            <a:r>
              <a:rPr lang="es-x-int-SDL" sz="3300" dirty="0">
                <a:ea typeface="Times New Roman" charset="0"/>
                <a:cs typeface="Times New Roman" charset="0"/>
              </a:rPr>
              <a:t>¿Qué tipo de información necesitará para esta evaluación? </a:t>
            </a:r>
          </a:p>
          <a:p>
            <a:pPr marL="0" indent="0" algn="ctr">
              <a:buFont typeface="Arial" panose="020B0604020202020204" pitchFamily="34" charset="0"/>
              <a:buNone/>
            </a:pPr>
            <a:r>
              <a:rPr lang="es-x-int-SDL" sz="3300" dirty="0">
                <a:ea typeface="Times New Roman" charset="0"/>
                <a:cs typeface="Times New Roman" charset="0"/>
              </a:rPr>
              <a:t>¿Es capaz de distinguir distintas categorías de in</a:t>
            </a:r>
            <a:r>
              <a:rPr lang="es-AR" sz="3300" dirty="0">
                <a:ea typeface="Times New Roman" charset="0"/>
                <a:cs typeface="Times New Roman" charset="0"/>
              </a:rPr>
              <a:t>f</a:t>
            </a:r>
            <a:r>
              <a:rPr lang="es-x-int-SDL" sz="3300" dirty="0">
                <a:ea typeface="Times New Roman" charset="0"/>
                <a:cs typeface="Times New Roman" charset="0"/>
              </a:rPr>
              <a:t>ormación?</a:t>
            </a:r>
          </a:p>
          <a:p>
            <a:pPr marL="0" indent="0" algn="ctr">
              <a:buFont typeface="Arial" panose="020B0604020202020204" pitchFamily="34" charset="0"/>
              <a:buNone/>
            </a:pPr>
            <a:endParaRPr lang="en-GB" sz="3300" dirty="0">
              <a:ea typeface="Times New Roman" charset="0"/>
              <a:cs typeface="Times New Roman" charset="0"/>
            </a:endParaRPr>
          </a:p>
          <a:p>
            <a:pPr marL="0" indent="0" algn="ctr">
              <a:buFont typeface="Arial" panose="020B0604020202020204" pitchFamily="34" charset="0"/>
              <a:buNone/>
            </a:pPr>
            <a:r>
              <a:rPr lang="es-x-int-SDL" sz="3300" b="1" dirty="0">
                <a:solidFill>
                  <a:srgbClr val="FF0000"/>
                </a:solidFill>
                <a:ea typeface="Times New Roman" charset="0"/>
                <a:cs typeface="Times New Roman" charset="0"/>
              </a:rPr>
              <a:t>10 minutos</a:t>
            </a:r>
          </a:p>
          <a:p>
            <a:pPr marL="0" indent="0" algn="ctr">
              <a:buFont typeface="Arial" panose="020B0604020202020204" pitchFamily="34" charset="0"/>
              <a:buNone/>
            </a:pPr>
            <a:endParaRPr lang="en-US" dirty="0"/>
          </a:p>
          <a:p>
            <a:pPr marL="0" indent="0" algn="ctr">
              <a:buFont typeface="Arial" panose="020B0604020202020204" pitchFamily="34" charset="0"/>
              <a:buNone/>
            </a:pPr>
            <a:r>
              <a:rPr lang="es-x-int-SDL" dirty="0"/>
              <a:t> </a:t>
            </a:r>
          </a:p>
        </p:txBody>
      </p:sp>
      <p:sp>
        <p:nvSpPr>
          <p:cNvPr id="6" name="Slide Number Placeholder 5"/>
          <p:cNvSpPr>
            <a:spLocks noGrp="1"/>
          </p:cNvSpPr>
          <p:nvPr>
            <p:ph type="sldNum" sz="quarter" idx="12"/>
          </p:nvPr>
        </p:nvSpPr>
        <p:spPr/>
        <p:txBody>
          <a:bodyPr/>
          <a:lstStyle/>
          <a:p>
            <a:fld id="{05C408E3-1C0B-45E5-B572-56F424382D1E}" type="slidenum">
              <a:rPr lang="fr-CH" smtClean="0"/>
              <a:t>12</a:t>
            </a:fld>
            <a:endParaRPr lang="fr-CH" dirty="0"/>
          </a:p>
        </p:txBody>
      </p:sp>
    </p:spTree>
    <p:extLst>
      <p:ext uri="{BB962C8B-B14F-4D97-AF65-F5344CB8AC3E}">
        <p14:creationId xmlns:p14="http://schemas.microsoft.com/office/powerpoint/2010/main" val="531104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248205"/>
            <a:ext cx="461665" cy="1324273"/>
          </a:xfrm>
          <a:prstGeom prst="rect">
            <a:avLst/>
          </a:prstGeom>
          <a:noFill/>
        </p:spPr>
        <p:txBody>
          <a:bodyPr vert="vert270" wrap="none" rtlCol="0">
            <a:spAutoFit/>
          </a:bodyPr>
          <a:lstStyle/>
          <a:p>
            <a:r>
              <a:rPr lang="es-x-int-SDL" dirty="0">
                <a:solidFill>
                  <a:schemeClr val="bg1"/>
                </a:solidFill>
              </a:rPr>
              <a:t>Curso </a:t>
            </a:r>
            <a:r>
              <a:rPr lang="es-AR" dirty="0">
                <a:solidFill>
                  <a:schemeClr val="bg1"/>
                </a:solidFill>
              </a:rPr>
              <a:t>H.E.L.P</a:t>
            </a:r>
            <a:endParaRPr lang="es-x-int-SDL" dirty="0">
              <a:solidFill>
                <a:schemeClr val="bg1"/>
              </a:solidFill>
            </a:endParaRPr>
          </a:p>
        </p:txBody>
      </p:sp>
      <p:sp>
        <p:nvSpPr>
          <p:cNvPr id="4"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AR" u="sng" dirty="0">
                <a:latin typeface="+mn-lt"/>
              </a:rPr>
              <a:t>Agrupar la información</a:t>
            </a:r>
            <a:endParaRPr lang="es-x-int-SDL" u="sng" dirty="0">
              <a:latin typeface="+mn-lt"/>
            </a:endParaRPr>
          </a:p>
        </p:txBody>
      </p:sp>
      <p:sp>
        <p:nvSpPr>
          <p:cNvPr id="5" name="Content Placeholder 2"/>
          <p:cNvSpPr txBox="1">
            <a:spLocks/>
          </p:cNvSpPr>
          <p:nvPr/>
        </p:nvSpPr>
        <p:spPr>
          <a:xfrm>
            <a:off x="2567607" y="2331331"/>
            <a:ext cx="7803943" cy="3384376"/>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x-int-SDL" dirty="0"/>
              <a:t>Análisis de la situación  			</a:t>
            </a:r>
          </a:p>
          <a:p>
            <a:r>
              <a:rPr lang="es-x-int-SDL" dirty="0"/>
              <a:t>Análisis de problemas 				</a:t>
            </a:r>
          </a:p>
          <a:p>
            <a:pPr lvl="1">
              <a:buFont typeface="Wingdings" charset="2"/>
              <a:buChar char="ü"/>
            </a:pPr>
            <a:r>
              <a:rPr lang="es-AR" sz="2800" dirty="0"/>
              <a:t>c</a:t>
            </a:r>
            <a:r>
              <a:rPr lang="es-x-int-SDL" sz="2800" dirty="0"/>
              <a:t>on sus causas y consecuencias	</a:t>
            </a:r>
          </a:p>
          <a:p>
            <a:pPr lvl="1">
              <a:buFont typeface="Wingdings" charset="2"/>
              <a:buChar char="ü"/>
            </a:pPr>
            <a:r>
              <a:rPr lang="es-AR" sz="2800" dirty="0"/>
              <a:t>e</a:t>
            </a:r>
            <a:r>
              <a:rPr lang="es-x-int-SDL" sz="2800" dirty="0"/>
              <a:t>xpectativas a lo largo del tiempo	</a:t>
            </a:r>
          </a:p>
          <a:p>
            <a:r>
              <a:rPr lang="es-x-int-SDL" dirty="0"/>
              <a:t>Des</a:t>
            </a:r>
            <a:r>
              <a:rPr lang="es-AR" dirty="0"/>
              <a:t>equilibrio </a:t>
            </a:r>
            <a:r>
              <a:rPr lang="es-x-int-SDL" dirty="0"/>
              <a:t>de necesidades &lt;-&gt; capacidades /servicios</a:t>
            </a:r>
          </a:p>
          <a:p>
            <a:r>
              <a:rPr lang="es-x-int-SDL" dirty="0"/>
              <a:t>Análisis de las partes interesadas		</a:t>
            </a:r>
          </a:p>
          <a:p>
            <a:r>
              <a:rPr lang="es-x-int-SDL" dirty="0"/>
              <a:t>Potencialidades y limitaciones de</a:t>
            </a:r>
            <a:r>
              <a:rPr lang="es-AR" dirty="0"/>
              <a:t> la</a:t>
            </a:r>
            <a:r>
              <a:rPr lang="es-x-int-SDL" dirty="0"/>
              <a:t> intervención</a:t>
            </a:r>
          </a:p>
          <a:p>
            <a:endParaRPr lang="en-US" dirty="0"/>
          </a:p>
          <a:p>
            <a:endParaRPr lang="en-US" dirty="0"/>
          </a:p>
        </p:txBody>
      </p:sp>
      <p:sp>
        <p:nvSpPr>
          <p:cNvPr id="6" name="Triangle 7"/>
          <p:cNvSpPr/>
          <p:nvPr/>
        </p:nvSpPr>
        <p:spPr>
          <a:xfrm rot="10800000">
            <a:off x="1196202" y="4653136"/>
            <a:ext cx="917972" cy="70246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7" name="Triangle 9"/>
          <p:cNvSpPr/>
          <p:nvPr/>
        </p:nvSpPr>
        <p:spPr>
          <a:xfrm rot="10800000">
            <a:off x="1331338" y="2286000"/>
            <a:ext cx="647700" cy="2921130"/>
          </a:xfrm>
          <a:prstGeom prst="triangle">
            <a:avLst>
              <a:gd name="adj" fmla="val 51743"/>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8" name="Slide Number Placeholder 7"/>
          <p:cNvSpPr>
            <a:spLocks noGrp="1"/>
          </p:cNvSpPr>
          <p:nvPr>
            <p:ph type="sldNum" sz="quarter" idx="12"/>
          </p:nvPr>
        </p:nvSpPr>
        <p:spPr/>
        <p:txBody>
          <a:bodyPr/>
          <a:lstStyle/>
          <a:p>
            <a:fld id="{05C408E3-1C0B-45E5-B572-56F424382D1E}" type="slidenum">
              <a:rPr lang="fr-CH" smtClean="0"/>
              <a:t>13</a:t>
            </a:fld>
            <a:endParaRPr lang="fr-CH" dirty="0"/>
          </a:p>
        </p:txBody>
      </p:sp>
    </p:spTree>
    <p:extLst>
      <p:ext uri="{BB962C8B-B14F-4D97-AF65-F5344CB8AC3E}">
        <p14:creationId xmlns:p14="http://schemas.microsoft.com/office/powerpoint/2010/main" val="2395648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248205"/>
            <a:ext cx="461665" cy="1324273"/>
          </a:xfrm>
          <a:prstGeom prst="rect">
            <a:avLst/>
          </a:prstGeom>
          <a:noFill/>
        </p:spPr>
        <p:txBody>
          <a:bodyPr vert="vert270" wrap="none" rtlCol="0">
            <a:spAutoFit/>
          </a:bodyPr>
          <a:lstStyle/>
          <a:p>
            <a:r>
              <a:rPr lang="es-x-int-SDL" dirty="0">
                <a:solidFill>
                  <a:schemeClr val="bg1"/>
                </a:solidFill>
              </a:rPr>
              <a:t>Curso </a:t>
            </a:r>
            <a:r>
              <a:rPr lang="es-AR" dirty="0">
                <a:solidFill>
                  <a:schemeClr val="bg1"/>
                </a:solidFill>
              </a:rPr>
              <a:t>H.E.L.P</a:t>
            </a:r>
            <a:endParaRPr lang="es-x-int-SDL" dirty="0">
              <a:solidFill>
                <a:schemeClr val="bg1"/>
              </a:solidFill>
            </a:endParaRPr>
          </a:p>
        </p:txBody>
      </p:sp>
      <p:sp>
        <p:nvSpPr>
          <p:cNvPr id="4" name="TextBox 3"/>
          <p:cNvSpPr txBox="1"/>
          <p:nvPr/>
        </p:nvSpPr>
        <p:spPr>
          <a:xfrm>
            <a:off x="2202646" y="2066500"/>
            <a:ext cx="9151154" cy="3785652"/>
          </a:xfrm>
          <a:prstGeom prst="rect">
            <a:avLst/>
          </a:prstGeom>
          <a:noFill/>
        </p:spPr>
        <p:txBody>
          <a:bodyPr wrap="square" rtlCol="0">
            <a:spAutoFit/>
          </a:bodyPr>
          <a:lstStyle/>
          <a:p>
            <a:pPr algn="ctr"/>
            <a:r>
              <a:rPr lang="es-x-int-SDL" sz="4000" dirty="0">
                <a:ea typeface="Times New Roman" charset="0"/>
                <a:cs typeface="Times New Roman" charset="0"/>
              </a:rPr>
              <a:t>¿Quiénes podrían ser en esta situación?  </a:t>
            </a:r>
          </a:p>
          <a:p>
            <a:pPr algn="ctr"/>
            <a:endParaRPr lang="en-US" sz="4000" dirty="0">
              <a:latin typeface="+mn-lt"/>
              <a:ea typeface="Times New Roman" charset="0"/>
              <a:cs typeface="Times New Roman" charset="0"/>
            </a:endParaRPr>
          </a:p>
          <a:p>
            <a:pPr algn="ctr"/>
            <a:r>
              <a:rPr lang="es-x-int-SDL" sz="4000" dirty="0">
                <a:latin typeface="+mn-lt"/>
                <a:ea typeface="Times New Roman" charset="0"/>
                <a:cs typeface="Times New Roman" charset="0"/>
              </a:rPr>
              <a:t>¿Cómo </a:t>
            </a:r>
            <a:r>
              <a:rPr lang="es-AR" sz="4000" dirty="0">
                <a:latin typeface="+mn-lt"/>
                <a:ea typeface="Times New Roman" charset="0"/>
                <a:cs typeface="Times New Roman" charset="0"/>
              </a:rPr>
              <a:t>lograr </a:t>
            </a:r>
            <a:r>
              <a:rPr lang="es-x-int-SDL" sz="4000" dirty="0">
                <a:latin typeface="+mn-lt"/>
                <a:ea typeface="Times New Roman" charset="0"/>
                <a:cs typeface="Times New Roman" charset="0"/>
              </a:rPr>
              <a:t>que las personas/poblaciones no inmediatamente visibles se vuelvan visibles? </a:t>
            </a:r>
          </a:p>
          <a:p>
            <a:pPr algn="ctr"/>
            <a:endParaRPr lang="en-US" sz="4000" dirty="0">
              <a:latin typeface="+mn-lt"/>
              <a:ea typeface="Times New Roman" charset="0"/>
              <a:cs typeface="Times New Roman" charset="0"/>
            </a:endParaRPr>
          </a:p>
        </p:txBody>
      </p:sp>
      <p:sp>
        <p:nvSpPr>
          <p:cNvPr id="5" name="TextBox 4"/>
          <p:cNvSpPr txBox="1"/>
          <p:nvPr/>
        </p:nvSpPr>
        <p:spPr>
          <a:xfrm>
            <a:off x="1304529" y="2225863"/>
            <a:ext cx="1326004" cy="1569660"/>
          </a:xfrm>
          <a:prstGeom prst="rect">
            <a:avLst/>
          </a:prstGeom>
          <a:noFill/>
        </p:spPr>
        <p:txBody>
          <a:bodyPr wrap="none" rtlCol="0">
            <a:spAutoFit/>
          </a:bodyPr>
          <a:lstStyle/>
          <a:p>
            <a:r>
              <a:rPr lang="es-x-int-SDL" sz="9600" b="1">
                <a:solidFill>
                  <a:srgbClr val="FF0000"/>
                </a:solidFill>
                <a:ea typeface="Times New Roman" charset="0"/>
                <a:cs typeface="Times New Roman" charset="0"/>
              </a:rPr>
              <a:t>??</a:t>
            </a:r>
          </a:p>
        </p:txBody>
      </p:sp>
      <p:sp>
        <p:nvSpPr>
          <p:cNvPr id="6" name="Title 2"/>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x-int-SDL" u="sng">
                <a:latin typeface="+mn-lt"/>
                <a:ea typeface="Times New Roman" charset="0"/>
                <a:cs typeface="Times New Roman" charset="0"/>
              </a:rPr>
              <a:t>Visibilizar a las personas invisibles</a:t>
            </a:r>
          </a:p>
        </p:txBody>
      </p:sp>
      <p:sp>
        <p:nvSpPr>
          <p:cNvPr id="7" name="Slide Number Placeholder 6"/>
          <p:cNvSpPr>
            <a:spLocks noGrp="1"/>
          </p:cNvSpPr>
          <p:nvPr>
            <p:ph type="sldNum" sz="quarter" idx="12"/>
          </p:nvPr>
        </p:nvSpPr>
        <p:spPr/>
        <p:txBody>
          <a:bodyPr/>
          <a:lstStyle/>
          <a:p>
            <a:fld id="{05C408E3-1C0B-45E5-B572-56F424382D1E}" type="slidenum">
              <a:rPr lang="fr-CH" smtClean="0"/>
              <a:t>14</a:t>
            </a:fld>
            <a:endParaRPr lang="fr-CH" dirty="0"/>
          </a:p>
        </p:txBody>
      </p:sp>
    </p:spTree>
    <p:extLst>
      <p:ext uri="{BB962C8B-B14F-4D97-AF65-F5344CB8AC3E}">
        <p14:creationId xmlns:p14="http://schemas.microsoft.com/office/powerpoint/2010/main" val="934258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248205"/>
            <a:ext cx="461665" cy="1324273"/>
          </a:xfrm>
          <a:prstGeom prst="rect">
            <a:avLst/>
          </a:prstGeom>
          <a:noFill/>
        </p:spPr>
        <p:txBody>
          <a:bodyPr vert="vert270" wrap="none" rtlCol="0">
            <a:spAutoFit/>
          </a:bodyPr>
          <a:lstStyle/>
          <a:p>
            <a:r>
              <a:rPr lang="es-x-int-SDL" dirty="0">
                <a:solidFill>
                  <a:schemeClr val="bg1"/>
                </a:solidFill>
              </a:rPr>
              <a:t>Curso </a:t>
            </a:r>
            <a:r>
              <a:rPr lang="es-AR" dirty="0">
                <a:solidFill>
                  <a:schemeClr val="bg1"/>
                </a:solidFill>
              </a:rPr>
              <a:t>H.E.L.P</a:t>
            </a:r>
            <a:endParaRPr lang="es-x-int-SDL" dirty="0">
              <a:solidFill>
                <a:schemeClr val="bg1"/>
              </a:solidFill>
            </a:endParaRPr>
          </a:p>
        </p:txBody>
      </p:sp>
      <p:sp>
        <p:nvSpPr>
          <p:cNvPr id="4" name="Title 1"/>
          <p:cNvSpPr txBox="1">
            <a:spLocks/>
          </p:cNvSpPr>
          <p:nvPr/>
        </p:nvSpPr>
        <p:spPr>
          <a:xfrm>
            <a:off x="2615609" y="346263"/>
            <a:ext cx="6967303" cy="7693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x-int-SDL" u="sng" dirty="0">
                <a:latin typeface="+mn-lt"/>
              </a:rPr>
              <a:t>Considerar distintos grupos</a:t>
            </a:r>
          </a:p>
        </p:txBody>
      </p:sp>
      <p:sp>
        <p:nvSpPr>
          <p:cNvPr id="5" name="TextBox 4"/>
          <p:cNvSpPr txBox="1"/>
          <p:nvPr/>
        </p:nvSpPr>
        <p:spPr>
          <a:xfrm>
            <a:off x="838201" y="1827828"/>
            <a:ext cx="11270308" cy="4524315"/>
          </a:xfrm>
          <a:prstGeom prst="rect">
            <a:avLst/>
          </a:prstGeom>
          <a:noFill/>
        </p:spPr>
        <p:txBody>
          <a:bodyPr wrap="square" rtlCol="0">
            <a:spAutoFit/>
          </a:bodyPr>
          <a:lstStyle/>
          <a:p>
            <a:pPr marL="342900" indent="-342900">
              <a:buFont typeface="Arial" charset="0"/>
              <a:buChar char="•"/>
            </a:pPr>
            <a:r>
              <a:rPr lang="es-x-int-SDL" sz="2400" dirty="0"/>
              <a:t>Edad y género</a:t>
            </a:r>
            <a:r>
              <a:rPr lang="es-x-int-SDL" sz="2400" dirty="0">
                <a:latin typeface="+mn-lt"/>
              </a:rPr>
              <a:t> </a:t>
            </a:r>
          </a:p>
          <a:p>
            <a:pPr marL="800100" lvl="1" indent="-342900">
              <a:buFont typeface="Wingdings" charset="2"/>
              <a:buChar char="ü"/>
            </a:pPr>
            <a:r>
              <a:rPr lang="es-x-int-SDL" sz="2400" dirty="0">
                <a:latin typeface="+mn-lt"/>
              </a:rPr>
              <a:t>Hombres, mujeres, niños y niñas, </a:t>
            </a:r>
            <a:r>
              <a:rPr lang="es-AR" sz="2400" dirty="0">
                <a:latin typeface="+mn-lt"/>
              </a:rPr>
              <a:t>personas mayores</a:t>
            </a:r>
            <a:endParaRPr lang="es-x-int-SDL" sz="2400" dirty="0">
              <a:latin typeface="+mn-lt"/>
            </a:endParaRPr>
          </a:p>
          <a:p>
            <a:pPr marL="342900" indent="-342900">
              <a:buFont typeface="Arial" charset="0"/>
              <a:buChar char="•"/>
            </a:pPr>
            <a:r>
              <a:rPr lang="es-x-int-SDL" sz="2400" dirty="0">
                <a:latin typeface="+mn-lt"/>
              </a:rPr>
              <a:t>Diferentes grupos de población </a:t>
            </a:r>
          </a:p>
          <a:p>
            <a:pPr marL="800100" lvl="1" indent="-342900">
              <a:buFont typeface="Wingdings" charset="2"/>
              <a:buChar char="ü"/>
            </a:pPr>
            <a:r>
              <a:rPr lang="es-AR" sz="2400" dirty="0">
                <a:latin typeface="+mn-lt"/>
              </a:rPr>
              <a:t>R</a:t>
            </a:r>
            <a:r>
              <a:rPr lang="es-x-int-SDL" sz="2400" dirty="0">
                <a:latin typeface="+mn-lt"/>
              </a:rPr>
              <a:t>esidentes, desplazados, ...</a:t>
            </a:r>
          </a:p>
          <a:p>
            <a:pPr marL="800100" lvl="1" indent="-342900">
              <a:buFont typeface="Wingdings" charset="2"/>
              <a:buChar char="ü"/>
            </a:pPr>
            <a:r>
              <a:rPr lang="es-x-int-SDL" sz="2400" dirty="0">
                <a:latin typeface="+mn-lt"/>
              </a:rPr>
              <a:t>Raza, tribu, casta, religión</a:t>
            </a:r>
          </a:p>
          <a:p>
            <a:pPr marL="800100" lvl="1" indent="-342900">
              <a:buFont typeface="Wingdings" charset="2"/>
              <a:buChar char="ü"/>
            </a:pPr>
            <a:r>
              <a:rPr lang="es-x-int-SDL" sz="2400" dirty="0">
                <a:latin typeface="+mn-lt"/>
              </a:rPr>
              <a:t>Rural, urbano, zonas geográficas</a:t>
            </a:r>
          </a:p>
          <a:p>
            <a:pPr marL="800100" lvl="1" indent="-342900">
              <a:buFont typeface="Wingdings" charset="2"/>
              <a:buChar char="ü"/>
            </a:pPr>
            <a:r>
              <a:rPr lang="es-x-int-SDL" sz="2400" dirty="0">
                <a:latin typeface="+mn-lt"/>
              </a:rPr>
              <a:t>Nivel de ingresos, pobreza/riqueza</a:t>
            </a:r>
          </a:p>
          <a:p>
            <a:pPr marL="800100" lvl="1" indent="-342900">
              <a:buFont typeface="Wingdings" charset="2"/>
              <a:buChar char="ü"/>
            </a:pPr>
            <a:r>
              <a:rPr lang="es-x-int-SDL" sz="2400" dirty="0">
                <a:latin typeface="+mn-lt"/>
              </a:rPr>
              <a:t>Con discapacidad fís</a:t>
            </a:r>
            <a:r>
              <a:rPr lang="es-AR" sz="2400" dirty="0" err="1">
                <a:latin typeface="+mn-lt"/>
              </a:rPr>
              <a:t>ica</a:t>
            </a:r>
            <a:r>
              <a:rPr lang="es-x-int-SDL" sz="2400" dirty="0">
                <a:latin typeface="+mn-lt"/>
              </a:rPr>
              <a:t>, con discapacidad mental  </a:t>
            </a:r>
          </a:p>
          <a:p>
            <a:pPr marL="800100" lvl="1" indent="-342900">
              <a:buFont typeface="Wingdings" charset="2"/>
              <a:buChar char="ü"/>
            </a:pPr>
            <a:r>
              <a:rPr lang="es-x-int-SDL" sz="2400" dirty="0">
                <a:latin typeface="+mn-lt"/>
              </a:rPr>
              <a:t>Personas detenidas</a:t>
            </a:r>
          </a:p>
          <a:p>
            <a:pPr marL="800100" lvl="1" indent="-342900">
              <a:buFont typeface="Wingdings" charset="2"/>
              <a:buChar char="ü"/>
            </a:pPr>
            <a:r>
              <a:rPr lang="es-x-int-SDL" sz="2400" dirty="0">
                <a:latin typeface="+mn-lt"/>
              </a:rPr>
              <a:t>……..</a:t>
            </a:r>
          </a:p>
          <a:p>
            <a:endParaRPr lang="en-US" sz="2400" dirty="0">
              <a:latin typeface="+mn-lt"/>
            </a:endParaRPr>
          </a:p>
          <a:p>
            <a:r>
              <a:rPr lang="es-x-int-SDL" sz="2400" dirty="0">
                <a:latin typeface="+mn-lt"/>
              </a:rPr>
              <a:t>Asegurarse de que las personas no inmediatamente visibles estén incluidas en su análisis</a:t>
            </a:r>
          </a:p>
        </p:txBody>
      </p:sp>
      <p:sp>
        <p:nvSpPr>
          <p:cNvPr id="6" name="Slide Number Placeholder 5"/>
          <p:cNvSpPr>
            <a:spLocks noGrp="1"/>
          </p:cNvSpPr>
          <p:nvPr>
            <p:ph type="sldNum" sz="quarter" idx="12"/>
          </p:nvPr>
        </p:nvSpPr>
        <p:spPr/>
        <p:txBody>
          <a:bodyPr/>
          <a:lstStyle/>
          <a:p>
            <a:fld id="{05C408E3-1C0B-45E5-B572-56F424382D1E}" type="slidenum">
              <a:rPr lang="fr-CH" smtClean="0"/>
              <a:t>15</a:t>
            </a:fld>
            <a:endParaRPr lang="fr-CH" dirty="0"/>
          </a:p>
        </p:txBody>
      </p:sp>
      <p:sp>
        <p:nvSpPr>
          <p:cNvPr id="8" name="TextBox 7"/>
          <p:cNvSpPr txBox="1"/>
          <p:nvPr/>
        </p:nvSpPr>
        <p:spPr>
          <a:xfrm>
            <a:off x="1509537" y="1115569"/>
            <a:ext cx="3366819" cy="861774"/>
          </a:xfrm>
          <a:prstGeom prst="rect">
            <a:avLst/>
          </a:prstGeom>
          <a:noFill/>
        </p:spPr>
        <p:txBody>
          <a:bodyPr wrap="none" rtlCol="0">
            <a:spAutoFit/>
          </a:bodyPr>
          <a:lstStyle/>
          <a:p>
            <a:r>
              <a:rPr lang="es-AR" sz="3200" b="1" dirty="0">
                <a:solidFill>
                  <a:srgbClr val="0000FF"/>
                </a:solidFill>
              </a:rPr>
              <a:t>Desglose </a:t>
            </a:r>
            <a:r>
              <a:rPr lang="en-US" sz="3200" b="1" dirty="0">
                <a:solidFill>
                  <a:srgbClr val="0000FF"/>
                </a:solidFill>
              </a:rPr>
              <a:t>de </a:t>
            </a:r>
            <a:r>
              <a:rPr lang="es-AR" sz="3200" b="1" dirty="0">
                <a:solidFill>
                  <a:srgbClr val="0000FF"/>
                </a:solidFill>
              </a:rPr>
              <a:t>datos:</a:t>
            </a:r>
            <a:endParaRPr lang="es-AR" sz="3200" dirty="0"/>
          </a:p>
          <a:p>
            <a:endParaRPr lang="en-GB" dirty="0"/>
          </a:p>
        </p:txBody>
      </p:sp>
    </p:spTree>
    <p:extLst>
      <p:ext uri="{BB962C8B-B14F-4D97-AF65-F5344CB8AC3E}">
        <p14:creationId xmlns:p14="http://schemas.microsoft.com/office/powerpoint/2010/main" val="2430303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248205"/>
            <a:ext cx="461665" cy="1324273"/>
          </a:xfrm>
          <a:prstGeom prst="rect">
            <a:avLst/>
          </a:prstGeom>
          <a:noFill/>
        </p:spPr>
        <p:txBody>
          <a:bodyPr vert="vert270" wrap="none" rtlCol="0">
            <a:spAutoFit/>
          </a:bodyPr>
          <a:lstStyle/>
          <a:p>
            <a:r>
              <a:rPr lang="es-x-int-SDL" dirty="0">
                <a:solidFill>
                  <a:schemeClr val="bg1"/>
                </a:solidFill>
              </a:rPr>
              <a:t>Curso </a:t>
            </a:r>
            <a:r>
              <a:rPr lang="es-AR" dirty="0">
                <a:solidFill>
                  <a:schemeClr val="bg1"/>
                </a:solidFill>
              </a:rPr>
              <a:t>H.E.L.P</a:t>
            </a:r>
            <a:endParaRPr lang="es-x-int-SDL" dirty="0">
              <a:solidFill>
                <a:schemeClr val="bg1"/>
              </a:solidFill>
            </a:endParaRPr>
          </a:p>
        </p:txBody>
      </p:sp>
      <p:sp>
        <p:nvSpPr>
          <p:cNvPr id="4" name="Title 3"/>
          <p:cNvSpPr txBox="1">
            <a:spLocks/>
          </p:cNvSpPr>
          <p:nvPr/>
        </p:nvSpPr>
        <p:spPr>
          <a:xfrm>
            <a:off x="838200" y="561889"/>
            <a:ext cx="10515600" cy="1325563"/>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x-int-SDL" u="sng">
                <a:latin typeface="+mn-lt"/>
                <a:cs typeface="Times New Roman" panose="02020603050405020304" pitchFamily="18" charset="0"/>
              </a:rPr>
              <a:t>Análisis de las partes interesadas </a:t>
            </a:r>
          </a:p>
        </p:txBody>
      </p:sp>
      <p:sp>
        <p:nvSpPr>
          <p:cNvPr id="5" name="Content Placeholder 2"/>
          <p:cNvSpPr txBox="1">
            <a:spLocks/>
          </p:cNvSpPr>
          <p:nvPr/>
        </p:nvSpPr>
        <p:spPr>
          <a:xfrm>
            <a:off x="1328057" y="1887452"/>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400" dirty="0">
              <a:latin typeface="Times New Roman" charset="0"/>
              <a:ea typeface="Times New Roman" charset="0"/>
              <a:cs typeface="Times New Roman" charset="0"/>
            </a:endParaRPr>
          </a:p>
          <a:p>
            <a:pPr marL="0" indent="0" algn="ctr">
              <a:buFont typeface="Arial" panose="020B0604020202020204" pitchFamily="34" charset="0"/>
              <a:buNone/>
            </a:pPr>
            <a:r>
              <a:rPr lang="es-x-int-SDL" sz="4400" dirty="0">
                <a:ea typeface="Times New Roman" charset="0"/>
                <a:cs typeface="Times New Roman" charset="0"/>
              </a:rPr>
              <a:t>Parte integr</a:t>
            </a:r>
            <a:r>
              <a:rPr lang="es-AR" sz="4400" dirty="0">
                <a:ea typeface="Times New Roman" charset="0"/>
                <a:cs typeface="Times New Roman" charset="0"/>
              </a:rPr>
              <a:t>a</a:t>
            </a:r>
            <a:r>
              <a:rPr lang="es-x-int-SDL" sz="4400" dirty="0">
                <a:ea typeface="Times New Roman" charset="0"/>
                <a:cs typeface="Times New Roman" charset="0"/>
              </a:rPr>
              <a:t>l de un análisis </a:t>
            </a:r>
          </a:p>
          <a:p>
            <a:pPr marL="0" indent="0" algn="ctr">
              <a:buFont typeface="Arial" panose="020B0604020202020204" pitchFamily="34" charset="0"/>
              <a:buNone/>
            </a:pPr>
            <a:endParaRPr lang="en-US" sz="4400" dirty="0">
              <a:ea typeface="Times New Roman" charset="0"/>
              <a:cs typeface="Times New Roman" charset="0"/>
            </a:endParaRPr>
          </a:p>
          <a:p>
            <a:pPr marL="0" indent="0" algn="ctr">
              <a:buFont typeface="Arial" panose="020B0604020202020204" pitchFamily="34" charset="0"/>
              <a:buNone/>
            </a:pPr>
            <a:endParaRPr lang="en-US" sz="4400" dirty="0">
              <a:ea typeface="Times New Roman" charset="0"/>
              <a:cs typeface="Times New Roman" charset="0"/>
            </a:endParaRPr>
          </a:p>
        </p:txBody>
      </p:sp>
      <p:sp>
        <p:nvSpPr>
          <p:cNvPr id="7" name="Slide Number Placeholder 6"/>
          <p:cNvSpPr>
            <a:spLocks noGrp="1"/>
          </p:cNvSpPr>
          <p:nvPr>
            <p:ph type="sldNum" sz="quarter" idx="12"/>
          </p:nvPr>
        </p:nvSpPr>
        <p:spPr/>
        <p:txBody>
          <a:bodyPr/>
          <a:lstStyle/>
          <a:p>
            <a:fld id="{05C408E3-1C0B-45E5-B572-56F424382D1E}" type="slidenum">
              <a:rPr lang="fr-CH" smtClean="0"/>
              <a:t>16</a:t>
            </a:fld>
            <a:endParaRPr lang="fr-CH" dirty="0"/>
          </a:p>
        </p:txBody>
      </p:sp>
    </p:spTree>
    <p:extLst>
      <p:ext uri="{BB962C8B-B14F-4D97-AF65-F5344CB8AC3E}">
        <p14:creationId xmlns:p14="http://schemas.microsoft.com/office/powerpoint/2010/main" val="246736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8053" y="1250364"/>
            <a:ext cx="10515600" cy="3106593"/>
          </a:xfrm>
        </p:spPr>
        <p:txBody>
          <a:bodyPr>
            <a:normAutofit/>
          </a:bodyPr>
          <a:lstStyle/>
          <a:p>
            <a:r>
              <a:rPr lang="es-x-int-SDL" dirty="0"/>
              <a:t>Paso 1 Planificar cada día cuidadosamente</a:t>
            </a:r>
          </a:p>
          <a:p>
            <a:r>
              <a:rPr lang="es-x-int-SDL" dirty="0"/>
              <a:t>Paso 2 Hablar con las autoridades locales (+otras) al arribar </a:t>
            </a:r>
          </a:p>
          <a:p>
            <a:r>
              <a:rPr lang="es-x-int-SDL" dirty="0"/>
              <a:t>Paso 3 Utilizar técnicas de observación</a:t>
            </a:r>
          </a:p>
          <a:p>
            <a:r>
              <a:rPr lang="es-x-int-SDL" dirty="0"/>
              <a:t>Paso 4 Entrevistar a las personas (individuos, grupos específicos,...)</a:t>
            </a:r>
          </a:p>
          <a:p>
            <a:r>
              <a:rPr lang="es-x-int-SDL" dirty="0"/>
              <a:t>Paso 5 Organizar reuniones de equipo</a:t>
            </a:r>
          </a:p>
          <a:p>
            <a:r>
              <a:rPr lang="es-x-int-SDL" dirty="0"/>
              <a:t>Paso 6 Organizar una </a:t>
            </a:r>
            <a:r>
              <a:rPr lang="es-AR" dirty="0"/>
              <a:t>“</a:t>
            </a:r>
            <a:r>
              <a:rPr lang="es-x-int-SDL" dirty="0"/>
              <a:t>reunión con la comunidad</a:t>
            </a:r>
            <a:r>
              <a:rPr lang="es-AR" dirty="0"/>
              <a:t>”</a:t>
            </a:r>
            <a:r>
              <a:rPr lang="es-x-int-SDL" dirty="0"/>
              <a:t> al final  </a:t>
            </a:r>
          </a:p>
          <a:p>
            <a:endParaRPr lang="en-GB" dirty="0"/>
          </a:p>
        </p:txBody>
      </p:sp>
      <p:sp>
        <p:nvSpPr>
          <p:cNvPr id="4" name="Slide Number Placeholder 3"/>
          <p:cNvSpPr>
            <a:spLocks noGrp="1"/>
          </p:cNvSpPr>
          <p:nvPr>
            <p:ph type="sldNum" sz="quarter" idx="12"/>
          </p:nvPr>
        </p:nvSpPr>
        <p:spPr/>
        <p:txBody>
          <a:bodyPr/>
          <a:lstStyle/>
          <a:p>
            <a:fld id="{05C408E3-1C0B-45E5-B572-56F424382D1E}" type="slidenum">
              <a:rPr lang="fr-CH" smtClean="0"/>
              <a:t>17</a:t>
            </a:fld>
            <a:endParaRPr lang="fr-CH" dirty="0"/>
          </a:p>
        </p:txBody>
      </p:sp>
      <p:sp>
        <p:nvSpPr>
          <p:cNvPr id="7" name="TextBox 6"/>
          <p:cNvSpPr txBox="1"/>
          <p:nvPr/>
        </p:nvSpPr>
        <p:spPr>
          <a:xfrm>
            <a:off x="838200" y="4547804"/>
            <a:ext cx="10746971" cy="830997"/>
          </a:xfrm>
          <a:prstGeom prst="rect">
            <a:avLst/>
          </a:prstGeom>
          <a:noFill/>
        </p:spPr>
        <p:txBody>
          <a:bodyPr wrap="square" rtlCol="0">
            <a:spAutoFit/>
          </a:bodyPr>
          <a:lstStyle/>
          <a:p>
            <a:r>
              <a:rPr lang="es-x-int-SDL" sz="2400" dirty="0"/>
              <a:t>Es</a:t>
            </a:r>
            <a:r>
              <a:rPr lang="es-AR" sz="2400" dirty="0"/>
              <a:t> muy importante </a:t>
            </a:r>
            <a:r>
              <a:rPr lang="es-x-int-SDL" sz="2400" dirty="0"/>
              <a:t>que todas las personas involucradas en la evaluación participen </a:t>
            </a:r>
            <a:r>
              <a:rPr lang="es-AR" sz="2400" dirty="0"/>
              <a:t>en</a:t>
            </a:r>
            <a:r>
              <a:rPr lang="es-x-int-SDL" sz="2400" dirty="0"/>
              <a:t> la organización de las visitas al terreno. </a:t>
            </a:r>
          </a:p>
        </p:txBody>
      </p:sp>
      <p:sp>
        <p:nvSpPr>
          <p:cNvPr id="8" name="TextBox 7"/>
          <p:cNvSpPr txBox="1"/>
          <p:nvPr/>
        </p:nvSpPr>
        <p:spPr>
          <a:xfrm>
            <a:off x="2018053" y="58083"/>
            <a:ext cx="6964984" cy="769441"/>
          </a:xfrm>
          <a:prstGeom prst="rect">
            <a:avLst/>
          </a:prstGeom>
          <a:noFill/>
        </p:spPr>
        <p:txBody>
          <a:bodyPr wrap="none" rtlCol="0">
            <a:spAutoFit/>
          </a:bodyPr>
          <a:lstStyle/>
          <a:p>
            <a:r>
              <a:rPr lang="es-x-int-SDL" sz="4400" u="sng"/>
              <a:t>Visitas al terreno para recopilar datos </a:t>
            </a:r>
          </a:p>
        </p:txBody>
      </p:sp>
      <p:sp>
        <p:nvSpPr>
          <p:cNvPr id="9" name="TextBox 8"/>
          <p:cNvSpPr txBox="1"/>
          <p:nvPr/>
        </p:nvSpPr>
        <p:spPr>
          <a:xfrm>
            <a:off x="838200" y="5569648"/>
            <a:ext cx="11009823" cy="1477328"/>
          </a:xfrm>
          <a:prstGeom prst="rect">
            <a:avLst/>
          </a:prstGeom>
          <a:noFill/>
        </p:spPr>
        <p:txBody>
          <a:bodyPr wrap="square" rtlCol="0">
            <a:spAutoFit/>
          </a:bodyPr>
          <a:lstStyle/>
          <a:p>
            <a:r>
              <a:rPr lang="es-x-int-SDL" sz="2400" dirty="0"/>
              <a:t>Asegurarse </a:t>
            </a:r>
            <a:r>
              <a:rPr lang="es-AR" sz="2400" dirty="0"/>
              <a:t>de </a:t>
            </a:r>
            <a:r>
              <a:rPr lang="es-x-int-SDL" sz="2400" dirty="0"/>
              <a:t>que los miembros del personal nacional se sientan cómodos con la idea de viajar a los sitios seleccionados. P. ej: podrían formar parte de un grupo que no</a:t>
            </a:r>
            <a:r>
              <a:rPr lang="es-AR" sz="2400" dirty="0"/>
              <a:t> tenga</a:t>
            </a:r>
            <a:r>
              <a:rPr lang="es-x-int-SDL" sz="2400" dirty="0"/>
              <a:t> buena reputación en algunas </a:t>
            </a:r>
            <a:r>
              <a:rPr lang="es-AR" sz="2400" dirty="0"/>
              <a:t>zona</a:t>
            </a:r>
            <a:r>
              <a:rPr lang="es-x-int-SDL" sz="2400" dirty="0"/>
              <a:t>s. </a:t>
            </a:r>
          </a:p>
          <a:p>
            <a:endParaRPr lang="en-GB" dirty="0"/>
          </a:p>
        </p:txBody>
      </p:sp>
      <p:sp>
        <p:nvSpPr>
          <p:cNvPr id="10" name="Rectangle 9"/>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1" name="TextBox 10"/>
          <p:cNvSpPr txBox="1"/>
          <p:nvPr/>
        </p:nvSpPr>
        <p:spPr>
          <a:xfrm>
            <a:off x="83492" y="5248205"/>
            <a:ext cx="461665" cy="1324273"/>
          </a:xfrm>
          <a:prstGeom prst="rect">
            <a:avLst/>
          </a:prstGeom>
          <a:noFill/>
        </p:spPr>
        <p:txBody>
          <a:bodyPr vert="vert270" wrap="none" rtlCol="0">
            <a:spAutoFit/>
          </a:bodyPr>
          <a:lstStyle/>
          <a:p>
            <a:r>
              <a:rPr lang="es-x-int-SDL" dirty="0">
                <a:solidFill>
                  <a:schemeClr val="bg1"/>
                </a:solidFill>
              </a:rPr>
              <a:t>Curso </a:t>
            </a:r>
            <a:r>
              <a:rPr lang="es-AR" dirty="0">
                <a:solidFill>
                  <a:schemeClr val="bg1"/>
                </a:solidFill>
              </a:rPr>
              <a:t>H.E.L.P</a:t>
            </a:r>
            <a:endParaRPr lang="es-x-int-SDL" dirty="0">
              <a:solidFill>
                <a:schemeClr val="bg1"/>
              </a:solidFill>
            </a:endParaRPr>
          </a:p>
        </p:txBody>
      </p:sp>
    </p:spTree>
    <p:extLst>
      <p:ext uri="{BB962C8B-B14F-4D97-AF65-F5344CB8AC3E}">
        <p14:creationId xmlns:p14="http://schemas.microsoft.com/office/powerpoint/2010/main" val="8020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rot="1216397">
            <a:off x="698676" y="891300"/>
            <a:ext cx="3183244" cy="461665"/>
          </a:xfrm>
          <a:prstGeom prst="rect">
            <a:avLst/>
          </a:prstGeom>
          <a:noFill/>
        </p:spPr>
        <p:txBody>
          <a:bodyPr wrap="none" rtlCol="0">
            <a:spAutoFit/>
          </a:bodyPr>
          <a:lstStyle/>
          <a:p>
            <a:r>
              <a:rPr lang="es-x-int-SDL" sz="2400" b="1" dirty="0">
                <a:solidFill>
                  <a:srgbClr val="0000FF"/>
                </a:solidFill>
                <a:latin typeface="+mn-lt"/>
              </a:rPr>
              <a:t>Detección de casos de sarampión</a:t>
            </a:r>
          </a:p>
        </p:txBody>
      </p:sp>
      <p:sp>
        <p:nvSpPr>
          <p:cNvPr id="9" name="TextBox 8"/>
          <p:cNvSpPr txBox="1"/>
          <p:nvPr/>
        </p:nvSpPr>
        <p:spPr>
          <a:xfrm rot="20959390">
            <a:off x="526521" y="2690307"/>
            <a:ext cx="3049104" cy="461665"/>
          </a:xfrm>
          <a:prstGeom prst="rect">
            <a:avLst/>
          </a:prstGeom>
          <a:noFill/>
        </p:spPr>
        <p:txBody>
          <a:bodyPr wrap="none" rtlCol="0">
            <a:spAutoFit/>
          </a:bodyPr>
          <a:lstStyle/>
          <a:p>
            <a:r>
              <a:rPr lang="es-x-int-SDL" sz="2400" b="1" dirty="0">
                <a:solidFill>
                  <a:srgbClr val="FF0000"/>
                </a:solidFill>
                <a:latin typeface="+mn-lt"/>
              </a:rPr>
              <a:t>Inicio de temporada de hambruna</a:t>
            </a:r>
          </a:p>
        </p:txBody>
      </p:sp>
      <p:sp>
        <p:nvSpPr>
          <p:cNvPr id="11" name="TextBox 10"/>
          <p:cNvSpPr txBox="1"/>
          <p:nvPr/>
        </p:nvSpPr>
        <p:spPr>
          <a:xfrm>
            <a:off x="5545917" y="1448714"/>
            <a:ext cx="5836662" cy="461665"/>
          </a:xfrm>
          <a:prstGeom prst="rect">
            <a:avLst/>
          </a:prstGeom>
          <a:noFill/>
        </p:spPr>
        <p:txBody>
          <a:bodyPr wrap="none" rtlCol="0">
            <a:spAutoFit/>
          </a:bodyPr>
          <a:lstStyle/>
          <a:p>
            <a:r>
              <a:rPr lang="es-x-int-SDL" sz="2400" b="1" dirty="0"/>
              <a:t>Sobrepoblación en centros de desplazados</a:t>
            </a:r>
          </a:p>
        </p:txBody>
      </p:sp>
      <p:sp>
        <p:nvSpPr>
          <p:cNvPr id="12" name="TextBox 11"/>
          <p:cNvSpPr txBox="1"/>
          <p:nvPr/>
        </p:nvSpPr>
        <p:spPr>
          <a:xfrm rot="1470442">
            <a:off x="8389411" y="3166524"/>
            <a:ext cx="4025782" cy="461665"/>
          </a:xfrm>
          <a:prstGeom prst="rect">
            <a:avLst/>
          </a:prstGeom>
          <a:noFill/>
        </p:spPr>
        <p:txBody>
          <a:bodyPr wrap="none" rtlCol="0">
            <a:spAutoFit/>
          </a:bodyPr>
          <a:lstStyle/>
          <a:p>
            <a:r>
              <a:rPr lang="es-x-int-SDL" sz="2400" b="1" dirty="0">
                <a:solidFill>
                  <a:srgbClr val="00B050"/>
                </a:solidFill>
                <a:latin typeface="+mn-lt"/>
              </a:rPr>
              <a:t>Mujeres mayores abandonadas</a:t>
            </a:r>
          </a:p>
        </p:txBody>
      </p:sp>
      <p:sp>
        <p:nvSpPr>
          <p:cNvPr id="13" name="TextBox 12"/>
          <p:cNvSpPr txBox="1"/>
          <p:nvPr/>
        </p:nvSpPr>
        <p:spPr>
          <a:xfrm rot="21411746">
            <a:off x="4861965" y="6237825"/>
            <a:ext cx="7251250" cy="461665"/>
          </a:xfrm>
          <a:prstGeom prst="rect">
            <a:avLst/>
          </a:prstGeom>
          <a:noFill/>
        </p:spPr>
        <p:txBody>
          <a:bodyPr wrap="square" rtlCol="0">
            <a:spAutoFit/>
          </a:bodyPr>
          <a:lstStyle/>
          <a:p>
            <a:r>
              <a:rPr lang="es-x-int-SDL" sz="2400" b="1" dirty="0">
                <a:solidFill>
                  <a:srgbClr val="FF0000"/>
                </a:solidFill>
              </a:rPr>
              <a:t>Personas desplazadas de zonas altas hacia zonas bajas</a:t>
            </a:r>
          </a:p>
        </p:txBody>
      </p:sp>
      <p:sp>
        <p:nvSpPr>
          <p:cNvPr id="15" name="TextBox 14"/>
          <p:cNvSpPr txBox="1"/>
          <p:nvPr/>
        </p:nvSpPr>
        <p:spPr>
          <a:xfrm rot="20907522">
            <a:off x="6841340" y="1974909"/>
            <a:ext cx="5410123" cy="461665"/>
          </a:xfrm>
          <a:prstGeom prst="rect">
            <a:avLst/>
          </a:prstGeom>
          <a:noFill/>
        </p:spPr>
        <p:txBody>
          <a:bodyPr wrap="square" rtlCol="0">
            <a:spAutoFit/>
          </a:bodyPr>
          <a:lstStyle/>
          <a:p>
            <a:r>
              <a:rPr lang="es-x-int-SDL" sz="2400" b="1">
                <a:solidFill>
                  <a:srgbClr val="7030A0"/>
                </a:solidFill>
                <a:latin typeface="+mn-lt"/>
              </a:rPr>
              <a:t>La cantidad de PID de la región crece con rápidez</a:t>
            </a:r>
          </a:p>
        </p:txBody>
      </p:sp>
      <p:sp>
        <p:nvSpPr>
          <p:cNvPr id="16" name="TextBox 15"/>
          <p:cNvSpPr txBox="1"/>
          <p:nvPr/>
        </p:nvSpPr>
        <p:spPr>
          <a:xfrm rot="319666">
            <a:off x="7737791" y="868617"/>
            <a:ext cx="4142031" cy="461665"/>
          </a:xfrm>
          <a:prstGeom prst="rect">
            <a:avLst/>
          </a:prstGeom>
          <a:solidFill>
            <a:schemeClr val="bg1"/>
          </a:solidFill>
        </p:spPr>
        <p:txBody>
          <a:bodyPr wrap="none" rtlCol="0">
            <a:spAutoFit/>
          </a:bodyPr>
          <a:lstStyle/>
          <a:p>
            <a:r>
              <a:rPr lang="es-x-int-SDL" sz="2400" b="1" dirty="0"/>
              <a:t>Parte del personal de salud huyó</a:t>
            </a:r>
          </a:p>
        </p:txBody>
      </p:sp>
      <p:sp>
        <p:nvSpPr>
          <p:cNvPr id="17" name="TextBox 16"/>
          <p:cNvSpPr txBox="1"/>
          <p:nvPr/>
        </p:nvSpPr>
        <p:spPr>
          <a:xfrm>
            <a:off x="1571381" y="4658914"/>
            <a:ext cx="4067382" cy="461665"/>
          </a:xfrm>
          <a:prstGeom prst="rect">
            <a:avLst/>
          </a:prstGeom>
          <a:noFill/>
        </p:spPr>
        <p:txBody>
          <a:bodyPr wrap="square" rtlCol="0">
            <a:spAutoFit/>
          </a:bodyPr>
          <a:lstStyle/>
          <a:p>
            <a:r>
              <a:rPr lang="es-x-int-SDL" sz="2400" b="1">
                <a:solidFill>
                  <a:srgbClr val="0000FF"/>
                </a:solidFill>
              </a:rPr>
              <a:t>Inundaciones durante la temporada de lluvias</a:t>
            </a:r>
          </a:p>
        </p:txBody>
      </p:sp>
      <p:sp>
        <p:nvSpPr>
          <p:cNvPr id="18" name="TextBox 17"/>
          <p:cNvSpPr txBox="1"/>
          <p:nvPr/>
        </p:nvSpPr>
        <p:spPr>
          <a:xfrm>
            <a:off x="859405" y="3910688"/>
            <a:ext cx="4595425" cy="461665"/>
          </a:xfrm>
          <a:prstGeom prst="rect">
            <a:avLst/>
          </a:prstGeom>
          <a:noFill/>
        </p:spPr>
        <p:txBody>
          <a:bodyPr wrap="none" rtlCol="0">
            <a:spAutoFit/>
          </a:bodyPr>
          <a:lstStyle/>
          <a:p>
            <a:r>
              <a:rPr lang="es-x-int-SDL" sz="2400" b="1" dirty="0">
                <a:solidFill>
                  <a:srgbClr val="FF0000"/>
                </a:solidFill>
              </a:rPr>
              <a:t>Casos de diarrea acuosa en </a:t>
            </a:r>
            <a:r>
              <a:rPr lang="es-AR" sz="2400" b="1" dirty="0">
                <a:solidFill>
                  <a:srgbClr val="FF0000"/>
                </a:solidFill>
              </a:rPr>
              <a:t>la zona</a:t>
            </a:r>
            <a:endParaRPr lang="es-x-int-SDL" sz="2400" b="1" dirty="0">
              <a:solidFill>
                <a:srgbClr val="FF0000"/>
              </a:solidFill>
            </a:endParaRPr>
          </a:p>
        </p:txBody>
      </p:sp>
      <p:sp>
        <p:nvSpPr>
          <p:cNvPr id="19" name="TextBox 18"/>
          <p:cNvSpPr txBox="1"/>
          <p:nvPr/>
        </p:nvSpPr>
        <p:spPr>
          <a:xfrm rot="19930162">
            <a:off x="1492580" y="5404341"/>
            <a:ext cx="4997202" cy="461665"/>
          </a:xfrm>
          <a:prstGeom prst="rect">
            <a:avLst/>
          </a:prstGeom>
          <a:noFill/>
        </p:spPr>
        <p:txBody>
          <a:bodyPr wrap="none" rtlCol="0">
            <a:spAutoFit/>
          </a:bodyPr>
          <a:lstStyle/>
          <a:p>
            <a:r>
              <a:rPr lang="es-x-int-SDL" sz="2400" b="1" dirty="0">
                <a:solidFill>
                  <a:srgbClr val="7030A0"/>
                </a:solidFill>
                <a:latin typeface="+mn-lt"/>
              </a:rPr>
              <a:t>Reservas médicas de centros de salud bajas</a:t>
            </a:r>
          </a:p>
        </p:txBody>
      </p:sp>
      <p:sp>
        <p:nvSpPr>
          <p:cNvPr id="20" name="TextBox 19"/>
          <p:cNvSpPr txBox="1"/>
          <p:nvPr/>
        </p:nvSpPr>
        <p:spPr>
          <a:xfrm rot="19273068">
            <a:off x="3571781" y="4776540"/>
            <a:ext cx="5288482" cy="461665"/>
          </a:xfrm>
          <a:prstGeom prst="rect">
            <a:avLst/>
          </a:prstGeom>
          <a:noFill/>
        </p:spPr>
        <p:txBody>
          <a:bodyPr wrap="square" rtlCol="0">
            <a:spAutoFit/>
          </a:bodyPr>
          <a:lstStyle/>
          <a:p>
            <a:r>
              <a:rPr lang="es-AR" sz="2400" b="1" dirty="0">
                <a:latin typeface="+mn-lt"/>
              </a:rPr>
              <a:t>Personal </a:t>
            </a:r>
            <a:r>
              <a:rPr lang="es-x-int-SDL" sz="2400" b="1" dirty="0">
                <a:latin typeface="+mn-lt"/>
              </a:rPr>
              <a:t>de salud abandonó la zona</a:t>
            </a:r>
          </a:p>
        </p:txBody>
      </p:sp>
      <p:sp>
        <p:nvSpPr>
          <p:cNvPr id="21" name="TextBox 20"/>
          <p:cNvSpPr txBox="1"/>
          <p:nvPr/>
        </p:nvSpPr>
        <p:spPr>
          <a:xfrm rot="1169714">
            <a:off x="5052457" y="4143563"/>
            <a:ext cx="5702523" cy="461665"/>
          </a:xfrm>
          <a:prstGeom prst="rect">
            <a:avLst/>
          </a:prstGeom>
          <a:noFill/>
        </p:spPr>
        <p:txBody>
          <a:bodyPr wrap="none" rtlCol="0">
            <a:spAutoFit/>
          </a:bodyPr>
          <a:lstStyle/>
          <a:p>
            <a:r>
              <a:rPr lang="es-x-int-SDL" sz="2400" b="1" dirty="0">
                <a:solidFill>
                  <a:srgbClr val="00B050"/>
                </a:solidFill>
                <a:latin typeface="+mn-lt"/>
              </a:rPr>
              <a:t>Programa PAI no funcional desde hace 2 años</a:t>
            </a:r>
          </a:p>
        </p:txBody>
      </p:sp>
      <p:sp>
        <p:nvSpPr>
          <p:cNvPr id="22" name="TextBox 21"/>
          <p:cNvSpPr txBox="1"/>
          <p:nvPr/>
        </p:nvSpPr>
        <p:spPr>
          <a:xfrm>
            <a:off x="2132177" y="3008943"/>
            <a:ext cx="5174045" cy="461665"/>
          </a:xfrm>
          <a:prstGeom prst="rect">
            <a:avLst/>
          </a:prstGeom>
          <a:noFill/>
        </p:spPr>
        <p:txBody>
          <a:bodyPr wrap="none" rtlCol="0">
            <a:spAutoFit/>
          </a:bodyPr>
          <a:lstStyle/>
          <a:p>
            <a:r>
              <a:rPr lang="es-x-int-SDL" sz="2400" b="1" dirty="0">
                <a:solidFill>
                  <a:srgbClr val="00B050"/>
                </a:solidFill>
                <a:latin typeface="+mn-lt"/>
              </a:rPr>
              <a:t>Las mujeres temen viajar hasta la clínica</a:t>
            </a:r>
          </a:p>
        </p:txBody>
      </p:sp>
      <p:sp>
        <p:nvSpPr>
          <p:cNvPr id="23" name="TextBox 22"/>
          <p:cNvSpPr txBox="1"/>
          <p:nvPr/>
        </p:nvSpPr>
        <p:spPr>
          <a:xfrm rot="20590864">
            <a:off x="6096257" y="5321636"/>
            <a:ext cx="3525517" cy="461665"/>
          </a:xfrm>
          <a:prstGeom prst="rect">
            <a:avLst/>
          </a:prstGeom>
          <a:noFill/>
        </p:spPr>
        <p:txBody>
          <a:bodyPr wrap="none" rtlCol="0">
            <a:spAutoFit/>
          </a:bodyPr>
          <a:lstStyle/>
          <a:p>
            <a:r>
              <a:rPr lang="es-x-int-SDL" sz="2400" b="1" dirty="0">
                <a:solidFill>
                  <a:srgbClr val="0000FF"/>
                </a:solidFill>
              </a:rPr>
              <a:t>Falta de combustible para ambulancias</a:t>
            </a:r>
          </a:p>
        </p:txBody>
      </p:sp>
      <p:sp>
        <p:nvSpPr>
          <p:cNvPr id="24" name="TextBox 23"/>
          <p:cNvSpPr txBox="1"/>
          <p:nvPr/>
        </p:nvSpPr>
        <p:spPr>
          <a:xfrm>
            <a:off x="2044276" y="11217"/>
            <a:ext cx="8136904" cy="769441"/>
          </a:xfrm>
          <a:prstGeom prst="rect">
            <a:avLst/>
          </a:prstGeom>
          <a:noFill/>
        </p:spPr>
        <p:txBody>
          <a:bodyPr wrap="square" rtlCol="0">
            <a:spAutoFit/>
          </a:bodyPr>
          <a:lstStyle/>
          <a:p>
            <a:pPr algn="ctr"/>
            <a:r>
              <a:rPr lang="es-x-int-SDL" sz="4400" u="sng">
                <a:latin typeface="+mn-lt"/>
              </a:rPr>
              <a:t>Algunos de los problemas determinados</a:t>
            </a:r>
          </a:p>
        </p:txBody>
      </p:sp>
      <p:sp>
        <p:nvSpPr>
          <p:cNvPr id="25" name="TextBox 24"/>
          <p:cNvSpPr txBox="1"/>
          <p:nvPr/>
        </p:nvSpPr>
        <p:spPr>
          <a:xfrm rot="1972475">
            <a:off x="7831124" y="3378586"/>
            <a:ext cx="3594830" cy="461665"/>
          </a:xfrm>
          <a:prstGeom prst="rect">
            <a:avLst/>
          </a:prstGeom>
          <a:noFill/>
        </p:spPr>
        <p:txBody>
          <a:bodyPr wrap="none" rtlCol="0">
            <a:spAutoFit/>
          </a:bodyPr>
          <a:lstStyle/>
          <a:p>
            <a:r>
              <a:rPr lang="es-x-int-SDL" sz="2400" b="1" dirty="0">
                <a:latin typeface="+mn-lt"/>
              </a:rPr>
              <a:t>Falta de agua potable segura</a:t>
            </a:r>
          </a:p>
        </p:txBody>
      </p:sp>
      <p:sp>
        <p:nvSpPr>
          <p:cNvPr id="26" name="TextBox 25"/>
          <p:cNvSpPr txBox="1"/>
          <p:nvPr/>
        </p:nvSpPr>
        <p:spPr>
          <a:xfrm rot="1583108">
            <a:off x="731255" y="5603950"/>
            <a:ext cx="3340915" cy="461665"/>
          </a:xfrm>
          <a:prstGeom prst="rect">
            <a:avLst/>
          </a:prstGeom>
          <a:noFill/>
        </p:spPr>
        <p:txBody>
          <a:bodyPr wrap="none" rtlCol="0">
            <a:spAutoFit/>
          </a:bodyPr>
          <a:lstStyle/>
          <a:p>
            <a:r>
              <a:rPr lang="es-x-int-SDL" sz="2400" b="1" dirty="0">
                <a:solidFill>
                  <a:srgbClr val="FF0000"/>
                </a:solidFill>
              </a:rPr>
              <a:t>Violencia sexual</a:t>
            </a:r>
          </a:p>
        </p:txBody>
      </p:sp>
      <p:sp>
        <p:nvSpPr>
          <p:cNvPr id="27" name="TextBox 26"/>
          <p:cNvSpPr txBox="1"/>
          <p:nvPr/>
        </p:nvSpPr>
        <p:spPr>
          <a:xfrm>
            <a:off x="4970324" y="2119626"/>
            <a:ext cx="2201052" cy="461665"/>
          </a:xfrm>
          <a:prstGeom prst="rect">
            <a:avLst/>
          </a:prstGeom>
          <a:noFill/>
        </p:spPr>
        <p:txBody>
          <a:bodyPr wrap="none" rtlCol="0">
            <a:spAutoFit/>
          </a:bodyPr>
          <a:lstStyle/>
          <a:p>
            <a:r>
              <a:rPr lang="es-x-int-SDL" sz="2400" b="1" dirty="0">
                <a:solidFill>
                  <a:srgbClr val="0000FF"/>
                </a:solidFill>
                <a:latin typeface="+mn-lt"/>
              </a:rPr>
              <a:t>Desapariciones</a:t>
            </a:r>
          </a:p>
        </p:txBody>
      </p:sp>
      <p:sp>
        <p:nvSpPr>
          <p:cNvPr id="28" name="TextBox 27"/>
          <p:cNvSpPr txBox="1"/>
          <p:nvPr/>
        </p:nvSpPr>
        <p:spPr>
          <a:xfrm rot="3945356">
            <a:off x="-188986" y="2642203"/>
            <a:ext cx="3868570" cy="830997"/>
          </a:xfrm>
          <a:prstGeom prst="rect">
            <a:avLst/>
          </a:prstGeom>
          <a:noFill/>
        </p:spPr>
        <p:txBody>
          <a:bodyPr wrap="square" rtlCol="0">
            <a:spAutoFit/>
          </a:bodyPr>
          <a:lstStyle/>
          <a:p>
            <a:r>
              <a:rPr lang="es-x-int-SDL" sz="2400" b="1" dirty="0">
                <a:solidFill>
                  <a:srgbClr val="7030A0"/>
                </a:solidFill>
              </a:rPr>
              <a:t>Falta de instalaciones sanitarias </a:t>
            </a:r>
          </a:p>
        </p:txBody>
      </p:sp>
      <p:sp>
        <p:nvSpPr>
          <p:cNvPr id="29" name="Rectangle 28"/>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0" name="TextBox 29"/>
          <p:cNvSpPr txBox="1"/>
          <p:nvPr/>
        </p:nvSpPr>
        <p:spPr>
          <a:xfrm>
            <a:off x="83492" y="5248205"/>
            <a:ext cx="461665" cy="1324273"/>
          </a:xfrm>
          <a:prstGeom prst="rect">
            <a:avLst/>
          </a:prstGeom>
          <a:noFill/>
        </p:spPr>
        <p:txBody>
          <a:bodyPr vert="vert270" wrap="none" rtlCol="0">
            <a:spAutoFit/>
          </a:bodyPr>
          <a:lstStyle/>
          <a:p>
            <a:r>
              <a:rPr lang="es-x-int-SDL" dirty="0">
                <a:solidFill>
                  <a:schemeClr val="bg1"/>
                </a:solidFill>
              </a:rPr>
              <a:t>Curso </a:t>
            </a:r>
            <a:r>
              <a:rPr lang="es-AR" dirty="0">
                <a:solidFill>
                  <a:schemeClr val="bg1"/>
                </a:solidFill>
              </a:rPr>
              <a:t>H.E.L.P</a:t>
            </a:r>
            <a:endParaRPr lang="es-x-int-SDL" dirty="0">
              <a:solidFill>
                <a:schemeClr val="bg1"/>
              </a:solidFill>
            </a:endParaRPr>
          </a:p>
        </p:txBody>
      </p:sp>
      <p:sp>
        <p:nvSpPr>
          <p:cNvPr id="3" name="Slide Number Placeholder 2"/>
          <p:cNvSpPr>
            <a:spLocks noGrp="1"/>
          </p:cNvSpPr>
          <p:nvPr>
            <p:ph type="sldNum" sz="quarter" idx="12"/>
          </p:nvPr>
        </p:nvSpPr>
        <p:spPr/>
        <p:txBody>
          <a:bodyPr/>
          <a:lstStyle/>
          <a:p>
            <a:fld id="{05C408E3-1C0B-45E5-B572-56F424382D1E}" type="slidenum">
              <a:rPr lang="fr-CH" smtClean="0"/>
              <a:t>18</a:t>
            </a:fld>
            <a:endParaRPr lang="fr-CH" dirty="0"/>
          </a:p>
        </p:txBody>
      </p:sp>
      <p:sp>
        <p:nvSpPr>
          <p:cNvPr id="2" name="TextBox 1"/>
          <p:cNvSpPr txBox="1"/>
          <p:nvPr/>
        </p:nvSpPr>
        <p:spPr>
          <a:xfrm>
            <a:off x="545157" y="6073126"/>
            <a:ext cx="184731"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3227437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Microsoft Office\Clipart\standard\stddir1\bd05074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8116" y="787399"/>
            <a:ext cx="5217684" cy="1785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a:off x="1818116" y="3255568"/>
            <a:ext cx="745300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s-x-int-SDL" sz="2800" dirty="0">
                <a:latin typeface="+mn-lt"/>
                <a:ea typeface="Times New Roman" charset="0"/>
                <a:cs typeface="Times New Roman" charset="0"/>
              </a:rPr>
              <a:t>Con todos los problemas</a:t>
            </a:r>
            <a:r>
              <a:rPr lang="es-AR" sz="2800" dirty="0">
                <a:latin typeface="+mn-lt"/>
                <a:ea typeface="Times New Roman" charset="0"/>
                <a:cs typeface="Times New Roman" charset="0"/>
              </a:rPr>
              <a:t>,</a:t>
            </a:r>
            <a:r>
              <a:rPr lang="es-x-int-SDL" sz="2800" dirty="0">
                <a:latin typeface="+mn-lt"/>
                <a:ea typeface="Times New Roman" charset="0"/>
                <a:cs typeface="Times New Roman" charset="0"/>
              </a:rPr>
              <a:t> tenemos un problema...</a:t>
            </a:r>
          </a:p>
          <a:p>
            <a:pPr eaLnBrk="1" hangingPunct="1">
              <a:defRPr/>
            </a:pPr>
            <a:r>
              <a:rPr lang="es-x-int-SDL" sz="2800" dirty="0">
                <a:latin typeface="+mn-lt"/>
                <a:ea typeface="Times New Roman" charset="0"/>
                <a:cs typeface="Times New Roman" charset="0"/>
              </a:rPr>
              <a:t>Se necesita un orden; debemos establecer</a:t>
            </a:r>
          </a:p>
        </p:txBody>
      </p:sp>
      <p:sp>
        <p:nvSpPr>
          <p:cNvPr id="5" name="WordArt 9" descr="Paper bag"/>
          <p:cNvSpPr>
            <a:spLocks noChangeArrowheads="1" noChangeShapeType="1" noTextEdit="1"/>
          </p:cNvSpPr>
          <p:nvPr/>
        </p:nvSpPr>
        <p:spPr bwMode="auto">
          <a:xfrm rot="21118398">
            <a:off x="4793595" y="4637082"/>
            <a:ext cx="6216968" cy="1356712"/>
          </a:xfrm>
          <a:prstGeom prst="rect">
            <a:avLst/>
          </a:prstGeom>
          <a:solidFill>
            <a:schemeClr val="bg1"/>
          </a:solidFill>
          <a:ln>
            <a:solidFill>
              <a:schemeClr val="bg1"/>
            </a:solidFill>
          </a:ln>
        </p:spPr>
        <p:txBody>
          <a:bodyPr wrap="none" fromWordArt="1">
            <a:prstTxWarp prst="textCascadeUp">
              <a:avLst>
                <a:gd name="adj" fmla="val 44444"/>
              </a:avLst>
            </a:prstTxWarp>
          </a:bodyPr>
          <a:lstStyle/>
          <a:p>
            <a:pPr algn="ctr"/>
            <a:r>
              <a:rPr lang="es-x-int-SDL" sz="5400" b="1">
                <a:ln w="0"/>
                <a:solidFill>
                  <a:srgbClr val="0000FF"/>
                </a:solidFill>
                <a:effectLst>
                  <a:outerShdw blurRad="38100" dist="25400" dir="5400000" algn="ctr" rotWithShape="0">
                    <a:srgbClr val="6E747A">
                      <a:alpha val="43000"/>
                    </a:srgbClr>
                  </a:outerShdw>
                </a:effectLst>
                <a:latin typeface="+mn-lt"/>
                <a:ea typeface="Arial Black" charset="0"/>
                <a:cs typeface="Arial Black" charset="0"/>
              </a:rPr>
              <a:t>PRIORIDADES</a:t>
            </a:r>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3492" y="5248205"/>
            <a:ext cx="461665" cy="1324273"/>
          </a:xfrm>
          <a:prstGeom prst="rect">
            <a:avLst/>
          </a:prstGeom>
          <a:noFill/>
        </p:spPr>
        <p:txBody>
          <a:bodyPr vert="vert270" wrap="none" rtlCol="0">
            <a:spAutoFit/>
          </a:bodyPr>
          <a:lstStyle/>
          <a:p>
            <a:r>
              <a:rPr lang="es-x-int-SDL" dirty="0">
                <a:solidFill>
                  <a:schemeClr val="bg1"/>
                </a:solidFill>
              </a:rPr>
              <a:t>Curso </a:t>
            </a:r>
            <a:r>
              <a:rPr lang="es-AR" dirty="0">
                <a:solidFill>
                  <a:schemeClr val="bg1"/>
                </a:solidFill>
              </a:rPr>
              <a:t>H.E.L.P</a:t>
            </a:r>
            <a:endParaRPr lang="es-x-int-SDL" dirty="0">
              <a:solidFill>
                <a:schemeClr val="bg1"/>
              </a:solidFill>
            </a:endParaRPr>
          </a:p>
        </p:txBody>
      </p:sp>
      <p:sp>
        <p:nvSpPr>
          <p:cNvPr id="8" name="Slide Number Placeholder 7"/>
          <p:cNvSpPr>
            <a:spLocks noGrp="1"/>
          </p:cNvSpPr>
          <p:nvPr>
            <p:ph type="sldNum" sz="quarter" idx="12"/>
          </p:nvPr>
        </p:nvSpPr>
        <p:spPr/>
        <p:txBody>
          <a:bodyPr/>
          <a:lstStyle/>
          <a:p>
            <a:fld id="{05C408E3-1C0B-45E5-B572-56F424382D1E}" type="slidenum">
              <a:rPr lang="fr-CH" smtClean="0"/>
              <a:t>19</a:t>
            </a:fld>
            <a:endParaRPr lang="fr-CH" dirty="0"/>
          </a:p>
        </p:txBody>
      </p:sp>
    </p:spTree>
    <p:extLst>
      <p:ext uri="{BB962C8B-B14F-4D97-AF65-F5344CB8AC3E}">
        <p14:creationId xmlns:p14="http://schemas.microsoft.com/office/powerpoint/2010/main" val="194333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68E65-453C-4921-87BB-3AD6FF242C1C}"/>
              </a:ext>
            </a:extLst>
          </p:cNvPr>
          <p:cNvSpPr>
            <a:spLocks noGrp="1"/>
          </p:cNvSpPr>
          <p:nvPr>
            <p:ph type="title"/>
          </p:nvPr>
        </p:nvSpPr>
        <p:spPr>
          <a:xfrm>
            <a:off x="838200" y="136525"/>
            <a:ext cx="10515600" cy="1325563"/>
          </a:xfrm>
        </p:spPr>
        <p:txBody>
          <a:bodyPr/>
          <a:lstStyle/>
          <a:p>
            <a:pPr algn="ctr"/>
            <a:r>
              <a:rPr lang="es-x-int-SDL" u="sng">
                <a:latin typeface="+mn-lt"/>
              </a:rPr>
              <a:t>Objetivos</a:t>
            </a:r>
          </a:p>
        </p:txBody>
      </p:sp>
      <p:sp>
        <p:nvSpPr>
          <p:cNvPr id="3" name="Content Placeholder 2">
            <a:extLst>
              <a:ext uri="{FF2B5EF4-FFF2-40B4-BE49-F238E27FC236}">
                <a16:creationId xmlns:a16="http://schemas.microsoft.com/office/drawing/2014/main" id="{B3B6A3C1-80C5-4217-849F-88554EF067E9}"/>
              </a:ext>
            </a:extLst>
          </p:cNvPr>
          <p:cNvSpPr>
            <a:spLocks noGrp="1"/>
          </p:cNvSpPr>
          <p:nvPr>
            <p:ph idx="1"/>
          </p:nvPr>
        </p:nvSpPr>
        <p:spPr>
          <a:xfrm>
            <a:off x="1654629" y="2547030"/>
            <a:ext cx="9535886" cy="2724377"/>
          </a:xfrm>
        </p:spPr>
        <p:txBody>
          <a:bodyPr>
            <a:normAutofit/>
          </a:bodyPr>
          <a:lstStyle/>
          <a:p>
            <a:pPr marL="0" indent="0">
              <a:buNone/>
            </a:pPr>
            <a:r>
              <a:rPr lang="es-AR" b="1" dirty="0">
                <a:solidFill>
                  <a:srgbClr val="0000FF"/>
                </a:solidFill>
              </a:rPr>
              <a:t>Que los participantes sean </a:t>
            </a:r>
            <a:r>
              <a:rPr lang="es-x-int-SDL" b="1" dirty="0">
                <a:solidFill>
                  <a:srgbClr val="0000FF"/>
                </a:solidFill>
              </a:rPr>
              <a:t>capa</a:t>
            </a:r>
            <a:r>
              <a:rPr lang="es-AR" b="1" dirty="0">
                <a:solidFill>
                  <a:srgbClr val="0000FF"/>
                </a:solidFill>
              </a:rPr>
              <a:t>ces</a:t>
            </a:r>
            <a:r>
              <a:rPr lang="es-x-int-SDL" b="1" dirty="0">
                <a:solidFill>
                  <a:srgbClr val="0000FF"/>
                </a:solidFill>
              </a:rPr>
              <a:t> de</a:t>
            </a:r>
          </a:p>
          <a:p>
            <a:r>
              <a:rPr lang="es-AR" dirty="0"/>
              <a:t>e</a:t>
            </a:r>
            <a:r>
              <a:rPr lang="es-x-int-SDL" dirty="0"/>
              <a:t>xplicar el enfoque de la gestión del ciclo de programa</a:t>
            </a:r>
            <a:r>
              <a:rPr lang="es-AR" dirty="0"/>
              <a:t>s</a:t>
            </a:r>
            <a:r>
              <a:rPr lang="es-x-int-SDL" dirty="0"/>
              <a:t> (GCP) e integrar los elementos pertinentes en el ámbito laboral</a:t>
            </a:r>
          </a:p>
        </p:txBody>
      </p:sp>
      <p:sp>
        <p:nvSpPr>
          <p:cNvPr id="4" name="Slide Number Placeholder 3">
            <a:extLst>
              <a:ext uri="{FF2B5EF4-FFF2-40B4-BE49-F238E27FC236}">
                <a16:creationId xmlns:a16="http://schemas.microsoft.com/office/drawing/2014/main" id="{60ACBBE9-FD66-48FA-B604-B093217EDB23}"/>
              </a:ext>
            </a:extLst>
          </p:cNvPr>
          <p:cNvSpPr>
            <a:spLocks noGrp="1"/>
          </p:cNvSpPr>
          <p:nvPr>
            <p:ph type="sldNum" sz="quarter" idx="12"/>
          </p:nvPr>
        </p:nvSpPr>
        <p:spPr/>
        <p:txBody>
          <a:bodyPr/>
          <a:lstStyle/>
          <a:p>
            <a:fld id="{05C408E3-1C0B-45E5-B572-56F424382D1E}" type="slidenum">
              <a:rPr lang="fr-CH" smtClean="0"/>
              <a:t>2</a:t>
            </a:fld>
            <a:endParaRPr lang="fr-CH" dirty="0"/>
          </a:p>
        </p:txBody>
      </p:sp>
      <p:sp>
        <p:nvSpPr>
          <p:cNvPr id="5" name="Rectangle 4">
            <a:extLst>
              <a:ext uri="{FF2B5EF4-FFF2-40B4-BE49-F238E27FC236}">
                <a16:creationId xmlns:a16="http://schemas.microsoft.com/office/drawing/2014/main" id="{ECAA2849-DCC5-4EA4-BB0F-D7A20ECED5AF}"/>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6" name="TextBox 5">
            <a:extLst>
              <a:ext uri="{FF2B5EF4-FFF2-40B4-BE49-F238E27FC236}">
                <a16:creationId xmlns:a16="http://schemas.microsoft.com/office/drawing/2014/main" id="{A3A70413-3378-457E-BA84-1869D1DB8544}"/>
              </a:ext>
            </a:extLst>
          </p:cNvPr>
          <p:cNvSpPr txBox="1"/>
          <p:nvPr/>
        </p:nvSpPr>
        <p:spPr>
          <a:xfrm>
            <a:off x="83492" y="5248205"/>
            <a:ext cx="461665" cy="1324273"/>
          </a:xfrm>
          <a:prstGeom prst="rect">
            <a:avLst/>
          </a:prstGeom>
          <a:noFill/>
        </p:spPr>
        <p:txBody>
          <a:bodyPr vert="vert270" wrap="none" rtlCol="0">
            <a:spAutoFit/>
          </a:bodyPr>
          <a:lstStyle/>
          <a:p>
            <a:r>
              <a:rPr lang="es-x-int-SDL" dirty="0">
                <a:solidFill>
                  <a:schemeClr val="bg1"/>
                </a:solidFill>
              </a:rPr>
              <a:t>Curso </a:t>
            </a:r>
            <a:r>
              <a:rPr lang="es-AR" dirty="0">
                <a:solidFill>
                  <a:schemeClr val="bg1"/>
                </a:solidFill>
              </a:rPr>
              <a:t>H.E.L.P</a:t>
            </a:r>
            <a:endParaRPr lang="es-x-int-SDL" dirty="0">
              <a:solidFill>
                <a:schemeClr val="bg1"/>
              </a:solidFill>
            </a:endParaRPr>
          </a:p>
        </p:txBody>
      </p:sp>
    </p:spTree>
    <p:extLst>
      <p:ext uri="{BB962C8B-B14F-4D97-AF65-F5344CB8AC3E}">
        <p14:creationId xmlns:p14="http://schemas.microsoft.com/office/powerpoint/2010/main" val="2984910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5CD">
            <a:alpha val="60000"/>
          </a:srgbClr>
        </a:solidFill>
        <a:effectLst/>
      </p:bgPr>
    </p:bg>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248205"/>
            <a:ext cx="461665" cy="1324273"/>
          </a:xfrm>
          <a:prstGeom prst="rect">
            <a:avLst/>
          </a:prstGeom>
          <a:noFill/>
        </p:spPr>
        <p:txBody>
          <a:bodyPr vert="vert270" wrap="none" rtlCol="0">
            <a:spAutoFit/>
          </a:bodyPr>
          <a:lstStyle/>
          <a:p>
            <a:r>
              <a:rPr lang="es-x-int-SDL" dirty="0">
                <a:solidFill>
                  <a:schemeClr val="bg1"/>
                </a:solidFill>
              </a:rPr>
              <a:t>Curso </a:t>
            </a:r>
            <a:r>
              <a:rPr lang="es-AR" dirty="0">
                <a:solidFill>
                  <a:schemeClr val="bg1"/>
                </a:solidFill>
              </a:rPr>
              <a:t>H.E.L.P</a:t>
            </a:r>
            <a:endParaRPr lang="es-x-int-SDL" dirty="0">
              <a:solidFill>
                <a:schemeClr val="bg1"/>
              </a:solidFill>
            </a:endParaRPr>
          </a:p>
        </p:txBody>
      </p:sp>
      <p:sp>
        <p:nvSpPr>
          <p:cNvPr id="4"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x-int-SDL" u="sng">
                <a:latin typeface="+mn-lt"/>
                <a:cs typeface="Times New Roman" panose="02020603050405020304" pitchFamily="18" charset="0"/>
              </a:rPr>
              <a:t>¿Cómo se establecen las prioridades? </a:t>
            </a:r>
          </a:p>
        </p:txBody>
      </p:sp>
      <p:sp>
        <p:nvSpPr>
          <p:cNvPr id="5" name="Content Placeholder 2"/>
          <p:cNvSpPr txBox="1">
            <a:spLocks/>
          </p:cNvSpPr>
          <p:nvPr/>
        </p:nvSpPr>
        <p:spPr>
          <a:xfrm>
            <a:off x="1115568" y="2325502"/>
            <a:ext cx="10753344" cy="3396034"/>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x-int-SDL" sz="3600" b="1" dirty="0">
                <a:solidFill>
                  <a:srgbClr val="0000FF"/>
                </a:solidFill>
                <a:ea typeface="Times New Roman" charset="0"/>
                <a:cs typeface="Times New Roman" charset="0"/>
              </a:rPr>
              <a:t>Trabajo grupal </a:t>
            </a:r>
          </a:p>
          <a:p>
            <a:pPr marL="0" indent="0" algn="ctr">
              <a:buFont typeface="Arial" panose="020B0604020202020204" pitchFamily="34" charset="0"/>
              <a:buNone/>
            </a:pPr>
            <a:endParaRPr lang="en-US" sz="3600" dirty="0">
              <a:ea typeface="Times New Roman" charset="0"/>
              <a:cs typeface="Times New Roman" charset="0"/>
            </a:endParaRPr>
          </a:p>
          <a:p>
            <a:pPr marL="0" indent="0">
              <a:buFont typeface="Arial" panose="020B0604020202020204" pitchFamily="34" charset="0"/>
              <a:buNone/>
            </a:pPr>
            <a:r>
              <a:rPr lang="es-x-int-SDL" sz="3600" dirty="0">
                <a:ea typeface="Times New Roman" charset="0"/>
                <a:cs typeface="Times New Roman" panose="02020603050405020304" pitchFamily="18" charset="0"/>
              </a:rPr>
              <a:t>¿</a:t>
            </a:r>
            <a:r>
              <a:rPr lang="es-AR" sz="3600" dirty="0">
                <a:ea typeface="Times New Roman" charset="0"/>
                <a:cs typeface="Times New Roman" panose="02020603050405020304" pitchFamily="18" charset="0"/>
              </a:rPr>
              <a:t>Con qué criterios establecería prioridades</a:t>
            </a:r>
            <a:r>
              <a:rPr lang="es-x-int-SDL" sz="3600" dirty="0">
                <a:ea typeface="Times New Roman" charset="0"/>
                <a:cs typeface="Times New Roman" panose="02020603050405020304" pitchFamily="18" charset="0"/>
              </a:rPr>
              <a:t>?</a:t>
            </a:r>
          </a:p>
          <a:p>
            <a:pPr marL="0" indent="0">
              <a:buFont typeface="Arial" panose="020B0604020202020204" pitchFamily="34" charset="0"/>
              <a:buNone/>
            </a:pPr>
            <a:r>
              <a:rPr lang="es-x-int-SDL" sz="3600" dirty="0">
                <a:ea typeface="Times New Roman" charset="0"/>
                <a:cs typeface="Times New Roman" panose="02020603050405020304" pitchFamily="18" charset="0"/>
              </a:rPr>
              <a:t>Proponga criterio</a:t>
            </a:r>
            <a:r>
              <a:rPr lang="es-AR" sz="3600" dirty="0">
                <a:ea typeface="Times New Roman" charset="0"/>
                <a:cs typeface="Times New Roman" panose="02020603050405020304" pitchFamily="18" charset="0"/>
              </a:rPr>
              <a:t>s</a:t>
            </a:r>
            <a:r>
              <a:rPr lang="es-x-int-SDL" sz="3600" dirty="0">
                <a:ea typeface="Times New Roman" charset="0"/>
                <a:cs typeface="Times New Roman" panose="02020603050405020304" pitchFamily="18" charset="0"/>
              </a:rPr>
              <a:t> para </a:t>
            </a:r>
            <a:r>
              <a:rPr lang="es-AR" sz="3600" dirty="0">
                <a:ea typeface="Times New Roman" charset="0"/>
                <a:cs typeface="Times New Roman" panose="02020603050405020304" pitchFamily="18" charset="0"/>
              </a:rPr>
              <a:t>seguir </a:t>
            </a:r>
            <a:r>
              <a:rPr lang="es-x-int-SDL" sz="3600" dirty="0">
                <a:ea typeface="Times New Roman" charset="0"/>
                <a:cs typeface="Times New Roman" panose="02020603050405020304" pitchFamily="18" charset="0"/>
              </a:rPr>
              <a:t>un enfoque coherente al establecer prioridades.</a:t>
            </a:r>
          </a:p>
          <a:p>
            <a:pPr marL="0" indent="0" algn="ctr">
              <a:buFont typeface="Arial" panose="020B0604020202020204" pitchFamily="34" charset="0"/>
              <a:buNone/>
            </a:pPr>
            <a:endParaRPr lang="en-GB" sz="3600" dirty="0">
              <a:cs typeface="Times New Roman" panose="02020603050405020304" pitchFamily="18" charset="0"/>
            </a:endParaRPr>
          </a:p>
          <a:p>
            <a:pPr marL="0" indent="0" algn="ctr">
              <a:buFont typeface="Arial" panose="020B0604020202020204" pitchFamily="34" charset="0"/>
              <a:buNone/>
            </a:pPr>
            <a:r>
              <a:rPr lang="es-x-int-SDL" sz="3600" dirty="0">
                <a:cs typeface="Times New Roman" panose="02020603050405020304" pitchFamily="18" charset="0"/>
              </a:rPr>
              <a:t> </a:t>
            </a:r>
            <a:r>
              <a:rPr lang="es-x-int-SDL" sz="3600" b="1" dirty="0">
                <a:solidFill>
                  <a:srgbClr val="FF0000"/>
                </a:solidFill>
                <a:cs typeface="Times New Roman" panose="02020603050405020304" pitchFamily="18" charset="0"/>
              </a:rPr>
              <a:t>10 minutos</a:t>
            </a:r>
          </a:p>
          <a:p>
            <a:pPr marL="0" indent="0" algn="ctr">
              <a:buFont typeface="Arial" panose="020B0604020202020204" pitchFamily="34" charset="0"/>
              <a:buNone/>
            </a:pPr>
            <a:endParaRPr lang="en-US" sz="4300" dirty="0">
              <a:latin typeface="Times New Roman" panose="02020603050405020304" pitchFamily="18" charset="0"/>
              <a:ea typeface="Times New Roman" charset="0"/>
              <a:cs typeface="Times New Roman" panose="02020603050405020304" pitchFamily="18" charset="0"/>
            </a:endParaRPr>
          </a:p>
          <a:p>
            <a:pPr marL="0" indent="0" algn="ctr">
              <a:buFont typeface="Arial" panose="020B0604020202020204" pitchFamily="34" charset="0"/>
              <a:buNone/>
            </a:pPr>
            <a:endParaRPr lang="en-US" sz="4400" dirty="0">
              <a:latin typeface="Times New Roman" charset="0"/>
              <a:ea typeface="Times New Roman" charset="0"/>
              <a:cs typeface="Times New Roman" charset="0"/>
            </a:endParaRPr>
          </a:p>
          <a:p>
            <a:pPr marL="0" indent="0" algn="ctr">
              <a:buFont typeface="Arial" panose="020B0604020202020204" pitchFamily="34" charset="0"/>
              <a:buNone/>
            </a:pPr>
            <a:endParaRPr lang="en-US" sz="4400" dirty="0">
              <a:latin typeface="Times New Roman" charset="0"/>
              <a:ea typeface="Times New Roman" charset="0"/>
              <a:cs typeface="Times New Roman" charset="0"/>
            </a:endParaRPr>
          </a:p>
          <a:p>
            <a:pPr marL="0" indent="0" algn="ctr">
              <a:buFont typeface="Arial" panose="020B0604020202020204" pitchFamily="34" charset="0"/>
              <a:buNone/>
            </a:pPr>
            <a:endParaRPr lang="en-US" sz="4400" dirty="0">
              <a:latin typeface="Times New Roman" charset="0"/>
              <a:ea typeface="Times New Roman" charset="0"/>
              <a:cs typeface="Times New Roman" charset="0"/>
            </a:endParaRPr>
          </a:p>
        </p:txBody>
      </p:sp>
      <p:sp>
        <p:nvSpPr>
          <p:cNvPr id="6" name="Slide Number Placeholder 5"/>
          <p:cNvSpPr>
            <a:spLocks noGrp="1"/>
          </p:cNvSpPr>
          <p:nvPr>
            <p:ph type="sldNum" sz="quarter" idx="12"/>
          </p:nvPr>
        </p:nvSpPr>
        <p:spPr/>
        <p:txBody>
          <a:bodyPr/>
          <a:lstStyle/>
          <a:p>
            <a:fld id="{05C408E3-1C0B-45E5-B572-56F424382D1E}" type="slidenum">
              <a:rPr lang="fr-CH" smtClean="0"/>
              <a:t>20</a:t>
            </a:fld>
            <a:endParaRPr lang="fr-CH" dirty="0"/>
          </a:p>
        </p:txBody>
      </p:sp>
    </p:spTree>
    <p:extLst>
      <p:ext uri="{BB962C8B-B14F-4D97-AF65-F5344CB8AC3E}">
        <p14:creationId xmlns:p14="http://schemas.microsoft.com/office/powerpoint/2010/main" val="3970383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248205"/>
            <a:ext cx="461665" cy="1324273"/>
          </a:xfrm>
          <a:prstGeom prst="rect">
            <a:avLst/>
          </a:prstGeom>
          <a:noFill/>
        </p:spPr>
        <p:txBody>
          <a:bodyPr vert="vert270" wrap="none" rtlCol="0">
            <a:spAutoFit/>
          </a:bodyPr>
          <a:lstStyle/>
          <a:p>
            <a:r>
              <a:rPr lang="es-x-int-SDL" dirty="0">
                <a:solidFill>
                  <a:schemeClr val="bg1"/>
                </a:solidFill>
              </a:rPr>
              <a:t>Curso </a:t>
            </a:r>
            <a:r>
              <a:rPr lang="es-AR" dirty="0">
                <a:solidFill>
                  <a:schemeClr val="bg1"/>
                </a:solidFill>
              </a:rPr>
              <a:t>H.E.L.P</a:t>
            </a:r>
            <a:endParaRPr lang="es-x-int-SDL" dirty="0">
              <a:solidFill>
                <a:schemeClr val="bg1"/>
              </a:solidFill>
            </a:endParaRPr>
          </a:p>
        </p:txBody>
      </p:sp>
      <p:sp>
        <p:nvSpPr>
          <p:cNvPr id="4" name="Rectangle 2"/>
          <p:cNvSpPr txBox="1">
            <a:spLocks noChangeArrowheads="1"/>
          </p:cNvSpPr>
          <p:nvPr/>
        </p:nvSpPr>
        <p:spPr>
          <a:xfrm>
            <a:off x="2418440" y="589244"/>
            <a:ext cx="77724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x-int-SDL" u="sng">
                <a:latin typeface="+mn-lt"/>
              </a:rPr>
              <a:t>Criterios para establecer prioridades</a:t>
            </a:r>
          </a:p>
        </p:txBody>
      </p:sp>
      <p:sp>
        <p:nvSpPr>
          <p:cNvPr id="5" name="Rectangle 3"/>
          <p:cNvSpPr txBox="1">
            <a:spLocks noChangeArrowheads="1"/>
          </p:cNvSpPr>
          <p:nvPr/>
        </p:nvSpPr>
        <p:spPr>
          <a:xfrm>
            <a:off x="1884259" y="1953466"/>
            <a:ext cx="8640763" cy="3960439"/>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Clr>
                <a:srgbClr val="808080"/>
              </a:buClr>
              <a:buSzPct val="90000"/>
              <a:buFont typeface="+mj-lt"/>
              <a:buAutoNum type="arabicPeriod"/>
              <a:defRPr/>
            </a:pPr>
            <a:r>
              <a:rPr lang="es-x-int-SDL" dirty="0">
                <a:solidFill>
                  <a:srgbClr val="000000"/>
                </a:solidFill>
              </a:rPr>
              <a:t>Tipo(s) de problema(s) </a:t>
            </a:r>
          </a:p>
          <a:p>
            <a:pPr marL="514350" indent="-514350">
              <a:buClr>
                <a:srgbClr val="808080"/>
              </a:buClr>
              <a:buSzPct val="90000"/>
              <a:buFont typeface="Arial" panose="020B0604020202020204" pitchFamily="34" charset="0"/>
              <a:buAutoNum type="arabicPeriod"/>
              <a:defRPr/>
            </a:pPr>
            <a:r>
              <a:rPr lang="es-AR" dirty="0">
                <a:solidFill>
                  <a:srgbClr val="000000"/>
                </a:solidFill>
              </a:rPr>
              <a:t>Magnitud </a:t>
            </a:r>
            <a:r>
              <a:rPr lang="es-x-int-SDL" dirty="0">
                <a:solidFill>
                  <a:srgbClr val="000000"/>
                </a:solidFill>
              </a:rPr>
              <a:t>del problema</a:t>
            </a:r>
          </a:p>
          <a:p>
            <a:pPr lvl="1">
              <a:buClr>
                <a:srgbClr val="808080"/>
              </a:buClr>
              <a:buSzPct val="90000"/>
              <a:buFont typeface="Wingdings" panose="05000000000000000000" pitchFamily="2" charset="2"/>
              <a:buChar char="ü"/>
              <a:defRPr/>
            </a:pPr>
            <a:r>
              <a:rPr lang="es-x-int-SDL" i="1" dirty="0">
                <a:solidFill>
                  <a:srgbClr val="000000"/>
                </a:solidFill>
              </a:rPr>
              <a:t>Numero de personas afectadas/en riesgo </a:t>
            </a:r>
          </a:p>
          <a:p>
            <a:pPr marL="514350" indent="-514350">
              <a:buClr>
                <a:srgbClr val="808080"/>
              </a:buClr>
              <a:buSzPct val="90000"/>
              <a:buFont typeface="+mj-lt"/>
              <a:buAutoNum type="arabicPeriod"/>
              <a:defRPr/>
            </a:pPr>
            <a:r>
              <a:rPr lang="es-x-int-SDL" dirty="0">
                <a:solidFill>
                  <a:srgbClr val="000000"/>
                </a:solidFill>
              </a:rPr>
              <a:t>Gravedad del problema</a:t>
            </a:r>
          </a:p>
          <a:p>
            <a:pPr lvl="1">
              <a:buClr>
                <a:srgbClr val="808080"/>
              </a:buClr>
              <a:buSzPct val="90000"/>
              <a:buFont typeface="Wingdings" panose="05000000000000000000" pitchFamily="2" charset="2"/>
              <a:buChar char="ü"/>
              <a:defRPr/>
            </a:pPr>
            <a:r>
              <a:rPr lang="es-x-int-SDL" i="1" dirty="0">
                <a:solidFill>
                  <a:srgbClr val="000000"/>
                </a:solidFill>
              </a:rPr>
              <a:t>Mortalidad, morbilidad, discapacidad</a:t>
            </a:r>
          </a:p>
          <a:p>
            <a:pPr marL="514350" indent="-514350">
              <a:buClr>
                <a:srgbClr val="808080"/>
              </a:buClr>
              <a:buSzPct val="90000"/>
              <a:buFont typeface="+mj-lt"/>
              <a:buAutoNum type="arabicPeriod"/>
              <a:defRPr/>
            </a:pPr>
            <a:r>
              <a:rPr lang="es-x-int-SDL" dirty="0">
                <a:solidFill>
                  <a:srgbClr val="000000"/>
                </a:solidFill>
              </a:rPr>
              <a:t>Probabilidad de deterior</a:t>
            </a:r>
            <a:r>
              <a:rPr lang="es-AR" dirty="0">
                <a:solidFill>
                  <a:srgbClr val="000000"/>
                </a:solidFill>
              </a:rPr>
              <a:t>o futuro</a:t>
            </a:r>
            <a:endParaRPr lang="es-x-int-SDL" dirty="0">
              <a:solidFill>
                <a:srgbClr val="000000"/>
              </a:solidFill>
            </a:endParaRPr>
          </a:p>
          <a:p>
            <a:pPr marL="514350" indent="-514350">
              <a:buClr>
                <a:srgbClr val="808080"/>
              </a:buClr>
              <a:buSzPct val="90000"/>
              <a:buFont typeface="+mj-lt"/>
              <a:buAutoNum type="arabicPeriod"/>
              <a:defRPr/>
            </a:pPr>
            <a:r>
              <a:rPr lang="es-x-int-SDL" dirty="0">
                <a:solidFill>
                  <a:srgbClr val="000000"/>
                </a:solidFill>
              </a:rPr>
              <a:t>Des</a:t>
            </a:r>
            <a:r>
              <a:rPr lang="es-AR" dirty="0">
                <a:solidFill>
                  <a:srgbClr val="000000"/>
                </a:solidFill>
              </a:rPr>
              <a:t>equilibrio </a:t>
            </a:r>
            <a:r>
              <a:rPr lang="es-x-int-SDL" dirty="0">
                <a:solidFill>
                  <a:srgbClr val="000000"/>
                </a:solidFill>
              </a:rPr>
              <a:t>entre las necesidades y las capacidades/servicios</a:t>
            </a:r>
          </a:p>
          <a:p>
            <a:pPr marL="514350" indent="-514350">
              <a:buClr>
                <a:srgbClr val="808080"/>
              </a:buClr>
              <a:buSzPct val="90000"/>
              <a:buFont typeface="+mj-lt"/>
              <a:buAutoNum type="arabicPeriod"/>
              <a:defRPr/>
            </a:pPr>
            <a:r>
              <a:rPr lang="es-x-int-SDL" dirty="0">
                <a:solidFill>
                  <a:srgbClr val="000000"/>
                </a:solidFill>
                <a:cs typeface="Times New Roman" panose="02020603050405020304" pitchFamily="18" charset="0"/>
              </a:rPr>
              <a:t>Viabilidad de la acción </a:t>
            </a:r>
          </a:p>
          <a:p>
            <a:pPr marL="857250" lvl="2" indent="-457200">
              <a:buClr>
                <a:srgbClr val="808080"/>
              </a:buClr>
              <a:buSzPct val="90000"/>
              <a:buFont typeface="Wingdings" charset="2"/>
              <a:buChar char="ü"/>
              <a:defRPr/>
            </a:pPr>
            <a:r>
              <a:rPr lang="es-x-int-SDL" i="1" dirty="0">
                <a:solidFill>
                  <a:srgbClr val="000000"/>
                </a:solidFill>
              </a:rPr>
              <a:t>Existencia de una solución, beneficios y riesgos, limitaciones, competencias, capacidades, obligación/</a:t>
            </a:r>
            <a:r>
              <a:rPr lang="es-AR" i="1" dirty="0">
                <a:solidFill>
                  <a:srgbClr val="000000"/>
                </a:solidFill>
              </a:rPr>
              <a:t>aceptación </a:t>
            </a:r>
            <a:r>
              <a:rPr lang="es-x-int-SDL" i="1" dirty="0">
                <a:solidFill>
                  <a:srgbClr val="000000"/>
                </a:solidFill>
              </a:rPr>
              <a:t>de la intervención, p.ej: cometido, principios, políticas</a:t>
            </a:r>
          </a:p>
        </p:txBody>
      </p:sp>
      <p:sp>
        <p:nvSpPr>
          <p:cNvPr id="6" name="Slide Number Placeholder 5"/>
          <p:cNvSpPr>
            <a:spLocks noGrp="1"/>
          </p:cNvSpPr>
          <p:nvPr>
            <p:ph type="sldNum" sz="quarter" idx="12"/>
          </p:nvPr>
        </p:nvSpPr>
        <p:spPr/>
        <p:txBody>
          <a:bodyPr/>
          <a:lstStyle/>
          <a:p>
            <a:fld id="{05C408E3-1C0B-45E5-B572-56F424382D1E}" type="slidenum">
              <a:rPr lang="fr-CH" smtClean="0"/>
              <a:t>21</a:t>
            </a:fld>
            <a:endParaRPr lang="fr-CH" dirty="0"/>
          </a:p>
        </p:txBody>
      </p:sp>
    </p:spTree>
    <p:extLst>
      <p:ext uri="{BB962C8B-B14F-4D97-AF65-F5344CB8AC3E}">
        <p14:creationId xmlns:p14="http://schemas.microsoft.com/office/powerpoint/2010/main" val="2401531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248205"/>
            <a:ext cx="461665" cy="1324273"/>
          </a:xfrm>
          <a:prstGeom prst="rect">
            <a:avLst/>
          </a:prstGeom>
          <a:noFill/>
        </p:spPr>
        <p:txBody>
          <a:bodyPr vert="vert270" wrap="none" rtlCol="0">
            <a:spAutoFit/>
          </a:bodyPr>
          <a:lstStyle/>
          <a:p>
            <a:r>
              <a:rPr lang="es-x-int-SDL" dirty="0">
                <a:solidFill>
                  <a:schemeClr val="bg1"/>
                </a:solidFill>
              </a:rPr>
              <a:t>Curso </a:t>
            </a:r>
            <a:r>
              <a:rPr lang="es-AR" dirty="0">
                <a:solidFill>
                  <a:schemeClr val="bg1"/>
                </a:solidFill>
              </a:rPr>
              <a:t>H.E.L.P</a:t>
            </a:r>
            <a:endParaRPr lang="es-x-int-SDL" dirty="0">
              <a:solidFill>
                <a:schemeClr val="bg1"/>
              </a:solidFill>
            </a:endParaRPr>
          </a:p>
        </p:txBody>
      </p:sp>
      <p:sp>
        <p:nvSpPr>
          <p:cNvPr id="4" name="Text Box 5"/>
          <p:cNvSpPr txBox="1">
            <a:spLocks noChangeArrowheads="1"/>
          </p:cNvSpPr>
          <p:nvPr/>
        </p:nvSpPr>
        <p:spPr bwMode="auto">
          <a:xfrm>
            <a:off x="2806995" y="0"/>
            <a:ext cx="8867553" cy="1261507"/>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lstStyle>
            <a:lvl1pPr defTabSz="457200">
              <a:spcBef>
                <a:spcPct val="20000"/>
              </a:spcBef>
              <a:buChar char="•"/>
              <a:defRPr sz="3200">
                <a:solidFill>
                  <a:schemeClr val="tx1"/>
                </a:solidFill>
                <a:latin typeface="Arial" charset="0"/>
                <a:ea typeface="ＭＳ Ｐゴシック" charset="-128"/>
              </a:defRPr>
            </a:lvl1pPr>
            <a:lvl2pPr marL="403225" indent="53975" defTabSz="457200">
              <a:spcBef>
                <a:spcPct val="20000"/>
              </a:spcBef>
              <a:buChar char="–"/>
              <a:defRPr sz="2800">
                <a:solidFill>
                  <a:schemeClr val="tx1"/>
                </a:solidFill>
                <a:latin typeface="Arial" charset="0"/>
                <a:ea typeface="ＭＳ Ｐゴシック" charset="-128"/>
              </a:defRPr>
            </a:lvl2pPr>
            <a:lvl3pPr marL="808038" indent="106363" defTabSz="457200">
              <a:spcBef>
                <a:spcPct val="20000"/>
              </a:spcBef>
              <a:buChar char="•"/>
              <a:defRPr sz="24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Clr>
                <a:srgbClr val="808080"/>
              </a:buClr>
              <a:buSzPct val="90000"/>
              <a:buFont typeface="Monotype Sorts" charset="2"/>
              <a:buNone/>
            </a:pPr>
            <a:r>
              <a:rPr lang="es-x-int-SDL" sz="4400" u="sng" dirty="0">
                <a:solidFill>
                  <a:srgbClr val="000000"/>
                </a:solidFill>
                <a:latin typeface="+mn-lt"/>
              </a:rPr>
              <a:t>Tabla de clasificación de gravedad</a:t>
            </a:r>
          </a:p>
        </p:txBody>
      </p:sp>
      <p:graphicFrame>
        <p:nvGraphicFramePr>
          <p:cNvPr id="5" name="Group 6"/>
          <p:cNvGraphicFramePr>
            <a:graphicFrameLocks noGrp="1"/>
          </p:cNvGraphicFramePr>
          <p:nvPr>
            <p:extLst>
              <p:ext uri="{D42A27DB-BD31-4B8C-83A1-F6EECF244321}">
                <p14:modId xmlns:p14="http://schemas.microsoft.com/office/powerpoint/2010/main" val="4243781607"/>
              </p:ext>
            </p:extLst>
          </p:nvPr>
        </p:nvGraphicFramePr>
        <p:xfrm>
          <a:off x="3187189" y="875997"/>
          <a:ext cx="7321161" cy="3748700"/>
        </p:xfrm>
        <a:graphic>
          <a:graphicData uri="http://schemas.openxmlformats.org/drawingml/2006/table">
            <a:tbl>
              <a:tblPr/>
              <a:tblGrid>
                <a:gridCol w="1504585">
                  <a:extLst>
                    <a:ext uri="{9D8B030D-6E8A-4147-A177-3AD203B41FA5}">
                      <a16:colId xmlns:a16="http://schemas.microsoft.com/office/drawing/2014/main" val="20000"/>
                    </a:ext>
                  </a:extLst>
                </a:gridCol>
                <a:gridCol w="1147594">
                  <a:extLst>
                    <a:ext uri="{9D8B030D-6E8A-4147-A177-3AD203B41FA5}">
                      <a16:colId xmlns:a16="http://schemas.microsoft.com/office/drawing/2014/main" val="20001"/>
                    </a:ext>
                  </a:extLst>
                </a:gridCol>
                <a:gridCol w="1108364">
                  <a:extLst>
                    <a:ext uri="{9D8B030D-6E8A-4147-A177-3AD203B41FA5}">
                      <a16:colId xmlns:a16="http://schemas.microsoft.com/office/drawing/2014/main" val="20002"/>
                    </a:ext>
                  </a:extLst>
                </a:gridCol>
                <a:gridCol w="1191491">
                  <a:extLst>
                    <a:ext uri="{9D8B030D-6E8A-4147-A177-3AD203B41FA5}">
                      <a16:colId xmlns:a16="http://schemas.microsoft.com/office/drawing/2014/main" val="20003"/>
                    </a:ext>
                  </a:extLst>
                </a:gridCol>
                <a:gridCol w="1177636">
                  <a:extLst>
                    <a:ext uri="{9D8B030D-6E8A-4147-A177-3AD203B41FA5}">
                      <a16:colId xmlns:a16="http://schemas.microsoft.com/office/drawing/2014/main" val="20004"/>
                    </a:ext>
                  </a:extLst>
                </a:gridCol>
                <a:gridCol w="1191491">
                  <a:extLst>
                    <a:ext uri="{9D8B030D-6E8A-4147-A177-3AD203B41FA5}">
                      <a16:colId xmlns:a16="http://schemas.microsoft.com/office/drawing/2014/main" val="20005"/>
                    </a:ext>
                  </a:extLst>
                </a:gridCol>
              </a:tblGrid>
              <a:tr h="970323">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s-x-int-SDL" sz="1800" b="1" i="0" u="none" strike="noStrike" cap="none" normalizeH="0" baseline="0">
                          <a:ln>
                            <a:noFill/>
                          </a:ln>
                          <a:solidFill>
                            <a:schemeClr val="tx1"/>
                          </a:solidFill>
                          <a:effectLst>
                            <a:outerShdw blurRad="38100" dist="38100" dir="2700000" algn="tl">
                              <a:srgbClr val="FFFFFF"/>
                            </a:outerShdw>
                          </a:effectLst>
                          <a:latin typeface="+mn-lt"/>
                          <a:ea typeface="ＭＳ Ｐゴシック" charset="-128"/>
                        </a:rPr>
                        <a:t>Tipo de problema </a:t>
                      </a:r>
                    </a:p>
                  </a:txBody>
                  <a:tcPr marL="91444" marR="91444" marT="45686" marB="456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s-AR" sz="1800" b="1" i="0" u="none" strike="noStrike" cap="none" normalizeH="0" baseline="0" dirty="0">
                          <a:ln>
                            <a:noFill/>
                          </a:ln>
                          <a:solidFill>
                            <a:schemeClr val="tx1"/>
                          </a:solidFill>
                          <a:effectLst>
                            <a:outerShdw blurRad="38100" dist="38100" dir="2700000" algn="tl">
                              <a:srgbClr val="FFFFFF"/>
                            </a:outerShdw>
                          </a:effectLst>
                          <a:latin typeface="+mn-lt"/>
                          <a:ea typeface="ＭＳ Ｐゴシック" charset="-128"/>
                        </a:rPr>
                        <a:t>Magnitud </a:t>
                      </a:r>
                      <a:r>
                        <a:rPr kumimoji="0" lang="es-x-int-SDL" sz="1800" b="1" i="0" u="none" strike="noStrike" cap="none" normalizeH="0" baseline="0" dirty="0">
                          <a:ln>
                            <a:noFill/>
                          </a:ln>
                          <a:solidFill>
                            <a:schemeClr val="tx1"/>
                          </a:solidFill>
                          <a:effectLst>
                            <a:outerShdw blurRad="38100" dist="38100" dir="2700000" algn="tl">
                              <a:srgbClr val="FFFFFF"/>
                            </a:outerShdw>
                          </a:effectLst>
                          <a:latin typeface="+mn-lt"/>
                          <a:ea typeface="ＭＳ Ｐゴシック" charset="-128"/>
                        </a:rPr>
                        <a:t>del problema</a:t>
                      </a:r>
                    </a:p>
                  </a:txBody>
                  <a:tcPr marL="91444" marR="91444" marT="45686" marB="456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s-x-int-SDL" sz="1800" b="1" i="0" u="none" strike="noStrike" cap="none" normalizeH="0" baseline="0">
                          <a:ln>
                            <a:noFill/>
                          </a:ln>
                          <a:solidFill>
                            <a:schemeClr val="tx1"/>
                          </a:solidFill>
                          <a:effectLst>
                            <a:outerShdw blurRad="38100" dist="38100" dir="2700000" algn="tl">
                              <a:srgbClr val="FFFFFF"/>
                            </a:outerShdw>
                          </a:effectLst>
                          <a:latin typeface="+mn-lt"/>
                          <a:ea typeface="ＭＳ Ｐゴシック" charset="-128"/>
                        </a:rPr>
                        <a:t>Gravedad del problema</a:t>
                      </a:r>
                    </a:p>
                  </a:txBody>
                  <a:tcPr marL="91444" marR="91444" marT="45686" marB="456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s-x-int-SDL" sz="1800" b="1" i="0" u="none" strike="noStrike" cap="none" normalizeH="0" baseline="0" dirty="0">
                          <a:ln>
                            <a:noFill/>
                          </a:ln>
                          <a:solidFill>
                            <a:schemeClr val="tx1"/>
                          </a:solidFill>
                          <a:effectLst>
                            <a:outerShdw blurRad="38100" dist="38100" dir="2700000" algn="tl">
                              <a:srgbClr val="FFFFFF"/>
                            </a:outerShdw>
                          </a:effectLst>
                          <a:latin typeface="+mn-lt"/>
                          <a:ea typeface="ＭＳ Ｐゴシック" charset="-128"/>
                        </a:rPr>
                        <a:t>Riesgo de</a:t>
                      </a:r>
                    </a:p>
                    <a:p>
                      <a:pPr marL="0" marR="0" lvl="0" indent="0" algn="ctr" defTabSz="914400" rtl="0" eaLnBrk="0" fontAlgn="base" latinLnBrk="0" hangingPunct="0">
                        <a:lnSpc>
                          <a:spcPct val="100000"/>
                        </a:lnSpc>
                        <a:spcBef>
                          <a:spcPts val="0"/>
                        </a:spcBef>
                        <a:spcAft>
                          <a:spcPct val="0"/>
                        </a:spcAft>
                        <a:buClrTx/>
                        <a:buSzTx/>
                        <a:buFontTx/>
                        <a:buNone/>
                        <a:tabLst/>
                      </a:pPr>
                      <a:r>
                        <a:rPr kumimoji="0" lang="es-x-int-SDL" sz="1800" b="1" i="0" u="none" strike="noStrike" cap="none" normalizeH="0" baseline="0" dirty="0">
                          <a:ln>
                            <a:noFill/>
                          </a:ln>
                          <a:solidFill>
                            <a:schemeClr val="tx1"/>
                          </a:solidFill>
                          <a:effectLst>
                            <a:outerShdw blurRad="38100" dist="38100" dir="2700000" algn="tl">
                              <a:srgbClr val="FFFFFF"/>
                            </a:outerShdw>
                          </a:effectLst>
                          <a:latin typeface="+mn-lt"/>
                          <a:ea typeface="ＭＳ Ｐゴシック" charset="-128"/>
                        </a:rPr>
                        <a:t>Deteri</a:t>
                      </a:r>
                      <a:r>
                        <a:rPr kumimoji="0" lang="es-AR" sz="1800" b="1" i="0" u="none" strike="noStrike" cap="none" normalizeH="0" baseline="0" dirty="0">
                          <a:ln>
                            <a:noFill/>
                          </a:ln>
                          <a:solidFill>
                            <a:schemeClr val="tx1"/>
                          </a:solidFill>
                          <a:effectLst>
                            <a:outerShdw blurRad="38100" dist="38100" dir="2700000" algn="tl">
                              <a:srgbClr val="FFFFFF"/>
                            </a:outerShdw>
                          </a:effectLst>
                          <a:latin typeface="+mn-lt"/>
                          <a:ea typeface="ＭＳ Ｐゴシック" charset="-128"/>
                        </a:rPr>
                        <a:t>oro</a:t>
                      </a:r>
                      <a:endParaRPr kumimoji="0" lang="es-x-int-SDL" sz="1800" b="1" i="0" u="none" strike="noStrike" cap="none" normalizeH="0" baseline="0" dirty="0">
                        <a:ln>
                          <a:noFill/>
                        </a:ln>
                        <a:solidFill>
                          <a:schemeClr val="tx1"/>
                        </a:solidFill>
                        <a:effectLst>
                          <a:outerShdw blurRad="38100" dist="38100" dir="2700000" algn="tl">
                            <a:srgbClr val="FFFFFF"/>
                          </a:outerShdw>
                        </a:effectLst>
                        <a:latin typeface="+mn-lt"/>
                        <a:ea typeface="ＭＳ Ｐゴシック" charset="-128"/>
                      </a:endParaRPr>
                    </a:p>
                  </a:txBody>
                  <a:tcPr marL="91444" marR="91444" marT="45686" marB="456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s-x-int-SDL" sz="1800" b="1" i="0" u="none" strike="noStrike" cap="none" normalizeH="0" baseline="0">
                          <a:ln>
                            <a:noFill/>
                          </a:ln>
                          <a:solidFill>
                            <a:schemeClr val="tx1"/>
                          </a:solidFill>
                          <a:effectLst>
                            <a:outerShdw blurRad="38100" dist="38100" dir="2700000" algn="tl">
                              <a:srgbClr val="FFFFFF"/>
                            </a:outerShdw>
                          </a:effectLst>
                          <a:latin typeface="+mn-lt"/>
                          <a:ea typeface="ＭＳ Ｐゴシック" charset="-128"/>
                        </a:rPr>
                        <a:t>Capacidades vs.</a:t>
                      </a:r>
                    </a:p>
                    <a:p>
                      <a:pPr marL="0" marR="0" lvl="0" indent="0" algn="ctr" defTabSz="914400" rtl="0" eaLnBrk="0" fontAlgn="base" latinLnBrk="0" hangingPunct="0">
                        <a:lnSpc>
                          <a:spcPct val="100000"/>
                        </a:lnSpc>
                        <a:spcBef>
                          <a:spcPts val="0"/>
                        </a:spcBef>
                        <a:spcAft>
                          <a:spcPct val="0"/>
                        </a:spcAft>
                        <a:buClrTx/>
                        <a:buSzTx/>
                        <a:buFontTx/>
                        <a:buNone/>
                        <a:tabLst/>
                      </a:pPr>
                      <a:r>
                        <a:rPr kumimoji="0" lang="es-x-int-SDL" sz="1800" b="1" i="0" u="none" strike="noStrike" cap="none" normalizeH="0" baseline="0">
                          <a:ln>
                            <a:noFill/>
                          </a:ln>
                          <a:solidFill>
                            <a:schemeClr val="tx1"/>
                          </a:solidFill>
                          <a:effectLst>
                            <a:outerShdw blurRad="38100" dist="38100" dir="2700000" algn="tl">
                              <a:srgbClr val="FFFFFF"/>
                            </a:outerShdw>
                          </a:effectLst>
                          <a:latin typeface="+mn-lt"/>
                          <a:ea typeface="ＭＳ Ｐゴシック" charset="-128"/>
                        </a:rPr>
                        <a:t>Necesidades</a:t>
                      </a:r>
                    </a:p>
                  </a:txBody>
                  <a:tcPr marL="91444" marR="91444" marT="45686" marB="456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s-x-int-SDL" sz="1800" b="1" i="0" u="none" strike="noStrike" cap="none" normalizeH="0" baseline="0">
                          <a:ln>
                            <a:noFill/>
                          </a:ln>
                          <a:solidFill>
                            <a:schemeClr val="tx1"/>
                          </a:solidFill>
                          <a:effectLst>
                            <a:outerShdw blurRad="38100" dist="38100" dir="2700000" algn="tl">
                              <a:srgbClr val="FFFFFF"/>
                            </a:outerShdw>
                          </a:effectLst>
                          <a:latin typeface="+mn-lt"/>
                          <a:ea typeface="ＭＳ Ｐゴシック" charset="-128"/>
                        </a:rPr>
                        <a:t>Viabilidad </a:t>
                      </a:r>
                    </a:p>
                    <a:p>
                      <a:pPr marL="0" marR="0" lvl="0" indent="0" algn="ctr" defTabSz="914400" rtl="0" eaLnBrk="0" fontAlgn="base" latinLnBrk="0" hangingPunct="0">
                        <a:lnSpc>
                          <a:spcPct val="100000"/>
                        </a:lnSpc>
                        <a:spcBef>
                          <a:spcPts val="0"/>
                        </a:spcBef>
                        <a:spcAft>
                          <a:spcPct val="0"/>
                        </a:spcAft>
                        <a:buClrTx/>
                        <a:buSzTx/>
                        <a:buFontTx/>
                        <a:buNone/>
                        <a:tabLst/>
                      </a:pPr>
                      <a:r>
                        <a:rPr kumimoji="0" lang="es-x-int-SDL" sz="1800" b="1" i="0" u="none" strike="noStrike" cap="none" normalizeH="0" baseline="0">
                          <a:ln>
                            <a:noFill/>
                          </a:ln>
                          <a:solidFill>
                            <a:schemeClr val="tx1"/>
                          </a:solidFill>
                          <a:effectLst>
                            <a:outerShdw blurRad="38100" dist="38100" dir="2700000" algn="tl">
                              <a:srgbClr val="FFFFFF"/>
                            </a:outerShdw>
                          </a:effectLst>
                          <a:latin typeface="+mn-lt"/>
                          <a:ea typeface="ＭＳ Ｐゴシック" charset="-128"/>
                        </a:rPr>
                        <a:t>de la acción</a:t>
                      </a:r>
                    </a:p>
                  </a:txBody>
                  <a:tcPr marL="91444" marR="91444" marT="45686" marB="456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40000">
                <a:tc>
                  <a:txBody>
                    <a:bodyPr/>
                    <a:lstStyle/>
                    <a:p>
                      <a:r>
                        <a:rPr lang="es-x-int-SDL" sz="1800">
                          <a:solidFill>
                            <a:schemeClr val="tx1"/>
                          </a:solidFill>
                        </a:rPr>
                        <a:t>Problema principal</a:t>
                      </a:r>
                    </a:p>
                  </a:txBody>
                  <a:tcPr marL="91444" marR="91444" marT="45686" marB="456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GB" sz="1800" dirty="0">
                        <a:solidFill>
                          <a:schemeClr val="tx1"/>
                        </a:solidFill>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896D">
                        <a:alpha val="40000"/>
                      </a:srgbClr>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rgbClr val="FF0000"/>
                        </a:solidFill>
                        <a:effectLst/>
                        <a:latin typeface="+mn-lt"/>
                        <a:ea typeface="ＭＳ Ｐゴシック" charset="-128"/>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a typeface="ＭＳ Ｐゴシック" charset="-128"/>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896D">
                        <a:alpha val="4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a typeface="ＭＳ Ｐゴシック" charset="-128"/>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9CE3D"/>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a typeface="ＭＳ Ｐゴシック" charset="-128"/>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9CE3D"/>
                    </a:solidFill>
                  </a:tcPr>
                </a:tc>
                <a:extLst>
                  <a:ext uri="{0D108BD9-81ED-4DB2-BD59-A6C34878D82A}">
                    <a16:rowId xmlns:a16="http://schemas.microsoft.com/office/drawing/2014/main" val="10001"/>
                  </a:ext>
                </a:extLst>
              </a:tr>
              <a:tr h="540000">
                <a:tc>
                  <a:txBody>
                    <a:bodyPr/>
                    <a:lstStyle/>
                    <a:p>
                      <a:r>
                        <a:rPr lang="es-x-int-SDL" sz="1800">
                          <a:solidFill>
                            <a:schemeClr val="tx1"/>
                          </a:solidFill>
                        </a:rPr>
                        <a:t>Problema principal</a:t>
                      </a:r>
                    </a:p>
                  </a:txBody>
                  <a:tcPr marL="91444" marR="91444" marT="45686" marB="456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GB" sz="1800" dirty="0">
                        <a:solidFill>
                          <a:schemeClr val="tx1"/>
                        </a:solidFill>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a typeface="ＭＳ Ｐゴシック" charset="-128"/>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856D">
                        <a:alpha val="40000"/>
                      </a:srgbClr>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a typeface="ＭＳ Ｐゴシック" charset="-128"/>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rgbClr val="FF0000"/>
                        </a:solidFill>
                        <a:effectLst/>
                        <a:latin typeface="+mn-lt"/>
                        <a:ea typeface="ＭＳ Ｐゴシック" charset="-128"/>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a typeface="ＭＳ Ｐゴシック" charset="-128"/>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896D">
                        <a:alpha val="40000"/>
                      </a:srgbClr>
                    </a:solidFill>
                  </a:tcPr>
                </a:tc>
                <a:extLst>
                  <a:ext uri="{0D108BD9-81ED-4DB2-BD59-A6C34878D82A}">
                    <a16:rowId xmlns:a16="http://schemas.microsoft.com/office/drawing/2014/main" val="10002"/>
                  </a:ext>
                </a:extLst>
              </a:tr>
              <a:tr h="540000">
                <a:tc>
                  <a:txBody>
                    <a:bodyPr/>
                    <a:lstStyle/>
                    <a:p>
                      <a:r>
                        <a:rPr lang="es-x-int-SDL" sz="1800">
                          <a:solidFill>
                            <a:schemeClr val="tx1"/>
                          </a:solidFill>
                        </a:rPr>
                        <a:t>Problema principal</a:t>
                      </a:r>
                    </a:p>
                  </a:txBody>
                  <a:tcPr marL="91444" marR="91444" marT="45686" marB="456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GB" sz="1800" dirty="0">
                        <a:solidFill>
                          <a:schemeClr val="tx1"/>
                        </a:solidFill>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a typeface="ＭＳ Ｐゴシック" charset="-128"/>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a typeface="ＭＳ Ｐゴシック" charset="-128"/>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a typeface="ＭＳ Ｐゴシック" charset="-128"/>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a typeface="ＭＳ Ｐゴシック" charset="-128"/>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40000">
                <a:tc>
                  <a:txBody>
                    <a:bodyPr/>
                    <a:lstStyle/>
                    <a:p>
                      <a:r>
                        <a:rPr lang="es-x-int-SDL" sz="1800">
                          <a:solidFill>
                            <a:schemeClr val="tx1"/>
                          </a:solidFill>
                        </a:rPr>
                        <a:t>Problema principal</a:t>
                      </a:r>
                    </a:p>
                  </a:txBody>
                  <a:tcPr marL="91444" marR="91444" marT="45686" marB="456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GB" sz="1800" dirty="0">
                        <a:solidFill>
                          <a:schemeClr val="tx1"/>
                        </a:solidFill>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9CE3D"/>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a typeface="ＭＳ Ｐゴシック" charset="-128"/>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a typeface="ＭＳ Ｐゴシック" charset="-128"/>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896D">
                        <a:alpha val="4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a typeface="ＭＳ Ｐゴシック" charset="-128"/>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8D03C"/>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a typeface="ＭＳ Ｐゴシック" charset="-128"/>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9CE3D"/>
                    </a:solidFill>
                  </a:tcPr>
                </a:tc>
                <a:extLst>
                  <a:ext uri="{0D108BD9-81ED-4DB2-BD59-A6C34878D82A}">
                    <a16:rowId xmlns:a16="http://schemas.microsoft.com/office/drawing/2014/main" val="10004"/>
                  </a:ext>
                </a:extLst>
              </a:tr>
            </a:tbl>
          </a:graphicData>
        </a:graphic>
      </p:graphicFrame>
      <p:sp>
        <p:nvSpPr>
          <p:cNvPr id="7" name="Slide Number Placeholder 6"/>
          <p:cNvSpPr>
            <a:spLocks noGrp="1"/>
          </p:cNvSpPr>
          <p:nvPr>
            <p:ph type="sldNum" sz="quarter" idx="12"/>
          </p:nvPr>
        </p:nvSpPr>
        <p:spPr/>
        <p:txBody>
          <a:bodyPr/>
          <a:lstStyle/>
          <a:p>
            <a:fld id="{05C408E3-1C0B-45E5-B572-56F424382D1E}" type="slidenum">
              <a:rPr lang="fr-CH" smtClean="0"/>
              <a:t>22</a:t>
            </a:fld>
            <a:endParaRPr lang="fr-CH" dirty="0"/>
          </a:p>
        </p:txBody>
      </p:sp>
      <p:sp>
        <p:nvSpPr>
          <p:cNvPr id="8" name="TextBox 7"/>
          <p:cNvSpPr txBox="1"/>
          <p:nvPr/>
        </p:nvSpPr>
        <p:spPr>
          <a:xfrm>
            <a:off x="9947564" y="457200"/>
            <a:ext cx="184731" cy="369332"/>
          </a:xfrm>
          <a:prstGeom prst="rect">
            <a:avLst/>
          </a:prstGeom>
          <a:noFill/>
        </p:spPr>
        <p:txBody>
          <a:bodyPr wrap="none" rtlCol="0">
            <a:spAutoFit/>
          </a:bodyPr>
          <a:lstStyle/>
          <a:p>
            <a:endParaRPr lang="en-GB" dirty="0"/>
          </a:p>
        </p:txBody>
      </p:sp>
      <p:graphicFrame>
        <p:nvGraphicFramePr>
          <p:cNvPr id="12" name="Table 11"/>
          <p:cNvGraphicFramePr>
            <a:graphicFrameLocks noGrp="1"/>
          </p:cNvGraphicFramePr>
          <p:nvPr>
            <p:extLst>
              <p:ext uri="{D42A27DB-BD31-4B8C-83A1-F6EECF244321}">
                <p14:modId xmlns:p14="http://schemas.microsoft.com/office/powerpoint/2010/main" val="432206188"/>
              </p:ext>
            </p:extLst>
          </p:nvPr>
        </p:nvGraphicFramePr>
        <p:xfrm>
          <a:off x="848594" y="4716691"/>
          <a:ext cx="3953756" cy="2194560"/>
        </p:xfrm>
        <a:graphic>
          <a:graphicData uri="http://schemas.openxmlformats.org/drawingml/2006/table">
            <a:tbl>
              <a:tblPr firstRow="1" bandRow="1">
                <a:tableStyleId>{5C22544A-7EE6-4342-B048-85BDC9FD1C3A}</a:tableStyleId>
              </a:tblPr>
              <a:tblGrid>
                <a:gridCol w="996806">
                  <a:extLst>
                    <a:ext uri="{9D8B030D-6E8A-4147-A177-3AD203B41FA5}">
                      <a16:colId xmlns:a16="http://schemas.microsoft.com/office/drawing/2014/main" val="20000"/>
                    </a:ext>
                  </a:extLst>
                </a:gridCol>
                <a:gridCol w="2956950">
                  <a:extLst>
                    <a:ext uri="{9D8B030D-6E8A-4147-A177-3AD203B41FA5}">
                      <a16:colId xmlns:a16="http://schemas.microsoft.com/office/drawing/2014/main" val="20001"/>
                    </a:ext>
                  </a:extLst>
                </a:gridCol>
              </a:tblGrid>
              <a:tr h="0">
                <a:tc>
                  <a:txBody>
                    <a:bodyPr/>
                    <a:lstStyle/>
                    <a:p>
                      <a:pPr algn="ctr"/>
                      <a:r>
                        <a:rPr lang="es-x-int-SDL" b="1">
                          <a:solidFill>
                            <a:schemeClr val="tx1"/>
                          </a:solidFill>
                        </a:rPr>
                        <a:t>Rojo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s-x-int-SDL" sz="2000" b="0" dirty="0">
                          <a:solidFill>
                            <a:schemeClr val="tx1"/>
                          </a:solidFill>
                        </a:rPr>
                        <a:t>Situación grave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s-x-int-SDL" b="1">
                          <a:solidFill>
                            <a:schemeClr val="tx1"/>
                          </a:solidFill>
                        </a:rPr>
                        <a:t>Naranja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D00">
                        <a:alpha val="40000"/>
                      </a:srgbClr>
                    </a:solidFill>
                  </a:tcPr>
                </a:tc>
                <a:tc>
                  <a:txBody>
                    <a:bodyPr/>
                    <a:lstStyle/>
                    <a:p>
                      <a:r>
                        <a:rPr lang="es-x-int-SDL" sz="2000"/>
                        <a:t>Situación preocupante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s-x-int-SDL" b="1"/>
                        <a:t>Amarillo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s-x-int-SDL" sz="2000"/>
                        <a:t>Falta de datos/datos no confiables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algn="ctr"/>
                      <a:r>
                        <a:rPr lang="es-x-int-SDL" b="1"/>
                        <a:t>Verde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D03C"/>
                    </a:solidFill>
                  </a:tcPr>
                </a:tc>
                <a:tc>
                  <a:txBody>
                    <a:bodyPr/>
                    <a:lstStyle/>
                    <a:p>
                      <a:r>
                        <a:rPr lang="es-x-int-SDL" sz="2000" dirty="0"/>
                        <a:t>Situación relativamente normal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19973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6262" y="340963"/>
            <a:ext cx="4307237" cy="1017641"/>
          </a:xfrm>
        </p:spPr>
        <p:txBody>
          <a:bodyPr/>
          <a:lstStyle/>
          <a:p>
            <a:r>
              <a:rPr lang="es-x-int-SDL" u="sng" dirty="0">
                <a:latin typeface="+mn-lt"/>
              </a:rPr>
              <a:t>Analisis D</a:t>
            </a:r>
            <a:r>
              <a:rPr lang="es-AR" u="sng" dirty="0">
                <a:latin typeface="+mn-lt"/>
              </a:rPr>
              <a:t>L</a:t>
            </a:r>
            <a:r>
              <a:rPr lang="es-x-int-SDL" u="sng" dirty="0">
                <a:latin typeface="+mn-lt"/>
              </a:rPr>
              <a:t>F</a:t>
            </a:r>
            <a:r>
              <a:rPr lang="es-AR" u="sng" dirty="0">
                <a:latin typeface="+mn-lt"/>
              </a:rPr>
              <a:t>O</a:t>
            </a:r>
            <a:endParaRPr lang="es-x-int-SDL" u="sng" dirty="0">
              <a:latin typeface="+mn-lt"/>
            </a:endParaRPr>
          </a:p>
        </p:txBody>
      </p:sp>
      <p:sp>
        <p:nvSpPr>
          <p:cNvPr id="4" name="Slide Number Placeholder 3"/>
          <p:cNvSpPr>
            <a:spLocks noGrp="1"/>
          </p:cNvSpPr>
          <p:nvPr>
            <p:ph type="sldNum" sz="quarter" idx="12"/>
          </p:nvPr>
        </p:nvSpPr>
        <p:spPr/>
        <p:txBody>
          <a:bodyPr/>
          <a:lstStyle/>
          <a:p>
            <a:fld id="{05C408E3-1C0B-45E5-B572-56F424382D1E}" type="slidenum">
              <a:rPr lang="fr-CH" smtClean="0"/>
              <a:t>23</a:t>
            </a:fld>
            <a:endParaRPr lang="fr-CH" dirty="0"/>
          </a:p>
        </p:txBody>
      </p:sp>
      <p:sp>
        <p:nvSpPr>
          <p:cNvPr id="5" name="Rectangle 4"/>
          <p:cNvSpPr/>
          <p:nvPr/>
        </p:nvSpPr>
        <p:spPr>
          <a:xfrm>
            <a:off x="5610709" y="1646238"/>
            <a:ext cx="2833822" cy="206127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x-int-SDL" sz="3200" b="1">
                <a:solidFill>
                  <a:schemeClr val="tx1"/>
                </a:solidFill>
              </a:rPr>
              <a:t>Fortalezas</a:t>
            </a:r>
          </a:p>
        </p:txBody>
      </p:sp>
      <p:sp>
        <p:nvSpPr>
          <p:cNvPr id="7" name="Rectangle 6"/>
          <p:cNvSpPr/>
          <p:nvPr/>
        </p:nvSpPr>
        <p:spPr>
          <a:xfrm>
            <a:off x="8519978" y="1646238"/>
            <a:ext cx="2833822" cy="206127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x-int-SDL" sz="3200" b="1">
                <a:solidFill>
                  <a:schemeClr val="tx1"/>
                </a:solidFill>
              </a:rPr>
              <a:t>Debilidades</a:t>
            </a:r>
          </a:p>
        </p:txBody>
      </p:sp>
      <p:sp>
        <p:nvSpPr>
          <p:cNvPr id="8" name="Rectangle 7"/>
          <p:cNvSpPr/>
          <p:nvPr/>
        </p:nvSpPr>
        <p:spPr>
          <a:xfrm>
            <a:off x="8519978" y="3855662"/>
            <a:ext cx="2833822" cy="206127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x-int-SDL" sz="3200" b="1">
                <a:solidFill>
                  <a:schemeClr val="tx1"/>
                </a:solidFill>
              </a:rPr>
              <a:t>Limitaciones</a:t>
            </a:r>
          </a:p>
        </p:txBody>
      </p:sp>
      <p:sp>
        <p:nvSpPr>
          <p:cNvPr id="9" name="Rectangle 8"/>
          <p:cNvSpPr/>
          <p:nvPr/>
        </p:nvSpPr>
        <p:spPr>
          <a:xfrm>
            <a:off x="5602313" y="3855662"/>
            <a:ext cx="2842218" cy="206127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x-int-SDL" sz="3200" b="1">
                <a:solidFill>
                  <a:schemeClr val="tx1"/>
                </a:solidFill>
              </a:rPr>
              <a:t>Oportunidades</a:t>
            </a:r>
          </a:p>
        </p:txBody>
      </p:sp>
      <p:sp>
        <p:nvSpPr>
          <p:cNvPr id="13" name="TextBox 12"/>
          <p:cNvSpPr txBox="1"/>
          <p:nvPr/>
        </p:nvSpPr>
        <p:spPr>
          <a:xfrm>
            <a:off x="1148005" y="1962836"/>
            <a:ext cx="3471620" cy="3785652"/>
          </a:xfrm>
          <a:prstGeom prst="rect">
            <a:avLst/>
          </a:prstGeom>
          <a:noFill/>
        </p:spPr>
        <p:txBody>
          <a:bodyPr wrap="square" rtlCol="0">
            <a:spAutoFit/>
          </a:bodyPr>
          <a:lstStyle/>
          <a:p>
            <a:pPr algn="ctr"/>
            <a:r>
              <a:rPr lang="es-x-int-SDL" sz="2400" dirty="0"/>
              <a:t>El analisis D</a:t>
            </a:r>
            <a:r>
              <a:rPr lang="es-AR" sz="2400" dirty="0"/>
              <a:t>L</a:t>
            </a:r>
            <a:r>
              <a:rPr lang="es-x-int-SDL" sz="2400" dirty="0"/>
              <a:t>FO resultante brinda la base para reforzar las fortalezas, investigar las oportunidades, </a:t>
            </a:r>
            <a:r>
              <a:rPr lang="es-AR" sz="2400" dirty="0"/>
              <a:t>resolver, cuando sea posible las </a:t>
            </a:r>
            <a:r>
              <a:rPr lang="es-x-int-SDL" sz="2400" dirty="0"/>
              <a:t>debilidades y </a:t>
            </a:r>
            <a:r>
              <a:rPr lang="es-AR" sz="2400" dirty="0"/>
              <a:t>las </a:t>
            </a:r>
            <a:r>
              <a:rPr lang="es-x-int-SDL" sz="2400" dirty="0"/>
              <a:t>limitaciones, </a:t>
            </a:r>
            <a:r>
              <a:rPr lang="es-AR" sz="2400" dirty="0"/>
              <a:t>y </a:t>
            </a:r>
            <a:r>
              <a:rPr lang="es-x-int-SDL" sz="2400" dirty="0"/>
              <a:t>explica</a:t>
            </a:r>
            <a:r>
              <a:rPr lang="es-AR" sz="2400" dirty="0"/>
              <a:t>r la </a:t>
            </a:r>
            <a:r>
              <a:rPr lang="es-x-int-SDL" sz="2400" dirty="0"/>
              <a:t> inevitabilidad</a:t>
            </a:r>
            <a:r>
              <a:rPr lang="es-AR" sz="2400" dirty="0"/>
              <a:t> de algunas de estas.</a:t>
            </a:r>
            <a:r>
              <a:rPr lang="es-x-int-SDL" sz="2400" dirty="0"/>
              <a:t> </a:t>
            </a:r>
          </a:p>
        </p:txBody>
      </p:sp>
      <p:sp>
        <p:nvSpPr>
          <p:cNvPr id="15" name="Rectangle 14"/>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6" name="TextBox 15"/>
          <p:cNvSpPr txBox="1"/>
          <p:nvPr/>
        </p:nvSpPr>
        <p:spPr>
          <a:xfrm>
            <a:off x="83492" y="5248205"/>
            <a:ext cx="461665" cy="1324273"/>
          </a:xfrm>
          <a:prstGeom prst="rect">
            <a:avLst/>
          </a:prstGeom>
          <a:noFill/>
        </p:spPr>
        <p:txBody>
          <a:bodyPr vert="vert270" wrap="none" rtlCol="0">
            <a:spAutoFit/>
          </a:bodyPr>
          <a:lstStyle/>
          <a:p>
            <a:r>
              <a:rPr lang="es-x-int-SDL" dirty="0">
                <a:solidFill>
                  <a:schemeClr val="bg1"/>
                </a:solidFill>
              </a:rPr>
              <a:t>Curso </a:t>
            </a:r>
            <a:r>
              <a:rPr lang="es-AR" dirty="0">
                <a:solidFill>
                  <a:schemeClr val="bg1"/>
                </a:solidFill>
              </a:rPr>
              <a:t>H.E.L.P</a:t>
            </a:r>
            <a:endParaRPr lang="es-x-int-SDL" dirty="0">
              <a:solidFill>
                <a:schemeClr val="bg1"/>
              </a:solidFill>
            </a:endParaRPr>
          </a:p>
        </p:txBody>
      </p:sp>
    </p:spTree>
    <p:extLst>
      <p:ext uri="{BB962C8B-B14F-4D97-AF65-F5344CB8AC3E}">
        <p14:creationId xmlns:p14="http://schemas.microsoft.com/office/powerpoint/2010/main" val="1663846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11820" y="593886"/>
            <a:ext cx="4583448"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x-int-SDL" u="sng">
                <a:latin typeface="+mn-lt"/>
              </a:rPr>
              <a:t>Evaluar -&gt; Decisión</a:t>
            </a:r>
          </a:p>
        </p:txBody>
      </p:sp>
      <p:pic>
        <p:nvPicPr>
          <p:cNvPr id="3" name="Picture 5" descr="D:\Microsoft Office\Clipart\corpbas\j007875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6601" y="2349500"/>
            <a:ext cx="3097213"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6527801" y="6064250"/>
            <a:ext cx="37449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s-x-int-SDL" sz="2800">
                <a:latin typeface="+mn-lt"/>
              </a:rPr>
              <a:t>Decidimos intervenir...  </a:t>
            </a:r>
          </a:p>
        </p:txBody>
      </p:sp>
      <p:sp>
        <p:nvSpPr>
          <p:cNvPr id="5" name="Rectangle 4"/>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6" name="TextBox 5"/>
          <p:cNvSpPr txBox="1"/>
          <p:nvPr/>
        </p:nvSpPr>
        <p:spPr>
          <a:xfrm>
            <a:off x="83492" y="5248205"/>
            <a:ext cx="461665" cy="1324273"/>
          </a:xfrm>
          <a:prstGeom prst="rect">
            <a:avLst/>
          </a:prstGeom>
          <a:noFill/>
        </p:spPr>
        <p:txBody>
          <a:bodyPr vert="vert270" wrap="none" rtlCol="0">
            <a:spAutoFit/>
          </a:bodyPr>
          <a:lstStyle/>
          <a:p>
            <a:r>
              <a:rPr lang="es-x-int-SDL" dirty="0">
                <a:solidFill>
                  <a:schemeClr val="bg1"/>
                </a:solidFill>
              </a:rPr>
              <a:t>Curso </a:t>
            </a:r>
            <a:r>
              <a:rPr lang="es-AR" dirty="0">
                <a:solidFill>
                  <a:schemeClr val="bg1"/>
                </a:solidFill>
              </a:rPr>
              <a:t>H.E.L.P</a:t>
            </a:r>
            <a:endParaRPr lang="es-x-int-SDL" dirty="0">
              <a:solidFill>
                <a:schemeClr val="bg1"/>
              </a:solidFill>
            </a:endParaRPr>
          </a:p>
        </p:txBody>
      </p:sp>
      <p:sp>
        <p:nvSpPr>
          <p:cNvPr id="7" name="Slide Number Placeholder 6"/>
          <p:cNvSpPr>
            <a:spLocks noGrp="1"/>
          </p:cNvSpPr>
          <p:nvPr>
            <p:ph type="sldNum" sz="quarter" idx="12"/>
          </p:nvPr>
        </p:nvSpPr>
        <p:spPr/>
        <p:txBody>
          <a:bodyPr/>
          <a:lstStyle/>
          <a:p>
            <a:fld id="{05C408E3-1C0B-45E5-B572-56F424382D1E}" type="slidenum">
              <a:rPr lang="fr-CH" smtClean="0"/>
              <a:t>24</a:t>
            </a:fld>
            <a:endParaRPr lang="fr-CH" dirty="0"/>
          </a:p>
        </p:txBody>
      </p:sp>
    </p:spTree>
    <p:extLst>
      <p:ext uri="{BB962C8B-B14F-4D97-AF65-F5344CB8AC3E}">
        <p14:creationId xmlns:p14="http://schemas.microsoft.com/office/powerpoint/2010/main" val="180083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9" name="TextBox 2"/>
          <p:cNvSpPr txBox="1">
            <a:spLocks noChangeArrowheads="1"/>
          </p:cNvSpPr>
          <p:nvPr/>
        </p:nvSpPr>
        <p:spPr bwMode="auto">
          <a:xfrm>
            <a:off x="5210618" y="1109043"/>
            <a:ext cx="1464375" cy="830997"/>
          </a:xfrm>
          <a:prstGeom prst="rect">
            <a:avLst/>
          </a:prstGeom>
          <a:noFill/>
          <a:ln>
            <a:noFill/>
          </a:ln>
          <a:extLst>
            <a:ext uri="{909E8E84-426E-40dd-AFC4-6F175D3DCCD1}"/>
            <a:ext uri="{91240B29-F687-4f45-9708-019B960494DF}"/>
          </a:extLst>
        </p:spPr>
        <p:txBody>
          <a:bodyPr wrap="none">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s-x-int-SDL" b="1" dirty="0">
                <a:effectLst>
                  <a:outerShdw blurRad="38100" dist="38100" dir="2700000" algn="tl">
                    <a:srgbClr val="C0C0C0"/>
                  </a:outerShdw>
                </a:effectLst>
                <a:latin typeface="+mn-lt"/>
                <a:cs typeface="Arial" panose="020B0604020202020204" pitchFamily="34" charset="0"/>
              </a:rPr>
              <a:t>Evaluar</a:t>
            </a:r>
          </a:p>
          <a:p>
            <a:pPr algn="ctr" eaLnBrk="1" hangingPunct="1">
              <a:defRPr/>
            </a:pPr>
            <a:r>
              <a:rPr lang="es-x-int-SDL" b="1" dirty="0">
                <a:effectLst>
                  <a:outerShdw blurRad="38100" dist="38100" dir="2700000" algn="tl">
                    <a:srgbClr val="C0C0C0"/>
                  </a:outerShdw>
                </a:effectLst>
                <a:latin typeface="+mn-lt"/>
                <a:cs typeface="Arial" panose="020B0604020202020204" pitchFamily="34" charset="0"/>
              </a:rPr>
              <a:t>y analizar</a:t>
            </a:r>
          </a:p>
        </p:txBody>
      </p:sp>
      <p:sp>
        <p:nvSpPr>
          <p:cNvPr id="357380" name="TextBox 6"/>
          <p:cNvSpPr txBox="1">
            <a:spLocks noChangeArrowheads="1"/>
          </p:cNvSpPr>
          <p:nvPr/>
        </p:nvSpPr>
        <p:spPr bwMode="auto">
          <a:xfrm>
            <a:off x="3303575" y="2764028"/>
            <a:ext cx="1270028" cy="830997"/>
          </a:xfrm>
          <a:prstGeom prst="rect">
            <a:avLst/>
          </a:prstGeom>
          <a:noFill/>
          <a:ln>
            <a:noFill/>
          </a:ln>
          <a:extLst>
            <a:ext uri="{909E8E84-426E-40dd-AFC4-6F175D3DCCD1}"/>
            <a:ext uri="{91240B29-F687-4f45-9708-019B960494DF}"/>
          </a:extLst>
        </p:spPr>
        <p:txBody>
          <a:bodyPr wrap="none">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s-x-int-SDL" b="1" dirty="0">
                <a:effectLst>
                  <a:outerShdw blurRad="38100" dist="38100" dir="2700000" algn="tl">
                    <a:srgbClr val="C0C0C0"/>
                  </a:outerShdw>
                </a:effectLst>
                <a:latin typeface="+mn-lt"/>
                <a:cs typeface="Arial" panose="020B0604020202020204" pitchFamily="34" charset="0"/>
              </a:rPr>
              <a:t>Evaluar</a:t>
            </a:r>
          </a:p>
          <a:p>
            <a:pPr algn="ctr" eaLnBrk="1" hangingPunct="1">
              <a:defRPr/>
            </a:pPr>
            <a:r>
              <a:rPr lang="es-x-int-SDL" b="1" dirty="0">
                <a:effectLst>
                  <a:outerShdw blurRad="38100" dist="38100" dir="2700000" algn="tl">
                    <a:srgbClr val="C0C0C0"/>
                  </a:outerShdw>
                </a:effectLst>
                <a:latin typeface="+mn-lt"/>
                <a:cs typeface="Arial" panose="020B0604020202020204" pitchFamily="34" charset="0"/>
              </a:rPr>
              <a:t>y aprender</a:t>
            </a:r>
          </a:p>
        </p:txBody>
      </p:sp>
      <p:sp>
        <p:nvSpPr>
          <p:cNvPr id="9220" name="AutoShape 5"/>
          <p:cNvSpPr>
            <a:spLocks noChangeArrowheads="1"/>
          </p:cNvSpPr>
          <p:nvPr/>
        </p:nvSpPr>
        <p:spPr bwMode="auto">
          <a:xfrm>
            <a:off x="3984341" y="1398278"/>
            <a:ext cx="1004888" cy="919162"/>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4253 h 21600"/>
              <a:gd name="T14" fmla="*/ 19591 w 21600"/>
              <a:gd name="T15" fmla="*/ 7905 h 21600"/>
            </a:gdLst>
            <a:ahLst/>
            <a:cxnLst>
              <a:cxn ang="T8">
                <a:pos x="T0" y="T1"/>
              </a:cxn>
              <a:cxn ang="T9">
                <a:pos x="T2" y="T3"/>
              </a:cxn>
              <a:cxn ang="T10">
                <a:pos x="T4" y="T5"/>
              </a:cxn>
              <a:cxn ang="T11">
                <a:pos x="T6" y="T7"/>
              </a:cxn>
            </a:cxnLst>
            <a:rect l="T12" t="T13" r="T14" b="T15"/>
            <a:pathLst>
              <a:path w="21600" h="21600">
                <a:moveTo>
                  <a:pt x="21600" y="6079"/>
                </a:moveTo>
                <a:lnTo>
                  <a:pt x="14912" y="0"/>
                </a:lnTo>
                <a:lnTo>
                  <a:pt x="14912" y="4253"/>
                </a:lnTo>
                <a:lnTo>
                  <a:pt x="12427" y="4253"/>
                </a:lnTo>
                <a:cubicBezTo>
                  <a:pt x="5564" y="4253"/>
                  <a:pt x="0" y="7792"/>
                  <a:pt x="0" y="12158"/>
                </a:cubicBezTo>
                <a:lnTo>
                  <a:pt x="0" y="21600"/>
                </a:lnTo>
                <a:lnTo>
                  <a:pt x="3733" y="21600"/>
                </a:lnTo>
                <a:lnTo>
                  <a:pt x="3733" y="12158"/>
                </a:lnTo>
                <a:cubicBezTo>
                  <a:pt x="3733" y="9809"/>
                  <a:pt x="7625" y="7905"/>
                  <a:pt x="12427" y="7905"/>
                </a:cubicBezTo>
                <a:lnTo>
                  <a:pt x="14912" y="7905"/>
                </a:lnTo>
                <a:lnTo>
                  <a:pt x="14912" y="12158"/>
                </a:lnTo>
                <a:lnTo>
                  <a:pt x="21600" y="6079"/>
                </a:lnTo>
                <a:close/>
              </a:path>
            </a:pathLst>
          </a:custGeom>
          <a:solidFill>
            <a:srgbClr val="C6E4DD"/>
          </a:solidFill>
          <a:ln w="9525">
            <a:solidFill>
              <a:schemeClr val="tx1"/>
            </a:solidFill>
            <a:miter lim="800000"/>
            <a:headEnd/>
            <a:tailEnd/>
          </a:ln>
          <a:effectLst/>
        </p:spPr>
        <p:txBody>
          <a:bodyPr wrap="none" anchor="ctr"/>
          <a:lstStyle/>
          <a:p>
            <a:endParaRPr lang="en-US" dirty="0"/>
          </a:p>
        </p:txBody>
      </p:sp>
      <p:sp>
        <p:nvSpPr>
          <p:cNvPr id="9221" name="AutoShape 6"/>
          <p:cNvSpPr>
            <a:spLocks noChangeArrowheads="1"/>
          </p:cNvSpPr>
          <p:nvPr/>
        </p:nvSpPr>
        <p:spPr bwMode="auto">
          <a:xfrm rot="10800000">
            <a:off x="7067965" y="3647282"/>
            <a:ext cx="957262" cy="919163"/>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4029 h 21600"/>
              <a:gd name="T14" fmla="*/ 19413 w 21600"/>
              <a:gd name="T15" fmla="*/ 8129 h 21600"/>
            </a:gdLst>
            <a:ahLst/>
            <a:cxnLst>
              <a:cxn ang="T8">
                <a:pos x="T0" y="T1"/>
              </a:cxn>
              <a:cxn ang="T9">
                <a:pos x="T2" y="T3"/>
              </a:cxn>
              <a:cxn ang="T10">
                <a:pos x="T4" y="T5"/>
              </a:cxn>
              <a:cxn ang="T11">
                <a:pos x="T6" y="T7"/>
              </a:cxn>
            </a:cxnLst>
            <a:rect l="T12" t="T13" r="T14" b="T15"/>
            <a:pathLst>
              <a:path w="21600" h="21600">
                <a:moveTo>
                  <a:pt x="21600" y="6079"/>
                </a:moveTo>
                <a:lnTo>
                  <a:pt x="15116" y="0"/>
                </a:lnTo>
                <a:lnTo>
                  <a:pt x="15116" y="4029"/>
                </a:lnTo>
                <a:lnTo>
                  <a:pt x="12427" y="4029"/>
                </a:lnTo>
                <a:cubicBezTo>
                  <a:pt x="5564" y="4029"/>
                  <a:pt x="0" y="7668"/>
                  <a:pt x="0" y="12158"/>
                </a:cubicBezTo>
                <a:lnTo>
                  <a:pt x="0" y="21600"/>
                </a:lnTo>
                <a:lnTo>
                  <a:pt x="4191" y="21600"/>
                </a:lnTo>
                <a:lnTo>
                  <a:pt x="4191" y="12158"/>
                </a:lnTo>
                <a:cubicBezTo>
                  <a:pt x="4191" y="9933"/>
                  <a:pt x="7878" y="8129"/>
                  <a:pt x="12427" y="8129"/>
                </a:cubicBezTo>
                <a:lnTo>
                  <a:pt x="15116" y="8129"/>
                </a:lnTo>
                <a:lnTo>
                  <a:pt x="15116" y="12158"/>
                </a:lnTo>
                <a:lnTo>
                  <a:pt x="21600" y="6079"/>
                </a:lnTo>
                <a:close/>
              </a:path>
            </a:pathLst>
          </a:custGeom>
          <a:solidFill>
            <a:srgbClr val="C6E4DD"/>
          </a:solidFill>
          <a:ln w="9525">
            <a:solidFill>
              <a:schemeClr val="tx1"/>
            </a:solidFill>
            <a:miter lim="800000"/>
            <a:headEnd/>
            <a:tailEnd/>
          </a:ln>
          <a:effectLst/>
        </p:spPr>
        <p:txBody>
          <a:bodyPr wrap="none" anchor="ctr"/>
          <a:lstStyle/>
          <a:p>
            <a:endParaRPr lang="en-US" dirty="0"/>
          </a:p>
        </p:txBody>
      </p:sp>
      <p:sp>
        <p:nvSpPr>
          <p:cNvPr id="9222" name="AutoShape 7"/>
          <p:cNvSpPr>
            <a:spLocks noChangeArrowheads="1"/>
          </p:cNvSpPr>
          <p:nvPr/>
        </p:nvSpPr>
        <p:spPr bwMode="auto">
          <a:xfrm rot="5400000">
            <a:off x="6861230" y="1401227"/>
            <a:ext cx="919162" cy="954088"/>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4348 h 21600"/>
              <a:gd name="T14" fmla="*/ 19518 w 21600"/>
              <a:gd name="T15" fmla="*/ 7810 h 21600"/>
            </a:gdLst>
            <a:ahLst/>
            <a:cxnLst>
              <a:cxn ang="T8">
                <a:pos x="T0" y="T1"/>
              </a:cxn>
              <a:cxn ang="T9">
                <a:pos x="T2" y="T3"/>
              </a:cxn>
              <a:cxn ang="T10">
                <a:pos x="T4" y="T5"/>
              </a:cxn>
              <a:cxn ang="T11">
                <a:pos x="T6" y="T7"/>
              </a:cxn>
            </a:cxnLst>
            <a:rect l="T12" t="T13" r="T14" b="T15"/>
            <a:pathLst>
              <a:path w="21600" h="21600">
                <a:moveTo>
                  <a:pt x="21600" y="6079"/>
                </a:moveTo>
                <a:lnTo>
                  <a:pt x="14288" y="0"/>
                </a:lnTo>
                <a:lnTo>
                  <a:pt x="14288" y="4348"/>
                </a:lnTo>
                <a:lnTo>
                  <a:pt x="12427" y="4348"/>
                </a:lnTo>
                <a:cubicBezTo>
                  <a:pt x="5564" y="4348"/>
                  <a:pt x="0" y="7845"/>
                  <a:pt x="0" y="12158"/>
                </a:cubicBezTo>
                <a:lnTo>
                  <a:pt x="0" y="21600"/>
                </a:lnTo>
                <a:lnTo>
                  <a:pt x="3539" y="21600"/>
                </a:lnTo>
                <a:lnTo>
                  <a:pt x="3539" y="12158"/>
                </a:lnTo>
                <a:cubicBezTo>
                  <a:pt x="3539" y="9757"/>
                  <a:pt x="7518" y="7810"/>
                  <a:pt x="12427" y="7810"/>
                </a:cubicBezTo>
                <a:lnTo>
                  <a:pt x="14288" y="7810"/>
                </a:lnTo>
                <a:lnTo>
                  <a:pt x="14288" y="12158"/>
                </a:lnTo>
                <a:lnTo>
                  <a:pt x="21600" y="6079"/>
                </a:lnTo>
                <a:close/>
              </a:path>
            </a:pathLst>
          </a:custGeom>
          <a:solidFill>
            <a:srgbClr val="BBE0E3"/>
          </a:solidFill>
          <a:ln w="9525">
            <a:solidFill>
              <a:schemeClr val="tx1"/>
            </a:solidFill>
            <a:miter lim="800000"/>
            <a:headEnd/>
            <a:tailEnd/>
          </a:ln>
        </p:spPr>
        <p:txBody>
          <a:bodyPr wrap="none" anchor="ctr"/>
          <a:lstStyle/>
          <a:p>
            <a:endParaRPr lang="en-US" dirty="0"/>
          </a:p>
        </p:txBody>
      </p:sp>
      <p:sp>
        <p:nvSpPr>
          <p:cNvPr id="9223" name="AutoShape 8"/>
          <p:cNvSpPr>
            <a:spLocks noChangeArrowheads="1"/>
          </p:cNvSpPr>
          <p:nvPr/>
        </p:nvSpPr>
        <p:spPr bwMode="auto">
          <a:xfrm rot="-5400000">
            <a:off x="3889266" y="3658529"/>
            <a:ext cx="919163" cy="1004887"/>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4128 h 21600"/>
              <a:gd name="T14" fmla="*/ 19505 w 21600"/>
              <a:gd name="T15" fmla="*/ 8030 h 21600"/>
            </a:gdLst>
            <a:ahLst/>
            <a:cxnLst>
              <a:cxn ang="T8">
                <a:pos x="T0" y="T1"/>
              </a:cxn>
              <a:cxn ang="T9">
                <a:pos x="T2" y="T3"/>
              </a:cxn>
              <a:cxn ang="T10">
                <a:pos x="T4" y="T5"/>
              </a:cxn>
              <a:cxn ang="T11">
                <a:pos x="T6" y="T7"/>
              </a:cxn>
            </a:cxnLst>
            <a:rect l="T12" t="T13" r="T14" b="T15"/>
            <a:pathLst>
              <a:path w="21600" h="21600">
                <a:moveTo>
                  <a:pt x="21600" y="6079"/>
                </a:moveTo>
                <a:lnTo>
                  <a:pt x="15071" y="0"/>
                </a:lnTo>
                <a:lnTo>
                  <a:pt x="15071" y="4128"/>
                </a:lnTo>
                <a:lnTo>
                  <a:pt x="12427" y="4128"/>
                </a:lnTo>
                <a:cubicBezTo>
                  <a:pt x="5564" y="4128"/>
                  <a:pt x="0" y="7723"/>
                  <a:pt x="0" y="12158"/>
                </a:cubicBezTo>
                <a:lnTo>
                  <a:pt x="0" y="21600"/>
                </a:lnTo>
                <a:lnTo>
                  <a:pt x="3988" y="21600"/>
                </a:lnTo>
                <a:lnTo>
                  <a:pt x="3988" y="12158"/>
                </a:lnTo>
                <a:cubicBezTo>
                  <a:pt x="3988" y="9878"/>
                  <a:pt x="7766" y="8030"/>
                  <a:pt x="12427" y="8030"/>
                </a:cubicBezTo>
                <a:lnTo>
                  <a:pt x="15071" y="8030"/>
                </a:lnTo>
                <a:lnTo>
                  <a:pt x="15071" y="12158"/>
                </a:lnTo>
                <a:lnTo>
                  <a:pt x="21600" y="6079"/>
                </a:lnTo>
                <a:close/>
              </a:path>
            </a:pathLst>
          </a:custGeom>
          <a:solidFill>
            <a:srgbClr val="C6E4DD"/>
          </a:solidFill>
          <a:ln w="9525">
            <a:solidFill>
              <a:schemeClr val="tx1"/>
            </a:solidFill>
            <a:miter lim="800000"/>
            <a:headEnd/>
            <a:tailEnd/>
          </a:ln>
          <a:effectLst/>
        </p:spPr>
        <p:txBody>
          <a:bodyPr wrap="none" anchor="ctr"/>
          <a:lstStyle/>
          <a:p>
            <a:endParaRPr lang="en-US" dirty="0"/>
          </a:p>
        </p:txBody>
      </p:sp>
      <p:sp>
        <p:nvSpPr>
          <p:cNvPr id="9224" name="Oval 9"/>
          <p:cNvSpPr>
            <a:spLocks noChangeArrowheads="1"/>
          </p:cNvSpPr>
          <p:nvPr/>
        </p:nvSpPr>
        <p:spPr bwMode="auto">
          <a:xfrm>
            <a:off x="5012761" y="2515525"/>
            <a:ext cx="1728787" cy="1079500"/>
          </a:xfrm>
          <a:prstGeom prst="ellipse">
            <a:avLst/>
          </a:prstGeom>
          <a:noFill/>
          <a:ln w="9525">
            <a:solidFill>
              <a:srgbClr val="0066FF"/>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eaLnBrk="1" hangingPunct="1">
              <a:spcBef>
                <a:spcPct val="0"/>
              </a:spcBef>
              <a:buFontTx/>
              <a:buNone/>
            </a:pPr>
            <a:r>
              <a:rPr lang="es-x-int-SDL" sz="1800" b="1">
                <a:solidFill>
                  <a:srgbClr val="993300"/>
                </a:solidFill>
                <a:latin typeface="+mn-lt"/>
              </a:rPr>
              <a:t>Poblaciones afectadas y contexto</a:t>
            </a:r>
          </a:p>
        </p:txBody>
      </p:sp>
      <p:sp>
        <p:nvSpPr>
          <p:cNvPr id="9225" name="WordArt 10"/>
          <p:cNvSpPr>
            <a:spLocks noChangeArrowheads="1" noChangeShapeType="1" noTextEdit="1"/>
          </p:cNvSpPr>
          <p:nvPr/>
        </p:nvSpPr>
        <p:spPr bwMode="auto">
          <a:xfrm>
            <a:off x="3143250" y="476251"/>
            <a:ext cx="5761038" cy="39608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0800000"/>
              </a:avLst>
            </a:prstTxWarp>
          </a:bodyPr>
          <a:lstStyle/>
          <a:p>
            <a:pPr algn="ctr"/>
            <a:r>
              <a:rPr lang="es-x-int-SDL" sz="1100">
                <a:solidFill>
                  <a:srgbClr val="C0C0C0"/>
                </a:solidFill>
                <a:ea typeface="Arial Black" charset="0"/>
                <a:cs typeface="Arial Black" charset="0"/>
              </a:rPr>
              <a:t>Misión, cometido y principios</a:t>
            </a:r>
          </a:p>
        </p:txBody>
      </p:sp>
      <p:sp>
        <p:nvSpPr>
          <p:cNvPr id="9226" name="WordArt 11"/>
          <p:cNvSpPr>
            <a:spLocks noChangeArrowheads="1" noChangeShapeType="1" noTextEdit="1"/>
          </p:cNvSpPr>
          <p:nvPr/>
        </p:nvSpPr>
        <p:spPr bwMode="auto">
          <a:xfrm>
            <a:off x="2855914" y="1841500"/>
            <a:ext cx="6408737" cy="42560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Down">
              <a:avLst>
                <a:gd name="adj" fmla="val 0"/>
              </a:avLst>
            </a:prstTxWarp>
          </a:bodyPr>
          <a:lstStyle/>
          <a:p>
            <a:pPr algn="ctr"/>
            <a:r>
              <a:rPr lang="es-x-int-SDL" sz="1800">
                <a:solidFill>
                  <a:srgbClr val="C0C0C0"/>
                </a:solidFill>
                <a:ea typeface="Arial Black" charset="0"/>
                <a:cs typeface="Arial Black" charset="0"/>
              </a:rPr>
              <a:t>Prioridades de gestión institucional</a:t>
            </a:r>
          </a:p>
        </p:txBody>
      </p:sp>
      <p:sp>
        <p:nvSpPr>
          <p:cNvPr id="357388" name="Text Box 12"/>
          <p:cNvSpPr txBox="1">
            <a:spLocks noChangeArrowheads="1"/>
          </p:cNvSpPr>
          <p:nvPr/>
        </p:nvSpPr>
        <p:spPr bwMode="auto">
          <a:xfrm>
            <a:off x="5138627" y="4160972"/>
            <a:ext cx="226612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s-x-int-SDL" b="1" dirty="0">
                <a:effectLst>
                  <a:outerShdw blurRad="38100" dist="38100" dir="2700000" algn="tl">
                    <a:srgbClr val="C0C0C0"/>
                  </a:outerShdw>
                </a:effectLst>
                <a:latin typeface="+mn-lt"/>
              </a:rPr>
              <a:t>Implementar</a:t>
            </a:r>
          </a:p>
          <a:p>
            <a:pPr>
              <a:defRPr/>
            </a:pPr>
            <a:r>
              <a:rPr lang="es-x-int-SDL" b="1" dirty="0">
                <a:effectLst>
                  <a:outerShdw blurRad="38100" dist="38100" dir="2700000" algn="tl">
                    <a:srgbClr val="C0C0C0"/>
                  </a:outerShdw>
                </a:effectLst>
                <a:latin typeface="+mn-lt"/>
              </a:rPr>
              <a:t>y efectuar</a:t>
            </a:r>
            <a:r>
              <a:rPr lang="es-AR" b="1" dirty="0">
                <a:effectLst>
                  <a:outerShdw blurRad="38100" dist="38100" dir="2700000" algn="tl">
                    <a:srgbClr val="C0C0C0"/>
                  </a:outerShdw>
                </a:effectLst>
                <a:latin typeface="+mn-lt"/>
              </a:rPr>
              <a:t> un</a:t>
            </a:r>
            <a:r>
              <a:rPr lang="es-x-int-SDL" b="1" dirty="0">
                <a:effectLst>
                  <a:outerShdw blurRad="38100" dist="38100" dir="2700000" algn="tl">
                    <a:srgbClr val="C0C0C0"/>
                  </a:outerShdw>
                </a:effectLst>
                <a:latin typeface="+mn-lt"/>
              </a:rPr>
              <a:t> seguimiento</a:t>
            </a:r>
          </a:p>
        </p:txBody>
      </p:sp>
      <p:sp>
        <p:nvSpPr>
          <p:cNvPr id="357389" name="Text Box 13"/>
          <p:cNvSpPr txBox="1">
            <a:spLocks noChangeArrowheads="1"/>
          </p:cNvSpPr>
          <p:nvPr/>
        </p:nvSpPr>
        <p:spPr bwMode="auto">
          <a:xfrm>
            <a:off x="7178675" y="2638677"/>
            <a:ext cx="157956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r>
              <a:rPr lang="es-x-int-SDL" b="1" dirty="0">
                <a:solidFill>
                  <a:srgbClr val="0085E5"/>
                </a:solidFill>
                <a:effectLst>
                  <a:outerShdw blurRad="38100" dist="38100" dir="2700000" algn="tl">
                    <a:srgbClr val="C0C0C0"/>
                  </a:outerShdw>
                </a:effectLst>
                <a:latin typeface="+mn-lt"/>
              </a:rPr>
              <a:t>Formular y planificar</a:t>
            </a:r>
          </a:p>
        </p:txBody>
      </p:sp>
      <p:grpSp>
        <p:nvGrpSpPr>
          <p:cNvPr id="13" name="Group 12"/>
          <p:cNvGrpSpPr>
            <a:grpSpLocks/>
          </p:cNvGrpSpPr>
          <p:nvPr/>
        </p:nvGrpSpPr>
        <p:grpSpPr bwMode="auto">
          <a:xfrm>
            <a:off x="4612482" y="2052373"/>
            <a:ext cx="2679700" cy="2040570"/>
            <a:chOff x="4655816" y="2243517"/>
            <a:chExt cx="2554813" cy="2004698"/>
          </a:xfrm>
        </p:grpSpPr>
        <p:sp>
          <p:nvSpPr>
            <p:cNvPr id="14" name="Oval 13"/>
            <p:cNvSpPr/>
            <p:nvPr/>
          </p:nvSpPr>
          <p:spPr>
            <a:xfrm>
              <a:off x="4680032" y="2307459"/>
              <a:ext cx="2444327" cy="19182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sz="1800" dirty="0"/>
            </a:p>
          </p:txBody>
        </p:sp>
        <p:sp>
          <p:nvSpPr>
            <p:cNvPr id="15" name="Isosceles Triangle 14"/>
            <p:cNvSpPr/>
            <p:nvPr/>
          </p:nvSpPr>
          <p:spPr>
            <a:xfrm rot="5228010">
              <a:off x="5805366" y="2236670"/>
              <a:ext cx="151280" cy="16497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sz="1800" dirty="0"/>
            </a:p>
          </p:txBody>
        </p:sp>
        <p:sp>
          <p:nvSpPr>
            <p:cNvPr id="16" name="Isosceles Triangle 15"/>
            <p:cNvSpPr/>
            <p:nvPr/>
          </p:nvSpPr>
          <p:spPr>
            <a:xfrm rot="11095915">
              <a:off x="7042629" y="3290002"/>
              <a:ext cx="168000" cy="1356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sz="1800" dirty="0"/>
            </a:p>
          </p:txBody>
        </p:sp>
        <p:sp>
          <p:nvSpPr>
            <p:cNvPr id="9233" name="TextBox 16"/>
            <p:cNvSpPr txBox="1">
              <a:spLocks noChangeArrowheads="1"/>
            </p:cNvSpPr>
            <p:nvPr/>
          </p:nvSpPr>
          <p:spPr bwMode="auto">
            <a:xfrm>
              <a:off x="5391445" y="3915613"/>
              <a:ext cx="1219769" cy="3326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s-x-int-SDL" sz="1600" dirty="0">
                  <a:solidFill>
                    <a:srgbClr val="FF0000"/>
                  </a:solidFill>
                  <a:latin typeface="+mn-lt"/>
                </a:rPr>
                <a:t>Seguimiento</a:t>
              </a:r>
            </a:p>
          </p:txBody>
        </p:sp>
        <p:sp>
          <p:nvSpPr>
            <p:cNvPr id="18" name="Isosceles Triangle 17"/>
            <p:cNvSpPr/>
            <p:nvPr/>
          </p:nvSpPr>
          <p:spPr>
            <a:xfrm rot="20603883">
              <a:off x="4655816" y="3414770"/>
              <a:ext cx="151351" cy="13880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sz="1800" dirty="0"/>
            </a:p>
          </p:txBody>
        </p:sp>
      </p:grpSp>
      <p:sp>
        <p:nvSpPr>
          <p:cNvPr id="20" name="Rectangle 19"/>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21" name="TextBox 20"/>
          <p:cNvSpPr txBox="1"/>
          <p:nvPr/>
        </p:nvSpPr>
        <p:spPr>
          <a:xfrm>
            <a:off x="83492" y="5248205"/>
            <a:ext cx="461665" cy="1324273"/>
          </a:xfrm>
          <a:prstGeom prst="rect">
            <a:avLst/>
          </a:prstGeom>
          <a:noFill/>
        </p:spPr>
        <p:txBody>
          <a:bodyPr vert="vert270" wrap="none" rtlCol="0">
            <a:spAutoFit/>
          </a:bodyPr>
          <a:lstStyle/>
          <a:p>
            <a:r>
              <a:rPr lang="es-x-int-SDL" dirty="0">
                <a:solidFill>
                  <a:schemeClr val="bg1"/>
                </a:solidFill>
              </a:rPr>
              <a:t>Curso </a:t>
            </a:r>
            <a:r>
              <a:rPr lang="es-AR" dirty="0">
                <a:solidFill>
                  <a:schemeClr val="bg1"/>
                </a:solidFill>
              </a:rPr>
              <a:t>H.E.L.P</a:t>
            </a:r>
            <a:endParaRPr lang="es-x-int-SDL" dirty="0">
              <a:solidFill>
                <a:schemeClr val="bg1"/>
              </a:solidFill>
            </a:endParaRPr>
          </a:p>
        </p:txBody>
      </p:sp>
      <p:sp>
        <p:nvSpPr>
          <p:cNvPr id="3" name="Slide Number Placeholder 2"/>
          <p:cNvSpPr>
            <a:spLocks noGrp="1"/>
          </p:cNvSpPr>
          <p:nvPr>
            <p:ph type="sldNum" sz="quarter" idx="12"/>
          </p:nvPr>
        </p:nvSpPr>
        <p:spPr/>
        <p:txBody>
          <a:bodyPr/>
          <a:lstStyle/>
          <a:p>
            <a:fld id="{05C408E3-1C0B-45E5-B572-56F424382D1E}" type="slidenum">
              <a:rPr lang="fr-CH" smtClean="0"/>
              <a:t>25</a:t>
            </a:fld>
            <a:endParaRPr lang="fr-CH" dirty="0"/>
          </a:p>
        </p:txBody>
      </p:sp>
    </p:spTree>
    <p:extLst>
      <p:ext uri="{BB962C8B-B14F-4D97-AF65-F5344CB8AC3E}">
        <p14:creationId xmlns:p14="http://schemas.microsoft.com/office/powerpoint/2010/main" val="256472486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26"/>
          <p:cNvSpPr>
            <a:spLocks noGrp="1" noChangeArrowheads="1"/>
          </p:cNvSpPr>
          <p:nvPr>
            <p:ph type="title"/>
          </p:nvPr>
        </p:nvSpPr>
        <p:spPr>
          <a:xfrm>
            <a:off x="2063552" y="288952"/>
            <a:ext cx="7772400" cy="1143000"/>
          </a:xfrm>
        </p:spPr>
        <p:txBody>
          <a:bodyPr/>
          <a:lstStyle/>
          <a:p>
            <a:pPr algn="ctr" eaLnBrk="1" hangingPunct="1"/>
            <a:r>
              <a:rPr lang="es-x-int-SDL" u="sng">
                <a:solidFill>
                  <a:schemeClr val="tx2"/>
                </a:solidFill>
                <a:latin typeface="+mn-lt"/>
              </a:rPr>
              <a:t>Formulación y planificación</a:t>
            </a:r>
          </a:p>
        </p:txBody>
      </p:sp>
      <p:sp>
        <p:nvSpPr>
          <p:cNvPr id="58371" name="Rectangle 1027"/>
          <p:cNvSpPr>
            <a:spLocks noGrp="1" noChangeArrowheads="1"/>
          </p:cNvSpPr>
          <p:nvPr>
            <p:ph idx="1"/>
          </p:nvPr>
        </p:nvSpPr>
        <p:spPr>
          <a:xfrm>
            <a:off x="1919289" y="2060576"/>
            <a:ext cx="8353425" cy="4035425"/>
          </a:xfrm>
        </p:spPr>
        <p:txBody>
          <a:bodyPr>
            <a:normAutofit/>
          </a:bodyPr>
          <a:lstStyle/>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p:txBody>
      </p:sp>
      <p:sp>
        <p:nvSpPr>
          <p:cNvPr id="5" name="Triangle 4"/>
          <p:cNvSpPr/>
          <p:nvPr/>
        </p:nvSpPr>
        <p:spPr>
          <a:xfrm rot="10800000">
            <a:off x="1127448" y="1942969"/>
            <a:ext cx="647700" cy="2921130"/>
          </a:xfrm>
          <a:prstGeom prst="triangle">
            <a:avLst>
              <a:gd name="adj" fmla="val 5174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7" name="Triangle 6"/>
          <p:cNvSpPr/>
          <p:nvPr/>
        </p:nvSpPr>
        <p:spPr>
          <a:xfrm rot="10800000">
            <a:off x="992312" y="4512865"/>
            <a:ext cx="917972" cy="70246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9" name="Pentagon 5"/>
          <p:cNvSpPr>
            <a:spLocks noChangeArrowheads="1"/>
          </p:cNvSpPr>
          <p:nvPr/>
        </p:nvSpPr>
        <p:spPr bwMode="auto">
          <a:xfrm>
            <a:off x="2209800" y="1713349"/>
            <a:ext cx="8926760" cy="995571"/>
          </a:xfrm>
          <a:prstGeom prst="homePlate">
            <a:avLst>
              <a:gd name="adj" fmla="val 50010"/>
            </a:avLst>
          </a:prstGeom>
          <a:solidFill>
            <a:srgbClr val="EAF5F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90000"/>
              </a:lnSpc>
            </a:pPr>
            <a:endParaRPr lang="en-GB" altLang="en-US" sz="2800" b="1" dirty="0">
              <a:solidFill>
                <a:schemeClr val="accent2"/>
              </a:solidFill>
            </a:endParaRPr>
          </a:p>
          <a:p>
            <a:pPr eaLnBrk="1" hangingPunct="1">
              <a:lnSpc>
                <a:spcPct val="90000"/>
              </a:lnSpc>
            </a:pPr>
            <a:endParaRPr lang="en-GB" altLang="en-US" sz="2800" b="1" dirty="0">
              <a:solidFill>
                <a:srgbClr val="0070C0"/>
              </a:solidFill>
            </a:endParaRPr>
          </a:p>
        </p:txBody>
      </p:sp>
      <p:sp>
        <p:nvSpPr>
          <p:cNvPr id="6" name="TextBox 5"/>
          <p:cNvSpPr txBox="1"/>
          <p:nvPr/>
        </p:nvSpPr>
        <p:spPr>
          <a:xfrm>
            <a:off x="2403535" y="1779179"/>
            <a:ext cx="8159690" cy="830997"/>
          </a:xfrm>
          <a:prstGeom prst="rect">
            <a:avLst/>
          </a:prstGeom>
          <a:noFill/>
        </p:spPr>
        <p:txBody>
          <a:bodyPr wrap="square" rtlCol="0">
            <a:spAutoFit/>
          </a:bodyPr>
          <a:lstStyle/>
          <a:p>
            <a:r>
              <a:rPr lang="es-x-int-SDL" sz="2400" dirty="0">
                <a:latin typeface="+mn-lt"/>
              </a:rPr>
              <a:t>Formular objetivos claros y me</a:t>
            </a:r>
            <a:r>
              <a:rPr lang="es-AR" sz="2400" dirty="0" err="1">
                <a:latin typeface="+mn-lt"/>
              </a:rPr>
              <a:t>dibles</a:t>
            </a:r>
            <a:r>
              <a:rPr lang="es-x-int-SDL" sz="2400" dirty="0">
                <a:latin typeface="+mn-lt"/>
              </a:rPr>
              <a:t> = resultados</a:t>
            </a:r>
            <a:r>
              <a:rPr lang="es-AR" sz="2400" dirty="0">
                <a:latin typeface="+mn-lt"/>
              </a:rPr>
              <a:t> finales</a:t>
            </a:r>
            <a:r>
              <a:rPr lang="es-x-int-SDL" sz="2400" dirty="0">
                <a:latin typeface="+mn-lt"/>
              </a:rPr>
              <a:t> esperados (cambios en la vida de los beneficiarios</a:t>
            </a:r>
            <a:r>
              <a:rPr lang="es-AR" sz="2400" dirty="0">
                <a:latin typeface="+mn-lt"/>
              </a:rPr>
              <a:t>)</a:t>
            </a:r>
            <a:endParaRPr lang="en-US" dirty="0"/>
          </a:p>
        </p:txBody>
      </p:sp>
      <p:sp>
        <p:nvSpPr>
          <p:cNvPr id="11" name="Pentagon 5"/>
          <p:cNvSpPr>
            <a:spLocks noChangeArrowheads="1"/>
          </p:cNvSpPr>
          <p:nvPr/>
        </p:nvSpPr>
        <p:spPr bwMode="auto">
          <a:xfrm>
            <a:off x="2173599" y="4597842"/>
            <a:ext cx="8926760" cy="995571"/>
          </a:xfrm>
          <a:prstGeom prst="homePlate">
            <a:avLst>
              <a:gd name="adj" fmla="val 50010"/>
            </a:avLst>
          </a:prstGeom>
          <a:solidFill>
            <a:srgbClr val="EAF5F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90000"/>
              </a:lnSpc>
            </a:pPr>
            <a:endParaRPr lang="en-GB" altLang="en-US" sz="2800" b="1" dirty="0">
              <a:solidFill>
                <a:schemeClr val="accent2"/>
              </a:solidFill>
            </a:endParaRPr>
          </a:p>
          <a:p>
            <a:pPr eaLnBrk="1" hangingPunct="1">
              <a:lnSpc>
                <a:spcPct val="90000"/>
              </a:lnSpc>
            </a:pPr>
            <a:endParaRPr lang="en-GB" altLang="en-US" sz="2800" b="1" dirty="0">
              <a:solidFill>
                <a:srgbClr val="0070C0"/>
              </a:solidFill>
            </a:endParaRPr>
          </a:p>
        </p:txBody>
      </p:sp>
      <p:sp>
        <p:nvSpPr>
          <p:cNvPr id="12" name="Pentagon 5"/>
          <p:cNvSpPr>
            <a:spLocks noChangeArrowheads="1"/>
          </p:cNvSpPr>
          <p:nvPr/>
        </p:nvSpPr>
        <p:spPr bwMode="auto">
          <a:xfrm>
            <a:off x="2209799" y="3140968"/>
            <a:ext cx="8926760" cy="995571"/>
          </a:xfrm>
          <a:prstGeom prst="homePlate">
            <a:avLst>
              <a:gd name="adj" fmla="val 50010"/>
            </a:avLst>
          </a:prstGeom>
          <a:solidFill>
            <a:srgbClr val="EAF5F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90000"/>
              </a:lnSpc>
            </a:pPr>
            <a:endParaRPr lang="en-GB" altLang="en-US" sz="2800" b="1" dirty="0">
              <a:solidFill>
                <a:schemeClr val="accent2"/>
              </a:solidFill>
            </a:endParaRPr>
          </a:p>
          <a:p>
            <a:pPr eaLnBrk="1" hangingPunct="1">
              <a:lnSpc>
                <a:spcPct val="90000"/>
              </a:lnSpc>
            </a:pPr>
            <a:endParaRPr lang="en-GB" altLang="en-US" sz="2800" b="1" dirty="0">
              <a:solidFill>
                <a:srgbClr val="0070C0"/>
              </a:solidFill>
            </a:endParaRPr>
          </a:p>
        </p:txBody>
      </p:sp>
      <p:sp>
        <p:nvSpPr>
          <p:cNvPr id="8" name="TextBox 7"/>
          <p:cNvSpPr txBox="1"/>
          <p:nvPr/>
        </p:nvSpPr>
        <p:spPr>
          <a:xfrm>
            <a:off x="2351584" y="3236783"/>
            <a:ext cx="8158789" cy="1200329"/>
          </a:xfrm>
          <a:prstGeom prst="rect">
            <a:avLst/>
          </a:prstGeom>
          <a:noFill/>
        </p:spPr>
        <p:txBody>
          <a:bodyPr wrap="square" rtlCol="0">
            <a:spAutoFit/>
          </a:bodyPr>
          <a:lstStyle/>
          <a:p>
            <a:r>
              <a:rPr lang="es-x-int-SDL" sz="2400"/>
              <a:t>Formular y planificar una estrategia, actividades y recursos necesarios para alcanzar los objetivos</a:t>
            </a:r>
          </a:p>
          <a:p>
            <a:endParaRPr lang="en-US" sz="2400" dirty="0">
              <a:latin typeface="+mn-lt"/>
            </a:endParaRPr>
          </a:p>
        </p:txBody>
      </p:sp>
      <p:sp>
        <p:nvSpPr>
          <p:cNvPr id="10" name="TextBox 9"/>
          <p:cNvSpPr txBox="1"/>
          <p:nvPr/>
        </p:nvSpPr>
        <p:spPr>
          <a:xfrm>
            <a:off x="2365184" y="4648317"/>
            <a:ext cx="8556816" cy="830997"/>
          </a:xfrm>
          <a:prstGeom prst="rect">
            <a:avLst/>
          </a:prstGeom>
          <a:noFill/>
        </p:spPr>
        <p:txBody>
          <a:bodyPr wrap="square" rtlCol="0">
            <a:spAutoFit/>
          </a:bodyPr>
          <a:lstStyle/>
          <a:p>
            <a:r>
              <a:rPr lang="es-x-int-SDL" sz="2400" dirty="0"/>
              <a:t>Formular y planificar cómo efectuarán un seguimiento del progreso hacia los resultados</a:t>
            </a:r>
            <a:r>
              <a:rPr lang="es-AR" sz="2400" dirty="0"/>
              <a:t> finales</a:t>
            </a:r>
            <a:r>
              <a:rPr lang="es-x-int-SDL" sz="2400" dirty="0"/>
              <a:t> esperados (seguimiento y evaluación)</a:t>
            </a:r>
            <a:r>
              <a:rPr lang="es-x-int-SDL" sz="2400" dirty="0">
                <a:latin typeface="+mn-lt"/>
              </a:rPr>
              <a:t> </a:t>
            </a:r>
          </a:p>
        </p:txBody>
      </p:sp>
      <p:sp>
        <p:nvSpPr>
          <p:cNvPr id="13" name="Rectangle 12"/>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4" name="TextBox 13"/>
          <p:cNvSpPr txBox="1"/>
          <p:nvPr/>
        </p:nvSpPr>
        <p:spPr>
          <a:xfrm>
            <a:off x="83492" y="5248205"/>
            <a:ext cx="461665" cy="1324273"/>
          </a:xfrm>
          <a:prstGeom prst="rect">
            <a:avLst/>
          </a:prstGeom>
          <a:noFill/>
        </p:spPr>
        <p:txBody>
          <a:bodyPr vert="vert270" wrap="none" rtlCol="0">
            <a:spAutoFit/>
          </a:bodyPr>
          <a:lstStyle/>
          <a:p>
            <a:r>
              <a:rPr lang="es-x-int-SDL" dirty="0">
                <a:solidFill>
                  <a:schemeClr val="bg1"/>
                </a:solidFill>
              </a:rPr>
              <a:t>Curso </a:t>
            </a:r>
            <a:r>
              <a:rPr lang="es-AR" dirty="0">
                <a:solidFill>
                  <a:schemeClr val="bg1"/>
                </a:solidFill>
              </a:rPr>
              <a:t>H.E.L.P</a:t>
            </a:r>
            <a:endParaRPr lang="es-x-int-SDL" dirty="0">
              <a:solidFill>
                <a:schemeClr val="bg1"/>
              </a:solidFill>
            </a:endParaRPr>
          </a:p>
        </p:txBody>
      </p:sp>
      <p:sp>
        <p:nvSpPr>
          <p:cNvPr id="3" name="Slide Number Placeholder 2"/>
          <p:cNvSpPr>
            <a:spLocks noGrp="1"/>
          </p:cNvSpPr>
          <p:nvPr>
            <p:ph type="sldNum" sz="quarter" idx="12"/>
          </p:nvPr>
        </p:nvSpPr>
        <p:spPr/>
        <p:txBody>
          <a:bodyPr/>
          <a:lstStyle/>
          <a:p>
            <a:fld id="{05C408E3-1C0B-45E5-B572-56F424382D1E}" type="slidenum">
              <a:rPr lang="fr-CH" smtClean="0"/>
              <a:t>26</a:t>
            </a:fld>
            <a:endParaRPr lang="fr-CH" dirty="0"/>
          </a:p>
        </p:txBody>
      </p:sp>
    </p:spTree>
    <p:extLst>
      <p:ext uri="{BB962C8B-B14F-4D97-AF65-F5344CB8AC3E}">
        <p14:creationId xmlns:p14="http://schemas.microsoft.com/office/powerpoint/2010/main" val="763135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ChangeArrowheads="1"/>
          </p:cNvSpPr>
          <p:nvPr>
            <p:ph type="title"/>
          </p:nvPr>
        </p:nvSpPr>
        <p:spPr>
          <a:xfrm>
            <a:off x="3683000" y="463449"/>
            <a:ext cx="4441826" cy="1062043"/>
          </a:xfrm>
        </p:spPr>
        <p:txBody>
          <a:bodyPr>
            <a:normAutofit fontScale="90000"/>
          </a:bodyPr>
          <a:lstStyle/>
          <a:p>
            <a:pPr algn="ctr" eaLnBrk="1" hangingPunct="1"/>
            <a:r>
              <a:rPr lang="es-x-int-SDL" u="sng">
                <a:latin typeface="+mn-lt"/>
              </a:rPr>
              <a:t>Cadena de resultados</a:t>
            </a:r>
          </a:p>
        </p:txBody>
      </p:sp>
      <p:sp>
        <p:nvSpPr>
          <p:cNvPr id="70659" name="Rectangle 1027"/>
          <p:cNvSpPr>
            <a:spLocks noChangeArrowheads="1"/>
          </p:cNvSpPr>
          <p:nvPr/>
        </p:nvSpPr>
        <p:spPr bwMode="auto">
          <a:xfrm>
            <a:off x="2629598" y="2017330"/>
            <a:ext cx="1154112" cy="792162"/>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s-x-int-SDL" sz="2000" dirty="0">
                <a:latin typeface="+mn-lt"/>
                <a:ea typeface="Arial" charset="0"/>
                <a:cs typeface="Arial" charset="0"/>
              </a:rPr>
              <a:t>actividad</a:t>
            </a:r>
            <a:r>
              <a:rPr lang="es-AR" sz="2000" dirty="0">
                <a:latin typeface="+mn-lt"/>
                <a:ea typeface="Arial" charset="0"/>
                <a:cs typeface="Arial" charset="0"/>
              </a:rPr>
              <a:t>es</a:t>
            </a:r>
            <a:endParaRPr lang="es-x-int-SDL" sz="2000" dirty="0">
              <a:latin typeface="+mn-lt"/>
              <a:ea typeface="Arial" charset="0"/>
              <a:cs typeface="Arial" charset="0"/>
            </a:endParaRPr>
          </a:p>
        </p:txBody>
      </p:sp>
      <p:sp>
        <p:nvSpPr>
          <p:cNvPr id="70660" name="Rectangle 1028"/>
          <p:cNvSpPr>
            <a:spLocks noChangeArrowheads="1"/>
          </p:cNvSpPr>
          <p:nvPr/>
        </p:nvSpPr>
        <p:spPr bwMode="auto">
          <a:xfrm>
            <a:off x="9012360" y="2012057"/>
            <a:ext cx="1187450" cy="792162"/>
          </a:xfrm>
          <a:prstGeom prst="rect">
            <a:avLst/>
          </a:prstGeom>
          <a:solidFill>
            <a:schemeClr val="accent1">
              <a:lumMod val="20000"/>
              <a:lumOff val="8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s-x-int-SDL" sz="2000" dirty="0">
                <a:latin typeface="+mn-lt"/>
              </a:rPr>
              <a:t>efecto</a:t>
            </a:r>
            <a:r>
              <a:rPr lang="es-AR" sz="2000" dirty="0">
                <a:latin typeface="+mn-lt"/>
              </a:rPr>
              <a:t>s</a:t>
            </a:r>
            <a:endParaRPr lang="es-x-int-SDL" sz="2000" dirty="0">
              <a:latin typeface="+mn-lt"/>
            </a:endParaRPr>
          </a:p>
        </p:txBody>
      </p:sp>
      <p:sp>
        <p:nvSpPr>
          <p:cNvPr id="70661" name="Rectangle 1029"/>
          <p:cNvSpPr>
            <a:spLocks noChangeArrowheads="1"/>
          </p:cNvSpPr>
          <p:nvPr/>
        </p:nvSpPr>
        <p:spPr bwMode="auto">
          <a:xfrm>
            <a:off x="7256183" y="2012057"/>
            <a:ext cx="1437606" cy="792162"/>
          </a:xfrm>
          <a:prstGeom prst="rect">
            <a:avLst/>
          </a:prstGeom>
          <a:solidFill>
            <a:schemeClr val="accent1">
              <a:lumMod val="20000"/>
              <a:lumOff val="8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s-x-int-SDL" sz="1600" b="1" dirty="0">
                <a:latin typeface="+mn-lt"/>
              </a:rPr>
              <a:t>mediano plazo</a:t>
            </a:r>
          </a:p>
          <a:p>
            <a:pPr algn="ctr">
              <a:spcBef>
                <a:spcPct val="0"/>
              </a:spcBef>
              <a:buFontTx/>
              <a:buNone/>
            </a:pPr>
            <a:r>
              <a:rPr lang="es-AR" sz="2000" dirty="0">
                <a:latin typeface="+mn-lt"/>
              </a:rPr>
              <a:t>resultado</a:t>
            </a:r>
            <a:r>
              <a:rPr lang="es-x-int-SDL" sz="2000" dirty="0">
                <a:latin typeface="+mn-lt"/>
              </a:rPr>
              <a:t>s</a:t>
            </a:r>
          </a:p>
        </p:txBody>
      </p:sp>
      <p:sp>
        <p:nvSpPr>
          <p:cNvPr id="70662" name="Rectangle 1030"/>
          <p:cNvSpPr>
            <a:spLocks noChangeArrowheads="1"/>
          </p:cNvSpPr>
          <p:nvPr/>
        </p:nvSpPr>
        <p:spPr bwMode="auto">
          <a:xfrm>
            <a:off x="1190354" y="2015545"/>
            <a:ext cx="1152525" cy="792162"/>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s-x-int-SDL" sz="2000">
                <a:latin typeface="+mn-lt"/>
                <a:ea typeface="Arial" charset="0"/>
                <a:cs typeface="Arial" charset="0"/>
              </a:rPr>
              <a:t>insumos/ </a:t>
            </a:r>
          </a:p>
          <a:p>
            <a:pPr algn="ctr">
              <a:spcBef>
                <a:spcPct val="0"/>
              </a:spcBef>
              <a:buFontTx/>
              <a:buNone/>
            </a:pPr>
            <a:r>
              <a:rPr lang="es-x-int-SDL" sz="2000">
                <a:latin typeface="+mn-lt"/>
                <a:ea typeface="Arial" charset="0"/>
                <a:cs typeface="Arial" charset="0"/>
              </a:rPr>
              <a:t>recursos</a:t>
            </a:r>
          </a:p>
        </p:txBody>
      </p:sp>
      <p:sp>
        <p:nvSpPr>
          <p:cNvPr id="70663" name="Rectangle 1031"/>
          <p:cNvSpPr>
            <a:spLocks noChangeArrowheads="1"/>
          </p:cNvSpPr>
          <p:nvPr/>
        </p:nvSpPr>
        <p:spPr bwMode="auto">
          <a:xfrm>
            <a:off x="4072211" y="2015545"/>
            <a:ext cx="1152525" cy="792162"/>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s-x-int-SDL" sz="2000" dirty="0">
                <a:latin typeface="+mn-lt"/>
                <a:ea typeface="Arial" charset="0"/>
                <a:cs typeface="Arial" charset="0"/>
              </a:rPr>
              <a:t>producto</a:t>
            </a:r>
            <a:r>
              <a:rPr lang="es-AR" sz="2000" dirty="0">
                <a:latin typeface="+mn-lt"/>
                <a:ea typeface="Arial" charset="0"/>
                <a:cs typeface="Arial" charset="0"/>
              </a:rPr>
              <a:t>s</a:t>
            </a:r>
            <a:endParaRPr lang="es-x-int-SDL" sz="2000" dirty="0">
              <a:latin typeface="+mn-lt"/>
              <a:ea typeface="Arial" charset="0"/>
              <a:cs typeface="Arial" charset="0"/>
            </a:endParaRPr>
          </a:p>
        </p:txBody>
      </p:sp>
      <p:sp>
        <p:nvSpPr>
          <p:cNvPr id="70664" name="Rectangle 1032"/>
          <p:cNvSpPr>
            <a:spLocks noChangeArrowheads="1"/>
          </p:cNvSpPr>
          <p:nvPr/>
        </p:nvSpPr>
        <p:spPr bwMode="auto">
          <a:xfrm>
            <a:off x="5513042" y="2012057"/>
            <a:ext cx="1489167" cy="792162"/>
          </a:xfrm>
          <a:prstGeom prst="rect">
            <a:avLst/>
          </a:prstGeom>
          <a:solidFill>
            <a:schemeClr val="accent1">
              <a:lumMod val="20000"/>
              <a:lumOff val="8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s-x-int-SDL" sz="1600" b="1" dirty="0">
                <a:latin typeface="+mn-lt"/>
                <a:ea typeface="Arial" charset="0"/>
                <a:cs typeface="Arial" charset="0"/>
              </a:rPr>
              <a:t>corto plazo</a:t>
            </a:r>
            <a:r>
              <a:rPr lang="es-x-int-SDL" sz="2400" dirty="0">
                <a:latin typeface="+mn-lt"/>
                <a:ea typeface="Arial" charset="0"/>
                <a:cs typeface="Arial" charset="0"/>
              </a:rPr>
              <a:t> </a:t>
            </a:r>
          </a:p>
          <a:p>
            <a:pPr algn="ctr">
              <a:spcBef>
                <a:spcPct val="0"/>
              </a:spcBef>
              <a:buFontTx/>
              <a:buNone/>
            </a:pPr>
            <a:r>
              <a:rPr lang="es-AR" sz="2000" dirty="0">
                <a:latin typeface="+mn-lt"/>
                <a:ea typeface="Arial" charset="0"/>
                <a:cs typeface="Arial" charset="0"/>
              </a:rPr>
              <a:t>Resultados </a:t>
            </a:r>
            <a:r>
              <a:rPr lang="es-AR" sz="2000" dirty="0" err="1">
                <a:latin typeface="+mn-lt"/>
                <a:ea typeface="Arial" charset="0"/>
                <a:cs typeface="Arial" charset="0"/>
              </a:rPr>
              <a:t>intemedios</a:t>
            </a:r>
            <a:endParaRPr lang="es-x-int-SDL" sz="2000" dirty="0">
              <a:latin typeface="+mn-lt"/>
              <a:ea typeface="Arial" charset="0"/>
              <a:cs typeface="Arial" charset="0"/>
            </a:endParaRPr>
          </a:p>
        </p:txBody>
      </p:sp>
      <p:sp>
        <p:nvSpPr>
          <p:cNvPr id="70665" name="Line 1033"/>
          <p:cNvSpPr>
            <a:spLocks noChangeShapeType="1"/>
          </p:cNvSpPr>
          <p:nvPr/>
        </p:nvSpPr>
        <p:spPr bwMode="auto">
          <a:xfrm>
            <a:off x="2342879" y="2470427"/>
            <a:ext cx="2889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70666" name="Line 1034"/>
          <p:cNvSpPr>
            <a:spLocks noChangeShapeType="1"/>
          </p:cNvSpPr>
          <p:nvPr/>
        </p:nvSpPr>
        <p:spPr bwMode="auto">
          <a:xfrm>
            <a:off x="3765550" y="2411626"/>
            <a:ext cx="2889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70667" name="Line 1035"/>
          <p:cNvSpPr>
            <a:spLocks noChangeShapeType="1"/>
          </p:cNvSpPr>
          <p:nvPr/>
        </p:nvSpPr>
        <p:spPr bwMode="auto">
          <a:xfrm>
            <a:off x="5224736" y="2419730"/>
            <a:ext cx="2889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70668" name="Line 1036"/>
          <p:cNvSpPr>
            <a:spLocks noChangeShapeType="1"/>
          </p:cNvSpPr>
          <p:nvPr/>
        </p:nvSpPr>
        <p:spPr bwMode="auto">
          <a:xfrm>
            <a:off x="6964626" y="2413494"/>
            <a:ext cx="2889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70669" name="Line 1037"/>
          <p:cNvSpPr>
            <a:spLocks noChangeShapeType="1"/>
          </p:cNvSpPr>
          <p:nvPr/>
        </p:nvSpPr>
        <p:spPr bwMode="auto">
          <a:xfrm>
            <a:off x="8723435" y="2408138"/>
            <a:ext cx="2889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70670" name="Line 1038"/>
          <p:cNvSpPr>
            <a:spLocks noChangeShapeType="1"/>
          </p:cNvSpPr>
          <p:nvPr/>
        </p:nvSpPr>
        <p:spPr bwMode="auto">
          <a:xfrm>
            <a:off x="5541629" y="3196811"/>
            <a:ext cx="434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0671" name="Line 1039"/>
          <p:cNvSpPr>
            <a:spLocks noChangeShapeType="1"/>
          </p:cNvSpPr>
          <p:nvPr/>
        </p:nvSpPr>
        <p:spPr bwMode="auto">
          <a:xfrm flipV="1">
            <a:off x="5535219" y="2815811"/>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0672" name="Line 1040"/>
          <p:cNvSpPr>
            <a:spLocks noChangeShapeType="1"/>
          </p:cNvSpPr>
          <p:nvPr/>
        </p:nvSpPr>
        <p:spPr bwMode="auto">
          <a:xfrm flipV="1">
            <a:off x="9894828" y="2815811"/>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0673" name="Text Box 1041"/>
          <p:cNvSpPr txBox="1">
            <a:spLocks noChangeArrowheads="1"/>
          </p:cNvSpPr>
          <p:nvPr/>
        </p:nvSpPr>
        <p:spPr bwMode="auto">
          <a:xfrm>
            <a:off x="7162077" y="3153156"/>
            <a:ext cx="17400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s-AR" sz="2800" b="1" u="sng" dirty="0">
                <a:solidFill>
                  <a:srgbClr val="0070C0"/>
                </a:solidFill>
                <a:latin typeface="+mn-lt"/>
              </a:rPr>
              <a:t>r</a:t>
            </a:r>
            <a:r>
              <a:rPr lang="es-x-int-SDL" sz="2800" b="1" u="sng" dirty="0">
                <a:solidFill>
                  <a:srgbClr val="0070C0"/>
                </a:solidFill>
                <a:latin typeface="+mn-lt"/>
              </a:rPr>
              <a:t>esultados</a:t>
            </a:r>
          </a:p>
        </p:txBody>
      </p:sp>
      <p:sp>
        <p:nvSpPr>
          <p:cNvPr id="70674" name="Text Box 1042"/>
          <p:cNvSpPr txBox="1">
            <a:spLocks noChangeArrowheads="1"/>
          </p:cNvSpPr>
          <p:nvPr/>
        </p:nvSpPr>
        <p:spPr bwMode="auto">
          <a:xfrm>
            <a:off x="7680325" y="57546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fr-CH" altLang="en-US" sz="2400" dirty="0"/>
          </a:p>
        </p:txBody>
      </p:sp>
      <p:sp>
        <p:nvSpPr>
          <p:cNvPr id="70675" name="Text Box 1047"/>
          <p:cNvSpPr txBox="1">
            <a:spLocks noChangeArrowheads="1"/>
          </p:cNvSpPr>
          <p:nvPr/>
        </p:nvSpPr>
        <p:spPr bwMode="auto">
          <a:xfrm>
            <a:off x="2613025" y="50212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buFontTx/>
              <a:buNone/>
            </a:pPr>
            <a:endParaRPr lang="fr-CH" altLang="en-US" sz="2400" dirty="0"/>
          </a:p>
        </p:txBody>
      </p:sp>
      <p:sp>
        <p:nvSpPr>
          <p:cNvPr id="70676" name="Text Box 1048"/>
          <p:cNvSpPr txBox="1">
            <a:spLocks noChangeArrowheads="1"/>
          </p:cNvSpPr>
          <p:nvPr/>
        </p:nvSpPr>
        <p:spPr bwMode="auto">
          <a:xfrm>
            <a:off x="3679825" y="53260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buFontTx/>
              <a:buNone/>
            </a:pPr>
            <a:endParaRPr lang="fr-CH" altLang="en-US" sz="2400" dirty="0"/>
          </a:p>
        </p:txBody>
      </p:sp>
      <p:sp>
        <p:nvSpPr>
          <p:cNvPr id="70677" name="Text Box 1049"/>
          <p:cNvSpPr txBox="1">
            <a:spLocks noChangeArrowheads="1"/>
          </p:cNvSpPr>
          <p:nvPr/>
        </p:nvSpPr>
        <p:spPr bwMode="auto">
          <a:xfrm>
            <a:off x="3527425" y="54022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buFontTx/>
              <a:buNone/>
            </a:pPr>
            <a:endParaRPr lang="fr-CH" altLang="en-US" sz="2400" dirty="0"/>
          </a:p>
        </p:txBody>
      </p:sp>
      <p:sp>
        <p:nvSpPr>
          <p:cNvPr id="70678" name="Text Box 1051"/>
          <p:cNvSpPr txBox="1">
            <a:spLocks noChangeArrowheads="1"/>
          </p:cNvSpPr>
          <p:nvPr/>
        </p:nvSpPr>
        <p:spPr bwMode="auto">
          <a:xfrm>
            <a:off x="3413125" y="49926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fr-CH" altLang="en-US" sz="2400" dirty="0"/>
          </a:p>
        </p:txBody>
      </p:sp>
      <p:sp>
        <p:nvSpPr>
          <p:cNvPr id="70679" name="Text Box 1052"/>
          <p:cNvSpPr txBox="1">
            <a:spLocks noChangeArrowheads="1"/>
          </p:cNvSpPr>
          <p:nvPr/>
        </p:nvSpPr>
        <p:spPr bwMode="auto">
          <a:xfrm>
            <a:off x="3870325" y="50688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fr-CH" altLang="en-US" sz="2400" dirty="0"/>
          </a:p>
        </p:txBody>
      </p:sp>
      <p:sp>
        <p:nvSpPr>
          <p:cNvPr id="70680" name="Text Box 1053"/>
          <p:cNvSpPr txBox="1">
            <a:spLocks noChangeArrowheads="1"/>
          </p:cNvSpPr>
          <p:nvPr/>
        </p:nvSpPr>
        <p:spPr bwMode="auto">
          <a:xfrm>
            <a:off x="4746625" y="52498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buFontTx/>
              <a:buNone/>
            </a:pPr>
            <a:endParaRPr lang="fr-CH" altLang="en-US" sz="2400" dirty="0"/>
          </a:p>
        </p:txBody>
      </p:sp>
      <p:sp>
        <p:nvSpPr>
          <p:cNvPr id="70681" name="Text Box 1054"/>
          <p:cNvSpPr txBox="1">
            <a:spLocks noChangeArrowheads="1"/>
          </p:cNvSpPr>
          <p:nvPr/>
        </p:nvSpPr>
        <p:spPr bwMode="auto">
          <a:xfrm>
            <a:off x="9144000" y="5249863"/>
            <a:ext cx="22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buFontTx/>
              <a:buNone/>
            </a:pPr>
            <a:endParaRPr lang="fr-CH" altLang="en-US" sz="2400" dirty="0"/>
          </a:p>
        </p:txBody>
      </p:sp>
      <p:sp>
        <p:nvSpPr>
          <p:cNvPr id="27" name="Rectangle 26"/>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28" name="TextBox 27"/>
          <p:cNvSpPr txBox="1"/>
          <p:nvPr/>
        </p:nvSpPr>
        <p:spPr>
          <a:xfrm>
            <a:off x="83492" y="5248205"/>
            <a:ext cx="461665" cy="1324273"/>
          </a:xfrm>
          <a:prstGeom prst="rect">
            <a:avLst/>
          </a:prstGeom>
          <a:noFill/>
        </p:spPr>
        <p:txBody>
          <a:bodyPr vert="vert270" wrap="none" rtlCol="0">
            <a:spAutoFit/>
          </a:bodyPr>
          <a:lstStyle/>
          <a:p>
            <a:r>
              <a:rPr lang="es-x-int-SDL" dirty="0">
                <a:solidFill>
                  <a:schemeClr val="bg1"/>
                </a:solidFill>
              </a:rPr>
              <a:t>Curso </a:t>
            </a:r>
            <a:r>
              <a:rPr lang="es-AR" dirty="0">
                <a:solidFill>
                  <a:schemeClr val="bg1"/>
                </a:solidFill>
              </a:rPr>
              <a:t>H.E.L.P</a:t>
            </a:r>
            <a:endParaRPr lang="es-x-int-SDL" dirty="0">
              <a:solidFill>
                <a:schemeClr val="bg1"/>
              </a:solidFill>
            </a:endParaRPr>
          </a:p>
        </p:txBody>
      </p:sp>
      <p:sp>
        <p:nvSpPr>
          <p:cNvPr id="3" name="Slide Number Placeholder 2"/>
          <p:cNvSpPr>
            <a:spLocks noGrp="1"/>
          </p:cNvSpPr>
          <p:nvPr>
            <p:ph type="sldNum" sz="quarter" idx="12"/>
          </p:nvPr>
        </p:nvSpPr>
        <p:spPr/>
        <p:txBody>
          <a:bodyPr/>
          <a:lstStyle/>
          <a:p>
            <a:fld id="{05C408E3-1C0B-45E5-B572-56F424382D1E}" type="slidenum">
              <a:rPr lang="fr-CH" smtClean="0"/>
              <a:t>27</a:t>
            </a:fld>
            <a:endParaRPr lang="fr-CH" dirty="0"/>
          </a:p>
        </p:txBody>
      </p:sp>
      <p:pic>
        <p:nvPicPr>
          <p:cNvPr id="4" name="Picture 3"/>
          <p:cNvPicPr>
            <a:picLocks noChangeAspect="1"/>
          </p:cNvPicPr>
          <p:nvPr/>
        </p:nvPicPr>
        <p:blipFill>
          <a:blip r:embed="rId3"/>
          <a:stretch>
            <a:fillRect/>
          </a:stretch>
        </p:blipFill>
        <p:spPr>
          <a:xfrm>
            <a:off x="7713329" y="4065480"/>
            <a:ext cx="4064090" cy="2519461"/>
          </a:xfrm>
          <a:prstGeom prst="rect">
            <a:avLst/>
          </a:prstGeom>
        </p:spPr>
      </p:pic>
    </p:spTree>
    <p:extLst>
      <p:ext uri="{BB962C8B-B14F-4D97-AF65-F5344CB8AC3E}">
        <p14:creationId xmlns:p14="http://schemas.microsoft.com/office/powerpoint/2010/main" val="323403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066801"/>
            <a:ext cx="63246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3"/>
          <p:cNvSpPr>
            <a:spLocks noChangeArrowheads="1"/>
          </p:cNvSpPr>
          <p:nvPr/>
        </p:nvSpPr>
        <p:spPr bwMode="auto">
          <a:xfrm>
            <a:off x="3719513" y="5948155"/>
            <a:ext cx="45127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s-x-int-SDL" sz="800" dirty="0">
                <a:solidFill>
                  <a:srgbClr val="000000"/>
                </a:solidFill>
                <a:latin typeface="+mn-lt"/>
                <a:ea typeface="SimSun" charset="0"/>
              </a:rPr>
              <a:t>de </a:t>
            </a:r>
            <a:r>
              <a:rPr lang="es-x-int-SDL" sz="800" dirty="0">
                <a:solidFill>
                  <a:srgbClr val="000000"/>
                </a:solidFill>
                <a:latin typeface="+mn-lt"/>
                <a:ea typeface="SimSun" charset="0"/>
                <a:hlinkClick r:id="rId4"/>
              </a:rPr>
              <a:t>http://www.learn-line.nrw.de/angebote/selma/foyer/projekte/hammproj3/in_out/vgrgra.htm</a:t>
            </a:r>
            <a:r>
              <a:rPr lang="es-x-int-SDL" sz="800" dirty="0">
                <a:solidFill>
                  <a:srgbClr val="000000"/>
                </a:solidFill>
                <a:latin typeface="+mn-lt"/>
                <a:ea typeface="SimSun" charset="0"/>
              </a:rPr>
              <a:t> </a:t>
            </a:r>
          </a:p>
          <a:p>
            <a:pPr>
              <a:spcBef>
                <a:spcPct val="0"/>
              </a:spcBef>
              <a:buFontTx/>
              <a:buNone/>
            </a:pPr>
            <a:r>
              <a:rPr lang="es-x-int-SDL" sz="800" baseline="30000" dirty="0">
                <a:latin typeface="+mn-lt"/>
                <a:ea typeface="SimSun" charset="0"/>
              </a:rPr>
              <a:t>©TOM Jochen Enterprises, Möckernstr.78 10965 Berlin</a:t>
            </a:r>
          </a:p>
        </p:txBody>
      </p:sp>
      <p:sp>
        <p:nvSpPr>
          <p:cNvPr id="5" name="Rectangle 4"/>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6" name="TextBox 5"/>
          <p:cNvSpPr txBox="1"/>
          <p:nvPr/>
        </p:nvSpPr>
        <p:spPr>
          <a:xfrm>
            <a:off x="83492" y="5248205"/>
            <a:ext cx="461665" cy="1324273"/>
          </a:xfrm>
          <a:prstGeom prst="rect">
            <a:avLst/>
          </a:prstGeom>
          <a:noFill/>
        </p:spPr>
        <p:txBody>
          <a:bodyPr vert="vert270" wrap="none" rtlCol="0">
            <a:spAutoFit/>
          </a:bodyPr>
          <a:lstStyle/>
          <a:p>
            <a:r>
              <a:rPr lang="es-x-int-SDL" dirty="0">
                <a:solidFill>
                  <a:schemeClr val="bg1"/>
                </a:solidFill>
              </a:rPr>
              <a:t>Curso </a:t>
            </a:r>
            <a:r>
              <a:rPr lang="es-AR" dirty="0">
                <a:solidFill>
                  <a:schemeClr val="bg1"/>
                </a:solidFill>
              </a:rPr>
              <a:t>H.E.L.P</a:t>
            </a:r>
            <a:endParaRPr lang="es-x-int-SDL" dirty="0">
              <a:solidFill>
                <a:schemeClr val="bg1"/>
              </a:solidFill>
            </a:endParaRPr>
          </a:p>
        </p:txBody>
      </p:sp>
      <p:sp>
        <p:nvSpPr>
          <p:cNvPr id="3" name="Slide Number Placeholder 2"/>
          <p:cNvSpPr>
            <a:spLocks noGrp="1"/>
          </p:cNvSpPr>
          <p:nvPr>
            <p:ph type="sldNum" sz="quarter" idx="12"/>
          </p:nvPr>
        </p:nvSpPr>
        <p:spPr/>
        <p:txBody>
          <a:bodyPr/>
          <a:lstStyle/>
          <a:p>
            <a:fld id="{05C408E3-1C0B-45E5-B572-56F424382D1E}" type="slidenum">
              <a:rPr lang="fr-CH" smtClean="0"/>
              <a:t>28</a:t>
            </a:fld>
            <a:endParaRPr lang="fr-CH" dirty="0"/>
          </a:p>
        </p:txBody>
      </p:sp>
    </p:spTree>
    <p:extLst>
      <p:ext uri="{BB962C8B-B14F-4D97-AF65-F5344CB8AC3E}">
        <p14:creationId xmlns:p14="http://schemas.microsoft.com/office/powerpoint/2010/main" val="537060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6076950" y="2263538"/>
            <a:ext cx="4591050" cy="3865984"/>
          </a:xfrm>
          <a:prstGeom prst="rect">
            <a:avLst/>
          </a:prstGeom>
          <a:solidFill>
            <a:srgbClr val="EFFBFF"/>
          </a:solidFill>
          <a:ln w="9525" cap="flat" cmpd="sng" algn="ctr">
            <a:noFill/>
            <a:prstDash val="solid"/>
            <a:round/>
            <a:headEnd type="none" w="med" len="med"/>
            <a:tailEnd type="none" w="med" len="med"/>
          </a:ln>
          <a:effectLst/>
          <a:extLst>
            <a:ext uri="{AF507438-7753-43e0-B8FC-AC1667EBCBE1}"/>
          </a:extLst>
        </p:spPr>
        <p:txBody>
          <a:bodyPr/>
          <a:lstStyle/>
          <a:p>
            <a:pPr eaLnBrk="1" hangingPunct="1">
              <a:lnSpc>
                <a:spcPct val="80000"/>
              </a:lnSpc>
              <a:defRPr/>
            </a:pPr>
            <a:endParaRPr lang="en-US" altLang="en-US" sz="2000" dirty="0">
              <a:latin typeface="Arial" panose="020B0604020202020204" pitchFamily="34" charset="0"/>
              <a:ea typeface="ＭＳ Ｐゴシック" panose="020B0600070205080204" pitchFamily="34" charset="-128"/>
            </a:endParaRPr>
          </a:p>
          <a:p>
            <a:pPr marL="342900" indent="-342900" eaLnBrk="1" hangingPunct="1">
              <a:lnSpc>
                <a:spcPct val="80000"/>
              </a:lnSpc>
              <a:buFont typeface="Arial" panose="020B0604020202020204" pitchFamily="34" charset="0"/>
              <a:buChar char="•"/>
              <a:defRPr/>
            </a:pPr>
            <a:endParaRPr lang="en-US" altLang="en-US" dirty="0">
              <a:latin typeface="+mn-lt"/>
              <a:ea typeface="Times New Roman" charset="0"/>
              <a:cs typeface="Times New Roman" charset="0"/>
            </a:endParaRPr>
          </a:p>
          <a:p>
            <a:pPr marL="342900" indent="-342900" eaLnBrk="1" hangingPunct="1">
              <a:lnSpc>
                <a:spcPct val="80000"/>
              </a:lnSpc>
              <a:buFont typeface="Arial" panose="020B0604020202020204" pitchFamily="34" charset="0"/>
              <a:buChar char="•"/>
              <a:defRPr/>
            </a:pPr>
            <a:r>
              <a:rPr lang="es-x-int-SDL" dirty="0">
                <a:latin typeface="+mn-lt"/>
                <a:ea typeface="Times New Roman" charset="0"/>
                <a:cs typeface="Times New Roman" charset="0"/>
              </a:rPr>
              <a:t>Durante 2019</a:t>
            </a:r>
            <a:r>
              <a:rPr lang="es-AR" dirty="0">
                <a:latin typeface="+mn-lt"/>
                <a:ea typeface="Times New Roman" charset="0"/>
                <a:cs typeface="Times New Roman" charset="0"/>
              </a:rPr>
              <a:t>,</a:t>
            </a:r>
            <a:r>
              <a:rPr lang="es-x-int-SDL" dirty="0">
                <a:latin typeface="+mn-lt"/>
                <a:ea typeface="Times New Roman" charset="0"/>
                <a:cs typeface="Times New Roman" charset="0"/>
              </a:rPr>
              <a:t> no ha habido brotes de sarampión en X</a:t>
            </a:r>
            <a:r>
              <a:rPr lang="es-AR" dirty="0">
                <a:latin typeface="+mn-lt"/>
                <a:ea typeface="Times New Roman" charset="0"/>
                <a:cs typeface="Times New Roman" charset="0"/>
              </a:rPr>
              <a:t>.</a:t>
            </a:r>
            <a:endParaRPr lang="es-x-int-SDL" dirty="0">
              <a:latin typeface="+mn-lt"/>
              <a:ea typeface="Times New Roman" charset="0"/>
              <a:cs typeface="Times New Roman" charset="0"/>
            </a:endParaRPr>
          </a:p>
          <a:p>
            <a:pPr marL="342900" indent="-342900" eaLnBrk="1" hangingPunct="1">
              <a:lnSpc>
                <a:spcPct val="80000"/>
              </a:lnSpc>
              <a:buFont typeface="Arial" panose="020B0604020202020204" pitchFamily="34" charset="0"/>
              <a:buChar char="•"/>
              <a:defRPr/>
            </a:pPr>
            <a:endParaRPr lang="en-US" altLang="en-US" dirty="0">
              <a:solidFill>
                <a:srgbClr val="000000"/>
              </a:solidFill>
              <a:latin typeface="+mn-lt"/>
              <a:ea typeface="Times New Roman" charset="0"/>
              <a:cs typeface="Times New Roman" charset="0"/>
            </a:endParaRPr>
          </a:p>
          <a:p>
            <a:pPr marL="342900" indent="-342900" eaLnBrk="1" hangingPunct="1">
              <a:lnSpc>
                <a:spcPct val="80000"/>
              </a:lnSpc>
              <a:buFont typeface="Arial" panose="020B0604020202020204" pitchFamily="34" charset="0"/>
              <a:buChar char="•"/>
              <a:defRPr/>
            </a:pPr>
            <a:r>
              <a:rPr lang="es-x-int-SDL" dirty="0">
                <a:solidFill>
                  <a:srgbClr val="000000"/>
                </a:solidFill>
                <a:latin typeface="+mn-lt"/>
                <a:ea typeface="Times New Roman" charset="0"/>
                <a:cs typeface="Times New Roman" charset="0"/>
              </a:rPr>
              <a:t>Los residentes de XX en YY tuvieron acceso suficiente a agua de calidad adecuada para </a:t>
            </a:r>
            <a:r>
              <a:rPr lang="es-AR" dirty="0">
                <a:solidFill>
                  <a:srgbClr val="000000"/>
                </a:solidFill>
                <a:latin typeface="+mn-lt"/>
                <a:ea typeface="Times New Roman" charset="0"/>
                <a:cs typeface="Times New Roman" charset="0"/>
              </a:rPr>
              <a:t>satisfacer </a:t>
            </a:r>
            <a:r>
              <a:rPr lang="es-x-int-SDL" dirty="0">
                <a:solidFill>
                  <a:srgbClr val="000000"/>
                </a:solidFill>
                <a:latin typeface="+mn-lt"/>
                <a:ea typeface="Times New Roman" charset="0"/>
                <a:cs typeface="Times New Roman" charset="0"/>
              </a:rPr>
              <a:t>las necesidades de su hogar</a:t>
            </a:r>
            <a:r>
              <a:rPr lang="es-AR" dirty="0">
                <a:solidFill>
                  <a:srgbClr val="000000"/>
                </a:solidFill>
                <a:latin typeface="+mn-lt"/>
                <a:ea typeface="Times New Roman" charset="0"/>
                <a:cs typeface="Times New Roman" charset="0"/>
              </a:rPr>
              <a:t>.</a:t>
            </a:r>
            <a:endParaRPr lang="es-x-int-SDL" dirty="0">
              <a:solidFill>
                <a:srgbClr val="000000"/>
              </a:solidFill>
              <a:latin typeface="+mn-lt"/>
              <a:ea typeface="Times New Roman" charset="0"/>
              <a:cs typeface="Times New Roman" charset="0"/>
            </a:endParaRPr>
          </a:p>
          <a:p>
            <a:pPr marL="342900" indent="-342900" eaLnBrk="1" hangingPunct="1">
              <a:lnSpc>
                <a:spcPct val="80000"/>
              </a:lnSpc>
              <a:buFont typeface="Arial" panose="020B0604020202020204" pitchFamily="34" charset="0"/>
              <a:buChar char="•"/>
              <a:defRPr/>
            </a:pPr>
            <a:endParaRPr lang="en-US" altLang="en-US" dirty="0">
              <a:solidFill>
                <a:srgbClr val="000000"/>
              </a:solidFill>
              <a:latin typeface="+mn-lt"/>
              <a:ea typeface="Times New Roman" charset="0"/>
              <a:cs typeface="Times New Roman" charset="0"/>
            </a:endParaRPr>
          </a:p>
          <a:p>
            <a:pPr marL="342900" indent="-342900" eaLnBrk="1" hangingPunct="1">
              <a:lnSpc>
                <a:spcPct val="80000"/>
              </a:lnSpc>
              <a:buFont typeface="Arial" panose="020B0604020202020204" pitchFamily="34" charset="0"/>
              <a:buChar char="•"/>
              <a:defRPr/>
            </a:pPr>
            <a:r>
              <a:rPr lang="es-x-int-SDL" dirty="0">
                <a:solidFill>
                  <a:srgbClr val="000000"/>
                </a:solidFill>
                <a:latin typeface="+mn-lt"/>
                <a:ea typeface="Times New Roman" charset="0"/>
                <a:cs typeface="Times New Roman" charset="0"/>
              </a:rPr>
              <a:t>Las familias en Z utilizan letrinas; la incidencia de la diarrea disminuyó en un 20%</a:t>
            </a:r>
            <a:r>
              <a:rPr lang="es-AR" dirty="0">
                <a:solidFill>
                  <a:srgbClr val="000000"/>
                </a:solidFill>
                <a:latin typeface="+mn-lt"/>
                <a:ea typeface="Times New Roman" charset="0"/>
                <a:cs typeface="Times New Roman" charset="0"/>
              </a:rPr>
              <a:t>.</a:t>
            </a:r>
            <a:endParaRPr lang="es-x-int-SDL" dirty="0">
              <a:solidFill>
                <a:srgbClr val="000000"/>
              </a:solidFill>
              <a:latin typeface="+mn-lt"/>
              <a:ea typeface="Times New Roman" charset="0"/>
              <a:cs typeface="Times New Roman" charset="0"/>
            </a:endParaRPr>
          </a:p>
          <a:p>
            <a:pPr eaLnBrk="1" hangingPunct="1">
              <a:lnSpc>
                <a:spcPct val="80000"/>
              </a:lnSpc>
              <a:defRPr/>
            </a:pPr>
            <a:endParaRPr lang="en-US" altLang="en-US" dirty="0">
              <a:latin typeface="+mn-lt"/>
              <a:ea typeface="Times New Roman" charset="0"/>
              <a:cs typeface="Times New Roman" charset="0"/>
            </a:endParaRPr>
          </a:p>
          <a:p>
            <a:pPr marL="342900" indent="-342900" eaLnBrk="1" hangingPunct="1">
              <a:lnSpc>
                <a:spcPct val="80000"/>
              </a:lnSpc>
              <a:buFont typeface="Arial" panose="020B0604020202020204" pitchFamily="34" charset="0"/>
              <a:buChar char="•"/>
              <a:defRPr/>
            </a:pPr>
            <a:endParaRPr lang="en-US" altLang="en-US" dirty="0">
              <a:latin typeface="+mn-lt"/>
              <a:ea typeface="Times New Roman" charset="0"/>
              <a:cs typeface="Times New Roman" charset="0"/>
            </a:endParaRPr>
          </a:p>
          <a:p>
            <a:pPr marL="342900" indent="-342900" eaLnBrk="1" hangingPunct="1">
              <a:lnSpc>
                <a:spcPct val="80000"/>
              </a:lnSpc>
              <a:buFont typeface="Arial" panose="020B0604020202020204" pitchFamily="34" charset="0"/>
              <a:buChar char="•"/>
              <a:defRPr/>
            </a:pPr>
            <a:r>
              <a:rPr lang="es-x-int-SDL" dirty="0">
                <a:latin typeface="+mn-lt"/>
                <a:ea typeface="Times New Roman" charset="0"/>
                <a:cs typeface="Times New Roman" charset="0"/>
              </a:rPr>
              <a:t>Las parteras realizan controles de presión y sangre de las mujeres embarazadas y las </a:t>
            </a:r>
            <a:r>
              <a:rPr lang="es-AR" dirty="0">
                <a:latin typeface="+mn-lt"/>
                <a:ea typeface="Times New Roman" charset="0"/>
                <a:cs typeface="Times New Roman" charset="0"/>
              </a:rPr>
              <a:t>derivan </a:t>
            </a:r>
            <a:r>
              <a:rPr lang="es-x-int-SDL" dirty="0">
                <a:latin typeface="+mn-lt"/>
                <a:ea typeface="Times New Roman" charset="0"/>
                <a:cs typeface="Times New Roman" charset="0"/>
              </a:rPr>
              <a:t>según orientaciones.</a:t>
            </a:r>
          </a:p>
          <a:p>
            <a:pPr marL="342900" indent="-342900" eaLnBrk="1" hangingPunct="1">
              <a:lnSpc>
                <a:spcPct val="80000"/>
              </a:lnSpc>
              <a:buFont typeface="Arial" panose="020B0604020202020204" pitchFamily="34" charset="0"/>
              <a:buChar char="•"/>
              <a:defRPr/>
            </a:pPr>
            <a:endParaRPr lang="en-US" altLang="en-US" dirty="0">
              <a:latin typeface="+mn-lt"/>
              <a:ea typeface="Times New Roman" charset="0"/>
              <a:cs typeface="Times New Roman" charset="0"/>
            </a:endParaRPr>
          </a:p>
        </p:txBody>
      </p:sp>
      <p:sp>
        <p:nvSpPr>
          <p:cNvPr id="9" name="Rectangle 8"/>
          <p:cNvSpPr/>
          <p:nvPr/>
        </p:nvSpPr>
        <p:spPr bwMode="auto">
          <a:xfrm>
            <a:off x="1514475" y="2263538"/>
            <a:ext cx="4591050" cy="3865984"/>
          </a:xfrm>
          <a:prstGeom prst="rect">
            <a:avLst/>
          </a:prstGeom>
          <a:solidFill>
            <a:schemeClr val="accent2">
              <a:lumMod val="20000"/>
              <a:lumOff val="80000"/>
            </a:schemeClr>
          </a:solidFill>
          <a:ln w="9525" cap="flat" cmpd="sng" algn="ctr">
            <a:noFill/>
            <a:prstDash val="solid"/>
            <a:round/>
            <a:headEnd type="none" w="med" len="med"/>
            <a:tailEnd type="none" w="med" len="med"/>
          </a:ln>
          <a:effectLst/>
          <a:extLst>
            <a:ext uri="{AF507438-7753-43e0-B8FC-AC1667EBCBE1}"/>
          </a:extLst>
        </p:spPr>
        <p:txBody>
          <a:bodyPr/>
          <a:lstStyle/>
          <a:p>
            <a:pPr marL="342900" indent="-342900" eaLnBrk="1" hangingPunct="1">
              <a:lnSpc>
                <a:spcPct val="80000"/>
              </a:lnSpc>
              <a:buFont typeface="Arial" charset="0"/>
              <a:buChar char="•"/>
              <a:defRPr/>
            </a:pPr>
            <a:endParaRPr lang="en-US" altLang="en-US" dirty="0">
              <a:latin typeface="Times New Roman" charset="0"/>
              <a:ea typeface="Times New Roman" charset="0"/>
              <a:cs typeface="Times New Roman" charset="0"/>
            </a:endParaRPr>
          </a:p>
          <a:p>
            <a:pPr marL="342900" indent="-342900" eaLnBrk="1" hangingPunct="1">
              <a:lnSpc>
                <a:spcPct val="80000"/>
              </a:lnSpc>
              <a:buFont typeface="Arial" charset="0"/>
              <a:buChar char="•"/>
              <a:defRPr/>
            </a:pPr>
            <a:endParaRPr lang="en-US" altLang="en-US" dirty="0">
              <a:latin typeface="+mn-lt"/>
              <a:ea typeface="Times New Roman" charset="0"/>
              <a:cs typeface="Times New Roman" charset="0"/>
            </a:endParaRPr>
          </a:p>
          <a:p>
            <a:pPr marL="342900" indent="-342900" eaLnBrk="1" hangingPunct="1">
              <a:lnSpc>
                <a:spcPct val="80000"/>
              </a:lnSpc>
              <a:buFont typeface="Arial" charset="0"/>
              <a:buChar char="•"/>
              <a:defRPr/>
            </a:pPr>
            <a:r>
              <a:rPr lang="es-x-int-SDL" dirty="0">
                <a:latin typeface="+mn-lt"/>
                <a:ea typeface="Times New Roman" charset="0"/>
                <a:cs typeface="Times New Roman" charset="0"/>
              </a:rPr>
              <a:t>Organizar una campaña de vacunación contra </a:t>
            </a:r>
            <a:r>
              <a:rPr lang="es-AR" dirty="0">
                <a:latin typeface="+mn-lt"/>
                <a:ea typeface="Times New Roman" charset="0"/>
                <a:cs typeface="Times New Roman" charset="0"/>
              </a:rPr>
              <a:t>el</a:t>
            </a:r>
            <a:r>
              <a:rPr lang="es-x-int-SDL" dirty="0">
                <a:latin typeface="+mn-lt"/>
                <a:ea typeface="Times New Roman" charset="0"/>
                <a:cs typeface="Times New Roman" charset="0"/>
              </a:rPr>
              <a:t> sarampión en X</a:t>
            </a:r>
            <a:r>
              <a:rPr lang="es-AR" dirty="0">
                <a:latin typeface="+mn-lt"/>
                <a:ea typeface="Times New Roman" charset="0"/>
                <a:cs typeface="Times New Roman" charset="0"/>
              </a:rPr>
              <a:t>.</a:t>
            </a:r>
            <a:endParaRPr lang="es-x-int-SDL" dirty="0">
              <a:latin typeface="+mn-lt"/>
              <a:ea typeface="Times New Roman" charset="0"/>
              <a:cs typeface="Times New Roman" charset="0"/>
            </a:endParaRPr>
          </a:p>
          <a:p>
            <a:pPr marL="342900" indent="-342900" eaLnBrk="1" hangingPunct="1">
              <a:lnSpc>
                <a:spcPct val="80000"/>
              </a:lnSpc>
              <a:buFont typeface="Arial" panose="020B0604020202020204" pitchFamily="34" charset="0"/>
              <a:buChar char="•"/>
              <a:defRPr/>
            </a:pPr>
            <a:endParaRPr lang="en-US" altLang="en-US" dirty="0">
              <a:solidFill>
                <a:srgbClr val="000000"/>
              </a:solidFill>
              <a:latin typeface="+mn-lt"/>
              <a:ea typeface="Times New Roman" charset="0"/>
              <a:cs typeface="Times New Roman" charset="0"/>
            </a:endParaRPr>
          </a:p>
          <a:p>
            <a:pPr marL="342900" indent="-342900" eaLnBrk="1" hangingPunct="1">
              <a:lnSpc>
                <a:spcPct val="80000"/>
              </a:lnSpc>
              <a:buFont typeface="Arial" panose="020B0604020202020204" pitchFamily="34" charset="0"/>
              <a:buChar char="•"/>
              <a:defRPr/>
            </a:pPr>
            <a:r>
              <a:rPr lang="es-x-int-SDL" dirty="0">
                <a:solidFill>
                  <a:srgbClr val="000000"/>
                </a:solidFill>
                <a:latin typeface="+mn-lt"/>
                <a:ea typeface="Times New Roman" charset="0"/>
                <a:cs typeface="Times New Roman" charset="0"/>
              </a:rPr>
              <a:t>Apoyar la junta de agua en YY con materiales químicos y capacitación</a:t>
            </a:r>
            <a:r>
              <a:rPr lang="es-AR" dirty="0">
                <a:solidFill>
                  <a:srgbClr val="000000"/>
                </a:solidFill>
                <a:latin typeface="+mn-lt"/>
                <a:ea typeface="Times New Roman" charset="0"/>
                <a:cs typeface="Times New Roman" charset="0"/>
              </a:rPr>
              <a:t>.</a:t>
            </a:r>
            <a:endParaRPr lang="es-x-int-SDL" dirty="0">
              <a:solidFill>
                <a:srgbClr val="000000"/>
              </a:solidFill>
              <a:latin typeface="+mn-lt"/>
              <a:ea typeface="Times New Roman" charset="0"/>
              <a:cs typeface="Times New Roman" charset="0"/>
            </a:endParaRPr>
          </a:p>
          <a:p>
            <a:pPr marL="342900" indent="-342900" eaLnBrk="1" hangingPunct="1">
              <a:lnSpc>
                <a:spcPct val="80000"/>
              </a:lnSpc>
              <a:buFont typeface="Arial" panose="020B0604020202020204" pitchFamily="34" charset="0"/>
              <a:buChar char="•"/>
              <a:defRPr/>
            </a:pPr>
            <a:endParaRPr lang="en-US" altLang="en-US" dirty="0">
              <a:solidFill>
                <a:srgbClr val="000000"/>
              </a:solidFill>
              <a:latin typeface="+mn-lt"/>
              <a:ea typeface="Times New Roman" charset="0"/>
              <a:cs typeface="Times New Roman" charset="0"/>
            </a:endParaRPr>
          </a:p>
          <a:p>
            <a:pPr marL="342900" indent="-342900" eaLnBrk="1" hangingPunct="1">
              <a:lnSpc>
                <a:spcPct val="80000"/>
              </a:lnSpc>
              <a:buFont typeface="Arial" panose="020B0604020202020204" pitchFamily="34" charset="0"/>
              <a:buChar char="•"/>
              <a:defRPr/>
            </a:pPr>
            <a:endParaRPr lang="en-US" altLang="en-US" dirty="0">
              <a:solidFill>
                <a:srgbClr val="000000"/>
              </a:solidFill>
              <a:latin typeface="+mn-lt"/>
              <a:ea typeface="Times New Roman" charset="0"/>
              <a:cs typeface="Times New Roman" charset="0"/>
            </a:endParaRPr>
          </a:p>
          <a:p>
            <a:pPr marL="342900" indent="-342900" eaLnBrk="1" hangingPunct="1">
              <a:lnSpc>
                <a:spcPct val="80000"/>
              </a:lnSpc>
              <a:buFont typeface="Arial" panose="020B0604020202020204" pitchFamily="34" charset="0"/>
              <a:buChar char="•"/>
              <a:defRPr/>
            </a:pPr>
            <a:r>
              <a:rPr lang="es-x-int-SDL" dirty="0">
                <a:solidFill>
                  <a:srgbClr val="000000"/>
                </a:solidFill>
                <a:latin typeface="+mn-lt"/>
                <a:ea typeface="Times New Roman" charset="0"/>
                <a:cs typeface="Times New Roman" charset="0"/>
              </a:rPr>
              <a:t>Rehabilitar/construir 47.000 letrinas en la ciudad Z y ayudar a los recolectores nocturnos con reparaciones de carros traccionados por burros</a:t>
            </a:r>
            <a:r>
              <a:rPr lang="es-AR" dirty="0">
                <a:solidFill>
                  <a:srgbClr val="000000"/>
                </a:solidFill>
                <a:latin typeface="+mn-lt"/>
                <a:ea typeface="Times New Roman" charset="0"/>
                <a:cs typeface="Times New Roman" charset="0"/>
              </a:rPr>
              <a:t>.</a:t>
            </a:r>
            <a:endParaRPr lang="es-x-int-SDL" dirty="0">
              <a:solidFill>
                <a:srgbClr val="000000"/>
              </a:solidFill>
              <a:latin typeface="+mn-lt"/>
              <a:ea typeface="Times New Roman" charset="0"/>
              <a:cs typeface="Times New Roman" charset="0"/>
            </a:endParaRPr>
          </a:p>
          <a:p>
            <a:pPr marL="342900" indent="-342900" eaLnBrk="1" hangingPunct="1">
              <a:lnSpc>
                <a:spcPct val="80000"/>
              </a:lnSpc>
              <a:buFont typeface="Arial" panose="020B0604020202020204" pitchFamily="34" charset="0"/>
              <a:buChar char="•"/>
              <a:defRPr/>
            </a:pPr>
            <a:endParaRPr lang="en-US" altLang="en-US" dirty="0">
              <a:latin typeface="+mn-lt"/>
              <a:ea typeface="Times New Roman" charset="0"/>
              <a:cs typeface="Times New Roman" charset="0"/>
            </a:endParaRPr>
          </a:p>
          <a:p>
            <a:pPr marL="342900" indent="-342900" eaLnBrk="1" hangingPunct="1">
              <a:lnSpc>
                <a:spcPct val="80000"/>
              </a:lnSpc>
              <a:buFont typeface="Arial" panose="020B0604020202020204" pitchFamily="34" charset="0"/>
              <a:buChar char="•"/>
              <a:defRPr/>
            </a:pPr>
            <a:r>
              <a:rPr lang="es-x-int-SDL" dirty="0">
                <a:latin typeface="+mn-lt"/>
                <a:ea typeface="Times New Roman" charset="0"/>
                <a:cs typeface="Times New Roman" charset="0"/>
              </a:rPr>
              <a:t>Promover el control del peso y de la presión sanguínea en mujeres embarazadas</a:t>
            </a:r>
          </a:p>
          <a:p>
            <a:pPr eaLnBrk="1" hangingPunct="1">
              <a:lnSpc>
                <a:spcPct val="80000"/>
              </a:lnSpc>
              <a:defRPr/>
            </a:pPr>
            <a:endParaRPr lang="en-US" altLang="en-US" dirty="0">
              <a:latin typeface="+mn-lt"/>
              <a:ea typeface="Times New Roman" charset="0"/>
              <a:cs typeface="Times New Roman" charset="0"/>
            </a:endParaRPr>
          </a:p>
          <a:p>
            <a:pPr marL="342900" indent="-342900" eaLnBrk="1" hangingPunct="1">
              <a:lnSpc>
                <a:spcPct val="80000"/>
              </a:lnSpc>
              <a:buFont typeface="Arial" panose="020B0604020202020204" pitchFamily="34" charset="0"/>
              <a:buChar char="•"/>
              <a:defRPr/>
            </a:pPr>
            <a:endParaRPr lang="en-US" altLang="en-US" dirty="0">
              <a:latin typeface="+mn-lt"/>
              <a:ea typeface="Times New Roman" charset="0"/>
              <a:cs typeface="Times New Roman" charset="0"/>
            </a:endParaRPr>
          </a:p>
        </p:txBody>
      </p:sp>
      <p:sp>
        <p:nvSpPr>
          <p:cNvPr id="69636" name="Title 1"/>
          <p:cNvSpPr>
            <a:spLocks noGrp="1"/>
          </p:cNvSpPr>
          <p:nvPr>
            <p:ph type="title"/>
          </p:nvPr>
        </p:nvSpPr>
        <p:spPr>
          <a:xfrm>
            <a:off x="2228850" y="-27384"/>
            <a:ext cx="7772400" cy="1143000"/>
          </a:xfrm>
        </p:spPr>
        <p:txBody>
          <a:bodyPr/>
          <a:lstStyle/>
          <a:p>
            <a:pPr algn="ctr"/>
            <a:r>
              <a:rPr lang="es-x-int-SDL" u="sng">
                <a:latin typeface="+mn-lt"/>
                <a:ea typeface="Times New Roman" charset="0"/>
                <a:cs typeface="Times New Roman" charset="0"/>
              </a:rPr>
              <a:t>Actividades vs. Resultados</a:t>
            </a:r>
          </a:p>
        </p:txBody>
      </p:sp>
      <p:sp>
        <p:nvSpPr>
          <p:cNvPr id="5" name="Rectangle 4"/>
          <p:cNvSpPr/>
          <p:nvPr/>
        </p:nvSpPr>
        <p:spPr bwMode="auto">
          <a:xfrm>
            <a:off x="1524000" y="1831738"/>
            <a:ext cx="4572000" cy="431800"/>
          </a:xfrm>
          <a:prstGeom prst="rect">
            <a:avLst/>
          </a:prstGeom>
          <a:solidFill>
            <a:schemeClr val="accent2">
              <a:lumMod val="60000"/>
              <a:lumOff val="40000"/>
            </a:schemeClr>
          </a:solidFill>
          <a:ln w="9525" cap="flat" cmpd="sng" algn="ctr">
            <a:noFill/>
            <a:prstDash val="solid"/>
            <a:round/>
            <a:headEnd type="none" w="med" len="med"/>
            <a:tailEnd type="none" w="med" len="med"/>
          </a:ln>
          <a:effectLst/>
          <a:extLst>
            <a:ext uri="{AF507438-7753-43e0-B8FC-AC1667EBCBE1}"/>
          </a:extLst>
        </p:spPr>
        <p:txBody>
          <a:bodyPr/>
          <a:lstStyle/>
          <a:p>
            <a:pPr>
              <a:defRPr/>
            </a:pPr>
            <a:r>
              <a:rPr lang="es-x-int-SDL">
                <a:latin typeface="Arial" panose="020B0604020202020204" pitchFamily="34" charset="0"/>
                <a:ea typeface="ＭＳ Ｐゴシック" panose="020B0600070205080204" pitchFamily="34" charset="-128"/>
              </a:rPr>
              <a:t>               </a:t>
            </a:r>
            <a:r>
              <a:rPr lang="es-x-int-SDL" sz="2800">
                <a:latin typeface="+mn-lt"/>
                <a:ea typeface="ＭＳ Ｐゴシック" panose="020B0600070205080204" pitchFamily="34" charset="-128"/>
              </a:rPr>
              <a:t>Actividades</a:t>
            </a:r>
          </a:p>
        </p:txBody>
      </p:sp>
      <p:sp>
        <p:nvSpPr>
          <p:cNvPr id="69638" name="Rectangle 5"/>
          <p:cNvSpPr>
            <a:spLocks noChangeArrowheads="1"/>
          </p:cNvSpPr>
          <p:nvPr/>
        </p:nvSpPr>
        <p:spPr bwMode="auto">
          <a:xfrm>
            <a:off x="6105525" y="1820810"/>
            <a:ext cx="4572000" cy="431800"/>
          </a:xfrm>
          <a:prstGeom prst="rect">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s-x-int-SDL"/>
              <a:t>                   </a:t>
            </a:r>
            <a:r>
              <a:rPr lang="es-x-int-SDL" sz="2800">
                <a:solidFill>
                  <a:schemeClr val="bg1"/>
                </a:solidFill>
                <a:latin typeface="+mn-lt"/>
              </a:rPr>
              <a:t>Resultados</a:t>
            </a:r>
          </a:p>
        </p:txBody>
      </p:sp>
      <p:sp>
        <p:nvSpPr>
          <p:cNvPr id="69639" name="Rectangle 6"/>
          <p:cNvSpPr>
            <a:spLocks noChangeArrowheads="1"/>
          </p:cNvSpPr>
          <p:nvPr/>
        </p:nvSpPr>
        <p:spPr bwMode="auto">
          <a:xfrm>
            <a:off x="5549532" y="1527834"/>
            <a:ext cx="1009650" cy="936625"/>
          </a:xfrm>
          <a:prstGeom prst="rect">
            <a:avLst/>
          </a:prstGeom>
          <a:solidFill>
            <a:schemeClr val="accent4">
              <a:lumMod val="20000"/>
              <a:lumOff val="80000"/>
            </a:schemeClr>
          </a:solidFill>
          <a:ln>
            <a:noFill/>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dirty="0"/>
          </a:p>
          <a:p>
            <a:endParaRPr lang="fr-CH" altLang="en-US" sz="3200" dirty="0"/>
          </a:p>
        </p:txBody>
      </p:sp>
      <p:sp>
        <p:nvSpPr>
          <p:cNvPr id="69640" name="TextBox 7"/>
          <p:cNvSpPr txBox="1">
            <a:spLocks noChangeArrowheads="1"/>
          </p:cNvSpPr>
          <p:nvPr/>
        </p:nvSpPr>
        <p:spPr bwMode="auto">
          <a:xfrm>
            <a:off x="5794090" y="1678763"/>
            <a:ext cx="6038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s-x-int-SDL" sz="3200">
                <a:latin typeface="+mn-lt"/>
              </a:rPr>
              <a:t>VS.</a:t>
            </a:r>
          </a:p>
        </p:txBody>
      </p:sp>
      <p:sp>
        <p:nvSpPr>
          <p:cNvPr id="11" name="Rectangle 10"/>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2" name="TextBox 11"/>
          <p:cNvSpPr txBox="1"/>
          <p:nvPr/>
        </p:nvSpPr>
        <p:spPr>
          <a:xfrm>
            <a:off x="83492" y="5248205"/>
            <a:ext cx="461665" cy="1324273"/>
          </a:xfrm>
          <a:prstGeom prst="rect">
            <a:avLst/>
          </a:prstGeom>
          <a:noFill/>
        </p:spPr>
        <p:txBody>
          <a:bodyPr vert="vert270" wrap="none" rtlCol="0">
            <a:spAutoFit/>
          </a:bodyPr>
          <a:lstStyle/>
          <a:p>
            <a:r>
              <a:rPr lang="es-x-int-SDL" dirty="0">
                <a:solidFill>
                  <a:schemeClr val="bg1"/>
                </a:solidFill>
              </a:rPr>
              <a:t>Curso </a:t>
            </a:r>
            <a:r>
              <a:rPr lang="es-AR" dirty="0">
                <a:solidFill>
                  <a:schemeClr val="bg1"/>
                </a:solidFill>
              </a:rPr>
              <a:t>H.E.L.P</a:t>
            </a:r>
            <a:endParaRPr lang="es-x-int-SDL" dirty="0">
              <a:solidFill>
                <a:schemeClr val="bg1"/>
              </a:solidFill>
            </a:endParaRPr>
          </a:p>
        </p:txBody>
      </p:sp>
      <p:sp>
        <p:nvSpPr>
          <p:cNvPr id="3" name="Slide Number Placeholder 2"/>
          <p:cNvSpPr>
            <a:spLocks noGrp="1"/>
          </p:cNvSpPr>
          <p:nvPr>
            <p:ph type="sldNum" sz="quarter" idx="12"/>
          </p:nvPr>
        </p:nvSpPr>
        <p:spPr/>
        <p:txBody>
          <a:bodyPr/>
          <a:lstStyle/>
          <a:p>
            <a:fld id="{05C408E3-1C0B-45E5-B572-56F424382D1E}" type="slidenum">
              <a:rPr lang="fr-CH" smtClean="0"/>
              <a:t>29</a:t>
            </a:fld>
            <a:endParaRPr lang="fr-CH" dirty="0"/>
          </a:p>
        </p:txBody>
      </p:sp>
    </p:spTree>
    <p:extLst>
      <p:ext uri="{BB962C8B-B14F-4D97-AF65-F5344CB8AC3E}">
        <p14:creationId xmlns:p14="http://schemas.microsoft.com/office/powerpoint/2010/main" val="100779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248205"/>
            <a:ext cx="461665" cy="1324273"/>
          </a:xfrm>
          <a:prstGeom prst="rect">
            <a:avLst/>
          </a:prstGeom>
          <a:noFill/>
        </p:spPr>
        <p:txBody>
          <a:bodyPr vert="vert270" wrap="none" rtlCol="0">
            <a:spAutoFit/>
          </a:bodyPr>
          <a:lstStyle/>
          <a:p>
            <a:r>
              <a:rPr lang="es-x-int-SDL" dirty="0">
                <a:solidFill>
                  <a:schemeClr val="bg1"/>
                </a:solidFill>
              </a:rPr>
              <a:t>Curso </a:t>
            </a:r>
            <a:r>
              <a:rPr lang="es-AR" dirty="0">
                <a:solidFill>
                  <a:schemeClr val="bg1"/>
                </a:solidFill>
              </a:rPr>
              <a:t>H.E.L.P</a:t>
            </a:r>
            <a:endParaRPr lang="es-x-int-SDL" dirty="0">
              <a:solidFill>
                <a:schemeClr val="bg1"/>
              </a:solidFill>
            </a:endParaRPr>
          </a:p>
        </p:txBody>
      </p:sp>
      <p:sp>
        <p:nvSpPr>
          <p:cNvPr id="4" name="TextBox 2"/>
          <p:cNvSpPr txBox="1">
            <a:spLocks noChangeArrowheads="1"/>
          </p:cNvSpPr>
          <p:nvPr/>
        </p:nvSpPr>
        <p:spPr bwMode="auto">
          <a:xfrm>
            <a:off x="5287963" y="1162697"/>
            <a:ext cx="1464375" cy="830997"/>
          </a:xfrm>
          <a:prstGeom prst="rect">
            <a:avLst/>
          </a:prstGeom>
          <a:noFill/>
          <a:ln>
            <a:noFill/>
          </a:ln>
          <a:extLst>
            <a:ext uri="{909E8E84-426E-40dd-AFC4-6F175D3DCCD1}"/>
            <a:ext uri="{91240B29-F687-4f45-9708-019B960494DF}"/>
          </a:extLst>
        </p:spPr>
        <p:txBody>
          <a:bodyPr wrap="none">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s-x-int-SDL" b="1" dirty="0">
                <a:effectLst>
                  <a:outerShdw blurRad="38100" dist="38100" dir="2700000" algn="tl">
                    <a:srgbClr val="C0C0C0"/>
                  </a:outerShdw>
                </a:effectLst>
                <a:latin typeface="+mn-lt"/>
                <a:cs typeface="Arial" panose="020B0604020202020204" pitchFamily="34" charset="0"/>
              </a:rPr>
              <a:t>Evaluar</a:t>
            </a:r>
          </a:p>
          <a:p>
            <a:pPr algn="ctr" eaLnBrk="1" hangingPunct="1">
              <a:defRPr/>
            </a:pPr>
            <a:r>
              <a:rPr lang="es-x-int-SDL" b="1" dirty="0">
                <a:effectLst>
                  <a:outerShdw blurRad="38100" dist="38100" dir="2700000" algn="tl">
                    <a:srgbClr val="C0C0C0"/>
                  </a:outerShdw>
                </a:effectLst>
                <a:latin typeface="+mn-lt"/>
                <a:cs typeface="Arial" panose="020B0604020202020204" pitchFamily="34" charset="0"/>
              </a:rPr>
              <a:t>y analizar</a:t>
            </a:r>
          </a:p>
        </p:txBody>
      </p:sp>
      <p:sp>
        <p:nvSpPr>
          <p:cNvPr id="5" name="TextBox 6"/>
          <p:cNvSpPr txBox="1">
            <a:spLocks noChangeArrowheads="1"/>
          </p:cNvSpPr>
          <p:nvPr/>
        </p:nvSpPr>
        <p:spPr bwMode="auto">
          <a:xfrm>
            <a:off x="3191121" y="2824748"/>
            <a:ext cx="1270028" cy="830997"/>
          </a:xfrm>
          <a:prstGeom prst="rect">
            <a:avLst/>
          </a:prstGeom>
          <a:noFill/>
          <a:ln>
            <a:noFill/>
          </a:ln>
          <a:extLst>
            <a:ext uri="{909E8E84-426E-40dd-AFC4-6F175D3DCCD1}"/>
            <a:ext uri="{91240B29-F687-4f45-9708-019B960494DF}"/>
          </a:extLst>
        </p:spPr>
        <p:txBody>
          <a:bodyPr wrap="none">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s-x-int-SDL" b="1" dirty="0">
                <a:effectLst>
                  <a:outerShdw blurRad="38100" dist="38100" dir="2700000" algn="tl">
                    <a:srgbClr val="C0C0C0"/>
                  </a:outerShdw>
                </a:effectLst>
                <a:latin typeface="+mn-lt"/>
                <a:cs typeface="Arial" panose="020B0604020202020204" pitchFamily="34" charset="0"/>
              </a:rPr>
              <a:t>Evaluar</a:t>
            </a:r>
          </a:p>
          <a:p>
            <a:pPr algn="ctr" eaLnBrk="1" hangingPunct="1">
              <a:defRPr/>
            </a:pPr>
            <a:r>
              <a:rPr lang="es-x-int-SDL" b="1" dirty="0">
                <a:effectLst>
                  <a:outerShdw blurRad="38100" dist="38100" dir="2700000" algn="tl">
                    <a:srgbClr val="C0C0C0"/>
                  </a:outerShdw>
                </a:effectLst>
                <a:latin typeface="+mn-lt"/>
                <a:cs typeface="Arial" panose="020B0604020202020204" pitchFamily="34" charset="0"/>
              </a:rPr>
              <a:t>y aprender</a:t>
            </a:r>
          </a:p>
        </p:txBody>
      </p:sp>
      <p:sp>
        <p:nvSpPr>
          <p:cNvPr id="6" name="AutoShape 5"/>
          <p:cNvSpPr>
            <a:spLocks noChangeArrowheads="1"/>
          </p:cNvSpPr>
          <p:nvPr/>
        </p:nvSpPr>
        <p:spPr bwMode="auto">
          <a:xfrm>
            <a:off x="4017747" y="1522770"/>
            <a:ext cx="1004888" cy="919162"/>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4253 h 21600"/>
              <a:gd name="T14" fmla="*/ 19591 w 21600"/>
              <a:gd name="T15" fmla="*/ 7905 h 21600"/>
            </a:gdLst>
            <a:ahLst/>
            <a:cxnLst>
              <a:cxn ang="T8">
                <a:pos x="T0" y="T1"/>
              </a:cxn>
              <a:cxn ang="T9">
                <a:pos x="T2" y="T3"/>
              </a:cxn>
              <a:cxn ang="T10">
                <a:pos x="T4" y="T5"/>
              </a:cxn>
              <a:cxn ang="T11">
                <a:pos x="T6" y="T7"/>
              </a:cxn>
            </a:cxnLst>
            <a:rect l="T12" t="T13" r="T14" b="T15"/>
            <a:pathLst>
              <a:path w="21600" h="21600">
                <a:moveTo>
                  <a:pt x="21600" y="6079"/>
                </a:moveTo>
                <a:lnTo>
                  <a:pt x="14912" y="0"/>
                </a:lnTo>
                <a:lnTo>
                  <a:pt x="14912" y="4253"/>
                </a:lnTo>
                <a:lnTo>
                  <a:pt x="12427" y="4253"/>
                </a:lnTo>
                <a:cubicBezTo>
                  <a:pt x="5564" y="4253"/>
                  <a:pt x="0" y="7792"/>
                  <a:pt x="0" y="12158"/>
                </a:cubicBezTo>
                <a:lnTo>
                  <a:pt x="0" y="21600"/>
                </a:lnTo>
                <a:lnTo>
                  <a:pt x="3733" y="21600"/>
                </a:lnTo>
                <a:lnTo>
                  <a:pt x="3733" y="12158"/>
                </a:lnTo>
                <a:cubicBezTo>
                  <a:pt x="3733" y="9809"/>
                  <a:pt x="7625" y="7905"/>
                  <a:pt x="12427" y="7905"/>
                </a:cubicBezTo>
                <a:lnTo>
                  <a:pt x="14912" y="7905"/>
                </a:lnTo>
                <a:lnTo>
                  <a:pt x="14912" y="12158"/>
                </a:lnTo>
                <a:lnTo>
                  <a:pt x="21600" y="6079"/>
                </a:lnTo>
                <a:close/>
              </a:path>
            </a:pathLst>
          </a:custGeom>
          <a:solidFill>
            <a:srgbClr val="C6E4DD"/>
          </a:solidFill>
          <a:ln w="9525">
            <a:solidFill>
              <a:schemeClr val="tx1"/>
            </a:solidFill>
            <a:miter lim="800000"/>
            <a:headEnd/>
            <a:tailEnd/>
          </a:ln>
          <a:effectLst/>
        </p:spPr>
        <p:txBody>
          <a:bodyPr wrap="none" anchor="ctr"/>
          <a:lstStyle/>
          <a:p>
            <a:endParaRPr lang="en-US" dirty="0"/>
          </a:p>
        </p:txBody>
      </p:sp>
      <p:sp>
        <p:nvSpPr>
          <p:cNvPr id="7" name="AutoShape 6"/>
          <p:cNvSpPr>
            <a:spLocks noChangeArrowheads="1"/>
          </p:cNvSpPr>
          <p:nvPr/>
        </p:nvSpPr>
        <p:spPr bwMode="auto">
          <a:xfrm rot="10800000">
            <a:off x="7110359" y="3989799"/>
            <a:ext cx="957262" cy="919163"/>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4029 h 21600"/>
              <a:gd name="T14" fmla="*/ 19413 w 21600"/>
              <a:gd name="T15" fmla="*/ 8129 h 21600"/>
            </a:gdLst>
            <a:ahLst/>
            <a:cxnLst>
              <a:cxn ang="T8">
                <a:pos x="T0" y="T1"/>
              </a:cxn>
              <a:cxn ang="T9">
                <a:pos x="T2" y="T3"/>
              </a:cxn>
              <a:cxn ang="T10">
                <a:pos x="T4" y="T5"/>
              </a:cxn>
              <a:cxn ang="T11">
                <a:pos x="T6" y="T7"/>
              </a:cxn>
            </a:cxnLst>
            <a:rect l="T12" t="T13" r="T14" b="T15"/>
            <a:pathLst>
              <a:path w="21600" h="21600">
                <a:moveTo>
                  <a:pt x="21600" y="6079"/>
                </a:moveTo>
                <a:lnTo>
                  <a:pt x="15116" y="0"/>
                </a:lnTo>
                <a:lnTo>
                  <a:pt x="15116" y="4029"/>
                </a:lnTo>
                <a:lnTo>
                  <a:pt x="12427" y="4029"/>
                </a:lnTo>
                <a:cubicBezTo>
                  <a:pt x="5564" y="4029"/>
                  <a:pt x="0" y="7668"/>
                  <a:pt x="0" y="12158"/>
                </a:cubicBezTo>
                <a:lnTo>
                  <a:pt x="0" y="21600"/>
                </a:lnTo>
                <a:lnTo>
                  <a:pt x="4191" y="21600"/>
                </a:lnTo>
                <a:lnTo>
                  <a:pt x="4191" y="12158"/>
                </a:lnTo>
                <a:cubicBezTo>
                  <a:pt x="4191" y="9933"/>
                  <a:pt x="7878" y="8129"/>
                  <a:pt x="12427" y="8129"/>
                </a:cubicBezTo>
                <a:lnTo>
                  <a:pt x="15116" y="8129"/>
                </a:lnTo>
                <a:lnTo>
                  <a:pt x="15116" y="12158"/>
                </a:lnTo>
                <a:lnTo>
                  <a:pt x="21600" y="6079"/>
                </a:lnTo>
                <a:close/>
              </a:path>
            </a:pathLst>
          </a:custGeom>
          <a:solidFill>
            <a:srgbClr val="C6E4DD"/>
          </a:solidFill>
          <a:ln w="9525">
            <a:solidFill>
              <a:schemeClr val="tx1"/>
            </a:solidFill>
            <a:miter lim="800000"/>
            <a:headEnd/>
            <a:tailEnd/>
          </a:ln>
          <a:effectLst/>
        </p:spPr>
        <p:txBody>
          <a:bodyPr wrap="none" anchor="ctr"/>
          <a:lstStyle/>
          <a:p>
            <a:endParaRPr lang="en-US" dirty="0"/>
          </a:p>
        </p:txBody>
      </p:sp>
      <p:sp>
        <p:nvSpPr>
          <p:cNvPr id="8" name="AutoShape 7"/>
          <p:cNvSpPr>
            <a:spLocks noChangeArrowheads="1"/>
          </p:cNvSpPr>
          <p:nvPr/>
        </p:nvSpPr>
        <p:spPr bwMode="auto">
          <a:xfrm rot="5400000">
            <a:off x="6993223" y="1466883"/>
            <a:ext cx="919162" cy="954088"/>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4348 h 21600"/>
              <a:gd name="T14" fmla="*/ 19518 w 21600"/>
              <a:gd name="T15" fmla="*/ 7810 h 21600"/>
            </a:gdLst>
            <a:ahLst/>
            <a:cxnLst>
              <a:cxn ang="T8">
                <a:pos x="T0" y="T1"/>
              </a:cxn>
              <a:cxn ang="T9">
                <a:pos x="T2" y="T3"/>
              </a:cxn>
              <a:cxn ang="T10">
                <a:pos x="T4" y="T5"/>
              </a:cxn>
              <a:cxn ang="T11">
                <a:pos x="T6" y="T7"/>
              </a:cxn>
            </a:cxnLst>
            <a:rect l="T12" t="T13" r="T14" b="T15"/>
            <a:pathLst>
              <a:path w="21600" h="21600">
                <a:moveTo>
                  <a:pt x="21600" y="6079"/>
                </a:moveTo>
                <a:lnTo>
                  <a:pt x="14288" y="0"/>
                </a:lnTo>
                <a:lnTo>
                  <a:pt x="14288" y="4348"/>
                </a:lnTo>
                <a:lnTo>
                  <a:pt x="12427" y="4348"/>
                </a:lnTo>
                <a:cubicBezTo>
                  <a:pt x="5564" y="4348"/>
                  <a:pt x="0" y="7845"/>
                  <a:pt x="0" y="12158"/>
                </a:cubicBezTo>
                <a:lnTo>
                  <a:pt x="0" y="21600"/>
                </a:lnTo>
                <a:lnTo>
                  <a:pt x="3539" y="21600"/>
                </a:lnTo>
                <a:lnTo>
                  <a:pt x="3539" y="12158"/>
                </a:lnTo>
                <a:cubicBezTo>
                  <a:pt x="3539" y="9757"/>
                  <a:pt x="7518" y="7810"/>
                  <a:pt x="12427" y="7810"/>
                </a:cubicBezTo>
                <a:lnTo>
                  <a:pt x="14288" y="7810"/>
                </a:lnTo>
                <a:lnTo>
                  <a:pt x="14288" y="12158"/>
                </a:lnTo>
                <a:lnTo>
                  <a:pt x="21600" y="6079"/>
                </a:lnTo>
                <a:close/>
              </a:path>
            </a:pathLst>
          </a:custGeom>
          <a:solidFill>
            <a:srgbClr val="BBE0E3"/>
          </a:solidFill>
          <a:ln w="9525">
            <a:solidFill>
              <a:schemeClr val="tx1"/>
            </a:solidFill>
            <a:miter lim="800000"/>
            <a:headEnd/>
            <a:tailEnd/>
          </a:ln>
        </p:spPr>
        <p:txBody>
          <a:bodyPr wrap="none" anchor="ctr"/>
          <a:lstStyle/>
          <a:p>
            <a:endParaRPr lang="en-US" dirty="0"/>
          </a:p>
        </p:txBody>
      </p:sp>
      <p:sp>
        <p:nvSpPr>
          <p:cNvPr id="9" name="AutoShape 8"/>
          <p:cNvSpPr>
            <a:spLocks noChangeArrowheads="1"/>
          </p:cNvSpPr>
          <p:nvPr/>
        </p:nvSpPr>
        <p:spPr bwMode="auto">
          <a:xfrm rot="-5400000">
            <a:off x="3890788" y="3875584"/>
            <a:ext cx="919163" cy="1004887"/>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4128 h 21600"/>
              <a:gd name="T14" fmla="*/ 19505 w 21600"/>
              <a:gd name="T15" fmla="*/ 8030 h 21600"/>
            </a:gdLst>
            <a:ahLst/>
            <a:cxnLst>
              <a:cxn ang="T8">
                <a:pos x="T0" y="T1"/>
              </a:cxn>
              <a:cxn ang="T9">
                <a:pos x="T2" y="T3"/>
              </a:cxn>
              <a:cxn ang="T10">
                <a:pos x="T4" y="T5"/>
              </a:cxn>
              <a:cxn ang="T11">
                <a:pos x="T6" y="T7"/>
              </a:cxn>
            </a:cxnLst>
            <a:rect l="T12" t="T13" r="T14" b="T15"/>
            <a:pathLst>
              <a:path w="21600" h="21600">
                <a:moveTo>
                  <a:pt x="21600" y="6079"/>
                </a:moveTo>
                <a:lnTo>
                  <a:pt x="15071" y="0"/>
                </a:lnTo>
                <a:lnTo>
                  <a:pt x="15071" y="4128"/>
                </a:lnTo>
                <a:lnTo>
                  <a:pt x="12427" y="4128"/>
                </a:lnTo>
                <a:cubicBezTo>
                  <a:pt x="5564" y="4128"/>
                  <a:pt x="0" y="7723"/>
                  <a:pt x="0" y="12158"/>
                </a:cubicBezTo>
                <a:lnTo>
                  <a:pt x="0" y="21600"/>
                </a:lnTo>
                <a:lnTo>
                  <a:pt x="3988" y="21600"/>
                </a:lnTo>
                <a:lnTo>
                  <a:pt x="3988" y="12158"/>
                </a:lnTo>
                <a:cubicBezTo>
                  <a:pt x="3988" y="9878"/>
                  <a:pt x="7766" y="8030"/>
                  <a:pt x="12427" y="8030"/>
                </a:cubicBezTo>
                <a:lnTo>
                  <a:pt x="15071" y="8030"/>
                </a:lnTo>
                <a:lnTo>
                  <a:pt x="15071" y="12158"/>
                </a:lnTo>
                <a:lnTo>
                  <a:pt x="21600" y="6079"/>
                </a:lnTo>
                <a:close/>
              </a:path>
            </a:pathLst>
          </a:custGeom>
          <a:solidFill>
            <a:srgbClr val="C6E4DD"/>
          </a:solidFill>
          <a:ln w="9525">
            <a:solidFill>
              <a:schemeClr val="tx1"/>
            </a:solidFill>
            <a:miter lim="800000"/>
            <a:headEnd/>
            <a:tailEnd/>
          </a:ln>
          <a:effectLst/>
        </p:spPr>
        <p:txBody>
          <a:bodyPr wrap="none" anchor="ctr"/>
          <a:lstStyle/>
          <a:p>
            <a:endParaRPr lang="en-US" dirty="0"/>
          </a:p>
        </p:txBody>
      </p:sp>
      <p:sp>
        <p:nvSpPr>
          <p:cNvPr id="10" name="Oval 9"/>
          <p:cNvSpPr>
            <a:spLocks noChangeArrowheads="1"/>
          </p:cNvSpPr>
          <p:nvPr/>
        </p:nvSpPr>
        <p:spPr bwMode="auto">
          <a:xfrm>
            <a:off x="5088011" y="2436188"/>
            <a:ext cx="1728787" cy="1079500"/>
          </a:xfrm>
          <a:prstGeom prst="ellipse">
            <a:avLst/>
          </a:prstGeom>
          <a:noFill/>
          <a:ln w="9525">
            <a:solidFill>
              <a:srgbClr val="0066FF"/>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eaLnBrk="1" hangingPunct="1">
              <a:spcBef>
                <a:spcPct val="0"/>
              </a:spcBef>
              <a:buFontTx/>
              <a:buNone/>
            </a:pPr>
            <a:r>
              <a:rPr lang="es-x-int-SDL" sz="1800" b="1">
                <a:solidFill>
                  <a:srgbClr val="993300"/>
                </a:solidFill>
                <a:latin typeface="+mn-lt"/>
              </a:rPr>
              <a:t>Poblaciones afectadas y contexto</a:t>
            </a:r>
          </a:p>
        </p:txBody>
      </p:sp>
      <p:sp>
        <p:nvSpPr>
          <p:cNvPr id="11" name="WordArt 10"/>
          <p:cNvSpPr>
            <a:spLocks noChangeArrowheads="1" noChangeShapeType="1" noTextEdit="1"/>
          </p:cNvSpPr>
          <p:nvPr/>
        </p:nvSpPr>
        <p:spPr bwMode="auto">
          <a:xfrm>
            <a:off x="3143250" y="476251"/>
            <a:ext cx="5761038" cy="39608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0800000"/>
              </a:avLst>
            </a:prstTxWarp>
          </a:bodyPr>
          <a:lstStyle/>
          <a:p>
            <a:pPr algn="ctr"/>
            <a:r>
              <a:rPr lang="es-x-int-SDL" sz="1100">
                <a:solidFill>
                  <a:srgbClr val="C0C0C0"/>
                </a:solidFill>
                <a:ea typeface="Arial Black" charset="0"/>
                <a:cs typeface="Arial Black" charset="0"/>
              </a:rPr>
              <a:t>Misión, cometido y principios</a:t>
            </a:r>
          </a:p>
        </p:txBody>
      </p:sp>
      <p:sp>
        <p:nvSpPr>
          <p:cNvPr id="12" name="WordArt 11"/>
          <p:cNvSpPr>
            <a:spLocks noChangeArrowheads="1" noChangeShapeType="1" noTextEdit="1"/>
          </p:cNvSpPr>
          <p:nvPr/>
        </p:nvSpPr>
        <p:spPr bwMode="auto">
          <a:xfrm>
            <a:off x="2855914" y="1841500"/>
            <a:ext cx="6408737" cy="42560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Down">
              <a:avLst>
                <a:gd name="adj" fmla="val 0"/>
              </a:avLst>
            </a:prstTxWarp>
          </a:bodyPr>
          <a:lstStyle/>
          <a:p>
            <a:pPr algn="ctr"/>
            <a:r>
              <a:rPr lang="es-x-int-SDL" sz="1800" dirty="0">
                <a:solidFill>
                  <a:srgbClr val="C0C0C0"/>
                </a:solidFill>
                <a:ea typeface="Arial Black" charset="0"/>
                <a:cs typeface="Arial Black" charset="0"/>
              </a:rPr>
              <a:t>Prioridades de gestión institucional</a:t>
            </a:r>
          </a:p>
        </p:txBody>
      </p:sp>
      <p:sp>
        <p:nvSpPr>
          <p:cNvPr id="13" name="Text Box 12"/>
          <p:cNvSpPr txBox="1">
            <a:spLocks noChangeArrowheads="1"/>
          </p:cNvSpPr>
          <p:nvPr/>
        </p:nvSpPr>
        <p:spPr bwMode="auto">
          <a:xfrm>
            <a:off x="5141563" y="4374089"/>
            <a:ext cx="204396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s-x-int-SDL" b="1" dirty="0">
                <a:effectLst>
                  <a:outerShdw blurRad="38100" dist="38100" dir="2700000" algn="tl">
                    <a:srgbClr val="C0C0C0"/>
                  </a:outerShdw>
                </a:effectLst>
                <a:latin typeface="+mn-lt"/>
              </a:rPr>
              <a:t>Implementar</a:t>
            </a:r>
          </a:p>
          <a:p>
            <a:pPr>
              <a:defRPr/>
            </a:pPr>
            <a:r>
              <a:rPr lang="es-x-int-SDL" b="1" dirty="0">
                <a:effectLst>
                  <a:outerShdw blurRad="38100" dist="38100" dir="2700000" algn="tl">
                    <a:srgbClr val="C0C0C0"/>
                  </a:outerShdw>
                </a:effectLst>
                <a:latin typeface="+mn-lt"/>
              </a:rPr>
              <a:t>y </a:t>
            </a:r>
            <a:r>
              <a:rPr lang="es-AR" b="1" dirty="0">
                <a:effectLst>
                  <a:outerShdw blurRad="38100" dist="38100" dir="2700000" algn="tl">
                    <a:srgbClr val="C0C0C0"/>
                  </a:outerShdw>
                </a:effectLst>
                <a:latin typeface="+mn-lt"/>
              </a:rPr>
              <a:t>efectuar un seguimiento</a:t>
            </a:r>
            <a:endParaRPr lang="es-x-int-SDL" b="1" dirty="0">
              <a:effectLst>
                <a:outerShdw blurRad="38100" dist="38100" dir="2700000" algn="tl">
                  <a:srgbClr val="C0C0C0"/>
                </a:outerShdw>
              </a:effectLst>
              <a:latin typeface="+mn-lt"/>
            </a:endParaRPr>
          </a:p>
        </p:txBody>
      </p:sp>
      <p:sp>
        <p:nvSpPr>
          <p:cNvPr id="14" name="Text Box 13"/>
          <p:cNvSpPr txBox="1">
            <a:spLocks noChangeArrowheads="1"/>
          </p:cNvSpPr>
          <p:nvPr/>
        </p:nvSpPr>
        <p:spPr bwMode="auto">
          <a:xfrm>
            <a:off x="7137900" y="2662270"/>
            <a:ext cx="151055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r>
              <a:rPr lang="es-x-int-SDL" b="1" dirty="0">
                <a:effectLst>
                  <a:outerShdw blurRad="38100" dist="38100" dir="2700000" algn="tl">
                    <a:srgbClr val="C0C0C0"/>
                  </a:outerShdw>
                </a:effectLst>
                <a:latin typeface="+mn-lt"/>
              </a:rPr>
              <a:t>Formular y planificar</a:t>
            </a:r>
          </a:p>
        </p:txBody>
      </p:sp>
      <p:grpSp>
        <p:nvGrpSpPr>
          <p:cNvPr id="15" name="Group 14"/>
          <p:cNvGrpSpPr>
            <a:grpSpLocks/>
          </p:cNvGrpSpPr>
          <p:nvPr/>
        </p:nvGrpSpPr>
        <p:grpSpPr bwMode="auto">
          <a:xfrm>
            <a:off x="4612482" y="2011484"/>
            <a:ext cx="2679700" cy="2171599"/>
            <a:chOff x="4655816" y="2243517"/>
            <a:chExt cx="2554813" cy="2133423"/>
          </a:xfrm>
        </p:grpSpPr>
        <p:sp>
          <p:nvSpPr>
            <p:cNvPr id="16" name="Oval 15"/>
            <p:cNvSpPr/>
            <p:nvPr/>
          </p:nvSpPr>
          <p:spPr>
            <a:xfrm>
              <a:off x="4680032" y="2307459"/>
              <a:ext cx="2444327" cy="19182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sz="1800" dirty="0"/>
            </a:p>
          </p:txBody>
        </p:sp>
        <p:sp>
          <p:nvSpPr>
            <p:cNvPr id="17" name="Isosceles Triangle 16"/>
            <p:cNvSpPr/>
            <p:nvPr/>
          </p:nvSpPr>
          <p:spPr>
            <a:xfrm rot="5228010">
              <a:off x="5805366" y="2236670"/>
              <a:ext cx="151280" cy="16497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sz="1800" dirty="0"/>
            </a:p>
          </p:txBody>
        </p:sp>
        <p:sp>
          <p:nvSpPr>
            <p:cNvPr id="18" name="Isosceles Triangle 17"/>
            <p:cNvSpPr/>
            <p:nvPr/>
          </p:nvSpPr>
          <p:spPr>
            <a:xfrm rot="11095915">
              <a:off x="7042629" y="3290002"/>
              <a:ext cx="168000" cy="1356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sz="1800" dirty="0"/>
            </a:p>
          </p:txBody>
        </p:sp>
        <p:sp>
          <p:nvSpPr>
            <p:cNvPr id="19" name="TextBox 16"/>
            <p:cNvSpPr txBox="1">
              <a:spLocks noChangeArrowheads="1"/>
            </p:cNvSpPr>
            <p:nvPr/>
          </p:nvSpPr>
          <p:spPr bwMode="auto">
            <a:xfrm>
              <a:off x="5380767" y="4074574"/>
              <a:ext cx="1234227" cy="3023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s-x-int-SDL" sz="1400" dirty="0">
                  <a:solidFill>
                    <a:srgbClr val="FF0000"/>
                  </a:solidFill>
                </a:rPr>
                <a:t>Seguimiento</a:t>
              </a:r>
            </a:p>
          </p:txBody>
        </p:sp>
        <p:sp>
          <p:nvSpPr>
            <p:cNvPr id="20" name="Isosceles Triangle 19"/>
            <p:cNvSpPr/>
            <p:nvPr/>
          </p:nvSpPr>
          <p:spPr>
            <a:xfrm rot="20603883">
              <a:off x="4655816" y="3414770"/>
              <a:ext cx="151351" cy="13880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sz="1800" dirty="0"/>
            </a:p>
          </p:txBody>
        </p:sp>
      </p:grpSp>
      <p:sp>
        <p:nvSpPr>
          <p:cNvPr id="21" name="Slide Number Placeholder 20"/>
          <p:cNvSpPr>
            <a:spLocks noGrp="1"/>
          </p:cNvSpPr>
          <p:nvPr>
            <p:ph type="sldNum" sz="quarter" idx="12"/>
          </p:nvPr>
        </p:nvSpPr>
        <p:spPr/>
        <p:txBody>
          <a:bodyPr/>
          <a:lstStyle/>
          <a:p>
            <a:fld id="{05C408E3-1C0B-45E5-B572-56F424382D1E}" type="slidenum">
              <a:rPr lang="fr-CH" smtClean="0"/>
              <a:t>3</a:t>
            </a:fld>
            <a:endParaRPr lang="fr-CH" dirty="0"/>
          </a:p>
        </p:txBody>
      </p:sp>
    </p:spTree>
    <p:extLst>
      <p:ext uri="{BB962C8B-B14F-4D97-AF65-F5344CB8AC3E}">
        <p14:creationId xmlns:p14="http://schemas.microsoft.com/office/powerpoint/2010/main" val="262183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48301" y="3429001"/>
            <a:ext cx="15605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4517" name="Straight Connector 13"/>
          <p:cNvCxnSpPr>
            <a:cxnSpLocks noChangeShapeType="1"/>
          </p:cNvCxnSpPr>
          <p:nvPr/>
        </p:nvCxnSpPr>
        <p:spPr bwMode="auto">
          <a:xfrm>
            <a:off x="7226301" y="3983038"/>
            <a:ext cx="1101725" cy="0"/>
          </a:xfrm>
          <a:prstGeom prst="line">
            <a:avLst/>
          </a:prstGeom>
          <a:noFill/>
          <a:ln w="9525">
            <a:solidFill>
              <a:schemeClr val="tx1"/>
            </a:solidFill>
            <a:round/>
            <a:headEnd/>
            <a:tailEnd/>
          </a:ln>
        </p:spPr>
      </p:cxnSp>
      <p:cxnSp>
        <p:nvCxnSpPr>
          <p:cNvPr id="64518" name="Straight Connector 15"/>
          <p:cNvCxnSpPr>
            <a:cxnSpLocks noChangeShapeType="1"/>
          </p:cNvCxnSpPr>
          <p:nvPr/>
        </p:nvCxnSpPr>
        <p:spPr bwMode="auto">
          <a:xfrm flipH="1">
            <a:off x="4008439" y="3983038"/>
            <a:ext cx="1201737" cy="0"/>
          </a:xfrm>
          <a:prstGeom prst="line">
            <a:avLst/>
          </a:prstGeom>
          <a:noFill/>
          <a:ln w="9525">
            <a:solidFill>
              <a:schemeClr val="tx1"/>
            </a:solidFill>
            <a:round/>
            <a:headEnd/>
            <a:tailEnd/>
          </a:ln>
        </p:spPr>
      </p:cxnSp>
      <p:cxnSp>
        <p:nvCxnSpPr>
          <p:cNvPr id="64519" name="Straight Connector 17"/>
          <p:cNvCxnSpPr>
            <a:cxnSpLocks noChangeShapeType="1"/>
          </p:cNvCxnSpPr>
          <p:nvPr/>
        </p:nvCxnSpPr>
        <p:spPr bwMode="auto">
          <a:xfrm>
            <a:off x="6227763" y="4862513"/>
            <a:ext cx="11112" cy="582612"/>
          </a:xfrm>
          <a:prstGeom prst="line">
            <a:avLst/>
          </a:prstGeom>
          <a:noFill/>
          <a:ln w="9525">
            <a:solidFill>
              <a:schemeClr val="tx1"/>
            </a:solidFill>
            <a:round/>
            <a:headEnd/>
            <a:tailEnd/>
          </a:ln>
        </p:spPr>
      </p:cxnSp>
      <p:sp>
        <p:nvSpPr>
          <p:cNvPr id="64520" name="Rectangle 18"/>
          <p:cNvSpPr>
            <a:spLocks noChangeArrowheads="1"/>
          </p:cNvSpPr>
          <p:nvPr/>
        </p:nvSpPr>
        <p:spPr bwMode="auto">
          <a:xfrm>
            <a:off x="1254642" y="3459163"/>
            <a:ext cx="2687121"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s-x-int-SDL" sz="3200" dirty="0">
                <a:latin typeface="+mn-lt"/>
              </a:rPr>
              <a:t>Planificados o no planificados</a:t>
            </a:r>
          </a:p>
        </p:txBody>
      </p:sp>
      <p:sp>
        <p:nvSpPr>
          <p:cNvPr id="64521" name="Rectangle 26"/>
          <p:cNvSpPr>
            <a:spLocks noChangeArrowheads="1"/>
          </p:cNvSpPr>
          <p:nvPr/>
        </p:nvSpPr>
        <p:spPr bwMode="auto">
          <a:xfrm>
            <a:off x="8162925" y="3444875"/>
            <a:ext cx="31908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s-x-int-SDL" sz="3200">
                <a:latin typeface="+mn-lt"/>
              </a:rPr>
              <a:t>Positivos o negativos </a:t>
            </a:r>
          </a:p>
        </p:txBody>
      </p:sp>
      <p:sp>
        <p:nvSpPr>
          <p:cNvPr id="64522" name="Rectangle 27"/>
          <p:cNvSpPr>
            <a:spLocks noChangeArrowheads="1"/>
          </p:cNvSpPr>
          <p:nvPr/>
        </p:nvSpPr>
        <p:spPr bwMode="auto">
          <a:xfrm>
            <a:off x="4872039" y="5516564"/>
            <a:ext cx="3003323"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90000"/>
              </a:lnSpc>
            </a:pPr>
            <a:r>
              <a:rPr lang="es-x-int-SDL" sz="3200">
                <a:latin typeface="+mn-lt"/>
              </a:rPr>
              <a:t>Directos o indirectos</a:t>
            </a:r>
          </a:p>
        </p:txBody>
      </p:sp>
      <p:sp>
        <p:nvSpPr>
          <p:cNvPr id="64523" name="Oval 28"/>
          <p:cNvSpPr>
            <a:spLocks noChangeArrowheads="1"/>
          </p:cNvSpPr>
          <p:nvPr/>
        </p:nvSpPr>
        <p:spPr bwMode="auto">
          <a:xfrm>
            <a:off x="5210176" y="2846389"/>
            <a:ext cx="2016125" cy="20161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fr-CH" altLang="en-US" dirty="0"/>
          </a:p>
        </p:txBody>
      </p:sp>
      <p:sp>
        <p:nvSpPr>
          <p:cNvPr id="12" name="Pentagon 5"/>
          <p:cNvSpPr>
            <a:spLocks noChangeArrowheads="1"/>
          </p:cNvSpPr>
          <p:nvPr/>
        </p:nvSpPr>
        <p:spPr bwMode="auto">
          <a:xfrm>
            <a:off x="1658679" y="917556"/>
            <a:ext cx="10255025" cy="977919"/>
          </a:xfrm>
          <a:prstGeom prst="homePlate">
            <a:avLst>
              <a:gd name="adj" fmla="val 50010"/>
            </a:avLst>
          </a:prstGeom>
          <a:solidFill>
            <a:srgbClr val="EAF5F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90000"/>
              </a:lnSpc>
            </a:pPr>
            <a:r>
              <a:rPr lang="es-x-int-SDL" sz="3200" dirty="0">
                <a:latin typeface="+mn-lt"/>
              </a:rPr>
              <a:t>Los </a:t>
            </a:r>
            <a:r>
              <a:rPr lang="es-AR" sz="3200" b="1" dirty="0">
                <a:solidFill>
                  <a:srgbClr val="0070C0"/>
                </a:solidFill>
                <a:latin typeface="+mn-lt"/>
              </a:rPr>
              <a:t>r</a:t>
            </a:r>
            <a:r>
              <a:rPr lang="es-x-int-SDL" sz="3200" b="1" dirty="0">
                <a:solidFill>
                  <a:srgbClr val="0070C0"/>
                </a:solidFill>
                <a:latin typeface="+mn-lt"/>
              </a:rPr>
              <a:t>esult</a:t>
            </a:r>
            <a:r>
              <a:rPr lang="es-AR" sz="3200" b="1" dirty="0" err="1">
                <a:solidFill>
                  <a:srgbClr val="0070C0"/>
                </a:solidFill>
                <a:latin typeface="+mn-lt"/>
              </a:rPr>
              <a:t>ado</a:t>
            </a:r>
            <a:r>
              <a:rPr lang="es-x-int-SDL" sz="3200" b="1" dirty="0">
                <a:solidFill>
                  <a:srgbClr val="0070C0"/>
                </a:solidFill>
                <a:latin typeface="+mn-lt"/>
              </a:rPr>
              <a:t>s</a:t>
            </a:r>
            <a:r>
              <a:rPr lang="es-AR" sz="3200" b="1" dirty="0">
                <a:solidFill>
                  <a:srgbClr val="0070C0"/>
                </a:solidFill>
                <a:latin typeface="+mn-lt"/>
              </a:rPr>
              <a:t> finales</a:t>
            </a:r>
            <a:r>
              <a:rPr lang="es-x-int-SDL" sz="3200" dirty="0">
                <a:solidFill>
                  <a:schemeClr val="accent2"/>
                </a:solidFill>
                <a:latin typeface="+mn-lt"/>
              </a:rPr>
              <a:t> </a:t>
            </a:r>
            <a:r>
              <a:rPr lang="es-x-int-SDL" sz="3200" dirty="0">
                <a:latin typeface="+mn-lt"/>
              </a:rPr>
              <a:t>son los efectos producidos por una intervención en el nivel de resultado</a:t>
            </a:r>
            <a:r>
              <a:rPr lang="es-AR" sz="3200" dirty="0">
                <a:latin typeface="+mn-lt"/>
              </a:rPr>
              <a:t>/efecto</a:t>
            </a:r>
            <a:r>
              <a:rPr lang="es-x-int-SDL" sz="3200" dirty="0">
                <a:latin typeface="+mn-lt"/>
              </a:rPr>
              <a:t>. </a:t>
            </a:r>
          </a:p>
        </p:txBody>
      </p:sp>
      <p:sp>
        <p:nvSpPr>
          <p:cNvPr id="13" name="Rectangle 12"/>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4" name="TextBox 13"/>
          <p:cNvSpPr txBox="1"/>
          <p:nvPr/>
        </p:nvSpPr>
        <p:spPr>
          <a:xfrm>
            <a:off x="83492" y="5248205"/>
            <a:ext cx="461665" cy="1324273"/>
          </a:xfrm>
          <a:prstGeom prst="rect">
            <a:avLst/>
          </a:prstGeom>
          <a:noFill/>
        </p:spPr>
        <p:txBody>
          <a:bodyPr vert="vert270" wrap="none" rtlCol="0">
            <a:spAutoFit/>
          </a:bodyPr>
          <a:lstStyle/>
          <a:p>
            <a:r>
              <a:rPr lang="es-x-int-SDL" dirty="0">
                <a:solidFill>
                  <a:schemeClr val="bg1"/>
                </a:solidFill>
              </a:rPr>
              <a:t>Curso </a:t>
            </a:r>
            <a:r>
              <a:rPr lang="es-AR" dirty="0">
                <a:solidFill>
                  <a:schemeClr val="bg1"/>
                </a:solidFill>
              </a:rPr>
              <a:t>H.E.L.P</a:t>
            </a:r>
            <a:endParaRPr lang="es-x-int-SDL" dirty="0">
              <a:solidFill>
                <a:schemeClr val="bg1"/>
              </a:solidFill>
            </a:endParaRPr>
          </a:p>
        </p:txBody>
      </p:sp>
      <p:sp>
        <p:nvSpPr>
          <p:cNvPr id="3" name="Slide Number Placeholder 2"/>
          <p:cNvSpPr>
            <a:spLocks noGrp="1"/>
          </p:cNvSpPr>
          <p:nvPr>
            <p:ph type="sldNum" sz="quarter" idx="12"/>
          </p:nvPr>
        </p:nvSpPr>
        <p:spPr/>
        <p:txBody>
          <a:bodyPr/>
          <a:lstStyle/>
          <a:p>
            <a:fld id="{05C408E3-1C0B-45E5-B572-56F424382D1E}" type="slidenum">
              <a:rPr lang="fr-CH" smtClean="0"/>
              <a:t>30</a:t>
            </a:fld>
            <a:endParaRPr lang="fr-CH" dirty="0"/>
          </a:p>
        </p:txBody>
      </p:sp>
    </p:spTree>
    <p:extLst>
      <p:ext uri="{BB962C8B-B14F-4D97-AF65-F5344CB8AC3E}">
        <p14:creationId xmlns:p14="http://schemas.microsoft.com/office/powerpoint/2010/main" val="38571755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209800" y="304800"/>
            <a:ext cx="7772400" cy="914400"/>
          </a:xfrm>
        </p:spPr>
        <p:txBody>
          <a:bodyPr>
            <a:normAutofit fontScale="90000"/>
          </a:bodyPr>
          <a:lstStyle/>
          <a:p>
            <a:pPr algn="ctr" eaLnBrk="1" hangingPunct="1"/>
            <a:br>
              <a:rPr lang="es-x-int-SDL" sz="3200" u="sng" dirty="0">
                <a:solidFill>
                  <a:schemeClr val="tx1"/>
                </a:solidFill>
              </a:rPr>
            </a:br>
            <a:br>
              <a:rPr lang="es-x-int-SDL" sz="3200" u="sng" dirty="0">
                <a:solidFill>
                  <a:schemeClr val="tx1"/>
                </a:solidFill>
              </a:rPr>
            </a:br>
            <a:r>
              <a:rPr lang="es-AR" sz="4900" u="sng" dirty="0">
                <a:solidFill>
                  <a:schemeClr val="tx1"/>
                </a:solidFill>
                <a:latin typeface="+mn-lt"/>
              </a:rPr>
              <a:t>SMART</a:t>
            </a:r>
            <a:br>
              <a:rPr lang="es-x-int-SDL" sz="4900" u="sng" dirty="0">
                <a:solidFill>
                  <a:schemeClr val="tx1"/>
                </a:solidFill>
                <a:latin typeface="+mn-lt"/>
              </a:rPr>
            </a:br>
            <a:r>
              <a:rPr lang="es-x-int-SDL" sz="4000" dirty="0">
                <a:solidFill>
                  <a:schemeClr val="tx1"/>
                </a:solidFill>
              </a:rPr>
              <a:t>          </a:t>
            </a:r>
            <a:br>
              <a:rPr lang="es-x-int-SDL" sz="3200" u="sng" dirty="0">
                <a:solidFill>
                  <a:schemeClr val="tx1"/>
                </a:solidFill>
              </a:rPr>
            </a:br>
            <a:r>
              <a:rPr lang="es-x-int-SDL" sz="3200" u="sng" dirty="0">
                <a:solidFill>
                  <a:schemeClr val="tx1"/>
                </a:solidFill>
              </a:rPr>
              <a:t>    </a:t>
            </a:r>
            <a:r>
              <a:rPr lang="es-x-int-SDL" sz="3200" b="1" u="sng" dirty="0"/>
              <a:t>     </a:t>
            </a:r>
          </a:p>
        </p:txBody>
      </p:sp>
      <p:sp>
        <p:nvSpPr>
          <p:cNvPr id="300035" name="Rectangle 3"/>
          <p:cNvSpPr>
            <a:spLocks noGrp="1" noChangeArrowheads="1"/>
          </p:cNvSpPr>
          <p:nvPr>
            <p:ph idx="1"/>
          </p:nvPr>
        </p:nvSpPr>
        <p:spPr>
          <a:xfrm>
            <a:off x="1737826" y="1219200"/>
            <a:ext cx="7848600" cy="4192588"/>
          </a:xfrm>
        </p:spPr>
        <p:txBody>
          <a:bodyPr>
            <a:normAutofit/>
          </a:bodyPr>
          <a:lstStyle/>
          <a:p>
            <a:pPr eaLnBrk="1" hangingPunct="1">
              <a:lnSpc>
                <a:spcPct val="90000"/>
              </a:lnSpc>
              <a:buFontTx/>
              <a:buNone/>
            </a:pPr>
            <a:r>
              <a:rPr lang="es-x-int-SDL" sz="2000" b="1" dirty="0"/>
              <a:t>	</a:t>
            </a:r>
          </a:p>
          <a:p>
            <a:pPr eaLnBrk="1" hangingPunct="1">
              <a:lnSpc>
                <a:spcPct val="90000"/>
              </a:lnSpc>
              <a:buFontTx/>
              <a:buNone/>
            </a:pPr>
            <a:r>
              <a:rPr lang="es-x-int-SDL" sz="2400" dirty="0"/>
              <a:t>Acrónimo </a:t>
            </a:r>
            <a:r>
              <a:rPr lang="es-AR" sz="2400" dirty="0"/>
              <a:t>inglés </a:t>
            </a:r>
            <a:r>
              <a:rPr lang="es-x-int-SDL" sz="2400" dirty="0"/>
              <a:t>para </a:t>
            </a:r>
            <a:r>
              <a:rPr lang="es-AR" sz="2400" dirty="0"/>
              <a:t>calificar </a:t>
            </a:r>
            <a:r>
              <a:rPr lang="es-x-int-SDL" sz="2400" dirty="0"/>
              <a:t>los objetivos:</a:t>
            </a:r>
            <a:endParaRPr lang="es-AR" sz="2400" dirty="0"/>
          </a:p>
          <a:p>
            <a:pPr eaLnBrk="1" hangingPunct="1">
              <a:lnSpc>
                <a:spcPct val="90000"/>
              </a:lnSpc>
              <a:buFontTx/>
              <a:buNone/>
            </a:pPr>
            <a:endParaRPr lang="es-x-int-SDL" sz="2400" dirty="0"/>
          </a:p>
          <a:p>
            <a:r>
              <a:rPr lang="es-AR" sz="2400" b="1" dirty="0">
                <a:solidFill>
                  <a:srgbClr val="0070C0"/>
                </a:solidFill>
              </a:rPr>
              <a:t>S</a:t>
            </a:r>
            <a:r>
              <a:rPr lang="es-x-int-SDL" sz="2400" b="1" dirty="0"/>
              <a:t> </a:t>
            </a:r>
            <a:r>
              <a:rPr lang="es-AR" sz="2400" b="1" dirty="0" err="1"/>
              <a:t>Specific</a:t>
            </a:r>
            <a:r>
              <a:rPr lang="es-AR" sz="2400" b="1" dirty="0"/>
              <a:t> </a:t>
            </a:r>
            <a:r>
              <a:rPr lang="es-AR" sz="2400" dirty="0"/>
              <a:t>(específicos)</a:t>
            </a:r>
            <a:endParaRPr lang="es-x-int-SDL" sz="2400" dirty="0"/>
          </a:p>
          <a:p>
            <a:pPr eaLnBrk="1" hangingPunct="1"/>
            <a:r>
              <a:rPr lang="es-AR" sz="2400" b="1" dirty="0">
                <a:solidFill>
                  <a:srgbClr val="0070C0"/>
                </a:solidFill>
              </a:rPr>
              <a:t>M</a:t>
            </a:r>
            <a:r>
              <a:rPr lang="es-x-int-SDL" sz="2400" b="1" dirty="0"/>
              <a:t> </a:t>
            </a:r>
            <a:r>
              <a:rPr lang="es-AR" sz="2400" b="1" dirty="0" err="1"/>
              <a:t>Measurable</a:t>
            </a:r>
            <a:r>
              <a:rPr lang="es-AR" sz="2400" b="1" dirty="0"/>
              <a:t> </a:t>
            </a:r>
            <a:r>
              <a:rPr lang="es-AR" sz="2400" dirty="0"/>
              <a:t>(medibles)</a:t>
            </a:r>
            <a:endParaRPr lang="es-x-int-SDL" sz="2400" dirty="0"/>
          </a:p>
          <a:p>
            <a:r>
              <a:rPr lang="es-AR" sz="2400" b="1" dirty="0">
                <a:solidFill>
                  <a:srgbClr val="0070C0"/>
                </a:solidFill>
              </a:rPr>
              <a:t>A</a:t>
            </a:r>
            <a:r>
              <a:rPr lang="es-x-int-SDL" sz="2400" b="1" dirty="0"/>
              <a:t> </a:t>
            </a:r>
            <a:r>
              <a:rPr lang="es-AR" sz="2400" b="1" dirty="0" err="1"/>
              <a:t>Achievable</a:t>
            </a:r>
            <a:r>
              <a:rPr lang="es-AR" sz="2400" b="1" dirty="0"/>
              <a:t> </a:t>
            </a:r>
            <a:r>
              <a:rPr lang="es-AR" sz="2400" dirty="0"/>
              <a:t>(a</a:t>
            </a:r>
            <a:r>
              <a:rPr lang="es-x-int-SDL" sz="2400" dirty="0"/>
              <a:t>lcanzables</a:t>
            </a:r>
            <a:r>
              <a:rPr lang="es-AR" sz="2400" b="1" dirty="0"/>
              <a:t>, </a:t>
            </a:r>
            <a:r>
              <a:rPr lang="es-AR" sz="2400" dirty="0"/>
              <a:t>o a</a:t>
            </a:r>
            <a:r>
              <a:rPr lang="es-x-int-SDL" sz="2400" dirty="0"/>
              <a:t>ceptables,</a:t>
            </a:r>
            <a:r>
              <a:rPr lang="es-AR" sz="2400" dirty="0"/>
              <a:t> a</a:t>
            </a:r>
            <a:r>
              <a:rPr lang="es-x-int-SDL" sz="2400" dirty="0"/>
              <a:t>plicables, </a:t>
            </a:r>
            <a:r>
              <a:rPr lang="es-AR" sz="2400" dirty="0"/>
              <a:t>a</a:t>
            </a:r>
            <a:r>
              <a:rPr lang="es-x-int-SDL" sz="2400" dirty="0"/>
              <a:t>propiados o </a:t>
            </a:r>
            <a:r>
              <a:rPr lang="es-AR" sz="2400" dirty="0"/>
              <a:t>a</a:t>
            </a:r>
            <a:r>
              <a:rPr lang="es-x-int-SDL" sz="2400" dirty="0"/>
              <a:t>cordados)</a:t>
            </a:r>
          </a:p>
          <a:p>
            <a:pPr eaLnBrk="1" hangingPunct="1"/>
            <a:r>
              <a:rPr lang="es-AR" sz="2400" b="1" dirty="0">
                <a:solidFill>
                  <a:srgbClr val="0070C0"/>
                </a:solidFill>
              </a:rPr>
              <a:t>R</a:t>
            </a:r>
            <a:r>
              <a:rPr lang="es-x-int-SDL" sz="2400" b="1" dirty="0"/>
              <a:t> </a:t>
            </a:r>
            <a:r>
              <a:rPr lang="es-AR" sz="2400" b="1" dirty="0" err="1"/>
              <a:t>Relevant</a:t>
            </a:r>
            <a:r>
              <a:rPr lang="es-AR" sz="2400" b="1" dirty="0"/>
              <a:t> </a:t>
            </a:r>
            <a:r>
              <a:rPr lang="es-AR" sz="2400" dirty="0"/>
              <a:t>(relevantes, o realistas)</a:t>
            </a:r>
            <a:endParaRPr lang="en-GB" altLang="en-US" sz="2400" dirty="0"/>
          </a:p>
          <a:p>
            <a:r>
              <a:rPr lang="es-AR" sz="2400" b="1" dirty="0">
                <a:solidFill>
                  <a:srgbClr val="0070C0"/>
                </a:solidFill>
              </a:rPr>
              <a:t>T</a:t>
            </a:r>
            <a:r>
              <a:rPr lang="es-x-int-SDL" sz="2400" b="1" dirty="0"/>
              <a:t> </a:t>
            </a:r>
            <a:r>
              <a:rPr lang="es-AR" sz="2400" b="1" dirty="0"/>
              <a:t>Time-</a:t>
            </a:r>
            <a:r>
              <a:rPr lang="es-AR" sz="2400" b="1" dirty="0" err="1"/>
              <a:t>based</a:t>
            </a:r>
            <a:r>
              <a:rPr lang="es-AR" sz="2400" b="1" dirty="0"/>
              <a:t> </a:t>
            </a:r>
            <a:r>
              <a:rPr lang="es-AR" sz="2400" dirty="0"/>
              <a:t>(limitados en el tiempo)</a:t>
            </a:r>
            <a:endParaRPr lang="es-AR" sz="2400" b="1" dirty="0"/>
          </a:p>
          <a:p>
            <a:pPr eaLnBrk="1" hangingPunct="1"/>
            <a:endParaRPr lang="es-x-int-SDL" sz="2400" dirty="0"/>
          </a:p>
        </p:txBody>
      </p:sp>
      <p:sp>
        <p:nvSpPr>
          <p:cNvPr id="5" name="Rectangle 4"/>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6" name="TextBox 5"/>
          <p:cNvSpPr txBox="1"/>
          <p:nvPr/>
        </p:nvSpPr>
        <p:spPr>
          <a:xfrm>
            <a:off x="83492" y="5248205"/>
            <a:ext cx="461665" cy="1324273"/>
          </a:xfrm>
          <a:prstGeom prst="rect">
            <a:avLst/>
          </a:prstGeom>
          <a:noFill/>
        </p:spPr>
        <p:txBody>
          <a:bodyPr vert="vert270" wrap="none" rtlCol="0">
            <a:spAutoFit/>
          </a:bodyPr>
          <a:lstStyle/>
          <a:p>
            <a:r>
              <a:rPr lang="es-x-int-SDL" dirty="0">
                <a:solidFill>
                  <a:schemeClr val="bg1"/>
                </a:solidFill>
              </a:rPr>
              <a:t>Curso </a:t>
            </a:r>
            <a:r>
              <a:rPr lang="es-AR" dirty="0">
                <a:solidFill>
                  <a:schemeClr val="bg1"/>
                </a:solidFill>
              </a:rPr>
              <a:t>H.E.L.P</a:t>
            </a:r>
            <a:endParaRPr lang="es-x-int-SDL" dirty="0">
              <a:solidFill>
                <a:schemeClr val="bg1"/>
              </a:solidFill>
            </a:endParaRPr>
          </a:p>
        </p:txBody>
      </p:sp>
      <p:sp>
        <p:nvSpPr>
          <p:cNvPr id="3" name="Slide Number Placeholder 2"/>
          <p:cNvSpPr>
            <a:spLocks noGrp="1"/>
          </p:cNvSpPr>
          <p:nvPr>
            <p:ph type="sldNum" sz="quarter" idx="12"/>
          </p:nvPr>
        </p:nvSpPr>
        <p:spPr/>
        <p:txBody>
          <a:bodyPr/>
          <a:lstStyle/>
          <a:p>
            <a:fld id="{05C408E3-1C0B-45E5-B572-56F424382D1E}" type="slidenum">
              <a:rPr lang="fr-CH" smtClean="0"/>
              <a:t>31</a:t>
            </a:fld>
            <a:endParaRPr lang="fr-CH" dirty="0"/>
          </a:p>
        </p:txBody>
      </p:sp>
    </p:spTree>
    <p:extLst>
      <p:ext uri="{BB962C8B-B14F-4D97-AF65-F5344CB8AC3E}">
        <p14:creationId xmlns:p14="http://schemas.microsoft.com/office/powerpoint/2010/main" val="3905685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00035">
                                            <p:txEl>
                                              <p:pRg st="0" end="0"/>
                                            </p:txEl>
                                          </p:spTgt>
                                        </p:tgtEl>
                                        <p:attrNameLst>
                                          <p:attrName>style.visibility</p:attrName>
                                        </p:attrNameLst>
                                      </p:cBhvr>
                                      <p:to>
                                        <p:strVal val="visible"/>
                                      </p:to>
                                    </p:set>
                                    <p:animEffect transition="in" filter="slide(fromBottom)">
                                      <p:cBhvr>
                                        <p:cTn id="7" dur="500"/>
                                        <p:tgtEl>
                                          <p:spTgt spid="300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00035">
                                            <p:txEl>
                                              <p:pRg st="1" end="1"/>
                                            </p:txEl>
                                          </p:spTgt>
                                        </p:tgtEl>
                                        <p:attrNameLst>
                                          <p:attrName>style.visibility</p:attrName>
                                        </p:attrNameLst>
                                      </p:cBhvr>
                                      <p:to>
                                        <p:strVal val="visible"/>
                                      </p:to>
                                    </p:set>
                                    <p:animEffect transition="in" filter="slide(fromBottom)">
                                      <p:cBhvr>
                                        <p:cTn id="12" dur="500"/>
                                        <p:tgtEl>
                                          <p:spTgt spid="3000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00035">
                                            <p:txEl>
                                              <p:pRg st="3" end="3"/>
                                            </p:txEl>
                                          </p:spTgt>
                                        </p:tgtEl>
                                        <p:attrNameLst>
                                          <p:attrName>style.visibility</p:attrName>
                                        </p:attrNameLst>
                                      </p:cBhvr>
                                      <p:to>
                                        <p:strVal val="visible"/>
                                      </p:to>
                                    </p:set>
                                    <p:animEffect transition="in" filter="slide(fromBottom)">
                                      <p:cBhvr>
                                        <p:cTn id="17" dur="500"/>
                                        <p:tgtEl>
                                          <p:spTgt spid="30003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00035">
                                            <p:txEl>
                                              <p:pRg st="4" end="4"/>
                                            </p:txEl>
                                          </p:spTgt>
                                        </p:tgtEl>
                                        <p:attrNameLst>
                                          <p:attrName>style.visibility</p:attrName>
                                        </p:attrNameLst>
                                      </p:cBhvr>
                                      <p:to>
                                        <p:strVal val="visible"/>
                                      </p:to>
                                    </p:set>
                                    <p:animEffect transition="in" filter="slide(fromBottom)">
                                      <p:cBhvr>
                                        <p:cTn id="22" dur="500"/>
                                        <p:tgtEl>
                                          <p:spTgt spid="30003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00035">
                                            <p:txEl>
                                              <p:pRg st="5" end="5"/>
                                            </p:txEl>
                                          </p:spTgt>
                                        </p:tgtEl>
                                        <p:attrNameLst>
                                          <p:attrName>style.visibility</p:attrName>
                                        </p:attrNameLst>
                                      </p:cBhvr>
                                      <p:to>
                                        <p:strVal val="visible"/>
                                      </p:to>
                                    </p:set>
                                    <p:animEffect transition="in" filter="slide(fromBottom)">
                                      <p:cBhvr>
                                        <p:cTn id="27" dur="500"/>
                                        <p:tgtEl>
                                          <p:spTgt spid="30003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00035">
                                            <p:txEl>
                                              <p:pRg st="6" end="6"/>
                                            </p:txEl>
                                          </p:spTgt>
                                        </p:tgtEl>
                                        <p:attrNameLst>
                                          <p:attrName>style.visibility</p:attrName>
                                        </p:attrNameLst>
                                      </p:cBhvr>
                                      <p:to>
                                        <p:strVal val="visible"/>
                                      </p:to>
                                    </p:set>
                                    <p:animEffect transition="in" filter="slide(fromBottom)">
                                      <p:cBhvr>
                                        <p:cTn id="32" dur="500"/>
                                        <p:tgtEl>
                                          <p:spTgt spid="30003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00035">
                                            <p:txEl>
                                              <p:pRg st="7" end="7"/>
                                            </p:txEl>
                                          </p:spTgt>
                                        </p:tgtEl>
                                        <p:attrNameLst>
                                          <p:attrName>style.visibility</p:attrName>
                                        </p:attrNameLst>
                                      </p:cBhvr>
                                      <p:to>
                                        <p:strVal val="visible"/>
                                      </p:to>
                                    </p:set>
                                    <p:animEffect transition="in" filter="slide(fromBottom)">
                                      <p:cBhvr>
                                        <p:cTn id="37" dur="500"/>
                                        <p:tgtEl>
                                          <p:spTgt spid="3000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981200" y="274639"/>
            <a:ext cx="8229600" cy="947737"/>
          </a:xfrm>
        </p:spPr>
        <p:txBody>
          <a:bodyPr/>
          <a:lstStyle/>
          <a:p>
            <a:pPr algn="ctr" eaLnBrk="1" hangingPunct="1"/>
            <a:r>
              <a:rPr lang="es-x-int-SDL" u="sng">
                <a:latin typeface="+mn-lt"/>
              </a:rPr>
              <a:t>Formulación de objetivos</a:t>
            </a:r>
          </a:p>
        </p:txBody>
      </p:sp>
      <p:sp>
        <p:nvSpPr>
          <p:cNvPr id="76803" name="Rectangle 3"/>
          <p:cNvSpPr>
            <a:spLocks noGrp="1" noChangeArrowheads="1"/>
          </p:cNvSpPr>
          <p:nvPr>
            <p:ph idx="1"/>
          </p:nvPr>
        </p:nvSpPr>
        <p:spPr>
          <a:xfrm>
            <a:off x="2235701" y="3013620"/>
            <a:ext cx="8135938" cy="3173909"/>
          </a:xfrm>
        </p:spPr>
        <p:txBody>
          <a:bodyPr>
            <a:normAutofit lnSpcReduction="10000"/>
          </a:bodyPr>
          <a:lstStyle/>
          <a:p>
            <a:pPr eaLnBrk="1" hangingPunct="1">
              <a:lnSpc>
                <a:spcPct val="90000"/>
              </a:lnSpc>
              <a:buFontTx/>
              <a:buNone/>
            </a:pPr>
            <a:endParaRPr lang="en-GB" altLang="en-US" sz="2000" b="1" dirty="0"/>
          </a:p>
          <a:p>
            <a:pPr eaLnBrk="1" hangingPunct="1">
              <a:lnSpc>
                <a:spcPct val="90000"/>
              </a:lnSpc>
              <a:buFontTx/>
              <a:buNone/>
            </a:pPr>
            <a:endParaRPr lang="en-GB" altLang="en-US" sz="2000" dirty="0"/>
          </a:p>
          <a:p>
            <a:pPr eaLnBrk="1" hangingPunct="1">
              <a:lnSpc>
                <a:spcPct val="90000"/>
              </a:lnSpc>
              <a:buFontTx/>
              <a:buNone/>
            </a:pPr>
            <a:r>
              <a:rPr lang="es-x-int-SDL" sz="2000" b="1" dirty="0">
                <a:solidFill>
                  <a:schemeClr val="tx2"/>
                </a:solidFill>
              </a:rPr>
              <a:t>	</a:t>
            </a:r>
            <a:r>
              <a:rPr lang="es-x-int-SDL" sz="2400" u="sng" dirty="0"/>
              <a:t>Intervención de producción-iniciativas microeconómicas (IME)</a:t>
            </a:r>
          </a:p>
          <a:p>
            <a:pPr eaLnBrk="1" hangingPunct="1">
              <a:lnSpc>
                <a:spcPct val="90000"/>
              </a:lnSpc>
              <a:buFontTx/>
              <a:buNone/>
            </a:pPr>
            <a:r>
              <a:rPr lang="es-x-int-SDL" sz="2400" dirty="0"/>
              <a:t>	1</a:t>
            </a:r>
            <a:r>
              <a:rPr lang="es-AR" sz="2400" dirty="0"/>
              <a:t>.</a:t>
            </a:r>
            <a:r>
              <a:rPr lang="es-x-int-SDL" sz="2400" dirty="0"/>
              <a:t>500 hogares vulnerables en </a:t>
            </a:r>
            <a:r>
              <a:rPr lang="es-AR" sz="2400" dirty="0"/>
              <a:t>zonas </a:t>
            </a:r>
            <a:r>
              <a:rPr lang="es-x-int-SDL" sz="2400" dirty="0"/>
              <a:t>afectadas por conflictos en la provincia Delta, incluidas 150 personas con discapacidad, han comenzado o recomenzado actividades de generación de ingresos. A fines de 2020, al menos 70% de los beneficiarios estarán ganando ingresos para</a:t>
            </a:r>
            <a:r>
              <a:rPr lang="es-AR" sz="2400" dirty="0"/>
              <a:t> satisfacer </a:t>
            </a:r>
            <a:r>
              <a:rPr lang="es-x-int-SDL" sz="2400" dirty="0"/>
              <a:t> el 30% de las necesidades del hogar de manera sustentable.</a:t>
            </a:r>
          </a:p>
        </p:txBody>
      </p:sp>
      <p:sp>
        <p:nvSpPr>
          <p:cNvPr id="5" name="Pentagon 5"/>
          <p:cNvSpPr>
            <a:spLocks noChangeArrowheads="1"/>
          </p:cNvSpPr>
          <p:nvPr/>
        </p:nvSpPr>
        <p:spPr bwMode="auto">
          <a:xfrm>
            <a:off x="2361114" y="1700808"/>
            <a:ext cx="7885113" cy="1143992"/>
          </a:xfrm>
          <a:prstGeom prst="homePlate">
            <a:avLst>
              <a:gd name="adj" fmla="val 50010"/>
            </a:avLst>
          </a:prstGeom>
          <a:solidFill>
            <a:schemeClr val="accent1">
              <a:lumMod val="40000"/>
              <a:lumOff val="60000"/>
            </a:schemeClr>
          </a:solidFill>
          <a:ln>
            <a:solidFill>
              <a:schemeClr val="accent1">
                <a:lumMod val="50000"/>
              </a:schemeClr>
            </a:solidFill>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90000"/>
              </a:lnSpc>
            </a:pPr>
            <a:endParaRPr lang="en-GB" altLang="en-US" sz="2800" b="1" dirty="0">
              <a:solidFill>
                <a:schemeClr val="accent2"/>
              </a:solidFill>
            </a:endParaRPr>
          </a:p>
          <a:p>
            <a:pPr eaLnBrk="1" hangingPunct="1">
              <a:lnSpc>
                <a:spcPct val="90000"/>
              </a:lnSpc>
            </a:pPr>
            <a:r>
              <a:rPr lang="es-AR" sz="2800" dirty="0">
                <a:solidFill>
                  <a:srgbClr val="0070C0"/>
                </a:solidFill>
                <a:latin typeface="+mn-lt"/>
              </a:rPr>
              <a:t>L</a:t>
            </a:r>
            <a:r>
              <a:rPr lang="es-x-int-SDL" sz="2800" dirty="0">
                <a:solidFill>
                  <a:srgbClr val="0070C0"/>
                </a:solidFill>
                <a:latin typeface="+mn-lt"/>
              </a:rPr>
              <a:t>os </a:t>
            </a:r>
            <a:r>
              <a:rPr lang="es-x-int-SDL" sz="2800" b="1" dirty="0">
                <a:solidFill>
                  <a:srgbClr val="0070C0"/>
                </a:solidFill>
                <a:latin typeface="+mn-lt"/>
              </a:rPr>
              <a:t>Objetivos</a:t>
            </a:r>
            <a:r>
              <a:rPr lang="es-x-int-SDL" sz="2800" dirty="0">
                <a:solidFill>
                  <a:srgbClr val="0070C0"/>
                </a:solidFill>
                <a:latin typeface="+mn-lt"/>
              </a:rPr>
              <a:t> son resultados esperados</a:t>
            </a:r>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3492" y="5248205"/>
            <a:ext cx="461665" cy="1324273"/>
          </a:xfrm>
          <a:prstGeom prst="rect">
            <a:avLst/>
          </a:prstGeom>
          <a:noFill/>
        </p:spPr>
        <p:txBody>
          <a:bodyPr vert="vert270" wrap="none" rtlCol="0">
            <a:spAutoFit/>
          </a:bodyPr>
          <a:lstStyle/>
          <a:p>
            <a:r>
              <a:rPr lang="es-x-int-SDL" dirty="0">
                <a:solidFill>
                  <a:schemeClr val="bg1"/>
                </a:solidFill>
              </a:rPr>
              <a:t>Curso </a:t>
            </a:r>
            <a:r>
              <a:rPr lang="es-AR" dirty="0">
                <a:solidFill>
                  <a:schemeClr val="bg1"/>
                </a:solidFill>
              </a:rPr>
              <a:t>H.E.L.P</a:t>
            </a:r>
            <a:endParaRPr lang="es-x-int-SDL" dirty="0">
              <a:solidFill>
                <a:schemeClr val="bg1"/>
              </a:solidFill>
            </a:endParaRPr>
          </a:p>
        </p:txBody>
      </p:sp>
      <p:sp>
        <p:nvSpPr>
          <p:cNvPr id="3" name="Slide Number Placeholder 2"/>
          <p:cNvSpPr>
            <a:spLocks noGrp="1"/>
          </p:cNvSpPr>
          <p:nvPr>
            <p:ph type="sldNum" sz="quarter" idx="12"/>
          </p:nvPr>
        </p:nvSpPr>
        <p:spPr/>
        <p:txBody>
          <a:bodyPr/>
          <a:lstStyle/>
          <a:p>
            <a:fld id="{05C408E3-1C0B-45E5-B572-56F424382D1E}" type="slidenum">
              <a:rPr lang="fr-CH" smtClean="0"/>
              <a:t>32</a:t>
            </a:fld>
            <a:endParaRPr lang="fr-CH" dirty="0"/>
          </a:p>
        </p:txBody>
      </p:sp>
    </p:spTree>
    <p:extLst>
      <p:ext uri="{BB962C8B-B14F-4D97-AF65-F5344CB8AC3E}">
        <p14:creationId xmlns:p14="http://schemas.microsoft.com/office/powerpoint/2010/main" val="282468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624"/>
            <a:ext cx="10515600" cy="1325563"/>
          </a:xfrm>
        </p:spPr>
        <p:txBody>
          <a:bodyPr/>
          <a:lstStyle/>
          <a:p>
            <a:pPr algn="ctr"/>
            <a:r>
              <a:rPr lang="en-US" u="sng" dirty="0">
                <a:latin typeface="+mn-lt"/>
              </a:rPr>
              <a:t>Formulating objectives </a:t>
            </a:r>
          </a:p>
        </p:txBody>
      </p:sp>
      <p:sp>
        <p:nvSpPr>
          <p:cNvPr id="3" name="Content Placeholder 2"/>
          <p:cNvSpPr>
            <a:spLocks noGrp="1"/>
          </p:cNvSpPr>
          <p:nvPr>
            <p:ph idx="1"/>
          </p:nvPr>
        </p:nvSpPr>
        <p:spPr>
          <a:xfrm>
            <a:off x="838200" y="1825624"/>
            <a:ext cx="11522496" cy="4843735"/>
          </a:xfrm>
        </p:spPr>
        <p:txBody>
          <a:bodyPr>
            <a:normAutofit/>
          </a:bodyPr>
          <a:lstStyle/>
          <a:p>
            <a:r>
              <a:rPr lang="en-US" b="1" dirty="0"/>
              <a:t>Impact</a:t>
            </a:r>
          </a:p>
          <a:p>
            <a:pPr marL="457200" lvl="1" indent="0">
              <a:buNone/>
            </a:pPr>
            <a:r>
              <a:rPr lang="en-US" dirty="0"/>
              <a:t>The mortality rate of children &lt;5 year in the displaced camp in XX has decreased by YY % by end 2019 </a:t>
            </a:r>
            <a:endParaRPr lang="en-US" b="1" dirty="0"/>
          </a:p>
          <a:p>
            <a:r>
              <a:rPr lang="en-US" b="1" dirty="0"/>
              <a:t>General objective</a:t>
            </a:r>
          </a:p>
          <a:p>
            <a:pPr marL="914400" lvl="1" indent="-457200">
              <a:buFont typeface="+mj-lt"/>
              <a:buAutoNum type="arabicPeriod"/>
            </a:pPr>
            <a:r>
              <a:rPr lang="en-US" dirty="0"/>
              <a:t>The incidence of diarrheal diseases in the &lt; 5y has decreased to X /by Y%</a:t>
            </a:r>
          </a:p>
          <a:p>
            <a:pPr marL="914400" lvl="1" indent="-457200">
              <a:buFont typeface="+mj-lt"/>
              <a:buAutoNum type="arabicPeriod"/>
            </a:pPr>
            <a:r>
              <a:rPr lang="en-US" dirty="0"/>
              <a:t>The CFR of diarrheal diseases in the &lt; 5 y has reduced to X /by Y%   </a:t>
            </a:r>
          </a:p>
          <a:p>
            <a:r>
              <a:rPr lang="en-US" b="1" dirty="0"/>
              <a:t>Specific objective </a:t>
            </a:r>
          </a:p>
          <a:p>
            <a:pPr marL="457200" lvl="1" indent="0">
              <a:buNone/>
            </a:pPr>
            <a:r>
              <a:rPr lang="en-US" dirty="0"/>
              <a:t>1.1. The quantity of water for domestic use exceeds 15 liter per person/day by XX</a:t>
            </a:r>
          </a:p>
          <a:p>
            <a:pPr marL="457200" lvl="1" indent="0">
              <a:buNone/>
            </a:pPr>
            <a:r>
              <a:rPr lang="en-US" dirty="0"/>
              <a:t>1.2. The IDPs have access to a latrine at less than 50 m from their dwelling</a:t>
            </a:r>
          </a:p>
          <a:p>
            <a:pPr marL="457200" lvl="1" indent="0">
              <a:buNone/>
            </a:pPr>
            <a:r>
              <a:rPr lang="en-US" dirty="0"/>
              <a:t>1.3. Children wash their hands after using the toilet and before eating</a:t>
            </a:r>
          </a:p>
          <a:p>
            <a:pPr marL="457200" lvl="1" indent="0">
              <a:buNone/>
            </a:pPr>
            <a:r>
              <a:rPr lang="en-US" dirty="0"/>
              <a:t>1.4. ………….</a:t>
            </a:r>
          </a:p>
          <a:p>
            <a:pPr marL="0" indent="0">
              <a:buNone/>
            </a:pPr>
            <a:endParaRPr lang="en-US" sz="2600" dirty="0">
              <a:solidFill>
                <a:srgbClr val="0070C0"/>
              </a:solidFill>
            </a:endParaRPr>
          </a:p>
        </p:txBody>
      </p:sp>
      <p:sp>
        <p:nvSpPr>
          <p:cNvPr id="5" name="Rectangle 4"/>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6" name="TextBox 5"/>
          <p:cNvSpPr txBox="1"/>
          <p:nvPr/>
        </p:nvSpPr>
        <p:spPr>
          <a:xfrm>
            <a:off x="83492" y="5160360"/>
            <a:ext cx="461665" cy="1412118"/>
          </a:xfrm>
          <a:prstGeom prst="rect">
            <a:avLst/>
          </a:prstGeom>
          <a:noFill/>
        </p:spPr>
        <p:txBody>
          <a:bodyPr vert="vert270" wrap="none" rtlCol="0">
            <a:spAutoFit/>
          </a:bodyPr>
          <a:lstStyle/>
          <a:p>
            <a:r>
              <a:rPr lang="en-US" dirty="0">
                <a:solidFill>
                  <a:schemeClr val="bg1"/>
                </a:solidFill>
              </a:rPr>
              <a:t>H.E.L.P course</a:t>
            </a:r>
          </a:p>
        </p:txBody>
      </p:sp>
      <p:sp>
        <p:nvSpPr>
          <p:cNvPr id="7" name="Slide Number Placeholder 6"/>
          <p:cNvSpPr>
            <a:spLocks noGrp="1"/>
          </p:cNvSpPr>
          <p:nvPr>
            <p:ph type="sldNum" sz="quarter" idx="12"/>
          </p:nvPr>
        </p:nvSpPr>
        <p:spPr/>
        <p:txBody>
          <a:bodyPr/>
          <a:lstStyle/>
          <a:p>
            <a:fld id="{05C408E3-1C0B-45E5-B572-56F424382D1E}" type="slidenum">
              <a:rPr lang="fr-CH" smtClean="0"/>
              <a:t>33</a:t>
            </a:fld>
            <a:endParaRPr lang="fr-CH" dirty="0"/>
          </a:p>
        </p:txBody>
      </p:sp>
    </p:spTree>
    <p:extLst>
      <p:ext uri="{BB962C8B-B14F-4D97-AF65-F5344CB8AC3E}">
        <p14:creationId xmlns:p14="http://schemas.microsoft.com/office/powerpoint/2010/main" val="3026551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a:off x="1735810" y="1654931"/>
            <a:ext cx="9760790" cy="1089992"/>
          </a:xfrm>
          <a:prstGeom prst="homePlate">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a:p>
            <a:r>
              <a:rPr lang="es-x-int-SDL" sz="2400" b="1">
                <a:solidFill>
                  <a:schemeClr val="tx1"/>
                </a:solidFill>
              </a:rPr>
              <a:t>Estrategia: </a:t>
            </a:r>
            <a:r>
              <a:rPr lang="es-x-int-SDL" sz="2400">
                <a:solidFill>
                  <a:schemeClr val="tx1"/>
                </a:solidFill>
              </a:rPr>
              <a:t>Planificación de alto nivel para alcanzar uno o más objetivos</a:t>
            </a:r>
          </a:p>
          <a:p>
            <a:pPr algn="ctr"/>
            <a:endParaRPr lang="fr-CH" dirty="0"/>
          </a:p>
        </p:txBody>
      </p:sp>
      <p:sp>
        <p:nvSpPr>
          <p:cNvPr id="78850" name="Title 1"/>
          <p:cNvSpPr>
            <a:spLocks noGrp="1"/>
          </p:cNvSpPr>
          <p:nvPr>
            <p:ph type="title"/>
          </p:nvPr>
        </p:nvSpPr>
        <p:spPr>
          <a:xfrm>
            <a:off x="3466605" y="120020"/>
            <a:ext cx="5868781" cy="1143000"/>
          </a:xfrm>
        </p:spPr>
        <p:txBody>
          <a:bodyPr>
            <a:normAutofit/>
          </a:bodyPr>
          <a:lstStyle/>
          <a:p>
            <a:r>
              <a:rPr lang="es-x-int-SDL" u="sng" dirty="0">
                <a:latin typeface="+mn-lt"/>
              </a:rPr>
              <a:t>Estrategias de respuesta</a:t>
            </a:r>
          </a:p>
        </p:txBody>
      </p:sp>
      <p:sp>
        <p:nvSpPr>
          <p:cNvPr id="82946" name="Content Placeholder 2"/>
          <p:cNvSpPr>
            <a:spLocks noGrp="1"/>
          </p:cNvSpPr>
          <p:nvPr>
            <p:ph idx="1"/>
          </p:nvPr>
        </p:nvSpPr>
        <p:spPr>
          <a:xfrm>
            <a:off x="1735810" y="3859897"/>
            <a:ext cx="7346197" cy="2422923"/>
          </a:xfrm>
        </p:spPr>
        <p:txBody>
          <a:bodyPr>
            <a:normAutofit fontScale="92500" lnSpcReduction="20000"/>
          </a:bodyPr>
          <a:lstStyle/>
          <a:p>
            <a:pPr>
              <a:defRPr/>
            </a:pPr>
            <a:r>
              <a:rPr lang="es-x-int-SDL" sz="2400" b="1" dirty="0"/>
              <a:t>Persuadir</a:t>
            </a:r>
            <a:r>
              <a:rPr lang="es-x-int-SDL" sz="2400" dirty="0"/>
              <a:t> a las autoridades para que cumplan sus obligaciones</a:t>
            </a:r>
          </a:p>
          <a:p>
            <a:pPr>
              <a:defRPr/>
            </a:pPr>
            <a:r>
              <a:rPr lang="es-AR" sz="2400" b="1" dirty="0"/>
              <a:t>Apoyar </a:t>
            </a:r>
            <a:r>
              <a:rPr lang="es-x-int-SDL" sz="2400" dirty="0"/>
              <a:t>las capacidades existentes</a:t>
            </a:r>
          </a:p>
          <a:p>
            <a:pPr>
              <a:defRPr/>
            </a:pPr>
            <a:r>
              <a:rPr lang="es-x-int-SDL" sz="2400" b="1" dirty="0"/>
              <a:t>Movilizar </a:t>
            </a:r>
            <a:r>
              <a:rPr lang="es-AR" sz="2400" dirty="0"/>
              <a:t>a </a:t>
            </a:r>
            <a:r>
              <a:rPr lang="es-x-int-SDL" sz="2400" dirty="0"/>
              <a:t>otros actores  </a:t>
            </a:r>
          </a:p>
          <a:p>
            <a:pPr>
              <a:defRPr/>
            </a:pPr>
            <a:r>
              <a:rPr lang="es-x-int-SDL" sz="2400" b="1" dirty="0"/>
              <a:t>Sustituir/prestar</a:t>
            </a:r>
            <a:r>
              <a:rPr lang="es-AR" sz="2400" b="1" dirty="0"/>
              <a:t> servicios</a:t>
            </a:r>
            <a:r>
              <a:rPr lang="es-x-int-SDL" sz="2400" b="1" dirty="0"/>
              <a:t> directamente </a:t>
            </a:r>
            <a:r>
              <a:rPr lang="es-x-int-SDL" sz="2400" dirty="0"/>
              <a:t>u organizar servicios propios</a:t>
            </a:r>
          </a:p>
          <a:p>
            <a:pPr>
              <a:defRPr/>
            </a:pPr>
            <a:r>
              <a:rPr lang="es-x-int-SDL" sz="2400" b="1" dirty="0"/>
              <a:t>Denuncia</a:t>
            </a:r>
            <a:r>
              <a:rPr lang="es-AR" sz="2400" b="1" dirty="0"/>
              <a:t>r</a:t>
            </a:r>
            <a:endParaRPr lang="es-x-int-SDL" sz="2400" b="1" dirty="0"/>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3492" y="5248205"/>
            <a:ext cx="461665" cy="1324273"/>
          </a:xfrm>
          <a:prstGeom prst="rect">
            <a:avLst/>
          </a:prstGeom>
          <a:noFill/>
        </p:spPr>
        <p:txBody>
          <a:bodyPr vert="vert270" wrap="none" rtlCol="0">
            <a:spAutoFit/>
          </a:bodyPr>
          <a:lstStyle/>
          <a:p>
            <a:r>
              <a:rPr lang="es-x-int-SDL" dirty="0">
                <a:solidFill>
                  <a:schemeClr val="bg1"/>
                </a:solidFill>
              </a:rPr>
              <a:t>Curso </a:t>
            </a:r>
            <a:r>
              <a:rPr lang="es-AR" dirty="0">
                <a:solidFill>
                  <a:schemeClr val="bg1"/>
                </a:solidFill>
              </a:rPr>
              <a:t>H.E.L.P</a:t>
            </a:r>
            <a:endParaRPr lang="es-x-int-SDL" dirty="0">
              <a:solidFill>
                <a:schemeClr val="bg1"/>
              </a:solidFill>
            </a:endParaRPr>
          </a:p>
        </p:txBody>
      </p:sp>
      <p:sp>
        <p:nvSpPr>
          <p:cNvPr id="4" name="Slide Number Placeholder 3"/>
          <p:cNvSpPr>
            <a:spLocks noGrp="1"/>
          </p:cNvSpPr>
          <p:nvPr>
            <p:ph type="sldNum" sz="quarter" idx="12"/>
          </p:nvPr>
        </p:nvSpPr>
        <p:spPr/>
        <p:txBody>
          <a:bodyPr/>
          <a:lstStyle/>
          <a:p>
            <a:fld id="{05C408E3-1C0B-45E5-B572-56F424382D1E}" type="slidenum">
              <a:rPr lang="fr-CH" smtClean="0"/>
              <a:t>34</a:t>
            </a:fld>
            <a:endParaRPr lang="fr-CH" dirty="0"/>
          </a:p>
        </p:txBody>
      </p:sp>
      <p:sp>
        <p:nvSpPr>
          <p:cNvPr id="2" name="TextBox 1"/>
          <p:cNvSpPr txBox="1"/>
          <p:nvPr/>
        </p:nvSpPr>
        <p:spPr>
          <a:xfrm>
            <a:off x="1735810" y="3167390"/>
            <a:ext cx="10119950" cy="523220"/>
          </a:xfrm>
          <a:prstGeom prst="rect">
            <a:avLst/>
          </a:prstGeom>
          <a:noFill/>
        </p:spPr>
        <p:txBody>
          <a:bodyPr wrap="none" rtlCol="0">
            <a:spAutoFit/>
          </a:bodyPr>
          <a:lstStyle/>
          <a:p>
            <a:r>
              <a:rPr lang="es-x-int-SDL" sz="2800" dirty="0"/>
              <a:t>Posibilidad de implementar distintos</a:t>
            </a:r>
            <a:r>
              <a:rPr lang="es-AR" sz="2800" dirty="0"/>
              <a:t> </a:t>
            </a:r>
            <a:r>
              <a:rPr lang="es-x-int-SDL" sz="2800" b="1" dirty="0">
                <a:solidFill>
                  <a:srgbClr val="0070C0"/>
                </a:solidFill>
              </a:rPr>
              <a:t>modos de acción</a:t>
            </a:r>
            <a:r>
              <a:rPr lang="es-x-int-SDL" sz="2800" dirty="0"/>
              <a:t>, por ejemplo:</a:t>
            </a:r>
          </a:p>
        </p:txBody>
      </p:sp>
      <p:sp>
        <p:nvSpPr>
          <p:cNvPr id="5" name="TextBox 4"/>
          <p:cNvSpPr txBox="1"/>
          <p:nvPr/>
        </p:nvSpPr>
        <p:spPr>
          <a:xfrm>
            <a:off x="10753344" y="5815584"/>
            <a:ext cx="184731"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335382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94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94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294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294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294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624"/>
            <a:ext cx="10515600" cy="1325563"/>
          </a:xfrm>
        </p:spPr>
        <p:txBody>
          <a:bodyPr/>
          <a:lstStyle/>
          <a:p>
            <a:pPr algn="ctr"/>
            <a:r>
              <a:rPr lang="es-x-int-SDL" u="sng" dirty="0">
                <a:latin typeface="+mn-lt"/>
              </a:rPr>
              <a:t>Un enfoque integra</a:t>
            </a:r>
            <a:r>
              <a:rPr lang="es-AR" u="sng" dirty="0">
                <a:latin typeface="+mn-lt"/>
              </a:rPr>
              <a:t>do</a:t>
            </a:r>
            <a:endParaRPr lang="es-x-int-SDL" u="sng" dirty="0">
              <a:latin typeface="+mn-lt"/>
            </a:endParaRPr>
          </a:p>
        </p:txBody>
      </p:sp>
      <p:sp>
        <p:nvSpPr>
          <p:cNvPr id="3" name="Content Placeholder 2"/>
          <p:cNvSpPr>
            <a:spLocks noGrp="1"/>
          </p:cNvSpPr>
          <p:nvPr>
            <p:ph idx="1"/>
          </p:nvPr>
        </p:nvSpPr>
        <p:spPr>
          <a:xfrm>
            <a:off x="838200" y="1609601"/>
            <a:ext cx="10515600" cy="811287"/>
          </a:xfrm>
        </p:spPr>
        <p:txBody>
          <a:bodyPr>
            <a:normAutofit lnSpcReduction="10000"/>
          </a:bodyPr>
          <a:lstStyle/>
          <a:p>
            <a:pPr marL="0" indent="0" algn="ctr">
              <a:buNone/>
            </a:pPr>
            <a:r>
              <a:rPr lang="es-x-int-SDL"/>
              <a:t>Compartir tareas y responsabilidades entre los distintos departamentos de su organización o con otros actores</a:t>
            </a:r>
          </a:p>
        </p:txBody>
      </p:sp>
      <p:sp>
        <p:nvSpPr>
          <p:cNvPr id="6" name="Pentagon 5"/>
          <p:cNvSpPr/>
          <p:nvPr/>
        </p:nvSpPr>
        <p:spPr>
          <a:xfrm>
            <a:off x="911424" y="2928244"/>
            <a:ext cx="9840416" cy="831595"/>
          </a:xfrm>
          <a:prstGeom prst="homePlat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a:p>
            <a:pPr algn="ctr"/>
            <a:r>
              <a:rPr lang="es-x-int-SDL" sz="2400" b="1">
                <a:solidFill>
                  <a:srgbClr val="0070C0"/>
                </a:solidFill>
              </a:rPr>
              <a:t>Sector o campo de actividad </a:t>
            </a:r>
            <a:r>
              <a:rPr lang="es-x-int-SDL" sz="2400">
                <a:solidFill>
                  <a:schemeClr val="tx1"/>
                </a:solidFill>
              </a:rPr>
              <a:t>(atención de la salud, agua y saneamiento, alimentos)</a:t>
            </a:r>
          </a:p>
          <a:p>
            <a:pPr algn="ctr"/>
            <a:endParaRPr lang="fr-CH" sz="2400" dirty="0"/>
          </a:p>
        </p:txBody>
      </p:sp>
      <p:sp>
        <p:nvSpPr>
          <p:cNvPr id="7" name="Pentagon 6"/>
          <p:cNvSpPr/>
          <p:nvPr/>
        </p:nvSpPr>
        <p:spPr>
          <a:xfrm>
            <a:off x="926907" y="4987395"/>
            <a:ext cx="9840416" cy="791113"/>
          </a:xfrm>
          <a:prstGeom prst="homePlat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a:p>
            <a:pPr algn="ctr"/>
            <a:r>
              <a:rPr lang="es-x-int-SDL" sz="2400" b="1">
                <a:solidFill>
                  <a:srgbClr val="0070C0"/>
                </a:solidFill>
              </a:rPr>
              <a:t>Categoria de personas afectadas</a:t>
            </a:r>
            <a:r>
              <a:rPr lang="es-x-int-SDL" sz="2400">
                <a:solidFill>
                  <a:schemeClr val="tx1"/>
                </a:solidFill>
              </a:rPr>
              <a:t> ( PID, heridos, personas con discapacidad)</a:t>
            </a:r>
          </a:p>
          <a:p>
            <a:pPr algn="ctr"/>
            <a:endParaRPr lang="fr-CH" sz="2400" dirty="0"/>
          </a:p>
        </p:txBody>
      </p:sp>
      <p:sp>
        <p:nvSpPr>
          <p:cNvPr id="8" name="Pentagon 7"/>
          <p:cNvSpPr/>
          <p:nvPr/>
        </p:nvSpPr>
        <p:spPr>
          <a:xfrm>
            <a:off x="911424" y="3977717"/>
            <a:ext cx="9840416" cy="772569"/>
          </a:xfrm>
          <a:prstGeom prst="homePlat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a:p>
            <a:pPr algn="ctr"/>
            <a:r>
              <a:rPr lang="es-x-int-SDL" sz="2400" b="1">
                <a:solidFill>
                  <a:srgbClr val="0070C0"/>
                </a:solidFill>
              </a:rPr>
              <a:t>Geografía</a:t>
            </a:r>
            <a:r>
              <a:rPr lang="es-x-int-SDL" sz="2400">
                <a:solidFill>
                  <a:schemeClr val="tx1"/>
                </a:solidFill>
              </a:rPr>
              <a:t> (se divide la responsabilidad según lugar de residencia o ubicación actual)</a:t>
            </a:r>
          </a:p>
          <a:p>
            <a:pPr algn="ctr"/>
            <a:endParaRPr lang="fr-CH" sz="2400" dirty="0"/>
          </a:p>
        </p:txBody>
      </p:sp>
      <p:sp>
        <p:nvSpPr>
          <p:cNvPr id="10" name="TextBox 9"/>
          <p:cNvSpPr txBox="1"/>
          <p:nvPr/>
        </p:nvSpPr>
        <p:spPr>
          <a:xfrm>
            <a:off x="2146852" y="6015617"/>
            <a:ext cx="10163458" cy="830997"/>
          </a:xfrm>
          <a:prstGeom prst="rect">
            <a:avLst/>
          </a:prstGeom>
          <a:noFill/>
        </p:spPr>
        <p:txBody>
          <a:bodyPr wrap="square" rtlCol="0">
            <a:spAutoFit/>
          </a:bodyPr>
          <a:lstStyle/>
          <a:p>
            <a:r>
              <a:rPr lang="es-AR" sz="2400" dirty="0"/>
              <a:t>R</a:t>
            </a:r>
            <a:r>
              <a:rPr lang="es-x-int-SDL" sz="2400" dirty="0"/>
              <a:t>equiere co</a:t>
            </a:r>
            <a:r>
              <a:rPr lang="es-AR" sz="2400" dirty="0"/>
              <a:t>o</a:t>
            </a:r>
            <a:r>
              <a:rPr lang="es-x-int-SDL" sz="2400" dirty="0"/>
              <a:t>rdinación, dentro de las organizaciones</a:t>
            </a:r>
            <a:r>
              <a:rPr lang="es-AR" sz="2400" dirty="0"/>
              <a:t>, en grupo de organizaciones.</a:t>
            </a:r>
            <a:r>
              <a:rPr lang="es-x-int-SDL" sz="2400" dirty="0">
                <a:latin typeface="+mn-lt"/>
              </a:rPr>
              <a:t> </a:t>
            </a:r>
          </a:p>
        </p:txBody>
      </p:sp>
      <p:sp>
        <p:nvSpPr>
          <p:cNvPr id="9" name="Rectangle 8"/>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1" name="TextBox 10"/>
          <p:cNvSpPr txBox="1"/>
          <p:nvPr/>
        </p:nvSpPr>
        <p:spPr>
          <a:xfrm>
            <a:off x="83492" y="5248205"/>
            <a:ext cx="461665" cy="1324273"/>
          </a:xfrm>
          <a:prstGeom prst="rect">
            <a:avLst/>
          </a:prstGeom>
          <a:noFill/>
        </p:spPr>
        <p:txBody>
          <a:bodyPr vert="vert270" wrap="none" rtlCol="0">
            <a:spAutoFit/>
          </a:bodyPr>
          <a:lstStyle/>
          <a:p>
            <a:r>
              <a:rPr lang="es-x-int-SDL" dirty="0">
                <a:solidFill>
                  <a:schemeClr val="bg1"/>
                </a:solidFill>
              </a:rPr>
              <a:t>Curso </a:t>
            </a:r>
            <a:r>
              <a:rPr lang="es-AR" dirty="0">
                <a:solidFill>
                  <a:schemeClr val="bg1"/>
                </a:solidFill>
              </a:rPr>
              <a:t>H.E.L.P</a:t>
            </a:r>
            <a:endParaRPr lang="es-x-int-SDL" dirty="0">
              <a:solidFill>
                <a:schemeClr val="bg1"/>
              </a:solidFill>
            </a:endParaRPr>
          </a:p>
        </p:txBody>
      </p:sp>
      <p:sp>
        <p:nvSpPr>
          <p:cNvPr id="5" name="Slide Number Placeholder 4"/>
          <p:cNvSpPr>
            <a:spLocks noGrp="1"/>
          </p:cNvSpPr>
          <p:nvPr>
            <p:ph type="sldNum" sz="quarter" idx="12"/>
          </p:nvPr>
        </p:nvSpPr>
        <p:spPr/>
        <p:txBody>
          <a:bodyPr/>
          <a:lstStyle/>
          <a:p>
            <a:fld id="{05C408E3-1C0B-45E5-B572-56F424382D1E}" type="slidenum">
              <a:rPr lang="fr-CH" smtClean="0"/>
              <a:t>35</a:t>
            </a:fld>
            <a:endParaRPr lang="fr-CH" dirty="0"/>
          </a:p>
        </p:txBody>
      </p:sp>
    </p:spTree>
    <p:extLst>
      <p:ext uri="{BB962C8B-B14F-4D97-AF65-F5344CB8AC3E}">
        <p14:creationId xmlns:p14="http://schemas.microsoft.com/office/powerpoint/2010/main" val="3429874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209800" y="0"/>
            <a:ext cx="7772400" cy="1143000"/>
          </a:xfrm>
        </p:spPr>
        <p:txBody>
          <a:bodyPr>
            <a:normAutofit/>
          </a:bodyPr>
          <a:lstStyle/>
          <a:p>
            <a:pPr algn="ctr" eaLnBrk="1" hangingPunct="1"/>
            <a:r>
              <a:rPr lang="en-GB" altLang="en-US" u="sng" dirty="0">
                <a:solidFill>
                  <a:schemeClr val="tx1"/>
                </a:solidFill>
                <a:latin typeface="+mn-lt"/>
              </a:rPr>
              <a:t>Activity and resource plan</a:t>
            </a:r>
          </a:p>
        </p:txBody>
      </p:sp>
      <p:graphicFrame>
        <p:nvGraphicFramePr>
          <p:cNvPr id="150532" name="Group 4"/>
          <p:cNvGraphicFramePr>
            <a:graphicFrameLocks noGrp="1"/>
          </p:cNvGraphicFramePr>
          <p:nvPr>
            <p:ph type="tbl" idx="1"/>
            <p:extLst>
              <p:ext uri="{D42A27DB-BD31-4B8C-83A1-F6EECF244321}">
                <p14:modId xmlns:p14="http://schemas.microsoft.com/office/powerpoint/2010/main" val="2648226148"/>
              </p:ext>
            </p:extLst>
          </p:nvPr>
        </p:nvGraphicFramePr>
        <p:xfrm>
          <a:off x="913944" y="1712549"/>
          <a:ext cx="11089232" cy="4538663"/>
        </p:xfrm>
        <a:graphic>
          <a:graphicData uri="http://schemas.openxmlformats.org/drawingml/2006/table">
            <a:tbl>
              <a:tblPr/>
              <a:tblGrid>
                <a:gridCol w="1296143">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1907866">
                  <a:extLst>
                    <a:ext uri="{9D8B030D-6E8A-4147-A177-3AD203B41FA5}">
                      <a16:colId xmlns:a16="http://schemas.microsoft.com/office/drawing/2014/main" val="20003"/>
                    </a:ext>
                  </a:extLst>
                </a:gridCol>
                <a:gridCol w="2184419">
                  <a:extLst>
                    <a:ext uri="{9D8B030D-6E8A-4147-A177-3AD203B41FA5}">
                      <a16:colId xmlns:a16="http://schemas.microsoft.com/office/drawing/2014/main" val="20004"/>
                    </a:ext>
                  </a:extLst>
                </a:gridCol>
                <a:gridCol w="2100404">
                  <a:extLst>
                    <a:ext uri="{9D8B030D-6E8A-4147-A177-3AD203B41FA5}">
                      <a16:colId xmlns:a16="http://schemas.microsoft.com/office/drawing/2014/main" val="20005"/>
                    </a:ext>
                  </a:extLst>
                </a:gridCol>
              </a:tblGrid>
              <a:tr h="915988">
                <a:tc>
                  <a:txBody>
                    <a:bodyPr/>
                    <a:lstStyle>
                      <a:lvl1pPr marL="342900" indent="-342900">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noProof="0" dirty="0">
                          <a:ln>
                            <a:noFill/>
                          </a:ln>
                          <a:solidFill>
                            <a:schemeClr val="tx1"/>
                          </a:solidFill>
                          <a:effectLst/>
                          <a:latin typeface="+mn-lt"/>
                          <a:ea typeface="ＭＳ Ｐゴシック" charset="-128"/>
                        </a:rPr>
                        <a:t>Objective</a:t>
                      </a:r>
                      <a:endParaRPr kumimoji="0" lang="en-GB" altLang="en-US" sz="2000" b="0" i="0" u="none" strike="noStrike" cap="none" normalizeH="0" baseline="0" noProof="0" dirty="0">
                        <a:ln>
                          <a:noFill/>
                        </a:ln>
                        <a:solidFill>
                          <a:schemeClr val="tx1"/>
                        </a:solidFill>
                        <a:effectLst/>
                        <a:latin typeface="+mn-lt"/>
                        <a:ea typeface="ＭＳ Ｐゴシック" charset="-128"/>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noProof="0" dirty="0">
                          <a:ln>
                            <a:noFill/>
                          </a:ln>
                          <a:solidFill>
                            <a:schemeClr val="tx1"/>
                          </a:solidFill>
                          <a:effectLst/>
                          <a:latin typeface="+mn-lt"/>
                          <a:ea typeface="ＭＳ Ｐゴシック" charset="-128"/>
                        </a:rPr>
                        <a:t>#</a:t>
                      </a:r>
                      <a:endParaRPr kumimoji="0" lang="en-GB" altLang="en-US" sz="2000" b="0" i="0" u="none" strike="noStrike" cap="none" normalizeH="0" baseline="0" noProof="0" dirty="0">
                        <a:ln>
                          <a:noFill/>
                        </a:ln>
                        <a:solidFill>
                          <a:schemeClr val="tx1"/>
                        </a:solidFill>
                        <a:effectLst/>
                        <a:latin typeface="+mn-lt"/>
                        <a:ea typeface="ＭＳ Ｐゴシック" charset="-128"/>
                      </a:endParaRPr>
                    </a:p>
                  </a:txBody>
                  <a:tcPr marL="89992" marR="89992" marT="46791" marB="4679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indent="-342900">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342900" algn="ctr"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noProof="0" dirty="0">
                          <a:ln>
                            <a:noFill/>
                          </a:ln>
                          <a:solidFill>
                            <a:schemeClr val="tx1"/>
                          </a:solidFill>
                          <a:effectLst/>
                          <a:latin typeface="+mn-lt"/>
                          <a:ea typeface="ＭＳ Ｐゴシック" charset="-128"/>
                        </a:rPr>
                        <a:t>Activities </a:t>
                      </a:r>
                    </a:p>
                    <a:p>
                      <a:pPr marL="0" marR="0" lvl="0" indent="-342900" algn="ctr"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noProof="0" dirty="0">
                          <a:ln>
                            <a:noFill/>
                          </a:ln>
                          <a:solidFill>
                            <a:schemeClr val="tx1"/>
                          </a:solidFill>
                          <a:effectLst/>
                          <a:latin typeface="+mn-lt"/>
                          <a:ea typeface="ＭＳ Ｐゴシック" charset="-128"/>
                        </a:rPr>
                        <a:t>/processes </a:t>
                      </a:r>
                      <a:endParaRPr kumimoji="0" lang="en-GB" altLang="en-US" sz="2000" b="0" i="0" u="none" strike="noStrike" cap="none" normalizeH="0" baseline="0" noProof="0" dirty="0">
                        <a:ln>
                          <a:noFill/>
                        </a:ln>
                        <a:solidFill>
                          <a:schemeClr val="tx1"/>
                        </a:solidFill>
                        <a:effectLst/>
                        <a:latin typeface="+mn-lt"/>
                        <a:ea typeface="ＭＳ Ｐゴシック" charset="-128"/>
                      </a:endParaRPr>
                    </a:p>
                  </a:txBody>
                  <a:tcPr marL="89992" marR="89992" marT="46791" marB="4679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342900" indent="-342900">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noProof="0" dirty="0">
                          <a:ln>
                            <a:noFill/>
                          </a:ln>
                          <a:solidFill>
                            <a:schemeClr val="tx1"/>
                          </a:solidFill>
                          <a:effectLst/>
                          <a:latin typeface="+mn-lt"/>
                          <a:ea typeface="ＭＳ Ｐゴシック" charset="-128"/>
                        </a:rPr>
                        <a:t>Timing</a:t>
                      </a:r>
                    </a:p>
                  </a:txBody>
                  <a:tcPr marL="89992" marR="89992" marT="46791" marB="4679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342900" indent="-342900">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noProof="0" dirty="0">
                          <a:ln>
                            <a:noFill/>
                          </a:ln>
                          <a:solidFill>
                            <a:schemeClr val="tx1"/>
                          </a:solidFill>
                          <a:effectLst/>
                          <a:latin typeface="+mn-lt"/>
                          <a:ea typeface="ＭＳ Ｐゴシック" charset="-128"/>
                        </a:rPr>
                        <a:t>Outputs</a:t>
                      </a:r>
                    </a:p>
                  </a:txBody>
                  <a:tcPr marL="89992" marR="89992" marT="46791" marB="4679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indent="-342900">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342900" algn="ctr"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noProof="0" dirty="0">
                          <a:ln>
                            <a:noFill/>
                          </a:ln>
                          <a:solidFill>
                            <a:schemeClr val="tx1"/>
                          </a:solidFill>
                          <a:effectLst/>
                          <a:latin typeface="+mn-lt"/>
                          <a:ea typeface="ＭＳ Ｐゴシック" charset="-128"/>
                        </a:rPr>
                        <a:t>Inputs</a:t>
                      </a:r>
                    </a:p>
                    <a:p>
                      <a:pPr marL="0" marR="0" lvl="0" indent="-342900" algn="ctr"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noProof="0" dirty="0">
                          <a:ln>
                            <a:noFill/>
                          </a:ln>
                          <a:solidFill>
                            <a:schemeClr val="tx1"/>
                          </a:solidFill>
                          <a:effectLst/>
                          <a:latin typeface="+mn-lt"/>
                          <a:ea typeface="ＭＳ Ｐゴシック" charset="-128"/>
                        </a:rPr>
                        <a:t>/Resources</a:t>
                      </a:r>
                      <a:endParaRPr kumimoji="0" lang="en-GB" altLang="en-US" sz="2000" b="0" i="0" u="none" strike="noStrike" cap="none" normalizeH="0" baseline="0" noProof="0" dirty="0">
                        <a:ln>
                          <a:noFill/>
                        </a:ln>
                        <a:solidFill>
                          <a:schemeClr val="tx1"/>
                        </a:solidFill>
                        <a:effectLst/>
                        <a:latin typeface="+mn-lt"/>
                        <a:ea typeface="ＭＳ Ｐゴシック" charset="-128"/>
                      </a:endParaRPr>
                    </a:p>
                  </a:txBody>
                  <a:tcPr marL="89992" marR="89992" marT="46791" marB="4679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342900" indent="-342900">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noProof="0" dirty="0">
                          <a:ln>
                            <a:noFill/>
                          </a:ln>
                          <a:solidFill>
                            <a:schemeClr val="tx1"/>
                          </a:solidFill>
                          <a:effectLst/>
                          <a:latin typeface="+mn-lt"/>
                          <a:ea typeface="ＭＳ Ｐゴシック" charset="-128"/>
                        </a:rPr>
                        <a:t>Cost of inputs</a:t>
                      </a:r>
                      <a:endParaRPr kumimoji="0" lang="en-GB" altLang="en-US" sz="2000" b="0" i="0" u="none" strike="noStrike" cap="none" normalizeH="0" baseline="0" noProof="0" dirty="0">
                        <a:ln>
                          <a:noFill/>
                        </a:ln>
                        <a:solidFill>
                          <a:schemeClr val="tx1"/>
                        </a:solidFill>
                        <a:effectLst/>
                        <a:latin typeface="+mn-lt"/>
                        <a:ea typeface="ＭＳ Ｐゴシック" charset="-128"/>
                      </a:endParaRPr>
                    </a:p>
                  </a:txBody>
                  <a:tcPr marL="89992" marR="89992" marT="46791" marB="4679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0"/>
                  </a:ext>
                </a:extLst>
              </a:tr>
              <a:tr h="517525">
                <a:tc rowSpan="7">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752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752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7525">
                <a:tc vMerge="1">
                  <a:txBody>
                    <a:bodyPr/>
                    <a:lstStyle/>
                    <a:p>
                      <a:endParaRPr lang="en-US"/>
                    </a:p>
                  </a:txBody>
                  <a:tcPr/>
                </a:tc>
                <a:tc rowSpan="4">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752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752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752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10595" name="Rectangle 3"/>
          <p:cNvSpPr>
            <a:spLocks noChangeArrowheads="1"/>
          </p:cNvSpPr>
          <p:nvPr/>
        </p:nvSpPr>
        <p:spPr bwMode="auto">
          <a:xfrm>
            <a:off x="1010593" y="1248138"/>
            <a:ext cx="72104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GB" altLang="en-US" sz="2000" b="1" i="1" dirty="0">
                <a:latin typeface="+mn-lt"/>
              </a:rPr>
              <a:t>Planning activities and resources ROUGHLY</a:t>
            </a:r>
            <a:endParaRPr lang="fr-CH" altLang="en-US" sz="2000" b="1" i="1" dirty="0">
              <a:latin typeface="+mn-lt"/>
            </a:endParaRPr>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3492" y="5160360"/>
            <a:ext cx="461665" cy="1412118"/>
          </a:xfrm>
          <a:prstGeom prst="rect">
            <a:avLst/>
          </a:prstGeom>
          <a:noFill/>
        </p:spPr>
        <p:txBody>
          <a:bodyPr vert="vert270" wrap="none" rtlCol="0">
            <a:spAutoFit/>
          </a:bodyPr>
          <a:lstStyle/>
          <a:p>
            <a:r>
              <a:rPr lang="en-US" dirty="0">
                <a:solidFill>
                  <a:schemeClr val="bg1"/>
                </a:solidFill>
              </a:rPr>
              <a:t>H.E.L.P course</a:t>
            </a:r>
          </a:p>
        </p:txBody>
      </p:sp>
      <p:sp>
        <p:nvSpPr>
          <p:cNvPr id="3" name="Slide Number Placeholder 2"/>
          <p:cNvSpPr>
            <a:spLocks noGrp="1"/>
          </p:cNvSpPr>
          <p:nvPr>
            <p:ph type="sldNum" sz="quarter" idx="12"/>
          </p:nvPr>
        </p:nvSpPr>
        <p:spPr/>
        <p:txBody>
          <a:bodyPr/>
          <a:lstStyle/>
          <a:p>
            <a:pPr>
              <a:defRPr/>
            </a:pPr>
            <a:fld id="{E86B180A-5192-BF41-A24B-9B7088144368}" type="slidenum">
              <a:rPr lang="en-US" altLang="en-US" smtClean="0"/>
              <a:pPr>
                <a:defRPr/>
              </a:pPr>
              <a:t>36</a:t>
            </a:fld>
            <a:endParaRPr lang="en-US" altLang="en-US" dirty="0"/>
          </a:p>
        </p:txBody>
      </p:sp>
    </p:spTree>
    <p:extLst>
      <p:ext uri="{BB962C8B-B14F-4D97-AF65-F5344CB8AC3E}">
        <p14:creationId xmlns:p14="http://schemas.microsoft.com/office/powerpoint/2010/main" val="35224941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2783632" y="260350"/>
            <a:ext cx="7772400" cy="1143000"/>
          </a:xfrm>
        </p:spPr>
        <p:txBody>
          <a:bodyPr/>
          <a:lstStyle/>
          <a:p>
            <a:r>
              <a:rPr lang="es-x-int-SDL" u="sng">
                <a:latin typeface="+mn-lt"/>
              </a:rPr>
              <a:t>Seguimiento y evaluación</a:t>
            </a:r>
          </a:p>
        </p:txBody>
      </p:sp>
      <p:pic>
        <p:nvPicPr>
          <p:cNvPr id="83971" name="Content Placeholder 4" descr="IMG_7915.JPG"/>
          <p:cNvPicPr>
            <a:picLocks noGrp="1" noChangeAspect="1"/>
          </p:cNvPicPr>
          <p:nvPr>
            <p:ph sz="half" idx="2"/>
          </p:nvPr>
        </p:nvPicPr>
        <p:blipFill>
          <a:blip r:embed="rId3">
            <a:extLst>
              <a:ext uri="{28A0092B-C50C-407E-A947-70E740481C1C}">
                <a14:useLocalDpi xmlns:a14="http://schemas.microsoft.com/office/drawing/2010/main" val="0"/>
              </a:ext>
            </a:extLst>
          </a:blip>
          <a:srcRect t="9666" b="9666"/>
          <a:stretch>
            <a:fillRect/>
          </a:stretch>
        </p:blipFill>
        <p:spPr>
          <a:xfrm>
            <a:off x="1775521" y="1340768"/>
            <a:ext cx="8424863" cy="4895850"/>
          </a:xfrm>
        </p:spPr>
      </p:pic>
      <p:sp>
        <p:nvSpPr>
          <p:cNvPr id="83972" name="TextBox 5"/>
          <p:cNvSpPr txBox="1">
            <a:spLocks noChangeArrowheads="1"/>
          </p:cNvSpPr>
          <p:nvPr/>
        </p:nvSpPr>
        <p:spPr bwMode="auto">
          <a:xfrm>
            <a:off x="6167439" y="6453188"/>
            <a:ext cx="185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000" dirty="0"/>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3492" y="5248205"/>
            <a:ext cx="461665" cy="1324273"/>
          </a:xfrm>
          <a:prstGeom prst="rect">
            <a:avLst/>
          </a:prstGeom>
          <a:noFill/>
        </p:spPr>
        <p:txBody>
          <a:bodyPr vert="vert270" wrap="none" rtlCol="0">
            <a:spAutoFit/>
          </a:bodyPr>
          <a:lstStyle/>
          <a:p>
            <a:r>
              <a:rPr lang="es-x-int-SDL" dirty="0">
                <a:solidFill>
                  <a:schemeClr val="bg1"/>
                </a:solidFill>
              </a:rPr>
              <a:t>Curso </a:t>
            </a:r>
            <a:r>
              <a:rPr lang="es-AR" dirty="0">
                <a:solidFill>
                  <a:schemeClr val="bg1"/>
                </a:solidFill>
              </a:rPr>
              <a:t>H.E.L.P</a:t>
            </a:r>
            <a:endParaRPr lang="es-x-int-SDL" dirty="0">
              <a:solidFill>
                <a:schemeClr val="bg1"/>
              </a:solidFill>
            </a:endParaRPr>
          </a:p>
        </p:txBody>
      </p:sp>
      <p:sp>
        <p:nvSpPr>
          <p:cNvPr id="3" name="Slide Number Placeholder 2"/>
          <p:cNvSpPr>
            <a:spLocks noGrp="1"/>
          </p:cNvSpPr>
          <p:nvPr>
            <p:ph type="sldNum" sz="quarter" idx="12"/>
          </p:nvPr>
        </p:nvSpPr>
        <p:spPr/>
        <p:txBody>
          <a:bodyPr/>
          <a:lstStyle/>
          <a:p>
            <a:pPr>
              <a:defRPr/>
            </a:pPr>
            <a:fld id="{ED3EA954-EBC2-3048-978C-0827888BD0F8}" type="slidenum">
              <a:rPr lang="en-US" altLang="en-US" smtClean="0"/>
              <a:pPr>
                <a:defRPr/>
              </a:pPr>
              <a:t>37</a:t>
            </a:fld>
            <a:endParaRPr lang="en-US" altLang="en-US" dirty="0"/>
          </a:p>
        </p:txBody>
      </p:sp>
    </p:spTree>
    <p:extLst>
      <p:ext uri="{BB962C8B-B14F-4D97-AF65-F5344CB8AC3E}">
        <p14:creationId xmlns:p14="http://schemas.microsoft.com/office/powerpoint/2010/main" val="15590583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9"/>
          <p:cNvSpPr>
            <a:spLocks noChangeArrowheads="1"/>
          </p:cNvSpPr>
          <p:nvPr/>
        </p:nvSpPr>
        <p:spPr bwMode="auto">
          <a:xfrm>
            <a:off x="6198489" y="1447115"/>
            <a:ext cx="4786122" cy="3971592"/>
          </a:xfrm>
          <a:prstGeom prst="rect">
            <a:avLst/>
          </a:prstGeom>
          <a:solidFill>
            <a:schemeClr val="accent1">
              <a:lumMod val="40000"/>
              <a:lumOff val="60000"/>
            </a:schemeClr>
          </a:solidFill>
          <a:ln>
            <a:noFill/>
          </a:ln>
        </p:spPr>
        <p:txBody>
          <a:bodyPr/>
          <a:lstStyle>
            <a:lvl1pPr marL="342900" indent="-342900">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20000"/>
              </a:spcBef>
              <a:buFont typeface="Arial" charset="0"/>
              <a:buChar char="•"/>
            </a:pPr>
            <a:r>
              <a:rPr lang="es-x-int-SDL" dirty="0">
                <a:latin typeface="+mn-lt"/>
                <a:ea typeface="Times New Roman" charset="0"/>
                <a:cs typeface="Times New Roman" charset="0"/>
              </a:rPr>
              <a:t>Se realiza en un momento específico</a:t>
            </a:r>
            <a:r>
              <a:rPr lang="es-AR" dirty="0">
                <a:latin typeface="+mn-lt"/>
                <a:ea typeface="Times New Roman" charset="0"/>
                <a:cs typeface="Times New Roman" charset="0"/>
              </a:rPr>
              <a:t>.</a:t>
            </a:r>
            <a:endParaRPr lang="es-x-int-SDL" dirty="0">
              <a:latin typeface="+mn-lt"/>
              <a:ea typeface="Times New Roman" charset="0"/>
              <a:cs typeface="Times New Roman" charset="0"/>
            </a:endParaRPr>
          </a:p>
          <a:p>
            <a:pPr eaLnBrk="1" hangingPunct="1">
              <a:spcBef>
                <a:spcPct val="20000"/>
              </a:spcBef>
              <a:buFont typeface="Arial" charset="0"/>
              <a:buChar char="•"/>
            </a:pPr>
            <a:r>
              <a:rPr lang="es-x-int-SDL" dirty="0">
                <a:latin typeface="+mn-lt"/>
                <a:ea typeface="Times New Roman" charset="0"/>
                <a:cs typeface="Times New Roman" charset="0"/>
              </a:rPr>
              <a:t>Proporciona conclusiones y recomendaciones para un proceso de adopción de decisiones estratégico</a:t>
            </a:r>
            <a:r>
              <a:rPr lang="es-AR" dirty="0">
                <a:latin typeface="+mn-lt"/>
                <a:ea typeface="Times New Roman" charset="0"/>
                <a:cs typeface="Times New Roman" charset="0"/>
              </a:rPr>
              <a:t>.</a:t>
            </a:r>
            <a:endParaRPr lang="es-x-int-SDL" dirty="0">
              <a:latin typeface="+mn-lt"/>
              <a:ea typeface="Times New Roman" charset="0"/>
              <a:cs typeface="Times New Roman" charset="0"/>
            </a:endParaRPr>
          </a:p>
          <a:p>
            <a:pPr eaLnBrk="1" hangingPunct="1">
              <a:spcBef>
                <a:spcPct val="20000"/>
              </a:spcBef>
              <a:buFont typeface="Arial" charset="0"/>
              <a:buChar char="•"/>
            </a:pPr>
            <a:r>
              <a:rPr lang="es-x-int-SDL" dirty="0">
                <a:latin typeface="+mn-lt"/>
                <a:ea typeface="Times New Roman" charset="0"/>
                <a:cs typeface="Times New Roman" charset="0"/>
              </a:rPr>
              <a:t>En general</a:t>
            </a:r>
            <a:r>
              <a:rPr lang="es-AR" dirty="0">
                <a:latin typeface="+mn-lt"/>
                <a:ea typeface="Times New Roman" charset="0"/>
                <a:cs typeface="Times New Roman" charset="0"/>
              </a:rPr>
              <a:t>, la realizan p</a:t>
            </a:r>
            <a:r>
              <a:rPr lang="es-x-int-SDL" dirty="0">
                <a:latin typeface="+mn-lt"/>
                <a:ea typeface="Times New Roman" charset="0"/>
                <a:cs typeface="Times New Roman" charset="0"/>
              </a:rPr>
              <a:t>ersonas que no han </a:t>
            </a:r>
            <a:r>
              <a:rPr lang="es-AR" dirty="0">
                <a:latin typeface="+mn-lt"/>
                <a:ea typeface="Times New Roman" charset="0"/>
                <a:cs typeface="Times New Roman" charset="0"/>
              </a:rPr>
              <a:t>participado </a:t>
            </a:r>
            <a:r>
              <a:rPr lang="es-x-int-SDL" dirty="0">
                <a:latin typeface="+mn-lt"/>
                <a:ea typeface="Times New Roman" charset="0"/>
                <a:cs typeface="Times New Roman" charset="0"/>
              </a:rPr>
              <a:t>en el diseño o la implementación del programa</a:t>
            </a:r>
            <a:r>
              <a:rPr lang="es-AR" dirty="0">
                <a:latin typeface="+mn-lt"/>
                <a:ea typeface="Times New Roman" charset="0"/>
                <a:cs typeface="Times New Roman" charset="0"/>
              </a:rPr>
              <a:t>.</a:t>
            </a:r>
            <a:endParaRPr lang="es-x-int-SDL" dirty="0">
              <a:latin typeface="+mn-lt"/>
              <a:ea typeface="Times New Roman" charset="0"/>
              <a:cs typeface="Times New Roman" charset="0"/>
            </a:endParaRPr>
          </a:p>
        </p:txBody>
      </p:sp>
      <p:sp>
        <p:nvSpPr>
          <p:cNvPr id="9" name="Rectangle 8"/>
          <p:cNvSpPr/>
          <p:nvPr/>
        </p:nvSpPr>
        <p:spPr bwMode="auto">
          <a:xfrm>
            <a:off x="1556195" y="1464946"/>
            <a:ext cx="4591050" cy="3953761"/>
          </a:xfrm>
          <a:prstGeom prst="rect">
            <a:avLst/>
          </a:prstGeom>
          <a:solidFill>
            <a:schemeClr val="accent4">
              <a:lumMod val="20000"/>
              <a:lumOff val="80000"/>
            </a:schemeClr>
          </a:solidFill>
          <a:ln w="9525" cap="flat" cmpd="sng" algn="ctr">
            <a:noFill/>
            <a:prstDash val="solid"/>
            <a:round/>
            <a:headEnd type="none" w="med" len="med"/>
            <a:tailEnd type="none" w="med" len="med"/>
          </a:ln>
          <a:effectLst/>
          <a:extLst>
            <a:ext uri="{AF507438-7753-43e0-B8FC-AC1667EBCBE1}"/>
          </a:extLst>
        </p:spPr>
        <p:txBody>
          <a:bodyPr/>
          <a:lstStyle/>
          <a:p>
            <a:pPr marL="342900" indent="-342900" eaLnBrk="1" hangingPunct="1">
              <a:spcBef>
                <a:spcPct val="20000"/>
              </a:spcBef>
              <a:buFont typeface="Arial" charset="0"/>
              <a:buChar char="•"/>
              <a:defRPr/>
            </a:pPr>
            <a:r>
              <a:rPr lang="es-x-int-SDL" sz="2400" dirty="0">
                <a:latin typeface="+mn-lt"/>
                <a:ea typeface="Times New Roman" charset="0"/>
                <a:cs typeface="Times New Roman" charset="0"/>
              </a:rPr>
              <a:t>Es un proceso continuo</a:t>
            </a:r>
            <a:r>
              <a:rPr lang="es-AR" sz="2400" dirty="0">
                <a:latin typeface="+mn-lt"/>
                <a:ea typeface="Times New Roman" charset="0"/>
                <a:cs typeface="Times New Roman" charset="0"/>
              </a:rPr>
              <a:t>.</a:t>
            </a:r>
            <a:endParaRPr lang="es-x-int-SDL" sz="2400" dirty="0">
              <a:latin typeface="+mn-lt"/>
              <a:ea typeface="Times New Roman" charset="0"/>
              <a:cs typeface="Times New Roman" charset="0"/>
            </a:endParaRPr>
          </a:p>
          <a:p>
            <a:pPr marL="342900" indent="-342900" eaLnBrk="1" hangingPunct="1">
              <a:spcBef>
                <a:spcPct val="20000"/>
              </a:spcBef>
              <a:buFont typeface="Arial" panose="020B0604020202020204" pitchFamily="34" charset="0"/>
              <a:buChar char="•"/>
              <a:defRPr/>
            </a:pPr>
            <a:r>
              <a:rPr lang="es-x-int-SDL" sz="2400" dirty="0">
                <a:latin typeface="+mn-lt"/>
                <a:ea typeface="Times New Roman" charset="0"/>
                <a:cs typeface="Times New Roman" charset="0"/>
              </a:rPr>
              <a:t>Proporciona información para el proceso de adopción de decisiones diario (con o sin modificaciones)</a:t>
            </a:r>
            <a:r>
              <a:rPr lang="es-AR" sz="2400" dirty="0">
                <a:latin typeface="+mn-lt"/>
                <a:ea typeface="Times New Roman" charset="0"/>
                <a:cs typeface="Times New Roman" charset="0"/>
              </a:rPr>
              <a:t>.</a:t>
            </a:r>
            <a:endParaRPr lang="es-x-int-SDL" sz="2400" dirty="0">
              <a:latin typeface="+mn-lt"/>
              <a:ea typeface="Times New Roman" charset="0"/>
              <a:cs typeface="Times New Roman" charset="0"/>
            </a:endParaRPr>
          </a:p>
          <a:p>
            <a:pPr marL="342900" indent="-342900" eaLnBrk="1" hangingPunct="1">
              <a:spcBef>
                <a:spcPct val="20000"/>
              </a:spcBef>
              <a:buFont typeface="Arial" panose="020B0604020202020204" pitchFamily="34" charset="0"/>
              <a:buChar char="•"/>
              <a:defRPr/>
            </a:pPr>
            <a:r>
              <a:rPr lang="es-AR" sz="2400" dirty="0">
                <a:latin typeface="+mn-lt"/>
                <a:ea typeface="Times New Roman" charset="0"/>
                <a:cs typeface="Times New Roman" charset="0"/>
              </a:rPr>
              <a:t>Lo realizan </a:t>
            </a:r>
            <a:r>
              <a:rPr lang="es-x-int-SDL" sz="2400" dirty="0">
                <a:latin typeface="+mn-lt"/>
                <a:ea typeface="Times New Roman" charset="0"/>
                <a:cs typeface="Times New Roman" charset="0"/>
              </a:rPr>
              <a:t>las personas que implementan el programa</a:t>
            </a:r>
            <a:r>
              <a:rPr lang="es-AR" sz="2400" dirty="0">
                <a:latin typeface="+mn-lt"/>
                <a:ea typeface="Times New Roman" charset="0"/>
                <a:cs typeface="Times New Roman" charset="0"/>
              </a:rPr>
              <a:t>.</a:t>
            </a:r>
            <a:endParaRPr lang="es-x-int-SDL" sz="2400" dirty="0">
              <a:latin typeface="+mn-lt"/>
              <a:ea typeface="Times New Roman" charset="0"/>
              <a:cs typeface="Times New Roman" charset="0"/>
            </a:endParaRPr>
          </a:p>
          <a:p>
            <a:pPr marL="342900" indent="-342900" eaLnBrk="1" hangingPunct="1">
              <a:spcBef>
                <a:spcPct val="20000"/>
              </a:spcBef>
              <a:buFont typeface="Arial" panose="020B0604020202020204" pitchFamily="34" charset="0"/>
              <a:buChar char="•"/>
              <a:defRPr/>
            </a:pPr>
            <a:endParaRPr lang="en-GB" altLang="en-US" dirty="0">
              <a:latin typeface="+mn-lt"/>
              <a:ea typeface="ＭＳ Ｐゴシック" panose="020B0600070205080204" pitchFamily="34" charset="-128"/>
            </a:endParaRPr>
          </a:p>
          <a:p>
            <a:pPr marL="342900" indent="-342900" eaLnBrk="1" hangingPunct="1">
              <a:spcBef>
                <a:spcPct val="20000"/>
              </a:spcBef>
              <a:buFont typeface="Arial" panose="020B0604020202020204" pitchFamily="34" charset="0"/>
              <a:buChar char="•"/>
              <a:defRPr/>
            </a:pPr>
            <a:endParaRPr lang="en-GB" altLang="en-US" dirty="0">
              <a:latin typeface="+mn-lt"/>
              <a:ea typeface="ＭＳ Ｐゴシック" panose="020B0600070205080204" pitchFamily="34" charset="-128"/>
            </a:endParaRPr>
          </a:p>
        </p:txBody>
      </p:sp>
      <p:sp>
        <p:nvSpPr>
          <p:cNvPr id="5" name="Rectangle 4"/>
          <p:cNvSpPr/>
          <p:nvPr/>
        </p:nvSpPr>
        <p:spPr bwMode="auto">
          <a:xfrm>
            <a:off x="1524000" y="1013509"/>
            <a:ext cx="4572000" cy="431800"/>
          </a:xfrm>
          <a:prstGeom prst="rect">
            <a:avLst/>
          </a:prstGeom>
          <a:solidFill>
            <a:schemeClr val="accent4">
              <a:lumMod val="50000"/>
              <a:lumOff val="50000"/>
            </a:schemeClr>
          </a:solidFill>
          <a:ln w="9525" cap="flat" cmpd="sng" algn="ctr">
            <a:noFill/>
            <a:prstDash val="solid"/>
            <a:round/>
            <a:headEnd type="none" w="med" len="med"/>
            <a:tailEnd type="none" w="med" len="med"/>
          </a:ln>
          <a:effectLst/>
          <a:extLst>
            <a:ext uri="{AF507438-7753-43e0-B8FC-AC1667EBCBE1}"/>
          </a:extLst>
        </p:spPr>
        <p:txBody>
          <a:bodyPr/>
          <a:lstStyle/>
          <a:p>
            <a:pPr>
              <a:defRPr/>
            </a:pPr>
            <a:r>
              <a:rPr lang="es-x-int-SDL">
                <a:latin typeface="Arial" panose="020B0604020202020204" pitchFamily="34" charset="0"/>
                <a:ea typeface="ＭＳ Ｐゴシック" panose="020B0600070205080204" pitchFamily="34" charset="-128"/>
              </a:rPr>
              <a:t>               </a:t>
            </a:r>
            <a:r>
              <a:rPr lang="es-x-int-SDL" sz="2800" b="1">
                <a:latin typeface="+mn-lt"/>
                <a:ea typeface="Times New Roman" charset="0"/>
                <a:cs typeface="Times New Roman" charset="0"/>
              </a:rPr>
              <a:t>Seguimiento</a:t>
            </a:r>
          </a:p>
        </p:txBody>
      </p:sp>
      <p:sp>
        <p:nvSpPr>
          <p:cNvPr id="109574" name="Rectangle 5"/>
          <p:cNvSpPr>
            <a:spLocks noChangeArrowheads="1"/>
          </p:cNvSpPr>
          <p:nvPr/>
        </p:nvSpPr>
        <p:spPr bwMode="auto">
          <a:xfrm>
            <a:off x="6217539" y="1011395"/>
            <a:ext cx="4748022" cy="433914"/>
          </a:xfrm>
          <a:prstGeom prst="rect">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s-x-int-SDL"/>
              <a:t>                   </a:t>
            </a:r>
            <a:r>
              <a:rPr lang="es-x-int-SDL" sz="2800" b="1">
                <a:solidFill>
                  <a:schemeClr val="bg1"/>
                </a:solidFill>
                <a:latin typeface="+mn-lt"/>
                <a:ea typeface="Times New Roman" charset="0"/>
                <a:cs typeface="Times New Roman" charset="0"/>
              </a:rPr>
              <a:t>Evaluación</a:t>
            </a:r>
          </a:p>
        </p:txBody>
      </p:sp>
      <p:sp>
        <p:nvSpPr>
          <p:cNvPr id="109575" name="Rectangle 6"/>
          <p:cNvSpPr>
            <a:spLocks noChangeArrowheads="1"/>
          </p:cNvSpPr>
          <p:nvPr/>
        </p:nvSpPr>
        <p:spPr bwMode="auto">
          <a:xfrm>
            <a:off x="5591175" y="673906"/>
            <a:ext cx="1009650" cy="936625"/>
          </a:xfrm>
          <a:prstGeom prst="rect">
            <a:avLst/>
          </a:prstGeom>
          <a:solidFill>
            <a:schemeClr val="accent2">
              <a:lumMod val="40000"/>
              <a:lumOff val="60000"/>
            </a:schemeClr>
          </a:solidFill>
          <a:ln>
            <a:noFill/>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dirty="0"/>
          </a:p>
          <a:p>
            <a:endParaRPr lang="fr-CH" altLang="en-US" sz="3200" dirty="0"/>
          </a:p>
        </p:txBody>
      </p:sp>
      <p:sp>
        <p:nvSpPr>
          <p:cNvPr id="109576" name="TextBox 7"/>
          <p:cNvSpPr txBox="1">
            <a:spLocks noChangeArrowheads="1"/>
          </p:cNvSpPr>
          <p:nvPr/>
        </p:nvSpPr>
        <p:spPr bwMode="auto">
          <a:xfrm>
            <a:off x="5744209" y="895317"/>
            <a:ext cx="6042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s-x-int-SDL" sz="3200">
                <a:latin typeface="+mn-lt"/>
                <a:ea typeface="Times New Roman" charset="0"/>
                <a:cs typeface="Times New Roman" charset="0"/>
              </a:rPr>
              <a:t>VS.</a:t>
            </a:r>
          </a:p>
        </p:txBody>
      </p:sp>
      <p:sp>
        <p:nvSpPr>
          <p:cNvPr id="10" name="Rectangle 9"/>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1" name="TextBox 10"/>
          <p:cNvSpPr txBox="1"/>
          <p:nvPr/>
        </p:nvSpPr>
        <p:spPr>
          <a:xfrm>
            <a:off x="83492" y="5248205"/>
            <a:ext cx="461665" cy="1324273"/>
          </a:xfrm>
          <a:prstGeom prst="rect">
            <a:avLst/>
          </a:prstGeom>
          <a:noFill/>
        </p:spPr>
        <p:txBody>
          <a:bodyPr vert="vert270" wrap="none" rtlCol="0">
            <a:spAutoFit/>
          </a:bodyPr>
          <a:lstStyle/>
          <a:p>
            <a:r>
              <a:rPr lang="es-x-int-SDL" dirty="0">
                <a:solidFill>
                  <a:schemeClr val="bg1"/>
                </a:solidFill>
              </a:rPr>
              <a:t>Curso </a:t>
            </a:r>
            <a:r>
              <a:rPr lang="es-AR" dirty="0">
                <a:solidFill>
                  <a:schemeClr val="bg1"/>
                </a:solidFill>
              </a:rPr>
              <a:t>H.E.L.P</a:t>
            </a:r>
            <a:endParaRPr lang="es-x-int-SDL" dirty="0">
              <a:solidFill>
                <a:schemeClr val="bg1"/>
              </a:solidFill>
            </a:endParaRPr>
          </a:p>
        </p:txBody>
      </p:sp>
      <p:sp>
        <p:nvSpPr>
          <p:cNvPr id="3" name="Slide Number Placeholder 2"/>
          <p:cNvSpPr>
            <a:spLocks noGrp="1"/>
          </p:cNvSpPr>
          <p:nvPr>
            <p:ph type="sldNum" sz="quarter" idx="12"/>
          </p:nvPr>
        </p:nvSpPr>
        <p:spPr/>
        <p:txBody>
          <a:bodyPr/>
          <a:lstStyle/>
          <a:p>
            <a:fld id="{05C408E3-1C0B-45E5-B572-56F424382D1E}" type="slidenum">
              <a:rPr lang="fr-CH" smtClean="0"/>
              <a:t>38</a:t>
            </a:fld>
            <a:endParaRPr lang="fr-CH" dirty="0"/>
          </a:p>
        </p:txBody>
      </p:sp>
      <p:sp>
        <p:nvSpPr>
          <p:cNvPr id="4" name="TextBox 3"/>
          <p:cNvSpPr txBox="1"/>
          <p:nvPr/>
        </p:nvSpPr>
        <p:spPr>
          <a:xfrm>
            <a:off x="1621900" y="5583929"/>
            <a:ext cx="9655478" cy="1200329"/>
          </a:xfrm>
          <a:prstGeom prst="rect">
            <a:avLst/>
          </a:prstGeom>
          <a:noFill/>
        </p:spPr>
        <p:txBody>
          <a:bodyPr wrap="square" rtlCol="0">
            <a:spAutoFit/>
          </a:bodyPr>
          <a:lstStyle/>
          <a:p>
            <a:pPr algn="ctr"/>
            <a:r>
              <a:rPr lang="es-x-int-SDL" sz="2400" dirty="0"/>
              <a:t>Se utiliza para gestionar las operaciones, fomentar el aprendizaje y asistir en los informes internos y externos (p. ej para responsabilidades, movilizar otras partes interesadas, financiamiento en curso,...)</a:t>
            </a:r>
          </a:p>
        </p:txBody>
      </p:sp>
    </p:spTree>
    <p:extLst>
      <p:ext uri="{BB962C8B-B14F-4D97-AF65-F5344CB8AC3E}">
        <p14:creationId xmlns:p14="http://schemas.microsoft.com/office/powerpoint/2010/main" val="246324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57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957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957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248205"/>
            <a:ext cx="461665" cy="1324273"/>
          </a:xfrm>
          <a:prstGeom prst="rect">
            <a:avLst/>
          </a:prstGeom>
          <a:noFill/>
        </p:spPr>
        <p:txBody>
          <a:bodyPr vert="vert270" wrap="none" rtlCol="0">
            <a:spAutoFit/>
          </a:bodyPr>
          <a:lstStyle/>
          <a:p>
            <a:r>
              <a:rPr lang="es-x-int-SDL" dirty="0">
                <a:solidFill>
                  <a:schemeClr val="bg1"/>
                </a:solidFill>
              </a:rPr>
              <a:t>Curso </a:t>
            </a:r>
            <a:r>
              <a:rPr lang="es-AR" dirty="0">
                <a:solidFill>
                  <a:schemeClr val="bg1"/>
                </a:solidFill>
              </a:rPr>
              <a:t>H.E.L.P</a:t>
            </a:r>
            <a:endParaRPr lang="es-x-int-SDL" dirty="0">
              <a:solidFill>
                <a:schemeClr val="bg1"/>
              </a:solidFill>
            </a:endParaRPr>
          </a:p>
        </p:txBody>
      </p:sp>
      <p:sp>
        <p:nvSpPr>
          <p:cNvPr id="4" name="Title 1"/>
          <p:cNvSpPr txBox="1">
            <a:spLocks/>
          </p:cNvSpPr>
          <p:nvPr/>
        </p:nvSpPr>
        <p:spPr>
          <a:xfrm>
            <a:off x="1893426" y="445252"/>
            <a:ext cx="77724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x-int-SDL" u="sng">
                <a:latin typeface="+mn-lt"/>
              </a:rPr>
              <a:t>Tipos de seguimiento</a:t>
            </a:r>
          </a:p>
        </p:txBody>
      </p:sp>
      <p:sp>
        <p:nvSpPr>
          <p:cNvPr id="24" name="Rounded Rectangle 23"/>
          <p:cNvSpPr/>
          <p:nvPr/>
        </p:nvSpPr>
        <p:spPr>
          <a:xfrm>
            <a:off x="1625860" y="4265582"/>
            <a:ext cx="9493264" cy="612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5" name="TextBox 24"/>
          <p:cNvSpPr txBox="1"/>
          <p:nvPr/>
        </p:nvSpPr>
        <p:spPr>
          <a:xfrm>
            <a:off x="1673074" y="4265582"/>
            <a:ext cx="2850267" cy="523220"/>
          </a:xfrm>
          <a:prstGeom prst="rect">
            <a:avLst/>
          </a:prstGeom>
          <a:noFill/>
        </p:spPr>
        <p:txBody>
          <a:bodyPr wrap="none" rtlCol="0">
            <a:spAutoFit/>
          </a:bodyPr>
          <a:lstStyle/>
          <a:p>
            <a:r>
              <a:rPr lang="es-x-int-SDL" sz="2800" b="1">
                <a:solidFill>
                  <a:srgbClr val="002060"/>
                </a:solidFill>
              </a:rPr>
              <a:t>Seguimiento de resultados</a:t>
            </a:r>
          </a:p>
        </p:txBody>
      </p:sp>
      <p:sp>
        <p:nvSpPr>
          <p:cNvPr id="26" name="Rounded Rectangle 25"/>
          <p:cNvSpPr/>
          <p:nvPr/>
        </p:nvSpPr>
        <p:spPr>
          <a:xfrm>
            <a:off x="1673074" y="3193077"/>
            <a:ext cx="9493264" cy="612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7" name="Rounded Rectangle 26"/>
          <p:cNvSpPr/>
          <p:nvPr/>
        </p:nvSpPr>
        <p:spPr>
          <a:xfrm>
            <a:off x="1578646" y="2181947"/>
            <a:ext cx="9587692" cy="612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8" name="TextBox 27"/>
          <p:cNvSpPr txBox="1"/>
          <p:nvPr/>
        </p:nvSpPr>
        <p:spPr>
          <a:xfrm>
            <a:off x="1633489" y="2226337"/>
            <a:ext cx="8638840" cy="523220"/>
          </a:xfrm>
          <a:prstGeom prst="rect">
            <a:avLst/>
          </a:prstGeom>
          <a:noFill/>
        </p:spPr>
        <p:txBody>
          <a:bodyPr wrap="none" rtlCol="0">
            <a:spAutoFit/>
          </a:bodyPr>
          <a:lstStyle/>
          <a:p>
            <a:r>
              <a:rPr lang="es-x-int-SDL" sz="2800" b="1">
                <a:solidFill>
                  <a:srgbClr val="002060"/>
                </a:solidFill>
              </a:rPr>
              <a:t>Seguimiento de la situación/Evaluación en curso/Monitoreo </a:t>
            </a:r>
          </a:p>
        </p:txBody>
      </p:sp>
      <p:sp>
        <p:nvSpPr>
          <p:cNvPr id="29" name="TextBox 28"/>
          <p:cNvSpPr txBox="1"/>
          <p:nvPr/>
        </p:nvSpPr>
        <p:spPr>
          <a:xfrm>
            <a:off x="1673074" y="3202151"/>
            <a:ext cx="7711657" cy="523220"/>
          </a:xfrm>
          <a:prstGeom prst="rect">
            <a:avLst/>
          </a:prstGeom>
          <a:solidFill>
            <a:schemeClr val="accent1">
              <a:lumMod val="40000"/>
              <a:lumOff val="60000"/>
            </a:schemeClr>
          </a:solidFill>
        </p:spPr>
        <p:txBody>
          <a:bodyPr wrap="square" rtlCol="0">
            <a:spAutoFit/>
          </a:bodyPr>
          <a:lstStyle/>
          <a:p>
            <a:r>
              <a:rPr lang="es-x-int-SDL" sz="2800" b="1">
                <a:solidFill>
                  <a:srgbClr val="002060"/>
                </a:solidFill>
              </a:rPr>
              <a:t>Seguimiento de actividades/de procesos</a:t>
            </a:r>
          </a:p>
        </p:txBody>
      </p:sp>
      <p:sp>
        <p:nvSpPr>
          <p:cNvPr id="13" name="Rounded Rectangle 12"/>
          <p:cNvSpPr/>
          <p:nvPr/>
        </p:nvSpPr>
        <p:spPr>
          <a:xfrm>
            <a:off x="1633489" y="5338087"/>
            <a:ext cx="9493264" cy="612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x-int-SDL" sz="2800" b="1">
                <a:solidFill>
                  <a:schemeClr val="tx1"/>
                </a:solidFill>
              </a:rPr>
              <a:t>Otros, p. ej. seguimiento financiero</a:t>
            </a:r>
          </a:p>
        </p:txBody>
      </p:sp>
    </p:spTree>
    <p:extLst>
      <p:ext uri="{BB962C8B-B14F-4D97-AF65-F5344CB8AC3E}">
        <p14:creationId xmlns:p14="http://schemas.microsoft.com/office/powerpoint/2010/main" val="1703236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248205"/>
            <a:ext cx="461665" cy="1324273"/>
          </a:xfrm>
          <a:prstGeom prst="rect">
            <a:avLst/>
          </a:prstGeom>
          <a:noFill/>
        </p:spPr>
        <p:txBody>
          <a:bodyPr vert="vert270" wrap="none" rtlCol="0">
            <a:spAutoFit/>
          </a:bodyPr>
          <a:lstStyle/>
          <a:p>
            <a:r>
              <a:rPr lang="es-x-int-SDL" dirty="0">
                <a:solidFill>
                  <a:schemeClr val="bg1"/>
                </a:solidFill>
              </a:rPr>
              <a:t>Curso </a:t>
            </a:r>
            <a:r>
              <a:rPr lang="es-AR" dirty="0">
                <a:solidFill>
                  <a:schemeClr val="bg1"/>
                </a:solidFill>
              </a:rPr>
              <a:t>H.E.L.P</a:t>
            </a:r>
            <a:endParaRPr lang="es-x-int-SDL" dirty="0">
              <a:solidFill>
                <a:schemeClr val="bg1"/>
              </a:solidFill>
            </a:endParaRPr>
          </a:p>
        </p:txBody>
      </p:sp>
      <p:sp>
        <p:nvSpPr>
          <p:cNvPr id="4" name="Rectangle 2"/>
          <p:cNvSpPr txBox="1">
            <a:spLocks noChangeArrowheads="1"/>
          </p:cNvSpPr>
          <p:nvPr/>
        </p:nvSpPr>
        <p:spPr>
          <a:xfrm>
            <a:off x="2209800" y="260350"/>
            <a:ext cx="77724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x-int-SDL" u="sng">
                <a:latin typeface="+mn-lt"/>
              </a:rPr>
              <a:t>Evaluación</a:t>
            </a:r>
          </a:p>
        </p:txBody>
      </p:sp>
      <p:sp>
        <p:nvSpPr>
          <p:cNvPr id="5" name="Rectangle 3"/>
          <p:cNvSpPr txBox="1">
            <a:spLocks noChangeArrowheads="1"/>
          </p:cNvSpPr>
          <p:nvPr/>
        </p:nvSpPr>
        <p:spPr>
          <a:xfrm>
            <a:off x="1774825" y="1844675"/>
            <a:ext cx="8497888" cy="28082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s-x-int-SDL" dirty="0"/>
              <a:t>	</a:t>
            </a:r>
            <a:r>
              <a:rPr lang="es-x-int-SDL" sz="3200" dirty="0"/>
              <a:t>Comprender la situación para determinar los problemas, </a:t>
            </a:r>
            <a:r>
              <a:rPr lang="es-AR" sz="3200" dirty="0"/>
              <a:t>su</a:t>
            </a:r>
            <a:r>
              <a:rPr lang="es-x-int-SDL" sz="3200" dirty="0"/>
              <a:t>s causas y</a:t>
            </a:r>
            <a:r>
              <a:rPr lang="es-AR" sz="3200" dirty="0"/>
              <a:t> </a:t>
            </a:r>
            <a:r>
              <a:rPr lang="es-x-int-SDL" sz="3200" dirty="0"/>
              <a:t>consecuencias, las capacidades y las respuetas de las personas pertinentes y </a:t>
            </a:r>
            <a:r>
              <a:rPr lang="es-AR" sz="3200" dirty="0"/>
              <a:t>de </a:t>
            </a:r>
            <a:r>
              <a:rPr lang="es-x-int-SDL" sz="3200" dirty="0"/>
              <a:t>las partes interesadas, así como la potencial intervención de su institución. </a:t>
            </a:r>
          </a:p>
        </p:txBody>
      </p:sp>
      <p:sp>
        <p:nvSpPr>
          <p:cNvPr id="6" name="Text Box 4"/>
          <p:cNvSpPr txBox="1">
            <a:spLocks noChangeArrowheads="1"/>
          </p:cNvSpPr>
          <p:nvPr/>
        </p:nvSpPr>
        <p:spPr bwMode="auto">
          <a:xfrm>
            <a:off x="1559198" y="5526087"/>
            <a:ext cx="9073604"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s-x-int-SDL" sz="2400" b="1" i="1">
                <a:latin typeface="+mn-lt"/>
              </a:rPr>
              <a:t>Analizar-&gt; decidir si existe la necesidad de intervenir y, de ser así, si lo harán.</a:t>
            </a:r>
          </a:p>
        </p:txBody>
      </p:sp>
      <p:sp>
        <p:nvSpPr>
          <p:cNvPr id="7" name="Slide Number Placeholder 6"/>
          <p:cNvSpPr>
            <a:spLocks noGrp="1"/>
          </p:cNvSpPr>
          <p:nvPr>
            <p:ph type="sldNum" sz="quarter" idx="12"/>
          </p:nvPr>
        </p:nvSpPr>
        <p:spPr/>
        <p:txBody>
          <a:bodyPr/>
          <a:lstStyle/>
          <a:p>
            <a:fld id="{05C408E3-1C0B-45E5-B572-56F424382D1E}" type="slidenum">
              <a:rPr lang="fr-CH" smtClean="0"/>
              <a:t>4</a:t>
            </a:fld>
            <a:endParaRPr lang="fr-CH" dirty="0"/>
          </a:p>
        </p:txBody>
      </p:sp>
    </p:spTree>
    <p:extLst>
      <p:ext uri="{BB962C8B-B14F-4D97-AF65-F5344CB8AC3E}">
        <p14:creationId xmlns:p14="http://schemas.microsoft.com/office/powerpoint/2010/main" val="23963471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2209800" y="-27384"/>
            <a:ext cx="7772400" cy="1143000"/>
          </a:xfrm>
        </p:spPr>
        <p:txBody>
          <a:bodyPr/>
          <a:lstStyle/>
          <a:p>
            <a:pPr algn="ctr" eaLnBrk="1" hangingPunct="1"/>
            <a:r>
              <a:rPr lang="es-x-int-SDL" u="sng">
                <a:latin typeface="+mn-lt"/>
                <a:ea typeface="Times New Roman" charset="0"/>
                <a:cs typeface="Times New Roman" charset="0"/>
              </a:rPr>
              <a:t>Criterios de evaluación</a:t>
            </a:r>
          </a:p>
        </p:txBody>
      </p:sp>
      <p:sp>
        <p:nvSpPr>
          <p:cNvPr id="2" name="Rectangle 1"/>
          <p:cNvSpPr/>
          <p:nvPr/>
        </p:nvSpPr>
        <p:spPr bwMode="auto">
          <a:xfrm>
            <a:off x="1889325" y="1612244"/>
            <a:ext cx="3960440" cy="4239908"/>
          </a:xfrm>
          <a:prstGeom prst="rect">
            <a:avLst/>
          </a:prstGeom>
          <a:solidFill>
            <a:schemeClr val="accent1">
              <a:lumMod val="20000"/>
              <a:lumOff val="80000"/>
            </a:schemeClr>
          </a:solidFill>
          <a:ln w="9525" cap="flat" cmpd="sng" algn="ctr">
            <a:solidFill>
              <a:srgbClr val="00206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1" hangingPunct="1">
              <a:lnSpc>
                <a:spcPct val="90000"/>
              </a:lnSpc>
              <a:defRPr/>
            </a:pPr>
            <a:r>
              <a:rPr lang="es-x-int-SDL" sz="2400" b="1" dirty="0">
                <a:solidFill>
                  <a:srgbClr val="0000FF"/>
                </a:solidFill>
                <a:latin typeface="+mn-lt"/>
              </a:rPr>
              <a:t>Criterios comúnmente utilizados para la acción humanitaria</a:t>
            </a:r>
            <a:endParaRPr lang="es-AR" sz="2400" b="1" dirty="0">
              <a:solidFill>
                <a:srgbClr val="0000FF"/>
              </a:solidFill>
              <a:latin typeface="+mn-lt"/>
            </a:endParaRPr>
          </a:p>
          <a:p>
            <a:pPr eaLnBrk="1" hangingPunct="1">
              <a:lnSpc>
                <a:spcPct val="90000"/>
              </a:lnSpc>
              <a:defRPr/>
            </a:pPr>
            <a:endParaRPr lang="en-US" altLang="en-US" sz="2800" dirty="0">
              <a:latin typeface="+mn-lt"/>
            </a:endParaRPr>
          </a:p>
          <a:p>
            <a:pPr indent="-342900" eaLnBrk="1" hangingPunct="1">
              <a:lnSpc>
                <a:spcPct val="90000"/>
              </a:lnSpc>
              <a:buFont typeface="Wingdings" panose="05000000000000000000" pitchFamily="2" charset="2"/>
              <a:buChar char="Ø"/>
              <a:defRPr/>
            </a:pPr>
            <a:r>
              <a:rPr lang="es-x-int-SDL" sz="2400" dirty="0">
                <a:latin typeface="+mn-lt"/>
              </a:rPr>
              <a:t>Pertinencia</a:t>
            </a:r>
          </a:p>
          <a:p>
            <a:pPr indent="-342900" eaLnBrk="1" hangingPunct="1">
              <a:lnSpc>
                <a:spcPct val="90000"/>
              </a:lnSpc>
              <a:buFont typeface="Wingdings" panose="05000000000000000000" pitchFamily="2" charset="2"/>
              <a:buChar char="Ø"/>
              <a:defRPr/>
            </a:pPr>
            <a:r>
              <a:rPr lang="es-x-int-SDL" sz="2400" dirty="0">
                <a:latin typeface="+mn-lt"/>
              </a:rPr>
              <a:t>Eficacia </a:t>
            </a:r>
          </a:p>
          <a:p>
            <a:pPr indent="-342900" eaLnBrk="1" hangingPunct="1">
              <a:lnSpc>
                <a:spcPct val="90000"/>
              </a:lnSpc>
              <a:buFont typeface="Wingdings" panose="05000000000000000000" pitchFamily="2" charset="2"/>
              <a:buChar char="Ø"/>
              <a:defRPr/>
            </a:pPr>
            <a:r>
              <a:rPr lang="es-x-int-SDL" sz="2400" dirty="0">
                <a:latin typeface="+mn-lt"/>
              </a:rPr>
              <a:t>Eficiencia </a:t>
            </a:r>
          </a:p>
          <a:p>
            <a:pPr indent="-342900" eaLnBrk="1" hangingPunct="1">
              <a:lnSpc>
                <a:spcPct val="90000"/>
              </a:lnSpc>
              <a:buFont typeface="Wingdings" panose="05000000000000000000" pitchFamily="2" charset="2"/>
              <a:buChar char="Ø"/>
              <a:defRPr/>
            </a:pPr>
            <a:r>
              <a:rPr lang="es-x-int-SDL" sz="2400" dirty="0">
                <a:latin typeface="+mn-lt"/>
              </a:rPr>
              <a:t>Impacto  </a:t>
            </a:r>
          </a:p>
          <a:p>
            <a:pPr indent="-342900" eaLnBrk="1" hangingPunct="1">
              <a:lnSpc>
                <a:spcPct val="90000"/>
              </a:lnSpc>
              <a:buFont typeface="Wingdings" panose="05000000000000000000" pitchFamily="2" charset="2"/>
              <a:buChar char="Ø"/>
              <a:defRPr/>
            </a:pPr>
            <a:r>
              <a:rPr lang="es-x-int-SDL" sz="2400" dirty="0">
                <a:latin typeface="+mn-lt"/>
              </a:rPr>
              <a:t>Coherencia</a:t>
            </a:r>
          </a:p>
          <a:p>
            <a:pPr indent="-342900" eaLnBrk="1" hangingPunct="1">
              <a:lnSpc>
                <a:spcPct val="90000"/>
              </a:lnSpc>
              <a:buFont typeface="Wingdings" panose="05000000000000000000" pitchFamily="2" charset="2"/>
              <a:buChar char="Ø"/>
              <a:defRPr/>
            </a:pPr>
            <a:r>
              <a:rPr lang="es-x-int-SDL" sz="2400" dirty="0">
                <a:latin typeface="+mn-lt"/>
              </a:rPr>
              <a:t>Conectividad</a:t>
            </a:r>
          </a:p>
          <a:p>
            <a:pPr indent="-342900" eaLnBrk="1" hangingPunct="1">
              <a:lnSpc>
                <a:spcPct val="90000"/>
              </a:lnSpc>
              <a:buFont typeface="Wingdings" panose="05000000000000000000" pitchFamily="2" charset="2"/>
              <a:buChar char="Ø"/>
              <a:defRPr/>
            </a:pPr>
            <a:r>
              <a:rPr lang="es-x-int-SDL" sz="2400" dirty="0">
                <a:latin typeface="+mn-lt"/>
              </a:rPr>
              <a:t>Coordinación</a:t>
            </a:r>
          </a:p>
          <a:p>
            <a:pPr indent="-342900" eaLnBrk="1" hangingPunct="1">
              <a:lnSpc>
                <a:spcPct val="90000"/>
              </a:lnSpc>
              <a:buFont typeface="Wingdings" panose="05000000000000000000" pitchFamily="2" charset="2"/>
              <a:buChar char="Ø"/>
              <a:defRPr/>
            </a:pPr>
            <a:r>
              <a:rPr lang="es-x-int-SDL" sz="2400" dirty="0">
                <a:latin typeface="+mn-lt"/>
              </a:rPr>
              <a:t>Cobertura </a:t>
            </a:r>
          </a:p>
          <a:p>
            <a:pPr eaLnBrk="1" hangingPunct="1">
              <a:lnSpc>
                <a:spcPct val="90000"/>
              </a:lnSpc>
              <a:defRPr/>
            </a:pPr>
            <a:endParaRPr lang="en-US" altLang="en-US" sz="2000" dirty="0"/>
          </a:p>
          <a:p>
            <a:pPr eaLnBrk="1" hangingPunct="1">
              <a:lnSpc>
                <a:spcPct val="90000"/>
              </a:lnSpc>
              <a:defRPr/>
            </a:pPr>
            <a:endParaRPr lang="en-GB" altLang="en-US" i="1" dirty="0">
              <a:solidFill>
                <a:srgbClr val="5448F2"/>
              </a:solidFill>
            </a:endParaRPr>
          </a:p>
          <a:p>
            <a:endParaRPr lang="en-US" dirty="0">
              <a:latin typeface="Arial" panose="020B0604020202020204" pitchFamily="34" charset="0"/>
              <a:ea typeface="ＭＳ Ｐゴシック" panose="020B0600070205080204" pitchFamily="34" charset="-128"/>
            </a:endParaRPr>
          </a:p>
        </p:txBody>
      </p:sp>
      <p:sp>
        <p:nvSpPr>
          <p:cNvPr id="7" name="Rectangle 6"/>
          <p:cNvSpPr/>
          <p:nvPr/>
        </p:nvSpPr>
        <p:spPr bwMode="auto">
          <a:xfrm>
            <a:off x="6156422" y="1612243"/>
            <a:ext cx="3960440" cy="4239907"/>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1" hangingPunct="1">
              <a:lnSpc>
                <a:spcPct val="90000"/>
              </a:lnSpc>
              <a:defRPr/>
            </a:pPr>
            <a:r>
              <a:rPr lang="es-x-int-SDL" sz="2400" b="1" dirty="0">
                <a:solidFill>
                  <a:srgbClr val="0000FF"/>
                </a:solidFill>
                <a:latin typeface="+mn-lt"/>
              </a:rPr>
              <a:t>Criterios comúnmente utilizados en la evaluación de salud </a:t>
            </a:r>
          </a:p>
          <a:p>
            <a:pPr eaLnBrk="1" hangingPunct="1">
              <a:lnSpc>
                <a:spcPct val="90000"/>
              </a:lnSpc>
              <a:defRPr/>
            </a:pPr>
            <a:endParaRPr lang="en-US" altLang="en-US" sz="2800" b="1" dirty="0">
              <a:solidFill>
                <a:srgbClr val="0070C0"/>
              </a:solidFill>
              <a:latin typeface="+mn-lt"/>
            </a:endParaRPr>
          </a:p>
          <a:p>
            <a:pPr indent="-342900" eaLnBrk="1" hangingPunct="1">
              <a:lnSpc>
                <a:spcPct val="90000"/>
              </a:lnSpc>
              <a:buFont typeface="Wingdings" panose="05000000000000000000" pitchFamily="2" charset="2"/>
              <a:buChar char="Ø"/>
              <a:defRPr/>
            </a:pPr>
            <a:r>
              <a:rPr lang="es-x-int-SDL" sz="2400" dirty="0">
                <a:latin typeface="+mn-lt"/>
                <a:ea typeface="Times New Roman" charset="0"/>
                <a:cs typeface="Times New Roman" charset="0"/>
              </a:rPr>
              <a:t>Acepta</a:t>
            </a:r>
            <a:r>
              <a:rPr lang="es-AR" sz="2400" dirty="0">
                <a:latin typeface="+mn-lt"/>
                <a:ea typeface="Times New Roman" charset="0"/>
                <a:cs typeface="Times New Roman" charset="0"/>
              </a:rPr>
              <a:t>ción</a:t>
            </a:r>
            <a:endParaRPr lang="es-x-int-SDL" sz="2400" dirty="0">
              <a:latin typeface="+mn-lt"/>
              <a:ea typeface="Times New Roman" charset="0"/>
              <a:cs typeface="Times New Roman" charset="0"/>
            </a:endParaRPr>
          </a:p>
          <a:p>
            <a:pPr indent="-342900" eaLnBrk="1" hangingPunct="1">
              <a:lnSpc>
                <a:spcPct val="90000"/>
              </a:lnSpc>
              <a:buFont typeface="Wingdings" panose="05000000000000000000" pitchFamily="2" charset="2"/>
              <a:buChar char="Ø"/>
              <a:defRPr/>
            </a:pPr>
            <a:r>
              <a:rPr lang="es-x-int-SDL" sz="2400" dirty="0">
                <a:latin typeface="+mn-lt"/>
                <a:ea typeface="Times New Roman" charset="0"/>
                <a:cs typeface="Times New Roman" charset="0"/>
              </a:rPr>
              <a:t>Eficacia en cuanto a costos</a:t>
            </a:r>
          </a:p>
          <a:p>
            <a:pPr indent="-342900" eaLnBrk="1" hangingPunct="1">
              <a:lnSpc>
                <a:spcPct val="90000"/>
              </a:lnSpc>
              <a:buFont typeface="Wingdings" panose="05000000000000000000" pitchFamily="2" charset="2"/>
              <a:buChar char="Ø"/>
              <a:defRPr/>
            </a:pPr>
            <a:r>
              <a:rPr lang="es-x-int-SDL" sz="2400" dirty="0">
                <a:latin typeface="+mn-lt"/>
                <a:ea typeface="Times New Roman" charset="0"/>
                <a:cs typeface="Times New Roman" charset="0"/>
              </a:rPr>
              <a:t>Igualdad</a:t>
            </a:r>
          </a:p>
          <a:p>
            <a:pPr indent="-342900" eaLnBrk="1" hangingPunct="1">
              <a:lnSpc>
                <a:spcPct val="90000"/>
              </a:lnSpc>
              <a:buFont typeface="Wingdings" panose="05000000000000000000" pitchFamily="2" charset="2"/>
              <a:buChar char="Ø"/>
              <a:defRPr/>
            </a:pPr>
            <a:endParaRPr lang="en-US" altLang="en-US" sz="2400" dirty="0">
              <a:latin typeface="+mn-lt"/>
              <a:ea typeface="Times New Roman" charset="0"/>
              <a:cs typeface="Times New Roman" charset="0"/>
            </a:endParaRPr>
          </a:p>
          <a:p>
            <a:pPr eaLnBrk="1" hangingPunct="1">
              <a:lnSpc>
                <a:spcPct val="90000"/>
              </a:lnSpc>
              <a:defRPr/>
            </a:pPr>
            <a:r>
              <a:rPr lang="es-x-int-SDL" sz="2400" b="1" dirty="0">
                <a:solidFill>
                  <a:srgbClr val="0000FF"/>
                </a:solidFill>
                <a:latin typeface="+mn-lt"/>
                <a:ea typeface="Times New Roman" charset="0"/>
                <a:cs typeface="Times New Roman" charset="0"/>
              </a:rPr>
              <a:t>Otras </a:t>
            </a:r>
          </a:p>
          <a:p>
            <a:pPr indent="-342900" eaLnBrk="1" hangingPunct="1">
              <a:lnSpc>
                <a:spcPct val="90000"/>
              </a:lnSpc>
              <a:buFont typeface="Wingdings" panose="05000000000000000000" pitchFamily="2" charset="2"/>
              <a:buChar char="Ø"/>
              <a:defRPr/>
            </a:pPr>
            <a:r>
              <a:rPr lang="es-x-int-SDL" sz="2400" dirty="0">
                <a:latin typeface="+mn-lt"/>
                <a:ea typeface="Times New Roman" charset="0"/>
                <a:cs typeface="Times New Roman" charset="0"/>
              </a:rPr>
              <a:t>Coordinación</a:t>
            </a:r>
          </a:p>
          <a:p>
            <a:endParaRPr lang="en-US" dirty="0">
              <a:latin typeface="+mn-lt"/>
              <a:ea typeface="ＭＳ Ｐゴシック" panose="020B0600070205080204" pitchFamily="34" charset="-128"/>
            </a:endParaRPr>
          </a:p>
        </p:txBody>
      </p:sp>
      <p:sp>
        <p:nvSpPr>
          <p:cNvPr id="3" name="TextBox 2"/>
          <p:cNvSpPr txBox="1"/>
          <p:nvPr/>
        </p:nvSpPr>
        <p:spPr>
          <a:xfrm>
            <a:off x="1643090" y="6145287"/>
            <a:ext cx="4452910" cy="461665"/>
          </a:xfrm>
          <a:prstGeom prst="rect">
            <a:avLst/>
          </a:prstGeom>
          <a:noFill/>
        </p:spPr>
        <p:txBody>
          <a:bodyPr wrap="square" rtlCol="0">
            <a:spAutoFit/>
          </a:bodyPr>
          <a:lstStyle/>
          <a:p>
            <a:r>
              <a:rPr lang="es-x-int-SDL" sz="2400" dirty="0"/>
              <a:t>ALNAP -</a:t>
            </a:r>
            <a:r>
              <a:rPr lang="es-x-int-SDL" sz="2400" i="1" dirty="0">
                <a:solidFill>
                  <a:srgbClr val="5448F2"/>
                </a:solidFill>
              </a:rPr>
              <a:t> https://www.alnap.org</a:t>
            </a:r>
          </a:p>
        </p:txBody>
      </p:sp>
      <p:sp>
        <p:nvSpPr>
          <p:cNvPr id="8" name="Rectangle 7"/>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9" name="TextBox 8"/>
          <p:cNvSpPr txBox="1"/>
          <p:nvPr/>
        </p:nvSpPr>
        <p:spPr>
          <a:xfrm>
            <a:off x="83492" y="5248205"/>
            <a:ext cx="461665" cy="1324273"/>
          </a:xfrm>
          <a:prstGeom prst="rect">
            <a:avLst/>
          </a:prstGeom>
          <a:noFill/>
        </p:spPr>
        <p:txBody>
          <a:bodyPr vert="vert270" wrap="none" rtlCol="0">
            <a:spAutoFit/>
          </a:bodyPr>
          <a:lstStyle/>
          <a:p>
            <a:r>
              <a:rPr lang="es-x-int-SDL" dirty="0">
                <a:solidFill>
                  <a:schemeClr val="bg1"/>
                </a:solidFill>
              </a:rPr>
              <a:t>Curso </a:t>
            </a:r>
            <a:r>
              <a:rPr lang="es-AR" dirty="0">
                <a:solidFill>
                  <a:schemeClr val="bg1"/>
                </a:solidFill>
              </a:rPr>
              <a:t>H.E.L.P</a:t>
            </a:r>
            <a:endParaRPr lang="es-x-int-SDL" dirty="0">
              <a:solidFill>
                <a:schemeClr val="bg1"/>
              </a:solidFill>
            </a:endParaRPr>
          </a:p>
        </p:txBody>
      </p:sp>
      <p:sp>
        <p:nvSpPr>
          <p:cNvPr id="5" name="Slide Number Placeholder 4"/>
          <p:cNvSpPr>
            <a:spLocks noGrp="1"/>
          </p:cNvSpPr>
          <p:nvPr>
            <p:ph type="sldNum" sz="quarter" idx="12"/>
          </p:nvPr>
        </p:nvSpPr>
        <p:spPr/>
        <p:txBody>
          <a:bodyPr/>
          <a:lstStyle/>
          <a:p>
            <a:fld id="{05C408E3-1C0B-45E5-B572-56F424382D1E}" type="slidenum">
              <a:rPr lang="fr-CH" smtClean="0"/>
              <a:t>40</a:t>
            </a:fld>
            <a:endParaRPr lang="fr-CH" dirty="0"/>
          </a:p>
        </p:txBody>
      </p:sp>
    </p:spTree>
    <p:extLst>
      <p:ext uri="{BB962C8B-B14F-4D97-AF65-F5344CB8AC3E}">
        <p14:creationId xmlns:p14="http://schemas.microsoft.com/office/powerpoint/2010/main" val="2899562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209800" y="44450"/>
            <a:ext cx="7772400" cy="1143000"/>
          </a:xfrm>
        </p:spPr>
        <p:txBody>
          <a:bodyPr/>
          <a:lstStyle/>
          <a:p>
            <a:pPr algn="ctr" eaLnBrk="1" hangingPunct="1"/>
            <a:r>
              <a:rPr lang="es-x-int-SDL" u="sng">
                <a:latin typeface="+mn-lt"/>
              </a:rPr>
              <a:t>Indicadores</a:t>
            </a:r>
          </a:p>
        </p:txBody>
      </p:sp>
      <p:sp>
        <p:nvSpPr>
          <p:cNvPr id="88067" name="Rectangle 3"/>
          <p:cNvSpPr>
            <a:spLocks noGrp="1" noChangeArrowheads="1"/>
          </p:cNvSpPr>
          <p:nvPr>
            <p:ph idx="1"/>
          </p:nvPr>
        </p:nvSpPr>
        <p:spPr>
          <a:xfrm>
            <a:off x="1905000" y="1484313"/>
            <a:ext cx="8229600" cy="2209800"/>
          </a:xfrm>
        </p:spPr>
        <p:txBody>
          <a:bodyPr/>
          <a:lstStyle/>
          <a:p>
            <a:pPr eaLnBrk="1" hangingPunct="1">
              <a:buFont typeface="Times" charset="0"/>
              <a:buChar char="•"/>
            </a:pPr>
            <a:r>
              <a:rPr lang="es-x-int-SDL" dirty="0"/>
              <a:t>Ayudan a demostrar los cambios en las condiciones o en los resultados relacionados con intervenciones específicas</a:t>
            </a:r>
            <a:r>
              <a:rPr lang="es-AR" dirty="0"/>
              <a:t>.</a:t>
            </a:r>
            <a:endParaRPr lang="es-x-int-SDL" dirty="0"/>
          </a:p>
          <a:p>
            <a:pPr eaLnBrk="1" hangingPunct="1"/>
            <a:r>
              <a:rPr lang="es-x-int-SDL" dirty="0"/>
              <a:t>Proporcionan pruebas de progreso hacia la obtención de productos y resultados esperados</a:t>
            </a:r>
            <a:r>
              <a:rPr lang="es-AR" dirty="0"/>
              <a:t>.</a:t>
            </a:r>
            <a:endParaRPr lang="es-x-int-SDL" dirty="0"/>
          </a:p>
        </p:txBody>
      </p:sp>
      <p:sp>
        <p:nvSpPr>
          <p:cNvPr id="59396" name="Text Box 4"/>
          <p:cNvSpPr txBox="1">
            <a:spLocks noChangeArrowheads="1"/>
          </p:cNvSpPr>
          <p:nvPr/>
        </p:nvSpPr>
        <p:spPr bwMode="auto">
          <a:xfrm>
            <a:off x="1889125" y="49164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dirty="0"/>
          </a:p>
        </p:txBody>
      </p:sp>
      <p:sp>
        <p:nvSpPr>
          <p:cNvPr id="53253" name="Oval 5"/>
          <p:cNvSpPr>
            <a:spLocks noChangeArrowheads="1"/>
          </p:cNvSpPr>
          <p:nvPr/>
        </p:nvSpPr>
        <p:spPr bwMode="auto">
          <a:xfrm>
            <a:off x="1905000" y="3880248"/>
            <a:ext cx="8458200" cy="1447800"/>
          </a:xfrm>
          <a:prstGeom prst="ellipse">
            <a:avLst/>
          </a:prstGeom>
          <a:solidFill>
            <a:schemeClr val="accent1">
              <a:lumMod val="40000"/>
              <a:lumOff val="60000"/>
            </a:schemeClr>
          </a:solidFill>
          <a:ln w="9525">
            <a:solidFill>
              <a:schemeClr val="accent1">
                <a:lumMod val="40000"/>
                <a:lumOff val="60000"/>
              </a:schemeClr>
            </a:solidFill>
            <a:round/>
            <a:headEnd/>
            <a:tailEnd/>
          </a:ln>
          <a:effectLst/>
        </p:spPr>
        <p:txBody>
          <a:bodyPr wrap="none"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s-x-int-SDL" sz="2800" b="1" dirty="0">
                <a:latin typeface="+mn-lt"/>
              </a:rPr>
              <a:t>son componentes vitales de</a:t>
            </a:r>
            <a:r>
              <a:rPr lang="es-AR" sz="2800" b="1" dirty="0">
                <a:latin typeface="+mn-lt"/>
              </a:rPr>
              <a:t>l</a:t>
            </a:r>
            <a:r>
              <a:rPr lang="es-x-int-SDL" sz="2800" b="1" dirty="0">
                <a:latin typeface="+mn-lt"/>
              </a:rPr>
              <a:t> S y</a:t>
            </a:r>
            <a:r>
              <a:rPr lang="es-AR" sz="2800" b="1" dirty="0">
                <a:latin typeface="+mn-lt"/>
              </a:rPr>
              <a:t> la</a:t>
            </a:r>
            <a:r>
              <a:rPr lang="es-x-int-SDL" sz="2800" b="1" dirty="0">
                <a:latin typeface="+mn-lt"/>
              </a:rPr>
              <a:t> E</a:t>
            </a:r>
          </a:p>
        </p:txBody>
      </p:sp>
      <p:sp>
        <p:nvSpPr>
          <p:cNvPr id="2" name="Rectangle 1"/>
          <p:cNvSpPr>
            <a:spLocks noChangeArrowheads="1"/>
          </p:cNvSpPr>
          <p:nvPr/>
        </p:nvSpPr>
        <p:spPr bwMode="auto">
          <a:xfrm>
            <a:off x="1471836" y="5580400"/>
            <a:ext cx="932452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charset="-128"/>
              </a:defRPr>
            </a:lvl1pPr>
            <a:lvl2pPr>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lvl="1" eaLnBrk="1" hangingPunct="1">
              <a:spcBef>
                <a:spcPct val="0"/>
              </a:spcBef>
              <a:buFontTx/>
              <a:buNone/>
            </a:pPr>
            <a:r>
              <a:rPr lang="es-x-int-SDL" sz="2000" i="1" dirty="0">
                <a:latin typeface="+mn-lt"/>
              </a:rPr>
              <a:t>Los indicadores se desarrollan internamente /con contrapartes o provienen de estándares internacionalmente aceptados (OMS</a:t>
            </a:r>
            <a:r>
              <a:rPr lang="es-AR" sz="2000" i="1" dirty="0">
                <a:latin typeface="+mn-lt"/>
              </a:rPr>
              <a:t>, </a:t>
            </a:r>
            <a:r>
              <a:rPr lang="es-x-int-SDL" sz="2000" i="1" dirty="0">
                <a:latin typeface="+mn-lt"/>
              </a:rPr>
              <a:t>ESFERA</a:t>
            </a:r>
            <a:r>
              <a:rPr lang="es-AR" sz="2000" i="1" dirty="0">
                <a:latin typeface="+mn-lt"/>
              </a:rPr>
              <a:t>;</a:t>
            </a:r>
            <a:r>
              <a:rPr lang="es-x-int-SDL" sz="2000" i="1" dirty="0">
                <a:latin typeface="+mn-lt"/>
              </a:rPr>
              <a:t> Grupo de Acción Sanitaria Mundial ha sugerido una serie de indicadores y estándares esenciales)</a:t>
            </a:r>
          </a:p>
        </p:txBody>
      </p:sp>
      <p:sp>
        <p:nvSpPr>
          <p:cNvPr id="8" name="Rectangle 7"/>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9" name="TextBox 8"/>
          <p:cNvSpPr txBox="1"/>
          <p:nvPr/>
        </p:nvSpPr>
        <p:spPr>
          <a:xfrm>
            <a:off x="83492" y="5248205"/>
            <a:ext cx="461665" cy="1324273"/>
          </a:xfrm>
          <a:prstGeom prst="rect">
            <a:avLst/>
          </a:prstGeom>
          <a:noFill/>
        </p:spPr>
        <p:txBody>
          <a:bodyPr vert="vert270" wrap="none" rtlCol="0">
            <a:spAutoFit/>
          </a:bodyPr>
          <a:lstStyle/>
          <a:p>
            <a:r>
              <a:rPr lang="es-x-int-SDL" dirty="0">
                <a:solidFill>
                  <a:schemeClr val="bg1"/>
                </a:solidFill>
              </a:rPr>
              <a:t>Curso </a:t>
            </a:r>
            <a:r>
              <a:rPr lang="es-AR" dirty="0">
                <a:solidFill>
                  <a:schemeClr val="bg1"/>
                </a:solidFill>
              </a:rPr>
              <a:t>H.E.L.P</a:t>
            </a:r>
            <a:endParaRPr lang="es-x-int-SDL" dirty="0">
              <a:solidFill>
                <a:schemeClr val="bg1"/>
              </a:solidFill>
            </a:endParaRPr>
          </a:p>
        </p:txBody>
      </p:sp>
      <p:sp>
        <p:nvSpPr>
          <p:cNvPr id="4" name="Slide Number Placeholder 3"/>
          <p:cNvSpPr>
            <a:spLocks noGrp="1"/>
          </p:cNvSpPr>
          <p:nvPr>
            <p:ph type="sldNum" sz="quarter" idx="12"/>
          </p:nvPr>
        </p:nvSpPr>
        <p:spPr/>
        <p:txBody>
          <a:bodyPr/>
          <a:lstStyle/>
          <a:p>
            <a:fld id="{05C408E3-1C0B-45E5-B572-56F424382D1E}" type="slidenum">
              <a:rPr lang="fr-CH" smtClean="0"/>
              <a:t>41</a:t>
            </a:fld>
            <a:endParaRPr lang="fr-CH" dirty="0"/>
          </a:p>
        </p:txBody>
      </p:sp>
    </p:spTree>
    <p:extLst>
      <p:ext uri="{BB962C8B-B14F-4D97-AF65-F5344CB8AC3E}">
        <p14:creationId xmlns:p14="http://schemas.microsoft.com/office/powerpoint/2010/main" val="1417760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806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8067">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22C582-9E3B-43DE-9457-A09CE86C0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4543" y="879132"/>
            <a:ext cx="7061563" cy="3575234"/>
          </a:xfrm>
          <a:prstGeom prst="rect">
            <a:avLst/>
          </a:prstGeom>
        </p:spPr>
      </p:pic>
      <p:sp>
        <p:nvSpPr>
          <p:cNvPr id="2" name="Slide Number Placeholder 1"/>
          <p:cNvSpPr>
            <a:spLocks noGrp="1"/>
          </p:cNvSpPr>
          <p:nvPr>
            <p:ph type="sldNum" sz="quarter" idx="12"/>
          </p:nvPr>
        </p:nvSpPr>
        <p:spPr/>
        <p:txBody>
          <a:bodyPr/>
          <a:lstStyle/>
          <a:p>
            <a:fld id="{05C408E3-1C0B-45E5-B572-56F424382D1E}" type="slidenum">
              <a:rPr lang="fr-CH" smtClean="0"/>
              <a:t>42</a:t>
            </a:fld>
            <a:endParaRPr lang="fr-CH" dirty="0"/>
          </a:p>
        </p:txBody>
      </p:sp>
      <p:sp>
        <p:nvSpPr>
          <p:cNvPr id="6" name="Oval 66"/>
          <p:cNvSpPr>
            <a:spLocks noChangeArrowheads="1"/>
          </p:cNvSpPr>
          <p:nvPr/>
        </p:nvSpPr>
        <p:spPr bwMode="auto">
          <a:xfrm>
            <a:off x="5496520" y="4959902"/>
            <a:ext cx="1982788" cy="1881188"/>
          </a:xfrm>
          <a:prstGeom prst="ellipse">
            <a:avLst/>
          </a:prstGeom>
          <a:solidFill>
            <a:srgbClr val="002060"/>
          </a:solidFill>
          <a:ln w="12700">
            <a:solidFill>
              <a:srgbClr val="000000"/>
            </a:solidFill>
            <a:round/>
            <a:headEnd/>
            <a:tailEnd/>
          </a:ln>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endParaRPr lang="en-US" altLang="en-US" sz="2400" dirty="0">
              <a:solidFill>
                <a:srgbClr val="FFFF00"/>
              </a:solidFill>
              <a:latin typeface="Times New Roman" charset="0"/>
            </a:endParaRPr>
          </a:p>
        </p:txBody>
      </p:sp>
      <p:sp>
        <p:nvSpPr>
          <p:cNvPr id="8" name="Oval 95"/>
          <p:cNvSpPr>
            <a:spLocks noChangeArrowheads="1"/>
          </p:cNvSpPr>
          <p:nvPr/>
        </p:nvSpPr>
        <p:spPr bwMode="auto">
          <a:xfrm>
            <a:off x="5901928" y="5430039"/>
            <a:ext cx="698500" cy="701675"/>
          </a:xfrm>
          <a:prstGeom prst="ellipse">
            <a:avLst/>
          </a:prstGeom>
          <a:solidFill>
            <a:srgbClr val="C0C0C0"/>
          </a:solidFill>
          <a:ln w="12700">
            <a:solidFill>
              <a:srgbClr val="000000"/>
            </a:solidFill>
            <a:round/>
            <a:headEnd/>
            <a:tailEnd/>
          </a:ln>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endParaRPr lang="en-US" altLang="en-US" sz="2400" dirty="0">
              <a:solidFill>
                <a:srgbClr val="FFFF00"/>
              </a:solidFill>
              <a:latin typeface="Times New Roman" charset="0"/>
            </a:endParaRPr>
          </a:p>
        </p:txBody>
      </p:sp>
      <p:sp>
        <p:nvSpPr>
          <p:cNvPr id="10" name="Freeform 224"/>
          <p:cNvSpPr>
            <a:spLocks/>
          </p:cNvSpPr>
          <p:nvPr/>
        </p:nvSpPr>
        <p:spPr bwMode="auto">
          <a:xfrm>
            <a:off x="6320298" y="4463258"/>
            <a:ext cx="225027" cy="377031"/>
          </a:xfrm>
          <a:custGeom>
            <a:avLst/>
            <a:gdLst>
              <a:gd name="T0" fmla="*/ 0 w 287"/>
              <a:gd name="T1" fmla="*/ 2147483646 h 356"/>
              <a:gd name="T2" fmla="*/ 2147483646 w 287"/>
              <a:gd name="T3" fmla="*/ 2147483646 h 356"/>
              <a:gd name="T4" fmla="*/ 2147483646 w 287"/>
              <a:gd name="T5" fmla="*/ 2147483646 h 356"/>
              <a:gd name="T6" fmla="*/ 2147483646 w 287"/>
              <a:gd name="T7" fmla="*/ 2147483646 h 356"/>
              <a:gd name="T8" fmla="*/ 2147483646 w 287"/>
              <a:gd name="T9" fmla="*/ 0 h 356"/>
              <a:gd name="T10" fmla="*/ 2147483646 w 287"/>
              <a:gd name="T11" fmla="*/ 2147483646 h 356"/>
              <a:gd name="T12" fmla="*/ 2147483646 w 287"/>
              <a:gd name="T13" fmla="*/ 2147483646 h 356"/>
              <a:gd name="T14" fmla="*/ 2147483646 w 287"/>
              <a:gd name="T15" fmla="*/ 2147483646 h 356"/>
              <a:gd name="T16" fmla="*/ 2147483646 w 287"/>
              <a:gd name="T17" fmla="*/ 2147483646 h 356"/>
              <a:gd name="T18" fmla="*/ 2147483646 w 287"/>
              <a:gd name="T19" fmla="*/ 2147483646 h 356"/>
              <a:gd name="T20" fmla="*/ 0 w 287"/>
              <a:gd name="T21" fmla="*/ 2147483646 h 3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7" h="356">
                <a:moveTo>
                  <a:pt x="0" y="297"/>
                </a:moveTo>
                <a:lnTo>
                  <a:pt x="59" y="297"/>
                </a:lnTo>
                <a:lnTo>
                  <a:pt x="59" y="60"/>
                </a:lnTo>
                <a:lnTo>
                  <a:pt x="3" y="59"/>
                </a:lnTo>
                <a:lnTo>
                  <a:pt x="150" y="0"/>
                </a:lnTo>
                <a:lnTo>
                  <a:pt x="287" y="59"/>
                </a:lnTo>
                <a:lnTo>
                  <a:pt x="235" y="60"/>
                </a:lnTo>
                <a:lnTo>
                  <a:pt x="235" y="299"/>
                </a:lnTo>
                <a:lnTo>
                  <a:pt x="287" y="299"/>
                </a:lnTo>
                <a:lnTo>
                  <a:pt x="146" y="356"/>
                </a:lnTo>
                <a:lnTo>
                  <a:pt x="0" y="297"/>
                </a:lnTo>
                <a:close/>
              </a:path>
            </a:pathLst>
          </a:custGeom>
          <a:solidFill>
            <a:schemeClr val="tx1"/>
          </a:solidFill>
          <a:ln w="12700">
            <a:solidFill>
              <a:srgbClr val="000000"/>
            </a:solidFill>
            <a:prstDash val="solid"/>
            <a:round/>
            <a:headEnd/>
            <a:tailEnd/>
          </a:ln>
        </p:spPr>
        <p:txBody>
          <a:bodyPr/>
          <a:lstStyle/>
          <a:p>
            <a:endParaRPr lang="en-US" dirty="0"/>
          </a:p>
        </p:txBody>
      </p:sp>
      <p:sp>
        <p:nvSpPr>
          <p:cNvPr id="49" name="Rectangle 48"/>
          <p:cNvSpPr/>
          <p:nvPr/>
        </p:nvSpPr>
        <p:spPr>
          <a:xfrm>
            <a:off x="776585" y="3323289"/>
            <a:ext cx="1524000" cy="50577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x-int-SDL" dirty="0">
                <a:solidFill>
                  <a:schemeClr val="tx1"/>
                </a:solidFill>
              </a:rPr>
              <a:t>Ración alimentaria</a:t>
            </a:r>
          </a:p>
        </p:txBody>
      </p:sp>
      <p:sp>
        <p:nvSpPr>
          <p:cNvPr id="52" name="Rectangle 51"/>
          <p:cNvSpPr/>
          <p:nvPr/>
        </p:nvSpPr>
        <p:spPr>
          <a:xfrm>
            <a:off x="1398127" y="4497388"/>
            <a:ext cx="2035720" cy="47942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x-int-SDL" dirty="0">
                <a:solidFill>
                  <a:schemeClr val="tx1"/>
                </a:solidFill>
              </a:rPr>
              <a:t>Acceso a la atención médica</a:t>
            </a:r>
          </a:p>
        </p:txBody>
      </p:sp>
      <p:sp>
        <p:nvSpPr>
          <p:cNvPr id="53" name="Rectangle 52"/>
          <p:cNvSpPr/>
          <p:nvPr/>
        </p:nvSpPr>
        <p:spPr>
          <a:xfrm>
            <a:off x="3490854" y="5014017"/>
            <a:ext cx="1359961" cy="41512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x-int-SDL">
                <a:solidFill>
                  <a:schemeClr val="tx1"/>
                </a:solidFill>
              </a:rPr>
              <a:t>Morbilidad</a:t>
            </a:r>
          </a:p>
        </p:txBody>
      </p:sp>
      <p:sp>
        <p:nvSpPr>
          <p:cNvPr id="54" name="Rectangle 53"/>
          <p:cNvSpPr/>
          <p:nvPr/>
        </p:nvSpPr>
        <p:spPr>
          <a:xfrm>
            <a:off x="2989170" y="5700107"/>
            <a:ext cx="1359961" cy="41512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x-int-SDL">
                <a:solidFill>
                  <a:schemeClr val="tx1"/>
                </a:solidFill>
              </a:rPr>
              <a:t>Mortalidad</a:t>
            </a:r>
          </a:p>
        </p:txBody>
      </p:sp>
      <p:sp>
        <p:nvSpPr>
          <p:cNvPr id="55" name="Rectangle 54"/>
          <p:cNvSpPr/>
          <p:nvPr/>
        </p:nvSpPr>
        <p:spPr>
          <a:xfrm>
            <a:off x="3343569" y="6280533"/>
            <a:ext cx="1359961" cy="41512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x-int-SDL">
                <a:solidFill>
                  <a:schemeClr val="tx1"/>
                </a:solidFill>
              </a:rPr>
              <a:t>Censo</a:t>
            </a:r>
          </a:p>
        </p:txBody>
      </p:sp>
      <p:sp>
        <p:nvSpPr>
          <p:cNvPr id="56" name="Rectangle 55"/>
          <p:cNvSpPr/>
          <p:nvPr/>
        </p:nvSpPr>
        <p:spPr>
          <a:xfrm>
            <a:off x="8272298" y="5323438"/>
            <a:ext cx="1446387" cy="35471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x-int-SDL" dirty="0">
                <a:solidFill>
                  <a:schemeClr val="tx1"/>
                </a:solidFill>
              </a:rPr>
              <a:t>Malnutrición</a:t>
            </a:r>
          </a:p>
        </p:txBody>
      </p:sp>
      <p:sp>
        <p:nvSpPr>
          <p:cNvPr id="57" name="Rectangle 56"/>
          <p:cNvSpPr/>
          <p:nvPr/>
        </p:nvSpPr>
        <p:spPr>
          <a:xfrm>
            <a:off x="8272298" y="6356350"/>
            <a:ext cx="1503054" cy="41512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x-int-SDL" dirty="0">
                <a:solidFill>
                  <a:schemeClr val="tx1"/>
                </a:solidFill>
              </a:rPr>
              <a:t>Discapacidad</a:t>
            </a:r>
          </a:p>
        </p:txBody>
      </p:sp>
      <p:cxnSp>
        <p:nvCxnSpPr>
          <p:cNvPr id="59" name="Straight Arrow Connector 58"/>
          <p:cNvCxnSpPr>
            <a:stCxn id="53" idx="3"/>
          </p:cNvCxnSpPr>
          <p:nvPr/>
        </p:nvCxnSpPr>
        <p:spPr>
          <a:xfrm>
            <a:off x="4850815" y="5221579"/>
            <a:ext cx="645705" cy="28405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cxnSpLocks/>
            <a:stCxn id="56" idx="1"/>
          </p:cNvCxnSpPr>
          <p:nvPr/>
        </p:nvCxnSpPr>
        <p:spPr>
          <a:xfrm flipH="1">
            <a:off x="7476428" y="5500793"/>
            <a:ext cx="795870" cy="16425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4349131" y="5909175"/>
            <a:ext cx="86646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4727043" y="6280533"/>
            <a:ext cx="769477" cy="2487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flipV="1">
            <a:off x="7476428" y="6356350"/>
            <a:ext cx="795870" cy="26420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3490854" y="4734225"/>
            <a:ext cx="2760324" cy="1992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8" name="TextBox 77"/>
          <p:cNvSpPr txBox="1"/>
          <p:nvPr/>
        </p:nvSpPr>
        <p:spPr>
          <a:xfrm>
            <a:off x="83492" y="5248205"/>
            <a:ext cx="461665" cy="1324273"/>
          </a:xfrm>
          <a:prstGeom prst="rect">
            <a:avLst/>
          </a:prstGeom>
          <a:noFill/>
        </p:spPr>
        <p:txBody>
          <a:bodyPr vert="vert270" wrap="none" rtlCol="0">
            <a:spAutoFit/>
          </a:bodyPr>
          <a:lstStyle/>
          <a:p>
            <a:r>
              <a:rPr lang="es-x-int-SDL" dirty="0">
                <a:solidFill>
                  <a:schemeClr val="bg1"/>
                </a:solidFill>
              </a:rPr>
              <a:t>Curso </a:t>
            </a:r>
            <a:r>
              <a:rPr lang="es-AR" dirty="0">
                <a:solidFill>
                  <a:schemeClr val="bg1"/>
                </a:solidFill>
              </a:rPr>
              <a:t>H.E.L.P</a:t>
            </a:r>
            <a:endParaRPr lang="es-x-int-SDL" dirty="0">
              <a:solidFill>
                <a:schemeClr val="bg1"/>
              </a:solidFill>
            </a:endParaRPr>
          </a:p>
        </p:txBody>
      </p:sp>
      <p:sp>
        <p:nvSpPr>
          <p:cNvPr id="80" name="Oval 94"/>
          <p:cNvSpPr>
            <a:spLocks noChangeArrowheads="1"/>
          </p:cNvSpPr>
          <p:nvPr/>
        </p:nvSpPr>
        <p:spPr bwMode="auto">
          <a:xfrm>
            <a:off x="6681588" y="5665045"/>
            <a:ext cx="371475" cy="373063"/>
          </a:xfrm>
          <a:prstGeom prst="ellipse">
            <a:avLst/>
          </a:prstGeom>
          <a:solidFill>
            <a:srgbClr val="00FFFF"/>
          </a:solidFill>
          <a:ln w="12700">
            <a:solidFill>
              <a:srgbClr val="000000"/>
            </a:solidFill>
            <a:round/>
            <a:headEnd/>
            <a:tailEnd/>
          </a:ln>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endParaRPr lang="en-US" altLang="en-US" sz="2400" dirty="0">
              <a:solidFill>
                <a:srgbClr val="FFFF00"/>
              </a:solidFill>
              <a:latin typeface="Times New Roman" charset="0"/>
            </a:endParaRPr>
          </a:p>
        </p:txBody>
      </p:sp>
      <p:sp>
        <p:nvSpPr>
          <p:cNvPr id="81" name="Rectangle 80"/>
          <p:cNvSpPr/>
          <p:nvPr/>
        </p:nvSpPr>
        <p:spPr>
          <a:xfrm>
            <a:off x="776585" y="1359446"/>
            <a:ext cx="1524000" cy="50577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x-int-SDL" dirty="0">
                <a:solidFill>
                  <a:schemeClr val="tx1"/>
                </a:solidFill>
              </a:rPr>
              <a:t>Precios de alimentos</a:t>
            </a:r>
          </a:p>
        </p:txBody>
      </p:sp>
      <p:sp>
        <p:nvSpPr>
          <p:cNvPr id="82" name="Rectangle 81"/>
          <p:cNvSpPr/>
          <p:nvPr/>
        </p:nvSpPr>
        <p:spPr>
          <a:xfrm>
            <a:off x="807597" y="2443435"/>
            <a:ext cx="1524000" cy="50577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x-int-SDL" dirty="0">
                <a:solidFill>
                  <a:schemeClr val="tx1"/>
                </a:solidFill>
              </a:rPr>
              <a:t>Reservas de alimentos</a:t>
            </a:r>
          </a:p>
        </p:txBody>
      </p:sp>
      <p:cxnSp>
        <p:nvCxnSpPr>
          <p:cNvPr id="83" name="Straight Arrow Connector 82"/>
          <p:cNvCxnSpPr/>
          <p:nvPr/>
        </p:nvCxnSpPr>
        <p:spPr>
          <a:xfrm flipV="1">
            <a:off x="2299292" y="3141344"/>
            <a:ext cx="710948" cy="3565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V="1">
            <a:off x="2331597" y="2621567"/>
            <a:ext cx="656336" cy="1161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300585" y="1693396"/>
            <a:ext cx="645705" cy="28405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3490854" y="180899"/>
            <a:ext cx="2394523" cy="42305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x-int-SDL">
                <a:solidFill>
                  <a:schemeClr val="tx1"/>
                </a:solidFill>
              </a:rPr>
              <a:t>N° de personas/letrinas</a:t>
            </a:r>
          </a:p>
        </p:txBody>
      </p:sp>
      <p:sp>
        <p:nvSpPr>
          <p:cNvPr id="90" name="Rectangle 89"/>
          <p:cNvSpPr/>
          <p:nvPr/>
        </p:nvSpPr>
        <p:spPr>
          <a:xfrm>
            <a:off x="6091900" y="170571"/>
            <a:ext cx="2180398" cy="48969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x-int-SDL" dirty="0">
                <a:solidFill>
                  <a:schemeClr val="tx1"/>
                </a:solidFill>
              </a:rPr>
              <a:t>Cobertura de vacunación</a:t>
            </a:r>
          </a:p>
        </p:txBody>
      </p:sp>
      <p:sp>
        <p:nvSpPr>
          <p:cNvPr id="91" name="Rectangle 90"/>
          <p:cNvSpPr/>
          <p:nvPr/>
        </p:nvSpPr>
        <p:spPr>
          <a:xfrm>
            <a:off x="9602916" y="3061534"/>
            <a:ext cx="2175796" cy="54439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x-int-SDL" dirty="0">
                <a:solidFill>
                  <a:schemeClr val="tx1"/>
                </a:solidFill>
              </a:rPr>
              <a:t>Proporción de pruebas médicas++</a:t>
            </a:r>
          </a:p>
        </p:txBody>
      </p:sp>
      <p:sp>
        <p:nvSpPr>
          <p:cNvPr id="93" name="Rectangle 92"/>
          <p:cNvSpPr/>
          <p:nvPr/>
        </p:nvSpPr>
        <p:spPr>
          <a:xfrm>
            <a:off x="9602916" y="3953501"/>
            <a:ext cx="2382440" cy="52067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solidFill>
                  <a:schemeClr val="tx1"/>
                </a:solidFill>
              </a:rPr>
              <a:t>Duración</a:t>
            </a:r>
            <a:r>
              <a:rPr lang="es-x-int-SDL" dirty="0">
                <a:solidFill>
                  <a:schemeClr val="tx1"/>
                </a:solidFill>
              </a:rPr>
              <a:t> de estadía</a:t>
            </a:r>
            <a:r>
              <a:rPr lang="es-AR" dirty="0">
                <a:solidFill>
                  <a:schemeClr val="tx1"/>
                </a:solidFill>
              </a:rPr>
              <a:t>s</a:t>
            </a:r>
            <a:r>
              <a:rPr lang="es-x-int-SDL" dirty="0">
                <a:solidFill>
                  <a:schemeClr val="tx1"/>
                </a:solidFill>
              </a:rPr>
              <a:t> hospitalaria</a:t>
            </a:r>
          </a:p>
        </p:txBody>
      </p:sp>
      <p:sp>
        <p:nvSpPr>
          <p:cNvPr id="92" name="Rectangle 91"/>
          <p:cNvSpPr/>
          <p:nvPr/>
        </p:nvSpPr>
        <p:spPr>
          <a:xfrm>
            <a:off x="9775352" y="2477340"/>
            <a:ext cx="2133584" cy="52067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x-int-SDL" dirty="0">
                <a:solidFill>
                  <a:schemeClr val="tx1"/>
                </a:solidFill>
              </a:rPr>
              <a:t>N° de pacientes con prótesis</a:t>
            </a:r>
          </a:p>
        </p:txBody>
      </p:sp>
      <p:cxnSp>
        <p:nvCxnSpPr>
          <p:cNvPr id="94" name="Straight Arrow Connector 93"/>
          <p:cNvCxnSpPr/>
          <p:nvPr/>
        </p:nvCxnSpPr>
        <p:spPr>
          <a:xfrm flipH="1">
            <a:off x="6432811" y="660263"/>
            <a:ext cx="201746" cy="63166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H="1" flipV="1">
            <a:off x="7315200" y="3275299"/>
            <a:ext cx="2305853" cy="6834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92" idx="1"/>
          </p:cNvCxnSpPr>
          <p:nvPr/>
        </p:nvCxnSpPr>
        <p:spPr>
          <a:xfrm flipH="1" flipV="1">
            <a:off x="8272298" y="2679623"/>
            <a:ext cx="1503054" cy="5805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H="1" flipV="1">
            <a:off x="8179163" y="3796466"/>
            <a:ext cx="1431218" cy="22832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703530" y="620900"/>
            <a:ext cx="306475" cy="200066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835622" y="164407"/>
            <a:ext cx="2027478" cy="646331"/>
          </a:xfrm>
          <a:prstGeom prst="rect">
            <a:avLst/>
          </a:prstGeom>
          <a:noFill/>
        </p:spPr>
        <p:txBody>
          <a:bodyPr wrap="none" rtlCol="0">
            <a:spAutoFit/>
          </a:bodyPr>
          <a:lstStyle/>
          <a:p>
            <a:r>
              <a:rPr lang="es-x-int-SDL" sz="3600" u="sng"/>
              <a:t>Indicadores</a:t>
            </a:r>
          </a:p>
        </p:txBody>
      </p:sp>
      <p:sp>
        <p:nvSpPr>
          <p:cNvPr id="108" name="Rectangle 107"/>
          <p:cNvSpPr/>
          <p:nvPr/>
        </p:nvSpPr>
        <p:spPr>
          <a:xfrm>
            <a:off x="9173402" y="229117"/>
            <a:ext cx="2180398" cy="42305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x-int-SDL">
                <a:solidFill>
                  <a:schemeClr val="tx1"/>
                </a:solidFill>
              </a:rPr>
              <a:t>N° de nacimientos</a:t>
            </a:r>
          </a:p>
        </p:txBody>
      </p:sp>
      <p:cxnSp>
        <p:nvCxnSpPr>
          <p:cNvPr id="109" name="Straight Arrow Connector 108"/>
          <p:cNvCxnSpPr/>
          <p:nvPr/>
        </p:nvCxnSpPr>
        <p:spPr>
          <a:xfrm flipH="1">
            <a:off x="8209704" y="660263"/>
            <a:ext cx="1431218" cy="123866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96679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209800" y="228600"/>
            <a:ext cx="7772400" cy="1143000"/>
          </a:xfrm>
        </p:spPr>
        <p:txBody>
          <a:bodyPr/>
          <a:lstStyle/>
          <a:p>
            <a:pPr eaLnBrk="1" hangingPunct="1"/>
            <a:r>
              <a:rPr lang="es-x-int-SDL" u="sng">
                <a:latin typeface="+mn-lt"/>
              </a:rPr>
              <a:t>Selección de indicadores</a:t>
            </a:r>
          </a:p>
        </p:txBody>
      </p:sp>
      <p:sp>
        <p:nvSpPr>
          <p:cNvPr id="94211" name="Rectangle 3"/>
          <p:cNvSpPr>
            <a:spLocks noGrp="1" noChangeArrowheads="1"/>
          </p:cNvSpPr>
          <p:nvPr>
            <p:ph idx="1"/>
          </p:nvPr>
        </p:nvSpPr>
        <p:spPr>
          <a:xfrm>
            <a:off x="1812925" y="1195388"/>
            <a:ext cx="7985125" cy="4335463"/>
          </a:xfrm>
        </p:spPr>
        <p:txBody>
          <a:bodyPr>
            <a:noAutofit/>
          </a:bodyPr>
          <a:lstStyle/>
          <a:p>
            <a:pPr eaLnBrk="1" hangingPunct="1">
              <a:lnSpc>
                <a:spcPct val="90000"/>
              </a:lnSpc>
              <a:buFontTx/>
              <a:buNone/>
            </a:pPr>
            <a:endParaRPr lang="en-GB" altLang="en-US" sz="2400" dirty="0"/>
          </a:p>
          <a:p>
            <a:pPr eaLnBrk="1" hangingPunct="1">
              <a:lnSpc>
                <a:spcPct val="90000"/>
              </a:lnSpc>
            </a:pPr>
            <a:r>
              <a:rPr lang="es-AR" sz="2400" dirty="0"/>
              <a:t>Según </a:t>
            </a:r>
            <a:r>
              <a:rPr lang="es-x-int-SDL" sz="2400" dirty="0"/>
              <a:t>la situación general y los objetivos del programa</a:t>
            </a:r>
          </a:p>
          <a:p>
            <a:pPr eaLnBrk="1" hangingPunct="1">
              <a:lnSpc>
                <a:spcPct val="90000"/>
              </a:lnSpc>
            </a:pPr>
            <a:r>
              <a:rPr lang="es-x-int-SDL" sz="2400" dirty="0"/>
              <a:t>Relevancia -&gt; utilidad</a:t>
            </a:r>
          </a:p>
          <a:p>
            <a:pPr eaLnBrk="1" hangingPunct="1">
              <a:lnSpc>
                <a:spcPct val="90000"/>
              </a:lnSpc>
            </a:pPr>
            <a:r>
              <a:rPr lang="es-x-int-SDL" sz="2400" dirty="0"/>
              <a:t>Suceptibilidad</a:t>
            </a:r>
          </a:p>
          <a:p>
            <a:pPr eaLnBrk="1" hangingPunct="1">
              <a:lnSpc>
                <a:spcPct val="90000"/>
              </a:lnSpc>
            </a:pPr>
            <a:r>
              <a:rPr lang="es-x-int-SDL" sz="2400" dirty="0"/>
              <a:t>Número limitado </a:t>
            </a:r>
          </a:p>
          <a:p>
            <a:pPr eaLnBrk="1" hangingPunct="1">
              <a:lnSpc>
                <a:spcPct val="90000"/>
              </a:lnSpc>
            </a:pPr>
            <a:r>
              <a:rPr lang="es-x-int-SDL" sz="2400" dirty="0"/>
              <a:t>Se centra en indicadores clave sencillos de seguir</a:t>
            </a:r>
          </a:p>
          <a:p>
            <a:pPr eaLnBrk="1" hangingPunct="1">
              <a:lnSpc>
                <a:spcPct val="90000"/>
              </a:lnSpc>
            </a:pPr>
            <a:r>
              <a:rPr lang="es-x-int-SDL" sz="2400" dirty="0"/>
              <a:t>Indicadores directos &lt;-&gt; indirectos/sustitutivos </a:t>
            </a:r>
          </a:p>
          <a:p>
            <a:pPr eaLnBrk="1" hangingPunct="1">
              <a:lnSpc>
                <a:spcPct val="90000"/>
              </a:lnSpc>
            </a:pPr>
            <a:r>
              <a:rPr lang="es-x-int-SDL" sz="2400" dirty="0"/>
              <a:t>Cuantitativos </a:t>
            </a:r>
            <a:r>
              <a:rPr lang="es-x-int-SDL" sz="2400" u="sng" dirty="0"/>
              <a:t>y</a:t>
            </a:r>
            <a:r>
              <a:rPr lang="es-x-int-SDL" sz="2400" dirty="0"/>
              <a:t> cualitativos</a:t>
            </a:r>
          </a:p>
          <a:p>
            <a:pPr eaLnBrk="1" hangingPunct="1">
              <a:lnSpc>
                <a:spcPct val="90000"/>
              </a:lnSpc>
              <a:buFontTx/>
              <a:buNone/>
            </a:pPr>
            <a:r>
              <a:rPr lang="es-x-int-SDL" sz="2400" dirty="0"/>
              <a:t> </a:t>
            </a:r>
          </a:p>
          <a:p>
            <a:pPr lvl="1" eaLnBrk="1" hangingPunct="1">
              <a:lnSpc>
                <a:spcPct val="90000"/>
              </a:lnSpc>
              <a:buFont typeface="Wingdings" charset="2"/>
              <a:buChar char="ü"/>
            </a:pPr>
            <a:r>
              <a:rPr lang="es-x-int-SDL" sz="2000" dirty="0"/>
              <a:t>Iniciales y esperados</a:t>
            </a:r>
          </a:p>
          <a:p>
            <a:pPr lvl="1" eaLnBrk="1" hangingPunct="1">
              <a:lnSpc>
                <a:spcPct val="90000"/>
              </a:lnSpc>
              <a:buFont typeface="Wingdings" charset="2"/>
              <a:buChar char="ü"/>
            </a:pPr>
            <a:r>
              <a:rPr lang="es-x-int-SDL" sz="2000" dirty="0"/>
              <a:t>Ejemplos: incidencia y prevalencia, co</a:t>
            </a:r>
            <a:r>
              <a:rPr lang="es-AR" sz="2000" dirty="0"/>
              <a:t>b</a:t>
            </a:r>
            <a:r>
              <a:rPr lang="es-x-int-SDL" sz="2000" dirty="0"/>
              <a:t>ertura de indicadores (p. ej. co</a:t>
            </a:r>
            <a:r>
              <a:rPr lang="es-AR" sz="2000" dirty="0"/>
              <a:t>b</a:t>
            </a:r>
            <a:r>
              <a:rPr lang="es-x-int-SDL" sz="2000" dirty="0"/>
              <a:t>ertura de vacunación contra </a:t>
            </a:r>
            <a:r>
              <a:rPr lang="es-AR" sz="2000" dirty="0"/>
              <a:t>el </a:t>
            </a:r>
            <a:r>
              <a:rPr lang="es-x-int-SDL" sz="2000" dirty="0"/>
              <a:t>sarampión), tasa de utilización, tasa de acceso.</a:t>
            </a:r>
          </a:p>
        </p:txBody>
      </p:sp>
      <p:sp>
        <p:nvSpPr>
          <p:cNvPr id="94212" name="Text Box 4"/>
          <p:cNvSpPr txBox="1">
            <a:spLocks noChangeArrowheads="1"/>
          </p:cNvSpPr>
          <p:nvPr/>
        </p:nvSpPr>
        <p:spPr bwMode="auto">
          <a:xfrm>
            <a:off x="1812925" y="49926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fr-CH" altLang="en-US" sz="2400" dirty="0"/>
          </a:p>
        </p:txBody>
      </p:sp>
      <p:sp>
        <p:nvSpPr>
          <p:cNvPr id="94213" name="Text Box 5"/>
          <p:cNvSpPr txBox="1">
            <a:spLocks noChangeArrowheads="1"/>
          </p:cNvSpPr>
          <p:nvPr/>
        </p:nvSpPr>
        <p:spPr bwMode="auto">
          <a:xfrm>
            <a:off x="2232025" y="56308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buFontTx/>
              <a:buNone/>
            </a:pPr>
            <a:endParaRPr lang="fr-CH" altLang="en-US" sz="2400" dirty="0"/>
          </a:p>
        </p:txBody>
      </p:sp>
      <p:sp>
        <p:nvSpPr>
          <p:cNvPr id="94214" name="Text Box 6"/>
          <p:cNvSpPr txBox="1">
            <a:spLocks noChangeArrowheads="1"/>
          </p:cNvSpPr>
          <p:nvPr/>
        </p:nvSpPr>
        <p:spPr bwMode="auto">
          <a:xfrm>
            <a:off x="3070225" y="60118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buFontTx/>
              <a:buNone/>
            </a:pPr>
            <a:endParaRPr lang="fr-CH" altLang="en-US" sz="2400" dirty="0"/>
          </a:p>
        </p:txBody>
      </p:sp>
      <p:sp>
        <p:nvSpPr>
          <p:cNvPr id="94215" name="Text Box 7"/>
          <p:cNvSpPr txBox="1">
            <a:spLocks noChangeArrowheads="1"/>
          </p:cNvSpPr>
          <p:nvPr/>
        </p:nvSpPr>
        <p:spPr bwMode="auto">
          <a:xfrm>
            <a:off x="2041525" y="4916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fr-CH" altLang="en-US" sz="2400" dirty="0"/>
          </a:p>
        </p:txBody>
      </p:sp>
      <p:sp>
        <p:nvSpPr>
          <p:cNvPr id="94216" name="Text Box 8"/>
          <p:cNvSpPr txBox="1">
            <a:spLocks noChangeArrowheads="1"/>
          </p:cNvSpPr>
          <p:nvPr/>
        </p:nvSpPr>
        <p:spPr bwMode="auto">
          <a:xfrm>
            <a:off x="3505200" y="49530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buFontTx/>
              <a:buNone/>
            </a:pPr>
            <a:endParaRPr lang="fr-CH" altLang="en-US" sz="2400" dirty="0"/>
          </a:p>
        </p:txBody>
      </p:sp>
      <p:sp>
        <p:nvSpPr>
          <p:cNvPr id="94217" name="Text Box 9"/>
          <p:cNvSpPr txBox="1">
            <a:spLocks noChangeArrowheads="1"/>
          </p:cNvSpPr>
          <p:nvPr/>
        </p:nvSpPr>
        <p:spPr bwMode="auto">
          <a:xfrm>
            <a:off x="3641725" y="49926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fr-CH" altLang="en-US" sz="2400" dirty="0"/>
          </a:p>
        </p:txBody>
      </p:sp>
      <p:sp>
        <p:nvSpPr>
          <p:cNvPr id="94218" name="Text Box 10"/>
          <p:cNvSpPr txBox="1">
            <a:spLocks noChangeArrowheads="1"/>
          </p:cNvSpPr>
          <p:nvPr/>
        </p:nvSpPr>
        <p:spPr bwMode="auto">
          <a:xfrm>
            <a:off x="4251325" y="61356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fr-CH" altLang="en-US" sz="2400" dirty="0"/>
          </a:p>
        </p:txBody>
      </p:sp>
      <p:sp>
        <p:nvSpPr>
          <p:cNvPr id="94219" name="Text Box 11"/>
          <p:cNvSpPr txBox="1">
            <a:spLocks noChangeArrowheads="1"/>
          </p:cNvSpPr>
          <p:nvPr/>
        </p:nvSpPr>
        <p:spPr bwMode="auto">
          <a:xfrm>
            <a:off x="4327525" y="6059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fr-CH" altLang="en-US" sz="2400" dirty="0"/>
          </a:p>
        </p:txBody>
      </p:sp>
      <p:sp>
        <p:nvSpPr>
          <p:cNvPr id="94220" name="Text Box 12"/>
          <p:cNvSpPr txBox="1">
            <a:spLocks noChangeArrowheads="1"/>
          </p:cNvSpPr>
          <p:nvPr/>
        </p:nvSpPr>
        <p:spPr bwMode="auto">
          <a:xfrm>
            <a:off x="4479925" y="59832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fr-CH" altLang="en-US" sz="2400" dirty="0"/>
          </a:p>
        </p:txBody>
      </p:sp>
      <p:sp>
        <p:nvSpPr>
          <p:cNvPr id="94221" name="Text Box 13"/>
          <p:cNvSpPr txBox="1">
            <a:spLocks noChangeArrowheads="1"/>
          </p:cNvSpPr>
          <p:nvPr/>
        </p:nvSpPr>
        <p:spPr bwMode="auto">
          <a:xfrm>
            <a:off x="3984625" y="6316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buFontTx/>
              <a:buNone/>
            </a:pPr>
            <a:endParaRPr lang="fr-CH" altLang="en-US" sz="2400" dirty="0"/>
          </a:p>
        </p:txBody>
      </p:sp>
      <p:sp>
        <p:nvSpPr>
          <p:cNvPr id="94222" name="Text Box 14"/>
          <p:cNvSpPr txBox="1">
            <a:spLocks noChangeArrowheads="1"/>
          </p:cNvSpPr>
          <p:nvPr/>
        </p:nvSpPr>
        <p:spPr bwMode="auto">
          <a:xfrm>
            <a:off x="3946525" y="59832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fr-CH" altLang="en-US" sz="2400" dirty="0"/>
          </a:p>
        </p:txBody>
      </p:sp>
      <p:sp>
        <p:nvSpPr>
          <p:cNvPr id="94223" name="Text Box 15"/>
          <p:cNvSpPr txBox="1">
            <a:spLocks noChangeArrowheads="1"/>
          </p:cNvSpPr>
          <p:nvPr/>
        </p:nvSpPr>
        <p:spPr bwMode="auto">
          <a:xfrm>
            <a:off x="3870325" y="59070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fr-CH" altLang="en-US" sz="2400" dirty="0"/>
          </a:p>
        </p:txBody>
      </p:sp>
      <p:sp>
        <p:nvSpPr>
          <p:cNvPr id="94224" name="Text Box 16"/>
          <p:cNvSpPr txBox="1">
            <a:spLocks noChangeArrowheads="1"/>
          </p:cNvSpPr>
          <p:nvPr/>
        </p:nvSpPr>
        <p:spPr bwMode="auto">
          <a:xfrm>
            <a:off x="3946525" y="49926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fr-CH" altLang="en-US" sz="2400" dirty="0"/>
          </a:p>
        </p:txBody>
      </p:sp>
      <p:sp>
        <p:nvSpPr>
          <p:cNvPr id="94225" name="Text Box 17"/>
          <p:cNvSpPr txBox="1">
            <a:spLocks noChangeArrowheads="1"/>
          </p:cNvSpPr>
          <p:nvPr/>
        </p:nvSpPr>
        <p:spPr bwMode="auto">
          <a:xfrm>
            <a:off x="2117725" y="49926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fr-CH" altLang="en-US" sz="2400" dirty="0"/>
          </a:p>
        </p:txBody>
      </p:sp>
      <p:sp>
        <p:nvSpPr>
          <p:cNvPr id="94226" name="Text Box 18"/>
          <p:cNvSpPr txBox="1">
            <a:spLocks noChangeArrowheads="1"/>
          </p:cNvSpPr>
          <p:nvPr/>
        </p:nvSpPr>
        <p:spPr bwMode="auto">
          <a:xfrm>
            <a:off x="2041525" y="4916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fr-CH" altLang="en-US" sz="2400" dirty="0"/>
          </a:p>
        </p:txBody>
      </p:sp>
      <p:sp>
        <p:nvSpPr>
          <p:cNvPr id="94227" name="Text Box 19"/>
          <p:cNvSpPr txBox="1">
            <a:spLocks noChangeArrowheads="1"/>
          </p:cNvSpPr>
          <p:nvPr/>
        </p:nvSpPr>
        <p:spPr bwMode="auto">
          <a:xfrm>
            <a:off x="3032125" y="4916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fr-CH" altLang="en-US" sz="2400" dirty="0"/>
          </a:p>
        </p:txBody>
      </p:sp>
      <p:sp>
        <p:nvSpPr>
          <p:cNvPr id="21" name="Rectangle 20"/>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22" name="TextBox 21"/>
          <p:cNvSpPr txBox="1"/>
          <p:nvPr/>
        </p:nvSpPr>
        <p:spPr>
          <a:xfrm>
            <a:off x="83492" y="5248205"/>
            <a:ext cx="461665" cy="1324273"/>
          </a:xfrm>
          <a:prstGeom prst="rect">
            <a:avLst/>
          </a:prstGeom>
          <a:noFill/>
        </p:spPr>
        <p:txBody>
          <a:bodyPr vert="vert270" wrap="none" rtlCol="0">
            <a:spAutoFit/>
          </a:bodyPr>
          <a:lstStyle/>
          <a:p>
            <a:r>
              <a:rPr lang="es-x-int-SDL" dirty="0">
                <a:solidFill>
                  <a:schemeClr val="bg1"/>
                </a:solidFill>
              </a:rPr>
              <a:t>Curso </a:t>
            </a:r>
            <a:r>
              <a:rPr lang="es-AR" dirty="0">
                <a:solidFill>
                  <a:schemeClr val="bg1"/>
                </a:solidFill>
              </a:rPr>
              <a:t>H.E.L.P</a:t>
            </a:r>
            <a:endParaRPr lang="es-x-int-SDL" dirty="0">
              <a:solidFill>
                <a:schemeClr val="bg1"/>
              </a:solidFill>
            </a:endParaRPr>
          </a:p>
        </p:txBody>
      </p:sp>
      <p:sp>
        <p:nvSpPr>
          <p:cNvPr id="3" name="Slide Number Placeholder 2"/>
          <p:cNvSpPr>
            <a:spLocks noGrp="1"/>
          </p:cNvSpPr>
          <p:nvPr>
            <p:ph type="sldNum" sz="quarter" idx="12"/>
          </p:nvPr>
        </p:nvSpPr>
        <p:spPr/>
        <p:txBody>
          <a:bodyPr/>
          <a:lstStyle/>
          <a:p>
            <a:fld id="{05C408E3-1C0B-45E5-B572-56F424382D1E}" type="slidenum">
              <a:rPr lang="fr-CH" smtClean="0"/>
              <a:t>43</a:t>
            </a:fld>
            <a:endParaRPr lang="fr-CH" dirty="0"/>
          </a:p>
        </p:txBody>
      </p:sp>
    </p:spTree>
    <p:extLst>
      <p:ext uri="{BB962C8B-B14F-4D97-AF65-F5344CB8AC3E}">
        <p14:creationId xmlns:p14="http://schemas.microsoft.com/office/powerpoint/2010/main" val="5836277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63916" y="553453"/>
            <a:ext cx="184731" cy="369332"/>
          </a:xfrm>
          <a:prstGeom prst="rect">
            <a:avLst/>
          </a:prstGeom>
          <a:noFill/>
        </p:spPr>
        <p:txBody>
          <a:bodyPr wrap="none" rtlCol="0">
            <a:spAutoFit/>
          </a:bodyPr>
          <a:lstStyle/>
          <a:p>
            <a:endParaRPr lang="en-GB" dirty="0"/>
          </a:p>
        </p:txBody>
      </p:sp>
      <p:sp>
        <p:nvSpPr>
          <p:cNvPr id="7" name="Rectangle 6">
            <a:extLst>
              <a:ext uri="{FF2B5EF4-FFF2-40B4-BE49-F238E27FC236}">
                <a16:creationId xmlns:a16="http://schemas.microsoft.com/office/drawing/2014/main" id="{E6628C4A-1772-4132-A212-632F284E490E}"/>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8" name="TextBox 7">
            <a:extLst>
              <a:ext uri="{FF2B5EF4-FFF2-40B4-BE49-F238E27FC236}">
                <a16:creationId xmlns:a16="http://schemas.microsoft.com/office/drawing/2014/main" id="{8FE0DB9F-15DA-49DD-B950-E7F1D39C11C2}"/>
              </a:ext>
            </a:extLst>
          </p:cNvPr>
          <p:cNvSpPr txBox="1"/>
          <p:nvPr/>
        </p:nvSpPr>
        <p:spPr>
          <a:xfrm>
            <a:off x="83492" y="5248205"/>
            <a:ext cx="461665" cy="1324273"/>
          </a:xfrm>
          <a:prstGeom prst="rect">
            <a:avLst/>
          </a:prstGeom>
          <a:noFill/>
        </p:spPr>
        <p:txBody>
          <a:bodyPr vert="vert270" wrap="none" rtlCol="0">
            <a:spAutoFit/>
          </a:bodyPr>
          <a:lstStyle/>
          <a:p>
            <a:r>
              <a:rPr lang="es-x-int-SDL" dirty="0">
                <a:solidFill>
                  <a:schemeClr val="bg1"/>
                </a:solidFill>
              </a:rPr>
              <a:t>Curso </a:t>
            </a:r>
            <a:r>
              <a:rPr lang="es-AR" dirty="0">
                <a:solidFill>
                  <a:schemeClr val="bg1"/>
                </a:solidFill>
              </a:rPr>
              <a:t>H.E.L.P</a:t>
            </a:r>
            <a:endParaRPr lang="es-x-int-SDL" dirty="0">
              <a:solidFill>
                <a:schemeClr val="bg1"/>
              </a:solidFill>
            </a:endParaRPr>
          </a:p>
        </p:txBody>
      </p:sp>
      <p:pic>
        <p:nvPicPr>
          <p:cNvPr id="3" name="Picture 2">
            <a:extLst>
              <a:ext uri="{FF2B5EF4-FFF2-40B4-BE49-F238E27FC236}">
                <a16:creationId xmlns:a16="http://schemas.microsoft.com/office/drawing/2014/main" id="{04352417-949D-44AC-834B-9FFDDB2B2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163" y="60896"/>
            <a:ext cx="3582504" cy="3773437"/>
          </a:xfrm>
          <a:prstGeom prst="rect">
            <a:avLst/>
          </a:prstGeom>
        </p:spPr>
      </p:pic>
      <p:pic>
        <p:nvPicPr>
          <p:cNvPr id="10" name="Picture 9">
            <a:extLst>
              <a:ext uri="{FF2B5EF4-FFF2-40B4-BE49-F238E27FC236}">
                <a16:creationId xmlns:a16="http://schemas.microsoft.com/office/drawing/2014/main" id="{02FD973C-4597-4BC0-8EFF-79525B3A92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0667" y="60896"/>
            <a:ext cx="3538732" cy="5343205"/>
          </a:xfrm>
          <a:prstGeom prst="rect">
            <a:avLst/>
          </a:prstGeom>
        </p:spPr>
      </p:pic>
      <p:pic>
        <p:nvPicPr>
          <p:cNvPr id="12" name="Picture 11">
            <a:extLst>
              <a:ext uri="{FF2B5EF4-FFF2-40B4-BE49-F238E27FC236}">
                <a16:creationId xmlns:a16="http://schemas.microsoft.com/office/drawing/2014/main" id="{C2A550C5-EA33-4EC3-AD17-6EF95BE52B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4662" y="60896"/>
            <a:ext cx="3417291" cy="4141969"/>
          </a:xfrm>
          <a:prstGeom prst="rect">
            <a:avLst/>
          </a:prstGeom>
        </p:spPr>
      </p:pic>
    </p:spTree>
    <p:extLst>
      <p:ext uri="{BB962C8B-B14F-4D97-AF65-F5344CB8AC3E}">
        <p14:creationId xmlns:p14="http://schemas.microsoft.com/office/powerpoint/2010/main" val="9402607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86E5B9-F6B0-440C-AE90-5A5A33DEA0DB}"/>
              </a:ext>
            </a:extLst>
          </p:cNvPr>
          <p:cNvSpPr txBox="1"/>
          <p:nvPr/>
        </p:nvSpPr>
        <p:spPr>
          <a:xfrm>
            <a:off x="3183693" y="2406516"/>
            <a:ext cx="2752741" cy="769441"/>
          </a:xfrm>
          <a:prstGeom prst="rect">
            <a:avLst/>
          </a:prstGeom>
          <a:noFill/>
        </p:spPr>
        <p:txBody>
          <a:bodyPr wrap="none" rtlCol="0">
            <a:spAutoFit/>
          </a:bodyPr>
          <a:lstStyle/>
          <a:p>
            <a:r>
              <a:rPr lang="es-x-int-SDL" sz="4400" u="sng"/>
              <a:t>¿Preguntas?</a:t>
            </a:r>
          </a:p>
        </p:txBody>
      </p:sp>
      <p:sp>
        <p:nvSpPr>
          <p:cNvPr id="5" name="Rectangle 4">
            <a:extLst>
              <a:ext uri="{FF2B5EF4-FFF2-40B4-BE49-F238E27FC236}">
                <a16:creationId xmlns:a16="http://schemas.microsoft.com/office/drawing/2014/main" id="{1CCE302D-3867-4140-B0F5-7A2D284825B5}"/>
              </a:ext>
            </a:extLst>
          </p:cNvPr>
          <p:cNvSpPr/>
          <p:nvPr/>
        </p:nvSpPr>
        <p:spPr>
          <a:xfrm>
            <a:off x="0" y="42864"/>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6" name="TextBox 5">
            <a:extLst>
              <a:ext uri="{FF2B5EF4-FFF2-40B4-BE49-F238E27FC236}">
                <a16:creationId xmlns:a16="http://schemas.microsoft.com/office/drawing/2014/main" id="{2291650D-CE82-492C-A583-411DA6D9354F}"/>
              </a:ext>
            </a:extLst>
          </p:cNvPr>
          <p:cNvSpPr txBox="1"/>
          <p:nvPr/>
        </p:nvSpPr>
        <p:spPr>
          <a:xfrm>
            <a:off x="80371" y="5345321"/>
            <a:ext cx="461665" cy="1324273"/>
          </a:xfrm>
          <a:prstGeom prst="rect">
            <a:avLst/>
          </a:prstGeom>
          <a:noFill/>
        </p:spPr>
        <p:txBody>
          <a:bodyPr vert="vert270" wrap="none" rtlCol="0">
            <a:spAutoFit/>
          </a:bodyPr>
          <a:lstStyle/>
          <a:p>
            <a:r>
              <a:rPr lang="es-x-int-SDL" sz="1800" dirty="0">
                <a:solidFill>
                  <a:schemeClr val="bg1"/>
                </a:solidFill>
              </a:rPr>
              <a:t>Curso </a:t>
            </a:r>
            <a:r>
              <a:rPr lang="es-AR" sz="1800" dirty="0">
                <a:solidFill>
                  <a:schemeClr val="bg1"/>
                </a:solidFill>
              </a:rPr>
              <a:t>H.E.L.P</a:t>
            </a:r>
            <a:endParaRPr lang="es-x-int-SDL" sz="1800" dirty="0">
              <a:solidFill>
                <a:schemeClr val="bg1"/>
              </a:solidFill>
            </a:endParaRPr>
          </a:p>
        </p:txBody>
      </p:sp>
      <p:pic>
        <p:nvPicPr>
          <p:cNvPr id="8" name="Picture 7">
            <a:extLst>
              <a:ext uri="{FF2B5EF4-FFF2-40B4-BE49-F238E27FC236}">
                <a16:creationId xmlns:a16="http://schemas.microsoft.com/office/drawing/2014/main" id="{8CBFE1A6-2C02-4001-A063-207199D9EFBC}"/>
              </a:ext>
            </a:extLst>
          </p:cNvPr>
          <p:cNvPicPr>
            <a:picLocks noChangeAspect="1"/>
          </p:cNvPicPr>
          <p:nvPr/>
        </p:nvPicPr>
        <p:blipFill>
          <a:blip r:embed="rId3"/>
          <a:stretch>
            <a:fillRect/>
          </a:stretch>
        </p:blipFill>
        <p:spPr>
          <a:xfrm>
            <a:off x="7566622" y="1591636"/>
            <a:ext cx="2752741" cy="3168642"/>
          </a:xfrm>
          <a:prstGeom prst="rect">
            <a:avLst/>
          </a:prstGeom>
        </p:spPr>
      </p:pic>
    </p:spTree>
    <p:extLst>
      <p:ext uri="{BB962C8B-B14F-4D97-AF65-F5344CB8AC3E}">
        <p14:creationId xmlns:p14="http://schemas.microsoft.com/office/powerpoint/2010/main" val="3324043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248205"/>
            <a:ext cx="461665" cy="1324273"/>
          </a:xfrm>
          <a:prstGeom prst="rect">
            <a:avLst/>
          </a:prstGeom>
          <a:noFill/>
        </p:spPr>
        <p:txBody>
          <a:bodyPr vert="vert270" wrap="none" rtlCol="0">
            <a:spAutoFit/>
          </a:bodyPr>
          <a:lstStyle/>
          <a:p>
            <a:r>
              <a:rPr lang="es-x-int-SDL" dirty="0">
                <a:solidFill>
                  <a:schemeClr val="bg1"/>
                </a:solidFill>
              </a:rPr>
              <a:t>Curso </a:t>
            </a:r>
            <a:r>
              <a:rPr lang="es-AR" dirty="0">
                <a:solidFill>
                  <a:schemeClr val="bg1"/>
                </a:solidFill>
              </a:rPr>
              <a:t>H.E.L.P</a:t>
            </a:r>
            <a:endParaRPr lang="es-x-int-SDL" dirty="0">
              <a:solidFill>
                <a:schemeClr val="bg1"/>
              </a:solidFill>
            </a:endParaRPr>
          </a:p>
        </p:txBody>
      </p:sp>
      <p:sp>
        <p:nvSpPr>
          <p:cNvPr id="4" name="Title 1"/>
          <p:cNvSpPr txBox="1">
            <a:spLocks/>
          </p:cNvSpPr>
          <p:nvPr/>
        </p:nvSpPr>
        <p:spPr>
          <a:xfrm>
            <a:off x="2395707" y="475981"/>
            <a:ext cx="77724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x-int-SDL" u="sng" dirty="0">
                <a:latin typeface="+mn-lt"/>
              </a:rPr>
              <a:t>Tipos de evaluaci</a:t>
            </a:r>
            <a:r>
              <a:rPr lang="es-AR" u="sng" dirty="0">
                <a:latin typeface="+mn-lt"/>
              </a:rPr>
              <a:t>ón</a:t>
            </a:r>
            <a:endParaRPr lang="es-x-int-SDL" u="sng" dirty="0">
              <a:latin typeface="+mn-lt"/>
            </a:endParaRPr>
          </a:p>
        </p:txBody>
      </p:sp>
      <p:sp>
        <p:nvSpPr>
          <p:cNvPr id="24" name="Rounded Rectangle 23"/>
          <p:cNvSpPr/>
          <p:nvPr/>
        </p:nvSpPr>
        <p:spPr>
          <a:xfrm>
            <a:off x="1578647" y="2180814"/>
            <a:ext cx="9493264" cy="612000"/>
          </a:xfrm>
          <a:prstGeom prst="roundRect">
            <a:avLst/>
          </a:prstGeom>
          <a:solidFill>
            <a:schemeClr val="accent1">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5" name="TextBox 24"/>
          <p:cNvSpPr txBox="1"/>
          <p:nvPr/>
        </p:nvSpPr>
        <p:spPr>
          <a:xfrm>
            <a:off x="1578647" y="2213187"/>
            <a:ext cx="2917786" cy="523220"/>
          </a:xfrm>
          <a:prstGeom prst="rect">
            <a:avLst/>
          </a:prstGeom>
          <a:noFill/>
        </p:spPr>
        <p:txBody>
          <a:bodyPr wrap="none" rtlCol="0">
            <a:spAutoFit/>
          </a:bodyPr>
          <a:lstStyle/>
          <a:p>
            <a:r>
              <a:rPr lang="es-x-int-SDL" sz="2800" b="1">
                <a:solidFill>
                  <a:srgbClr val="002060"/>
                </a:solidFill>
              </a:rPr>
              <a:t>Evaluación rápida </a:t>
            </a:r>
          </a:p>
        </p:txBody>
      </p:sp>
      <p:sp>
        <p:nvSpPr>
          <p:cNvPr id="26" name="Rounded Rectangle 25"/>
          <p:cNvSpPr/>
          <p:nvPr/>
        </p:nvSpPr>
        <p:spPr>
          <a:xfrm>
            <a:off x="1578647" y="3538780"/>
            <a:ext cx="9493264" cy="612000"/>
          </a:xfrm>
          <a:prstGeom prst="roundRect">
            <a:avLst/>
          </a:prstGeom>
          <a:solidFill>
            <a:schemeClr val="accent1">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7" name="Rounded Rectangle 26"/>
          <p:cNvSpPr/>
          <p:nvPr/>
        </p:nvSpPr>
        <p:spPr>
          <a:xfrm>
            <a:off x="1578647" y="4742973"/>
            <a:ext cx="9493264" cy="612000"/>
          </a:xfrm>
          <a:prstGeom prst="roundRect">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8" name="TextBox 27"/>
          <p:cNvSpPr txBox="1"/>
          <p:nvPr/>
        </p:nvSpPr>
        <p:spPr>
          <a:xfrm>
            <a:off x="1578647" y="4779775"/>
            <a:ext cx="3308919" cy="523220"/>
          </a:xfrm>
          <a:prstGeom prst="rect">
            <a:avLst/>
          </a:prstGeom>
          <a:noFill/>
        </p:spPr>
        <p:txBody>
          <a:bodyPr wrap="none" rtlCol="0">
            <a:spAutoFit/>
          </a:bodyPr>
          <a:lstStyle/>
          <a:p>
            <a:r>
              <a:rPr lang="es-x-int-SDL" sz="2800" b="1">
                <a:solidFill>
                  <a:srgbClr val="002060"/>
                </a:solidFill>
              </a:rPr>
              <a:t>Evaluación en curso </a:t>
            </a:r>
          </a:p>
        </p:txBody>
      </p:sp>
      <p:sp>
        <p:nvSpPr>
          <p:cNvPr id="29" name="TextBox 28"/>
          <p:cNvSpPr txBox="1"/>
          <p:nvPr/>
        </p:nvSpPr>
        <p:spPr>
          <a:xfrm>
            <a:off x="1578646" y="3627560"/>
            <a:ext cx="4922361" cy="523220"/>
          </a:xfrm>
          <a:prstGeom prst="rect">
            <a:avLst/>
          </a:prstGeom>
          <a:noFill/>
        </p:spPr>
        <p:txBody>
          <a:bodyPr wrap="square" rtlCol="0">
            <a:spAutoFit/>
          </a:bodyPr>
          <a:lstStyle/>
          <a:p>
            <a:r>
              <a:rPr lang="es-x-int-SDL" sz="2800" b="1" dirty="0">
                <a:solidFill>
                  <a:srgbClr val="002060"/>
                </a:solidFill>
              </a:rPr>
              <a:t>Evaluación en profundidad </a:t>
            </a:r>
          </a:p>
        </p:txBody>
      </p:sp>
      <p:sp>
        <p:nvSpPr>
          <p:cNvPr id="30" name="TextBox 29"/>
          <p:cNvSpPr txBox="1"/>
          <p:nvPr/>
        </p:nvSpPr>
        <p:spPr>
          <a:xfrm>
            <a:off x="1651417" y="2869798"/>
            <a:ext cx="9945608" cy="461665"/>
          </a:xfrm>
          <a:prstGeom prst="rect">
            <a:avLst/>
          </a:prstGeom>
          <a:noFill/>
        </p:spPr>
        <p:txBody>
          <a:bodyPr wrap="none" rtlCol="0">
            <a:spAutoFit/>
          </a:bodyPr>
          <a:lstStyle/>
          <a:p>
            <a:r>
              <a:rPr lang="es-ES" sz="2400" i="1" dirty="0"/>
              <a:t>Formatos específicos del país/organización/sector, plantillas MIRA y ACAPS</a:t>
            </a:r>
            <a:r>
              <a:rPr lang="es-x-int-SDL" sz="2400" i="1" dirty="0"/>
              <a:t>...</a:t>
            </a:r>
          </a:p>
        </p:txBody>
      </p:sp>
      <p:sp>
        <p:nvSpPr>
          <p:cNvPr id="31" name="TextBox 30"/>
          <p:cNvSpPr txBox="1"/>
          <p:nvPr/>
        </p:nvSpPr>
        <p:spPr>
          <a:xfrm>
            <a:off x="1591173" y="5485501"/>
            <a:ext cx="8319999" cy="830997"/>
          </a:xfrm>
          <a:prstGeom prst="rect">
            <a:avLst/>
          </a:prstGeom>
          <a:noFill/>
        </p:spPr>
        <p:txBody>
          <a:bodyPr wrap="square" rtlCol="0">
            <a:spAutoFit/>
          </a:bodyPr>
          <a:lstStyle/>
          <a:p>
            <a:r>
              <a:rPr lang="es-x-int-SDL" sz="2400" i="1" dirty="0"/>
              <a:t>Seguimiento de la situación/</a:t>
            </a:r>
            <a:r>
              <a:rPr lang="es-AR" sz="2400" i="1" dirty="0"/>
              <a:t>monitoreo</a:t>
            </a:r>
            <a:r>
              <a:rPr lang="es-x-int-SDL" sz="2400" i="1" dirty="0"/>
              <a:t>, p.ej. HeRAMS, precios de mercado,...</a:t>
            </a:r>
          </a:p>
        </p:txBody>
      </p:sp>
    </p:spTree>
    <p:extLst>
      <p:ext uri="{BB962C8B-B14F-4D97-AF65-F5344CB8AC3E}">
        <p14:creationId xmlns:p14="http://schemas.microsoft.com/office/powerpoint/2010/main" val="1123454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C408E3-1C0B-45E5-B572-56F424382D1E}" type="slidenum">
              <a:rPr lang="fr-CH" smtClean="0"/>
              <a:t>6</a:t>
            </a:fld>
            <a:endParaRPr lang="fr-CH" dirty="0"/>
          </a:p>
        </p:txBody>
      </p:sp>
      <p:sp>
        <p:nvSpPr>
          <p:cNvPr id="6" name="Rectangle 5">
            <a:extLst>
              <a:ext uri="{FF2B5EF4-FFF2-40B4-BE49-F238E27FC236}">
                <a16:creationId xmlns:a16="http://schemas.microsoft.com/office/drawing/2014/main" id="{26C516B6-44E3-4153-BEDF-1E224D36722D}"/>
              </a:ext>
            </a:extLst>
          </p:cNvPr>
          <p:cNvSpPr/>
          <p:nvPr/>
        </p:nvSpPr>
        <p:spPr>
          <a:xfrm>
            <a:off x="0" y="10886"/>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8" name="TextBox 7">
            <a:extLst>
              <a:ext uri="{FF2B5EF4-FFF2-40B4-BE49-F238E27FC236}">
                <a16:creationId xmlns:a16="http://schemas.microsoft.com/office/drawing/2014/main" id="{2BBDD449-D5C0-4B15-B5CC-B38DDB214A84}"/>
              </a:ext>
            </a:extLst>
          </p:cNvPr>
          <p:cNvSpPr txBox="1"/>
          <p:nvPr/>
        </p:nvSpPr>
        <p:spPr>
          <a:xfrm>
            <a:off x="83492" y="5220495"/>
            <a:ext cx="461665" cy="1324273"/>
          </a:xfrm>
          <a:prstGeom prst="rect">
            <a:avLst/>
          </a:prstGeom>
          <a:noFill/>
        </p:spPr>
        <p:txBody>
          <a:bodyPr vert="vert270" wrap="none" rtlCol="0">
            <a:spAutoFit/>
          </a:bodyPr>
          <a:lstStyle/>
          <a:p>
            <a:r>
              <a:rPr lang="es-x-int-SDL" dirty="0">
                <a:solidFill>
                  <a:schemeClr val="bg1"/>
                </a:solidFill>
              </a:rPr>
              <a:t>Curso </a:t>
            </a:r>
            <a:r>
              <a:rPr lang="es-AR" dirty="0">
                <a:solidFill>
                  <a:schemeClr val="bg1"/>
                </a:solidFill>
              </a:rPr>
              <a:t>H.E.L.P</a:t>
            </a:r>
            <a:endParaRPr lang="es-x-int-SDL" dirty="0">
              <a:solidFill>
                <a:schemeClr val="bg1"/>
              </a:solidFill>
            </a:endParaRPr>
          </a:p>
        </p:txBody>
      </p:sp>
      <p:pic>
        <p:nvPicPr>
          <p:cNvPr id="10" name="Content Placeholder 9">
            <a:extLst>
              <a:ext uri="{FF2B5EF4-FFF2-40B4-BE49-F238E27FC236}">
                <a16:creationId xmlns:a16="http://schemas.microsoft.com/office/drawing/2014/main" id="{280FEE44-6F26-4BEE-96A4-75C809D1074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87647" y="551495"/>
            <a:ext cx="8429911" cy="5155095"/>
          </a:xfrm>
        </p:spPr>
      </p:pic>
      <p:pic>
        <p:nvPicPr>
          <p:cNvPr id="12" name="Picture 11">
            <a:extLst>
              <a:ext uri="{FF2B5EF4-FFF2-40B4-BE49-F238E27FC236}">
                <a16:creationId xmlns:a16="http://schemas.microsoft.com/office/drawing/2014/main" id="{E4FF70E4-C7B1-4AED-B866-48D21D5A8C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999" y="810526"/>
            <a:ext cx="2540299" cy="3554005"/>
          </a:xfrm>
          <a:prstGeom prst="rect">
            <a:avLst/>
          </a:prstGeom>
        </p:spPr>
      </p:pic>
    </p:spTree>
    <p:extLst>
      <p:ext uri="{BB962C8B-B14F-4D97-AF65-F5344CB8AC3E}">
        <p14:creationId xmlns:p14="http://schemas.microsoft.com/office/powerpoint/2010/main" val="3980207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C408E3-1C0B-45E5-B572-56F424382D1E}" type="slidenum">
              <a:rPr lang="fr-CH" smtClean="0"/>
              <a:t>7</a:t>
            </a:fld>
            <a:endParaRPr lang="fr-CH" dirty="0"/>
          </a:p>
        </p:txBody>
      </p:sp>
      <p:sp>
        <p:nvSpPr>
          <p:cNvPr id="12" name="TextBox 11"/>
          <p:cNvSpPr txBox="1"/>
          <p:nvPr/>
        </p:nvSpPr>
        <p:spPr>
          <a:xfrm>
            <a:off x="2322576" y="326418"/>
            <a:ext cx="8780545" cy="769441"/>
          </a:xfrm>
          <a:prstGeom prst="rect">
            <a:avLst/>
          </a:prstGeom>
          <a:noFill/>
        </p:spPr>
        <p:txBody>
          <a:bodyPr wrap="none" rtlCol="0">
            <a:spAutoFit/>
          </a:bodyPr>
          <a:lstStyle/>
          <a:p>
            <a:r>
              <a:rPr lang="es-x-int-SDL" sz="4400" u="sng" dirty="0"/>
              <a:t>Crisis aguda: </a:t>
            </a:r>
            <a:r>
              <a:rPr lang="es-AR" sz="4400" u="sng" dirty="0"/>
              <a:t>p</a:t>
            </a:r>
            <a:r>
              <a:rPr lang="es-x-int-SDL" sz="4400" u="sng" dirty="0"/>
              <a:t>re</a:t>
            </a:r>
            <a:r>
              <a:rPr lang="es-AR" sz="4400" u="sng" dirty="0" err="1"/>
              <a:t>cis</a:t>
            </a:r>
            <a:r>
              <a:rPr lang="es-x-int-SDL" sz="4400" u="sng" dirty="0"/>
              <a:t>ión y </a:t>
            </a:r>
            <a:r>
              <a:rPr lang="es-AR" sz="4400" u="sng" dirty="0"/>
              <a:t>oportunidad</a:t>
            </a:r>
            <a:r>
              <a:rPr lang="es-x-int-SDL" sz="4400" u="sng" dirty="0"/>
              <a:t> </a:t>
            </a:r>
          </a:p>
        </p:txBody>
      </p:sp>
      <p:sp>
        <p:nvSpPr>
          <p:cNvPr id="13" name="TextBox 12"/>
          <p:cNvSpPr txBox="1"/>
          <p:nvPr/>
        </p:nvSpPr>
        <p:spPr>
          <a:xfrm>
            <a:off x="429491" y="526473"/>
            <a:ext cx="184731" cy="369332"/>
          </a:xfrm>
          <a:prstGeom prst="rect">
            <a:avLst/>
          </a:prstGeom>
          <a:noFill/>
        </p:spPr>
        <p:txBody>
          <a:bodyPr wrap="none" rtlCol="0">
            <a:spAutoFit/>
          </a:bodyPr>
          <a:lstStyle/>
          <a:p>
            <a:endParaRPr lang="en-GB" dirty="0"/>
          </a:p>
        </p:txBody>
      </p:sp>
      <p:sp>
        <p:nvSpPr>
          <p:cNvPr id="14" name="Rectangle 13"/>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5" name="TextBox 14"/>
          <p:cNvSpPr txBox="1"/>
          <p:nvPr/>
        </p:nvSpPr>
        <p:spPr>
          <a:xfrm>
            <a:off x="83492" y="5220495"/>
            <a:ext cx="461665" cy="1324273"/>
          </a:xfrm>
          <a:prstGeom prst="rect">
            <a:avLst/>
          </a:prstGeom>
          <a:noFill/>
        </p:spPr>
        <p:txBody>
          <a:bodyPr vert="vert270" wrap="none" rtlCol="0">
            <a:spAutoFit/>
          </a:bodyPr>
          <a:lstStyle/>
          <a:p>
            <a:r>
              <a:rPr lang="es-x-int-SDL" dirty="0">
                <a:solidFill>
                  <a:schemeClr val="bg1"/>
                </a:solidFill>
              </a:rPr>
              <a:t>Curso </a:t>
            </a:r>
            <a:r>
              <a:rPr lang="es-AR" dirty="0">
                <a:solidFill>
                  <a:schemeClr val="bg1"/>
                </a:solidFill>
              </a:rPr>
              <a:t>H.E.L.P</a:t>
            </a:r>
            <a:endParaRPr lang="es-x-int-SDL" dirty="0">
              <a:solidFill>
                <a:schemeClr val="bg1"/>
              </a:solidFill>
            </a:endParaRPr>
          </a:p>
        </p:txBody>
      </p:sp>
      <p:grpSp>
        <p:nvGrpSpPr>
          <p:cNvPr id="7" name="Group 6">
            <a:extLst>
              <a:ext uri="{FF2B5EF4-FFF2-40B4-BE49-F238E27FC236}">
                <a16:creationId xmlns:a16="http://schemas.microsoft.com/office/drawing/2014/main" id="{668091CB-56DB-4C2E-8CB5-2BDD977F4667}"/>
              </a:ext>
            </a:extLst>
          </p:cNvPr>
          <p:cNvGrpSpPr/>
          <p:nvPr/>
        </p:nvGrpSpPr>
        <p:grpSpPr>
          <a:xfrm>
            <a:off x="2243579" y="1649393"/>
            <a:ext cx="8308597" cy="4882189"/>
            <a:chOff x="2243579" y="1649393"/>
            <a:chExt cx="8308597" cy="4882189"/>
          </a:xfrm>
        </p:grpSpPr>
        <p:pic>
          <p:nvPicPr>
            <p:cNvPr id="11" name="Picture 10"/>
            <p:cNvPicPr>
              <a:picLocks noChangeAspect="1"/>
            </p:cNvPicPr>
            <p:nvPr/>
          </p:nvPicPr>
          <p:blipFill>
            <a:blip r:embed="rId3"/>
            <a:stretch>
              <a:fillRect/>
            </a:stretch>
          </p:blipFill>
          <p:spPr>
            <a:xfrm>
              <a:off x="2322576" y="1649393"/>
              <a:ext cx="8229600" cy="4882189"/>
            </a:xfrm>
            <a:prstGeom prst="rect">
              <a:avLst/>
            </a:prstGeom>
          </p:spPr>
        </p:pic>
        <p:sp>
          <p:nvSpPr>
            <p:cNvPr id="2" name="TextBox 1">
              <a:extLst>
                <a:ext uri="{FF2B5EF4-FFF2-40B4-BE49-F238E27FC236}">
                  <a16:creationId xmlns:a16="http://schemas.microsoft.com/office/drawing/2014/main" id="{D23A8900-2BB6-4CC2-A9BD-42FCE741F0B1}"/>
                </a:ext>
              </a:extLst>
            </p:cNvPr>
            <p:cNvSpPr txBox="1"/>
            <p:nvPr/>
          </p:nvSpPr>
          <p:spPr>
            <a:xfrm>
              <a:off x="2243579" y="3313819"/>
              <a:ext cx="615553" cy="1894788"/>
            </a:xfrm>
            <a:prstGeom prst="rect">
              <a:avLst/>
            </a:prstGeom>
            <a:solidFill>
              <a:schemeClr val="bg1"/>
            </a:solidFill>
          </p:spPr>
          <p:txBody>
            <a:bodyPr vert="vert270" wrap="square" rtlCol="0">
              <a:spAutoFit/>
            </a:bodyPr>
            <a:lstStyle/>
            <a:p>
              <a:r>
                <a:rPr lang="fr-CH" sz="2800" dirty="0" err="1"/>
                <a:t>Precisión</a:t>
              </a:r>
              <a:endParaRPr lang="fr-CH" sz="2800" dirty="0"/>
            </a:p>
          </p:txBody>
        </p:sp>
        <p:sp>
          <p:nvSpPr>
            <p:cNvPr id="3" name="TextBox 2">
              <a:extLst>
                <a:ext uri="{FF2B5EF4-FFF2-40B4-BE49-F238E27FC236}">
                  <a16:creationId xmlns:a16="http://schemas.microsoft.com/office/drawing/2014/main" id="{8C7C6EB7-D7D4-4782-A106-F0D58C2C2412}"/>
                </a:ext>
              </a:extLst>
            </p:cNvPr>
            <p:cNvSpPr txBox="1"/>
            <p:nvPr/>
          </p:nvSpPr>
          <p:spPr>
            <a:xfrm>
              <a:off x="3186751" y="5837496"/>
              <a:ext cx="1432874" cy="461665"/>
            </a:xfrm>
            <a:prstGeom prst="rect">
              <a:avLst/>
            </a:prstGeom>
            <a:solidFill>
              <a:schemeClr val="bg1"/>
            </a:solidFill>
          </p:spPr>
          <p:txBody>
            <a:bodyPr wrap="square" rtlCol="0">
              <a:spAutoFit/>
            </a:bodyPr>
            <a:lstStyle/>
            <a:p>
              <a:r>
                <a:rPr lang="fr-CH" sz="2400" dirty="0" err="1"/>
                <a:t>Tiempo</a:t>
              </a:r>
              <a:endParaRPr lang="fr-CH" dirty="0"/>
            </a:p>
          </p:txBody>
        </p:sp>
        <p:sp>
          <p:nvSpPr>
            <p:cNvPr id="5" name="TextBox 4">
              <a:extLst>
                <a:ext uri="{FF2B5EF4-FFF2-40B4-BE49-F238E27FC236}">
                  <a16:creationId xmlns:a16="http://schemas.microsoft.com/office/drawing/2014/main" id="{84A83904-3721-4C1F-9AB1-5723237F1A25}"/>
                </a:ext>
              </a:extLst>
            </p:cNvPr>
            <p:cNvSpPr txBox="1"/>
            <p:nvPr/>
          </p:nvSpPr>
          <p:spPr>
            <a:xfrm>
              <a:off x="6475774" y="1810129"/>
              <a:ext cx="3393650" cy="461665"/>
            </a:xfrm>
            <a:prstGeom prst="rect">
              <a:avLst/>
            </a:prstGeom>
            <a:solidFill>
              <a:schemeClr val="bg1"/>
            </a:solidFill>
          </p:spPr>
          <p:txBody>
            <a:bodyPr wrap="square" rtlCol="0">
              <a:spAutoFit/>
            </a:bodyPr>
            <a:lstStyle/>
            <a:p>
              <a:r>
                <a:rPr lang="fr-CH" sz="2400" dirty="0" err="1">
                  <a:solidFill>
                    <a:schemeClr val="accent1"/>
                  </a:solidFill>
                </a:rPr>
                <a:t>Precisión</a:t>
              </a:r>
              <a:r>
                <a:rPr lang="fr-CH" sz="2400" dirty="0">
                  <a:solidFill>
                    <a:schemeClr val="accent1"/>
                  </a:solidFill>
                </a:rPr>
                <a:t> de la </a:t>
              </a:r>
              <a:r>
                <a:rPr lang="fr-CH" sz="2400" dirty="0" err="1">
                  <a:solidFill>
                    <a:schemeClr val="accent1"/>
                  </a:solidFill>
                </a:rPr>
                <a:t>evaluación</a:t>
              </a:r>
              <a:endParaRPr lang="fr-CH" sz="2400" dirty="0">
                <a:solidFill>
                  <a:schemeClr val="accent1"/>
                </a:solidFill>
              </a:endParaRPr>
            </a:p>
          </p:txBody>
        </p:sp>
        <p:sp>
          <p:nvSpPr>
            <p:cNvPr id="6" name="TextBox 5">
              <a:extLst>
                <a:ext uri="{FF2B5EF4-FFF2-40B4-BE49-F238E27FC236}">
                  <a16:creationId xmlns:a16="http://schemas.microsoft.com/office/drawing/2014/main" id="{673833BE-E75C-492C-BE77-E08F39B6C8A5}"/>
                </a:ext>
              </a:extLst>
            </p:cNvPr>
            <p:cNvSpPr txBox="1"/>
            <p:nvPr/>
          </p:nvSpPr>
          <p:spPr>
            <a:xfrm>
              <a:off x="6399843" y="4461228"/>
              <a:ext cx="3035430" cy="461665"/>
            </a:xfrm>
            <a:prstGeom prst="rect">
              <a:avLst/>
            </a:prstGeom>
            <a:solidFill>
              <a:schemeClr val="bg1"/>
            </a:solidFill>
          </p:spPr>
          <p:txBody>
            <a:bodyPr wrap="square" rtlCol="0">
              <a:spAutoFit/>
            </a:bodyPr>
            <a:lstStyle/>
            <a:p>
              <a:r>
                <a:rPr lang="fr-CH" sz="2400" dirty="0">
                  <a:solidFill>
                    <a:schemeClr val="accent1"/>
                  </a:solidFill>
                </a:rPr>
                <a:t>Vidas </a:t>
              </a:r>
              <a:r>
                <a:rPr lang="fr-CH" sz="2400" dirty="0" err="1">
                  <a:solidFill>
                    <a:schemeClr val="accent1"/>
                  </a:solidFill>
                </a:rPr>
                <a:t>salvadas</a:t>
              </a:r>
              <a:endParaRPr lang="fr-CH" sz="2400" dirty="0">
                <a:solidFill>
                  <a:schemeClr val="accent1"/>
                </a:solidFill>
              </a:endParaRPr>
            </a:p>
          </p:txBody>
        </p:sp>
      </p:grpSp>
    </p:spTree>
    <p:extLst>
      <p:ext uri="{BB962C8B-B14F-4D97-AF65-F5344CB8AC3E}">
        <p14:creationId xmlns:p14="http://schemas.microsoft.com/office/powerpoint/2010/main" val="1073180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C408E3-1C0B-45E5-B572-56F424382D1E}" type="slidenum">
              <a:rPr lang="fr-CH" smtClean="0"/>
              <a:t>8</a:t>
            </a:fld>
            <a:endParaRPr lang="fr-CH" dirty="0"/>
          </a:p>
        </p:txBody>
      </p:sp>
      <p:sp>
        <p:nvSpPr>
          <p:cNvPr id="12" name="TextBox 11"/>
          <p:cNvSpPr txBox="1"/>
          <p:nvPr/>
        </p:nvSpPr>
        <p:spPr>
          <a:xfrm>
            <a:off x="2082546" y="326418"/>
            <a:ext cx="8652305" cy="769441"/>
          </a:xfrm>
          <a:prstGeom prst="rect">
            <a:avLst/>
          </a:prstGeom>
          <a:noFill/>
        </p:spPr>
        <p:txBody>
          <a:bodyPr wrap="none" rtlCol="0">
            <a:spAutoFit/>
          </a:bodyPr>
          <a:lstStyle/>
          <a:p>
            <a:r>
              <a:rPr lang="es-x-int-SDL" sz="4400" u="sng" dirty="0"/>
              <a:t>Crisis aguda: </a:t>
            </a:r>
            <a:r>
              <a:rPr lang="es-AR" sz="4400" u="sng" dirty="0"/>
              <a:t>p</a:t>
            </a:r>
            <a:r>
              <a:rPr lang="es-x-int-SDL" sz="4400" u="sng" dirty="0"/>
              <a:t>re</a:t>
            </a:r>
            <a:r>
              <a:rPr lang="es-AR" sz="4400" u="sng" dirty="0"/>
              <a:t>cisión</a:t>
            </a:r>
            <a:r>
              <a:rPr lang="es-x-int-SDL" sz="4400" u="sng" dirty="0"/>
              <a:t> y </a:t>
            </a:r>
            <a:r>
              <a:rPr lang="es-AR" sz="4400" u="sng" dirty="0"/>
              <a:t>oportunidad</a:t>
            </a:r>
            <a:endParaRPr lang="es-x-int-SDL" sz="4400" u="sng" dirty="0"/>
          </a:p>
        </p:txBody>
      </p:sp>
      <p:sp>
        <p:nvSpPr>
          <p:cNvPr id="13" name="TextBox 12"/>
          <p:cNvSpPr txBox="1"/>
          <p:nvPr/>
        </p:nvSpPr>
        <p:spPr>
          <a:xfrm>
            <a:off x="429491" y="526473"/>
            <a:ext cx="184731" cy="369332"/>
          </a:xfrm>
          <a:prstGeom prst="rect">
            <a:avLst/>
          </a:prstGeom>
          <a:noFill/>
        </p:spPr>
        <p:txBody>
          <a:bodyPr wrap="none" rtlCol="0">
            <a:spAutoFit/>
          </a:bodyPr>
          <a:lstStyle/>
          <a:p>
            <a:endParaRPr lang="en-GB" dirty="0"/>
          </a:p>
        </p:txBody>
      </p:sp>
      <p:sp>
        <p:nvSpPr>
          <p:cNvPr id="14" name="Rectangle 13"/>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5" name="TextBox 14"/>
          <p:cNvSpPr txBox="1"/>
          <p:nvPr/>
        </p:nvSpPr>
        <p:spPr>
          <a:xfrm>
            <a:off x="83492" y="5220495"/>
            <a:ext cx="461665" cy="1324273"/>
          </a:xfrm>
          <a:prstGeom prst="rect">
            <a:avLst/>
          </a:prstGeom>
          <a:noFill/>
        </p:spPr>
        <p:txBody>
          <a:bodyPr vert="vert270" wrap="none" rtlCol="0">
            <a:spAutoFit/>
          </a:bodyPr>
          <a:lstStyle/>
          <a:p>
            <a:r>
              <a:rPr lang="es-x-int-SDL" dirty="0">
                <a:solidFill>
                  <a:schemeClr val="bg1"/>
                </a:solidFill>
              </a:rPr>
              <a:t>Curso </a:t>
            </a:r>
            <a:r>
              <a:rPr lang="es-AR" dirty="0">
                <a:solidFill>
                  <a:schemeClr val="bg1"/>
                </a:solidFill>
              </a:rPr>
              <a:t>H.E.L.P</a:t>
            </a:r>
            <a:endParaRPr lang="es-x-int-SDL" dirty="0">
              <a:solidFill>
                <a:schemeClr val="bg1"/>
              </a:solidFill>
            </a:endParaRPr>
          </a:p>
        </p:txBody>
      </p:sp>
      <p:sp>
        <p:nvSpPr>
          <p:cNvPr id="2" name="TextBox 1">
            <a:extLst>
              <a:ext uri="{FF2B5EF4-FFF2-40B4-BE49-F238E27FC236}">
                <a16:creationId xmlns:a16="http://schemas.microsoft.com/office/drawing/2014/main" id="{84DA01A3-FCD6-4965-BF93-265B6E385DE9}"/>
              </a:ext>
            </a:extLst>
          </p:cNvPr>
          <p:cNvSpPr txBox="1"/>
          <p:nvPr/>
        </p:nvSpPr>
        <p:spPr>
          <a:xfrm>
            <a:off x="1229747" y="1706820"/>
            <a:ext cx="10262748" cy="4832092"/>
          </a:xfrm>
          <a:prstGeom prst="rect">
            <a:avLst/>
          </a:prstGeom>
          <a:noFill/>
        </p:spPr>
        <p:txBody>
          <a:bodyPr wrap="square" rtlCol="0">
            <a:spAutoFit/>
          </a:bodyPr>
          <a:lstStyle/>
          <a:p>
            <a:pPr marL="457200" indent="-457200">
              <a:buFont typeface="Arial" panose="020B0604020202020204" pitchFamily="34" charset="0"/>
              <a:buChar char="•"/>
            </a:pPr>
            <a:r>
              <a:rPr lang="es-AR" sz="2800" dirty="0"/>
              <a:t>“</a:t>
            </a:r>
            <a:r>
              <a:rPr lang="es-x-int-SDL" sz="2800" dirty="0"/>
              <a:t>Es mejor estar vagamente en lo correcto que precisamente equivocado</a:t>
            </a:r>
            <a:r>
              <a:rPr lang="es-AR" sz="2800" dirty="0"/>
              <a:t>.”</a:t>
            </a:r>
            <a:endParaRPr lang="es-x-int-SDL" sz="2800" dirty="0"/>
          </a:p>
          <a:p>
            <a:r>
              <a:rPr lang="es-x-int-SDL" sz="2800" i="1" dirty="0"/>
              <a:t>								John Maynard</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s-AR" sz="2800" dirty="0"/>
              <a:t>“</a:t>
            </a:r>
            <a:r>
              <a:rPr lang="es-x-int-SDL" sz="2800" dirty="0"/>
              <a:t>Es mejor estar vagamente </a:t>
            </a:r>
            <a:r>
              <a:rPr lang="es-AR" sz="2800" dirty="0"/>
              <a:t>en lo correcto </a:t>
            </a:r>
            <a:r>
              <a:rPr lang="es-x-int-SDL" sz="2800" dirty="0"/>
              <a:t>a tiempo que precisamente</a:t>
            </a:r>
            <a:r>
              <a:rPr lang="es-AR" sz="2800" dirty="0"/>
              <a:t> en lo correcto </a:t>
            </a:r>
            <a:r>
              <a:rPr lang="es-x-int-SDL" sz="2800" dirty="0"/>
              <a:t>y tarde</a:t>
            </a:r>
            <a:r>
              <a:rPr lang="es-AR" sz="2800" dirty="0"/>
              <a:t>”.</a:t>
            </a:r>
            <a:endParaRPr lang="es-x-int-SDL" sz="2800" dirty="0"/>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s-x-int-SDL" sz="2800" dirty="0"/>
              <a:t>La precisión y la puntualidad son características primordiales de la información correcta durante una crisis, junto con la pertinencia. </a:t>
            </a:r>
          </a:p>
          <a:p>
            <a:endParaRPr lang="en-GB" sz="2800" i="1" dirty="0"/>
          </a:p>
          <a:p>
            <a:r>
              <a:rPr lang="es-x-int-SDL" sz="2800" dirty="0"/>
              <a:t> </a:t>
            </a:r>
          </a:p>
        </p:txBody>
      </p:sp>
    </p:spTree>
    <p:extLst>
      <p:ext uri="{BB962C8B-B14F-4D97-AF65-F5344CB8AC3E}">
        <p14:creationId xmlns:p14="http://schemas.microsoft.com/office/powerpoint/2010/main" val="2699024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248205"/>
            <a:ext cx="461665" cy="1324273"/>
          </a:xfrm>
          <a:prstGeom prst="rect">
            <a:avLst/>
          </a:prstGeom>
          <a:noFill/>
        </p:spPr>
        <p:txBody>
          <a:bodyPr vert="vert270" wrap="none" rtlCol="0">
            <a:spAutoFit/>
          </a:bodyPr>
          <a:lstStyle/>
          <a:p>
            <a:r>
              <a:rPr lang="es-x-int-SDL" dirty="0">
                <a:solidFill>
                  <a:schemeClr val="bg1"/>
                </a:solidFill>
              </a:rPr>
              <a:t>Curso </a:t>
            </a:r>
            <a:r>
              <a:rPr lang="es-AR" dirty="0">
                <a:solidFill>
                  <a:schemeClr val="bg1"/>
                </a:solidFill>
              </a:rPr>
              <a:t>H.E.L.P</a:t>
            </a:r>
            <a:endParaRPr lang="es-x-int-SDL" dirty="0">
              <a:solidFill>
                <a:schemeClr val="bg1"/>
              </a:solidFill>
            </a:endParaRPr>
          </a:p>
        </p:txBody>
      </p:sp>
      <p:sp>
        <p:nvSpPr>
          <p:cNvPr id="4" name="TextBox 3"/>
          <p:cNvSpPr txBox="1"/>
          <p:nvPr/>
        </p:nvSpPr>
        <p:spPr>
          <a:xfrm>
            <a:off x="1127448" y="1587890"/>
            <a:ext cx="9937104" cy="4401205"/>
          </a:xfrm>
          <a:prstGeom prst="rect">
            <a:avLst/>
          </a:prstGeom>
          <a:noFill/>
        </p:spPr>
        <p:txBody>
          <a:bodyPr wrap="square" rtlCol="0">
            <a:spAutoFit/>
          </a:bodyPr>
          <a:lstStyle/>
          <a:p>
            <a:pPr algn="ctr"/>
            <a:r>
              <a:rPr lang="es-AR" sz="2800" dirty="0"/>
              <a:t>Usted t</a:t>
            </a:r>
            <a:r>
              <a:rPr lang="es-x-int-SDL" sz="2800" dirty="0"/>
              <a:t>rabaja en la sede de una ONG internacional que está activa en el </a:t>
            </a:r>
            <a:r>
              <a:rPr lang="es-AR" sz="2800" dirty="0"/>
              <a:t>área </a:t>
            </a:r>
            <a:r>
              <a:rPr lang="es-x-int-SDL" sz="2800" dirty="0"/>
              <a:t>de atención de la salud y le solicitaron </a:t>
            </a:r>
            <a:r>
              <a:rPr lang="es-AR" sz="2800" dirty="0"/>
              <a:t>conducir </a:t>
            </a:r>
            <a:r>
              <a:rPr lang="es-x-int-SDL" sz="2800" dirty="0"/>
              <a:t>un equipo para realizar una evaluación en Sudán del Sur/Siria. </a:t>
            </a:r>
          </a:p>
          <a:p>
            <a:pPr algn="ctr"/>
            <a:endParaRPr lang="en-GB" sz="2800" dirty="0"/>
          </a:p>
          <a:p>
            <a:pPr algn="ctr"/>
            <a:r>
              <a:rPr lang="es-x-int-SDL" sz="2800" dirty="0"/>
              <a:t>La solicitud proviene de la </a:t>
            </a:r>
            <a:r>
              <a:rPr lang="es-AR" sz="2800" dirty="0"/>
              <a:t>dirección, </a:t>
            </a:r>
            <a:r>
              <a:rPr lang="es-x-int-SDL" sz="2800" dirty="0"/>
              <a:t>que desea saber si se debe iniciar un programa de salud.</a:t>
            </a:r>
          </a:p>
          <a:p>
            <a:pPr algn="ctr"/>
            <a:r>
              <a:rPr lang="es-x-int-SDL" sz="2800" dirty="0"/>
              <a:t> </a:t>
            </a:r>
          </a:p>
          <a:p>
            <a:pPr algn="ctr"/>
            <a:r>
              <a:rPr lang="es-x-int-SDL" sz="2800" dirty="0"/>
              <a:t>El </a:t>
            </a:r>
            <a:r>
              <a:rPr lang="es-AR" sz="2800" dirty="0"/>
              <a:t>plazo </a:t>
            </a:r>
            <a:r>
              <a:rPr lang="es-x-int-SDL" sz="2800" dirty="0"/>
              <a:t>para esta evaluación es de 15 días y usted está preparando la primera reunión del equipo.</a:t>
            </a:r>
          </a:p>
          <a:p>
            <a:pPr algn="ctr"/>
            <a:r>
              <a:rPr lang="es-x-int-SDL" sz="2800" dirty="0"/>
              <a:t> </a:t>
            </a:r>
          </a:p>
        </p:txBody>
      </p:sp>
      <p:sp>
        <p:nvSpPr>
          <p:cNvPr id="5" name="Title 4"/>
          <p:cNvSpPr txBox="1">
            <a:spLocks/>
          </p:cNvSpPr>
          <p:nvPr/>
        </p:nvSpPr>
        <p:spPr>
          <a:xfrm>
            <a:off x="838200" y="26232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x-int-SDL" u="sng" dirty="0">
                <a:latin typeface="+mn-lt"/>
              </a:rPr>
              <a:t>Realizar una </a:t>
            </a:r>
            <a:r>
              <a:rPr lang="es-AR" u="sng" dirty="0">
                <a:latin typeface="+mn-lt"/>
              </a:rPr>
              <a:t>e</a:t>
            </a:r>
            <a:r>
              <a:rPr lang="es-x-int-SDL" u="sng" dirty="0">
                <a:latin typeface="+mn-lt"/>
              </a:rPr>
              <a:t>valuación </a:t>
            </a:r>
          </a:p>
        </p:txBody>
      </p:sp>
      <p:sp>
        <p:nvSpPr>
          <p:cNvPr id="6" name="Slide Number Placeholder 5"/>
          <p:cNvSpPr>
            <a:spLocks noGrp="1"/>
          </p:cNvSpPr>
          <p:nvPr>
            <p:ph type="sldNum" sz="quarter" idx="12"/>
          </p:nvPr>
        </p:nvSpPr>
        <p:spPr/>
        <p:txBody>
          <a:bodyPr/>
          <a:lstStyle/>
          <a:p>
            <a:fld id="{05C408E3-1C0B-45E5-B572-56F424382D1E}" type="slidenum">
              <a:rPr lang="fr-CH" smtClean="0"/>
              <a:t>9</a:t>
            </a:fld>
            <a:endParaRPr lang="fr-CH" dirty="0"/>
          </a:p>
        </p:txBody>
      </p:sp>
    </p:spTree>
    <p:extLst>
      <p:ext uri="{BB962C8B-B14F-4D97-AF65-F5344CB8AC3E}">
        <p14:creationId xmlns:p14="http://schemas.microsoft.com/office/powerpoint/2010/main" val="41915515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ICRCIMP_RMUnitInCharge_H xmlns="71402401-ee9a-4cfa-82a8-ebbd88d5d766">
      <Terms xmlns="http://schemas.microsoft.com/office/infopath/2007/PartnerControls"/>
    </ICRCIMP_RMUnitInCharge_H>
    <ICRCIMP_BusinessFunction_H xmlns="71402401-ee9a-4cfa-82a8-ebbd88d5d766">
      <Terms xmlns="http://schemas.microsoft.com/office/infopath/2007/PartnerControls">
        <TermInfo xmlns="http://schemas.microsoft.com/office/infopath/2007/PartnerControls">
          <TermName xmlns="http://schemas.microsoft.com/office/infopath/2007/PartnerControls">Assistance</TermName>
          <TermId xmlns="http://schemas.microsoft.com/office/infopath/2007/PartnerControls">9015aaae-65d7-4217-8889-581aaffe05a3</TermId>
        </TermInfo>
      </Terms>
    </ICRCIMP_BusinessFunction_H>
    <_dlc_DocId xmlns="a8a2af44-4b8d-404b-a8bd-4186350a523c">TSASSIST-19-2171</_dlc_DocId>
    <TaxCatchAll xmlns="a8a2af44-4b8d-404b-a8bd-4186350a523c">
      <Value>54</Value>
      <Value>4</Value>
      <Value>3</Value>
      <Value>2</Value>
      <Value>1</Value>
    </TaxCatchAll>
    <_dlc_DocIdUrl xmlns="a8a2af44-4b8d-404b-a8bd-4186350a523c">
      <Url>https://collab.ext.icrc.org/sites/TS_ASSIST/_layouts/15/DocIdRedir.aspx?ID=TSASSIST-19-2171</Url>
      <Description>TSASSIST-19-2171</Description>
    </_dlc_DocIdUrl>
    <ICRCIMP_IHT_H xmlns="71402401-ee9a-4cfa-82a8-ebbd88d5d766">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23eb6094-56fc-4ad4-8ae2-cf1575a694f0</TermId>
        </TermInfo>
      </Terms>
    </ICRCIMP_IHT_H>
    <Period_x0020_start xmlns="a8a2af44-4b8d-404b-a8bd-4186350a523c">2020-01-28T14:00:00+00:00</Period_x0020_start>
    <pe3ed4b1638e49a0a22b56e84a30773f xmlns="775538c5-eb89-48ba-a372-0acd5d6f1291">
      <Terms xmlns="http://schemas.microsoft.com/office/infopath/2007/PartnerControls">
        <TermInfo xmlns="http://schemas.microsoft.com/office/infopath/2007/PartnerControls">
          <TermName xmlns="http://schemas.microsoft.com/office/infopath/2007/PartnerControls">- No key issue</TermName>
          <TermId xmlns="http://schemas.microsoft.com/office/infopath/2007/PartnerControls">32056555-74b8-4174-9beb-b0d6d010855f</TermId>
        </TermInfo>
      </Terms>
    </pe3ed4b1638e49a0a22b56e84a30773f>
    <ICRCIMP_IsRecord xmlns="71402401-ee9a-4cfa-82a8-ebbd88d5d766">false</ICRCIMP_IsRecord>
    <ICRCIMP_Country_H xmlns="71402401-ee9a-4cfa-82a8-ebbd88d5d766">
      <Terms xmlns="http://schemas.microsoft.com/office/infopath/2007/PartnerControls">
        <TermInfo xmlns="http://schemas.microsoft.com/office/infopath/2007/PartnerControls">
          <TermName xmlns="http://schemas.microsoft.com/office/infopath/2007/PartnerControls">No Country</TermName>
          <TermId xmlns="http://schemas.microsoft.com/office/infopath/2007/PartnerControls">1f55df4f-c103-4303-b974-426a8e7d1d06</TermId>
        </TermInfo>
      </Terms>
    </ICRCIMP_Country_H>
    <ICRCIMP_DocumentType_H xmlns="71402401-ee9a-4cfa-82a8-ebbd88d5d766">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7ffa6903-4a6e-4c70-8f5c-101a463ec6d0</TermId>
        </TermInfo>
      </Terms>
    </ICRCIMP_DocumentType_H>
    <IsIntranet xmlns="a8a2af44-4b8d-404b-a8bd-4186350a523c">false</IsIntranet>
    <ICRCIMP_RMIdentifier xmlns="71402401-ee9a-4cfa-82a8-ebbd88d5d766" xsi:nil="true"/>
    <RatingCount xmlns="http://schemas.microsoft.com/sharepoint/v3" xsi:nil="true"/>
    <ICRCIMP_RMTransfer xmlns="71402401-ee9a-4cfa-82a8-ebbd88d5d766">
      <Url xsi:nil="true"/>
      <Description xsi:nil="true"/>
    </ICRCIMP_RMTransfer>
    <ICRCIMP_Keyword_H xmlns="71402401-ee9a-4cfa-82a8-ebbd88d5d766">
      <Terms xmlns="http://schemas.microsoft.com/office/infopath/2007/PartnerControls"/>
    </ICRCIMP_Keyword_H>
    <ICRCIMP_OrganizationalAccronym_H xmlns="71402401-ee9a-4cfa-82a8-ebbd88d5d766">
      <Terms xmlns="http://schemas.microsoft.com/office/infopath/2007/PartnerControls"/>
    </ICRCIMP_OrganizationalAccronym_H>
    <AverageRating xmlns="http://schemas.microsoft.com/sharepoint/v3" xsi:nil="true"/>
    <h205814a13eb4c68bb83316f6dea6ef2 xmlns="71402401-ee9a-4cfa-82a8-ebbd88d5d766">
      <Terms xmlns="http://schemas.microsoft.com/office/infopath/2007/PartnerControls"/>
    </h205814a13eb4c68bb83316f6dea6ef2>
    <ICRCIMP_IsFocus xmlns="71402401-ee9a-4cfa-82a8-ebbd88d5d766">false</ICRCIMP_IsFocus>
    <Period_x0020_end xmlns="a8a2af44-4b8d-404b-a8bd-4186350a523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CRC Team Document" ma:contentTypeID="0x010100F306B2604BE44180B8B82333BE64DF4E005A5CBB6C53404A16AAEA5338BA523999000A8DC57427FE8447B6BC7D6E7F551E9D" ma:contentTypeVersion="42" ma:contentTypeDescription="Upload Form" ma:contentTypeScope="" ma:versionID="00a5e3a414205b0cd270913d25c6840e">
  <xsd:schema xmlns:xsd="http://www.w3.org/2001/XMLSchema" xmlns:xs="http://www.w3.org/2001/XMLSchema" xmlns:p="http://schemas.microsoft.com/office/2006/metadata/properties" xmlns:ns1="http://schemas.microsoft.com/sharepoint/v3" xmlns:ns2="71402401-ee9a-4cfa-82a8-ebbd88d5d766" xmlns:ns3="a8a2af44-4b8d-404b-a8bd-4186350a523c" xmlns:ns4="775538c5-eb89-48ba-a372-0acd5d6f1291" targetNamespace="http://schemas.microsoft.com/office/2006/metadata/properties" ma:root="true" ma:fieldsID="9601ed9a50bfa6825adc6b667e50086b" ns1:_="" ns2:_="" ns3:_="" ns4:_="">
    <xsd:import namespace="http://schemas.microsoft.com/sharepoint/v3"/>
    <xsd:import namespace="71402401-ee9a-4cfa-82a8-ebbd88d5d766"/>
    <xsd:import namespace="a8a2af44-4b8d-404b-a8bd-4186350a523c"/>
    <xsd:import namespace="775538c5-eb89-48ba-a372-0acd5d6f1291"/>
    <xsd:element name="properties">
      <xsd:complexType>
        <xsd:sequence>
          <xsd:element name="documentManagement">
            <xsd:complexType>
              <xsd:all>
                <xsd:element ref="ns2:ICRCIMP_IsFocus" minOccurs="0"/>
                <xsd:element ref="ns3:IsIntranet" minOccurs="0"/>
                <xsd:element ref="ns3:Period_x0020_start" minOccurs="0"/>
                <xsd:element ref="ns3:Period_x0020_end" minOccurs="0"/>
                <xsd:element ref="ns2:ICRCIMP_IsRecord" minOccurs="0"/>
                <xsd:element ref="ns2:ICRCIMP_RMIdentifier" minOccurs="0"/>
                <xsd:element ref="ns2:ICRCIMP_RMTransfer" minOccurs="0"/>
                <xsd:element ref="ns1:AverageRating" minOccurs="0"/>
                <xsd:element ref="ns1:RatingCount" minOccurs="0"/>
                <xsd:element ref="ns3:_dlc_DocIdUrl" minOccurs="0"/>
                <xsd:element ref="ns2:ICRCIMP_RMUnitInCharge_H" minOccurs="0"/>
                <xsd:element ref="ns3:TaxCatchAll" minOccurs="0"/>
                <xsd:element ref="ns3:TaxCatchAllLabel" minOccurs="0"/>
                <xsd:element ref="ns3:_dlc_DocIdPersistId" minOccurs="0"/>
                <xsd:element ref="ns2:ICRCIMP_Keyword_H" minOccurs="0"/>
                <xsd:element ref="ns3:_dlc_DocId" minOccurs="0"/>
                <xsd:element ref="ns2:ICRCIMP_OrganizationalAccronym_H" minOccurs="0"/>
                <xsd:element ref="ns2:ICRCIMP_Country_H" minOccurs="0"/>
                <xsd:element ref="ns2:ICRCIMP_DocumentType_H" minOccurs="0"/>
                <xsd:element ref="ns2:ICRCIMP_IHT_H" minOccurs="0"/>
                <xsd:element ref="ns2:ICRCIMP_BusinessFunction_H" minOccurs="0"/>
                <xsd:element ref="ns4:pe3ed4b1638e49a0a22b56e84a30773f" minOccurs="0"/>
                <xsd:element ref="ns2:h205814a13eb4c68bb83316f6dea6ef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6" nillable="true" ma:displayName="Rating (0-5)" ma:decimals="2" ma:description="Average value of all the ratings that have been submitted" ma:hidden="true" ma:internalName="AverageRating" ma:readOnly="false">
      <xsd:simpleType>
        <xsd:restriction base="dms:Number"/>
      </xsd:simpleType>
    </xsd:element>
    <xsd:element name="RatingCount" ma:index="17" nillable="true" ma:displayName="Number of Ratings" ma:decimals="0" ma:description="Number of ratings submitted" ma:hidden="true" ma:internalName="RatingCount"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71402401-ee9a-4cfa-82a8-ebbd88d5d766" elementFormDefault="qualified">
    <xsd:import namespace="http://schemas.microsoft.com/office/2006/documentManagement/types"/>
    <xsd:import namespace="http://schemas.microsoft.com/office/infopath/2007/PartnerControls"/>
    <xsd:element name="ICRCIMP_IsFocus" ma:index="5" nillable="true" ma:displayName="Is Key Document" ma:default="0" ma:internalName="ICRCIMP_IsFocus">
      <xsd:simpleType>
        <xsd:restriction base="dms:Boolean"/>
      </xsd:simpleType>
    </xsd:element>
    <xsd:element name="ICRCIMP_IsRecord" ma:index="12" nillable="true" ma:displayName="Is Record" ma:default="0" ma:internalName="ICRCIMP_IsRecord">
      <xsd:simpleType>
        <xsd:restriction base="dms:Boolean"/>
      </xsd:simpleType>
    </xsd:element>
    <xsd:element name="ICRCIMP_RMIdentifier" ma:index="13" nillable="true" ma:displayName="RM Identifier" ma:hidden="true" ma:internalName="ICRCIMP_RMIdentifier" ma:readOnly="false">
      <xsd:simpleType>
        <xsd:restriction base="dms:Text"/>
      </xsd:simpleType>
    </xsd:element>
    <xsd:element name="ICRCIMP_RMTransfer" ma:index="15" nillable="true" ma:displayName="RM Transfer" ma:format="Image" ma:hidden="true" ma:internalName="ICRCIMP_RMTransfer"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ICRCIMP_RMUnitInCharge_H" ma:index="25" nillable="true" ma:taxonomy="true" ma:internalName="ICRCIMP_RMUnitInCharge_H" ma:taxonomyFieldName="ICRCIMP_RMUnitInCharge" ma:displayName="RM Unit In Charge" ma:readOnly="false" ma:default="" ma:fieldId="{6e3f7d82-bb30-4acf-bd11-eef511e2f6ff}"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Keyword_H" ma:index="29" nillable="true" ma:taxonomy="true" ma:internalName="ICRCIMP_Keyword_H" ma:taxonomyFieldName="ICRCIMP_Keyword" ma:displayName="Keyword" ma:readOnly="false" ma:default="" ma:fieldId="{f27af7a6-d078-4508-aeeb-bc60d2b2a9c2}" ma:taxonomyMulti="true" ma:sspId="ab0fa9d1-5a5a-4c9b-9c24-b67ffc5bb60f" ma:termSetId="9e1982ce-954c-4bc3-b476-a56a519943c0" ma:anchorId="dc16195f-09ad-42a4-9fc8-901be5812cbf" ma:open="false" ma:isKeyword="false">
      <xsd:complexType>
        <xsd:sequence>
          <xsd:element ref="pc:Terms" minOccurs="0" maxOccurs="1"/>
        </xsd:sequence>
      </xsd:complexType>
    </xsd:element>
    <xsd:element name="ICRCIMP_OrganizationalAccronym_H" ma:index="31" nillable="true" ma:taxonomy="true" ma:internalName="ICRCIMP_OrganizationalAccronym_H" ma:taxonomyFieldName="ICRCIMP_OrganizationalAccronym" ma:displayName="Organizational Acronym" ma:readOnly="false" ma:default="" ma:fieldId="{7ccf5c89-e992-4c56-8c3d-f080454b7083}"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Country_H" ma:index="32" nillable="true" ma:taxonomy="true" ma:internalName="ICRCIMP_Country_H" ma:taxonomyFieldName="ICRCIMP_Country" ma:displayName="Country" ma:readOnly="false" ma:default="" ma:fieldId="{43c356ae-dbf9-4781-9db5-36f4e2c43aa5}" ma:taxonomyMulti="true" ma:sspId="ab0fa9d1-5a5a-4c9b-9c24-b67ffc5bb60f" ma:termSetId="9e1982ce-954c-4bc3-b476-a56a519943c0" ma:anchorId="ef6172f5-22a7-44c1-85b4-1009e07f4347" ma:open="false" ma:isKeyword="false">
      <xsd:complexType>
        <xsd:sequence>
          <xsd:element ref="pc:Terms" minOccurs="0" maxOccurs="1"/>
        </xsd:sequence>
      </xsd:complexType>
    </xsd:element>
    <xsd:element name="ICRCIMP_DocumentType_H" ma:index="33" nillable="true" ma:taxonomy="true" ma:internalName="ICRCIMP_DocumentType_H" ma:taxonomyFieldName="ICRCIMP_DocumentType" ma:displayName="Document Type" ma:readOnly="false" ma:default="" ma:fieldId="{be9838ba-4f15-4a58-a832-ef14848e4da7}" ma:sspId="ab0fa9d1-5a5a-4c9b-9c24-b67ffc5bb60f" ma:termSetId="9e1982ce-954c-4bc3-b476-a56a519943c0" ma:anchorId="d4aee717-125d-40b5-a4ac-9555539d892b" ma:open="false" ma:isKeyword="false">
      <xsd:complexType>
        <xsd:sequence>
          <xsd:element ref="pc:Terms" minOccurs="0" maxOccurs="1"/>
        </xsd:sequence>
      </xsd:complexType>
    </xsd:element>
    <xsd:element name="ICRCIMP_IHT_H" ma:index="34" nillable="true" ma:taxonomy="true" ma:internalName="ICRCIMP_IHT_H" ma:taxonomyFieldName="ICRCIMP_IHT" ma:displayName="IHT" ma:readOnly="false" ma:default="" ma:fieldId="{065c2617-21f6-47e4-87f5-3c0378fecd5d}" ma:sspId="ab0fa9d1-5a5a-4c9b-9c24-b67ffc5bb60f" ma:termSetId="9e1982ce-954c-4bc3-b476-a56a519943c0" ma:anchorId="b0b0a92e-8599-45de-9f88-f18d1883a95e" ma:open="false" ma:isKeyword="false">
      <xsd:complexType>
        <xsd:sequence>
          <xsd:element ref="pc:Terms" minOccurs="0" maxOccurs="1"/>
        </xsd:sequence>
      </xsd:complexType>
    </xsd:element>
    <xsd:element name="ICRCIMP_BusinessFunction_H" ma:index="35" nillable="true" ma:taxonomy="true" ma:internalName="ICRCIMP_BusinessFunction_H" ma:taxonomyFieldName="ICRCIMP_BusinessFunction" ma:displayName="Business Function" ma:readOnly="false" ma:default="" ma:fieldId="{135f9e93-e411-4f51-a3e4-c80a6701173e}" ma:sspId="ab0fa9d1-5a5a-4c9b-9c24-b67ffc5bb60f" ma:termSetId="9e1982ce-954c-4bc3-b476-a56a519943c0" ma:anchorId="1f494b62-34d6-4855-af7c-08b76e795dc3" ma:open="false" ma:isKeyword="false">
      <xsd:complexType>
        <xsd:sequence>
          <xsd:element ref="pc:Terms" minOccurs="0" maxOccurs="1"/>
        </xsd:sequence>
      </xsd:complexType>
    </xsd:element>
    <xsd:element name="h205814a13eb4c68bb83316f6dea6ef2" ma:index="38" nillable="true" ma:taxonomy="true" ma:internalName="h205814a13eb4c68bb83316f6dea6ef2" ma:taxonomyFieldName="ICRCIMP_KeyIssue" ma:displayName="Key Issue" ma:fieldId="{1205814a-13eb-4c68-bb83-316f6dea6ef2}" ma:sspId="ab0fa9d1-5a5a-4c9b-9c24-b67ffc5bb60f" ma:termSetId="9e1982ce-954c-4bc3-b476-a56a519943c0" ma:anchorId="a8ad2310-98ac-4bbe-9c4d-0a57da7951af"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8a2af44-4b8d-404b-a8bd-4186350a523c" elementFormDefault="qualified">
    <xsd:import namespace="http://schemas.microsoft.com/office/2006/documentManagement/types"/>
    <xsd:import namespace="http://schemas.microsoft.com/office/infopath/2007/PartnerControls"/>
    <xsd:element name="IsIntranet" ma:index="6" nillable="true" ma:displayName="Is Intranet" ma:default="0" ma:internalName="IsIntranet">
      <xsd:simpleType>
        <xsd:restriction base="dms:Boolean"/>
      </xsd:simpleType>
    </xsd:element>
    <xsd:element name="Period_x0020_start" ma:index="10" nillable="true" ma:displayName="Period start" ma:format="DateOnly" ma:internalName="Period_x0020_start">
      <xsd:simpleType>
        <xsd:restriction base="dms:DateTime"/>
      </xsd:simpleType>
    </xsd:element>
    <xsd:element name="Period_x0020_end" ma:index="11" nillable="true" ma:displayName="Period end" ma:format="DateOnly" ma:internalName="Period_x0020_end">
      <xsd:simpleType>
        <xsd:restriction base="dms:DateTime"/>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TaxCatchAll" ma:index="26" nillable="true" ma:displayName="Taxonomy Catch All Column" ma:hidden="true" ma:list="{bb80481a-0eda-4050-92b4-209d87b2a08d}" ma:internalName="TaxCatchAll" ma:showField="CatchAllData"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TaxCatchAllLabel" ma:index="27" nillable="true" ma:displayName="Taxonomy Catch All Column1" ma:hidden="true" ma:list="{bb80481a-0eda-4050-92b4-209d87b2a08d}" ma:internalName="TaxCatchAllLabel" ma:readOnly="true" ma:showField="CatchAllDataLabel"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element name="_dlc_DocId" ma:index="30" nillable="true" ma:displayName="Document ID Value" ma:description="The value of the document ID assigned to this item." ma:internalName="_dlc_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5538c5-eb89-48ba-a372-0acd5d6f1291" elementFormDefault="qualified">
    <xsd:import namespace="http://schemas.microsoft.com/office/2006/documentManagement/types"/>
    <xsd:import namespace="http://schemas.microsoft.com/office/infopath/2007/PartnerControls"/>
    <xsd:element name="pe3ed4b1638e49a0a22b56e84a30773f" ma:index="36" nillable="true" ma:taxonomy="true" ma:internalName="pe3ed4b1638e49a0a22b56e84a30773f" ma:taxonomyFieldName="Key_x0020_Issue" ma:displayName="Key Issue" ma:default="3;#- No key issue|32056555-74b8-4174-9beb-b0d6d010855f" ma:fieldId="{9e3ed4b1-638e-49a0-a22b-56e84a30773f}" ma:sspId="ab0fa9d1-5a5a-4c9b-9c24-b67ffc5bb60f" ma:termSetId="9e1982ce-954c-4bc3-b476-a56a519943c0" ma:anchorId="a8ad2310-98ac-4bbe-9c4d-0a57da7951af"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Summary"/>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BDACA0-B346-44C7-931E-975F3C4A78D9}">
  <ds:schemaRefs>
    <ds:schemaRef ds:uri="http://schemas.microsoft.com/office/infopath/2007/PartnerControls"/>
    <ds:schemaRef ds:uri="http://purl.org/dc/elements/1.1/"/>
    <ds:schemaRef ds:uri="http://schemas.microsoft.com/office/2006/metadata/properties"/>
    <ds:schemaRef ds:uri="71402401-ee9a-4cfa-82a8-ebbd88d5d766"/>
    <ds:schemaRef ds:uri="http://schemas.microsoft.com/sharepoint/v3"/>
    <ds:schemaRef ds:uri="http://purl.org/dc/terms/"/>
    <ds:schemaRef ds:uri="775538c5-eb89-48ba-a372-0acd5d6f1291"/>
    <ds:schemaRef ds:uri="http://schemas.openxmlformats.org/package/2006/metadata/core-properties"/>
    <ds:schemaRef ds:uri="http://schemas.microsoft.com/office/2006/documentManagement/types"/>
    <ds:schemaRef ds:uri="a8a2af44-4b8d-404b-a8bd-4186350a523c"/>
    <ds:schemaRef ds:uri="http://www.w3.org/XML/1998/namespace"/>
    <ds:schemaRef ds:uri="http://purl.org/dc/dcmitype/"/>
  </ds:schemaRefs>
</ds:datastoreItem>
</file>

<file path=customXml/itemProps2.xml><?xml version="1.0" encoding="utf-8"?>
<ds:datastoreItem xmlns:ds="http://schemas.openxmlformats.org/officeDocument/2006/customXml" ds:itemID="{7E573006-3FB2-4B90-AEBB-35BA6E9843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402401-ee9a-4cfa-82a8-ebbd88d5d766"/>
    <ds:schemaRef ds:uri="a8a2af44-4b8d-404b-a8bd-4186350a523c"/>
    <ds:schemaRef ds:uri="775538c5-eb89-48ba-a372-0acd5d6f12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FFACFFB-05FC-4F02-85AB-A6421973EE75}">
  <ds:schemaRefs>
    <ds:schemaRef ds:uri="http://schemas.microsoft.com/sharepoint/events"/>
  </ds:schemaRefs>
</ds:datastoreItem>
</file>

<file path=customXml/itemProps4.xml><?xml version="1.0" encoding="utf-8"?>
<ds:datastoreItem xmlns:ds="http://schemas.openxmlformats.org/officeDocument/2006/customXml" ds:itemID="{86081CB5-4920-4764-9303-ECF60D7CA8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1572</TotalTime>
  <Words>4360</Words>
  <Application>Microsoft Office PowerPoint</Application>
  <PresentationFormat>Widescreen</PresentationFormat>
  <Paragraphs>581</Paragraphs>
  <Slides>45</Slides>
  <Notes>41</Notes>
  <HiddenSlides>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ＭＳ Ｐゴシック</vt:lpstr>
      <vt:lpstr>SimSun</vt:lpstr>
      <vt:lpstr>Arial</vt:lpstr>
      <vt:lpstr>Arial Black</vt:lpstr>
      <vt:lpstr>Calibri</vt:lpstr>
      <vt:lpstr>Calibri Light</vt:lpstr>
      <vt:lpstr>Monotype Sorts</vt:lpstr>
      <vt:lpstr>Times</vt:lpstr>
      <vt:lpstr>Times New Roman</vt:lpstr>
      <vt:lpstr>Wingdings</vt:lpstr>
      <vt:lpstr>Office Theme</vt:lpstr>
      <vt:lpstr>PowerPoint Presentation</vt:lpstr>
      <vt:lpstr>Objetivos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Analisis DLFO</vt:lpstr>
      <vt:lpstr>PowerPoint Presentation</vt:lpstr>
      <vt:lpstr>PowerPoint Presentation</vt:lpstr>
      <vt:lpstr>Formulación y planificación</vt:lpstr>
      <vt:lpstr>Cadena de resultados</vt:lpstr>
      <vt:lpstr>PowerPoint Presentation</vt:lpstr>
      <vt:lpstr>Actividades vs. Resultados</vt:lpstr>
      <vt:lpstr>PowerPoint Presentation</vt:lpstr>
      <vt:lpstr>  SMART                     </vt:lpstr>
      <vt:lpstr>Formulación de objetivos</vt:lpstr>
      <vt:lpstr>Formulating objectives </vt:lpstr>
      <vt:lpstr>Estrategias de respuesta</vt:lpstr>
      <vt:lpstr>Un enfoque integrado</vt:lpstr>
      <vt:lpstr>Activity and resource plan</vt:lpstr>
      <vt:lpstr>Seguimiento y evaluación</vt:lpstr>
      <vt:lpstr>PowerPoint Presentation</vt:lpstr>
      <vt:lpstr>PowerPoint Presentation</vt:lpstr>
      <vt:lpstr>Criterios de evaluación</vt:lpstr>
      <vt:lpstr>Indicadores</vt:lpstr>
      <vt:lpstr>PowerPoint Presentation</vt:lpstr>
      <vt:lpstr>Selección de indicadores</vt:lpstr>
      <vt:lpstr>PowerPoint Presentation</vt:lpstr>
      <vt:lpstr>PowerPoint Presentation</vt:lpstr>
    </vt:vector>
  </TitlesOfParts>
  <Company>ICRC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Eirini Karanisa</dc:creator>
  <cp:lastModifiedBy>Catherine Delice Ginod</cp:lastModifiedBy>
  <cp:revision>265</cp:revision>
  <cp:lastPrinted>2019-09-04T12:08:33Z</cp:lastPrinted>
  <dcterms:created xsi:type="dcterms:W3CDTF">2018-11-12T10:01:53Z</dcterms:created>
  <dcterms:modified xsi:type="dcterms:W3CDTF">2020-09-25T13:37:01Z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RCIMP_IHT">
    <vt:lpwstr>4;#Internal|23eb6094-56fc-4ad4-8ae2-cf1575a694f0</vt:lpwstr>
  </property>
  <property fmtid="{D5CDD505-2E9C-101B-9397-08002B2CF9AE}" pid="3" name="ICRCIMP_Country">
    <vt:lpwstr>2;#No Country|1f55df4f-c103-4303-b974-426a8e7d1d06</vt:lpwstr>
  </property>
  <property fmtid="{D5CDD505-2E9C-101B-9397-08002B2CF9AE}" pid="4" name="ICRCIMP_RMUnitInCharge">
    <vt:lpwstr/>
  </property>
  <property fmtid="{D5CDD505-2E9C-101B-9397-08002B2CF9AE}" pid="5" name="ICRCIMP_ManageAccess">
    <vt:bool>false</vt:bool>
  </property>
  <property fmtid="{D5CDD505-2E9C-101B-9397-08002B2CF9AE}" pid="6" name="ContentTypeId">
    <vt:lpwstr>0x010100F306B2604BE44180B8B82333BE64DF4E005A5CBB6C53404A16AAEA5338BA523999000A8DC57427FE8447B6BC7D6E7F551E9D</vt:lpwstr>
  </property>
  <property fmtid="{D5CDD505-2E9C-101B-9397-08002B2CF9AE}" pid="7" name="Key Issue">
    <vt:lpwstr>3;#- No key issue|32056555-74b8-4174-9beb-b0d6d010855f</vt:lpwstr>
  </property>
  <property fmtid="{D5CDD505-2E9C-101B-9397-08002B2CF9AE}" pid="8" name="_dlc_DocIdItemGuid">
    <vt:lpwstr>2e9f336b-38cd-4158-b11d-f56e7c162f37</vt:lpwstr>
  </property>
  <property fmtid="{D5CDD505-2E9C-101B-9397-08002B2CF9AE}" pid="9" name="ICRCIMP_BusinessFunction">
    <vt:lpwstr>1;#Assistance|9015aaae-65d7-4217-8889-581aaffe05a3</vt:lpwstr>
  </property>
  <property fmtid="{D5CDD505-2E9C-101B-9397-08002B2CF9AE}" pid="10" name="ICRCIMP_OrganizationalAccronym">
    <vt:lpwstr/>
  </property>
  <property fmtid="{D5CDD505-2E9C-101B-9397-08002B2CF9AE}" pid="11" name="ICRCIMP_DocumentType">
    <vt:lpwstr>54;#Presentation|7ffa6903-4a6e-4c70-8f5c-101a463ec6d0</vt:lpwstr>
  </property>
  <property fmtid="{D5CDD505-2E9C-101B-9397-08002B2CF9AE}" pid="12" name="ICRCIMP_Keyword">
    <vt:lpwstr/>
  </property>
  <property fmtid="{D5CDD505-2E9C-101B-9397-08002B2CF9AE}" pid="13" name="ICRCIMP_KeyIssue">
    <vt:lpwstr/>
  </property>
</Properties>
</file>