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54"/>
  </p:notesMasterIdLst>
  <p:handoutMasterIdLst>
    <p:handoutMasterId r:id="rId55"/>
  </p:handoutMasterIdLst>
  <p:sldIdLst>
    <p:sldId id="370" r:id="rId7"/>
    <p:sldId id="374" r:id="rId8"/>
    <p:sldId id="334" r:id="rId9"/>
    <p:sldId id="371" r:id="rId10"/>
    <p:sldId id="372" r:id="rId11"/>
    <p:sldId id="373" r:id="rId12"/>
    <p:sldId id="260" r:id="rId13"/>
    <p:sldId id="261" r:id="rId14"/>
    <p:sldId id="265" r:id="rId15"/>
    <p:sldId id="264" r:id="rId16"/>
    <p:sldId id="376" r:id="rId17"/>
    <p:sldId id="375" r:id="rId18"/>
    <p:sldId id="343" r:id="rId19"/>
    <p:sldId id="335" r:id="rId20"/>
    <p:sldId id="344" r:id="rId21"/>
    <p:sldId id="269" r:id="rId22"/>
    <p:sldId id="332" r:id="rId23"/>
    <p:sldId id="329" r:id="rId24"/>
    <p:sldId id="262" r:id="rId25"/>
    <p:sldId id="263" r:id="rId26"/>
    <p:sldId id="330" r:id="rId27"/>
    <p:sldId id="274" r:id="rId28"/>
    <p:sldId id="319" r:id="rId29"/>
    <p:sldId id="317" r:id="rId30"/>
    <p:sldId id="288" r:id="rId31"/>
    <p:sldId id="258" r:id="rId32"/>
    <p:sldId id="345" r:id="rId33"/>
    <p:sldId id="336" r:id="rId34"/>
    <p:sldId id="289" r:id="rId35"/>
    <p:sldId id="333" r:id="rId36"/>
    <p:sldId id="320" r:id="rId37"/>
    <p:sldId id="354" r:id="rId38"/>
    <p:sldId id="355" r:id="rId39"/>
    <p:sldId id="323" r:id="rId40"/>
    <p:sldId id="365" r:id="rId41"/>
    <p:sldId id="324" r:id="rId42"/>
    <p:sldId id="294" r:id="rId43"/>
    <p:sldId id="367" r:id="rId44"/>
    <p:sldId id="360" r:id="rId45"/>
    <p:sldId id="362" r:id="rId46"/>
    <p:sldId id="325" r:id="rId47"/>
    <p:sldId id="270" r:id="rId48"/>
    <p:sldId id="306" r:id="rId49"/>
    <p:sldId id="366" r:id="rId50"/>
    <p:sldId id="357" r:id="rId51"/>
    <p:sldId id="364" r:id="rId52"/>
    <p:sldId id="359" r:id="rId53"/>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fti Eboni BEMPONG" initials="NEB" lastIdx="1" clrIdx="0">
    <p:extLst/>
  </p:cmAuthor>
  <p:cmAuthor id="2" name="Catherine Delice Ginod" initials="CDG" lastIdx="1" clrIdx="1">
    <p:extLst>
      <p:ext uri="{19B8F6BF-5375-455C-9EA6-DF929625EA0E}">
        <p15:presenceInfo xmlns:p15="http://schemas.microsoft.com/office/powerpoint/2012/main" userId="S-1-5-21-2160216369-3329932071-3968528880-25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5CD"/>
    <a:srgbClr val="FEBABA"/>
    <a:srgbClr val="FFABE9"/>
    <a:srgbClr val="FF33CC"/>
    <a:srgbClr val="E0B3FF"/>
    <a:srgbClr val="F7F3C1"/>
    <a:srgbClr val="FF7979"/>
    <a:srgbClr val="005BA4"/>
    <a:srgbClr val="E9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61753" autoAdjust="0"/>
  </p:normalViewPr>
  <p:slideViewPr>
    <p:cSldViewPr snapToGrid="0" showGuides="1">
      <p:cViewPr varScale="1">
        <p:scale>
          <a:sx n="68" d="100"/>
          <a:sy n="68" d="100"/>
        </p:scale>
        <p:origin x="716" y="56"/>
      </p:cViewPr>
      <p:guideLst>
        <p:guide orient="horz" pos="2160"/>
        <p:guide pos="3863"/>
      </p:guideLst>
    </p:cSldViewPr>
  </p:slideViewPr>
  <p:outlineViewPr>
    <p:cViewPr>
      <p:scale>
        <a:sx n="33" d="100"/>
        <a:sy n="33" d="100"/>
      </p:scale>
      <p:origin x="0" y="-22076"/>
    </p:cViewPr>
  </p:outlineViewPr>
  <p:notesTextViewPr>
    <p:cViewPr>
      <p:scale>
        <a:sx n="3" d="2"/>
        <a:sy n="3" d="2"/>
      </p:scale>
      <p:origin x="0" y="0"/>
    </p:cViewPr>
  </p:notesTextViewPr>
  <p:sorterViewPr>
    <p:cViewPr varScale="1">
      <p:scale>
        <a:sx n="1" d="1"/>
        <a:sy n="1" d="1"/>
      </p:scale>
      <p:origin x="0" y="-62700"/>
    </p:cViewPr>
  </p:sorterViewPr>
  <p:notesViewPr>
    <p:cSldViewPr snapToGrid="0">
      <p:cViewPr varScale="1">
        <p:scale>
          <a:sx n="51" d="100"/>
          <a:sy n="51" d="100"/>
        </p:scale>
        <p:origin x="2668"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6DFBB-8061-41A1-8466-CBD49E619202}"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n-US"/>
        </a:p>
      </dgm:t>
    </dgm:pt>
    <dgm:pt modelId="{2D370E4D-FD01-477D-B2D4-8AE3EDB4A7BB}">
      <dgm:prSet phldrT="[Texte]" custT="1"/>
      <dgm:spPr>
        <a:xfrm>
          <a:off x="547211" y="0"/>
          <a:ext cx="7660957" cy="974160"/>
        </a:xfrm>
        <a:prstGeom prst="roundRect">
          <a:avLst/>
        </a:prstGeom>
        <a:solidFill>
          <a:schemeClr val="accent1">
            <a:lumMod val="20000"/>
            <a:lumOff val="80000"/>
          </a:schemeClr>
        </a:solidFill>
      </dgm:spPr>
      <dgm:t>
        <a:bodyPr/>
        <a:lstStyle/>
        <a:p>
          <a:r>
            <a:rPr lang="es-ES" sz="2800" dirty="0">
              <a:solidFill>
                <a:schemeClr val="tx1"/>
              </a:solidFill>
              <a:latin typeface="Times New Roman" panose="02020603050405020304" pitchFamily="18" charset="0"/>
              <a:cs typeface="Times New Roman" panose="02020603050405020304" pitchFamily="18" charset="0"/>
            </a:rPr>
            <a:t>Tasa bruta de mortalidad (TBM): duplicación o más</a:t>
          </a:r>
          <a:endParaRPr lang="en-US" sz="2800" dirty="0">
            <a:solidFill>
              <a:schemeClr val="tx1"/>
            </a:solidFill>
            <a:latin typeface="+mn-lt"/>
            <a:ea typeface="+mn-ea"/>
            <a:cs typeface="Arial"/>
          </a:endParaRPr>
        </a:p>
      </dgm:t>
    </dgm:pt>
    <dgm:pt modelId="{3825F29F-4A63-44C7-A936-C5AD39714D1E}" type="parTrans" cxnId="{7E08B587-2EED-4B84-833E-83B1E4AF858E}">
      <dgm:prSet/>
      <dgm:spPr/>
      <dgm:t>
        <a:bodyPr/>
        <a:lstStyle/>
        <a:p>
          <a:endParaRPr lang="en-US"/>
        </a:p>
      </dgm:t>
    </dgm:pt>
    <dgm:pt modelId="{D3181187-3CC3-4437-8E94-58C97703A24B}" type="sibTrans" cxnId="{7E08B587-2EED-4B84-833E-83B1E4AF858E}">
      <dgm:prSet/>
      <dgm:spPr/>
      <dgm:t>
        <a:bodyPr/>
        <a:lstStyle/>
        <a:p>
          <a:endParaRPr lang="en-US"/>
        </a:p>
      </dgm:t>
    </dgm:pt>
    <dgm:pt modelId="{624DD8A1-E98B-46BD-A1C2-E6DCFCDB6514}">
      <dgm:prSet phldrT="[Texte]" custT="1"/>
      <dgm:spPr>
        <a:xfrm>
          <a:off x="547211" y="2566075"/>
          <a:ext cx="7660957" cy="974160"/>
        </a:xfrm>
        <a:prstGeom prst="roundRect">
          <a:avLst/>
        </a:prstGeom>
        <a:solidFill>
          <a:schemeClr val="accent1">
            <a:lumMod val="40000"/>
            <a:lumOff val="60000"/>
            <a:alpha val="50000"/>
          </a:schemeClr>
        </a:solidFill>
      </dgm:spPr>
      <dgm:t>
        <a:bodyPr/>
        <a:lstStyle/>
        <a:p>
          <a:r>
            <a:rPr lang="en-US" sz="2800" dirty="0">
              <a:solidFill>
                <a:schemeClr val="tx1"/>
              </a:solidFill>
              <a:latin typeface="+mn-lt"/>
              <a:ea typeface="+mn-ea"/>
              <a:cs typeface="Times New Roman" panose="02020603050405020304" pitchFamily="18" charset="0"/>
            </a:rPr>
            <a:t> </a:t>
          </a:r>
          <a:r>
            <a:rPr lang="es-ES" sz="2800" dirty="0">
              <a:solidFill>
                <a:schemeClr val="tx1"/>
              </a:solidFill>
              <a:latin typeface="Times New Roman" panose="02020603050405020304" pitchFamily="18" charset="0"/>
              <a:cs typeface="Times New Roman" panose="02020603050405020304" pitchFamily="18" charset="0"/>
            </a:rPr>
            <a:t>Tasa de mortalidad de menores de cinco años (TMM5)</a:t>
          </a:r>
          <a:endParaRPr lang="en-US" sz="2800" dirty="0">
            <a:solidFill>
              <a:schemeClr val="tx1"/>
            </a:solidFill>
            <a:latin typeface="+mn-lt"/>
            <a:ea typeface="+mn-ea"/>
            <a:cs typeface="Arial"/>
          </a:endParaRPr>
        </a:p>
      </dgm:t>
    </dgm:pt>
    <dgm:pt modelId="{D7E0C2C3-D3B0-4101-ADDE-0C45CF52669E}" type="parTrans" cxnId="{545FC14F-8DFB-4BB7-829D-5BF4CB466C07}">
      <dgm:prSet/>
      <dgm:spPr/>
      <dgm:t>
        <a:bodyPr/>
        <a:lstStyle/>
        <a:p>
          <a:endParaRPr lang="en-US"/>
        </a:p>
      </dgm:t>
    </dgm:pt>
    <dgm:pt modelId="{F88F8CFD-0523-4A32-BF98-A4141A849DE0}" type="sibTrans" cxnId="{545FC14F-8DFB-4BB7-829D-5BF4CB466C07}">
      <dgm:prSet/>
      <dgm:spPr/>
      <dgm:t>
        <a:bodyPr/>
        <a:lstStyle/>
        <a:p>
          <a:endParaRPr lang="en-US"/>
        </a:p>
      </dgm:t>
    </dgm:pt>
    <dgm:pt modelId="{EBC6B42E-5462-4FED-B814-DDD0B7603983}">
      <dgm:prSet custT="1"/>
      <dgm:spPr>
        <a:xfrm>
          <a:off x="0" y="516774"/>
          <a:ext cx="10944225" cy="1871100"/>
        </a:xfrm>
        <a:prstGeom prst="rect">
          <a:avLst/>
        </a:prstGeom>
      </dgm:spPr>
      <dgm:t>
        <a:bodyPr/>
        <a:lstStyle/>
        <a:p>
          <a:r>
            <a:rPr lang="es-ES" sz="2400" dirty="0">
              <a:solidFill>
                <a:schemeClr val="tx1"/>
              </a:solidFill>
              <a:latin typeface="Times New Roman" panose="02020603050405020304" pitchFamily="18" charset="0"/>
              <a:cs typeface="Times New Roman" panose="02020603050405020304" pitchFamily="18" charset="0"/>
            </a:rPr>
            <a:t>Cuando la línea de base es desconocida o de dudosa validez: </a:t>
          </a:r>
          <a:br>
            <a:rPr lang="es-ES" sz="2400" dirty="0">
              <a:solidFill>
                <a:schemeClr val="tx1"/>
              </a:solidFill>
              <a:latin typeface="Times New Roman" panose="02020603050405020304" pitchFamily="18" charset="0"/>
              <a:cs typeface="Times New Roman" panose="02020603050405020304" pitchFamily="18" charset="0"/>
            </a:rPr>
          </a:br>
          <a:r>
            <a:rPr lang="es-ES" sz="2400" dirty="0">
              <a:solidFill>
                <a:schemeClr val="tx1"/>
              </a:solidFill>
              <a:latin typeface="Times New Roman" panose="02020603050405020304" pitchFamily="18" charset="0"/>
              <a:cs typeface="Times New Roman" panose="02020603050405020304" pitchFamily="18" charset="0"/>
            </a:rPr>
            <a:t>mantener TBM  &lt; 1.0 /10'000 /día</a:t>
          </a:r>
          <a:endParaRPr lang="en-US" sz="2400" dirty="0">
            <a:latin typeface="+mn-lt"/>
            <a:ea typeface="+mn-ea"/>
            <a:cs typeface="Times New Roman" panose="02020603050405020304" pitchFamily="18" charset="0"/>
          </a:endParaRPr>
        </a:p>
      </dgm:t>
    </dgm:pt>
    <dgm:pt modelId="{15FDF3C4-D705-4961-985D-E1BA80046222}" type="parTrans" cxnId="{C860AA8E-5628-4FCC-8E0B-FA71EC42DCE6}">
      <dgm:prSet/>
      <dgm:spPr/>
      <dgm:t>
        <a:bodyPr/>
        <a:lstStyle/>
        <a:p>
          <a:endParaRPr lang="en-US"/>
        </a:p>
      </dgm:t>
    </dgm:pt>
    <dgm:pt modelId="{F82053BC-ABD5-4D24-9C2F-C6F9DA27944E}" type="sibTrans" cxnId="{C860AA8E-5628-4FCC-8E0B-FA71EC42DCE6}">
      <dgm:prSet/>
      <dgm:spPr/>
      <dgm:t>
        <a:bodyPr/>
        <a:lstStyle/>
        <a:p>
          <a:endParaRPr lang="en-US"/>
        </a:p>
      </dgm:t>
    </dgm:pt>
    <dgm:pt modelId="{39EEF4D1-6430-4E0F-9E3F-6F2238049077}">
      <dgm:prSet phldrT="[Texte]" custT="1"/>
      <dgm:spPr>
        <a:xfrm>
          <a:off x="0" y="3053155"/>
          <a:ext cx="10944225" cy="2390850"/>
        </a:xfrm>
        <a:prstGeom prst="rect">
          <a:avLst/>
        </a:prstGeom>
      </dgm:spPr>
      <dgm:t>
        <a:bodyPr/>
        <a:lstStyle/>
        <a:p>
          <a:r>
            <a:rPr lang="es-419" sz="2400" kern="1200" dirty="0">
              <a:solidFill>
                <a:schemeClr val="tx1"/>
              </a:solidFill>
              <a:latin typeface="Times New Roman" panose="02020603050405020304" pitchFamily="18" charset="0"/>
              <a:cs typeface="Times New Roman" panose="02020603050405020304" pitchFamily="18" charset="0"/>
            </a:rPr>
            <a:t>Más sensible que TBM</a:t>
          </a:r>
          <a:endParaRPr lang="en-US" sz="2400" kern="1200" dirty="0">
            <a:latin typeface="+mn-lt"/>
            <a:ea typeface="+mn-ea"/>
            <a:cs typeface="Arial"/>
          </a:endParaRPr>
        </a:p>
      </dgm:t>
    </dgm:pt>
    <dgm:pt modelId="{FC07C203-C88D-4192-B00F-06D698A588C0}" type="parTrans" cxnId="{4A969D42-563D-4131-9B94-1E1E446C8CDE}">
      <dgm:prSet/>
      <dgm:spPr/>
      <dgm:t>
        <a:bodyPr/>
        <a:lstStyle/>
        <a:p>
          <a:endParaRPr lang="en-US"/>
        </a:p>
      </dgm:t>
    </dgm:pt>
    <dgm:pt modelId="{83B9F3D7-194A-4837-8C87-756E8D562296}" type="sibTrans" cxnId="{4A969D42-563D-4131-9B94-1E1E446C8CDE}">
      <dgm:prSet/>
      <dgm:spPr/>
      <dgm:t>
        <a:bodyPr/>
        <a:lstStyle/>
        <a:p>
          <a:endParaRPr lang="en-US"/>
        </a:p>
      </dgm:t>
    </dgm:pt>
    <dgm:pt modelId="{EE59D1BB-EC9C-49DC-8E6E-E7D689B9BCB9}">
      <dgm:prSet phldrT="[Texte]"/>
      <dgm:spPr>
        <a:xfrm>
          <a:off x="0" y="3053155"/>
          <a:ext cx="10944225" cy="2390850"/>
        </a:xfrm>
      </dgm:spPr>
      <dgm:t>
        <a:bodyPr/>
        <a:lstStyle/>
        <a:p>
          <a:endParaRPr lang="en-US" sz="2100" kern="1200" dirty="0">
            <a:latin typeface="Arial"/>
            <a:ea typeface="+mn-ea"/>
            <a:cs typeface="Arial"/>
          </a:endParaRPr>
        </a:p>
      </dgm:t>
    </dgm:pt>
    <dgm:pt modelId="{BD408B57-8320-4117-B58E-8CEA72831698}" type="parTrans" cxnId="{A2DFC948-3B00-4B9A-B191-4F0541AEA33E}">
      <dgm:prSet/>
      <dgm:spPr/>
      <dgm:t>
        <a:bodyPr/>
        <a:lstStyle/>
        <a:p>
          <a:endParaRPr lang="en-GB"/>
        </a:p>
      </dgm:t>
    </dgm:pt>
    <dgm:pt modelId="{BB1D9004-42AE-4C46-8C7A-F90C53E4E5C9}" type="sibTrans" cxnId="{A2DFC948-3B00-4B9A-B191-4F0541AEA33E}">
      <dgm:prSet/>
      <dgm:spPr/>
      <dgm:t>
        <a:bodyPr/>
        <a:lstStyle/>
        <a:p>
          <a:endParaRPr lang="en-GB"/>
        </a:p>
      </dgm:t>
    </dgm:pt>
    <dgm:pt modelId="{B4EB2E03-16BF-5042-9A4C-30513140A987}">
      <dgm:prSet custT="1"/>
      <dgm:spPr>
        <a:xfrm>
          <a:off x="0" y="516774"/>
          <a:ext cx="10944225" cy="1871100"/>
        </a:xfrm>
      </dgm:spPr>
      <dgm:t>
        <a:bodyPr/>
        <a:lstStyle/>
        <a:p>
          <a:endParaRPr lang="en-US" sz="2400" dirty="0">
            <a:latin typeface="+mn-lt"/>
            <a:ea typeface="+mn-ea"/>
            <a:cs typeface="Times New Roman" panose="02020603050405020304" pitchFamily="18" charset="0"/>
          </a:endParaRPr>
        </a:p>
      </dgm:t>
    </dgm:pt>
    <dgm:pt modelId="{1E072E01-324A-094F-AF1D-A00F965CF0DF}" type="parTrans" cxnId="{5DE24112-252C-0446-9134-AD34AD7710A8}">
      <dgm:prSet/>
      <dgm:spPr/>
      <dgm:t>
        <a:bodyPr/>
        <a:lstStyle/>
        <a:p>
          <a:endParaRPr lang="en-US"/>
        </a:p>
      </dgm:t>
    </dgm:pt>
    <dgm:pt modelId="{32A27E9F-75EA-D848-9EB6-412A61B3FF51}" type="sibTrans" cxnId="{5DE24112-252C-0446-9134-AD34AD7710A8}">
      <dgm:prSet/>
      <dgm:spPr/>
      <dgm:t>
        <a:bodyPr/>
        <a:lstStyle/>
        <a:p>
          <a:endParaRPr lang="en-US"/>
        </a:p>
      </dgm:t>
    </dgm:pt>
    <dgm:pt modelId="{EAC59120-5183-A244-83FA-7EBC3B6F8355}">
      <dgm:prSet phldrT="[Texte]"/>
      <dgm:spPr>
        <a:xfrm>
          <a:off x="0" y="3053155"/>
          <a:ext cx="10944225" cy="2390850"/>
        </a:xfrm>
      </dgm:spPr>
      <dgm:t>
        <a:bodyPr/>
        <a:lstStyle/>
        <a:p>
          <a:endParaRPr lang="en-US" sz="2100" kern="1200" dirty="0">
            <a:latin typeface="Arial"/>
            <a:ea typeface="+mn-ea"/>
            <a:cs typeface="Arial"/>
          </a:endParaRPr>
        </a:p>
      </dgm:t>
    </dgm:pt>
    <dgm:pt modelId="{D389E6A1-CA4B-0946-B95F-FBFB55C4E9DB}" type="sibTrans" cxnId="{84D5794F-517F-B346-AEE5-58E2EA936374}">
      <dgm:prSet/>
      <dgm:spPr/>
      <dgm:t>
        <a:bodyPr/>
        <a:lstStyle/>
        <a:p>
          <a:endParaRPr lang="en-US"/>
        </a:p>
      </dgm:t>
    </dgm:pt>
    <dgm:pt modelId="{C2BD6266-ABCB-3140-ABEB-6C46078E1E1E}" type="parTrans" cxnId="{84D5794F-517F-B346-AEE5-58E2EA936374}">
      <dgm:prSet/>
      <dgm:spPr/>
      <dgm:t>
        <a:bodyPr/>
        <a:lstStyle/>
        <a:p>
          <a:endParaRPr lang="en-US"/>
        </a:p>
      </dgm:t>
    </dgm:pt>
    <dgm:pt modelId="{BA85DB25-2254-44D0-A493-506E2818F71A}">
      <dgm:prSet custT="1"/>
      <dgm:spPr/>
      <dgm:t>
        <a:bodyPr/>
        <a:lstStyle/>
        <a:p>
          <a:r>
            <a:rPr lang="es-ES" sz="2400" kern="1200" dirty="0">
              <a:solidFill>
                <a:prstClr val="black"/>
              </a:solidFill>
              <a:latin typeface="Times New Roman" panose="02020603050405020304" pitchFamily="18" charset="0"/>
              <a:ea typeface="+mn-ea"/>
              <a:cs typeface="Times New Roman" panose="02020603050405020304" pitchFamily="18" charset="0"/>
            </a:rPr>
            <a:t>Cuando la línea de base es desconocida o de dudosa validez: </a:t>
          </a:r>
          <a:br>
            <a:rPr lang="es-ES" sz="2400" kern="1200" dirty="0">
              <a:solidFill>
                <a:prstClr val="black"/>
              </a:solidFill>
              <a:latin typeface="Times New Roman" panose="02020603050405020304" pitchFamily="18" charset="0"/>
              <a:ea typeface="+mn-ea"/>
              <a:cs typeface="Times New Roman" panose="02020603050405020304" pitchFamily="18" charset="0"/>
            </a:rPr>
          </a:br>
          <a:r>
            <a:rPr lang="es-ES" sz="2400" kern="1200" dirty="0">
              <a:solidFill>
                <a:prstClr val="black"/>
              </a:solidFill>
              <a:latin typeface="Times New Roman" panose="02020603050405020304" pitchFamily="18" charset="0"/>
              <a:ea typeface="+mn-ea"/>
              <a:cs typeface="Times New Roman" panose="02020603050405020304" pitchFamily="18" charset="0"/>
            </a:rPr>
            <a:t>mantener TMM5 &lt; 2.0 /10'000 /día</a:t>
          </a:r>
          <a:endParaRPr lang="es-419" sz="2400" kern="1200" dirty="0">
            <a:solidFill>
              <a:prstClr val="black"/>
            </a:solidFill>
            <a:latin typeface="Times New Roman" panose="02020603050405020304" pitchFamily="18" charset="0"/>
            <a:ea typeface="+mn-ea"/>
            <a:cs typeface="Times New Roman" panose="02020603050405020304" pitchFamily="18" charset="0"/>
          </a:endParaRPr>
        </a:p>
      </dgm:t>
    </dgm:pt>
    <dgm:pt modelId="{9EA8FEA2-7F4F-4CE8-9CCC-92CD3C9915BB}" type="parTrans" cxnId="{AEAF9F6C-33B5-4DF6-8A7F-C60859D4FE1E}">
      <dgm:prSet/>
      <dgm:spPr/>
      <dgm:t>
        <a:bodyPr/>
        <a:lstStyle/>
        <a:p>
          <a:endParaRPr lang="fr-CH"/>
        </a:p>
      </dgm:t>
    </dgm:pt>
    <dgm:pt modelId="{AE9EDD85-32A0-4F0E-A575-757620BEA516}" type="sibTrans" cxnId="{AEAF9F6C-33B5-4DF6-8A7F-C60859D4FE1E}">
      <dgm:prSet/>
      <dgm:spPr/>
      <dgm:t>
        <a:bodyPr/>
        <a:lstStyle/>
        <a:p>
          <a:endParaRPr lang="fr-CH"/>
        </a:p>
      </dgm:t>
    </dgm:pt>
    <dgm:pt modelId="{669393FE-BB87-4C17-B544-CE15DD65E95C}" type="pres">
      <dgm:prSet presAssocID="{18E6DFBB-8061-41A1-8466-CBD49E619202}" presName="linear" presStyleCnt="0">
        <dgm:presLayoutVars>
          <dgm:dir/>
          <dgm:animLvl val="lvl"/>
          <dgm:resizeHandles val="exact"/>
        </dgm:presLayoutVars>
      </dgm:prSet>
      <dgm:spPr/>
    </dgm:pt>
    <dgm:pt modelId="{0798EE3E-D9EB-420D-8624-BD4A9D1B5C72}" type="pres">
      <dgm:prSet presAssocID="{2D370E4D-FD01-477D-B2D4-8AE3EDB4A7BB}" presName="parentLin" presStyleCnt="0"/>
      <dgm:spPr/>
    </dgm:pt>
    <dgm:pt modelId="{FC233721-1807-4055-ABDE-7678F96AB6DD}" type="pres">
      <dgm:prSet presAssocID="{2D370E4D-FD01-477D-B2D4-8AE3EDB4A7BB}" presName="parentLeftMargin" presStyleLbl="node1" presStyleIdx="0" presStyleCnt="2"/>
      <dgm:spPr/>
    </dgm:pt>
    <dgm:pt modelId="{E603B4DF-B768-4177-820F-2F4DA546A14E}" type="pres">
      <dgm:prSet presAssocID="{2D370E4D-FD01-477D-B2D4-8AE3EDB4A7BB}" presName="parentText" presStyleLbl="node1" presStyleIdx="0" presStyleCnt="2" custScaleX="138014" custScaleY="204656" custLinFactNeighborX="-3370" custLinFactNeighborY="46720">
        <dgm:presLayoutVars>
          <dgm:chMax val="0"/>
          <dgm:bulletEnabled val="1"/>
        </dgm:presLayoutVars>
      </dgm:prSet>
      <dgm:spPr/>
    </dgm:pt>
    <dgm:pt modelId="{41CF4F9D-B9D9-4632-B94A-310B07D08343}" type="pres">
      <dgm:prSet presAssocID="{2D370E4D-FD01-477D-B2D4-8AE3EDB4A7BB}" presName="negativeSpace" presStyleCnt="0"/>
      <dgm:spPr/>
    </dgm:pt>
    <dgm:pt modelId="{2FB85581-C3FE-4C41-9829-E9A7A93EF428}" type="pres">
      <dgm:prSet presAssocID="{2D370E4D-FD01-477D-B2D4-8AE3EDB4A7BB}" presName="childText" presStyleLbl="conFgAcc1" presStyleIdx="0" presStyleCnt="2">
        <dgm:presLayoutVars>
          <dgm:bulletEnabled val="1"/>
        </dgm:presLayoutVars>
      </dgm:prSet>
      <dgm:spPr>
        <a:prstGeom prst="rect">
          <a:avLst/>
        </a:prstGeom>
      </dgm:spPr>
    </dgm:pt>
    <dgm:pt modelId="{AFF2C10D-B4B6-494A-8314-E474B11437AD}" type="pres">
      <dgm:prSet presAssocID="{D3181187-3CC3-4437-8E94-58C97703A24B}" presName="spaceBetweenRectangles" presStyleCnt="0"/>
      <dgm:spPr/>
    </dgm:pt>
    <dgm:pt modelId="{DCC43C83-2232-4D62-8E5D-4660C28C8A94}" type="pres">
      <dgm:prSet presAssocID="{624DD8A1-E98B-46BD-A1C2-E6DCFCDB6514}" presName="parentLin" presStyleCnt="0"/>
      <dgm:spPr/>
    </dgm:pt>
    <dgm:pt modelId="{5C76A1EC-9A6F-4BE9-ABC9-465618ADC729}" type="pres">
      <dgm:prSet presAssocID="{624DD8A1-E98B-46BD-A1C2-E6DCFCDB6514}" presName="parentLeftMargin" presStyleLbl="node1" presStyleIdx="0" presStyleCnt="2"/>
      <dgm:spPr/>
    </dgm:pt>
    <dgm:pt modelId="{530F2315-5A93-4E50-BC69-EE1C7900A783}" type="pres">
      <dgm:prSet presAssocID="{624DD8A1-E98B-46BD-A1C2-E6DCFCDB6514}" presName="parentText" presStyleLbl="node1" presStyleIdx="1" presStyleCnt="2" custScaleX="142857" custLinFactY="17050" custLinFactNeighborX="-3225" custLinFactNeighborY="100000">
        <dgm:presLayoutVars>
          <dgm:chMax val="0"/>
          <dgm:bulletEnabled val="1"/>
        </dgm:presLayoutVars>
      </dgm:prSet>
      <dgm:spPr/>
    </dgm:pt>
    <dgm:pt modelId="{80FA05DA-E11D-432A-BD3E-42618BBF465C}" type="pres">
      <dgm:prSet presAssocID="{624DD8A1-E98B-46BD-A1C2-E6DCFCDB6514}" presName="negativeSpace" presStyleCnt="0"/>
      <dgm:spPr/>
    </dgm:pt>
    <dgm:pt modelId="{F07D4229-3CE7-4936-B6F0-32AF9433F2FC}" type="pres">
      <dgm:prSet presAssocID="{624DD8A1-E98B-46BD-A1C2-E6DCFCDB6514}" presName="childText" presStyleLbl="conFgAcc1" presStyleIdx="1" presStyleCnt="2" custLinFactY="200" custLinFactNeighborX="-1058" custLinFactNeighborY="100000">
        <dgm:presLayoutVars>
          <dgm:bulletEnabled val="1"/>
        </dgm:presLayoutVars>
      </dgm:prSet>
      <dgm:spPr>
        <a:prstGeom prst="rect">
          <a:avLst/>
        </a:prstGeom>
      </dgm:spPr>
    </dgm:pt>
  </dgm:ptLst>
  <dgm:cxnLst>
    <dgm:cxn modelId="{5DE24112-252C-0446-9134-AD34AD7710A8}" srcId="{2D370E4D-FD01-477D-B2D4-8AE3EDB4A7BB}" destId="{B4EB2E03-16BF-5042-9A4C-30513140A987}" srcOrd="0" destOrd="0" parTransId="{1E072E01-324A-094F-AF1D-A00F965CF0DF}" sibTransId="{32A27E9F-75EA-D848-9EB6-412A61B3FF51}"/>
    <dgm:cxn modelId="{8D0D6122-DCC8-485E-83FC-F94B675C0A04}" type="presOf" srcId="{624DD8A1-E98B-46BD-A1C2-E6DCFCDB6514}" destId="{530F2315-5A93-4E50-BC69-EE1C7900A783}" srcOrd="1" destOrd="0" presId="urn:microsoft.com/office/officeart/2005/8/layout/list1"/>
    <dgm:cxn modelId="{5BA8732B-E2DA-F04E-BBC1-0A839EF9CEF1}" type="presOf" srcId="{EAC59120-5183-A244-83FA-7EBC3B6F8355}" destId="{F07D4229-3CE7-4936-B6F0-32AF9433F2FC}" srcOrd="0" destOrd="1" presId="urn:microsoft.com/office/officeart/2005/8/layout/list1"/>
    <dgm:cxn modelId="{FDC34636-1897-46B5-BEEF-CFC3CB8C79F8}" type="presOf" srcId="{624DD8A1-E98B-46BD-A1C2-E6DCFCDB6514}" destId="{5C76A1EC-9A6F-4BE9-ABC9-465618ADC729}" srcOrd="0" destOrd="0" presId="urn:microsoft.com/office/officeart/2005/8/layout/list1"/>
    <dgm:cxn modelId="{4A969D42-563D-4131-9B94-1E1E446C8CDE}" srcId="{624DD8A1-E98B-46BD-A1C2-E6DCFCDB6514}" destId="{39EEF4D1-6430-4E0F-9E3F-6F2238049077}" srcOrd="2" destOrd="0" parTransId="{FC07C203-C88D-4192-B00F-06D698A588C0}" sibTransId="{83B9F3D7-194A-4837-8C87-756E8D562296}"/>
    <dgm:cxn modelId="{0AB2BB64-BA0B-4C97-9BB3-84B35CDA0C17}" type="presOf" srcId="{18E6DFBB-8061-41A1-8466-CBD49E619202}" destId="{669393FE-BB87-4C17-B544-CE15DD65E95C}" srcOrd="0" destOrd="0" presId="urn:microsoft.com/office/officeart/2005/8/layout/list1"/>
    <dgm:cxn modelId="{7F60C145-03F9-40C9-AFFE-8E56D1F6CD28}" type="presOf" srcId="{BA85DB25-2254-44D0-A493-506E2818F71A}" destId="{F07D4229-3CE7-4936-B6F0-32AF9433F2FC}" srcOrd="0" destOrd="3" presId="urn:microsoft.com/office/officeart/2005/8/layout/list1"/>
    <dgm:cxn modelId="{A2DFC948-3B00-4B9A-B191-4F0541AEA33E}" srcId="{624DD8A1-E98B-46BD-A1C2-E6DCFCDB6514}" destId="{EE59D1BB-EC9C-49DC-8E6E-E7D689B9BCB9}" srcOrd="0" destOrd="0" parTransId="{BD408B57-8320-4117-B58E-8CEA72831698}" sibTransId="{BB1D9004-42AE-4C46-8C7A-F90C53E4E5C9}"/>
    <dgm:cxn modelId="{DC5F006B-161E-4C12-B067-28F0B80374FE}" type="presOf" srcId="{EBC6B42E-5462-4FED-B814-DDD0B7603983}" destId="{2FB85581-C3FE-4C41-9829-E9A7A93EF428}" srcOrd="0" destOrd="1" presId="urn:microsoft.com/office/officeart/2005/8/layout/list1"/>
    <dgm:cxn modelId="{A2EC586C-B353-42EE-8938-D03FFB8C7A86}" type="presOf" srcId="{39EEF4D1-6430-4E0F-9E3F-6F2238049077}" destId="{F07D4229-3CE7-4936-B6F0-32AF9433F2FC}" srcOrd="0" destOrd="2" presId="urn:microsoft.com/office/officeart/2005/8/layout/list1"/>
    <dgm:cxn modelId="{AEAF9F6C-33B5-4DF6-8A7F-C60859D4FE1E}" srcId="{624DD8A1-E98B-46BD-A1C2-E6DCFCDB6514}" destId="{BA85DB25-2254-44D0-A493-506E2818F71A}" srcOrd="3" destOrd="0" parTransId="{9EA8FEA2-7F4F-4CE8-9CCC-92CD3C9915BB}" sibTransId="{AE9EDD85-32A0-4F0E-A575-757620BEA516}"/>
    <dgm:cxn modelId="{E4793B4F-D1ED-45AE-AB23-718AEDB22579}" type="presOf" srcId="{EE59D1BB-EC9C-49DC-8E6E-E7D689B9BCB9}" destId="{F07D4229-3CE7-4936-B6F0-32AF9433F2FC}" srcOrd="0" destOrd="0" presId="urn:microsoft.com/office/officeart/2005/8/layout/list1"/>
    <dgm:cxn modelId="{84D5794F-517F-B346-AEE5-58E2EA936374}" srcId="{624DD8A1-E98B-46BD-A1C2-E6DCFCDB6514}" destId="{EAC59120-5183-A244-83FA-7EBC3B6F8355}" srcOrd="1" destOrd="0" parTransId="{C2BD6266-ABCB-3140-ABEB-6C46078E1E1E}" sibTransId="{D389E6A1-CA4B-0946-B95F-FBFB55C4E9DB}"/>
    <dgm:cxn modelId="{545FC14F-8DFB-4BB7-829D-5BF4CB466C07}" srcId="{18E6DFBB-8061-41A1-8466-CBD49E619202}" destId="{624DD8A1-E98B-46BD-A1C2-E6DCFCDB6514}" srcOrd="1" destOrd="0" parTransId="{D7E0C2C3-D3B0-4101-ADDE-0C45CF52669E}" sibTransId="{F88F8CFD-0523-4A32-BF98-A4141A849DE0}"/>
    <dgm:cxn modelId="{7E08B587-2EED-4B84-833E-83B1E4AF858E}" srcId="{18E6DFBB-8061-41A1-8466-CBD49E619202}" destId="{2D370E4D-FD01-477D-B2D4-8AE3EDB4A7BB}" srcOrd="0" destOrd="0" parTransId="{3825F29F-4A63-44C7-A936-C5AD39714D1E}" sibTransId="{D3181187-3CC3-4437-8E94-58C97703A24B}"/>
    <dgm:cxn modelId="{C860AA8E-5628-4FCC-8E0B-FA71EC42DCE6}" srcId="{2D370E4D-FD01-477D-B2D4-8AE3EDB4A7BB}" destId="{EBC6B42E-5462-4FED-B814-DDD0B7603983}" srcOrd="1" destOrd="0" parTransId="{15FDF3C4-D705-4961-985D-E1BA80046222}" sibTransId="{F82053BC-ABD5-4D24-9C2F-C6F9DA27944E}"/>
    <dgm:cxn modelId="{3764029E-5F41-4FCC-BB2A-C87EBD49715B}" type="presOf" srcId="{2D370E4D-FD01-477D-B2D4-8AE3EDB4A7BB}" destId="{E603B4DF-B768-4177-820F-2F4DA546A14E}" srcOrd="1" destOrd="0" presId="urn:microsoft.com/office/officeart/2005/8/layout/list1"/>
    <dgm:cxn modelId="{8AE0D5A3-AE8C-4394-82B9-FAC71FEC49C8}" type="presOf" srcId="{2D370E4D-FD01-477D-B2D4-8AE3EDB4A7BB}" destId="{FC233721-1807-4055-ABDE-7678F96AB6DD}" srcOrd="0" destOrd="0" presId="urn:microsoft.com/office/officeart/2005/8/layout/list1"/>
    <dgm:cxn modelId="{DDABE2E2-D076-8247-B8E0-78C02CC7718B}" type="presOf" srcId="{B4EB2E03-16BF-5042-9A4C-30513140A987}" destId="{2FB85581-C3FE-4C41-9829-E9A7A93EF428}" srcOrd="0" destOrd="0" presId="urn:microsoft.com/office/officeart/2005/8/layout/list1"/>
    <dgm:cxn modelId="{4D13418F-7246-4E89-BF21-D7D7B52B7276}" type="presParOf" srcId="{669393FE-BB87-4C17-B544-CE15DD65E95C}" destId="{0798EE3E-D9EB-420D-8624-BD4A9D1B5C72}" srcOrd="0" destOrd="0" presId="urn:microsoft.com/office/officeart/2005/8/layout/list1"/>
    <dgm:cxn modelId="{CDFD93C8-D80D-4FCE-9D28-59DB22A33EE2}" type="presParOf" srcId="{0798EE3E-D9EB-420D-8624-BD4A9D1B5C72}" destId="{FC233721-1807-4055-ABDE-7678F96AB6DD}" srcOrd="0" destOrd="0" presId="urn:microsoft.com/office/officeart/2005/8/layout/list1"/>
    <dgm:cxn modelId="{DFAD2B74-DDF8-47DB-A511-F72D554CE4C6}" type="presParOf" srcId="{0798EE3E-D9EB-420D-8624-BD4A9D1B5C72}" destId="{E603B4DF-B768-4177-820F-2F4DA546A14E}" srcOrd="1" destOrd="0" presId="urn:microsoft.com/office/officeart/2005/8/layout/list1"/>
    <dgm:cxn modelId="{70E98267-8E5F-4D19-90A7-D7C5D4BD3D86}" type="presParOf" srcId="{669393FE-BB87-4C17-B544-CE15DD65E95C}" destId="{41CF4F9D-B9D9-4632-B94A-310B07D08343}" srcOrd="1" destOrd="0" presId="urn:microsoft.com/office/officeart/2005/8/layout/list1"/>
    <dgm:cxn modelId="{6A587413-F805-4A54-A3C8-BBD82C0EDF52}" type="presParOf" srcId="{669393FE-BB87-4C17-B544-CE15DD65E95C}" destId="{2FB85581-C3FE-4C41-9829-E9A7A93EF428}" srcOrd="2" destOrd="0" presId="urn:microsoft.com/office/officeart/2005/8/layout/list1"/>
    <dgm:cxn modelId="{6E57A9A9-6A35-422D-8012-ED589E942FB4}" type="presParOf" srcId="{669393FE-BB87-4C17-B544-CE15DD65E95C}" destId="{AFF2C10D-B4B6-494A-8314-E474B11437AD}" srcOrd="3" destOrd="0" presId="urn:microsoft.com/office/officeart/2005/8/layout/list1"/>
    <dgm:cxn modelId="{E624B1B7-BB7B-4992-A4EC-038F3F68795B}" type="presParOf" srcId="{669393FE-BB87-4C17-B544-CE15DD65E95C}" destId="{DCC43C83-2232-4D62-8E5D-4660C28C8A94}" srcOrd="4" destOrd="0" presId="urn:microsoft.com/office/officeart/2005/8/layout/list1"/>
    <dgm:cxn modelId="{82EA690A-8350-4388-8D67-3971924AD005}" type="presParOf" srcId="{DCC43C83-2232-4D62-8E5D-4660C28C8A94}" destId="{5C76A1EC-9A6F-4BE9-ABC9-465618ADC729}" srcOrd="0" destOrd="0" presId="urn:microsoft.com/office/officeart/2005/8/layout/list1"/>
    <dgm:cxn modelId="{0F3E896D-3F16-4B90-8B03-5BF4061935C7}" type="presParOf" srcId="{DCC43C83-2232-4D62-8E5D-4660C28C8A94}" destId="{530F2315-5A93-4E50-BC69-EE1C7900A783}" srcOrd="1" destOrd="0" presId="urn:microsoft.com/office/officeart/2005/8/layout/list1"/>
    <dgm:cxn modelId="{2A6A82F1-6E78-45E2-9FF9-BEF52CFFBC0C}" type="presParOf" srcId="{669393FE-BB87-4C17-B544-CE15DD65E95C}" destId="{80FA05DA-E11D-432A-BD3E-42618BBF465C}" srcOrd="5" destOrd="0" presId="urn:microsoft.com/office/officeart/2005/8/layout/list1"/>
    <dgm:cxn modelId="{C1E7B3E6-CF36-4D11-8A10-CF1F64E3E61D}" type="presParOf" srcId="{669393FE-BB87-4C17-B544-CE15DD65E95C}" destId="{F07D4229-3CE7-4936-B6F0-32AF9433F2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37E93-2B61-44CB-8D5C-A738842D44A2}" type="doc">
      <dgm:prSet loTypeId="urn:microsoft.com/office/officeart/2005/8/layout/process3" loCatId="process" qsTypeId="urn:microsoft.com/office/officeart/2005/8/quickstyle/simple1" qsCatId="simple" csTypeId="urn:microsoft.com/office/officeart/2005/8/colors/accent1_2" csCatId="accent1" phldr="1"/>
      <dgm:spPr/>
    </dgm:pt>
    <dgm:pt modelId="{AB478AAB-946B-4078-A3CA-397774E98164}">
      <dgm:prSet phldrT="[Texte]" custT="1"/>
      <dgm:spPr/>
      <dgm:t>
        <a:bodyPr/>
        <a:lstStyle/>
        <a:p>
          <a:pPr algn="ctr"/>
          <a:r>
            <a:rPr lang="fr-CH" sz="2000" dirty="0" err="1">
              <a:solidFill>
                <a:schemeClr val="bg1"/>
              </a:solidFill>
            </a:rPr>
            <a:t>Factores</a:t>
          </a:r>
          <a:r>
            <a:rPr lang="fr-CH" sz="2000" dirty="0">
              <a:solidFill>
                <a:schemeClr val="bg1"/>
              </a:solidFill>
            </a:rPr>
            <a:t> de </a:t>
          </a:r>
          <a:r>
            <a:rPr lang="fr-CH" sz="2000" dirty="0" err="1">
              <a:solidFill>
                <a:schemeClr val="bg1"/>
              </a:solidFill>
            </a:rPr>
            <a:t>Fondo</a:t>
          </a:r>
          <a:endParaRPr lang="en-US" sz="2000" dirty="0">
            <a:solidFill>
              <a:schemeClr val="bg1"/>
            </a:solidFill>
          </a:endParaRPr>
        </a:p>
      </dgm:t>
    </dgm:pt>
    <dgm:pt modelId="{FB95D5C7-A5BE-4F8D-BC81-AC5661DE54EF}" type="parTrans" cxnId="{11A33801-7C42-41F3-8AF8-7702FA928F3E}">
      <dgm:prSet/>
      <dgm:spPr/>
      <dgm:t>
        <a:bodyPr/>
        <a:lstStyle/>
        <a:p>
          <a:endParaRPr lang="en-US"/>
        </a:p>
      </dgm:t>
    </dgm:pt>
    <dgm:pt modelId="{9791070B-4437-43F0-BDA2-D827A1494ED1}" type="sibTrans" cxnId="{11A33801-7C42-41F3-8AF8-7702FA928F3E}">
      <dgm:prSet/>
      <dgm:spPr/>
      <dgm:t>
        <a:bodyPr/>
        <a:lstStyle/>
        <a:p>
          <a:endParaRPr lang="en-US"/>
        </a:p>
      </dgm:t>
    </dgm:pt>
    <dgm:pt modelId="{FE3E1315-BFD9-4D60-BAC2-208827D97ECE}">
      <dgm:prSet phldrT="[Texte]" custT="1"/>
      <dgm:spPr/>
      <dgm:t>
        <a:bodyPr/>
        <a:lstStyle/>
        <a:p>
          <a:pPr algn="ctr"/>
          <a:r>
            <a:rPr lang="en-GB" sz="2000" noProof="0" dirty="0" err="1">
              <a:solidFill>
                <a:schemeClr val="bg1"/>
              </a:solidFill>
            </a:rPr>
            <a:t>Factores</a:t>
          </a:r>
          <a:r>
            <a:rPr lang="en-GB" sz="2000" noProof="0" dirty="0">
              <a:solidFill>
                <a:schemeClr val="bg1"/>
              </a:solidFill>
            </a:rPr>
            <a:t> </a:t>
          </a:r>
          <a:r>
            <a:rPr lang="en-GB" sz="2000" noProof="0" dirty="0" err="1">
              <a:solidFill>
                <a:schemeClr val="bg1"/>
              </a:solidFill>
            </a:rPr>
            <a:t>intermedios</a:t>
          </a:r>
          <a:endParaRPr lang="en-GB" sz="2000" noProof="0" dirty="0">
            <a:solidFill>
              <a:schemeClr val="bg1"/>
            </a:solidFill>
          </a:endParaRPr>
        </a:p>
      </dgm:t>
    </dgm:pt>
    <dgm:pt modelId="{F20EFB66-3768-4C7B-A28A-3A381E3C622A}" type="parTrans" cxnId="{3EA94C73-A9C3-4652-B13C-B213ADED261E}">
      <dgm:prSet/>
      <dgm:spPr/>
      <dgm:t>
        <a:bodyPr/>
        <a:lstStyle/>
        <a:p>
          <a:endParaRPr lang="en-US"/>
        </a:p>
      </dgm:t>
    </dgm:pt>
    <dgm:pt modelId="{8E4A6406-B14D-4BD1-8C13-7C7FF4D7F7FE}" type="sibTrans" cxnId="{3EA94C73-A9C3-4652-B13C-B213ADED261E}">
      <dgm:prSet/>
      <dgm:spPr/>
      <dgm:t>
        <a:bodyPr/>
        <a:lstStyle/>
        <a:p>
          <a:endParaRPr lang="en-US"/>
        </a:p>
      </dgm:t>
    </dgm:pt>
    <dgm:pt modelId="{BDD14E45-B598-4D19-9330-240C074A5D42}">
      <dgm:prSet phldrT="[Texte]" custT="1"/>
      <dgm:spPr/>
      <dgm:t>
        <a:bodyPr/>
        <a:lstStyle/>
        <a:p>
          <a:pPr algn="ctr"/>
          <a:r>
            <a:rPr lang="en-US" sz="2000" noProof="0" dirty="0" err="1">
              <a:solidFill>
                <a:schemeClr val="bg1"/>
              </a:solidFill>
            </a:rPr>
            <a:t>Factores</a:t>
          </a:r>
          <a:r>
            <a:rPr lang="en-US" sz="2000" noProof="0" dirty="0">
              <a:solidFill>
                <a:schemeClr val="bg1"/>
              </a:solidFill>
            </a:rPr>
            <a:t> </a:t>
          </a:r>
          <a:r>
            <a:rPr lang="en-US" sz="2000" noProof="0" dirty="0" err="1">
              <a:solidFill>
                <a:schemeClr val="bg1"/>
              </a:solidFill>
            </a:rPr>
            <a:t>próximos</a:t>
          </a:r>
          <a:endParaRPr lang="en-US" sz="2000" noProof="0" dirty="0">
            <a:solidFill>
              <a:schemeClr val="bg1"/>
            </a:solidFill>
          </a:endParaRPr>
        </a:p>
      </dgm:t>
    </dgm:pt>
    <dgm:pt modelId="{AD4D1DAA-4C71-4092-9681-0A448CCF5161}" type="parTrans" cxnId="{3DB563DB-DFD4-4129-BF03-A0FFFC8A8AE5}">
      <dgm:prSet/>
      <dgm:spPr/>
      <dgm:t>
        <a:bodyPr/>
        <a:lstStyle/>
        <a:p>
          <a:endParaRPr lang="en-US"/>
        </a:p>
      </dgm:t>
    </dgm:pt>
    <dgm:pt modelId="{5BFF234E-1C6A-4EF3-970B-E72909C7B8D9}" type="sibTrans" cxnId="{3DB563DB-DFD4-4129-BF03-A0FFFC8A8AE5}">
      <dgm:prSet/>
      <dgm:spPr/>
      <dgm:t>
        <a:bodyPr/>
        <a:lstStyle/>
        <a:p>
          <a:endParaRPr lang="en-US"/>
        </a:p>
      </dgm:t>
    </dgm:pt>
    <dgm:pt modelId="{D40B0402-CD3D-4780-985A-A1D575C2FC72}">
      <dgm:prSet phldrT="[Texte]" custT="1"/>
      <dgm:spPr/>
      <dgm:t>
        <a:bodyPr/>
        <a:lstStyle/>
        <a:p>
          <a:pPr algn="ctr"/>
          <a:r>
            <a:rPr lang="en-US" sz="2000" noProof="0" dirty="0" err="1">
              <a:solidFill>
                <a:schemeClr val="bg1"/>
              </a:solidFill>
            </a:rPr>
            <a:t>Resultados</a:t>
          </a:r>
          <a:r>
            <a:rPr lang="en-US" sz="2000" noProof="0" dirty="0">
              <a:solidFill>
                <a:schemeClr val="bg1"/>
              </a:solidFill>
            </a:rPr>
            <a:t> de </a:t>
          </a:r>
          <a:r>
            <a:rPr lang="en-US" sz="2000" noProof="0" dirty="0" err="1">
              <a:solidFill>
                <a:schemeClr val="bg1"/>
              </a:solidFill>
            </a:rPr>
            <a:t>salud</a:t>
          </a:r>
          <a:endParaRPr lang="en-US" sz="2000" noProof="0" dirty="0">
            <a:solidFill>
              <a:schemeClr val="bg1"/>
            </a:solidFill>
          </a:endParaRPr>
        </a:p>
      </dgm:t>
    </dgm:pt>
    <dgm:pt modelId="{16CA799B-88FD-499D-B8E9-40BCEE294ECD}" type="parTrans" cxnId="{C5AEA6A6-B369-4018-9B87-9E21CC638B09}">
      <dgm:prSet/>
      <dgm:spPr/>
      <dgm:t>
        <a:bodyPr/>
        <a:lstStyle/>
        <a:p>
          <a:endParaRPr lang="en-US"/>
        </a:p>
      </dgm:t>
    </dgm:pt>
    <dgm:pt modelId="{572095B3-6931-4092-8841-BB5D9815BD1A}" type="sibTrans" cxnId="{C5AEA6A6-B369-4018-9B87-9E21CC638B09}">
      <dgm:prSet/>
      <dgm:spPr/>
      <dgm:t>
        <a:bodyPr/>
        <a:lstStyle/>
        <a:p>
          <a:endParaRPr lang="en-US"/>
        </a:p>
      </dgm:t>
    </dgm:pt>
    <dgm:pt modelId="{7A98AC85-675A-49B2-B847-E0A0281DEA21}">
      <dgm:prSet phldrT="[Texte]" custT="1"/>
      <dgm:spPr/>
      <dgm:t>
        <a:bodyPr lIns="0" rIns="0"/>
        <a:lstStyle/>
        <a:p>
          <a:pPr algn="l">
            <a:buFont typeface="Arial" panose="020B0604020202020204" pitchFamily="34" charset="0"/>
            <a:buChar char="•"/>
          </a:pPr>
          <a:r>
            <a:rPr lang="en-US" sz="1800" dirty="0" err="1">
              <a:solidFill>
                <a:schemeClr val="tx1"/>
              </a:solidFill>
            </a:rPr>
            <a:t>Conflicto</a:t>
          </a:r>
          <a:r>
            <a:rPr lang="en-US" sz="1800" dirty="0">
              <a:solidFill>
                <a:schemeClr val="tx1"/>
              </a:solidFill>
            </a:rPr>
            <a:t> </a:t>
          </a:r>
          <a:r>
            <a:rPr lang="en-US" sz="1800" dirty="0" err="1">
              <a:solidFill>
                <a:schemeClr val="tx1"/>
              </a:solidFill>
            </a:rPr>
            <a:t>armado</a:t>
          </a:r>
          <a:endParaRPr lang="en-US" sz="1800" dirty="0">
            <a:solidFill>
              <a:schemeClr val="tx1"/>
            </a:solidFill>
          </a:endParaRPr>
        </a:p>
      </dgm:t>
    </dgm:pt>
    <dgm:pt modelId="{675CFEA9-F8DE-4DFD-A6E2-117414E59223}" type="parTrans" cxnId="{21759265-E614-4C86-9F6A-07ECA051F8B7}">
      <dgm:prSet/>
      <dgm:spPr/>
      <dgm:t>
        <a:bodyPr/>
        <a:lstStyle/>
        <a:p>
          <a:endParaRPr lang="en-US"/>
        </a:p>
      </dgm:t>
    </dgm:pt>
    <dgm:pt modelId="{2B326CC8-3C73-4EE3-B0B3-0F8EAC46F16E}" type="sibTrans" cxnId="{21759265-E614-4C86-9F6A-07ECA051F8B7}">
      <dgm:prSet/>
      <dgm:spPr/>
      <dgm:t>
        <a:bodyPr/>
        <a:lstStyle/>
        <a:p>
          <a:endParaRPr lang="en-US"/>
        </a:p>
      </dgm:t>
    </dgm:pt>
    <dgm:pt modelId="{CF080A14-04BD-48F8-A67A-E7AF335F7A0F}">
      <dgm:prSet phldrT="[Texte]" custT="1"/>
      <dgm:spPr/>
      <dgm:t>
        <a:bodyPr lIns="0" rIns="0"/>
        <a:lstStyle/>
        <a:p>
          <a:pPr algn="l">
            <a:buFont typeface="Arial" panose="020B0604020202020204" pitchFamily="34" charset="0"/>
            <a:buChar char="•"/>
          </a:pPr>
          <a:r>
            <a:rPr lang="en-US" sz="1800" dirty="0" err="1">
              <a:solidFill>
                <a:schemeClr val="tx1"/>
              </a:solidFill>
            </a:rPr>
            <a:t>Catástrofe</a:t>
          </a:r>
          <a:r>
            <a:rPr lang="en-US" sz="1800" dirty="0">
              <a:solidFill>
                <a:schemeClr val="tx1"/>
              </a:solidFill>
            </a:rPr>
            <a:t> natural</a:t>
          </a:r>
        </a:p>
      </dgm:t>
    </dgm:pt>
    <dgm:pt modelId="{5CA90135-B872-4AEF-B396-B4268F2B5F12}" type="parTrans" cxnId="{E27AD3FE-283C-49FB-98BA-381C161BEB5C}">
      <dgm:prSet/>
      <dgm:spPr/>
      <dgm:t>
        <a:bodyPr/>
        <a:lstStyle/>
        <a:p>
          <a:endParaRPr lang="en-US"/>
        </a:p>
      </dgm:t>
    </dgm:pt>
    <dgm:pt modelId="{F43079E5-5BA9-4820-8DF6-1C8F92137BB8}" type="sibTrans" cxnId="{E27AD3FE-283C-49FB-98BA-381C161BEB5C}">
      <dgm:prSet/>
      <dgm:spPr/>
      <dgm:t>
        <a:bodyPr/>
        <a:lstStyle/>
        <a:p>
          <a:endParaRPr lang="en-US"/>
        </a:p>
      </dgm:t>
    </dgm:pt>
    <dgm:pt modelId="{25E82A4E-79AB-4D08-8730-EFD81FD54A4B}">
      <dgm:prSet phldrT="[Texte]" custT="1"/>
      <dgm:spPr/>
      <dgm:t>
        <a:bodyPr lIns="0" rIns="0"/>
        <a:lstStyle/>
        <a:p>
          <a:pPr algn="l">
            <a:buFont typeface="Arial" panose="020B0604020202020204" pitchFamily="34" charset="0"/>
            <a:buChar char="•"/>
          </a:pPr>
          <a:r>
            <a:rPr lang="en-US" sz="1800" dirty="0" err="1">
              <a:solidFill>
                <a:schemeClr val="tx1"/>
              </a:solidFill>
            </a:rPr>
            <a:t>Desplazamiento</a:t>
          </a:r>
          <a:endParaRPr lang="en-US" sz="1800" dirty="0">
            <a:solidFill>
              <a:schemeClr val="tx1"/>
            </a:solidFill>
          </a:endParaRPr>
        </a:p>
      </dgm:t>
    </dgm:pt>
    <dgm:pt modelId="{A2332475-8207-4454-A1C8-C96761ADFF0E}" type="parTrans" cxnId="{2EACEC6E-0AB4-48CA-9371-8C7E0DF63E2D}">
      <dgm:prSet/>
      <dgm:spPr/>
      <dgm:t>
        <a:bodyPr/>
        <a:lstStyle/>
        <a:p>
          <a:endParaRPr lang="en-US"/>
        </a:p>
      </dgm:t>
    </dgm:pt>
    <dgm:pt modelId="{C2C30846-D783-4AD9-9AAC-E17C0D7C5628}" type="sibTrans" cxnId="{2EACEC6E-0AB4-48CA-9371-8C7E0DF63E2D}">
      <dgm:prSet/>
      <dgm:spPr/>
      <dgm:t>
        <a:bodyPr/>
        <a:lstStyle/>
        <a:p>
          <a:endParaRPr lang="en-US"/>
        </a:p>
      </dgm:t>
    </dgm:pt>
    <dgm:pt modelId="{5B33F5FA-4CBB-428C-94EE-51708133BC1D}">
      <dgm:prSet phldrT="[Texte]" custT="1"/>
      <dgm:spPr/>
      <dgm:t>
        <a:bodyPr lIns="0" rIns="0"/>
        <a:lstStyle/>
        <a:p>
          <a:pPr algn="l">
            <a:buFont typeface="Arial" panose="020B0604020202020204" pitchFamily="34" charset="0"/>
            <a:buChar char="•"/>
          </a:pPr>
          <a:r>
            <a:rPr lang="en-US" sz="1800" dirty="0" err="1">
              <a:solidFill>
                <a:schemeClr val="tx1"/>
              </a:solidFill>
            </a:rPr>
            <a:t>Inseguridad</a:t>
          </a:r>
          <a:r>
            <a:rPr lang="en-US" sz="1800" dirty="0">
              <a:solidFill>
                <a:schemeClr val="tx1"/>
              </a:solidFill>
            </a:rPr>
            <a:t> </a:t>
          </a:r>
          <a:r>
            <a:rPr lang="en-US" sz="1800" dirty="0" err="1">
              <a:solidFill>
                <a:schemeClr val="tx1"/>
              </a:solidFill>
            </a:rPr>
            <a:t>alimentaria</a:t>
          </a:r>
          <a:endParaRPr lang="en-US" sz="1800" dirty="0">
            <a:solidFill>
              <a:schemeClr val="tx1"/>
            </a:solidFill>
          </a:endParaRPr>
        </a:p>
      </dgm:t>
    </dgm:pt>
    <dgm:pt modelId="{E4244224-E030-4B62-9931-343B35196280}" type="parTrans" cxnId="{5EF42D79-322C-48C4-8991-4B41162B64D2}">
      <dgm:prSet/>
      <dgm:spPr/>
      <dgm:t>
        <a:bodyPr/>
        <a:lstStyle/>
        <a:p>
          <a:endParaRPr lang="en-US"/>
        </a:p>
      </dgm:t>
    </dgm:pt>
    <dgm:pt modelId="{FB83C353-AF06-4931-85B4-8340F2FFBD5F}" type="sibTrans" cxnId="{5EF42D79-322C-48C4-8991-4B41162B64D2}">
      <dgm:prSet/>
      <dgm:spPr/>
      <dgm:t>
        <a:bodyPr/>
        <a:lstStyle/>
        <a:p>
          <a:endParaRPr lang="en-US"/>
        </a:p>
      </dgm:t>
    </dgm:pt>
    <dgm:pt modelId="{459EF696-F7B2-4F8E-A8E4-3217B3325BC5}">
      <dgm:prSet phldrT="[Texte]" custT="1"/>
      <dgm:spPr/>
      <dgm:t>
        <a:bodyPr lIns="0" rIns="0"/>
        <a:lstStyle/>
        <a:p>
          <a:pPr algn="l">
            <a:buFont typeface="Arial" panose="020B0604020202020204" pitchFamily="34" charset="0"/>
            <a:buChar char="•"/>
          </a:pPr>
          <a:r>
            <a:rPr lang="en-US" sz="1800" dirty="0" err="1">
              <a:solidFill>
                <a:schemeClr val="tx1"/>
              </a:solidFill>
            </a:rPr>
            <a:t>Desglose</a:t>
          </a:r>
          <a:r>
            <a:rPr lang="en-US" sz="1800" dirty="0">
              <a:solidFill>
                <a:schemeClr val="tx1"/>
              </a:solidFill>
            </a:rPr>
            <a:t> de </a:t>
          </a:r>
          <a:r>
            <a:rPr lang="en-US" sz="1800" dirty="0" err="1">
              <a:solidFill>
                <a:schemeClr val="tx1"/>
              </a:solidFill>
            </a:rPr>
            <a:t>servicios</a:t>
          </a:r>
          <a:endParaRPr lang="en-US" sz="1800" dirty="0">
            <a:solidFill>
              <a:schemeClr val="tx1"/>
            </a:solidFill>
          </a:endParaRPr>
        </a:p>
      </dgm:t>
    </dgm:pt>
    <dgm:pt modelId="{CBAAED89-FE47-4BDA-8ECA-EE2A1AEB4BCD}" type="parTrans" cxnId="{3A23D5C9-9952-4C7B-8C2D-3184ED4C8A63}">
      <dgm:prSet/>
      <dgm:spPr/>
      <dgm:t>
        <a:bodyPr/>
        <a:lstStyle/>
        <a:p>
          <a:endParaRPr lang="en-US"/>
        </a:p>
      </dgm:t>
    </dgm:pt>
    <dgm:pt modelId="{BFB4E28D-DB2D-416F-8971-34178C033C11}" type="sibTrans" cxnId="{3A23D5C9-9952-4C7B-8C2D-3184ED4C8A63}">
      <dgm:prSet/>
      <dgm:spPr/>
      <dgm:t>
        <a:bodyPr/>
        <a:lstStyle/>
        <a:p>
          <a:endParaRPr lang="en-US"/>
        </a:p>
      </dgm:t>
    </dgm:pt>
    <dgm:pt modelId="{6933C2BF-86A4-4146-88F4-D1A01E158FCF}">
      <dgm:prSet phldrT="[Texte]" custT="1"/>
      <dgm:spPr/>
      <dgm:t>
        <a:bodyPr lIns="0" rIns="0"/>
        <a:lstStyle/>
        <a:p>
          <a:pPr>
            <a:buFont typeface="Arial" panose="020B0604020202020204" pitchFamily="34" charset="0"/>
            <a:buChar char="•"/>
          </a:pPr>
          <a:r>
            <a:rPr lang="en-US" sz="1800" dirty="0" err="1">
              <a:solidFill>
                <a:schemeClr val="tx1"/>
              </a:solidFill>
            </a:rPr>
            <a:t>Pobreza</a:t>
          </a:r>
          <a:r>
            <a:rPr lang="en-US" sz="1800" dirty="0">
              <a:solidFill>
                <a:schemeClr val="tx1"/>
              </a:solidFill>
            </a:rPr>
            <a:t> extrema</a:t>
          </a:r>
        </a:p>
      </dgm:t>
    </dgm:pt>
    <dgm:pt modelId="{74678268-2155-4C32-863C-6B823C663FF1}" type="parTrans" cxnId="{BC24CF6E-4BDA-446B-9F45-EAFDDBD7B893}">
      <dgm:prSet/>
      <dgm:spPr/>
      <dgm:t>
        <a:bodyPr/>
        <a:lstStyle/>
        <a:p>
          <a:endParaRPr lang="en-US"/>
        </a:p>
      </dgm:t>
    </dgm:pt>
    <dgm:pt modelId="{72CA049A-F99B-4E25-9E0F-2CD85D900E38}" type="sibTrans" cxnId="{BC24CF6E-4BDA-446B-9F45-EAFDDBD7B893}">
      <dgm:prSet/>
      <dgm:spPr/>
      <dgm:t>
        <a:bodyPr/>
        <a:lstStyle/>
        <a:p>
          <a:endParaRPr lang="en-US"/>
        </a:p>
      </dgm:t>
    </dgm:pt>
    <dgm:pt modelId="{82627590-457D-4F6C-94F4-734F22131DBE}">
      <dgm:prSet phldrT="[Texte]" custT="1"/>
      <dgm:spPr/>
      <dgm:t>
        <a:bodyPr lIns="0" rIns="0"/>
        <a:lstStyle/>
        <a:p>
          <a:pPr>
            <a:buFont typeface="Arial" panose="020B0604020202020204" pitchFamily="34" charset="0"/>
            <a:buChar char="•"/>
          </a:pPr>
          <a:r>
            <a:rPr lang="en-US" sz="1800" dirty="0" err="1">
              <a:solidFill>
                <a:schemeClr val="tx1"/>
              </a:solidFill>
            </a:rPr>
            <a:t>Inestabilidad</a:t>
          </a:r>
          <a:r>
            <a:rPr lang="en-US" sz="1800" dirty="0">
              <a:solidFill>
                <a:schemeClr val="tx1"/>
              </a:solidFill>
            </a:rPr>
            <a:t> </a:t>
          </a:r>
          <a:r>
            <a:rPr lang="en-US" sz="1800" dirty="0" err="1">
              <a:solidFill>
                <a:schemeClr val="tx1"/>
              </a:solidFill>
            </a:rPr>
            <a:t>política</a:t>
          </a:r>
          <a:endParaRPr lang="en-US" sz="1800" dirty="0">
            <a:solidFill>
              <a:schemeClr val="tx1"/>
            </a:solidFill>
          </a:endParaRPr>
        </a:p>
      </dgm:t>
    </dgm:pt>
    <dgm:pt modelId="{F46940BD-5CC0-4E15-86EC-19D3FF9C655A}" type="parTrans" cxnId="{523C39A7-C9C8-4F40-B396-D86F2BEE7040}">
      <dgm:prSet/>
      <dgm:spPr/>
      <dgm:t>
        <a:bodyPr/>
        <a:lstStyle/>
        <a:p>
          <a:endParaRPr lang="en-US"/>
        </a:p>
      </dgm:t>
    </dgm:pt>
    <dgm:pt modelId="{A02F5FF8-878B-4A0B-8282-75CC1855B2C7}" type="sibTrans" cxnId="{523C39A7-C9C8-4F40-B396-D86F2BEE7040}">
      <dgm:prSet/>
      <dgm:spPr/>
      <dgm:t>
        <a:bodyPr/>
        <a:lstStyle/>
        <a:p>
          <a:endParaRPr lang="en-US"/>
        </a:p>
      </dgm:t>
    </dgm:pt>
    <dgm:pt modelId="{05EE1F58-BF44-4C18-BBF8-0084D5F314BF}">
      <dgm:prSet phldrT="[Texte]" custT="1"/>
      <dgm:spPr/>
      <dgm:t>
        <a:bodyPr lIns="0" rIns="0"/>
        <a:lstStyle/>
        <a:p>
          <a:pPr>
            <a:buFont typeface="Arial" panose="020B0604020202020204" pitchFamily="34" charset="0"/>
            <a:buChar char="•"/>
          </a:pPr>
          <a:r>
            <a:rPr lang="en-US" sz="1800" dirty="0" err="1">
              <a:solidFill>
                <a:schemeClr val="tx1"/>
              </a:solidFill>
            </a:rPr>
            <a:t>Desigualdades</a:t>
          </a:r>
          <a:endParaRPr lang="en-US" sz="1800" dirty="0">
            <a:solidFill>
              <a:schemeClr val="tx1"/>
            </a:solidFill>
          </a:endParaRPr>
        </a:p>
      </dgm:t>
    </dgm:pt>
    <dgm:pt modelId="{9F0CC777-2F36-4C7F-8D9F-3791F3ADAFC4}" type="parTrans" cxnId="{FE5F57F4-9028-4184-9AD2-31A502CA1159}">
      <dgm:prSet/>
      <dgm:spPr/>
      <dgm:t>
        <a:bodyPr/>
        <a:lstStyle/>
        <a:p>
          <a:endParaRPr lang="en-US"/>
        </a:p>
      </dgm:t>
    </dgm:pt>
    <dgm:pt modelId="{1BC7AB5E-08FF-4748-9093-374EE8E24E39}" type="sibTrans" cxnId="{FE5F57F4-9028-4184-9AD2-31A502CA1159}">
      <dgm:prSet/>
      <dgm:spPr/>
      <dgm:t>
        <a:bodyPr/>
        <a:lstStyle/>
        <a:p>
          <a:endParaRPr lang="en-US"/>
        </a:p>
      </dgm:t>
    </dgm:pt>
    <dgm:pt modelId="{5279204C-32A7-4B71-918B-A031B867C65E}">
      <dgm:prSet phldrT="[Texte]" custT="1"/>
      <dgm:spPr/>
      <dgm:t>
        <a:bodyPr lIns="0" rIns="0"/>
        <a:lstStyle/>
        <a:p>
          <a:pPr>
            <a:buFont typeface="Arial" panose="020B0604020202020204" pitchFamily="34" charset="0"/>
            <a:buChar char="•"/>
          </a:pPr>
          <a:r>
            <a:rPr lang="en-US" sz="1800" dirty="0" err="1">
              <a:solidFill>
                <a:schemeClr val="tx1"/>
              </a:solidFill>
            </a:rPr>
            <a:t>Estancamiento</a:t>
          </a:r>
          <a:r>
            <a:rPr lang="en-US" sz="1800" dirty="0">
              <a:solidFill>
                <a:schemeClr val="tx1"/>
              </a:solidFill>
            </a:rPr>
            <a:t> </a:t>
          </a:r>
          <a:r>
            <a:rPr lang="en-US" sz="1800" dirty="0" err="1">
              <a:solidFill>
                <a:schemeClr val="tx1"/>
              </a:solidFill>
            </a:rPr>
            <a:t>económico</a:t>
          </a:r>
          <a:endParaRPr lang="en-US" sz="1800" dirty="0">
            <a:solidFill>
              <a:schemeClr val="tx1"/>
            </a:solidFill>
          </a:endParaRPr>
        </a:p>
      </dgm:t>
    </dgm:pt>
    <dgm:pt modelId="{F5AB6365-FA8B-4754-9ED2-1A80B5174908}" type="parTrans" cxnId="{C94736ED-99D5-453A-BD66-497D2E5EE231}">
      <dgm:prSet/>
      <dgm:spPr/>
      <dgm:t>
        <a:bodyPr/>
        <a:lstStyle/>
        <a:p>
          <a:endParaRPr lang="en-US"/>
        </a:p>
      </dgm:t>
    </dgm:pt>
    <dgm:pt modelId="{5F054A7E-4023-44FB-A978-D896321BC11C}" type="sibTrans" cxnId="{C94736ED-99D5-453A-BD66-497D2E5EE231}">
      <dgm:prSet/>
      <dgm:spPr/>
      <dgm:t>
        <a:bodyPr/>
        <a:lstStyle/>
        <a:p>
          <a:endParaRPr lang="en-US"/>
        </a:p>
      </dgm:t>
    </dgm:pt>
    <dgm:pt modelId="{373889FF-43E4-45B7-A9D7-EBA1AA382BC1}">
      <dgm:prSet phldrT="[Texte]" custT="1"/>
      <dgm:spPr/>
      <dgm:t>
        <a:bodyPr lIns="0" rIns="0"/>
        <a:lstStyle/>
        <a:p>
          <a:r>
            <a:rPr lang="en-US" sz="1800" noProof="0" dirty="0" err="1">
              <a:solidFill>
                <a:schemeClr val="tx1"/>
              </a:solidFill>
            </a:rPr>
            <a:t>Enfermedades</a:t>
          </a:r>
          <a:endParaRPr lang="en-US" sz="1800" noProof="0" dirty="0">
            <a:solidFill>
              <a:schemeClr val="tx1"/>
            </a:solidFill>
          </a:endParaRPr>
        </a:p>
      </dgm:t>
    </dgm:pt>
    <dgm:pt modelId="{24E49645-B751-4E09-B68D-44874D6514A4}" type="parTrans" cxnId="{E00F5EB8-020B-426C-94C4-5EDB3D65025F}">
      <dgm:prSet/>
      <dgm:spPr/>
      <dgm:t>
        <a:bodyPr/>
        <a:lstStyle/>
        <a:p>
          <a:endParaRPr lang="en-US"/>
        </a:p>
      </dgm:t>
    </dgm:pt>
    <dgm:pt modelId="{BF1294B1-FCC4-4322-A911-189D57B82A24}" type="sibTrans" cxnId="{E00F5EB8-020B-426C-94C4-5EDB3D65025F}">
      <dgm:prSet/>
      <dgm:spPr/>
      <dgm:t>
        <a:bodyPr/>
        <a:lstStyle/>
        <a:p>
          <a:endParaRPr lang="en-US"/>
        </a:p>
      </dgm:t>
    </dgm:pt>
    <dgm:pt modelId="{15BF41A2-9CD1-4A2F-89D1-C0D030B6AD23}">
      <dgm:prSet phldrT="[Texte]" custT="1"/>
      <dgm:spPr/>
      <dgm:t>
        <a:bodyPr lIns="0" rIns="0"/>
        <a:lstStyle/>
        <a:p>
          <a:pPr>
            <a:buFont typeface="Arial" panose="020B0604020202020204" pitchFamily="34" charset="0"/>
            <a:buChar char="•"/>
          </a:pPr>
          <a:r>
            <a:rPr lang="en-US" sz="1800" noProof="0" dirty="0">
              <a:solidFill>
                <a:schemeClr val="tx1"/>
              </a:solidFill>
            </a:rPr>
            <a:t>Falta de </a:t>
          </a:r>
          <a:r>
            <a:rPr lang="en-US" sz="1800" noProof="0" dirty="0" err="1">
              <a:solidFill>
                <a:schemeClr val="tx1"/>
              </a:solidFill>
            </a:rPr>
            <a:t>agua</a:t>
          </a:r>
          <a:r>
            <a:rPr lang="en-US" sz="1800" noProof="0" dirty="0">
              <a:solidFill>
                <a:schemeClr val="tx1"/>
              </a:solidFill>
            </a:rPr>
            <a:t>, </a:t>
          </a:r>
          <a:r>
            <a:rPr lang="en-US" sz="1800" noProof="0" dirty="0" err="1">
              <a:solidFill>
                <a:schemeClr val="tx1"/>
              </a:solidFill>
            </a:rPr>
            <a:t>saneamiento</a:t>
          </a:r>
          <a:r>
            <a:rPr lang="en-US" sz="1800" noProof="0" dirty="0">
              <a:solidFill>
                <a:schemeClr val="tx1"/>
              </a:solidFill>
            </a:rPr>
            <a:t>, hygiene conditions</a:t>
          </a:r>
        </a:p>
      </dgm:t>
    </dgm:pt>
    <dgm:pt modelId="{C24DF765-A2F1-45AA-ADB4-152E9656BEE8}" type="parTrans" cxnId="{3B36EABF-3018-48E0-B133-D4445FB14F8F}">
      <dgm:prSet/>
      <dgm:spPr/>
      <dgm:t>
        <a:bodyPr/>
        <a:lstStyle/>
        <a:p>
          <a:endParaRPr lang="en-US"/>
        </a:p>
      </dgm:t>
    </dgm:pt>
    <dgm:pt modelId="{DA2DC236-2D3F-4453-B4EF-BDD344B27635}" type="sibTrans" cxnId="{3B36EABF-3018-48E0-B133-D4445FB14F8F}">
      <dgm:prSet/>
      <dgm:spPr/>
      <dgm:t>
        <a:bodyPr/>
        <a:lstStyle/>
        <a:p>
          <a:endParaRPr lang="en-US"/>
        </a:p>
      </dgm:t>
    </dgm:pt>
    <dgm:pt modelId="{E389AF1E-A010-4714-87CD-C17FE0BFC45F}">
      <dgm:prSet phldrT="[Texte]" custT="1"/>
      <dgm:spPr/>
      <dgm:t>
        <a:bodyPr lIns="0" rIns="0"/>
        <a:lstStyle/>
        <a:p>
          <a:pPr>
            <a:buFont typeface="Arial" panose="020B0604020202020204" pitchFamily="34" charset="0"/>
            <a:buChar char="•"/>
          </a:pPr>
          <a:r>
            <a:rPr lang="en-US" sz="1800" noProof="0" dirty="0" err="1">
              <a:solidFill>
                <a:schemeClr val="tx1"/>
              </a:solidFill>
            </a:rPr>
            <a:t>Alimentación</a:t>
          </a:r>
          <a:endParaRPr lang="en-US" sz="1800" noProof="0" dirty="0">
            <a:solidFill>
              <a:schemeClr val="tx1"/>
            </a:solidFill>
          </a:endParaRPr>
        </a:p>
      </dgm:t>
    </dgm:pt>
    <dgm:pt modelId="{780B785E-913A-4D02-95B8-1D68B449EE48}" type="parTrans" cxnId="{0AFBB54C-BD6E-4770-883F-94F980A94812}">
      <dgm:prSet/>
      <dgm:spPr/>
      <dgm:t>
        <a:bodyPr/>
        <a:lstStyle/>
        <a:p>
          <a:endParaRPr lang="en-US"/>
        </a:p>
      </dgm:t>
    </dgm:pt>
    <dgm:pt modelId="{8AE26963-B006-4F79-A04A-E4F646E6AA76}" type="sibTrans" cxnId="{0AFBB54C-BD6E-4770-883F-94F980A94812}">
      <dgm:prSet/>
      <dgm:spPr/>
      <dgm:t>
        <a:bodyPr/>
        <a:lstStyle/>
        <a:p>
          <a:endParaRPr lang="en-US"/>
        </a:p>
      </dgm:t>
    </dgm:pt>
    <dgm:pt modelId="{FE4424E0-3F46-4377-8207-216F3552C4C3}">
      <dgm:prSet phldrT="[Texte]" custT="1"/>
      <dgm:spPr/>
      <dgm:t>
        <a:bodyPr lIns="0" rIns="0"/>
        <a:lstStyle/>
        <a:p>
          <a:pPr>
            <a:buFont typeface="Arial" panose="020B0604020202020204" pitchFamily="34" charset="0"/>
            <a:buChar char="•"/>
          </a:pPr>
          <a:r>
            <a:rPr lang="en-US" sz="1800" noProof="0" dirty="0">
              <a:solidFill>
                <a:schemeClr val="tx1"/>
              </a:solidFill>
            </a:rPr>
            <a:t>Lack of and/or delayed treatment</a:t>
          </a:r>
        </a:p>
      </dgm:t>
    </dgm:pt>
    <dgm:pt modelId="{BF8FE5FB-FE77-486A-97A6-139CC2F569F7}" type="parTrans" cxnId="{AB758DEA-1B3D-4B6C-8B6A-D6C9B29C34F3}">
      <dgm:prSet/>
      <dgm:spPr/>
      <dgm:t>
        <a:bodyPr/>
        <a:lstStyle/>
        <a:p>
          <a:endParaRPr lang="en-US"/>
        </a:p>
      </dgm:t>
    </dgm:pt>
    <dgm:pt modelId="{7BDB718E-14E9-4CD6-9CE1-44AA3FE475CC}" type="sibTrans" cxnId="{AB758DEA-1B3D-4B6C-8B6A-D6C9B29C34F3}">
      <dgm:prSet/>
      <dgm:spPr/>
      <dgm:t>
        <a:bodyPr/>
        <a:lstStyle/>
        <a:p>
          <a:endParaRPr lang="en-US"/>
        </a:p>
      </dgm:t>
    </dgm:pt>
    <dgm:pt modelId="{B2069386-4AFE-44F4-86D9-397E77069938}">
      <dgm:prSet phldrT="[Texte]" custT="1"/>
      <dgm:spPr/>
      <dgm:t>
        <a:bodyPr lIns="0" rIns="0"/>
        <a:lstStyle/>
        <a:p>
          <a:pPr>
            <a:buFont typeface="Arial" panose="020B0604020202020204" pitchFamily="34" charset="0"/>
            <a:buNone/>
          </a:pPr>
          <a:r>
            <a:rPr lang="en-US" sz="1800" noProof="0" dirty="0">
              <a:solidFill>
                <a:schemeClr val="tx1"/>
              </a:solidFill>
            </a:rPr>
            <a:t>Overcrowding</a:t>
          </a:r>
        </a:p>
      </dgm:t>
    </dgm:pt>
    <dgm:pt modelId="{8AEE0015-024A-43A4-8345-8D4D0DFA88E2}" type="parTrans" cxnId="{3C8FD9D8-B0CF-4782-A7AE-0668F88B9E92}">
      <dgm:prSet/>
      <dgm:spPr/>
      <dgm:t>
        <a:bodyPr/>
        <a:lstStyle/>
        <a:p>
          <a:endParaRPr lang="en-US"/>
        </a:p>
      </dgm:t>
    </dgm:pt>
    <dgm:pt modelId="{9B750866-D057-4D22-8396-1D785DC72E45}" type="sibTrans" cxnId="{3C8FD9D8-B0CF-4782-A7AE-0668F88B9E92}">
      <dgm:prSet/>
      <dgm:spPr/>
      <dgm:t>
        <a:bodyPr/>
        <a:lstStyle/>
        <a:p>
          <a:endParaRPr lang="en-US"/>
        </a:p>
      </dgm:t>
    </dgm:pt>
    <dgm:pt modelId="{FBC53017-7A4A-4010-9DDD-CFE9766719A2}">
      <dgm:prSet phldrT="[Texte]" custT="1"/>
      <dgm:spPr/>
      <dgm:t>
        <a:bodyPr lIns="0" rIns="0"/>
        <a:lstStyle/>
        <a:p>
          <a:r>
            <a:rPr lang="en-US" sz="1800" noProof="0" dirty="0">
              <a:solidFill>
                <a:schemeClr val="tx1"/>
              </a:solidFill>
            </a:rPr>
            <a:t>Trauma</a:t>
          </a:r>
        </a:p>
      </dgm:t>
    </dgm:pt>
    <dgm:pt modelId="{6DD8D8DC-4558-4C4B-A78D-B2066E438EFB}" type="parTrans" cxnId="{E412414B-3EC5-4A09-B92C-785CBBEC3294}">
      <dgm:prSet/>
      <dgm:spPr/>
      <dgm:t>
        <a:bodyPr/>
        <a:lstStyle/>
        <a:p>
          <a:endParaRPr lang="en-US"/>
        </a:p>
      </dgm:t>
    </dgm:pt>
    <dgm:pt modelId="{8310EB45-A6E9-4E43-997E-3C87AD2E289C}" type="sibTrans" cxnId="{E412414B-3EC5-4A09-B92C-785CBBEC3294}">
      <dgm:prSet/>
      <dgm:spPr/>
      <dgm:t>
        <a:bodyPr/>
        <a:lstStyle/>
        <a:p>
          <a:endParaRPr lang="en-US"/>
        </a:p>
      </dgm:t>
    </dgm:pt>
    <dgm:pt modelId="{4BCE33F3-EB38-4A58-89C1-DE3D9E35A39A}">
      <dgm:prSet phldrT="[Texte]" custT="1"/>
      <dgm:spPr/>
      <dgm:t>
        <a:bodyPr lIns="0" rIns="0"/>
        <a:lstStyle/>
        <a:p>
          <a:r>
            <a:rPr lang="en-US" sz="1800" noProof="0" dirty="0" err="1">
              <a:solidFill>
                <a:schemeClr val="tx1"/>
              </a:solidFill>
            </a:rPr>
            <a:t>Heridas</a:t>
          </a:r>
          <a:endParaRPr lang="en-US" sz="1800" noProof="0" dirty="0">
            <a:solidFill>
              <a:schemeClr val="tx1"/>
            </a:solidFill>
          </a:endParaRPr>
        </a:p>
      </dgm:t>
    </dgm:pt>
    <dgm:pt modelId="{04AC5D45-3AEF-457E-A84A-F429D65DA559}" type="parTrans" cxnId="{6128C7D1-1DE5-4E31-85C9-04E38486579A}">
      <dgm:prSet/>
      <dgm:spPr/>
      <dgm:t>
        <a:bodyPr/>
        <a:lstStyle/>
        <a:p>
          <a:endParaRPr lang="en-US"/>
        </a:p>
      </dgm:t>
    </dgm:pt>
    <dgm:pt modelId="{A56DE31B-A1D9-4E33-B14C-FD6C6B298A9D}" type="sibTrans" cxnId="{6128C7D1-1DE5-4E31-85C9-04E38486579A}">
      <dgm:prSet/>
      <dgm:spPr/>
      <dgm:t>
        <a:bodyPr/>
        <a:lstStyle/>
        <a:p>
          <a:endParaRPr lang="en-US"/>
        </a:p>
      </dgm:t>
    </dgm:pt>
    <dgm:pt modelId="{58529C8C-9E0D-49B0-8AD0-0BF4713A5578}">
      <dgm:prSet phldrT="[Texte]" custT="1"/>
      <dgm:spPr/>
      <dgm:t>
        <a:bodyPr lIns="0" rIns="0"/>
        <a:lstStyle/>
        <a:p>
          <a:r>
            <a:rPr lang="en-US" sz="1800" noProof="0" dirty="0" err="1">
              <a:solidFill>
                <a:schemeClr val="tx1"/>
              </a:solidFill>
            </a:rPr>
            <a:t>Retraso</a:t>
          </a:r>
          <a:r>
            <a:rPr lang="en-US" sz="1800" noProof="0" dirty="0">
              <a:solidFill>
                <a:schemeClr val="tx1"/>
              </a:solidFill>
            </a:rPr>
            <a:t> </a:t>
          </a:r>
          <a:r>
            <a:rPr lang="en-US" sz="1800" noProof="0" dirty="0" err="1">
              <a:solidFill>
                <a:schemeClr val="tx1"/>
              </a:solidFill>
            </a:rPr>
            <a:t>en</a:t>
          </a:r>
          <a:r>
            <a:rPr lang="en-US" sz="1800" noProof="0" dirty="0">
              <a:solidFill>
                <a:schemeClr val="tx1"/>
              </a:solidFill>
            </a:rPr>
            <a:t> el </a:t>
          </a:r>
          <a:r>
            <a:rPr lang="en-US" sz="1800" noProof="0" err="1">
              <a:solidFill>
                <a:schemeClr val="tx1"/>
              </a:solidFill>
            </a:rPr>
            <a:t>desarollo</a:t>
          </a:r>
          <a:r>
            <a:rPr lang="en-US" sz="1800" noProof="0">
              <a:solidFill>
                <a:schemeClr val="tx1"/>
              </a:solidFill>
            </a:rPr>
            <a:t> mental</a:t>
          </a:r>
          <a:endParaRPr lang="en-US" sz="1800" noProof="0" dirty="0">
            <a:solidFill>
              <a:schemeClr val="tx1"/>
            </a:solidFill>
          </a:endParaRPr>
        </a:p>
      </dgm:t>
    </dgm:pt>
    <dgm:pt modelId="{4A5EE987-8CE4-42AF-B69E-3EBE427DE017}" type="parTrans" cxnId="{7228DFDB-A5EC-447C-9304-D7DD5272FF1D}">
      <dgm:prSet/>
      <dgm:spPr/>
      <dgm:t>
        <a:bodyPr/>
        <a:lstStyle/>
        <a:p>
          <a:endParaRPr lang="en-US"/>
        </a:p>
      </dgm:t>
    </dgm:pt>
    <dgm:pt modelId="{ED2FFE12-25BE-49AB-ADC1-7D012136D8DA}" type="sibTrans" cxnId="{7228DFDB-A5EC-447C-9304-D7DD5272FF1D}">
      <dgm:prSet/>
      <dgm:spPr/>
      <dgm:t>
        <a:bodyPr/>
        <a:lstStyle/>
        <a:p>
          <a:endParaRPr lang="en-US"/>
        </a:p>
      </dgm:t>
    </dgm:pt>
    <dgm:pt modelId="{2FB601E8-BC9A-4B9A-A36B-4E15AE55B77A}">
      <dgm:prSet phldrT="[Texte]" custT="1"/>
      <dgm:spPr/>
      <dgm:t>
        <a:bodyPr/>
        <a:lstStyle/>
        <a:p>
          <a:r>
            <a:rPr lang="en-US" sz="1800" noProof="0" dirty="0">
              <a:solidFill>
                <a:schemeClr val="tx1"/>
              </a:solidFill>
            </a:rPr>
            <a:t>Outbreaks</a:t>
          </a:r>
        </a:p>
      </dgm:t>
    </dgm:pt>
    <dgm:pt modelId="{BF24755A-783F-4441-B1E0-525AA61B320B}" type="parTrans" cxnId="{EDDD451C-D55E-4346-ACED-A603F448DF6C}">
      <dgm:prSet/>
      <dgm:spPr/>
      <dgm:t>
        <a:bodyPr/>
        <a:lstStyle/>
        <a:p>
          <a:endParaRPr lang="en-US"/>
        </a:p>
      </dgm:t>
    </dgm:pt>
    <dgm:pt modelId="{2F2AA396-2A77-47D4-BCA1-2534B3ADBD64}" type="sibTrans" cxnId="{EDDD451C-D55E-4346-ACED-A603F448DF6C}">
      <dgm:prSet/>
      <dgm:spPr/>
      <dgm:t>
        <a:bodyPr/>
        <a:lstStyle/>
        <a:p>
          <a:endParaRPr lang="en-US"/>
        </a:p>
      </dgm:t>
    </dgm:pt>
    <dgm:pt modelId="{205ECB5F-B3FE-4249-A671-E97A7D477FB1}">
      <dgm:prSet phldrT="[Texte]" custT="1"/>
      <dgm:spPr/>
      <dgm:t>
        <a:bodyPr/>
        <a:lstStyle/>
        <a:p>
          <a:r>
            <a:rPr lang="en-US" sz="1800" noProof="0" dirty="0" err="1">
              <a:solidFill>
                <a:schemeClr val="tx1"/>
              </a:solidFill>
            </a:rPr>
            <a:t>Desnutrición</a:t>
          </a:r>
          <a:endParaRPr lang="en-US" sz="1800" noProof="0" dirty="0">
            <a:solidFill>
              <a:schemeClr val="tx1"/>
            </a:solidFill>
          </a:endParaRPr>
        </a:p>
      </dgm:t>
    </dgm:pt>
    <dgm:pt modelId="{07B55211-632A-4454-9087-B00510441766}" type="parTrans" cxnId="{BC6C6FAC-EEA4-4DBD-9F06-44FE1CCE1AE3}">
      <dgm:prSet/>
      <dgm:spPr/>
      <dgm:t>
        <a:bodyPr/>
        <a:lstStyle/>
        <a:p>
          <a:endParaRPr lang="en-US"/>
        </a:p>
      </dgm:t>
    </dgm:pt>
    <dgm:pt modelId="{07B4AF65-460D-43AE-94FE-6EC2977DEF11}" type="sibTrans" cxnId="{BC6C6FAC-EEA4-4DBD-9F06-44FE1CCE1AE3}">
      <dgm:prSet/>
      <dgm:spPr/>
      <dgm:t>
        <a:bodyPr/>
        <a:lstStyle/>
        <a:p>
          <a:endParaRPr lang="en-US"/>
        </a:p>
      </dgm:t>
    </dgm:pt>
    <dgm:pt modelId="{CF39E0D0-349F-4777-AB67-27B15CDABB14}">
      <dgm:prSet phldrT="[Texte]" custT="1"/>
      <dgm:spPr/>
      <dgm:t>
        <a:bodyPr lIns="0" rIns="0"/>
        <a:lstStyle/>
        <a:p>
          <a:pPr>
            <a:buFont typeface="Arial" panose="020B0604020202020204" pitchFamily="34" charset="0"/>
            <a:buChar char="•"/>
          </a:pPr>
          <a:r>
            <a:rPr lang="en-US" sz="1800" dirty="0">
              <a:solidFill>
                <a:schemeClr val="tx1"/>
              </a:solidFill>
            </a:rPr>
            <a:t>Ethnic rivalry</a:t>
          </a:r>
        </a:p>
      </dgm:t>
    </dgm:pt>
    <dgm:pt modelId="{177E238D-5ADB-4E33-9333-31C93C8067F7}" type="parTrans" cxnId="{DB6CCCD1-18F6-4C64-8AC5-B16924B300B1}">
      <dgm:prSet/>
      <dgm:spPr/>
      <dgm:t>
        <a:bodyPr/>
        <a:lstStyle/>
        <a:p>
          <a:endParaRPr lang="en-GB"/>
        </a:p>
      </dgm:t>
    </dgm:pt>
    <dgm:pt modelId="{ACA5B93D-4D26-4034-91F8-E2BC061014A2}" type="sibTrans" cxnId="{DB6CCCD1-18F6-4C64-8AC5-B16924B300B1}">
      <dgm:prSet/>
      <dgm:spPr/>
      <dgm:t>
        <a:bodyPr/>
        <a:lstStyle/>
        <a:p>
          <a:endParaRPr lang="en-GB"/>
        </a:p>
      </dgm:t>
    </dgm:pt>
    <dgm:pt modelId="{35AB8752-D25C-4E98-969D-F55A44788994}">
      <dgm:prSet phldrT="[Texte]" custT="1"/>
      <dgm:spPr/>
      <dgm:t>
        <a:bodyPr lIns="0" rIns="0"/>
        <a:lstStyle/>
        <a:p>
          <a:pPr>
            <a:buFont typeface="Arial" panose="020B0604020202020204" pitchFamily="34" charset="0"/>
            <a:buChar char="•"/>
          </a:pPr>
          <a:r>
            <a:rPr lang="en-US" sz="1800" dirty="0">
              <a:solidFill>
                <a:schemeClr val="tx1"/>
              </a:solidFill>
            </a:rPr>
            <a:t>Arms proliferation</a:t>
          </a:r>
        </a:p>
      </dgm:t>
    </dgm:pt>
    <dgm:pt modelId="{F59FE17E-CC6C-4868-B6CD-5BEF02FAFA09}" type="parTrans" cxnId="{F6C24DAC-8B6B-4FB1-A7D7-83B47F835D3F}">
      <dgm:prSet/>
      <dgm:spPr/>
      <dgm:t>
        <a:bodyPr/>
        <a:lstStyle/>
        <a:p>
          <a:endParaRPr lang="en-GB"/>
        </a:p>
      </dgm:t>
    </dgm:pt>
    <dgm:pt modelId="{F13F1490-3BE0-47FF-BE11-BDE6CA9011EC}" type="sibTrans" cxnId="{F6C24DAC-8B6B-4FB1-A7D7-83B47F835D3F}">
      <dgm:prSet/>
      <dgm:spPr/>
      <dgm:t>
        <a:bodyPr/>
        <a:lstStyle/>
        <a:p>
          <a:endParaRPr lang="en-GB"/>
        </a:p>
      </dgm:t>
    </dgm:pt>
    <dgm:pt modelId="{57C33FC9-5B67-4C31-9657-EE4C7467BB33}">
      <dgm:prSet phldrT="[Texte]" custT="1"/>
      <dgm:spPr/>
      <dgm:t>
        <a:bodyPr/>
        <a:lstStyle/>
        <a:p>
          <a:pPr>
            <a:buFont typeface="Arial" panose="020B0604020202020204" pitchFamily="34" charset="0"/>
            <a:buChar char="•"/>
          </a:pPr>
          <a:r>
            <a:rPr lang="en-US" sz="1800" dirty="0" err="1">
              <a:solidFill>
                <a:schemeClr val="tx1"/>
              </a:solidFill>
            </a:rPr>
            <a:t>Clima</a:t>
          </a:r>
          <a:endParaRPr lang="en-US" sz="1800" dirty="0">
            <a:solidFill>
              <a:schemeClr val="tx1"/>
            </a:solidFill>
          </a:endParaRPr>
        </a:p>
      </dgm:t>
    </dgm:pt>
    <dgm:pt modelId="{8D4203C1-291C-436F-95AA-AB07B2BBCE8B}" type="parTrans" cxnId="{BE09D652-36C8-4AE7-84FD-C0A243119BEB}">
      <dgm:prSet/>
      <dgm:spPr/>
      <dgm:t>
        <a:bodyPr/>
        <a:lstStyle/>
        <a:p>
          <a:endParaRPr lang="en-GB"/>
        </a:p>
      </dgm:t>
    </dgm:pt>
    <dgm:pt modelId="{05CF0FDB-3864-4DBB-B869-26C7758F0E62}" type="sibTrans" cxnId="{BE09D652-36C8-4AE7-84FD-C0A243119BEB}">
      <dgm:prSet/>
      <dgm:spPr/>
      <dgm:t>
        <a:bodyPr/>
        <a:lstStyle/>
        <a:p>
          <a:endParaRPr lang="en-GB"/>
        </a:p>
      </dgm:t>
    </dgm:pt>
    <dgm:pt modelId="{0EDA58D4-6A94-41F3-A088-ED9940C5A168}">
      <dgm:prSet phldrT="[Texte]" custT="1"/>
      <dgm:spPr/>
      <dgm:t>
        <a:bodyPr/>
        <a:lstStyle/>
        <a:p>
          <a:pPr>
            <a:buFont typeface="Arial" panose="020B0604020202020204" pitchFamily="34" charset="0"/>
            <a:buChar char="•"/>
          </a:pPr>
          <a:r>
            <a:rPr lang="en-US" sz="1800" dirty="0">
              <a:solidFill>
                <a:schemeClr val="tx1"/>
              </a:solidFill>
            </a:rPr>
            <a:t>Seismic risk</a:t>
          </a:r>
        </a:p>
      </dgm:t>
    </dgm:pt>
    <dgm:pt modelId="{6734A115-9D34-4255-871B-90C9BC1119C8}" type="parTrans" cxnId="{1BD1D977-3767-49B3-B566-6C4D49708B3D}">
      <dgm:prSet/>
      <dgm:spPr/>
      <dgm:t>
        <a:bodyPr/>
        <a:lstStyle/>
        <a:p>
          <a:endParaRPr lang="en-GB"/>
        </a:p>
      </dgm:t>
    </dgm:pt>
    <dgm:pt modelId="{D299A55C-3D90-444B-90C2-91CE953A7168}" type="sibTrans" cxnId="{1BD1D977-3767-49B3-B566-6C4D49708B3D}">
      <dgm:prSet/>
      <dgm:spPr/>
      <dgm:t>
        <a:bodyPr/>
        <a:lstStyle/>
        <a:p>
          <a:endParaRPr lang="en-GB"/>
        </a:p>
      </dgm:t>
    </dgm:pt>
    <dgm:pt modelId="{C2B36F6D-01E1-4924-BF75-89FC37BE009B}">
      <dgm:prSet phldrT="[Texte]" custT="1"/>
      <dgm:spPr/>
      <dgm:t>
        <a:bodyPr lIns="0" rIns="0"/>
        <a:lstStyle/>
        <a:p>
          <a:pPr algn="l">
            <a:buFont typeface="Arial" panose="020B0604020202020204" pitchFamily="34" charset="0"/>
            <a:buChar char="•"/>
          </a:pPr>
          <a:r>
            <a:rPr lang="en-US" sz="1800" dirty="0">
              <a:solidFill>
                <a:schemeClr val="tx1"/>
              </a:solidFill>
            </a:rPr>
            <a:t>Abusive relationship </a:t>
          </a:r>
        </a:p>
      </dgm:t>
    </dgm:pt>
    <dgm:pt modelId="{AAAE31A6-8474-443D-8522-C60D58570C68}" type="parTrans" cxnId="{A2EAFF24-4ED3-4B38-8CC3-A0030E19EFE9}">
      <dgm:prSet/>
      <dgm:spPr/>
      <dgm:t>
        <a:bodyPr/>
        <a:lstStyle/>
        <a:p>
          <a:endParaRPr lang="en-GB"/>
        </a:p>
      </dgm:t>
    </dgm:pt>
    <dgm:pt modelId="{40069E83-A0AC-40D8-B9A6-37B40040D813}" type="sibTrans" cxnId="{A2EAFF24-4ED3-4B38-8CC3-A0030E19EFE9}">
      <dgm:prSet/>
      <dgm:spPr/>
      <dgm:t>
        <a:bodyPr/>
        <a:lstStyle/>
        <a:p>
          <a:endParaRPr lang="en-GB"/>
        </a:p>
      </dgm:t>
    </dgm:pt>
    <dgm:pt modelId="{94CC8061-9089-4187-96DF-A76826032B3F}">
      <dgm:prSet phldrT="[Texte]" custT="1"/>
      <dgm:spPr/>
      <dgm:t>
        <a:bodyPr lIns="0" rIns="0"/>
        <a:lstStyle/>
        <a:p>
          <a:pPr algn="l">
            <a:buFont typeface="Arial" panose="020B0604020202020204" pitchFamily="34" charset="0"/>
            <a:buChar char="•"/>
          </a:pPr>
          <a:r>
            <a:rPr lang="en-US" sz="1800" dirty="0">
              <a:solidFill>
                <a:schemeClr val="tx1"/>
              </a:solidFill>
            </a:rPr>
            <a:t>Psychological and physical stress</a:t>
          </a:r>
        </a:p>
      </dgm:t>
    </dgm:pt>
    <dgm:pt modelId="{00903BB2-CDB9-4D66-94AD-C180B4FB7DB2}" type="parTrans" cxnId="{C84D5149-888D-4294-838A-0AB34B0F8F04}">
      <dgm:prSet/>
      <dgm:spPr/>
      <dgm:t>
        <a:bodyPr/>
        <a:lstStyle/>
        <a:p>
          <a:endParaRPr lang="en-GB"/>
        </a:p>
      </dgm:t>
    </dgm:pt>
    <dgm:pt modelId="{5D72FCE3-2E48-474C-8974-F6B99348E053}" type="sibTrans" cxnId="{C84D5149-888D-4294-838A-0AB34B0F8F04}">
      <dgm:prSet/>
      <dgm:spPr/>
      <dgm:t>
        <a:bodyPr/>
        <a:lstStyle/>
        <a:p>
          <a:endParaRPr lang="en-GB"/>
        </a:p>
      </dgm:t>
    </dgm:pt>
    <dgm:pt modelId="{2E30EE97-E1BB-4DCC-85D6-379765562C1A}">
      <dgm:prSet phldrT="[Texte]" custT="1"/>
      <dgm:spPr/>
      <dgm:t>
        <a:bodyPr lIns="0" rIns="0"/>
        <a:lstStyle/>
        <a:p>
          <a:pPr algn="l">
            <a:buFont typeface="Arial" panose="020B0604020202020204" pitchFamily="34" charset="0"/>
            <a:buChar char="•"/>
          </a:pPr>
          <a:r>
            <a:rPr lang="en-US" sz="1800" dirty="0" err="1">
              <a:solidFill>
                <a:schemeClr val="tx1"/>
              </a:solidFill>
            </a:rPr>
            <a:t>Acceso</a:t>
          </a:r>
          <a:r>
            <a:rPr lang="en-US" sz="1800" dirty="0">
              <a:solidFill>
                <a:schemeClr val="tx1"/>
              </a:solidFill>
            </a:rPr>
            <a:t> a </a:t>
          </a:r>
          <a:r>
            <a:rPr lang="en-US" sz="1800" dirty="0" err="1">
              <a:solidFill>
                <a:schemeClr val="tx1"/>
              </a:solidFill>
            </a:rPr>
            <a:t>los</a:t>
          </a:r>
          <a:r>
            <a:rPr lang="en-US" sz="1800" dirty="0">
              <a:solidFill>
                <a:schemeClr val="tx1"/>
              </a:solidFill>
            </a:rPr>
            <a:t> </a:t>
          </a:r>
          <a:r>
            <a:rPr lang="en-US" sz="1800" dirty="0" err="1">
              <a:solidFill>
                <a:schemeClr val="tx1"/>
              </a:solidFill>
            </a:rPr>
            <a:t>servicios</a:t>
          </a:r>
          <a:r>
            <a:rPr lang="en-US" sz="1800" dirty="0">
              <a:solidFill>
                <a:schemeClr val="tx1"/>
              </a:solidFill>
            </a:rPr>
            <a:t> de </a:t>
          </a:r>
          <a:r>
            <a:rPr lang="en-US" sz="1800" dirty="0" err="1">
              <a:solidFill>
                <a:schemeClr val="tx1"/>
              </a:solidFill>
            </a:rPr>
            <a:t>salud</a:t>
          </a:r>
          <a:endParaRPr lang="en-US" sz="1800" dirty="0">
            <a:solidFill>
              <a:schemeClr val="tx1"/>
            </a:solidFill>
          </a:endParaRPr>
        </a:p>
      </dgm:t>
    </dgm:pt>
    <dgm:pt modelId="{FFB476AD-EF15-4835-B670-BC6A3ED2FB67}" type="parTrans" cxnId="{CC4BFF1C-D53F-4560-8CA7-C80239B3B172}">
      <dgm:prSet/>
      <dgm:spPr/>
      <dgm:t>
        <a:bodyPr/>
        <a:lstStyle/>
        <a:p>
          <a:endParaRPr lang="en-GB"/>
        </a:p>
      </dgm:t>
    </dgm:pt>
    <dgm:pt modelId="{062CD9EB-AF32-43C4-921C-3CA9AEAA518D}" type="sibTrans" cxnId="{CC4BFF1C-D53F-4560-8CA7-C80239B3B172}">
      <dgm:prSet/>
      <dgm:spPr/>
      <dgm:t>
        <a:bodyPr/>
        <a:lstStyle/>
        <a:p>
          <a:endParaRPr lang="en-GB"/>
        </a:p>
      </dgm:t>
    </dgm:pt>
    <dgm:pt modelId="{6100F118-60CC-4799-AB04-4ED406381987}">
      <dgm:prSet phldrT="[Texte]" custT="1"/>
      <dgm:spPr/>
      <dgm:t>
        <a:bodyPr lIns="0" rIns="0"/>
        <a:lstStyle/>
        <a:p>
          <a:pPr>
            <a:buFont typeface="Arial" panose="020B0604020202020204" pitchFamily="34" charset="0"/>
            <a:buNone/>
          </a:pPr>
          <a:r>
            <a:rPr lang="en-US" sz="1800" noProof="0" dirty="0" err="1">
              <a:solidFill>
                <a:schemeClr val="tx1"/>
              </a:solidFill>
            </a:rPr>
            <a:t>Vacunación</a:t>
          </a:r>
          <a:endParaRPr lang="en-US" sz="1800" noProof="0" dirty="0">
            <a:solidFill>
              <a:schemeClr val="tx1"/>
            </a:solidFill>
          </a:endParaRPr>
        </a:p>
      </dgm:t>
    </dgm:pt>
    <dgm:pt modelId="{47AD1E92-1E23-4A2D-B577-DBD20C252F38}" type="parTrans" cxnId="{3658A038-0E2D-4A5B-92B1-7224862A5EC5}">
      <dgm:prSet/>
      <dgm:spPr/>
      <dgm:t>
        <a:bodyPr/>
        <a:lstStyle/>
        <a:p>
          <a:endParaRPr lang="en-GB"/>
        </a:p>
      </dgm:t>
    </dgm:pt>
    <dgm:pt modelId="{C4CBE927-89C5-45C1-92EF-85D19EE51BA3}" type="sibTrans" cxnId="{3658A038-0E2D-4A5B-92B1-7224862A5EC5}">
      <dgm:prSet/>
      <dgm:spPr/>
      <dgm:t>
        <a:bodyPr/>
        <a:lstStyle/>
        <a:p>
          <a:endParaRPr lang="en-GB"/>
        </a:p>
      </dgm:t>
    </dgm:pt>
    <dgm:pt modelId="{27835846-9165-48C4-8BF4-33C991033A3F}">
      <dgm:prSet phldrT="[Texte]" custT="1"/>
      <dgm:spPr/>
      <dgm:t>
        <a:bodyPr lIns="0" rIns="0"/>
        <a:lstStyle/>
        <a:p>
          <a:pPr>
            <a:buFont typeface="Arial" panose="020B0604020202020204" pitchFamily="34" charset="0"/>
            <a:buNone/>
          </a:pPr>
          <a:r>
            <a:rPr lang="en-US" sz="1800" noProof="0" dirty="0">
              <a:solidFill>
                <a:schemeClr val="tx1"/>
              </a:solidFill>
            </a:rPr>
            <a:t>Falta de </a:t>
          </a:r>
          <a:r>
            <a:rPr lang="en-US" sz="1800" noProof="0" dirty="0" err="1">
              <a:solidFill>
                <a:schemeClr val="tx1"/>
              </a:solidFill>
            </a:rPr>
            <a:t>resguardo</a:t>
          </a:r>
          <a:endParaRPr lang="en-US" sz="1800" noProof="0" dirty="0">
            <a:solidFill>
              <a:schemeClr val="tx1"/>
            </a:solidFill>
          </a:endParaRPr>
        </a:p>
      </dgm:t>
    </dgm:pt>
    <dgm:pt modelId="{E46C7DAF-C2FC-4EDD-9064-E087FCAAD7E2}" type="parTrans" cxnId="{532BCD06-E115-4E61-8280-CCAB4EF0AD93}">
      <dgm:prSet/>
      <dgm:spPr/>
      <dgm:t>
        <a:bodyPr/>
        <a:lstStyle/>
        <a:p>
          <a:endParaRPr lang="en-GB"/>
        </a:p>
      </dgm:t>
    </dgm:pt>
    <dgm:pt modelId="{0E9F8C59-4931-42BA-9AD5-BA5EF30140F1}" type="sibTrans" cxnId="{532BCD06-E115-4E61-8280-CCAB4EF0AD93}">
      <dgm:prSet/>
      <dgm:spPr/>
      <dgm:t>
        <a:bodyPr/>
        <a:lstStyle/>
        <a:p>
          <a:endParaRPr lang="en-GB"/>
        </a:p>
      </dgm:t>
    </dgm:pt>
    <dgm:pt modelId="{3E37C0C1-D73F-48AC-9DAA-8677ABA391FC}">
      <dgm:prSet phldrT="[Texte]" custT="1"/>
      <dgm:spPr/>
      <dgm:t>
        <a:bodyPr lIns="0" rIns="0"/>
        <a:lstStyle/>
        <a:p>
          <a:pPr>
            <a:buFont typeface="Arial" panose="020B0604020202020204" pitchFamily="34" charset="0"/>
            <a:buChar char="•"/>
          </a:pPr>
          <a:r>
            <a:rPr lang="en-US" sz="1800" noProof="0" dirty="0" err="1">
              <a:solidFill>
                <a:schemeClr val="tx1"/>
              </a:solidFill>
            </a:rPr>
            <a:t>Violencia</a:t>
          </a:r>
          <a:r>
            <a:rPr lang="en-US" sz="1800" noProof="0" dirty="0">
              <a:solidFill>
                <a:schemeClr val="tx1"/>
              </a:solidFill>
            </a:rPr>
            <a:t> </a:t>
          </a:r>
        </a:p>
      </dgm:t>
    </dgm:pt>
    <dgm:pt modelId="{6B803835-345C-498F-BA4D-5D1E76A677E1}" type="parTrans" cxnId="{C189E5A8-D274-42AA-B705-1AD291E958CE}">
      <dgm:prSet/>
      <dgm:spPr/>
      <dgm:t>
        <a:bodyPr/>
        <a:lstStyle/>
        <a:p>
          <a:endParaRPr lang="en-GB"/>
        </a:p>
      </dgm:t>
    </dgm:pt>
    <dgm:pt modelId="{463F669A-0C6E-4010-BAAF-D9896E519DED}" type="sibTrans" cxnId="{C189E5A8-D274-42AA-B705-1AD291E958CE}">
      <dgm:prSet/>
      <dgm:spPr/>
      <dgm:t>
        <a:bodyPr/>
        <a:lstStyle/>
        <a:p>
          <a:endParaRPr lang="en-GB"/>
        </a:p>
      </dgm:t>
    </dgm:pt>
    <dgm:pt modelId="{549B6E9C-3E1F-4600-B823-81D1302C3F15}">
      <dgm:prSet phldrT="[Texte]" custT="1"/>
      <dgm:spPr/>
      <dgm:t>
        <a:bodyPr lIns="0" rIns="0"/>
        <a:lstStyle/>
        <a:p>
          <a:pPr>
            <a:buFont typeface="Arial" panose="020B0604020202020204" pitchFamily="34" charset="0"/>
            <a:buNone/>
          </a:pPr>
          <a:r>
            <a:rPr lang="en-US" sz="1800" noProof="0" dirty="0" err="1">
              <a:solidFill>
                <a:schemeClr val="tx1"/>
              </a:solidFill>
            </a:rPr>
            <a:t>Exposición</a:t>
          </a:r>
          <a:r>
            <a:rPr lang="en-US" sz="1800" noProof="0" dirty="0">
              <a:solidFill>
                <a:schemeClr val="tx1"/>
              </a:solidFill>
            </a:rPr>
            <a:t> a </a:t>
          </a:r>
          <a:r>
            <a:rPr lang="en-US" sz="1800" noProof="0" dirty="0" err="1">
              <a:solidFill>
                <a:schemeClr val="tx1"/>
              </a:solidFill>
            </a:rPr>
            <a:t>vectores</a:t>
          </a:r>
          <a:r>
            <a:rPr lang="en-US" sz="1800" noProof="0" dirty="0">
              <a:solidFill>
                <a:schemeClr val="tx1"/>
              </a:solidFill>
            </a:rPr>
            <a:t> de </a:t>
          </a:r>
          <a:r>
            <a:rPr lang="en-US" sz="1800" noProof="0" dirty="0" err="1">
              <a:solidFill>
                <a:schemeClr val="tx1"/>
              </a:solidFill>
            </a:rPr>
            <a:t>enfermedades</a:t>
          </a:r>
          <a:endParaRPr lang="en-US" sz="1800" noProof="0" dirty="0">
            <a:solidFill>
              <a:schemeClr val="tx1"/>
            </a:solidFill>
          </a:endParaRPr>
        </a:p>
      </dgm:t>
    </dgm:pt>
    <dgm:pt modelId="{B233998D-4654-4B3A-9D7B-2B06DB3BEDDE}" type="parTrans" cxnId="{BD02E33B-7B18-49DE-9B10-653AE1935E6B}">
      <dgm:prSet/>
      <dgm:spPr/>
      <dgm:t>
        <a:bodyPr/>
        <a:lstStyle/>
        <a:p>
          <a:endParaRPr lang="en-GB"/>
        </a:p>
      </dgm:t>
    </dgm:pt>
    <dgm:pt modelId="{F834BAC4-27BB-4558-A5A2-D39E56D21EEA}" type="sibTrans" cxnId="{BD02E33B-7B18-49DE-9B10-653AE1935E6B}">
      <dgm:prSet/>
      <dgm:spPr/>
      <dgm:t>
        <a:bodyPr/>
        <a:lstStyle/>
        <a:p>
          <a:endParaRPr lang="en-GB"/>
        </a:p>
      </dgm:t>
    </dgm:pt>
    <dgm:pt modelId="{A433D973-FF5D-42DA-8600-889AF4B6FD90}">
      <dgm:prSet phldrT="[Texte]" custT="1"/>
      <dgm:spPr/>
      <dgm:t>
        <a:bodyPr lIns="0" rIns="0"/>
        <a:lstStyle/>
        <a:p>
          <a:pPr>
            <a:buFont typeface="Arial" panose="020B0604020202020204" pitchFamily="34" charset="0"/>
            <a:buChar char="•"/>
          </a:pPr>
          <a:r>
            <a:rPr lang="en-US" sz="1800" dirty="0" err="1">
              <a:solidFill>
                <a:schemeClr val="tx1"/>
              </a:solidFill>
            </a:rPr>
            <a:t>Vulnerabilidad</a:t>
          </a:r>
          <a:r>
            <a:rPr lang="en-US" sz="1800" dirty="0">
              <a:solidFill>
                <a:schemeClr val="tx1"/>
              </a:solidFill>
            </a:rPr>
            <a:t> </a:t>
          </a:r>
          <a:r>
            <a:rPr lang="en-US" sz="1800" dirty="0" err="1">
              <a:solidFill>
                <a:schemeClr val="tx1"/>
              </a:solidFill>
            </a:rPr>
            <a:t>embiental</a:t>
          </a:r>
          <a:endParaRPr lang="en-US" sz="1800" dirty="0">
            <a:solidFill>
              <a:schemeClr val="tx1"/>
            </a:solidFill>
          </a:endParaRPr>
        </a:p>
      </dgm:t>
    </dgm:pt>
    <dgm:pt modelId="{5ABF0057-BB60-4F84-AB66-5ACBCCA5864B}" type="sibTrans" cxnId="{4D08F34D-752C-449E-9586-3FCCDCCA7A21}">
      <dgm:prSet/>
      <dgm:spPr/>
      <dgm:t>
        <a:bodyPr/>
        <a:lstStyle/>
        <a:p>
          <a:endParaRPr lang="en-US"/>
        </a:p>
      </dgm:t>
    </dgm:pt>
    <dgm:pt modelId="{7F3F0F68-FC4A-4773-B65D-A96C4D77A0C6}" type="parTrans" cxnId="{4D08F34D-752C-449E-9586-3FCCDCCA7A21}">
      <dgm:prSet/>
      <dgm:spPr/>
      <dgm:t>
        <a:bodyPr/>
        <a:lstStyle/>
        <a:p>
          <a:endParaRPr lang="en-US"/>
        </a:p>
      </dgm:t>
    </dgm:pt>
    <dgm:pt modelId="{605DC91F-68B1-4EA3-94E6-F9DAB1C255CA}" type="pres">
      <dgm:prSet presAssocID="{FB037E93-2B61-44CB-8D5C-A738842D44A2}" presName="linearFlow" presStyleCnt="0">
        <dgm:presLayoutVars>
          <dgm:dir/>
          <dgm:animLvl val="lvl"/>
          <dgm:resizeHandles val="exact"/>
        </dgm:presLayoutVars>
      </dgm:prSet>
      <dgm:spPr/>
    </dgm:pt>
    <dgm:pt modelId="{8F210396-9CFE-4A69-A2B0-3077630B9708}" type="pres">
      <dgm:prSet presAssocID="{AB478AAB-946B-4078-A3CA-397774E98164}" presName="composite" presStyleCnt="0"/>
      <dgm:spPr/>
    </dgm:pt>
    <dgm:pt modelId="{ADA8146F-307F-42D4-982D-7E63A1233CCC}" type="pres">
      <dgm:prSet presAssocID="{AB478AAB-946B-4078-A3CA-397774E98164}" presName="parTx" presStyleLbl="node1" presStyleIdx="0" presStyleCnt="4">
        <dgm:presLayoutVars>
          <dgm:chMax val="0"/>
          <dgm:chPref val="0"/>
          <dgm:bulletEnabled val="1"/>
        </dgm:presLayoutVars>
      </dgm:prSet>
      <dgm:spPr/>
    </dgm:pt>
    <dgm:pt modelId="{BCCB1376-4BD8-4ABC-BDA1-C9A277B7F168}" type="pres">
      <dgm:prSet presAssocID="{AB478AAB-946B-4078-A3CA-397774E98164}" presName="parSh" presStyleLbl="node1" presStyleIdx="0" presStyleCnt="4" custScaleX="152509" custLinFactNeighborX="3148" custLinFactNeighborY="-10741"/>
      <dgm:spPr/>
    </dgm:pt>
    <dgm:pt modelId="{77CA799B-2651-4B5F-AEFA-9DED4CFD4FB0}" type="pres">
      <dgm:prSet presAssocID="{AB478AAB-946B-4078-A3CA-397774E98164}" presName="desTx" presStyleLbl="fgAcc1" presStyleIdx="0" presStyleCnt="4" custScaleX="154049" custScaleY="99846" custLinFactNeighborX="-14985" custLinFactNeighborY="3688">
        <dgm:presLayoutVars>
          <dgm:bulletEnabled val="1"/>
        </dgm:presLayoutVars>
      </dgm:prSet>
      <dgm:spPr/>
    </dgm:pt>
    <dgm:pt modelId="{E14B04D1-2328-45CD-87F8-7FAF1293310B}" type="pres">
      <dgm:prSet presAssocID="{9791070B-4437-43F0-BDA2-D827A1494ED1}" presName="sibTrans" presStyleLbl="sibTrans2D1" presStyleIdx="0" presStyleCnt="3" custLinFactNeighborY="42210"/>
      <dgm:spPr/>
    </dgm:pt>
    <dgm:pt modelId="{96B41E91-6292-495F-ABB1-EB7B086C5B80}" type="pres">
      <dgm:prSet presAssocID="{9791070B-4437-43F0-BDA2-D827A1494ED1}" presName="connTx" presStyleLbl="sibTrans2D1" presStyleIdx="0" presStyleCnt="3"/>
      <dgm:spPr/>
    </dgm:pt>
    <dgm:pt modelId="{78FFD3F4-8DA8-4793-A43E-9B0ED5907A4C}" type="pres">
      <dgm:prSet presAssocID="{FE3E1315-BFD9-4D60-BAC2-208827D97ECE}" presName="composite" presStyleCnt="0"/>
      <dgm:spPr/>
    </dgm:pt>
    <dgm:pt modelId="{3E34440F-A8EE-4871-9C83-BDBE8F8CE8E7}" type="pres">
      <dgm:prSet presAssocID="{FE3E1315-BFD9-4D60-BAC2-208827D97ECE}" presName="parTx" presStyleLbl="node1" presStyleIdx="0" presStyleCnt="4">
        <dgm:presLayoutVars>
          <dgm:chMax val="0"/>
          <dgm:chPref val="0"/>
          <dgm:bulletEnabled val="1"/>
        </dgm:presLayoutVars>
      </dgm:prSet>
      <dgm:spPr/>
    </dgm:pt>
    <dgm:pt modelId="{556FFB11-636D-450C-8ECE-4FBAC8B54D82}" type="pres">
      <dgm:prSet presAssocID="{FE3E1315-BFD9-4D60-BAC2-208827D97ECE}" presName="parSh" presStyleLbl="node1" presStyleIdx="1" presStyleCnt="4" custScaleX="151260" custLinFactNeighborX="1885" custLinFactNeighborY="-24656"/>
      <dgm:spPr/>
    </dgm:pt>
    <dgm:pt modelId="{E68B2357-AC9E-4C10-B888-C2E0F579E52F}" type="pres">
      <dgm:prSet presAssocID="{FE3E1315-BFD9-4D60-BAC2-208827D97ECE}" presName="desTx" presStyleLbl="fgAcc1" presStyleIdx="1" presStyleCnt="4" custScaleX="157146" custScaleY="97003" custLinFactNeighborX="-17257" custLinFactNeighborY="336">
        <dgm:presLayoutVars>
          <dgm:bulletEnabled val="1"/>
        </dgm:presLayoutVars>
      </dgm:prSet>
      <dgm:spPr/>
    </dgm:pt>
    <dgm:pt modelId="{68BCAE89-7841-416C-B64D-42AB4B314DA3}" type="pres">
      <dgm:prSet presAssocID="{8E4A6406-B14D-4BD1-8C13-7C7FF4D7F7FE}" presName="sibTrans" presStyleLbl="sibTrans2D1" presStyleIdx="1" presStyleCnt="3" custLinFactNeighborX="7467" custLinFactNeighborY="30550"/>
      <dgm:spPr/>
    </dgm:pt>
    <dgm:pt modelId="{D5D9F336-F77D-4F01-A9C1-42F8C70DC147}" type="pres">
      <dgm:prSet presAssocID="{8E4A6406-B14D-4BD1-8C13-7C7FF4D7F7FE}" presName="connTx" presStyleLbl="sibTrans2D1" presStyleIdx="1" presStyleCnt="3"/>
      <dgm:spPr/>
    </dgm:pt>
    <dgm:pt modelId="{5BCDC1B7-3C45-4DB9-899C-F2286C67E770}" type="pres">
      <dgm:prSet presAssocID="{BDD14E45-B598-4D19-9330-240C074A5D42}" presName="composite" presStyleCnt="0"/>
      <dgm:spPr/>
    </dgm:pt>
    <dgm:pt modelId="{FF2A0041-C31A-47C7-8BCC-EFAA00A8713B}" type="pres">
      <dgm:prSet presAssocID="{BDD14E45-B598-4D19-9330-240C074A5D42}" presName="parTx" presStyleLbl="node1" presStyleIdx="1" presStyleCnt="4">
        <dgm:presLayoutVars>
          <dgm:chMax val="0"/>
          <dgm:chPref val="0"/>
          <dgm:bulletEnabled val="1"/>
        </dgm:presLayoutVars>
      </dgm:prSet>
      <dgm:spPr/>
    </dgm:pt>
    <dgm:pt modelId="{4E4487EF-C445-422E-97C5-988A9FD26A2B}" type="pres">
      <dgm:prSet presAssocID="{BDD14E45-B598-4D19-9330-240C074A5D42}" presName="parSh" presStyleLbl="node1" presStyleIdx="2" presStyleCnt="4" custScaleX="157342" custLinFactNeighborX="-1027" custLinFactNeighborY="-11930"/>
      <dgm:spPr/>
    </dgm:pt>
    <dgm:pt modelId="{7F5FC744-62C9-4078-A851-090881C5DC3D}" type="pres">
      <dgm:prSet presAssocID="{BDD14E45-B598-4D19-9330-240C074A5D42}" presName="desTx" presStyleLbl="fgAcc1" presStyleIdx="2" presStyleCnt="4" custScaleX="157756" custScaleY="98091" custLinFactNeighborX="-21302" custLinFactNeighborY="2269">
        <dgm:presLayoutVars>
          <dgm:bulletEnabled val="1"/>
        </dgm:presLayoutVars>
      </dgm:prSet>
      <dgm:spPr/>
    </dgm:pt>
    <dgm:pt modelId="{F5734A94-A951-4BAF-9F1A-9CD6C1A9828E}" type="pres">
      <dgm:prSet presAssocID="{5BFF234E-1C6A-4EF3-970B-E72909C7B8D9}" presName="sibTrans" presStyleLbl="sibTrans2D1" presStyleIdx="2" presStyleCnt="3" custLinFactNeighborY="43120"/>
      <dgm:spPr/>
    </dgm:pt>
    <dgm:pt modelId="{D357D2A2-5082-483A-99F1-B7D28FCC1D1E}" type="pres">
      <dgm:prSet presAssocID="{5BFF234E-1C6A-4EF3-970B-E72909C7B8D9}" presName="connTx" presStyleLbl="sibTrans2D1" presStyleIdx="2" presStyleCnt="3"/>
      <dgm:spPr/>
    </dgm:pt>
    <dgm:pt modelId="{DA237123-6C8A-4875-93DD-EA2D52767F80}" type="pres">
      <dgm:prSet presAssocID="{D40B0402-CD3D-4780-985A-A1D575C2FC72}" presName="composite" presStyleCnt="0"/>
      <dgm:spPr/>
    </dgm:pt>
    <dgm:pt modelId="{825297FF-3168-4FC2-86E3-5FAD7358A616}" type="pres">
      <dgm:prSet presAssocID="{D40B0402-CD3D-4780-985A-A1D575C2FC72}" presName="parTx" presStyleLbl="node1" presStyleIdx="2" presStyleCnt="4">
        <dgm:presLayoutVars>
          <dgm:chMax val="0"/>
          <dgm:chPref val="0"/>
          <dgm:bulletEnabled val="1"/>
        </dgm:presLayoutVars>
      </dgm:prSet>
      <dgm:spPr/>
    </dgm:pt>
    <dgm:pt modelId="{C84E3D98-D612-45E2-B926-6F521E82C75A}" type="pres">
      <dgm:prSet presAssocID="{D40B0402-CD3D-4780-985A-A1D575C2FC72}" presName="parSh" presStyleLbl="node1" presStyleIdx="3" presStyleCnt="4" custScaleX="152483" custScaleY="101666" custLinFactNeighborX="-5736" custLinFactNeighborY="-24987"/>
      <dgm:spPr/>
    </dgm:pt>
    <dgm:pt modelId="{A28EE34B-6C98-4742-A6A0-CABC53D55493}" type="pres">
      <dgm:prSet presAssocID="{D40B0402-CD3D-4780-985A-A1D575C2FC72}" presName="desTx" presStyleLbl="fgAcc1" presStyleIdx="3" presStyleCnt="4" custScaleX="158991" custScaleY="95269" custLinFactNeighborX="-26542" custLinFactNeighborY="-428">
        <dgm:presLayoutVars>
          <dgm:bulletEnabled val="1"/>
        </dgm:presLayoutVars>
      </dgm:prSet>
      <dgm:spPr/>
    </dgm:pt>
  </dgm:ptLst>
  <dgm:cxnLst>
    <dgm:cxn modelId="{11A33801-7C42-41F3-8AF8-7702FA928F3E}" srcId="{FB037E93-2B61-44CB-8D5C-A738842D44A2}" destId="{AB478AAB-946B-4078-A3CA-397774E98164}" srcOrd="0" destOrd="0" parTransId="{FB95D5C7-A5BE-4F8D-BC81-AC5661DE54EF}" sibTransId="{9791070B-4437-43F0-BDA2-D827A1494ED1}"/>
    <dgm:cxn modelId="{532BCD06-E115-4E61-8280-CCAB4EF0AD93}" srcId="{BDD14E45-B598-4D19-9330-240C074A5D42}" destId="{27835846-9165-48C4-8BF4-33C991033A3F}" srcOrd="3" destOrd="0" parTransId="{E46C7DAF-C2FC-4EDD-9064-E087FCAAD7E2}" sibTransId="{0E9F8C59-4931-42BA-9AD5-BA5EF30140F1}"/>
    <dgm:cxn modelId="{B4B1BD07-D57F-4EEB-9998-4A8B4A0859D2}" type="presOf" srcId="{2E30EE97-E1BB-4DCC-85D6-379765562C1A}" destId="{E68B2357-AC9E-4C10-B888-C2E0F579E52F}" srcOrd="0" destOrd="3" presId="urn:microsoft.com/office/officeart/2005/8/layout/process3"/>
    <dgm:cxn modelId="{3DABF00B-5190-41C2-AFCF-E359AB8FE193}" type="presOf" srcId="{5279204C-32A7-4B71-918B-A031B867C65E}" destId="{77CA799B-2651-4B5F-AEFA-9DED4CFD4FB0}" srcOrd="0" destOrd="7" presId="urn:microsoft.com/office/officeart/2005/8/layout/process3"/>
    <dgm:cxn modelId="{D44E3E0C-3D08-4C27-9BCB-6CF03C84369D}" type="presOf" srcId="{9791070B-4437-43F0-BDA2-D827A1494ED1}" destId="{96B41E91-6292-495F-ABB1-EB7B086C5B80}" srcOrd="1" destOrd="0" presId="urn:microsoft.com/office/officeart/2005/8/layout/process3"/>
    <dgm:cxn modelId="{2A30D014-53A1-42E6-BB16-58607298A721}" type="presOf" srcId="{8E4A6406-B14D-4BD1-8C13-7C7FF4D7F7FE}" destId="{D5D9F336-F77D-4F01-A9C1-42F8C70DC147}" srcOrd="1" destOrd="0" presId="urn:microsoft.com/office/officeart/2005/8/layout/process3"/>
    <dgm:cxn modelId="{01B5E11A-32EC-4FC4-831C-682C7687E482}" type="presOf" srcId="{BDD14E45-B598-4D19-9330-240C074A5D42}" destId="{FF2A0041-C31A-47C7-8BCC-EFAA00A8713B}" srcOrd="0" destOrd="0" presId="urn:microsoft.com/office/officeart/2005/8/layout/process3"/>
    <dgm:cxn modelId="{EDDD451C-D55E-4346-ACED-A603F448DF6C}" srcId="{D40B0402-CD3D-4780-985A-A1D575C2FC72}" destId="{2FB601E8-BC9A-4B9A-A36B-4E15AE55B77A}" srcOrd="3" destOrd="0" parTransId="{BF24755A-783F-4441-B1E0-525AA61B320B}" sibTransId="{2F2AA396-2A77-47D4-BCA1-2534B3ADBD64}"/>
    <dgm:cxn modelId="{CC4BFF1C-D53F-4560-8CA7-C80239B3B172}" srcId="{FE3E1315-BFD9-4D60-BAC2-208827D97ECE}" destId="{2E30EE97-E1BB-4DCC-85D6-379765562C1A}" srcOrd="3" destOrd="0" parTransId="{FFB476AD-EF15-4835-B670-BC6A3ED2FB67}" sibTransId="{062CD9EB-AF32-43C4-921C-3CA9AEAA518D}"/>
    <dgm:cxn modelId="{A2EAFF24-4ED3-4B38-8CC3-A0030E19EFE9}" srcId="{FE3E1315-BFD9-4D60-BAC2-208827D97ECE}" destId="{C2B36F6D-01E1-4924-BF75-89FC37BE009B}" srcOrd="1" destOrd="0" parTransId="{AAAE31A6-8474-443D-8522-C60D58570C68}" sibTransId="{40069E83-A0AC-40D8-B9A6-37B40040D813}"/>
    <dgm:cxn modelId="{32947B28-FFBF-4E50-9FC4-11ACF5FF4DF9}" type="presOf" srcId="{7A98AC85-675A-49B2-B847-E0A0281DEA21}" destId="{E68B2357-AC9E-4C10-B888-C2E0F579E52F}" srcOrd="0" destOrd="0" presId="urn:microsoft.com/office/officeart/2005/8/layout/process3"/>
    <dgm:cxn modelId="{EE79A428-FB44-4D2E-B8F4-68BB64B31BE6}" type="presOf" srcId="{373889FF-43E4-45B7-A9D7-EBA1AA382BC1}" destId="{A28EE34B-6C98-4742-A6A0-CABC53D55493}" srcOrd="0" destOrd="0" presId="urn:microsoft.com/office/officeart/2005/8/layout/process3"/>
    <dgm:cxn modelId="{C2A0EE2B-4162-4BFA-B8D2-98BA32FA3980}" type="presOf" srcId="{FE3E1315-BFD9-4D60-BAC2-208827D97ECE}" destId="{3E34440F-A8EE-4871-9C83-BDBE8F8CE8E7}" srcOrd="0" destOrd="0" presId="urn:microsoft.com/office/officeart/2005/8/layout/process3"/>
    <dgm:cxn modelId="{38AA9F2C-DED9-43AF-A47F-EBB565859851}" type="presOf" srcId="{E389AF1E-A010-4714-87CD-C17FE0BFC45F}" destId="{7F5FC744-62C9-4078-A851-090881C5DC3D}" srcOrd="0" destOrd="5" presId="urn:microsoft.com/office/officeart/2005/8/layout/process3"/>
    <dgm:cxn modelId="{CEF0F331-3B36-4A73-A35A-AEBFB732F4A2}" type="presOf" srcId="{5BFF234E-1C6A-4EF3-970B-E72909C7B8D9}" destId="{F5734A94-A951-4BAF-9F1A-9CD6C1A9828E}" srcOrd="0" destOrd="0" presId="urn:microsoft.com/office/officeart/2005/8/layout/process3"/>
    <dgm:cxn modelId="{3658A038-0E2D-4A5B-92B1-7224862A5EC5}" srcId="{BDD14E45-B598-4D19-9330-240C074A5D42}" destId="{6100F118-60CC-4799-AB04-4ED406381987}" srcOrd="1" destOrd="0" parTransId="{47AD1E92-1E23-4A2D-B577-DBD20C252F38}" sibTransId="{C4CBE927-89C5-45C1-92EF-85D19EE51BA3}"/>
    <dgm:cxn modelId="{2812D838-67ED-4EED-946C-C521C4A781F4}" type="presOf" srcId="{58529C8C-9E0D-49B0-8AD0-0BF4713A5578}" destId="{A28EE34B-6C98-4742-A6A0-CABC53D55493}" srcOrd="0" destOrd="5" presId="urn:microsoft.com/office/officeart/2005/8/layout/process3"/>
    <dgm:cxn modelId="{BD02E33B-7B18-49DE-9B10-653AE1935E6B}" srcId="{BDD14E45-B598-4D19-9330-240C074A5D42}" destId="{549B6E9C-3E1F-4600-B823-81D1302C3F15}" srcOrd="2" destOrd="0" parTransId="{B233998D-4654-4B3A-9D7B-2B06DB3BEDDE}" sibTransId="{F834BAC4-27BB-4558-A5A2-D39E56D21EEA}"/>
    <dgm:cxn modelId="{DCA7C83C-2837-4605-B870-BD8D081DFBC2}" type="presOf" srcId="{FB037E93-2B61-44CB-8D5C-A738842D44A2}" destId="{605DC91F-68B1-4EA3-94E6-F9DAB1C255CA}" srcOrd="0" destOrd="0" presId="urn:microsoft.com/office/officeart/2005/8/layout/process3"/>
    <dgm:cxn modelId="{69826942-4E03-4B6C-AE82-9B3010B36611}" type="presOf" srcId="{FE3E1315-BFD9-4D60-BAC2-208827D97ECE}" destId="{556FFB11-636D-450C-8ECE-4FBAC8B54D82}" srcOrd="1" destOrd="0" presId="urn:microsoft.com/office/officeart/2005/8/layout/process3"/>
    <dgm:cxn modelId="{7ED2AD42-2FCA-45FF-8471-E0E8723A10F6}" type="presOf" srcId="{AB478AAB-946B-4078-A3CA-397774E98164}" destId="{BCCB1376-4BD8-4ABC-BDA1-C9A277B7F168}" srcOrd="1" destOrd="0" presId="urn:microsoft.com/office/officeart/2005/8/layout/process3"/>
    <dgm:cxn modelId="{AEFF0444-B878-42CC-9B92-174D16BCE4CE}" type="presOf" srcId="{549B6E9C-3E1F-4600-B823-81D1302C3F15}" destId="{7F5FC744-62C9-4078-A851-090881C5DC3D}" srcOrd="0" destOrd="2" presId="urn:microsoft.com/office/officeart/2005/8/layout/process3"/>
    <dgm:cxn modelId="{98957245-E481-46AE-B5AF-74256AF38C41}" type="presOf" srcId="{2FB601E8-BC9A-4B9A-A36B-4E15AE55B77A}" destId="{A28EE34B-6C98-4742-A6A0-CABC53D55493}" srcOrd="0" destOrd="3" presId="urn:microsoft.com/office/officeart/2005/8/layout/process3"/>
    <dgm:cxn modelId="{21759265-E614-4C86-9F6A-07ECA051F8B7}" srcId="{FE3E1315-BFD9-4D60-BAC2-208827D97ECE}" destId="{7A98AC85-675A-49B2-B847-E0A0281DEA21}" srcOrd="0" destOrd="0" parTransId="{675CFEA9-F8DE-4DFD-A6E2-117414E59223}" sibTransId="{2B326CC8-3C73-4EE3-B0B3-0F8EAC46F16E}"/>
    <dgm:cxn modelId="{7186EC46-C719-4A3A-BDDC-5DCA18EA9590}" type="presOf" srcId="{FE4424E0-3F46-4377-8207-216F3552C4C3}" destId="{7F5FC744-62C9-4078-A851-090881C5DC3D}" srcOrd="0" destOrd="6" presId="urn:microsoft.com/office/officeart/2005/8/layout/process3"/>
    <dgm:cxn modelId="{5F320647-C8F1-4DA0-A3E9-47E177191E7B}" type="presOf" srcId="{205ECB5F-B3FE-4249-A671-E97A7D477FB1}" destId="{A28EE34B-6C98-4742-A6A0-CABC53D55493}" srcOrd="0" destOrd="4" presId="urn:microsoft.com/office/officeart/2005/8/layout/process3"/>
    <dgm:cxn modelId="{DF79EE48-9FB0-4D12-BC0C-2508B0808A39}" type="presOf" srcId="{D40B0402-CD3D-4780-985A-A1D575C2FC72}" destId="{C84E3D98-D612-45E2-B926-6F521E82C75A}" srcOrd="1" destOrd="0" presId="urn:microsoft.com/office/officeart/2005/8/layout/process3"/>
    <dgm:cxn modelId="{C84D5149-888D-4294-838A-0AB34B0F8F04}" srcId="{FE3E1315-BFD9-4D60-BAC2-208827D97ECE}" destId="{94CC8061-9089-4187-96DF-A76826032B3F}" srcOrd="2" destOrd="0" parTransId="{00903BB2-CDB9-4D66-94AD-C180B4FB7DB2}" sibTransId="{5D72FCE3-2E48-474C-8974-F6B99348E053}"/>
    <dgm:cxn modelId="{344CFA6A-F2DF-422D-BDC8-A086876212B2}" type="presOf" srcId="{6933C2BF-86A4-4146-88F4-D1A01E158FCF}" destId="{77CA799B-2651-4B5F-AEFA-9DED4CFD4FB0}" srcOrd="0" destOrd="0" presId="urn:microsoft.com/office/officeart/2005/8/layout/process3"/>
    <dgm:cxn modelId="{E412414B-3EC5-4A09-B92C-785CBBEC3294}" srcId="{D40B0402-CD3D-4780-985A-A1D575C2FC72}" destId="{FBC53017-7A4A-4010-9DDD-CFE9766719A2}" srcOrd="2" destOrd="0" parTransId="{6DD8D8DC-4558-4C4B-A78D-B2066E438EFB}" sibTransId="{8310EB45-A6E9-4E43-997E-3C87AD2E289C}"/>
    <dgm:cxn modelId="{0AFBB54C-BD6E-4770-883F-94F980A94812}" srcId="{BDD14E45-B598-4D19-9330-240C074A5D42}" destId="{E389AF1E-A010-4714-87CD-C17FE0BFC45F}" srcOrd="5" destOrd="0" parTransId="{780B785E-913A-4D02-95B8-1D68B449EE48}" sibTransId="{8AE26963-B006-4F79-A04A-E4F646E6AA76}"/>
    <dgm:cxn modelId="{7AA3124D-6042-49C6-954F-0E919DA78318}" type="presOf" srcId="{35AB8752-D25C-4E98-969D-F55A44788994}" destId="{77CA799B-2651-4B5F-AEFA-9DED4CFD4FB0}" srcOrd="0" destOrd="4" presId="urn:microsoft.com/office/officeart/2005/8/layout/process3"/>
    <dgm:cxn modelId="{4D08F34D-752C-449E-9586-3FCCDCCA7A21}" srcId="{AB478AAB-946B-4078-A3CA-397774E98164}" destId="{A433D973-FF5D-42DA-8600-889AF4B6FD90}" srcOrd="8" destOrd="0" parTransId="{7F3F0F68-FC4A-4773-B65D-A96C4D77A0C6}" sibTransId="{5ABF0057-BB60-4F84-AB66-5ACBCCA5864B}"/>
    <dgm:cxn modelId="{BC24CF6E-4BDA-446B-9F45-EAFDDBD7B893}" srcId="{AB478AAB-946B-4078-A3CA-397774E98164}" destId="{6933C2BF-86A4-4146-88F4-D1A01E158FCF}" srcOrd="0" destOrd="0" parTransId="{74678268-2155-4C32-863C-6B823C663FF1}" sibTransId="{72CA049A-F99B-4E25-9E0F-2CD85D900E38}"/>
    <dgm:cxn modelId="{2EACEC6E-0AB4-48CA-9371-8C7E0DF63E2D}" srcId="{FE3E1315-BFD9-4D60-BAC2-208827D97ECE}" destId="{25E82A4E-79AB-4D08-8730-EFD81FD54A4B}" srcOrd="5" destOrd="0" parTransId="{A2332475-8207-4454-A1C8-C96761ADFF0E}" sibTransId="{C2C30846-D783-4AD9-9AAC-E17C0D7C5628}"/>
    <dgm:cxn modelId="{F9B68371-9ADB-455D-B815-E5786C2D1688}" type="presOf" srcId="{8E4A6406-B14D-4BD1-8C13-7C7FF4D7F7FE}" destId="{68BCAE89-7841-416C-B64D-42AB4B314DA3}" srcOrd="0" destOrd="0" presId="urn:microsoft.com/office/officeart/2005/8/layout/process3"/>
    <dgm:cxn modelId="{BE09D652-36C8-4AE7-84FD-C0A243119BEB}" srcId="{AB478AAB-946B-4078-A3CA-397774E98164}" destId="{57C33FC9-5B67-4C31-9657-EE4C7467BB33}" srcOrd="5" destOrd="0" parTransId="{8D4203C1-291C-436F-95AA-AB07B2BBCE8B}" sibTransId="{05CF0FDB-3864-4DBB-B869-26C7758F0E62}"/>
    <dgm:cxn modelId="{8583E572-19D8-46D1-A0E6-4157CBEE8198}" type="presOf" srcId="{57C33FC9-5B67-4C31-9657-EE4C7467BB33}" destId="{77CA799B-2651-4B5F-AEFA-9DED4CFD4FB0}" srcOrd="0" destOrd="5" presId="urn:microsoft.com/office/officeart/2005/8/layout/process3"/>
    <dgm:cxn modelId="{D26A0153-DF4C-4013-A448-4274BD725B4A}" type="presOf" srcId="{0EDA58D4-6A94-41F3-A088-ED9940C5A168}" destId="{77CA799B-2651-4B5F-AEFA-9DED4CFD4FB0}" srcOrd="0" destOrd="6" presId="urn:microsoft.com/office/officeart/2005/8/layout/process3"/>
    <dgm:cxn modelId="{3EA94C73-A9C3-4652-B13C-B213ADED261E}" srcId="{FB037E93-2B61-44CB-8D5C-A738842D44A2}" destId="{FE3E1315-BFD9-4D60-BAC2-208827D97ECE}" srcOrd="1" destOrd="0" parTransId="{F20EFB66-3768-4C7B-A28A-3A381E3C622A}" sibTransId="{8E4A6406-B14D-4BD1-8C13-7C7FF4D7F7FE}"/>
    <dgm:cxn modelId="{2D776E74-12A0-4040-B17F-62DAC2F8A5A7}" type="presOf" srcId="{5BFF234E-1C6A-4EF3-970B-E72909C7B8D9}" destId="{D357D2A2-5082-483A-99F1-B7D28FCC1D1E}" srcOrd="1" destOrd="0" presId="urn:microsoft.com/office/officeart/2005/8/layout/process3"/>
    <dgm:cxn modelId="{1BD1D977-3767-49B3-B566-6C4D49708B3D}" srcId="{AB478AAB-946B-4078-A3CA-397774E98164}" destId="{0EDA58D4-6A94-41F3-A088-ED9940C5A168}" srcOrd="6" destOrd="0" parTransId="{6734A115-9D34-4255-871B-90C9BC1119C8}" sibTransId="{D299A55C-3D90-444B-90C2-91CE953A7168}"/>
    <dgm:cxn modelId="{5EF42D79-322C-48C4-8991-4B41162B64D2}" srcId="{FE3E1315-BFD9-4D60-BAC2-208827D97ECE}" destId="{5B33F5FA-4CBB-428C-94EE-51708133BC1D}" srcOrd="6" destOrd="0" parTransId="{E4244224-E030-4B62-9931-343B35196280}" sibTransId="{FB83C353-AF06-4931-85B4-8340F2FFBD5F}"/>
    <dgm:cxn modelId="{64CF507F-D644-4959-9365-8765BBA20522}" type="presOf" srcId="{CF39E0D0-349F-4777-AB67-27B15CDABB14}" destId="{77CA799B-2651-4B5F-AEFA-9DED4CFD4FB0}" srcOrd="0" destOrd="3" presId="urn:microsoft.com/office/officeart/2005/8/layout/process3"/>
    <dgm:cxn modelId="{C8D97A92-A5AD-4947-955E-7E72C45132B9}" type="presOf" srcId="{05EE1F58-BF44-4C18-BBF8-0084D5F314BF}" destId="{77CA799B-2651-4B5F-AEFA-9DED4CFD4FB0}" srcOrd="0" destOrd="2" presId="urn:microsoft.com/office/officeart/2005/8/layout/process3"/>
    <dgm:cxn modelId="{D18B679B-BDC8-46F6-B64B-7BF32D93FC4A}" type="presOf" srcId="{B2069386-4AFE-44F4-86D9-397E77069938}" destId="{7F5FC744-62C9-4078-A851-090881C5DC3D}" srcOrd="0" destOrd="0" presId="urn:microsoft.com/office/officeart/2005/8/layout/process3"/>
    <dgm:cxn modelId="{346EE89D-2732-4B60-B4FA-2FB54E2025CF}" type="presOf" srcId="{27835846-9165-48C4-8BF4-33C991033A3F}" destId="{7F5FC744-62C9-4078-A851-090881C5DC3D}" srcOrd="0" destOrd="3" presId="urn:microsoft.com/office/officeart/2005/8/layout/process3"/>
    <dgm:cxn modelId="{3D8CE89F-E2B4-48FA-A07C-118C7D876F34}" type="presOf" srcId="{25E82A4E-79AB-4D08-8730-EFD81FD54A4B}" destId="{E68B2357-AC9E-4C10-B888-C2E0F579E52F}" srcOrd="0" destOrd="5" presId="urn:microsoft.com/office/officeart/2005/8/layout/process3"/>
    <dgm:cxn modelId="{6C5D51A0-9488-403D-8305-D5155AA71F02}" type="presOf" srcId="{94CC8061-9089-4187-96DF-A76826032B3F}" destId="{E68B2357-AC9E-4C10-B888-C2E0F579E52F}" srcOrd="0" destOrd="2" presId="urn:microsoft.com/office/officeart/2005/8/layout/process3"/>
    <dgm:cxn modelId="{C528EAA3-29DD-44A5-AD3C-60317E6E000D}" type="presOf" srcId="{9791070B-4437-43F0-BDA2-D827A1494ED1}" destId="{E14B04D1-2328-45CD-87F8-7FAF1293310B}" srcOrd="0" destOrd="0" presId="urn:microsoft.com/office/officeart/2005/8/layout/process3"/>
    <dgm:cxn modelId="{C5AEA6A6-B369-4018-9B87-9E21CC638B09}" srcId="{FB037E93-2B61-44CB-8D5C-A738842D44A2}" destId="{D40B0402-CD3D-4780-985A-A1D575C2FC72}" srcOrd="3" destOrd="0" parTransId="{16CA799B-88FD-499D-B8E9-40BCEE294ECD}" sibTransId="{572095B3-6931-4092-8841-BB5D9815BD1A}"/>
    <dgm:cxn modelId="{523C39A7-C9C8-4F40-B396-D86F2BEE7040}" srcId="{AB478AAB-946B-4078-A3CA-397774E98164}" destId="{82627590-457D-4F6C-94F4-734F22131DBE}" srcOrd="1" destOrd="0" parTransId="{F46940BD-5CC0-4E15-86EC-19D3FF9C655A}" sibTransId="{A02F5FF8-878B-4A0B-8282-75CC1855B2C7}"/>
    <dgm:cxn modelId="{C189E5A8-D274-42AA-B705-1AD291E958CE}" srcId="{BDD14E45-B598-4D19-9330-240C074A5D42}" destId="{3E37C0C1-D73F-48AC-9DAA-8677ABA391FC}" srcOrd="7" destOrd="0" parTransId="{6B803835-345C-498F-BA4D-5D1E76A677E1}" sibTransId="{463F669A-0C6E-4010-BAAF-D9896E519DED}"/>
    <dgm:cxn modelId="{F6C24DAC-8B6B-4FB1-A7D7-83B47F835D3F}" srcId="{AB478AAB-946B-4078-A3CA-397774E98164}" destId="{35AB8752-D25C-4E98-969D-F55A44788994}" srcOrd="4" destOrd="0" parTransId="{F59FE17E-CC6C-4868-B6CD-5BEF02FAFA09}" sibTransId="{F13F1490-3BE0-47FF-BE11-BDE6CA9011EC}"/>
    <dgm:cxn modelId="{BC6C6FAC-EEA4-4DBD-9F06-44FE1CCE1AE3}" srcId="{D40B0402-CD3D-4780-985A-A1D575C2FC72}" destId="{205ECB5F-B3FE-4249-A671-E97A7D477FB1}" srcOrd="4" destOrd="0" parTransId="{07B55211-632A-4454-9087-B00510441766}" sibTransId="{07B4AF65-460D-43AE-94FE-6EC2977DEF11}"/>
    <dgm:cxn modelId="{64A2CFAF-8D9B-4C08-8387-77FA5A113D19}" type="presOf" srcId="{D40B0402-CD3D-4780-985A-A1D575C2FC72}" destId="{825297FF-3168-4FC2-86E3-5FAD7358A616}" srcOrd="0" destOrd="0" presId="urn:microsoft.com/office/officeart/2005/8/layout/process3"/>
    <dgm:cxn modelId="{67431DB4-6B90-4EA5-9477-465E71C3CBDC}" type="presOf" srcId="{5B33F5FA-4CBB-428C-94EE-51708133BC1D}" destId="{E68B2357-AC9E-4C10-B888-C2E0F579E52F}" srcOrd="0" destOrd="6" presId="urn:microsoft.com/office/officeart/2005/8/layout/process3"/>
    <dgm:cxn modelId="{E00F5EB8-020B-426C-94C4-5EDB3D65025F}" srcId="{D40B0402-CD3D-4780-985A-A1D575C2FC72}" destId="{373889FF-43E4-45B7-A9D7-EBA1AA382BC1}" srcOrd="0" destOrd="0" parTransId="{24E49645-B751-4E09-B68D-44874D6514A4}" sibTransId="{BF1294B1-FCC4-4322-A911-189D57B82A24}"/>
    <dgm:cxn modelId="{E76C10B9-1CA6-461A-80DB-94F61EB41526}" type="presOf" srcId="{15BF41A2-9CD1-4A2F-89D1-C0D030B6AD23}" destId="{7F5FC744-62C9-4078-A851-090881C5DC3D}" srcOrd="0" destOrd="4" presId="urn:microsoft.com/office/officeart/2005/8/layout/process3"/>
    <dgm:cxn modelId="{70F643B9-6463-402F-AF6B-59DCAC5258F2}" type="presOf" srcId="{A433D973-FF5D-42DA-8600-889AF4B6FD90}" destId="{77CA799B-2651-4B5F-AEFA-9DED4CFD4FB0}" srcOrd="0" destOrd="8" presId="urn:microsoft.com/office/officeart/2005/8/layout/process3"/>
    <dgm:cxn modelId="{4DBCAABA-2FD9-499E-A685-32FB2B193380}" type="presOf" srcId="{BDD14E45-B598-4D19-9330-240C074A5D42}" destId="{4E4487EF-C445-422E-97C5-988A9FD26A2B}" srcOrd="1" destOrd="0" presId="urn:microsoft.com/office/officeart/2005/8/layout/process3"/>
    <dgm:cxn modelId="{3B36EABF-3018-48E0-B133-D4445FB14F8F}" srcId="{BDD14E45-B598-4D19-9330-240C074A5D42}" destId="{15BF41A2-9CD1-4A2F-89D1-C0D030B6AD23}" srcOrd="4" destOrd="0" parTransId="{C24DF765-A2F1-45AA-ADB4-152E9656BEE8}" sibTransId="{DA2DC236-2D3F-4453-B4EF-BDD344B27635}"/>
    <dgm:cxn modelId="{C89300C1-B4A0-44E5-AE1B-3A8D5F5371AE}" type="presOf" srcId="{3E37C0C1-D73F-48AC-9DAA-8677ABA391FC}" destId="{7F5FC744-62C9-4078-A851-090881C5DC3D}" srcOrd="0" destOrd="7" presId="urn:microsoft.com/office/officeart/2005/8/layout/process3"/>
    <dgm:cxn modelId="{3A23D5C9-9952-4C7B-8C2D-3184ED4C8A63}" srcId="{FE3E1315-BFD9-4D60-BAC2-208827D97ECE}" destId="{459EF696-F7B2-4F8E-A8E4-3217B3325BC5}" srcOrd="7" destOrd="0" parTransId="{CBAAED89-FE47-4BDA-8ECA-EE2A1AEB4BCD}" sibTransId="{BFB4E28D-DB2D-416F-8971-34178C033C11}"/>
    <dgm:cxn modelId="{6128C7D1-1DE5-4E31-85C9-04E38486579A}" srcId="{D40B0402-CD3D-4780-985A-A1D575C2FC72}" destId="{4BCE33F3-EB38-4A58-89C1-DE3D9E35A39A}" srcOrd="1" destOrd="0" parTransId="{04AC5D45-3AEF-457E-A84A-F429D65DA559}" sibTransId="{A56DE31B-A1D9-4E33-B14C-FD6C6B298A9D}"/>
    <dgm:cxn modelId="{DB6CCCD1-18F6-4C64-8AC5-B16924B300B1}" srcId="{AB478AAB-946B-4078-A3CA-397774E98164}" destId="{CF39E0D0-349F-4777-AB67-27B15CDABB14}" srcOrd="3" destOrd="0" parTransId="{177E238D-5ADB-4E33-9333-31C93C8067F7}" sibTransId="{ACA5B93D-4D26-4034-91F8-E2BC061014A2}"/>
    <dgm:cxn modelId="{B04B70D2-86BA-4BB5-86E1-A31D7D4971C3}" type="presOf" srcId="{FBC53017-7A4A-4010-9DDD-CFE9766719A2}" destId="{A28EE34B-6C98-4742-A6A0-CABC53D55493}" srcOrd="0" destOrd="2" presId="urn:microsoft.com/office/officeart/2005/8/layout/process3"/>
    <dgm:cxn modelId="{3C8FD9D8-B0CF-4782-A7AE-0668F88B9E92}" srcId="{BDD14E45-B598-4D19-9330-240C074A5D42}" destId="{B2069386-4AFE-44F4-86D9-397E77069938}" srcOrd="0" destOrd="0" parTransId="{8AEE0015-024A-43A4-8345-8D4D0DFA88E2}" sibTransId="{9B750866-D057-4D22-8396-1D785DC72E45}"/>
    <dgm:cxn modelId="{3DB563DB-DFD4-4129-BF03-A0FFFC8A8AE5}" srcId="{FB037E93-2B61-44CB-8D5C-A738842D44A2}" destId="{BDD14E45-B598-4D19-9330-240C074A5D42}" srcOrd="2" destOrd="0" parTransId="{AD4D1DAA-4C71-4092-9681-0A448CCF5161}" sibTransId="{5BFF234E-1C6A-4EF3-970B-E72909C7B8D9}"/>
    <dgm:cxn modelId="{7228DFDB-A5EC-447C-9304-D7DD5272FF1D}" srcId="{D40B0402-CD3D-4780-985A-A1D575C2FC72}" destId="{58529C8C-9E0D-49B0-8AD0-0BF4713A5578}" srcOrd="5" destOrd="0" parTransId="{4A5EE987-8CE4-42AF-B69E-3EBE427DE017}" sibTransId="{ED2FFE12-25BE-49AB-ADC1-7D012136D8DA}"/>
    <dgm:cxn modelId="{4C87D0E7-0117-4E29-8A3F-4B68D9B4A511}" type="presOf" srcId="{C2B36F6D-01E1-4924-BF75-89FC37BE009B}" destId="{E68B2357-AC9E-4C10-B888-C2E0F579E52F}" srcOrd="0" destOrd="1" presId="urn:microsoft.com/office/officeart/2005/8/layout/process3"/>
    <dgm:cxn modelId="{AB758DEA-1B3D-4B6C-8B6A-D6C9B29C34F3}" srcId="{BDD14E45-B598-4D19-9330-240C074A5D42}" destId="{FE4424E0-3F46-4377-8207-216F3552C4C3}" srcOrd="6" destOrd="0" parTransId="{BF8FE5FB-FE77-486A-97A6-139CC2F569F7}" sibTransId="{7BDB718E-14E9-4CD6-9CE1-44AA3FE475CC}"/>
    <dgm:cxn modelId="{2DA578EB-57A4-4C6B-98D7-DE28DF8CFBFA}" type="presOf" srcId="{459EF696-F7B2-4F8E-A8E4-3217B3325BC5}" destId="{E68B2357-AC9E-4C10-B888-C2E0F579E52F}" srcOrd="0" destOrd="7" presId="urn:microsoft.com/office/officeart/2005/8/layout/process3"/>
    <dgm:cxn modelId="{BBAA76EC-A1DB-4023-9119-3DC5B3CBD5F2}" type="presOf" srcId="{4BCE33F3-EB38-4A58-89C1-DE3D9E35A39A}" destId="{A28EE34B-6C98-4742-A6A0-CABC53D55493}" srcOrd="0" destOrd="1" presId="urn:microsoft.com/office/officeart/2005/8/layout/process3"/>
    <dgm:cxn modelId="{154AE4EC-842C-4275-8CFB-8201DF407B11}" type="presOf" srcId="{82627590-457D-4F6C-94F4-734F22131DBE}" destId="{77CA799B-2651-4B5F-AEFA-9DED4CFD4FB0}" srcOrd="0" destOrd="1" presId="urn:microsoft.com/office/officeart/2005/8/layout/process3"/>
    <dgm:cxn modelId="{C94736ED-99D5-453A-BD66-497D2E5EE231}" srcId="{AB478AAB-946B-4078-A3CA-397774E98164}" destId="{5279204C-32A7-4B71-918B-A031B867C65E}" srcOrd="7" destOrd="0" parTransId="{F5AB6365-FA8B-4754-9ED2-1A80B5174908}" sibTransId="{5F054A7E-4023-44FB-A978-D896321BC11C}"/>
    <dgm:cxn modelId="{F64C3DF2-1233-4976-91BA-20CFBF00FA76}" type="presOf" srcId="{6100F118-60CC-4799-AB04-4ED406381987}" destId="{7F5FC744-62C9-4078-A851-090881C5DC3D}" srcOrd="0" destOrd="1" presId="urn:microsoft.com/office/officeart/2005/8/layout/process3"/>
    <dgm:cxn modelId="{FE5F57F4-9028-4184-9AD2-31A502CA1159}" srcId="{AB478AAB-946B-4078-A3CA-397774E98164}" destId="{05EE1F58-BF44-4C18-BBF8-0084D5F314BF}" srcOrd="2" destOrd="0" parTransId="{9F0CC777-2F36-4C7F-8D9F-3791F3ADAFC4}" sibTransId="{1BC7AB5E-08FF-4748-9093-374EE8E24E39}"/>
    <dgm:cxn modelId="{526854F5-0EA8-4273-9E33-A05337065D39}" type="presOf" srcId="{CF080A14-04BD-48F8-A67A-E7AF335F7A0F}" destId="{E68B2357-AC9E-4C10-B888-C2E0F579E52F}" srcOrd="0" destOrd="4" presId="urn:microsoft.com/office/officeart/2005/8/layout/process3"/>
    <dgm:cxn modelId="{8E42AAFD-0BEC-49AA-9219-BF98FA23C3F3}" type="presOf" srcId="{AB478AAB-946B-4078-A3CA-397774E98164}" destId="{ADA8146F-307F-42D4-982D-7E63A1233CCC}" srcOrd="0" destOrd="0" presId="urn:microsoft.com/office/officeart/2005/8/layout/process3"/>
    <dgm:cxn modelId="{E27AD3FE-283C-49FB-98BA-381C161BEB5C}" srcId="{FE3E1315-BFD9-4D60-BAC2-208827D97ECE}" destId="{CF080A14-04BD-48F8-A67A-E7AF335F7A0F}" srcOrd="4" destOrd="0" parTransId="{5CA90135-B872-4AEF-B396-B4268F2B5F12}" sibTransId="{F43079E5-5BA9-4820-8DF6-1C8F92137BB8}"/>
    <dgm:cxn modelId="{1BE235B0-AA48-4547-9457-C932088623DA}" type="presParOf" srcId="{605DC91F-68B1-4EA3-94E6-F9DAB1C255CA}" destId="{8F210396-9CFE-4A69-A2B0-3077630B9708}" srcOrd="0" destOrd="0" presId="urn:microsoft.com/office/officeart/2005/8/layout/process3"/>
    <dgm:cxn modelId="{6C47AB5E-5A4D-4EAC-95FE-6789777B0D51}" type="presParOf" srcId="{8F210396-9CFE-4A69-A2B0-3077630B9708}" destId="{ADA8146F-307F-42D4-982D-7E63A1233CCC}" srcOrd="0" destOrd="0" presId="urn:microsoft.com/office/officeart/2005/8/layout/process3"/>
    <dgm:cxn modelId="{0B53924A-8D95-4257-BA7A-521D2572EC94}" type="presParOf" srcId="{8F210396-9CFE-4A69-A2B0-3077630B9708}" destId="{BCCB1376-4BD8-4ABC-BDA1-C9A277B7F168}" srcOrd="1" destOrd="0" presId="urn:microsoft.com/office/officeart/2005/8/layout/process3"/>
    <dgm:cxn modelId="{FC8E8968-088F-47CF-8125-8650EF956A90}" type="presParOf" srcId="{8F210396-9CFE-4A69-A2B0-3077630B9708}" destId="{77CA799B-2651-4B5F-AEFA-9DED4CFD4FB0}" srcOrd="2" destOrd="0" presId="urn:microsoft.com/office/officeart/2005/8/layout/process3"/>
    <dgm:cxn modelId="{81507A36-7006-4D9A-AD3C-C817A602AB2B}" type="presParOf" srcId="{605DC91F-68B1-4EA3-94E6-F9DAB1C255CA}" destId="{E14B04D1-2328-45CD-87F8-7FAF1293310B}" srcOrd="1" destOrd="0" presId="urn:microsoft.com/office/officeart/2005/8/layout/process3"/>
    <dgm:cxn modelId="{986BFA9A-C61B-44EB-89AB-11E0565BE8AA}" type="presParOf" srcId="{E14B04D1-2328-45CD-87F8-7FAF1293310B}" destId="{96B41E91-6292-495F-ABB1-EB7B086C5B80}" srcOrd="0" destOrd="0" presId="urn:microsoft.com/office/officeart/2005/8/layout/process3"/>
    <dgm:cxn modelId="{F4220BE5-5C9C-4374-8C07-DBE21C534F5B}" type="presParOf" srcId="{605DC91F-68B1-4EA3-94E6-F9DAB1C255CA}" destId="{78FFD3F4-8DA8-4793-A43E-9B0ED5907A4C}" srcOrd="2" destOrd="0" presId="urn:microsoft.com/office/officeart/2005/8/layout/process3"/>
    <dgm:cxn modelId="{F4F670CF-FFAA-4F82-BD8E-3070C41EF7D1}" type="presParOf" srcId="{78FFD3F4-8DA8-4793-A43E-9B0ED5907A4C}" destId="{3E34440F-A8EE-4871-9C83-BDBE8F8CE8E7}" srcOrd="0" destOrd="0" presId="urn:microsoft.com/office/officeart/2005/8/layout/process3"/>
    <dgm:cxn modelId="{CF32786E-1502-4726-8BE5-7EB8B070C18F}" type="presParOf" srcId="{78FFD3F4-8DA8-4793-A43E-9B0ED5907A4C}" destId="{556FFB11-636D-450C-8ECE-4FBAC8B54D82}" srcOrd="1" destOrd="0" presId="urn:microsoft.com/office/officeart/2005/8/layout/process3"/>
    <dgm:cxn modelId="{3243A184-98BC-4033-9EF8-0E67FC86CDE4}" type="presParOf" srcId="{78FFD3F4-8DA8-4793-A43E-9B0ED5907A4C}" destId="{E68B2357-AC9E-4C10-B888-C2E0F579E52F}" srcOrd="2" destOrd="0" presId="urn:microsoft.com/office/officeart/2005/8/layout/process3"/>
    <dgm:cxn modelId="{1E558705-C7B3-4AAF-B9C9-89254D2E4EA3}" type="presParOf" srcId="{605DC91F-68B1-4EA3-94E6-F9DAB1C255CA}" destId="{68BCAE89-7841-416C-B64D-42AB4B314DA3}" srcOrd="3" destOrd="0" presId="urn:microsoft.com/office/officeart/2005/8/layout/process3"/>
    <dgm:cxn modelId="{9860D85C-9BBF-4C84-91A6-B32248EAEB01}" type="presParOf" srcId="{68BCAE89-7841-416C-B64D-42AB4B314DA3}" destId="{D5D9F336-F77D-4F01-A9C1-42F8C70DC147}" srcOrd="0" destOrd="0" presId="urn:microsoft.com/office/officeart/2005/8/layout/process3"/>
    <dgm:cxn modelId="{E6B8E7A7-9C79-4027-9F29-1B6A5C2A1A0A}" type="presParOf" srcId="{605DC91F-68B1-4EA3-94E6-F9DAB1C255CA}" destId="{5BCDC1B7-3C45-4DB9-899C-F2286C67E770}" srcOrd="4" destOrd="0" presId="urn:microsoft.com/office/officeart/2005/8/layout/process3"/>
    <dgm:cxn modelId="{207BF829-8CB0-4D63-9F10-38C1BE4B02B7}" type="presParOf" srcId="{5BCDC1B7-3C45-4DB9-899C-F2286C67E770}" destId="{FF2A0041-C31A-47C7-8BCC-EFAA00A8713B}" srcOrd="0" destOrd="0" presId="urn:microsoft.com/office/officeart/2005/8/layout/process3"/>
    <dgm:cxn modelId="{BC9649DB-D95E-4F6D-AFAE-CDEF6EC5E8B7}" type="presParOf" srcId="{5BCDC1B7-3C45-4DB9-899C-F2286C67E770}" destId="{4E4487EF-C445-422E-97C5-988A9FD26A2B}" srcOrd="1" destOrd="0" presId="urn:microsoft.com/office/officeart/2005/8/layout/process3"/>
    <dgm:cxn modelId="{43BC5A0A-0CAD-4DA7-A311-9F8362D405CC}" type="presParOf" srcId="{5BCDC1B7-3C45-4DB9-899C-F2286C67E770}" destId="{7F5FC744-62C9-4078-A851-090881C5DC3D}" srcOrd="2" destOrd="0" presId="urn:microsoft.com/office/officeart/2005/8/layout/process3"/>
    <dgm:cxn modelId="{9CC68C7B-08DD-44D8-8E3B-F948587A72BA}" type="presParOf" srcId="{605DC91F-68B1-4EA3-94E6-F9DAB1C255CA}" destId="{F5734A94-A951-4BAF-9F1A-9CD6C1A9828E}" srcOrd="5" destOrd="0" presId="urn:microsoft.com/office/officeart/2005/8/layout/process3"/>
    <dgm:cxn modelId="{90EE3C8C-B1AC-4B6C-84D6-2B8430C52D13}" type="presParOf" srcId="{F5734A94-A951-4BAF-9F1A-9CD6C1A9828E}" destId="{D357D2A2-5082-483A-99F1-B7D28FCC1D1E}" srcOrd="0" destOrd="0" presId="urn:microsoft.com/office/officeart/2005/8/layout/process3"/>
    <dgm:cxn modelId="{B70E6BA6-D13F-44EC-BFFF-387A68FA39E0}" type="presParOf" srcId="{605DC91F-68B1-4EA3-94E6-F9DAB1C255CA}" destId="{DA237123-6C8A-4875-93DD-EA2D52767F80}" srcOrd="6" destOrd="0" presId="urn:microsoft.com/office/officeart/2005/8/layout/process3"/>
    <dgm:cxn modelId="{F2622A08-9CFE-434A-A181-C45C0EF2A8AC}" type="presParOf" srcId="{DA237123-6C8A-4875-93DD-EA2D52767F80}" destId="{825297FF-3168-4FC2-86E3-5FAD7358A616}" srcOrd="0" destOrd="0" presId="urn:microsoft.com/office/officeart/2005/8/layout/process3"/>
    <dgm:cxn modelId="{C4267CC4-99C3-4C4F-9331-7F775DFB5C29}" type="presParOf" srcId="{DA237123-6C8A-4875-93DD-EA2D52767F80}" destId="{C84E3D98-D612-45E2-B926-6F521E82C75A}" srcOrd="1" destOrd="0" presId="urn:microsoft.com/office/officeart/2005/8/layout/process3"/>
    <dgm:cxn modelId="{870E0D72-A27E-4A11-B3AF-9D7E8D678B11}" type="presParOf" srcId="{DA237123-6C8A-4875-93DD-EA2D52767F80}" destId="{A28EE34B-6C98-4742-A6A0-CABC53D5549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9E420-2505-4175-AB8B-C6F235051756}" type="doc">
      <dgm:prSet loTypeId="urn:microsoft.com/office/officeart/2005/8/layout/venn1" loCatId="relationship" qsTypeId="urn:microsoft.com/office/officeart/2005/8/quickstyle/simple1" qsCatId="simple" csTypeId="urn:microsoft.com/office/officeart/2005/8/colors/accent1_3" csCatId="accent1" phldr="1"/>
      <dgm:spPr/>
    </dgm:pt>
    <dgm:pt modelId="{B978A181-37B3-4B2D-BD8F-4B4BADCBEDAA}">
      <dgm:prSet phldrT="[Texte]" custT="1"/>
      <dgm:spPr>
        <a:xfrm>
          <a:off x="1114259" y="284985"/>
          <a:ext cx="3088017" cy="3088017"/>
        </a:xfrm>
        <a:prstGeom prst="ellipse">
          <a:avLst/>
        </a:prstGeom>
        <a:solidFill>
          <a:schemeClr val="accent2">
            <a:lumMod val="60000"/>
            <a:lumOff val="40000"/>
            <a:alpha val="50000"/>
          </a:schemeClr>
        </a:solidFill>
        <a:ln w="25400" cap="flat" cmpd="sng" algn="ctr">
          <a:solidFill>
            <a:schemeClr val="accent2">
              <a:lumMod val="75000"/>
            </a:schemeClr>
          </a:solidFill>
          <a:prstDash val="solid"/>
        </a:ln>
        <a:effectLst/>
      </dgm:spPr>
      <dgm:t>
        <a:bodyPr tIns="288000"/>
        <a:lstStyle/>
        <a:p>
          <a:r>
            <a:rPr lang="fr-CH" sz="2800" dirty="0" err="1">
              <a:solidFill>
                <a:srgbClr val="F2F2F2">
                  <a:lumMod val="10000"/>
                </a:srgbClr>
              </a:solidFill>
              <a:latin typeface="Arial"/>
              <a:ea typeface="+mn-ea"/>
              <a:cs typeface="Arial"/>
            </a:rPr>
            <a:t>Físico</a:t>
          </a:r>
          <a:endParaRPr lang="fr-CH" sz="2800" dirty="0">
            <a:solidFill>
              <a:srgbClr val="F2F2F2">
                <a:lumMod val="10000"/>
              </a:srgbClr>
            </a:solidFill>
            <a:latin typeface="Arial"/>
            <a:ea typeface="+mn-ea"/>
            <a:cs typeface="Arial"/>
          </a:endParaRPr>
        </a:p>
      </dgm:t>
    </dgm:pt>
    <dgm:pt modelId="{E18DEE65-3F60-4C12-A356-DD146726F615}" type="sibTrans" cxnId="{AB4206AA-AF7A-43BA-AE84-FD654F3F592E}">
      <dgm:prSet/>
      <dgm:spPr/>
      <dgm:t>
        <a:bodyPr/>
        <a:lstStyle/>
        <a:p>
          <a:endParaRPr lang="fr-CH"/>
        </a:p>
      </dgm:t>
    </dgm:pt>
    <dgm:pt modelId="{AF8990FB-54FA-45CD-B2B6-2E9B3DC5916A}" type="parTrans" cxnId="{AB4206AA-AF7A-43BA-AE84-FD654F3F592E}">
      <dgm:prSet/>
      <dgm:spPr/>
      <dgm:t>
        <a:bodyPr/>
        <a:lstStyle/>
        <a:p>
          <a:endParaRPr lang="fr-CH"/>
        </a:p>
      </dgm:t>
    </dgm:pt>
    <dgm:pt modelId="{26077C11-E94F-4625-9281-EA1FF798D7C8}">
      <dgm:prSet phldrT="[Texte]" custT="1"/>
      <dgm:spPr>
        <a:xfrm>
          <a:off x="2228519" y="2214996"/>
          <a:ext cx="3088017" cy="3088017"/>
        </a:xfrm>
        <a:prstGeom prst="ellipse">
          <a:avLst/>
        </a:prstGeom>
        <a:solidFill>
          <a:schemeClr val="accent2">
            <a:lumMod val="60000"/>
            <a:lumOff val="40000"/>
            <a:alpha val="50000"/>
          </a:schemeClr>
        </a:solidFill>
        <a:ln w="25400" cap="flat" cmpd="sng" algn="ctr">
          <a:solidFill>
            <a:schemeClr val="accent2">
              <a:lumMod val="75000"/>
            </a:schemeClr>
          </a:solidFill>
          <a:prstDash val="solid"/>
        </a:ln>
        <a:effectLst/>
      </dgm:spPr>
      <dgm:t>
        <a:bodyPr lIns="180000"/>
        <a:lstStyle/>
        <a:p>
          <a:pPr algn="ctr"/>
          <a:r>
            <a:rPr lang="fr-CH" sz="2800" dirty="0">
              <a:solidFill>
                <a:srgbClr val="F2F2F2">
                  <a:lumMod val="10000"/>
                </a:srgbClr>
              </a:solidFill>
              <a:latin typeface="Arial"/>
              <a:ea typeface="+mn-ea"/>
              <a:cs typeface="Arial"/>
            </a:rPr>
            <a:t>Mental</a:t>
          </a:r>
        </a:p>
      </dgm:t>
    </dgm:pt>
    <dgm:pt modelId="{F877C23E-C149-45F9-BFE9-0E6460F7C3F0}" type="sibTrans" cxnId="{D7B528A9-4E46-44D3-9DC4-4B390F1BE0BC}">
      <dgm:prSet/>
      <dgm:spPr/>
      <dgm:t>
        <a:bodyPr/>
        <a:lstStyle/>
        <a:p>
          <a:endParaRPr lang="fr-CH"/>
        </a:p>
      </dgm:t>
    </dgm:pt>
    <dgm:pt modelId="{FB858FD9-C77D-46DF-80DC-F26F2625B957}" type="parTrans" cxnId="{D7B528A9-4E46-44D3-9DC4-4B390F1BE0BC}">
      <dgm:prSet/>
      <dgm:spPr/>
      <dgm:t>
        <a:bodyPr/>
        <a:lstStyle/>
        <a:p>
          <a:endParaRPr lang="fr-CH"/>
        </a:p>
      </dgm:t>
    </dgm:pt>
    <dgm:pt modelId="{FCFE4DC7-B664-44AC-A83B-C8E02FB46C71}">
      <dgm:prSet phldrT="[Texte]" custT="1"/>
      <dgm:spPr>
        <a:xfrm>
          <a:off x="0" y="2214996"/>
          <a:ext cx="3088017" cy="3088017"/>
        </a:xfrm>
        <a:prstGeom prst="ellipse">
          <a:avLst/>
        </a:prstGeom>
        <a:solidFill>
          <a:schemeClr val="accent2">
            <a:lumMod val="60000"/>
            <a:lumOff val="40000"/>
            <a:alpha val="50000"/>
          </a:schemeClr>
        </a:solidFill>
        <a:ln w="25400" cap="flat" cmpd="sng" algn="ctr">
          <a:solidFill>
            <a:schemeClr val="accent2">
              <a:lumMod val="75000"/>
            </a:schemeClr>
          </a:solidFill>
          <a:prstDash val="solid"/>
        </a:ln>
        <a:effectLst/>
      </dgm:spPr>
      <dgm:t>
        <a:bodyPr rIns="252000"/>
        <a:lstStyle/>
        <a:p>
          <a:pPr algn="ctr"/>
          <a:r>
            <a:rPr lang="fr-CH" sz="2800" dirty="0">
              <a:solidFill>
                <a:srgbClr val="F2F2F2">
                  <a:lumMod val="10000"/>
                </a:srgbClr>
              </a:solidFill>
              <a:latin typeface="Arial"/>
              <a:ea typeface="+mn-ea"/>
              <a:cs typeface="Arial"/>
            </a:rPr>
            <a:t>Social</a:t>
          </a:r>
        </a:p>
      </dgm:t>
    </dgm:pt>
    <dgm:pt modelId="{9C92E54D-6783-4304-96D3-81B4C95023AB}" type="sibTrans" cxnId="{47661780-A268-4FE5-9B24-BADF52CDCA47}">
      <dgm:prSet/>
      <dgm:spPr/>
      <dgm:t>
        <a:bodyPr/>
        <a:lstStyle/>
        <a:p>
          <a:endParaRPr lang="fr-CH"/>
        </a:p>
      </dgm:t>
    </dgm:pt>
    <dgm:pt modelId="{F2E4D7FC-7941-4AE4-A01B-7AE477D7A254}" type="parTrans" cxnId="{47661780-A268-4FE5-9B24-BADF52CDCA47}">
      <dgm:prSet/>
      <dgm:spPr/>
      <dgm:t>
        <a:bodyPr/>
        <a:lstStyle/>
        <a:p>
          <a:endParaRPr lang="fr-CH"/>
        </a:p>
      </dgm:t>
    </dgm:pt>
    <dgm:pt modelId="{6B6CE0AC-F755-4963-9BCB-391D0E6F5174}" type="pres">
      <dgm:prSet presAssocID="{F7D9E420-2505-4175-AB8B-C6F235051756}" presName="compositeShape" presStyleCnt="0">
        <dgm:presLayoutVars>
          <dgm:chMax val="7"/>
          <dgm:dir/>
          <dgm:resizeHandles val="exact"/>
        </dgm:presLayoutVars>
      </dgm:prSet>
      <dgm:spPr/>
    </dgm:pt>
    <dgm:pt modelId="{9F42BC69-FF20-4827-AD50-92DD5410F0C7}" type="pres">
      <dgm:prSet presAssocID="{B978A181-37B3-4B2D-BD8F-4B4BADCBEDAA}" presName="circ1" presStyleLbl="vennNode1" presStyleIdx="0" presStyleCnt="3"/>
      <dgm:spPr/>
    </dgm:pt>
    <dgm:pt modelId="{856F1671-1A3F-4D9A-A5A5-135D2E2D96DF}" type="pres">
      <dgm:prSet presAssocID="{B978A181-37B3-4B2D-BD8F-4B4BADCBEDAA}" presName="circ1Tx" presStyleLbl="revTx" presStyleIdx="0" presStyleCnt="0">
        <dgm:presLayoutVars>
          <dgm:chMax val="0"/>
          <dgm:chPref val="0"/>
          <dgm:bulletEnabled val="1"/>
        </dgm:presLayoutVars>
      </dgm:prSet>
      <dgm:spPr/>
    </dgm:pt>
    <dgm:pt modelId="{55F68D6B-6D24-4EF7-93E8-D1841AAAF4E1}" type="pres">
      <dgm:prSet presAssocID="{26077C11-E94F-4625-9281-EA1FF798D7C8}" presName="circ2" presStyleLbl="vennNode1" presStyleIdx="1" presStyleCnt="3"/>
      <dgm:spPr/>
    </dgm:pt>
    <dgm:pt modelId="{C54D3236-5EC3-4AE1-8D43-A274F908EBAB}" type="pres">
      <dgm:prSet presAssocID="{26077C11-E94F-4625-9281-EA1FF798D7C8}" presName="circ2Tx" presStyleLbl="revTx" presStyleIdx="0" presStyleCnt="0">
        <dgm:presLayoutVars>
          <dgm:chMax val="0"/>
          <dgm:chPref val="0"/>
          <dgm:bulletEnabled val="1"/>
        </dgm:presLayoutVars>
      </dgm:prSet>
      <dgm:spPr/>
    </dgm:pt>
    <dgm:pt modelId="{68EE656C-056B-460C-819D-F482FF5D047A}" type="pres">
      <dgm:prSet presAssocID="{FCFE4DC7-B664-44AC-A83B-C8E02FB46C71}" presName="circ3" presStyleLbl="vennNode1" presStyleIdx="2" presStyleCnt="3" custLinFactNeighborX="-1183" custLinFactNeighborY="2066"/>
      <dgm:spPr/>
    </dgm:pt>
    <dgm:pt modelId="{88F1B1CC-8A43-4CB6-A0B9-3565879CABF9}" type="pres">
      <dgm:prSet presAssocID="{FCFE4DC7-B664-44AC-A83B-C8E02FB46C71}" presName="circ3Tx" presStyleLbl="revTx" presStyleIdx="0" presStyleCnt="0">
        <dgm:presLayoutVars>
          <dgm:chMax val="0"/>
          <dgm:chPref val="0"/>
          <dgm:bulletEnabled val="1"/>
        </dgm:presLayoutVars>
      </dgm:prSet>
      <dgm:spPr/>
    </dgm:pt>
  </dgm:ptLst>
  <dgm:cxnLst>
    <dgm:cxn modelId="{64261303-475E-47F4-A44C-FD4D28C0E507}" type="presOf" srcId="{F7D9E420-2505-4175-AB8B-C6F235051756}" destId="{6B6CE0AC-F755-4963-9BCB-391D0E6F5174}" srcOrd="0" destOrd="0" presId="urn:microsoft.com/office/officeart/2005/8/layout/venn1"/>
    <dgm:cxn modelId="{85AD3933-8CA4-4BF1-B289-2C7749451620}" type="presOf" srcId="{FCFE4DC7-B664-44AC-A83B-C8E02FB46C71}" destId="{88F1B1CC-8A43-4CB6-A0B9-3565879CABF9}" srcOrd="1" destOrd="0" presId="urn:microsoft.com/office/officeart/2005/8/layout/venn1"/>
    <dgm:cxn modelId="{9B109033-D078-4BF9-96B9-680DEA94C7A7}" type="presOf" srcId="{B978A181-37B3-4B2D-BD8F-4B4BADCBEDAA}" destId="{856F1671-1A3F-4D9A-A5A5-135D2E2D96DF}" srcOrd="1" destOrd="0" presId="urn:microsoft.com/office/officeart/2005/8/layout/venn1"/>
    <dgm:cxn modelId="{BCBF623B-3487-45CC-BF4E-2886D4C097DF}" type="presOf" srcId="{26077C11-E94F-4625-9281-EA1FF798D7C8}" destId="{55F68D6B-6D24-4EF7-93E8-D1841AAAF4E1}" srcOrd="0" destOrd="0" presId="urn:microsoft.com/office/officeart/2005/8/layout/venn1"/>
    <dgm:cxn modelId="{47661780-A268-4FE5-9B24-BADF52CDCA47}" srcId="{F7D9E420-2505-4175-AB8B-C6F235051756}" destId="{FCFE4DC7-B664-44AC-A83B-C8E02FB46C71}" srcOrd="2" destOrd="0" parTransId="{F2E4D7FC-7941-4AE4-A01B-7AE477D7A254}" sibTransId="{9C92E54D-6783-4304-96D3-81B4C95023AB}"/>
    <dgm:cxn modelId="{69026486-563E-4BC2-9971-F34F4DBE80B0}" type="presOf" srcId="{FCFE4DC7-B664-44AC-A83B-C8E02FB46C71}" destId="{68EE656C-056B-460C-819D-F482FF5D047A}" srcOrd="0" destOrd="0" presId="urn:microsoft.com/office/officeart/2005/8/layout/venn1"/>
    <dgm:cxn modelId="{7C4B198E-0662-46A3-8F48-98E802C8437E}" type="presOf" srcId="{26077C11-E94F-4625-9281-EA1FF798D7C8}" destId="{C54D3236-5EC3-4AE1-8D43-A274F908EBAB}" srcOrd="1" destOrd="0" presId="urn:microsoft.com/office/officeart/2005/8/layout/venn1"/>
    <dgm:cxn modelId="{D7B528A9-4E46-44D3-9DC4-4B390F1BE0BC}" srcId="{F7D9E420-2505-4175-AB8B-C6F235051756}" destId="{26077C11-E94F-4625-9281-EA1FF798D7C8}" srcOrd="1" destOrd="0" parTransId="{FB858FD9-C77D-46DF-80DC-F26F2625B957}" sibTransId="{F877C23E-C149-45F9-BFE9-0E6460F7C3F0}"/>
    <dgm:cxn modelId="{AB4206AA-AF7A-43BA-AE84-FD654F3F592E}" srcId="{F7D9E420-2505-4175-AB8B-C6F235051756}" destId="{B978A181-37B3-4B2D-BD8F-4B4BADCBEDAA}" srcOrd="0" destOrd="0" parTransId="{AF8990FB-54FA-45CD-B2B6-2E9B3DC5916A}" sibTransId="{E18DEE65-3F60-4C12-A356-DD146726F615}"/>
    <dgm:cxn modelId="{5A0596DC-C0AC-4134-9B39-AEB4FF20C674}" type="presOf" srcId="{B978A181-37B3-4B2D-BD8F-4B4BADCBEDAA}" destId="{9F42BC69-FF20-4827-AD50-92DD5410F0C7}" srcOrd="0" destOrd="0" presId="urn:microsoft.com/office/officeart/2005/8/layout/venn1"/>
    <dgm:cxn modelId="{B43F204E-BD99-4BC5-8BA3-C527BB1A2A66}" type="presParOf" srcId="{6B6CE0AC-F755-4963-9BCB-391D0E6F5174}" destId="{9F42BC69-FF20-4827-AD50-92DD5410F0C7}" srcOrd="0" destOrd="0" presId="urn:microsoft.com/office/officeart/2005/8/layout/venn1"/>
    <dgm:cxn modelId="{9BE81631-EA15-4716-AB8B-4F58F27143DD}" type="presParOf" srcId="{6B6CE0AC-F755-4963-9BCB-391D0E6F5174}" destId="{856F1671-1A3F-4D9A-A5A5-135D2E2D96DF}" srcOrd="1" destOrd="0" presId="urn:microsoft.com/office/officeart/2005/8/layout/venn1"/>
    <dgm:cxn modelId="{98C62BA7-523D-4D94-A248-EDAFC1169CBC}" type="presParOf" srcId="{6B6CE0AC-F755-4963-9BCB-391D0E6F5174}" destId="{55F68D6B-6D24-4EF7-93E8-D1841AAAF4E1}" srcOrd="2" destOrd="0" presId="urn:microsoft.com/office/officeart/2005/8/layout/venn1"/>
    <dgm:cxn modelId="{7117796B-EFF4-4B7A-A838-9291ADB44AA1}" type="presParOf" srcId="{6B6CE0AC-F755-4963-9BCB-391D0E6F5174}" destId="{C54D3236-5EC3-4AE1-8D43-A274F908EBAB}" srcOrd="3" destOrd="0" presId="urn:microsoft.com/office/officeart/2005/8/layout/venn1"/>
    <dgm:cxn modelId="{655252A7-A574-44F7-8976-92780219358F}" type="presParOf" srcId="{6B6CE0AC-F755-4963-9BCB-391D0E6F5174}" destId="{68EE656C-056B-460C-819D-F482FF5D047A}" srcOrd="4" destOrd="0" presId="urn:microsoft.com/office/officeart/2005/8/layout/venn1"/>
    <dgm:cxn modelId="{6209395E-F694-4A20-B13D-F967304D7FE1}" type="presParOf" srcId="{6B6CE0AC-F755-4963-9BCB-391D0E6F5174}" destId="{88F1B1CC-8A43-4CB6-A0B9-3565879CAB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85581-C3FE-4C41-9829-E9A7A93EF428}">
      <dsp:nvSpPr>
        <dsp:cNvPr id="0" name=""/>
        <dsp:cNvSpPr/>
      </dsp:nvSpPr>
      <dsp:spPr>
        <a:xfrm>
          <a:off x="0" y="782460"/>
          <a:ext cx="10218577" cy="1579725"/>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3075" tIns="354076" rIns="793075"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mn-lt"/>
            <a:ea typeface="+mn-ea"/>
            <a:cs typeface="Times New Roman" panose="02020603050405020304" pitchFamily="18" charset="0"/>
          </a:endParaRPr>
        </a:p>
        <a:p>
          <a:pPr marL="228600" lvl="1" indent="-228600" algn="l" defTabSz="1066800">
            <a:lnSpc>
              <a:spcPct val="90000"/>
            </a:lnSpc>
            <a:spcBef>
              <a:spcPct val="0"/>
            </a:spcBef>
            <a:spcAft>
              <a:spcPct val="15000"/>
            </a:spcAft>
            <a:buChar char="•"/>
          </a:pPr>
          <a:r>
            <a:rPr lang="es-ES" sz="2400" kern="1200" dirty="0">
              <a:solidFill>
                <a:schemeClr val="tx1"/>
              </a:solidFill>
              <a:latin typeface="Times New Roman" panose="02020603050405020304" pitchFamily="18" charset="0"/>
              <a:cs typeface="Times New Roman" panose="02020603050405020304" pitchFamily="18" charset="0"/>
            </a:rPr>
            <a:t>Cuando la línea de base es desconocida o de dudosa validez: </a:t>
          </a:r>
          <a:br>
            <a:rPr lang="es-ES" sz="2400" kern="1200" dirty="0">
              <a:solidFill>
                <a:schemeClr val="tx1"/>
              </a:solidFill>
              <a:latin typeface="Times New Roman" panose="02020603050405020304" pitchFamily="18" charset="0"/>
              <a:cs typeface="Times New Roman" panose="02020603050405020304" pitchFamily="18" charset="0"/>
            </a:rPr>
          </a:br>
          <a:r>
            <a:rPr lang="es-ES" sz="2400" kern="1200" dirty="0">
              <a:solidFill>
                <a:schemeClr val="tx1"/>
              </a:solidFill>
              <a:latin typeface="Times New Roman" panose="02020603050405020304" pitchFamily="18" charset="0"/>
              <a:cs typeface="Times New Roman" panose="02020603050405020304" pitchFamily="18" charset="0"/>
            </a:rPr>
            <a:t>mantener TBM  &lt; 1.0 /10'000 /día</a:t>
          </a:r>
          <a:endParaRPr lang="en-US" sz="2400" kern="1200" dirty="0">
            <a:latin typeface="+mn-lt"/>
            <a:ea typeface="+mn-ea"/>
            <a:cs typeface="Times New Roman" panose="02020603050405020304" pitchFamily="18" charset="0"/>
          </a:endParaRPr>
        </a:p>
      </dsp:txBody>
      <dsp:txXfrm>
        <a:off x="0" y="782460"/>
        <a:ext cx="10218577" cy="1579725"/>
      </dsp:txXfrm>
    </dsp:sp>
    <dsp:sp modelId="{E603B4DF-B768-4177-820F-2F4DA546A14E}">
      <dsp:nvSpPr>
        <dsp:cNvPr id="0" name=""/>
        <dsp:cNvSpPr/>
      </dsp:nvSpPr>
      <dsp:spPr>
        <a:xfrm>
          <a:off x="485514" y="240794"/>
          <a:ext cx="9708253" cy="102704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67" tIns="0" rIns="270367" bIns="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tx1"/>
              </a:solidFill>
              <a:latin typeface="Times New Roman" panose="02020603050405020304" pitchFamily="18" charset="0"/>
              <a:cs typeface="Times New Roman" panose="02020603050405020304" pitchFamily="18" charset="0"/>
            </a:rPr>
            <a:t>Tasa bruta de mortalidad (TBM): duplicación o más</a:t>
          </a:r>
          <a:endParaRPr lang="en-US" sz="2800" kern="1200" dirty="0">
            <a:solidFill>
              <a:schemeClr val="tx1"/>
            </a:solidFill>
            <a:latin typeface="+mn-lt"/>
            <a:ea typeface="+mn-ea"/>
            <a:cs typeface="Arial"/>
          </a:endParaRPr>
        </a:p>
      </dsp:txBody>
      <dsp:txXfrm>
        <a:off x="535650" y="290930"/>
        <a:ext cx="9607981" cy="926773"/>
      </dsp:txXfrm>
    </dsp:sp>
    <dsp:sp modelId="{F07D4229-3CE7-4936-B6F0-32AF9433F2FC}">
      <dsp:nvSpPr>
        <dsp:cNvPr id="0" name=""/>
        <dsp:cNvSpPr/>
      </dsp:nvSpPr>
      <dsp:spPr>
        <a:xfrm>
          <a:off x="0" y="2711239"/>
          <a:ext cx="10218577" cy="219555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3075" tIns="354076" rIns="793075" bIns="170688"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latin typeface="Arial"/>
            <a:ea typeface="+mn-ea"/>
            <a:cs typeface="Arial"/>
          </a:endParaRPr>
        </a:p>
        <a:p>
          <a:pPr marL="228600" lvl="1" indent="-228600" algn="l" defTabSz="933450">
            <a:lnSpc>
              <a:spcPct val="90000"/>
            </a:lnSpc>
            <a:spcBef>
              <a:spcPct val="0"/>
            </a:spcBef>
            <a:spcAft>
              <a:spcPct val="15000"/>
            </a:spcAft>
            <a:buChar char="•"/>
          </a:pPr>
          <a:endParaRPr lang="en-US" sz="2100" kern="1200" dirty="0">
            <a:latin typeface="Arial"/>
            <a:ea typeface="+mn-ea"/>
            <a:cs typeface="Arial"/>
          </a:endParaRPr>
        </a:p>
        <a:p>
          <a:pPr marL="228600" lvl="1" indent="-228600" algn="l" defTabSz="1066800">
            <a:lnSpc>
              <a:spcPct val="90000"/>
            </a:lnSpc>
            <a:spcBef>
              <a:spcPct val="0"/>
            </a:spcBef>
            <a:spcAft>
              <a:spcPct val="15000"/>
            </a:spcAft>
            <a:buChar char="•"/>
          </a:pPr>
          <a:r>
            <a:rPr lang="es-419" sz="2400" kern="1200" dirty="0">
              <a:solidFill>
                <a:schemeClr val="tx1"/>
              </a:solidFill>
              <a:latin typeface="Times New Roman" panose="02020603050405020304" pitchFamily="18" charset="0"/>
              <a:cs typeface="Times New Roman" panose="02020603050405020304" pitchFamily="18" charset="0"/>
            </a:rPr>
            <a:t>Más sensible que TBM</a:t>
          </a:r>
          <a:endParaRPr lang="en-US" sz="2400" kern="1200" dirty="0">
            <a:latin typeface="+mn-lt"/>
            <a:ea typeface="+mn-ea"/>
            <a:cs typeface="Arial"/>
          </a:endParaRPr>
        </a:p>
        <a:p>
          <a:pPr marL="228600" lvl="1" indent="-228600" algn="l" defTabSz="1066800">
            <a:lnSpc>
              <a:spcPct val="90000"/>
            </a:lnSpc>
            <a:spcBef>
              <a:spcPct val="0"/>
            </a:spcBef>
            <a:spcAft>
              <a:spcPct val="15000"/>
            </a:spcAft>
            <a:buChar char="•"/>
          </a:pPr>
          <a:r>
            <a:rPr lang="es-ES" sz="2400" kern="1200" dirty="0">
              <a:solidFill>
                <a:prstClr val="black"/>
              </a:solidFill>
              <a:latin typeface="Times New Roman" panose="02020603050405020304" pitchFamily="18" charset="0"/>
              <a:ea typeface="+mn-ea"/>
              <a:cs typeface="Times New Roman" panose="02020603050405020304" pitchFamily="18" charset="0"/>
            </a:rPr>
            <a:t>Cuando la línea de base es desconocida o de dudosa validez: </a:t>
          </a:r>
          <a:br>
            <a:rPr lang="es-ES" sz="2400" kern="1200" dirty="0">
              <a:solidFill>
                <a:prstClr val="black"/>
              </a:solidFill>
              <a:latin typeface="Times New Roman" panose="02020603050405020304" pitchFamily="18" charset="0"/>
              <a:ea typeface="+mn-ea"/>
              <a:cs typeface="Times New Roman" panose="02020603050405020304" pitchFamily="18" charset="0"/>
            </a:rPr>
          </a:br>
          <a:r>
            <a:rPr lang="es-ES" sz="2400" kern="1200" dirty="0">
              <a:solidFill>
                <a:prstClr val="black"/>
              </a:solidFill>
              <a:latin typeface="Times New Roman" panose="02020603050405020304" pitchFamily="18" charset="0"/>
              <a:ea typeface="+mn-ea"/>
              <a:cs typeface="Times New Roman" panose="02020603050405020304" pitchFamily="18" charset="0"/>
            </a:rPr>
            <a:t>mantener TMM5 &lt; 2.0 /10'000 /día</a:t>
          </a:r>
          <a:endParaRPr lang="es-419" sz="2400" kern="1200" dirty="0">
            <a:solidFill>
              <a:prstClr val="black"/>
            </a:solidFill>
            <a:latin typeface="Times New Roman" panose="02020603050405020304" pitchFamily="18" charset="0"/>
            <a:ea typeface="+mn-ea"/>
            <a:cs typeface="Times New Roman" panose="02020603050405020304" pitchFamily="18" charset="0"/>
          </a:endParaRPr>
        </a:p>
      </dsp:txBody>
      <dsp:txXfrm>
        <a:off x="0" y="2711239"/>
        <a:ext cx="10218577" cy="2195550"/>
      </dsp:txXfrm>
    </dsp:sp>
    <dsp:sp modelId="{530F2315-5A93-4E50-BC69-EE1C7900A783}">
      <dsp:nvSpPr>
        <dsp:cNvPr id="0" name=""/>
        <dsp:cNvSpPr/>
      </dsp:nvSpPr>
      <dsp:spPr>
        <a:xfrm>
          <a:off x="470791" y="3041389"/>
          <a:ext cx="9729592" cy="501840"/>
        </a:xfrm>
        <a:prstGeom prst="roundRect">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67" tIns="0" rIns="270367"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mn-lt"/>
              <a:ea typeface="+mn-ea"/>
              <a:cs typeface="Times New Roman" panose="02020603050405020304" pitchFamily="18" charset="0"/>
            </a:rPr>
            <a:t> </a:t>
          </a:r>
          <a:r>
            <a:rPr lang="es-ES" sz="2800" kern="1200" dirty="0">
              <a:solidFill>
                <a:schemeClr val="tx1"/>
              </a:solidFill>
              <a:latin typeface="Times New Roman" panose="02020603050405020304" pitchFamily="18" charset="0"/>
              <a:cs typeface="Times New Roman" panose="02020603050405020304" pitchFamily="18" charset="0"/>
            </a:rPr>
            <a:t>Tasa de mortalidad de menores de cinco años (TMM5)</a:t>
          </a:r>
          <a:endParaRPr lang="en-US" sz="2800" kern="1200" dirty="0">
            <a:solidFill>
              <a:schemeClr val="tx1"/>
            </a:solidFill>
            <a:latin typeface="+mn-lt"/>
            <a:ea typeface="+mn-ea"/>
            <a:cs typeface="Arial"/>
          </a:endParaRPr>
        </a:p>
      </dsp:txBody>
      <dsp:txXfrm>
        <a:off x="495289" y="3065887"/>
        <a:ext cx="9680596"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B1376-4BD8-4ABC-BDA1-C9A277B7F168}">
      <dsp:nvSpPr>
        <dsp:cNvPr id="0" name=""/>
        <dsp:cNvSpPr/>
      </dsp:nvSpPr>
      <dsp:spPr>
        <a:xfrm>
          <a:off x="51749" y="408785"/>
          <a:ext cx="2023956" cy="78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fr-CH" sz="2000" kern="1200" dirty="0" err="1">
              <a:solidFill>
                <a:schemeClr val="bg1"/>
              </a:solidFill>
            </a:rPr>
            <a:t>Factores</a:t>
          </a:r>
          <a:r>
            <a:rPr lang="fr-CH" sz="2000" kern="1200" dirty="0">
              <a:solidFill>
                <a:schemeClr val="bg1"/>
              </a:solidFill>
            </a:rPr>
            <a:t> de </a:t>
          </a:r>
          <a:r>
            <a:rPr lang="fr-CH" sz="2000" kern="1200" dirty="0" err="1">
              <a:solidFill>
                <a:schemeClr val="bg1"/>
              </a:solidFill>
            </a:rPr>
            <a:t>Fondo</a:t>
          </a:r>
          <a:endParaRPr lang="en-US" sz="2000" kern="1200" dirty="0">
            <a:solidFill>
              <a:schemeClr val="bg1"/>
            </a:solidFill>
          </a:endParaRPr>
        </a:p>
      </dsp:txBody>
      <dsp:txXfrm>
        <a:off x="51749" y="408785"/>
        <a:ext cx="2023956" cy="522143"/>
      </dsp:txXfrm>
    </dsp:sp>
    <dsp:sp modelId="{77CA799B-2651-4B5F-AEFA-9DED4CFD4FB0}">
      <dsp:nvSpPr>
        <dsp:cNvPr id="0" name=""/>
        <dsp:cNvSpPr/>
      </dsp:nvSpPr>
      <dsp:spPr>
        <a:xfrm>
          <a:off x="72703" y="1178152"/>
          <a:ext cx="2044393" cy="43252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0"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Pobreza</a:t>
          </a:r>
          <a:r>
            <a:rPr lang="en-US" sz="1800" kern="1200" dirty="0">
              <a:solidFill>
                <a:schemeClr val="tx1"/>
              </a:solidFill>
            </a:rPr>
            <a:t> extrema</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Inestabilidad</a:t>
          </a:r>
          <a:r>
            <a:rPr lang="en-US" sz="1800" kern="1200" dirty="0">
              <a:solidFill>
                <a:schemeClr val="tx1"/>
              </a:solidFill>
            </a:rPr>
            <a:t> </a:t>
          </a:r>
          <a:r>
            <a:rPr lang="en-US" sz="1800" kern="1200" dirty="0" err="1">
              <a:solidFill>
                <a:schemeClr val="tx1"/>
              </a:solidFill>
            </a:rPr>
            <a:t>política</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Desigualdades</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tx1"/>
              </a:solidFill>
            </a:rPr>
            <a:t>Ethnic rivalry</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tx1"/>
              </a:solidFill>
            </a:rPr>
            <a:t>Arms proliferation</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Clima</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tx1"/>
              </a:solidFill>
            </a:rPr>
            <a:t>Seismic risk</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Estancamiento</a:t>
          </a:r>
          <a:r>
            <a:rPr lang="en-US" sz="1800" kern="1200" dirty="0">
              <a:solidFill>
                <a:schemeClr val="tx1"/>
              </a:solidFill>
            </a:rPr>
            <a:t> </a:t>
          </a:r>
          <a:r>
            <a:rPr lang="en-US" sz="1800" kern="1200" dirty="0" err="1">
              <a:solidFill>
                <a:schemeClr val="tx1"/>
              </a:solidFill>
            </a:rPr>
            <a:t>económico</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Vulnerabilidad</a:t>
          </a:r>
          <a:r>
            <a:rPr lang="en-US" sz="1800" kern="1200" dirty="0">
              <a:solidFill>
                <a:schemeClr val="tx1"/>
              </a:solidFill>
            </a:rPr>
            <a:t> </a:t>
          </a:r>
          <a:r>
            <a:rPr lang="en-US" sz="1800" kern="1200" dirty="0" err="1">
              <a:solidFill>
                <a:schemeClr val="tx1"/>
              </a:solidFill>
            </a:rPr>
            <a:t>embiental</a:t>
          </a:r>
          <a:endParaRPr lang="en-US" sz="1800" kern="1200" dirty="0">
            <a:solidFill>
              <a:schemeClr val="tx1"/>
            </a:solidFill>
          </a:endParaRPr>
        </a:p>
      </dsp:txBody>
      <dsp:txXfrm>
        <a:off x="132581" y="1238030"/>
        <a:ext cx="1924637" cy="4205539"/>
      </dsp:txXfrm>
    </dsp:sp>
    <dsp:sp modelId="{E14B04D1-2328-45CD-87F8-7FAF1293310B}">
      <dsp:nvSpPr>
        <dsp:cNvPr id="0" name=""/>
        <dsp:cNvSpPr/>
      </dsp:nvSpPr>
      <dsp:spPr>
        <a:xfrm rot="21578687">
          <a:off x="2275250" y="635295"/>
          <a:ext cx="423051" cy="330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275251" y="701684"/>
        <a:ext cx="323928" cy="198247"/>
      </dsp:txXfrm>
    </dsp:sp>
    <dsp:sp modelId="{556FFB11-636D-450C-8ECE-4FBAC8B54D82}">
      <dsp:nvSpPr>
        <dsp:cNvPr id="0" name=""/>
        <dsp:cNvSpPr/>
      </dsp:nvSpPr>
      <dsp:spPr>
        <a:xfrm>
          <a:off x="2873900" y="391340"/>
          <a:ext cx="2007380" cy="78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GB" sz="2000" kern="1200" noProof="0" dirty="0" err="1">
              <a:solidFill>
                <a:schemeClr val="bg1"/>
              </a:solidFill>
            </a:rPr>
            <a:t>Factores</a:t>
          </a:r>
          <a:r>
            <a:rPr lang="en-GB" sz="2000" kern="1200" noProof="0" dirty="0">
              <a:solidFill>
                <a:schemeClr val="bg1"/>
              </a:solidFill>
            </a:rPr>
            <a:t> </a:t>
          </a:r>
          <a:r>
            <a:rPr lang="en-GB" sz="2000" kern="1200" noProof="0" dirty="0" err="1">
              <a:solidFill>
                <a:schemeClr val="bg1"/>
              </a:solidFill>
            </a:rPr>
            <a:t>intermedios</a:t>
          </a:r>
          <a:endParaRPr lang="en-GB" sz="2000" kern="1200" noProof="0" dirty="0">
            <a:solidFill>
              <a:schemeClr val="bg1"/>
            </a:solidFill>
          </a:endParaRPr>
        </a:p>
      </dsp:txBody>
      <dsp:txXfrm>
        <a:off x="2873900" y="391340"/>
        <a:ext cx="2007380" cy="522143"/>
      </dsp:txXfrm>
    </dsp:sp>
    <dsp:sp modelId="{E68B2357-AC9E-4C10-B888-C2E0F579E52F}">
      <dsp:nvSpPr>
        <dsp:cNvPr id="0" name=""/>
        <dsp:cNvSpPr/>
      </dsp:nvSpPr>
      <dsp:spPr>
        <a:xfrm>
          <a:off x="2852626" y="1183800"/>
          <a:ext cx="2085494" cy="40824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0"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Conflicto</a:t>
          </a:r>
          <a:r>
            <a:rPr lang="en-US" sz="1800" kern="1200" dirty="0">
              <a:solidFill>
                <a:schemeClr val="tx1"/>
              </a:solidFill>
            </a:rPr>
            <a:t> </a:t>
          </a:r>
          <a:r>
            <a:rPr lang="en-US" sz="1800" kern="1200" dirty="0" err="1">
              <a:solidFill>
                <a:schemeClr val="tx1"/>
              </a:solidFill>
            </a:rPr>
            <a:t>armado</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tx1"/>
              </a:solidFill>
            </a:rPr>
            <a:t>Abusive relationship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tx1"/>
              </a:solidFill>
            </a:rPr>
            <a:t>Psychological and physical stress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Acceso</a:t>
          </a:r>
          <a:r>
            <a:rPr lang="en-US" sz="1800" kern="1200" dirty="0">
              <a:solidFill>
                <a:schemeClr val="tx1"/>
              </a:solidFill>
            </a:rPr>
            <a:t> a </a:t>
          </a:r>
          <a:r>
            <a:rPr lang="en-US" sz="1800" kern="1200" dirty="0" err="1">
              <a:solidFill>
                <a:schemeClr val="tx1"/>
              </a:solidFill>
            </a:rPr>
            <a:t>los</a:t>
          </a:r>
          <a:r>
            <a:rPr lang="en-US" sz="1800" kern="1200" dirty="0">
              <a:solidFill>
                <a:schemeClr val="tx1"/>
              </a:solidFill>
            </a:rPr>
            <a:t> </a:t>
          </a:r>
          <a:r>
            <a:rPr lang="en-US" sz="1800" kern="1200" dirty="0" err="1">
              <a:solidFill>
                <a:schemeClr val="tx1"/>
              </a:solidFill>
            </a:rPr>
            <a:t>servicios</a:t>
          </a:r>
          <a:r>
            <a:rPr lang="en-US" sz="1800" kern="1200" dirty="0">
              <a:solidFill>
                <a:schemeClr val="tx1"/>
              </a:solidFill>
            </a:rPr>
            <a:t> de </a:t>
          </a:r>
          <a:r>
            <a:rPr lang="en-US" sz="1800" kern="1200" dirty="0" err="1">
              <a:solidFill>
                <a:schemeClr val="tx1"/>
              </a:solidFill>
            </a:rPr>
            <a:t>salud</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Catástrofe</a:t>
          </a:r>
          <a:r>
            <a:rPr lang="en-US" sz="1800" kern="1200" dirty="0">
              <a:solidFill>
                <a:schemeClr val="tx1"/>
              </a:solidFill>
            </a:rPr>
            <a:t> natural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Desplazamiento</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Inseguridad</a:t>
          </a:r>
          <a:r>
            <a:rPr lang="en-US" sz="1800" kern="1200" dirty="0">
              <a:solidFill>
                <a:schemeClr val="tx1"/>
              </a:solidFill>
            </a:rPr>
            <a:t> </a:t>
          </a:r>
          <a:r>
            <a:rPr lang="en-US" sz="1800" kern="1200" dirty="0" err="1">
              <a:solidFill>
                <a:schemeClr val="tx1"/>
              </a:solidFill>
            </a:rPr>
            <a:t>alimentaria</a:t>
          </a:r>
          <a:endParaRPr lang="en-US" sz="1800"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err="1">
              <a:solidFill>
                <a:schemeClr val="tx1"/>
              </a:solidFill>
            </a:rPr>
            <a:t>Desglose</a:t>
          </a:r>
          <a:r>
            <a:rPr lang="en-US" sz="1800" kern="1200" dirty="0">
              <a:solidFill>
                <a:schemeClr val="tx1"/>
              </a:solidFill>
            </a:rPr>
            <a:t> de </a:t>
          </a:r>
          <a:r>
            <a:rPr lang="en-US" sz="1800" kern="1200" dirty="0" err="1">
              <a:solidFill>
                <a:schemeClr val="tx1"/>
              </a:solidFill>
            </a:rPr>
            <a:t>servicios</a:t>
          </a:r>
          <a:endParaRPr lang="en-US" sz="1800" kern="1200" dirty="0">
            <a:solidFill>
              <a:schemeClr val="tx1"/>
            </a:solidFill>
          </a:endParaRPr>
        </a:p>
      </dsp:txBody>
      <dsp:txXfrm>
        <a:off x="2913708" y="1244882"/>
        <a:ext cx="1963330" cy="3960322"/>
      </dsp:txXfrm>
    </dsp:sp>
    <dsp:sp modelId="{68BCAE89-7841-416C-B64D-42AB4B314DA3}">
      <dsp:nvSpPr>
        <dsp:cNvPr id="0" name=""/>
        <dsp:cNvSpPr/>
      </dsp:nvSpPr>
      <dsp:spPr>
        <a:xfrm rot="78128">
          <a:off x="5114385" y="620386"/>
          <a:ext cx="426839" cy="330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114398" y="685342"/>
        <a:ext cx="327716" cy="198247"/>
      </dsp:txXfrm>
    </dsp:sp>
    <dsp:sp modelId="{4E4487EF-C445-422E-97C5-988A9FD26A2B}">
      <dsp:nvSpPr>
        <dsp:cNvPr id="0" name=""/>
        <dsp:cNvSpPr/>
      </dsp:nvSpPr>
      <dsp:spPr>
        <a:xfrm>
          <a:off x="5686431" y="456187"/>
          <a:ext cx="2088095" cy="78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err="1">
              <a:solidFill>
                <a:schemeClr val="bg1"/>
              </a:solidFill>
            </a:rPr>
            <a:t>Factores</a:t>
          </a:r>
          <a:r>
            <a:rPr lang="en-US" sz="2000" kern="1200" noProof="0" dirty="0">
              <a:solidFill>
                <a:schemeClr val="bg1"/>
              </a:solidFill>
            </a:rPr>
            <a:t> </a:t>
          </a:r>
          <a:r>
            <a:rPr lang="en-US" sz="2000" kern="1200" noProof="0" dirty="0" err="1">
              <a:solidFill>
                <a:schemeClr val="bg1"/>
              </a:solidFill>
            </a:rPr>
            <a:t>próximos</a:t>
          </a:r>
          <a:endParaRPr lang="en-US" sz="2000" kern="1200" noProof="0" dirty="0">
            <a:solidFill>
              <a:schemeClr val="bg1"/>
            </a:solidFill>
          </a:endParaRPr>
        </a:p>
      </dsp:txBody>
      <dsp:txXfrm>
        <a:off x="5686431" y="456187"/>
        <a:ext cx="2088095" cy="522143"/>
      </dsp:txXfrm>
    </dsp:sp>
    <dsp:sp modelId="{7F5FC744-62C9-4078-A851-090881C5DC3D}">
      <dsp:nvSpPr>
        <dsp:cNvPr id="0" name=""/>
        <dsp:cNvSpPr/>
      </dsp:nvSpPr>
      <dsp:spPr>
        <a:xfrm>
          <a:off x="5686430" y="1208955"/>
          <a:ext cx="2093589" cy="4174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0"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US" sz="1800" kern="1200" noProof="0" dirty="0">
              <a:solidFill>
                <a:schemeClr val="tx1"/>
              </a:solidFill>
            </a:rPr>
            <a:t>Overcrowding</a:t>
          </a:r>
        </a:p>
        <a:p>
          <a:pPr marL="171450" lvl="1" indent="-171450" algn="l" defTabSz="800100">
            <a:lnSpc>
              <a:spcPct val="90000"/>
            </a:lnSpc>
            <a:spcBef>
              <a:spcPct val="0"/>
            </a:spcBef>
            <a:spcAft>
              <a:spcPct val="15000"/>
            </a:spcAft>
            <a:buFont typeface="Arial" panose="020B0604020202020204" pitchFamily="34" charset="0"/>
            <a:buNone/>
          </a:pPr>
          <a:r>
            <a:rPr lang="en-US" sz="1800" kern="1200" noProof="0" dirty="0" err="1">
              <a:solidFill>
                <a:schemeClr val="tx1"/>
              </a:solidFill>
            </a:rPr>
            <a:t>Vacunación</a:t>
          </a:r>
          <a:endParaRPr lang="en-US" sz="1800" kern="1200" noProof="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None/>
          </a:pPr>
          <a:r>
            <a:rPr lang="en-US" sz="1800" kern="1200" noProof="0" dirty="0" err="1">
              <a:solidFill>
                <a:schemeClr val="tx1"/>
              </a:solidFill>
            </a:rPr>
            <a:t>Exposición</a:t>
          </a:r>
          <a:r>
            <a:rPr lang="en-US" sz="1800" kern="1200" noProof="0" dirty="0">
              <a:solidFill>
                <a:schemeClr val="tx1"/>
              </a:solidFill>
            </a:rPr>
            <a:t> a </a:t>
          </a:r>
          <a:r>
            <a:rPr lang="en-US" sz="1800" kern="1200" noProof="0" dirty="0" err="1">
              <a:solidFill>
                <a:schemeClr val="tx1"/>
              </a:solidFill>
            </a:rPr>
            <a:t>vectores</a:t>
          </a:r>
          <a:r>
            <a:rPr lang="en-US" sz="1800" kern="1200" noProof="0" dirty="0">
              <a:solidFill>
                <a:schemeClr val="tx1"/>
              </a:solidFill>
            </a:rPr>
            <a:t> de </a:t>
          </a:r>
          <a:r>
            <a:rPr lang="en-US" sz="1800" kern="1200" noProof="0" dirty="0" err="1">
              <a:solidFill>
                <a:schemeClr val="tx1"/>
              </a:solidFill>
            </a:rPr>
            <a:t>enfermedades</a:t>
          </a:r>
          <a:endParaRPr lang="en-US" sz="1800" kern="1200" noProof="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None/>
          </a:pPr>
          <a:r>
            <a:rPr lang="en-US" sz="1800" kern="1200" noProof="0" dirty="0">
              <a:solidFill>
                <a:schemeClr val="tx1"/>
              </a:solidFill>
            </a:rPr>
            <a:t>Falta de </a:t>
          </a:r>
          <a:r>
            <a:rPr lang="en-US" sz="1800" kern="1200" noProof="0" dirty="0" err="1">
              <a:solidFill>
                <a:schemeClr val="tx1"/>
              </a:solidFill>
            </a:rPr>
            <a:t>resguardo</a:t>
          </a:r>
          <a:endParaRPr lang="en-US" sz="1800" kern="1200" noProof="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noProof="0" dirty="0">
              <a:solidFill>
                <a:schemeClr val="tx1"/>
              </a:solidFill>
            </a:rPr>
            <a:t>Falta de </a:t>
          </a:r>
          <a:r>
            <a:rPr lang="en-US" sz="1800" kern="1200" noProof="0" dirty="0" err="1">
              <a:solidFill>
                <a:schemeClr val="tx1"/>
              </a:solidFill>
            </a:rPr>
            <a:t>agua</a:t>
          </a:r>
          <a:r>
            <a:rPr lang="en-US" sz="1800" kern="1200" noProof="0" dirty="0">
              <a:solidFill>
                <a:schemeClr val="tx1"/>
              </a:solidFill>
            </a:rPr>
            <a:t>, </a:t>
          </a:r>
          <a:r>
            <a:rPr lang="en-US" sz="1800" kern="1200" noProof="0" dirty="0" err="1">
              <a:solidFill>
                <a:schemeClr val="tx1"/>
              </a:solidFill>
            </a:rPr>
            <a:t>saneamiento</a:t>
          </a:r>
          <a:r>
            <a:rPr lang="en-US" sz="1800" kern="1200" noProof="0" dirty="0">
              <a:solidFill>
                <a:schemeClr val="tx1"/>
              </a:solidFill>
            </a:rPr>
            <a:t>, hygiene conditions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noProof="0" dirty="0" err="1">
              <a:solidFill>
                <a:schemeClr val="tx1"/>
              </a:solidFill>
            </a:rPr>
            <a:t>Alimentación</a:t>
          </a:r>
          <a:endParaRPr lang="en-US" sz="1800" kern="1200" noProof="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noProof="0" dirty="0">
              <a:solidFill>
                <a:schemeClr val="tx1"/>
              </a:solidFill>
            </a:rPr>
            <a:t>Lack of and/or delayed treatment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noProof="0" dirty="0" err="1">
              <a:solidFill>
                <a:schemeClr val="tx1"/>
              </a:solidFill>
            </a:rPr>
            <a:t>Violencia</a:t>
          </a:r>
          <a:r>
            <a:rPr lang="en-US" sz="1800" kern="1200" noProof="0" dirty="0">
              <a:solidFill>
                <a:schemeClr val="tx1"/>
              </a:solidFill>
            </a:rPr>
            <a:t> </a:t>
          </a:r>
        </a:p>
      </dsp:txBody>
      <dsp:txXfrm>
        <a:off x="5747749" y="1270274"/>
        <a:ext cx="1970951" cy="4051941"/>
      </dsp:txXfrm>
    </dsp:sp>
    <dsp:sp modelId="{F5734A94-A951-4BAF-9F1A-9CD6C1A9828E}">
      <dsp:nvSpPr>
        <dsp:cNvPr id="0" name=""/>
        <dsp:cNvSpPr/>
      </dsp:nvSpPr>
      <dsp:spPr>
        <a:xfrm rot="21587389">
          <a:off x="7960772" y="689289"/>
          <a:ext cx="394848" cy="330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7960772" y="755553"/>
        <a:ext cx="295725" cy="198247"/>
      </dsp:txXfrm>
    </dsp:sp>
    <dsp:sp modelId="{C84E3D98-D612-45E2-B926-6F521E82C75A}">
      <dsp:nvSpPr>
        <dsp:cNvPr id="0" name=""/>
        <dsp:cNvSpPr/>
      </dsp:nvSpPr>
      <dsp:spPr>
        <a:xfrm>
          <a:off x="8519518" y="437141"/>
          <a:ext cx="2023611" cy="8095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err="1">
              <a:solidFill>
                <a:schemeClr val="bg1"/>
              </a:solidFill>
            </a:rPr>
            <a:t>Resultados</a:t>
          </a:r>
          <a:r>
            <a:rPr lang="en-US" sz="2000" kern="1200" noProof="0" dirty="0">
              <a:solidFill>
                <a:schemeClr val="bg1"/>
              </a:solidFill>
            </a:rPr>
            <a:t> de </a:t>
          </a:r>
          <a:r>
            <a:rPr lang="en-US" sz="2000" kern="1200" noProof="0" dirty="0" err="1">
              <a:solidFill>
                <a:schemeClr val="bg1"/>
              </a:solidFill>
            </a:rPr>
            <a:t>salud</a:t>
          </a:r>
          <a:endParaRPr lang="en-US" sz="2000" kern="1200" noProof="0" dirty="0">
            <a:solidFill>
              <a:schemeClr val="bg1"/>
            </a:solidFill>
          </a:endParaRPr>
        </a:p>
      </dsp:txBody>
      <dsp:txXfrm>
        <a:off x="8519518" y="437141"/>
        <a:ext cx="2023611" cy="539686"/>
      </dsp:txXfrm>
    </dsp:sp>
    <dsp:sp modelId="{A28EE34B-6C98-4742-A6A0-CABC53D55493}">
      <dsp:nvSpPr>
        <dsp:cNvPr id="0" name=""/>
        <dsp:cNvSpPr/>
      </dsp:nvSpPr>
      <dsp:spPr>
        <a:xfrm>
          <a:off x="8472033" y="1244964"/>
          <a:ext cx="2109979" cy="39378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err="1">
              <a:solidFill>
                <a:schemeClr val="tx1"/>
              </a:solidFill>
            </a:rPr>
            <a:t>Enfermedades</a:t>
          </a:r>
          <a:endParaRPr lang="en-US" sz="1800" kern="1200" noProof="0" dirty="0">
            <a:solidFill>
              <a:schemeClr val="tx1"/>
            </a:solidFill>
          </a:endParaRPr>
        </a:p>
        <a:p>
          <a:pPr marL="171450" lvl="1" indent="-171450" algn="l" defTabSz="800100">
            <a:lnSpc>
              <a:spcPct val="90000"/>
            </a:lnSpc>
            <a:spcBef>
              <a:spcPct val="0"/>
            </a:spcBef>
            <a:spcAft>
              <a:spcPct val="15000"/>
            </a:spcAft>
            <a:buChar char="•"/>
          </a:pPr>
          <a:r>
            <a:rPr lang="en-US" sz="1800" kern="1200" noProof="0" dirty="0" err="1">
              <a:solidFill>
                <a:schemeClr val="tx1"/>
              </a:solidFill>
            </a:rPr>
            <a:t>Heridas</a:t>
          </a:r>
          <a:endParaRPr lang="en-US" sz="1800" kern="1200" noProof="0" dirty="0">
            <a:solidFill>
              <a:schemeClr val="tx1"/>
            </a:solidFill>
          </a:endParaRPr>
        </a:p>
        <a:p>
          <a:pPr marL="171450" lvl="1" indent="-171450" algn="l" defTabSz="800100">
            <a:lnSpc>
              <a:spcPct val="90000"/>
            </a:lnSpc>
            <a:spcBef>
              <a:spcPct val="0"/>
            </a:spcBef>
            <a:spcAft>
              <a:spcPct val="15000"/>
            </a:spcAft>
            <a:buChar char="•"/>
          </a:pPr>
          <a:r>
            <a:rPr lang="en-US" sz="1800" kern="1200" noProof="0" dirty="0">
              <a:solidFill>
                <a:schemeClr val="tx1"/>
              </a:solidFill>
            </a:rPr>
            <a:t>Trauma</a:t>
          </a:r>
        </a:p>
        <a:p>
          <a:pPr marL="171450" lvl="1" indent="-171450" algn="l" defTabSz="800100">
            <a:lnSpc>
              <a:spcPct val="90000"/>
            </a:lnSpc>
            <a:spcBef>
              <a:spcPct val="0"/>
            </a:spcBef>
            <a:spcAft>
              <a:spcPct val="15000"/>
            </a:spcAft>
            <a:buChar char="•"/>
          </a:pPr>
          <a:r>
            <a:rPr lang="en-US" sz="1800" kern="1200" noProof="0" dirty="0">
              <a:solidFill>
                <a:schemeClr val="tx1"/>
              </a:solidFill>
            </a:rPr>
            <a:t>Outbreaks</a:t>
          </a:r>
        </a:p>
        <a:p>
          <a:pPr marL="171450" lvl="1" indent="-171450" algn="l" defTabSz="800100">
            <a:lnSpc>
              <a:spcPct val="90000"/>
            </a:lnSpc>
            <a:spcBef>
              <a:spcPct val="0"/>
            </a:spcBef>
            <a:spcAft>
              <a:spcPct val="15000"/>
            </a:spcAft>
            <a:buChar char="•"/>
          </a:pPr>
          <a:r>
            <a:rPr lang="en-US" sz="1800" kern="1200" noProof="0" dirty="0" err="1">
              <a:solidFill>
                <a:schemeClr val="tx1"/>
              </a:solidFill>
            </a:rPr>
            <a:t>Desnutrición</a:t>
          </a:r>
          <a:endParaRPr lang="en-US" sz="1800" kern="1200" noProof="0" dirty="0">
            <a:solidFill>
              <a:schemeClr val="tx1"/>
            </a:solidFill>
          </a:endParaRPr>
        </a:p>
        <a:p>
          <a:pPr marL="171450" lvl="1" indent="-171450" algn="l" defTabSz="800100">
            <a:lnSpc>
              <a:spcPct val="90000"/>
            </a:lnSpc>
            <a:spcBef>
              <a:spcPct val="0"/>
            </a:spcBef>
            <a:spcAft>
              <a:spcPct val="15000"/>
            </a:spcAft>
            <a:buChar char="•"/>
          </a:pPr>
          <a:r>
            <a:rPr lang="en-US" sz="1800" kern="1200" noProof="0" dirty="0" err="1">
              <a:solidFill>
                <a:schemeClr val="tx1"/>
              </a:solidFill>
            </a:rPr>
            <a:t>Retraso</a:t>
          </a:r>
          <a:r>
            <a:rPr lang="en-US" sz="1800" kern="1200" noProof="0" dirty="0">
              <a:solidFill>
                <a:schemeClr val="tx1"/>
              </a:solidFill>
            </a:rPr>
            <a:t> </a:t>
          </a:r>
          <a:r>
            <a:rPr lang="en-US" sz="1800" kern="1200" noProof="0" dirty="0" err="1">
              <a:solidFill>
                <a:schemeClr val="tx1"/>
              </a:solidFill>
            </a:rPr>
            <a:t>en</a:t>
          </a:r>
          <a:r>
            <a:rPr lang="en-US" sz="1800" kern="1200" noProof="0" dirty="0">
              <a:solidFill>
                <a:schemeClr val="tx1"/>
              </a:solidFill>
            </a:rPr>
            <a:t> el </a:t>
          </a:r>
          <a:r>
            <a:rPr lang="en-US" sz="1800" kern="1200" noProof="0" err="1">
              <a:solidFill>
                <a:schemeClr val="tx1"/>
              </a:solidFill>
            </a:rPr>
            <a:t>desarollo</a:t>
          </a:r>
          <a:r>
            <a:rPr lang="en-US" sz="1800" kern="1200" noProof="0">
              <a:solidFill>
                <a:schemeClr val="tx1"/>
              </a:solidFill>
            </a:rPr>
            <a:t> mental</a:t>
          </a:r>
          <a:endParaRPr lang="en-US" sz="1800" kern="1200" noProof="0" dirty="0">
            <a:solidFill>
              <a:schemeClr val="tx1"/>
            </a:solidFill>
          </a:endParaRPr>
        </a:p>
      </dsp:txBody>
      <dsp:txXfrm>
        <a:off x="8533832" y="1306763"/>
        <a:ext cx="1986381" cy="3814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2BC69-FF20-4827-AD50-92DD5410F0C7}">
      <dsp:nvSpPr>
        <dsp:cNvPr id="0" name=""/>
        <dsp:cNvSpPr/>
      </dsp:nvSpPr>
      <dsp:spPr>
        <a:xfrm>
          <a:off x="1114259" y="284985"/>
          <a:ext cx="3088017" cy="3088017"/>
        </a:xfrm>
        <a:prstGeom prst="ellipse">
          <a:avLst/>
        </a:prstGeom>
        <a:solidFill>
          <a:schemeClr val="accent2">
            <a:lumMod val="60000"/>
            <a:lumOff val="40000"/>
            <a:alpha val="50000"/>
          </a:schemeClr>
        </a:solidFill>
        <a:ln w="254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88000" rIns="0" bIns="0" numCol="1" spcCol="1270" anchor="ctr" anchorCtr="0">
          <a:noAutofit/>
        </a:bodyPr>
        <a:lstStyle/>
        <a:p>
          <a:pPr marL="0" lvl="0" indent="0" algn="ctr" defTabSz="1244600">
            <a:lnSpc>
              <a:spcPct val="90000"/>
            </a:lnSpc>
            <a:spcBef>
              <a:spcPct val="0"/>
            </a:spcBef>
            <a:spcAft>
              <a:spcPct val="35000"/>
            </a:spcAft>
            <a:buNone/>
          </a:pPr>
          <a:r>
            <a:rPr lang="fr-CH" sz="2800" kern="1200" dirty="0" err="1">
              <a:solidFill>
                <a:srgbClr val="F2F2F2">
                  <a:lumMod val="10000"/>
                </a:srgbClr>
              </a:solidFill>
              <a:latin typeface="Arial"/>
              <a:ea typeface="+mn-ea"/>
              <a:cs typeface="Arial"/>
            </a:rPr>
            <a:t>Físico</a:t>
          </a:r>
          <a:endParaRPr lang="fr-CH" sz="2800" kern="1200" dirty="0">
            <a:solidFill>
              <a:srgbClr val="F2F2F2">
                <a:lumMod val="10000"/>
              </a:srgbClr>
            </a:solidFill>
            <a:latin typeface="Arial"/>
            <a:ea typeface="+mn-ea"/>
            <a:cs typeface="Arial"/>
          </a:endParaRPr>
        </a:p>
      </dsp:txBody>
      <dsp:txXfrm>
        <a:off x="1857630" y="1028891"/>
        <a:ext cx="1601276" cy="982601"/>
      </dsp:txXfrm>
    </dsp:sp>
    <dsp:sp modelId="{55F68D6B-6D24-4EF7-93E8-D1841AAAF4E1}">
      <dsp:nvSpPr>
        <dsp:cNvPr id="0" name=""/>
        <dsp:cNvSpPr/>
      </dsp:nvSpPr>
      <dsp:spPr>
        <a:xfrm>
          <a:off x="2228519" y="2214996"/>
          <a:ext cx="3088017" cy="3088017"/>
        </a:xfrm>
        <a:prstGeom prst="ellipse">
          <a:avLst/>
        </a:prstGeom>
        <a:solidFill>
          <a:schemeClr val="accent2">
            <a:lumMod val="60000"/>
            <a:lumOff val="40000"/>
            <a:alpha val="50000"/>
          </a:schemeClr>
        </a:solidFill>
        <a:ln w="254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0000" tIns="0" rIns="0" bIns="0" numCol="1" spcCol="1270" anchor="ctr" anchorCtr="0">
          <a:noAutofit/>
        </a:bodyPr>
        <a:lstStyle/>
        <a:p>
          <a:pPr marL="0" lvl="0" indent="0" algn="ctr" defTabSz="1244600">
            <a:lnSpc>
              <a:spcPct val="90000"/>
            </a:lnSpc>
            <a:spcBef>
              <a:spcPct val="0"/>
            </a:spcBef>
            <a:spcAft>
              <a:spcPct val="35000"/>
            </a:spcAft>
            <a:buNone/>
          </a:pPr>
          <a:r>
            <a:rPr lang="fr-CH" sz="2800" kern="1200" dirty="0">
              <a:solidFill>
                <a:srgbClr val="F2F2F2">
                  <a:lumMod val="10000"/>
                </a:srgbClr>
              </a:solidFill>
              <a:latin typeface="Arial"/>
              <a:ea typeface="+mn-ea"/>
              <a:cs typeface="Arial"/>
            </a:rPr>
            <a:t>Mental</a:t>
          </a:r>
        </a:p>
      </dsp:txBody>
      <dsp:txXfrm>
        <a:off x="3444276" y="3261460"/>
        <a:ext cx="1310134" cy="1200957"/>
      </dsp:txXfrm>
    </dsp:sp>
    <dsp:sp modelId="{68EE656C-056B-460C-819D-F482FF5D047A}">
      <dsp:nvSpPr>
        <dsp:cNvPr id="0" name=""/>
        <dsp:cNvSpPr/>
      </dsp:nvSpPr>
      <dsp:spPr>
        <a:xfrm>
          <a:off x="0" y="2278795"/>
          <a:ext cx="3088017" cy="3088017"/>
        </a:xfrm>
        <a:prstGeom prst="ellipse">
          <a:avLst/>
        </a:prstGeom>
        <a:solidFill>
          <a:schemeClr val="accent2">
            <a:lumMod val="60000"/>
            <a:lumOff val="40000"/>
            <a:alpha val="50000"/>
          </a:schemeClr>
        </a:solidFill>
        <a:ln w="254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252000" bIns="0" numCol="1" spcCol="1270" anchor="ctr" anchorCtr="0">
          <a:noAutofit/>
        </a:bodyPr>
        <a:lstStyle/>
        <a:p>
          <a:pPr marL="0" lvl="0" indent="0" algn="ctr" defTabSz="1244600">
            <a:lnSpc>
              <a:spcPct val="90000"/>
            </a:lnSpc>
            <a:spcBef>
              <a:spcPct val="0"/>
            </a:spcBef>
            <a:spcAft>
              <a:spcPct val="35000"/>
            </a:spcAft>
            <a:buNone/>
          </a:pPr>
          <a:r>
            <a:rPr lang="fr-CH" sz="2800" kern="1200" dirty="0">
              <a:solidFill>
                <a:srgbClr val="F2F2F2">
                  <a:lumMod val="10000"/>
                </a:srgbClr>
              </a:solidFill>
              <a:latin typeface="Arial"/>
              <a:ea typeface="+mn-ea"/>
              <a:cs typeface="Arial"/>
            </a:rPr>
            <a:t>Social</a:t>
          </a:r>
        </a:p>
      </dsp:txBody>
      <dsp:txXfrm>
        <a:off x="562126" y="3325259"/>
        <a:ext cx="1310134" cy="12009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043CCC9D-42F1-4286-91F4-F1D8ABA61C1A}" type="datetimeFigureOut">
              <a:rPr lang="en-GB" smtClean="0"/>
              <a:t>03/04/2020</a:t>
            </a:fld>
            <a:endParaRPr lang="en-GB"/>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226586FC-4351-49BA-B1B3-89BD0881B854}" type="slidenum">
              <a:rPr lang="en-GB" smtClean="0"/>
              <a:t>‹#›</a:t>
            </a:fld>
            <a:endParaRPr lang="en-GB"/>
          </a:p>
        </p:txBody>
      </p:sp>
    </p:spTree>
    <p:extLst>
      <p:ext uri="{BB962C8B-B14F-4D97-AF65-F5344CB8AC3E}">
        <p14:creationId xmlns:p14="http://schemas.microsoft.com/office/powerpoint/2010/main" val="226387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2D866499-7338-497E-AE8C-7D5BED2908D2}" type="datetimeFigureOut">
              <a:rPr lang="fr-CH" smtClean="0"/>
              <a:t>03.04.2020</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AA5D30B7-F877-4FC6-B32C-20D5FE21BCAE}" type="slidenum">
              <a:rPr lang="fr-CH" smtClean="0"/>
              <a:t>‹#›</a:t>
            </a:fld>
            <a:endParaRPr lang="fr-CH"/>
          </a:p>
        </p:txBody>
      </p:sp>
    </p:spTree>
    <p:extLst>
      <p:ext uri="{BB962C8B-B14F-4D97-AF65-F5344CB8AC3E}">
        <p14:creationId xmlns:p14="http://schemas.microsoft.com/office/powerpoint/2010/main" val="171840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214589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armed conflict the social fabric is torn apart. The society that you are used to is gone, the family that you are used to is gone. Friends are torn apart.</a:t>
            </a:r>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14</a:t>
            </a:fld>
            <a:endParaRPr lang="fr-CH"/>
          </a:p>
        </p:txBody>
      </p:sp>
    </p:spTree>
    <p:extLst>
      <p:ext uri="{BB962C8B-B14F-4D97-AF65-F5344CB8AC3E}">
        <p14:creationId xmlns:p14="http://schemas.microsoft.com/office/powerpoint/2010/main" val="235833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15</a:t>
            </a:fld>
            <a:endParaRPr lang="fr-CH"/>
          </a:p>
        </p:txBody>
      </p:sp>
    </p:spTree>
    <p:extLst>
      <p:ext uri="{BB962C8B-B14F-4D97-AF65-F5344CB8AC3E}">
        <p14:creationId xmlns:p14="http://schemas.microsoft.com/office/powerpoint/2010/main" val="12242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H.E.L.P. course focusses mainly on acute and protracted crises</a:t>
            </a:r>
            <a:r>
              <a:rPr lang="en-GB" baseline="0" noProof="0" dirty="0"/>
              <a:t> but these cannot be considered in isolation from the other steps of the disaster management cycle. </a:t>
            </a:r>
          </a:p>
          <a:p>
            <a:endParaRPr lang="en-GB" noProof="0" dirty="0"/>
          </a:p>
        </p:txBody>
      </p:sp>
      <p:sp>
        <p:nvSpPr>
          <p:cNvPr id="4" name="Slide Number Placeholder 3"/>
          <p:cNvSpPr>
            <a:spLocks noGrp="1"/>
          </p:cNvSpPr>
          <p:nvPr>
            <p:ph type="sldNum" sz="quarter" idx="10"/>
          </p:nvPr>
        </p:nvSpPr>
        <p:spPr/>
        <p:txBody>
          <a:bodyPr/>
          <a:lstStyle/>
          <a:p>
            <a:fld id="{AA5D30B7-F877-4FC6-B32C-20D5FE21BCAE}" type="slidenum">
              <a:rPr lang="fr-CH" smtClean="0"/>
              <a:t>16</a:t>
            </a:fld>
            <a:endParaRPr lang="fr-CH"/>
          </a:p>
        </p:txBody>
      </p:sp>
    </p:spTree>
    <p:extLst>
      <p:ext uri="{BB962C8B-B14F-4D97-AF65-F5344CB8AC3E}">
        <p14:creationId xmlns:p14="http://schemas.microsoft.com/office/powerpoint/2010/main" val="427435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18</a:t>
            </a:fld>
            <a:endParaRPr lang="fr-CH"/>
          </a:p>
        </p:txBody>
      </p:sp>
    </p:spTree>
    <p:extLst>
      <p:ext uri="{BB962C8B-B14F-4D97-AF65-F5344CB8AC3E}">
        <p14:creationId xmlns:p14="http://schemas.microsoft.com/office/powerpoint/2010/main" val="181652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19</a:t>
            </a:fld>
            <a:endParaRPr lang="fr-CH"/>
          </a:p>
        </p:txBody>
      </p:sp>
    </p:spTree>
    <p:extLst>
      <p:ext uri="{BB962C8B-B14F-4D97-AF65-F5344CB8AC3E}">
        <p14:creationId xmlns:p14="http://schemas.microsoft.com/office/powerpoint/2010/main" val="2996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spcBef>
                <a:spcPct val="30000"/>
              </a:spcBef>
              <a:spcAft>
                <a:spcPct val="0"/>
              </a:spcAft>
              <a:defRPr/>
            </a:pPr>
            <a:r>
              <a:rPr lang="en-US" dirty="0"/>
              <a:t>http://www.who.int/hac/about/definitions/en/</a:t>
            </a:r>
            <a:br>
              <a:rPr lang="en-US" dirty="0"/>
            </a:br>
            <a:r>
              <a:rPr lang="en-US" dirty="0"/>
              <a:t>WHO - Glossary of humanitarian terms</a:t>
            </a:r>
          </a:p>
          <a:p>
            <a:endParaRPr lang="en-US" dirty="0"/>
          </a:p>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20</a:t>
            </a:fld>
            <a:endParaRPr lang="fr-CH"/>
          </a:p>
        </p:txBody>
      </p:sp>
    </p:spTree>
    <p:extLst>
      <p:ext uri="{BB962C8B-B14F-4D97-AF65-F5344CB8AC3E}">
        <p14:creationId xmlns:p14="http://schemas.microsoft.com/office/powerpoint/2010/main" val="580481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CRM is one</a:t>
            </a:r>
            <a:r>
              <a:rPr lang="en-US" baseline="0" dirty="0"/>
              <a:t> of the most widely used indicators in the humanitarian sector when assessing the severity of a health crisis within a given population. For UNHCR (also MSF, CDC)  the ‘’normal’’ baseline corresponds to the baseline mortality prior to displacement, or to the population in the host country, while SPHERE considers it to be the baseline rate documented for the population prior to the disaster. </a:t>
            </a:r>
            <a:r>
              <a:rPr lang="en-GB" dirty="0"/>
              <a:t>”. It is only when “the baseline rate is unknown or of doubtful validity” that either using the global 1/10,000/day emergency threshold or the regional thresholds calculated for Sub-Saharan Africa, Middle-East and other regions is recommended. Note that the threshold of a CMR of 1/10’000/day corresponds to the double the average mortality rate recorded in Africa in the mid-1980s and that since then, the average mortality rate in Sub-Saharan African has been halved (from 0.45 to 0.25/10,000/day, according to the World Bank) while the worldwide average mortality scale has significantly fallen to 0.21/10,000/day. Hence, the 1/10,000/day emergency threshold currently corresponds to four times the average mortality rate in Sub-Saharan Africa and five times the global average.</a:t>
            </a:r>
          </a:p>
          <a:p>
            <a:pPr defTabSz="933237">
              <a:defRPr/>
            </a:pPr>
            <a:r>
              <a:rPr lang="en-GB" dirty="0"/>
              <a:t> </a:t>
            </a:r>
          </a:p>
          <a:p>
            <a:r>
              <a:rPr lang="en-GB" dirty="0"/>
              <a:t>SPHERE proposes currently for contexts as assumed specific baseline:</a:t>
            </a:r>
          </a:p>
          <a:p>
            <a:pPr marL="171450" indent="-171450">
              <a:buFontTx/>
              <a:buChar char="-"/>
            </a:pPr>
            <a:r>
              <a:rPr lang="en-GB" dirty="0"/>
              <a:t>Sub-Saharan Africa 	CMR 0.44	U5MR 1.14</a:t>
            </a:r>
          </a:p>
          <a:p>
            <a:pPr marL="171450" indent="-171450">
              <a:buFontTx/>
              <a:buChar char="-"/>
            </a:pPr>
            <a:r>
              <a:rPr lang="en-GB" dirty="0"/>
              <a:t>Latin America	CMR 0.16	U5MR 0.16</a:t>
            </a:r>
          </a:p>
          <a:p>
            <a:pPr marL="171450" indent="-171450">
              <a:buFontTx/>
              <a:buChar char="-"/>
            </a:pPr>
            <a:r>
              <a:rPr lang="en-GB" dirty="0"/>
              <a:t>South Asia		CMR 0.25	U5MR 0.59</a:t>
            </a:r>
          </a:p>
          <a:p>
            <a:pPr marL="171450" indent="-171450">
              <a:buFontTx/>
              <a:buChar char="-"/>
            </a:pPr>
            <a:r>
              <a:rPr lang="en-GB" dirty="0"/>
              <a:t>Eastern Europe	CMR 0.30	U5MR 0.20</a:t>
            </a:r>
          </a:p>
          <a:p>
            <a:pPr marL="171450" indent="-171450">
              <a:buFontTx/>
              <a:buChar char="-"/>
            </a:pPr>
            <a:r>
              <a:rPr lang="en-GB" dirty="0"/>
              <a:t>Unknown Baseline	CMR 0.50	U5MR 1.00	 </a:t>
            </a:r>
          </a:p>
        </p:txBody>
      </p:sp>
      <p:sp>
        <p:nvSpPr>
          <p:cNvPr id="4" name="Slide Number Placeholder 3"/>
          <p:cNvSpPr>
            <a:spLocks noGrp="1"/>
          </p:cNvSpPr>
          <p:nvPr>
            <p:ph type="sldNum" sz="quarter" idx="10"/>
          </p:nvPr>
        </p:nvSpPr>
        <p:spPr/>
        <p:txBody>
          <a:bodyPr/>
          <a:lstStyle/>
          <a:p>
            <a:fld id="{AA5D30B7-F877-4FC6-B32C-20D5FE21BCAE}" type="slidenum">
              <a:rPr lang="fr-CH" smtClean="0"/>
              <a:t>22</a:t>
            </a:fld>
            <a:endParaRPr lang="fr-CH"/>
          </a:p>
        </p:txBody>
      </p:sp>
    </p:spTree>
    <p:extLst>
      <p:ext uri="{BB962C8B-B14F-4D97-AF65-F5344CB8AC3E}">
        <p14:creationId xmlns:p14="http://schemas.microsoft.com/office/powerpoint/2010/main" val="313938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23</a:t>
            </a:fld>
            <a:endParaRPr lang="fr-CH"/>
          </a:p>
        </p:txBody>
      </p:sp>
    </p:spTree>
    <p:extLst>
      <p:ext uri="{BB962C8B-B14F-4D97-AF65-F5344CB8AC3E}">
        <p14:creationId xmlns:p14="http://schemas.microsoft.com/office/powerpoint/2010/main" val="192708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24</a:t>
            </a:fld>
            <a:endParaRPr lang="fr-CH"/>
          </a:p>
        </p:txBody>
      </p:sp>
    </p:spTree>
    <p:extLst>
      <p:ext uri="{BB962C8B-B14F-4D97-AF65-F5344CB8AC3E}">
        <p14:creationId xmlns:p14="http://schemas.microsoft.com/office/powerpoint/2010/main" val="119581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Infant: a child aged 0-11 completed months (may be referred to as 0</a:t>
            </a:r>
            <a:r>
              <a:rPr lang="en-GB" baseline="0" noProof="0" dirty="0"/>
              <a:t> - &lt;12 months or 0- &lt;1 year). An </a:t>
            </a:r>
            <a:r>
              <a:rPr lang="en-GB" i="1" baseline="0" noProof="0" dirty="0"/>
              <a:t>older infant</a:t>
            </a:r>
            <a:r>
              <a:rPr lang="en-GB" i="0" baseline="0" noProof="0" dirty="0"/>
              <a:t> means a child from the age of 6 months up to 11 completed months of age (Source: Infant)</a:t>
            </a:r>
          </a:p>
          <a:p>
            <a:r>
              <a:rPr lang="en-GB" i="0" baseline="0" noProof="0" dirty="0"/>
              <a:t>Young men may have have a specific protection need due to forced recruitment by armed groups (child soldiers)</a:t>
            </a:r>
            <a:endParaRPr lang="en-GB" noProof="0" dirty="0"/>
          </a:p>
        </p:txBody>
      </p:sp>
      <p:sp>
        <p:nvSpPr>
          <p:cNvPr id="4" name="Slide Number Placeholder 3"/>
          <p:cNvSpPr>
            <a:spLocks noGrp="1"/>
          </p:cNvSpPr>
          <p:nvPr>
            <p:ph type="sldNum" sz="quarter" idx="10"/>
          </p:nvPr>
        </p:nvSpPr>
        <p:spPr/>
        <p:txBody>
          <a:bodyPr/>
          <a:lstStyle/>
          <a:p>
            <a:fld id="{AA5D30B7-F877-4FC6-B32C-20D5FE21BCAE}" type="slidenum">
              <a:rPr lang="fr-CH" smtClean="0"/>
              <a:t>25</a:t>
            </a:fld>
            <a:endParaRPr lang="fr-CH"/>
          </a:p>
        </p:txBody>
      </p:sp>
    </p:spTree>
    <p:extLst>
      <p:ext uri="{BB962C8B-B14F-4D97-AF65-F5344CB8AC3E}">
        <p14:creationId xmlns:p14="http://schemas.microsoft.com/office/powerpoint/2010/main" val="111600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movies, representing three types of situations/ contexts: </a:t>
            </a:r>
          </a:p>
          <a:p>
            <a:r>
              <a:rPr lang="en-US" baseline="0" dirty="0"/>
              <a:t>South Sudan: armed conflict, low income country, mainly rural, limited infrastructure, high prevalence of infectious diseases,….. </a:t>
            </a:r>
          </a:p>
          <a:p>
            <a:r>
              <a:rPr lang="en-US" baseline="0" dirty="0"/>
              <a:t>Syria: Armed conflict, middle level income country, important urban areas.... </a:t>
            </a:r>
          </a:p>
          <a:p>
            <a:r>
              <a:rPr lang="en-US" baseline="0" dirty="0"/>
              <a:t>Nepal: Natural disaster / earthquake.....</a:t>
            </a:r>
          </a:p>
          <a:p>
            <a:r>
              <a:rPr lang="en-US" dirty="0"/>
              <a:t>Each group </a:t>
            </a:r>
            <a:r>
              <a:rPr lang="en-US" baseline="0" dirty="0"/>
              <a:t>discusses one of the movies </a:t>
            </a:r>
            <a:endParaRPr lang="fr-CH" dirty="0"/>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3</a:t>
            </a:fld>
            <a:endParaRPr lang="fr-CH"/>
          </a:p>
        </p:txBody>
      </p:sp>
    </p:spTree>
    <p:extLst>
      <p:ext uri="{BB962C8B-B14F-4D97-AF65-F5344CB8AC3E}">
        <p14:creationId xmlns:p14="http://schemas.microsoft.com/office/powerpoint/2010/main" val="199193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services –top of the health pyramid. In addition to preventative and curative care there is also rehabilitation and palliative care</a:t>
            </a:r>
          </a:p>
          <a:p>
            <a:r>
              <a:rPr lang="en-US" dirty="0"/>
              <a:t>Health</a:t>
            </a:r>
            <a:r>
              <a:rPr lang="en-US" baseline="0" dirty="0"/>
              <a:t> – health sector – health services </a:t>
            </a:r>
          </a:p>
          <a:p>
            <a:r>
              <a:rPr lang="en-US" baseline="0" dirty="0"/>
              <a:t>Health sector; </a:t>
            </a:r>
            <a:r>
              <a:rPr lang="en-US" baseline="0" dirty="0" err="1"/>
              <a:t>MoH</a:t>
            </a:r>
            <a:r>
              <a:rPr lang="en-US" baseline="0" dirty="0"/>
              <a:t> + all structures focusing on health care provision; includes legal aspects and monitoring</a:t>
            </a:r>
          </a:p>
          <a:p>
            <a:r>
              <a:rPr lang="en-US" baseline="0" dirty="0"/>
              <a:t>Health services: regularly services –health promotion, preventive, curative, palliative, rehabilitation.</a:t>
            </a:r>
          </a:p>
          <a:p>
            <a:r>
              <a:rPr lang="en-US" baseline="0" dirty="0"/>
              <a:t>Provision for / in case of emergencies: normal cases, additional cases, …. , risk </a:t>
            </a:r>
            <a:r>
              <a:rPr lang="en-US" baseline="0" dirty="0" err="1"/>
              <a:t>managemet</a:t>
            </a:r>
            <a:endParaRPr lang="en-US" baseline="0" dirty="0"/>
          </a:p>
          <a:p>
            <a:r>
              <a:rPr lang="en-US" baseline="0" dirty="0">
                <a:highlight>
                  <a:srgbClr val="FFFF00"/>
                </a:highlight>
              </a:rPr>
              <a:t>Health emergency preparedness</a:t>
            </a:r>
            <a:endParaRPr lang="en-GB"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26</a:t>
            </a:fld>
            <a:endParaRPr lang="fr-CH"/>
          </a:p>
        </p:txBody>
      </p:sp>
    </p:spTree>
    <p:extLst>
      <p:ext uri="{BB962C8B-B14F-4D97-AF65-F5344CB8AC3E}">
        <p14:creationId xmlns:p14="http://schemas.microsoft.com/office/powerpoint/2010/main" val="2931707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28</a:t>
            </a:fld>
            <a:endParaRPr lang="fr-CH"/>
          </a:p>
        </p:txBody>
      </p:sp>
    </p:spTree>
    <p:extLst>
      <p:ext uri="{BB962C8B-B14F-4D97-AF65-F5344CB8AC3E}">
        <p14:creationId xmlns:p14="http://schemas.microsoft.com/office/powerpoint/2010/main" val="157721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r>
              <a:rPr lang="en-US" baseline="0" dirty="0"/>
              <a:t> caption: </a:t>
            </a:r>
            <a:r>
              <a:rPr lang="en-US" dirty="0">
                <a:effectLst/>
              </a:rPr>
              <a:t>Sana'a, physical rehabilitation center. </a:t>
            </a:r>
            <a:r>
              <a:rPr lang="en-US" dirty="0" err="1">
                <a:effectLst/>
              </a:rPr>
              <a:t>Abdo</a:t>
            </a:r>
            <a:r>
              <a:rPr lang="en-US" dirty="0">
                <a:effectLst/>
              </a:rPr>
              <a:t> </a:t>
            </a:r>
            <a:r>
              <a:rPr lang="en-US" dirty="0" err="1">
                <a:effectLst/>
              </a:rPr>
              <a:t>Qaed</a:t>
            </a:r>
            <a:r>
              <a:rPr lang="en-US" dirty="0">
                <a:effectLst/>
              </a:rPr>
              <a:t>, 60 years old, was two year old when he realized that he could not play with friends because of his amputated leg.</a:t>
            </a:r>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29</a:t>
            </a:fld>
            <a:endParaRPr lang="fr-CH"/>
          </a:p>
        </p:txBody>
      </p:sp>
    </p:spTree>
    <p:extLst>
      <p:ext uri="{BB962C8B-B14F-4D97-AF65-F5344CB8AC3E}">
        <p14:creationId xmlns:p14="http://schemas.microsoft.com/office/powerpoint/2010/main" val="2647594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33237">
              <a:defRPr/>
            </a:pPr>
            <a:r>
              <a:rPr lang="en-US" b="1" dirty="0"/>
              <a:t>Capacity</a:t>
            </a:r>
            <a:r>
              <a:rPr lang="en-US" dirty="0"/>
              <a:t> is always present. It may include physical means, institutional abilities, societal infrastructure as well as human skills or collective attributes such as leadership and management </a:t>
            </a:r>
          </a:p>
          <a:p>
            <a:pPr marL="0" lvl="3" defTabSz="933237">
              <a:defRPr/>
            </a:pPr>
            <a:r>
              <a:rPr lang="en-US" b="1" dirty="0"/>
              <a:t>Vulnerability</a:t>
            </a:r>
            <a:r>
              <a:rPr lang="en-US" dirty="0"/>
              <a:t> is</a:t>
            </a:r>
            <a:r>
              <a:rPr lang="en-US" baseline="0" dirty="0"/>
              <a:t> always present and becomes more visible when a crisis occurs. </a:t>
            </a:r>
            <a:r>
              <a:rPr lang="en-US" sz="1200" dirty="0"/>
              <a:t>Some people may be disproportionately affected by disruption of their physical environment and social support mechanisms during a crisis because of discrimination or neglect in their society. </a:t>
            </a:r>
          </a:p>
          <a:p>
            <a:pPr marL="0" lvl="3" defTabSz="933237">
              <a:defRPr/>
            </a:pPr>
            <a:r>
              <a:rPr lang="en-US" b="1" dirty="0"/>
              <a:t>Resilience</a:t>
            </a:r>
            <a:r>
              <a:rPr lang="en-US" dirty="0">
                <a:latin typeface="Arial" charset="0"/>
                <a:cs typeface="Arial" charset="0"/>
              </a:rPr>
              <a:t> is an active process and means to “</a:t>
            </a:r>
            <a:r>
              <a:rPr lang="en-US" dirty="0" err="1">
                <a:latin typeface="Arial" charset="0"/>
                <a:cs typeface="Arial" charset="0"/>
              </a:rPr>
              <a:t>resile</a:t>
            </a:r>
            <a:r>
              <a:rPr lang="en-US" dirty="0">
                <a:latin typeface="Arial" charset="0"/>
                <a:cs typeface="Arial" charset="0"/>
              </a:rPr>
              <a:t> from” or “spring back” after a shock. The resilience of a social system is determined by the degree to which the system has the necessary</a:t>
            </a:r>
            <a:r>
              <a:rPr lang="en-US" baseline="0" dirty="0">
                <a:latin typeface="Arial" charset="0"/>
                <a:cs typeface="Arial" charset="0"/>
              </a:rPr>
              <a:t> </a:t>
            </a:r>
            <a:r>
              <a:rPr lang="en-US" dirty="0">
                <a:latin typeface="Arial" charset="0"/>
                <a:cs typeface="Arial" charset="0"/>
              </a:rPr>
              <a:t>resources and is capable of organizing itself</a:t>
            </a:r>
            <a:br>
              <a:rPr lang="en-US" dirty="0"/>
            </a:br>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30</a:t>
            </a:fld>
            <a:endParaRPr lang="fr-CH"/>
          </a:p>
        </p:txBody>
      </p:sp>
    </p:spTree>
    <p:extLst>
      <p:ext uri="{BB962C8B-B14F-4D97-AF65-F5344CB8AC3E}">
        <p14:creationId xmlns:p14="http://schemas.microsoft.com/office/powerpoint/2010/main" val="98820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31</a:t>
            </a:fld>
            <a:endParaRPr lang="fr-CH"/>
          </a:p>
        </p:txBody>
      </p:sp>
    </p:spTree>
    <p:extLst>
      <p:ext uri="{BB962C8B-B14F-4D97-AF65-F5344CB8AC3E}">
        <p14:creationId xmlns:p14="http://schemas.microsoft.com/office/powerpoint/2010/main" val="2784637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32</a:t>
            </a:fld>
            <a:endParaRPr lang="fr-CH"/>
          </a:p>
        </p:txBody>
      </p:sp>
    </p:spTree>
    <p:extLst>
      <p:ext uri="{BB962C8B-B14F-4D97-AF65-F5344CB8AC3E}">
        <p14:creationId xmlns:p14="http://schemas.microsoft.com/office/powerpoint/2010/main" val="4044130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Context</a:t>
            </a:r>
            <a:r>
              <a:rPr lang="en-US" baseline="0" dirty="0"/>
              <a:t> gives some indication about disease patterns to be expected</a:t>
            </a:r>
          </a:p>
          <a:p>
            <a:pPr marL="171450" indent="-171450">
              <a:buFont typeface="Arial" panose="020B0604020202020204" pitchFamily="34" charset="0"/>
              <a:buChar char="•"/>
            </a:pPr>
            <a:r>
              <a:rPr lang="en-US" baseline="0" dirty="0"/>
              <a:t>The demographic transition is about decreasing mortality rate, with at a later stage a decreasing fertility rate which results in a shift in the population pyramid (aging population increases compared to the young)</a:t>
            </a:r>
          </a:p>
          <a:p>
            <a:pPr marL="171450" indent="-171450">
              <a:buFont typeface="Arial" panose="020B0604020202020204" pitchFamily="34" charset="0"/>
              <a:buChar char="•"/>
            </a:pPr>
            <a:r>
              <a:rPr lang="en-US" baseline="0" dirty="0"/>
              <a:t>The epidemiological transition is about changing patterns in diseases and mortality in a population (communicable diseases &lt;-&gt; non-communicable diseases).</a:t>
            </a:r>
          </a:p>
          <a:p>
            <a:endParaRPr lang="en-US" baseline="0" dirty="0"/>
          </a:p>
          <a:p>
            <a:r>
              <a:rPr lang="en-US" baseline="0" dirty="0"/>
              <a:t>Examples for types of settings: </a:t>
            </a:r>
          </a:p>
          <a:p>
            <a:pPr marL="171450" indent="-171450">
              <a:buFont typeface="Arial" panose="020B0604020202020204" pitchFamily="34" charset="0"/>
              <a:buChar char="•"/>
            </a:pPr>
            <a:r>
              <a:rPr lang="en-US" baseline="0" dirty="0"/>
              <a:t>Tropical and/or very poor: Sub-Saharan Africa, except South Africa, Haiti, rural/remote parts of Central and South America, Afghanistan, Nepal, Cambodia, ……..</a:t>
            </a:r>
          </a:p>
          <a:p>
            <a:pPr marL="171450" indent="-171450">
              <a:buFont typeface="Arial" panose="020B0604020202020204" pitchFamily="34" charset="0"/>
              <a:buChar char="•"/>
            </a:pPr>
            <a:r>
              <a:rPr lang="en-US" baseline="0" dirty="0"/>
              <a:t>Transition: South Africa, North Africa and Middle East, China, ……</a:t>
            </a:r>
          </a:p>
          <a:p>
            <a:pPr marL="171450" indent="-171450">
              <a:buFont typeface="Arial" panose="020B0604020202020204" pitchFamily="34" charset="0"/>
              <a:buChar char="•"/>
            </a:pPr>
            <a:r>
              <a:rPr lang="en-US" baseline="0" dirty="0"/>
              <a:t>Industrialized: North America, Europe, Japan, Australia, ……    </a:t>
            </a:r>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33</a:t>
            </a:fld>
            <a:endParaRPr lang="fr-CH"/>
          </a:p>
        </p:txBody>
      </p:sp>
    </p:spTree>
    <p:extLst>
      <p:ext uri="{BB962C8B-B14F-4D97-AF65-F5344CB8AC3E}">
        <p14:creationId xmlns:p14="http://schemas.microsoft.com/office/powerpoint/2010/main" val="289223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Distribuya los post-</a:t>
            </a:r>
            <a:r>
              <a:rPr lang="es-ES" dirty="0" err="1"/>
              <a:t>its</a:t>
            </a:r>
            <a:r>
              <a:rPr lang="es-ES" dirty="0"/>
              <a:t> con los diferentes determinantes a los grupos. </a:t>
            </a:r>
          </a:p>
          <a:p>
            <a:r>
              <a:rPr lang="es-ES" dirty="0"/>
              <a:t>Cada miembro individual del grupo coloca un número de estos en los cuatro papeles de la pared: </a:t>
            </a:r>
          </a:p>
          <a:p>
            <a:pPr marL="228600" indent="-228600">
              <a:buAutoNum type="arabicPeriod"/>
            </a:pPr>
            <a:r>
              <a:rPr lang="es-ES" dirty="0"/>
              <a:t>Variables de fondo, </a:t>
            </a:r>
          </a:p>
          <a:p>
            <a:pPr marL="228600" indent="-228600">
              <a:buAutoNum type="arabicPeriod"/>
            </a:pPr>
            <a:r>
              <a:rPr lang="es-ES" dirty="0"/>
              <a:t>Factores intermedios, </a:t>
            </a:r>
          </a:p>
          <a:p>
            <a:pPr marL="228600" indent="-228600">
              <a:buAutoNum type="arabicPeriod"/>
            </a:pPr>
            <a:r>
              <a:rPr lang="es-ES" dirty="0"/>
              <a:t>Factores próximos, </a:t>
            </a:r>
          </a:p>
          <a:p>
            <a:pPr marL="228600" indent="-228600">
              <a:buAutoNum type="arabicPeriod"/>
            </a:pPr>
            <a:r>
              <a:rPr lang="es-ES" dirty="0"/>
              <a:t>Resultado de salud </a:t>
            </a:r>
          </a:p>
        </p:txBody>
      </p:sp>
      <p:sp>
        <p:nvSpPr>
          <p:cNvPr id="4" name="Slide Number Placeholder 3"/>
          <p:cNvSpPr>
            <a:spLocks noGrp="1"/>
          </p:cNvSpPr>
          <p:nvPr>
            <p:ph type="sldNum" sz="quarter" idx="10"/>
          </p:nvPr>
        </p:nvSpPr>
        <p:spPr/>
        <p:txBody>
          <a:bodyPr/>
          <a:lstStyle/>
          <a:p>
            <a:fld id="{AA5D30B7-F877-4FC6-B32C-20D5FE21BCAE}" type="slidenum">
              <a:rPr lang="fr-CH" smtClean="0"/>
              <a:t>34</a:t>
            </a:fld>
            <a:endParaRPr lang="fr-CH"/>
          </a:p>
        </p:txBody>
      </p:sp>
    </p:spTree>
    <p:extLst>
      <p:ext uri="{BB962C8B-B14F-4D97-AF65-F5344CB8AC3E}">
        <p14:creationId xmlns:p14="http://schemas.microsoft.com/office/powerpoint/2010/main" val="1284227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14E5345-6AA2-4F23-96D4-CE5E3895624C}" type="slidenum">
              <a:rPr lang="en-GB" smtClean="0"/>
              <a:pPr/>
              <a:t>35</a:t>
            </a:fld>
            <a:endParaRPr lang="en-GB"/>
          </a:p>
        </p:txBody>
      </p:sp>
    </p:spTree>
    <p:extLst>
      <p:ext uri="{BB962C8B-B14F-4D97-AF65-F5344CB8AC3E}">
        <p14:creationId xmlns:p14="http://schemas.microsoft.com/office/powerpoint/2010/main" val="4192835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a:t>
            </a:r>
            <a:r>
              <a:rPr lang="en-US" baseline="0" dirty="0"/>
              <a:t> – health sector – health services </a:t>
            </a:r>
          </a:p>
          <a:p>
            <a:r>
              <a:rPr lang="en-US" baseline="0" dirty="0"/>
              <a:t>Health sector; </a:t>
            </a:r>
            <a:r>
              <a:rPr lang="en-US" baseline="0" dirty="0" err="1"/>
              <a:t>MoH</a:t>
            </a:r>
            <a:r>
              <a:rPr lang="en-US" baseline="0" dirty="0"/>
              <a:t> + all </a:t>
            </a:r>
            <a:r>
              <a:rPr lang="en-US" baseline="0" dirty="0" err="1"/>
              <a:t>strucutres</a:t>
            </a:r>
            <a:r>
              <a:rPr lang="en-US" baseline="0" dirty="0"/>
              <a:t> focusing on health care provision; includes legal aspects and monitoring</a:t>
            </a:r>
          </a:p>
          <a:p>
            <a:r>
              <a:rPr lang="en-US" baseline="0" dirty="0"/>
              <a:t>Health services: regularly services –health promotion, preventive, curative, palliative, rehabilitation.</a:t>
            </a:r>
          </a:p>
          <a:p>
            <a:r>
              <a:rPr lang="en-US" baseline="0" dirty="0"/>
              <a:t>Provision for / in case of emergencies: normal cases, additional cases, …. , risk </a:t>
            </a:r>
            <a:r>
              <a:rPr lang="en-US" baseline="0" dirty="0" err="1"/>
              <a:t>managemet</a:t>
            </a:r>
            <a:endParaRPr lang="en-GB" dirty="0"/>
          </a:p>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36</a:t>
            </a:fld>
            <a:endParaRPr lang="fr-CH"/>
          </a:p>
        </p:txBody>
      </p:sp>
    </p:spTree>
    <p:extLst>
      <p:ext uri="{BB962C8B-B14F-4D97-AF65-F5344CB8AC3E}">
        <p14:creationId xmlns:p14="http://schemas.microsoft.com/office/powerpoint/2010/main" val="152469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not sub-titled -&gt; it is meant as observation (people from Nepal / India understand what is being </a:t>
            </a:r>
            <a:r>
              <a:rPr lang="en-US" dirty="0" err="1"/>
              <a:t>saif</a:t>
            </a:r>
            <a:r>
              <a:rPr lang="en-US" dirty="0"/>
              <a:t>). Cut the movie after about 1.30 – </a:t>
            </a:r>
            <a:r>
              <a:rPr lang="en-US"/>
              <a:t>2 minutes</a:t>
            </a:r>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5</a:t>
            </a:fld>
            <a:endParaRPr lang="fr-CH"/>
          </a:p>
        </p:txBody>
      </p:sp>
    </p:spTree>
    <p:extLst>
      <p:ext uri="{BB962C8B-B14F-4D97-AF65-F5344CB8AC3E}">
        <p14:creationId xmlns:p14="http://schemas.microsoft.com/office/powerpoint/2010/main" val="3471237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br>
              <a:rPr lang="en-US" dirty="0"/>
            </a:br>
            <a:endParaRPr lang="en-US" dirty="0"/>
          </a:p>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37</a:t>
            </a:fld>
            <a:endParaRPr lang="fr-CH"/>
          </a:p>
        </p:txBody>
      </p:sp>
    </p:spTree>
    <p:extLst>
      <p:ext uri="{BB962C8B-B14F-4D97-AF65-F5344CB8AC3E}">
        <p14:creationId xmlns:p14="http://schemas.microsoft.com/office/powerpoint/2010/main" val="237011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B3F67DAC-7250-C84A-B715-FE551E01988D}" type="slidenum">
              <a:rPr lang="en-GB" altLang="en-US" smtClean="0"/>
              <a:pPr>
                <a:defRPr/>
              </a:pPr>
              <a:t>39</a:t>
            </a:fld>
            <a:endParaRPr lang="en-GB" altLang="en-US"/>
          </a:p>
        </p:txBody>
      </p:sp>
    </p:spTree>
    <p:extLst>
      <p:ext uri="{BB962C8B-B14F-4D97-AF65-F5344CB8AC3E}">
        <p14:creationId xmlns:p14="http://schemas.microsoft.com/office/powerpoint/2010/main" val="691910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https://collab.ext.icrc.org/sites/TS_ASSIST/_layouts/15/WopiFrame.aspx?sourcedoc=/sites/TS_ASSIST/activities/HEALTH/PHC/00_To_Start_This_PHC_Database/RBM_Cycle/PHC%20as%20multi%20cells%20representation.docx&amp;action=default   &gt;&gt; Stephane suggested this</a:t>
            </a:r>
            <a:r>
              <a:rPr lang="en-US" baseline="0" dirty="0"/>
              <a:t> one to go one step further </a:t>
            </a:r>
            <a:endParaRPr lang="en-US" dirty="0"/>
          </a:p>
        </p:txBody>
      </p:sp>
      <p:sp>
        <p:nvSpPr>
          <p:cNvPr id="4" name="Slide Number Placeholder 3"/>
          <p:cNvSpPr>
            <a:spLocks noGrp="1"/>
          </p:cNvSpPr>
          <p:nvPr>
            <p:ph type="sldNum" sz="quarter" idx="10"/>
          </p:nvPr>
        </p:nvSpPr>
        <p:spPr/>
        <p:txBody>
          <a:bodyPr/>
          <a:lstStyle/>
          <a:p>
            <a:fld id="{07E72857-86A6-9043-AABF-47F3CA3946DA}" type="slidenum">
              <a:rPr lang="en-US" smtClean="0"/>
              <a:t>40</a:t>
            </a:fld>
            <a:endParaRPr lang="en-US"/>
          </a:p>
        </p:txBody>
      </p:sp>
    </p:spTree>
    <p:extLst>
      <p:ext uri="{BB962C8B-B14F-4D97-AF65-F5344CB8AC3E}">
        <p14:creationId xmlns:p14="http://schemas.microsoft.com/office/powerpoint/2010/main" val="73770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42</a:t>
            </a:fld>
            <a:endParaRPr lang="fr-CH"/>
          </a:p>
        </p:txBody>
      </p:sp>
    </p:spTree>
    <p:extLst>
      <p:ext uri="{BB962C8B-B14F-4D97-AF65-F5344CB8AC3E}">
        <p14:creationId xmlns:p14="http://schemas.microsoft.com/office/powerpoint/2010/main" val="430284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a:solidFill>
                  <a:prstClr val="black"/>
                </a:solidFill>
              </a:rPr>
              <a:pPr/>
              <a:t>43</a:t>
            </a:fld>
            <a:endParaRPr lang="fr-CH">
              <a:solidFill>
                <a:prstClr val="black"/>
              </a:solidFill>
            </a:endParaRPr>
          </a:p>
        </p:txBody>
      </p:sp>
    </p:spTree>
    <p:extLst>
      <p:ext uri="{BB962C8B-B14F-4D97-AF65-F5344CB8AC3E}">
        <p14:creationId xmlns:p14="http://schemas.microsoft.com/office/powerpoint/2010/main" val="3101619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44</a:t>
            </a:fld>
            <a:endParaRPr lang="fr-CH"/>
          </a:p>
        </p:txBody>
      </p:sp>
    </p:spTree>
    <p:extLst>
      <p:ext uri="{BB962C8B-B14F-4D97-AF65-F5344CB8AC3E}">
        <p14:creationId xmlns:p14="http://schemas.microsoft.com/office/powerpoint/2010/main" val="2143158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US" sz="1200" kern="1200" dirty="0">
                <a:solidFill>
                  <a:schemeClr val="tx1"/>
                </a:solidFill>
                <a:effectLst/>
                <a:latin typeface="+mn-lt"/>
                <a:ea typeface="+mn-ea"/>
                <a:cs typeface="+mn-cs"/>
              </a:rPr>
              <a:t>The Code of Conduct for the International Red Cross and Red Crescent Movement and Non-Governmental Organizations (NGOs) in Disaster Relief is the ethical code for humanitarians. It affirms the four fundamental principles and adds six other important principles, to which we are all committed. </a:t>
            </a:r>
            <a:endParaRPr lang="en-GB" dirty="0"/>
          </a:p>
        </p:txBody>
      </p:sp>
      <p:sp>
        <p:nvSpPr>
          <p:cNvPr id="4" name="Slide Number Placeholder 3"/>
          <p:cNvSpPr>
            <a:spLocks noGrp="1"/>
          </p:cNvSpPr>
          <p:nvPr>
            <p:ph type="sldNum" sz="quarter" idx="10"/>
          </p:nvPr>
        </p:nvSpPr>
        <p:spPr/>
        <p:txBody>
          <a:bodyPr/>
          <a:lstStyle/>
          <a:p>
            <a:fld id="{2F1571C2-9A58-5F47-8C43-B9C37EC20089}" type="slidenum">
              <a:rPr lang="en-GB" smtClean="0"/>
              <a:t>45</a:t>
            </a:fld>
            <a:endParaRPr lang="en-GB"/>
          </a:p>
        </p:txBody>
      </p:sp>
    </p:spTree>
    <p:extLst>
      <p:ext uri="{BB962C8B-B14F-4D97-AF65-F5344CB8AC3E}">
        <p14:creationId xmlns:p14="http://schemas.microsoft.com/office/powerpoint/2010/main" val="906097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Quality</a:t>
            </a:r>
            <a:r>
              <a:rPr lang="en-GB" baseline="0" dirty="0"/>
              <a:t> and accountability are not a luxury!</a:t>
            </a:r>
          </a:p>
          <a:p>
            <a:pPr marL="171450" lvl="0" indent="-171450">
              <a:buFont typeface="Arial" charset="0"/>
              <a:buChar char="•"/>
            </a:pPr>
            <a:r>
              <a:rPr lang="en-US" sz="1200" kern="1200" dirty="0">
                <a:solidFill>
                  <a:schemeClr val="tx1"/>
                </a:solidFill>
                <a:effectLst/>
                <a:latin typeface="+mn-lt"/>
                <a:ea typeface="+mn-ea"/>
                <a:cs typeface="+mn-cs"/>
              </a:rPr>
              <a:t>Sphere project -&gt; The</a:t>
            </a:r>
            <a:r>
              <a:rPr lang="en-US" sz="1200" kern="1200" baseline="0" dirty="0">
                <a:solidFill>
                  <a:schemeClr val="tx1"/>
                </a:solidFill>
                <a:effectLst/>
                <a:latin typeface="+mn-lt"/>
                <a:ea typeface="+mn-ea"/>
                <a:cs typeface="+mn-cs"/>
              </a:rPr>
              <a:t> Sphere Handbook</a:t>
            </a:r>
            <a:r>
              <a:rPr lang="en-US" sz="1200" kern="1200" dirty="0">
                <a:solidFill>
                  <a:schemeClr val="tx1"/>
                </a:solidFill>
                <a:effectLst/>
                <a:latin typeface="+mn-lt"/>
                <a:ea typeface="+mn-ea"/>
                <a:cs typeface="+mn-cs"/>
              </a:rPr>
              <a:t>: Humanitarian Charter and Minimum Standards in Humanitarian Response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200" kern="1200" noProof="0" dirty="0">
                <a:solidFill>
                  <a:schemeClr val="tx1"/>
                </a:solidFill>
                <a:effectLst/>
                <a:latin typeface="+mn-lt"/>
                <a:ea typeface="+mn-ea"/>
                <a:cs typeface="+mn-cs"/>
              </a:rPr>
              <a:t>Core Humanitarian Standard on Quality and Accountability</a:t>
            </a:r>
            <a:r>
              <a:rPr lang="en-GB" sz="1200" kern="1200" baseline="0" noProof="0" dirty="0">
                <a:solidFill>
                  <a:schemeClr val="tx1"/>
                </a:solidFill>
                <a:effectLst/>
                <a:latin typeface="+mn-lt"/>
                <a:ea typeface="+mn-ea"/>
                <a:cs typeface="+mn-cs"/>
              </a:rPr>
              <a:t> (CHS)</a:t>
            </a:r>
            <a:r>
              <a:rPr lang="en-GB" sz="1200" kern="1200" noProof="0" dirty="0">
                <a:solidFill>
                  <a:schemeClr val="tx1"/>
                </a:solidFill>
                <a:effectLst/>
                <a:latin typeface="+mn-lt"/>
                <a:ea typeface="+mn-ea"/>
                <a:cs typeface="+mn-cs"/>
              </a:rPr>
              <a:t>. </a:t>
            </a:r>
            <a:r>
              <a:rPr lang="en-GB" noProof="0" dirty="0">
                <a:latin typeface="+mn-lt"/>
                <a:cs typeface="+mn-cs"/>
              </a:rPr>
              <a:t>The CHS represents the harmonization of already existing standards. It brings together key elements of: the Sphere Core Standards, the 2010 HAP Standard, the People in Aid Code of Conduct, the Quality COMPAS method developed by </a:t>
            </a:r>
            <a:r>
              <a:rPr lang="en-GB" noProof="0" dirty="0" err="1">
                <a:latin typeface="+mn-lt"/>
                <a:cs typeface="+mn-cs"/>
              </a:rPr>
              <a:t>Groupe</a:t>
            </a:r>
            <a:r>
              <a:rPr lang="en-GB" noProof="0" dirty="0">
                <a:latin typeface="+mn-lt"/>
                <a:cs typeface="+mn-cs"/>
              </a:rPr>
              <a:t> URD, the Red Cross/Red Crescent  and NGO Code of Conduct, the IASC Commitments on Accountability to affected people/populations and the OECD DAC Criteria for evaluating development and humanitarian assistance</a:t>
            </a:r>
            <a:r>
              <a:rPr lang="fr-CH" dirty="0">
                <a:latin typeface="+mn-lt"/>
                <a:cs typeface="+mn-cs"/>
              </a:rPr>
              <a: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also for instance national</a:t>
            </a:r>
            <a:r>
              <a:rPr lang="en-US" sz="1200" kern="1200" baseline="0" dirty="0">
                <a:solidFill>
                  <a:schemeClr val="tx1"/>
                </a:solidFill>
                <a:effectLst/>
                <a:latin typeface="+mn-lt"/>
                <a:ea typeface="+mn-ea"/>
                <a:cs typeface="+mn-cs"/>
              </a:rPr>
              <a:t> and international p</a:t>
            </a:r>
            <a:r>
              <a:rPr lang="en-US" sz="1200" kern="1200" dirty="0">
                <a:solidFill>
                  <a:schemeClr val="tx1"/>
                </a:solidFill>
                <a:effectLst/>
                <a:latin typeface="+mn-lt"/>
                <a:ea typeface="+mn-ea"/>
                <a:cs typeface="+mn-cs"/>
              </a:rPr>
              <a:t>rofessional standards,</a:t>
            </a:r>
            <a:r>
              <a:rPr lang="en-US" sz="1200" kern="1200" baseline="0" dirty="0">
                <a:solidFill>
                  <a:schemeClr val="tx1"/>
                </a:solidFill>
                <a:effectLst/>
                <a:latin typeface="+mn-lt"/>
                <a:ea typeface="+mn-ea"/>
                <a:cs typeface="+mn-cs"/>
              </a:rPr>
              <a:t> such as the ones for </a:t>
            </a:r>
            <a:r>
              <a:rPr lang="en-US" sz="1200" kern="1200" dirty="0">
                <a:solidFill>
                  <a:schemeClr val="tx1"/>
                </a:solidFill>
                <a:effectLst/>
                <a:latin typeface="+mn-lt"/>
                <a:ea typeface="+mn-ea"/>
                <a:cs typeface="+mn-cs"/>
              </a:rPr>
              <a:t>medical doctors and other medical practitioners,</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ursing competency standards in primary health care,</a:t>
            </a:r>
            <a:r>
              <a:rPr lang="en-US" sz="1200" kern="1200" baseline="0" dirty="0">
                <a:solidFill>
                  <a:schemeClr val="tx1"/>
                </a:solidFill>
                <a:effectLst/>
                <a:latin typeface="+mn-lt"/>
                <a:ea typeface="+mn-ea"/>
                <a:cs typeface="+mn-cs"/>
              </a:rPr>
              <a:t> the classification and minimum standards for foreign medical teams in sudden onset disasters. Other examples include the P</a:t>
            </a:r>
            <a:r>
              <a:rPr lang="en-US" sz="1200" kern="1200" dirty="0">
                <a:solidFill>
                  <a:schemeClr val="tx1"/>
                </a:solidFill>
                <a:effectLst/>
                <a:latin typeface="+mn-lt"/>
                <a:ea typeface="+mn-ea"/>
                <a:cs typeface="+mn-cs"/>
              </a:rPr>
              <a:t>rofessional standards for protection work and Standards on data protection in humanitarian action,…….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endParaRPr lang="en-GB" dirty="0"/>
          </a:p>
          <a:p>
            <a:endParaRPr lang="en-GB" dirty="0"/>
          </a:p>
          <a:p>
            <a:endParaRPr lang="en-GB" dirty="0"/>
          </a:p>
          <a:p>
            <a:r>
              <a:rPr lang="en-GB" dirty="0"/>
              <a:t>The Code</a:t>
            </a:r>
            <a:r>
              <a:rPr lang="en-GB" baseline="0" dirty="0"/>
              <a:t> of Conduct, SPHERE and the Core </a:t>
            </a:r>
            <a:r>
              <a:rPr lang="en-GB" baseline="0" dirty="0" err="1"/>
              <a:t>humanitarin</a:t>
            </a:r>
            <a:r>
              <a:rPr lang="en-GB" baseline="0" dirty="0"/>
              <a:t> Standard on </a:t>
            </a:r>
            <a:r>
              <a:rPr lang="en-GB" baseline="0" dirty="0" err="1"/>
              <a:t>Qulait</a:t>
            </a:r>
            <a:r>
              <a:rPr lang="en-GB" baseline="0" dirty="0"/>
              <a:t> and Accountability are three examples for standards in humanitarian interventions.</a:t>
            </a:r>
          </a:p>
          <a:p>
            <a:endParaRPr lang="en-GB" dirty="0"/>
          </a:p>
        </p:txBody>
      </p:sp>
      <p:sp>
        <p:nvSpPr>
          <p:cNvPr id="4" name="Slide Number Placeholder 3"/>
          <p:cNvSpPr>
            <a:spLocks noGrp="1"/>
          </p:cNvSpPr>
          <p:nvPr>
            <p:ph type="sldNum" sz="quarter" idx="10"/>
          </p:nvPr>
        </p:nvSpPr>
        <p:spPr/>
        <p:txBody>
          <a:bodyPr/>
          <a:lstStyle/>
          <a:p>
            <a:fld id="{2F1571C2-9A58-5F47-8C43-B9C37EC20089}" type="slidenum">
              <a:rPr lang="en-GB" smtClean="0"/>
              <a:t>46</a:t>
            </a:fld>
            <a:endParaRPr lang="en-GB"/>
          </a:p>
        </p:txBody>
      </p:sp>
    </p:spTree>
    <p:extLst>
      <p:ext uri="{BB962C8B-B14F-4D97-AF65-F5344CB8AC3E}">
        <p14:creationId xmlns:p14="http://schemas.microsoft.com/office/powerpoint/2010/main" val="2467052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fontAlgn="auto">
              <a:spcBef>
                <a:spcPts val="0"/>
              </a:spcBef>
              <a:spcAft>
                <a:spcPts val="0"/>
              </a:spcAft>
              <a:defRPr/>
            </a:pPr>
            <a:r>
              <a:rPr lang="en-GB" dirty="0">
                <a:latin typeface="+mn-lt"/>
                <a:cs typeface="+mn-cs"/>
              </a:rPr>
              <a:t>It is the result of an initiative jointly undertaken by HAP, People In Aid and the Sphere Project (Joint Standards Initiative — JSI) whose aim was to achieve greater coherence among humanitarian standards. The JSI process began in December 2011 and ended in July 2013. As a result, the boards of HAP, People In Aid and the Sphere Project agreed to develop a Core Humanitarian Standard based on their existing standards. Later on, the </a:t>
            </a:r>
            <a:r>
              <a:rPr lang="en-GB" i="1" dirty="0" err="1">
                <a:latin typeface="+mn-lt"/>
                <a:cs typeface="+mn-cs"/>
              </a:rPr>
              <a:t>Groupe</a:t>
            </a:r>
            <a:r>
              <a:rPr lang="en-GB" i="1" dirty="0">
                <a:latin typeface="+mn-lt"/>
                <a:cs typeface="+mn-cs"/>
              </a:rPr>
              <a:t> URD</a:t>
            </a:r>
            <a:r>
              <a:rPr lang="en-GB" dirty="0">
                <a:latin typeface="+mn-lt"/>
                <a:cs typeface="+mn-cs"/>
              </a:rPr>
              <a:t> joined the development of the CHS, which was launched in December 2014. </a:t>
            </a:r>
          </a:p>
          <a:p>
            <a:pPr defTabSz="457886" fontAlgn="auto">
              <a:spcBef>
                <a:spcPts val="0"/>
              </a:spcBef>
              <a:spcAft>
                <a:spcPts val="0"/>
              </a:spcAft>
              <a:defRPr/>
            </a:pPr>
            <a:endParaRPr lang="fr-CH" dirty="0">
              <a:latin typeface="+mn-lt"/>
              <a:cs typeface="+mn-cs"/>
            </a:endParaRPr>
          </a:p>
          <a:p>
            <a:r>
              <a:rPr lang="en-GB" dirty="0">
                <a:latin typeface="+mn-lt"/>
                <a:cs typeface="+mn-cs"/>
              </a:rPr>
              <a:t>The content of the Sphere Core Standards is generally well represented in the CHS, with a greater emphasis on accountability and more prominence given to organisations’ support to and management of their aid workers. The CHS also includes new elements not previously addressed by Sphere Core Standards such as budget monitoring (CHS 9.3) and consultation with affected populations on complaints mechanisms (CHS5.2).</a:t>
            </a:r>
          </a:p>
          <a:p>
            <a:endParaRPr lang="en-GB" dirty="0"/>
          </a:p>
        </p:txBody>
      </p:sp>
      <p:sp>
        <p:nvSpPr>
          <p:cNvPr id="4" name="Slide Number Placeholder 3"/>
          <p:cNvSpPr>
            <a:spLocks noGrp="1"/>
          </p:cNvSpPr>
          <p:nvPr>
            <p:ph type="sldNum" sz="quarter" idx="10"/>
          </p:nvPr>
        </p:nvSpPr>
        <p:spPr/>
        <p:txBody>
          <a:bodyPr/>
          <a:lstStyle/>
          <a:p>
            <a:fld id="{AA5D30B7-F877-4FC6-B32C-20D5FE21BCAE}" type="slidenum">
              <a:rPr lang="fr-CH" smtClean="0"/>
              <a:t>47</a:t>
            </a:fld>
            <a:endParaRPr lang="fr-CH"/>
          </a:p>
        </p:txBody>
      </p:sp>
    </p:spTree>
    <p:extLst>
      <p:ext uri="{BB962C8B-B14F-4D97-AF65-F5344CB8AC3E}">
        <p14:creationId xmlns:p14="http://schemas.microsoft.com/office/powerpoint/2010/main" val="361903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latin typeface="Arial" charset="0"/>
                <a:cs typeface="Arial" charset="0"/>
              </a:rPr>
              <a:t>There is actually no</a:t>
            </a:r>
            <a:r>
              <a:rPr lang="en-US" b="0" i="0" baseline="0" dirty="0">
                <a:latin typeface="Arial" charset="0"/>
                <a:cs typeface="Arial" charset="0"/>
              </a:rPr>
              <a:t> such thing as a natural disaster, but disasters often follow natural hazards</a:t>
            </a:r>
            <a:endParaRPr lang="en-GB" b="0" i="0" dirty="0">
              <a:latin typeface="Arial" charset="0"/>
              <a:cs typeface="Arial" charset="0"/>
            </a:endParaRPr>
          </a:p>
          <a:p>
            <a:pPr algn="just"/>
            <a:r>
              <a:rPr lang="en-GB" b="0" i="0" dirty="0">
                <a:latin typeface="Arial" charset="0"/>
                <a:cs typeface="Arial" charset="0"/>
              </a:rPr>
              <a:t>Different types of crises are interlinked, e.g. earthquake in a conflict zone, </a:t>
            </a:r>
            <a:r>
              <a:rPr lang="en-GB" b="0" i="0" dirty="0" err="1">
                <a:latin typeface="Arial" charset="0"/>
                <a:cs typeface="Arial" charset="0"/>
              </a:rPr>
              <a:t>ebola</a:t>
            </a:r>
            <a:r>
              <a:rPr lang="en-GB" b="0" i="0" dirty="0">
                <a:latin typeface="Arial" charset="0"/>
                <a:cs typeface="Arial" charset="0"/>
              </a:rPr>
              <a:t> outbreak in DRC</a:t>
            </a:r>
            <a:endParaRPr lang="en-US" b="0" i="0" dirty="0">
              <a:latin typeface="Arial" charset="0"/>
              <a:cs typeface="Arial" charset="0"/>
            </a:endParaRPr>
          </a:p>
          <a:p>
            <a:pPr algn="just"/>
            <a:r>
              <a:rPr lang="en-US" b="0" i="0" dirty="0">
                <a:latin typeface="Arial" charset="0"/>
                <a:cs typeface="Arial" charset="0"/>
              </a:rPr>
              <a:t>With increased urbanization</a:t>
            </a:r>
            <a:r>
              <a:rPr lang="en-US" b="0" i="0" baseline="0" dirty="0">
                <a:latin typeface="Arial" charset="0"/>
                <a:cs typeface="Arial" charset="0"/>
              </a:rPr>
              <a:t> on all continents, crises have shifted from rural to urban settings which asks for an adaptation of the humanitarian interventions  </a:t>
            </a:r>
            <a:endParaRPr lang="en-US" b="0" i="0" dirty="0">
              <a:latin typeface="Arial" charset="0"/>
              <a:cs typeface="Arial" charset="0"/>
            </a:endParaRPr>
          </a:p>
          <a:p>
            <a:pPr algn="just"/>
            <a:endParaRPr lang="en-US" dirty="0"/>
          </a:p>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7</a:t>
            </a:fld>
            <a:endParaRPr lang="fr-CH"/>
          </a:p>
        </p:txBody>
      </p:sp>
    </p:spTree>
    <p:extLst>
      <p:ext uri="{BB962C8B-B14F-4D97-AF65-F5344CB8AC3E}">
        <p14:creationId xmlns:p14="http://schemas.microsoft.com/office/powerpoint/2010/main" val="289663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Natural disasters</a:t>
            </a:r>
            <a:r>
              <a:rPr lang="en-GB" baseline="0" noProof="0" dirty="0"/>
              <a:t> with an immediate impact, e.g. earthquake, volcanic eruption, hurricane, floods </a:t>
            </a:r>
          </a:p>
          <a:p>
            <a:r>
              <a:rPr lang="en-US" baseline="0" noProof="0" dirty="0"/>
              <a:t>Natural disasters with a progressive impact, e.g. drought  </a:t>
            </a:r>
            <a:endParaRPr lang="en-GB" noProof="0" dirty="0"/>
          </a:p>
        </p:txBody>
      </p:sp>
      <p:sp>
        <p:nvSpPr>
          <p:cNvPr id="4" name="Slide Number Placeholder 3"/>
          <p:cNvSpPr>
            <a:spLocks noGrp="1"/>
          </p:cNvSpPr>
          <p:nvPr>
            <p:ph type="sldNum" sz="quarter" idx="10"/>
          </p:nvPr>
        </p:nvSpPr>
        <p:spPr/>
        <p:txBody>
          <a:bodyPr/>
          <a:lstStyle/>
          <a:p>
            <a:fld id="{AA5D30B7-F877-4FC6-B32C-20D5FE21BCAE}" type="slidenum">
              <a:rPr lang="fr-CH" smtClean="0"/>
              <a:t>8</a:t>
            </a:fld>
            <a:endParaRPr lang="fr-CH"/>
          </a:p>
        </p:txBody>
      </p:sp>
    </p:spTree>
    <p:extLst>
      <p:ext uri="{BB962C8B-B14F-4D97-AF65-F5344CB8AC3E}">
        <p14:creationId xmlns:p14="http://schemas.microsoft.com/office/powerpoint/2010/main" val="12328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9</a:t>
            </a:fld>
            <a:endParaRPr lang="fr-CH"/>
          </a:p>
        </p:txBody>
      </p:sp>
    </p:spTree>
    <p:extLst>
      <p:ext uri="{BB962C8B-B14F-4D97-AF65-F5344CB8AC3E}">
        <p14:creationId xmlns:p14="http://schemas.microsoft.com/office/powerpoint/2010/main" val="414536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Could also look at changes over time or DRC case study?</a:t>
            </a:r>
            <a:r>
              <a:rPr lang="en-US" baseline="0" dirty="0"/>
              <a:t>  See here</a:t>
            </a:r>
            <a:r>
              <a:rPr lang="en-US" dirty="0"/>
              <a:t>: https://www.unhcr.org/globaltrends2017/</a:t>
            </a:r>
          </a:p>
          <a:p>
            <a:endParaRPr lang="en-US" dirty="0"/>
          </a:p>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10</a:t>
            </a:fld>
            <a:endParaRPr lang="fr-CH"/>
          </a:p>
        </p:txBody>
      </p:sp>
    </p:spTree>
    <p:extLst>
      <p:ext uri="{BB962C8B-B14F-4D97-AF65-F5344CB8AC3E}">
        <p14:creationId xmlns:p14="http://schemas.microsoft.com/office/powerpoint/2010/main" val="133935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70.8 million forcibly displaced persons end 2018 up from 65.6 million mid year</a:t>
            </a:r>
          </a:p>
          <a:p>
            <a:r>
              <a:rPr lang="en-US" sz="1100" b="0" i="0" kern="1200" dirty="0">
                <a:solidFill>
                  <a:schemeClr val="tx1"/>
                </a:solidFill>
                <a:effectLst/>
                <a:latin typeface="+mn-lt"/>
                <a:ea typeface="+mn-ea"/>
                <a:cs typeface="+mn-cs"/>
              </a:rPr>
              <a:t>25.9 million refugees end 2018 up from 22.5 million mid year </a:t>
            </a:r>
          </a:p>
          <a:p>
            <a:endParaRPr lang="en-US" sz="1100" b="1" i="0" kern="1200" dirty="0">
              <a:solidFill>
                <a:schemeClr val="tx1"/>
              </a:solidFill>
              <a:effectLst/>
              <a:latin typeface="+mn-lt"/>
              <a:ea typeface="+mn-ea"/>
              <a:cs typeface="+mn-cs"/>
            </a:endParaRPr>
          </a:p>
          <a:p>
            <a:r>
              <a:rPr lang="en-US" sz="1100" b="1" i="0" kern="1200">
                <a:solidFill>
                  <a:schemeClr val="tx1"/>
                </a:solidFill>
                <a:effectLst/>
                <a:latin typeface="+mn-lt"/>
                <a:ea typeface="+mn-ea"/>
                <a:cs typeface="+mn-cs"/>
              </a:rPr>
              <a:t>CHILDREN</a:t>
            </a:r>
            <a:r>
              <a:rPr lang="en-US" sz="1100" b="0" i="0" kern="1200" dirty="0">
                <a:solidFill>
                  <a:schemeClr val="tx1"/>
                </a:solidFill>
                <a:effectLst/>
                <a:latin typeface="+mn-lt"/>
                <a:ea typeface="+mn-ea"/>
                <a:cs typeface="+mn-cs"/>
              </a:rPr>
              <a:t>: In 2018, every second refugee was a child, many (111,000) alone and without their families.</a:t>
            </a:r>
          </a:p>
          <a:p>
            <a:r>
              <a:rPr lang="en-US" sz="1100" b="1" i="0" kern="1200" dirty="0">
                <a:solidFill>
                  <a:schemeClr val="tx1"/>
                </a:solidFill>
                <a:effectLst/>
                <a:latin typeface="+mn-lt"/>
                <a:ea typeface="+mn-ea"/>
                <a:cs typeface="+mn-cs"/>
              </a:rPr>
              <a:t>TODDLERS</a:t>
            </a:r>
            <a:r>
              <a:rPr lang="en-US" sz="1100" b="0" i="0" kern="1200" dirty="0">
                <a:solidFill>
                  <a:schemeClr val="tx1"/>
                </a:solidFill>
                <a:effectLst/>
                <a:latin typeface="+mn-lt"/>
                <a:ea typeface="+mn-ea"/>
                <a:cs typeface="+mn-cs"/>
              </a:rPr>
              <a:t>: Uganda reported 2,800 refugee children aged five or below alone or separated from their families.</a:t>
            </a:r>
          </a:p>
          <a:p>
            <a:r>
              <a:rPr lang="en-US" sz="1100" b="1" i="0" kern="1200" dirty="0">
                <a:solidFill>
                  <a:schemeClr val="tx1"/>
                </a:solidFill>
                <a:effectLst/>
                <a:latin typeface="+mn-lt"/>
                <a:ea typeface="+mn-ea"/>
                <a:cs typeface="+mn-cs"/>
              </a:rPr>
              <a:t>URBAN PHENOMENON</a:t>
            </a:r>
            <a:r>
              <a:rPr lang="en-US" sz="1100" b="0" i="0" kern="1200" dirty="0">
                <a:solidFill>
                  <a:schemeClr val="tx1"/>
                </a:solidFill>
                <a:effectLst/>
                <a:latin typeface="+mn-lt"/>
                <a:ea typeface="+mn-ea"/>
                <a:cs typeface="+mn-cs"/>
              </a:rPr>
              <a:t>: As a refugee, you are more likely to live in a town or city (61 per cent) than in a rural area or camp.</a:t>
            </a:r>
          </a:p>
          <a:p>
            <a:r>
              <a:rPr lang="en-US" sz="1100" b="1" i="0" kern="1200" dirty="0">
                <a:solidFill>
                  <a:schemeClr val="tx1"/>
                </a:solidFill>
                <a:effectLst/>
                <a:latin typeface="+mn-lt"/>
                <a:ea typeface="+mn-ea"/>
                <a:cs typeface="+mn-cs"/>
              </a:rPr>
              <a:t>RICH &amp; POOR</a:t>
            </a:r>
            <a:r>
              <a:rPr lang="en-US" sz="1100" b="0" i="0" kern="1200" dirty="0">
                <a:solidFill>
                  <a:schemeClr val="tx1"/>
                </a:solidFill>
                <a:effectLst/>
                <a:latin typeface="+mn-lt"/>
                <a:ea typeface="+mn-ea"/>
                <a:cs typeface="+mn-cs"/>
              </a:rPr>
              <a:t>: High income countries on average host 2.7 refugees per 1000 of population; Middle and low-income countries on average host 5.8; Poorest countries host a third of all refugees worldwide.</a:t>
            </a:r>
          </a:p>
          <a:p>
            <a:r>
              <a:rPr lang="en-US" sz="1100" b="1" i="0" kern="1200" dirty="0">
                <a:solidFill>
                  <a:schemeClr val="tx1"/>
                </a:solidFill>
                <a:effectLst/>
                <a:latin typeface="+mn-lt"/>
                <a:ea typeface="+mn-ea"/>
                <a:cs typeface="+mn-cs"/>
              </a:rPr>
              <a:t>WHEREABOUTS</a:t>
            </a:r>
            <a:r>
              <a:rPr lang="en-US" sz="1100" b="0" i="0" kern="1200" dirty="0">
                <a:solidFill>
                  <a:schemeClr val="tx1"/>
                </a:solidFill>
                <a:effectLst/>
                <a:latin typeface="+mn-lt"/>
                <a:ea typeface="+mn-ea"/>
                <a:cs typeface="+mn-cs"/>
              </a:rPr>
              <a:t>: About 80 per cent of refugees live in countries </a:t>
            </a:r>
            <a:r>
              <a:rPr lang="en-US" sz="1100" b="0" i="0" kern="1200" dirty="0" err="1">
                <a:solidFill>
                  <a:schemeClr val="tx1"/>
                </a:solidFill>
                <a:effectLst/>
                <a:latin typeface="+mn-lt"/>
                <a:ea typeface="+mn-ea"/>
                <a:cs typeface="+mn-cs"/>
              </a:rPr>
              <a:t>neighbouring</a:t>
            </a:r>
            <a:r>
              <a:rPr lang="en-US" sz="1100" b="0" i="0" kern="1200" dirty="0">
                <a:solidFill>
                  <a:schemeClr val="tx1"/>
                </a:solidFill>
                <a:effectLst/>
                <a:latin typeface="+mn-lt"/>
                <a:ea typeface="+mn-ea"/>
                <a:cs typeface="+mn-cs"/>
              </a:rPr>
              <a:t> their countries of origin.</a:t>
            </a:r>
          </a:p>
          <a:p>
            <a:r>
              <a:rPr lang="en-US" sz="1100" b="1" i="0" kern="1200" dirty="0">
                <a:solidFill>
                  <a:schemeClr val="tx1"/>
                </a:solidFill>
                <a:effectLst/>
                <a:latin typeface="+mn-lt"/>
                <a:ea typeface="+mn-ea"/>
                <a:cs typeface="+mn-cs"/>
              </a:rPr>
              <a:t>DURATION:</a:t>
            </a:r>
            <a:r>
              <a:rPr lang="en-US" sz="1100" b="0" i="0" kern="1200" dirty="0">
                <a:solidFill>
                  <a:schemeClr val="tx1"/>
                </a:solidFill>
                <a:effectLst/>
                <a:latin typeface="+mn-lt"/>
                <a:ea typeface="+mn-ea"/>
                <a:cs typeface="+mn-cs"/>
              </a:rPr>
              <a:t> Nearly 4 in every 5 refugees are in displacement situations that have lasted for at least five years. One in 5 have been in displacement situations that have lasted 20 years or more.</a:t>
            </a:r>
          </a:p>
          <a:p>
            <a:r>
              <a:rPr lang="en-US" sz="1100" b="1" i="0" kern="1200" dirty="0">
                <a:solidFill>
                  <a:schemeClr val="tx1"/>
                </a:solidFill>
                <a:effectLst/>
                <a:latin typeface="+mn-lt"/>
                <a:ea typeface="+mn-ea"/>
                <a:cs typeface="+mn-cs"/>
              </a:rPr>
              <a:t>NEW ASYLUM SEEKERS</a:t>
            </a:r>
            <a:r>
              <a:rPr lang="en-US" sz="1100" b="0" i="0" kern="1200" dirty="0">
                <a:solidFill>
                  <a:schemeClr val="tx1"/>
                </a:solidFill>
                <a:effectLst/>
                <a:latin typeface="+mn-lt"/>
                <a:ea typeface="+mn-ea"/>
                <a:cs typeface="+mn-cs"/>
              </a:rPr>
              <a:t>: The greatest number of new asylum applications in 2018 was from Venezuelans (341,800).</a:t>
            </a:r>
          </a:p>
          <a:p>
            <a:r>
              <a:rPr lang="en-US" sz="1100" b="1" i="0" kern="1200" dirty="0">
                <a:solidFill>
                  <a:schemeClr val="tx1"/>
                </a:solidFill>
                <a:effectLst/>
                <a:latin typeface="+mn-lt"/>
                <a:ea typeface="+mn-ea"/>
                <a:cs typeface="+mn-cs"/>
              </a:rPr>
              <a:t>LIKELIHOOD</a:t>
            </a:r>
            <a:r>
              <a:rPr lang="en-US" sz="1100" b="0" i="0" kern="1200" dirty="0">
                <a:solidFill>
                  <a:schemeClr val="tx1"/>
                </a:solidFill>
                <a:effectLst/>
                <a:latin typeface="+mn-lt"/>
                <a:ea typeface="+mn-ea"/>
                <a:cs typeface="+mn-cs"/>
              </a:rPr>
              <a:t>: The proportion of humanity who are refugees, asylum seekers, or internally displaced is now 1 in 108; Ten years ago it was 1 in 160.</a:t>
            </a:r>
          </a:p>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11</a:t>
            </a:fld>
            <a:endParaRPr lang="fr-CH"/>
          </a:p>
        </p:txBody>
      </p:sp>
    </p:spTree>
    <p:extLst>
      <p:ext uri="{BB962C8B-B14F-4D97-AF65-F5344CB8AC3E}">
        <p14:creationId xmlns:p14="http://schemas.microsoft.com/office/powerpoint/2010/main" val="211091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CHILDREN</a:t>
            </a:r>
            <a:r>
              <a:rPr lang="en-US" sz="1200" b="0" i="0" kern="1200" dirty="0">
                <a:solidFill>
                  <a:schemeClr val="tx1"/>
                </a:solidFill>
                <a:effectLst/>
                <a:latin typeface="+mn-lt"/>
                <a:ea typeface="+mn-ea"/>
                <a:cs typeface="+mn-cs"/>
              </a:rPr>
              <a:t>: In 2018, every second refugee was a child, many (111,000) alone and without their families.</a:t>
            </a:r>
          </a:p>
          <a:p>
            <a:r>
              <a:rPr lang="en-US" sz="1200" b="1" i="0" kern="1200" dirty="0">
                <a:solidFill>
                  <a:schemeClr val="tx1"/>
                </a:solidFill>
                <a:effectLst/>
                <a:latin typeface="+mn-lt"/>
                <a:ea typeface="+mn-ea"/>
                <a:cs typeface="+mn-cs"/>
              </a:rPr>
              <a:t>TODDLERS</a:t>
            </a:r>
            <a:r>
              <a:rPr lang="en-US" sz="1200" b="0" i="0" kern="1200" dirty="0">
                <a:solidFill>
                  <a:schemeClr val="tx1"/>
                </a:solidFill>
                <a:effectLst/>
                <a:latin typeface="+mn-lt"/>
                <a:ea typeface="+mn-ea"/>
                <a:cs typeface="+mn-cs"/>
              </a:rPr>
              <a:t>: Uganda reported 2,800 refugee children aged five or below alone or separated from their families.</a:t>
            </a:r>
          </a:p>
          <a:p>
            <a:r>
              <a:rPr lang="en-US" sz="1200" b="1" i="0" kern="1200" dirty="0">
                <a:solidFill>
                  <a:schemeClr val="tx1"/>
                </a:solidFill>
                <a:effectLst/>
                <a:latin typeface="+mn-lt"/>
                <a:ea typeface="+mn-ea"/>
                <a:cs typeface="+mn-cs"/>
              </a:rPr>
              <a:t>URBAN PHENOMENON</a:t>
            </a:r>
            <a:r>
              <a:rPr lang="en-US" sz="1200" b="0" i="0" kern="1200" dirty="0">
                <a:solidFill>
                  <a:schemeClr val="tx1"/>
                </a:solidFill>
                <a:effectLst/>
                <a:latin typeface="+mn-lt"/>
                <a:ea typeface="+mn-ea"/>
                <a:cs typeface="+mn-cs"/>
              </a:rPr>
              <a:t>: As a refugee, you are more likely to live in a town or city (61 per cent) than in a rural area or camp.</a:t>
            </a:r>
          </a:p>
          <a:p>
            <a:r>
              <a:rPr lang="en-US" sz="1200" b="1" i="0" kern="1200" dirty="0">
                <a:solidFill>
                  <a:schemeClr val="tx1"/>
                </a:solidFill>
                <a:effectLst/>
                <a:latin typeface="+mn-lt"/>
                <a:ea typeface="+mn-ea"/>
                <a:cs typeface="+mn-cs"/>
              </a:rPr>
              <a:t>RICH &amp; POOR</a:t>
            </a:r>
            <a:r>
              <a:rPr lang="en-US" sz="1200" b="0" i="0" kern="1200" dirty="0">
                <a:solidFill>
                  <a:schemeClr val="tx1"/>
                </a:solidFill>
                <a:effectLst/>
                <a:latin typeface="+mn-lt"/>
                <a:ea typeface="+mn-ea"/>
                <a:cs typeface="+mn-cs"/>
              </a:rPr>
              <a:t>: High income countries on average host 2.7 refugees per 1000 of population; Middle and low-income countries on average host 5.8; Poorest countries host a third of all refugees worldwide.</a:t>
            </a:r>
          </a:p>
          <a:p>
            <a:r>
              <a:rPr lang="en-US" sz="1200" b="1" i="0" kern="1200" dirty="0">
                <a:solidFill>
                  <a:schemeClr val="tx1"/>
                </a:solidFill>
                <a:effectLst/>
                <a:latin typeface="+mn-lt"/>
                <a:ea typeface="+mn-ea"/>
                <a:cs typeface="+mn-cs"/>
              </a:rPr>
              <a:t>WHEREABOUTS</a:t>
            </a:r>
            <a:r>
              <a:rPr lang="en-US" sz="1200" b="0" i="0" kern="1200" dirty="0">
                <a:solidFill>
                  <a:schemeClr val="tx1"/>
                </a:solidFill>
                <a:effectLst/>
                <a:latin typeface="+mn-lt"/>
                <a:ea typeface="+mn-ea"/>
                <a:cs typeface="+mn-cs"/>
              </a:rPr>
              <a:t>: About 80 per cent of refugees live in countries </a:t>
            </a:r>
            <a:r>
              <a:rPr lang="en-US" sz="1200" b="0" i="0" kern="1200" dirty="0" err="1">
                <a:solidFill>
                  <a:schemeClr val="tx1"/>
                </a:solidFill>
                <a:effectLst/>
                <a:latin typeface="+mn-lt"/>
                <a:ea typeface="+mn-ea"/>
                <a:cs typeface="+mn-cs"/>
              </a:rPr>
              <a:t>neighbouring</a:t>
            </a:r>
            <a:r>
              <a:rPr lang="en-US" sz="1200" b="0" i="0" kern="1200" dirty="0">
                <a:solidFill>
                  <a:schemeClr val="tx1"/>
                </a:solidFill>
                <a:effectLst/>
                <a:latin typeface="+mn-lt"/>
                <a:ea typeface="+mn-ea"/>
                <a:cs typeface="+mn-cs"/>
              </a:rPr>
              <a:t> their countries of origin.</a:t>
            </a:r>
          </a:p>
          <a:p>
            <a:r>
              <a:rPr lang="en-US" sz="1200" b="1" i="0" kern="1200" dirty="0">
                <a:solidFill>
                  <a:schemeClr val="tx1"/>
                </a:solidFill>
                <a:effectLst/>
                <a:latin typeface="+mn-lt"/>
                <a:ea typeface="+mn-ea"/>
                <a:cs typeface="+mn-cs"/>
              </a:rPr>
              <a:t>DURATION:</a:t>
            </a:r>
            <a:r>
              <a:rPr lang="en-US" sz="1200" b="0" i="0" kern="1200" dirty="0">
                <a:solidFill>
                  <a:schemeClr val="tx1"/>
                </a:solidFill>
                <a:effectLst/>
                <a:latin typeface="+mn-lt"/>
                <a:ea typeface="+mn-ea"/>
                <a:cs typeface="+mn-cs"/>
              </a:rPr>
              <a:t> Nearly 4 in every 5 refugees are in displacement situations that have lasted for at least five years. One in 5 have been in displacement situations that have lasted 20 years or more.</a:t>
            </a:r>
          </a:p>
          <a:p>
            <a:r>
              <a:rPr lang="en-US" sz="1200" b="1" i="0" kern="1200" dirty="0">
                <a:solidFill>
                  <a:schemeClr val="tx1"/>
                </a:solidFill>
                <a:effectLst/>
                <a:latin typeface="+mn-lt"/>
                <a:ea typeface="+mn-ea"/>
                <a:cs typeface="+mn-cs"/>
              </a:rPr>
              <a:t>NEW ASYLUM SEEKERS</a:t>
            </a:r>
            <a:r>
              <a:rPr lang="en-US" sz="1200" b="0" i="0" kern="1200" dirty="0">
                <a:solidFill>
                  <a:schemeClr val="tx1"/>
                </a:solidFill>
                <a:effectLst/>
                <a:latin typeface="+mn-lt"/>
                <a:ea typeface="+mn-ea"/>
                <a:cs typeface="+mn-cs"/>
              </a:rPr>
              <a:t>: The greatest number of new asylum applications in 2018 was from Venezuelans (341,800).</a:t>
            </a:r>
          </a:p>
          <a:p>
            <a:r>
              <a:rPr lang="en-US" sz="1200" b="1" i="0" kern="1200" dirty="0">
                <a:solidFill>
                  <a:schemeClr val="tx1"/>
                </a:solidFill>
                <a:effectLst/>
                <a:latin typeface="+mn-lt"/>
                <a:ea typeface="+mn-ea"/>
                <a:cs typeface="+mn-cs"/>
              </a:rPr>
              <a:t>LIKELIHOOD</a:t>
            </a:r>
            <a:r>
              <a:rPr lang="en-US" sz="1200" b="0" i="0" kern="1200" dirty="0">
                <a:solidFill>
                  <a:schemeClr val="tx1"/>
                </a:solidFill>
                <a:effectLst/>
                <a:latin typeface="+mn-lt"/>
                <a:ea typeface="+mn-ea"/>
                <a:cs typeface="+mn-cs"/>
              </a:rPr>
              <a:t>: The proportion of humanity who are refugees, asylum seekers, or internally displaced is now 1 in 108; Ten years ago it was 1 in 160.</a:t>
            </a:r>
          </a:p>
          <a:p>
            <a:endParaRPr lang="fr-CH" dirty="0"/>
          </a:p>
        </p:txBody>
      </p:sp>
      <p:sp>
        <p:nvSpPr>
          <p:cNvPr id="4" name="Slide Number Placeholder 3"/>
          <p:cNvSpPr>
            <a:spLocks noGrp="1"/>
          </p:cNvSpPr>
          <p:nvPr>
            <p:ph type="sldNum" sz="quarter" idx="10"/>
          </p:nvPr>
        </p:nvSpPr>
        <p:spPr/>
        <p:txBody>
          <a:bodyPr/>
          <a:lstStyle/>
          <a:p>
            <a:fld id="{AA5D30B7-F877-4FC6-B32C-20D5FE21BCAE}" type="slidenum">
              <a:rPr lang="fr-CH" smtClean="0"/>
              <a:t>12</a:t>
            </a:fld>
            <a:endParaRPr lang="fr-CH"/>
          </a:p>
        </p:txBody>
      </p:sp>
    </p:spTree>
    <p:extLst>
      <p:ext uri="{BB962C8B-B14F-4D97-AF65-F5344CB8AC3E}">
        <p14:creationId xmlns:p14="http://schemas.microsoft.com/office/powerpoint/2010/main" val="124224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75C1C257-BB66-B84A-985E-C0E4B65BF86A}" type="datetime1">
              <a:rPr lang="en-US" smtClean="0"/>
              <a:t>4/3/2020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309837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4F3A9573-A183-994C-B5D9-9B03838FB5B0}" type="datetime1">
              <a:rPr lang="en-US" smtClean="0"/>
              <a:t>4/3/2020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19365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0456AC0-9535-4C4A-B2D6-090BADB51AFE}" type="datetime1">
              <a:rPr lang="en-US" smtClean="0"/>
              <a:t>4/3/2020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291607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2773FED-A23C-574D-AF67-6F76679E666D}" type="datetime1">
              <a:rPr lang="en-US" smtClean="0"/>
              <a:t>4/3/2020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243147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43758-3931-054A-B18E-5494BA5FB12F}" type="datetime1">
              <a:rPr lang="en-US" smtClean="0"/>
              <a:t>4/3/2020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32363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F419C05E-8C33-8949-BDD9-AE5DCE92187F}" type="datetime1">
              <a:rPr lang="en-US" smtClean="0"/>
              <a:t>4/3/2020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113368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13E9F70E-E8EB-2843-BC22-BB7532195012}" type="datetime1">
              <a:rPr lang="en-US" smtClean="0"/>
              <a:t>4/3/2020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184916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B023CE5A-C5CD-3543-ACF7-E0AAE1361EBC}" type="datetime1">
              <a:rPr lang="en-US" smtClean="0"/>
              <a:t>4/3/2020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28716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192E-B11E-F747-8125-E71D0407F2C1}" type="datetime1">
              <a:rPr lang="en-US" smtClean="0"/>
              <a:t>4/3/2020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209727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E9ECB-3D7D-6C4D-AE39-A53E96768B1E}" type="datetime1">
              <a:rPr lang="en-US" smtClean="0"/>
              <a:t>4/3/2020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335758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61F404-FD49-A34B-8864-B995092AFC4D}" type="datetime1">
              <a:rPr lang="en-US" smtClean="0"/>
              <a:t>4/3/2020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CC4FCE3-3984-484D-8147-94AB9B0F2189}" type="slidenum">
              <a:rPr lang="fr-CH" smtClean="0"/>
              <a:t>‹#›</a:t>
            </a:fld>
            <a:endParaRPr lang="fr-CH"/>
          </a:p>
        </p:txBody>
      </p:sp>
    </p:spTree>
    <p:extLst>
      <p:ext uri="{BB962C8B-B14F-4D97-AF65-F5344CB8AC3E}">
        <p14:creationId xmlns:p14="http://schemas.microsoft.com/office/powerpoint/2010/main" val="252152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65864-25CE-5A4E-BB05-9ABC3DFC0567}" type="datetime1">
              <a:rPr lang="en-US" smtClean="0"/>
              <a:t>4/3/2020</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4FCE3-3984-484D-8147-94AB9B0F2189}" type="slidenum">
              <a:rPr lang="fr-CH" smtClean="0"/>
              <a:t>‹#›</a:t>
            </a:fld>
            <a:endParaRPr lang="fr-CH"/>
          </a:p>
        </p:txBody>
      </p:sp>
    </p:spTree>
    <p:extLst>
      <p:ext uri="{BB962C8B-B14F-4D97-AF65-F5344CB8AC3E}">
        <p14:creationId xmlns:p14="http://schemas.microsoft.com/office/powerpoint/2010/main" val="362709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3936351" y="1431113"/>
            <a:ext cx="4487932" cy="813149"/>
          </a:xfrm>
        </p:spPr>
        <p:txBody>
          <a:bodyPr>
            <a:normAutofit fontScale="85000" lnSpcReduction="10000"/>
          </a:bodyPr>
          <a:lstStyle/>
          <a:p>
            <a:r>
              <a:rPr lang="en-US" sz="4400" dirty="0" err="1"/>
              <a:t>Preparando</a:t>
            </a:r>
            <a:r>
              <a:rPr lang="en-US" sz="4400" dirty="0"/>
              <a:t> el </a:t>
            </a:r>
            <a:r>
              <a:rPr lang="en-US" sz="4400" dirty="0" err="1"/>
              <a:t>terreno</a:t>
            </a:r>
            <a:endParaRPr lang="fr-CH" sz="4400" dirty="0"/>
          </a:p>
        </p:txBody>
      </p:sp>
      <p:sp>
        <p:nvSpPr>
          <p:cNvPr id="3" name="TextBox 2"/>
          <p:cNvSpPr txBox="1"/>
          <p:nvPr/>
        </p:nvSpPr>
        <p:spPr>
          <a:xfrm>
            <a:off x="83492" y="5421329"/>
            <a:ext cx="461665" cy="11511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0535" y="3032800"/>
            <a:ext cx="2893433" cy="1671033"/>
          </a:xfrm>
          <a:prstGeom prst="rect">
            <a:avLst/>
          </a:prstGeom>
        </p:spPr>
      </p:pic>
      <p:sp>
        <p:nvSpPr>
          <p:cNvPr id="11" name="TextBox 10"/>
          <p:cNvSpPr txBox="1"/>
          <p:nvPr/>
        </p:nvSpPr>
        <p:spPr>
          <a:xfrm>
            <a:off x="9982200" y="4491517"/>
            <a:ext cx="1512475" cy="230832"/>
          </a:xfrm>
          <a:prstGeom prst="rect">
            <a:avLst/>
          </a:prstGeom>
          <a:noFill/>
        </p:spPr>
        <p:txBody>
          <a:bodyPr wrap="square" rtlCol="0">
            <a:spAutoFit/>
          </a:bodyPr>
          <a:lstStyle/>
          <a:p>
            <a:r>
              <a:rPr lang="en-US" sz="900" i="1" dirty="0"/>
              <a:t>  LESKINEN, Hanna </a:t>
            </a:r>
            <a:r>
              <a:rPr lang="en-US" sz="900" dirty="0"/>
              <a:t>© ICRC</a:t>
            </a:r>
            <a:endParaRPr lang="fr-CH" sz="900" i="1" dirty="0"/>
          </a:p>
        </p:txBody>
      </p:sp>
      <p:sp>
        <p:nvSpPr>
          <p:cNvPr id="22" name="TextBox 21"/>
          <p:cNvSpPr txBox="1"/>
          <p:nvPr/>
        </p:nvSpPr>
        <p:spPr>
          <a:xfrm>
            <a:off x="5384800" y="3022600"/>
            <a:ext cx="184731" cy="369332"/>
          </a:xfrm>
          <a:prstGeom prst="rect">
            <a:avLst/>
          </a:prstGeom>
          <a:noFill/>
        </p:spPr>
        <p:txBody>
          <a:bodyPr wrap="none" rtlCol="0">
            <a:spAutoFit/>
          </a:bodyPr>
          <a:lstStyle/>
          <a:p>
            <a:endParaRPr lang="en-GB" dirty="0"/>
          </a:p>
        </p:txBody>
      </p:sp>
      <p:pic>
        <p:nvPicPr>
          <p:cNvPr id="23"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0535" y="3022600"/>
            <a:ext cx="2893433" cy="1730945"/>
          </a:xfrm>
          <a:prstGeom prst="rect">
            <a:avLst/>
          </a:prstGeom>
        </p:spPr>
      </p:pic>
      <p:sp>
        <p:nvSpPr>
          <p:cNvPr id="24" name="TextBox 23"/>
          <p:cNvSpPr txBox="1"/>
          <p:nvPr/>
        </p:nvSpPr>
        <p:spPr>
          <a:xfrm>
            <a:off x="6641313" y="4512634"/>
            <a:ext cx="1244251" cy="230832"/>
          </a:xfrm>
          <a:prstGeom prst="rect">
            <a:avLst/>
          </a:prstGeom>
          <a:noFill/>
        </p:spPr>
        <p:txBody>
          <a:bodyPr wrap="none" rtlCol="0">
            <a:spAutoFit/>
          </a:bodyPr>
          <a:lstStyle/>
          <a:p>
            <a:r>
              <a:rPr lang="en-GB" sz="900" dirty="0"/>
              <a:t>Olivier </a:t>
            </a:r>
            <a:r>
              <a:rPr lang="en-GB" sz="900" dirty="0" err="1"/>
              <a:t>Matthys</a:t>
            </a:r>
            <a:r>
              <a:rPr lang="en-GB" sz="900" dirty="0"/>
              <a:t> </a:t>
            </a:r>
            <a:r>
              <a:rPr lang="en-GB" sz="900" i="1" dirty="0"/>
              <a:t>©ICRC</a:t>
            </a:r>
          </a:p>
        </p:txBody>
      </p:sp>
      <p:pic>
        <p:nvPicPr>
          <p:cNvPr id="27"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3640" y="3032800"/>
            <a:ext cx="2893433" cy="1745770"/>
          </a:xfrm>
          <a:prstGeom prst="rect">
            <a:avLst/>
          </a:prstGeom>
        </p:spPr>
      </p:pic>
      <p:sp>
        <p:nvSpPr>
          <p:cNvPr id="29" name="TextBox 28"/>
          <p:cNvSpPr txBox="1"/>
          <p:nvPr/>
        </p:nvSpPr>
        <p:spPr>
          <a:xfrm>
            <a:off x="1490431" y="4556155"/>
            <a:ext cx="1000595" cy="230832"/>
          </a:xfrm>
          <a:prstGeom prst="rect">
            <a:avLst/>
          </a:prstGeom>
          <a:noFill/>
        </p:spPr>
        <p:txBody>
          <a:bodyPr wrap="none" rtlCol="0">
            <a:spAutoFit/>
          </a:bodyPr>
          <a:lstStyle/>
          <a:p>
            <a:r>
              <a:rPr lang="en-GB" sz="900" i="1" dirty="0"/>
              <a:t>Eva </a:t>
            </a:r>
            <a:r>
              <a:rPr lang="en-GB" sz="900" i="1" dirty="0" err="1"/>
              <a:t>Pilipp</a:t>
            </a:r>
            <a:r>
              <a:rPr lang="en-GB" sz="900" i="1" dirty="0"/>
              <a:t>, ©ICRC</a:t>
            </a:r>
          </a:p>
        </p:txBody>
      </p:sp>
      <p:sp>
        <p:nvSpPr>
          <p:cNvPr id="6" name="TextBox 5">
            <a:extLst>
              <a:ext uri="{FF2B5EF4-FFF2-40B4-BE49-F238E27FC236}">
                <a16:creationId xmlns:a16="http://schemas.microsoft.com/office/drawing/2014/main" id="{F9DD331E-6A40-417D-AB78-5E73437D7F95}"/>
              </a:ext>
            </a:extLst>
          </p:cNvPr>
          <p:cNvSpPr txBox="1"/>
          <p:nvPr/>
        </p:nvSpPr>
        <p:spPr>
          <a:xfrm>
            <a:off x="7307949" y="5531883"/>
            <a:ext cx="4069319" cy="523220"/>
          </a:xfrm>
          <a:prstGeom prst="rect">
            <a:avLst/>
          </a:prstGeom>
          <a:noFill/>
        </p:spPr>
        <p:txBody>
          <a:bodyPr wrap="none" rtlCol="0">
            <a:spAutoFit/>
          </a:bodyPr>
          <a:lstStyle/>
          <a:p>
            <a:r>
              <a:rPr lang="en-US" sz="2800" dirty="0"/>
              <a:t>Stéphane Du Mortier, CICR</a:t>
            </a:r>
          </a:p>
        </p:txBody>
      </p:sp>
      <p:pic>
        <p:nvPicPr>
          <p:cNvPr id="7" name="Picture 6">
            <a:extLst>
              <a:ext uri="{FF2B5EF4-FFF2-40B4-BE49-F238E27FC236}">
                <a16:creationId xmlns:a16="http://schemas.microsoft.com/office/drawing/2014/main" id="{15ED2BEC-0A1E-409B-9053-5640C354C6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03354" y="420115"/>
            <a:ext cx="873914" cy="1010998"/>
          </a:xfrm>
          <a:prstGeom prst="rect">
            <a:avLst/>
          </a:prstGeom>
        </p:spPr>
      </p:pic>
    </p:spTree>
    <p:extLst>
      <p:ext uri="{BB962C8B-B14F-4D97-AF65-F5344CB8AC3E}">
        <p14:creationId xmlns:p14="http://schemas.microsoft.com/office/powerpoint/2010/main" val="188580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7224015" y="6398053"/>
            <a:ext cx="4486293" cy="369332"/>
          </a:xfrm>
          <a:prstGeom prst="rect">
            <a:avLst/>
          </a:prstGeom>
          <a:noFill/>
        </p:spPr>
        <p:txBody>
          <a:bodyPr wrap="none" rtlCol="0">
            <a:spAutoFit/>
          </a:bodyPr>
          <a:lstStyle/>
          <a:p>
            <a:r>
              <a:rPr lang="en-US" i="1" dirty="0"/>
              <a:t>Source: UNHCR – mid year global trends study</a:t>
            </a:r>
            <a:endParaRPr lang="en-GB" i="1" dirty="0"/>
          </a:p>
        </p:txBody>
      </p:sp>
      <p:sp>
        <p:nvSpPr>
          <p:cNvPr id="2" name="TextBox 1"/>
          <p:cNvSpPr txBox="1"/>
          <p:nvPr/>
        </p:nvSpPr>
        <p:spPr>
          <a:xfrm>
            <a:off x="628650" y="132351"/>
            <a:ext cx="10958449" cy="646331"/>
          </a:xfrm>
          <a:prstGeom prst="rect">
            <a:avLst/>
          </a:prstGeom>
          <a:noFill/>
        </p:spPr>
        <p:txBody>
          <a:bodyPr wrap="none" rtlCol="0">
            <a:spAutoFit/>
          </a:bodyPr>
          <a:lstStyle/>
          <a:p>
            <a:r>
              <a:rPr lang="es-419" sz="3600" dirty="0"/>
              <a:t>Datos globales de personas desplazadas por fuerza - 2018</a:t>
            </a:r>
            <a:endParaRPr lang="en-US" sz="3600" u="sng" dirty="0"/>
          </a:p>
        </p:txBody>
      </p:sp>
      <p:sp>
        <p:nvSpPr>
          <p:cNvPr id="36" name="Rectangle 3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24" y="1079636"/>
            <a:ext cx="7640160" cy="50065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6936" y="822483"/>
            <a:ext cx="2591243" cy="5520837"/>
          </a:xfrm>
          <a:prstGeom prst="rect">
            <a:avLst/>
          </a:prstGeom>
        </p:spPr>
      </p:pic>
    </p:spTree>
    <p:extLst>
      <p:ext uri="{BB962C8B-B14F-4D97-AF65-F5344CB8AC3E}">
        <p14:creationId xmlns:p14="http://schemas.microsoft.com/office/powerpoint/2010/main" val="184322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7FD460-5FFE-4547-95F6-64A0CD7FF5F1}"/>
              </a:ext>
            </a:extLst>
          </p:cNvPr>
          <p:cNvSpPr>
            <a:spLocks noGrp="1"/>
          </p:cNvSpPr>
          <p:nvPr>
            <p:ph type="sldNum" sz="quarter" idx="12"/>
          </p:nvPr>
        </p:nvSpPr>
        <p:spPr/>
        <p:txBody>
          <a:bodyPr/>
          <a:lstStyle/>
          <a:p>
            <a:fld id="{8CC4FCE3-3984-484D-8147-94AB9B0F2189}" type="slidenum">
              <a:rPr lang="fr-CH" smtClean="0"/>
              <a:t>11</a:t>
            </a:fld>
            <a:endParaRPr lang="fr-CH"/>
          </a:p>
        </p:txBody>
      </p:sp>
      <p:sp>
        <p:nvSpPr>
          <p:cNvPr id="6" name="Rectangle 5">
            <a:extLst>
              <a:ext uri="{FF2B5EF4-FFF2-40B4-BE49-F238E27FC236}">
                <a16:creationId xmlns:a16="http://schemas.microsoft.com/office/drawing/2014/main" id="{C5820B1B-041B-4151-BF68-C3E35BA3418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EE787316-6336-4C54-BB1E-E72474C0321C}"/>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9" name="Rectangle 8">
            <a:extLst>
              <a:ext uri="{FF2B5EF4-FFF2-40B4-BE49-F238E27FC236}">
                <a16:creationId xmlns:a16="http://schemas.microsoft.com/office/drawing/2014/main" id="{32DE6432-9710-4CD4-9798-9EF031CEE7B7}"/>
              </a:ext>
            </a:extLst>
          </p:cNvPr>
          <p:cNvSpPr/>
          <p:nvPr/>
        </p:nvSpPr>
        <p:spPr>
          <a:xfrm>
            <a:off x="2487681" y="506045"/>
            <a:ext cx="8572283" cy="523220"/>
          </a:xfrm>
          <a:prstGeom prst="rect">
            <a:avLst/>
          </a:prstGeom>
        </p:spPr>
        <p:txBody>
          <a:bodyPr wrap="none">
            <a:spAutoFit/>
          </a:bodyPr>
          <a:lstStyle/>
          <a:p>
            <a:r>
              <a:rPr lang="es-419" sz="2800" dirty="0"/>
              <a:t>Datos globales de personas desplazadas por fuerza - 2018</a:t>
            </a:r>
            <a:endParaRPr lang="fr-CH" sz="2800" dirty="0"/>
          </a:p>
        </p:txBody>
      </p:sp>
      <p:pic>
        <p:nvPicPr>
          <p:cNvPr id="11" name="Picture 10">
            <a:extLst>
              <a:ext uri="{FF2B5EF4-FFF2-40B4-BE49-F238E27FC236}">
                <a16:creationId xmlns:a16="http://schemas.microsoft.com/office/drawing/2014/main" id="{74D53FFA-A84C-4A2E-8FA9-5996C745A7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3335" y="1019304"/>
            <a:ext cx="9888330" cy="5519608"/>
          </a:xfrm>
          <a:prstGeom prst="rect">
            <a:avLst/>
          </a:prstGeom>
        </p:spPr>
      </p:pic>
    </p:spTree>
    <p:extLst>
      <p:ext uri="{BB962C8B-B14F-4D97-AF65-F5344CB8AC3E}">
        <p14:creationId xmlns:p14="http://schemas.microsoft.com/office/powerpoint/2010/main" val="381908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BF1E26-1624-4430-9ECC-13C321DBB21D}"/>
              </a:ext>
            </a:extLst>
          </p:cNvPr>
          <p:cNvSpPr>
            <a:spLocks noGrp="1"/>
          </p:cNvSpPr>
          <p:nvPr>
            <p:ph type="sldNum" sz="quarter" idx="12"/>
          </p:nvPr>
        </p:nvSpPr>
        <p:spPr/>
        <p:txBody>
          <a:bodyPr/>
          <a:lstStyle/>
          <a:p>
            <a:fld id="{8CC4FCE3-3984-484D-8147-94AB9B0F2189}" type="slidenum">
              <a:rPr lang="fr-CH" smtClean="0"/>
              <a:t>12</a:t>
            </a:fld>
            <a:endParaRPr lang="fr-CH"/>
          </a:p>
        </p:txBody>
      </p:sp>
      <p:pic>
        <p:nvPicPr>
          <p:cNvPr id="4" name="Picture 3" descr="A screenshot of a cell phone&#10;&#10;Description automatically generated">
            <a:extLst>
              <a:ext uri="{FF2B5EF4-FFF2-40B4-BE49-F238E27FC236}">
                <a16:creationId xmlns:a16="http://schemas.microsoft.com/office/drawing/2014/main" id="{E80BAF28-9C27-4D33-BDE5-1BC4EE6D074F}"/>
              </a:ext>
            </a:extLst>
          </p:cNvPr>
          <p:cNvPicPr/>
          <p:nvPr/>
        </p:nvPicPr>
        <p:blipFill>
          <a:blip r:embed="rId3" cstate="email">
            <a:extLst>
              <a:ext uri="{28A0092B-C50C-407E-A947-70E740481C1C}">
                <a14:useLocalDpi xmlns:a14="http://schemas.microsoft.com/office/drawing/2010/main"/>
              </a:ext>
            </a:extLst>
          </a:blip>
          <a:stretch>
            <a:fillRect/>
          </a:stretch>
        </p:blipFill>
        <p:spPr>
          <a:xfrm>
            <a:off x="232756" y="136525"/>
            <a:ext cx="11754197" cy="6584950"/>
          </a:xfrm>
          <a:prstGeom prst="rect">
            <a:avLst/>
          </a:prstGeom>
        </p:spPr>
      </p:pic>
    </p:spTree>
    <p:extLst>
      <p:ext uri="{BB962C8B-B14F-4D97-AF65-F5344CB8AC3E}">
        <p14:creationId xmlns:p14="http://schemas.microsoft.com/office/powerpoint/2010/main" val="346635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C4FCE3-3984-484D-8147-94AB9B0F2189}" type="slidenum">
              <a:rPr lang="fr-CH" smtClean="0"/>
              <a:t>13</a:t>
            </a:fld>
            <a:endParaRPr lang="fr-CH"/>
          </a:p>
        </p:txBody>
      </p:sp>
      <p:sp>
        <p:nvSpPr>
          <p:cNvPr id="5" name="TextBox 4"/>
          <p:cNvSpPr txBox="1"/>
          <p:nvPr/>
        </p:nvSpPr>
        <p:spPr>
          <a:xfrm>
            <a:off x="1392865" y="2285999"/>
            <a:ext cx="1326004" cy="1846659"/>
          </a:xfrm>
          <a:prstGeom prst="rect">
            <a:avLst/>
          </a:prstGeom>
          <a:noFill/>
        </p:spPr>
        <p:txBody>
          <a:bodyPr wrap="none" rtlCol="0">
            <a:spAutoFit/>
          </a:bodyPr>
          <a:lstStyle/>
          <a:p>
            <a:r>
              <a:rPr lang="en-US" sz="9600" b="1" dirty="0">
                <a:solidFill>
                  <a:srgbClr val="FF0000"/>
                </a:solidFill>
              </a:rPr>
              <a:t>??</a:t>
            </a:r>
            <a:endParaRPr lang="fr-CH" sz="9600" b="1" dirty="0">
              <a:solidFill>
                <a:srgbClr val="FF0000"/>
              </a:solidFill>
            </a:endParaRPr>
          </a:p>
          <a:p>
            <a:endParaRPr lang="en-GB" dirty="0"/>
          </a:p>
        </p:txBody>
      </p:sp>
      <p:sp>
        <p:nvSpPr>
          <p:cNvPr id="6" name="TextBox 5"/>
          <p:cNvSpPr txBox="1"/>
          <p:nvPr/>
        </p:nvSpPr>
        <p:spPr>
          <a:xfrm>
            <a:off x="3145925" y="1131836"/>
            <a:ext cx="7411238" cy="4154984"/>
          </a:xfrm>
          <a:prstGeom prst="rect">
            <a:avLst/>
          </a:prstGeom>
          <a:noFill/>
        </p:spPr>
        <p:txBody>
          <a:bodyPr wrap="square" rtlCol="0">
            <a:spAutoFit/>
          </a:bodyPr>
          <a:lstStyle/>
          <a:p>
            <a:pPr algn="ctr"/>
            <a:r>
              <a:rPr lang="es-419" sz="4400" dirty="0"/>
              <a:t>Principales diferencias entre desastres naturales y conflictos armados:</a:t>
            </a:r>
          </a:p>
          <a:p>
            <a:pPr algn="ctr"/>
            <a:endParaRPr lang="en-US" sz="4400" dirty="0"/>
          </a:p>
          <a:p>
            <a:pPr algn="ctr"/>
            <a:r>
              <a:rPr lang="es-419" sz="4400" dirty="0"/>
              <a:t>Para la población afectada </a:t>
            </a:r>
          </a:p>
          <a:p>
            <a:pPr algn="ctr"/>
            <a:r>
              <a:rPr lang="es-419" sz="4400" dirty="0"/>
              <a:t>Para la respuesta </a:t>
            </a:r>
            <a:endParaRPr lang="en-GB" sz="4400" dirty="0"/>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124456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87" y="152586"/>
            <a:ext cx="10769486" cy="1325563"/>
          </a:xfrm>
        </p:spPr>
        <p:txBody>
          <a:bodyPr>
            <a:normAutofit/>
          </a:bodyPr>
          <a:lstStyle/>
          <a:p>
            <a:pPr algn="ctr"/>
            <a:r>
              <a:rPr lang="es-ES" u="sng" dirty="0">
                <a:latin typeface="+mn-lt"/>
              </a:rPr>
              <a:t>Aspectos específicos de los conflictos armados</a:t>
            </a:r>
            <a:endParaRPr lang="en-US" u="sng" dirty="0">
              <a:solidFill>
                <a:srgbClr val="FF0000"/>
              </a:solidFill>
              <a:latin typeface="+mn-lt"/>
            </a:endParaRPr>
          </a:p>
        </p:txBody>
      </p:sp>
      <p:sp>
        <p:nvSpPr>
          <p:cNvPr id="3" name="Content Placeholder 2"/>
          <p:cNvSpPr>
            <a:spLocks noGrp="1"/>
          </p:cNvSpPr>
          <p:nvPr>
            <p:ph idx="1"/>
          </p:nvPr>
        </p:nvSpPr>
        <p:spPr>
          <a:xfrm>
            <a:off x="805987" y="2005012"/>
            <a:ext cx="11128323" cy="4351338"/>
          </a:xfrm>
        </p:spPr>
        <p:txBody>
          <a:bodyPr/>
          <a:lstStyle/>
          <a:p>
            <a:r>
              <a:rPr lang="es-ES" dirty="0"/>
              <a:t>Violencia que afecta la integridad de las personas y las comunidades </a:t>
            </a:r>
          </a:p>
          <a:p>
            <a:pPr lvl="1">
              <a:buFont typeface="Wingdings" charset="2"/>
              <a:buChar char="ü"/>
            </a:pPr>
            <a:r>
              <a:rPr lang="es-ES" dirty="0"/>
              <a:t>Conduce a casos de tortura, desapariciones, desplazamientos forzados, separación de familias, limpieza étnica, etc.</a:t>
            </a:r>
          </a:p>
          <a:p>
            <a:pPr marL="457200" lvl="1" indent="0">
              <a:buNone/>
            </a:pPr>
            <a:endParaRPr lang="en-US" dirty="0"/>
          </a:p>
          <a:p>
            <a:pPr lvl="0"/>
            <a:r>
              <a:rPr lang="es-ES" dirty="0"/>
              <a:t>Limitaciones asociadas con la violencia armada que impiden que las personas afectadas obtengan los servicios que necesitan </a:t>
            </a:r>
            <a:endParaRPr lang="en-GB" dirty="0"/>
          </a:p>
          <a:p>
            <a:pPr lvl="1">
              <a:buFont typeface="Wingdings" charset="2"/>
              <a:buChar char="ü"/>
            </a:pPr>
            <a:r>
              <a:rPr lang="es-ES" dirty="0"/>
              <a:t>Por ejemplo, falta de funcionamiento de los sistemas, imposibilidad de acceder a los servicios disponibles, limitaciones o restricciones de seguridad en las intervenciones humanitarias, </a:t>
            </a:r>
            <a:r>
              <a:rPr lang="es-ES" dirty="0" err="1"/>
              <a:t>etc</a:t>
            </a:r>
            <a:r>
              <a:rPr lang="en-GB" dirty="0"/>
              <a:t>. </a:t>
            </a:r>
            <a:endParaRPr lang="en-US" dirty="0"/>
          </a:p>
        </p:txBody>
      </p:sp>
      <p:sp>
        <p:nvSpPr>
          <p:cNvPr id="4" name="Slide Number Placeholder 3"/>
          <p:cNvSpPr>
            <a:spLocks noGrp="1"/>
          </p:cNvSpPr>
          <p:nvPr>
            <p:ph type="sldNum" sz="quarter" idx="12"/>
          </p:nvPr>
        </p:nvSpPr>
        <p:spPr/>
        <p:txBody>
          <a:bodyPr/>
          <a:lstStyle/>
          <a:p>
            <a:fld id="{8CC4FCE3-3984-484D-8147-94AB9B0F2189}" type="slidenum">
              <a:rPr lang="fr-CH" smtClean="0"/>
              <a:t>14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198435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C4FCE3-3984-484D-8147-94AB9B0F2189}" type="slidenum">
              <a:rPr lang="fr-CH" smtClean="0"/>
              <a:t>15</a:t>
            </a:fld>
            <a:endParaRPr lang="fr-CH"/>
          </a:p>
        </p:txBody>
      </p:sp>
      <p:sp>
        <p:nvSpPr>
          <p:cNvPr id="2" name="TextBox 1"/>
          <p:cNvSpPr txBox="1"/>
          <p:nvPr/>
        </p:nvSpPr>
        <p:spPr>
          <a:xfrm>
            <a:off x="3309258" y="391886"/>
            <a:ext cx="5346592" cy="769441"/>
          </a:xfrm>
          <a:prstGeom prst="rect">
            <a:avLst/>
          </a:prstGeom>
          <a:noFill/>
        </p:spPr>
        <p:txBody>
          <a:bodyPr wrap="none" rtlCol="0">
            <a:spAutoFit/>
          </a:bodyPr>
          <a:lstStyle/>
          <a:p>
            <a:r>
              <a:rPr lang="en-US" sz="4400" u="sng" dirty="0" err="1"/>
              <a:t>Diferencias</a:t>
            </a:r>
            <a:r>
              <a:rPr lang="en-US" sz="4400" u="sng" dirty="0"/>
              <a:t>: </a:t>
            </a:r>
            <a:r>
              <a:rPr lang="en-US" sz="4400" u="sng" dirty="0" err="1"/>
              <a:t>Respuesta</a:t>
            </a:r>
            <a:endParaRPr lang="en-GB" sz="4400" u="sng" dirty="0"/>
          </a:p>
        </p:txBody>
      </p:sp>
      <p:sp>
        <p:nvSpPr>
          <p:cNvPr id="3" name="TextBox 2"/>
          <p:cNvSpPr txBox="1"/>
          <p:nvPr/>
        </p:nvSpPr>
        <p:spPr>
          <a:xfrm>
            <a:off x="893618" y="1459653"/>
            <a:ext cx="11014364" cy="1815882"/>
          </a:xfrm>
          <a:prstGeom prst="rect">
            <a:avLst/>
          </a:prstGeom>
          <a:noFill/>
        </p:spPr>
        <p:txBody>
          <a:bodyPr wrap="square" rtlCol="0">
            <a:spAutoFit/>
          </a:bodyPr>
          <a:lstStyle/>
          <a:p>
            <a:pPr marL="285750" indent="-285750" algn="ctr">
              <a:buFont typeface="Arial" panose="020B0604020202020204" pitchFamily="34" charset="0"/>
              <a:buChar char="•"/>
            </a:pPr>
            <a:r>
              <a:rPr lang="es-419" sz="2800" dirty="0"/>
              <a:t>Los conflictos armados tienden a tener un inicio más lento y a durar mucho más tiempo que los desastres naturales (excepto las sequías).</a:t>
            </a:r>
          </a:p>
          <a:p>
            <a:pPr algn="ctr"/>
            <a:endParaRPr lang="en-US" sz="2800" dirty="0"/>
          </a:p>
          <a:p>
            <a:pPr marL="285750" indent="-285750" algn="ctr">
              <a:buFont typeface="Arial" panose="020B0604020202020204" pitchFamily="34" charset="0"/>
              <a:buChar char="•"/>
            </a:pPr>
            <a:r>
              <a:rPr lang="es-419" sz="2800" dirty="0"/>
              <a:t>El contexto de la respuesta es muy diferente:</a:t>
            </a:r>
            <a:endParaRPr lang="en-US" sz="2800" dirty="0"/>
          </a:p>
        </p:txBody>
      </p:sp>
      <p:sp>
        <p:nvSpPr>
          <p:cNvPr id="8" name="Rectangle 7"/>
          <p:cNvSpPr/>
          <p:nvPr/>
        </p:nvSpPr>
        <p:spPr>
          <a:xfrm>
            <a:off x="6603230" y="3697179"/>
            <a:ext cx="5013805" cy="30242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2400" b="1" dirty="0">
                <a:solidFill>
                  <a:schemeClr val="tx1"/>
                </a:solidFill>
              </a:rPr>
              <a:t>Desastres naturales</a:t>
            </a:r>
          </a:p>
          <a:p>
            <a:pPr marL="342900" indent="-342900">
              <a:buFont typeface="Wingdings" panose="05000000000000000000" pitchFamily="2" charset="2"/>
              <a:buChar char="ü"/>
            </a:pPr>
            <a:r>
              <a:rPr lang="es-419" sz="2400" dirty="0">
                <a:solidFill>
                  <a:schemeClr val="tx1"/>
                </a:solidFill>
              </a:rPr>
              <a:t>El pánico generalizado, el saqueo y la violencia son mitos. (?)</a:t>
            </a:r>
          </a:p>
          <a:p>
            <a:pPr marL="342900" indent="-342900">
              <a:buFont typeface="Wingdings" panose="05000000000000000000" pitchFamily="2" charset="2"/>
              <a:buChar char="ü"/>
            </a:pPr>
            <a:r>
              <a:rPr lang="es-419" sz="2400" dirty="0">
                <a:solidFill>
                  <a:schemeClr val="tx1"/>
                </a:solidFill>
              </a:rPr>
              <a:t>La población local no está paralizada, sino que ayuda activamente a los vecinos.</a:t>
            </a:r>
          </a:p>
          <a:p>
            <a:pPr marL="342900" indent="-342900">
              <a:buFont typeface="Wingdings" panose="05000000000000000000" pitchFamily="2" charset="2"/>
              <a:buChar char="ü"/>
            </a:pPr>
            <a:r>
              <a:rPr lang="es-419" sz="2400" dirty="0">
                <a:solidFill>
                  <a:schemeClr val="tx1"/>
                </a:solidFill>
              </a:rPr>
              <a:t>Las autoridades locales están del lado de la población afectada.</a:t>
            </a:r>
          </a:p>
        </p:txBody>
      </p:sp>
      <p:sp>
        <p:nvSpPr>
          <p:cNvPr id="10" name="Rectangle 9"/>
          <p:cNvSpPr/>
          <p:nvPr/>
        </p:nvSpPr>
        <p:spPr>
          <a:xfrm>
            <a:off x="1289958" y="3697179"/>
            <a:ext cx="4806042" cy="30242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2400" b="1" dirty="0">
                <a:solidFill>
                  <a:schemeClr val="tx1"/>
                </a:solidFill>
              </a:rPr>
              <a:t>Conflicto armado</a:t>
            </a:r>
          </a:p>
          <a:p>
            <a:pPr marL="342900" indent="-342900">
              <a:buFont typeface="Wingdings" panose="05000000000000000000" pitchFamily="2" charset="2"/>
              <a:buChar char="ü"/>
            </a:pPr>
            <a:r>
              <a:rPr lang="es-419" sz="2400" dirty="0">
                <a:solidFill>
                  <a:schemeClr val="tx1"/>
                </a:solidFill>
              </a:rPr>
              <a:t>El problema central es la violencia y la inseguridad.</a:t>
            </a:r>
          </a:p>
          <a:p>
            <a:pPr marL="342900" indent="-342900">
              <a:buFont typeface="Wingdings" panose="05000000000000000000" pitchFamily="2" charset="2"/>
              <a:buChar char="ü"/>
            </a:pPr>
            <a:r>
              <a:rPr lang="es-419" sz="2400" dirty="0">
                <a:solidFill>
                  <a:schemeClr val="tx1"/>
                </a:solidFill>
              </a:rPr>
              <a:t>Los gobiernos son a menudo parte de los problemas y con limitaciones para responder.</a:t>
            </a:r>
          </a:p>
          <a:p>
            <a:pPr marL="342900" indent="-342900">
              <a:buFont typeface="Wingdings" panose="05000000000000000000" pitchFamily="2" charset="2"/>
              <a:buChar char="ü"/>
            </a:pPr>
            <a:r>
              <a:rPr lang="es-419" sz="2400" dirty="0">
                <a:solidFill>
                  <a:schemeClr val="tx1"/>
                </a:solidFill>
              </a:rPr>
              <a:t>La relación entre civiles y militares es crítica pero controvertida.</a:t>
            </a:r>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359522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4.bp.blogspot.com/-xFVtLzZpsnI/Un8b1BmjI1I/AAAAAAAAACQ/UPkuQiQi3S8/s1600/Cycle-disastermgmt.png"/>
          <p:cNvPicPr/>
          <p:nvPr/>
        </p:nvPicPr>
        <p:blipFill>
          <a:blip r:embed="rId3">
            <a:extLst>
              <a:ext uri="{28A0092B-C50C-407E-A947-70E740481C1C}">
                <a14:useLocalDpi xmlns:a14="http://schemas.microsoft.com/office/drawing/2010/main"/>
              </a:ext>
            </a:extLst>
          </a:blip>
          <a:srcRect/>
          <a:stretch>
            <a:fillRect/>
          </a:stretch>
        </p:blipFill>
        <p:spPr bwMode="auto">
          <a:xfrm>
            <a:off x="3818031" y="1782533"/>
            <a:ext cx="5942496" cy="4573817"/>
          </a:xfrm>
          <a:prstGeom prst="rect">
            <a:avLst/>
          </a:prstGeom>
          <a:noFill/>
          <a:ln>
            <a:noFill/>
          </a:ln>
        </p:spPr>
      </p:pic>
      <p:sp>
        <p:nvSpPr>
          <p:cNvPr id="2" name="Slide Number Placeholder 1"/>
          <p:cNvSpPr>
            <a:spLocks noGrp="1"/>
          </p:cNvSpPr>
          <p:nvPr>
            <p:ph type="sldNum" sz="quarter" idx="12"/>
          </p:nvPr>
        </p:nvSpPr>
        <p:spPr/>
        <p:txBody>
          <a:bodyPr/>
          <a:lstStyle/>
          <a:p>
            <a:fld id="{8CC4FCE3-3984-484D-8147-94AB9B0F2189}" type="slidenum">
              <a:rPr lang="fr-CH" smtClean="0"/>
              <a:t>16</a:t>
            </a:fld>
            <a:endParaRPr lang="fr-CH"/>
          </a:p>
        </p:txBody>
      </p:sp>
      <p:sp>
        <p:nvSpPr>
          <p:cNvPr id="3" name="TextBox 2"/>
          <p:cNvSpPr txBox="1"/>
          <p:nvPr/>
        </p:nvSpPr>
        <p:spPr>
          <a:xfrm>
            <a:off x="1231900" y="254000"/>
            <a:ext cx="6785063" cy="769441"/>
          </a:xfrm>
          <a:prstGeom prst="rect">
            <a:avLst/>
          </a:prstGeom>
          <a:noFill/>
        </p:spPr>
        <p:txBody>
          <a:bodyPr wrap="none" rtlCol="0">
            <a:spAutoFit/>
          </a:bodyPr>
          <a:lstStyle/>
          <a:p>
            <a:r>
              <a:rPr lang="en-US" sz="4400" u="sng" dirty="0" err="1"/>
              <a:t>Ciclo</a:t>
            </a:r>
            <a:r>
              <a:rPr lang="en-US" sz="4400" u="sng" dirty="0"/>
              <a:t> de </a:t>
            </a:r>
            <a:r>
              <a:rPr lang="en-US" sz="4400" u="sng" dirty="0" err="1"/>
              <a:t>gestión</a:t>
            </a:r>
            <a:r>
              <a:rPr lang="en-US" sz="4400" u="sng" dirty="0"/>
              <a:t> de </a:t>
            </a:r>
            <a:r>
              <a:rPr lang="en-US" sz="4400" u="sng" dirty="0" err="1"/>
              <a:t>desastres</a:t>
            </a:r>
            <a:endParaRPr lang="en-GB" sz="4400" u="sng" dirty="0"/>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24803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flipV="1">
            <a:off x="8251932" y="542925"/>
            <a:ext cx="3201898" cy="3116907"/>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992254" y="1678678"/>
            <a:ext cx="285752" cy="1981154"/>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443804" y="1678678"/>
            <a:ext cx="548450" cy="2211987"/>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00906" y="2281863"/>
            <a:ext cx="342898" cy="1631216"/>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29443" y="2281863"/>
            <a:ext cx="285752" cy="1377969"/>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46934" y="1627703"/>
            <a:ext cx="482509" cy="2032129"/>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72056" y="1678678"/>
            <a:ext cx="1474878" cy="3020689"/>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90055" y="550069"/>
            <a:ext cx="3282001" cy="4149298"/>
          </a:xfrm>
          <a:prstGeom prst="line">
            <a:avLst/>
          </a:prstGeom>
          <a:ln w="38100">
            <a:solidFill>
              <a:srgbClr val="C8B29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578569" y="1623118"/>
            <a:ext cx="4413438" cy="53529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Necesidades</a:t>
            </a:r>
            <a:r>
              <a:rPr lang="en-US" sz="2400" dirty="0">
                <a:solidFill>
                  <a:schemeClr val="tx1"/>
                </a:solidFill>
              </a:rPr>
              <a:t> </a:t>
            </a:r>
            <a:r>
              <a:rPr lang="en-US" sz="2400" dirty="0" err="1">
                <a:solidFill>
                  <a:schemeClr val="tx1"/>
                </a:solidFill>
              </a:rPr>
              <a:t>esenciales</a:t>
            </a:r>
            <a:r>
              <a:rPr lang="en-US" sz="2400" dirty="0">
                <a:solidFill>
                  <a:schemeClr val="tx1"/>
                </a:solidFill>
              </a:rPr>
              <a:t> </a:t>
            </a:r>
            <a:r>
              <a:rPr lang="en-US" sz="2400" dirty="0" err="1">
                <a:solidFill>
                  <a:schemeClr val="tx1"/>
                </a:solidFill>
              </a:rPr>
              <a:t>cubiertas</a:t>
            </a:r>
            <a:endParaRPr lang="fr-CH" sz="2400" dirty="0">
              <a:solidFill>
                <a:schemeClr val="tx1"/>
              </a:solidFill>
            </a:endParaRPr>
          </a:p>
        </p:txBody>
      </p:sp>
      <p:cxnSp>
        <p:nvCxnSpPr>
          <p:cNvPr id="5" name="Straight Arrow Connector 4"/>
          <p:cNvCxnSpPr/>
          <p:nvPr/>
        </p:nvCxnSpPr>
        <p:spPr>
          <a:xfrm flipV="1">
            <a:off x="1185883" y="385763"/>
            <a:ext cx="0" cy="5915025"/>
          </a:xfrm>
          <a:prstGeom prst="straightConnector1">
            <a:avLst/>
          </a:prstGeom>
          <a:ln w="57150">
            <a:solidFill>
              <a:srgbClr val="B39D5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57307" y="6300788"/>
            <a:ext cx="10890541" cy="0"/>
          </a:xfrm>
          <a:prstGeom prst="straightConnector1">
            <a:avLst/>
          </a:prstGeom>
          <a:ln w="57150">
            <a:solidFill>
              <a:srgbClr val="B39D5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761660" y="1396871"/>
            <a:ext cx="3209212" cy="461665"/>
          </a:xfrm>
          <a:prstGeom prst="rect">
            <a:avLst/>
          </a:prstGeom>
          <a:noFill/>
        </p:spPr>
        <p:txBody>
          <a:bodyPr wrap="none" rtlCol="0">
            <a:spAutoFit/>
          </a:bodyPr>
          <a:lstStyle/>
          <a:p>
            <a:r>
              <a:rPr lang="en-US" sz="2400" b="1" dirty="0" err="1"/>
              <a:t>Capacidad</a:t>
            </a:r>
            <a:r>
              <a:rPr lang="en-US" sz="2400" b="1" dirty="0"/>
              <a:t> de </a:t>
            </a:r>
            <a:r>
              <a:rPr lang="en-US" sz="2400" b="1" dirty="0" err="1"/>
              <a:t>respuesta</a:t>
            </a:r>
            <a:endParaRPr lang="fr-CH" sz="2400" b="1" dirty="0"/>
          </a:p>
        </p:txBody>
      </p:sp>
      <p:sp>
        <p:nvSpPr>
          <p:cNvPr id="11" name="TextBox 10"/>
          <p:cNvSpPr txBox="1"/>
          <p:nvPr/>
        </p:nvSpPr>
        <p:spPr>
          <a:xfrm>
            <a:off x="9597743" y="6259810"/>
            <a:ext cx="1957593" cy="461665"/>
          </a:xfrm>
          <a:prstGeom prst="rect">
            <a:avLst/>
          </a:prstGeom>
          <a:noFill/>
        </p:spPr>
        <p:txBody>
          <a:bodyPr wrap="square" rtlCol="0">
            <a:spAutoFit/>
          </a:bodyPr>
          <a:lstStyle/>
          <a:p>
            <a:r>
              <a:rPr lang="en-US" sz="2400" b="1" dirty="0" err="1"/>
              <a:t>Tiempo</a:t>
            </a:r>
            <a:r>
              <a:rPr lang="en-US" sz="2400" b="1" dirty="0"/>
              <a:t>  </a:t>
            </a:r>
            <a:endParaRPr lang="fr-CH" sz="2400" b="1" dirty="0"/>
          </a:p>
        </p:txBody>
      </p:sp>
      <p:sp>
        <p:nvSpPr>
          <p:cNvPr id="14" name="Rectangle 13"/>
          <p:cNvSpPr/>
          <p:nvPr/>
        </p:nvSpPr>
        <p:spPr>
          <a:xfrm>
            <a:off x="1391419" y="3377404"/>
            <a:ext cx="2184733" cy="2867815"/>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sz="2400" b="1" dirty="0" err="1">
                <a:solidFill>
                  <a:schemeClr val="tx1"/>
                </a:solidFill>
              </a:rPr>
              <a:t>Necesidades</a:t>
            </a:r>
            <a:r>
              <a:rPr lang="en-US" sz="2400" b="1" dirty="0">
                <a:solidFill>
                  <a:schemeClr val="tx1"/>
                </a:solidFill>
              </a:rPr>
              <a:t> </a:t>
            </a:r>
            <a:r>
              <a:rPr lang="en-US" sz="2400" b="1" dirty="0" err="1">
                <a:solidFill>
                  <a:schemeClr val="tx1"/>
                </a:solidFill>
              </a:rPr>
              <a:t>esenciales</a:t>
            </a:r>
            <a:r>
              <a:rPr lang="en-US" sz="2400" b="1" dirty="0">
                <a:solidFill>
                  <a:schemeClr val="tx1"/>
                </a:solidFill>
              </a:rPr>
              <a:t> </a:t>
            </a:r>
            <a:r>
              <a:rPr lang="en-US" sz="2400" b="1" dirty="0" err="1">
                <a:solidFill>
                  <a:schemeClr val="tx1"/>
                </a:solidFill>
              </a:rPr>
              <a:t>están</a:t>
            </a:r>
            <a:r>
              <a:rPr lang="en-US" sz="2400" b="1" dirty="0">
                <a:solidFill>
                  <a:schemeClr val="tx1"/>
                </a:solidFill>
              </a:rPr>
              <a:t> </a:t>
            </a:r>
            <a:r>
              <a:rPr lang="en-US" sz="2400" b="1" dirty="0" err="1">
                <a:solidFill>
                  <a:schemeClr val="tx1"/>
                </a:solidFill>
              </a:rPr>
              <a:t>todavía</a:t>
            </a:r>
            <a:r>
              <a:rPr lang="en-US" sz="2400" b="1" dirty="0">
                <a:solidFill>
                  <a:schemeClr val="tx1"/>
                </a:solidFill>
              </a:rPr>
              <a:t> </a:t>
            </a:r>
            <a:r>
              <a:rPr lang="en-US" sz="2400" b="1" dirty="0" err="1">
                <a:solidFill>
                  <a:schemeClr val="tx1"/>
                </a:solidFill>
              </a:rPr>
              <a:t>cubiertas</a:t>
            </a:r>
            <a:r>
              <a:rPr lang="en-US" sz="2400" b="1" dirty="0">
                <a:solidFill>
                  <a:schemeClr val="tx1"/>
                </a:solidFill>
              </a:rPr>
              <a:t> </a:t>
            </a:r>
            <a:r>
              <a:rPr lang="en-US" sz="2400" b="1" dirty="0" err="1">
                <a:solidFill>
                  <a:schemeClr val="tx1"/>
                </a:solidFill>
              </a:rPr>
              <a:t>pero</a:t>
            </a:r>
            <a:r>
              <a:rPr lang="en-US" sz="2400" b="1" dirty="0">
                <a:solidFill>
                  <a:schemeClr val="tx1"/>
                </a:solidFill>
              </a:rPr>
              <a:t> con alto </a:t>
            </a:r>
            <a:r>
              <a:rPr lang="en-US" sz="2400" b="1" dirty="0" err="1">
                <a:solidFill>
                  <a:schemeClr val="tx1"/>
                </a:solidFill>
              </a:rPr>
              <a:t>riesgo</a:t>
            </a:r>
            <a:r>
              <a:rPr lang="en-US" sz="2400" b="1" dirty="0">
                <a:solidFill>
                  <a:schemeClr val="tx1"/>
                </a:solidFill>
              </a:rPr>
              <a:t> de no </a:t>
            </a:r>
            <a:r>
              <a:rPr lang="en-US" sz="2400" b="1" dirty="0" err="1">
                <a:solidFill>
                  <a:schemeClr val="tx1"/>
                </a:solidFill>
              </a:rPr>
              <a:t>estar</a:t>
            </a:r>
            <a:r>
              <a:rPr lang="en-US" sz="2400" b="1" dirty="0">
                <a:solidFill>
                  <a:schemeClr val="tx1"/>
                </a:solidFill>
              </a:rPr>
              <a:t> </a:t>
            </a:r>
            <a:r>
              <a:rPr lang="en-US" sz="2400" b="1" dirty="0" err="1">
                <a:solidFill>
                  <a:schemeClr val="tx1"/>
                </a:solidFill>
              </a:rPr>
              <a:t>cubierto</a:t>
            </a:r>
            <a:endParaRPr lang="fr-CH" sz="2400" b="1" dirty="0">
              <a:solidFill>
                <a:schemeClr val="tx1"/>
              </a:solidFill>
              <a:highlight>
                <a:srgbClr val="00FF00"/>
              </a:highlight>
            </a:endParaRPr>
          </a:p>
          <a:p>
            <a:pPr algn="ctr"/>
            <a:endParaRPr lang="fr-CH" dirty="0"/>
          </a:p>
        </p:txBody>
      </p:sp>
      <p:sp>
        <p:nvSpPr>
          <p:cNvPr id="15" name="TextBox 14"/>
          <p:cNvSpPr txBox="1"/>
          <p:nvPr/>
        </p:nvSpPr>
        <p:spPr>
          <a:xfrm>
            <a:off x="1664493" y="2915739"/>
            <a:ext cx="1338572" cy="461665"/>
          </a:xfrm>
          <a:prstGeom prst="rect">
            <a:avLst/>
          </a:prstGeom>
          <a:noFill/>
        </p:spPr>
        <p:txBody>
          <a:bodyPr wrap="none" rtlCol="0">
            <a:spAutoFit/>
          </a:bodyPr>
          <a:lstStyle/>
          <a:p>
            <a:r>
              <a:rPr lang="en-US" sz="2400" b="1" dirty="0">
                <a:solidFill>
                  <a:srgbClr val="0000FF"/>
                </a:solidFill>
              </a:rPr>
              <a:t>Pre-crisis</a:t>
            </a:r>
            <a:endParaRPr lang="fr-CH" sz="2400" b="1" dirty="0">
              <a:solidFill>
                <a:srgbClr val="0000FF"/>
              </a:solidFill>
            </a:endParaRPr>
          </a:p>
        </p:txBody>
      </p:sp>
      <p:sp>
        <p:nvSpPr>
          <p:cNvPr id="17" name="Rectangle 16"/>
          <p:cNvSpPr/>
          <p:nvPr/>
        </p:nvSpPr>
        <p:spPr>
          <a:xfrm>
            <a:off x="3757632" y="3428999"/>
            <a:ext cx="2217349" cy="2243869"/>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TextBox 17"/>
          <p:cNvSpPr txBox="1"/>
          <p:nvPr/>
        </p:nvSpPr>
        <p:spPr>
          <a:xfrm>
            <a:off x="4058661" y="3429000"/>
            <a:ext cx="1704313" cy="461665"/>
          </a:xfrm>
          <a:prstGeom prst="rect">
            <a:avLst/>
          </a:prstGeom>
          <a:noFill/>
        </p:spPr>
        <p:txBody>
          <a:bodyPr wrap="none" rtlCol="0">
            <a:spAutoFit/>
          </a:bodyPr>
          <a:lstStyle/>
          <a:p>
            <a:r>
              <a:rPr lang="en-US" sz="2400" b="1" dirty="0">
                <a:solidFill>
                  <a:srgbClr val="0000FF"/>
                </a:solidFill>
              </a:rPr>
              <a:t>Crisis </a:t>
            </a:r>
            <a:r>
              <a:rPr lang="en-US" sz="2400" b="1" dirty="0" err="1">
                <a:solidFill>
                  <a:srgbClr val="0000FF"/>
                </a:solidFill>
              </a:rPr>
              <a:t>aguda</a:t>
            </a:r>
            <a:endParaRPr lang="fr-CH" sz="2400" b="1" dirty="0">
              <a:solidFill>
                <a:srgbClr val="0000FF"/>
              </a:solidFill>
            </a:endParaRPr>
          </a:p>
        </p:txBody>
      </p:sp>
      <p:sp>
        <p:nvSpPr>
          <p:cNvPr id="19" name="TextBox 18"/>
          <p:cNvSpPr txBox="1"/>
          <p:nvPr/>
        </p:nvSpPr>
        <p:spPr>
          <a:xfrm>
            <a:off x="3836213" y="4084797"/>
            <a:ext cx="2071687" cy="1200329"/>
          </a:xfrm>
          <a:prstGeom prst="rect">
            <a:avLst/>
          </a:prstGeom>
          <a:noFill/>
        </p:spPr>
        <p:txBody>
          <a:bodyPr wrap="square" rtlCol="0">
            <a:spAutoFit/>
          </a:bodyPr>
          <a:lstStyle/>
          <a:p>
            <a:pPr algn="ctr"/>
            <a:r>
              <a:rPr lang="en-US" sz="2400" b="1" dirty="0" err="1"/>
              <a:t>Necesidades</a:t>
            </a:r>
            <a:r>
              <a:rPr lang="en-US" sz="2400" b="1" dirty="0"/>
              <a:t> </a:t>
            </a:r>
            <a:r>
              <a:rPr lang="en-US" sz="2400" b="1" dirty="0" err="1"/>
              <a:t>esenciales</a:t>
            </a:r>
            <a:r>
              <a:rPr lang="en-US" sz="2400" b="1" dirty="0"/>
              <a:t> no </a:t>
            </a:r>
            <a:r>
              <a:rPr lang="en-US" sz="2400" b="1" dirty="0" err="1"/>
              <a:t>cubiertas</a:t>
            </a:r>
            <a:endParaRPr lang="fr-CH" sz="2400" b="1" dirty="0"/>
          </a:p>
        </p:txBody>
      </p:sp>
      <p:sp>
        <p:nvSpPr>
          <p:cNvPr id="20" name="Rectangle 19"/>
          <p:cNvSpPr/>
          <p:nvPr/>
        </p:nvSpPr>
        <p:spPr>
          <a:xfrm>
            <a:off x="6737839" y="3473262"/>
            <a:ext cx="2260518" cy="2519570"/>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TextBox 20"/>
          <p:cNvSpPr txBox="1"/>
          <p:nvPr/>
        </p:nvSpPr>
        <p:spPr>
          <a:xfrm>
            <a:off x="6734073" y="3506123"/>
            <a:ext cx="1841402" cy="461665"/>
          </a:xfrm>
          <a:prstGeom prst="rect">
            <a:avLst/>
          </a:prstGeom>
          <a:noFill/>
        </p:spPr>
        <p:txBody>
          <a:bodyPr wrap="none" rtlCol="0">
            <a:spAutoFit/>
          </a:bodyPr>
          <a:lstStyle/>
          <a:p>
            <a:r>
              <a:rPr lang="en-US" sz="2400" b="1" dirty="0">
                <a:solidFill>
                  <a:srgbClr val="0000FF"/>
                </a:solidFill>
              </a:rPr>
              <a:t>Crisis </a:t>
            </a:r>
            <a:r>
              <a:rPr lang="en-US" sz="2400" b="1" dirty="0" err="1">
                <a:solidFill>
                  <a:srgbClr val="0000FF"/>
                </a:solidFill>
              </a:rPr>
              <a:t>crónica</a:t>
            </a:r>
            <a:endParaRPr lang="fr-CH" sz="2400" b="1" dirty="0">
              <a:solidFill>
                <a:srgbClr val="0000FF"/>
              </a:solidFill>
            </a:endParaRPr>
          </a:p>
        </p:txBody>
      </p:sp>
      <p:sp>
        <p:nvSpPr>
          <p:cNvPr id="22" name="TextBox 21"/>
          <p:cNvSpPr txBox="1"/>
          <p:nvPr/>
        </p:nvSpPr>
        <p:spPr>
          <a:xfrm>
            <a:off x="6666992" y="3761632"/>
            <a:ext cx="2318045" cy="2308324"/>
          </a:xfrm>
          <a:prstGeom prst="rect">
            <a:avLst/>
          </a:prstGeom>
          <a:noFill/>
        </p:spPr>
        <p:txBody>
          <a:bodyPr wrap="square" rtlCol="0">
            <a:spAutoFit/>
          </a:bodyPr>
          <a:lstStyle/>
          <a:p>
            <a:pPr algn="ctr"/>
            <a:r>
              <a:rPr lang="en-US" sz="2400" b="1" dirty="0" err="1"/>
              <a:t>Necesidades</a:t>
            </a:r>
            <a:r>
              <a:rPr lang="en-US" sz="2400" b="1" dirty="0"/>
              <a:t> </a:t>
            </a:r>
            <a:r>
              <a:rPr lang="en-US" sz="2400" b="1" dirty="0" err="1"/>
              <a:t>esenciales</a:t>
            </a:r>
            <a:r>
              <a:rPr lang="en-US" sz="2400" b="1" dirty="0"/>
              <a:t> no </a:t>
            </a:r>
            <a:r>
              <a:rPr lang="en-US" sz="2400" b="1" dirty="0" err="1"/>
              <a:t>sufficientemente</a:t>
            </a:r>
            <a:r>
              <a:rPr lang="en-US" sz="2400" b="1" dirty="0"/>
              <a:t> </a:t>
            </a:r>
            <a:r>
              <a:rPr lang="en-US" sz="2400" b="1" dirty="0" err="1"/>
              <a:t>cubiertas</a:t>
            </a:r>
            <a:r>
              <a:rPr lang="en-US" sz="2400" b="1" dirty="0"/>
              <a:t>. </a:t>
            </a:r>
            <a:r>
              <a:rPr lang="en-US" sz="2400" b="1" dirty="0" err="1"/>
              <a:t>Puede</a:t>
            </a:r>
            <a:r>
              <a:rPr lang="en-US" sz="2400" b="1" dirty="0"/>
              <a:t> </a:t>
            </a:r>
            <a:r>
              <a:rPr lang="en-US" sz="2400" b="1" dirty="0" err="1"/>
              <a:t>volver</a:t>
            </a:r>
            <a:r>
              <a:rPr lang="en-US" sz="2400" b="1" dirty="0"/>
              <a:t> a </a:t>
            </a:r>
            <a:r>
              <a:rPr lang="en-US" sz="2400" b="1" dirty="0" err="1"/>
              <a:t>una</a:t>
            </a:r>
            <a:r>
              <a:rPr lang="en-US" sz="2400" b="1" dirty="0"/>
              <a:t> crisis </a:t>
            </a:r>
            <a:r>
              <a:rPr lang="en-US" sz="2400" b="1" dirty="0" err="1"/>
              <a:t>aguda</a:t>
            </a:r>
            <a:r>
              <a:rPr lang="en-US" sz="2400" b="1" dirty="0"/>
              <a:t>.</a:t>
            </a:r>
            <a:endParaRPr lang="fr-CH" sz="2400" b="1" dirty="0"/>
          </a:p>
        </p:txBody>
      </p:sp>
      <p:sp>
        <p:nvSpPr>
          <p:cNvPr id="23" name="Rectangle 22"/>
          <p:cNvSpPr/>
          <p:nvPr/>
        </p:nvSpPr>
        <p:spPr>
          <a:xfrm>
            <a:off x="9729803" y="1824663"/>
            <a:ext cx="2318045" cy="3176438"/>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4" name="TextBox 23"/>
          <p:cNvSpPr txBox="1"/>
          <p:nvPr/>
        </p:nvSpPr>
        <p:spPr>
          <a:xfrm>
            <a:off x="10090255" y="1820198"/>
            <a:ext cx="1465081" cy="461665"/>
          </a:xfrm>
          <a:prstGeom prst="rect">
            <a:avLst/>
          </a:prstGeom>
          <a:noFill/>
        </p:spPr>
        <p:txBody>
          <a:bodyPr wrap="none" rtlCol="0">
            <a:spAutoFit/>
          </a:bodyPr>
          <a:lstStyle/>
          <a:p>
            <a:r>
              <a:rPr lang="en-US" sz="2400" b="1" dirty="0">
                <a:solidFill>
                  <a:srgbClr val="0000FF"/>
                </a:solidFill>
              </a:rPr>
              <a:t>Post-crisis</a:t>
            </a:r>
            <a:endParaRPr lang="fr-CH" sz="2400" b="1" dirty="0">
              <a:solidFill>
                <a:srgbClr val="0000FF"/>
              </a:solidFill>
            </a:endParaRPr>
          </a:p>
        </p:txBody>
      </p:sp>
      <p:sp>
        <p:nvSpPr>
          <p:cNvPr id="25" name="TextBox 24"/>
          <p:cNvSpPr txBox="1"/>
          <p:nvPr/>
        </p:nvSpPr>
        <p:spPr>
          <a:xfrm>
            <a:off x="9830577" y="2281863"/>
            <a:ext cx="2071687" cy="2677656"/>
          </a:xfrm>
          <a:prstGeom prst="rect">
            <a:avLst/>
          </a:prstGeom>
          <a:noFill/>
        </p:spPr>
        <p:txBody>
          <a:bodyPr wrap="square" rtlCol="0">
            <a:spAutoFit/>
          </a:bodyPr>
          <a:lstStyle/>
          <a:p>
            <a:pPr algn="ctr"/>
            <a:r>
              <a:rPr lang="en-US" sz="2400" b="1" dirty="0" err="1"/>
              <a:t>Necesidades</a:t>
            </a:r>
            <a:r>
              <a:rPr lang="en-US" sz="2400" b="1" dirty="0"/>
              <a:t> </a:t>
            </a:r>
            <a:r>
              <a:rPr lang="en-US" sz="2400" b="1" dirty="0" err="1"/>
              <a:t>esenciales</a:t>
            </a:r>
            <a:r>
              <a:rPr lang="en-US" sz="2400" b="1" dirty="0"/>
              <a:t> </a:t>
            </a:r>
            <a:r>
              <a:rPr lang="en-US" sz="2400" b="1" dirty="0" err="1"/>
              <a:t>cubiertas</a:t>
            </a:r>
            <a:r>
              <a:rPr lang="en-US" sz="2400" b="1" dirty="0"/>
              <a:t> de </a:t>
            </a:r>
            <a:r>
              <a:rPr lang="en-US" sz="2400" b="1" dirty="0" err="1"/>
              <a:t>manera</a:t>
            </a:r>
            <a:r>
              <a:rPr lang="en-US" sz="2400" b="1" dirty="0"/>
              <a:t> </a:t>
            </a:r>
            <a:r>
              <a:rPr lang="en-US" sz="2400" b="1" dirty="0" err="1"/>
              <a:t>sostenible</a:t>
            </a:r>
            <a:r>
              <a:rPr lang="en-US" sz="2400" b="1" dirty="0"/>
              <a:t> </a:t>
            </a:r>
            <a:r>
              <a:rPr lang="en-US" sz="2400" b="1" dirty="0" err="1"/>
              <a:t>por</a:t>
            </a:r>
            <a:r>
              <a:rPr lang="en-US" sz="2400" b="1" dirty="0"/>
              <a:t> </a:t>
            </a:r>
            <a:r>
              <a:rPr lang="en-US" sz="2400" b="1" dirty="0" err="1"/>
              <a:t>estructuras</a:t>
            </a:r>
            <a:r>
              <a:rPr lang="en-US" sz="2400" b="1" dirty="0"/>
              <a:t> </a:t>
            </a:r>
            <a:r>
              <a:rPr lang="en-US" sz="2400" b="1" dirty="0" err="1"/>
              <a:t>fragilizadas</a:t>
            </a:r>
            <a:endParaRPr lang="fr-CH" sz="2400" b="1" dirty="0"/>
          </a:p>
        </p:txBody>
      </p:sp>
      <p:sp>
        <p:nvSpPr>
          <p:cNvPr id="2" name="Rectangle 1"/>
          <p:cNvSpPr/>
          <p:nvPr/>
        </p:nvSpPr>
        <p:spPr>
          <a:xfrm>
            <a:off x="4621399" y="286434"/>
            <a:ext cx="4709944" cy="769441"/>
          </a:xfrm>
          <a:prstGeom prst="rect">
            <a:avLst/>
          </a:prstGeom>
        </p:spPr>
        <p:txBody>
          <a:bodyPr wrap="none">
            <a:spAutoFit/>
          </a:bodyPr>
          <a:lstStyle/>
          <a:p>
            <a:r>
              <a:rPr lang="en-US" sz="4400" u="sng" dirty="0"/>
              <a:t>Crisis y </a:t>
            </a:r>
            <a:r>
              <a:rPr lang="en-US" sz="4400" u="sng" dirty="0" err="1"/>
              <a:t>necesidades</a:t>
            </a:r>
            <a:endParaRPr lang="en-US" sz="4400" u="sng" dirty="0"/>
          </a:p>
        </p:txBody>
      </p:sp>
      <p:sp>
        <p:nvSpPr>
          <p:cNvPr id="3" name="Slide Number Placeholder 2"/>
          <p:cNvSpPr>
            <a:spLocks noGrp="1"/>
          </p:cNvSpPr>
          <p:nvPr>
            <p:ph type="sldNum" sz="quarter" idx="12"/>
          </p:nvPr>
        </p:nvSpPr>
        <p:spPr/>
        <p:txBody>
          <a:bodyPr/>
          <a:lstStyle/>
          <a:p>
            <a:fld id="{8CC4FCE3-3984-484D-8147-94AB9B0F2189}" type="slidenum">
              <a:rPr lang="fr-CH" smtClean="0"/>
              <a:t>17</a:t>
            </a:fld>
            <a:endParaRPr lang="fr-CH" dirty="0"/>
          </a:p>
        </p:txBody>
      </p:sp>
      <p:sp>
        <p:nvSpPr>
          <p:cNvPr id="32" name="Rectangle 3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46704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TextBox 1"/>
          <p:cNvSpPr txBox="1"/>
          <p:nvPr/>
        </p:nvSpPr>
        <p:spPr>
          <a:xfrm>
            <a:off x="4483053" y="2186418"/>
            <a:ext cx="5420074" cy="3477875"/>
          </a:xfrm>
          <a:prstGeom prst="rect">
            <a:avLst/>
          </a:prstGeom>
          <a:noFill/>
        </p:spPr>
        <p:txBody>
          <a:bodyPr wrap="none" rtlCol="0">
            <a:spAutoFit/>
          </a:bodyPr>
          <a:lstStyle/>
          <a:p>
            <a:r>
              <a:rPr lang="es-419" sz="4400" dirty="0"/>
              <a:t>Cuando hablamos de : </a:t>
            </a:r>
          </a:p>
          <a:p>
            <a:endParaRPr lang="es-419" sz="4400" dirty="0"/>
          </a:p>
          <a:p>
            <a:r>
              <a:rPr lang="es-419" sz="4400" dirty="0"/>
              <a:t>¿Un desastre ? </a:t>
            </a:r>
          </a:p>
          <a:p>
            <a:endParaRPr lang="es-419" sz="4400" dirty="0"/>
          </a:p>
          <a:p>
            <a:r>
              <a:rPr lang="es-419" sz="4400" dirty="0"/>
              <a:t>¿Una emergencia ?</a:t>
            </a:r>
          </a:p>
        </p:txBody>
      </p:sp>
      <p:sp>
        <p:nvSpPr>
          <p:cNvPr id="5" name="TextBox 4"/>
          <p:cNvSpPr txBox="1"/>
          <p:nvPr/>
        </p:nvSpPr>
        <p:spPr>
          <a:xfrm>
            <a:off x="2115809" y="2644170"/>
            <a:ext cx="1326004" cy="1569660"/>
          </a:xfrm>
          <a:prstGeom prst="rect">
            <a:avLst/>
          </a:prstGeom>
          <a:noFill/>
        </p:spPr>
        <p:txBody>
          <a:bodyPr wrap="none" rtlCol="0">
            <a:spAutoFit/>
          </a:bodyPr>
          <a:lstStyle/>
          <a:p>
            <a:r>
              <a:rPr lang="en-US" sz="9600" b="1" dirty="0">
                <a:solidFill>
                  <a:srgbClr val="FF0000"/>
                </a:solidFill>
              </a:rPr>
              <a:t>??</a:t>
            </a:r>
            <a:endParaRPr lang="en-GB" sz="9600" dirty="0"/>
          </a:p>
        </p:txBody>
      </p:sp>
      <p:sp>
        <p:nvSpPr>
          <p:cNvPr id="6" name="Slide Number Placeholder 5"/>
          <p:cNvSpPr>
            <a:spLocks noGrp="1"/>
          </p:cNvSpPr>
          <p:nvPr>
            <p:ph type="sldNum" sz="quarter" idx="12"/>
          </p:nvPr>
        </p:nvSpPr>
        <p:spPr/>
        <p:txBody>
          <a:bodyPr/>
          <a:lstStyle/>
          <a:p>
            <a:fld id="{8CC4FCE3-3984-484D-8147-94AB9B0F2189}" type="slidenum">
              <a:rPr lang="fr-CH" smtClean="0"/>
              <a:t>18</a:t>
            </a:fld>
            <a:endParaRPr lang="fr-CH"/>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169659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FFCEB48-CC42-4346-A3C8-A744B4956695}"/>
              </a:ext>
            </a:extLst>
          </p:cNvPr>
          <p:cNvSpPr txBox="1">
            <a:spLocks/>
          </p:cNvSpPr>
          <p:nvPr/>
        </p:nvSpPr>
        <p:spPr>
          <a:xfrm>
            <a:off x="1234057" y="44624"/>
            <a:ext cx="10441161" cy="1080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u="sng" dirty="0" err="1">
                <a:latin typeface="+mn-lt"/>
              </a:rPr>
              <a:t>Desastre</a:t>
            </a:r>
            <a:r>
              <a:rPr lang="en-US" sz="4400" u="sng" dirty="0">
                <a:latin typeface="+mn-lt"/>
              </a:rPr>
              <a:t> - </a:t>
            </a:r>
            <a:r>
              <a:rPr lang="en-US" sz="4400" u="sng" dirty="0" err="1">
                <a:latin typeface="+mn-lt"/>
              </a:rPr>
              <a:t>definición</a:t>
            </a:r>
            <a:endParaRPr lang="en-US" sz="4400" u="sng" dirty="0">
              <a:latin typeface="+mn-lt"/>
            </a:endParaRPr>
          </a:p>
        </p:txBody>
      </p:sp>
      <p:sp>
        <p:nvSpPr>
          <p:cNvPr id="10" name="Espace réservé du contenu 2">
            <a:extLst>
              <a:ext uri="{FF2B5EF4-FFF2-40B4-BE49-F238E27FC236}">
                <a16:creationId xmlns:a16="http://schemas.microsoft.com/office/drawing/2014/main" id="{EA80D627-AE0C-4AF5-947B-AB1627DA52C9}"/>
              </a:ext>
            </a:extLst>
          </p:cNvPr>
          <p:cNvSpPr txBox="1">
            <a:spLocks/>
          </p:cNvSpPr>
          <p:nvPr/>
        </p:nvSpPr>
        <p:spPr>
          <a:xfrm>
            <a:off x="982029" y="1810512"/>
            <a:ext cx="10945215" cy="435254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t>Una perturbación grave del funcionamiento de una comunidad o sociedad que implique pérdidas e impactos humanos, materiales, económicos o ambientales generalizados, que excedan la capacidad de la comunidad o sociedad afectada para hacer frente a la situación utilizando sus propios recursos y que, por lo tanto, requiera una acción urgente. </a:t>
            </a:r>
          </a:p>
          <a:p>
            <a:pPr algn="l"/>
            <a:endParaRPr lang="en-US" sz="2800" dirty="0"/>
          </a:p>
          <a:p>
            <a:pPr lvl="1" algn="l"/>
            <a:endParaRPr lang="en-US" dirty="0">
              <a:solidFill>
                <a:schemeClr val="tx1">
                  <a:lumMod val="65000"/>
                  <a:lumOff val="35000"/>
                </a:schemeClr>
              </a:solidFill>
            </a:endParaRPr>
          </a:p>
          <a:p>
            <a:pPr lvl="1" algn="l"/>
            <a:endParaRPr lang="en-US" dirty="0">
              <a:solidFill>
                <a:schemeClr val="tx1">
                  <a:lumMod val="65000"/>
                  <a:lumOff val="35000"/>
                </a:schemeClr>
              </a:solidFill>
            </a:endParaRPr>
          </a:p>
          <a:p>
            <a:pPr marL="800100" lvl="1" indent="-342900" algn="l">
              <a:buFont typeface="Wingdings" panose="05000000000000000000" pitchFamily="2" charset="2"/>
              <a:buChar char="Ø"/>
            </a:pPr>
            <a:r>
              <a:rPr lang="es-ES" sz="2400" dirty="0"/>
              <a:t>Se refiere a desastres naturales y los conflictos, situaciones de inicio lento y rápido, entornos rurales y urbanos, y emergencias políticas complejas. </a:t>
            </a:r>
          </a:p>
          <a:p>
            <a:pPr marL="800100" lvl="1" indent="-342900" algn="l">
              <a:buFont typeface="Wingdings" panose="05000000000000000000" pitchFamily="2" charset="2"/>
              <a:buChar char="Ø"/>
            </a:pPr>
            <a:endParaRPr lang="en-US" sz="2400" dirty="0">
              <a:solidFill>
                <a:schemeClr val="tx1">
                  <a:lumMod val="65000"/>
                  <a:lumOff val="35000"/>
                </a:schemeClr>
              </a:solidFill>
            </a:endParaRPr>
          </a:p>
          <a:p>
            <a:pPr marL="800100" lvl="1" indent="-342900" algn="l">
              <a:buFont typeface="Wingdings" panose="05000000000000000000" pitchFamily="2" charset="2"/>
              <a:buChar char="Ø"/>
            </a:pPr>
            <a:r>
              <a:rPr lang="es-ES" sz="2400" dirty="0"/>
              <a:t>Abarca los desastres naturales o provocados por el hombre y los conflictos, y abarca términos conexos como "crisis" y "emergencia". </a:t>
            </a:r>
          </a:p>
          <a:p>
            <a:pPr marL="800100" lvl="1" indent="-342900" algn="l">
              <a:buFont typeface="Wingdings" panose="05000000000000000000" pitchFamily="2" charset="2"/>
              <a:buChar char="Ø"/>
            </a:pPr>
            <a:endParaRPr lang="en-US" sz="24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480D734A-AF44-4B68-9718-599502704BCA}"/>
              </a:ext>
            </a:extLst>
          </p:cNvPr>
          <p:cNvSpPr/>
          <p:nvPr/>
        </p:nvSpPr>
        <p:spPr>
          <a:xfrm>
            <a:off x="4901885" y="6352143"/>
            <a:ext cx="6096000" cy="307777"/>
          </a:xfrm>
          <a:prstGeom prst="rect">
            <a:avLst/>
          </a:prstGeom>
        </p:spPr>
        <p:txBody>
          <a:bodyPr>
            <a:spAutoFit/>
          </a:bodyPr>
          <a:lstStyle/>
          <a:p>
            <a:pPr algn="r"/>
            <a:r>
              <a:rPr lang="en-US" sz="1400" i="1" dirty="0"/>
              <a:t>Source: The Sphere Handbook Glossary, 2018 </a:t>
            </a:r>
          </a:p>
        </p:txBody>
      </p:sp>
      <p:sp>
        <p:nvSpPr>
          <p:cNvPr id="2" name="Slide Number Placeholder 1"/>
          <p:cNvSpPr>
            <a:spLocks noGrp="1"/>
          </p:cNvSpPr>
          <p:nvPr>
            <p:ph type="sldNum" sz="quarter" idx="12"/>
          </p:nvPr>
        </p:nvSpPr>
        <p:spPr/>
        <p:txBody>
          <a:bodyPr/>
          <a:lstStyle/>
          <a:p>
            <a:fld id="{8CC4FCE3-3984-484D-8147-94AB9B0F2189}" type="slidenum">
              <a:rPr lang="fr-CH" smtClean="0"/>
              <a:t>19</a:t>
            </a:fld>
            <a:endParaRPr lang="fr-CH" dirty="0"/>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395713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A4DF-D8AB-487E-B0CB-CE9D5B9795E1}"/>
              </a:ext>
            </a:extLst>
          </p:cNvPr>
          <p:cNvSpPr>
            <a:spLocks noGrp="1"/>
          </p:cNvSpPr>
          <p:nvPr>
            <p:ph type="title"/>
          </p:nvPr>
        </p:nvSpPr>
        <p:spPr>
          <a:xfrm>
            <a:off x="4293670" y="95618"/>
            <a:ext cx="3772301" cy="1174917"/>
          </a:xfrm>
        </p:spPr>
        <p:txBody>
          <a:bodyPr/>
          <a:lstStyle/>
          <a:p>
            <a:pPr algn="ctr"/>
            <a:r>
              <a:rPr lang="en-US" u="sng" dirty="0" err="1">
                <a:latin typeface="+mn-lt"/>
              </a:rPr>
              <a:t>Objectivos</a:t>
            </a:r>
            <a:endParaRPr lang="fr-CH" u="sng" dirty="0">
              <a:latin typeface="+mn-lt"/>
            </a:endParaRPr>
          </a:p>
        </p:txBody>
      </p:sp>
      <p:sp>
        <p:nvSpPr>
          <p:cNvPr id="3" name="Content Placeholder 2">
            <a:extLst>
              <a:ext uri="{FF2B5EF4-FFF2-40B4-BE49-F238E27FC236}">
                <a16:creationId xmlns:a16="http://schemas.microsoft.com/office/drawing/2014/main" id="{D820F43D-2931-4002-B20E-6D88D0FEA47C}"/>
              </a:ext>
            </a:extLst>
          </p:cNvPr>
          <p:cNvSpPr>
            <a:spLocks noGrp="1"/>
          </p:cNvSpPr>
          <p:nvPr>
            <p:ph idx="1"/>
          </p:nvPr>
        </p:nvSpPr>
        <p:spPr>
          <a:xfrm>
            <a:off x="1252087" y="1592897"/>
            <a:ext cx="10515600" cy="4351338"/>
          </a:xfrm>
        </p:spPr>
        <p:txBody>
          <a:bodyPr>
            <a:normAutofit fontScale="55000" lnSpcReduction="20000"/>
          </a:bodyPr>
          <a:lstStyle/>
          <a:p>
            <a:pPr marL="0" indent="0">
              <a:buNone/>
            </a:pPr>
            <a:r>
              <a:rPr lang="en-US" sz="4400" i="1" dirty="0">
                <a:solidFill>
                  <a:srgbClr val="0000FF"/>
                </a:solidFill>
              </a:rPr>
              <a:t>Los </a:t>
            </a:r>
            <a:r>
              <a:rPr lang="en-US" sz="4400" i="1" dirty="0" err="1">
                <a:solidFill>
                  <a:srgbClr val="0000FF"/>
                </a:solidFill>
              </a:rPr>
              <a:t>participantes</a:t>
            </a:r>
            <a:r>
              <a:rPr lang="en-US" sz="4400" i="1" dirty="0">
                <a:solidFill>
                  <a:srgbClr val="0000FF"/>
                </a:solidFill>
              </a:rPr>
              <a:t> </a:t>
            </a:r>
            <a:r>
              <a:rPr lang="en-US" sz="4400" i="1" dirty="0" err="1">
                <a:solidFill>
                  <a:srgbClr val="0000FF"/>
                </a:solidFill>
              </a:rPr>
              <a:t>pueden</a:t>
            </a:r>
            <a:r>
              <a:rPr lang="en-US" sz="4400" i="1" dirty="0">
                <a:solidFill>
                  <a:srgbClr val="0000FF"/>
                </a:solidFill>
              </a:rPr>
              <a:t>:</a:t>
            </a:r>
          </a:p>
          <a:p>
            <a:r>
              <a:rPr lang="es-ES" sz="3800" dirty="0"/>
              <a:t>explicar cómo las personas, las comunidades y los servicios pueden verse afectados por diferentes tipos de situaciones de crisis</a:t>
            </a:r>
            <a:endParaRPr lang="fr-CH" sz="3800" dirty="0"/>
          </a:p>
          <a:p>
            <a:r>
              <a:rPr lang="es-ES" sz="3800" dirty="0"/>
              <a:t>identificar las necesidades que deben satisfacerse durante las crisis humanitarias para mantener y / o mejorar la salud de las personas afectadas por la situación de crisis.</a:t>
            </a:r>
          </a:p>
          <a:p>
            <a:r>
              <a:rPr lang="es-ES" sz="3800" dirty="0"/>
              <a:t>describir las causas principales del exceso de morbilidad y mortalidad durante situaciones de crisis y explicar a qué nivel se realizan las intervenciones humanitarias para contrarrestarlas.</a:t>
            </a:r>
            <a:r>
              <a:rPr lang="en-GB" sz="3800" dirty="0"/>
              <a:t> </a:t>
            </a:r>
          </a:p>
          <a:p>
            <a:r>
              <a:rPr lang="es-ES" sz="3800" dirty="0"/>
              <a:t>explicar la relación entre salud, sistemas de salud, servicios de salud, salud pública y determinantes sociales de la salud.</a:t>
            </a:r>
          </a:p>
          <a:p>
            <a:r>
              <a:rPr lang="es-ES" sz="3800" dirty="0"/>
              <a:t>identificar grupos principales de actores en intervenciones humanitarias </a:t>
            </a:r>
            <a:endParaRPr lang="en-GB" sz="3800" dirty="0"/>
          </a:p>
          <a:p>
            <a:r>
              <a:rPr lang="es-ES" sz="3800" dirty="0"/>
              <a:t>pueden explicar los principios, estándares y normas fundamentales en la acción humanitaria</a:t>
            </a:r>
            <a:endParaRPr lang="fr-CH" sz="3800" dirty="0"/>
          </a:p>
          <a:p>
            <a:endParaRPr lang="en-GB" sz="2400" dirty="0"/>
          </a:p>
        </p:txBody>
      </p:sp>
      <p:sp>
        <p:nvSpPr>
          <p:cNvPr id="4" name="Slide Number Placeholder 3">
            <a:extLst>
              <a:ext uri="{FF2B5EF4-FFF2-40B4-BE49-F238E27FC236}">
                <a16:creationId xmlns:a16="http://schemas.microsoft.com/office/drawing/2014/main" id="{1A77BEF0-592D-4446-81C0-180678467564}"/>
              </a:ext>
            </a:extLst>
          </p:cNvPr>
          <p:cNvSpPr>
            <a:spLocks noGrp="1"/>
          </p:cNvSpPr>
          <p:nvPr>
            <p:ph type="sldNum" sz="quarter" idx="12"/>
          </p:nvPr>
        </p:nvSpPr>
        <p:spPr/>
        <p:txBody>
          <a:bodyPr/>
          <a:lstStyle/>
          <a:p>
            <a:fld id="{8CC4FCE3-3984-484D-8147-94AB9B0F2189}" type="slidenum">
              <a:rPr lang="fr-CH" smtClean="0"/>
              <a:t>2</a:t>
            </a:fld>
            <a:endParaRPr lang="fr-CH"/>
          </a:p>
        </p:txBody>
      </p:sp>
      <p:sp>
        <p:nvSpPr>
          <p:cNvPr id="5" name="Rectangle 4">
            <a:extLst>
              <a:ext uri="{FF2B5EF4-FFF2-40B4-BE49-F238E27FC236}">
                <a16:creationId xmlns:a16="http://schemas.microsoft.com/office/drawing/2014/main" id="{7AE0F3DA-13B5-415E-9BA8-7AC7A270CD6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6CE6C4FA-05C6-4361-AEC7-1C6DDFFACFF7}"/>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297578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a:extLst>
              <a:ext uri="{FF2B5EF4-FFF2-40B4-BE49-F238E27FC236}">
                <a16:creationId xmlns:a16="http://schemas.microsoft.com/office/drawing/2014/main" id="{C5C97413-5BF5-4662-B1A5-EC10CEA31D3D}"/>
              </a:ext>
            </a:extLst>
          </p:cNvPr>
          <p:cNvSpPr txBox="1">
            <a:spLocks/>
          </p:cNvSpPr>
          <p:nvPr/>
        </p:nvSpPr>
        <p:spPr>
          <a:xfrm>
            <a:off x="1131316" y="472494"/>
            <a:ext cx="10441161" cy="1080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u="sng" dirty="0" err="1">
                <a:latin typeface="+mn-lt"/>
              </a:rPr>
              <a:t>Emergencias</a:t>
            </a:r>
            <a:r>
              <a:rPr lang="en-US" sz="4400" u="sng" dirty="0">
                <a:latin typeface="+mn-lt"/>
              </a:rPr>
              <a:t> - </a:t>
            </a:r>
            <a:r>
              <a:rPr lang="en-US" sz="4400" u="sng" dirty="0" err="1">
                <a:latin typeface="+mn-lt"/>
              </a:rPr>
              <a:t>definición</a:t>
            </a:r>
            <a:endParaRPr lang="en-US" sz="4400" u="sng" dirty="0">
              <a:latin typeface="+mn-lt"/>
            </a:endParaRPr>
          </a:p>
        </p:txBody>
      </p:sp>
      <p:sp>
        <p:nvSpPr>
          <p:cNvPr id="11" name="Espace réservé du contenu 4">
            <a:extLst>
              <a:ext uri="{FF2B5EF4-FFF2-40B4-BE49-F238E27FC236}">
                <a16:creationId xmlns:a16="http://schemas.microsoft.com/office/drawing/2014/main" id="{78D4A192-3EBE-4B34-83E9-1EEB2087B06D}"/>
              </a:ext>
            </a:extLst>
          </p:cNvPr>
          <p:cNvSpPr txBox="1">
            <a:spLocks/>
          </p:cNvSpPr>
          <p:nvPr/>
        </p:nvSpPr>
        <p:spPr>
          <a:xfrm>
            <a:off x="1799439" y="2252030"/>
            <a:ext cx="9554361" cy="27824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pPr>
              <a:lnSpc>
                <a:spcPts val="4100"/>
              </a:lnSpc>
            </a:pPr>
            <a:r>
              <a:rPr lang="es-419" sz="2800" dirty="0"/>
              <a:t>Un evento repentino y usualmente imprevisto que requiere medidas inmediatas para minimizar sus consecuencias adversas.</a:t>
            </a:r>
          </a:p>
          <a:p>
            <a:pPr>
              <a:lnSpc>
                <a:spcPts val="4100"/>
              </a:lnSpc>
            </a:pPr>
            <a:endParaRPr lang="en-US" dirty="0"/>
          </a:p>
        </p:txBody>
      </p:sp>
      <p:sp>
        <p:nvSpPr>
          <p:cNvPr id="12" name="Rectangle 11">
            <a:extLst>
              <a:ext uri="{FF2B5EF4-FFF2-40B4-BE49-F238E27FC236}">
                <a16:creationId xmlns:a16="http://schemas.microsoft.com/office/drawing/2014/main" id="{A1BBAD53-27E4-4B9E-8EFF-735F754EB694}"/>
              </a:ext>
            </a:extLst>
          </p:cNvPr>
          <p:cNvSpPr/>
          <p:nvPr/>
        </p:nvSpPr>
        <p:spPr>
          <a:xfrm>
            <a:off x="4781900" y="6037638"/>
            <a:ext cx="6790577" cy="369332"/>
          </a:xfrm>
          <a:prstGeom prst="rect">
            <a:avLst/>
          </a:prstGeom>
        </p:spPr>
        <p:txBody>
          <a:bodyPr wrap="none">
            <a:spAutoFit/>
          </a:bodyPr>
          <a:lstStyle/>
          <a:p>
            <a:pPr marL="1709659" lvl="3" indent="0">
              <a:buNone/>
            </a:pPr>
            <a:r>
              <a:rPr lang="en-US" i="1" dirty="0"/>
              <a:t>Source: WHO glossary of humanitarian terms, 2008</a:t>
            </a:r>
          </a:p>
        </p:txBody>
      </p:sp>
      <p:sp>
        <p:nvSpPr>
          <p:cNvPr id="2" name="Slide Number Placeholder 1"/>
          <p:cNvSpPr>
            <a:spLocks noGrp="1"/>
          </p:cNvSpPr>
          <p:nvPr>
            <p:ph type="sldNum" sz="quarter" idx="12"/>
          </p:nvPr>
        </p:nvSpPr>
        <p:spPr/>
        <p:txBody>
          <a:bodyPr/>
          <a:lstStyle/>
          <a:p>
            <a:fld id="{8CC4FCE3-3984-484D-8147-94AB9B0F2189}" type="slidenum">
              <a:rPr lang="fr-CH" smtClean="0"/>
              <a:t>20</a:t>
            </a:fld>
            <a:endParaRPr lang="fr-CH"/>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132956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257" y="2157162"/>
            <a:ext cx="7181088" cy="3162983"/>
          </a:xfrm>
        </p:spPr>
        <p:txBody>
          <a:bodyPr>
            <a:noAutofit/>
          </a:bodyPr>
          <a:lstStyle/>
          <a:p>
            <a:pPr marL="0" indent="0" algn="ctr">
              <a:lnSpc>
                <a:spcPct val="150000"/>
              </a:lnSpc>
              <a:buNone/>
            </a:pPr>
            <a:r>
              <a:rPr lang="es-ES" sz="4400" dirty="0"/>
              <a:t>Cuándo se considera que una crisis es una emergencia de salud pública </a:t>
            </a:r>
            <a:r>
              <a:rPr lang="fr-CH" sz="4400" dirty="0"/>
              <a:t>importante </a:t>
            </a:r>
            <a:r>
              <a:rPr lang="en-GB" sz="4400" dirty="0"/>
              <a:t>?</a:t>
            </a:r>
            <a:endParaRPr lang="es-ES" sz="4400" dirty="0"/>
          </a:p>
        </p:txBody>
      </p:sp>
      <p:sp>
        <p:nvSpPr>
          <p:cNvPr id="6" name="TextBox 5"/>
          <p:cNvSpPr txBox="1"/>
          <p:nvPr/>
        </p:nvSpPr>
        <p:spPr>
          <a:xfrm>
            <a:off x="1681819" y="2157162"/>
            <a:ext cx="1326004" cy="1569660"/>
          </a:xfrm>
          <a:prstGeom prst="rect">
            <a:avLst/>
          </a:prstGeom>
          <a:noFill/>
        </p:spPr>
        <p:txBody>
          <a:bodyPr wrap="none" rtlCol="0">
            <a:spAutoFit/>
          </a:bodyPr>
          <a:lstStyle/>
          <a:p>
            <a:r>
              <a:rPr lang="en-US" sz="9600" b="1" dirty="0">
                <a:solidFill>
                  <a:srgbClr val="FF0000"/>
                </a:solidFill>
              </a:rPr>
              <a:t>??</a:t>
            </a:r>
            <a:endParaRPr lang="fr-CH" sz="9600" b="1" dirty="0">
              <a:solidFill>
                <a:srgbClr val="FF0000"/>
              </a:solidFill>
            </a:endParaRPr>
          </a:p>
        </p:txBody>
      </p:sp>
      <p:sp>
        <p:nvSpPr>
          <p:cNvPr id="2" name="Slide Number Placeholder 1"/>
          <p:cNvSpPr>
            <a:spLocks noGrp="1"/>
          </p:cNvSpPr>
          <p:nvPr>
            <p:ph type="sldNum" sz="quarter" idx="12"/>
          </p:nvPr>
        </p:nvSpPr>
        <p:spPr/>
        <p:txBody>
          <a:bodyPr/>
          <a:lstStyle/>
          <a:p>
            <a:fld id="{8CC4FCE3-3984-484D-8147-94AB9B0F2189}" type="slidenum">
              <a:rPr lang="fr-CH" smtClean="0"/>
              <a:t>21</a:t>
            </a:fld>
            <a:endParaRPr lang="fr-CH"/>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234781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a:extLst>
              <a:ext uri="{FF2B5EF4-FFF2-40B4-BE49-F238E27FC236}">
                <a16:creationId xmlns:a16="http://schemas.microsoft.com/office/drawing/2014/main" id="{FEC8E2A9-6904-4C53-BD4C-05AEBB121183}"/>
              </a:ext>
            </a:extLst>
          </p:cNvPr>
          <p:cNvSpPr txBox="1">
            <a:spLocks/>
          </p:cNvSpPr>
          <p:nvPr/>
        </p:nvSpPr>
        <p:spPr bwMode="auto">
          <a:xfrm>
            <a:off x="1978112" y="-79764"/>
            <a:ext cx="1044116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fr-CH" sz="4000" noProof="0" dirty="0">
                <a:solidFill>
                  <a:srgbClr val="EAAB29"/>
                </a:solidFill>
                <a:latin typeface="+mj-lt"/>
                <a:ea typeface="+mj-ea"/>
                <a:cs typeface="+mj-cs"/>
              </a:defRPr>
            </a:lvl1pPr>
            <a:lvl2pPr algn="l" rtl="0" eaLnBrk="1" fontAlgn="base" hangingPunct="1">
              <a:spcBef>
                <a:spcPct val="0"/>
              </a:spcBef>
              <a:spcAft>
                <a:spcPct val="0"/>
              </a:spcAft>
              <a:defRPr sz="4923">
                <a:solidFill>
                  <a:srgbClr val="CAB38F"/>
                </a:solidFill>
                <a:latin typeface="Arial" charset="0"/>
                <a:cs typeface="Arial" charset="0"/>
              </a:defRPr>
            </a:lvl2pPr>
            <a:lvl3pPr algn="l" rtl="0" eaLnBrk="1" fontAlgn="base" hangingPunct="1">
              <a:spcBef>
                <a:spcPct val="0"/>
              </a:spcBef>
              <a:spcAft>
                <a:spcPct val="0"/>
              </a:spcAft>
              <a:defRPr sz="4923">
                <a:solidFill>
                  <a:srgbClr val="CAB38F"/>
                </a:solidFill>
                <a:latin typeface="Arial" charset="0"/>
                <a:cs typeface="Arial" charset="0"/>
              </a:defRPr>
            </a:lvl3pPr>
            <a:lvl4pPr algn="l" rtl="0" eaLnBrk="1" fontAlgn="base" hangingPunct="1">
              <a:spcBef>
                <a:spcPct val="0"/>
              </a:spcBef>
              <a:spcAft>
                <a:spcPct val="0"/>
              </a:spcAft>
              <a:defRPr sz="4923">
                <a:solidFill>
                  <a:srgbClr val="CAB38F"/>
                </a:solidFill>
                <a:latin typeface="Arial" charset="0"/>
                <a:cs typeface="Arial" charset="0"/>
              </a:defRPr>
            </a:lvl4pPr>
            <a:lvl5pPr algn="l" rtl="0" eaLnBrk="1" fontAlgn="base" hangingPunct="1">
              <a:spcBef>
                <a:spcPct val="0"/>
              </a:spcBef>
              <a:spcAft>
                <a:spcPct val="0"/>
              </a:spcAft>
              <a:defRPr sz="4923">
                <a:solidFill>
                  <a:srgbClr val="CAB38F"/>
                </a:solidFill>
                <a:latin typeface="Arial" charset="0"/>
                <a:cs typeface="Arial" charset="0"/>
              </a:defRPr>
            </a:lvl5pPr>
            <a:lvl6pPr marL="562722" algn="l" rtl="0" eaLnBrk="1" fontAlgn="base" hangingPunct="1">
              <a:spcBef>
                <a:spcPct val="0"/>
              </a:spcBef>
              <a:spcAft>
                <a:spcPct val="0"/>
              </a:spcAft>
              <a:defRPr sz="4923">
                <a:solidFill>
                  <a:srgbClr val="CAB38F"/>
                </a:solidFill>
                <a:latin typeface="Arial" charset="0"/>
                <a:cs typeface="Arial" charset="0"/>
              </a:defRPr>
            </a:lvl6pPr>
            <a:lvl7pPr marL="1125444" algn="l" rtl="0" eaLnBrk="1" fontAlgn="base" hangingPunct="1">
              <a:spcBef>
                <a:spcPct val="0"/>
              </a:spcBef>
              <a:spcAft>
                <a:spcPct val="0"/>
              </a:spcAft>
              <a:defRPr sz="4923">
                <a:solidFill>
                  <a:srgbClr val="CAB38F"/>
                </a:solidFill>
                <a:latin typeface="Arial" charset="0"/>
                <a:cs typeface="Arial" charset="0"/>
              </a:defRPr>
            </a:lvl7pPr>
            <a:lvl8pPr marL="1688165" algn="l" rtl="0" eaLnBrk="1" fontAlgn="base" hangingPunct="1">
              <a:spcBef>
                <a:spcPct val="0"/>
              </a:spcBef>
              <a:spcAft>
                <a:spcPct val="0"/>
              </a:spcAft>
              <a:defRPr sz="4923">
                <a:solidFill>
                  <a:srgbClr val="CAB38F"/>
                </a:solidFill>
                <a:latin typeface="Arial" charset="0"/>
                <a:cs typeface="Arial" charset="0"/>
              </a:defRPr>
            </a:lvl8pPr>
            <a:lvl9pPr marL="2250887" algn="l" rtl="0" eaLnBrk="1" fontAlgn="base" hangingPunct="1">
              <a:spcBef>
                <a:spcPct val="0"/>
              </a:spcBef>
              <a:spcAft>
                <a:spcPct val="0"/>
              </a:spcAft>
              <a:defRPr sz="4923">
                <a:solidFill>
                  <a:srgbClr val="CAB38F"/>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sng" strike="noStrike" kern="0" cap="none" spc="0" normalizeH="0" baseline="0" noProof="0" dirty="0" err="1">
                <a:ln>
                  <a:noFill/>
                </a:ln>
                <a:solidFill>
                  <a:schemeClr val="tx1"/>
                </a:solidFill>
                <a:effectLst/>
                <a:uLnTx/>
                <a:uFillTx/>
                <a:latin typeface="+mn-lt"/>
                <a:ea typeface="+mj-ea"/>
                <a:cs typeface="Arial"/>
              </a:rPr>
              <a:t>Emergencias</a:t>
            </a:r>
            <a:r>
              <a:rPr kumimoji="0" lang="en-US" sz="4400" b="0" i="0" u="sng" strike="noStrike" kern="0" cap="none" spc="0" normalizeH="0" baseline="0" noProof="0" dirty="0">
                <a:ln>
                  <a:noFill/>
                </a:ln>
                <a:solidFill>
                  <a:schemeClr val="tx1"/>
                </a:solidFill>
                <a:effectLst/>
                <a:uLnTx/>
                <a:uFillTx/>
                <a:latin typeface="+mn-lt"/>
                <a:ea typeface="+mj-ea"/>
                <a:cs typeface="Arial"/>
              </a:rPr>
              <a:t> de </a:t>
            </a:r>
            <a:r>
              <a:rPr kumimoji="0" lang="en-US" sz="4400" b="0" i="0" u="sng" strike="noStrike" kern="0" cap="none" spc="0" normalizeH="0" baseline="0" noProof="0" dirty="0" err="1">
                <a:ln>
                  <a:noFill/>
                </a:ln>
                <a:solidFill>
                  <a:schemeClr val="tx1"/>
                </a:solidFill>
                <a:effectLst/>
                <a:uLnTx/>
                <a:uFillTx/>
                <a:latin typeface="+mn-lt"/>
                <a:ea typeface="+mj-ea"/>
                <a:cs typeface="Arial"/>
              </a:rPr>
              <a:t>salud</a:t>
            </a:r>
            <a:r>
              <a:rPr kumimoji="0" lang="en-US" sz="4400" b="0" i="0" u="sng" strike="noStrike" kern="0" cap="none" spc="0" normalizeH="0" baseline="0" noProof="0" dirty="0">
                <a:ln>
                  <a:noFill/>
                </a:ln>
                <a:solidFill>
                  <a:schemeClr val="tx1"/>
                </a:solidFill>
                <a:effectLst/>
                <a:uLnTx/>
                <a:uFillTx/>
                <a:latin typeface="+mn-lt"/>
                <a:ea typeface="+mj-ea"/>
                <a:cs typeface="Arial"/>
              </a:rPr>
              <a:t> </a:t>
            </a:r>
            <a:r>
              <a:rPr kumimoji="0" lang="en-US" sz="4400" b="0" i="0" u="sng" strike="noStrike" kern="0" cap="none" spc="0" normalizeH="0" baseline="0" noProof="0" dirty="0" err="1">
                <a:ln>
                  <a:noFill/>
                </a:ln>
                <a:solidFill>
                  <a:schemeClr val="tx1"/>
                </a:solidFill>
                <a:effectLst/>
                <a:uLnTx/>
                <a:uFillTx/>
                <a:latin typeface="+mn-lt"/>
                <a:ea typeface="+mj-ea"/>
                <a:cs typeface="Arial"/>
              </a:rPr>
              <a:t>significativas</a:t>
            </a:r>
            <a:endParaRPr kumimoji="0" lang="en-US" sz="4400" b="0" i="0" u="sng" strike="noStrike" kern="0" cap="none" spc="0" normalizeH="0" baseline="0" noProof="0" dirty="0">
              <a:ln>
                <a:noFill/>
              </a:ln>
              <a:solidFill>
                <a:schemeClr val="tx1"/>
              </a:solidFill>
              <a:effectLst/>
              <a:uLnTx/>
              <a:uFillTx/>
              <a:latin typeface="+mn-lt"/>
              <a:ea typeface="+mj-ea"/>
              <a:cs typeface="Arial"/>
            </a:endParaRPr>
          </a:p>
        </p:txBody>
      </p:sp>
      <p:graphicFrame>
        <p:nvGraphicFramePr>
          <p:cNvPr id="11" name="Espace réservé du contenu 4">
            <a:extLst>
              <a:ext uri="{FF2B5EF4-FFF2-40B4-BE49-F238E27FC236}">
                <a16:creationId xmlns:a16="http://schemas.microsoft.com/office/drawing/2014/main" id="{097FC830-1DB4-45C6-B6DD-AE935499EF3E}"/>
              </a:ext>
            </a:extLst>
          </p:cNvPr>
          <p:cNvGraphicFramePr>
            <a:graphicFrameLocks/>
          </p:cNvGraphicFramePr>
          <p:nvPr>
            <p:extLst>
              <p:ext uri="{D42A27DB-BD31-4B8C-83A1-F6EECF244321}">
                <p14:modId xmlns:p14="http://schemas.microsoft.com/office/powerpoint/2010/main" val="3774140629"/>
              </p:ext>
            </p:extLst>
          </p:nvPr>
        </p:nvGraphicFramePr>
        <p:xfrm>
          <a:off x="1403390" y="1106741"/>
          <a:ext cx="10218577" cy="4906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7">
            <a:extLst>
              <a:ext uri="{FF2B5EF4-FFF2-40B4-BE49-F238E27FC236}">
                <a16:creationId xmlns:a16="http://schemas.microsoft.com/office/drawing/2014/main" id="{D336ADD7-A52C-495D-825E-93F9AADB97F7}"/>
              </a:ext>
            </a:extLst>
          </p:cNvPr>
          <p:cNvGrpSpPr/>
          <p:nvPr/>
        </p:nvGrpSpPr>
        <p:grpSpPr>
          <a:xfrm>
            <a:off x="570033" y="1106741"/>
            <a:ext cx="1190829" cy="3794044"/>
            <a:chOff x="802804" y="1196752"/>
            <a:chExt cx="1190829" cy="3545240"/>
          </a:xfrm>
        </p:grpSpPr>
        <p:pic>
          <p:nvPicPr>
            <p:cNvPr id="13" name="Picture 3">
              <a:extLst>
                <a:ext uri="{FF2B5EF4-FFF2-40B4-BE49-F238E27FC236}">
                  <a16:creationId xmlns:a16="http://schemas.microsoft.com/office/drawing/2014/main" id="{ADEF0357-DCBF-4E84-AF13-20EFD20D81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2804" y="1196752"/>
              <a:ext cx="1151466" cy="1151466"/>
            </a:xfrm>
            <a:prstGeom prst="rect">
              <a:avLst/>
            </a:prstGeom>
          </p:spPr>
        </p:pic>
        <p:pic>
          <p:nvPicPr>
            <p:cNvPr id="14" name="Picture 2">
              <a:extLst>
                <a:ext uri="{FF2B5EF4-FFF2-40B4-BE49-F238E27FC236}">
                  <a16:creationId xmlns:a16="http://schemas.microsoft.com/office/drawing/2014/main" id="{B23BF2B5-0535-4B0D-84E3-BE4679E116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999" y="3569358"/>
              <a:ext cx="1172634" cy="1172634"/>
            </a:xfrm>
            <a:prstGeom prst="rect">
              <a:avLst/>
            </a:prstGeom>
          </p:spPr>
        </p:pic>
      </p:grpSp>
      <p:sp>
        <p:nvSpPr>
          <p:cNvPr id="2" name="TextBox 1"/>
          <p:cNvSpPr txBox="1"/>
          <p:nvPr/>
        </p:nvSpPr>
        <p:spPr>
          <a:xfrm>
            <a:off x="8608087" y="6393505"/>
            <a:ext cx="2457532" cy="369332"/>
          </a:xfrm>
          <a:prstGeom prst="rect">
            <a:avLst/>
          </a:prstGeom>
          <a:noFill/>
        </p:spPr>
        <p:txBody>
          <a:bodyPr wrap="none" rtlCol="0">
            <a:spAutoFit/>
          </a:bodyPr>
          <a:lstStyle/>
          <a:p>
            <a:r>
              <a:rPr lang="en-US" i="1" dirty="0"/>
              <a:t>Source: SPHERE, UNHCR</a:t>
            </a:r>
            <a:endParaRPr lang="en-GB" i="1" dirty="0"/>
          </a:p>
        </p:txBody>
      </p:sp>
      <p:sp>
        <p:nvSpPr>
          <p:cNvPr id="3" name="Slide Number Placeholder 2"/>
          <p:cNvSpPr>
            <a:spLocks noGrp="1"/>
          </p:cNvSpPr>
          <p:nvPr>
            <p:ph type="sldNum" sz="quarter" idx="12"/>
          </p:nvPr>
        </p:nvSpPr>
        <p:spPr/>
        <p:txBody>
          <a:bodyPr/>
          <a:lstStyle/>
          <a:p>
            <a:fld id="{8CC4FCE3-3984-484D-8147-94AB9B0F2189}" type="slidenum">
              <a:rPr lang="fr-CH" smtClean="0"/>
              <a:t>22</a:t>
            </a:fld>
            <a:endParaRPr lang="fr-CH" dirty="0"/>
          </a:p>
        </p:txBody>
      </p:sp>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21490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10" name="Titre 4">
            <a:extLst>
              <a:ext uri="{FF2B5EF4-FFF2-40B4-BE49-F238E27FC236}">
                <a16:creationId xmlns:a16="http://schemas.microsoft.com/office/drawing/2014/main" id="{203857C3-5988-4FC8-991C-1267FB9A967D}"/>
              </a:ext>
            </a:extLst>
          </p:cNvPr>
          <p:cNvSpPr>
            <a:spLocks noGrp="1"/>
          </p:cNvSpPr>
          <p:nvPr>
            <p:ph type="title"/>
          </p:nvPr>
        </p:nvSpPr>
        <p:spPr>
          <a:xfrm>
            <a:off x="2685171" y="289394"/>
            <a:ext cx="8033630" cy="1080120"/>
          </a:xfrm>
        </p:spPr>
        <p:txBody>
          <a:bodyPr>
            <a:normAutofit fontScale="90000"/>
          </a:bodyPr>
          <a:lstStyle/>
          <a:p>
            <a:r>
              <a:rPr lang="en-US" u="sng" dirty="0" err="1">
                <a:latin typeface="+mn-lt"/>
              </a:rPr>
              <a:t>Necesidades</a:t>
            </a:r>
            <a:r>
              <a:rPr lang="en-US" u="sng" dirty="0">
                <a:latin typeface="+mn-lt"/>
              </a:rPr>
              <a:t> de </a:t>
            </a:r>
            <a:r>
              <a:rPr lang="en-US" u="sng" dirty="0" err="1">
                <a:latin typeface="+mn-lt"/>
              </a:rPr>
              <a:t>salud</a:t>
            </a:r>
            <a:r>
              <a:rPr lang="en-US" u="sng" dirty="0">
                <a:latin typeface="+mn-lt"/>
              </a:rPr>
              <a:t> communes vs </a:t>
            </a:r>
            <a:r>
              <a:rPr lang="en-US" u="sng" dirty="0" err="1">
                <a:latin typeface="+mn-lt"/>
              </a:rPr>
              <a:t>específicas</a:t>
            </a:r>
            <a:endParaRPr lang="en-GB" u="sng" dirty="0">
              <a:latin typeface="+mn-lt"/>
            </a:endParaRPr>
          </a:p>
        </p:txBody>
      </p:sp>
      <p:sp>
        <p:nvSpPr>
          <p:cNvPr id="11" name="Espace réservé du contenu 5">
            <a:extLst>
              <a:ext uri="{FF2B5EF4-FFF2-40B4-BE49-F238E27FC236}">
                <a16:creationId xmlns:a16="http://schemas.microsoft.com/office/drawing/2014/main" id="{8A05D5F2-E891-4131-94E5-7922218B9FE2}"/>
              </a:ext>
            </a:extLst>
          </p:cNvPr>
          <p:cNvSpPr>
            <a:spLocks noGrp="1"/>
          </p:cNvSpPr>
          <p:nvPr>
            <p:ph idx="1"/>
          </p:nvPr>
        </p:nvSpPr>
        <p:spPr>
          <a:xfrm>
            <a:off x="2983831" y="1572126"/>
            <a:ext cx="8181473" cy="4379495"/>
          </a:xfrm>
        </p:spPr>
        <p:txBody>
          <a:bodyPr>
            <a:normAutofit/>
          </a:bodyPr>
          <a:lstStyle/>
          <a:p>
            <a:pPr marL="0" indent="0">
              <a:buNone/>
            </a:pPr>
            <a:endParaRPr lang="fr-CH" dirty="0"/>
          </a:p>
          <a:p>
            <a:pPr marL="0" indent="0">
              <a:buNone/>
            </a:pPr>
            <a:r>
              <a:rPr lang="es-ES" sz="3200" dirty="0"/>
              <a:t>¿Cuáles son las necesidades comunes de las personas para mantener o mejorar su salud?</a:t>
            </a:r>
          </a:p>
          <a:p>
            <a:pPr marL="457200" lvl="1" indent="0">
              <a:buNone/>
            </a:pPr>
            <a:endParaRPr lang="en-GB" sz="3200" dirty="0"/>
          </a:p>
          <a:p>
            <a:pPr marL="0" indent="0">
              <a:buNone/>
            </a:pPr>
            <a:r>
              <a:rPr lang="es-ES" sz="3200" dirty="0"/>
              <a:t>¿Qué necesidades específicas pueden tener las personas debido a su sexo, edad, ciertas enfermedades, discapacidad, pertenencia a un determinado grupo de la sociedad, … ? </a:t>
            </a:r>
            <a:endParaRPr lang="en-GB" sz="2400" dirty="0"/>
          </a:p>
        </p:txBody>
      </p:sp>
      <p:sp>
        <p:nvSpPr>
          <p:cNvPr id="3" name="TextBox 2"/>
          <p:cNvSpPr txBox="1"/>
          <p:nvPr/>
        </p:nvSpPr>
        <p:spPr>
          <a:xfrm>
            <a:off x="854446" y="2304153"/>
            <a:ext cx="1604927" cy="1569660"/>
          </a:xfrm>
          <a:prstGeom prst="rect">
            <a:avLst/>
          </a:prstGeom>
          <a:noFill/>
        </p:spPr>
        <p:txBody>
          <a:bodyPr wrap="none" rtlCol="0">
            <a:spAutoFit/>
          </a:bodyPr>
          <a:lstStyle/>
          <a:p>
            <a:r>
              <a:rPr lang="en-US" sz="9600" b="1" dirty="0">
                <a:solidFill>
                  <a:srgbClr val="FF0000"/>
                </a:solidFill>
              </a:rPr>
              <a:t>? </a:t>
            </a:r>
            <a:r>
              <a:rPr lang="en-US" sz="9600" b="1">
                <a:solidFill>
                  <a:srgbClr val="FF0000"/>
                </a:solidFill>
              </a:rPr>
              <a:t>?</a:t>
            </a:r>
            <a:endParaRPr lang="fr-CH" sz="9600" b="1" dirty="0">
              <a:solidFill>
                <a:srgbClr val="FF0000"/>
              </a:solidFill>
            </a:endParaRPr>
          </a:p>
        </p:txBody>
      </p:sp>
      <p:sp>
        <p:nvSpPr>
          <p:cNvPr id="2" name="Slide Number Placeholder 1"/>
          <p:cNvSpPr>
            <a:spLocks noGrp="1"/>
          </p:cNvSpPr>
          <p:nvPr>
            <p:ph type="sldNum" sz="quarter" idx="12"/>
          </p:nvPr>
        </p:nvSpPr>
        <p:spPr/>
        <p:txBody>
          <a:bodyPr/>
          <a:lstStyle/>
          <a:p>
            <a:fld id="{8CC4FCE3-3984-484D-8147-94AB9B0F2189}" type="slidenum">
              <a:rPr lang="fr-CH" smtClean="0"/>
              <a:t>23</a:t>
            </a:fld>
            <a:endParaRPr lang="fr-CH"/>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4008156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003222" y="5224738"/>
            <a:ext cx="8255000" cy="720352"/>
          </a:xfrm>
          <a:prstGeom prst="roundRect">
            <a:avLst/>
          </a:prstGeom>
          <a:solidFill>
            <a:schemeClr val="tx2">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H" sz="1800" b="0" i="0" u="none" strike="noStrike" kern="0" cap="none" spc="0" normalizeH="0" baseline="0" noProof="0">
              <a:ln>
                <a:noFill/>
              </a:ln>
              <a:solidFill>
                <a:srgbClr val="3A3A3A"/>
              </a:solidFill>
              <a:effectLst/>
              <a:uLnTx/>
              <a:uFillTx/>
              <a:latin typeface="Arial"/>
              <a:ea typeface="+mn-ea"/>
              <a:cs typeface="Arial"/>
            </a:endParaRPr>
          </a:p>
        </p:txBody>
      </p:sp>
      <p:sp>
        <p:nvSpPr>
          <p:cNvPr id="11" name="Rounded Rectangle 10"/>
          <p:cNvSpPr/>
          <p:nvPr/>
        </p:nvSpPr>
        <p:spPr>
          <a:xfrm>
            <a:off x="2003222" y="4182400"/>
            <a:ext cx="8255000" cy="720352"/>
          </a:xfrm>
          <a:prstGeom prst="roundRect">
            <a:avLst/>
          </a:prstGeom>
          <a:solidFill>
            <a:schemeClr val="tx2">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H" sz="1800" b="0" i="0" u="none" strike="noStrike" kern="0" cap="none" spc="0" normalizeH="0" baseline="0" noProof="0">
              <a:ln>
                <a:noFill/>
              </a:ln>
              <a:solidFill>
                <a:srgbClr val="F2F2F2"/>
              </a:solidFill>
              <a:effectLst/>
              <a:uLnTx/>
              <a:uFillTx/>
              <a:latin typeface="Arial"/>
              <a:ea typeface="+mn-ea"/>
              <a:cs typeface="Arial"/>
            </a:endParaRPr>
          </a:p>
        </p:txBody>
      </p:sp>
      <p:sp>
        <p:nvSpPr>
          <p:cNvPr id="13" name="Rounded Rectangle 12"/>
          <p:cNvSpPr/>
          <p:nvPr/>
        </p:nvSpPr>
        <p:spPr>
          <a:xfrm>
            <a:off x="2003222" y="3117036"/>
            <a:ext cx="8255000" cy="720352"/>
          </a:xfrm>
          <a:prstGeom prst="roundRect">
            <a:avLst/>
          </a:prstGeom>
          <a:solidFill>
            <a:schemeClr val="tx2">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H" sz="1800" b="0" i="0" u="none" strike="noStrike" kern="0" cap="none" spc="0" normalizeH="0" baseline="0" noProof="0">
              <a:ln>
                <a:noFill/>
              </a:ln>
              <a:solidFill>
                <a:srgbClr val="F2F2F2"/>
              </a:solidFill>
              <a:effectLst/>
              <a:uLnTx/>
              <a:uFillTx/>
              <a:latin typeface="Arial"/>
              <a:ea typeface="+mn-ea"/>
              <a:cs typeface="Arial"/>
            </a:endParaRPr>
          </a:p>
        </p:txBody>
      </p:sp>
      <p:sp>
        <p:nvSpPr>
          <p:cNvPr id="14" name="Rounded Rectangle 13"/>
          <p:cNvSpPr/>
          <p:nvPr/>
        </p:nvSpPr>
        <p:spPr>
          <a:xfrm>
            <a:off x="2003222" y="2039476"/>
            <a:ext cx="8255000" cy="720352"/>
          </a:xfrm>
          <a:prstGeom prst="roundRect">
            <a:avLst/>
          </a:prstGeom>
          <a:solidFill>
            <a:schemeClr val="tx2">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H" sz="1800" b="0" i="0" u="none" strike="noStrike" kern="0" cap="none" spc="0" normalizeH="0" baseline="0" noProof="0">
              <a:ln>
                <a:noFill/>
              </a:ln>
              <a:solidFill>
                <a:srgbClr val="F2F2F2"/>
              </a:solidFill>
              <a:effectLst/>
              <a:uLnTx/>
              <a:uFillTx/>
              <a:latin typeface="Arial"/>
              <a:ea typeface="+mn-ea"/>
              <a:cs typeface="Arial"/>
            </a:endParaRPr>
          </a:p>
        </p:txBody>
      </p:sp>
      <p:sp>
        <p:nvSpPr>
          <p:cNvPr id="17" name="Rounded Rectangle 16"/>
          <p:cNvSpPr/>
          <p:nvPr/>
        </p:nvSpPr>
        <p:spPr>
          <a:xfrm>
            <a:off x="2003222" y="920682"/>
            <a:ext cx="8255000" cy="720352"/>
          </a:xfrm>
          <a:prstGeom prst="roundRect">
            <a:avLst/>
          </a:prstGeom>
          <a:solidFill>
            <a:schemeClr val="tx2">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CH" sz="1800" b="0" i="0" u="none" strike="noStrike" kern="0" cap="none" spc="0" normalizeH="0" baseline="0" noProof="0">
              <a:ln>
                <a:noFill/>
              </a:ln>
              <a:solidFill>
                <a:srgbClr val="F2F2F2"/>
              </a:solidFill>
              <a:effectLst/>
              <a:uLnTx/>
              <a:uFillTx/>
              <a:latin typeface="Arial"/>
              <a:ea typeface="+mn-ea"/>
              <a:cs typeface="Aria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4133" y="939800"/>
            <a:ext cx="778934" cy="778934"/>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4133" y="3084154"/>
            <a:ext cx="778934" cy="778934"/>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4133" y="2013769"/>
            <a:ext cx="778934" cy="778934"/>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44133" y="4154539"/>
            <a:ext cx="778934" cy="778934"/>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4133" y="5190897"/>
            <a:ext cx="783816" cy="783816"/>
          </a:xfrm>
          <a:prstGeom prst="rect">
            <a:avLst/>
          </a:prstGeom>
        </p:spPr>
      </p:pic>
      <p:sp>
        <p:nvSpPr>
          <p:cNvPr id="24" name="Rectangle 23"/>
          <p:cNvSpPr/>
          <p:nvPr/>
        </p:nvSpPr>
        <p:spPr>
          <a:xfrm>
            <a:off x="2666792" y="1098434"/>
            <a:ext cx="5970545" cy="461665"/>
          </a:xfrm>
          <a:prstGeom prst="rect">
            <a:avLst/>
          </a:prstGeom>
        </p:spPr>
        <p:txBody>
          <a:bodyPr wrap="none">
            <a:spAutoFit/>
          </a:bodyPr>
          <a:lstStyle/>
          <a:p>
            <a:pPr lvl="0">
              <a:buClrTx/>
              <a:buSzTx/>
              <a:buFontTx/>
              <a:buNone/>
            </a:pPr>
            <a:r>
              <a:rPr lang="es-419" sz="2400" dirty="0"/>
              <a:t>Seguridad personal, prevención de la violencia</a:t>
            </a:r>
          </a:p>
        </p:txBody>
      </p:sp>
      <p:sp>
        <p:nvSpPr>
          <p:cNvPr id="25" name="Rectangle 24"/>
          <p:cNvSpPr/>
          <p:nvPr/>
        </p:nvSpPr>
        <p:spPr>
          <a:xfrm>
            <a:off x="2666792" y="2137759"/>
            <a:ext cx="3874202" cy="461665"/>
          </a:xfrm>
          <a:prstGeom prst="rect">
            <a:avLst/>
          </a:prstGeom>
        </p:spPr>
        <p:txBody>
          <a:bodyPr wrap="none">
            <a:spAutoFit/>
          </a:bodyPr>
          <a:lstStyle/>
          <a:p>
            <a:pPr lvl="0"/>
            <a:r>
              <a:rPr lang="es-419" sz="2400" dirty="0"/>
              <a:t>Nutrición y economía familiar</a:t>
            </a:r>
          </a:p>
        </p:txBody>
      </p:sp>
      <p:sp>
        <p:nvSpPr>
          <p:cNvPr id="26" name="Rectangle 25"/>
          <p:cNvSpPr/>
          <p:nvPr/>
        </p:nvSpPr>
        <p:spPr>
          <a:xfrm>
            <a:off x="2666792" y="3177084"/>
            <a:ext cx="5874493" cy="461665"/>
          </a:xfrm>
          <a:prstGeom prst="rect">
            <a:avLst/>
          </a:prstGeom>
        </p:spPr>
        <p:txBody>
          <a:bodyPr wrap="none">
            <a:spAutoFit/>
          </a:bodyPr>
          <a:lstStyle/>
          <a:p>
            <a:pPr lvl="0"/>
            <a:r>
              <a:rPr lang="es-419" sz="2400" dirty="0"/>
              <a:t>Agua, saneamiento, salud ambiental y refugio</a:t>
            </a:r>
          </a:p>
        </p:txBody>
      </p:sp>
      <p:sp>
        <p:nvSpPr>
          <p:cNvPr id="27" name="Rectangle 26"/>
          <p:cNvSpPr/>
          <p:nvPr/>
        </p:nvSpPr>
        <p:spPr>
          <a:xfrm>
            <a:off x="2666792" y="4215766"/>
            <a:ext cx="5071581" cy="461665"/>
          </a:xfrm>
          <a:prstGeom prst="rect">
            <a:avLst/>
          </a:prstGeom>
        </p:spPr>
        <p:txBody>
          <a:bodyPr wrap="none">
            <a:spAutoFit/>
          </a:bodyPr>
          <a:lstStyle/>
          <a:p>
            <a:pPr lvl="0"/>
            <a:r>
              <a:rPr lang="es-419" sz="2400" dirty="0"/>
              <a:t>Atención de salud preventiva y curativa</a:t>
            </a:r>
          </a:p>
        </p:txBody>
      </p:sp>
      <p:sp>
        <p:nvSpPr>
          <p:cNvPr id="28" name="Rectangle 27"/>
          <p:cNvSpPr/>
          <p:nvPr/>
        </p:nvSpPr>
        <p:spPr>
          <a:xfrm>
            <a:off x="2666792" y="5254448"/>
            <a:ext cx="6396046" cy="461665"/>
          </a:xfrm>
          <a:prstGeom prst="rect">
            <a:avLst/>
          </a:prstGeom>
        </p:spPr>
        <p:txBody>
          <a:bodyPr wrap="none">
            <a:spAutoFit/>
          </a:bodyPr>
          <a:lstStyle/>
          <a:p>
            <a:pPr lvl="0"/>
            <a:r>
              <a:rPr lang="es-419" sz="2400" dirty="0"/>
              <a:t>Contacto con los seres queridos y enlaces sociales</a:t>
            </a:r>
          </a:p>
        </p:txBody>
      </p:sp>
      <p:sp>
        <p:nvSpPr>
          <p:cNvPr id="29" name="Rectangle 28"/>
          <p:cNvSpPr/>
          <p:nvPr/>
        </p:nvSpPr>
        <p:spPr>
          <a:xfrm>
            <a:off x="628650" y="100016"/>
            <a:ext cx="11563350" cy="646331"/>
          </a:xfrm>
          <a:prstGeom prst="rect">
            <a:avLst/>
          </a:prstGeom>
        </p:spPr>
        <p:txBody>
          <a:bodyPr wrap="square">
            <a:spAutoFit/>
          </a:bodyPr>
          <a:lstStyle/>
          <a:p>
            <a:r>
              <a:rPr lang="es-ES" sz="3600" dirty="0"/>
              <a:t>Necesidades comunes para mantener y mejorar la salud</a:t>
            </a:r>
            <a:endParaRPr lang="fr-CH" sz="3600" u="sng"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CC4FCE3-3984-484D-8147-94AB9B0F2189}" type="slidenum">
              <a:rPr lang="fr-CH" smtClean="0"/>
              <a:t>24</a:t>
            </a:fld>
            <a:endParaRPr lang="fr-CH"/>
          </a:p>
        </p:txBody>
      </p:sp>
      <p:sp>
        <p:nvSpPr>
          <p:cNvPr id="32" name="Rectangle 31"/>
          <p:cNvSpPr/>
          <p:nvPr/>
        </p:nvSpPr>
        <p:spPr>
          <a:xfrm>
            <a:off x="0" y="5227"/>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52892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353999" y="-130799"/>
            <a:ext cx="5088677" cy="1061357"/>
          </a:xfrm>
        </p:spPr>
        <p:txBody>
          <a:bodyPr>
            <a:normAutofit fontScale="90000"/>
          </a:bodyPr>
          <a:lstStyle/>
          <a:p>
            <a:pPr algn="ctr"/>
            <a:r>
              <a:rPr lang="en-US" dirty="0" err="1"/>
              <a:t>Necesidades</a:t>
            </a:r>
            <a:r>
              <a:rPr lang="en-US" dirty="0"/>
              <a:t> </a:t>
            </a:r>
            <a:r>
              <a:rPr lang="en-US" dirty="0" err="1"/>
              <a:t>específicas</a:t>
            </a:r>
            <a:endParaRPr lang="en-US" u="sng" dirty="0">
              <a:latin typeface="+mn-lt"/>
            </a:endParaRPr>
          </a:p>
        </p:txBody>
      </p:sp>
      <p:sp>
        <p:nvSpPr>
          <p:cNvPr id="20" name="Content Placeholder 7"/>
          <p:cNvSpPr>
            <a:spLocks noGrp="1"/>
          </p:cNvSpPr>
          <p:nvPr>
            <p:ph sz="half" idx="1"/>
          </p:nvPr>
        </p:nvSpPr>
        <p:spPr>
          <a:xfrm>
            <a:off x="894438" y="844827"/>
            <a:ext cx="5315542" cy="5876648"/>
          </a:xfrm>
        </p:spPr>
        <p:txBody>
          <a:bodyPr>
            <a:noAutofit/>
          </a:bodyPr>
          <a:lstStyle/>
          <a:p>
            <a:pPr marL="0" indent="0">
              <a:buNone/>
            </a:pPr>
            <a:endParaRPr lang="en-US" sz="2400" dirty="0"/>
          </a:p>
          <a:p>
            <a:r>
              <a:rPr lang="es-ES" sz="2400" dirty="0"/>
              <a:t>Relacionado con la edad</a:t>
            </a:r>
          </a:p>
          <a:p>
            <a:pPr marL="642938" lvl="1" indent="-342900"/>
            <a:r>
              <a:rPr lang="es-ES" sz="2000" dirty="0"/>
              <a:t>recién nacidos, bebés, niños &lt;5 años, adolescentes, ancianos</a:t>
            </a:r>
          </a:p>
          <a:p>
            <a:r>
              <a:rPr lang="es-ES" sz="2400" dirty="0"/>
              <a:t>Inherente al sexo</a:t>
            </a:r>
          </a:p>
          <a:p>
            <a:pPr marL="642938" lvl="1" indent="-342900"/>
            <a:r>
              <a:rPr lang="es-ES" sz="2000" dirty="0"/>
              <a:t>Madres embarazadas y lactantes</a:t>
            </a:r>
          </a:p>
          <a:p>
            <a:r>
              <a:rPr lang="es-ES" sz="2400" dirty="0"/>
              <a:t>Relacionado con un evento</a:t>
            </a:r>
          </a:p>
          <a:p>
            <a:pPr marL="642938" lvl="1" indent="-342900"/>
            <a:r>
              <a:rPr lang="es-ES" sz="2000" dirty="0"/>
              <a:t>Sobrevivientes de violencia sexual y tortura, combatientes o </a:t>
            </a:r>
            <a:r>
              <a:rPr lang="es-ES" sz="2000" dirty="0" err="1"/>
              <a:t>civilianos</a:t>
            </a:r>
            <a:r>
              <a:rPr lang="es-ES" sz="2000" dirty="0"/>
              <a:t> heridos</a:t>
            </a:r>
          </a:p>
          <a:p>
            <a:r>
              <a:rPr lang="es-ES" sz="2400" dirty="0"/>
              <a:t>Relacionado con ciertas enfermedades</a:t>
            </a:r>
          </a:p>
          <a:p>
            <a:pPr marL="642938" lvl="1" indent="-342900"/>
            <a:r>
              <a:rPr lang="es-ES" sz="2000" dirty="0"/>
              <a:t>Enfermedades non transmisibles, trastornos psiquiátricos</a:t>
            </a:r>
          </a:p>
          <a:p>
            <a:r>
              <a:rPr lang="es-ES" sz="2400" dirty="0"/>
              <a:t>En relación con la discapacidad</a:t>
            </a:r>
          </a:p>
          <a:p>
            <a:r>
              <a:rPr lang="es-ES" sz="2400" dirty="0"/>
              <a:t>Cadáveres </a:t>
            </a:r>
          </a:p>
        </p:txBody>
      </p:sp>
      <p:sp>
        <p:nvSpPr>
          <p:cNvPr id="2" name="Slide Number Placeholder 1"/>
          <p:cNvSpPr>
            <a:spLocks noGrp="1"/>
          </p:cNvSpPr>
          <p:nvPr>
            <p:ph type="sldNum" sz="quarter" idx="12"/>
          </p:nvPr>
        </p:nvSpPr>
        <p:spPr/>
        <p:txBody>
          <a:bodyPr/>
          <a:lstStyle/>
          <a:p>
            <a:fld id="{8CC4FCE3-3984-484D-8147-94AB9B0F2189}" type="slidenum">
              <a:rPr lang="fr-CH" smtClean="0"/>
              <a:t>25</a:t>
            </a:fld>
            <a:endParaRPr lang="fr-CH"/>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5" name="TextBox 4">
            <a:extLst>
              <a:ext uri="{FF2B5EF4-FFF2-40B4-BE49-F238E27FC236}">
                <a16:creationId xmlns:a16="http://schemas.microsoft.com/office/drawing/2014/main" id="{E0F5D181-8FC0-453D-BA73-03AD992FBDFA}"/>
              </a:ext>
            </a:extLst>
          </p:cNvPr>
          <p:cNvSpPr txBox="1"/>
          <p:nvPr/>
        </p:nvSpPr>
        <p:spPr>
          <a:xfrm>
            <a:off x="628649" y="799747"/>
            <a:ext cx="2171428" cy="523220"/>
          </a:xfrm>
          <a:prstGeom prst="rect">
            <a:avLst/>
          </a:prstGeom>
          <a:noFill/>
        </p:spPr>
        <p:txBody>
          <a:bodyPr wrap="none" rtlCol="0">
            <a:spAutoFit/>
          </a:bodyPr>
          <a:lstStyle/>
          <a:p>
            <a:r>
              <a:rPr lang="en-US" sz="2800" b="1" dirty="0"/>
              <a:t>Por </a:t>
            </a:r>
            <a:r>
              <a:rPr lang="en-US" sz="2800" b="1" dirty="0" err="1"/>
              <a:t>ejemplo</a:t>
            </a:r>
            <a:r>
              <a:rPr lang="en-US" sz="2800" b="1" dirty="0"/>
              <a:t>: </a:t>
            </a:r>
            <a:endParaRPr lang="fr-CH" sz="2800" b="1" dirty="0"/>
          </a:p>
        </p:txBody>
      </p:sp>
      <p:sp>
        <p:nvSpPr>
          <p:cNvPr id="15" name="TextBox 14"/>
          <p:cNvSpPr txBox="1"/>
          <p:nvPr/>
        </p:nvSpPr>
        <p:spPr>
          <a:xfrm>
            <a:off x="5016500" y="4533900"/>
            <a:ext cx="184731" cy="369332"/>
          </a:xfrm>
          <a:prstGeom prst="rect">
            <a:avLst/>
          </a:prstGeom>
          <a:noFill/>
        </p:spPr>
        <p:txBody>
          <a:bodyPr wrap="none" rtlCol="0">
            <a:spAutoFit/>
          </a:bodyPr>
          <a:lstStyle/>
          <a:p>
            <a:endParaRPr lang="en-GB" dirty="0"/>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0364" y="158901"/>
            <a:ext cx="2617055" cy="1737725"/>
          </a:xfrm>
          <a:prstGeom prst="rect">
            <a:avLst/>
          </a:prstGeom>
        </p:spPr>
      </p:pic>
      <p:sp>
        <p:nvSpPr>
          <p:cNvPr id="22" name="TextBox 21"/>
          <p:cNvSpPr txBox="1"/>
          <p:nvPr/>
        </p:nvSpPr>
        <p:spPr>
          <a:xfrm>
            <a:off x="10517809" y="1667361"/>
            <a:ext cx="1229611" cy="230832"/>
          </a:xfrm>
          <a:prstGeom prst="rect">
            <a:avLst/>
          </a:prstGeom>
          <a:noFill/>
        </p:spPr>
        <p:txBody>
          <a:bodyPr wrap="square" rtlCol="0">
            <a:spAutoFit/>
          </a:bodyPr>
          <a:lstStyle/>
          <a:p>
            <a:r>
              <a:rPr lang="en-GB" sz="900" i="1" dirty="0"/>
              <a:t>Thomas </a:t>
            </a:r>
            <a:r>
              <a:rPr lang="en-GB" sz="900" i="1" dirty="0" err="1"/>
              <a:t>Glas</a:t>
            </a:r>
            <a:r>
              <a:rPr lang="en-GB" sz="900" i="1" dirty="0"/>
              <a:t>, ©ICRC</a:t>
            </a:r>
          </a:p>
        </p:txBody>
      </p:sp>
      <p:pic>
        <p:nvPicPr>
          <p:cNvPr id="31"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4568" y="158901"/>
            <a:ext cx="1740447" cy="2328131"/>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21543" y="1541515"/>
            <a:ext cx="2632257" cy="1743125"/>
          </a:xfrm>
          <a:prstGeom prst="rect">
            <a:avLst/>
          </a:prstGeom>
        </p:spPr>
      </p:pic>
      <p:sp>
        <p:nvSpPr>
          <p:cNvPr id="39" name="TextBox 38"/>
          <p:cNvSpPr txBox="1"/>
          <p:nvPr/>
        </p:nvSpPr>
        <p:spPr>
          <a:xfrm>
            <a:off x="8610600" y="3056943"/>
            <a:ext cx="1088760" cy="230832"/>
          </a:xfrm>
          <a:prstGeom prst="rect">
            <a:avLst/>
          </a:prstGeom>
          <a:noFill/>
        </p:spPr>
        <p:txBody>
          <a:bodyPr wrap="none" rtlCol="0">
            <a:spAutoFit/>
          </a:bodyPr>
          <a:lstStyle/>
          <a:p>
            <a:r>
              <a:rPr lang="en-GB" sz="900" i="1" dirty="0"/>
              <a:t>Boris </a:t>
            </a:r>
            <a:r>
              <a:rPr lang="en-GB" sz="900" i="1" dirty="0" err="1"/>
              <a:t>Heger</a:t>
            </a:r>
            <a:r>
              <a:rPr lang="en-GB" sz="900" i="1" dirty="0"/>
              <a:t>, ©ICRC</a:t>
            </a:r>
          </a:p>
        </p:txBody>
      </p:sp>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91194" y="3045847"/>
            <a:ext cx="2588844" cy="1762879"/>
          </a:xfrm>
          <a:prstGeom prst="rect">
            <a:avLst/>
          </a:prstGeom>
        </p:spPr>
      </p:pic>
      <p:sp>
        <p:nvSpPr>
          <p:cNvPr id="43" name="TextBox 42"/>
          <p:cNvSpPr txBox="1"/>
          <p:nvPr/>
        </p:nvSpPr>
        <p:spPr>
          <a:xfrm>
            <a:off x="8855755" y="4567005"/>
            <a:ext cx="1257075" cy="230832"/>
          </a:xfrm>
          <a:prstGeom prst="rect">
            <a:avLst/>
          </a:prstGeom>
          <a:noFill/>
        </p:spPr>
        <p:txBody>
          <a:bodyPr wrap="none" rtlCol="0">
            <a:spAutoFit/>
          </a:bodyPr>
          <a:lstStyle/>
          <a:p>
            <a:r>
              <a:rPr lang="en-GB" sz="900" i="1" dirty="0"/>
              <a:t>Olivier </a:t>
            </a:r>
            <a:r>
              <a:rPr lang="en-GB" sz="900" i="1" dirty="0" err="1"/>
              <a:t>Moeckli</a:t>
            </a:r>
            <a:r>
              <a:rPr lang="en-GB" sz="900" i="1" dirty="0"/>
              <a:t>, ©ICRC</a:t>
            </a:r>
          </a:p>
        </p:txBody>
      </p:sp>
      <p:sp>
        <p:nvSpPr>
          <p:cNvPr id="46" name="TextBox 45"/>
          <p:cNvSpPr txBox="1"/>
          <p:nvPr/>
        </p:nvSpPr>
        <p:spPr>
          <a:xfrm>
            <a:off x="6608154" y="2280217"/>
            <a:ext cx="1175758" cy="230832"/>
          </a:xfrm>
          <a:prstGeom prst="rect">
            <a:avLst/>
          </a:prstGeom>
          <a:noFill/>
        </p:spPr>
        <p:txBody>
          <a:bodyPr wrap="square" rtlCol="0">
            <a:spAutoFit/>
          </a:bodyPr>
          <a:lstStyle/>
          <a:p>
            <a:r>
              <a:rPr lang="en-US" sz="900" i="1" dirty="0"/>
              <a:t>Jessica Barry, ©ICRC </a:t>
            </a:r>
          </a:p>
        </p:txBody>
      </p:sp>
      <p:pic>
        <p:nvPicPr>
          <p:cNvPr id="47" name="Content Placeholder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47362" y="5036701"/>
            <a:ext cx="2592682" cy="1750397"/>
          </a:xfrm>
          <a:prstGeom prst="rect">
            <a:avLst/>
          </a:prstGeom>
        </p:spPr>
      </p:pic>
      <p:sp>
        <p:nvSpPr>
          <p:cNvPr id="48" name="TextBox 47"/>
          <p:cNvSpPr txBox="1"/>
          <p:nvPr/>
        </p:nvSpPr>
        <p:spPr>
          <a:xfrm>
            <a:off x="7847743" y="6610733"/>
            <a:ext cx="1237839" cy="230832"/>
          </a:xfrm>
          <a:prstGeom prst="rect">
            <a:avLst/>
          </a:prstGeom>
          <a:noFill/>
        </p:spPr>
        <p:txBody>
          <a:bodyPr wrap="none" rtlCol="0">
            <a:spAutoFit/>
          </a:bodyPr>
          <a:lstStyle/>
          <a:p>
            <a:r>
              <a:rPr lang="en-GB" sz="900" i="1" dirty="0"/>
              <a:t>Sana </a:t>
            </a:r>
            <a:r>
              <a:rPr lang="en-GB" sz="900" i="1" dirty="0" err="1"/>
              <a:t>Tarabishi</a:t>
            </a:r>
            <a:r>
              <a:rPr lang="en-GB" sz="900" i="1" dirty="0"/>
              <a:t>, ©ICRC</a:t>
            </a:r>
          </a:p>
        </p:txBody>
      </p:sp>
      <p:pic>
        <p:nvPicPr>
          <p:cNvPr id="50" name="Picture 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17809" y="4464135"/>
            <a:ext cx="1710095" cy="2322963"/>
          </a:xfrm>
          <a:prstGeom prst="rect">
            <a:avLst/>
          </a:prstGeom>
        </p:spPr>
      </p:pic>
      <p:sp>
        <p:nvSpPr>
          <p:cNvPr id="51" name="TextBox 50"/>
          <p:cNvSpPr txBox="1"/>
          <p:nvPr/>
        </p:nvSpPr>
        <p:spPr>
          <a:xfrm>
            <a:off x="11029502" y="6535326"/>
            <a:ext cx="1162498" cy="230832"/>
          </a:xfrm>
          <a:prstGeom prst="rect">
            <a:avLst/>
          </a:prstGeom>
          <a:noFill/>
        </p:spPr>
        <p:txBody>
          <a:bodyPr wrap="none" rtlCol="0">
            <a:spAutoFit/>
          </a:bodyPr>
          <a:lstStyle/>
          <a:p>
            <a:r>
              <a:rPr lang="en-GB" sz="900" i="1" dirty="0"/>
              <a:t>Jason Tanner, ©ICRC</a:t>
            </a:r>
          </a:p>
        </p:txBody>
      </p:sp>
      <p:pic>
        <p:nvPicPr>
          <p:cNvPr id="52" name="Picture 5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17801" y="3098002"/>
            <a:ext cx="2263565" cy="1658568"/>
          </a:xfrm>
          <a:prstGeom prst="rect">
            <a:avLst/>
          </a:prstGeom>
        </p:spPr>
      </p:pic>
      <p:sp>
        <p:nvSpPr>
          <p:cNvPr id="53" name="TextBox 52"/>
          <p:cNvSpPr txBox="1"/>
          <p:nvPr/>
        </p:nvSpPr>
        <p:spPr>
          <a:xfrm rot="16200000">
            <a:off x="7674920" y="3716831"/>
            <a:ext cx="1529586" cy="230832"/>
          </a:xfrm>
          <a:prstGeom prst="rect">
            <a:avLst/>
          </a:prstGeom>
          <a:noFill/>
        </p:spPr>
        <p:txBody>
          <a:bodyPr wrap="none" rtlCol="0">
            <a:spAutoFit/>
          </a:bodyPr>
          <a:lstStyle/>
          <a:p>
            <a:r>
              <a:rPr lang="en-GB" sz="900" i="1" dirty="0"/>
              <a:t>Alvaro Ybarra </a:t>
            </a:r>
            <a:r>
              <a:rPr lang="en-GB" sz="900" i="1" dirty="0" err="1"/>
              <a:t>Zavala,©ICRC</a:t>
            </a:r>
            <a:r>
              <a:rPr lang="en-GB" sz="900" i="1" dirty="0"/>
              <a:t> </a:t>
            </a:r>
          </a:p>
        </p:txBody>
      </p:sp>
    </p:spTree>
    <p:extLst>
      <p:ext uri="{BB962C8B-B14F-4D97-AF65-F5344CB8AC3E}">
        <p14:creationId xmlns:p14="http://schemas.microsoft.com/office/powerpoint/2010/main" val="27959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43" grpId="0"/>
      <p:bldP spid="46" grpId="0"/>
      <p:bldP spid="48" grpId="0"/>
      <p:bldP spid="51"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4" name="Slide Number Placeholder 13"/>
          <p:cNvSpPr>
            <a:spLocks noGrp="1"/>
          </p:cNvSpPr>
          <p:nvPr>
            <p:ph type="sldNum" sz="quarter" idx="12"/>
          </p:nvPr>
        </p:nvSpPr>
        <p:spPr/>
        <p:txBody>
          <a:bodyPr/>
          <a:lstStyle/>
          <a:p>
            <a:fld id="{8CC4FCE3-3984-484D-8147-94AB9B0F2189}" type="slidenum">
              <a:rPr lang="fr-CH" smtClean="0"/>
              <a:t>26</a:t>
            </a:fld>
            <a:endParaRPr lang="fr-CH" dirty="0"/>
          </a:p>
        </p:txBody>
      </p:sp>
      <p:sp>
        <p:nvSpPr>
          <p:cNvPr id="15" name="Titre 1"/>
          <p:cNvSpPr txBox="1">
            <a:spLocks/>
          </p:cNvSpPr>
          <p:nvPr/>
        </p:nvSpPr>
        <p:spPr>
          <a:xfrm>
            <a:off x="4787992" y="44625"/>
            <a:ext cx="5700496" cy="8266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La </a:t>
            </a:r>
            <a:r>
              <a:rPr lang="en-GB" sz="4400" u="sng" dirty="0" err="1">
                <a:latin typeface="+mn-lt"/>
              </a:rPr>
              <a:t>Pirámide</a:t>
            </a:r>
            <a:r>
              <a:rPr lang="en-GB" sz="4400" u="sng" dirty="0">
                <a:latin typeface="+mn-lt"/>
              </a:rPr>
              <a:t> de la </a:t>
            </a:r>
            <a:r>
              <a:rPr lang="en-GB" sz="4400" u="sng" dirty="0" err="1">
                <a:latin typeface="+mn-lt"/>
              </a:rPr>
              <a:t>Salud</a:t>
            </a:r>
            <a:r>
              <a:rPr lang="en-GB" sz="4400" u="sng" dirty="0">
                <a:latin typeface="+mn-lt"/>
              </a:rPr>
              <a:t> </a:t>
            </a:r>
            <a:endParaRPr lang="en-US" sz="4400" u="sng" dirty="0">
              <a:latin typeface="+mn-lt"/>
            </a:endParaRPr>
          </a:p>
        </p:txBody>
      </p:sp>
      <p:sp>
        <p:nvSpPr>
          <p:cNvPr id="16" name="Cube 15"/>
          <p:cNvSpPr>
            <a:spLocks/>
          </p:cNvSpPr>
          <p:nvPr/>
        </p:nvSpPr>
        <p:spPr bwMode="auto">
          <a:xfrm>
            <a:off x="2509382" y="3878541"/>
            <a:ext cx="8133620" cy="2402136"/>
          </a:xfrm>
          <a:prstGeom prst="cube">
            <a:avLst>
              <a:gd name="adj" fmla="val 67102"/>
            </a:avLst>
          </a:prstGeom>
          <a:solidFill>
            <a:srgbClr val="E3C7A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dirty="0" err="1">
                <a:solidFill>
                  <a:schemeClr val="tx2"/>
                </a:solidFill>
                <a:latin typeface="Calibri" panose="020F0502020204030204" pitchFamily="34" charset="0"/>
              </a:rPr>
              <a:t>Seguridad</a:t>
            </a:r>
            <a:endParaRPr lang="en-US" dirty="0">
              <a:solidFill>
                <a:schemeClr val="tx2"/>
              </a:solidFill>
              <a:latin typeface="Calibri" panose="020F0502020204030204" pitchFamily="34" charset="0"/>
            </a:endParaRPr>
          </a:p>
        </p:txBody>
      </p:sp>
      <p:sp>
        <p:nvSpPr>
          <p:cNvPr id="18" name="Rectangle 17"/>
          <p:cNvSpPr>
            <a:spLocks noChangeArrowheads="1"/>
          </p:cNvSpPr>
          <p:nvPr/>
        </p:nvSpPr>
        <p:spPr bwMode="auto">
          <a:xfrm>
            <a:off x="2359734" y="5232147"/>
            <a:ext cx="6904619" cy="400459"/>
          </a:xfrm>
          <a:prstGeom prst="rect">
            <a:avLst/>
          </a:prstGeom>
          <a:noFill/>
          <a:ln w="9525" algn="ctr">
            <a:noFill/>
            <a:round/>
            <a:headEnd/>
            <a:tailEnd/>
          </a:ln>
        </p:spPr>
        <p:txBody>
          <a:bodyPr lIns="0" tIns="0" rIns="0" bIns="0" anchor="t"/>
          <a:lstStyle/>
          <a:p>
            <a:pPr marL="0" lvl="1" algn="ctr" eaLnBrk="0" hangingPunct="0"/>
            <a:endParaRPr lang="en-US" sz="1600" i="1" dirty="0">
              <a:latin typeface="Calibri" panose="020F0502020204030204" pitchFamily="34" charset="0"/>
            </a:endParaRPr>
          </a:p>
        </p:txBody>
      </p:sp>
      <p:sp>
        <p:nvSpPr>
          <p:cNvPr id="19" name="Cube 18"/>
          <p:cNvSpPr>
            <a:spLocks/>
          </p:cNvSpPr>
          <p:nvPr/>
        </p:nvSpPr>
        <p:spPr bwMode="auto">
          <a:xfrm>
            <a:off x="3995838" y="3476376"/>
            <a:ext cx="2700000" cy="1518281"/>
          </a:xfrm>
          <a:prstGeom prst="cube">
            <a:avLst>
              <a:gd name="adj" fmla="val 40056"/>
            </a:avLst>
          </a:prstGeom>
          <a:solidFill>
            <a:srgbClr val="C2D69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s-ES" dirty="0">
                <a:latin typeface="Calibri" panose="020F0502020204030204" pitchFamily="34" charset="0"/>
              </a:rPr>
              <a:t>Nutrición y</a:t>
            </a:r>
          </a:p>
          <a:p>
            <a:pPr algn="ctr" eaLnBrk="0" hangingPunct="0">
              <a:defRPr/>
            </a:pPr>
            <a:r>
              <a:rPr lang="es-ES" dirty="0">
                <a:latin typeface="Calibri" panose="020F0502020204030204" pitchFamily="34" charset="0"/>
              </a:rPr>
              <a:t>Seguridad económica</a:t>
            </a:r>
          </a:p>
        </p:txBody>
      </p:sp>
      <p:sp>
        <p:nvSpPr>
          <p:cNvPr id="20" name="Cube 19"/>
          <p:cNvSpPr>
            <a:spLocks/>
          </p:cNvSpPr>
          <p:nvPr/>
        </p:nvSpPr>
        <p:spPr bwMode="auto">
          <a:xfrm>
            <a:off x="6218094" y="3459591"/>
            <a:ext cx="2700000" cy="1518281"/>
          </a:xfrm>
          <a:prstGeom prst="cube">
            <a:avLst>
              <a:gd name="adj" fmla="val 41991"/>
            </a:avLst>
          </a:prstGeom>
          <a:solidFill>
            <a:srgbClr val="95B3D7"/>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s-ES" dirty="0">
                <a:latin typeface="Calibri" panose="020F0502020204030204" pitchFamily="34" charset="0"/>
              </a:rPr>
              <a:t>Agua, Saneamiento, Higiene, Hábitat, Entorno</a:t>
            </a:r>
          </a:p>
        </p:txBody>
      </p:sp>
      <p:sp>
        <p:nvSpPr>
          <p:cNvPr id="21" name="Cube 20"/>
          <p:cNvSpPr>
            <a:spLocks/>
          </p:cNvSpPr>
          <p:nvPr/>
        </p:nvSpPr>
        <p:spPr bwMode="auto">
          <a:xfrm>
            <a:off x="4819542" y="2667503"/>
            <a:ext cx="3420000" cy="1252779"/>
          </a:xfrm>
          <a:prstGeom prst="cube">
            <a:avLst>
              <a:gd name="adj" fmla="val 35371"/>
            </a:avLst>
          </a:prstGeom>
          <a:solidFill>
            <a:srgbClr val="B2A1C7"/>
          </a:solidFill>
          <a:ln w="9525" algn="ctr">
            <a:solidFill>
              <a:srgbClr val="FFC9FF"/>
            </a:solidFill>
            <a:round/>
            <a:headEnd/>
            <a:tailEnd/>
          </a:ln>
        </p:spPr>
        <p:txBody>
          <a:bodyPr anchor="ctr"/>
          <a:lstStyle/>
          <a:p>
            <a:pPr algn="ctr" eaLnBrk="0" hangingPunct="0"/>
            <a:r>
              <a:rPr lang="es-ES" dirty="0">
                <a:latin typeface="Calibri" panose="020F0502020204030204" pitchFamily="34" charset="0"/>
              </a:rPr>
              <a:t>Atención de salud preventiva</a:t>
            </a:r>
          </a:p>
        </p:txBody>
      </p:sp>
      <p:sp>
        <p:nvSpPr>
          <p:cNvPr id="22" name="Cube 21"/>
          <p:cNvSpPr>
            <a:spLocks noChangeAspect="1"/>
          </p:cNvSpPr>
          <p:nvPr/>
        </p:nvSpPr>
        <p:spPr bwMode="auto">
          <a:xfrm>
            <a:off x="5533718" y="1925499"/>
            <a:ext cx="1872000" cy="1061608"/>
          </a:xfrm>
          <a:prstGeom prst="cube">
            <a:avLst>
              <a:gd name="adj" fmla="val 25158"/>
            </a:avLst>
          </a:prstGeom>
          <a:solidFill>
            <a:srgbClr val="EA9594"/>
          </a:solidFill>
          <a:ln w="9525" algn="ctr">
            <a:solidFill>
              <a:schemeClr val="tx1"/>
            </a:solidFill>
            <a:round/>
            <a:headEnd/>
            <a:tailEnd/>
          </a:ln>
        </p:spPr>
        <p:txBody>
          <a:bodyPr anchor="ctr"/>
          <a:lstStyle/>
          <a:p>
            <a:pPr algn="ctr" eaLnBrk="0" hangingPunct="0"/>
            <a:r>
              <a:rPr lang="es-ES" dirty="0">
                <a:latin typeface="Calibri" panose="020F0502020204030204" pitchFamily="34" charset="0"/>
              </a:rPr>
              <a:t>Atención de Salud curativa</a:t>
            </a:r>
            <a:endParaRPr lang="en-US" dirty="0">
              <a:latin typeface="Calibri" panose="020F0502020204030204" pitchFamily="34" charset="0"/>
            </a:endParaRPr>
          </a:p>
        </p:txBody>
      </p:sp>
    </p:spTree>
    <p:extLst>
      <p:ext uri="{BB962C8B-B14F-4D97-AF65-F5344CB8AC3E}">
        <p14:creationId xmlns:p14="http://schemas.microsoft.com/office/powerpoint/2010/main" val="28840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7"/>
          <p:cNvSpPr/>
          <p:nvPr/>
        </p:nvSpPr>
        <p:spPr>
          <a:xfrm>
            <a:off x="7340600" y="1694707"/>
            <a:ext cx="3258943" cy="2445493"/>
          </a:xfrm>
          <a:prstGeom prst="triangle">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Capaci-dades</a:t>
            </a:r>
            <a:r>
              <a:rPr lang="en-US" sz="2400" dirty="0">
                <a:solidFill>
                  <a:schemeClr val="tx1"/>
                </a:solidFill>
              </a:rPr>
              <a:t>, </a:t>
            </a:r>
          </a:p>
          <a:p>
            <a:pPr algn="ctr"/>
            <a:r>
              <a:rPr lang="en-US" sz="2400" dirty="0" err="1">
                <a:solidFill>
                  <a:schemeClr val="tx1"/>
                </a:solidFill>
              </a:rPr>
              <a:t>servicios</a:t>
            </a:r>
            <a:endParaRPr lang="en-US" sz="2400" dirty="0">
              <a:solidFill>
                <a:schemeClr val="tx1"/>
              </a:solidFill>
            </a:endParaRPr>
          </a:p>
        </p:txBody>
      </p:sp>
      <p:sp>
        <p:nvSpPr>
          <p:cNvPr id="9" name="Oval 8"/>
          <p:cNvSpPr/>
          <p:nvPr/>
        </p:nvSpPr>
        <p:spPr>
          <a:xfrm>
            <a:off x="2039214" y="1694707"/>
            <a:ext cx="2648649" cy="25400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Necesidades de las personas afectadas</a:t>
            </a:r>
          </a:p>
          <a:p>
            <a:pPr algn="ctr"/>
            <a:endParaRPr lang="en-US" sz="2400" dirty="0">
              <a:solidFill>
                <a:schemeClr val="tx1"/>
              </a:solidFill>
            </a:endParaRPr>
          </a:p>
        </p:txBody>
      </p:sp>
      <p:sp>
        <p:nvSpPr>
          <p:cNvPr id="10" name="Triangle 9"/>
          <p:cNvSpPr/>
          <p:nvPr/>
        </p:nvSpPr>
        <p:spPr>
          <a:xfrm>
            <a:off x="5710434" y="4839469"/>
            <a:ext cx="788066" cy="12586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365500" y="4839469"/>
            <a:ext cx="55880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Block Arc 14"/>
          <p:cNvSpPr/>
          <p:nvPr/>
        </p:nvSpPr>
        <p:spPr>
          <a:xfrm rot="10800000">
            <a:off x="8610600" y="3924299"/>
            <a:ext cx="677334" cy="43180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15"/>
          <p:cNvSpPr/>
          <p:nvPr/>
        </p:nvSpPr>
        <p:spPr>
          <a:xfrm rot="10800000">
            <a:off x="3039532" y="3984946"/>
            <a:ext cx="677334" cy="43180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711798" y="51327"/>
            <a:ext cx="10861503" cy="1446550"/>
          </a:xfrm>
          <a:prstGeom prst="rect">
            <a:avLst/>
          </a:prstGeom>
          <a:noFill/>
        </p:spPr>
        <p:txBody>
          <a:bodyPr wrap="square" rtlCol="0">
            <a:spAutoFit/>
          </a:bodyPr>
          <a:lstStyle/>
          <a:p>
            <a:pPr algn="ctr"/>
            <a:r>
              <a:rPr lang="es-ES" sz="4400" dirty="0"/>
              <a:t>Equilibrio entre las necesidades y capacidades o servicios</a:t>
            </a:r>
            <a:endParaRPr lang="en-US" sz="4400" u="sng" dirty="0"/>
          </a:p>
        </p:txBody>
      </p:sp>
      <p:sp>
        <p:nvSpPr>
          <p:cNvPr id="2" name="Slide Number Placeholder 1"/>
          <p:cNvSpPr>
            <a:spLocks noGrp="1"/>
          </p:cNvSpPr>
          <p:nvPr>
            <p:ph type="sldNum" sz="quarter" idx="12"/>
          </p:nvPr>
        </p:nvSpPr>
        <p:spPr/>
        <p:txBody>
          <a:bodyPr/>
          <a:lstStyle/>
          <a:p>
            <a:fld id="{8CC4FCE3-3984-484D-8147-94AB9B0F2189}" type="slidenum">
              <a:rPr lang="fr-CH" smtClean="0"/>
              <a:t>27</a:t>
            </a:fld>
            <a:endParaRPr lang="fr-CH"/>
          </a:p>
        </p:txBody>
      </p:sp>
      <p:sp>
        <p:nvSpPr>
          <p:cNvPr id="17" name="Rectangle 1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cxnSp>
        <p:nvCxnSpPr>
          <p:cNvPr id="13" name="Straight Connector 12"/>
          <p:cNvCxnSpPr/>
          <p:nvPr/>
        </p:nvCxnSpPr>
        <p:spPr>
          <a:xfrm>
            <a:off x="3378200" y="4306899"/>
            <a:ext cx="0" cy="545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944671" y="4298213"/>
            <a:ext cx="0" cy="5452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13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64850" y="1311360"/>
            <a:ext cx="3123014" cy="29233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Necesidades de las personas afectadas</a:t>
            </a:r>
          </a:p>
        </p:txBody>
      </p:sp>
      <p:sp>
        <p:nvSpPr>
          <p:cNvPr id="10" name="Triangle 9"/>
          <p:cNvSpPr/>
          <p:nvPr/>
        </p:nvSpPr>
        <p:spPr>
          <a:xfrm>
            <a:off x="5935089" y="3714191"/>
            <a:ext cx="457200" cy="8297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662891" y="3149600"/>
            <a:ext cx="4681009" cy="1186157"/>
          </a:xfrm>
          <a:prstGeom prst="line">
            <a:avLst/>
          </a:prstGeom>
        </p:spPr>
        <p:style>
          <a:lnRef idx="1">
            <a:schemeClr val="accent1"/>
          </a:lnRef>
          <a:fillRef idx="0">
            <a:schemeClr val="accent1"/>
          </a:fillRef>
          <a:effectRef idx="0">
            <a:schemeClr val="accent1"/>
          </a:effectRef>
          <a:fontRef idx="minor">
            <a:schemeClr val="tx1"/>
          </a:fontRef>
        </p:style>
      </p:cxnSp>
      <p:sp>
        <p:nvSpPr>
          <p:cNvPr id="15" name="Block Arc 14"/>
          <p:cNvSpPr/>
          <p:nvPr/>
        </p:nvSpPr>
        <p:spPr>
          <a:xfrm rot="10800000">
            <a:off x="7984066" y="2637843"/>
            <a:ext cx="677334" cy="43180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15"/>
          <p:cNvSpPr/>
          <p:nvPr/>
        </p:nvSpPr>
        <p:spPr>
          <a:xfrm rot="10800000">
            <a:off x="3039532" y="3984946"/>
            <a:ext cx="677334" cy="43180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813012" y="4671466"/>
            <a:ext cx="4712700" cy="2000548"/>
          </a:xfrm>
          <a:prstGeom prst="rect">
            <a:avLst/>
          </a:prstGeom>
          <a:noFill/>
        </p:spPr>
        <p:txBody>
          <a:bodyPr wrap="none" rtlCol="0">
            <a:spAutoFit/>
          </a:bodyPr>
          <a:lstStyle/>
          <a:p>
            <a:r>
              <a:rPr lang="en-US" sz="2800" b="1" dirty="0" err="1"/>
              <a:t>Aumento</a:t>
            </a:r>
            <a:r>
              <a:rPr lang="en-US" sz="2800" b="1" dirty="0"/>
              <a:t> de las </a:t>
            </a:r>
            <a:r>
              <a:rPr lang="en-US" sz="2800" b="1" dirty="0" err="1"/>
              <a:t>necesidades</a:t>
            </a:r>
            <a:r>
              <a:rPr lang="en-US" sz="2800" b="1" dirty="0"/>
              <a:t>:</a:t>
            </a:r>
          </a:p>
          <a:p>
            <a:pPr marL="342900" indent="-342900">
              <a:buFont typeface="Arial" charset="0"/>
              <a:buChar char="•"/>
            </a:pPr>
            <a:r>
              <a:rPr lang="en-US" sz="2400" dirty="0" err="1"/>
              <a:t>Movimiento</a:t>
            </a:r>
            <a:r>
              <a:rPr lang="en-US" sz="2400" dirty="0"/>
              <a:t> de </a:t>
            </a:r>
            <a:r>
              <a:rPr lang="en-US" sz="2400" dirty="0" err="1"/>
              <a:t>población</a:t>
            </a:r>
            <a:endParaRPr lang="en-US" sz="2400" dirty="0"/>
          </a:p>
          <a:p>
            <a:pPr marL="342900" indent="-342900">
              <a:buFont typeface="Arial" charset="0"/>
              <a:buChar char="•"/>
            </a:pPr>
            <a:r>
              <a:rPr lang="en-US" sz="2400" dirty="0" err="1"/>
              <a:t>Aumento</a:t>
            </a:r>
            <a:r>
              <a:rPr lang="en-US" sz="2400" dirty="0"/>
              <a:t> de la </a:t>
            </a:r>
            <a:r>
              <a:rPr lang="en-US" sz="2400" dirty="0" err="1"/>
              <a:t>morbilidad</a:t>
            </a:r>
            <a:endParaRPr lang="en-US" sz="2400" dirty="0"/>
          </a:p>
          <a:p>
            <a:pPr marL="342900" indent="-342900">
              <a:buFont typeface="Arial" charset="0"/>
              <a:buChar char="•"/>
            </a:pPr>
            <a:r>
              <a:rPr lang="en-US" sz="2400" dirty="0" err="1"/>
              <a:t>Nuevas</a:t>
            </a:r>
            <a:r>
              <a:rPr lang="en-US" sz="2400" dirty="0"/>
              <a:t> </a:t>
            </a:r>
            <a:r>
              <a:rPr lang="en-US" sz="2400" dirty="0" err="1"/>
              <a:t>necesidades</a:t>
            </a:r>
            <a:r>
              <a:rPr lang="en-US" sz="2400" dirty="0"/>
              <a:t>: </a:t>
            </a:r>
            <a:r>
              <a:rPr lang="en-US" sz="2400" dirty="0" err="1"/>
              <a:t>heridas</a:t>
            </a:r>
            <a:r>
              <a:rPr lang="en-US" sz="2400" dirty="0"/>
              <a:t>, </a:t>
            </a:r>
            <a:r>
              <a:rPr lang="en-US" sz="2400" dirty="0" err="1"/>
              <a:t>etc</a:t>
            </a:r>
            <a:endParaRPr lang="en-US" sz="2400" dirty="0"/>
          </a:p>
          <a:p>
            <a:pPr marL="342900" indent="-342900">
              <a:buFont typeface="Arial" charset="0"/>
              <a:buChar char="•"/>
            </a:pPr>
            <a:r>
              <a:rPr lang="en-US" sz="2400" dirty="0"/>
              <a:t>Etc. </a:t>
            </a:r>
          </a:p>
        </p:txBody>
      </p:sp>
      <p:sp>
        <p:nvSpPr>
          <p:cNvPr id="19" name="TextBox 18"/>
          <p:cNvSpPr txBox="1"/>
          <p:nvPr/>
        </p:nvSpPr>
        <p:spPr>
          <a:xfrm>
            <a:off x="5821345" y="4534655"/>
            <a:ext cx="6360524" cy="2369880"/>
          </a:xfrm>
          <a:prstGeom prst="rect">
            <a:avLst/>
          </a:prstGeom>
          <a:noFill/>
        </p:spPr>
        <p:txBody>
          <a:bodyPr wrap="none" rtlCol="0">
            <a:spAutoFit/>
          </a:bodyPr>
          <a:lstStyle/>
          <a:p>
            <a:r>
              <a:rPr lang="en-US" sz="2800" b="1" dirty="0" err="1"/>
              <a:t>Deterioro</a:t>
            </a:r>
            <a:r>
              <a:rPr lang="en-US" sz="2800" b="1" dirty="0"/>
              <a:t> de las </a:t>
            </a:r>
            <a:r>
              <a:rPr lang="en-US" sz="2800" b="1" dirty="0" err="1"/>
              <a:t>capacidades</a:t>
            </a:r>
            <a:r>
              <a:rPr lang="en-US" sz="2800" b="1" dirty="0"/>
              <a:t> y </a:t>
            </a:r>
            <a:r>
              <a:rPr lang="en-US" sz="2800" b="1" dirty="0" err="1"/>
              <a:t>servicios</a:t>
            </a:r>
            <a:r>
              <a:rPr lang="en-US" sz="2800" b="1" dirty="0"/>
              <a:t> </a:t>
            </a:r>
            <a:endParaRPr lang="en-GB" sz="2800" b="1" dirty="0"/>
          </a:p>
          <a:p>
            <a:pPr marL="285750" indent="-285750">
              <a:buFont typeface="Arial" charset="0"/>
              <a:buChar char="•"/>
            </a:pPr>
            <a:r>
              <a:rPr lang="en-GB" sz="2400" dirty="0" err="1"/>
              <a:t>Medios</a:t>
            </a:r>
            <a:r>
              <a:rPr lang="en-GB" sz="2400" dirty="0"/>
              <a:t> </a:t>
            </a:r>
            <a:r>
              <a:rPr lang="en-GB" sz="2400" dirty="0" err="1"/>
              <a:t>insuficientes</a:t>
            </a:r>
            <a:endParaRPr lang="en-GB" sz="2400" dirty="0"/>
          </a:p>
          <a:p>
            <a:pPr marL="285750" indent="-285750">
              <a:buFont typeface="Arial" charset="0"/>
              <a:buChar char="•"/>
            </a:pPr>
            <a:r>
              <a:rPr lang="en-GB" sz="2400" dirty="0"/>
              <a:t>Personal </a:t>
            </a:r>
            <a:r>
              <a:rPr lang="en-GB" sz="2400" dirty="0" err="1"/>
              <a:t>insuficiente</a:t>
            </a:r>
            <a:r>
              <a:rPr lang="en-GB" sz="2400" dirty="0"/>
              <a:t> (</a:t>
            </a:r>
            <a:r>
              <a:rPr lang="en-GB" sz="2400" dirty="0" err="1"/>
              <a:t>inseguridad</a:t>
            </a:r>
            <a:r>
              <a:rPr lang="en-GB" sz="2400" dirty="0"/>
              <a:t>)</a:t>
            </a:r>
          </a:p>
          <a:p>
            <a:pPr marL="285750" indent="-285750">
              <a:buFont typeface="Arial" charset="0"/>
              <a:buChar char="•"/>
            </a:pPr>
            <a:r>
              <a:rPr lang="en-GB" sz="2400" dirty="0" err="1"/>
              <a:t>Desorganización</a:t>
            </a:r>
            <a:r>
              <a:rPr lang="en-GB" sz="2400" dirty="0"/>
              <a:t> de </a:t>
            </a:r>
            <a:r>
              <a:rPr lang="en-GB" sz="2400" dirty="0" err="1"/>
              <a:t>los</a:t>
            </a:r>
            <a:r>
              <a:rPr lang="en-GB" sz="2400" dirty="0"/>
              <a:t> </a:t>
            </a:r>
            <a:r>
              <a:rPr lang="en-GB" sz="2400" dirty="0" err="1"/>
              <a:t>servicios</a:t>
            </a:r>
            <a:endParaRPr lang="en-GB" sz="2400" dirty="0"/>
          </a:p>
          <a:p>
            <a:pPr marL="285750" indent="-285750">
              <a:buFont typeface="Arial" charset="0"/>
              <a:buChar char="•"/>
            </a:pPr>
            <a:r>
              <a:rPr lang="en-GB" sz="2400" dirty="0" err="1"/>
              <a:t>Destrucción</a:t>
            </a:r>
            <a:r>
              <a:rPr lang="en-GB" sz="2400" dirty="0"/>
              <a:t> de </a:t>
            </a:r>
            <a:r>
              <a:rPr lang="en-GB" sz="2400" dirty="0" err="1"/>
              <a:t>instalaciones</a:t>
            </a:r>
            <a:r>
              <a:rPr lang="en-GB" sz="2400" dirty="0"/>
              <a:t> </a:t>
            </a:r>
            <a:r>
              <a:rPr lang="en-GB" sz="2400" dirty="0" err="1"/>
              <a:t>médicas</a:t>
            </a:r>
            <a:endParaRPr lang="en-GB" sz="2400" dirty="0"/>
          </a:p>
          <a:p>
            <a:pPr marL="285750" indent="-285750">
              <a:buFont typeface="Arial" charset="0"/>
              <a:buChar char="•"/>
            </a:pPr>
            <a:r>
              <a:rPr lang="en-GB" sz="2400" dirty="0"/>
              <a:t>Etc. </a:t>
            </a:r>
            <a:endParaRPr lang="en-US" sz="2400" dirty="0"/>
          </a:p>
        </p:txBody>
      </p:sp>
      <p:sp>
        <p:nvSpPr>
          <p:cNvPr id="22" name="Lightning Bolt 21"/>
          <p:cNvSpPr/>
          <p:nvPr/>
        </p:nvSpPr>
        <p:spPr>
          <a:xfrm rot="21053089">
            <a:off x="5002757" y="1221950"/>
            <a:ext cx="1134569" cy="2289830"/>
          </a:xfrm>
          <a:prstGeom prst="lightningBol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719487" y="1760828"/>
            <a:ext cx="1952779" cy="461665"/>
          </a:xfrm>
          <a:prstGeom prst="rect">
            <a:avLst/>
          </a:prstGeom>
          <a:solidFill>
            <a:schemeClr val="bg1"/>
          </a:solidFill>
        </p:spPr>
        <p:txBody>
          <a:bodyPr wrap="none" rtlCol="0">
            <a:spAutoFit/>
          </a:bodyPr>
          <a:lstStyle/>
          <a:p>
            <a:r>
              <a:rPr lang="en-US" sz="2400" dirty="0"/>
              <a:t>Crisis de </a:t>
            </a:r>
            <a:r>
              <a:rPr lang="en-US" sz="2400" dirty="0" err="1"/>
              <a:t>salud</a:t>
            </a:r>
            <a:endParaRPr lang="en-US" sz="2400" dirty="0"/>
          </a:p>
        </p:txBody>
      </p:sp>
      <p:sp>
        <p:nvSpPr>
          <p:cNvPr id="26" name="TextBox 25"/>
          <p:cNvSpPr txBox="1"/>
          <p:nvPr/>
        </p:nvSpPr>
        <p:spPr>
          <a:xfrm>
            <a:off x="667727" y="43902"/>
            <a:ext cx="11267599" cy="769441"/>
          </a:xfrm>
          <a:prstGeom prst="rect">
            <a:avLst/>
          </a:prstGeom>
          <a:noFill/>
        </p:spPr>
        <p:txBody>
          <a:bodyPr wrap="square" rtlCol="0">
            <a:spAutoFit/>
          </a:bodyPr>
          <a:lstStyle/>
          <a:p>
            <a:pPr algn="ctr"/>
            <a:r>
              <a:rPr lang="en-US" sz="4400" u="sng" dirty="0" err="1"/>
              <a:t>Desequilibrio</a:t>
            </a:r>
            <a:r>
              <a:rPr lang="en-US" sz="4400" u="sng" dirty="0"/>
              <a:t> entre </a:t>
            </a:r>
            <a:r>
              <a:rPr lang="en-US" sz="4400" u="sng" dirty="0" err="1"/>
              <a:t>necesidadesy</a:t>
            </a:r>
            <a:r>
              <a:rPr lang="en-US" sz="4400" u="sng" dirty="0"/>
              <a:t> </a:t>
            </a:r>
            <a:r>
              <a:rPr lang="en-US" sz="4400" u="sng" dirty="0" err="1"/>
              <a:t>servicios</a:t>
            </a:r>
            <a:endParaRPr lang="en-US" sz="4400" u="sng" dirty="0"/>
          </a:p>
        </p:txBody>
      </p:sp>
      <p:sp>
        <p:nvSpPr>
          <p:cNvPr id="2" name="Slide Number Placeholder 1"/>
          <p:cNvSpPr>
            <a:spLocks noGrp="1"/>
          </p:cNvSpPr>
          <p:nvPr>
            <p:ph type="sldNum" sz="quarter" idx="12"/>
          </p:nvPr>
        </p:nvSpPr>
        <p:spPr/>
        <p:txBody>
          <a:bodyPr/>
          <a:lstStyle/>
          <a:p>
            <a:fld id="{8CC4FCE3-3984-484D-8147-94AB9B0F2189}" type="slidenum">
              <a:rPr lang="fr-CH" smtClean="0"/>
              <a:t>28</a:t>
            </a:fld>
            <a:endParaRPr lang="fr-CH" dirty="0"/>
          </a:p>
        </p:txBody>
      </p:sp>
      <p:sp>
        <p:nvSpPr>
          <p:cNvPr id="17" name="Rectangle 1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20" name="Triangle 7">
            <a:extLst>
              <a:ext uri="{FF2B5EF4-FFF2-40B4-BE49-F238E27FC236}">
                <a16:creationId xmlns:a16="http://schemas.microsoft.com/office/drawing/2014/main" id="{7936E399-7086-49B8-83EC-8CB00699A88E}"/>
              </a:ext>
            </a:extLst>
          </p:cNvPr>
          <p:cNvSpPr/>
          <p:nvPr/>
        </p:nvSpPr>
        <p:spPr>
          <a:xfrm>
            <a:off x="7283116" y="813343"/>
            <a:ext cx="2788772" cy="1959693"/>
          </a:xfrm>
          <a:prstGeom prst="triangle">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Capaci-dades</a:t>
            </a:r>
            <a:r>
              <a:rPr lang="en-US" sz="2400" dirty="0">
                <a:solidFill>
                  <a:schemeClr val="tx1"/>
                </a:solidFill>
              </a:rPr>
              <a:t>, </a:t>
            </a:r>
          </a:p>
          <a:p>
            <a:pPr algn="ctr"/>
            <a:r>
              <a:rPr lang="en-US" sz="2400" dirty="0" err="1">
                <a:solidFill>
                  <a:schemeClr val="tx1"/>
                </a:solidFill>
              </a:rPr>
              <a:t>servicios</a:t>
            </a:r>
            <a:endParaRPr lang="en-US" sz="2400" dirty="0">
              <a:solidFill>
                <a:schemeClr val="tx1"/>
              </a:solidFill>
            </a:endParaRPr>
          </a:p>
        </p:txBody>
      </p:sp>
    </p:spTree>
    <p:extLst>
      <p:ext uri="{BB962C8B-B14F-4D97-AF65-F5344CB8AC3E}">
        <p14:creationId xmlns:p14="http://schemas.microsoft.com/office/powerpoint/2010/main" val="3730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a:xfrm>
            <a:off x="3939715" y="284927"/>
            <a:ext cx="5946101" cy="792088"/>
          </a:xfrm>
        </p:spPr>
        <p:txBody>
          <a:bodyPr>
            <a:normAutofit fontScale="90000"/>
          </a:bodyPr>
          <a:lstStyle/>
          <a:p>
            <a:r>
              <a:rPr lang="es-419" dirty="0"/>
              <a:t>Necesidades vs capacidades</a:t>
            </a:r>
            <a:endParaRPr lang="en-US" u="sng" dirty="0">
              <a:latin typeface="+mn-lt"/>
            </a:endParaRPr>
          </a:p>
        </p:txBody>
      </p:sp>
      <p:sp>
        <p:nvSpPr>
          <p:cNvPr id="11" name="Content Placeholder 8"/>
          <p:cNvSpPr>
            <a:spLocks noGrp="1"/>
          </p:cNvSpPr>
          <p:nvPr>
            <p:ph sz="half" idx="1"/>
          </p:nvPr>
        </p:nvSpPr>
        <p:spPr>
          <a:xfrm>
            <a:off x="931024" y="1269207"/>
            <a:ext cx="5946102" cy="5588793"/>
          </a:xfrm>
        </p:spPr>
        <p:txBody>
          <a:bodyPr>
            <a:normAutofit/>
          </a:bodyPr>
          <a:lstStyle/>
          <a:p>
            <a:r>
              <a:rPr lang="es-419" dirty="0"/>
              <a:t>Algunas personas pueden tener más problemas para satisfacer sus necesidades básicas de salud y supervivencia, por ejemplo</a:t>
            </a:r>
          </a:p>
          <a:p>
            <a:pPr marL="820738" lvl="2" indent="-276225"/>
            <a:r>
              <a:rPr lang="es-419" sz="2400" dirty="0" err="1"/>
              <a:t>PDIs</a:t>
            </a:r>
            <a:r>
              <a:rPr lang="es-419" sz="2400" dirty="0"/>
              <a:t>, refugiados, migrantes, poblaciones de acogida, residentes en zona de crisis</a:t>
            </a:r>
          </a:p>
          <a:p>
            <a:pPr marL="820738" lvl="2" indent="-276225"/>
            <a:r>
              <a:rPr lang="es-419" sz="2400" dirty="0"/>
              <a:t>Grupos étnicos o religiosos, castas</a:t>
            </a:r>
          </a:p>
          <a:p>
            <a:pPr marL="820738" lvl="2" indent="-276225"/>
            <a:r>
              <a:rPr lang="es-419" sz="2400" dirty="0"/>
              <a:t>Gente pobre</a:t>
            </a:r>
          </a:p>
          <a:p>
            <a:pPr marL="820738" lvl="2" indent="-276225"/>
            <a:r>
              <a:rPr lang="es-419" sz="2400" dirty="0"/>
              <a:t>Niños, ancianos</a:t>
            </a:r>
          </a:p>
          <a:p>
            <a:pPr marL="820738" lvl="2" indent="-276225"/>
            <a:r>
              <a:rPr lang="es-419" sz="2400" dirty="0"/>
              <a:t>Hogares encabezados por mujeres</a:t>
            </a:r>
          </a:p>
          <a:p>
            <a:pPr marL="820738" lvl="2" indent="-276225"/>
            <a:r>
              <a:rPr lang="es-419" sz="2400" dirty="0"/>
              <a:t>Personas con discapacidad </a:t>
            </a:r>
          </a:p>
          <a:p>
            <a:pPr marL="820738" lvl="2" indent="-276225"/>
            <a:r>
              <a:rPr lang="es-419" sz="2400" dirty="0"/>
              <a:t>Personas privadas de libertad</a:t>
            </a:r>
          </a:p>
          <a:p>
            <a:pPr marL="820738" lvl="2" indent="-276225"/>
            <a:r>
              <a:rPr lang="es-419" sz="2400" dirty="0"/>
              <a:t>Niños no acompañados…</a:t>
            </a:r>
          </a:p>
        </p:txBody>
      </p:sp>
      <p:sp>
        <p:nvSpPr>
          <p:cNvPr id="2" name="Slide Number Placeholder 1"/>
          <p:cNvSpPr>
            <a:spLocks noGrp="1"/>
          </p:cNvSpPr>
          <p:nvPr>
            <p:ph type="sldNum" sz="quarter" idx="12"/>
          </p:nvPr>
        </p:nvSpPr>
        <p:spPr/>
        <p:txBody>
          <a:bodyPr/>
          <a:lstStyle/>
          <a:p>
            <a:fld id="{8CC4FCE3-3984-484D-8147-94AB9B0F2189}" type="slidenum">
              <a:rPr lang="fr-CH" smtClean="0"/>
              <a:t>29</a:t>
            </a:fld>
            <a:endParaRPr lang="fr-CH"/>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814" y="2806701"/>
            <a:ext cx="4442374" cy="2769080"/>
          </a:xfrm>
          <a:prstGeom prst="rect">
            <a:avLst/>
          </a:prstGeom>
        </p:spPr>
      </p:pic>
      <p:sp>
        <p:nvSpPr>
          <p:cNvPr id="9" name="TextBox 8"/>
          <p:cNvSpPr txBox="1"/>
          <p:nvPr/>
        </p:nvSpPr>
        <p:spPr>
          <a:xfrm>
            <a:off x="10803763" y="5537141"/>
            <a:ext cx="1005403" cy="230832"/>
          </a:xfrm>
          <a:prstGeom prst="rect">
            <a:avLst/>
          </a:prstGeom>
          <a:noFill/>
        </p:spPr>
        <p:txBody>
          <a:bodyPr wrap="none" rtlCol="0">
            <a:spAutoFit/>
          </a:bodyPr>
          <a:lstStyle/>
          <a:p>
            <a:r>
              <a:rPr lang="en-GB" sz="900" i="1" dirty="0"/>
              <a:t>Ali Yousef, ©ICRC</a:t>
            </a:r>
          </a:p>
        </p:txBody>
      </p:sp>
      <p:sp>
        <p:nvSpPr>
          <p:cNvPr id="14" name="TextBox 13"/>
          <p:cNvSpPr txBox="1"/>
          <p:nvPr/>
        </p:nvSpPr>
        <p:spPr>
          <a:xfrm>
            <a:off x="8102600" y="4318000"/>
            <a:ext cx="184731" cy="369332"/>
          </a:xfrm>
          <a:prstGeom prst="rect">
            <a:avLst/>
          </a:prstGeom>
          <a:noFill/>
        </p:spPr>
        <p:txBody>
          <a:bodyPr wrap="none" rtlCol="0">
            <a:spAutoFit/>
          </a:bodyPr>
          <a:lstStyle/>
          <a:p>
            <a:endParaRPr lang="en-GB" dirty="0"/>
          </a:p>
        </p:txBody>
      </p:sp>
      <p:sp>
        <p:nvSpPr>
          <p:cNvPr id="19" name="TextBox 18"/>
          <p:cNvSpPr txBox="1"/>
          <p:nvPr/>
        </p:nvSpPr>
        <p:spPr>
          <a:xfrm>
            <a:off x="11214100" y="6198591"/>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39696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092A9D4B-5DFD-410A-9C94-76DAB048CC6A}"/>
              </a:ext>
            </a:extLst>
          </p:cNvPr>
          <p:cNvSpPr txBox="1">
            <a:spLocks/>
          </p:cNvSpPr>
          <p:nvPr/>
        </p:nvSpPr>
        <p:spPr>
          <a:xfrm>
            <a:off x="1061582" y="166516"/>
            <a:ext cx="10705190" cy="79208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err="1">
                <a:latin typeface="+mn-lt"/>
              </a:rPr>
              <a:t>Tipología</a:t>
            </a:r>
            <a:r>
              <a:rPr lang="en-GB" sz="4400" u="sng" dirty="0">
                <a:latin typeface="+mn-lt"/>
              </a:rPr>
              <a:t> de las crisis – </a:t>
            </a:r>
            <a:r>
              <a:rPr lang="en-GB" sz="4400" u="sng" dirty="0" err="1">
                <a:latin typeface="+mn-lt"/>
              </a:rPr>
              <a:t>entornos</a:t>
            </a:r>
            <a:r>
              <a:rPr lang="en-GB" sz="4400" u="sng" dirty="0">
                <a:latin typeface="+mn-lt"/>
              </a:rPr>
              <a:t> y </a:t>
            </a:r>
            <a:r>
              <a:rPr lang="en-GB" sz="4400" u="sng" dirty="0" err="1">
                <a:latin typeface="+mn-lt"/>
              </a:rPr>
              <a:t>consecuencias</a:t>
            </a:r>
            <a:endParaRPr lang="en-GB" sz="4400" u="sng"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883148442"/>
              </p:ext>
            </p:extLst>
          </p:nvPr>
        </p:nvGraphicFramePr>
        <p:xfrm>
          <a:off x="937016" y="1139231"/>
          <a:ext cx="10954321" cy="3474680"/>
        </p:xfrm>
        <a:graphic>
          <a:graphicData uri="http://schemas.openxmlformats.org/drawingml/2006/table">
            <a:tbl>
              <a:tblPr firstRow="1" bandRow="1">
                <a:tableStyleId>{5C22544A-7EE6-4342-B048-85BDC9FD1C3A}</a:tableStyleId>
              </a:tblPr>
              <a:tblGrid>
                <a:gridCol w="1117598">
                  <a:extLst>
                    <a:ext uri="{9D8B030D-6E8A-4147-A177-3AD203B41FA5}">
                      <a16:colId xmlns:a16="http://schemas.microsoft.com/office/drawing/2014/main" val="20000"/>
                    </a:ext>
                  </a:extLst>
                </a:gridCol>
                <a:gridCol w="3264131">
                  <a:extLst>
                    <a:ext uri="{9D8B030D-6E8A-4147-A177-3AD203B41FA5}">
                      <a16:colId xmlns:a16="http://schemas.microsoft.com/office/drawing/2014/main" val="20001"/>
                    </a:ext>
                  </a:extLst>
                </a:gridCol>
                <a:gridCol w="2190864">
                  <a:extLst>
                    <a:ext uri="{9D8B030D-6E8A-4147-A177-3AD203B41FA5}">
                      <a16:colId xmlns:a16="http://schemas.microsoft.com/office/drawing/2014/main" val="20002"/>
                    </a:ext>
                  </a:extLst>
                </a:gridCol>
                <a:gridCol w="2190864">
                  <a:extLst>
                    <a:ext uri="{9D8B030D-6E8A-4147-A177-3AD203B41FA5}">
                      <a16:colId xmlns:a16="http://schemas.microsoft.com/office/drawing/2014/main" val="20003"/>
                    </a:ext>
                  </a:extLst>
                </a:gridCol>
                <a:gridCol w="2190864">
                  <a:extLst>
                    <a:ext uri="{9D8B030D-6E8A-4147-A177-3AD203B41FA5}">
                      <a16:colId xmlns:a16="http://schemas.microsoft.com/office/drawing/2014/main" val="20004"/>
                    </a:ext>
                  </a:extLst>
                </a:gridCol>
              </a:tblGrid>
              <a:tr h="519571">
                <a:tc>
                  <a:txBody>
                    <a:bodyPr/>
                    <a:lstStyle/>
                    <a:p>
                      <a:r>
                        <a:rPr lang="en-US" sz="2400" dirty="0"/>
                        <a:t>Groups</a:t>
                      </a:r>
                      <a:endParaRPr lang="fr-CH" sz="2400" dirty="0"/>
                    </a:p>
                  </a:txBody>
                  <a:tcPr/>
                </a:tc>
                <a:tc>
                  <a:txBody>
                    <a:bodyPr/>
                    <a:lstStyle/>
                    <a:p>
                      <a:r>
                        <a:rPr lang="en-US" sz="2400" dirty="0"/>
                        <a:t>Video</a:t>
                      </a:r>
                      <a:endParaRPr lang="fr-CH" sz="2400" dirty="0"/>
                    </a:p>
                  </a:txBody>
                  <a:tcPr/>
                </a:tc>
                <a:tc>
                  <a:txBody>
                    <a:bodyPr/>
                    <a:lstStyle/>
                    <a:p>
                      <a:r>
                        <a:rPr lang="en-US" sz="2400" dirty="0"/>
                        <a:t>Country</a:t>
                      </a:r>
                      <a:endParaRPr lang="fr-CH" sz="2400" dirty="0"/>
                    </a:p>
                  </a:txBody>
                  <a:tcPr/>
                </a:tc>
                <a:tc>
                  <a:txBody>
                    <a:bodyPr/>
                    <a:lstStyle/>
                    <a:p>
                      <a:r>
                        <a:rPr lang="en-US" sz="2400" dirty="0"/>
                        <a:t>Time</a:t>
                      </a:r>
                      <a:endParaRPr lang="fr-CH" sz="2400" dirty="0"/>
                    </a:p>
                  </a:txBody>
                  <a:tcPr/>
                </a:tc>
                <a:tc>
                  <a:txBody>
                    <a:bodyPr/>
                    <a:lstStyle/>
                    <a:p>
                      <a:r>
                        <a:rPr lang="en-US" sz="2400" dirty="0"/>
                        <a:t>Production</a:t>
                      </a:r>
                      <a:endParaRPr lang="fr-CH" sz="2400" dirty="0"/>
                    </a:p>
                  </a:txBody>
                  <a:tcPr/>
                </a:tc>
                <a:extLst>
                  <a:ext uri="{0D108BD9-81ED-4DB2-BD59-A6C34878D82A}">
                    <a16:rowId xmlns:a16="http://schemas.microsoft.com/office/drawing/2014/main" val="10000"/>
                  </a:ext>
                </a:extLst>
              </a:tr>
              <a:tr h="868960">
                <a:tc>
                  <a:txBody>
                    <a:bodyPr/>
                    <a:lstStyle/>
                    <a:p>
                      <a:r>
                        <a:rPr lang="en-US" sz="2400" dirty="0"/>
                        <a:t>1</a:t>
                      </a:r>
                      <a:endParaRPr lang="fr-CH" sz="2400" dirty="0"/>
                    </a:p>
                  </a:txBody>
                  <a:tcPr/>
                </a:tc>
                <a:tc>
                  <a:txBody>
                    <a:bodyPr/>
                    <a:lstStyle/>
                    <a:p>
                      <a:pPr>
                        <a:lnSpc>
                          <a:spcPct val="107000"/>
                        </a:lnSpc>
                        <a:spcAft>
                          <a:spcPts val="0"/>
                        </a:spcAft>
                      </a:pPr>
                      <a:r>
                        <a:rPr lang="es-419" sz="2400" noProof="0" dirty="0"/>
                        <a:t>La valentía bajo fuego</a:t>
                      </a:r>
                      <a:endParaRPr lang="es-419" sz="2400" noProof="0" dirty="0">
                        <a:solidFill>
                          <a:schemeClr val="bg2"/>
                        </a:solidFill>
                      </a:endParaRPr>
                    </a:p>
                  </a:txBody>
                  <a:tcPr/>
                </a:tc>
                <a:tc>
                  <a:txBody>
                    <a:bodyPr/>
                    <a:lstStyle/>
                    <a:p>
                      <a:pPr>
                        <a:lnSpc>
                          <a:spcPct val="107000"/>
                        </a:lnSpc>
                        <a:spcAft>
                          <a:spcPts val="0"/>
                        </a:spcAft>
                      </a:pPr>
                      <a:r>
                        <a:rPr lang="es-419" sz="2400" noProof="0" dirty="0"/>
                        <a:t>Sur-Sudan</a:t>
                      </a:r>
                      <a:endParaRPr lang="es-419" sz="2400" noProof="0" dirty="0">
                        <a:solidFill>
                          <a:schemeClr val="bg2"/>
                        </a:solidFill>
                      </a:endParaRPr>
                    </a:p>
                  </a:txBody>
                  <a:tcPr/>
                </a:tc>
                <a:tc>
                  <a:txBody>
                    <a:bodyPr/>
                    <a:lstStyle/>
                    <a:p>
                      <a:r>
                        <a:rPr lang="en-US" sz="2400" dirty="0"/>
                        <a:t>1:40’</a:t>
                      </a:r>
                      <a:endParaRPr lang="fr-CH" sz="2400" dirty="0"/>
                    </a:p>
                  </a:txBody>
                  <a:tcPr/>
                </a:tc>
                <a:tc>
                  <a:txBody>
                    <a:bodyPr/>
                    <a:lstStyle/>
                    <a:p>
                      <a:r>
                        <a:rPr lang="en-US" sz="2400" dirty="0"/>
                        <a:t>CICR</a:t>
                      </a:r>
                      <a:endParaRPr lang="fr-CH" sz="2400" dirty="0"/>
                    </a:p>
                  </a:txBody>
                  <a:tcPr/>
                </a:tc>
                <a:extLst>
                  <a:ext uri="{0D108BD9-81ED-4DB2-BD59-A6C34878D82A}">
                    <a16:rowId xmlns:a16="http://schemas.microsoft.com/office/drawing/2014/main" val="10001"/>
                  </a:ext>
                </a:extLst>
              </a:tr>
              <a:tr h="837993">
                <a:tc>
                  <a:txBody>
                    <a:bodyPr/>
                    <a:lstStyle/>
                    <a:p>
                      <a:r>
                        <a:rPr lang="en-US" sz="2400" dirty="0"/>
                        <a:t>2-3</a:t>
                      </a:r>
                      <a:endParaRPr lang="fr-CH" sz="2400" dirty="0"/>
                    </a:p>
                  </a:txBody>
                  <a:tcPr/>
                </a:tc>
                <a:tc>
                  <a:txBody>
                    <a:bodyPr/>
                    <a:lstStyle/>
                    <a:p>
                      <a:pPr>
                        <a:lnSpc>
                          <a:spcPct val="107000"/>
                        </a:lnSpc>
                        <a:spcAft>
                          <a:spcPts val="0"/>
                        </a:spcAft>
                      </a:pPr>
                      <a:r>
                        <a:rPr lang="es-419" sz="2400" noProof="0" dirty="0"/>
                        <a:t>Terremoto, “</a:t>
                      </a:r>
                      <a:r>
                        <a:rPr lang="es-419" sz="2400" noProof="0" dirty="0" err="1"/>
                        <a:t>Kirtipur</a:t>
                      </a:r>
                      <a:r>
                        <a:rPr lang="es-419" sz="2400" noProof="0" dirty="0"/>
                        <a:t>”</a:t>
                      </a:r>
                      <a:endParaRPr lang="es-419" sz="2400" noProof="0" dirty="0">
                        <a:solidFill>
                          <a:schemeClr val="bg2"/>
                        </a:solidFill>
                      </a:endParaRPr>
                    </a:p>
                  </a:txBody>
                  <a:tcPr/>
                </a:tc>
                <a:tc>
                  <a:txBody>
                    <a:bodyPr/>
                    <a:lstStyle/>
                    <a:p>
                      <a:r>
                        <a:rPr lang="en-US" sz="2400" dirty="0"/>
                        <a:t>Nepal</a:t>
                      </a:r>
                      <a:endParaRPr lang="fr-CH" sz="2400" dirty="0"/>
                    </a:p>
                  </a:txBody>
                  <a:tcPr>
                    <a:solidFill>
                      <a:srgbClr val="E9EDF7"/>
                    </a:solidFill>
                  </a:tcPr>
                </a:tc>
                <a:tc>
                  <a:txBody>
                    <a:bodyPr/>
                    <a:lstStyle/>
                    <a:p>
                      <a:r>
                        <a:rPr lang="en-US" sz="2400" dirty="0"/>
                        <a:t>3:00’</a:t>
                      </a:r>
                      <a:endParaRPr lang="fr-CH" sz="2400" dirty="0"/>
                    </a:p>
                  </a:txBody>
                  <a:tcPr/>
                </a:tc>
                <a:tc>
                  <a:txBody>
                    <a:bodyPr/>
                    <a:lstStyle/>
                    <a:p>
                      <a:r>
                        <a:rPr lang="en-US" sz="2400" dirty="0" err="1"/>
                        <a:t>Sagarmatha</a:t>
                      </a:r>
                      <a:r>
                        <a:rPr lang="en-US" sz="2400" dirty="0"/>
                        <a:t> TV</a:t>
                      </a:r>
                      <a:endParaRPr lang="fr-CH" sz="2400" dirty="0"/>
                    </a:p>
                  </a:txBody>
                  <a:tcPr/>
                </a:tc>
                <a:extLst>
                  <a:ext uri="{0D108BD9-81ED-4DB2-BD59-A6C34878D82A}">
                    <a16:rowId xmlns:a16="http://schemas.microsoft.com/office/drawing/2014/main" val="10002"/>
                  </a:ext>
                </a:extLst>
              </a:tr>
              <a:tr h="1162626">
                <a:tc>
                  <a:txBody>
                    <a:bodyPr/>
                    <a:lstStyle/>
                    <a:p>
                      <a:r>
                        <a:rPr lang="en-US" sz="2400" dirty="0"/>
                        <a:t>4</a:t>
                      </a:r>
                    </a:p>
                  </a:txBody>
                  <a:tcPr/>
                </a:tc>
                <a:tc>
                  <a:txBody>
                    <a:bodyPr/>
                    <a:lstStyle/>
                    <a:p>
                      <a:pPr>
                        <a:lnSpc>
                          <a:spcPct val="107000"/>
                        </a:lnSpc>
                        <a:spcAft>
                          <a:spcPts val="0"/>
                        </a:spcAft>
                      </a:pPr>
                      <a:r>
                        <a:rPr lang="es-419" sz="2400" kern="1200" noProof="0" dirty="0">
                          <a:effectLst/>
                        </a:rPr>
                        <a:t>Decidida a ganarse la vida ante la llegada del invierno</a:t>
                      </a:r>
                      <a:endParaRPr lang="es-419" sz="2400" noProof="0" dirty="0">
                        <a:solidFill>
                          <a:schemeClr val="bg2"/>
                        </a:solidFill>
                      </a:endParaRPr>
                    </a:p>
                  </a:txBody>
                  <a:tcPr/>
                </a:tc>
                <a:tc>
                  <a:txBody>
                    <a:bodyPr/>
                    <a:lstStyle/>
                    <a:p>
                      <a:r>
                        <a:rPr lang="en-US" sz="2400" dirty="0" err="1"/>
                        <a:t>Síria</a:t>
                      </a:r>
                      <a:endParaRPr lang="fr-CH" sz="2400" dirty="0"/>
                    </a:p>
                  </a:txBody>
                  <a:tcPr/>
                </a:tc>
                <a:tc>
                  <a:txBody>
                    <a:bodyPr/>
                    <a:lstStyle/>
                    <a:p>
                      <a:r>
                        <a:rPr lang="en-US" sz="2400" dirty="0"/>
                        <a:t>1:18’</a:t>
                      </a:r>
                      <a:endParaRPr lang="fr-CH" sz="2400" dirty="0"/>
                    </a:p>
                  </a:txBody>
                  <a:tcPr/>
                </a:tc>
                <a:tc>
                  <a:txBody>
                    <a:bodyPr/>
                    <a:lstStyle/>
                    <a:p>
                      <a:r>
                        <a:rPr lang="en-US" sz="2400" dirty="0"/>
                        <a:t>CICR</a:t>
                      </a:r>
                      <a:endParaRPr lang="fr-CH" sz="2400" dirty="0"/>
                    </a:p>
                  </a:txBody>
                  <a:tcPr/>
                </a:tc>
                <a:extLst>
                  <a:ext uri="{0D108BD9-81ED-4DB2-BD59-A6C34878D82A}">
                    <a16:rowId xmlns:a16="http://schemas.microsoft.com/office/drawing/2014/main" val="10003"/>
                  </a:ext>
                </a:extLst>
              </a:tr>
            </a:tbl>
          </a:graphicData>
        </a:graphic>
      </p:graphicFrame>
      <p:sp>
        <p:nvSpPr>
          <p:cNvPr id="6" name="Espace réservé du contenu 15">
            <a:extLst>
              <a:ext uri="{FF2B5EF4-FFF2-40B4-BE49-F238E27FC236}">
                <a16:creationId xmlns:a16="http://schemas.microsoft.com/office/drawing/2014/main" id="{526745CF-A569-4CF0-9653-9473E099BD0A}"/>
              </a:ext>
            </a:extLst>
          </p:cNvPr>
          <p:cNvSpPr txBox="1">
            <a:spLocks/>
          </p:cNvSpPr>
          <p:nvPr/>
        </p:nvSpPr>
        <p:spPr>
          <a:xfrm>
            <a:off x="624463" y="4528381"/>
            <a:ext cx="11288684" cy="2036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CH" dirty="0"/>
          </a:p>
          <a:p>
            <a:pPr marL="457200" lvl="1" indent="0">
              <a:buNone/>
            </a:pPr>
            <a:r>
              <a:rPr lang="en-US" sz="2800" b="1" dirty="0" err="1">
                <a:solidFill>
                  <a:srgbClr val="FF0000"/>
                </a:solidFill>
              </a:rPr>
              <a:t>Trabajo</a:t>
            </a:r>
            <a:r>
              <a:rPr lang="en-US" sz="2800" b="1" dirty="0">
                <a:solidFill>
                  <a:srgbClr val="FF0000"/>
                </a:solidFill>
              </a:rPr>
              <a:t> </a:t>
            </a:r>
            <a:r>
              <a:rPr lang="en-US" sz="2800" b="1" dirty="0" err="1">
                <a:solidFill>
                  <a:srgbClr val="FF0000"/>
                </a:solidFill>
              </a:rPr>
              <a:t>en</a:t>
            </a:r>
            <a:r>
              <a:rPr lang="en-US" sz="2800" b="1" dirty="0">
                <a:solidFill>
                  <a:srgbClr val="FF0000"/>
                </a:solidFill>
              </a:rPr>
              <a:t> </a:t>
            </a:r>
            <a:r>
              <a:rPr lang="en-US" sz="2800" b="1" dirty="0" err="1">
                <a:solidFill>
                  <a:srgbClr val="FF0000"/>
                </a:solidFill>
              </a:rPr>
              <a:t>grupos</a:t>
            </a:r>
            <a:r>
              <a:rPr lang="en-US" sz="2800" b="1" dirty="0">
                <a:solidFill>
                  <a:srgbClr val="FF0000"/>
                </a:solidFill>
              </a:rPr>
              <a:t>, 10 </a:t>
            </a:r>
            <a:r>
              <a:rPr lang="en-US" sz="2800" b="1" dirty="0" err="1">
                <a:solidFill>
                  <a:srgbClr val="FF0000"/>
                </a:solidFill>
              </a:rPr>
              <a:t>minutos</a:t>
            </a:r>
            <a:endParaRPr lang="en-GB" sz="2800" b="1" dirty="0">
              <a:solidFill>
                <a:srgbClr val="FF0000"/>
              </a:solidFill>
            </a:endParaRPr>
          </a:p>
          <a:p>
            <a:pPr marL="457200" lvl="1" indent="0">
              <a:buNone/>
            </a:pPr>
            <a:r>
              <a:rPr lang="en-GB" dirty="0" err="1"/>
              <a:t>Discussión</a:t>
            </a:r>
            <a:r>
              <a:rPr lang="en-GB" dirty="0"/>
              <a:t>: </a:t>
            </a:r>
          </a:p>
          <a:p>
            <a:pPr lvl="1">
              <a:buFontTx/>
              <a:buChar char="-"/>
            </a:pPr>
            <a:r>
              <a:rPr lang="en-GB" dirty="0" err="1"/>
              <a:t>Comó</a:t>
            </a:r>
            <a:r>
              <a:rPr lang="en-GB" dirty="0"/>
              <a:t> </a:t>
            </a:r>
            <a:r>
              <a:rPr lang="en-GB" dirty="0" err="1"/>
              <a:t>una</a:t>
            </a:r>
            <a:r>
              <a:rPr lang="en-GB" dirty="0"/>
              <a:t> crisis </a:t>
            </a:r>
            <a:r>
              <a:rPr lang="en-GB" dirty="0" err="1"/>
              <a:t>afecta</a:t>
            </a:r>
            <a:r>
              <a:rPr lang="en-GB" dirty="0"/>
              <a:t> a la </a:t>
            </a:r>
            <a:r>
              <a:rPr lang="en-GB" dirty="0" err="1"/>
              <a:t>vida</a:t>
            </a:r>
            <a:r>
              <a:rPr lang="en-GB" dirty="0"/>
              <a:t> de la </a:t>
            </a:r>
            <a:r>
              <a:rPr lang="en-GB" dirty="0" err="1"/>
              <a:t>gente</a:t>
            </a:r>
            <a:r>
              <a:rPr lang="en-GB" dirty="0"/>
              <a:t> y de las </a:t>
            </a:r>
            <a:r>
              <a:rPr lang="en-GB" dirty="0" err="1"/>
              <a:t>communidades</a:t>
            </a:r>
            <a:r>
              <a:rPr lang="en-GB" dirty="0"/>
              <a:t>?</a:t>
            </a:r>
          </a:p>
          <a:p>
            <a:pPr lvl="1">
              <a:buFontTx/>
              <a:buChar char="-"/>
            </a:pPr>
            <a:r>
              <a:rPr lang="en-GB" dirty="0"/>
              <a:t>A </a:t>
            </a:r>
            <a:r>
              <a:rPr lang="en-GB" dirty="0" err="1"/>
              <a:t>qué</a:t>
            </a:r>
            <a:r>
              <a:rPr lang="en-GB" dirty="0"/>
              <a:t> </a:t>
            </a:r>
            <a:r>
              <a:rPr lang="en-GB" dirty="0" err="1"/>
              <a:t>problemas</a:t>
            </a:r>
            <a:r>
              <a:rPr lang="en-GB" dirty="0"/>
              <a:t> se </a:t>
            </a:r>
            <a:r>
              <a:rPr lang="en-GB" dirty="0" err="1"/>
              <a:t>enfrentan</a:t>
            </a:r>
            <a:r>
              <a:rPr lang="en-GB" dirty="0"/>
              <a:t>   ?</a:t>
            </a:r>
          </a:p>
          <a:p>
            <a:pPr marL="914400" lvl="2" indent="0">
              <a:buNone/>
            </a:pPr>
            <a:endParaRPr lang="en-US" dirty="0"/>
          </a:p>
        </p:txBody>
      </p:sp>
      <p:sp>
        <p:nvSpPr>
          <p:cNvPr id="7" name="Rectangle 6"/>
          <p:cNvSpPr/>
          <p:nvPr/>
        </p:nvSpPr>
        <p:spPr>
          <a:xfrm>
            <a:off x="0" y="0"/>
            <a:ext cx="624463"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2" name="Slide Number Placeholder 1"/>
          <p:cNvSpPr>
            <a:spLocks noGrp="1"/>
          </p:cNvSpPr>
          <p:nvPr>
            <p:ph type="sldNum" sz="quarter" idx="12"/>
          </p:nvPr>
        </p:nvSpPr>
        <p:spPr/>
        <p:txBody>
          <a:bodyPr/>
          <a:lstStyle/>
          <a:p>
            <a:fld id="{8CC4FCE3-3984-484D-8147-94AB9B0F2189}" type="slidenum">
              <a:rPr lang="fr-CH" smtClean="0"/>
              <a:t>3</a:t>
            </a:fld>
            <a:endParaRPr lang="fr-CH"/>
          </a:p>
        </p:txBody>
      </p:sp>
    </p:spTree>
    <p:extLst>
      <p:ext uri="{BB962C8B-B14F-4D97-AF65-F5344CB8AC3E}">
        <p14:creationId xmlns:p14="http://schemas.microsoft.com/office/powerpoint/2010/main" val="3600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761" y="1240291"/>
            <a:ext cx="3080311" cy="6715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b="1" dirty="0">
                <a:solidFill>
                  <a:schemeClr val="tx1"/>
                </a:solidFill>
              </a:rPr>
              <a:t>Capacidad</a:t>
            </a:r>
          </a:p>
        </p:txBody>
      </p:sp>
      <p:sp>
        <p:nvSpPr>
          <p:cNvPr id="5" name="Rectangle 4"/>
          <p:cNvSpPr/>
          <p:nvPr/>
        </p:nvSpPr>
        <p:spPr>
          <a:xfrm>
            <a:off x="8383021" y="1240291"/>
            <a:ext cx="3228975" cy="6715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b="1" dirty="0">
                <a:solidFill>
                  <a:schemeClr val="tx1"/>
                </a:solidFill>
              </a:rPr>
              <a:t>Resiliencia</a:t>
            </a:r>
            <a:endParaRPr lang="fr-CH" sz="2800" b="1" dirty="0">
              <a:solidFill>
                <a:schemeClr val="tx1"/>
              </a:solidFill>
            </a:endParaRPr>
          </a:p>
        </p:txBody>
      </p:sp>
      <p:sp>
        <p:nvSpPr>
          <p:cNvPr id="7" name="Rectangle 6"/>
          <p:cNvSpPr/>
          <p:nvPr/>
        </p:nvSpPr>
        <p:spPr>
          <a:xfrm>
            <a:off x="4616904" y="1236207"/>
            <a:ext cx="3228975" cy="6715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b="1" dirty="0">
                <a:solidFill>
                  <a:schemeClr val="tx1"/>
                </a:solidFill>
              </a:rPr>
              <a:t>Vulnerabilidad</a:t>
            </a:r>
            <a:endParaRPr lang="fr-CH" sz="2800" b="1" dirty="0">
              <a:solidFill>
                <a:schemeClr val="tx1"/>
              </a:solidFill>
            </a:endParaRPr>
          </a:p>
        </p:txBody>
      </p:sp>
      <p:sp>
        <p:nvSpPr>
          <p:cNvPr id="8" name="Rectangle 7"/>
          <p:cNvSpPr/>
          <p:nvPr/>
        </p:nvSpPr>
        <p:spPr>
          <a:xfrm>
            <a:off x="1014761" y="1911804"/>
            <a:ext cx="3080311" cy="4329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Una combinación de todas las fortalezas y recursos disponibles dentro de una comunidad, sociedad u organización que pueden reducir el nivel de riesgo o los efectos de un desastre.</a:t>
            </a:r>
          </a:p>
        </p:txBody>
      </p:sp>
      <p:sp>
        <p:nvSpPr>
          <p:cNvPr id="9" name="Rectangle 8"/>
          <p:cNvSpPr/>
          <p:nvPr/>
        </p:nvSpPr>
        <p:spPr>
          <a:xfrm>
            <a:off x="8367712" y="1907720"/>
            <a:ext cx="3228975" cy="43291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419" sz="2400" dirty="0">
                <a:solidFill>
                  <a:schemeClr val="tx1"/>
                </a:solidFill>
              </a:rPr>
              <a:t>La capacidad de un sistema, comunidad o sociedad potencialmente expuesta a las amenazas para resistir, adaptarse y recuperarse de los fenómenos extremos, y para restablecer un nivel aceptable de funcionamiento y estructura.</a:t>
            </a:r>
          </a:p>
        </p:txBody>
      </p:sp>
      <p:sp>
        <p:nvSpPr>
          <p:cNvPr id="10" name="Rectangle 9"/>
          <p:cNvSpPr/>
          <p:nvPr/>
        </p:nvSpPr>
        <p:spPr>
          <a:xfrm>
            <a:off x="4624559" y="1907719"/>
            <a:ext cx="3228975" cy="43291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Las condiciones determinadas por factores o procesos físicos, sociales, económicos y ambientales, que aumentan la susceptibilidad de una comunidad al impacto de las amenazas. </a:t>
            </a:r>
          </a:p>
        </p:txBody>
      </p:sp>
      <p:sp>
        <p:nvSpPr>
          <p:cNvPr id="2" name="Slide Number Placeholder 1"/>
          <p:cNvSpPr>
            <a:spLocks noGrp="1"/>
          </p:cNvSpPr>
          <p:nvPr>
            <p:ph type="sldNum" sz="quarter" idx="12"/>
          </p:nvPr>
        </p:nvSpPr>
        <p:spPr/>
        <p:txBody>
          <a:bodyPr/>
          <a:lstStyle/>
          <a:p>
            <a:fld id="{8CC4FCE3-3984-484D-8147-94AB9B0F2189}" type="slidenum">
              <a:rPr lang="fr-CH" smtClean="0"/>
              <a:t>30</a:t>
            </a:fld>
            <a:endParaRPr lang="fr-CH"/>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3" name="TextBox 2">
            <a:extLst>
              <a:ext uri="{FF2B5EF4-FFF2-40B4-BE49-F238E27FC236}">
                <a16:creationId xmlns:a16="http://schemas.microsoft.com/office/drawing/2014/main" id="{8CD62402-7119-4CC5-B706-FA2A9C16FDEB}"/>
              </a:ext>
            </a:extLst>
          </p:cNvPr>
          <p:cNvSpPr txBox="1"/>
          <p:nvPr/>
        </p:nvSpPr>
        <p:spPr>
          <a:xfrm>
            <a:off x="4537690" y="315676"/>
            <a:ext cx="4689104" cy="584775"/>
          </a:xfrm>
          <a:prstGeom prst="rect">
            <a:avLst/>
          </a:prstGeom>
          <a:noFill/>
        </p:spPr>
        <p:txBody>
          <a:bodyPr wrap="none" rtlCol="0">
            <a:spAutoFit/>
          </a:bodyPr>
          <a:lstStyle/>
          <a:p>
            <a:r>
              <a:rPr lang="en-US" sz="3200" dirty="0" err="1"/>
              <a:t>Recursos</a:t>
            </a:r>
            <a:r>
              <a:rPr lang="en-US" sz="3200" dirty="0"/>
              <a:t> de la </a:t>
            </a:r>
            <a:r>
              <a:rPr lang="en-US" sz="3200" dirty="0" err="1"/>
              <a:t>comunidad</a:t>
            </a:r>
            <a:endParaRPr lang="en-US" sz="3200" dirty="0"/>
          </a:p>
        </p:txBody>
      </p:sp>
    </p:spTree>
    <p:extLst>
      <p:ext uri="{BB962C8B-B14F-4D97-AF65-F5344CB8AC3E}">
        <p14:creationId xmlns:p14="http://schemas.microsoft.com/office/powerpoint/2010/main" val="4258244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4" name="TextBox 3"/>
          <p:cNvSpPr txBox="1"/>
          <p:nvPr/>
        </p:nvSpPr>
        <p:spPr>
          <a:xfrm>
            <a:off x="669446" y="136525"/>
            <a:ext cx="11522579" cy="707886"/>
          </a:xfrm>
          <a:prstGeom prst="rect">
            <a:avLst/>
          </a:prstGeom>
          <a:noFill/>
        </p:spPr>
        <p:txBody>
          <a:bodyPr wrap="square" rtlCol="0">
            <a:spAutoFit/>
          </a:bodyPr>
          <a:lstStyle/>
          <a:p>
            <a:r>
              <a:rPr lang="es-ES" sz="4000" dirty="0"/>
              <a:t>Impacto en la salud pública de determinados desastres</a:t>
            </a:r>
            <a:endParaRPr lang="en-US" sz="4000" u="sng" dirty="0"/>
          </a:p>
        </p:txBody>
      </p:sp>
      <p:graphicFrame>
        <p:nvGraphicFramePr>
          <p:cNvPr id="5" name="Table 4"/>
          <p:cNvGraphicFramePr>
            <a:graphicFrameLocks noGrp="1"/>
          </p:cNvGraphicFramePr>
          <p:nvPr>
            <p:extLst>
              <p:ext uri="{D42A27DB-BD31-4B8C-83A1-F6EECF244321}">
                <p14:modId xmlns:p14="http://schemas.microsoft.com/office/powerpoint/2010/main" val="1859011349"/>
              </p:ext>
            </p:extLst>
          </p:nvPr>
        </p:nvGraphicFramePr>
        <p:xfrm>
          <a:off x="919783" y="2285581"/>
          <a:ext cx="10502902" cy="4253331"/>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19939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816102">
                  <a:extLst>
                    <a:ext uri="{9D8B030D-6E8A-4147-A177-3AD203B41FA5}">
                      <a16:colId xmlns:a16="http://schemas.microsoft.com/office/drawing/2014/main" val="20005"/>
                    </a:ext>
                  </a:extLst>
                </a:gridCol>
              </a:tblGrid>
              <a:tr h="464091">
                <a:tc>
                  <a:txBody>
                    <a:bodyPr/>
                    <a:lstStyle/>
                    <a:p>
                      <a:pPr algn="ctr"/>
                      <a:r>
                        <a:rPr lang="en-US" dirty="0" err="1">
                          <a:solidFill>
                            <a:schemeClr val="bg1"/>
                          </a:solidFill>
                        </a:rPr>
                        <a:t>Efectos</a:t>
                      </a:r>
                      <a:endParaRPr lang="fr-CH" dirty="0">
                        <a:solidFill>
                          <a:schemeClr val="bg1"/>
                        </a:solidFill>
                      </a:endParaRPr>
                    </a:p>
                  </a:txBody>
                  <a:tcPr/>
                </a:tc>
                <a:tc>
                  <a:txBody>
                    <a:bodyPr/>
                    <a:lstStyle/>
                    <a:p>
                      <a:pPr algn="ctr"/>
                      <a:r>
                        <a:rPr lang="en-US" dirty="0" err="1"/>
                        <a:t>Conflictos</a:t>
                      </a:r>
                      <a:r>
                        <a:rPr lang="en-US" dirty="0"/>
                        <a:t> </a:t>
                      </a:r>
                      <a:r>
                        <a:rPr lang="en-US" dirty="0" err="1"/>
                        <a:t>armados</a:t>
                      </a:r>
                      <a:endParaRPr lang="fr-CH" dirty="0"/>
                    </a:p>
                  </a:txBody>
                  <a:tcPr/>
                </a:tc>
                <a:tc>
                  <a:txBody>
                    <a:bodyPr/>
                    <a:lstStyle/>
                    <a:p>
                      <a:pPr algn="ctr"/>
                      <a:r>
                        <a:rPr lang="en-US" dirty="0" err="1"/>
                        <a:t>Terremoto</a:t>
                      </a:r>
                      <a:endParaRPr lang="fr-CH" dirty="0"/>
                    </a:p>
                  </a:txBody>
                  <a:tcPr/>
                </a:tc>
                <a:tc>
                  <a:txBody>
                    <a:bodyPr/>
                    <a:lstStyle/>
                    <a:p>
                      <a:pPr algn="ctr"/>
                      <a:r>
                        <a:rPr lang="en-US" dirty="0"/>
                        <a:t>Huracán</a:t>
                      </a:r>
                      <a:endParaRPr lang="fr-CH" dirty="0"/>
                    </a:p>
                  </a:txBody>
                  <a:tcPr/>
                </a:tc>
                <a:tc>
                  <a:txBody>
                    <a:bodyPr/>
                    <a:lstStyle/>
                    <a:p>
                      <a:r>
                        <a:rPr lang="en-US" dirty="0" err="1"/>
                        <a:t>Inundación</a:t>
                      </a:r>
                      <a:endParaRPr lang="fr-CH" dirty="0"/>
                    </a:p>
                  </a:txBody>
                  <a:tcPr/>
                </a:tc>
                <a:tc>
                  <a:txBody>
                    <a:bodyPr/>
                    <a:lstStyle/>
                    <a:p>
                      <a:pPr algn="ctr"/>
                      <a:r>
                        <a:rPr lang="en-US" dirty="0"/>
                        <a:t>Tsunami</a:t>
                      </a:r>
                      <a:endParaRPr lang="fr-CH" dirty="0"/>
                    </a:p>
                  </a:txBody>
                  <a:tcPr/>
                </a:tc>
                <a:extLst>
                  <a:ext uri="{0D108BD9-81ED-4DB2-BD59-A6C34878D82A}">
                    <a16:rowId xmlns:a16="http://schemas.microsoft.com/office/drawing/2014/main" val="10000"/>
                  </a:ext>
                </a:extLst>
              </a:tr>
              <a:tr h="432560">
                <a:tc>
                  <a:txBody>
                    <a:bodyPr/>
                    <a:lstStyle/>
                    <a:p>
                      <a:r>
                        <a:rPr lang="en-US" b="1" dirty="0" err="1"/>
                        <a:t>Muertes</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fr-CH"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1"/>
                  </a:ext>
                </a:extLst>
              </a:tr>
              <a:tr h="439631">
                <a:tc>
                  <a:txBody>
                    <a:bodyPr/>
                    <a:lstStyle/>
                    <a:p>
                      <a:r>
                        <a:rPr lang="en-US" b="1" dirty="0" err="1"/>
                        <a:t>Heridas</a:t>
                      </a:r>
                      <a:r>
                        <a:rPr lang="en-US" b="1" dirty="0"/>
                        <a:t> graves</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en-GB" noProof="0"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2"/>
                  </a:ext>
                </a:extLst>
              </a:tr>
              <a:tr h="964202">
                <a:tc>
                  <a:txBody>
                    <a:bodyPr/>
                    <a:lstStyle/>
                    <a:p>
                      <a:r>
                        <a:rPr lang="en-US" b="1" dirty="0" err="1"/>
                        <a:t>Aumento</a:t>
                      </a:r>
                      <a:r>
                        <a:rPr lang="en-US" b="1" dirty="0"/>
                        <a:t> del </a:t>
                      </a:r>
                      <a:r>
                        <a:rPr lang="en-US" b="1" dirty="0" err="1"/>
                        <a:t>riesgo</a:t>
                      </a:r>
                      <a:r>
                        <a:rPr lang="en-US" b="1" dirty="0"/>
                        <a:t> de </a:t>
                      </a:r>
                      <a:r>
                        <a:rPr lang="en-US" b="1" dirty="0" err="1"/>
                        <a:t>enfermedades</a:t>
                      </a:r>
                      <a:r>
                        <a:rPr lang="en-US" b="1" dirty="0"/>
                        <a:t> </a:t>
                      </a:r>
                      <a:r>
                        <a:rPr lang="en-US" b="1" dirty="0" err="1"/>
                        <a:t>transmisibles</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fr-CH"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3"/>
                  </a:ext>
                </a:extLst>
              </a:tr>
              <a:tr h="384815">
                <a:tc>
                  <a:txBody>
                    <a:bodyPr/>
                    <a:lstStyle/>
                    <a:p>
                      <a:r>
                        <a:rPr lang="en-US" b="1" dirty="0" err="1"/>
                        <a:t>Escasez</a:t>
                      </a:r>
                      <a:r>
                        <a:rPr lang="en-US" b="1" dirty="0"/>
                        <a:t> de </a:t>
                      </a:r>
                      <a:r>
                        <a:rPr lang="en-US" b="1" dirty="0" err="1"/>
                        <a:t>alimento</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fr-CH"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4"/>
                  </a:ext>
                </a:extLst>
              </a:tr>
              <a:tr h="912260">
                <a:tc>
                  <a:txBody>
                    <a:bodyPr/>
                    <a:lstStyle/>
                    <a:p>
                      <a:r>
                        <a:rPr lang="en-US" b="1" dirty="0" err="1"/>
                        <a:t>Desplazamiento</a:t>
                      </a:r>
                      <a:r>
                        <a:rPr lang="en-US" b="1" dirty="0"/>
                        <a:t> de </a:t>
                      </a:r>
                      <a:r>
                        <a:rPr lang="en-US" b="1" dirty="0" err="1"/>
                        <a:t>poblaciones</a:t>
                      </a:r>
                      <a:endParaRPr lang="fr-CH" b="1" dirty="0"/>
                    </a:p>
                  </a:txBody>
                  <a:tcPr/>
                </a:tc>
                <a:tc>
                  <a:txBody>
                    <a:bodyPr/>
                    <a:lstStyle/>
                    <a:p>
                      <a:endParaRPr lang="fr-CH" dirty="0"/>
                    </a:p>
                  </a:txBody>
                  <a:tcPr/>
                </a:tc>
                <a:tc>
                  <a:txBody>
                    <a:bodyPr/>
                    <a:lstStyle/>
                    <a:p>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endParaRPr lang="fr-CH" dirty="0"/>
                    </a:p>
                  </a:txBody>
                  <a:tcPr/>
                </a:tc>
                <a:extLst>
                  <a:ext uri="{0D108BD9-81ED-4DB2-BD59-A6C34878D82A}">
                    <a16:rowId xmlns:a16="http://schemas.microsoft.com/office/drawing/2014/main" val="10005"/>
                  </a:ext>
                </a:extLst>
              </a:tr>
            </a:tbl>
          </a:graphicData>
        </a:graphic>
      </p:graphicFrame>
      <p:sp>
        <p:nvSpPr>
          <p:cNvPr id="27" name="Slide Number Placeholder 26"/>
          <p:cNvSpPr>
            <a:spLocks noGrp="1"/>
          </p:cNvSpPr>
          <p:nvPr>
            <p:ph type="sldNum" sz="quarter" idx="12"/>
          </p:nvPr>
        </p:nvSpPr>
        <p:spPr/>
        <p:txBody>
          <a:bodyPr/>
          <a:lstStyle/>
          <a:p>
            <a:fld id="{8CC4FCE3-3984-484D-8147-94AB9B0F2189}" type="slidenum">
              <a:rPr lang="fr-CH" smtClean="0"/>
              <a:t>31</a:t>
            </a:fld>
            <a:endParaRPr lang="fr-CH"/>
          </a:p>
        </p:txBody>
      </p:sp>
      <p:sp>
        <p:nvSpPr>
          <p:cNvPr id="31" name="Rectangle 3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30" name="TextBox 29"/>
          <p:cNvSpPr txBox="1"/>
          <p:nvPr/>
        </p:nvSpPr>
        <p:spPr>
          <a:xfrm>
            <a:off x="919783" y="844411"/>
            <a:ext cx="10783131" cy="1261884"/>
          </a:xfrm>
          <a:prstGeom prst="rect">
            <a:avLst/>
          </a:prstGeom>
          <a:noFill/>
        </p:spPr>
        <p:txBody>
          <a:bodyPr wrap="square" rtlCol="0">
            <a:spAutoFit/>
          </a:bodyPr>
          <a:lstStyle/>
          <a:p>
            <a:r>
              <a:rPr lang="en-US" sz="2800" b="1" dirty="0" err="1">
                <a:solidFill>
                  <a:srgbClr val="0000FF"/>
                </a:solidFill>
              </a:rPr>
              <a:t>Trabajo</a:t>
            </a:r>
            <a:r>
              <a:rPr lang="en-US" sz="2800" b="1" dirty="0">
                <a:solidFill>
                  <a:srgbClr val="0000FF"/>
                </a:solidFill>
              </a:rPr>
              <a:t> </a:t>
            </a:r>
            <a:r>
              <a:rPr lang="en-US" sz="2800" b="1" dirty="0" err="1">
                <a:solidFill>
                  <a:srgbClr val="0000FF"/>
                </a:solidFill>
              </a:rPr>
              <a:t>en</a:t>
            </a:r>
            <a:r>
              <a:rPr lang="en-US" sz="2800" b="1" dirty="0">
                <a:solidFill>
                  <a:srgbClr val="0000FF"/>
                </a:solidFill>
              </a:rPr>
              <a:t> </a:t>
            </a:r>
            <a:r>
              <a:rPr lang="en-US" sz="2800" b="1" dirty="0" err="1">
                <a:solidFill>
                  <a:srgbClr val="0000FF"/>
                </a:solidFill>
              </a:rPr>
              <a:t>grupos</a:t>
            </a:r>
            <a:r>
              <a:rPr lang="en-US" sz="2800" b="1" dirty="0">
                <a:solidFill>
                  <a:srgbClr val="0000FF"/>
                </a:solidFill>
              </a:rPr>
              <a:t>: </a:t>
            </a:r>
            <a:r>
              <a:rPr lang="en-US" sz="2800" b="1" dirty="0">
                <a:solidFill>
                  <a:srgbClr val="FF0000"/>
                </a:solidFill>
              </a:rPr>
              <a:t>5 </a:t>
            </a:r>
            <a:r>
              <a:rPr lang="en-US" sz="2800" b="1" dirty="0" err="1">
                <a:solidFill>
                  <a:srgbClr val="FF0000"/>
                </a:solidFill>
              </a:rPr>
              <a:t>minutos</a:t>
            </a:r>
            <a:endParaRPr lang="en-US" sz="2800" b="1" dirty="0">
              <a:solidFill>
                <a:srgbClr val="FF0000"/>
              </a:solidFill>
            </a:endParaRPr>
          </a:p>
          <a:p>
            <a:r>
              <a:rPr lang="en-US" sz="2400" dirty="0">
                <a:highlight>
                  <a:srgbClr val="00FF00"/>
                </a:highlight>
              </a:rPr>
              <a:t>Estimate effect according to the following categories: Rare, few/small, moderate, common, many </a:t>
            </a:r>
            <a:endParaRPr lang="en-GB" sz="2400" dirty="0">
              <a:highlight>
                <a:srgbClr val="00FF00"/>
              </a:highlight>
            </a:endParaRPr>
          </a:p>
        </p:txBody>
      </p:sp>
    </p:spTree>
    <p:extLst>
      <p:ext uri="{BB962C8B-B14F-4D97-AF65-F5344CB8AC3E}">
        <p14:creationId xmlns:p14="http://schemas.microsoft.com/office/powerpoint/2010/main" val="1403978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397" y="308704"/>
            <a:ext cx="10444078" cy="646331"/>
          </a:xfrm>
          <a:prstGeom prst="rect">
            <a:avLst/>
          </a:prstGeom>
          <a:noFill/>
        </p:spPr>
        <p:txBody>
          <a:bodyPr wrap="none" rtlCol="0">
            <a:spAutoFit/>
          </a:bodyPr>
          <a:lstStyle/>
          <a:p>
            <a:r>
              <a:rPr lang="en-US" sz="3600" u="sng" dirty="0" err="1"/>
              <a:t>Impacto</a:t>
            </a:r>
            <a:r>
              <a:rPr lang="en-US" sz="3600" u="sng" dirty="0"/>
              <a:t> </a:t>
            </a:r>
            <a:r>
              <a:rPr lang="en-US" sz="3600" u="sng" dirty="0" err="1"/>
              <a:t>en</a:t>
            </a:r>
            <a:r>
              <a:rPr lang="en-US" sz="3600" u="sng" dirty="0"/>
              <a:t> la </a:t>
            </a:r>
            <a:r>
              <a:rPr lang="en-US" sz="3600" u="sng" dirty="0" err="1"/>
              <a:t>salud</a:t>
            </a:r>
            <a:r>
              <a:rPr lang="en-US" sz="3600" u="sng" dirty="0"/>
              <a:t> </a:t>
            </a:r>
            <a:r>
              <a:rPr lang="en-US" sz="3600" u="sng" dirty="0" err="1"/>
              <a:t>pública</a:t>
            </a:r>
            <a:r>
              <a:rPr lang="en-US" sz="3600" u="sng" dirty="0"/>
              <a:t> de </a:t>
            </a:r>
            <a:r>
              <a:rPr lang="en-US" sz="3600" u="sng" dirty="0" err="1"/>
              <a:t>determinados</a:t>
            </a:r>
            <a:r>
              <a:rPr lang="en-US" sz="3600" u="sng" dirty="0"/>
              <a:t> </a:t>
            </a:r>
            <a:r>
              <a:rPr lang="en-US" sz="3600" u="sng" dirty="0" err="1"/>
              <a:t>desastres</a:t>
            </a:r>
            <a:endParaRPr lang="en-US" sz="3600" u="sng" dirty="0"/>
          </a:p>
        </p:txBody>
      </p:sp>
      <p:graphicFrame>
        <p:nvGraphicFramePr>
          <p:cNvPr id="5" name="Table 4"/>
          <p:cNvGraphicFramePr>
            <a:graphicFrameLocks noGrp="1"/>
          </p:cNvGraphicFramePr>
          <p:nvPr>
            <p:extLst>
              <p:ext uri="{D42A27DB-BD31-4B8C-83A1-F6EECF244321}">
                <p14:modId xmlns:p14="http://schemas.microsoft.com/office/powerpoint/2010/main" val="4178911932"/>
              </p:ext>
            </p:extLst>
          </p:nvPr>
        </p:nvGraphicFramePr>
        <p:xfrm>
          <a:off x="850900" y="1409238"/>
          <a:ext cx="10502902" cy="5039244"/>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19939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816102">
                  <a:extLst>
                    <a:ext uri="{9D8B030D-6E8A-4147-A177-3AD203B41FA5}">
                      <a16:colId xmlns:a16="http://schemas.microsoft.com/office/drawing/2014/main" val="20005"/>
                    </a:ext>
                  </a:extLst>
                </a:gridCol>
              </a:tblGrid>
              <a:tr h="638674">
                <a:tc>
                  <a:txBody>
                    <a:bodyPr/>
                    <a:lstStyle/>
                    <a:p>
                      <a:pPr algn="ctr"/>
                      <a:r>
                        <a:rPr lang="en-US" dirty="0" err="1">
                          <a:solidFill>
                            <a:schemeClr val="bg1"/>
                          </a:solidFill>
                        </a:rPr>
                        <a:t>Efectos</a:t>
                      </a:r>
                      <a:endParaRPr lang="fr-CH" dirty="0">
                        <a:solidFill>
                          <a:schemeClr val="bg1"/>
                        </a:solidFill>
                      </a:endParaRPr>
                    </a:p>
                  </a:txBody>
                  <a:tcPr/>
                </a:tc>
                <a:tc>
                  <a:txBody>
                    <a:bodyPr/>
                    <a:lstStyle/>
                    <a:p>
                      <a:pPr algn="ctr"/>
                      <a:r>
                        <a:rPr lang="en-US" dirty="0" err="1"/>
                        <a:t>Conflictos</a:t>
                      </a:r>
                      <a:r>
                        <a:rPr lang="en-US" dirty="0"/>
                        <a:t> </a:t>
                      </a:r>
                      <a:r>
                        <a:rPr lang="en-US" dirty="0" err="1"/>
                        <a:t>armados</a:t>
                      </a:r>
                      <a:endParaRPr lang="fr-CH" dirty="0"/>
                    </a:p>
                  </a:txBody>
                  <a:tcPr/>
                </a:tc>
                <a:tc>
                  <a:txBody>
                    <a:bodyPr/>
                    <a:lstStyle/>
                    <a:p>
                      <a:pPr algn="ctr"/>
                      <a:r>
                        <a:rPr lang="en-US" dirty="0" err="1"/>
                        <a:t>Terremoto</a:t>
                      </a:r>
                      <a:endParaRPr lang="fr-CH" dirty="0"/>
                    </a:p>
                  </a:txBody>
                  <a:tcPr/>
                </a:tc>
                <a:tc>
                  <a:txBody>
                    <a:bodyPr/>
                    <a:lstStyle/>
                    <a:p>
                      <a:pPr algn="ctr"/>
                      <a:r>
                        <a:rPr lang="en-US" dirty="0"/>
                        <a:t>Huracán</a:t>
                      </a:r>
                      <a:endParaRPr lang="fr-CH" dirty="0"/>
                    </a:p>
                  </a:txBody>
                  <a:tcPr/>
                </a:tc>
                <a:tc>
                  <a:txBody>
                    <a:bodyPr/>
                    <a:lstStyle/>
                    <a:p>
                      <a:r>
                        <a:rPr lang="en-US" dirty="0" err="1"/>
                        <a:t>Inundación</a:t>
                      </a:r>
                      <a:endParaRPr lang="fr-CH" dirty="0"/>
                    </a:p>
                  </a:txBody>
                  <a:tcPr/>
                </a:tc>
                <a:tc>
                  <a:txBody>
                    <a:bodyPr/>
                    <a:lstStyle/>
                    <a:p>
                      <a:pPr algn="ctr"/>
                      <a:r>
                        <a:rPr lang="en-US" dirty="0"/>
                        <a:t>Tsunami</a:t>
                      </a:r>
                      <a:endParaRPr lang="fr-CH" dirty="0"/>
                    </a:p>
                  </a:txBody>
                  <a:tcPr/>
                </a:tc>
                <a:extLst>
                  <a:ext uri="{0D108BD9-81ED-4DB2-BD59-A6C34878D82A}">
                    <a16:rowId xmlns:a16="http://schemas.microsoft.com/office/drawing/2014/main" val="10000"/>
                  </a:ext>
                </a:extLst>
              </a:tr>
              <a:tr h="559852">
                <a:tc>
                  <a:txBody>
                    <a:bodyPr/>
                    <a:lstStyle/>
                    <a:p>
                      <a:r>
                        <a:rPr lang="en-US" b="1" dirty="0" err="1"/>
                        <a:t>Muertes</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fr-CH"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1"/>
                  </a:ext>
                </a:extLst>
              </a:tr>
              <a:tr h="550685">
                <a:tc>
                  <a:txBody>
                    <a:bodyPr/>
                    <a:lstStyle/>
                    <a:p>
                      <a:r>
                        <a:rPr lang="en-US" b="1" dirty="0" err="1"/>
                        <a:t>Heridas</a:t>
                      </a:r>
                      <a:r>
                        <a:rPr lang="en-US" b="1" dirty="0"/>
                        <a:t> graves</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en-GB" noProof="0"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2"/>
                  </a:ext>
                </a:extLst>
              </a:tr>
              <a:tr h="1124845">
                <a:tc>
                  <a:txBody>
                    <a:bodyPr/>
                    <a:lstStyle/>
                    <a:p>
                      <a:r>
                        <a:rPr lang="en-US" b="1" dirty="0" err="1"/>
                        <a:t>Aumento</a:t>
                      </a:r>
                      <a:r>
                        <a:rPr lang="en-US" b="1" dirty="0"/>
                        <a:t> del </a:t>
                      </a:r>
                      <a:r>
                        <a:rPr lang="en-US" b="1" dirty="0" err="1"/>
                        <a:t>riesgo</a:t>
                      </a:r>
                      <a:r>
                        <a:rPr lang="en-US" b="1" dirty="0"/>
                        <a:t> de </a:t>
                      </a:r>
                      <a:r>
                        <a:rPr lang="en-US" b="1" dirty="0" err="1"/>
                        <a:t>enfermedades</a:t>
                      </a:r>
                      <a:r>
                        <a:rPr lang="en-US" b="1" dirty="0"/>
                        <a:t> </a:t>
                      </a:r>
                      <a:r>
                        <a:rPr lang="en-US" b="1" dirty="0" err="1"/>
                        <a:t>transmisibles</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fr-CH"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3"/>
                  </a:ext>
                </a:extLst>
              </a:tr>
              <a:tr h="605686">
                <a:tc>
                  <a:txBody>
                    <a:bodyPr/>
                    <a:lstStyle/>
                    <a:p>
                      <a:r>
                        <a:rPr lang="en-US" b="1" dirty="0" err="1"/>
                        <a:t>Escasez</a:t>
                      </a:r>
                      <a:r>
                        <a:rPr lang="en-US" b="1" dirty="0"/>
                        <a:t> de </a:t>
                      </a:r>
                      <a:r>
                        <a:rPr lang="en-US" b="1" dirty="0" err="1"/>
                        <a:t>alimento</a:t>
                      </a:r>
                      <a:endParaRPr lang="fr-CH" b="1" dirty="0"/>
                    </a:p>
                  </a:txBody>
                  <a:tcPr/>
                </a:tc>
                <a:tc>
                  <a:txBody>
                    <a:bodyPr/>
                    <a:lstStyle/>
                    <a:p>
                      <a:endParaRPr lang="fr-CH" dirty="0"/>
                    </a:p>
                  </a:txBody>
                  <a:tcPr/>
                </a:tc>
                <a:tc>
                  <a:txBody>
                    <a:bodyPr/>
                    <a:lstStyle/>
                    <a:p>
                      <a:endParaRPr lang="fr-CH" dirty="0"/>
                    </a:p>
                  </a:txBody>
                  <a:tcPr/>
                </a:tc>
                <a:tc>
                  <a:txBody>
                    <a:bodyPr/>
                    <a:lstStyle/>
                    <a:p>
                      <a:pPr algn="ctr"/>
                      <a:endParaRPr lang="fr-CH" dirty="0"/>
                    </a:p>
                  </a:txBody>
                  <a:tcPr/>
                </a:tc>
                <a:tc>
                  <a:txBody>
                    <a:bodyPr/>
                    <a:lstStyle/>
                    <a:p>
                      <a:endParaRPr lang="fr-CH" dirty="0"/>
                    </a:p>
                  </a:txBody>
                  <a:tcPr/>
                </a:tc>
                <a:tc>
                  <a:txBody>
                    <a:bodyPr/>
                    <a:lstStyle/>
                    <a:p>
                      <a:endParaRPr lang="fr-CH" dirty="0"/>
                    </a:p>
                  </a:txBody>
                  <a:tcPr/>
                </a:tc>
                <a:extLst>
                  <a:ext uri="{0D108BD9-81ED-4DB2-BD59-A6C34878D82A}">
                    <a16:rowId xmlns:a16="http://schemas.microsoft.com/office/drawing/2014/main" val="10004"/>
                  </a:ext>
                </a:extLst>
              </a:tr>
              <a:tr h="1459827">
                <a:tc>
                  <a:txBody>
                    <a:bodyPr/>
                    <a:lstStyle/>
                    <a:p>
                      <a:r>
                        <a:rPr lang="en-US" b="1" dirty="0" err="1"/>
                        <a:t>Desplazamiento</a:t>
                      </a:r>
                      <a:r>
                        <a:rPr lang="en-US" b="1" dirty="0"/>
                        <a:t> de </a:t>
                      </a:r>
                      <a:r>
                        <a:rPr lang="en-US" b="1" dirty="0" err="1"/>
                        <a:t>poblaciones</a:t>
                      </a:r>
                      <a:endParaRPr lang="fr-CH" b="1" dirty="0"/>
                    </a:p>
                  </a:txBody>
                  <a:tcPr/>
                </a:tc>
                <a:tc>
                  <a:txBody>
                    <a:bodyPr/>
                    <a:lstStyle/>
                    <a:p>
                      <a:endParaRPr lang="fr-CH" dirty="0"/>
                    </a:p>
                  </a:txBody>
                  <a:tcPr/>
                </a:tc>
                <a:tc>
                  <a:txBody>
                    <a:bodyPr/>
                    <a:lstStyle/>
                    <a:p>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endParaRPr lang="fr-CH"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850898" y="6348807"/>
            <a:ext cx="7254102" cy="338554"/>
          </a:xfrm>
          <a:prstGeom prst="rect">
            <a:avLst/>
          </a:prstGeom>
          <a:noFill/>
        </p:spPr>
        <p:txBody>
          <a:bodyPr wrap="none" rtlCol="0">
            <a:spAutoFit/>
          </a:bodyPr>
          <a:lstStyle/>
          <a:p>
            <a:r>
              <a:rPr lang="en-US" sz="1600" i="1" dirty="0">
                <a:highlight>
                  <a:srgbClr val="00FF00"/>
                </a:highlight>
              </a:rPr>
              <a:t>*Depends on post-crisis/disaster displacement and living conditions of the population</a:t>
            </a:r>
            <a:endParaRPr lang="fr-CH" sz="1600" i="1" dirty="0">
              <a:highlight>
                <a:srgbClr val="00FF00"/>
              </a:highlight>
            </a:endParaRPr>
          </a:p>
        </p:txBody>
      </p:sp>
      <p:sp>
        <p:nvSpPr>
          <p:cNvPr id="7" name="TextBox 6"/>
          <p:cNvSpPr txBox="1"/>
          <p:nvPr/>
        </p:nvSpPr>
        <p:spPr>
          <a:xfrm>
            <a:off x="8841695" y="6478133"/>
            <a:ext cx="2281009" cy="369332"/>
          </a:xfrm>
          <a:prstGeom prst="rect">
            <a:avLst/>
          </a:prstGeom>
          <a:noFill/>
        </p:spPr>
        <p:txBody>
          <a:bodyPr wrap="none" rtlCol="0">
            <a:spAutoFit/>
          </a:bodyPr>
          <a:lstStyle/>
          <a:p>
            <a:pPr algn="r"/>
            <a:r>
              <a:rPr lang="en-US" i="1" dirty="0">
                <a:solidFill>
                  <a:schemeClr val="tx1">
                    <a:lumMod val="50000"/>
                    <a:lumOff val="50000"/>
                  </a:schemeClr>
                </a:solidFill>
              </a:rPr>
              <a:t>Source: PAHO. SPHERE</a:t>
            </a:r>
            <a:endParaRPr lang="fr-CH" i="1" dirty="0">
              <a:solidFill>
                <a:schemeClr val="tx1">
                  <a:lumMod val="50000"/>
                  <a:lumOff val="50000"/>
                </a:schemeClr>
              </a:solidFill>
            </a:endParaRPr>
          </a:p>
        </p:txBody>
      </p:sp>
      <p:sp>
        <p:nvSpPr>
          <p:cNvPr id="2" name="TextBox 1"/>
          <p:cNvSpPr txBox="1"/>
          <p:nvPr/>
        </p:nvSpPr>
        <p:spPr>
          <a:xfrm>
            <a:off x="2940119" y="2115575"/>
            <a:ext cx="8150066" cy="369332"/>
          </a:xfrm>
          <a:prstGeom prst="rect">
            <a:avLst/>
          </a:prstGeom>
          <a:noFill/>
        </p:spPr>
        <p:txBody>
          <a:bodyPr wrap="square" rtlCol="0">
            <a:spAutoFit/>
          </a:bodyPr>
          <a:lstStyle/>
          <a:p>
            <a:r>
              <a:rPr lang="en-US" dirty="0" err="1"/>
              <a:t>Muchas</a:t>
            </a:r>
            <a:r>
              <a:rPr lang="en-US" dirty="0"/>
              <a:t>                    </a:t>
            </a:r>
            <a:r>
              <a:rPr lang="en-US" dirty="0" err="1"/>
              <a:t>Muchas</a:t>
            </a:r>
            <a:r>
              <a:rPr lang="en-US" dirty="0"/>
              <a:t>                         </a:t>
            </a:r>
            <a:r>
              <a:rPr lang="en-US" dirty="0" err="1"/>
              <a:t>Pocas</a:t>
            </a:r>
            <a:r>
              <a:rPr lang="en-US" dirty="0"/>
              <a:t>                       </a:t>
            </a:r>
            <a:r>
              <a:rPr lang="en-US" dirty="0" err="1"/>
              <a:t>Pocas</a:t>
            </a:r>
            <a:r>
              <a:rPr lang="en-US" dirty="0"/>
              <a:t>                 </a:t>
            </a:r>
            <a:r>
              <a:rPr lang="en-US" dirty="0" err="1"/>
              <a:t>Muchas</a:t>
            </a:r>
            <a:r>
              <a:rPr lang="en-US" dirty="0"/>
              <a:t> </a:t>
            </a:r>
            <a:endParaRPr lang="fr-CH" dirty="0"/>
          </a:p>
        </p:txBody>
      </p:sp>
      <p:sp>
        <p:nvSpPr>
          <p:cNvPr id="10" name="TextBox 9"/>
          <p:cNvSpPr txBox="1"/>
          <p:nvPr/>
        </p:nvSpPr>
        <p:spPr>
          <a:xfrm>
            <a:off x="2891176" y="2673994"/>
            <a:ext cx="7915757" cy="369332"/>
          </a:xfrm>
          <a:prstGeom prst="rect">
            <a:avLst/>
          </a:prstGeom>
          <a:noFill/>
        </p:spPr>
        <p:txBody>
          <a:bodyPr wrap="none" rtlCol="0">
            <a:spAutoFit/>
          </a:bodyPr>
          <a:lstStyle/>
          <a:p>
            <a:r>
              <a:rPr lang="en-US" dirty="0"/>
              <a:t>Variable                      </a:t>
            </a:r>
            <a:r>
              <a:rPr lang="en-US" dirty="0" err="1"/>
              <a:t>Muchas</a:t>
            </a:r>
            <a:r>
              <a:rPr lang="en-US" dirty="0"/>
              <a:t>                        </a:t>
            </a:r>
            <a:r>
              <a:rPr lang="en-US" dirty="0" err="1"/>
              <a:t>Moderado</a:t>
            </a:r>
            <a:r>
              <a:rPr lang="en-US" dirty="0"/>
              <a:t>               </a:t>
            </a:r>
            <a:r>
              <a:rPr lang="en-US" dirty="0" err="1"/>
              <a:t>Pocas</a:t>
            </a:r>
            <a:r>
              <a:rPr lang="en-US" dirty="0"/>
              <a:t>                  </a:t>
            </a:r>
            <a:r>
              <a:rPr lang="en-US" dirty="0" err="1"/>
              <a:t>Pocas</a:t>
            </a:r>
            <a:endParaRPr lang="fr-CH" dirty="0"/>
          </a:p>
        </p:txBody>
      </p:sp>
      <p:sp>
        <p:nvSpPr>
          <p:cNvPr id="14" name="TextBox 13"/>
          <p:cNvSpPr txBox="1"/>
          <p:nvPr/>
        </p:nvSpPr>
        <p:spPr>
          <a:xfrm>
            <a:off x="2948822" y="3485484"/>
            <a:ext cx="8594853" cy="369332"/>
          </a:xfrm>
          <a:prstGeom prst="rect">
            <a:avLst/>
          </a:prstGeom>
          <a:noFill/>
        </p:spPr>
        <p:txBody>
          <a:bodyPr wrap="none" rtlCol="0">
            <a:spAutoFit/>
          </a:bodyPr>
          <a:lstStyle/>
          <a:p>
            <a:r>
              <a:rPr lang="en-US" dirty="0"/>
              <a:t>Alto                        Variable*                       </a:t>
            </a:r>
            <a:r>
              <a:rPr lang="en-US" dirty="0" err="1"/>
              <a:t>Pocas</a:t>
            </a:r>
            <a:r>
              <a:rPr lang="en-US" dirty="0"/>
              <a:t>                          Variable*              Variable* </a:t>
            </a:r>
            <a:endParaRPr lang="fr-CH" dirty="0"/>
          </a:p>
        </p:txBody>
      </p:sp>
      <p:sp>
        <p:nvSpPr>
          <p:cNvPr id="18" name="TextBox 17"/>
          <p:cNvSpPr txBox="1"/>
          <p:nvPr/>
        </p:nvSpPr>
        <p:spPr>
          <a:xfrm>
            <a:off x="2899738" y="4314249"/>
            <a:ext cx="8165505" cy="369332"/>
          </a:xfrm>
          <a:prstGeom prst="rect">
            <a:avLst/>
          </a:prstGeom>
          <a:noFill/>
        </p:spPr>
        <p:txBody>
          <a:bodyPr wrap="none" rtlCol="0">
            <a:spAutoFit/>
          </a:bodyPr>
          <a:lstStyle/>
          <a:p>
            <a:r>
              <a:rPr lang="en-US" dirty="0" err="1"/>
              <a:t>Común</a:t>
            </a:r>
            <a:r>
              <a:rPr lang="en-US" dirty="0"/>
              <a:t>                   </a:t>
            </a:r>
            <a:r>
              <a:rPr lang="en-US" dirty="0" err="1"/>
              <a:t>Inusual</a:t>
            </a:r>
            <a:r>
              <a:rPr lang="en-US" dirty="0"/>
              <a:t>                           </a:t>
            </a:r>
            <a:r>
              <a:rPr lang="en-US" dirty="0" err="1"/>
              <a:t>Raro</a:t>
            </a:r>
            <a:r>
              <a:rPr lang="en-US" dirty="0"/>
              <a:t>                          Variable                 </a:t>
            </a:r>
            <a:r>
              <a:rPr lang="en-US" dirty="0" err="1"/>
              <a:t>Común</a:t>
            </a:r>
            <a:r>
              <a:rPr lang="en-US" dirty="0"/>
              <a:t> </a:t>
            </a:r>
            <a:endParaRPr lang="fr-CH" dirty="0"/>
          </a:p>
        </p:txBody>
      </p:sp>
      <p:sp>
        <p:nvSpPr>
          <p:cNvPr id="19" name="TextBox 18"/>
          <p:cNvSpPr txBox="1"/>
          <p:nvPr/>
        </p:nvSpPr>
        <p:spPr>
          <a:xfrm>
            <a:off x="2877621" y="5158253"/>
            <a:ext cx="8476179" cy="369332"/>
          </a:xfrm>
          <a:prstGeom prst="rect">
            <a:avLst/>
          </a:prstGeom>
          <a:noFill/>
        </p:spPr>
        <p:txBody>
          <a:bodyPr wrap="square" rtlCol="0">
            <a:spAutoFit/>
          </a:bodyPr>
          <a:lstStyle/>
          <a:p>
            <a:r>
              <a:rPr lang="en-US" dirty="0" err="1"/>
              <a:t>Común</a:t>
            </a:r>
            <a:r>
              <a:rPr lang="en-US" dirty="0"/>
              <a:t>                    </a:t>
            </a:r>
            <a:r>
              <a:rPr lang="en-US" dirty="0" err="1"/>
              <a:t>Raro</a:t>
            </a:r>
            <a:r>
              <a:rPr lang="en-US" dirty="0"/>
              <a:t>                           </a:t>
            </a:r>
            <a:r>
              <a:rPr lang="en-US" dirty="0" err="1"/>
              <a:t>Raro</a:t>
            </a:r>
            <a:r>
              <a:rPr lang="en-US" dirty="0"/>
              <a:t>                       </a:t>
            </a:r>
            <a:r>
              <a:rPr lang="en-US" dirty="0" err="1"/>
              <a:t>Común</a:t>
            </a:r>
            <a:r>
              <a:rPr lang="en-US" dirty="0"/>
              <a:t>                  Variable </a:t>
            </a:r>
            <a:endParaRPr lang="fr-CH" dirty="0"/>
          </a:p>
        </p:txBody>
      </p:sp>
      <p:sp>
        <p:nvSpPr>
          <p:cNvPr id="27" name="Slide Number Placeholder 26"/>
          <p:cNvSpPr>
            <a:spLocks noGrp="1"/>
          </p:cNvSpPr>
          <p:nvPr>
            <p:ph type="sldNum" sz="quarter" idx="12"/>
          </p:nvPr>
        </p:nvSpPr>
        <p:spPr/>
        <p:txBody>
          <a:bodyPr/>
          <a:lstStyle/>
          <a:p>
            <a:fld id="{8CC4FCE3-3984-484D-8147-94AB9B0F2189}" type="slidenum">
              <a:rPr lang="fr-CH" smtClean="0"/>
              <a:t>32</a:t>
            </a:fld>
            <a:endParaRPr lang="fr-CH"/>
          </a:p>
        </p:txBody>
      </p:sp>
      <p:sp>
        <p:nvSpPr>
          <p:cNvPr id="31" name="Rectangle 3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26" name="TextBox 25"/>
          <p:cNvSpPr txBox="1"/>
          <p:nvPr/>
        </p:nvSpPr>
        <p:spPr>
          <a:xfrm>
            <a:off x="8423149" y="1415150"/>
            <a:ext cx="808235" cy="369332"/>
          </a:xfrm>
          <a:prstGeom prst="rect">
            <a:avLst/>
          </a:prstGeom>
          <a:noFill/>
        </p:spPr>
        <p:txBody>
          <a:bodyPr wrap="none" rtlCol="0">
            <a:spAutoFit/>
          </a:bodyPr>
          <a:lstStyle/>
          <a:p>
            <a:r>
              <a:rPr lang="en-US" b="1" dirty="0">
                <a:solidFill>
                  <a:schemeClr val="bg1"/>
                </a:solidFill>
              </a:rPr>
              <a:t>Floods</a:t>
            </a:r>
            <a:endParaRPr lang="en-GB" b="1" dirty="0">
              <a:solidFill>
                <a:schemeClr val="bg1"/>
              </a:solidFill>
            </a:endParaRPr>
          </a:p>
        </p:txBody>
      </p:sp>
      <p:sp>
        <p:nvSpPr>
          <p:cNvPr id="28" name="TextBox 27"/>
          <p:cNvSpPr txBox="1"/>
          <p:nvPr/>
        </p:nvSpPr>
        <p:spPr>
          <a:xfrm>
            <a:off x="6243921" y="1415150"/>
            <a:ext cx="1237839" cy="369332"/>
          </a:xfrm>
          <a:prstGeom prst="rect">
            <a:avLst/>
          </a:prstGeom>
          <a:noFill/>
        </p:spPr>
        <p:txBody>
          <a:bodyPr wrap="none" rtlCol="0">
            <a:spAutoFit/>
          </a:bodyPr>
          <a:lstStyle/>
          <a:p>
            <a:r>
              <a:rPr lang="en-US" b="1" dirty="0">
                <a:solidFill>
                  <a:schemeClr val="bg1"/>
                </a:solidFill>
              </a:rPr>
              <a:t>High winds</a:t>
            </a:r>
            <a:endParaRPr lang="en-GB" b="1" dirty="0">
              <a:solidFill>
                <a:schemeClr val="bg1"/>
              </a:solidFill>
            </a:endParaRPr>
          </a:p>
        </p:txBody>
      </p:sp>
      <p:sp>
        <p:nvSpPr>
          <p:cNvPr id="3" name="TextBox 2"/>
          <p:cNvSpPr txBox="1"/>
          <p:nvPr/>
        </p:nvSpPr>
        <p:spPr>
          <a:xfrm>
            <a:off x="4296126" y="5563734"/>
            <a:ext cx="3895590" cy="646331"/>
          </a:xfrm>
          <a:prstGeom prst="rect">
            <a:avLst/>
          </a:prstGeom>
          <a:noFill/>
        </p:spPr>
        <p:txBody>
          <a:bodyPr wrap="square" rtlCol="0">
            <a:spAutoFit/>
          </a:bodyPr>
          <a:lstStyle/>
          <a:p>
            <a:pPr algn="ctr"/>
            <a:r>
              <a:rPr lang="en-US" dirty="0" err="1"/>
              <a:t>Puede</a:t>
            </a:r>
            <a:r>
              <a:rPr lang="en-US" dirty="0"/>
              <a:t> </a:t>
            </a:r>
            <a:r>
              <a:rPr lang="en-US" dirty="0" err="1"/>
              <a:t>ocurrir</a:t>
            </a:r>
            <a:r>
              <a:rPr lang="en-US" dirty="0"/>
              <a:t> </a:t>
            </a:r>
            <a:r>
              <a:rPr lang="en-US" dirty="0" err="1"/>
              <a:t>en</a:t>
            </a:r>
            <a:r>
              <a:rPr lang="en-US" dirty="0"/>
              <a:t> </a:t>
            </a:r>
            <a:r>
              <a:rPr lang="en-US" dirty="0" err="1"/>
              <a:t>áreas</a:t>
            </a:r>
            <a:r>
              <a:rPr lang="en-US" dirty="0"/>
              <a:t> </a:t>
            </a:r>
            <a:r>
              <a:rPr lang="en-US" dirty="0" err="1"/>
              <a:t>urbanas</a:t>
            </a:r>
            <a:r>
              <a:rPr lang="en-US" dirty="0"/>
              <a:t> heavily damaged </a:t>
            </a:r>
            <a:endParaRPr lang="fr-CH" dirty="0"/>
          </a:p>
        </p:txBody>
      </p:sp>
    </p:spTree>
    <p:extLst>
      <p:ext uri="{BB962C8B-B14F-4D97-AF65-F5344CB8AC3E}">
        <p14:creationId xmlns:p14="http://schemas.microsoft.com/office/powerpoint/2010/main" val="30051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8" grpId="0"/>
      <p:bldP spid="19"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8" y="0"/>
            <a:ext cx="10515600" cy="1325563"/>
          </a:xfrm>
        </p:spPr>
        <p:txBody>
          <a:bodyPr>
            <a:normAutofit/>
          </a:bodyPr>
          <a:lstStyle/>
          <a:p>
            <a:r>
              <a:rPr lang="en-US" u="sng" dirty="0" err="1">
                <a:latin typeface="+mn-lt"/>
              </a:rPr>
              <a:t>Entorno</a:t>
            </a:r>
            <a:r>
              <a:rPr lang="en-US" u="sng" dirty="0">
                <a:latin typeface="+mn-lt"/>
              </a:rPr>
              <a:t> </a:t>
            </a:r>
            <a:r>
              <a:rPr lang="en-US" u="sng" dirty="0" err="1">
                <a:latin typeface="+mn-lt"/>
              </a:rPr>
              <a:t>demografíco</a:t>
            </a:r>
            <a:r>
              <a:rPr lang="en-US" u="sng" dirty="0">
                <a:latin typeface="+mn-lt"/>
              </a:rPr>
              <a:t> y </a:t>
            </a:r>
            <a:r>
              <a:rPr lang="en-US" u="sng" dirty="0" err="1">
                <a:latin typeface="+mn-lt"/>
              </a:rPr>
              <a:t>epidemiologíco</a:t>
            </a:r>
            <a:endParaRPr lang="en-GB" u="sng" dirty="0">
              <a:latin typeface="+mn-lt"/>
            </a:endParaRPr>
          </a:p>
        </p:txBody>
      </p:sp>
      <p:sp>
        <p:nvSpPr>
          <p:cNvPr id="4" name="Slide Number Placeholder 3"/>
          <p:cNvSpPr>
            <a:spLocks noGrp="1"/>
          </p:cNvSpPr>
          <p:nvPr>
            <p:ph type="sldNum" sz="quarter" idx="12"/>
          </p:nvPr>
        </p:nvSpPr>
        <p:spPr/>
        <p:txBody>
          <a:bodyPr/>
          <a:lstStyle/>
          <a:p>
            <a:fld id="{8CC4FCE3-3984-484D-8147-94AB9B0F2189}" type="slidenum">
              <a:rPr lang="fr-CH" smtClean="0"/>
              <a:t>33</a:t>
            </a:fld>
            <a:endParaRPr lang="fr-CH"/>
          </a:p>
        </p:txBody>
      </p:sp>
      <p:sp>
        <p:nvSpPr>
          <p:cNvPr id="3" name="TextBox 2"/>
          <p:cNvSpPr txBox="1"/>
          <p:nvPr/>
        </p:nvSpPr>
        <p:spPr>
          <a:xfrm>
            <a:off x="7560527" y="6474806"/>
            <a:ext cx="3399970" cy="369332"/>
          </a:xfrm>
          <a:prstGeom prst="rect">
            <a:avLst/>
          </a:prstGeom>
          <a:noFill/>
        </p:spPr>
        <p:txBody>
          <a:bodyPr wrap="none" rtlCol="0">
            <a:spAutoFit/>
          </a:bodyPr>
          <a:lstStyle/>
          <a:p>
            <a:r>
              <a:rPr lang="en-US" i="1" dirty="0"/>
              <a:t>Source: HPN network paper No 61</a:t>
            </a:r>
            <a:endParaRPr lang="en-GB" i="1" dirty="0"/>
          </a:p>
        </p:txBody>
      </p:sp>
      <p:sp>
        <p:nvSpPr>
          <p:cNvPr id="5" name="TextBox 4">
            <a:extLst>
              <a:ext uri="{FF2B5EF4-FFF2-40B4-BE49-F238E27FC236}">
                <a16:creationId xmlns:a16="http://schemas.microsoft.com/office/drawing/2014/main" id="{D1EE84AF-9043-4C30-AC2C-84470D6BA33B}"/>
              </a:ext>
            </a:extLst>
          </p:cNvPr>
          <p:cNvSpPr txBox="1"/>
          <p:nvPr/>
        </p:nvSpPr>
        <p:spPr>
          <a:xfrm>
            <a:off x="191386" y="850605"/>
            <a:ext cx="184731" cy="369332"/>
          </a:xfrm>
          <a:prstGeom prst="rect">
            <a:avLst/>
          </a:prstGeom>
          <a:noFill/>
        </p:spPr>
        <p:txBody>
          <a:bodyPr wrap="none" rtlCol="0">
            <a:spAutoFit/>
          </a:bodyPr>
          <a:lstStyle/>
          <a:p>
            <a:endParaRPr lang="fr-CH" dirty="0"/>
          </a:p>
        </p:txBody>
      </p:sp>
      <p:sp>
        <p:nvSpPr>
          <p:cNvPr id="8" name="Rectangle 7">
            <a:extLst>
              <a:ext uri="{FF2B5EF4-FFF2-40B4-BE49-F238E27FC236}">
                <a16:creationId xmlns:a16="http://schemas.microsoft.com/office/drawing/2014/main" id="{8518E804-992B-40BE-9393-52647A299A2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graphicFrame>
        <p:nvGraphicFramePr>
          <p:cNvPr id="10" name="Content Placeholder 5">
            <a:extLst>
              <a:ext uri="{FF2B5EF4-FFF2-40B4-BE49-F238E27FC236}">
                <a16:creationId xmlns:a16="http://schemas.microsoft.com/office/drawing/2014/main" id="{2C164D98-DED7-4FCA-AB58-1CE3557E12F7}"/>
              </a:ext>
            </a:extLst>
          </p:cNvPr>
          <p:cNvGraphicFramePr>
            <a:graphicFrameLocks noGrp="1"/>
          </p:cNvGraphicFramePr>
          <p:nvPr>
            <p:ph idx="1"/>
            <p:extLst>
              <p:ext uri="{D42A27DB-BD31-4B8C-83A1-F6EECF244321}">
                <p14:modId xmlns:p14="http://schemas.microsoft.com/office/powerpoint/2010/main" val="2622151640"/>
              </p:ext>
            </p:extLst>
          </p:nvPr>
        </p:nvGraphicFramePr>
        <p:xfrm>
          <a:off x="1044040" y="1035271"/>
          <a:ext cx="10515600" cy="5158937"/>
        </p:xfrm>
        <a:graphic>
          <a:graphicData uri="http://schemas.openxmlformats.org/drawingml/2006/table">
            <a:tbl>
              <a:tblPr firstRow="1" bandRow="1">
                <a:tableStyleId>{5C22544A-7EE6-4342-B048-85BDC9FD1C3A}</a:tableStyleId>
              </a:tblPr>
              <a:tblGrid>
                <a:gridCol w="2547257">
                  <a:extLst>
                    <a:ext uri="{9D8B030D-6E8A-4147-A177-3AD203B41FA5}">
                      <a16:colId xmlns:a16="http://schemas.microsoft.com/office/drawing/2014/main" val="20000"/>
                    </a:ext>
                  </a:extLst>
                </a:gridCol>
                <a:gridCol w="3295259">
                  <a:extLst>
                    <a:ext uri="{9D8B030D-6E8A-4147-A177-3AD203B41FA5}">
                      <a16:colId xmlns:a16="http://schemas.microsoft.com/office/drawing/2014/main" val="20001"/>
                    </a:ext>
                  </a:extLst>
                </a:gridCol>
                <a:gridCol w="4673084">
                  <a:extLst>
                    <a:ext uri="{9D8B030D-6E8A-4147-A177-3AD203B41FA5}">
                      <a16:colId xmlns:a16="http://schemas.microsoft.com/office/drawing/2014/main" val="20002"/>
                    </a:ext>
                  </a:extLst>
                </a:gridCol>
              </a:tblGrid>
              <a:tr h="401459">
                <a:tc>
                  <a:txBody>
                    <a:bodyPr/>
                    <a:lstStyle/>
                    <a:p>
                      <a:r>
                        <a:rPr lang="es-419" sz="1800" noProof="0"/>
                        <a:t>Tipo de marco</a:t>
                      </a:r>
                    </a:p>
                  </a:txBody>
                  <a:tcPr marL="73260" marR="73260" marT="34290" marB="34290"/>
                </a:tc>
                <a:tc>
                  <a:txBody>
                    <a:bodyPr/>
                    <a:lstStyle/>
                    <a:p>
                      <a:r>
                        <a:rPr lang="es-419" sz="1800" noProof="0"/>
                        <a:t>Perfíl demográfico</a:t>
                      </a:r>
                    </a:p>
                  </a:txBody>
                  <a:tcPr marL="73260" marR="73260" marT="34290" marB="34290"/>
                </a:tc>
                <a:tc>
                  <a:txBody>
                    <a:bodyPr/>
                    <a:lstStyle/>
                    <a:p>
                      <a:r>
                        <a:rPr lang="es-419" sz="1800" noProof="0"/>
                        <a:t>Perfil epidemiológico</a:t>
                      </a:r>
                    </a:p>
                  </a:txBody>
                  <a:tcPr marL="73260" marR="73260" marT="34290" marB="34290"/>
                </a:tc>
                <a:extLst>
                  <a:ext uri="{0D108BD9-81ED-4DB2-BD59-A6C34878D82A}">
                    <a16:rowId xmlns:a16="http://schemas.microsoft.com/office/drawing/2014/main" val="10000"/>
                  </a:ext>
                </a:extLst>
              </a:tr>
              <a:tr h="1799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Low-income/very poor </a:t>
                      </a:r>
                      <a:endParaRPr lang="en-GB" sz="1800" dirty="0"/>
                    </a:p>
                    <a:p>
                      <a:br>
                        <a:rPr lang="es-419" sz="1800" noProof="0" dirty="0"/>
                      </a:br>
                      <a:endParaRPr lang="es-419" sz="1800" noProof="0" dirty="0"/>
                    </a:p>
                  </a:txBody>
                  <a:tcPr marL="73260" marR="73260" marT="34290" marB="34290"/>
                </a:tc>
                <a:tc>
                  <a:txBody>
                    <a:bodyPr/>
                    <a:lstStyle/>
                    <a:p>
                      <a:r>
                        <a:rPr lang="es-419" noProof="0" dirty="0"/>
                        <a:t>Altas tasas de natalidad y mortalidad, baja esperanza de vida (&lt;55 años) </a:t>
                      </a:r>
                      <a:endParaRPr lang="es-419" sz="1800" noProof="0" dirty="0"/>
                    </a:p>
                  </a:txBody>
                  <a:tcPr marL="73260" marR="73260" marT="34290" marB="34290"/>
                </a:tc>
                <a:tc>
                  <a:txBody>
                    <a:bodyPr/>
                    <a:lstStyle/>
                    <a:p>
                      <a:r>
                        <a:rPr lang="es-419" noProof="0" dirty="0"/>
                        <a:t>La mayoría de las enfermedades y muertes debidas a enfermedades infecciosas. </a:t>
                      </a:r>
                      <a:br>
                        <a:rPr lang="es-419" noProof="0" dirty="0"/>
                      </a:br>
                      <a:r>
                        <a:rPr lang="es-419" noProof="0" dirty="0"/>
                        <a:t>Los niños y las mujeres embarazadas son los más afectados. </a:t>
                      </a:r>
                      <a:endParaRPr lang="es-419" sz="1800" noProof="0" dirty="0"/>
                    </a:p>
                  </a:txBody>
                  <a:tcPr marL="73260" marR="73260" marT="34290" marB="34290"/>
                </a:tc>
                <a:extLst>
                  <a:ext uri="{0D108BD9-81ED-4DB2-BD59-A6C34878D82A}">
                    <a16:rowId xmlns:a16="http://schemas.microsoft.com/office/drawing/2014/main" val="10001"/>
                  </a:ext>
                </a:extLst>
              </a:tr>
              <a:tr h="1917434">
                <a:tc>
                  <a:txBody>
                    <a:bodyPr/>
                    <a:lstStyle/>
                    <a:p>
                      <a:r>
                        <a:rPr lang="en-US" sz="1800" dirty="0"/>
                        <a:t>Lower-</a:t>
                      </a:r>
                      <a:r>
                        <a:rPr lang="en-US" sz="1800" baseline="0" dirty="0"/>
                        <a:t>middle income / Higher-middle income </a:t>
                      </a:r>
                      <a:r>
                        <a:rPr lang="en-US" sz="1800" dirty="0"/>
                        <a:t> </a:t>
                      </a:r>
                      <a:endParaRPr lang="en-GB" sz="1800" dirty="0"/>
                    </a:p>
                  </a:txBody>
                  <a:tcPr marL="73260" marR="73260" marT="34290" marB="34290"/>
                </a:tc>
                <a:tc>
                  <a:txBody>
                    <a:bodyPr/>
                    <a:lstStyle/>
                    <a:p>
                      <a:r>
                        <a:rPr lang="es-419" noProof="0"/>
                        <a:t>Disminución de las tasas de natalidad y mortalidad, esperanza de vida 55-75 años </a:t>
                      </a:r>
                      <a:endParaRPr lang="es-419" sz="1800" noProof="0"/>
                    </a:p>
                  </a:txBody>
                  <a:tcPr marL="73260" marR="73260" marT="34290" marB="34290"/>
                </a:tc>
                <a:tc>
                  <a:txBody>
                    <a:bodyPr/>
                    <a:lstStyle/>
                    <a:p>
                      <a:r>
                        <a:rPr lang="es-419" sz="1800" noProof="0" dirty="0"/>
                        <a:t>Subsisten focos de alta carga de enfermedades infecciosas; las </a:t>
                      </a:r>
                      <a:r>
                        <a:rPr lang="es-419" sz="1800" noProof="0" dirty="0" err="1"/>
                        <a:t>ENCs</a:t>
                      </a:r>
                      <a:r>
                        <a:rPr lang="es-419" sz="1800" noProof="0" dirty="0"/>
                        <a:t> son cada vez más dominantes. </a:t>
                      </a:r>
                      <a:br>
                        <a:rPr lang="es-419" sz="1800" noProof="0" dirty="0"/>
                      </a:br>
                      <a:r>
                        <a:rPr lang="es-419" sz="1800" noProof="0" dirty="0"/>
                        <a:t>Grandes desigualdades dentro de los países </a:t>
                      </a:r>
                    </a:p>
                  </a:txBody>
                  <a:tcPr marL="73260" marR="73260" marT="34290" marB="34290"/>
                </a:tc>
                <a:extLst>
                  <a:ext uri="{0D108BD9-81ED-4DB2-BD59-A6C34878D82A}">
                    <a16:rowId xmlns:a16="http://schemas.microsoft.com/office/drawing/2014/main" val="10002"/>
                  </a:ext>
                </a:extLst>
              </a:tr>
              <a:tr h="1040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High</a:t>
                      </a:r>
                      <a:r>
                        <a:rPr lang="en-US" sz="1800" baseline="0" dirty="0"/>
                        <a:t>-income</a:t>
                      </a:r>
                      <a:endParaRPr lang="en-GB" sz="1800" dirty="0"/>
                    </a:p>
                    <a:p>
                      <a:br>
                        <a:rPr lang="es-419" sz="1800" noProof="0" dirty="0"/>
                      </a:br>
                      <a:endParaRPr lang="es-419" sz="1800" b="1" noProof="0" dirty="0"/>
                    </a:p>
                  </a:txBody>
                  <a:tcPr marL="73260" marR="73260" marT="34290" marB="34290"/>
                </a:tc>
                <a:tc>
                  <a:txBody>
                    <a:bodyPr/>
                    <a:lstStyle/>
                    <a:p>
                      <a:r>
                        <a:rPr lang="es-419" noProof="0"/>
                        <a:t>Bajas tasas de natalidad y mortalidad, esperanza de vida &gt;75 años </a:t>
                      </a:r>
                      <a:endParaRPr lang="es-419" sz="1800" noProof="0"/>
                    </a:p>
                  </a:txBody>
                  <a:tcPr marL="73260" marR="73260" marT="34290" marB="34290"/>
                </a:tc>
                <a:tc>
                  <a:txBody>
                    <a:bodyPr/>
                    <a:lstStyle/>
                    <a:p>
                      <a:r>
                        <a:rPr lang="es-419" noProof="0" dirty="0"/>
                        <a:t>La mayoría de las enfermedades y muertes debidas a </a:t>
                      </a:r>
                      <a:r>
                        <a:rPr lang="es-419" noProof="0" dirty="0" err="1"/>
                        <a:t>ENCs</a:t>
                      </a:r>
                      <a:r>
                        <a:rPr lang="es-419" noProof="0" dirty="0"/>
                        <a:t> </a:t>
                      </a:r>
                      <a:endParaRPr lang="es-419" sz="1800" noProof="0" dirty="0"/>
                    </a:p>
                  </a:txBody>
                  <a:tcPr marL="73260" marR="7326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927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436" y="440105"/>
            <a:ext cx="10515600" cy="1325563"/>
          </a:xfrm>
        </p:spPr>
        <p:txBody>
          <a:bodyPr>
            <a:normAutofit/>
          </a:bodyPr>
          <a:lstStyle/>
          <a:p>
            <a:r>
              <a:rPr lang="en-US" sz="4000" u="sng" dirty="0" err="1">
                <a:latin typeface="+mn-lt"/>
              </a:rPr>
              <a:t>Factores</a:t>
            </a:r>
            <a:r>
              <a:rPr lang="en-US" sz="4000" u="sng" dirty="0">
                <a:latin typeface="+mn-lt"/>
              </a:rPr>
              <a:t> de </a:t>
            </a:r>
            <a:r>
              <a:rPr lang="en-US" sz="4000" u="sng" dirty="0" err="1">
                <a:latin typeface="+mn-lt"/>
              </a:rPr>
              <a:t>riesgo</a:t>
            </a:r>
            <a:r>
              <a:rPr lang="en-US" sz="4000" u="sng" dirty="0">
                <a:latin typeface="+mn-lt"/>
              </a:rPr>
              <a:t> para </a:t>
            </a:r>
            <a:r>
              <a:rPr lang="en-US" sz="4000" u="sng" dirty="0" err="1">
                <a:latin typeface="+mn-lt"/>
              </a:rPr>
              <a:t>morbilidad</a:t>
            </a:r>
            <a:r>
              <a:rPr lang="en-US" sz="4000" u="sng" dirty="0">
                <a:latin typeface="+mn-lt"/>
              </a:rPr>
              <a:t> et </a:t>
            </a:r>
            <a:r>
              <a:rPr lang="en-US" sz="4000" u="sng" dirty="0" err="1">
                <a:latin typeface="+mn-lt"/>
              </a:rPr>
              <a:t>mortalidad</a:t>
            </a:r>
            <a:endParaRPr lang="fr-CH" sz="4000" u="sng" dirty="0">
              <a:latin typeface="+mn-lt"/>
            </a:endParaRPr>
          </a:p>
        </p:txBody>
      </p:sp>
      <p:sp>
        <p:nvSpPr>
          <p:cNvPr id="3" name="Slide Number Placeholder 2"/>
          <p:cNvSpPr>
            <a:spLocks noGrp="1"/>
          </p:cNvSpPr>
          <p:nvPr>
            <p:ph type="sldNum" sz="quarter" idx="12"/>
          </p:nvPr>
        </p:nvSpPr>
        <p:spPr/>
        <p:txBody>
          <a:bodyPr/>
          <a:lstStyle/>
          <a:p>
            <a:fld id="{8CC4FCE3-3984-484D-8147-94AB9B0F2189}" type="slidenum">
              <a:rPr lang="fr-CH" smtClean="0"/>
              <a:t>34</a:t>
            </a:fld>
            <a:endParaRPr lang="fr-CH"/>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4" name="TextBox 3"/>
          <p:cNvSpPr txBox="1"/>
          <p:nvPr/>
        </p:nvSpPr>
        <p:spPr>
          <a:xfrm>
            <a:off x="1353312" y="2369571"/>
            <a:ext cx="10213848" cy="4555093"/>
          </a:xfrm>
          <a:prstGeom prst="rect">
            <a:avLst/>
          </a:prstGeom>
          <a:noFill/>
        </p:spPr>
        <p:txBody>
          <a:bodyPr wrap="square" rtlCol="0">
            <a:spAutoFit/>
          </a:bodyPr>
          <a:lstStyle/>
          <a:p>
            <a:r>
              <a:rPr lang="en-US" sz="2800" b="1" dirty="0" err="1">
                <a:solidFill>
                  <a:srgbClr val="0000FF"/>
                </a:solidFill>
              </a:rPr>
              <a:t>Trabajo</a:t>
            </a:r>
            <a:r>
              <a:rPr lang="en-US" sz="2800" b="1" dirty="0">
                <a:solidFill>
                  <a:srgbClr val="0000FF"/>
                </a:solidFill>
              </a:rPr>
              <a:t> individual: </a:t>
            </a:r>
            <a:r>
              <a:rPr lang="en-US" sz="2800" b="1" dirty="0">
                <a:solidFill>
                  <a:srgbClr val="FF0000"/>
                </a:solidFill>
              </a:rPr>
              <a:t>5 </a:t>
            </a:r>
            <a:r>
              <a:rPr lang="en-US" sz="2800" b="1" dirty="0" err="1">
                <a:solidFill>
                  <a:srgbClr val="FF0000"/>
                </a:solidFill>
              </a:rPr>
              <a:t>minutos</a:t>
            </a:r>
            <a:r>
              <a:rPr lang="en-US" sz="2800" b="1" dirty="0">
                <a:solidFill>
                  <a:srgbClr val="FF0000"/>
                </a:solidFill>
              </a:rPr>
              <a:t>: </a:t>
            </a:r>
          </a:p>
          <a:p>
            <a:pPr lvl="1"/>
            <a:endParaRPr lang="en-US" sz="2400" dirty="0"/>
          </a:p>
          <a:p>
            <a:r>
              <a:rPr lang="en-US" sz="2800" b="1" dirty="0" err="1"/>
              <a:t>Toma</a:t>
            </a:r>
            <a:r>
              <a:rPr lang="en-US" sz="2800" b="1" dirty="0"/>
              <a:t> 1-2  Post-Its y </a:t>
            </a:r>
            <a:r>
              <a:rPr lang="en-US" sz="2800" b="1" dirty="0" err="1"/>
              <a:t>pon</a:t>
            </a:r>
            <a:r>
              <a:rPr lang="en-US" sz="2800" b="1" dirty="0"/>
              <a:t> le </a:t>
            </a:r>
            <a:r>
              <a:rPr lang="en-US" sz="2800" b="1" dirty="0" err="1"/>
              <a:t>en</a:t>
            </a:r>
            <a:r>
              <a:rPr lang="en-US" sz="2800" b="1" dirty="0"/>
              <a:t> la </a:t>
            </a:r>
            <a:r>
              <a:rPr lang="en-US" sz="2800" b="1" dirty="0" err="1"/>
              <a:t>columna</a:t>
            </a:r>
            <a:r>
              <a:rPr lang="en-US" sz="2800" b="1" dirty="0"/>
              <a:t> </a:t>
            </a:r>
            <a:r>
              <a:rPr lang="en-US" sz="2800" b="1" dirty="0" err="1"/>
              <a:t>apropriada</a:t>
            </a:r>
            <a:r>
              <a:rPr lang="en-US" sz="2800" b="1" dirty="0"/>
              <a:t> </a:t>
            </a:r>
            <a:r>
              <a:rPr lang="en-US" sz="2800" b="1" dirty="0" err="1"/>
              <a:t>en</a:t>
            </a:r>
            <a:r>
              <a:rPr lang="en-US" sz="2800" b="1" dirty="0"/>
              <a:t> </a:t>
            </a:r>
            <a:r>
              <a:rPr lang="en-US" sz="2800" b="1" dirty="0" err="1"/>
              <a:t>los</a:t>
            </a:r>
            <a:r>
              <a:rPr lang="en-US" sz="2800" b="1" dirty="0"/>
              <a:t> </a:t>
            </a:r>
            <a:r>
              <a:rPr lang="en-US" sz="2800" b="1" dirty="0" err="1"/>
              <a:t>papeles</a:t>
            </a:r>
            <a:r>
              <a:rPr lang="en-US" sz="2800" b="1" dirty="0"/>
              <a:t> de la pared:  	</a:t>
            </a:r>
          </a:p>
          <a:p>
            <a:endParaRPr lang="en-US" sz="2800" b="1" dirty="0"/>
          </a:p>
          <a:p>
            <a:pPr lvl="2"/>
            <a:r>
              <a:rPr lang="en-GB" sz="2800" b="1" dirty="0"/>
              <a:t>1. Variables de </a:t>
            </a:r>
            <a:r>
              <a:rPr lang="en-GB" sz="2800" b="1" dirty="0" err="1"/>
              <a:t>fondo</a:t>
            </a:r>
            <a:r>
              <a:rPr lang="en-GB" sz="2800" b="1" dirty="0"/>
              <a:t>; </a:t>
            </a:r>
          </a:p>
          <a:p>
            <a:r>
              <a:rPr lang="en-GB" sz="2800" b="1" dirty="0"/>
              <a:t>	2. </a:t>
            </a:r>
            <a:r>
              <a:rPr lang="en-GB" sz="2800" b="1" dirty="0" err="1"/>
              <a:t>Factores</a:t>
            </a:r>
            <a:r>
              <a:rPr lang="en-GB" sz="2800" b="1" dirty="0"/>
              <a:t> </a:t>
            </a:r>
            <a:r>
              <a:rPr lang="en-GB" sz="2800" b="1" dirty="0" err="1"/>
              <a:t>intermedios</a:t>
            </a:r>
            <a:r>
              <a:rPr lang="en-GB" sz="2800" b="1" dirty="0"/>
              <a:t>; </a:t>
            </a:r>
          </a:p>
          <a:p>
            <a:r>
              <a:rPr lang="en-GB" sz="2800" b="1" dirty="0"/>
              <a:t>	3. </a:t>
            </a:r>
            <a:r>
              <a:rPr lang="en-GB" sz="2800" b="1" dirty="0" err="1"/>
              <a:t>Factores</a:t>
            </a:r>
            <a:r>
              <a:rPr lang="en-GB" sz="2800" b="1" dirty="0"/>
              <a:t> </a:t>
            </a:r>
            <a:r>
              <a:rPr lang="en-GB" sz="2800" b="1" dirty="0" err="1"/>
              <a:t>próximos</a:t>
            </a:r>
            <a:endParaRPr lang="en-GB" sz="2800" b="1" dirty="0"/>
          </a:p>
          <a:p>
            <a:r>
              <a:rPr lang="en-GB" sz="2800" b="1" dirty="0"/>
              <a:t>	4. </a:t>
            </a:r>
            <a:r>
              <a:rPr lang="en-GB" sz="2800" b="1" dirty="0" err="1"/>
              <a:t>Resultado</a:t>
            </a:r>
            <a:r>
              <a:rPr lang="en-GB" sz="2800" b="1" dirty="0"/>
              <a:t> de </a:t>
            </a:r>
            <a:r>
              <a:rPr lang="en-GB" sz="2800" b="1" dirty="0" err="1"/>
              <a:t>salud</a:t>
            </a:r>
            <a:endParaRPr lang="en-GB" sz="2800" b="1" dirty="0"/>
          </a:p>
          <a:p>
            <a:endParaRPr lang="en-US" sz="2400" dirty="0"/>
          </a:p>
          <a:p>
            <a:endParaRPr lang="en-GB" dirty="0"/>
          </a:p>
        </p:txBody>
      </p:sp>
    </p:spTree>
    <p:extLst>
      <p:ext uri="{BB962C8B-B14F-4D97-AF65-F5344CB8AC3E}">
        <p14:creationId xmlns:p14="http://schemas.microsoft.com/office/powerpoint/2010/main" val="905651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5E393-29BC-42B0-822E-FAB64C16434A}"/>
              </a:ext>
            </a:extLst>
          </p:cNvPr>
          <p:cNvSpPr>
            <a:spLocks noGrp="1"/>
          </p:cNvSpPr>
          <p:nvPr>
            <p:ph type="title"/>
          </p:nvPr>
        </p:nvSpPr>
        <p:spPr>
          <a:xfrm>
            <a:off x="831273" y="207819"/>
            <a:ext cx="11095475" cy="1021404"/>
          </a:xfrm>
        </p:spPr>
        <p:txBody>
          <a:bodyPr>
            <a:normAutofit fontScale="90000"/>
          </a:bodyPr>
          <a:lstStyle/>
          <a:p>
            <a:r>
              <a:rPr lang="es-ES" u="sng" dirty="0">
                <a:latin typeface="+mn-lt"/>
              </a:rPr>
              <a:t>Factores determinantes para la salud y supervivencia</a:t>
            </a:r>
            <a:endParaRPr lang="en-US" u="sng" dirty="0">
              <a:latin typeface="+mn-lt"/>
            </a:endParaRPr>
          </a:p>
        </p:txBody>
      </p:sp>
      <p:graphicFrame>
        <p:nvGraphicFramePr>
          <p:cNvPr id="4" name="Espace réservé du contenu 3">
            <a:extLst>
              <a:ext uri="{FF2B5EF4-FFF2-40B4-BE49-F238E27FC236}">
                <a16:creationId xmlns:a16="http://schemas.microsoft.com/office/drawing/2014/main" id="{11AE7CC6-7224-4563-9E8C-CDD3F0323BC9}"/>
              </a:ext>
            </a:extLst>
          </p:cNvPr>
          <p:cNvGraphicFramePr>
            <a:graphicFrameLocks noGrp="1"/>
          </p:cNvGraphicFramePr>
          <p:nvPr>
            <p:ph idx="1"/>
            <p:extLst>
              <p:ext uri="{D42A27DB-BD31-4B8C-83A1-F6EECF244321}">
                <p14:modId xmlns:p14="http://schemas.microsoft.com/office/powerpoint/2010/main" val="542516145"/>
              </p:ext>
            </p:extLst>
          </p:nvPr>
        </p:nvGraphicFramePr>
        <p:xfrm>
          <a:off x="982524" y="1021404"/>
          <a:ext cx="10944225" cy="583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3" name="TextBox 2">
            <a:extLst>
              <a:ext uri="{FF2B5EF4-FFF2-40B4-BE49-F238E27FC236}">
                <a16:creationId xmlns:a16="http://schemas.microsoft.com/office/drawing/2014/main" id="{4EE4EF79-2B31-48F3-B4B9-0E319115B356}"/>
              </a:ext>
            </a:extLst>
          </p:cNvPr>
          <p:cNvSpPr txBox="1"/>
          <p:nvPr/>
        </p:nvSpPr>
        <p:spPr>
          <a:xfrm>
            <a:off x="8847943" y="6488668"/>
            <a:ext cx="3331810" cy="369332"/>
          </a:xfrm>
          <a:prstGeom prst="rect">
            <a:avLst/>
          </a:prstGeom>
          <a:noFill/>
        </p:spPr>
        <p:txBody>
          <a:bodyPr wrap="none" rtlCol="0">
            <a:spAutoFit/>
          </a:bodyPr>
          <a:lstStyle/>
          <a:p>
            <a:r>
              <a:rPr lang="en-US" i="1" dirty="0"/>
              <a:t>Based on HPN, network paper 61</a:t>
            </a:r>
            <a:endParaRPr lang="fr-CH" i="1" dirty="0"/>
          </a:p>
        </p:txBody>
      </p:sp>
    </p:spTree>
    <p:extLst>
      <p:ext uri="{BB962C8B-B14F-4D97-AF65-F5344CB8AC3E}">
        <p14:creationId xmlns:p14="http://schemas.microsoft.com/office/powerpoint/2010/main" val="3030876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02554" y="2304153"/>
            <a:ext cx="1326004" cy="1569660"/>
          </a:xfrm>
          <a:prstGeom prst="rect">
            <a:avLst/>
          </a:prstGeom>
          <a:noFill/>
        </p:spPr>
        <p:txBody>
          <a:bodyPr wrap="none" rtlCol="0">
            <a:spAutoFit/>
          </a:bodyPr>
          <a:lstStyle/>
          <a:p>
            <a:r>
              <a:rPr lang="en-US" sz="9600" b="1" dirty="0">
                <a:solidFill>
                  <a:srgbClr val="FF0000"/>
                </a:solidFill>
              </a:rPr>
              <a:t>??</a:t>
            </a:r>
            <a:endParaRPr lang="fr-CH" sz="9600" b="1" dirty="0">
              <a:solidFill>
                <a:srgbClr val="FF0000"/>
              </a:solidFill>
            </a:endParaRPr>
          </a:p>
        </p:txBody>
      </p:sp>
      <p:sp>
        <p:nvSpPr>
          <p:cNvPr id="3" name="TextBox 2"/>
          <p:cNvSpPr txBox="1"/>
          <p:nvPr/>
        </p:nvSpPr>
        <p:spPr>
          <a:xfrm>
            <a:off x="3817248" y="1627044"/>
            <a:ext cx="5251374" cy="2677656"/>
          </a:xfrm>
          <a:prstGeom prst="rect">
            <a:avLst/>
          </a:prstGeom>
          <a:noFill/>
        </p:spPr>
        <p:txBody>
          <a:bodyPr wrap="none" rtlCol="0">
            <a:spAutoFit/>
          </a:bodyPr>
          <a:lstStyle/>
          <a:p>
            <a:r>
              <a:rPr lang="es-ES" sz="2800" dirty="0"/>
              <a:t>Salud: ¿de qué estamos hablando?</a:t>
            </a:r>
          </a:p>
          <a:p>
            <a:pPr marL="457200" indent="-457200">
              <a:buFont typeface="Arial" panose="020B0604020202020204" pitchFamily="34" charset="0"/>
              <a:buChar char="•"/>
            </a:pPr>
            <a:r>
              <a:rPr lang="es-ES" sz="2800" dirty="0"/>
              <a:t>Salud</a:t>
            </a:r>
            <a:endParaRPr lang="en-US" sz="2800" dirty="0"/>
          </a:p>
          <a:p>
            <a:pPr marL="457200" indent="-457200">
              <a:buFont typeface="Arial" panose="020B0604020202020204" pitchFamily="34" charset="0"/>
              <a:buChar char="•"/>
            </a:pPr>
            <a:r>
              <a:rPr lang="en-US" sz="2800" dirty="0"/>
              <a:t>Sistema de </a:t>
            </a:r>
            <a:r>
              <a:rPr lang="en-US" sz="2800" dirty="0" err="1"/>
              <a:t>salud</a:t>
            </a:r>
            <a:endParaRPr lang="en-US" sz="2800" dirty="0"/>
          </a:p>
          <a:p>
            <a:pPr marL="457200" indent="-457200">
              <a:buFont typeface="Arial" panose="020B0604020202020204" pitchFamily="34" charset="0"/>
              <a:buChar char="•"/>
            </a:pPr>
            <a:r>
              <a:rPr lang="en-US" sz="2800" dirty="0" err="1"/>
              <a:t>Servicios</a:t>
            </a:r>
            <a:r>
              <a:rPr lang="en-US" sz="2800" dirty="0"/>
              <a:t> de </a:t>
            </a:r>
            <a:r>
              <a:rPr lang="en-US" sz="2800" dirty="0" err="1"/>
              <a:t>salud</a:t>
            </a:r>
            <a:endParaRPr lang="en-US" sz="2800" dirty="0"/>
          </a:p>
          <a:p>
            <a:pPr marL="457200" indent="-457200">
              <a:buFont typeface="Arial" panose="020B0604020202020204" pitchFamily="34" charset="0"/>
              <a:buChar char="•"/>
            </a:pPr>
            <a:r>
              <a:rPr lang="en-US" sz="2800" dirty="0" err="1"/>
              <a:t>Salud</a:t>
            </a:r>
            <a:r>
              <a:rPr lang="en-US" sz="2800" dirty="0"/>
              <a:t> </a:t>
            </a:r>
            <a:r>
              <a:rPr lang="en-US" sz="2800" dirty="0" err="1"/>
              <a:t>pública</a:t>
            </a:r>
            <a:endParaRPr lang="en-US" sz="2800" dirty="0"/>
          </a:p>
          <a:p>
            <a:pPr marL="457200" indent="-457200">
              <a:buFont typeface="Arial" panose="020B0604020202020204" pitchFamily="34" charset="0"/>
              <a:buChar char="•"/>
            </a:pPr>
            <a:r>
              <a:rPr lang="en-US" sz="2800" dirty="0" err="1"/>
              <a:t>Determinantes</a:t>
            </a:r>
            <a:r>
              <a:rPr lang="en-US" sz="2800" dirty="0"/>
              <a:t> de la </a:t>
            </a:r>
            <a:r>
              <a:rPr lang="en-US" sz="2800" dirty="0" err="1"/>
              <a:t>salud</a:t>
            </a:r>
            <a:endParaRPr lang="fr-CH" sz="2800" dirty="0"/>
          </a:p>
        </p:txBody>
      </p:sp>
      <p:sp>
        <p:nvSpPr>
          <p:cNvPr id="4" name="TextBox 3"/>
          <p:cNvSpPr txBox="1"/>
          <p:nvPr/>
        </p:nvSpPr>
        <p:spPr>
          <a:xfrm>
            <a:off x="3686620" y="4959478"/>
            <a:ext cx="6549887" cy="954107"/>
          </a:xfrm>
          <a:prstGeom prst="rect">
            <a:avLst/>
          </a:prstGeom>
          <a:noFill/>
        </p:spPr>
        <p:txBody>
          <a:bodyPr wrap="square" rtlCol="0">
            <a:spAutoFit/>
          </a:bodyPr>
          <a:lstStyle/>
          <a:p>
            <a:r>
              <a:rPr lang="es-ES" sz="2800" dirty="0"/>
              <a:t>¿ </a:t>
            </a:r>
            <a:r>
              <a:rPr lang="en-US" sz="2800" dirty="0" err="1"/>
              <a:t>Porque</a:t>
            </a:r>
            <a:r>
              <a:rPr lang="en-US" sz="2800" dirty="0"/>
              <a:t> </a:t>
            </a:r>
            <a:r>
              <a:rPr lang="en-US" sz="2800" dirty="0" err="1"/>
              <a:t>utilizamos</a:t>
            </a:r>
            <a:r>
              <a:rPr lang="en-US" sz="2800" dirty="0"/>
              <a:t> un </a:t>
            </a:r>
            <a:r>
              <a:rPr lang="en-US" sz="2800" dirty="0" err="1"/>
              <a:t>enfoque</a:t>
            </a:r>
            <a:r>
              <a:rPr lang="en-US" sz="2800" dirty="0"/>
              <a:t> de </a:t>
            </a:r>
            <a:r>
              <a:rPr lang="en-US" sz="2800" dirty="0" err="1"/>
              <a:t>salud</a:t>
            </a:r>
            <a:r>
              <a:rPr lang="en-US" sz="2800" dirty="0"/>
              <a:t> </a:t>
            </a:r>
            <a:r>
              <a:rPr lang="en-US" sz="2800" dirty="0" err="1"/>
              <a:t>publica</a:t>
            </a:r>
            <a:r>
              <a:rPr lang="en-US" sz="2800" dirty="0"/>
              <a:t> </a:t>
            </a:r>
            <a:r>
              <a:rPr lang="en-US" sz="2800" dirty="0" err="1"/>
              <a:t>durante</a:t>
            </a:r>
            <a:r>
              <a:rPr lang="en-US" sz="2800" dirty="0"/>
              <a:t> </a:t>
            </a:r>
            <a:r>
              <a:rPr lang="en-US" sz="2800" dirty="0" err="1"/>
              <a:t>situaciones</a:t>
            </a:r>
            <a:r>
              <a:rPr lang="en-US" sz="2800" dirty="0"/>
              <a:t> de crisis?</a:t>
            </a:r>
            <a:endParaRPr lang="fr-CH" sz="2800" dirty="0"/>
          </a:p>
        </p:txBody>
      </p:sp>
      <p:sp>
        <p:nvSpPr>
          <p:cNvPr id="7" name="Slide Number Placeholder 6"/>
          <p:cNvSpPr>
            <a:spLocks noGrp="1"/>
          </p:cNvSpPr>
          <p:nvPr>
            <p:ph type="sldNum" sz="quarter" idx="12"/>
          </p:nvPr>
        </p:nvSpPr>
        <p:spPr/>
        <p:txBody>
          <a:bodyPr/>
          <a:lstStyle/>
          <a:p>
            <a:fld id="{8CC4FCE3-3984-484D-8147-94AB9B0F2189}" type="slidenum">
              <a:rPr lang="fr-CH" smtClean="0"/>
              <a:t>36</a:t>
            </a:fld>
            <a:endParaRPr lang="fr-CH"/>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1208110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1471836" y="630312"/>
            <a:ext cx="5394292" cy="792088"/>
          </a:xfrm>
        </p:spPr>
        <p:txBody>
          <a:bodyPr anchor="ctr">
            <a:normAutofit/>
          </a:bodyPr>
          <a:lstStyle/>
          <a:p>
            <a:pPr algn="ctr"/>
            <a:r>
              <a:rPr lang="es-ES" sz="4800" b="1" u="sng" dirty="0"/>
              <a:t>¿ Qué es la salud?</a:t>
            </a:r>
            <a:endParaRPr lang="en-GB" sz="4800" b="1" u="sng" dirty="0">
              <a:latin typeface="+mn-lt"/>
            </a:endParaRPr>
          </a:p>
        </p:txBody>
      </p:sp>
      <p:sp>
        <p:nvSpPr>
          <p:cNvPr id="12" name="Espace réservé du contenu 5">
            <a:extLst>
              <a:ext uri="{FF2B5EF4-FFF2-40B4-BE49-F238E27FC236}">
                <a16:creationId xmlns:a16="http://schemas.microsoft.com/office/drawing/2014/main" id="{28682363-C021-472F-B9A2-48F1019EACF7}"/>
              </a:ext>
            </a:extLst>
          </p:cNvPr>
          <p:cNvSpPr>
            <a:spLocks noGrp="1"/>
          </p:cNvSpPr>
          <p:nvPr>
            <p:ph sz="half" idx="1"/>
          </p:nvPr>
        </p:nvSpPr>
        <p:spPr>
          <a:xfrm>
            <a:off x="1229172" y="2239893"/>
            <a:ext cx="3800027" cy="3195707"/>
          </a:xfrm>
        </p:spPr>
        <p:txBody>
          <a:bodyPr>
            <a:normAutofit/>
          </a:bodyPr>
          <a:lstStyle/>
          <a:p>
            <a:pPr marL="0" indent="0">
              <a:buNone/>
            </a:pPr>
            <a:r>
              <a:rPr lang="en-GB" dirty="0"/>
              <a:t>La </a:t>
            </a:r>
            <a:r>
              <a:rPr lang="en-GB" dirty="0" err="1"/>
              <a:t>salud</a:t>
            </a:r>
            <a:r>
              <a:rPr lang="en-GB" dirty="0"/>
              <a:t> </a:t>
            </a:r>
            <a:r>
              <a:rPr lang="en-GB" dirty="0" err="1"/>
              <a:t>es</a:t>
            </a:r>
            <a:r>
              <a:rPr lang="en-GB" dirty="0"/>
              <a:t> un </a:t>
            </a:r>
            <a:r>
              <a:rPr lang="en-GB" dirty="0" err="1"/>
              <a:t>estado</a:t>
            </a:r>
            <a:r>
              <a:rPr lang="en-GB" dirty="0"/>
              <a:t> de </a:t>
            </a:r>
            <a:r>
              <a:rPr lang="en-GB" dirty="0" err="1"/>
              <a:t>compleoe</a:t>
            </a:r>
            <a:r>
              <a:rPr lang="en-GB" dirty="0"/>
              <a:t> </a:t>
            </a:r>
            <a:r>
              <a:rPr lang="en-GB" dirty="0" err="1"/>
              <a:t>bienestar</a:t>
            </a:r>
            <a:r>
              <a:rPr lang="en-GB" dirty="0"/>
              <a:t> </a:t>
            </a:r>
            <a:r>
              <a:rPr lang="en-GB" dirty="0" err="1"/>
              <a:t>físico</a:t>
            </a:r>
            <a:r>
              <a:rPr lang="en-GB" dirty="0"/>
              <a:t>, social y mental y no </a:t>
            </a:r>
            <a:r>
              <a:rPr lang="en-GB" dirty="0" err="1"/>
              <a:t>simplemente</a:t>
            </a:r>
            <a:r>
              <a:rPr lang="en-GB" dirty="0"/>
              <a:t> la </a:t>
            </a:r>
            <a:r>
              <a:rPr lang="en-GB" dirty="0" err="1"/>
              <a:t>ausencia</a:t>
            </a:r>
            <a:r>
              <a:rPr lang="en-GB" dirty="0"/>
              <a:t> de </a:t>
            </a:r>
            <a:r>
              <a:rPr lang="en-GB" dirty="0" err="1"/>
              <a:t>enfermedad</a:t>
            </a:r>
            <a:r>
              <a:rPr lang="en-GB" dirty="0"/>
              <a:t> o </a:t>
            </a:r>
            <a:r>
              <a:rPr lang="en-GB" dirty="0" err="1"/>
              <a:t>dolencia</a:t>
            </a:r>
            <a:r>
              <a:rPr lang="en-GB" dirty="0"/>
              <a:t>. </a:t>
            </a:r>
          </a:p>
          <a:p>
            <a:pPr marL="0" indent="0">
              <a:buNone/>
            </a:pPr>
            <a:r>
              <a:rPr lang="en-GB" sz="1800" i="1" dirty="0"/>
              <a:t>                  WHO constitution of 1948</a:t>
            </a:r>
          </a:p>
        </p:txBody>
      </p:sp>
      <p:graphicFrame>
        <p:nvGraphicFramePr>
          <p:cNvPr id="13" name="Espace réservé du contenu 4">
            <a:extLst>
              <a:ext uri="{FF2B5EF4-FFF2-40B4-BE49-F238E27FC236}">
                <a16:creationId xmlns:a16="http://schemas.microsoft.com/office/drawing/2014/main" id="{35064F93-1CA1-4BF8-86DC-1914AA3D6E9A}"/>
              </a:ext>
            </a:extLst>
          </p:cNvPr>
          <p:cNvGraphicFramePr>
            <a:graphicFrameLocks/>
          </p:cNvGraphicFramePr>
          <p:nvPr>
            <p:extLst>
              <p:ext uri="{D42A27DB-BD31-4B8C-83A1-F6EECF244321}">
                <p14:modId xmlns:p14="http://schemas.microsoft.com/office/powerpoint/2010/main" val="2260842618"/>
              </p:ext>
            </p:extLst>
          </p:nvPr>
        </p:nvGraphicFramePr>
        <p:xfrm>
          <a:off x="6180327" y="453031"/>
          <a:ext cx="5316537"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8CC4FCE3-3984-484D-8147-94AB9B0F2189}" type="slidenum">
              <a:rPr lang="fr-CH" smtClean="0"/>
              <a:t>37</a:t>
            </a:fld>
            <a:endParaRPr lang="fr-CH"/>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3756732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7217" y="3244334"/>
            <a:ext cx="237566" cy="369332"/>
          </a:xfrm>
          <a:prstGeom prst="rect">
            <a:avLst/>
          </a:prstGeom>
        </p:spPr>
        <p:txBody>
          <a:bodyPr wrap="none">
            <a:spAutoFit/>
          </a:bodyPr>
          <a:lstStyle/>
          <a:p>
            <a:r>
              <a:rPr lang="en-GB" dirty="0"/>
              <a:t> </a:t>
            </a:r>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0" name="TextBox 9"/>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1" name="TextBox 10"/>
          <p:cNvSpPr txBox="1"/>
          <p:nvPr/>
        </p:nvSpPr>
        <p:spPr>
          <a:xfrm>
            <a:off x="4637902" y="140043"/>
            <a:ext cx="7076303" cy="769441"/>
          </a:xfrm>
          <a:prstGeom prst="rect">
            <a:avLst/>
          </a:prstGeom>
          <a:noFill/>
        </p:spPr>
        <p:txBody>
          <a:bodyPr wrap="square" rtlCol="0">
            <a:spAutoFit/>
          </a:bodyPr>
          <a:lstStyle/>
          <a:p>
            <a:r>
              <a:rPr lang="en-US" sz="4400" u="sng" dirty="0" err="1"/>
              <a:t>Definiciones</a:t>
            </a:r>
            <a:r>
              <a:rPr lang="en-US" sz="4400" u="sng" dirty="0"/>
              <a:t> </a:t>
            </a:r>
          </a:p>
        </p:txBody>
      </p:sp>
      <p:sp>
        <p:nvSpPr>
          <p:cNvPr id="12" name="TextBox 11"/>
          <p:cNvSpPr txBox="1"/>
          <p:nvPr/>
        </p:nvSpPr>
        <p:spPr>
          <a:xfrm>
            <a:off x="1062681" y="972065"/>
            <a:ext cx="10651524" cy="5632311"/>
          </a:xfrm>
          <a:prstGeom prst="rect">
            <a:avLst/>
          </a:prstGeom>
          <a:noFill/>
        </p:spPr>
        <p:txBody>
          <a:bodyPr wrap="square" rtlCol="0">
            <a:spAutoFit/>
          </a:bodyPr>
          <a:lstStyle/>
          <a:p>
            <a:pPr marL="285750" indent="-285750">
              <a:buFont typeface="Arial" panose="020B0604020202020204" pitchFamily="34" charset="0"/>
              <a:buChar char="•"/>
            </a:pPr>
            <a:r>
              <a:rPr lang="es-419" sz="2400" b="1" dirty="0"/>
              <a:t>Salud</a:t>
            </a:r>
            <a:r>
              <a:rPr lang="es-419" sz="2400" dirty="0"/>
              <a:t> - Un estado de completo bienestar físico, social y mental y no simplemente la ausencia de enfermedades o dolencias.</a:t>
            </a:r>
          </a:p>
          <a:p>
            <a:pPr marL="285750" indent="-285750">
              <a:buFont typeface="Arial" panose="020B0604020202020204" pitchFamily="34" charset="0"/>
              <a:buChar char="•"/>
            </a:pPr>
            <a:endParaRPr lang="en-US" sz="2400" b="1" dirty="0"/>
          </a:p>
          <a:p>
            <a:pPr marL="342900" indent="-342900">
              <a:buFont typeface="Arial" panose="020B0604020202020204" pitchFamily="34" charset="0"/>
              <a:buChar char="•"/>
            </a:pPr>
            <a:r>
              <a:rPr lang="es-419" sz="2400" b="1" dirty="0"/>
              <a:t>Sistema de Salud </a:t>
            </a:r>
            <a:r>
              <a:rPr lang="es-419" sz="2400" dirty="0"/>
              <a:t>- Todas las actividades cuyo propósito principal es promover, restaurar y/o mantener la salud. </a:t>
            </a:r>
          </a:p>
          <a:p>
            <a:endParaRPr lang="en-US" sz="2400" dirty="0"/>
          </a:p>
          <a:p>
            <a:pPr marL="342900" indent="-342900">
              <a:buFont typeface="Arial" panose="020B0604020202020204" pitchFamily="34" charset="0"/>
              <a:buChar char="•"/>
            </a:pPr>
            <a:r>
              <a:rPr lang="es-419" sz="2400" b="1" dirty="0"/>
              <a:t>Servicio de Salud </a:t>
            </a:r>
            <a:r>
              <a:rPr lang="es-419" sz="2400" dirty="0"/>
              <a:t>- Cualquier servicio destinado a contribuir a la mejora de la salud o al diagnóstico, tratamiento y rehabilitación de personas enfermas. </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s-419" sz="2400" b="1" dirty="0"/>
              <a:t>Salud Pública </a:t>
            </a:r>
            <a:r>
              <a:rPr lang="es-419" sz="2400" dirty="0"/>
              <a:t>- Un esfuerzo organizado por la sociedad, principalmente a través de sus instituciones públicas, para mejorar, promover, proteger y restaurar la salud de la población a través de la acción colectiva. </a:t>
            </a:r>
          </a:p>
          <a:p>
            <a:endParaRPr lang="en-US" sz="2400" dirty="0"/>
          </a:p>
          <a:p>
            <a:pPr marL="285750" indent="-285750">
              <a:buFont typeface="Arial" panose="020B0604020202020204" pitchFamily="34" charset="0"/>
              <a:buChar char="•"/>
            </a:pPr>
            <a:r>
              <a:rPr lang="es-419" sz="2400" b="1" dirty="0"/>
              <a:t>Determinantes de la salud </a:t>
            </a:r>
            <a:r>
              <a:rPr lang="en-US" sz="2400" dirty="0"/>
              <a:t>-  El </a:t>
            </a:r>
            <a:r>
              <a:rPr lang="en-US" sz="2400" dirty="0" err="1"/>
              <a:t>entorno</a:t>
            </a:r>
            <a:r>
              <a:rPr lang="en-US" sz="2400" dirty="0"/>
              <a:t> social y </a:t>
            </a:r>
            <a:r>
              <a:rPr lang="en-US" sz="2400" dirty="0" err="1"/>
              <a:t>económico</a:t>
            </a:r>
            <a:r>
              <a:rPr lang="en-US" sz="2400" dirty="0"/>
              <a:t>, el </a:t>
            </a:r>
            <a:r>
              <a:rPr lang="en-US" sz="2400" dirty="0" err="1"/>
              <a:t>entorno</a:t>
            </a:r>
            <a:r>
              <a:rPr lang="en-US" sz="2400" dirty="0"/>
              <a:t> </a:t>
            </a:r>
            <a:r>
              <a:rPr lang="en-US" sz="2400" dirty="0" err="1"/>
              <a:t>físico</a:t>
            </a:r>
            <a:r>
              <a:rPr lang="en-US" sz="2400" dirty="0"/>
              <a:t>, </a:t>
            </a:r>
            <a:r>
              <a:rPr lang="en-US" sz="2400" dirty="0" err="1"/>
              <a:t>características</a:t>
            </a:r>
            <a:r>
              <a:rPr lang="en-US" sz="2400" dirty="0"/>
              <a:t> y </a:t>
            </a:r>
            <a:r>
              <a:rPr lang="en-US" sz="2400" dirty="0" err="1"/>
              <a:t>comportamientos</a:t>
            </a:r>
            <a:r>
              <a:rPr lang="en-US" sz="2400" dirty="0"/>
              <a:t> </a:t>
            </a:r>
            <a:r>
              <a:rPr lang="en-US" sz="2400" dirty="0" err="1"/>
              <a:t>individuales</a:t>
            </a:r>
            <a:r>
              <a:rPr lang="en-US" sz="2400" dirty="0"/>
              <a:t> de la persona</a:t>
            </a:r>
            <a:endParaRPr lang="en-GB" dirty="0"/>
          </a:p>
        </p:txBody>
      </p:sp>
    </p:spTree>
    <p:extLst>
      <p:ext uri="{BB962C8B-B14F-4D97-AF65-F5344CB8AC3E}">
        <p14:creationId xmlns:p14="http://schemas.microsoft.com/office/powerpoint/2010/main" val="3833732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5" name="Text Box 193"/>
          <p:cNvSpPr txBox="1">
            <a:spLocks noChangeArrowheads="1"/>
          </p:cNvSpPr>
          <p:nvPr/>
        </p:nvSpPr>
        <p:spPr bwMode="auto">
          <a:xfrm>
            <a:off x="1939677" y="184150"/>
            <a:ext cx="78851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tLang="en-US" sz="4400" b="0" u="sng" dirty="0">
                <a:solidFill>
                  <a:schemeClr val="tx1"/>
                </a:solidFill>
              </a:rPr>
              <a:t>Sistema de </a:t>
            </a:r>
            <a:r>
              <a:rPr lang="en-GB" altLang="en-US" sz="4400" b="0" u="sng" dirty="0" err="1">
                <a:solidFill>
                  <a:schemeClr val="tx1"/>
                </a:solidFill>
              </a:rPr>
              <a:t>Salud</a:t>
            </a:r>
            <a:endParaRPr lang="en-GB" altLang="en-US" sz="4400" b="0" u="sng" dirty="0">
              <a:solidFill>
                <a:schemeClr val="tx1"/>
              </a:solidFill>
            </a:endParaRPr>
          </a:p>
        </p:txBody>
      </p:sp>
      <p:grpSp>
        <p:nvGrpSpPr>
          <p:cNvPr id="21506" name="Group 300"/>
          <p:cNvGrpSpPr>
            <a:grpSpLocks/>
          </p:cNvGrpSpPr>
          <p:nvPr/>
        </p:nvGrpSpPr>
        <p:grpSpPr bwMode="auto">
          <a:xfrm>
            <a:off x="4867821" y="4514241"/>
            <a:ext cx="2227262" cy="2081212"/>
            <a:chOff x="2196" y="2800"/>
            <a:chExt cx="1175" cy="1172"/>
          </a:xfrm>
          <a:solidFill>
            <a:schemeClr val="accent2">
              <a:lumMod val="40000"/>
              <a:lumOff val="60000"/>
            </a:schemeClr>
          </a:solidFill>
        </p:grpSpPr>
        <p:sp>
          <p:nvSpPr>
            <p:cNvPr id="6188" name="Oval 258"/>
            <p:cNvSpPr>
              <a:spLocks noChangeArrowheads="1"/>
            </p:cNvSpPr>
            <p:nvPr/>
          </p:nvSpPr>
          <p:spPr bwMode="auto">
            <a:xfrm>
              <a:off x="2196" y="2800"/>
              <a:ext cx="1175" cy="1172"/>
            </a:xfrm>
            <a:prstGeom prst="ellipse">
              <a:avLst/>
            </a:prstGeom>
            <a:grpFill/>
            <a:ln w="12700">
              <a:solidFill>
                <a:schemeClr val="accent2">
                  <a:lumMod val="75000"/>
                </a:schemeClr>
              </a:solidFill>
              <a:round/>
              <a:headEnd/>
              <a:tailEnd/>
            </a:ln>
          </p:spPr>
          <p:txBody>
            <a:bodyPr/>
            <a:lstStyle>
              <a:lvl1pPr algn="ctr">
                <a:spcBef>
                  <a:spcPct val="50000"/>
                </a:spcBef>
                <a:defRPr sz="2400" b="1">
                  <a:solidFill>
                    <a:srgbClr val="FFFF00"/>
                  </a:solidFill>
                  <a:latin typeface="Times New Roman" charset="0"/>
                </a:defRPr>
              </a:lvl1pPr>
              <a:lvl2pPr marL="742950" indent="-285750" algn="ctr">
                <a:spcBef>
                  <a:spcPct val="50000"/>
                </a:spcBef>
                <a:defRPr sz="2400" b="1">
                  <a:solidFill>
                    <a:srgbClr val="FFFF00"/>
                  </a:solidFill>
                  <a:latin typeface="Times New Roman" charset="0"/>
                </a:defRPr>
              </a:lvl2pPr>
              <a:lvl3pPr marL="1143000" indent="-228600" algn="ctr">
                <a:spcBef>
                  <a:spcPct val="50000"/>
                </a:spcBef>
                <a:defRPr sz="2400" b="1">
                  <a:solidFill>
                    <a:srgbClr val="FFFF00"/>
                  </a:solidFill>
                  <a:latin typeface="Times New Roman" charset="0"/>
                </a:defRPr>
              </a:lvl3pPr>
              <a:lvl4pPr marL="1600200" indent="-228600" algn="ctr">
                <a:spcBef>
                  <a:spcPct val="50000"/>
                </a:spcBef>
                <a:defRPr sz="2400" b="1">
                  <a:solidFill>
                    <a:srgbClr val="FFFF00"/>
                  </a:solidFill>
                  <a:latin typeface="Times New Roman" charset="0"/>
                </a:defRPr>
              </a:lvl4pPr>
              <a:lvl5pPr marL="2057400" indent="-228600" algn="ctr">
                <a:spcBef>
                  <a:spcPct val="50000"/>
                </a:spcBef>
                <a:defRPr sz="2400" b="1">
                  <a:solidFill>
                    <a:srgbClr val="FFFF00"/>
                  </a:solidFill>
                  <a:latin typeface="Times New Roman" charset="0"/>
                </a:defRPr>
              </a:lvl5pPr>
              <a:lvl6pPr marL="2514600" indent="-228600" algn="ctr" eaLnBrk="0" fontAlgn="base" hangingPunct="0">
                <a:spcBef>
                  <a:spcPct val="50000"/>
                </a:spcBef>
                <a:spcAft>
                  <a:spcPct val="0"/>
                </a:spcAft>
                <a:defRPr sz="2400" b="1">
                  <a:solidFill>
                    <a:srgbClr val="FFFF00"/>
                  </a:solidFill>
                  <a:latin typeface="Times New Roman" charset="0"/>
                </a:defRPr>
              </a:lvl6pPr>
              <a:lvl7pPr marL="2971800" indent="-228600" algn="ctr" eaLnBrk="0" fontAlgn="base" hangingPunct="0">
                <a:spcBef>
                  <a:spcPct val="50000"/>
                </a:spcBef>
                <a:spcAft>
                  <a:spcPct val="0"/>
                </a:spcAft>
                <a:defRPr sz="2400" b="1">
                  <a:solidFill>
                    <a:srgbClr val="FFFF00"/>
                  </a:solidFill>
                  <a:latin typeface="Times New Roman" charset="0"/>
                </a:defRPr>
              </a:lvl7pPr>
              <a:lvl8pPr marL="3429000" indent="-228600" algn="ctr" eaLnBrk="0" fontAlgn="base" hangingPunct="0">
                <a:spcBef>
                  <a:spcPct val="50000"/>
                </a:spcBef>
                <a:spcAft>
                  <a:spcPct val="0"/>
                </a:spcAft>
                <a:defRPr sz="2400" b="1">
                  <a:solidFill>
                    <a:srgbClr val="FFFF00"/>
                  </a:solidFill>
                  <a:latin typeface="Times New Roman" charset="0"/>
                </a:defRPr>
              </a:lvl8pPr>
              <a:lvl9pPr marL="3886200" indent="-228600" algn="ctr" eaLnBrk="0" fontAlgn="base" hangingPunct="0">
                <a:spcBef>
                  <a:spcPct val="50000"/>
                </a:spcBef>
                <a:spcAft>
                  <a:spcPct val="0"/>
                </a:spcAft>
                <a:defRPr sz="2400" b="1">
                  <a:solidFill>
                    <a:srgbClr val="FFFF00"/>
                  </a:solidFill>
                  <a:latin typeface="Times New Roman" charset="0"/>
                </a:defRPr>
              </a:lvl9pPr>
            </a:lstStyle>
            <a:p>
              <a:pPr>
                <a:defRPr/>
              </a:pPr>
              <a:endParaRPr lang="en-US" altLang="en-US"/>
            </a:p>
          </p:txBody>
        </p:sp>
        <p:sp>
          <p:nvSpPr>
            <p:cNvPr id="21523" name="Rectangle 259"/>
            <p:cNvSpPr>
              <a:spLocks noChangeArrowheads="1"/>
            </p:cNvSpPr>
            <p:nvPr/>
          </p:nvSpPr>
          <p:spPr bwMode="auto">
            <a:xfrm>
              <a:off x="2423" y="3240"/>
              <a:ext cx="761" cy="291"/>
            </a:xfrm>
            <a:prstGeom prst="rect">
              <a:avLst/>
            </a:prstGeom>
            <a:grpFill/>
            <a:ln w="9525">
              <a:noFill/>
              <a:miter lim="800000"/>
              <a:headEnd/>
              <a:tailEnd/>
            </a:ln>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3000" dirty="0">
                  <a:latin typeface="Times New Roman" charset="0"/>
                </a:rPr>
                <a:t>Health </a:t>
              </a:r>
              <a:endParaRPr lang="en-GB" altLang="en-US" sz="2400" dirty="0">
                <a:latin typeface="Times New Roman" charset="0"/>
              </a:endParaRPr>
            </a:p>
          </p:txBody>
        </p:sp>
      </p:grpSp>
      <p:sp>
        <p:nvSpPr>
          <p:cNvPr id="6147" name="Rectangle 260"/>
          <p:cNvSpPr>
            <a:spLocks noChangeArrowheads="1"/>
          </p:cNvSpPr>
          <p:nvPr/>
        </p:nvSpPr>
        <p:spPr bwMode="auto">
          <a:xfrm>
            <a:off x="1271587" y="1548606"/>
            <a:ext cx="9945053" cy="2395537"/>
          </a:xfrm>
          <a:prstGeom prst="rect">
            <a:avLst/>
          </a:prstGeom>
          <a:solidFill>
            <a:schemeClr val="accent1">
              <a:lumMod val="20000"/>
              <a:lumOff val="80000"/>
            </a:schemeClr>
          </a:solidFill>
          <a:ln w="12700">
            <a:solidFill>
              <a:srgbClr val="000000"/>
            </a:solidFill>
            <a:miter lim="800000"/>
            <a:headEnd/>
            <a:tailEnd/>
          </a:ln>
        </p:spPr>
        <p:txBody>
          <a:bodyPr/>
          <a:lstStyle>
            <a:lvl1pPr algn="ctr">
              <a:spcBef>
                <a:spcPct val="50000"/>
              </a:spcBef>
              <a:defRPr sz="2400" b="1">
                <a:solidFill>
                  <a:srgbClr val="FFFF00"/>
                </a:solidFill>
                <a:latin typeface="Times New Roman" charset="0"/>
              </a:defRPr>
            </a:lvl1pPr>
            <a:lvl2pPr marL="742950" indent="-285750" algn="ctr">
              <a:spcBef>
                <a:spcPct val="50000"/>
              </a:spcBef>
              <a:defRPr sz="2400" b="1">
                <a:solidFill>
                  <a:srgbClr val="FFFF00"/>
                </a:solidFill>
                <a:latin typeface="Times New Roman" charset="0"/>
              </a:defRPr>
            </a:lvl2pPr>
            <a:lvl3pPr marL="1143000" indent="-228600" algn="ctr">
              <a:spcBef>
                <a:spcPct val="50000"/>
              </a:spcBef>
              <a:defRPr sz="2400" b="1">
                <a:solidFill>
                  <a:srgbClr val="FFFF00"/>
                </a:solidFill>
                <a:latin typeface="Times New Roman" charset="0"/>
              </a:defRPr>
            </a:lvl3pPr>
            <a:lvl4pPr marL="1600200" indent="-228600" algn="ctr">
              <a:spcBef>
                <a:spcPct val="50000"/>
              </a:spcBef>
              <a:defRPr sz="2400" b="1">
                <a:solidFill>
                  <a:srgbClr val="FFFF00"/>
                </a:solidFill>
                <a:latin typeface="Times New Roman" charset="0"/>
              </a:defRPr>
            </a:lvl4pPr>
            <a:lvl5pPr marL="2057400" indent="-228600" algn="ctr">
              <a:spcBef>
                <a:spcPct val="50000"/>
              </a:spcBef>
              <a:defRPr sz="2400" b="1">
                <a:solidFill>
                  <a:srgbClr val="FFFF00"/>
                </a:solidFill>
                <a:latin typeface="Times New Roman" charset="0"/>
              </a:defRPr>
            </a:lvl5pPr>
            <a:lvl6pPr marL="2514600" indent="-228600" algn="ctr" eaLnBrk="0" fontAlgn="base" hangingPunct="0">
              <a:spcBef>
                <a:spcPct val="50000"/>
              </a:spcBef>
              <a:spcAft>
                <a:spcPct val="0"/>
              </a:spcAft>
              <a:defRPr sz="2400" b="1">
                <a:solidFill>
                  <a:srgbClr val="FFFF00"/>
                </a:solidFill>
                <a:latin typeface="Times New Roman" charset="0"/>
              </a:defRPr>
            </a:lvl6pPr>
            <a:lvl7pPr marL="2971800" indent="-228600" algn="ctr" eaLnBrk="0" fontAlgn="base" hangingPunct="0">
              <a:spcBef>
                <a:spcPct val="50000"/>
              </a:spcBef>
              <a:spcAft>
                <a:spcPct val="0"/>
              </a:spcAft>
              <a:defRPr sz="2400" b="1">
                <a:solidFill>
                  <a:srgbClr val="FFFF00"/>
                </a:solidFill>
                <a:latin typeface="Times New Roman" charset="0"/>
              </a:defRPr>
            </a:lvl7pPr>
            <a:lvl8pPr marL="3429000" indent="-228600" algn="ctr" eaLnBrk="0" fontAlgn="base" hangingPunct="0">
              <a:spcBef>
                <a:spcPct val="50000"/>
              </a:spcBef>
              <a:spcAft>
                <a:spcPct val="0"/>
              </a:spcAft>
              <a:defRPr sz="2400" b="1">
                <a:solidFill>
                  <a:srgbClr val="FFFF00"/>
                </a:solidFill>
                <a:latin typeface="Times New Roman" charset="0"/>
              </a:defRPr>
            </a:lvl8pPr>
            <a:lvl9pPr marL="3886200" indent="-228600" algn="ctr" eaLnBrk="0" fontAlgn="base" hangingPunct="0">
              <a:spcBef>
                <a:spcPct val="50000"/>
              </a:spcBef>
              <a:spcAft>
                <a:spcPct val="0"/>
              </a:spcAft>
              <a:defRPr sz="2400" b="1">
                <a:solidFill>
                  <a:srgbClr val="FFFF00"/>
                </a:solidFill>
                <a:latin typeface="Times New Roman" charset="0"/>
              </a:defRPr>
            </a:lvl9pPr>
          </a:lstStyle>
          <a:p>
            <a:pPr>
              <a:defRPr/>
            </a:pPr>
            <a:endParaRPr lang="en-US" altLang="en-US" dirty="0"/>
          </a:p>
        </p:txBody>
      </p:sp>
      <p:grpSp>
        <p:nvGrpSpPr>
          <p:cNvPr id="6149" name="Group 299"/>
          <p:cNvGrpSpPr>
            <a:grpSpLocks/>
          </p:cNvGrpSpPr>
          <p:nvPr/>
        </p:nvGrpSpPr>
        <p:grpSpPr bwMode="auto">
          <a:xfrm>
            <a:off x="5663952" y="3584872"/>
            <a:ext cx="730250" cy="1284288"/>
            <a:chOff x="2553" y="2060"/>
            <a:chExt cx="460" cy="809"/>
          </a:xfrm>
          <a:solidFill>
            <a:schemeClr val="accent5">
              <a:lumMod val="60000"/>
              <a:lumOff val="40000"/>
            </a:schemeClr>
          </a:solidFill>
        </p:grpSpPr>
        <p:sp>
          <p:nvSpPr>
            <p:cNvPr id="6177" name="Freeform 262"/>
            <p:cNvSpPr>
              <a:spLocks/>
            </p:cNvSpPr>
            <p:nvPr/>
          </p:nvSpPr>
          <p:spPr bwMode="auto">
            <a:xfrm>
              <a:off x="2783" y="2690"/>
              <a:ext cx="229" cy="179"/>
            </a:xfrm>
            <a:custGeom>
              <a:avLst/>
              <a:gdLst>
                <a:gd name="T0" fmla="*/ 229 w 457"/>
                <a:gd name="T1" fmla="*/ 0 h 358"/>
                <a:gd name="T2" fmla="*/ 1 w 457"/>
                <a:gd name="T3" fmla="*/ 179 h 358"/>
                <a:gd name="T4" fmla="*/ 0 w 457"/>
                <a:gd name="T5" fmla="*/ 122 h 358"/>
                <a:gd name="T6" fmla="*/ 131 w 457"/>
                <a:gd name="T7" fmla="*/ 19 h 358"/>
                <a:gd name="T8" fmla="*/ 229 w 457"/>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358">
                  <a:moveTo>
                    <a:pt x="457" y="0"/>
                  </a:moveTo>
                  <a:lnTo>
                    <a:pt x="2" y="358"/>
                  </a:lnTo>
                  <a:lnTo>
                    <a:pt x="0" y="244"/>
                  </a:lnTo>
                  <a:lnTo>
                    <a:pt x="262" y="37"/>
                  </a:lnTo>
                  <a:lnTo>
                    <a:pt x="457" y="0"/>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78" name="Freeform 263"/>
            <p:cNvSpPr>
              <a:spLocks/>
            </p:cNvSpPr>
            <p:nvPr/>
          </p:nvSpPr>
          <p:spPr bwMode="auto">
            <a:xfrm>
              <a:off x="2753" y="2667"/>
              <a:ext cx="260" cy="101"/>
            </a:xfrm>
            <a:custGeom>
              <a:avLst/>
              <a:gdLst>
                <a:gd name="T0" fmla="*/ 57 w 520"/>
                <a:gd name="T1" fmla="*/ 0 h 201"/>
                <a:gd name="T2" fmla="*/ 146 w 520"/>
                <a:gd name="T3" fmla="*/ 22 h 201"/>
                <a:gd name="T4" fmla="*/ 260 w 520"/>
                <a:gd name="T5" fmla="*/ 22 h 201"/>
                <a:gd name="T6" fmla="*/ 168 w 520"/>
                <a:gd name="T7" fmla="*/ 57 h 201"/>
                <a:gd name="T8" fmla="*/ 0 w 520"/>
                <a:gd name="T9" fmla="*/ 101 h 201"/>
                <a:gd name="T10" fmla="*/ 57 w 520"/>
                <a:gd name="T11" fmla="*/ 0 h 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201">
                  <a:moveTo>
                    <a:pt x="114" y="0"/>
                  </a:moveTo>
                  <a:lnTo>
                    <a:pt x="292" y="43"/>
                  </a:lnTo>
                  <a:lnTo>
                    <a:pt x="520" y="43"/>
                  </a:lnTo>
                  <a:lnTo>
                    <a:pt x="336" y="113"/>
                  </a:lnTo>
                  <a:lnTo>
                    <a:pt x="0" y="201"/>
                  </a:lnTo>
                  <a:lnTo>
                    <a:pt x="114" y="0"/>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79" name="Freeform 264"/>
            <p:cNvSpPr>
              <a:spLocks/>
            </p:cNvSpPr>
            <p:nvPr/>
          </p:nvSpPr>
          <p:spPr bwMode="auto">
            <a:xfrm>
              <a:off x="2553" y="2689"/>
              <a:ext cx="231" cy="180"/>
            </a:xfrm>
            <a:custGeom>
              <a:avLst/>
              <a:gdLst>
                <a:gd name="T0" fmla="*/ 0 w 461"/>
                <a:gd name="T1" fmla="*/ 0 h 360"/>
                <a:gd name="T2" fmla="*/ 231 w 461"/>
                <a:gd name="T3" fmla="*/ 180 h 360"/>
                <a:gd name="T4" fmla="*/ 231 w 461"/>
                <a:gd name="T5" fmla="*/ 126 h 360"/>
                <a:gd name="T6" fmla="*/ 89 w 461"/>
                <a:gd name="T7" fmla="*/ 20 h 360"/>
                <a:gd name="T8" fmla="*/ 0 w 461"/>
                <a:gd name="T9" fmla="*/ 0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360">
                  <a:moveTo>
                    <a:pt x="0" y="0"/>
                  </a:moveTo>
                  <a:lnTo>
                    <a:pt x="461" y="360"/>
                  </a:lnTo>
                  <a:lnTo>
                    <a:pt x="461" y="252"/>
                  </a:lnTo>
                  <a:lnTo>
                    <a:pt x="178" y="39"/>
                  </a:lnTo>
                  <a:lnTo>
                    <a:pt x="0" y="0"/>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0" name="Freeform 265"/>
            <p:cNvSpPr>
              <a:spLocks/>
            </p:cNvSpPr>
            <p:nvPr/>
          </p:nvSpPr>
          <p:spPr bwMode="auto">
            <a:xfrm>
              <a:off x="2553" y="2665"/>
              <a:ext cx="249" cy="101"/>
            </a:xfrm>
            <a:custGeom>
              <a:avLst/>
              <a:gdLst>
                <a:gd name="T0" fmla="*/ 166 w 499"/>
                <a:gd name="T1" fmla="*/ 0 h 202"/>
                <a:gd name="T2" fmla="*/ 104 w 499"/>
                <a:gd name="T3" fmla="*/ 23 h 202"/>
                <a:gd name="T4" fmla="*/ 0 w 499"/>
                <a:gd name="T5" fmla="*/ 25 h 202"/>
                <a:gd name="T6" fmla="*/ 86 w 499"/>
                <a:gd name="T7" fmla="*/ 53 h 202"/>
                <a:gd name="T8" fmla="*/ 249 w 499"/>
                <a:gd name="T9" fmla="*/ 101 h 202"/>
                <a:gd name="T10" fmla="*/ 166 w 499"/>
                <a:gd name="T11" fmla="*/ 0 h 2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9" h="202">
                  <a:moveTo>
                    <a:pt x="333" y="0"/>
                  </a:moveTo>
                  <a:lnTo>
                    <a:pt x="208" y="46"/>
                  </a:lnTo>
                  <a:lnTo>
                    <a:pt x="0" y="49"/>
                  </a:lnTo>
                  <a:lnTo>
                    <a:pt x="173" y="106"/>
                  </a:lnTo>
                  <a:lnTo>
                    <a:pt x="499" y="202"/>
                  </a:lnTo>
                  <a:lnTo>
                    <a:pt x="333" y="0"/>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1" name="Freeform 266"/>
            <p:cNvSpPr>
              <a:spLocks/>
            </p:cNvSpPr>
            <p:nvPr/>
          </p:nvSpPr>
          <p:spPr bwMode="auto">
            <a:xfrm>
              <a:off x="2783" y="2060"/>
              <a:ext cx="229" cy="180"/>
            </a:xfrm>
            <a:custGeom>
              <a:avLst/>
              <a:gdLst>
                <a:gd name="T0" fmla="*/ 229 w 457"/>
                <a:gd name="T1" fmla="*/ 180 h 361"/>
                <a:gd name="T2" fmla="*/ 1 w 457"/>
                <a:gd name="T3" fmla="*/ 0 h 361"/>
                <a:gd name="T4" fmla="*/ 0 w 457"/>
                <a:gd name="T5" fmla="*/ 59 h 361"/>
                <a:gd name="T6" fmla="*/ 131 w 457"/>
                <a:gd name="T7" fmla="*/ 162 h 361"/>
                <a:gd name="T8" fmla="*/ 229 w 457"/>
                <a:gd name="T9" fmla="*/ 180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361">
                  <a:moveTo>
                    <a:pt x="457" y="361"/>
                  </a:moveTo>
                  <a:lnTo>
                    <a:pt x="2" y="0"/>
                  </a:lnTo>
                  <a:lnTo>
                    <a:pt x="0" y="118"/>
                  </a:lnTo>
                  <a:lnTo>
                    <a:pt x="262" y="325"/>
                  </a:lnTo>
                  <a:lnTo>
                    <a:pt x="457" y="361"/>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2" name="Freeform 267"/>
            <p:cNvSpPr>
              <a:spLocks/>
            </p:cNvSpPr>
            <p:nvPr/>
          </p:nvSpPr>
          <p:spPr bwMode="auto">
            <a:xfrm>
              <a:off x="2753" y="2162"/>
              <a:ext cx="260" cy="101"/>
            </a:xfrm>
            <a:custGeom>
              <a:avLst/>
              <a:gdLst>
                <a:gd name="T0" fmla="*/ 57 w 520"/>
                <a:gd name="T1" fmla="*/ 101 h 202"/>
                <a:gd name="T2" fmla="*/ 146 w 520"/>
                <a:gd name="T3" fmla="*/ 80 h 202"/>
                <a:gd name="T4" fmla="*/ 260 w 520"/>
                <a:gd name="T5" fmla="*/ 80 h 202"/>
                <a:gd name="T6" fmla="*/ 168 w 520"/>
                <a:gd name="T7" fmla="*/ 45 h 202"/>
                <a:gd name="T8" fmla="*/ 0 w 520"/>
                <a:gd name="T9" fmla="*/ 0 h 202"/>
                <a:gd name="T10" fmla="*/ 57 w 520"/>
                <a:gd name="T11" fmla="*/ 101 h 2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202">
                  <a:moveTo>
                    <a:pt x="114" y="202"/>
                  </a:moveTo>
                  <a:lnTo>
                    <a:pt x="292" y="159"/>
                  </a:lnTo>
                  <a:lnTo>
                    <a:pt x="520" y="159"/>
                  </a:lnTo>
                  <a:lnTo>
                    <a:pt x="336" y="89"/>
                  </a:lnTo>
                  <a:lnTo>
                    <a:pt x="0" y="0"/>
                  </a:lnTo>
                  <a:lnTo>
                    <a:pt x="114" y="202"/>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3" name="Freeform 268"/>
            <p:cNvSpPr>
              <a:spLocks/>
            </p:cNvSpPr>
            <p:nvPr/>
          </p:nvSpPr>
          <p:spPr bwMode="auto">
            <a:xfrm>
              <a:off x="2553" y="2060"/>
              <a:ext cx="231" cy="182"/>
            </a:xfrm>
            <a:custGeom>
              <a:avLst/>
              <a:gdLst>
                <a:gd name="T0" fmla="*/ 0 w 461"/>
                <a:gd name="T1" fmla="*/ 182 h 363"/>
                <a:gd name="T2" fmla="*/ 231 w 461"/>
                <a:gd name="T3" fmla="*/ 0 h 363"/>
                <a:gd name="T4" fmla="*/ 231 w 461"/>
                <a:gd name="T5" fmla="*/ 56 h 363"/>
                <a:gd name="T6" fmla="*/ 89 w 461"/>
                <a:gd name="T7" fmla="*/ 163 h 363"/>
                <a:gd name="T8" fmla="*/ 0 w 461"/>
                <a:gd name="T9" fmla="*/ 182 h 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363">
                  <a:moveTo>
                    <a:pt x="0" y="363"/>
                  </a:moveTo>
                  <a:lnTo>
                    <a:pt x="461" y="0"/>
                  </a:lnTo>
                  <a:lnTo>
                    <a:pt x="461" y="111"/>
                  </a:lnTo>
                  <a:lnTo>
                    <a:pt x="178" y="325"/>
                  </a:lnTo>
                  <a:lnTo>
                    <a:pt x="0" y="363"/>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4" name="Freeform 269"/>
            <p:cNvSpPr>
              <a:spLocks/>
            </p:cNvSpPr>
            <p:nvPr/>
          </p:nvSpPr>
          <p:spPr bwMode="auto">
            <a:xfrm>
              <a:off x="2553" y="2165"/>
              <a:ext cx="249" cy="101"/>
            </a:xfrm>
            <a:custGeom>
              <a:avLst/>
              <a:gdLst>
                <a:gd name="T0" fmla="*/ 166 w 499"/>
                <a:gd name="T1" fmla="*/ 101 h 201"/>
                <a:gd name="T2" fmla="*/ 104 w 499"/>
                <a:gd name="T3" fmla="*/ 78 h 201"/>
                <a:gd name="T4" fmla="*/ 0 w 499"/>
                <a:gd name="T5" fmla="*/ 77 h 201"/>
                <a:gd name="T6" fmla="*/ 86 w 499"/>
                <a:gd name="T7" fmla="*/ 48 h 201"/>
                <a:gd name="T8" fmla="*/ 249 w 499"/>
                <a:gd name="T9" fmla="*/ 0 h 201"/>
                <a:gd name="T10" fmla="*/ 166 w 499"/>
                <a:gd name="T11" fmla="*/ 101 h 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9" h="201">
                  <a:moveTo>
                    <a:pt x="333" y="201"/>
                  </a:moveTo>
                  <a:lnTo>
                    <a:pt x="208" y="156"/>
                  </a:lnTo>
                  <a:lnTo>
                    <a:pt x="0" y="153"/>
                  </a:lnTo>
                  <a:lnTo>
                    <a:pt x="173" y="96"/>
                  </a:lnTo>
                  <a:lnTo>
                    <a:pt x="499" y="0"/>
                  </a:lnTo>
                  <a:lnTo>
                    <a:pt x="333" y="201"/>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5" name="Freeform 270"/>
            <p:cNvSpPr>
              <a:spLocks/>
            </p:cNvSpPr>
            <p:nvPr/>
          </p:nvSpPr>
          <p:spPr bwMode="auto">
            <a:xfrm>
              <a:off x="2657" y="2174"/>
              <a:ext cx="67" cy="547"/>
            </a:xfrm>
            <a:custGeom>
              <a:avLst/>
              <a:gdLst>
                <a:gd name="T0" fmla="*/ 31 w 133"/>
                <a:gd name="T1" fmla="*/ 547 h 1095"/>
                <a:gd name="T2" fmla="*/ 0 w 133"/>
                <a:gd name="T3" fmla="*/ 518 h 1095"/>
                <a:gd name="T4" fmla="*/ 0 w 133"/>
                <a:gd name="T5" fmla="*/ 67 h 1095"/>
                <a:gd name="T6" fmla="*/ 67 w 133"/>
                <a:gd name="T7" fmla="*/ 0 h 1095"/>
                <a:gd name="T8" fmla="*/ 31 w 133"/>
                <a:gd name="T9" fmla="*/ 547 h 1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095">
                  <a:moveTo>
                    <a:pt x="61" y="1095"/>
                  </a:moveTo>
                  <a:lnTo>
                    <a:pt x="0" y="1037"/>
                  </a:lnTo>
                  <a:lnTo>
                    <a:pt x="0" y="135"/>
                  </a:lnTo>
                  <a:lnTo>
                    <a:pt x="133" y="0"/>
                  </a:lnTo>
                  <a:lnTo>
                    <a:pt x="61" y="1095"/>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6" name="Freeform 271"/>
            <p:cNvSpPr>
              <a:spLocks/>
            </p:cNvSpPr>
            <p:nvPr/>
          </p:nvSpPr>
          <p:spPr bwMode="auto">
            <a:xfrm>
              <a:off x="2845" y="2178"/>
              <a:ext cx="64" cy="546"/>
            </a:xfrm>
            <a:custGeom>
              <a:avLst/>
              <a:gdLst>
                <a:gd name="T0" fmla="*/ 23 w 127"/>
                <a:gd name="T1" fmla="*/ 546 h 1092"/>
                <a:gd name="T2" fmla="*/ 64 w 127"/>
                <a:gd name="T3" fmla="*/ 512 h 1092"/>
                <a:gd name="T4" fmla="*/ 64 w 127"/>
                <a:gd name="T5" fmla="*/ 64 h 1092"/>
                <a:gd name="T6" fmla="*/ 0 w 127"/>
                <a:gd name="T7" fmla="*/ 0 h 1092"/>
                <a:gd name="T8" fmla="*/ 23 w 127"/>
                <a:gd name="T9" fmla="*/ 546 h 1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092">
                  <a:moveTo>
                    <a:pt x="45" y="1092"/>
                  </a:moveTo>
                  <a:lnTo>
                    <a:pt x="127" y="1023"/>
                  </a:lnTo>
                  <a:lnTo>
                    <a:pt x="127" y="127"/>
                  </a:lnTo>
                  <a:lnTo>
                    <a:pt x="0" y="0"/>
                  </a:lnTo>
                  <a:lnTo>
                    <a:pt x="45" y="1092"/>
                  </a:lnTo>
                  <a:close/>
                </a:path>
              </a:pathLst>
            </a:custGeom>
            <a:grpFill/>
            <a:ln w="12700">
              <a:solidFill>
                <a:schemeClr val="accent3">
                  <a:lumMod val="50000"/>
                </a:schemeClr>
              </a:solidFill>
              <a:prstDash val="solid"/>
              <a:round/>
              <a:headEnd/>
              <a:tailEnd/>
            </a:ln>
          </p:spPr>
          <p:txBody>
            <a:bodyPr/>
            <a:lstStyle/>
            <a:p>
              <a:pPr>
                <a:defRPr/>
              </a:pPr>
              <a:endParaRPr lang="en-US"/>
            </a:p>
          </p:txBody>
        </p:sp>
        <p:sp>
          <p:nvSpPr>
            <p:cNvPr id="6187" name="Freeform 272"/>
            <p:cNvSpPr>
              <a:spLocks/>
            </p:cNvSpPr>
            <p:nvPr/>
          </p:nvSpPr>
          <p:spPr bwMode="auto">
            <a:xfrm>
              <a:off x="2628" y="2097"/>
              <a:ext cx="316" cy="742"/>
            </a:xfrm>
            <a:custGeom>
              <a:avLst/>
              <a:gdLst>
                <a:gd name="T0" fmla="*/ 316 w 632"/>
                <a:gd name="T1" fmla="*/ 122 h 1484"/>
                <a:gd name="T2" fmla="*/ 252 w 632"/>
                <a:gd name="T3" fmla="*/ 122 h 1484"/>
                <a:gd name="T4" fmla="*/ 252 w 632"/>
                <a:gd name="T5" fmla="*/ 617 h 1484"/>
                <a:gd name="T6" fmla="*/ 313 w 632"/>
                <a:gd name="T7" fmla="*/ 618 h 1484"/>
                <a:gd name="T8" fmla="*/ 152 w 632"/>
                <a:gd name="T9" fmla="*/ 742 h 1484"/>
                <a:gd name="T10" fmla="*/ 0 w 632"/>
                <a:gd name="T11" fmla="*/ 618 h 1484"/>
                <a:gd name="T12" fmla="*/ 58 w 632"/>
                <a:gd name="T13" fmla="*/ 617 h 1484"/>
                <a:gd name="T14" fmla="*/ 58 w 632"/>
                <a:gd name="T15" fmla="*/ 118 h 1484"/>
                <a:gd name="T16" fmla="*/ 0 w 632"/>
                <a:gd name="T17" fmla="*/ 118 h 1484"/>
                <a:gd name="T18" fmla="*/ 156 w 632"/>
                <a:gd name="T19" fmla="*/ 0 h 1484"/>
                <a:gd name="T20" fmla="*/ 316 w 632"/>
                <a:gd name="T21" fmla="*/ 122 h 14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2" h="1484">
                  <a:moveTo>
                    <a:pt x="632" y="244"/>
                  </a:moveTo>
                  <a:lnTo>
                    <a:pt x="503" y="244"/>
                  </a:lnTo>
                  <a:lnTo>
                    <a:pt x="503" y="1234"/>
                  </a:lnTo>
                  <a:lnTo>
                    <a:pt x="625" y="1236"/>
                  </a:lnTo>
                  <a:lnTo>
                    <a:pt x="303" y="1484"/>
                  </a:lnTo>
                  <a:lnTo>
                    <a:pt x="0" y="1236"/>
                  </a:lnTo>
                  <a:lnTo>
                    <a:pt x="116" y="1234"/>
                  </a:lnTo>
                  <a:lnTo>
                    <a:pt x="116" y="236"/>
                  </a:lnTo>
                  <a:lnTo>
                    <a:pt x="0" y="236"/>
                  </a:lnTo>
                  <a:lnTo>
                    <a:pt x="311" y="0"/>
                  </a:lnTo>
                  <a:lnTo>
                    <a:pt x="632" y="244"/>
                  </a:lnTo>
                  <a:close/>
                </a:path>
              </a:pathLst>
            </a:custGeom>
            <a:grpFill/>
            <a:ln w="12700">
              <a:solidFill>
                <a:schemeClr val="accent3">
                  <a:lumMod val="50000"/>
                </a:schemeClr>
              </a:solidFill>
              <a:prstDash val="solid"/>
              <a:round/>
              <a:headEnd/>
              <a:tailEnd/>
            </a:ln>
          </p:spPr>
          <p:txBody>
            <a:bodyPr/>
            <a:lstStyle/>
            <a:p>
              <a:pPr>
                <a:defRPr/>
              </a:pPr>
              <a:endParaRPr lang="en-US"/>
            </a:p>
          </p:txBody>
        </p:sp>
      </p:grpSp>
      <p:sp>
        <p:nvSpPr>
          <p:cNvPr id="18707" name="Rectangle 275"/>
          <p:cNvSpPr>
            <a:spLocks noChangeArrowheads="1"/>
          </p:cNvSpPr>
          <p:nvPr/>
        </p:nvSpPr>
        <p:spPr bwMode="auto">
          <a:xfrm>
            <a:off x="1726762" y="1592263"/>
            <a:ext cx="10756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Nutricíon</a:t>
            </a:r>
            <a:endParaRPr lang="en-GB" altLang="en-US" sz="2400" dirty="0">
              <a:solidFill>
                <a:schemeClr val="tx2"/>
              </a:solidFill>
              <a:latin typeface="Times New Roman" charset="0"/>
            </a:endParaRPr>
          </a:p>
        </p:txBody>
      </p:sp>
      <p:sp>
        <p:nvSpPr>
          <p:cNvPr id="21510" name="Rectangle 276"/>
          <p:cNvSpPr>
            <a:spLocks noChangeArrowheads="1"/>
          </p:cNvSpPr>
          <p:nvPr/>
        </p:nvSpPr>
        <p:spPr bwMode="auto">
          <a:xfrm>
            <a:off x="3257552" y="1774825"/>
            <a:ext cx="1789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Medicamentos</a:t>
            </a:r>
            <a:r>
              <a:rPr lang="en-GB" altLang="en-US" sz="2100" dirty="0">
                <a:solidFill>
                  <a:srgbClr val="000000"/>
                </a:solidFill>
                <a:latin typeface="Arial" charset="0"/>
              </a:rPr>
              <a:t> </a:t>
            </a:r>
            <a:r>
              <a:rPr lang="en-GB" altLang="en-US" sz="2100" dirty="0" err="1">
                <a:solidFill>
                  <a:srgbClr val="000000"/>
                </a:solidFill>
                <a:latin typeface="Arial" charset="0"/>
              </a:rPr>
              <a:t>esenciales</a:t>
            </a:r>
            <a:endParaRPr lang="en-GB" altLang="en-US" sz="2400" dirty="0">
              <a:solidFill>
                <a:schemeClr val="tx2"/>
              </a:solidFill>
              <a:latin typeface="Times New Roman" charset="0"/>
            </a:endParaRPr>
          </a:p>
        </p:txBody>
      </p:sp>
      <p:sp>
        <p:nvSpPr>
          <p:cNvPr id="21511" name="Rectangle 278"/>
          <p:cNvSpPr>
            <a:spLocks noChangeArrowheads="1"/>
          </p:cNvSpPr>
          <p:nvPr/>
        </p:nvSpPr>
        <p:spPr bwMode="auto">
          <a:xfrm>
            <a:off x="1965902" y="2135188"/>
            <a:ext cx="865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a:solidFill>
                  <a:srgbClr val="000000"/>
                </a:solidFill>
                <a:latin typeface="Arial" charset="0"/>
              </a:rPr>
              <a:t>Control</a:t>
            </a:r>
          </a:p>
          <a:p>
            <a:pPr algn="ctr">
              <a:lnSpc>
                <a:spcPct val="100000"/>
              </a:lnSpc>
              <a:spcBef>
                <a:spcPct val="0"/>
              </a:spcBef>
              <a:buFontTx/>
              <a:buNone/>
            </a:pPr>
            <a:r>
              <a:rPr lang="en-GB" altLang="en-US" sz="2100" dirty="0">
                <a:solidFill>
                  <a:srgbClr val="000000"/>
                </a:solidFill>
                <a:latin typeface="Arial" charset="0"/>
              </a:rPr>
              <a:t>De ET </a:t>
            </a:r>
            <a:endParaRPr lang="en-GB" altLang="en-US" sz="2400" dirty="0">
              <a:solidFill>
                <a:schemeClr val="tx2"/>
              </a:solidFill>
              <a:latin typeface="Times New Roman" charset="0"/>
            </a:endParaRPr>
          </a:p>
        </p:txBody>
      </p:sp>
      <p:sp>
        <p:nvSpPr>
          <p:cNvPr id="18712" name="Rectangle 280"/>
          <p:cNvSpPr>
            <a:spLocks noChangeArrowheads="1"/>
          </p:cNvSpPr>
          <p:nvPr/>
        </p:nvSpPr>
        <p:spPr bwMode="auto">
          <a:xfrm>
            <a:off x="6511925" y="1736725"/>
            <a:ext cx="736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a:solidFill>
                  <a:srgbClr val="000000"/>
                </a:solidFill>
                <a:latin typeface="Arial" charset="0"/>
              </a:rPr>
              <a:t>Agua</a:t>
            </a:r>
            <a:endParaRPr lang="en-GB" altLang="en-US" sz="2400" dirty="0">
              <a:solidFill>
                <a:schemeClr val="tx2"/>
              </a:solidFill>
              <a:latin typeface="Times New Roman" charset="0"/>
            </a:endParaRPr>
          </a:p>
        </p:txBody>
      </p:sp>
      <p:sp>
        <p:nvSpPr>
          <p:cNvPr id="21513" name="Rectangle 281"/>
          <p:cNvSpPr>
            <a:spLocks noChangeArrowheads="1"/>
          </p:cNvSpPr>
          <p:nvPr/>
        </p:nvSpPr>
        <p:spPr bwMode="auto">
          <a:xfrm>
            <a:off x="6822206" y="2161382"/>
            <a:ext cx="19861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Atención</a:t>
            </a:r>
            <a:r>
              <a:rPr lang="en-GB" altLang="en-US" sz="2100" dirty="0">
                <a:solidFill>
                  <a:srgbClr val="000000"/>
                </a:solidFill>
                <a:latin typeface="Arial" charset="0"/>
              </a:rPr>
              <a:t> </a:t>
            </a:r>
            <a:r>
              <a:rPr lang="en-GB" altLang="en-US" sz="2100" dirty="0" err="1">
                <a:solidFill>
                  <a:srgbClr val="000000"/>
                </a:solidFill>
                <a:latin typeface="Arial" charset="0"/>
              </a:rPr>
              <a:t>médica</a:t>
            </a:r>
            <a:endParaRPr lang="en-GB" altLang="en-US" sz="2400" dirty="0">
              <a:solidFill>
                <a:schemeClr val="tx2"/>
              </a:solidFill>
              <a:latin typeface="Times New Roman" charset="0"/>
            </a:endParaRPr>
          </a:p>
        </p:txBody>
      </p:sp>
      <p:sp>
        <p:nvSpPr>
          <p:cNvPr id="18715" name="Rectangle 283"/>
          <p:cNvSpPr>
            <a:spLocks noChangeArrowheads="1"/>
          </p:cNvSpPr>
          <p:nvPr/>
        </p:nvSpPr>
        <p:spPr bwMode="auto">
          <a:xfrm>
            <a:off x="6897595" y="2807494"/>
            <a:ext cx="170098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Prevencíon</a:t>
            </a:r>
            <a:endParaRPr lang="en-GB" altLang="en-US" sz="2400" dirty="0">
              <a:solidFill>
                <a:schemeClr val="tx2"/>
              </a:solidFill>
              <a:latin typeface="Times New Roman" charset="0"/>
            </a:endParaRPr>
          </a:p>
        </p:txBody>
      </p:sp>
      <p:sp>
        <p:nvSpPr>
          <p:cNvPr id="18716" name="Rectangle 284"/>
          <p:cNvSpPr>
            <a:spLocks noChangeArrowheads="1"/>
          </p:cNvSpPr>
          <p:nvPr/>
        </p:nvSpPr>
        <p:spPr bwMode="auto">
          <a:xfrm>
            <a:off x="3166838" y="2691154"/>
            <a:ext cx="170098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Saneamiento</a:t>
            </a:r>
            <a:endParaRPr lang="en-GB" altLang="en-US" sz="2400" dirty="0">
              <a:solidFill>
                <a:schemeClr val="tx2"/>
              </a:solidFill>
              <a:latin typeface="Times New Roman" charset="0"/>
            </a:endParaRPr>
          </a:p>
        </p:txBody>
      </p:sp>
      <p:sp>
        <p:nvSpPr>
          <p:cNvPr id="18717" name="Rectangle 285"/>
          <p:cNvSpPr>
            <a:spLocks noChangeArrowheads="1"/>
          </p:cNvSpPr>
          <p:nvPr/>
        </p:nvSpPr>
        <p:spPr bwMode="auto">
          <a:xfrm>
            <a:off x="8560342" y="1777770"/>
            <a:ext cx="1063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a:solidFill>
                  <a:srgbClr val="000000"/>
                </a:solidFill>
                <a:latin typeface="Arial" charset="0"/>
              </a:rPr>
              <a:t>Hospital</a:t>
            </a:r>
            <a:endParaRPr lang="en-GB" altLang="en-US" sz="2400" dirty="0">
              <a:solidFill>
                <a:schemeClr val="tx2"/>
              </a:solidFill>
              <a:latin typeface="Times New Roman" charset="0"/>
            </a:endParaRPr>
          </a:p>
        </p:txBody>
      </p:sp>
      <p:sp>
        <p:nvSpPr>
          <p:cNvPr id="21517" name="Rectangle 286"/>
          <p:cNvSpPr>
            <a:spLocks noChangeArrowheads="1"/>
          </p:cNvSpPr>
          <p:nvPr/>
        </p:nvSpPr>
        <p:spPr bwMode="auto">
          <a:xfrm>
            <a:off x="7937107" y="3232150"/>
            <a:ext cx="1461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Actividades</a:t>
            </a:r>
            <a:r>
              <a:rPr lang="en-GB" altLang="en-US" sz="2100" dirty="0">
                <a:solidFill>
                  <a:srgbClr val="000000"/>
                </a:solidFill>
                <a:latin typeface="Arial" charset="0"/>
              </a:rPr>
              <a:t> </a:t>
            </a:r>
          </a:p>
          <a:p>
            <a:pPr algn="ctr">
              <a:lnSpc>
                <a:spcPct val="100000"/>
              </a:lnSpc>
              <a:spcBef>
                <a:spcPct val="0"/>
              </a:spcBef>
              <a:buFontTx/>
              <a:buNone/>
            </a:pPr>
            <a:r>
              <a:rPr lang="en-GB" altLang="en-US" sz="2100" dirty="0" err="1">
                <a:solidFill>
                  <a:srgbClr val="000000"/>
                </a:solidFill>
                <a:latin typeface="Arial" charset="0"/>
              </a:rPr>
              <a:t>coordinadas</a:t>
            </a:r>
            <a:endParaRPr lang="en-GB" altLang="en-US" sz="2400" dirty="0">
              <a:solidFill>
                <a:schemeClr val="tx2"/>
              </a:solidFill>
              <a:latin typeface="Times New Roman" charset="0"/>
            </a:endParaRPr>
          </a:p>
        </p:txBody>
      </p:sp>
      <p:sp>
        <p:nvSpPr>
          <p:cNvPr id="21518" name="Rectangle 288"/>
          <p:cNvSpPr>
            <a:spLocks noChangeArrowheads="1"/>
          </p:cNvSpPr>
          <p:nvPr/>
        </p:nvSpPr>
        <p:spPr bwMode="auto">
          <a:xfrm>
            <a:off x="1607881" y="3261252"/>
            <a:ext cx="25984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Gestión</a:t>
            </a:r>
            <a:r>
              <a:rPr lang="en-GB" altLang="en-US" sz="2100" dirty="0">
                <a:solidFill>
                  <a:srgbClr val="000000"/>
                </a:solidFill>
                <a:latin typeface="Arial" charset="0"/>
              </a:rPr>
              <a:t> de </a:t>
            </a:r>
            <a:r>
              <a:rPr lang="en-GB" altLang="en-US" sz="2100" dirty="0" err="1">
                <a:solidFill>
                  <a:srgbClr val="000000"/>
                </a:solidFill>
                <a:latin typeface="Arial" charset="0"/>
              </a:rPr>
              <a:t>epidemias</a:t>
            </a:r>
            <a:endParaRPr lang="en-GB" altLang="en-US" sz="2400" dirty="0">
              <a:solidFill>
                <a:schemeClr val="tx2"/>
              </a:solidFill>
              <a:latin typeface="Times New Roman" charset="0"/>
            </a:endParaRPr>
          </a:p>
        </p:txBody>
      </p:sp>
      <p:sp>
        <p:nvSpPr>
          <p:cNvPr id="21519" name="Rectangle 290"/>
          <p:cNvSpPr>
            <a:spLocks noChangeArrowheads="1"/>
          </p:cNvSpPr>
          <p:nvPr/>
        </p:nvSpPr>
        <p:spPr bwMode="auto">
          <a:xfrm>
            <a:off x="4999759" y="2355430"/>
            <a:ext cx="16436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Educación</a:t>
            </a:r>
            <a:r>
              <a:rPr lang="en-GB" altLang="en-US" sz="2100" dirty="0">
                <a:solidFill>
                  <a:srgbClr val="000000"/>
                </a:solidFill>
                <a:latin typeface="Arial" charset="0"/>
              </a:rPr>
              <a:t> </a:t>
            </a:r>
          </a:p>
          <a:p>
            <a:pPr algn="ctr">
              <a:lnSpc>
                <a:spcPct val="100000"/>
              </a:lnSpc>
              <a:spcBef>
                <a:spcPct val="0"/>
              </a:spcBef>
              <a:buFontTx/>
              <a:buNone/>
            </a:pPr>
            <a:r>
              <a:rPr lang="en-GB" altLang="en-US" sz="2100" dirty="0">
                <a:solidFill>
                  <a:srgbClr val="000000"/>
                </a:solidFill>
                <a:latin typeface="Arial" charset="0"/>
              </a:rPr>
              <a:t>para la </a:t>
            </a:r>
            <a:r>
              <a:rPr lang="en-GB" altLang="en-US" sz="2100" dirty="0" err="1">
                <a:solidFill>
                  <a:srgbClr val="000000"/>
                </a:solidFill>
                <a:latin typeface="Arial" charset="0"/>
              </a:rPr>
              <a:t>salud</a:t>
            </a:r>
            <a:endParaRPr lang="en-GB" altLang="en-US" sz="2400" dirty="0">
              <a:solidFill>
                <a:schemeClr val="tx2"/>
              </a:solidFill>
              <a:latin typeface="Times New Roman" charset="0"/>
            </a:endParaRPr>
          </a:p>
        </p:txBody>
      </p:sp>
      <p:sp>
        <p:nvSpPr>
          <p:cNvPr id="18724" name="Rectangle 292"/>
          <p:cNvSpPr>
            <a:spLocks noChangeArrowheads="1"/>
          </p:cNvSpPr>
          <p:nvPr/>
        </p:nvSpPr>
        <p:spPr bwMode="auto">
          <a:xfrm>
            <a:off x="5255923" y="3176588"/>
            <a:ext cx="104515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err="1">
                <a:solidFill>
                  <a:srgbClr val="000000"/>
                </a:solidFill>
                <a:latin typeface="Arial" charset="0"/>
              </a:rPr>
              <a:t>Alimento</a:t>
            </a:r>
            <a:endParaRPr lang="en-GB" altLang="en-US" sz="2400" dirty="0">
              <a:solidFill>
                <a:schemeClr val="tx2"/>
              </a:solidFill>
              <a:latin typeface="Times New Roman" charset="0"/>
            </a:endParaRPr>
          </a:p>
        </p:txBody>
      </p:sp>
      <p:sp>
        <p:nvSpPr>
          <p:cNvPr id="21521" name="Rectangle 286"/>
          <p:cNvSpPr>
            <a:spLocks noChangeArrowheads="1"/>
          </p:cNvSpPr>
          <p:nvPr/>
        </p:nvSpPr>
        <p:spPr bwMode="auto">
          <a:xfrm>
            <a:off x="9544508" y="2120784"/>
            <a:ext cx="142148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a:solidFill>
                  <a:srgbClr val="000000"/>
                </a:solidFill>
                <a:latin typeface="Arial" charset="0"/>
              </a:rPr>
              <a:t>Sistema de </a:t>
            </a:r>
            <a:r>
              <a:rPr lang="en-GB" altLang="en-US" sz="2100" dirty="0" err="1">
                <a:solidFill>
                  <a:srgbClr val="000000"/>
                </a:solidFill>
                <a:latin typeface="Arial" charset="0"/>
              </a:rPr>
              <a:t>información</a:t>
            </a:r>
            <a:r>
              <a:rPr lang="en-GB" altLang="en-US" sz="2100" dirty="0">
                <a:solidFill>
                  <a:srgbClr val="000000"/>
                </a:solidFill>
                <a:latin typeface="Arial" charset="0"/>
              </a:rPr>
              <a:t> sanitaria </a:t>
            </a:r>
          </a:p>
        </p:txBody>
      </p:sp>
      <p:sp>
        <p:nvSpPr>
          <p:cNvPr id="33" name="Rectangle 3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35" name="Rectangle 292">
            <a:extLst>
              <a:ext uri="{FF2B5EF4-FFF2-40B4-BE49-F238E27FC236}">
                <a16:creationId xmlns:a16="http://schemas.microsoft.com/office/drawing/2014/main" id="{3408EC34-A53A-4C72-96B9-38D9A3392762}"/>
              </a:ext>
            </a:extLst>
          </p:cNvPr>
          <p:cNvSpPr>
            <a:spLocks noChangeArrowheads="1"/>
          </p:cNvSpPr>
          <p:nvPr/>
        </p:nvSpPr>
        <p:spPr bwMode="auto">
          <a:xfrm>
            <a:off x="10248149" y="3423632"/>
            <a:ext cx="73417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2100" dirty="0">
                <a:solidFill>
                  <a:srgbClr val="000000"/>
                </a:solidFill>
                <a:latin typeface="Arial" charset="0"/>
              </a:rPr>
              <a:t>Etc… </a:t>
            </a:r>
            <a:endParaRPr lang="en-GB" altLang="en-US" sz="2400" dirty="0">
              <a:solidFill>
                <a:schemeClr val="tx2"/>
              </a:solidFill>
              <a:latin typeface="Times New Roman" charset="0"/>
            </a:endParaRPr>
          </a:p>
        </p:txBody>
      </p:sp>
    </p:spTree>
    <p:extLst>
      <p:ext uri="{BB962C8B-B14F-4D97-AF65-F5344CB8AC3E}">
        <p14:creationId xmlns:p14="http://schemas.microsoft.com/office/powerpoint/2010/main" val="424297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FCAE-1BDD-4480-8F85-53B84F6A622D}"/>
              </a:ext>
            </a:extLst>
          </p:cNvPr>
          <p:cNvSpPr>
            <a:spLocks noGrp="1"/>
          </p:cNvSpPr>
          <p:nvPr>
            <p:ph type="title"/>
          </p:nvPr>
        </p:nvSpPr>
        <p:spPr>
          <a:xfrm>
            <a:off x="837406" y="136526"/>
            <a:ext cx="10515600" cy="768250"/>
          </a:xfrm>
        </p:spPr>
        <p:txBody>
          <a:bodyPr>
            <a:normAutofit/>
          </a:bodyPr>
          <a:lstStyle/>
          <a:p>
            <a:pPr algn="ctr"/>
            <a:r>
              <a:rPr lang="en-US" u="sng" dirty="0">
                <a:latin typeface="+mn-lt"/>
              </a:rPr>
              <a:t>La </a:t>
            </a:r>
            <a:r>
              <a:rPr lang="en-US" u="sng" dirty="0" err="1">
                <a:latin typeface="+mn-lt"/>
              </a:rPr>
              <a:t>valentía</a:t>
            </a:r>
            <a:r>
              <a:rPr lang="en-US" u="sng" dirty="0">
                <a:latin typeface="+mn-lt"/>
              </a:rPr>
              <a:t> bajo </a:t>
            </a:r>
            <a:r>
              <a:rPr lang="en-US" u="sng" dirty="0" err="1">
                <a:latin typeface="+mn-lt"/>
              </a:rPr>
              <a:t>fuego</a:t>
            </a:r>
            <a:r>
              <a:rPr lang="en-US" u="sng" dirty="0">
                <a:latin typeface="+mn-lt"/>
              </a:rPr>
              <a:t>, Sur-Sudan</a:t>
            </a:r>
            <a:endParaRPr lang="fr-CH" u="sng" dirty="0">
              <a:latin typeface="+mn-lt"/>
            </a:endParaRPr>
          </a:p>
        </p:txBody>
      </p:sp>
      <p:sp>
        <p:nvSpPr>
          <p:cNvPr id="4" name="Slide Number Placeholder 3">
            <a:extLst>
              <a:ext uri="{FF2B5EF4-FFF2-40B4-BE49-F238E27FC236}">
                <a16:creationId xmlns:a16="http://schemas.microsoft.com/office/drawing/2014/main" id="{2F7355E6-6D98-4537-AD6F-2EDA11E24DDB}"/>
              </a:ext>
            </a:extLst>
          </p:cNvPr>
          <p:cNvSpPr>
            <a:spLocks noGrp="1"/>
          </p:cNvSpPr>
          <p:nvPr>
            <p:ph type="sldNum" sz="quarter" idx="12"/>
          </p:nvPr>
        </p:nvSpPr>
        <p:spPr/>
        <p:txBody>
          <a:bodyPr/>
          <a:lstStyle/>
          <a:p>
            <a:fld id="{8CC4FCE3-3984-484D-8147-94AB9B0F2189}" type="slidenum">
              <a:rPr lang="fr-CH" smtClean="0"/>
              <a:t>4</a:t>
            </a:fld>
            <a:endParaRPr lang="fr-CH"/>
          </a:p>
        </p:txBody>
      </p:sp>
      <p:sp>
        <p:nvSpPr>
          <p:cNvPr id="6" name="Rectangle 5">
            <a:extLst>
              <a:ext uri="{FF2B5EF4-FFF2-40B4-BE49-F238E27FC236}">
                <a16:creationId xmlns:a16="http://schemas.microsoft.com/office/drawing/2014/main" id="{52283CF0-6885-4CCB-8B67-F5DB516DF2C1}"/>
              </a:ext>
            </a:extLst>
          </p:cNvPr>
          <p:cNvSpPr/>
          <p:nvPr/>
        </p:nvSpPr>
        <p:spPr>
          <a:xfrm>
            <a:off x="0" y="0"/>
            <a:ext cx="624463"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7" name="Content Placeholder 6">
            <a:extLst>
              <a:ext uri="{FF2B5EF4-FFF2-40B4-BE49-F238E27FC236}">
                <a16:creationId xmlns:a16="http://schemas.microsoft.com/office/drawing/2014/main" id="{3D87AD4E-DC30-4975-9F71-B8C7254E6045}"/>
              </a:ext>
            </a:extLst>
          </p:cNvPr>
          <p:cNvSpPr>
            <a:spLocks noGrp="1"/>
          </p:cNvSpPr>
          <p:nvPr>
            <p:ph idx="1"/>
          </p:nvPr>
        </p:nvSpPr>
        <p:spPr/>
        <p:txBody>
          <a:bodyPr/>
          <a:lstStyle/>
          <a:p>
            <a:endParaRPr lang="fr-CH"/>
          </a:p>
        </p:txBody>
      </p:sp>
    </p:spTree>
    <p:extLst>
      <p:ext uri="{BB962C8B-B14F-4D97-AF65-F5344CB8AC3E}">
        <p14:creationId xmlns:p14="http://schemas.microsoft.com/office/powerpoint/2010/main" val="20670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43"/>
          <p:cNvGrpSpPr>
            <a:grpSpLocks/>
          </p:cNvGrpSpPr>
          <p:nvPr/>
        </p:nvGrpSpPr>
        <p:grpSpPr bwMode="auto">
          <a:xfrm>
            <a:off x="1063414" y="1124324"/>
            <a:ext cx="7816430" cy="5247862"/>
            <a:chOff x="191" y="528"/>
            <a:chExt cx="4662" cy="3699"/>
          </a:xfrm>
        </p:grpSpPr>
        <p:grpSp>
          <p:nvGrpSpPr>
            <p:cNvPr id="4" name="Group 296"/>
            <p:cNvGrpSpPr>
              <a:grpSpLocks/>
            </p:cNvGrpSpPr>
            <p:nvPr/>
          </p:nvGrpSpPr>
          <p:grpSpPr bwMode="auto">
            <a:xfrm>
              <a:off x="192" y="1031"/>
              <a:ext cx="671" cy="391"/>
              <a:chOff x="576" y="768"/>
              <a:chExt cx="576" cy="336"/>
            </a:xfrm>
          </p:grpSpPr>
          <p:sp>
            <p:nvSpPr>
              <p:cNvPr id="146" name="Rectangle 297"/>
              <p:cNvSpPr>
                <a:spLocks noChangeArrowheads="1"/>
              </p:cNvSpPr>
              <p:nvPr/>
            </p:nvSpPr>
            <p:spPr bwMode="auto">
              <a:xfrm>
                <a:off x="576" y="76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47" name="Rectangle 298"/>
              <p:cNvSpPr>
                <a:spLocks noChangeArrowheads="1"/>
              </p:cNvSpPr>
              <p:nvPr/>
            </p:nvSpPr>
            <p:spPr bwMode="auto">
              <a:xfrm>
                <a:off x="646" y="820"/>
                <a:ext cx="41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Food</a:t>
                </a:r>
              </a:p>
              <a:p>
                <a:pPr algn="ctr" eaLnBrk="1" hangingPunct="1">
                  <a:lnSpc>
                    <a:spcPct val="100000"/>
                  </a:lnSpc>
                  <a:spcBef>
                    <a:spcPct val="0"/>
                  </a:spcBef>
                  <a:buFontTx/>
                  <a:buNone/>
                </a:pPr>
                <a:r>
                  <a:rPr lang="fr-CH" altLang="en-US" sz="1400" dirty="0">
                    <a:latin typeface="+mn-lt"/>
                  </a:rPr>
                  <a:t>Production</a:t>
                </a:r>
                <a:endParaRPr lang="en-GB" altLang="en-US" sz="1400" dirty="0">
                  <a:latin typeface="+mn-lt"/>
                </a:endParaRPr>
              </a:p>
            </p:txBody>
          </p:sp>
        </p:grpSp>
        <p:grpSp>
          <p:nvGrpSpPr>
            <p:cNvPr id="5" name="Group 299"/>
            <p:cNvGrpSpPr>
              <a:grpSpLocks/>
            </p:cNvGrpSpPr>
            <p:nvPr/>
          </p:nvGrpSpPr>
          <p:grpSpPr bwMode="auto">
            <a:xfrm>
              <a:off x="1031" y="1031"/>
              <a:ext cx="671" cy="391"/>
              <a:chOff x="1296" y="768"/>
              <a:chExt cx="528" cy="336"/>
            </a:xfrm>
          </p:grpSpPr>
          <p:sp>
            <p:nvSpPr>
              <p:cNvPr id="144" name="Rectangle 300"/>
              <p:cNvSpPr>
                <a:spLocks noChangeArrowheads="1"/>
              </p:cNvSpPr>
              <p:nvPr/>
            </p:nvSpPr>
            <p:spPr bwMode="auto">
              <a:xfrm>
                <a:off x="1296" y="768"/>
                <a:ext cx="528"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45" name="Rectangle 301"/>
              <p:cNvSpPr>
                <a:spLocks noChangeArrowheads="1"/>
              </p:cNvSpPr>
              <p:nvPr/>
            </p:nvSpPr>
            <p:spPr bwMode="auto">
              <a:xfrm>
                <a:off x="1428" y="803"/>
                <a:ext cx="23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Water </a:t>
                </a:r>
              </a:p>
              <a:p>
                <a:pPr algn="ctr" eaLnBrk="1" hangingPunct="1">
                  <a:lnSpc>
                    <a:spcPct val="100000"/>
                  </a:lnSpc>
                  <a:spcBef>
                    <a:spcPct val="0"/>
                  </a:spcBef>
                  <a:buFontTx/>
                  <a:buNone/>
                </a:pPr>
                <a:r>
                  <a:rPr lang="fr-CH" altLang="en-US" sz="1400" dirty="0">
                    <a:latin typeface="+mn-lt"/>
                  </a:rPr>
                  <a:t>Source</a:t>
                </a:r>
                <a:endParaRPr lang="en-GB" altLang="en-US" sz="1400" dirty="0">
                  <a:latin typeface="+mn-lt"/>
                </a:endParaRPr>
              </a:p>
            </p:txBody>
          </p:sp>
        </p:grpSp>
        <p:grpSp>
          <p:nvGrpSpPr>
            <p:cNvPr id="6" name="Group 302"/>
            <p:cNvGrpSpPr>
              <a:grpSpLocks/>
            </p:cNvGrpSpPr>
            <p:nvPr/>
          </p:nvGrpSpPr>
          <p:grpSpPr bwMode="auto">
            <a:xfrm>
              <a:off x="1815" y="1040"/>
              <a:ext cx="672" cy="391"/>
              <a:chOff x="1968" y="776"/>
              <a:chExt cx="576" cy="336"/>
            </a:xfrm>
          </p:grpSpPr>
          <p:sp>
            <p:nvSpPr>
              <p:cNvPr id="142" name="Rectangle 303"/>
              <p:cNvSpPr>
                <a:spLocks noChangeArrowheads="1"/>
              </p:cNvSpPr>
              <p:nvPr/>
            </p:nvSpPr>
            <p:spPr bwMode="auto">
              <a:xfrm>
                <a:off x="1968" y="776"/>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43" name="Rectangle 304"/>
              <p:cNvSpPr>
                <a:spLocks noChangeArrowheads="1"/>
              </p:cNvSpPr>
              <p:nvPr/>
            </p:nvSpPr>
            <p:spPr bwMode="auto">
              <a:xfrm>
                <a:off x="2114" y="871"/>
                <a:ext cx="36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a:latin typeface="+mn-lt"/>
                  </a:rPr>
                  <a:t>Shelter</a:t>
                </a:r>
                <a:endParaRPr lang="en-GB" altLang="en-US" sz="1200" dirty="0">
                  <a:solidFill>
                    <a:srgbClr val="FF0000"/>
                  </a:solidFill>
                  <a:latin typeface="+mn-lt"/>
                </a:endParaRPr>
              </a:p>
            </p:txBody>
          </p:sp>
        </p:grpSp>
        <p:grpSp>
          <p:nvGrpSpPr>
            <p:cNvPr id="7" name="Group 305"/>
            <p:cNvGrpSpPr>
              <a:grpSpLocks/>
            </p:cNvGrpSpPr>
            <p:nvPr/>
          </p:nvGrpSpPr>
          <p:grpSpPr bwMode="auto">
            <a:xfrm>
              <a:off x="2596" y="1031"/>
              <a:ext cx="671" cy="391"/>
              <a:chOff x="2688" y="768"/>
              <a:chExt cx="503" cy="336"/>
            </a:xfrm>
          </p:grpSpPr>
          <p:sp>
            <p:nvSpPr>
              <p:cNvPr id="140" name="Rectangle 306"/>
              <p:cNvSpPr>
                <a:spLocks noChangeArrowheads="1"/>
              </p:cNvSpPr>
              <p:nvPr/>
            </p:nvSpPr>
            <p:spPr bwMode="auto">
              <a:xfrm>
                <a:off x="2688" y="768"/>
                <a:ext cx="503" cy="3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41" name="Rectangle 307"/>
              <p:cNvSpPr>
                <a:spLocks noChangeArrowheads="1"/>
              </p:cNvSpPr>
              <p:nvPr/>
            </p:nvSpPr>
            <p:spPr bwMode="auto">
              <a:xfrm>
                <a:off x="2745" y="856"/>
                <a:ext cx="37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solidFill>
                      <a:srgbClr val="002060"/>
                    </a:solidFill>
                    <a:latin typeface="+mn-lt"/>
                  </a:rPr>
                  <a:t>Vaccination</a:t>
                </a:r>
                <a:endParaRPr lang="en-GB" altLang="en-US" sz="1200" dirty="0">
                  <a:solidFill>
                    <a:srgbClr val="002060"/>
                  </a:solidFill>
                  <a:latin typeface="+mn-lt"/>
                </a:endParaRPr>
              </a:p>
            </p:txBody>
          </p:sp>
        </p:grpSp>
        <p:grpSp>
          <p:nvGrpSpPr>
            <p:cNvPr id="8" name="Group 308"/>
            <p:cNvGrpSpPr>
              <a:grpSpLocks/>
            </p:cNvGrpSpPr>
            <p:nvPr/>
          </p:nvGrpSpPr>
          <p:grpSpPr bwMode="auto">
            <a:xfrm>
              <a:off x="3378" y="1031"/>
              <a:ext cx="671" cy="391"/>
              <a:chOff x="3312" y="768"/>
              <a:chExt cx="480" cy="336"/>
            </a:xfrm>
          </p:grpSpPr>
          <p:sp>
            <p:nvSpPr>
              <p:cNvPr id="138" name="Rectangle 309"/>
              <p:cNvSpPr>
                <a:spLocks noChangeArrowheads="1"/>
              </p:cNvSpPr>
              <p:nvPr/>
            </p:nvSpPr>
            <p:spPr bwMode="auto">
              <a:xfrm>
                <a:off x="3312" y="768"/>
                <a:ext cx="480" cy="3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39" name="Rectangle 310"/>
              <p:cNvSpPr>
                <a:spLocks noChangeArrowheads="1"/>
              </p:cNvSpPr>
              <p:nvPr/>
            </p:nvSpPr>
            <p:spPr bwMode="auto">
              <a:xfrm>
                <a:off x="3341" y="820"/>
                <a:ext cx="41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Growth Monitoring</a:t>
                </a:r>
              </a:p>
            </p:txBody>
          </p:sp>
        </p:grpSp>
        <p:grpSp>
          <p:nvGrpSpPr>
            <p:cNvPr id="10" name="Group 314"/>
            <p:cNvGrpSpPr>
              <a:grpSpLocks/>
            </p:cNvGrpSpPr>
            <p:nvPr/>
          </p:nvGrpSpPr>
          <p:grpSpPr bwMode="auto">
            <a:xfrm>
              <a:off x="192" y="1590"/>
              <a:ext cx="671" cy="393"/>
              <a:chOff x="576" y="1248"/>
              <a:chExt cx="576" cy="336"/>
            </a:xfrm>
          </p:grpSpPr>
          <p:sp>
            <p:nvSpPr>
              <p:cNvPr id="134" name="Rectangle 315"/>
              <p:cNvSpPr>
                <a:spLocks noChangeArrowheads="1"/>
              </p:cNvSpPr>
              <p:nvPr/>
            </p:nvSpPr>
            <p:spPr bwMode="auto">
              <a:xfrm>
                <a:off x="576" y="124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35" name="Rectangle 316"/>
              <p:cNvSpPr>
                <a:spLocks noChangeArrowheads="1"/>
              </p:cNvSpPr>
              <p:nvPr/>
            </p:nvSpPr>
            <p:spPr bwMode="auto">
              <a:xfrm>
                <a:off x="624" y="1301"/>
                <a:ext cx="48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Commercial Network</a:t>
                </a:r>
                <a:endParaRPr lang="en-GB" altLang="en-US" sz="1400" dirty="0">
                  <a:latin typeface="+mn-lt"/>
                </a:endParaRPr>
              </a:p>
            </p:txBody>
          </p:sp>
        </p:grpSp>
        <p:grpSp>
          <p:nvGrpSpPr>
            <p:cNvPr id="11" name="Group 317"/>
            <p:cNvGrpSpPr>
              <a:grpSpLocks/>
            </p:cNvGrpSpPr>
            <p:nvPr/>
          </p:nvGrpSpPr>
          <p:grpSpPr bwMode="auto">
            <a:xfrm>
              <a:off x="1534" y="1595"/>
              <a:ext cx="948" cy="390"/>
              <a:chOff x="2013" y="1256"/>
              <a:chExt cx="948" cy="336"/>
            </a:xfrm>
          </p:grpSpPr>
          <p:sp>
            <p:nvSpPr>
              <p:cNvPr id="132" name="Rectangle 318"/>
              <p:cNvSpPr>
                <a:spLocks noChangeArrowheads="1"/>
              </p:cNvSpPr>
              <p:nvPr/>
            </p:nvSpPr>
            <p:spPr bwMode="auto">
              <a:xfrm>
                <a:off x="2290" y="1256"/>
                <a:ext cx="671"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800" dirty="0">
                  <a:solidFill>
                    <a:srgbClr val="FFFF00"/>
                  </a:solidFill>
                  <a:latin typeface="Times New Roman" charset="0"/>
                </a:endParaRPr>
              </a:p>
            </p:txBody>
          </p:sp>
          <p:sp>
            <p:nvSpPr>
              <p:cNvPr id="133" name="Rectangle 319"/>
              <p:cNvSpPr>
                <a:spLocks noChangeArrowheads="1"/>
              </p:cNvSpPr>
              <p:nvPr/>
            </p:nvSpPr>
            <p:spPr bwMode="auto">
              <a:xfrm>
                <a:off x="2013" y="1346"/>
                <a:ext cx="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GB" altLang="en-US" sz="700" dirty="0">
                  <a:solidFill>
                    <a:srgbClr val="FF0000"/>
                  </a:solidFill>
                  <a:latin typeface="Times New Roman" charset="0"/>
                </a:endParaRPr>
              </a:p>
            </p:txBody>
          </p:sp>
        </p:grpSp>
        <p:grpSp>
          <p:nvGrpSpPr>
            <p:cNvPr id="12" name="Group 320"/>
            <p:cNvGrpSpPr>
              <a:grpSpLocks/>
            </p:cNvGrpSpPr>
            <p:nvPr/>
          </p:nvGrpSpPr>
          <p:grpSpPr bwMode="auto">
            <a:xfrm>
              <a:off x="2589" y="2149"/>
              <a:ext cx="678" cy="392"/>
              <a:chOff x="2687" y="1721"/>
              <a:chExt cx="509" cy="336"/>
            </a:xfrm>
          </p:grpSpPr>
          <p:sp>
            <p:nvSpPr>
              <p:cNvPr id="130" name="Rectangle 321"/>
              <p:cNvSpPr>
                <a:spLocks noChangeArrowheads="1"/>
              </p:cNvSpPr>
              <p:nvPr/>
            </p:nvSpPr>
            <p:spPr bwMode="auto">
              <a:xfrm>
                <a:off x="2693" y="1721"/>
                <a:ext cx="503"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31" name="Rectangle 322"/>
              <p:cNvSpPr>
                <a:spLocks noChangeArrowheads="1"/>
              </p:cNvSpPr>
              <p:nvPr/>
            </p:nvSpPr>
            <p:spPr bwMode="auto">
              <a:xfrm>
                <a:off x="2687" y="1774"/>
                <a:ext cx="48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a:solidFill>
                      <a:srgbClr val="002060"/>
                    </a:solidFill>
                    <a:latin typeface="+mn-lt"/>
                  </a:rPr>
                  <a:t>Reproductive </a:t>
                </a:r>
                <a:r>
                  <a:rPr lang="en-GB" altLang="en-US" sz="1400" dirty="0">
                    <a:solidFill>
                      <a:srgbClr val="002060"/>
                    </a:solidFill>
                    <a:latin typeface="+mn-lt"/>
                  </a:rPr>
                  <a:t>health </a:t>
                </a:r>
                <a:r>
                  <a:rPr lang="en-GB" altLang="en-US" sz="1400" dirty="0">
                    <a:solidFill>
                      <a:srgbClr val="FF0000"/>
                    </a:solidFill>
                    <a:latin typeface="+mn-lt"/>
                  </a:rPr>
                  <a:t> </a:t>
                </a:r>
              </a:p>
            </p:txBody>
          </p:sp>
        </p:grpSp>
        <p:grpSp>
          <p:nvGrpSpPr>
            <p:cNvPr id="13" name="Group 323"/>
            <p:cNvGrpSpPr>
              <a:grpSpLocks/>
            </p:cNvGrpSpPr>
            <p:nvPr/>
          </p:nvGrpSpPr>
          <p:grpSpPr bwMode="auto">
            <a:xfrm>
              <a:off x="3380" y="1590"/>
              <a:ext cx="671" cy="391"/>
              <a:chOff x="3312" y="1248"/>
              <a:chExt cx="480" cy="336"/>
            </a:xfrm>
          </p:grpSpPr>
          <p:sp>
            <p:nvSpPr>
              <p:cNvPr id="128" name="Rectangle 324"/>
              <p:cNvSpPr>
                <a:spLocks noChangeArrowheads="1"/>
              </p:cNvSpPr>
              <p:nvPr/>
            </p:nvSpPr>
            <p:spPr bwMode="auto">
              <a:xfrm>
                <a:off x="3312" y="124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29" name="Rectangle 325"/>
              <p:cNvSpPr>
                <a:spLocks noChangeArrowheads="1"/>
              </p:cNvSpPr>
              <p:nvPr/>
            </p:nvSpPr>
            <p:spPr bwMode="auto">
              <a:xfrm>
                <a:off x="3327" y="1351"/>
                <a:ext cx="42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Blood Test</a:t>
                </a:r>
              </a:p>
            </p:txBody>
          </p:sp>
        </p:grpSp>
        <p:grpSp>
          <p:nvGrpSpPr>
            <p:cNvPr id="15" name="Group 329"/>
            <p:cNvGrpSpPr>
              <a:grpSpLocks/>
            </p:cNvGrpSpPr>
            <p:nvPr/>
          </p:nvGrpSpPr>
          <p:grpSpPr bwMode="auto">
            <a:xfrm>
              <a:off x="192" y="2149"/>
              <a:ext cx="671" cy="391"/>
              <a:chOff x="576" y="1728"/>
              <a:chExt cx="576" cy="336"/>
            </a:xfrm>
          </p:grpSpPr>
          <p:sp>
            <p:nvSpPr>
              <p:cNvPr id="124" name="Rectangle 330"/>
              <p:cNvSpPr>
                <a:spLocks noChangeArrowheads="1"/>
              </p:cNvSpPr>
              <p:nvPr/>
            </p:nvSpPr>
            <p:spPr bwMode="auto">
              <a:xfrm>
                <a:off x="576" y="172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25" name="Rectangle 331"/>
              <p:cNvSpPr>
                <a:spLocks noChangeArrowheads="1"/>
              </p:cNvSpPr>
              <p:nvPr/>
            </p:nvSpPr>
            <p:spPr bwMode="auto">
              <a:xfrm>
                <a:off x="633" y="1779"/>
                <a:ext cx="409"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Food</a:t>
                </a:r>
              </a:p>
              <a:p>
                <a:pPr algn="ctr" eaLnBrk="1" hangingPunct="1">
                  <a:lnSpc>
                    <a:spcPct val="100000"/>
                  </a:lnSpc>
                  <a:spcBef>
                    <a:spcPct val="0"/>
                  </a:spcBef>
                  <a:buFontTx/>
                  <a:buNone/>
                </a:pPr>
                <a:r>
                  <a:rPr lang="en-GB" altLang="en-US" sz="1400" dirty="0">
                    <a:latin typeface="+mn-lt"/>
                  </a:rPr>
                  <a:t>Availability</a:t>
                </a:r>
              </a:p>
            </p:txBody>
          </p:sp>
        </p:grpSp>
        <p:grpSp>
          <p:nvGrpSpPr>
            <p:cNvPr id="16" name="Group 332"/>
            <p:cNvGrpSpPr>
              <a:grpSpLocks/>
            </p:cNvGrpSpPr>
            <p:nvPr/>
          </p:nvGrpSpPr>
          <p:grpSpPr bwMode="auto">
            <a:xfrm>
              <a:off x="1031" y="2149"/>
              <a:ext cx="671" cy="391"/>
              <a:chOff x="1296" y="1728"/>
              <a:chExt cx="528" cy="336"/>
            </a:xfrm>
          </p:grpSpPr>
          <p:sp>
            <p:nvSpPr>
              <p:cNvPr id="122" name="Rectangle 333"/>
              <p:cNvSpPr>
                <a:spLocks noChangeArrowheads="1"/>
              </p:cNvSpPr>
              <p:nvPr/>
            </p:nvSpPr>
            <p:spPr bwMode="auto">
              <a:xfrm>
                <a:off x="1296" y="1728"/>
                <a:ext cx="528"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23" name="Rectangle 334"/>
              <p:cNvSpPr>
                <a:spLocks noChangeArrowheads="1"/>
              </p:cNvSpPr>
              <p:nvPr/>
            </p:nvSpPr>
            <p:spPr bwMode="auto">
              <a:xfrm>
                <a:off x="1422" y="1784"/>
                <a:ext cx="26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Water </a:t>
                </a:r>
              </a:p>
              <a:p>
                <a:pPr algn="ctr" eaLnBrk="1" hangingPunct="1">
                  <a:lnSpc>
                    <a:spcPct val="100000"/>
                  </a:lnSpc>
                  <a:spcBef>
                    <a:spcPct val="0"/>
                  </a:spcBef>
                  <a:buFontTx/>
                  <a:buNone/>
                </a:pPr>
                <a:r>
                  <a:rPr lang="fr-CH" altLang="en-US" sz="1400" dirty="0">
                    <a:latin typeface="+mn-lt"/>
                  </a:rPr>
                  <a:t>Storage</a:t>
                </a:r>
                <a:endParaRPr lang="en-GB" altLang="en-US" sz="1400" dirty="0">
                  <a:latin typeface="+mn-lt"/>
                </a:endParaRPr>
              </a:p>
            </p:txBody>
          </p:sp>
        </p:grpSp>
        <p:grpSp>
          <p:nvGrpSpPr>
            <p:cNvPr id="17" name="Group 335"/>
            <p:cNvGrpSpPr>
              <a:grpSpLocks/>
            </p:cNvGrpSpPr>
            <p:nvPr/>
          </p:nvGrpSpPr>
          <p:grpSpPr bwMode="auto">
            <a:xfrm>
              <a:off x="1803" y="1705"/>
              <a:ext cx="692" cy="857"/>
              <a:chOff x="1959" y="1348"/>
              <a:chExt cx="594" cy="735"/>
            </a:xfrm>
          </p:grpSpPr>
          <p:sp>
            <p:nvSpPr>
              <p:cNvPr id="120" name="Rectangle 336"/>
              <p:cNvSpPr>
                <a:spLocks noChangeArrowheads="1"/>
              </p:cNvSpPr>
              <p:nvPr/>
            </p:nvSpPr>
            <p:spPr bwMode="auto">
              <a:xfrm>
                <a:off x="1959" y="1729"/>
                <a:ext cx="594" cy="354"/>
              </a:xfrm>
              <a:prstGeom prst="rect">
                <a:avLst/>
              </a:prstGeom>
              <a:solidFill>
                <a:schemeClr val="accent1">
                  <a:lumMod val="40000"/>
                  <a:lumOff val="60000"/>
                </a:schemeClr>
              </a:solidFill>
              <a:ln w="9525">
                <a:solidFill>
                  <a:srgbClr val="000000"/>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Human Waste Disposal</a:t>
                </a:r>
              </a:p>
            </p:txBody>
          </p:sp>
          <p:sp>
            <p:nvSpPr>
              <p:cNvPr id="121" name="Rectangle 337"/>
              <p:cNvSpPr>
                <a:spLocks noChangeArrowheads="1"/>
              </p:cNvSpPr>
              <p:nvPr/>
            </p:nvSpPr>
            <p:spPr bwMode="auto">
              <a:xfrm>
                <a:off x="2099" y="1348"/>
                <a:ext cx="25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Energy</a:t>
                </a:r>
              </a:p>
            </p:txBody>
          </p:sp>
        </p:grpSp>
        <p:sp>
          <p:nvSpPr>
            <p:cNvPr id="118" name="Rectangle 339"/>
            <p:cNvSpPr>
              <a:spLocks noChangeArrowheads="1"/>
            </p:cNvSpPr>
            <p:nvPr/>
          </p:nvSpPr>
          <p:spPr bwMode="auto">
            <a:xfrm>
              <a:off x="2584" y="1623"/>
              <a:ext cx="671" cy="392"/>
            </a:xfrm>
            <a:prstGeom prst="rect">
              <a:avLst/>
            </a:prstGeom>
            <a:solidFill>
              <a:schemeClr val="accent1">
                <a:lumMod val="40000"/>
                <a:lumOff val="60000"/>
              </a:schemeClr>
            </a:solidFill>
            <a:ln w="9525">
              <a:solidFill>
                <a:srgbClr val="000000"/>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a:latin typeface="Times New Roman" charset="0"/>
                </a:rPr>
                <a:t>STI control</a:t>
              </a:r>
              <a:endParaRPr lang="en-US" altLang="en-US" sz="1400" dirty="0">
                <a:latin typeface="Times New Roman" charset="0"/>
              </a:endParaRPr>
            </a:p>
          </p:txBody>
        </p:sp>
        <p:grpSp>
          <p:nvGrpSpPr>
            <p:cNvPr id="19" name="Group 341"/>
            <p:cNvGrpSpPr>
              <a:grpSpLocks/>
            </p:cNvGrpSpPr>
            <p:nvPr/>
          </p:nvGrpSpPr>
          <p:grpSpPr bwMode="auto">
            <a:xfrm>
              <a:off x="3380" y="2149"/>
              <a:ext cx="671" cy="391"/>
              <a:chOff x="3312" y="1728"/>
              <a:chExt cx="480" cy="336"/>
            </a:xfrm>
          </p:grpSpPr>
          <p:sp>
            <p:nvSpPr>
              <p:cNvPr id="116" name="Rectangle 342"/>
              <p:cNvSpPr>
                <a:spLocks noChangeArrowheads="1"/>
              </p:cNvSpPr>
              <p:nvPr/>
            </p:nvSpPr>
            <p:spPr bwMode="auto">
              <a:xfrm>
                <a:off x="3312" y="172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17" name="Rectangle 343"/>
              <p:cNvSpPr>
                <a:spLocks noChangeArrowheads="1"/>
              </p:cNvSpPr>
              <p:nvPr/>
            </p:nvSpPr>
            <p:spPr bwMode="auto">
              <a:xfrm>
                <a:off x="3424" y="1839"/>
                <a:ext cx="24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Imaging</a:t>
                </a:r>
              </a:p>
            </p:txBody>
          </p:sp>
        </p:grpSp>
        <p:grpSp>
          <p:nvGrpSpPr>
            <p:cNvPr id="21" name="Group 347"/>
            <p:cNvGrpSpPr>
              <a:grpSpLocks/>
            </p:cNvGrpSpPr>
            <p:nvPr/>
          </p:nvGrpSpPr>
          <p:grpSpPr bwMode="auto">
            <a:xfrm>
              <a:off x="192" y="2708"/>
              <a:ext cx="671" cy="392"/>
              <a:chOff x="576" y="2208"/>
              <a:chExt cx="576" cy="336"/>
            </a:xfrm>
          </p:grpSpPr>
          <p:sp>
            <p:nvSpPr>
              <p:cNvPr id="112" name="Rectangle 348"/>
              <p:cNvSpPr>
                <a:spLocks noChangeArrowheads="1"/>
              </p:cNvSpPr>
              <p:nvPr/>
            </p:nvSpPr>
            <p:spPr bwMode="auto">
              <a:xfrm>
                <a:off x="576" y="220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13" name="Rectangle 349"/>
              <p:cNvSpPr>
                <a:spLocks noChangeArrowheads="1"/>
              </p:cNvSpPr>
              <p:nvPr/>
            </p:nvSpPr>
            <p:spPr bwMode="auto">
              <a:xfrm>
                <a:off x="620" y="2258"/>
                <a:ext cx="45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Food</a:t>
                </a:r>
              </a:p>
              <a:p>
                <a:pPr algn="ctr" eaLnBrk="1" hangingPunct="1">
                  <a:lnSpc>
                    <a:spcPct val="100000"/>
                  </a:lnSpc>
                  <a:spcBef>
                    <a:spcPct val="0"/>
                  </a:spcBef>
                  <a:buFontTx/>
                  <a:buNone/>
                </a:pPr>
                <a:r>
                  <a:rPr lang="en-GB" altLang="en-US" sz="1400" dirty="0">
                    <a:latin typeface="+mn-lt"/>
                  </a:rPr>
                  <a:t>Accessibility</a:t>
                </a:r>
              </a:p>
            </p:txBody>
          </p:sp>
        </p:grpSp>
        <p:grpSp>
          <p:nvGrpSpPr>
            <p:cNvPr id="22" name="Group 350"/>
            <p:cNvGrpSpPr>
              <a:grpSpLocks/>
            </p:cNvGrpSpPr>
            <p:nvPr/>
          </p:nvGrpSpPr>
          <p:grpSpPr bwMode="auto">
            <a:xfrm>
              <a:off x="1031" y="2708"/>
              <a:ext cx="671" cy="392"/>
              <a:chOff x="1296" y="2208"/>
              <a:chExt cx="528" cy="336"/>
            </a:xfrm>
          </p:grpSpPr>
          <p:sp>
            <p:nvSpPr>
              <p:cNvPr id="110" name="Rectangle 351"/>
              <p:cNvSpPr>
                <a:spLocks noChangeArrowheads="1"/>
              </p:cNvSpPr>
              <p:nvPr/>
            </p:nvSpPr>
            <p:spPr bwMode="auto">
              <a:xfrm>
                <a:off x="1296" y="2208"/>
                <a:ext cx="528"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11" name="Rectangle 352"/>
              <p:cNvSpPr>
                <a:spLocks noChangeArrowheads="1"/>
              </p:cNvSpPr>
              <p:nvPr/>
            </p:nvSpPr>
            <p:spPr bwMode="auto">
              <a:xfrm>
                <a:off x="1348" y="2274"/>
                <a:ext cx="40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Water</a:t>
                </a:r>
              </a:p>
              <a:p>
                <a:pPr algn="ctr" eaLnBrk="1" hangingPunct="1">
                  <a:lnSpc>
                    <a:spcPct val="100000"/>
                  </a:lnSpc>
                  <a:spcBef>
                    <a:spcPct val="0"/>
                  </a:spcBef>
                  <a:buFontTx/>
                  <a:buNone/>
                </a:pPr>
                <a:r>
                  <a:rPr lang="en-GB" altLang="en-US" sz="1400" dirty="0">
                    <a:latin typeface="+mn-lt"/>
                  </a:rPr>
                  <a:t>Distribution</a:t>
                </a:r>
              </a:p>
            </p:txBody>
          </p:sp>
        </p:grpSp>
        <p:grpSp>
          <p:nvGrpSpPr>
            <p:cNvPr id="23" name="Group 353"/>
            <p:cNvGrpSpPr>
              <a:grpSpLocks/>
            </p:cNvGrpSpPr>
            <p:nvPr/>
          </p:nvGrpSpPr>
          <p:grpSpPr bwMode="auto">
            <a:xfrm>
              <a:off x="1811" y="2708"/>
              <a:ext cx="671" cy="392"/>
              <a:chOff x="1968" y="2208"/>
              <a:chExt cx="576" cy="336"/>
            </a:xfrm>
          </p:grpSpPr>
          <p:sp>
            <p:nvSpPr>
              <p:cNvPr id="108" name="Rectangle 354"/>
              <p:cNvSpPr>
                <a:spLocks noChangeArrowheads="1"/>
              </p:cNvSpPr>
              <p:nvPr/>
            </p:nvSpPr>
            <p:spPr bwMode="auto">
              <a:xfrm>
                <a:off x="1968" y="220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09" name="Rectangle 355"/>
              <p:cNvSpPr>
                <a:spLocks noChangeArrowheads="1"/>
              </p:cNvSpPr>
              <p:nvPr/>
            </p:nvSpPr>
            <p:spPr bwMode="auto">
              <a:xfrm>
                <a:off x="2038" y="2280"/>
                <a:ext cx="461" cy="26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Solid Waste Disposal</a:t>
                </a:r>
              </a:p>
            </p:txBody>
          </p:sp>
        </p:grpSp>
        <p:grpSp>
          <p:nvGrpSpPr>
            <p:cNvPr id="24" name="Group 356"/>
            <p:cNvGrpSpPr>
              <a:grpSpLocks/>
            </p:cNvGrpSpPr>
            <p:nvPr/>
          </p:nvGrpSpPr>
          <p:grpSpPr bwMode="auto">
            <a:xfrm>
              <a:off x="2601" y="2708"/>
              <a:ext cx="672" cy="392"/>
              <a:chOff x="2688" y="2208"/>
              <a:chExt cx="503" cy="336"/>
            </a:xfrm>
          </p:grpSpPr>
          <p:sp>
            <p:nvSpPr>
              <p:cNvPr id="106" name="Rectangle 357"/>
              <p:cNvSpPr>
                <a:spLocks noChangeArrowheads="1"/>
              </p:cNvSpPr>
              <p:nvPr/>
            </p:nvSpPr>
            <p:spPr bwMode="auto">
              <a:xfrm>
                <a:off x="2688" y="2208"/>
                <a:ext cx="503"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07" name="Rectangle 358"/>
              <p:cNvSpPr>
                <a:spLocks noChangeArrowheads="1"/>
              </p:cNvSpPr>
              <p:nvPr/>
            </p:nvSpPr>
            <p:spPr bwMode="auto">
              <a:xfrm>
                <a:off x="2748" y="2261"/>
                <a:ext cx="384" cy="26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solidFill>
                      <a:srgbClr val="002060"/>
                    </a:solidFill>
                    <a:latin typeface="+mn-lt"/>
                  </a:rPr>
                  <a:t>Insecticide </a:t>
                </a:r>
              </a:p>
              <a:p>
                <a:pPr algn="ctr" eaLnBrk="1" hangingPunct="1">
                  <a:lnSpc>
                    <a:spcPct val="100000"/>
                  </a:lnSpc>
                  <a:spcBef>
                    <a:spcPct val="0"/>
                  </a:spcBef>
                  <a:buFontTx/>
                  <a:buNone/>
                </a:pPr>
                <a:r>
                  <a:rPr lang="en-GB" altLang="en-US" sz="1400" dirty="0">
                    <a:solidFill>
                      <a:srgbClr val="002060"/>
                    </a:solidFill>
                    <a:latin typeface="+mn-lt"/>
                  </a:rPr>
                  <a:t>Treated</a:t>
                </a:r>
                <a:r>
                  <a:rPr lang="fr-CH" altLang="en-US" sz="1400" dirty="0">
                    <a:solidFill>
                      <a:srgbClr val="002060"/>
                    </a:solidFill>
                    <a:latin typeface="+mn-lt"/>
                  </a:rPr>
                  <a:t> Net</a:t>
                </a:r>
              </a:p>
            </p:txBody>
          </p:sp>
        </p:grpSp>
        <p:grpSp>
          <p:nvGrpSpPr>
            <p:cNvPr id="25" name="Group 359"/>
            <p:cNvGrpSpPr>
              <a:grpSpLocks/>
            </p:cNvGrpSpPr>
            <p:nvPr/>
          </p:nvGrpSpPr>
          <p:grpSpPr bwMode="auto">
            <a:xfrm>
              <a:off x="3386" y="2708"/>
              <a:ext cx="672" cy="392"/>
              <a:chOff x="3312" y="2208"/>
              <a:chExt cx="480" cy="336"/>
            </a:xfrm>
          </p:grpSpPr>
          <p:sp>
            <p:nvSpPr>
              <p:cNvPr id="104" name="Rectangle 360"/>
              <p:cNvSpPr>
                <a:spLocks noChangeArrowheads="1"/>
              </p:cNvSpPr>
              <p:nvPr/>
            </p:nvSpPr>
            <p:spPr bwMode="auto">
              <a:xfrm>
                <a:off x="3312" y="220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05" name="Rectangle 361"/>
              <p:cNvSpPr>
                <a:spLocks noChangeArrowheads="1"/>
              </p:cNvSpPr>
              <p:nvPr/>
            </p:nvSpPr>
            <p:spPr bwMode="auto">
              <a:xfrm>
                <a:off x="3362" y="2266"/>
                <a:ext cx="36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Malaria Rapid Test</a:t>
                </a:r>
                <a:endParaRPr lang="en-GB" altLang="en-US" sz="1400" dirty="0">
                  <a:latin typeface="+mn-lt"/>
                </a:endParaRPr>
              </a:p>
            </p:txBody>
          </p:sp>
        </p:grpSp>
        <p:grpSp>
          <p:nvGrpSpPr>
            <p:cNvPr id="27" name="Group 365"/>
            <p:cNvGrpSpPr>
              <a:grpSpLocks/>
            </p:cNvGrpSpPr>
            <p:nvPr/>
          </p:nvGrpSpPr>
          <p:grpSpPr bwMode="auto">
            <a:xfrm>
              <a:off x="192" y="3268"/>
              <a:ext cx="671" cy="391"/>
              <a:chOff x="576" y="2688"/>
              <a:chExt cx="576" cy="336"/>
            </a:xfrm>
          </p:grpSpPr>
          <p:sp>
            <p:nvSpPr>
              <p:cNvPr id="100" name="Rectangle 366"/>
              <p:cNvSpPr>
                <a:spLocks noChangeArrowheads="1"/>
              </p:cNvSpPr>
              <p:nvPr/>
            </p:nvSpPr>
            <p:spPr bwMode="auto">
              <a:xfrm>
                <a:off x="576" y="268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dirty="0">
                  <a:solidFill>
                    <a:srgbClr val="FFFF00"/>
                  </a:solidFill>
                  <a:latin typeface="Times New Roman" charset="0"/>
                </a:endParaRPr>
              </a:p>
            </p:txBody>
          </p:sp>
          <p:sp>
            <p:nvSpPr>
              <p:cNvPr id="101" name="Rectangle 367"/>
              <p:cNvSpPr>
                <a:spLocks noChangeArrowheads="1"/>
              </p:cNvSpPr>
              <p:nvPr/>
            </p:nvSpPr>
            <p:spPr bwMode="auto">
              <a:xfrm>
                <a:off x="606" y="2739"/>
                <a:ext cx="50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Food</a:t>
                </a:r>
              </a:p>
              <a:p>
                <a:pPr algn="ctr" eaLnBrk="1" hangingPunct="1">
                  <a:lnSpc>
                    <a:spcPct val="100000"/>
                  </a:lnSpc>
                  <a:spcBef>
                    <a:spcPct val="0"/>
                  </a:spcBef>
                  <a:buFontTx/>
                  <a:buNone/>
                </a:pPr>
                <a:r>
                  <a:rPr lang="en-GB" altLang="en-US" sz="1400" dirty="0">
                    <a:latin typeface="+mn-lt"/>
                  </a:rPr>
                  <a:t>Consumption</a:t>
                </a:r>
              </a:p>
            </p:txBody>
          </p:sp>
        </p:grpSp>
        <p:grpSp>
          <p:nvGrpSpPr>
            <p:cNvPr id="28" name="Group 368"/>
            <p:cNvGrpSpPr>
              <a:grpSpLocks/>
            </p:cNvGrpSpPr>
            <p:nvPr/>
          </p:nvGrpSpPr>
          <p:grpSpPr bwMode="auto">
            <a:xfrm>
              <a:off x="1031" y="3268"/>
              <a:ext cx="671" cy="391"/>
              <a:chOff x="1296" y="2688"/>
              <a:chExt cx="528" cy="336"/>
            </a:xfrm>
          </p:grpSpPr>
          <p:sp>
            <p:nvSpPr>
              <p:cNvPr id="98" name="Rectangle 369"/>
              <p:cNvSpPr>
                <a:spLocks noChangeArrowheads="1"/>
              </p:cNvSpPr>
              <p:nvPr/>
            </p:nvSpPr>
            <p:spPr bwMode="auto">
              <a:xfrm>
                <a:off x="1296" y="2688"/>
                <a:ext cx="528"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99" name="Rectangle 370"/>
              <p:cNvSpPr>
                <a:spLocks noChangeArrowheads="1"/>
              </p:cNvSpPr>
              <p:nvPr/>
            </p:nvSpPr>
            <p:spPr bwMode="auto">
              <a:xfrm>
                <a:off x="1320" y="2746"/>
                <a:ext cx="48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Water </a:t>
                </a:r>
              </a:p>
              <a:p>
                <a:pPr algn="ctr" eaLnBrk="1" hangingPunct="1">
                  <a:lnSpc>
                    <a:spcPct val="100000"/>
                  </a:lnSpc>
                  <a:spcBef>
                    <a:spcPct val="0"/>
                  </a:spcBef>
                  <a:buFontTx/>
                  <a:buNone/>
                </a:pPr>
                <a:r>
                  <a:rPr lang="en-GB" altLang="en-US" sz="1400" dirty="0">
                    <a:latin typeface="+mn-lt"/>
                  </a:rPr>
                  <a:t>Consumption</a:t>
                </a:r>
                <a:r>
                  <a:rPr lang="en-GB" altLang="en-US" sz="1400" dirty="0">
                    <a:solidFill>
                      <a:srgbClr val="FF0000"/>
                    </a:solidFill>
                    <a:latin typeface="+mn-lt"/>
                  </a:rPr>
                  <a:t>.</a:t>
                </a:r>
              </a:p>
            </p:txBody>
          </p:sp>
        </p:grpSp>
        <p:grpSp>
          <p:nvGrpSpPr>
            <p:cNvPr id="29" name="Group 371"/>
            <p:cNvGrpSpPr>
              <a:grpSpLocks/>
            </p:cNvGrpSpPr>
            <p:nvPr/>
          </p:nvGrpSpPr>
          <p:grpSpPr bwMode="auto">
            <a:xfrm>
              <a:off x="1815" y="3268"/>
              <a:ext cx="683" cy="391"/>
              <a:chOff x="1968" y="2688"/>
              <a:chExt cx="586" cy="336"/>
            </a:xfrm>
          </p:grpSpPr>
          <p:sp>
            <p:nvSpPr>
              <p:cNvPr id="96" name="Rectangle 372"/>
              <p:cNvSpPr>
                <a:spLocks noChangeArrowheads="1"/>
              </p:cNvSpPr>
              <p:nvPr/>
            </p:nvSpPr>
            <p:spPr bwMode="auto">
              <a:xfrm>
                <a:off x="1968" y="2688"/>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97" name="Rectangle 373"/>
              <p:cNvSpPr>
                <a:spLocks noChangeArrowheads="1"/>
              </p:cNvSpPr>
              <p:nvPr/>
            </p:nvSpPr>
            <p:spPr bwMode="auto">
              <a:xfrm>
                <a:off x="2013" y="2784"/>
                <a:ext cx="54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GB" altLang="en-US" sz="1400" dirty="0">
                    <a:latin typeface="+mn-lt"/>
                  </a:rPr>
                  <a:t>Vector Control</a:t>
                </a:r>
              </a:p>
            </p:txBody>
          </p:sp>
        </p:grpSp>
        <p:grpSp>
          <p:nvGrpSpPr>
            <p:cNvPr id="30" name="Group 374"/>
            <p:cNvGrpSpPr>
              <a:grpSpLocks/>
            </p:cNvGrpSpPr>
            <p:nvPr/>
          </p:nvGrpSpPr>
          <p:grpSpPr bwMode="auto">
            <a:xfrm>
              <a:off x="2592" y="3285"/>
              <a:ext cx="670" cy="391"/>
              <a:chOff x="2688" y="2703"/>
              <a:chExt cx="503" cy="336"/>
            </a:xfrm>
          </p:grpSpPr>
          <p:sp>
            <p:nvSpPr>
              <p:cNvPr id="94" name="Rectangle 375"/>
              <p:cNvSpPr>
                <a:spLocks noChangeArrowheads="1"/>
              </p:cNvSpPr>
              <p:nvPr/>
            </p:nvSpPr>
            <p:spPr bwMode="auto">
              <a:xfrm>
                <a:off x="2688" y="2703"/>
                <a:ext cx="503"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95" name="Rectangle 376"/>
              <p:cNvSpPr>
                <a:spLocks noChangeArrowheads="1"/>
              </p:cNvSpPr>
              <p:nvPr/>
            </p:nvSpPr>
            <p:spPr bwMode="auto">
              <a:xfrm>
                <a:off x="2724" y="2752"/>
                <a:ext cx="43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Vitamin deficiencies</a:t>
                </a:r>
              </a:p>
            </p:txBody>
          </p:sp>
        </p:grpSp>
        <p:grpSp>
          <p:nvGrpSpPr>
            <p:cNvPr id="31" name="Group 377"/>
            <p:cNvGrpSpPr>
              <a:grpSpLocks/>
            </p:cNvGrpSpPr>
            <p:nvPr/>
          </p:nvGrpSpPr>
          <p:grpSpPr bwMode="auto">
            <a:xfrm>
              <a:off x="3379" y="3268"/>
              <a:ext cx="671" cy="391"/>
              <a:chOff x="3312" y="2688"/>
              <a:chExt cx="480" cy="336"/>
            </a:xfrm>
          </p:grpSpPr>
          <p:sp>
            <p:nvSpPr>
              <p:cNvPr id="92" name="Rectangle 378"/>
              <p:cNvSpPr>
                <a:spLocks noChangeArrowheads="1"/>
              </p:cNvSpPr>
              <p:nvPr/>
            </p:nvSpPr>
            <p:spPr bwMode="auto">
              <a:xfrm>
                <a:off x="3312" y="268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93" name="Rectangle 379"/>
              <p:cNvSpPr>
                <a:spLocks noChangeArrowheads="1"/>
              </p:cNvSpPr>
              <p:nvPr/>
            </p:nvSpPr>
            <p:spPr bwMode="auto">
              <a:xfrm>
                <a:off x="3390" y="2735"/>
                <a:ext cx="33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Pregnancy Test</a:t>
                </a:r>
              </a:p>
            </p:txBody>
          </p:sp>
        </p:grpSp>
        <p:grpSp>
          <p:nvGrpSpPr>
            <p:cNvPr id="33" name="Group 383"/>
            <p:cNvGrpSpPr>
              <a:grpSpLocks/>
            </p:cNvGrpSpPr>
            <p:nvPr/>
          </p:nvGrpSpPr>
          <p:grpSpPr bwMode="auto">
            <a:xfrm>
              <a:off x="203" y="3819"/>
              <a:ext cx="672" cy="390"/>
              <a:chOff x="586" y="3161"/>
              <a:chExt cx="576" cy="336"/>
            </a:xfrm>
          </p:grpSpPr>
          <p:sp>
            <p:nvSpPr>
              <p:cNvPr id="88" name="Rectangle 384"/>
              <p:cNvSpPr>
                <a:spLocks noChangeArrowheads="1"/>
              </p:cNvSpPr>
              <p:nvPr/>
            </p:nvSpPr>
            <p:spPr bwMode="auto">
              <a:xfrm>
                <a:off x="586" y="3161"/>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9" name="Rectangle 385"/>
              <p:cNvSpPr>
                <a:spLocks noChangeArrowheads="1"/>
              </p:cNvSpPr>
              <p:nvPr/>
            </p:nvSpPr>
            <p:spPr bwMode="auto">
              <a:xfrm>
                <a:off x="678" y="3208"/>
                <a:ext cx="38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Biological </a:t>
                </a:r>
              </a:p>
              <a:p>
                <a:pPr algn="ctr" eaLnBrk="1" hangingPunct="1">
                  <a:lnSpc>
                    <a:spcPct val="100000"/>
                  </a:lnSpc>
                  <a:spcBef>
                    <a:spcPct val="0"/>
                  </a:spcBef>
                  <a:buFontTx/>
                  <a:buNone/>
                </a:pPr>
                <a:r>
                  <a:rPr lang="en-GB" altLang="en-US" sz="1400" dirty="0">
                    <a:latin typeface="+mn-lt"/>
                  </a:rPr>
                  <a:t>Utilization</a:t>
                </a:r>
              </a:p>
            </p:txBody>
          </p:sp>
        </p:grpSp>
        <p:grpSp>
          <p:nvGrpSpPr>
            <p:cNvPr id="34" name="Group 386"/>
            <p:cNvGrpSpPr>
              <a:grpSpLocks/>
            </p:cNvGrpSpPr>
            <p:nvPr/>
          </p:nvGrpSpPr>
          <p:grpSpPr bwMode="auto">
            <a:xfrm>
              <a:off x="1031" y="3827"/>
              <a:ext cx="671" cy="390"/>
              <a:chOff x="1296" y="3168"/>
              <a:chExt cx="528" cy="336"/>
            </a:xfrm>
          </p:grpSpPr>
          <p:sp>
            <p:nvSpPr>
              <p:cNvPr id="86" name="Rectangle 387"/>
              <p:cNvSpPr>
                <a:spLocks noChangeArrowheads="1"/>
              </p:cNvSpPr>
              <p:nvPr/>
            </p:nvSpPr>
            <p:spPr bwMode="auto">
              <a:xfrm>
                <a:off x="1296" y="3168"/>
                <a:ext cx="528"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7" name="Rectangle 388"/>
              <p:cNvSpPr>
                <a:spLocks noChangeArrowheads="1"/>
              </p:cNvSpPr>
              <p:nvPr/>
            </p:nvSpPr>
            <p:spPr bwMode="auto">
              <a:xfrm>
                <a:off x="1334" y="3217"/>
                <a:ext cx="41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Used-Water</a:t>
                </a:r>
              </a:p>
              <a:p>
                <a:pPr algn="ctr" eaLnBrk="1" hangingPunct="1">
                  <a:lnSpc>
                    <a:spcPct val="100000"/>
                  </a:lnSpc>
                  <a:spcBef>
                    <a:spcPct val="0"/>
                  </a:spcBef>
                  <a:buFontTx/>
                  <a:buNone/>
                </a:pPr>
                <a:r>
                  <a:rPr lang="en-GB" altLang="en-US" sz="1400" dirty="0">
                    <a:latin typeface="+mn-lt"/>
                  </a:rPr>
                  <a:t>Disposal</a:t>
                </a:r>
              </a:p>
            </p:txBody>
          </p:sp>
        </p:grpSp>
        <p:grpSp>
          <p:nvGrpSpPr>
            <p:cNvPr id="35" name="Group 389"/>
            <p:cNvGrpSpPr>
              <a:grpSpLocks/>
            </p:cNvGrpSpPr>
            <p:nvPr/>
          </p:nvGrpSpPr>
          <p:grpSpPr bwMode="auto">
            <a:xfrm>
              <a:off x="1822" y="3836"/>
              <a:ext cx="670" cy="391"/>
              <a:chOff x="1978" y="3176"/>
              <a:chExt cx="576" cy="336"/>
            </a:xfrm>
          </p:grpSpPr>
          <p:sp>
            <p:nvSpPr>
              <p:cNvPr id="84" name="Rectangle 390"/>
              <p:cNvSpPr>
                <a:spLocks noChangeArrowheads="1"/>
              </p:cNvSpPr>
              <p:nvPr/>
            </p:nvSpPr>
            <p:spPr bwMode="auto">
              <a:xfrm>
                <a:off x="1978" y="3176"/>
                <a:ext cx="576"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5" name="Rectangle 391"/>
              <p:cNvSpPr>
                <a:spLocks noChangeArrowheads="1"/>
              </p:cNvSpPr>
              <p:nvPr/>
            </p:nvSpPr>
            <p:spPr bwMode="auto">
              <a:xfrm>
                <a:off x="2037" y="3226"/>
                <a:ext cx="449"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Hygiene</a:t>
                </a:r>
              </a:p>
              <a:p>
                <a:pPr algn="ctr" eaLnBrk="1" hangingPunct="1">
                  <a:lnSpc>
                    <a:spcPct val="100000"/>
                  </a:lnSpc>
                  <a:spcBef>
                    <a:spcPct val="0"/>
                  </a:spcBef>
                  <a:buFontTx/>
                  <a:buNone/>
                </a:pPr>
                <a:r>
                  <a:rPr lang="en-GB" altLang="en-US" sz="1400" dirty="0">
                    <a:latin typeface="+mn-lt"/>
                  </a:rPr>
                  <a:t>Promotion</a:t>
                </a:r>
              </a:p>
            </p:txBody>
          </p:sp>
        </p:grpSp>
        <p:grpSp>
          <p:nvGrpSpPr>
            <p:cNvPr id="36" name="Group 392"/>
            <p:cNvGrpSpPr>
              <a:grpSpLocks/>
            </p:cNvGrpSpPr>
            <p:nvPr/>
          </p:nvGrpSpPr>
          <p:grpSpPr bwMode="auto">
            <a:xfrm>
              <a:off x="2596" y="3827"/>
              <a:ext cx="671" cy="390"/>
              <a:chOff x="2688" y="3168"/>
              <a:chExt cx="503" cy="336"/>
            </a:xfrm>
          </p:grpSpPr>
          <p:sp>
            <p:nvSpPr>
              <p:cNvPr id="82" name="Rectangle 393"/>
              <p:cNvSpPr>
                <a:spLocks noChangeArrowheads="1"/>
              </p:cNvSpPr>
              <p:nvPr/>
            </p:nvSpPr>
            <p:spPr bwMode="auto">
              <a:xfrm>
                <a:off x="2688" y="3168"/>
                <a:ext cx="503"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3" name="Rectangle 394"/>
              <p:cNvSpPr>
                <a:spLocks noChangeArrowheads="1"/>
              </p:cNvSpPr>
              <p:nvPr/>
            </p:nvSpPr>
            <p:spPr bwMode="auto">
              <a:xfrm>
                <a:off x="2763" y="3208"/>
                <a:ext cx="32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solidFill>
                      <a:srgbClr val="002060"/>
                    </a:solidFill>
                    <a:latin typeface="+mn-lt"/>
                  </a:rPr>
                  <a:t>Health </a:t>
                </a:r>
              </a:p>
              <a:p>
                <a:pPr algn="ctr" eaLnBrk="1" hangingPunct="1">
                  <a:lnSpc>
                    <a:spcPct val="100000"/>
                  </a:lnSpc>
                  <a:spcBef>
                    <a:spcPct val="0"/>
                  </a:spcBef>
                  <a:buFontTx/>
                  <a:buNone/>
                </a:pPr>
                <a:r>
                  <a:rPr lang="en-GB" altLang="en-US" sz="1400" dirty="0">
                    <a:solidFill>
                      <a:srgbClr val="002060"/>
                    </a:solidFill>
                    <a:latin typeface="+mn-lt"/>
                  </a:rPr>
                  <a:t>Education</a:t>
                </a:r>
                <a:endParaRPr lang="en-GB" altLang="en-US" sz="1400" dirty="0">
                  <a:solidFill>
                    <a:srgbClr val="FF0000"/>
                  </a:solidFill>
                  <a:latin typeface="+mn-lt"/>
                </a:endParaRPr>
              </a:p>
            </p:txBody>
          </p:sp>
        </p:grpSp>
        <p:grpSp>
          <p:nvGrpSpPr>
            <p:cNvPr id="37" name="Group 395"/>
            <p:cNvGrpSpPr>
              <a:grpSpLocks/>
            </p:cNvGrpSpPr>
            <p:nvPr/>
          </p:nvGrpSpPr>
          <p:grpSpPr bwMode="auto">
            <a:xfrm>
              <a:off x="3386" y="3827"/>
              <a:ext cx="672" cy="390"/>
              <a:chOff x="3312" y="3168"/>
              <a:chExt cx="480" cy="336"/>
            </a:xfrm>
          </p:grpSpPr>
          <p:sp>
            <p:nvSpPr>
              <p:cNvPr id="80" name="Rectangle 396"/>
              <p:cNvSpPr>
                <a:spLocks noChangeArrowheads="1"/>
              </p:cNvSpPr>
              <p:nvPr/>
            </p:nvSpPr>
            <p:spPr bwMode="auto">
              <a:xfrm>
                <a:off x="3312" y="316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1" name="Rectangle 397"/>
              <p:cNvSpPr>
                <a:spLocks noChangeArrowheads="1"/>
              </p:cNvSpPr>
              <p:nvPr/>
            </p:nvSpPr>
            <p:spPr bwMode="auto">
              <a:xfrm>
                <a:off x="3345" y="3195"/>
                <a:ext cx="406" cy="262"/>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Blood Pressure Test</a:t>
                </a:r>
              </a:p>
            </p:txBody>
          </p:sp>
        </p:grpSp>
        <p:grpSp>
          <p:nvGrpSpPr>
            <p:cNvPr id="39" name="Group 401"/>
            <p:cNvGrpSpPr>
              <a:grpSpLocks/>
            </p:cNvGrpSpPr>
            <p:nvPr/>
          </p:nvGrpSpPr>
          <p:grpSpPr bwMode="auto">
            <a:xfrm>
              <a:off x="1031" y="1590"/>
              <a:ext cx="671" cy="392"/>
              <a:chOff x="1296" y="1248"/>
              <a:chExt cx="528" cy="336"/>
            </a:xfrm>
          </p:grpSpPr>
          <p:sp>
            <p:nvSpPr>
              <p:cNvPr id="76" name="Rectangle 402"/>
              <p:cNvSpPr>
                <a:spLocks noChangeArrowheads="1"/>
              </p:cNvSpPr>
              <p:nvPr/>
            </p:nvSpPr>
            <p:spPr bwMode="auto">
              <a:xfrm>
                <a:off x="1296" y="1248"/>
                <a:ext cx="528"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77" name="Rectangle 403"/>
              <p:cNvSpPr>
                <a:spLocks noChangeArrowheads="1"/>
              </p:cNvSpPr>
              <p:nvPr/>
            </p:nvSpPr>
            <p:spPr bwMode="auto">
              <a:xfrm>
                <a:off x="1368" y="1297"/>
                <a:ext cx="37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Water </a:t>
                </a:r>
              </a:p>
              <a:p>
                <a:pPr algn="ctr" eaLnBrk="1" hangingPunct="1">
                  <a:lnSpc>
                    <a:spcPct val="100000"/>
                  </a:lnSpc>
                  <a:spcBef>
                    <a:spcPct val="0"/>
                  </a:spcBef>
                  <a:buFontTx/>
                  <a:buNone/>
                </a:pPr>
                <a:r>
                  <a:rPr lang="en-GB" altLang="en-US" sz="1400" dirty="0">
                    <a:latin typeface="+mn-lt"/>
                  </a:rPr>
                  <a:t>Treatment </a:t>
                </a:r>
              </a:p>
            </p:txBody>
          </p:sp>
        </p:grpSp>
        <p:grpSp>
          <p:nvGrpSpPr>
            <p:cNvPr id="40" name="Group 404"/>
            <p:cNvGrpSpPr>
              <a:grpSpLocks/>
            </p:cNvGrpSpPr>
            <p:nvPr/>
          </p:nvGrpSpPr>
          <p:grpSpPr bwMode="auto">
            <a:xfrm>
              <a:off x="4167" y="1028"/>
              <a:ext cx="672" cy="391"/>
              <a:chOff x="3934" y="765"/>
              <a:chExt cx="480" cy="336"/>
            </a:xfrm>
          </p:grpSpPr>
          <p:sp>
            <p:nvSpPr>
              <p:cNvPr id="74" name="Rectangle 405"/>
              <p:cNvSpPr>
                <a:spLocks noChangeArrowheads="1"/>
              </p:cNvSpPr>
              <p:nvPr/>
            </p:nvSpPr>
            <p:spPr bwMode="auto">
              <a:xfrm>
                <a:off x="3934" y="765"/>
                <a:ext cx="480" cy="3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75" name="Rectangle 406"/>
              <p:cNvSpPr>
                <a:spLocks noChangeArrowheads="1"/>
              </p:cNvSpPr>
              <p:nvPr/>
            </p:nvSpPr>
            <p:spPr bwMode="auto">
              <a:xfrm>
                <a:off x="3970" y="810"/>
                <a:ext cx="40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Medical / Paediatrics</a:t>
                </a:r>
                <a:endParaRPr lang="en-GB" altLang="en-US" sz="800" dirty="0">
                  <a:latin typeface="+mn-lt"/>
                </a:endParaRPr>
              </a:p>
            </p:txBody>
          </p:sp>
        </p:grpSp>
        <p:grpSp>
          <p:nvGrpSpPr>
            <p:cNvPr id="41" name="Group 407"/>
            <p:cNvGrpSpPr>
              <a:grpSpLocks/>
            </p:cNvGrpSpPr>
            <p:nvPr/>
          </p:nvGrpSpPr>
          <p:grpSpPr bwMode="auto">
            <a:xfrm>
              <a:off x="4162" y="1600"/>
              <a:ext cx="671" cy="391"/>
              <a:chOff x="3936" y="1256"/>
              <a:chExt cx="480" cy="336"/>
            </a:xfrm>
          </p:grpSpPr>
          <p:sp>
            <p:nvSpPr>
              <p:cNvPr id="72" name="Rectangle 408"/>
              <p:cNvSpPr>
                <a:spLocks noChangeArrowheads="1"/>
              </p:cNvSpPr>
              <p:nvPr/>
            </p:nvSpPr>
            <p:spPr bwMode="auto">
              <a:xfrm>
                <a:off x="3936" y="1256"/>
                <a:ext cx="480" cy="3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73" name="Rectangle 409"/>
              <p:cNvSpPr>
                <a:spLocks noChangeArrowheads="1"/>
              </p:cNvSpPr>
              <p:nvPr/>
            </p:nvSpPr>
            <p:spPr bwMode="auto">
              <a:xfrm>
                <a:off x="4000" y="1296"/>
                <a:ext cx="31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Surgery /</a:t>
                </a:r>
              </a:p>
              <a:p>
                <a:pPr algn="ctr" eaLnBrk="1" hangingPunct="1">
                  <a:lnSpc>
                    <a:spcPct val="100000"/>
                  </a:lnSpc>
                  <a:spcBef>
                    <a:spcPct val="0"/>
                  </a:spcBef>
                  <a:buFontTx/>
                  <a:buNone/>
                </a:pPr>
                <a:r>
                  <a:rPr lang="en-GB" altLang="en-US" sz="1400" dirty="0">
                    <a:latin typeface="+mn-lt"/>
                  </a:rPr>
                  <a:t>Obstetrics</a:t>
                </a:r>
              </a:p>
            </p:txBody>
          </p:sp>
        </p:grpSp>
        <p:grpSp>
          <p:nvGrpSpPr>
            <p:cNvPr id="42" name="Group 410"/>
            <p:cNvGrpSpPr>
              <a:grpSpLocks/>
            </p:cNvGrpSpPr>
            <p:nvPr/>
          </p:nvGrpSpPr>
          <p:grpSpPr bwMode="auto">
            <a:xfrm>
              <a:off x="4161" y="2134"/>
              <a:ext cx="692" cy="456"/>
              <a:chOff x="3934" y="1715"/>
              <a:chExt cx="495" cy="391"/>
            </a:xfrm>
          </p:grpSpPr>
          <p:sp>
            <p:nvSpPr>
              <p:cNvPr id="70" name="Rectangle 411"/>
              <p:cNvSpPr>
                <a:spLocks noChangeArrowheads="1"/>
              </p:cNvSpPr>
              <p:nvPr/>
            </p:nvSpPr>
            <p:spPr bwMode="auto">
              <a:xfrm>
                <a:off x="3949" y="1736"/>
                <a:ext cx="480" cy="3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71" name="Rectangle 412"/>
              <p:cNvSpPr>
                <a:spLocks noChangeArrowheads="1"/>
              </p:cNvSpPr>
              <p:nvPr/>
            </p:nvSpPr>
            <p:spPr bwMode="auto">
              <a:xfrm>
                <a:off x="3934" y="1715"/>
                <a:ext cx="495"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Other </a:t>
                </a:r>
              </a:p>
              <a:p>
                <a:pPr algn="ctr" eaLnBrk="1" hangingPunct="1">
                  <a:lnSpc>
                    <a:spcPct val="100000"/>
                  </a:lnSpc>
                  <a:spcBef>
                    <a:spcPct val="0"/>
                  </a:spcBef>
                  <a:buFontTx/>
                  <a:buNone/>
                </a:pPr>
                <a:r>
                  <a:rPr lang="en-GB" altLang="en-US" sz="1400" dirty="0">
                    <a:latin typeface="+mn-lt"/>
                  </a:rPr>
                  <a:t>Specialized </a:t>
                </a:r>
              </a:p>
              <a:p>
                <a:pPr algn="ctr" eaLnBrk="1" hangingPunct="1">
                  <a:lnSpc>
                    <a:spcPct val="100000"/>
                  </a:lnSpc>
                  <a:spcBef>
                    <a:spcPct val="0"/>
                  </a:spcBef>
                  <a:buFontTx/>
                  <a:buNone/>
                </a:pPr>
                <a:r>
                  <a:rPr lang="en-GB" altLang="en-US" sz="1400" dirty="0">
                    <a:latin typeface="+mn-lt"/>
                  </a:rPr>
                  <a:t>Care</a:t>
                </a:r>
              </a:p>
            </p:txBody>
          </p:sp>
        </p:grpSp>
        <p:grpSp>
          <p:nvGrpSpPr>
            <p:cNvPr id="43" name="Group 413"/>
            <p:cNvGrpSpPr>
              <a:grpSpLocks/>
            </p:cNvGrpSpPr>
            <p:nvPr/>
          </p:nvGrpSpPr>
          <p:grpSpPr bwMode="auto">
            <a:xfrm>
              <a:off x="4161" y="2703"/>
              <a:ext cx="671" cy="392"/>
              <a:chOff x="3935" y="2204"/>
              <a:chExt cx="480" cy="336"/>
            </a:xfrm>
          </p:grpSpPr>
          <p:sp>
            <p:nvSpPr>
              <p:cNvPr id="68" name="Rectangle 414"/>
              <p:cNvSpPr>
                <a:spLocks noChangeArrowheads="1"/>
              </p:cNvSpPr>
              <p:nvPr/>
            </p:nvSpPr>
            <p:spPr bwMode="auto">
              <a:xfrm>
                <a:off x="3935" y="2204"/>
                <a:ext cx="480" cy="3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69" name="Rectangle 415"/>
              <p:cNvSpPr>
                <a:spLocks noChangeArrowheads="1"/>
              </p:cNvSpPr>
              <p:nvPr/>
            </p:nvSpPr>
            <p:spPr bwMode="auto">
              <a:xfrm>
                <a:off x="3982" y="2248"/>
                <a:ext cx="37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a:latin typeface="+mn-lt"/>
                  </a:rPr>
                  <a:t>Out-Patient </a:t>
                </a:r>
                <a:endParaRPr lang="en-GB" altLang="en-US" sz="1400" dirty="0">
                  <a:latin typeface="+mn-lt"/>
                </a:endParaRPr>
              </a:p>
              <a:p>
                <a:pPr algn="ctr" eaLnBrk="1" hangingPunct="1">
                  <a:lnSpc>
                    <a:spcPct val="100000"/>
                  </a:lnSpc>
                  <a:spcBef>
                    <a:spcPct val="0"/>
                  </a:spcBef>
                  <a:buFontTx/>
                  <a:buNone/>
                </a:pPr>
                <a:r>
                  <a:rPr lang="en-GB" altLang="en-US" sz="1400" dirty="0">
                    <a:latin typeface="+mn-lt"/>
                  </a:rPr>
                  <a:t>Care</a:t>
                </a:r>
              </a:p>
            </p:txBody>
          </p:sp>
        </p:grpSp>
        <p:grpSp>
          <p:nvGrpSpPr>
            <p:cNvPr id="44" name="Group 416"/>
            <p:cNvGrpSpPr>
              <a:grpSpLocks/>
            </p:cNvGrpSpPr>
            <p:nvPr/>
          </p:nvGrpSpPr>
          <p:grpSpPr bwMode="auto">
            <a:xfrm>
              <a:off x="4162" y="3268"/>
              <a:ext cx="671" cy="391"/>
              <a:chOff x="3936" y="2688"/>
              <a:chExt cx="480" cy="336"/>
            </a:xfrm>
          </p:grpSpPr>
          <p:sp>
            <p:nvSpPr>
              <p:cNvPr id="66" name="Rectangle 417"/>
              <p:cNvSpPr>
                <a:spLocks noChangeArrowheads="1"/>
              </p:cNvSpPr>
              <p:nvPr/>
            </p:nvSpPr>
            <p:spPr bwMode="auto">
              <a:xfrm>
                <a:off x="3936" y="268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67" name="Rectangle 418"/>
              <p:cNvSpPr>
                <a:spLocks noChangeArrowheads="1"/>
              </p:cNvSpPr>
              <p:nvPr/>
            </p:nvSpPr>
            <p:spPr bwMode="auto">
              <a:xfrm>
                <a:off x="3990" y="2724"/>
                <a:ext cx="32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latin typeface="+mn-lt"/>
                  </a:rPr>
                  <a:t>In-Patient </a:t>
                </a:r>
              </a:p>
              <a:p>
                <a:pPr algn="ctr" eaLnBrk="1" hangingPunct="1">
                  <a:lnSpc>
                    <a:spcPct val="100000"/>
                  </a:lnSpc>
                  <a:spcBef>
                    <a:spcPct val="0"/>
                  </a:spcBef>
                  <a:buFontTx/>
                  <a:buNone/>
                </a:pPr>
                <a:r>
                  <a:rPr lang="fr-CH" altLang="en-US" sz="1400" dirty="0">
                    <a:latin typeface="+mn-lt"/>
                  </a:rPr>
                  <a:t>Care </a:t>
                </a:r>
              </a:p>
            </p:txBody>
          </p:sp>
        </p:grpSp>
        <p:grpSp>
          <p:nvGrpSpPr>
            <p:cNvPr id="45" name="Group 419"/>
            <p:cNvGrpSpPr>
              <a:grpSpLocks/>
            </p:cNvGrpSpPr>
            <p:nvPr/>
          </p:nvGrpSpPr>
          <p:grpSpPr bwMode="auto">
            <a:xfrm>
              <a:off x="4153" y="3827"/>
              <a:ext cx="670" cy="390"/>
              <a:chOff x="3936" y="3168"/>
              <a:chExt cx="480" cy="336"/>
            </a:xfrm>
          </p:grpSpPr>
          <p:sp>
            <p:nvSpPr>
              <p:cNvPr id="64" name="Rectangle 420"/>
              <p:cNvSpPr>
                <a:spLocks noChangeArrowheads="1"/>
              </p:cNvSpPr>
              <p:nvPr/>
            </p:nvSpPr>
            <p:spPr bwMode="auto">
              <a:xfrm>
                <a:off x="3936" y="3168"/>
                <a:ext cx="480" cy="336"/>
              </a:xfrm>
              <a:prstGeom prst="rect">
                <a:avLst/>
              </a:prstGeom>
              <a:solidFill>
                <a:schemeClr val="accent1">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65" name="Rectangle 421"/>
              <p:cNvSpPr>
                <a:spLocks noChangeArrowheads="1"/>
              </p:cNvSpPr>
              <p:nvPr/>
            </p:nvSpPr>
            <p:spPr bwMode="auto">
              <a:xfrm>
                <a:off x="4025" y="3203"/>
                <a:ext cx="33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a:latin typeface="+mn-lt"/>
                  </a:rPr>
                  <a:t>Treatment Protocols</a:t>
                </a:r>
              </a:p>
            </p:txBody>
          </p:sp>
        </p:grpSp>
        <p:grpSp>
          <p:nvGrpSpPr>
            <p:cNvPr id="46" name="Group 422"/>
            <p:cNvGrpSpPr>
              <a:grpSpLocks/>
            </p:cNvGrpSpPr>
            <p:nvPr/>
          </p:nvGrpSpPr>
          <p:grpSpPr bwMode="auto">
            <a:xfrm>
              <a:off x="191" y="528"/>
              <a:ext cx="670" cy="391"/>
              <a:chOff x="578" y="768"/>
              <a:chExt cx="576" cy="336"/>
            </a:xfrm>
          </p:grpSpPr>
          <p:sp>
            <p:nvSpPr>
              <p:cNvPr id="62" name="Rectangle 423"/>
              <p:cNvSpPr>
                <a:spLocks noChangeArrowheads="1"/>
              </p:cNvSpPr>
              <p:nvPr/>
            </p:nvSpPr>
            <p:spPr bwMode="auto">
              <a:xfrm>
                <a:off x="578" y="768"/>
                <a:ext cx="576" cy="336"/>
              </a:xfrm>
              <a:prstGeom prst="rect">
                <a:avLst/>
              </a:prstGeom>
              <a:solidFill>
                <a:schemeClr val="accent2">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63" name="Rectangle 424"/>
              <p:cNvSpPr>
                <a:spLocks noChangeArrowheads="1"/>
              </p:cNvSpPr>
              <p:nvPr/>
            </p:nvSpPr>
            <p:spPr bwMode="auto">
              <a:xfrm>
                <a:off x="645" y="815"/>
                <a:ext cx="425" cy="261"/>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err="1">
                    <a:solidFill>
                      <a:srgbClr val="002060"/>
                    </a:solidFill>
                    <a:latin typeface="+mn-lt"/>
                  </a:rPr>
                  <a:t>Alimento</a:t>
                </a:r>
                <a:r>
                  <a:rPr lang="fr-CH" altLang="en-US" sz="1400" dirty="0">
                    <a:solidFill>
                      <a:srgbClr val="002060"/>
                    </a:solidFill>
                    <a:latin typeface="+mn-lt"/>
                  </a:rPr>
                  <a:t> y </a:t>
                </a:r>
              </a:p>
              <a:p>
                <a:pPr algn="ctr" eaLnBrk="1" hangingPunct="1">
                  <a:lnSpc>
                    <a:spcPct val="100000"/>
                  </a:lnSpc>
                  <a:spcBef>
                    <a:spcPct val="0"/>
                  </a:spcBef>
                  <a:buFontTx/>
                  <a:buNone/>
                </a:pPr>
                <a:r>
                  <a:rPr lang="fr-CH" altLang="en-US" sz="1400" dirty="0" err="1">
                    <a:solidFill>
                      <a:srgbClr val="002060"/>
                    </a:solidFill>
                    <a:latin typeface="+mn-lt"/>
                  </a:rPr>
                  <a:t>nutrición</a:t>
                </a:r>
                <a:endParaRPr lang="fr-CH" altLang="en-US" sz="1400" dirty="0">
                  <a:solidFill>
                    <a:srgbClr val="002060"/>
                  </a:solidFill>
                  <a:latin typeface="+mn-lt"/>
                </a:endParaRPr>
              </a:p>
            </p:txBody>
          </p:sp>
        </p:grpSp>
        <p:grpSp>
          <p:nvGrpSpPr>
            <p:cNvPr id="47" name="Group 425"/>
            <p:cNvGrpSpPr>
              <a:grpSpLocks/>
            </p:cNvGrpSpPr>
            <p:nvPr/>
          </p:nvGrpSpPr>
          <p:grpSpPr bwMode="auto">
            <a:xfrm>
              <a:off x="1031" y="528"/>
              <a:ext cx="671" cy="391"/>
              <a:chOff x="576" y="768"/>
              <a:chExt cx="576" cy="336"/>
            </a:xfrm>
          </p:grpSpPr>
          <p:sp>
            <p:nvSpPr>
              <p:cNvPr id="60" name="Rectangle 426"/>
              <p:cNvSpPr>
                <a:spLocks noChangeArrowheads="1"/>
              </p:cNvSpPr>
              <p:nvPr/>
            </p:nvSpPr>
            <p:spPr bwMode="auto">
              <a:xfrm>
                <a:off x="576" y="768"/>
                <a:ext cx="576" cy="336"/>
              </a:xfrm>
              <a:prstGeom prst="rect">
                <a:avLst/>
              </a:prstGeom>
              <a:solidFill>
                <a:schemeClr val="accent2">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61" name="Rectangle 427"/>
              <p:cNvSpPr>
                <a:spLocks noChangeArrowheads="1"/>
              </p:cNvSpPr>
              <p:nvPr/>
            </p:nvSpPr>
            <p:spPr bwMode="auto">
              <a:xfrm>
                <a:off x="744" y="864"/>
                <a:ext cx="190" cy="13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GB" altLang="en-US" sz="1400" dirty="0">
                    <a:solidFill>
                      <a:srgbClr val="002060"/>
                    </a:solidFill>
                    <a:latin typeface="+mn-lt"/>
                  </a:rPr>
                  <a:t>Agua</a:t>
                </a:r>
              </a:p>
            </p:txBody>
          </p:sp>
        </p:grpSp>
        <p:grpSp>
          <p:nvGrpSpPr>
            <p:cNvPr id="48" name="Group 428"/>
            <p:cNvGrpSpPr>
              <a:grpSpLocks/>
            </p:cNvGrpSpPr>
            <p:nvPr/>
          </p:nvGrpSpPr>
          <p:grpSpPr bwMode="auto">
            <a:xfrm>
              <a:off x="1816" y="528"/>
              <a:ext cx="672" cy="391"/>
              <a:chOff x="576" y="768"/>
              <a:chExt cx="576" cy="336"/>
            </a:xfrm>
          </p:grpSpPr>
          <p:sp>
            <p:nvSpPr>
              <p:cNvPr id="58" name="Rectangle 429"/>
              <p:cNvSpPr>
                <a:spLocks noChangeArrowheads="1"/>
              </p:cNvSpPr>
              <p:nvPr/>
            </p:nvSpPr>
            <p:spPr bwMode="auto">
              <a:xfrm>
                <a:off x="576" y="768"/>
                <a:ext cx="576" cy="336"/>
              </a:xfrm>
              <a:prstGeom prst="rect">
                <a:avLst/>
              </a:prstGeom>
              <a:solidFill>
                <a:schemeClr val="accent2">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59" name="Rectangle 430"/>
              <p:cNvSpPr>
                <a:spLocks noChangeArrowheads="1"/>
              </p:cNvSpPr>
              <p:nvPr/>
            </p:nvSpPr>
            <p:spPr bwMode="auto">
              <a:xfrm>
                <a:off x="669" y="804"/>
                <a:ext cx="376" cy="261"/>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err="1">
                    <a:solidFill>
                      <a:srgbClr val="002060"/>
                    </a:solidFill>
                    <a:latin typeface="+mn-lt"/>
                  </a:rPr>
                  <a:t>Higiene</a:t>
                </a:r>
                <a:endParaRPr lang="en-GB" altLang="en-US" sz="1400" dirty="0">
                  <a:solidFill>
                    <a:srgbClr val="002060"/>
                  </a:solidFill>
                  <a:latin typeface="+mn-lt"/>
                </a:endParaRPr>
              </a:p>
              <a:p>
                <a:pPr algn="ctr" eaLnBrk="1" hangingPunct="1">
                  <a:lnSpc>
                    <a:spcPct val="100000"/>
                  </a:lnSpc>
                  <a:spcBef>
                    <a:spcPct val="0"/>
                  </a:spcBef>
                  <a:buFontTx/>
                  <a:buNone/>
                </a:pPr>
                <a:r>
                  <a:rPr lang="en-GB" altLang="en-US" sz="1400" dirty="0" err="1">
                    <a:solidFill>
                      <a:srgbClr val="002060"/>
                    </a:solidFill>
                    <a:latin typeface="+mn-lt"/>
                  </a:rPr>
                  <a:t>ambiental</a:t>
                </a:r>
                <a:endParaRPr lang="en-GB" altLang="en-US" sz="1400" dirty="0">
                  <a:solidFill>
                    <a:srgbClr val="002060"/>
                  </a:solidFill>
                  <a:latin typeface="+mn-lt"/>
                </a:endParaRPr>
              </a:p>
            </p:txBody>
          </p:sp>
        </p:grpSp>
        <p:grpSp>
          <p:nvGrpSpPr>
            <p:cNvPr id="49" name="Group 431"/>
            <p:cNvGrpSpPr>
              <a:grpSpLocks/>
            </p:cNvGrpSpPr>
            <p:nvPr/>
          </p:nvGrpSpPr>
          <p:grpSpPr bwMode="auto">
            <a:xfrm>
              <a:off x="2578" y="529"/>
              <a:ext cx="724" cy="391"/>
              <a:chOff x="563" y="768"/>
              <a:chExt cx="623" cy="336"/>
            </a:xfrm>
          </p:grpSpPr>
          <p:sp>
            <p:nvSpPr>
              <p:cNvPr id="56" name="Rectangle 432"/>
              <p:cNvSpPr>
                <a:spLocks noChangeArrowheads="1"/>
              </p:cNvSpPr>
              <p:nvPr/>
            </p:nvSpPr>
            <p:spPr bwMode="auto">
              <a:xfrm>
                <a:off x="580" y="768"/>
                <a:ext cx="576" cy="336"/>
              </a:xfrm>
              <a:prstGeom prst="rect">
                <a:avLst/>
              </a:prstGeom>
              <a:solidFill>
                <a:schemeClr val="accent2">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57" name="Rectangle 433"/>
              <p:cNvSpPr>
                <a:spLocks noChangeArrowheads="1"/>
              </p:cNvSpPr>
              <p:nvPr/>
            </p:nvSpPr>
            <p:spPr bwMode="auto">
              <a:xfrm>
                <a:off x="563" y="812"/>
                <a:ext cx="623" cy="261"/>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err="1">
                    <a:solidFill>
                      <a:srgbClr val="002060"/>
                    </a:solidFill>
                    <a:latin typeface="+mn-lt"/>
                  </a:rPr>
                  <a:t>Atención</a:t>
                </a:r>
                <a:r>
                  <a:rPr lang="en-GB" altLang="en-US" sz="1400" dirty="0">
                    <a:solidFill>
                      <a:srgbClr val="002060"/>
                    </a:solidFill>
                    <a:latin typeface="+mn-lt"/>
                  </a:rPr>
                  <a:t> de </a:t>
                </a:r>
              </a:p>
              <a:p>
                <a:pPr algn="ctr" eaLnBrk="1" hangingPunct="1">
                  <a:lnSpc>
                    <a:spcPct val="100000"/>
                  </a:lnSpc>
                  <a:spcBef>
                    <a:spcPct val="0"/>
                  </a:spcBef>
                  <a:buFontTx/>
                  <a:buNone/>
                </a:pPr>
                <a:r>
                  <a:rPr lang="en-GB" altLang="en-US" sz="1400" dirty="0" err="1">
                    <a:solidFill>
                      <a:srgbClr val="002060"/>
                    </a:solidFill>
                    <a:latin typeface="+mn-lt"/>
                  </a:rPr>
                  <a:t>Salud</a:t>
                </a:r>
                <a:r>
                  <a:rPr lang="en-GB" altLang="en-US" sz="1400" dirty="0">
                    <a:solidFill>
                      <a:srgbClr val="002060"/>
                    </a:solidFill>
                    <a:latin typeface="+mn-lt"/>
                  </a:rPr>
                  <a:t> </a:t>
                </a:r>
                <a:r>
                  <a:rPr lang="en-GB" altLang="en-US" sz="1400" dirty="0" err="1">
                    <a:solidFill>
                      <a:srgbClr val="002060"/>
                    </a:solidFill>
                    <a:latin typeface="+mn-lt"/>
                  </a:rPr>
                  <a:t>preventiva</a:t>
                </a:r>
                <a:endParaRPr lang="en-GB" altLang="en-US" sz="1400" dirty="0">
                  <a:solidFill>
                    <a:srgbClr val="002060"/>
                  </a:solidFill>
                  <a:latin typeface="+mn-lt"/>
                </a:endParaRPr>
              </a:p>
            </p:txBody>
          </p:sp>
        </p:grpSp>
        <p:grpSp>
          <p:nvGrpSpPr>
            <p:cNvPr id="50" name="Group 434"/>
            <p:cNvGrpSpPr>
              <a:grpSpLocks/>
            </p:cNvGrpSpPr>
            <p:nvPr/>
          </p:nvGrpSpPr>
          <p:grpSpPr bwMode="auto">
            <a:xfrm>
              <a:off x="3380" y="528"/>
              <a:ext cx="672" cy="391"/>
              <a:chOff x="576" y="768"/>
              <a:chExt cx="576" cy="336"/>
            </a:xfrm>
          </p:grpSpPr>
          <p:sp>
            <p:nvSpPr>
              <p:cNvPr id="54" name="Rectangle 435"/>
              <p:cNvSpPr>
                <a:spLocks noChangeArrowheads="1"/>
              </p:cNvSpPr>
              <p:nvPr/>
            </p:nvSpPr>
            <p:spPr bwMode="auto">
              <a:xfrm>
                <a:off x="576" y="768"/>
                <a:ext cx="576" cy="336"/>
              </a:xfrm>
              <a:prstGeom prst="rect">
                <a:avLst/>
              </a:prstGeom>
              <a:solidFill>
                <a:schemeClr val="accent2">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55" name="Rectangle 436"/>
              <p:cNvSpPr>
                <a:spLocks noChangeArrowheads="1"/>
              </p:cNvSpPr>
              <p:nvPr/>
            </p:nvSpPr>
            <p:spPr bwMode="auto">
              <a:xfrm>
                <a:off x="610" y="824"/>
                <a:ext cx="447" cy="261"/>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fr-CH" altLang="en-US" sz="1400" dirty="0">
                    <a:solidFill>
                      <a:srgbClr val="002060"/>
                    </a:solidFill>
                    <a:latin typeface="+mn-lt"/>
                  </a:rPr>
                  <a:t>Screening &amp;</a:t>
                </a:r>
              </a:p>
              <a:p>
                <a:pPr algn="ctr" eaLnBrk="1" hangingPunct="1">
                  <a:lnSpc>
                    <a:spcPct val="100000"/>
                  </a:lnSpc>
                  <a:spcBef>
                    <a:spcPct val="0"/>
                  </a:spcBef>
                  <a:buFontTx/>
                  <a:buNone/>
                </a:pPr>
                <a:r>
                  <a:rPr lang="en-GB" altLang="en-US" sz="1400" dirty="0">
                    <a:solidFill>
                      <a:srgbClr val="002060"/>
                    </a:solidFill>
                    <a:latin typeface="+mn-lt"/>
                  </a:rPr>
                  <a:t>Testing</a:t>
                </a:r>
              </a:p>
            </p:txBody>
          </p:sp>
        </p:grpSp>
        <p:grpSp>
          <p:nvGrpSpPr>
            <p:cNvPr id="51" name="Group 437"/>
            <p:cNvGrpSpPr>
              <a:grpSpLocks/>
            </p:cNvGrpSpPr>
            <p:nvPr/>
          </p:nvGrpSpPr>
          <p:grpSpPr bwMode="auto">
            <a:xfrm>
              <a:off x="4162" y="528"/>
              <a:ext cx="669" cy="391"/>
              <a:chOff x="576" y="768"/>
              <a:chExt cx="576" cy="336"/>
            </a:xfrm>
          </p:grpSpPr>
          <p:sp>
            <p:nvSpPr>
              <p:cNvPr id="52" name="Rectangle 438"/>
              <p:cNvSpPr>
                <a:spLocks noChangeArrowheads="1"/>
              </p:cNvSpPr>
              <p:nvPr/>
            </p:nvSpPr>
            <p:spPr bwMode="auto">
              <a:xfrm>
                <a:off x="576" y="768"/>
                <a:ext cx="576" cy="336"/>
              </a:xfrm>
              <a:prstGeom prst="rect">
                <a:avLst/>
              </a:prstGeom>
              <a:solidFill>
                <a:schemeClr val="accent2">
                  <a:lumMod val="40000"/>
                  <a:lumOff val="60000"/>
                </a:schemeClr>
              </a:solidFill>
              <a:ln w="9525">
                <a:solidFill>
                  <a:srgbClr val="000000"/>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53" name="Rectangle 439"/>
              <p:cNvSpPr>
                <a:spLocks noChangeArrowheads="1"/>
              </p:cNvSpPr>
              <p:nvPr/>
            </p:nvSpPr>
            <p:spPr bwMode="auto">
              <a:xfrm>
                <a:off x="657" y="796"/>
                <a:ext cx="394" cy="261"/>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GB" altLang="en-US" sz="1400" dirty="0" err="1">
                    <a:solidFill>
                      <a:srgbClr val="002060"/>
                    </a:solidFill>
                    <a:latin typeface="+mn-lt"/>
                    <a:ea typeface="Calibri" charset="0"/>
                    <a:cs typeface="Calibri" charset="0"/>
                  </a:rPr>
                  <a:t>Atención</a:t>
                </a:r>
                <a:r>
                  <a:rPr lang="en-GB" altLang="en-US" sz="1400" dirty="0">
                    <a:solidFill>
                      <a:srgbClr val="002060"/>
                    </a:solidFill>
                    <a:latin typeface="+mn-lt"/>
                    <a:ea typeface="Calibri" charset="0"/>
                    <a:cs typeface="Calibri" charset="0"/>
                  </a:rPr>
                  <a:t> de </a:t>
                </a:r>
                <a:r>
                  <a:rPr lang="en-GB" altLang="en-US" sz="1400" dirty="0" err="1">
                    <a:solidFill>
                      <a:srgbClr val="002060"/>
                    </a:solidFill>
                    <a:latin typeface="+mn-lt"/>
                    <a:ea typeface="Calibri" charset="0"/>
                    <a:cs typeface="Calibri" charset="0"/>
                  </a:rPr>
                  <a:t>salud</a:t>
                </a:r>
                <a:endParaRPr lang="en-GB" altLang="en-US" sz="1400" dirty="0">
                  <a:solidFill>
                    <a:srgbClr val="002060"/>
                  </a:solidFill>
                  <a:latin typeface="+mn-lt"/>
                  <a:ea typeface="Calibri" charset="0"/>
                  <a:cs typeface="Calibri" charset="0"/>
                </a:endParaRPr>
              </a:p>
            </p:txBody>
          </p:sp>
        </p:grpSp>
      </p:grpSp>
      <p:sp>
        <p:nvSpPr>
          <p:cNvPr id="2" name="TextBox 1"/>
          <p:cNvSpPr txBox="1"/>
          <p:nvPr/>
        </p:nvSpPr>
        <p:spPr>
          <a:xfrm>
            <a:off x="1502798" y="-95698"/>
            <a:ext cx="10242668" cy="769441"/>
          </a:xfrm>
          <a:prstGeom prst="rect">
            <a:avLst/>
          </a:prstGeom>
          <a:noFill/>
        </p:spPr>
        <p:txBody>
          <a:bodyPr wrap="square" rtlCol="0">
            <a:spAutoFit/>
          </a:bodyPr>
          <a:lstStyle/>
          <a:p>
            <a:r>
              <a:rPr lang="en-US" sz="4400" u="sng" dirty="0">
                <a:highlight>
                  <a:srgbClr val="00FF00"/>
                </a:highlight>
              </a:rPr>
              <a:t>Sistema de </a:t>
            </a:r>
            <a:r>
              <a:rPr lang="en-US" sz="4400" u="sng" dirty="0" err="1">
                <a:highlight>
                  <a:srgbClr val="00FF00"/>
                </a:highlight>
              </a:rPr>
              <a:t>salud</a:t>
            </a:r>
            <a:r>
              <a:rPr lang="en-US" sz="4400" u="sng" dirty="0">
                <a:highlight>
                  <a:srgbClr val="00FF00"/>
                </a:highlight>
              </a:rPr>
              <a:t> para </a:t>
            </a:r>
            <a:r>
              <a:rPr lang="en-US" sz="4400" u="sng" dirty="0" err="1">
                <a:highlight>
                  <a:srgbClr val="00FF00"/>
                </a:highlight>
              </a:rPr>
              <a:t>una</a:t>
            </a:r>
            <a:r>
              <a:rPr lang="en-US" sz="4400" u="sng" dirty="0">
                <a:highlight>
                  <a:srgbClr val="00FF00"/>
                </a:highlight>
              </a:rPr>
              <a:t> </a:t>
            </a:r>
            <a:r>
              <a:rPr lang="en-US" sz="4400" u="sng" dirty="0" err="1">
                <a:highlight>
                  <a:srgbClr val="00FF00"/>
                </a:highlight>
              </a:rPr>
              <a:t>populación</a:t>
            </a:r>
            <a:r>
              <a:rPr lang="en-US" sz="4400" u="sng" dirty="0">
                <a:highlight>
                  <a:srgbClr val="00FF00"/>
                </a:highlight>
              </a:rPr>
              <a:t> civil</a:t>
            </a:r>
            <a:endParaRPr lang="en-GB" sz="4400" u="sng" dirty="0">
              <a:highlight>
                <a:srgbClr val="00FF00"/>
              </a:highlight>
            </a:endParaRPr>
          </a:p>
        </p:txBody>
      </p:sp>
      <p:sp>
        <p:nvSpPr>
          <p:cNvPr id="150" name="Freeform 64">
            <a:extLst>
              <a:ext uri="{FF2B5EF4-FFF2-40B4-BE49-F238E27FC236}">
                <a16:creationId xmlns:a16="http://schemas.microsoft.com/office/drawing/2014/main" id="{33C05189-511F-410B-B411-235CDA760E9D}"/>
              </a:ext>
            </a:extLst>
          </p:cNvPr>
          <p:cNvSpPr>
            <a:spLocks/>
          </p:cNvSpPr>
          <p:nvPr/>
        </p:nvSpPr>
        <p:spPr bwMode="auto">
          <a:xfrm>
            <a:off x="1333654" y="4263857"/>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64">
            <a:extLst>
              <a:ext uri="{FF2B5EF4-FFF2-40B4-BE49-F238E27FC236}">
                <a16:creationId xmlns:a16="http://schemas.microsoft.com/office/drawing/2014/main" id="{33C05189-511F-410B-B411-235CDA760E9D}"/>
              </a:ext>
            </a:extLst>
          </p:cNvPr>
          <p:cNvSpPr>
            <a:spLocks/>
          </p:cNvSpPr>
          <p:nvPr/>
        </p:nvSpPr>
        <p:spPr bwMode="auto">
          <a:xfrm>
            <a:off x="2648570" y="5838044"/>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64">
            <a:extLst>
              <a:ext uri="{FF2B5EF4-FFF2-40B4-BE49-F238E27FC236}">
                <a16:creationId xmlns:a16="http://schemas.microsoft.com/office/drawing/2014/main" id="{33C05189-511F-410B-B411-235CDA760E9D}"/>
              </a:ext>
            </a:extLst>
          </p:cNvPr>
          <p:cNvSpPr>
            <a:spLocks/>
          </p:cNvSpPr>
          <p:nvPr/>
        </p:nvSpPr>
        <p:spPr bwMode="auto">
          <a:xfrm>
            <a:off x="4003782" y="3546897"/>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64">
            <a:extLst>
              <a:ext uri="{FF2B5EF4-FFF2-40B4-BE49-F238E27FC236}">
                <a16:creationId xmlns:a16="http://schemas.microsoft.com/office/drawing/2014/main" id="{33C05189-511F-410B-B411-235CDA760E9D}"/>
              </a:ext>
            </a:extLst>
          </p:cNvPr>
          <p:cNvSpPr>
            <a:spLocks/>
          </p:cNvSpPr>
          <p:nvPr/>
        </p:nvSpPr>
        <p:spPr bwMode="auto">
          <a:xfrm>
            <a:off x="5287538" y="1901062"/>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4" name="Freeform 64">
            <a:extLst>
              <a:ext uri="{FF2B5EF4-FFF2-40B4-BE49-F238E27FC236}">
                <a16:creationId xmlns:a16="http://schemas.microsoft.com/office/drawing/2014/main" id="{33C05189-511F-410B-B411-235CDA760E9D}"/>
              </a:ext>
            </a:extLst>
          </p:cNvPr>
          <p:cNvSpPr>
            <a:spLocks/>
          </p:cNvSpPr>
          <p:nvPr/>
        </p:nvSpPr>
        <p:spPr bwMode="auto">
          <a:xfrm>
            <a:off x="6621501" y="2692029"/>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64">
            <a:extLst>
              <a:ext uri="{FF2B5EF4-FFF2-40B4-BE49-F238E27FC236}">
                <a16:creationId xmlns:a16="http://schemas.microsoft.com/office/drawing/2014/main" id="{33C05189-511F-410B-B411-235CDA760E9D}"/>
              </a:ext>
            </a:extLst>
          </p:cNvPr>
          <p:cNvSpPr>
            <a:spLocks/>
          </p:cNvSpPr>
          <p:nvPr/>
        </p:nvSpPr>
        <p:spPr bwMode="auto">
          <a:xfrm>
            <a:off x="7893917" y="5067159"/>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Rectangle 15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148" name="Rectangle 438">
            <a:extLst>
              <a:ext uri="{FF2B5EF4-FFF2-40B4-BE49-F238E27FC236}">
                <a16:creationId xmlns:a16="http://schemas.microsoft.com/office/drawing/2014/main" id="{4EF3A6C5-2A97-434C-BFF0-AE6B8B40BB5F}"/>
              </a:ext>
            </a:extLst>
          </p:cNvPr>
          <p:cNvSpPr>
            <a:spLocks noChangeArrowheads="1"/>
          </p:cNvSpPr>
          <p:nvPr/>
        </p:nvSpPr>
        <p:spPr bwMode="auto">
          <a:xfrm>
            <a:off x="10327929" y="1112767"/>
            <a:ext cx="1121662" cy="554721"/>
          </a:xfrm>
          <a:prstGeom prst="rect">
            <a:avLst/>
          </a:prstGeom>
          <a:solidFill>
            <a:schemeClr val="accent2">
              <a:lumMod val="40000"/>
              <a:lumOff val="60000"/>
            </a:schemeClr>
          </a:solidFill>
          <a:ln w="9525">
            <a:solidFill>
              <a:srgbClr val="000000"/>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solidFill>
                  <a:srgbClr val="002060"/>
                </a:solidFill>
                <a:latin typeface="+mn-lt"/>
              </a:rPr>
              <a:t>Referrals</a:t>
            </a:r>
          </a:p>
        </p:txBody>
      </p:sp>
      <p:sp>
        <p:nvSpPr>
          <p:cNvPr id="9" name="TextBox 8"/>
          <p:cNvSpPr txBox="1"/>
          <p:nvPr/>
        </p:nvSpPr>
        <p:spPr>
          <a:xfrm>
            <a:off x="1011437" y="636152"/>
            <a:ext cx="2667653" cy="461665"/>
          </a:xfrm>
          <a:prstGeom prst="rect">
            <a:avLst/>
          </a:prstGeom>
          <a:noFill/>
        </p:spPr>
        <p:txBody>
          <a:bodyPr wrap="none" rtlCol="0">
            <a:spAutoFit/>
          </a:bodyPr>
          <a:lstStyle/>
          <a:p>
            <a:r>
              <a:rPr lang="en-GB" sz="2400" dirty="0"/>
              <a:t>Some key elements</a:t>
            </a:r>
            <a:r>
              <a:rPr lang="en-GB" dirty="0"/>
              <a:t>:</a:t>
            </a:r>
          </a:p>
        </p:txBody>
      </p:sp>
      <p:sp>
        <p:nvSpPr>
          <p:cNvPr id="149" name="Rectangle 411"/>
          <p:cNvSpPr>
            <a:spLocks noChangeArrowheads="1"/>
          </p:cNvSpPr>
          <p:nvPr/>
        </p:nvSpPr>
        <p:spPr bwMode="auto">
          <a:xfrm>
            <a:off x="10324524" y="2650083"/>
            <a:ext cx="1125067" cy="5559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Ambulance service</a:t>
            </a:r>
          </a:p>
        </p:txBody>
      </p:sp>
      <p:sp>
        <p:nvSpPr>
          <p:cNvPr id="157" name="Rectangle 438"/>
          <p:cNvSpPr>
            <a:spLocks noChangeArrowheads="1"/>
          </p:cNvSpPr>
          <p:nvPr/>
        </p:nvSpPr>
        <p:spPr bwMode="auto">
          <a:xfrm>
            <a:off x="9009587" y="1124324"/>
            <a:ext cx="1121662" cy="554721"/>
          </a:xfrm>
          <a:prstGeom prst="rect">
            <a:avLst/>
          </a:prstGeom>
          <a:solidFill>
            <a:schemeClr val="accent2">
              <a:lumMod val="40000"/>
              <a:lumOff val="60000"/>
            </a:schemeClr>
          </a:solidFill>
          <a:ln w="9525">
            <a:solidFill>
              <a:srgbClr val="000000"/>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err="1">
                <a:solidFill>
                  <a:srgbClr val="002060"/>
                </a:solidFill>
                <a:latin typeface="+mn-lt"/>
                <a:cs typeface="Calibri" charset="0"/>
              </a:rPr>
              <a:t>Cuidado</a:t>
            </a:r>
            <a:r>
              <a:rPr lang="en-US" altLang="en-US" sz="1400" dirty="0">
                <a:solidFill>
                  <a:srgbClr val="002060"/>
                </a:solidFill>
                <a:latin typeface="+mn-lt"/>
                <a:cs typeface="Calibri" charset="0"/>
              </a:rPr>
              <a:t> de  </a:t>
            </a:r>
            <a:r>
              <a:rPr lang="en-US" altLang="en-US" sz="1400" dirty="0" err="1">
                <a:solidFill>
                  <a:srgbClr val="002060"/>
                </a:solidFill>
                <a:latin typeface="+mn-lt"/>
                <a:cs typeface="Calibri" charset="0"/>
              </a:rPr>
              <a:t>salud</a:t>
            </a:r>
            <a:r>
              <a:rPr lang="en-US" altLang="en-US" sz="1400" dirty="0">
                <a:solidFill>
                  <a:srgbClr val="002060"/>
                </a:solidFill>
                <a:latin typeface="+mn-lt"/>
                <a:cs typeface="Calibri" charset="0"/>
              </a:rPr>
              <a:t> mental</a:t>
            </a:r>
          </a:p>
        </p:txBody>
      </p:sp>
      <p:sp>
        <p:nvSpPr>
          <p:cNvPr id="158" name="Rectangle 411"/>
          <p:cNvSpPr>
            <a:spLocks noChangeArrowheads="1"/>
          </p:cNvSpPr>
          <p:nvPr/>
        </p:nvSpPr>
        <p:spPr bwMode="auto">
          <a:xfrm>
            <a:off x="9039598" y="3441154"/>
            <a:ext cx="1125067" cy="555936"/>
          </a:xfrm>
          <a:prstGeom prst="rect">
            <a:avLst/>
          </a:prstGeom>
          <a:solidFill>
            <a:schemeClr val="accent1">
              <a:lumMod val="40000"/>
              <a:lumOff val="60000"/>
            </a:schemeClr>
          </a:solidFill>
          <a:ln w="9525">
            <a:solidFill>
              <a:schemeClr val="tx1"/>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Support to social security</a:t>
            </a:r>
          </a:p>
        </p:txBody>
      </p:sp>
      <p:sp>
        <p:nvSpPr>
          <p:cNvPr id="159" name="Rectangle 411"/>
          <p:cNvSpPr>
            <a:spLocks noChangeArrowheads="1"/>
          </p:cNvSpPr>
          <p:nvPr/>
        </p:nvSpPr>
        <p:spPr bwMode="auto">
          <a:xfrm>
            <a:off x="9037349" y="2643307"/>
            <a:ext cx="1125067" cy="555936"/>
          </a:xfrm>
          <a:prstGeom prst="rect">
            <a:avLst/>
          </a:prstGeom>
          <a:solidFill>
            <a:schemeClr val="accent1">
              <a:lumMod val="40000"/>
              <a:lumOff val="60000"/>
            </a:schemeClr>
          </a:solidFill>
          <a:ln w="9525">
            <a:solidFill>
              <a:schemeClr val="tx1"/>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Support to Social Networks</a:t>
            </a:r>
          </a:p>
        </p:txBody>
      </p:sp>
      <p:sp>
        <p:nvSpPr>
          <p:cNvPr id="160" name="Rectangle 411"/>
          <p:cNvSpPr>
            <a:spLocks noChangeArrowheads="1"/>
          </p:cNvSpPr>
          <p:nvPr/>
        </p:nvSpPr>
        <p:spPr bwMode="auto">
          <a:xfrm>
            <a:off x="9037349" y="1845460"/>
            <a:ext cx="1125067" cy="555936"/>
          </a:xfrm>
          <a:prstGeom prst="rect">
            <a:avLst/>
          </a:prstGeom>
          <a:solidFill>
            <a:schemeClr val="accent1">
              <a:lumMod val="40000"/>
              <a:lumOff val="60000"/>
            </a:schemeClr>
          </a:solidFill>
          <a:ln w="9525">
            <a:solidFill>
              <a:schemeClr val="tx1"/>
            </a:solidFill>
            <a:miter lim="800000"/>
            <a:headEnd/>
            <a:tailEnd/>
          </a:ln>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Support to Schools</a:t>
            </a:r>
          </a:p>
        </p:txBody>
      </p:sp>
      <p:sp>
        <p:nvSpPr>
          <p:cNvPr id="162" name="Rectangle 411"/>
          <p:cNvSpPr>
            <a:spLocks noChangeArrowheads="1"/>
          </p:cNvSpPr>
          <p:nvPr/>
        </p:nvSpPr>
        <p:spPr bwMode="auto">
          <a:xfrm>
            <a:off x="10324523" y="1856125"/>
            <a:ext cx="1125067" cy="555936"/>
          </a:xfrm>
          <a:prstGeom prst="rect">
            <a:avLst/>
          </a:prstGeom>
          <a:solidFill>
            <a:schemeClr val="accent1">
              <a:lumMod val="40000"/>
              <a:lumOff val="60000"/>
            </a:schemeClr>
          </a:solidFill>
          <a:ln w="9525">
            <a:solidFill>
              <a:schemeClr val="tx1"/>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Referral Policy</a:t>
            </a:r>
          </a:p>
        </p:txBody>
      </p:sp>
      <p:sp>
        <p:nvSpPr>
          <p:cNvPr id="163" name="Rectangle 411"/>
          <p:cNvSpPr>
            <a:spLocks noChangeArrowheads="1"/>
          </p:cNvSpPr>
          <p:nvPr/>
        </p:nvSpPr>
        <p:spPr bwMode="auto">
          <a:xfrm>
            <a:off x="9043088" y="4210254"/>
            <a:ext cx="1125067" cy="555936"/>
          </a:xfrm>
          <a:prstGeom prst="rect">
            <a:avLst/>
          </a:prstGeom>
          <a:solidFill>
            <a:schemeClr val="accent1">
              <a:lumMod val="40000"/>
              <a:lumOff val="60000"/>
            </a:schemeClr>
          </a:solidFill>
          <a:ln w="9525">
            <a:solidFill>
              <a:schemeClr val="tx1"/>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Restoring family links</a:t>
            </a:r>
          </a:p>
        </p:txBody>
      </p:sp>
      <p:sp>
        <p:nvSpPr>
          <p:cNvPr id="164" name="Rectangle 411"/>
          <p:cNvSpPr>
            <a:spLocks noChangeArrowheads="1"/>
          </p:cNvSpPr>
          <p:nvPr/>
        </p:nvSpPr>
        <p:spPr bwMode="auto">
          <a:xfrm>
            <a:off x="8991788" y="5010414"/>
            <a:ext cx="1170628" cy="555936"/>
          </a:xfrm>
          <a:prstGeom prst="rect">
            <a:avLst/>
          </a:prstGeom>
          <a:solidFill>
            <a:schemeClr val="accent1">
              <a:lumMod val="40000"/>
              <a:lumOff val="60000"/>
            </a:schemeClr>
          </a:solidFill>
          <a:ln w="9525">
            <a:solidFill>
              <a:schemeClr val="tx1"/>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Individual Psychological Support</a:t>
            </a:r>
          </a:p>
        </p:txBody>
      </p:sp>
      <p:sp>
        <p:nvSpPr>
          <p:cNvPr id="165" name="Rectangle 411"/>
          <p:cNvSpPr>
            <a:spLocks noChangeArrowheads="1"/>
          </p:cNvSpPr>
          <p:nvPr/>
        </p:nvSpPr>
        <p:spPr bwMode="auto">
          <a:xfrm>
            <a:off x="9034340" y="5817465"/>
            <a:ext cx="1128076" cy="555936"/>
          </a:xfrm>
          <a:prstGeom prst="rect">
            <a:avLst/>
          </a:prstGeom>
          <a:solidFill>
            <a:schemeClr val="accent1">
              <a:lumMod val="40000"/>
              <a:lumOff val="60000"/>
            </a:schemeClr>
          </a:solidFill>
          <a:ln w="9525">
            <a:solidFill>
              <a:schemeClr val="tx1"/>
            </a:solidFill>
            <a:miter lim="800000"/>
            <a:headEnd/>
            <a:tailEnd/>
          </a:ln>
          <a:extLst/>
        </p:spPr>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r>
              <a:rPr lang="en-US" altLang="en-US" sz="1400" dirty="0">
                <a:latin typeface="+mn-lt"/>
              </a:rPr>
              <a:t>Psychiatric Care</a:t>
            </a:r>
          </a:p>
        </p:txBody>
      </p:sp>
      <p:sp>
        <p:nvSpPr>
          <p:cNvPr id="166" name="Freeform 64">
            <a:extLst>
              <a:ext uri="{FF2B5EF4-FFF2-40B4-BE49-F238E27FC236}">
                <a16:creationId xmlns:a16="http://schemas.microsoft.com/office/drawing/2014/main" id="{33C05189-511F-410B-B411-235CDA760E9D}"/>
              </a:ext>
            </a:extLst>
          </p:cNvPr>
          <p:cNvSpPr>
            <a:spLocks/>
          </p:cNvSpPr>
          <p:nvPr/>
        </p:nvSpPr>
        <p:spPr bwMode="auto">
          <a:xfrm>
            <a:off x="10553020" y="2711235"/>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64">
            <a:extLst>
              <a:ext uri="{FF2B5EF4-FFF2-40B4-BE49-F238E27FC236}">
                <a16:creationId xmlns:a16="http://schemas.microsoft.com/office/drawing/2014/main" id="{33C05189-511F-410B-B411-235CDA760E9D}"/>
              </a:ext>
            </a:extLst>
          </p:cNvPr>
          <p:cNvSpPr>
            <a:spLocks/>
          </p:cNvSpPr>
          <p:nvPr/>
        </p:nvSpPr>
        <p:spPr bwMode="auto">
          <a:xfrm>
            <a:off x="9242708" y="5883628"/>
            <a:ext cx="737465" cy="538163"/>
          </a:xfrm>
          <a:custGeom>
            <a:avLst/>
            <a:gdLst>
              <a:gd name="T0" fmla="*/ 2147483646 w 1024"/>
              <a:gd name="T1" fmla="*/ 2147483646 h 679"/>
              <a:gd name="T2" fmla="*/ 2147483646 w 1024"/>
              <a:gd name="T3" fmla="*/ 2147483646 h 679"/>
              <a:gd name="T4" fmla="*/ 2147483646 w 1024"/>
              <a:gd name="T5" fmla="*/ 2147483646 h 679"/>
              <a:gd name="T6" fmla="*/ 2147483646 w 1024"/>
              <a:gd name="T7" fmla="*/ 2147483646 h 679"/>
              <a:gd name="T8" fmla="*/ 2147483646 w 1024"/>
              <a:gd name="T9" fmla="*/ 2147483646 h 679"/>
              <a:gd name="T10" fmla="*/ 2147483646 w 1024"/>
              <a:gd name="T11" fmla="*/ 2147483646 h 679"/>
              <a:gd name="T12" fmla="*/ 2147483646 w 1024"/>
              <a:gd name="T13" fmla="*/ 2147483646 h 679"/>
              <a:gd name="T14" fmla="*/ 2147483646 w 1024"/>
              <a:gd name="T15" fmla="*/ 2147483646 h 679"/>
              <a:gd name="T16" fmla="*/ 2147483646 w 1024"/>
              <a:gd name="T17" fmla="*/ 2147483646 h 679"/>
              <a:gd name="T18" fmla="*/ 2147483646 w 1024"/>
              <a:gd name="T19" fmla="*/ 2147483646 h 679"/>
              <a:gd name="T20" fmla="*/ 2147483646 w 1024"/>
              <a:gd name="T21" fmla="*/ 2147483646 h 679"/>
              <a:gd name="T22" fmla="*/ 2147483646 w 1024"/>
              <a:gd name="T23" fmla="*/ 2147483646 h 679"/>
              <a:gd name="T24" fmla="*/ 2147483646 w 1024"/>
              <a:gd name="T25" fmla="*/ 2147483646 h 679"/>
              <a:gd name="T26" fmla="*/ 2147483646 w 1024"/>
              <a:gd name="T27" fmla="*/ 2147483646 h 679"/>
              <a:gd name="T28" fmla="*/ 2147483646 w 1024"/>
              <a:gd name="T29" fmla="*/ 2147483646 h 679"/>
              <a:gd name="T30" fmla="*/ 2147483646 w 1024"/>
              <a:gd name="T31" fmla="*/ 2147483646 h 679"/>
              <a:gd name="T32" fmla="*/ 2147483646 w 1024"/>
              <a:gd name="T33" fmla="*/ 2147483646 h 679"/>
              <a:gd name="T34" fmla="*/ 2147483646 w 1024"/>
              <a:gd name="T35" fmla="*/ 2147483646 h 679"/>
              <a:gd name="T36" fmla="*/ 2147483646 w 1024"/>
              <a:gd name="T37" fmla="*/ 2147483646 h 679"/>
              <a:gd name="T38" fmla="*/ 2147483646 w 1024"/>
              <a:gd name="T39" fmla="*/ 2147483646 h 679"/>
              <a:gd name="T40" fmla="*/ 2147483646 w 1024"/>
              <a:gd name="T41" fmla="*/ 2147483646 h 679"/>
              <a:gd name="T42" fmla="*/ 2147483646 w 1024"/>
              <a:gd name="T43" fmla="*/ 2147483646 h 679"/>
              <a:gd name="T44" fmla="*/ 2147483646 w 1024"/>
              <a:gd name="T45" fmla="*/ 2147483646 h 679"/>
              <a:gd name="T46" fmla="*/ 2147483646 w 1024"/>
              <a:gd name="T47" fmla="*/ 2147483646 h 679"/>
              <a:gd name="T48" fmla="*/ 2147483646 w 1024"/>
              <a:gd name="T49" fmla="*/ 2147483646 h 679"/>
              <a:gd name="T50" fmla="*/ 2147483646 w 1024"/>
              <a:gd name="T51" fmla="*/ 2147483646 h 679"/>
              <a:gd name="T52" fmla="*/ 2147483646 w 1024"/>
              <a:gd name="T53" fmla="*/ 2147483646 h 679"/>
              <a:gd name="T54" fmla="*/ 2147483646 w 1024"/>
              <a:gd name="T55" fmla="*/ 2147483646 h 679"/>
              <a:gd name="T56" fmla="*/ 2147483646 w 1024"/>
              <a:gd name="T57" fmla="*/ 2147483646 h 679"/>
              <a:gd name="T58" fmla="*/ 2147483646 w 1024"/>
              <a:gd name="T59" fmla="*/ 2147483646 h 679"/>
              <a:gd name="T60" fmla="*/ 2147483646 w 1024"/>
              <a:gd name="T61" fmla="*/ 2147483646 h 679"/>
              <a:gd name="T62" fmla="*/ 2147483646 w 1024"/>
              <a:gd name="T63" fmla="*/ 2147483646 h 679"/>
              <a:gd name="T64" fmla="*/ 2147483646 w 1024"/>
              <a:gd name="T65" fmla="*/ 2147483646 h 679"/>
              <a:gd name="T66" fmla="*/ 2147483646 w 1024"/>
              <a:gd name="T67" fmla="*/ 0 h 679"/>
              <a:gd name="T68" fmla="*/ 2147483646 w 1024"/>
              <a:gd name="T69" fmla="*/ 2147483646 h 679"/>
              <a:gd name="T70" fmla="*/ 2147483646 w 1024"/>
              <a:gd name="T71" fmla="*/ 2147483646 h 679"/>
              <a:gd name="T72" fmla="*/ 2147483646 w 1024"/>
              <a:gd name="T73" fmla="*/ 2147483646 h 679"/>
              <a:gd name="T74" fmla="*/ 2147483646 w 1024"/>
              <a:gd name="T75" fmla="*/ 2147483646 h 679"/>
              <a:gd name="T76" fmla="*/ 2147483646 w 1024"/>
              <a:gd name="T77" fmla="*/ 2147483646 h 679"/>
              <a:gd name="T78" fmla="*/ 2147483646 w 1024"/>
              <a:gd name="T79" fmla="*/ 2147483646 h 679"/>
              <a:gd name="T80" fmla="*/ 2147483646 w 1024"/>
              <a:gd name="T81" fmla="*/ 2147483646 h 679"/>
              <a:gd name="T82" fmla="*/ 2147483646 w 1024"/>
              <a:gd name="T83" fmla="*/ 2147483646 h 679"/>
              <a:gd name="T84" fmla="*/ 2147483646 w 1024"/>
              <a:gd name="T85" fmla="*/ 2147483646 h 679"/>
              <a:gd name="T86" fmla="*/ 2147483646 w 1024"/>
              <a:gd name="T87" fmla="*/ 2147483646 h 679"/>
              <a:gd name="T88" fmla="*/ 2147483646 w 1024"/>
              <a:gd name="T89" fmla="*/ 2147483646 h 679"/>
              <a:gd name="T90" fmla="*/ 2147483646 w 1024"/>
              <a:gd name="T91" fmla="*/ 2147483646 h 679"/>
              <a:gd name="T92" fmla="*/ 2147483646 w 1024"/>
              <a:gd name="T93" fmla="*/ 2147483646 h 679"/>
              <a:gd name="T94" fmla="*/ 2147483646 w 1024"/>
              <a:gd name="T95" fmla="*/ 2147483646 h 679"/>
              <a:gd name="T96" fmla="*/ 2147483646 w 1024"/>
              <a:gd name="T97" fmla="*/ 2147483646 h 679"/>
              <a:gd name="T98" fmla="*/ 2147483646 w 1024"/>
              <a:gd name="T99" fmla="*/ 2147483646 h 679"/>
              <a:gd name="T100" fmla="*/ 2147483646 w 1024"/>
              <a:gd name="T101" fmla="*/ 2147483646 h 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4" h="679">
                <a:moveTo>
                  <a:pt x="184" y="297"/>
                </a:moveTo>
                <a:lnTo>
                  <a:pt x="145" y="328"/>
                </a:lnTo>
                <a:lnTo>
                  <a:pt x="93" y="369"/>
                </a:lnTo>
                <a:lnTo>
                  <a:pt x="44" y="423"/>
                </a:lnTo>
                <a:lnTo>
                  <a:pt x="44" y="435"/>
                </a:lnTo>
                <a:lnTo>
                  <a:pt x="19" y="477"/>
                </a:lnTo>
                <a:lnTo>
                  <a:pt x="0" y="515"/>
                </a:lnTo>
                <a:lnTo>
                  <a:pt x="54" y="542"/>
                </a:lnTo>
                <a:lnTo>
                  <a:pt x="75" y="524"/>
                </a:lnTo>
                <a:lnTo>
                  <a:pt x="108" y="495"/>
                </a:lnTo>
                <a:lnTo>
                  <a:pt x="156" y="460"/>
                </a:lnTo>
                <a:lnTo>
                  <a:pt x="228" y="410"/>
                </a:lnTo>
                <a:lnTo>
                  <a:pt x="282" y="391"/>
                </a:lnTo>
                <a:lnTo>
                  <a:pt x="325" y="373"/>
                </a:lnTo>
                <a:lnTo>
                  <a:pt x="324" y="349"/>
                </a:lnTo>
                <a:lnTo>
                  <a:pt x="425" y="303"/>
                </a:lnTo>
                <a:lnTo>
                  <a:pt x="512" y="377"/>
                </a:lnTo>
                <a:lnTo>
                  <a:pt x="542" y="388"/>
                </a:lnTo>
                <a:lnTo>
                  <a:pt x="572" y="411"/>
                </a:lnTo>
                <a:lnTo>
                  <a:pt x="581" y="425"/>
                </a:lnTo>
                <a:lnTo>
                  <a:pt x="631" y="464"/>
                </a:lnTo>
                <a:lnTo>
                  <a:pt x="639" y="474"/>
                </a:lnTo>
                <a:lnTo>
                  <a:pt x="657" y="479"/>
                </a:lnTo>
                <a:lnTo>
                  <a:pt x="678" y="477"/>
                </a:lnTo>
                <a:lnTo>
                  <a:pt x="710" y="489"/>
                </a:lnTo>
                <a:lnTo>
                  <a:pt x="727" y="500"/>
                </a:lnTo>
                <a:lnTo>
                  <a:pt x="733" y="513"/>
                </a:lnTo>
                <a:lnTo>
                  <a:pt x="729" y="518"/>
                </a:lnTo>
                <a:lnTo>
                  <a:pt x="702" y="501"/>
                </a:lnTo>
                <a:lnTo>
                  <a:pt x="688" y="500"/>
                </a:lnTo>
                <a:lnTo>
                  <a:pt x="693" y="506"/>
                </a:lnTo>
                <a:lnTo>
                  <a:pt x="713" y="526"/>
                </a:lnTo>
                <a:lnTo>
                  <a:pt x="782" y="568"/>
                </a:lnTo>
                <a:lnTo>
                  <a:pt x="924" y="633"/>
                </a:lnTo>
                <a:lnTo>
                  <a:pt x="934" y="645"/>
                </a:lnTo>
                <a:lnTo>
                  <a:pt x="958" y="643"/>
                </a:lnTo>
                <a:lnTo>
                  <a:pt x="980" y="650"/>
                </a:lnTo>
                <a:lnTo>
                  <a:pt x="996" y="661"/>
                </a:lnTo>
                <a:lnTo>
                  <a:pt x="1024" y="679"/>
                </a:lnTo>
                <a:lnTo>
                  <a:pt x="982" y="637"/>
                </a:lnTo>
                <a:lnTo>
                  <a:pt x="880" y="565"/>
                </a:lnTo>
                <a:lnTo>
                  <a:pt x="876" y="546"/>
                </a:lnTo>
                <a:lnTo>
                  <a:pt x="840" y="513"/>
                </a:lnTo>
                <a:lnTo>
                  <a:pt x="805" y="483"/>
                </a:lnTo>
                <a:lnTo>
                  <a:pt x="814" y="464"/>
                </a:lnTo>
                <a:lnTo>
                  <a:pt x="779" y="443"/>
                </a:lnTo>
                <a:lnTo>
                  <a:pt x="772" y="425"/>
                </a:lnTo>
                <a:lnTo>
                  <a:pt x="775" y="420"/>
                </a:lnTo>
                <a:lnTo>
                  <a:pt x="710" y="371"/>
                </a:lnTo>
                <a:lnTo>
                  <a:pt x="678" y="346"/>
                </a:lnTo>
                <a:lnTo>
                  <a:pt x="681" y="320"/>
                </a:lnTo>
                <a:lnTo>
                  <a:pt x="660" y="297"/>
                </a:lnTo>
                <a:lnTo>
                  <a:pt x="645" y="301"/>
                </a:lnTo>
                <a:lnTo>
                  <a:pt x="623" y="273"/>
                </a:lnTo>
                <a:lnTo>
                  <a:pt x="581" y="244"/>
                </a:lnTo>
                <a:lnTo>
                  <a:pt x="551" y="220"/>
                </a:lnTo>
                <a:lnTo>
                  <a:pt x="646" y="164"/>
                </a:lnTo>
                <a:lnTo>
                  <a:pt x="699" y="135"/>
                </a:lnTo>
                <a:lnTo>
                  <a:pt x="736" y="105"/>
                </a:lnTo>
                <a:lnTo>
                  <a:pt x="762" y="82"/>
                </a:lnTo>
                <a:lnTo>
                  <a:pt x="765" y="75"/>
                </a:lnTo>
                <a:lnTo>
                  <a:pt x="775" y="75"/>
                </a:lnTo>
                <a:lnTo>
                  <a:pt x="774" y="89"/>
                </a:lnTo>
                <a:lnTo>
                  <a:pt x="797" y="58"/>
                </a:lnTo>
                <a:lnTo>
                  <a:pt x="816" y="42"/>
                </a:lnTo>
                <a:lnTo>
                  <a:pt x="828" y="27"/>
                </a:lnTo>
                <a:lnTo>
                  <a:pt x="821" y="10"/>
                </a:lnTo>
                <a:lnTo>
                  <a:pt x="798" y="0"/>
                </a:lnTo>
                <a:lnTo>
                  <a:pt x="758" y="0"/>
                </a:lnTo>
                <a:lnTo>
                  <a:pt x="710" y="7"/>
                </a:lnTo>
                <a:lnTo>
                  <a:pt x="678" y="15"/>
                </a:lnTo>
                <a:lnTo>
                  <a:pt x="634" y="35"/>
                </a:lnTo>
                <a:lnTo>
                  <a:pt x="574" y="61"/>
                </a:lnTo>
                <a:lnTo>
                  <a:pt x="505" y="100"/>
                </a:lnTo>
                <a:lnTo>
                  <a:pt x="446" y="130"/>
                </a:lnTo>
                <a:lnTo>
                  <a:pt x="374" y="90"/>
                </a:lnTo>
                <a:lnTo>
                  <a:pt x="281" y="50"/>
                </a:lnTo>
                <a:lnTo>
                  <a:pt x="228" y="43"/>
                </a:lnTo>
                <a:lnTo>
                  <a:pt x="120" y="39"/>
                </a:lnTo>
                <a:lnTo>
                  <a:pt x="83" y="39"/>
                </a:lnTo>
                <a:lnTo>
                  <a:pt x="65" y="49"/>
                </a:lnTo>
                <a:lnTo>
                  <a:pt x="49" y="49"/>
                </a:lnTo>
                <a:lnTo>
                  <a:pt x="22" y="53"/>
                </a:lnTo>
                <a:lnTo>
                  <a:pt x="11" y="60"/>
                </a:lnTo>
                <a:lnTo>
                  <a:pt x="7" y="69"/>
                </a:lnTo>
                <a:lnTo>
                  <a:pt x="17" y="92"/>
                </a:lnTo>
                <a:lnTo>
                  <a:pt x="10" y="110"/>
                </a:lnTo>
                <a:lnTo>
                  <a:pt x="26" y="130"/>
                </a:lnTo>
                <a:lnTo>
                  <a:pt x="51" y="150"/>
                </a:lnTo>
                <a:lnTo>
                  <a:pt x="83" y="168"/>
                </a:lnTo>
                <a:lnTo>
                  <a:pt x="141" y="190"/>
                </a:lnTo>
                <a:lnTo>
                  <a:pt x="190" y="201"/>
                </a:lnTo>
                <a:lnTo>
                  <a:pt x="145" y="177"/>
                </a:lnTo>
                <a:lnTo>
                  <a:pt x="120" y="158"/>
                </a:lnTo>
                <a:lnTo>
                  <a:pt x="122" y="146"/>
                </a:lnTo>
                <a:lnTo>
                  <a:pt x="141" y="146"/>
                </a:lnTo>
                <a:lnTo>
                  <a:pt x="172" y="158"/>
                </a:lnTo>
                <a:lnTo>
                  <a:pt x="210" y="169"/>
                </a:lnTo>
                <a:lnTo>
                  <a:pt x="259" y="198"/>
                </a:lnTo>
                <a:lnTo>
                  <a:pt x="298" y="223"/>
                </a:lnTo>
                <a:lnTo>
                  <a:pt x="217" y="276"/>
                </a:lnTo>
                <a:lnTo>
                  <a:pt x="184" y="2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1165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
                                        </p:tgtEl>
                                        <p:attrNameLst>
                                          <p:attrName>style.visibility</p:attrName>
                                        </p:attrNameLst>
                                      </p:cBhvr>
                                      <p:to>
                                        <p:strVal val="visible"/>
                                      </p:to>
                                    </p:set>
                                    <p:anim calcmode="lin" valueType="num">
                                      <p:cBhvr additive="base">
                                        <p:cTn id="13" dur="500" fill="hold"/>
                                        <p:tgtEl>
                                          <p:spTgt spid="151"/>
                                        </p:tgtEl>
                                        <p:attrNameLst>
                                          <p:attrName>ppt_x</p:attrName>
                                        </p:attrNameLst>
                                      </p:cBhvr>
                                      <p:tavLst>
                                        <p:tav tm="0">
                                          <p:val>
                                            <p:strVal val="#ppt_x"/>
                                          </p:val>
                                        </p:tav>
                                        <p:tav tm="100000">
                                          <p:val>
                                            <p:strVal val="#ppt_x"/>
                                          </p:val>
                                        </p:tav>
                                      </p:tavLst>
                                    </p:anim>
                                    <p:anim calcmode="lin" valueType="num">
                                      <p:cBhvr additive="base">
                                        <p:cTn id="14"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additive="base">
                                        <p:cTn id="25" dur="500" fill="hold"/>
                                        <p:tgtEl>
                                          <p:spTgt spid="153"/>
                                        </p:tgtEl>
                                        <p:attrNameLst>
                                          <p:attrName>ppt_x</p:attrName>
                                        </p:attrNameLst>
                                      </p:cBhvr>
                                      <p:tavLst>
                                        <p:tav tm="0">
                                          <p:val>
                                            <p:strVal val="#ppt_x"/>
                                          </p:val>
                                        </p:tav>
                                        <p:tav tm="100000">
                                          <p:val>
                                            <p:strVal val="#ppt_x"/>
                                          </p:val>
                                        </p:tav>
                                      </p:tavLst>
                                    </p:anim>
                                    <p:anim calcmode="lin" valueType="num">
                                      <p:cBhvr additive="base">
                                        <p:cTn id="26"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4"/>
                                        </p:tgtEl>
                                        <p:attrNameLst>
                                          <p:attrName>style.visibility</p:attrName>
                                        </p:attrNameLst>
                                      </p:cBhvr>
                                      <p:to>
                                        <p:strVal val="visible"/>
                                      </p:to>
                                    </p:set>
                                    <p:anim calcmode="lin" valueType="num">
                                      <p:cBhvr additive="base">
                                        <p:cTn id="31" dur="500" fill="hold"/>
                                        <p:tgtEl>
                                          <p:spTgt spid="154"/>
                                        </p:tgtEl>
                                        <p:attrNameLst>
                                          <p:attrName>ppt_x</p:attrName>
                                        </p:attrNameLst>
                                      </p:cBhvr>
                                      <p:tavLst>
                                        <p:tav tm="0">
                                          <p:val>
                                            <p:strVal val="#ppt_x"/>
                                          </p:val>
                                        </p:tav>
                                        <p:tav tm="100000">
                                          <p:val>
                                            <p:strVal val="#ppt_x"/>
                                          </p:val>
                                        </p:tav>
                                      </p:tavLst>
                                    </p:anim>
                                    <p:anim calcmode="lin" valueType="num">
                                      <p:cBhvr additive="base">
                                        <p:cTn id="32"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5"/>
                                        </p:tgtEl>
                                        <p:attrNameLst>
                                          <p:attrName>style.visibility</p:attrName>
                                        </p:attrNameLst>
                                      </p:cBhvr>
                                      <p:to>
                                        <p:strVal val="visible"/>
                                      </p:to>
                                    </p:set>
                                    <p:anim calcmode="lin" valueType="num">
                                      <p:cBhvr additive="base">
                                        <p:cTn id="37" dur="500" fill="hold"/>
                                        <p:tgtEl>
                                          <p:spTgt spid="155"/>
                                        </p:tgtEl>
                                        <p:attrNameLst>
                                          <p:attrName>ppt_x</p:attrName>
                                        </p:attrNameLst>
                                      </p:cBhvr>
                                      <p:tavLst>
                                        <p:tav tm="0">
                                          <p:val>
                                            <p:strVal val="#ppt_x"/>
                                          </p:val>
                                        </p:tav>
                                        <p:tav tm="100000">
                                          <p:val>
                                            <p:strVal val="#ppt_x"/>
                                          </p:val>
                                        </p:tav>
                                      </p:tavLst>
                                    </p:anim>
                                    <p:anim calcmode="lin" valueType="num">
                                      <p:cBhvr additive="base">
                                        <p:cTn id="3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
                                        </p:tgtEl>
                                        <p:attrNameLst>
                                          <p:attrName>style.visibility</p:attrName>
                                        </p:attrNameLst>
                                      </p:cBhvr>
                                      <p:to>
                                        <p:strVal val="visible"/>
                                      </p:to>
                                    </p:set>
                                    <p:anim calcmode="lin" valueType="num">
                                      <p:cBhvr additive="base">
                                        <p:cTn id="43" dur="500" fill="hold"/>
                                        <p:tgtEl>
                                          <p:spTgt spid="166"/>
                                        </p:tgtEl>
                                        <p:attrNameLst>
                                          <p:attrName>ppt_x</p:attrName>
                                        </p:attrNameLst>
                                      </p:cBhvr>
                                      <p:tavLst>
                                        <p:tav tm="0">
                                          <p:val>
                                            <p:strVal val="#ppt_x"/>
                                          </p:val>
                                        </p:tav>
                                        <p:tav tm="100000">
                                          <p:val>
                                            <p:strVal val="#ppt_x"/>
                                          </p:val>
                                        </p:tav>
                                      </p:tavLst>
                                    </p:anim>
                                    <p:anim calcmode="lin" valueType="num">
                                      <p:cBhvr additive="base">
                                        <p:cTn id="44"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7"/>
                                        </p:tgtEl>
                                        <p:attrNameLst>
                                          <p:attrName>style.visibility</p:attrName>
                                        </p:attrNameLst>
                                      </p:cBhvr>
                                      <p:to>
                                        <p:strVal val="visible"/>
                                      </p:to>
                                    </p:set>
                                    <p:anim calcmode="lin" valueType="num">
                                      <p:cBhvr additive="base">
                                        <p:cTn id="49" dur="500" fill="hold"/>
                                        <p:tgtEl>
                                          <p:spTgt spid="167"/>
                                        </p:tgtEl>
                                        <p:attrNameLst>
                                          <p:attrName>ppt_x</p:attrName>
                                        </p:attrNameLst>
                                      </p:cBhvr>
                                      <p:tavLst>
                                        <p:tav tm="0">
                                          <p:val>
                                            <p:strVal val="#ppt_x"/>
                                          </p:val>
                                        </p:tav>
                                        <p:tav tm="100000">
                                          <p:val>
                                            <p:strVal val="#ppt_x"/>
                                          </p:val>
                                        </p:tav>
                                      </p:tavLst>
                                    </p:anim>
                                    <p:anim calcmode="lin" valueType="num">
                                      <p:cBhvr additive="base">
                                        <p:cTn id="50"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55" grpId="0" animBg="1"/>
      <p:bldP spid="166" grpId="0" animBg="1"/>
      <p:bldP spid="16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alpha val="64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9537" y="2480127"/>
            <a:ext cx="1326004" cy="1569660"/>
          </a:xfrm>
          <a:prstGeom prst="rect">
            <a:avLst/>
          </a:prstGeom>
          <a:noFill/>
        </p:spPr>
        <p:txBody>
          <a:bodyPr wrap="none" rtlCol="0">
            <a:spAutoFit/>
          </a:bodyPr>
          <a:lstStyle/>
          <a:p>
            <a:r>
              <a:rPr lang="en-US" sz="9600" b="1" dirty="0">
                <a:solidFill>
                  <a:srgbClr val="FF0000"/>
                </a:solidFill>
              </a:rPr>
              <a:t>??</a:t>
            </a:r>
            <a:endParaRPr lang="fr-CH" sz="9600" b="1" dirty="0">
              <a:solidFill>
                <a:srgbClr val="FF0000"/>
              </a:solidFill>
            </a:endParaRPr>
          </a:p>
        </p:txBody>
      </p:sp>
      <p:sp>
        <p:nvSpPr>
          <p:cNvPr id="5" name="TextBox 4"/>
          <p:cNvSpPr txBox="1"/>
          <p:nvPr/>
        </p:nvSpPr>
        <p:spPr>
          <a:xfrm>
            <a:off x="2516809" y="463827"/>
            <a:ext cx="9806531" cy="769441"/>
          </a:xfrm>
          <a:prstGeom prst="rect">
            <a:avLst/>
          </a:prstGeom>
          <a:noFill/>
        </p:spPr>
        <p:txBody>
          <a:bodyPr wrap="none" rtlCol="0">
            <a:spAutoFit/>
          </a:bodyPr>
          <a:lstStyle/>
          <a:p>
            <a:r>
              <a:rPr lang="en-GB" sz="4400" u="sng" dirty="0" err="1"/>
              <a:t>Actores</a:t>
            </a:r>
            <a:r>
              <a:rPr lang="en-GB" sz="4400" u="sng" dirty="0"/>
              <a:t> </a:t>
            </a:r>
            <a:r>
              <a:rPr lang="en-GB" sz="4400" u="sng" dirty="0" err="1"/>
              <a:t>en</a:t>
            </a:r>
            <a:r>
              <a:rPr lang="en-GB" sz="4400" u="sng" dirty="0"/>
              <a:t> la </a:t>
            </a:r>
            <a:r>
              <a:rPr lang="en-GB" sz="4400" u="sng" dirty="0" err="1"/>
              <a:t>intervenciones</a:t>
            </a:r>
            <a:r>
              <a:rPr lang="en-GB" sz="4400" u="sng" dirty="0"/>
              <a:t> </a:t>
            </a:r>
            <a:r>
              <a:rPr lang="en-GB" sz="4400" u="sng" dirty="0" err="1"/>
              <a:t>humanitarias</a:t>
            </a:r>
            <a:endParaRPr lang="en-GB" sz="4400" u="sng" dirty="0"/>
          </a:p>
        </p:txBody>
      </p:sp>
      <p:sp>
        <p:nvSpPr>
          <p:cNvPr id="6" name="TextBox 5"/>
          <p:cNvSpPr txBox="1"/>
          <p:nvPr/>
        </p:nvSpPr>
        <p:spPr>
          <a:xfrm>
            <a:off x="2959724" y="2348259"/>
            <a:ext cx="8394076" cy="3908762"/>
          </a:xfrm>
          <a:prstGeom prst="rect">
            <a:avLst/>
          </a:prstGeom>
          <a:noFill/>
        </p:spPr>
        <p:txBody>
          <a:bodyPr wrap="square" rtlCol="0">
            <a:spAutoFit/>
          </a:bodyPr>
          <a:lstStyle/>
          <a:p>
            <a:endParaRPr lang="en-US" sz="2400" dirty="0"/>
          </a:p>
          <a:p>
            <a:r>
              <a:rPr lang="en-US" sz="3200" dirty="0" err="1"/>
              <a:t>Principales</a:t>
            </a:r>
            <a:r>
              <a:rPr lang="en-US" sz="3200" dirty="0"/>
              <a:t> </a:t>
            </a:r>
            <a:r>
              <a:rPr lang="en-US" sz="3200" dirty="0" err="1"/>
              <a:t>actores</a:t>
            </a:r>
            <a:r>
              <a:rPr lang="en-US" sz="3200" dirty="0"/>
              <a:t> </a:t>
            </a:r>
            <a:r>
              <a:rPr lang="en-US" sz="3200" dirty="0" err="1"/>
              <a:t>implicados</a:t>
            </a:r>
            <a:r>
              <a:rPr lang="en-US" sz="3200" dirty="0"/>
              <a:t> </a:t>
            </a:r>
            <a:r>
              <a:rPr lang="en-US" sz="3200" dirty="0" err="1"/>
              <a:t>en</a:t>
            </a:r>
            <a:r>
              <a:rPr lang="en-US" sz="3200" dirty="0"/>
              <a:t> las </a:t>
            </a:r>
            <a:r>
              <a:rPr lang="en-US" sz="3200" dirty="0" err="1"/>
              <a:t>intervenciones</a:t>
            </a:r>
            <a:r>
              <a:rPr lang="en-US" sz="3200" dirty="0"/>
              <a:t> </a:t>
            </a:r>
            <a:r>
              <a:rPr lang="en-US" sz="3200" dirty="0" err="1"/>
              <a:t>humanitarias</a:t>
            </a:r>
            <a:r>
              <a:rPr lang="en-US" sz="3200" dirty="0"/>
              <a:t>: </a:t>
            </a:r>
          </a:p>
          <a:p>
            <a:endParaRPr lang="en-US" sz="3200" dirty="0"/>
          </a:p>
          <a:p>
            <a:r>
              <a:rPr lang="es-ES" sz="3200" dirty="0"/>
              <a:t>¿Quiénes son?</a:t>
            </a:r>
          </a:p>
          <a:p>
            <a:endParaRPr lang="es-ES" sz="3200" dirty="0"/>
          </a:p>
          <a:p>
            <a:r>
              <a:rPr lang="es-ES" sz="3200" dirty="0"/>
              <a:t>¿Cómo se pueden agrupar?</a:t>
            </a:r>
          </a:p>
          <a:p>
            <a:endParaRPr lang="en-US" sz="3200" dirty="0"/>
          </a:p>
        </p:txBody>
      </p:sp>
      <p:sp>
        <p:nvSpPr>
          <p:cNvPr id="3" name="Slide Number Placeholder 2"/>
          <p:cNvSpPr>
            <a:spLocks noGrp="1"/>
          </p:cNvSpPr>
          <p:nvPr>
            <p:ph type="sldNum" sz="quarter" idx="12"/>
          </p:nvPr>
        </p:nvSpPr>
        <p:spPr/>
        <p:txBody>
          <a:bodyPr/>
          <a:lstStyle/>
          <a:p>
            <a:fld id="{8CC4FCE3-3984-484D-8147-94AB9B0F2189}" type="slidenum">
              <a:rPr lang="fr-CH" smtClean="0"/>
              <a:t>41</a:t>
            </a:fld>
            <a:endParaRPr lang="fr-CH"/>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492942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2983" y="-15436"/>
            <a:ext cx="10515600" cy="1325563"/>
          </a:xfrm>
        </p:spPr>
        <p:txBody>
          <a:bodyPr>
            <a:normAutofit/>
          </a:bodyPr>
          <a:lstStyle/>
          <a:p>
            <a:pPr algn="ctr"/>
            <a:r>
              <a:rPr lang="en-US" u="sng">
                <a:latin typeface="+mn-lt"/>
              </a:rPr>
              <a:t>Actors in humanitarian </a:t>
            </a:r>
            <a:r>
              <a:rPr lang="en-US" u="sng" dirty="0">
                <a:latin typeface="+mn-lt"/>
              </a:rPr>
              <a:t>interventions</a:t>
            </a:r>
            <a:endParaRPr lang="fr-CH" dirty="0">
              <a:latin typeface="+mn-l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9342" y="3569847"/>
            <a:ext cx="449567" cy="1279536"/>
          </a:xfrm>
          <a:prstGeom prst="rect">
            <a:avLst/>
          </a:prstGeom>
        </p:spPr>
      </p:pic>
      <p:cxnSp>
        <p:nvCxnSpPr>
          <p:cNvPr id="7" name="Straight Connector 6"/>
          <p:cNvCxnSpPr/>
          <p:nvPr/>
        </p:nvCxnSpPr>
        <p:spPr>
          <a:xfrm flipH="1" flipV="1">
            <a:off x="4581631" y="3014834"/>
            <a:ext cx="887505" cy="43927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696286" y="1870208"/>
            <a:ext cx="3093924" cy="461665"/>
          </a:xfrm>
          <a:prstGeom prst="rect">
            <a:avLst/>
          </a:prstGeom>
        </p:spPr>
        <p:txBody>
          <a:bodyPr wrap="none">
            <a:spAutoFit/>
          </a:bodyPr>
          <a:lstStyle/>
          <a:p>
            <a:r>
              <a:rPr lang="en-US" sz="2400" dirty="0" err="1"/>
              <a:t>Población</a:t>
            </a:r>
            <a:r>
              <a:rPr lang="en-US" sz="2400" dirty="0"/>
              <a:t> civil </a:t>
            </a:r>
            <a:r>
              <a:rPr lang="en-US" sz="2400" dirty="0" err="1"/>
              <a:t>afectada</a:t>
            </a:r>
            <a:endParaRPr lang="en-US" sz="2400" dirty="0"/>
          </a:p>
        </p:txBody>
      </p:sp>
      <p:cxnSp>
        <p:nvCxnSpPr>
          <p:cNvPr id="15" name="Straight Connector 14"/>
          <p:cNvCxnSpPr/>
          <p:nvPr/>
        </p:nvCxnSpPr>
        <p:spPr>
          <a:xfrm>
            <a:off x="2411505" y="3014834"/>
            <a:ext cx="2160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184463" y="4132354"/>
            <a:ext cx="3460377" cy="896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62635" y="2619715"/>
            <a:ext cx="4233082" cy="461665"/>
          </a:xfrm>
          <a:prstGeom prst="rect">
            <a:avLst/>
          </a:prstGeom>
        </p:spPr>
        <p:txBody>
          <a:bodyPr wrap="none">
            <a:spAutoFit/>
          </a:bodyPr>
          <a:lstStyle/>
          <a:p>
            <a:r>
              <a:rPr lang="en-US" sz="2400" dirty="0" err="1"/>
              <a:t>Autoridades</a:t>
            </a:r>
            <a:r>
              <a:rPr lang="en-US" sz="2400" dirty="0"/>
              <a:t> </a:t>
            </a:r>
            <a:r>
              <a:rPr lang="en-US" sz="2400" dirty="0" err="1"/>
              <a:t>nacionales</a:t>
            </a:r>
            <a:r>
              <a:rPr lang="en-US" sz="2400" dirty="0"/>
              <a:t> y locales</a:t>
            </a:r>
          </a:p>
        </p:txBody>
      </p:sp>
      <p:cxnSp>
        <p:nvCxnSpPr>
          <p:cNvPr id="20" name="Straight Connector 19"/>
          <p:cNvCxnSpPr>
            <a:cxnSpLocks/>
          </p:cNvCxnSpPr>
          <p:nvPr/>
        </p:nvCxnSpPr>
        <p:spPr>
          <a:xfrm flipH="1">
            <a:off x="5125507" y="4768181"/>
            <a:ext cx="627016" cy="693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99147" y="5514485"/>
            <a:ext cx="370242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28650" y="4501910"/>
            <a:ext cx="4732875" cy="1292662"/>
          </a:xfrm>
          <a:prstGeom prst="rect">
            <a:avLst/>
          </a:prstGeom>
        </p:spPr>
        <p:txBody>
          <a:bodyPr wrap="square">
            <a:spAutoFit/>
          </a:bodyPr>
          <a:lstStyle/>
          <a:p>
            <a:r>
              <a:rPr lang="en-US" sz="2400" dirty="0" err="1"/>
              <a:t>Portadores</a:t>
            </a:r>
            <a:r>
              <a:rPr lang="en-US" sz="2400" dirty="0"/>
              <a:t> de </a:t>
            </a:r>
            <a:r>
              <a:rPr lang="en-US" sz="2400" dirty="0" err="1"/>
              <a:t>armas</a:t>
            </a:r>
            <a:r>
              <a:rPr lang="en-US" sz="2000" dirty="0"/>
              <a:t>: </a:t>
            </a:r>
            <a:r>
              <a:rPr lang="en-US" dirty="0" err="1"/>
              <a:t>por</a:t>
            </a:r>
            <a:r>
              <a:rPr lang="en-US" dirty="0"/>
              <a:t> </a:t>
            </a:r>
            <a:r>
              <a:rPr lang="en-US" dirty="0" err="1"/>
              <a:t>ejemplo</a:t>
            </a:r>
            <a:r>
              <a:rPr lang="en-US" dirty="0"/>
              <a:t>, </a:t>
            </a:r>
            <a:r>
              <a:rPr lang="en-US" dirty="0" err="1"/>
              <a:t>fuerzas</a:t>
            </a:r>
            <a:r>
              <a:rPr lang="en-US" dirty="0"/>
              <a:t> armadas, </a:t>
            </a:r>
            <a:r>
              <a:rPr lang="en-US" dirty="0" err="1"/>
              <a:t>grupos</a:t>
            </a:r>
            <a:r>
              <a:rPr lang="en-US" dirty="0"/>
              <a:t> de </a:t>
            </a:r>
            <a:r>
              <a:rPr lang="en-US" dirty="0" err="1"/>
              <a:t>oposición</a:t>
            </a:r>
            <a:r>
              <a:rPr lang="en-US" dirty="0"/>
              <a:t>, </a:t>
            </a:r>
            <a:r>
              <a:rPr lang="en-US" dirty="0" err="1"/>
              <a:t>fuerzas</a:t>
            </a:r>
            <a:r>
              <a:rPr lang="en-US" dirty="0"/>
              <a:t> armadas </a:t>
            </a:r>
            <a:r>
              <a:rPr lang="en-US" dirty="0" err="1"/>
              <a:t>internacionales</a:t>
            </a:r>
            <a:r>
              <a:rPr lang="en-US" dirty="0"/>
              <a:t>, </a:t>
            </a:r>
            <a:r>
              <a:rPr lang="en-US" dirty="0" err="1"/>
              <a:t>fuerzas</a:t>
            </a:r>
            <a:r>
              <a:rPr lang="en-US" dirty="0"/>
              <a:t> de </a:t>
            </a:r>
            <a:r>
              <a:rPr lang="en-US" dirty="0" err="1"/>
              <a:t>mantenimiento</a:t>
            </a:r>
            <a:r>
              <a:rPr lang="en-US" dirty="0"/>
              <a:t> de la </a:t>
            </a:r>
            <a:r>
              <a:rPr lang="en-US" dirty="0" err="1"/>
              <a:t>paz</a:t>
            </a:r>
            <a:endParaRPr lang="en-US" dirty="0"/>
          </a:p>
        </p:txBody>
      </p:sp>
      <p:cxnSp>
        <p:nvCxnSpPr>
          <p:cNvPr id="27" name="Straight Connector 26"/>
          <p:cNvCxnSpPr/>
          <p:nvPr/>
        </p:nvCxnSpPr>
        <p:spPr>
          <a:xfrm flipH="1" flipV="1">
            <a:off x="4771392" y="2290156"/>
            <a:ext cx="1036944" cy="524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21429" y="2285894"/>
            <a:ext cx="3049963"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61721" y="3169679"/>
            <a:ext cx="5257621" cy="1107996"/>
          </a:xfrm>
          <a:prstGeom prst="rect">
            <a:avLst/>
          </a:prstGeom>
        </p:spPr>
        <p:txBody>
          <a:bodyPr wrap="square">
            <a:spAutoFit/>
          </a:bodyPr>
          <a:lstStyle/>
          <a:p>
            <a:r>
              <a:rPr lang="en-US" sz="2400" dirty="0" err="1"/>
              <a:t>Actores</a:t>
            </a:r>
            <a:r>
              <a:rPr lang="en-US" sz="2400" dirty="0"/>
              <a:t> </a:t>
            </a:r>
            <a:r>
              <a:rPr lang="en-US" sz="2400" dirty="0" err="1"/>
              <a:t>implicados</a:t>
            </a:r>
            <a:r>
              <a:rPr lang="en-US" sz="2400" dirty="0"/>
              <a:t> </a:t>
            </a:r>
            <a:r>
              <a:rPr lang="en-US" sz="2400" dirty="0" err="1"/>
              <a:t>en</a:t>
            </a:r>
            <a:r>
              <a:rPr lang="en-US" sz="2400" dirty="0"/>
              <a:t> la </a:t>
            </a:r>
            <a:r>
              <a:rPr lang="en-US" sz="2400" dirty="0" err="1"/>
              <a:t>gestión</a:t>
            </a:r>
            <a:r>
              <a:rPr lang="en-US" sz="2400" dirty="0"/>
              <a:t> </a:t>
            </a:r>
            <a:r>
              <a:rPr lang="en-US" sz="2400" dirty="0" err="1"/>
              <a:t>política</a:t>
            </a:r>
            <a:r>
              <a:rPr lang="en-US" sz="2400" dirty="0"/>
              <a:t> de </a:t>
            </a:r>
            <a:r>
              <a:rPr lang="en-US" sz="2400" dirty="0" err="1"/>
              <a:t>los</a:t>
            </a:r>
            <a:r>
              <a:rPr lang="en-US" sz="2400" dirty="0"/>
              <a:t> </a:t>
            </a:r>
            <a:r>
              <a:rPr lang="en-US" sz="2400" dirty="0" err="1"/>
              <a:t>conflictos</a:t>
            </a:r>
            <a:r>
              <a:rPr lang="en-US" dirty="0"/>
              <a:t>: </a:t>
            </a:r>
            <a:r>
              <a:rPr lang="en-US" dirty="0" err="1"/>
              <a:t>Consejo</a:t>
            </a:r>
            <a:r>
              <a:rPr lang="en-US" dirty="0"/>
              <a:t> de </a:t>
            </a:r>
            <a:r>
              <a:rPr lang="en-US" dirty="0" err="1"/>
              <a:t>Seguridad</a:t>
            </a:r>
            <a:r>
              <a:rPr lang="en-US" dirty="0"/>
              <a:t> de la ONU, </a:t>
            </a:r>
            <a:r>
              <a:rPr lang="en-US" dirty="0" err="1"/>
              <a:t>Estados</a:t>
            </a:r>
            <a:r>
              <a:rPr lang="en-US" dirty="0"/>
              <a:t> </a:t>
            </a:r>
            <a:r>
              <a:rPr lang="en-US" dirty="0" err="1"/>
              <a:t>involucrados</a:t>
            </a:r>
            <a:r>
              <a:rPr lang="en-US" dirty="0"/>
              <a:t> </a:t>
            </a:r>
            <a:r>
              <a:rPr lang="en-US" dirty="0" err="1"/>
              <a:t>en</a:t>
            </a:r>
            <a:r>
              <a:rPr lang="en-US" dirty="0"/>
              <a:t> </a:t>
            </a:r>
            <a:r>
              <a:rPr lang="en-US" dirty="0" err="1"/>
              <a:t>negociaciones</a:t>
            </a:r>
            <a:endParaRPr lang="en-US" sz="1600" dirty="0"/>
          </a:p>
        </p:txBody>
      </p:sp>
      <p:cxnSp>
        <p:nvCxnSpPr>
          <p:cNvPr id="33" name="Straight Connector 32"/>
          <p:cNvCxnSpPr/>
          <p:nvPr/>
        </p:nvCxnSpPr>
        <p:spPr>
          <a:xfrm flipV="1">
            <a:off x="6239435" y="2228767"/>
            <a:ext cx="824752" cy="56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64188" y="2220224"/>
            <a:ext cx="3003177"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26623" y="1725778"/>
            <a:ext cx="5099345" cy="769441"/>
          </a:xfrm>
          <a:prstGeom prst="rect">
            <a:avLst/>
          </a:prstGeom>
        </p:spPr>
        <p:txBody>
          <a:bodyPr wrap="none">
            <a:spAutoFit/>
          </a:bodyPr>
          <a:lstStyle/>
          <a:p>
            <a:r>
              <a:rPr lang="en-US" sz="2400" dirty="0" err="1"/>
              <a:t>Agencias</a:t>
            </a:r>
            <a:r>
              <a:rPr lang="en-US" sz="2400" dirty="0"/>
              <a:t> de las </a:t>
            </a:r>
            <a:r>
              <a:rPr lang="en-US" sz="2400" dirty="0" err="1"/>
              <a:t>Naciones</a:t>
            </a:r>
            <a:r>
              <a:rPr lang="en-US" sz="2400" dirty="0"/>
              <a:t> </a:t>
            </a:r>
            <a:r>
              <a:rPr lang="en-US" sz="2400" dirty="0" err="1"/>
              <a:t>Unidas</a:t>
            </a:r>
            <a:r>
              <a:rPr lang="en-US" sz="2400" dirty="0"/>
              <a:t>: </a:t>
            </a:r>
          </a:p>
          <a:p>
            <a:r>
              <a:rPr lang="en-US" sz="2000" dirty="0"/>
              <a:t>Por </a:t>
            </a:r>
            <a:r>
              <a:rPr lang="en-US" sz="2000" dirty="0" err="1"/>
              <a:t>ejemplo</a:t>
            </a:r>
            <a:r>
              <a:rPr lang="en-US" sz="2000" dirty="0"/>
              <a:t> ACNUR, PAM, OMS, UNICEF, OCAH</a:t>
            </a:r>
          </a:p>
        </p:txBody>
      </p:sp>
      <p:cxnSp>
        <p:nvCxnSpPr>
          <p:cNvPr id="38" name="Straight Connector 37"/>
          <p:cNvCxnSpPr/>
          <p:nvPr/>
        </p:nvCxnSpPr>
        <p:spPr>
          <a:xfrm flipV="1">
            <a:off x="6472518" y="2995869"/>
            <a:ext cx="708211" cy="439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180729" y="2977590"/>
            <a:ext cx="3487271" cy="1564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064187" y="2606607"/>
            <a:ext cx="5127813" cy="830997"/>
          </a:xfrm>
          <a:prstGeom prst="rect">
            <a:avLst/>
          </a:prstGeom>
        </p:spPr>
        <p:txBody>
          <a:bodyPr wrap="square">
            <a:spAutoFit/>
          </a:bodyPr>
          <a:lstStyle/>
          <a:p>
            <a:r>
              <a:rPr lang="en-US" sz="2400" dirty="0" err="1"/>
              <a:t>Movimiento</a:t>
            </a:r>
            <a:r>
              <a:rPr lang="en-US" sz="2400" dirty="0"/>
              <a:t> de la Cruz </a:t>
            </a:r>
            <a:r>
              <a:rPr lang="en-US" sz="2400" dirty="0" err="1"/>
              <a:t>Roja</a:t>
            </a:r>
            <a:r>
              <a:rPr lang="en-US" sz="2400" dirty="0"/>
              <a:t> y Medial Luna </a:t>
            </a:r>
            <a:r>
              <a:rPr lang="en-US" sz="2400" dirty="0" err="1"/>
              <a:t>Roja</a:t>
            </a:r>
            <a:r>
              <a:rPr lang="en-US" sz="2400" dirty="0"/>
              <a:t> </a:t>
            </a:r>
            <a:r>
              <a:rPr lang="en-US" dirty="0"/>
              <a:t>(CICR, </a:t>
            </a:r>
            <a:r>
              <a:rPr lang="en-US" dirty="0" err="1"/>
              <a:t>Federación</a:t>
            </a:r>
            <a:r>
              <a:rPr lang="en-US" dirty="0"/>
              <a:t>, </a:t>
            </a:r>
            <a:r>
              <a:rPr lang="en-US" dirty="0" err="1"/>
              <a:t>Soc</a:t>
            </a:r>
            <a:r>
              <a:rPr lang="en-US" dirty="0"/>
              <a:t>-Nat)</a:t>
            </a:r>
          </a:p>
        </p:txBody>
      </p:sp>
      <p:cxnSp>
        <p:nvCxnSpPr>
          <p:cNvPr id="42" name="Straight Connector 41"/>
          <p:cNvCxnSpPr/>
          <p:nvPr/>
        </p:nvCxnSpPr>
        <p:spPr>
          <a:xfrm flipH="1">
            <a:off x="7221735" y="3998778"/>
            <a:ext cx="3460377" cy="8965"/>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117198" y="3517782"/>
            <a:ext cx="4488921" cy="461665"/>
          </a:xfrm>
          <a:prstGeom prst="rect">
            <a:avLst/>
          </a:prstGeom>
        </p:spPr>
        <p:txBody>
          <a:bodyPr wrap="none">
            <a:spAutoFit/>
          </a:bodyPr>
          <a:lstStyle/>
          <a:p>
            <a:r>
              <a:rPr lang="en-US" sz="2400" dirty="0"/>
              <a:t>ONGs </a:t>
            </a:r>
            <a:r>
              <a:rPr lang="en-US" sz="2400" dirty="0" err="1"/>
              <a:t>internacionales</a:t>
            </a:r>
            <a:r>
              <a:rPr lang="en-US" sz="2400" dirty="0"/>
              <a:t> y </a:t>
            </a:r>
            <a:r>
              <a:rPr lang="en-US" sz="2400" dirty="0" err="1"/>
              <a:t>nacionales</a:t>
            </a:r>
            <a:endParaRPr lang="en-US" sz="2400" dirty="0"/>
          </a:p>
        </p:txBody>
      </p:sp>
      <p:cxnSp>
        <p:nvCxnSpPr>
          <p:cNvPr id="45" name="Straight Connector 44"/>
          <p:cNvCxnSpPr/>
          <p:nvPr/>
        </p:nvCxnSpPr>
        <p:spPr>
          <a:xfrm>
            <a:off x="6473515" y="4785322"/>
            <a:ext cx="877544" cy="306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351059" y="5057998"/>
            <a:ext cx="3433482" cy="33962"/>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180729" y="4610970"/>
            <a:ext cx="1993366" cy="461665"/>
          </a:xfrm>
          <a:prstGeom prst="rect">
            <a:avLst/>
          </a:prstGeom>
        </p:spPr>
        <p:txBody>
          <a:bodyPr wrap="none">
            <a:spAutoFit/>
          </a:bodyPr>
          <a:lstStyle/>
          <a:p>
            <a:r>
              <a:rPr lang="en-US" sz="2400" dirty="0"/>
              <a:t>Sector </a:t>
            </a:r>
            <a:r>
              <a:rPr lang="en-US" sz="2400" dirty="0" err="1"/>
              <a:t>privado</a:t>
            </a:r>
            <a:endParaRPr lang="en-US" sz="2400" dirty="0"/>
          </a:p>
        </p:txBody>
      </p:sp>
      <p:cxnSp>
        <p:nvCxnSpPr>
          <p:cNvPr id="51" name="Straight Connector 50"/>
          <p:cNvCxnSpPr>
            <a:cxnSpLocks/>
          </p:cNvCxnSpPr>
          <p:nvPr/>
        </p:nvCxnSpPr>
        <p:spPr>
          <a:xfrm flipH="1">
            <a:off x="5027532" y="5344539"/>
            <a:ext cx="664797" cy="833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1278135" y="6201689"/>
            <a:ext cx="3747248" cy="8965"/>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485182" y="5791372"/>
            <a:ext cx="2338269" cy="461665"/>
          </a:xfrm>
          <a:prstGeom prst="rect">
            <a:avLst/>
          </a:prstGeom>
        </p:spPr>
        <p:txBody>
          <a:bodyPr wrap="none">
            <a:spAutoFit/>
          </a:bodyPr>
          <a:lstStyle/>
          <a:p>
            <a:r>
              <a:rPr lang="en-US" sz="2400" dirty="0" err="1"/>
              <a:t>Grupos</a:t>
            </a:r>
            <a:r>
              <a:rPr lang="en-US" sz="2400" dirty="0"/>
              <a:t> </a:t>
            </a:r>
            <a:r>
              <a:rPr lang="en-US" sz="2400" dirty="0" err="1"/>
              <a:t>religiosos</a:t>
            </a:r>
            <a:endParaRPr lang="en-US" sz="2400" dirty="0"/>
          </a:p>
        </p:txBody>
      </p:sp>
      <p:cxnSp>
        <p:nvCxnSpPr>
          <p:cNvPr id="57" name="Straight Connector 56"/>
          <p:cNvCxnSpPr/>
          <p:nvPr/>
        </p:nvCxnSpPr>
        <p:spPr>
          <a:xfrm>
            <a:off x="6353666" y="5344539"/>
            <a:ext cx="537081" cy="1097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99224" y="6422816"/>
            <a:ext cx="3648137" cy="8965"/>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065038" y="5970116"/>
            <a:ext cx="1377493" cy="461665"/>
          </a:xfrm>
          <a:prstGeom prst="rect">
            <a:avLst/>
          </a:prstGeom>
        </p:spPr>
        <p:txBody>
          <a:bodyPr wrap="none">
            <a:spAutoFit/>
          </a:bodyPr>
          <a:lstStyle/>
          <a:p>
            <a:r>
              <a:rPr lang="en-US" sz="2400" dirty="0" err="1"/>
              <a:t>Donantes</a:t>
            </a:r>
            <a:endParaRPr lang="en-US" sz="2400" dirty="0"/>
          </a:p>
        </p:txBody>
      </p:sp>
      <p:cxnSp>
        <p:nvCxnSpPr>
          <p:cNvPr id="62" name="Straight Connector 61"/>
          <p:cNvCxnSpPr/>
          <p:nvPr/>
        </p:nvCxnSpPr>
        <p:spPr>
          <a:xfrm>
            <a:off x="6062327" y="5298147"/>
            <a:ext cx="0" cy="1452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71392" y="6750430"/>
            <a:ext cx="1290935"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636492" y="6345952"/>
            <a:ext cx="1579278" cy="461665"/>
          </a:xfrm>
          <a:prstGeom prst="rect">
            <a:avLst/>
          </a:prstGeom>
        </p:spPr>
        <p:txBody>
          <a:bodyPr wrap="none">
            <a:spAutoFit/>
          </a:bodyPr>
          <a:lstStyle/>
          <a:p>
            <a:r>
              <a:rPr lang="en-US" sz="2400" dirty="0"/>
              <a:t>Los </a:t>
            </a:r>
            <a:r>
              <a:rPr lang="en-US" sz="2400" dirty="0" err="1"/>
              <a:t>medios</a:t>
            </a:r>
            <a:endParaRPr lang="en-US" sz="2400" dirty="0"/>
          </a:p>
        </p:txBody>
      </p:sp>
      <p:sp>
        <p:nvSpPr>
          <p:cNvPr id="39" name="Rectangle 38">
            <a:extLst>
              <a:ext uri="{FF2B5EF4-FFF2-40B4-BE49-F238E27FC236}">
                <a16:creationId xmlns:a16="http://schemas.microsoft.com/office/drawing/2014/main" id="{17AAC318-8684-42D6-B4F4-D2B5574497E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cxnSp>
        <p:nvCxnSpPr>
          <p:cNvPr id="44" name="Straight Connector 43"/>
          <p:cNvCxnSpPr/>
          <p:nvPr/>
        </p:nvCxnSpPr>
        <p:spPr>
          <a:xfrm>
            <a:off x="6415423" y="4924602"/>
            <a:ext cx="806312" cy="866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204653" y="5758556"/>
            <a:ext cx="3433482" cy="3396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1795" y="5367112"/>
            <a:ext cx="2618153" cy="461665"/>
          </a:xfrm>
          <a:prstGeom prst="rect">
            <a:avLst/>
          </a:prstGeom>
          <a:noFill/>
        </p:spPr>
        <p:txBody>
          <a:bodyPr wrap="none" rtlCol="0">
            <a:spAutoFit/>
          </a:bodyPr>
          <a:lstStyle/>
          <a:p>
            <a:r>
              <a:rPr lang="en-US" sz="2400" dirty="0" err="1"/>
              <a:t>Grupos</a:t>
            </a:r>
            <a:r>
              <a:rPr lang="en-US" sz="2400" dirty="0"/>
              <a:t> de diaspora</a:t>
            </a:r>
            <a:endParaRPr lang="en-GB" sz="2400" dirty="0"/>
          </a:p>
        </p:txBody>
      </p:sp>
    </p:spTree>
    <p:extLst>
      <p:ext uri="{BB962C8B-B14F-4D97-AF65-F5344CB8AC3E}">
        <p14:creationId xmlns:p14="http://schemas.microsoft.com/office/powerpoint/2010/main" val="3983270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Oval 8"/>
          <p:cNvSpPr/>
          <p:nvPr/>
        </p:nvSpPr>
        <p:spPr>
          <a:xfrm>
            <a:off x="8478438" y="2306953"/>
            <a:ext cx="2719782" cy="24672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0" name="Oval 9"/>
          <p:cNvSpPr/>
          <p:nvPr/>
        </p:nvSpPr>
        <p:spPr>
          <a:xfrm>
            <a:off x="4135839" y="142753"/>
            <a:ext cx="5613439" cy="3911774"/>
          </a:xfrm>
          <a:prstGeom prst="ellipse">
            <a:avLst/>
          </a:prstGeom>
          <a:noFill/>
          <a:ln>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1" name="Oval 10"/>
          <p:cNvSpPr/>
          <p:nvPr/>
        </p:nvSpPr>
        <p:spPr>
          <a:xfrm>
            <a:off x="4180042" y="3679409"/>
            <a:ext cx="4959176" cy="3194866"/>
          </a:xfrm>
          <a:prstGeom prst="ellipse">
            <a:avLst/>
          </a:prstGeom>
          <a:noFill/>
          <a:ln>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2" name="Oval 11"/>
          <p:cNvSpPr/>
          <p:nvPr/>
        </p:nvSpPr>
        <p:spPr>
          <a:xfrm>
            <a:off x="6833140" y="3661315"/>
            <a:ext cx="4959176" cy="3160849"/>
          </a:xfrm>
          <a:prstGeom prst="ellipse">
            <a:avLst/>
          </a:prstGeom>
          <a:noFill/>
          <a:ln>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3" name="Oval 12"/>
          <p:cNvSpPr/>
          <p:nvPr/>
        </p:nvSpPr>
        <p:spPr>
          <a:xfrm>
            <a:off x="6983814" y="206876"/>
            <a:ext cx="5016842" cy="3800586"/>
          </a:xfrm>
          <a:prstGeom prst="ellipse">
            <a:avLst/>
          </a:prstGeom>
          <a:noFill/>
          <a:ln>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4" name="Oval 13"/>
          <p:cNvSpPr/>
          <p:nvPr/>
        </p:nvSpPr>
        <p:spPr>
          <a:xfrm>
            <a:off x="4896414" y="1683367"/>
            <a:ext cx="2663967" cy="263705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7" name="Oval 16"/>
          <p:cNvSpPr/>
          <p:nvPr/>
        </p:nvSpPr>
        <p:spPr>
          <a:xfrm>
            <a:off x="4839336" y="2959100"/>
            <a:ext cx="2875196" cy="258733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19" name="Oval 18"/>
          <p:cNvSpPr/>
          <p:nvPr/>
        </p:nvSpPr>
        <p:spPr>
          <a:xfrm>
            <a:off x="6557191" y="3660734"/>
            <a:ext cx="2685329" cy="25879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20" name="Oval 19"/>
          <p:cNvSpPr/>
          <p:nvPr/>
        </p:nvSpPr>
        <p:spPr>
          <a:xfrm>
            <a:off x="8037095" y="2969611"/>
            <a:ext cx="3079530" cy="274772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21" name="Oval 20"/>
          <p:cNvSpPr/>
          <p:nvPr/>
        </p:nvSpPr>
        <p:spPr>
          <a:xfrm>
            <a:off x="6570366" y="1324890"/>
            <a:ext cx="2563716" cy="25977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22" name="Oval 21"/>
          <p:cNvSpPr/>
          <p:nvPr/>
        </p:nvSpPr>
        <p:spPr>
          <a:xfrm>
            <a:off x="7749285" y="1560155"/>
            <a:ext cx="2719782" cy="24672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bg2"/>
              </a:solidFill>
            </a:endParaRPr>
          </a:p>
        </p:txBody>
      </p:sp>
      <p:sp>
        <p:nvSpPr>
          <p:cNvPr id="23" name="Oval 22"/>
          <p:cNvSpPr/>
          <p:nvPr/>
        </p:nvSpPr>
        <p:spPr>
          <a:xfrm>
            <a:off x="7040578" y="3196279"/>
            <a:ext cx="1766298" cy="1447055"/>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2"/>
                </a:solidFill>
              </a:rPr>
              <a:t>Comunidades</a:t>
            </a:r>
            <a:r>
              <a:rPr lang="en-US" sz="1400" dirty="0">
                <a:solidFill>
                  <a:schemeClr val="bg2"/>
                </a:solidFill>
              </a:rPr>
              <a:t> </a:t>
            </a:r>
            <a:r>
              <a:rPr lang="en-US" sz="1400" dirty="0" err="1">
                <a:solidFill>
                  <a:schemeClr val="bg2"/>
                </a:solidFill>
              </a:rPr>
              <a:t>afectadas</a:t>
            </a:r>
            <a:endParaRPr lang="fr-CH" sz="1400" dirty="0">
              <a:solidFill>
                <a:schemeClr val="bg2"/>
              </a:solidFill>
            </a:endParaRPr>
          </a:p>
        </p:txBody>
      </p:sp>
      <p:sp>
        <p:nvSpPr>
          <p:cNvPr id="24" name="Oval 23"/>
          <p:cNvSpPr/>
          <p:nvPr/>
        </p:nvSpPr>
        <p:spPr>
          <a:xfrm>
            <a:off x="6985481" y="1450839"/>
            <a:ext cx="1649556" cy="113462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Movimiento</a:t>
            </a:r>
            <a:r>
              <a:rPr lang="en-US" sz="1200" dirty="0">
                <a:solidFill>
                  <a:schemeClr val="bg2"/>
                </a:solidFill>
              </a:rPr>
              <a:t> </a:t>
            </a:r>
            <a:r>
              <a:rPr lang="en-US" sz="1200" dirty="0" err="1">
                <a:solidFill>
                  <a:schemeClr val="bg2"/>
                </a:solidFill>
              </a:rPr>
              <a:t>internacional</a:t>
            </a:r>
            <a:r>
              <a:rPr lang="en-US" sz="1200" dirty="0">
                <a:solidFill>
                  <a:schemeClr val="bg2"/>
                </a:solidFill>
              </a:rPr>
              <a:t> de Cruz </a:t>
            </a:r>
            <a:r>
              <a:rPr lang="en-US" sz="1200" dirty="0" err="1">
                <a:solidFill>
                  <a:schemeClr val="bg2"/>
                </a:solidFill>
              </a:rPr>
              <a:t>Roja</a:t>
            </a:r>
            <a:r>
              <a:rPr lang="en-US" sz="1200" dirty="0">
                <a:solidFill>
                  <a:schemeClr val="bg2"/>
                </a:solidFill>
              </a:rPr>
              <a:t> y Media Luna </a:t>
            </a:r>
            <a:r>
              <a:rPr lang="en-US" sz="1200" dirty="0" err="1">
                <a:solidFill>
                  <a:schemeClr val="bg2"/>
                </a:solidFill>
              </a:rPr>
              <a:t>Roja</a:t>
            </a:r>
            <a:endParaRPr lang="fr-CH" sz="1200" dirty="0">
              <a:solidFill>
                <a:schemeClr val="bg2"/>
              </a:solidFill>
            </a:endParaRPr>
          </a:p>
        </p:txBody>
      </p:sp>
      <p:sp>
        <p:nvSpPr>
          <p:cNvPr id="25" name="Oval 24"/>
          <p:cNvSpPr/>
          <p:nvPr/>
        </p:nvSpPr>
        <p:spPr>
          <a:xfrm>
            <a:off x="9229132" y="1923233"/>
            <a:ext cx="1274687" cy="71433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Donantes</a:t>
            </a:r>
            <a:endParaRPr lang="fr-CH" sz="1200" dirty="0">
              <a:solidFill>
                <a:schemeClr val="bg2"/>
              </a:solidFill>
            </a:endParaRPr>
          </a:p>
        </p:txBody>
      </p:sp>
      <p:sp>
        <p:nvSpPr>
          <p:cNvPr id="26" name="Oval 25"/>
          <p:cNvSpPr/>
          <p:nvPr/>
        </p:nvSpPr>
        <p:spPr>
          <a:xfrm>
            <a:off x="9432062" y="3030904"/>
            <a:ext cx="1526702" cy="96154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Gobierno</a:t>
            </a:r>
            <a:r>
              <a:rPr lang="en-US" sz="1200" dirty="0">
                <a:solidFill>
                  <a:schemeClr val="bg2"/>
                </a:solidFill>
              </a:rPr>
              <a:t> </a:t>
            </a:r>
            <a:r>
              <a:rPr lang="en-US" sz="1200" dirty="0" err="1">
                <a:solidFill>
                  <a:schemeClr val="bg2"/>
                </a:solidFill>
              </a:rPr>
              <a:t>anfitrión</a:t>
            </a:r>
            <a:endParaRPr lang="fr-CH" sz="1200" dirty="0">
              <a:solidFill>
                <a:schemeClr val="bg2"/>
              </a:solidFill>
            </a:endParaRPr>
          </a:p>
        </p:txBody>
      </p:sp>
      <p:sp>
        <p:nvSpPr>
          <p:cNvPr id="27" name="Oval 26"/>
          <p:cNvSpPr/>
          <p:nvPr/>
        </p:nvSpPr>
        <p:spPr>
          <a:xfrm>
            <a:off x="9016743" y="4299961"/>
            <a:ext cx="2337057" cy="113862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Organisaciones</a:t>
            </a:r>
            <a:r>
              <a:rPr lang="en-US" sz="1200" dirty="0">
                <a:solidFill>
                  <a:schemeClr val="bg2"/>
                </a:solidFill>
              </a:rPr>
              <a:t> </a:t>
            </a:r>
            <a:r>
              <a:rPr lang="en-US" sz="1200" dirty="0" err="1">
                <a:solidFill>
                  <a:schemeClr val="bg2"/>
                </a:solidFill>
              </a:rPr>
              <a:t>intergubernamentales</a:t>
            </a:r>
            <a:r>
              <a:rPr lang="en-US" sz="1200" dirty="0">
                <a:solidFill>
                  <a:schemeClr val="bg2"/>
                </a:solidFill>
              </a:rPr>
              <a:t> </a:t>
            </a:r>
            <a:r>
              <a:rPr lang="en-US" sz="1200" dirty="0" err="1">
                <a:solidFill>
                  <a:schemeClr val="bg2"/>
                </a:solidFill>
              </a:rPr>
              <a:t>regioanles</a:t>
            </a:r>
            <a:endParaRPr lang="fr-CH" sz="1200" dirty="0">
              <a:solidFill>
                <a:schemeClr val="bg2"/>
              </a:solidFill>
            </a:endParaRPr>
          </a:p>
        </p:txBody>
      </p:sp>
      <p:sp>
        <p:nvSpPr>
          <p:cNvPr id="28" name="Oval 27"/>
          <p:cNvSpPr/>
          <p:nvPr/>
        </p:nvSpPr>
        <p:spPr>
          <a:xfrm>
            <a:off x="7300500" y="5306991"/>
            <a:ext cx="1209485" cy="73697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ONG</a:t>
            </a:r>
          </a:p>
          <a:p>
            <a:pPr algn="ctr"/>
            <a:r>
              <a:rPr lang="en-US" sz="1200" dirty="0" err="1">
                <a:solidFill>
                  <a:schemeClr val="bg2"/>
                </a:solidFill>
              </a:rPr>
              <a:t>nacionales</a:t>
            </a:r>
            <a:endParaRPr lang="fr-CH" sz="1200" dirty="0">
              <a:solidFill>
                <a:schemeClr val="bg2"/>
              </a:solidFill>
            </a:endParaRPr>
          </a:p>
        </p:txBody>
      </p:sp>
      <p:sp>
        <p:nvSpPr>
          <p:cNvPr id="29" name="Oval 28"/>
          <p:cNvSpPr/>
          <p:nvPr/>
        </p:nvSpPr>
        <p:spPr>
          <a:xfrm>
            <a:off x="4814819" y="4091743"/>
            <a:ext cx="1595179" cy="95366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err="1">
                <a:solidFill>
                  <a:schemeClr val="bg2"/>
                </a:solidFill>
              </a:rPr>
              <a:t>Agencias</a:t>
            </a:r>
            <a:r>
              <a:rPr lang="fr-CH" sz="1200" dirty="0">
                <a:solidFill>
                  <a:schemeClr val="bg2"/>
                </a:solidFill>
              </a:rPr>
              <a:t> </a:t>
            </a:r>
            <a:r>
              <a:rPr lang="fr-CH" sz="1200" dirty="0" err="1">
                <a:solidFill>
                  <a:schemeClr val="bg2"/>
                </a:solidFill>
              </a:rPr>
              <a:t>humanitarias</a:t>
            </a:r>
            <a:r>
              <a:rPr lang="fr-CH" sz="1200" dirty="0">
                <a:solidFill>
                  <a:schemeClr val="bg2"/>
                </a:solidFill>
              </a:rPr>
              <a:t> de NNUU</a:t>
            </a:r>
          </a:p>
        </p:txBody>
      </p:sp>
      <p:sp>
        <p:nvSpPr>
          <p:cNvPr id="30" name="Oval 29"/>
          <p:cNvSpPr/>
          <p:nvPr/>
        </p:nvSpPr>
        <p:spPr>
          <a:xfrm>
            <a:off x="4719885" y="2146738"/>
            <a:ext cx="1609537" cy="109151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ONG </a:t>
            </a:r>
            <a:r>
              <a:rPr lang="en-US" sz="1200" dirty="0" err="1">
                <a:solidFill>
                  <a:schemeClr val="bg2"/>
                </a:solidFill>
              </a:rPr>
              <a:t>internacionales</a:t>
            </a:r>
            <a:endParaRPr lang="fr-CH" sz="1200" dirty="0">
              <a:solidFill>
                <a:schemeClr val="bg2"/>
              </a:solidFill>
            </a:endParaRPr>
          </a:p>
        </p:txBody>
      </p:sp>
      <p:sp>
        <p:nvSpPr>
          <p:cNvPr id="31" name="Oval 30"/>
          <p:cNvSpPr/>
          <p:nvPr/>
        </p:nvSpPr>
        <p:spPr>
          <a:xfrm>
            <a:off x="9990222" y="654858"/>
            <a:ext cx="1195401" cy="795981"/>
          </a:xfrm>
          <a:prstGeom prst="ellipse">
            <a:avLst/>
          </a:prstGeom>
          <a:solidFill>
            <a:schemeClr val="accent5">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Grupos</a:t>
            </a:r>
            <a:r>
              <a:rPr lang="en-US" sz="1200" dirty="0">
                <a:solidFill>
                  <a:schemeClr val="bg2"/>
                </a:solidFill>
              </a:rPr>
              <a:t> de </a:t>
            </a:r>
            <a:r>
              <a:rPr lang="en-US" sz="1200" dirty="0" err="1">
                <a:solidFill>
                  <a:schemeClr val="bg2"/>
                </a:solidFill>
              </a:rPr>
              <a:t>disapora</a:t>
            </a:r>
            <a:endParaRPr lang="en-US" sz="1200" dirty="0">
              <a:solidFill>
                <a:schemeClr val="bg2"/>
              </a:solidFill>
            </a:endParaRPr>
          </a:p>
        </p:txBody>
      </p:sp>
      <p:sp>
        <p:nvSpPr>
          <p:cNvPr id="32" name="Oval 31"/>
          <p:cNvSpPr/>
          <p:nvPr/>
        </p:nvSpPr>
        <p:spPr>
          <a:xfrm>
            <a:off x="10148754" y="5717337"/>
            <a:ext cx="1054443" cy="795981"/>
          </a:xfrm>
          <a:prstGeom prst="ellipse">
            <a:avLst/>
          </a:prstGeom>
          <a:solidFill>
            <a:schemeClr val="accent5">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Sector </a:t>
            </a:r>
            <a:r>
              <a:rPr lang="en-US" sz="1200" dirty="0" err="1">
                <a:solidFill>
                  <a:schemeClr val="bg2"/>
                </a:solidFill>
              </a:rPr>
              <a:t>privado</a:t>
            </a:r>
            <a:endParaRPr lang="fr-CH" sz="1200" dirty="0">
              <a:solidFill>
                <a:schemeClr val="bg2"/>
              </a:solidFill>
            </a:endParaRPr>
          </a:p>
        </p:txBody>
      </p:sp>
      <p:sp>
        <p:nvSpPr>
          <p:cNvPr id="33" name="Oval 32"/>
          <p:cNvSpPr/>
          <p:nvPr/>
        </p:nvSpPr>
        <p:spPr>
          <a:xfrm>
            <a:off x="4719885" y="5657620"/>
            <a:ext cx="1389690" cy="915413"/>
          </a:xfrm>
          <a:prstGeom prst="ellipse">
            <a:avLst/>
          </a:prstGeom>
          <a:solidFill>
            <a:schemeClr val="accent5">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Instituciones</a:t>
            </a:r>
            <a:r>
              <a:rPr lang="en-US" sz="1200" dirty="0">
                <a:solidFill>
                  <a:schemeClr val="bg2"/>
                </a:solidFill>
              </a:rPr>
              <a:t> </a:t>
            </a:r>
            <a:r>
              <a:rPr lang="en-US" sz="1200" dirty="0" err="1">
                <a:solidFill>
                  <a:schemeClr val="bg2"/>
                </a:solidFill>
              </a:rPr>
              <a:t>religiosas</a:t>
            </a:r>
            <a:endParaRPr lang="fr-CH" sz="1200" dirty="0">
              <a:solidFill>
                <a:schemeClr val="bg2"/>
              </a:solidFill>
            </a:endParaRPr>
          </a:p>
        </p:txBody>
      </p:sp>
      <p:sp>
        <p:nvSpPr>
          <p:cNvPr id="34" name="Oval 33"/>
          <p:cNvSpPr/>
          <p:nvPr/>
        </p:nvSpPr>
        <p:spPr>
          <a:xfrm>
            <a:off x="4719885" y="685618"/>
            <a:ext cx="1054443" cy="795981"/>
          </a:xfrm>
          <a:prstGeom prst="ellipse">
            <a:avLst/>
          </a:prstGeom>
          <a:solidFill>
            <a:schemeClr val="accent5">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rPr>
              <a:t>Fuerzas</a:t>
            </a:r>
            <a:r>
              <a:rPr lang="en-US" sz="1200" dirty="0">
                <a:solidFill>
                  <a:schemeClr val="bg2"/>
                </a:solidFill>
              </a:rPr>
              <a:t> </a:t>
            </a:r>
            <a:r>
              <a:rPr lang="en-US" sz="1200" dirty="0" err="1">
                <a:solidFill>
                  <a:schemeClr val="bg2"/>
                </a:solidFill>
              </a:rPr>
              <a:t>militares</a:t>
            </a:r>
            <a:endParaRPr lang="en-US" sz="1200" dirty="0">
              <a:solidFill>
                <a:schemeClr val="bg2"/>
              </a:solidFill>
            </a:endParaRPr>
          </a:p>
        </p:txBody>
      </p:sp>
      <p:sp>
        <p:nvSpPr>
          <p:cNvPr id="35" name="Oval 34"/>
          <p:cNvSpPr/>
          <p:nvPr/>
        </p:nvSpPr>
        <p:spPr>
          <a:xfrm>
            <a:off x="1520147" y="271849"/>
            <a:ext cx="255373" cy="255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solidFill>
                <a:schemeClr val="bg2"/>
              </a:solidFill>
            </a:endParaRPr>
          </a:p>
        </p:txBody>
      </p:sp>
      <p:sp>
        <p:nvSpPr>
          <p:cNvPr id="36" name="TextBox 35"/>
          <p:cNvSpPr txBox="1"/>
          <p:nvPr/>
        </p:nvSpPr>
        <p:spPr>
          <a:xfrm>
            <a:off x="1748760" y="199480"/>
            <a:ext cx="2288140" cy="1938992"/>
          </a:xfrm>
          <a:prstGeom prst="rect">
            <a:avLst/>
          </a:prstGeom>
          <a:noFill/>
        </p:spPr>
        <p:txBody>
          <a:bodyPr wrap="square" rtlCol="0">
            <a:spAutoFit/>
          </a:bodyPr>
          <a:lstStyle/>
          <a:p>
            <a:r>
              <a:rPr lang="es-419" sz="2000" dirty="0"/>
              <a:t>Entidades organizativas para las que la prestación de ayuda es su mandato principal</a:t>
            </a:r>
          </a:p>
        </p:txBody>
      </p:sp>
      <p:sp>
        <p:nvSpPr>
          <p:cNvPr id="37" name="Oval 36"/>
          <p:cNvSpPr/>
          <p:nvPr/>
        </p:nvSpPr>
        <p:spPr>
          <a:xfrm>
            <a:off x="1391940" y="2660659"/>
            <a:ext cx="255373" cy="255373"/>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solidFill>
                <a:schemeClr val="bg2"/>
              </a:solidFill>
            </a:endParaRPr>
          </a:p>
        </p:txBody>
      </p:sp>
      <p:sp>
        <p:nvSpPr>
          <p:cNvPr id="38" name="TextBox 37"/>
          <p:cNvSpPr txBox="1"/>
          <p:nvPr/>
        </p:nvSpPr>
        <p:spPr>
          <a:xfrm>
            <a:off x="1625214" y="2558859"/>
            <a:ext cx="2042984" cy="3170099"/>
          </a:xfrm>
          <a:prstGeom prst="rect">
            <a:avLst/>
          </a:prstGeom>
          <a:noFill/>
        </p:spPr>
        <p:txBody>
          <a:bodyPr wrap="square" rtlCol="0">
            <a:spAutoFit/>
          </a:bodyPr>
          <a:lstStyle/>
          <a:p>
            <a:r>
              <a:rPr lang="es-419" sz="2000" dirty="0"/>
              <a:t>Grupos que desempeñan un papel fundamental en la respuesta humanitaria, pero la acción humanitaria no es su función básica</a:t>
            </a:r>
          </a:p>
        </p:txBody>
      </p:sp>
      <p:sp>
        <p:nvSpPr>
          <p:cNvPr id="39" name="TextBox 38"/>
          <p:cNvSpPr txBox="1"/>
          <p:nvPr/>
        </p:nvSpPr>
        <p:spPr>
          <a:xfrm>
            <a:off x="851972" y="6130576"/>
            <a:ext cx="3249887" cy="646331"/>
          </a:xfrm>
          <a:prstGeom prst="rect">
            <a:avLst/>
          </a:prstGeom>
          <a:noFill/>
        </p:spPr>
        <p:txBody>
          <a:bodyPr wrap="square" rtlCol="0">
            <a:spAutoFit/>
          </a:bodyPr>
          <a:lstStyle/>
          <a:p>
            <a:r>
              <a:rPr lang="en-US" i="1" dirty="0">
                <a:solidFill>
                  <a:schemeClr val="bg1">
                    <a:lumMod val="10000"/>
                  </a:schemeClr>
                </a:solidFill>
              </a:rPr>
              <a:t>Source: ALNAP, State of the Humanitarian System, 2015                     </a:t>
            </a:r>
            <a:endParaRPr lang="en-GB" i="1" dirty="0">
              <a:solidFill>
                <a:schemeClr val="bg1">
                  <a:lumMod val="10000"/>
                </a:schemeClr>
              </a:solidFill>
            </a:endParaRPr>
          </a:p>
        </p:txBody>
      </p:sp>
      <p:sp>
        <p:nvSpPr>
          <p:cNvPr id="2" name="Slide Number Placeholder 1"/>
          <p:cNvSpPr>
            <a:spLocks noGrp="1"/>
          </p:cNvSpPr>
          <p:nvPr>
            <p:ph type="sldNum" sz="quarter" idx="12"/>
          </p:nvPr>
        </p:nvSpPr>
        <p:spPr/>
        <p:txBody>
          <a:bodyPr/>
          <a:lstStyle/>
          <a:p>
            <a:fld id="{8CC4FCE3-3984-484D-8147-94AB9B0F2189}" type="slidenum">
              <a:rPr lang="fr-CH" smtClean="0"/>
              <a:t>43</a:t>
            </a:fld>
            <a:endParaRPr lang="fr-CH"/>
          </a:p>
        </p:txBody>
      </p:sp>
      <p:sp>
        <p:nvSpPr>
          <p:cNvPr id="42" name="Rectangle 4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32425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322" y="164835"/>
            <a:ext cx="10515600" cy="1325563"/>
          </a:xfrm>
        </p:spPr>
        <p:txBody>
          <a:bodyPr>
            <a:normAutofit/>
          </a:bodyPr>
          <a:lstStyle/>
          <a:p>
            <a:pPr algn="ctr"/>
            <a:r>
              <a:rPr lang="en-GB" sz="4000" u="sng" dirty="0">
                <a:latin typeface="+mn-lt"/>
              </a:rPr>
              <a:t>Cuatro </a:t>
            </a:r>
            <a:r>
              <a:rPr lang="en-GB" sz="4000" u="sng" dirty="0" err="1">
                <a:latin typeface="+mn-lt"/>
              </a:rPr>
              <a:t>principios</a:t>
            </a:r>
            <a:r>
              <a:rPr lang="en-GB" sz="4000" u="sng" dirty="0">
                <a:latin typeface="+mn-lt"/>
              </a:rPr>
              <a:t> </a:t>
            </a:r>
            <a:r>
              <a:rPr lang="en-GB" sz="4000" u="sng" dirty="0" err="1">
                <a:latin typeface="+mn-lt"/>
              </a:rPr>
              <a:t>humanitarios</a:t>
            </a:r>
            <a:r>
              <a:rPr lang="en-GB" sz="4000" u="sng" dirty="0">
                <a:latin typeface="+mn-lt"/>
              </a:rPr>
              <a:t> </a:t>
            </a:r>
            <a:r>
              <a:rPr lang="en-GB" sz="4000" u="sng" dirty="0" err="1">
                <a:latin typeface="+mn-lt"/>
              </a:rPr>
              <a:t>fundamentales</a:t>
            </a:r>
            <a:endParaRPr lang="en-GB" sz="4000" u="sng"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2487085"/>
              </p:ext>
            </p:extLst>
          </p:nvPr>
        </p:nvGraphicFramePr>
        <p:xfrm>
          <a:off x="1099899" y="1686510"/>
          <a:ext cx="10515600" cy="485462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487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400" noProof="0" dirty="0">
                          <a:solidFill>
                            <a:schemeClr val="tx1"/>
                          </a:solidFill>
                        </a:rPr>
                        <a:t>Humanidad</a:t>
                      </a:r>
                    </a:p>
                  </a:txBody>
                  <a:tcPr>
                    <a:solidFill>
                      <a:schemeClr val="accent2">
                        <a:lumMod val="40000"/>
                        <a:lumOff val="60000"/>
                      </a:schemeClr>
                    </a:solidFill>
                  </a:tcPr>
                </a:tc>
                <a:tc>
                  <a:txBody>
                    <a:bodyPr/>
                    <a:lstStyle/>
                    <a:p>
                      <a:pPr algn="ctr"/>
                      <a:r>
                        <a:rPr lang="es-419" sz="2400" noProof="0" dirty="0">
                          <a:solidFill>
                            <a:schemeClr val="tx1"/>
                          </a:solidFill>
                        </a:rPr>
                        <a:t>Imparcialidad</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400" noProof="0" dirty="0">
                          <a:solidFill>
                            <a:schemeClr val="tx1"/>
                          </a:solidFill>
                        </a:rPr>
                        <a:t>Neutralidad</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400" noProof="0" dirty="0">
                          <a:solidFill>
                            <a:schemeClr val="tx1"/>
                          </a:solidFill>
                        </a:rPr>
                        <a:t>Independencia</a:t>
                      </a:r>
                      <a:r>
                        <a:rPr lang="en-US" sz="2400" dirty="0">
                          <a:solidFill>
                            <a:schemeClr val="tx1"/>
                          </a:solidFill>
                        </a:rPr>
                        <a:t> </a:t>
                      </a:r>
                      <a:endParaRPr lang="en-GB" sz="240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4367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000" noProof="0" dirty="0"/>
                        <a:t>Esfuerzo para prevenir y aliviar el sufrimiento humano dondequiera que se encuentre. El propósito es proteger la vida y la salud y asegurar el respeto por el ser humano.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000" baseline="0" noProof="0" dirty="0"/>
                        <a:t>No discriminación en cuanto a nacionalidad, raza, creencias religiosas, clase u opiniones políticas. Se esfuerza por aliviar el sufrimiento de las personas, guiándose únicamente por sus necesidades, y por dar prioridad a los casos más urgentes de desamparo.</a:t>
                      </a:r>
                      <a:endParaRPr lang="en-GB" sz="2000" dirty="0"/>
                    </a:p>
                  </a:txBody>
                  <a:tcPr/>
                </a:tc>
                <a:tc>
                  <a:txBody>
                    <a:bodyPr/>
                    <a:lstStyle/>
                    <a:p>
                      <a:pPr algn="ctr"/>
                      <a:r>
                        <a:rPr lang="es-419" sz="2000" noProof="0" dirty="0"/>
                        <a:t>Los agentes humanitarios no pueden tomar partido en las hostilidades ni participar en ningún momento en controversias de carácter político, racial, religioso o ideológico. </a:t>
                      </a:r>
                    </a:p>
                  </a:txBody>
                  <a:tcPr/>
                </a:tc>
                <a:tc>
                  <a:txBody>
                    <a:bodyPr/>
                    <a:lstStyle/>
                    <a:p>
                      <a:pPr algn="ctr"/>
                      <a:r>
                        <a:rPr lang="es-419" sz="2000" noProof="0" dirty="0"/>
                        <a:t>La acción humanitaria debe ser autónoma de los objetivos políticos, económicos, militares o de otro tipo que pueda tener cualquier agente en las zonas en las que se lleva a cabo la acción humanitaria. </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2387862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75873" y="181158"/>
            <a:ext cx="9340186" cy="769441"/>
          </a:xfrm>
          <a:prstGeom prst="rect">
            <a:avLst/>
          </a:prstGeom>
          <a:noFill/>
        </p:spPr>
        <p:txBody>
          <a:bodyPr wrap="none" rtlCol="0">
            <a:spAutoFit/>
          </a:bodyPr>
          <a:lstStyle/>
          <a:p>
            <a:r>
              <a:rPr lang="en-GB" sz="4400" u="sng" dirty="0" err="1"/>
              <a:t>Normas</a:t>
            </a:r>
            <a:r>
              <a:rPr lang="en-GB" sz="4400" u="sng" dirty="0"/>
              <a:t> </a:t>
            </a:r>
            <a:r>
              <a:rPr lang="en-GB" sz="4400" u="sng" dirty="0" err="1"/>
              <a:t>en</a:t>
            </a:r>
            <a:r>
              <a:rPr lang="en-GB" sz="4400" u="sng" dirty="0"/>
              <a:t> </a:t>
            </a:r>
            <a:r>
              <a:rPr lang="en-GB" sz="4400" u="sng" dirty="0" err="1"/>
              <a:t>intervenciones</a:t>
            </a:r>
            <a:r>
              <a:rPr lang="en-GB" sz="4400" u="sng" dirty="0"/>
              <a:t> </a:t>
            </a:r>
            <a:r>
              <a:rPr lang="en-GB" sz="4400" u="sng" dirty="0" err="1"/>
              <a:t>humanitarias</a:t>
            </a:r>
            <a:endParaRPr lang="en-GB" sz="4400" u="sng" dirty="0"/>
          </a:p>
        </p:txBody>
      </p:sp>
      <p:sp>
        <p:nvSpPr>
          <p:cNvPr id="17" name="TextBox 16"/>
          <p:cNvSpPr txBox="1"/>
          <p:nvPr/>
        </p:nvSpPr>
        <p:spPr>
          <a:xfrm>
            <a:off x="927020" y="1170085"/>
            <a:ext cx="1404552" cy="461665"/>
          </a:xfrm>
          <a:prstGeom prst="rect">
            <a:avLst/>
          </a:prstGeom>
          <a:noFill/>
        </p:spPr>
        <p:txBody>
          <a:bodyPr wrap="none" rtlCol="0">
            <a:spAutoFit/>
          </a:bodyPr>
          <a:lstStyle/>
          <a:p>
            <a:r>
              <a:rPr lang="en-GB" sz="2400" dirty="0" err="1"/>
              <a:t>Ejemplos</a:t>
            </a:r>
            <a:r>
              <a:rPr lang="en-GB" sz="2400" dirty="0"/>
              <a:t>:</a:t>
            </a: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pic>
        <p:nvPicPr>
          <p:cNvPr id="3" name="Picture 2">
            <a:extLst>
              <a:ext uri="{FF2B5EF4-FFF2-40B4-BE49-F238E27FC236}">
                <a16:creationId xmlns:a16="http://schemas.microsoft.com/office/drawing/2014/main" id="{EA6DDE12-1C1A-4566-AE79-C0FF3039B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2563"/>
          <a:stretch/>
        </p:blipFill>
        <p:spPr>
          <a:xfrm>
            <a:off x="2789382" y="938276"/>
            <a:ext cx="5494681" cy="5240851"/>
          </a:xfrm>
          <a:prstGeom prst="rect">
            <a:avLst/>
          </a:prstGeom>
        </p:spPr>
      </p:pic>
    </p:spTree>
    <p:extLst>
      <p:ext uri="{BB962C8B-B14F-4D97-AF65-F5344CB8AC3E}">
        <p14:creationId xmlns:p14="http://schemas.microsoft.com/office/powerpoint/2010/main" val="939678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75873" y="181158"/>
            <a:ext cx="9689640" cy="769441"/>
          </a:xfrm>
          <a:prstGeom prst="rect">
            <a:avLst/>
          </a:prstGeom>
          <a:noFill/>
        </p:spPr>
        <p:txBody>
          <a:bodyPr wrap="none" rtlCol="0">
            <a:spAutoFit/>
          </a:bodyPr>
          <a:lstStyle/>
          <a:p>
            <a:r>
              <a:rPr lang="en-GB" sz="4400" u="sng" dirty="0" err="1"/>
              <a:t>Normas</a:t>
            </a:r>
            <a:r>
              <a:rPr lang="en-GB" sz="4400" u="sng" dirty="0"/>
              <a:t> </a:t>
            </a:r>
            <a:r>
              <a:rPr lang="en-GB" sz="4400" u="sng" dirty="0" err="1"/>
              <a:t>en</a:t>
            </a:r>
            <a:r>
              <a:rPr lang="en-GB" sz="4400" u="sng" dirty="0"/>
              <a:t> </a:t>
            </a:r>
            <a:r>
              <a:rPr lang="en-GB" sz="4400" u="sng" dirty="0" err="1"/>
              <a:t>intervenciones</a:t>
            </a:r>
            <a:r>
              <a:rPr lang="en-GB" sz="4400" u="sng" dirty="0"/>
              <a:t> </a:t>
            </a:r>
            <a:r>
              <a:rPr lang="en-GB" sz="4400" u="sng" dirty="0" err="1"/>
              <a:t>humanitarias</a:t>
            </a:r>
            <a:endParaRPr lang="en-GB" sz="4400" u="sng" dirty="0"/>
          </a:p>
        </p:txBody>
      </p:sp>
      <p:sp>
        <p:nvSpPr>
          <p:cNvPr id="17" name="TextBox 16"/>
          <p:cNvSpPr txBox="1"/>
          <p:nvPr/>
        </p:nvSpPr>
        <p:spPr>
          <a:xfrm>
            <a:off x="927020" y="1170085"/>
            <a:ext cx="1404552" cy="461665"/>
          </a:xfrm>
          <a:prstGeom prst="rect">
            <a:avLst/>
          </a:prstGeom>
          <a:noFill/>
        </p:spPr>
        <p:txBody>
          <a:bodyPr wrap="none" rtlCol="0">
            <a:spAutoFit/>
          </a:bodyPr>
          <a:lstStyle/>
          <a:p>
            <a:r>
              <a:rPr lang="en-GB" sz="2400" dirty="0" err="1"/>
              <a:t>Ejemplos</a:t>
            </a:r>
            <a:r>
              <a:rPr lang="en-GB" sz="2400" dirty="0"/>
              <a:t>:</a:t>
            </a: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pic>
        <p:nvPicPr>
          <p:cNvPr id="3" name="Picture 2">
            <a:extLst>
              <a:ext uri="{FF2B5EF4-FFF2-40B4-BE49-F238E27FC236}">
                <a16:creationId xmlns:a16="http://schemas.microsoft.com/office/drawing/2014/main" id="{9ADA48E5-2ED4-4A6F-9209-44CB5C6394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96478" y="1856509"/>
            <a:ext cx="3906983" cy="4008582"/>
          </a:xfrm>
          <a:prstGeom prst="rect">
            <a:avLst/>
          </a:prstGeom>
        </p:spPr>
      </p:pic>
      <p:pic>
        <p:nvPicPr>
          <p:cNvPr id="5" name="Picture 4">
            <a:extLst>
              <a:ext uri="{FF2B5EF4-FFF2-40B4-BE49-F238E27FC236}">
                <a16:creationId xmlns:a16="http://schemas.microsoft.com/office/drawing/2014/main" id="{13A283D1-2069-423B-B76F-E5FE0202A0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88539" y="1836222"/>
            <a:ext cx="2701934" cy="3851693"/>
          </a:xfrm>
          <a:prstGeom prst="rect">
            <a:avLst/>
          </a:prstGeom>
        </p:spPr>
      </p:pic>
    </p:spTree>
    <p:extLst>
      <p:ext uri="{BB962C8B-B14F-4D97-AF65-F5344CB8AC3E}">
        <p14:creationId xmlns:p14="http://schemas.microsoft.com/office/powerpoint/2010/main" val="4063625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a:latin typeface="+mn-lt"/>
              </a:rPr>
              <a:t>La Norma </a:t>
            </a:r>
            <a:r>
              <a:rPr lang="en-US" u="sng" dirty="0" err="1">
                <a:latin typeface="+mn-lt"/>
              </a:rPr>
              <a:t>Humanitaria</a:t>
            </a:r>
            <a:r>
              <a:rPr lang="en-US" u="sng" dirty="0">
                <a:latin typeface="+mn-lt"/>
              </a:rPr>
              <a:t> </a:t>
            </a:r>
            <a:r>
              <a:rPr lang="en-US" u="sng" dirty="0" err="1">
                <a:latin typeface="+mn-lt"/>
              </a:rPr>
              <a:t>Esencial</a:t>
            </a:r>
            <a:r>
              <a:rPr lang="en-US" u="sng" dirty="0">
                <a:latin typeface="+mn-lt"/>
              </a:rPr>
              <a:t> </a:t>
            </a:r>
            <a:br>
              <a:rPr lang="en-US" u="sng" dirty="0">
                <a:latin typeface="+mn-lt"/>
              </a:rPr>
            </a:br>
            <a:r>
              <a:rPr lang="en-US" u="sng" dirty="0">
                <a:latin typeface="+mn-lt"/>
              </a:rPr>
              <a:t>(CHS </a:t>
            </a:r>
            <a:r>
              <a:rPr lang="en-US" sz="3200" u="sng" dirty="0" err="1">
                <a:latin typeface="+mn-lt"/>
              </a:rPr>
              <a:t>por</a:t>
            </a:r>
            <a:r>
              <a:rPr lang="en-US" sz="3200" u="sng" dirty="0">
                <a:latin typeface="+mn-lt"/>
              </a:rPr>
              <a:t> </a:t>
            </a:r>
            <a:r>
              <a:rPr lang="en-US" sz="3200" u="sng" dirty="0" err="1">
                <a:latin typeface="+mn-lt"/>
              </a:rPr>
              <a:t>sus</a:t>
            </a:r>
            <a:r>
              <a:rPr lang="en-US" sz="3200" u="sng" dirty="0">
                <a:latin typeface="+mn-lt"/>
              </a:rPr>
              <a:t> </a:t>
            </a:r>
            <a:r>
              <a:rPr lang="en-US" sz="3200" u="sng" dirty="0" err="1">
                <a:latin typeface="+mn-lt"/>
              </a:rPr>
              <a:t>siglas</a:t>
            </a:r>
            <a:r>
              <a:rPr lang="en-US" sz="3200" u="sng" dirty="0">
                <a:latin typeface="+mn-lt"/>
              </a:rPr>
              <a:t> </a:t>
            </a:r>
            <a:r>
              <a:rPr lang="en-US" sz="3200" u="sng" dirty="0" err="1">
                <a:latin typeface="+mn-lt"/>
              </a:rPr>
              <a:t>en</a:t>
            </a:r>
            <a:r>
              <a:rPr lang="en-US" sz="3200" u="sng" dirty="0">
                <a:latin typeface="+mn-lt"/>
              </a:rPr>
              <a:t> </a:t>
            </a:r>
            <a:r>
              <a:rPr lang="en-US" sz="3200" u="sng" dirty="0" err="1">
                <a:latin typeface="+mn-lt"/>
              </a:rPr>
              <a:t>inglés</a:t>
            </a:r>
            <a:r>
              <a:rPr lang="en-US" u="sng" dirty="0">
                <a:latin typeface="+mn-lt"/>
              </a:rPr>
              <a:t>)</a:t>
            </a:r>
            <a:endParaRPr lang="en-GB" u="sng" dirty="0">
              <a:latin typeface="+mn-lt"/>
            </a:endParaRPr>
          </a:p>
        </p:txBody>
      </p:sp>
      <p:sp>
        <p:nvSpPr>
          <p:cNvPr id="4" name="Content Placeholder 3"/>
          <p:cNvSpPr>
            <a:spLocks noGrp="1"/>
          </p:cNvSpPr>
          <p:nvPr>
            <p:ph idx="1"/>
          </p:nvPr>
        </p:nvSpPr>
        <p:spPr>
          <a:xfrm>
            <a:off x="748990" y="2005012"/>
            <a:ext cx="10515600" cy="4351338"/>
          </a:xfrm>
        </p:spPr>
        <p:txBody>
          <a:bodyPr>
            <a:normAutofit fontScale="92500" lnSpcReduction="20000"/>
          </a:bodyPr>
          <a:lstStyle/>
          <a:p>
            <a:pPr marL="0" indent="0">
              <a:buNone/>
            </a:pPr>
            <a:r>
              <a:rPr lang="en-GB" dirty="0"/>
              <a:t>La CHS harmonizes already existing standards. It brings together key elements of:</a:t>
            </a:r>
          </a:p>
          <a:p>
            <a:pPr lvl="1"/>
            <a:r>
              <a:rPr lang="es-ES" dirty="0"/>
              <a:t>La Carta Humanitaria y las normas mínimas para la respuesta humanitaria del Proyecto Esfera</a:t>
            </a:r>
            <a:endParaRPr lang="en-GB" dirty="0"/>
          </a:p>
          <a:p>
            <a:pPr lvl="1"/>
            <a:r>
              <a:rPr lang="en-GB" dirty="0"/>
              <a:t>La Norma HAP 2010</a:t>
            </a:r>
          </a:p>
          <a:p>
            <a:pPr lvl="1"/>
            <a:r>
              <a:rPr lang="es-ES" dirty="0"/>
              <a:t>El Código de Buenas Prácticas en la gestión y apoyo al personal cooperante  de People In </a:t>
            </a:r>
            <a:r>
              <a:rPr lang="es-ES" dirty="0" err="1"/>
              <a:t>Aid</a:t>
            </a:r>
            <a:r>
              <a:rPr lang="en-GB" dirty="0"/>
              <a:t>El COMPAS </a:t>
            </a:r>
            <a:r>
              <a:rPr lang="en-GB" dirty="0" err="1"/>
              <a:t>calidad</a:t>
            </a:r>
            <a:r>
              <a:rPr lang="en-GB" dirty="0"/>
              <a:t> (Groupe URD)</a:t>
            </a:r>
          </a:p>
          <a:p>
            <a:pPr lvl="1"/>
            <a:r>
              <a:rPr lang="es-ES"/>
              <a:t>El </a:t>
            </a:r>
            <a:r>
              <a:rPr lang="es-ES" dirty="0"/>
              <a:t>Código de Conducta relativo al Socorro en casos de desastre para el  Movimiento Internacional de la Cruz Roja y de la Media Luna Roja y las ONG</a:t>
            </a:r>
          </a:p>
          <a:p>
            <a:pPr lvl="1"/>
            <a:r>
              <a:rPr lang="en-GB" dirty="0"/>
              <a:t>Los </a:t>
            </a:r>
            <a:r>
              <a:rPr lang="en-GB" dirty="0" err="1"/>
              <a:t>compromisis</a:t>
            </a:r>
            <a:r>
              <a:rPr lang="en-GB" dirty="0"/>
              <a:t> de </a:t>
            </a:r>
            <a:r>
              <a:rPr lang="en-GB" dirty="0" err="1"/>
              <a:t>rendición</a:t>
            </a:r>
            <a:r>
              <a:rPr lang="en-GB" dirty="0"/>
              <a:t> de </a:t>
            </a:r>
            <a:r>
              <a:rPr lang="en-GB" dirty="0" err="1"/>
              <a:t>cuentas</a:t>
            </a:r>
            <a:r>
              <a:rPr lang="en-GB" dirty="0"/>
              <a:t> a las personas/</a:t>
            </a:r>
            <a:r>
              <a:rPr lang="en-GB" dirty="0" err="1"/>
              <a:t>poblaciones</a:t>
            </a:r>
            <a:r>
              <a:rPr lang="en-GB" dirty="0"/>
              <a:t> </a:t>
            </a:r>
            <a:r>
              <a:rPr lang="en-GB" dirty="0" err="1"/>
              <a:t>afectadas</a:t>
            </a:r>
            <a:r>
              <a:rPr lang="en-GB" dirty="0"/>
              <a:t> (CAAPs </a:t>
            </a:r>
            <a:r>
              <a:rPr lang="en-GB" dirty="0" err="1"/>
              <a:t>por</a:t>
            </a:r>
            <a:r>
              <a:rPr lang="en-GB" dirty="0"/>
              <a:t> sus </a:t>
            </a:r>
            <a:r>
              <a:rPr lang="en-GB" dirty="0" err="1"/>
              <a:t>siglas</a:t>
            </a:r>
            <a:r>
              <a:rPr lang="en-GB" dirty="0"/>
              <a:t> </a:t>
            </a:r>
            <a:r>
              <a:rPr lang="en-GB" dirty="0" err="1"/>
              <a:t>en</a:t>
            </a:r>
            <a:r>
              <a:rPr lang="en-GB" dirty="0"/>
              <a:t> </a:t>
            </a:r>
            <a:r>
              <a:rPr lang="en-GB" dirty="0" err="1"/>
              <a:t>inglés</a:t>
            </a:r>
            <a:r>
              <a:rPr lang="en-GB" dirty="0"/>
              <a:t>) des </a:t>
            </a:r>
            <a:r>
              <a:rPr lang="en-GB" dirty="0" err="1"/>
              <a:t>Comité</a:t>
            </a:r>
            <a:r>
              <a:rPr lang="en-GB" dirty="0"/>
              <a:t> Permanente entre </a:t>
            </a:r>
            <a:r>
              <a:rPr lang="en-GB" dirty="0" err="1"/>
              <a:t>Organismos</a:t>
            </a:r>
            <a:r>
              <a:rPr lang="en-GB" dirty="0"/>
              <a:t> (IASC </a:t>
            </a:r>
            <a:r>
              <a:rPr lang="en-GB" dirty="0" err="1"/>
              <a:t>por</a:t>
            </a:r>
            <a:r>
              <a:rPr lang="en-GB" dirty="0"/>
              <a:t> sus </a:t>
            </a:r>
            <a:r>
              <a:rPr lang="en-GB" dirty="0" err="1"/>
              <a:t>siglas</a:t>
            </a:r>
            <a:r>
              <a:rPr lang="en-GB" dirty="0"/>
              <a:t> </a:t>
            </a:r>
            <a:r>
              <a:rPr lang="en-GB" dirty="0" err="1"/>
              <a:t>en</a:t>
            </a:r>
            <a:r>
              <a:rPr lang="en-GB" dirty="0"/>
              <a:t> </a:t>
            </a:r>
            <a:r>
              <a:rPr lang="en-GB" dirty="0" err="1"/>
              <a:t>inglés</a:t>
            </a:r>
            <a:r>
              <a:rPr lang="en-GB" dirty="0"/>
              <a:t>)</a:t>
            </a:r>
          </a:p>
          <a:p>
            <a:pPr lvl="1"/>
            <a:r>
              <a:rPr lang="es-ES" dirty="0"/>
              <a:t>Los criterios del Comité de Ayuda al Desarrollo (CAD) de la Organización para la Cooperación y Desarrollo Económicos (OCDE) para evaluar la ayuda al desarrollo  y la asistencia humanitaria. </a:t>
            </a:r>
            <a:endParaRPr lang="en-GB" dirty="0"/>
          </a:p>
        </p:txBody>
      </p:sp>
      <p:sp>
        <p:nvSpPr>
          <p:cNvPr id="2" name="Slide Number Placeholder 1"/>
          <p:cNvSpPr>
            <a:spLocks noGrp="1"/>
          </p:cNvSpPr>
          <p:nvPr>
            <p:ph type="sldNum" sz="quarter" idx="12"/>
          </p:nvPr>
        </p:nvSpPr>
        <p:spPr/>
        <p:txBody>
          <a:bodyPr/>
          <a:lstStyle/>
          <a:p>
            <a:fld id="{8CC4FCE3-3984-484D-8147-94AB9B0F2189}" type="slidenum">
              <a:rPr lang="fr-CH" smtClean="0"/>
              <a:t>47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245082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9777-CC0E-4AAB-AA74-ECF2B9C9165B}"/>
              </a:ext>
            </a:extLst>
          </p:cNvPr>
          <p:cNvSpPr>
            <a:spLocks noGrp="1"/>
          </p:cNvSpPr>
          <p:nvPr>
            <p:ph type="title"/>
          </p:nvPr>
        </p:nvSpPr>
        <p:spPr>
          <a:xfrm>
            <a:off x="838200" y="136525"/>
            <a:ext cx="10515600" cy="761031"/>
          </a:xfrm>
        </p:spPr>
        <p:txBody>
          <a:bodyPr/>
          <a:lstStyle/>
          <a:p>
            <a:pPr algn="ctr"/>
            <a:r>
              <a:rPr lang="en-US" u="sng" dirty="0" err="1">
                <a:latin typeface="+mn-lt"/>
              </a:rPr>
              <a:t>Terremoto</a:t>
            </a:r>
            <a:r>
              <a:rPr lang="en-US" u="sng" dirty="0">
                <a:latin typeface="+mn-lt"/>
              </a:rPr>
              <a:t> “</a:t>
            </a:r>
            <a:r>
              <a:rPr lang="en-US" u="sng" dirty="0" err="1">
                <a:latin typeface="+mn-lt"/>
              </a:rPr>
              <a:t>Kirtipur</a:t>
            </a:r>
            <a:r>
              <a:rPr lang="en-US" u="sng" dirty="0">
                <a:latin typeface="+mn-lt"/>
              </a:rPr>
              <a:t>”, Nepal</a:t>
            </a:r>
            <a:endParaRPr lang="fr-CH" dirty="0"/>
          </a:p>
        </p:txBody>
      </p:sp>
      <p:sp>
        <p:nvSpPr>
          <p:cNvPr id="4" name="Slide Number Placeholder 3">
            <a:extLst>
              <a:ext uri="{FF2B5EF4-FFF2-40B4-BE49-F238E27FC236}">
                <a16:creationId xmlns:a16="http://schemas.microsoft.com/office/drawing/2014/main" id="{BE966D8D-2E46-4EF5-9B40-6223CD9B5699}"/>
              </a:ext>
            </a:extLst>
          </p:cNvPr>
          <p:cNvSpPr>
            <a:spLocks noGrp="1"/>
          </p:cNvSpPr>
          <p:nvPr>
            <p:ph type="sldNum" sz="quarter" idx="12"/>
          </p:nvPr>
        </p:nvSpPr>
        <p:spPr/>
        <p:txBody>
          <a:bodyPr/>
          <a:lstStyle/>
          <a:p>
            <a:fld id="{8CC4FCE3-3984-484D-8147-94AB9B0F2189}" type="slidenum">
              <a:rPr lang="fr-CH" smtClean="0"/>
              <a:t>5</a:t>
            </a:fld>
            <a:endParaRPr lang="fr-CH"/>
          </a:p>
        </p:txBody>
      </p:sp>
      <p:sp>
        <p:nvSpPr>
          <p:cNvPr id="6" name="Rectangle 5">
            <a:extLst>
              <a:ext uri="{FF2B5EF4-FFF2-40B4-BE49-F238E27FC236}">
                <a16:creationId xmlns:a16="http://schemas.microsoft.com/office/drawing/2014/main" id="{1C9F8546-4080-454F-BFC9-A8A8847FAEA2}"/>
              </a:ext>
            </a:extLst>
          </p:cNvPr>
          <p:cNvSpPr/>
          <p:nvPr/>
        </p:nvSpPr>
        <p:spPr>
          <a:xfrm>
            <a:off x="0" y="0"/>
            <a:ext cx="624463"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7" name="Content Placeholder 6">
            <a:extLst>
              <a:ext uri="{FF2B5EF4-FFF2-40B4-BE49-F238E27FC236}">
                <a16:creationId xmlns:a16="http://schemas.microsoft.com/office/drawing/2014/main" id="{3670C3AD-21E0-4155-9E6D-FF1BEF55A83E}"/>
              </a:ext>
            </a:extLst>
          </p:cNvPr>
          <p:cNvSpPr>
            <a:spLocks noGrp="1"/>
          </p:cNvSpPr>
          <p:nvPr>
            <p:ph idx="1"/>
          </p:nvPr>
        </p:nvSpPr>
        <p:spPr/>
        <p:txBody>
          <a:bodyPr/>
          <a:lstStyle/>
          <a:p>
            <a:endParaRPr lang="fr-CH"/>
          </a:p>
        </p:txBody>
      </p:sp>
    </p:spTree>
    <p:extLst>
      <p:ext uri="{BB962C8B-B14F-4D97-AF65-F5344CB8AC3E}">
        <p14:creationId xmlns:p14="http://schemas.microsoft.com/office/powerpoint/2010/main" val="195397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5245-E570-4D97-86C3-5C2F5C99AAD8}"/>
              </a:ext>
            </a:extLst>
          </p:cNvPr>
          <p:cNvSpPr>
            <a:spLocks noGrp="1"/>
          </p:cNvSpPr>
          <p:nvPr>
            <p:ph type="title"/>
          </p:nvPr>
        </p:nvSpPr>
        <p:spPr>
          <a:xfrm>
            <a:off x="3369644" y="162995"/>
            <a:ext cx="6383956" cy="1325563"/>
          </a:xfrm>
        </p:spPr>
        <p:txBody>
          <a:bodyPr>
            <a:normAutofit/>
          </a:bodyPr>
          <a:lstStyle/>
          <a:p>
            <a:r>
              <a:rPr lang="en-US" u="sng" dirty="0" err="1">
                <a:latin typeface="+mn-lt"/>
              </a:rPr>
              <a:t>Síria</a:t>
            </a:r>
            <a:r>
              <a:rPr lang="en-US" u="sng" dirty="0">
                <a:latin typeface="+mn-lt"/>
              </a:rPr>
              <a:t> – </a:t>
            </a:r>
            <a:r>
              <a:rPr lang="en-US" u="sng" dirty="0" err="1">
                <a:latin typeface="+mn-lt"/>
              </a:rPr>
              <a:t>Llegada</a:t>
            </a:r>
            <a:r>
              <a:rPr lang="en-US" u="sng" dirty="0">
                <a:latin typeface="+mn-lt"/>
              </a:rPr>
              <a:t> del </a:t>
            </a:r>
            <a:r>
              <a:rPr lang="en-US" u="sng" dirty="0" err="1">
                <a:latin typeface="+mn-lt"/>
              </a:rPr>
              <a:t>invierno</a:t>
            </a:r>
            <a:endParaRPr lang="fr-CH" u="sng" dirty="0">
              <a:latin typeface="+mn-lt"/>
            </a:endParaRPr>
          </a:p>
        </p:txBody>
      </p:sp>
      <p:sp>
        <p:nvSpPr>
          <p:cNvPr id="4" name="Slide Number Placeholder 3">
            <a:extLst>
              <a:ext uri="{FF2B5EF4-FFF2-40B4-BE49-F238E27FC236}">
                <a16:creationId xmlns:a16="http://schemas.microsoft.com/office/drawing/2014/main" id="{FF166654-F208-4A08-8BDC-180E232AD2E7}"/>
              </a:ext>
            </a:extLst>
          </p:cNvPr>
          <p:cNvSpPr>
            <a:spLocks noGrp="1"/>
          </p:cNvSpPr>
          <p:nvPr>
            <p:ph type="sldNum" sz="quarter" idx="12"/>
          </p:nvPr>
        </p:nvSpPr>
        <p:spPr/>
        <p:txBody>
          <a:bodyPr/>
          <a:lstStyle/>
          <a:p>
            <a:fld id="{8CC4FCE3-3984-484D-8147-94AB9B0F2189}" type="slidenum">
              <a:rPr lang="fr-CH" smtClean="0"/>
              <a:t>6</a:t>
            </a:fld>
            <a:endParaRPr lang="fr-CH"/>
          </a:p>
        </p:txBody>
      </p:sp>
      <p:sp>
        <p:nvSpPr>
          <p:cNvPr id="6" name="Rectangle 5">
            <a:extLst>
              <a:ext uri="{FF2B5EF4-FFF2-40B4-BE49-F238E27FC236}">
                <a16:creationId xmlns:a16="http://schemas.microsoft.com/office/drawing/2014/main" id="{A845447C-9313-48E3-8FFB-C898FE88896A}"/>
              </a:ext>
            </a:extLst>
          </p:cNvPr>
          <p:cNvSpPr/>
          <p:nvPr/>
        </p:nvSpPr>
        <p:spPr>
          <a:xfrm>
            <a:off x="0" y="0"/>
            <a:ext cx="624463"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7" name="Content Placeholder 6">
            <a:extLst>
              <a:ext uri="{FF2B5EF4-FFF2-40B4-BE49-F238E27FC236}">
                <a16:creationId xmlns:a16="http://schemas.microsoft.com/office/drawing/2014/main" id="{47D9E2A1-9936-405A-93AD-1300FE6B917A}"/>
              </a:ext>
            </a:extLst>
          </p:cNvPr>
          <p:cNvSpPr>
            <a:spLocks noGrp="1"/>
          </p:cNvSpPr>
          <p:nvPr>
            <p:ph idx="1"/>
          </p:nvPr>
        </p:nvSpPr>
        <p:spPr/>
        <p:txBody>
          <a:bodyPr/>
          <a:lstStyle/>
          <a:p>
            <a:endParaRPr lang="fr-CH"/>
          </a:p>
        </p:txBody>
      </p:sp>
    </p:spTree>
    <p:extLst>
      <p:ext uri="{BB962C8B-B14F-4D97-AF65-F5344CB8AC3E}">
        <p14:creationId xmlns:p14="http://schemas.microsoft.com/office/powerpoint/2010/main" val="91234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1742271" y="1365371"/>
            <a:ext cx="9493264" cy="612000"/>
          </a:xfrm>
          <a:prstGeom prst="roundRect">
            <a:avLst/>
          </a:prstGeom>
          <a:solidFill>
            <a:srgbClr val="E9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Title 2"/>
          <p:cNvSpPr txBox="1">
            <a:spLocks/>
          </p:cNvSpPr>
          <p:nvPr/>
        </p:nvSpPr>
        <p:spPr>
          <a:xfrm>
            <a:off x="1234057" y="44624"/>
            <a:ext cx="10441161"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u="sng" dirty="0" err="1">
                <a:latin typeface="+mn-lt"/>
              </a:rPr>
              <a:t>Tipos</a:t>
            </a:r>
            <a:r>
              <a:rPr lang="en-US" sz="4400" u="sng" dirty="0">
                <a:latin typeface="+mn-lt"/>
              </a:rPr>
              <a:t> de crisis</a:t>
            </a:r>
          </a:p>
        </p:txBody>
      </p:sp>
      <p:sp>
        <p:nvSpPr>
          <p:cNvPr id="13" name="Rectangle 12">
            <a:extLst>
              <a:ext uri="{FF2B5EF4-FFF2-40B4-BE49-F238E27FC236}">
                <a16:creationId xmlns:a16="http://schemas.microsoft.com/office/drawing/2014/main" id="{32A97C3A-AC65-41B1-B91D-3F480229645B}"/>
              </a:ext>
            </a:extLst>
          </p:cNvPr>
          <p:cNvSpPr/>
          <p:nvPr/>
        </p:nvSpPr>
        <p:spPr>
          <a:xfrm>
            <a:off x="8774130" y="6418206"/>
            <a:ext cx="2901088" cy="307777"/>
          </a:xfrm>
          <a:prstGeom prst="rect">
            <a:avLst/>
          </a:prstGeom>
        </p:spPr>
        <p:txBody>
          <a:bodyPr wrap="square">
            <a:spAutoFit/>
          </a:bodyPr>
          <a:lstStyle/>
          <a:p>
            <a:r>
              <a:rPr lang="en-US" sz="1400" i="1" dirty="0"/>
              <a:t>Source: https://www.cred.be/</a:t>
            </a:r>
          </a:p>
        </p:txBody>
      </p:sp>
      <p:sp>
        <p:nvSpPr>
          <p:cNvPr id="15" name="Rounded Rectangle 14"/>
          <p:cNvSpPr/>
          <p:nvPr/>
        </p:nvSpPr>
        <p:spPr>
          <a:xfrm>
            <a:off x="1698978" y="4961921"/>
            <a:ext cx="9493264" cy="612000"/>
          </a:xfrm>
          <a:prstGeom prst="roundRect">
            <a:avLst/>
          </a:prstGeom>
          <a:solidFill>
            <a:srgbClr val="E9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ounded Rectangle 15"/>
          <p:cNvSpPr/>
          <p:nvPr/>
        </p:nvSpPr>
        <p:spPr>
          <a:xfrm>
            <a:off x="1706562" y="3735692"/>
            <a:ext cx="9493264" cy="612000"/>
          </a:xfrm>
          <a:prstGeom prst="roundRect">
            <a:avLst/>
          </a:prstGeom>
          <a:solidFill>
            <a:srgbClr val="E9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ounded Rectangle 16"/>
          <p:cNvSpPr/>
          <p:nvPr/>
        </p:nvSpPr>
        <p:spPr>
          <a:xfrm>
            <a:off x="1742004" y="2509463"/>
            <a:ext cx="9493264" cy="612000"/>
          </a:xfrm>
          <a:prstGeom prst="roundRect">
            <a:avLst/>
          </a:prstGeom>
          <a:solidFill>
            <a:srgbClr val="E9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4894" y="3713608"/>
            <a:ext cx="656168" cy="656168"/>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4894" y="4936332"/>
            <a:ext cx="656168" cy="656168"/>
          </a:xfrm>
          <a:prstGeom prst="rect">
            <a:avLst/>
          </a:prstGeom>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7637" y="1270807"/>
            <a:ext cx="668867" cy="668867"/>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7637" y="2481031"/>
            <a:ext cx="668867" cy="668867"/>
          </a:xfrm>
          <a:prstGeom prst="rect">
            <a:avLst/>
          </a:prstGeom>
        </p:spPr>
      </p:pic>
      <p:sp>
        <p:nvSpPr>
          <p:cNvPr id="26" name="Rectangle 25"/>
          <p:cNvSpPr/>
          <p:nvPr/>
        </p:nvSpPr>
        <p:spPr>
          <a:xfrm>
            <a:off x="2325160" y="1355477"/>
            <a:ext cx="3369962" cy="523220"/>
          </a:xfrm>
          <a:prstGeom prst="rect">
            <a:avLst/>
          </a:prstGeom>
        </p:spPr>
        <p:txBody>
          <a:bodyPr wrap="none">
            <a:spAutoFit/>
          </a:bodyPr>
          <a:lstStyle/>
          <a:p>
            <a:r>
              <a:rPr lang="es-ES" sz="2800" b="1" i="1" dirty="0">
                <a:cs typeface="Times New Roman" panose="02020603050405020304" pitchFamily="18" charset="0"/>
              </a:rPr>
              <a:t>Catástrofes</a:t>
            </a:r>
            <a:r>
              <a:rPr lang="en-US" sz="2800" b="1" i="1" dirty="0">
                <a:cs typeface="Times New Roman" panose="02020603050405020304" pitchFamily="18" charset="0"/>
              </a:rPr>
              <a:t> </a:t>
            </a:r>
            <a:r>
              <a:rPr lang="es-ES" sz="2800" b="1" i="1" dirty="0">
                <a:cs typeface="Times New Roman" panose="02020603050405020304" pitchFamily="18" charset="0"/>
              </a:rPr>
              <a:t>naturales</a:t>
            </a:r>
          </a:p>
        </p:txBody>
      </p:sp>
      <p:sp>
        <p:nvSpPr>
          <p:cNvPr id="27" name="Rectangle 26"/>
          <p:cNvSpPr/>
          <p:nvPr/>
        </p:nvSpPr>
        <p:spPr>
          <a:xfrm>
            <a:off x="2325160" y="2559230"/>
            <a:ext cx="8042394" cy="523220"/>
          </a:xfrm>
          <a:prstGeom prst="rect">
            <a:avLst/>
          </a:prstGeom>
        </p:spPr>
        <p:txBody>
          <a:bodyPr wrap="none">
            <a:spAutoFit/>
          </a:bodyPr>
          <a:lstStyle/>
          <a:p>
            <a:pPr lvl="0"/>
            <a:r>
              <a:rPr lang="es-419" sz="2800" b="1" i="1" dirty="0">
                <a:cs typeface="Times New Roman" panose="02020603050405020304" pitchFamily="18" charset="0"/>
              </a:rPr>
              <a:t>Amenazas naturales incrementadas por los humanos</a:t>
            </a:r>
          </a:p>
        </p:txBody>
      </p:sp>
      <p:sp>
        <p:nvSpPr>
          <p:cNvPr id="28" name="Rectangle 27"/>
          <p:cNvSpPr/>
          <p:nvPr/>
        </p:nvSpPr>
        <p:spPr>
          <a:xfrm>
            <a:off x="2284267" y="3792397"/>
            <a:ext cx="4583691" cy="523220"/>
          </a:xfrm>
          <a:prstGeom prst="rect">
            <a:avLst/>
          </a:prstGeom>
        </p:spPr>
        <p:txBody>
          <a:bodyPr wrap="none">
            <a:spAutoFit/>
          </a:bodyPr>
          <a:lstStyle/>
          <a:p>
            <a:pPr lvl="0"/>
            <a:r>
              <a:rPr lang="es-419" sz="2800" b="1" i="1" dirty="0">
                <a:cs typeface="Times New Roman" panose="02020603050405020304" pitchFamily="18" charset="0"/>
              </a:rPr>
              <a:t>Crisis causadas por el hombre</a:t>
            </a:r>
          </a:p>
        </p:txBody>
      </p:sp>
      <p:sp>
        <p:nvSpPr>
          <p:cNvPr id="29" name="Rectangle 28"/>
          <p:cNvSpPr/>
          <p:nvPr/>
        </p:nvSpPr>
        <p:spPr>
          <a:xfrm>
            <a:off x="2273684" y="4999716"/>
            <a:ext cx="3798476" cy="523220"/>
          </a:xfrm>
          <a:prstGeom prst="rect">
            <a:avLst/>
          </a:prstGeom>
        </p:spPr>
        <p:txBody>
          <a:bodyPr wrap="none">
            <a:spAutoFit/>
          </a:bodyPr>
          <a:lstStyle/>
          <a:p>
            <a:pPr lvl="0"/>
            <a:r>
              <a:rPr lang="es-419" sz="2800" b="1" i="1" dirty="0">
                <a:cs typeface="Times New Roman" panose="02020603050405020304" pitchFamily="18" charset="0"/>
              </a:rPr>
              <a:t>Brotes de enfermedades</a:t>
            </a:r>
          </a:p>
        </p:txBody>
      </p:sp>
      <p:sp>
        <p:nvSpPr>
          <p:cNvPr id="30" name="Rectangle 29"/>
          <p:cNvSpPr/>
          <p:nvPr/>
        </p:nvSpPr>
        <p:spPr>
          <a:xfrm>
            <a:off x="3910082" y="1857459"/>
            <a:ext cx="8042393" cy="684000"/>
          </a:xfrm>
          <a:prstGeom prst="rect">
            <a:avLst/>
          </a:prstGeom>
        </p:spPr>
        <p:txBody>
          <a:bodyPr wrap="square">
            <a:spAutoFit/>
          </a:bodyPr>
          <a:lstStyle/>
          <a:p>
            <a:r>
              <a:rPr lang="en-US" sz="2000" dirty="0">
                <a:solidFill>
                  <a:sysClr val="windowText" lastClr="000000"/>
                </a:solidFill>
                <a:cs typeface="Times New Roman" panose="02020603050405020304" pitchFamily="18" charset="0"/>
              </a:rPr>
              <a:t>Por </a:t>
            </a:r>
            <a:r>
              <a:rPr lang="en-US" sz="2000" dirty="0" err="1">
                <a:solidFill>
                  <a:sysClr val="windowText" lastClr="000000"/>
                </a:solidFill>
                <a:cs typeface="Times New Roman" panose="02020603050405020304" pitchFamily="18" charset="0"/>
              </a:rPr>
              <a:t>ejemplo</a:t>
            </a:r>
            <a:r>
              <a:rPr lang="en-US" sz="2000" dirty="0">
                <a:solidFill>
                  <a:sysClr val="windowText" lastClr="000000"/>
                </a:solidFill>
                <a:cs typeface="Times New Roman" panose="02020603050405020304" pitchFamily="18" charset="0"/>
              </a:rPr>
              <a:t>, g</a:t>
            </a:r>
            <a:r>
              <a:rPr lang="es-419" sz="2000" dirty="0" err="1"/>
              <a:t>eofísicos</a:t>
            </a:r>
            <a:r>
              <a:rPr lang="es-419" sz="2000" dirty="0"/>
              <a:t>, meteorológicos, hidrológicos, climatológicos, biológicos, extraterrestres (meteoritos)</a:t>
            </a:r>
          </a:p>
          <a:p>
            <a:endParaRPr lang="fr-CH" sz="2000" b="0" i="1" dirty="0">
              <a:solidFill>
                <a:sysClr val="windowText" lastClr="000000"/>
              </a:solidFill>
              <a:cs typeface="Times New Roman" panose="02020603050405020304" pitchFamily="18" charset="0"/>
            </a:endParaRPr>
          </a:p>
        </p:txBody>
      </p:sp>
      <p:sp>
        <p:nvSpPr>
          <p:cNvPr id="31" name="Rectangle 30"/>
          <p:cNvSpPr/>
          <p:nvPr/>
        </p:nvSpPr>
        <p:spPr>
          <a:xfrm>
            <a:off x="3910082" y="3015012"/>
            <a:ext cx="7959449" cy="1015663"/>
          </a:xfrm>
          <a:prstGeom prst="rect">
            <a:avLst/>
          </a:prstGeom>
        </p:spPr>
        <p:txBody>
          <a:bodyPr wrap="square">
            <a:spAutoFit/>
          </a:bodyPr>
          <a:lstStyle/>
          <a:p>
            <a:pPr lvl="0"/>
            <a:r>
              <a:rPr lang="es-419" sz="2000" dirty="0">
                <a:solidFill>
                  <a:sysClr val="windowText" lastClr="000000"/>
                </a:solidFill>
                <a:cs typeface="Times New Roman" panose="02020603050405020304" pitchFamily="18" charset="0"/>
              </a:rPr>
              <a:t>Por ejemplo, deslizamientos de tierra durante fuertes lluvias debidas a la deforestación; hambrunas durante sequías agravadas por sistemas políticos</a:t>
            </a:r>
          </a:p>
        </p:txBody>
      </p:sp>
      <p:sp>
        <p:nvSpPr>
          <p:cNvPr id="32" name="Rectangle 31"/>
          <p:cNvSpPr/>
          <p:nvPr/>
        </p:nvSpPr>
        <p:spPr>
          <a:xfrm>
            <a:off x="3910082" y="5573921"/>
            <a:ext cx="7514110" cy="400110"/>
          </a:xfrm>
          <a:prstGeom prst="rect">
            <a:avLst/>
          </a:prstGeom>
        </p:spPr>
        <p:txBody>
          <a:bodyPr wrap="square">
            <a:spAutoFit/>
          </a:bodyPr>
          <a:lstStyle/>
          <a:p>
            <a:r>
              <a:rPr lang="en-US" sz="2000" i="1" baseline="0" dirty="0">
                <a:solidFill>
                  <a:sysClr val="windowText" lastClr="000000"/>
                </a:solidFill>
                <a:cs typeface="Times New Roman" panose="02020603050405020304" pitchFamily="18" charset="0"/>
              </a:rPr>
              <a:t>Por </a:t>
            </a:r>
            <a:r>
              <a:rPr lang="en-US" sz="2000" i="1" baseline="0" dirty="0" err="1">
                <a:solidFill>
                  <a:sysClr val="windowText" lastClr="000000"/>
                </a:solidFill>
                <a:cs typeface="Times New Roman" panose="02020603050405020304" pitchFamily="18" charset="0"/>
              </a:rPr>
              <a:t>ejemplo</a:t>
            </a:r>
            <a:r>
              <a:rPr lang="en-US" sz="2000" i="1" baseline="0" dirty="0">
                <a:solidFill>
                  <a:sysClr val="windowText" lastClr="000000"/>
                </a:solidFill>
                <a:cs typeface="Times New Roman" panose="02020603050405020304" pitchFamily="18" charset="0"/>
              </a:rPr>
              <a:t>, </a:t>
            </a:r>
            <a:r>
              <a:rPr lang="en-US" sz="2000" b="0" i="1" baseline="0" dirty="0">
                <a:solidFill>
                  <a:sysClr val="windowText" lastClr="000000"/>
                </a:solidFill>
                <a:cs typeface="Times New Roman" panose="02020603050405020304" pitchFamily="18" charset="0"/>
              </a:rPr>
              <a:t>Ebola, SARS, </a:t>
            </a:r>
            <a:r>
              <a:rPr lang="en-US" sz="2000" b="0" i="1" baseline="0" dirty="0" err="1">
                <a:solidFill>
                  <a:sysClr val="windowText" lastClr="000000"/>
                </a:solidFill>
                <a:cs typeface="Times New Roman" panose="02020603050405020304" pitchFamily="18" charset="0"/>
              </a:rPr>
              <a:t>cólera</a:t>
            </a:r>
            <a:r>
              <a:rPr lang="en-US" sz="2000" b="0" i="1" baseline="0" dirty="0">
                <a:solidFill>
                  <a:sysClr val="windowText" lastClr="000000"/>
                </a:solidFill>
                <a:cs typeface="Times New Roman" panose="02020603050405020304" pitchFamily="18" charset="0"/>
              </a:rPr>
              <a:t>, gripe</a:t>
            </a:r>
            <a:endParaRPr lang="fr-CH" sz="2000" b="0" i="1" dirty="0">
              <a:solidFill>
                <a:sysClr val="windowText" lastClr="000000"/>
              </a:solidFill>
              <a:cs typeface="Times New Roman" panose="02020603050405020304" pitchFamily="18" charset="0"/>
            </a:endParaRPr>
          </a:p>
        </p:txBody>
      </p:sp>
      <p:sp>
        <p:nvSpPr>
          <p:cNvPr id="22" name="Rectangle 2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2" name="TextBox 1"/>
          <p:cNvSpPr txBox="1"/>
          <p:nvPr/>
        </p:nvSpPr>
        <p:spPr>
          <a:xfrm>
            <a:off x="4010141" y="4404397"/>
            <a:ext cx="3741575" cy="400110"/>
          </a:xfrm>
          <a:prstGeom prst="rect">
            <a:avLst/>
          </a:prstGeom>
          <a:noFill/>
        </p:spPr>
        <p:txBody>
          <a:bodyPr wrap="square" rtlCol="0">
            <a:spAutoFit/>
          </a:bodyPr>
          <a:lstStyle/>
          <a:p>
            <a:r>
              <a:rPr lang="en-US" sz="2000" i="1" dirty="0"/>
              <a:t>Por </a:t>
            </a:r>
            <a:r>
              <a:rPr lang="en-US" sz="2000" i="1" dirty="0" err="1"/>
              <a:t>ejemplo</a:t>
            </a:r>
            <a:r>
              <a:rPr lang="en-US" sz="2000" i="1" dirty="0"/>
              <a:t>, </a:t>
            </a:r>
            <a:r>
              <a:rPr lang="en-US" sz="2000" i="1" dirty="0" err="1"/>
              <a:t>conflictos</a:t>
            </a:r>
            <a:r>
              <a:rPr lang="en-US" sz="2000" i="1" dirty="0"/>
              <a:t> </a:t>
            </a:r>
            <a:r>
              <a:rPr lang="en-US" sz="2000" i="1" dirty="0" err="1"/>
              <a:t>armados</a:t>
            </a:r>
            <a:endParaRPr lang="en-GB" sz="2000" i="1" dirty="0"/>
          </a:p>
        </p:txBody>
      </p:sp>
      <p:sp>
        <p:nvSpPr>
          <p:cNvPr id="4" name="Slide Number Placeholder 3"/>
          <p:cNvSpPr>
            <a:spLocks noGrp="1"/>
          </p:cNvSpPr>
          <p:nvPr>
            <p:ph type="sldNum" sz="quarter" idx="12"/>
          </p:nvPr>
        </p:nvSpPr>
        <p:spPr/>
        <p:txBody>
          <a:bodyPr/>
          <a:lstStyle/>
          <a:p>
            <a:fld id="{8CC4FCE3-3984-484D-8147-94AB9B0F2189}" type="slidenum">
              <a:rPr lang="fr-CH" smtClean="0"/>
              <a:t>7</a:t>
            </a:fld>
            <a:endParaRPr lang="fr-CH"/>
          </a:p>
        </p:txBody>
      </p:sp>
    </p:spTree>
    <p:extLst>
      <p:ext uri="{BB962C8B-B14F-4D97-AF65-F5344CB8AC3E}">
        <p14:creationId xmlns:p14="http://schemas.microsoft.com/office/powerpoint/2010/main" val="304289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9"/>
          <p:cNvSpPr txBox="1">
            <a:spLocks/>
          </p:cNvSpPr>
          <p:nvPr/>
        </p:nvSpPr>
        <p:spPr>
          <a:xfrm>
            <a:off x="1234057" y="390698"/>
            <a:ext cx="10441161" cy="734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u="sng" dirty="0" err="1">
                <a:latin typeface="+mn-lt"/>
              </a:rPr>
              <a:t>Tipos</a:t>
            </a:r>
            <a:r>
              <a:rPr lang="en-US" sz="4400" u="sng" dirty="0">
                <a:latin typeface="+mn-lt"/>
              </a:rPr>
              <a:t> de crisis (2)</a:t>
            </a:r>
          </a:p>
        </p:txBody>
      </p:sp>
      <p:sp>
        <p:nvSpPr>
          <p:cNvPr id="16" name="Content Placeholder 10"/>
          <p:cNvSpPr txBox="1">
            <a:spLocks/>
          </p:cNvSpPr>
          <p:nvPr/>
        </p:nvSpPr>
        <p:spPr>
          <a:xfrm>
            <a:off x="1234057" y="1730320"/>
            <a:ext cx="10945215" cy="5472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419" sz="2800" dirty="0"/>
              <a:t>Otra distinción</a:t>
            </a:r>
            <a:endParaRPr lang="en-US" sz="28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1757" y="3805542"/>
            <a:ext cx="1661714" cy="166171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8311" y="3952571"/>
            <a:ext cx="1514685" cy="1514685"/>
          </a:xfrm>
          <a:prstGeom prst="rect">
            <a:avLst/>
          </a:prstGeom>
        </p:spPr>
      </p:pic>
      <p:sp>
        <p:nvSpPr>
          <p:cNvPr id="6" name="Slide Number Placeholder 5"/>
          <p:cNvSpPr>
            <a:spLocks noGrp="1"/>
          </p:cNvSpPr>
          <p:nvPr>
            <p:ph type="sldNum" sz="quarter" idx="12"/>
          </p:nvPr>
        </p:nvSpPr>
        <p:spPr/>
        <p:txBody>
          <a:bodyPr/>
          <a:lstStyle/>
          <a:p>
            <a:fld id="{8CC4FCE3-3984-484D-8147-94AB9B0F2189}" type="slidenum">
              <a:rPr lang="fr-CH" smtClean="0"/>
              <a:t>8</a:t>
            </a:fld>
            <a:endParaRPr lang="fr-CH"/>
          </a:p>
        </p:txBody>
      </p:sp>
      <p:sp>
        <p:nvSpPr>
          <p:cNvPr id="11" name="Rounded Rectangle 10"/>
          <p:cNvSpPr/>
          <p:nvPr/>
        </p:nvSpPr>
        <p:spPr>
          <a:xfrm>
            <a:off x="1927291" y="2883110"/>
            <a:ext cx="4270647" cy="612000"/>
          </a:xfrm>
          <a:prstGeom prst="roundRect">
            <a:avLst/>
          </a:prstGeom>
          <a:solidFill>
            <a:srgbClr val="E9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dirty="0">
                <a:solidFill>
                  <a:schemeClr val="tx1"/>
                </a:solidFill>
              </a:rPr>
              <a:t>Evolución progresiva</a:t>
            </a:r>
          </a:p>
        </p:txBody>
      </p:sp>
      <p:sp>
        <p:nvSpPr>
          <p:cNvPr id="14" name="Rounded Rectangle 13"/>
          <p:cNvSpPr/>
          <p:nvPr/>
        </p:nvSpPr>
        <p:spPr>
          <a:xfrm>
            <a:off x="6760331" y="2883110"/>
            <a:ext cx="4270647" cy="612000"/>
          </a:xfrm>
          <a:prstGeom prst="roundRect">
            <a:avLst/>
          </a:prstGeom>
          <a:solidFill>
            <a:srgbClr val="E9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dirty="0">
                <a:solidFill>
                  <a:schemeClr val="tx1"/>
                </a:solidFill>
              </a:rPr>
              <a:t>Inicio repentino</a:t>
            </a:r>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Tree>
    <p:extLst>
      <p:ext uri="{BB962C8B-B14F-4D97-AF65-F5344CB8AC3E}">
        <p14:creationId xmlns:p14="http://schemas.microsoft.com/office/powerpoint/2010/main" val="169698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C4FCE3-3984-484D-8147-94AB9B0F2189}" type="slidenum">
              <a:rPr lang="fr-CH" smtClean="0"/>
              <a:t>9</a:t>
            </a:fld>
            <a:endParaRPr lang="fr-CH"/>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dirty="0"/>
              <a:t>   H.E.L.P. course</a:t>
            </a:r>
          </a:p>
        </p:txBody>
      </p:sp>
      <p:sp>
        <p:nvSpPr>
          <p:cNvPr id="5" name="TextBox 4"/>
          <p:cNvSpPr txBox="1"/>
          <p:nvPr/>
        </p:nvSpPr>
        <p:spPr>
          <a:xfrm>
            <a:off x="4892842" y="6413698"/>
            <a:ext cx="6229900" cy="369332"/>
          </a:xfrm>
          <a:prstGeom prst="rect">
            <a:avLst/>
          </a:prstGeom>
          <a:noFill/>
        </p:spPr>
        <p:txBody>
          <a:bodyPr wrap="square" rtlCol="0">
            <a:spAutoFit/>
          </a:bodyPr>
          <a:lstStyle/>
          <a:p>
            <a:r>
              <a:rPr lang="fr-CH" i="1" dirty="0"/>
              <a:t>https://ourworldindata.org/grapher/natural-disasters-by-type</a:t>
            </a:r>
          </a:p>
        </p:txBody>
      </p:sp>
      <p:pic>
        <p:nvPicPr>
          <p:cNvPr id="6" name="Picture 5">
            <a:extLst>
              <a:ext uri="{FF2B5EF4-FFF2-40B4-BE49-F238E27FC236}">
                <a16:creationId xmlns:a16="http://schemas.microsoft.com/office/drawing/2014/main" id="{FB3FBF7E-5C0A-4BC7-9218-A47832D1DA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0265" y="0"/>
            <a:ext cx="9715500" cy="6858000"/>
          </a:xfrm>
          <a:prstGeom prst="rect">
            <a:avLst/>
          </a:prstGeom>
        </p:spPr>
      </p:pic>
    </p:spTree>
    <p:extLst>
      <p:ext uri="{BB962C8B-B14F-4D97-AF65-F5344CB8AC3E}">
        <p14:creationId xmlns:p14="http://schemas.microsoft.com/office/powerpoint/2010/main" val="2429531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2019-02-13T23:00:00+00:00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TSASSIST-19-1299</_dlc_DocId>
    <_dlc_DocIdUrl xmlns="a8a2af44-4b8d-404b-a8bd-4186350a523c">
      <Url>https://collab.ext.icrc.org/sites/TS_ASSIST/_layouts/15/DocIdRedir.aspx?ID=TSASSIST-19-1299</Url>
      <Description>TSASSIST-19-1299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84248063f8dba146697e29f0d22fe69">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3e3a4ec725c8395d7b867916cbe6ed60"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2;#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4;#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1;#Assistance|9015aaae-65d7-4217-8889-581aaffe05a3"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default="[today]"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Props1.xml><?xml version="1.0" encoding="utf-8"?>
<ds:datastoreItem xmlns:ds="http://schemas.openxmlformats.org/officeDocument/2006/customXml" ds:itemID="{1A14BF0E-CC81-493D-8BD3-C8EA18FFBB14}">
  <ds:schemaRefs>
    <ds:schemaRef ds:uri="http://schemas.microsoft.com/sharepoint/v3/contenttype/forms"/>
  </ds:schemaRefs>
</ds:datastoreItem>
</file>

<file path=customXml/itemProps2.xml><?xml version="1.0" encoding="utf-8"?>
<ds:datastoreItem xmlns:ds="http://schemas.openxmlformats.org/officeDocument/2006/customXml" ds:itemID="{2FA4E5ED-56A7-4161-8159-DB37F922DAAA}">
  <ds:schemaRefs>
    <ds:schemaRef ds:uri="http://schemas.microsoft.com/office/2006/metadata/properties"/>
    <ds:schemaRef ds:uri="71402401-ee9a-4cfa-82a8-ebbd88d5d766"/>
    <ds:schemaRef ds:uri="http://schemas.microsoft.com/sharepoint/v3"/>
    <ds:schemaRef ds:uri="http://purl.org/dc/terms/"/>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a8a2af44-4b8d-404b-a8bd-4186350a523c"/>
    <ds:schemaRef ds:uri="http://www.w3.org/XML/1998/namespace"/>
    <ds:schemaRef ds:uri="http://purl.org/dc/dcmitype/"/>
  </ds:schemaRefs>
</ds:datastoreItem>
</file>

<file path=customXml/itemProps3.xml><?xml version="1.0" encoding="utf-8"?>
<ds:datastoreItem xmlns:ds="http://schemas.openxmlformats.org/officeDocument/2006/customXml" ds:itemID="{D04393C2-33BB-4CCE-AD4D-3B6B45729A7B}">
  <ds:schemaRefs>
    <ds:schemaRef ds:uri="http://schemas.microsoft.com/sharepoint/events"/>
  </ds:schemaRefs>
</ds:datastoreItem>
</file>

<file path=customXml/itemProps4.xml><?xml version="1.0" encoding="utf-8"?>
<ds:datastoreItem xmlns:ds="http://schemas.openxmlformats.org/officeDocument/2006/customXml" ds:itemID="{4B9107A9-C396-4A64-911E-B2A6F3FE2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F8D7335-2BFF-416D-94AF-A24500E3ADE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5759</TotalTime>
  <Words>4963</Words>
  <Application>Microsoft Office PowerPoint</Application>
  <PresentationFormat>Widescreen</PresentationFormat>
  <Paragraphs>692</Paragraphs>
  <Slides>47</Slides>
  <Notes>38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Times New Roman</vt:lpstr>
      <vt:lpstr>Wingdings</vt:lpstr>
      <vt:lpstr>Office Theme</vt:lpstr>
      <vt:lpstr>PowerPoint Presentation</vt:lpstr>
      <vt:lpstr>Objectivos</vt:lpstr>
      <vt:lpstr>PowerPoint Presentation</vt:lpstr>
      <vt:lpstr>La valentía bajo fuego, Sur-Sudan</vt:lpstr>
      <vt:lpstr>Terremoto “Kirtipur”, Nepal</vt:lpstr>
      <vt:lpstr>Síria – Llegada del invierno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Aspectos específicos de los conflictos armados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Necesidades de salud communes vs específicas</vt:lpstr>
      <vt:lpstr>PowerPoint Presentation</vt:lpstr>
      <vt:lpstr>Necesidades específicas</vt:lpstr>
      <vt:lpstr>PowerPoint Presentation</vt:lpstr>
      <vt:lpstr>PowerPoint Presentation</vt:lpstr>
      <vt:lpstr>PowerPoint Presentation</vt:lpstr>
      <vt:lpstr>Necesidades vs capacidades</vt:lpstr>
      <vt:lpstr>PowerPoint Presentation</vt:lpstr>
      <vt:lpstr>PowerPoint Presentation</vt:lpstr>
      <vt:lpstr>PowerPoint Presentation</vt:lpstr>
      <vt:lpstr>Entorno demografíco y epidemiologíco</vt:lpstr>
      <vt:lpstr>Factores de riesgo para morbilidad et mortalidad</vt:lpstr>
      <vt:lpstr>Factores determinantes para la salud y supervivencia</vt:lpstr>
      <vt:lpstr>PowerPoint Presentation</vt:lpstr>
      <vt:lpstr>¿ Qué es la salud?</vt:lpstr>
      <vt:lpstr>PowerPoint Presentation</vt:lpstr>
      <vt:lpstr>PowerPoint Presentation</vt:lpstr>
      <vt:lpstr>PowerPoint Presentation</vt:lpstr>
      <vt:lpstr>PowerPoint Presentation</vt:lpstr>
      <vt:lpstr>Actors in humanitarian interventions</vt:lpstr>
      <vt:lpstr>PowerPoint Presentation</vt:lpstr>
      <vt:lpstr>Cuatro principios humanitarios fundamentales</vt:lpstr>
      <vt:lpstr>PowerPoint Presentation</vt:lpstr>
      <vt:lpstr>PowerPoint Presentation</vt:lpstr>
      <vt:lpstr>La Norma Humanitaria Esencial  (CHS por sus siglas en inglés)</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Emergencies in Large Population</dc:title>
  <dc:creator>Eirini Karanisa;Nefti Eboni BEMPONG</dc:creator>
  <cp:lastModifiedBy>Catherine Delice Ginod</cp:lastModifiedBy>
  <cp:revision>395</cp:revision>
  <cp:lastPrinted>2019-09-04T12:06:35Z</cp:lastPrinted>
  <dcterms:created xsi:type="dcterms:W3CDTF">2018-09-25T08:41:27Z</dcterms:created>
  <dcterms:modified xsi:type="dcterms:W3CDTF">2020-04-03T14:33:20Z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b59828f2-3bed-4d8d-ad17-1bd59c5ee349</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ies>
</file>