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7" r:id="rId2"/>
    <p:sldId id="343" r:id="rId3"/>
    <p:sldId id="298" r:id="rId4"/>
    <p:sldId id="300" r:id="rId5"/>
    <p:sldId id="311" r:id="rId6"/>
    <p:sldId id="302" r:id="rId7"/>
    <p:sldId id="261" r:id="rId8"/>
    <p:sldId id="340" r:id="rId9"/>
    <p:sldId id="342" r:id="rId10"/>
    <p:sldId id="341" r:id="rId11"/>
    <p:sldId id="312" r:id="rId12"/>
    <p:sldId id="297" r:id="rId13"/>
    <p:sldId id="316" r:id="rId14"/>
    <p:sldId id="319" r:id="rId15"/>
    <p:sldId id="320" r:id="rId16"/>
    <p:sldId id="321" r:id="rId17"/>
    <p:sldId id="322" r:id="rId18"/>
    <p:sldId id="323" r:id="rId19"/>
    <p:sldId id="324" r:id="rId20"/>
    <p:sldId id="317" r:id="rId21"/>
    <p:sldId id="325" r:id="rId22"/>
    <p:sldId id="326" r:id="rId23"/>
    <p:sldId id="336" r:id="rId24"/>
    <p:sldId id="337" r:id="rId25"/>
    <p:sldId id="327" r:id="rId26"/>
    <p:sldId id="318" r:id="rId27"/>
    <p:sldId id="309" r:id="rId28"/>
    <p:sldId id="307" r:id="rId29"/>
    <p:sldId id="308" r:id="rId30"/>
    <p:sldId id="305" r:id="rId31"/>
    <p:sldId id="315" r:id="rId32"/>
    <p:sldId id="314" r:id="rId33"/>
    <p:sldId id="299" r:id="rId34"/>
    <p:sldId id="304" r:id="rId35"/>
    <p:sldId id="339" r:id="rId36"/>
    <p:sldId id="303" r:id="rId37"/>
    <p:sldId id="328" r:id="rId38"/>
    <p:sldId id="329" r:id="rId39"/>
    <p:sldId id="330" r:id="rId40"/>
    <p:sldId id="333" r:id="rId41"/>
    <p:sldId id="335" r:id="rId42"/>
    <p:sldId id="332" r:id="rId43"/>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9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503" autoAdjust="0"/>
    <p:restoredTop sz="78406" autoAdjust="0"/>
  </p:normalViewPr>
  <p:slideViewPr>
    <p:cSldViewPr snapToGrid="0" showGuides="1">
      <p:cViewPr varScale="1">
        <p:scale>
          <a:sx n="53" d="100"/>
          <a:sy n="53" d="100"/>
        </p:scale>
        <p:origin x="-1194" y="-84"/>
      </p:cViewPr>
      <p:guideLst>
        <p:guide orient="horz" pos="2160"/>
        <p:guide pos="3840"/>
      </p:guideLst>
    </p:cSldViewPr>
  </p:slideViewPr>
  <p:notesTextViewPr>
    <p:cViewPr>
      <p:scale>
        <a:sx n="1" d="1"/>
        <a:sy n="1" d="1"/>
      </p:scale>
      <p:origin x="0" y="0"/>
    </p:cViewPr>
  </p:notesTextViewPr>
  <p:sorterViewPr>
    <p:cViewPr>
      <p:scale>
        <a:sx n="100" d="100"/>
        <a:sy n="100" d="100"/>
      </p:scale>
      <p:origin x="0" y="-1930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customXml" Target="../customXml/item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394D67DE-D524-477F-A21D-595D2C03362C}" type="datetimeFigureOut">
              <a:rPr lang="en-GB" smtClean="0"/>
              <a:pPr/>
              <a:t>17/06/2019</a:t>
            </a:fld>
            <a:endParaRPr lang="en-GB"/>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GB"/>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3782387C-3733-40BB-9AFF-181AB8756D94}" type="slidenum">
              <a:rPr lang="en-GB" smtClean="0"/>
              <a:pPr/>
              <a:t>‹Nr.›</a:t>
            </a:fld>
            <a:endParaRPr lang="en-GB"/>
          </a:p>
        </p:txBody>
      </p:sp>
    </p:spTree>
    <p:extLst>
      <p:ext uri="{BB962C8B-B14F-4D97-AF65-F5344CB8AC3E}">
        <p14:creationId xmlns="" xmlns:p14="http://schemas.microsoft.com/office/powerpoint/2010/main" val="1234629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fr-CH"/>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294B595-28F0-4ADE-B118-809BEE86647A}" type="datetimeFigureOut">
              <a:rPr lang="fr-CH" smtClean="0"/>
              <a:pPr/>
              <a:t>17.06.2019</a:t>
            </a:fld>
            <a:endParaRPr lang="fr-CH"/>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fr-CH"/>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fr-CH"/>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C56A1BF-1CC1-4BBD-88CF-BFED76E52D9D}" type="slidenum">
              <a:rPr lang="fr-CH" smtClean="0"/>
              <a:pPr/>
              <a:t>‹Nr.›</a:t>
            </a:fld>
            <a:endParaRPr lang="fr-CH"/>
          </a:p>
        </p:txBody>
      </p:sp>
    </p:spTree>
    <p:extLst>
      <p:ext uri="{BB962C8B-B14F-4D97-AF65-F5344CB8AC3E}">
        <p14:creationId xmlns="" xmlns:p14="http://schemas.microsoft.com/office/powerpoint/2010/main" val="1018879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D30B7-F877-4FC6-B32C-20D5FE21BCAE}" type="slidenum">
              <a:rPr lang="fr-CH" smtClean="0"/>
              <a:pPr/>
              <a:t>1</a:t>
            </a:fld>
            <a:endParaRPr lang="fr-CH"/>
          </a:p>
        </p:txBody>
      </p:sp>
    </p:spTree>
    <p:extLst>
      <p:ext uri="{BB962C8B-B14F-4D97-AF65-F5344CB8AC3E}">
        <p14:creationId xmlns="" xmlns:p14="http://schemas.microsoft.com/office/powerpoint/2010/main" val="354599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27</a:t>
            </a:fld>
            <a:endParaRPr lang="fr-CH"/>
          </a:p>
        </p:txBody>
      </p:sp>
    </p:spTree>
    <p:extLst>
      <p:ext uri="{BB962C8B-B14F-4D97-AF65-F5344CB8AC3E}">
        <p14:creationId xmlns="" xmlns:p14="http://schemas.microsoft.com/office/powerpoint/2010/main" val="3506705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32</a:t>
            </a:fld>
            <a:endParaRPr lang="fr-CH"/>
          </a:p>
        </p:txBody>
      </p:sp>
    </p:spTree>
    <p:extLst>
      <p:ext uri="{BB962C8B-B14F-4D97-AF65-F5344CB8AC3E}">
        <p14:creationId xmlns="" xmlns:p14="http://schemas.microsoft.com/office/powerpoint/2010/main" val="1240785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33</a:t>
            </a:fld>
            <a:endParaRPr lang="fr-CH"/>
          </a:p>
        </p:txBody>
      </p:sp>
    </p:spTree>
    <p:extLst>
      <p:ext uri="{BB962C8B-B14F-4D97-AF65-F5344CB8AC3E}">
        <p14:creationId xmlns="" xmlns:p14="http://schemas.microsoft.com/office/powerpoint/2010/main" val="3899633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34</a:t>
            </a:fld>
            <a:endParaRPr lang="fr-CH"/>
          </a:p>
        </p:txBody>
      </p:sp>
    </p:spTree>
    <p:extLst>
      <p:ext uri="{BB962C8B-B14F-4D97-AF65-F5344CB8AC3E}">
        <p14:creationId xmlns="" xmlns:p14="http://schemas.microsoft.com/office/powerpoint/2010/main" val="2824883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374072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36</a:t>
            </a:fld>
            <a:endParaRPr lang="fr-CH"/>
          </a:p>
        </p:txBody>
      </p:sp>
    </p:spTree>
    <p:extLst>
      <p:ext uri="{BB962C8B-B14F-4D97-AF65-F5344CB8AC3E}">
        <p14:creationId xmlns="" xmlns:p14="http://schemas.microsoft.com/office/powerpoint/2010/main" val="2068849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41</a:t>
            </a:fld>
            <a:endParaRPr lang="fr-CH"/>
          </a:p>
        </p:txBody>
      </p:sp>
    </p:spTree>
    <p:extLst>
      <p:ext uri="{BB962C8B-B14F-4D97-AF65-F5344CB8AC3E}">
        <p14:creationId xmlns="" xmlns:p14="http://schemas.microsoft.com/office/powerpoint/2010/main" val="3596991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Humanitarian Principles</a:t>
            </a:r>
            <a:br>
              <a:rPr lang="en-US" dirty="0"/>
            </a:br>
            <a:r>
              <a:rPr lang="en-US" dirty="0"/>
              <a:t>Humanity To prevent and alleviate suffering wherever it is found.</a:t>
            </a:r>
          </a:p>
          <a:p>
            <a:r>
              <a:rPr lang="en-US" dirty="0"/>
              <a:t>Impartiality To provide assistance based on need, with no discrimination based on</a:t>
            </a:r>
            <a:br>
              <a:rPr lang="en-US" dirty="0"/>
            </a:br>
            <a:r>
              <a:rPr lang="en-US" dirty="0"/>
              <a:t>nationality, race, religious beliefs, class or political opinions.</a:t>
            </a:r>
          </a:p>
          <a:p>
            <a:r>
              <a:rPr lang="en-US" dirty="0"/>
              <a:t>Neutrality To abstain from taking sides or engage in controversies of a political,</a:t>
            </a:r>
            <a:br>
              <a:rPr lang="en-US" dirty="0"/>
            </a:br>
            <a:r>
              <a:rPr lang="en-US" dirty="0"/>
              <a:t>racial, religious or ideological nature.</a:t>
            </a:r>
          </a:p>
          <a:p>
            <a:r>
              <a:rPr lang="en-US" dirty="0"/>
              <a:t>Independence To act autonomously and in accordance with the other core principles </a:t>
            </a:r>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18</a:t>
            </a:fld>
            <a:endParaRPr lang="fr-CH"/>
          </a:p>
        </p:txBody>
      </p:sp>
    </p:spTree>
    <p:extLst>
      <p:ext uri="{BB962C8B-B14F-4D97-AF65-F5344CB8AC3E}">
        <p14:creationId xmlns="" xmlns:p14="http://schemas.microsoft.com/office/powerpoint/2010/main" val="3785767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19</a:t>
            </a:fld>
            <a:endParaRPr lang="fr-CH"/>
          </a:p>
        </p:txBody>
      </p:sp>
    </p:spTree>
    <p:extLst>
      <p:ext uri="{BB962C8B-B14F-4D97-AF65-F5344CB8AC3E}">
        <p14:creationId xmlns="" xmlns:p14="http://schemas.microsoft.com/office/powerpoint/2010/main" val="1613658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21</a:t>
            </a:fld>
            <a:endParaRPr lang="fr-CH"/>
          </a:p>
        </p:txBody>
      </p:sp>
    </p:spTree>
    <p:extLst>
      <p:ext uri="{BB962C8B-B14F-4D97-AF65-F5344CB8AC3E}">
        <p14:creationId xmlns="" xmlns:p14="http://schemas.microsoft.com/office/powerpoint/2010/main" val="218155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10"/>
          </p:nvPr>
        </p:nvSpPr>
        <p:spPr/>
        <p:txBody>
          <a:bodyPr/>
          <a:lstStyle/>
          <a:p>
            <a:fld id="{BC56A1BF-1CC1-4BBD-88CF-BFED76E52D9D}" type="slidenum">
              <a:rPr lang="fr-CH" smtClean="0"/>
              <a:pPr/>
              <a:t>26</a:t>
            </a:fld>
            <a:endParaRPr lang="fr-CH"/>
          </a:p>
        </p:txBody>
      </p:sp>
    </p:spTree>
    <p:extLst>
      <p:ext uri="{BB962C8B-B14F-4D97-AF65-F5344CB8AC3E}">
        <p14:creationId xmlns="" xmlns:p14="http://schemas.microsoft.com/office/powerpoint/2010/main" val="1865469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C0BB3765-2FEB-4FA1-A63D-CCC7BA78ADEA}" type="datetime1">
              <a:rPr lang="fr-CH" smtClean="0"/>
              <a:pPr/>
              <a:t>17.06.2019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632157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3DB91FE1-24B4-4B8E-9C12-377ED74E4457}" type="datetime1">
              <a:rPr lang="fr-CH" smtClean="0"/>
              <a:pPr/>
              <a:t>17.06.2019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2305136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CF0830B0-DDBD-46A4-851C-9A55D0D957F8}" type="datetime1">
              <a:rPr lang="fr-CH" smtClean="0"/>
              <a:pPr/>
              <a:t>17.06.2019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2556862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DE77A97C-C3A3-4A19-BA24-A5FD626D2174}" type="datetime1">
              <a:rPr lang="fr-CH" smtClean="0"/>
              <a:pPr/>
              <a:t>17.06.2019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95566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B4AE70-1766-4C0E-B73C-A01572D387C8}" type="datetime1">
              <a:rPr lang="fr-CH" smtClean="0"/>
              <a:pPr/>
              <a:t>17.06.2019</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182617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Date Placeholder 4"/>
          <p:cNvSpPr>
            <a:spLocks noGrp="1"/>
          </p:cNvSpPr>
          <p:nvPr>
            <p:ph type="dt" sz="half" idx="10"/>
          </p:nvPr>
        </p:nvSpPr>
        <p:spPr/>
        <p:txBody>
          <a:bodyPr/>
          <a:lstStyle/>
          <a:p>
            <a:fld id="{488A43C1-2610-4121-97E0-8261E1160B60}" type="datetime1">
              <a:rPr lang="fr-CH" smtClean="0"/>
              <a:pPr/>
              <a:t>17.06.2019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2885371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7" name="Date Placeholder 6"/>
          <p:cNvSpPr>
            <a:spLocks noGrp="1"/>
          </p:cNvSpPr>
          <p:nvPr>
            <p:ph type="dt" sz="half" idx="10"/>
          </p:nvPr>
        </p:nvSpPr>
        <p:spPr/>
        <p:txBody>
          <a:bodyPr/>
          <a:lstStyle/>
          <a:p>
            <a:fld id="{444A891F-A1D8-4E64-B9E9-8CB673DAB0E1}" type="datetime1">
              <a:rPr lang="fr-CH" smtClean="0"/>
              <a:pPr/>
              <a:t>17.06.2019</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173529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3B458D24-DA26-494B-BCA2-13358CA4B198}" type="datetime1">
              <a:rPr lang="fr-CH" smtClean="0"/>
              <a:pPr/>
              <a:t>17.06.2019</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2232112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6501E-86AE-40B6-A673-ADBB6F04B146}" type="datetime1">
              <a:rPr lang="fr-CH" smtClean="0"/>
              <a:pPr/>
              <a:t>17.06.2019</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38535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389665-375D-4F64-9823-E35FE3B5A737}" type="datetime1">
              <a:rPr lang="fr-CH" smtClean="0"/>
              <a:pPr/>
              <a:t>17.06.2019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3401860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499AC1-469E-4906-95B1-7BD1E17C7453}" type="datetime1">
              <a:rPr lang="fr-CH" smtClean="0"/>
              <a:pPr/>
              <a:t>17.06.2019</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3338307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ECC09-F133-40F4-BA89-0A6F84398034}" type="datetime1">
              <a:rPr lang="fr-CH" smtClean="0"/>
              <a:pPr/>
              <a:t>17.06.2019</a:t>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865948-8B76-4A50-B7DB-B45DBE1BD062}" type="slidenum">
              <a:rPr lang="fr-CH" smtClean="0"/>
              <a:pPr/>
              <a:t>‹Nr.›</a:t>
            </a:fld>
            <a:endParaRPr lang="fr-CH"/>
          </a:p>
        </p:txBody>
      </p:sp>
    </p:spTree>
    <p:extLst>
      <p:ext uri="{BB962C8B-B14F-4D97-AF65-F5344CB8AC3E}">
        <p14:creationId xmlns="" xmlns:p14="http://schemas.microsoft.com/office/powerpoint/2010/main" val="2990355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2" name="Subtitle 1"/>
          <p:cNvSpPr>
            <a:spLocks noGrp="1"/>
          </p:cNvSpPr>
          <p:nvPr>
            <p:ph type="subTitle" idx="1"/>
          </p:nvPr>
        </p:nvSpPr>
        <p:spPr>
          <a:xfrm>
            <a:off x="1259270" y="1283621"/>
            <a:ext cx="9144000" cy="2158564"/>
          </a:xfrm>
        </p:spPr>
        <p:txBody>
          <a:bodyPr>
            <a:normAutofit/>
          </a:bodyPr>
          <a:lstStyle/>
          <a:p>
            <a:pPr algn="l"/>
            <a:r>
              <a:rPr lang="fr-FR" dirty="1" sz="4400"/>
              <a:t>Éthique pratique</a:t>
            </a:r>
            <a:r>
              <a:rPr lang="fr-FR" dirty="1" sz="4400"/>
              <a:t> </a:t>
            </a:r>
          </a:p>
          <a:p>
            <a:pPr algn="l"/>
            <a:r>
              <a:rPr lang="fr-FR" dirty="1" sz="4400"/>
              <a:t>dans l’action humanitaire</a:t>
            </a:r>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fr-FR" dirty="1">
                <a:solidFill>
                  <a:schemeClr val="bg1"/>
                </a:solidFill>
              </a:rPr>
              <a:t>Cours H.E.L.P.</a:t>
            </a:r>
          </a:p>
        </p:txBody>
      </p:sp>
      <p:pic>
        <p:nvPicPr>
          <p:cNvPr id="12" name="Picture 11" descr="C:\DATA\HELP\GVA_HELP\ICRC_logo-white_transp400.jpg"/>
          <p:cNvPicPr>
            <a:picLocks noChangeAspect="1" noChangeArrowheads="1"/>
          </p:cNvPicPr>
          <p:nvPr/>
        </p:nvPicPr>
        <p:blipFill>
          <a:blip r:embed="rId3" cstate="print"/>
          <a:srcRect/>
          <a:stretch>
            <a:fillRect/>
          </a:stretch>
        </p:blipFill>
        <p:spPr bwMode="auto">
          <a:xfrm>
            <a:off x="10915698" y="286900"/>
            <a:ext cx="876204" cy="996721"/>
          </a:xfrm>
          <a:prstGeom prst="rect">
            <a:avLst/>
          </a:prstGeom>
          <a:noFill/>
        </p:spPr>
      </p:pic>
      <p:sp>
        <p:nvSpPr>
          <p:cNvPr id="14" name="Slide Number Placeholder 13"/>
          <p:cNvSpPr>
            <a:spLocks noGrp="1"/>
          </p:cNvSpPr>
          <p:nvPr>
            <p:ph type="sldNum" sz="quarter" idx="12"/>
          </p:nvPr>
        </p:nvSpPr>
        <p:spPr/>
        <p:txBody>
          <a:bodyPr/>
          <a:lstStyle/>
          <a:p>
            <a:fld id="{8CC4FCE3-3984-484D-8147-94AB9B0F2189}" type="slidenum">
              <a:rPr lang="fr-CH" smtClean="0"/>
              <a:pPr/>
              <a:t>1</a:t>
            </a:fld>
          </a:p>
        </p:txBody>
      </p:sp>
      <p:sp>
        <p:nvSpPr>
          <p:cNvPr id="8" name="TextBox 7"/>
          <p:cNvSpPr txBox="1"/>
          <p:nvPr/>
        </p:nvSpPr>
        <p:spPr>
          <a:xfrm>
            <a:off x="4725019" y="5575337"/>
            <a:ext cx="7466981" cy="830997"/>
          </a:xfrm>
          <a:prstGeom prst="rect">
            <a:avLst/>
          </a:prstGeom>
          <a:noFill/>
        </p:spPr>
        <p:txBody>
          <a:bodyPr wrap="none" rtlCol="0">
            <a:spAutoFit/>
          </a:bodyPr>
          <a:lstStyle/>
          <a:p>
            <a:r>
              <a:rPr lang="fr-FR" dirty="1" sz="2400"/>
              <a:t>Dr </a:t>
            </a:r>
            <a:r>
              <a:rPr lang="fr-FR" dirty="1" b="1" sz="2400"/>
              <a:t>Thomas Wilp</a:t>
            </a:r>
          </a:p>
          <a:p>
            <a:r>
              <a:rPr lang="fr-FR" dirty="1" sz="2400"/>
              <a:t>CICR - Soins préhospitaliers d’urgence et coordinateur de premiers secours</a:t>
            </a:r>
          </a:p>
        </p:txBody>
      </p:sp>
      <p:pic>
        <p:nvPicPr>
          <p:cNvPr id="15" name="Picture 2" descr="C:\DATA\HELP\GVA_HELP\who-logo-en.jpg"/>
          <p:cNvPicPr>
            <a:picLocks noChangeAspect="1" noChangeArrowheads="1"/>
          </p:cNvPicPr>
          <p:nvPr/>
        </p:nvPicPr>
        <p:blipFill>
          <a:blip r:embed="rId4" cstate="print"/>
          <a:srcRect/>
          <a:stretch>
            <a:fillRect/>
          </a:stretch>
        </p:blipFill>
        <p:spPr bwMode="auto">
          <a:xfrm>
            <a:off x="8335478" y="419930"/>
            <a:ext cx="2260297" cy="813707"/>
          </a:xfrm>
          <a:prstGeom prst="rect">
            <a:avLst/>
          </a:prstGeom>
          <a:noFill/>
        </p:spPr>
      </p:pic>
      <p:pic>
        <p:nvPicPr>
          <p:cNvPr id="6" name="Picture 5">
            <a:extLst>
              <a:ext uri="{FF2B5EF4-FFF2-40B4-BE49-F238E27FC236}">
                <a16:creationId xmlns="" xmlns:a16="http://schemas.microsoft.com/office/drawing/2014/main" id="{4E677296-E2AF-4CC0-8D7E-53400F5116D0}"/>
              </a:ext>
            </a:extLst>
          </p:cNvPr>
          <p:cNvPicPr>
            <a:picLocks noChangeAspect="1"/>
          </p:cNvPicPr>
          <p:nvPr/>
        </p:nvPicPr>
        <p:blipFill>
          <a:blip r:embed="rId5"/>
          <a:stretch>
            <a:fillRect/>
          </a:stretch>
        </p:blipFill>
        <p:spPr>
          <a:xfrm rot="20593226">
            <a:off x="1259270" y="4147801"/>
            <a:ext cx="2619375" cy="1743075"/>
          </a:xfrm>
          <a:prstGeom prst="rect">
            <a:avLst/>
          </a:prstGeom>
        </p:spPr>
      </p:pic>
      <p:pic>
        <p:nvPicPr>
          <p:cNvPr id="7" name="Picture 6">
            <a:extLst>
              <a:ext uri="{FF2B5EF4-FFF2-40B4-BE49-F238E27FC236}">
                <a16:creationId xmlns="" xmlns:a16="http://schemas.microsoft.com/office/drawing/2014/main" id="{60439334-0F6C-45D4-9426-60CAA20D9281}"/>
              </a:ext>
            </a:extLst>
          </p:cNvPr>
          <p:cNvPicPr>
            <a:picLocks noChangeAspect="1"/>
          </p:cNvPicPr>
          <p:nvPr/>
        </p:nvPicPr>
        <p:blipFill>
          <a:blip r:embed="rId6"/>
          <a:stretch>
            <a:fillRect/>
          </a:stretch>
        </p:blipFill>
        <p:spPr>
          <a:xfrm rot="262301">
            <a:off x="4943643" y="3277076"/>
            <a:ext cx="2628900" cy="1733550"/>
          </a:xfrm>
          <a:prstGeom prst="rect">
            <a:avLst/>
          </a:prstGeom>
        </p:spPr>
      </p:pic>
      <p:pic>
        <p:nvPicPr>
          <p:cNvPr id="16" name="Picture 15">
            <a:extLst>
              <a:ext uri="{FF2B5EF4-FFF2-40B4-BE49-F238E27FC236}">
                <a16:creationId xmlns="" xmlns:a16="http://schemas.microsoft.com/office/drawing/2014/main" id="{9402C110-DFBF-48B3-873B-4AB2E12B597A}"/>
              </a:ext>
            </a:extLst>
          </p:cNvPr>
          <p:cNvPicPr>
            <a:picLocks noChangeAspect="1"/>
          </p:cNvPicPr>
          <p:nvPr/>
        </p:nvPicPr>
        <p:blipFill>
          <a:blip r:embed="rId7"/>
          <a:stretch>
            <a:fillRect/>
          </a:stretch>
        </p:blipFill>
        <p:spPr>
          <a:xfrm rot="869196">
            <a:off x="8323445" y="1993495"/>
            <a:ext cx="2628900" cy="1743075"/>
          </a:xfrm>
          <a:prstGeom prst="rect">
            <a:avLst/>
          </a:prstGeom>
        </p:spPr>
      </p:pic>
    </p:spTree>
    <p:extLst>
      <p:ext uri="{BB962C8B-B14F-4D97-AF65-F5344CB8AC3E}">
        <p14:creationId xmlns="" xmlns:p14="http://schemas.microsoft.com/office/powerpoint/2010/main" val="1025791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5" name="Content Placeholder 3"/>
          <p:cNvSpPr txBox="1">
            <a:spLocks/>
          </p:cNvSpPr>
          <p:nvPr/>
        </p:nvSpPr>
        <p:spPr>
          <a:xfrm>
            <a:off x="1068770" y="1580092"/>
            <a:ext cx="10515600" cy="4875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dirty="0"/>
          </a:p>
        </p:txBody>
      </p:sp>
      <p:sp>
        <p:nvSpPr>
          <p:cNvPr id="6" name="Slide Number Placeholder 5"/>
          <p:cNvSpPr>
            <a:spLocks noGrp="1"/>
          </p:cNvSpPr>
          <p:nvPr>
            <p:ph type="sldNum" sz="quarter" idx="12"/>
          </p:nvPr>
        </p:nvSpPr>
        <p:spPr/>
        <p:txBody>
          <a:bodyPr/>
          <a:lstStyle/>
          <a:p>
            <a:fld id="{00865948-8B76-4A50-B7DB-B45DBE1BD062}" type="slidenum">
              <a:rPr lang="fr-CH" smtClean="0"/>
              <a:pPr/>
              <a:t>10</a:t>
            </a:fld>
            <a:endParaRPr lang="fr-CH"/>
          </a:p>
        </p:txBody>
      </p:sp>
      <p:pic>
        <p:nvPicPr>
          <p:cNvPr id="3073" name="Picture 1"/>
          <p:cNvPicPr>
            <a:picLocks noChangeAspect="1" noChangeArrowheads="1"/>
          </p:cNvPicPr>
          <p:nvPr/>
        </p:nvPicPr>
        <p:blipFill>
          <a:blip r:embed="rId2"/>
          <a:srcRect/>
          <a:stretch>
            <a:fillRect/>
          </a:stretch>
        </p:blipFill>
        <p:spPr bwMode="auto">
          <a:xfrm>
            <a:off x="924207" y="571500"/>
            <a:ext cx="10487025" cy="2057400"/>
          </a:xfrm>
          <a:prstGeom prst="rect">
            <a:avLst/>
          </a:prstGeom>
          <a:noFill/>
          <a:ln w="9525">
            <a:noFill/>
            <a:miter lim="800000"/>
            <a:headEnd/>
            <a:tailEnd/>
          </a:ln>
          <a:effectLst/>
        </p:spPr>
      </p:pic>
      <p:pic>
        <p:nvPicPr>
          <p:cNvPr id="54274" name="Picture 2" descr="Bildergebnis für farm worker poor living"/>
          <p:cNvPicPr>
            <a:picLocks noChangeAspect="1" noChangeArrowheads="1"/>
          </p:cNvPicPr>
          <p:nvPr/>
        </p:nvPicPr>
        <p:blipFill>
          <a:blip r:embed="rId3"/>
          <a:srcRect/>
          <a:stretch>
            <a:fillRect/>
          </a:stretch>
        </p:blipFill>
        <p:spPr bwMode="auto">
          <a:xfrm>
            <a:off x="1966446" y="3002149"/>
            <a:ext cx="7810500" cy="3162301"/>
          </a:xfrm>
          <a:prstGeom prst="rect">
            <a:avLst/>
          </a:prstGeom>
          <a:noFill/>
        </p:spPr>
      </p:pic>
    </p:spTree>
    <p:extLst>
      <p:ext uri="{BB962C8B-B14F-4D97-AF65-F5344CB8AC3E}">
        <p14:creationId xmlns="" xmlns:p14="http://schemas.microsoft.com/office/powerpoint/2010/main" val="33042343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11</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3" name="TextBox 2"/>
          <p:cNvSpPr txBox="1"/>
          <p:nvPr/>
        </p:nvSpPr>
        <p:spPr>
          <a:xfrm>
            <a:off x="2803452" y="352603"/>
            <a:ext cx="8102009" cy="5940088"/>
          </a:xfrm>
          <a:prstGeom prst="rect">
            <a:avLst/>
          </a:prstGeom>
          <a:noFill/>
        </p:spPr>
        <p:txBody>
          <a:bodyPr wrap="square" rtlCol="0">
            <a:spAutoFit/>
          </a:bodyPr>
          <a:lstStyle/>
          <a:p>
            <a:pPr algn="ctr"/>
            <a:r>
              <a:rPr lang="fr-FR" dirty="1" sz="3200">
                <a:solidFill>
                  <a:schemeClr val="bg1">
                    <a:lumMod val="65000"/>
                  </a:schemeClr>
                </a:solidFill>
              </a:rPr>
              <a:t>Un dilemme éthique est un conflit entre des alternatives dans lequel quel que soit le choix de la personne, un principe éthique sera compromis.</a:t>
            </a:r>
            <a:r>
              <a:rPr lang="fr-FR" dirty="1" sz="3200">
                <a:solidFill>
                  <a:schemeClr val="bg1">
                    <a:lumMod val="65000"/>
                  </a:schemeClr>
                </a:solidFill>
              </a:rPr>
              <a:t> </a:t>
            </a:r>
          </a:p>
          <a:p>
            <a:pPr algn="ctr"/>
            <a:endParaRPr lang="en-US" sz="3200" dirty="0">
              <a:solidFill>
                <a:schemeClr val="bg1">
                  <a:lumMod val="65000"/>
                </a:schemeClr>
              </a:solidFill>
            </a:endParaRPr>
          </a:p>
          <a:p>
            <a:pPr algn="ctr"/>
            <a:r>
              <a:rPr lang="fr-FR" dirty="1" sz="4400"/>
              <a:t>L’analyse des différentes options et de leurs conséquences est à la base de la prise de décisions éthique.</a:t>
            </a:r>
          </a:p>
          <a:p>
            <a:pPr algn="ctr"/>
            <a:endParaRPr lang="en-GB" sz="4400" dirty="0"/>
          </a:p>
        </p:txBody>
      </p:sp>
    </p:spTree>
    <p:extLst>
      <p:ext uri="{BB962C8B-B14F-4D97-AF65-F5344CB8AC3E}">
        <p14:creationId xmlns="" xmlns:p14="http://schemas.microsoft.com/office/powerpoint/2010/main" val="295157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12</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8" name="Titre 1">
            <a:extLst>
              <a:ext uri="{FF2B5EF4-FFF2-40B4-BE49-F238E27FC236}">
                <a16:creationId xmlns="" xmlns:a16="http://schemas.microsoft.com/office/drawing/2014/main" id="{D7078687-E575-45D8-9221-D5C1DC1C2F03}"/>
              </a:ext>
            </a:extLst>
          </p:cNvPr>
          <p:cNvSpPr txBox="1">
            <a:spLocks/>
          </p:cNvSpPr>
          <p:nvPr/>
        </p:nvSpPr>
        <p:spPr>
          <a:xfrm>
            <a:off x="1559495" y="136525"/>
            <a:ext cx="10538691" cy="6926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1" b="1"/>
              <a:t>L’éthique pratique dans l’action humanitaire</a:t>
            </a:r>
          </a:p>
        </p:txBody>
      </p:sp>
      <p:cxnSp>
        <p:nvCxnSpPr>
          <p:cNvPr id="9" name="Connecteur : en arc 18">
            <a:extLst>
              <a:ext uri="{FF2B5EF4-FFF2-40B4-BE49-F238E27FC236}">
                <a16:creationId xmlns="" xmlns:a16="http://schemas.microsoft.com/office/drawing/2014/main" id="{D1371248-3B7A-432D-A7A7-01120A68181A}"/>
              </a:ext>
            </a:extLst>
          </p:cNvPr>
          <p:cNvCxnSpPr/>
          <p:nvPr/>
        </p:nvCxnSpPr>
        <p:spPr>
          <a:xfrm rot="16200000" flipH="1">
            <a:off x="4781273" y="3578533"/>
            <a:ext cx="4475534" cy="288034"/>
          </a:xfrm>
          <a:prstGeom prst="curvedConnector3">
            <a:avLst>
              <a:gd name="adj1" fmla="val 51986"/>
            </a:avLst>
          </a:prstGeom>
          <a:ln w="3175000">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F2C9535D-6A21-498B-AF06-7110F63D0D3D}"/>
              </a:ext>
            </a:extLst>
          </p:cNvPr>
          <p:cNvSpPr/>
          <p:nvPr/>
        </p:nvSpPr>
        <p:spPr>
          <a:xfrm>
            <a:off x="4223992" y="2276872"/>
            <a:ext cx="1800000" cy="1440000"/>
          </a:xfrm>
          <a:prstGeom prst="rect">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fr-FR" dirty="1" sz="2000" b="0" u="none"/>
              <a:t>Normes :</a:t>
            </a:r>
            <a:br>
              <a:rPr lang="fr-FR" dirty="1" sz="2000" b="0" u="none"/>
            </a:br>
            <a:r>
              <a:rPr lang="fr-FR" dirty="1" sz="1800" b="0" u="none"/>
              <a:t>loi,</a:t>
            </a:r>
            <a:br>
              <a:rPr lang="fr-FR" dirty="1" sz="1800" b="0" u="none"/>
            </a:br>
            <a:r>
              <a:rPr lang="fr-FR" dirty="1" sz="1800" b="0" u="none"/>
              <a:t>morale,</a:t>
            </a:r>
            <a:br>
              <a:rPr lang="fr-FR" dirty="1" sz="1800" b="0" u="none"/>
            </a:br>
            <a:r>
              <a:rPr lang="fr-FR" dirty="1" sz="1800" b="0" u="none"/>
              <a:t>code de conduite</a:t>
            </a:r>
          </a:p>
        </p:txBody>
      </p:sp>
      <p:sp>
        <p:nvSpPr>
          <p:cNvPr id="13" name="Espace réservé du contenu 7">
            <a:extLst>
              <a:ext uri="{FF2B5EF4-FFF2-40B4-BE49-F238E27FC236}">
                <a16:creationId xmlns="" xmlns:a16="http://schemas.microsoft.com/office/drawing/2014/main" id="{D59D8ECF-04F4-4E05-8232-1B0F32D2790E}"/>
              </a:ext>
            </a:extLst>
          </p:cNvPr>
          <p:cNvSpPr txBox="1">
            <a:spLocks/>
          </p:cNvSpPr>
          <p:nvPr/>
        </p:nvSpPr>
        <p:spPr bwMode="auto">
          <a:xfrm>
            <a:off x="4904060" y="981793"/>
            <a:ext cx="4517993" cy="607199"/>
          </a:xfrm>
          <a:custGeom>
            <a:avLst/>
            <a:gdLst>
              <a:gd name="connsiteX0" fmla="*/ 0 w 4517993"/>
              <a:gd name="connsiteY0" fmla="*/ 0 h 432048"/>
              <a:gd name="connsiteX1" fmla="*/ 4517993 w 4517993"/>
              <a:gd name="connsiteY1" fmla="*/ 0 h 432048"/>
              <a:gd name="connsiteX2" fmla="*/ 4517993 w 4517993"/>
              <a:gd name="connsiteY2" fmla="*/ 432048 h 432048"/>
              <a:gd name="connsiteX3" fmla="*/ 0 w 4517993"/>
              <a:gd name="connsiteY3" fmla="*/ 432048 h 432048"/>
              <a:gd name="connsiteX4" fmla="*/ 0 w 4517993"/>
              <a:gd name="connsiteY4" fmla="*/ 0 h 432048"/>
              <a:gd name="connsiteX0" fmla="*/ 0 w 4517993"/>
              <a:gd name="connsiteY0" fmla="*/ 0 h 436308"/>
              <a:gd name="connsiteX1" fmla="*/ 4517993 w 4517993"/>
              <a:gd name="connsiteY1" fmla="*/ 0 h 436308"/>
              <a:gd name="connsiteX2" fmla="*/ 4517993 w 4517993"/>
              <a:gd name="connsiteY2" fmla="*/ 432048 h 436308"/>
              <a:gd name="connsiteX3" fmla="*/ 586003 w 4517993"/>
              <a:gd name="connsiteY3" fmla="*/ 436308 h 436308"/>
              <a:gd name="connsiteX4" fmla="*/ 0 w 4517993"/>
              <a:gd name="connsiteY4" fmla="*/ 432048 h 436308"/>
              <a:gd name="connsiteX5" fmla="*/ 0 w 4517993"/>
              <a:gd name="connsiteY5" fmla="*/ 0 h 436308"/>
              <a:gd name="connsiteX0" fmla="*/ 0 w 4517993"/>
              <a:gd name="connsiteY0" fmla="*/ 0 h 436308"/>
              <a:gd name="connsiteX1" fmla="*/ 4517993 w 4517993"/>
              <a:gd name="connsiteY1" fmla="*/ 0 h 436308"/>
              <a:gd name="connsiteX2" fmla="*/ 4517993 w 4517993"/>
              <a:gd name="connsiteY2" fmla="*/ 432048 h 436308"/>
              <a:gd name="connsiteX3" fmla="*/ 586003 w 4517993"/>
              <a:gd name="connsiteY3" fmla="*/ 436308 h 436308"/>
              <a:gd name="connsiteX4" fmla="*/ 0 w 4517993"/>
              <a:gd name="connsiteY4" fmla="*/ 432048 h 436308"/>
              <a:gd name="connsiteX5" fmla="*/ 0 w 4517993"/>
              <a:gd name="connsiteY5" fmla="*/ 0 h 436308"/>
              <a:gd name="connsiteX0" fmla="*/ 0 w 4517993"/>
              <a:gd name="connsiteY0" fmla="*/ 0 h 436308"/>
              <a:gd name="connsiteX1" fmla="*/ 4517993 w 4517993"/>
              <a:gd name="connsiteY1" fmla="*/ 0 h 436308"/>
              <a:gd name="connsiteX2" fmla="*/ 4517993 w 4517993"/>
              <a:gd name="connsiteY2" fmla="*/ 432048 h 436308"/>
              <a:gd name="connsiteX3" fmla="*/ 3263889 w 4517993"/>
              <a:gd name="connsiteY3" fmla="*/ 436308 h 436308"/>
              <a:gd name="connsiteX4" fmla="*/ 586003 w 4517993"/>
              <a:gd name="connsiteY4" fmla="*/ 436308 h 436308"/>
              <a:gd name="connsiteX5" fmla="*/ 0 w 4517993"/>
              <a:gd name="connsiteY5" fmla="*/ 432048 h 436308"/>
              <a:gd name="connsiteX6" fmla="*/ 0 w 4517993"/>
              <a:gd name="connsiteY6" fmla="*/ 0 h 436308"/>
              <a:gd name="connsiteX0" fmla="*/ 0 w 4517993"/>
              <a:gd name="connsiteY0" fmla="*/ 0 h 436308"/>
              <a:gd name="connsiteX1" fmla="*/ 4517993 w 4517993"/>
              <a:gd name="connsiteY1" fmla="*/ 0 h 436308"/>
              <a:gd name="connsiteX2" fmla="*/ 4517993 w 4517993"/>
              <a:gd name="connsiteY2" fmla="*/ 432048 h 436308"/>
              <a:gd name="connsiteX3" fmla="*/ 3263889 w 4517993"/>
              <a:gd name="connsiteY3" fmla="*/ 436308 h 436308"/>
              <a:gd name="connsiteX4" fmla="*/ 586003 w 4517993"/>
              <a:gd name="connsiteY4" fmla="*/ 436308 h 436308"/>
              <a:gd name="connsiteX5" fmla="*/ 0 w 4517993"/>
              <a:gd name="connsiteY5" fmla="*/ 432048 h 436308"/>
              <a:gd name="connsiteX6" fmla="*/ 0 w 4517993"/>
              <a:gd name="connsiteY6" fmla="*/ 0 h 436308"/>
              <a:gd name="connsiteX0" fmla="*/ 0 w 4517993"/>
              <a:gd name="connsiteY0" fmla="*/ 0 h 440365"/>
              <a:gd name="connsiteX1" fmla="*/ 4517993 w 4517993"/>
              <a:gd name="connsiteY1" fmla="*/ 0 h 440365"/>
              <a:gd name="connsiteX2" fmla="*/ 4517993 w 4517993"/>
              <a:gd name="connsiteY2" fmla="*/ 432048 h 440365"/>
              <a:gd name="connsiteX3" fmla="*/ 3263889 w 4517993"/>
              <a:gd name="connsiteY3" fmla="*/ 436308 h 440365"/>
              <a:gd name="connsiteX4" fmla="*/ 1341933 w 4517993"/>
              <a:gd name="connsiteY4" fmla="*/ 440365 h 440365"/>
              <a:gd name="connsiteX5" fmla="*/ 586003 w 4517993"/>
              <a:gd name="connsiteY5" fmla="*/ 436308 h 440365"/>
              <a:gd name="connsiteX6" fmla="*/ 0 w 4517993"/>
              <a:gd name="connsiteY6" fmla="*/ 432048 h 440365"/>
              <a:gd name="connsiteX7" fmla="*/ 0 w 4517993"/>
              <a:gd name="connsiteY7" fmla="*/ 0 h 440365"/>
              <a:gd name="connsiteX0" fmla="*/ 0 w 4517993"/>
              <a:gd name="connsiteY0" fmla="*/ 0 h 440365"/>
              <a:gd name="connsiteX1" fmla="*/ 4517993 w 4517993"/>
              <a:gd name="connsiteY1" fmla="*/ 0 h 440365"/>
              <a:gd name="connsiteX2" fmla="*/ 4517993 w 4517993"/>
              <a:gd name="connsiteY2" fmla="*/ 432048 h 440365"/>
              <a:gd name="connsiteX3" fmla="*/ 3263889 w 4517993"/>
              <a:gd name="connsiteY3" fmla="*/ 436308 h 440365"/>
              <a:gd name="connsiteX4" fmla="*/ 1341933 w 4517993"/>
              <a:gd name="connsiteY4" fmla="*/ 440365 h 440365"/>
              <a:gd name="connsiteX5" fmla="*/ 586003 w 4517993"/>
              <a:gd name="connsiteY5" fmla="*/ 436308 h 440365"/>
              <a:gd name="connsiteX6" fmla="*/ 0 w 4517993"/>
              <a:gd name="connsiteY6" fmla="*/ 432048 h 440365"/>
              <a:gd name="connsiteX7" fmla="*/ 0 w 4517993"/>
              <a:gd name="connsiteY7" fmla="*/ 0 h 440365"/>
              <a:gd name="connsiteX0" fmla="*/ 0 w 4517993"/>
              <a:gd name="connsiteY0" fmla="*/ 0 h 468357"/>
              <a:gd name="connsiteX1" fmla="*/ 4517993 w 4517993"/>
              <a:gd name="connsiteY1" fmla="*/ 0 h 468357"/>
              <a:gd name="connsiteX2" fmla="*/ 4517993 w 4517993"/>
              <a:gd name="connsiteY2" fmla="*/ 432048 h 468357"/>
              <a:gd name="connsiteX3" fmla="*/ 3263889 w 4517993"/>
              <a:gd name="connsiteY3" fmla="*/ 436308 h 468357"/>
              <a:gd name="connsiteX4" fmla="*/ 2163027 w 4517993"/>
              <a:gd name="connsiteY4" fmla="*/ 468357 h 468357"/>
              <a:gd name="connsiteX5" fmla="*/ 586003 w 4517993"/>
              <a:gd name="connsiteY5" fmla="*/ 436308 h 468357"/>
              <a:gd name="connsiteX6" fmla="*/ 0 w 4517993"/>
              <a:gd name="connsiteY6" fmla="*/ 432048 h 468357"/>
              <a:gd name="connsiteX7" fmla="*/ 0 w 4517993"/>
              <a:gd name="connsiteY7" fmla="*/ 0 h 468357"/>
              <a:gd name="connsiteX0" fmla="*/ 0 w 4517993"/>
              <a:gd name="connsiteY0" fmla="*/ 0 h 468357"/>
              <a:gd name="connsiteX1" fmla="*/ 4517993 w 4517993"/>
              <a:gd name="connsiteY1" fmla="*/ 0 h 468357"/>
              <a:gd name="connsiteX2" fmla="*/ 4517993 w 4517993"/>
              <a:gd name="connsiteY2" fmla="*/ 432048 h 468357"/>
              <a:gd name="connsiteX3" fmla="*/ 3263889 w 4517993"/>
              <a:gd name="connsiteY3" fmla="*/ 436308 h 468357"/>
              <a:gd name="connsiteX4" fmla="*/ 2163027 w 4517993"/>
              <a:gd name="connsiteY4" fmla="*/ 468357 h 468357"/>
              <a:gd name="connsiteX5" fmla="*/ 800608 w 4517993"/>
              <a:gd name="connsiteY5" fmla="*/ 445638 h 468357"/>
              <a:gd name="connsiteX6" fmla="*/ 0 w 4517993"/>
              <a:gd name="connsiteY6" fmla="*/ 432048 h 468357"/>
              <a:gd name="connsiteX7" fmla="*/ 0 w 4517993"/>
              <a:gd name="connsiteY7" fmla="*/ 0 h 468357"/>
              <a:gd name="connsiteX0" fmla="*/ 0 w 4517993"/>
              <a:gd name="connsiteY0" fmla="*/ 0 h 468357"/>
              <a:gd name="connsiteX1" fmla="*/ 4517993 w 4517993"/>
              <a:gd name="connsiteY1" fmla="*/ 0 h 468357"/>
              <a:gd name="connsiteX2" fmla="*/ 4517993 w 4517993"/>
              <a:gd name="connsiteY2" fmla="*/ 432048 h 468357"/>
              <a:gd name="connsiteX3" fmla="*/ 3543808 w 4517993"/>
              <a:gd name="connsiteY3" fmla="*/ 454970 h 468357"/>
              <a:gd name="connsiteX4" fmla="*/ 2163027 w 4517993"/>
              <a:gd name="connsiteY4" fmla="*/ 468357 h 468357"/>
              <a:gd name="connsiteX5" fmla="*/ 800608 w 4517993"/>
              <a:gd name="connsiteY5" fmla="*/ 445638 h 468357"/>
              <a:gd name="connsiteX6" fmla="*/ 0 w 4517993"/>
              <a:gd name="connsiteY6" fmla="*/ 432048 h 468357"/>
              <a:gd name="connsiteX7" fmla="*/ 0 w 4517993"/>
              <a:gd name="connsiteY7" fmla="*/ 0 h 468357"/>
              <a:gd name="connsiteX0" fmla="*/ 0 w 4517993"/>
              <a:gd name="connsiteY0" fmla="*/ 0 h 477687"/>
              <a:gd name="connsiteX1" fmla="*/ 4517993 w 4517993"/>
              <a:gd name="connsiteY1" fmla="*/ 0 h 477687"/>
              <a:gd name="connsiteX2" fmla="*/ 4517993 w 4517993"/>
              <a:gd name="connsiteY2" fmla="*/ 432048 h 477687"/>
              <a:gd name="connsiteX3" fmla="*/ 3543808 w 4517993"/>
              <a:gd name="connsiteY3" fmla="*/ 454970 h 477687"/>
              <a:gd name="connsiteX4" fmla="*/ 2247002 w 4517993"/>
              <a:gd name="connsiteY4" fmla="*/ 477687 h 477687"/>
              <a:gd name="connsiteX5" fmla="*/ 800608 w 4517993"/>
              <a:gd name="connsiteY5" fmla="*/ 445638 h 477687"/>
              <a:gd name="connsiteX6" fmla="*/ 0 w 4517993"/>
              <a:gd name="connsiteY6" fmla="*/ 432048 h 477687"/>
              <a:gd name="connsiteX7" fmla="*/ 0 w 4517993"/>
              <a:gd name="connsiteY7" fmla="*/ 0 h 47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7993" h="477687">
                <a:moveTo>
                  <a:pt x="0" y="0"/>
                </a:moveTo>
                <a:lnTo>
                  <a:pt x="4517993" y="0"/>
                </a:lnTo>
                <a:lnTo>
                  <a:pt x="4517993" y="432048"/>
                </a:lnTo>
                <a:lnTo>
                  <a:pt x="3543808" y="454970"/>
                </a:lnTo>
                <a:lnTo>
                  <a:pt x="2247002" y="477687"/>
                </a:lnTo>
                <a:lnTo>
                  <a:pt x="800608" y="445638"/>
                </a:lnTo>
                <a:cubicBezTo>
                  <a:pt x="978498" y="434887"/>
                  <a:pt x="195334" y="433468"/>
                  <a:pt x="0" y="432048"/>
                </a:cubicBezTo>
                <a:lnTo>
                  <a:pt x="0" y="0"/>
                </a:lnTo>
                <a:close/>
              </a:path>
            </a:pathLst>
          </a:custGeom>
          <a:ln w="6350"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rtlCol="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82550" indent="0" algn="ctr">
              <a:buFont typeface="Arial" panose="020B0604020202020204" pitchFamily="34" charset="0"/>
              <a:buNone/>
            </a:pPr>
            <a:r>
              <a:rPr lang="fr-FR" dirty="1" sz="2000"/>
              <a:t>Humanité : respect et compassion</a:t>
            </a:r>
          </a:p>
        </p:txBody>
      </p:sp>
      <p:sp>
        <p:nvSpPr>
          <p:cNvPr id="14" name="ZoneTexte 105">
            <a:extLst>
              <a:ext uri="{FF2B5EF4-FFF2-40B4-BE49-F238E27FC236}">
                <a16:creationId xmlns="" xmlns:a16="http://schemas.microsoft.com/office/drawing/2014/main" id="{A159A2C1-FF48-4280-9BA7-92AD40E5126C}"/>
              </a:ext>
            </a:extLst>
          </p:cNvPr>
          <p:cNvSpPr txBox="1"/>
          <p:nvPr/>
        </p:nvSpPr>
        <p:spPr bwMode="auto">
          <a:xfrm>
            <a:off x="1559495" y="951841"/>
            <a:ext cx="2602054" cy="369332"/>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p>
            <a:pPr eaLnBrk="0" hangingPunct="0"/>
            <a:r>
              <a:rPr lang="fr-FR" dirty="1" sz="2400" b="0" u="none">
                <a:solidFill>
                  <a:srgbClr val="572314"/>
                </a:solidFill>
                <a:effectLst>
                  <a:outerShdw blurRad="50000" dist="30000" dir="5400000" algn="tl" rotWithShape="0">
                    <a:srgbClr val="000000">
                      <a:alpha val="30000"/>
                    </a:srgbClr>
                  </a:outerShdw>
                </a:effectLst>
                <a:latin typeface="+mj-lt"/>
                <a:ea typeface="+mj-ea"/>
                <a:cs typeface="+mj-cs"/>
              </a:rPr>
              <a:t>1.</a:t>
            </a:r>
            <a:r>
              <a:rPr lang="fr-FR" dirty="1" sz="2400" b="0" u="none">
                <a:solidFill>
                  <a:srgbClr val="572314"/>
                </a:solidFill>
                <a:effectLst>
                  <a:outerShdw blurRad="50000" dist="30000" dir="5400000" algn="tl" rotWithShape="0">
                    <a:srgbClr val="000000">
                      <a:alpha val="30000"/>
                    </a:srgbClr>
                  </a:outerShdw>
                </a:effectLst>
                <a:latin typeface="+mj-lt"/>
                <a:ea typeface="+mj-ea"/>
                <a:cs typeface="+mj-cs"/>
              </a:rPr>
              <a:t> </a:t>
            </a:r>
            <a:r>
              <a:rPr lang="fr-FR" dirty="1" sz="2400" b="0" u="none">
                <a:solidFill>
                  <a:srgbClr val="572314"/>
                </a:solidFill>
                <a:effectLst>
                  <a:outerShdw blurRad="50000" dist="30000" dir="5400000" algn="tl" rotWithShape="0">
                    <a:srgbClr val="000000">
                      <a:alpha val="30000"/>
                    </a:srgbClr>
                  </a:outerShdw>
                </a:effectLst>
                <a:latin typeface="+mj-lt"/>
                <a:ea typeface="+mj-ea"/>
                <a:cs typeface="+mj-cs"/>
              </a:rPr>
              <a:t>Principe directeur</a:t>
            </a:r>
          </a:p>
        </p:txBody>
      </p:sp>
      <p:sp>
        <p:nvSpPr>
          <p:cNvPr id="15" name="ZoneTexte 119">
            <a:extLst>
              <a:ext uri="{FF2B5EF4-FFF2-40B4-BE49-F238E27FC236}">
                <a16:creationId xmlns="" xmlns:a16="http://schemas.microsoft.com/office/drawing/2014/main" id="{841ED65C-9C74-4BEF-A2E7-84E555200CBE}"/>
              </a:ext>
            </a:extLst>
          </p:cNvPr>
          <p:cNvSpPr txBox="1"/>
          <p:nvPr/>
        </p:nvSpPr>
        <p:spPr bwMode="auto">
          <a:xfrm>
            <a:off x="1559495" y="2766494"/>
            <a:ext cx="3373865" cy="738664"/>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defPPr>
              <a:defRPr lang="fr-CH"/>
            </a:defPPr>
            <a:lvl1pPr eaLnBrk="0" hangingPunct="0">
              <a:defRPr sz="2400" b="0" u="none">
                <a:solidFill>
                  <a:srgbClr val="572314"/>
                </a:solidFill>
                <a:effectLst>
                  <a:outerShdw blurRad="50000" dist="30000" dir="5400000" algn="tl" rotWithShape="0">
                    <a:srgbClr val="000000">
                      <a:alpha val="30000"/>
                    </a:srgbClr>
                  </a:outerShdw>
                </a:effectLst>
                <a:latin typeface="+mj-lt"/>
                <a:ea typeface="+mj-ea"/>
                <a:cs typeface="+mj-cs"/>
              </a:defRPr>
            </a:lvl1pPr>
          </a:lstStyle>
          <a:p>
            <a:r>
              <a:rPr lang="fr-FR" dirty="1"/>
              <a:t>2.</a:t>
            </a:r>
            <a:r>
              <a:rPr lang="fr-FR" dirty="1"/>
              <a:t> </a:t>
            </a:r>
            <a:r>
              <a:rPr lang="fr-FR" dirty="1"/>
              <a:t>Moteurs et limites d’ordre moral</a:t>
            </a:r>
          </a:p>
        </p:txBody>
      </p:sp>
      <p:sp>
        <p:nvSpPr>
          <p:cNvPr id="19" name="Rectangle 18">
            <a:extLst>
              <a:ext uri="{FF2B5EF4-FFF2-40B4-BE49-F238E27FC236}">
                <a16:creationId xmlns="" xmlns:a16="http://schemas.microsoft.com/office/drawing/2014/main" id="{C1E8C106-E231-4291-A8B1-49B994B23D24}"/>
              </a:ext>
            </a:extLst>
          </p:cNvPr>
          <p:cNvSpPr/>
          <p:nvPr/>
        </p:nvSpPr>
        <p:spPr>
          <a:xfrm>
            <a:off x="6600056" y="2276872"/>
            <a:ext cx="1260000" cy="1440000"/>
          </a:xfrm>
          <a:prstGeom prst="rect">
            <a:avLst/>
          </a:prstGeom>
          <a:solidFill>
            <a:schemeClr val="bg2">
              <a:lumMod val="75000"/>
              <a:alpha val="62000"/>
            </a:schemeClr>
          </a:solidFill>
        </p:spPr>
        <p:style>
          <a:lnRef idx="1">
            <a:schemeClr val="accent5"/>
          </a:lnRef>
          <a:fillRef idx="2">
            <a:schemeClr val="accent5"/>
          </a:fillRef>
          <a:effectRef idx="1">
            <a:schemeClr val="accent5"/>
          </a:effectRef>
          <a:fontRef idx="minor">
            <a:schemeClr val="dk1"/>
          </a:fontRef>
        </p:style>
        <p:txBody>
          <a:bodyPr tIns="0" rtlCol="0" anchor="t"/>
          <a:lstStyle/>
          <a:p>
            <a:pPr algn="ctr"/>
            <a:r>
              <a:rPr lang="fr-FR" dirty="1" sz="2000" b="0" u="none"/>
              <a:t>Vertus</a:t>
            </a:r>
          </a:p>
          <a:p>
            <a:pPr algn="ctr"/>
            <a:br>
              <a:rPr lang="fr-FR" dirty="1" sz="1800" b="0" u="none"/>
            </a:br>
            <a:r>
              <a:rPr lang="fr-FR" dirty="1" sz="1800" b="0" u="none"/>
              <a:t>Comportement moral</a:t>
            </a:r>
          </a:p>
        </p:txBody>
      </p:sp>
    </p:spTree>
    <p:extLst>
      <p:ext uri="{BB962C8B-B14F-4D97-AF65-F5344CB8AC3E}">
        <p14:creationId xmlns="" xmlns:p14="http://schemas.microsoft.com/office/powerpoint/2010/main" val="198063709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p:bldP spid="15"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13</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3" name="TextBox 2"/>
          <p:cNvSpPr txBox="1"/>
          <p:nvPr/>
        </p:nvSpPr>
        <p:spPr>
          <a:xfrm>
            <a:off x="1302328" y="304800"/>
            <a:ext cx="9925654" cy="6309420"/>
          </a:xfrm>
          <a:prstGeom prst="rect">
            <a:avLst/>
          </a:prstGeom>
          <a:noFill/>
        </p:spPr>
        <p:txBody>
          <a:bodyPr wrap="square" rtlCol="0">
            <a:spAutoFit/>
          </a:bodyPr>
          <a:lstStyle/>
          <a:p>
            <a:r>
              <a:rPr lang="fr-FR" dirty="1" u="sng" b="1" sz="4400"/>
              <a:t>Ressources éthiques :</a:t>
            </a:r>
            <a:r>
              <a:rPr lang="fr-FR" dirty="1" b="1" sz="4400"/>
              <a:t> </a:t>
            </a:r>
            <a:br>
              <a:rPr lang="fr-FR" dirty="1" sz="4400"/>
            </a:br>
            <a:r>
              <a:rPr lang="fr-FR" dirty="1" sz="4400"/>
              <a:t>Qu’est-ce qui peut nous aider à prendre une décision ?</a:t>
            </a:r>
          </a:p>
          <a:p>
            <a:endParaRPr lang="en-US" sz="1600" dirty="0"/>
          </a:p>
          <a:p>
            <a:r>
              <a:rPr lang="fr-FR" dirty="1" sz="3600" b="1"/>
              <a:t>1) Théories éthiques</a:t>
            </a:r>
          </a:p>
          <a:p>
            <a:endParaRPr lang="en-US" sz="1600" b="1" dirty="0"/>
          </a:p>
          <a:p>
            <a:r>
              <a:rPr lang="fr-FR" dirty="1" sz="3600" b="1"/>
              <a:t>2) Valeurs et principes dans l’action humanitaire</a:t>
            </a:r>
          </a:p>
          <a:p>
            <a:pPr marL="1028700" lvl="1" indent="-571500">
              <a:buFont typeface="Arial" panose="020B0604020202020204" pitchFamily="34" charset="0"/>
              <a:buChar char="•"/>
            </a:pPr>
            <a:r>
              <a:rPr lang="fr-FR" dirty="1" sz="2800"/>
              <a:t>Principes humanitaires</a:t>
            </a:r>
          </a:p>
          <a:p>
            <a:pPr marL="1028700" lvl="1" indent="-571500">
              <a:buFont typeface="Arial" panose="020B0604020202020204" pitchFamily="34" charset="0"/>
              <a:buChar char="•"/>
            </a:pPr>
            <a:r>
              <a:rPr lang="fr-FR" dirty="1" sz="2800"/>
              <a:t>Codes de conduite pour le Mouvement international de la Croix-Rouge et pour les ONG lors des opérations de secours en cas de catastrophe</a:t>
            </a:r>
          </a:p>
          <a:p>
            <a:pPr marL="1028700" lvl="1" indent="-571500">
              <a:buFont typeface="Arial" panose="020B0604020202020204" pitchFamily="34" charset="0"/>
              <a:buChar char="•"/>
            </a:pPr>
            <a:r>
              <a:rPr lang="fr-FR" dirty="1" sz="2800"/>
              <a:t>Principes bioéthiques</a:t>
            </a:r>
          </a:p>
          <a:p>
            <a:pPr marL="1028700" lvl="1" indent="-571500">
              <a:buFont typeface="Arial" panose="020B0604020202020204" pitchFamily="34" charset="0"/>
              <a:buChar char="•"/>
            </a:pPr>
            <a:r>
              <a:rPr lang="fr-FR" dirty="1" sz="2800"/>
              <a:t>Principes éthiques relatifs à la fourniture de soins de santé en période de conflit armé et dans d’autres situations d’urgence</a:t>
            </a:r>
          </a:p>
          <a:p>
            <a:pPr algn="ctr"/>
            <a:endParaRPr lang="en-GB" sz="4400" dirty="0"/>
          </a:p>
        </p:txBody>
      </p:sp>
    </p:spTree>
    <p:extLst>
      <p:ext uri="{BB962C8B-B14F-4D97-AF65-F5344CB8AC3E}">
        <p14:creationId xmlns="" xmlns:p14="http://schemas.microsoft.com/office/powerpoint/2010/main" val="268653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14</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3" name="TextBox 2"/>
          <p:cNvSpPr txBox="1"/>
          <p:nvPr/>
        </p:nvSpPr>
        <p:spPr>
          <a:xfrm>
            <a:off x="1302328" y="304800"/>
            <a:ext cx="9925654" cy="6001643"/>
          </a:xfrm>
          <a:prstGeom prst="rect">
            <a:avLst/>
          </a:prstGeom>
          <a:noFill/>
        </p:spPr>
        <p:txBody>
          <a:bodyPr wrap="square" rtlCol="0">
            <a:spAutoFit/>
          </a:bodyPr>
          <a:lstStyle/>
          <a:p>
            <a:r>
              <a:rPr lang="fr-FR" dirty="1" sz="4400" b="1" u="sng"/>
              <a:t>Théories éthiques :</a:t>
            </a:r>
          </a:p>
          <a:p>
            <a:r>
              <a:rPr lang="fr-FR" dirty="1" sz="1600"/>
              <a:t> </a:t>
            </a:r>
            <a:br>
              <a:rPr lang="fr-FR" dirty="1" sz="4400"/>
            </a:br>
            <a:r>
              <a:rPr lang="fr-FR" dirty="1" b="1" sz="2800"/>
              <a:t>Déontologie ou éthique basée sur le devoir :</a:t>
            </a:r>
            <a:r>
              <a:rPr lang="fr-FR" dirty="1" sz="2800"/>
              <a:t> </a:t>
            </a:r>
          </a:p>
          <a:p>
            <a:pPr marL="571500" indent="-571500">
              <a:buFont typeface="Arial" panose="020B0604020202020204" pitchFamily="34" charset="0"/>
              <a:buChar char="•"/>
            </a:pPr>
            <a:r>
              <a:rPr lang="fr-FR" dirty="1" sz="2800"/>
              <a:t>Les devoirs et les règles servent de base à l’action éthique.</a:t>
            </a:r>
          </a:p>
          <a:p>
            <a:pPr marL="571500" indent="-571500">
              <a:buFont typeface="Arial" panose="020B0604020202020204" pitchFamily="34" charset="0"/>
              <a:buChar char="•"/>
            </a:pPr>
            <a:r>
              <a:rPr lang="fr-FR" dirty="1" sz="2800"/>
              <a:t>Un devoir correspond à l’obligation de toujours agir d’une certaine manière, quelle que soit la conséquence, parce qu’il s’agit de la bonne chose à faire.</a:t>
            </a:r>
            <a:r>
              <a:rPr lang="fr-FR" dirty="1" sz="2800"/>
              <a:t> </a:t>
            </a:r>
          </a:p>
          <a:p>
            <a:endParaRPr lang="en-US" sz="1600" dirty="0"/>
          </a:p>
          <a:p>
            <a:r>
              <a:rPr lang="fr-FR" dirty="1" sz="2800" b="1"/>
              <a:t>Conséquentialisme</a:t>
            </a:r>
          </a:p>
          <a:p>
            <a:pPr marL="571500" indent="-571500">
              <a:buFont typeface="Arial" panose="020B0604020202020204" pitchFamily="34" charset="0"/>
              <a:buChar char="•"/>
            </a:pPr>
            <a:r>
              <a:rPr lang="fr-FR" dirty="1" sz="2800"/>
              <a:t>Se concentre sur les conséquences et les résultats.</a:t>
            </a:r>
            <a:r>
              <a:rPr lang="fr-FR" dirty="1" sz="2800"/>
              <a:t> </a:t>
            </a:r>
          </a:p>
          <a:p>
            <a:pPr marL="571500" indent="-571500">
              <a:buFont typeface="Arial" panose="020B0604020202020204" pitchFamily="34" charset="0"/>
              <a:buChar char="•"/>
            </a:pPr>
            <a:r>
              <a:rPr lang="fr-FR" dirty="1" sz="2800"/>
              <a:t>Utilitarisme : tenter de générer le plus grand bien général pour un groupe ou une population, ce qui peut être prévu en mesurant et en calculant les avantages et les inconvénients résultant d’une action.</a:t>
            </a:r>
          </a:p>
        </p:txBody>
      </p:sp>
    </p:spTree>
    <p:extLst>
      <p:ext uri="{BB962C8B-B14F-4D97-AF65-F5344CB8AC3E}">
        <p14:creationId xmlns="" xmlns:p14="http://schemas.microsoft.com/office/powerpoint/2010/main" val="405831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15</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3" name="TextBox 2"/>
          <p:cNvSpPr txBox="1"/>
          <p:nvPr/>
        </p:nvSpPr>
        <p:spPr>
          <a:xfrm>
            <a:off x="1302328" y="304800"/>
            <a:ext cx="9925654" cy="5570756"/>
          </a:xfrm>
          <a:prstGeom prst="rect">
            <a:avLst/>
          </a:prstGeom>
          <a:noFill/>
        </p:spPr>
        <p:txBody>
          <a:bodyPr wrap="square" rtlCol="0">
            <a:spAutoFit/>
          </a:bodyPr>
          <a:lstStyle/>
          <a:p>
            <a:r>
              <a:rPr lang="fr-FR" dirty="1" b="1" u="sng" sz="4400"/>
              <a:t>Théories éthiques :</a:t>
            </a:r>
            <a:br>
              <a:rPr lang="fr-FR" dirty="1" sz="4400"/>
            </a:br>
            <a:r>
              <a:rPr lang="fr-FR" dirty="1" sz="1600"/>
              <a:t> </a:t>
            </a:r>
          </a:p>
          <a:p>
            <a:r>
              <a:rPr lang="fr-FR" dirty="1" sz="2800" b="1"/>
              <a:t>Principisme</a:t>
            </a:r>
          </a:p>
          <a:p>
            <a:pPr marL="457200" indent="-457200">
              <a:buFont typeface="Arial" panose="020B0604020202020204" pitchFamily="34" charset="0"/>
              <a:buChar char="•"/>
            </a:pPr>
            <a:r>
              <a:rPr lang="fr-FR" dirty="1" sz="2800"/>
              <a:t>Les principes sont des règles ou des références.</a:t>
            </a:r>
            <a:r>
              <a:rPr lang="fr-FR" dirty="1" sz="2800"/>
              <a:t> </a:t>
            </a:r>
          </a:p>
          <a:p>
            <a:pPr marL="457200" indent="-457200">
              <a:buFont typeface="Arial" panose="020B0604020202020204" pitchFamily="34" charset="0"/>
              <a:buChar char="•"/>
            </a:pPr>
            <a:r>
              <a:rPr lang="fr-FR" dirty="1" sz="2800"/>
              <a:t>Ils documentent les codes d’éthique, les directives internationales et les codes de conduite.</a:t>
            </a:r>
          </a:p>
          <a:p>
            <a:r>
              <a:rPr lang="fr-FR" dirty="1" sz="1600"/>
              <a:t>  </a:t>
            </a:r>
          </a:p>
          <a:p>
            <a:r>
              <a:rPr lang="fr-FR" dirty="1" sz="2800" b="1"/>
              <a:t>Éthique de la vertu</a:t>
            </a:r>
          </a:p>
          <a:p>
            <a:pPr marL="457200" indent="-457200">
              <a:buFont typeface="Arial" panose="020B0604020202020204" pitchFamily="34" charset="0"/>
              <a:buChar char="•"/>
            </a:pPr>
            <a:r>
              <a:rPr lang="fr-FR" dirty="1" sz="2800"/>
              <a:t>On se concentre moins sur ce qu’on doit faire que sur le type de personne qu’on devrait être.</a:t>
            </a:r>
            <a:r>
              <a:rPr lang="fr-FR" dirty="1" sz="2800"/>
              <a:t> </a:t>
            </a:r>
          </a:p>
          <a:p>
            <a:pPr marL="457200" indent="-457200">
              <a:buFont typeface="Arial" panose="020B0604020202020204" pitchFamily="34" charset="0"/>
              <a:buChar char="•"/>
            </a:pPr>
            <a:r>
              <a:rPr lang="fr-FR" dirty="1" sz="2800"/>
              <a:t>La vertu est un type de sagesse pratique qui réunit les bonnes intentions (pensée) et le bon résultat (action).</a:t>
            </a:r>
            <a:r>
              <a:rPr lang="fr-FR" dirty="1" sz="2800"/>
              <a:t> </a:t>
            </a:r>
            <a:r>
              <a:rPr lang="fr-FR" dirty="1" sz="2800"/>
              <a:t>On l’apprend en tirant des leçons de l’expérience passée.</a:t>
            </a:r>
            <a:r>
              <a:rPr lang="fr-FR" dirty="1" sz="2800"/>
              <a:t> </a:t>
            </a:r>
          </a:p>
        </p:txBody>
      </p:sp>
    </p:spTree>
    <p:extLst>
      <p:ext uri="{BB962C8B-B14F-4D97-AF65-F5344CB8AC3E}">
        <p14:creationId xmlns="" xmlns:p14="http://schemas.microsoft.com/office/powerpoint/2010/main" val="85818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16</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3" name="TextBox 2"/>
          <p:cNvSpPr txBox="1"/>
          <p:nvPr/>
        </p:nvSpPr>
        <p:spPr>
          <a:xfrm>
            <a:off x="1302328" y="304800"/>
            <a:ext cx="9925654" cy="5201424"/>
          </a:xfrm>
          <a:prstGeom prst="rect">
            <a:avLst/>
          </a:prstGeom>
          <a:noFill/>
        </p:spPr>
        <p:txBody>
          <a:bodyPr wrap="square" rtlCol="0">
            <a:spAutoFit/>
          </a:bodyPr>
          <a:lstStyle/>
          <a:p>
            <a:r>
              <a:rPr lang="fr-FR" dirty="1" sz="4400" b="1" u="sng"/>
              <a:t>Valeurs et principes, règles et normes</a:t>
            </a:r>
          </a:p>
          <a:p>
            <a:r>
              <a:rPr lang="fr-FR" dirty="1" sz="1600" u="sng"/>
              <a:t> </a:t>
            </a:r>
            <a:br>
              <a:rPr lang="fr-FR" dirty="1" sz="4400"/>
            </a:br>
            <a:r>
              <a:rPr lang="fr-FR" dirty="1" sz="2800" b="1"/>
              <a:t>Valeurs</a:t>
            </a:r>
          </a:p>
          <a:p>
            <a:r>
              <a:rPr lang="fr-FR" dirty="1" sz="2800"/>
              <a:t>Elles indiquent des idéaux à suivre :</a:t>
            </a:r>
            <a:r>
              <a:rPr lang="fr-FR" dirty="1" sz="2800"/>
              <a:t> </a:t>
            </a:r>
          </a:p>
          <a:p>
            <a:pPr marL="457200" indent="-457200">
              <a:buFont typeface="Arial" panose="020B0604020202020204" pitchFamily="34" charset="0"/>
              <a:buChar char="•"/>
            </a:pPr>
            <a:r>
              <a:rPr lang="fr-FR" dirty="1" sz="2800"/>
              <a:t>humanité, dignité, respect pour la personne</a:t>
            </a:r>
          </a:p>
          <a:p>
            <a:pPr marL="457200" indent="-457200">
              <a:buFont typeface="Arial" panose="020B0604020202020204" pitchFamily="34" charset="0"/>
              <a:buChar char="•"/>
            </a:pPr>
            <a:r>
              <a:rPr lang="fr-FR" dirty="1" sz="2800"/>
              <a:t>autonomie, vie, santé, égalité, solidarité</a:t>
            </a:r>
          </a:p>
          <a:p>
            <a:r>
              <a:rPr lang="fr-FR" dirty="1" sz="1600"/>
              <a:t> </a:t>
            </a:r>
          </a:p>
          <a:p>
            <a:r>
              <a:rPr lang="fr-FR" dirty="1" sz="2800" b="1"/>
              <a:t>Principes</a:t>
            </a:r>
          </a:p>
          <a:p>
            <a:r>
              <a:rPr lang="fr-FR" dirty="1" sz="2800"/>
              <a:t>Basés sur les valeurs, ils donnent les principaux repères de l’action et des comportements :</a:t>
            </a:r>
            <a:r>
              <a:rPr lang="fr-FR" dirty="1" sz="2800"/>
              <a:t>  </a:t>
            </a:r>
          </a:p>
          <a:p>
            <a:pPr marL="457200" indent="-457200">
              <a:buFont typeface="Arial" panose="020B0604020202020204" pitchFamily="34" charset="0"/>
              <a:buChar char="•"/>
            </a:pPr>
            <a:r>
              <a:rPr lang="fr-FR" dirty="1" sz="2800"/>
              <a:t>impartialité, auto-détermination, respect de la vie, justice</a:t>
            </a:r>
          </a:p>
          <a:p>
            <a:r>
              <a:rPr lang="fr-FR" dirty="1" sz="1600"/>
              <a:t> </a:t>
            </a:r>
          </a:p>
          <a:p>
            <a:endParaRPr lang="en-US" sz="1600" dirty="0"/>
          </a:p>
        </p:txBody>
      </p:sp>
    </p:spTree>
    <p:extLst>
      <p:ext uri="{BB962C8B-B14F-4D97-AF65-F5344CB8AC3E}">
        <p14:creationId xmlns="" xmlns:p14="http://schemas.microsoft.com/office/powerpoint/2010/main" val="374808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17</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3" name="TextBox 2"/>
          <p:cNvSpPr txBox="1"/>
          <p:nvPr/>
        </p:nvSpPr>
        <p:spPr>
          <a:xfrm>
            <a:off x="1302328" y="304800"/>
            <a:ext cx="9925654" cy="6617196"/>
          </a:xfrm>
          <a:prstGeom prst="rect">
            <a:avLst/>
          </a:prstGeom>
          <a:noFill/>
        </p:spPr>
        <p:txBody>
          <a:bodyPr wrap="square" rtlCol="0">
            <a:spAutoFit/>
          </a:bodyPr>
          <a:lstStyle/>
          <a:p>
            <a:r>
              <a:rPr lang="fr-FR" dirty="1" sz="4400" b="1" u="sng"/>
              <a:t>Valeurs et principes, règles et normes</a:t>
            </a:r>
          </a:p>
          <a:p>
            <a:r>
              <a:rPr lang="fr-FR" dirty="1" sz="1600" u="sng"/>
              <a:t> </a:t>
            </a:r>
            <a:br>
              <a:rPr lang="fr-FR" dirty="1" sz="4400"/>
            </a:br>
            <a:r>
              <a:rPr lang="fr-FR" dirty="1" sz="2400" b="1">
                <a:solidFill>
                  <a:schemeClr val="bg1">
                    <a:lumMod val="65000"/>
                  </a:schemeClr>
                </a:solidFill>
              </a:rPr>
              <a:t>Valeurs</a:t>
            </a:r>
          </a:p>
          <a:p>
            <a:r>
              <a:rPr lang="fr-FR" dirty="1" sz="2400">
                <a:solidFill>
                  <a:schemeClr val="bg1">
                    <a:lumMod val="65000"/>
                  </a:schemeClr>
                </a:solidFill>
              </a:rPr>
              <a:t>Elles indiquent des idéaux à suivre :</a:t>
            </a:r>
            <a:r>
              <a:rPr lang="fr-FR" dirty="1" sz="2400">
                <a:solidFill>
                  <a:schemeClr val="bg1">
                    <a:lumMod val="65000"/>
                  </a:schemeClr>
                </a:solidFill>
              </a:rPr>
              <a:t> </a:t>
            </a:r>
          </a:p>
          <a:p>
            <a:pPr marL="457200" indent="-457200">
              <a:buFont typeface="Arial" panose="020B0604020202020204" pitchFamily="34" charset="0"/>
              <a:buChar char="•"/>
            </a:pPr>
            <a:r>
              <a:rPr lang="fr-FR" dirty="1" sz="2400">
                <a:solidFill>
                  <a:schemeClr val="bg1">
                    <a:lumMod val="65000"/>
                  </a:schemeClr>
                </a:solidFill>
              </a:rPr>
              <a:t>humanité, dignité, respect pour la personne</a:t>
            </a:r>
          </a:p>
          <a:p>
            <a:pPr marL="457200" indent="-457200">
              <a:buFont typeface="Arial" panose="020B0604020202020204" pitchFamily="34" charset="0"/>
              <a:buChar char="•"/>
            </a:pPr>
            <a:r>
              <a:rPr lang="fr-FR" dirty="1" sz="2400">
                <a:solidFill>
                  <a:schemeClr val="bg1">
                    <a:lumMod val="65000"/>
                  </a:schemeClr>
                </a:solidFill>
              </a:rPr>
              <a:t>autonomie, vie, santé, égalité, solidarité</a:t>
            </a:r>
          </a:p>
          <a:p>
            <a:r>
              <a:rPr lang="fr-FR" dirty="1" sz="2400">
                <a:solidFill>
                  <a:schemeClr val="bg1">
                    <a:lumMod val="65000"/>
                  </a:schemeClr>
                </a:solidFill>
              </a:rPr>
              <a:t> </a:t>
            </a:r>
          </a:p>
          <a:p>
            <a:r>
              <a:rPr lang="fr-FR" dirty="1" sz="2400" b="1">
                <a:solidFill>
                  <a:schemeClr val="bg1">
                    <a:lumMod val="65000"/>
                  </a:schemeClr>
                </a:solidFill>
              </a:rPr>
              <a:t>Principes</a:t>
            </a:r>
          </a:p>
          <a:p>
            <a:r>
              <a:rPr lang="fr-FR" dirty="1" sz="2400">
                <a:solidFill>
                  <a:schemeClr val="bg1">
                    <a:lumMod val="65000"/>
                  </a:schemeClr>
                </a:solidFill>
              </a:rPr>
              <a:t>Basés sur les valeurs, ils donnent les principaux repères de l’action et des comportements :</a:t>
            </a:r>
            <a:r>
              <a:rPr lang="fr-FR" dirty="1" sz="2400">
                <a:solidFill>
                  <a:schemeClr val="bg1">
                    <a:lumMod val="65000"/>
                  </a:schemeClr>
                </a:solidFill>
              </a:rPr>
              <a:t>  </a:t>
            </a:r>
          </a:p>
          <a:p>
            <a:pPr marL="457200" indent="-457200">
              <a:buFont typeface="Arial" panose="020B0604020202020204" pitchFamily="34" charset="0"/>
              <a:buChar char="•"/>
            </a:pPr>
            <a:r>
              <a:rPr lang="fr-FR" dirty="1" sz="2400">
                <a:solidFill>
                  <a:schemeClr val="bg1">
                    <a:lumMod val="65000"/>
                  </a:schemeClr>
                </a:solidFill>
              </a:rPr>
              <a:t>impartialité, auto-détermination, respect de la vie, justice</a:t>
            </a:r>
          </a:p>
          <a:p>
            <a:r>
              <a:rPr lang="fr-FR" dirty="1" sz="1600"/>
              <a:t> </a:t>
            </a:r>
          </a:p>
          <a:p>
            <a:r>
              <a:rPr lang="fr-FR" dirty="1" sz="2800" b="1"/>
              <a:t>Règles et normes</a:t>
            </a:r>
          </a:p>
          <a:p>
            <a:r>
              <a:rPr lang="fr-FR" dirty="1" sz="2800"/>
              <a:t>Elles déterminent l’action et encadrent la décision :</a:t>
            </a:r>
            <a:r>
              <a:rPr lang="fr-FR" dirty="1" sz="2800"/>
              <a:t> </a:t>
            </a:r>
          </a:p>
          <a:p>
            <a:pPr marL="457200" indent="-457200">
              <a:buFont typeface="Arial" panose="020B0604020202020204" pitchFamily="34" charset="0"/>
              <a:buChar char="•"/>
            </a:pPr>
            <a:r>
              <a:rPr lang="fr-FR" dirty="1" sz="2800"/>
              <a:t>neutralité, consentement éclairé, moyens proportionnés, respect des contrats, égalité d’accès aux soins, confidentialité</a:t>
            </a:r>
          </a:p>
          <a:p>
            <a:pPr marL="457200" indent="-457200">
              <a:buFont typeface="Arial" panose="020B0604020202020204" pitchFamily="34" charset="0"/>
              <a:buChar char="•"/>
            </a:pPr>
            <a:r>
              <a:rPr lang="fr-FR" dirty="1" sz="2800"/>
              <a:t>loi, morale, normes sociales, éthique professionnelle, codes de conduite</a:t>
            </a:r>
          </a:p>
          <a:p>
            <a:endParaRPr lang="en-US" sz="1600" dirty="0"/>
          </a:p>
        </p:txBody>
      </p:sp>
    </p:spTree>
    <p:extLst>
      <p:ext uri="{BB962C8B-B14F-4D97-AF65-F5344CB8AC3E}">
        <p14:creationId xmlns="" xmlns:p14="http://schemas.microsoft.com/office/powerpoint/2010/main" val="134010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18</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3" name="TextBox 2"/>
          <p:cNvSpPr txBox="1"/>
          <p:nvPr/>
        </p:nvSpPr>
        <p:spPr>
          <a:xfrm>
            <a:off x="1302328" y="304800"/>
            <a:ext cx="9925654" cy="5570756"/>
          </a:xfrm>
          <a:prstGeom prst="rect">
            <a:avLst/>
          </a:prstGeom>
          <a:noFill/>
        </p:spPr>
        <p:txBody>
          <a:bodyPr wrap="square" rtlCol="0">
            <a:spAutoFit/>
          </a:bodyPr>
          <a:lstStyle/>
          <a:p>
            <a:r>
              <a:rPr lang="fr-FR" dirty="1" sz="4000" b="1" u="sng"/>
              <a:t>Valeurs et principes dans l’éthique humanitaire :</a:t>
            </a:r>
            <a:br>
              <a:rPr lang="fr-FR" dirty="1" sz="4400" b="1" u="sng"/>
            </a:br>
            <a:r>
              <a:rPr lang="fr-FR" dirty="1" sz="2400" u="sng"/>
              <a:t>Les Principes fondamentaux du Mouvement international de la Croix-Rouge et du Croissant-Rouge</a:t>
            </a:r>
            <a:r>
              <a:rPr lang="fr-FR" dirty="1" sz="2400" u="sng"/>
              <a:t> </a:t>
            </a:r>
            <a:br>
              <a:rPr lang="fr-FR" dirty="1" sz="4400"/>
            </a:br>
          </a:p>
          <a:p>
            <a:r>
              <a:rPr lang="fr-FR" dirty="1" sz="2800" b="1"/>
              <a:t>Humanité </a:t>
            </a:r>
            <a:r>
              <a:rPr lang="fr-FR" dirty="1" sz="2400" b="1"/>
              <a:t>		– Respecter les personnes et leur dignité</a:t>
            </a:r>
          </a:p>
          <a:p>
            <a:r>
              <a:rPr lang="fr-FR" dirty="1" sz="2400" b="1"/>
              <a:t>	 		</a:t>
            </a:r>
            <a:r>
              <a:rPr lang="fr-FR" dirty="1" sz="2400" b="1"/>
              <a:t>– Agir en faisant preuve de compassion envers les personnes</a:t>
            </a:r>
          </a:p>
          <a:p>
            <a:endParaRPr lang="en-US" sz="2400" b="1" dirty="0"/>
          </a:p>
          <a:p>
            <a:r>
              <a:rPr lang="fr-FR" dirty="1" sz="2800" b="1"/>
              <a:t>Impartialité</a:t>
            </a:r>
            <a:r>
              <a:rPr lang="fr-FR" dirty="1" sz="2400" b="1"/>
              <a:t>  	– Fournir de l’aide en fonction des besoins, sans discrimination</a:t>
            </a:r>
          </a:p>
          <a:p>
            <a:endParaRPr lang="en-US" sz="2400" b="1" dirty="0"/>
          </a:p>
          <a:p>
            <a:r>
              <a:rPr lang="fr-FR" dirty="1" sz="2800" b="1"/>
              <a:t>Neutralité</a:t>
            </a:r>
            <a:r>
              <a:rPr lang="fr-FR" dirty="1" sz="2400" b="1"/>
              <a:t>		– S’abstenir de prendre parti</a:t>
            </a:r>
          </a:p>
          <a:p>
            <a:endParaRPr lang="en-US" sz="2400" b="1" dirty="0"/>
          </a:p>
          <a:p>
            <a:r>
              <a:rPr lang="fr-FR" dirty="1" sz="2800" b="1"/>
              <a:t>Indépendance</a:t>
            </a:r>
            <a:r>
              <a:rPr lang="fr-FR" dirty="1" sz="2400" b="1"/>
              <a:t>	– Agir de manière autonome</a:t>
            </a:r>
          </a:p>
          <a:p>
            <a:endParaRPr lang="en-US" sz="1600" dirty="0"/>
          </a:p>
        </p:txBody>
      </p:sp>
    </p:spTree>
    <p:extLst>
      <p:ext uri="{BB962C8B-B14F-4D97-AF65-F5344CB8AC3E}">
        <p14:creationId xmlns="" xmlns:p14="http://schemas.microsoft.com/office/powerpoint/2010/main" val="2690516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19</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3" name="TextBox 2"/>
          <p:cNvSpPr txBox="1"/>
          <p:nvPr/>
        </p:nvSpPr>
        <p:spPr>
          <a:xfrm>
            <a:off x="1302328" y="304800"/>
            <a:ext cx="9925654" cy="1446550"/>
          </a:xfrm>
          <a:prstGeom prst="rect">
            <a:avLst/>
          </a:prstGeom>
          <a:noFill/>
        </p:spPr>
        <p:txBody>
          <a:bodyPr wrap="square" rtlCol="0">
            <a:spAutoFit/>
          </a:bodyPr>
          <a:lstStyle/>
          <a:p>
            <a:r>
              <a:rPr lang="fr-FR" dirty="1" sz="4400" b="1" u="sng"/>
              <a:t>Code de conduite </a:t>
            </a:r>
            <a:r>
              <a:rPr lang="fr-FR" dirty="1" sz="2800" u="sng"/>
              <a:t>pour le Mouvement international de la Croix-Rouge et du Croissant-Rouge et pour les ONG lors des opérations de secours en cas de catastrophe (1994)</a:t>
            </a:r>
            <a:r>
              <a:rPr lang="fr-FR" dirty="1" sz="2800" u="sng"/>
              <a:t> </a:t>
            </a:r>
            <a:br>
              <a:rPr lang="fr-FR" dirty="1" sz="4400"/>
            </a:br>
          </a:p>
        </p:txBody>
      </p:sp>
      <p:pic>
        <p:nvPicPr>
          <p:cNvPr id="2" name="Picture 1">
            <a:extLst>
              <a:ext uri="{FF2B5EF4-FFF2-40B4-BE49-F238E27FC236}">
                <a16:creationId xmlns="" xmlns:a16="http://schemas.microsoft.com/office/drawing/2014/main" id="{15768F21-96EC-484E-9607-F642819E06EB}"/>
              </a:ext>
            </a:extLst>
          </p:cNvPr>
          <p:cNvPicPr>
            <a:picLocks noChangeAspect="1"/>
          </p:cNvPicPr>
          <p:nvPr/>
        </p:nvPicPr>
        <p:blipFill>
          <a:blip r:embed="rId3"/>
          <a:stretch>
            <a:fillRect/>
          </a:stretch>
        </p:blipFill>
        <p:spPr>
          <a:xfrm>
            <a:off x="1219426" y="1751350"/>
            <a:ext cx="2816395" cy="4901857"/>
          </a:xfrm>
          <a:prstGeom prst="rect">
            <a:avLst/>
          </a:prstGeom>
        </p:spPr>
      </p:pic>
      <p:sp>
        <p:nvSpPr>
          <p:cNvPr id="8" name="Content Placeholder 4">
            <a:extLst>
              <a:ext uri="{FF2B5EF4-FFF2-40B4-BE49-F238E27FC236}">
                <a16:creationId xmlns="" xmlns:a16="http://schemas.microsoft.com/office/drawing/2014/main" id="{53CF7053-4694-479B-BF56-6FE79275335C}"/>
              </a:ext>
            </a:extLst>
          </p:cNvPr>
          <p:cNvSpPr txBox="1">
            <a:spLocks/>
          </p:cNvSpPr>
          <p:nvPr/>
        </p:nvSpPr>
        <p:spPr bwMode="auto">
          <a:xfrm>
            <a:off x="4367808" y="1751350"/>
            <a:ext cx="7533852" cy="4901857"/>
          </a:xfrm>
          <a:prstGeom prst="rect">
            <a:avLst/>
          </a:prstGeom>
          <a:solidFill>
            <a:srgbClr val="FFC000">
              <a:alpha val="50000"/>
            </a:srgbClr>
          </a:solidFill>
          <a:ln w="9525">
            <a:solidFill>
              <a:srgbClr val="FEB80A"/>
            </a:solidFill>
            <a:miter lim="800000"/>
            <a:headEnd/>
            <a:tailEnd/>
          </a:ln>
        </p:spPr>
        <p:txBody>
          <a:bodyPr vert="horz" wrap="square" lIns="72000" tIns="72000" rIns="72000" bIns="0" numCol="1" anchor="t" anchorCtr="0" compatLnSpc="1">
            <a:prstTxWarp prst="textNoShape">
              <a:avLst/>
            </a:prstTxWarp>
          </a:bodyPr>
          <a:lstStyle>
            <a:lvl1pPr marL="180000" indent="-180000" algn="l" rtl="0" eaLnBrk="0" fontAlgn="base" hangingPunct="0">
              <a:lnSpc>
                <a:spcPct val="100000"/>
              </a:lnSpc>
              <a:spcBef>
                <a:spcPts val="600"/>
              </a:spcBef>
              <a:spcAft>
                <a:spcPct val="0"/>
              </a:spcAft>
              <a:buClr>
                <a:schemeClr val="accent1"/>
              </a:buClr>
              <a:buSzPct val="80000"/>
              <a:buFont typeface="Wingdings 2" pitchFamily="18" charset="2"/>
              <a:buChar char=""/>
              <a:defRPr lang="en-GB" sz="2400" b="1" kern="1200" noProof="0" dirty="0" smtClean="0">
                <a:solidFill>
                  <a:schemeClr val="tx1"/>
                </a:solidFill>
                <a:latin typeface="+mn-lt"/>
                <a:ea typeface="+mn-ea"/>
                <a:cs typeface="+mn-cs"/>
              </a:defRPr>
            </a:lvl1pPr>
            <a:lvl2pPr marL="271463" indent="-180975" algn="l" rtl="0" eaLnBrk="0" fontAlgn="base" hangingPunct="0">
              <a:lnSpc>
                <a:spcPct val="100000"/>
              </a:lnSpc>
              <a:spcBef>
                <a:spcPts val="300"/>
              </a:spcBef>
              <a:spcAft>
                <a:spcPct val="0"/>
              </a:spcAft>
              <a:buClr>
                <a:schemeClr val="accent1"/>
              </a:buClr>
              <a:buFont typeface="Verdana" pitchFamily="34" charset="0"/>
              <a:buChar char="◦"/>
              <a:tabLst/>
              <a:defRPr lang="en-GB" sz="2200" kern="1200" noProof="0" dirty="0" smtClean="0">
                <a:solidFill>
                  <a:schemeClr val="tx1"/>
                </a:solidFill>
                <a:latin typeface="+mn-lt"/>
                <a:ea typeface="+mn-ea"/>
                <a:cs typeface="+mn-cs"/>
              </a:defRPr>
            </a:lvl2pPr>
            <a:lvl3pPr marL="271463" indent="-180975" algn="l" rtl="0" eaLnBrk="0" fontAlgn="base" hangingPunct="0">
              <a:spcBef>
                <a:spcPts val="300"/>
              </a:spcBef>
              <a:spcAft>
                <a:spcPct val="0"/>
              </a:spcAft>
              <a:buClr>
                <a:schemeClr val="accent2"/>
              </a:buClr>
              <a:buFont typeface="Wingdings 2" pitchFamily="18" charset="2"/>
              <a:buChar char=""/>
              <a:defRPr lang="en-GB" sz="2000" kern="1200" noProof="0" dirty="0" smtClean="0">
                <a:solidFill>
                  <a:schemeClr val="tx1"/>
                </a:solidFill>
                <a:latin typeface="+mn-lt"/>
                <a:ea typeface="+mn-ea"/>
                <a:cs typeface="+mn-cs"/>
              </a:defRPr>
            </a:lvl3pPr>
            <a:lvl4pPr marL="450850" indent="-179388" algn="l" rtl="0" eaLnBrk="0" fontAlgn="base" hangingPunct="0">
              <a:spcBef>
                <a:spcPct val="20000"/>
              </a:spcBef>
              <a:spcAft>
                <a:spcPct val="0"/>
              </a:spcAft>
              <a:buClr>
                <a:srgbClr val="C32D2E"/>
              </a:buClr>
              <a:buFont typeface="Wingdings 2" pitchFamily="18" charset="2"/>
              <a:buChar char=""/>
              <a:defRPr lang="en-GB" sz="1800" kern="1200" noProof="0" dirty="0" smtClean="0">
                <a:solidFill>
                  <a:schemeClr val="tx1"/>
                </a:solidFill>
                <a:latin typeface="+mn-lt"/>
                <a:ea typeface="+mn-ea"/>
                <a:cs typeface="+mn-cs"/>
              </a:defRPr>
            </a:lvl4pPr>
            <a:lvl5pPr marL="631825" indent="-180975" algn="l" rtl="0" eaLnBrk="0" fontAlgn="base" hangingPunct="0">
              <a:spcBef>
                <a:spcPct val="20000"/>
              </a:spcBef>
              <a:spcAft>
                <a:spcPct val="0"/>
              </a:spcAft>
              <a:buClr>
                <a:srgbClr val="84AA33"/>
              </a:buClr>
              <a:buFont typeface="Wingdings 2" pitchFamily="18" charset="2"/>
              <a:buChar char=""/>
              <a:defRPr lang="en-GB" sz="1800" kern="1200" noProof="0" dirty="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180000" marR="0" lvl="0" indent="-180000" algn="l" defTabSz="914400" rtl="0" eaLnBrk="0" fontAlgn="base" latinLnBrk="0" hangingPunct="0">
              <a:lnSpc>
                <a:spcPct val="100000"/>
              </a:lnSpc>
              <a:spcBef>
                <a:spcPts val="600"/>
              </a:spcBef>
              <a:spcAft>
                <a:spcPct val="0"/>
              </a:spcAft>
              <a:buClr>
                <a:srgbClr val="3891A7"/>
              </a:buClr>
              <a:buSzPct val="80000"/>
              <a:buFont typeface="Wingdings 2" pitchFamily="18" charset="2"/>
              <a:buChar char=""/>
              <a:tabLst/>
              <a:defRPr/>
            </a:pPr>
            <a:r>
              <a:rPr lang="fr-FR" dirty="1" kumimoji="0" sz="2800" b="1" i="0" u="none" strike="noStrike" cap="none" normalizeH="0" baseline="0" noProof="0">
                <a:ln>
                  <a:noFill/>
                </a:ln>
                <a:solidFill>
                  <a:sysClr val="windowText" lastClr="000000"/>
                </a:solidFill>
                <a:effectLst/>
                <a:uLnTx/>
                <a:uFillTx/>
                <a:latin typeface="Calibri"/>
                <a:ea typeface="+mn-ea"/>
                <a:cs typeface="+mn-cs"/>
              </a:rPr>
              <a:t> </a:t>
            </a:r>
            <a:r>
              <a:rPr lang="fr-FR" dirty="1" kumimoji="0" sz="2800" b="1" i="0" u="none" strike="noStrike" cap="none" normalizeH="0" baseline="0" noProof="0">
                <a:ln>
                  <a:noFill/>
                </a:ln>
                <a:solidFill>
                  <a:sysClr val="windowText" lastClr="000000"/>
                </a:solidFill>
                <a:effectLst/>
                <a:uLnTx/>
                <a:uFillTx/>
                <a:latin typeface="Calibri"/>
                <a:ea typeface="+mn-ea"/>
                <a:cs typeface="+mn-cs"/>
              </a:rPr>
              <a:t>6 principes supplémentaires :</a:t>
            </a:r>
          </a:p>
          <a:p>
            <a:pPr marL="547688" marR="0" lvl="1" indent="-457200" algn="l" defTabSz="914400" rtl="0" eaLnBrk="0" fontAlgn="base" latinLnBrk="0" hangingPunct="0">
              <a:lnSpc>
                <a:spcPct val="100000"/>
              </a:lnSpc>
              <a:spcBef>
                <a:spcPts val="0"/>
              </a:spcBef>
              <a:spcAft>
                <a:spcPct val="0"/>
              </a:spcAft>
              <a:buClr>
                <a:srgbClr val="3891A7"/>
              </a:buClr>
              <a:buSzTx/>
              <a:buFont typeface="+mj-lt"/>
              <a:buAutoNum type="arabicPeriod" startAt="5"/>
              <a:tabLst/>
              <a:defRPr/>
            </a:pPr>
            <a:r>
              <a:rPr lang="fr-FR" dirty="1" u="sng" kumimoji="0" sz="2800" b="0" i="0" strike="noStrike" cap="none" normalizeH="0" baseline="0" noProof="0">
                <a:ln>
                  <a:noFill/>
                </a:ln>
                <a:solidFill>
                  <a:sysClr val="windowText" lastClr="000000"/>
                </a:solidFill>
                <a:effectLst/>
                <a:uLnTx/>
                <a:uFillTx/>
                <a:latin typeface="Calibri"/>
                <a:ea typeface="+mn-ea"/>
                <a:cs typeface="+mn-cs"/>
              </a:rPr>
              <a:t>Respect</a:t>
            </a:r>
            <a:r>
              <a:rPr lang="fr-FR" dirty="1" u="none" kumimoji="0" sz="2800" b="0" i="0" strike="noStrike" cap="none" normalizeH="0" baseline="0" noProof="0">
                <a:ln>
                  <a:noFill/>
                </a:ln>
                <a:solidFill>
                  <a:sysClr val="windowText" lastClr="000000"/>
                </a:solidFill>
                <a:effectLst/>
                <a:uLnTx/>
                <a:uFillTx/>
                <a:latin typeface="Calibri"/>
                <a:ea typeface="+mn-ea"/>
                <a:cs typeface="+mn-cs"/>
              </a:rPr>
              <a:t> des cultures et des coutumes</a:t>
            </a:r>
            <a:r>
              <a:rPr lang="fr-FR" dirty="1" u="none" kumimoji="0" sz="2800" b="0" i="0" strike="noStrike" cap="none" normalizeH="0" baseline="0" noProof="0">
                <a:ln>
                  <a:noFill/>
                </a:ln>
                <a:solidFill>
                  <a:sysClr val="windowText" lastClr="000000"/>
                </a:solidFill>
                <a:effectLst/>
                <a:uLnTx/>
                <a:uFillTx/>
                <a:latin typeface="Calibri"/>
                <a:ea typeface="+mn-ea"/>
                <a:cs typeface="+mn-cs"/>
              </a:rPr>
              <a:t> </a:t>
            </a:r>
          </a:p>
          <a:p>
            <a:pPr marL="547688" marR="0" lvl="1" indent="-457200" algn="l" defTabSz="914400" rtl="0" eaLnBrk="0" fontAlgn="base" latinLnBrk="0" hangingPunct="0">
              <a:lnSpc>
                <a:spcPct val="100000"/>
              </a:lnSpc>
              <a:spcBef>
                <a:spcPts val="0"/>
              </a:spcBef>
              <a:spcAft>
                <a:spcPct val="0"/>
              </a:spcAft>
              <a:buClr>
                <a:srgbClr val="3891A7"/>
              </a:buClr>
              <a:buSzTx/>
              <a:buFont typeface="+mj-lt"/>
              <a:buAutoNum type="arabicPeriod" startAt="5"/>
              <a:tabLst/>
              <a:defRPr/>
            </a:pPr>
            <a:r>
              <a:rPr lang="fr-FR" dirty="1" u="sng" kumimoji="0" sz="2800" b="0" i="0" strike="noStrike" cap="none" normalizeH="0" baseline="0" noProof="0">
                <a:ln>
                  <a:noFill/>
                </a:ln>
                <a:solidFill>
                  <a:sysClr val="windowText" lastClr="000000"/>
                </a:solidFill>
                <a:effectLst/>
                <a:uLnTx/>
                <a:uFillTx/>
                <a:latin typeface="Calibri"/>
                <a:ea typeface="+mn-ea"/>
                <a:cs typeface="+mn-cs"/>
              </a:rPr>
              <a:t>Renforcement</a:t>
            </a:r>
            <a:r>
              <a:rPr lang="fr-FR" dirty="1" u="none" kumimoji="0" sz="2800" b="0" i="0" strike="noStrike" cap="none" normalizeH="0" baseline="0" noProof="0">
                <a:ln>
                  <a:noFill/>
                </a:ln>
                <a:solidFill>
                  <a:sysClr val="windowText" lastClr="000000"/>
                </a:solidFill>
                <a:effectLst/>
                <a:uLnTx/>
                <a:uFillTx/>
                <a:latin typeface="Calibri"/>
                <a:ea typeface="+mn-ea"/>
                <a:cs typeface="+mn-cs"/>
              </a:rPr>
              <a:t> des capacités</a:t>
            </a:r>
          </a:p>
          <a:p>
            <a:pPr marL="547688" marR="0" lvl="1" indent="-457200" algn="l" defTabSz="914400" rtl="0" eaLnBrk="0" fontAlgn="base" latinLnBrk="0" hangingPunct="0">
              <a:lnSpc>
                <a:spcPct val="100000"/>
              </a:lnSpc>
              <a:spcBef>
                <a:spcPts val="0"/>
              </a:spcBef>
              <a:spcAft>
                <a:spcPct val="0"/>
              </a:spcAft>
              <a:buClr>
                <a:srgbClr val="3891A7"/>
              </a:buClr>
              <a:buSzTx/>
              <a:buFont typeface="+mj-lt"/>
              <a:buAutoNum type="arabicPeriod" startAt="5"/>
              <a:tabLst/>
              <a:defRPr/>
            </a:pPr>
            <a:r>
              <a:rPr lang="fr-FR" dirty="1" u="sng" kumimoji="0" sz="2800" b="0" i="0" strike="noStrike" cap="none" normalizeH="0" baseline="0" noProof="0">
                <a:ln>
                  <a:noFill/>
                </a:ln>
                <a:solidFill>
                  <a:sysClr val="windowText" lastClr="000000"/>
                </a:solidFill>
                <a:effectLst/>
                <a:uLnTx/>
                <a:uFillTx/>
                <a:latin typeface="Calibri"/>
                <a:ea typeface="+mn-ea"/>
                <a:cs typeface="+mn-cs"/>
              </a:rPr>
              <a:t>Participation</a:t>
            </a:r>
            <a:r>
              <a:rPr lang="fr-FR" dirty="1" u="none" kumimoji="0" sz="2800" b="0" i="0" strike="noStrike" cap="none" normalizeH="0" baseline="0" noProof="0">
                <a:ln>
                  <a:noFill/>
                </a:ln>
                <a:solidFill>
                  <a:sysClr val="windowText" lastClr="000000"/>
                </a:solidFill>
                <a:effectLst/>
                <a:uLnTx/>
                <a:uFillTx/>
                <a:latin typeface="Calibri"/>
                <a:ea typeface="+mn-ea"/>
                <a:cs typeface="+mn-cs"/>
              </a:rPr>
              <a:t> des personnes concernées</a:t>
            </a:r>
          </a:p>
          <a:p>
            <a:pPr marL="547688" marR="0" lvl="1" indent="-457200" algn="l" defTabSz="914400" rtl="0" eaLnBrk="0" fontAlgn="base" latinLnBrk="0" hangingPunct="0">
              <a:lnSpc>
                <a:spcPct val="100000"/>
              </a:lnSpc>
              <a:spcBef>
                <a:spcPts val="0"/>
              </a:spcBef>
              <a:spcAft>
                <a:spcPct val="0"/>
              </a:spcAft>
              <a:buClr>
                <a:srgbClr val="3891A7"/>
              </a:buClr>
              <a:buSzTx/>
              <a:buFont typeface="+mj-lt"/>
              <a:buAutoNum type="arabicPeriod" startAt="5"/>
              <a:tabLst/>
              <a:defRPr/>
            </a:pPr>
            <a:r>
              <a:rPr lang="fr-FR" dirty="1" u="none" kumimoji="0" sz="2800" b="0" i="0" strike="noStrike" cap="none" normalizeH="0" baseline="0" noProof="0">
                <a:ln>
                  <a:noFill/>
                </a:ln>
                <a:solidFill>
                  <a:sysClr val="windowText" lastClr="000000"/>
                </a:solidFill>
                <a:effectLst/>
                <a:uLnTx/>
                <a:uFillTx/>
                <a:latin typeface="Calibri"/>
                <a:ea typeface="+mn-ea"/>
                <a:cs typeface="+mn-cs"/>
              </a:rPr>
              <a:t>Durabilité et limitation des </a:t>
            </a:r>
            <a:r>
              <a:rPr lang="fr-FR" dirty="1" u="sng" kumimoji="0" sz="2800" b="0" i="0" strike="noStrike" cap="none" normalizeH="0" baseline="0" noProof="0">
                <a:ln>
                  <a:noFill/>
                </a:ln>
                <a:solidFill>
                  <a:sysClr val="windowText" lastClr="000000"/>
                </a:solidFill>
                <a:effectLst/>
                <a:uLnTx/>
                <a:uFillTx/>
                <a:latin typeface="Calibri"/>
                <a:ea typeface="+mn-ea"/>
                <a:cs typeface="+mn-cs"/>
              </a:rPr>
              <a:t>vulnérabilités</a:t>
            </a:r>
          </a:p>
          <a:p>
            <a:pPr marL="547688" marR="0" lvl="1" indent="-457200" algn="l" defTabSz="914400" rtl="0" eaLnBrk="0" fontAlgn="base" latinLnBrk="0" hangingPunct="0">
              <a:lnSpc>
                <a:spcPct val="100000"/>
              </a:lnSpc>
              <a:spcBef>
                <a:spcPts val="0"/>
              </a:spcBef>
              <a:spcAft>
                <a:spcPct val="0"/>
              </a:spcAft>
              <a:buClr>
                <a:srgbClr val="3891A7"/>
              </a:buClr>
              <a:buSzTx/>
              <a:buFont typeface="+mj-lt"/>
              <a:buAutoNum type="arabicPeriod" startAt="5"/>
              <a:tabLst/>
              <a:defRPr/>
            </a:pPr>
            <a:r>
              <a:rPr lang="fr-FR" dirty="1" u="sng" kumimoji="0" sz="2800" b="0" i="0" strike="noStrike" cap="none" normalizeH="0" baseline="0" noProof="0">
                <a:ln>
                  <a:noFill/>
                </a:ln>
                <a:solidFill>
                  <a:sysClr val="windowText" lastClr="000000"/>
                </a:solidFill>
                <a:effectLst/>
                <a:uLnTx/>
                <a:uFillTx/>
                <a:latin typeface="Calibri"/>
                <a:ea typeface="+mn-ea"/>
                <a:cs typeface="+mn-cs"/>
              </a:rPr>
              <a:t>Responsabilité</a:t>
            </a:r>
            <a:r>
              <a:rPr lang="fr-FR" dirty="1" u="none" kumimoji="0" sz="2800" b="0" i="0" strike="noStrike" cap="none" normalizeH="0" baseline="0" noProof="0">
                <a:ln>
                  <a:noFill/>
                </a:ln>
                <a:solidFill>
                  <a:sysClr val="windowText" lastClr="000000"/>
                </a:solidFill>
                <a:effectLst/>
                <a:uLnTx/>
                <a:uFillTx/>
                <a:latin typeface="Calibri"/>
                <a:ea typeface="+mn-ea"/>
                <a:cs typeface="+mn-cs"/>
              </a:rPr>
              <a:t> à l’égard des bénéficiaires et des donateurs</a:t>
            </a:r>
          </a:p>
          <a:p>
            <a:pPr marL="547688" marR="0" lvl="1" indent="-457200" algn="l" defTabSz="914400" rtl="0" eaLnBrk="0" fontAlgn="base" latinLnBrk="0" hangingPunct="0">
              <a:lnSpc>
                <a:spcPct val="100000"/>
              </a:lnSpc>
              <a:spcBef>
                <a:spcPts val="0"/>
              </a:spcBef>
              <a:spcAft>
                <a:spcPct val="0"/>
              </a:spcAft>
              <a:buClr>
                <a:srgbClr val="3891A7"/>
              </a:buClr>
              <a:buSzTx/>
              <a:buFont typeface="+mj-lt"/>
              <a:buAutoNum type="arabicPeriod" startAt="5"/>
              <a:tabLst/>
              <a:defRPr/>
            </a:pPr>
            <a:r>
              <a:rPr lang="fr-FR" dirty="1" u="sng" kumimoji="0" sz="2800" b="0" i="0" strike="noStrike" cap="none" normalizeH="0" baseline="0" noProof="0">
                <a:ln>
                  <a:noFill/>
                </a:ln>
                <a:solidFill>
                  <a:sysClr val="windowText" lastClr="000000"/>
                </a:solidFill>
                <a:effectLst/>
                <a:uLnTx/>
                <a:uFillTx/>
                <a:latin typeface="Calibri"/>
                <a:ea typeface="+mn-ea"/>
                <a:cs typeface="+mn-cs"/>
              </a:rPr>
              <a:t>Information</a:t>
            </a:r>
            <a:r>
              <a:rPr lang="fr-FR" dirty="1" u="none" kumimoji="0" sz="2800" b="0" i="0" strike="noStrike" cap="none" normalizeH="0" baseline="0" noProof="0">
                <a:ln>
                  <a:noFill/>
                </a:ln>
                <a:solidFill>
                  <a:sysClr val="windowText" lastClr="000000"/>
                </a:solidFill>
                <a:effectLst/>
                <a:uLnTx/>
                <a:uFillTx/>
                <a:latin typeface="Calibri"/>
                <a:ea typeface="+mn-ea"/>
                <a:cs typeface="+mn-cs"/>
              </a:rPr>
              <a:t> respectueuse des personnes, de leur dignité et de leur </a:t>
            </a:r>
            <a:r>
              <a:rPr lang="fr-FR" dirty="1" u="sng" kumimoji="0" sz="2800" b="0" i="0" strike="noStrike" cap="none" normalizeH="0" baseline="0" noProof="0">
                <a:ln>
                  <a:noFill/>
                </a:ln>
                <a:solidFill>
                  <a:sysClr val="windowText" lastClr="000000"/>
                </a:solidFill>
                <a:effectLst/>
                <a:uLnTx/>
                <a:uFillTx/>
                <a:latin typeface="Calibri"/>
                <a:ea typeface="+mn-ea"/>
                <a:cs typeface="+mn-cs"/>
              </a:rPr>
              <a:t>image</a:t>
            </a:r>
          </a:p>
        </p:txBody>
      </p:sp>
    </p:spTree>
    <p:extLst>
      <p:ext uri="{BB962C8B-B14F-4D97-AF65-F5344CB8AC3E}">
        <p14:creationId xmlns="" xmlns:p14="http://schemas.microsoft.com/office/powerpoint/2010/main" val="285539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9" name="TextBox 7"/>
          <p:cNvSpPr txBox="1"/>
          <p:nvPr/>
        </p:nvSpPr>
        <p:spPr>
          <a:xfrm>
            <a:off x="708831" y="5969785"/>
            <a:ext cx="5549148" cy="400110"/>
          </a:xfrm>
          <a:prstGeom prst="rect">
            <a:avLst/>
          </a:prstGeom>
          <a:noFill/>
        </p:spPr>
        <p:txBody>
          <a:bodyPr wrap="none" rtlCol="0">
            <a:spAutoFit/>
          </a:bodyPr>
          <a:lstStyle/>
          <a:p>
            <a:r>
              <a:rPr lang="fr-FR" dirty="1" sz="2000"/>
              <a:t>Soins préhospitaliers d’urgence et coordinateur de premiers secours</a:t>
            </a:r>
          </a:p>
        </p:txBody>
      </p:sp>
      <p:pic>
        <p:nvPicPr>
          <p:cNvPr id="10" name="Content Placeholder 3">
            <a:extLst>
              <a:ext uri="{FF2B5EF4-FFF2-40B4-BE49-F238E27FC236}">
                <a16:creationId xmlns:a16="http://schemas.microsoft.com/office/drawing/2014/main" xmlns="" id="{BC9ADA18-059A-4840-A7BD-B078F4679A7E}"/>
              </a:ext>
            </a:extLst>
          </p:cNvPr>
          <p:cNvPicPr>
            <a:picLocks noChangeAspect="1"/>
          </p:cNvPicPr>
          <p:nvPr/>
        </p:nvPicPr>
        <p:blipFill>
          <a:blip r:embed="rId2"/>
          <a:stretch>
            <a:fillRect/>
          </a:stretch>
        </p:blipFill>
        <p:spPr>
          <a:xfrm>
            <a:off x="1827874" y="1548225"/>
            <a:ext cx="3249905" cy="4351338"/>
          </a:xfrm>
          <a:prstGeom prst="rect">
            <a:avLst/>
          </a:prstGeom>
        </p:spPr>
      </p:pic>
      <p:pic>
        <p:nvPicPr>
          <p:cNvPr id="11" name="Picture 6">
            <a:extLst>
              <a:ext uri="{FF2B5EF4-FFF2-40B4-BE49-F238E27FC236}">
                <a16:creationId xmlns:a16="http://schemas.microsoft.com/office/drawing/2014/main" xmlns="" id="{B7D58440-4BD6-4346-A52D-635450389C6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992254" y="1362440"/>
            <a:ext cx="3489158" cy="3489158"/>
          </a:xfrm>
          <a:prstGeom prst="rect">
            <a:avLst/>
          </a:prstGeom>
        </p:spPr>
      </p:pic>
      <p:sp>
        <p:nvSpPr>
          <p:cNvPr id="12" name="Title 1">
            <a:extLst>
              <a:ext uri="{FF2B5EF4-FFF2-40B4-BE49-F238E27FC236}">
                <a16:creationId xmlns:a16="http://schemas.microsoft.com/office/drawing/2014/main" xmlns="" id="{E5FD3284-6E8D-42C4-8D6A-D896B91F2AAB}"/>
              </a:ext>
            </a:extLst>
          </p:cNvPr>
          <p:cNvSpPr txBox="1">
            <a:spLocks/>
          </p:cNvSpPr>
          <p:nvPr/>
        </p:nvSpPr>
        <p:spPr>
          <a:xfrm>
            <a:off x="2307772" y="812081"/>
            <a:ext cx="3052011" cy="1325563"/>
          </a:xfrm>
          <a:prstGeom prst="rect">
            <a:avLst/>
          </a:prstGeo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fr-FR" dirty="1" kumimoji="0" sz="4400" b="1" i="0" u="none" strike="noStrike" cap="none" normalizeH="0" baseline="0" noProof="0">
                <a:ln>
                  <a:noFill/>
                </a:ln>
                <a:solidFill>
                  <a:schemeClr val="tx1"/>
                </a:solidFill>
                <a:effectLst/>
                <a:uLnTx/>
                <a:uFillTx/>
                <a:latin typeface="+mj-lt"/>
                <a:ea typeface="+mj-ea"/>
                <a:cs typeface="+mj-cs"/>
              </a:rPr>
              <a:t>Thomas…</a:t>
            </a:r>
          </a:p>
        </p:txBody>
      </p:sp>
      <p:sp>
        <p:nvSpPr>
          <p:cNvPr id="13" name="Rectangle 8">
            <a:extLst>
              <a:ext uri="{FF2B5EF4-FFF2-40B4-BE49-F238E27FC236}">
                <a16:creationId xmlns:a16="http://schemas.microsoft.com/office/drawing/2014/main" xmlns="" id="{EAD33B2A-90F0-42B6-9B2A-DF05EBBA250D}"/>
              </a:ext>
            </a:extLst>
          </p:cNvPr>
          <p:cNvSpPr/>
          <p:nvPr/>
        </p:nvSpPr>
        <p:spPr>
          <a:xfrm>
            <a:off x="7897979" y="635677"/>
            <a:ext cx="1909754" cy="769441"/>
          </a:xfrm>
          <a:prstGeom prst="rect">
            <a:avLst/>
          </a:prstGeom>
        </p:spPr>
        <p:txBody>
          <a:bodyPr wrap="none">
            <a:spAutoFit/>
          </a:bodyPr>
          <a:lstStyle/>
          <a:p>
            <a:r>
              <a:rPr lang="fr-FR" dirty="1" sz="4400"/>
              <a:t>Wilko…</a:t>
            </a:r>
          </a:p>
        </p:txBody>
      </p:sp>
      <p:sp>
        <p:nvSpPr>
          <p:cNvPr id="14" name="Rectangle 7">
            <a:extLst>
              <a:ext uri="{FF2B5EF4-FFF2-40B4-BE49-F238E27FC236}">
                <a16:creationId xmlns:a16="http://schemas.microsoft.com/office/drawing/2014/main" xmlns="" id="{3523E2D2-4294-47F8-AB7F-EC1335F313B7}"/>
              </a:ext>
            </a:extLst>
          </p:cNvPr>
          <p:cNvSpPr/>
          <p:nvPr/>
        </p:nvSpPr>
        <p:spPr>
          <a:xfrm>
            <a:off x="6608876" y="4935729"/>
            <a:ext cx="3745641" cy="369332"/>
          </a:xfrm>
          <a:prstGeom prst="rect">
            <a:avLst/>
          </a:prstGeom>
        </p:spPr>
        <p:txBody>
          <a:bodyPr wrap="none">
            <a:spAutoFit/>
          </a:bodyPr>
          <a:lstStyle/>
          <a:p>
            <a:r>
              <a:rPr lang="fr-FR" dirty="1"/>
              <a:t>Collaborateur soins préhospitaliers d’urgence</a:t>
            </a:r>
          </a:p>
        </p:txBody>
      </p:sp>
      <p:pic>
        <p:nvPicPr>
          <p:cNvPr id="15" name="Picture 11" descr="C:\DATA\HELP\GVA_HELP\ICRC_logo-white_transp400.jpg"/>
          <p:cNvPicPr>
            <a:picLocks noChangeAspect="1" noChangeArrowheads="1"/>
          </p:cNvPicPr>
          <p:nvPr/>
        </p:nvPicPr>
        <p:blipFill>
          <a:blip r:embed="rId4" cstate="print"/>
          <a:srcRect/>
          <a:stretch>
            <a:fillRect/>
          </a:stretch>
        </p:blipFill>
        <p:spPr bwMode="auto">
          <a:xfrm>
            <a:off x="5608592" y="2779088"/>
            <a:ext cx="876204" cy="996721"/>
          </a:xfrm>
          <a:prstGeom prst="rect">
            <a:avLst/>
          </a:prstGeom>
          <a:noFill/>
        </p:spPr>
      </p:pic>
    </p:spTree>
    <p:extLst>
      <p:ext uri="{BB962C8B-B14F-4D97-AF65-F5344CB8AC3E}">
        <p14:creationId xmlns="" xmlns:p14="http://schemas.microsoft.com/office/powerpoint/2010/main" val="187914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20</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3" name="TextBox 2"/>
          <p:cNvSpPr txBox="1"/>
          <p:nvPr/>
        </p:nvSpPr>
        <p:spPr>
          <a:xfrm>
            <a:off x="977462" y="294290"/>
            <a:ext cx="10825655" cy="5940088"/>
          </a:xfrm>
          <a:prstGeom prst="rect">
            <a:avLst/>
          </a:prstGeom>
          <a:noFill/>
        </p:spPr>
        <p:txBody>
          <a:bodyPr wrap="square" rtlCol="0">
            <a:spAutoFit/>
          </a:bodyPr>
          <a:lstStyle/>
          <a:p>
            <a:pPr algn="ctr"/>
            <a:r>
              <a:rPr lang="fr-FR" dirty="1" sz="4400" b="1"/>
              <a:t>Principes d’éthique biomédicale</a:t>
            </a:r>
          </a:p>
          <a:p>
            <a:endParaRPr lang="en-US" sz="2800" b="1" dirty="0"/>
          </a:p>
          <a:p>
            <a:r>
              <a:rPr lang="fr-FR" dirty="1" b="1" sz="2800"/>
              <a:t>Autonomie</a:t>
            </a:r>
            <a:r>
              <a:rPr lang="fr-FR" dirty="1" sz="2800"/>
              <a:t> </a:t>
            </a:r>
          </a:p>
          <a:p>
            <a:r>
              <a:rPr lang="fr-FR" dirty="1" sz="2800"/>
              <a:t>Droit d’un individu à faire son propre choix, libre et éclairé</a:t>
            </a:r>
          </a:p>
          <a:p>
            <a:endParaRPr lang="en-US" sz="2800" dirty="0"/>
          </a:p>
          <a:p>
            <a:r>
              <a:rPr lang="fr-FR" dirty="1" b="1" sz="2800"/>
              <a:t>Bienfaisance</a:t>
            </a:r>
            <a:r>
              <a:rPr lang="fr-FR" dirty="1" sz="2800"/>
              <a:t> </a:t>
            </a:r>
          </a:p>
          <a:p>
            <a:r>
              <a:rPr lang="fr-FR" dirty="1" sz="2800"/>
              <a:t>Devoir d’agir dans le meilleur intérêt des autres</a:t>
            </a:r>
          </a:p>
          <a:p>
            <a:endParaRPr lang="en-US" sz="2800" dirty="0"/>
          </a:p>
          <a:p>
            <a:r>
              <a:rPr lang="fr-FR" dirty="1" sz="2800" b="1"/>
              <a:t>Non-malfaisance</a:t>
            </a:r>
            <a:r>
              <a:rPr lang="fr-FR" dirty="1" sz="2800" b="1"/>
              <a:t> </a:t>
            </a:r>
          </a:p>
          <a:p>
            <a:r>
              <a:rPr lang="fr-FR" dirty="1" sz="2800"/>
              <a:t>« au moins, ne pas nuire »</a:t>
            </a:r>
          </a:p>
          <a:p>
            <a:endParaRPr lang="en-US" sz="2800" dirty="0"/>
          </a:p>
          <a:p>
            <a:r>
              <a:rPr lang="fr-FR" dirty="1" b="1" sz="2800"/>
              <a:t>Justice</a:t>
            </a:r>
            <a:r>
              <a:rPr lang="fr-FR" dirty="1" sz="2800"/>
              <a:t> </a:t>
            </a:r>
          </a:p>
          <a:p>
            <a:r>
              <a:rPr lang="fr-FR" dirty="1" sz="2800"/>
              <a:t>Distribution équitable et juste des ressources</a:t>
            </a:r>
          </a:p>
        </p:txBody>
      </p:sp>
    </p:spTree>
    <p:extLst>
      <p:ext uri="{BB962C8B-B14F-4D97-AF65-F5344CB8AC3E}">
        <p14:creationId xmlns="" xmlns:p14="http://schemas.microsoft.com/office/powerpoint/2010/main" val="23466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21</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3" name="TextBox 2"/>
          <p:cNvSpPr txBox="1"/>
          <p:nvPr/>
        </p:nvSpPr>
        <p:spPr>
          <a:xfrm>
            <a:off x="977462" y="294290"/>
            <a:ext cx="10825655" cy="5324535"/>
          </a:xfrm>
          <a:prstGeom prst="rect">
            <a:avLst/>
          </a:prstGeom>
          <a:noFill/>
        </p:spPr>
        <p:txBody>
          <a:bodyPr wrap="square" rtlCol="0">
            <a:spAutoFit/>
          </a:bodyPr>
          <a:lstStyle/>
          <a:p>
            <a:pPr algn="ctr"/>
            <a:r>
              <a:rPr lang="fr-FR" dirty="1" sz="4400" b="1"/>
              <a:t>Éthique de santé publique</a:t>
            </a:r>
            <a:r>
              <a:rPr lang="fr-FR" dirty="1" sz="4400" b="1"/>
              <a:t> </a:t>
            </a:r>
          </a:p>
          <a:p>
            <a:pPr algn="ctr"/>
            <a:endParaRPr lang="en-US" sz="4400" b="1" dirty="0"/>
          </a:p>
          <a:p>
            <a:r>
              <a:rPr lang="fr-FR" dirty="1" sz="2800" b="1"/>
              <a:t>Viabilité</a:t>
            </a:r>
          </a:p>
          <a:p>
            <a:pPr marL="457200" indent="-457200">
              <a:buFont typeface="Arial" panose="020B0604020202020204" pitchFamily="34" charset="0"/>
              <a:buChar char="•"/>
            </a:pPr>
            <a:r>
              <a:rPr lang="fr-FR" dirty="1" sz="2800"/>
              <a:t>La réponse devrait correspondre aux besoins du présent sans compromettre la capacité des générations futures de répondre aux leurs.</a:t>
            </a:r>
          </a:p>
          <a:p>
            <a:pPr marL="457200" indent="-457200">
              <a:buFont typeface="Arial" panose="020B0604020202020204" pitchFamily="34" charset="0"/>
              <a:buChar char="•"/>
            </a:pPr>
            <a:endParaRPr lang="en-US" sz="2800" dirty="0"/>
          </a:p>
          <a:p>
            <a:r>
              <a:rPr lang="fr-FR" dirty="1" sz="2800" b="1"/>
              <a:t>Précaution</a:t>
            </a:r>
          </a:p>
          <a:p>
            <a:pPr marL="457200" indent="-457200">
              <a:buFont typeface="Arial" panose="020B0604020202020204" pitchFamily="34" charset="0"/>
              <a:buChar char="•"/>
            </a:pPr>
            <a:r>
              <a:rPr lang="fr-FR" dirty="1" sz="2800"/>
              <a:t>Lorsqu’une activité présente des risques pour la santé humaine ou l’environnement, des mesures de précaution doivent être prises même si certains liens de cause à effet ne sont pas entièrement établis scientifiquement.</a:t>
            </a:r>
          </a:p>
        </p:txBody>
      </p:sp>
    </p:spTree>
    <p:extLst>
      <p:ext uri="{BB962C8B-B14F-4D97-AF65-F5344CB8AC3E}">
        <p14:creationId xmlns="" xmlns:p14="http://schemas.microsoft.com/office/powerpoint/2010/main" val="174691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22</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3" name="TextBox 2"/>
          <p:cNvSpPr txBox="1"/>
          <p:nvPr/>
        </p:nvSpPr>
        <p:spPr>
          <a:xfrm>
            <a:off x="977462" y="294290"/>
            <a:ext cx="10825655" cy="6370975"/>
          </a:xfrm>
          <a:prstGeom prst="rect">
            <a:avLst/>
          </a:prstGeom>
          <a:noFill/>
        </p:spPr>
        <p:txBody>
          <a:bodyPr wrap="square" rtlCol="0">
            <a:spAutoFit/>
          </a:bodyPr>
          <a:lstStyle/>
          <a:p>
            <a:pPr algn="ctr"/>
            <a:r>
              <a:rPr lang="fr-FR" dirty="1" sz="4400" b="1"/>
              <a:t>Éthique de santé publique</a:t>
            </a:r>
          </a:p>
          <a:p>
            <a:r>
              <a:rPr lang="fr-FR" dirty="1" sz="2800" b="1"/>
              <a:t>Solidarité</a:t>
            </a:r>
          </a:p>
          <a:p>
            <a:pPr marL="457200" indent="-457200">
              <a:buFont typeface="Arial" panose="020B0604020202020204" pitchFamily="34" charset="0"/>
              <a:buChar char="•"/>
            </a:pPr>
            <a:r>
              <a:rPr lang="fr-FR" dirty="1" sz="2800"/>
              <a:t>Relation sociale dans laquelle un groupe, une communauté, une nation ou, potentiellement, une communauté internationale fait bloc.</a:t>
            </a:r>
            <a:r>
              <a:rPr lang="fr-FR" dirty="1" sz="2800"/>
              <a:t> </a:t>
            </a:r>
            <a:r>
              <a:rPr lang="fr-FR" dirty="1" sz="2800"/>
              <a:t>Elle justifie une action collective face aux menaces communes.</a:t>
            </a:r>
            <a:r>
              <a:rPr lang="fr-FR" dirty="1" sz="2800"/>
              <a:t> </a:t>
            </a:r>
            <a:r>
              <a:rPr lang="fr-FR" dirty="1" sz="2800"/>
              <a:t>Elle soutient également les efforts visant à surmonter les inégalités qui nuisent au bien-être des minorités et des groupes victimes de discrimination.</a:t>
            </a:r>
          </a:p>
          <a:p>
            <a:r>
              <a:rPr lang="fr-FR" dirty="1" sz="2800" b="1"/>
              <a:t>Vulnérabilité</a:t>
            </a:r>
          </a:p>
          <a:p>
            <a:pPr marL="457200" indent="-457200">
              <a:buFont typeface="Arial" panose="020B0604020202020204" pitchFamily="34" charset="0"/>
              <a:buChar char="•"/>
            </a:pPr>
            <a:r>
              <a:rPr lang="fr-FR" dirty="1" sz="2800"/>
              <a:t>Lors d’une crise, certains individus et groupes sont davantage susceptibles de subir des préjudices ou des injustices.</a:t>
            </a:r>
            <a:r>
              <a:rPr lang="fr-FR" dirty="1" sz="2800"/>
              <a:t> </a:t>
            </a:r>
            <a:r>
              <a:rPr lang="fr-FR" dirty="1" sz="2800"/>
              <a:t>Les intervenants doivent mettre au point des plans pour répondre à leurs besoins en amont d’une crise et, en cas de crise, entreprendre des efforts raisonnables pour s’assurer que ces besoins sont satisfaits. Ils doivent s’assurer qu’ils sont en mesure de contribuer aux décisions sur la planification et la réponse.</a:t>
            </a:r>
          </a:p>
        </p:txBody>
      </p:sp>
    </p:spTree>
    <p:extLst>
      <p:ext uri="{BB962C8B-B14F-4D97-AF65-F5344CB8AC3E}">
        <p14:creationId xmlns="" xmlns:p14="http://schemas.microsoft.com/office/powerpoint/2010/main" val="68136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23</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3" name="TextBox 2"/>
          <p:cNvSpPr txBox="1"/>
          <p:nvPr/>
        </p:nvSpPr>
        <p:spPr>
          <a:xfrm>
            <a:off x="977462" y="294290"/>
            <a:ext cx="10825655" cy="6617196"/>
          </a:xfrm>
          <a:prstGeom prst="rect">
            <a:avLst/>
          </a:prstGeom>
          <a:noFill/>
        </p:spPr>
        <p:txBody>
          <a:bodyPr wrap="square" rtlCol="0">
            <a:spAutoFit/>
          </a:bodyPr>
          <a:lstStyle/>
          <a:p>
            <a:pPr algn="ctr"/>
            <a:r>
              <a:rPr lang="fr-FR" dirty="1" sz="4400" b="1"/>
              <a:t>Principes éthiques relatifs à la fourniture de soins de santé en période de conflit armé et dans d’autres situations d’urgence (1)</a:t>
            </a:r>
          </a:p>
          <a:p>
            <a:pPr algn="ctr"/>
            <a:endParaRPr lang="en-US" sz="1200" b="1" dirty="0"/>
          </a:p>
          <a:p>
            <a:r>
              <a:rPr lang="fr-FR" dirty="1" sz="2800"/>
              <a:t>« Les organisations de soins de santé civiles et militaires, dont le souci commun est de vouloir améliorer la </a:t>
            </a:r>
            <a:r>
              <a:rPr lang="fr-FR" dirty="1" b="1" sz="2800"/>
              <a:t>sécurité</a:t>
            </a:r>
            <a:r>
              <a:rPr lang="fr-FR" dirty="1" sz="2800"/>
              <a:t> de leur personnel de santé et des infrastructures sanitaires, et fournir des soins de santé </a:t>
            </a:r>
            <a:r>
              <a:rPr lang="fr-FR" dirty="1" b="1" sz="2800"/>
              <a:t>efficaces</a:t>
            </a:r>
            <a:r>
              <a:rPr lang="fr-FR" dirty="1" sz="2800"/>
              <a:t> et </a:t>
            </a:r>
            <a:r>
              <a:rPr lang="fr-FR" dirty="1" b="1" sz="2800"/>
              <a:t>impartiaux</a:t>
            </a:r>
            <a:r>
              <a:rPr lang="fr-FR" dirty="1" sz="2800"/>
              <a:t> pendant les conflits armés et autres situations d’urgence,</a:t>
            </a:r>
            <a:br>
              <a:rPr lang="fr-FR" dirty="1" sz="2800"/>
            </a:br>
          </a:p>
          <a:p>
            <a:r>
              <a:rPr lang="fr-FR" dirty="1" sz="2800"/>
              <a:t>se référant au principe d’</a:t>
            </a:r>
            <a:r>
              <a:rPr lang="fr-FR" dirty="1" b="1" sz="2800"/>
              <a:t>humanité</a:t>
            </a:r>
            <a:r>
              <a:rPr lang="fr-FR" dirty="1" sz="2800"/>
              <a:t>, en vertu duquel le personnel de santé s’efforce de prévenir et d’alléger les souffrances humaines en toutes circonstances, et au principe d’</a:t>
            </a:r>
            <a:r>
              <a:rPr lang="fr-FR" dirty="1" b="1" sz="2800"/>
              <a:t>impartialité</a:t>
            </a:r>
            <a:r>
              <a:rPr lang="fr-FR" dirty="1" sz="2800"/>
              <a:t>, selon lequel les soins de santé doivent être prodigués sans aucune discrimination, » […]</a:t>
            </a:r>
            <a:br>
              <a:rPr lang="fr-FR" dirty="1" sz="2800"/>
            </a:br>
            <a:br>
              <a:rPr lang="fr-FR" dirty="1" sz="2800"/>
            </a:br>
            <a:r>
              <a:rPr lang="fr-FR" dirty="1" sz="2800"/>
              <a:t>« approuvent les principes éthiques suivants relatifs à la fourniture de soins de santé »</a:t>
            </a:r>
          </a:p>
          <a:p>
            <a:pPr algn="ctr"/>
            <a:endParaRPr lang="en-US" sz="4400" b="1" dirty="0"/>
          </a:p>
        </p:txBody>
      </p:sp>
      <p:sp>
        <p:nvSpPr>
          <p:cNvPr id="8" name="Rectangle 7">
            <a:extLst>
              <a:ext uri="{FF2B5EF4-FFF2-40B4-BE49-F238E27FC236}">
                <a16:creationId xmlns="" xmlns:a16="http://schemas.microsoft.com/office/drawing/2014/main" id="{ED204614-232E-4A2D-BE78-DAEC587BAE16}"/>
              </a:ext>
            </a:extLst>
          </p:cNvPr>
          <p:cNvSpPr/>
          <p:nvPr/>
        </p:nvSpPr>
        <p:spPr>
          <a:xfrm>
            <a:off x="4247456" y="6563710"/>
            <a:ext cx="7944544" cy="276999"/>
          </a:xfrm>
          <a:prstGeom prst="rect">
            <a:avLst/>
          </a:prstGeom>
        </p:spPr>
        <p:txBody>
          <a:bodyPr wrap="square">
            <a:spAutoFit/>
          </a:bodyPr>
          <a:lstStyle/>
          <a:p>
            <a:pPr algn="r" fontAlgn="base">
              <a:spcBef>
                <a:spcPct val="0"/>
              </a:spcBef>
              <a:spcAft>
                <a:spcPct val="0"/>
              </a:spcAft>
            </a:pPr>
            <a:r>
              <a:rPr lang="fr-FR" dirty="1" sz="1200">
                <a:solidFill>
                  <a:prstClr val="black"/>
                </a:solidFill>
                <a:latin typeface="Tahoma" pitchFamily="34" charset="0"/>
                <a:cs typeface="Arial" charset="0"/>
              </a:rPr>
              <a:t>Les soins de santé en danger 2015.</a:t>
            </a:r>
            <a:r>
              <a:rPr lang="fr-FR" dirty="1" sz="1200">
                <a:solidFill>
                  <a:prstClr val="black"/>
                </a:solidFill>
                <a:latin typeface="Tahoma" pitchFamily="34" charset="0"/>
                <a:cs typeface="Arial" charset="0"/>
              </a:rPr>
              <a:t> </a:t>
            </a:r>
            <a:r>
              <a:rPr lang="fr-FR" dirty="1" sz="1200">
                <a:solidFill>
                  <a:prstClr val="black"/>
                </a:solidFill>
                <a:latin typeface="Tahoma" pitchFamily="34" charset="0"/>
                <a:cs typeface="Arial" charset="0"/>
              </a:rPr>
              <a:t>Principes éthiques relatifs à la fourniture de soins de santé en période de conflit armé et dans d’autres situations d’urgence.</a:t>
            </a:r>
          </a:p>
        </p:txBody>
      </p:sp>
    </p:spTree>
    <p:extLst>
      <p:ext uri="{BB962C8B-B14F-4D97-AF65-F5344CB8AC3E}">
        <p14:creationId xmlns="" xmlns:p14="http://schemas.microsoft.com/office/powerpoint/2010/main" val="2880892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24</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3" name="TextBox 2"/>
          <p:cNvSpPr txBox="1"/>
          <p:nvPr/>
        </p:nvSpPr>
        <p:spPr>
          <a:xfrm>
            <a:off x="977462" y="294290"/>
            <a:ext cx="10825655" cy="6678751"/>
          </a:xfrm>
          <a:prstGeom prst="rect">
            <a:avLst/>
          </a:prstGeom>
          <a:noFill/>
        </p:spPr>
        <p:txBody>
          <a:bodyPr wrap="square" rtlCol="0">
            <a:spAutoFit/>
          </a:bodyPr>
          <a:lstStyle/>
          <a:p>
            <a:pPr algn="ctr"/>
            <a:r>
              <a:rPr lang="fr-FR" dirty="1" sz="4400" b="1"/>
              <a:t>Principes éthiques relatifs à la fourniture de soins de santé en période de conflit armé et dans d’autres situations d’urgence (2)</a:t>
            </a:r>
          </a:p>
          <a:p>
            <a:r>
              <a:rPr lang="fr-FR" dirty="1" b="1" sz="2800"/>
              <a:t>Principes généraux</a:t>
            </a:r>
            <a:r>
              <a:rPr lang="fr-FR" dirty="1" sz="2800"/>
              <a:t> (résumé)</a:t>
            </a:r>
          </a:p>
          <a:p>
            <a:pPr marL="457200" indent="-457200">
              <a:buFont typeface="Arial" panose="020B0604020202020204" pitchFamily="34" charset="0"/>
              <a:buChar char="•"/>
            </a:pPr>
            <a:r>
              <a:rPr lang="fr-FR" dirty="1" sz="2400"/>
              <a:t>Les principes éthiques applicables à la fourniture de soins de santé en temps de paix </a:t>
            </a:r>
            <a:r>
              <a:rPr lang="fr-FR" dirty="1" u="sng" sz="2400"/>
              <a:t>ne changent pas</a:t>
            </a:r>
            <a:r>
              <a:rPr lang="fr-FR" dirty="1" sz="2400"/>
              <a:t>.</a:t>
            </a:r>
          </a:p>
          <a:p>
            <a:pPr marL="457200" indent="-457200">
              <a:buFont typeface="Arial" panose="020B0604020202020204" pitchFamily="34" charset="0"/>
              <a:buChar char="•"/>
            </a:pPr>
            <a:r>
              <a:rPr lang="fr-FR" dirty="1" sz="2400"/>
              <a:t>Le personnel de santé doit, en toutes circonstances, agir conformément au droit national et au droit international pertinents, aux principes éthiques relatifs à la fourniture de soins de santé et selon sa propre conscience.</a:t>
            </a:r>
          </a:p>
          <a:p>
            <a:pPr marL="457200" indent="-457200">
              <a:buFont typeface="Arial" panose="020B0604020202020204" pitchFamily="34" charset="0"/>
              <a:buChar char="•"/>
            </a:pPr>
            <a:r>
              <a:rPr lang="fr-FR" dirty="1" sz="2400"/>
              <a:t>Sa mission première est de </a:t>
            </a:r>
            <a:r>
              <a:rPr lang="fr-FR" dirty="1" u="sng" sz="2400"/>
              <a:t>préserver la santé physique et mentale des personnes et d’alléger leurs souffrances</a:t>
            </a:r>
            <a:r>
              <a:rPr lang="fr-FR" dirty="1" sz="2400"/>
              <a:t>.</a:t>
            </a:r>
            <a:r>
              <a:rPr lang="fr-FR" dirty="1" sz="2400"/>
              <a:t> </a:t>
            </a:r>
          </a:p>
          <a:p>
            <a:pPr marL="457200" indent="-457200">
              <a:buFont typeface="Arial" panose="020B0604020202020204" pitchFamily="34" charset="0"/>
              <a:buChar char="•"/>
            </a:pPr>
            <a:r>
              <a:rPr lang="fr-FR" dirty="1" sz="2400"/>
              <a:t>Il doit prodiguer les </a:t>
            </a:r>
            <a:r>
              <a:rPr lang="fr-FR" dirty="1" u="sng" sz="2400"/>
              <a:t>soins nécessaires avec humanité, en respectant la dignité</a:t>
            </a:r>
            <a:r>
              <a:rPr lang="fr-FR" dirty="1" sz="2400"/>
              <a:t> des personnes concernées et sans discrimination aucune, en temps de paix comme en période de conflit armé ou dans d’autres situations d’urgence.</a:t>
            </a:r>
          </a:p>
          <a:p>
            <a:pPr marL="457200" indent="-457200">
              <a:buFont typeface="Arial" panose="020B0604020202020204" pitchFamily="34" charset="0"/>
              <a:buChar char="•"/>
            </a:pPr>
            <a:r>
              <a:rPr lang="fr-FR" dirty="1" sz="2400"/>
              <a:t>Les privilèges et facilités accordés au personnel de santé [...] ne doivent jamais être utilisés à d’autres fins que celle de répondre aux besoins sanitaires.</a:t>
            </a:r>
            <a:r>
              <a:rPr lang="fr-FR" dirty="1" sz="2400"/>
              <a:t> </a:t>
            </a:r>
          </a:p>
          <a:p>
            <a:pPr marL="457200" indent="-457200">
              <a:buFont typeface="Arial" panose="020B0604020202020204" pitchFamily="34" charset="0"/>
              <a:buChar char="•"/>
            </a:pPr>
            <a:r>
              <a:rPr lang="fr-FR" dirty="1" sz="2400"/>
              <a:t>Le personnel de santé ne doit </a:t>
            </a:r>
            <a:r>
              <a:rPr lang="fr-FR" dirty="1" u="sng" sz="2400"/>
              <a:t>jamais accepter d’actes de torture ni aucune autre forme de traitements cruels, inhumains ou dégradants</a:t>
            </a:r>
            <a:r>
              <a:rPr lang="fr-FR" dirty="1" sz="2400"/>
              <a:t>, quelles que soient les circonstances, et même pendant un conflit armé ou dans d’autres situations d’urgence.</a:t>
            </a:r>
            <a:r>
              <a:rPr lang="fr-FR" dirty="1" sz="2400"/>
              <a:t> </a:t>
            </a:r>
          </a:p>
        </p:txBody>
      </p:sp>
      <p:sp>
        <p:nvSpPr>
          <p:cNvPr id="8" name="Rectangle 7">
            <a:extLst>
              <a:ext uri="{FF2B5EF4-FFF2-40B4-BE49-F238E27FC236}">
                <a16:creationId xmlns="" xmlns:a16="http://schemas.microsoft.com/office/drawing/2014/main" id="{ED204614-232E-4A2D-BE78-DAEC587BAE16}"/>
              </a:ext>
            </a:extLst>
          </p:cNvPr>
          <p:cNvSpPr/>
          <p:nvPr/>
        </p:nvSpPr>
        <p:spPr>
          <a:xfrm>
            <a:off x="4247456" y="6582975"/>
            <a:ext cx="7944544" cy="276999"/>
          </a:xfrm>
          <a:prstGeom prst="rect">
            <a:avLst/>
          </a:prstGeom>
        </p:spPr>
        <p:txBody>
          <a:bodyPr wrap="square">
            <a:spAutoFit/>
          </a:bodyPr>
          <a:lstStyle/>
          <a:p>
            <a:pPr algn="r" fontAlgn="base">
              <a:spcBef>
                <a:spcPct val="0"/>
              </a:spcBef>
              <a:spcAft>
                <a:spcPct val="0"/>
              </a:spcAft>
            </a:pPr>
            <a:r>
              <a:rPr lang="fr-FR" dirty="1" sz="1200">
                <a:solidFill>
                  <a:prstClr val="black"/>
                </a:solidFill>
                <a:latin typeface="Tahoma" pitchFamily="34" charset="0"/>
                <a:cs typeface="Arial" charset="0"/>
              </a:rPr>
              <a:t>Les soins de santé en danger 2015.</a:t>
            </a:r>
            <a:r>
              <a:rPr lang="fr-FR" dirty="1" sz="1200">
                <a:solidFill>
                  <a:prstClr val="black"/>
                </a:solidFill>
                <a:latin typeface="Tahoma" pitchFamily="34" charset="0"/>
                <a:cs typeface="Arial" charset="0"/>
              </a:rPr>
              <a:t> </a:t>
            </a:r>
            <a:r>
              <a:rPr lang="fr-FR" dirty="1" sz="1200">
                <a:solidFill>
                  <a:prstClr val="black"/>
                </a:solidFill>
                <a:latin typeface="Tahoma" pitchFamily="34" charset="0"/>
                <a:cs typeface="Arial" charset="0"/>
              </a:rPr>
              <a:t>Principes éthiques relatifs à la fourniture de soins de santé en période de conflit armé et dans d’autres situations d’urgence.</a:t>
            </a:r>
          </a:p>
        </p:txBody>
      </p:sp>
    </p:spTree>
    <p:extLst>
      <p:ext uri="{BB962C8B-B14F-4D97-AF65-F5344CB8AC3E}">
        <p14:creationId xmlns="" xmlns:p14="http://schemas.microsoft.com/office/powerpoint/2010/main" val="307205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25</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3" name="TextBox 2"/>
          <p:cNvSpPr txBox="1"/>
          <p:nvPr/>
        </p:nvSpPr>
        <p:spPr>
          <a:xfrm>
            <a:off x="977462" y="294290"/>
            <a:ext cx="10825655" cy="1446550"/>
          </a:xfrm>
          <a:prstGeom prst="rect">
            <a:avLst/>
          </a:prstGeom>
          <a:noFill/>
        </p:spPr>
        <p:txBody>
          <a:bodyPr wrap="square" rtlCol="0">
            <a:spAutoFit/>
          </a:bodyPr>
          <a:lstStyle/>
          <a:p>
            <a:pPr algn="ctr"/>
            <a:r>
              <a:rPr lang="fr-FR" dirty="1" sz="4400" b="1"/>
              <a:t>Autres principes éthiques...</a:t>
            </a:r>
          </a:p>
          <a:p>
            <a:pPr algn="ctr"/>
            <a:endParaRPr lang="en-US" sz="4400" b="1" dirty="0"/>
          </a:p>
        </p:txBody>
      </p:sp>
      <p:pic>
        <p:nvPicPr>
          <p:cNvPr id="5" name="Picture 4">
            <a:extLst>
              <a:ext uri="{FF2B5EF4-FFF2-40B4-BE49-F238E27FC236}">
                <a16:creationId xmlns="" xmlns:a16="http://schemas.microsoft.com/office/drawing/2014/main" id="{4895FB0B-9DA8-4659-90AC-9DD1B9950303}"/>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060512" y="1017565"/>
            <a:ext cx="8218120" cy="5419814"/>
          </a:xfrm>
          <a:prstGeom prst="rect">
            <a:avLst/>
          </a:prstGeom>
        </p:spPr>
      </p:pic>
    </p:spTree>
    <p:extLst>
      <p:ext uri="{BB962C8B-B14F-4D97-AF65-F5344CB8AC3E}">
        <p14:creationId xmlns="" xmlns:p14="http://schemas.microsoft.com/office/powerpoint/2010/main" val="2078913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26</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8" name="Titre 1">
            <a:extLst>
              <a:ext uri="{FF2B5EF4-FFF2-40B4-BE49-F238E27FC236}">
                <a16:creationId xmlns="" xmlns:a16="http://schemas.microsoft.com/office/drawing/2014/main" id="{D7078687-E575-45D8-9221-D5C1DC1C2F03}"/>
              </a:ext>
            </a:extLst>
          </p:cNvPr>
          <p:cNvSpPr txBox="1">
            <a:spLocks/>
          </p:cNvSpPr>
          <p:nvPr/>
        </p:nvSpPr>
        <p:spPr>
          <a:xfrm>
            <a:off x="1884866" y="122268"/>
            <a:ext cx="10582507" cy="69269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1" b="1"/>
              <a:t>L’éthique pratique dans l’action humanitaire</a:t>
            </a:r>
          </a:p>
        </p:txBody>
      </p:sp>
      <p:cxnSp>
        <p:nvCxnSpPr>
          <p:cNvPr id="9" name="Connecteur : en arc 18">
            <a:extLst>
              <a:ext uri="{FF2B5EF4-FFF2-40B4-BE49-F238E27FC236}">
                <a16:creationId xmlns="" xmlns:a16="http://schemas.microsoft.com/office/drawing/2014/main" id="{D1371248-3B7A-432D-A7A7-01120A68181A}"/>
              </a:ext>
            </a:extLst>
          </p:cNvPr>
          <p:cNvCxnSpPr/>
          <p:nvPr/>
        </p:nvCxnSpPr>
        <p:spPr>
          <a:xfrm rot="16200000" flipH="1">
            <a:off x="4781273" y="3578533"/>
            <a:ext cx="4475534" cy="288034"/>
          </a:xfrm>
          <a:prstGeom prst="curvedConnector3">
            <a:avLst>
              <a:gd name="adj1" fmla="val 51986"/>
            </a:avLst>
          </a:prstGeom>
          <a:ln w="3175000">
            <a:solidFill>
              <a:schemeClr val="accent1">
                <a:alpha val="2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F2C9535D-6A21-498B-AF06-7110F63D0D3D}"/>
              </a:ext>
            </a:extLst>
          </p:cNvPr>
          <p:cNvSpPr/>
          <p:nvPr/>
        </p:nvSpPr>
        <p:spPr>
          <a:xfrm>
            <a:off x="4223992" y="2276872"/>
            <a:ext cx="1800000" cy="1440000"/>
          </a:xfrm>
          <a:prstGeom prst="rect">
            <a:avLst/>
          </a:prstGeom>
        </p:spPr>
        <p:style>
          <a:lnRef idx="1">
            <a:schemeClr val="accent3"/>
          </a:lnRef>
          <a:fillRef idx="3">
            <a:schemeClr val="accent3"/>
          </a:fillRef>
          <a:effectRef idx="2">
            <a:schemeClr val="accent3"/>
          </a:effectRef>
          <a:fontRef idx="minor">
            <a:schemeClr val="lt1"/>
          </a:fontRef>
        </p:style>
        <p:txBody>
          <a:bodyPr rtlCol="0" anchor="t"/>
          <a:lstStyle/>
          <a:p>
            <a:pPr algn="ctr"/>
            <a:r>
              <a:rPr lang="fr-FR" dirty="1" sz="2000" b="0" u="none"/>
              <a:t>Normes :</a:t>
            </a:r>
            <a:br>
              <a:rPr lang="fr-FR" dirty="1" sz="2000" b="0" u="none"/>
            </a:br>
            <a:r>
              <a:rPr lang="fr-FR" dirty="1" sz="1800" b="0" u="none"/>
              <a:t>loi,</a:t>
            </a:r>
            <a:br>
              <a:rPr lang="fr-FR" dirty="1" sz="1800" b="0" u="none"/>
            </a:br>
            <a:r>
              <a:rPr lang="fr-FR" dirty="1" sz="1800" b="0" u="none"/>
              <a:t>morale,</a:t>
            </a:r>
            <a:br>
              <a:rPr lang="fr-FR" dirty="1" sz="1800" b="0" u="none"/>
            </a:br>
            <a:r>
              <a:rPr lang="fr-FR" dirty="1" sz="1800" b="0" u="none"/>
              <a:t>code de conduite</a:t>
            </a:r>
          </a:p>
        </p:txBody>
      </p:sp>
      <p:sp>
        <p:nvSpPr>
          <p:cNvPr id="11" name="Rectangle 10">
            <a:extLst>
              <a:ext uri="{FF2B5EF4-FFF2-40B4-BE49-F238E27FC236}">
                <a16:creationId xmlns="" xmlns:a16="http://schemas.microsoft.com/office/drawing/2014/main" id="{C4B16593-3D57-4D84-89EC-8C30CB087452}"/>
              </a:ext>
            </a:extLst>
          </p:cNvPr>
          <p:cNvSpPr/>
          <p:nvPr/>
        </p:nvSpPr>
        <p:spPr>
          <a:xfrm>
            <a:off x="8328248" y="2276872"/>
            <a:ext cx="1800000" cy="1440000"/>
          </a:xfrm>
          <a:prstGeom prst="rect">
            <a:avLst/>
          </a:prstGeom>
        </p:spPr>
        <p:style>
          <a:lnRef idx="1">
            <a:schemeClr val="accent4"/>
          </a:lnRef>
          <a:fillRef idx="3">
            <a:schemeClr val="accent4"/>
          </a:fillRef>
          <a:effectRef idx="2">
            <a:schemeClr val="accent4"/>
          </a:effectRef>
          <a:fontRef idx="minor">
            <a:schemeClr val="lt1"/>
          </a:fontRef>
        </p:style>
        <p:txBody>
          <a:bodyPr rtlCol="0" anchor="t"/>
          <a:lstStyle/>
          <a:p>
            <a:pPr algn="ctr"/>
            <a:r>
              <a:rPr lang="fr-FR" dirty="1" sz="2000" b="0" u="none"/>
              <a:t>Conséquences</a:t>
            </a:r>
          </a:p>
          <a:p>
            <a:pPr algn="ctr"/>
            <a:endParaRPr lang="en-US" sz="1600" b="0" u="none" dirty="0"/>
          </a:p>
          <a:p>
            <a:pPr algn="ctr"/>
            <a:r>
              <a:rPr lang="fr-FR" dirty="1" sz="1800" b="0" u="none"/>
              <a:t>Pratique basée sur des données factuelles</a:t>
            </a:r>
          </a:p>
        </p:txBody>
      </p:sp>
      <p:sp>
        <p:nvSpPr>
          <p:cNvPr id="12" name="Espace réservé du contenu 7">
            <a:extLst>
              <a:ext uri="{FF2B5EF4-FFF2-40B4-BE49-F238E27FC236}">
                <a16:creationId xmlns="" xmlns:a16="http://schemas.microsoft.com/office/drawing/2014/main" id="{2DE3644D-8896-446B-8621-0F1F2FD7503B}"/>
              </a:ext>
            </a:extLst>
          </p:cNvPr>
          <p:cNvSpPr txBox="1">
            <a:spLocks/>
          </p:cNvSpPr>
          <p:nvPr/>
        </p:nvSpPr>
        <p:spPr bwMode="auto">
          <a:xfrm>
            <a:off x="5375920" y="5891569"/>
            <a:ext cx="3600400" cy="648072"/>
          </a:xfrm>
          <a:custGeom>
            <a:avLst/>
            <a:gdLst>
              <a:gd name="connsiteX0" fmla="*/ 0 w 5364088"/>
              <a:gd name="connsiteY0" fmla="*/ 0 h 648072"/>
              <a:gd name="connsiteX1" fmla="*/ 5364088 w 5364088"/>
              <a:gd name="connsiteY1" fmla="*/ 0 h 648072"/>
              <a:gd name="connsiteX2" fmla="*/ 5364088 w 5364088"/>
              <a:gd name="connsiteY2" fmla="*/ 648072 h 648072"/>
              <a:gd name="connsiteX3" fmla="*/ 0 w 5364088"/>
              <a:gd name="connsiteY3" fmla="*/ 648072 h 648072"/>
              <a:gd name="connsiteX4" fmla="*/ 0 w 5364088"/>
              <a:gd name="connsiteY4" fmla="*/ 0 h 648072"/>
              <a:gd name="connsiteX0" fmla="*/ 0 w 5364088"/>
              <a:gd name="connsiteY0" fmla="*/ 0 h 648072"/>
              <a:gd name="connsiteX1" fmla="*/ 398182 w 5364088"/>
              <a:gd name="connsiteY1" fmla="*/ 2946 h 648072"/>
              <a:gd name="connsiteX2" fmla="*/ 5364088 w 5364088"/>
              <a:gd name="connsiteY2" fmla="*/ 0 h 648072"/>
              <a:gd name="connsiteX3" fmla="*/ 5364088 w 5364088"/>
              <a:gd name="connsiteY3" fmla="*/ 648072 h 648072"/>
              <a:gd name="connsiteX4" fmla="*/ 0 w 5364088"/>
              <a:gd name="connsiteY4" fmla="*/ 648072 h 648072"/>
              <a:gd name="connsiteX5" fmla="*/ 0 w 5364088"/>
              <a:gd name="connsiteY5" fmla="*/ 0 h 648072"/>
              <a:gd name="connsiteX0" fmla="*/ 0 w 5364088"/>
              <a:gd name="connsiteY0" fmla="*/ 5747 h 653819"/>
              <a:gd name="connsiteX1" fmla="*/ 398182 w 5364088"/>
              <a:gd name="connsiteY1" fmla="*/ 8693 h 653819"/>
              <a:gd name="connsiteX2" fmla="*/ 5364088 w 5364088"/>
              <a:gd name="connsiteY2" fmla="*/ 5747 h 653819"/>
              <a:gd name="connsiteX3" fmla="*/ 5364088 w 5364088"/>
              <a:gd name="connsiteY3" fmla="*/ 653819 h 653819"/>
              <a:gd name="connsiteX4" fmla="*/ 0 w 5364088"/>
              <a:gd name="connsiteY4" fmla="*/ 653819 h 653819"/>
              <a:gd name="connsiteX5" fmla="*/ 0 w 5364088"/>
              <a:gd name="connsiteY5" fmla="*/ 5747 h 653819"/>
              <a:gd name="connsiteX0" fmla="*/ 0 w 5364088"/>
              <a:gd name="connsiteY0" fmla="*/ 5747 h 653819"/>
              <a:gd name="connsiteX1" fmla="*/ 398182 w 5364088"/>
              <a:gd name="connsiteY1" fmla="*/ 8693 h 653819"/>
              <a:gd name="connsiteX2" fmla="*/ 3400174 w 5364088"/>
              <a:gd name="connsiteY2" fmla="*/ 8694 h 653819"/>
              <a:gd name="connsiteX3" fmla="*/ 5364088 w 5364088"/>
              <a:gd name="connsiteY3" fmla="*/ 5747 h 653819"/>
              <a:gd name="connsiteX4" fmla="*/ 5364088 w 5364088"/>
              <a:gd name="connsiteY4" fmla="*/ 653819 h 653819"/>
              <a:gd name="connsiteX5" fmla="*/ 0 w 5364088"/>
              <a:gd name="connsiteY5" fmla="*/ 653819 h 653819"/>
              <a:gd name="connsiteX6" fmla="*/ 0 w 5364088"/>
              <a:gd name="connsiteY6" fmla="*/ 5747 h 653819"/>
              <a:gd name="connsiteX0" fmla="*/ 0 w 5364088"/>
              <a:gd name="connsiteY0" fmla="*/ 5747 h 653819"/>
              <a:gd name="connsiteX1" fmla="*/ 398182 w 5364088"/>
              <a:gd name="connsiteY1" fmla="*/ 8693 h 653819"/>
              <a:gd name="connsiteX2" fmla="*/ 3400174 w 5364088"/>
              <a:gd name="connsiteY2" fmla="*/ 8694 h 653819"/>
              <a:gd name="connsiteX3" fmla="*/ 5364088 w 5364088"/>
              <a:gd name="connsiteY3" fmla="*/ 5747 h 653819"/>
              <a:gd name="connsiteX4" fmla="*/ 5364088 w 5364088"/>
              <a:gd name="connsiteY4" fmla="*/ 653819 h 653819"/>
              <a:gd name="connsiteX5" fmla="*/ 0 w 5364088"/>
              <a:gd name="connsiteY5" fmla="*/ 653819 h 653819"/>
              <a:gd name="connsiteX6" fmla="*/ 0 w 5364088"/>
              <a:gd name="connsiteY6" fmla="*/ 5747 h 653819"/>
              <a:gd name="connsiteX0" fmla="*/ 0 w 5364088"/>
              <a:gd name="connsiteY0" fmla="*/ 0 h 648072"/>
              <a:gd name="connsiteX1" fmla="*/ 829503 w 5364088"/>
              <a:gd name="connsiteY1" fmla="*/ 2946 h 648072"/>
              <a:gd name="connsiteX2" fmla="*/ 3400174 w 5364088"/>
              <a:gd name="connsiteY2" fmla="*/ 2947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165718 w 5364088"/>
              <a:gd name="connsiteY2" fmla="*/ 13579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165718 w 5364088"/>
              <a:gd name="connsiteY2" fmla="*/ 13579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165718 w 5364088"/>
              <a:gd name="connsiteY2" fmla="*/ 13579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165718 w 5364088"/>
              <a:gd name="connsiteY2" fmla="*/ 13579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165718 w 5364088"/>
              <a:gd name="connsiteY2" fmla="*/ 13579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582406 w 5364088"/>
              <a:gd name="connsiteY2" fmla="*/ 36728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570831 w 5364088"/>
              <a:gd name="connsiteY2" fmla="*/ 25153 h 648072"/>
              <a:gd name="connsiteX3" fmla="*/ 5364088 w 5364088"/>
              <a:gd name="connsiteY3" fmla="*/ 0 h 648072"/>
              <a:gd name="connsiteX4" fmla="*/ 5364088 w 5364088"/>
              <a:gd name="connsiteY4" fmla="*/ 648072 h 648072"/>
              <a:gd name="connsiteX5" fmla="*/ 0 w 5364088"/>
              <a:gd name="connsiteY5" fmla="*/ 648072 h 648072"/>
              <a:gd name="connsiteX6" fmla="*/ 0 w 5364088"/>
              <a:gd name="connsiteY6" fmla="*/ 0 h 648072"/>
              <a:gd name="connsiteX0" fmla="*/ 0 w 5364088"/>
              <a:gd name="connsiteY0" fmla="*/ 0 h 648072"/>
              <a:gd name="connsiteX1" fmla="*/ 829503 w 5364088"/>
              <a:gd name="connsiteY1" fmla="*/ 2946 h 648072"/>
              <a:gd name="connsiteX2" fmla="*/ 4570831 w 5364088"/>
              <a:gd name="connsiteY2" fmla="*/ 25153 h 648072"/>
              <a:gd name="connsiteX3" fmla="*/ 5364088 w 5364088"/>
              <a:gd name="connsiteY3" fmla="*/ 0 h 648072"/>
              <a:gd name="connsiteX4" fmla="*/ 5348219 w 5364088"/>
              <a:gd name="connsiteY4" fmla="*/ 303776 h 648072"/>
              <a:gd name="connsiteX5" fmla="*/ 5364088 w 5364088"/>
              <a:gd name="connsiteY5" fmla="*/ 648072 h 648072"/>
              <a:gd name="connsiteX6" fmla="*/ 0 w 5364088"/>
              <a:gd name="connsiteY6" fmla="*/ 648072 h 648072"/>
              <a:gd name="connsiteX7" fmla="*/ 0 w 5364088"/>
              <a:gd name="connsiteY7" fmla="*/ 0 h 648072"/>
              <a:gd name="connsiteX0" fmla="*/ 0 w 5364088"/>
              <a:gd name="connsiteY0" fmla="*/ 0 h 648072"/>
              <a:gd name="connsiteX1" fmla="*/ 829503 w 5364088"/>
              <a:gd name="connsiteY1" fmla="*/ 2946 h 648072"/>
              <a:gd name="connsiteX2" fmla="*/ 4570831 w 5364088"/>
              <a:gd name="connsiteY2" fmla="*/ 25153 h 648072"/>
              <a:gd name="connsiteX3" fmla="*/ 5364088 w 5364088"/>
              <a:gd name="connsiteY3" fmla="*/ 0 h 648072"/>
              <a:gd name="connsiteX4" fmla="*/ 5348219 w 5364088"/>
              <a:gd name="connsiteY4" fmla="*/ 303776 h 648072"/>
              <a:gd name="connsiteX5" fmla="*/ 5364088 w 5364088"/>
              <a:gd name="connsiteY5" fmla="*/ 648072 h 648072"/>
              <a:gd name="connsiteX6" fmla="*/ 0 w 5364088"/>
              <a:gd name="connsiteY6" fmla="*/ 648072 h 648072"/>
              <a:gd name="connsiteX7" fmla="*/ 6121 w 5364088"/>
              <a:gd name="connsiteY7" fmla="*/ 292201 h 648072"/>
              <a:gd name="connsiteX8" fmla="*/ 0 w 5364088"/>
              <a:gd name="connsiteY8"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4088" h="648072">
                <a:moveTo>
                  <a:pt x="0" y="0"/>
                </a:moveTo>
                <a:lnTo>
                  <a:pt x="829503" y="2946"/>
                </a:lnTo>
                <a:lnTo>
                  <a:pt x="4570831" y="25153"/>
                </a:lnTo>
                <a:lnTo>
                  <a:pt x="5364088" y="0"/>
                </a:lnTo>
                <a:lnTo>
                  <a:pt x="5348219" y="303776"/>
                </a:lnTo>
                <a:lnTo>
                  <a:pt x="5364088" y="648072"/>
                </a:lnTo>
                <a:lnTo>
                  <a:pt x="0" y="648072"/>
                </a:lnTo>
                <a:lnTo>
                  <a:pt x="6121" y="292201"/>
                </a:lnTo>
                <a:lnTo>
                  <a:pt x="0" y="0"/>
                </a:lnTo>
                <a:close/>
              </a:path>
            </a:pathLst>
          </a:custGeom>
          <a:ln>
            <a:headEnd/>
            <a:tailEnd/>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000" b="1" kern="1200">
                <a:solidFill>
                  <a:schemeClr val="lt1"/>
                </a:solidFill>
                <a:latin typeface="Calibri" pitchFamily="34" charset="0"/>
                <a:ea typeface="+mn-ea"/>
                <a:cs typeface="Calibri" pitchFamily="34" charset="0"/>
              </a:defRPr>
            </a:lvl1pPr>
            <a:lvl2pPr marL="639763" indent="-236538" algn="l" rtl="0" eaLnBrk="0" fontAlgn="base" hangingPunct="0">
              <a:lnSpc>
                <a:spcPct val="100000"/>
              </a:lnSpc>
              <a:spcBef>
                <a:spcPts val="0"/>
              </a:spcBef>
              <a:spcAft>
                <a:spcPct val="0"/>
              </a:spcAft>
              <a:buClr>
                <a:schemeClr val="accent1"/>
              </a:buClr>
              <a:buFont typeface="Verdana" pitchFamily="34" charset="0"/>
              <a:buChar char="◦"/>
              <a:defRPr sz="2800" kern="1200">
                <a:solidFill>
                  <a:schemeClr val="lt1"/>
                </a:solidFill>
                <a:latin typeface="Calibri" pitchFamily="34" charset="0"/>
                <a:ea typeface="+mn-ea"/>
                <a:cs typeface="Calibri" pitchFamily="34" charset="0"/>
              </a:defRPr>
            </a:lvl2pPr>
            <a:lvl3pPr marL="534988" indent="-258763" algn="l" rtl="0" eaLnBrk="0" fontAlgn="base" hangingPunct="0">
              <a:spcBef>
                <a:spcPts val="0"/>
              </a:spcBef>
              <a:spcAft>
                <a:spcPct val="0"/>
              </a:spcAft>
              <a:buClr>
                <a:schemeClr val="accent2"/>
              </a:buClr>
              <a:buFont typeface="Wingdings 2" pitchFamily="18" charset="2"/>
              <a:buChar char=""/>
              <a:defRPr sz="2400" kern="1200">
                <a:solidFill>
                  <a:schemeClr val="lt1"/>
                </a:solidFill>
                <a:latin typeface="Calibri" pitchFamily="34" charset="0"/>
                <a:ea typeface="+mn-ea"/>
                <a:cs typeface="Calibri" pitchFamily="34" charset="0"/>
              </a:defRPr>
            </a:lvl3pPr>
            <a:lvl4pPr marL="1096963" indent="-173038" algn="l" rtl="0" eaLnBrk="0" fontAlgn="base" hangingPunct="0">
              <a:spcBef>
                <a:spcPct val="20000"/>
              </a:spcBef>
              <a:spcAft>
                <a:spcPct val="0"/>
              </a:spcAft>
              <a:buClr>
                <a:srgbClr val="C32D2E"/>
              </a:buClr>
              <a:buFont typeface="Wingdings 2" pitchFamily="18" charset="2"/>
              <a:buChar char=""/>
              <a:defRPr sz="2200" kern="1200">
                <a:solidFill>
                  <a:schemeClr val="lt1"/>
                </a:solidFill>
                <a:latin typeface="Calibri" pitchFamily="34" charset="0"/>
                <a:ea typeface="+mn-ea"/>
                <a:cs typeface="Calibri" pitchFamily="34" charset="0"/>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lt1"/>
                </a:solidFill>
                <a:latin typeface="Calibri" pitchFamily="34" charset="0"/>
                <a:ea typeface="+mn-ea"/>
                <a:cs typeface="Calibri" pitchFamily="34" charset="0"/>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lt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lt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lt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lt1"/>
                </a:solidFill>
                <a:latin typeface="+mn-lt"/>
                <a:ea typeface="+mn-ea"/>
                <a:cs typeface="+mn-cs"/>
              </a:defRPr>
            </a:lvl9pPr>
            <a:extLst/>
          </a:lstStyle>
          <a:p>
            <a:pPr marL="82550" indent="0" algn="ctr">
              <a:buNone/>
            </a:pPr>
            <a:r>
              <a:rPr lang="fr-FR" dirty="1" b="0" u="none"/>
              <a:t>Cas particulier</a:t>
            </a:r>
          </a:p>
        </p:txBody>
      </p:sp>
      <p:sp>
        <p:nvSpPr>
          <p:cNvPr id="13" name="Espace réservé du contenu 7">
            <a:extLst>
              <a:ext uri="{FF2B5EF4-FFF2-40B4-BE49-F238E27FC236}">
                <a16:creationId xmlns="" xmlns:a16="http://schemas.microsoft.com/office/drawing/2014/main" id="{D59D8ECF-04F4-4E05-8232-1B0F32D2790E}"/>
              </a:ext>
            </a:extLst>
          </p:cNvPr>
          <p:cNvSpPr txBox="1">
            <a:spLocks/>
          </p:cNvSpPr>
          <p:nvPr/>
        </p:nvSpPr>
        <p:spPr bwMode="auto">
          <a:xfrm>
            <a:off x="4904060" y="981793"/>
            <a:ext cx="4517993" cy="607199"/>
          </a:xfrm>
          <a:custGeom>
            <a:avLst/>
            <a:gdLst>
              <a:gd name="connsiteX0" fmla="*/ 0 w 4517993"/>
              <a:gd name="connsiteY0" fmla="*/ 0 h 432048"/>
              <a:gd name="connsiteX1" fmla="*/ 4517993 w 4517993"/>
              <a:gd name="connsiteY1" fmla="*/ 0 h 432048"/>
              <a:gd name="connsiteX2" fmla="*/ 4517993 w 4517993"/>
              <a:gd name="connsiteY2" fmla="*/ 432048 h 432048"/>
              <a:gd name="connsiteX3" fmla="*/ 0 w 4517993"/>
              <a:gd name="connsiteY3" fmla="*/ 432048 h 432048"/>
              <a:gd name="connsiteX4" fmla="*/ 0 w 4517993"/>
              <a:gd name="connsiteY4" fmla="*/ 0 h 432048"/>
              <a:gd name="connsiteX0" fmla="*/ 0 w 4517993"/>
              <a:gd name="connsiteY0" fmla="*/ 0 h 436308"/>
              <a:gd name="connsiteX1" fmla="*/ 4517993 w 4517993"/>
              <a:gd name="connsiteY1" fmla="*/ 0 h 436308"/>
              <a:gd name="connsiteX2" fmla="*/ 4517993 w 4517993"/>
              <a:gd name="connsiteY2" fmla="*/ 432048 h 436308"/>
              <a:gd name="connsiteX3" fmla="*/ 586003 w 4517993"/>
              <a:gd name="connsiteY3" fmla="*/ 436308 h 436308"/>
              <a:gd name="connsiteX4" fmla="*/ 0 w 4517993"/>
              <a:gd name="connsiteY4" fmla="*/ 432048 h 436308"/>
              <a:gd name="connsiteX5" fmla="*/ 0 w 4517993"/>
              <a:gd name="connsiteY5" fmla="*/ 0 h 436308"/>
              <a:gd name="connsiteX0" fmla="*/ 0 w 4517993"/>
              <a:gd name="connsiteY0" fmla="*/ 0 h 436308"/>
              <a:gd name="connsiteX1" fmla="*/ 4517993 w 4517993"/>
              <a:gd name="connsiteY1" fmla="*/ 0 h 436308"/>
              <a:gd name="connsiteX2" fmla="*/ 4517993 w 4517993"/>
              <a:gd name="connsiteY2" fmla="*/ 432048 h 436308"/>
              <a:gd name="connsiteX3" fmla="*/ 586003 w 4517993"/>
              <a:gd name="connsiteY3" fmla="*/ 436308 h 436308"/>
              <a:gd name="connsiteX4" fmla="*/ 0 w 4517993"/>
              <a:gd name="connsiteY4" fmla="*/ 432048 h 436308"/>
              <a:gd name="connsiteX5" fmla="*/ 0 w 4517993"/>
              <a:gd name="connsiteY5" fmla="*/ 0 h 436308"/>
              <a:gd name="connsiteX0" fmla="*/ 0 w 4517993"/>
              <a:gd name="connsiteY0" fmla="*/ 0 h 436308"/>
              <a:gd name="connsiteX1" fmla="*/ 4517993 w 4517993"/>
              <a:gd name="connsiteY1" fmla="*/ 0 h 436308"/>
              <a:gd name="connsiteX2" fmla="*/ 4517993 w 4517993"/>
              <a:gd name="connsiteY2" fmla="*/ 432048 h 436308"/>
              <a:gd name="connsiteX3" fmla="*/ 3263889 w 4517993"/>
              <a:gd name="connsiteY3" fmla="*/ 436308 h 436308"/>
              <a:gd name="connsiteX4" fmla="*/ 586003 w 4517993"/>
              <a:gd name="connsiteY4" fmla="*/ 436308 h 436308"/>
              <a:gd name="connsiteX5" fmla="*/ 0 w 4517993"/>
              <a:gd name="connsiteY5" fmla="*/ 432048 h 436308"/>
              <a:gd name="connsiteX6" fmla="*/ 0 w 4517993"/>
              <a:gd name="connsiteY6" fmla="*/ 0 h 436308"/>
              <a:gd name="connsiteX0" fmla="*/ 0 w 4517993"/>
              <a:gd name="connsiteY0" fmla="*/ 0 h 436308"/>
              <a:gd name="connsiteX1" fmla="*/ 4517993 w 4517993"/>
              <a:gd name="connsiteY1" fmla="*/ 0 h 436308"/>
              <a:gd name="connsiteX2" fmla="*/ 4517993 w 4517993"/>
              <a:gd name="connsiteY2" fmla="*/ 432048 h 436308"/>
              <a:gd name="connsiteX3" fmla="*/ 3263889 w 4517993"/>
              <a:gd name="connsiteY3" fmla="*/ 436308 h 436308"/>
              <a:gd name="connsiteX4" fmla="*/ 586003 w 4517993"/>
              <a:gd name="connsiteY4" fmla="*/ 436308 h 436308"/>
              <a:gd name="connsiteX5" fmla="*/ 0 w 4517993"/>
              <a:gd name="connsiteY5" fmla="*/ 432048 h 436308"/>
              <a:gd name="connsiteX6" fmla="*/ 0 w 4517993"/>
              <a:gd name="connsiteY6" fmla="*/ 0 h 436308"/>
              <a:gd name="connsiteX0" fmla="*/ 0 w 4517993"/>
              <a:gd name="connsiteY0" fmla="*/ 0 h 440365"/>
              <a:gd name="connsiteX1" fmla="*/ 4517993 w 4517993"/>
              <a:gd name="connsiteY1" fmla="*/ 0 h 440365"/>
              <a:gd name="connsiteX2" fmla="*/ 4517993 w 4517993"/>
              <a:gd name="connsiteY2" fmla="*/ 432048 h 440365"/>
              <a:gd name="connsiteX3" fmla="*/ 3263889 w 4517993"/>
              <a:gd name="connsiteY3" fmla="*/ 436308 h 440365"/>
              <a:gd name="connsiteX4" fmla="*/ 1341933 w 4517993"/>
              <a:gd name="connsiteY4" fmla="*/ 440365 h 440365"/>
              <a:gd name="connsiteX5" fmla="*/ 586003 w 4517993"/>
              <a:gd name="connsiteY5" fmla="*/ 436308 h 440365"/>
              <a:gd name="connsiteX6" fmla="*/ 0 w 4517993"/>
              <a:gd name="connsiteY6" fmla="*/ 432048 h 440365"/>
              <a:gd name="connsiteX7" fmla="*/ 0 w 4517993"/>
              <a:gd name="connsiteY7" fmla="*/ 0 h 440365"/>
              <a:gd name="connsiteX0" fmla="*/ 0 w 4517993"/>
              <a:gd name="connsiteY0" fmla="*/ 0 h 440365"/>
              <a:gd name="connsiteX1" fmla="*/ 4517993 w 4517993"/>
              <a:gd name="connsiteY1" fmla="*/ 0 h 440365"/>
              <a:gd name="connsiteX2" fmla="*/ 4517993 w 4517993"/>
              <a:gd name="connsiteY2" fmla="*/ 432048 h 440365"/>
              <a:gd name="connsiteX3" fmla="*/ 3263889 w 4517993"/>
              <a:gd name="connsiteY3" fmla="*/ 436308 h 440365"/>
              <a:gd name="connsiteX4" fmla="*/ 1341933 w 4517993"/>
              <a:gd name="connsiteY4" fmla="*/ 440365 h 440365"/>
              <a:gd name="connsiteX5" fmla="*/ 586003 w 4517993"/>
              <a:gd name="connsiteY5" fmla="*/ 436308 h 440365"/>
              <a:gd name="connsiteX6" fmla="*/ 0 w 4517993"/>
              <a:gd name="connsiteY6" fmla="*/ 432048 h 440365"/>
              <a:gd name="connsiteX7" fmla="*/ 0 w 4517993"/>
              <a:gd name="connsiteY7" fmla="*/ 0 h 440365"/>
              <a:gd name="connsiteX0" fmla="*/ 0 w 4517993"/>
              <a:gd name="connsiteY0" fmla="*/ 0 h 468357"/>
              <a:gd name="connsiteX1" fmla="*/ 4517993 w 4517993"/>
              <a:gd name="connsiteY1" fmla="*/ 0 h 468357"/>
              <a:gd name="connsiteX2" fmla="*/ 4517993 w 4517993"/>
              <a:gd name="connsiteY2" fmla="*/ 432048 h 468357"/>
              <a:gd name="connsiteX3" fmla="*/ 3263889 w 4517993"/>
              <a:gd name="connsiteY3" fmla="*/ 436308 h 468357"/>
              <a:gd name="connsiteX4" fmla="*/ 2163027 w 4517993"/>
              <a:gd name="connsiteY4" fmla="*/ 468357 h 468357"/>
              <a:gd name="connsiteX5" fmla="*/ 586003 w 4517993"/>
              <a:gd name="connsiteY5" fmla="*/ 436308 h 468357"/>
              <a:gd name="connsiteX6" fmla="*/ 0 w 4517993"/>
              <a:gd name="connsiteY6" fmla="*/ 432048 h 468357"/>
              <a:gd name="connsiteX7" fmla="*/ 0 w 4517993"/>
              <a:gd name="connsiteY7" fmla="*/ 0 h 468357"/>
              <a:gd name="connsiteX0" fmla="*/ 0 w 4517993"/>
              <a:gd name="connsiteY0" fmla="*/ 0 h 468357"/>
              <a:gd name="connsiteX1" fmla="*/ 4517993 w 4517993"/>
              <a:gd name="connsiteY1" fmla="*/ 0 h 468357"/>
              <a:gd name="connsiteX2" fmla="*/ 4517993 w 4517993"/>
              <a:gd name="connsiteY2" fmla="*/ 432048 h 468357"/>
              <a:gd name="connsiteX3" fmla="*/ 3263889 w 4517993"/>
              <a:gd name="connsiteY3" fmla="*/ 436308 h 468357"/>
              <a:gd name="connsiteX4" fmla="*/ 2163027 w 4517993"/>
              <a:gd name="connsiteY4" fmla="*/ 468357 h 468357"/>
              <a:gd name="connsiteX5" fmla="*/ 800608 w 4517993"/>
              <a:gd name="connsiteY5" fmla="*/ 445638 h 468357"/>
              <a:gd name="connsiteX6" fmla="*/ 0 w 4517993"/>
              <a:gd name="connsiteY6" fmla="*/ 432048 h 468357"/>
              <a:gd name="connsiteX7" fmla="*/ 0 w 4517993"/>
              <a:gd name="connsiteY7" fmla="*/ 0 h 468357"/>
              <a:gd name="connsiteX0" fmla="*/ 0 w 4517993"/>
              <a:gd name="connsiteY0" fmla="*/ 0 h 468357"/>
              <a:gd name="connsiteX1" fmla="*/ 4517993 w 4517993"/>
              <a:gd name="connsiteY1" fmla="*/ 0 h 468357"/>
              <a:gd name="connsiteX2" fmla="*/ 4517993 w 4517993"/>
              <a:gd name="connsiteY2" fmla="*/ 432048 h 468357"/>
              <a:gd name="connsiteX3" fmla="*/ 3543808 w 4517993"/>
              <a:gd name="connsiteY3" fmla="*/ 454970 h 468357"/>
              <a:gd name="connsiteX4" fmla="*/ 2163027 w 4517993"/>
              <a:gd name="connsiteY4" fmla="*/ 468357 h 468357"/>
              <a:gd name="connsiteX5" fmla="*/ 800608 w 4517993"/>
              <a:gd name="connsiteY5" fmla="*/ 445638 h 468357"/>
              <a:gd name="connsiteX6" fmla="*/ 0 w 4517993"/>
              <a:gd name="connsiteY6" fmla="*/ 432048 h 468357"/>
              <a:gd name="connsiteX7" fmla="*/ 0 w 4517993"/>
              <a:gd name="connsiteY7" fmla="*/ 0 h 468357"/>
              <a:gd name="connsiteX0" fmla="*/ 0 w 4517993"/>
              <a:gd name="connsiteY0" fmla="*/ 0 h 477687"/>
              <a:gd name="connsiteX1" fmla="*/ 4517993 w 4517993"/>
              <a:gd name="connsiteY1" fmla="*/ 0 h 477687"/>
              <a:gd name="connsiteX2" fmla="*/ 4517993 w 4517993"/>
              <a:gd name="connsiteY2" fmla="*/ 432048 h 477687"/>
              <a:gd name="connsiteX3" fmla="*/ 3543808 w 4517993"/>
              <a:gd name="connsiteY3" fmla="*/ 454970 h 477687"/>
              <a:gd name="connsiteX4" fmla="*/ 2247002 w 4517993"/>
              <a:gd name="connsiteY4" fmla="*/ 477687 h 477687"/>
              <a:gd name="connsiteX5" fmla="*/ 800608 w 4517993"/>
              <a:gd name="connsiteY5" fmla="*/ 445638 h 477687"/>
              <a:gd name="connsiteX6" fmla="*/ 0 w 4517993"/>
              <a:gd name="connsiteY6" fmla="*/ 432048 h 477687"/>
              <a:gd name="connsiteX7" fmla="*/ 0 w 4517993"/>
              <a:gd name="connsiteY7" fmla="*/ 0 h 477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7993" h="477687">
                <a:moveTo>
                  <a:pt x="0" y="0"/>
                </a:moveTo>
                <a:lnTo>
                  <a:pt x="4517993" y="0"/>
                </a:lnTo>
                <a:lnTo>
                  <a:pt x="4517993" y="432048"/>
                </a:lnTo>
                <a:lnTo>
                  <a:pt x="3543808" y="454970"/>
                </a:lnTo>
                <a:lnTo>
                  <a:pt x="2247002" y="477687"/>
                </a:lnTo>
                <a:lnTo>
                  <a:pt x="800608" y="445638"/>
                </a:lnTo>
                <a:cubicBezTo>
                  <a:pt x="978498" y="434887"/>
                  <a:pt x="195334" y="433468"/>
                  <a:pt x="0" y="432048"/>
                </a:cubicBezTo>
                <a:lnTo>
                  <a:pt x="0" y="0"/>
                </a:lnTo>
                <a:close/>
              </a:path>
            </a:pathLst>
          </a:custGeom>
          <a:ln w="6350" cap="flat" cmpd="sng" algn="ctr">
            <a:solidFill>
              <a:schemeClr val="accent6"/>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rtlCol="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82550" indent="0" algn="ctr">
              <a:buFont typeface="Arial" panose="020B0604020202020204" pitchFamily="34" charset="0"/>
              <a:buNone/>
            </a:pPr>
            <a:r>
              <a:rPr lang="fr-FR" dirty="1" sz="2000"/>
              <a:t>Humanité : respect et compassion</a:t>
            </a:r>
          </a:p>
        </p:txBody>
      </p:sp>
      <p:sp>
        <p:nvSpPr>
          <p:cNvPr id="14" name="ZoneTexte 105">
            <a:extLst>
              <a:ext uri="{FF2B5EF4-FFF2-40B4-BE49-F238E27FC236}">
                <a16:creationId xmlns="" xmlns:a16="http://schemas.microsoft.com/office/drawing/2014/main" id="{A159A2C1-FF48-4280-9BA7-92AD40E5126C}"/>
              </a:ext>
            </a:extLst>
          </p:cNvPr>
          <p:cNvSpPr txBox="1"/>
          <p:nvPr/>
        </p:nvSpPr>
        <p:spPr bwMode="auto">
          <a:xfrm>
            <a:off x="1559495" y="951841"/>
            <a:ext cx="2602054" cy="369332"/>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p>
            <a:pPr eaLnBrk="0" hangingPunct="0"/>
            <a:r>
              <a:rPr lang="fr-FR" dirty="1" sz="2400" b="0" u="none">
                <a:solidFill>
                  <a:srgbClr val="572314"/>
                </a:solidFill>
                <a:effectLst>
                  <a:outerShdw blurRad="50000" dist="30000" dir="5400000" algn="tl" rotWithShape="0">
                    <a:srgbClr val="000000">
                      <a:alpha val="30000"/>
                    </a:srgbClr>
                  </a:outerShdw>
                </a:effectLst>
                <a:latin typeface="+mj-lt"/>
                <a:ea typeface="+mj-ea"/>
                <a:cs typeface="+mj-cs"/>
              </a:rPr>
              <a:t>1.</a:t>
            </a:r>
            <a:r>
              <a:rPr lang="fr-FR" dirty="1" sz="2400" b="0" u="none">
                <a:solidFill>
                  <a:srgbClr val="572314"/>
                </a:solidFill>
                <a:effectLst>
                  <a:outerShdw blurRad="50000" dist="30000" dir="5400000" algn="tl" rotWithShape="0">
                    <a:srgbClr val="000000">
                      <a:alpha val="30000"/>
                    </a:srgbClr>
                  </a:outerShdw>
                </a:effectLst>
                <a:latin typeface="+mj-lt"/>
                <a:ea typeface="+mj-ea"/>
                <a:cs typeface="+mj-cs"/>
              </a:rPr>
              <a:t> </a:t>
            </a:r>
            <a:r>
              <a:rPr lang="fr-FR" dirty="1" sz="2400" b="0" u="none">
                <a:solidFill>
                  <a:srgbClr val="572314"/>
                </a:solidFill>
                <a:effectLst>
                  <a:outerShdw blurRad="50000" dist="30000" dir="5400000" algn="tl" rotWithShape="0">
                    <a:srgbClr val="000000">
                      <a:alpha val="30000"/>
                    </a:srgbClr>
                  </a:outerShdw>
                </a:effectLst>
                <a:latin typeface="+mj-lt"/>
                <a:ea typeface="+mj-ea"/>
                <a:cs typeface="+mj-cs"/>
              </a:rPr>
              <a:t>Principe directeur</a:t>
            </a:r>
          </a:p>
        </p:txBody>
      </p:sp>
      <p:sp>
        <p:nvSpPr>
          <p:cNvPr id="15" name="ZoneTexte 119">
            <a:extLst>
              <a:ext uri="{FF2B5EF4-FFF2-40B4-BE49-F238E27FC236}">
                <a16:creationId xmlns="" xmlns:a16="http://schemas.microsoft.com/office/drawing/2014/main" id="{841ED65C-9C74-4BEF-A2E7-84E555200CBE}"/>
              </a:ext>
            </a:extLst>
          </p:cNvPr>
          <p:cNvSpPr txBox="1"/>
          <p:nvPr/>
        </p:nvSpPr>
        <p:spPr bwMode="auto">
          <a:xfrm>
            <a:off x="1559495" y="2766494"/>
            <a:ext cx="3373865" cy="738664"/>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defPPr>
              <a:defRPr lang="fr-CH"/>
            </a:defPPr>
            <a:lvl1pPr eaLnBrk="0" hangingPunct="0">
              <a:defRPr sz="2400" b="0" u="none">
                <a:solidFill>
                  <a:srgbClr val="572314"/>
                </a:solidFill>
                <a:effectLst>
                  <a:outerShdw blurRad="50000" dist="30000" dir="5400000" algn="tl" rotWithShape="0">
                    <a:srgbClr val="000000">
                      <a:alpha val="30000"/>
                    </a:srgbClr>
                  </a:outerShdw>
                </a:effectLst>
                <a:latin typeface="+mj-lt"/>
                <a:ea typeface="+mj-ea"/>
                <a:cs typeface="+mj-cs"/>
              </a:defRPr>
            </a:lvl1pPr>
          </a:lstStyle>
          <a:p>
            <a:r>
              <a:rPr lang="fr-FR" dirty="1"/>
              <a:t>2.</a:t>
            </a:r>
            <a:r>
              <a:rPr lang="fr-FR" dirty="1"/>
              <a:t> </a:t>
            </a:r>
            <a:r>
              <a:rPr lang="fr-FR" dirty="1"/>
              <a:t>Moteurs et limites d’ordre moral</a:t>
            </a:r>
          </a:p>
        </p:txBody>
      </p:sp>
      <p:sp>
        <p:nvSpPr>
          <p:cNvPr id="16" name="ZoneTexte 120">
            <a:extLst>
              <a:ext uri="{FF2B5EF4-FFF2-40B4-BE49-F238E27FC236}">
                <a16:creationId xmlns="" xmlns:a16="http://schemas.microsoft.com/office/drawing/2014/main" id="{DB91D43D-6F02-4614-B039-A913C95F8C66}"/>
              </a:ext>
            </a:extLst>
          </p:cNvPr>
          <p:cNvSpPr txBox="1"/>
          <p:nvPr/>
        </p:nvSpPr>
        <p:spPr bwMode="auto">
          <a:xfrm>
            <a:off x="1559495" y="4520154"/>
            <a:ext cx="3536305" cy="369332"/>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p>
            <a:pPr eaLnBrk="0" hangingPunct="0"/>
            <a:r>
              <a:rPr lang="fr-FR" dirty="1" sz="2400" b="0" u="none">
                <a:solidFill>
                  <a:srgbClr val="572314"/>
                </a:solidFill>
                <a:effectLst>
                  <a:outerShdw blurRad="50000" dist="30000" dir="5400000" algn="tl" rotWithShape="0">
                    <a:srgbClr val="000000">
                      <a:alpha val="30000"/>
                    </a:srgbClr>
                  </a:outerShdw>
                </a:effectLst>
                <a:latin typeface="+mj-lt"/>
                <a:ea typeface="+mj-ea"/>
                <a:cs typeface="+mj-cs"/>
              </a:rPr>
              <a:t>3.</a:t>
            </a:r>
            <a:r>
              <a:rPr lang="fr-FR" dirty="1" sz="2400" b="0" u="none">
                <a:solidFill>
                  <a:srgbClr val="572314"/>
                </a:solidFill>
                <a:effectLst>
                  <a:outerShdw blurRad="50000" dist="30000" dir="5400000" algn="tl" rotWithShape="0">
                    <a:srgbClr val="000000">
                      <a:alpha val="30000"/>
                    </a:srgbClr>
                  </a:outerShdw>
                </a:effectLst>
                <a:latin typeface="+mj-lt"/>
                <a:ea typeface="+mj-ea"/>
                <a:cs typeface="+mj-cs"/>
              </a:rPr>
              <a:t> </a:t>
            </a:r>
            <a:r>
              <a:rPr lang="fr-FR" dirty="1" sz="2400" b="0" u="none">
                <a:solidFill>
                  <a:srgbClr val="572314"/>
                </a:solidFill>
                <a:effectLst>
                  <a:outerShdw blurRad="50000" dist="30000" dir="5400000" algn="tl" rotWithShape="0">
                    <a:srgbClr val="000000">
                      <a:alpha val="30000"/>
                    </a:srgbClr>
                  </a:outerShdw>
                </a:effectLst>
                <a:latin typeface="+mj-lt"/>
                <a:ea typeface="+mj-ea"/>
                <a:cs typeface="+mj-cs"/>
              </a:rPr>
              <a:t>Éthique pratique</a:t>
            </a:r>
          </a:p>
        </p:txBody>
      </p:sp>
      <p:sp>
        <p:nvSpPr>
          <p:cNvPr id="17" name="ZoneTexte 121">
            <a:extLst>
              <a:ext uri="{FF2B5EF4-FFF2-40B4-BE49-F238E27FC236}">
                <a16:creationId xmlns="" xmlns:a16="http://schemas.microsoft.com/office/drawing/2014/main" id="{6E60026B-93C0-4D1B-AA17-C120DF476418}"/>
              </a:ext>
            </a:extLst>
          </p:cNvPr>
          <p:cNvSpPr txBox="1"/>
          <p:nvPr/>
        </p:nvSpPr>
        <p:spPr bwMode="auto">
          <a:xfrm>
            <a:off x="2639616" y="5855936"/>
            <a:ext cx="2520280" cy="369332"/>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p>
            <a:pPr eaLnBrk="0" hangingPunct="0"/>
            <a:r>
              <a:rPr lang="fr-FR" dirty="1" sz="2400" b="0" u="none">
                <a:solidFill>
                  <a:srgbClr val="572314"/>
                </a:solidFill>
                <a:effectLst>
                  <a:outerShdw blurRad="50000" dist="30000" dir="5400000" algn="tl" rotWithShape="0">
                    <a:srgbClr val="000000">
                      <a:alpha val="30000"/>
                    </a:srgbClr>
                  </a:outerShdw>
                </a:effectLst>
                <a:latin typeface="+mj-lt"/>
                <a:ea typeface="+mj-ea"/>
                <a:cs typeface="+mj-cs"/>
              </a:rPr>
              <a:t>Contexte</a:t>
            </a:r>
          </a:p>
        </p:txBody>
      </p:sp>
      <p:sp>
        <p:nvSpPr>
          <p:cNvPr id="18" name="ZoneTexte 132">
            <a:extLst>
              <a:ext uri="{FF2B5EF4-FFF2-40B4-BE49-F238E27FC236}">
                <a16:creationId xmlns="" xmlns:a16="http://schemas.microsoft.com/office/drawing/2014/main" id="{E68E5958-72AC-4158-A154-93748C5EFD5A}"/>
              </a:ext>
            </a:extLst>
          </p:cNvPr>
          <p:cNvSpPr txBox="1"/>
          <p:nvPr/>
        </p:nvSpPr>
        <p:spPr bwMode="auto">
          <a:xfrm>
            <a:off x="2639616" y="5399928"/>
            <a:ext cx="2024136" cy="369332"/>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p>
            <a:pPr eaLnBrk="0" hangingPunct="0"/>
            <a:r>
              <a:rPr lang="fr-FR" dirty="1" sz="2400" b="0" u="none">
                <a:solidFill>
                  <a:srgbClr val="572314"/>
                </a:solidFill>
                <a:effectLst>
                  <a:outerShdw blurRad="50000" dist="30000" dir="5400000" algn="tl" rotWithShape="0">
                    <a:srgbClr val="000000">
                      <a:alpha val="30000"/>
                    </a:srgbClr>
                  </a:outerShdw>
                </a:effectLst>
                <a:latin typeface="+mj-lt"/>
                <a:ea typeface="+mj-ea"/>
                <a:cs typeface="+mj-cs"/>
              </a:rPr>
              <a:t>Information</a:t>
            </a:r>
          </a:p>
        </p:txBody>
      </p:sp>
      <p:sp>
        <p:nvSpPr>
          <p:cNvPr id="19" name="Rectangle 18">
            <a:extLst>
              <a:ext uri="{FF2B5EF4-FFF2-40B4-BE49-F238E27FC236}">
                <a16:creationId xmlns="" xmlns:a16="http://schemas.microsoft.com/office/drawing/2014/main" id="{C1E8C106-E231-4291-A8B1-49B994B23D24}"/>
              </a:ext>
            </a:extLst>
          </p:cNvPr>
          <p:cNvSpPr/>
          <p:nvPr/>
        </p:nvSpPr>
        <p:spPr>
          <a:xfrm>
            <a:off x="6600056" y="2276872"/>
            <a:ext cx="1260000" cy="1440000"/>
          </a:xfrm>
          <a:prstGeom prst="rect">
            <a:avLst/>
          </a:prstGeom>
          <a:solidFill>
            <a:schemeClr val="bg2">
              <a:lumMod val="75000"/>
              <a:alpha val="62000"/>
            </a:schemeClr>
          </a:solidFill>
        </p:spPr>
        <p:style>
          <a:lnRef idx="1">
            <a:schemeClr val="accent5"/>
          </a:lnRef>
          <a:fillRef idx="2">
            <a:schemeClr val="accent5"/>
          </a:fillRef>
          <a:effectRef idx="1">
            <a:schemeClr val="accent5"/>
          </a:effectRef>
          <a:fontRef idx="minor">
            <a:schemeClr val="dk1"/>
          </a:fontRef>
        </p:style>
        <p:txBody>
          <a:bodyPr tIns="0" rtlCol="0" anchor="t"/>
          <a:lstStyle/>
          <a:p>
            <a:pPr algn="ctr"/>
            <a:r>
              <a:rPr lang="fr-FR" dirty="1" sz="2000" b="0" u="none"/>
              <a:t>Vertus</a:t>
            </a:r>
          </a:p>
          <a:p>
            <a:pPr algn="ctr"/>
            <a:br>
              <a:rPr lang="fr-FR" dirty="1" sz="1800" b="0" u="none"/>
            </a:br>
            <a:r>
              <a:rPr lang="fr-FR" dirty="1" sz="1800" b="0" u="none"/>
              <a:t>Comportement moral</a:t>
            </a:r>
          </a:p>
        </p:txBody>
      </p:sp>
      <p:sp>
        <p:nvSpPr>
          <p:cNvPr id="20" name="ZoneTexte 152">
            <a:extLst>
              <a:ext uri="{FF2B5EF4-FFF2-40B4-BE49-F238E27FC236}">
                <a16:creationId xmlns="" xmlns:a16="http://schemas.microsoft.com/office/drawing/2014/main" id="{59A370EE-CC91-45B2-AC08-5205C1499DEF}"/>
              </a:ext>
            </a:extLst>
          </p:cNvPr>
          <p:cNvSpPr txBox="1"/>
          <p:nvPr/>
        </p:nvSpPr>
        <p:spPr bwMode="auto">
          <a:xfrm>
            <a:off x="9480376" y="5498648"/>
            <a:ext cx="1619672" cy="738664"/>
          </a:xfrm>
          <a:prstGeom prst="rect">
            <a:avLst/>
          </a:prstGeom>
          <a:noFill/>
          <a:ln w="9525">
            <a:noFill/>
            <a:miter lim="800000"/>
            <a:headEnd/>
            <a:tailEnd/>
          </a:ln>
        </p:spPr>
        <p:txBody>
          <a:bodyPr vert="horz" wrap="square" lIns="72000" tIns="0" rIns="72000" bIns="0" numCol="1" rtlCol="0" anchor="t" anchorCtr="0" compatLnSpc="1">
            <a:prstTxWarp prst="textNoShape">
              <a:avLst/>
            </a:prstTxWarp>
            <a:spAutoFit/>
          </a:bodyPr>
          <a:lstStyle/>
          <a:p>
            <a:pPr algn="r" eaLnBrk="0" hangingPunct="0"/>
            <a:r>
              <a:rPr lang="fr-FR" dirty="1" sz="2400" b="0" u="none">
                <a:solidFill>
                  <a:srgbClr val="572314"/>
                </a:solidFill>
                <a:effectLst>
                  <a:outerShdw blurRad="50000" dist="30000" dir="5400000" algn="tl" rotWithShape="0">
                    <a:srgbClr val="000000">
                      <a:alpha val="30000"/>
                    </a:srgbClr>
                  </a:outerShdw>
                </a:effectLst>
                <a:latin typeface="+mj-lt"/>
                <a:ea typeface="+mj-ea"/>
                <a:cs typeface="+mj-cs"/>
              </a:rPr>
              <a:t>Évaluation des résultats</a:t>
            </a:r>
          </a:p>
        </p:txBody>
      </p:sp>
      <p:sp>
        <p:nvSpPr>
          <p:cNvPr id="21" name="Ellipse 8">
            <a:extLst>
              <a:ext uri="{FF2B5EF4-FFF2-40B4-BE49-F238E27FC236}">
                <a16:creationId xmlns="" xmlns:a16="http://schemas.microsoft.com/office/drawing/2014/main" id="{CA9A95FB-70B8-461C-B834-7FEE2C6E9388}"/>
              </a:ext>
            </a:extLst>
          </p:cNvPr>
          <p:cNvSpPr/>
          <p:nvPr/>
        </p:nvSpPr>
        <p:spPr>
          <a:xfrm>
            <a:off x="5934972" y="4293098"/>
            <a:ext cx="2601666" cy="10801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1" sz="2400" b="0" u="none"/>
              <a:t>Discussion</a:t>
            </a:r>
          </a:p>
          <a:p>
            <a:pPr algn="ctr"/>
            <a:r>
              <a:rPr lang="fr-FR" dirty="1" sz="2400" b="0" u="none"/>
              <a:t>Décision</a:t>
            </a:r>
          </a:p>
        </p:txBody>
      </p:sp>
    </p:spTree>
    <p:extLst>
      <p:ext uri="{BB962C8B-B14F-4D97-AF65-F5344CB8AC3E}">
        <p14:creationId xmlns="" xmlns:p14="http://schemas.microsoft.com/office/powerpoint/2010/main" val="370486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p:bldP spid="17" grpId="0"/>
      <p:bldP spid="18" grpId="0"/>
      <p:bldP spid="20" grpId="0"/>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27</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8" name="Oval 7">
            <a:extLst>
              <a:ext uri="{FF2B5EF4-FFF2-40B4-BE49-F238E27FC236}">
                <a16:creationId xmlns="" xmlns:a16="http://schemas.microsoft.com/office/drawing/2014/main" id="{A0E9550A-3342-4D2C-B8CF-1FBE7B74D778}"/>
              </a:ext>
            </a:extLst>
          </p:cNvPr>
          <p:cNvSpPr/>
          <p:nvPr/>
        </p:nvSpPr>
        <p:spPr>
          <a:xfrm>
            <a:off x="4868279" y="2916980"/>
            <a:ext cx="3477788" cy="2214124"/>
          </a:xfrm>
          <a:prstGeom prst="ellipse">
            <a:avLst/>
          </a:prstGeom>
          <a:solidFill>
            <a:srgbClr val="EDE9E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1" sz="3200">
                <a:solidFill>
                  <a:schemeClr val="tx1"/>
                </a:solidFill>
              </a:rPr>
              <a:t>Dilemmes</a:t>
            </a:r>
            <a:r>
              <a:rPr lang="fr-FR" dirty="1" sz="3200">
                <a:solidFill>
                  <a:schemeClr val="tx1"/>
                </a:solidFill>
              </a:rPr>
              <a:t> </a:t>
            </a:r>
          </a:p>
          <a:p>
            <a:pPr algn="ctr"/>
            <a:r>
              <a:rPr lang="fr-FR" dirty="1" sz="3200">
                <a:solidFill>
                  <a:schemeClr val="tx1"/>
                </a:solidFill>
              </a:rPr>
              <a:t>éthiques dans l’action humanitaire</a:t>
            </a:r>
            <a:r>
              <a:rPr lang="fr-FR" dirty="1" sz="3200">
                <a:solidFill>
                  <a:schemeClr val="tx1"/>
                </a:solidFill>
              </a:rPr>
              <a:t> </a:t>
            </a:r>
          </a:p>
        </p:txBody>
      </p:sp>
      <p:sp>
        <p:nvSpPr>
          <p:cNvPr id="9" name="Rounded Rectangle 5">
            <a:extLst>
              <a:ext uri="{FF2B5EF4-FFF2-40B4-BE49-F238E27FC236}">
                <a16:creationId xmlns="" xmlns:a16="http://schemas.microsoft.com/office/drawing/2014/main" id="{D9162583-8862-4677-8E15-9B8C80BBFD49}"/>
              </a:ext>
            </a:extLst>
          </p:cNvPr>
          <p:cNvSpPr/>
          <p:nvPr/>
        </p:nvSpPr>
        <p:spPr>
          <a:xfrm>
            <a:off x="8292447" y="1057126"/>
            <a:ext cx="3767667" cy="2175641"/>
          </a:xfrm>
          <a:prstGeom prst="roundRect">
            <a:avLst/>
          </a:prstGeom>
          <a:solidFill>
            <a:srgbClr val="FFC00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1" sz="2400"/>
              <a:t>Conséquences</a:t>
            </a:r>
            <a:r>
              <a:rPr lang="fr-FR" dirty="1" sz="2400"/>
              <a:t> </a:t>
            </a:r>
          </a:p>
          <a:p>
            <a:pPr algn="ctr"/>
            <a:r>
              <a:rPr lang="fr-FR" dirty="1"/>
              <a:t>Résultats prévus et imprévus – positifs ou négatifs –</a:t>
            </a:r>
            <a:r>
              <a:rPr lang="fr-FR" dirty="1"/>
              <a:t>  </a:t>
            </a:r>
          </a:p>
          <a:p>
            <a:pPr algn="ctr"/>
            <a:r>
              <a:rPr lang="fr-FR" dirty="1"/>
              <a:t> </a:t>
            </a:r>
            <a:r>
              <a:rPr lang="fr-FR" dirty="1"/>
              <a:t>pour les personnes/populations affectées, vous, votre organisation, d’autres parties prenantes</a:t>
            </a:r>
            <a:r>
              <a:rPr lang="fr-FR" dirty="1"/>
              <a:t> </a:t>
            </a:r>
          </a:p>
          <a:p>
            <a:pPr algn="ctr"/>
            <a:endParaRPr lang="en-US" dirty="0"/>
          </a:p>
        </p:txBody>
      </p:sp>
      <p:sp>
        <p:nvSpPr>
          <p:cNvPr id="10" name="Rounded Rectangle 7">
            <a:extLst>
              <a:ext uri="{FF2B5EF4-FFF2-40B4-BE49-F238E27FC236}">
                <a16:creationId xmlns="" xmlns:a16="http://schemas.microsoft.com/office/drawing/2014/main" id="{48FF6B26-DDF3-48BD-BABB-9989835A225F}"/>
              </a:ext>
            </a:extLst>
          </p:cNvPr>
          <p:cNvSpPr/>
          <p:nvPr/>
        </p:nvSpPr>
        <p:spPr>
          <a:xfrm>
            <a:off x="663763" y="1695874"/>
            <a:ext cx="3980664" cy="3466251"/>
          </a:xfrm>
          <a:prstGeom prst="roundRect">
            <a:avLst/>
          </a:prstGeom>
          <a:solidFill>
            <a:schemeClr val="accent6">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1" sz="2400"/>
              <a:t>Principes</a:t>
            </a:r>
          </a:p>
          <a:p>
            <a:pPr marL="742950" lvl="1" indent="-285750">
              <a:buFont typeface="Arial" panose="020B0604020202020204" pitchFamily="34" charset="0"/>
              <a:buChar char="•"/>
            </a:pPr>
            <a:r>
              <a:rPr lang="fr-FR" dirty="1"/>
              <a:t>Principes humanitaires clés – </a:t>
            </a:r>
            <a:r>
              <a:rPr lang="fr-FR" dirty="1" sz="1400"/>
              <a:t>Humanité, impartialité, neutralité, indépendance</a:t>
            </a:r>
            <a:r>
              <a:rPr lang="fr-FR" dirty="1" sz="1400"/>
              <a:t>  </a:t>
            </a:r>
          </a:p>
          <a:p>
            <a:pPr marL="742950" lvl="1" indent="-285750">
              <a:buFont typeface="Arial" panose="020B0604020202020204" pitchFamily="34" charset="0"/>
              <a:buChar char="•"/>
            </a:pPr>
            <a:r>
              <a:rPr lang="fr-FR" dirty="1"/>
              <a:t>Autres principes</a:t>
            </a:r>
          </a:p>
          <a:p>
            <a:pPr marL="1200150" lvl="2" indent="-285750">
              <a:buFont typeface="Wingdings" panose="05000000000000000000" pitchFamily="2" charset="2"/>
              <a:buChar char="ü"/>
            </a:pPr>
            <a:r>
              <a:rPr lang="fr-FR" dirty="1"/>
              <a:t>Principes bioéthiques – </a:t>
            </a:r>
            <a:r>
              <a:rPr lang="fr-FR" dirty="1" sz="1400"/>
              <a:t>Autonomie, bienfaisance, non-malfaisance, justice</a:t>
            </a:r>
          </a:p>
          <a:p>
            <a:pPr marL="1200150" lvl="2" indent="-285750">
              <a:buFont typeface="Wingdings" panose="05000000000000000000" pitchFamily="2" charset="2"/>
              <a:buChar char="ü"/>
            </a:pPr>
            <a:r>
              <a:rPr lang="fr-FR" dirty="1"/>
              <a:t>Principes de santé publique – </a:t>
            </a:r>
            <a:r>
              <a:rPr lang="fr-FR" dirty="1" sz="1400"/>
              <a:t>Viabilité, précaution, solidarité, vulnérabilité</a:t>
            </a:r>
          </a:p>
          <a:p>
            <a:pPr marL="1200150" lvl="2" indent="-285750">
              <a:buFont typeface="Wingdings" panose="05000000000000000000" pitchFamily="2" charset="2"/>
              <a:buChar char="ü"/>
            </a:pPr>
            <a:r>
              <a:rPr lang="fr-FR" dirty="1"/>
              <a:t>Autres principes humanitaires –</a:t>
            </a:r>
            <a:r>
              <a:rPr lang="fr-FR" dirty="1" sz="1100"/>
              <a:t>…….</a:t>
            </a:r>
          </a:p>
          <a:p>
            <a:pPr marL="742950" lvl="1" indent="-285750">
              <a:buFont typeface="Arial" panose="020B0604020202020204" pitchFamily="34" charset="0"/>
              <a:buChar char="•"/>
            </a:pPr>
            <a:endParaRPr lang="en-US" sz="1400" dirty="0"/>
          </a:p>
        </p:txBody>
      </p:sp>
      <p:sp>
        <p:nvSpPr>
          <p:cNvPr id="11" name="Rounded Rectangle 10">
            <a:extLst>
              <a:ext uri="{FF2B5EF4-FFF2-40B4-BE49-F238E27FC236}">
                <a16:creationId xmlns="" xmlns:a16="http://schemas.microsoft.com/office/drawing/2014/main" id="{113650F0-1221-4C11-9AED-D5F3E15FE794}"/>
              </a:ext>
            </a:extLst>
          </p:cNvPr>
          <p:cNvSpPr/>
          <p:nvPr/>
        </p:nvSpPr>
        <p:spPr>
          <a:xfrm>
            <a:off x="4721461" y="216110"/>
            <a:ext cx="3477788" cy="2175641"/>
          </a:xfrm>
          <a:prstGeom prst="roundRect">
            <a:avLst/>
          </a:prstGeom>
          <a:solidFill>
            <a:schemeClr val="bg1">
              <a:lumMod val="85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1" sz="2400"/>
              <a:t>Éthique professionnelle</a:t>
            </a:r>
            <a:r>
              <a:rPr lang="fr-FR" dirty="1" sz="2400"/>
              <a:t> </a:t>
            </a:r>
          </a:p>
          <a:p>
            <a:pPr marL="742950" lvl="1" indent="-285750">
              <a:buFont typeface="Arial" panose="020B0604020202020204" pitchFamily="34" charset="0"/>
              <a:buChar char="•"/>
            </a:pPr>
            <a:r>
              <a:rPr lang="fr-FR" dirty="1"/>
              <a:t>Éthique médicale</a:t>
            </a:r>
          </a:p>
          <a:p>
            <a:pPr marL="742950" lvl="1" indent="-285750">
              <a:buFont typeface="Arial" panose="020B0604020202020204" pitchFamily="34" charset="0"/>
              <a:buChar char="•"/>
            </a:pPr>
            <a:r>
              <a:rPr lang="fr-FR" dirty="1"/>
              <a:t>Éthique infirmière</a:t>
            </a:r>
          </a:p>
          <a:p>
            <a:pPr marL="742950" lvl="1" indent="-285750">
              <a:buFont typeface="Arial" panose="020B0604020202020204" pitchFamily="34" charset="0"/>
              <a:buChar char="•"/>
            </a:pPr>
            <a:r>
              <a:rPr lang="fr-FR" dirty="1"/>
              <a:t>Éthique de santé publique</a:t>
            </a:r>
          </a:p>
          <a:p>
            <a:pPr marL="742950" lvl="1" indent="-285750">
              <a:buFont typeface="Arial" panose="020B0604020202020204" pitchFamily="34" charset="0"/>
              <a:buChar char="•"/>
            </a:pPr>
            <a:r>
              <a:rPr lang="fr-FR" dirty="1"/>
              <a:t>Éthique humanitaire</a:t>
            </a:r>
          </a:p>
          <a:p>
            <a:pPr marL="742950" lvl="1" indent="-285750">
              <a:buFont typeface="Arial" panose="020B0604020202020204" pitchFamily="34" charset="0"/>
              <a:buChar char="•"/>
            </a:pPr>
            <a:r>
              <a:rPr lang="fr-FR" dirty="1"/>
              <a:t>etc.</a:t>
            </a:r>
          </a:p>
        </p:txBody>
      </p:sp>
      <p:sp>
        <p:nvSpPr>
          <p:cNvPr id="12" name="Rounded Rectangle 17">
            <a:extLst>
              <a:ext uri="{FF2B5EF4-FFF2-40B4-BE49-F238E27FC236}">
                <a16:creationId xmlns="" xmlns:a16="http://schemas.microsoft.com/office/drawing/2014/main" id="{2B3EE223-6DFF-454B-B73A-4B9786B31D5B}"/>
              </a:ext>
            </a:extLst>
          </p:cNvPr>
          <p:cNvSpPr/>
          <p:nvPr/>
        </p:nvSpPr>
        <p:spPr>
          <a:xfrm>
            <a:off x="8679075" y="3625234"/>
            <a:ext cx="2746124" cy="1343278"/>
          </a:xfrm>
          <a:prstGeom prst="roundRect">
            <a:avLst/>
          </a:prstGeom>
          <a:solidFill>
            <a:schemeClr val="bg1"/>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1" sz="2400"/>
              <a:t>Valeurs morales et éthiques du contexte</a:t>
            </a:r>
            <a:r>
              <a:rPr lang="fr-FR" dirty="1" sz="2400"/>
              <a:t> </a:t>
            </a:r>
          </a:p>
          <a:p>
            <a:pPr algn="ctr"/>
            <a:endParaRPr lang="en-US" dirty="0"/>
          </a:p>
        </p:txBody>
      </p:sp>
      <p:sp>
        <p:nvSpPr>
          <p:cNvPr id="13" name="Rounded Rectangle 18">
            <a:extLst>
              <a:ext uri="{FF2B5EF4-FFF2-40B4-BE49-F238E27FC236}">
                <a16:creationId xmlns="" xmlns:a16="http://schemas.microsoft.com/office/drawing/2014/main" id="{41CF5213-3AEB-4E09-959B-211379CEBE25}"/>
              </a:ext>
            </a:extLst>
          </p:cNvPr>
          <p:cNvSpPr/>
          <p:nvPr/>
        </p:nvSpPr>
        <p:spPr>
          <a:xfrm>
            <a:off x="2638005" y="5656333"/>
            <a:ext cx="7938336" cy="1104562"/>
          </a:xfrm>
          <a:prstGeom prst="roundRect">
            <a:avLst/>
          </a:prstGeom>
          <a:solidFill>
            <a:schemeClr val="accent1">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1" sz="2400"/>
              <a:t>Bénéfices et risques</a:t>
            </a:r>
            <a:r>
              <a:rPr lang="fr-FR" dirty="1" sz="2400"/>
              <a:t> </a:t>
            </a:r>
          </a:p>
          <a:p>
            <a:pPr algn="ctr"/>
            <a:r>
              <a:rPr lang="fr-FR" dirty="1" sz="2400"/>
              <a:t>Contraintes</a:t>
            </a:r>
          </a:p>
        </p:txBody>
      </p:sp>
    </p:spTree>
    <p:extLst>
      <p:ext uri="{BB962C8B-B14F-4D97-AF65-F5344CB8AC3E}">
        <p14:creationId xmlns="" xmlns:p14="http://schemas.microsoft.com/office/powerpoint/2010/main" val="192002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28</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3" name="TextBox 2"/>
          <p:cNvSpPr txBox="1"/>
          <p:nvPr/>
        </p:nvSpPr>
        <p:spPr>
          <a:xfrm>
            <a:off x="3125972" y="2496687"/>
            <a:ext cx="8102009" cy="1446550"/>
          </a:xfrm>
          <a:prstGeom prst="rect">
            <a:avLst/>
          </a:prstGeom>
          <a:noFill/>
        </p:spPr>
        <p:txBody>
          <a:bodyPr wrap="square" rtlCol="0">
            <a:spAutoFit/>
          </a:bodyPr>
          <a:lstStyle/>
          <a:p>
            <a:pPr algn="ctr"/>
            <a:r>
              <a:rPr lang="fr-FR" dirty="1" sz="4400"/>
              <a:t>Comment le processus de prise de décisions fonctionne-t-il ?</a:t>
            </a:r>
          </a:p>
        </p:txBody>
      </p:sp>
      <p:sp>
        <p:nvSpPr>
          <p:cNvPr id="8" name="TextBox 7">
            <a:extLst>
              <a:ext uri="{FF2B5EF4-FFF2-40B4-BE49-F238E27FC236}">
                <a16:creationId xmlns="" xmlns:a16="http://schemas.microsoft.com/office/drawing/2014/main" id="{DE512874-E279-4C31-8C88-0DCC1D0D2098}"/>
              </a:ext>
            </a:extLst>
          </p:cNvPr>
          <p:cNvSpPr txBox="1"/>
          <p:nvPr/>
        </p:nvSpPr>
        <p:spPr>
          <a:xfrm>
            <a:off x="1286539" y="2296633"/>
            <a:ext cx="1326004" cy="1846659"/>
          </a:xfrm>
          <a:prstGeom prst="rect">
            <a:avLst/>
          </a:prstGeom>
          <a:noFill/>
        </p:spPr>
        <p:txBody>
          <a:bodyPr wrap="none" rtlCol="0">
            <a:spAutoFit/>
          </a:bodyPr>
          <a:lstStyle/>
          <a:p>
            <a:r>
              <a:rPr lang="fr-FR" dirty="1" sz="9600" b="1">
                <a:solidFill>
                  <a:srgbClr val="FF0000"/>
                </a:solidFill>
              </a:rPr>
              <a:t>??</a:t>
            </a:r>
          </a:p>
          <a:p>
            <a:endParaRPr lang="en-GB" dirty="0"/>
          </a:p>
        </p:txBody>
      </p:sp>
      <p:pic>
        <p:nvPicPr>
          <p:cNvPr id="2" name="Picture 1">
            <a:extLst>
              <a:ext uri="{FF2B5EF4-FFF2-40B4-BE49-F238E27FC236}">
                <a16:creationId xmlns="" xmlns:a16="http://schemas.microsoft.com/office/drawing/2014/main" id="{7FAA2800-9902-45EF-A62E-A1C90DA92C0C}"/>
              </a:ext>
            </a:extLst>
          </p:cNvPr>
          <p:cNvPicPr>
            <a:picLocks noChangeAspect="1"/>
          </p:cNvPicPr>
          <p:nvPr/>
        </p:nvPicPr>
        <p:blipFill>
          <a:blip r:embed="rId2"/>
          <a:stretch>
            <a:fillRect/>
          </a:stretch>
        </p:blipFill>
        <p:spPr>
          <a:xfrm>
            <a:off x="6001286" y="4321184"/>
            <a:ext cx="2609314" cy="1097375"/>
          </a:xfrm>
          <a:prstGeom prst="rect">
            <a:avLst/>
          </a:prstGeom>
        </p:spPr>
      </p:pic>
    </p:spTree>
    <p:extLst>
      <p:ext uri="{BB962C8B-B14F-4D97-AF65-F5344CB8AC3E}">
        <p14:creationId xmlns="" xmlns:p14="http://schemas.microsoft.com/office/powerpoint/2010/main" val="3415375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29</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3" name="TextBox 2"/>
          <p:cNvSpPr txBox="1"/>
          <p:nvPr/>
        </p:nvSpPr>
        <p:spPr>
          <a:xfrm>
            <a:off x="2765753" y="674400"/>
            <a:ext cx="8102009" cy="5509200"/>
          </a:xfrm>
          <a:prstGeom prst="rect">
            <a:avLst/>
          </a:prstGeom>
          <a:noFill/>
        </p:spPr>
        <p:txBody>
          <a:bodyPr wrap="square" rtlCol="0">
            <a:spAutoFit/>
          </a:bodyPr>
          <a:lstStyle/>
          <a:p>
            <a:pPr algn="ctr"/>
            <a:r>
              <a:rPr lang="fr-FR" dirty="1" sz="4400"/>
              <a:t>S’agit-il vraiment d’un problème éthique ?</a:t>
            </a:r>
          </a:p>
          <a:p>
            <a:pPr algn="ctr"/>
            <a:endParaRPr lang="en-US" sz="4400" dirty="0"/>
          </a:p>
          <a:p>
            <a:pPr algn="ctr"/>
            <a:r>
              <a:rPr lang="fr-FR" dirty="1" b="1" u="sng" sz="4400"/>
              <a:t>Problème :</a:t>
            </a:r>
            <a:r>
              <a:rPr lang="fr-FR" dirty="1" sz="4400"/>
              <a:t> </a:t>
            </a:r>
            <a:r>
              <a:rPr lang="fr-FR" dirty="1" sz="4400"/>
              <a:t>dans un vrai dilemme éthique, chaque action potentielle violera un principe moral important...</a:t>
            </a:r>
          </a:p>
          <a:p>
            <a:pPr algn="ctr"/>
            <a:endParaRPr lang="en-GB" sz="4400" dirty="0"/>
          </a:p>
        </p:txBody>
      </p:sp>
    </p:spTree>
    <p:extLst>
      <p:ext uri="{BB962C8B-B14F-4D97-AF65-F5344CB8AC3E}">
        <p14:creationId xmlns="" xmlns:p14="http://schemas.microsoft.com/office/powerpoint/2010/main" val="5927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2" name="TextBox 1"/>
          <p:cNvSpPr txBox="1"/>
          <p:nvPr/>
        </p:nvSpPr>
        <p:spPr>
          <a:xfrm>
            <a:off x="1286539" y="2296633"/>
            <a:ext cx="1326004" cy="1846659"/>
          </a:xfrm>
          <a:prstGeom prst="rect">
            <a:avLst/>
          </a:prstGeom>
          <a:noFill/>
        </p:spPr>
        <p:txBody>
          <a:bodyPr wrap="none" rtlCol="0">
            <a:spAutoFit/>
          </a:bodyPr>
          <a:lstStyle/>
          <a:p>
            <a:r>
              <a:rPr lang="fr-FR" dirty="1" sz="9600" b="1">
                <a:solidFill>
                  <a:srgbClr val="FF0000"/>
                </a:solidFill>
              </a:rPr>
              <a:t>??</a:t>
            </a:r>
          </a:p>
          <a:p>
            <a:endParaRPr lang="en-GB" dirty="0"/>
          </a:p>
        </p:txBody>
      </p:sp>
      <p:sp>
        <p:nvSpPr>
          <p:cNvPr id="3" name="TextBox 2"/>
          <p:cNvSpPr txBox="1"/>
          <p:nvPr/>
        </p:nvSpPr>
        <p:spPr>
          <a:xfrm>
            <a:off x="2978190" y="1481024"/>
            <a:ext cx="8102009" cy="3477875"/>
          </a:xfrm>
          <a:prstGeom prst="rect">
            <a:avLst/>
          </a:prstGeom>
          <a:noFill/>
        </p:spPr>
        <p:txBody>
          <a:bodyPr wrap="square" rtlCol="0">
            <a:spAutoFit/>
          </a:bodyPr>
          <a:lstStyle/>
          <a:p>
            <a:r>
              <a:rPr lang="fr-FR" dirty="1" sz="4400"/>
              <a:t>Qu’est-ce que l’éthique...</a:t>
            </a:r>
          </a:p>
          <a:p>
            <a:endParaRPr lang="en-GB" sz="4400" dirty="0"/>
          </a:p>
          <a:p>
            <a:pPr algn="ctr"/>
            <a:r>
              <a:rPr lang="fr-FR" dirty="1" sz="4400"/>
              <a:t>                       </a:t>
            </a:r>
            <a:r>
              <a:rPr lang="fr-FR" dirty="1" sz="4400"/>
              <a:t>...et qu’est-ce que la morale ?</a:t>
            </a:r>
          </a:p>
          <a:p>
            <a:pPr algn="ctr"/>
            <a:endParaRPr lang="en-GB" sz="4400" dirty="0"/>
          </a:p>
          <a:p>
            <a:pPr algn="ctr"/>
            <a:r>
              <a:rPr lang="fr-FR" dirty="1" sz="4400"/>
              <a:t>Qu’est-ce qui les distingue ?</a:t>
            </a:r>
          </a:p>
        </p:txBody>
      </p:sp>
    </p:spTree>
    <p:extLst>
      <p:ext uri="{BB962C8B-B14F-4D97-AF65-F5344CB8AC3E}">
        <p14:creationId xmlns="" xmlns:p14="http://schemas.microsoft.com/office/powerpoint/2010/main" val="187914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30</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3" name="TextBox 2"/>
          <p:cNvSpPr txBox="1"/>
          <p:nvPr/>
        </p:nvSpPr>
        <p:spPr>
          <a:xfrm>
            <a:off x="1103586" y="1126097"/>
            <a:ext cx="10878207" cy="4154984"/>
          </a:xfrm>
          <a:prstGeom prst="rect">
            <a:avLst/>
          </a:prstGeom>
          <a:noFill/>
        </p:spPr>
        <p:txBody>
          <a:bodyPr wrap="square" rtlCol="0">
            <a:spAutoFit/>
          </a:bodyPr>
          <a:lstStyle/>
          <a:p>
            <a:pPr marL="742950" indent="-742950" algn="ctr">
              <a:buAutoNum type="arabicPeriod"/>
            </a:pPr>
            <a:r>
              <a:rPr lang="fr-FR" dirty="1" sz="4400"/>
              <a:t>Identifier et confirmer le dilemme éthique</a:t>
            </a:r>
          </a:p>
          <a:p>
            <a:pPr marL="742950" indent="-742950" algn="ctr">
              <a:buAutoNum type="arabicPeriod"/>
            </a:pPr>
            <a:endParaRPr lang="en-US" sz="4400" dirty="0"/>
          </a:p>
          <a:p>
            <a:pPr marL="742950" indent="-742950" algn="ctr">
              <a:buAutoNum type="arabicPeriod"/>
            </a:pPr>
            <a:r>
              <a:rPr lang="fr-FR" dirty="1" sz="4400"/>
              <a:t>Décrire le contexte</a:t>
            </a:r>
          </a:p>
          <a:p>
            <a:pPr algn="ctr"/>
            <a:endParaRPr lang="en-GB" sz="4400" dirty="0"/>
          </a:p>
          <a:p>
            <a:pPr algn="ctr"/>
            <a:r>
              <a:rPr lang="fr-FR" dirty="1" sz="4400">
                <a:solidFill>
                  <a:schemeClr val="accent2">
                    <a:lumMod val="60000"/>
                    <a:lumOff val="40000"/>
                  </a:schemeClr>
                </a:solidFill>
              </a:rPr>
              <a:t>Placer l’individu au centre</a:t>
            </a:r>
            <a:r>
              <a:rPr lang="fr-FR" dirty="1" sz="4400">
                <a:solidFill>
                  <a:schemeClr val="accent2">
                    <a:lumMod val="60000"/>
                    <a:lumOff val="40000"/>
                  </a:schemeClr>
                </a:solidFill>
              </a:rPr>
              <a:t> </a:t>
            </a:r>
          </a:p>
          <a:p>
            <a:pPr algn="ctr"/>
            <a:r>
              <a:rPr lang="fr-FR" dirty="1" sz="4400">
                <a:solidFill>
                  <a:schemeClr val="accent2">
                    <a:lumMod val="60000"/>
                    <a:lumOff val="40000"/>
                  </a:schemeClr>
                </a:solidFill>
              </a:rPr>
              <a:t>(VISUALISATION)</a:t>
            </a:r>
          </a:p>
        </p:txBody>
      </p:sp>
      <p:pic>
        <p:nvPicPr>
          <p:cNvPr id="2" name="Picture 1">
            <a:extLst>
              <a:ext uri="{FF2B5EF4-FFF2-40B4-BE49-F238E27FC236}">
                <a16:creationId xmlns="" xmlns:a16="http://schemas.microsoft.com/office/drawing/2014/main" id="{BF9E282B-3A9A-40B0-87C3-4943756FE33D}"/>
              </a:ext>
            </a:extLst>
          </p:cNvPr>
          <p:cNvPicPr>
            <a:picLocks noChangeAspect="1"/>
          </p:cNvPicPr>
          <p:nvPr/>
        </p:nvPicPr>
        <p:blipFill>
          <a:blip r:embed="rId2"/>
          <a:stretch>
            <a:fillRect/>
          </a:stretch>
        </p:blipFill>
        <p:spPr>
          <a:xfrm rot="3613408" flipV="1">
            <a:off x="1393593" y="2293488"/>
            <a:ext cx="1632975" cy="739064"/>
          </a:xfrm>
          <a:prstGeom prst="rect">
            <a:avLst/>
          </a:prstGeom>
        </p:spPr>
      </p:pic>
      <p:pic>
        <p:nvPicPr>
          <p:cNvPr id="5" name="Picture 4">
            <a:extLst>
              <a:ext uri="{FF2B5EF4-FFF2-40B4-BE49-F238E27FC236}">
                <a16:creationId xmlns="" xmlns:a16="http://schemas.microsoft.com/office/drawing/2014/main" id="{4F59A66C-34B1-4CA4-A18D-6D0B5799EEE7}"/>
              </a:ext>
            </a:extLst>
          </p:cNvPr>
          <p:cNvPicPr>
            <a:picLocks noChangeAspect="1"/>
          </p:cNvPicPr>
          <p:nvPr/>
        </p:nvPicPr>
        <p:blipFill>
          <a:blip r:embed="rId3"/>
          <a:stretch>
            <a:fillRect/>
          </a:stretch>
        </p:blipFill>
        <p:spPr>
          <a:xfrm rot="18753728" flipH="1">
            <a:off x="10228213" y="2532810"/>
            <a:ext cx="1304585" cy="1792379"/>
          </a:xfrm>
          <a:prstGeom prst="rect">
            <a:avLst/>
          </a:prstGeom>
        </p:spPr>
      </p:pic>
    </p:spTree>
    <p:extLst>
      <p:ext uri="{BB962C8B-B14F-4D97-AF65-F5344CB8AC3E}">
        <p14:creationId xmlns="" xmlns:p14="http://schemas.microsoft.com/office/powerpoint/2010/main" val="814855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31</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pic>
        <p:nvPicPr>
          <p:cNvPr id="8" name="Picture 7">
            <a:extLst>
              <a:ext uri="{FF2B5EF4-FFF2-40B4-BE49-F238E27FC236}">
                <a16:creationId xmlns="" xmlns:a16="http://schemas.microsoft.com/office/drawing/2014/main" id="{3E5A7E57-388A-45B6-AF3A-962B5CB88BD5}"/>
              </a:ext>
            </a:extLst>
          </p:cNvPr>
          <p:cNvPicPr/>
          <p:nvPr/>
        </p:nvPicPr>
        <p:blipFill rotWithShape="1">
          <a:blip r:embed="rId2"/>
          <a:srcRect l="10540"/>
          <a:stretch/>
        </p:blipFill>
        <p:spPr bwMode="auto">
          <a:xfrm>
            <a:off x="3657601" y="585035"/>
            <a:ext cx="5107102" cy="3525145"/>
          </a:xfrm>
          <a:prstGeom prst="rect">
            <a:avLst/>
          </a:prstGeom>
          <a:ln>
            <a:noFill/>
          </a:ln>
          <a:extLst>
            <a:ext uri="{53640926-AAD7-44D8-BBD7-CCE9431645EC}">
              <a14:shadowObscured xmlns="" xmlns:a14="http://schemas.microsoft.com/office/drawing/2010/main"/>
            </a:ext>
          </a:extLst>
        </p:spPr>
      </p:pic>
      <p:pic>
        <p:nvPicPr>
          <p:cNvPr id="5" name="Picture 4">
            <a:extLst>
              <a:ext uri="{FF2B5EF4-FFF2-40B4-BE49-F238E27FC236}">
                <a16:creationId xmlns="" xmlns:a16="http://schemas.microsoft.com/office/drawing/2014/main" id="{0702EC6B-702A-4F85-BC75-8A61B7FAD930}"/>
              </a:ext>
            </a:extLst>
          </p:cNvPr>
          <p:cNvPicPr>
            <a:picLocks noChangeAspect="1"/>
          </p:cNvPicPr>
          <p:nvPr/>
        </p:nvPicPr>
        <p:blipFill>
          <a:blip r:embed="rId3"/>
          <a:stretch>
            <a:fillRect/>
          </a:stretch>
        </p:blipFill>
        <p:spPr>
          <a:xfrm>
            <a:off x="3157578" y="437030"/>
            <a:ext cx="6564491" cy="4120265"/>
          </a:xfrm>
          <a:prstGeom prst="rect">
            <a:avLst/>
          </a:prstGeom>
        </p:spPr>
      </p:pic>
      <p:sp>
        <p:nvSpPr>
          <p:cNvPr id="9" name="Rectangle 8">
            <a:extLst>
              <a:ext uri="{FF2B5EF4-FFF2-40B4-BE49-F238E27FC236}">
                <a16:creationId xmlns="" xmlns:a16="http://schemas.microsoft.com/office/drawing/2014/main" id="{66244518-FF28-4F42-8379-F87A9BB773AC}"/>
              </a:ext>
            </a:extLst>
          </p:cNvPr>
          <p:cNvSpPr/>
          <p:nvPr/>
        </p:nvSpPr>
        <p:spPr>
          <a:xfrm>
            <a:off x="1570617" y="5072102"/>
            <a:ext cx="5858848" cy="769441"/>
          </a:xfrm>
          <a:prstGeom prst="rect">
            <a:avLst/>
          </a:prstGeom>
        </p:spPr>
        <p:txBody>
          <a:bodyPr wrap="none">
            <a:spAutoFit/>
          </a:bodyPr>
          <a:lstStyle/>
          <a:p>
            <a:r>
              <a:rPr lang="fr-FR" dirty="1" sz="4400"/>
              <a:t>2.</a:t>
            </a:r>
            <a:r>
              <a:rPr lang="fr-FR" dirty="1" sz="4400"/>
              <a:t> </a:t>
            </a:r>
            <a:r>
              <a:rPr lang="fr-FR" dirty="1" sz="4400"/>
              <a:t>Décrire le contexte</a:t>
            </a:r>
          </a:p>
        </p:txBody>
      </p:sp>
    </p:spTree>
    <p:extLst>
      <p:ext uri="{BB962C8B-B14F-4D97-AF65-F5344CB8AC3E}">
        <p14:creationId xmlns="" xmlns:p14="http://schemas.microsoft.com/office/powerpoint/2010/main" val="112189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32</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pic>
        <p:nvPicPr>
          <p:cNvPr id="2" name="Picture 1">
            <a:extLst>
              <a:ext uri="{FF2B5EF4-FFF2-40B4-BE49-F238E27FC236}">
                <a16:creationId xmlns="" xmlns:a16="http://schemas.microsoft.com/office/drawing/2014/main" id="{57727B63-5935-47C5-9F3A-04784E2DA543}"/>
              </a:ext>
            </a:extLst>
          </p:cNvPr>
          <p:cNvPicPr>
            <a:picLocks noChangeAspect="1"/>
          </p:cNvPicPr>
          <p:nvPr/>
        </p:nvPicPr>
        <p:blipFill>
          <a:blip r:embed="rId3"/>
          <a:stretch>
            <a:fillRect/>
          </a:stretch>
        </p:blipFill>
        <p:spPr>
          <a:xfrm>
            <a:off x="1689936" y="493345"/>
            <a:ext cx="9492495" cy="4950372"/>
          </a:xfrm>
          <a:prstGeom prst="rect">
            <a:avLst/>
          </a:prstGeom>
        </p:spPr>
      </p:pic>
      <p:sp>
        <p:nvSpPr>
          <p:cNvPr id="5" name="Rectangle 4">
            <a:extLst>
              <a:ext uri="{FF2B5EF4-FFF2-40B4-BE49-F238E27FC236}">
                <a16:creationId xmlns="" xmlns:a16="http://schemas.microsoft.com/office/drawing/2014/main" id="{883BA41E-EB2A-4637-B7FE-D64B1DCE2EC5}"/>
              </a:ext>
            </a:extLst>
          </p:cNvPr>
          <p:cNvSpPr/>
          <p:nvPr/>
        </p:nvSpPr>
        <p:spPr>
          <a:xfrm>
            <a:off x="1773397" y="5769471"/>
            <a:ext cx="10166822" cy="769441"/>
          </a:xfrm>
          <a:prstGeom prst="rect">
            <a:avLst/>
          </a:prstGeom>
        </p:spPr>
        <p:txBody>
          <a:bodyPr wrap="none">
            <a:spAutoFit/>
          </a:bodyPr>
          <a:lstStyle/>
          <a:p>
            <a:r>
              <a:rPr lang="fr-FR" dirty="1" sz="4400"/>
              <a:t>3.</a:t>
            </a:r>
            <a:r>
              <a:rPr lang="fr-FR" dirty="1" sz="4400"/>
              <a:t> </a:t>
            </a:r>
            <a:r>
              <a:rPr lang="fr-FR" dirty="1" sz="4400"/>
              <a:t>Recenser les parties prenantes et relations clés</a:t>
            </a:r>
          </a:p>
        </p:txBody>
      </p:sp>
    </p:spTree>
    <p:extLst>
      <p:ext uri="{BB962C8B-B14F-4D97-AF65-F5344CB8AC3E}">
        <p14:creationId xmlns="" xmlns:p14="http://schemas.microsoft.com/office/powerpoint/2010/main" val="3482867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33</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pic>
        <p:nvPicPr>
          <p:cNvPr id="5" name="Picture 4">
            <a:extLst>
              <a:ext uri="{FF2B5EF4-FFF2-40B4-BE49-F238E27FC236}">
                <a16:creationId xmlns="" xmlns:a16="http://schemas.microsoft.com/office/drawing/2014/main" id="{FE6800CD-BF0A-4980-9E5B-5D8EBF487B64}"/>
              </a:ext>
            </a:extLst>
          </p:cNvPr>
          <p:cNvPicPr>
            <a:picLocks noChangeAspect="1"/>
          </p:cNvPicPr>
          <p:nvPr/>
        </p:nvPicPr>
        <p:blipFill>
          <a:blip r:embed="rId3"/>
          <a:stretch>
            <a:fillRect/>
          </a:stretch>
        </p:blipFill>
        <p:spPr>
          <a:xfrm>
            <a:off x="1716478" y="264902"/>
            <a:ext cx="4468755" cy="6334293"/>
          </a:xfrm>
          <a:prstGeom prst="rect">
            <a:avLst/>
          </a:prstGeom>
        </p:spPr>
      </p:pic>
      <p:pic>
        <p:nvPicPr>
          <p:cNvPr id="8" name="Picture 7">
            <a:extLst>
              <a:ext uri="{FF2B5EF4-FFF2-40B4-BE49-F238E27FC236}">
                <a16:creationId xmlns="" xmlns:a16="http://schemas.microsoft.com/office/drawing/2014/main" id="{C97438F7-A235-4421-A1F3-FC28CA96EEDF}"/>
              </a:ext>
            </a:extLst>
          </p:cNvPr>
          <p:cNvPicPr>
            <a:picLocks noChangeAspect="1"/>
          </p:cNvPicPr>
          <p:nvPr/>
        </p:nvPicPr>
        <p:blipFill>
          <a:blip r:embed="rId4"/>
          <a:stretch>
            <a:fillRect/>
          </a:stretch>
        </p:blipFill>
        <p:spPr>
          <a:xfrm>
            <a:off x="6921624" y="258805"/>
            <a:ext cx="4432176" cy="6340390"/>
          </a:xfrm>
          <a:prstGeom prst="rect">
            <a:avLst/>
          </a:prstGeom>
        </p:spPr>
      </p:pic>
    </p:spTree>
    <p:extLst>
      <p:ext uri="{BB962C8B-B14F-4D97-AF65-F5344CB8AC3E}">
        <p14:creationId xmlns="" xmlns:p14="http://schemas.microsoft.com/office/powerpoint/2010/main" val="2489395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34</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8" name="Titre 5">
            <a:extLst>
              <a:ext uri="{FF2B5EF4-FFF2-40B4-BE49-F238E27FC236}">
                <a16:creationId xmlns="" xmlns:a16="http://schemas.microsoft.com/office/drawing/2014/main" id="{989F0802-DAFD-495C-B3DE-0829455AE57C}"/>
              </a:ext>
            </a:extLst>
          </p:cNvPr>
          <p:cNvSpPr txBox="1">
            <a:spLocks/>
          </p:cNvSpPr>
          <p:nvPr/>
        </p:nvSpPr>
        <p:spPr>
          <a:xfrm>
            <a:off x="981308" y="365125"/>
            <a:ext cx="10961648" cy="86150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dirty="1" b="1">
                <a:latin typeface="+mn-lt"/>
              </a:rPr>
              <a:t>Prise de décision éthique</a:t>
            </a:r>
          </a:p>
        </p:txBody>
      </p:sp>
      <p:sp>
        <p:nvSpPr>
          <p:cNvPr id="2" name="Rectangle 1">
            <a:extLst>
              <a:ext uri="{FF2B5EF4-FFF2-40B4-BE49-F238E27FC236}">
                <a16:creationId xmlns="" xmlns:a16="http://schemas.microsoft.com/office/drawing/2014/main" id="{F0E29C00-3BF2-4343-85C6-09F25B1D8BB8}"/>
              </a:ext>
            </a:extLst>
          </p:cNvPr>
          <p:cNvSpPr/>
          <p:nvPr/>
        </p:nvSpPr>
        <p:spPr>
          <a:xfrm>
            <a:off x="981308" y="1554695"/>
            <a:ext cx="10694018" cy="5139869"/>
          </a:xfrm>
          <a:prstGeom prst="rect">
            <a:avLst/>
          </a:prstGeom>
        </p:spPr>
        <p:txBody>
          <a:bodyPr wrap="square">
            <a:spAutoFit/>
          </a:bodyPr>
          <a:lstStyle/>
          <a:p>
            <a:pPr marL="457200" indent="-457200">
              <a:buFont typeface="Arial" panose="020B0604020202020204" pitchFamily="34" charset="0"/>
              <a:buChar char="•"/>
            </a:pPr>
            <a:r>
              <a:rPr lang="fr-FR" dirty="1" sz="3600"/>
              <a:t>Commencer par les faits : les besoins des personnes dans un contexte donné</a:t>
            </a:r>
          </a:p>
          <a:p>
            <a:r>
              <a:rPr lang="fr-FR" dirty="1" sz="800"/>
              <a:t> </a:t>
            </a:r>
          </a:p>
          <a:p>
            <a:pPr marL="457200" indent="-457200">
              <a:buFont typeface="Arial" panose="020B0604020202020204" pitchFamily="34" charset="0"/>
              <a:buChar char="•"/>
            </a:pPr>
            <a:r>
              <a:rPr lang="fr-FR" dirty="1" sz="3600"/>
              <a:t>Clarifier les faits, rassembler des informations</a:t>
            </a:r>
            <a:r>
              <a:rPr lang="fr-FR" dirty="1" sz="3600"/>
              <a:t> </a:t>
            </a:r>
          </a:p>
          <a:p>
            <a:r>
              <a:rPr lang="fr-FR" dirty="1" sz="800"/>
              <a:t> </a:t>
            </a:r>
          </a:p>
          <a:p>
            <a:pPr marL="457200" indent="-457200">
              <a:buFont typeface="Arial" panose="020B0604020202020204" pitchFamily="34" charset="0"/>
              <a:buChar char="•"/>
            </a:pPr>
            <a:r>
              <a:rPr lang="fr-FR" dirty="1" sz="3600"/>
              <a:t>Discuter des valeurs, principes et normes applicables</a:t>
            </a:r>
            <a:r>
              <a:rPr lang="fr-FR" dirty="1" sz="3600"/>
              <a:t> </a:t>
            </a:r>
          </a:p>
          <a:p>
            <a:r>
              <a:rPr lang="fr-FR" dirty="1" sz="800"/>
              <a:t> </a:t>
            </a:r>
          </a:p>
          <a:p>
            <a:pPr marL="457200" indent="-457200">
              <a:buFont typeface="Arial" panose="020B0604020202020204" pitchFamily="34" charset="0"/>
              <a:buChar char="•"/>
            </a:pPr>
            <a:r>
              <a:rPr lang="fr-FR" dirty="1" sz="3600"/>
              <a:t>Discuter des options envisageables, de leur intérêt, de leurs effets attendus et de leurs inconvénients</a:t>
            </a:r>
          </a:p>
          <a:p>
            <a:r>
              <a:rPr lang="fr-FR" dirty="1" sz="800"/>
              <a:t> </a:t>
            </a:r>
          </a:p>
          <a:p>
            <a:pPr marL="457200" indent="-457200">
              <a:buFont typeface="Arial" panose="020B0604020202020204" pitchFamily="34" charset="0"/>
              <a:buChar char="•"/>
            </a:pPr>
            <a:r>
              <a:rPr lang="fr-FR" dirty="1" sz="3600"/>
              <a:t>Prendre une décision et agir</a:t>
            </a:r>
          </a:p>
          <a:p>
            <a:r>
              <a:rPr lang="fr-FR" dirty="1" sz="800"/>
              <a:t> </a:t>
            </a:r>
          </a:p>
          <a:p>
            <a:pPr marL="457200" indent="-457200">
              <a:buFont typeface="Arial" panose="020B0604020202020204" pitchFamily="34" charset="0"/>
              <a:buChar char="•"/>
            </a:pPr>
            <a:r>
              <a:rPr lang="fr-FR" dirty="1" sz="3600"/>
              <a:t>Évaluer : processus, résultats et adaptation de l’action</a:t>
            </a:r>
          </a:p>
        </p:txBody>
      </p:sp>
    </p:spTree>
    <p:extLst>
      <p:ext uri="{BB962C8B-B14F-4D97-AF65-F5344CB8AC3E}">
        <p14:creationId xmlns="" xmlns:p14="http://schemas.microsoft.com/office/powerpoint/2010/main" val="102557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35</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pic>
        <p:nvPicPr>
          <p:cNvPr id="5" name="Picture 4">
            <a:extLst>
              <a:ext uri="{FF2B5EF4-FFF2-40B4-BE49-F238E27FC236}">
                <a16:creationId xmlns="" xmlns:a16="http://schemas.microsoft.com/office/drawing/2014/main" id="{9644DD4E-E6CB-49D8-AC97-5D8A9C4FD74E}"/>
              </a:ext>
            </a:extLst>
          </p:cNvPr>
          <p:cNvPicPr>
            <a:picLocks noChangeAspect="1"/>
          </p:cNvPicPr>
          <p:nvPr/>
        </p:nvPicPr>
        <p:blipFill>
          <a:blip r:embed="rId3"/>
          <a:stretch>
            <a:fillRect/>
          </a:stretch>
        </p:blipFill>
        <p:spPr>
          <a:xfrm>
            <a:off x="1676017" y="109440"/>
            <a:ext cx="8839966" cy="6639119"/>
          </a:xfrm>
          <a:prstGeom prst="rect">
            <a:avLst/>
          </a:prstGeom>
        </p:spPr>
      </p:pic>
    </p:spTree>
    <p:extLst>
      <p:ext uri="{BB962C8B-B14F-4D97-AF65-F5344CB8AC3E}">
        <p14:creationId xmlns="" xmlns:p14="http://schemas.microsoft.com/office/powerpoint/2010/main" val="2657648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36</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3" name="TextBox 2"/>
          <p:cNvSpPr txBox="1"/>
          <p:nvPr/>
        </p:nvSpPr>
        <p:spPr>
          <a:xfrm>
            <a:off x="628650" y="422561"/>
            <a:ext cx="11358911" cy="769441"/>
          </a:xfrm>
          <a:prstGeom prst="rect">
            <a:avLst/>
          </a:prstGeom>
          <a:noFill/>
        </p:spPr>
        <p:txBody>
          <a:bodyPr wrap="square" rtlCol="0">
            <a:spAutoFit/>
          </a:bodyPr>
          <a:lstStyle/>
          <a:p>
            <a:pPr algn="ctr"/>
            <a:r>
              <a:rPr lang="fr-FR" dirty="1" sz="4400" b="1"/>
              <a:t>Les conséquences des problèmes éthiques non traités</a:t>
            </a:r>
          </a:p>
        </p:txBody>
      </p:sp>
      <p:sp>
        <p:nvSpPr>
          <p:cNvPr id="2" name="Rectangle 1">
            <a:extLst>
              <a:ext uri="{FF2B5EF4-FFF2-40B4-BE49-F238E27FC236}">
                <a16:creationId xmlns="" xmlns:a16="http://schemas.microsoft.com/office/drawing/2014/main" id="{DEA30B4D-8F7E-4AD2-910B-F275669FBC68}"/>
              </a:ext>
            </a:extLst>
          </p:cNvPr>
          <p:cNvSpPr/>
          <p:nvPr/>
        </p:nvSpPr>
        <p:spPr>
          <a:xfrm>
            <a:off x="1037063" y="1429127"/>
            <a:ext cx="10950498" cy="4524315"/>
          </a:xfrm>
          <a:prstGeom prst="rect">
            <a:avLst/>
          </a:prstGeom>
        </p:spPr>
        <p:txBody>
          <a:bodyPr wrap="square">
            <a:spAutoFit/>
          </a:bodyPr>
          <a:lstStyle/>
          <a:p>
            <a:pPr marL="457200" indent="-457200">
              <a:buFont typeface="Arial" panose="020B0604020202020204" pitchFamily="34" charset="0"/>
              <a:buChar char="•"/>
            </a:pPr>
            <a:r>
              <a:rPr lang="fr-FR" dirty="1" sz="3200"/>
              <a:t>Détresse, frustration, honte, stress et colère chez le personnel impliqué</a:t>
            </a:r>
          </a:p>
          <a:p>
            <a:r>
              <a:rPr lang="fr-FR" dirty="1" sz="800"/>
              <a:t> </a:t>
            </a:r>
          </a:p>
          <a:p>
            <a:pPr marL="457200" indent="-457200">
              <a:buFont typeface="Arial" panose="020B0604020202020204" pitchFamily="34" charset="0"/>
              <a:buChar char="•"/>
            </a:pPr>
            <a:r>
              <a:rPr lang="fr-FR" dirty="1" sz="3200"/>
              <a:t>Décision autoritaire ou radicale</a:t>
            </a:r>
          </a:p>
          <a:p>
            <a:r>
              <a:rPr lang="fr-FR" dirty="1" sz="3200"/>
              <a:t>	</a:t>
            </a:r>
            <a:r>
              <a:rPr lang="fr-FR" dirty="1" sz="3200"/>
              <a:t>- qui conduit à davantage de frustration, de détresse, de crises internes...</a:t>
            </a:r>
          </a:p>
          <a:p>
            <a:r>
              <a:rPr lang="fr-FR" dirty="1" sz="800"/>
              <a:t> </a:t>
            </a:r>
          </a:p>
          <a:p>
            <a:pPr marL="457200" indent="-457200">
              <a:buFont typeface="Arial" panose="020B0604020202020204" pitchFamily="34" charset="0"/>
              <a:buChar char="•"/>
            </a:pPr>
            <a:r>
              <a:rPr lang="fr-FR" dirty="1" sz="3200"/>
              <a:t>Absence de décision</a:t>
            </a:r>
          </a:p>
          <a:p>
            <a:r>
              <a:rPr lang="fr-FR" dirty="1" sz="3200"/>
              <a:t>	</a:t>
            </a:r>
            <a:r>
              <a:rPr lang="fr-FR" dirty="1" sz="3200"/>
              <a:t>- qui laisse les besoins humanitaires non satisfaits</a:t>
            </a:r>
          </a:p>
          <a:p>
            <a:r>
              <a:rPr lang="fr-FR" dirty="1" sz="800"/>
              <a:t> </a:t>
            </a:r>
          </a:p>
          <a:p>
            <a:pPr marL="457200" indent="-457200">
              <a:buFont typeface="Arial" panose="020B0604020202020204" pitchFamily="34" charset="0"/>
              <a:buChar char="•"/>
            </a:pPr>
            <a:r>
              <a:rPr lang="fr-FR" dirty="1" sz="3200"/>
              <a:t>Pas de responsabilité assumée vis-à-vis des personnes affectées et des parties prenantes</a:t>
            </a:r>
          </a:p>
          <a:p>
            <a:r>
              <a:rPr lang="fr-FR" dirty="1" sz="800"/>
              <a:t> </a:t>
            </a:r>
          </a:p>
          <a:p>
            <a:pPr marL="457200" indent="-457200">
              <a:buFont typeface="Arial" panose="020B0604020202020204" pitchFamily="34" charset="0"/>
              <a:buChar char="•"/>
            </a:pPr>
            <a:r>
              <a:rPr lang="fr-FR" dirty="1" sz="3200"/>
              <a:t>Désignation de boucs émissaires, accusation et humiliation du personnel ou des acteurs externes</a:t>
            </a:r>
          </a:p>
        </p:txBody>
      </p:sp>
    </p:spTree>
    <p:extLst>
      <p:ext uri="{BB962C8B-B14F-4D97-AF65-F5344CB8AC3E}">
        <p14:creationId xmlns="" xmlns:p14="http://schemas.microsoft.com/office/powerpoint/2010/main" val="293770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37</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3" name="TextBox 2"/>
          <p:cNvSpPr txBox="1"/>
          <p:nvPr/>
        </p:nvSpPr>
        <p:spPr>
          <a:xfrm>
            <a:off x="628650" y="422561"/>
            <a:ext cx="11563350" cy="769441"/>
          </a:xfrm>
          <a:prstGeom prst="rect">
            <a:avLst/>
          </a:prstGeom>
          <a:noFill/>
        </p:spPr>
        <p:txBody>
          <a:bodyPr wrap="square" rtlCol="0">
            <a:spAutoFit/>
          </a:bodyPr>
          <a:lstStyle/>
          <a:p>
            <a:pPr algn="ctr"/>
            <a:r>
              <a:rPr lang="fr-FR" dirty="1" sz="4400" b="1"/>
              <a:t>Les conséquences d’une décision non éthique</a:t>
            </a:r>
          </a:p>
        </p:txBody>
      </p:sp>
      <p:sp>
        <p:nvSpPr>
          <p:cNvPr id="2" name="Rectangle 1">
            <a:extLst>
              <a:ext uri="{FF2B5EF4-FFF2-40B4-BE49-F238E27FC236}">
                <a16:creationId xmlns="" xmlns:a16="http://schemas.microsoft.com/office/drawing/2014/main" id="{DEA30B4D-8F7E-4AD2-910B-F275669FBC68}"/>
              </a:ext>
            </a:extLst>
          </p:cNvPr>
          <p:cNvSpPr/>
          <p:nvPr/>
        </p:nvSpPr>
        <p:spPr>
          <a:xfrm>
            <a:off x="1037063" y="1429127"/>
            <a:ext cx="10950498" cy="4647426"/>
          </a:xfrm>
          <a:prstGeom prst="rect">
            <a:avLst/>
          </a:prstGeom>
        </p:spPr>
        <p:txBody>
          <a:bodyPr wrap="square">
            <a:spAutoFit/>
          </a:bodyPr>
          <a:lstStyle/>
          <a:p>
            <a:pPr marL="457200" indent="-457200">
              <a:buFont typeface="Arial" panose="020B0604020202020204" pitchFamily="34" charset="0"/>
              <a:buChar char="•"/>
            </a:pPr>
            <a:r>
              <a:rPr lang="fr-FR" dirty="1" sz="3200"/>
              <a:t>Actions non respectueuses, inefficaces, préjudiciables, inéquitables</a:t>
            </a:r>
          </a:p>
          <a:p>
            <a:r>
              <a:rPr lang="fr-FR" dirty="1" sz="800"/>
              <a:t> </a:t>
            </a:r>
          </a:p>
          <a:p>
            <a:pPr marL="457200" indent="-457200">
              <a:buFont typeface="Arial" panose="020B0604020202020204" pitchFamily="34" charset="0"/>
              <a:buChar char="•"/>
            </a:pPr>
            <a:r>
              <a:rPr lang="fr-FR" dirty="1" sz="3200"/>
              <a:t>Attaque contre la dignité humaine</a:t>
            </a:r>
          </a:p>
          <a:p>
            <a:r>
              <a:rPr lang="fr-FR" dirty="1" sz="800"/>
              <a:t> </a:t>
            </a:r>
          </a:p>
          <a:p>
            <a:pPr marL="457200" indent="-457200">
              <a:buFont typeface="Arial" panose="020B0604020202020204" pitchFamily="34" charset="0"/>
              <a:buChar char="•"/>
            </a:pPr>
            <a:r>
              <a:rPr lang="fr-FR" dirty="1" sz="3200"/>
              <a:t>Complicité de violence ou d’abus</a:t>
            </a:r>
          </a:p>
          <a:p>
            <a:r>
              <a:rPr lang="fr-FR" dirty="1" sz="800"/>
              <a:t> </a:t>
            </a:r>
          </a:p>
          <a:p>
            <a:pPr marL="457200" indent="-457200">
              <a:buFont typeface="Arial" panose="020B0604020202020204" pitchFamily="34" charset="0"/>
              <a:buChar char="•"/>
            </a:pPr>
            <a:r>
              <a:rPr lang="fr-FR" dirty="1" sz="3200"/>
              <a:t>Perception négative par la population</a:t>
            </a:r>
          </a:p>
          <a:p>
            <a:r>
              <a:rPr lang="fr-FR" dirty="1" sz="3200"/>
              <a:t>	</a:t>
            </a:r>
            <a:r>
              <a:rPr lang="fr-FR" dirty="1" sz="3200"/>
              <a:t>- Perte de confiance, d’accès, de capacité d’action</a:t>
            </a:r>
          </a:p>
          <a:p>
            <a:r>
              <a:rPr lang="fr-FR" dirty="1" sz="800"/>
              <a:t> </a:t>
            </a:r>
          </a:p>
          <a:p>
            <a:pPr marL="457200" indent="-457200">
              <a:buFont typeface="Arial" panose="020B0604020202020204" pitchFamily="34" charset="0"/>
              <a:buChar char="•"/>
            </a:pPr>
            <a:r>
              <a:rPr lang="fr-FR" dirty="1" sz="3200"/>
              <a:t>Perception négative par les parties prenantes</a:t>
            </a:r>
          </a:p>
          <a:p>
            <a:r>
              <a:rPr lang="fr-FR" dirty="1" sz="3200"/>
              <a:t>	</a:t>
            </a:r>
            <a:r>
              <a:rPr lang="fr-FR" dirty="1" sz="3200"/>
              <a:t>- Scandale public, réputation</a:t>
            </a:r>
          </a:p>
          <a:p>
            <a:r>
              <a:rPr lang="fr-FR" dirty="1" sz="800"/>
              <a:t> </a:t>
            </a:r>
          </a:p>
          <a:p>
            <a:pPr marL="457200" indent="-457200">
              <a:buFont typeface="Arial" panose="020B0604020202020204" pitchFamily="34" charset="0"/>
              <a:buChar char="•"/>
            </a:pPr>
            <a:r>
              <a:rPr lang="fr-FR" dirty="1" sz="3200"/>
              <a:t>Menaces de sécurité contre l’équipe ou l’institution</a:t>
            </a:r>
          </a:p>
        </p:txBody>
      </p:sp>
    </p:spTree>
    <p:extLst>
      <p:ext uri="{BB962C8B-B14F-4D97-AF65-F5344CB8AC3E}">
        <p14:creationId xmlns="" xmlns:p14="http://schemas.microsoft.com/office/powerpoint/2010/main" val="235555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38</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3" name="TextBox 2"/>
          <p:cNvSpPr txBox="1"/>
          <p:nvPr/>
        </p:nvSpPr>
        <p:spPr>
          <a:xfrm>
            <a:off x="628650" y="422561"/>
            <a:ext cx="11563350" cy="769441"/>
          </a:xfrm>
          <a:prstGeom prst="rect">
            <a:avLst/>
          </a:prstGeom>
          <a:noFill/>
        </p:spPr>
        <p:txBody>
          <a:bodyPr wrap="square" rtlCol="0">
            <a:spAutoFit/>
          </a:bodyPr>
          <a:lstStyle/>
          <a:p>
            <a:pPr algn="ctr"/>
            <a:r>
              <a:rPr lang="fr-FR" dirty="1" sz="4400" b="1"/>
              <a:t>La diversité culturelle et les limites éthiques en situation de crise</a:t>
            </a:r>
          </a:p>
        </p:txBody>
      </p:sp>
      <p:sp>
        <p:nvSpPr>
          <p:cNvPr id="2" name="Rectangle 1">
            <a:extLst>
              <a:ext uri="{FF2B5EF4-FFF2-40B4-BE49-F238E27FC236}">
                <a16:creationId xmlns="" xmlns:a16="http://schemas.microsoft.com/office/drawing/2014/main" id="{DEA30B4D-8F7E-4AD2-910B-F275669FBC68}"/>
              </a:ext>
            </a:extLst>
          </p:cNvPr>
          <p:cNvSpPr/>
          <p:nvPr/>
        </p:nvSpPr>
        <p:spPr>
          <a:xfrm>
            <a:off x="1037063" y="1429127"/>
            <a:ext cx="10950498" cy="4770537"/>
          </a:xfrm>
          <a:prstGeom prst="rect">
            <a:avLst/>
          </a:prstGeom>
        </p:spPr>
        <p:txBody>
          <a:bodyPr wrap="square">
            <a:spAutoFit/>
          </a:bodyPr>
          <a:lstStyle/>
          <a:p>
            <a:r>
              <a:rPr lang="fr-FR" dirty="1" sz="3200" b="1"/>
              <a:t>Universalité des principes humanitaires et éthiques</a:t>
            </a:r>
          </a:p>
          <a:p>
            <a:pPr marL="457200" indent="-457200">
              <a:buFont typeface="Arial" panose="020B0604020202020204" pitchFamily="34" charset="0"/>
              <a:buChar char="•"/>
            </a:pPr>
            <a:r>
              <a:rPr lang="fr-FR" dirty="1" sz="3200"/>
              <a:t>Mais diversité dans la pondération de l’un ou l’autre : importance du dialogue et de la participation des personnes</a:t>
            </a:r>
          </a:p>
          <a:p>
            <a:r>
              <a:rPr lang="fr-FR" dirty="1" sz="800"/>
              <a:t> </a:t>
            </a:r>
          </a:p>
          <a:p>
            <a:r>
              <a:rPr lang="fr-FR" dirty="1" sz="3200" b="1"/>
              <a:t>Devoir de respecter les cultures et les coutumes</a:t>
            </a:r>
          </a:p>
          <a:p>
            <a:pPr marL="457200" indent="-457200">
              <a:buFont typeface="Arial" panose="020B0604020202020204" pitchFamily="34" charset="0"/>
              <a:buChar char="•"/>
            </a:pPr>
            <a:r>
              <a:rPr lang="fr-FR" dirty="1" sz="3200"/>
              <a:t>(Code de conduite)</a:t>
            </a:r>
          </a:p>
          <a:p>
            <a:r>
              <a:rPr lang="fr-FR" dirty="1" sz="800"/>
              <a:t> </a:t>
            </a:r>
          </a:p>
          <a:p>
            <a:r>
              <a:rPr lang="fr-FR" dirty="1" sz="3200" b="1"/>
              <a:t>Limites absolues</a:t>
            </a:r>
          </a:p>
          <a:p>
            <a:pPr marL="457200" indent="-457200">
              <a:buFont typeface="Arial" panose="020B0604020202020204" pitchFamily="34" charset="0"/>
              <a:buChar char="•"/>
            </a:pPr>
            <a:r>
              <a:rPr lang="fr-FR" dirty="1" sz="3200"/>
              <a:t>Violence extrême, torture, mutilation, otages, esclavage et autres traitements cruels, inhumains et dégradants</a:t>
            </a:r>
          </a:p>
          <a:p>
            <a:r>
              <a:rPr lang="fr-FR" dirty="1" sz="3200"/>
              <a:t>	</a:t>
            </a:r>
            <a:r>
              <a:rPr lang="fr-FR" dirty="1" sz="3200"/>
              <a:t>DIH, Conventions de Genève, etc.</a:t>
            </a:r>
          </a:p>
        </p:txBody>
      </p:sp>
    </p:spTree>
    <p:extLst>
      <p:ext uri="{BB962C8B-B14F-4D97-AF65-F5344CB8AC3E}">
        <p14:creationId xmlns="" xmlns:p14="http://schemas.microsoft.com/office/powerpoint/2010/main" val="359884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39</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3" name="TextBox 2"/>
          <p:cNvSpPr txBox="1"/>
          <p:nvPr/>
        </p:nvSpPr>
        <p:spPr>
          <a:xfrm>
            <a:off x="628650" y="422561"/>
            <a:ext cx="11563350" cy="769441"/>
          </a:xfrm>
          <a:prstGeom prst="rect">
            <a:avLst/>
          </a:prstGeom>
          <a:noFill/>
        </p:spPr>
        <p:txBody>
          <a:bodyPr wrap="square" rtlCol="0">
            <a:spAutoFit/>
          </a:bodyPr>
          <a:lstStyle/>
          <a:p>
            <a:pPr algn="ctr"/>
            <a:r>
              <a:rPr lang="fr-FR" dirty="1" sz="4400" b="1"/>
              <a:t>Quelle est la meilleure décision ?</a:t>
            </a:r>
          </a:p>
        </p:txBody>
      </p:sp>
      <p:sp>
        <p:nvSpPr>
          <p:cNvPr id="2" name="Rectangle 1">
            <a:extLst>
              <a:ext uri="{FF2B5EF4-FFF2-40B4-BE49-F238E27FC236}">
                <a16:creationId xmlns="" xmlns:a16="http://schemas.microsoft.com/office/drawing/2014/main" id="{DEA30B4D-8F7E-4AD2-910B-F275669FBC68}"/>
              </a:ext>
            </a:extLst>
          </p:cNvPr>
          <p:cNvSpPr/>
          <p:nvPr/>
        </p:nvSpPr>
        <p:spPr>
          <a:xfrm>
            <a:off x="1037063" y="1429127"/>
            <a:ext cx="10950498" cy="4524315"/>
          </a:xfrm>
          <a:prstGeom prst="rect">
            <a:avLst/>
          </a:prstGeom>
        </p:spPr>
        <p:txBody>
          <a:bodyPr wrap="square">
            <a:spAutoFit/>
          </a:bodyPr>
          <a:lstStyle/>
          <a:p>
            <a:r>
              <a:rPr lang="fr-FR" dirty="1" sz="3200" b="1"/>
              <a:t>La solution la plus à même de...</a:t>
            </a:r>
          </a:p>
          <a:p>
            <a:endParaRPr lang="en-US" sz="3200" b="1" dirty="0"/>
          </a:p>
          <a:p>
            <a:pPr marL="457200" indent="-457200">
              <a:buFont typeface="Arial" panose="020B0604020202020204" pitchFamily="34" charset="0"/>
              <a:buChar char="•"/>
            </a:pPr>
            <a:r>
              <a:rPr lang="fr-FR" dirty="1" sz="3200"/>
              <a:t>répondre aux exigences d’</a:t>
            </a:r>
            <a:r>
              <a:rPr lang="fr-FR" dirty="1" b="1" sz="3200"/>
              <a:t>humanité</a:t>
            </a:r>
            <a:r>
              <a:rPr lang="fr-FR" dirty="1" sz="3200"/>
              <a:t>,</a:t>
            </a:r>
            <a:r>
              <a:rPr lang="fr-FR" dirty="1" b="1" sz="3200"/>
              <a:t> </a:t>
            </a:r>
          </a:p>
          <a:p>
            <a:pPr marL="457200" indent="-457200">
              <a:buFont typeface="Arial" panose="020B0604020202020204" pitchFamily="34" charset="0"/>
              <a:buChar char="•"/>
            </a:pPr>
            <a:r>
              <a:rPr lang="fr-FR" dirty="1" sz="3200"/>
              <a:t>respecter la </a:t>
            </a:r>
            <a:r>
              <a:rPr lang="fr-FR" dirty="1" b="1" sz="3200"/>
              <a:t>dignité</a:t>
            </a:r>
            <a:r>
              <a:rPr lang="fr-FR" dirty="1" sz="3200"/>
              <a:t> et l’</a:t>
            </a:r>
            <a:r>
              <a:rPr lang="fr-FR" dirty="1" b="1" sz="3200"/>
              <a:t>autonomie</a:t>
            </a:r>
            <a:r>
              <a:rPr lang="fr-FR" dirty="1" sz="3200"/>
              <a:t> de toutes les personnes concernées,</a:t>
            </a:r>
            <a:r>
              <a:rPr lang="fr-FR" dirty="1" sz="3200"/>
              <a:t> </a:t>
            </a:r>
          </a:p>
          <a:p>
            <a:pPr marL="457200" indent="-457200">
              <a:buFont typeface="Arial" panose="020B0604020202020204" pitchFamily="34" charset="0"/>
              <a:buChar char="•"/>
            </a:pPr>
            <a:r>
              <a:rPr lang="fr-FR" dirty="1" sz="3200"/>
              <a:t>correspondre à nos </a:t>
            </a:r>
            <a:r>
              <a:rPr lang="fr-FR" dirty="1" b="1" sz="3200"/>
              <a:t>valeurs</a:t>
            </a:r>
            <a:r>
              <a:rPr lang="fr-FR" dirty="1" sz="3200"/>
              <a:t> et à nos </a:t>
            </a:r>
            <a:r>
              <a:rPr lang="fr-FR" dirty="1" b="1" sz="3200"/>
              <a:t>normes</a:t>
            </a:r>
            <a:r>
              <a:rPr lang="fr-FR" dirty="1" sz="3200"/>
              <a:t>,</a:t>
            </a:r>
            <a:r>
              <a:rPr lang="fr-FR" dirty="1" sz="3200"/>
              <a:t> </a:t>
            </a:r>
          </a:p>
          <a:p>
            <a:pPr marL="457200" indent="-457200">
              <a:buFont typeface="Arial" panose="020B0604020202020204" pitchFamily="34" charset="0"/>
              <a:buChar char="•"/>
            </a:pPr>
            <a:r>
              <a:rPr lang="fr-FR" dirty="1" sz="3200"/>
              <a:t>apporter les meilleurs </a:t>
            </a:r>
            <a:r>
              <a:rPr lang="fr-FR" dirty="1" b="1" sz="3200"/>
              <a:t>résultats</a:t>
            </a:r>
            <a:r>
              <a:rPr lang="fr-FR" dirty="1" sz="3200"/>
              <a:t>,</a:t>
            </a:r>
            <a:r>
              <a:rPr lang="fr-FR" dirty="1" b="1" sz="3200"/>
              <a:t> </a:t>
            </a:r>
          </a:p>
          <a:p>
            <a:pPr marL="457200" indent="-457200">
              <a:buFont typeface="Arial" panose="020B0604020202020204" pitchFamily="34" charset="0"/>
              <a:buChar char="•"/>
            </a:pPr>
            <a:r>
              <a:rPr lang="fr-FR" dirty="1" sz="3200"/>
              <a:t>s’inscrire dans une optique de </a:t>
            </a:r>
            <a:r>
              <a:rPr lang="fr-FR" dirty="1" b="1" sz="3200"/>
              <a:t>viabilité</a:t>
            </a:r>
            <a:r>
              <a:rPr lang="fr-FR" dirty="1" sz="3200"/>
              <a:t>,</a:t>
            </a:r>
          </a:p>
          <a:p>
            <a:r>
              <a:rPr lang="fr-FR" dirty="1" sz="3200"/>
              <a:t>    </a:t>
            </a:r>
            <a:r>
              <a:rPr lang="fr-FR" dirty="1" sz="3200"/>
              <a:t>de </a:t>
            </a:r>
            <a:r>
              <a:rPr lang="fr-FR" dirty="1" b="1" sz="3200"/>
              <a:t>responsabilité</a:t>
            </a:r>
            <a:r>
              <a:rPr lang="fr-FR" dirty="1" sz="3200"/>
              <a:t> et d’</a:t>
            </a:r>
            <a:r>
              <a:rPr lang="fr-FR" dirty="1" b="1" sz="3200"/>
              <a:t>inclusion</a:t>
            </a:r>
            <a:r>
              <a:rPr lang="fr-FR" dirty="1" sz="3200"/>
              <a:t>.</a:t>
            </a:r>
          </a:p>
        </p:txBody>
      </p:sp>
    </p:spTree>
    <p:extLst>
      <p:ext uri="{BB962C8B-B14F-4D97-AF65-F5344CB8AC3E}">
        <p14:creationId xmlns="" xmlns:p14="http://schemas.microsoft.com/office/powerpoint/2010/main" val="274515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4</a:t>
            </a:fld>
            <a:endParaRPr lang="fr-CH"/>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en-US" dirty="0">
                <a:solidFill>
                  <a:schemeClr val="bg1"/>
                </a:solidFill>
              </a:rPr>
              <a:t>H.E.L.P. course</a:t>
            </a:r>
            <a:endParaRPr lang="en-GB" dirty="0"/>
          </a:p>
        </p:txBody>
      </p:sp>
      <p:sp>
        <p:nvSpPr>
          <p:cNvPr id="3" name="TextBox 2"/>
          <p:cNvSpPr txBox="1"/>
          <p:nvPr/>
        </p:nvSpPr>
        <p:spPr>
          <a:xfrm>
            <a:off x="1182255" y="0"/>
            <a:ext cx="10064199" cy="6986528"/>
          </a:xfrm>
          <a:prstGeom prst="rect">
            <a:avLst/>
          </a:prstGeom>
          <a:noFill/>
        </p:spPr>
        <p:txBody>
          <a:bodyPr wrap="square" rtlCol="0">
            <a:spAutoFit/>
          </a:bodyPr>
          <a:lstStyle/>
          <a:p>
            <a:r>
              <a:rPr lang="en-US" sz="2800" b="1" dirty="0"/>
              <a:t>A purpose for our actions</a:t>
            </a:r>
          </a:p>
          <a:p>
            <a:r>
              <a:rPr lang="en-US" sz="2800" dirty="0"/>
              <a:t>To act with humanity…</a:t>
            </a:r>
          </a:p>
          <a:p>
            <a:r>
              <a:rPr lang="en-US" sz="2800" dirty="0"/>
              <a:t>To live a good life, with and for others…</a:t>
            </a:r>
          </a:p>
          <a:p>
            <a:endParaRPr lang="en-US" sz="2800" dirty="0"/>
          </a:p>
          <a:p>
            <a:r>
              <a:rPr lang="en-US" sz="2800" b="1" dirty="0"/>
              <a:t>A set of norms and rules: Moral</a:t>
            </a:r>
          </a:p>
          <a:p>
            <a:r>
              <a:rPr lang="en-US" sz="2800" dirty="0"/>
              <a:t>Humanitarian principles, social ethics, law ethics, journalism ethics, medical ethics, morality, cultural, religious or traditional guidance…</a:t>
            </a:r>
          </a:p>
          <a:p>
            <a:endParaRPr lang="en-US" sz="2800" dirty="0"/>
          </a:p>
          <a:p>
            <a:r>
              <a:rPr lang="en-US" sz="2800" b="1" dirty="0"/>
              <a:t>A practical question - </a:t>
            </a:r>
            <a:r>
              <a:rPr lang="en-US" sz="2800" b="1" dirty="0">
                <a:solidFill>
                  <a:srgbClr val="FF0000"/>
                </a:solidFill>
              </a:rPr>
              <a:t>practical ethics </a:t>
            </a:r>
          </a:p>
          <a:p>
            <a:r>
              <a:rPr lang="en-US" sz="2800" dirty="0"/>
              <a:t>How shall we live? </a:t>
            </a:r>
          </a:p>
          <a:p>
            <a:r>
              <a:rPr lang="en-US" sz="2800" dirty="0"/>
              <a:t>The work which I perform with others, in order to reduce the gap between our values and our practice…</a:t>
            </a:r>
          </a:p>
          <a:p>
            <a:endParaRPr lang="en-US" sz="2800" dirty="0"/>
          </a:p>
          <a:p>
            <a:r>
              <a:rPr lang="en-US" sz="2800" b="1" dirty="0"/>
              <a:t>A philosophical research </a:t>
            </a:r>
            <a:r>
              <a:rPr lang="en-US" sz="2800" dirty="0"/>
              <a:t>- </a:t>
            </a:r>
          </a:p>
          <a:p>
            <a:r>
              <a:rPr lang="en-US" sz="2800" dirty="0"/>
              <a:t>A rational reflection on what is morally good or bad, just or unjust, </a:t>
            </a:r>
            <a:br>
              <a:rPr lang="en-US" sz="2800" dirty="0"/>
            </a:br>
            <a:r>
              <a:rPr lang="en-US" sz="2800" dirty="0"/>
              <a:t>obligatory or forbidden, admirable or despicable…</a:t>
            </a:r>
          </a:p>
        </p:txBody>
      </p:sp>
    </p:spTree>
    <p:extLst>
      <p:ext uri="{BB962C8B-B14F-4D97-AF65-F5344CB8AC3E}">
        <p14:creationId xmlns="" xmlns:p14="http://schemas.microsoft.com/office/powerpoint/2010/main" val="2435994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1000"/>
                                        <p:tgtEl>
                                          <p:spTgt spid="3">
                                            <p:txEl>
                                              <p:pRg st="11" end="11"/>
                                            </p:txEl>
                                          </p:spTgt>
                                        </p:tgtEl>
                                      </p:cBhvr>
                                    </p:animEffect>
                                    <p:anim calcmode="lin" valueType="num">
                                      <p:cBhvr>
                                        <p:cTn id="4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03E1C51D-B20C-4034-9E3C-80E9F77FFA12}"/>
              </a:ext>
            </a:extLst>
          </p:cNvPr>
          <p:cNvSpPr>
            <a:spLocks noGrp="1"/>
          </p:cNvSpPr>
          <p:nvPr>
            <p:ph type="sldNum" sz="quarter" idx="12"/>
          </p:nvPr>
        </p:nvSpPr>
        <p:spPr/>
        <p:txBody>
          <a:bodyPr/>
          <a:lstStyle/>
          <a:p>
            <a:fld id="{00865948-8B76-4A50-B7DB-B45DBE1BD062}" type="slidenum">
              <a:rPr lang="fr-CH" smtClean="0"/>
              <a:pPr/>
              <a:t>40</a:t>
            </a:fld>
          </a:p>
        </p:txBody>
      </p:sp>
      <p:pic>
        <p:nvPicPr>
          <p:cNvPr id="4" name="Picture 3">
            <a:extLst>
              <a:ext uri="{FF2B5EF4-FFF2-40B4-BE49-F238E27FC236}">
                <a16:creationId xmlns="" xmlns:a16="http://schemas.microsoft.com/office/drawing/2014/main" id="{0DB111B2-7540-4482-A552-0B24B2C2E820}"/>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29103" y="75326"/>
            <a:ext cx="8852282" cy="6646149"/>
          </a:xfrm>
          <a:prstGeom prst="rect">
            <a:avLst/>
          </a:prstGeom>
        </p:spPr>
      </p:pic>
    </p:spTree>
    <p:extLst>
      <p:ext uri="{BB962C8B-B14F-4D97-AF65-F5344CB8AC3E}">
        <p14:creationId xmlns="" xmlns:p14="http://schemas.microsoft.com/office/powerpoint/2010/main" val="42287885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H"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83492" y="5132084"/>
            <a:ext cx="461665" cy="1440394"/>
          </a:xfrm>
          <a:prstGeom prst="rect">
            <a:avLst/>
          </a:prstGeom>
          <a:noFill/>
        </p:spPr>
        <p:txBody>
          <a:bodyPr vert="vert270"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1" kumimoji="0" sz="1800" b="0" i="0" u="none" strike="noStrike" cap="none" normalizeH="0" baseline="0" noProof="0">
                <a:ln>
                  <a:noFill/>
                </a:ln>
                <a:solidFill>
                  <a:prstClr val="white"/>
                </a:solidFill>
                <a:effectLst/>
                <a:uLnTx/>
                <a:uFillTx/>
                <a:latin typeface="Calibri" panose="020F0502020204030204"/>
                <a:ea typeface="+mn-ea"/>
                <a:cs typeface="+mn-cs"/>
              </a:rPr>
              <a:t>Cours H.E.L.P.</a:t>
            </a:r>
          </a:p>
        </p:txBody>
      </p:sp>
      <p:sp>
        <p:nvSpPr>
          <p:cNvPr id="4" name="Title 4"/>
          <p:cNvSpPr txBox="1">
            <a:spLocks/>
          </p:cNvSpPr>
          <p:nvPr/>
        </p:nvSpPr>
        <p:spPr>
          <a:xfrm>
            <a:off x="838199" y="140275"/>
            <a:ext cx="1117166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fr-FR" dirty="1" kumimoji="0" sz="4400" b="0" i="0" u="sng" strike="noStrike" cap="none" normalizeH="0" baseline="0" noProof="0">
                <a:ln>
                  <a:noFill/>
                </a:ln>
                <a:solidFill>
                  <a:prstClr val="black"/>
                </a:solidFill>
                <a:effectLst/>
                <a:uLnTx/>
                <a:uFillTx/>
                <a:latin typeface="Calibri" panose="020F0502020204030204"/>
                <a:ea typeface="+mj-ea"/>
                <a:cs typeface="+mj-cs"/>
              </a:rPr>
              <a:t>Série d’études de cas :</a:t>
            </a:r>
            <a:r>
              <a:rPr lang="fr-FR" dirty="1" kumimoji="0" sz="4400" b="0" i="0" u="sng" strike="noStrike" cap="none" normalizeH="0" baseline="0" noProof="0">
                <a:ln>
                  <a:noFill/>
                </a:ln>
                <a:solidFill>
                  <a:prstClr val="black"/>
                </a:solidFill>
                <a:effectLst/>
                <a:uLnTx/>
                <a:uFillTx/>
                <a:latin typeface="Calibri" panose="020F0502020204030204"/>
                <a:ea typeface="+mj-ea"/>
                <a:cs typeface="+mj-cs"/>
              </a:rPr>
              <a:t> </a:t>
            </a:r>
            <a:r>
              <a:rPr lang="fr-FR" dirty="1" kumimoji="0" sz="4400" b="0" i="0" u="sng" strike="noStrike" cap="none" normalizeH="0" baseline="0" noProof="0">
                <a:ln>
                  <a:noFill/>
                </a:ln>
                <a:solidFill>
                  <a:prstClr val="black"/>
                </a:solidFill>
                <a:effectLst/>
                <a:uLnTx/>
                <a:uFillTx/>
                <a:latin typeface="Calibri" panose="020F0502020204030204"/>
                <a:ea typeface="+mj-ea"/>
                <a:cs typeface="+mj-cs"/>
              </a:rPr>
              <a:t>cooptation d’organisations d’aide</a:t>
            </a:r>
            <a:r>
              <a:rPr lang="fr-FR" dirty="1" kumimoji="0" sz="4400" b="0" i="0" u="sng" strike="noStrike" cap="none" normalizeH="0" baseline="0" noProof="0">
                <a:ln>
                  <a:noFill/>
                </a:ln>
                <a:solidFill>
                  <a:prstClr val="black"/>
                </a:solidFill>
                <a:effectLst/>
                <a:uLnTx/>
                <a:uFillTx/>
                <a:latin typeface="Calibri" panose="020F0502020204030204"/>
                <a:ea typeface="+mj-ea"/>
                <a:cs typeface="+mj-cs"/>
              </a:rPr>
              <a:t> </a:t>
            </a:r>
          </a:p>
        </p:txBody>
      </p:sp>
      <p:sp>
        <p:nvSpPr>
          <p:cNvPr id="5" name="Content Placeholder 3"/>
          <p:cNvSpPr txBox="1">
            <a:spLocks/>
          </p:cNvSpPr>
          <p:nvPr/>
        </p:nvSpPr>
        <p:spPr>
          <a:xfrm>
            <a:off x="1068770" y="1580092"/>
            <a:ext cx="10515600" cy="4875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1" kumimoji="0" sz="3500" b="1" i="0" u="none" strike="noStrike" cap="none" normalizeH="0" baseline="0" noProof="0">
                <a:ln>
                  <a:noFill/>
                </a:ln>
                <a:solidFill>
                  <a:srgbClr val="FF0000"/>
                </a:solidFill>
                <a:effectLst/>
                <a:uLnTx/>
                <a:uFillTx/>
                <a:latin typeface="Calibri" panose="020F0502020204030204"/>
                <a:ea typeface="+mn-ea"/>
                <a:cs typeface="+mn-cs"/>
              </a:rPr>
              <a:t>Travail de groupe</a:t>
            </a:r>
            <a:r>
              <a:rPr lang="fr-FR" dirty="1" kumimoji="0" sz="3500" b="1" i="0" u="none" strike="noStrike" cap="none" normalizeH="0" baseline="0" noProof="0">
                <a:ln>
                  <a:noFill/>
                </a:ln>
                <a:solidFill>
                  <a:srgbClr val="FF0000"/>
                </a:solidFill>
                <a:effectLst/>
                <a:uLnTx/>
                <a:uFillTx/>
                <a:latin typeface="Calibri" panose="020F0502020204030204"/>
                <a:ea typeface="+mn-ea"/>
                <a:cs typeface="+mn-cs"/>
              </a:rPr>
              <a:t> </a:t>
            </a:r>
          </a:p>
          <a:p>
            <a:pPr marL="514350" marR="0" lvl="0" indent="-514350" algn="ctr" defTabSz="914400" rtl="0" eaLnBrk="1" fontAlgn="auto" latinLnBrk="0" hangingPunct="1">
              <a:lnSpc>
                <a:spcPct val="90000"/>
              </a:lnSpc>
              <a:spcBef>
                <a:spcPts val="1000"/>
              </a:spcBef>
              <a:spcAft>
                <a:spcPts val="0"/>
              </a:spcAft>
              <a:buClrTx/>
              <a:buSzTx/>
              <a:buFont typeface="Arial" panose="020B0604020202020204" pitchFamily="34" charset="0"/>
              <a:buAutoNum type="arabicParenR"/>
              <a:tabLst/>
              <a:defRPr/>
            </a:pPr>
            <a:r>
              <a:rPr lang="fr-FR" dirty="1" kumimoji="0" sz="2800" b="0" i="0" u="none" strike="noStrike" cap="none" normalizeH="0" baseline="0" noProof="0">
                <a:ln>
                  <a:noFill/>
                </a:ln>
                <a:solidFill>
                  <a:prstClr val="black"/>
                </a:solidFill>
                <a:effectLst/>
                <a:uLnTx/>
                <a:uFillTx/>
                <a:latin typeface="Calibri" panose="020F0502020204030204"/>
                <a:ea typeface="+mn-ea"/>
                <a:cs typeface="+mn-cs"/>
              </a:rPr>
              <a:t>Maintenant que vous disposez de quelques outils pour une prise de décision éthique, prendriez-vous une autre décision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1" kumimoji="0" sz="2800" b="0" i="0" u="none" strike="noStrike" cap="none" normalizeH="0" baseline="0" noProof="0">
                <a:ln>
                  <a:noFill/>
                </a:ln>
                <a:solidFill>
                  <a:prstClr val="black"/>
                </a:solidFill>
                <a:effectLst/>
                <a:uLnTx/>
                <a:uFillTx/>
                <a:latin typeface="Calibri" panose="020F0502020204030204"/>
                <a:ea typeface="+mn-ea"/>
                <a:cs typeface="+mn-cs"/>
              </a:rPr>
              <a:t>2) Discutez de la manière dont vous (le groupe) traiteriez maintenant la situation. Utiliseriez-vous les outils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dirty="1" b="0" kumimoji="0" sz="2800" i="0" u="none" strike="noStrike" cap="none" normalizeH="0" baseline="0" noProof="0">
                <a:ln>
                  <a:noFill/>
                </a:ln>
                <a:solidFill>
                  <a:prstClr val="black"/>
                </a:solidFill>
                <a:effectLst/>
                <a:uLnTx/>
                <a:uFillTx/>
                <a:latin typeface="Calibri" panose="020F0502020204030204"/>
                <a:ea typeface="+mn-ea"/>
                <a:cs typeface="+mn-cs"/>
              </a:rPr>
              <a:t>Vous disposez de </a:t>
            </a:r>
            <a:r>
              <a:rPr lang="fr-FR" dirty="1" b="1" kumimoji="0" sz="2800" i="0" u="none" strike="noStrike" cap="none" normalizeH="0" baseline="0" noProof="0">
                <a:ln>
                  <a:noFill/>
                </a:ln>
                <a:solidFill>
                  <a:srgbClr val="005A9E"/>
                </a:solidFill>
                <a:effectLst/>
                <a:uLnTx/>
                <a:uFillTx/>
                <a:latin typeface="Calibri" panose="020F0502020204030204"/>
                <a:ea typeface="+mn-ea"/>
                <a:cs typeface="+mn-cs"/>
              </a:rPr>
              <a:t>10 minutes</a:t>
            </a:r>
            <a:r>
              <a:rPr lang="fr-FR" dirty="1" b="0" kumimoji="0" sz="2800" i="0" u="none" strike="noStrike" cap="none" normalizeH="0" baseline="0" noProof="0">
                <a:ln>
                  <a:noFill/>
                </a:ln>
                <a:solidFill>
                  <a:prstClr val="black"/>
                </a:solidFill>
                <a:effectLst/>
                <a:uLnTx/>
                <a:uFillTx/>
                <a:latin typeface="Calibri" panose="020F0502020204030204"/>
                <a:ea typeface="+mn-ea"/>
                <a:cs typeface="+mn-cs"/>
              </a:rPr>
              <a:t> avant de présenter vos résultats en séance plénière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865948-8B76-4A50-B7DB-B45DBE1BD062}" type="slidenum">
              <a:rPr kumimoji="0" lang="fr-CH"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p>
        </p:txBody>
      </p:sp>
    </p:spTree>
    <p:extLst>
      <p:ext uri="{BB962C8B-B14F-4D97-AF65-F5344CB8AC3E}">
        <p14:creationId xmlns="" xmlns:p14="http://schemas.microsoft.com/office/powerpoint/2010/main" val="1372865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42</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3" name="TextBox 2"/>
          <p:cNvSpPr txBox="1"/>
          <p:nvPr/>
        </p:nvSpPr>
        <p:spPr>
          <a:xfrm>
            <a:off x="628650" y="422561"/>
            <a:ext cx="11563350" cy="769441"/>
          </a:xfrm>
          <a:prstGeom prst="rect">
            <a:avLst/>
          </a:prstGeom>
          <a:noFill/>
        </p:spPr>
        <p:txBody>
          <a:bodyPr wrap="square" rtlCol="0">
            <a:spAutoFit/>
          </a:bodyPr>
          <a:lstStyle/>
          <a:p>
            <a:pPr algn="ctr"/>
            <a:r>
              <a:rPr lang="fr-FR" dirty="1" sz="4400" b="1"/>
              <a:t>Suggestions de lectures</a:t>
            </a:r>
          </a:p>
        </p:txBody>
      </p:sp>
      <p:sp>
        <p:nvSpPr>
          <p:cNvPr id="2" name="Rectangle 1">
            <a:extLst>
              <a:ext uri="{FF2B5EF4-FFF2-40B4-BE49-F238E27FC236}">
                <a16:creationId xmlns="" xmlns:a16="http://schemas.microsoft.com/office/drawing/2014/main" id="{DEA30B4D-8F7E-4AD2-910B-F275669FBC68}"/>
              </a:ext>
            </a:extLst>
          </p:cNvPr>
          <p:cNvSpPr/>
          <p:nvPr/>
        </p:nvSpPr>
        <p:spPr>
          <a:xfrm>
            <a:off x="1037063" y="1429127"/>
            <a:ext cx="10950498" cy="4832092"/>
          </a:xfrm>
          <a:prstGeom prst="rect">
            <a:avLst/>
          </a:prstGeom>
        </p:spPr>
        <p:txBody>
          <a:bodyPr wrap="square">
            <a:spAutoFit/>
          </a:bodyPr>
          <a:lstStyle/>
          <a:p>
            <a:pPr marL="457200" indent="-457200">
              <a:buFont typeface="Arial" panose="020B0604020202020204" pitchFamily="34" charset="0"/>
              <a:buChar char="•"/>
            </a:pPr>
            <a:r>
              <a:rPr lang="fr-FR" dirty="1" b="1" sz="2800"/>
              <a:t>Humanitarian Health Ethics Analysis Tool Handbook</a:t>
            </a:r>
            <a:r>
              <a:rPr lang="fr-FR" dirty="1" sz="2800"/>
              <a:t>.</a:t>
            </a:r>
            <a:r>
              <a:rPr lang="fr-FR" dirty="1" sz="2800"/>
              <a:t> </a:t>
            </a:r>
            <a:r>
              <a:rPr lang="fr-FR" dirty="1" sz="2800"/>
              <a:t>Fraser, Hunt, Schwartz, de Laat, 2014.</a:t>
            </a:r>
            <a:r>
              <a:rPr lang="fr-FR" dirty="1" sz="2800"/>
              <a:t> </a:t>
            </a:r>
          </a:p>
          <a:p>
            <a:pPr marL="457200" indent="-457200">
              <a:buFont typeface="Arial" panose="020B0604020202020204" pitchFamily="34" charset="0"/>
              <a:buChar char="•"/>
            </a:pPr>
            <a:r>
              <a:rPr lang="fr-FR" dirty="1" b="1" sz="2800"/>
              <a:t>Henry Dunant </a:t>
            </a:r>
            <a:r>
              <a:rPr lang="fr-FR" dirty="1" sz="2800"/>
              <a:t>(1862).</a:t>
            </a:r>
            <a:r>
              <a:rPr lang="fr-FR" dirty="1" sz="2800"/>
              <a:t>  </a:t>
            </a:r>
            <a:r>
              <a:rPr lang="fr-FR" dirty="1" sz="2800"/>
              <a:t>Un souvenir de Solférino, CICR, Genève.</a:t>
            </a:r>
          </a:p>
          <a:p>
            <a:pPr marL="457200" indent="-457200">
              <a:buFont typeface="Arial" panose="020B0604020202020204" pitchFamily="34" charset="0"/>
              <a:buChar char="•"/>
            </a:pPr>
            <a:r>
              <a:rPr lang="fr-FR" dirty="1" b="1" sz="2800"/>
              <a:t>Hugo Slim </a:t>
            </a:r>
            <a:r>
              <a:rPr lang="fr-FR" dirty="1" sz="2800"/>
              <a:t>(1997).</a:t>
            </a:r>
            <a:r>
              <a:rPr lang="fr-FR" dirty="1" sz="2800"/>
              <a:t> </a:t>
            </a:r>
            <a:r>
              <a:rPr lang="fr-FR" dirty="1" sz="2800"/>
              <a:t>Doing the right Thing.</a:t>
            </a:r>
            <a:r>
              <a:rPr lang="fr-FR" dirty="1" sz="2800"/>
              <a:t> </a:t>
            </a:r>
            <a:r>
              <a:rPr lang="fr-FR" dirty="1" sz="2800"/>
              <a:t>Disasters, 21(3):244-257</a:t>
            </a:r>
          </a:p>
          <a:p>
            <a:pPr marL="457200" indent="-457200">
              <a:buFont typeface="Arial" panose="020B0604020202020204" pitchFamily="34" charset="0"/>
              <a:buChar char="•"/>
            </a:pPr>
            <a:r>
              <a:rPr lang="fr-FR" dirty="1" b="1" sz="2800"/>
              <a:t>Association Médicale Mondiale </a:t>
            </a:r>
            <a:r>
              <a:rPr lang="fr-FR" dirty="1" sz="2800"/>
              <a:t>(2005).</a:t>
            </a:r>
            <a:r>
              <a:rPr lang="fr-FR" dirty="1" sz="2800"/>
              <a:t> </a:t>
            </a:r>
            <a:r>
              <a:rPr lang="fr-FR" dirty="1" sz="2800"/>
              <a:t>Manuel d’Éthique Médicale. http://www.wma.net/</a:t>
            </a:r>
          </a:p>
          <a:p>
            <a:pPr marL="457200" indent="-457200">
              <a:buFont typeface="Arial" panose="020B0604020202020204" pitchFamily="34" charset="0"/>
              <a:buChar char="•"/>
            </a:pPr>
            <a:r>
              <a:rPr lang="fr-FR" dirty="1" b="1" sz="2800"/>
              <a:t>Hugo Slim </a:t>
            </a:r>
            <a:r>
              <a:rPr lang="fr-FR" dirty="1" sz="2800"/>
              <a:t>(2015) Humanitarian Ethics – A Guide to the Morality and Aid in War and Disaster.</a:t>
            </a:r>
            <a:r>
              <a:rPr lang="fr-FR" dirty="1" sz="2800"/>
              <a:t> </a:t>
            </a:r>
            <a:r>
              <a:rPr lang="fr-FR" dirty="1" sz="2800"/>
              <a:t>Londres :</a:t>
            </a:r>
            <a:r>
              <a:rPr lang="fr-FR" dirty="1" sz="2800"/>
              <a:t> </a:t>
            </a:r>
            <a:r>
              <a:rPr lang="fr-FR" dirty="1" sz="2800"/>
              <a:t>Hurst, 300 pp.</a:t>
            </a:r>
          </a:p>
          <a:p>
            <a:pPr marL="457200" indent="-457200">
              <a:buFont typeface="Arial" panose="020B0604020202020204" pitchFamily="34" charset="0"/>
              <a:buChar char="•"/>
            </a:pPr>
            <a:r>
              <a:rPr lang="fr-FR" dirty="1" b="1" sz="2800"/>
              <a:t>Guidance for Managing Ethical Issues in Infectious Disease Outbreaks</a:t>
            </a:r>
            <a:r>
              <a:rPr lang="fr-FR" dirty="1" sz="2800"/>
              <a:t>, Organisation mondiale de la Santé 2016 -www.who.int/ethics/publications/infectious-disease-outbreaks/en/</a:t>
            </a:r>
          </a:p>
        </p:txBody>
      </p:sp>
    </p:spTree>
    <p:extLst>
      <p:ext uri="{BB962C8B-B14F-4D97-AF65-F5344CB8AC3E}">
        <p14:creationId xmlns="" xmlns:p14="http://schemas.microsoft.com/office/powerpoint/2010/main" val="151991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5</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2" name="TextBox 1"/>
          <p:cNvSpPr txBox="1"/>
          <p:nvPr/>
        </p:nvSpPr>
        <p:spPr>
          <a:xfrm>
            <a:off x="1286539" y="2296633"/>
            <a:ext cx="1326004" cy="1846659"/>
          </a:xfrm>
          <a:prstGeom prst="rect">
            <a:avLst/>
          </a:prstGeom>
          <a:noFill/>
        </p:spPr>
        <p:txBody>
          <a:bodyPr wrap="none" rtlCol="0">
            <a:spAutoFit/>
          </a:bodyPr>
          <a:lstStyle/>
          <a:p>
            <a:r>
              <a:rPr lang="fr-FR" dirty="1" sz="9600" b="1">
                <a:solidFill>
                  <a:srgbClr val="FF0000"/>
                </a:solidFill>
              </a:rPr>
              <a:t>??</a:t>
            </a:r>
          </a:p>
          <a:p>
            <a:endParaRPr lang="en-GB" dirty="0"/>
          </a:p>
        </p:txBody>
      </p:sp>
      <p:sp>
        <p:nvSpPr>
          <p:cNvPr id="3" name="TextBox 2"/>
          <p:cNvSpPr txBox="1"/>
          <p:nvPr/>
        </p:nvSpPr>
        <p:spPr>
          <a:xfrm>
            <a:off x="2941245" y="1012954"/>
            <a:ext cx="8102009" cy="6863417"/>
          </a:xfrm>
          <a:prstGeom prst="rect">
            <a:avLst/>
          </a:prstGeom>
          <a:noFill/>
        </p:spPr>
        <p:txBody>
          <a:bodyPr wrap="square" rtlCol="0">
            <a:spAutoFit/>
          </a:bodyPr>
          <a:lstStyle/>
          <a:p>
            <a:pPr algn="ctr"/>
            <a:r>
              <a:rPr lang="fr-FR" dirty="1" sz="4400"/>
              <a:t>Pourquoi devons-nous avoir des connaissances en matière d’éthique pratique, de comportement éthique et de prise de décisions éthique ?</a:t>
            </a:r>
          </a:p>
          <a:p>
            <a:pPr algn="ctr"/>
            <a:endParaRPr lang="en-GB" sz="4400" dirty="0"/>
          </a:p>
          <a:p>
            <a:pPr algn="ctr"/>
            <a:r>
              <a:rPr lang="fr-FR" dirty="1" sz="4400"/>
              <a:t>Prendre la meilleure décision :</a:t>
            </a:r>
          </a:p>
          <a:p>
            <a:pPr algn="ctr"/>
            <a:endParaRPr lang="en-GB" sz="4400" dirty="0"/>
          </a:p>
          <a:p>
            <a:pPr algn="ctr"/>
            <a:r>
              <a:rPr lang="fr-FR" dirty="1" sz="4400"/>
              <a:t>un dilemme éthique</a:t>
            </a:r>
          </a:p>
          <a:p>
            <a:pPr algn="ctr"/>
            <a:endParaRPr lang="en-GB" sz="4400" dirty="0"/>
          </a:p>
          <a:p>
            <a:pPr algn="ctr"/>
            <a:endParaRPr lang="en-GB" sz="4400" dirty="0"/>
          </a:p>
        </p:txBody>
      </p:sp>
    </p:spTree>
    <p:extLst>
      <p:ext uri="{BB962C8B-B14F-4D97-AF65-F5344CB8AC3E}">
        <p14:creationId xmlns="" xmlns:p14="http://schemas.microsoft.com/office/powerpoint/2010/main" val="129424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865948-8B76-4A50-B7DB-B45DBE1BD062}" type="slidenum">
              <a:rPr lang="fr-CH" smtClean="0"/>
              <a:pPr/>
              <a:t>6</a:t>
            </a:fld>
          </a:p>
        </p:txBody>
      </p:sp>
      <p:sp>
        <p:nvSpPr>
          <p:cNvPr id="6" name="Rectangle 5"/>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7" name="TextBox 6"/>
          <p:cNvSpPr txBox="1"/>
          <p:nvPr/>
        </p:nvSpPr>
        <p:spPr>
          <a:xfrm>
            <a:off x="84083" y="5281081"/>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2" name="TextBox 1"/>
          <p:cNvSpPr txBox="1"/>
          <p:nvPr/>
        </p:nvSpPr>
        <p:spPr>
          <a:xfrm>
            <a:off x="1286539" y="2296633"/>
            <a:ext cx="1326004" cy="1846659"/>
          </a:xfrm>
          <a:prstGeom prst="rect">
            <a:avLst/>
          </a:prstGeom>
          <a:noFill/>
        </p:spPr>
        <p:txBody>
          <a:bodyPr wrap="none" rtlCol="0">
            <a:spAutoFit/>
          </a:bodyPr>
          <a:lstStyle/>
          <a:p>
            <a:r>
              <a:rPr lang="fr-FR" dirty="1" sz="9600" b="1">
                <a:solidFill>
                  <a:srgbClr val="FF0000"/>
                </a:solidFill>
              </a:rPr>
              <a:t>??</a:t>
            </a:r>
          </a:p>
          <a:p>
            <a:endParaRPr lang="en-GB" dirty="0"/>
          </a:p>
        </p:txBody>
      </p:sp>
      <p:sp>
        <p:nvSpPr>
          <p:cNvPr id="3" name="TextBox 2"/>
          <p:cNvSpPr txBox="1"/>
          <p:nvPr/>
        </p:nvSpPr>
        <p:spPr>
          <a:xfrm>
            <a:off x="2904300" y="1012954"/>
            <a:ext cx="8102009" cy="6863417"/>
          </a:xfrm>
          <a:prstGeom prst="rect">
            <a:avLst/>
          </a:prstGeom>
          <a:noFill/>
        </p:spPr>
        <p:txBody>
          <a:bodyPr wrap="square" rtlCol="0">
            <a:spAutoFit/>
          </a:bodyPr>
          <a:lstStyle/>
          <a:p>
            <a:pPr algn="ctr"/>
            <a:r>
              <a:rPr lang="fr-FR" dirty="1" sz="4400"/>
              <a:t>Qu’est qu’un dilemme éthique ?</a:t>
            </a:r>
          </a:p>
          <a:p>
            <a:pPr algn="ctr"/>
            <a:endParaRPr lang="en-GB" sz="4400" dirty="0"/>
          </a:p>
          <a:p>
            <a:pPr algn="ctr"/>
            <a:r>
              <a:rPr lang="fr-FR" dirty="1" sz="4400"/>
              <a:t>Un dilemme éthique est un conflit entre des alternatives dans lequel quel que soit le choix de la personne, un principe éthique sera compromis.</a:t>
            </a:r>
          </a:p>
          <a:p>
            <a:pPr algn="ctr"/>
            <a:endParaRPr lang="en-GB" sz="4400" dirty="0"/>
          </a:p>
          <a:p>
            <a:pPr algn="ctr"/>
            <a:endParaRPr lang="en-GB" sz="4400" dirty="0"/>
          </a:p>
          <a:p>
            <a:pPr algn="ctr"/>
            <a:endParaRPr lang="en-GB" sz="4400" dirty="0"/>
          </a:p>
        </p:txBody>
      </p:sp>
    </p:spTree>
    <p:extLst>
      <p:ext uri="{BB962C8B-B14F-4D97-AF65-F5344CB8AC3E}">
        <p14:creationId xmlns="" xmlns:p14="http://schemas.microsoft.com/office/powerpoint/2010/main" val="77042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fr-FR" dirty="1">
                <a:solidFill>
                  <a:schemeClr val="bg1"/>
                </a:solidFill>
              </a:rPr>
              <a:t>Cours H.E.L.P.</a:t>
            </a:r>
          </a:p>
        </p:txBody>
      </p:sp>
      <p:sp>
        <p:nvSpPr>
          <p:cNvPr id="4" name="Title 4"/>
          <p:cNvSpPr txBox="1">
            <a:spLocks/>
          </p:cNvSpPr>
          <p:nvPr/>
        </p:nvSpPr>
        <p:spPr>
          <a:xfrm>
            <a:off x="838199" y="140275"/>
            <a:ext cx="11171663"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dirty="1" u="sng">
                <a:latin typeface="+mn-lt"/>
              </a:rPr>
              <a:t>Série d’études de cas :</a:t>
            </a:r>
            <a:r>
              <a:rPr lang="fr-FR" dirty="1" u="sng">
                <a:latin typeface="+mn-lt"/>
              </a:rPr>
              <a:t> </a:t>
            </a:r>
            <a:r>
              <a:rPr lang="fr-FR" dirty="1" u="sng">
                <a:latin typeface="+mn-lt"/>
              </a:rPr>
              <a:t>cooptation d’organisations d’aide</a:t>
            </a:r>
            <a:r>
              <a:rPr lang="fr-FR" dirty="1" u="sng">
                <a:latin typeface="+mn-lt"/>
              </a:rPr>
              <a:t> </a:t>
            </a:r>
          </a:p>
        </p:txBody>
      </p:sp>
      <p:sp>
        <p:nvSpPr>
          <p:cNvPr id="5" name="Content Placeholder 3"/>
          <p:cNvSpPr txBox="1">
            <a:spLocks/>
          </p:cNvSpPr>
          <p:nvPr/>
        </p:nvSpPr>
        <p:spPr>
          <a:xfrm>
            <a:off x="1068770" y="1580092"/>
            <a:ext cx="10515600" cy="4875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fr-FR" dirty="1" sz="3500" b="1">
                <a:solidFill>
                  <a:srgbClr val="FF0000"/>
                </a:solidFill>
              </a:rPr>
              <a:t>Travail de groupe</a:t>
            </a:r>
            <a:r>
              <a:rPr lang="fr-FR" dirty="1" sz="3500" b="1">
                <a:solidFill>
                  <a:srgbClr val="FF0000"/>
                </a:solidFill>
              </a:rPr>
              <a:t> </a:t>
            </a:r>
          </a:p>
          <a:p>
            <a:pPr marL="0" indent="0" algn="ctr">
              <a:buFont typeface="Arial" panose="020B0604020202020204" pitchFamily="34" charset="0"/>
              <a:buNone/>
            </a:pPr>
            <a:endParaRPr lang="en-GB" sz="3500" b="1" dirty="0">
              <a:solidFill>
                <a:srgbClr val="FF0000"/>
              </a:solidFill>
            </a:endParaRPr>
          </a:p>
          <a:p>
            <a:pPr marL="514350" indent="-514350" algn="ctr">
              <a:buAutoNum type="arabicParenR"/>
            </a:pPr>
            <a:r>
              <a:rPr lang="fr-FR" dirty="1"/>
              <a:t>Votre équipe est chargée de cette opération, quelle est votre décision ?</a:t>
            </a:r>
          </a:p>
          <a:p>
            <a:pPr marL="0" indent="0" algn="ctr">
              <a:buNone/>
            </a:pPr>
            <a:endParaRPr lang="en-US" dirty="0"/>
          </a:p>
          <a:p>
            <a:pPr marL="0" indent="0" algn="ctr">
              <a:buNone/>
            </a:pPr>
            <a:r>
              <a:rPr lang="fr-FR" dirty="1"/>
              <a:t>Vous disposez de </a:t>
            </a:r>
            <a:r>
              <a:rPr lang="fr-FR" dirty="1" b="1">
                <a:solidFill>
                  <a:srgbClr val="005A9E"/>
                </a:solidFill>
              </a:rPr>
              <a:t>15 minutes</a:t>
            </a:r>
            <a:r>
              <a:rPr lang="fr-FR" dirty="1"/>
              <a:t> avant la présentation et la discussion de vos résultats en séance plénière </a:t>
            </a:r>
            <a:r>
              <a:rPr lang="fr-FR" dirty="1" b="1">
                <a:solidFill>
                  <a:srgbClr val="005A9E"/>
                </a:solidFill>
              </a:rPr>
              <a:t>(durée de présentation : 1 minute par groupe)</a:t>
            </a:r>
          </a:p>
          <a:p>
            <a:pPr marL="0" indent="0" algn="ctr">
              <a:buFont typeface="Arial" panose="020B0604020202020204" pitchFamily="34" charset="0"/>
              <a:buNone/>
            </a:pPr>
            <a:endParaRPr lang="en-GB" dirty="0"/>
          </a:p>
        </p:txBody>
      </p:sp>
      <p:sp>
        <p:nvSpPr>
          <p:cNvPr id="6" name="Slide Number Placeholder 5"/>
          <p:cNvSpPr>
            <a:spLocks noGrp="1"/>
          </p:cNvSpPr>
          <p:nvPr>
            <p:ph type="sldNum" sz="quarter" idx="12"/>
          </p:nvPr>
        </p:nvSpPr>
        <p:spPr/>
        <p:txBody>
          <a:bodyPr/>
          <a:lstStyle/>
          <a:p>
            <a:fld id="{00865948-8B76-4A50-B7DB-B45DBE1BD062}" type="slidenum">
              <a:rPr lang="fr-CH" smtClean="0"/>
              <a:pPr/>
              <a:t>7</a:t>
            </a:fld>
          </a:p>
        </p:txBody>
      </p:sp>
    </p:spTree>
    <p:extLst>
      <p:ext uri="{BB962C8B-B14F-4D97-AF65-F5344CB8AC3E}">
        <p14:creationId xmlns="" xmlns:p14="http://schemas.microsoft.com/office/powerpoint/2010/main" val="3304234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5" name="Content Placeholder 3"/>
          <p:cNvSpPr txBox="1">
            <a:spLocks/>
          </p:cNvSpPr>
          <p:nvPr/>
        </p:nvSpPr>
        <p:spPr>
          <a:xfrm>
            <a:off x="1068770" y="1580092"/>
            <a:ext cx="10515600" cy="4875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dirty="0"/>
          </a:p>
        </p:txBody>
      </p:sp>
      <p:sp>
        <p:nvSpPr>
          <p:cNvPr id="6" name="Slide Number Placeholder 5"/>
          <p:cNvSpPr>
            <a:spLocks noGrp="1"/>
          </p:cNvSpPr>
          <p:nvPr>
            <p:ph type="sldNum" sz="quarter" idx="12"/>
          </p:nvPr>
        </p:nvSpPr>
        <p:spPr/>
        <p:txBody>
          <a:bodyPr/>
          <a:lstStyle/>
          <a:p>
            <a:fld id="{00865948-8B76-4A50-B7DB-B45DBE1BD062}" type="slidenum">
              <a:rPr lang="fr-CH" smtClean="0"/>
              <a:pPr/>
              <a:t>8</a:t>
            </a:fld>
            <a:endParaRPr lang="fr-CH"/>
          </a:p>
        </p:txBody>
      </p:sp>
      <p:pic>
        <p:nvPicPr>
          <p:cNvPr id="1029" name="Picture 5"/>
          <p:cNvPicPr>
            <a:picLocks noChangeAspect="1" noChangeArrowheads="1"/>
          </p:cNvPicPr>
          <p:nvPr/>
        </p:nvPicPr>
        <p:blipFill>
          <a:blip r:embed="rId2"/>
          <a:srcRect/>
          <a:stretch>
            <a:fillRect/>
          </a:stretch>
        </p:blipFill>
        <p:spPr bwMode="auto">
          <a:xfrm>
            <a:off x="814388" y="295275"/>
            <a:ext cx="10563225" cy="6267450"/>
          </a:xfrm>
          <a:prstGeom prst="rect">
            <a:avLst/>
          </a:prstGeom>
          <a:noFill/>
          <a:ln w="9525">
            <a:noFill/>
            <a:miter lim="800000"/>
            <a:headEnd/>
            <a:tailEnd/>
          </a:ln>
          <a:effectLst/>
        </p:spPr>
      </p:pic>
    </p:spTree>
    <p:extLst>
      <p:ext uri="{BB962C8B-B14F-4D97-AF65-F5344CB8AC3E}">
        <p14:creationId xmlns="" xmlns:p14="http://schemas.microsoft.com/office/powerpoint/2010/main" val="33042343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0" y="0"/>
            <a:ext cx="628650" cy="6858000"/>
          </a:xfrm>
          <a:prstGeom prst="rect">
            <a:avLst/>
          </a:prstGeom>
          <a:solidFill>
            <a:srgbClr val="005BA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a:p>
            <a:pPr algn="ctr"/>
            <a:endParaRPr lang="fr-CH" dirty="0"/>
          </a:p>
        </p:txBody>
      </p:sp>
      <p:sp>
        <p:nvSpPr>
          <p:cNvPr id="3" name="TextBox 2"/>
          <p:cNvSpPr txBox="1"/>
          <p:nvPr/>
        </p:nvSpPr>
        <p:spPr>
          <a:xfrm>
            <a:off x="83492" y="5132084"/>
            <a:ext cx="461665" cy="1440394"/>
          </a:xfrm>
          <a:prstGeom prst="rect">
            <a:avLst/>
          </a:prstGeom>
          <a:noFill/>
        </p:spPr>
        <p:txBody>
          <a:bodyPr vert="vert270" wrap="none" rtlCol="0">
            <a:spAutoFit/>
          </a:bodyPr>
          <a:lstStyle/>
          <a:p>
            <a:r>
              <a:rPr lang="en-US" dirty="0">
                <a:solidFill>
                  <a:schemeClr val="bg1"/>
                </a:solidFill>
              </a:rPr>
              <a:t>H.E.L.P. course</a:t>
            </a:r>
          </a:p>
        </p:txBody>
      </p:sp>
      <p:sp>
        <p:nvSpPr>
          <p:cNvPr id="5" name="Content Placeholder 3"/>
          <p:cNvSpPr txBox="1">
            <a:spLocks/>
          </p:cNvSpPr>
          <p:nvPr/>
        </p:nvSpPr>
        <p:spPr>
          <a:xfrm>
            <a:off x="1068770" y="1580092"/>
            <a:ext cx="10515600" cy="4875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GB" dirty="0"/>
          </a:p>
        </p:txBody>
      </p:sp>
      <p:sp>
        <p:nvSpPr>
          <p:cNvPr id="6" name="Slide Number Placeholder 5"/>
          <p:cNvSpPr>
            <a:spLocks noGrp="1"/>
          </p:cNvSpPr>
          <p:nvPr>
            <p:ph type="sldNum" sz="quarter" idx="12"/>
          </p:nvPr>
        </p:nvSpPr>
        <p:spPr/>
        <p:txBody>
          <a:bodyPr/>
          <a:lstStyle/>
          <a:p>
            <a:fld id="{00865948-8B76-4A50-B7DB-B45DBE1BD062}" type="slidenum">
              <a:rPr lang="fr-CH" smtClean="0"/>
              <a:pPr/>
              <a:t>9</a:t>
            </a:fld>
            <a:endParaRPr lang="fr-CH"/>
          </a:p>
        </p:txBody>
      </p:sp>
      <p:pic>
        <p:nvPicPr>
          <p:cNvPr id="2050" name="Picture 2"/>
          <p:cNvPicPr>
            <a:picLocks noChangeAspect="1" noChangeArrowheads="1"/>
          </p:cNvPicPr>
          <p:nvPr/>
        </p:nvPicPr>
        <p:blipFill>
          <a:blip r:embed="rId2"/>
          <a:srcRect/>
          <a:stretch>
            <a:fillRect/>
          </a:stretch>
        </p:blipFill>
        <p:spPr bwMode="auto">
          <a:xfrm>
            <a:off x="833719" y="2528047"/>
            <a:ext cx="5791200" cy="3810000"/>
          </a:xfrm>
          <a:prstGeom prst="rect">
            <a:avLst/>
          </a:prstGeom>
          <a:noFill/>
          <a:ln w="9525">
            <a:noFill/>
            <a:miter lim="800000"/>
            <a:headEnd/>
            <a:tailEnd/>
          </a:ln>
          <a:effectLst/>
        </p:spPr>
      </p:pic>
      <p:pic>
        <p:nvPicPr>
          <p:cNvPr id="2052" name="Picture 4" descr="Bildergebnis für sich farm workers"/>
          <p:cNvPicPr>
            <a:picLocks noChangeAspect="1" noChangeArrowheads="1"/>
          </p:cNvPicPr>
          <p:nvPr/>
        </p:nvPicPr>
        <p:blipFill>
          <a:blip r:embed="rId3" cstate="print"/>
          <a:srcRect/>
          <a:stretch>
            <a:fillRect/>
          </a:stretch>
        </p:blipFill>
        <p:spPr bwMode="auto">
          <a:xfrm>
            <a:off x="6644698" y="555811"/>
            <a:ext cx="5274445" cy="2886635"/>
          </a:xfrm>
          <a:prstGeom prst="rect">
            <a:avLst/>
          </a:prstGeom>
          <a:noFill/>
        </p:spPr>
      </p:pic>
    </p:spTree>
    <p:extLst>
      <p:ext uri="{BB962C8B-B14F-4D97-AF65-F5344CB8AC3E}">
        <p14:creationId xmlns="" xmlns:p14="http://schemas.microsoft.com/office/powerpoint/2010/main" val="3304234362"/>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ICRC Team Document" ma:contentTypeID="0x010100F306B2604BE44180B8B82333BE64DF4E005A5CBB6C53404A16AAEA5338BA523999000A8DC57427FE8447B6BC7D6E7F551E9D" ma:contentTypeVersion="59" ma:contentTypeDescription="Upload Form" ma:contentTypeScope="" ma:versionID="af942c23399e2bbf09343e682b64174d">
  <xsd:schema xmlns:xsd="http://www.w3.org/2001/XMLSchema" xmlns:xs="http://www.w3.org/2001/XMLSchema" xmlns:p="http://schemas.microsoft.com/office/2006/metadata/properties" xmlns:ns1="http://schemas.microsoft.com/sharepoint/v3" xmlns:ns2="71402401-ee9a-4cfa-82a8-ebbd88d5d766" xmlns:ns3="a8a2af44-4b8d-404b-a8bd-4186350a523c" xmlns:ns4="775538c5-eb89-48ba-a372-0acd5d6f1291" targetNamespace="http://schemas.microsoft.com/office/2006/metadata/properties" ma:root="true" ma:fieldsID="9eefc4f65a2f985d9d7f7f4fa1d65849" ns1:_="" ns2:_="" ns3:_="" ns4:_="">
    <xsd:import namespace="http://schemas.microsoft.com/sharepoint/v3"/>
    <xsd:import namespace="71402401-ee9a-4cfa-82a8-ebbd88d5d766"/>
    <xsd:import namespace="a8a2af44-4b8d-404b-a8bd-4186350a523c"/>
    <xsd:import namespace="775538c5-eb89-48ba-a372-0acd5d6f1291"/>
    <xsd:element name="properties">
      <xsd:complexType>
        <xsd:sequence>
          <xsd:element name="documentManagement">
            <xsd:complexType>
              <xsd:all>
                <xsd:element ref="ns2:ICRCIMP_IsFocus" minOccurs="0"/>
                <xsd:element ref="ns3:IsIntranet" minOccurs="0"/>
                <xsd:element ref="ns3:Period_x0020_start" minOccurs="0"/>
                <xsd:element ref="ns3:Period_x0020_end" minOccurs="0"/>
                <xsd:element ref="ns2:ICRCIMP_IsRecord" minOccurs="0"/>
                <xsd:element ref="ns2:ICRCIMP_RMIdentifier" minOccurs="0"/>
                <xsd:element ref="ns2:ICRCIMP_RMTransfer" minOccurs="0"/>
                <xsd:element ref="ns1:AverageRating" minOccurs="0"/>
                <xsd:element ref="ns1:RatingCount" minOccurs="0"/>
                <xsd:element ref="ns3:_dlc_DocIdUrl" minOccurs="0"/>
                <xsd:element ref="ns2:ICRCIMP_RMUnitInCharge_H" minOccurs="0"/>
                <xsd:element ref="ns3:TaxCatchAll" minOccurs="0"/>
                <xsd:element ref="ns3:TaxCatchAllLabel" minOccurs="0"/>
                <xsd:element ref="ns3:_dlc_DocIdPersistId" minOccurs="0"/>
                <xsd:element ref="ns2:ICRCIMP_Keyword_H" minOccurs="0"/>
                <xsd:element ref="ns3:_dlc_DocId" minOccurs="0"/>
                <xsd:element ref="ns2:ICRCIMP_OrganizationalAccronym_H" minOccurs="0"/>
                <xsd:element ref="ns2:ICRCIMP_Country_H" minOccurs="0"/>
                <xsd:element ref="ns2:ICRCIMP_DocumentType_H" minOccurs="0"/>
                <xsd:element ref="ns2:ICRCIMP_IHT_H" minOccurs="0"/>
                <xsd:element ref="ns2:ICRCIMP_BusinessFunction_H" minOccurs="0"/>
                <xsd:element ref="ns4:pe3ed4b1638e49a0a22b56e84a30773f" minOccurs="0"/>
                <xsd:element ref="ns2:h205814a13eb4c68bb83316f6dea6ef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6" nillable="true" ma:displayName="Rating (0-5)" ma:decimals="2" ma:description="Average value of all the ratings that have been submitted" ma:hidden="true" ma:internalName="AverageRating" ma:readOnly="false">
      <xsd:simpleType>
        <xsd:restriction base="dms:Number"/>
      </xsd:simpleType>
    </xsd:element>
    <xsd:element name="RatingCount" ma:index="17" nillable="true" ma:displayName="Number of Ratings" ma:decimals="0" ma:description="Number of ratings submitted" ma:hidden="true" ma:internalName="RatingCount"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71402401-ee9a-4cfa-82a8-ebbd88d5d766" elementFormDefault="qualified">
    <xsd:import namespace="http://schemas.microsoft.com/office/2006/documentManagement/types"/>
    <xsd:import namespace="http://schemas.microsoft.com/office/infopath/2007/PartnerControls"/>
    <xsd:element name="ICRCIMP_IsFocus" ma:index="5" nillable="true" ma:displayName="Is Key Document" ma:default="0" ma:internalName="ICRCIMP_IsFocus">
      <xsd:simpleType>
        <xsd:restriction base="dms:Boolean"/>
      </xsd:simpleType>
    </xsd:element>
    <xsd:element name="ICRCIMP_IsRecord" ma:index="12" nillable="true" ma:displayName="Is Record" ma:default="0" ma:internalName="ICRCIMP_IsRecord">
      <xsd:simpleType>
        <xsd:restriction base="dms:Boolean"/>
      </xsd:simpleType>
    </xsd:element>
    <xsd:element name="ICRCIMP_RMIdentifier" ma:index="13" nillable="true" ma:displayName="RM Identifier" ma:hidden="true" ma:internalName="ICRCIMP_RMIdentifier" ma:readOnly="false">
      <xsd:simpleType>
        <xsd:restriction base="dms:Text"/>
      </xsd:simpleType>
    </xsd:element>
    <xsd:element name="ICRCIMP_RMTransfer" ma:index="15" nillable="true" ma:displayName="RM Transfer" ma:format="Image" ma:hidden="true" ma:internalName="ICRCIMP_RMTransfer"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ICRCIMP_RMUnitInCharge_H" ma:index="25" nillable="true" ma:taxonomy="true" ma:internalName="ICRCIMP_RMUnitInCharge_H" ma:taxonomyFieldName="ICRCIMP_RMUnitInCharge" ma:displayName="RM Unit In Charge" ma:readOnly="false" ma:default="" ma:fieldId="{6e3f7d82-bb30-4acf-bd11-eef511e2f6ff}"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Keyword_H" ma:index="29" nillable="true" ma:taxonomy="true" ma:internalName="ICRCIMP_Keyword_H" ma:taxonomyFieldName="ICRCIMP_Keyword" ma:displayName="Keyword" ma:readOnly="false" ma:default="" ma:fieldId="{f27af7a6-d078-4508-aeeb-bc60d2b2a9c2}" ma:taxonomyMulti="true" ma:sspId="ab0fa9d1-5a5a-4c9b-9c24-b67ffc5bb60f" ma:termSetId="9e1982ce-954c-4bc3-b476-a56a519943c0" ma:anchorId="dc16195f-09ad-42a4-9fc8-901be5812cbf" ma:open="false" ma:isKeyword="false">
      <xsd:complexType>
        <xsd:sequence>
          <xsd:element ref="pc:Terms" minOccurs="0" maxOccurs="1"/>
        </xsd:sequence>
      </xsd:complexType>
    </xsd:element>
    <xsd:element name="ICRCIMP_OrganizationalAccronym_H" ma:index="31" nillable="true" ma:taxonomy="true" ma:internalName="ICRCIMP_OrganizationalAccronym_H" ma:taxonomyFieldName="ICRCIMP_OrganizationalAccronym" ma:displayName="Organizational Acronym" ma:readOnly="false" ma:default="" ma:fieldId="{7ccf5c89-e992-4c56-8c3d-f080454b7083}" ma:sspId="ab0fa9d1-5a5a-4c9b-9c24-b67ffc5bb60f" ma:termSetId="9e1982ce-954c-4bc3-b476-a56a519943c0" ma:anchorId="63380a77-9e03-450d-9a07-fe8456eb1d4e" ma:open="false" ma:isKeyword="false">
      <xsd:complexType>
        <xsd:sequence>
          <xsd:element ref="pc:Terms" minOccurs="0" maxOccurs="1"/>
        </xsd:sequence>
      </xsd:complexType>
    </xsd:element>
    <xsd:element name="ICRCIMP_Country_H" ma:index="32" nillable="true" ma:taxonomy="true" ma:internalName="ICRCIMP_Country_H" ma:taxonomyFieldName="ICRCIMP_Country" ma:displayName="Country" ma:readOnly="false" ma:default="" ma:fieldId="{43c356ae-dbf9-4781-9db5-36f4e2c43aa5}" ma:taxonomyMulti="true" ma:sspId="ab0fa9d1-5a5a-4c9b-9c24-b67ffc5bb60f" ma:termSetId="9e1982ce-954c-4bc3-b476-a56a519943c0" ma:anchorId="ef6172f5-22a7-44c1-85b4-1009e07f4347" ma:open="false" ma:isKeyword="false">
      <xsd:complexType>
        <xsd:sequence>
          <xsd:element ref="pc:Terms" minOccurs="0" maxOccurs="1"/>
        </xsd:sequence>
      </xsd:complexType>
    </xsd:element>
    <xsd:element name="ICRCIMP_DocumentType_H" ma:index="33" nillable="true" ma:taxonomy="true" ma:internalName="ICRCIMP_DocumentType_H" ma:taxonomyFieldName="ICRCIMP_DocumentType" ma:displayName="Document Type" ma:readOnly="false" ma:default="" ma:fieldId="{be9838ba-4f15-4a58-a832-ef14848e4da7}" ma:sspId="ab0fa9d1-5a5a-4c9b-9c24-b67ffc5bb60f" ma:termSetId="9e1982ce-954c-4bc3-b476-a56a519943c0" ma:anchorId="d4aee717-125d-40b5-a4ac-9555539d892b" ma:open="false" ma:isKeyword="false">
      <xsd:complexType>
        <xsd:sequence>
          <xsd:element ref="pc:Terms" minOccurs="0" maxOccurs="1"/>
        </xsd:sequence>
      </xsd:complexType>
    </xsd:element>
    <xsd:element name="ICRCIMP_IHT_H" ma:index="34" nillable="true" ma:taxonomy="true" ma:internalName="ICRCIMP_IHT_H" ma:taxonomyFieldName="ICRCIMP_IHT" ma:displayName="IHT" ma:readOnly="false" ma:default="" ma:fieldId="{065c2617-21f6-47e4-87f5-3c0378fecd5d}" ma:sspId="ab0fa9d1-5a5a-4c9b-9c24-b67ffc5bb60f" ma:termSetId="9e1982ce-954c-4bc3-b476-a56a519943c0" ma:anchorId="b0b0a92e-8599-45de-9f88-f18d1883a95e" ma:open="false" ma:isKeyword="false">
      <xsd:complexType>
        <xsd:sequence>
          <xsd:element ref="pc:Terms" minOccurs="0" maxOccurs="1"/>
        </xsd:sequence>
      </xsd:complexType>
    </xsd:element>
    <xsd:element name="ICRCIMP_BusinessFunction_H" ma:index="35" nillable="true" ma:taxonomy="true" ma:internalName="ICRCIMP_BusinessFunction_H" ma:taxonomyFieldName="ICRCIMP_BusinessFunction" ma:displayName="Business Function" ma:readOnly="false" ma:default="" ma:fieldId="{135f9e93-e411-4f51-a3e4-c80a6701173e}" ma:sspId="ab0fa9d1-5a5a-4c9b-9c24-b67ffc5bb60f" ma:termSetId="9e1982ce-954c-4bc3-b476-a56a519943c0" ma:anchorId="1f494b62-34d6-4855-af7c-08b76e795dc3" ma:open="false" ma:isKeyword="false">
      <xsd:complexType>
        <xsd:sequence>
          <xsd:element ref="pc:Terms" minOccurs="0" maxOccurs="1"/>
        </xsd:sequence>
      </xsd:complexType>
    </xsd:element>
    <xsd:element name="h205814a13eb4c68bb83316f6dea6ef2" ma:index="38" nillable="true" ma:taxonomy="true" ma:internalName="h205814a13eb4c68bb83316f6dea6ef2" ma:taxonomyFieldName="ICRCIMP_KeyIssue" ma:displayName="Key Issue" ma:fieldId="{1205814a-13eb-4c68-bb83-316f6dea6ef2}"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8a2af44-4b8d-404b-a8bd-4186350a523c" elementFormDefault="qualified">
    <xsd:import namespace="http://schemas.microsoft.com/office/2006/documentManagement/types"/>
    <xsd:import namespace="http://schemas.microsoft.com/office/infopath/2007/PartnerControls"/>
    <xsd:element name="IsIntranet" ma:index="6" nillable="true" ma:displayName="Is Intranet" ma:default="0" ma:internalName="IsIntranet">
      <xsd:simpleType>
        <xsd:restriction base="dms:Boolean"/>
      </xsd:simpleType>
    </xsd:element>
    <xsd:element name="Period_x0020_start" ma:index="10" nillable="true" ma:displayName="Period start" ma:format="DateOnly" ma:internalName="Period_x0020_start">
      <xsd:simpleType>
        <xsd:restriction base="dms:DateTime"/>
      </xsd:simpleType>
    </xsd:element>
    <xsd:element name="Period_x0020_end" ma:index="11" nillable="true" ma:displayName="Period end" ma:format="DateOnly" ma:internalName="Period_x0020_end">
      <xsd:simpleType>
        <xsd:restriction base="dms:DateTime"/>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TaxCatchAll" ma:index="26" nillable="true" ma:displayName="Taxonomy Catch All Column" ma:hidden="true" ma:list="{bb80481a-0eda-4050-92b4-209d87b2a08d}" ma:internalName="TaxCatchAll" ma:showField="CatchAllData"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bb80481a-0eda-4050-92b4-209d87b2a08d}" ma:internalName="TaxCatchAllLabel" ma:readOnly="true" ma:showField="CatchAllDataLabel" ma:web="71402401-ee9a-4cfa-82a8-ebbd88d5d766">
      <xsd:complexType>
        <xsd:complexContent>
          <xsd:extension base="dms:MultiChoiceLookup">
            <xsd:sequence>
              <xsd:element name="Value" type="dms:Lookup" maxOccurs="unbounded" minOccurs="0"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element name="_dlc_DocId" ma:index="30" nillable="true" ma:displayName="Document ID Value" ma:description="The value of the document ID assigned to this item."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5538c5-eb89-48ba-a372-0acd5d6f1291" elementFormDefault="qualified">
    <xsd:import namespace="http://schemas.microsoft.com/office/2006/documentManagement/types"/>
    <xsd:import namespace="http://schemas.microsoft.com/office/infopath/2007/PartnerControls"/>
    <xsd:element name="pe3ed4b1638e49a0a22b56e84a30773f" ma:index="36" nillable="true" ma:taxonomy="true" ma:internalName="pe3ed4b1638e49a0a22b56e84a30773f" ma:taxonomyFieldName="Key_x0020_Issue" ma:displayName="Key Issue" ma:default="3;#- No key issue|32056555-74b8-4174-9beb-b0d6d010855f" ma:fieldId="{9e3ed4b1-638e-49a0-a22b-56e84a30773f}" ma:sspId="ab0fa9d1-5a5a-4c9b-9c24-b67ffc5bb60f" ma:termSetId="9e1982ce-954c-4bc3-b476-a56a519943c0" ma:anchorId="a8ad2310-98ac-4bbe-9c4d-0a57da7951af"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1" ma:displayName="Summary"/>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ab0fa9d1-5a5a-4c9b-9c24-b67ffc5bb60f" ContentTypeId="0x010100F306B2604BE44180B8B82333BE64DF4E005A5CBB6C53404A16AAEA5338BA523999" PreviousValue="false"/>
</file>

<file path=customXml/item5.xml><?xml version="1.0" encoding="utf-8"?>
<p:properties xmlns:p="http://schemas.microsoft.com/office/2006/metadata/properties" xmlns:xsi="http://www.w3.org/2001/XMLSchema-instance" xmlns:pc="http://schemas.microsoft.com/office/infopath/2007/PartnerControls">
  <documentManagement>
    <ICRCIMP_Country_H xmlns="71402401-ee9a-4cfa-82a8-ebbd88d5d766">
      <Terms xmlns="http://schemas.microsoft.com/office/infopath/2007/PartnerControls">
        <TermInfo xmlns="http://schemas.microsoft.com/office/infopath/2007/PartnerControls">
          <TermName xmlns="http://schemas.microsoft.com/office/infopath/2007/PartnerControls">No Country</TermName>
          <TermId xmlns="http://schemas.microsoft.com/office/infopath/2007/PartnerControls">1f55df4f-c103-4303-b974-426a8e7d1d06</TermId>
        </TermInfo>
      </Terms>
    </ICRCIMP_Country_H>
    <Period_x0020_start xmlns="a8a2af44-4b8d-404b-a8bd-4186350a523c">2023-05-09T15:00:00+00:00</Period_x0020_start>
    <TaxCatchAll xmlns="a8a2af44-4b8d-404b-a8bd-4186350a523c">
      <Value>4</Value>
      <Value>31</Value>
      <Value>2</Value>
      <Value>1</Value>
      <Value>3</Value>
    </TaxCatchAll>
    <ICRCIMP_DocumentType_H xmlns="71402401-ee9a-4cfa-82a8-ebbd88d5d766">
      <Terms xmlns="http://schemas.microsoft.com/office/infopath/2007/PartnerControls"/>
    </ICRCIMP_DocumentType_H>
    <ICRCIMP_IHT_H xmlns="71402401-ee9a-4cfa-82a8-ebbd88d5d766">
      <Terms xmlns="http://schemas.microsoft.com/office/infopath/2007/PartnerControls">
        <TermInfo xmlns="http://schemas.microsoft.com/office/infopath/2007/PartnerControls">
          <TermName xmlns="http://schemas.microsoft.com/office/infopath/2007/PartnerControls">Internal</TermName>
          <TermId xmlns="http://schemas.microsoft.com/office/infopath/2007/PartnerControls">23eb6094-56fc-4ad4-8ae2-cf1575a694f0</TermId>
        </TermInfo>
      </Terms>
    </ICRCIMP_IHT_H>
    <IsIntranet xmlns="a8a2af44-4b8d-404b-a8bd-4186350a523c">false</IsIntranet>
    <ICRCIMP_BusinessFunction_H xmlns="71402401-ee9a-4cfa-82a8-ebbd88d5d766">
      <Terms xmlns="http://schemas.microsoft.com/office/infopath/2007/PartnerControls">
        <TermInfo xmlns="http://schemas.microsoft.com/office/infopath/2007/PartnerControls">
          <TermName xmlns="http://schemas.microsoft.com/office/infopath/2007/PartnerControls">Assistance</TermName>
          <TermId xmlns="http://schemas.microsoft.com/office/infopath/2007/PartnerControls">9015aaae-65d7-4217-8889-581aaffe05a3</TermId>
        </TermInfo>
      </Terms>
    </ICRCIMP_BusinessFunction_H>
    <pe3ed4b1638e49a0a22b56e84a30773f xmlns="775538c5-eb89-48ba-a372-0acd5d6f1291">
      <Terms xmlns="http://schemas.microsoft.com/office/infopath/2007/PartnerControls">
        <TermInfo xmlns="http://schemas.microsoft.com/office/infopath/2007/PartnerControls">
          <TermName xmlns="http://schemas.microsoft.com/office/infopath/2007/PartnerControls">- No key issue</TermName>
          <TermId xmlns="http://schemas.microsoft.com/office/infopath/2007/PartnerControls">32056555-74b8-4174-9beb-b0d6d010855f</TermId>
        </TermInfo>
      </Terms>
    </pe3ed4b1638e49a0a22b56e84a30773f>
    <ICRCIMP_RMIdentifier xmlns="71402401-ee9a-4cfa-82a8-ebbd88d5d766" xsi:nil="true"/>
    <RatingCount xmlns="http://schemas.microsoft.com/sharepoint/v3" xsi:nil="true"/>
    <ICRCIMP_IsRecord xmlns="71402401-ee9a-4cfa-82a8-ebbd88d5d766">true</ICRCIMP_IsRecord>
    <ICRCIMP_RMTransfer xmlns="71402401-ee9a-4cfa-82a8-ebbd88d5d766">
      <Url xsi:nil="true"/>
      <Description xsi:nil="true"/>
    </ICRCIMP_RMTransfer>
    <ICRCIMP_Keyword_H xmlns="71402401-ee9a-4cfa-82a8-ebbd88d5d766">
      <Terms xmlns="http://schemas.microsoft.com/office/infopath/2007/PartnerControls"/>
    </ICRCIMP_Keyword_H>
    <ICRCIMP_OrganizationalAccronym_H xmlns="71402401-ee9a-4cfa-82a8-ebbd88d5d766">
      <Terms xmlns="http://schemas.microsoft.com/office/infopath/2007/PartnerControls"/>
    </ICRCIMP_OrganizationalAccronym_H>
    <AverageRating xmlns="http://schemas.microsoft.com/sharepoint/v3" xsi:nil="true"/>
    <h205814a13eb4c68bb83316f6dea6ef2 xmlns="71402401-ee9a-4cfa-82a8-ebbd88d5d766">
      <Terms xmlns="http://schemas.microsoft.com/office/infopath/2007/PartnerControls"/>
    </h205814a13eb4c68bb83316f6dea6ef2>
    <ICRCIMP_IsFocus xmlns="71402401-ee9a-4cfa-82a8-ebbd88d5d766">false</ICRCIMP_IsFocus>
    <Period_x0020_end xmlns="a8a2af44-4b8d-404b-a8bd-4186350a523c" xsi:nil="true"/>
    <ICRCIMP_RMUnitInCharge_H xmlns="71402401-ee9a-4cfa-82a8-ebbd88d5d766">
      <Terms xmlns="http://schemas.microsoft.com/office/infopath/2007/PartnerControls">
        <TermInfo xmlns="http://schemas.microsoft.com/office/infopath/2007/PartnerControls">
          <TermName xmlns="http://schemas.microsoft.com/office/infopath/2007/PartnerControls">GVA_OP_ASSIST_HELP</TermName>
          <TermId xmlns="http://schemas.microsoft.com/office/infopath/2007/PartnerControls">c53394dc-0df0-45c5-8220-3bdc97c5e4ad</TermId>
        </TermInfo>
      </Terms>
    </ICRCIMP_RMUnitInCharge_H>
    <_dlc_DocId xmlns="a8a2af44-4b8d-404b-a8bd-4186350a523c">TSASSIST-19-3303</_dlc_DocId>
    <_dlc_DocIdUrl xmlns="a8a2af44-4b8d-404b-a8bd-4186350a523c">
      <Url>https://collab.ext.icrc.org/sites/TS_ASSIST/_layouts/15/DocIdRedir.aspx?ID=TSASSIST-19-3303</Url>
      <Description>TSASSIST-19-3303</Description>
    </_dlc_DocIdUrl>
  </documentManagement>
</p:properties>
</file>

<file path=customXml/itemProps1.xml><?xml version="1.0" encoding="utf-8"?>
<ds:datastoreItem xmlns:ds="http://schemas.openxmlformats.org/officeDocument/2006/customXml" ds:itemID="{0D08179D-8508-48DF-9063-7D529A43BDD0}"/>
</file>

<file path=customXml/itemProps2.xml><?xml version="1.0" encoding="utf-8"?>
<ds:datastoreItem xmlns:ds="http://schemas.openxmlformats.org/officeDocument/2006/customXml" ds:itemID="{7FF99A71-795B-415D-B336-60C4BAFBF336}"/>
</file>

<file path=customXml/itemProps3.xml><?xml version="1.0" encoding="utf-8"?>
<ds:datastoreItem xmlns:ds="http://schemas.openxmlformats.org/officeDocument/2006/customXml" ds:itemID="{9E1D7D42-4C0A-4122-88FF-CC0092E7AFEE}"/>
</file>

<file path=customXml/itemProps4.xml><?xml version="1.0" encoding="utf-8"?>
<ds:datastoreItem xmlns:ds="http://schemas.openxmlformats.org/officeDocument/2006/customXml" ds:itemID="{571BAA63-645B-440E-B0B9-76661536869C}"/>
</file>

<file path=customXml/itemProps5.xml><?xml version="1.0" encoding="utf-8"?>
<ds:datastoreItem xmlns:ds="http://schemas.openxmlformats.org/officeDocument/2006/customXml" ds:itemID="{1293A0E9-53B7-4D9E-A485-EFF2B2F52B2E}"/>
</file>

<file path=docProps/app.xml><?xml version="1.0" encoding="utf-8"?>
<Properties xmlns="http://schemas.openxmlformats.org/officeDocument/2006/extended-properties" xmlns:vt="http://schemas.openxmlformats.org/officeDocument/2006/docPropsVTypes">
  <TotalTime>0</TotalTime>
  <Words>1646</Words>
  <Application>Microsoft Office PowerPoint</Application>
  <PresentationFormat>Benutzerdefiniert</PresentationFormat>
  <Paragraphs>379</Paragraphs>
  <Slides>42</Slides>
  <Notes>20</Notes>
  <HiddenSlides>4</HiddenSlides>
  <MMClips>0</MMClips>
  <ScaleCrop>false</ScaleCrop>
  <HeadingPairs>
    <vt:vector size="4" baseType="variant">
      <vt:variant>
        <vt:lpstr>Design</vt:lpstr>
      </vt:variant>
      <vt:variant>
        <vt:i4>1</vt:i4>
      </vt:variant>
      <vt:variant>
        <vt:lpstr>Folientitel</vt:lpstr>
      </vt:variant>
      <vt:variant>
        <vt:i4>42</vt:i4>
      </vt:variant>
    </vt:vector>
  </HeadingPairs>
  <TitlesOfParts>
    <vt:vector size="43" baseType="lpstr">
      <vt:lpstr>Office Theme</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vector>
  </TitlesOfParts>
  <Company>ICRC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Eirini Karanisa</dc:creator>
  <cp:lastModifiedBy>Tom</cp:lastModifiedBy>
  <cp:revision>58</cp:revision>
  <cp:lastPrinted>2019-05-17T06:41:51Z</cp:lastPrinted>
  <dcterms:created xsi:type="dcterms:W3CDTF">2018-11-12T09:02:28Z</dcterms:created>
  <dcterms:modified xsi:type="dcterms:W3CDTF">2019-06-17T18:27:24Z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0x010100F306B2604BE44180B8B82333BE64DF4E005A5CBB6C53404A16AAEA5338BA523999000A8DC57427FE8447B6BC7D6E7F551E9D</vt:lpwstr>
  </property>
  <property fmtid="{D5CDD505-2E9C-101B-9397-08002B2CF9AE}" pid="3" name="ICRCIMP_RMUnitInCharge">
    <vt:lpwstr>31;#GVA_OP_ASSIST_HELP|c53394dc-0df0-45c5-8220-3bdc97c5e4ad</vt:lpwstr>
  </property>
  <property fmtid="{D5CDD505-2E9C-101B-9397-08002B2CF9AE}" pid="4" name="ICRCIMP_ManageAccess">
    <vt:bool>false</vt:bool>
  </property>
  <property fmtid="{D5CDD505-2E9C-101B-9397-08002B2CF9AE}" pid="5" name="ICRCIMP_OrganizationalUnit">
    <vt:lpwstr/>
  </property>
  <property fmtid="{D5CDD505-2E9C-101B-9397-08002B2CF9AE}" pid="6" name="ICRCIMP_Site_H">
    <vt:lpwstr/>
  </property>
  <property fmtid="{D5CDD505-2E9C-101B-9397-08002B2CF9AE}" pid="7" name="ICRCIMP_Country">
    <vt:lpwstr>2;#No Country|1f55df4f-c103-4303-b974-426a8e7d1d06</vt:lpwstr>
  </property>
  <property fmtid="{D5CDD505-2E9C-101B-9397-08002B2CF9AE}" pid="8" name="ICRCIMP_OrganizationalAccronym">
    <vt:lpwstr/>
  </property>
  <property fmtid="{D5CDD505-2E9C-101B-9397-08002B2CF9AE}" pid="9" name="ICRCIMP_Site">
    <vt:lpwstr/>
  </property>
  <property fmtid="{D5CDD505-2E9C-101B-9397-08002B2CF9AE}" pid="10" name="ICRCIMP_DocumentType">
    <vt:lpwstr/>
  </property>
  <property fmtid="{D5CDD505-2E9C-101B-9397-08002B2CF9AE}" pid="11" name="Key Issue">
    <vt:lpwstr>3;#- No key issue|32056555-74b8-4174-9beb-b0d6d010855f</vt:lpwstr>
  </property>
  <property fmtid="{D5CDD505-2E9C-101B-9397-08002B2CF9AE}" pid="12" name="ICRCIMP_OrganizationalUnit_H">
    <vt:lpwstr/>
  </property>
  <property fmtid="{D5CDD505-2E9C-101B-9397-08002B2CF9AE}" pid="13" name="ICRCIMP_BusinessFunction">
    <vt:lpwstr>1;#Assistance|9015aaae-65d7-4217-8889-581aaffe05a3</vt:lpwstr>
  </property>
  <property fmtid="{D5CDD505-2E9C-101B-9397-08002B2CF9AE}" pid="14" name="ICRCIMP_Keyword">
    <vt:lpwstr/>
  </property>
  <property fmtid="{D5CDD505-2E9C-101B-9397-08002B2CF9AE}" pid="15" name="ICRCIMP_KeyIssue">
    <vt:lpwstr/>
  </property>
  <property fmtid="{D5CDD505-2E9C-101B-9397-08002B2CF9AE}" pid="16" name="ICRCIMP_IHT">
    <vt:lpwstr>4;#Internal|23eb6094-56fc-4ad4-8ae2-cf1575a694f0</vt:lpwstr>
  </property>
  <property fmtid="{D5CDD505-2E9C-101B-9397-08002B2CF9AE}" pid="17" name="_dlc_DocIdItemGuid">
    <vt:lpwstr>0ff6a167-2edf-4051-9969-34ed422d68c7</vt:lpwstr>
  </property>
</Properties>
</file>