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18"/>
  </p:notesMasterIdLst>
  <p:sldIdLst>
    <p:sldId id="257" r:id="rId7"/>
    <p:sldId id="1475" r:id="rId8"/>
    <p:sldId id="1515" r:id="rId9"/>
    <p:sldId id="1495" r:id="rId10"/>
    <p:sldId id="1525" r:id="rId11"/>
    <p:sldId id="420" r:id="rId12"/>
    <p:sldId id="1503" r:id="rId13"/>
    <p:sldId id="1504" r:id="rId14"/>
    <p:sldId id="1489" r:id="rId15"/>
    <p:sldId id="1524" r:id="rId16"/>
    <p:sldId id="1527"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6357" autoAdjust="0"/>
  </p:normalViewPr>
  <p:slideViewPr>
    <p:cSldViewPr snapToGrid="0">
      <p:cViewPr varScale="1">
        <p:scale>
          <a:sx n="114" d="100"/>
          <a:sy n="114" d="100"/>
        </p:scale>
        <p:origin x="4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51A2C-DA7A-4A71-9061-2C223245D78A}" type="datetimeFigureOut">
              <a:rPr lang="fr-CH" smtClean="0"/>
              <a:t>06.06.2023</a:t>
            </a:fld>
            <a:endParaRPr lang="fr-C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341FE-CABD-4664-9347-A633A9B64F2D}" type="slidenum">
              <a:rPr lang="fr-CH" smtClean="0"/>
              <a:t>‹#›</a:t>
            </a:fld>
            <a:endParaRPr lang="fr-CH" dirty="0"/>
          </a:p>
        </p:txBody>
      </p:sp>
    </p:spTree>
    <p:extLst>
      <p:ext uri="{BB962C8B-B14F-4D97-AF65-F5344CB8AC3E}">
        <p14:creationId xmlns:p14="http://schemas.microsoft.com/office/powerpoint/2010/main" val="301933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crc.org/en/doc/assets/files/other/icrc-002-0956.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icrc.org/en/publication/0999-professional-standards-protection-work-carried-out-humanitarian-and-human-righ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crc.org/en/doc/assets/files/other/icrc-002-0956.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crc.org/en/publication/0999-professional-standards-protection-work-carried-out-humanitarian-and-human-righ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Pre-learning material for the session:</a:t>
            </a:r>
            <a:endParaRPr lang="fr-CH"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Enhancing protection for civilians in armed conflict and other situations of violence</a:t>
            </a:r>
            <a:r>
              <a:rPr lang="en-US" sz="1200" kern="1200" dirty="0">
                <a:solidFill>
                  <a:schemeClr val="tx1"/>
                </a:solidFill>
                <a:effectLst/>
                <a:latin typeface="+mn-lt"/>
                <a:ea typeface="+mn-ea"/>
                <a:cs typeface="+mn-cs"/>
              </a:rPr>
              <a:t>. Introduction: Understanding Protection (p.9 – 10)</a:t>
            </a:r>
            <a:endParaRPr lang="fr-C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4"/>
              </a:rPr>
              <a:t>Professional standards for protection work</a:t>
            </a:r>
            <a:r>
              <a:rPr lang="en-US" sz="1200" kern="1200" dirty="0">
                <a:solidFill>
                  <a:schemeClr val="tx1"/>
                </a:solidFill>
                <a:effectLst/>
                <a:latin typeface="+mn-lt"/>
                <a:ea typeface="+mn-ea"/>
                <a:cs typeface="+mn-cs"/>
              </a:rPr>
              <a:t>. Chapter 1: Overarching principles in protection work (p.21-32) and Chapter 5: Promoting complementarity (p.91-101)</a:t>
            </a:r>
            <a:endParaRPr lang="en-US" dirty="0"/>
          </a:p>
          <a:p>
            <a:endParaRPr lang="en-US" b="1" u="sng" dirty="0"/>
          </a:p>
          <a:p>
            <a:endParaRPr lang="en-US" b="1" u="sng" dirty="0"/>
          </a:p>
          <a:p>
            <a:r>
              <a:rPr lang="en-US" b="1" u="sng" dirty="0"/>
              <a:t>Notes for facilitators: </a:t>
            </a:r>
            <a:endParaRPr lang="en-US" dirty="0"/>
          </a:p>
          <a:p>
            <a:r>
              <a:rPr lang="en-US" dirty="0"/>
              <a:t>F2F session roll-out: 90 mins. </a:t>
            </a:r>
          </a:p>
          <a:p>
            <a:endParaRPr lang="en-US" dirty="0"/>
          </a:p>
          <a:p>
            <a:pPr marL="228600" indent="-228600">
              <a:buAutoNum type="arabicPeriod"/>
            </a:pPr>
            <a:r>
              <a:rPr lang="en-US" dirty="0"/>
              <a:t>Presentation of objectives and methodology </a:t>
            </a:r>
            <a:r>
              <a:rPr lang="en-US" b="0" dirty="0"/>
              <a:t>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Concept of protection </a:t>
            </a:r>
            <a:r>
              <a:rPr lang="en-US" sz="1200" b="0" kern="1200" dirty="0">
                <a:solidFill>
                  <a:schemeClr val="tx1"/>
                </a:solidFill>
                <a:latin typeface="+mn-lt"/>
                <a:ea typeface="+mn-ea"/>
                <a:cs typeface="+mn-cs"/>
              </a:rPr>
              <a:t>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Identification of protection concerns and addressing protection needs – case study: work in groups 20’ + restitution 10’ + feedback and exchange 30’</a:t>
            </a:r>
          </a:p>
          <a:p>
            <a:pPr marL="228600" indent="-228600">
              <a:buAutoNum type="arabicPeriod"/>
            </a:pPr>
            <a:r>
              <a:rPr lang="en-US" dirty="0"/>
              <a:t>Ways in which protection and health interventions are intertwined – 15’</a:t>
            </a:r>
          </a:p>
          <a:p>
            <a:pPr marL="228600" indent="-228600">
              <a:buAutoNum type="arabicPeriod"/>
            </a:pPr>
            <a:endParaRPr lang="en-US" dirty="0"/>
          </a:p>
          <a:p>
            <a:endParaRPr lang="fr-CH" dirty="0"/>
          </a:p>
        </p:txBody>
      </p:sp>
      <p:sp>
        <p:nvSpPr>
          <p:cNvPr id="4" name="Slide Number Placeholder 3"/>
          <p:cNvSpPr>
            <a:spLocks noGrp="1"/>
          </p:cNvSpPr>
          <p:nvPr>
            <p:ph type="sldNum" sz="quarter" idx="5"/>
          </p:nvPr>
        </p:nvSpPr>
        <p:spPr/>
        <p:txBody>
          <a:bodyPr/>
          <a:lstStyle/>
          <a:p>
            <a:fld id="{8ED80360-B9C8-4C37-873A-DCC896FBCCDF}" type="slidenum">
              <a:rPr lang="fr-CH" smtClean="0"/>
              <a:t>1</a:t>
            </a:fld>
            <a:endParaRPr lang="fr-CH" dirty="0"/>
          </a:p>
        </p:txBody>
      </p:sp>
    </p:spTree>
    <p:extLst>
      <p:ext uri="{BB962C8B-B14F-4D97-AF65-F5344CB8AC3E}">
        <p14:creationId xmlns:p14="http://schemas.microsoft.com/office/powerpoint/2010/main" val="119116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b="0" dirty="0"/>
          </a:p>
        </p:txBody>
      </p:sp>
      <p:sp>
        <p:nvSpPr>
          <p:cNvPr id="4" name="Slide Number Placeholder 3"/>
          <p:cNvSpPr>
            <a:spLocks noGrp="1"/>
          </p:cNvSpPr>
          <p:nvPr>
            <p:ph type="sldNum" sz="quarter" idx="5"/>
          </p:nvPr>
        </p:nvSpPr>
        <p:spPr/>
        <p:txBody>
          <a:bodyPr/>
          <a:lstStyle/>
          <a:p>
            <a:fld id="{8ED80360-B9C8-4C37-873A-DCC896FBCCDF}" type="slidenum">
              <a:rPr lang="fr-CH" smtClean="0"/>
              <a:t>11</a:t>
            </a:fld>
            <a:endParaRPr lang="fr-CH" dirty="0"/>
          </a:p>
        </p:txBody>
      </p:sp>
    </p:spTree>
    <p:extLst>
      <p:ext uri="{BB962C8B-B14F-4D97-AF65-F5344CB8AC3E}">
        <p14:creationId xmlns:p14="http://schemas.microsoft.com/office/powerpoint/2010/main" val="322909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Every actor sees protection from a particular perspective depending on their mandate. In this session we’ll talk about protection in the ICRC in settings of armed conflict and OSV</a:t>
            </a:r>
          </a:p>
          <a:p>
            <a:endParaRPr lang="en-US" b="0" dirty="0"/>
          </a:p>
          <a:p>
            <a:r>
              <a:rPr lang="en-US" b="0" dirty="0"/>
              <a:t>To reach protection outcomes we need a multidisciplinary approach, which includes the health perspective</a:t>
            </a:r>
          </a:p>
          <a:p>
            <a:endParaRPr lang="en-US" b="1" dirty="0"/>
          </a:p>
        </p:txBody>
      </p:sp>
      <p:sp>
        <p:nvSpPr>
          <p:cNvPr id="4" name="Slide Number Placeholder 3"/>
          <p:cNvSpPr>
            <a:spLocks noGrp="1"/>
          </p:cNvSpPr>
          <p:nvPr>
            <p:ph type="sldNum" sz="quarter" idx="10"/>
          </p:nvPr>
        </p:nvSpPr>
        <p:spPr/>
        <p:txBody>
          <a:bodyPr/>
          <a:lstStyle/>
          <a:p>
            <a:fld id="{BC56A1BF-1CC1-4BBD-88CF-BFED76E52D9D}" type="slidenum">
              <a:rPr lang="fr-CH" smtClean="0"/>
              <a:t>2</a:t>
            </a:fld>
            <a:endParaRPr lang="fr-CH" dirty="0"/>
          </a:p>
        </p:txBody>
      </p:sp>
    </p:spTree>
    <p:extLst>
      <p:ext uri="{BB962C8B-B14F-4D97-AF65-F5344CB8AC3E}">
        <p14:creationId xmlns:p14="http://schemas.microsoft.com/office/powerpoint/2010/main" val="187776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Harm resulting from the actions of an authoriy or weapon-bearer, in violation of the applicable laws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Responsibility of State authorities and non-State actors </a:t>
            </a:r>
            <a:r>
              <a:rPr lang="en-US" dirty="0"/>
              <a:t>where relevant to protect people by ensuring their safety, well-being and dignity.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a:t>
            </a:r>
            <a:r>
              <a:rPr lang="en-US" b="1" dirty="0"/>
              <a:t>violence</a:t>
            </a:r>
            <a:r>
              <a:rPr lang="en-US" dirty="0"/>
              <a:t> attacks against medical personnel, ill-treatment, </a:t>
            </a:r>
            <a:r>
              <a:rPr lang="en-US" b="1" dirty="0"/>
              <a:t>being forced </a:t>
            </a:r>
            <a:r>
              <a:rPr lang="en-US" dirty="0"/>
              <a:t>to participate in conflict, </a:t>
            </a:r>
            <a:r>
              <a:rPr lang="en-US" b="1" dirty="0"/>
              <a:t>depriving</a:t>
            </a:r>
            <a:r>
              <a:rPr lang="en-US" dirty="0"/>
              <a:t> access to health care and other essential services, access to humanitarian aid, etc. Beyond health related issues, family separation, disappearance, forced displacement, attacks against civilians and civilian objects,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protection needs: to </a:t>
            </a:r>
            <a:r>
              <a:rPr lang="en-US" b="1" dirty="0"/>
              <a:t>influence the behavior </a:t>
            </a:r>
            <a:r>
              <a:rPr lang="en-US" dirty="0"/>
              <a:t>of those responsible, together with </a:t>
            </a:r>
            <a:r>
              <a:rPr lang="en-US" b="1" dirty="0"/>
              <a:t>reducing the risks of affected people</a:t>
            </a:r>
            <a:r>
              <a:rPr lang="en-US" dirty="0"/>
              <a:t>. </a:t>
            </a:r>
          </a:p>
          <a:p>
            <a:endParaRPr lang="en-US" dirty="0"/>
          </a:p>
          <a:p>
            <a:r>
              <a:rPr lang="en-US" dirty="0"/>
              <a:t>Prot activities addressed to authorities and weapon bearers + activities addressed to communities and persons at risk</a:t>
            </a:r>
            <a:endParaRPr lang="fr-CH" dirty="0"/>
          </a:p>
        </p:txBody>
      </p:sp>
      <p:sp>
        <p:nvSpPr>
          <p:cNvPr id="4" name="Slide Number Placeholder 3"/>
          <p:cNvSpPr>
            <a:spLocks noGrp="1"/>
          </p:cNvSpPr>
          <p:nvPr>
            <p:ph type="sldNum" sz="quarter" idx="5"/>
          </p:nvPr>
        </p:nvSpPr>
        <p:spPr/>
        <p:txBody>
          <a:bodyPr/>
          <a:lstStyle/>
          <a:p>
            <a:fld id="{8ED80360-B9C8-4C37-873A-DCC896FBCCDF}" type="slidenum">
              <a:rPr lang="fr-CH" smtClean="0"/>
              <a:t>3</a:t>
            </a:fld>
            <a:endParaRPr lang="fr-CH" dirty="0"/>
          </a:p>
        </p:txBody>
      </p:sp>
    </p:spTree>
    <p:extLst>
      <p:ext uri="{BB962C8B-B14F-4D97-AF65-F5344CB8AC3E}">
        <p14:creationId xmlns:p14="http://schemas.microsoft.com/office/powerpoint/2010/main" val="41801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b="1" dirty="0"/>
          </a:p>
          <a:p>
            <a:pPr marL="228600" indent="-228600">
              <a:buFont typeface="+mj-lt"/>
              <a:buAutoNum type="arabicPeriod"/>
            </a:pPr>
            <a:endParaRPr lang="fr-CH" b="0" dirty="0"/>
          </a:p>
          <a:p>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6A1BF-1CC1-4BBD-88CF-BFED76E52D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US" b="0" dirty="0"/>
              <a:t>Objectives:</a:t>
            </a:r>
          </a:p>
          <a:p>
            <a:pPr marL="171450" indent="-171450">
              <a:spcBef>
                <a:spcPts val="600"/>
              </a:spcBef>
              <a:buFont typeface="Arial" panose="020B0604020202020204" pitchFamily="34" charset="0"/>
              <a:buChar char="•"/>
            </a:pPr>
            <a:r>
              <a:rPr lang="en-US" b="1" dirty="0"/>
              <a:t>Persons deprived of their liberty</a:t>
            </a:r>
            <a:r>
              <a:rPr lang="en-US" dirty="0"/>
              <a:t> - improving the life and dignity of detainees while ensuring judicial guarantees</a:t>
            </a:r>
            <a:endParaRPr lang="en-US" b="1" dirty="0"/>
          </a:p>
          <a:p>
            <a:pPr marL="171450" indent="-171450">
              <a:spcBef>
                <a:spcPts val="600"/>
              </a:spcBef>
              <a:buFont typeface="Arial" panose="020B0604020202020204" pitchFamily="34" charset="0"/>
              <a:buChar char="•"/>
            </a:pPr>
            <a:r>
              <a:rPr lang="en-US" b="1" dirty="0"/>
              <a:t>Protection of civilians - </a:t>
            </a:r>
            <a:r>
              <a:rPr lang="en-US" dirty="0"/>
              <a:t>reducing human suffering caused by the treatment by authorities / weapon bearers, and the manner is which the force is used during the conduct of hostilities or law enforcement operations</a:t>
            </a:r>
          </a:p>
          <a:p>
            <a:pPr marL="171450" indent="-171450">
              <a:spcBef>
                <a:spcPts val="600"/>
              </a:spcBef>
              <a:buFont typeface="Arial" panose="020B0604020202020204" pitchFamily="34" charset="0"/>
              <a:buChar char="•"/>
            </a:pPr>
            <a:r>
              <a:rPr lang="en-US" b="1" dirty="0"/>
              <a:t>Protection of family links </a:t>
            </a:r>
            <a:r>
              <a:rPr lang="en-US" dirty="0"/>
              <a:t>– to prevent separation and disappearance, clarify what happened to people who went missing, restore and maintain contact between family members, and reunite families. Support to families</a:t>
            </a:r>
          </a:p>
          <a:p>
            <a:pPr marL="171450" indent="-171450">
              <a:spcBef>
                <a:spcPts val="600"/>
              </a:spcBef>
              <a:buFont typeface="Arial" panose="020B0604020202020204" pitchFamily="34" charset="0"/>
              <a:buChar char="•"/>
            </a:pPr>
            <a:r>
              <a:rPr lang="en-US" b="1" dirty="0"/>
              <a:t>Protection of the dead </a:t>
            </a:r>
            <a:r>
              <a:rPr lang="en-US" dirty="0"/>
              <a:t>– ensuring adequate policy and regulations, best forensic practices, improved local capacities for a proper management and identification of the dead</a:t>
            </a:r>
            <a:endParaRPr lang="fr-CH" dirty="0"/>
          </a:p>
        </p:txBody>
      </p:sp>
      <p:sp>
        <p:nvSpPr>
          <p:cNvPr id="4" name="Slide Number Placeholder 3"/>
          <p:cNvSpPr>
            <a:spLocks noGrp="1"/>
          </p:cNvSpPr>
          <p:nvPr>
            <p:ph type="sldNum" sz="quarter" idx="10"/>
          </p:nvPr>
        </p:nvSpPr>
        <p:spPr/>
        <p:txBody>
          <a:bodyPr/>
          <a:lstStyle/>
          <a:p>
            <a:fld id="{244AE689-78D8-4783-9E03-2635EFDC1163}" type="slidenum">
              <a:rPr lang="fr-CH" smtClean="0"/>
              <a:t>6</a:t>
            </a:fld>
            <a:endParaRPr lang="fr-CH" dirty="0"/>
          </a:p>
        </p:txBody>
      </p:sp>
    </p:spTree>
    <p:extLst>
      <p:ext uri="{BB962C8B-B14F-4D97-AF65-F5344CB8AC3E}">
        <p14:creationId xmlns:p14="http://schemas.microsoft.com/office/powerpoint/2010/main" val="283724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charset="0"/>
                <a:ea typeface="ＭＳ Ｐゴシック" charset="0"/>
                <a:cs typeface="ＭＳ Ｐゴシック" charset="0"/>
              </a:rPr>
              <a:t>To plan possible interventions, see actors with a</a:t>
            </a:r>
            <a:r>
              <a:rPr lang="en-GB" sz="1200" b="1" dirty="0">
                <a:latin typeface="Calibri" charset="0"/>
                <a:ea typeface="ＭＳ Ｐゴシック" charset="0"/>
                <a:cs typeface="ＭＳ Ｐゴシック" charset="0"/>
              </a:rPr>
              <a:t> </a:t>
            </a:r>
            <a:r>
              <a:rPr lang="en-GB" sz="1200" b="0" dirty="0">
                <a:latin typeface="Calibri" charset="0"/>
                <a:ea typeface="ＭＳ Ｐゴシック" charset="0"/>
                <a:cs typeface="ＭＳ Ｐゴシック" charset="0"/>
              </a:rPr>
              <a:t>responsibility to protect and other stakeholders who may have an influence on the </a:t>
            </a:r>
            <a:r>
              <a:rPr lang="en-GB" sz="1200" dirty="0">
                <a:latin typeface="Calibri" charset="0"/>
                <a:ea typeface="ＭＳ Ｐゴシック" charset="0"/>
                <a:cs typeface="ＭＳ Ｐゴシック" charset="0"/>
              </a:rPr>
              <a:t>behaviour or in the reduction of the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and populations at risk are also </a:t>
            </a:r>
            <a:r>
              <a:rPr lang="en-US" sz="1200" b="1" kern="1200" dirty="0">
                <a:solidFill>
                  <a:schemeClr val="tx1"/>
                </a:solidFill>
                <a:effectLst/>
                <a:latin typeface="+mn-lt"/>
                <a:ea typeface="+mn-ea"/>
                <a:cs typeface="+mn-cs"/>
              </a:rPr>
              <a:t>actors of their own protection (agency)</a:t>
            </a:r>
            <a:r>
              <a:rPr lang="en-US" sz="1200" kern="1200" dirty="0">
                <a:solidFill>
                  <a:schemeClr val="tx1"/>
                </a:solidFill>
                <a:effectLst/>
                <a:latin typeface="+mn-lt"/>
                <a:ea typeface="+mn-ea"/>
                <a:cs typeface="+mn-cs"/>
              </a:rPr>
              <a:t>. It is essential to </a:t>
            </a:r>
            <a:r>
              <a:rPr lang="en-US" sz="1200" b="0" kern="1200" dirty="0">
                <a:solidFill>
                  <a:schemeClr val="tx1"/>
                </a:solidFill>
                <a:effectLst/>
                <a:latin typeface="+mn-lt"/>
                <a:ea typeface="+mn-ea"/>
                <a:cs typeface="+mn-cs"/>
              </a:rPr>
              <a:t>understand concerns from their perspective and engage with them for the identification of needs and solutions.</a:t>
            </a:r>
            <a:endParaRPr lang="es-ES" sz="1200" kern="1200" dirty="0">
              <a:solidFill>
                <a:schemeClr val="tx1"/>
              </a:solidFill>
              <a:effectLst/>
              <a:latin typeface="+mn-lt"/>
              <a:ea typeface="+mn-ea"/>
              <a:cs typeface="+mn-cs"/>
            </a:endParaRPr>
          </a:p>
          <a:p>
            <a:pPr eaLnBrk="1" hangingPunct="1">
              <a:spcBef>
                <a:spcPct val="0"/>
              </a:spcBef>
            </a:pPr>
            <a:endParaRPr lang="en-GB" sz="1200" dirty="0">
              <a:latin typeface="Calibri" charset="0"/>
              <a:ea typeface="ＭＳ Ｐゴシック" charset="0"/>
              <a:cs typeface="ＭＳ Ｐゴシック" charset="0"/>
            </a:endParaRPr>
          </a:p>
          <a:p>
            <a:pPr eaLnBrk="1" hangingPunct="1">
              <a:spcBef>
                <a:spcPct val="0"/>
              </a:spcBef>
            </a:pPr>
            <a:r>
              <a:rPr lang="en-GB" sz="1200" dirty="0">
                <a:latin typeface="Calibri" charset="0"/>
                <a:ea typeface="ＭＳ Ｐゴシック" charset="0"/>
                <a:cs typeface="ＭＳ Ｐゴシック" charset="0"/>
              </a:rPr>
              <a:t>Regarding legal responsibilities, different bodies of law set the specific responsibilities of authorities and other actors. </a:t>
            </a:r>
            <a:r>
              <a:rPr lang="en-GB" sz="1200" b="1" dirty="0">
                <a:latin typeface="Calibri" charset="0"/>
                <a:ea typeface="ＭＳ Ｐゴシック" charset="0"/>
                <a:cs typeface="ＭＳ Ｐゴシック" charset="0"/>
              </a:rPr>
              <a:t>Authorities at all levels of government are primary duty bearers: </a:t>
            </a:r>
            <a:r>
              <a:rPr lang="en-GB" sz="1200" b="0" dirty="0">
                <a:latin typeface="Calibri" charset="0"/>
                <a:ea typeface="ＭＳ Ｐゴシック" charset="0"/>
                <a:cs typeface="ＭＳ Ｐゴシック" charset="0"/>
              </a:rPr>
              <a:t>Authorities (State, non-State) have the primary responsibility to protect and uphold the rights of people within their territory or control</a:t>
            </a:r>
            <a:r>
              <a:rPr lang="en-GB" sz="1200" b="1" dirty="0">
                <a:latin typeface="Calibri" charset="0"/>
                <a:ea typeface="ＭＳ Ｐゴシック" charset="0"/>
                <a:cs typeface="ＭＳ Ｐゴシック" charset="0"/>
              </a:rPr>
              <a:t>. [Link to module on Legal framework]. </a:t>
            </a:r>
          </a:p>
          <a:p>
            <a:pPr eaLnBrk="1" hangingPunct="1">
              <a:spcBef>
                <a:spcPct val="0"/>
              </a:spcBef>
            </a:pPr>
            <a:endParaRPr lang="en-GB" sz="1200" b="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Given the variety of protection actors involved, efforts should be made to ensure that methods and approaches are complementary to obtain protection outcomes. The roles, activities and capacities of others must be taken into account for building synergies. (</a:t>
            </a:r>
            <a:r>
              <a:rPr lang="en-US" sz="1200" b="1" dirty="0">
                <a:latin typeface="Calibri" charset="0"/>
                <a:ea typeface="ＭＳ Ｐゴシック" charset="0"/>
                <a:cs typeface="ＭＳ Ｐゴシック" charset="0"/>
              </a:rPr>
              <a:t>Link to module Setting the scene and actors in humanitarian interventions/coordination)</a:t>
            </a:r>
            <a:endParaRPr lang="es-ES" sz="1200" b="1" dirty="0">
              <a:latin typeface="Calibri" charset="0"/>
              <a:ea typeface="ＭＳ Ｐゴシック" charset="0"/>
              <a:cs typeface="ＭＳ Ｐゴシック" charset="0"/>
            </a:endParaRPr>
          </a:p>
          <a:p>
            <a:pPr eaLnBrk="1" hangingPunct="1">
              <a:spcBef>
                <a:spcPct val="0"/>
              </a:spcBef>
            </a:pPr>
            <a:endParaRPr lang="en-GB" sz="1200" dirty="0">
              <a:latin typeface="Calibri" charset="0"/>
              <a:ea typeface="ＭＳ Ｐゴシック" charset="0"/>
              <a:cs typeface="ＭＳ Ｐゴシック" charset="0"/>
            </a:endParaRPr>
          </a:p>
          <a:p>
            <a:endParaRPr lang="fr-CH" dirty="0"/>
          </a:p>
          <a:p>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6A1BF-1CC1-4BBD-88CF-BFED76E52D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4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u="none" dirty="0">
                <a:latin typeface="Calibri" charset="0"/>
                <a:ea typeface="ＭＳ Ｐゴシック" charset="0"/>
                <a:cs typeface="ＭＳ Ｐゴシック" charset="0"/>
              </a:rPr>
              <a:t>Possibilities i</a:t>
            </a:r>
            <a:r>
              <a:rPr lang="es-ES" sz="1200" b="1" u="none" dirty="0">
                <a:latin typeface="Calibri" charset="0"/>
                <a:ea typeface="ＭＳ Ｐゴシック" charset="0"/>
                <a:cs typeface="ＭＳ Ｐゴシック" charset="0"/>
              </a:rPr>
              <a:t>n the case study: </a:t>
            </a:r>
          </a:p>
          <a:p>
            <a:pPr eaLnBrk="1" hangingPunct="1">
              <a:spcBef>
                <a:spcPct val="0"/>
              </a:spcBef>
            </a:pPr>
            <a:endParaRPr lang="es-ES" sz="1200" b="1" u="sng" dirty="0">
              <a:latin typeface="Calibri" charset="0"/>
              <a:ea typeface="ＭＳ Ｐゴシック" charset="0"/>
              <a:cs typeface="ＭＳ Ｐゴシック" charset="0"/>
            </a:endParaRPr>
          </a:p>
          <a:p>
            <a:pPr eaLnBrk="1" hangingPunct="1">
              <a:spcBef>
                <a:spcPct val="0"/>
              </a:spcBef>
            </a:pPr>
            <a:r>
              <a:rPr lang="es-ES" sz="1200" b="0" u="sng" dirty="0">
                <a:latin typeface="Calibri" charset="0"/>
                <a:ea typeface="ＭＳ Ｐゴシック" charset="0"/>
                <a:cs typeface="ＭＳ Ｐゴシック" charset="0"/>
              </a:rPr>
              <a:t>Stakeholders</a:t>
            </a:r>
            <a:r>
              <a:rPr lang="es-ES" sz="1200" b="1" u="sng" dirty="0">
                <a:latin typeface="Calibri" charset="0"/>
                <a:ea typeface="ＭＳ Ｐゴシック" charset="0"/>
                <a:cs typeface="ＭＳ Ｐゴシック" charset="0"/>
              </a:rPr>
              <a:t>: </a:t>
            </a:r>
            <a:r>
              <a:rPr lang="en-US" sz="1200" u="none" dirty="0">
                <a:latin typeface="Calibri" charset="0"/>
                <a:ea typeface="ＭＳ Ｐゴシック" charset="0"/>
                <a:cs typeface="ＭＳ Ｐゴシック" charset="0"/>
              </a:rPr>
              <a:t>Government forces, Rebels, community leaders, religious leaders, Embassies, NGO and Civil society organizations, UNHCR, OHCHR, the ICRC, Red Cross/Red Crescent National Society, etc. (To be complemented by participants based on their own experiences)</a:t>
            </a:r>
          </a:p>
          <a:p>
            <a:pPr eaLnBrk="1" hangingPunct="1">
              <a:spcBef>
                <a:spcPct val="0"/>
              </a:spcBef>
            </a:pPr>
            <a:endParaRPr lang="en-GB" sz="1200" u="sng" dirty="0">
              <a:latin typeface="Calibri" charset="0"/>
              <a:ea typeface="ＭＳ Ｐゴシック" charset="0"/>
              <a:cs typeface="ＭＳ Ｐゴシック" charset="0"/>
            </a:endParaRPr>
          </a:p>
          <a:p>
            <a:pPr eaLnBrk="1" hangingPunct="1">
              <a:spcBef>
                <a:spcPct val="0"/>
              </a:spcBef>
            </a:pPr>
            <a:r>
              <a:rPr lang="en-US" sz="1200" u="sng" dirty="0">
                <a:latin typeface="Calibri" charset="0"/>
                <a:ea typeface="ＭＳ Ｐゴシック" charset="0"/>
                <a:cs typeface="ＭＳ Ｐゴシック" charset="0"/>
              </a:rPr>
              <a:t>Only a few examples:</a:t>
            </a:r>
            <a:endParaRPr lang="en-US" dirty="0"/>
          </a:p>
          <a:p>
            <a:endParaRPr lang="en-GB"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dirty="0">
                <a:latin typeface="Calibri" charset="0"/>
                <a:ea typeface="ＭＳ Ｐゴシック" charset="0"/>
                <a:cs typeface="ＭＳ Ｐゴシック" charset="0"/>
              </a:rPr>
              <a:t>Responsive action</a:t>
            </a:r>
            <a:r>
              <a:rPr lang="en-US" sz="1200" dirty="0">
                <a:latin typeface="Calibri" charset="0"/>
                <a:ea typeface="ＭＳ Ｐゴシック" charset="0"/>
                <a:cs typeface="ＭＳ Ｐゴシック" charset="0"/>
              </a:rPr>
              <a:t>: </a:t>
            </a:r>
            <a:r>
              <a:rPr lang="en-US" dirty="0">
                <a:solidFill>
                  <a:schemeClr val="accent5">
                    <a:lumMod val="50000"/>
                  </a:schemeClr>
                </a:solidFill>
              </a:rPr>
              <a:t>Activity undertaken to prevent abuse, put a stop to it, and/or alleviate its immediate effects.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Potential examples case study: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ICRC engages in a confidential dialogue with Government authorities re. arbitrary deprivation of liberty, torture and other forms of ill-treatment, enforced disappearance, contact with families, conditions of detention, etc); HRW publish a report on the treatment of detainees and their living conditions; activities to restore family links; etc</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ICRC engages in a confidential dialogue with Government authorities regarding protection from acts of vengeance and exploitation, discrimination, denial of access to basic services, sexual violence, lack of education for children, registration, lack of freedom of movement…; supporting authorities capacity to register affected people; </a:t>
            </a:r>
            <a:r>
              <a:rPr lang="es-ES" sz="1200" kern="1200" dirty="0">
                <a:solidFill>
                  <a:schemeClr val="tx1"/>
                </a:solidFill>
                <a:effectLst/>
                <a:latin typeface="+mn-lt"/>
                <a:ea typeface="+mn-ea"/>
                <a:cs typeface="+mn-cs"/>
              </a:rPr>
              <a:t>mobilization of other actors to address urgent gaps; provide assistance to cover essential needs; providing information about existing or potential resources to women and support the exchange of information among them; access to health and psychosocial support for survivors of sexual violence, etc</a:t>
            </a:r>
            <a:endParaRPr lang="en-US" b="0" u="none" dirty="0">
              <a:solidFill>
                <a:schemeClr val="accent5">
                  <a:lumMod val="50000"/>
                </a:schemeClr>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0" u="sng" dirty="0">
              <a:solidFill>
                <a:schemeClr val="accent5">
                  <a:lumMod val="50000"/>
                </a:schemeClr>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dirty="0">
                <a:solidFill>
                  <a:schemeClr val="accent5">
                    <a:lumMod val="50000"/>
                  </a:schemeClr>
                </a:solidFill>
              </a:rPr>
              <a:t>Remedial action</a:t>
            </a:r>
            <a:r>
              <a:rPr lang="en-US" sz="1200" dirty="0">
                <a:solidFill>
                  <a:schemeClr val="accent5">
                    <a:lumMod val="50000"/>
                  </a:schemeClr>
                </a:solidFill>
              </a:rPr>
              <a:t>: Action taken to restore people’s dignity and to ensure adequate living conditions after a pattern of abuse.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u="sng" dirty="0">
                <a:solidFill>
                  <a:schemeClr val="accent5">
                    <a:lumMod val="50000"/>
                  </a:schemeClr>
                </a:solidFill>
              </a:rPr>
              <a:t>Eg case study</a:t>
            </a:r>
            <a:r>
              <a:rPr lang="en-US" sz="1200" u="none" dirty="0">
                <a:solidFill>
                  <a:schemeClr val="accent5">
                    <a:lumMod val="50000"/>
                  </a:schemeClr>
                </a:solidFill>
              </a:rPr>
              <a:t>:</a:t>
            </a:r>
            <a:endParaRPr lang="en-US" b="0" u="sng"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supporting authorities through rehabilitation to improve conditions in places of detention; mobilize other actors to support authorities on judicial guarantees; help creating a system to facilitate contact of detainees with their families; supporting the families who have no news on the fate and whereabout of their loved ones and collect individual cases to be searched in the prison system, etc</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supporting authorites through donations and rehabilitations to resume services without discrimination (water supply, shelter, healthcare, education…); </a:t>
            </a:r>
            <a:r>
              <a:rPr lang="es-ES" sz="1200" kern="1200" dirty="0">
                <a:solidFill>
                  <a:schemeClr val="tx1"/>
                </a:solidFill>
                <a:effectLst/>
                <a:latin typeface="+mn-lt"/>
                <a:ea typeface="+mn-ea"/>
                <a:cs typeface="+mn-cs"/>
              </a:rPr>
              <a:t>capacity building on relevant standards for camp authorities, protocols and guidelines for an effective </a:t>
            </a:r>
            <a:r>
              <a:rPr lang="es-ES" sz="1200" kern="1200" dirty="0" err="1">
                <a:solidFill>
                  <a:schemeClr val="tx1"/>
                </a:solidFill>
                <a:effectLst/>
                <a:latin typeface="+mn-lt"/>
                <a:ea typeface="+mn-ea"/>
                <a:cs typeface="+mn-cs"/>
              </a:rPr>
              <a:t>protection</a:t>
            </a:r>
            <a:r>
              <a:rPr lang="es-ES" sz="1200" kern="1200" dirty="0">
                <a:solidFill>
                  <a:schemeClr val="tx1"/>
                </a:solidFill>
                <a:effectLst/>
                <a:latin typeface="+mn-lt"/>
                <a:ea typeface="+mn-ea"/>
                <a:cs typeface="+mn-cs"/>
              </a:rPr>
              <a:t>; Red Cross </a:t>
            </a:r>
            <a:r>
              <a:rPr lang="es-ES" sz="1200" kern="1200" dirty="0" err="1">
                <a:solidFill>
                  <a:schemeClr val="tx1"/>
                </a:solidFill>
                <a:effectLst/>
                <a:latin typeface="+mn-lt"/>
                <a:ea typeface="+mn-ea"/>
                <a:cs typeface="+mn-cs"/>
              </a:rPr>
              <a:t>restore</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links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outside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world</a:t>
            </a:r>
            <a:r>
              <a:rPr lang="es-ES" sz="1200" kern="1200" dirty="0">
                <a:solidFill>
                  <a:schemeClr val="tx1"/>
                </a:solidFill>
                <a:effectLst/>
                <a:latin typeface="+mn-lt"/>
                <a:ea typeface="+mn-ea"/>
                <a:cs typeface="+mn-cs"/>
              </a:rPr>
              <a:t>; support </a:t>
            </a:r>
            <a:r>
              <a:rPr lang="es-ES" sz="1200" kern="1200" dirty="0" err="1">
                <a:solidFill>
                  <a:schemeClr val="tx1"/>
                </a:solidFill>
                <a:effectLst/>
                <a:latin typeface="+mn-lt"/>
                <a:ea typeface="+mn-ea"/>
                <a:cs typeface="+mn-cs"/>
              </a:rPr>
              <a:t>referral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systems</a:t>
            </a:r>
            <a:r>
              <a:rPr lang="es-ES" sz="1200" kern="1200" dirty="0">
                <a:solidFill>
                  <a:schemeClr val="tx1"/>
                </a:solidFill>
                <a:effectLst/>
                <a:latin typeface="+mn-lt"/>
                <a:ea typeface="+mn-ea"/>
                <a:cs typeface="+mn-cs"/>
              </a:rPr>
              <a:t>, etc</a:t>
            </a:r>
            <a:endParaRPr lang="en-US" b="0" u="none" dirty="0">
              <a:solidFill>
                <a:schemeClr val="accent5">
                  <a:lumMod val="50000"/>
                </a:schemeClr>
              </a:solidFill>
            </a:endParaRPr>
          </a:p>
          <a:p>
            <a:pPr marL="1085850" marR="0" lvl="2"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u="sng" dirty="0">
              <a:solidFill>
                <a:schemeClr val="accent5">
                  <a:lumMod val="50000"/>
                </a:schemeClr>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dirty="0">
                <a:solidFill>
                  <a:schemeClr val="accent5">
                    <a:lumMod val="50000"/>
                  </a:schemeClr>
                </a:solidFill>
              </a:rPr>
              <a:t>Environment building: </a:t>
            </a:r>
            <a:r>
              <a:rPr lang="en-US" sz="1200" dirty="0">
                <a:solidFill>
                  <a:schemeClr val="accent5">
                    <a:lumMod val="50000"/>
                  </a:schemeClr>
                </a:solidFill>
              </a:rPr>
              <a:t>Efforts to foster a political, social, cultural, institutional and legislative environment that enables or encourages the authorities to respect their obligations and the rights of individuals.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u="sng" dirty="0">
                <a:solidFill>
                  <a:schemeClr val="accent5">
                    <a:lumMod val="50000"/>
                  </a:schemeClr>
                </a:solidFill>
              </a:rPr>
              <a:t>Eg case study:</a:t>
            </a:r>
            <a:endParaRPr lang="en-US" sz="120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integration of international standards in national legislation (Mandela’s rules…), etc</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raise awareness among communities of origin and other potential communities of the situation of these families through campaigns, etc; humanitarian mediation with communities of origin; influencing community leaders to accept their members; etc</a:t>
            </a:r>
            <a:endParaRPr lang="fr-CH" sz="1200" u="none" dirty="0">
              <a:solidFill>
                <a:schemeClr val="accent5">
                  <a:lumMod val="50000"/>
                </a:schemeClr>
              </a:solidFill>
            </a:endParaRPr>
          </a:p>
          <a:p>
            <a:endParaRPr lang="en-US" dirty="0"/>
          </a:p>
          <a:p>
            <a:r>
              <a:rPr lang="en-US" dirty="0"/>
              <a:t>Be </a:t>
            </a:r>
            <a:r>
              <a:rPr lang="es-ES" dirty="0" err="1"/>
              <a:t>aware</a:t>
            </a:r>
            <a:r>
              <a:rPr lang="es-ES" dirty="0"/>
              <a:t> of </a:t>
            </a:r>
            <a:r>
              <a:rPr lang="es-ES" dirty="0" err="1"/>
              <a:t>humanitarian</a:t>
            </a:r>
            <a:r>
              <a:rPr lang="es-ES" dirty="0"/>
              <a:t> </a:t>
            </a:r>
            <a:r>
              <a:rPr lang="es-ES" dirty="0" err="1"/>
              <a:t>environment</a:t>
            </a:r>
            <a:r>
              <a:rPr lang="es-ES" dirty="0"/>
              <a:t> and </a:t>
            </a:r>
            <a:r>
              <a:rPr lang="es-ES" dirty="0" err="1"/>
              <a:t>how</a:t>
            </a:r>
            <a:r>
              <a:rPr lang="es-ES" dirty="0"/>
              <a:t> the role and </a:t>
            </a:r>
            <a:r>
              <a:rPr lang="es-ES" dirty="0" err="1"/>
              <a:t>working</a:t>
            </a:r>
            <a:r>
              <a:rPr lang="es-ES" dirty="0"/>
              <a:t> </a:t>
            </a:r>
            <a:r>
              <a:rPr lang="es-ES" dirty="0" err="1"/>
              <a:t>modalities</a:t>
            </a:r>
            <a:r>
              <a:rPr lang="es-ES" dirty="0"/>
              <a:t> of </a:t>
            </a:r>
            <a:r>
              <a:rPr lang="es-ES" dirty="0" err="1"/>
              <a:t>different</a:t>
            </a:r>
            <a:r>
              <a:rPr lang="es-ES" dirty="0"/>
              <a:t> actors (authorities and </a:t>
            </a:r>
            <a:r>
              <a:rPr lang="es-ES" dirty="0" err="1"/>
              <a:t>others</a:t>
            </a:r>
            <a:r>
              <a:rPr lang="es-ES" dirty="0"/>
              <a:t>) </a:t>
            </a:r>
            <a:r>
              <a:rPr lang="es-ES" dirty="0" err="1"/>
              <a:t>complement</a:t>
            </a:r>
            <a:r>
              <a:rPr lang="es-ES" dirty="0"/>
              <a:t> </a:t>
            </a:r>
            <a:r>
              <a:rPr lang="es-ES" dirty="0" err="1"/>
              <a:t>each</a:t>
            </a:r>
            <a:r>
              <a:rPr lang="es-ES" dirty="0"/>
              <a:t> other in the </a:t>
            </a:r>
            <a:r>
              <a:rPr lang="es-ES" dirty="0" err="1"/>
              <a:t>protection</a:t>
            </a:r>
            <a:r>
              <a:rPr lang="es-ES" dirty="0"/>
              <a:t> of </a:t>
            </a:r>
            <a:r>
              <a:rPr lang="es-ES" dirty="0" err="1"/>
              <a:t>people</a:t>
            </a:r>
            <a:r>
              <a:rPr lang="es-ES" dirty="0"/>
              <a:t>.</a:t>
            </a:r>
          </a:p>
          <a:p>
            <a:endParaRPr lang="es-ES" dirty="0"/>
          </a:p>
        </p:txBody>
      </p:sp>
      <p:sp>
        <p:nvSpPr>
          <p:cNvPr id="4" name="Slide Number Placeholder 3"/>
          <p:cNvSpPr>
            <a:spLocks noGrp="1"/>
          </p:cNvSpPr>
          <p:nvPr>
            <p:ph type="sldNum" sz="quarter" idx="10"/>
          </p:nvPr>
        </p:nvSpPr>
        <p:spPr/>
        <p:txBody>
          <a:bodyPr/>
          <a:lstStyle/>
          <a:p>
            <a:fld id="{BC56A1BF-1CC1-4BBD-88CF-BFED76E52D9D}" type="slidenum">
              <a:rPr lang="fr-CH" smtClean="0"/>
              <a:t>8</a:t>
            </a:fld>
            <a:endParaRPr lang="fr-CH"/>
          </a:p>
        </p:txBody>
      </p:sp>
    </p:spTree>
    <p:extLst>
      <p:ext uri="{BB962C8B-B14F-4D97-AF65-F5344CB8AC3E}">
        <p14:creationId xmlns:p14="http://schemas.microsoft.com/office/powerpoint/2010/main" val="90678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which ways health interventions may contribute in protection outcomes and how protection interventions can improve health objectives?</a:t>
            </a:r>
          </a:p>
          <a:p>
            <a:endParaRPr lang="en-US" sz="1200" b="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pPr marL="171450" indent="-171450" eaLnBrk="1" hangingPunct="1">
              <a:spcBef>
                <a:spcPct val="0"/>
              </a:spcBef>
              <a:buFontTx/>
              <a:buChar char="-"/>
            </a:pPr>
            <a:endParaRPr lang="en-US" dirty="0"/>
          </a:p>
          <a:p>
            <a:endParaRPr lang="en-GB" i="1" dirty="0"/>
          </a:p>
          <a:p>
            <a:pPr marL="0" indent="0" eaLnBrk="1" hangingPunct="1">
              <a:spcBef>
                <a:spcPct val="0"/>
              </a:spcBef>
              <a:buFontTx/>
              <a:buNone/>
            </a:pPr>
            <a:endParaRPr lang="en-US" dirty="0"/>
          </a:p>
          <a:p>
            <a:pPr marL="171450" indent="-171450" eaLnBrk="1" hangingPunct="1">
              <a:spcBef>
                <a:spcPct val="0"/>
              </a:spcBef>
              <a:buFontTx/>
              <a:buChar char="-"/>
            </a:pPr>
            <a:endParaRPr lang="en-US" dirty="0"/>
          </a:p>
        </p:txBody>
      </p:sp>
      <p:sp>
        <p:nvSpPr>
          <p:cNvPr id="4" name="Slide Number Placeholder 3"/>
          <p:cNvSpPr>
            <a:spLocks noGrp="1"/>
          </p:cNvSpPr>
          <p:nvPr>
            <p:ph type="sldNum" sz="quarter" idx="10"/>
          </p:nvPr>
        </p:nvSpPr>
        <p:spPr/>
        <p:txBody>
          <a:bodyPr/>
          <a:lstStyle/>
          <a:p>
            <a:fld id="{BC56A1BF-1CC1-4BBD-88CF-BFED76E52D9D}" type="slidenum">
              <a:rPr lang="fr-CH" smtClean="0"/>
              <a:t>9</a:t>
            </a:fld>
            <a:endParaRPr lang="fr-CH" dirty="0"/>
          </a:p>
        </p:txBody>
      </p:sp>
    </p:spTree>
    <p:extLst>
      <p:ext uri="{BB962C8B-B14F-4D97-AF65-F5344CB8AC3E}">
        <p14:creationId xmlns:p14="http://schemas.microsoft.com/office/powerpoint/2010/main" val="285155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resources on Protection in </a:t>
            </a:r>
            <a:r>
              <a:rPr lang="en-US" b="1" dirty="0"/>
              <a:t>www.icrc.org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171450" lvl="0" indent="-171450">
              <a:buFont typeface="Arial" panose="020B0604020202020204" pitchFamily="34" charset="0"/>
              <a:buChar char="•"/>
            </a:pPr>
            <a:r>
              <a:rPr lang="en-US" b="0" dirty="0"/>
              <a:t>ICRC Doctrine on Protection </a:t>
            </a:r>
            <a:endParaRPr lang="en-US" sz="1200" u="sng" kern="1200" dirty="0">
              <a:solidFill>
                <a:schemeClr val="tx1"/>
              </a:solidFill>
              <a:effectLst/>
              <a:latin typeface="+mn-lt"/>
              <a:ea typeface="+mn-ea"/>
              <a:cs typeface="+mn-cs"/>
              <a:hlinkClick r:id="rId3"/>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Enhancing protection for civilians in armed conflict and other situations of violence</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4"/>
              </a:rPr>
              <a:t>Professional standards for protection work</a:t>
            </a: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dirty="0"/>
              <a:t>International Review of the Red Cross</a:t>
            </a:r>
          </a:p>
        </p:txBody>
      </p:sp>
      <p:sp>
        <p:nvSpPr>
          <p:cNvPr id="4" name="Slide Number Placeholder 3"/>
          <p:cNvSpPr>
            <a:spLocks noGrp="1"/>
          </p:cNvSpPr>
          <p:nvPr>
            <p:ph type="sldNum" sz="quarter" idx="5"/>
          </p:nvPr>
        </p:nvSpPr>
        <p:spPr/>
        <p:txBody>
          <a:bodyPr/>
          <a:lstStyle/>
          <a:p>
            <a:fld id="{8ED80360-B9C8-4C37-873A-DCC896FBCCDF}" type="slidenum">
              <a:rPr lang="fr-CH" smtClean="0"/>
              <a:t>10</a:t>
            </a:fld>
            <a:endParaRPr lang="fr-CH" dirty="0"/>
          </a:p>
        </p:txBody>
      </p:sp>
    </p:spTree>
    <p:extLst>
      <p:ext uri="{BB962C8B-B14F-4D97-AF65-F5344CB8AC3E}">
        <p14:creationId xmlns:p14="http://schemas.microsoft.com/office/powerpoint/2010/main" val="78904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3080-9668-422A-B213-B1362ADF8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748411EB-B9AF-4DAC-AF0C-BB8FACFC9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6DE9908F-1434-45B3-846D-74E0B9FDEBEC}"/>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F23E0CEE-93F3-4B02-86B0-6F9FD0CDD862}"/>
              </a:ext>
            </a:extLst>
          </p:cNvPr>
          <p:cNvSpPr>
            <a:spLocks noGrp="1"/>
          </p:cNvSpPr>
          <p:nvPr>
            <p:ph type="ftr" sz="quarter" idx="11"/>
          </p:nvPr>
        </p:nvSpPr>
        <p:spPr/>
        <p:txBody>
          <a:bodyPr/>
          <a:lstStyle/>
          <a:p>
            <a:endParaRPr lang="fr-CH" dirty="0"/>
          </a:p>
        </p:txBody>
      </p:sp>
      <p:sp>
        <p:nvSpPr>
          <p:cNvPr id="6" name="Slide Number Placeholder 5">
            <a:extLst>
              <a:ext uri="{FF2B5EF4-FFF2-40B4-BE49-F238E27FC236}">
                <a16:creationId xmlns:a16="http://schemas.microsoft.com/office/drawing/2014/main" id="{E2E74A82-533D-490D-A6AB-F0F9BD88D947}"/>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214363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FC67-7E52-4C12-BF1F-22D3E16C1342}"/>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F44DCB8E-34CB-4752-A54B-EFECA94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58B018A8-12AB-4502-9EE1-205DC85B9FEA}"/>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F0B152F3-7266-49FD-834B-2EC4D5C48322}"/>
              </a:ext>
            </a:extLst>
          </p:cNvPr>
          <p:cNvSpPr>
            <a:spLocks noGrp="1"/>
          </p:cNvSpPr>
          <p:nvPr>
            <p:ph type="ftr" sz="quarter" idx="11"/>
          </p:nvPr>
        </p:nvSpPr>
        <p:spPr/>
        <p:txBody>
          <a:bodyPr/>
          <a:lstStyle/>
          <a:p>
            <a:endParaRPr lang="fr-CH" dirty="0"/>
          </a:p>
        </p:txBody>
      </p:sp>
      <p:sp>
        <p:nvSpPr>
          <p:cNvPr id="6" name="Slide Number Placeholder 5">
            <a:extLst>
              <a:ext uri="{FF2B5EF4-FFF2-40B4-BE49-F238E27FC236}">
                <a16:creationId xmlns:a16="http://schemas.microsoft.com/office/drawing/2014/main" id="{1D43C38E-8470-4A29-8A1C-205149B0762D}"/>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287148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AD77C-8497-46BC-B73D-14B3DFBB38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968AE2AA-64BA-4237-9ED6-97AAB3F99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2503B0ED-AD01-4AE5-B3F1-EF0914C7B0DD}"/>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A83BA1F1-1C39-4476-8006-1801505284A4}"/>
              </a:ext>
            </a:extLst>
          </p:cNvPr>
          <p:cNvSpPr>
            <a:spLocks noGrp="1"/>
          </p:cNvSpPr>
          <p:nvPr>
            <p:ph type="ftr" sz="quarter" idx="11"/>
          </p:nvPr>
        </p:nvSpPr>
        <p:spPr/>
        <p:txBody>
          <a:bodyPr/>
          <a:lstStyle/>
          <a:p>
            <a:endParaRPr lang="fr-CH" dirty="0"/>
          </a:p>
        </p:txBody>
      </p:sp>
      <p:sp>
        <p:nvSpPr>
          <p:cNvPr id="6" name="Slide Number Placeholder 5">
            <a:extLst>
              <a:ext uri="{FF2B5EF4-FFF2-40B4-BE49-F238E27FC236}">
                <a16:creationId xmlns:a16="http://schemas.microsoft.com/office/drawing/2014/main" id="{B7D51178-CA16-4374-A8F5-AC25916559EE}"/>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31083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9309-17F3-4D8D-8600-AEC50D7059F0}"/>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DB4BBBA7-C242-4B84-8B16-51674E874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2EA2580C-454B-48FD-B8AA-F115F06BFFF9}"/>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B2B58974-D293-4357-A0BF-1E17B2B39875}"/>
              </a:ext>
            </a:extLst>
          </p:cNvPr>
          <p:cNvSpPr>
            <a:spLocks noGrp="1"/>
          </p:cNvSpPr>
          <p:nvPr>
            <p:ph type="ftr" sz="quarter" idx="11"/>
          </p:nvPr>
        </p:nvSpPr>
        <p:spPr/>
        <p:txBody>
          <a:bodyPr/>
          <a:lstStyle/>
          <a:p>
            <a:endParaRPr lang="fr-CH" dirty="0"/>
          </a:p>
        </p:txBody>
      </p:sp>
      <p:sp>
        <p:nvSpPr>
          <p:cNvPr id="6" name="Slide Number Placeholder 5">
            <a:extLst>
              <a:ext uri="{FF2B5EF4-FFF2-40B4-BE49-F238E27FC236}">
                <a16:creationId xmlns:a16="http://schemas.microsoft.com/office/drawing/2014/main" id="{DEEE315F-E094-4436-B601-21859C3E12E6}"/>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21702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585A-2B81-4E06-AF67-17CFB2203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32B32F08-8190-41A8-A40A-D6613CEFC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4DBC8-B7F5-46D3-931B-E16228FAB72D}"/>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A706E794-C785-4D33-9A27-2D2560B1F01A}"/>
              </a:ext>
            </a:extLst>
          </p:cNvPr>
          <p:cNvSpPr>
            <a:spLocks noGrp="1"/>
          </p:cNvSpPr>
          <p:nvPr>
            <p:ph type="ftr" sz="quarter" idx="11"/>
          </p:nvPr>
        </p:nvSpPr>
        <p:spPr/>
        <p:txBody>
          <a:bodyPr/>
          <a:lstStyle/>
          <a:p>
            <a:endParaRPr lang="fr-CH" dirty="0"/>
          </a:p>
        </p:txBody>
      </p:sp>
      <p:sp>
        <p:nvSpPr>
          <p:cNvPr id="6" name="Slide Number Placeholder 5">
            <a:extLst>
              <a:ext uri="{FF2B5EF4-FFF2-40B4-BE49-F238E27FC236}">
                <a16:creationId xmlns:a16="http://schemas.microsoft.com/office/drawing/2014/main" id="{7A2B0448-2F19-4529-B6B5-BFABDBB71888}"/>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123303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A286-C41E-49BF-8D9C-736BA6536324}"/>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5C3EC911-7381-457A-B599-26E63E4AF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628F4D3F-289A-41C0-9697-736996E52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675B0B11-7679-4C10-8A1A-3F9FFD7EC7E6}"/>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6" name="Footer Placeholder 5">
            <a:extLst>
              <a:ext uri="{FF2B5EF4-FFF2-40B4-BE49-F238E27FC236}">
                <a16:creationId xmlns:a16="http://schemas.microsoft.com/office/drawing/2014/main" id="{4334F31D-98EF-48DF-936B-04662180D5F4}"/>
              </a:ext>
            </a:extLst>
          </p:cNvPr>
          <p:cNvSpPr>
            <a:spLocks noGrp="1"/>
          </p:cNvSpPr>
          <p:nvPr>
            <p:ph type="ftr" sz="quarter" idx="11"/>
          </p:nvPr>
        </p:nvSpPr>
        <p:spPr/>
        <p:txBody>
          <a:bodyPr/>
          <a:lstStyle/>
          <a:p>
            <a:endParaRPr lang="fr-CH" dirty="0"/>
          </a:p>
        </p:txBody>
      </p:sp>
      <p:sp>
        <p:nvSpPr>
          <p:cNvPr id="7" name="Slide Number Placeholder 6">
            <a:extLst>
              <a:ext uri="{FF2B5EF4-FFF2-40B4-BE49-F238E27FC236}">
                <a16:creationId xmlns:a16="http://schemas.microsoft.com/office/drawing/2014/main" id="{B0E94D63-5F5A-4FE6-B846-72D99AF0F953}"/>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376508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45E8-D5A2-4FDC-99A5-6A420595FC3A}"/>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CA2BB21B-6852-4C8A-B8EA-80F399E26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373A1-FA11-4FA0-82AD-9ECF148C5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EF3FEAF8-72B5-4404-B007-3462C4CAA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36823-1562-4B99-8DE6-2BFADBE98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F80D20CA-7723-4B7B-A3B3-C273182021DD}"/>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8" name="Footer Placeholder 7">
            <a:extLst>
              <a:ext uri="{FF2B5EF4-FFF2-40B4-BE49-F238E27FC236}">
                <a16:creationId xmlns:a16="http://schemas.microsoft.com/office/drawing/2014/main" id="{02A9B4B8-9E89-4624-AEC9-8E42F44AE5A4}"/>
              </a:ext>
            </a:extLst>
          </p:cNvPr>
          <p:cNvSpPr>
            <a:spLocks noGrp="1"/>
          </p:cNvSpPr>
          <p:nvPr>
            <p:ph type="ftr" sz="quarter" idx="11"/>
          </p:nvPr>
        </p:nvSpPr>
        <p:spPr/>
        <p:txBody>
          <a:bodyPr/>
          <a:lstStyle/>
          <a:p>
            <a:endParaRPr lang="fr-CH" dirty="0"/>
          </a:p>
        </p:txBody>
      </p:sp>
      <p:sp>
        <p:nvSpPr>
          <p:cNvPr id="9" name="Slide Number Placeholder 8">
            <a:extLst>
              <a:ext uri="{FF2B5EF4-FFF2-40B4-BE49-F238E27FC236}">
                <a16:creationId xmlns:a16="http://schemas.microsoft.com/office/drawing/2014/main" id="{1655F43F-FC6B-486A-9705-4176FEB587F7}"/>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159178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5B8E-ACA8-4910-9C66-CEEC3E7BA204}"/>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2FCF324E-1ADB-4A1E-8E77-3EA08139E970}"/>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4" name="Footer Placeholder 3">
            <a:extLst>
              <a:ext uri="{FF2B5EF4-FFF2-40B4-BE49-F238E27FC236}">
                <a16:creationId xmlns:a16="http://schemas.microsoft.com/office/drawing/2014/main" id="{5DEF50D7-641B-465E-8E59-7D951BCAEF9E}"/>
              </a:ext>
            </a:extLst>
          </p:cNvPr>
          <p:cNvSpPr>
            <a:spLocks noGrp="1"/>
          </p:cNvSpPr>
          <p:nvPr>
            <p:ph type="ftr" sz="quarter" idx="11"/>
          </p:nvPr>
        </p:nvSpPr>
        <p:spPr/>
        <p:txBody>
          <a:bodyPr/>
          <a:lstStyle/>
          <a:p>
            <a:endParaRPr lang="fr-CH" dirty="0"/>
          </a:p>
        </p:txBody>
      </p:sp>
      <p:sp>
        <p:nvSpPr>
          <p:cNvPr id="5" name="Slide Number Placeholder 4">
            <a:extLst>
              <a:ext uri="{FF2B5EF4-FFF2-40B4-BE49-F238E27FC236}">
                <a16:creationId xmlns:a16="http://schemas.microsoft.com/office/drawing/2014/main" id="{29F06ABE-FABF-47A3-BE91-81976236EDF6}"/>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368936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4319E-0B38-4700-9978-6B162BAC5C51}"/>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3" name="Footer Placeholder 2">
            <a:extLst>
              <a:ext uri="{FF2B5EF4-FFF2-40B4-BE49-F238E27FC236}">
                <a16:creationId xmlns:a16="http://schemas.microsoft.com/office/drawing/2014/main" id="{9CDCA87C-3AFA-41BC-B35B-C15751CB2771}"/>
              </a:ext>
            </a:extLst>
          </p:cNvPr>
          <p:cNvSpPr>
            <a:spLocks noGrp="1"/>
          </p:cNvSpPr>
          <p:nvPr>
            <p:ph type="ftr" sz="quarter" idx="11"/>
          </p:nvPr>
        </p:nvSpPr>
        <p:spPr/>
        <p:txBody>
          <a:bodyPr/>
          <a:lstStyle/>
          <a:p>
            <a:endParaRPr lang="fr-CH" dirty="0"/>
          </a:p>
        </p:txBody>
      </p:sp>
      <p:sp>
        <p:nvSpPr>
          <p:cNvPr id="4" name="Slide Number Placeholder 3">
            <a:extLst>
              <a:ext uri="{FF2B5EF4-FFF2-40B4-BE49-F238E27FC236}">
                <a16:creationId xmlns:a16="http://schemas.microsoft.com/office/drawing/2014/main" id="{B486BA51-6F31-4E8A-8DB1-8B9A4923258F}"/>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36893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E3E4-D2B4-4A0C-BFE4-B72D81E0A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80276BF9-58DF-4A18-8394-B8D4E7537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F3BD3384-252D-4CDB-8525-FAC4E3B66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7A974-271F-4F70-AB57-12C616A82495}"/>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6" name="Footer Placeholder 5">
            <a:extLst>
              <a:ext uri="{FF2B5EF4-FFF2-40B4-BE49-F238E27FC236}">
                <a16:creationId xmlns:a16="http://schemas.microsoft.com/office/drawing/2014/main" id="{43DE33CA-368E-4F13-B264-4C411353630F}"/>
              </a:ext>
            </a:extLst>
          </p:cNvPr>
          <p:cNvSpPr>
            <a:spLocks noGrp="1"/>
          </p:cNvSpPr>
          <p:nvPr>
            <p:ph type="ftr" sz="quarter" idx="11"/>
          </p:nvPr>
        </p:nvSpPr>
        <p:spPr/>
        <p:txBody>
          <a:bodyPr/>
          <a:lstStyle/>
          <a:p>
            <a:endParaRPr lang="fr-CH" dirty="0"/>
          </a:p>
        </p:txBody>
      </p:sp>
      <p:sp>
        <p:nvSpPr>
          <p:cNvPr id="7" name="Slide Number Placeholder 6">
            <a:extLst>
              <a:ext uri="{FF2B5EF4-FFF2-40B4-BE49-F238E27FC236}">
                <a16:creationId xmlns:a16="http://schemas.microsoft.com/office/drawing/2014/main" id="{864BE2A4-01FE-4632-B4BC-9440645E28A2}"/>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425631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E002-A3C6-4022-AFC0-0AE9875DD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5B26FD81-BEE2-40D1-A4A6-B2DBF63E1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dirty="0"/>
          </a:p>
        </p:txBody>
      </p:sp>
      <p:sp>
        <p:nvSpPr>
          <p:cNvPr id="4" name="Text Placeholder 3">
            <a:extLst>
              <a:ext uri="{FF2B5EF4-FFF2-40B4-BE49-F238E27FC236}">
                <a16:creationId xmlns:a16="http://schemas.microsoft.com/office/drawing/2014/main" id="{968981BB-04FD-4E77-B95E-3BA66F044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68BCB-E260-440D-8680-296BC309DD9C}"/>
              </a:ext>
            </a:extLst>
          </p:cNvPr>
          <p:cNvSpPr>
            <a:spLocks noGrp="1"/>
          </p:cNvSpPr>
          <p:nvPr>
            <p:ph type="dt" sz="half" idx="10"/>
          </p:nvPr>
        </p:nvSpPr>
        <p:spPr/>
        <p:txBody>
          <a:bodyPr/>
          <a:lstStyle/>
          <a:p>
            <a:fld id="{D363ACF4-4EFF-4DA1-89AD-65AAFB2807C9}" type="datetimeFigureOut">
              <a:rPr lang="fr-CH" smtClean="0"/>
              <a:t>06.06.2023</a:t>
            </a:fld>
            <a:endParaRPr lang="fr-CH" dirty="0"/>
          </a:p>
        </p:txBody>
      </p:sp>
      <p:sp>
        <p:nvSpPr>
          <p:cNvPr id="6" name="Footer Placeholder 5">
            <a:extLst>
              <a:ext uri="{FF2B5EF4-FFF2-40B4-BE49-F238E27FC236}">
                <a16:creationId xmlns:a16="http://schemas.microsoft.com/office/drawing/2014/main" id="{20BE87ED-BE03-4C7F-ACB0-255816936D00}"/>
              </a:ext>
            </a:extLst>
          </p:cNvPr>
          <p:cNvSpPr>
            <a:spLocks noGrp="1"/>
          </p:cNvSpPr>
          <p:nvPr>
            <p:ph type="ftr" sz="quarter" idx="11"/>
          </p:nvPr>
        </p:nvSpPr>
        <p:spPr/>
        <p:txBody>
          <a:bodyPr/>
          <a:lstStyle/>
          <a:p>
            <a:endParaRPr lang="fr-CH" dirty="0"/>
          </a:p>
        </p:txBody>
      </p:sp>
      <p:sp>
        <p:nvSpPr>
          <p:cNvPr id="7" name="Slide Number Placeholder 6">
            <a:extLst>
              <a:ext uri="{FF2B5EF4-FFF2-40B4-BE49-F238E27FC236}">
                <a16:creationId xmlns:a16="http://schemas.microsoft.com/office/drawing/2014/main" id="{2EBF4969-3970-4B57-A6C3-E5E02939ECC6}"/>
              </a:ext>
            </a:extLst>
          </p:cNvPr>
          <p:cNvSpPr>
            <a:spLocks noGrp="1"/>
          </p:cNvSpPr>
          <p:nvPr>
            <p:ph type="sldNum" sz="quarter" idx="12"/>
          </p:nvPr>
        </p:nvSpPr>
        <p:spPr/>
        <p:txBody>
          <a:bodyPr/>
          <a:lstStyle/>
          <a:p>
            <a:fld id="{50110972-6FAB-4FA0-9F48-C33B3CB26E91}" type="slidenum">
              <a:rPr lang="fr-CH" smtClean="0"/>
              <a:t>‹#›</a:t>
            </a:fld>
            <a:endParaRPr lang="fr-CH" dirty="0"/>
          </a:p>
        </p:txBody>
      </p:sp>
    </p:spTree>
    <p:extLst>
      <p:ext uri="{BB962C8B-B14F-4D97-AF65-F5344CB8AC3E}">
        <p14:creationId xmlns:p14="http://schemas.microsoft.com/office/powerpoint/2010/main" val="83684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7C7D2-9FEB-4C68-A263-0B7C514D6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46685DB0-A264-4ECB-BA21-5A08AFEE7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0F3B3E52-A042-4212-8105-0880E431B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ACF4-4EFF-4DA1-89AD-65AAFB2807C9}" type="datetimeFigureOut">
              <a:rPr lang="fr-CH" smtClean="0"/>
              <a:t>06.06.2023</a:t>
            </a:fld>
            <a:endParaRPr lang="fr-CH" dirty="0"/>
          </a:p>
        </p:txBody>
      </p:sp>
      <p:sp>
        <p:nvSpPr>
          <p:cNvPr id="5" name="Footer Placeholder 4">
            <a:extLst>
              <a:ext uri="{FF2B5EF4-FFF2-40B4-BE49-F238E27FC236}">
                <a16:creationId xmlns:a16="http://schemas.microsoft.com/office/drawing/2014/main" id="{F74D57CE-131A-49B3-911B-3CC7F9E09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a:extLst>
              <a:ext uri="{FF2B5EF4-FFF2-40B4-BE49-F238E27FC236}">
                <a16:creationId xmlns:a16="http://schemas.microsoft.com/office/drawing/2014/main" id="{32070435-FD23-4CB9-B091-D01036FED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10972-6FAB-4FA0-9F48-C33B3CB26E91}" type="slidenum">
              <a:rPr lang="fr-CH" smtClean="0"/>
              <a:t>‹#›</a:t>
            </a:fld>
            <a:endParaRPr lang="fr-CH" dirty="0"/>
          </a:p>
        </p:txBody>
      </p:sp>
    </p:spTree>
    <p:extLst>
      <p:ext uri="{BB962C8B-B14F-4D97-AF65-F5344CB8AC3E}">
        <p14:creationId xmlns:p14="http://schemas.microsoft.com/office/powerpoint/2010/main" val="310278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8211-4FB5-4EC5-87C2-49975DA75234}"/>
              </a:ext>
            </a:extLst>
          </p:cNvPr>
          <p:cNvSpPr>
            <a:spLocks noGrp="1"/>
          </p:cNvSpPr>
          <p:nvPr>
            <p:ph type="ctrTitle"/>
          </p:nvPr>
        </p:nvSpPr>
        <p:spPr>
          <a:xfrm>
            <a:off x="1524000" y="1122362"/>
            <a:ext cx="9144000" cy="2972559"/>
          </a:xfrm>
        </p:spPr>
        <p:txBody>
          <a:bodyPr>
            <a:normAutofit/>
          </a:bodyPr>
          <a:lstStyle/>
          <a:p>
            <a:r>
              <a:rPr lang="fr-FR" sz="7200" dirty="0"/>
              <a:t>Protection</a:t>
            </a:r>
          </a:p>
        </p:txBody>
      </p:sp>
      <p:sp>
        <p:nvSpPr>
          <p:cNvPr id="3" name="Subtitle 2">
            <a:extLst>
              <a:ext uri="{FF2B5EF4-FFF2-40B4-BE49-F238E27FC236}">
                <a16:creationId xmlns:a16="http://schemas.microsoft.com/office/drawing/2014/main" id="{C85DC933-85C7-43CF-A0E6-D021DA7838E6}"/>
              </a:ext>
            </a:extLst>
          </p:cNvPr>
          <p:cNvSpPr>
            <a:spLocks noGrp="1"/>
          </p:cNvSpPr>
          <p:nvPr>
            <p:ph type="subTitle" idx="1"/>
          </p:nvPr>
        </p:nvSpPr>
        <p:spPr>
          <a:xfrm>
            <a:off x="1524000" y="4572000"/>
            <a:ext cx="9144000" cy="685800"/>
          </a:xfrm>
        </p:spPr>
        <p:txBody>
          <a:bodyPr>
            <a:normAutofit/>
          </a:bodyPr>
          <a:lstStyle/>
          <a:p>
            <a:r>
              <a:rPr lang="fr-FR" sz="3200" dirty="0"/>
              <a:t>Cours H.E.L.P. 2022</a:t>
            </a:r>
          </a:p>
        </p:txBody>
      </p:sp>
    </p:spTree>
    <p:extLst>
      <p:ext uri="{BB962C8B-B14F-4D97-AF65-F5344CB8AC3E}">
        <p14:creationId xmlns:p14="http://schemas.microsoft.com/office/powerpoint/2010/main" val="387641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EF2B-2F1D-440E-8795-10F088879BE8}"/>
              </a:ext>
            </a:extLst>
          </p:cNvPr>
          <p:cNvSpPr>
            <a:spLocks noGrp="1"/>
          </p:cNvSpPr>
          <p:nvPr>
            <p:ph type="title"/>
          </p:nvPr>
        </p:nvSpPr>
        <p:spPr/>
        <p:txBody>
          <a:bodyPr>
            <a:normAutofit/>
          </a:bodyPr>
          <a:lstStyle/>
          <a:p>
            <a:pPr algn="ctr">
              <a:spcBef>
                <a:spcPts val="1000"/>
              </a:spcBef>
              <a:defRPr/>
            </a:pPr>
            <a:r>
              <a:rPr lang="fr-FR" sz="4800" b="1" dirty="0">
                <a:solidFill>
                  <a:srgbClr val="0070C0"/>
                </a:solidFill>
              </a:rPr>
              <a:t>Ressources du CICR en matière de protection</a:t>
            </a:r>
          </a:p>
        </p:txBody>
      </p:sp>
    </p:spTree>
    <p:extLst>
      <p:ext uri="{BB962C8B-B14F-4D97-AF65-F5344CB8AC3E}">
        <p14:creationId xmlns:p14="http://schemas.microsoft.com/office/powerpoint/2010/main" val="101545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EF2B-2F1D-440E-8795-10F088879BE8}"/>
              </a:ext>
            </a:extLst>
          </p:cNvPr>
          <p:cNvSpPr>
            <a:spLocks noGrp="1"/>
          </p:cNvSpPr>
          <p:nvPr>
            <p:ph type="title"/>
          </p:nvPr>
        </p:nvSpPr>
        <p:spPr>
          <a:xfrm>
            <a:off x="838200" y="2609624"/>
            <a:ext cx="10515600" cy="2852737"/>
          </a:xfrm>
        </p:spPr>
        <p:txBody>
          <a:bodyPr>
            <a:normAutofit/>
          </a:bodyPr>
          <a:lstStyle/>
          <a:p>
            <a:pPr algn="r">
              <a:spcBef>
                <a:spcPts val="1000"/>
              </a:spcBef>
              <a:defRPr/>
            </a:pPr>
            <a:r>
              <a:rPr lang="fr-FR" b="1" dirty="0">
                <a:solidFill>
                  <a:srgbClr val="C00000"/>
                </a:solidFill>
              </a:rPr>
              <a:t>MERCI !</a:t>
            </a:r>
          </a:p>
        </p:txBody>
      </p:sp>
    </p:spTree>
    <p:extLst>
      <p:ext uri="{BB962C8B-B14F-4D97-AF65-F5344CB8AC3E}">
        <p14:creationId xmlns:p14="http://schemas.microsoft.com/office/powerpoint/2010/main" val="350092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CAB5-45AE-4084-AC6F-115B68147975}"/>
              </a:ext>
            </a:extLst>
          </p:cNvPr>
          <p:cNvSpPr>
            <a:spLocks noGrp="1"/>
          </p:cNvSpPr>
          <p:nvPr>
            <p:ph type="title"/>
          </p:nvPr>
        </p:nvSpPr>
        <p:spPr>
          <a:xfrm>
            <a:off x="838200" y="365126"/>
            <a:ext cx="10515600" cy="980522"/>
          </a:xfrm>
        </p:spPr>
        <p:txBody>
          <a:bodyPr/>
          <a:lstStyle/>
          <a:p>
            <a:pPr algn="ctr"/>
            <a:r>
              <a:rPr lang="fr-FR" dirty="0"/>
              <a:t>Objectifs</a:t>
            </a:r>
            <a:r>
              <a:rPr lang="fr-FR" dirty="0">
                <a:solidFill>
                  <a:srgbClr val="0070C0"/>
                </a:solidFill>
                <a:latin typeface="+mn-lt"/>
              </a:rPr>
              <a:t> </a:t>
            </a:r>
          </a:p>
        </p:txBody>
      </p:sp>
      <p:sp>
        <p:nvSpPr>
          <p:cNvPr id="3" name="Content Placeholder 2">
            <a:extLst>
              <a:ext uri="{FF2B5EF4-FFF2-40B4-BE49-F238E27FC236}">
                <a16:creationId xmlns:a16="http://schemas.microsoft.com/office/drawing/2014/main" id="{C576FC37-61C0-4FF3-8EBB-FBBBBD2B46DD}"/>
              </a:ext>
            </a:extLst>
          </p:cNvPr>
          <p:cNvSpPr>
            <a:spLocks noGrp="1"/>
          </p:cNvSpPr>
          <p:nvPr>
            <p:ph idx="1"/>
          </p:nvPr>
        </p:nvSpPr>
        <p:spPr>
          <a:xfrm>
            <a:off x="696686" y="1847850"/>
            <a:ext cx="10964462" cy="4006298"/>
          </a:xfrm>
        </p:spPr>
        <p:txBody>
          <a:bodyPr>
            <a:normAutofit lnSpcReduction="10000"/>
          </a:bodyPr>
          <a:lstStyle/>
          <a:p>
            <a:pPr marL="0" indent="0">
              <a:buNone/>
            </a:pPr>
            <a:r>
              <a:rPr lang="fr-FR" b="1" i="1" dirty="0">
                <a:solidFill>
                  <a:srgbClr val="0070C0"/>
                </a:solidFill>
              </a:rPr>
              <a:t>Les apprenants sont en mesure</a:t>
            </a:r>
          </a:p>
          <a:p>
            <a:pPr marL="0" indent="0">
              <a:buNone/>
            </a:pPr>
            <a:endParaRPr lang="en-GB" b="1" i="1" dirty="0">
              <a:solidFill>
                <a:srgbClr val="0070C0"/>
              </a:solidFill>
            </a:endParaRPr>
          </a:p>
          <a:p>
            <a:pPr>
              <a:spcAft>
                <a:spcPts val="600"/>
              </a:spcAft>
            </a:pPr>
            <a:r>
              <a:rPr lang="fr-FR" dirty="0"/>
              <a:t>d’expliquer le </a:t>
            </a:r>
            <a:r>
              <a:rPr lang="fr-FR" b="1" dirty="0">
                <a:solidFill>
                  <a:srgbClr val="005BA4"/>
                </a:solidFill>
              </a:rPr>
              <a:t>concept de protection </a:t>
            </a:r>
            <a:r>
              <a:rPr lang="fr-FR" dirty="0"/>
              <a:t>et d’identifier quelques-uns des </a:t>
            </a:r>
            <a:r>
              <a:rPr lang="fr-FR" b="1" dirty="0">
                <a:solidFill>
                  <a:srgbClr val="005BA4"/>
                </a:solidFill>
              </a:rPr>
              <a:t>principaux problèmes de protection</a:t>
            </a:r>
            <a:r>
              <a:rPr lang="fr-FR" dirty="0"/>
              <a:t> rencontrés par les populations touchées par un conflit ou une autre situation de violence</a:t>
            </a:r>
          </a:p>
          <a:p>
            <a:pPr>
              <a:spcAft>
                <a:spcPts val="600"/>
              </a:spcAft>
            </a:pPr>
            <a:r>
              <a:rPr lang="fr-FR" dirty="0"/>
              <a:t>d’identifier des actions visant à répondre aux </a:t>
            </a:r>
            <a:r>
              <a:rPr lang="fr-FR" b="1" dirty="0">
                <a:solidFill>
                  <a:srgbClr val="005BA4"/>
                </a:solidFill>
              </a:rPr>
              <a:t>besoins en matière de protection</a:t>
            </a:r>
          </a:p>
          <a:p>
            <a:pPr>
              <a:spcAft>
                <a:spcPts val="600"/>
              </a:spcAft>
            </a:pPr>
            <a:r>
              <a:rPr lang="fr-FR" dirty="0"/>
              <a:t>de décrire en quoi les interventions </a:t>
            </a:r>
            <a:r>
              <a:rPr lang="fr-FR" b="1" dirty="0">
                <a:solidFill>
                  <a:srgbClr val="005BA4"/>
                </a:solidFill>
              </a:rPr>
              <a:t>en matière de protection et de santé</a:t>
            </a:r>
            <a:r>
              <a:rPr lang="fr-FR" dirty="0"/>
              <a:t> </a:t>
            </a:r>
            <a:r>
              <a:rPr lang="fr-FR" b="1" dirty="0">
                <a:solidFill>
                  <a:srgbClr val="005BA4"/>
                </a:solidFill>
              </a:rPr>
              <a:t>se recoupent </a:t>
            </a:r>
          </a:p>
          <a:p>
            <a:endParaRPr lang="es-ES" dirty="0"/>
          </a:p>
        </p:txBody>
      </p:sp>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fr-FR" dirty="0">
                <a:solidFill>
                  <a:schemeClr val="bg1"/>
                </a:solidFill>
              </a:rPr>
              <a:t>Cours H.E.L.P.</a:t>
            </a:r>
          </a:p>
        </p:txBody>
      </p:sp>
    </p:spTree>
    <p:extLst>
      <p:ext uri="{BB962C8B-B14F-4D97-AF65-F5344CB8AC3E}">
        <p14:creationId xmlns:p14="http://schemas.microsoft.com/office/powerpoint/2010/main" val="119160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CA1C-C37D-471C-A383-E412DE276BF6}"/>
              </a:ext>
            </a:extLst>
          </p:cNvPr>
          <p:cNvSpPr>
            <a:spLocks noGrp="1"/>
          </p:cNvSpPr>
          <p:nvPr>
            <p:ph type="title"/>
          </p:nvPr>
        </p:nvSpPr>
        <p:spPr/>
        <p:txBody>
          <a:bodyPr>
            <a:normAutofit/>
          </a:bodyPr>
          <a:lstStyle/>
          <a:p>
            <a:pPr algn="ctr">
              <a:spcBef>
                <a:spcPts val="1000"/>
              </a:spcBef>
              <a:defRPr/>
            </a:pPr>
            <a:r>
              <a:rPr lang="fr-FR" dirty="0"/>
              <a:t>Qu’est-ce que la protection ?</a:t>
            </a:r>
          </a:p>
        </p:txBody>
      </p:sp>
      <p:sp>
        <p:nvSpPr>
          <p:cNvPr id="4" name="Rectangle: Rounded Corners 3">
            <a:extLst>
              <a:ext uri="{FF2B5EF4-FFF2-40B4-BE49-F238E27FC236}">
                <a16:creationId xmlns:a16="http://schemas.microsoft.com/office/drawing/2014/main" id="{2CCA0703-575A-4FBE-A094-085A98BA5E7B}"/>
              </a:ext>
            </a:extLst>
          </p:cNvPr>
          <p:cNvSpPr/>
          <p:nvPr/>
        </p:nvSpPr>
        <p:spPr>
          <a:xfrm>
            <a:off x="599664" y="2067339"/>
            <a:ext cx="5138528" cy="4109624"/>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a:solidFill>
                  <a:schemeClr val="tx1"/>
                </a:solidFill>
              </a:rPr>
              <a:t>Des activités visant à garantir le respect des </a:t>
            </a:r>
            <a:r>
              <a:rPr lang="fr-FR" sz="2800" b="1" dirty="0">
                <a:solidFill>
                  <a:srgbClr val="C00000"/>
                </a:solidFill>
              </a:rPr>
              <a:t>droits individuels </a:t>
            </a:r>
            <a:r>
              <a:rPr lang="fr-FR" sz="2800" dirty="0">
                <a:solidFill>
                  <a:schemeClr val="tx1"/>
                </a:solidFill>
              </a:rPr>
              <a:t>conformément aux </a:t>
            </a:r>
            <a:r>
              <a:rPr lang="fr-FR" sz="2800" b="1" dirty="0">
                <a:solidFill>
                  <a:srgbClr val="C00000"/>
                </a:solidFill>
              </a:rPr>
              <a:t>branches du droit concernées</a:t>
            </a:r>
            <a:r>
              <a:rPr lang="fr-FR" sz="2800" dirty="0">
                <a:solidFill>
                  <a:schemeClr val="tx1"/>
                </a:solidFill>
              </a:rPr>
              <a:t> (droit international humanitaire, normes relatives aux droits humains, droit des réfugiés, etc.)</a:t>
            </a:r>
          </a:p>
        </p:txBody>
      </p:sp>
      <p:sp>
        <p:nvSpPr>
          <p:cNvPr id="6" name="Content Placeholder 5">
            <a:extLst>
              <a:ext uri="{FF2B5EF4-FFF2-40B4-BE49-F238E27FC236}">
                <a16:creationId xmlns:a16="http://schemas.microsoft.com/office/drawing/2014/main" id="{2B56CA51-0EE3-4AD9-991D-B376973795F7}"/>
              </a:ext>
            </a:extLst>
          </p:cNvPr>
          <p:cNvSpPr>
            <a:spLocks noGrp="1"/>
          </p:cNvSpPr>
          <p:nvPr>
            <p:ph idx="1"/>
          </p:nvPr>
        </p:nvSpPr>
        <p:spPr>
          <a:xfrm>
            <a:off x="6453810" y="2080591"/>
            <a:ext cx="5138528" cy="4109624"/>
          </a:xfrm>
          <a:prstGeom prst="round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endParaRPr lang="en-US" dirty="0">
              <a:solidFill>
                <a:schemeClr val="tx1"/>
              </a:solidFill>
            </a:endParaRPr>
          </a:p>
          <a:p>
            <a:pPr marL="0" indent="0" algn="ctr">
              <a:buNone/>
            </a:pPr>
            <a:r>
              <a:rPr lang="fr-FR" dirty="0">
                <a:solidFill>
                  <a:schemeClr val="tx1"/>
                </a:solidFill>
              </a:rPr>
              <a:t>Réduction des </a:t>
            </a:r>
            <a:r>
              <a:rPr lang="fr-FR" b="1" dirty="0">
                <a:solidFill>
                  <a:srgbClr val="C00000"/>
                </a:solidFill>
              </a:rPr>
              <a:t>risques</a:t>
            </a:r>
            <a:r>
              <a:rPr lang="fr-FR" dirty="0">
                <a:solidFill>
                  <a:schemeClr val="tx1"/>
                </a:solidFill>
              </a:rPr>
              <a:t>, notamment en diminuant la </a:t>
            </a:r>
            <a:r>
              <a:rPr lang="fr-FR" b="1" dirty="0">
                <a:solidFill>
                  <a:srgbClr val="C00000"/>
                </a:solidFill>
              </a:rPr>
              <a:t>vulnérabilité</a:t>
            </a:r>
            <a:r>
              <a:rPr lang="fr-FR" dirty="0">
                <a:solidFill>
                  <a:schemeClr val="tx1"/>
                </a:solidFill>
              </a:rPr>
              <a:t> des personnes et en renforçant leurs </a:t>
            </a:r>
            <a:r>
              <a:rPr lang="fr-FR" b="1" dirty="0">
                <a:solidFill>
                  <a:srgbClr val="C00000"/>
                </a:solidFill>
              </a:rPr>
              <a:t>capacités</a:t>
            </a:r>
          </a:p>
          <a:p>
            <a:pPr marL="0" indent="0" algn="ctr">
              <a:buNone/>
            </a:pPr>
            <a:endParaRPr lang="en-CA" b="1" dirty="0">
              <a:solidFill>
                <a:srgbClr val="002060"/>
              </a:solidFill>
            </a:endParaRPr>
          </a:p>
        </p:txBody>
      </p:sp>
    </p:spTree>
    <p:extLst>
      <p:ext uri="{BB962C8B-B14F-4D97-AF65-F5344CB8AC3E}">
        <p14:creationId xmlns:p14="http://schemas.microsoft.com/office/powerpoint/2010/main" val="8408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noProof="0" dirty="0">
                <a:ln>
                  <a:noFill/>
                </a:ln>
                <a:solidFill>
                  <a:prstClr val="white"/>
                </a:solidFill>
                <a:effectLst/>
                <a:uLnTx/>
                <a:uFillTx/>
                <a:latin typeface="Calibri" panose="020F0502020204030204"/>
                <a:ea typeface="+mn-ea"/>
                <a:cs typeface="+mn-cs"/>
              </a:rPr>
              <a:t>Cours H.E.L.P.</a:t>
            </a:r>
          </a:p>
        </p:txBody>
      </p:sp>
      <p:sp>
        <p:nvSpPr>
          <p:cNvPr id="4" name="Content Placeholder 2"/>
          <p:cNvSpPr txBox="1">
            <a:spLocks/>
          </p:cNvSpPr>
          <p:nvPr/>
        </p:nvSpPr>
        <p:spPr>
          <a:xfrm>
            <a:off x="350521" y="848264"/>
            <a:ext cx="11536680" cy="53432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fr-FR" sz="2400" dirty="0"/>
              <a:t>Les forces rebelles ont conquis une large partie du territoire et y imposent un régime cruel depuis plus de dix ans. Récemment, dans le cadre d’une guerre féroce ayant causé d’immenses souffrances des deux côtés, le gouvernement a réussi à reprendre ce territoire. </a:t>
            </a:r>
          </a:p>
          <a:p>
            <a:pPr marL="0" indent="0">
              <a:spcBef>
                <a:spcPts val="1200"/>
              </a:spcBef>
              <a:spcAft>
                <a:spcPts val="1200"/>
              </a:spcAft>
              <a:buNone/>
              <a:defRPr/>
            </a:pPr>
            <a:r>
              <a:rPr lang="fr-FR" sz="2400" dirty="0"/>
              <a:t>De nombreuses personnes soupçonnées de soutenir le régime rebelle sont aux mains du gouvernement, dont elles dépendent pour répondre à tous leurs besoins essentiels (habitat, nourriture, santé, éducation, etc.). </a:t>
            </a:r>
          </a:p>
          <a:p>
            <a:pPr marL="0" indent="0">
              <a:spcBef>
                <a:spcPts val="1200"/>
              </a:spcBef>
              <a:spcAft>
                <a:spcPts val="1200"/>
              </a:spcAft>
              <a:buNone/>
              <a:defRPr/>
            </a:pPr>
            <a:r>
              <a:rPr lang="fr-FR" sz="2400" dirty="0"/>
              <a:t>Les hommes en âge de combattre sont privés de leur liberté et, en conséquence, de tout contact avec leurs proches. Le reste de la population, principalement des femmes et des enfants, vit dans des camps de personnes déplacées dans des conditions extrêmement difficiles, et le gouvernement les empêche de retourner dans leur communauté d’origine. À supposer que ces personnes soient libres de rentrer dans leur foyer, cela leur serait impossible, car les communautés n’accepteraient en aucun cas de reprendre ces femmes, perçues comme ayant collaboré avec l’ennemi, ou leurs enfants.</a:t>
            </a:r>
          </a:p>
          <a:p>
            <a:pPr marL="0" indent="0">
              <a:spcBef>
                <a:spcPts val="1200"/>
              </a:spcBef>
              <a:spcAft>
                <a:spcPts val="1200"/>
              </a:spcAft>
              <a:buNone/>
              <a:defRPr/>
            </a:pPr>
            <a:r>
              <a:rPr lang="fr-FR" sz="2400" dirty="0"/>
              <a:t>Des fosses communes ont récemment été découvertes dans la zone à proximité des communautés d’origine...</a:t>
            </a:r>
          </a:p>
        </p:txBody>
      </p:sp>
      <p:sp>
        <p:nvSpPr>
          <p:cNvPr id="7" name="Title 1">
            <a:extLst>
              <a:ext uri="{FF2B5EF4-FFF2-40B4-BE49-F238E27FC236}">
                <a16:creationId xmlns:a16="http://schemas.microsoft.com/office/drawing/2014/main" id="{5683A409-D213-46BA-BFFF-A8FFDDE6D51F}"/>
              </a:ext>
            </a:extLst>
          </p:cNvPr>
          <p:cNvSpPr txBox="1">
            <a:spLocks/>
          </p:cNvSpPr>
          <p:nvPr/>
        </p:nvSpPr>
        <p:spPr>
          <a:xfrm>
            <a:off x="350521" y="197825"/>
            <a:ext cx="10515600" cy="650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r-FR" sz="3600" dirty="0"/>
              <a:t>Étude de cas</a:t>
            </a:r>
          </a:p>
        </p:txBody>
      </p:sp>
    </p:spTree>
    <p:extLst>
      <p:ext uri="{BB962C8B-B14F-4D97-AF65-F5344CB8AC3E}">
        <p14:creationId xmlns:p14="http://schemas.microsoft.com/office/powerpoint/2010/main" val="7355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5AA092-CC16-493B-BBE1-DCEF1AC62630}"/>
              </a:ext>
            </a:extLst>
          </p:cNvPr>
          <p:cNvSpPr/>
          <p:nvPr/>
        </p:nvSpPr>
        <p:spPr>
          <a:xfrm>
            <a:off x="1120251" y="1945365"/>
            <a:ext cx="9951497" cy="2939266"/>
          </a:xfrm>
          <a:prstGeom prst="rect">
            <a:avLst/>
          </a:prstGeom>
        </p:spPr>
        <p:txBody>
          <a:bodyPr wrap="square">
            <a:spAutoFit/>
          </a:bodyPr>
          <a:lstStyle/>
          <a:p>
            <a:pPr marL="514350" indent="-514350">
              <a:spcBef>
                <a:spcPts val="1800"/>
              </a:spcBef>
              <a:spcAft>
                <a:spcPts val="1200"/>
              </a:spcAft>
              <a:buFont typeface="+mj-lt"/>
              <a:buAutoNum type="arabicPeriod"/>
            </a:pPr>
            <a:r>
              <a:rPr lang="fr-FR" sz="3200" dirty="0"/>
              <a:t>Sélectionnez au moins </a:t>
            </a:r>
            <a:r>
              <a:rPr lang="fr-FR" sz="3200" b="1" dirty="0"/>
              <a:t>quatre problèmes et risques en matière de protection</a:t>
            </a:r>
            <a:r>
              <a:rPr lang="fr-FR" sz="3200" dirty="0"/>
              <a:t>, auxquels la population est susceptible d’être confrontée dans ces circonstances.</a:t>
            </a:r>
          </a:p>
          <a:p>
            <a:pPr marL="514350" indent="-514350">
              <a:spcBef>
                <a:spcPts val="1800"/>
              </a:spcBef>
              <a:spcAft>
                <a:spcPts val="1200"/>
              </a:spcAft>
              <a:buFont typeface="+mj-lt"/>
              <a:buAutoNum type="arabicPeriod"/>
            </a:pPr>
            <a:r>
              <a:rPr lang="fr-FR" sz="3200" dirty="0">
                <a:latin typeface="Calibri" charset="0"/>
                <a:ea typeface="ＭＳ Ｐゴシック" charset="0"/>
                <a:cs typeface="ＭＳ Ｐゴシック" charset="0"/>
              </a:rPr>
              <a:t>Notez autant d’</a:t>
            </a:r>
            <a:r>
              <a:rPr lang="fr-FR" sz="3200" b="1" dirty="0">
                <a:latin typeface="Calibri" charset="0"/>
                <a:ea typeface="ＭＳ Ｐゴシック" charset="0"/>
                <a:cs typeface="ＭＳ Ｐゴシック" charset="0"/>
              </a:rPr>
              <a:t>actions</a:t>
            </a:r>
            <a:r>
              <a:rPr lang="fr-FR" sz="3200" dirty="0">
                <a:latin typeface="Calibri" charset="0"/>
                <a:ea typeface="ＭＳ Ｐゴシック" charset="0"/>
                <a:cs typeface="ＭＳ Ｐゴシック" charset="0"/>
              </a:rPr>
              <a:t> que possible permettant de traiter ces problèmes de protection.</a:t>
            </a:r>
          </a:p>
        </p:txBody>
      </p:sp>
      <p:sp>
        <p:nvSpPr>
          <p:cNvPr id="4" name="Title 1">
            <a:extLst>
              <a:ext uri="{FF2B5EF4-FFF2-40B4-BE49-F238E27FC236}">
                <a16:creationId xmlns:a16="http://schemas.microsoft.com/office/drawing/2014/main" id="{E7BD8EEC-8070-4FB8-97EE-EB598DDDF66B}"/>
              </a:ext>
            </a:extLst>
          </p:cNvPr>
          <p:cNvSpPr txBox="1">
            <a:spLocks/>
          </p:cNvSpPr>
          <p:nvPr/>
        </p:nvSpPr>
        <p:spPr>
          <a:xfrm>
            <a:off x="838200" y="786569"/>
            <a:ext cx="10515600" cy="842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Travail de groupe</a:t>
            </a:r>
          </a:p>
        </p:txBody>
      </p:sp>
      <p:grpSp>
        <p:nvGrpSpPr>
          <p:cNvPr id="2" name="Grupo 1">
            <a:extLst>
              <a:ext uri="{FF2B5EF4-FFF2-40B4-BE49-F238E27FC236}">
                <a16:creationId xmlns:a16="http://schemas.microsoft.com/office/drawing/2014/main" id="{B4EA47F5-81F9-39DF-39CF-24BEF81D3E89}"/>
              </a:ext>
            </a:extLst>
          </p:cNvPr>
          <p:cNvGrpSpPr/>
          <p:nvPr/>
        </p:nvGrpSpPr>
        <p:grpSpPr>
          <a:xfrm>
            <a:off x="7288333" y="4906217"/>
            <a:ext cx="4111186" cy="1567045"/>
            <a:chOff x="7242613" y="4708097"/>
            <a:chExt cx="4111186" cy="1567045"/>
          </a:xfrm>
        </p:grpSpPr>
        <p:pic>
          <p:nvPicPr>
            <p:cNvPr id="6" name="Graphic 5" descr="Chat">
              <a:extLst>
                <a:ext uri="{FF2B5EF4-FFF2-40B4-BE49-F238E27FC236}">
                  <a16:creationId xmlns:a16="http://schemas.microsoft.com/office/drawing/2014/main" id="{911E1A38-2DE7-4039-865A-742FAA5A5E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7599" y="4881525"/>
              <a:ext cx="498765" cy="498765"/>
            </a:xfrm>
            <a:prstGeom prst="rect">
              <a:avLst/>
            </a:prstGeom>
          </p:spPr>
        </p:pic>
        <p:pic>
          <p:nvPicPr>
            <p:cNvPr id="7" name="Graphic 6" descr="Marketing">
              <a:extLst>
                <a:ext uri="{FF2B5EF4-FFF2-40B4-BE49-F238E27FC236}">
                  <a16:creationId xmlns:a16="http://schemas.microsoft.com/office/drawing/2014/main" id="{63289B0C-2C32-40C4-9764-7336E716BB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1679" y="5562999"/>
              <a:ext cx="450606" cy="450606"/>
            </a:xfrm>
            <a:prstGeom prst="rect">
              <a:avLst/>
            </a:prstGeom>
          </p:spPr>
        </p:pic>
        <p:sp>
          <p:nvSpPr>
            <p:cNvPr id="8" name="TextBox 7">
              <a:extLst>
                <a:ext uri="{FF2B5EF4-FFF2-40B4-BE49-F238E27FC236}">
                  <a16:creationId xmlns:a16="http://schemas.microsoft.com/office/drawing/2014/main" id="{0763F945-AD82-4C51-B58F-E6EDA98A3CE3}"/>
                </a:ext>
              </a:extLst>
            </p:cNvPr>
            <p:cNvSpPr txBox="1"/>
            <p:nvPr/>
          </p:nvSpPr>
          <p:spPr>
            <a:xfrm>
              <a:off x="7972284" y="4847645"/>
              <a:ext cx="3381515" cy="461665"/>
            </a:xfrm>
            <a:prstGeom prst="rect">
              <a:avLst/>
            </a:prstGeom>
            <a:noFill/>
          </p:spPr>
          <p:txBody>
            <a:bodyPr wrap="square" rtlCol="0">
              <a:spAutoFit/>
            </a:bodyPr>
            <a:lstStyle/>
            <a:p>
              <a:r>
                <a:rPr lang="fr-FR" sz="2400" b="1" dirty="0"/>
                <a:t>Discussion de 20 minutes </a:t>
              </a:r>
            </a:p>
          </p:txBody>
        </p:sp>
        <p:sp>
          <p:nvSpPr>
            <p:cNvPr id="9" name="TextBox 8">
              <a:extLst>
                <a:ext uri="{FF2B5EF4-FFF2-40B4-BE49-F238E27FC236}">
                  <a16:creationId xmlns:a16="http://schemas.microsoft.com/office/drawing/2014/main" id="{4E5DCC07-5694-492A-AE1D-FDCD275E1030}"/>
                </a:ext>
              </a:extLst>
            </p:cNvPr>
            <p:cNvSpPr txBox="1"/>
            <p:nvPr/>
          </p:nvSpPr>
          <p:spPr>
            <a:xfrm>
              <a:off x="7972285" y="5558358"/>
              <a:ext cx="3378528" cy="461665"/>
            </a:xfrm>
            <a:prstGeom prst="rect">
              <a:avLst/>
            </a:prstGeom>
            <a:noFill/>
          </p:spPr>
          <p:txBody>
            <a:bodyPr wrap="square" rtlCol="0">
              <a:spAutoFit/>
            </a:bodyPr>
            <a:lstStyle/>
            <a:p>
              <a:r>
                <a:rPr lang="fr-FR" sz="2400" b="1" dirty="0"/>
                <a:t>Désigner un porte-parole</a:t>
              </a:r>
            </a:p>
          </p:txBody>
        </p:sp>
        <p:sp>
          <p:nvSpPr>
            <p:cNvPr id="10" name="Rectangle: Rounded Corners 9">
              <a:extLst>
                <a:ext uri="{FF2B5EF4-FFF2-40B4-BE49-F238E27FC236}">
                  <a16:creationId xmlns:a16="http://schemas.microsoft.com/office/drawing/2014/main" id="{6BCA013B-5F05-45A3-B194-9025992A1F4D}"/>
                </a:ext>
              </a:extLst>
            </p:cNvPr>
            <p:cNvSpPr/>
            <p:nvPr/>
          </p:nvSpPr>
          <p:spPr>
            <a:xfrm>
              <a:off x="7242613" y="4708097"/>
              <a:ext cx="4108199" cy="156704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dirty="0"/>
            </a:p>
          </p:txBody>
        </p:sp>
      </p:grpSp>
    </p:spTree>
    <p:extLst>
      <p:ext uri="{BB962C8B-B14F-4D97-AF65-F5344CB8AC3E}">
        <p14:creationId xmlns:p14="http://schemas.microsoft.com/office/powerpoint/2010/main" val="299502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33EC-5411-4486-8343-F85DEB57A12E}"/>
              </a:ext>
            </a:extLst>
          </p:cNvPr>
          <p:cNvSpPr>
            <a:spLocks noGrp="1"/>
          </p:cNvSpPr>
          <p:nvPr>
            <p:ph type="title"/>
          </p:nvPr>
        </p:nvSpPr>
        <p:spPr>
          <a:xfrm>
            <a:off x="626166" y="145895"/>
            <a:ext cx="10515600" cy="745750"/>
          </a:xfrm>
        </p:spPr>
        <p:txBody>
          <a:bodyPr>
            <a:normAutofit/>
          </a:bodyPr>
          <a:lstStyle/>
          <a:p>
            <a:pPr algn="ctr"/>
            <a:r>
              <a:rPr lang="fr-FR" sz="3200" dirty="0"/>
              <a:t>Qui sont les personnes touchées ?</a:t>
            </a:r>
          </a:p>
        </p:txBody>
      </p:sp>
      <p:sp>
        <p:nvSpPr>
          <p:cNvPr id="4" name="Rectangle: Rounded Corners 3">
            <a:extLst>
              <a:ext uri="{FF2B5EF4-FFF2-40B4-BE49-F238E27FC236}">
                <a16:creationId xmlns:a16="http://schemas.microsoft.com/office/drawing/2014/main" id="{614E26A9-8663-4AED-A2A4-94A9C7B71D30}"/>
              </a:ext>
            </a:extLst>
          </p:cNvPr>
          <p:cNvSpPr/>
          <p:nvPr/>
        </p:nvSpPr>
        <p:spPr>
          <a:xfrm>
            <a:off x="1067730" y="1423609"/>
            <a:ext cx="3928339" cy="1939553"/>
          </a:xfrm>
          <a:prstGeom prst="roundRect">
            <a:avLst/>
          </a:prstGeom>
          <a:solidFill>
            <a:srgbClr val="FFFF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dirty="0"/>
          </a:p>
        </p:txBody>
      </p:sp>
      <p:sp>
        <p:nvSpPr>
          <p:cNvPr id="5" name="Rectangle: Rounded Corners 4">
            <a:extLst>
              <a:ext uri="{FF2B5EF4-FFF2-40B4-BE49-F238E27FC236}">
                <a16:creationId xmlns:a16="http://schemas.microsoft.com/office/drawing/2014/main" id="{ED76C6EC-065B-4327-817C-BC72D5E0279E}"/>
              </a:ext>
            </a:extLst>
          </p:cNvPr>
          <p:cNvSpPr/>
          <p:nvPr/>
        </p:nvSpPr>
        <p:spPr>
          <a:xfrm>
            <a:off x="6638639" y="1423609"/>
            <a:ext cx="3928339" cy="19395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H" dirty="0"/>
          </a:p>
        </p:txBody>
      </p:sp>
      <p:sp>
        <p:nvSpPr>
          <p:cNvPr id="6" name="Rectangle: Rounded Corners 5">
            <a:extLst>
              <a:ext uri="{FF2B5EF4-FFF2-40B4-BE49-F238E27FC236}">
                <a16:creationId xmlns:a16="http://schemas.microsoft.com/office/drawing/2014/main" id="{379C5706-C753-4922-BFD1-A8ED5389CB10}"/>
              </a:ext>
            </a:extLst>
          </p:cNvPr>
          <p:cNvSpPr/>
          <p:nvPr/>
        </p:nvSpPr>
        <p:spPr>
          <a:xfrm>
            <a:off x="1112532" y="4232860"/>
            <a:ext cx="3883537" cy="1939553"/>
          </a:xfrm>
          <a:prstGeom prst="roundRect">
            <a:avLst/>
          </a:prstGeom>
          <a:solidFill>
            <a:srgbClr val="C0F4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CH" dirty="0"/>
          </a:p>
        </p:txBody>
      </p:sp>
      <p:pic>
        <p:nvPicPr>
          <p:cNvPr id="7" name="Picture 6">
            <a:extLst>
              <a:ext uri="{FF2B5EF4-FFF2-40B4-BE49-F238E27FC236}">
                <a16:creationId xmlns:a16="http://schemas.microsoft.com/office/drawing/2014/main" id="{A285F1A6-92B7-433F-ADA3-461A6BB887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85818" y="1164729"/>
            <a:ext cx="1390127" cy="14245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F9B8FA66-4827-4A25-92D4-BAD74FCBD7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2897" y="3810110"/>
            <a:ext cx="1494734" cy="138541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Content Placeholder 9">
            <a:extLst>
              <a:ext uri="{FF2B5EF4-FFF2-40B4-BE49-F238E27FC236}">
                <a16:creationId xmlns:a16="http://schemas.microsoft.com/office/drawing/2014/main" id="{32AD6310-2D4C-4524-B37D-97C0B73D57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1083" y="1058051"/>
            <a:ext cx="1476008" cy="142457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a:extLst>
              <a:ext uri="{FF2B5EF4-FFF2-40B4-BE49-F238E27FC236}">
                <a16:creationId xmlns:a16="http://schemas.microsoft.com/office/drawing/2014/main" id="{AFD111ED-29BA-45C5-87B2-364D84A91833}"/>
              </a:ext>
            </a:extLst>
          </p:cNvPr>
          <p:cNvSpPr/>
          <p:nvPr/>
        </p:nvSpPr>
        <p:spPr>
          <a:xfrm>
            <a:off x="1877403" y="1797784"/>
            <a:ext cx="2607354" cy="1631216"/>
          </a:xfrm>
          <a:prstGeom prst="rect">
            <a:avLst/>
          </a:prstGeom>
          <a:noFill/>
        </p:spPr>
        <p:txBody>
          <a:bodyPr wrap="square">
            <a:spAutoFit/>
          </a:bodyPr>
          <a:lstStyle/>
          <a:p>
            <a:pPr algn="ctr"/>
            <a:r>
              <a:rPr lang="fr-FR" sz="2000" dirty="0"/>
              <a:t>Des civils et d’autres personnes qui ne participent pas ou plus aux hostilités</a:t>
            </a:r>
          </a:p>
          <a:p>
            <a:pPr algn="ctr"/>
            <a:endParaRPr lang="fr-CH" sz="2000" dirty="0"/>
          </a:p>
        </p:txBody>
      </p:sp>
      <p:sp>
        <p:nvSpPr>
          <p:cNvPr id="11" name="Rectangle 10">
            <a:extLst>
              <a:ext uri="{FF2B5EF4-FFF2-40B4-BE49-F238E27FC236}">
                <a16:creationId xmlns:a16="http://schemas.microsoft.com/office/drawing/2014/main" id="{CDD26C13-F0BF-41C5-BF7A-25FA04D164C8}"/>
              </a:ext>
            </a:extLst>
          </p:cNvPr>
          <p:cNvSpPr/>
          <p:nvPr/>
        </p:nvSpPr>
        <p:spPr>
          <a:xfrm>
            <a:off x="7694124" y="1742868"/>
            <a:ext cx="2297541" cy="1569660"/>
          </a:xfrm>
          <a:prstGeom prst="rect">
            <a:avLst/>
          </a:prstGeom>
        </p:spPr>
        <p:txBody>
          <a:bodyPr wrap="square" anchor="ctr">
            <a:spAutoFit/>
          </a:bodyPr>
          <a:lstStyle/>
          <a:p>
            <a:pPr algn="ctr"/>
            <a:r>
              <a:rPr lang="fr-FR" sz="2400" dirty="0"/>
              <a:t>Des personnes privées de liberté</a:t>
            </a:r>
          </a:p>
          <a:p>
            <a:pPr algn="ctr"/>
            <a:endParaRPr lang="fr-CH" sz="2400" dirty="0"/>
          </a:p>
        </p:txBody>
      </p:sp>
      <p:sp>
        <p:nvSpPr>
          <p:cNvPr id="12" name="Rectangle 11">
            <a:extLst>
              <a:ext uri="{FF2B5EF4-FFF2-40B4-BE49-F238E27FC236}">
                <a16:creationId xmlns:a16="http://schemas.microsoft.com/office/drawing/2014/main" id="{43D34510-F48E-46DE-A736-3E45E9B12236}"/>
              </a:ext>
            </a:extLst>
          </p:cNvPr>
          <p:cNvSpPr/>
          <p:nvPr/>
        </p:nvSpPr>
        <p:spPr>
          <a:xfrm>
            <a:off x="1975176" y="4485003"/>
            <a:ext cx="3191184" cy="1569660"/>
          </a:xfrm>
          <a:prstGeom prst="rect">
            <a:avLst/>
          </a:prstGeom>
        </p:spPr>
        <p:txBody>
          <a:bodyPr wrap="square">
            <a:spAutoFit/>
          </a:bodyPr>
          <a:lstStyle/>
          <a:p>
            <a:r>
              <a:rPr lang="fr-FR" sz="1600" dirty="0"/>
              <a:t>Des personnes </a:t>
            </a:r>
            <a:r>
              <a:rPr lang="fr-FR" sz="1600" b="1" dirty="0"/>
              <a:t>séparées</a:t>
            </a:r>
            <a:r>
              <a:rPr lang="fr-FR" sz="1600" dirty="0"/>
              <a:t> de leur famille ou portées </a:t>
            </a:r>
            <a:r>
              <a:rPr lang="fr-FR" sz="1600" b="1" dirty="0"/>
              <a:t>disparues</a:t>
            </a:r>
            <a:r>
              <a:rPr lang="fr-FR" sz="1600" dirty="0"/>
              <a:t> en raison du conflit, d’autres situations de violence, de catastrophes naturelles ou d’autres situations générant des besoins humanitaires</a:t>
            </a:r>
          </a:p>
        </p:txBody>
      </p:sp>
      <p:sp>
        <p:nvSpPr>
          <p:cNvPr id="17" name="Rectangle: Rounded Corners 16">
            <a:extLst>
              <a:ext uri="{FF2B5EF4-FFF2-40B4-BE49-F238E27FC236}">
                <a16:creationId xmlns:a16="http://schemas.microsoft.com/office/drawing/2014/main" id="{44112449-8044-430F-9A00-F5B7DE3BF122}"/>
              </a:ext>
            </a:extLst>
          </p:cNvPr>
          <p:cNvSpPr/>
          <p:nvPr/>
        </p:nvSpPr>
        <p:spPr>
          <a:xfrm>
            <a:off x="6638639" y="4171334"/>
            <a:ext cx="3928339" cy="1939554"/>
          </a:xfrm>
          <a:prstGeom prst="roundRect">
            <a:avLst/>
          </a:prstGeom>
          <a:solidFill>
            <a:srgbClr val="CCCCF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CH" dirty="0"/>
          </a:p>
        </p:txBody>
      </p:sp>
      <p:pic>
        <p:nvPicPr>
          <p:cNvPr id="18" name="Picture 17">
            <a:extLst>
              <a:ext uri="{FF2B5EF4-FFF2-40B4-BE49-F238E27FC236}">
                <a16:creationId xmlns:a16="http://schemas.microsoft.com/office/drawing/2014/main" id="{E319DA48-7B97-4404-950B-047833DA5A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31007" y="3815527"/>
            <a:ext cx="1390127" cy="13892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ectangle 18">
            <a:extLst>
              <a:ext uri="{FF2B5EF4-FFF2-40B4-BE49-F238E27FC236}">
                <a16:creationId xmlns:a16="http://schemas.microsoft.com/office/drawing/2014/main" id="{8B1039EE-7A5F-47F3-B319-F86FB2AB48B9}"/>
              </a:ext>
            </a:extLst>
          </p:cNvPr>
          <p:cNvSpPr/>
          <p:nvPr/>
        </p:nvSpPr>
        <p:spPr>
          <a:xfrm>
            <a:off x="8039155" y="4859977"/>
            <a:ext cx="1853078" cy="954107"/>
          </a:xfrm>
          <a:prstGeom prst="rect">
            <a:avLst/>
          </a:prstGeom>
        </p:spPr>
        <p:txBody>
          <a:bodyPr wrap="square" anchor="ctr">
            <a:spAutoFit/>
          </a:bodyPr>
          <a:lstStyle/>
          <a:p>
            <a:pPr algn="ctr"/>
            <a:r>
              <a:rPr lang="fr-FR" sz="2800" dirty="0"/>
              <a:t>Les personnes décédées</a:t>
            </a:r>
          </a:p>
          <a:p>
            <a:pPr algn="ctr"/>
            <a:endParaRPr lang="fr-CH" sz="2800" dirty="0"/>
          </a:p>
        </p:txBody>
      </p:sp>
      <p:sp>
        <p:nvSpPr>
          <p:cNvPr id="3" name="TextBox 2">
            <a:extLst>
              <a:ext uri="{FF2B5EF4-FFF2-40B4-BE49-F238E27FC236}">
                <a16:creationId xmlns:a16="http://schemas.microsoft.com/office/drawing/2014/main" id="{0C870A14-7C76-4A1A-8554-57A54771CC9C}"/>
              </a:ext>
            </a:extLst>
          </p:cNvPr>
          <p:cNvSpPr txBox="1"/>
          <p:nvPr/>
        </p:nvSpPr>
        <p:spPr>
          <a:xfrm>
            <a:off x="2542908" y="3459457"/>
            <a:ext cx="3646767" cy="338554"/>
          </a:xfrm>
          <a:prstGeom prst="rect">
            <a:avLst/>
          </a:prstGeom>
          <a:noFill/>
        </p:spPr>
        <p:txBody>
          <a:bodyPr wrap="square" rtlCol="0">
            <a:spAutoFit/>
          </a:bodyPr>
          <a:lstStyle>
            <a:defPPr>
              <a:defRPr lang="fr-FR"/>
            </a:defPPr>
            <a:lvl1pPr>
              <a:defRPr sz="2000" b="1">
                <a:solidFill>
                  <a:srgbClr val="C00000"/>
                </a:solidFill>
              </a:defRPr>
            </a:lvl1pPr>
          </a:lstStyle>
          <a:p>
            <a:r>
              <a:rPr lang="fr-FR" sz="1600" dirty="0"/>
              <a:t>PROTECTION DE LA POPULATION CIVILE</a:t>
            </a:r>
          </a:p>
        </p:txBody>
      </p:sp>
      <p:sp>
        <p:nvSpPr>
          <p:cNvPr id="20" name="TextBox 19">
            <a:extLst>
              <a:ext uri="{FF2B5EF4-FFF2-40B4-BE49-F238E27FC236}">
                <a16:creationId xmlns:a16="http://schemas.microsoft.com/office/drawing/2014/main" id="{112F956A-0003-4FC1-872D-81AE6757C826}"/>
              </a:ext>
            </a:extLst>
          </p:cNvPr>
          <p:cNvSpPr txBox="1"/>
          <p:nvPr/>
        </p:nvSpPr>
        <p:spPr>
          <a:xfrm>
            <a:off x="9805160" y="6226414"/>
            <a:ext cx="1502920" cy="338554"/>
          </a:xfrm>
          <a:prstGeom prst="rect">
            <a:avLst/>
          </a:prstGeom>
          <a:noFill/>
        </p:spPr>
        <p:txBody>
          <a:bodyPr wrap="square" rtlCol="0">
            <a:spAutoFit/>
          </a:bodyPr>
          <a:lstStyle>
            <a:defPPr>
              <a:defRPr lang="fr-FR"/>
            </a:defPPr>
            <a:lvl1pPr>
              <a:defRPr sz="2000" b="1">
                <a:solidFill>
                  <a:srgbClr val="C00000"/>
                </a:solidFill>
              </a:defRPr>
            </a:lvl1pPr>
          </a:lstStyle>
          <a:p>
            <a:r>
              <a:rPr lang="fr-FR" sz="1600" dirty="0"/>
              <a:t>FORENSIQUE</a:t>
            </a:r>
          </a:p>
        </p:txBody>
      </p:sp>
      <p:sp>
        <p:nvSpPr>
          <p:cNvPr id="21" name="TextBox 20">
            <a:extLst>
              <a:ext uri="{FF2B5EF4-FFF2-40B4-BE49-F238E27FC236}">
                <a16:creationId xmlns:a16="http://schemas.microsoft.com/office/drawing/2014/main" id="{47212D8C-3DC4-4BDA-AC8F-D3D6367A9D77}"/>
              </a:ext>
            </a:extLst>
          </p:cNvPr>
          <p:cNvSpPr txBox="1"/>
          <p:nvPr/>
        </p:nvSpPr>
        <p:spPr>
          <a:xfrm>
            <a:off x="2577885" y="6226414"/>
            <a:ext cx="3646767" cy="338554"/>
          </a:xfrm>
          <a:prstGeom prst="rect">
            <a:avLst/>
          </a:prstGeom>
          <a:noFill/>
        </p:spPr>
        <p:txBody>
          <a:bodyPr wrap="square" rtlCol="0">
            <a:spAutoFit/>
          </a:bodyPr>
          <a:lstStyle/>
          <a:p>
            <a:r>
              <a:rPr lang="fr-FR" sz="1600" b="1" dirty="0">
                <a:solidFill>
                  <a:srgbClr val="C00000"/>
                </a:solidFill>
              </a:rPr>
              <a:t>PROTECTION DES LIENS FAMILIAUX</a:t>
            </a:r>
          </a:p>
        </p:txBody>
      </p:sp>
      <p:sp>
        <p:nvSpPr>
          <p:cNvPr id="22" name="TextBox 21">
            <a:extLst>
              <a:ext uri="{FF2B5EF4-FFF2-40B4-BE49-F238E27FC236}">
                <a16:creationId xmlns:a16="http://schemas.microsoft.com/office/drawing/2014/main" id="{D850F971-90B2-4C8E-914A-6C9C880383F7}"/>
              </a:ext>
            </a:extLst>
          </p:cNvPr>
          <p:cNvSpPr txBox="1"/>
          <p:nvPr/>
        </p:nvSpPr>
        <p:spPr>
          <a:xfrm>
            <a:off x="9805160" y="3471556"/>
            <a:ext cx="1211694" cy="338554"/>
          </a:xfrm>
          <a:prstGeom prst="rect">
            <a:avLst/>
          </a:prstGeom>
          <a:noFill/>
        </p:spPr>
        <p:txBody>
          <a:bodyPr wrap="square" rtlCol="0">
            <a:spAutoFit/>
          </a:bodyPr>
          <a:lstStyle/>
          <a:p>
            <a:r>
              <a:rPr lang="fr-FR" sz="1600" b="1" dirty="0">
                <a:solidFill>
                  <a:srgbClr val="C00000"/>
                </a:solidFill>
              </a:rPr>
              <a:t>DÉTENTION</a:t>
            </a:r>
          </a:p>
        </p:txBody>
      </p:sp>
    </p:spTree>
    <p:extLst>
      <p:ext uri="{BB962C8B-B14F-4D97-AF65-F5344CB8AC3E}">
        <p14:creationId xmlns:p14="http://schemas.microsoft.com/office/powerpoint/2010/main" val="139116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1" grpId="0"/>
      <p:bldP spid="12" grpId="0"/>
      <p:bldP spid="17" grpId="0" animBg="1"/>
      <p:bldP spid="19" grpId="0"/>
      <p:bldP spid="3"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cap="none" normalizeH="0" baseline="0" noProof="0" dirty="0">
                <a:ln>
                  <a:noFill/>
                </a:ln>
                <a:solidFill>
                  <a:prstClr val="white"/>
                </a:solidFill>
                <a:effectLst/>
                <a:uLnTx/>
                <a:uFillTx/>
                <a:latin typeface="Calibri" panose="020F0502020204030204"/>
                <a:ea typeface="+mn-ea"/>
                <a:cs typeface="+mn-cs"/>
              </a:rPr>
              <a:t>Cours H.E.L.P.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H"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683A409-D213-46BA-BFFF-A8FFDDE6D51F}"/>
              </a:ext>
            </a:extLst>
          </p:cNvPr>
          <p:cNvSpPr txBox="1">
            <a:spLocks/>
          </p:cNvSpPr>
          <p:nvPr/>
        </p:nvSpPr>
        <p:spPr>
          <a:xfrm>
            <a:off x="5225561" y="3838857"/>
            <a:ext cx="6770077" cy="12932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000"/>
              </a:spcBef>
              <a:defRPr/>
            </a:pPr>
            <a:r>
              <a:rPr lang="fr-FR" b="1" dirty="0">
                <a:solidFill>
                  <a:srgbClr val="0070C0"/>
                </a:solidFill>
              </a:rPr>
              <a:t>Répondre aux besoins en matière de protection</a:t>
            </a:r>
          </a:p>
        </p:txBody>
      </p:sp>
      <p:pic>
        <p:nvPicPr>
          <p:cNvPr id="5" name="Picture 4">
            <a:extLst>
              <a:ext uri="{FF2B5EF4-FFF2-40B4-BE49-F238E27FC236}">
                <a16:creationId xmlns:a16="http://schemas.microsoft.com/office/drawing/2014/main" id="{F5409D02-4756-46BD-A585-D02BFC891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59840" cy="6858000"/>
          </a:xfrm>
          <a:prstGeom prst="rect">
            <a:avLst/>
          </a:prstGeom>
        </p:spPr>
      </p:pic>
    </p:spTree>
    <p:extLst>
      <p:ext uri="{BB962C8B-B14F-4D97-AF65-F5344CB8AC3E}">
        <p14:creationId xmlns:p14="http://schemas.microsoft.com/office/powerpoint/2010/main" val="133143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fr-FR" dirty="0">
                <a:solidFill>
                  <a:schemeClr val="bg1"/>
                </a:solidFill>
              </a:rPr>
              <a:t>Cours H.E.L.P.</a:t>
            </a:r>
          </a:p>
        </p:txBody>
      </p:sp>
      <p:sp>
        <p:nvSpPr>
          <p:cNvPr id="18" name="Title 1">
            <a:extLst>
              <a:ext uri="{FF2B5EF4-FFF2-40B4-BE49-F238E27FC236}">
                <a16:creationId xmlns:a16="http://schemas.microsoft.com/office/drawing/2014/main" id="{0D5CC2D4-8D7B-4BC7-90AC-D0E78331750E}"/>
              </a:ext>
            </a:extLst>
          </p:cNvPr>
          <p:cNvSpPr txBox="1">
            <a:spLocks/>
          </p:cNvSpPr>
          <p:nvPr/>
        </p:nvSpPr>
        <p:spPr>
          <a:xfrm>
            <a:off x="440585" y="254577"/>
            <a:ext cx="6997707" cy="980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t>Exemples d’interventions en matière de protection</a:t>
            </a:r>
          </a:p>
        </p:txBody>
      </p:sp>
      <p:grpSp>
        <p:nvGrpSpPr>
          <p:cNvPr id="19" name="Group 31">
            <a:extLst>
              <a:ext uri="{FF2B5EF4-FFF2-40B4-BE49-F238E27FC236}">
                <a16:creationId xmlns:a16="http://schemas.microsoft.com/office/drawing/2014/main" id="{41FA3AAC-F867-4E11-A93B-E9396FD50E2A}"/>
              </a:ext>
            </a:extLst>
          </p:cNvPr>
          <p:cNvGrpSpPr>
            <a:grpSpLocks/>
          </p:cNvGrpSpPr>
          <p:nvPr/>
        </p:nvGrpSpPr>
        <p:grpSpPr bwMode="auto">
          <a:xfrm rot="20375819">
            <a:off x="3150499" y="1941696"/>
            <a:ext cx="6873518" cy="4029713"/>
            <a:chOff x="703" y="2387"/>
            <a:chExt cx="4658" cy="1814"/>
          </a:xfrm>
          <a:solidFill>
            <a:schemeClr val="tx2">
              <a:lumMod val="20000"/>
              <a:lumOff val="80000"/>
            </a:schemeClr>
          </a:solidFill>
        </p:grpSpPr>
        <p:sp>
          <p:nvSpPr>
            <p:cNvPr id="20" name="Oval 28">
              <a:extLst>
                <a:ext uri="{FF2B5EF4-FFF2-40B4-BE49-F238E27FC236}">
                  <a16:creationId xmlns:a16="http://schemas.microsoft.com/office/drawing/2014/main" id="{4377CA5F-B6AA-4B99-8937-EE2AC5914A24}"/>
                </a:ext>
              </a:extLst>
            </p:cNvPr>
            <p:cNvSpPr>
              <a:spLocks noChangeArrowheads="1"/>
            </p:cNvSpPr>
            <p:nvPr/>
          </p:nvSpPr>
          <p:spPr bwMode="auto">
            <a:xfrm>
              <a:off x="703" y="2387"/>
              <a:ext cx="4658"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21" name="Text Box 12">
              <a:extLst>
                <a:ext uri="{FF2B5EF4-FFF2-40B4-BE49-F238E27FC236}">
                  <a16:creationId xmlns:a16="http://schemas.microsoft.com/office/drawing/2014/main" id="{F83DB8CE-9920-455A-B83E-C14D094467E7}"/>
                </a:ext>
              </a:extLst>
            </p:cNvPr>
            <p:cNvSpPr txBox="1">
              <a:spLocks noChangeArrowheads="1"/>
            </p:cNvSpPr>
            <p:nvPr/>
          </p:nvSpPr>
          <p:spPr bwMode="auto">
            <a:xfrm rot="1224181">
              <a:off x="3810" y="3009"/>
              <a:ext cx="1354" cy="388"/>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fr-FR" dirty="0"/>
                <a:t>Renforcement</a:t>
              </a:r>
            </a:p>
            <a:p>
              <a:r>
                <a:rPr lang="fr-FR" dirty="0"/>
                <a:t>de l’environnement</a:t>
              </a:r>
            </a:p>
          </p:txBody>
        </p:sp>
      </p:grpSp>
      <p:grpSp>
        <p:nvGrpSpPr>
          <p:cNvPr id="22" name="Group 27">
            <a:extLst>
              <a:ext uri="{FF2B5EF4-FFF2-40B4-BE49-F238E27FC236}">
                <a16:creationId xmlns:a16="http://schemas.microsoft.com/office/drawing/2014/main" id="{D06B7CFD-910A-4AA1-B279-4FE094E753DB}"/>
              </a:ext>
            </a:extLst>
          </p:cNvPr>
          <p:cNvGrpSpPr>
            <a:grpSpLocks/>
          </p:cNvGrpSpPr>
          <p:nvPr/>
        </p:nvGrpSpPr>
        <p:grpSpPr bwMode="auto">
          <a:xfrm rot="19873878">
            <a:off x="3396464" y="2864067"/>
            <a:ext cx="4737812" cy="3206348"/>
            <a:chOff x="751" y="2336"/>
            <a:chExt cx="2986" cy="2142"/>
          </a:xfrm>
          <a:solidFill>
            <a:schemeClr val="tx2">
              <a:lumMod val="40000"/>
              <a:lumOff val="60000"/>
            </a:schemeClr>
          </a:solidFill>
        </p:grpSpPr>
        <p:sp>
          <p:nvSpPr>
            <p:cNvPr id="23" name="Oval 23">
              <a:extLst>
                <a:ext uri="{FF2B5EF4-FFF2-40B4-BE49-F238E27FC236}">
                  <a16:creationId xmlns:a16="http://schemas.microsoft.com/office/drawing/2014/main" id="{DA680889-4903-4D4E-B63B-7152B4D39F37}"/>
                </a:ext>
              </a:extLst>
            </p:cNvPr>
            <p:cNvSpPr>
              <a:spLocks noChangeArrowheads="1"/>
            </p:cNvSpPr>
            <p:nvPr/>
          </p:nvSpPr>
          <p:spPr bwMode="auto">
            <a:xfrm rot="498036">
              <a:off x="751" y="2336"/>
              <a:ext cx="298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24" name="Text Box 25">
              <a:extLst>
                <a:ext uri="{FF2B5EF4-FFF2-40B4-BE49-F238E27FC236}">
                  <a16:creationId xmlns:a16="http://schemas.microsoft.com/office/drawing/2014/main" id="{775E8685-AA47-4DFE-A4BA-11E7867F690F}"/>
                </a:ext>
              </a:extLst>
            </p:cNvPr>
            <p:cNvSpPr txBox="1">
              <a:spLocks noChangeArrowheads="1"/>
            </p:cNvSpPr>
            <p:nvPr/>
          </p:nvSpPr>
          <p:spPr bwMode="auto">
            <a:xfrm rot="1726122">
              <a:off x="2706" y="3212"/>
              <a:ext cx="851" cy="473"/>
            </a:xfrm>
            <a:prstGeom prst="rect">
              <a:avLst/>
            </a:prstGeom>
            <a:grpFill/>
            <a:ln>
              <a:noFill/>
            </a:ln>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fr-FR" sz="2000" b="1" dirty="0">
                  <a:solidFill>
                    <a:srgbClr val="000000"/>
                  </a:solidFill>
                </a:rPr>
                <a:t>  Action</a:t>
              </a:r>
            </a:p>
            <a:p>
              <a:pPr algn="ctr" eaLnBrk="1" hangingPunct="1">
                <a:defRPr/>
              </a:pPr>
              <a:r>
                <a:rPr lang="fr-FR" sz="2000" b="1" dirty="0">
                  <a:solidFill>
                    <a:srgbClr val="000000"/>
                  </a:solidFill>
                </a:rPr>
                <a:t>  corrective</a:t>
              </a:r>
            </a:p>
          </p:txBody>
        </p:sp>
      </p:grpSp>
      <p:grpSp>
        <p:nvGrpSpPr>
          <p:cNvPr id="25" name="Group 21">
            <a:extLst>
              <a:ext uri="{FF2B5EF4-FFF2-40B4-BE49-F238E27FC236}">
                <a16:creationId xmlns:a16="http://schemas.microsoft.com/office/drawing/2014/main" id="{FBA56F10-8D21-43E4-A0C5-2E0468B5CDB2}"/>
              </a:ext>
            </a:extLst>
          </p:cNvPr>
          <p:cNvGrpSpPr>
            <a:grpSpLocks/>
          </p:cNvGrpSpPr>
          <p:nvPr/>
        </p:nvGrpSpPr>
        <p:grpSpPr bwMode="auto">
          <a:xfrm rot="159186">
            <a:off x="3429107" y="3449972"/>
            <a:ext cx="3163416" cy="2370093"/>
            <a:chOff x="3342" y="3097"/>
            <a:chExt cx="1408" cy="1355"/>
          </a:xfrm>
          <a:solidFill>
            <a:schemeClr val="tx2">
              <a:lumMod val="60000"/>
              <a:lumOff val="40000"/>
            </a:schemeClr>
          </a:solidFill>
        </p:grpSpPr>
        <p:sp>
          <p:nvSpPr>
            <p:cNvPr id="26" name="Oval 18">
              <a:extLst>
                <a:ext uri="{FF2B5EF4-FFF2-40B4-BE49-F238E27FC236}">
                  <a16:creationId xmlns:a16="http://schemas.microsoft.com/office/drawing/2014/main" id="{64CF989B-1EAF-44E3-98FB-9A2E4D5713D1}"/>
                </a:ext>
              </a:extLst>
            </p:cNvPr>
            <p:cNvSpPr>
              <a:spLocks noChangeArrowheads="1"/>
            </p:cNvSpPr>
            <p:nvPr/>
          </p:nvSpPr>
          <p:spPr bwMode="auto">
            <a:xfrm rot="20023765">
              <a:off x="3342" y="3097"/>
              <a:ext cx="1408" cy="1355"/>
            </a:xfrm>
            <a:prstGeom prst="ellipse">
              <a:avLst/>
            </a:prstGeom>
            <a:grpFill/>
            <a:ln w="9525">
              <a:solidFill>
                <a:srgbClr val="000000"/>
              </a:solidFill>
              <a:round/>
              <a:headEnd/>
              <a:tailEnd/>
            </a:ln>
          </p:spPr>
          <p:txBody>
            <a:bodyPr wrap="none"/>
            <a:lstStyle/>
            <a:p>
              <a:pPr algn="ctr">
                <a:defRPr/>
              </a:pPr>
              <a:endParaRPr lang="en-US" sz="2400" dirty="0">
                <a:solidFill>
                  <a:srgbClr val="000000"/>
                </a:solidFill>
              </a:endParaRPr>
            </a:p>
          </p:txBody>
        </p:sp>
        <p:sp>
          <p:nvSpPr>
            <p:cNvPr id="27" name="Text Box 20">
              <a:extLst>
                <a:ext uri="{FF2B5EF4-FFF2-40B4-BE49-F238E27FC236}">
                  <a16:creationId xmlns:a16="http://schemas.microsoft.com/office/drawing/2014/main" id="{29B47CEF-53F2-4F3F-9B3F-8382C67C67E6}"/>
                </a:ext>
              </a:extLst>
            </p:cNvPr>
            <p:cNvSpPr txBox="1">
              <a:spLocks noChangeArrowheads="1"/>
            </p:cNvSpPr>
            <p:nvPr/>
          </p:nvSpPr>
          <p:spPr bwMode="auto">
            <a:xfrm rot="21440814">
              <a:off x="3954" y="3331"/>
              <a:ext cx="690" cy="493"/>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fr-FR" dirty="0"/>
                <a:t>Action</a:t>
              </a:r>
            </a:p>
            <a:p>
              <a:r>
                <a:rPr lang="fr-FR" dirty="0"/>
                <a:t>réactive</a:t>
              </a:r>
            </a:p>
          </p:txBody>
        </p:sp>
      </p:grpSp>
      <p:sp>
        <p:nvSpPr>
          <p:cNvPr id="28" name="Rectangle 3">
            <a:extLst>
              <a:ext uri="{FF2B5EF4-FFF2-40B4-BE49-F238E27FC236}">
                <a16:creationId xmlns:a16="http://schemas.microsoft.com/office/drawing/2014/main" id="{F3C64B94-0B59-4F8E-91A9-B4520B8C6C56}"/>
              </a:ext>
            </a:extLst>
          </p:cNvPr>
          <p:cNvSpPr txBox="1">
            <a:spLocks noRot="1" noChangeArrowheads="1"/>
          </p:cNvSpPr>
          <p:nvPr/>
        </p:nvSpPr>
        <p:spPr>
          <a:xfrm>
            <a:off x="2154760" y="5677903"/>
            <a:ext cx="7658198" cy="3081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50000"/>
              </a:spcBef>
              <a:buFont typeface="Wingdings" charset="0"/>
              <a:buNone/>
            </a:pPr>
            <a:endParaRPr lang="es-ES" sz="1900" b="1" i="1" dirty="0">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dirty="0">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dirty="0">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dirty="0">
              <a:effectLst>
                <a:outerShdw blurRad="38100" dist="38100" dir="2700000" algn="tl">
                  <a:srgbClr val="DDDDDD"/>
                </a:outerShdw>
              </a:effectLst>
              <a:latin typeface="Arial" charset="0"/>
              <a:ea typeface="ＭＳ Ｐゴシック" charset="0"/>
            </a:endParaRPr>
          </a:p>
        </p:txBody>
      </p:sp>
      <p:sp>
        <p:nvSpPr>
          <p:cNvPr id="29" name="Oval 16">
            <a:extLst>
              <a:ext uri="{FF2B5EF4-FFF2-40B4-BE49-F238E27FC236}">
                <a16:creationId xmlns:a16="http://schemas.microsoft.com/office/drawing/2014/main" id="{AF55508B-E8D1-4558-9400-C971B2A22E1C}"/>
              </a:ext>
            </a:extLst>
          </p:cNvPr>
          <p:cNvSpPr>
            <a:spLocks noChangeArrowheads="1"/>
          </p:cNvSpPr>
          <p:nvPr/>
        </p:nvSpPr>
        <p:spPr bwMode="auto">
          <a:xfrm rot="20186225">
            <a:off x="3707104" y="4205565"/>
            <a:ext cx="1417870" cy="1546620"/>
          </a:xfrm>
          <a:prstGeom prst="ellipse">
            <a:avLst/>
          </a:prstGeom>
          <a:solidFill>
            <a:srgbClr val="FF2929"/>
          </a:solidFill>
          <a:ln>
            <a:noFill/>
          </a:ln>
        </p:spPr>
        <p:txBody>
          <a:bodyPr wrap="none" anchor="ctr"/>
          <a:lstStyle/>
          <a:p>
            <a:pPr algn="ctr">
              <a:defRPr/>
            </a:pPr>
            <a:endParaRPr lang="en-US" b="1" dirty="0">
              <a:solidFill>
                <a:srgbClr val="000000"/>
              </a:solidFill>
            </a:endParaRPr>
          </a:p>
        </p:txBody>
      </p:sp>
      <p:sp>
        <p:nvSpPr>
          <p:cNvPr id="30" name="ZoneTexte 5">
            <a:extLst>
              <a:ext uri="{FF2B5EF4-FFF2-40B4-BE49-F238E27FC236}">
                <a16:creationId xmlns:a16="http://schemas.microsoft.com/office/drawing/2014/main" id="{C482C3E9-99E4-4A1B-89A9-84A3D6D9F8F3}"/>
              </a:ext>
            </a:extLst>
          </p:cNvPr>
          <p:cNvSpPr txBox="1"/>
          <p:nvPr/>
        </p:nvSpPr>
        <p:spPr>
          <a:xfrm>
            <a:off x="3811209" y="4620870"/>
            <a:ext cx="1199606" cy="707886"/>
          </a:xfrm>
          <a:prstGeom prst="rect">
            <a:avLst/>
          </a:prstGeom>
          <a:solidFill>
            <a:srgbClr val="FF2929"/>
          </a:solidFill>
        </p:spPr>
        <p:txBody>
          <a:bodyPr wrap="square" rtlCol="0">
            <a:spAutoFit/>
          </a:bodyPr>
          <a:lstStyle/>
          <a:p>
            <a:pPr algn="ctr"/>
            <a:r>
              <a:rPr lang="fr-FR" sz="2000" b="1" dirty="0"/>
              <a:t>Violation</a:t>
            </a:r>
          </a:p>
          <a:p>
            <a:pPr algn="ctr"/>
            <a:r>
              <a:rPr lang="fr-FR" sz="2000" b="1" dirty="0"/>
              <a:t> Abus</a:t>
            </a:r>
          </a:p>
        </p:txBody>
      </p:sp>
      <p:grpSp>
        <p:nvGrpSpPr>
          <p:cNvPr id="32" name="Group 31">
            <a:extLst>
              <a:ext uri="{FF2B5EF4-FFF2-40B4-BE49-F238E27FC236}">
                <a16:creationId xmlns:a16="http://schemas.microsoft.com/office/drawing/2014/main" id="{EE72002F-3AA0-4E05-8564-F7A88D0EBB0F}"/>
              </a:ext>
            </a:extLst>
          </p:cNvPr>
          <p:cNvGrpSpPr>
            <a:grpSpLocks/>
          </p:cNvGrpSpPr>
          <p:nvPr/>
        </p:nvGrpSpPr>
        <p:grpSpPr bwMode="auto">
          <a:xfrm rot="20375819">
            <a:off x="2659014" y="1873990"/>
            <a:ext cx="7404374" cy="4225301"/>
            <a:chOff x="703" y="2387"/>
            <a:chExt cx="4658" cy="1814"/>
          </a:xfrm>
          <a:solidFill>
            <a:schemeClr val="tx2">
              <a:lumMod val="20000"/>
              <a:lumOff val="80000"/>
            </a:schemeClr>
          </a:solidFill>
        </p:grpSpPr>
        <p:sp>
          <p:nvSpPr>
            <p:cNvPr id="33" name="Oval 28">
              <a:extLst>
                <a:ext uri="{FF2B5EF4-FFF2-40B4-BE49-F238E27FC236}">
                  <a16:creationId xmlns:a16="http://schemas.microsoft.com/office/drawing/2014/main" id="{AACFA119-BA18-4FAA-A1F1-45B78182F97D}"/>
                </a:ext>
              </a:extLst>
            </p:cNvPr>
            <p:cNvSpPr>
              <a:spLocks noChangeArrowheads="1"/>
            </p:cNvSpPr>
            <p:nvPr/>
          </p:nvSpPr>
          <p:spPr bwMode="auto">
            <a:xfrm>
              <a:off x="703" y="2387"/>
              <a:ext cx="4658"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34" name="Text Box 12">
              <a:extLst>
                <a:ext uri="{FF2B5EF4-FFF2-40B4-BE49-F238E27FC236}">
                  <a16:creationId xmlns:a16="http://schemas.microsoft.com/office/drawing/2014/main" id="{21C170BE-4F65-40F4-938F-76059E4F7F75}"/>
                </a:ext>
              </a:extLst>
            </p:cNvPr>
            <p:cNvSpPr txBox="1">
              <a:spLocks noChangeArrowheads="1"/>
            </p:cNvSpPr>
            <p:nvPr/>
          </p:nvSpPr>
          <p:spPr bwMode="auto">
            <a:xfrm rot="1224181">
              <a:off x="3831" y="3012"/>
              <a:ext cx="1354" cy="304"/>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fr-FR" dirty="0">
                  <a:solidFill>
                    <a:schemeClr val="accent4">
                      <a:lumMod val="50000"/>
                    </a:schemeClr>
                  </a:solidFill>
                </a:rPr>
                <a:t>Action sur le milieu</a:t>
              </a:r>
            </a:p>
          </p:txBody>
        </p:sp>
      </p:grpSp>
      <p:grpSp>
        <p:nvGrpSpPr>
          <p:cNvPr id="35" name="Group 27">
            <a:extLst>
              <a:ext uri="{FF2B5EF4-FFF2-40B4-BE49-F238E27FC236}">
                <a16:creationId xmlns:a16="http://schemas.microsoft.com/office/drawing/2014/main" id="{26CE8888-CBDB-4152-A351-CDC3EB80C496}"/>
              </a:ext>
            </a:extLst>
          </p:cNvPr>
          <p:cNvGrpSpPr>
            <a:grpSpLocks/>
          </p:cNvGrpSpPr>
          <p:nvPr/>
        </p:nvGrpSpPr>
        <p:grpSpPr bwMode="auto">
          <a:xfrm rot="19873878">
            <a:off x="2895692" y="2844274"/>
            <a:ext cx="5103723" cy="3361973"/>
            <a:chOff x="751" y="2336"/>
            <a:chExt cx="2986" cy="2142"/>
          </a:xfrm>
          <a:solidFill>
            <a:schemeClr val="tx2">
              <a:lumMod val="40000"/>
              <a:lumOff val="60000"/>
            </a:schemeClr>
          </a:solidFill>
        </p:grpSpPr>
        <p:sp>
          <p:nvSpPr>
            <p:cNvPr id="36" name="Oval 23">
              <a:extLst>
                <a:ext uri="{FF2B5EF4-FFF2-40B4-BE49-F238E27FC236}">
                  <a16:creationId xmlns:a16="http://schemas.microsoft.com/office/drawing/2014/main" id="{511E524D-B13A-4FCC-9F3A-B9F657B5FDB2}"/>
                </a:ext>
              </a:extLst>
            </p:cNvPr>
            <p:cNvSpPr>
              <a:spLocks noChangeArrowheads="1"/>
            </p:cNvSpPr>
            <p:nvPr/>
          </p:nvSpPr>
          <p:spPr bwMode="auto">
            <a:xfrm rot="498036">
              <a:off x="751" y="2336"/>
              <a:ext cx="298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37" name="Text Box 25">
              <a:extLst>
                <a:ext uri="{FF2B5EF4-FFF2-40B4-BE49-F238E27FC236}">
                  <a16:creationId xmlns:a16="http://schemas.microsoft.com/office/drawing/2014/main" id="{1DD65909-DFBC-47AF-8674-B862F5C53CD9}"/>
                </a:ext>
              </a:extLst>
            </p:cNvPr>
            <p:cNvSpPr txBox="1">
              <a:spLocks noChangeArrowheads="1"/>
            </p:cNvSpPr>
            <p:nvPr/>
          </p:nvSpPr>
          <p:spPr bwMode="auto">
            <a:xfrm rot="1726122">
              <a:off x="2711" y="3213"/>
              <a:ext cx="851" cy="451"/>
            </a:xfrm>
            <a:prstGeom prst="rect">
              <a:avLst/>
            </a:prstGeom>
            <a:grpFill/>
            <a:ln>
              <a:noFill/>
            </a:ln>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fr-FR" sz="2000" b="1" dirty="0">
                  <a:solidFill>
                    <a:schemeClr val="accent4">
                      <a:lumMod val="20000"/>
                      <a:lumOff val="80000"/>
                    </a:schemeClr>
                  </a:solidFill>
                </a:rPr>
                <a:t>  Action</a:t>
              </a:r>
            </a:p>
            <a:p>
              <a:pPr algn="ctr" eaLnBrk="1" hangingPunct="1">
                <a:defRPr/>
              </a:pPr>
              <a:r>
                <a:rPr lang="fr-FR" sz="2000" b="1" dirty="0">
                  <a:solidFill>
                    <a:schemeClr val="accent4">
                      <a:lumMod val="20000"/>
                      <a:lumOff val="80000"/>
                    </a:schemeClr>
                  </a:solidFill>
                </a:rPr>
                <a:t>  corrective</a:t>
              </a:r>
            </a:p>
          </p:txBody>
        </p:sp>
      </p:grpSp>
      <p:grpSp>
        <p:nvGrpSpPr>
          <p:cNvPr id="38" name="Group 21">
            <a:extLst>
              <a:ext uri="{FF2B5EF4-FFF2-40B4-BE49-F238E27FC236}">
                <a16:creationId xmlns:a16="http://schemas.microsoft.com/office/drawing/2014/main" id="{533E1E2E-05D5-4171-B8C7-D7DE6FFD8A7C}"/>
              </a:ext>
            </a:extLst>
          </p:cNvPr>
          <p:cNvGrpSpPr>
            <a:grpSpLocks/>
          </p:cNvGrpSpPr>
          <p:nvPr/>
        </p:nvGrpSpPr>
        <p:grpSpPr bwMode="auto">
          <a:xfrm rot="159186">
            <a:off x="2990898" y="3554932"/>
            <a:ext cx="3407733" cy="2485129"/>
            <a:chOff x="3342" y="3097"/>
            <a:chExt cx="1408" cy="1355"/>
          </a:xfrm>
          <a:solidFill>
            <a:schemeClr val="tx2">
              <a:lumMod val="60000"/>
              <a:lumOff val="40000"/>
            </a:schemeClr>
          </a:solidFill>
        </p:grpSpPr>
        <p:sp>
          <p:nvSpPr>
            <p:cNvPr id="39" name="Oval 18">
              <a:extLst>
                <a:ext uri="{FF2B5EF4-FFF2-40B4-BE49-F238E27FC236}">
                  <a16:creationId xmlns:a16="http://schemas.microsoft.com/office/drawing/2014/main" id="{11ABFA97-094B-4A9F-BE8A-89900C99D8E5}"/>
                </a:ext>
              </a:extLst>
            </p:cNvPr>
            <p:cNvSpPr>
              <a:spLocks noChangeArrowheads="1"/>
            </p:cNvSpPr>
            <p:nvPr/>
          </p:nvSpPr>
          <p:spPr bwMode="auto">
            <a:xfrm rot="20023765">
              <a:off x="3342" y="3097"/>
              <a:ext cx="1408" cy="1355"/>
            </a:xfrm>
            <a:prstGeom prst="ellipse">
              <a:avLst/>
            </a:prstGeom>
            <a:grpFill/>
            <a:ln w="9525">
              <a:solidFill>
                <a:srgbClr val="000000"/>
              </a:solidFill>
              <a:round/>
              <a:headEnd/>
              <a:tailEnd/>
            </a:ln>
          </p:spPr>
          <p:txBody>
            <a:bodyPr wrap="none"/>
            <a:lstStyle/>
            <a:p>
              <a:pPr algn="ctr">
                <a:defRPr/>
              </a:pPr>
              <a:endParaRPr lang="en-US" sz="2400" dirty="0">
                <a:solidFill>
                  <a:srgbClr val="000000"/>
                </a:solidFill>
              </a:endParaRPr>
            </a:p>
          </p:txBody>
        </p:sp>
        <p:sp>
          <p:nvSpPr>
            <p:cNvPr id="40" name="Text Box 20">
              <a:extLst>
                <a:ext uri="{FF2B5EF4-FFF2-40B4-BE49-F238E27FC236}">
                  <a16:creationId xmlns:a16="http://schemas.microsoft.com/office/drawing/2014/main" id="{99356E28-7031-403E-B24E-1551810E245F}"/>
                </a:ext>
              </a:extLst>
            </p:cNvPr>
            <p:cNvSpPr txBox="1">
              <a:spLocks noChangeArrowheads="1"/>
            </p:cNvSpPr>
            <p:nvPr/>
          </p:nvSpPr>
          <p:spPr bwMode="auto">
            <a:xfrm rot="21440814">
              <a:off x="3952" y="3331"/>
              <a:ext cx="690" cy="386"/>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fr-FR" dirty="0">
                  <a:solidFill>
                    <a:schemeClr val="accent4">
                      <a:lumMod val="60000"/>
                      <a:lumOff val="40000"/>
                    </a:schemeClr>
                  </a:solidFill>
                </a:rPr>
                <a:t>Action</a:t>
              </a:r>
            </a:p>
            <a:p>
              <a:r>
                <a:rPr lang="fr-FR" dirty="0">
                  <a:solidFill>
                    <a:schemeClr val="accent4">
                      <a:lumMod val="60000"/>
                      <a:lumOff val="40000"/>
                    </a:schemeClr>
                  </a:solidFill>
                </a:rPr>
                <a:t>réactive</a:t>
              </a:r>
            </a:p>
          </p:txBody>
        </p:sp>
      </p:grpSp>
      <p:sp>
        <p:nvSpPr>
          <p:cNvPr id="41" name="Oval 16">
            <a:extLst>
              <a:ext uri="{FF2B5EF4-FFF2-40B4-BE49-F238E27FC236}">
                <a16:creationId xmlns:a16="http://schemas.microsoft.com/office/drawing/2014/main" id="{1C033906-1C68-48D9-BD6B-6F8024AF82B7}"/>
              </a:ext>
            </a:extLst>
          </p:cNvPr>
          <p:cNvSpPr>
            <a:spLocks noChangeArrowheads="1"/>
          </p:cNvSpPr>
          <p:nvPr/>
        </p:nvSpPr>
        <p:spPr bwMode="auto">
          <a:xfrm rot="20186225">
            <a:off x="3295344" y="4574712"/>
            <a:ext cx="1174542" cy="1253127"/>
          </a:xfrm>
          <a:prstGeom prst="ellipse">
            <a:avLst/>
          </a:prstGeom>
          <a:solidFill>
            <a:srgbClr val="C00000"/>
          </a:solidFill>
          <a:ln>
            <a:noFill/>
          </a:ln>
        </p:spPr>
        <p:txBody>
          <a:bodyPr wrap="none" anchor="ctr"/>
          <a:lstStyle/>
          <a:p>
            <a:pPr algn="ctr">
              <a:defRPr/>
            </a:pPr>
            <a:endParaRPr lang="en-US" sz="1600" b="1" dirty="0">
              <a:solidFill>
                <a:srgbClr val="000000"/>
              </a:solidFill>
            </a:endParaRPr>
          </a:p>
        </p:txBody>
      </p:sp>
      <p:sp>
        <p:nvSpPr>
          <p:cNvPr id="42" name="ZoneTexte 5">
            <a:extLst>
              <a:ext uri="{FF2B5EF4-FFF2-40B4-BE49-F238E27FC236}">
                <a16:creationId xmlns:a16="http://schemas.microsoft.com/office/drawing/2014/main" id="{2894C352-2A9A-400D-A855-C3DA34393E1B}"/>
              </a:ext>
            </a:extLst>
          </p:cNvPr>
          <p:cNvSpPr txBox="1"/>
          <p:nvPr/>
        </p:nvSpPr>
        <p:spPr>
          <a:xfrm>
            <a:off x="3372692" y="4934940"/>
            <a:ext cx="993735" cy="584775"/>
          </a:xfrm>
          <a:prstGeom prst="rect">
            <a:avLst/>
          </a:prstGeom>
          <a:solidFill>
            <a:srgbClr val="C00000"/>
          </a:solidFill>
        </p:spPr>
        <p:txBody>
          <a:bodyPr wrap="square" rtlCol="0">
            <a:spAutoFit/>
          </a:bodyPr>
          <a:lstStyle/>
          <a:p>
            <a:pPr algn="ctr"/>
            <a:r>
              <a:rPr lang="fr-FR" sz="1600" b="1" dirty="0">
                <a:solidFill>
                  <a:schemeClr val="bg1">
                    <a:lumMod val="95000"/>
                  </a:schemeClr>
                </a:solidFill>
              </a:rPr>
              <a:t>Violation</a:t>
            </a:r>
          </a:p>
          <a:p>
            <a:pPr algn="ctr"/>
            <a:r>
              <a:rPr lang="fr-FR" sz="1600" b="1" dirty="0">
                <a:solidFill>
                  <a:schemeClr val="bg1">
                    <a:lumMod val="95000"/>
                  </a:schemeClr>
                </a:solidFill>
              </a:rPr>
              <a:t> Abus</a:t>
            </a:r>
          </a:p>
        </p:txBody>
      </p:sp>
      <p:sp>
        <p:nvSpPr>
          <p:cNvPr id="3" name="TextBox 2">
            <a:extLst>
              <a:ext uri="{FF2B5EF4-FFF2-40B4-BE49-F238E27FC236}">
                <a16:creationId xmlns:a16="http://schemas.microsoft.com/office/drawing/2014/main" id="{E0175280-5054-484F-A471-FA3005ABD3DF}"/>
              </a:ext>
            </a:extLst>
          </p:cNvPr>
          <p:cNvSpPr txBox="1"/>
          <p:nvPr/>
        </p:nvSpPr>
        <p:spPr>
          <a:xfrm>
            <a:off x="4560832" y="5017723"/>
            <a:ext cx="1315592" cy="646331"/>
          </a:xfrm>
          <a:prstGeom prst="rect">
            <a:avLst/>
          </a:prstGeom>
          <a:noFill/>
        </p:spPr>
        <p:txBody>
          <a:bodyPr wrap="square" rtlCol="0">
            <a:spAutoFit/>
          </a:bodyPr>
          <a:lstStyle/>
          <a:p>
            <a:r>
              <a:rPr lang="fr-FR" dirty="0"/>
              <a:t>Dialogue confidentiel</a:t>
            </a:r>
          </a:p>
        </p:txBody>
      </p:sp>
      <p:sp>
        <p:nvSpPr>
          <p:cNvPr id="43" name="TextBox 42">
            <a:extLst>
              <a:ext uri="{FF2B5EF4-FFF2-40B4-BE49-F238E27FC236}">
                <a16:creationId xmlns:a16="http://schemas.microsoft.com/office/drawing/2014/main" id="{4F002BBE-3577-4190-A653-CCB454310635}"/>
              </a:ext>
            </a:extLst>
          </p:cNvPr>
          <p:cNvSpPr txBox="1"/>
          <p:nvPr/>
        </p:nvSpPr>
        <p:spPr>
          <a:xfrm>
            <a:off x="1595504" y="2500646"/>
            <a:ext cx="2644012" cy="1200329"/>
          </a:xfrm>
          <a:prstGeom prst="rect">
            <a:avLst/>
          </a:prstGeom>
          <a:noFill/>
        </p:spPr>
        <p:txBody>
          <a:bodyPr wrap="square" rtlCol="0">
            <a:spAutoFit/>
          </a:bodyPr>
          <a:lstStyle/>
          <a:p>
            <a:r>
              <a:rPr lang="fr-FR" dirty="0"/>
              <a:t>Accès aux victimes / personnes survivantes en vue de leur fournir un soutien</a:t>
            </a:r>
          </a:p>
        </p:txBody>
      </p:sp>
      <p:sp>
        <p:nvSpPr>
          <p:cNvPr id="44" name="TextBox 43">
            <a:extLst>
              <a:ext uri="{FF2B5EF4-FFF2-40B4-BE49-F238E27FC236}">
                <a16:creationId xmlns:a16="http://schemas.microsoft.com/office/drawing/2014/main" id="{2D6912D9-E21A-4056-A8FC-608AA85257AD}"/>
              </a:ext>
            </a:extLst>
          </p:cNvPr>
          <p:cNvSpPr txBox="1"/>
          <p:nvPr/>
        </p:nvSpPr>
        <p:spPr>
          <a:xfrm>
            <a:off x="1201351" y="4151165"/>
            <a:ext cx="1917922" cy="646331"/>
          </a:xfrm>
          <a:prstGeom prst="rect">
            <a:avLst/>
          </a:prstGeom>
          <a:noFill/>
        </p:spPr>
        <p:txBody>
          <a:bodyPr wrap="square" rtlCol="0">
            <a:spAutoFit/>
          </a:bodyPr>
          <a:lstStyle/>
          <a:p>
            <a:r>
              <a:rPr lang="fr-FR" dirty="0"/>
              <a:t>Mobilisation d’autres acteurs</a:t>
            </a:r>
          </a:p>
        </p:txBody>
      </p:sp>
      <p:sp>
        <p:nvSpPr>
          <p:cNvPr id="45" name="TextBox 44">
            <a:extLst>
              <a:ext uri="{FF2B5EF4-FFF2-40B4-BE49-F238E27FC236}">
                <a16:creationId xmlns:a16="http://schemas.microsoft.com/office/drawing/2014/main" id="{29A223C5-48FA-4E7B-83E6-408C3C4F776E}"/>
              </a:ext>
            </a:extLst>
          </p:cNvPr>
          <p:cNvSpPr txBox="1"/>
          <p:nvPr/>
        </p:nvSpPr>
        <p:spPr>
          <a:xfrm>
            <a:off x="3184236" y="3887160"/>
            <a:ext cx="1810535" cy="646331"/>
          </a:xfrm>
          <a:prstGeom prst="rect">
            <a:avLst/>
          </a:prstGeom>
          <a:noFill/>
        </p:spPr>
        <p:txBody>
          <a:bodyPr wrap="square" rtlCol="0">
            <a:spAutoFit/>
          </a:bodyPr>
          <a:lstStyle/>
          <a:p>
            <a:r>
              <a:rPr lang="fr-FR" dirty="0"/>
              <a:t>Rapports publics (hors CICR)</a:t>
            </a:r>
          </a:p>
        </p:txBody>
      </p:sp>
      <p:sp>
        <p:nvSpPr>
          <p:cNvPr id="46" name="TextBox 45">
            <a:extLst>
              <a:ext uri="{FF2B5EF4-FFF2-40B4-BE49-F238E27FC236}">
                <a16:creationId xmlns:a16="http://schemas.microsoft.com/office/drawing/2014/main" id="{4DBE0A69-27D2-4C18-8C23-89715A23E88E}"/>
              </a:ext>
            </a:extLst>
          </p:cNvPr>
          <p:cNvSpPr txBox="1"/>
          <p:nvPr/>
        </p:nvSpPr>
        <p:spPr>
          <a:xfrm>
            <a:off x="4996639" y="2148838"/>
            <a:ext cx="2194613" cy="1200329"/>
          </a:xfrm>
          <a:prstGeom prst="rect">
            <a:avLst/>
          </a:prstGeom>
          <a:noFill/>
        </p:spPr>
        <p:txBody>
          <a:bodyPr wrap="square" rtlCol="0">
            <a:spAutoFit/>
          </a:bodyPr>
          <a:lstStyle/>
          <a:p>
            <a:r>
              <a:rPr lang="fr-FR" dirty="0"/>
              <a:t>Soutien ou création de systèmes afin de faciliter les contacts familiaux</a:t>
            </a:r>
          </a:p>
        </p:txBody>
      </p:sp>
      <p:sp>
        <p:nvSpPr>
          <p:cNvPr id="47" name="TextBox 46">
            <a:extLst>
              <a:ext uri="{FF2B5EF4-FFF2-40B4-BE49-F238E27FC236}">
                <a16:creationId xmlns:a16="http://schemas.microsoft.com/office/drawing/2014/main" id="{1B93F3D5-3A32-4BCE-AA72-6E6C10454BEF}"/>
              </a:ext>
            </a:extLst>
          </p:cNvPr>
          <p:cNvSpPr txBox="1"/>
          <p:nvPr/>
        </p:nvSpPr>
        <p:spPr>
          <a:xfrm>
            <a:off x="8020214" y="3689544"/>
            <a:ext cx="1240205" cy="646331"/>
          </a:xfrm>
          <a:prstGeom prst="rect">
            <a:avLst/>
          </a:prstGeom>
          <a:noFill/>
        </p:spPr>
        <p:txBody>
          <a:bodyPr wrap="square" rtlCol="0">
            <a:spAutoFit/>
          </a:bodyPr>
          <a:lstStyle/>
          <a:p>
            <a:r>
              <a:rPr lang="fr-FR" dirty="0"/>
              <a:t>Garanties judiciaires</a:t>
            </a:r>
          </a:p>
        </p:txBody>
      </p:sp>
      <p:sp>
        <p:nvSpPr>
          <p:cNvPr id="48" name="TextBox 47">
            <a:extLst>
              <a:ext uri="{FF2B5EF4-FFF2-40B4-BE49-F238E27FC236}">
                <a16:creationId xmlns:a16="http://schemas.microsoft.com/office/drawing/2014/main" id="{B4565893-0921-4F95-BB98-37659FE9F44B}"/>
              </a:ext>
            </a:extLst>
          </p:cNvPr>
          <p:cNvSpPr txBox="1"/>
          <p:nvPr/>
        </p:nvSpPr>
        <p:spPr>
          <a:xfrm>
            <a:off x="9297886" y="1286834"/>
            <a:ext cx="2152322" cy="1200329"/>
          </a:xfrm>
          <a:prstGeom prst="rect">
            <a:avLst/>
          </a:prstGeom>
          <a:noFill/>
        </p:spPr>
        <p:txBody>
          <a:bodyPr wrap="square" rtlCol="0">
            <a:spAutoFit/>
          </a:bodyPr>
          <a:lstStyle/>
          <a:p>
            <a:r>
              <a:rPr lang="fr-FR" dirty="0"/>
              <a:t>Normes internationales intégrées dans la législation nationale</a:t>
            </a:r>
          </a:p>
        </p:txBody>
      </p:sp>
      <p:sp>
        <p:nvSpPr>
          <p:cNvPr id="49" name="TextBox 48">
            <a:extLst>
              <a:ext uri="{FF2B5EF4-FFF2-40B4-BE49-F238E27FC236}">
                <a16:creationId xmlns:a16="http://schemas.microsoft.com/office/drawing/2014/main" id="{8C7D3C2B-E96E-4F34-8843-29BEB2FDE28F}"/>
              </a:ext>
            </a:extLst>
          </p:cNvPr>
          <p:cNvSpPr txBox="1"/>
          <p:nvPr/>
        </p:nvSpPr>
        <p:spPr>
          <a:xfrm>
            <a:off x="9902707" y="2914313"/>
            <a:ext cx="1590874" cy="1200329"/>
          </a:xfrm>
          <a:prstGeom prst="rect">
            <a:avLst/>
          </a:prstGeom>
          <a:noFill/>
        </p:spPr>
        <p:txBody>
          <a:bodyPr wrap="square" rtlCol="0">
            <a:spAutoFit/>
          </a:bodyPr>
          <a:lstStyle/>
          <a:p>
            <a:r>
              <a:rPr lang="fr-FR" dirty="0"/>
              <a:t>Sensibilisation dans les communautés d’origine</a:t>
            </a:r>
          </a:p>
        </p:txBody>
      </p:sp>
      <p:sp>
        <p:nvSpPr>
          <p:cNvPr id="50" name="TextBox 49">
            <a:extLst>
              <a:ext uri="{FF2B5EF4-FFF2-40B4-BE49-F238E27FC236}">
                <a16:creationId xmlns:a16="http://schemas.microsoft.com/office/drawing/2014/main" id="{D26F0890-C9BA-49D5-B4A8-5BAA6EED28BB}"/>
              </a:ext>
            </a:extLst>
          </p:cNvPr>
          <p:cNvSpPr txBox="1"/>
          <p:nvPr/>
        </p:nvSpPr>
        <p:spPr>
          <a:xfrm>
            <a:off x="7092048" y="1654840"/>
            <a:ext cx="1884720" cy="646331"/>
          </a:xfrm>
          <a:prstGeom prst="rect">
            <a:avLst/>
          </a:prstGeom>
          <a:noFill/>
        </p:spPr>
        <p:txBody>
          <a:bodyPr wrap="square" rtlCol="0">
            <a:spAutoFit/>
          </a:bodyPr>
          <a:lstStyle/>
          <a:p>
            <a:r>
              <a:rPr lang="fr-FR" dirty="0"/>
              <a:t>Campagnes publiques sur les besoins</a:t>
            </a:r>
          </a:p>
        </p:txBody>
      </p:sp>
      <p:sp>
        <p:nvSpPr>
          <p:cNvPr id="51" name="TextBox 50">
            <a:extLst>
              <a:ext uri="{FF2B5EF4-FFF2-40B4-BE49-F238E27FC236}">
                <a16:creationId xmlns:a16="http://schemas.microsoft.com/office/drawing/2014/main" id="{9B0A2650-DCB0-4D67-8467-6263E835D157}"/>
              </a:ext>
            </a:extLst>
          </p:cNvPr>
          <p:cNvSpPr txBox="1"/>
          <p:nvPr/>
        </p:nvSpPr>
        <p:spPr>
          <a:xfrm>
            <a:off x="8860021" y="4811710"/>
            <a:ext cx="1590874" cy="923330"/>
          </a:xfrm>
          <a:prstGeom prst="rect">
            <a:avLst/>
          </a:prstGeom>
          <a:noFill/>
        </p:spPr>
        <p:txBody>
          <a:bodyPr wrap="square" rtlCol="0">
            <a:spAutoFit/>
          </a:bodyPr>
          <a:lstStyle/>
          <a:p>
            <a:r>
              <a:rPr lang="fr-FR" dirty="0"/>
              <a:t>Renforcer la résilience des personnes à risque</a:t>
            </a:r>
          </a:p>
        </p:txBody>
      </p:sp>
      <p:sp>
        <p:nvSpPr>
          <p:cNvPr id="52" name="TextBox 51">
            <a:extLst>
              <a:ext uri="{FF2B5EF4-FFF2-40B4-BE49-F238E27FC236}">
                <a16:creationId xmlns:a16="http://schemas.microsoft.com/office/drawing/2014/main" id="{E609A87D-3687-4735-8220-1F91BF2D8504}"/>
              </a:ext>
            </a:extLst>
          </p:cNvPr>
          <p:cNvSpPr txBox="1"/>
          <p:nvPr/>
        </p:nvSpPr>
        <p:spPr>
          <a:xfrm>
            <a:off x="6096052" y="5022309"/>
            <a:ext cx="2337085" cy="923330"/>
          </a:xfrm>
          <a:prstGeom prst="rect">
            <a:avLst/>
          </a:prstGeom>
          <a:noFill/>
        </p:spPr>
        <p:txBody>
          <a:bodyPr wrap="square" rtlCol="0">
            <a:spAutoFit/>
          </a:bodyPr>
          <a:lstStyle/>
          <a:p>
            <a:r>
              <a:rPr lang="fr-FR" dirty="0"/>
              <a:t>Élucider le sort des personnes disparues et soutenir les familles</a:t>
            </a:r>
          </a:p>
        </p:txBody>
      </p:sp>
    </p:spTree>
    <p:extLst>
      <p:ext uri="{BB962C8B-B14F-4D97-AF65-F5344CB8AC3E}">
        <p14:creationId xmlns:p14="http://schemas.microsoft.com/office/powerpoint/2010/main" val="160870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fr-FR" dirty="0">
                <a:solidFill>
                  <a:schemeClr val="bg1"/>
                </a:solidFill>
              </a:rPr>
              <a:t>Cours H.E.L.P.</a:t>
            </a:r>
          </a:p>
        </p:txBody>
      </p:sp>
      <p:sp>
        <p:nvSpPr>
          <p:cNvPr id="7" name="Rectangle 6">
            <a:extLst>
              <a:ext uri="{FF2B5EF4-FFF2-40B4-BE49-F238E27FC236}">
                <a16:creationId xmlns:a16="http://schemas.microsoft.com/office/drawing/2014/main" id="{008091B3-B820-41B2-901B-FC8779737EE2}"/>
              </a:ext>
            </a:extLst>
          </p:cNvPr>
          <p:cNvSpPr/>
          <p:nvPr/>
        </p:nvSpPr>
        <p:spPr>
          <a:xfrm>
            <a:off x="717884" y="1460138"/>
            <a:ext cx="11030552" cy="3118803"/>
          </a:xfrm>
          <a:prstGeom prst="rect">
            <a:avLst/>
          </a:prstGeom>
        </p:spPr>
        <p:txBody>
          <a:bodyPr wrap="square">
            <a:spAutoFit/>
          </a:bodyPr>
          <a:lstStyle/>
          <a:p>
            <a:pPr algn="ctr">
              <a:lnSpc>
                <a:spcPct val="90000"/>
              </a:lnSpc>
              <a:spcBef>
                <a:spcPts val="1000"/>
              </a:spcBef>
              <a:defRPr/>
            </a:pPr>
            <a:r>
              <a:rPr lang="fr-FR" sz="4000" b="1" dirty="0">
                <a:solidFill>
                  <a:srgbClr val="0070C0"/>
                </a:solidFill>
                <a:latin typeface="+mj-lt"/>
                <a:ea typeface="+mj-ea"/>
                <a:cs typeface="+mj-cs"/>
              </a:rPr>
              <a:t>Quel serait votre rôle dans la protection des personnes</a:t>
            </a:r>
          </a:p>
          <a:p>
            <a:pPr algn="ctr">
              <a:lnSpc>
                <a:spcPct val="90000"/>
              </a:lnSpc>
              <a:spcBef>
                <a:spcPts val="1000"/>
              </a:spcBef>
              <a:defRPr/>
            </a:pPr>
            <a:r>
              <a:rPr lang="fr-FR" sz="4000" b="1" dirty="0">
                <a:solidFill>
                  <a:srgbClr val="0070C0"/>
                </a:solidFill>
                <a:latin typeface="+mj-lt"/>
                <a:ea typeface="+mj-ea"/>
                <a:cs typeface="+mj-cs"/>
              </a:rPr>
              <a:t>et </a:t>
            </a:r>
          </a:p>
          <a:p>
            <a:pPr algn="ctr">
              <a:lnSpc>
                <a:spcPct val="90000"/>
              </a:lnSpc>
              <a:spcBef>
                <a:spcPts val="1000"/>
              </a:spcBef>
              <a:defRPr/>
            </a:pPr>
            <a:r>
              <a:rPr lang="fr-FR" sz="4000" b="1" dirty="0">
                <a:solidFill>
                  <a:srgbClr val="0070C0"/>
                </a:solidFill>
                <a:latin typeface="+mj-lt"/>
                <a:ea typeface="+mj-ea"/>
                <a:cs typeface="+mj-cs"/>
              </a:rPr>
              <a:t>en quoi les activités de protection améliorent-elles la santé ?</a:t>
            </a:r>
          </a:p>
        </p:txBody>
      </p:sp>
    </p:spTree>
    <p:extLst>
      <p:ext uri="{BB962C8B-B14F-4D97-AF65-F5344CB8AC3E}">
        <p14:creationId xmlns:p14="http://schemas.microsoft.com/office/powerpoint/2010/main" val="240920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2023-05-09T18:00:00+00:00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TSASSIST-19-3353</_dlc_DocId>
    <_dlc_DocIdUrl xmlns="a8a2af44-4b8d-404b-a8bd-4186350a523c">
      <Url>https://collab.ext.icrc.org/sites/TS_ASSIST/_layouts/15/DocIdRedir.aspx?ID=TSASSIST-19-3353</Url>
      <Description>TSASSIST-19-3353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BDE17E-677F-4FC0-A202-118DD452EA0A}">
  <ds:schemaRefs>
    <ds:schemaRef ds:uri="http://schemas.microsoft.com/sharepoint/v3/contenttype/forms"/>
  </ds:schemaRefs>
</ds:datastoreItem>
</file>

<file path=customXml/itemProps2.xml><?xml version="1.0" encoding="utf-8"?>
<ds:datastoreItem xmlns:ds="http://schemas.openxmlformats.org/officeDocument/2006/customXml" ds:itemID="{1B83C8D3-4F0B-4039-9CAD-3F666CBC3340}">
  <ds:schemaRefs>
    <ds:schemaRef ds:uri="http://schemas.microsoft.com/office/2006/metadata/properties"/>
    <ds:schemaRef ds:uri="http://schemas.microsoft.com/office/infopath/2007/PartnerControls"/>
    <ds:schemaRef ds:uri="71402401-ee9a-4cfa-82a8-ebbd88d5d766"/>
    <ds:schemaRef ds:uri="a8a2af44-4b8d-404b-a8bd-4186350a523c"/>
    <ds:schemaRef ds:uri="775538c5-eb89-48ba-a372-0acd5d6f1291"/>
    <ds:schemaRef ds:uri="http://schemas.microsoft.com/sharepoint/v3"/>
  </ds:schemaRefs>
</ds:datastoreItem>
</file>

<file path=customXml/itemProps3.xml><?xml version="1.0" encoding="utf-8"?>
<ds:datastoreItem xmlns:ds="http://schemas.openxmlformats.org/officeDocument/2006/customXml" ds:itemID="{3A82F1F5-987E-406D-81CE-D581E9E94D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402401-ee9a-4cfa-82a8-ebbd88d5d766"/>
    <ds:schemaRef ds:uri="a8a2af44-4b8d-404b-a8bd-4186350a523c"/>
    <ds:schemaRef ds:uri="775538c5-eb89-48ba-a372-0acd5d6f12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EE12CF-A7BA-487E-B7EF-8CFE11B596AD}">
  <ds:schemaRefs>
    <ds:schemaRef ds:uri="Microsoft.SharePoint.Taxonomy.ContentTypeSync"/>
  </ds:schemaRefs>
</ds:datastoreItem>
</file>

<file path=customXml/itemProps5.xml><?xml version="1.0" encoding="utf-8"?>
<ds:datastoreItem xmlns:ds="http://schemas.openxmlformats.org/officeDocument/2006/customXml" ds:itemID="{9211E89E-CE76-46FB-88C4-B8F9F43EBBF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1838</Words>
  <Application>Microsoft Office PowerPoint</Application>
  <PresentationFormat>Widescreen</PresentationFormat>
  <Paragraphs>155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Protection</vt:lpstr>
      <vt:lpstr>Objectifs </vt:lpstr>
      <vt:lpstr>Qu’est-ce que la protection ?</vt:lpstr>
      <vt:lpstr>PowerPoint Presentation</vt:lpstr>
      <vt:lpstr>PowerPoint Presentation</vt:lpstr>
      <vt:lpstr>Qui sont les personnes touchées ?</vt:lpstr>
      <vt:lpstr>PowerPoint Presentation</vt:lpstr>
      <vt:lpstr>PowerPoint Presentation</vt:lpstr>
      <vt:lpstr>PowerPoint Presentation</vt:lpstr>
      <vt:lpstr>Ressources du CICR en matière de protection</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2023-04-11T12:09:42Z</dcterms:created>
  <dcterms:modified xsi:type="dcterms:W3CDTF">2023-06-06T08:48:39Z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59a9e559-8e8f-44c7-a457-5af60df574ee</vt:lpwstr>
  </property>
</Properties>
</file>