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6"/>
  </p:sldMasterIdLst>
  <p:notesMasterIdLst>
    <p:notesMasterId r:id="rId47"/>
  </p:notesMasterIdLst>
  <p:sldIdLst>
    <p:sldId id="256" r:id="rId7"/>
    <p:sldId id="557" r:id="rId8"/>
    <p:sldId id="489" r:id="rId9"/>
    <p:sldId id="264" r:id="rId10"/>
    <p:sldId id="563" r:id="rId11"/>
    <p:sldId id="261" r:id="rId12"/>
    <p:sldId id="262" r:id="rId13"/>
    <p:sldId id="263" r:id="rId14"/>
    <p:sldId id="552" r:id="rId15"/>
    <p:sldId id="490" r:id="rId16"/>
    <p:sldId id="274" r:id="rId17"/>
    <p:sldId id="483" r:id="rId18"/>
    <p:sldId id="553" r:id="rId19"/>
    <p:sldId id="487" r:id="rId20"/>
    <p:sldId id="486" r:id="rId21"/>
    <p:sldId id="259" r:id="rId22"/>
    <p:sldId id="541" r:id="rId23"/>
    <p:sldId id="512" r:id="rId24"/>
    <p:sldId id="283" r:id="rId25"/>
    <p:sldId id="478" r:id="rId26"/>
    <p:sldId id="417" r:id="rId27"/>
    <p:sldId id="415" r:id="rId28"/>
    <p:sldId id="556" r:id="rId29"/>
    <p:sldId id="564" r:id="rId30"/>
    <p:sldId id="297" r:id="rId31"/>
    <p:sldId id="273" r:id="rId32"/>
    <p:sldId id="280" r:id="rId33"/>
    <p:sldId id="538" r:id="rId34"/>
    <p:sldId id="539" r:id="rId35"/>
    <p:sldId id="484" r:id="rId36"/>
    <p:sldId id="260" r:id="rId37"/>
    <p:sldId id="506" r:id="rId38"/>
    <p:sldId id="513" r:id="rId39"/>
    <p:sldId id="258" r:id="rId40"/>
    <p:sldId id="555" r:id="rId41"/>
    <p:sldId id="257" r:id="rId42"/>
    <p:sldId id="296" r:id="rId43"/>
    <p:sldId id="547" r:id="rId44"/>
    <p:sldId id="559" r:id="rId45"/>
    <p:sldId id="868" r:id="rId46"/>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B96D3A"/>
    <a:srgbClr val="FF6600"/>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71733" autoAdjust="0"/>
  </p:normalViewPr>
  <p:slideViewPr>
    <p:cSldViewPr snapToGrid="0">
      <p:cViewPr varScale="1">
        <p:scale>
          <a:sx n="81" d="100"/>
          <a:sy n="81" d="100"/>
        </p:scale>
        <p:origin x="1092" y="96"/>
      </p:cViewPr>
      <p:guideLst>
        <p:guide orient="horz" pos="2160"/>
        <p:guide pos="3840"/>
      </p:guideLst>
    </p:cSldViewPr>
  </p:slideViewPr>
  <p:notesTextViewPr>
    <p:cViewPr>
      <p:scale>
        <a:sx n="1" d="1"/>
        <a:sy n="1" d="1"/>
      </p:scale>
      <p:origin x="0" y="0"/>
    </p:cViewPr>
  </p:notesTextViewPr>
  <p:sorterViewPr>
    <p:cViewPr>
      <p:scale>
        <a:sx n="83" d="100"/>
        <a:sy n="8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de-DE"/>
          </a:p>
        </p:txBody>
      </p:sp>
      <p:sp>
        <p:nvSpPr>
          <p:cNvPr id="3" name="Datumsplatzhalt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3393192-63F9-4D9E-B78C-1F5665246571}" type="datetimeFigureOut">
              <a:rPr lang="de-DE" smtClean="0"/>
              <a:t>05.06.2023</a:t>
            </a:fld>
            <a:endParaRPr lang="de-DE"/>
          </a:p>
        </p:txBody>
      </p:sp>
      <p:sp>
        <p:nvSpPr>
          <p:cNvPr id="4" name="Folienbildplatzhalt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de-DE"/>
          </a:p>
        </p:txBody>
      </p:sp>
      <p:sp>
        <p:nvSpPr>
          <p:cNvPr id="5" name="Notizenplatzhalt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de-DE"/>
          </a:p>
        </p:txBody>
      </p:sp>
      <p:sp>
        <p:nvSpPr>
          <p:cNvPr id="7" name="Foliennummernplatzhalt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19B992-DD38-43AC-BC58-01632208147B}" type="slidenum">
              <a:rPr lang="de-DE" smtClean="0"/>
              <a:t>‹#›</a:t>
            </a:fld>
            <a:endParaRPr lang="de-DE"/>
          </a:p>
        </p:txBody>
      </p:sp>
    </p:spTree>
    <p:extLst>
      <p:ext uri="{BB962C8B-B14F-4D97-AF65-F5344CB8AC3E}">
        <p14:creationId xmlns:p14="http://schemas.microsoft.com/office/powerpoint/2010/main" val="372064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a:t>
            </a:fld>
            <a:endParaRPr lang="de-DE"/>
          </a:p>
        </p:txBody>
      </p:sp>
    </p:spTree>
    <p:extLst>
      <p:ext uri="{BB962C8B-B14F-4D97-AF65-F5344CB8AC3E}">
        <p14:creationId xmlns:p14="http://schemas.microsoft.com/office/powerpoint/2010/main" val="409588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MHPSS needs in populations affected by crisis tend to be composed by an accumulation of factors. </a:t>
            </a:r>
          </a:p>
          <a:p>
            <a:r>
              <a:rPr lang="en-US" dirty="0"/>
              <a:t>Populations affected bring their pre-existing social, psychological and psychiatric problems as for example poverty, social conflicts as well as the pre existing levels of distress and mental disorders.</a:t>
            </a:r>
          </a:p>
          <a:p>
            <a:r>
              <a:rPr lang="en-US" dirty="0"/>
              <a:t>The crisis increases the number and magnitude of stressors as it is common to have violence, loss, disappearances and other situations that can cause a huge burden on people’s mental health and psychosocial well being.</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10</a:t>
            </a:fld>
            <a:endParaRPr lang="de-DE"/>
          </a:p>
        </p:txBody>
      </p:sp>
    </p:spTree>
    <p:extLst>
      <p:ext uri="{BB962C8B-B14F-4D97-AF65-F5344CB8AC3E}">
        <p14:creationId xmlns:p14="http://schemas.microsoft.com/office/powerpoint/2010/main" val="305075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classification of mental disorders has a description of many mental health conditions that can affect the health of people and that can impair their functionality and capacity to live fulfilling lives. In crisis situations, priorities need to be made on key conditions to be address where health staff can be trained to diagnose and treat with psychological and </a:t>
            </a:r>
            <a:r>
              <a:rPr lang="en-US" dirty="0" err="1"/>
              <a:t>psychopharmachological</a:t>
            </a:r>
            <a:r>
              <a:rPr lang="en-US" dirty="0"/>
              <a:t> approaches combined.</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11</a:t>
            </a:fld>
            <a:endParaRPr lang="de-DE"/>
          </a:p>
        </p:txBody>
      </p:sp>
    </p:spTree>
    <p:extLst>
      <p:ext uri="{BB962C8B-B14F-4D97-AF65-F5344CB8AC3E}">
        <p14:creationId xmlns:p14="http://schemas.microsoft.com/office/powerpoint/2010/main" val="61996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800" dirty="0"/>
              <a:t>Psychosomatic Symptoms</a:t>
            </a:r>
            <a:endParaRPr lang="fr-CH" sz="2800" dirty="0"/>
          </a:p>
          <a:p>
            <a:pPr lvl="1"/>
            <a:r>
              <a:rPr lang="en-GB" sz="2800" dirty="0"/>
              <a:t> Sleep-related problems</a:t>
            </a:r>
          </a:p>
          <a:p>
            <a:pPr lvl="1"/>
            <a:r>
              <a:rPr lang="en-GB" sz="2800" dirty="0"/>
              <a:t> Appetite-related problems</a:t>
            </a:r>
            <a:endParaRPr lang="fr-CH" sz="2800" dirty="0"/>
          </a:p>
          <a:p>
            <a:pPr lvl="1"/>
            <a:r>
              <a:rPr lang="en-GB" sz="2800" dirty="0"/>
              <a:t> Emotional problems: Depression, desire to die, anxiety, etc.</a:t>
            </a:r>
          </a:p>
          <a:p>
            <a:pPr lvl="1"/>
            <a:r>
              <a:rPr lang="en-GB" sz="2800" dirty="0"/>
              <a:t>Repetitive thoughts </a:t>
            </a:r>
          </a:p>
          <a:p>
            <a:pPr lvl="1"/>
            <a:r>
              <a:rPr lang="en-GB" sz="2800" dirty="0"/>
              <a:t>Substance Misuse</a:t>
            </a:r>
          </a:p>
          <a:p>
            <a:pPr lvl="1"/>
            <a:r>
              <a:rPr lang="en-GB" sz="2800" dirty="0"/>
              <a:t>PTSD</a:t>
            </a:r>
          </a:p>
          <a:p>
            <a:r>
              <a:rPr lang="en-GB" dirty="0"/>
              <a:t>These are the most common symptoms of distress that people experience after experience violent events. Depending on the frequency and magnitude they appear, functionality can be impaired and people will benefit from psychological support.</a:t>
            </a:r>
          </a:p>
          <a:p>
            <a:r>
              <a:rPr lang="en-GB" dirty="0"/>
              <a:t>With children be aware signs and symptoms may be different from adults</a:t>
            </a:r>
          </a:p>
        </p:txBody>
      </p:sp>
      <p:sp>
        <p:nvSpPr>
          <p:cNvPr id="4" name="Slide Number Placeholder 3"/>
          <p:cNvSpPr>
            <a:spLocks noGrp="1"/>
          </p:cNvSpPr>
          <p:nvPr>
            <p:ph type="sldNum" sz="quarter" idx="10"/>
          </p:nvPr>
        </p:nvSpPr>
        <p:spPr/>
        <p:txBody>
          <a:bodyPr/>
          <a:lstStyle/>
          <a:p>
            <a:fld id="{0D19B992-DD38-43AC-BC58-01632208147B}" type="slidenum">
              <a:rPr lang="de-DE" smtClean="0"/>
              <a:t>12</a:t>
            </a:fld>
            <a:endParaRPr lang="de-DE"/>
          </a:p>
        </p:txBody>
      </p:sp>
    </p:spTree>
    <p:extLst>
      <p:ext uri="{BB962C8B-B14F-4D97-AF65-F5344CB8AC3E}">
        <p14:creationId xmlns:p14="http://schemas.microsoft.com/office/powerpoint/2010/main" val="427947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and psychosocial problems impact goes beyond personal. People affected produce less and might spend more to reach care.</a:t>
            </a:r>
          </a:p>
          <a:p>
            <a:r>
              <a:rPr lang="en-US" dirty="0"/>
              <a:t>Other affected are afraid to disclose their problems and feel recognized or ostracized. That blocks their access to effective treatment and care.</a:t>
            </a:r>
          </a:p>
          <a:p>
            <a:r>
              <a:rPr lang="en-US" dirty="0"/>
              <a:t>Without treatment, the family and even communities can be affected as isolation, anger, lack of communication can affect the social capital of entire communities.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13</a:t>
            </a:fld>
            <a:endParaRPr lang="de-DE"/>
          </a:p>
        </p:txBody>
      </p:sp>
    </p:spTree>
    <p:extLst>
      <p:ext uri="{BB962C8B-B14F-4D97-AF65-F5344CB8AC3E}">
        <p14:creationId xmlns:p14="http://schemas.microsoft.com/office/powerpoint/2010/main" val="405796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dirty="0">
                <a:solidFill>
                  <a:srgbClr val="0000CC"/>
                </a:solidFill>
              </a:rPr>
              <a:t>Mental health is one of the most neglected areas of Public Health</a:t>
            </a:r>
          </a:p>
          <a:p>
            <a:pPr marL="171450" indent="-171450">
              <a:buFont typeface="Arial" panose="020B0604020202020204" pitchFamily="34" charset="0"/>
              <a:buChar char="•"/>
            </a:pPr>
            <a:r>
              <a:rPr lang="en-GB" dirty="0"/>
              <a:t>40% of countries have no MH policy</a:t>
            </a:r>
          </a:p>
          <a:p>
            <a:pPr marL="171450" indent="-171450">
              <a:buFont typeface="Arial" panose="020B0604020202020204" pitchFamily="34" charset="0"/>
              <a:buChar char="•"/>
            </a:pPr>
            <a:r>
              <a:rPr lang="en-GB" dirty="0"/>
              <a:t>&gt; 30% of countries no MH programmes</a:t>
            </a:r>
          </a:p>
          <a:p>
            <a:pPr marL="171450" indent="-171450">
              <a:buFont typeface="Arial" panose="020B0604020202020204" pitchFamily="34" charset="0"/>
              <a:buChar char="•"/>
            </a:pPr>
            <a:r>
              <a:rPr lang="en-GB" dirty="0"/>
              <a:t>&gt; 50% of MH legislations drafted over 20 years ago and do not incorporate recent developments on human rights for people with psychosocial disabilities</a:t>
            </a:r>
          </a:p>
          <a:p>
            <a:pPr marL="171450" indent="-171450">
              <a:buFont typeface="Arial" panose="020B0604020202020204" pitchFamily="34" charset="0"/>
              <a:buChar char="•"/>
            </a:pPr>
            <a:r>
              <a:rPr lang="en-GB" dirty="0"/>
              <a:t>Eventually costs for not treating MH disorders are higher than treatment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14</a:t>
            </a:fld>
            <a:endParaRPr lang="de-DE"/>
          </a:p>
        </p:txBody>
      </p:sp>
    </p:spTree>
    <p:extLst>
      <p:ext uri="{BB962C8B-B14F-4D97-AF65-F5344CB8AC3E}">
        <p14:creationId xmlns:p14="http://schemas.microsoft.com/office/powerpoint/2010/main" val="123766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scarcity of specialized human resources and that is why the ICRC asks for the strengthening of the MHPSS workforce in areas affected by armed conflicts. 45% of the countries have less than 1 psychiatrist for 100,000 people. The existing workforce is insufficient to address the MH burden and in areas affected by crisis, generally, the few professionals that exist, also leave in order to protect themselves and their families. It is necessary to train and continuously supervise non MHPSS specialists to take over classical MH roles.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15</a:t>
            </a:fld>
            <a:endParaRPr lang="de-DE"/>
          </a:p>
        </p:txBody>
      </p:sp>
    </p:spTree>
    <p:extLst>
      <p:ext uri="{BB962C8B-B14F-4D97-AF65-F5344CB8AC3E}">
        <p14:creationId xmlns:p14="http://schemas.microsoft.com/office/powerpoint/2010/main" val="113865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MhGap</a:t>
            </a:r>
            <a:r>
              <a:rPr lang="en-GB" dirty="0"/>
              <a:t> program is a WHO package on scaling up MH care for priority MH conditions in non specialised settings. It is composed of different guidelines that address psychological and psychopharmacological approaches by non specialists. A specific version for humanitarian settings has been developed.</a:t>
            </a:r>
          </a:p>
          <a:p>
            <a:r>
              <a:rPr lang="en-GB" dirty="0"/>
              <a:t>Components of </a:t>
            </a:r>
            <a:r>
              <a:rPr lang="en-GB" dirty="0" err="1"/>
              <a:t>mhGAP</a:t>
            </a:r>
            <a:r>
              <a:rPr lang="en-GB" dirty="0"/>
              <a:t> Package are:</a:t>
            </a:r>
          </a:p>
          <a:p>
            <a:pPr marL="171450" indent="-171450">
              <a:buFont typeface="Arial" panose="020B0604020202020204" pitchFamily="34" charset="0"/>
              <a:buChar char="•"/>
            </a:pPr>
            <a:r>
              <a:rPr lang="en-GB" dirty="0"/>
              <a:t>Operations to scale up by district managers</a:t>
            </a:r>
          </a:p>
          <a:p>
            <a:pPr marL="171450" indent="-171450">
              <a:buFont typeface="Arial" panose="020B0604020202020204" pitchFamily="34" charset="0"/>
              <a:buChar char="•"/>
            </a:pPr>
            <a:r>
              <a:rPr lang="en-GB" dirty="0"/>
              <a:t>Manualized psychological interventions</a:t>
            </a:r>
          </a:p>
          <a:p>
            <a:pPr marL="171450" indent="-171450">
              <a:buFont typeface="Arial" panose="020B0604020202020204" pitchFamily="34" charset="0"/>
              <a:buChar char="•"/>
            </a:pPr>
            <a:r>
              <a:rPr lang="en-GB" dirty="0"/>
              <a:t>Building capacity of non-specialists</a:t>
            </a:r>
          </a:p>
          <a:p>
            <a:pPr marL="171450" indent="-171450">
              <a:buFont typeface="Arial" panose="020B0604020202020204" pitchFamily="34" charset="0"/>
              <a:buChar char="•"/>
            </a:pPr>
            <a:r>
              <a:rPr lang="en-GB" dirty="0"/>
              <a:t>Clinical decision making tools for non-specialists</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16</a:t>
            </a:fld>
            <a:endParaRPr lang="de-DE"/>
          </a:p>
        </p:txBody>
      </p:sp>
    </p:spTree>
    <p:extLst>
      <p:ext uri="{BB962C8B-B14F-4D97-AF65-F5344CB8AC3E}">
        <p14:creationId xmlns:p14="http://schemas.microsoft.com/office/powerpoint/2010/main" val="417654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MhGap</a:t>
            </a:r>
            <a:r>
              <a:rPr lang="en-US" dirty="0"/>
              <a:t> has been used in more than 100 countries in all Regions of the world. It has been adapted to many different languages.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17</a:t>
            </a:fld>
            <a:endParaRPr lang="de-DE"/>
          </a:p>
        </p:txBody>
      </p:sp>
    </p:spTree>
    <p:extLst>
      <p:ext uri="{BB962C8B-B14F-4D97-AF65-F5344CB8AC3E}">
        <p14:creationId xmlns:p14="http://schemas.microsoft.com/office/powerpoint/2010/main" val="261570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6724A54-C9CB-4BDB-9B6F-76DE263246A8}"/>
              </a:ext>
            </a:extLst>
          </p:cNvPr>
          <p:cNvSpPr>
            <a:spLocks noGrp="1" noRot="1" noChangeAspect="1" noTextEdit="1"/>
          </p:cNvSpPr>
          <p:nvPr>
            <p:ph type="sldImg"/>
          </p:nvPr>
        </p:nvSpPr>
        <p:spPr>
          <a:xfrm>
            <a:off x="55563" y="738188"/>
            <a:ext cx="6551612" cy="3686175"/>
          </a:xfrm>
          <a:ln/>
        </p:spPr>
      </p:sp>
      <p:sp>
        <p:nvSpPr>
          <p:cNvPr id="102403" name="Notes Placeholder 2">
            <a:extLst>
              <a:ext uri="{FF2B5EF4-FFF2-40B4-BE49-F238E27FC236}">
                <a16:creationId xmlns:a16="http://schemas.microsoft.com/office/drawing/2014/main" id="{A8337427-CAF4-4849-ACC2-7055DA3D9598}"/>
              </a:ext>
            </a:extLst>
          </p:cNvPr>
          <p:cNvSpPr>
            <a:spLocks noGrp="1"/>
          </p:cNvSpPr>
          <p:nvPr>
            <p:ph type="body" idx="1"/>
          </p:nvPr>
        </p:nvSpPr>
        <p:spPr>
          <a:noFill/>
        </p:spPr>
        <p:txBody>
          <a:bodyPr/>
          <a:lstStyle/>
          <a:p>
            <a:pPr algn="l" rtl="0"/>
            <a:r>
              <a:rPr lang="en-GB" altLang="en-US" sz="1200" dirty="0">
                <a:latin typeface="Arial" panose="020B0604020202020204" pitchFamily="34" charset="0"/>
                <a:cs typeface="Arial" panose="020B0604020202020204" pitchFamily="34" charset="0"/>
              </a:rPr>
              <a:t>Sri Lanka has made significant strides towards the development of efficient, comprehensive, and integrated community-based mental health services.</a:t>
            </a:r>
          </a:p>
          <a:p>
            <a:pPr algn="l" rtl="0"/>
            <a:endParaRPr lang="en-GB" altLang="en-US" sz="1200" dirty="0">
              <a:latin typeface="Arial" panose="020B0604020202020204" pitchFamily="34" charset="0"/>
              <a:cs typeface="Arial" panose="020B0604020202020204" pitchFamily="34" charset="0"/>
            </a:endParaRPr>
          </a:p>
          <a:p>
            <a:pPr algn="l" rtl="0">
              <a:buFontTx/>
              <a:buChar char="•"/>
            </a:pPr>
            <a:r>
              <a:rPr lang="en-GB" altLang="en-US" sz="1200" dirty="0">
                <a:latin typeface="Arial" panose="020B0604020202020204" pitchFamily="34" charset="0"/>
                <a:cs typeface="Arial" panose="020B0604020202020204" pitchFamily="34" charset="0"/>
              </a:rPr>
              <a:t>As of 2011, 20 out of 26 health districts (77%) had functioning acute inpatient units within general hospital settings, compared with 10 out of 26 (38%) before the tsunami. </a:t>
            </a:r>
          </a:p>
          <a:p>
            <a:pPr algn="l" rtl="0">
              <a:buFontTx/>
              <a:buChar char="•"/>
            </a:pPr>
            <a:endParaRPr lang="en-GB" altLang="en-US" sz="1200" dirty="0">
              <a:latin typeface="Arial" panose="020B0604020202020204" pitchFamily="34" charset="0"/>
              <a:cs typeface="Arial" panose="020B0604020202020204" pitchFamily="34" charset="0"/>
            </a:endParaRPr>
          </a:p>
          <a:p>
            <a:pPr algn="l" rtl="0">
              <a:buFontTx/>
              <a:buChar char="•"/>
            </a:pPr>
            <a:r>
              <a:rPr lang="en-GB" altLang="en-US" sz="1200" dirty="0">
                <a:latin typeface="Arial" panose="020B0604020202020204" pitchFamily="34" charset="0"/>
                <a:cs typeface="Arial" panose="020B0604020202020204" pitchFamily="34" charset="0"/>
              </a:rPr>
              <a:t>In addition, the country had 16 fully functional intermediate stay rehabilitation units, compared with five units in 2004. </a:t>
            </a:r>
          </a:p>
          <a:p>
            <a:pPr algn="l" rtl="0">
              <a:buFontTx/>
              <a:buChar char="•"/>
            </a:pPr>
            <a:endParaRPr lang="en-GB" altLang="en-US" sz="1200" dirty="0">
              <a:latin typeface="Arial" panose="020B0604020202020204" pitchFamily="34" charset="0"/>
              <a:cs typeface="Arial" panose="020B0604020202020204" pitchFamily="34" charset="0"/>
            </a:endParaRPr>
          </a:p>
          <a:p>
            <a:pPr algn="l" rtl="0" eaLnBrk="1" hangingPunct="1">
              <a:buFontTx/>
              <a:buChar char="•"/>
            </a:pPr>
            <a:r>
              <a:rPr lang="en-GB" altLang="en-US" sz="1200" dirty="0">
                <a:latin typeface="Arial" panose="020B0604020202020204" pitchFamily="34" charset="0"/>
                <a:cs typeface="Arial" panose="020B0604020202020204" pitchFamily="34" charset="0"/>
              </a:rPr>
              <a:t>Nearly 30 community support centres have been established, promoting community involvement and education. </a:t>
            </a:r>
            <a:endParaRPr lang="en-US" altLang="en-US" sz="1200" dirty="0">
              <a:latin typeface="Arial" panose="020B0604020202020204" pitchFamily="34" charset="0"/>
              <a:cs typeface="Arial" panose="020B0604020202020204" pitchFamily="34" charset="0"/>
            </a:endParaRPr>
          </a:p>
          <a:p>
            <a:pPr algn="l" rtl="0"/>
            <a:endParaRPr lang="en-GB" altLang="en-US" sz="1200" dirty="0">
              <a:latin typeface="Arial" panose="020B0604020202020204" pitchFamily="34" charset="0"/>
              <a:cs typeface="Arial" panose="020B0604020202020204" pitchFamily="34" charset="0"/>
            </a:endParaRPr>
          </a:p>
          <a:p>
            <a:pPr algn="l" rtl="0"/>
            <a:endParaRPr lang="en-GB" altLang="en-US" sz="1200" dirty="0">
              <a:latin typeface="Arial" panose="020B0604020202020204" pitchFamily="34" charset="0"/>
              <a:cs typeface="Arial" panose="020B0604020202020204" pitchFamily="34" charset="0"/>
            </a:endParaRPr>
          </a:p>
          <a:p>
            <a:pPr algn="l" rtl="0"/>
            <a:endParaRPr lang="en-GB" altLang="en-US" sz="1200" dirty="0">
              <a:latin typeface="Arial" panose="020B0604020202020204" pitchFamily="34" charset="0"/>
              <a:cs typeface="Arial" panose="020B0604020202020204" pitchFamily="34" charset="0"/>
            </a:endParaRPr>
          </a:p>
        </p:txBody>
      </p:sp>
      <p:sp>
        <p:nvSpPr>
          <p:cNvPr id="102404" name="Header Placeholder 3">
            <a:extLst>
              <a:ext uri="{FF2B5EF4-FFF2-40B4-BE49-F238E27FC236}">
                <a16:creationId xmlns:a16="http://schemas.microsoft.com/office/drawing/2014/main" id="{282ADF92-C654-423D-8145-7271AFD93DA3}"/>
              </a:ext>
            </a:extLst>
          </p:cNvPr>
          <p:cNvSpPr>
            <a:spLocks noGrp="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t>World Health Organization</a:t>
            </a:r>
          </a:p>
        </p:txBody>
      </p:sp>
      <p:sp>
        <p:nvSpPr>
          <p:cNvPr id="102405" name="Date Placeholder 4">
            <a:extLst>
              <a:ext uri="{FF2B5EF4-FFF2-40B4-BE49-F238E27FC236}">
                <a16:creationId xmlns:a16="http://schemas.microsoft.com/office/drawing/2014/main" id="{90E736D9-0412-4965-AFEE-5398D55A55B0}"/>
              </a:ext>
            </a:extLst>
          </p:cNvPr>
          <p:cNvSpPr>
            <a:spLocks noGrp="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0923ADA-A726-44BE-B8BA-41C6706FB182}" type="datetime3">
              <a:rPr lang="en-GB" altLang="en-US" sz="1200" smtClean="0"/>
              <a:pPr eaLnBrk="1" hangingPunct="1">
                <a:spcBef>
                  <a:spcPct val="0"/>
                </a:spcBef>
              </a:pPr>
              <a:t>5 June, 2023</a:t>
            </a:fld>
            <a:endParaRPr lang="en-GB" altLang="en-US" sz="1200"/>
          </a:p>
        </p:txBody>
      </p:sp>
      <p:sp>
        <p:nvSpPr>
          <p:cNvPr id="102406" name="Slide Number Placeholder 5">
            <a:extLst>
              <a:ext uri="{FF2B5EF4-FFF2-40B4-BE49-F238E27FC236}">
                <a16:creationId xmlns:a16="http://schemas.microsoft.com/office/drawing/2014/main" id="{71AB3838-4163-425C-A22F-5B0E07A9A2CB}"/>
              </a:ext>
            </a:extLst>
          </p:cNvPr>
          <p:cNvSpPr>
            <a:spLocks noGrp="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5E1A16A-D489-414E-BB2C-AE5182C70236}" type="slidenum">
              <a:rPr lang="en-GB" altLang="en-US" sz="1200"/>
              <a:pPr eaLnBrk="1" hangingPunct="1">
                <a:spcBef>
                  <a:spcPct val="0"/>
                </a:spcBef>
              </a:pPr>
              <a:t>18</a:t>
            </a:fld>
            <a:endParaRPr lang="en-GB" altLang="en-US" sz="1200"/>
          </a:p>
        </p:txBody>
      </p:sp>
    </p:spTree>
    <p:extLst>
      <p:ext uri="{BB962C8B-B14F-4D97-AF65-F5344CB8AC3E}">
        <p14:creationId xmlns:p14="http://schemas.microsoft.com/office/powerpoint/2010/main" val="510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GB" u="sng" dirty="0">
                <a:latin typeface="+mn-lt"/>
              </a:rPr>
              <a:t>2013-2020 WHO MH Plan of action has now been extended up to 2030. The priorities are:</a:t>
            </a:r>
          </a:p>
          <a:p>
            <a:pPr marL="514350" indent="-514350">
              <a:buFont typeface="+mj-lt"/>
              <a:buAutoNum type="arabicPeriod"/>
            </a:pPr>
            <a:r>
              <a:rPr lang="en-GB" dirty="0"/>
              <a:t>Strengthen effective leadership and governance for mental health</a:t>
            </a:r>
          </a:p>
          <a:p>
            <a:pPr marL="514350" indent="-514350">
              <a:buFont typeface="+mj-lt"/>
              <a:buAutoNum type="arabicPeriod"/>
            </a:pPr>
            <a:r>
              <a:rPr lang="en-GB" dirty="0"/>
              <a:t>Provide comprehensive, integrated and responsive mental health and social care services in community-based settings</a:t>
            </a:r>
          </a:p>
          <a:p>
            <a:pPr marL="514350" indent="-514350">
              <a:buFont typeface="+mj-lt"/>
              <a:buAutoNum type="arabicPeriod"/>
            </a:pPr>
            <a:r>
              <a:rPr lang="en-GB" dirty="0"/>
              <a:t>Implement strategies for promotion and prevention in mental health</a:t>
            </a:r>
          </a:p>
          <a:p>
            <a:pPr marL="514350" indent="-514350">
              <a:buFont typeface="+mj-lt"/>
              <a:buAutoNum type="arabicPeriod"/>
            </a:pPr>
            <a:r>
              <a:rPr lang="en-GB" dirty="0"/>
              <a:t>Strengthen information systems, evidence and research for mental health</a:t>
            </a:r>
          </a:p>
          <a:p>
            <a:r>
              <a:rPr lang="en-US" dirty="0"/>
              <a:t>Priorities have attached indicators and targets.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19</a:t>
            </a:fld>
            <a:endParaRPr lang="de-DE"/>
          </a:p>
        </p:txBody>
      </p:sp>
    </p:spTree>
    <p:extLst>
      <p:ext uri="{BB962C8B-B14F-4D97-AF65-F5344CB8AC3E}">
        <p14:creationId xmlns:p14="http://schemas.microsoft.com/office/powerpoint/2010/main" val="17624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expect to be able to:</a:t>
            </a:r>
          </a:p>
          <a:p>
            <a:endParaRPr lang="en-US" dirty="0"/>
          </a:p>
          <a:p>
            <a:pPr marL="342900" indent="-342900">
              <a:buFont typeface="Arial" panose="020B0604020202020204" pitchFamily="34" charset="0"/>
              <a:buChar char="•"/>
            </a:pPr>
            <a:r>
              <a:rPr lang="en-US" sz="1200" dirty="0">
                <a:ea typeface="Calibri" panose="020F0502020204030204" pitchFamily="34" charset="0"/>
              </a:rPr>
              <a:t>explain the importance of addressing mental health and psychosocial needs of affected populations during acute and protracted crises </a:t>
            </a:r>
            <a:endParaRPr lang="en-US" sz="1200" dirty="0"/>
          </a:p>
          <a:p>
            <a:pPr marL="342900" indent="-342900">
              <a:buFont typeface="Arial" panose="020B0604020202020204" pitchFamily="34" charset="0"/>
              <a:buChar char="•"/>
            </a:pPr>
            <a:r>
              <a:rPr lang="en-US" sz="1200" dirty="0"/>
              <a:t>describe the elements of a  MHPSS assessment</a:t>
            </a:r>
          </a:p>
          <a:p>
            <a:pPr marL="342900" indent="-342900">
              <a:buFont typeface="Arial" panose="020B0604020202020204" pitchFamily="34" charset="0"/>
              <a:buChar char="•"/>
            </a:pPr>
            <a:r>
              <a:rPr lang="en-US" sz="1200" dirty="0"/>
              <a:t>discuss an appropriate programmatic response with focus on  prevention, treatment and care for people with mental health and psychosocial needs during an acute and/or protracted crisis</a:t>
            </a:r>
            <a:endParaRPr lang="en-GB" sz="1200" dirty="0"/>
          </a:p>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2</a:t>
            </a:fld>
            <a:endParaRPr lang="de-DE"/>
          </a:p>
        </p:txBody>
      </p:sp>
    </p:spTree>
    <p:extLst>
      <p:ext uri="{BB962C8B-B14F-4D97-AF65-F5344CB8AC3E}">
        <p14:creationId xmlns:p14="http://schemas.microsoft.com/office/powerpoint/2010/main" val="240254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FB588D-C846-435D-AF55-944BC6E0EB65}"/>
              </a:ext>
            </a:extLst>
          </p:cNvPr>
          <p:cNvSpPr>
            <a:spLocks noGrp="1" noChangeArrowheads="1"/>
          </p:cNvSpPr>
          <p:nvPr>
            <p:ph type="hdr" sz="quarter"/>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a:spcBef>
                <a:spcPct val="0"/>
              </a:spcBef>
            </a:pPr>
            <a:r>
              <a:rPr lang="en-US" altLang="en-US" sz="1200"/>
              <a:t>World Health Organization</a:t>
            </a:r>
          </a:p>
        </p:txBody>
      </p:sp>
      <p:sp>
        <p:nvSpPr>
          <p:cNvPr id="32771" name="Rectangle 3">
            <a:extLst>
              <a:ext uri="{FF2B5EF4-FFF2-40B4-BE49-F238E27FC236}">
                <a16:creationId xmlns:a16="http://schemas.microsoft.com/office/drawing/2014/main" id="{A532EBE1-6BE8-4674-84DB-65A9E0FBC068}"/>
              </a:ext>
            </a:extLst>
          </p:cNvPr>
          <p:cNvSpPr>
            <a:spLocks noGrp="1" noChangeArrowheads="1"/>
          </p:cNvSpPr>
          <p:nvPr>
            <p:ph type="dt" sz="quarter" idx="1"/>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145F823-8144-4E6C-9D53-3A3655657022}" type="datetime3">
              <a:rPr lang="en-US" altLang="en-US" sz="1200"/>
              <a:pPr>
                <a:spcBef>
                  <a:spcPct val="0"/>
                </a:spcBef>
              </a:pPr>
              <a:t>5 June 2023</a:t>
            </a:fld>
            <a:endParaRPr lang="en-US" altLang="en-US" sz="1200"/>
          </a:p>
        </p:txBody>
      </p:sp>
      <p:sp>
        <p:nvSpPr>
          <p:cNvPr id="32772" name="Rectangle 7">
            <a:extLst>
              <a:ext uri="{FF2B5EF4-FFF2-40B4-BE49-F238E27FC236}">
                <a16:creationId xmlns:a16="http://schemas.microsoft.com/office/drawing/2014/main" id="{6B395B90-E436-45EC-82B5-29C7BD1E2EA8}"/>
              </a:ext>
            </a:extLst>
          </p:cNvPr>
          <p:cNvSpPr>
            <a:spLocks noGrp="1" noChangeArrowheads="1"/>
          </p:cNvSpPr>
          <p:nvPr>
            <p:ph type="sldNum" sz="quarter" idx="5"/>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3E8F6EB5-8E21-4BE1-AD2C-5DBB5F51225B}" type="slidenum">
              <a:rPr lang="en-US" altLang="en-US" sz="1200"/>
              <a:pPr>
                <a:spcBef>
                  <a:spcPct val="0"/>
                </a:spcBef>
              </a:pPr>
              <a:t>20</a:t>
            </a:fld>
            <a:endParaRPr lang="en-US" altLang="en-US" sz="1200"/>
          </a:p>
        </p:txBody>
      </p:sp>
      <p:sp>
        <p:nvSpPr>
          <p:cNvPr id="32773" name="Rectangle 7">
            <a:extLst>
              <a:ext uri="{FF2B5EF4-FFF2-40B4-BE49-F238E27FC236}">
                <a16:creationId xmlns:a16="http://schemas.microsoft.com/office/drawing/2014/main" id="{0F81478C-E42F-4C21-B3F0-1AD544197378}"/>
              </a:ext>
            </a:extLst>
          </p:cNvPr>
          <p:cNvSpPr txBox="1">
            <a:spLocks noGrp="1" noChangeArrowheads="1"/>
          </p:cNvSpPr>
          <p:nvPr/>
        </p:nvSpPr>
        <p:spPr bwMode="auto">
          <a:xfrm>
            <a:off x="3864331" y="9507889"/>
            <a:ext cx="2957180" cy="50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7" rIns="92034" bIns="46017" anchor="b"/>
          <a:lstStyle>
            <a:lvl1pPr algn="r" defTabSz="915988" rtl="1">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defTabSz="915988" rtl="1">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B475933-3477-429C-8405-56E901FFDE9E}" type="slidenum">
              <a:rPr lang="en-US" altLang="en-US" sz="1200"/>
              <a:pPr eaLnBrk="1" hangingPunct="1">
                <a:spcBef>
                  <a:spcPct val="0"/>
                </a:spcBef>
              </a:pPr>
              <a:t>20</a:t>
            </a:fld>
            <a:endParaRPr lang="en-US" altLang="en-US" sz="1200"/>
          </a:p>
        </p:txBody>
      </p:sp>
      <p:sp>
        <p:nvSpPr>
          <p:cNvPr id="32774" name="Rectangle 2">
            <a:extLst>
              <a:ext uri="{FF2B5EF4-FFF2-40B4-BE49-F238E27FC236}">
                <a16:creationId xmlns:a16="http://schemas.microsoft.com/office/drawing/2014/main" id="{E161CB2C-F81C-45AD-B052-1A94967EA560}"/>
              </a:ext>
            </a:extLst>
          </p:cNvPr>
          <p:cNvSpPr>
            <a:spLocks noGrp="1" noRot="1" noChangeAspect="1" noChangeArrowheads="1" noTextEdit="1"/>
          </p:cNvSpPr>
          <p:nvPr>
            <p:ph type="sldImg"/>
          </p:nvPr>
        </p:nvSpPr>
        <p:spPr>
          <a:ln/>
        </p:spPr>
      </p:sp>
      <p:sp>
        <p:nvSpPr>
          <p:cNvPr id="32775" name="Rectangle 3">
            <a:extLst>
              <a:ext uri="{FF2B5EF4-FFF2-40B4-BE49-F238E27FC236}">
                <a16:creationId xmlns:a16="http://schemas.microsoft.com/office/drawing/2014/main" id="{FCAE4767-6016-4545-A93B-240D94678661}"/>
              </a:ext>
            </a:extLst>
          </p:cNvPr>
          <p:cNvSpPr>
            <a:spLocks noGrp="1" noChangeArrowheads="1"/>
          </p:cNvSpPr>
          <p:nvPr>
            <p:ph type="body" idx="1"/>
          </p:nvPr>
        </p:nvSpPr>
        <p:spPr>
          <a:xfrm>
            <a:off x="910402" y="4756369"/>
            <a:ext cx="5002334" cy="4502631"/>
          </a:xfrm>
          <a:noFill/>
        </p:spPr>
        <p:txBody>
          <a:bodyPr lIns="92034" tIns="46017" rIns="92034" bIns="46017"/>
          <a:lstStyle/>
          <a:p>
            <a:pPr algn="l" eaLnBrk="1" hangingPunct="1">
              <a:lnSpc>
                <a:spcPct val="90000"/>
              </a:lnSpc>
            </a:pPr>
            <a:r>
              <a:rPr lang="en-US" altLang="en-US" dirty="0">
                <a:latin typeface="Arial" panose="020B0604020202020204" pitchFamily="34" charset="0"/>
                <a:cs typeface="Arial" panose="020B0604020202020204" pitchFamily="34" charset="0"/>
              </a:rPr>
              <a:t>This slide is adapted with permission from the IASC Guidelines on Mental Health and Psychosocial Support (IASC, 2007).</a:t>
            </a:r>
          </a:p>
          <a:p>
            <a:pPr algn="l" eaLnBrk="1" hangingPunct="1">
              <a:lnSpc>
                <a:spcPct val="90000"/>
              </a:lnSpc>
            </a:pPr>
            <a:r>
              <a:rPr lang="en-US" altLang="en-US" dirty="0">
                <a:latin typeface="Arial" panose="020B0604020202020204" pitchFamily="34" charset="0"/>
                <a:cs typeface="Arial" panose="020B0604020202020204" pitchFamily="34" charset="0"/>
              </a:rPr>
              <a:t>The pyramid provides a description of the different levels of support that need to be provided to populations in crisis situations.</a:t>
            </a:r>
          </a:p>
          <a:p>
            <a:pPr algn="l" eaLnBrk="1" hangingPunct="1">
              <a:lnSpc>
                <a:spcPct val="90000"/>
              </a:lnSpc>
            </a:pPr>
            <a:r>
              <a:rPr lang="en-US" altLang="en-US" dirty="0">
                <a:latin typeface="Arial" panose="020B0604020202020204" pitchFamily="34" charset="0"/>
                <a:cs typeface="Arial" panose="020B0604020202020204" pitchFamily="34" charset="0"/>
              </a:rPr>
              <a:t>At the base we have social considerations that are transdisciplinary and if well addressed can prevent that further MHPSS problems appear. As an example here we have the construction of toilets in places that do not expose people to risk of further violence (e.g. women to sexual violence)</a:t>
            </a:r>
          </a:p>
          <a:p>
            <a:pPr algn="l" eaLnBrk="1" hangingPunct="1">
              <a:lnSpc>
                <a:spcPct val="90000"/>
              </a:lnSpc>
            </a:pPr>
            <a:r>
              <a:rPr lang="en-US" altLang="en-US" dirty="0">
                <a:latin typeface="Arial" panose="020B0604020202020204" pitchFamily="34" charset="0"/>
                <a:cs typeface="Arial" panose="020B0604020202020204" pitchFamily="34" charset="0"/>
              </a:rPr>
              <a:t>One level higher, we have activities that aim to promote social support and cohesion, that activate social networks and that bring a sense of normalcy. As an example we have child friendly spaces where children can have the opportunity to distract, play, </a:t>
            </a:r>
            <a:r>
              <a:rPr lang="en-US" altLang="en-US" dirty="0" err="1">
                <a:latin typeface="Arial" panose="020B0604020202020204" pitchFamily="34" charset="0"/>
                <a:cs typeface="Arial" panose="020B0604020202020204" pitchFamily="34" charset="0"/>
              </a:rPr>
              <a:t>interect</a:t>
            </a:r>
            <a:r>
              <a:rPr lang="en-US" altLang="en-US" dirty="0">
                <a:latin typeface="Arial" panose="020B0604020202020204" pitchFamily="34" charset="0"/>
                <a:cs typeface="Arial" panose="020B0604020202020204" pitchFamily="34" charset="0"/>
              </a:rPr>
              <a:t> and stay in a protected environment.</a:t>
            </a:r>
          </a:p>
          <a:p>
            <a:pPr algn="l" eaLnBrk="1" hangingPunct="1">
              <a:lnSpc>
                <a:spcPct val="90000"/>
              </a:lnSpc>
            </a:pPr>
            <a:r>
              <a:rPr lang="en-US" altLang="en-US" dirty="0">
                <a:latin typeface="Arial" panose="020B0604020202020204" pitchFamily="34" charset="0"/>
                <a:cs typeface="Arial" panose="020B0604020202020204" pitchFamily="34" charset="0"/>
              </a:rPr>
              <a:t>One level higher we have activities that provide basic emotional support by addressing people’s key psychological or psychosocial necessities. As an example here we have psychological first aid or basic psychological support provided to immediate victims of violence.</a:t>
            </a:r>
          </a:p>
          <a:p>
            <a:pPr algn="l" eaLnBrk="1" hangingPunct="1">
              <a:lnSpc>
                <a:spcPct val="90000"/>
              </a:lnSpc>
            </a:pPr>
            <a:r>
              <a:rPr lang="en-US" altLang="en-US" dirty="0">
                <a:latin typeface="Arial" panose="020B0604020202020204" pitchFamily="34" charset="0"/>
                <a:cs typeface="Arial" panose="020B0604020202020204" pitchFamily="34" charset="0"/>
              </a:rPr>
              <a:t>And on the highest level, meaning, the smallest part of the affected population will be in need of it, we have clinical services that aim to diagnose and treat psychological or mental health conditions. That can be done by specialists or trained and supervised generalists as nurses, doctors or clinical officers.</a:t>
            </a:r>
          </a:p>
          <a:p>
            <a:pPr algn="l" eaLnBrk="1" hangingPunct="1">
              <a:lnSpc>
                <a:spcPct val="90000"/>
              </a:lnSpc>
            </a:pPr>
            <a:r>
              <a:rPr lang="en-US" altLang="en-US" dirty="0">
                <a:latin typeface="Arial" panose="020B0604020202020204" pitchFamily="34" charset="0"/>
                <a:cs typeface="Arial" panose="020B0604020202020204" pitchFamily="34" charset="0"/>
              </a:rPr>
              <a:t>The different levels of the pyramid reflect the different amount of the population that would need those services. </a:t>
            </a:r>
          </a:p>
          <a:p>
            <a:pPr algn="l" eaLnBrk="1" hangingPunct="1">
              <a:lnSpc>
                <a:spcPct val="90000"/>
              </a:lnSpc>
            </a:pPr>
            <a:r>
              <a:rPr lang="en-US" altLang="en-US" dirty="0">
                <a:latin typeface="Arial" panose="020B0604020202020204" pitchFamily="34" charset="0"/>
                <a:cs typeface="Arial" panose="020B0604020202020204" pitchFamily="34" charset="0"/>
              </a:rPr>
              <a:t>Having said that, all levels have the same importance and are complementary.</a:t>
            </a:r>
          </a:p>
          <a:p>
            <a:pPr algn="l" eaLnBrk="1" hangingPunct="1">
              <a:lnSpc>
                <a:spcPct val="90000"/>
              </a:lnSpc>
            </a:pPr>
            <a:r>
              <a:rPr lang="en-US" altLang="en-US" dirty="0">
                <a:latin typeface="Arial" panose="020B0604020202020204" pitchFamily="34" charset="0"/>
                <a:cs typeface="Arial" panose="020B0604020202020204" pitchFamily="34" charset="0"/>
              </a:rPr>
              <a:t>No organization can provide all. </a:t>
            </a:r>
          </a:p>
          <a:p>
            <a:pPr algn="l" eaLnBrk="1" hangingPunct="1">
              <a:lnSpc>
                <a:spcPct val="90000"/>
              </a:lnSpc>
            </a:pPr>
            <a:r>
              <a:rPr lang="en-US" altLang="en-US" dirty="0">
                <a:latin typeface="Arial" panose="020B0604020202020204" pitchFamily="34" charset="0"/>
                <a:cs typeface="Arial" panose="020B0604020202020204" pitchFamily="34" charset="0"/>
              </a:rPr>
              <a:t>Partnerships and complementarity is needed in order to provide comprehensive care that can address comprehensively the different levels.</a:t>
            </a:r>
          </a:p>
        </p:txBody>
      </p:sp>
    </p:spTree>
    <p:extLst>
      <p:ext uri="{BB962C8B-B14F-4D97-AF65-F5344CB8AC3E}">
        <p14:creationId xmlns:p14="http://schemas.microsoft.com/office/powerpoint/2010/main" val="84035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FA0D952-DF37-4C8E-9D97-F2B94DCDACFD}"/>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solidFill>
                  <a:srgbClr val="000000"/>
                </a:solidFill>
              </a:rPr>
              <a:t>World Health Organization</a:t>
            </a:r>
          </a:p>
        </p:txBody>
      </p:sp>
      <p:sp>
        <p:nvSpPr>
          <p:cNvPr id="96259" name="Rectangle 3">
            <a:extLst>
              <a:ext uri="{FF2B5EF4-FFF2-40B4-BE49-F238E27FC236}">
                <a16:creationId xmlns:a16="http://schemas.microsoft.com/office/drawing/2014/main" id="{5C6BE344-4B74-43D1-8DDB-1288304B1058}"/>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GB" altLang="en-US" sz="1200">
                <a:solidFill>
                  <a:srgbClr val="000000"/>
                </a:solidFill>
              </a:rPr>
              <a:t>April 22, 2009</a:t>
            </a:r>
          </a:p>
        </p:txBody>
      </p:sp>
      <p:sp>
        <p:nvSpPr>
          <p:cNvPr id="96260" name="Rectangle 7">
            <a:extLst>
              <a:ext uri="{FF2B5EF4-FFF2-40B4-BE49-F238E27FC236}">
                <a16:creationId xmlns:a16="http://schemas.microsoft.com/office/drawing/2014/main" id="{EEDCDA19-AE53-4321-A8DC-2E2F87D70D67}"/>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246D1AA-A822-401F-8DF3-53067B4F617D}" type="slidenum">
              <a:rPr lang="en-GB" altLang="en-US" sz="1200">
                <a:solidFill>
                  <a:srgbClr val="000000"/>
                </a:solidFill>
              </a:rPr>
              <a:pPr eaLnBrk="1" hangingPunct="1">
                <a:spcBef>
                  <a:spcPct val="0"/>
                </a:spcBef>
              </a:pPr>
              <a:t>21</a:t>
            </a:fld>
            <a:endParaRPr lang="en-GB" altLang="en-US" sz="1200">
              <a:solidFill>
                <a:srgbClr val="000000"/>
              </a:solidFill>
            </a:endParaRPr>
          </a:p>
        </p:txBody>
      </p:sp>
      <p:sp>
        <p:nvSpPr>
          <p:cNvPr id="96261" name="Text Box 2">
            <a:extLst>
              <a:ext uri="{FF2B5EF4-FFF2-40B4-BE49-F238E27FC236}">
                <a16:creationId xmlns:a16="http://schemas.microsoft.com/office/drawing/2014/main" id="{FD68751E-DCC9-4B14-8642-2AD8F75479EC}"/>
              </a:ext>
            </a:extLst>
          </p:cNvPr>
          <p:cNvSpPr txBox="1">
            <a:spLocks noChangeArrowheads="1"/>
          </p:cNvSpPr>
          <p:nvPr/>
        </p:nvSpPr>
        <p:spPr bwMode="auto">
          <a:xfrm>
            <a:off x="755650" y="739775"/>
            <a:ext cx="5154613" cy="3684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50" tIns="45025" rIns="90050" bIns="45025" anchor="ct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3900">
              <a:solidFill>
                <a:schemeClr val="bg1"/>
              </a:solidFill>
            </a:endParaRPr>
          </a:p>
        </p:txBody>
      </p:sp>
      <p:sp>
        <p:nvSpPr>
          <p:cNvPr id="96262" name="Rectangle 3">
            <a:extLst>
              <a:ext uri="{FF2B5EF4-FFF2-40B4-BE49-F238E27FC236}">
                <a16:creationId xmlns:a16="http://schemas.microsoft.com/office/drawing/2014/main" id="{390492F9-18EF-499C-9720-119CF7F07D1D}"/>
              </a:ext>
            </a:extLst>
          </p:cNvPr>
          <p:cNvSpPr>
            <a:spLocks noGrp="1" noChangeArrowheads="1"/>
          </p:cNvSpPr>
          <p:nvPr>
            <p:ph type="body"/>
          </p:nvPr>
        </p:nvSpPr>
        <p:spPr>
          <a:xfrm>
            <a:off x="668338" y="4670425"/>
            <a:ext cx="5327650" cy="4424363"/>
          </a:xfrm>
          <a:noFill/>
        </p:spPr>
        <p:txBody>
          <a:bodyPr wrap="none" lIns="90185" tIns="45093" rIns="90185" bIns="45093" anchor="ctr"/>
          <a:lstStyle/>
          <a:p>
            <a:pPr>
              <a:buClr>
                <a:srgbClr val="000066"/>
              </a:buClr>
              <a:tabLst>
                <a:tab pos="1433403" algn="l"/>
                <a:tab pos="2622475" algn="l"/>
                <a:tab pos="3811547" algn="l"/>
                <a:tab pos="5000620" algn="l"/>
                <a:tab pos="6189692" algn="l"/>
                <a:tab pos="7376955" algn="l"/>
                <a:tab pos="8566028" algn="l"/>
                <a:tab pos="9755100" algn="l"/>
                <a:tab pos="10944174" algn="l"/>
                <a:tab pos="12133245" algn="l"/>
              </a:tabLst>
            </a:pPr>
            <a:r>
              <a:rPr lang="en-US" altLang="en-US" dirty="0">
                <a:latin typeface="Arial" panose="020B0604020202020204" pitchFamily="34" charset="0"/>
                <a:cs typeface="Arial" panose="020B0604020202020204" pitchFamily="34" charset="0"/>
              </a:rPr>
              <a:t>As described before, the IASC guidelines provides a comprehensive framework where </a:t>
            </a:r>
            <a:r>
              <a:rPr lang="en-GB" altLang="en-US" u="sng" dirty="0"/>
              <a:t>protecting</a:t>
            </a:r>
            <a:r>
              <a:rPr lang="en-GB" altLang="en-US" dirty="0"/>
              <a:t> or </a:t>
            </a:r>
            <a:r>
              <a:rPr lang="en-GB" altLang="en-US" u="sng" dirty="0"/>
              <a:t>promoting</a:t>
            </a:r>
            <a:r>
              <a:rPr lang="en-GB" altLang="en-US" dirty="0"/>
              <a:t> psychosocial </a:t>
            </a:r>
            <a:r>
              <a:rPr lang="en-GB" altLang="en-US" u="sng" dirty="0"/>
              <a:t>well-being</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en-GB" altLang="en-US" dirty="0"/>
              <a:t> and/or    </a:t>
            </a:r>
            <a:r>
              <a:rPr lang="en-GB" altLang="en-US" u="sng" dirty="0"/>
              <a:t>preventing</a:t>
            </a:r>
            <a:r>
              <a:rPr lang="en-GB" altLang="en-US" dirty="0"/>
              <a:t> or </a:t>
            </a:r>
            <a:r>
              <a:rPr lang="en-GB" altLang="en-US" u="sng" dirty="0"/>
              <a:t>treating</a:t>
            </a:r>
            <a:r>
              <a:rPr lang="en-GB" altLang="en-US" dirty="0"/>
              <a:t> mental </a:t>
            </a:r>
            <a:r>
              <a:rPr lang="en-GB" altLang="en-US" u="sng" dirty="0"/>
              <a:t>disorder is included in complementary ways.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09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51DEA5C-FF2E-456B-BBFA-D4CBEAC55410}"/>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solidFill>
                  <a:srgbClr val="000000"/>
                </a:solidFill>
              </a:rPr>
              <a:t>World Health Organization</a:t>
            </a:r>
          </a:p>
        </p:txBody>
      </p:sp>
      <p:sp>
        <p:nvSpPr>
          <p:cNvPr id="93187" name="Rectangle 3">
            <a:extLst>
              <a:ext uri="{FF2B5EF4-FFF2-40B4-BE49-F238E27FC236}">
                <a16:creationId xmlns:a16="http://schemas.microsoft.com/office/drawing/2014/main" id="{603EA8F2-EDF6-402B-866B-3B6894445C6C}"/>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GB" altLang="en-US" sz="1200">
                <a:solidFill>
                  <a:srgbClr val="000000"/>
                </a:solidFill>
              </a:rPr>
              <a:t>April 22, 2009</a:t>
            </a:r>
          </a:p>
        </p:txBody>
      </p:sp>
      <p:sp>
        <p:nvSpPr>
          <p:cNvPr id="93188" name="Rectangle 7">
            <a:extLst>
              <a:ext uri="{FF2B5EF4-FFF2-40B4-BE49-F238E27FC236}">
                <a16:creationId xmlns:a16="http://schemas.microsoft.com/office/drawing/2014/main" id="{05443B63-A7FF-44B5-B906-2620449AD999}"/>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F42DBD3-4485-4D76-B98C-0C97F0FD94B4}" type="slidenum">
              <a:rPr lang="en-GB" altLang="en-US" sz="1200">
                <a:solidFill>
                  <a:srgbClr val="000000"/>
                </a:solidFill>
              </a:rPr>
              <a:pPr eaLnBrk="1" hangingPunct="1">
                <a:spcBef>
                  <a:spcPct val="0"/>
                </a:spcBef>
              </a:pPr>
              <a:t>22</a:t>
            </a:fld>
            <a:endParaRPr lang="en-GB" altLang="en-US" sz="1200">
              <a:solidFill>
                <a:srgbClr val="000000"/>
              </a:solidFill>
            </a:endParaRPr>
          </a:p>
        </p:txBody>
      </p:sp>
      <p:sp>
        <p:nvSpPr>
          <p:cNvPr id="93189" name="Rectangle 2">
            <a:extLst>
              <a:ext uri="{FF2B5EF4-FFF2-40B4-BE49-F238E27FC236}">
                <a16:creationId xmlns:a16="http://schemas.microsoft.com/office/drawing/2014/main" id="{50DE3FE7-11FD-48BF-B0EC-3DD7770DCA63}"/>
              </a:ext>
            </a:extLst>
          </p:cNvPr>
          <p:cNvSpPr>
            <a:spLocks noGrp="1" noRot="1" noChangeAspect="1" noChangeArrowheads="1" noTextEdit="1"/>
          </p:cNvSpPr>
          <p:nvPr>
            <p:ph type="sldImg"/>
          </p:nvPr>
        </p:nvSpPr>
        <p:spPr>
          <a:xfrm>
            <a:off x="55563" y="738188"/>
            <a:ext cx="6551612" cy="3686175"/>
          </a:xfrm>
          <a:ln/>
        </p:spPr>
      </p:sp>
      <p:sp>
        <p:nvSpPr>
          <p:cNvPr id="93190" name="Rectangle 3">
            <a:extLst>
              <a:ext uri="{FF2B5EF4-FFF2-40B4-BE49-F238E27FC236}">
                <a16:creationId xmlns:a16="http://schemas.microsoft.com/office/drawing/2014/main" id="{0562AAB4-3CE7-44F7-BA2B-9FABBE1905BA}"/>
              </a:ext>
            </a:extLst>
          </p:cNvPr>
          <p:cNvSpPr>
            <a:spLocks noGrp="1" noChangeArrowheads="1"/>
          </p:cNvSpPr>
          <p:nvPr>
            <p:ph type="body" idx="1"/>
          </p:nvPr>
        </p:nvSpPr>
        <p:spPr>
          <a:noFill/>
        </p:spPr>
        <p:txBody>
          <a:bodyPr/>
          <a:lstStyle/>
          <a:p>
            <a:r>
              <a:rPr lang="en-GB" altLang="en-US" u="sng" dirty="0">
                <a:latin typeface="+mn-lt"/>
              </a:rPr>
              <a:t>Traditional usage of the term </a:t>
            </a:r>
            <a:r>
              <a:rPr lang="en-GB" altLang="en-US" i="1" u="sng" dirty="0">
                <a:solidFill>
                  <a:srgbClr val="0000CC"/>
                </a:solidFill>
                <a:latin typeface="+mn-lt"/>
              </a:rPr>
              <a:t>psychosocial support</a:t>
            </a:r>
            <a:r>
              <a:rPr lang="en-GB" altLang="en-US" u="sng" dirty="0">
                <a:latin typeface="+mn-lt"/>
              </a:rPr>
              <a:t> varies with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In the Health sector staff: </a:t>
            </a:r>
            <a:r>
              <a:rPr lang="en-GB" altLang="en-US" sz="1200" b="1" u="sng" dirty="0"/>
              <a:t>non-biological</a:t>
            </a:r>
            <a:r>
              <a:rPr lang="en-GB" altLang="en-US" sz="1200" b="1" dirty="0"/>
              <a:t> </a:t>
            </a:r>
            <a:r>
              <a:rPr lang="en-GB" altLang="en-US" sz="1200" dirty="0"/>
              <a:t>interventions for</a:t>
            </a:r>
            <a:r>
              <a:rPr lang="en-GB" altLang="en-US" sz="1200" b="1" dirty="0"/>
              <a:t> people </a:t>
            </a:r>
            <a:r>
              <a:rPr lang="en-GB" altLang="en-US" sz="1200" b="1" u="sng" dirty="0"/>
              <a:t>with </a:t>
            </a:r>
            <a:r>
              <a:rPr lang="en-GB" altLang="en-US" sz="1200" b="1" dirty="0"/>
              <a:t>mental disorder </a:t>
            </a:r>
            <a:r>
              <a:rPr lang="en-GB" altLang="en-US" sz="1200" b="1" i="1" dirty="0"/>
              <a:t>(e.g. CBT)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Protection, social &amp; community services: </a:t>
            </a:r>
            <a:r>
              <a:rPr lang="en-GB" altLang="en-US" sz="1200" b="1" dirty="0"/>
              <a:t>any </a:t>
            </a:r>
            <a:r>
              <a:rPr lang="en-GB" altLang="en-US" sz="1200" b="1" u="sng" dirty="0"/>
              <a:t>non-clinical</a:t>
            </a:r>
            <a:r>
              <a:rPr lang="en-GB" altLang="en-US" sz="1200" b="1" dirty="0"/>
              <a:t> </a:t>
            </a:r>
            <a:r>
              <a:rPr lang="en-GB" altLang="en-US" sz="1200" dirty="0"/>
              <a:t>support</a:t>
            </a:r>
            <a:r>
              <a:rPr lang="en-GB" altLang="en-US" sz="1200" b="1" dirty="0"/>
              <a:t> </a:t>
            </a:r>
            <a:r>
              <a:rPr lang="en-GB" altLang="en-US" sz="1200" dirty="0"/>
              <a:t>for</a:t>
            </a:r>
            <a:r>
              <a:rPr lang="en-GB" altLang="en-US" sz="1200" b="1" dirty="0"/>
              <a:t> any person </a:t>
            </a:r>
            <a:r>
              <a:rPr lang="en-GB" altLang="en-US" sz="1200" b="1" u="sng" dirty="0"/>
              <a:t>with/without</a:t>
            </a:r>
            <a:r>
              <a:rPr lang="en-GB" altLang="en-US" sz="1200" b="1" dirty="0"/>
              <a:t> disorder </a:t>
            </a:r>
            <a:r>
              <a:rPr lang="en-GB" altLang="en-US" sz="1200" b="1" i="1" dirty="0"/>
              <a:t>(e.g. child friendly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Therefore, it is important to describe what one means when using such terminology in order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More important than that is to clearly describe the observed needs and what activities will be implemented in order to respond to the observed needs.</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41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mn-lt"/>
              </a:rPr>
              <a:t>Traditional usage of the term </a:t>
            </a:r>
            <a:r>
              <a:rPr lang="en-GB" altLang="en-US" i="1" u="sng" dirty="0">
                <a:solidFill>
                  <a:srgbClr val="0000CC"/>
                </a:solidFill>
                <a:latin typeface="+mn-lt"/>
              </a:rPr>
              <a:t>psychosocial support</a:t>
            </a:r>
            <a:r>
              <a:rPr lang="en-GB" altLang="en-US" u="sng" dirty="0">
                <a:latin typeface="+mn-lt"/>
              </a:rPr>
              <a:t> varies with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In the Health sector staff: </a:t>
            </a:r>
            <a:r>
              <a:rPr lang="en-GB" altLang="en-US" sz="1200" b="1" u="sng" dirty="0"/>
              <a:t>non-biological</a:t>
            </a:r>
            <a:r>
              <a:rPr lang="en-GB" altLang="en-US" sz="1200" b="1" dirty="0"/>
              <a:t> </a:t>
            </a:r>
            <a:r>
              <a:rPr lang="en-GB" altLang="en-US" sz="1200" dirty="0"/>
              <a:t>interventions for</a:t>
            </a:r>
            <a:r>
              <a:rPr lang="en-GB" altLang="en-US" sz="1200" b="1" dirty="0"/>
              <a:t> people </a:t>
            </a:r>
            <a:r>
              <a:rPr lang="en-GB" altLang="en-US" sz="1200" b="1" u="sng" dirty="0"/>
              <a:t>with </a:t>
            </a:r>
            <a:r>
              <a:rPr lang="en-GB" altLang="en-US" sz="1200" b="1" dirty="0"/>
              <a:t>mental disorder </a:t>
            </a:r>
            <a:r>
              <a:rPr lang="en-GB" altLang="en-US" sz="1200" b="1" i="1" dirty="0"/>
              <a:t>(e.g. CBT)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Protection, social &amp; community services: </a:t>
            </a:r>
            <a:r>
              <a:rPr lang="en-GB" altLang="en-US" sz="1200" b="1" dirty="0"/>
              <a:t>any </a:t>
            </a:r>
            <a:r>
              <a:rPr lang="en-GB" altLang="en-US" sz="1200" b="1" u="sng" dirty="0"/>
              <a:t>non-clinical</a:t>
            </a:r>
            <a:r>
              <a:rPr lang="en-GB" altLang="en-US" sz="1200" b="1" dirty="0"/>
              <a:t> </a:t>
            </a:r>
            <a:r>
              <a:rPr lang="en-GB" altLang="en-US" sz="1200" dirty="0"/>
              <a:t>support</a:t>
            </a:r>
            <a:r>
              <a:rPr lang="en-GB" altLang="en-US" sz="1200" b="1" dirty="0"/>
              <a:t> </a:t>
            </a:r>
            <a:r>
              <a:rPr lang="en-GB" altLang="en-US" sz="1200" dirty="0"/>
              <a:t>for</a:t>
            </a:r>
            <a:r>
              <a:rPr lang="en-GB" altLang="en-US" sz="1200" b="1" dirty="0"/>
              <a:t> any person </a:t>
            </a:r>
            <a:r>
              <a:rPr lang="en-GB" altLang="en-US" sz="1200" b="1" u="sng" dirty="0"/>
              <a:t>with/without</a:t>
            </a:r>
            <a:r>
              <a:rPr lang="en-GB" altLang="en-US" sz="1200" b="1" dirty="0"/>
              <a:t> disorder </a:t>
            </a:r>
            <a:r>
              <a:rPr lang="en-GB" altLang="en-US" sz="1200" b="1" i="1" dirty="0"/>
              <a:t>(e.g. child friendly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Therefore, it is important to describe what one means when using such terminology in order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More important than that is to clearly describe the observed needs and what activities will be implemented in order to respond to the observed needs.</a:t>
            </a:r>
          </a:p>
          <a:p>
            <a:r>
              <a:rPr lang="en-GB" dirty="0"/>
              <a:t>In the ICRC, as an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Mental health </a:t>
            </a:r>
            <a:r>
              <a:rPr lang="en-US" dirty="0"/>
              <a:t>is used to denote psychological  well-being. Mental health interventions aim to improve psychological well-being by reducing levels of psychological distress, improving daily functioning and ensuring effective coping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Psychosocial</a:t>
            </a:r>
            <a:r>
              <a:rPr lang="en-US" dirty="0"/>
              <a:t> is used to describe the interconnection between the individual (i.e. a person’s ‘psyche’) and their environment, interpersonal relationships, community and/or culture (i.e. their social context). Psychosocial support is essential for maintaining good physical and mental health and provides an important coping mechanism for people during difficult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mentioned before, those are always complementary approaches.</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23</a:t>
            </a:fld>
            <a:endParaRPr lang="de-DE"/>
          </a:p>
        </p:txBody>
      </p:sp>
    </p:spTree>
    <p:extLst>
      <p:ext uri="{BB962C8B-B14F-4D97-AF65-F5344CB8AC3E}">
        <p14:creationId xmlns:p14="http://schemas.microsoft.com/office/powerpoint/2010/main" val="88402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ICRC, MHPSS activities prioritize the improvement of individuals affected by violence in the different types of MHPSS programs.</a:t>
            </a:r>
          </a:p>
          <a:p>
            <a:r>
              <a:rPr lang="en-US" dirty="0"/>
              <a:t>In order to regularly monitor the improvement, measures as </a:t>
            </a:r>
            <a:r>
              <a:rPr lang="en-US" b="1" dirty="0"/>
              <a:t>functionality, distress and coping </a:t>
            </a:r>
            <a:r>
              <a:rPr lang="en-US" dirty="0"/>
              <a:t>are used in the follow up of patients under psychological support. That allows clinicians and program manages to make the necessary adaptations and draw lessons learned for programmatic improvement.</a:t>
            </a:r>
            <a:endParaRPr lang="fr-CH" dirty="0"/>
          </a:p>
          <a:p>
            <a:endParaRPr lang="fr-CH" dirty="0"/>
          </a:p>
        </p:txBody>
      </p:sp>
      <p:sp>
        <p:nvSpPr>
          <p:cNvPr id="4" name="Slide Number Placeholder 3"/>
          <p:cNvSpPr>
            <a:spLocks noGrp="1"/>
          </p:cNvSpPr>
          <p:nvPr>
            <p:ph type="sldNum" sz="quarter" idx="10"/>
          </p:nvPr>
        </p:nvSpPr>
        <p:spPr/>
        <p:txBody>
          <a:bodyPr/>
          <a:lstStyle/>
          <a:p>
            <a:fld id="{F379408E-1B1A-4999-A1CD-46CC3948875A}" type="slidenum">
              <a:rPr lang="en-GB" smtClean="0"/>
              <a:pPr/>
              <a:t>24</a:t>
            </a:fld>
            <a:endParaRPr lang="en-GB"/>
          </a:p>
        </p:txBody>
      </p:sp>
    </p:spTree>
    <p:extLst>
      <p:ext uri="{BB962C8B-B14F-4D97-AF65-F5344CB8AC3E}">
        <p14:creationId xmlns:p14="http://schemas.microsoft.com/office/powerpoint/2010/main" val="259162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ICRC MHPSS types of activities are divided according to the support provided to  specific target populations.</a:t>
            </a:r>
          </a:p>
          <a:p>
            <a:pPr marL="171450" indent="-171450">
              <a:buFont typeface="Arial" panose="020B0604020202020204" pitchFamily="34" charset="0"/>
              <a:buChar char="•"/>
            </a:pPr>
            <a:r>
              <a:rPr lang="en-US" sz="1200" dirty="0"/>
              <a:t>MHPSS for victims of violence (at community or health centers) and it can include children and victims of sexual violence</a:t>
            </a:r>
          </a:p>
          <a:p>
            <a:pPr marL="171450" indent="-171450">
              <a:buFont typeface="Arial" panose="020B0604020202020204" pitchFamily="34" charset="0"/>
              <a:buChar char="•"/>
            </a:pPr>
            <a:r>
              <a:rPr lang="en-US" sz="1200" dirty="0"/>
              <a:t>MHPSS for families of missing persons</a:t>
            </a:r>
          </a:p>
          <a:p>
            <a:pPr marL="171450" indent="-171450">
              <a:buFont typeface="Arial" panose="020B0604020202020204" pitchFamily="34" charset="0"/>
              <a:buChar char="•"/>
            </a:pPr>
            <a:r>
              <a:rPr lang="en-US" sz="1200" dirty="0"/>
              <a:t>MHPSS for helpers</a:t>
            </a:r>
          </a:p>
          <a:p>
            <a:pPr marL="171450" indent="-171450">
              <a:buFont typeface="Arial" panose="020B0604020202020204" pitchFamily="34" charset="0"/>
              <a:buChar char="•"/>
            </a:pPr>
            <a:r>
              <a:rPr lang="en-US" sz="1200" dirty="0"/>
              <a:t>MHPSS for people deprived of liberty and former detainees</a:t>
            </a:r>
          </a:p>
          <a:p>
            <a:pPr marL="171450" indent="-171450">
              <a:buFont typeface="Arial" panose="020B0604020202020204" pitchFamily="34" charset="0"/>
              <a:buChar char="•"/>
            </a:pPr>
            <a:r>
              <a:rPr lang="en-US" sz="1200" dirty="0"/>
              <a:t>MHPSS for the hospitalized weapon wounded and people with   </a:t>
            </a:r>
            <a:r>
              <a:rPr lang="en-GB" sz="1200" dirty="0"/>
              <a:t>physical disabilities</a:t>
            </a:r>
          </a:p>
          <a:p>
            <a:pPr marL="171450" indent="-171450">
              <a:buFont typeface="Arial" panose="020B0604020202020204" pitchFamily="34" charset="0"/>
              <a:buChar char="•"/>
            </a:pPr>
            <a:r>
              <a:rPr lang="en-GB" sz="1200" dirty="0"/>
              <a:t>MHPSS in Emergencies</a:t>
            </a:r>
          </a:p>
          <a:p>
            <a:endParaRPr lang="fr-CH" dirty="0"/>
          </a:p>
        </p:txBody>
      </p:sp>
      <p:sp>
        <p:nvSpPr>
          <p:cNvPr id="4" name="Slide Number Placeholder 3"/>
          <p:cNvSpPr>
            <a:spLocks noGrp="1"/>
          </p:cNvSpPr>
          <p:nvPr>
            <p:ph type="sldNum" sz="quarter" idx="10"/>
          </p:nvPr>
        </p:nvSpPr>
        <p:spPr/>
        <p:txBody>
          <a:bodyPr/>
          <a:lstStyle/>
          <a:p>
            <a:fld id="{F379408E-1B1A-4999-A1CD-46CC3948875A}" type="slidenum">
              <a:rPr lang="en-GB" smtClean="0"/>
              <a:pPr/>
              <a:t>25</a:t>
            </a:fld>
            <a:endParaRPr lang="en-GB"/>
          </a:p>
        </p:txBody>
      </p:sp>
    </p:spTree>
    <p:extLst>
      <p:ext uri="{BB962C8B-B14F-4D97-AF65-F5344CB8AC3E}">
        <p14:creationId xmlns:p14="http://schemas.microsoft.com/office/powerpoint/2010/main" val="302608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Psychosocial interventions </a:t>
            </a:r>
            <a:r>
              <a:rPr lang="en-US" dirty="0"/>
              <a:t>constitute the backbone of any MHPSS response and include a range of </a:t>
            </a:r>
            <a:r>
              <a:rPr lang="en-US" b="0" dirty="0"/>
              <a:t>social activities </a:t>
            </a:r>
            <a:r>
              <a:rPr lang="en-US" dirty="0"/>
              <a:t>designed to foster psychological improvement, such as sharing experiences, fostering social support, awareness-raising and psychoeducation.</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26</a:t>
            </a:fld>
            <a:endParaRPr lang="de-DE"/>
          </a:p>
        </p:txBody>
      </p:sp>
    </p:spTree>
    <p:extLst>
      <p:ext uri="{BB962C8B-B14F-4D97-AF65-F5344CB8AC3E}">
        <p14:creationId xmlns:p14="http://schemas.microsoft.com/office/powerpoint/2010/main" val="284271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MHPSS activities are developed in order to cover gaps on MHPSS care that are identified after needs based assessments. Those assessments and the programs that result of it are done in partnership with community and local organizations after the authorization provided by local and/or national authorities.</a:t>
            </a:r>
          </a:p>
          <a:p>
            <a:r>
              <a:rPr lang="en-US" dirty="0"/>
              <a:t>The MHPSS activities can be implemented as:</a:t>
            </a:r>
          </a:p>
          <a:p>
            <a:pPr marL="914400" lvl="1" indent="-457200">
              <a:buFont typeface="Arial" panose="020B0604020202020204" pitchFamily="34" charset="0"/>
              <a:buChar char="•"/>
            </a:pPr>
            <a:r>
              <a:rPr lang="en-US" sz="3200" dirty="0"/>
              <a:t>MHPSS Community awareness and support sessions (being this PS)</a:t>
            </a:r>
          </a:p>
          <a:p>
            <a:pPr marL="914400" lvl="1" indent="-457200">
              <a:buFont typeface="Arial" panose="020B0604020202020204" pitchFamily="34" charset="0"/>
              <a:buChar char="•"/>
            </a:pPr>
            <a:r>
              <a:rPr lang="en-US" sz="3200" dirty="0"/>
              <a:t>MHPSS Individual and group support sessions (being this PS)</a:t>
            </a:r>
          </a:p>
          <a:p>
            <a:pPr marL="914400" lvl="1" indent="-457200">
              <a:buFont typeface="Arial" panose="020B0604020202020204" pitchFamily="34" charset="0"/>
              <a:buChar char="•"/>
            </a:pPr>
            <a:r>
              <a:rPr lang="en-US" sz="3200" dirty="0"/>
              <a:t>Psychological and Psychiatric consultations  (these being MH interventions)</a:t>
            </a:r>
          </a:p>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27</a:t>
            </a:fld>
            <a:endParaRPr lang="de-DE"/>
          </a:p>
        </p:txBody>
      </p:sp>
    </p:spTree>
    <p:extLst>
      <p:ext uri="{BB962C8B-B14F-4D97-AF65-F5344CB8AC3E}">
        <p14:creationId xmlns:p14="http://schemas.microsoft.com/office/powerpoint/2010/main" val="241337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BD25774-D228-4424-B2BF-FF5EA9C949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6CD83F9-0857-4B7D-9A35-1EB4FFC74401}" type="slidenum">
              <a:rPr lang="en-US" altLang="en-US" sz="1200">
                <a:ea typeface="ＭＳ Ｐゴシック" panose="020B0600070205080204" pitchFamily="34" charset="-128"/>
              </a:rPr>
              <a:pPr eaLnBrk="1" hangingPunct="1">
                <a:spcBef>
                  <a:spcPct val="0"/>
                </a:spcBef>
              </a:pPr>
              <a:t>28</a:t>
            </a:fld>
            <a:endParaRPr lang="en-US" altLang="en-US" sz="1200">
              <a:ea typeface="ＭＳ Ｐゴシック" panose="020B0600070205080204" pitchFamily="34" charset="-128"/>
            </a:endParaRPr>
          </a:p>
        </p:txBody>
      </p:sp>
      <p:sp>
        <p:nvSpPr>
          <p:cNvPr id="99331" name="Rectangle 2">
            <a:extLst>
              <a:ext uri="{FF2B5EF4-FFF2-40B4-BE49-F238E27FC236}">
                <a16:creationId xmlns:a16="http://schemas.microsoft.com/office/drawing/2014/main" id="{E1573E30-49D4-4AF0-86C3-27BE6BD50733}"/>
              </a:ext>
            </a:extLst>
          </p:cNvPr>
          <p:cNvSpPr>
            <a:spLocks noGrp="1" noRot="1" noChangeAspect="1" noChangeArrowheads="1" noTextEdit="1"/>
          </p:cNvSpPr>
          <p:nvPr>
            <p:ph type="sldImg"/>
          </p:nvPr>
        </p:nvSpPr>
        <p:spPr>
          <a:xfrm>
            <a:off x="55563" y="738188"/>
            <a:ext cx="6551612" cy="3686175"/>
          </a:xfrm>
          <a:ln/>
        </p:spPr>
      </p:sp>
      <p:sp>
        <p:nvSpPr>
          <p:cNvPr id="99332" name="Rectangle 3">
            <a:extLst>
              <a:ext uri="{FF2B5EF4-FFF2-40B4-BE49-F238E27FC236}">
                <a16:creationId xmlns:a16="http://schemas.microsoft.com/office/drawing/2014/main" id="{8AFEC67B-8F24-4F0F-8AA0-15C0E2BF09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u="sng" dirty="0">
                <a:latin typeface="+mn-lt"/>
                <a:ea typeface="ＭＳ Ｐゴシック" panose="020B0600070205080204" pitchFamily="34" charset="-128"/>
              </a:rPr>
              <a:t>What is Psychological First Aid? </a:t>
            </a:r>
          </a:p>
          <a:p>
            <a:pPr eaLnBrk="1" hangingPunct="1">
              <a:lnSpc>
                <a:spcPct val="90000"/>
              </a:lnSpc>
            </a:pPr>
            <a:r>
              <a:rPr lang="en-US" altLang="en-US" sz="3200" dirty="0">
                <a:ea typeface="ＭＳ Ｐゴシック" panose="020B0600070205080204" pitchFamily="34" charset="-128"/>
              </a:rPr>
              <a:t>Humane, supportive and practical assistance to fellow human beings who recently suffered exposure to serious stressors, and involves: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Non-intrusive, practical care and support</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Assessing needs and concerns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Helping people to address basic needs (food, water)</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Listening, but not pressuring people to talk</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Comforting people and helping them to feel calm</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Helping people connect to information, services and social supports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Protecting people from further harm</a:t>
            </a:r>
          </a:p>
          <a:p>
            <a:pPr eaLnBrk="1" hangingPunct="1">
              <a:spcBef>
                <a:spcPct val="0"/>
              </a:spcBef>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73781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D832138-4E47-4992-A257-09E47358BF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A26A2F3-2B16-4B18-A138-48D7784138C0}" type="slidenum">
              <a:rPr lang="en-US" altLang="en-US" sz="1200">
                <a:ea typeface="ＭＳ Ｐゴシック" panose="020B0600070205080204" pitchFamily="34" charset="-128"/>
              </a:rPr>
              <a:pPr eaLnBrk="1" hangingPunct="1">
                <a:spcBef>
                  <a:spcPct val="0"/>
                </a:spcBef>
              </a:pPr>
              <a:t>29</a:t>
            </a:fld>
            <a:endParaRPr lang="en-US" altLang="en-US" sz="1200">
              <a:ea typeface="ＭＳ Ｐゴシック" panose="020B0600070205080204" pitchFamily="34" charset="-128"/>
            </a:endParaRPr>
          </a:p>
        </p:txBody>
      </p:sp>
      <p:sp>
        <p:nvSpPr>
          <p:cNvPr id="100355" name="Rectangle 2">
            <a:extLst>
              <a:ext uri="{FF2B5EF4-FFF2-40B4-BE49-F238E27FC236}">
                <a16:creationId xmlns:a16="http://schemas.microsoft.com/office/drawing/2014/main" id="{B349F3F7-FA52-493B-9010-35910A81B029}"/>
              </a:ext>
            </a:extLst>
          </p:cNvPr>
          <p:cNvSpPr>
            <a:spLocks noGrp="1" noRot="1" noChangeAspect="1" noChangeArrowheads="1" noTextEdit="1"/>
          </p:cNvSpPr>
          <p:nvPr>
            <p:ph type="sldImg"/>
          </p:nvPr>
        </p:nvSpPr>
        <p:spPr>
          <a:xfrm>
            <a:off x="55563" y="738188"/>
            <a:ext cx="6551612" cy="3686175"/>
          </a:xfrm>
          <a:ln/>
        </p:spPr>
      </p:sp>
      <p:sp>
        <p:nvSpPr>
          <p:cNvPr id="100356" name="Rectangle 3">
            <a:extLst>
              <a:ext uri="{FF2B5EF4-FFF2-40B4-BE49-F238E27FC236}">
                <a16:creationId xmlns:a16="http://schemas.microsoft.com/office/drawing/2014/main" id="{10594692-57DB-4AAF-892A-5108ADFD4C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dirty="0">
                <a:latin typeface="Arial" panose="020B0604020202020204" pitchFamily="34" charset="0"/>
                <a:ea typeface="ＭＳ Ｐゴシック" panose="020B0600070205080204" pitchFamily="34" charset="-128"/>
                <a:cs typeface="Arial" panose="020B0604020202020204" pitchFamily="34" charset="0"/>
              </a:rPr>
              <a:t>-In contrast to psychological debriefing:  PFA does NOT necessarily involve a detailed discussion of the event that caused the distress.</a:t>
            </a:r>
          </a:p>
          <a:p>
            <a:pPr eaLnBrk="1" hangingPunct="1">
              <a:spcBef>
                <a:spcPct val="0"/>
              </a:spcBef>
            </a:pPr>
            <a:r>
              <a:rPr lang="en-GB" altLang="en-US" dirty="0">
                <a:latin typeface="Arial" panose="020B0604020202020204" pitchFamily="34" charset="0"/>
                <a:ea typeface="ＭＳ Ｐゴシック" panose="020B0600070205080204" pitchFamily="34" charset="-128"/>
                <a:cs typeface="Arial" panose="020B0604020202020204" pitchFamily="34" charset="0"/>
              </a:rPr>
              <a:t>It is known that Psychological debriefing can be potentially harmful and has to be avoided!</a:t>
            </a:r>
          </a:p>
        </p:txBody>
      </p:sp>
    </p:spTree>
    <p:extLst>
      <p:ext uri="{BB962C8B-B14F-4D97-AF65-F5344CB8AC3E}">
        <p14:creationId xmlns:p14="http://schemas.microsoft.com/office/powerpoint/2010/main" val="5279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definition of Mental Health, as described by the WHO, consists of an </a:t>
            </a:r>
            <a:r>
              <a:rPr lang="en-US" altLang="ar-SA" sz="1200" dirty="0"/>
              <a:t>state of well-being in which every individual realizes his or her own potential, can cope with the normal stresses of life, can work productively and fruitfully, and is able to make a contribution to her or his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ar-SA" sz="1200" dirty="0"/>
              <a:t>In the Mental Health community, accepting that Mental Health is an integral part of any person’s general health and well being, we categorically say: “There is No Health without Mental Health”</a:t>
            </a:r>
            <a:endParaRPr lang="ar-SA" altLang="ar-SA" sz="1200" dirty="0"/>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3</a:t>
            </a:fld>
            <a:endParaRPr lang="de-DE"/>
          </a:p>
        </p:txBody>
      </p:sp>
    </p:spTree>
    <p:extLst>
      <p:ext uri="{BB962C8B-B14F-4D97-AF65-F5344CB8AC3E}">
        <p14:creationId xmlns:p14="http://schemas.microsoft.com/office/powerpoint/2010/main" val="261336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needs assessment is the starting point for any MHPSS activity which includes a comprehensive situational analysis.</a:t>
            </a:r>
          </a:p>
          <a:p>
            <a:r>
              <a:rPr lang="en-US" dirty="0"/>
              <a:t>The key points of the needs assessment are:</a:t>
            </a:r>
          </a:p>
          <a:p>
            <a:r>
              <a:rPr lang="en-US" dirty="0"/>
              <a:t>            Assess the existing knowledge via collection of data and information already available</a:t>
            </a:r>
          </a:p>
          <a:p>
            <a:pPr lvl="1"/>
            <a:r>
              <a:rPr lang="en-GB" sz="2800" dirty="0"/>
              <a:t>Assess needs of beneficiaries</a:t>
            </a:r>
          </a:p>
          <a:p>
            <a:pPr lvl="1"/>
            <a:r>
              <a:rPr lang="en-GB" sz="2800" dirty="0"/>
              <a:t>Assess the capacities of health personnel </a:t>
            </a:r>
          </a:p>
          <a:p>
            <a:pPr lvl="1"/>
            <a:r>
              <a:rPr lang="en-GB" sz="2800" dirty="0"/>
              <a:t>Assess HR needs and capacities (MHPSS national, international staff and MHPSS professionals if available. )</a:t>
            </a:r>
          </a:p>
          <a:p>
            <a:pPr lvl="1"/>
            <a:r>
              <a:rPr lang="en-GB" sz="2800" dirty="0"/>
              <a:t>Assess the local cultural aspects</a:t>
            </a:r>
          </a:p>
          <a:p>
            <a:pPr lvl="1"/>
            <a:endParaRPr lang="en-GB" sz="2800" dirty="0"/>
          </a:p>
          <a:p>
            <a:pPr lvl="1"/>
            <a:r>
              <a:rPr lang="en-GB" sz="2800" dirty="0"/>
              <a:t>Programs also need to include monitoring and evaluation mechanisms:</a:t>
            </a:r>
          </a:p>
          <a:p>
            <a:pPr lvl="1"/>
            <a:r>
              <a:rPr lang="en-GB" sz="2800" dirty="0"/>
              <a:t>Questionnaires can be used to monitor the improvement of beneficiaries under care or the improvement of the capacities of professionals trained in MHPSS service delivery.</a:t>
            </a:r>
          </a:p>
          <a:p>
            <a:pPr lvl="1"/>
            <a:r>
              <a:rPr lang="en-GB" sz="2800" dirty="0"/>
              <a:t>Local adaptation and validation of questionnaires is a MUST!</a:t>
            </a:r>
          </a:p>
          <a:p>
            <a:pPr lvl="1"/>
            <a:endParaRPr lang="en-GB" sz="2800" dirty="0"/>
          </a:p>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30</a:t>
            </a:fld>
            <a:endParaRPr lang="de-DE"/>
          </a:p>
        </p:txBody>
      </p:sp>
    </p:spTree>
    <p:extLst>
      <p:ext uri="{BB962C8B-B14F-4D97-AF65-F5344CB8AC3E}">
        <p14:creationId xmlns:p14="http://schemas.microsoft.com/office/powerpoint/2010/main" val="1875488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you have examples of international guidelines produced by international organizations that can guide you in performing assessments of MHPSS needs and resources in crisis situations.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31</a:t>
            </a:fld>
            <a:endParaRPr lang="de-DE"/>
          </a:p>
        </p:txBody>
      </p:sp>
    </p:spTree>
    <p:extLst>
      <p:ext uri="{BB962C8B-B14F-4D97-AF65-F5344CB8AC3E}">
        <p14:creationId xmlns:p14="http://schemas.microsoft.com/office/powerpoint/2010/main" val="32242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685AFBB-51AB-494C-BAB0-A616C85EFB50}"/>
              </a:ext>
            </a:extLst>
          </p:cNvPr>
          <p:cNvSpPr>
            <a:spLocks noGrp="1" noChangeArrowheads="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US" altLang="en-US" sz="1200">
                <a:solidFill>
                  <a:srgbClr val="000000"/>
                </a:solidFill>
              </a:rPr>
              <a:t>World Health Organization</a:t>
            </a:r>
          </a:p>
        </p:txBody>
      </p:sp>
      <p:sp>
        <p:nvSpPr>
          <p:cNvPr id="98307" name="Rectangle 3">
            <a:extLst>
              <a:ext uri="{FF2B5EF4-FFF2-40B4-BE49-F238E27FC236}">
                <a16:creationId xmlns:a16="http://schemas.microsoft.com/office/drawing/2014/main" id="{D84B5C22-B39B-4178-AEA0-9766D4117E74}"/>
              </a:ext>
            </a:extLst>
          </p:cNvPr>
          <p:cNvSpPr>
            <a:spLocks noGrp="1" noChangeArrowheads="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5297190-7DDE-4060-BF4D-81B7D03AA80A}" type="datetime3">
              <a:rPr lang="en-US" altLang="en-US" sz="1200" smtClean="0">
                <a:solidFill>
                  <a:srgbClr val="000000"/>
                </a:solidFill>
              </a:rPr>
              <a:pPr eaLnBrk="1" hangingPunct="1">
                <a:spcBef>
                  <a:spcPct val="0"/>
                </a:spcBef>
              </a:pPr>
              <a:t>5 June 2023</a:t>
            </a:fld>
            <a:endParaRPr lang="en-US" altLang="en-US" sz="1200">
              <a:solidFill>
                <a:srgbClr val="000000"/>
              </a:solidFill>
            </a:endParaRPr>
          </a:p>
        </p:txBody>
      </p:sp>
      <p:sp>
        <p:nvSpPr>
          <p:cNvPr id="98308" name="Rectangle 7">
            <a:extLst>
              <a:ext uri="{FF2B5EF4-FFF2-40B4-BE49-F238E27FC236}">
                <a16:creationId xmlns:a16="http://schemas.microsoft.com/office/drawing/2014/main" id="{F6734EF8-05E8-4640-8E60-5CDD8814F431}"/>
              </a:ext>
            </a:extLst>
          </p:cNvPr>
          <p:cNvSpPr>
            <a:spLocks noGrp="1" noChangeArrowheads="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CE8AF08-72B7-4F60-BF57-8FD8F0ACFB85}" type="slidenum">
              <a:rPr lang="en-US" altLang="en-US" sz="1200">
                <a:solidFill>
                  <a:srgbClr val="000000"/>
                </a:solidFill>
              </a:rPr>
              <a:pPr eaLnBrk="1" hangingPunct="1">
                <a:spcBef>
                  <a:spcPct val="0"/>
                </a:spcBef>
              </a:pPr>
              <a:t>32</a:t>
            </a:fld>
            <a:endParaRPr lang="en-US" altLang="en-US" sz="1200">
              <a:solidFill>
                <a:srgbClr val="000000"/>
              </a:solidFill>
            </a:endParaRPr>
          </a:p>
        </p:txBody>
      </p:sp>
      <p:sp>
        <p:nvSpPr>
          <p:cNvPr id="98309" name="Rectangle 2">
            <a:extLst>
              <a:ext uri="{FF2B5EF4-FFF2-40B4-BE49-F238E27FC236}">
                <a16:creationId xmlns:a16="http://schemas.microsoft.com/office/drawing/2014/main" id="{AB6FB5C6-7641-4C8C-AD67-52397C01EACC}"/>
              </a:ext>
            </a:extLst>
          </p:cNvPr>
          <p:cNvSpPr>
            <a:spLocks noGrp="1" noRot="1" noChangeAspect="1" noChangeArrowheads="1" noTextEdit="1"/>
          </p:cNvSpPr>
          <p:nvPr>
            <p:ph type="sldImg"/>
          </p:nvPr>
        </p:nvSpPr>
        <p:spPr>
          <a:xfrm>
            <a:off x="55563" y="738188"/>
            <a:ext cx="6551612" cy="3686175"/>
          </a:xfrm>
          <a:ln/>
        </p:spPr>
      </p:sp>
      <p:sp>
        <p:nvSpPr>
          <p:cNvPr id="98310" name="Rectangle 3">
            <a:extLst>
              <a:ext uri="{FF2B5EF4-FFF2-40B4-BE49-F238E27FC236}">
                <a16:creationId xmlns:a16="http://schemas.microsoft.com/office/drawing/2014/main" id="{E2791320-B73B-4409-B8CA-905305781FCB}"/>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It is important to be aware and involved of existing coordinating mechanisms on MHPSS in crisis situations. The local WHO or UN office will be able to provide the necessary directions.</a:t>
            </a:r>
          </a:p>
          <a:p>
            <a:pPr eaLnBrk="1" hangingPunct="1"/>
            <a:r>
              <a:rPr lang="en-US" altLang="en-US" dirty="0">
                <a:latin typeface="Arial" panose="020B0604020202020204" pitchFamily="34" charset="0"/>
                <a:cs typeface="Arial" panose="020B0604020202020204" pitchFamily="34" charset="0"/>
              </a:rPr>
              <a:t>There is in general a MHPSS working group and MHPSS participates in other groups as Health, Protection and Education.</a:t>
            </a:r>
          </a:p>
        </p:txBody>
      </p:sp>
    </p:spTree>
    <p:extLst>
      <p:ext uri="{BB962C8B-B14F-4D97-AF65-F5344CB8AC3E}">
        <p14:creationId xmlns:p14="http://schemas.microsoft.com/office/powerpoint/2010/main" val="4272353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7DB5977-C896-4D3F-AC03-1D60A7D45936}"/>
              </a:ext>
            </a:extLst>
          </p:cNvPr>
          <p:cNvSpPr>
            <a:spLocks noGrp="1" noRot="1" noChangeAspect="1" noTextEdit="1"/>
          </p:cNvSpPr>
          <p:nvPr>
            <p:ph type="sldImg"/>
          </p:nvPr>
        </p:nvSpPr>
        <p:spPr>
          <a:xfrm>
            <a:off x="55563" y="738188"/>
            <a:ext cx="6551612" cy="3686175"/>
          </a:xfrm>
          <a:ln/>
        </p:spPr>
      </p:sp>
      <p:sp>
        <p:nvSpPr>
          <p:cNvPr id="101379" name="Notes Placeholder 2">
            <a:extLst>
              <a:ext uri="{FF2B5EF4-FFF2-40B4-BE49-F238E27FC236}">
                <a16:creationId xmlns:a16="http://schemas.microsoft.com/office/drawing/2014/main" id="{4A1938DD-CBB4-4F4A-92E9-A9DA5722FFEB}"/>
              </a:ext>
            </a:extLst>
          </p:cNvPr>
          <p:cNvSpPr>
            <a:spLocks noGrp="1"/>
          </p:cNvSpPr>
          <p:nvPr>
            <p:ph type="body" idx="1"/>
          </p:nvPr>
        </p:nvSpPr>
        <p:spPr>
          <a:noFill/>
        </p:spPr>
        <p:txBody>
          <a:bodyPr/>
          <a:lstStyle/>
          <a:p>
            <a:pPr algn="l" rtl="0"/>
            <a:r>
              <a:rPr lang="en-GB" altLang="en-US" sz="1200" dirty="0">
                <a:latin typeface="Arial" panose="020B0604020202020204" pitchFamily="34" charset="0"/>
                <a:cs typeface="Arial" panose="020B0604020202020204" pitchFamily="34" charset="0"/>
              </a:rPr>
              <a:t>While the challenges related to mental health care are considerable, emergencies also present unique opportunities for better care of all people with mental health needs. </a:t>
            </a:r>
          </a:p>
          <a:p>
            <a:pPr algn="l" rtl="0"/>
            <a:endParaRPr lang="en-GB" altLang="en-US" sz="1200" dirty="0">
              <a:latin typeface="Arial" panose="020B0604020202020204" pitchFamily="34" charset="0"/>
              <a:cs typeface="Arial" panose="020B0604020202020204" pitchFamily="34" charset="0"/>
            </a:endParaRPr>
          </a:p>
          <a:p>
            <a:pPr algn="l" rtl="0">
              <a:buFontTx/>
              <a:buChar char="•"/>
            </a:pPr>
            <a:r>
              <a:rPr lang="en-GB" altLang="en-US" sz="1200" dirty="0">
                <a:latin typeface="Arial" panose="020B0604020202020204" pitchFamily="34" charset="0"/>
                <a:cs typeface="Arial" panose="020B0604020202020204" pitchFamily="34" charset="0"/>
              </a:rPr>
              <a:t>Following disasters, the media often focus on the plight of surviving people, including their psychological responses to the stressors they face. </a:t>
            </a:r>
          </a:p>
          <a:p>
            <a:pPr algn="l" rtl="0">
              <a:buFontTx/>
              <a:buChar char="•"/>
            </a:pPr>
            <a:r>
              <a:rPr lang="en-GB" altLang="en-US" sz="1200" dirty="0">
                <a:latin typeface="Arial" panose="020B0604020202020204" pitchFamily="34" charset="0"/>
                <a:cs typeface="Arial" panose="020B0604020202020204" pitchFamily="34" charset="0"/>
              </a:rPr>
              <a:t>In some countries, government leaders and heads of nongovernmental organizations express – for the first time – serious concern about their nation’s mental health.</a:t>
            </a:r>
          </a:p>
          <a:p>
            <a:pPr algn="l" rtl="0" eaLnBrk="1" hangingPunct="1">
              <a:buFontTx/>
              <a:buChar char="•"/>
            </a:pPr>
            <a:r>
              <a:rPr lang="en-GB" altLang="en-US" sz="1200" dirty="0">
                <a:latin typeface="Arial" panose="020B0604020202020204" pitchFamily="34" charset="0"/>
                <a:cs typeface="Arial" panose="020B0604020202020204" pitchFamily="34" charset="0"/>
              </a:rPr>
              <a:t>Within this context, decision-makers often become willing to allocate resources towards mental health and to consider options beyond the status quo. </a:t>
            </a:r>
            <a:endParaRPr lang="en-US" altLang="en-US" sz="1200" dirty="0">
              <a:latin typeface="Arial" panose="020B0604020202020204" pitchFamily="34" charset="0"/>
              <a:cs typeface="Arial" panose="020B0604020202020204" pitchFamily="34" charset="0"/>
            </a:endParaRPr>
          </a:p>
          <a:p>
            <a:pPr algn="l" rtl="0"/>
            <a:r>
              <a:rPr lang="en-US" altLang="en-US" sz="1200" dirty="0">
                <a:latin typeface="Arial" panose="020B0604020202020204" pitchFamily="34" charset="0"/>
                <a:cs typeface="Arial" panose="020B0604020202020204" pitchFamily="34" charset="0"/>
              </a:rPr>
              <a:t>Collectively, these factors create the possibility of introducing and implementing more sustainable mental health services that can help people during the emergency and continue to help them in the long term.</a:t>
            </a:r>
            <a:endParaRPr lang="en-GB" altLang="en-US" dirty="0">
              <a:latin typeface="Arial" panose="020B0604020202020204" pitchFamily="34" charset="0"/>
              <a:cs typeface="Arial" panose="020B0604020202020204" pitchFamily="34" charset="0"/>
            </a:endParaRPr>
          </a:p>
        </p:txBody>
      </p:sp>
      <p:sp>
        <p:nvSpPr>
          <p:cNvPr id="101380" name="Header Placeholder 3">
            <a:extLst>
              <a:ext uri="{FF2B5EF4-FFF2-40B4-BE49-F238E27FC236}">
                <a16:creationId xmlns:a16="http://schemas.microsoft.com/office/drawing/2014/main" id="{2E2079C0-D8CB-4D63-962D-9344252ACFCB}"/>
              </a:ext>
            </a:extLst>
          </p:cNvPr>
          <p:cNvSpPr>
            <a:spLocks noGrp="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t>World Health Organization</a:t>
            </a:r>
          </a:p>
        </p:txBody>
      </p:sp>
      <p:sp>
        <p:nvSpPr>
          <p:cNvPr id="101381" name="Date Placeholder 4">
            <a:extLst>
              <a:ext uri="{FF2B5EF4-FFF2-40B4-BE49-F238E27FC236}">
                <a16:creationId xmlns:a16="http://schemas.microsoft.com/office/drawing/2014/main" id="{109F0C3D-4A94-4B09-B18D-932D86B8CD2D}"/>
              </a:ext>
            </a:extLst>
          </p:cNvPr>
          <p:cNvSpPr>
            <a:spLocks noGrp="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9E88A55-640F-43CA-BE60-1B8460D7CC69}" type="datetime3">
              <a:rPr lang="en-GB" altLang="en-US" sz="1200" smtClean="0"/>
              <a:pPr eaLnBrk="1" hangingPunct="1">
                <a:spcBef>
                  <a:spcPct val="0"/>
                </a:spcBef>
              </a:pPr>
              <a:t>5 June, 2023</a:t>
            </a:fld>
            <a:endParaRPr lang="en-GB" altLang="en-US" sz="1200"/>
          </a:p>
        </p:txBody>
      </p:sp>
      <p:sp>
        <p:nvSpPr>
          <p:cNvPr id="101382" name="Slide Number Placeholder 5">
            <a:extLst>
              <a:ext uri="{FF2B5EF4-FFF2-40B4-BE49-F238E27FC236}">
                <a16:creationId xmlns:a16="http://schemas.microsoft.com/office/drawing/2014/main" id="{B133A65F-D687-4339-832F-D76CAC16C9A3}"/>
              </a:ext>
            </a:extLst>
          </p:cNvPr>
          <p:cNvSpPr>
            <a:spLocks noGrp="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79B56B3-89FF-4152-BE41-B3E59858331B}" type="slidenum">
              <a:rPr lang="en-GB" altLang="en-US" sz="1200"/>
              <a:pPr eaLnBrk="1" hangingPunct="1">
                <a:spcBef>
                  <a:spcPct val="0"/>
                </a:spcBef>
              </a:pPr>
              <a:t>33</a:t>
            </a:fld>
            <a:endParaRPr lang="en-GB" altLang="en-US" sz="1200"/>
          </a:p>
        </p:txBody>
      </p:sp>
    </p:spTree>
    <p:extLst>
      <p:ext uri="{BB962C8B-B14F-4D97-AF65-F5344CB8AC3E}">
        <p14:creationId xmlns:p14="http://schemas.microsoft.com/office/powerpoint/2010/main" val="2660374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Here the IASC guidelines, mentioned before:</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a multi-sectoral, inter-agency (UN-NGO) framework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enables coordination,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identifies useful practices,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flags harmful practices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clarifies how different approaches to mental health and psychosocial support complement one another.</a:t>
            </a:r>
          </a:p>
          <a:p>
            <a:endParaRPr lang="en-GB" dirty="0"/>
          </a:p>
          <a:p>
            <a:r>
              <a:rPr lang="en-GB" dirty="0"/>
              <a:t>The Sphere handbook with key intervention on MHPSS also included. </a:t>
            </a:r>
          </a:p>
          <a:p>
            <a:r>
              <a:rPr lang="en-GB" dirty="0"/>
              <a:t>And the guidelines on Psychological First Aid.</a:t>
            </a:r>
          </a:p>
        </p:txBody>
      </p:sp>
      <p:sp>
        <p:nvSpPr>
          <p:cNvPr id="4" name="Slide Number Placeholder 3"/>
          <p:cNvSpPr>
            <a:spLocks noGrp="1"/>
          </p:cNvSpPr>
          <p:nvPr>
            <p:ph type="sldNum" sz="quarter" idx="10"/>
          </p:nvPr>
        </p:nvSpPr>
        <p:spPr/>
        <p:txBody>
          <a:bodyPr/>
          <a:lstStyle/>
          <a:p>
            <a:fld id="{0D19B992-DD38-43AC-BC58-01632208147B}" type="slidenum">
              <a:rPr lang="de-DE" smtClean="0"/>
              <a:t>34</a:t>
            </a:fld>
            <a:endParaRPr lang="de-DE"/>
          </a:p>
        </p:txBody>
      </p:sp>
    </p:spTree>
    <p:extLst>
      <p:ext uri="{BB962C8B-B14F-4D97-AF65-F5344CB8AC3E}">
        <p14:creationId xmlns:p14="http://schemas.microsoft.com/office/powerpoint/2010/main" val="359298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also regularly produces a compilation of MH information and indicators on UN Member States. Please check for information on existing resources.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35</a:t>
            </a:fld>
            <a:endParaRPr lang="de-DE"/>
          </a:p>
        </p:txBody>
      </p:sp>
    </p:spTree>
    <p:extLst>
      <p:ext uri="{BB962C8B-B14F-4D97-AF65-F5344CB8AC3E}">
        <p14:creationId xmlns:p14="http://schemas.microsoft.com/office/powerpoint/2010/main" val="309249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EQUIP Project, from the WHO </a:t>
            </a:r>
            <a:r>
              <a:rPr lang="en-US" sz="1200" dirty="0"/>
              <a:t>aims to ensure the quality and effectiveness of brief psychological interventions that are delivered by people who are not mental health specialists and the expansion of the use of these interventions in communities who need them around the world. Please check the WHO website for more information. There is an increased amount of psychological interventions that can be delivered by trained and supervised non MHPSS specialists. Those can be helpful to help people overcome the high levels of distress they face in situations of crisis. The evidence for their effectiveness is well documented in the scientific literature.</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36</a:t>
            </a:fld>
            <a:endParaRPr lang="de-DE"/>
          </a:p>
        </p:txBody>
      </p:sp>
    </p:spTree>
    <p:extLst>
      <p:ext uri="{BB962C8B-B14F-4D97-AF65-F5344CB8AC3E}">
        <p14:creationId xmlns:p14="http://schemas.microsoft.com/office/powerpoint/2010/main" val="2074393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ICRC MHPSS guidelines provide guidance on assessing the needs, developing programs, monitoring and evaluating MHPSS programs for populations affected by armed conflicts and other situations of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ICRC’s MHPSS response does not necessarily follows standard diagnostic approaches but instead is led by and focuses on symptoms and functionality. More information can also be acquired in the ICRC website at www.icrc.org</a:t>
            </a:r>
            <a:endParaRPr lang="fr-CH"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556AEC-FC78-481F-AC02-965B52ADD8A2}" type="slidenum">
              <a:rPr lang="fr-CH" smtClean="0"/>
              <a:t>37</a:t>
            </a:fld>
            <a:endParaRPr lang="fr-CH"/>
          </a:p>
        </p:txBody>
      </p:sp>
    </p:spTree>
    <p:extLst>
      <p:ext uri="{BB962C8B-B14F-4D97-AF65-F5344CB8AC3E}">
        <p14:creationId xmlns:p14="http://schemas.microsoft.com/office/powerpoint/2010/main" val="3500566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more and more material that can be of help in developing MHPSS approaches and programs in crisis situations. Please consult the UN agencies or the ICRC in the place where you work.</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38</a:t>
            </a:fld>
            <a:endParaRPr lang="de-DE"/>
          </a:p>
        </p:txBody>
      </p:sp>
    </p:spTree>
    <p:extLst>
      <p:ext uri="{BB962C8B-B14F-4D97-AF65-F5344CB8AC3E}">
        <p14:creationId xmlns:p14="http://schemas.microsoft.com/office/powerpoint/2010/main" val="483194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groups discusses one of these three crises</a:t>
            </a:r>
          </a:p>
        </p:txBody>
      </p:sp>
      <p:sp>
        <p:nvSpPr>
          <p:cNvPr id="4" name="Slide Number Placeholder 3"/>
          <p:cNvSpPr>
            <a:spLocks noGrp="1"/>
          </p:cNvSpPr>
          <p:nvPr>
            <p:ph type="sldNum" sz="quarter" idx="10"/>
          </p:nvPr>
        </p:nvSpPr>
        <p:spPr/>
        <p:txBody>
          <a:bodyPr/>
          <a:lstStyle/>
          <a:p>
            <a:fld id="{AB138ED5-93E9-4F5D-A14D-F1406E35F42D}" type="slidenum">
              <a:rPr lang="en-GB" smtClean="0"/>
              <a:t>40</a:t>
            </a:fld>
            <a:endParaRPr lang="en-GB"/>
          </a:p>
        </p:txBody>
      </p:sp>
    </p:spTree>
    <p:extLst>
      <p:ext uri="{BB962C8B-B14F-4D97-AF65-F5344CB8AC3E}">
        <p14:creationId xmlns:p14="http://schemas.microsoft.com/office/powerpoint/2010/main" val="351544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burden of mental disorders in global populations has been described for many different health diseases and conditions. The “burden” takes into consideration early/premature mortality due to a specific disease or risk factor as well as the amount of years that a health condition or risk factor makes a person live with disability. It is important to mention here that different diseases impact different on a person’s level of disability. And it is important to remember too that mental disorders tend to cause a very high level of functional impairment and disability.</a:t>
            </a:r>
          </a:p>
          <a:p>
            <a:r>
              <a:rPr lang="en-US" dirty="0"/>
              <a:t>When those burden measures are calculated as DALYS (Disability adjusted life years) and YLD (years lived with disability), we observe that a great proportion of the disease burden is caused by mental and substance use disorders. We know that globally, 1/5 of the burden of diseases is due to mental and substance abuse disorders. Depression is the leading cause of disability worldwide.</a:t>
            </a:r>
          </a:p>
          <a:p>
            <a:r>
              <a:rPr lang="en-US" b="1" dirty="0"/>
              <a:t>So, coming back to populations affected by crisis situations, we already know that there will be a pre-existing burden of mental health conditions on them and the crisis (acute or protracted) will bring an added load of stressors to that burden!</a:t>
            </a:r>
            <a:endParaRPr lang="fr-CH" b="1" dirty="0"/>
          </a:p>
        </p:txBody>
      </p:sp>
      <p:sp>
        <p:nvSpPr>
          <p:cNvPr id="4" name="Slide Number Placeholder 3"/>
          <p:cNvSpPr>
            <a:spLocks noGrp="1"/>
          </p:cNvSpPr>
          <p:nvPr>
            <p:ph type="sldNum" sz="quarter" idx="10"/>
          </p:nvPr>
        </p:nvSpPr>
        <p:spPr/>
        <p:txBody>
          <a:bodyPr/>
          <a:lstStyle/>
          <a:p>
            <a:fld id="{0D19B992-DD38-43AC-BC58-01632208147B}" type="slidenum">
              <a:rPr lang="de-DE" smtClean="0"/>
              <a:t>4</a:t>
            </a:fld>
            <a:endParaRPr lang="de-DE"/>
          </a:p>
        </p:txBody>
      </p:sp>
    </p:spTree>
    <p:extLst>
      <p:ext uri="{BB962C8B-B14F-4D97-AF65-F5344CB8AC3E}">
        <p14:creationId xmlns:p14="http://schemas.microsoft.com/office/powerpoint/2010/main" val="53660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SDI have more communicable diseases and lower life expectancy, thus burden of Alzheimer’s and dementia which usually happens later in life, is lower. However interesting to note is the steady rise of MH burden (disability and premature mortality) globally</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5</a:t>
            </a:fld>
            <a:endParaRPr lang="de-DE"/>
          </a:p>
        </p:txBody>
      </p:sp>
    </p:spTree>
    <p:extLst>
      <p:ext uri="{BB962C8B-B14F-4D97-AF65-F5344CB8AC3E}">
        <p14:creationId xmlns:p14="http://schemas.microsoft.com/office/powerpoint/2010/main" val="396658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and the next show you the most recent prevalence estimates from WHO on key mental disorders in conflict settings. They are a systematic review of all the available studies and update a previous systematic review on the same topic.</a:t>
            </a:r>
          </a:p>
        </p:txBody>
      </p:sp>
      <p:sp>
        <p:nvSpPr>
          <p:cNvPr id="4" name="Slide Number Placeholder 3"/>
          <p:cNvSpPr>
            <a:spLocks noGrp="1"/>
          </p:cNvSpPr>
          <p:nvPr>
            <p:ph type="sldNum" sz="quarter" idx="10"/>
          </p:nvPr>
        </p:nvSpPr>
        <p:spPr/>
        <p:txBody>
          <a:bodyPr/>
          <a:lstStyle/>
          <a:p>
            <a:fld id="{0D19B992-DD38-43AC-BC58-01632208147B}" type="slidenum">
              <a:rPr lang="de-DE" smtClean="0"/>
              <a:t>6</a:t>
            </a:fld>
            <a:endParaRPr lang="de-DE"/>
          </a:p>
        </p:txBody>
      </p:sp>
    </p:spTree>
    <p:extLst>
      <p:ext uri="{BB962C8B-B14F-4D97-AF65-F5344CB8AC3E}">
        <p14:creationId xmlns:p14="http://schemas.microsoft.com/office/powerpoint/2010/main" val="249037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it is estimated that 1 in 5 people present a mental disorder in an area affected by a conflict. This can be due to pre-existing conditions or conditions induced or influenced by stressors caused by the conflict. It is also important to highlight that it is estimated that 5% present with a severe mental disorder which severely impacts functionality and leads to very high levels of disability. </a:t>
            </a:r>
          </a:p>
          <a:p>
            <a:r>
              <a:rPr lang="en-GB" dirty="0"/>
              <a:t>When we put together moderated and severe mental disorders, we can observe that  around 1 in 10 people will present them.</a:t>
            </a:r>
          </a:p>
          <a:p>
            <a:r>
              <a:rPr lang="en-GB" dirty="0"/>
              <a:t>Anxiety disorders (including PTSD) encompass the majority of mental disorders (some studies put it at a prevalence of 21.7%. Depression has a prevalence of around 10%, with 3% of those accounting for moderate and severe depression.</a:t>
            </a:r>
          </a:p>
          <a:p>
            <a:r>
              <a:rPr lang="en-GB" dirty="0"/>
              <a:t>Here it is important to highlight the importance of understanding the presence and prevalence of different mental health conditions, and to take this into consideration when developing MHPSS programs, and especially when coordinating action with different actors in the humanitarian response.</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7</a:t>
            </a:fld>
            <a:endParaRPr lang="de-DE"/>
          </a:p>
        </p:txBody>
      </p:sp>
    </p:spTree>
    <p:extLst>
      <p:ext uri="{BB962C8B-B14F-4D97-AF65-F5344CB8AC3E}">
        <p14:creationId xmlns:p14="http://schemas.microsoft.com/office/powerpoint/2010/main" val="199367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table here also show that any anxiety disorders have a prevalence of 21.7% which includes 15.3% prevalence of people with PTSD. Depression has a prevalence of around 10%, with 3% of those accounting for moderate and severe depression.</a:t>
            </a:r>
          </a:p>
          <a:p>
            <a:r>
              <a:rPr lang="en-GB" dirty="0"/>
              <a:t>Here it is important to highlight the importance of understanding the presence and prevalence of different mental health conditions, and to take this into consideration when developing MHPSS programs, and especially when coordinating action with different actors in the humanitarian response.</a:t>
            </a:r>
          </a:p>
        </p:txBody>
      </p:sp>
      <p:sp>
        <p:nvSpPr>
          <p:cNvPr id="4" name="Slide Number Placeholder 3"/>
          <p:cNvSpPr>
            <a:spLocks noGrp="1"/>
          </p:cNvSpPr>
          <p:nvPr>
            <p:ph type="sldNum" sz="quarter" idx="10"/>
          </p:nvPr>
        </p:nvSpPr>
        <p:spPr/>
        <p:txBody>
          <a:bodyPr/>
          <a:lstStyle/>
          <a:p>
            <a:fld id="{0D19B992-DD38-43AC-BC58-01632208147B}" type="slidenum">
              <a:rPr lang="de-DE" smtClean="0"/>
              <a:t>8</a:t>
            </a:fld>
            <a:endParaRPr lang="de-DE"/>
          </a:p>
        </p:txBody>
      </p:sp>
    </p:spTree>
    <p:extLst>
      <p:ext uri="{BB962C8B-B14F-4D97-AF65-F5344CB8AC3E}">
        <p14:creationId xmlns:p14="http://schemas.microsoft.com/office/powerpoint/2010/main" val="10262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many times forgotten, but here it is important to bring to your attention the needs of a specific group of the population that have in general a higher than expected prevalence of mental disorders and tend to be neglected in the humanitarian response. Different studies have shown the increased prevalence of mental disorders of people in places of detention. This is due to many factors, that we do not have time to further discuss here. </a:t>
            </a:r>
            <a:r>
              <a:rPr lang="en-GB" dirty="0" err="1"/>
              <a:t>Unfortunatelly</a:t>
            </a:r>
            <a:r>
              <a:rPr lang="en-GB" dirty="0"/>
              <a:t>, mental health care for those populations tend to be insufficient in areas of low resources.</a:t>
            </a:r>
          </a:p>
        </p:txBody>
      </p:sp>
      <p:sp>
        <p:nvSpPr>
          <p:cNvPr id="4" name="Slide Number Placeholder 3"/>
          <p:cNvSpPr>
            <a:spLocks noGrp="1"/>
          </p:cNvSpPr>
          <p:nvPr>
            <p:ph type="sldNum" sz="quarter" idx="10"/>
          </p:nvPr>
        </p:nvSpPr>
        <p:spPr/>
        <p:txBody>
          <a:bodyPr/>
          <a:lstStyle/>
          <a:p>
            <a:fld id="{0D19B992-DD38-43AC-BC58-01632208147B}" type="slidenum">
              <a:rPr lang="de-DE" smtClean="0"/>
              <a:t>9</a:t>
            </a:fld>
            <a:endParaRPr lang="de-DE"/>
          </a:p>
        </p:txBody>
      </p:sp>
    </p:spTree>
    <p:extLst>
      <p:ext uri="{BB962C8B-B14F-4D97-AF65-F5344CB8AC3E}">
        <p14:creationId xmlns:p14="http://schemas.microsoft.com/office/powerpoint/2010/main" val="265461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7065-52D0-4BA8-A458-77515C7DC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1CEC22A1-B2E3-4449-B7B5-AF8A617B8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2C3E8EB7-8654-4B23-A1BB-35AA15DFFA17}"/>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5" name="Footer Placeholder 4">
            <a:extLst>
              <a:ext uri="{FF2B5EF4-FFF2-40B4-BE49-F238E27FC236}">
                <a16:creationId xmlns:a16="http://schemas.microsoft.com/office/drawing/2014/main" id="{A59ED516-732D-472F-AFD4-8E338280A5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BA493B-8999-4A33-BBF1-F6D20BC783F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9371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0A54-B4BD-4340-BC8D-4A28E1B85BD9}"/>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BF51CEE3-D73C-48D9-9BEB-27437A8C6D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83066CE2-31FB-4F8B-AE96-8D0F54A857BB}"/>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5" name="Footer Placeholder 4">
            <a:extLst>
              <a:ext uri="{FF2B5EF4-FFF2-40B4-BE49-F238E27FC236}">
                <a16:creationId xmlns:a16="http://schemas.microsoft.com/office/drawing/2014/main" id="{62E8E61E-F89E-4F62-9E48-3AACC0DC73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34EB-9504-4352-86E6-1A5D5FCECA7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3952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2DD77-EF44-46E7-9FF4-FFDF67DB7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6BA63D07-8F45-433F-A1FF-ED6E0AFCBA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B873ED03-4516-4627-AC12-C1B0DFF1B408}"/>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5" name="Footer Placeholder 4">
            <a:extLst>
              <a:ext uri="{FF2B5EF4-FFF2-40B4-BE49-F238E27FC236}">
                <a16:creationId xmlns:a16="http://schemas.microsoft.com/office/drawing/2014/main" id="{92ECB180-3558-4C4C-9843-88E797CD44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DA58FB-74F2-452A-A018-02E578C02C1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81501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4665-3AD3-4CAE-907F-AB82069C94C0}"/>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FCE3009C-2BD7-485B-B115-01A092E8D9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3708E045-E268-4DE2-80AA-C379A5864B73}"/>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5" name="Footer Placeholder 4">
            <a:extLst>
              <a:ext uri="{FF2B5EF4-FFF2-40B4-BE49-F238E27FC236}">
                <a16:creationId xmlns:a16="http://schemas.microsoft.com/office/drawing/2014/main" id="{E945D271-40E7-4775-9AD3-2FC9EBB6F3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1CEE9-63A7-42F2-AB75-877C68F550A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08057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7497-3D7C-4D91-A736-37C25339F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372A071B-2BB3-47F2-BCCB-7AFA6E330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02F797-E2FB-41D7-A6FC-16DF64189E7F}"/>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5" name="Footer Placeholder 4">
            <a:extLst>
              <a:ext uri="{FF2B5EF4-FFF2-40B4-BE49-F238E27FC236}">
                <a16:creationId xmlns:a16="http://schemas.microsoft.com/office/drawing/2014/main" id="{C0363092-4429-4EA7-8698-E70FA1497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252188-3EAD-4FC6-A872-3A95D823648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53298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9FBC-BEDD-4377-B82E-F786C3A20A1A}"/>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2D633BFF-FED5-4924-8E30-C5C3BFBF5A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5816546C-8A3B-4B6D-BFBF-9E0AFB4DD5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380C46C0-605D-4512-B3F3-A0ECEE1B31E7}"/>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6" name="Footer Placeholder 5">
            <a:extLst>
              <a:ext uri="{FF2B5EF4-FFF2-40B4-BE49-F238E27FC236}">
                <a16:creationId xmlns:a16="http://schemas.microsoft.com/office/drawing/2014/main" id="{03D20803-AC69-4586-AF61-FC21EA7504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6E42B7-D307-4648-9E9A-41376A51FC8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23917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40A3-469B-4A33-8ED9-DB6B194F8347}"/>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28F4B487-8FA9-4556-AFFD-95DC1B267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6F9D15-6032-4BB3-9188-1D707D5DFC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6CBD9C6B-C355-4C6E-8D20-63D7A7835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A0ED05-EC90-40AC-82F3-FE8FA755FC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4BCB8B64-0E05-422F-AD4C-6D9DFDF1E647}"/>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8" name="Footer Placeholder 7">
            <a:extLst>
              <a:ext uri="{FF2B5EF4-FFF2-40B4-BE49-F238E27FC236}">
                <a16:creationId xmlns:a16="http://schemas.microsoft.com/office/drawing/2014/main" id="{3FE161E3-CB9C-4AF9-86FC-4CCFE931B6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C3A9F4-D628-4748-A491-69702B329A5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99185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E4F1-C9F3-4975-A42E-B92C87B85A7B}"/>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EE9B8696-9605-45FB-9834-E89D652F5418}"/>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4" name="Footer Placeholder 3">
            <a:extLst>
              <a:ext uri="{FF2B5EF4-FFF2-40B4-BE49-F238E27FC236}">
                <a16:creationId xmlns:a16="http://schemas.microsoft.com/office/drawing/2014/main" id="{979FD53B-B763-4AF4-8F25-5FF82B6D95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E2741A-D667-4AF8-85F8-7D0104AB9BF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28791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29E44-CB09-4C48-A8A8-8507905FCEED}"/>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3" name="Footer Placeholder 2">
            <a:extLst>
              <a:ext uri="{FF2B5EF4-FFF2-40B4-BE49-F238E27FC236}">
                <a16:creationId xmlns:a16="http://schemas.microsoft.com/office/drawing/2014/main" id="{BA74DA90-D2B8-48CD-9909-E980FBA4BC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128E4C-4621-48A8-A769-EAE48ED9A2F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40962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8B55-25E2-4950-B14B-848BB5A0D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E8764E35-54EF-4AB1-B9F8-1AB5C9F98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0EDE801B-0A33-4484-AB3C-F5508C909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59871-EA02-4DE0-8FB1-0ADCB7AFAB28}"/>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6" name="Footer Placeholder 5">
            <a:extLst>
              <a:ext uri="{FF2B5EF4-FFF2-40B4-BE49-F238E27FC236}">
                <a16:creationId xmlns:a16="http://schemas.microsoft.com/office/drawing/2014/main" id="{D74DC1DA-B26F-4C1C-A58A-2D32FFBBB5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0C3858-3535-4509-ABAE-7B9293E915F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62789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7D57-55A3-407A-90BE-E92707BAD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67BF93B3-B60E-44EB-B137-674DAAFE7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FA04EFB9-516E-4738-8927-02018ACD5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6F636F-6480-4BB6-8D13-13FAAA0A54D9}"/>
              </a:ext>
            </a:extLst>
          </p:cNvPr>
          <p:cNvSpPr>
            <a:spLocks noGrp="1"/>
          </p:cNvSpPr>
          <p:nvPr>
            <p:ph type="dt" sz="half" idx="10"/>
          </p:nvPr>
        </p:nvSpPr>
        <p:spPr/>
        <p:txBody>
          <a:bodyPr/>
          <a:lstStyle/>
          <a:p>
            <a:fld id="{9D6E9DEC-419B-4CC5-A080-3B06BD5A8291}" type="datetimeFigureOut">
              <a:rPr lang="en-US" smtClean="0"/>
              <a:t>6/5/2023</a:t>
            </a:fld>
            <a:endParaRPr lang="en-US" dirty="0"/>
          </a:p>
        </p:txBody>
      </p:sp>
      <p:sp>
        <p:nvSpPr>
          <p:cNvPr id="6" name="Footer Placeholder 5">
            <a:extLst>
              <a:ext uri="{FF2B5EF4-FFF2-40B4-BE49-F238E27FC236}">
                <a16:creationId xmlns:a16="http://schemas.microsoft.com/office/drawing/2014/main" id="{55DDB8F0-390D-4801-AA67-FD222AA7D5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AC75A7-9868-4DAB-8834-96AA228E91C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91737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71C6F-B3BE-4AB9-950E-996F4EE8D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BDBF3479-C518-4CB4-AE1D-320977C8E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ABD0C2F2-0A90-43E4-924C-59E68EB78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6/5/2023</a:t>
            </a:fld>
            <a:endParaRPr lang="en-US" dirty="0"/>
          </a:p>
        </p:txBody>
      </p:sp>
      <p:sp>
        <p:nvSpPr>
          <p:cNvPr id="5" name="Footer Placeholder 4">
            <a:extLst>
              <a:ext uri="{FF2B5EF4-FFF2-40B4-BE49-F238E27FC236}">
                <a16:creationId xmlns:a16="http://schemas.microsoft.com/office/drawing/2014/main" id="{1EEF9CA1-FE49-463B-93A0-34FA8CADF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BCBCFD-7654-4D54-9513-15BE65E2F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12347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maxpixel.net/Mind-Brain-Medical-Mental-Health-Psychology-335079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599C-AF13-4071-B572-5437739B1259}"/>
              </a:ext>
            </a:extLst>
          </p:cNvPr>
          <p:cNvSpPr>
            <a:spLocks noGrp="1"/>
          </p:cNvSpPr>
          <p:nvPr>
            <p:ph type="ctrTitle"/>
          </p:nvPr>
        </p:nvSpPr>
        <p:spPr>
          <a:xfrm>
            <a:off x="902677" y="1524000"/>
            <a:ext cx="11101753" cy="3130061"/>
          </a:xfrm>
        </p:spPr>
        <p:txBody>
          <a:bodyPr>
            <a:normAutofit/>
          </a:bodyPr>
          <a:lstStyle/>
          <a:p>
            <a:r>
              <a:rPr lang="fr-FR">
                <a:latin typeface="+mn-lt"/>
              </a:rPr>
              <a:t>Santé mentale et soutien psychosocial pour les populations touchées par une crise</a:t>
            </a:r>
          </a:p>
        </p:txBody>
      </p:sp>
      <p:pic>
        <p:nvPicPr>
          <p:cNvPr id="7" name="Picture 6" descr="C:\DATA\HELP\GVA_HELP\ICRC_logo-white_transp400.jpg">
            <a:extLst>
              <a:ext uri="{FF2B5EF4-FFF2-40B4-BE49-F238E27FC236}">
                <a16:creationId xmlns:a16="http://schemas.microsoft.com/office/drawing/2014/main" id="{E66117E7-4017-48C8-A4F6-567DFB707C2A}"/>
              </a:ext>
            </a:extLst>
          </p:cNvPr>
          <p:cNvPicPr>
            <a:picLocks noChangeAspect="1" noChangeArrowheads="1"/>
          </p:cNvPicPr>
          <p:nvPr/>
        </p:nvPicPr>
        <p:blipFill>
          <a:blip r:embed="rId3" cstate="print"/>
          <a:srcRect/>
          <a:stretch>
            <a:fillRect/>
          </a:stretch>
        </p:blipFill>
        <p:spPr bwMode="auto">
          <a:xfrm>
            <a:off x="10424398" y="346180"/>
            <a:ext cx="876204" cy="996721"/>
          </a:xfrm>
          <a:prstGeom prst="rect">
            <a:avLst/>
          </a:prstGeom>
          <a:noFill/>
        </p:spPr>
      </p:pic>
      <p:sp>
        <p:nvSpPr>
          <p:cNvPr id="11" name="Rectangle 10">
            <a:extLst>
              <a:ext uri="{FF2B5EF4-FFF2-40B4-BE49-F238E27FC236}">
                <a16:creationId xmlns:a16="http://schemas.microsoft.com/office/drawing/2014/main" id="{8BE2B913-E5BD-4CFF-8AF8-33BCDE5CA19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a:extLst>
              <a:ext uri="{FF2B5EF4-FFF2-40B4-BE49-F238E27FC236}">
                <a16:creationId xmlns:a16="http://schemas.microsoft.com/office/drawing/2014/main" id="{EFCBC79D-6F11-4AEB-8187-7A76332B4009}"/>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3" name="TextBox 2">
            <a:extLst>
              <a:ext uri="{FF2B5EF4-FFF2-40B4-BE49-F238E27FC236}">
                <a16:creationId xmlns:a16="http://schemas.microsoft.com/office/drawing/2014/main" id="{A16E5DB5-D373-4478-9CC7-60130744BDD0}"/>
              </a:ext>
            </a:extLst>
          </p:cNvPr>
          <p:cNvSpPr txBox="1"/>
          <p:nvPr/>
        </p:nvSpPr>
        <p:spPr>
          <a:xfrm>
            <a:off x="7783154" y="5334000"/>
            <a:ext cx="2485232" cy="738664"/>
          </a:xfrm>
          <a:prstGeom prst="rect">
            <a:avLst/>
          </a:prstGeom>
          <a:noFill/>
        </p:spPr>
        <p:txBody>
          <a:bodyPr wrap="none" rtlCol="0">
            <a:spAutoFit/>
          </a:bodyPr>
          <a:lstStyle/>
          <a:p>
            <a:r>
              <a:rPr lang="fr-FR" sz="2400" dirty="0"/>
              <a:t>Insérer le nom des intervenants</a:t>
            </a:r>
          </a:p>
          <a:p>
            <a:endParaRPr lang="en-GB" dirty="0"/>
          </a:p>
        </p:txBody>
      </p:sp>
    </p:spTree>
    <p:extLst>
      <p:ext uri="{BB962C8B-B14F-4D97-AF65-F5344CB8AC3E}">
        <p14:creationId xmlns:p14="http://schemas.microsoft.com/office/powerpoint/2010/main" val="167318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14A303-1508-44BC-8AB5-873BF643DEA1}"/>
              </a:ext>
            </a:extLst>
          </p:cNvPr>
          <p:cNvSpPr/>
          <p:nvPr/>
        </p:nvSpPr>
        <p:spPr>
          <a:xfrm>
            <a:off x="1230924" y="1993505"/>
            <a:ext cx="10566400" cy="3535712"/>
          </a:xfrm>
          <a:prstGeom prst="rect">
            <a:avLst/>
          </a:prstGeom>
        </p:spPr>
        <p:txBody>
          <a:bodyPr wrap="square">
            <a:spAutoFit/>
          </a:bodyPr>
          <a:lstStyle/>
          <a:p>
            <a:pPr marL="457200" indent="-457200">
              <a:buFont typeface="Wingdings" panose="05000000000000000000" pitchFamily="2" charset="2"/>
              <a:buChar char="Ø"/>
            </a:pPr>
            <a:r>
              <a:rPr lang="fr-FR" sz="2800" b="1">
                <a:solidFill>
                  <a:srgbClr val="0000CC"/>
                </a:solidFill>
              </a:rPr>
              <a:t>Problèmes préexistants</a:t>
            </a:r>
          </a:p>
          <a:p>
            <a:pPr lvl="1">
              <a:lnSpc>
                <a:spcPct val="80000"/>
              </a:lnSpc>
            </a:pPr>
            <a:r>
              <a:rPr lang="fr-FR" sz="2800"/>
              <a:t>Problèmes sociaux</a:t>
            </a:r>
          </a:p>
          <a:p>
            <a:pPr lvl="1">
              <a:lnSpc>
                <a:spcPct val="80000"/>
              </a:lnSpc>
            </a:pPr>
            <a:r>
              <a:rPr lang="fr-FR" sz="2800"/>
              <a:t>Problèmes psychologiques (y compris psychiatriques)</a:t>
            </a:r>
          </a:p>
          <a:p>
            <a:pPr>
              <a:lnSpc>
                <a:spcPct val="80000"/>
              </a:lnSpc>
            </a:pPr>
            <a:endParaRPr lang="en-GB" altLang="en-US" sz="2800" b="1" dirty="0">
              <a:solidFill>
                <a:srgbClr val="0000CC"/>
              </a:solidFill>
            </a:endParaRPr>
          </a:p>
          <a:p>
            <a:pPr marL="457200" indent="-457200">
              <a:lnSpc>
                <a:spcPct val="80000"/>
              </a:lnSpc>
              <a:buFont typeface="Wingdings" panose="05000000000000000000" pitchFamily="2" charset="2"/>
              <a:buChar char="Ø"/>
            </a:pPr>
            <a:r>
              <a:rPr lang="fr-FR" sz="2800" b="1">
                <a:solidFill>
                  <a:srgbClr val="0000CC"/>
                </a:solidFill>
              </a:rPr>
              <a:t>Problèmes induits par la crise</a:t>
            </a:r>
          </a:p>
          <a:p>
            <a:pPr lvl="1">
              <a:lnSpc>
                <a:spcPct val="80000"/>
              </a:lnSpc>
            </a:pPr>
            <a:r>
              <a:rPr lang="fr-FR" sz="2800"/>
              <a:t>Problèmes sociaux</a:t>
            </a:r>
          </a:p>
          <a:p>
            <a:pPr lvl="1">
              <a:lnSpc>
                <a:spcPct val="80000"/>
              </a:lnSpc>
            </a:pPr>
            <a:r>
              <a:rPr lang="fr-FR" sz="2800"/>
              <a:t>Problèmes psychologiques (y compris psychiatriques)</a:t>
            </a:r>
          </a:p>
          <a:p>
            <a:pPr marL="1371600" lvl="2" indent="-457200">
              <a:lnSpc>
                <a:spcPct val="80000"/>
              </a:lnSpc>
              <a:buFont typeface="Arial" panose="020B0604020202020204" pitchFamily="34" charset="0"/>
              <a:buChar char="•"/>
            </a:pPr>
            <a:r>
              <a:rPr lang="fr-FR" sz="2400"/>
              <a:t>Les problèmes psychologiques peuvent impliquer des appréciations réalistes (absence de trouble mental) ou des distorsions de la réalité (possible trouble mental)</a:t>
            </a:r>
          </a:p>
          <a:p>
            <a:pPr>
              <a:lnSpc>
                <a:spcPct val="80000"/>
              </a:lnSpc>
            </a:pPr>
            <a:endParaRPr lang="en-GB" altLang="en-US" sz="2800" b="1" dirty="0">
              <a:solidFill>
                <a:srgbClr val="0000CC"/>
              </a:solidFill>
            </a:endParaRPr>
          </a:p>
        </p:txBody>
      </p:sp>
      <p:sp>
        <p:nvSpPr>
          <p:cNvPr id="5" name="TextBox 4">
            <a:extLst>
              <a:ext uri="{FF2B5EF4-FFF2-40B4-BE49-F238E27FC236}">
                <a16:creationId xmlns:a16="http://schemas.microsoft.com/office/drawing/2014/main" id="{841538F9-2017-4D44-93F8-ED37E3534B58}"/>
              </a:ext>
            </a:extLst>
          </p:cNvPr>
          <p:cNvSpPr txBox="1"/>
          <p:nvPr/>
        </p:nvSpPr>
        <p:spPr>
          <a:xfrm>
            <a:off x="3446926" y="463416"/>
            <a:ext cx="5876481" cy="769441"/>
          </a:xfrm>
          <a:prstGeom prst="rect">
            <a:avLst/>
          </a:prstGeom>
          <a:noFill/>
        </p:spPr>
        <p:txBody>
          <a:bodyPr wrap="none" rtlCol="0">
            <a:spAutoFit/>
          </a:bodyPr>
          <a:lstStyle/>
          <a:p>
            <a:r>
              <a:rPr lang="fr-FR" sz="4400" u="sng"/>
              <a:t>Besoins en situation de crise</a:t>
            </a:r>
          </a:p>
        </p:txBody>
      </p:sp>
      <p:sp>
        <p:nvSpPr>
          <p:cNvPr id="6" name="Rectangle 5">
            <a:extLst>
              <a:ext uri="{FF2B5EF4-FFF2-40B4-BE49-F238E27FC236}">
                <a16:creationId xmlns:a16="http://schemas.microsoft.com/office/drawing/2014/main" id="{A2E389D5-2461-48C8-95D2-BD468974020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0B2EAC1-BAB8-4D82-B8DC-FBED36925D3B}"/>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18341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10431701" cy="1250648"/>
          </a:xfrm>
        </p:spPr>
        <p:txBody>
          <a:bodyPr>
            <a:noAutofit/>
          </a:bodyPr>
          <a:lstStyle/>
          <a:p>
            <a:pPr algn="ctr"/>
            <a:r>
              <a:rPr lang="fr-FR" sz="4000" u="sng">
                <a:latin typeface="+mn-lt"/>
              </a:rPr>
              <a:t>Classification des troubles mentaux et comportementaux (CIM-10) -&gt; 300 !!!</a:t>
            </a:r>
          </a:p>
        </p:txBody>
      </p:sp>
      <p:sp>
        <p:nvSpPr>
          <p:cNvPr id="3" name="Content Placeholder 2"/>
          <p:cNvSpPr>
            <a:spLocks noGrp="1"/>
          </p:cNvSpPr>
          <p:nvPr>
            <p:ph idx="1"/>
          </p:nvPr>
        </p:nvSpPr>
        <p:spPr>
          <a:xfrm>
            <a:off x="1055329" y="1871670"/>
            <a:ext cx="10843594" cy="4699725"/>
          </a:xfrm>
        </p:spPr>
        <p:txBody>
          <a:bodyPr>
            <a:normAutofit fontScale="92500" lnSpcReduction="20000"/>
          </a:bodyPr>
          <a:lstStyle/>
          <a:p>
            <a:pPr marL="0" lvl="0" indent="0">
              <a:buNone/>
            </a:pPr>
            <a:r>
              <a:rPr lang="fr-FR" dirty="0"/>
              <a:t>0.  Troubles psychiatriques dus à des raisons biologiques (démence, etc.)</a:t>
            </a:r>
          </a:p>
          <a:p>
            <a:pPr marL="457200" lvl="0" indent="-457200">
              <a:buFont typeface="+mj-lt"/>
              <a:buAutoNum type="arabicPeriod"/>
            </a:pPr>
            <a:r>
              <a:rPr lang="fr-FR" b="1" dirty="0"/>
              <a:t>Toxicomanie et dépendance</a:t>
            </a:r>
          </a:p>
          <a:p>
            <a:pPr marL="457200" lvl="0" indent="-457200">
              <a:buFont typeface="+mj-lt"/>
              <a:buAutoNum type="arabicPeriod"/>
            </a:pPr>
            <a:r>
              <a:rPr lang="fr-FR" b="1" dirty="0"/>
              <a:t>Schizophrénie </a:t>
            </a:r>
          </a:p>
          <a:p>
            <a:pPr marL="457200" lvl="0" indent="-457200">
              <a:buFont typeface="+mj-lt"/>
              <a:buAutoNum type="arabicPeriod"/>
            </a:pPr>
            <a:r>
              <a:rPr lang="fr-FR" b="1" dirty="0"/>
              <a:t>Troubles affectifs (dépression, troubles bipolaires)</a:t>
            </a:r>
          </a:p>
          <a:p>
            <a:pPr marL="457200" lvl="0" indent="-457200">
              <a:buFont typeface="+mj-lt"/>
              <a:buAutoNum type="arabicPeriod"/>
            </a:pPr>
            <a:r>
              <a:rPr lang="fr-FR" b="1" dirty="0"/>
              <a:t>Troubles neurotiques, traumatiques, psychosomatiques (anxiété, trouble obsessionnel compulsif, TSPT, etc.)</a:t>
            </a:r>
          </a:p>
          <a:p>
            <a:pPr marL="457200" lvl="0" indent="-457200">
              <a:buFont typeface="+mj-lt"/>
              <a:buAutoNum type="arabicPeriod"/>
            </a:pPr>
            <a:r>
              <a:rPr lang="fr-FR" dirty="0"/>
              <a:t>Problèmes dus à un trouble somatique (troubles du comportement alimentaire, du sommeil, etc.)</a:t>
            </a:r>
          </a:p>
          <a:p>
            <a:pPr marL="457200" lvl="0" indent="-457200">
              <a:buFont typeface="+mj-lt"/>
              <a:buAutoNum type="arabicPeriod"/>
            </a:pPr>
            <a:r>
              <a:rPr lang="fr-FR" dirty="0"/>
              <a:t>Troubles de la personnalité et du comportement</a:t>
            </a:r>
          </a:p>
          <a:p>
            <a:pPr marL="457200" lvl="0" indent="-457200">
              <a:buFont typeface="+mj-lt"/>
              <a:buAutoNum type="arabicPeriod"/>
            </a:pPr>
            <a:r>
              <a:rPr lang="fr-FR" dirty="0"/>
              <a:t>Déficience intellectuelle </a:t>
            </a:r>
          </a:p>
          <a:p>
            <a:pPr marL="457200" lvl="0" indent="-457200">
              <a:buFont typeface="+mj-lt"/>
              <a:buAutoNum type="arabicPeriod"/>
            </a:pPr>
            <a:r>
              <a:rPr lang="fr-FR" dirty="0"/>
              <a:t>Troubles du développement (autisme)</a:t>
            </a:r>
          </a:p>
          <a:p>
            <a:pPr marL="457200" lvl="0" indent="-457200">
              <a:buFont typeface="+mj-lt"/>
              <a:buAutoNum type="arabicPeriod"/>
            </a:pPr>
            <a:r>
              <a:rPr lang="fr-FR" b="1" dirty="0"/>
              <a:t>Troubles spécifiques chez l’enfant et l’adolescent (TDAH, etc.)</a:t>
            </a:r>
          </a:p>
          <a:p>
            <a:pPr marL="457200" indent="-457200">
              <a:buFont typeface="+mj-lt"/>
              <a:buAutoNum type="arabicPeriod"/>
            </a:pPr>
            <a:endParaRPr lang="fr-CH" dirty="0">
              <a:solidFill>
                <a:srgbClr val="92D050"/>
              </a:solidFill>
            </a:endParaRPr>
          </a:p>
        </p:txBody>
      </p:sp>
      <p:sp>
        <p:nvSpPr>
          <p:cNvPr id="4" name="Rectangle 3">
            <a:extLst>
              <a:ext uri="{FF2B5EF4-FFF2-40B4-BE49-F238E27FC236}">
                <a16:creationId xmlns:a16="http://schemas.microsoft.com/office/drawing/2014/main" id="{972BE989-38C7-4ADF-A3AB-3351F287736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5BAD882-16D5-4550-848B-EC7C73F5D945}"/>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93199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u="sng">
                <a:latin typeface="+mn-lt"/>
              </a:rPr>
              <a:t>Symptômes les plus courants</a:t>
            </a:r>
          </a:p>
        </p:txBody>
      </p:sp>
      <p:sp>
        <p:nvSpPr>
          <p:cNvPr id="3" name="Content Placeholder 2"/>
          <p:cNvSpPr>
            <a:spLocks noGrp="1"/>
          </p:cNvSpPr>
          <p:nvPr>
            <p:ph idx="1"/>
          </p:nvPr>
        </p:nvSpPr>
        <p:spPr>
          <a:xfrm>
            <a:off x="1290687" y="1759637"/>
            <a:ext cx="9870649" cy="4351338"/>
          </a:xfrm>
        </p:spPr>
        <p:txBody>
          <a:bodyPr>
            <a:normAutofit lnSpcReduction="10000"/>
          </a:bodyPr>
          <a:lstStyle/>
          <a:p>
            <a:pPr marL="0" lvl="0" indent="0">
              <a:buNone/>
            </a:pPr>
            <a:endParaRPr lang="en-GB" sz="2800" dirty="0"/>
          </a:p>
          <a:p>
            <a:pPr lvl="1"/>
            <a:r>
              <a:rPr lang="fr-FR" sz="2800"/>
              <a:t> Symptômes psychosomatiques</a:t>
            </a:r>
          </a:p>
          <a:p>
            <a:pPr lvl="1"/>
            <a:r>
              <a:rPr lang="fr-FR" sz="2800"/>
              <a:t> Troubles du sommeil</a:t>
            </a:r>
          </a:p>
          <a:p>
            <a:pPr lvl="1"/>
            <a:r>
              <a:rPr lang="fr-FR" sz="2800"/>
              <a:t> Troubles de l’appétit</a:t>
            </a:r>
          </a:p>
          <a:p>
            <a:pPr lvl="1"/>
            <a:r>
              <a:rPr lang="fr-FR" sz="2800"/>
              <a:t> Problèmes émotionnels : dépression, pensées suicidaires, anxiété, etc.</a:t>
            </a:r>
          </a:p>
          <a:p>
            <a:pPr lvl="1"/>
            <a:r>
              <a:rPr lang="fr-FR" sz="2800"/>
              <a:t>Pensées répétitives </a:t>
            </a:r>
          </a:p>
          <a:p>
            <a:pPr lvl="1"/>
            <a:r>
              <a:rPr lang="fr-FR" sz="2800"/>
              <a:t>Abus de substances psychoactives</a:t>
            </a:r>
          </a:p>
          <a:p>
            <a:pPr lvl="1"/>
            <a:r>
              <a:rPr lang="fr-FR" sz="2800"/>
              <a:t>Symptômes de TSPT (flashbacks, évitement)</a:t>
            </a:r>
          </a:p>
          <a:p>
            <a:pPr lvl="1"/>
            <a:r>
              <a:rPr lang="fr-FR" sz="2800">
                <a:solidFill>
                  <a:srgbClr val="FF0000"/>
                </a:solidFill>
              </a:rPr>
              <a:t>Chez l’enfant</a:t>
            </a:r>
            <a:r>
              <a:rPr lang="fr-FR" sz="2800"/>
              <a:t> (énurésie, agressivité, peur)</a:t>
            </a:r>
          </a:p>
          <a:p>
            <a:endParaRPr lang="fr-CH" dirty="0"/>
          </a:p>
        </p:txBody>
      </p:sp>
      <p:sp>
        <p:nvSpPr>
          <p:cNvPr id="4" name="Rectangle 3">
            <a:extLst>
              <a:ext uri="{FF2B5EF4-FFF2-40B4-BE49-F238E27FC236}">
                <a16:creationId xmlns:a16="http://schemas.microsoft.com/office/drawing/2014/main" id="{4F36EE95-245E-4558-A942-B20087B6B04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D5A9F73-4DD0-4EC2-8AAB-6E0B843EF904}"/>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95026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83C1-842B-4494-A790-70C5412F9259}"/>
              </a:ext>
            </a:extLst>
          </p:cNvPr>
          <p:cNvSpPr>
            <a:spLocks noGrp="1"/>
          </p:cNvSpPr>
          <p:nvPr>
            <p:ph type="title"/>
          </p:nvPr>
        </p:nvSpPr>
        <p:spPr>
          <a:xfrm>
            <a:off x="2580640" y="1523365"/>
            <a:ext cx="9149080" cy="1325563"/>
          </a:xfrm>
        </p:spPr>
        <p:txBody>
          <a:bodyPr>
            <a:normAutofit/>
          </a:bodyPr>
          <a:lstStyle/>
          <a:p>
            <a:r>
              <a:rPr lang="fr-FR" sz="4000">
                <a:latin typeface="+mn-lt"/>
              </a:rPr>
              <a:t>Quelles sont les conséquences des problèmes de santé mentale ?</a:t>
            </a:r>
          </a:p>
        </p:txBody>
      </p:sp>
      <p:sp>
        <p:nvSpPr>
          <p:cNvPr id="4" name="TextBox 3">
            <a:extLst>
              <a:ext uri="{FF2B5EF4-FFF2-40B4-BE49-F238E27FC236}">
                <a16:creationId xmlns:a16="http://schemas.microsoft.com/office/drawing/2014/main" id="{D23C9F5F-46AA-4C49-8A93-C8BC45E4F484}"/>
              </a:ext>
            </a:extLst>
          </p:cNvPr>
          <p:cNvSpPr txBox="1"/>
          <p:nvPr/>
        </p:nvSpPr>
        <p:spPr>
          <a:xfrm>
            <a:off x="1012261" y="1401316"/>
            <a:ext cx="1326004" cy="1569660"/>
          </a:xfrm>
          <a:prstGeom prst="rect">
            <a:avLst/>
          </a:prstGeom>
          <a:noFill/>
        </p:spPr>
        <p:txBody>
          <a:bodyPr wrap="none" rtlCol="0">
            <a:spAutoFit/>
          </a:bodyPr>
          <a:lstStyle/>
          <a:p>
            <a:r>
              <a:rPr lang="fr-FR" sz="9600" b="1">
                <a:solidFill>
                  <a:srgbClr val="FF0000"/>
                </a:solidFill>
              </a:rPr>
              <a:t>??</a:t>
            </a:r>
          </a:p>
        </p:txBody>
      </p:sp>
      <p:sp>
        <p:nvSpPr>
          <p:cNvPr id="6" name="TextBox 5">
            <a:extLst>
              <a:ext uri="{FF2B5EF4-FFF2-40B4-BE49-F238E27FC236}">
                <a16:creationId xmlns:a16="http://schemas.microsoft.com/office/drawing/2014/main" id="{61B228E6-611B-4404-A860-179C7531DB20}"/>
              </a:ext>
            </a:extLst>
          </p:cNvPr>
          <p:cNvSpPr txBox="1"/>
          <p:nvPr/>
        </p:nvSpPr>
        <p:spPr>
          <a:xfrm>
            <a:off x="2580640" y="3429000"/>
            <a:ext cx="6228080" cy="1384995"/>
          </a:xfrm>
          <a:prstGeom prst="rect">
            <a:avLst/>
          </a:prstGeom>
          <a:noFill/>
        </p:spPr>
        <p:txBody>
          <a:bodyPr wrap="square" rtlCol="0">
            <a:spAutoFit/>
          </a:bodyPr>
          <a:lstStyle/>
          <a:p>
            <a:pPr marL="457200" indent="-457200">
              <a:buFont typeface="Arial" panose="020B0604020202020204" pitchFamily="34" charset="0"/>
              <a:buChar char="•"/>
            </a:pPr>
            <a:r>
              <a:rPr lang="fr-FR" sz="2800"/>
              <a:t>Répercussions sur la vie sociale et familiale</a:t>
            </a:r>
          </a:p>
          <a:p>
            <a:pPr marL="457200" indent="-457200">
              <a:buFont typeface="Arial" panose="020B0604020202020204" pitchFamily="34" charset="0"/>
              <a:buChar char="•"/>
            </a:pPr>
            <a:r>
              <a:rPr lang="fr-FR" sz="2800"/>
              <a:t>Répercussions de la stigmatisation sur l’accès aux services</a:t>
            </a:r>
          </a:p>
          <a:p>
            <a:pPr marL="457200" indent="-457200">
              <a:buFont typeface="Arial" panose="020B0604020202020204" pitchFamily="34" charset="0"/>
              <a:buChar char="•"/>
            </a:pPr>
            <a:r>
              <a:rPr lang="fr-FR" sz="2800"/>
              <a:t>Fardeau économique : direct/indirect</a:t>
            </a:r>
          </a:p>
        </p:txBody>
      </p:sp>
      <p:sp>
        <p:nvSpPr>
          <p:cNvPr id="5" name="Rectangle 4">
            <a:extLst>
              <a:ext uri="{FF2B5EF4-FFF2-40B4-BE49-F238E27FC236}">
                <a16:creationId xmlns:a16="http://schemas.microsoft.com/office/drawing/2014/main" id="{D6C54B59-62BE-4128-83B8-53EEAA6887C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022CACF-BC87-4CFE-840D-9AF64CB323FF}"/>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7080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3681392-7413-4EE6-9A47-46F957B2E0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4880" y="10760"/>
            <a:ext cx="8778240" cy="684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B0201B0-7992-4892-9989-0592C83D9D6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C60BEF-CFCF-4E44-9384-2C2DA137C758}"/>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943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23667BD-AC9A-494D-A3D9-A5B34CF88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640" y="0"/>
            <a:ext cx="9850120" cy="696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DF54CE53-B594-46E3-A9D0-41470A60040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AA45FF45-FB9C-4DB0-8728-F28DB2E9A6A5}"/>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26445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r-FR">
                <a:solidFill>
                  <a:schemeClr val="accent1">
                    <a:lumMod val="75000"/>
                  </a:schemeClr>
                </a:solidFill>
              </a:rPr>
            </a:br>
            <a:endParaRPr lang="fr-FR">
              <a:solidFill>
                <a:schemeClr val="accent1">
                  <a:lumMod val="75000"/>
                </a:schemeClr>
              </a:solidFill>
            </a:endParaRPr>
          </a:p>
        </p:txBody>
      </p:sp>
      <p:pic>
        <p:nvPicPr>
          <p:cNvPr id="12" name="Picture 26" descr="mhGAP"/>
          <p:cNvPicPr>
            <a:picLocks noGrp="1" noChangeAspect="1" noChangeArrowheads="1"/>
          </p:cNvPicPr>
          <p:nvPr>
            <p:ph idx="1"/>
          </p:nvPr>
        </p:nvPicPr>
        <p:blipFill>
          <a:blip r:embed="rId3" cstate="print"/>
          <a:stretch>
            <a:fillRect/>
          </a:stretch>
        </p:blipFill>
        <p:spPr bwMode="auto">
          <a:xfrm>
            <a:off x="7746217" y="2475198"/>
            <a:ext cx="4183187" cy="3091024"/>
          </a:xfrm>
          <a:prstGeom prst="rect">
            <a:avLst/>
          </a:prstGeom>
          <a:noFill/>
          <a:ln w="9525" algn="ctr">
            <a:noFill/>
            <a:miter lim="800000"/>
            <a:headEnd/>
            <a:tailEnd/>
          </a:ln>
          <a:effectLst>
            <a:outerShdw dist="107763" dir="2700000" algn="ctr" rotWithShape="0">
              <a:srgbClr val="808080">
                <a:alpha val="50000"/>
              </a:srgbClr>
            </a:outerShdw>
          </a:effectLst>
        </p:spPr>
      </p:pic>
      <p:sp>
        <p:nvSpPr>
          <p:cNvPr id="5" name="Slide Number Placeholder 4"/>
          <p:cNvSpPr>
            <a:spLocks noGrp="1"/>
          </p:cNvSpPr>
          <p:nvPr>
            <p:ph type="sldNum" sz="quarter" idx="12"/>
          </p:nvPr>
        </p:nvSpPr>
        <p:spPr>
          <a:xfrm>
            <a:off x="8953520" y="0"/>
            <a:ext cx="1066800" cy="329184"/>
          </a:xfrm>
        </p:spPr>
        <p:txBody>
          <a:bodyPr/>
          <a:lstStyle/>
          <a:p>
            <a:fld id="{23873EED-40A3-48A5-B069-5D5E2DBE52E0}" type="slidenum">
              <a:rPr lang="en-US" smtClean="0">
                <a:solidFill>
                  <a:srgbClr val="F18245"/>
                </a:solidFill>
              </a:rPr>
              <a:pPr/>
              <a:t>16</a:t>
            </a:fld>
            <a:endParaRPr lang="en-US">
              <a:solidFill>
                <a:srgbClr val="F18245"/>
              </a:solidFill>
            </a:endParaRPr>
          </a:p>
        </p:txBody>
      </p:sp>
      <p:pic>
        <p:nvPicPr>
          <p:cNvPr id="8" name="Picture 17" descr="E-cover"/>
          <p:cNvPicPr>
            <a:picLocks noChangeAspect="1" noChangeArrowheads="1"/>
          </p:cNvPicPr>
          <p:nvPr/>
        </p:nvPicPr>
        <p:blipFill>
          <a:blip r:embed="rId4" cstate="print"/>
          <a:srcRect/>
          <a:stretch>
            <a:fillRect/>
          </a:stretch>
        </p:blipFill>
        <p:spPr bwMode="auto">
          <a:xfrm>
            <a:off x="4260391" y="1726629"/>
            <a:ext cx="3233203" cy="4373144"/>
          </a:xfrm>
          <a:prstGeom prst="rect">
            <a:avLst/>
          </a:prstGeom>
          <a:noFill/>
          <a:ln w="9525">
            <a:noFill/>
            <a:miter lim="800000"/>
            <a:headEnd/>
            <a:tailEnd/>
          </a:ln>
          <a:effectLst>
            <a:outerShdw dist="107763" dir="2700000" algn="ctr" rotWithShape="0">
              <a:srgbClr val="808080">
                <a:alpha val="50000"/>
              </a:srgbClr>
            </a:outerShdw>
          </a:effectLst>
        </p:spPr>
      </p:pic>
      <p:pic>
        <p:nvPicPr>
          <p:cNvPr id="13" name="Picture 13" descr="2001 report"/>
          <p:cNvPicPr>
            <a:picLocks noChangeAspect="1" noChangeArrowheads="1"/>
          </p:cNvPicPr>
          <p:nvPr/>
        </p:nvPicPr>
        <p:blipFill>
          <a:blip r:embed="rId5" cstate="print"/>
          <a:srcRect/>
          <a:stretch>
            <a:fillRect/>
          </a:stretch>
        </p:blipFill>
        <p:spPr bwMode="auto">
          <a:xfrm>
            <a:off x="959251" y="1726629"/>
            <a:ext cx="3048517" cy="4438675"/>
          </a:xfrm>
          <a:prstGeom prst="rect">
            <a:avLst/>
          </a:prstGeom>
          <a:noFill/>
          <a:effectLst>
            <a:outerShdw dist="107763" dir="2700000" algn="ctr" rotWithShape="0">
              <a:srgbClr val="808080">
                <a:alpha val="50000"/>
              </a:srgbClr>
            </a:outerShdw>
          </a:effectLst>
        </p:spPr>
      </p:pic>
      <p:sp>
        <p:nvSpPr>
          <p:cNvPr id="7" name="TextBox 6"/>
          <p:cNvSpPr txBox="1"/>
          <p:nvPr/>
        </p:nvSpPr>
        <p:spPr>
          <a:xfrm>
            <a:off x="1351560" y="575347"/>
            <a:ext cx="4289219" cy="646331"/>
          </a:xfrm>
          <a:prstGeom prst="rect">
            <a:avLst/>
          </a:prstGeom>
          <a:noFill/>
        </p:spPr>
        <p:txBody>
          <a:bodyPr wrap="square" rtlCol="0">
            <a:spAutoFit/>
          </a:bodyPr>
          <a:lstStyle/>
          <a:p>
            <a:r>
              <a:rPr lang="fr-FR" sz="3600" b="1" u="sng" dirty="0"/>
              <a:t>Programme </a:t>
            </a:r>
            <a:r>
              <a:rPr lang="fr-FR" sz="3600" b="1" u="sng" dirty="0" err="1"/>
              <a:t>mhGAP</a:t>
            </a:r>
            <a:r>
              <a:rPr lang="fr-FR" sz="3600" b="1" u="sng" dirty="0"/>
              <a:t> </a:t>
            </a:r>
          </a:p>
        </p:txBody>
      </p:sp>
      <p:sp>
        <p:nvSpPr>
          <p:cNvPr id="10" name="Rectangle 9">
            <a:extLst>
              <a:ext uri="{FF2B5EF4-FFF2-40B4-BE49-F238E27FC236}">
                <a16:creationId xmlns:a16="http://schemas.microsoft.com/office/drawing/2014/main" id="{33134B2C-D6C4-4ABF-8CD5-1375409AD04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94D5A70B-F9AB-46C1-BB99-ABA9E564721D}"/>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3" name="TextBox 2">
            <a:extLst>
              <a:ext uri="{FF2B5EF4-FFF2-40B4-BE49-F238E27FC236}">
                <a16:creationId xmlns:a16="http://schemas.microsoft.com/office/drawing/2014/main" id="{E8E4C678-3B28-4203-A0F0-CAAE2E116979}"/>
              </a:ext>
            </a:extLst>
          </p:cNvPr>
          <p:cNvSpPr txBox="1"/>
          <p:nvPr/>
        </p:nvSpPr>
        <p:spPr>
          <a:xfrm>
            <a:off x="2074470" y="6308209"/>
            <a:ext cx="806631" cy="461665"/>
          </a:xfrm>
          <a:prstGeom prst="rect">
            <a:avLst/>
          </a:prstGeom>
          <a:noFill/>
        </p:spPr>
        <p:txBody>
          <a:bodyPr wrap="none" rtlCol="0">
            <a:spAutoFit/>
          </a:bodyPr>
          <a:lstStyle/>
          <a:p>
            <a:r>
              <a:rPr lang="fr-FR" sz="2400"/>
              <a:t>2001</a:t>
            </a:r>
          </a:p>
        </p:txBody>
      </p:sp>
      <p:sp>
        <p:nvSpPr>
          <p:cNvPr id="4" name="TextBox 3">
            <a:extLst>
              <a:ext uri="{FF2B5EF4-FFF2-40B4-BE49-F238E27FC236}">
                <a16:creationId xmlns:a16="http://schemas.microsoft.com/office/drawing/2014/main" id="{E894979C-2B6A-4413-9D41-1224E7A3019C}"/>
              </a:ext>
            </a:extLst>
          </p:cNvPr>
          <p:cNvSpPr txBox="1"/>
          <p:nvPr/>
        </p:nvSpPr>
        <p:spPr>
          <a:xfrm>
            <a:off x="5430130" y="6308210"/>
            <a:ext cx="927122" cy="461665"/>
          </a:xfrm>
          <a:prstGeom prst="rect">
            <a:avLst/>
          </a:prstGeom>
          <a:noFill/>
        </p:spPr>
        <p:txBody>
          <a:bodyPr wrap="square" rtlCol="0">
            <a:spAutoFit/>
          </a:bodyPr>
          <a:lstStyle/>
          <a:p>
            <a:r>
              <a:rPr lang="fr-FR" sz="2400"/>
              <a:t>2010</a:t>
            </a:r>
          </a:p>
        </p:txBody>
      </p:sp>
    </p:spTree>
    <p:extLst>
      <p:ext uri="{BB962C8B-B14F-4D97-AF65-F5344CB8AC3E}">
        <p14:creationId xmlns:p14="http://schemas.microsoft.com/office/powerpoint/2010/main" val="135859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a:extLst>
              <a:ext uri="{FF2B5EF4-FFF2-40B4-BE49-F238E27FC236}">
                <a16:creationId xmlns:a16="http://schemas.microsoft.com/office/drawing/2014/main" id="{CFC89E4A-5168-4ABB-ADC0-D4304AEEDA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65074" y="0"/>
            <a:ext cx="9845184" cy="6946884"/>
          </a:xfrm>
        </p:spPr>
      </p:pic>
      <p:sp>
        <p:nvSpPr>
          <p:cNvPr id="3" name="Rectangle 2">
            <a:extLst>
              <a:ext uri="{FF2B5EF4-FFF2-40B4-BE49-F238E27FC236}">
                <a16:creationId xmlns:a16="http://schemas.microsoft.com/office/drawing/2014/main" id="{D0777E2C-6CF3-468C-BFAC-BC0FD5F4B10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102480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Content Placeholder 4" descr="expansion of mnh services l.jpg">
            <a:extLst>
              <a:ext uri="{FF2B5EF4-FFF2-40B4-BE49-F238E27FC236}">
                <a16:creationId xmlns:a16="http://schemas.microsoft.com/office/drawing/2014/main" id="{518A6793-1C74-4611-A445-86247FE662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82"/>
          <a:stretch>
            <a:fillRect/>
          </a:stretch>
        </p:blipFill>
        <p:spPr>
          <a:xfrm>
            <a:off x="1666240" y="0"/>
            <a:ext cx="9687560" cy="6850037"/>
          </a:xfrm>
        </p:spPr>
      </p:pic>
      <p:sp>
        <p:nvSpPr>
          <p:cNvPr id="3" name="Rectangle 2">
            <a:extLst>
              <a:ext uri="{FF2B5EF4-FFF2-40B4-BE49-F238E27FC236}">
                <a16:creationId xmlns:a16="http://schemas.microsoft.com/office/drawing/2014/main" id="{49FB9D67-1CF8-44D2-89F7-4F62FABB31B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61443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443" y="389926"/>
            <a:ext cx="10515600" cy="1325563"/>
          </a:xfrm>
        </p:spPr>
        <p:txBody>
          <a:bodyPr/>
          <a:lstStyle/>
          <a:p>
            <a:pPr algn="ctr"/>
            <a:r>
              <a:rPr lang="fr-FR" u="sng">
                <a:latin typeface="+mn-lt"/>
              </a:rPr>
              <a:t>Plan d’action 2013–2020 de l’OMS en matière de santé mentale</a:t>
            </a:r>
          </a:p>
        </p:txBody>
      </p:sp>
      <p:sp>
        <p:nvSpPr>
          <p:cNvPr id="3" name="Inhaltsplatzhalter 2"/>
          <p:cNvSpPr>
            <a:spLocks noGrp="1"/>
          </p:cNvSpPr>
          <p:nvPr>
            <p:ph idx="1"/>
          </p:nvPr>
        </p:nvSpPr>
        <p:spPr>
          <a:xfrm>
            <a:off x="1064443" y="2391233"/>
            <a:ext cx="10515600" cy="3293130"/>
          </a:xfrm>
        </p:spPr>
        <p:txBody>
          <a:bodyPr>
            <a:normAutofit lnSpcReduction="10000"/>
          </a:bodyPr>
          <a:lstStyle/>
          <a:p>
            <a:pPr marL="514350" indent="-514350">
              <a:buFont typeface="+mj-lt"/>
              <a:buAutoNum type="arabicPeriod"/>
            </a:pPr>
            <a:r>
              <a:rPr lang="fr-FR"/>
              <a:t>Renforcer le leadership et la gouvernance dans le domaine de la santé mentale</a:t>
            </a:r>
          </a:p>
          <a:p>
            <a:pPr marL="514350" indent="-514350">
              <a:buFont typeface="+mj-lt"/>
              <a:buAutoNum type="arabicPeriod"/>
            </a:pPr>
            <a:r>
              <a:rPr lang="fr-FR"/>
              <a:t>Fournir des services de santé mentale et d’aide sociale complets, intégrés et adaptés aux besoins dans un cadre communautaire</a:t>
            </a:r>
          </a:p>
          <a:p>
            <a:pPr marL="514350" indent="-514350">
              <a:buFont typeface="+mj-lt"/>
              <a:buAutoNum type="arabicPeriod"/>
            </a:pPr>
            <a:r>
              <a:rPr lang="fr-FR"/>
              <a:t>Mettre en œuvre des stratégies de promotion et de prévention dans le domaine de la santé mentale</a:t>
            </a:r>
          </a:p>
          <a:p>
            <a:pPr marL="514350" indent="-514350">
              <a:buFont typeface="+mj-lt"/>
              <a:buAutoNum type="arabicPeriod"/>
            </a:pPr>
            <a:r>
              <a:rPr lang="fr-FR"/>
              <a:t>Renforcer les systèmes d’information, les bases factuelles et la recherche dans le domaine de la santé mentale</a:t>
            </a:r>
          </a:p>
        </p:txBody>
      </p:sp>
      <p:sp>
        <p:nvSpPr>
          <p:cNvPr id="4" name="Rectangle 3">
            <a:extLst>
              <a:ext uri="{FF2B5EF4-FFF2-40B4-BE49-F238E27FC236}">
                <a16:creationId xmlns:a16="http://schemas.microsoft.com/office/drawing/2014/main" id="{F625D914-4450-46DD-A8BF-C7C4514479C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8621629D-83D8-48A1-8697-A7198FA72105}"/>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1727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048D24-081E-4725-926B-1DF9E14DA103}"/>
              </a:ext>
            </a:extLst>
          </p:cNvPr>
          <p:cNvSpPr/>
          <p:nvPr/>
        </p:nvSpPr>
        <p:spPr>
          <a:xfrm>
            <a:off x="1310636" y="1918717"/>
            <a:ext cx="9263149" cy="3477875"/>
          </a:xfrm>
          <a:prstGeom prst="rect">
            <a:avLst/>
          </a:prstGeom>
        </p:spPr>
        <p:txBody>
          <a:bodyPr wrap="square">
            <a:spAutoFit/>
          </a:bodyPr>
          <a:lstStyle/>
          <a:p>
            <a:r>
              <a:rPr lang="fr-FR" sz="2800" b="1">
                <a:solidFill>
                  <a:srgbClr val="0000FF"/>
                </a:solidFill>
                <a:latin typeface="Calibri" panose="020F0502020204030204" pitchFamily="34" charset="0"/>
                <a:ea typeface="Calibri" panose="020F0502020204030204" pitchFamily="34" charset="0"/>
              </a:rPr>
              <a:t>Être capable de</a:t>
            </a:r>
          </a:p>
          <a:p>
            <a:pPr marL="342900" indent="-342900">
              <a:buFont typeface="Arial" panose="020B0604020202020204" pitchFamily="34" charset="0"/>
              <a:buChar char="•"/>
            </a:pPr>
            <a:r>
              <a:rPr lang="fr-FR" sz="2400">
                <a:ea typeface="Calibri" panose="020F0502020204030204" pitchFamily="34" charset="0"/>
              </a:rPr>
              <a:t>Expliquer en quoi il est important de répondre aux besoins des populations touchées en matière de santé mentale et de soutien psychosocial en situation de crise aigüe et/ou prolongée </a:t>
            </a:r>
          </a:p>
          <a:p>
            <a:endParaRPr lang="en-US" sz="2400" dirty="0"/>
          </a:p>
          <a:p>
            <a:pPr marL="342900" indent="-342900">
              <a:buFont typeface="Arial" panose="020B0604020202020204" pitchFamily="34" charset="0"/>
              <a:buChar char="•"/>
            </a:pPr>
            <a:r>
              <a:rPr lang="fr-FR" sz="2400"/>
              <a:t>Décrire les éléments d’une évaluation SMSPS</a:t>
            </a:r>
          </a:p>
          <a:p>
            <a:endParaRPr lang="en-US" sz="2400" dirty="0"/>
          </a:p>
          <a:p>
            <a:pPr marL="342900" indent="-342900">
              <a:buFont typeface="Arial" panose="020B0604020202020204" pitchFamily="34" charset="0"/>
              <a:buChar char="•"/>
            </a:pPr>
            <a:r>
              <a:rPr lang="fr-FR" sz="2400"/>
              <a:t>D’examiner une réponse programmatique appropriée, axée sur la prévention, le traitement et les soins apportés aux personnes ayant besoin de soins en santé mentale et d’un soutien psychosocial pendant des crises aigües et/ou prolongées</a:t>
            </a:r>
          </a:p>
        </p:txBody>
      </p:sp>
      <p:sp>
        <p:nvSpPr>
          <p:cNvPr id="2" name="TextBox 1">
            <a:extLst>
              <a:ext uri="{FF2B5EF4-FFF2-40B4-BE49-F238E27FC236}">
                <a16:creationId xmlns:a16="http://schemas.microsoft.com/office/drawing/2014/main" id="{214C35D9-9859-4086-8CC3-2A66E59311E8}"/>
              </a:ext>
            </a:extLst>
          </p:cNvPr>
          <p:cNvSpPr txBox="1"/>
          <p:nvPr/>
        </p:nvSpPr>
        <p:spPr>
          <a:xfrm>
            <a:off x="4652788" y="562069"/>
            <a:ext cx="2578847" cy="769441"/>
          </a:xfrm>
          <a:prstGeom prst="rect">
            <a:avLst/>
          </a:prstGeom>
          <a:noFill/>
        </p:spPr>
        <p:txBody>
          <a:bodyPr wrap="none" rtlCol="0">
            <a:spAutoFit/>
          </a:bodyPr>
          <a:lstStyle/>
          <a:p>
            <a:r>
              <a:rPr lang="fr-FR" sz="4400" u="sng"/>
              <a:t>Objectifs</a:t>
            </a:r>
          </a:p>
        </p:txBody>
      </p:sp>
      <p:sp>
        <p:nvSpPr>
          <p:cNvPr id="5" name="Rectangle 4">
            <a:extLst>
              <a:ext uri="{FF2B5EF4-FFF2-40B4-BE49-F238E27FC236}">
                <a16:creationId xmlns:a16="http://schemas.microsoft.com/office/drawing/2014/main" id="{EC56D24A-8333-405A-ADEC-B7D4CDACCD4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AF49F49-00F5-4FD9-8A4B-996E87874582}"/>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74600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6">
            <a:extLst>
              <a:ext uri="{FF2B5EF4-FFF2-40B4-BE49-F238E27FC236}">
                <a16:creationId xmlns:a16="http://schemas.microsoft.com/office/drawing/2014/main" id="{11C05A36-D0A3-4D12-AC4B-056AF272E710}"/>
              </a:ext>
            </a:extLst>
          </p:cNvPr>
          <p:cNvSpPr txBox="1">
            <a:spLocks noChangeArrowheads="1"/>
          </p:cNvSpPr>
          <p:nvPr/>
        </p:nvSpPr>
        <p:spPr bwMode="auto">
          <a:xfrm>
            <a:off x="4156525" y="5334641"/>
            <a:ext cx="3637058" cy="8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spAutoFit/>
          </a:bodyP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fr-FR" sz="1905">
                <a:solidFill>
                  <a:srgbClr val="000000"/>
                </a:solidFill>
              </a:rPr>
              <a:t>Services essentiels et sécurité</a:t>
            </a:r>
          </a:p>
          <a:p>
            <a:pPr rtl="1" eaLnBrk="1" hangingPunct="1">
              <a:spcBef>
                <a:spcPct val="50000"/>
              </a:spcBef>
              <a:buClrTx/>
              <a:buFontTx/>
              <a:buNone/>
            </a:pPr>
            <a:endParaRPr lang="en-US" altLang="en-US" sz="1905">
              <a:solidFill>
                <a:schemeClr val="tx1"/>
              </a:solidFill>
            </a:endParaRPr>
          </a:p>
        </p:txBody>
      </p:sp>
      <p:sp>
        <p:nvSpPr>
          <p:cNvPr id="31747" name="Text Box 17">
            <a:extLst>
              <a:ext uri="{FF2B5EF4-FFF2-40B4-BE49-F238E27FC236}">
                <a16:creationId xmlns:a16="http://schemas.microsoft.com/office/drawing/2014/main" id="{FCC82FE3-1EFB-4690-A3A4-39BB33BEA4F0}"/>
              </a:ext>
            </a:extLst>
          </p:cNvPr>
          <p:cNvSpPr txBox="1">
            <a:spLocks noChangeArrowheads="1"/>
          </p:cNvSpPr>
          <p:nvPr/>
        </p:nvSpPr>
        <p:spPr bwMode="auto">
          <a:xfrm>
            <a:off x="3913190" y="3962465"/>
            <a:ext cx="4041656" cy="3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spAutoFit/>
          </a:bodyP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50000"/>
              </a:spcBef>
              <a:buClrTx/>
              <a:buFontTx/>
              <a:buNone/>
            </a:pPr>
            <a:r>
              <a:rPr lang="fr-FR" sz="1905">
                <a:solidFill>
                  <a:srgbClr val="000000"/>
                </a:solidFill>
              </a:rPr>
              <a:t>Soutien communautaire et de la famille</a:t>
            </a:r>
          </a:p>
        </p:txBody>
      </p:sp>
      <p:sp>
        <p:nvSpPr>
          <p:cNvPr id="31748" name="AutoShape 6">
            <a:extLst>
              <a:ext uri="{FF2B5EF4-FFF2-40B4-BE49-F238E27FC236}">
                <a16:creationId xmlns:a16="http://schemas.microsoft.com/office/drawing/2014/main" id="{29289E9F-F080-4B79-828D-5D6F6ED16622}"/>
              </a:ext>
            </a:extLst>
          </p:cNvPr>
          <p:cNvSpPr>
            <a:spLocks noChangeAspect="1" noChangeArrowheads="1"/>
          </p:cNvSpPr>
          <p:nvPr/>
        </p:nvSpPr>
        <p:spPr bwMode="auto">
          <a:xfrm>
            <a:off x="1962194" y="666651"/>
            <a:ext cx="8002680" cy="58875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2449">
              <a:solidFill>
                <a:schemeClr val="tx1"/>
              </a:solidFill>
            </a:endParaRPr>
          </a:p>
        </p:txBody>
      </p:sp>
      <p:sp>
        <p:nvSpPr>
          <p:cNvPr id="31749" name="Freeform 7">
            <a:extLst>
              <a:ext uri="{FF2B5EF4-FFF2-40B4-BE49-F238E27FC236}">
                <a16:creationId xmlns:a16="http://schemas.microsoft.com/office/drawing/2014/main" id="{E9D80DF5-9F1A-492B-B640-89DE1B964813}"/>
              </a:ext>
            </a:extLst>
          </p:cNvPr>
          <p:cNvSpPr>
            <a:spLocks/>
          </p:cNvSpPr>
          <p:nvPr/>
        </p:nvSpPr>
        <p:spPr bwMode="auto">
          <a:xfrm>
            <a:off x="4898046" y="551463"/>
            <a:ext cx="1994191" cy="1461446"/>
          </a:xfrm>
          <a:custGeom>
            <a:avLst/>
            <a:gdLst>
              <a:gd name="T0" fmla="*/ 0 w 1812"/>
              <a:gd name="T1" fmla="*/ 2147483646 h 1409"/>
              <a:gd name="T2" fmla="*/ 2147483646 w 1812"/>
              <a:gd name="T3" fmla="*/ 0 h 1409"/>
              <a:gd name="T4" fmla="*/ 2147483646 w 1812"/>
              <a:gd name="T5" fmla="*/ 0 h 1409"/>
              <a:gd name="T6" fmla="*/ 2147483646 w 1812"/>
              <a:gd name="T7" fmla="*/ 2147483646 h 1409"/>
              <a:gd name="T8" fmla="*/ 0 w 1812"/>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0" name="Freeform 8">
            <a:extLst>
              <a:ext uri="{FF2B5EF4-FFF2-40B4-BE49-F238E27FC236}">
                <a16:creationId xmlns:a16="http://schemas.microsoft.com/office/drawing/2014/main" id="{87E8D77B-8437-4BC2-99CF-5D91FB0F1DDD}"/>
              </a:ext>
            </a:extLst>
          </p:cNvPr>
          <p:cNvSpPr>
            <a:spLocks/>
          </p:cNvSpPr>
          <p:nvPr/>
        </p:nvSpPr>
        <p:spPr bwMode="auto">
          <a:xfrm>
            <a:off x="4898046" y="581700"/>
            <a:ext cx="1994191" cy="1461447"/>
          </a:xfrm>
          <a:custGeom>
            <a:avLst/>
            <a:gdLst>
              <a:gd name="T0" fmla="*/ 0 w 1812"/>
              <a:gd name="T1" fmla="*/ 2147483646 h 1409"/>
              <a:gd name="T2" fmla="*/ 2147483646 w 1812"/>
              <a:gd name="T3" fmla="*/ 0 h 1409"/>
              <a:gd name="T4" fmla="*/ 2147483646 w 1812"/>
              <a:gd name="T5" fmla="*/ 0 h 1409"/>
              <a:gd name="T6" fmla="*/ 2147483646 w 1812"/>
              <a:gd name="T7" fmla="*/ 2147483646 h 1409"/>
              <a:gd name="T8" fmla="*/ 0 w 1812"/>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1" name="Rectangle 9">
            <a:extLst>
              <a:ext uri="{FF2B5EF4-FFF2-40B4-BE49-F238E27FC236}">
                <a16:creationId xmlns:a16="http://schemas.microsoft.com/office/drawing/2014/main" id="{F603E0EE-B173-4CC2-BCEE-2C84928B4605}"/>
              </a:ext>
            </a:extLst>
          </p:cNvPr>
          <p:cNvSpPr>
            <a:spLocks noChangeArrowheads="1"/>
          </p:cNvSpPr>
          <p:nvPr/>
        </p:nvSpPr>
        <p:spPr bwMode="auto">
          <a:xfrm>
            <a:off x="5360238" y="1432650"/>
            <a:ext cx="1079887" cy="6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fr-FR" sz="1800">
                <a:solidFill>
                  <a:srgbClr val="000000"/>
                </a:solidFill>
              </a:rPr>
              <a:t>Services</a:t>
            </a:r>
          </a:p>
          <a:p>
            <a:pPr algn="ctr" rtl="1" eaLnBrk="1" hangingPunct="1">
              <a:spcBef>
                <a:spcPct val="0"/>
              </a:spcBef>
              <a:buClrTx/>
              <a:buFontTx/>
              <a:buNone/>
            </a:pPr>
            <a:r>
              <a:rPr lang="fr-FR" sz="1800">
                <a:solidFill>
                  <a:srgbClr val="000000"/>
                </a:solidFill>
              </a:rPr>
              <a:t>cliniques</a:t>
            </a:r>
            <a:r>
              <a:rPr lang="fr-FR" sz="1451">
                <a:solidFill>
                  <a:srgbClr val="000000"/>
                </a:solidFill>
              </a:rPr>
              <a:t> </a:t>
            </a:r>
          </a:p>
        </p:txBody>
      </p:sp>
      <p:sp>
        <p:nvSpPr>
          <p:cNvPr id="31752" name="Freeform 10">
            <a:extLst>
              <a:ext uri="{FF2B5EF4-FFF2-40B4-BE49-F238E27FC236}">
                <a16:creationId xmlns:a16="http://schemas.microsoft.com/office/drawing/2014/main" id="{B8110EB1-210C-4C85-BD0E-820AD729A226}"/>
              </a:ext>
            </a:extLst>
          </p:cNvPr>
          <p:cNvSpPr>
            <a:spLocks/>
          </p:cNvSpPr>
          <p:nvPr/>
        </p:nvSpPr>
        <p:spPr bwMode="auto">
          <a:xfrm>
            <a:off x="3913189" y="2028748"/>
            <a:ext cx="3985502" cy="1460007"/>
          </a:xfrm>
          <a:custGeom>
            <a:avLst/>
            <a:gdLst>
              <a:gd name="T0" fmla="*/ 0 w 3621"/>
              <a:gd name="T1" fmla="*/ 2147483646 h 1408"/>
              <a:gd name="T2" fmla="*/ 2147483646 w 3621"/>
              <a:gd name="T3" fmla="*/ 0 h 1408"/>
              <a:gd name="T4" fmla="*/ 2147483646 w 3621"/>
              <a:gd name="T5" fmla="*/ 0 h 1408"/>
              <a:gd name="T6" fmla="*/ 2147483646 w 3621"/>
              <a:gd name="T7" fmla="*/ 2147483646 h 1408"/>
              <a:gd name="T8" fmla="*/ 0 w 3621"/>
              <a:gd name="T9" fmla="*/ 2147483646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3" name="Freeform 11">
            <a:extLst>
              <a:ext uri="{FF2B5EF4-FFF2-40B4-BE49-F238E27FC236}">
                <a16:creationId xmlns:a16="http://schemas.microsoft.com/office/drawing/2014/main" id="{0E1C31F9-6102-4204-BF32-9A30223DD911}"/>
              </a:ext>
            </a:extLst>
          </p:cNvPr>
          <p:cNvSpPr>
            <a:spLocks/>
          </p:cNvSpPr>
          <p:nvPr/>
        </p:nvSpPr>
        <p:spPr bwMode="auto">
          <a:xfrm>
            <a:off x="3913189" y="2028748"/>
            <a:ext cx="3985502" cy="1460007"/>
          </a:xfrm>
          <a:custGeom>
            <a:avLst/>
            <a:gdLst>
              <a:gd name="T0" fmla="*/ 0 w 3621"/>
              <a:gd name="T1" fmla="*/ 2147483646 h 1408"/>
              <a:gd name="T2" fmla="*/ 2147483646 w 3621"/>
              <a:gd name="T3" fmla="*/ 0 h 1408"/>
              <a:gd name="T4" fmla="*/ 2147483646 w 3621"/>
              <a:gd name="T5" fmla="*/ 0 h 1408"/>
              <a:gd name="T6" fmla="*/ 2147483646 w 3621"/>
              <a:gd name="T7" fmla="*/ 2147483646 h 1408"/>
              <a:gd name="T8" fmla="*/ 0 w 3621"/>
              <a:gd name="T9" fmla="*/ 2147483646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4" name="Rectangle 12">
            <a:extLst>
              <a:ext uri="{FF2B5EF4-FFF2-40B4-BE49-F238E27FC236}">
                <a16:creationId xmlns:a16="http://schemas.microsoft.com/office/drawing/2014/main" id="{646E9686-2B8E-4A55-8E02-13CF99F34310}"/>
              </a:ext>
            </a:extLst>
          </p:cNvPr>
          <p:cNvSpPr>
            <a:spLocks noChangeArrowheads="1"/>
          </p:cNvSpPr>
          <p:nvPr/>
        </p:nvSpPr>
        <p:spPr bwMode="auto">
          <a:xfrm>
            <a:off x="4864930" y="2663721"/>
            <a:ext cx="2410307" cy="64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fr-FR" sz="1800">
                <a:solidFill>
                  <a:srgbClr val="000000"/>
                </a:solidFill>
              </a:rPr>
              <a:t>Soutien psychosocial spécialisé</a:t>
            </a:r>
          </a:p>
        </p:txBody>
      </p:sp>
      <p:sp>
        <p:nvSpPr>
          <p:cNvPr id="31755" name="Freeform 13">
            <a:extLst>
              <a:ext uri="{FF2B5EF4-FFF2-40B4-BE49-F238E27FC236}">
                <a16:creationId xmlns:a16="http://schemas.microsoft.com/office/drawing/2014/main" id="{8FB96383-D683-4D4E-A42A-A0704536322D}"/>
              </a:ext>
            </a:extLst>
          </p:cNvPr>
          <p:cNvSpPr>
            <a:spLocks/>
          </p:cNvSpPr>
          <p:nvPr/>
        </p:nvSpPr>
        <p:spPr bwMode="auto">
          <a:xfrm>
            <a:off x="2921134" y="3540589"/>
            <a:ext cx="5975373" cy="1462886"/>
          </a:xfrm>
          <a:custGeom>
            <a:avLst/>
            <a:gdLst>
              <a:gd name="T0" fmla="*/ 0 w 5428"/>
              <a:gd name="T1" fmla="*/ 2147483646 h 1409"/>
              <a:gd name="T2" fmla="*/ 2147483646 w 5428"/>
              <a:gd name="T3" fmla="*/ 0 h 1409"/>
              <a:gd name="T4" fmla="*/ 2147483646 w 5428"/>
              <a:gd name="T5" fmla="*/ 0 h 1409"/>
              <a:gd name="T6" fmla="*/ 2147483646 w 5428"/>
              <a:gd name="T7" fmla="*/ 2147483646 h 1409"/>
              <a:gd name="T8" fmla="*/ 0 w 5428"/>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6" name="Freeform 14">
            <a:extLst>
              <a:ext uri="{FF2B5EF4-FFF2-40B4-BE49-F238E27FC236}">
                <a16:creationId xmlns:a16="http://schemas.microsoft.com/office/drawing/2014/main" id="{5B275648-9E5D-4F11-8BD8-D2A5270E738B}"/>
              </a:ext>
            </a:extLst>
          </p:cNvPr>
          <p:cNvSpPr>
            <a:spLocks/>
          </p:cNvSpPr>
          <p:nvPr/>
        </p:nvSpPr>
        <p:spPr bwMode="auto">
          <a:xfrm>
            <a:off x="2919694" y="3488755"/>
            <a:ext cx="5973933" cy="1462886"/>
          </a:xfrm>
          <a:custGeom>
            <a:avLst/>
            <a:gdLst>
              <a:gd name="T0" fmla="*/ 0 w 5428"/>
              <a:gd name="T1" fmla="*/ 2147483646 h 1409"/>
              <a:gd name="T2" fmla="*/ 2147483646 w 5428"/>
              <a:gd name="T3" fmla="*/ 0 h 1409"/>
              <a:gd name="T4" fmla="*/ 2147483646 w 5428"/>
              <a:gd name="T5" fmla="*/ 0 h 1409"/>
              <a:gd name="T6" fmla="*/ 2147483646 w 5428"/>
              <a:gd name="T7" fmla="*/ 2147483646 h 1409"/>
              <a:gd name="T8" fmla="*/ 0 w 5428"/>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7" name="Rectangle 15">
            <a:extLst>
              <a:ext uri="{FF2B5EF4-FFF2-40B4-BE49-F238E27FC236}">
                <a16:creationId xmlns:a16="http://schemas.microsoft.com/office/drawing/2014/main" id="{5445E4E7-1AF6-487B-8F7C-94084C25A73D}"/>
              </a:ext>
            </a:extLst>
          </p:cNvPr>
          <p:cNvSpPr>
            <a:spLocks noChangeArrowheads="1"/>
          </p:cNvSpPr>
          <p:nvPr/>
        </p:nvSpPr>
        <p:spPr bwMode="auto">
          <a:xfrm>
            <a:off x="4546723" y="4123728"/>
            <a:ext cx="3028003" cy="43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fr-FR" sz="1800">
                <a:solidFill>
                  <a:srgbClr val="000000"/>
                </a:solidFill>
              </a:rPr>
              <a:t>Renforcement des soutiens communautaires et familiaux</a:t>
            </a:r>
          </a:p>
        </p:txBody>
      </p:sp>
      <p:sp>
        <p:nvSpPr>
          <p:cNvPr id="31758" name="Freeform 16">
            <a:extLst>
              <a:ext uri="{FF2B5EF4-FFF2-40B4-BE49-F238E27FC236}">
                <a16:creationId xmlns:a16="http://schemas.microsoft.com/office/drawing/2014/main" id="{F7334B09-9E41-43C2-9912-5CC7678B7A07}"/>
              </a:ext>
            </a:extLst>
          </p:cNvPr>
          <p:cNvSpPr>
            <a:spLocks/>
          </p:cNvSpPr>
          <p:nvPr/>
        </p:nvSpPr>
        <p:spPr bwMode="auto">
          <a:xfrm>
            <a:off x="1921878" y="4948762"/>
            <a:ext cx="7968123" cy="1460007"/>
          </a:xfrm>
          <a:custGeom>
            <a:avLst/>
            <a:gdLst>
              <a:gd name="T0" fmla="*/ 0 w 7239"/>
              <a:gd name="T1" fmla="*/ 2147483646 h 1407"/>
              <a:gd name="T2" fmla="*/ 2147483646 w 7239"/>
              <a:gd name="T3" fmla="*/ 0 h 1407"/>
              <a:gd name="T4" fmla="*/ 2147483646 w 7239"/>
              <a:gd name="T5" fmla="*/ 0 h 1407"/>
              <a:gd name="T6" fmla="*/ 2147483646 w 7239"/>
              <a:gd name="T7" fmla="*/ 2147483646 h 1407"/>
              <a:gd name="T8" fmla="*/ 0 w 7239"/>
              <a:gd name="T9" fmla="*/ 2147483646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9" name="Rectangle 17">
            <a:extLst>
              <a:ext uri="{FF2B5EF4-FFF2-40B4-BE49-F238E27FC236}">
                <a16:creationId xmlns:a16="http://schemas.microsoft.com/office/drawing/2014/main" id="{CDD8336B-8E83-421A-8F19-5914891B14DF}"/>
              </a:ext>
            </a:extLst>
          </p:cNvPr>
          <p:cNvSpPr>
            <a:spLocks noChangeArrowheads="1"/>
          </p:cNvSpPr>
          <p:nvPr/>
        </p:nvSpPr>
        <p:spPr bwMode="auto">
          <a:xfrm>
            <a:off x="4857730" y="5373517"/>
            <a:ext cx="2598927" cy="4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fr-FR" sz="1800">
                <a:solidFill>
                  <a:srgbClr val="000000"/>
                </a:solidFill>
              </a:rPr>
              <a:t>Aspects sociaux des services essentiels et de la sécurité</a:t>
            </a:r>
          </a:p>
        </p:txBody>
      </p:sp>
      <p:sp>
        <p:nvSpPr>
          <p:cNvPr id="31760" name="Text Box 18">
            <a:extLst>
              <a:ext uri="{FF2B5EF4-FFF2-40B4-BE49-F238E27FC236}">
                <a16:creationId xmlns:a16="http://schemas.microsoft.com/office/drawing/2014/main" id="{B882E81B-E6F9-4C03-AEB0-7658F2E35E77}"/>
              </a:ext>
            </a:extLst>
          </p:cNvPr>
          <p:cNvSpPr txBox="1">
            <a:spLocks noChangeArrowheads="1"/>
          </p:cNvSpPr>
          <p:nvPr/>
        </p:nvSpPr>
        <p:spPr bwMode="auto">
          <a:xfrm>
            <a:off x="1998536" y="5123956"/>
            <a:ext cx="2866394" cy="1249789"/>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fr-FR" sz="1600">
                <a:latin typeface="+mn-lt"/>
              </a:rPr>
              <a:t>Sensibilisation aux bonnes pratiques humanitaires : services essentiels sûrs, appropriés sur le plan social</a:t>
            </a:r>
            <a:br>
              <a:rPr lang="fr-FR" sz="1600">
                <a:latin typeface="+mn-lt"/>
              </a:rPr>
            </a:br>
            <a:r>
              <a:rPr lang="fr-FR" sz="1600">
                <a:latin typeface="+mn-lt"/>
              </a:rPr>
              <a:t>et protégeant la dignité</a:t>
            </a:r>
          </a:p>
        </p:txBody>
      </p:sp>
      <p:sp>
        <p:nvSpPr>
          <p:cNvPr id="31761" name="Text Box 19">
            <a:extLst>
              <a:ext uri="{FF2B5EF4-FFF2-40B4-BE49-F238E27FC236}">
                <a16:creationId xmlns:a16="http://schemas.microsoft.com/office/drawing/2014/main" id="{F67D58DE-BFDB-4107-8D84-14345DEB560A}"/>
              </a:ext>
            </a:extLst>
          </p:cNvPr>
          <p:cNvSpPr txBox="1">
            <a:spLocks noChangeArrowheads="1"/>
          </p:cNvSpPr>
          <p:nvPr/>
        </p:nvSpPr>
        <p:spPr bwMode="auto">
          <a:xfrm>
            <a:off x="2132816" y="3808400"/>
            <a:ext cx="2413187" cy="1140361"/>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fr-FR" sz="1600">
                <a:latin typeface="+mn-lt"/>
              </a:rPr>
              <a:t>Activation des réseaux sociaux</a:t>
            </a:r>
          </a:p>
          <a:p>
            <a:pPr rtl="1" eaLnBrk="1" hangingPunct="1">
              <a:spcBef>
                <a:spcPct val="0"/>
              </a:spcBef>
              <a:buClrTx/>
              <a:buFontTx/>
              <a:buNone/>
            </a:pPr>
            <a:endParaRPr lang="en-GB" altLang="en-US" sz="726" dirty="0">
              <a:latin typeface="Times New Roman" panose="02020603050405020304" pitchFamily="18" charset="0"/>
            </a:endParaRPr>
          </a:p>
          <a:p>
            <a:pPr rtl="1" eaLnBrk="1" hangingPunct="1">
              <a:spcBef>
                <a:spcPct val="0"/>
              </a:spcBef>
              <a:buClrTx/>
              <a:buFontTx/>
              <a:buNone/>
            </a:pPr>
            <a:r>
              <a:rPr lang="fr-FR" sz="1600">
                <a:latin typeface="+mn-lt"/>
              </a:rPr>
              <a:t>Espaces auxiliaires adaptés aux enfants</a:t>
            </a:r>
          </a:p>
          <a:p>
            <a:pPr rtl="1" eaLnBrk="1" hangingPunct="1">
              <a:spcBef>
                <a:spcPct val="0"/>
              </a:spcBef>
              <a:buClrTx/>
              <a:buFontTx/>
              <a:buNone/>
            </a:pPr>
            <a:endParaRPr lang="en-US" altLang="en-US" sz="1361" dirty="0">
              <a:latin typeface="Times New Roman" panose="02020603050405020304" pitchFamily="18" charset="0"/>
            </a:endParaRPr>
          </a:p>
        </p:txBody>
      </p:sp>
      <p:sp>
        <p:nvSpPr>
          <p:cNvPr id="31762" name="Text Box 20">
            <a:extLst>
              <a:ext uri="{FF2B5EF4-FFF2-40B4-BE49-F238E27FC236}">
                <a16:creationId xmlns:a16="http://schemas.microsoft.com/office/drawing/2014/main" id="{1FEBAA07-8653-49C3-BCFC-51F8CFF73D5D}"/>
              </a:ext>
            </a:extLst>
          </p:cNvPr>
          <p:cNvSpPr txBox="1">
            <a:spLocks noChangeArrowheads="1"/>
          </p:cNvSpPr>
          <p:nvPr/>
        </p:nvSpPr>
        <p:spPr bwMode="auto">
          <a:xfrm>
            <a:off x="1998536" y="2385247"/>
            <a:ext cx="2712014" cy="1022801"/>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fr-FR" sz="1600">
                <a:latin typeface="+mn-lt"/>
              </a:rPr>
              <a:t>Appui concret et émotionnel de base</a:t>
            </a:r>
            <a:br>
              <a:rPr lang="fr-FR" sz="1600">
                <a:latin typeface="+mn-lt"/>
              </a:rPr>
            </a:br>
            <a:r>
              <a:rPr lang="fr-FR" sz="1600">
                <a:latin typeface="+mn-lt"/>
              </a:rPr>
              <a:t>fourni à des individus ou des familles sélectionnés</a:t>
            </a:r>
          </a:p>
        </p:txBody>
      </p:sp>
      <p:sp>
        <p:nvSpPr>
          <p:cNvPr id="31763" name="Text Box 21">
            <a:extLst>
              <a:ext uri="{FF2B5EF4-FFF2-40B4-BE49-F238E27FC236}">
                <a16:creationId xmlns:a16="http://schemas.microsoft.com/office/drawing/2014/main" id="{B930F078-1A7B-46DF-BF30-4A609D7A8B02}"/>
              </a:ext>
            </a:extLst>
          </p:cNvPr>
          <p:cNvSpPr txBox="1">
            <a:spLocks noChangeArrowheads="1"/>
          </p:cNvSpPr>
          <p:nvPr/>
        </p:nvSpPr>
        <p:spPr bwMode="auto">
          <a:xfrm>
            <a:off x="2132816" y="1096890"/>
            <a:ext cx="2917134" cy="1085264"/>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fr-FR" sz="1600">
                <a:solidFill>
                  <a:srgbClr val="002060"/>
                </a:solidFill>
                <a:latin typeface="+mn-lt"/>
              </a:rPr>
              <a:t>Soins cliniques de santé mentale (par le personnel du centre de SSP ou par des professionnels de la santé mentale</a:t>
            </a:r>
            <a:r>
              <a:rPr lang="fr-FR" sz="1600">
                <a:latin typeface="+mn-lt"/>
              </a:rPr>
              <a:t>)</a:t>
            </a:r>
          </a:p>
        </p:txBody>
      </p:sp>
      <p:sp>
        <p:nvSpPr>
          <p:cNvPr id="31764" name="Rectangle 2">
            <a:extLst>
              <a:ext uri="{FF2B5EF4-FFF2-40B4-BE49-F238E27FC236}">
                <a16:creationId xmlns:a16="http://schemas.microsoft.com/office/drawing/2014/main" id="{F28C7814-4CCA-470A-957F-3DF865FB5C4E}"/>
              </a:ext>
            </a:extLst>
          </p:cNvPr>
          <p:cNvSpPr>
            <a:spLocks noChangeArrowheads="1"/>
          </p:cNvSpPr>
          <p:nvPr/>
        </p:nvSpPr>
        <p:spPr bwMode="auto">
          <a:xfrm>
            <a:off x="395857" y="-299231"/>
            <a:ext cx="12088536" cy="114324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605" tIns="47302" rIns="94605" bIns="47302" anchor="ct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fr-FR" sz="3200" u="sng" dirty="0">
                <a:solidFill>
                  <a:schemeClr val="tx1"/>
                </a:solidFill>
                <a:latin typeface="+mn-lt"/>
              </a:rPr>
              <a:t>Pyramide d’intervention (adaptation de la pyramide de l’IASC de 2007)</a:t>
            </a:r>
          </a:p>
        </p:txBody>
      </p:sp>
      <p:sp>
        <p:nvSpPr>
          <p:cNvPr id="31765" name="Text Box 39">
            <a:extLst>
              <a:ext uri="{FF2B5EF4-FFF2-40B4-BE49-F238E27FC236}">
                <a16:creationId xmlns:a16="http://schemas.microsoft.com/office/drawing/2014/main" id="{B426E37C-3E04-4701-9D26-07E766B59A47}"/>
              </a:ext>
            </a:extLst>
          </p:cNvPr>
          <p:cNvSpPr txBox="1">
            <a:spLocks noChangeArrowheads="1"/>
          </p:cNvSpPr>
          <p:nvPr/>
        </p:nvSpPr>
        <p:spPr bwMode="auto">
          <a:xfrm>
            <a:off x="1683415" y="451253"/>
            <a:ext cx="2194330" cy="328286"/>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fr-FR" sz="2000" b="1">
                <a:latin typeface="Times New Roman" panose="02020603050405020304" pitchFamily="18" charset="0"/>
              </a:rPr>
              <a:t>Exemples :</a:t>
            </a:r>
          </a:p>
        </p:txBody>
      </p:sp>
      <p:sp>
        <p:nvSpPr>
          <p:cNvPr id="22" name="Rectangle 21">
            <a:extLst>
              <a:ext uri="{FF2B5EF4-FFF2-40B4-BE49-F238E27FC236}">
                <a16:creationId xmlns:a16="http://schemas.microsoft.com/office/drawing/2014/main" id="{5B31549A-56A9-4FAA-A0E7-D9803AB3205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3" name="TextBox 22">
            <a:extLst>
              <a:ext uri="{FF2B5EF4-FFF2-40B4-BE49-F238E27FC236}">
                <a16:creationId xmlns:a16="http://schemas.microsoft.com/office/drawing/2014/main" id="{ACC24380-E9E7-4201-8963-56384C294C14}"/>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53FE38C-B3C7-47B9-9F6D-90D166BA5494}"/>
              </a:ext>
            </a:extLst>
          </p:cNvPr>
          <p:cNvSpPr>
            <a:spLocks noGrp="1" noChangeArrowheads="1"/>
          </p:cNvSpPr>
          <p:nvPr>
            <p:ph type="title"/>
          </p:nvPr>
        </p:nvSpPr>
        <p:spPr>
          <a:xfrm>
            <a:off x="856915" y="68844"/>
            <a:ext cx="11182130" cy="1556579"/>
          </a:xfrm>
        </p:spPr>
        <p:txBody>
          <a:bodyPr>
            <a:normAutofit/>
          </a:bodyPr>
          <a:lstStyle/>
          <a:p>
            <a:pPr>
              <a:tabLst>
                <a:tab pos="0" algn="l"/>
                <a:tab pos="1185453" algn="l"/>
                <a:tab pos="2374525" algn="l"/>
                <a:tab pos="3563598" algn="l"/>
                <a:tab pos="4752670" algn="l"/>
                <a:tab pos="5941743" algn="l"/>
                <a:tab pos="7130815" algn="l"/>
                <a:tab pos="8318078" algn="l"/>
                <a:tab pos="9507151" algn="l"/>
                <a:tab pos="10696223" algn="l"/>
                <a:tab pos="11885296" algn="l"/>
              </a:tabLst>
            </a:pPr>
            <a:r>
              <a:rPr lang="fr-FR" sz="4000" u="sng">
                <a:latin typeface="+mn-lt"/>
              </a:rPr>
              <a:t>Lignes directrices de l’IASC </a:t>
            </a:r>
            <a:r>
              <a:rPr lang="fr-FR" sz="4000">
                <a:latin typeface="+mn-lt"/>
              </a:rPr>
              <a:t>= cadre inclusif couvrant à la fois </a:t>
            </a:r>
            <a:r>
              <a:rPr lang="fr-FR" sz="4000" i="1">
                <a:latin typeface="+mn-lt"/>
              </a:rPr>
              <a:t>la santé mentale et le soutien psychosocial</a:t>
            </a:r>
          </a:p>
        </p:txBody>
      </p:sp>
      <p:sp>
        <p:nvSpPr>
          <p:cNvPr id="63491" name="Rectangle 3">
            <a:extLst>
              <a:ext uri="{FF2B5EF4-FFF2-40B4-BE49-F238E27FC236}">
                <a16:creationId xmlns:a16="http://schemas.microsoft.com/office/drawing/2014/main" id="{0C634692-F167-4686-817C-D38D32965414}"/>
              </a:ext>
            </a:extLst>
          </p:cNvPr>
          <p:cNvSpPr>
            <a:spLocks noGrp="1" noChangeArrowheads="1"/>
          </p:cNvSpPr>
          <p:nvPr>
            <p:ph type="body" idx="1"/>
          </p:nvPr>
        </p:nvSpPr>
        <p:spPr>
          <a:xfrm>
            <a:off x="567427" y="2066248"/>
            <a:ext cx="11057146" cy="5837173"/>
          </a:xfrm>
        </p:spPr>
        <p:txBody>
          <a:bodyPr/>
          <a:lstStyle/>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r>
              <a:rPr lang="fr-FR" dirty="0">
                <a:solidFill>
                  <a:srgbClr val="0000CC"/>
                </a:solidFill>
              </a:rPr>
              <a:t>Définition composite</a:t>
            </a:r>
          </a:p>
          <a:p>
            <a:pPr>
              <a:buClr>
                <a:srgbClr val="000066"/>
              </a:buClr>
              <a:tabLst>
                <a:tab pos="1433403" algn="l"/>
                <a:tab pos="2622475" algn="l"/>
                <a:tab pos="3811547" algn="l"/>
                <a:tab pos="5000620" algn="l"/>
                <a:tab pos="6189692" algn="l"/>
                <a:tab pos="7376955" algn="l"/>
                <a:tab pos="8566028" algn="l"/>
                <a:tab pos="9755100" algn="l"/>
                <a:tab pos="10944174" algn="l"/>
                <a:tab pos="12133245" algn="l"/>
              </a:tabLst>
            </a:pPr>
            <a:r>
              <a:rPr lang="fr-FR" u="sng" dirty="0"/>
              <a:t>protection</a:t>
            </a:r>
            <a:r>
              <a:rPr lang="fr-FR" dirty="0"/>
              <a:t> ou </a:t>
            </a:r>
            <a:r>
              <a:rPr lang="fr-FR" u="sng" dirty="0"/>
              <a:t>promotion</a:t>
            </a:r>
            <a:r>
              <a:rPr lang="fr-FR" dirty="0"/>
              <a:t> du </a:t>
            </a:r>
            <a:r>
              <a:rPr lang="fr-FR" u="sng" dirty="0"/>
              <a:t>bien-être</a:t>
            </a:r>
            <a:r>
              <a:rPr lang="fr-FR" dirty="0"/>
              <a:t> psychosocial</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fr-FR" dirty="0"/>
              <a:t> </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fr-FR" dirty="0"/>
              <a:t>     et/ou    </a:t>
            </a:r>
          </a:p>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endParaRPr lang="en-GB" altLang="en-US" dirty="0"/>
          </a:p>
          <a:p>
            <a:pPr>
              <a:buSzPct val="45000"/>
              <a:tabLst>
                <a:tab pos="1433403" algn="l"/>
                <a:tab pos="2622475" algn="l"/>
                <a:tab pos="3811547" algn="l"/>
                <a:tab pos="5000620" algn="l"/>
                <a:tab pos="6189692" algn="l"/>
                <a:tab pos="7376955" algn="l"/>
                <a:tab pos="8566028" algn="l"/>
                <a:tab pos="9755100" algn="l"/>
                <a:tab pos="10944174" algn="l"/>
                <a:tab pos="12133245" algn="l"/>
              </a:tabLst>
            </a:pPr>
            <a:r>
              <a:rPr lang="fr-FR" u="sng" dirty="0"/>
              <a:t>prévention</a:t>
            </a:r>
            <a:r>
              <a:rPr lang="fr-FR" dirty="0"/>
              <a:t> ou </a:t>
            </a:r>
            <a:r>
              <a:rPr lang="fr-FR" u="sng" dirty="0"/>
              <a:t>traitement</a:t>
            </a:r>
            <a:r>
              <a:rPr lang="fr-FR" dirty="0"/>
              <a:t> d’un </a:t>
            </a:r>
            <a:r>
              <a:rPr lang="fr-FR" u="sng" dirty="0"/>
              <a:t>trouble</a:t>
            </a:r>
            <a:r>
              <a:rPr lang="fr-FR" dirty="0"/>
              <a:t> mental. </a:t>
            </a:r>
          </a:p>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endParaRPr lang="en-GB" altLang="en-US" dirty="0"/>
          </a:p>
        </p:txBody>
      </p:sp>
      <p:sp>
        <p:nvSpPr>
          <p:cNvPr id="63492" name="Oval 4">
            <a:extLst>
              <a:ext uri="{FF2B5EF4-FFF2-40B4-BE49-F238E27FC236}">
                <a16:creationId xmlns:a16="http://schemas.microsoft.com/office/drawing/2014/main" id="{E2C6AD44-5F57-4ADC-A625-F440A77989C5}"/>
              </a:ext>
            </a:extLst>
          </p:cNvPr>
          <p:cNvSpPr>
            <a:spLocks noChangeArrowheads="1"/>
          </p:cNvSpPr>
          <p:nvPr/>
        </p:nvSpPr>
        <p:spPr bwMode="auto">
          <a:xfrm>
            <a:off x="7910490" y="2329440"/>
            <a:ext cx="4128555" cy="3958419"/>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586" tIns="53346" rIns="102586" bIns="53346"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
                <a:srgbClr val="000066"/>
              </a:buClr>
              <a:buFontTx/>
              <a:buNone/>
            </a:pPr>
            <a:r>
              <a:rPr lang="fr-FR" sz="4218" dirty="0"/>
              <a:t>        </a:t>
            </a:r>
            <a:r>
              <a:rPr lang="fr-FR" sz="3648" dirty="0"/>
              <a:t>            </a:t>
            </a:r>
          </a:p>
        </p:txBody>
      </p:sp>
      <p:sp>
        <p:nvSpPr>
          <p:cNvPr id="63493" name="Oval 5">
            <a:extLst>
              <a:ext uri="{FF2B5EF4-FFF2-40B4-BE49-F238E27FC236}">
                <a16:creationId xmlns:a16="http://schemas.microsoft.com/office/drawing/2014/main" id="{CB797352-B1C3-4E50-9D0E-204BF7678DE8}"/>
              </a:ext>
            </a:extLst>
          </p:cNvPr>
          <p:cNvSpPr>
            <a:spLocks noChangeArrowheads="1"/>
          </p:cNvSpPr>
          <p:nvPr/>
        </p:nvSpPr>
        <p:spPr bwMode="auto">
          <a:xfrm>
            <a:off x="7213360" y="3046770"/>
            <a:ext cx="3295966" cy="2085093"/>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586" tIns="53346" rIns="102586" bIns="53346"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
                <a:srgbClr val="000066"/>
              </a:buClr>
              <a:buFontTx/>
              <a:buNone/>
            </a:pPr>
            <a:endParaRPr lang="en-GB" altLang="en-US" sz="3648" dirty="0"/>
          </a:p>
          <a:p>
            <a:pPr algn="ctr" rtl="1" eaLnBrk="1" hangingPunct="1">
              <a:spcBef>
                <a:spcPct val="0"/>
              </a:spcBef>
              <a:buClr>
                <a:srgbClr val="000066"/>
              </a:buClr>
              <a:buFontTx/>
              <a:buNone/>
            </a:pPr>
            <a:r>
              <a:rPr lang="fr-FR" sz="4218" dirty="0"/>
              <a:t>               </a:t>
            </a:r>
          </a:p>
        </p:txBody>
      </p:sp>
      <p:sp>
        <p:nvSpPr>
          <p:cNvPr id="63494" name="Text Box 6">
            <a:extLst>
              <a:ext uri="{FF2B5EF4-FFF2-40B4-BE49-F238E27FC236}">
                <a16:creationId xmlns:a16="http://schemas.microsoft.com/office/drawing/2014/main" id="{C413883D-AE9B-486A-9DAF-D36F25440714}"/>
              </a:ext>
            </a:extLst>
          </p:cNvPr>
          <p:cNvSpPr txBox="1">
            <a:spLocks noChangeArrowheads="1"/>
          </p:cNvSpPr>
          <p:nvPr/>
        </p:nvSpPr>
        <p:spPr bwMode="auto">
          <a:xfrm>
            <a:off x="8285015" y="3694515"/>
            <a:ext cx="3897181" cy="7896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29" tIns="52115" rIns="104229" bIns="52115">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fr-FR" sz="4447" dirty="0">
                <a:solidFill>
                  <a:schemeClr val="bg1"/>
                </a:solidFill>
              </a:rPr>
              <a:t>     </a:t>
            </a:r>
            <a:r>
              <a:rPr lang="fr-FR" sz="3307" dirty="0">
                <a:solidFill>
                  <a:schemeClr val="bg1"/>
                </a:solidFill>
              </a:rPr>
              <a:t> </a:t>
            </a:r>
            <a:r>
              <a:rPr lang="fr-FR" sz="3307" dirty="0">
                <a:solidFill>
                  <a:schemeClr val="tx1"/>
                </a:solidFill>
              </a:rPr>
              <a:t>SM          SPS</a:t>
            </a:r>
          </a:p>
        </p:txBody>
      </p:sp>
      <p:sp>
        <p:nvSpPr>
          <p:cNvPr id="7" name="Rectangle 6">
            <a:extLst>
              <a:ext uri="{FF2B5EF4-FFF2-40B4-BE49-F238E27FC236}">
                <a16:creationId xmlns:a16="http://schemas.microsoft.com/office/drawing/2014/main" id="{17ACE9F7-E6A5-4050-B533-ED101392B2A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15EB20B4-8040-4429-AB71-6549E7BE6AE6}"/>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4083382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526966F-AB26-4CE6-AFFF-810BA83BF770}"/>
              </a:ext>
            </a:extLst>
          </p:cNvPr>
          <p:cNvSpPr>
            <a:spLocks noGrp="1" noChangeArrowheads="1"/>
          </p:cNvSpPr>
          <p:nvPr>
            <p:ph type="title"/>
          </p:nvPr>
        </p:nvSpPr>
        <p:spPr/>
        <p:txBody>
          <a:bodyPr/>
          <a:lstStyle/>
          <a:p>
            <a:pPr algn="ctr" eaLnBrk="1" hangingPunct="1"/>
            <a:r>
              <a:rPr lang="en-GB" altLang="en-US" u="sng" dirty="0">
                <a:latin typeface="+mn-lt"/>
              </a:rPr>
              <a:t>Traditional usage of the term </a:t>
            </a:r>
            <a:r>
              <a:rPr lang="en-GB" altLang="en-US" i="1" u="sng" dirty="0">
                <a:solidFill>
                  <a:srgbClr val="0000CC"/>
                </a:solidFill>
                <a:latin typeface="+mn-lt"/>
              </a:rPr>
              <a:t>psychosocial support</a:t>
            </a:r>
            <a:r>
              <a:rPr lang="en-GB" altLang="en-US" u="sng" dirty="0">
                <a:latin typeface="+mn-lt"/>
              </a:rPr>
              <a:t> varies with sector</a:t>
            </a:r>
            <a:endParaRPr lang="en-US" altLang="en-US" u="sng" dirty="0">
              <a:latin typeface="+mn-lt"/>
            </a:endParaRPr>
          </a:p>
        </p:txBody>
      </p:sp>
      <p:sp>
        <p:nvSpPr>
          <p:cNvPr id="60419" name="Rectangle 3">
            <a:extLst>
              <a:ext uri="{FF2B5EF4-FFF2-40B4-BE49-F238E27FC236}">
                <a16:creationId xmlns:a16="http://schemas.microsoft.com/office/drawing/2014/main" id="{116C08FF-0AB0-4ABF-B3AA-B528A6979E8C}"/>
              </a:ext>
            </a:extLst>
          </p:cNvPr>
          <p:cNvSpPr>
            <a:spLocks noGrp="1" noChangeArrowheads="1"/>
          </p:cNvSpPr>
          <p:nvPr>
            <p:ph type="body" idx="1"/>
          </p:nvPr>
        </p:nvSpPr>
        <p:spPr>
          <a:xfrm>
            <a:off x="838200" y="2271939"/>
            <a:ext cx="10515600" cy="4351338"/>
          </a:xfrm>
        </p:spPr>
        <p:txBody>
          <a:bodyPr/>
          <a:lstStyle/>
          <a:p>
            <a:pPr eaLnBrk="1" hangingPunct="1"/>
            <a:r>
              <a:rPr lang="en-GB" altLang="en-US" sz="3648" dirty="0"/>
              <a:t>Health sector staff: </a:t>
            </a:r>
            <a:r>
              <a:rPr lang="en-GB" altLang="en-US" sz="3648" b="1" u="sng" dirty="0"/>
              <a:t>non-biological</a:t>
            </a:r>
            <a:r>
              <a:rPr lang="en-GB" altLang="en-US" sz="3648" b="1" dirty="0"/>
              <a:t> </a:t>
            </a:r>
            <a:r>
              <a:rPr lang="en-GB" altLang="en-US" sz="3648" dirty="0"/>
              <a:t>interventions for</a:t>
            </a:r>
            <a:r>
              <a:rPr lang="en-GB" altLang="en-US" sz="3648" b="1" dirty="0"/>
              <a:t> people </a:t>
            </a:r>
            <a:r>
              <a:rPr lang="en-GB" altLang="en-US" sz="3648" b="1" u="sng" dirty="0"/>
              <a:t>with </a:t>
            </a:r>
            <a:r>
              <a:rPr lang="en-GB" altLang="en-US" sz="3648" b="1" dirty="0"/>
              <a:t>mental disorder </a:t>
            </a:r>
            <a:r>
              <a:rPr lang="en-GB" altLang="en-US" sz="3648" b="1" i="1" dirty="0"/>
              <a:t>(e.g. CBT)</a:t>
            </a:r>
          </a:p>
          <a:p>
            <a:pPr lvl="1" eaLnBrk="1" hangingPunct="1"/>
            <a:endParaRPr lang="en-GB" altLang="en-US" sz="2052" dirty="0"/>
          </a:p>
          <a:p>
            <a:pPr eaLnBrk="1" hangingPunct="1"/>
            <a:r>
              <a:rPr lang="en-GB" altLang="en-US" sz="3648" dirty="0"/>
              <a:t>Protection, social &amp; community services: </a:t>
            </a:r>
            <a:r>
              <a:rPr lang="en-GB" altLang="en-US" sz="3648" b="1" dirty="0"/>
              <a:t>any </a:t>
            </a:r>
            <a:r>
              <a:rPr lang="en-GB" altLang="en-US" sz="3648" b="1" u="sng" dirty="0"/>
              <a:t>non-clinical</a:t>
            </a:r>
            <a:r>
              <a:rPr lang="en-GB" altLang="en-US" sz="3648" b="1" dirty="0"/>
              <a:t> </a:t>
            </a:r>
            <a:r>
              <a:rPr lang="en-GB" altLang="en-US" sz="3648" dirty="0"/>
              <a:t>support</a:t>
            </a:r>
            <a:r>
              <a:rPr lang="en-GB" altLang="en-US" sz="3648" b="1" dirty="0"/>
              <a:t> </a:t>
            </a:r>
            <a:r>
              <a:rPr lang="en-GB" altLang="en-US" sz="3648" dirty="0"/>
              <a:t>for</a:t>
            </a:r>
            <a:r>
              <a:rPr lang="en-GB" altLang="en-US" sz="3648" b="1" dirty="0"/>
              <a:t> any person </a:t>
            </a:r>
            <a:r>
              <a:rPr lang="en-GB" altLang="en-US" sz="3648" b="1" u="sng" dirty="0"/>
              <a:t>with/without</a:t>
            </a:r>
            <a:r>
              <a:rPr lang="en-GB" altLang="en-US" sz="3648" b="1" dirty="0"/>
              <a:t> disorder </a:t>
            </a:r>
            <a:r>
              <a:rPr lang="en-GB" altLang="en-US" sz="3648" b="1" i="1" dirty="0"/>
              <a:t>(e.g. child friendly spaces)</a:t>
            </a:r>
          </a:p>
          <a:p>
            <a:pPr lvl="1" eaLnBrk="1" hangingPunct="1"/>
            <a:endParaRPr lang="en-GB" altLang="en-US" sz="2052" dirty="0"/>
          </a:p>
          <a:p>
            <a:pPr eaLnBrk="1" hangingPunct="1">
              <a:buFont typeface="Wingdings" panose="05000000000000000000" pitchFamily="2" charset="2"/>
              <a:buNone/>
            </a:pPr>
            <a:r>
              <a:rPr lang="en-GB" altLang="en-US" sz="3648" dirty="0"/>
              <a:t>              Lack of common language              confusion</a:t>
            </a:r>
          </a:p>
          <a:p>
            <a:pPr eaLnBrk="1" hangingPunct="1"/>
            <a:endParaRPr lang="en-US" altLang="en-US" sz="3648" dirty="0"/>
          </a:p>
        </p:txBody>
      </p:sp>
      <p:sp>
        <p:nvSpPr>
          <p:cNvPr id="60420" name="AutoShape 4">
            <a:extLst>
              <a:ext uri="{FF2B5EF4-FFF2-40B4-BE49-F238E27FC236}">
                <a16:creationId xmlns:a16="http://schemas.microsoft.com/office/drawing/2014/main" id="{E1D438DE-0D3F-4652-8CDB-2C808F801B58}"/>
              </a:ext>
            </a:extLst>
          </p:cNvPr>
          <p:cNvSpPr>
            <a:spLocks noChangeArrowheads="1"/>
          </p:cNvSpPr>
          <p:nvPr/>
        </p:nvSpPr>
        <p:spPr bwMode="auto">
          <a:xfrm>
            <a:off x="1031185" y="5740688"/>
            <a:ext cx="1113135"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60421" name="Rectangle 5">
            <a:extLst>
              <a:ext uri="{FF2B5EF4-FFF2-40B4-BE49-F238E27FC236}">
                <a16:creationId xmlns:a16="http://schemas.microsoft.com/office/drawing/2014/main" id="{FD880576-3027-40F6-A7E3-7853638C501E}"/>
              </a:ext>
            </a:extLst>
          </p:cNvPr>
          <p:cNvSpPr>
            <a:spLocks noChangeArrowheads="1"/>
          </p:cNvSpPr>
          <p:nvPr/>
        </p:nvSpPr>
        <p:spPr bwMode="auto">
          <a:xfrm>
            <a:off x="-126698" y="6901619"/>
            <a:ext cx="369169" cy="7895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18" tIns="52109" rIns="104218" bIns="52109">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4447"/>
              <a:t> </a:t>
            </a:r>
            <a:endParaRPr lang="en-US" altLang="en-US" sz="4447"/>
          </a:p>
        </p:txBody>
      </p:sp>
      <p:sp>
        <p:nvSpPr>
          <p:cNvPr id="60422" name="AutoShape 6">
            <a:extLst>
              <a:ext uri="{FF2B5EF4-FFF2-40B4-BE49-F238E27FC236}">
                <a16:creationId xmlns:a16="http://schemas.microsoft.com/office/drawing/2014/main" id="{7B996541-26AE-4846-BC32-6ECE041AFB00}"/>
              </a:ext>
            </a:extLst>
          </p:cNvPr>
          <p:cNvSpPr>
            <a:spLocks noChangeArrowheads="1"/>
          </p:cNvSpPr>
          <p:nvPr/>
        </p:nvSpPr>
        <p:spPr bwMode="auto">
          <a:xfrm>
            <a:off x="7480165" y="5740688"/>
            <a:ext cx="1113136"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7" name="Rectangle 6">
            <a:extLst>
              <a:ext uri="{FF2B5EF4-FFF2-40B4-BE49-F238E27FC236}">
                <a16:creationId xmlns:a16="http://schemas.microsoft.com/office/drawing/2014/main" id="{15F0CDB6-1071-4A77-90CB-8797F6D8599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BC133B7D-56F6-4AD8-8B3E-CB2690EDF8E8}"/>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4036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270-B872-4651-86A4-E7868352C161}"/>
              </a:ext>
            </a:extLst>
          </p:cNvPr>
          <p:cNvSpPr>
            <a:spLocks noGrp="1"/>
          </p:cNvSpPr>
          <p:nvPr>
            <p:ph type="title"/>
          </p:nvPr>
        </p:nvSpPr>
        <p:spPr>
          <a:xfrm>
            <a:off x="613116" y="0"/>
            <a:ext cx="10515600" cy="1325563"/>
          </a:xfrm>
        </p:spPr>
        <p:txBody>
          <a:bodyPr/>
          <a:lstStyle/>
          <a:p>
            <a:pPr algn="ctr"/>
            <a:r>
              <a:rPr lang="fr-FR" u="sng">
                <a:latin typeface="+mn-lt"/>
              </a:rPr>
              <a:t>Santé mentale et soutien psychosocial – CICR</a:t>
            </a:r>
          </a:p>
        </p:txBody>
      </p:sp>
      <p:sp>
        <p:nvSpPr>
          <p:cNvPr id="3" name="Content Placeholder 2">
            <a:extLst>
              <a:ext uri="{FF2B5EF4-FFF2-40B4-BE49-F238E27FC236}">
                <a16:creationId xmlns:a16="http://schemas.microsoft.com/office/drawing/2014/main" id="{BE45C33C-C70D-47C3-A77D-1B79C3EF96E3}"/>
              </a:ext>
            </a:extLst>
          </p:cNvPr>
          <p:cNvSpPr>
            <a:spLocks noGrp="1"/>
          </p:cNvSpPr>
          <p:nvPr>
            <p:ph idx="1"/>
          </p:nvPr>
        </p:nvSpPr>
        <p:spPr>
          <a:xfrm>
            <a:off x="891540" y="1500943"/>
            <a:ext cx="10515600" cy="4351338"/>
          </a:xfrm>
        </p:spPr>
        <p:txBody>
          <a:bodyPr>
            <a:normAutofit fontScale="92500" lnSpcReduction="10000"/>
          </a:bodyPr>
          <a:lstStyle/>
          <a:p>
            <a:pPr marL="0" indent="0">
              <a:buNone/>
            </a:pPr>
            <a:r>
              <a:rPr lang="fr-FR" dirty="0"/>
              <a:t>La notion de </a:t>
            </a:r>
            <a:r>
              <a:rPr lang="fr-FR" b="1" dirty="0"/>
              <a:t>« santé mentale »</a:t>
            </a:r>
            <a:r>
              <a:rPr lang="fr-FR" dirty="0"/>
              <a:t> est utilisée pour désigner le bien-être psychologique. Les activités de santé mentale visent à renforcer le bien-être psychologique des bénéficiaires en atténuant leurs souffrances psychiques, en améliorant leur fonctionnement quotidien et en les aidant à mettre en œuvre des stratégies d'adaptation (coping) efficaces. </a:t>
            </a:r>
          </a:p>
          <a:p>
            <a:pPr marL="0" indent="0">
              <a:buNone/>
            </a:pPr>
            <a:endParaRPr lang="en-US" dirty="0"/>
          </a:p>
          <a:p>
            <a:pPr marL="0" indent="0">
              <a:buNone/>
            </a:pPr>
            <a:r>
              <a:rPr lang="fr-FR" dirty="0"/>
              <a:t>Le terme </a:t>
            </a:r>
            <a:r>
              <a:rPr lang="fr-FR" b="1" dirty="0"/>
              <a:t>psychosocial</a:t>
            </a:r>
            <a:r>
              <a:rPr lang="fr-FR" dirty="0"/>
              <a:t> renvoie au lien entre l’individu (c’est-à-dire la « psyché » d’une personne) et son environnement, son entourage direct, sa communauté et/ou sa culture (c’est-à-dire le contexte social dans lequel il évolue). Le soutien psychosocial est essentiel à l’entretien d'une bonne santé physique et mentale, et il constitue, pour les personnes confrontées à des situations difficiles, un mécanisme d'adaptation de premier plan. </a:t>
            </a:r>
          </a:p>
          <a:p>
            <a:endParaRPr lang="en-GB" dirty="0"/>
          </a:p>
        </p:txBody>
      </p:sp>
      <p:sp>
        <p:nvSpPr>
          <p:cNvPr id="4" name="Rectangle 3">
            <a:extLst>
              <a:ext uri="{FF2B5EF4-FFF2-40B4-BE49-F238E27FC236}">
                <a16:creationId xmlns:a16="http://schemas.microsoft.com/office/drawing/2014/main" id="{0D214D21-A867-49BD-97C6-E0396A75CDD5}"/>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2B084C43-A712-46DA-9FB8-3864ED9F21CC}"/>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6" name="AutoShape 4">
            <a:extLst>
              <a:ext uri="{FF2B5EF4-FFF2-40B4-BE49-F238E27FC236}">
                <a16:creationId xmlns:a16="http://schemas.microsoft.com/office/drawing/2014/main" id="{19C78B70-7257-4860-B2E3-CE204030ABF4}"/>
              </a:ext>
            </a:extLst>
          </p:cNvPr>
          <p:cNvSpPr>
            <a:spLocks noChangeArrowheads="1"/>
          </p:cNvSpPr>
          <p:nvPr/>
        </p:nvSpPr>
        <p:spPr bwMode="auto">
          <a:xfrm>
            <a:off x="1767149" y="5771611"/>
            <a:ext cx="1113135"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7" name="Rectangle 6">
            <a:extLst>
              <a:ext uri="{FF2B5EF4-FFF2-40B4-BE49-F238E27FC236}">
                <a16:creationId xmlns:a16="http://schemas.microsoft.com/office/drawing/2014/main" id="{276DF811-0DB4-4BB9-A3F5-76F1299F71A4}"/>
              </a:ext>
            </a:extLst>
          </p:cNvPr>
          <p:cNvSpPr/>
          <p:nvPr/>
        </p:nvSpPr>
        <p:spPr>
          <a:xfrm>
            <a:off x="2323716" y="5740688"/>
            <a:ext cx="8435066" cy="584775"/>
          </a:xfrm>
          <a:prstGeom prst="rect">
            <a:avLst/>
          </a:prstGeom>
        </p:spPr>
        <p:txBody>
          <a:bodyPr wrap="none">
            <a:spAutoFit/>
          </a:bodyPr>
          <a:lstStyle/>
          <a:p>
            <a:r>
              <a:rPr lang="fr-FR" sz="3200" dirty="0"/>
              <a:t>      </a:t>
            </a:r>
            <a:r>
              <a:rPr lang="fr-FR" sz="3200" dirty="0">
                <a:solidFill>
                  <a:srgbClr val="FF0000"/>
                </a:solidFill>
              </a:rPr>
              <a:t>Pas de langue commune</a:t>
            </a:r>
            <a:r>
              <a:rPr lang="fr-FR" sz="3200" dirty="0"/>
              <a:t>                     Confusion</a:t>
            </a:r>
          </a:p>
        </p:txBody>
      </p:sp>
      <p:sp>
        <p:nvSpPr>
          <p:cNvPr id="8" name="AutoShape 6">
            <a:extLst>
              <a:ext uri="{FF2B5EF4-FFF2-40B4-BE49-F238E27FC236}">
                <a16:creationId xmlns:a16="http://schemas.microsoft.com/office/drawing/2014/main" id="{FE037BC3-01EF-4CE5-9766-3595D06455D5}"/>
              </a:ext>
            </a:extLst>
          </p:cNvPr>
          <p:cNvSpPr>
            <a:spLocks noChangeArrowheads="1"/>
          </p:cNvSpPr>
          <p:nvPr/>
        </p:nvSpPr>
        <p:spPr bwMode="auto">
          <a:xfrm>
            <a:off x="7556365" y="5771611"/>
            <a:ext cx="1113136"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Tree>
    <p:extLst>
      <p:ext uri="{BB962C8B-B14F-4D97-AF65-F5344CB8AC3E}">
        <p14:creationId xmlns:p14="http://schemas.microsoft.com/office/powerpoint/2010/main" val="91765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325563"/>
          </a:xfrm>
        </p:spPr>
        <p:txBody>
          <a:bodyPr>
            <a:normAutofit/>
          </a:bodyPr>
          <a:lstStyle/>
          <a:p>
            <a:pPr algn="ctr"/>
            <a:r>
              <a:rPr lang="fr-FR" u="sng">
                <a:latin typeface="+mn-lt"/>
              </a:rPr>
              <a:t>Indicateurs de SMSPS du CICR </a:t>
            </a:r>
          </a:p>
        </p:txBody>
      </p:sp>
      <p:sp>
        <p:nvSpPr>
          <p:cNvPr id="3" name="Content Placeholder 2"/>
          <p:cNvSpPr>
            <a:spLocks noGrp="1"/>
          </p:cNvSpPr>
          <p:nvPr>
            <p:ph idx="1"/>
          </p:nvPr>
        </p:nvSpPr>
        <p:spPr>
          <a:xfrm>
            <a:off x="1267097" y="1319348"/>
            <a:ext cx="8697035" cy="5253129"/>
          </a:xfrm>
        </p:spPr>
        <p:txBody>
          <a:bodyPr>
            <a:normAutofit/>
          </a:bodyPr>
          <a:lstStyle/>
          <a:p>
            <a:pPr marL="0" indent="0">
              <a:buNone/>
            </a:pPr>
            <a:endParaRPr lang="en-US" u="sng" dirty="0"/>
          </a:p>
          <a:p>
            <a:r>
              <a:rPr lang="fr-FR" sz="3000"/>
              <a:t>Fonctionnalité</a:t>
            </a:r>
          </a:p>
          <a:p>
            <a:r>
              <a:rPr lang="fr-FR" sz="3000"/>
              <a:t>Réduction de la détresse (questionnaires)</a:t>
            </a:r>
          </a:p>
          <a:p>
            <a:r>
              <a:rPr lang="fr-FR" sz="3000"/>
              <a:t>Capacité d’adaptation (coping) </a:t>
            </a:r>
          </a:p>
          <a:p>
            <a:endParaRPr lang="en-GB" sz="3000" dirty="0"/>
          </a:p>
          <a:p>
            <a:pPr marL="0" indent="0">
              <a:buNone/>
            </a:pPr>
            <a:endParaRPr lang="en-US" dirty="0"/>
          </a:p>
          <a:p>
            <a:pPr marL="0" indent="0">
              <a:buNone/>
            </a:pPr>
            <a:endParaRPr lang="fr-CH" dirty="0"/>
          </a:p>
        </p:txBody>
      </p:sp>
      <p:sp>
        <p:nvSpPr>
          <p:cNvPr id="4" name="Rectangle 3">
            <a:extLst>
              <a:ext uri="{FF2B5EF4-FFF2-40B4-BE49-F238E27FC236}">
                <a16:creationId xmlns:a16="http://schemas.microsoft.com/office/drawing/2014/main" id="{EACB896E-E21D-4701-908C-07FB2929678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EE8763-4A2C-4BCC-8ACA-8BEE56E2C90E}"/>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pic>
        <p:nvPicPr>
          <p:cNvPr id="7" name="Picture 6">
            <a:extLst>
              <a:ext uri="{FF2B5EF4-FFF2-40B4-BE49-F238E27FC236}">
                <a16:creationId xmlns:a16="http://schemas.microsoft.com/office/drawing/2014/main" id="{53FF8919-C593-4968-BF80-789063FFD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1080" y="1869329"/>
            <a:ext cx="4326743" cy="3669323"/>
          </a:xfrm>
          <a:prstGeom prst="rect">
            <a:avLst/>
          </a:prstGeom>
        </p:spPr>
      </p:pic>
      <p:pic>
        <p:nvPicPr>
          <p:cNvPr id="9" name="Graphic 8" descr="Head with gears">
            <a:extLst>
              <a:ext uri="{FF2B5EF4-FFF2-40B4-BE49-F238E27FC236}">
                <a16:creationId xmlns:a16="http://schemas.microsoft.com/office/drawing/2014/main" id="{56744E0B-3AFD-4A6B-A56B-8196E2C21E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9446" y="4155830"/>
            <a:ext cx="2160284" cy="2160284"/>
          </a:xfrm>
          <a:prstGeom prst="rect">
            <a:avLst/>
          </a:prstGeom>
        </p:spPr>
      </p:pic>
    </p:spTree>
    <p:extLst>
      <p:ext uri="{BB962C8B-B14F-4D97-AF65-F5344CB8AC3E}">
        <p14:creationId xmlns:p14="http://schemas.microsoft.com/office/powerpoint/2010/main" val="100517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325563"/>
          </a:xfrm>
        </p:spPr>
        <p:txBody>
          <a:bodyPr>
            <a:normAutofit/>
          </a:bodyPr>
          <a:lstStyle/>
          <a:p>
            <a:pPr algn="ctr"/>
            <a:r>
              <a:rPr lang="fr-FR" u="sng">
                <a:latin typeface="+mn-lt"/>
              </a:rPr>
              <a:t>Programmes de SMSPS du CICR </a:t>
            </a:r>
          </a:p>
        </p:txBody>
      </p:sp>
      <p:sp>
        <p:nvSpPr>
          <p:cNvPr id="3" name="Content Placeholder 2"/>
          <p:cNvSpPr>
            <a:spLocks noGrp="1"/>
          </p:cNvSpPr>
          <p:nvPr>
            <p:ph idx="1"/>
          </p:nvPr>
        </p:nvSpPr>
        <p:spPr>
          <a:xfrm>
            <a:off x="1267097" y="1319348"/>
            <a:ext cx="8697035" cy="5253129"/>
          </a:xfrm>
        </p:spPr>
        <p:txBody>
          <a:bodyPr>
            <a:normAutofit fontScale="77500" lnSpcReduction="20000"/>
          </a:bodyPr>
          <a:lstStyle/>
          <a:p>
            <a:pPr marL="0" indent="0">
              <a:buNone/>
            </a:pPr>
            <a:endParaRPr lang="en-US" u="sng" dirty="0"/>
          </a:p>
          <a:p>
            <a:r>
              <a:rPr lang="fr-FR" sz="3000"/>
              <a:t>SMSPS pour les victimes de violence </a:t>
            </a:r>
          </a:p>
          <a:p>
            <a:endParaRPr lang="en-US" sz="3000" dirty="0"/>
          </a:p>
          <a:p>
            <a:r>
              <a:rPr lang="fr-FR" sz="3000"/>
              <a:t>SMSPS pour les familles de personnes portées disparues</a:t>
            </a:r>
          </a:p>
          <a:p>
            <a:endParaRPr lang="en-US" sz="3000" dirty="0"/>
          </a:p>
          <a:p>
            <a:r>
              <a:rPr lang="fr-FR" sz="3000"/>
              <a:t>SMSPS pour les aidants</a:t>
            </a:r>
          </a:p>
          <a:p>
            <a:endParaRPr lang="en-US" sz="3000" dirty="0"/>
          </a:p>
          <a:p>
            <a:r>
              <a:rPr lang="fr-FR" sz="3000"/>
              <a:t>SMSPS pour les personnes privées de liberté et qui ont été incarcérées par le passé</a:t>
            </a:r>
          </a:p>
          <a:p>
            <a:endParaRPr lang="en-US" sz="3000" dirty="0"/>
          </a:p>
          <a:p>
            <a:r>
              <a:rPr lang="fr-FR" sz="3000"/>
              <a:t>SMSPS pour les patients hospitalisés après une blessure par arme et pour les personnes handicapées</a:t>
            </a:r>
          </a:p>
          <a:p>
            <a:endParaRPr lang="en-GB" sz="3000" dirty="0"/>
          </a:p>
          <a:p>
            <a:r>
              <a:rPr lang="fr-FR" sz="3000"/>
              <a:t>SMSPS en situation d’urgence</a:t>
            </a:r>
          </a:p>
          <a:p>
            <a:endParaRPr lang="en-GB" sz="3000" dirty="0"/>
          </a:p>
          <a:p>
            <a:endParaRPr lang="en-GB" sz="3000" dirty="0"/>
          </a:p>
          <a:p>
            <a:pPr marL="0" indent="0">
              <a:buNone/>
            </a:pPr>
            <a:endParaRPr lang="en-US" dirty="0"/>
          </a:p>
          <a:p>
            <a:pPr marL="0" indent="0">
              <a:buNone/>
            </a:pPr>
            <a:endParaRPr lang="fr-CH" dirty="0"/>
          </a:p>
        </p:txBody>
      </p:sp>
      <p:sp>
        <p:nvSpPr>
          <p:cNvPr id="4" name="Rectangle 3">
            <a:extLst>
              <a:ext uri="{FF2B5EF4-FFF2-40B4-BE49-F238E27FC236}">
                <a16:creationId xmlns:a16="http://schemas.microsoft.com/office/drawing/2014/main" id="{EACB896E-E21D-4701-908C-07FB2929678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EE8763-4A2C-4BCC-8ACA-8BEE56E2C90E}"/>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3709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91965" y="96043"/>
            <a:ext cx="10515600" cy="1325563"/>
          </a:xfrm>
        </p:spPr>
        <p:txBody>
          <a:bodyPr>
            <a:normAutofit/>
          </a:bodyPr>
          <a:lstStyle/>
          <a:p>
            <a:pPr eaLnBrk="1" hangingPunct="1"/>
            <a:r>
              <a:rPr lang="fr-FR" u="sng">
                <a:solidFill>
                  <a:srgbClr val="000000"/>
                </a:solidFill>
                <a:latin typeface="+mn-lt"/>
              </a:rPr>
              <a:t>Quelques interventions de SMSPS</a:t>
            </a:r>
          </a:p>
        </p:txBody>
      </p:sp>
      <p:sp>
        <p:nvSpPr>
          <p:cNvPr id="54275" name="Rectangle 3"/>
          <p:cNvSpPr>
            <a:spLocks noGrp="1" noChangeArrowheads="1"/>
          </p:cNvSpPr>
          <p:nvPr>
            <p:ph idx="1"/>
          </p:nvPr>
        </p:nvSpPr>
        <p:spPr>
          <a:xfrm>
            <a:off x="2629292" y="1679101"/>
            <a:ext cx="5336357" cy="4977320"/>
          </a:xfrm>
        </p:spPr>
        <p:txBody>
          <a:bodyPr>
            <a:normAutofit fontScale="92500"/>
          </a:bodyPr>
          <a:lstStyle/>
          <a:p>
            <a:pPr algn="just" eaLnBrk="1" hangingPunct="1"/>
            <a:r>
              <a:rPr lang="fr-FR" sz="3000"/>
              <a:t>Formation</a:t>
            </a:r>
          </a:p>
          <a:p>
            <a:pPr algn="just" eaLnBrk="1" hangingPunct="1"/>
            <a:r>
              <a:rPr lang="fr-FR" sz="3000"/>
              <a:t>Orientation de patients</a:t>
            </a:r>
          </a:p>
          <a:p>
            <a:pPr algn="just" eaLnBrk="1" hangingPunct="1"/>
            <a:r>
              <a:rPr lang="fr-FR" sz="3000"/>
              <a:t>Psychoéducation </a:t>
            </a:r>
          </a:p>
          <a:p>
            <a:pPr algn="just" eaLnBrk="1" hangingPunct="1"/>
            <a:r>
              <a:rPr lang="fr-FR" sz="3000"/>
              <a:t>Interventions de soutien collectif</a:t>
            </a:r>
          </a:p>
          <a:p>
            <a:pPr algn="just" eaLnBrk="1" hangingPunct="1"/>
            <a:r>
              <a:rPr lang="fr-FR" sz="3000"/>
              <a:t>Interventions de soutien aux familles</a:t>
            </a:r>
          </a:p>
          <a:p>
            <a:pPr algn="just" eaLnBrk="1" hangingPunct="1"/>
            <a:r>
              <a:rPr lang="fr-FR" sz="3000"/>
              <a:t>Interventions de soutien aux écoles</a:t>
            </a:r>
          </a:p>
          <a:p>
            <a:pPr algn="just" eaLnBrk="1" hangingPunct="1"/>
            <a:r>
              <a:rPr lang="fr-FR" sz="3000"/>
              <a:t>Premiers secours psychologiques</a:t>
            </a:r>
          </a:p>
          <a:p>
            <a:pPr algn="just" eaLnBrk="1" hangingPunct="1"/>
            <a:r>
              <a:rPr lang="fr-FR" sz="3000"/>
              <a:t>Séances de sensibilisation</a:t>
            </a:r>
          </a:p>
          <a:p>
            <a:pPr algn="just" eaLnBrk="1" hangingPunct="1"/>
            <a:endParaRPr lang="en-GB" sz="2400" dirty="0"/>
          </a:p>
          <a:p>
            <a:pPr algn="just" eaLnBrk="1" hangingPunct="1"/>
            <a:endParaRPr lang="en-GB" sz="2400" dirty="0"/>
          </a:p>
        </p:txBody>
      </p:sp>
      <p:sp>
        <p:nvSpPr>
          <p:cNvPr id="4" name="Rectangle 3">
            <a:extLst>
              <a:ext uri="{FF2B5EF4-FFF2-40B4-BE49-F238E27FC236}">
                <a16:creationId xmlns:a16="http://schemas.microsoft.com/office/drawing/2014/main" id="{71A59E89-FAF3-4250-A548-1F985D9D4F95}"/>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1B6F49F-E969-42B0-A178-818089CC0B84}"/>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96157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295" y="423617"/>
            <a:ext cx="5910607" cy="1325563"/>
          </a:xfrm>
        </p:spPr>
        <p:txBody>
          <a:bodyPr>
            <a:normAutofit/>
          </a:bodyPr>
          <a:lstStyle/>
          <a:p>
            <a:pPr algn="ctr"/>
            <a:r>
              <a:rPr lang="fr-FR" u="sng">
                <a:latin typeface="+mn-lt"/>
              </a:rPr>
              <a:t>Activités de SMSPS </a:t>
            </a:r>
          </a:p>
        </p:txBody>
      </p:sp>
      <p:sp>
        <p:nvSpPr>
          <p:cNvPr id="3" name="Content Placeholder 2"/>
          <p:cNvSpPr>
            <a:spLocks noGrp="1"/>
          </p:cNvSpPr>
          <p:nvPr>
            <p:ph idx="1"/>
          </p:nvPr>
        </p:nvSpPr>
        <p:spPr>
          <a:xfrm>
            <a:off x="2082915" y="1749180"/>
            <a:ext cx="9087848" cy="4857751"/>
          </a:xfrm>
        </p:spPr>
        <p:txBody>
          <a:bodyPr/>
          <a:lstStyle/>
          <a:p>
            <a:pPr marL="457200" lvl="1" indent="0">
              <a:buNone/>
            </a:pPr>
            <a:endParaRPr lang="en-US" sz="2900" dirty="0"/>
          </a:p>
          <a:p>
            <a:pPr lvl="1"/>
            <a:r>
              <a:rPr lang="fr-FR" sz="3200" dirty="0"/>
              <a:t>Sensibilisation des communautés et séances de soutien</a:t>
            </a:r>
          </a:p>
          <a:p>
            <a:pPr lvl="1"/>
            <a:endParaRPr lang="en-US" sz="3200" dirty="0"/>
          </a:p>
          <a:p>
            <a:pPr lvl="1"/>
            <a:r>
              <a:rPr lang="fr-FR" sz="3200" dirty="0"/>
              <a:t>Séances de soutien collectives et individuelles </a:t>
            </a:r>
          </a:p>
          <a:p>
            <a:pPr lvl="1"/>
            <a:endParaRPr lang="en-US" sz="3200" dirty="0"/>
          </a:p>
          <a:p>
            <a:pPr lvl="1"/>
            <a:r>
              <a:rPr lang="fr-FR" sz="3200" dirty="0"/>
              <a:t>Consultations psychologiques et psychiatriques  </a:t>
            </a:r>
          </a:p>
          <a:p>
            <a:pPr lvl="1"/>
            <a:endParaRPr lang="en-US" sz="3200" dirty="0"/>
          </a:p>
          <a:p>
            <a:pPr lvl="1"/>
            <a:endParaRPr lang="en-US" sz="3200" dirty="0"/>
          </a:p>
          <a:p>
            <a:pPr lvl="1"/>
            <a:endParaRPr lang="fr-CH" sz="3200" dirty="0"/>
          </a:p>
        </p:txBody>
      </p:sp>
      <p:sp>
        <p:nvSpPr>
          <p:cNvPr id="4" name="Rectangle 3">
            <a:extLst>
              <a:ext uri="{FF2B5EF4-FFF2-40B4-BE49-F238E27FC236}">
                <a16:creationId xmlns:a16="http://schemas.microsoft.com/office/drawing/2014/main" id="{F927F5EE-3090-43CA-84CC-D7A4591EF28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6399EB8F-13A4-4BD9-B951-CF8E6CF0486F}"/>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88730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89513AE-F740-4283-AF04-54953B678511}"/>
              </a:ext>
            </a:extLst>
          </p:cNvPr>
          <p:cNvSpPr>
            <a:spLocks noGrp="1" noChangeArrowheads="1"/>
          </p:cNvSpPr>
          <p:nvPr>
            <p:ph type="title"/>
          </p:nvPr>
        </p:nvSpPr>
        <p:spPr>
          <a:xfrm>
            <a:off x="838200" y="267154"/>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algn="ctr" eaLnBrk="1" hangingPunct="1"/>
            <a:r>
              <a:rPr lang="fr-FR" u="sng">
                <a:latin typeface="+mn-lt"/>
                <a:ea typeface="ＭＳ Ｐゴシック" panose="020B0600070205080204" pitchFamily="34" charset="-128"/>
              </a:rPr>
              <a:t>Premiers secours psychologiques </a:t>
            </a:r>
          </a:p>
        </p:txBody>
      </p:sp>
      <p:sp>
        <p:nvSpPr>
          <p:cNvPr id="70659" name="Rectangle 3">
            <a:extLst>
              <a:ext uri="{FF2B5EF4-FFF2-40B4-BE49-F238E27FC236}">
                <a16:creationId xmlns:a16="http://schemas.microsoft.com/office/drawing/2014/main" id="{9ADE940E-6422-4DB7-B6AA-2DEF59CD8E35}"/>
              </a:ext>
            </a:extLst>
          </p:cNvPr>
          <p:cNvSpPr>
            <a:spLocks noGrp="1" noChangeArrowheads="1"/>
          </p:cNvSpPr>
          <p:nvPr>
            <p:ph idx="1"/>
          </p:nvPr>
        </p:nvSpPr>
        <p:spPr>
          <a:xfrm>
            <a:off x="628650" y="929935"/>
            <a:ext cx="11316995" cy="59403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marL="0" indent="0" eaLnBrk="1" hangingPunct="1">
              <a:lnSpc>
                <a:spcPct val="90000"/>
              </a:lnSpc>
              <a:buNone/>
            </a:pPr>
            <a:r>
              <a:rPr lang="fr-FR" sz="3200" dirty="0">
                <a:ea typeface="ＭＳ Ｐゴシック" panose="020B0600070205080204" pitchFamily="34" charset="-128"/>
              </a:rPr>
              <a:t>Assistance sous forme de soutien humain et concret, fournie aux personnes ayant récemment été exposées à d’importants facteurs de stress. Cela implique :</a:t>
            </a:r>
          </a:p>
          <a:p>
            <a:pPr marL="0" indent="0" eaLnBrk="1" hangingPunct="1">
              <a:lnSpc>
                <a:spcPct val="90000"/>
              </a:lnSpc>
              <a:buNone/>
            </a:pPr>
            <a:endParaRPr lang="en-US" altLang="en-US" sz="3200" dirty="0">
              <a:ea typeface="ＭＳ Ｐゴシック" panose="020B0600070205080204" pitchFamily="34" charset="-128"/>
            </a:endParaRP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une prise en charge et un soutien pratiques non intrusifs</a:t>
            </a: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l’évaluation des besoins et des préoccupations</a:t>
            </a: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aider les personnes à satisfaire leurs besoins essentiels (nourriture, eau)</a:t>
            </a: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écouter les personnes sans les pousser à s’exprimer</a:t>
            </a: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réconforter les personnes et les aider à se sentir plus calmes</a:t>
            </a: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aider les personnes à accéder à des informations, des services et un soutien social</a:t>
            </a:r>
          </a:p>
          <a:p>
            <a:pPr lvl="1" eaLnBrk="1" hangingPunct="1">
              <a:lnSpc>
                <a:spcPct val="90000"/>
              </a:lnSpc>
              <a:buFont typeface="Wingdings" panose="05000000000000000000" pitchFamily="2" charset="2"/>
              <a:buChar char="Ø"/>
            </a:pPr>
            <a:r>
              <a:rPr lang="fr-FR" sz="2800" dirty="0">
                <a:ea typeface="ＭＳ Ｐゴシック" panose="020B0600070205080204" pitchFamily="34" charset="-128"/>
              </a:rPr>
              <a:t>protéger les personnes contre tout préjudice supplémentaire</a:t>
            </a:r>
          </a:p>
          <a:p>
            <a:pPr lvl="1" eaLnBrk="1" hangingPunct="1">
              <a:lnSpc>
                <a:spcPct val="90000"/>
              </a:lnSpc>
            </a:pPr>
            <a:endParaRPr lang="en-US" altLang="en-US" sz="3078" dirty="0">
              <a:ea typeface="ＭＳ Ｐゴシック" panose="020B0600070205080204" pitchFamily="34" charset="-128"/>
            </a:endParaRPr>
          </a:p>
        </p:txBody>
      </p:sp>
      <p:sp>
        <p:nvSpPr>
          <p:cNvPr id="4" name="Rectangle 3">
            <a:extLst>
              <a:ext uri="{FF2B5EF4-FFF2-40B4-BE49-F238E27FC236}">
                <a16:creationId xmlns:a16="http://schemas.microsoft.com/office/drawing/2014/main" id="{6C6E5452-3762-4017-8643-E645AE5274F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368282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E554785-7323-4144-9BAC-B6521077D25B}"/>
              </a:ext>
            </a:extLst>
          </p:cNvPr>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fontScale="90000"/>
          </a:bodyPr>
          <a:lstStyle/>
          <a:p>
            <a:pPr algn="ctr" eaLnBrk="1" hangingPunct="1"/>
            <a:r>
              <a:rPr lang="fr-FR" u="sng">
                <a:latin typeface="+mn-lt"/>
                <a:ea typeface="ＭＳ Ｐゴシック" panose="020B0600070205080204" pitchFamily="34" charset="-128"/>
              </a:rPr>
              <a:t>Premiers secours psychologiques : ce qu’ils NE SONT PAS</a:t>
            </a:r>
          </a:p>
        </p:txBody>
      </p:sp>
      <p:sp>
        <p:nvSpPr>
          <p:cNvPr id="71683" name="Rectangle 3">
            <a:extLst>
              <a:ext uri="{FF2B5EF4-FFF2-40B4-BE49-F238E27FC236}">
                <a16:creationId xmlns:a16="http://schemas.microsoft.com/office/drawing/2014/main" id="{50714A3A-5404-4A52-9F0E-CA970F587909}"/>
              </a:ext>
            </a:extLst>
          </p:cNvPr>
          <p:cNvSpPr>
            <a:spLocks noGrp="1" noChangeArrowheads="1"/>
          </p:cNvSpPr>
          <p:nvPr>
            <p:ph idx="1"/>
          </p:nvPr>
        </p:nvSpPr>
        <p:spPr>
          <a:xfrm>
            <a:off x="958307" y="1846952"/>
            <a:ext cx="10972076" cy="41510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lnSpcReduction="10000"/>
          </a:bodyPr>
          <a:lstStyle/>
          <a:p>
            <a:pPr eaLnBrk="1" hangingPunct="1"/>
            <a:r>
              <a:rPr lang="fr-FR"/>
              <a:t>Ce n’est PAS une chose réservée aux professionnels</a:t>
            </a:r>
          </a:p>
          <a:p>
            <a:pPr eaLnBrk="1" hangingPunct="1"/>
            <a:r>
              <a:rPr lang="fr-FR"/>
              <a:t>Ce n’est PAS une séance de thérapie professionnelle</a:t>
            </a:r>
          </a:p>
          <a:p>
            <a:pPr eaLnBrk="1" hangingPunct="1"/>
            <a:r>
              <a:rPr lang="fr-FR"/>
              <a:t>Ce n’est PAS un « débriefing psychologique »</a:t>
            </a:r>
          </a:p>
          <a:p>
            <a:pPr lvl="1" eaLnBrk="1" hangingPunct="1">
              <a:buFont typeface="Wingdings" panose="05000000000000000000" pitchFamily="2" charset="2"/>
              <a:buChar char="ü"/>
            </a:pPr>
            <a:r>
              <a:rPr lang="fr-FR" sz="2800">
                <a:ea typeface="ＭＳ Ｐゴシック" panose="020B0600070205080204" pitchFamily="34" charset="-128"/>
              </a:rPr>
              <a:t>Ce n’est pas une discussion approfondie sur l’événement traumatisant</a:t>
            </a:r>
          </a:p>
          <a:p>
            <a:pPr eaLnBrk="1" hangingPunct="1"/>
            <a:r>
              <a:rPr lang="fr-FR"/>
              <a:t>Il ne s’agit PAS de demander aux personnes d’analyser ce qui s’est passé ou de rétablir la chronologie des événements</a:t>
            </a:r>
          </a:p>
          <a:p>
            <a:pPr eaLnBrk="1" hangingPunct="1"/>
            <a:r>
              <a:rPr lang="fr-FR"/>
              <a:t>Si les premiers secours psychologiques impliquent d’être à l’écoute des personnes, il ne s’agit PAS de les pousser à dire ce qu’elles ont ressenti ou comment elles ont réagi face à l’événement</a:t>
            </a:r>
          </a:p>
        </p:txBody>
      </p:sp>
      <p:sp>
        <p:nvSpPr>
          <p:cNvPr id="4" name="Rectangle 3">
            <a:extLst>
              <a:ext uri="{FF2B5EF4-FFF2-40B4-BE49-F238E27FC236}">
                <a16:creationId xmlns:a16="http://schemas.microsoft.com/office/drawing/2014/main" id="{D251119F-0F0B-41B1-9DB6-AE04E283C50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5079D6BA-FA0C-459D-8F18-2EEFA2D3C11A}"/>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52279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DDF-12C3-436E-A1B8-2CC33CABF213}"/>
              </a:ext>
            </a:extLst>
          </p:cNvPr>
          <p:cNvSpPr>
            <a:spLocks noGrp="1"/>
          </p:cNvSpPr>
          <p:nvPr>
            <p:ph type="title"/>
          </p:nvPr>
        </p:nvSpPr>
        <p:spPr/>
        <p:txBody>
          <a:bodyPr/>
          <a:lstStyle/>
          <a:p>
            <a:pPr algn="ctr"/>
            <a:r>
              <a:rPr lang="fr-FR" u="sng">
                <a:latin typeface="+mn-lt"/>
              </a:rPr>
              <a:t>Définition de la </a:t>
            </a:r>
            <a:r>
              <a:rPr lang="fr-FR" u="sng">
                <a:solidFill>
                  <a:srgbClr val="0000CC"/>
                </a:solidFill>
                <a:latin typeface="+mn-lt"/>
              </a:rPr>
              <a:t>santé mentale</a:t>
            </a:r>
            <a:r>
              <a:rPr lang="fr-FR" u="sng">
                <a:latin typeface="+mn-lt"/>
              </a:rPr>
              <a:t> établie par l’OMS</a:t>
            </a:r>
          </a:p>
        </p:txBody>
      </p:sp>
      <p:sp>
        <p:nvSpPr>
          <p:cNvPr id="3" name="Content Placeholder 2">
            <a:extLst>
              <a:ext uri="{FF2B5EF4-FFF2-40B4-BE49-F238E27FC236}">
                <a16:creationId xmlns:a16="http://schemas.microsoft.com/office/drawing/2014/main" id="{EB6BD552-F1C7-4F53-A197-90873BAAFA55}"/>
              </a:ext>
            </a:extLst>
          </p:cNvPr>
          <p:cNvSpPr>
            <a:spLocks noGrp="1"/>
          </p:cNvSpPr>
          <p:nvPr>
            <p:ph idx="1"/>
          </p:nvPr>
        </p:nvSpPr>
        <p:spPr>
          <a:xfrm>
            <a:off x="1480819" y="2053834"/>
            <a:ext cx="9960903" cy="2472055"/>
          </a:xfrm>
        </p:spPr>
        <p:txBody>
          <a:bodyPr/>
          <a:lstStyle/>
          <a:p>
            <a:pPr marL="0" indent="0" algn="ctr">
              <a:buNone/>
            </a:pPr>
            <a:r>
              <a:rPr lang="fr-FR" sz="3200"/>
              <a:t>État de bien-être qui nous permet d’affronter les sources de stress de la vie, de réaliser notre potentiel, de bien apprendre et de bien travailler, et de contribuer à la vie de la communauté</a:t>
            </a:r>
          </a:p>
          <a:p>
            <a:endParaRPr lang="en-GB" dirty="0"/>
          </a:p>
        </p:txBody>
      </p:sp>
      <p:sp>
        <p:nvSpPr>
          <p:cNvPr id="4" name="TextBox 3">
            <a:extLst>
              <a:ext uri="{FF2B5EF4-FFF2-40B4-BE49-F238E27FC236}">
                <a16:creationId xmlns:a16="http://schemas.microsoft.com/office/drawing/2014/main" id="{C3635AB6-D8CA-45C7-A732-670A6334D395}"/>
              </a:ext>
            </a:extLst>
          </p:cNvPr>
          <p:cNvSpPr txBox="1"/>
          <p:nvPr/>
        </p:nvSpPr>
        <p:spPr>
          <a:xfrm>
            <a:off x="3690425" y="5052062"/>
            <a:ext cx="6006905" cy="800219"/>
          </a:xfrm>
          <a:prstGeom prst="rect">
            <a:avLst/>
          </a:prstGeom>
          <a:noFill/>
        </p:spPr>
        <p:txBody>
          <a:bodyPr wrap="square" rtlCol="0">
            <a:spAutoFit/>
          </a:bodyPr>
          <a:lstStyle/>
          <a:p>
            <a:r>
              <a:rPr lang="fr-FR" sz="2800" b="1">
                <a:solidFill>
                  <a:srgbClr val="0000CC"/>
                </a:solidFill>
              </a:rPr>
              <a:t>Il n'y a pas de santé sans santé mentale</a:t>
            </a:r>
          </a:p>
          <a:p>
            <a:endParaRPr lang="en-GB" dirty="0"/>
          </a:p>
        </p:txBody>
      </p:sp>
      <p:sp>
        <p:nvSpPr>
          <p:cNvPr id="5" name="Rectangle 4">
            <a:extLst>
              <a:ext uri="{FF2B5EF4-FFF2-40B4-BE49-F238E27FC236}">
                <a16:creationId xmlns:a16="http://schemas.microsoft.com/office/drawing/2014/main" id="{E3DF79E2-0BAC-41EC-AA20-D8AB8091623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0F4791C0-340E-4C50-B729-44F935D5C1E0}"/>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408340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14" y="120028"/>
            <a:ext cx="10515600" cy="1325563"/>
          </a:xfrm>
        </p:spPr>
        <p:txBody>
          <a:bodyPr/>
          <a:lstStyle/>
          <a:p>
            <a:pPr algn="ctr"/>
            <a:r>
              <a:rPr lang="fr-FR" u="sng">
                <a:latin typeface="+mn-lt"/>
              </a:rPr>
              <a:t>Recommandations pour la mise en œuvre</a:t>
            </a:r>
          </a:p>
        </p:txBody>
      </p:sp>
      <p:sp>
        <p:nvSpPr>
          <p:cNvPr id="3" name="Content Placeholder 2"/>
          <p:cNvSpPr>
            <a:spLocks noGrp="1"/>
          </p:cNvSpPr>
          <p:nvPr>
            <p:ph idx="1"/>
          </p:nvPr>
        </p:nvSpPr>
        <p:spPr>
          <a:xfrm>
            <a:off x="1196419" y="1806771"/>
            <a:ext cx="10515600" cy="4351338"/>
          </a:xfrm>
        </p:spPr>
        <p:txBody>
          <a:bodyPr>
            <a:normAutofit fontScale="85000" lnSpcReduction="20000"/>
          </a:bodyPr>
          <a:lstStyle/>
          <a:p>
            <a:pPr marL="0" indent="0">
              <a:buNone/>
            </a:pPr>
            <a:r>
              <a:rPr lang="fr-FR" sz="3000" b="1">
                <a:solidFill>
                  <a:srgbClr val="0000CC"/>
                </a:solidFill>
              </a:rPr>
              <a:t>Évaluation des besoins</a:t>
            </a:r>
          </a:p>
          <a:p>
            <a:pPr lvl="1"/>
            <a:r>
              <a:rPr lang="fr-FR" sz="2800"/>
              <a:t>Évaluer les besoins des patients</a:t>
            </a:r>
          </a:p>
          <a:p>
            <a:pPr lvl="1"/>
            <a:r>
              <a:rPr lang="fr-FR" sz="2800"/>
              <a:t>Évaluer les capacités du personnel médical </a:t>
            </a:r>
          </a:p>
          <a:p>
            <a:pPr lvl="1"/>
            <a:r>
              <a:rPr lang="fr-FR" sz="2800"/>
              <a:t>Évaluer les besoins et les capacités RH (personnel SMSPS national et international, psychologues)</a:t>
            </a:r>
          </a:p>
          <a:p>
            <a:pPr lvl="1"/>
            <a:r>
              <a:rPr lang="fr-FR" sz="2800"/>
              <a:t>Évaluer les aspects culturels</a:t>
            </a:r>
          </a:p>
          <a:p>
            <a:pPr marL="0" indent="0">
              <a:buNone/>
            </a:pPr>
            <a:endParaRPr lang="en-GB" sz="3000" b="1" dirty="0">
              <a:solidFill>
                <a:srgbClr val="0000CC"/>
              </a:solidFill>
            </a:endParaRPr>
          </a:p>
          <a:p>
            <a:pPr marL="0" indent="0">
              <a:buNone/>
            </a:pPr>
            <a:r>
              <a:rPr lang="fr-FR" sz="3000" b="1">
                <a:solidFill>
                  <a:srgbClr val="0000CC"/>
                </a:solidFill>
              </a:rPr>
              <a:t>Suivi et évaluation</a:t>
            </a:r>
          </a:p>
          <a:p>
            <a:pPr lvl="1"/>
            <a:r>
              <a:rPr lang="fr-FR" sz="3300"/>
              <a:t>Questionnaires :</a:t>
            </a:r>
          </a:p>
          <a:p>
            <a:pPr lvl="2">
              <a:buFont typeface="Courier New" panose="02070309020205020404" pitchFamily="49" charset="0"/>
              <a:buChar char="o"/>
            </a:pPr>
            <a:r>
              <a:rPr lang="fr-FR" sz="2600"/>
              <a:t>Échelle d’impact des événements</a:t>
            </a:r>
          </a:p>
          <a:p>
            <a:pPr lvl="2">
              <a:buFont typeface="Courier New" panose="02070309020205020404" pitchFamily="49" charset="0"/>
              <a:buChar char="o"/>
            </a:pPr>
            <a:r>
              <a:rPr lang="fr-FR" sz="2600"/>
              <a:t>Center for Epidemiologic Studies – Depression Scale (échelle CES-D pour l’identification d’une dépression majeure)</a:t>
            </a:r>
          </a:p>
          <a:p>
            <a:pPr lvl="2">
              <a:buFont typeface="Courier New" panose="02070309020205020404" pitchFamily="49" charset="0"/>
              <a:buChar char="o"/>
            </a:pPr>
            <a:r>
              <a:rPr lang="fr-FR" sz="2600"/>
              <a:t>Échelle d’évaluation fonctionnelle PSFS, etc.</a:t>
            </a:r>
          </a:p>
        </p:txBody>
      </p:sp>
      <p:sp>
        <p:nvSpPr>
          <p:cNvPr id="4" name="Rectangle 3">
            <a:extLst>
              <a:ext uri="{FF2B5EF4-FFF2-40B4-BE49-F238E27FC236}">
                <a16:creationId xmlns:a16="http://schemas.microsoft.com/office/drawing/2014/main" id="{EA4CFF83-3CC5-4A87-9FF2-DF086924B8F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7D3003C2-AD04-4D05-A61E-76708DC20B77}"/>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45991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891" y="85405"/>
            <a:ext cx="7239000" cy="1143000"/>
          </a:xfrm>
        </p:spPr>
        <p:txBody>
          <a:bodyPr>
            <a:normAutofit/>
          </a:bodyPr>
          <a:lstStyle/>
          <a:p>
            <a:pPr algn="ctr"/>
            <a:r>
              <a:rPr lang="fr-FR" u="sng">
                <a:latin typeface="+mn-lt"/>
              </a:rPr>
              <a:t>ÉVALUATION</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80452" y="1381621"/>
            <a:ext cx="2657475" cy="3828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3873EED-40A3-48A5-B069-5D5E2DBE52E0}" type="slidenum">
              <a:rPr lang="en-US" smtClean="0">
                <a:solidFill>
                  <a:srgbClr val="F18245"/>
                </a:solidFill>
              </a:rPr>
              <a:pPr/>
              <a:t>31</a:t>
            </a:fld>
            <a:endParaRPr lang="en-US">
              <a:solidFill>
                <a:srgbClr val="F18245"/>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857" y="1386449"/>
            <a:ext cx="2752296" cy="385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185" y="1403617"/>
            <a:ext cx="2657475"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129238" y="6126264"/>
            <a:ext cx="7182900" cy="646331"/>
          </a:xfrm>
          <a:prstGeom prst="rect">
            <a:avLst/>
          </a:prstGeom>
          <a:noFill/>
        </p:spPr>
        <p:txBody>
          <a:bodyPr wrap="square" rtlCol="0">
            <a:spAutoFit/>
          </a:bodyPr>
          <a:lstStyle/>
          <a:p>
            <a:r>
              <a:rPr lang="fr-FR" sz="3600" b="1"/>
              <a:t>Participative et coordonnée</a:t>
            </a:r>
          </a:p>
        </p:txBody>
      </p:sp>
      <p:sp>
        <p:nvSpPr>
          <p:cNvPr id="7" name="Down Arrow 6"/>
          <p:cNvSpPr/>
          <p:nvPr/>
        </p:nvSpPr>
        <p:spPr>
          <a:xfrm>
            <a:off x="5796391" y="5404950"/>
            <a:ext cx="432048" cy="599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9874E8-99CB-4E88-B871-C5723CFA1CF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a:extLst>
              <a:ext uri="{FF2B5EF4-FFF2-40B4-BE49-F238E27FC236}">
                <a16:creationId xmlns:a16="http://schemas.microsoft.com/office/drawing/2014/main" id="{A936ADC5-AC58-4E34-A360-C7901C2AC0B9}"/>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18805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4BE7E58E-4546-467F-99F3-C92B44E9CAFC}"/>
              </a:ext>
            </a:extLst>
          </p:cNvPr>
          <p:cNvSpPr>
            <a:spLocks noChangeArrowheads="1"/>
          </p:cNvSpPr>
          <p:nvPr/>
        </p:nvSpPr>
        <p:spPr bwMode="auto">
          <a:xfrm>
            <a:off x="1008516" y="3099254"/>
            <a:ext cx="2843472" cy="2173158"/>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fr-FR" sz="2394">
                <a:solidFill>
                  <a:srgbClr val="000000"/>
                </a:solidFill>
              </a:rPr>
              <a:t>Groupe Santé</a:t>
            </a:r>
          </a:p>
        </p:txBody>
      </p:sp>
      <p:sp>
        <p:nvSpPr>
          <p:cNvPr id="66563" name="AutoShape 3">
            <a:extLst>
              <a:ext uri="{FF2B5EF4-FFF2-40B4-BE49-F238E27FC236}">
                <a16:creationId xmlns:a16="http://schemas.microsoft.com/office/drawing/2014/main" id="{EA902A85-4690-46BC-855E-DDBBFA09DDDB}"/>
              </a:ext>
            </a:extLst>
          </p:cNvPr>
          <p:cNvSpPr>
            <a:spLocks noChangeArrowheads="1"/>
          </p:cNvSpPr>
          <p:nvPr/>
        </p:nvSpPr>
        <p:spPr bwMode="auto">
          <a:xfrm>
            <a:off x="8342469" y="3013996"/>
            <a:ext cx="2843473" cy="2258416"/>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fr-FR" sz="2394">
                <a:solidFill>
                  <a:srgbClr val="000000"/>
                </a:solidFill>
              </a:rPr>
              <a:t>Groupe Éducation et autres </a:t>
            </a:r>
          </a:p>
          <a:p>
            <a:pPr algn="ctr" eaLnBrk="1" hangingPunct="1">
              <a:spcBef>
                <a:spcPct val="0"/>
              </a:spcBef>
              <a:buFontTx/>
              <a:buNone/>
            </a:pPr>
            <a:r>
              <a:rPr lang="fr-FR" sz="2394">
                <a:solidFill>
                  <a:srgbClr val="000000"/>
                </a:solidFill>
              </a:rPr>
              <a:t>groupes sectoriels</a:t>
            </a:r>
          </a:p>
        </p:txBody>
      </p:sp>
      <p:sp>
        <p:nvSpPr>
          <p:cNvPr id="66564" name="AutoShape 4">
            <a:extLst>
              <a:ext uri="{FF2B5EF4-FFF2-40B4-BE49-F238E27FC236}">
                <a16:creationId xmlns:a16="http://schemas.microsoft.com/office/drawing/2014/main" id="{73349117-7C60-4086-8314-6C5DA7F8A9B6}"/>
              </a:ext>
            </a:extLst>
          </p:cNvPr>
          <p:cNvSpPr>
            <a:spLocks noChangeArrowheads="1"/>
          </p:cNvSpPr>
          <p:nvPr/>
        </p:nvSpPr>
        <p:spPr bwMode="auto">
          <a:xfrm>
            <a:off x="4670974" y="3074303"/>
            <a:ext cx="2847093" cy="2198110"/>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fr-FR" sz="2394">
                <a:solidFill>
                  <a:srgbClr val="000000"/>
                </a:solidFill>
              </a:rPr>
              <a:t>Groupe Protection</a:t>
            </a:r>
          </a:p>
          <a:p>
            <a:pPr algn="ctr" eaLnBrk="1" hangingPunct="1">
              <a:spcBef>
                <a:spcPct val="0"/>
              </a:spcBef>
              <a:buFontTx/>
              <a:buNone/>
            </a:pPr>
            <a:r>
              <a:rPr lang="fr-FR" sz="1824">
                <a:solidFill>
                  <a:srgbClr val="000000"/>
                </a:solidFill>
              </a:rPr>
              <a:t>(avec sous-groupe </a:t>
            </a:r>
          </a:p>
          <a:p>
            <a:pPr algn="ctr" eaLnBrk="1" hangingPunct="1">
              <a:spcBef>
                <a:spcPct val="0"/>
              </a:spcBef>
              <a:buFontTx/>
              <a:buNone/>
            </a:pPr>
            <a:r>
              <a:rPr lang="fr-FR" sz="1824">
                <a:solidFill>
                  <a:srgbClr val="000000"/>
                </a:solidFill>
              </a:rPr>
              <a:t>pour la protection de l’enfant)</a:t>
            </a:r>
          </a:p>
        </p:txBody>
      </p:sp>
      <p:sp>
        <p:nvSpPr>
          <p:cNvPr id="66565" name="AutoShape 5">
            <a:extLst>
              <a:ext uri="{FF2B5EF4-FFF2-40B4-BE49-F238E27FC236}">
                <a16:creationId xmlns:a16="http://schemas.microsoft.com/office/drawing/2014/main" id="{98501292-CA82-4D4A-8BC1-286F5003C892}"/>
              </a:ext>
            </a:extLst>
          </p:cNvPr>
          <p:cNvSpPr>
            <a:spLocks noChangeArrowheads="1"/>
          </p:cNvSpPr>
          <p:nvPr/>
        </p:nvSpPr>
        <p:spPr bwMode="auto">
          <a:xfrm>
            <a:off x="506793" y="5414116"/>
            <a:ext cx="11685207" cy="1443883"/>
          </a:xfrm>
          <a:prstGeom prst="flowChartAlternateProcess">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fr-FR" sz="2052" dirty="0">
                <a:solidFill>
                  <a:srgbClr val="000000"/>
                </a:solidFill>
              </a:rPr>
              <a:t>Groupe de travail technique intersectoriel sur la SMSPS (avec personnes de contact dans chaque secteur, et </a:t>
            </a:r>
          </a:p>
          <a:p>
            <a:pPr algn="ctr" eaLnBrk="1" hangingPunct="1">
              <a:spcBef>
                <a:spcPct val="0"/>
              </a:spcBef>
              <a:buFontTx/>
              <a:buNone/>
            </a:pPr>
            <a:r>
              <a:rPr lang="fr-FR" sz="2052" dirty="0">
                <a:solidFill>
                  <a:srgbClr val="000000"/>
                </a:solidFill>
              </a:rPr>
              <a:t>redevabilité par secteur). Actions de SMSPS entreprises dans le cadre des groupes sectoriels incluses le cas échéant dans les chapitres de documents d’appel dans les sections dédiées à </a:t>
            </a:r>
          </a:p>
          <a:p>
            <a:pPr algn="ctr" eaLnBrk="1" hangingPunct="1">
              <a:spcBef>
                <a:spcPct val="0"/>
              </a:spcBef>
              <a:buFontTx/>
              <a:buNone/>
            </a:pPr>
            <a:r>
              <a:rPr lang="fr-FR" sz="2052" dirty="0">
                <a:solidFill>
                  <a:srgbClr val="000000"/>
                </a:solidFill>
              </a:rPr>
              <a:t>la santé, la protection et l’éducation, plutôt que traitées dans un chapitre séparé de l’appel</a:t>
            </a:r>
          </a:p>
        </p:txBody>
      </p:sp>
      <p:cxnSp>
        <p:nvCxnSpPr>
          <p:cNvPr id="66566" name="AutoShape 6">
            <a:extLst>
              <a:ext uri="{FF2B5EF4-FFF2-40B4-BE49-F238E27FC236}">
                <a16:creationId xmlns:a16="http://schemas.microsoft.com/office/drawing/2014/main" id="{15372FC9-9C9B-4279-B6DE-C43BDFCFE37D}"/>
              </a:ext>
            </a:extLst>
          </p:cNvPr>
          <p:cNvCxnSpPr>
            <a:cxnSpLocks noChangeShapeType="1"/>
          </p:cNvCxnSpPr>
          <p:nvPr/>
        </p:nvCxnSpPr>
        <p:spPr bwMode="auto">
          <a:xfrm flipV="1">
            <a:off x="2227771" y="2506818"/>
            <a:ext cx="1216304"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7" name="AutoShape 7">
            <a:extLst>
              <a:ext uri="{FF2B5EF4-FFF2-40B4-BE49-F238E27FC236}">
                <a16:creationId xmlns:a16="http://schemas.microsoft.com/office/drawing/2014/main" id="{7D2A8067-A8E8-4DD5-B708-38DEEB73C53A}"/>
              </a:ext>
            </a:extLst>
          </p:cNvPr>
          <p:cNvCxnSpPr>
            <a:cxnSpLocks noChangeShapeType="1"/>
          </p:cNvCxnSpPr>
          <p:nvPr/>
        </p:nvCxnSpPr>
        <p:spPr bwMode="auto">
          <a:xfrm>
            <a:off x="8461022" y="2405844"/>
            <a:ext cx="1303183"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8" name="AutoShape 8">
            <a:extLst>
              <a:ext uri="{FF2B5EF4-FFF2-40B4-BE49-F238E27FC236}">
                <a16:creationId xmlns:a16="http://schemas.microsoft.com/office/drawing/2014/main" id="{78B0B685-DF2A-430D-BE05-7F1A7C138239}"/>
              </a:ext>
            </a:extLst>
          </p:cNvPr>
          <p:cNvCxnSpPr>
            <a:cxnSpLocks noChangeShapeType="1"/>
          </p:cNvCxnSpPr>
          <p:nvPr/>
        </p:nvCxnSpPr>
        <p:spPr bwMode="auto">
          <a:xfrm>
            <a:off x="5974525" y="2466150"/>
            <a:ext cx="0"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69" name="AutoShape 9">
            <a:extLst>
              <a:ext uri="{FF2B5EF4-FFF2-40B4-BE49-F238E27FC236}">
                <a16:creationId xmlns:a16="http://schemas.microsoft.com/office/drawing/2014/main" id="{109DCB9D-4258-480D-9727-FA0DE61A428B}"/>
              </a:ext>
            </a:extLst>
          </p:cNvPr>
          <p:cNvSpPr>
            <a:spLocks noChangeArrowheads="1"/>
          </p:cNvSpPr>
          <p:nvPr/>
        </p:nvSpPr>
        <p:spPr bwMode="auto">
          <a:xfrm>
            <a:off x="2696250" y="1165130"/>
            <a:ext cx="6535205" cy="5737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r>
              <a:rPr lang="fr-FR" sz="2394">
                <a:solidFill>
                  <a:srgbClr val="000000"/>
                </a:solidFill>
              </a:rPr>
              <a:t>Dirigeant politique / Coordonnateur de l’action humanitaire des Nations Unies</a:t>
            </a: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p:txBody>
      </p:sp>
      <p:cxnSp>
        <p:nvCxnSpPr>
          <p:cNvPr id="66570" name="AutoShape 10">
            <a:extLst>
              <a:ext uri="{FF2B5EF4-FFF2-40B4-BE49-F238E27FC236}">
                <a16:creationId xmlns:a16="http://schemas.microsoft.com/office/drawing/2014/main" id="{84D8E1E9-2A27-448E-8773-217565A0AEA1}"/>
              </a:ext>
            </a:extLst>
          </p:cNvPr>
          <p:cNvCxnSpPr>
            <a:cxnSpLocks noChangeShapeType="1"/>
          </p:cNvCxnSpPr>
          <p:nvPr/>
        </p:nvCxnSpPr>
        <p:spPr bwMode="auto">
          <a:xfrm flipV="1">
            <a:off x="3960228" y="2114053"/>
            <a:ext cx="492314" cy="3858869"/>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1" name="Rectangle 11">
            <a:extLst>
              <a:ext uri="{FF2B5EF4-FFF2-40B4-BE49-F238E27FC236}">
                <a16:creationId xmlns:a16="http://schemas.microsoft.com/office/drawing/2014/main" id="{E978E6EA-3C48-466C-8810-F0EAE65F0D14}"/>
              </a:ext>
            </a:extLst>
          </p:cNvPr>
          <p:cNvSpPr>
            <a:spLocks noChangeArrowheads="1"/>
          </p:cNvSpPr>
          <p:nvPr/>
        </p:nvSpPr>
        <p:spPr bwMode="auto">
          <a:xfrm>
            <a:off x="506792" y="-144363"/>
            <a:ext cx="11576351" cy="122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796" tIns="59399" rIns="118796" bIns="59399"/>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r" eaLnBrk="1" hangingPunct="1">
              <a:spcBef>
                <a:spcPct val="0"/>
              </a:spcBef>
              <a:buFontTx/>
              <a:buNone/>
            </a:pPr>
            <a:endParaRPr lang="en-GB" altLang="en-US" sz="1824" dirty="0">
              <a:solidFill>
                <a:srgbClr val="000000"/>
              </a:solidFill>
            </a:endParaRPr>
          </a:p>
          <a:p>
            <a:pPr algn="ctr" eaLnBrk="1" hangingPunct="1">
              <a:spcBef>
                <a:spcPct val="0"/>
              </a:spcBef>
              <a:buFontTx/>
              <a:buNone/>
            </a:pPr>
            <a:r>
              <a:rPr lang="fr-FR" sz="3200" dirty="0">
                <a:solidFill>
                  <a:srgbClr val="000000"/>
                </a:solidFill>
              </a:rPr>
              <a:t> Coordination des soins de santé mentale et du soutien psychosocial (SMSPS) – système de groupes thématiques (clusters)</a:t>
            </a:r>
          </a:p>
          <a:p>
            <a:pPr algn="ctr" eaLnBrk="1" hangingPunct="1">
              <a:spcBef>
                <a:spcPct val="0"/>
              </a:spcBef>
              <a:buFontTx/>
              <a:buNone/>
            </a:pPr>
            <a:endParaRPr lang="en-US" altLang="en-US" sz="3648" dirty="0">
              <a:solidFill>
                <a:srgbClr val="FF3300"/>
              </a:solidFill>
            </a:endParaRPr>
          </a:p>
          <a:p>
            <a:pPr eaLnBrk="1" hangingPunct="1">
              <a:spcBef>
                <a:spcPct val="0"/>
              </a:spcBef>
              <a:buFontTx/>
              <a:buNone/>
            </a:pPr>
            <a:endParaRPr lang="en-US" altLang="en-US" sz="1824" dirty="0">
              <a:solidFill>
                <a:srgbClr val="FF3300"/>
              </a:solidFill>
            </a:endParaRPr>
          </a:p>
        </p:txBody>
      </p:sp>
      <p:sp>
        <p:nvSpPr>
          <p:cNvPr id="66572" name="AutoShape 12">
            <a:extLst>
              <a:ext uri="{FF2B5EF4-FFF2-40B4-BE49-F238E27FC236}">
                <a16:creationId xmlns:a16="http://schemas.microsoft.com/office/drawing/2014/main" id="{DE5A2723-DF0A-4066-ADCA-661F4E9CA8DF}"/>
              </a:ext>
            </a:extLst>
          </p:cNvPr>
          <p:cNvSpPr>
            <a:spLocks noChangeArrowheads="1"/>
          </p:cNvSpPr>
          <p:nvPr/>
        </p:nvSpPr>
        <p:spPr bwMode="auto">
          <a:xfrm>
            <a:off x="2932345" y="2070849"/>
            <a:ext cx="5996452" cy="573763"/>
          </a:xfrm>
          <a:prstGeom prst="flowChartAlternateProcess">
            <a:avLst/>
          </a:prstGeom>
          <a:solidFill>
            <a:schemeClr val="accent1">
              <a:lumMod val="40000"/>
              <a:lumOff val="60000"/>
            </a:schemeClr>
          </a:solidFill>
          <a:ln w="9525">
            <a:solidFill>
              <a:schemeClr val="tx1"/>
            </a:solidFill>
            <a:miter lim="800000"/>
            <a:headEnd/>
            <a:tailEnd/>
          </a:ln>
          <a:effec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r>
              <a:rPr lang="fr-FR" sz="2394" dirty="0">
                <a:solidFill>
                  <a:srgbClr val="000000"/>
                </a:solidFill>
              </a:rPr>
              <a:t>Groupe de coordination intersectorielle </a:t>
            </a: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p:txBody>
      </p:sp>
      <p:cxnSp>
        <p:nvCxnSpPr>
          <p:cNvPr id="66573" name="AutoShape 13">
            <a:extLst>
              <a:ext uri="{FF2B5EF4-FFF2-40B4-BE49-F238E27FC236}">
                <a16:creationId xmlns:a16="http://schemas.microsoft.com/office/drawing/2014/main" id="{D7846E04-0A92-4F8A-A9A5-E93BCCAD5DA8}"/>
              </a:ext>
            </a:extLst>
          </p:cNvPr>
          <p:cNvCxnSpPr>
            <a:cxnSpLocks noChangeShapeType="1"/>
          </p:cNvCxnSpPr>
          <p:nvPr/>
        </p:nvCxnSpPr>
        <p:spPr bwMode="auto">
          <a:xfrm>
            <a:off x="5963853" y="1775777"/>
            <a:ext cx="0" cy="260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147E14DE-9BB8-4CE2-B157-EC8AD9A36884}"/>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21830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6EF7119-9968-4A65-9F12-DD1608380A3E}"/>
              </a:ext>
            </a:extLst>
          </p:cNvPr>
          <p:cNvSpPr>
            <a:spLocks noGrp="1"/>
          </p:cNvSpPr>
          <p:nvPr>
            <p:ph type="title"/>
          </p:nvPr>
        </p:nvSpPr>
        <p:spPr>
          <a:xfrm>
            <a:off x="1088571" y="0"/>
            <a:ext cx="10515600" cy="1325563"/>
          </a:xfrm>
        </p:spPr>
        <p:txBody>
          <a:bodyPr/>
          <a:lstStyle/>
          <a:p>
            <a:pPr algn="ctr"/>
            <a:r>
              <a:rPr lang="fr-FR" u="sng">
                <a:latin typeface="+mn-lt"/>
              </a:rPr>
              <a:t>Les situations de crise comme opportunités pour le développement de la santé mentale </a:t>
            </a:r>
          </a:p>
        </p:txBody>
      </p:sp>
      <p:sp>
        <p:nvSpPr>
          <p:cNvPr id="79875" name="Content Placeholder 2">
            <a:extLst>
              <a:ext uri="{FF2B5EF4-FFF2-40B4-BE49-F238E27FC236}">
                <a16:creationId xmlns:a16="http://schemas.microsoft.com/office/drawing/2014/main" id="{E531D973-4DBE-4EC3-8F0D-F4B8FEAE156C}"/>
              </a:ext>
            </a:extLst>
          </p:cNvPr>
          <p:cNvSpPr>
            <a:spLocks noGrp="1"/>
          </p:cNvSpPr>
          <p:nvPr>
            <p:ph sz="half" idx="1"/>
          </p:nvPr>
        </p:nvSpPr>
        <p:spPr>
          <a:xfrm>
            <a:off x="1088571" y="2291225"/>
            <a:ext cx="5440788" cy="3434662"/>
          </a:xfrm>
        </p:spPr>
        <p:txBody>
          <a:bodyPr/>
          <a:lstStyle/>
          <a:p>
            <a:r>
              <a:rPr lang="fr-FR"/>
              <a:t>Intérêt des médias</a:t>
            </a:r>
          </a:p>
          <a:p>
            <a:r>
              <a:rPr lang="fr-FR"/>
              <a:t>Intérêt des décisionnaires (p. ex. tête de gouvernement, responsables d’agences humanitaires)</a:t>
            </a:r>
          </a:p>
          <a:p>
            <a:r>
              <a:rPr lang="fr-FR"/>
              <a:t>Volonté des dirigeants d’envisager des options permettant de dépasser le statu quo</a:t>
            </a:r>
          </a:p>
        </p:txBody>
      </p:sp>
      <p:pic>
        <p:nvPicPr>
          <p:cNvPr id="79877" name="Content Placeholder 7">
            <a:extLst>
              <a:ext uri="{FF2B5EF4-FFF2-40B4-BE49-F238E27FC236}">
                <a16:creationId xmlns:a16="http://schemas.microsoft.com/office/drawing/2014/main" id="{DFDFBB5E-2633-4D81-A497-CA0255DB79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3057" y="1325563"/>
            <a:ext cx="3974759" cy="519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77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79" y="5424193"/>
            <a:ext cx="10751080" cy="1143000"/>
          </a:xfrm>
        </p:spPr>
        <p:txBody>
          <a:bodyPr>
            <a:noAutofit/>
          </a:bodyPr>
          <a:lstStyle/>
          <a:p>
            <a:r>
              <a:rPr lang="fr-FR" sz="2400" b="1" dirty="0">
                <a:latin typeface="+mn-lt"/>
              </a:rPr>
              <a:t>IASC </a:t>
            </a:r>
            <a:r>
              <a:rPr lang="fr-FR" sz="2400" dirty="0">
                <a:latin typeface="+mn-lt"/>
              </a:rPr>
              <a:t>(2007, 2010)                    </a:t>
            </a:r>
            <a:r>
              <a:rPr lang="fr-FR" sz="2400" b="1" dirty="0">
                <a:latin typeface="+mn-lt"/>
              </a:rPr>
              <a:t>Sphère</a:t>
            </a:r>
            <a:r>
              <a:rPr lang="fr-FR" sz="2400" dirty="0">
                <a:latin typeface="+mn-lt"/>
              </a:rPr>
              <a:t> (version de 2018</a:t>
            </a:r>
            <a:r>
              <a:rPr lang="fr-FR" sz="2800" dirty="0">
                <a:latin typeface="+mn-lt"/>
              </a:rPr>
              <a:t>)</a:t>
            </a:r>
            <a:r>
              <a:rPr lang="fr-FR" sz="2800" dirty="0"/>
              <a:t> 		    </a:t>
            </a:r>
            <a:r>
              <a:rPr lang="fr-FR" sz="2800" b="1" dirty="0"/>
              <a:t> </a:t>
            </a:r>
            <a:r>
              <a:rPr lang="fr-FR" sz="2800" b="1" i="1" dirty="0"/>
              <a:t>Guide des premiers secours psychologiques</a:t>
            </a:r>
            <a:r>
              <a:rPr lang="fr-FR" sz="2800" b="1" dirty="0"/>
              <a:t> </a:t>
            </a:r>
            <a:r>
              <a:rPr lang="fr-FR" sz="2800" dirty="0"/>
              <a:t>(2011)</a:t>
            </a:r>
          </a:p>
        </p:txBody>
      </p:sp>
      <p:sp>
        <p:nvSpPr>
          <p:cNvPr id="5" name="Slide Number Placeholder 4"/>
          <p:cNvSpPr>
            <a:spLocks noGrp="1"/>
          </p:cNvSpPr>
          <p:nvPr>
            <p:ph type="sldNum" sz="quarter" idx="12"/>
          </p:nvPr>
        </p:nvSpPr>
        <p:spPr/>
        <p:txBody>
          <a:bodyPr/>
          <a:lstStyle/>
          <a:p>
            <a:fld id="{23873EED-40A3-48A5-B069-5D5E2DBE52E0}" type="slidenum">
              <a:rPr lang="en-US" smtClean="0">
                <a:solidFill>
                  <a:schemeClr val="tx1"/>
                </a:solidFill>
              </a:rPr>
              <a:pPr/>
              <a:t>34</a:t>
            </a:fld>
            <a:endParaRPr lang="en-US">
              <a:solidFill>
                <a:schemeClr val="tx1"/>
              </a:solidFill>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045" y="1244653"/>
            <a:ext cx="3243606" cy="436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11397" y="298224"/>
            <a:ext cx="9169206" cy="769441"/>
          </a:xfrm>
          <a:prstGeom prst="rect">
            <a:avLst/>
          </a:prstGeom>
          <a:noFill/>
        </p:spPr>
        <p:txBody>
          <a:bodyPr wrap="square" rtlCol="0">
            <a:spAutoFit/>
          </a:bodyPr>
          <a:lstStyle/>
          <a:p>
            <a:pPr algn="ctr"/>
            <a:r>
              <a:rPr lang="fr-FR" sz="4400" u="sng" dirty="0"/>
              <a:t>Quelques lignes directrices actuelles</a:t>
            </a:r>
          </a:p>
        </p:txBody>
      </p:sp>
      <p:sp>
        <p:nvSpPr>
          <p:cNvPr id="10" name="Rectangle 9">
            <a:extLst>
              <a:ext uri="{FF2B5EF4-FFF2-40B4-BE49-F238E27FC236}">
                <a16:creationId xmlns:a16="http://schemas.microsoft.com/office/drawing/2014/main" id="{92F44A9C-C5DA-4006-9D6F-558458639EC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DF8424F9-DC7D-415B-A16D-8109A6F87EE8}"/>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pic>
        <p:nvPicPr>
          <p:cNvPr id="12" name="Picture 7" descr="Cover page IASCGuidelines_MHPSS (June 15 2007 for printer) (2)">
            <a:extLst>
              <a:ext uri="{FF2B5EF4-FFF2-40B4-BE49-F238E27FC236}">
                <a16:creationId xmlns:a16="http://schemas.microsoft.com/office/drawing/2014/main" id="{29930CBC-9FDF-44BC-AF9B-1E82B2D70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8779" y="1408590"/>
            <a:ext cx="2927177" cy="4037789"/>
          </a:xfrm>
          <a:prstGeom prst="rect">
            <a:avLst/>
          </a:prstGeom>
          <a:noFill/>
          <a:ln w="3175">
            <a:solidFill>
              <a:srgbClr val="000000"/>
            </a:solidFill>
            <a:miter lim="800000"/>
            <a:headEnd/>
            <a:tailEnd/>
          </a:ln>
        </p:spPr>
      </p:pic>
      <p:pic>
        <p:nvPicPr>
          <p:cNvPr id="16" name="Picture 15">
            <a:extLst>
              <a:ext uri="{FF2B5EF4-FFF2-40B4-BE49-F238E27FC236}">
                <a16:creationId xmlns:a16="http://schemas.microsoft.com/office/drawing/2014/main" id="{C6E399DC-A11B-4ECA-81EB-DD89CAD078A7}"/>
              </a:ext>
            </a:extLst>
          </p:cNvPr>
          <p:cNvPicPr>
            <a:picLocks noChangeAspect="1"/>
          </p:cNvPicPr>
          <p:nvPr/>
        </p:nvPicPr>
        <p:blipFill>
          <a:blip r:embed="rId5"/>
          <a:stretch>
            <a:fillRect/>
          </a:stretch>
        </p:blipFill>
        <p:spPr>
          <a:xfrm>
            <a:off x="4557116" y="1365737"/>
            <a:ext cx="2792249" cy="3976488"/>
          </a:xfrm>
          <a:prstGeom prst="rect">
            <a:avLst/>
          </a:prstGeom>
        </p:spPr>
      </p:pic>
    </p:spTree>
    <p:extLst>
      <p:ext uri="{BB962C8B-B14F-4D97-AF65-F5344CB8AC3E}">
        <p14:creationId xmlns:p14="http://schemas.microsoft.com/office/powerpoint/2010/main" val="311498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D2E6-572A-4363-BD21-AC18A3CD2691}"/>
              </a:ext>
            </a:extLst>
          </p:cNvPr>
          <p:cNvSpPr>
            <a:spLocks noGrp="1"/>
          </p:cNvSpPr>
          <p:nvPr>
            <p:ph type="title"/>
          </p:nvPr>
        </p:nvSpPr>
        <p:spPr>
          <a:xfrm>
            <a:off x="669206" y="-469382"/>
            <a:ext cx="6586491" cy="1676603"/>
          </a:xfrm>
        </p:spPr>
        <p:txBody>
          <a:bodyPr>
            <a:normAutofit/>
          </a:bodyPr>
          <a:lstStyle/>
          <a:p>
            <a:r>
              <a:rPr lang="fr-FR">
                <a:latin typeface="+mn-lt"/>
              </a:rPr>
              <a:t>Atlas de la santé mentale de l’OMS</a:t>
            </a:r>
          </a:p>
        </p:txBody>
      </p:sp>
      <p:sp>
        <p:nvSpPr>
          <p:cNvPr id="3" name="Content Placeholder 2">
            <a:extLst>
              <a:ext uri="{FF2B5EF4-FFF2-40B4-BE49-F238E27FC236}">
                <a16:creationId xmlns:a16="http://schemas.microsoft.com/office/drawing/2014/main" id="{2F25FFC3-F8CD-4AD4-B5AB-5D083BF7DDEE}"/>
              </a:ext>
            </a:extLst>
          </p:cNvPr>
          <p:cNvSpPr>
            <a:spLocks noGrp="1"/>
          </p:cNvSpPr>
          <p:nvPr>
            <p:ph idx="1"/>
          </p:nvPr>
        </p:nvSpPr>
        <p:spPr>
          <a:xfrm>
            <a:off x="628649" y="839944"/>
            <a:ext cx="6927759" cy="6160559"/>
          </a:xfrm>
        </p:spPr>
        <p:txBody>
          <a:bodyPr>
            <a:noAutofit/>
          </a:bodyPr>
          <a:lstStyle/>
          <a:p>
            <a:pPr marL="0" indent="0">
              <a:buNone/>
            </a:pPr>
            <a:r>
              <a:rPr lang="fr-FR" dirty="0"/>
              <a:t>Ressource complète contenant des informations générales sur la santé mentale et un outil important pour la mise au point et la planification de services de santé mentale au sein de pays et de régions. </a:t>
            </a:r>
          </a:p>
          <a:p>
            <a:pPr marL="0" indent="0">
              <a:buNone/>
            </a:pPr>
            <a:r>
              <a:rPr lang="fr-FR" sz="2400" u="sng" dirty="0"/>
              <a:t>Les ressources spécifiques à un pays comprennent :</a:t>
            </a:r>
          </a:p>
          <a:p>
            <a:pPr marL="0" indent="0">
              <a:buNone/>
            </a:pPr>
            <a:endParaRPr lang="fr-FR" sz="2400" u="sng" dirty="0"/>
          </a:p>
          <a:p>
            <a:r>
              <a:rPr lang="fr-FR" sz="2400" dirty="0"/>
              <a:t>les politiques,</a:t>
            </a:r>
          </a:p>
          <a:p>
            <a:r>
              <a:rPr lang="fr-FR" sz="2400" dirty="0"/>
              <a:t>les plans,</a:t>
            </a:r>
          </a:p>
          <a:p>
            <a:r>
              <a:rPr lang="fr-FR" sz="2400" dirty="0"/>
              <a:t>les financements,</a:t>
            </a:r>
          </a:p>
          <a:p>
            <a:r>
              <a:rPr lang="fr-FR" sz="2400" dirty="0"/>
              <a:t>la prestation de soins,</a:t>
            </a:r>
          </a:p>
          <a:p>
            <a:r>
              <a:rPr lang="fr-FR" sz="2400" dirty="0"/>
              <a:t>les effectifs,</a:t>
            </a:r>
          </a:p>
          <a:p>
            <a:r>
              <a:rPr lang="fr-FR" sz="2400" dirty="0"/>
              <a:t>les médicaments, et</a:t>
            </a:r>
          </a:p>
          <a:p>
            <a:r>
              <a:rPr lang="fr-FR" sz="2400" dirty="0"/>
              <a:t>les systèmes d’information...</a:t>
            </a:r>
            <a:br>
              <a:rPr lang="fr-FR" sz="2400" dirty="0"/>
            </a:br>
            <a:r>
              <a:rPr lang="fr-FR" sz="2400" dirty="0"/>
              <a:t>en matière de santé mentale</a:t>
            </a:r>
          </a:p>
        </p:txBody>
      </p:sp>
      <p:pic>
        <p:nvPicPr>
          <p:cNvPr id="7" name="Picture 6">
            <a:extLst>
              <a:ext uri="{FF2B5EF4-FFF2-40B4-BE49-F238E27FC236}">
                <a16:creationId xmlns:a16="http://schemas.microsoft.com/office/drawing/2014/main" id="{F77DF2C4-3DA2-4AFD-8E2E-82A0B3B312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408" y="10"/>
            <a:ext cx="4635591" cy="6857990"/>
          </a:xfrm>
          <a:prstGeom prst="rect">
            <a:avLst/>
          </a:prstGeom>
          <a:effectLst/>
        </p:spPr>
      </p:pic>
      <p:sp>
        <p:nvSpPr>
          <p:cNvPr id="5" name="Rectangle 4">
            <a:extLst>
              <a:ext uri="{FF2B5EF4-FFF2-40B4-BE49-F238E27FC236}">
                <a16:creationId xmlns:a16="http://schemas.microsoft.com/office/drawing/2014/main" id="{5CFAB492-0838-4752-818E-0B1EF1DD036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83D9761-DFB8-498D-B91B-B0FCD2D5E138}"/>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422036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1A0BD-4311-430D-A46A-9CF2E5E102DC}"/>
              </a:ext>
            </a:extLst>
          </p:cNvPr>
          <p:cNvSpPr>
            <a:spLocks noGrp="1"/>
          </p:cNvSpPr>
          <p:nvPr>
            <p:ph type="title"/>
          </p:nvPr>
        </p:nvSpPr>
        <p:spPr>
          <a:xfrm>
            <a:off x="1768883" y="623392"/>
            <a:ext cx="3363974" cy="1607060"/>
          </a:xfrm>
          <a:noFill/>
          <a:ln w="19050">
            <a:solidFill>
              <a:schemeClr val="tx1"/>
            </a:solidFill>
          </a:ln>
        </p:spPr>
        <p:txBody>
          <a:bodyPr vert="horz" wrap="square" lIns="91440" tIns="45720" rIns="91440" bIns="45720" rtlCol="0" anchor="ctr">
            <a:normAutofit/>
          </a:bodyPr>
          <a:lstStyle/>
          <a:p>
            <a:pPr algn="ctr"/>
            <a:r>
              <a:rPr lang="fr-FR" sz="2800">
                <a:solidFill>
                  <a:schemeClr val="tx1"/>
                </a:solidFill>
                <a:latin typeface="+mn-lt"/>
                <a:ea typeface="+mj-ea"/>
                <a:cs typeface="+mj-cs"/>
              </a:rPr>
              <a:t>Projet EQUIP</a:t>
            </a:r>
          </a:p>
        </p:txBody>
      </p:sp>
      <p:sp>
        <p:nvSpPr>
          <p:cNvPr id="4" name="TextBox 3">
            <a:extLst>
              <a:ext uri="{FF2B5EF4-FFF2-40B4-BE49-F238E27FC236}">
                <a16:creationId xmlns:a16="http://schemas.microsoft.com/office/drawing/2014/main" id="{554465EC-A756-4294-BB22-1EF784E5C24D}"/>
              </a:ext>
            </a:extLst>
          </p:cNvPr>
          <p:cNvSpPr txBox="1"/>
          <p:nvPr/>
        </p:nvSpPr>
        <p:spPr>
          <a:xfrm>
            <a:off x="1125800" y="2638043"/>
            <a:ext cx="4308953" cy="3415623"/>
          </a:xfrm>
          <a:prstGeom prst="rect">
            <a:avLst/>
          </a:prstGeom>
        </p:spPr>
        <p:txBody>
          <a:bodyPr vert="horz" lIns="91440" tIns="45720" rIns="91440" bIns="45720" rtlCol="0">
            <a:normAutofit/>
          </a:bodyPr>
          <a:lstStyle/>
          <a:p>
            <a:pPr>
              <a:lnSpc>
                <a:spcPct val="90000"/>
              </a:lnSpc>
              <a:spcAft>
                <a:spcPts val="600"/>
              </a:spcAft>
            </a:pPr>
            <a:r>
              <a:rPr lang="fr-FR" sz="2000"/>
              <a:t>Le projet EQUIP vise à garantir la qualité et l’efficacité de brèves interventions psychologiques menées par des personnes qui ne sont pas spécialistes de la santé mentale, et à étendre la mise en œuvre de telles interventions aux communautés qui en ont besoin à travers le monde. </a:t>
            </a:r>
          </a:p>
          <a:p>
            <a:pPr>
              <a:lnSpc>
                <a:spcPct val="90000"/>
              </a:lnSpc>
              <a:spcAft>
                <a:spcPts val="600"/>
              </a:spcAft>
            </a:pPr>
            <a:endParaRPr lang="en-US" sz="1400" u="sng" dirty="0"/>
          </a:p>
          <a:p>
            <a:pPr>
              <a:lnSpc>
                <a:spcPct val="90000"/>
              </a:lnSpc>
              <a:spcAft>
                <a:spcPts val="600"/>
              </a:spcAft>
            </a:pPr>
            <a:r>
              <a:rPr lang="fr-FR" sz="1400" u="sng"/>
              <a:t>Lien vers la vidéo :</a:t>
            </a:r>
          </a:p>
          <a:p>
            <a:pPr>
              <a:lnSpc>
                <a:spcPct val="90000"/>
              </a:lnSpc>
              <a:spcAft>
                <a:spcPts val="600"/>
              </a:spcAft>
            </a:pPr>
            <a:r>
              <a:rPr lang="fr-FR" sz="1400"/>
              <a:t>https://www.youtube.com/watch?v=bMiVP_YKBpI&amp;feature=youtu.be</a:t>
            </a:r>
          </a:p>
        </p:txBody>
      </p:sp>
      <p:pic>
        <p:nvPicPr>
          <p:cNvPr id="7" name="Picture 6">
            <a:extLst>
              <a:ext uri="{FF2B5EF4-FFF2-40B4-BE49-F238E27FC236}">
                <a16:creationId xmlns:a16="http://schemas.microsoft.com/office/drawing/2014/main" id="{4C0CEA33-907E-4A0F-9DDE-5D8D0FBEB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763" y="2638043"/>
            <a:ext cx="6250769" cy="2281531"/>
          </a:xfrm>
          <a:prstGeom prst="rect">
            <a:avLst/>
          </a:prstGeom>
        </p:spPr>
      </p:pic>
      <p:pic>
        <p:nvPicPr>
          <p:cNvPr id="9" name="Picture 8">
            <a:extLst>
              <a:ext uri="{FF2B5EF4-FFF2-40B4-BE49-F238E27FC236}">
                <a16:creationId xmlns:a16="http://schemas.microsoft.com/office/drawing/2014/main" id="{7D46DA94-40E7-49DD-8696-E9586ADE2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560" y="433274"/>
            <a:ext cx="1987296" cy="1987296"/>
          </a:xfrm>
          <a:prstGeom prst="rect">
            <a:avLst/>
          </a:prstGeom>
        </p:spPr>
      </p:pic>
      <p:sp>
        <p:nvSpPr>
          <p:cNvPr id="6" name="Rectangle 5">
            <a:extLst>
              <a:ext uri="{FF2B5EF4-FFF2-40B4-BE49-F238E27FC236}">
                <a16:creationId xmlns:a16="http://schemas.microsoft.com/office/drawing/2014/main" id="{336BB004-C4E3-4AA1-96D2-ADFA6D1B636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31916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5033" t="7778" r="33718" b="13077"/>
          <a:stretch/>
        </p:blipFill>
        <p:spPr>
          <a:xfrm>
            <a:off x="7937811" y="1277424"/>
            <a:ext cx="3476011" cy="4951976"/>
          </a:xfrm>
          <a:prstGeom prst="rect">
            <a:avLst/>
          </a:prstGeom>
          <a:effectLst>
            <a:innerShdw blurRad="114300">
              <a:srgbClr val="FAEBD6"/>
            </a:innerShdw>
          </a:effectLst>
        </p:spPr>
      </p:pic>
      <p:sp>
        <p:nvSpPr>
          <p:cNvPr id="5" name="Rectangle 4">
            <a:extLst>
              <a:ext uri="{FF2B5EF4-FFF2-40B4-BE49-F238E27FC236}">
                <a16:creationId xmlns:a16="http://schemas.microsoft.com/office/drawing/2014/main" id="{8015D077-0B79-4FBB-9D16-76AC6DF5D39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747F56FC-5731-4A15-ADF1-C8E528E7B5A6}"/>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10" name="TextBox 9">
            <a:extLst>
              <a:ext uri="{FF2B5EF4-FFF2-40B4-BE49-F238E27FC236}">
                <a16:creationId xmlns:a16="http://schemas.microsoft.com/office/drawing/2014/main" id="{6C9833E3-3170-4043-B78D-5FBF4A941D02}"/>
              </a:ext>
            </a:extLst>
          </p:cNvPr>
          <p:cNvSpPr txBox="1"/>
          <p:nvPr/>
        </p:nvSpPr>
        <p:spPr>
          <a:xfrm>
            <a:off x="1551632" y="1660531"/>
            <a:ext cx="5078437" cy="2092881"/>
          </a:xfrm>
          <a:prstGeom prst="rect">
            <a:avLst/>
          </a:prstGeom>
          <a:noFill/>
        </p:spPr>
        <p:txBody>
          <a:bodyPr wrap="square" rtlCol="0">
            <a:spAutoFit/>
          </a:bodyPr>
          <a:lstStyle/>
          <a:p>
            <a:pPr algn="ctr"/>
            <a:r>
              <a:rPr lang="fr-FR" sz="2800" dirty="0"/>
              <a:t>L’action du CICR en matière de SMSPS ne suit pas nécessairement les diagnostics de troubles mentaux, mais se concentre plutôt sur l’atténuation des symptômes et sur la fonctionnalité (aptitude à faire face au quotidien et renforcement de la capacité d’adaptation). </a:t>
            </a:r>
          </a:p>
          <a:p>
            <a:endParaRPr lang="en-GB" dirty="0"/>
          </a:p>
        </p:txBody>
      </p:sp>
    </p:spTree>
    <p:extLst>
      <p:ext uri="{BB962C8B-B14F-4D97-AF65-F5344CB8AC3E}">
        <p14:creationId xmlns:p14="http://schemas.microsoft.com/office/powerpoint/2010/main" val="151385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Content Placeholder 3">
            <a:extLst>
              <a:ext uri="{FF2B5EF4-FFF2-40B4-BE49-F238E27FC236}">
                <a16:creationId xmlns:a16="http://schemas.microsoft.com/office/drawing/2014/main" id="{2148F2BC-9B8D-42F7-8AE8-F104F884952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1999" y="2130861"/>
            <a:ext cx="2755239" cy="3268454"/>
          </a:xfrm>
        </p:spPr>
      </p:pic>
      <p:pic>
        <p:nvPicPr>
          <p:cNvPr id="5" name="Content Placeholder 3">
            <a:extLst>
              <a:ext uri="{FF2B5EF4-FFF2-40B4-BE49-F238E27FC236}">
                <a16:creationId xmlns:a16="http://schemas.microsoft.com/office/drawing/2014/main" id="{99161FC0-B0F9-4B52-BF66-8198C5D6AC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58607" y="920011"/>
            <a:ext cx="2699293" cy="3487981"/>
          </a:xfrm>
          <a:prstGeom prst="rect">
            <a:avLst/>
          </a:prstGeom>
        </p:spPr>
      </p:pic>
      <p:pic>
        <p:nvPicPr>
          <p:cNvPr id="7" name="Picture 4">
            <a:extLst>
              <a:ext uri="{FF2B5EF4-FFF2-40B4-BE49-F238E27FC236}">
                <a16:creationId xmlns:a16="http://schemas.microsoft.com/office/drawing/2014/main" id="{33C26F80-83A1-4064-9934-F12AD7376C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3106" y="4378251"/>
            <a:ext cx="2860694" cy="268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a:extLst>
              <a:ext uri="{FF2B5EF4-FFF2-40B4-BE49-F238E27FC236}">
                <a16:creationId xmlns:a16="http://schemas.microsoft.com/office/drawing/2014/main" id="{48F4DF92-2FB9-41B0-B5E4-FE2F7183D5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131261" y="421881"/>
            <a:ext cx="2860694" cy="2861220"/>
          </a:xfrm>
          <a:prstGeom prst="rect">
            <a:avLst/>
          </a:prstGeom>
        </p:spPr>
      </p:pic>
      <p:pic>
        <p:nvPicPr>
          <p:cNvPr id="11" name="Content Placeholder 3">
            <a:extLst>
              <a:ext uri="{FF2B5EF4-FFF2-40B4-BE49-F238E27FC236}">
                <a16:creationId xmlns:a16="http://schemas.microsoft.com/office/drawing/2014/main" id="{1CE7B00C-A2AE-47B6-A420-D12B7F5C75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65316" y="134021"/>
            <a:ext cx="2781985" cy="3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842C3F37-00DB-4121-9F36-E3A2CADD3C7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7433" y="3304873"/>
            <a:ext cx="1322080" cy="235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73FD801A-A5E0-411A-8B4A-DD731AA63C1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16238" y="3283101"/>
            <a:ext cx="1436409" cy="232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2FD7874C-A210-4490-A391-90864F5BB92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546097" y="3283101"/>
            <a:ext cx="1358447" cy="23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FF168D-E67D-4D26-861B-B31489446E3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8" name="TextBox 17">
            <a:extLst>
              <a:ext uri="{FF2B5EF4-FFF2-40B4-BE49-F238E27FC236}">
                <a16:creationId xmlns:a16="http://schemas.microsoft.com/office/drawing/2014/main" id="{26562F84-9E35-4F59-AE9A-BFC2F4029FF9}"/>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13" name="TextBox 12">
            <a:extLst>
              <a:ext uri="{FF2B5EF4-FFF2-40B4-BE49-F238E27FC236}">
                <a16:creationId xmlns:a16="http://schemas.microsoft.com/office/drawing/2014/main" id="{210EBD03-8E79-4DC0-B420-BEEEF0A5D201}"/>
              </a:ext>
            </a:extLst>
          </p:cNvPr>
          <p:cNvSpPr txBox="1"/>
          <p:nvPr/>
        </p:nvSpPr>
        <p:spPr>
          <a:xfrm>
            <a:off x="683003" y="147939"/>
            <a:ext cx="3927422" cy="646331"/>
          </a:xfrm>
          <a:prstGeom prst="rect">
            <a:avLst/>
          </a:prstGeom>
          <a:noFill/>
        </p:spPr>
        <p:txBody>
          <a:bodyPr wrap="none" rtlCol="0">
            <a:spAutoFit/>
          </a:bodyPr>
          <a:lstStyle/>
          <a:p>
            <a:r>
              <a:rPr lang="fr-FR" sz="3600" u="sng"/>
              <a:t>Autres ressources...</a:t>
            </a:r>
          </a:p>
        </p:txBody>
      </p:sp>
      <p:sp>
        <p:nvSpPr>
          <p:cNvPr id="2" name="TextBox 1">
            <a:extLst>
              <a:ext uri="{FF2B5EF4-FFF2-40B4-BE49-F238E27FC236}">
                <a16:creationId xmlns:a16="http://schemas.microsoft.com/office/drawing/2014/main" id="{E0176A94-CD14-4760-9BAB-E6F36CF07C8F}"/>
              </a:ext>
            </a:extLst>
          </p:cNvPr>
          <p:cNvSpPr txBox="1"/>
          <p:nvPr/>
        </p:nvSpPr>
        <p:spPr>
          <a:xfrm>
            <a:off x="9917723" y="6358597"/>
            <a:ext cx="1410964" cy="369332"/>
          </a:xfrm>
          <a:prstGeom prst="rect">
            <a:avLst/>
          </a:prstGeom>
          <a:noFill/>
        </p:spPr>
        <p:txBody>
          <a:bodyPr wrap="none" rtlCol="0">
            <a:spAutoFit/>
          </a:bodyPr>
          <a:lstStyle/>
          <a:p>
            <a:r>
              <a:rPr lang="fr-FR"/>
              <a:t>…………………..</a:t>
            </a:r>
          </a:p>
        </p:txBody>
      </p:sp>
    </p:spTree>
    <p:extLst>
      <p:ext uri="{BB962C8B-B14F-4D97-AF65-F5344CB8AC3E}">
        <p14:creationId xmlns:p14="http://schemas.microsoft.com/office/powerpoint/2010/main" val="207208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32F2-C8AB-4D48-81D6-BEF5E0E5953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US" dirty="0">
              <a:solidFill>
                <a:schemeClr val="bg1"/>
              </a:solidFill>
            </a:endParaRPr>
          </a:p>
        </p:txBody>
      </p:sp>
      <p:sp>
        <p:nvSpPr>
          <p:cNvPr id="3" name="TextBox 2">
            <a:extLst>
              <a:ext uri="{FF2B5EF4-FFF2-40B4-BE49-F238E27FC236}">
                <a16:creationId xmlns:a16="http://schemas.microsoft.com/office/drawing/2014/main" id="{1F9425CB-2163-4ED8-AF77-DCCC737BFC1A}"/>
              </a:ext>
            </a:extLst>
          </p:cNvPr>
          <p:cNvSpPr txBox="1"/>
          <p:nvPr/>
        </p:nvSpPr>
        <p:spPr>
          <a:xfrm>
            <a:off x="83492" y="5053707"/>
            <a:ext cx="461665" cy="1440394"/>
          </a:xfrm>
          <a:prstGeom prst="rect">
            <a:avLst/>
          </a:prstGeom>
          <a:noFill/>
        </p:spPr>
        <p:txBody>
          <a:bodyPr vert="vert270" wrap="none" rtlCol="0">
            <a:spAutoFit/>
          </a:bodyPr>
          <a:lstStyle/>
          <a:p>
            <a:r>
              <a:rPr lang="fr-FR">
                <a:solidFill>
                  <a:schemeClr val="bg1"/>
                </a:solidFill>
              </a:rPr>
              <a:t>Cours H.E.L.P.</a:t>
            </a:r>
          </a:p>
        </p:txBody>
      </p:sp>
      <p:sp>
        <p:nvSpPr>
          <p:cNvPr id="4" name="TextBox 3">
            <a:extLst>
              <a:ext uri="{FF2B5EF4-FFF2-40B4-BE49-F238E27FC236}">
                <a16:creationId xmlns:a16="http://schemas.microsoft.com/office/drawing/2014/main" id="{AADF2BE5-EF01-4AB5-BA57-911E4B021177}"/>
              </a:ext>
            </a:extLst>
          </p:cNvPr>
          <p:cNvSpPr txBox="1"/>
          <p:nvPr/>
        </p:nvSpPr>
        <p:spPr>
          <a:xfrm>
            <a:off x="1559230" y="2828835"/>
            <a:ext cx="9971710" cy="1200329"/>
          </a:xfrm>
          <a:prstGeom prst="rect">
            <a:avLst/>
          </a:prstGeom>
          <a:noFill/>
        </p:spPr>
        <p:txBody>
          <a:bodyPr wrap="square" rtlCol="0">
            <a:spAutoFit/>
          </a:bodyPr>
          <a:lstStyle/>
          <a:p>
            <a:r>
              <a:rPr lang="fr-FR" sz="7200" dirty="0"/>
              <a:t>Merci de votre attention ! </a:t>
            </a:r>
          </a:p>
        </p:txBody>
      </p:sp>
    </p:spTree>
    <p:extLst>
      <p:ext uri="{BB962C8B-B14F-4D97-AF65-F5344CB8AC3E}">
        <p14:creationId xmlns:p14="http://schemas.microsoft.com/office/powerpoint/2010/main" val="204851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8" y="5692"/>
            <a:ext cx="8900555" cy="1325563"/>
          </a:xfrm>
        </p:spPr>
        <p:txBody>
          <a:bodyPr>
            <a:normAutofit/>
          </a:bodyPr>
          <a:lstStyle/>
          <a:p>
            <a:r>
              <a:rPr lang="fr-FR" u="sng" dirty="0">
                <a:latin typeface="+mn-lt"/>
              </a:rPr>
              <a:t>Fardeau mondial des maladies (2004)</a:t>
            </a:r>
          </a:p>
        </p:txBody>
      </p:sp>
      <p:sp>
        <p:nvSpPr>
          <p:cNvPr id="3" name="Content Placeholder 2"/>
          <p:cNvSpPr>
            <a:spLocks noGrp="1"/>
          </p:cNvSpPr>
          <p:nvPr>
            <p:ph idx="1"/>
          </p:nvPr>
        </p:nvSpPr>
        <p:spPr>
          <a:xfrm>
            <a:off x="2274277" y="1500943"/>
            <a:ext cx="7751465" cy="4688842"/>
          </a:xfrm>
        </p:spPr>
        <p:txBody>
          <a:bodyPr>
            <a:normAutofit fontScale="85000" lnSpcReduction="20000"/>
          </a:bodyPr>
          <a:lstStyle/>
          <a:p>
            <a:pPr>
              <a:buNone/>
            </a:pPr>
            <a:r>
              <a:rPr lang="fr-FR" b="1" dirty="0"/>
              <a:t>% d’AVCI </a:t>
            </a:r>
            <a:r>
              <a:rPr lang="fr-FR" dirty="0"/>
              <a:t>pour les troubles mentaux et liés à l’abus de substances psychoactives</a:t>
            </a:r>
          </a:p>
          <a:p>
            <a:r>
              <a:rPr lang="fr-FR" dirty="0"/>
              <a:t>À travers le monde :				14%</a:t>
            </a:r>
          </a:p>
          <a:p>
            <a:r>
              <a:rPr lang="fr-FR" dirty="0"/>
              <a:t>Région de la Méditerranée orientale :	12%</a:t>
            </a:r>
          </a:p>
          <a:p>
            <a:pPr>
              <a:buNone/>
            </a:pPr>
            <a:endParaRPr lang="en-GB" dirty="0"/>
          </a:p>
          <a:p>
            <a:pPr>
              <a:buNone/>
            </a:pPr>
            <a:r>
              <a:rPr lang="fr-FR" b="1" dirty="0"/>
              <a:t>% d’AVI </a:t>
            </a:r>
            <a:r>
              <a:rPr lang="fr-FR" dirty="0"/>
              <a:t>				19%</a:t>
            </a:r>
          </a:p>
          <a:p>
            <a:pPr lvl="1"/>
            <a:r>
              <a:rPr lang="fr-FR" sz="2800" dirty="0"/>
              <a:t>Handicap sévère :		2,9%</a:t>
            </a:r>
          </a:p>
          <a:p>
            <a:pPr lvl="1"/>
            <a:r>
              <a:rPr lang="fr-FR" sz="2800" dirty="0"/>
              <a:t>Handicap modéré :		12,4%</a:t>
            </a:r>
          </a:p>
          <a:p>
            <a:pPr>
              <a:buNone/>
            </a:pPr>
            <a:endParaRPr lang="en-GB" dirty="0"/>
          </a:p>
          <a:p>
            <a:pPr marL="0" indent="0">
              <a:buNone/>
            </a:pPr>
            <a:r>
              <a:rPr lang="fr-FR" b="1" dirty="0"/>
              <a:t>Personnes atteintes d’un handicap modéré et sévère </a:t>
            </a:r>
            <a:r>
              <a:rPr lang="fr-FR" dirty="0"/>
              <a:t>:</a:t>
            </a:r>
          </a:p>
          <a:p>
            <a:pPr lvl="1"/>
            <a:r>
              <a:rPr lang="fr-FR" sz="2800" dirty="0"/>
              <a:t>Enfants    0-14 ans		  5%</a:t>
            </a:r>
          </a:p>
          <a:p>
            <a:pPr lvl="1"/>
            <a:r>
              <a:rPr lang="fr-FR" sz="2800" dirty="0"/>
              <a:t>Adultes     15-59 ans		15%</a:t>
            </a:r>
          </a:p>
          <a:p>
            <a:pPr lvl="1"/>
            <a:r>
              <a:rPr lang="fr-FR" sz="2800" dirty="0"/>
              <a:t>Personnes âgées     &gt; 60 ans	46%</a:t>
            </a:r>
          </a:p>
        </p:txBody>
      </p:sp>
      <p:sp>
        <p:nvSpPr>
          <p:cNvPr id="4" name="Rectangle 3">
            <a:extLst>
              <a:ext uri="{FF2B5EF4-FFF2-40B4-BE49-F238E27FC236}">
                <a16:creationId xmlns:a16="http://schemas.microsoft.com/office/drawing/2014/main" id="{D86DFA10-C77E-4D92-931C-226533331E8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1A81B0C-BA46-4BFF-8EF2-3C3DA91D7AEC}"/>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4097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D22CA-400A-405A-B2EB-D2E833B94DBA}"/>
              </a:ext>
            </a:extLst>
          </p:cNvPr>
          <p:cNvSpPr txBox="1"/>
          <p:nvPr/>
        </p:nvSpPr>
        <p:spPr>
          <a:xfrm>
            <a:off x="4857749" y="857432"/>
            <a:ext cx="2780826" cy="707886"/>
          </a:xfrm>
          <a:prstGeom prst="rect">
            <a:avLst/>
          </a:prstGeom>
          <a:noFill/>
        </p:spPr>
        <p:txBody>
          <a:bodyPr wrap="none" rtlCol="0">
            <a:spAutoFit/>
          </a:bodyPr>
          <a:lstStyle/>
          <a:p>
            <a:r>
              <a:rPr lang="fr-FR" sz="4000" b="1" u="sng">
                <a:solidFill>
                  <a:srgbClr val="0000FF"/>
                </a:solidFill>
              </a:rPr>
              <a:t>Travail de groupe</a:t>
            </a:r>
          </a:p>
        </p:txBody>
      </p:sp>
      <p:sp>
        <p:nvSpPr>
          <p:cNvPr id="3" name="TextBox 2">
            <a:extLst>
              <a:ext uri="{FF2B5EF4-FFF2-40B4-BE49-F238E27FC236}">
                <a16:creationId xmlns:a16="http://schemas.microsoft.com/office/drawing/2014/main" id="{14E58E66-A78C-42EF-9987-B4D42CD80E15}"/>
              </a:ext>
            </a:extLst>
          </p:cNvPr>
          <p:cNvSpPr txBox="1"/>
          <p:nvPr/>
        </p:nvSpPr>
        <p:spPr>
          <a:xfrm>
            <a:off x="975345" y="2305444"/>
            <a:ext cx="10020901" cy="3600986"/>
          </a:xfrm>
          <a:prstGeom prst="rect">
            <a:avLst/>
          </a:prstGeom>
          <a:noFill/>
        </p:spPr>
        <p:txBody>
          <a:bodyPr wrap="square" rtlCol="0">
            <a:spAutoFit/>
          </a:bodyPr>
          <a:lstStyle/>
          <a:p>
            <a:pPr marL="742950" indent="-742950">
              <a:buFont typeface="+mj-lt"/>
              <a:buAutoNum type="arabicPeriod"/>
            </a:pPr>
            <a:r>
              <a:rPr lang="fr-FR" sz="3200" dirty="0"/>
              <a:t>Lisez les informations sur le contexte</a:t>
            </a:r>
          </a:p>
          <a:p>
            <a:pPr marL="742950" indent="-742950">
              <a:buFont typeface="+mj-lt"/>
              <a:buAutoNum type="arabicPeriod"/>
            </a:pPr>
            <a:r>
              <a:rPr lang="fr-FR" sz="3200" dirty="0"/>
              <a:t>Sur cette base, définissez des questions d’évaluation</a:t>
            </a:r>
          </a:p>
          <a:p>
            <a:pPr marL="742950" indent="-742950">
              <a:buFont typeface="+mj-lt"/>
              <a:buAutoNum type="arabicPeriod"/>
            </a:pPr>
            <a:r>
              <a:rPr lang="fr-FR" sz="3200" dirty="0"/>
              <a:t>Identifiez de possibles interventions de SMSPS  </a:t>
            </a:r>
          </a:p>
          <a:p>
            <a:pPr algn="ctr"/>
            <a:endParaRPr lang="en-GB" sz="4400" dirty="0"/>
          </a:p>
          <a:p>
            <a:pPr algn="ctr"/>
            <a:endParaRPr lang="en-GB" sz="4400" dirty="0"/>
          </a:p>
          <a:p>
            <a:pPr algn="ctr"/>
            <a:endParaRPr lang="en-GB" sz="4400" dirty="0"/>
          </a:p>
        </p:txBody>
      </p:sp>
      <p:sp>
        <p:nvSpPr>
          <p:cNvPr id="4" name="TextBox 3">
            <a:extLst>
              <a:ext uri="{FF2B5EF4-FFF2-40B4-BE49-F238E27FC236}">
                <a16:creationId xmlns:a16="http://schemas.microsoft.com/office/drawing/2014/main" id="{5E6B1C90-8153-40FA-B6F3-848E96F7E074}"/>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5" name="Rectangle 4">
            <a:extLst>
              <a:ext uri="{FF2B5EF4-FFF2-40B4-BE49-F238E27FC236}">
                <a16:creationId xmlns:a16="http://schemas.microsoft.com/office/drawing/2014/main" id="{24C4C72C-15C8-4F90-9254-3C0E44DFF7C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E80D6321-B2D8-49C5-A432-6E7FA024E48D}"/>
              </a:ext>
            </a:extLst>
          </p:cNvPr>
          <p:cNvSpPr txBox="1"/>
          <p:nvPr/>
        </p:nvSpPr>
        <p:spPr>
          <a:xfrm>
            <a:off x="55650" y="5274845"/>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69648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F1C28-3743-47CE-AA9A-569C2BD3C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7" y="1298616"/>
            <a:ext cx="6522060" cy="54092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E180237F-1CA1-4CA9-BC33-7CE54241E036}"/>
              </a:ext>
            </a:extLst>
          </p:cNvPr>
          <p:cNvSpPr/>
          <p:nvPr/>
        </p:nvSpPr>
        <p:spPr>
          <a:xfrm>
            <a:off x="8100646" y="6153828"/>
            <a:ext cx="3997569" cy="553998"/>
          </a:xfrm>
          <a:prstGeom prst="rect">
            <a:avLst/>
          </a:prstGeom>
        </p:spPr>
        <p:txBody>
          <a:bodyPr wrap="square">
            <a:spAutoFit/>
          </a:bodyPr>
          <a:lstStyle/>
          <a:p>
            <a:pPr algn="ctr"/>
            <a:r>
              <a:rPr lang="fr-FR" sz="1200" i="1"/>
              <a:t>The Lancet</a:t>
            </a:r>
            <a:r>
              <a:rPr lang="fr-FR" sz="1200"/>
              <a:t> </a:t>
            </a:r>
          </a:p>
          <a:p>
            <a:pPr algn="ctr"/>
            <a:r>
              <a:rPr lang="fr-FR" sz="1200"/>
              <a:t>Volume 392, édition 10157, pages 1553-1598 (octobre 2018)</a:t>
            </a:r>
            <a:r>
              <a:rPr lang="fr-FR"/>
              <a:t> </a:t>
            </a:r>
          </a:p>
        </p:txBody>
      </p:sp>
      <p:sp>
        <p:nvSpPr>
          <p:cNvPr id="5" name="TextBox 4">
            <a:extLst>
              <a:ext uri="{FF2B5EF4-FFF2-40B4-BE49-F238E27FC236}">
                <a16:creationId xmlns:a16="http://schemas.microsoft.com/office/drawing/2014/main" id="{8425F039-FDDA-41DD-A842-D55921589915}"/>
              </a:ext>
            </a:extLst>
          </p:cNvPr>
          <p:cNvSpPr txBox="1"/>
          <p:nvPr/>
        </p:nvSpPr>
        <p:spPr>
          <a:xfrm>
            <a:off x="715108" y="179846"/>
            <a:ext cx="11289323" cy="830997"/>
          </a:xfrm>
          <a:prstGeom prst="rect">
            <a:avLst/>
          </a:prstGeom>
          <a:noFill/>
        </p:spPr>
        <p:txBody>
          <a:bodyPr wrap="square" rtlCol="0">
            <a:spAutoFit/>
          </a:bodyPr>
          <a:lstStyle/>
          <a:p>
            <a:pPr algn="ctr"/>
            <a:r>
              <a:rPr lang="fr-FR" sz="2400" dirty="0"/>
              <a:t>2018, </a:t>
            </a:r>
            <a:r>
              <a:rPr lang="fr-FR" sz="2400" i="1" dirty="0"/>
              <a:t>Rising </a:t>
            </a:r>
            <a:r>
              <a:rPr lang="fr-FR" sz="2400" i="1" dirty="0" err="1"/>
              <a:t>Burden</a:t>
            </a:r>
            <a:r>
              <a:rPr lang="fr-FR" sz="2400" i="1" dirty="0"/>
              <a:t> of MH, Substance Use </a:t>
            </a:r>
            <a:r>
              <a:rPr lang="fr-FR" sz="2400" i="1" dirty="0" err="1"/>
              <a:t>Disorders</a:t>
            </a:r>
            <a:r>
              <a:rPr lang="fr-FR" sz="2400" i="1" dirty="0"/>
              <a:t>, Suicide, </a:t>
            </a:r>
            <a:r>
              <a:rPr lang="fr-FR" sz="2400" i="1" dirty="0" err="1"/>
              <a:t>Alzheimer’s</a:t>
            </a:r>
            <a:r>
              <a:rPr lang="fr-FR" sz="2400" i="1" dirty="0"/>
              <a:t> and </a:t>
            </a:r>
            <a:r>
              <a:rPr lang="fr-FR" sz="2400" i="1" dirty="0" err="1"/>
              <a:t>other</a:t>
            </a:r>
            <a:r>
              <a:rPr lang="fr-FR" sz="2400" i="1" dirty="0"/>
              <a:t> </a:t>
            </a:r>
            <a:r>
              <a:rPr lang="fr-FR" sz="2400" i="1" dirty="0" err="1"/>
              <a:t>dementias</a:t>
            </a:r>
            <a:r>
              <a:rPr lang="fr-FR" sz="2400" i="1" dirty="0"/>
              <a:t> by </a:t>
            </a:r>
            <a:r>
              <a:rPr lang="fr-FR" sz="2400" i="1" dirty="0" err="1"/>
              <a:t>Sociodemographic</a:t>
            </a:r>
            <a:r>
              <a:rPr lang="fr-FR" sz="2400" i="1" dirty="0"/>
              <a:t> </a:t>
            </a:r>
            <a:r>
              <a:rPr lang="fr-FR" sz="2400" i="1" dirty="0" err="1"/>
              <a:t>Development</a:t>
            </a:r>
            <a:r>
              <a:rPr lang="fr-FR" sz="2400" i="1" dirty="0"/>
              <a:t> (SDI)</a:t>
            </a:r>
            <a:r>
              <a:rPr lang="fr-FR" sz="2400" dirty="0"/>
              <a:t>  </a:t>
            </a:r>
          </a:p>
        </p:txBody>
      </p:sp>
    </p:spTree>
    <p:extLst>
      <p:ext uri="{BB962C8B-B14F-4D97-AF65-F5344CB8AC3E}">
        <p14:creationId xmlns:p14="http://schemas.microsoft.com/office/powerpoint/2010/main" val="54998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59B471-B0C3-4F95-ADED-474D71F37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07205"/>
            <a:ext cx="10905066" cy="5043590"/>
          </a:xfrm>
          <a:prstGeom prst="rect">
            <a:avLst/>
          </a:prstGeom>
        </p:spPr>
      </p:pic>
      <p:sp>
        <p:nvSpPr>
          <p:cNvPr id="3" name="Rectangle 2">
            <a:extLst>
              <a:ext uri="{FF2B5EF4-FFF2-40B4-BE49-F238E27FC236}">
                <a16:creationId xmlns:a16="http://schemas.microsoft.com/office/drawing/2014/main" id="{5A6D861C-673B-4D30-A1B8-34C69E2583FD}"/>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5D23B672-6259-4CDB-AD3F-A9076DF81EA9}"/>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0923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F5AB8-3A50-4CD3-BD6F-EB3BCB116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67" y="225083"/>
            <a:ext cx="7468827" cy="5412801"/>
          </a:xfrm>
          <a:prstGeom prst="rect">
            <a:avLst/>
          </a:prstGeom>
        </p:spPr>
      </p:pic>
      <p:sp>
        <p:nvSpPr>
          <p:cNvPr id="8" name="TextBox 7">
            <a:extLst>
              <a:ext uri="{FF2B5EF4-FFF2-40B4-BE49-F238E27FC236}">
                <a16:creationId xmlns:a16="http://schemas.microsoft.com/office/drawing/2014/main" id="{EBEB2F19-F425-4140-8460-C828859097FF}"/>
              </a:ext>
            </a:extLst>
          </p:cNvPr>
          <p:cNvSpPr txBox="1"/>
          <p:nvPr/>
        </p:nvSpPr>
        <p:spPr>
          <a:xfrm>
            <a:off x="8494711" y="2459504"/>
            <a:ext cx="3570619" cy="2350002"/>
          </a:xfrm>
          <a:prstGeom prst="rect">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400"/>
              <a:t>La prévalence des troubles mentaux est à tout moment de 22,1% au sein des populations affectées par un conflit qui ont été évaluées.</a:t>
            </a:r>
          </a:p>
        </p:txBody>
      </p:sp>
      <p:sp>
        <p:nvSpPr>
          <p:cNvPr id="10" name="TextBox 9">
            <a:extLst>
              <a:ext uri="{FF2B5EF4-FFF2-40B4-BE49-F238E27FC236}">
                <a16:creationId xmlns:a16="http://schemas.microsoft.com/office/drawing/2014/main" id="{E821C802-2701-412D-9FF7-D394081EA32C}"/>
              </a:ext>
            </a:extLst>
          </p:cNvPr>
          <p:cNvSpPr txBox="1"/>
          <p:nvPr/>
        </p:nvSpPr>
        <p:spPr>
          <a:xfrm>
            <a:off x="1080407" y="5852281"/>
            <a:ext cx="6962546" cy="523220"/>
          </a:xfrm>
          <a:prstGeom prst="rect">
            <a:avLst/>
          </a:prstGeom>
          <a:noFill/>
        </p:spPr>
        <p:txBody>
          <a:bodyPr wrap="square" rtlCol="0">
            <a:spAutoFit/>
          </a:bodyPr>
          <a:lstStyle/>
          <a:p>
            <a:r>
              <a:rPr lang="fr-FR" sz="1400"/>
              <a:t>Charlson F., et al. </a:t>
            </a:r>
            <a:r>
              <a:rPr lang="fr-FR" sz="1400" i="1"/>
              <a:t>New WHO prevalence estimates of mental disorders in conflict settings: a systematic review and meta-analysis.</a:t>
            </a:r>
            <a:r>
              <a:rPr lang="fr-FR" sz="1400"/>
              <a:t> Lancet. Juin 2019.</a:t>
            </a:r>
          </a:p>
        </p:txBody>
      </p:sp>
      <p:sp>
        <p:nvSpPr>
          <p:cNvPr id="6" name="Rectangle 5">
            <a:extLst>
              <a:ext uri="{FF2B5EF4-FFF2-40B4-BE49-F238E27FC236}">
                <a16:creationId xmlns:a16="http://schemas.microsoft.com/office/drawing/2014/main" id="{A473F36C-33AD-4D35-A21C-5AA459DE1AB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EF59D8A-7DCF-4DB8-823E-A6802B4CB1C1}"/>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85002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A4C3-2D3E-465B-9132-0A85420E1F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263808-B4FF-45DA-B906-630B0368CFA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9B051B-3E59-4B7C-A6A1-8269F8E9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137807"/>
            <a:ext cx="11715420" cy="5920193"/>
          </a:xfrm>
          <a:prstGeom prst="rect">
            <a:avLst/>
          </a:prstGeom>
        </p:spPr>
      </p:pic>
      <p:sp>
        <p:nvSpPr>
          <p:cNvPr id="5" name="TextBox 4">
            <a:extLst>
              <a:ext uri="{FF2B5EF4-FFF2-40B4-BE49-F238E27FC236}">
                <a16:creationId xmlns:a16="http://schemas.microsoft.com/office/drawing/2014/main" id="{0E6E81B7-CF19-4F36-9929-43FAB52EA121}"/>
              </a:ext>
            </a:extLst>
          </p:cNvPr>
          <p:cNvSpPr txBox="1"/>
          <p:nvPr/>
        </p:nvSpPr>
        <p:spPr>
          <a:xfrm>
            <a:off x="1024973" y="6192937"/>
            <a:ext cx="10922773" cy="307777"/>
          </a:xfrm>
          <a:prstGeom prst="rect">
            <a:avLst/>
          </a:prstGeom>
          <a:noFill/>
        </p:spPr>
        <p:txBody>
          <a:bodyPr wrap="square" rtlCol="0">
            <a:spAutoFit/>
          </a:bodyPr>
          <a:lstStyle/>
          <a:p>
            <a:r>
              <a:rPr lang="fr-FR" sz="1400"/>
              <a:t>Charlson F., et al. </a:t>
            </a:r>
            <a:r>
              <a:rPr lang="fr-FR" sz="1400" i="1"/>
              <a:t>New WHO prevalence estimates of mental disorders in conflict settings: a systematic review and meta-analysis.</a:t>
            </a:r>
            <a:r>
              <a:rPr lang="fr-FR" sz="1400"/>
              <a:t> Lancet. Juin 2019.</a:t>
            </a:r>
          </a:p>
        </p:txBody>
      </p:sp>
      <p:sp>
        <p:nvSpPr>
          <p:cNvPr id="6" name="Rectangle 5">
            <a:extLst>
              <a:ext uri="{FF2B5EF4-FFF2-40B4-BE49-F238E27FC236}">
                <a16:creationId xmlns:a16="http://schemas.microsoft.com/office/drawing/2014/main" id="{9C574579-4FAF-4875-AE35-95227D73F12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6FA6C672-3E9D-49AC-98BF-BC3C526D5C0D}"/>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39954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827E-3501-4555-9037-A99D6027E9D5}"/>
              </a:ext>
            </a:extLst>
          </p:cNvPr>
          <p:cNvSpPr>
            <a:spLocks noGrp="1"/>
          </p:cNvSpPr>
          <p:nvPr>
            <p:ph type="title"/>
          </p:nvPr>
        </p:nvSpPr>
        <p:spPr/>
        <p:txBody>
          <a:bodyPr/>
          <a:lstStyle/>
          <a:p>
            <a:pPr algn="ctr"/>
            <a:r>
              <a:rPr lang="fr-FR" u="sng">
                <a:latin typeface="+mn-lt"/>
              </a:rPr>
              <a:t>Prévalence de la santé mentale en détention</a:t>
            </a:r>
          </a:p>
        </p:txBody>
      </p:sp>
      <p:graphicFrame>
        <p:nvGraphicFramePr>
          <p:cNvPr id="4" name="Content Placeholder 3">
            <a:extLst>
              <a:ext uri="{FF2B5EF4-FFF2-40B4-BE49-F238E27FC236}">
                <a16:creationId xmlns:a16="http://schemas.microsoft.com/office/drawing/2014/main" id="{94EB2476-2EFC-454A-A40C-F12A9F7F7012}"/>
              </a:ext>
            </a:extLst>
          </p:cNvPr>
          <p:cNvGraphicFramePr>
            <a:graphicFrameLocks noGrp="1"/>
          </p:cNvGraphicFramePr>
          <p:nvPr>
            <p:ph idx="1"/>
            <p:extLst>
              <p:ext uri="{D42A27DB-BD31-4B8C-83A1-F6EECF244321}">
                <p14:modId xmlns:p14="http://schemas.microsoft.com/office/powerpoint/2010/main" val="4227616088"/>
              </p:ext>
            </p:extLst>
          </p:nvPr>
        </p:nvGraphicFramePr>
        <p:xfrm>
          <a:off x="1643744" y="1999797"/>
          <a:ext cx="9590313" cy="3133906"/>
        </p:xfrm>
        <a:graphic>
          <a:graphicData uri="http://schemas.openxmlformats.org/drawingml/2006/table">
            <a:tbl>
              <a:tblPr firstRow="1" bandRow="1">
                <a:tableStyleId>{5C22544A-7EE6-4342-B048-85BDC9FD1C3A}</a:tableStyleId>
              </a:tblPr>
              <a:tblGrid>
                <a:gridCol w="2111827">
                  <a:extLst>
                    <a:ext uri="{9D8B030D-6E8A-4147-A177-3AD203B41FA5}">
                      <a16:colId xmlns:a16="http://schemas.microsoft.com/office/drawing/2014/main" val="1828404708"/>
                    </a:ext>
                  </a:extLst>
                </a:gridCol>
                <a:gridCol w="3478381">
                  <a:extLst>
                    <a:ext uri="{9D8B030D-6E8A-4147-A177-3AD203B41FA5}">
                      <a16:colId xmlns:a16="http://schemas.microsoft.com/office/drawing/2014/main" val="2780697434"/>
                    </a:ext>
                  </a:extLst>
                </a:gridCol>
                <a:gridCol w="4000105">
                  <a:extLst>
                    <a:ext uri="{9D8B030D-6E8A-4147-A177-3AD203B41FA5}">
                      <a16:colId xmlns:a16="http://schemas.microsoft.com/office/drawing/2014/main" val="1926286275"/>
                    </a:ext>
                  </a:extLst>
                </a:gridCol>
              </a:tblGrid>
              <a:tr h="482146">
                <a:tc>
                  <a:txBody>
                    <a:bodyPr/>
                    <a:lstStyle/>
                    <a:p>
                      <a:endParaRPr lang="en-GB" sz="2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solidFill>
                            <a:schemeClr val="tx1"/>
                          </a:solidFill>
                        </a:rPr>
                        <a:t>Population générale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solidFill>
                            <a:schemeClr val="tx1"/>
                          </a:solidFill>
                        </a:rPr>
                        <a:t>Lieux de détention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984654"/>
                  </a:ext>
                </a:extLst>
              </a:tr>
              <a:tr h="370840">
                <a:tc>
                  <a:txBody>
                    <a:bodyPr/>
                    <a:lstStyle/>
                    <a:p>
                      <a:r>
                        <a:rPr lang="fr-FR" sz="2400"/>
                        <a:t>Anxiété</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15%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16-76%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476822"/>
                  </a:ext>
                </a:extLst>
              </a:tr>
              <a:tr h="370840">
                <a:tc>
                  <a:txBody>
                    <a:bodyPr/>
                    <a:lstStyle/>
                    <a:p>
                      <a:r>
                        <a:rPr lang="fr-FR" sz="2400"/>
                        <a:t>Dépression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11%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10–72%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540733"/>
                  </a:ext>
                </a:extLst>
              </a:tr>
              <a:tr h="370840">
                <a:tc>
                  <a:txBody>
                    <a:bodyPr/>
                    <a:lstStyle/>
                    <a:p>
                      <a:r>
                        <a:rPr lang="fr-FR" sz="2400"/>
                        <a:t>Schizophrénie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0,5%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dirty="0"/>
                        <a:t>  3–20%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132090"/>
                  </a:ext>
                </a:extLst>
              </a:tr>
              <a:tr h="370840">
                <a:tc>
                  <a:txBody>
                    <a:bodyPr/>
                    <a:lstStyle/>
                    <a:p>
                      <a:r>
                        <a:rPr lang="fr-FR" sz="2400"/>
                        <a:t>Drogues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30–76%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916250"/>
                  </a:ext>
                </a:extLst>
              </a:tr>
              <a:tr h="370840">
                <a:tc>
                  <a:txBody>
                    <a:bodyPr/>
                    <a:lstStyle/>
                    <a:p>
                      <a:r>
                        <a:rPr lang="fr-FR" sz="2400"/>
                        <a:t>Total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a:t>10% modéré</a:t>
                      </a:r>
                    </a:p>
                    <a:p>
                      <a:r>
                        <a:rPr lang="fr-FR" sz="2400"/>
                        <a:t>2–3% sévère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fr-FR" sz="2400" dirty="0"/>
                        <a:t>55–90%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203881"/>
                  </a:ext>
                </a:extLst>
              </a:tr>
            </a:tbl>
          </a:graphicData>
        </a:graphic>
      </p:graphicFrame>
      <p:sp>
        <p:nvSpPr>
          <p:cNvPr id="5" name="TextBox 4">
            <a:extLst>
              <a:ext uri="{FF2B5EF4-FFF2-40B4-BE49-F238E27FC236}">
                <a16:creationId xmlns:a16="http://schemas.microsoft.com/office/drawing/2014/main" id="{6DE1CEA8-AB79-47AE-BF76-BA8A51552E08}"/>
              </a:ext>
            </a:extLst>
          </p:cNvPr>
          <p:cNvSpPr txBox="1"/>
          <p:nvPr/>
        </p:nvSpPr>
        <p:spPr>
          <a:xfrm>
            <a:off x="1643744" y="5519056"/>
            <a:ext cx="9256252" cy="461665"/>
          </a:xfrm>
          <a:prstGeom prst="rect">
            <a:avLst/>
          </a:prstGeom>
          <a:noFill/>
        </p:spPr>
        <p:txBody>
          <a:bodyPr wrap="none" rtlCol="0">
            <a:spAutoFit/>
          </a:bodyPr>
          <a:lstStyle/>
          <a:p>
            <a:r>
              <a:rPr lang="fr-FR" sz="2400"/>
              <a:t>Conclusion : peu de personnes détenues ne souffrent PAS de problèmes mentaux.</a:t>
            </a:r>
          </a:p>
        </p:txBody>
      </p:sp>
      <p:sp>
        <p:nvSpPr>
          <p:cNvPr id="6" name="TextBox 5">
            <a:extLst>
              <a:ext uri="{FF2B5EF4-FFF2-40B4-BE49-F238E27FC236}">
                <a16:creationId xmlns:a16="http://schemas.microsoft.com/office/drawing/2014/main" id="{4914707E-2B68-430A-A5F6-BCA5B3704BFF}"/>
              </a:ext>
            </a:extLst>
          </p:cNvPr>
          <p:cNvSpPr txBox="1"/>
          <p:nvPr/>
        </p:nvSpPr>
        <p:spPr>
          <a:xfrm>
            <a:off x="2536372" y="6181408"/>
            <a:ext cx="7635873" cy="400110"/>
          </a:xfrm>
          <a:prstGeom prst="rect">
            <a:avLst/>
          </a:prstGeom>
          <a:noFill/>
        </p:spPr>
        <p:txBody>
          <a:bodyPr wrap="none" rtlCol="0">
            <a:spAutoFit/>
          </a:bodyPr>
          <a:lstStyle/>
          <a:p>
            <a:r>
              <a:rPr lang="fr-FR" i="1"/>
              <a:t> </a:t>
            </a:r>
            <a:r>
              <a:rPr lang="fr-FR" sz="2000" i="1"/>
              <a:t>(Pays : Belgique, États-Unis, Royaume-Uni, Brésil, Chili, Mexique, Chine, Iran, Nigéria)</a:t>
            </a:r>
          </a:p>
        </p:txBody>
      </p:sp>
      <p:sp>
        <p:nvSpPr>
          <p:cNvPr id="7" name="Rectangle 6">
            <a:extLst>
              <a:ext uri="{FF2B5EF4-FFF2-40B4-BE49-F238E27FC236}">
                <a16:creationId xmlns:a16="http://schemas.microsoft.com/office/drawing/2014/main" id="{929C8C9F-6FBA-4CB7-9EF1-5A39BA0C42D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35FC7A80-8655-4644-B0CE-D9E8CC155C31}"/>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37258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2023-05-09T18:00:00+00:00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TSASSIST-19-3349</_dlc_DocId>
    <_dlc_DocIdUrl xmlns="a8a2af44-4b8d-404b-a8bd-4186350a523c">
      <Url>https://collab.ext.icrc.org/sites/TS_ASSIST/_layouts/15/DocIdRedir.aspx?ID=TSASSIST-19-3349</Url>
      <Description>TSASSIST-19-3349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Props1.xml><?xml version="1.0" encoding="utf-8"?>
<ds:datastoreItem xmlns:ds="http://schemas.openxmlformats.org/officeDocument/2006/customXml" ds:itemID="{CAFA00FD-E931-4833-BAF0-1F8E159C0037}">
  <ds:schemaRefs>
    <ds:schemaRef ds:uri="http://schemas.microsoft.com/sharepoint/events"/>
  </ds:schemaRefs>
</ds:datastoreItem>
</file>

<file path=customXml/itemProps2.xml><?xml version="1.0" encoding="utf-8"?>
<ds:datastoreItem xmlns:ds="http://schemas.openxmlformats.org/officeDocument/2006/customXml" ds:itemID="{86AC27F2-DC5A-482F-86EA-B3A1CB74BFF1}">
  <ds:schemaRefs>
    <ds:schemaRef ds:uri="http://schemas.microsoft.com/sharepoint/v3/contenttype/forms"/>
  </ds:schemaRefs>
</ds:datastoreItem>
</file>

<file path=customXml/itemProps3.xml><?xml version="1.0" encoding="utf-8"?>
<ds:datastoreItem xmlns:ds="http://schemas.openxmlformats.org/officeDocument/2006/customXml" ds:itemID="{0B7B4D29-D43D-445A-BB5A-52149D2983F7}">
  <ds:schemaRefs>
    <ds:schemaRef ds:uri="http://schemas.microsoft.com/office/2006/metadata/properties"/>
    <ds:schemaRef ds:uri="http://schemas.microsoft.com/office/infopath/2007/PartnerControls"/>
    <ds:schemaRef ds:uri="71402401-ee9a-4cfa-82a8-ebbd88d5d766"/>
    <ds:schemaRef ds:uri="a8a2af44-4b8d-404b-a8bd-4186350a523c"/>
    <ds:schemaRef ds:uri="775538c5-eb89-48ba-a372-0acd5d6f1291"/>
    <ds:schemaRef ds:uri="http://schemas.microsoft.com/sharepoint/v3"/>
  </ds:schemaRefs>
</ds:datastoreItem>
</file>

<file path=customXml/itemProps4.xml><?xml version="1.0" encoding="utf-8"?>
<ds:datastoreItem xmlns:ds="http://schemas.openxmlformats.org/officeDocument/2006/customXml" ds:itemID="{18351318-4316-4FAC-BD03-EBC925764C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C591471-AC1D-475A-97D5-BD448430CD0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Words>5559</Words>
  <Application>Microsoft Office PowerPoint</Application>
  <PresentationFormat>Widescreen</PresentationFormat>
  <Paragraphs>490</Paragraphs>
  <Slides>40</Slides>
  <Notes>39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Courier New</vt:lpstr>
      <vt:lpstr>Times New Roman</vt:lpstr>
      <vt:lpstr>Wingdings</vt:lpstr>
      <vt:lpstr>Office Theme</vt:lpstr>
      <vt:lpstr>Santé mentale et soutien psychosocial pour les populations touchées par une crise</vt:lpstr>
      <vt:lpstr>PowerPoint Presentation</vt:lpstr>
      <vt:lpstr>Définition de la santé mentale établie par l’OMS</vt:lpstr>
      <vt:lpstr>Fardeau mondial des maladies (2004)</vt:lpstr>
      <vt:lpstr>PowerPoint Presentation</vt:lpstr>
      <vt:lpstr>PowerPoint Presentation</vt:lpstr>
      <vt:lpstr>PowerPoint Presentation</vt:lpstr>
      <vt:lpstr>PowerPoint Presentation</vt:lpstr>
      <vt:lpstr>Prévalence de la santé mentale en détention</vt:lpstr>
      <vt:lpstr>PowerPoint Presentation</vt:lpstr>
      <vt:lpstr>Classification des troubles mentaux et comportementaux (CIM-10) -&gt; 300 !!!</vt:lpstr>
      <vt:lpstr>Symptômes les plus courants</vt:lpstr>
      <vt:lpstr>Quelles sont les conséquences des problèmes de santé mentale ?</vt:lpstr>
      <vt:lpstr>PowerPoint Presentation</vt:lpstr>
      <vt:lpstr>PowerPoint Presentation</vt:lpstr>
      <vt:lpstr> </vt:lpstr>
      <vt:lpstr>PowerPoint Presentation</vt:lpstr>
      <vt:lpstr>PowerPoint Presentation</vt:lpstr>
      <vt:lpstr>Plan d’action 2013–2020 de l’OMS en matière de santé mentale</vt:lpstr>
      <vt:lpstr>PowerPoint Presentation</vt:lpstr>
      <vt:lpstr>Lignes directrices de l’IASC = cadre inclusif couvrant à la fois la santé mentale et le soutien psychosocial</vt:lpstr>
      <vt:lpstr>Traditional usage of the term psychosocial support varies with sector</vt:lpstr>
      <vt:lpstr>Santé mentale et soutien psychosocial – CICR</vt:lpstr>
      <vt:lpstr>Indicateurs de SMSPS du CICR </vt:lpstr>
      <vt:lpstr>Programmes de SMSPS du CICR </vt:lpstr>
      <vt:lpstr>Quelques interventions de SMSPS</vt:lpstr>
      <vt:lpstr>Activités de SMSPS </vt:lpstr>
      <vt:lpstr>Premiers secours psychologiques </vt:lpstr>
      <vt:lpstr>Premiers secours psychologiques : ce qu’ils NE SONT PAS</vt:lpstr>
      <vt:lpstr>Recommandations pour la mise en œuvre</vt:lpstr>
      <vt:lpstr>ÉVALUATION</vt:lpstr>
      <vt:lpstr>PowerPoint Presentation</vt:lpstr>
      <vt:lpstr>Les situations de crise comme opportunités pour le développement de la santé mentale </vt:lpstr>
      <vt:lpstr>IASC (2007, 2010)                    Sphère (version de 2018)        Guide des premiers secours psychologiques (2011)</vt:lpstr>
      <vt:lpstr>Atlas de la santé mentale de l’OMS</vt:lpstr>
      <vt:lpstr>Projet EQUIP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2023-04-05T12:13:51Z</dcterms:created>
  <dcterms:modified xsi:type="dcterms:W3CDTF">2023-06-05T13:37:47Z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95d54946-5ff2-44f8-ab10-7621b5682042</vt:lpwstr>
  </property>
</Properties>
</file>