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6"/>
  </p:sldMasterIdLst>
  <p:notesMasterIdLst>
    <p:notesMasterId r:id="rId22"/>
  </p:notesMasterIdLst>
  <p:sldIdLst>
    <p:sldId id="328" r:id="rId7"/>
    <p:sldId id="330" r:id="rId8"/>
    <p:sldId id="335" r:id="rId9"/>
    <p:sldId id="415" r:id="rId10"/>
    <p:sldId id="413" r:id="rId11"/>
    <p:sldId id="342" r:id="rId12"/>
    <p:sldId id="419" r:id="rId13"/>
    <p:sldId id="422" r:id="rId14"/>
    <p:sldId id="421" r:id="rId15"/>
    <p:sldId id="420" r:id="rId16"/>
    <p:sldId id="426" r:id="rId17"/>
    <p:sldId id="425" r:id="rId18"/>
    <p:sldId id="424" r:id="rId19"/>
    <p:sldId id="416" r:id="rId20"/>
    <p:sldId id="322" r:id="rId21"/>
  </p:sldIdLst>
  <p:sldSz cx="12192000" cy="6858000"/>
  <p:notesSz cx="7023100" cy="9309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5BA4"/>
    <a:srgbClr val="FEFFCD"/>
    <a:srgbClr val="FEF5CD"/>
    <a:srgbClr val="FFF5CD"/>
    <a:srgbClr val="3333CC"/>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8" autoAdjust="0"/>
    <p:restoredTop sz="82528" autoAdjust="0"/>
  </p:normalViewPr>
  <p:slideViewPr>
    <p:cSldViewPr snapToGrid="0">
      <p:cViewPr varScale="1">
        <p:scale>
          <a:sx n="114" d="100"/>
          <a:sy n="114" d="100"/>
        </p:scale>
        <p:origin x="468" y="102"/>
      </p:cViewPr>
      <p:guideLst/>
    </p:cSldViewPr>
  </p:slideViewPr>
  <p:notesTextViewPr>
    <p:cViewPr>
      <p:scale>
        <a:sx n="1" d="1"/>
        <a:sy n="1" d="1"/>
      </p:scale>
      <p:origin x="0" y="0"/>
    </p:cViewPr>
  </p:notesTextViewPr>
  <p:sorterViewPr>
    <p:cViewPr varScale="1">
      <p:scale>
        <a:sx n="1" d="1"/>
        <a:sy n="1" d="1"/>
      </p:scale>
      <p:origin x="0" y="-8298"/>
    </p:cViewPr>
  </p:sorterViewPr>
  <p:notesViewPr>
    <p:cSldViewPr snapToGrid="0">
      <p:cViewPr varScale="1">
        <p:scale>
          <a:sx n="41" d="100"/>
          <a:sy n="41" d="100"/>
        </p:scale>
        <p:origin x="2366" y="5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284D91-3A93-4F8E-A5BA-01CEAB6CCE6C}" type="doc">
      <dgm:prSet loTypeId="urn:microsoft.com/office/officeart/2005/8/layout/hProcess9" loCatId="process" qsTypeId="urn:microsoft.com/office/officeart/2005/8/quickstyle/simple1" qsCatId="simple" csTypeId="urn:microsoft.com/office/officeart/2005/8/colors/accent1_2" csCatId="accent1" phldr="1"/>
      <dgm:spPr/>
    </dgm:pt>
    <dgm:pt modelId="{01C44AE8-FDAB-4FA9-B7D9-BB5F5345DFAC}">
      <dgm:prSet phldrT="[Text]"/>
      <dgm:spPr/>
      <dgm:t>
        <a:bodyPr/>
        <a:lstStyle/>
        <a:p>
          <a:r>
            <a:rPr lang="fr-FR"/>
            <a:t>Secouriste</a:t>
          </a:r>
        </a:p>
      </dgm:t>
    </dgm:pt>
    <dgm:pt modelId="{1B24C25A-16DA-4D0C-A38B-CB830896EE2A}" type="parTrans" cxnId="{8AFEAB46-E3B3-4127-BF5A-80639B260119}">
      <dgm:prSet/>
      <dgm:spPr/>
      <dgm:t>
        <a:bodyPr/>
        <a:lstStyle/>
        <a:p>
          <a:endParaRPr lang="en-GB"/>
        </a:p>
      </dgm:t>
    </dgm:pt>
    <dgm:pt modelId="{C8714B61-97CA-4A86-ABA5-9000D0D143AA}" type="sibTrans" cxnId="{8AFEAB46-E3B3-4127-BF5A-80639B260119}">
      <dgm:prSet/>
      <dgm:spPr/>
      <dgm:t>
        <a:bodyPr/>
        <a:lstStyle/>
        <a:p>
          <a:endParaRPr lang="en-GB"/>
        </a:p>
      </dgm:t>
    </dgm:pt>
    <dgm:pt modelId="{BFEF781B-D447-49E5-AEBE-B9E8EAB0325E}">
      <dgm:prSet phldrT="[Text]"/>
      <dgm:spPr>
        <a:solidFill>
          <a:srgbClr val="E3000B"/>
        </a:solidFill>
      </dgm:spPr>
      <dgm:t>
        <a:bodyPr/>
        <a:lstStyle/>
        <a:p>
          <a:r>
            <a:rPr lang="fr-FR"/>
            <a:t>Intervenant volontaire</a:t>
          </a:r>
        </a:p>
      </dgm:t>
    </dgm:pt>
    <dgm:pt modelId="{B7E63645-89A4-4148-8103-26988F45DA28}" type="parTrans" cxnId="{6C1D0717-4E5D-495B-A258-2406CDF76F86}">
      <dgm:prSet/>
      <dgm:spPr/>
      <dgm:t>
        <a:bodyPr/>
        <a:lstStyle/>
        <a:p>
          <a:endParaRPr lang="en-GB"/>
        </a:p>
      </dgm:t>
    </dgm:pt>
    <dgm:pt modelId="{98022A44-73B0-40BB-8874-BE4B574E2C52}" type="sibTrans" cxnId="{6C1D0717-4E5D-495B-A258-2406CDF76F86}">
      <dgm:prSet/>
      <dgm:spPr/>
      <dgm:t>
        <a:bodyPr/>
        <a:lstStyle/>
        <a:p>
          <a:endParaRPr lang="en-GB"/>
        </a:p>
      </dgm:t>
    </dgm:pt>
    <dgm:pt modelId="{B1949FFF-2D7B-4DA1-93F9-57225B7D293B}">
      <dgm:prSet phldrT="[Text]"/>
      <dgm:spPr>
        <a:solidFill>
          <a:schemeClr val="accent6">
            <a:lumMod val="75000"/>
          </a:schemeClr>
        </a:solidFill>
      </dgm:spPr>
      <dgm:t>
        <a:bodyPr/>
        <a:lstStyle/>
        <a:p>
          <a:r>
            <a:rPr lang="fr-FR"/>
            <a:t>Service d’ambulance professionnel ou semi-professionnel</a:t>
          </a:r>
        </a:p>
      </dgm:t>
    </dgm:pt>
    <dgm:pt modelId="{57FAA295-F3A0-44DD-A09B-8F7EDA901ABF}" type="parTrans" cxnId="{2A866809-3768-48B6-9D5C-0A446D205075}">
      <dgm:prSet/>
      <dgm:spPr/>
      <dgm:t>
        <a:bodyPr/>
        <a:lstStyle/>
        <a:p>
          <a:endParaRPr lang="en-GB"/>
        </a:p>
      </dgm:t>
    </dgm:pt>
    <dgm:pt modelId="{337018F8-2666-4330-B44F-15F3B3CBAF15}" type="sibTrans" cxnId="{2A866809-3768-48B6-9D5C-0A446D205075}">
      <dgm:prSet/>
      <dgm:spPr/>
      <dgm:t>
        <a:bodyPr/>
        <a:lstStyle/>
        <a:p>
          <a:endParaRPr lang="en-GB"/>
        </a:p>
      </dgm:t>
    </dgm:pt>
    <dgm:pt modelId="{3F5EE01B-C0ED-4180-BADC-F5E3844C85A0}" type="pres">
      <dgm:prSet presAssocID="{FE284D91-3A93-4F8E-A5BA-01CEAB6CCE6C}" presName="CompostProcess" presStyleCnt="0">
        <dgm:presLayoutVars>
          <dgm:dir/>
          <dgm:resizeHandles val="exact"/>
        </dgm:presLayoutVars>
      </dgm:prSet>
      <dgm:spPr/>
    </dgm:pt>
    <dgm:pt modelId="{F930E899-05C8-40FB-BB90-E642BA5C9EBC}" type="pres">
      <dgm:prSet presAssocID="{FE284D91-3A93-4F8E-A5BA-01CEAB6CCE6C}" presName="arrow" presStyleLbl="bgShp" presStyleIdx="0" presStyleCnt="1" custScaleX="117647" custLinFactY="-47651" custLinFactNeighborX="6" custLinFactNeighborY="-100000"/>
      <dgm:spPr>
        <a:solidFill>
          <a:srgbClr val="002060"/>
        </a:solidFill>
      </dgm:spPr>
    </dgm:pt>
    <dgm:pt modelId="{85786A2C-85DF-455C-89C8-492D13A5D155}" type="pres">
      <dgm:prSet presAssocID="{FE284D91-3A93-4F8E-A5BA-01CEAB6CCE6C}" presName="linearProcess" presStyleCnt="0"/>
      <dgm:spPr/>
    </dgm:pt>
    <dgm:pt modelId="{443F1EAC-7C01-4368-A217-4CBEC6137839}" type="pres">
      <dgm:prSet presAssocID="{01C44AE8-FDAB-4FA9-B7D9-BB5F5345DFAC}" presName="textNode" presStyleLbl="node1" presStyleIdx="0" presStyleCnt="3" custScaleX="28178" custLinFactNeighborX="18349">
        <dgm:presLayoutVars>
          <dgm:bulletEnabled val="1"/>
        </dgm:presLayoutVars>
      </dgm:prSet>
      <dgm:spPr/>
    </dgm:pt>
    <dgm:pt modelId="{623AB56C-F903-4573-A594-3DB4141DDFC8}" type="pres">
      <dgm:prSet presAssocID="{C8714B61-97CA-4A86-ABA5-9000D0D143AA}" presName="sibTrans" presStyleCnt="0"/>
      <dgm:spPr/>
    </dgm:pt>
    <dgm:pt modelId="{72973632-F24F-4874-9288-31BE8608F878}" type="pres">
      <dgm:prSet presAssocID="{BFEF781B-D447-49E5-AEBE-B9E8EAB0325E}" presName="textNode" presStyleLbl="node1" presStyleIdx="1" presStyleCnt="3" custScaleX="34519" custLinFactNeighborX="-70850" custLinFactNeighborY="1033">
        <dgm:presLayoutVars>
          <dgm:bulletEnabled val="1"/>
        </dgm:presLayoutVars>
      </dgm:prSet>
      <dgm:spPr/>
    </dgm:pt>
    <dgm:pt modelId="{4EC7F50F-5BE2-499B-863F-495658A7FE78}" type="pres">
      <dgm:prSet presAssocID="{98022A44-73B0-40BB-8874-BE4B574E2C52}" presName="sibTrans" presStyleCnt="0"/>
      <dgm:spPr/>
    </dgm:pt>
    <dgm:pt modelId="{B87FCCED-BF44-458D-930E-8593393D2993}" type="pres">
      <dgm:prSet presAssocID="{B1949FFF-2D7B-4DA1-93F9-57225B7D293B}" presName="textNode" presStyleLbl="node1" presStyleIdx="2" presStyleCnt="3" custScaleX="217695" custLinFactX="-5341" custLinFactNeighborX="-100000">
        <dgm:presLayoutVars>
          <dgm:bulletEnabled val="1"/>
        </dgm:presLayoutVars>
      </dgm:prSet>
      <dgm:spPr/>
    </dgm:pt>
  </dgm:ptLst>
  <dgm:cxnLst>
    <dgm:cxn modelId="{2A866809-3768-48B6-9D5C-0A446D205075}" srcId="{FE284D91-3A93-4F8E-A5BA-01CEAB6CCE6C}" destId="{B1949FFF-2D7B-4DA1-93F9-57225B7D293B}" srcOrd="2" destOrd="0" parTransId="{57FAA295-F3A0-44DD-A09B-8F7EDA901ABF}" sibTransId="{337018F8-2666-4330-B44F-15F3B3CBAF15}"/>
    <dgm:cxn modelId="{6C1D0717-4E5D-495B-A258-2406CDF76F86}" srcId="{FE284D91-3A93-4F8E-A5BA-01CEAB6CCE6C}" destId="{BFEF781B-D447-49E5-AEBE-B9E8EAB0325E}" srcOrd="1" destOrd="0" parTransId="{B7E63645-89A4-4148-8103-26988F45DA28}" sibTransId="{98022A44-73B0-40BB-8874-BE4B574E2C52}"/>
    <dgm:cxn modelId="{CFBB382C-78A6-4DD9-BDB9-1374BE381A62}" type="presOf" srcId="{01C44AE8-FDAB-4FA9-B7D9-BB5F5345DFAC}" destId="{443F1EAC-7C01-4368-A217-4CBEC6137839}" srcOrd="0" destOrd="0" presId="urn:microsoft.com/office/officeart/2005/8/layout/hProcess9"/>
    <dgm:cxn modelId="{8AB4DF40-050F-4F18-BBB4-02420DE8F2C8}" type="presOf" srcId="{BFEF781B-D447-49E5-AEBE-B9E8EAB0325E}" destId="{72973632-F24F-4874-9288-31BE8608F878}" srcOrd="0" destOrd="0" presId="urn:microsoft.com/office/officeart/2005/8/layout/hProcess9"/>
    <dgm:cxn modelId="{F452365E-BADF-4E21-AFD1-48194A021E57}" type="presOf" srcId="{B1949FFF-2D7B-4DA1-93F9-57225B7D293B}" destId="{B87FCCED-BF44-458D-930E-8593393D2993}" srcOrd="0" destOrd="0" presId="urn:microsoft.com/office/officeart/2005/8/layout/hProcess9"/>
    <dgm:cxn modelId="{8AFEAB46-E3B3-4127-BF5A-80639B260119}" srcId="{FE284D91-3A93-4F8E-A5BA-01CEAB6CCE6C}" destId="{01C44AE8-FDAB-4FA9-B7D9-BB5F5345DFAC}" srcOrd="0" destOrd="0" parTransId="{1B24C25A-16DA-4D0C-A38B-CB830896EE2A}" sibTransId="{C8714B61-97CA-4A86-ABA5-9000D0D143AA}"/>
    <dgm:cxn modelId="{0F78447A-9DE2-4AD6-BB06-4B0FA7DFD79B}" type="presOf" srcId="{FE284D91-3A93-4F8E-A5BA-01CEAB6CCE6C}" destId="{3F5EE01B-C0ED-4180-BADC-F5E3844C85A0}" srcOrd="0" destOrd="0" presId="urn:microsoft.com/office/officeart/2005/8/layout/hProcess9"/>
    <dgm:cxn modelId="{EB6FD304-4356-402A-A3F8-4B29CD5DB502}" type="presParOf" srcId="{3F5EE01B-C0ED-4180-BADC-F5E3844C85A0}" destId="{F930E899-05C8-40FB-BB90-E642BA5C9EBC}" srcOrd="0" destOrd="0" presId="urn:microsoft.com/office/officeart/2005/8/layout/hProcess9"/>
    <dgm:cxn modelId="{93511FA1-0755-496B-850B-A7856AE0C8C9}" type="presParOf" srcId="{3F5EE01B-C0ED-4180-BADC-F5E3844C85A0}" destId="{85786A2C-85DF-455C-89C8-492D13A5D155}" srcOrd="1" destOrd="0" presId="urn:microsoft.com/office/officeart/2005/8/layout/hProcess9"/>
    <dgm:cxn modelId="{556FD928-4AE9-4453-B67D-CECD4F2A3D8F}" type="presParOf" srcId="{85786A2C-85DF-455C-89C8-492D13A5D155}" destId="{443F1EAC-7C01-4368-A217-4CBEC6137839}" srcOrd="0" destOrd="0" presId="urn:microsoft.com/office/officeart/2005/8/layout/hProcess9"/>
    <dgm:cxn modelId="{585AE3FA-1996-45F4-B087-DEFC392137C3}" type="presParOf" srcId="{85786A2C-85DF-455C-89C8-492D13A5D155}" destId="{623AB56C-F903-4573-A594-3DB4141DDFC8}" srcOrd="1" destOrd="0" presId="urn:microsoft.com/office/officeart/2005/8/layout/hProcess9"/>
    <dgm:cxn modelId="{93C9E02C-A834-4D3A-BB2A-745F11027C73}" type="presParOf" srcId="{85786A2C-85DF-455C-89C8-492D13A5D155}" destId="{72973632-F24F-4874-9288-31BE8608F878}" srcOrd="2" destOrd="0" presId="urn:microsoft.com/office/officeart/2005/8/layout/hProcess9"/>
    <dgm:cxn modelId="{0ED8788D-6C21-46BE-9E56-62F1CEF0A1AD}" type="presParOf" srcId="{85786A2C-85DF-455C-89C8-492D13A5D155}" destId="{4EC7F50F-5BE2-499B-863F-495658A7FE78}" srcOrd="3" destOrd="0" presId="urn:microsoft.com/office/officeart/2005/8/layout/hProcess9"/>
    <dgm:cxn modelId="{DA010E33-2A1D-4B91-9ECE-A884F5BDC1E1}" type="presParOf" srcId="{85786A2C-85DF-455C-89C8-492D13A5D155}" destId="{B87FCCED-BF44-458D-930E-8593393D299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0C99FC-3DA7-4B7C-B8C1-719D24A08C30}"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GB"/>
        </a:p>
      </dgm:t>
    </dgm:pt>
    <dgm:pt modelId="{ECDB0AC0-8ADA-4F6A-B445-D1B52478948E}">
      <dgm:prSet phldrT="[Text]"/>
      <dgm:spPr>
        <a:solidFill>
          <a:srgbClr val="E32219"/>
        </a:solidFill>
      </dgm:spPr>
      <dgm:t>
        <a:bodyPr/>
        <a:lstStyle/>
        <a:p>
          <a:r>
            <a:rPr lang="fr-FR"/>
            <a:t>Secouriste / Proche</a:t>
          </a:r>
        </a:p>
      </dgm:t>
    </dgm:pt>
    <dgm:pt modelId="{71E8FEA0-5E01-4195-A81F-55D07F21D8E5}" type="parTrans" cxnId="{55665F5B-8471-4B30-8B13-9C3612DE8202}">
      <dgm:prSet/>
      <dgm:spPr/>
      <dgm:t>
        <a:bodyPr/>
        <a:lstStyle/>
        <a:p>
          <a:endParaRPr lang="en-GB"/>
        </a:p>
      </dgm:t>
    </dgm:pt>
    <dgm:pt modelId="{60AC8EBF-3801-48F9-8188-5EE5E884578B}" type="sibTrans" cxnId="{55665F5B-8471-4B30-8B13-9C3612DE8202}">
      <dgm:prSet/>
      <dgm:spPr/>
      <dgm:t>
        <a:bodyPr/>
        <a:lstStyle/>
        <a:p>
          <a:endParaRPr lang="en-GB"/>
        </a:p>
      </dgm:t>
    </dgm:pt>
    <dgm:pt modelId="{7DBCDE45-76C7-4E54-A441-E329770738D2}">
      <dgm:prSet phldrT="[Text]"/>
      <dgm:spPr/>
      <dgm:t>
        <a:bodyPr/>
        <a:lstStyle/>
        <a:p>
          <a:r>
            <a:rPr lang="fr-FR"/>
            <a:t>Intervenant volontaire ou système d’orientation informel </a:t>
          </a:r>
        </a:p>
      </dgm:t>
    </dgm:pt>
    <dgm:pt modelId="{404610ED-8B9B-428F-ABB6-91F92263DF43}" type="parTrans" cxnId="{DEDE55E0-F28F-411F-9310-B5E99A2556E5}">
      <dgm:prSet/>
      <dgm:spPr/>
      <dgm:t>
        <a:bodyPr/>
        <a:lstStyle/>
        <a:p>
          <a:endParaRPr lang="en-GB"/>
        </a:p>
      </dgm:t>
    </dgm:pt>
    <dgm:pt modelId="{105CD4D4-2B31-4A9E-888A-56143D2D7CEE}" type="sibTrans" cxnId="{DEDE55E0-F28F-411F-9310-B5E99A2556E5}">
      <dgm:prSet/>
      <dgm:spPr/>
      <dgm:t>
        <a:bodyPr/>
        <a:lstStyle/>
        <a:p>
          <a:endParaRPr lang="en-GB"/>
        </a:p>
      </dgm:t>
    </dgm:pt>
    <dgm:pt modelId="{BC1AAD35-EFDB-494F-B9FA-1F817CCF075A}">
      <dgm:prSet phldrT="[Text]"/>
      <dgm:spPr>
        <a:solidFill>
          <a:schemeClr val="accent6">
            <a:lumMod val="75000"/>
          </a:schemeClr>
        </a:solidFill>
      </dgm:spPr>
      <dgm:t>
        <a:bodyPr/>
        <a:lstStyle/>
        <a:p>
          <a:r>
            <a:rPr lang="fr-FR"/>
            <a:t>Service d’ambulance professionnel ou semi-professionnel</a:t>
          </a:r>
        </a:p>
      </dgm:t>
    </dgm:pt>
    <dgm:pt modelId="{4C1F8FBC-9CBC-46E9-A789-652A0D27A077}" type="parTrans" cxnId="{3B81D50B-A05A-40B2-BA2E-A620E7155D5B}">
      <dgm:prSet/>
      <dgm:spPr/>
      <dgm:t>
        <a:bodyPr/>
        <a:lstStyle/>
        <a:p>
          <a:endParaRPr lang="en-GB"/>
        </a:p>
      </dgm:t>
    </dgm:pt>
    <dgm:pt modelId="{DD312A83-3569-495D-B4E9-CD75A0F97D96}" type="sibTrans" cxnId="{3B81D50B-A05A-40B2-BA2E-A620E7155D5B}">
      <dgm:prSet/>
      <dgm:spPr/>
      <dgm:t>
        <a:bodyPr/>
        <a:lstStyle/>
        <a:p>
          <a:endParaRPr lang="en-GB"/>
        </a:p>
      </dgm:t>
    </dgm:pt>
    <dgm:pt modelId="{A2A6FA97-650E-4476-B692-EF4CF1F7D716}" type="pres">
      <dgm:prSet presAssocID="{990C99FC-3DA7-4B7C-B8C1-719D24A08C30}" presName="Name0" presStyleCnt="0">
        <dgm:presLayoutVars>
          <dgm:chMax val="5"/>
          <dgm:chPref val="5"/>
          <dgm:dir/>
          <dgm:animLvl val="lvl"/>
        </dgm:presLayoutVars>
      </dgm:prSet>
      <dgm:spPr/>
    </dgm:pt>
    <dgm:pt modelId="{295484EB-4526-435C-8FD0-5100B7940756}" type="pres">
      <dgm:prSet presAssocID="{ECDB0AC0-8ADA-4F6A-B445-D1B52478948E}" presName="parentText1" presStyleLbl="node1" presStyleIdx="0" presStyleCnt="3">
        <dgm:presLayoutVars>
          <dgm:chMax/>
          <dgm:chPref val="3"/>
          <dgm:bulletEnabled val="1"/>
        </dgm:presLayoutVars>
      </dgm:prSet>
      <dgm:spPr/>
    </dgm:pt>
    <dgm:pt modelId="{D59833C2-D959-4013-8CBC-B17703879631}" type="pres">
      <dgm:prSet presAssocID="{7DBCDE45-76C7-4E54-A441-E329770738D2}" presName="parentText2" presStyleLbl="node1" presStyleIdx="1" presStyleCnt="3">
        <dgm:presLayoutVars>
          <dgm:chMax/>
          <dgm:chPref val="3"/>
          <dgm:bulletEnabled val="1"/>
        </dgm:presLayoutVars>
      </dgm:prSet>
      <dgm:spPr/>
    </dgm:pt>
    <dgm:pt modelId="{D7B53119-7B5A-4A3D-B478-63F1A8365C50}" type="pres">
      <dgm:prSet presAssocID="{BC1AAD35-EFDB-494F-B9FA-1F817CCF075A}" presName="parentText3" presStyleLbl="node1" presStyleIdx="2" presStyleCnt="3" custScaleX="81397" custLinFactNeighborX="9302" custLinFactNeighborY="-900">
        <dgm:presLayoutVars>
          <dgm:chMax/>
          <dgm:chPref val="3"/>
          <dgm:bulletEnabled val="1"/>
        </dgm:presLayoutVars>
      </dgm:prSet>
      <dgm:spPr/>
    </dgm:pt>
  </dgm:ptLst>
  <dgm:cxnLst>
    <dgm:cxn modelId="{44FE4101-34E6-48C5-8290-A03128888189}" type="presOf" srcId="{7DBCDE45-76C7-4E54-A441-E329770738D2}" destId="{D59833C2-D959-4013-8CBC-B17703879631}" srcOrd="0" destOrd="0" presId="urn:microsoft.com/office/officeart/2009/3/layout/IncreasingArrowsProcess"/>
    <dgm:cxn modelId="{3B81D50B-A05A-40B2-BA2E-A620E7155D5B}" srcId="{990C99FC-3DA7-4B7C-B8C1-719D24A08C30}" destId="{BC1AAD35-EFDB-494F-B9FA-1F817CCF075A}" srcOrd="2" destOrd="0" parTransId="{4C1F8FBC-9CBC-46E9-A789-652A0D27A077}" sibTransId="{DD312A83-3569-495D-B4E9-CD75A0F97D96}"/>
    <dgm:cxn modelId="{6DEAEC0B-0B91-4539-AA29-7D4456BFC23B}" type="presOf" srcId="{ECDB0AC0-8ADA-4F6A-B445-D1B52478948E}" destId="{295484EB-4526-435C-8FD0-5100B7940756}" srcOrd="0" destOrd="0" presId="urn:microsoft.com/office/officeart/2009/3/layout/IncreasingArrowsProcess"/>
    <dgm:cxn modelId="{55665F5B-8471-4B30-8B13-9C3612DE8202}" srcId="{990C99FC-3DA7-4B7C-B8C1-719D24A08C30}" destId="{ECDB0AC0-8ADA-4F6A-B445-D1B52478948E}" srcOrd="0" destOrd="0" parTransId="{71E8FEA0-5E01-4195-A81F-55D07F21D8E5}" sibTransId="{60AC8EBF-3801-48F9-8188-5EE5E884578B}"/>
    <dgm:cxn modelId="{FB720A43-1BB9-4C1F-A6FA-129ACBA90564}" type="presOf" srcId="{990C99FC-3DA7-4B7C-B8C1-719D24A08C30}" destId="{A2A6FA97-650E-4476-B692-EF4CF1F7D716}" srcOrd="0" destOrd="0" presId="urn:microsoft.com/office/officeart/2009/3/layout/IncreasingArrowsProcess"/>
    <dgm:cxn modelId="{1FA98299-A102-4ED6-9A42-25A42F0A3FCD}" type="presOf" srcId="{BC1AAD35-EFDB-494F-B9FA-1F817CCF075A}" destId="{D7B53119-7B5A-4A3D-B478-63F1A8365C50}" srcOrd="0" destOrd="0" presId="urn:microsoft.com/office/officeart/2009/3/layout/IncreasingArrowsProcess"/>
    <dgm:cxn modelId="{DEDE55E0-F28F-411F-9310-B5E99A2556E5}" srcId="{990C99FC-3DA7-4B7C-B8C1-719D24A08C30}" destId="{7DBCDE45-76C7-4E54-A441-E329770738D2}" srcOrd="1" destOrd="0" parTransId="{404610ED-8B9B-428F-ABB6-91F92263DF43}" sibTransId="{105CD4D4-2B31-4A9E-888A-56143D2D7CEE}"/>
    <dgm:cxn modelId="{C953EF68-24DB-4086-815A-49E719E82BA3}" type="presParOf" srcId="{A2A6FA97-650E-4476-B692-EF4CF1F7D716}" destId="{295484EB-4526-435C-8FD0-5100B7940756}" srcOrd="0" destOrd="0" presId="urn:microsoft.com/office/officeart/2009/3/layout/IncreasingArrowsProcess"/>
    <dgm:cxn modelId="{08D4C2D2-A285-4F8B-89D6-42009F5E800B}" type="presParOf" srcId="{A2A6FA97-650E-4476-B692-EF4CF1F7D716}" destId="{D59833C2-D959-4013-8CBC-B17703879631}" srcOrd="1" destOrd="0" presId="urn:microsoft.com/office/officeart/2009/3/layout/IncreasingArrowsProcess"/>
    <dgm:cxn modelId="{A73A687E-DAC7-418A-9B6D-E608D413956F}" type="presParOf" srcId="{A2A6FA97-650E-4476-B692-EF4CF1F7D716}" destId="{D7B53119-7B5A-4A3D-B478-63F1A8365C50}" srcOrd="2"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0E899-05C8-40FB-BB90-E642BA5C9EBC}">
      <dsp:nvSpPr>
        <dsp:cNvPr id="0" name=""/>
        <dsp:cNvSpPr/>
      </dsp:nvSpPr>
      <dsp:spPr>
        <a:xfrm>
          <a:off x="3" y="0"/>
          <a:ext cx="7886695" cy="1924354"/>
        </a:xfrm>
        <a:prstGeom prst="rightArrow">
          <a:avLst/>
        </a:prstGeom>
        <a:solidFill>
          <a:srgbClr val="002060"/>
        </a:solidFill>
        <a:ln>
          <a:noFill/>
        </a:ln>
        <a:effectLst/>
      </dsp:spPr>
      <dsp:style>
        <a:lnRef idx="0">
          <a:scrgbClr r="0" g="0" b="0"/>
        </a:lnRef>
        <a:fillRef idx="1">
          <a:scrgbClr r="0" g="0" b="0"/>
        </a:fillRef>
        <a:effectRef idx="0">
          <a:scrgbClr r="0" g="0" b="0"/>
        </a:effectRef>
        <a:fontRef idx="minor"/>
      </dsp:style>
    </dsp:sp>
    <dsp:sp modelId="{443F1EAC-7C01-4368-A217-4CBEC6137839}">
      <dsp:nvSpPr>
        <dsp:cNvPr id="0" name=""/>
        <dsp:cNvSpPr/>
      </dsp:nvSpPr>
      <dsp:spPr>
        <a:xfrm>
          <a:off x="177533" y="577306"/>
          <a:ext cx="715307" cy="7697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kern="1200"/>
            <a:t>Secouriste</a:t>
          </a:r>
        </a:p>
      </dsp:txBody>
      <dsp:txXfrm>
        <a:off x="212451" y="612224"/>
        <a:ext cx="645471" cy="699905"/>
      </dsp:txXfrm>
    </dsp:sp>
    <dsp:sp modelId="{72973632-F24F-4874-9288-31BE8608F878}">
      <dsp:nvSpPr>
        <dsp:cNvPr id="0" name=""/>
        <dsp:cNvSpPr/>
      </dsp:nvSpPr>
      <dsp:spPr>
        <a:xfrm>
          <a:off x="920210" y="585257"/>
          <a:ext cx="876275" cy="769741"/>
        </a:xfrm>
        <a:prstGeom prst="roundRect">
          <a:avLst/>
        </a:prstGeom>
        <a:solidFill>
          <a:srgbClr val="E3000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kern="1200"/>
            <a:t>Intervenant volontaire</a:t>
          </a:r>
        </a:p>
      </dsp:txBody>
      <dsp:txXfrm>
        <a:off x="957786" y="622833"/>
        <a:ext cx="801123" cy="694589"/>
      </dsp:txXfrm>
    </dsp:sp>
    <dsp:sp modelId="{B87FCCED-BF44-458D-930E-8593393D2993}">
      <dsp:nvSpPr>
        <dsp:cNvPr id="0" name=""/>
        <dsp:cNvSpPr/>
      </dsp:nvSpPr>
      <dsp:spPr>
        <a:xfrm>
          <a:off x="1840430" y="577306"/>
          <a:ext cx="5526255" cy="769741"/>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kern="1200"/>
            <a:t>Service d’ambulance professionnel ou semi-professionnel</a:t>
          </a:r>
        </a:p>
      </dsp:txBody>
      <dsp:txXfrm>
        <a:off x="1878006" y="614882"/>
        <a:ext cx="5451103" cy="6945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484EB-4526-435C-8FD0-5100B7940756}">
      <dsp:nvSpPr>
        <dsp:cNvPr id="0" name=""/>
        <dsp:cNvSpPr/>
      </dsp:nvSpPr>
      <dsp:spPr>
        <a:xfrm>
          <a:off x="0" y="15365"/>
          <a:ext cx="7819014" cy="1138746"/>
        </a:xfrm>
        <a:prstGeom prst="rightArrow">
          <a:avLst>
            <a:gd name="adj1" fmla="val 50000"/>
            <a:gd name="adj2" fmla="val 50000"/>
          </a:avLst>
        </a:prstGeom>
        <a:solidFill>
          <a:srgbClr val="E3221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254000" bIns="180776" numCol="1" spcCol="1270" anchor="ctr" anchorCtr="0">
          <a:noAutofit/>
        </a:bodyPr>
        <a:lstStyle/>
        <a:p>
          <a:pPr marL="0" lvl="0" indent="0" algn="l" defTabSz="444500">
            <a:lnSpc>
              <a:spcPct val="90000"/>
            </a:lnSpc>
            <a:spcBef>
              <a:spcPct val="0"/>
            </a:spcBef>
            <a:spcAft>
              <a:spcPct val="35000"/>
            </a:spcAft>
            <a:buNone/>
          </a:pPr>
          <a:r>
            <a:rPr lang="fr-FR" sz="1000" kern="1200"/>
            <a:t>Secouriste / Proche</a:t>
          </a:r>
        </a:p>
      </dsp:txBody>
      <dsp:txXfrm>
        <a:off x="0" y="300052"/>
        <a:ext cx="7534328" cy="569373"/>
      </dsp:txXfrm>
    </dsp:sp>
    <dsp:sp modelId="{D59833C2-D959-4013-8CBC-B17703879631}">
      <dsp:nvSpPr>
        <dsp:cNvPr id="0" name=""/>
        <dsp:cNvSpPr/>
      </dsp:nvSpPr>
      <dsp:spPr>
        <a:xfrm>
          <a:off x="2408256" y="394948"/>
          <a:ext cx="5410757" cy="1138746"/>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254000" bIns="180776" numCol="1" spcCol="1270" anchor="ctr" anchorCtr="0">
          <a:noAutofit/>
        </a:bodyPr>
        <a:lstStyle/>
        <a:p>
          <a:pPr marL="0" lvl="0" indent="0" algn="l" defTabSz="444500">
            <a:lnSpc>
              <a:spcPct val="90000"/>
            </a:lnSpc>
            <a:spcBef>
              <a:spcPct val="0"/>
            </a:spcBef>
            <a:spcAft>
              <a:spcPct val="35000"/>
            </a:spcAft>
            <a:buNone/>
          </a:pPr>
          <a:r>
            <a:rPr lang="fr-FR" sz="1000" kern="1200"/>
            <a:t>Intervenant volontaire ou système d’orientation informel </a:t>
          </a:r>
        </a:p>
      </dsp:txBody>
      <dsp:txXfrm>
        <a:off x="2408256" y="679635"/>
        <a:ext cx="5126071" cy="569373"/>
      </dsp:txXfrm>
    </dsp:sp>
    <dsp:sp modelId="{D7B53119-7B5A-4A3D-B478-63F1A8365C50}">
      <dsp:nvSpPr>
        <dsp:cNvPr id="0" name=""/>
        <dsp:cNvSpPr/>
      </dsp:nvSpPr>
      <dsp:spPr>
        <a:xfrm>
          <a:off x="5375067" y="764281"/>
          <a:ext cx="2443946" cy="1138746"/>
        </a:xfrm>
        <a:prstGeom prst="rightArrow">
          <a:avLst>
            <a:gd name="adj1" fmla="val 50000"/>
            <a:gd name="adj2" fmla="val 5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254000" bIns="180776" numCol="1" spcCol="1270" anchor="ctr" anchorCtr="0">
          <a:noAutofit/>
        </a:bodyPr>
        <a:lstStyle/>
        <a:p>
          <a:pPr marL="0" lvl="0" indent="0" algn="l" defTabSz="444500">
            <a:lnSpc>
              <a:spcPct val="90000"/>
            </a:lnSpc>
            <a:spcBef>
              <a:spcPct val="0"/>
            </a:spcBef>
            <a:spcAft>
              <a:spcPct val="35000"/>
            </a:spcAft>
            <a:buNone/>
          </a:pPr>
          <a:r>
            <a:rPr lang="fr-FR" sz="1000" kern="1200"/>
            <a:t>Service d’ambulance professionnel ou semi-professionnel</a:t>
          </a:r>
        </a:p>
      </dsp:txBody>
      <dsp:txXfrm>
        <a:off x="5375067" y="1048968"/>
        <a:ext cx="2159260" cy="56937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fr-CH"/>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BFDA99B-79BD-41A8-84A7-B38FDC46596A}" type="datetimeFigureOut">
              <a:rPr lang="fr-CH" smtClean="0"/>
              <a:t>05.06.2023</a:t>
            </a:fld>
            <a:endParaRPr lang="fr-CH"/>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fr-CH"/>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fr-CH"/>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BD62C2F-403F-4B44-B83A-A77E843BDC6F}" type="slidenum">
              <a:rPr lang="fr-CH" smtClean="0"/>
              <a:t>‹#›</a:t>
            </a:fld>
            <a:endParaRPr lang="fr-CH"/>
          </a:p>
        </p:txBody>
      </p:sp>
    </p:spTree>
    <p:extLst>
      <p:ext uri="{BB962C8B-B14F-4D97-AF65-F5344CB8AC3E}">
        <p14:creationId xmlns:p14="http://schemas.microsoft.com/office/powerpoint/2010/main" val="4122631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5D30B7-F877-4FC6-B32C-20D5FE21BCAE}" type="slidenum">
              <a:rPr lang="fr-CH" smtClean="0"/>
              <a:pPr/>
              <a:t>1</a:t>
            </a:fld>
            <a:endParaRPr lang="fr-CH"/>
          </a:p>
        </p:txBody>
      </p:sp>
    </p:spTree>
    <p:extLst>
      <p:ext uri="{BB962C8B-B14F-4D97-AF65-F5344CB8AC3E}">
        <p14:creationId xmlns:p14="http://schemas.microsoft.com/office/powerpoint/2010/main" val="2163870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what a Mass Casualty (any incident in which emergency medical services resources, such as personnel and equipment, are overwhelmed by the number and severity of casualties) is and what</a:t>
            </a:r>
            <a:r>
              <a:rPr lang="en-US" baseline="0" dirty="0"/>
              <a:t> the differences between a Mass Casualty Incident (MCI) and a Mass Casualty Management approach are….</a:t>
            </a:r>
          </a:p>
          <a:p>
            <a:endParaRPr lang="en-US" baseline="0" dirty="0"/>
          </a:p>
          <a:p>
            <a:pPr marL="174982" indent="-174982">
              <a:buFont typeface="Arial" panose="020B0604020202020204" pitchFamily="34" charset="0"/>
              <a:buChar char="•"/>
            </a:pPr>
            <a:r>
              <a:rPr lang="en-US" dirty="0"/>
              <a:t>It has to include more than one patient, and in many jurisdictions, it is generally defined as at least three</a:t>
            </a:r>
          </a:p>
          <a:p>
            <a:pPr marL="174982" indent="-174982">
              <a:buFont typeface="Arial" panose="020B0604020202020204" pitchFamily="34" charset="0"/>
              <a:buChar char="•"/>
            </a:pPr>
            <a:r>
              <a:rPr lang="en-US" b="1" dirty="0"/>
              <a:t>MCI</a:t>
            </a:r>
            <a:r>
              <a:rPr lang="en-US" dirty="0"/>
              <a:t> = (WHO) An incident which generates more patients at one time than locally available resources can manage using routine procedures. It requires exceptional emergency arrangements and additional or extraordinary assistance. i.e. imbalance between needs and services</a:t>
            </a:r>
          </a:p>
          <a:p>
            <a:pPr marL="174982" indent="-174982">
              <a:buFont typeface="Arial" panose="020B0604020202020204" pitchFamily="34" charset="0"/>
              <a:buChar char="•"/>
            </a:pPr>
            <a:r>
              <a:rPr lang="en-US" b="1" dirty="0"/>
              <a:t>Mass casualty management</a:t>
            </a:r>
            <a:r>
              <a:rPr lang="en-US" dirty="0"/>
              <a:t>: (WHO) A coherent and interrelated set of established procedures, policies, and plans that contribute to the shared objectives of optimizing the baseline capacity to deal with patient populations expected in a mass casualty incident, and efﬁciently increasing this capacity during the response to a mass casualty incident.</a:t>
            </a:r>
          </a:p>
          <a:p>
            <a:endParaRPr lang="fr-CH" dirty="0"/>
          </a:p>
        </p:txBody>
      </p:sp>
      <p:sp>
        <p:nvSpPr>
          <p:cNvPr id="4" name="Slide Number Placeholder 3"/>
          <p:cNvSpPr>
            <a:spLocks noGrp="1"/>
          </p:cNvSpPr>
          <p:nvPr>
            <p:ph type="sldNum" sz="quarter" idx="10"/>
          </p:nvPr>
        </p:nvSpPr>
        <p:spPr/>
        <p:txBody>
          <a:bodyPr/>
          <a:lstStyle/>
          <a:p>
            <a:fld id="{868B15C8-A62C-45EE-8A1C-3CA9B5EC4594}" type="slidenum">
              <a:rPr lang="fr-CH" smtClean="0"/>
              <a:t>10</a:t>
            </a:fld>
            <a:endParaRPr lang="fr-CH"/>
          </a:p>
        </p:txBody>
      </p:sp>
    </p:spTree>
    <p:extLst>
      <p:ext uri="{BB962C8B-B14F-4D97-AF65-F5344CB8AC3E}">
        <p14:creationId xmlns:p14="http://schemas.microsoft.com/office/powerpoint/2010/main" val="37830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what a Mass Casualty (any incident in which emergency medical services resources, such as personnel and equipment, are overwhelmed by the number and severity of casualties) is and what</a:t>
            </a:r>
            <a:r>
              <a:rPr lang="en-US" baseline="0" dirty="0"/>
              <a:t> the differences between a Mass Casualty Incident (MCI) and a Mass Casualty Management approach are….</a:t>
            </a:r>
          </a:p>
          <a:p>
            <a:endParaRPr lang="en-US" baseline="0" dirty="0"/>
          </a:p>
          <a:p>
            <a:pPr marL="174982" indent="-174982">
              <a:buFont typeface="Arial" panose="020B0604020202020204" pitchFamily="34" charset="0"/>
              <a:buChar char="•"/>
            </a:pPr>
            <a:r>
              <a:rPr lang="en-US" dirty="0"/>
              <a:t>It has to include more than one patient, and in many jurisdictions, it is generally defined as at least three</a:t>
            </a:r>
          </a:p>
          <a:p>
            <a:pPr marL="174982" indent="-174982">
              <a:buFont typeface="Arial" panose="020B0604020202020204" pitchFamily="34" charset="0"/>
              <a:buChar char="•"/>
            </a:pPr>
            <a:r>
              <a:rPr lang="en-US" b="1" dirty="0"/>
              <a:t>MCI</a:t>
            </a:r>
            <a:r>
              <a:rPr lang="en-US" dirty="0"/>
              <a:t> = (WHO) An incident which generates more patients at one time than locally available resources can manage using routine procedures. It requires exceptional emergency arrangements and additional or extraordinary assistance. i.e. imbalance between needs and services</a:t>
            </a:r>
          </a:p>
          <a:p>
            <a:pPr marL="174982" indent="-174982">
              <a:buFont typeface="Arial" panose="020B0604020202020204" pitchFamily="34" charset="0"/>
              <a:buChar char="•"/>
            </a:pPr>
            <a:r>
              <a:rPr lang="en-US" b="1" dirty="0"/>
              <a:t>Mass casualty management</a:t>
            </a:r>
            <a:r>
              <a:rPr lang="en-US" dirty="0"/>
              <a:t>: (WHO) A coherent and interrelated set of established procedures, policies, and plans that contribute to the shared objectives of optimizing the baseline capacity to deal with patient populations expected in a mass casualty incident, and efﬁciently increasing this capacity during the response to a mass casualty incident.</a:t>
            </a:r>
          </a:p>
          <a:p>
            <a:endParaRPr lang="fr-CH" dirty="0"/>
          </a:p>
        </p:txBody>
      </p:sp>
      <p:sp>
        <p:nvSpPr>
          <p:cNvPr id="4" name="Slide Number Placeholder 3"/>
          <p:cNvSpPr>
            <a:spLocks noGrp="1"/>
          </p:cNvSpPr>
          <p:nvPr>
            <p:ph type="sldNum" sz="quarter" idx="10"/>
          </p:nvPr>
        </p:nvSpPr>
        <p:spPr/>
        <p:txBody>
          <a:bodyPr/>
          <a:lstStyle/>
          <a:p>
            <a:fld id="{868B15C8-A62C-45EE-8A1C-3CA9B5EC4594}" type="slidenum">
              <a:rPr lang="fr-CH" smtClean="0"/>
              <a:t>11</a:t>
            </a:fld>
            <a:endParaRPr lang="fr-CH"/>
          </a:p>
        </p:txBody>
      </p:sp>
    </p:spTree>
    <p:extLst>
      <p:ext uri="{BB962C8B-B14F-4D97-AF65-F5344CB8AC3E}">
        <p14:creationId xmlns:p14="http://schemas.microsoft.com/office/powerpoint/2010/main" val="2023440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what a Mass Casualty (any incident in which emergency medical services resources, such as personnel and equipment, are overwhelmed by the number and severity of casualties) is and what</a:t>
            </a:r>
            <a:r>
              <a:rPr lang="en-US" baseline="0" dirty="0"/>
              <a:t> the differences between a Mass Casualty Incident (MCI) and a Mass Casualty Management approach are….</a:t>
            </a:r>
          </a:p>
          <a:p>
            <a:endParaRPr lang="en-US" baseline="0" dirty="0"/>
          </a:p>
          <a:p>
            <a:pPr marL="174982" indent="-174982">
              <a:buFont typeface="Arial" panose="020B0604020202020204" pitchFamily="34" charset="0"/>
              <a:buChar char="•"/>
            </a:pPr>
            <a:r>
              <a:rPr lang="en-US" dirty="0"/>
              <a:t>It has to include more than one patient, and in many jurisdictions, it is generally defined as at least three</a:t>
            </a:r>
          </a:p>
          <a:p>
            <a:pPr marL="174982" indent="-174982">
              <a:buFont typeface="Arial" panose="020B0604020202020204" pitchFamily="34" charset="0"/>
              <a:buChar char="•"/>
            </a:pPr>
            <a:r>
              <a:rPr lang="en-US" b="1" dirty="0"/>
              <a:t>MCI</a:t>
            </a:r>
            <a:r>
              <a:rPr lang="en-US" dirty="0"/>
              <a:t> = (WHO) An incident which generates more patients at one time than locally available resources can manage using routine procedures. It requires exceptional emergency arrangements and additional or extraordinary assistance. i.e. imbalance between needs and services</a:t>
            </a:r>
          </a:p>
          <a:p>
            <a:pPr marL="174982" indent="-174982">
              <a:buFont typeface="Arial" panose="020B0604020202020204" pitchFamily="34" charset="0"/>
              <a:buChar char="•"/>
            </a:pPr>
            <a:r>
              <a:rPr lang="en-US" b="1" dirty="0"/>
              <a:t>Mass casualty management</a:t>
            </a:r>
            <a:r>
              <a:rPr lang="en-US" dirty="0"/>
              <a:t>: (WHO) A coherent and interrelated set of established procedures, policies, and plans that contribute to the shared objectives of optimizing the baseline capacity to deal with patient populations expected in a mass casualty incident, and efﬁciently increasing this capacity during the response to a mass casualty incident.</a:t>
            </a:r>
          </a:p>
          <a:p>
            <a:endParaRPr lang="fr-CH" dirty="0"/>
          </a:p>
        </p:txBody>
      </p:sp>
      <p:sp>
        <p:nvSpPr>
          <p:cNvPr id="4" name="Slide Number Placeholder 3"/>
          <p:cNvSpPr>
            <a:spLocks noGrp="1"/>
          </p:cNvSpPr>
          <p:nvPr>
            <p:ph type="sldNum" sz="quarter" idx="10"/>
          </p:nvPr>
        </p:nvSpPr>
        <p:spPr/>
        <p:txBody>
          <a:bodyPr/>
          <a:lstStyle/>
          <a:p>
            <a:fld id="{868B15C8-A62C-45EE-8A1C-3CA9B5EC4594}" type="slidenum">
              <a:rPr lang="fr-CH" smtClean="0"/>
              <a:t>12</a:t>
            </a:fld>
            <a:endParaRPr lang="fr-CH"/>
          </a:p>
        </p:txBody>
      </p:sp>
    </p:spTree>
    <p:extLst>
      <p:ext uri="{BB962C8B-B14F-4D97-AF65-F5344CB8AC3E}">
        <p14:creationId xmlns:p14="http://schemas.microsoft.com/office/powerpoint/2010/main" val="1256242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what a Mass Casualty (any incident in which emergency medical services resources, such as personnel and equipment, are overwhelmed by the number and severity of casualties) is and what</a:t>
            </a:r>
            <a:r>
              <a:rPr lang="en-US" baseline="0" dirty="0"/>
              <a:t> the differences between a Mass Casualty Incident (MCI) and a Mass Casualty Management approach are….</a:t>
            </a:r>
          </a:p>
          <a:p>
            <a:endParaRPr lang="en-US" baseline="0" dirty="0"/>
          </a:p>
          <a:p>
            <a:pPr marL="174982" indent="-174982">
              <a:buFont typeface="Arial" panose="020B0604020202020204" pitchFamily="34" charset="0"/>
              <a:buChar char="•"/>
            </a:pPr>
            <a:r>
              <a:rPr lang="en-US" dirty="0"/>
              <a:t>It has to include more than one patient, and in many jurisdictions, it is generally defined as at least three</a:t>
            </a:r>
          </a:p>
          <a:p>
            <a:pPr marL="174982" indent="-174982">
              <a:buFont typeface="Arial" panose="020B0604020202020204" pitchFamily="34" charset="0"/>
              <a:buChar char="•"/>
            </a:pPr>
            <a:r>
              <a:rPr lang="en-US" b="1" dirty="0"/>
              <a:t>MCI</a:t>
            </a:r>
            <a:r>
              <a:rPr lang="en-US" dirty="0"/>
              <a:t> = (WHO) An incident which generates more patients at one time than locally available resources can manage using routine procedures. It requires exceptional emergency arrangements and additional or extraordinary assistance. i.e. imbalance between needs and services</a:t>
            </a:r>
          </a:p>
          <a:p>
            <a:pPr marL="174982" indent="-174982">
              <a:buFont typeface="Arial" panose="020B0604020202020204" pitchFamily="34" charset="0"/>
              <a:buChar char="•"/>
            </a:pPr>
            <a:r>
              <a:rPr lang="en-US" b="1" dirty="0"/>
              <a:t>Mass casualty management</a:t>
            </a:r>
            <a:r>
              <a:rPr lang="en-US" dirty="0"/>
              <a:t>: (WHO) A coherent and interrelated set of established procedures, policies, and plans that contribute to the shared objectives of optimizing the baseline capacity to deal with patient populations expected in a mass casualty incident, and efﬁciently increasing this capacity during the response to a mass casualty incident.</a:t>
            </a:r>
          </a:p>
          <a:p>
            <a:endParaRPr lang="fr-CH" dirty="0"/>
          </a:p>
        </p:txBody>
      </p:sp>
      <p:sp>
        <p:nvSpPr>
          <p:cNvPr id="4" name="Slide Number Placeholder 3"/>
          <p:cNvSpPr>
            <a:spLocks noGrp="1"/>
          </p:cNvSpPr>
          <p:nvPr>
            <p:ph type="sldNum" sz="quarter" idx="10"/>
          </p:nvPr>
        </p:nvSpPr>
        <p:spPr/>
        <p:txBody>
          <a:bodyPr/>
          <a:lstStyle/>
          <a:p>
            <a:fld id="{868B15C8-A62C-45EE-8A1C-3CA9B5EC4594}" type="slidenum">
              <a:rPr lang="fr-CH" smtClean="0"/>
              <a:t>13</a:t>
            </a:fld>
            <a:endParaRPr lang="fr-CH"/>
          </a:p>
        </p:txBody>
      </p:sp>
    </p:spTree>
    <p:extLst>
      <p:ext uri="{BB962C8B-B14F-4D97-AF65-F5344CB8AC3E}">
        <p14:creationId xmlns:p14="http://schemas.microsoft.com/office/powerpoint/2010/main" val="798901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what a Mass Casualty (any incident in which emergency medical services resources, such as personnel and equipment, are overwhelmed by the number and severity of casualties) is and what</a:t>
            </a:r>
            <a:r>
              <a:rPr lang="en-US" baseline="0" dirty="0"/>
              <a:t> the differences between a Mass Casualty Incident (MCI) and a Mass Casualty Management approach are….</a:t>
            </a:r>
          </a:p>
          <a:p>
            <a:endParaRPr lang="en-US" baseline="0" dirty="0"/>
          </a:p>
          <a:p>
            <a:pPr marL="174982" indent="-174982">
              <a:buFont typeface="Arial" panose="020B0604020202020204" pitchFamily="34" charset="0"/>
              <a:buChar char="•"/>
            </a:pPr>
            <a:r>
              <a:rPr lang="en-US" dirty="0"/>
              <a:t>It has to include more than one patient, and in many jurisdictions, it is generally defined as at least three</a:t>
            </a:r>
          </a:p>
          <a:p>
            <a:pPr marL="174982" indent="-174982">
              <a:buFont typeface="Arial" panose="020B0604020202020204" pitchFamily="34" charset="0"/>
              <a:buChar char="•"/>
            </a:pPr>
            <a:r>
              <a:rPr lang="en-US" b="1" dirty="0"/>
              <a:t>MCI</a:t>
            </a:r>
            <a:r>
              <a:rPr lang="en-US" dirty="0"/>
              <a:t> = (WHO) An incident which generates more patients at one time than locally available resources can manage using routine procedures. It requires exceptional emergency arrangements and additional or extraordinary assistance. i.e. imbalance between needs and services</a:t>
            </a:r>
          </a:p>
          <a:p>
            <a:pPr marL="174982" indent="-174982">
              <a:buFont typeface="Arial" panose="020B0604020202020204" pitchFamily="34" charset="0"/>
              <a:buChar char="•"/>
            </a:pPr>
            <a:r>
              <a:rPr lang="en-US" b="1" dirty="0"/>
              <a:t>Mass casualty management</a:t>
            </a:r>
            <a:r>
              <a:rPr lang="en-US" dirty="0"/>
              <a:t>: (WHO) A coherent and interrelated set of established procedures, policies, and plans that contribute to the shared objectives of optimizing the baseline capacity to deal with patient populations expected in a mass casualty incident, and efﬁciently increasing this capacity during the response to a mass casualty incident.</a:t>
            </a:r>
          </a:p>
          <a:p>
            <a:endParaRPr lang="fr-CH" dirty="0"/>
          </a:p>
        </p:txBody>
      </p:sp>
      <p:sp>
        <p:nvSpPr>
          <p:cNvPr id="4" name="Slide Number Placeholder 3"/>
          <p:cNvSpPr>
            <a:spLocks noGrp="1"/>
          </p:cNvSpPr>
          <p:nvPr>
            <p:ph type="sldNum" sz="quarter" idx="10"/>
          </p:nvPr>
        </p:nvSpPr>
        <p:spPr/>
        <p:txBody>
          <a:bodyPr/>
          <a:lstStyle/>
          <a:p>
            <a:fld id="{868B15C8-A62C-45EE-8A1C-3CA9B5EC4594}" type="slidenum">
              <a:rPr lang="fr-CH" smtClean="0"/>
              <a:t>14</a:t>
            </a:fld>
            <a:endParaRPr lang="fr-CH"/>
          </a:p>
        </p:txBody>
      </p:sp>
    </p:spTree>
    <p:extLst>
      <p:ext uri="{BB962C8B-B14F-4D97-AF65-F5344CB8AC3E}">
        <p14:creationId xmlns:p14="http://schemas.microsoft.com/office/powerpoint/2010/main" val="3652605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D62C2F-403F-4B44-B83A-A77E843BDC6F}" type="slidenum">
              <a:rPr lang="fr-CH" smtClean="0"/>
              <a:t>15</a:t>
            </a:fld>
            <a:endParaRPr lang="fr-CH"/>
          </a:p>
        </p:txBody>
      </p:sp>
    </p:spTree>
    <p:extLst>
      <p:ext uri="{BB962C8B-B14F-4D97-AF65-F5344CB8AC3E}">
        <p14:creationId xmlns:p14="http://schemas.microsoft.com/office/powerpoint/2010/main" val="1762555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D62C2F-403F-4B44-B83A-A77E843BDC6F}" type="slidenum">
              <a:rPr lang="fr-CH" smtClean="0"/>
              <a:t>2</a:t>
            </a:fld>
            <a:endParaRPr lang="fr-CH"/>
          </a:p>
        </p:txBody>
      </p:sp>
    </p:spTree>
    <p:extLst>
      <p:ext uri="{BB962C8B-B14F-4D97-AF65-F5344CB8AC3E}">
        <p14:creationId xmlns:p14="http://schemas.microsoft.com/office/powerpoint/2010/main" val="894012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what a Mass Casualty (any incident in which emergency medical services resources, such as personnel and equipment, are overwhelmed by the number and severity of casualties) is and what</a:t>
            </a:r>
            <a:r>
              <a:rPr lang="en-US" baseline="0" dirty="0"/>
              <a:t> the differences between a Mass Casualty Incident (MCI) and a Mass Casualty Management approach are….</a:t>
            </a:r>
          </a:p>
          <a:p>
            <a:endParaRPr lang="en-US" baseline="0" dirty="0"/>
          </a:p>
          <a:p>
            <a:pPr marL="174982" indent="-174982">
              <a:buFont typeface="Arial" panose="020B0604020202020204" pitchFamily="34" charset="0"/>
              <a:buChar char="•"/>
            </a:pPr>
            <a:r>
              <a:rPr lang="en-US" dirty="0"/>
              <a:t>It has to include more than one patient, and in many jurisdictions, it is generally defined as at least three</a:t>
            </a:r>
          </a:p>
          <a:p>
            <a:pPr marL="174982" indent="-174982">
              <a:buFont typeface="Arial" panose="020B0604020202020204" pitchFamily="34" charset="0"/>
              <a:buChar char="•"/>
            </a:pPr>
            <a:r>
              <a:rPr lang="en-US" b="1" dirty="0"/>
              <a:t>MCI</a:t>
            </a:r>
            <a:r>
              <a:rPr lang="en-US" dirty="0"/>
              <a:t> = (WHO) An incident which generates more patients at one time than locally available resources can manage using routine procedures. It requires exceptional emergency arrangements and additional or extraordinary assistance. i.e. imbalance between needs and services</a:t>
            </a:r>
          </a:p>
          <a:p>
            <a:pPr marL="174982" indent="-174982">
              <a:buFont typeface="Arial" panose="020B0604020202020204" pitchFamily="34" charset="0"/>
              <a:buChar char="•"/>
            </a:pPr>
            <a:r>
              <a:rPr lang="en-US" b="1" dirty="0"/>
              <a:t>Mass casualty management</a:t>
            </a:r>
            <a:r>
              <a:rPr lang="en-US" dirty="0"/>
              <a:t>: (WHO) A coherent and interrelated set of established procedures, policies, and plans that contribute to the shared objectives of optimizing the baseline capacity to deal with patient populations expected in a mass casualty incident, and efﬁciently increasing this capacity during the response to a mass casualty incident.</a:t>
            </a:r>
          </a:p>
          <a:p>
            <a:endParaRPr lang="fr-CH" dirty="0"/>
          </a:p>
        </p:txBody>
      </p:sp>
      <p:sp>
        <p:nvSpPr>
          <p:cNvPr id="4" name="Slide Number Placeholder 3"/>
          <p:cNvSpPr>
            <a:spLocks noGrp="1"/>
          </p:cNvSpPr>
          <p:nvPr>
            <p:ph type="sldNum" sz="quarter" idx="10"/>
          </p:nvPr>
        </p:nvSpPr>
        <p:spPr/>
        <p:txBody>
          <a:bodyPr/>
          <a:lstStyle/>
          <a:p>
            <a:fld id="{868B15C8-A62C-45EE-8A1C-3CA9B5EC4594}" type="slidenum">
              <a:rPr lang="fr-CH" smtClean="0"/>
              <a:t>3</a:t>
            </a:fld>
            <a:endParaRPr lang="fr-CH"/>
          </a:p>
        </p:txBody>
      </p:sp>
    </p:spTree>
    <p:extLst>
      <p:ext uri="{BB962C8B-B14F-4D97-AF65-F5344CB8AC3E}">
        <p14:creationId xmlns:p14="http://schemas.microsoft.com/office/powerpoint/2010/main" val="2175140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what a Mass Casualty (any incident in which emergency medical services resources, such as personnel and equipment, are overwhelmed by the number and severity of casualties) is and what</a:t>
            </a:r>
            <a:r>
              <a:rPr lang="en-US" baseline="0" dirty="0"/>
              <a:t> the differences between a Mass Casualty Incident (MCI) and a Mass Casualty Management approach are….</a:t>
            </a:r>
          </a:p>
          <a:p>
            <a:endParaRPr lang="en-US" baseline="0" dirty="0"/>
          </a:p>
          <a:p>
            <a:pPr marL="174982" indent="-174982">
              <a:buFont typeface="Arial" panose="020B0604020202020204" pitchFamily="34" charset="0"/>
              <a:buChar char="•"/>
            </a:pPr>
            <a:r>
              <a:rPr lang="en-US" dirty="0"/>
              <a:t>It has to include more than one patient, and in many jurisdictions, it is generally defined as at least three</a:t>
            </a:r>
          </a:p>
          <a:p>
            <a:pPr marL="174982" indent="-174982">
              <a:buFont typeface="Arial" panose="020B0604020202020204" pitchFamily="34" charset="0"/>
              <a:buChar char="•"/>
            </a:pPr>
            <a:r>
              <a:rPr lang="en-US" b="1" dirty="0"/>
              <a:t>MCI</a:t>
            </a:r>
            <a:r>
              <a:rPr lang="en-US" dirty="0"/>
              <a:t> = (WHO) An incident which generates more patients at one time than locally available resources can manage using routine procedures. It requires exceptional emergency arrangements and additional or extraordinary assistance. i.e. imbalance between needs and services</a:t>
            </a:r>
          </a:p>
          <a:p>
            <a:pPr marL="174982" indent="-174982">
              <a:buFont typeface="Arial" panose="020B0604020202020204" pitchFamily="34" charset="0"/>
              <a:buChar char="•"/>
            </a:pPr>
            <a:r>
              <a:rPr lang="en-US" b="1" dirty="0"/>
              <a:t>Mass casualty management</a:t>
            </a:r>
            <a:r>
              <a:rPr lang="en-US" dirty="0"/>
              <a:t>: (WHO) A coherent and interrelated set of established procedures, policies, and plans that contribute to the shared objectives of optimizing the baseline capacity to deal with patient populations expected in a mass casualty incident, and efﬁciently increasing this capacity during the response to a mass casualty incident.</a:t>
            </a:r>
          </a:p>
          <a:p>
            <a:endParaRPr lang="fr-CH" dirty="0"/>
          </a:p>
        </p:txBody>
      </p:sp>
      <p:sp>
        <p:nvSpPr>
          <p:cNvPr id="4" name="Slide Number Placeholder 3"/>
          <p:cNvSpPr>
            <a:spLocks noGrp="1"/>
          </p:cNvSpPr>
          <p:nvPr>
            <p:ph type="sldNum" sz="quarter" idx="10"/>
          </p:nvPr>
        </p:nvSpPr>
        <p:spPr/>
        <p:txBody>
          <a:bodyPr/>
          <a:lstStyle/>
          <a:p>
            <a:fld id="{868B15C8-A62C-45EE-8A1C-3CA9B5EC4594}" type="slidenum">
              <a:rPr lang="fr-CH" smtClean="0"/>
              <a:t>4</a:t>
            </a:fld>
            <a:endParaRPr lang="fr-CH"/>
          </a:p>
        </p:txBody>
      </p:sp>
    </p:spTree>
    <p:extLst>
      <p:ext uri="{BB962C8B-B14F-4D97-AF65-F5344CB8AC3E}">
        <p14:creationId xmlns:p14="http://schemas.microsoft.com/office/powerpoint/2010/main" val="2702641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what a Mass Casualty (any incident in which emergency medical services resources, such as personnel and equipment, are overwhelmed by the number and severity of casualties) is and what</a:t>
            </a:r>
            <a:r>
              <a:rPr lang="en-US" baseline="0" dirty="0"/>
              <a:t> the differences between a Mass Casualty Incident (MCI) and a Mass Casualty Management approach are….</a:t>
            </a:r>
          </a:p>
          <a:p>
            <a:endParaRPr lang="en-US" baseline="0" dirty="0"/>
          </a:p>
          <a:p>
            <a:pPr marL="174982" indent="-174982">
              <a:buFont typeface="Arial" panose="020B0604020202020204" pitchFamily="34" charset="0"/>
              <a:buChar char="•"/>
            </a:pPr>
            <a:r>
              <a:rPr lang="en-US" dirty="0"/>
              <a:t>It has to include more than one patient, and in many jurisdictions, it is generally defined as at least three</a:t>
            </a:r>
          </a:p>
          <a:p>
            <a:pPr marL="174982" indent="-174982">
              <a:buFont typeface="Arial" panose="020B0604020202020204" pitchFamily="34" charset="0"/>
              <a:buChar char="•"/>
            </a:pPr>
            <a:r>
              <a:rPr lang="en-US" b="1" dirty="0"/>
              <a:t>MCI</a:t>
            </a:r>
            <a:r>
              <a:rPr lang="en-US" dirty="0"/>
              <a:t> = (WHO) An incident which generates more patients at one time than locally available resources can manage using routine procedures. It requires exceptional emergency arrangements and additional or extraordinary assistance. i.e. imbalance between needs and services</a:t>
            </a:r>
          </a:p>
          <a:p>
            <a:pPr marL="174982" indent="-174982">
              <a:buFont typeface="Arial" panose="020B0604020202020204" pitchFamily="34" charset="0"/>
              <a:buChar char="•"/>
            </a:pPr>
            <a:r>
              <a:rPr lang="en-US" b="1" dirty="0"/>
              <a:t>Mass casualty management</a:t>
            </a:r>
            <a:r>
              <a:rPr lang="en-US" dirty="0"/>
              <a:t>: (WHO) A coherent and interrelated set of established procedures, policies, and plans that contribute to the shared objectives of optimizing the baseline capacity to deal with patient populations expected in a mass casualty incident, and efﬁciently increasing this capacity during the response to a mass casualty incident.</a:t>
            </a:r>
          </a:p>
          <a:p>
            <a:endParaRPr lang="fr-CH" dirty="0"/>
          </a:p>
        </p:txBody>
      </p:sp>
      <p:sp>
        <p:nvSpPr>
          <p:cNvPr id="4" name="Slide Number Placeholder 3"/>
          <p:cNvSpPr>
            <a:spLocks noGrp="1"/>
          </p:cNvSpPr>
          <p:nvPr>
            <p:ph type="sldNum" sz="quarter" idx="10"/>
          </p:nvPr>
        </p:nvSpPr>
        <p:spPr/>
        <p:txBody>
          <a:bodyPr/>
          <a:lstStyle/>
          <a:p>
            <a:fld id="{868B15C8-A62C-45EE-8A1C-3CA9B5EC4594}" type="slidenum">
              <a:rPr lang="fr-CH" smtClean="0"/>
              <a:t>5</a:t>
            </a:fld>
            <a:endParaRPr lang="fr-CH"/>
          </a:p>
        </p:txBody>
      </p:sp>
    </p:spTree>
    <p:extLst>
      <p:ext uri="{BB962C8B-B14F-4D97-AF65-F5344CB8AC3E}">
        <p14:creationId xmlns:p14="http://schemas.microsoft.com/office/powerpoint/2010/main" val="154498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what a Mass Casualty (any incident in which emergency medical services resources, such as personnel and equipment, are overwhelmed by the number and severity of casualties) is and what</a:t>
            </a:r>
            <a:r>
              <a:rPr lang="en-US" baseline="0" dirty="0"/>
              <a:t> the differences between a Mass Casualty Incident (MCI) and a Mass Casualty Management approach are….</a:t>
            </a:r>
          </a:p>
          <a:p>
            <a:endParaRPr lang="en-US" baseline="0" dirty="0"/>
          </a:p>
          <a:p>
            <a:pPr marL="174982" indent="-174982">
              <a:buFont typeface="Arial" panose="020B0604020202020204" pitchFamily="34" charset="0"/>
              <a:buChar char="•"/>
            </a:pPr>
            <a:r>
              <a:rPr lang="en-US" dirty="0"/>
              <a:t>It has to include more than one patient, and in many jurisdictions, it is generally defined as at least three</a:t>
            </a:r>
          </a:p>
          <a:p>
            <a:pPr marL="174982" indent="-174982">
              <a:buFont typeface="Arial" panose="020B0604020202020204" pitchFamily="34" charset="0"/>
              <a:buChar char="•"/>
            </a:pPr>
            <a:r>
              <a:rPr lang="en-US" b="1" dirty="0"/>
              <a:t>MCI</a:t>
            </a:r>
            <a:r>
              <a:rPr lang="en-US" dirty="0"/>
              <a:t> = (WHO) An incident which generates more patients at one time than locally available resources can manage using routine procedures. It requires exceptional emergency arrangements and additional or extraordinary assistance. i.e. imbalance between needs and services</a:t>
            </a:r>
          </a:p>
          <a:p>
            <a:pPr marL="174982" indent="-174982">
              <a:buFont typeface="Arial" panose="020B0604020202020204" pitchFamily="34" charset="0"/>
              <a:buChar char="•"/>
            </a:pPr>
            <a:r>
              <a:rPr lang="en-US" b="1" dirty="0"/>
              <a:t>Mass casualty management</a:t>
            </a:r>
            <a:r>
              <a:rPr lang="en-US" dirty="0"/>
              <a:t>: (WHO) A coherent and interrelated set of established procedures, policies, and plans that contribute to the shared objectives of optimizing the baseline capacity to deal with patient populations expected in a mass casualty incident, and efﬁciently increasing this capacity during the response to a mass casualty incident.</a:t>
            </a:r>
          </a:p>
          <a:p>
            <a:endParaRPr lang="fr-CH" dirty="0"/>
          </a:p>
        </p:txBody>
      </p:sp>
      <p:sp>
        <p:nvSpPr>
          <p:cNvPr id="4" name="Slide Number Placeholder 3"/>
          <p:cNvSpPr>
            <a:spLocks noGrp="1"/>
          </p:cNvSpPr>
          <p:nvPr>
            <p:ph type="sldNum" sz="quarter" idx="10"/>
          </p:nvPr>
        </p:nvSpPr>
        <p:spPr/>
        <p:txBody>
          <a:bodyPr/>
          <a:lstStyle/>
          <a:p>
            <a:fld id="{868B15C8-A62C-45EE-8A1C-3CA9B5EC4594}" type="slidenum">
              <a:rPr lang="fr-CH" smtClean="0"/>
              <a:t>6</a:t>
            </a:fld>
            <a:endParaRPr lang="fr-CH"/>
          </a:p>
        </p:txBody>
      </p:sp>
    </p:spTree>
    <p:extLst>
      <p:ext uri="{BB962C8B-B14F-4D97-AF65-F5344CB8AC3E}">
        <p14:creationId xmlns:p14="http://schemas.microsoft.com/office/powerpoint/2010/main" val="2505999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what a Mass Casualty (any incident in which emergency medical services resources, such as personnel and equipment, are overwhelmed by the number and severity of casualties) is and what</a:t>
            </a:r>
            <a:r>
              <a:rPr lang="en-US" baseline="0" dirty="0"/>
              <a:t> the differences between a Mass Casualty Incident (MCI) and a Mass Casualty Management approach are….</a:t>
            </a:r>
          </a:p>
          <a:p>
            <a:endParaRPr lang="en-US" baseline="0" dirty="0"/>
          </a:p>
          <a:p>
            <a:pPr marL="174982" indent="-174982">
              <a:buFont typeface="Arial" panose="020B0604020202020204" pitchFamily="34" charset="0"/>
              <a:buChar char="•"/>
            </a:pPr>
            <a:r>
              <a:rPr lang="en-US" dirty="0"/>
              <a:t>It has to include more than one patient, and in many jurisdictions, it is generally defined as at least three</a:t>
            </a:r>
          </a:p>
          <a:p>
            <a:pPr marL="174982" indent="-174982">
              <a:buFont typeface="Arial" panose="020B0604020202020204" pitchFamily="34" charset="0"/>
              <a:buChar char="•"/>
            </a:pPr>
            <a:r>
              <a:rPr lang="en-US" b="1" dirty="0"/>
              <a:t>MCI</a:t>
            </a:r>
            <a:r>
              <a:rPr lang="en-US" dirty="0"/>
              <a:t> = (WHO) An incident which generates more patients at one time than locally available resources can manage using routine procedures. It requires exceptional emergency arrangements and additional or extraordinary assistance. i.e. imbalance between needs and services</a:t>
            </a:r>
          </a:p>
          <a:p>
            <a:pPr marL="174982" indent="-174982">
              <a:buFont typeface="Arial" panose="020B0604020202020204" pitchFamily="34" charset="0"/>
              <a:buChar char="•"/>
            </a:pPr>
            <a:r>
              <a:rPr lang="en-US" b="1" dirty="0"/>
              <a:t>Mass casualty management</a:t>
            </a:r>
            <a:r>
              <a:rPr lang="en-US" dirty="0"/>
              <a:t>: (WHO) A coherent and interrelated set of established procedures, policies, and plans that contribute to the shared objectives of optimizing the baseline capacity to deal with patient populations expected in a mass casualty incident, and efﬁciently increasing this capacity during the response to a mass casualty incident.</a:t>
            </a:r>
          </a:p>
          <a:p>
            <a:endParaRPr lang="fr-CH" dirty="0"/>
          </a:p>
        </p:txBody>
      </p:sp>
      <p:sp>
        <p:nvSpPr>
          <p:cNvPr id="4" name="Slide Number Placeholder 3"/>
          <p:cNvSpPr>
            <a:spLocks noGrp="1"/>
          </p:cNvSpPr>
          <p:nvPr>
            <p:ph type="sldNum" sz="quarter" idx="10"/>
          </p:nvPr>
        </p:nvSpPr>
        <p:spPr/>
        <p:txBody>
          <a:bodyPr/>
          <a:lstStyle/>
          <a:p>
            <a:fld id="{868B15C8-A62C-45EE-8A1C-3CA9B5EC4594}" type="slidenum">
              <a:rPr lang="fr-CH" smtClean="0"/>
              <a:t>7</a:t>
            </a:fld>
            <a:endParaRPr lang="fr-CH"/>
          </a:p>
        </p:txBody>
      </p:sp>
    </p:spTree>
    <p:extLst>
      <p:ext uri="{BB962C8B-B14F-4D97-AF65-F5344CB8AC3E}">
        <p14:creationId xmlns:p14="http://schemas.microsoft.com/office/powerpoint/2010/main" val="1378905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what a Mass Casualty (any incident in which emergency medical services resources, such as personnel and equipment, are overwhelmed by the number and severity of casualties) is and what</a:t>
            </a:r>
            <a:r>
              <a:rPr lang="en-US" baseline="0" dirty="0"/>
              <a:t> the differences between a Mass Casualty Incident (MCI) and a Mass Casualty Management approach are….</a:t>
            </a:r>
          </a:p>
          <a:p>
            <a:endParaRPr lang="en-US" baseline="0" dirty="0"/>
          </a:p>
          <a:p>
            <a:pPr marL="174982" indent="-174982">
              <a:buFont typeface="Arial" panose="020B0604020202020204" pitchFamily="34" charset="0"/>
              <a:buChar char="•"/>
            </a:pPr>
            <a:r>
              <a:rPr lang="en-US" dirty="0"/>
              <a:t>It has to include more than one patient, and in many jurisdictions, it is generally defined as at least three</a:t>
            </a:r>
          </a:p>
          <a:p>
            <a:pPr marL="174982" indent="-174982">
              <a:buFont typeface="Arial" panose="020B0604020202020204" pitchFamily="34" charset="0"/>
              <a:buChar char="•"/>
            </a:pPr>
            <a:r>
              <a:rPr lang="en-US" b="1" dirty="0"/>
              <a:t>MCI</a:t>
            </a:r>
            <a:r>
              <a:rPr lang="en-US" dirty="0"/>
              <a:t> = (WHO) An incident which generates more patients at one time than locally available resources can manage using routine procedures. It requires exceptional emergency arrangements and additional or extraordinary assistance. i.e. imbalance between needs and services</a:t>
            </a:r>
          </a:p>
          <a:p>
            <a:pPr marL="174982" indent="-174982">
              <a:buFont typeface="Arial" panose="020B0604020202020204" pitchFamily="34" charset="0"/>
              <a:buChar char="•"/>
            </a:pPr>
            <a:r>
              <a:rPr lang="en-US" b="1" dirty="0"/>
              <a:t>Mass casualty management</a:t>
            </a:r>
            <a:r>
              <a:rPr lang="en-US" dirty="0"/>
              <a:t>: (WHO) A coherent and interrelated set of established procedures, policies, and plans that contribute to the shared objectives of optimizing the baseline capacity to deal with patient populations expected in a mass casualty incident, and efﬁciently increasing this capacity during the response to a mass casualty incident.</a:t>
            </a:r>
          </a:p>
          <a:p>
            <a:endParaRPr lang="fr-CH" dirty="0"/>
          </a:p>
        </p:txBody>
      </p:sp>
      <p:sp>
        <p:nvSpPr>
          <p:cNvPr id="4" name="Slide Number Placeholder 3"/>
          <p:cNvSpPr>
            <a:spLocks noGrp="1"/>
          </p:cNvSpPr>
          <p:nvPr>
            <p:ph type="sldNum" sz="quarter" idx="10"/>
          </p:nvPr>
        </p:nvSpPr>
        <p:spPr/>
        <p:txBody>
          <a:bodyPr/>
          <a:lstStyle/>
          <a:p>
            <a:fld id="{868B15C8-A62C-45EE-8A1C-3CA9B5EC4594}" type="slidenum">
              <a:rPr lang="fr-CH" smtClean="0"/>
              <a:t>8</a:t>
            </a:fld>
            <a:endParaRPr lang="fr-CH"/>
          </a:p>
        </p:txBody>
      </p:sp>
    </p:spTree>
    <p:extLst>
      <p:ext uri="{BB962C8B-B14F-4D97-AF65-F5344CB8AC3E}">
        <p14:creationId xmlns:p14="http://schemas.microsoft.com/office/powerpoint/2010/main" val="3519326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what a Mass Casualty (any incident in which emergency medical services resources, such as personnel and equipment, are overwhelmed by the number and severity of casualties) is and what</a:t>
            </a:r>
            <a:r>
              <a:rPr lang="en-US" baseline="0" dirty="0"/>
              <a:t> the differences between a Mass Casualty Incident (MCI) and a Mass Casualty Management approach are….</a:t>
            </a:r>
          </a:p>
          <a:p>
            <a:endParaRPr lang="en-US" baseline="0" dirty="0"/>
          </a:p>
          <a:p>
            <a:pPr marL="174982" indent="-174982">
              <a:buFont typeface="Arial" panose="020B0604020202020204" pitchFamily="34" charset="0"/>
              <a:buChar char="•"/>
            </a:pPr>
            <a:r>
              <a:rPr lang="en-US" dirty="0"/>
              <a:t>It has to include more than one patient, and in many jurisdictions, it is generally defined as at least three</a:t>
            </a:r>
          </a:p>
          <a:p>
            <a:pPr marL="174982" indent="-174982">
              <a:buFont typeface="Arial" panose="020B0604020202020204" pitchFamily="34" charset="0"/>
              <a:buChar char="•"/>
            </a:pPr>
            <a:r>
              <a:rPr lang="en-US" b="1" dirty="0"/>
              <a:t>MCI</a:t>
            </a:r>
            <a:r>
              <a:rPr lang="en-US" dirty="0"/>
              <a:t> = (WHO) An incident which generates more patients at one time than locally available resources can manage using routine procedures. It requires exceptional emergency arrangements and additional or extraordinary assistance. i.e. imbalance between needs and services</a:t>
            </a:r>
          </a:p>
          <a:p>
            <a:pPr marL="174982" indent="-174982">
              <a:buFont typeface="Arial" panose="020B0604020202020204" pitchFamily="34" charset="0"/>
              <a:buChar char="•"/>
            </a:pPr>
            <a:r>
              <a:rPr lang="en-US" b="1" dirty="0"/>
              <a:t>Mass casualty management</a:t>
            </a:r>
            <a:r>
              <a:rPr lang="en-US" dirty="0"/>
              <a:t>: (WHO) A coherent and interrelated set of established procedures, policies, and plans that contribute to the shared objectives of optimizing the baseline capacity to deal with patient populations expected in a mass casualty incident, and efﬁciently increasing this capacity during the response to a mass casualty incident.</a:t>
            </a:r>
          </a:p>
          <a:p>
            <a:endParaRPr lang="fr-CH" dirty="0"/>
          </a:p>
        </p:txBody>
      </p:sp>
      <p:sp>
        <p:nvSpPr>
          <p:cNvPr id="4" name="Slide Number Placeholder 3"/>
          <p:cNvSpPr>
            <a:spLocks noGrp="1"/>
          </p:cNvSpPr>
          <p:nvPr>
            <p:ph type="sldNum" sz="quarter" idx="10"/>
          </p:nvPr>
        </p:nvSpPr>
        <p:spPr/>
        <p:txBody>
          <a:bodyPr/>
          <a:lstStyle/>
          <a:p>
            <a:fld id="{868B15C8-A62C-45EE-8A1C-3CA9B5EC4594}" type="slidenum">
              <a:rPr lang="fr-CH" smtClean="0"/>
              <a:t>9</a:t>
            </a:fld>
            <a:endParaRPr lang="fr-CH"/>
          </a:p>
        </p:txBody>
      </p:sp>
    </p:spTree>
    <p:extLst>
      <p:ext uri="{BB962C8B-B14F-4D97-AF65-F5344CB8AC3E}">
        <p14:creationId xmlns:p14="http://schemas.microsoft.com/office/powerpoint/2010/main" val="1918393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C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H"/>
          </a:p>
        </p:txBody>
      </p:sp>
      <p:sp>
        <p:nvSpPr>
          <p:cNvPr id="4" name="Date Placeholder 3"/>
          <p:cNvSpPr>
            <a:spLocks noGrp="1"/>
          </p:cNvSpPr>
          <p:nvPr>
            <p:ph type="dt" sz="half" idx="10"/>
          </p:nvPr>
        </p:nvSpPr>
        <p:spPr/>
        <p:txBody>
          <a:bodyPr/>
          <a:lstStyle/>
          <a:p>
            <a:fld id="{5B729698-C668-4806-BA75-DD9AE591788D}" type="datetime1">
              <a:rPr lang="fr-CH" smtClean="0"/>
              <a:t>05.06.2023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DB1CEA2B-11BA-47C1-B2B8-F71A1EE91919}" type="slidenum">
              <a:rPr lang="fr-CH" smtClean="0"/>
              <a:t>‹#›</a:t>
            </a:fld>
            <a:endParaRPr lang="fr-CH"/>
          </a:p>
        </p:txBody>
      </p:sp>
    </p:spTree>
    <p:extLst>
      <p:ext uri="{BB962C8B-B14F-4D97-AF65-F5344CB8AC3E}">
        <p14:creationId xmlns:p14="http://schemas.microsoft.com/office/powerpoint/2010/main" val="1831920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FF5A9E1E-6593-4ABA-A4A6-4899298A4064}" type="datetime1">
              <a:rPr lang="fr-CH" smtClean="0"/>
              <a:t>05.06.2023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DB1CEA2B-11BA-47C1-B2B8-F71A1EE91919}" type="slidenum">
              <a:rPr lang="fr-CH" smtClean="0"/>
              <a:t>‹#›</a:t>
            </a:fld>
            <a:endParaRPr lang="fr-CH"/>
          </a:p>
        </p:txBody>
      </p:sp>
    </p:spTree>
    <p:extLst>
      <p:ext uri="{BB962C8B-B14F-4D97-AF65-F5344CB8AC3E}">
        <p14:creationId xmlns:p14="http://schemas.microsoft.com/office/powerpoint/2010/main" val="1108525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C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23510C26-44D8-4652-B894-9A8C36D636BA}" type="datetime1">
              <a:rPr lang="fr-CH" smtClean="0"/>
              <a:t>05.06.2023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DB1CEA2B-11BA-47C1-B2B8-F71A1EE91919}" type="slidenum">
              <a:rPr lang="fr-CH" smtClean="0"/>
              <a:t>‹#›</a:t>
            </a:fld>
            <a:endParaRPr lang="fr-CH"/>
          </a:p>
        </p:txBody>
      </p:sp>
    </p:spTree>
    <p:extLst>
      <p:ext uri="{BB962C8B-B14F-4D97-AF65-F5344CB8AC3E}">
        <p14:creationId xmlns:p14="http://schemas.microsoft.com/office/powerpoint/2010/main" val="4025439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D670C582-EFCD-40AD-95EB-C42D7D03D05C}" type="datetime1">
              <a:rPr lang="fr-CH" smtClean="0"/>
              <a:t>05.06.2023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DB1CEA2B-11BA-47C1-B2B8-F71A1EE91919}" type="slidenum">
              <a:rPr lang="fr-CH" smtClean="0"/>
              <a:t>‹#›</a:t>
            </a:fld>
            <a:endParaRPr lang="fr-CH"/>
          </a:p>
        </p:txBody>
      </p:sp>
    </p:spTree>
    <p:extLst>
      <p:ext uri="{BB962C8B-B14F-4D97-AF65-F5344CB8AC3E}">
        <p14:creationId xmlns:p14="http://schemas.microsoft.com/office/powerpoint/2010/main" val="2201470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231329-94FC-4C67-86BA-15027E1A063C}" type="datetime1">
              <a:rPr lang="fr-CH" smtClean="0"/>
              <a:t>05.06.2023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DB1CEA2B-11BA-47C1-B2B8-F71A1EE91919}" type="slidenum">
              <a:rPr lang="fr-CH" smtClean="0"/>
              <a:t>‹#›</a:t>
            </a:fld>
            <a:endParaRPr lang="fr-CH"/>
          </a:p>
        </p:txBody>
      </p:sp>
    </p:spTree>
    <p:extLst>
      <p:ext uri="{BB962C8B-B14F-4D97-AF65-F5344CB8AC3E}">
        <p14:creationId xmlns:p14="http://schemas.microsoft.com/office/powerpoint/2010/main" val="588866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Date Placeholder 4"/>
          <p:cNvSpPr>
            <a:spLocks noGrp="1"/>
          </p:cNvSpPr>
          <p:nvPr>
            <p:ph type="dt" sz="half" idx="10"/>
          </p:nvPr>
        </p:nvSpPr>
        <p:spPr/>
        <p:txBody>
          <a:bodyPr/>
          <a:lstStyle/>
          <a:p>
            <a:fld id="{84F66335-D272-4998-9E4F-AAAFBA07EAC0}" type="datetime1">
              <a:rPr lang="fr-CH" smtClean="0"/>
              <a:t>05.06.2023</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DB1CEA2B-11BA-47C1-B2B8-F71A1EE91919}" type="slidenum">
              <a:rPr lang="fr-CH" smtClean="0"/>
              <a:t>‹#›</a:t>
            </a:fld>
            <a:endParaRPr lang="fr-CH"/>
          </a:p>
        </p:txBody>
      </p:sp>
    </p:spTree>
    <p:extLst>
      <p:ext uri="{BB962C8B-B14F-4D97-AF65-F5344CB8AC3E}">
        <p14:creationId xmlns:p14="http://schemas.microsoft.com/office/powerpoint/2010/main" val="1451799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C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7" name="Date Placeholder 6"/>
          <p:cNvSpPr>
            <a:spLocks noGrp="1"/>
          </p:cNvSpPr>
          <p:nvPr>
            <p:ph type="dt" sz="half" idx="10"/>
          </p:nvPr>
        </p:nvSpPr>
        <p:spPr/>
        <p:txBody>
          <a:bodyPr/>
          <a:lstStyle/>
          <a:p>
            <a:fld id="{924B9A82-5471-415E-83E0-3DC9F626B0B4}" type="datetime1">
              <a:rPr lang="fr-CH" smtClean="0"/>
              <a:t>05.06.2023</a:t>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DB1CEA2B-11BA-47C1-B2B8-F71A1EE91919}" type="slidenum">
              <a:rPr lang="fr-CH" smtClean="0"/>
              <a:t>‹#›</a:t>
            </a:fld>
            <a:endParaRPr lang="fr-CH"/>
          </a:p>
        </p:txBody>
      </p:sp>
    </p:spTree>
    <p:extLst>
      <p:ext uri="{BB962C8B-B14F-4D97-AF65-F5344CB8AC3E}">
        <p14:creationId xmlns:p14="http://schemas.microsoft.com/office/powerpoint/2010/main" val="1564020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Date Placeholder 2"/>
          <p:cNvSpPr>
            <a:spLocks noGrp="1"/>
          </p:cNvSpPr>
          <p:nvPr>
            <p:ph type="dt" sz="half" idx="10"/>
          </p:nvPr>
        </p:nvSpPr>
        <p:spPr/>
        <p:txBody>
          <a:bodyPr/>
          <a:lstStyle/>
          <a:p>
            <a:fld id="{0321D48C-F6E7-4ED9-93C1-2708C38748C6}" type="datetime1">
              <a:rPr lang="fr-CH" smtClean="0"/>
              <a:t>05.06.2023</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DB1CEA2B-11BA-47C1-B2B8-F71A1EE91919}" type="slidenum">
              <a:rPr lang="fr-CH" smtClean="0"/>
              <a:t>‹#›</a:t>
            </a:fld>
            <a:endParaRPr lang="fr-CH"/>
          </a:p>
        </p:txBody>
      </p:sp>
    </p:spTree>
    <p:extLst>
      <p:ext uri="{BB962C8B-B14F-4D97-AF65-F5344CB8AC3E}">
        <p14:creationId xmlns:p14="http://schemas.microsoft.com/office/powerpoint/2010/main" val="2983159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6A9296-3556-4D35-8903-85270CB699BC}" type="datetime1">
              <a:rPr lang="fr-CH" smtClean="0"/>
              <a:t>05.06.2023</a:t>
            </a:fld>
            <a:endParaRPr lang="fr-CH"/>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DB1CEA2B-11BA-47C1-B2B8-F71A1EE91919}" type="slidenum">
              <a:rPr lang="fr-CH" smtClean="0"/>
              <a:t>‹#›</a:t>
            </a:fld>
            <a:endParaRPr lang="fr-CH"/>
          </a:p>
        </p:txBody>
      </p:sp>
    </p:spTree>
    <p:extLst>
      <p:ext uri="{BB962C8B-B14F-4D97-AF65-F5344CB8AC3E}">
        <p14:creationId xmlns:p14="http://schemas.microsoft.com/office/powerpoint/2010/main" val="3234723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ED0FCE-8A69-4FA5-A6C4-8AD38505BE64}" type="datetime1">
              <a:rPr lang="fr-CH" smtClean="0"/>
              <a:t>05.06.2023</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DB1CEA2B-11BA-47C1-B2B8-F71A1EE91919}" type="slidenum">
              <a:rPr lang="fr-CH" smtClean="0"/>
              <a:t>‹#›</a:t>
            </a:fld>
            <a:endParaRPr lang="fr-CH"/>
          </a:p>
        </p:txBody>
      </p:sp>
    </p:spTree>
    <p:extLst>
      <p:ext uri="{BB962C8B-B14F-4D97-AF65-F5344CB8AC3E}">
        <p14:creationId xmlns:p14="http://schemas.microsoft.com/office/powerpoint/2010/main" val="2367225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A62EB4-D28F-41A4-8B5D-8641AF1058E5}" type="datetime1">
              <a:rPr lang="fr-CH" smtClean="0"/>
              <a:t>05.06.2023</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DB1CEA2B-11BA-47C1-B2B8-F71A1EE91919}" type="slidenum">
              <a:rPr lang="fr-CH" smtClean="0"/>
              <a:t>‹#›</a:t>
            </a:fld>
            <a:endParaRPr lang="fr-CH"/>
          </a:p>
        </p:txBody>
      </p:sp>
    </p:spTree>
    <p:extLst>
      <p:ext uri="{BB962C8B-B14F-4D97-AF65-F5344CB8AC3E}">
        <p14:creationId xmlns:p14="http://schemas.microsoft.com/office/powerpoint/2010/main" val="2157346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49C6D4-4BBD-4B51-8124-789D5F4D87D3}" type="datetime1">
              <a:rPr lang="fr-CH" smtClean="0"/>
              <a:t>05.06.2023</a:t>
            </a:fld>
            <a:endParaRPr lang="fr-C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1CEA2B-11BA-47C1-B2B8-F71A1EE91919}" type="slidenum">
              <a:rPr lang="fr-CH" smtClean="0"/>
              <a:t>‹#›</a:t>
            </a:fld>
            <a:endParaRPr lang="fr-CH"/>
          </a:p>
        </p:txBody>
      </p:sp>
    </p:spTree>
    <p:extLst>
      <p:ext uri="{BB962C8B-B14F-4D97-AF65-F5344CB8AC3E}">
        <p14:creationId xmlns:p14="http://schemas.microsoft.com/office/powerpoint/2010/main" val="2463558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22.jpeg"/><Relationship Id="rId3" Type="http://schemas.openxmlformats.org/officeDocument/2006/relationships/image" Target="../media/image15.jpeg"/><Relationship Id="rId7" Type="http://schemas.openxmlformats.org/officeDocument/2006/relationships/image" Target="../media/image18.png"/><Relationship Id="rId12" Type="http://schemas.openxmlformats.org/officeDocument/2006/relationships/image" Target="../media/image21.png"/><Relationship Id="rId2" Type="http://schemas.openxmlformats.org/officeDocument/2006/relationships/notesSlide" Target="../notesSlides/notesSlide12.xml"/><Relationship Id="rId16"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20.jpeg"/><Relationship Id="rId5" Type="http://schemas.openxmlformats.org/officeDocument/2006/relationships/image" Target="../media/image17.jpeg"/><Relationship Id="rId15" Type="http://schemas.openxmlformats.org/officeDocument/2006/relationships/image" Target="../media/image24.png"/><Relationship Id="rId10" Type="http://schemas.openxmlformats.org/officeDocument/2006/relationships/image" Target="../media/image8.jpeg"/><Relationship Id="rId4" Type="http://schemas.openxmlformats.org/officeDocument/2006/relationships/image" Target="../media/image16.jpeg"/><Relationship Id="rId9" Type="http://schemas.openxmlformats.org/officeDocument/2006/relationships/image" Target="../media/image19.jpeg"/><Relationship Id="rId14"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sp>
        <p:nvSpPr>
          <p:cNvPr id="13" name="Title 1">
            <a:extLst>
              <a:ext uri="{FF2B5EF4-FFF2-40B4-BE49-F238E27FC236}">
                <a16:creationId xmlns:a16="http://schemas.microsoft.com/office/drawing/2014/main" id="{1A48CA20-F492-474A-8D3C-C61B87087067}"/>
              </a:ext>
            </a:extLst>
          </p:cNvPr>
          <p:cNvSpPr>
            <a:spLocks noGrp="1"/>
          </p:cNvSpPr>
          <p:nvPr>
            <p:ph type="ctrTitle"/>
          </p:nvPr>
        </p:nvSpPr>
        <p:spPr>
          <a:xfrm>
            <a:off x="1524000" y="2389410"/>
            <a:ext cx="9144000" cy="2301767"/>
          </a:xfrm>
        </p:spPr>
        <p:txBody>
          <a:bodyPr>
            <a:normAutofit fontScale="90000"/>
          </a:bodyPr>
          <a:lstStyle/>
          <a:p>
            <a:r>
              <a:rPr lang="fr-FR">
                <a:latin typeface="+mn-lt"/>
              </a:rPr>
              <a:t>Résilience communautaire et soins préhospitaliers d’urgence</a:t>
            </a:r>
            <a:br>
              <a:rPr lang="fr-FR"/>
            </a:br>
            <a:endParaRPr lang="fr-FR"/>
          </a:p>
        </p:txBody>
      </p:sp>
      <p:sp>
        <p:nvSpPr>
          <p:cNvPr id="17" name="Subtitle 2">
            <a:extLst>
              <a:ext uri="{FF2B5EF4-FFF2-40B4-BE49-F238E27FC236}">
                <a16:creationId xmlns:a16="http://schemas.microsoft.com/office/drawing/2014/main" id="{0113CB8C-C2F2-4C78-A721-D072A75BE73E}"/>
              </a:ext>
            </a:extLst>
          </p:cNvPr>
          <p:cNvSpPr txBox="1">
            <a:spLocks/>
          </p:cNvSpPr>
          <p:nvPr/>
        </p:nvSpPr>
        <p:spPr>
          <a:xfrm>
            <a:off x="5873246" y="5161299"/>
            <a:ext cx="5392162" cy="82294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pPr>
            <a:r>
              <a:rPr lang="fr-FR"/>
              <a:t>William Clucas, coordonnateur du programme Premiers secours et soins préhospitaliers d’urgence, CICR</a:t>
            </a:r>
          </a:p>
        </p:txBody>
      </p:sp>
      <p:sp>
        <p:nvSpPr>
          <p:cNvPr id="8" name="Slide Number Placeholder 7">
            <a:extLst>
              <a:ext uri="{FF2B5EF4-FFF2-40B4-BE49-F238E27FC236}">
                <a16:creationId xmlns:a16="http://schemas.microsoft.com/office/drawing/2014/main" id="{685FF40A-225B-4234-B484-4BE78F9FF29F}"/>
              </a:ext>
            </a:extLst>
          </p:cNvPr>
          <p:cNvSpPr>
            <a:spLocks noGrp="1"/>
          </p:cNvSpPr>
          <p:nvPr>
            <p:ph type="sldNum" sz="quarter" idx="12"/>
          </p:nvPr>
        </p:nvSpPr>
        <p:spPr/>
        <p:txBody>
          <a:bodyPr/>
          <a:lstStyle/>
          <a:p>
            <a:fld id="{DB1CEA2B-11BA-47C1-B2B8-F71A1EE91919}" type="slidenum">
              <a:rPr lang="fr-CH" smtClean="0"/>
              <a:t>1</a:t>
            </a:fld>
            <a:endParaRPr lang="fr-CH"/>
          </a:p>
        </p:txBody>
      </p:sp>
    </p:spTree>
    <p:extLst>
      <p:ext uri="{BB962C8B-B14F-4D97-AF65-F5344CB8AC3E}">
        <p14:creationId xmlns:p14="http://schemas.microsoft.com/office/powerpoint/2010/main" val="1025791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9534"/>
            <a:ext cx="10515600" cy="1325563"/>
          </a:xfrm>
        </p:spPr>
        <p:txBody>
          <a:bodyPr>
            <a:noAutofit/>
          </a:bodyPr>
          <a:lstStyle/>
          <a:p>
            <a:pPr algn="ctr"/>
            <a:br>
              <a:rPr lang="fr-FR" u="sng">
                <a:latin typeface="+mn-lt"/>
              </a:rPr>
            </a:br>
            <a:endParaRPr lang="fr-FR" u="sng">
              <a:latin typeface="+mn-lt"/>
            </a:endParaRPr>
          </a:p>
        </p:txBody>
      </p:sp>
      <p:sp>
        <p:nvSpPr>
          <p:cNvPr id="8" name="Rectangle 7"/>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9" name="TextBox 8"/>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sp>
        <p:nvSpPr>
          <p:cNvPr id="6" name="Slide Number Placeholder 5"/>
          <p:cNvSpPr>
            <a:spLocks noGrp="1"/>
          </p:cNvSpPr>
          <p:nvPr>
            <p:ph type="sldNum" sz="quarter" idx="12"/>
          </p:nvPr>
        </p:nvSpPr>
        <p:spPr/>
        <p:txBody>
          <a:bodyPr/>
          <a:lstStyle/>
          <a:p>
            <a:fld id="{DB1CEA2B-11BA-47C1-B2B8-F71A1EE91919}" type="slidenum">
              <a:rPr lang="fr-CH" smtClean="0"/>
              <a:t>10</a:t>
            </a:fld>
            <a:endParaRPr lang="fr-CH"/>
          </a:p>
        </p:txBody>
      </p:sp>
      <p:sp>
        <p:nvSpPr>
          <p:cNvPr id="7" name="Title 1">
            <a:extLst>
              <a:ext uri="{FF2B5EF4-FFF2-40B4-BE49-F238E27FC236}">
                <a16:creationId xmlns:a16="http://schemas.microsoft.com/office/drawing/2014/main" id="{2ABB6723-CC99-4C2E-8AB8-1B4FE4CD13D6}"/>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a:t>Systèmes d’orientation courants dans les contextes à ressources faibles ou précaires</a:t>
            </a:r>
          </a:p>
        </p:txBody>
      </p:sp>
      <p:pic>
        <p:nvPicPr>
          <p:cNvPr id="10" name="Picture 2" descr="A clipart image of a group of stick figure runners.  The stick figure in the lead is red. A great concept image of winning the race or staying ahead of the competition.">
            <a:extLst>
              <a:ext uri="{FF2B5EF4-FFF2-40B4-BE49-F238E27FC236}">
                <a16:creationId xmlns:a16="http://schemas.microsoft.com/office/drawing/2014/main" id="{1A19CF88-7780-4C80-BC48-E9F49733B63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81414" y="1619041"/>
            <a:ext cx="1753811" cy="17538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An image of a stick figure on the ground covering face.">
            <a:extLst>
              <a:ext uri="{FF2B5EF4-FFF2-40B4-BE49-F238E27FC236}">
                <a16:creationId xmlns:a16="http://schemas.microsoft.com/office/drawing/2014/main" id="{07AFCAB0-B782-4903-9C95-8499658376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0274" y="2381251"/>
            <a:ext cx="1428750" cy="9916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Clipart - Figure Hailing Taxi">
            <a:extLst>
              <a:ext uri="{FF2B5EF4-FFF2-40B4-BE49-F238E27FC236}">
                <a16:creationId xmlns:a16="http://schemas.microsoft.com/office/drawing/2014/main" id="{36EE35FA-978E-44F8-B779-9E3A7F5AC1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9028" y="3919207"/>
            <a:ext cx="2579783" cy="24566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This clip art image shows a set of doors open with and emergency sign above them.">
            <a:extLst>
              <a:ext uri="{FF2B5EF4-FFF2-40B4-BE49-F238E27FC236}">
                <a16:creationId xmlns:a16="http://schemas.microsoft.com/office/drawing/2014/main" id="{4EB882B0-5306-4A9D-BB58-73FABC72BB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57937" y="3949367"/>
            <a:ext cx="1604210" cy="21173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yellow taxi cab.">
            <a:extLst>
              <a:ext uri="{FF2B5EF4-FFF2-40B4-BE49-F238E27FC236}">
                <a16:creationId xmlns:a16="http://schemas.microsoft.com/office/drawing/2014/main" id="{98649F78-C75E-4404-8FB5-7CD92BD6AF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42417" y="471150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0" descr="An animation of someone carrying an unconscious person while running.">
            <a:extLst>
              <a:ext uri="{FF2B5EF4-FFF2-40B4-BE49-F238E27FC236}">
                <a16:creationId xmlns:a16="http://schemas.microsoft.com/office/drawing/2014/main" id="{DCA29A9D-3EFF-4298-8E94-9F241EE1694B}"/>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486665" y="1333500"/>
            <a:ext cx="20955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4" descr="An animation of a stick figure sprinting and then slowing to a walk.">
            <a:extLst>
              <a:ext uri="{FF2B5EF4-FFF2-40B4-BE49-F238E27FC236}">
                <a16:creationId xmlns:a16="http://schemas.microsoft.com/office/drawing/2014/main" id="{8222C64F-7E1B-41AC-AAC1-92F3B506CF31}"/>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136714" y="1891043"/>
            <a:ext cx="20955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0" descr="A stick figure wears a helmet as he rides his motorcycle.">
            <a:extLst>
              <a:ext uri="{FF2B5EF4-FFF2-40B4-BE49-F238E27FC236}">
                <a16:creationId xmlns:a16="http://schemas.microsoft.com/office/drawing/2014/main" id="{C29388C9-89C2-4C0E-8977-1CCE5348582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36600" y="5425877"/>
            <a:ext cx="1070500" cy="107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00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16"/>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9534"/>
            <a:ext cx="10515600" cy="1109483"/>
          </a:xfrm>
        </p:spPr>
        <p:txBody>
          <a:bodyPr>
            <a:noAutofit/>
          </a:bodyPr>
          <a:lstStyle/>
          <a:p>
            <a:pPr algn="ctr"/>
            <a:br>
              <a:rPr lang="fr-FR" u="sng">
                <a:latin typeface="+mn-lt"/>
              </a:rPr>
            </a:br>
            <a:endParaRPr lang="fr-FR" u="sng">
              <a:latin typeface="+mn-lt"/>
            </a:endParaRPr>
          </a:p>
        </p:txBody>
      </p:sp>
      <p:sp>
        <p:nvSpPr>
          <p:cNvPr id="8" name="Rectangle 7"/>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9" name="TextBox 8"/>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sp>
        <p:nvSpPr>
          <p:cNvPr id="6" name="Slide Number Placeholder 5"/>
          <p:cNvSpPr>
            <a:spLocks noGrp="1"/>
          </p:cNvSpPr>
          <p:nvPr>
            <p:ph type="sldNum" sz="quarter" idx="12"/>
          </p:nvPr>
        </p:nvSpPr>
        <p:spPr/>
        <p:txBody>
          <a:bodyPr/>
          <a:lstStyle/>
          <a:p>
            <a:fld id="{DB1CEA2B-11BA-47C1-B2B8-F71A1EE91919}" type="slidenum">
              <a:rPr lang="fr-CH" smtClean="0"/>
              <a:t>11</a:t>
            </a:fld>
            <a:endParaRPr lang="fr-CH"/>
          </a:p>
        </p:txBody>
      </p:sp>
      <p:sp>
        <p:nvSpPr>
          <p:cNvPr id="11" name="Title 1">
            <a:extLst>
              <a:ext uri="{FF2B5EF4-FFF2-40B4-BE49-F238E27FC236}">
                <a16:creationId xmlns:a16="http://schemas.microsoft.com/office/drawing/2014/main" id="{E4B3761F-3CC9-46A6-BFCD-C46BEA106175}"/>
              </a:ext>
            </a:extLst>
          </p:cNvPr>
          <p:cNvSpPr txBox="1">
            <a:spLocks/>
          </p:cNvSpPr>
          <p:nvPr/>
        </p:nvSpPr>
        <p:spPr>
          <a:xfrm>
            <a:off x="838200" y="365125"/>
            <a:ext cx="10515600" cy="132556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Interventions du CICR en matière de premiers secours et de soins d’urgence préhospitaliers ; pas uniquement des formations</a:t>
            </a:r>
          </a:p>
        </p:txBody>
      </p:sp>
      <p:sp>
        <p:nvSpPr>
          <p:cNvPr id="12" name="Content Placeholder 2">
            <a:extLst>
              <a:ext uri="{FF2B5EF4-FFF2-40B4-BE49-F238E27FC236}">
                <a16:creationId xmlns:a16="http://schemas.microsoft.com/office/drawing/2014/main" id="{B5D86B38-C0F9-4F2A-AA2E-96071D40508F}"/>
              </a:ext>
            </a:extLst>
          </p:cNvPr>
          <p:cNvSpPr>
            <a:spLocks noGrp="1"/>
          </p:cNvSpPr>
          <p:nvPr>
            <p:ph idx="1"/>
          </p:nvPr>
        </p:nvSpPr>
        <p:spPr>
          <a:xfrm>
            <a:off x="838200" y="1614546"/>
            <a:ext cx="10515600" cy="4817946"/>
          </a:xfrm>
        </p:spPr>
        <p:txBody>
          <a:bodyPr>
            <a:normAutofit fontScale="55000" lnSpcReduction="20000"/>
          </a:bodyPr>
          <a:lstStyle/>
          <a:p>
            <a:pPr>
              <a:lnSpc>
                <a:spcPct val="160000"/>
              </a:lnSpc>
            </a:pPr>
            <a:r>
              <a:rPr lang="fr-FR" dirty="0">
                <a:solidFill>
                  <a:srgbClr val="005BA4"/>
                </a:solidFill>
              </a:rPr>
              <a:t>Soutien continu</a:t>
            </a:r>
            <a:r>
              <a:rPr lang="fr-FR" dirty="0"/>
              <a:t> apporté aux secouristes</a:t>
            </a:r>
          </a:p>
          <a:p>
            <a:pPr>
              <a:lnSpc>
                <a:spcPct val="160000"/>
              </a:lnSpc>
            </a:pPr>
            <a:r>
              <a:rPr lang="fr-FR" dirty="0"/>
              <a:t>Assistance à la </a:t>
            </a:r>
            <a:r>
              <a:rPr lang="fr-FR" dirty="0">
                <a:solidFill>
                  <a:srgbClr val="005BA4"/>
                </a:solidFill>
              </a:rPr>
              <a:t>création de réseaux de secouristes</a:t>
            </a:r>
          </a:p>
          <a:p>
            <a:pPr lvl="1">
              <a:lnSpc>
                <a:spcPct val="160000"/>
              </a:lnSpc>
            </a:pPr>
            <a:r>
              <a:rPr lang="fr-FR" dirty="0"/>
              <a:t>Mise en relation des participants à la formation</a:t>
            </a:r>
          </a:p>
          <a:p>
            <a:pPr lvl="1">
              <a:lnSpc>
                <a:spcPct val="160000"/>
              </a:lnSpc>
            </a:pPr>
            <a:r>
              <a:rPr lang="fr-FR" dirty="0"/>
              <a:t>Partage des connaissances et enseignements tirés</a:t>
            </a:r>
          </a:p>
          <a:p>
            <a:pPr lvl="1">
              <a:lnSpc>
                <a:spcPct val="160000"/>
              </a:lnSpc>
            </a:pPr>
            <a:r>
              <a:rPr lang="fr-FR" dirty="0"/>
              <a:t>Stratégies de communication</a:t>
            </a:r>
          </a:p>
          <a:p>
            <a:pPr lvl="1">
              <a:lnSpc>
                <a:spcPct val="160000"/>
              </a:lnSpc>
            </a:pPr>
            <a:r>
              <a:rPr lang="fr-FR" dirty="0"/>
              <a:t>Soutien immédiat ou à distance</a:t>
            </a:r>
          </a:p>
          <a:p>
            <a:pPr>
              <a:lnSpc>
                <a:spcPct val="160000"/>
              </a:lnSpc>
            </a:pPr>
            <a:r>
              <a:rPr lang="fr-FR" dirty="0"/>
              <a:t>Création / Évolution des équipes de secouristes</a:t>
            </a:r>
          </a:p>
          <a:p>
            <a:pPr lvl="1">
              <a:lnSpc>
                <a:spcPct val="160000"/>
              </a:lnSpc>
            </a:pPr>
            <a:r>
              <a:rPr lang="fr-FR" dirty="0">
                <a:solidFill>
                  <a:srgbClr val="005BA4"/>
                </a:solidFill>
              </a:rPr>
              <a:t>Soutien des équipes d’intervenants</a:t>
            </a:r>
          </a:p>
          <a:p>
            <a:pPr lvl="2">
              <a:lnSpc>
                <a:spcPct val="160000"/>
              </a:lnSpc>
            </a:pPr>
            <a:r>
              <a:rPr lang="fr-FR" dirty="0"/>
              <a:t>Formation complémentaire – Premiers secours avancés</a:t>
            </a:r>
          </a:p>
          <a:p>
            <a:pPr lvl="2">
              <a:lnSpc>
                <a:spcPct val="160000"/>
              </a:lnSpc>
            </a:pPr>
            <a:r>
              <a:rPr lang="fr-FR" dirty="0"/>
              <a:t>Soutien logistique/financier</a:t>
            </a:r>
          </a:p>
          <a:p>
            <a:pPr>
              <a:lnSpc>
                <a:spcPct val="160000"/>
              </a:lnSpc>
            </a:pPr>
            <a:r>
              <a:rPr lang="fr-FR" dirty="0">
                <a:solidFill>
                  <a:srgbClr val="005BA4"/>
                </a:solidFill>
              </a:rPr>
              <a:t>Établissement d’un lien</a:t>
            </a:r>
            <a:r>
              <a:rPr lang="fr-FR" dirty="0"/>
              <a:t> entre les secouristes et les systèmes </a:t>
            </a:r>
            <a:r>
              <a:rPr lang="fr-FR" dirty="0">
                <a:solidFill>
                  <a:srgbClr val="005BA4"/>
                </a:solidFill>
              </a:rPr>
              <a:t>informels / formels d’orientation de patients</a:t>
            </a:r>
          </a:p>
          <a:p>
            <a:pPr>
              <a:lnSpc>
                <a:spcPct val="160000"/>
              </a:lnSpc>
            </a:pPr>
            <a:r>
              <a:rPr lang="fr-FR" dirty="0"/>
              <a:t>Rendre </a:t>
            </a:r>
            <a:r>
              <a:rPr lang="fr-FR" dirty="0">
                <a:solidFill>
                  <a:srgbClr val="005BA4"/>
                </a:solidFill>
              </a:rPr>
              <a:t>l’invisible visible</a:t>
            </a:r>
          </a:p>
        </p:txBody>
      </p:sp>
    </p:spTree>
    <p:extLst>
      <p:ext uri="{BB962C8B-B14F-4D97-AF65-F5344CB8AC3E}">
        <p14:creationId xmlns:p14="http://schemas.microsoft.com/office/powerpoint/2010/main" val="1248197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9534"/>
            <a:ext cx="10515600" cy="1325563"/>
          </a:xfrm>
        </p:spPr>
        <p:txBody>
          <a:bodyPr>
            <a:noAutofit/>
          </a:bodyPr>
          <a:lstStyle/>
          <a:p>
            <a:pPr algn="ctr"/>
            <a:br>
              <a:rPr lang="fr-FR" u="sng">
                <a:latin typeface="+mn-lt"/>
              </a:rPr>
            </a:br>
            <a:endParaRPr lang="fr-FR" u="sng">
              <a:latin typeface="+mn-lt"/>
            </a:endParaRPr>
          </a:p>
        </p:txBody>
      </p:sp>
      <p:sp>
        <p:nvSpPr>
          <p:cNvPr id="8" name="Rectangle 7"/>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9" name="TextBox 8"/>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sp>
        <p:nvSpPr>
          <p:cNvPr id="6" name="Slide Number Placeholder 5"/>
          <p:cNvSpPr>
            <a:spLocks noGrp="1"/>
          </p:cNvSpPr>
          <p:nvPr>
            <p:ph type="sldNum" sz="quarter" idx="12"/>
          </p:nvPr>
        </p:nvSpPr>
        <p:spPr/>
        <p:txBody>
          <a:bodyPr/>
          <a:lstStyle/>
          <a:p>
            <a:fld id="{DB1CEA2B-11BA-47C1-B2B8-F71A1EE91919}" type="slidenum">
              <a:rPr lang="fr-CH" smtClean="0"/>
              <a:t>12</a:t>
            </a:fld>
            <a:endParaRPr lang="fr-CH"/>
          </a:p>
        </p:txBody>
      </p:sp>
      <p:pic>
        <p:nvPicPr>
          <p:cNvPr id="7" name="Picture 16" descr="This clipart image shows a stick figure talking on a cell phone.">
            <a:extLst>
              <a:ext uri="{FF2B5EF4-FFF2-40B4-BE49-F238E27FC236}">
                <a16:creationId xmlns:a16="http://schemas.microsoft.com/office/drawing/2014/main" id="{2F472653-84D0-41C0-A1BE-EF58FB6512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2766" y="4622671"/>
            <a:ext cx="1196059" cy="11960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6" descr="A nurse is shown walking along talking on a cell phone.">
            <a:extLst>
              <a:ext uri="{FF2B5EF4-FFF2-40B4-BE49-F238E27FC236}">
                <a16:creationId xmlns:a16="http://schemas.microsoft.com/office/drawing/2014/main" id="{09CD14DD-4E79-4C9C-8731-E5B7C47CEC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7157" y="4928874"/>
            <a:ext cx="1213419" cy="10932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8" descr="A medical man stands proudly in scrubs and mask.">
            <a:extLst>
              <a:ext uri="{FF2B5EF4-FFF2-40B4-BE49-F238E27FC236}">
                <a16:creationId xmlns:a16="http://schemas.microsoft.com/office/drawing/2014/main" id="{8358F6FF-22CF-475A-85DF-EA4499D933F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36301" y="4764790"/>
            <a:ext cx="911816" cy="9118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yellow taxi cab.">
            <a:extLst>
              <a:ext uri="{FF2B5EF4-FFF2-40B4-BE49-F238E27FC236}">
                <a16:creationId xmlns:a16="http://schemas.microsoft.com/office/drawing/2014/main" id="{FB38D668-45A8-4D5F-B68F-8F655B864306}"/>
              </a:ext>
            </a:extLst>
          </p:cNvPr>
          <p:cNvPicPr>
            <a:picLocks noChangeAspect="1" noChangeArrowheads="1"/>
          </p:cNvPicPr>
          <p:nvPr/>
        </p:nvPicPr>
        <p:blipFill>
          <a:blip r:embed="rId6">
            <a:alphaModFix amt="60000"/>
            <a:extLst>
              <a:ext uri="{28A0092B-C50C-407E-A947-70E740481C1C}">
                <a14:useLocalDpi xmlns:a14="http://schemas.microsoft.com/office/drawing/2010/main" val="0"/>
              </a:ext>
            </a:extLst>
          </a:blip>
          <a:srcRect/>
          <a:stretch>
            <a:fillRect/>
          </a:stretch>
        </p:blipFill>
        <p:spPr bwMode="auto">
          <a:xfrm>
            <a:off x="5698093" y="5340109"/>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8A6FAF45-C733-42D0-8E02-14A1A5224283}"/>
              </a:ext>
            </a:extLst>
          </p:cNvPr>
          <p:cNvPicPr>
            <a:picLocks noChangeAspect="1" noChangeArrowheads="1"/>
          </p:cNvPicPr>
          <p:nvPr/>
        </p:nvPicPr>
        <p:blipFill>
          <a:blip r:embed="rId7">
            <a:alphaModFix amt="62000"/>
            <a:extLst>
              <a:ext uri="{28A0092B-C50C-407E-A947-70E740481C1C}">
                <a14:useLocalDpi xmlns:a14="http://schemas.microsoft.com/office/drawing/2010/main" val="0"/>
              </a:ext>
            </a:extLst>
          </a:blip>
          <a:srcRect/>
          <a:stretch>
            <a:fillRect/>
          </a:stretch>
        </p:blipFill>
        <p:spPr bwMode="auto">
          <a:xfrm>
            <a:off x="4116663" y="3373553"/>
            <a:ext cx="3471607" cy="3041127"/>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D388AEB1-7E2A-407F-B945-19083C9AB458}"/>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a:t>Plan simple d’intervention et systèmes de transfert</a:t>
            </a:r>
          </a:p>
        </p:txBody>
      </p:sp>
      <p:pic>
        <p:nvPicPr>
          <p:cNvPr id="15" name="Picture 2" descr="A clipart image of a group of stick figure runners.  The stick figure in the lead is red. A great concept image of winning the race or staying ahead of the competition.">
            <a:extLst>
              <a:ext uri="{FF2B5EF4-FFF2-40B4-BE49-F238E27FC236}">
                <a16:creationId xmlns:a16="http://schemas.microsoft.com/office/drawing/2014/main" id="{1EEFC9B1-66D0-4914-A602-BF1D00010C6D}"/>
              </a:ext>
            </a:extLst>
          </p:cNvPr>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bwMode="auto">
          <a:xfrm>
            <a:off x="4663873" y="1462369"/>
            <a:ext cx="1753811" cy="175381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lipart - Stick Figure Running First Aid">
            <a:extLst>
              <a:ext uri="{FF2B5EF4-FFF2-40B4-BE49-F238E27FC236}">
                <a16:creationId xmlns:a16="http://schemas.microsoft.com/office/drawing/2014/main" id="{D06AF618-A791-4500-A6DA-3FC4B6EA321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87334" y="2017441"/>
            <a:ext cx="1891980" cy="175381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An image of a stick figure on the ground covering face.">
            <a:extLst>
              <a:ext uri="{FF2B5EF4-FFF2-40B4-BE49-F238E27FC236}">
                <a16:creationId xmlns:a16="http://schemas.microsoft.com/office/drawing/2014/main" id="{C11D1925-1825-4D5E-819B-2D3390A5AC1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17683" y="2437400"/>
            <a:ext cx="1428750" cy="9916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8" descr="An image of two stick figure doctors carrying an injured person on a gurney.  A great medical or health care image, or you could use it for support or a help desk.">
            <a:extLst>
              <a:ext uri="{FF2B5EF4-FFF2-40B4-BE49-F238E27FC236}">
                <a16:creationId xmlns:a16="http://schemas.microsoft.com/office/drawing/2014/main" id="{2C1CC939-535E-418F-9B90-C34064E9B01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67558" y="1413787"/>
            <a:ext cx="2128596" cy="207870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a:extLst>
              <a:ext uri="{FF2B5EF4-FFF2-40B4-BE49-F238E27FC236}">
                <a16:creationId xmlns:a16="http://schemas.microsoft.com/office/drawing/2014/main" id="{7773142C-7662-4111-99D6-318F6917F81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89153" y="4154583"/>
            <a:ext cx="2406113" cy="207870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American Red Cross Logo PNG, Clipart, Ambulance, American Red Cross, Cars,  Clip Art, Cross Free PNG Download">
            <a:extLst>
              <a:ext uri="{FF2B5EF4-FFF2-40B4-BE49-F238E27FC236}">
                <a16:creationId xmlns:a16="http://schemas.microsoft.com/office/drawing/2014/main" id="{08F7A2FC-72B6-480E-842D-B604EBAA78BF}"/>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14666" y="1930204"/>
            <a:ext cx="215121" cy="15640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1" name="Picture 10" descr="American Red Cross Logo PNG, Clipart, Ambulance, American Red Cross, Cars,  Clip Art, Cross Free PNG Download">
            <a:extLst>
              <a:ext uri="{FF2B5EF4-FFF2-40B4-BE49-F238E27FC236}">
                <a16:creationId xmlns:a16="http://schemas.microsoft.com/office/drawing/2014/main" id="{0AA26ECD-41A3-420A-BDDD-A81FCF43A47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504667" y="1917655"/>
            <a:ext cx="187543" cy="13635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2" name="Picture 12" descr="Red cross logo, American Red Cross International Committee of the Red Cross  Humanitarian aid International Red Cross and Red Crescent Movement  International Federation of Red Cross and Red Crescent Societies, Medical  Logo,">
            <a:extLst>
              <a:ext uri="{FF2B5EF4-FFF2-40B4-BE49-F238E27FC236}">
                <a16:creationId xmlns:a16="http://schemas.microsoft.com/office/drawing/2014/main" id="{D40F88B3-E900-41D4-AD3B-302453CA718A}"/>
              </a:ext>
            </a:extLst>
          </p:cNvPr>
          <p:cNvPicPr>
            <a:picLocks noChangeAspect="1" noChangeArrowheads="1"/>
          </p:cNvPicPr>
          <p:nvPr/>
        </p:nvPicPr>
        <p:blipFill>
          <a:blip r:embed="rId15" cstate="print">
            <a:alphaModFix amt="50000"/>
            <a:extLst>
              <a:ext uri="{28A0092B-C50C-407E-A947-70E740481C1C}">
                <a14:useLocalDpi xmlns:a14="http://schemas.microsoft.com/office/drawing/2010/main" val="0"/>
              </a:ext>
            </a:extLst>
          </a:blip>
          <a:srcRect/>
          <a:stretch>
            <a:fillRect/>
          </a:stretch>
        </p:blipFill>
        <p:spPr bwMode="auto">
          <a:xfrm rot="2716125">
            <a:off x="6807434" y="3738639"/>
            <a:ext cx="260142" cy="83283"/>
          </a:xfrm>
          <a:prstGeom prst="ellipse">
            <a:avLst/>
          </a:prstGeom>
          <a:ln>
            <a:noFill/>
          </a:ln>
          <a:effectLst/>
        </p:spPr>
      </p:pic>
      <p:pic>
        <p:nvPicPr>
          <p:cNvPr id="23" name="Picture 12" descr="Red cross logo, American Red Cross International Committee of the Red Cross  Humanitarian aid International Red Cross and Red Crescent Movement  International Federation of Red Cross and Red Crescent Societies, Medical  Logo,">
            <a:extLst>
              <a:ext uri="{FF2B5EF4-FFF2-40B4-BE49-F238E27FC236}">
                <a16:creationId xmlns:a16="http://schemas.microsoft.com/office/drawing/2014/main" id="{7B72DADA-C0D5-422D-9424-F222F04E24BC}"/>
              </a:ext>
            </a:extLst>
          </p:cNvPr>
          <p:cNvPicPr>
            <a:picLocks noChangeAspect="1" noChangeArrowheads="1"/>
          </p:cNvPicPr>
          <p:nvPr/>
        </p:nvPicPr>
        <p:blipFill>
          <a:blip r:embed="rId15" cstate="print">
            <a:alphaModFix amt="50000"/>
            <a:extLst>
              <a:ext uri="{28A0092B-C50C-407E-A947-70E740481C1C}">
                <a14:useLocalDpi xmlns:a14="http://schemas.microsoft.com/office/drawing/2010/main" val="0"/>
              </a:ext>
            </a:extLst>
          </a:blip>
          <a:srcRect/>
          <a:stretch>
            <a:fillRect/>
          </a:stretch>
        </p:blipFill>
        <p:spPr bwMode="auto">
          <a:xfrm rot="20492847">
            <a:off x="5466797" y="4619381"/>
            <a:ext cx="462591" cy="316689"/>
          </a:xfrm>
          <a:prstGeom prst="ellipse">
            <a:avLst/>
          </a:prstGeom>
          <a:ln>
            <a:noFill/>
          </a:ln>
          <a:effectLst/>
        </p:spPr>
      </p:pic>
      <p:pic>
        <p:nvPicPr>
          <p:cNvPr id="24" name="Picture 14" descr="An image of a first aid kit.  A white plus sign inside a red circle denotes this as a first aid kit.">
            <a:extLst>
              <a:ext uri="{FF2B5EF4-FFF2-40B4-BE49-F238E27FC236}">
                <a16:creationId xmlns:a16="http://schemas.microsoft.com/office/drawing/2014/main" id="{6CF9A022-5785-4A00-A6BB-9C5D82474FE8}"/>
              </a:ext>
            </a:extLst>
          </p:cNvPr>
          <p:cNvPicPr>
            <a:picLocks noChangeAspect="1" noChangeArrowheads="1"/>
          </p:cNvPicPr>
          <p:nvPr/>
        </p:nvPicPr>
        <p:blipFill>
          <a:blip r:embed="rId16" cstate="print">
            <a:alphaModFix amt="75000"/>
            <a:extLst>
              <a:ext uri="{28A0092B-C50C-407E-A947-70E740481C1C}">
                <a14:useLocalDpi xmlns:a14="http://schemas.microsoft.com/office/drawing/2010/main" val="0"/>
              </a:ext>
            </a:extLst>
          </a:blip>
          <a:srcRect/>
          <a:stretch>
            <a:fillRect/>
          </a:stretch>
        </p:blipFill>
        <p:spPr bwMode="auto">
          <a:xfrm>
            <a:off x="5743351" y="2638311"/>
            <a:ext cx="589774" cy="57786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American Red Cross Logo PNG, Clipart, Ambulance, American Red Cross, Cars,  Clip Art, Cross Free PNG Download">
            <a:extLst>
              <a:ext uri="{FF2B5EF4-FFF2-40B4-BE49-F238E27FC236}">
                <a16:creationId xmlns:a16="http://schemas.microsoft.com/office/drawing/2014/main" id="{9A719C7C-FDE3-4BA6-BE24-06245030F044}"/>
              </a:ext>
            </a:extLst>
          </p:cNvPr>
          <p:cNvPicPr>
            <a:picLocks noChangeAspect="1" noChangeArrowheads="1"/>
          </p:cNvPicPr>
          <p:nvPr/>
        </p:nvPicPr>
        <p:blipFill>
          <a:blip r:embed="rId14" cstate="print">
            <a:alphaModFix amt="53000"/>
            <a:extLst>
              <a:ext uri="{28A0092B-C50C-407E-A947-70E740481C1C}">
                <a14:useLocalDpi xmlns:a14="http://schemas.microsoft.com/office/drawing/2010/main" val="0"/>
              </a:ext>
            </a:extLst>
          </a:blip>
          <a:srcRect/>
          <a:stretch>
            <a:fillRect/>
          </a:stretch>
        </p:blipFill>
        <p:spPr bwMode="auto">
          <a:xfrm rot="20840861">
            <a:off x="6459887" y="5837614"/>
            <a:ext cx="187543" cy="13635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6" name="Picture 10" descr="American Red Cross Logo PNG, Clipart, Ambulance, American Red Cross, Cars,  Clip Art, Cross Free PNG Download">
            <a:extLst>
              <a:ext uri="{FF2B5EF4-FFF2-40B4-BE49-F238E27FC236}">
                <a16:creationId xmlns:a16="http://schemas.microsoft.com/office/drawing/2014/main" id="{637ABB90-35C8-4A85-B534-52DC9208CAFC}"/>
              </a:ext>
            </a:extLst>
          </p:cNvPr>
          <p:cNvPicPr>
            <a:picLocks noChangeAspect="1" noChangeArrowheads="1"/>
          </p:cNvPicPr>
          <p:nvPr/>
        </p:nvPicPr>
        <p:blipFill>
          <a:blip r:embed="rId13" cstate="print">
            <a:alphaModFix amt="50000"/>
            <a:extLst>
              <a:ext uri="{28A0092B-C50C-407E-A947-70E740481C1C}">
                <a14:useLocalDpi xmlns:a14="http://schemas.microsoft.com/office/drawing/2010/main" val="0"/>
              </a:ext>
            </a:extLst>
          </a:blip>
          <a:srcRect/>
          <a:stretch>
            <a:fillRect/>
          </a:stretch>
        </p:blipFill>
        <p:spPr bwMode="auto">
          <a:xfrm>
            <a:off x="3405569" y="4815913"/>
            <a:ext cx="215121" cy="15640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7" name="Picture 10" descr="American Red Cross Logo PNG, Clipart, Ambulance, American Red Cross, Cars,  Clip Art, Cross Free PNG Download">
            <a:extLst>
              <a:ext uri="{FF2B5EF4-FFF2-40B4-BE49-F238E27FC236}">
                <a16:creationId xmlns:a16="http://schemas.microsoft.com/office/drawing/2014/main" id="{157D0BC3-498F-4579-953E-D172985BC531}"/>
              </a:ext>
            </a:extLst>
          </p:cNvPr>
          <p:cNvPicPr>
            <a:picLocks noChangeAspect="1" noChangeArrowheads="1"/>
          </p:cNvPicPr>
          <p:nvPr/>
        </p:nvPicPr>
        <p:blipFill>
          <a:blip r:embed="rId13" cstate="print">
            <a:alphaModFix amt="50000"/>
            <a:extLst>
              <a:ext uri="{28A0092B-C50C-407E-A947-70E740481C1C}">
                <a14:useLocalDpi xmlns:a14="http://schemas.microsoft.com/office/drawing/2010/main" val="0"/>
              </a:ext>
            </a:extLst>
          </a:blip>
          <a:srcRect/>
          <a:stretch>
            <a:fillRect/>
          </a:stretch>
        </p:blipFill>
        <p:spPr bwMode="auto">
          <a:xfrm>
            <a:off x="5053773" y="1907630"/>
            <a:ext cx="215121" cy="15640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8" name="Picture 10" descr="American Red Cross Logo PNG, Clipart, Ambulance, American Red Cross, Cars,  Clip Art, Cross Free PNG Download">
            <a:extLst>
              <a:ext uri="{FF2B5EF4-FFF2-40B4-BE49-F238E27FC236}">
                <a16:creationId xmlns:a16="http://schemas.microsoft.com/office/drawing/2014/main" id="{1481B5FE-53A2-498C-AA7A-DC5E1F78EBDF}"/>
              </a:ext>
            </a:extLst>
          </p:cNvPr>
          <p:cNvPicPr>
            <a:picLocks noChangeAspect="1" noChangeArrowheads="1"/>
          </p:cNvPicPr>
          <p:nvPr/>
        </p:nvPicPr>
        <p:blipFill>
          <a:blip r:embed="rId13" cstate="print">
            <a:alphaModFix amt="50000"/>
            <a:extLst>
              <a:ext uri="{28A0092B-C50C-407E-A947-70E740481C1C}">
                <a14:useLocalDpi xmlns:a14="http://schemas.microsoft.com/office/drawing/2010/main" val="0"/>
              </a:ext>
            </a:extLst>
          </a:blip>
          <a:srcRect/>
          <a:stretch>
            <a:fillRect/>
          </a:stretch>
        </p:blipFill>
        <p:spPr bwMode="auto">
          <a:xfrm>
            <a:off x="5804007" y="1891523"/>
            <a:ext cx="215121" cy="15640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77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6"/>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9534"/>
            <a:ext cx="10515600" cy="1325563"/>
          </a:xfrm>
        </p:spPr>
        <p:txBody>
          <a:bodyPr>
            <a:noAutofit/>
          </a:bodyPr>
          <a:lstStyle/>
          <a:p>
            <a:pPr algn="ctr"/>
            <a:br>
              <a:rPr lang="fr-FR" u="sng">
                <a:latin typeface="+mn-lt"/>
              </a:rPr>
            </a:br>
            <a:endParaRPr lang="fr-FR" u="sng">
              <a:latin typeface="+mn-lt"/>
            </a:endParaRPr>
          </a:p>
        </p:txBody>
      </p:sp>
      <p:sp>
        <p:nvSpPr>
          <p:cNvPr id="8" name="Rectangle 7"/>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9" name="TextBox 8"/>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sp>
        <p:nvSpPr>
          <p:cNvPr id="6" name="Slide Number Placeholder 5"/>
          <p:cNvSpPr>
            <a:spLocks noGrp="1"/>
          </p:cNvSpPr>
          <p:nvPr>
            <p:ph type="sldNum" sz="quarter" idx="12"/>
          </p:nvPr>
        </p:nvSpPr>
        <p:spPr/>
        <p:txBody>
          <a:bodyPr/>
          <a:lstStyle/>
          <a:p>
            <a:fld id="{DB1CEA2B-11BA-47C1-B2B8-F71A1EE91919}" type="slidenum">
              <a:rPr lang="fr-CH" smtClean="0"/>
              <a:t>13</a:t>
            </a:fld>
            <a:endParaRPr lang="fr-CH"/>
          </a:p>
        </p:txBody>
      </p:sp>
      <p:sp>
        <p:nvSpPr>
          <p:cNvPr id="7" name="Title 1">
            <a:extLst>
              <a:ext uri="{FF2B5EF4-FFF2-40B4-BE49-F238E27FC236}">
                <a16:creationId xmlns:a16="http://schemas.microsoft.com/office/drawing/2014/main" id="{0A3C83A8-DC6E-41E6-A594-FB980D124C5A}"/>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t>Systèmes de transfert</a:t>
            </a:r>
          </a:p>
        </p:txBody>
      </p:sp>
      <p:sp>
        <p:nvSpPr>
          <p:cNvPr id="10" name="Content Placeholder 2">
            <a:extLst>
              <a:ext uri="{FF2B5EF4-FFF2-40B4-BE49-F238E27FC236}">
                <a16:creationId xmlns:a16="http://schemas.microsoft.com/office/drawing/2014/main" id="{B80BBBB3-38C0-46AB-A98F-0F065B95AA7B}"/>
              </a:ext>
            </a:extLst>
          </p:cNvPr>
          <p:cNvSpPr>
            <a:spLocks noGrp="1"/>
          </p:cNvSpPr>
          <p:nvPr>
            <p:ph idx="1"/>
          </p:nvPr>
        </p:nvSpPr>
        <p:spPr>
          <a:xfrm>
            <a:off x="2506980" y="1273630"/>
            <a:ext cx="7886700" cy="4757057"/>
          </a:xfrm>
        </p:spPr>
        <p:txBody>
          <a:bodyPr>
            <a:noAutofit/>
          </a:bodyPr>
          <a:lstStyle/>
          <a:p>
            <a:pPr>
              <a:lnSpc>
                <a:spcPct val="170000"/>
              </a:lnSpc>
            </a:pPr>
            <a:r>
              <a:rPr lang="fr-FR" sz="1500" dirty="0"/>
              <a:t>Solutions </a:t>
            </a:r>
            <a:r>
              <a:rPr lang="fr-FR" sz="1500" dirty="0">
                <a:solidFill>
                  <a:srgbClr val="E32219"/>
                </a:solidFill>
              </a:rPr>
              <a:t>spécifiques au contexte</a:t>
            </a:r>
          </a:p>
          <a:p>
            <a:pPr>
              <a:lnSpc>
                <a:spcPct val="170000"/>
              </a:lnSpc>
            </a:pPr>
            <a:r>
              <a:rPr lang="fr-FR" sz="1500" dirty="0"/>
              <a:t>Soutien fourni aux </a:t>
            </a:r>
            <a:r>
              <a:rPr lang="fr-FR" sz="1500" dirty="0">
                <a:solidFill>
                  <a:srgbClr val="FF0000"/>
                </a:solidFill>
              </a:rPr>
              <a:t>existants</a:t>
            </a:r>
          </a:p>
          <a:p>
            <a:pPr>
              <a:lnSpc>
                <a:spcPct val="170000"/>
              </a:lnSpc>
            </a:pPr>
            <a:r>
              <a:rPr lang="fr-FR" sz="1500" dirty="0"/>
              <a:t>Dons d’</a:t>
            </a:r>
            <a:r>
              <a:rPr lang="fr-FR" sz="1500" dirty="0">
                <a:solidFill>
                  <a:srgbClr val="E32219"/>
                </a:solidFill>
              </a:rPr>
              <a:t>équipement</a:t>
            </a:r>
            <a:r>
              <a:rPr lang="fr-FR" sz="1500" dirty="0"/>
              <a:t> et de </a:t>
            </a:r>
            <a:r>
              <a:rPr lang="fr-FR" sz="1500" dirty="0">
                <a:solidFill>
                  <a:srgbClr val="E32219"/>
                </a:solidFill>
              </a:rPr>
              <a:t>véhicules</a:t>
            </a:r>
          </a:p>
          <a:p>
            <a:pPr>
              <a:lnSpc>
                <a:spcPct val="170000"/>
              </a:lnSpc>
            </a:pPr>
            <a:r>
              <a:rPr lang="fr-FR" sz="1500" dirty="0">
                <a:solidFill>
                  <a:srgbClr val="E32219"/>
                </a:solidFill>
              </a:rPr>
              <a:t>Pas</a:t>
            </a:r>
            <a:r>
              <a:rPr lang="fr-FR" sz="1500" dirty="0"/>
              <a:t> juste un véhicule</a:t>
            </a:r>
          </a:p>
          <a:p>
            <a:pPr lvl="1">
              <a:lnSpc>
                <a:spcPct val="170000"/>
              </a:lnSpc>
            </a:pPr>
            <a:r>
              <a:rPr lang="fr-FR" sz="1500" dirty="0"/>
              <a:t>Intervenants </a:t>
            </a:r>
            <a:r>
              <a:rPr lang="fr-FR" sz="1500" dirty="0">
                <a:solidFill>
                  <a:srgbClr val="E32219"/>
                </a:solidFill>
              </a:rPr>
              <a:t>formés</a:t>
            </a:r>
            <a:r>
              <a:rPr lang="fr-FR" sz="1500" dirty="0"/>
              <a:t> correctement</a:t>
            </a:r>
          </a:p>
          <a:p>
            <a:pPr lvl="1">
              <a:lnSpc>
                <a:spcPct val="170000"/>
              </a:lnSpc>
            </a:pPr>
            <a:r>
              <a:rPr lang="fr-FR" sz="1500" dirty="0"/>
              <a:t>Gestion et déploiement des ressources fondés sur les </a:t>
            </a:r>
            <a:r>
              <a:rPr lang="fr-FR" sz="1500" dirty="0">
                <a:solidFill>
                  <a:srgbClr val="E32219"/>
                </a:solidFill>
              </a:rPr>
              <a:t>principes humanitaires</a:t>
            </a:r>
          </a:p>
          <a:p>
            <a:pPr lvl="1">
              <a:lnSpc>
                <a:spcPct val="170000"/>
              </a:lnSpc>
            </a:pPr>
            <a:r>
              <a:rPr lang="fr-FR" sz="1500" dirty="0"/>
              <a:t>Problèmes de santé et de sécurité </a:t>
            </a:r>
            <a:r>
              <a:rPr lang="fr-FR" sz="1500" dirty="0">
                <a:solidFill>
                  <a:srgbClr val="E32219"/>
                </a:solidFill>
              </a:rPr>
              <a:t>(ne pas nuire)</a:t>
            </a:r>
          </a:p>
          <a:p>
            <a:pPr lvl="1">
              <a:lnSpc>
                <a:spcPct val="170000"/>
              </a:lnSpc>
            </a:pPr>
            <a:r>
              <a:rPr lang="fr-FR" sz="1500" dirty="0"/>
              <a:t>Coûts et utilisation de l’équipement </a:t>
            </a:r>
            <a:r>
              <a:rPr lang="fr-FR" sz="1500" dirty="0">
                <a:solidFill>
                  <a:srgbClr val="E32219"/>
                </a:solidFill>
              </a:rPr>
              <a:t>récurrents</a:t>
            </a:r>
          </a:p>
          <a:p>
            <a:pPr lvl="1">
              <a:lnSpc>
                <a:spcPct val="170000"/>
              </a:lnSpc>
            </a:pPr>
            <a:r>
              <a:rPr lang="fr-FR" sz="1500" dirty="0">
                <a:solidFill>
                  <a:srgbClr val="E32219"/>
                </a:solidFill>
              </a:rPr>
              <a:t>Soins de santé en danger</a:t>
            </a:r>
          </a:p>
          <a:p>
            <a:pPr lvl="1">
              <a:lnSpc>
                <a:spcPct val="170000"/>
              </a:lnSpc>
            </a:pPr>
            <a:r>
              <a:rPr lang="fr-FR" sz="1500" dirty="0"/>
              <a:t>Systèmes appropriés d’</a:t>
            </a:r>
            <a:r>
              <a:rPr lang="fr-FR" sz="1500" dirty="0">
                <a:solidFill>
                  <a:srgbClr val="E32219"/>
                </a:solidFill>
              </a:rPr>
              <a:t>orientation des patients</a:t>
            </a:r>
            <a:r>
              <a:rPr lang="fr-FR" sz="1500" dirty="0"/>
              <a:t> et </a:t>
            </a:r>
            <a:r>
              <a:rPr lang="fr-FR" sz="1500" dirty="0">
                <a:solidFill>
                  <a:srgbClr val="E32219"/>
                </a:solidFill>
              </a:rPr>
              <a:t>liens</a:t>
            </a:r>
            <a:r>
              <a:rPr lang="fr-FR" sz="1500" dirty="0"/>
              <a:t> avec des structures de santé existantes</a:t>
            </a:r>
          </a:p>
        </p:txBody>
      </p:sp>
    </p:spTree>
    <p:extLst>
      <p:ext uri="{BB962C8B-B14F-4D97-AF65-F5344CB8AC3E}">
        <p14:creationId xmlns:p14="http://schemas.microsoft.com/office/powerpoint/2010/main" val="352950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6704"/>
            <a:ext cx="11563350" cy="1325563"/>
          </a:xfrm>
        </p:spPr>
        <p:txBody>
          <a:bodyPr>
            <a:noAutofit/>
          </a:bodyPr>
          <a:lstStyle/>
          <a:p>
            <a:pPr algn="ctr"/>
            <a:r>
              <a:rPr lang="fr-FR" dirty="0">
                <a:solidFill>
                  <a:srgbClr val="005BA4"/>
                </a:solidFill>
                <a:latin typeface="+mn-lt"/>
              </a:rPr>
              <a:t>Comment les premiers secours et les soins d’urgence préhospitaliers peuvent avoir un impact sur la résilience communautaire</a:t>
            </a:r>
            <a:br>
              <a:rPr lang="fr-FR" u="sng" dirty="0">
                <a:latin typeface="+mn-lt"/>
              </a:rPr>
            </a:br>
            <a:endParaRPr lang="fr-FR" u="sng" dirty="0">
              <a:latin typeface="+mn-lt"/>
            </a:endParaRPr>
          </a:p>
        </p:txBody>
      </p:sp>
      <p:sp>
        <p:nvSpPr>
          <p:cNvPr id="3" name="Content Placeholder 2"/>
          <p:cNvSpPr>
            <a:spLocks noGrp="1"/>
          </p:cNvSpPr>
          <p:nvPr>
            <p:ph idx="1"/>
          </p:nvPr>
        </p:nvSpPr>
        <p:spPr>
          <a:xfrm>
            <a:off x="838200" y="2005012"/>
            <a:ext cx="10515600" cy="4351338"/>
          </a:xfrm>
        </p:spPr>
        <p:txBody>
          <a:bodyPr>
            <a:normAutofit fontScale="55000" lnSpcReduction="20000"/>
          </a:bodyPr>
          <a:lstStyle/>
          <a:p>
            <a:pPr>
              <a:lnSpc>
                <a:spcPct val="150000"/>
              </a:lnSpc>
            </a:pPr>
            <a:r>
              <a:rPr lang="fr-FR" sz="3200" dirty="0"/>
              <a:t>Lien social – </a:t>
            </a:r>
            <a:r>
              <a:rPr lang="fr-FR" sz="3200" dirty="0">
                <a:solidFill>
                  <a:srgbClr val="009900"/>
                </a:solidFill>
              </a:rPr>
              <a:t>formation ciblant des groupes sociaux, si possible. Suivre. Essayer de mener à bien des activités transversales.</a:t>
            </a:r>
          </a:p>
          <a:p>
            <a:pPr>
              <a:lnSpc>
                <a:spcPct val="150000"/>
              </a:lnSpc>
            </a:pPr>
            <a:r>
              <a:rPr lang="fr-FR" sz="3200" dirty="0"/>
              <a:t>Efficacité communautaire – </a:t>
            </a:r>
            <a:r>
              <a:rPr lang="fr-FR" sz="3200" dirty="0">
                <a:solidFill>
                  <a:srgbClr val="009900"/>
                </a:solidFill>
              </a:rPr>
              <a:t>création d’équipes d’intervention d’urgence, connues de l’ensemble de la communauté.</a:t>
            </a:r>
          </a:p>
          <a:p>
            <a:pPr>
              <a:lnSpc>
                <a:spcPct val="150000"/>
              </a:lnSpc>
            </a:pPr>
            <a:r>
              <a:rPr lang="fr-FR" sz="3200" dirty="0"/>
              <a:t>Capacités techniques – </a:t>
            </a:r>
            <a:r>
              <a:rPr lang="fr-FR" sz="3200" dirty="0">
                <a:solidFill>
                  <a:srgbClr val="009900"/>
                </a:solidFill>
              </a:rPr>
              <a:t>formation de haute qualité, adaptée au contexte, avec un suivi régulier.</a:t>
            </a:r>
          </a:p>
          <a:p>
            <a:pPr>
              <a:lnSpc>
                <a:spcPct val="150000"/>
              </a:lnSpc>
            </a:pPr>
            <a:r>
              <a:rPr lang="fr-FR" sz="3200" dirty="0"/>
              <a:t>Préparation à l’intervention – </a:t>
            </a:r>
            <a:r>
              <a:rPr lang="fr-FR" sz="3200" dirty="0">
                <a:solidFill>
                  <a:srgbClr val="009900"/>
                </a:solidFill>
              </a:rPr>
              <a:t>outils de communication, liaison avec d’autres prestataires et environnements de soins de santé.</a:t>
            </a:r>
          </a:p>
          <a:p>
            <a:pPr>
              <a:lnSpc>
                <a:spcPct val="150000"/>
              </a:lnSpc>
            </a:pPr>
            <a:r>
              <a:rPr lang="fr-FR" sz="3200" dirty="0"/>
              <a:t>Égalité d’accès aux soins – </a:t>
            </a:r>
            <a:r>
              <a:rPr lang="fr-FR" sz="3200" dirty="0">
                <a:solidFill>
                  <a:srgbClr val="009900"/>
                </a:solidFill>
              </a:rPr>
              <a:t>veiller activement à toucher tous les groupes au sein de la communauté afin de garantir qu’ils aient aussi accès à la formation et bénéficient des mesures d’inclusion dans les équipes d’intervention.</a:t>
            </a:r>
          </a:p>
        </p:txBody>
      </p:sp>
      <p:sp>
        <p:nvSpPr>
          <p:cNvPr id="8" name="Rectangle 7"/>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9" name="TextBox 8"/>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sp>
        <p:nvSpPr>
          <p:cNvPr id="6" name="Slide Number Placeholder 5"/>
          <p:cNvSpPr>
            <a:spLocks noGrp="1"/>
          </p:cNvSpPr>
          <p:nvPr>
            <p:ph type="sldNum" sz="quarter" idx="12"/>
          </p:nvPr>
        </p:nvSpPr>
        <p:spPr/>
        <p:txBody>
          <a:bodyPr/>
          <a:lstStyle/>
          <a:p>
            <a:fld id="{DB1CEA2B-11BA-47C1-B2B8-F71A1EE91919}" type="slidenum">
              <a:rPr lang="fr-CH" smtClean="0"/>
              <a:t>14</a:t>
            </a:fld>
            <a:endParaRPr lang="fr-CH"/>
          </a:p>
        </p:txBody>
      </p:sp>
    </p:spTree>
    <p:extLst>
      <p:ext uri="{BB962C8B-B14F-4D97-AF65-F5344CB8AC3E}">
        <p14:creationId xmlns:p14="http://schemas.microsoft.com/office/powerpoint/2010/main" val="251224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u="sng">
                <a:effectLst>
                  <a:outerShdw blurRad="38100" dist="38100" dir="2700000" algn="tl">
                    <a:srgbClr val="000000">
                      <a:alpha val="43137"/>
                    </a:srgbClr>
                  </a:outerShdw>
                </a:effectLst>
                <a:latin typeface="+mn-lt"/>
              </a:rPr>
              <a:t>Questions</a:t>
            </a:r>
            <a:r>
              <a:rPr lang="fr-FR" u="sng">
                <a:latin typeface="+mn-lt"/>
              </a:rPr>
              <a:t> </a:t>
            </a:r>
          </a:p>
        </p:txBody>
      </p:sp>
      <p:pic>
        <p:nvPicPr>
          <p:cNvPr id="4" name="Picture 3"/>
          <p:cNvPicPr>
            <a:picLocks noChangeAspect="1"/>
          </p:cNvPicPr>
          <p:nvPr/>
        </p:nvPicPr>
        <p:blipFill>
          <a:blip r:embed="rId3"/>
          <a:stretch>
            <a:fillRect/>
          </a:stretch>
        </p:blipFill>
        <p:spPr>
          <a:xfrm>
            <a:off x="2705521" y="2346853"/>
            <a:ext cx="7015594" cy="3654425"/>
          </a:xfrm>
          <a:prstGeom prst="rect">
            <a:avLst/>
          </a:prstGeom>
        </p:spPr>
      </p:pic>
      <p:sp>
        <p:nvSpPr>
          <p:cNvPr id="6" name="Rectangle 5">
            <a:extLst>
              <a:ext uri="{FF2B5EF4-FFF2-40B4-BE49-F238E27FC236}">
                <a16:creationId xmlns:a16="http://schemas.microsoft.com/office/drawing/2014/main" id="{32FED072-5FC8-469D-9E5F-9E026F38A5E2}"/>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a:extLst>
              <a:ext uri="{FF2B5EF4-FFF2-40B4-BE49-F238E27FC236}">
                <a16:creationId xmlns:a16="http://schemas.microsoft.com/office/drawing/2014/main" id="{7EC9A125-F9FA-442E-A26B-50112C1DF25B}"/>
              </a:ext>
            </a:extLst>
          </p:cNvPr>
          <p:cNvSpPr txBox="1"/>
          <p:nvPr/>
        </p:nvSpPr>
        <p:spPr>
          <a:xfrm>
            <a:off x="84083" y="5281081"/>
            <a:ext cx="461665" cy="1440394"/>
          </a:xfrm>
          <a:prstGeom prst="rect">
            <a:avLst/>
          </a:prstGeom>
          <a:noFill/>
        </p:spPr>
        <p:txBody>
          <a:bodyPr vert="vert270"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cap="none" normalizeH="0" baseline="0" noProof="0">
                <a:ln>
                  <a:noFill/>
                </a:ln>
                <a:solidFill>
                  <a:prstClr val="white"/>
                </a:solidFill>
                <a:effectLst/>
                <a:uLnTx/>
                <a:uFillTx/>
                <a:latin typeface="Calibri"/>
                <a:ea typeface="+mn-ea"/>
                <a:cs typeface="+mn-cs"/>
              </a:rPr>
              <a:t>Cours H.E.L.P.</a:t>
            </a:r>
          </a:p>
        </p:txBody>
      </p:sp>
      <p:sp>
        <p:nvSpPr>
          <p:cNvPr id="8" name="Slide Number Placeholder 7">
            <a:extLst>
              <a:ext uri="{FF2B5EF4-FFF2-40B4-BE49-F238E27FC236}">
                <a16:creationId xmlns:a16="http://schemas.microsoft.com/office/drawing/2014/main" id="{76E62D43-1D0F-4ADF-9E81-6E7E34F0F6DE}"/>
              </a:ext>
            </a:extLst>
          </p:cNvPr>
          <p:cNvSpPr>
            <a:spLocks noGrp="1"/>
          </p:cNvSpPr>
          <p:nvPr>
            <p:ph type="sldNum" sz="quarter" idx="12"/>
          </p:nvPr>
        </p:nvSpPr>
        <p:spPr/>
        <p:txBody>
          <a:bodyPr/>
          <a:lstStyle/>
          <a:p>
            <a:fld id="{DB1CEA2B-11BA-47C1-B2B8-F71A1EE91919}" type="slidenum">
              <a:rPr lang="fr-CH" smtClean="0"/>
              <a:t>15</a:t>
            </a:fld>
            <a:endParaRPr lang="fr-CH"/>
          </a:p>
        </p:txBody>
      </p:sp>
    </p:spTree>
    <p:extLst>
      <p:ext uri="{BB962C8B-B14F-4D97-AF65-F5344CB8AC3E}">
        <p14:creationId xmlns:p14="http://schemas.microsoft.com/office/powerpoint/2010/main" val="48642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3A0E2-EA1D-45C6-B740-EF087BB3B3E0}"/>
              </a:ext>
            </a:extLst>
          </p:cNvPr>
          <p:cNvSpPr>
            <a:spLocks noGrp="1"/>
          </p:cNvSpPr>
          <p:nvPr>
            <p:ph type="title"/>
          </p:nvPr>
        </p:nvSpPr>
        <p:spPr>
          <a:xfrm>
            <a:off x="838200" y="365126"/>
            <a:ext cx="10515600" cy="926780"/>
          </a:xfrm>
        </p:spPr>
        <p:txBody>
          <a:bodyPr/>
          <a:lstStyle/>
          <a:p>
            <a:pPr algn="ctr"/>
            <a:r>
              <a:rPr lang="fr-FR" u="sng">
                <a:latin typeface="+mn-lt"/>
              </a:rPr>
              <a:t>Objectifs</a:t>
            </a:r>
          </a:p>
        </p:txBody>
      </p:sp>
      <p:sp>
        <p:nvSpPr>
          <p:cNvPr id="5" name="TextBox 4">
            <a:extLst>
              <a:ext uri="{FF2B5EF4-FFF2-40B4-BE49-F238E27FC236}">
                <a16:creationId xmlns:a16="http://schemas.microsoft.com/office/drawing/2014/main" id="{BAC5643E-DA94-45EC-ACE3-740F1D409D69}"/>
              </a:ext>
            </a:extLst>
          </p:cNvPr>
          <p:cNvSpPr txBox="1"/>
          <p:nvPr/>
        </p:nvSpPr>
        <p:spPr>
          <a:xfrm>
            <a:off x="1661532" y="2025941"/>
            <a:ext cx="9692268" cy="4401205"/>
          </a:xfrm>
          <a:prstGeom prst="rect">
            <a:avLst/>
          </a:prstGeom>
          <a:noFill/>
        </p:spPr>
        <p:txBody>
          <a:bodyPr wrap="square" rtlCol="0">
            <a:spAutoFit/>
          </a:bodyPr>
          <a:lstStyle/>
          <a:p>
            <a:pPr>
              <a:lnSpc>
                <a:spcPct val="150000"/>
              </a:lnSpc>
            </a:pPr>
            <a:r>
              <a:rPr lang="fr-FR" sz="2800" b="1" dirty="0">
                <a:solidFill>
                  <a:srgbClr val="3333CC"/>
                </a:solidFill>
              </a:rPr>
              <a:t>Être capable de </a:t>
            </a:r>
          </a:p>
          <a:p>
            <a:pPr>
              <a:lnSpc>
                <a:spcPct val="150000"/>
              </a:lnSpc>
            </a:pPr>
            <a:r>
              <a:rPr lang="fr-FR" sz="2800" dirty="0"/>
              <a:t>Comprendre le concept de résilience communautaire.</a:t>
            </a:r>
          </a:p>
          <a:p>
            <a:pPr>
              <a:lnSpc>
                <a:spcPct val="150000"/>
              </a:lnSpc>
            </a:pPr>
            <a:r>
              <a:rPr lang="fr-FR" sz="2800" dirty="0"/>
              <a:t>Décrire comment les premiers secours et les activités préhospitalières peuvent contribuer à la résilience communautaire.</a:t>
            </a:r>
          </a:p>
          <a:p>
            <a:pPr>
              <a:lnSpc>
                <a:spcPct val="150000"/>
              </a:lnSpc>
            </a:pPr>
            <a:r>
              <a:rPr lang="fr-FR" sz="2800" dirty="0"/>
              <a:t>Comprendre la méthodologie du CICR d’amélioration des soins préhospitaliers d’urgence dans les contextes à faibles ressources.</a:t>
            </a:r>
          </a:p>
          <a:p>
            <a:endParaRPr lang="en-GB" sz="2800" dirty="0"/>
          </a:p>
        </p:txBody>
      </p:sp>
      <p:sp>
        <p:nvSpPr>
          <p:cNvPr id="8" name="Rectangle 7">
            <a:extLst>
              <a:ext uri="{FF2B5EF4-FFF2-40B4-BE49-F238E27FC236}">
                <a16:creationId xmlns:a16="http://schemas.microsoft.com/office/drawing/2014/main" id="{47838C58-439C-47C7-98C4-F07BF92BA18D}"/>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9" name="TextBox 8">
            <a:extLst>
              <a:ext uri="{FF2B5EF4-FFF2-40B4-BE49-F238E27FC236}">
                <a16:creationId xmlns:a16="http://schemas.microsoft.com/office/drawing/2014/main" id="{0374813E-8521-4B2A-B0C0-28C8FDE0E279}"/>
              </a:ext>
            </a:extLst>
          </p:cNvPr>
          <p:cNvSpPr txBox="1"/>
          <p:nvPr/>
        </p:nvSpPr>
        <p:spPr>
          <a:xfrm>
            <a:off x="84083" y="5281081"/>
            <a:ext cx="461665" cy="1440394"/>
          </a:xfrm>
          <a:prstGeom prst="rect">
            <a:avLst/>
          </a:prstGeom>
          <a:noFill/>
        </p:spPr>
        <p:txBody>
          <a:bodyPr vert="vert270"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cap="none" normalizeH="0" baseline="0" noProof="0">
                <a:ln>
                  <a:noFill/>
                </a:ln>
                <a:solidFill>
                  <a:prstClr val="white"/>
                </a:solidFill>
                <a:effectLst/>
                <a:uLnTx/>
                <a:uFillTx/>
                <a:latin typeface="Calibri"/>
                <a:ea typeface="+mn-ea"/>
                <a:cs typeface="+mn-cs"/>
              </a:rPr>
              <a:t>Cours H.E.L.P.</a:t>
            </a:r>
          </a:p>
        </p:txBody>
      </p:sp>
      <p:sp>
        <p:nvSpPr>
          <p:cNvPr id="6" name="Slide Number Placeholder 5">
            <a:extLst>
              <a:ext uri="{FF2B5EF4-FFF2-40B4-BE49-F238E27FC236}">
                <a16:creationId xmlns:a16="http://schemas.microsoft.com/office/drawing/2014/main" id="{6D3C107E-EFA2-45B5-B579-6D5B985385DE}"/>
              </a:ext>
            </a:extLst>
          </p:cNvPr>
          <p:cNvSpPr>
            <a:spLocks noGrp="1"/>
          </p:cNvSpPr>
          <p:nvPr>
            <p:ph type="sldNum" sz="quarter" idx="12"/>
          </p:nvPr>
        </p:nvSpPr>
        <p:spPr/>
        <p:txBody>
          <a:bodyPr/>
          <a:lstStyle/>
          <a:p>
            <a:fld id="{DB1CEA2B-11BA-47C1-B2B8-F71A1EE91919}" type="slidenum">
              <a:rPr lang="fr-CH" smtClean="0"/>
              <a:t>2</a:t>
            </a:fld>
            <a:endParaRPr lang="fr-CH"/>
          </a:p>
        </p:txBody>
      </p:sp>
    </p:spTree>
    <p:extLst>
      <p:ext uri="{BB962C8B-B14F-4D97-AF65-F5344CB8AC3E}">
        <p14:creationId xmlns:p14="http://schemas.microsoft.com/office/powerpoint/2010/main" val="3420051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9534"/>
            <a:ext cx="10515600" cy="1325563"/>
          </a:xfrm>
        </p:spPr>
        <p:txBody>
          <a:bodyPr>
            <a:noAutofit/>
          </a:bodyPr>
          <a:lstStyle/>
          <a:p>
            <a:pPr algn="ctr"/>
            <a:r>
              <a:rPr lang="fr-FR">
                <a:latin typeface="+mn-lt"/>
              </a:rPr>
              <a:t>Définition de la résilience</a:t>
            </a:r>
            <a:br>
              <a:rPr lang="fr-FR" u="sng">
                <a:latin typeface="+mn-lt"/>
              </a:rPr>
            </a:br>
            <a:endParaRPr lang="fr-FR" u="sng">
              <a:latin typeface="+mn-lt"/>
            </a:endParaRPr>
          </a:p>
        </p:txBody>
      </p:sp>
      <p:sp>
        <p:nvSpPr>
          <p:cNvPr id="3" name="Content Placeholder 2"/>
          <p:cNvSpPr>
            <a:spLocks noGrp="1"/>
          </p:cNvSpPr>
          <p:nvPr>
            <p:ph idx="1"/>
          </p:nvPr>
        </p:nvSpPr>
        <p:spPr/>
        <p:txBody>
          <a:bodyPr>
            <a:normAutofit fontScale="92500" lnSpcReduction="20000"/>
          </a:bodyPr>
          <a:lstStyle/>
          <a:p>
            <a:r>
              <a:rPr lang="fr-FR" sz="3200" dirty="0"/>
              <a:t>Définition établie par la SIPC : « la capacité d’un système, une communauté ou une société exposée aux risques de </a:t>
            </a:r>
            <a:r>
              <a:rPr lang="fr-FR" sz="3200" dirty="0">
                <a:solidFill>
                  <a:srgbClr val="005BA4"/>
                </a:solidFill>
              </a:rPr>
              <a:t>résister</a:t>
            </a:r>
            <a:r>
              <a:rPr lang="fr-FR" sz="3200" dirty="0"/>
              <a:t>, d’</a:t>
            </a:r>
            <a:r>
              <a:rPr lang="fr-FR" sz="3200" dirty="0">
                <a:solidFill>
                  <a:srgbClr val="005BA4"/>
                </a:solidFill>
              </a:rPr>
              <a:t>absorber</a:t>
            </a:r>
            <a:r>
              <a:rPr lang="fr-FR" sz="3200" dirty="0"/>
              <a:t>, d’</a:t>
            </a:r>
            <a:r>
              <a:rPr lang="fr-FR" sz="3200" dirty="0">
                <a:solidFill>
                  <a:srgbClr val="005BA4"/>
                </a:solidFill>
              </a:rPr>
              <a:t>accueillir</a:t>
            </a:r>
            <a:r>
              <a:rPr lang="fr-FR" sz="3200" dirty="0"/>
              <a:t> et de </a:t>
            </a:r>
            <a:r>
              <a:rPr lang="fr-FR" sz="3200" dirty="0">
                <a:solidFill>
                  <a:srgbClr val="005BA4"/>
                </a:solidFill>
              </a:rPr>
              <a:t>corriger</a:t>
            </a:r>
            <a:r>
              <a:rPr lang="fr-FR" sz="3200" dirty="0"/>
              <a:t> les effets d’un danger, en temps opportun et de manière efficace, notamment par la préservation et la restauration de ses structures essentielles et de ses fonctions de base ».</a:t>
            </a:r>
          </a:p>
          <a:p>
            <a:r>
              <a:rPr lang="fr-FR" sz="3200" dirty="0"/>
              <a:t>Définition établie par la Fédération internationale : « la capacité des individus, des communautés, des organisations ou des pays exposés à des catastrophes et des crises et aux facteurs de vulnérabilité sous-jacents à </a:t>
            </a:r>
            <a:r>
              <a:rPr lang="fr-FR" sz="3200"/>
              <a:t>: </a:t>
            </a:r>
            <a:r>
              <a:rPr lang="fr-FR" sz="3200">
                <a:solidFill>
                  <a:srgbClr val="005BA4"/>
                </a:solidFill>
              </a:rPr>
              <a:t>anticiper</a:t>
            </a:r>
            <a:r>
              <a:rPr lang="fr-FR" sz="3200" dirty="0"/>
              <a:t>, </a:t>
            </a:r>
            <a:r>
              <a:rPr lang="fr-FR" sz="3200" dirty="0">
                <a:solidFill>
                  <a:srgbClr val="005BA4"/>
                </a:solidFill>
              </a:rPr>
              <a:t>réduire l’impact</a:t>
            </a:r>
            <a:r>
              <a:rPr lang="fr-FR" sz="3200" dirty="0"/>
              <a:t>, </a:t>
            </a:r>
            <a:r>
              <a:rPr lang="fr-FR" sz="3200" dirty="0">
                <a:solidFill>
                  <a:srgbClr val="005BA4"/>
                </a:solidFill>
              </a:rPr>
              <a:t>faire face</a:t>
            </a:r>
            <a:r>
              <a:rPr lang="fr-FR" sz="3200" dirty="0"/>
              <a:t>, et </a:t>
            </a:r>
            <a:r>
              <a:rPr lang="fr-FR" sz="3200" dirty="0">
                <a:solidFill>
                  <a:srgbClr val="005BA4"/>
                </a:solidFill>
              </a:rPr>
              <a:t>se relever</a:t>
            </a:r>
            <a:r>
              <a:rPr lang="fr-FR" sz="3200" dirty="0"/>
              <a:t> des effets de l’adversité sans compromettre le potentiel de développement à long terme ».</a:t>
            </a:r>
          </a:p>
        </p:txBody>
      </p:sp>
      <p:sp>
        <p:nvSpPr>
          <p:cNvPr id="8" name="Rectangle 7"/>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9" name="TextBox 8"/>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sp>
        <p:nvSpPr>
          <p:cNvPr id="6" name="Slide Number Placeholder 5"/>
          <p:cNvSpPr>
            <a:spLocks noGrp="1"/>
          </p:cNvSpPr>
          <p:nvPr>
            <p:ph type="sldNum" sz="quarter" idx="12"/>
          </p:nvPr>
        </p:nvSpPr>
        <p:spPr/>
        <p:txBody>
          <a:bodyPr/>
          <a:lstStyle/>
          <a:p>
            <a:fld id="{DB1CEA2B-11BA-47C1-B2B8-F71A1EE91919}" type="slidenum">
              <a:rPr lang="fr-CH" smtClean="0"/>
              <a:t>3</a:t>
            </a:fld>
            <a:endParaRPr lang="fr-CH"/>
          </a:p>
        </p:txBody>
      </p:sp>
    </p:spTree>
    <p:extLst>
      <p:ext uri="{BB962C8B-B14F-4D97-AF65-F5344CB8AC3E}">
        <p14:creationId xmlns:p14="http://schemas.microsoft.com/office/powerpoint/2010/main" val="3906255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9534"/>
            <a:ext cx="10515600" cy="1325563"/>
          </a:xfrm>
        </p:spPr>
        <p:txBody>
          <a:bodyPr>
            <a:noAutofit/>
          </a:bodyPr>
          <a:lstStyle/>
          <a:p>
            <a:pPr algn="ctr"/>
            <a:r>
              <a:rPr lang="fr-FR">
                <a:latin typeface="+mn-lt"/>
              </a:rPr>
              <a:t>Cinq indicateurs de la résilience communautaire</a:t>
            </a:r>
            <a:br>
              <a:rPr lang="fr-FR" u="sng">
                <a:latin typeface="+mn-lt"/>
              </a:rPr>
            </a:br>
            <a:endParaRPr lang="fr-FR" u="sng">
              <a:latin typeface="+mn-lt"/>
            </a:endParaRPr>
          </a:p>
        </p:txBody>
      </p:sp>
      <p:sp>
        <p:nvSpPr>
          <p:cNvPr id="3" name="Content Placeholder 2"/>
          <p:cNvSpPr>
            <a:spLocks noGrp="1"/>
          </p:cNvSpPr>
          <p:nvPr>
            <p:ph idx="1"/>
          </p:nvPr>
        </p:nvSpPr>
        <p:spPr/>
        <p:txBody>
          <a:bodyPr>
            <a:normAutofit fontScale="92500" lnSpcReduction="20000"/>
          </a:bodyPr>
          <a:lstStyle/>
          <a:p>
            <a:pPr>
              <a:lnSpc>
                <a:spcPct val="150000"/>
              </a:lnSpc>
            </a:pPr>
            <a:r>
              <a:rPr lang="fr-FR" sz="3200"/>
              <a:t>Lien social – sentiment de communauté</a:t>
            </a:r>
          </a:p>
          <a:p>
            <a:pPr>
              <a:lnSpc>
                <a:spcPct val="150000"/>
              </a:lnSpc>
            </a:pPr>
            <a:r>
              <a:rPr lang="fr-FR" sz="3200"/>
              <a:t>Efficacité communautaire – confiance dans la capacité du groupe à faire face à l’événement traumatique</a:t>
            </a:r>
          </a:p>
          <a:p>
            <a:pPr>
              <a:lnSpc>
                <a:spcPct val="150000"/>
              </a:lnSpc>
            </a:pPr>
            <a:r>
              <a:rPr lang="fr-FR" sz="3200"/>
              <a:t>Capacités techniques – avoir une possibilité de réponse</a:t>
            </a:r>
          </a:p>
          <a:p>
            <a:pPr>
              <a:lnSpc>
                <a:spcPct val="150000"/>
              </a:lnSpc>
            </a:pPr>
            <a:r>
              <a:rPr lang="fr-FR" sz="3200"/>
              <a:t>Rapidité d’intervention – niveau de préparation</a:t>
            </a:r>
          </a:p>
          <a:p>
            <a:pPr>
              <a:lnSpc>
                <a:spcPct val="150000"/>
              </a:lnSpc>
            </a:pPr>
            <a:r>
              <a:rPr lang="fr-FR" sz="3200"/>
              <a:t>Égalité d’accès – aux services et à la formation</a:t>
            </a:r>
          </a:p>
        </p:txBody>
      </p:sp>
      <p:sp>
        <p:nvSpPr>
          <p:cNvPr id="8" name="Rectangle 7"/>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9" name="TextBox 8"/>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sp>
        <p:nvSpPr>
          <p:cNvPr id="6" name="Slide Number Placeholder 5"/>
          <p:cNvSpPr>
            <a:spLocks noGrp="1"/>
          </p:cNvSpPr>
          <p:nvPr>
            <p:ph type="sldNum" sz="quarter" idx="12"/>
          </p:nvPr>
        </p:nvSpPr>
        <p:spPr/>
        <p:txBody>
          <a:bodyPr/>
          <a:lstStyle/>
          <a:p>
            <a:fld id="{DB1CEA2B-11BA-47C1-B2B8-F71A1EE91919}" type="slidenum">
              <a:rPr lang="fr-CH" smtClean="0"/>
              <a:t>4</a:t>
            </a:fld>
            <a:endParaRPr lang="fr-CH"/>
          </a:p>
        </p:txBody>
      </p:sp>
    </p:spTree>
    <p:extLst>
      <p:ext uri="{BB962C8B-B14F-4D97-AF65-F5344CB8AC3E}">
        <p14:creationId xmlns:p14="http://schemas.microsoft.com/office/powerpoint/2010/main" val="157652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9534"/>
            <a:ext cx="10515600" cy="1325563"/>
          </a:xfrm>
        </p:spPr>
        <p:txBody>
          <a:bodyPr>
            <a:noAutofit/>
          </a:bodyPr>
          <a:lstStyle/>
          <a:p>
            <a:pPr algn="ctr"/>
            <a:br>
              <a:rPr lang="fr-FR" u="sng">
                <a:latin typeface="+mn-lt"/>
              </a:rPr>
            </a:br>
            <a:endParaRPr lang="fr-FR" u="sng">
              <a:latin typeface="+mn-lt"/>
            </a:endParaRPr>
          </a:p>
        </p:txBody>
      </p:sp>
      <p:pic>
        <p:nvPicPr>
          <p:cNvPr id="4" name="Content Placeholder 3">
            <a:extLst>
              <a:ext uri="{FF2B5EF4-FFF2-40B4-BE49-F238E27FC236}">
                <a16:creationId xmlns:a16="http://schemas.microsoft.com/office/drawing/2014/main" id="{6389D030-9079-415A-8A54-DDE797CC15C7}"/>
              </a:ext>
            </a:extLst>
          </p:cNvPr>
          <p:cNvPicPr>
            <a:picLocks noGrp="1" noChangeAspect="1"/>
          </p:cNvPicPr>
          <p:nvPr>
            <p:ph idx="1"/>
          </p:nvPr>
        </p:nvPicPr>
        <p:blipFill>
          <a:blip r:embed="rId3"/>
          <a:stretch>
            <a:fillRect/>
          </a:stretch>
        </p:blipFill>
        <p:spPr>
          <a:xfrm>
            <a:off x="2541308" y="1825625"/>
            <a:ext cx="7109383" cy="4351338"/>
          </a:xfrm>
          <a:prstGeom prst="rect">
            <a:avLst/>
          </a:prstGeom>
        </p:spPr>
      </p:pic>
      <p:sp>
        <p:nvSpPr>
          <p:cNvPr id="8" name="Rectangle 7"/>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9" name="TextBox 8"/>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sp>
        <p:nvSpPr>
          <p:cNvPr id="6" name="Slide Number Placeholder 5"/>
          <p:cNvSpPr>
            <a:spLocks noGrp="1"/>
          </p:cNvSpPr>
          <p:nvPr>
            <p:ph type="sldNum" sz="quarter" idx="12"/>
          </p:nvPr>
        </p:nvSpPr>
        <p:spPr/>
        <p:txBody>
          <a:bodyPr/>
          <a:lstStyle/>
          <a:p>
            <a:fld id="{DB1CEA2B-11BA-47C1-B2B8-F71A1EE91919}" type="slidenum">
              <a:rPr lang="fr-CH" smtClean="0"/>
              <a:t>5</a:t>
            </a:fld>
            <a:endParaRPr lang="fr-CH"/>
          </a:p>
        </p:txBody>
      </p:sp>
      <p:sp>
        <p:nvSpPr>
          <p:cNvPr id="7" name="Title 1">
            <a:extLst>
              <a:ext uri="{FF2B5EF4-FFF2-40B4-BE49-F238E27FC236}">
                <a16:creationId xmlns:a16="http://schemas.microsoft.com/office/drawing/2014/main" id="{24382A65-33EE-4986-8FF1-E0D527EB49BC}"/>
              </a:ext>
            </a:extLst>
          </p:cNvPr>
          <p:cNvSpPr txBox="1">
            <a:spLocks/>
          </p:cNvSpPr>
          <p:nvPr/>
        </p:nvSpPr>
        <p:spPr>
          <a:xfrm>
            <a:off x="2503879" y="318627"/>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a:t>QUE SONT les soins préhospitaliers d’urgence ?</a:t>
            </a:r>
          </a:p>
        </p:txBody>
      </p:sp>
    </p:spTree>
    <p:extLst>
      <p:ext uri="{BB962C8B-B14F-4D97-AF65-F5344CB8AC3E}">
        <p14:creationId xmlns:p14="http://schemas.microsoft.com/office/powerpoint/2010/main" val="602528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9534"/>
            <a:ext cx="10515600" cy="1325563"/>
          </a:xfrm>
        </p:spPr>
        <p:txBody>
          <a:bodyPr>
            <a:noAutofit/>
          </a:bodyPr>
          <a:lstStyle/>
          <a:p>
            <a:pPr algn="ctr"/>
            <a:br>
              <a:rPr lang="fr-FR" u="sng">
                <a:latin typeface="+mn-lt"/>
              </a:rPr>
            </a:br>
            <a:endParaRPr lang="fr-FR" u="sng">
              <a:latin typeface="+mn-lt"/>
            </a:endParaRPr>
          </a:p>
        </p:txBody>
      </p:sp>
      <p:sp>
        <p:nvSpPr>
          <p:cNvPr id="3" name="Content Placeholder 2"/>
          <p:cNvSpPr>
            <a:spLocks noGrp="1"/>
          </p:cNvSpPr>
          <p:nvPr>
            <p:ph idx="1"/>
          </p:nvPr>
        </p:nvSpPr>
        <p:spPr/>
        <p:txBody>
          <a:bodyPr>
            <a:normAutofit fontScale="85000" lnSpcReduction="10000"/>
          </a:bodyPr>
          <a:lstStyle/>
          <a:p>
            <a:pPr>
              <a:lnSpc>
                <a:spcPct val="150000"/>
              </a:lnSpc>
            </a:pPr>
            <a:r>
              <a:rPr lang="fr-FR"/>
              <a:t>Garantir que la communauté et les acteurs préhospitaliers aient </a:t>
            </a:r>
            <a:r>
              <a:rPr lang="fr-FR">
                <a:solidFill>
                  <a:srgbClr val="E32219"/>
                </a:solidFill>
              </a:rPr>
              <a:t>les compétences</a:t>
            </a:r>
            <a:r>
              <a:rPr lang="fr-FR"/>
              <a:t> et </a:t>
            </a:r>
            <a:r>
              <a:rPr lang="fr-FR">
                <a:solidFill>
                  <a:srgbClr val="E32219"/>
                </a:solidFill>
              </a:rPr>
              <a:t>la résilience</a:t>
            </a:r>
            <a:r>
              <a:rPr lang="fr-FR"/>
              <a:t> requises pour faire face aux menaces potentielles.</a:t>
            </a:r>
          </a:p>
          <a:p>
            <a:pPr lvl="1">
              <a:lnSpc>
                <a:spcPct val="150000"/>
              </a:lnSpc>
            </a:pPr>
            <a:r>
              <a:rPr lang="fr-FR"/>
              <a:t>Compétences </a:t>
            </a:r>
            <a:r>
              <a:rPr lang="fr-FR">
                <a:solidFill>
                  <a:srgbClr val="E32219"/>
                </a:solidFill>
              </a:rPr>
              <a:t>étendues </a:t>
            </a:r>
            <a:r>
              <a:rPr lang="fr-FR"/>
              <a:t>en matière de premiers secours.</a:t>
            </a:r>
          </a:p>
          <a:p>
            <a:pPr lvl="1">
              <a:lnSpc>
                <a:spcPct val="150000"/>
              </a:lnSpc>
            </a:pPr>
            <a:r>
              <a:rPr lang="fr-FR"/>
              <a:t>Systèmes de transfert </a:t>
            </a:r>
            <a:r>
              <a:rPr lang="fr-FR">
                <a:solidFill>
                  <a:srgbClr val="E32219"/>
                </a:solidFill>
              </a:rPr>
              <a:t>efficaces</a:t>
            </a:r>
            <a:r>
              <a:rPr lang="fr-FR"/>
              <a:t>.</a:t>
            </a:r>
          </a:p>
          <a:p>
            <a:pPr lvl="1">
              <a:lnSpc>
                <a:spcPct val="150000"/>
              </a:lnSpc>
            </a:pPr>
            <a:r>
              <a:rPr lang="fr-FR"/>
              <a:t>Compréhension des </a:t>
            </a:r>
            <a:r>
              <a:rPr lang="fr-FR">
                <a:solidFill>
                  <a:srgbClr val="E32219"/>
                </a:solidFill>
              </a:rPr>
              <a:t>risques possibles</a:t>
            </a:r>
            <a:r>
              <a:rPr lang="fr-FR"/>
              <a:t>, avec des plans mis en place pour y faire face.</a:t>
            </a:r>
          </a:p>
          <a:p>
            <a:pPr lvl="1">
              <a:lnSpc>
                <a:spcPct val="150000"/>
              </a:lnSpc>
            </a:pPr>
            <a:r>
              <a:rPr lang="fr-FR"/>
              <a:t>Plans de </a:t>
            </a:r>
            <a:r>
              <a:rPr lang="fr-FR">
                <a:solidFill>
                  <a:srgbClr val="E32219"/>
                </a:solidFill>
              </a:rPr>
              <a:t>prise en charge d’un grand nombre de victimes</a:t>
            </a:r>
            <a:r>
              <a:rPr lang="fr-FR"/>
              <a:t>.</a:t>
            </a:r>
          </a:p>
          <a:p>
            <a:pPr lvl="1">
              <a:lnSpc>
                <a:spcPct val="150000"/>
              </a:lnSpc>
            </a:pPr>
            <a:r>
              <a:rPr lang="fr-FR">
                <a:solidFill>
                  <a:srgbClr val="E32219"/>
                </a:solidFill>
              </a:rPr>
              <a:t>Lien</a:t>
            </a:r>
            <a:r>
              <a:rPr lang="fr-FR"/>
              <a:t> avec d’autres parties prenantes, notamment pendant la phase de relèvement.</a:t>
            </a:r>
          </a:p>
          <a:p>
            <a:pPr>
              <a:lnSpc>
                <a:spcPct val="150000"/>
              </a:lnSpc>
            </a:pPr>
            <a:r>
              <a:rPr lang="fr-FR"/>
              <a:t>Les plans doivent être adaptés au </a:t>
            </a:r>
            <a:r>
              <a:rPr lang="fr-FR">
                <a:solidFill>
                  <a:srgbClr val="E32219"/>
                </a:solidFill>
              </a:rPr>
              <a:t>contexte</a:t>
            </a:r>
            <a:r>
              <a:rPr lang="fr-FR"/>
              <a:t>.</a:t>
            </a:r>
          </a:p>
          <a:p>
            <a:endParaRPr lang="en-US" sz="3200" dirty="0"/>
          </a:p>
        </p:txBody>
      </p:sp>
      <p:sp>
        <p:nvSpPr>
          <p:cNvPr id="8" name="Rectangle 7"/>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9" name="TextBox 8"/>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sp>
        <p:nvSpPr>
          <p:cNvPr id="6" name="Slide Number Placeholder 5"/>
          <p:cNvSpPr>
            <a:spLocks noGrp="1"/>
          </p:cNvSpPr>
          <p:nvPr>
            <p:ph type="sldNum" sz="quarter" idx="12"/>
          </p:nvPr>
        </p:nvSpPr>
        <p:spPr/>
        <p:txBody>
          <a:bodyPr/>
          <a:lstStyle/>
          <a:p>
            <a:fld id="{DB1CEA2B-11BA-47C1-B2B8-F71A1EE91919}" type="slidenum">
              <a:rPr lang="fr-CH" smtClean="0"/>
              <a:t>6</a:t>
            </a:fld>
            <a:endParaRPr lang="fr-CH"/>
          </a:p>
        </p:txBody>
      </p:sp>
      <p:sp>
        <p:nvSpPr>
          <p:cNvPr id="7" name="Title 1">
            <a:extLst>
              <a:ext uri="{FF2B5EF4-FFF2-40B4-BE49-F238E27FC236}">
                <a16:creationId xmlns:a16="http://schemas.microsoft.com/office/drawing/2014/main" id="{07B2747B-1FB4-465F-ABDB-0C51D8D6EFB7}"/>
              </a:ext>
            </a:extLst>
          </p:cNvPr>
          <p:cNvSpPr txBox="1">
            <a:spLocks/>
          </p:cNvSpPr>
          <p:nvPr/>
        </p:nvSpPr>
        <p:spPr>
          <a:xfrm>
            <a:off x="2503879" y="365761"/>
            <a:ext cx="7886700" cy="70104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a:t>Préparation aux situations d’urgence</a:t>
            </a:r>
          </a:p>
        </p:txBody>
      </p:sp>
    </p:spTree>
    <p:extLst>
      <p:ext uri="{BB962C8B-B14F-4D97-AF65-F5344CB8AC3E}">
        <p14:creationId xmlns:p14="http://schemas.microsoft.com/office/powerpoint/2010/main" val="700570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9534"/>
            <a:ext cx="10515600" cy="1325563"/>
          </a:xfrm>
        </p:spPr>
        <p:txBody>
          <a:bodyPr>
            <a:noAutofit/>
          </a:bodyPr>
          <a:lstStyle/>
          <a:p>
            <a:pPr algn="ctr"/>
            <a:br>
              <a:rPr lang="fr-FR" u="sng">
                <a:latin typeface="+mn-lt"/>
              </a:rPr>
            </a:br>
            <a:endParaRPr lang="fr-FR" u="sng">
              <a:latin typeface="+mn-lt"/>
            </a:endParaRPr>
          </a:p>
        </p:txBody>
      </p:sp>
      <p:sp>
        <p:nvSpPr>
          <p:cNvPr id="8" name="Rectangle 7"/>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9" name="TextBox 8"/>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sp>
        <p:nvSpPr>
          <p:cNvPr id="6" name="Slide Number Placeholder 5"/>
          <p:cNvSpPr>
            <a:spLocks noGrp="1"/>
          </p:cNvSpPr>
          <p:nvPr>
            <p:ph type="sldNum" sz="quarter" idx="12"/>
          </p:nvPr>
        </p:nvSpPr>
        <p:spPr/>
        <p:txBody>
          <a:bodyPr/>
          <a:lstStyle/>
          <a:p>
            <a:fld id="{DB1CEA2B-11BA-47C1-B2B8-F71A1EE91919}" type="slidenum">
              <a:rPr lang="fr-CH" smtClean="0"/>
              <a:t>7</a:t>
            </a:fld>
            <a:endParaRPr lang="fr-CH"/>
          </a:p>
        </p:txBody>
      </p:sp>
      <p:sp>
        <p:nvSpPr>
          <p:cNvPr id="7" name="Title 3">
            <a:extLst>
              <a:ext uri="{FF2B5EF4-FFF2-40B4-BE49-F238E27FC236}">
                <a16:creationId xmlns:a16="http://schemas.microsoft.com/office/drawing/2014/main" id="{DB0317B2-1B78-485D-8DFE-F889FC3DDC56}"/>
              </a:ext>
            </a:extLst>
          </p:cNvPr>
          <p:cNvSpPr txBox="1">
            <a:spLocks/>
          </p:cNvSpPr>
          <p:nvPr/>
        </p:nvSpPr>
        <p:spPr>
          <a:xfrm>
            <a:off x="838199" y="365125"/>
            <a:ext cx="1105738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Parcours du patient : </a:t>
            </a:r>
            <a:r>
              <a:rPr lang="fr-FR" sz="2400" dirty="0"/>
              <a:t>dans les environnements à ressources élevées</a:t>
            </a:r>
          </a:p>
        </p:txBody>
      </p:sp>
      <p:graphicFrame>
        <p:nvGraphicFramePr>
          <p:cNvPr id="10" name="Content Placeholder 7">
            <a:extLst>
              <a:ext uri="{FF2B5EF4-FFF2-40B4-BE49-F238E27FC236}">
                <a16:creationId xmlns:a16="http://schemas.microsoft.com/office/drawing/2014/main" id="{2477F787-212B-4C41-9644-8793F84BE3B5}"/>
              </a:ext>
            </a:extLst>
          </p:cNvPr>
          <p:cNvGraphicFramePr>
            <a:graphicFrameLocks/>
          </p:cNvGraphicFramePr>
          <p:nvPr/>
        </p:nvGraphicFramePr>
        <p:xfrm>
          <a:off x="2503881" y="1937135"/>
          <a:ext cx="7886699" cy="1924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ontent Placeholder 8">
            <a:extLst>
              <a:ext uri="{FF2B5EF4-FFF2-40B4-BE49-F238E27FC236}">
                <a16:creationId xmlns:a16="http://schemas.microsoft.com/office/drawing/2014/main" id="{4801A181-C0C6-4030-A2F8-C450538CF914}"/>
              </a:ext>
            </a:extLst>
          </p:cNvPr>
          <p:cNvSpPr>
            <a:spLocks noGrp="1"/>
          </p:cNvSpPr>
          <p:nvPr>
            <p:ph sz="half" idx="1"/>
          </p:nvPr>
        </p:nvSpPr>
        <p:spPr>
          <a:xfrm>
            <a:off x="2503879" y="2026843"/>
            <a:ext cx="1648902" cy="581646"/>
          </a:xfrm>
        </p:spPr>
        <p:txBody>
          <a:bodyPr>
            <a:normAutofit/>
          </a:bodyPr>
          <a:lstStyle/>
          <a:p>
            <a:pPr marL="0" indent="0">
              <a:buNone/>
            </a:pPr>
            <a:r>
              <a:rPr lang="fr-FR" sz="1800"/>
              <a:t>Incident</a:t>
            </a:r>
          </a:p>
        </p:txBody>
      </p:sp>
      <p:sp>
        <p:nvSpPr>
          <p:cNvPr id="12" name="TextBox 11">
            <a:extLst>
              <a:ext uri="{FF2B5EF4-FFF2-40B4-BE49-F238E27FC236}">
                <a16:creationId xmlns:a16="http://schemas.microsoft.com/office/drawing/2014/main" id="{3AA84CE8-D142-40F5-B6C8-2020E7462BA2}"/>
              </a:ext>
            </a:extLst>
          </p:cNvPr>
          <p:cNvSpPr txBox="1"/>
          <p:nvPr/>
        </p:nvSpPr>
        <p:spPr>
          <a:xfrm>
            <a:off x="8275198" y="2026843"/>
            <a:ext cx="1550504" cy="369332"/>
          </a:xfrm>
          <a:prstGeom prst="rect">
            <a:avLst/>
          </a:prstGeom>
          <a:noFill/>
        </p:spPr>
        <p:txBody>
          <a:bodyPr wrap="square" rtlCol="0">
            <a:spAutoFit/>
          </a:bodyPr>
          <a:lstStyle/>
          <a:p>
            <a:r>
              <a:rPr lang="fr-FR"/>
              <a:t>Hôpital</a:t>
            </a:r>
          </a:p>
        </p:txBody>
      </p:sp>
      <p:sp>
        <p:nvSpPr>
          <p:cNvPr id="13" name="TextBox 12">
            <a:extLst>
              <a:ext uri="{FF2B5EF4-FFF2-40B4-BE49-F238E27FC236}">
                <a16:creationId xmlns:a16="http://schemas.microsoft.com/office/drawing/2014/main" id="{118B90D0-A2C7-4597-B244-FA9677D38C38}"/>
              </a:ext>
            </a:extLst>
          </p:cNvPr>
          <p:cNvSpPr txBox="1"/>
          <p:nvPr/>
        </p:nvSpPr>
        <p:spPr>
          <a:xfrm>
            <a:off x="2503879" y="4107302"/>
            <a:ext cx="6766560" cy="171072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r-FR"/>
              <a:t>Patients généralement traités et transportés par des systèmes d’ambulances formels</a:t>
            </a:r>
          </a:p>
          <a:p>
            <a:pPr marL="285750" indent="-285750">
              <a:lnSpc>
                <a:spcPct val="150000"/>
              </a:lnSpc>
              <a:buFont typeface="Arial" panose="020B0604020202020204" pitchFamily="34" charset="0"/>
              <a:buChar char="•"/>
            </a:pPr>
            <a:r>
              <a:rPr lang="fr-FR"/>
              <a:t>Toujours en place pour les secouristes et les intervenants volontaires – les actions initiales sauvent des vies.</a:t>
            </a:r>
          </a:p>
        </p:txBody>
      </p:sp>
    </p:spTree>
    <p:extLst>
      <p:ext uri="{BB962C8B-B14F-4D97-AF65-F5344CB8AC3E}">
        <p14:creationId xmlns:p14="http://schemas.microsoft.com/office/powerpoint/2010/main" val="992718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9534"/>
            <a:ext cx="10515600" cy="1325563"/>
          </a:xfrm>
        </p:spPr>
        <p:txBody>
          <a:bodyPr>
            <a:noAutofit/>
          </a:bodyPr>
          <a:lstStyle/>
          <a:p>
            <a:pPr algn="ctr"/>
            <a:br>
              <a:rPr lang="fr-FR" u="sng">
                <a:latin typeface="+mn-lt"/>
              </a:rPr>
            </a:br>
            <a:endParaRPr lang="fr-FR" u="sng">
              <a:latin typeface="+mn-lt"/>
            </a:endParaRPr>
          </a:p>
        </p:txBody>
      </p:sp>
      <p:sp>
        <p:nvSpPr>
          <p:cNvPr id="8" name="Rectangle 7"/>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9" name="TextBox 8"/>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sp>
        <p:nvSpPr>
          <p:cNvPr id="6" name="Slide Number Placeholder 5"/>
          <p:cNvSpPr>
            <a:spLocks noGrp="1"/>
          </p:cNvSpPr>
          <p:nvPr>
            <p:ph type="sldNum" sz="quarter" idx="12"/>
          </p:nvPr>
        </p:nvSpPr>
        <p:spPr/>
        <p:txBody>
          <a:bodyPr/>
          <a:lstStyle/>
          <a:p>
            <a:fld id="{DB1CEA2B-11BA-47C1-B2B8-F71A1EE91919}" type="slidenum">
              <a:rPr lang="fr-CH" smtClean="0"/>
              <a:t>8</a:t>
            </a:fld>
            <a:endParaRPr lang="fr-CH"/>
          </a:p>
        </p:txBody>
      </p:sp>
      <p:pic>
        <p:nvPicPr>
          <p:cNvPr id="7" name="Picture 8" descr="An animation of a someone shaking an unconscious person to wake up.">
            <a:extLst>
              <a:ext uri="{FF2B5EF4-FFF2-40B4-BE49-F238E27FC236}">
                <a16:creationId xmlns:a16="http://schemas.microsoft.com/office/drawing/2014/main" id="{4186392E-D0F5-4D53-ABAD-3467D38B7E5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22144" y="2592597"/>
            <a:ext cx="2095500" cy="209550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04CB49F9-C1E7-4152-B3D8-DBF9CAE7F63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a:t>Soins médicaux d’urgence préhospitaliers dans les contextes à ressources élevées</a:t>
            </a:r>
          </a:p>
        </p:txBody>
      </p:sp>
      <p:pic>
        <p:nvPicPr>
          <p:cNvPr id="11" name="Picture 16" descr="Two medical personnel in scrubs and masks give each other a high-five.">
            <a:extLst>
              <a:ext uri="{FF2B5EF4-FFF2-40B4-BE49-F238E27FC236}">
                <a16:creationId xmlns:a16="http://schemas.microsoft.com/office/drawing/2014/main" id="{C99F4728-5EEF-47CD-B574-6D1E6C31CEBC}"/>
              </a:ext>
            </a:extLst>
          </p:cNvPr>
          <p:cNvPicPr>
            <a:picLocks noGrp="1" noChangeAspect="1" noChangeArrowheads="1" noCro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289468" y="3621623"/>
            <a:ext cx="1335421"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This clip art image shows an ambulance back at an isometric angle.">
            <a:extLst>
              <a:ext uri="{FF2B5EF4-FFF2-40B4-BE49-F238E27FC236}">
                <a16:creationId xmlns:a16="http://schemas.microsoft.com/office/drawing/2014/main" id="{FB8F6508-5A65-49E3-886B-AA493FD056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6527" y="2789413"/>
            <a:ext cx="2699168"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This clip art image shows a emergency medical technician stand by a transport gurney.">
            <a:extLst>
              <a:ext uri="{FF2B5EF4-FFF2-40B4-BE49-F238E27FC236}">
                <a16:creationId xmlns:a16="http://schemas.microsoft.com/office/drawing/2014/main" id="{B3D80F6A-3237-42EB-A95F-6DFDBFBBBC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9926" y="2119355"/>
            <a:ext cx="1614321"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This animation shows a helicopter flying above a hospital building landing pad.">
            <a:extLst>
              <a:ext uri="{FF2B5EF4-FFF2-40B4-BE49-F238E27FC236}">
                <a16:creationId xmlns:a16="http://schemas.microsoft.com/office/drawing/2014/main" id="{2B19AF9E-822F-4E02-9530-977174417907}"/>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992602" y="1913084"/>
            <a:ext cx="1677403" cy="1677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10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par>
                          <p:cTn id="21" fill="hold">
                            <p:stCondLst>
                              <p:cond delay="0"/>
                            </p:stCondLst>
                            <p:childTnLst>
                              <p:par>
                                <p:cTn id="22" presetID="2" presetClass="entr" presetSubtype="4" fill="hold" nodeType="afterEffect">
                                  <p:stCondLst>
                                    <p:cond delay="100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9534"/>
            <a:ext cx="10515600" cy="1325563"/>
          </a:xfrm>
        </p:spPr>
        <p:txBody>
          <a:bodyPr>
            <a:noAutofit/>
          </a:bodyPr>
          <a:lstStyle/>
          <a:p>
            <a:pPr algn="ctr"/>
            <a:br>
              <a:rPr lang="fr-FR" u="sng">
                <a:latin typeface="+mn-lt"/>
              </a:rPr>
            </a:br>
            <a:endParaRPr lang="fr-FR" u="sng">
              <a:latin typeface="+mn-lt"/>
            </a:endParaRPr>
          </a:p>
        </p:txBody>
      </p:sp>
      <p:sp>
        <p:nvSpPr>
          <p:cNvPr id="8" name="Rectangle 7"/>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9" name="TextBox 8"/>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sp>
        <p:nvSpPr>
          <p:cNvPr id="6" name="Slide Number Placeholder 5"/>
          <p:cNvSpPr>
            <a:spLocks noGrp="1"/>
          </p:cNvSpPr>
          <p:nvPr>
            <p:ph type="sldNum" sz="quarter" idx="12"/>
          </p:nvPr>
        </p:nvSpPr>
        <p:spPr/>
        <p:txBody>
          <a:bodyPr/>
          <a:lstStyle/>
          <a:p>
            <a:fld id="{DB1CEA2B-11BA-47C1-B2B8-F71A1EE91919}" type="slidenum">
              <a:rPr lang="fr-CH" smtClean="0"/>
              <a:t>9</a:t>
            </a:fld>
            <a:endParaRPr lang="fr-CH"/>
          </a:p>
        </p:txBody>
      </p:sp>
      <p:sp>
        <p:nvSpPr>
          <p:cNvPr id="7" name="Title 3">
            <a:extLst>
              <a:ext uri="{FF2B5EF4-FFF2-40B4-BE49-F238E27FC236}">
                <a16:creationId xmlns:a16="http://schemas.microsoft.com/office/drawing/2014/main" id="{CFC4ECF8-9066-41C1-8FA4-D43A2A85DD19}"/>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t>Parcours du patient : </a:t>
            </a:r>
            <a:r>
              <a:rPr lang="fr-FR" sz="2400"/>
              <a:t>dans les environnements à faibles ressources ou les situations de conflit</a:t>
            </a:r>
          </a:p>
        </p:txBody>
      </p:sp>
      <p:sp>
        <p:nvSpPr>
          <p:cNvPr id="10" name="Content Placeholder 8">
            <a:extLst>
              <a:ext uri="{FF2B5EF4-FFF2-40B4-BE49-F238E27FC236}">
                <a16:creationId xmlns:a16="http://schemas.microsoft.com/office/drawing/2014/main" id="{F38ABFF7-FACC-4774-9D9C-BC35EE01505B}"/>
              </a:ext>
            </a:extLst>
          </p:cNvPr>
          <p:cNvSpPr>
            <a:spLocks noGrp="1"/>
          </p:cNvSpPr>
          <p:nvPr>
            <p:ph sz="half" idx="1"/>
          </p:nvPr>
        </p:nvSpPr>
        <p:spPr>
          <a:xfrm>
            <a:off x="2503879" y="2072126"/>
            <a:ext cx="1648902" cy="581646"/>
          </a:xfrm>
        </p:spPr>
        <p:txBody>
          <a:bodyPr>
            <a:normAutofit/>
          </a:bodyPr>
          <a:lstStyle/>
          <a:p>
            <a:pPr marL="0" indent="0">
              <a:buNone/>
            </a:pPr>
            <a:r>
              <a:rPr lang="fr-FR" sz="1800"/>
              <a:t>Incident</a:t>
            </a:r>
          </a:p>
        </p:txBody>
      </p:sp>
      <p:sp>
        <p:nvSpPr>
          <p:cNvPr id="11" name="TextBox 10">
            <a:extLst>
              <a:ext uri="{FF2B5EF4-FFF2-40B4-BE49-F238E27FC236}">
                <a16:creationId xmlns:a16="http://schemas.microsoft.com/office/drawing/2014/main" id="{31FCCAEE-1852-45CF-9E65-EA8E5442193C}"/>
              </a:ext>
            </a:extLst>
          </p:cNvPr>
          <p:cNvSpPr txBox="1"/>
          <p:nvPr/>
        </p:nvSpPr>
        <p:spPr>
          <a:xfrm>
            <a:off x="8710203" y="2072126"/>
            <a:ext cx="1550504" cy="369332"/>
          </a:xfrm>
          <a:prstGeom prst="rect">
            <a:avLst/>
          </a:prstGeom>
          <a:noFill/>
        </p:spPr>
        <p:txBody>
          <a:bodyPr wrap="square" rtlCol="0">
            <a:spAutoFit/>
          </a:bodyPr>
          <a:lstStyle/>
          <a:p>
            <a:r>
              <a:rPr lang="fr-FR"/>
              <a:t>Hôpital</a:t>
            </a:r>
          </a:p>
        </p:txBody>
      </p:sp>
      <p:sp>
        <p:nvSpPr>
          <p:cNvPr id="12" name="TextBox 11">
            <a:extLst>
              <a:ext uri="{FF2B5EF4-FFF2-40B4-BE49-F238E27FC236}">
                <a16:creationId xmlns:a16="http://schemas.microsoft.com/office/drawing/2014/main" id="{321F7D56-A63A-4E94-8E55-ED3F96872FBC}"/>
              </a:ext>
            </a:extLst>
          </p:cNvPr>
          <p:cNvSpPr txBox="1"/>
          <p:nvPr/>
        </p:nvSpPr>
        <p:spPr>
          <a:xfrm>
            <a:off x="2389970" y="3763614"/>
            <a:ext cx="8661826" cy="295786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r-FR" dirty="0"/>
              <a:t>Souvent, système de SMU non professionnel</a:t>
            </a:r>
          </a:p>
          <a:p>
            <a:pPr marL="742950" lvl="1" indent="-285750">
              <a:lnSpc>
                <a:spcPct val="150000"/>
              </a:lnSpc>
              <a:buFont typeface="Arial" panose="020B0604020202020204" pitchFamily="34" charset="0"/>
              <a:buChar char="•"/>
            </a:pPr>
            <a:r>
              <a:rPr lang="fr-FR" dirty="0"/>
              <a:t>S’il en existe un, il est probable que toute la population n’y ait pas accès (facteurs de sécurité, logistiques, financiers)</a:t>
            </a:r>
          </a:p>
          <a:p>
            <a:pPr marL="285750" indent="-285750">
              <a:lnSpc>
                <a:spcPct val="150000"/>
              </a:lnSpc>
              <a:buFont typeface="Arial" panose="020B0604020202020204" pitchFamily="34" charset="0"/>
              <a:buChar char="•"/>
            </a:pPr>
            <a:r>
              <a:rPr lang="fr-FR" dirty="0"/>
              <a:t>Les secouristes ou les proches peuvent finir par devoir transporter le patient à l’hôpital</a:t>
            </a:r>
          </a:p>
          <a:p>
            <a:pPr marL="285750" indent="-285750">
              <a:lnSpc>
                <a:spcPct val="150000"/>
              </a:lnSpc>
              <a:buFont typeface="Arial" panose="020B0604020202020204" pitchFamily="34" charset="0"/>
              <a:buChar char="•"/>
            </a:pPr>
            <a:r>
              <a:rPr lang="fr-FR" dirty="0"/>
              <a:t>Des systèmes informels d’orientation des patients peuvent également être utilisés (taxis, volontaires de la Croix-Rouge ou du Croissant-Rouge, véhicules appartenant à des connaissances, etc.)</a:t>
            </a:r>
          </a:p>
        </p:txBody>
      </p:sp>
      <p:graphicFrame>
        <p:nvGraphicFramePr>
          <p:cNvPr id="13" name="Content Placeholder 2">
            <a:extLst>
              <a:ext uri="{FF2B5EF4-FFF2-40B4-BE49-F238E27FC236}">
                <a16:creationId xmlns:a16="http://schemas.microsoft.com/office/drawing/2014/main" id="{5BCAC78C-641A-4D32-8558-1C34BC66FBE8}"/>
              </a:ext>
            </a:extLst>
          </p:cNvPr>
          <p:cNvGraphicFramePr>
            <a:graphicFrameLocks/>
          </p:cNvGraphicFramePr>
          <p:nvPr>
            <p:extLst>
              <p:ext uri="{D42A27DB-BD31-4B8C-83A1-F6EECF244321}">
                <p14:modId xmlns:p14="http://schemas.microsoft.com/office/powerpoint/2010/main" val="2180014005"/>
              </p:ext>
            </p:extLst>
          </p:nvPr>
        </p:nvGraphicFramePr>
        <p:xfrm>
          <a:off x="2537722" y="2122880"/>
          <a:ext cx="7819014" cy="19286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79282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LP_Mass_Casualty_Management_June2021.pptx" id="{21F7CB24-EE52-4CF8-A12E-46AB27929BEA}" vid="{BE31BF15-BB46-4D57-875A-CB917A5691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ab0fa9d1-5a5a-4c9b-9c24-b67ffc5bb60f" ContentTypeId="0x010100F306B2604BE44180B8B82333BE64DF4E005A5CBB6C53404A16AAEA5338BA523999" PreviousValue="false"/>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ICRCIMP_Country_H xmlns="71402401-ee9a-4cfa-82a8-ebbd88d5d766">
      <Terms xmlns="http://schemas.microsoft.com/office/infopath/2007/PartnerControls">
        <TermInfo xmlns="http://schemas.microsoft.com/office/infopath/2007/PartnerControls">
          <TermName xmlns="http://schemas.microsoft.com/office/infopath/2007/PartnerControls">No Country</TermName>
          <TermId xmlns="http://schemas.microsoft.com/office/infopath/2007/PartnerControls">1f55df4f-c103-4303-b974-426a8e7d1d06</TermId>
        </TermInfo>
      </Terms>
    </ICRCIMP_Country_H>
    <Period_x0020_start xmlns="a8a2af44-4b8d-404b-a8bd-4186350a523c">2023-05-09T18:00:00+00:00</Period_x0020_start>
    <TaxCatchAll xmlns="a8a2af44-4b8d-404b-a8bd-4186350a523c">
      <Value>4</Value>
      <Value>31</Value>
      <Value>2</Value>
      <Value>1</Value>
      <Value>3</Value>
    </TaxCatchAll>
    <ICRCIMP_DocumentType_H xmlns="71402401-ee9a-4cfa-82a8-ebbd88d5d766">
      <Terms xmlns="http://schemas.microsoft.com/office/infopath/2007/PartnerControls"/>
    </ICRCIMP_DocumentType_H>
    <ICRCIMP_IHT_H xmlns="71402401-ee9a-4cfa-82a8-ebbd88d5d766">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23eb6094-56fc-4ad4-8ae2-cf1575a694f0</TermId>
        </TermInfo>
      </Terms>
    </ICRCIMP_IHT_H>
    <IsIntranet xmlns="a8a2af44-4b8d-404b-a8bd-4186350a523c">false</IsIntranet>
    <ICRCIMP_BusinessFunction_H xmlns="71402401-ee9a-4cfa-82a8-ebbd88d5d766">
      <Terms xmlns="http://schemas.microsoft.com/office/infopath/2007/PartnerControls">
        <TermInfo xmlns="http://schemas.microsoft.com/office/infopath/2007/PartnerControls">
          <TermName xmlns="http://schemas.microsoft.com/office/infopath/2007/PartnerControls">Assistance</TermName>
          <TermId xmlns="http://schemas.microsoft.com/office/infopath/2007/PartnerControls">9015aaae-65d7-4217-8889-581aaffe05a3</TermId>
        </TermInfo>
      </Terms>
    </ICRCIMP_BusinessFunction_H>
    <pe3ed4b1638e49a0a22b56e84a30773f xmlns="775538c5-eb89-48ba-a372-0acd5d6f1291">
      <Terms xmlns="http://schemas.microsoft.com/office/infopath/2007/PartnerControls">
        <TermInfo xmlns="http://schemas.microsoft.com/office/infopath/2007/PartnerControls">
          <TermName xmlns="http://schemas.microsoft.com/office/infopath/2007/PartnerControls">- No key issue</TermName>
          <TermId xmlns="http://schemas.microsoft.com/office/infopath/2007/PartnerControls">32056555-74b8-4174-9beb-b0d6d010855f</TermId>
        </TermInfo>
      </Terms>
    </pe3ed4b1638e49a0a22b56e84a30773f>
    <ICRCIMP_RMIdentifier xmlns="71402401-ee9a-4cfa-82a8-ebbd88d5d766" xsi:nil="true"/>
    <RatingCount xmlns="http://schemas.microsoft.com/sharepoint/v3" xsi:nil="true"/>
    <ICRCIMP_IsRecord xmlns="71402401-ee9a-4cfa-82a8-ebbd88d5d766">true</ICRCIMP_IsRecord>
    <ICRCIMP_RMTransfer xmlns="71402401-ee9a-4cfa-82a8-ebbd88d5d766">
      <Url xsi:nil="true"/>
      <Description xsi:nil="true"/>
    </ICRCIMP_RMTransfer>
    <ICRCIMP_Keyword_H xmlns="71402401-ee9a-4cfa-82a8-ebbd88d5d766">
      <Terms xmlns="http://schemas.microsoft.com/office/infopath/2007/PartnerControls"/>
    </ICRCIMP_Keyword_H>
    <ICRCIMP_OrganizationalAccronym_H xmlns="71402401-ee9a-4cfa-82a8-ebbd88d5d766">
      <Terms xmlns="http://schemas.microsoft.com/office/infopath/2007/PartnerControls"/>
    </ICRCIMP_OrganizationalAccronym_H>
    <AverageRating xmlns="http://schemas.microsoft.com/sharepoint/v3" xsi:nil="true"/>
    <h205814a13eb4c68bb83316f6dea6ef2 xmlns="71402401-ee9a-4cfa-82a8-ebbd88d5d766">
      <Terms xmlns="http://schemas.microsoft.com/office/infopath/2007/PartnerControls"/>
    </h205814a13eb4c68bb83316f6dea6ef2>
    <ICRCIMP_IsFocus xmlns="71402401-ee9a-4cfa-82a8-ebbd88d5d766">false</ICRCIMP_IsFocus>
    <Period_x0020_end xmlns="a8a2af44-4b8d-404b-a8bd-4186350a523c" xsi:nil="true"/>
    <ICRCIMP_RMUnitInCharge_H xmlns="71402401-ee9a-4cfa-82a8-ebbd88d5d766">
      <Terms xmlns="http://schemas.microsoft.com/office/infopath/2007/PartnerControls">
        <TermInfo xmlns="http://schemas.microsoft.com/office/infopath/2007/PartnerControls">
          <TermName xmlns="http://schemas.microsoft.com/office/infopath/2007/PartnerControls">GVA_OP_ASSIST_HELP</TermName>
          <TermId xmlns="http://schemas.microsoft.com/office/infopath/2007/PartnerControls">c53394dc-0df0-45c5-8220-3bdc97c5e4ad</TermId>
        </TermInfo>
      </Terms>
    </ICRCIMP_RMUnitInCharge_H>
    <_dlc_DocId xmlns="a8a2af44-4b8d-404b-a8bd-4186350a523c">TSASSIST-19-3348</_dlc_DocId>
    <_dlc_DocIdUrl xmlns="a8a2af44-4b8d-404b-a8bd-4186350a523c">
      <Url>https://collab.ext.icrc.org/sites/TS_ASSIST/_layouts/15/DocIdRedir.aspx?ID=TSASSIST-19-3348</Url>
      <Description>TSASSIST-19-3348</Description>
    </_dlc_DocIdUrl>
  </documentManagement>
</p:properties>
</file>

<file path=customXml/item5.xml><?xml version="1.0" encoding="utf-8"?>
<ct:contentTypeSchema xmlns:ct="http://schemas.microsoft.com/office/2006/metadata/contentType" xmlns:ma="http://schemas.microsoft.com/office/2006/metadata/properties/metaAttributes" ct:_="" ma:_="" ma:contentTypeName="ICRC Team Document" ma:contentTypeID="0x010100F306B2604BE44180B8B82333BE64DF4E005A5CBB6C53404A16AAEA5338BA523999000A8DC57427FE8447B6BC7D6E7F551E9D" ma:contentTypeVersion="59" ma:contentTypeDescription="Upload Form" ma:contentTypeScope="" ma:versionID="af942c23399e2bbf09343e682b64174d">
  <xsd:schema xmlns:xsd="http://www.w3.org/2001/XMLSchema" xmlns:xs="http://www.w3.org/2001/XMLSchema" xmlns:p="http://schemas.microsoft.com/office/2006/metadata/properties" xmlns:ns1="http://schemas.microsoft.com/sharepoint/v3" xmlns:ns2="71402401-ee9a-4cfa-82a8-ebbd88d5d766" xmlns:ns3="a8a2af44-4b8d-404b-a8bd-4186350a523c" xmlns:ns4="775538c5-eb89-48ba-a372-0acd5d6f1291" targetNamespace="http://schemas.microsoft.com/office/2006/metadata/properties" ma:root="true" ma:fieldsID="9eefc4f65a2f985d9d7f7f4fa1d65849" ns1:_="" ns2:_="" ns3:_="" ns4:_="">
    <xsd:import namespace="http://schemas.microsoft.com/sharepoint/v3"/>
    <xsd:import namespace="71402401-ee9a-4cfa-82a8-ebbd88d5d766"/>
    <xsd:import namespace="a8a2af44-4b8d-404b-a8bd-4186350a523c"/>
    <xsd:import namespace="775538c5-eb89-48ba-a372-0acd5d6f1291"/>
    <xsd:element name="properties">
      <xsd:complexType>
        <xsd:sequence>
          <xsd:element name="documentManagement">
            <xsd:complexType>
              <xsd:all>
                <xsd:element ref="ns2:ICRCIMP_IsFocus" minOccurs="0"/>
                <xsd:element ref="ns3:IsIntranet" minOccurs="0"/>
                <xsd:element ref="ns3:Period_x0020_start" minOccurs="0"/>
                <xsd:element ref="ns3:Period_x0020_end" minOccurs="0"/>
                <xsd:element ref="ns2:ICRCIMP_IsRecord" minOccurs="0"/>
                <xsd:element ref="ns2:ICRCIMP_RMIdentifier" minOccurs="0"/>
                <xsd:element ref="ns2:ICRCIMP_RMTransfer" minOccurs="0"/>
                <xsd:element ref="ns1:AverageRating" minOccurs="0"/>
                <xsd:element ref="ns1:RatingCount" minOccurs="0"/>
                <xsd:element ref="ns3:_dlc_DocIdUrl" minOccurs="0"/>
                <xsd:element ref="ns2:ICRCIMP_RMUnitInCharge_H" minOccurs="0"/>
                <xsd:element ref="ns3:TaxCatchAll" minOccurs="0"/>
                <xsd:element ref="ns3:TaxCatchAllLabel" minOccurs="0"/>
                <xsd:element ref="ns3:_dlc_DocIdPersistId" minOccurs="0"/>
                <xsd:element ref="ns2:ICRCIMP_Keyword_H" minOccurs="0"/>
                <xsd:element ref="ns3:_dlc_DocId" minOccurs="0"/>
                <xsd:element ref="ns2:ICRCIMP_OrganizationalAccronym_H" minOccurs="0"/>
                <xsd:element ref="ns2:ICRCIMP_Country_H" minOccurs="0"/>
                <xsd:element ref="ns2:ICRCIMP_DocumentType_H" minOccurs="0"/>
                <xsd:element ref="ns2:ICRCIMP_IHT_H" minOccurs="0"/>
                <xsd:element ref="ns2:ICRCIMP_BusinessFunction_H" minOccurs="0"/>
                <xsd:element ref="ns4:pe3ed4b1638e49a0a22b56e84a30773f" minOccurs="0"/>
                <xsd:element ref="ns2:h205814a13eb4c68bb83316f6dea6ef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6" nillable="true" ma:displayName="Rating (0-5)" ma:decimals="2" ma:description="Average value of all the ratings that have been submitted" ma:hidden="true" ma:internalName="AverageRating" ma:readOnly="false">
      <xsd:simpleType>
        <xsd:restriction base="dms:Number"/>
      </xsd:simpleType>
    </xsd:element>
    <xsd:element name="RatingCount" ma:index="17" nillable="true" ma:displayName="Number of Ratings" ma:decimals="0" ma:description="Number of ratings submitted" ma:hidden="true" ma:internalName="RatingCount"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71402401-ee9a-4cfa-82a8-ebbd88d5d766" elementFormDefault="qualified">
    <xsd:import namespace="http://schemas.microsoft.com/office/2006/documentManagement/types"/>
    <xsd:import namespace="http://schemas.microsoft.com/office/infopath/2007/PartnerControls"/>
    <xsd:element name="ICRCIMP_IsFocus" ma:index="5" nillable="true" ma:displayName="Is Key Document" ma:default="0" ma:internalName="ICRCIMP_IsFocus">
      <xsd:simpleType>
        <xsd:restriction base="dms:Boolean"/>
      </xsd:simpleType>
    </xsd:element>
    <xsd:element name="ICRCIMP_IsRecord" ma:index="12" nillable="true" ma:displayName="Is Record" ma:default="0" ma:internalName="ICRCIMP_IsRecord">
      <xsd:simpleType>
        <xsd:restriction base="dms:Boolean"/>
      </xsd:simpleType>
    </xsd:element>
    <xsd:element name="ICRCIMP_RMIdentifier" ma:index="13" nillable="true" ma:displayName="RM Identifier" ma:hidden="true" ma:internalName="ICRCIMP_RMIdentifier" ma:readOnly="false">
      <xsd:simpleType>
        <xsd:restriction base="dms:Text"/>
      </xsd:simpleType>
    </xsd:element>
    <xsd:element name="ICRCIMP_RMTransfer" ma:index="15" nillable="true" ma:displayName="RM Transfer" ma:format="Image" ma:hidden="true" ma:internalName="ICRCIMP_RMTransfer"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ICRCIMP_RMUnitInCharge_H" ma:index="25" nillable="true" ma:taxonomy="true" ma:internalName="ICRCIMP_RMUnitInCharge_H" ma:taxonomyFieldName="ICRCIMP_RMUnitInCharge" ma:displayName="RM Unit In Charge" ma:readOnly="false" ma:default="" ma:fieldId="{6e3f7d82-bb30-4acf-bd11-eef511e2f6ff}"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Keyword_H" ma:index="29" nillable="true" ma:taxonomy="true" ma:internalName="ICRCIMP_Keyword_H" ma:taxonomyFieldName="ICRCIMP_Keyword" ma:displayName="Keyword" ma:readOnly="false" ma:default="" ma:fieldId="{f27af7a6-d078-4508-aeeb-bc60d2b2a9c2}" ma:taxonomyMulti="true" ma:sspId="ab0fa9d1-5a5a-4c9b-9c24-b67ffc5bb60f" ma:termSetId="9e1982ce-954c-4bc3-b476-a56a519943c0" ma:anchorId="dc16195f-09ad-42a4-9fc8-901be5812cbf" ma:open="false" ma:isKeyword="false">
      <xsd:complexType>
        <xsd:sequence>
          <xsd:element ref="pc:Terms" minOccurs="0" maxOccurs="1"/>
        </xsd:sequence>
      </xsd:complexType>
    </xsd:element>
    <xsd:element name="ICRCIMP_OrganizationalAccronym_H" ma:index="31" nillable="true" ma:taxonomy="true" ma:internalName="ICRCIMP_OrganizationalAccronym_H" ma:taxonomyFieldName="ICRCIMP_OrganizationalAccronym" ma:displayName="Organizational Acronym" ma:readOnly="false" ma:default="" ma:fieldId="{7ccf5c89-e992-4c56-8c3d-f080454b7083}"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Country_H" ma:index="32" nillable="true" ma:taxonomy="true" ma:internalName="ICRCIMP_Country_H" ma:taxonomyFieldName="ICRCIMP_Country" ma:displayName="Country" ma:readOnly="false" ma:default="" ma:fieldId="{43c356ae-dbf9-4781-9db5-36f4e2c43aa5}" ma:taxonomyMulti="true" ma:sspId="ab0fa9d1-5a5a-4c9b-9c24-b67ffc5bb60f" ma:termSetId="9e1982ce-954c-4bc3-b476-a56a519943c0" ma:anchorId="ef6172f5-22a7-44c1-85b4-1009e07f4347" ma:open="false" ma:isKeyword="false">
      <xsd:complexType>
        <xsd:sequence>
          <xsd:element ref="pc:Terms" minOccurs="0" maxOccurs="1"/>
        </xsd:sequence>
      </xsd:complexType>
    </xsd:element>
    <xsd:element name="ICRCIMP_DocumentType_H" ma:index="33" nillable="true" ma:taxonomy="true" ma:internalName="ICRCIMP_DocumentType_H" ma:taxonomyFieldName="ICRCIMP_DocumentType" ma:displayName="Document Type" ma:readOnly="false" ma:default="" ma:fieldId="{be9838ba-4f15-4a58-a832-ef14848e4da7}" ma:sspId="ab0fa9d1-5a5a-4c9b-9c24-b67ffc5bb60f" ma:termSetId="9e1982ce-954c-4bc3-b476-a56a519943c0" ma:anchorId="d4aee717-125d-40b5-a4ac-9555539d892b" ma:open="false" ma:isKeyword="false">
      <xsd:complexType>
        <xsd:sequence>
          <xsd:element ref="pc:Terms" minOccurs="0" maxOccurs="1"/>
        </xsd:sequence>
      </xsd:complexType>
    </xsd:element>
    <xsd:element name="ICRCIMP_IHT_H" ma:index="34" nillable="true" ma:taxonomy="true" ma:internalName="ICRCIMP_IHT_H" ma:taxonomyFieldName="ICRCIMP_IHT" ma:displayName="IHT" ma:readOnly="false" ma:default="" ma:fieldId="{065c2617-21f6-47e4-87f5-3c0378fecd5d}" ma:sspId="ab0fa9d1-5a5a-4c9b-9c24-b67ffc5bb60f" ma:termSetId="9e1982ce-954c-4bc3-b476-a56a519943c0" ma:anchorId="b0b0a92e-8599-45de-9f88-f18d1883a95e" ma:open="false" ma:isKeyword="false">
      <xsd:complexType>
        <xsd:sequence>
          <xsd:element ref="pc:Terms" minOccurs="0" maxOccurs="1"/>
        </xsd:sequence>
      </xsd:complexType>
    </xsd:element>
    <xsd:element name="ICRCIMP_BusinessFunction_H" ma:index="35" nillable="true" ma:taxonomy="true" ma:internalName="ICRCIMP_BusinessFunction_H" ma:taxonomyFieldName="ICRCIMP_BusinessFunction" ma:displayName="Business Function" ma:readOnly="false" ma:default="" ma:fieldId="{135f9e93-e411-4f51-a3e4-c80a6701173e}" ma:sspId="ab0fa9d1-5a5a-4c9b-9c24-b67ffc5bb60f" ma:termSetId="9e1982ce-954c-4bc3-b476-a56a519943c0" ma:anchorId="1f494b62-34d6-4855-af7c-08b76e795dc3" ma:open="false" ma:isKeyword="false">
      <xsd:complexType>
        <xsd:sequence>
          <xsd:element ref="pc:Terms" minOccurs="0" maxOccurs="1"/>
        </xsd:sequence>
      </xsd:complexType>
    </xsd:element>
    <xsd:element name="h205814a13eb4c68bb83316f6dea6ef2" ma:index="38" nillable="true" ma:taxonomy="true" ma:internalName="h205814a13eb4c68bb83316f6dea6ef2" ma:taxonomyFieldName="ICRCIMP_KeyIssue" ma:displayName="Key Issue" ma:fieldId="{1205814a-13eb-4c68-bb83-316f6dea6ef2}" ma:sspId="ab0fa9d1-5a5a-4c9b-9c24-b67ffc5bb60f" ma:termSetId="9e1982ce-954c-4bc3-b476-a56a519943c0" ma:anchorId="a8ad2310-98ac-4bbe-9c4d-0a57da7951af"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a2af44-4b8d-404b-a8bd-4186350a523c" elementFormDefault="qualified">
    <xsd:import namespace="http://schemas.microsoft.com/office/2006/documentManagement/types"/>
    <xsd:import namespace="http://schemas.microsoft.com/office/infopath/2007/PartnerControls"/>
    <xsd:element name="IsIntranet" ma:index="6" nillable="true" ma:displayName="Is Intranet" ma:default="0" ma:internalName="IsIntranet">
      <xsd:simpleType>
        <xsd:restriction base="dms:Boolean"/>
      </xsd:simpleType>
    </xsd:element>
    <xsd:element name="Period_x0020_start" ma:index="10" nillable="true" ma:displayName="Period start" ma:format="DateOnly" ma:internalName="Period_x0020_start">
      <xsd:simpleType>
        <xsd:restriction base="dms:DateTime"/>
      </xsd:simpleType>
    </xsd:element>
    <xsd:element name="Period_x0020_end" ma:index="11" nillable="true" ma:displayName="Period end" ma:format="DateOnly" ma:internalName="Period_x0020_end">
      <xsd:simpleType>
        <xsd:restriction base="dms:DateTime"/>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TaxCatchAll" ma:index="26" nillable="true" ma:displayName="Taxonomy Catch All Column" ma:hidden="true" ma:list="{bb80481a-0eda-4050-92b4-209d87b2a08d}" ma:internalName="TaxCatchAll" ma:showField="CatchAllData"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TaxCatchAllLabel" ma:index="27" nillable="true" ma:displayName="Taxonomy Catch All Column1" ma:hidden="true" ma:list="{bb80481a-0eda-4050-92b4-209d87b2a08d}" ma:internalName="TaxCatchAllLabel" ma:readOnly="true" ma:showField="CatchAllDataLabel"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element name="_dlc_DocId" ma:index="30" nillable="true" ma:displayName="Document ID Value" ma:description="The value of the document ID assigned to this item."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5538c5-eb89-48ba-a372-0acd5d6f1291" elementFormDefault="qualified">
    <xsd:import namespace="http://schemas.microsoft.com/office/2006/documentManagement/types"/>
    <xsd:import namespace="http://schemas.microsoft.com/office/infopath/2007/PartnerControls"/>
    <xsd:element name="pe3ed4b1638e49a0a22b56e84a30773f" ma:index="36" nillable="true" ma:taxonomy="true" ma:internalName="pe3ed4b1638e49a0a22b56e84a30773f" ma:taxonomyFieldName="Key_x0020_Issue" ma:displayName="Key Issue" ma:default="3;#- No key issue|32056555-74b8-4174-9beb-b0d6d010855f" ma:fieldId="{9e3ed4b1-638e-49a0-a22b-56e84a30773f}" ma:sspId="ab0fa9d1-5a5a-4c9b-9c24-b67ffc5bb60f" ma:termSetId="9e1982ce-954c-4bc3-b476-a56a519943c0" ma:anchorId="a8ad2310-98ac-4bbe-9c4d-0a57da7951af"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Summary"/>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AECF7D-C2E0-4224-93B4-A8317272169C}">
  <ds:schemaRefs>
    <ds:schemaRef ds:uri="Microsoft.SharePoint.Taxonomy.ContentTypeSync"/>
  </ds:schemaRefs>
</ds:datastoreItem>
</file>

<file path=customXml/itemProps2.xml><?xml version="1.0" encoding="utf-8"?>
<ds:datastoreItem xmlns:ds="http://schemas.openxmlformats.org/officeDocument/2006/customXml" ds:itemID="{EC7559EE-DD80-4CA0-8697-EF19D8A51383}">
  <ds:schemaRefs>
    <ds:schemaRef ds:uri="http://schemas.microsoft.com/sharepoint/events"/>
  </ds:schemaRefs>
</ds:datastoreItem>
</file>

<file path=customXml/itemProps3.xml><?xml version="1.0" encoding="utf-8"?>
<ds:datastoreItem xmlns:ds="http://schemas.openxmlformats.org/officeDocument/2006/customXml" ds:itemID="{02814DBF-DD9C-4ED5-B8E5-575C9CE853B3}">
  <ds:schemaRefs>
    <ds:schemaRef ds:uri="http://schemas.microsoft.com/sharepoint/v3/contenttype/forms"/>
  </ds:schemaRefs>
</ds:datastoreItem>
</file>

<file path=customXml/itemProps4.xml><?xml version="1.0" encoding="utf-8"?>
<ds:datastoreItem xmlns:ds="http://schemas.openxmlformats.org/officeDocument/2006/customXml" ds:itemID="{627C3247-594D-4759-9948-EB690B3E45DC}">
  <ds:schemaRefs>
    <ds:schemaRef ds:uri="http://schemas.microsoft.com/office/2006/metadata/properties"/>
    <ds:schemaRef ds:uri="http://schemas.microsoft.com/office/infopath/2007/PartnerControls"/>
    <ds:schemaRef ds:uri="71402401-ee9a-4cfa-82a8-ebbd88d5d766"/>
    <ds:schemaRef ds:uri="a8a2af44-4b8d-404b-a8bd-4186350a523c"/>
    <ds:schemaRef ds:uri="775538c5-eb89-48ba-a372-0acd5d6f1291"/>
    <ds:schemaRef ds:uri="http://schemas.microsoft.com/sharepoint/v3"/>
  </ds:schemaRefs>
</ds:datastoreItem>
</file>

<file path=customXml/itemProps5.xml><?xml version="1.0" encoding="utf-8"?>
<ds:datastoreItem xmlns:ds="http://schemas.openxmlformats.org/officeDocument/2006/customXml" ds:itemID="{E420647E-9AB0-409D-A6FE-3535A02A08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402401-ee9a-4cfa-82a8-ebbd88d5d766"/>
    <ds:schemaRef ds:uri="a8a2af44-4b8d-404b-a8bd-4186350a523c"/>
    <ds:schemaRef ds:uri="775538c5-eb89-48ba-a372-0acd5d6f12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HELP_Mass_Casualty_Management_June2021</Template>
  <TotalTime>0</TotalTime>
  <Words>3082</Words>
  <Application>Microsoft Office PowerPoint</Application>
  <PresentationFormat>Widescreen</PresentationFormat>
  <Paragraphs>191</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Résilience communautaire et soins préhospitaliers d’urgence </vt:lpstr>
      <vt:lpstr>Objectifs</vt:lpstr>
      <vt:lpstr>Définition de la résilience </vt:lpstr>
      <vt:lpstr>Cinq indicateurs de la résilience communautaire </vt:lpstr>
      <vt:lpstr> </vt:lpstr>
      <vt:lpstr> </vt:lpstr>
      <vt:lpstr> </vt:lpstr>
      <vt:lpstr> </vt:lpstr>
      <vt:lpstr> </vt:lpstr>
      <vt:lpstr> </vt:lpstr>
      <vt:lpstr> </vt:lpstr>
      <vt:lpstr> </vt:lpstr>
      <vt:lpstr> </vt:lpstr>
      <vt:lpstr>Comment les premiers secours et les soins d’urgence préhospitaliers peuvent avoir un impact sur la résilience communautaire </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2023-04-05T09:40:22Z</dcterms:created>
  <dcterms:modified xsi:type="dcterms:W3CDTF">2023-06-05T12:57:34Z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0x010100F306B2604BE44180B8B82333BE64DF4E005A5CBB6C53404A16AAEA5338BA523999000A8DC57427FE8447B6BC7D6E7F551E9D</vt:lpwstr>
  </property>
  <property fmtid="{D5CDD505-2E9C-101B-9397-08002B2CF9AE}" pid="3" name="ICRCIMP_RMUnitInCharge">
    <vt:lpwstr>31;#GVA_OP_ASSIST_HELP|c53394dc-0df0-45c5-8220-3bdc97c5e4ad</vt:lpwstr>
  </property>
  <property fmtid="{D5CDD505-2E9C-101B-9397-08002B2CF9AE}" pid="4" name="ICRCIMP_ManageAccess">
    <vt:bool>false</vt:bool>
  </property>
  <property fmtid="{D5CDD505-2E9C-101B-9397-08002B2CF9AE}" pid="5" name="ICRCIMP_OrganizationalUnit">
    <vt:lpwstr/>
  </property>
  <property fmtid="{D5CDD505-2E9C-101B-9397-08002B2CF9AE}" pid="6" name="ICRCIMP_Site_H">
    <vt:lpwstr/>
  </property>
  <property fmtid="{D5CDD505-2E9C-101B-9397-08002B2CF9AE}" pid="7" name="ICRCIMP_Country">
    <vt:lpwstr>2;#No Country|1f55df4f-c103-4303-b974-426a8e7d1d06</vt:lpwstr>
  </property>
  <property fmtid="{D5CDD505-2E9C-101B-9397-08002B2CF9AE}" pid="8" name="ICRCIMP_OrganizationalAccronym">
    <vt:lpwstr/>
  </property>
  <property fmtid="{D5CDD505-2E9C-101B-9397-08002B2CF9AE}" pid="9" name="ICRCIMP_Site">
    <vt:lpwstr/>
  </property>
  <property fmtid="{D5CDD505-2E9C-101B-9397-08002B2CF9AE}" pid="10" name="ICRCIMP_DocumentType">
    <vt:lpwstr/>
  </property>
  <property fmtid="{D5CDD505-2E9C-101B-9397-08002B2CF9AE}" pid="11" name="Key Issue">
    <vt:lpwstr>3;#- No key issue|32056555-74b8-4174-9beb-b0d6d010855f</vt:lpwstr>
  </property>
  <property fmtid="{D5CDD505-2E9C-101B-9397-08002B2CF9AE}" pid="12" name="ICRCIMP_OrganizationalUnit_H">
    <vt:lpwstr/>
  </property>
  <property fmtid="{D5CDD505-2E9C-101B-9397-08002B2CF9AE}" pid="13" name="ICRCIMP_BusinessFunction">
    <vt:lpwstr>1;#Assistance|9015aaae-65d7-4217-8889-581aaffe05a3</vt:lpwstr>
  </property>
  <property fmtid="{D5CDD505-2E9C-101B-9397-08002B2CF9AE}" pid="14" name="ICRCIMP_Keyword">
    <vt:lpwstr/>
  </property>
  <property fmtid="{D5CDD505-2E9C-101B-9397-08002B2CF9AE}" pid="15" name="ICRCIMP_KeyIssue">
    <vt:lpwstr/>
  </property>
  <property fmtid="{D5CDD505-2E9C-101B-9397-08002B2CF9AE}" pid="16" name="ICRCIMP_IHT">
    <vt:lpwstr>4;#Internal|23eb6094-56fc-4ad4-8ae2-cf1575a694f0</vt:lpwstr>
  </property>
  <property fmtid="{D5CDD505-2E9C-101B-9397-08002B2CF9AE}" pid="17" name="_dlc_DocIdItemGuid">
    <vt:lpwstr>3c7b22ef-46f3-4c0b-b1ec-6ac0b5e11f31</vt:lpwstr>
  </property>
</Properties>
</file>