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6"/>
  </p:sldMasterIdLst>
  <p:notesMasterIdLst>
    <p:notesMasterId r:id="rId46"/>
  </p:notesMasterIdLst>
  <p:sldIdLst>
    <p:sldId id="328" r:id="rId7"/>
    <p:sldId id="330" r:id="rId8"/>
    <p:sldId id="335" r:id="rId9"/>
    <p:sldId id="425" r:id="rId10"/>
    <p:sldId id="429" r:id="rId11"/>
    <p:sldId id="428" r:id="rId12"/>
    <p:sldId id="427" r:id="rId13"/>
    <p:sldId id="426" r:id="rId14"/>
    <p:sldId id="274" r:id="rId15"/>
    <p:sldId id="340" r:id="rId16"/>
    <p:sldId id="276" r:id="rId17"/>
    <p:sldId id="288" r:id="rId18"/>
    <p:sldId id="405" r:id="rId19"/>
    <p:sldId id="418" r:id="rId20"/>
    <p:sldId id="407" r:id="rId21"/>
    <p:sldId id="424" r:id="rId22"/>
    <p:sldId id="452" r:id="rId23"/>
    <p:sldId id="454" r:id="rId24"/>
    <p:sldId id="457" r:id="rId25"/>
    <p:sldId id="456" r:id="rId26"/>
    <p:sldId id="455" r:id="rId27"/>
    <p:sldId id="409" r:id="rId28"/>
    <p:sldId id="421" r:id="rId29"/>
    <p:sldId id="434" r:id="rId30"/>
    <p:sldId id="402" r:id="rId31"/>
    <p:sldId id="435" r:id="rId32"/>
    <p:sldId id="436" r:id="rId33"/>
    <p:sldId id="437" r:id="rId34"/>
    <p:sldId id="438" r:id="rId35"/>
    <p:sldId id="439" r:id="rId36"/>
    <p:sldId id="397" r:id="rId37"/>
    <p:sldId id="440" r:id="rId38"/>
    <p:sldId id="441" r:id="rId39"/>
    <p:sldId id="442" r:id="rId40"/>
    <p:sldId id="443" r:id="rId41"/>
    <p:sldId id="444" r:id="rId42"/>
    <p:sldId id="296" r:id="rId43"/>
    <p:sldId id="333" r:id="rId44"/>
    <p:sldId id="322" r:id="rId45"/>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EFFCD"/>
    <a:srgbClr val="FEF5CD"/>
    <a:srgbClr val="FFF5CD"/>
    <a:srgbClr val="3333CC"/>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06" autoAdjust="0"/>
    <p:restoredTop sz="73443" autoAdjust="0"/>
  </p:normalViewPr>
  <p:slideViewPr>
    <p:cSldViewPr snapToGrid="0">
      <p:cViewPr varScale="1">
        <p:scale>
          <a:sx n="84" d="100"/>
          <a:sy n="84" d="100"/>
        </p:scale>
        <p:origin x="1206" y="78"/>
      </p:cViewPr>
      <p:guideLst/>
    </p:cSldViewPr>
  </p:slideViewPr>
  <p:notesTextViewPr>
    <p:cViewPr>
      <p:scale>
        <a:sx n="1" d="1"/>
        <a:sy n="1" d="1"/>
      </p:scale>
      <p:origin x="0" y="0"/>
    </p:cViewPr>
  </p:notesTextViewPr>
  <p:sorterViewPr>
    <p:cViewPr varScale="1">
      <p:scale>
        <a:sx n="1" d="1"/>
        <a:sy n="1" d="1"/>
      </p:scale>
      <p:origin x="0" y="-8298"/>
    </p:cViewPr>
  </p:sorterViewPr>
  <p:notesViewPr>
    <p:cSldViewPr snapToGrid="0">
      <p:cViewPr varScale="1">
        <p:scale>
          <a:sx n="41" d="100"/>
          <a:sy n="41" d="100"/>
        </p:scale>
        <p:origin x="2366" y="5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EBFDA99B-79BD-41A8-84A7-B38FDC46596A}" type="datetimeFigureOut">
              <a:rPr lang="fr-CH" smtClean="0"/>
              <a:t>05.06.2023</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CBD62C2F-403F-4B44-B83A-A77E843BDC6F}" type="slidenum">
              <a:rPr lang="fr-CH" smtClean="0"/>
              <a:t>‹#›</a:t>
            </a:fld>
            <a:endParaRPr lang="fr-CH"/>
          </a:p>
        </p:txBody>
      </p:sp>
    </p:spTree>
    <p:extLst>
      <p:ext uri="{BB962C8B-B14F-4D97-AF65-F5344CB8AC3E}">
        <p14:creationId xmlns:p14="http://schemas.microsoft.com/office/powerpoint/2010/main" val="412263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D30B7-F877-4FC6-B32C-20D5FE21BCAE}" type="slidenum">
              <a:rPr lang="fr-CH" smtClean="0"/>
              <a:pPr/>
              <a:t>1</a:t>
            </a:fld>
            <a:endParaRPr lang="fr-CH"/>
          </a:p>
        </p:txBody>
      </p:sp>
    </p:spTree>
    <p:extLst>
      <p:ext uri="{BB962C8B-B14F-4D97-AF65-F5344CB8AC3E}">
        <p14:creationId xmlns:p14="http://schemas.microsoft.com/office/powerpoint/2010/main" val="2163870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D62C2F-403F-4B44-B83A-A77E843BDC6F}" type="slidenum">
              <a:rPr lang="fr-CH" smtClean="0"/>
              <a:t>10</a:t>
            </a:fld>
            <a:endParaRPr lang="fr-CH"/>
          </a:p>
        </p:txBody>
      </p:sp>
    </p:spTree>
    <p:extLst>
      <p:ext uri="{BB962C8B-B14F-4D97-AF65-F5344CB8AC3E}">
        <p14:creationId xmlns:p14="http://schemas.microsoft.com/office/powerpoint/2010/main" val="4035359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11</a:t>
            </a:fld>
            <a:endParaRPr lang="fr-CH"/>
          </a:p>
        </p:txBody>
      </p:sp>
    </p:spTree>
    <p:extLst>
      <p:ext uri="{BB962C8B-B14F-4D97-AF65-F5344CB8AC3E}">
        <p14:creationId xmlns:p14="http://schemas.microsoft.com/office/powerpoint/2010/main" val="141381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0" dirty="0"/>
              <a:t>In a mass casualty situation this approach will result in the </a:t>
            </a:r>
            <a:r>
              <a:rPr lang="en-US" b="1" dirty="0">
                <a:solidFill>
                  <a:srgbClr val="FF0000"/>
                </a:solidFill>
              </a:rPr>
              <a:t>transfer of the problem from the incident site to the hospital</a:t>
            </a:r>
            <a:r>
              <a:rPr lang="en-US" b="0" dirty="0"/>
              <a:t>, overwhelming and disrupting the care capacity of the health facilities…</a:t>
            </a:r>
          </a:p>
          <a:p>
            <a:endParaRPr lang="en-GB" dirty="0"/>
          </a:p>
        </p:txBody>
      </p:sp>
      <p:sp>
        <p:nvSpPr>
          <p:cNvPr id="4" name="Slide Number Placeholder 3"/>
          <p:cNvSpPr>
            <a:spLocks noGrp="1"/>
          </p:cNvSpPr>
          <p:nvPr>
            <p:ph type="sldNum" sz="quarter" idx="10"/>
          </p:nvPr>
        </p:nvSpPr>
        <p:spPr/>
        <p:txBody>
          <a:bodyPr/>
          <a:lstStyle/>
          <a:p>
            <a:fld id="{CBD62C2F-403F-4B44-B83A-A77E843BDC6F}" type="slidenum">
              <a:rPr lang="fr-CH" smtClean="0"/>
              <a:t>12</a:t>
            </a:fld>
            <a:endParaRPr lang="fr-CH"/>
          </a:p>
        </p:txBody>
      </p:sp>
    </p:spTree>
    <p:extLst>
      <p:ext uri="{BB962C8B-B14F-4D97-AF65-F5344CB8AC3E}">
        <p14:creationId xmlns:p14="http://schemas.microsoft.com/office/powerpoint/2010/main" val="1552466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structuring the response it is also used as a briefing tool</a:t>
            </a:r>
          </a:p>
        </p:txBody>
      </p:sp>
      <p:sp>
        <p:nvSpPr>
          <p:cNvPr id="4" name="Slide Number Placeholder 3"/>
          <p:cNvSpPr>
            <a:spLocks noGrp="1"/>
          </p:cNvSpPr>
          <p:nvPr>
            <p:ph type="sldNum" sz="quarter" idx="5"/>
          </p:nvPr>
        </p:nvSpPr>
        <p:spPr/>
        <p:txBody>
          <a:bodyPr/>
          <a:lstStyle/>
          <a:p>
            <a:fld id="{D87ACF9C-D358-4B0B-8589-E8695BD78271}" type="slidenum">
              <a:rPr lang="en-GB" smtClean="0"/>
              <a:pPr/>
              <a:t>13</a:t>
            </a:fld>
            <a:endParaRPr lang="en-GB"/>
          </a:p>
        </p:txBody>
      </p:sp>
    </p:spTree>
    <p:extLst>
      <p:ext uri="{BB962C8B-B14F-4D97-AF65-F5344CB8AC3E}">
        <p14:creationId xmlns:p14="http://schemas.microsoft.com/office/powerpoint/2010/main" val="3776239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terms gold, silver and bronze may also be substituted with levels 1, 2 or 3</a:t>
            </a:r>
          </a:p>
          <a:p>
            <a:endParaRPr lang="en-US" dirty="0"/>
          </a:p>
          <a:p>
            <a:r>
              <a:rPr lang="en-US" dirty="0"/>
              <a:t>Depending on the context gold and silver may be merged.  But </a:t>
            </a:r>
            <a:r>
              <a:rPr lang="en-US" dirty="0" err="1"/>
              <a:t>emphasise</a:t>
            </a:r>
            <a:r>
              <a:rPr lang="en-US" dirty="0"/>
              <a:t> that there needs to be hands off leadership to maintain command and control.</a:t>
            </a:r>
          </a:p>
          <a:p>
            <a:endParaRPr lang="en-US" dirty="0"/>
          </a:p>
          <a:p>
            <a:r>
              <a:rPr lang="en-US" dirty="0"/>
              <a:t>This is the ideal and needs to be contextualized.  At first there will just be the first responder on scene and the command structure will build as the incident progresses.</a:t>
            </a:r>
          </a:p>
        </p:txBody>
      </p:sp>
      <p:sp>
        <p:nvSpPr>
          <p:cNvPr id="4" name="Slide Number Placeholder 3"/>
          <p:cNvSpPr>
            <a:spLocks noGrp="1"/>
          </p:cNvSpPr>
          <p:nvPr>
            <p:ph type="sldNum" sz="quarter" idx="5"/>
          </p:nvPr>
        </p:nvSpPr>
        <p:spPr/>
        <p:txBody>
          <a:bodyPr/>
          <a:lstStyle/>
          <a:p>
            <a:fld id="{D87ACF9C-D358-4B0B-8589-E8695BD78271}" type="slidenum">
              <a:rPr lang="en-GB" smtClean="0"/>
              <a:pPr/>
              <a:t>14</a:t>
            </a:fld>
            <a:endParaRPr lang="en-GB"/>
          </a:p>
        </p:txBody>
      </p:sp>
    </p:spTree>
    <p:extLst>
      <p:ext uri="{BB962C8B-B14F-4D97-AF65-F5344CB8AC3E}">
        <p14:creationId xmlns:p14="http://schemas.microsoft.com/office/powerpoint/2010/main" val="1790996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prstGeom prst="rect">
            <a:avLst/>
          </a:prstGeom>
        </p:spPr>
        <p:txBody>
          <a:bodyPr/>
          <a:lstStyle/>
          <a:p>
            <a:pPr lvl="0"/>
            <a:endParaRPr/>
          </a:p>
        </p:txBody>
      </p:sp>
      <p:sp>
        <p:nvSpPr>
          <p:cNvPr id="52" name="Shape 52"/>
          <p:cNvSpPr>
            <a:spLocks noGrp="1"/>
          </p:cNvSpPr>
          <p:nvPr>
            <p:ph type="body" sz="quarter" idx="1"/>
          </p:nvPr>
        </p:nvSpPr>
        <p:spPr>
          <a:prstGeom prst="rect">
            <a:avLst/>
          </a:prstGeom>
        </p:spPr>
        <p:txBody>
          <a:bodyPr/>
          <a:lstStyle/>
          <a:p>
            <a:pPr lvl="0" defTabSz="914400">
              <a:lnSpc>
                <a:spcPct val="100000"/>
              </a:lnSpc>
              <a:spcBef>
                <a:spcPts val="400"/>
              </a:spcBef>
              <a:defRPr sz="1800"/>
            </a:pPr>
            <a:r>
              <a:rPr lang="en-US" sz="1800" kern="1200" dirty="0">
                <a:solidFill>
                  <a:schemeClr val="tx1"/>
                </a:solidFill>
                <a:effectLst/>
                <a:latin typeface="+mn-lt"/>
                <a:ea typeface="+mn-ea"/>
                <a:cs typeface="+mn-cs"/>
              </a:rPr>
              <a:t>METHANE can be used for interprofessional communication but by asking the right questions can also be obtained from survivors/drivers.</a:t>
            </a:r>
            <a:endParaRPr sz="12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3465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what a Mass Casualty (any incident in which emergency medical services resources, such as personnel and equipment, are overwhelmed by the number and severity of casualties) is and what</a:t>
            </a:r>
            <a:r>
              <a:rPr lang="en-US" baseline="0" dirty="0"/>
              <a:t> the differences between a Mass Casualty Incident (MCI) and a Mass Casualty Management approach are….</a:t>
            </a:r>
          </a:p>
          <a:p>
            <a:endParaRPr lang="en-US" baseline="0" dirty="0"/>
          </a:p>
          <a:p>
            <a:pPr marL="174982" indent="-174982">
              <a:buFont typeface="Arial" panose="020B0604020202020204" pitchFamily="34" charset="0"/>
              <a:buChar char="•"/>
            </a:pPr>
            <a:r>
              <a:rPr lang="en-US" dirty="0"/>
              <a:t>It has to include more than one patient, and in many jurisdictions, it is generally defined as at least three</a:t>
            </a:r>
          </a:p>
          <a:p>
            <a:pPr marL="174982" indent="-174982">
              <a:buFont typeface="Arial" panose="020B0604020202020204" pitchFamily="34" charset="0"/>
              <a:buChar char="•"/>
            </a:pPr>
            <a:r>
              <a:rPr lang="en-US" b="1" dirty="0"/>
              <a:t>MCI</a:t>
            </a:r>
            <a:r>
              <a:rPr lang="en-US" dirty="0"/>
              <a:t> = (WHO) An incident which generates more patients at one time than locally available resources can manage using routine procedures. It requires exceptional emergency arrangements and additional or extraordinary assistance. i.e. imbalance between needs and services</a:t>
            </a:r>
          </a:p>
          <a:p>
            <a:pPr marL="174982" indent="-174982">
              <a:buFont typeface="Arial" panose="020B0604020202020204" pitchFamily="34" charset="0"/>
              <a:buChar char="•"/>
            </a:pPr>
            <a:r>
              <a:rPr lang="en-US" b="1" dirty="0"/>
              <a:t>Mass casualty management</a:t>
            </a:r>
            <a:r>
              <a:rPr lang="en-US" dirty="0"/>
              <a:t>: (WHO) A coherent and interrelated set of established procedures, policies, and plans that contribute to the shared objectives of optimizing the baseline capacity to deal with patient populations expected in a mass casualty incident, and efﬁciently increasing this capacity during the response to a mass casualty incident.</a:t>
            </a:r>
          </a:p>
          <a:p>
            <a:endParaRPr lang="fr-C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8B15C8-A62C-45EE-8A1C-3CA9B5EC4594}"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99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what a Mass Casualty (any incident in which emergency medical services resources, such as personnel and equipment, are overwhelmed by the number and severity of casualties) is and what</a:t>
            </a:r>
            <a:r>
              <a:rPr lang="en-US" baseline="0" dirty="0"/>
              <a:t> the differences between a Mass Casualty Incident (MCI) and a Mass Casualty Management approach are….</a:t>
            </a:r>
          </a:p>
          <a:p>
            <a:endParaRPr lang="en-US" baseline="0" dirty="0"/>
          </a:p>
          <a:p>
            <a:pPr marL="174982" indent="-174982">
              <a:buFont typeface="Arial" panose="020B0604020202020204" pitchFamily="34" charset="0"/>
              <a:buChar char="•"/>
            </a:pPr>
            <a:r>
              <a:rPr lang="en-US" dirty="0"/>
              <a:t>It has to include more than one patient, and in many jurisdictions, it is generally defined as at least three</a:t>
            </a:r>
          </a:p>
          <a:p>
            <a:pPr marL="174982" indent="-174982">
              <a:buFont typeface="Arial" panose="020B0604020202020204" pitchFamily="34" charset="0"/>
              <a:buChar char="•"/>
            </a:pPr>
            <a:r>
              <a:rPr lang="en-US" b="1" dirty="0"/>
              <a:t>MCI</a:t>
            </a:r>
            <a:r>
              <a:rPr lang="en-US" dirty="0"/>
              <a:t> = (WHO) An incident which generates more patients at one time than locally available resources can manage using routine procedures. It requires exceptional emergency arrangements and additional or extraordinary assistance. i.e. imbalance between needs and services</a:t>
            </a:r>
          </a:p>
          <a:p>
            <a:pPr marL="174982" indent="-174982">
              <a:buFont typeface="Arial" panose="020B0604020202020204" pitchFamily="34" charset="0"/>
              <a:buChar char="•"/>
            </a:pPr>
            <a:r>
              <a:rPr lang="en-US" b="1" dirty="0"/>
              <a:t>Mass casualty management</a:t>
            </a:r>
            <a:r>
              <a:rPr lang="en-US" dirty="0"/>
              <a:t>: (WHO) A coherent and interrelated set of established procedures, policies, and plans that contribute to the shared objectives of optimizing the baseline capacity to deal with patient populations expected in a mass casualty incident, and efﬁciently increasing this capacity during the response to a mass casualty incident.</a:t>
            </a:r>
          </a:p>
          <a:p>
            <a:endParaRPr lang="fr-C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8B15C8-A62C-45EE-8A1C-3CA9B5EC4594}"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34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what a Mass Casualty (any incident in which emergency medical services resources, such as personnel and equipment, are overwhelmed by the number and severity of casualties) is and what</a:t>
            </a:r>
            <a:r>
              <a:rPr lang="en-US" baseline="0" dirty="0"/>
              <a:t> the differences between a Mass Casualty Incident (MCI) and a Mass Casualty Management approach are….</a:t>
            </a:r>
          </a:p>
          <a:p>
            <a:endParaRPr lang="en-US" baseline="0" dirty="0"/>
          </a:p>
          <a:p>
            <a:pPr marL="174982" indent="-174982">
              <a:buFont typeface="Arial" panose="020B0604020202020204" pitchFamily="34" charset="0"/>
              <a:buChar char="•"/>
            </a:pPr>
            <a:r>
              <a:rPr lang="en-US" dirty="0"/>
              <a:t>It has to include more than one patient, and in many jurisdictions, it is generally defined as at least three</a:t>
            </a:r>
          </a:p>
          <a:p>
            <a:pPr marL="174982" indent="-174982">
              <a:buFont typeface="Arial" panose="020B0604020202020204" pitchFamily="34" charset="0"/>
              <a:buChar char="•"/>
            </a:pPr>
            <a:r>
              <a:rPr lang="en-US" b="1" dirty="0"/>
              <a:t>MCI</a:t>
            </a:r>
            <a:r>
              <a:rPr lang="en-US" dirty="0"/>
              <a:t> = (WHO) An incident which generates more patients at one time than locally available resources can manage using routine procedures. It requires exceptional emergency arrangements and additional or extraordinary assistance. i.e. imbalance between needs and services</a:t>
            </a:r>
          </a:p>
          <a:p>
            <a:pPr marL="174982" indent="-174982">
              <a:buFont typeface="Arial" panose="020B0604020202020204" pitchFamily="34" charset="0"/>
              <a:buChar char="•"/>
            </a:pPr>
            <a:r>
              <a:rPr lang="en-US" b="1" dirty="0"/>
              <a:t>Mass casualty management</a:t>
            </a:r>
            <a:r>
              <a:rPr lang="en-US" dirty="0"/>
              <a:t>: (WHO) A coherent and interrelated set of established procedures, policies, and plans that contribute to the shared objectives of optimizing the baseline capacity to deal with patient populations expected in a mass casualty incident, and efﬁciently increasing this capacity during the response to a mass casualty incident.</a:t>
            </a:r>
          </a:p>
          <a:p>
            <a:endParaRPr lang="fr-C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8B15C8-A62C-45EE-8A1C-3CA9B5EC4594}"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049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what a Mass Casualty (any incident in which emergency medical services resources, such as personnel and equipment, are overwhelmed by the number and severity of casualties) is and what</a:t>
            </a:r>
            <a:r>
              <a:rPr lang="en-US" baseline="0" dirty="0"/>
              <a:t> the differences between a Mass Casualty Incident (MCI) and a Mass Casualty Management approach are….</a:t>
            </a:r>
          </a:p>
          <a:p>
            <a:endParaRPr lang="en-US" baseline="0" dirty="0"/>
          </a:p>
          <a:p>
            <a:pPr marL="174982" indent="-174982">
              <a:buFont typeface="Arial" panose="020B0604020202020204" pitchFamily="34" charset="0"/>
              <a:buChar char="•"/>
            </a:pPr>
            <a:r>
              <a:rPr lang="en-US" dirty="0"/>
              <a:t>It has to include more than one patient, and in many jurisdictions, it is generally defined as at least three</a:t>
            </a:r>
          </a:p>
          <a:p>
            <a:pPr marL="174982" indent="-174982">
              <a:buFont typeface="Arial" panose="020B0604020202020204" pitchFamily="34" charset="0"/>
              <a:buChar char="•"/>
            </a:pPr>
            <a:r>
              <a:rPr lang="en-US" b="1" dirty="0"/>
              <a:t>MCI</a:t>
            </a:r>
            <a:r>
              <a:rPr lang="en-US" dirty="0"/>
              <a:t> = (WHO) An incident which generates more patients at one time than locally available resources can manage using routine procedures. It requires exceptional emergency arrangements and additional or extraordinary assistance. i.e. imbalance between needs and services</a:t>
            </a:r>
          </a:p>
          <a:p>
            <a:pPr marL="174982" indent="-174982">
              <a:buFont typeface="Arial" panose="020B0604020202020204" pitchFamily="34" charset="0"/>
              <a:buChar char="•"/>
            </a:pPr>
            <a:r>
              <a:rPr lang="en-US" b="1" dirty="0"/>
              <a:t>Mass casualty management</a:t>
            </a:r>
            <a:r>
              <a:rPr lang="en-US" dirty="0"/>
              <a:t>: (WHO) A coherent and interrelated set of established procedures, policies, and plans that contribute to the shared objectives of optimizing the baseline capacity to deal with patient populations expected in a mass casualty incident, and efﬁciently increasing this capacity during the response to a mass casualty incident.</a:t>
            </a:r>
          </a:p>
          <a:p>
            <a:endParaRPr lang="fr-C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8B15C8-A62C-45EE-8A1C-3CA9B5EC4594}"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522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2</a:t>
            </a:fld>
            <a:endParaRPr lang="fr-CH"/>
          </a:p>
        </p:txBody>
      </p:sp>
    </p:spTree>
    <p:extLst>
      <p:ext uri="{BB962C8B-B14F-4D97-AF65-F5344CB8AC3E}">
        <p14:creationId xmlns:p14="http://schemas.microsoft.com/office/powerpoint/2010/main" val="894012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8B15C8-A62C-45EE-8A1C-3CA9B5EC4594}"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722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8B15C8-A62C-45EE-8A1C-3CA9B5EC4594}"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373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prstGeom prst="rect">
            <a:avLst/>
          </a:prstGeom>
        </p:spPr>
        <p:txBody>
          <a:bodyPr/>
          <a:lstStyle/>
          <a:p>
            <a:pPr lvl="0"/>
            <a:endParaRPr/>
          </a:p>
        </p:txBody>
      </p:sp>
      <p:sp>
        <p:nvSpPr>
          <p:cNvPr id="52" name="Shape 52"/>
          <p:cNvSpPr>
            <a:spLocks noGrp="1"/>
          </p:cNvSpPr>
          <p:nvPr>
            <p:ph type="body" sz="quarter" idx="1"/>
          </p:nvPr>
        </p:nvSpPr>
        <p:spPr>
          <a:prstGeom prst="rect">
            <a:avLst/>
          </a:prstGeom>
        </p:spPr>
        <p:txBody>
          <a:bodyPr/>
          <a:lstStyle/>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Priority 1 - Immediate</a:t>
            </a:r>
            <a:endParaRPr lang="en-GB"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Casualties who require immediate life saving interventions. These are time critical</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casualties. (High priority transport &amp; continuous observation/ monitoring)</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Priority 2 – Urgent</a:t>
            </a:r>
            <a:endParaRPr lang="en-GB"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Casualties who are stable, but have significant potential to deteriorate. (Urgent transport &amp; monitor for decompensation)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Priority 3 - Delayed</a:t>
            </a:r>
            <a:endParaRPr lang="en-GB"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Walking (sieve) or stable/minor injuries (sort). (Transport only if needed/when available. Refer to designated low acuity area)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t>
            </a:r>
            <a:r>
              <a:rPr lang="en-US" sz="1200" kern="1200" dirty="0" err="1">
                <a:solidFill>
                  <a:schemeClr val="tx1"/>
                </a:solidFill>
                <a:effectLst/>
                <a:latin typeface="+mn-lt"/>
                <a:ea typeface="+mn-ea"/>
                <a:cs typeface="+mn-cs"/>
              </a:rPr>
              <a:t>colours</a:t>
            </a:r>
            <a:r>
              <a:rPr lang="en-US" sz="1200" kern="1200" dirty="0">
                <a:solidFill>
                  <a:schemeClr val="tx1"/>
                </a:solidFill>
                <a:effectLst/>
                <a:latin typeface="+mn-lt"/>
                <a:ea typeface="+mn-ea"/>
                <a:cs typeface="+mn-cs"/>
              </a:rPr>
              <a:t> used are grey for deceased patients and blue for patients who will be treated with palliation – determining patients for palliation is not usually done prehospital.</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Emphasise</a:t>
            </a:r>
            <a:r>
              <a:rPr lang="en-US" sz="1200" kern="1200" dirty="0">
                <a:solidFill>
                  <a:schemeClr val="tx1"/>
                </a:solidFill>
                <a:effectLst/>
                <a:latin typeface="+mn-lt"/>
                <a:ea typeface="+mn-ea"/>
                <a:cs typeface="+mn-cs"/>
              </a:rPr>
              <a:t> that patients are placed in triage priorities using a triage tool.  There are multiple examples and we will look at some of them.  Ensure that if the context uses a particular mass casualty triage tool that this is put into the presentation and AFTER showing some of the alternatives then this can be the one that is used for the exercises including the table tops / EMERGO  and the full scale simulations.</a:t>
            </a:r>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77975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prstGeom prst="rect">
            <a:avLst/>
          </a:prstGeom>
        </p:spPr>
        <p:txBody>
          <a:bodyPr/>
          <a:lstStyle/>
          <a:p>
            <a:pPr lvl="0"/>
            <a:endParaRPr/>
          </a:p>
        </p:txBody>
      </p:sp>
      <p:sp>
        <p:nvSpPr>
          <p:cNvPr id="52" name="Shape 52"/>
          <p:cNvSpPr>
            <a:spLocks noGrp="1"/>
          </p:cNvSpPr>
          <p:nvPr>
            <p:ph type="body" sz="quarter" idx="1"/>
          </p:nvPr>
        </p:nvSpPr>
        <p:spPr>
          <a:prstGeom prst="rect">
            <a:avLst/>
          </a:prstGeom>
        </p:spPr>
        <p:txBody>
          <a:bodyPr/>
          <a:lstStyle/>
          <a:p>
            <a:pPr lvl="0" defTabSz="914400">
              <a:lnSpc>
                <a:spcPct val="100000"/>
              </a:lnSpc>
              <a:spcBef>
                <a:spcPts val="400"/>
              </a:spcBef>
              <a:defRPr sz="1800"/>
            </a:pPr>
            <a:r>
              <a:rPr lang="en-US" sz="1200" dirty="0" err="1">
                <a:latin typeface="Times New Roman"/>
                <a:ea typeface="Times New Roman"/>
                <a:cs typeface="Times New Roman"/>
                <a:sym typeface="Times New Roman"/>
              </a:rPr>
              <a:t>Emphasise</a:t>
            </a:r>
            <a:r>
              <a:rPr lang="en-US" sz="1200" dirty="0">
                <a:latin typeface="Times New Roman"/>
                <a:ea typeface="Times New Roman"/>
                <a:cs typeface="Times New Roman"/>
                <a:sym typeface="Times New Roman"/>
              </a:rPr>
              <a:t> there are different triage systems available.  The course should identify what is the agreed tool in their area /country and use that.  If they don’t have one then one of the following could be </a:t>
            </a:r>
            <a:r>
              <a:rPr lang="en-US" sz="1200" dirty="0" err="1">
                <a:latin typeface="Times New Roman"/>
                <a:ea typeface="Times New Roman"/>
                <a:cs typeface="Times New Roman"/>
                <a:sym typeface="Times New Roman"/>
              </a:rPr>
              <a:t>utilised</a:t>
            </a:r>
            <a:r>
              <a:rPr lang="en-US" sz="1200" dirty="0">
                <a:latin typeface="Times New Roman"/>
                <a:ea typeface="Times New Roman"/>
                <a:cs typeface="Times New Roman"/>
                <a:sym typeface="Times New Roman"/>
              </a:rPr>
              <a:t>.</a:t>
            </a:r>
            <a:endParaRPr sz="12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790997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prstGeom prst="rect">
            <a:avLst/>
          </a:prstGeom>
        </p:spPr>
        <p:txBody>
          <a:bodyPr/>
          <a:lstStyle/>
          <a:p>
            <a:pPr lvl="0"/>
            <a:endParaRPr/>
          </a:p>
        </p:txBody>
      </p:sp>
      <p:sp>
        <p:nvSpPr>
          <p:cNvPr id="52" name="Shape 52"/>
          <p:cNvSpPr>
            <a:spLocks noGrp="1"/>
          </p:cNvSpPr>
          <p:nvPr>
            <p:ph type="body" sz="quarter" idx="1"/>
          </p:nvPr>
        </p:nvSpPr>
        <p:spPr>
          <a:prstGeom prst="rect">
            <a:avLst/>
          </a:prstGeom>
        </p:spPr>
        <p:txBody>
          <a:bodyPr/>
          <a:lstStyle/>
          <a:p>
            <a:pPr lvl="0" defTabSz="914400">
              <a:lnSpc>
                <a:spcPct val="100000"/>
              </a:lnSpc>
              <a:spcBef>
                <a:spcPts val="400"/>
              </a:spcBef>
              <a:defRPr sz="1800"/>
            </a:pPr>
            <a:endParaRPr sz="12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104721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37</a:t>
            </a:fld>
            <a:endParaRPr lang="fr-CH"/>
          </a:p>
        </p:txBody>
      </p:sp>
    </p:spTree>
    <p:extLst>
      <p:ext uri="{BB962C8B-B14F-4D97-AF65-F5344CB8AC3E}">
        <p14:creationId xmlns:p14="http://schemas.microsoft.com/office/powerpoint/2010/main" val="1627121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There must be a pre-established communication system between the emergency services and pre-hospital services but also the community and hospital. Keep in mind that prehospital services can vary from well-staffed and equipped teams to First Aid volunteers</a:t>
            </a:r>
            <a:endParaRPr lang="fr-CH" dirty="0"/>
          </a:p>
          <a:p>
            <a:r>
              <a:rPr lang="en-GB" dirty="0"/>
              <a:t>Triage: Do the best for the most</a:t>
            </a:r>
          </a:p>
        </p:txBody>
      </p:sp>
      <p:sp>
        <p:nvSpPr>
          <p:cNvPr id="4" name="Slide Number Placeholder 3"/>
          <p:cNvSpPr>
            <a:spLocks noGrp="1"/>
          </p:cNvSpPr>
          <p:nvPr>
            <p:ph type="sldNum" sz="quarter" idx="10"/>
          </p:nvPr>
        </p:nvSpPr>
        <p:spPr/>
        <p:txBody>
          <a:bodyPr/>
          <a:lstStyle/>
          <a:p>
            <a:fld id="{CBD62C2F-403F-4B44-B83A-A77E843BDC6F}" type="slidenum">
              <a:rPr lang="fr-CH" smtClean="0"/>
              <a:t>38</a:t>
            </a:fld>
            <a:endParaRPr lang="fr-CH"/>
          </a:p>
        </p:txBody>
      </p:sp>
    </p:spTree>
    <p:extLst>
      <p:ext uri="{BB962C8B-B14F-4D97-AF65-F5344CB8AC3E}">
        <p14:creationId xmlns:p14="http://schemas.microsoft.com/office/powerpoint/2010/main" val="2322665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39</a:t>
            </a:fld>
            <a:endParaRPr lang="fr-CH"/>
          </a:p>
        </p:txBody>
      </p:sp>
    </p:spTree>
    <p:extLst>
      <p:ext uri="{BB962C8B-B14F-4D97-AF65-F5344CB8AC3E}">
        <p14:creationId xmlns:p14="http://schemas.microsoft.com/office/powerpoint/2010/main" val="176255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what a Mass Casualty (any incident in which emergency medical services resources, such as personnel and equipment, are overwhelmed by the number and severity of casualties) is and what</a:t>
            </a:r>
            <a:r>
              <a:rPr lang="en-US" baseline="0" dirty="0"/>
              <a:t> the differences between a Mass Casualty Incident (MCI) and a Mass Casualty Management approach are….</a:t>
            </a:r>
          </a:p>
          <a:p>
            <a:endParaRPr lang="en-US" baseline="0" dirty="0"/>
          </a:p>
          <a:p>
            <a:pPr marL="174982" indent="-174982">
              <a:buFont typeface="Arial" panose="020B0604020202020204" pitchFamily="34" charset="0"/>
              <a:buChar char="•"/>
            </a:pPr>
            <a:r>
              <a:rPr lang="en-US" dirty="0"/>
              <a:t>It has to include more than one patient, and in many jurisdictions, it is generally defined as at least three</a:t>
            </a:r>
          </a:p>
          <a:p>
            <a:pPr marL="174982" indent="-174982">
              <a:buFont typeface="Arial" panose="020B0604020202020204" pitchFamily="34" charset="0"/>
              <a:buChar char="•"/>
            </a:pPr>
            <a:r>
              <a:rPr lang="en-US" b="1" dirty="0"/>
              <a:t>MCI</a:t>
            </a:r>
            <a:r>
              <a:rPr lang="en-US" dirty="0"/>
              <a:t> = (WHO) An incident which generates more patients at one time than locally available resources can manage using routine procedures. It requires exceptional emergency arrangements and additional or extraordinary assistance. i.e. imbalance between needs and services</a:t>
            </a:r>
          </a:p>
          <a:p>
            <a:pPr marL="174982" indent="-174982">
              <a:buFont typeface="Arial" panose="020B0604020202020204" pitchFamily="34" charset="0"/>
              <a:buChar char="•"/>
            </a:pPr>
            <a:r>
              <a:rPr lang="en-US" b="1" dirty="0"/>
              <a:t>Mass casualty management</a:t>
            </a:r>
            <a:r>
              <a:rPr lang="en-US" dirty="0"/>
              <a:t>: (WHO) A coherent and interrelated set of established procedures, policies, and plans that contribute to the shared objectives of optimizing the baseline capacity to deal with patient populations expected in a mass casualty incident, and efﬁciently increasing this capacity during the response to a mass casualty incident.</a:t>
            </a:r>
          </a:p>
          <a:p>
            <a:endParaRPr lang="fr-CH" dirty="0"/>
          </a:p>
        </p:txBody>
      </p:sp>
      <p:sp>
        <p:nvSpPr>
          <p:cNvPr id="4" name="Slide Number Placeholder 3"/>
          <p:cNvSpPr>
            <a:spLocks noGrp="1"/>
          </p:cNvSpPr>
          <p:nvPr>
            <p:ph type="sldNum" sz="quarter" idx="10"/>
          </p:nvPr>
        </p:nvSpPr>
        <p:spPr/>
        <p:txBody>
          <a:bodyPr/>
          <a:lstStyle/>
          <a:p>
            <a:fld id="{868B15C8-A62C-45EE-8A1C-3CA9B5EC4594}" type="slidenum">
              <a:rPr lang="fr-CH" smtClean="0"/>
              <a:t>3</a:t>
            </a:fld>
            <a:endParaRPr lang="fr-CH"/>
          </a:p>
        </p:txBody>
      </p:sp>
    </p:spTree>
    <p:extLst>
      <p:ext uri="{BB962C8B-B14F-4D97-AF65-F5344CB8AC3E}">
        <p14:creationId xmlns:p14="http://schemas.microsoft.com/office/powerpoint/2010/main" val="2175140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what a Mass Casualty (any incident in which emergency medical services resources, such as personnel and equipment, are overwhelmed by the number and severity of casualties) is and what</a:t>
            </a:r>
            <a:r>
              <a:rPr lang="en-US" baseline="0" dirty="0"/>
              <a:t> the differences between a Mass Casualty Incident (MCI) and a Mass Casualty Management approach are….</a:t>
            </a:r>
          </a:p>
          <a:p>
            <a:endParaRPr lang="en-US" baseline="0" dirty="0"/>
          </a:p>
          <a:p>
            <a:pPr marL="174982" indent="-174982">
              <a:buFont typeface="Arial" panose="020B0604020202020204" pitchFamily="34" charset="0"/>
              <a:buChar char="•"/>
            </a:pPr>
            <a:r>
              <a:rPr lang="en-US" dirty="0"/>
              <a:t>It has to include more than one patient, and in many jurisdictions, it is generally defined as at least three</a:t>
            </a:r>
          </a:p>
          <a:p>
            <a:pPr marL="174982" indent="-174982">
              <a:buFont typeface="Arial" panose="020B0604020202020204" pitchFamily="34" charset="0"/>
              <a:buChar char="•"/>
            </a:pPr>
            <a:r>
              <a:rPr lang="en-US" b="1" dirty="0"/>
              <a:t>MCI</a:t>
            </a:r>
            <a:r>
              <a:rPr lang="en-US" dirty="0"/>
              <a:t> = (WHO) An incident which generates more patients at one time than locally available resources can manage using routine procedures. It requires exceptional emergency arrangements and additional or extraordinary assistance. i.e. imbalance between needs and services</a:t>
            </a:r>
          </a:p>
          <a:p>
            <a:pPr marL="174982" indent="-174982">
              <a:buFont typeface="Arial" panose="020B0604020202020204" pitchFamily="34" charset="0"/>
              <a:buChar char="•"/>
            </a:pPr>
            <a:r>
              <a:rPr lang="en-US" b="1" dirty="0"/>
              <a:t>Mass casualty management</a:t>
            </a:r>
            <a:r>
              <a:rPr lang="en-US" dirty="0"/>
              <a:t>: (WHO) A coherent and interrelated set of established procedures, policies, and plans that contribute to the shared objectives of optimizing the baseline capacity to deal with patient populations expected in a mass casualty incident, and efﬁciently increasing this capacity during the response to a mass casualty incident.</a:t>
            </a:r>
          </a:p>
          <a:p>
            <a:endParaRPr lang="fr-C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8B15C8-A62C-45EE-8A1C-3CA9B5EC4594}"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608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what a Mass Casualty (any incident in which emergency medical services resources, such as personnel and equipment, are overwhelmed by the number and severity of casualties) is and what</a:t>
            </a:r>
            <a:r>
              <a:rPr lang="en-US" baseline="0" dirty="0"/>
              <a:t> the differences between a Mass Casualty Incident (MCI) and a Mass Casualty Management approach are….</a:t>
            </a:r>
          </a:p>
          <a:p>
            <a:endParaRPr lang="en-US" baseline="0" dirty="0"/>
          </a:p>
          <a:p>
            <a:pPr marL="174982" indent="-174982">
              <a:buFont typeface="Arial" panose="020B0604020202020204" pitchFamily="34" charset="0"/>
              <a:buChar char="•"/>
            </a:pPr>
            <a:r>
              <a:rPr lang="en-US" dirty="0"/>
              <a:t>It has to include more than one patient, and in many jurisdictions, it is generally defined as at least three</a:t>
            </a:r>
          </a:p>
          <a:p>
            <a:pPr marL="174982" indent="-174982">
              <a:buFont typeface="Arial" panose="020B0604020202020204" pitchFamily="34" charset="0"/>
              <a:buChar char="•"/>
            </a:pPr>
            <a:r>
              <a:rPr lang="en-US" b="1" dirty="0"/>
              <a:t>MCI</a:t>
            </a:r>
            <a:r>
              <a:rPr lang="en-US" dirty="0"/>
              <a:t> = (WHO) An incident which generates more patients at one time than locally available resources can manage using routine procedures. It requires exceptional emergency arrangements and additional or extraordinary assistance. i.e. imbalance between needs and services</a:t>
            </a:r>
          </a:p>
          <a:p>
            <a:pPr marL="174982" indent="-174982">
              <a:buFont typeface="Arial" panose="020B0604020202020204" pitchFamily="34" charset="0"/>
              <a:buChar char="•"/>
            </a:pPr>
            <a:r>
              <a:rPr lang="en-US" b="1" dirty="0"/>
              <a:t>Mass casualty management</a:t>
            </a:r>
            <a:r>
              <a:rPr lang="en-US" dirty="0"/>
              <a:t>: (WHO) A coherent and interrelated set of established procedures, policies, and plans that contribute to the shared objectives of optimizing the baseline capacity to deal with patient populations expected in a mass casualty incident, and efﬁciently increasing this capacity during the response to a mass casualty incident.</a:t>
            </a:r>
          </a:p>
          <a:p>
            <a:endParaRPr lang="fr-C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8B15C8-A62C-45EE-8A1C-3CA9B5EC4594}"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839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what a Mass Casualty (any incident in which emergency medical services resources, such as personnel and equipment, are overwhelmed by the number and severity of casualties) is and what</a:t>
            </a:r>
            <a:r>
              <a:rPr lang="en-US" baseline="0" dirty="0"/>
              <a:t> the differences between a Mass Casualty Incident (MCI) and a Mass Casualty Management approach are….</a:t>
            </a:r>
          </a:p>
          <a:p>
            <a:endParaRPr lang="en-US" baseline="0" dirty="0"/>
          </a:p>
          <a:p>
            <a:pPr marL="174982" indent="-174982">
              <a:buFont typeface="Arial" panose="020B0604020202020204" pitchFamily="34" charset="0"/>
              <a:buChar char="•"/>
            </a:pPr>
            <a:r>
              <a:rPr lang="en-US" dirty="0"/>
              <a:t>It has to include more than one patient, and in many jurisdictions, it is generally defined as at least three</a:t>
            </a:r>
          </a:p>
          <a:p>
            <a:pPr marL="174982" indent="-174982">
              <a:buFont typeface="Arial" panose="020B0604020202020204" pitchFamily="34" charset="0"/>
              <a:buChar char="•"/>
            </a:pPr>
            <a:r>
              <a:rPr lang="en-US" b="1" dirty="0"/>
              <a:t>MCI</a:t>
            </a:r>
            <a:r>
              <a:rPr lang="en-US" dirty="0"/>
              <a:t> = (WHO) An incident which generates more patients at one time than locally available resources can manage using routine procedures. It requires exceptional emergency arrangements and additional or extraordinary assistance. i.e. imbalance between needs and services</a:t>
            </a:r>
          </a:p>
          <a:p>
            <a:pPr marL="174982" indent="-174982">
              <a:buFont typeface="Arial" panose="020B0604020202020204" pitchFamily="34" charset="0"/>
              <a:buChar char="•"/>
            </a:pPr>
            <a:r>
              <a:rPr lang="en-US" b="1" dirty="0"/>
              <a:t>Mass casualty management</a:t>
            </a:r>
            <a:r>
              <a:rPr lang="en-US" dirty="0"/>
              <a:t>: (WHO) A coherent and interrelated set of established procedures, policies, and plans that contribute to the shared objectives of optimizing the baseline capacity to deal with patient populations expected in a mass casualty incident, and efﬁciently increasing this capacity during the response to a mass casualty incident.</a:t>
            </a:r>
          </a:p>
          <a:p>
            <a:endParaRPr lang="fr-C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8B15C8-A62C-45EE-8A1C-3CA9B5EC4594}"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254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what a Mass Casualty (any incident in which emergency medical services resources, such as personnel and equipment, are overwhelmed by the number and severity of casualties) is and what</a:t>
            </a:r>
            <a:r>
              <a:rPr lang="en-US" baseline="0" dirty="0"/>
              <a:t> the differences between a Mass Casualty Incident (MCI) and a Mass Casualty Management approach are….</a:t>
            </a:r>
          </a:p>
          <a:p>
            <a:endParaRPr lang="en-US" baseline="0" dirty="0"/>
          </a:p>
          <a:p>
            <a:pPr marL="174982" indent="-174982">
              <a:buFont typeface="Arial" panose="020B0604020202020204" pitchFamily="34" charset="0"/>
              <a:buChar char="•"/>
            </a:pPr>
            <a:r>
              <a:rPr lang="en-US" dirty="0"/>
              <a:t>It has to include more than one patient, and in many jurisdictions, it is generally defined as at least three</a:t>
            </a:r>
          </a:p>
          <a:p>
            <a:pPr marL="174982" indent="-174982">
              <a:buFont typeface="Arial" panose="020B0604020202020204" pitchFamily="34" charset="0"/>
              <a:buChar char="•"/>
            </a:pPr>
            <a:r>
              <a:rPr lang="en-US" b="1" dirty="0"/>
              <a:t>MCI</a:t>
            </a:r>
            <a:r>
              <a:rPr lang="en-US" dirty="0"/>
              <a:t> = (WHO) An incident which generates more patients at one time than locally available resources can manage using routine procedures. It requires exceptional emergency arrangements and additional or extraordinary assistance. i.e. imbalance between needs and services</a:t>
            </a:r>
          </a:p>
          <a:p>
            <a:pPr marL="174982" indent="-174982">
              <a:buFont typeface="Arial" panose="020B0604020202020204" pitchFamily="34" charset="0"/>
              <a:buChar char="•"/>
            </a:pPr>
            <a:r>
              <a:rPr lang="en-US" b="1" dirty="0"/>
              <a:t>Mass casualty management</a:t>
            </a:r>
            <a:r>
              <a:rPr lang="en-US" dirty="0"/>
              <a:t>: (WHO) A coherent and interrelated set of established procedures, policies, and plans that contribute to the shared objectives of optimizing the baseline capacity to deal with patient populations expected in a mass casualty incident, and efﬁciently increasing this capacity during the response to a mass casualty incident.</a:t>
            </a:r>
          </a:p>
          <a:p>
            <a:endParaRPr lang="fr-C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8B15C8-A62C-45EE-8A1C-3CA9B5EC4594}"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14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what a Mass Casualty (any incident in which emergency medical services resources, such as personnel and equipment, are overwhelmed by the number and severity of casualties) is and what</a:t>
            </a:r>
            <a:r>
              <a:rPr lang="en-US" baseline="0" dirty="0"/>
              <a:t> the differences between a Mass Casualty Incident (MCI) and a Mass Casualty Management approach are….</a:t>
            </a:r>
          </a:p>
          <a:p>
            <a:endParaRPr lang="en-US" baseline="0" dirty="0"/>
          </a:p>
          <a:p>
            <a:pPr marL="174982" indent="-174982">
              <a:buFont typeface="Arial" panose="020B0604020202020204" pitchFamily="34" charset="0"/>
              <a:buChar char="•"/>
            </a:pPr>
            <a:r>
              <a:rPr lang="en-US" dirty="0"/>
              <a:t>It has to include more than one patient, and in many jurisdictions, it is generally defined as at least three</a:t>
            </a:r>
          </a:p>
          <a:p>
            <a:pPr marL="174982" indent="-174982">
              <a:buFont typeface="Arial" panose="020B0604020202020204" pitchFamily="34" charset="0"/>
              <a:buChar char="•"/>
            </a:pPr>
            <a:r>
              <a:rPr lang="en-US" b="1" dirty="0"/>
              <a:t>MCI</a:t>
            </a:r>
            <a:r>
              <a:rPr lang="en-US" dirty="0"/>
              <a:t> = (WHO) An incident which generates more patients at one time than locally available resources can manage using routine procedures. It requires exceptional emergency arrangements and additional or extraordinary assistance. i.e. imbalance between needs and services</a:t>
            </a:r>
          </a:p>
          <a:p>
            <a:pPr marL="174982" indent="-174982">
              <a:buFont typeface="Arial" panose="020B0604020202020204" pitchFamily="34" charset="0"/>
              <a:buChar char="•"/>
            </a:pPr>
            <a:r>
              <a:rPr lang="en-US" b="1" dirty="0"/>
              <a:t>Mass casualty management</a:t>
            </a:r>
            <a:r>
              <a:rPr lang="en-US" dirty="0"/>
              <a:t>: (WHO) A coherent and interrelated set of established procedures, policies, and plans that contribute to the shared objectives of optimizing the baseline capacity to deal with patient populations expected in a mass casualty incident, and efﬁciently increasing this capacity during the response to a mass casualty incident.</a:t>
            </a:r>
          </a:p>
          <a:p>
            <a:endParaRPr lang="fr-C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8B15C8-A62C-45EE-8A1C-3CA9B5EC4594}"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164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BD62C2F-403F-4B44-B83A-A77E843BDC6F}" type="slidenum">
              <a:rPr lang="fr-CH" smtClean="0"/>
              <a:t>9</a:t>
            </a:fld>
            <a:endParaRPr lang="fr-CH"/>
          </a:p>
        </p:txBody>
      </p:sp>
    </p:spTree>
    <p:extLst>
      <p:ext uri="{BB962C8B-B14F-4D97-AF65-F5344CB8AC3E}">
        <p14:creationId xmlns:p14="http://schemas.microsoft.com/office/powerpoint/2010/main" val="2610676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5B729698-C668-4806-BA75-DD9AE591788D}" type="datetime1">
              <a:rPr lang="fr-CH" smtClean="0"/>
              <a:t>05.06.2023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183192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FF5A9E1E-6593-4ABA-A4A6-4899298A4064}" type="datetime1">
              <a:rPr lang="fr-CH" smtClean="0"/>
              <a:t>05.06.2023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1108525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23510C26-44D8-4652-B894-9A8C36D636BA}" type="datetime1">
              <a:rPr lang="fr-CH" smtClean="0"/>
              <a:t>05.06.2023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4025439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71543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D670C582-EFCD-40AD-95EB-C42D7D03D05C}" type="datetime1">
              <a:rPr lang="fr-CH" smtClean="0"/>
              <a:t>05.06.2023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2201470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31329-94FC-4C67-86BA-15027E1A063C}" type="datetime1">
              <a:rPr lang="fr-CH" smtClean="0"/>
              <a:t>05.06.2023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58886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84F66335-D272-4998-9E4F-AAAFBA07EAC0}" type="datetime1">
              <a:rPr lang="fr-CH" smtClean="0"/>
              <a:t>05.06.2023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145179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924B9A82-5471-415E-83E0-3DC9F626B0B4}" type="datetime1">
              <a:rPr lang="fr-CH" smtClean="0"/>
              <a:t>05.06.2023</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1564020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0321D48C-F6E7-4ED9-93C1-2708C38748C6}" type="datetime1">
              <a:rPr lang="fr-CH" smtClean="0"/>
              <a:t>05.06.2023</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2983159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6A9296-3556-4D35-8903-85270CB699BC}" type="datetime1">
              <a:rPr lang="fr-CH" smtClean="0"/>
              <a:t>05.06.2023</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3234723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ED0FCE-8A69-4FA5-A6C4-8AD38505BE64}" type="datetime1">
              <a:rPr lang="fr-CH" smtClean="0"/>
              <a:t>05.06.2023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2367225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A62EB4-D28F-41A4-8B5D-8641AF1058E5}" type="datetime1">
              <a:rPr lang="fr-CH" smtClean="0"/>
              <a:t>05.06.2023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DB1CEA2B-11BA-47C1-B2B8-F71A1EE91919}" type="slidenum">
              <a:rPr lang="fr-CH" smtClean="0"/>
              <a:t>‹#›</a:t>
            </a:fld>
            <a:endParaRPr lang="fr-CH"/>
          </a:p>
        </p:txBody>
      </p:sp>
    </p:spTree>
    <p:extLst>
      <p:ext uri="{BB962C8B-B14F-4D97-AF65-F5344CB8AC3E}">
        <p14:creationId xmlns:p14="http://schemas.microsoft.com/office/powerpoint/2010/main" val="2157346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9C6D4-4BBD-4B51-8124-789D5F4D87D3}" type="datetime1">
              <a:rPr lang="fr-CH" smtClean="0"/>
              <a:t>05.06.2023</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1CEA2B-11BA-47C1-B2B8-F71A1EE91919}" type="slidenum">
              <a:rPr lang="fr-CH" smtClean="0"/>
              <a:t>‹#›</a:t>
            </a:fld>
            <a:endParaRPr lang="fr-CH"/>
          </a:p>
        </p:txBody>
      </p:sp>
    </p:spTree>
    <p:extLst>
      <p:ext uri="{BB962C8B-B14F-4D97-AF65-F5344CB8AC3E}">
        <p14:creationId xmlns:p14="http://schemas.microsoft.com/office/powerpoint/2010/main" val="2463558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5.png"/><Relationship Id="rId17" Type="http://schemas.openxmlformats.org/officeDocument/2006/relationships/image" Target="../media/image32.png"/><Relationship Id="rId2" Type="http://schemas.openxmlformats.org/officeDocument/2006/relationships/notesSlide" Target="../notesSlides/notesSlide12.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0.png"/><Relationship Id="rId10" Type="http://schemas.openxmlformats.org/officeDocument/2006/relationships/image" Target="../media/image26.png"/><Relationship Id="rId19"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13" name="Title 1">
            <a:extLst>
              <a:ext uri="{FF2B5EF4-FFF2-40B4-BE49-F238E27FC236}">
                <a16:creationId xmlns:a16="http://schemas.microsoft.com/office/drawing/2014/main" id="{1A48CA20-F492-474A-8D3C-C61B87087067}"/>
              </a:ext>
            </a:extLst>
          </p:cNvPr>
          <p:cNvSpPr>
            <a:spLocks noGrp="1"/>
          </p:cNvSpPr>
          <p:nvPr>
            <p:ph type="ctrTitle"/>
          </p:nvPr>
        </p:nvSpPr>
        <p:spPr>
          <a:xfrm>
            <a:off x="1524000" y="2389410"/>
            <a:ext cx="9144000" cy="2301767"/>
          </a:xfrm>
        </p:spPr>
        <p:txBody>
          <a:bodyPr>
            <a:normAutofit fontScale="90000"/>
          </a:bodyPr>
          <a:lstStyle/>
          <a:p>
            <a:r>
              <a:rPr lang="fr-FR">
                <a:latin typeface="+mn-lt"/>
              </a:rPr>
              <a:t>Introduction à la prise en charge d’un grand nombre de victimes...</a:t>
            </a:r>
            <a:br>
              <a:rPr lang="fr-FR"/>
            </a:br>
            <a:endParaRPr lang="fr-FR"/>
          </a:p>
        </p:txBody>
      </p:sp>
      <p:sp>
        <p:nvSpPr>
          <p:cNvPr id="17" name="Subtitle 2">
            <a:extLst>
              <a:ext uri="{FF2B5EF4-FFF2-40B4-BE49-F238E27FC236}">
                <a16:creationId xmlns:a16="http://schemas.microsoft.com/office/drawing/2014/main" id="{0113CB8C-C2F2-4C78-A721-D072A75BE73E}"/>
              </a:ext>
            </a:extLst>
          </p:cNvPr>
          <p:cNvSpPr txBox="1">
            <a:spLocks/>
          </p:cNvSpPr>
          <p:nvPr/>
        </p:nvSpPr>
        <p:spPr>
          <a:xfrm>
            <a:off x="5873246" y="5161299"/>
            <a:ext cx="5392162" cy="822941"/>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a:t>William Clucas, coordonnateur du programme Premiers secours et soins préhospitaliers d’urgence</a:t>
            </a:r>
          </a:p>
        </p:txBody>
      </p:sp>
      <p:sp>
        <p:nvSpPr>
          <p:cNvPr id="2" name="TextBox 1">
            <a:extLst>
              <a:ext uri="{FF2B5EF4-FFF2-40B4-BE49-F238E27FC236}">
                <a16:creationId xmlns:a16="http://schemas.microsoft.com/office/drawing/2014/main" id="{C7FAC958-EF22-46CC-89CB-F95298684AAE}"/>
              </a:ext>
            </a:extLst>
          </p:cNvPr>
          <p:cNvSpPr txBox="1"/>
          <p:nvPr/>
        </p:nvSpPr>
        <p:spPr>
          <a:xfrm>
            <a:off x="628649" y="5984240"/>
            <a:ext cx="3385487" cy="646331"/>
          </a:xfrm>
          <a:prstGeom prst="rect">
            <a:avLst/>
          </a:prstGeom>
          <a:noFill/>
        </p:spPr>
        <p:txBody>
          <a:bodyPr wrap="square" rtlCol="0">
            <a:spAutoFit/>
          </a:bodyPr>
          <a:lstStyle/>
          <a:p>
            <a:r>
              <a:rPr lang="fr-FR" sz="1200" dirty="0">
                <a:solidFill>
                  <a:srgbClr val="0070C0"/>
                </a:solidFill>
              </a:rPr>
              <a:t>Les présents supports de formation ont été élaborés avec l’aide de Thomas </a:t>
            </a:r>
            <a:r>
              <a:rPr lang="fr-FR" sz="1200" dirty="0" err="1">
                <a:solidFill>
                  <a:srgbClr val="0070C0"/>
                </a:solidFill>
              </a:rPr>
              <a:t>Wilp</a:t>
            </a:r>
            <a:r>
              <a:rPr lang="fr-FR" sz="1200" dirty="0">
                <a:solidFill>
                  <a:srgbClr val="0070C0"/>
                </a:solidFill>
              </a:rPr>
              <a:t>, d’Earl Hernandez, des équipes FA &amp; PHEC et MCIT du CICR, et de MSF</a:t>
            </a:r>
          </a:p>
        </p:txBody>
      </p:sp>
      <p:sp>
        <p:nvSpPr>
          <p:cNvPr id="8" name="Slide Number Placeholder 7">
            <a:extLst>
              <a:ext uri="{FF2B5EF4-FFF2-40B4-BE49-F238E27FC236}">
                <a16:creationId xmlns:a16="http://schemas.microsoft.com/office/drawing/2014/main" id="{685FF40A-225B-4234-B484-4BE78F9FF29F}"/>
              </a:ext>
            </a:extLst>
          </p:cNvPr>
          <p:cNvSpPr>
            <a:spLocks noGrp="1"/>
          </p:cNvSpPr>
          <p:nvPr>
            <p:ph type="sldNum" sz="quarter" idx="12"/>
          </p:nvPr>
        </p:nvSpPr>
        <p:spPr/>
        <p:txBody>
          <a:bodyPr/>
          <a:lstStyle/>
          <a:p>
            <a:fld id="{DB1CEA2B-11BA-47C1-B2B8-F71A1EE91919}" type="slidenum">
              <a:rPr lang="fr-CH" smtClean="0"/>
              <a:t>1</a:t>
            </a:fld>
            <a:endParaRPr lang="fr-CH"/>
          </a:p>
        </p:txBody>
      </p:sp>
    </p:spTree>
    <p:extLst>
      <p:ext uri="{BB962C8B-B14F-4D97-AF65-F5344CB8AC3E}">
        <p14:creationId xmlns:p14="http://schemas.microsoft.com/office/powerpoint/2010/main" val="1025791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21746-447E-4AA0-83FC-28566135F1C9}"/>
              </a:ext>
            </a:extLst>
          </p:cNvPr>
          <p:cNvSpPr>
            <a:spLocks noGrp="1"/>
          </p:cNvSpPr>
          <p:nvPr>
            <p:ph type="title"/>
          </p:nvPr>
        </p:nvSpPr>
        <p:spPr/>
        <p:txBody>
          <a:bodyPr/>
          <a:lstStyle/>
          <a:p>
            <a:r>
              <a:rPr lang="fr-FR"/>
              <a:t>Vidéo de MSF</a:t>
            </a:r>
          </a:p>
        </p:txBody>
      </p:sp>
      <p:sp>
        <p:nvSpPr>
          <p:cNvPr id="4" name="Slide Number Placeholder 3">
            <a:extLst>
              <a:ext uri="{FF2B5EF4-FFF2-40B4-BE49-F238E27FC236}">
                <a16:creationId xmlns:a16="http://schemas.microsoft.com/office/drawing/2014/main" id="{70ADEA24-C480-4AE8-A918-45592F0F12DE}"/>
              </a:ext>
            </a:extLst>
          </p:cNvPr>
          <p:cNvSpPr>
            <a:spLocks noGrp="1"/>
          </p:cNvSpPr>
          <p:nvPr>
            <p:ph type="sldNum" sz="quarter" idx="12"/>
          </p:nvPr>
        </p:nvSpPr>
        <p:spPr/>
        <p:txBody>
          <a:bodyPr/>
          <a:lstStyle/>
          <a:p>
            <a:fld id="{DB1CEA2B-11BA-47C1-B2B8-F71A1EE91919}" type="slidenum">
              <a:rPr lang="fr-CH" smtClean="0"/>
              <a:t>10</a:t>
            </a:fld>
            <a:endParaRPr lang="fr-CH"/>
          </a:p>
        </p:txBody>
      </p:sp>
      <p:pic>
        <p:nvPicPr>
          <p:cNvPr id="3" name="MSF MCP_Covid English v3">
            <a:hlinkClick r:id="" action="ppaction://media"/>
            <a:extLst>
              <a:ext uri="{FF2B5EF4-FFF2-40B4-BE49-F238E27FC236}">
                <a16:creationId xmlns:a16="http://schemas.microsoft.com/office/drawing/2014/main" id="{8AF02611-123F-4589-B3B0-A93319421F4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7475" cy="4351338"/>
          </a:xfrm>
        </p:spPr>
      </p:pic>
      <p:sp>
        <p:nvSpPr>
          <p:cNvPr id="7" name="Rectangle 6">
            <a:extLst>
              <a:ext uri="{FF2B5EF4-FFF2-40B4-BE49-F238E27FC236}">
                <a16:creationId xmlns:a16="http://schemas.microsoft.com/office/drawing/2014/main" id="{D25EFF6E-EE57-4320-8C5D-FC7E373061C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38103A04-1AA0-4E06-BBA3-9AFE5A867244}"/>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Tree>
    <p:extLst>
      <p:ext uri="{BB962C8B-B14F-4D97-AF65-F5344CB8AC3E}">
        <p14:creationId xmlns:p14="http://schemas.microsoft.com/office/powerpoint/2010/main" val="342929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0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28171" y="3866849"/>
            <a:ext cx="2466975" cy="1847850"/>
          </a:xfrm>
          <a:prstGeom prst="rect">
            <a:avLst/>
          </a:prstGeom>
        </p:spPr>
      </p:pic>
      <p:pic>
        <p:nvPicPr>
          <p:cNvPr id="5" name="Picture 4"/>
          <p:cNvPicPr>
            <a:picLocks noChangeAspect="1"/>
          </p:cNvPicPr>
          <p:nvPr/>
        </p:nvPicPr>
        <p:blipFill>
          <a:blip r:embed="rId4"/>
          <a:stretch>
            <a:fillRect/>
          </a:stretch>
        </p:blipFill>
        <p:spPr>
          <a:xfrm rot="19868999">
            <a:off x="3060628" y="3517214"/>
            <a:ext cx="2867891" cy="1910733"/>
          </a:xfrm>
          <a:prstGeom prst="rect">
            <a:avLst/>
          </a:prstGeom>
        </p:spPr>
      </p:pic>
      <p:sp>
        <p:nvSpPr>
          <p:cNvPr id="3" name="Content Placeholder 2"/>
          <p:cNvSpPr>
            <a:spLocks noGrp="1"/>
          </p:cNvSpPr>
          <p:nvPr>
            <p:ph idx="1"/>
          </p:nvPr>
        </p:nvSpPr>
        <p:spPr>
          <a:xfrm>
            <a:off x="822284" y="2053086"/>
            <a:ext cx="10515600" cy="4351338"/>
          </a:xfrm>
        </p:spPr>
        <p:txBody>
          <a:bodyPr/>
          <a:lstStyle/>
          <a:p>
            <a:pPr marL="0" indent="0">
              <a:buNone/>
            </a:pPr>
            <a:r>
              <a:rPr lang="fr-FR" b="1" dirty="0">
                <a:solidFill>
                  <a:srgbClr val="3333CC"/>
                </a:solidFill>
              </a:rPr>
              <a:t>Approche de base</a:t>
            </a:r>
          </a:p>
          <a:p>
            <a:pPr marL="0" indent="0">
              <a:buNone/>
            </a:pPr>
            <a:endParaRPr lang="en-US" dirty="0"/>
          </a:p>
          <a:p>
            <a:pPr marL="0" indent="0">
              <a:buNone/>
            </a:pPr>
            <a:r>
              <a:rPr lang="fr-FR" sz="3200" dirty="0">
                <a:effectLst>
                  <a:outerShdw blurRad="38100" dist="38100" dir="2700000" algn="tl">
                    <a:srgbClr val="000000">
                      <a:alpha val="43137"/>
                    </a:srgbClr>
                  </a:outerShdw>
                </a:effectLst>
              </a:rPr>
              <a:t>SCOOP </a:t>
            </a:r>
            <a:r>
              <a:rPr lang="fr-FR" sz="3200" i="1" dirty="0">
                <a:effectLst>
                  <a:outerShdw blurRad="38100" dist="38100" dir="2700000" algn="tl">
                    <a:srgbClr val="000000">
                      <a:alpha val="43137"/>
                    </a:srgbClr>
                  </a:outerShdw>
                </a:effectLst>
              </a:rPr>
              <a:t>(Charger)</a:t>
            </a:r>
          </a:p>
        </p:txBody>
      </p:sp>
      <p:pic>
        <p:nvPicPr>
          <p:cNvPr id="4" name="Picture 3"/>
          <p:cNvPicPr>
            <a:picLocks noChangeAspect="1"/>
          </p:cNvPicPr>
          <p:nvPr/>
        </p:nvPicPr>
        <p:blipFill>
          <a:blip r:embed="rId5"/>
          <a:stretch>
            <a:fillRect/>
          </a:stretch>
        </p:blipFill>
        <p:spPr>
          <a:xfrm rot="21155232" flipH="1">
            <a:off x="5644392" y="3064548"/>
            <a:ext cx="2525550" cy="1868788"/>
          </a:xfrm>
          <a:prstGeom prst="rect">
            <a:avLst/>
          </a:prstGeom>
        </p:spPr>
      </p:pic>
      <p:pic>
        <p:nvPicPr>
          <p:cNvPr id="6" name="Picture 5"/>
          <p:cNvPicPr>
            <a:picLocks noChangeAspect="1"/>
          </p:cNvPicPr>
          <p:nvPr/>
        </p:nvPicPr>
        <p:blipFill>
          <a:blip r:embed="rId6"/>
          <a:stretch>
            <a:fillRect/>
          </a:stretch>
        </p:blipFill>
        <p:spPr>
          <a:xfrm>
            <a:off x="8051335" y="679757"/>
            <a:ext cx="4357632" cy="4357632"/>
          </a:xfrm>
          <a:prstGeom prst="rect">
            <a:avLst/>
          </a:prstGeom>
        </p:spPr>
      </p:pic>
      <p:sp>
        <p:nvSpPr>
          <p:cNvPr id="9" name="TextBox 8"/>
          <p:cNvSpPr txBox="1"/>
          <p:nvPr/>
        </p:nvSpPr>
        <p:spPr>
          <a:xfrm>
            <a:off x="3733336" y="3109419"/>
            <a:ext cx="766530" cy="461665"/>
          </a:xfrm>
          <a:prstGeom prst="rect">
            <a:avLst/>
          </a:prstGeom>
          <a:noFill/>
        </p:spPr>
        <p:txBody>
          <a:bodyPr wrap="square" rtlCol="0">
            <a:spAutoFit/>
          </a:bodyPr>
          <a:lstStyle/>
          <a:p>
            <a:r>
              <a:rPr lang="fr-FR" sz="2400" dirty="0"/>
              <a:t>and </a:t>
            </a:r>
            <a:r>
              <a:rPr lang="fr-FR" sz="2400" i="1" dirty="0"/>
              <a:t>(et)</a:t>
            </a:r>
          </a:p>
        </p:txBody>
      </p:sp>
      <p:sp>
        <p:nvSpPr>
          <p:cNvPr id="10" name="TextBox 9"/>
          <p:cNvSpPr txBox="1"/>
          <p:nvPr/>
        </p:nvSpPr>
        <p:spPr>
          <a:xfrm>
            <a:off x="4415919" y="3047865"/>
            <a:ext cx="1496291" cy="584775"/>
          </a:xfrm>
          <a:prstGeom prst="rect">
            <a:avLst/>
          </a:prstGeom>
          <a:noFill/>
        </p:spPr>
        <p:txBody>
          <a:bodyPr wrap="square" rtlCol="0">
            <a:spAutoFit/>
          </a:bodyPr>
          <a:lstStyle/>
          <a:p>
            <a:r>
              <a:rPr lang="fr-FR" sz="3200" dirty="0">
                <a:effectLst>
                  <a:outerShdw blurRad="38100" dist="38100" dir="2700000" algn="tl">
                    <a:srgbClr val="000000">
                      <a:alpha val="43137"/>
                    </a:srgbClr>
                  </a:outerShdw>
                </a:effectLst>
              </a:rPr>
              <a:t>RUN </a:t>
            </a:r>
            <a:r>
              <a:rPr lang="fr-FR" sz="3200" i="1" dirty="0">
                <a:effectLst>
                  <a:outerShdw blurRad="38100" dist="38100" dir="2700000" algn="tl">
                    <a:srgbClr val="000000">
                      <a:alpha val="43137"/>
                    </a:srgbClr>
                  </a:outerShdw>
                </a:effectLst>
              </a:rPr>
              <a:t>(Courir)</a:t>
            </a:r>
          </a:p>
        </p:txBody>
      </p:sp>
      <p:sp>
        <p:nvSpPr>
          <p:cNvPr id="11" name="Rectangle 10">
            <a:extLst>
              <a:ext uri="{FF2B5EF4-FFF2-40B4-BE49-F238E27FC236}">
                <a16:creationId xmlns:a16="http://schemas.microsoft.com/office/drawing/2014/main" id="{559F9454-D8E4-428D-AFC9-4645BBB7A44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2" name="TextBox 11">
            <a:extLst>
              <a:ext uri="{FF2B5EF4-FFF2-40B4-BE49-F238E27FC236}">
                <a16:creationId xmlns:a16="http://schemas.microsoft.com/office/drawing/2014/main" id="{933794F7-3641-4E53-BDAA-DF3CB57CC957}"/>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
        <p:nvSpPr>
          <p:cNvPr id="15" name="Slide Number Placeholder 14">
            <a:extLst>
              <a:ext uri="{FF2B5EF4-FFF2-40B4-BE49-F238E27FC236}">
                <a16:creationId xmlns:a16="http://schemas.microsoft.com/office/drawing/2014/main" id="{23D73EE6-647B-49D0-877E-4A183DB78FA8}"/>
              </a:ext>
            </a:extLst>
          </p:cNvPr>
          <p:cNvSpPr>
            <a:spLocks noGrp="1"/>
          </p:cNvSpPr>
          <p:nvPr>
            <p:ph type="sldNum" sz="quarter" idx="12"/>
          </p:nvPr>
        </p:nvSpPr>
        <p:spPr/>
        <p:txBody>
          <a:bodyPr/>
          <a:lstStyle/>
          <a:p>
            <a:fld id="{DB1CEA2B-11BA-47C1-B2B8-F71A1EE91919}" type="slidenum">
              <a:rPr lang="fr-CH" smtClean="0"/>
              <a:t>11</a:t>
            </a:fld>
            <a:endParaRPr lang="fr-CH"/>
          </a:p>
        </p:txBody>
      </p:sp>
    </p:spTree>
    <p:extLst>
      <p:ext uri="{BB962C8B-B14F-4D97-AF65-F5344CB8AC3E}">
        <p14:creationId xmlns:p14="http://schemas.microsoft.com/office/powerpoint/2010/main" val="95142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65C2B0A-2BE3-485F-B223-117B189CD88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pic>
        <p:nvPicPr>
          <p:cNvPr id="4" name="Content Placeholder 3"/>
          <p:cNvPicPr>
            <a:picLocks noGrp="1" noChangeAspect="1"/>
          </p:cNvPicPr>
          <p:nvPr>
            <p:ph idx="1"/>
          </p:nvPr>
        </p:nvPicPr>
        <p:blipFill>
          <a:blip r:embed="rId3"/>
          <a:stretch>
            <a:fillRect/>
          </a:stretch>
        </p:blipFill>
        <p:spPr>
          <a:xfrm>
            <a:off x="8266773" y="-439594"/>
            <a:ext cx="4345251" cy="4351338"/>
          </a:xfrm>
          <a:prstGeom prst="rect">
            <a:avLst/>
          </a:prstGeom>
        </p:spPr>
      </p:pic>
      <p:pic>
        <p:nvPicPr>
          <p:cNvPr id="5" name="Picture 4"/>
          <p:cNvPicPr>
            <a:picLocks noChangeAspect="1"/>
          </p:cNvPicPr>
          <p:nvPr/>
        </p:nvPicPr>
        <p:blipFill>
          <a:blip r:embed="rId4"/>
          <a:stretch>
            <a:fillRect/>
          </a:stretch>
        </p:blipFill>
        <p:spPr>
          <a:xfrm>
            <a:off x="7959591" y="2876982"/>
            <a:ext cx="614363" cy="614363"/>
          </a:xfrm>
          <a:prstGeom prst="rect">
            <a:avLst/>
          </a:prstGeom>
        </p:spPr>
      </p:pic>
      <p:pic>
        <p:nvPicPr>
          <p:cNvPr id="6" name="Picture 5"/>
          <p:cNvPicPr>
            <a:picLocks noChangeAspect="1"/>
          </p:cNvPicPr>
          <p:nvPr/>
        </p:nvPicPr>
        <p:blipFill>
          <a:blip r:embed="rId4"/>
          <a:stretch>
            <a:fillRect/>
          </a:stretch>
        </p:blipFill>
        <p:spPr>
          <a:xfrm>
            <a:off x="7959591" y="1973838"/>
            <a:ext cx="482745" cy="482745"/>
          </a:xfrm>
          <a:prstGeom prst="rect">
            <a:avLst/>
          </a:prstGeom>
        </p:spPr>
      </p:pic>
      <p:pic>
        <p:nvPicPr>
          <p:cNvPr id="7" name="Picture 6"/>
          <p:cNvPicPr>
            <a:picLocks noChangeAspect="1"/>
          </p:cNvPicPr>
          <p:nvPr/>
        </p:nvPicPr>
        <p:blipFill>
          <a:blip r:embed="rId5"/>
          <a:stretch>
            <a:fillRect/>
          </a:stretch>
        </p:blipFill>
        <p:spPr>
          <a:xfrm>
            <a:off x="11045537" y="3491345"/>
            <a:ext cx="527771" cy="527771"/>
          </a:xfrm>
          <a:prstGeom prst="rect">
            <a:avLst/>
          </a:prstGeom>
        </p:spPr>
      </p:pic>
      <p:pic>
        <p:nvPicPr>
          <p:cNvPr id="8" name="Picture 7"/>
          <p:cNvPicPr>
            <a:picLocks noChangeAspect="1"/>
          </p:cNvPicPr>
          <p:nvPr/>
        </p:nvPicPr>
        <p:blipFill>
          <a:blip r:embed="rId4"/>
          <a:stretch>
            <a:fillRect/>
          </a:stretch>
        </p:blipFill>
        <p:spPr>
          <a:xfrm flipH="1">
            <a:off x="7593637" y="2456583"/>
            <a:ext cx="519545" cy="519545"/>
          </a:xfrm>
          <a:prstGeom prst="rect">
            <a:avLst/>
          </a:prstGeom>
        </p:spPr>
      </p:pic>
      <p:pic>
        <p:nvPicPr>
          <p:cNvPr id="9" name="Picture 8"/>
          <p:cNvPicPr>
            <a:picLocks noChangeAspect="1"/>
          </p:cNvPicPr>
          <p:nvPr/>
        </p:nvPicPr>
        <p:blipFill>
          <a:blip r:embed="rId6"/>
          <a:stretch>
            <a:fillRect/>
          </a:stretch>
        </p:blipFill>
        <p:spPr>
          <a:xfrm>
            <a:off x="8727545" y="3088694"/>
            <a:ext cx="769836" cy="823050"/>
          </a:xfrm>
          <a:prstGeom prst="rect">
            <a:avLst/>
          </a:prstGeom>
        </p:spPr>
      </p:pic>
      <p:pic>
        <p:nvPicPr>
          <p:cNvPr id="10" name="Picture 9"/>
          <p:cNvPicPr>
            <a:picLocks noChangeAspect="1"/>
          </p:cNvPicPr>
          <p:nvPr/>
        </p:nvPicPr>
        <p:blipFill>
          <a:blip r:embed="rId7"/>
          <a:stretch>
            <a:fillRect/>
          </a:stretch>
        </p:blipFill>
        <p:spPr>
          <a:xfrm flipH="1">
            <a:off x="7110890" y="2976128"/>
            <a:ext cx="827451" cy="935616"/>
          </a:xfrm>
          <a:prstGeom prst="rect">
            <a:avLst/>
          </a:prstGeom>
        </p:spPr>
      </p:pic>
      <p:pic>
        <p:nvPicPr>
          <p:cNvPr id="11" name="Picture 10"/>
          <p:cNvPicPr>
            <a:picLocks noChangeAspect="1"/>
          </p:cNvPicPr>
          <p:nvPr/>
        </p:nvPicPr>
        <p:blipFill>
          <a:blip r:embed="rId8"/>
          <a:stretch>
            <a:fillRect/>
          </a:stretch>
        </p:blipFill>
        <p:spPr>
          <a:xfrm>
            <a:off x="7110890" y="1598032"/>
            <a:ext cx="686667" cy="686667"/>
          </a:xfrm>
          <a:prstGeom prst="rect">
            <a:avLst/>
          </a:prstGeom>
        </p:spPr>
      </p:pic>
      <p:pic>
        <p:nvPicPr>
          <p:cNvPr id="12" name="Picture 11"/>
          <p:cNvPicPr>
            <a:picLocks noChangeAspect="1"/>
          </p:cNvPicPr>
          <p:nvPr/>
        </p:nvPicPr>
        <p:blipFill>
          <a:blip r:embed="rId9"/>
          <a:stretch>
            <a:fillRect/>
          </a:stretch>
        </p:blipFill>
        <p:spPr>
          <a:xfrm>
            <a:off x="6291445" y="2284699"/>
            <a:ext cx="829714" cy="691429"/>
          </a:xfrm>
          <a:prstGeom prst="rect">
            <a:avLst/>
          </a:prstGeom>
        </p:spPr>
      </p:pic>
      <p:pic>
        <p:nvPicPr>
          <p:cNvPr id="13" name="Picture 12"/>
          <p:cNvPicPr>
            <a:picLocks noChangeAspect="1"/>
          </p:cNvPicPr>
          <p:nvPr/>
        </p:nvPicPr>
        <p:blipFill>
          <a:blip r:embed="rId10"/>
          <a:stretch>
            <a:fillRect/>
          </a:stretch>
        </p:blipFill>
        <p:spPr>
          <a:xfrm>
            <a:off x="6420684" y="1391772"/>
            <a:ext cx="560967" cy="823438"/>
          </a:xfrm>
          <a:prstGeom prst="rect">
            <a:avLst/>
          </a:prstGeom>
        </p:spPr>
      </p:pic>
      <p:pic>
        <p:nvPicPr>
          <p:cNvPr id="14" name="Picture 13"/>
          <p:cNvPicPr>
            <a:picLocks noChangeAspect="1"/>
          </p:cNvPicPr>
          <p:nvPr/>
        </p:nvPicPr>
        <p:blipFill>
          <a:blip r:embed="rId11"/>
          <a:stretch>
            <a:fillRect/>
          </a:stretch>
        </p:blipFill>
        <p:spPr>
          <a:xfrm flipH="1">
            <a:off x="6394644" y="3184163"/>
            <a:ext cx="596500" cy="936699"/>
          </a:xfrm>
          <a:prstGeom prst="rect">
            <a:avLst/>
          </a:prstGeom>
        </p:spPr>
      </p:pic>
      <p:pic>
        <p:nvPicPr>
          <p:cNvPr id="15" name="Picture 14"/>
          <p:cNvPicPr>
            <a:picLocks noChangeAspect="1"/>
          </p:cNvPicPr>
          <p:nvPr/>
        </p:nvPicPr>
        <p:blipFill>
          <a:blip r:embed="rId12"/>
          <a:stretch>
            <a:fillRect/>
          </a:stretch>
        </p:blipFill>
        <p:spPr>
          <a:xfrm>
            <a:off x="437933" y="5472948"/>
            <a:ext cx="904442" cy="677458"/>
          </a:xfrm>
          <a:prstGeom prst="rect">
            <a:avLst/>
          </a:prstGeom>
        </p:spPr>
      </p:pic>
      <p:pic>
        <p:nvPicPr>
          <p:cNvPr id="17" name="Picture 16"/>
          <p:cNvPicPr>
            <a:picLocks noChangeAspect="1"/>
          </p:cNvPicPr>
          <p:nvPr/>
        </p:nvPicPr>
        <p:blipFill>
          <a:blip r:embed="rId13"/>
          <a:stretch>
            <a:fillRect/>
          </a:stretch>
        </p:blipFill>
        <p:spPr>
          <a:xfrm rot="19837991">
            <a:off x="1888754" y="4975692"/>
            <a:ext cx="829128" cy="688908"/>
          </a:xfrm>
          <a:prstGeom prst="rect">
            <a:avLst/>
          </a:prstGeom>
        </p:spPr>
      </p:pic>
      <p:pic>
        <p:nvPicPr>
          <p:cNvPr id="18" name="Picture 17"/>
          <p:cNvPicPr>
            <a:picLocks noChangeAspect="1"/>
          </p:cNvPicPr>
          <p:nvPr/>
        </p:nvPicPr>
        <p:blipFill>
          <a:blip r:embed="rId14"/>
          <a:stretch>
            <a:fillRect/>
          </a:stretch>
        </p:blipFill>
        <p:spPr>
          <a:xfrm>
            <a:off x="9707237" y="3301971"/>
            <a:ext cx="590501" cy="442306"/>
          </a:xfrm>
          <a:prstGeom prst="rect">
            <a:avLst/>
          </a:prstGeom>
        </p:spPr>
      </p:pic>
      <p:pic>
        <p:nvPicPr>
          <p:cNvPr id="19" name="Picture 18"/>
          <p:cNvPicPr>
            <a:picLocks noChangeAspect="1"/>
          </p:cNvPicPr>
          <p:nvPr/>
        </p:nvPicPr>
        <p:blipFill>
          <a:blip r:embed="rId14"/>
          <a:stretch>
            <a:fillRect/>
          </a:stretch>
        </p:blipFill>
        <p:spPr>
          <a:xfrm>
            <a:off x="1773106" y="4630699"/>
            <a:ext cx="496515" cy="371907"/>
          </a:xfrm>
          <a:prstGeom prst="rect">
            <a:avLst/>
          </a:prstGeom>
        </p:spPr>
      </p:pic>
      <p:pic>
        <p:nvPicPr>
          <p:cNvPr id="20" name="Picture 19"/>
          <p:cNvPicPr>
            <a:picLocks noChangeAspect="1"/>
          </p:cNvPicPr>
          <p:nvPr/>
        </p:nvPicPr>
        <p:blipFill>
          <a:blip r:embed="rId15"/>
          <a:stretch>
            <a:fillRect/>
          </a:stretch>
        </p:blipFill>
        <p:spPr>
          <a:xfrm flipH="1">
            <a:off x="5831435" y="2858539"/>
            <a:ext cx="500308" cy="885738"/>
          </a:xfrm>
          <a:prstGeom prst="rect">
            <a:avLst/>
          </a:prstGeom>
        </p:spPr>
      </p:pic>
      <p:pic>
        <p:nvPicPr>
          <p:cNvPr id="21" name="Picture 20"/>
          <p:cNvPicPr>
            <a:picLocks noChangeAspect="1"/>
          </p:cNvPicPr>
          <p:nvPr/>
        </p:nvPicPr>
        <p:blipFill>
          <a:blip r:embed="rId16"/>
          <a:stretch>
            <a:fillRect/>
          </a:stretch>
        </p:blipFill>
        <p:spPr>
          <a:xfrm>
            <a:off x="1503427" y="5610252"/>
            <a:ext cx="517936" cy="581457"/>
          </a:xfrm>
          <a:prstGeom prst="rect">
            <a:avLst/>
          </a:prstGeom>
        </p:spPr>
      </p:pic>
      <p:pic>
        <p:nvPicPr>
          <p:cNvPr id="22" name="Picture 21"/>
          <p:cNvPicPr>
            <a:picLocks noChangeAspect="1"/>
          </p:cNvPicPr>
          <p:nvPr/>
        </p:nvPicPr>
        <p:blipFill>
          <a:blip r:embed="rId17"/>
          <a:stretch>
            <a:fillRect/>
          </a:stretch>
        </p:blipFill>
        <p:spPr>
          <a:xfrm rot="20463560">
            <a:off x="2700996" y="3320762"/>
            <a:ext cx="2847975" cy="1600200"/>
          </a:xfrm>
          <a:prstGeom prst="rect">
            <a:avLst/>
          </a:prstGeom>
        </p:spPr>
      </p:pic>
      <p:sp>
        <p:nvSpPr>
          <p:cNvPr id="23" name="Right Arrow 22"/>
          <p:cNvSpPr/>
          <p:nvPr/>
        </p:nvSpPr>
        <p:spPr>
          <a:xfrm rot="20564805">
            <a:off x="3470626" y="4779804"/>
            <a:ext cx="2606587" cy="424952"/>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4" name="TextBox 23"/>
          <p:cNvSpPr txBox="1"/>
          <p:nvPr/>
        </p:nvSpPr>
        <p:spPr>
          <a:xfrm rot="20477570">
            <a:off x="1847929" y="3631371"/>
            <a:ext cx="3916137" cy="369332"/>
          </a:xfrm>
          <a:prstGeom prst="rect">
            <a:avLst/>
          </a:prstGeom>
          <a:noFill/>
        </p:spPr>
        <p:txBody>
          <a:bodyPr wrap="none" rtlCol="0">
            <a:spAutoFit/>
          </a:bodyPr>
          <a:lstStyle/>
          <a:p>
            <a:r>
              <a:rPr lang="fr-FR" b="1">
                <a:solidFill>
                  <a:srgbClr val="FF0000"/>
                </a:solidFill>
                <a:effectLst>
                  <a:outerShdw blurRad="38100" dist="38100" dir="2700000" algn="tl">
                    <a:srgbClr val="000000">
                      <a:alpha val="43137"/>
                    </a:srgbClr>
                  </a:outerShdw>
                </a:effectLst>
              </a:rPr>
              <a:t>... VOUS NE FEREZ QUE DÉPLACER LE PROBLÈME !</a:t>
            </a:r>
          </a:p>
        </p:txBody>
      </p:sp>
      <p:pic>
        <p:nvPicPr>
          <p:cNvPr id="25" name="Picture 24"/>
          <p:cNvPicPr>
            <a:picLocks noChangeAspect="1"/>
          </p:cNvPicPr>
          <p:nvPr/>
        </p:nvPicPr>
        <p:blipFill>
          <a:blip r:embed="rId18"/>
          <a:stretch>
            <a:fillRect/>
          </a:stretch>
        </p:blipFill>
        <p:spPr>
          <a:xfrm>
            <a:off x="1946893" y="5783585"/>
            <a:ext cx="1143000" cy="1295400"/>
          </a:xfrm>
          <a:prstGeom prst="rect">
            <a:avLst/>
          </a:prstGeom>
        </p:spPr>
      </p:pic>
      <p:pic>
        <p:nvPicPr>
          <p:cNvPr id="26" name="Picture 25"/>
          <p:cNvPicPr>
            <a:picLocks noChangeAspect="1"/>
          </p:cNvPicPr>
          <p:nvPr/>
        </p:nvPicPr>
        <p:blipFill>
          <a:blip r:embed="rId17"/>
          <a:stretch>
            <a:fillRect/>
          </a:stretch>
        </p:blipFill>
        <p:spPr>
          <a:xfrm rot="20558828">
            <a:off x="6088708" y="3823180"/>
            <a:ext cx="2847975" cy="1600200"/>
          </a:xfrm>
          <a:prstGeom prst="rect">
            <a:avLst/>
          </a:prstGeom>
        </p:spPr>
      </p:pic>
      <p:sp>
        <p:nvSpPr>
          <p:cNvPr id="28" name="TextBox 27">
            <a:extLst>
              <a:ext uri="{FF2B5EF4-FFF2-40B4-BE49-F238E27FC236}">
                <a16:creationId xmlns:a16="http://schemas.microsoft.com/office/drawing/2014/main" id="{C9AA21B0-587E-443C-B577-689635A8A21B}"/>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pic>
        <p:nvPicPr>
          <p:cNvPr id="16" name="Picture 15"/>
          <p:cNvPicPr>
            <a:picLocks noChangeAspect="1"/>
          </p:cNvPicPr>
          <p:nvPr/>
        </p:nvPicPr>
        <p:blipFill>
          <a:blip r:embed="rId19"/>
          <a:stretch>
            <a:fillRect/>
          </a:stretch>
        </p:blipFill>
        <p:spPr>
          <a:xfrm>
            <a:off x="97606" y="3616036"/>
            <a:ext cx="1655451" cy="1808262"/>
          </a:xfrm>
          <a:prstGeom prst="rect">
            <a:avLst/>
          </a:prstGeom>
        </p:spPr>
      </p:pic>
      <p:sp>
        <p:nvSpPr>
          <p:cNvPr id="29" name="Slide Number Placeholder 28">
            <a:extLst>
              <a:ext uri="{FF2B5EF4-FFF2-40B4-BE49-F238E27FC236}">
                <a16:creationId xmlns:a16="http://schemas.microsoft.com/office/drawing/2014/main" id="{1C9A7C18-84AF-4AB3-86E0-E80CA3E5A8E4}"/>
              </a:ext>
            </a:extLst>
          </p:cNvPr>
          <p:cNvSpPr>
            <a:spLocks noGrp="1"/>
          </p:cNvSpPr>
          <p:nvPr>
            <p:ph type="sldNum" sz="quarter" idx="12"/>
          </p:nvPr>
        </p:nvSpPr>
        <p:spPr/>
        <p:txBody>
          <a:bodyPr/>
          <a:lstStyle/>
          <a:p>
            <a:fld id="{DB1CEA2B-11BA-47C1-B2B8-F71A1EE91919}" type="slidenum">
              <a:rPr lang="fr-CH" smtClean="0"/>
              <a:t>12</a:t>
            </a:fld>
            <a:endParaRPr lang="fr-CH"/>
          </a:p>
        </p:txBody>
      </p:sp>
    </p:spTree>
    <p:extLst>
      <p:ext uri="{BB962C8B-B14F-4D97-AF65-F5344CB8AC3E}">
        <p14:creationId xmlns:p14="http://schemas.microsoft.com/office/powerpoint/2010/main" val="179406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0-#ppt_w/2"/>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12"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0-#ppt_w/2"/>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0-#ppt_w/2"/>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1"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2" presetClass="entr" presetSubtype="1"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0-#ppt_h/2"/>
                                          </p:val>
                                        </p:tav>
                                        <p:tav tm="100000">
                                          <p:val>
                                            <p:strVal val="#ppt_y"/>
                                          </p:val>
                                        </p:tav>
                                      </p:tavLst>
                                    </p:anim>
                                  </p:childTnLst>
                                </p:cTn>
                              </p:par>
                              <p:par>
                                <p:cTn id="71" presetID="1"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fr-FR">
                <a:solidFill>
                  <a:srgbClr val="830628"/>
                </a:solidFill>
              </a:rPr>
              <a:t>Réponse préhospitalière structurée </a:t>
            </a:r>
          </a:p>
        </p:txBody>
      </p:sp>
      <p:sp>
        <p:nvSpPr>
          <p:cNvPr id="3" name="Content Placeholder 2"/>
          <p:cNvSpPr>
            <a:spLocks noGrp="1"/>
          </p:cNvSpPr>
          <p:nvPr>
            <p:ph idx="1"/>
          </p:nvPr>
        </p:nvSpPr>
        <p:spPr/>
        <p:txBody>
          <a:bodyPr>
            <a:normAutofit fontScale="40000" lnSpcReduction="20000"/>
          </a:bodyPr>
          <a:lstStyle/>
          <a:p>
            <a:pPr lvl="1">
              <a:buClr>
                <a:srgbClr val="830628"/>
              </a:buClr>
              <a:buFont typeface="Arial" charset="0"/>
              <a:buChar char="•"/>
            </a:pPr>
            <a:r>
              <a:rPr lang="fr-FR" sz="11200" b="1">
                <a:solidFill>
                  <a:srgbClr val="FF0000"/>
                </a:solidFill>
              </a:rPr>
              <a:t>C - </a:t>
            </a:r>
            <a:r>
              <a:rPr lang="fr-FR" sz="11200"/>
              <a:t>Commande</a:t>
            </a:r>
          </a:p>
          <a:p>
            <a:pPr lvl="1">
              <a:buClr>
                <a:srgbClr val="830628"/>
              </a:buClr>
              <a:buFont typeface="Arial" charset="0"/>
              <a:buChar char="•"/>
            </a:pPr>
            <a:r>
              <a:rPr lang="fr-FR" sz="11200" b="1">
                <a:solidFill>
                  <a:srgbClr val="FF0000"/>
                </a:solidFill>
              </a:rPr>
              <a:t>S - </a:t>
            </a:r>
            <a:r>
              <a:rPr lang="fr-FR" sz="11200"/>
              <a:t>Sécurité</a:t>
            </a:r>
          </a:p>
          <a:p>
            <a:pPr lvl="1">
              <a:buClr>
                <a:srgbClr val="830628"/>
              </a:buClr>
              <a:buFont typeface="Arial" charset="0"/>
              <a:buChar char="•"/>
            </a:pPr>
            <a:r>
              <a:rPr lang="fr-FR" sz="11200" b="1">
                <a:solidFill>
                  <a:srgbClr val="FF0000"/>
                </a:solidFill>
              </a:rPr>
              <a:t>C - </a:t>
            </a:r>
            <a:r>
              <a:rPr lang="fr-FR" sz="11200"/>
              <a:t>Communication</a:t>
            </a:r>
          </a:p>
          <a:p>
            <a:pPr lvl="1">
              <a:buClr>
                <a:srgbClr val="830628"/>
              </a:buClr>
              <a:buFont typeface="Arial" charset="0"/>
              <a:buChar char="•"/>
            </a:pPr>
            <a:r>
              <a:rPr lang="fr-FR" sz="11200" b="1">
                <a:solidFill>
                  <a:srgbClr val="FF0000"/>
                </a:solidFill>
              </a:rPr>
              <a:t>A - </a:t>
            </a:r>
            <a:r>
              <a:rPr lang="fr-FR" sz="11200"/>
              <a:t>Appréciation (évaluation)</a:t>
            </a:r>
          </a:p>
          <a:p>
            <a:pPr lvl="1">
              <a:buClr>
                <a:srgbClr val="830628"/>
              </a:buClr>
              <a:buFont typeface="Arial" charset="0"/>
              <a:buChar char="•"/>
            </a:pPr>
            <a:r>
              <a:rPr lang="fr-FR" sz="11200" b="1">
                <a:solidFill>
                  <a:srgbClr val="FF0000"/>
                </a:solidFill>
              </a:rPr>
              <a:t>T - </a:t>
            </a:r>
            <a:r>
              <a:rPr lang="fr-FR" sz="11200"/>
              <a:t>Triage</a:t>
            </a:r>
          </a:p>
          <a:p>
            <a:pPr lvl="1">
              <a:buClr>
                <a:srgbClr val="830628"/>
              </a:buClr>
              <a:buFont typeface="Arial" charset="0"/>
              <a:buChar char="•"/>
            </a:pPr>
            <a:r>
              <a:rPr lang="fr-FR" sz="11200" b="1">
                <a:solidFill>
                  <a:srgbClr val="FF0000"/>
                </a:solidFill>
              </a:rPr>
              <a:t>T - </a:t>
            </a:r>
            <a:r>
              <a:rPr lang="fr-FR" sz="11200"/>
              <a:t>Traitement</a:t>
            </a:r>
          </a:p>
          <a:p>
            <a:pPr lvl="1">
              <a:buClr>
                <a:srgbClr val="830628"/>
              </a:buClr>
              <a:buFont typeface="Arial" charset="0"/>
              <a:buChar char="•"/>
            </a:pPr>
            <a:r>
              <a:rPr lang="fr-FR" sz="11200" b="1">
                <a:solidFill>
                  <a:srgbClr val="FF0000"/>
                </a:solidFill>
              </a:rPr>
              <a:t>T - </a:t>
            </a:r>
            <a:r>
              <a:rPr lang="fr-FR" sz="11200"/>
              <a:t>Transport</a:t>
            </a:r>
          </a:p>
          <a:p>
            <a:endParaRPr lang="en-US" dirty="0"/>
          </a:p>
        </p:txBody>
      </p:sp>
      <p:sp>
        <p:nvSpPr>
          <p:cNvPr id="5" name="Rectangle 4">
            <a:extLst>
              <a:ext uri="{FF2B5EF4-FFF2-40B4-BE49-F238E27FC236}">
                <a16:creationId xmlns:a16="http://schemas.microsoft.com/office/drawing/2014/main" id="{770C6A84-9DEA-45B4-86C0-487B33EBEEF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CF0377C-9834-4244-AA56-75BEACB08604}"/>
              </a:ext>
            </a:extLst>
          </p:cNvPr>
          <p:cNvSpPr txBox="1"/>
          <p:nvPr/>
        </p:nvSpPr>
        <p:spPr>
          <a:xfrm>
            <a:off x="83492" y="5132084"/>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panose="020F0502020204030204"/>
                <a:ea typeface="+mn-ea"/>
                <a:cs typeface="+mn-cs"/>
              </a:rPr>
              <a:t>Cours H.E.L.P.</a:t>
            </a:r>
          </a:p>
        </p:txBody>
      </p:sp>
    </p:spTree>
    <p:extLst>
      <p:ext uri="{BB962C8B-B14F-4D97-AF65-F5344CB8AC3E}">
        <p14:creationId xmlns:p14="http://schemas.microsoft.com/office/powerpoint/2010/main" val="1586972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5291" y="58279"/>
            <a:ext cx="7200800" cy="1143000"/>
          </a:xfrm>
        </p:spPr>
        <p:txBody>
          <a:bodyPr>
            <a:normAutofit/>
          </a:bodyPr>
          <a:lstStyle/>
          <a:p>
            <a:pPr lvl="0"/>
            <a:r>
              <a:rPr lang="fr-FR">
                <a:solidFill>
                  <a:srgbClr val="830628"/>
                </a:solidFill>
              </a:rPr>
              <a:t>Commande</a:t>
            </a:r>
          </a:p>
        </p:txBody>
      </p:sp>
      <p:sp>
        <p:nvSpPr>
          <p:cNvPr id="3" name="Content Placeholder 2"/>
          <p:cNvSpPr>
            <a:spLocks noGrp="1"/>
          </p:cNvSpPr>
          <p:nvPr>
            <p:ph idx="1"/>
          </p:nvPr>
        </p:nvSpPr>
        <p:spPr>
          <a:xfrm>
            <a:off x="2999656" y="1268976"/>
            <a:ext cx="7416392" cy="1980022"/>
          </a:xfrm>
          <a:solidFill>
            <a:srgbClr val="FFC000"/>
          </a:solidFill>
        </p:spPr>
        <p:txBody>
          <a:bodyPr>
            <a:normAutofit/>
          </a:bodyPr>
          <a:lstStyle/>
          <a:p>
            <a:pPr marL="0" indent="0" algn="just">
              <a:buNone/>
            </a:pPr>
            <a:r>
              <a:rPr lang="fr-FR" sz="2000" b="1" dirty="0"/>
              <a:t>Or – stratégique : </a:t>
            </a:r>
            <a:r>
              <a:rPr lang="fr-FR" sz="2000" dirty="0"/>
              <a:t>chargée de la gestion d’un incident grave au niveau organisationnel (responsable de l’élaboration d’une stratégie, de l’affectation des ressources et de l’équilibrage entre les exigences découlant de l’incident et celles liées aux opérations habituelles).  Hors site</a:t>
            </a:r>
          </a:p>
          <a:p>
            <a:endParaRPr lang="en-US" dirty="0"/>
          </a:p>
        </p:txBody>
      </p:sp>
      <p:sp>
        <p:nvSpPr>
          <p:cNvPr id="4" name="TextBox 3"/>
          <p:cNvSpPr txBox="1"/>
          <p:nvPr/>
        </p:nvSpPr>
        <p:spPr>
          <a:xfrm>
            <a:off x="3099219" y="3609017"/>
            <a:ext cx="7416377" cy="1323439"/>
          </a:xfrm>
          <a:prstGeom prst="rect">
            <a:avLst/>
          </a:prstGeom>
          <a:solidFill>
            <a:schemeClr val="bg1">
              <a:lumMod val="75000"/>
            </a:schemeClr>
          </a:solidFill>
        </p:spPr>
        <p:txBody>
          <a:bodyPr wrap="square" rtlCol="0">
            <a:spAutoFit/>
          </a:bodyPr>
          <a:lstStyle/>
          <a:p>
            <a:pPr algn="just"/>
            <a:r>
              <a:rPr lang="fr-FR" sz="2000" b="1" dirty="0"/>
              <a:t>Argent – tactique : </a:t>
            </a:r>
            <a:r>
              <a:rPr lang="fr-FR" sz="2000" dirty="0"/>
              <a:t>chargée des activités globales sur le terrain (responsable de la définition de mesures tactiques venant appuyer la commande stratégique). Contrôle inter-agences de l’incident à proximité du lieu de l’événement</a:t>
            </a:r>
          </a:p>
        </p:txBody>
      </p:sp>
      <p:sp>
        <p:nvSpPr>
          <p:cNvPr id="5" name="TextBox 4"/>
          <p:cNvSpPr txBox="1"/>
          <p:nvPr/>
        </p:nvSpPr>
        <p:spPr>
          <a:xfrm>
            <a:off x="3011223" y="5229021"/>
            <a:ext cx="7504373" cy="1631216"/>
          </a:xfrm>
          <a:prstGeom prst="rect">
            <a:avLst/>
          </a:prstGeom>
          <a:solidFill>
            <a:schemeClr val="accent6">
              <a:lumMod val="40000"/>
              <a:lumOff val="60000"/>
            </a:schemeClr>
          </a:solidFill>
        </p:spPr>
        <p:txBody>
          <a:bodyPr wrap="square" rtlCol="0">
            <a:spAutoFit/>
          </a:bodyPr>
          <a:lstStyle/>
          <a:p>
            <a:pPr algn="just"/>
            <a:r>
              <a:rPr lang="fr-FR" sz="2000" b="1"/>
              <a:t>Bronze – opérationnelle : </a:t>
            </a:r>
            <a:r>
              <a:rPr lang="fr-FR" sz="2000"/>
              <a:t>chargée des ressources pour les ambulances (biens et personnels) sur le terrain, au point de contact avec les victimes (responsable du triage, du traitement et du transport des victimes). Il peut y avoir plusieurs niveaux bronze sur plusieurs sites d’activité.</a:t>
            </a:r>
          </a:p>
        </p:txBody>
      </p:sp>
      <p:cxnSp>
        <p:nvCxnSpPr>
          <p:cNvPr id="7" name="Straight Arrow Connector 6"/>
          <p:cNvCxnSpPr/>
          <p:nvPr/>
        </p:nvCxnSpPr>
        <p:spPr>
          <a:xfrm>
            <a:off x="5825997" y="3248999"/>
            <a:ext cx="0" cy="45000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834384" y="4907081"/>
            <a:ext cx="0" cy="45000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446015" y="4779016"/>
            <a:ext cx="0" cy="45000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446015" y="3159012"/>
            <a:ext cx="0" cy="45000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0196797-5E54-4879-A3FE-6D1CE83CCCA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8B1A2DE-F602-49CC-9CFD-F7FE817DEFF1}"/>
              </a:ext>
            </a:extLst>
          </p:cNvPr>
          <p:cNvSpPr txBox="1"/>
          <p:nvPr/>
        </p:nvSpPr>
        <p:spPr>
          <a:xfrm>
            <a:off x="83492" y="5132084"/>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panose="020F0502020204030204"/>
                <a:ea typeface="+mn-ea"/>
                <a:cs typeface="+mn-cs"/>
              </a:rPr>
              <a:t>Cours H.E.L.P.</a:t>
            </a:r>
          </a:p>
        </p:txBody>
      </p:sp>
    </p:spTree>
    <p:extLst>
      <p:ext uri="{BB962C8B-B14F-4D97-AF65-F5344CB8AC3E}">
        <p14:creationId xmlns:p14="http://schemas.microsoft.com/office/powerpoint/2010/main" val="572954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85961" y="188964"/>
            <a:ext cx="7290082" cy="1143000"/>
          </a:xfrm>
          <a:prstGeom prst="rect">
            <a:avLst/>
          </a:prstGeom>
        </p:spPr>
        <p:txBody>
          <a:bodyPr anchor="ctr" anchorCtr="0"/>
          <a:lstStyle>
            <a:lvl1pPr algn="ctr" defTabSz="914400" rtl="0" eaLnBrk="1" latinLnBrk="0" hangingPunct="1">
              <a:spcBef>
                <a:spcPct val="0"/>
              </a:spcBef>
              <a:buNone/>
              <a:defRPr sz="4400" b="1" kern="1200">
                <a:solidFill>
                  <a:srgbClr val="002060"/>
                </a:solidFill>
                <a:latin typeface="+mj-lt"/>
                <a:ea typeface="+mj-ea"/>
                <a:cs typeface="+mj-cs"/>
              </a:defRPr>
            </a:lvl1pPr>
          </a:lstStyle>
          <a:p>
            <a:r>
              <a:rPr lang="fr-FR">
                <a:solidFill>
                  <a:schemeClr val="accent2">
                    <a:lumMod val="75000"/>
                  </a:schemeClr>
                </a:solidFill>
              </a:rPr>
              <a:t>METHANE – SITREP</a:t>
            </a:r>
          </a:p>
        </p:txBody>
      </p:sp>
      <p:sp>
        <p:nvSpPr>
          <p:cNvPr id="9" name="Rectangle 8"/>
          <p:cNvSpPr/>
          <p:nvPr/>
        </p:nvSpPr>
        <p:spPr>
          <a:xfrm>
            <a:off x="2884804" y="6051334"/>
            <a:ext cx="8990966" cy="1235403"/>
          </a:xfrm>
          <a:prstGeom prst="rect">
            <a:avLst/>
          </a:prstGeom>
        </p:spPr>
        <p:txBody>
          <a:bodyPr wrap="square">
            <a:spAutoFit/>
          </a:bodyPr>
          <a:lstStyle/>
          <a:p>
            <a:pPr marL="342900" indent="-342900">
              <a:lnSpc>
                <a:spcPct val="150000"/>
              </a:lnSpc>
              <a:buClr>
                <a:srgbClr val="C00000"/>
              </a:buClr>
              <a:buFont typeface="Arial" panose="020B0604020202020204" pitchFamily="34" charset="0"/>
              <a:buChar char="•"/>
            </a:pPr>
            <a:r>
              <a:rPr lang="fr-FR" sz="2800" dirty="0">
                <a:solidFill>
                  <a:srgbClr val="002060"/>
                </a:solidFill>
              </a:rPr>
              <a:t>Questions répétées et régulièrement mises à jour </a:t>
            </a:r>
          </a:p>
          <a:p>
            <a:pPr marL="342900" lvl="1" indent="-342900">
              <a:lnSpc>
                <a:spcPct val="150000"/>
              </a:lnSpc>
              <a:buClr>
                <a:srgbClr val="C00000"/>
              </a:buClr>
              <a:buFont typeface="Arial" panose="020B0604020202020204" pitchFamily="34" charset="0"/>
              <a:buChar char="•"/>
            </a:pPr>
            <a:endParaRPr lang="en-GB" sz="2400" dirty="0">
              <a:solidFill>
                <a:srgbClr val="002060"/>
              </a:solidFill>
            </a:endParaRPr>
          </a:p>
        </p:txBody>
      </p:sp>
      <p:graphicFrame>
        <p:nvGraphicFramePr>
          <p:cNvPr id="2" name="Table 1"/>
          <p:cNvGraphicFramePr>
            <a:graphicFrameLocks noGrp="1"/>
          </p:cNvGraphicFramePr>
          <p:nvPr/>
        </p:nvGraphicFramePr>
        <p:xfrm>
          <a:off x="2585962" y="1331965"/>
          <a:ext cx="8082038" cy="4773441"/>
        </p:xfrm>
        <a:graphic>
          <a:graphicData uri="http://schemas.openxmlformats.org/drawingml/2006/table">
            <a:tbl>
              <a:tblPr firstRow="1" firstCol="1" bandRow="1">
                <a:tableStyleId>{5C22544A-7EE6-4342-B048-85BDC9FD1C3A}</a:tableStyleId>
              </a:tblPr>
              <a:tblGrid>
                <a:gridCol w="1006409">
                  <a:extLst>
                    <a:ext uri="{9D8B030D-6E8A-4147-A177-3AD203B41FA5}">
                      <a16:colId xmlns:a16="http://schemas.microsoft.com/office/drawing/2014/main" val="20000"/>
                    </a:ext>
                  </a:extLst>
                </a:gridCol>
                <a:gridCol w="2908479">
                  <a:extLst>
                    <a:ext uri="{9D8B030D-6E8A-4147-A177-3AD203B41FA5}">
                      <a16:colId xmlns:a16="http://schemas.microsoft.com/office/drawing/2014/main" val="20001"/>
                    </a:ext>
                  </a:extLst>
                </a:gridCol>
                <a:gridCol w="4167150">
                  <a:extLst>
                    <a:ext uri="{9D8B030D-6E8A-4147-A177-3AD203B41FA5}">
                      <a16:colId xmlns:a16="http://schemas.microsoft.com/office/drawing/2014/main" val="20002"/>
                    </a:ext>
                  </a:extLst>
                </a:gridCol>
              </a:tblGrid>
              <a:tr h="507901">
                <a:tc>
                  <a:txBody>
                    <a:bodyPr/>
                    <a:lstStyle/>
                    <a:p>
                      <a:pPr marL="0" marR="0" algn="ctr">
                        <a:lnSpc>
                          <a:spcPct val="107000"/>
                        </a:lnSpc>
                        <a:spcBef>
                          <a:spcPts val="0"/>
                        </a:spcBef>
                        <a:spcAft>
                          <a:spcPts val="0"/>
                        </a:spcAft>
                      </a:pPr>
                      <a:r>
                        <a:rPr lang="fr-FR" sz="2000">
                          <a:effectLst/>
                        </a:rPr>
                        <a:t>(M)</a:t>
                      </a:r>
                    </a:p>
                  </a:txBody>
                  <a:tcPr marL="68580" marR="68580" marT="0" marB="0"/>
                </a:tc>
                <a:tc>
                  <a:txBody>
                    <a:bodyPr/>
                    <a:lstStyle/>
                    <a:p>
                      <a:pPr marL="0" marR="0">
                        <a:lnSpc>
                          <a:spcPct val="107000"/>
                        </a:lnSpc>
                        <a:spcBef>
                          <a:spcPts val="0"/>
                        </a:spcBef>
                        <a:spcAft>
                          <a:spcPts val="0"/>
                        </a:spcAft>
                      </a:pPr>
                      <a:r>
                        <a:rPr lang="fr-FR" sz="2000">
                          <a:effectLst/>
                        </a:rPr>
                        <a:t>Multiples victimes </a:t>
                      </a:r>
                      <a:r>
                        <a:rPr lang="fr-FR" sz="2000" i="1">
                          <a:effectLst/>
                        </a:rPr>
                        <a:t>(Mass casualty)</a:t>
                      </a:r>
                    </a:p>
                  </a:txBody>
                  <a:tcPr marL="68580" marR="68580" marT="0" marB="0"/>
                </a:tc>
                <a:tc>
                  <a:txBody>
                    <a:bodyPr/>
                    <a:lstStyle/>
                    <a:p>
                      <a:pPr marL="0" marR="0">
                        <a:lnSpc>
                          <a:spcPct val="107000"/>
                        </a:lnSpc>
                        <a:spcBef>
                          <a:spcPts val="0"/>
                        </a:spcBef>
                        <a:spcAft>
                          <a:spcPts val="0"/>
                        </a:spcAft>
                      </a:pPr>
                      <a:r>
                        <a:rPr lang="fr-FR" sz="2000">
                          <a:effectLst/>
                        </a:rPr>
                        <a:t>EN ATTENTE ou DÉCLARÉ</a:t>
                      </a:r>
                    </a:p>
                  </a:txBody>
                  <a:tcPr marL="68580" marR="68580" marT="0" marB="0"/>
                </a:tc>
                <a:extLst>
                  <a:ext uri="{0D108BD9-81ED-4DB2-BD59-A6C34878D82A}">
                    <a16:rowId xmlns:a16="http://schemas.microsoft.com/office/drawing/2014/main" val="10000"/>
                  </a:ext>
                </a:extLst>
              </a:tr>
              <a:tr h="531046">
                <a:tc>
                  <a:txBody>
                    <a:bodyPr/>
                    <a:lstStyle/>
                    <a:p>
                      <a:pPr marL="0" marR="0" algn="ctr">
                        <a:lnSpc>
                          <a:spcPct val="107000"/>
                        </a:lnSpc>
                        <a:spcBef>
                          <a:spcPts val="0"/>
                        </a:spcBef>
                        <a:spcAft>
                          <a:spcPts val="0"/>
                        </a:spcAft>
                      </a:pPr>
                      <a:r>
                        <a:rPr lang="fr-FR" sz="2000">
                          <a:effectLst/>
                        </a:rPr>
                        <a:t>E</a:t>
                      </a:r>
                    </a:p>
                  </a:txBody>
                  <a:tcPr marL="68580" marR="68580" marT="0" marB="0"/>
                </a:tc>
                <a:tc>
                  <a:txBody>
                    <a:bodyPr/>
                    <a:lstStyle/>
                    <a:p>
                      <a:pPr marL="0" marR="0">
                        <a:lnSpc>
                          <a:spcPct val="107000"/>
                        </a:lnSpc>
                        <a:spcBef>
                          <a:spcPts val="0"/>
                        </a:spcBef>
                        <a:spcAft>
                          <a:spcPts val="0"/>
                        </a:spcAft>
                      </a:pPr>
                      <a:r>
                        <a:rPr lang="fr-FR" sz="2000">
                          <a:effectLst/>
                        </a:rPr>
                        <a:t>Endroit exact</a:t>
                      </a:r>
                    </a:p>
                  </a:txBody>
                  <a:tcPr marL="68580" marR="68580" marT="0" marB="0"/>
                </a:tc>
                <a:tc>
                  <a:txBody>
                    <a:bodyPr/>
                    <a:lstStyle/>
                    <a:p>
                      <a:pPr marL="0" marR="0">
                        <a:lnSpc>
                          <a:spcPct val="107000"/>
                        </a:lnSpc>
                        <a:spcBef>
                          <a:spcPts val="0"/>
                        </a:spcBef>
                        <a:spcAft>
                          <a:spcPts val="0"/>
                        </a:spcAft>
                      </a:pPr>
                      <a:r>
                        <a:rPr lang="fr-FR" sz="2000">
                          <a:effectLst/>
                        </a:rPr>
                        <a:t>Adresse ou coordonnées exactes</a:t>
                      </a:r>
                    </a:p>
                  </a:txBody>
                  <a:tcPr marL="68580" marR="68580" marT="0" marB="0"/>
                </a:tc>
                <a:extLst>
                  <a:ext uri="{0D108BD9-81ED-4DB2-BD59-A6C34878D82A}">
                    <a16:rowId xmlns:a16="http://schemas.microsoft.com/office/drawing/2014/main" val="10001"/>
                  </a:ext>
                </a:extLst>
              </a:tr>
              <a:tr h="528762">
                <a:tc>
                  <a:txBody>
                    <a:bodyPr/>
                    <a:lstStyle/>
                    <a:p>
                      <a:pPr marL="0" marR="0" algn="ctr">
                        <a:lnSpc>
                          <a:spcPct val="107000"/>
                        </a:lnSpc>
                        <a:spcBef>
                          <a:spcPts val="0"/>
                        </a:spcBef>
                        <a:spcAft>
                          <a:spcPts val="0"/>
                        </a:spcAft>
                      </a:pPr>
                      <a:r>
                        <a:rPr lang="fr-FR" sz="2000">
                          <a:effectLst/>
                        </a:rPr>
                        <a:t>T</a:t>
                      </a:r>
                    </a:p>
                  </a:txBody>
                  <a:tcPr marL="68580" marR="68580" marT="0" marB="0"/>
                </a:tc>
                <a:tc>
                  <a:txBody>
                    <a:bodyPr/>
                    <a:lstStyle/>
                    <a:p>
                      <a:pPr marL="0" marR="0">
                        <a:lnSpc>
                          <a:spcPct val="107000"/>
                        </a:lnSpc>
                        <a:spcBef>
                          <a:spcPts val="0"/>
                        </a:spcBef>
                        <a:spcAft>
                          <a:spcPts val="0"/>
                        </a:spcAft>
                      </a:pPr>
                      <a:r>
                        <a:rPr lang="fr-FR" sz="2000">
                          <a:effectLst/>
                        </a:rPr>
                        <a:t>Type d’incident</a:t>
                      </a:r>
                    </a:p>
                  </a:txBody>
                  <a:tcPr marL="68580" marR="68580" marT="0" marB="0"/>
                </a:tc>
                <a:tc>
                  <a:txBody>
                    <a:bodyPr/>
                    <a:lstStyle/>
                    <a:p>
                      <a:pPr marL="0" marR="0">
                        <a:lnSpc>
                          <a:spcPct val="107000"/>
                        </a:lnSpc>
                        <a:spcBef>
                          <a:spcPts val="0"/>
                        </a:spcBef>
                        <a:spcAft>
                          <a:spcPts val="0"/>
                        </a:spcAft>
                      </a:pPr>
                      <a:r>
                        <a:rPr lang="fr-FR" sz="2000">
                          <a:effectLst/>
                        </a:rPr>
                        <a:t>Accident de la route, crash aérien, effondrement d’un bâtiment, explosion, bousculade dans un stade</a:t>
                      </a:r>
                    </a:p>
                  </a:txBody>
                  <a:tcPr marL="68580" marR="68580" marT="0" marB="0"/>
                </a:tc>
                <a:extLst>
                  <a:ext uri="{0D108BD9-81ED-4DB2-BD59-A6C34878D82A}">
                    <a16:rowId xmlns:a16="http://schemas.microsoft.com/office/drawing/2014/main" val="10002"/>
                  </a:ext>
                </a:extLst>
              </a:tr>
              <a:tr h="507901">
                <a:tc>
                  <a:txBody>
                    <a:bodyPr/>
                    <a:lstStyle/>
                    <a:p>
                      <a:pPr marL="0" marR="0" algn="ctr">
                        <a:lnSpc>
                          <a:spcPct val="107000"/>
                        </a:lnSpc>
                        <a:spcBef>
                          <a:spcPts val="0"/>
                        </a:spcBef>
                        <a:spcAft>
                          <a:spcPts val="0"/>
                        </a:spcAft>
                      </a:pPr>
                      <a:r>
                        <a:rPr lang="fr-FR" sz="2000">
                          <a:effectLst/>
                        </a:rPr>
                        <a:t>H</a:t>
                      </a:r>
                    </a:p>
                  </a:txBody>
                  <a:tcPr marL="68580" marR="68580" marT="0" marB="0"/>
                </a:tc>
                <a:tc>
                  <a:txBody>
                    <a:bodyPr/>
                    <a:lstStyle/>
                    <a:p>
                      <a:pPr marL="0" marR="0">
                        <a:lnSpc>
                          <a:spcPct val="107000"/>
                        </a:lnSpc>
                        <a:spcBef>
                          <a:spcPts val="0"/>
                        </a:spcBef>
                        <a:spcAft>
                          <a:spcPts val="0"/>
                        </a:spcAft>
                      </a:pPr>
                      <a:r>
                        <a:rPr lang="fr-FR" sz="2000">
                          <a:effectLst/>
                        </a:rPr>
                        <a:t>(En anglais, </a:t>
                      </a:r>
                      <a:r>
                        <a:rPr lang="fr-FR" sz="2000" i="1">
                          <a:effectLst/>
                        </a:rPr>
                        <a:t>Hazard</a:t>
                      </a:r>
                      <a:r>
                        <a:rPr lang="fr-FR" sz="2000">
                          <a:effectLst/>
                        </a:rPr>
                        <a:t>) Dangers</a:t>
                      </a:r>
                    </a:p>
                  </a:txBody>
                  <a:tcPr marL="68580" marR="68580" marT="0" marB="0"/>
                </a:tc>
                <a:tc>
                  <a:txBody>
                    <a:bodyPr/>
                    <a:lstStyle/>
                    <a:p>
                      <a:pPr marL="0" marR="0">
                        <a:lnSpc>
                          <a:spcPct val="107000"/>
                        </a:lnSpc>
                        <a:spcBef>
                          <a:spcPts val="0"/>
                        </a:spcBef>
                        <a:spcAft>
                          <a:spcPts val="0"/>
                        </a:spcAft>
                      </a:pPr>
                      <a:r>
                        <a:rPr lang="fr-FR" sz="2000">
                          <a:effectLst/>
                        </a:rPr>
                        <a:t>Électriques, chimiques, liés au feu...</a:t>
                      </a:r>
                    </a:p>
                  </a:txBody>
                  <a:tcPr marL="68580" marR="68580" marT="0" marB="0"/>
                </a:tc>
                <a:extLst>
                  <a:ext uri="{0D108BD9-81ED-4DB2-BD59-A6C34878D82A}">
                    <a16:rowId xmlns:a16="http://schemas.microsoft.com/office/drawing/2014/main" val="10003"/>
                  </a:ext>
                </a:extLst>
              </a:tr>
              <a:tr h="531046">
                <a:tc>
                  <a:txBody>
                    <a:bodyPr/>
                    <a:lstStyle/>
                    <a:p>
                      <a:pPr marL="0" marR="0" algn="ctr">
                        <a:lnSpc>
                          <a:spcPct val="107000"/>
                        </a:lnSpc>
                        <a:spcBef>
                          <a:spcPts val="0"/>
                        </a:spcBef>
                        <a:spcAft>
                          <a:spcPts val="0"/>
                        </a:spcAft>
                      </a:pPr>
                      <a:r>
                        <a:rPr lang="fr-FR" sz="2000">
                          <a:effectLst/>
                        </a:rPr>
                        <a:t>A</a:t>
                      </a:r>
                    </a:p>
                  </a:txBody>
                  <a:tcPr marL="68580" marR="68580" marT="0" marB="0"/>
                </a:tc>
                <a:tc>
                  <a:txBody>
                    <a:bodyPr/>
                    <a:lstStyle/>
                    <a:p>
                      <a:pPr marL="0" marR="0">
                        <a:lnSpc>
                          <a:spcPct val="107000"/>
                        </a:lnSpc>
                        <a:spcBef>
                          <a:spcPts val="0"/>
                        </a:spcBef>
                        <a:spcAft>
                          <a:spcPts val="0"/>
                        </a:spcAft>
                      </a:pPr>
                      <a:r>
                        <a:rPr lang="fr-FR" sz="2000">
                          <a:effectLst/>
                        </a:rPr>
                        <a:t>Accès</a:t>
                      </a:r>
                    </a:p>
                  </a:txBody>
                  <a:tcPr marL="68580" marR="68580" marT="0" marB="0"/>
                </a:tc>
                <a:tc>
                  <a:txBody>
                    <a:bodyPr/>
                    <a:lstStyle/>
                    <a:p>
                      <a:pPr marL="0" marR="0">
                        <a:lnSpc>
                          <a:spcPct val="107000"/>
                        </a:lnSpc>
                        <a:spcBef>
                          <a:spcPts val="0"/>
                        </a:spcBef>
                        <a:spcAft>
                          <a:spcPts val="0"/>
                        </a:spcAft>
                      </a:pPr>
                      <a:r>
                        <a:rPr lang="fr-FR" sz="2000">
                          <a:effectLst/>
                        </a:rPr>
                        <a:t>Par où approcher</a:t>
                      </a:r>
                    </a:p>
                  </a:txBody>
                  <a:tcPr marL="68580" marR="68580" marT="0" marB="0"/>
                </a:tc>
                <a:extLst>
                  <a:ext uri="{0D108BD9-81ED-4DB2-BD59-A6C34878D82A}">
                    <a16:rowId xmlns:a16="http://schemas.microsoft.com/office/drawing/2014/main" val="10004"/>
                  </a:ext>
                </a:extLst>
              </a:tr>
              <a:tr h="507901">
                <a:tc>
                  <a:txBody>
                    <a:bodyPr/>
                    <a:lstStyle/>
                    <a:p>
                      <a:pPr marL="0" marR="0" algn="ctr">
                        <a:lnSpc>
                          <a:spcPct val="107000"/>
                        </a:lnSpc>
                        <a:spcBef>
                          <a:spcPts val="0"/>
                        </a:spcBef>
                        <a:spcAft>
                          <a:spcPts val="0"/>
                        </a:spcAft>
                      </a:pPr>
                      <a:r>
                        <a:rPr lang="fr-FR" sz="2000">
                          <a:effectLst/>
                        </a:rPr>
                        <a:t>N</a:t>
                      </a:r>
                    </a:p>
                  </a:txBody>
                  <a:tcPr marL="68580" marR="68580" marT="0" marB="0"/>
                </a:tc>
                <a:tc>
                  <a:txBody>
                    <a:bodyPr/>
                    <a:lstStyle/>
                    <a:p>
                      <a:pPr marL="0" marR="0">
                        <a:lnSpc>
                          <a:spcPct val="107000"/>
                        </a:lnSpc>
                        <a:spcBef>
                          <a:spcPts val="0"/>
                        </a:spcBef>
                        <a:spcAft>
                          <a:spcPts val="0"/>
                        </a:spcAft>
                      </a:pPr>
                      <a:r>
                        <a:rPr lang="fr-FR" sz="2000">
                          <a:effectLst/>
                        </a:rPr>
                        <a:t>Nombre de victimes</a:t>
                      </a:r>
                    </a:p>
                  </a:txBody>
                  <a:tcPr marL="68580" marR="68580" marT="0" marB="0"/>
                </a:tc>
                <a:tc>
                  <a:txBody>
                    <a:bodyPr/>
                    <a:lstStyle/>
                    <a:p>
                      <a:pPr marL="0" marR="0">
                        <a:lnSpc>
                          <a:spcPct val="107000"/>
                        </a:lnSpc>
                        <a:spcBef>
                          <a:spcPts val="0"/>
                        </a:spcBef>
                        <a:spcAft>
                          <a:spcPts val="0"/>
                        </a:spcAft>
                      </a:pPr>
                      <a:r>
                        <a:rPr lang="fr-FR" sz="2000">
                          <a:effectLst/>
                        </a:rPr>
                        <a:t>Gravité et types de blessures</a:t>
                      </a:r>
                    </a:p>
                  </a:txBody>
                  <a:tcPr marL="68580" marR="68580" marT="0" marB="0"/>
                </a:tc>
                <a:extLst>
                  <a:ext uri="{0D108BD9-81ED-4DB2-BD59-A6C34878D82A}">
                    <a16:rowId xmlns:a16="http://schemas.microsoft.com/office/drawing/2014/main" val="10005"/>
                  </a:ext>
                </a:extLst>
              </a:tr>
              <a:tr h="528762">
                <a:tc>
                  <a:txBody>
                    <a:bodyPr/>
                    <a:lstStyle/>
                    <a:p>
                      <a:pPr marL="0" marR="0" algn="ctr">
                        <a:lnSpc>
                          <a:spcPct val="107000"/>
                        </a:lnSpc>
                        <a:spcBef>
                          <a:spcPts val="0"/>
                        </a:spcBef>
                        <a:spcAft>
                          <a:spcPts val="0"/>
                        </a:spcAft>
                      </a:pPr>
                      <a:r>
                        <a:rPr lang="fr-FR" sz="2000">
                          <a:effectLst/>
                        </a:rPr>
                        <a:t>E</a:t>
                      </a:r>
                    </a:p>
                  </a:txBody>
                  <a:tcPr marL="68580" marR="68580" marT="0" marB="0"/>
                </a:tc>
                <a:tc>
                  <a:txBody>
                    <a:bodyPr/>
                    <a:lstStyle/>
                    <a:p>
                      <a:pPr marL="0" marR="0">
                        <a:lnSpc>
                          <a:spcPct val="107000"/>
                        </a:lnSpc>
                        <a:spcBef>
                          <a:spcPts val="0"/>
                        </a:spcBef>
                        <a:spcAft>
                          <a:spcPts val="0"/>
                        </a:spcAft>
                      </a:pPr>
                      <a:r>
                        <a:rPr lang="fr-FR" sz="2000">
                          <a:effectLst/>
                        </a:rPr>
                        <a:t>(En anglais, </a:t>
                      </a:r>
                      <a:r>
                        <a:rPr lang="fr-FR" sz="2000" i="1">
                          <a:effectLst/>
                        </a:rPr>
                        <a:t>emergency services</a:t>
                      </a:r>
                      <a:r>
                        <a:rPr lang="fr-FR" sz="2000">
                          <a:effectLst/>
                        </a:rPr>
                        <a:t>) Services d’urgence</a:t>
                      </a:r>
                    </a:p>
                  </a:txBody>
                  <a:tcPr marL="68580" marR="68580" marT="0" marB="0"/>
                </a:tc>
                <a:tc>
                  <a:txBody>
                    <a:bodyPr/>
                    <a:lstStyle/>
                    <a:p>
                      <a:pPr marL="0" marR="0">
                        <a:lnSpc>
                          <a:spcPct val="107000"/>
                        </a:lnSpc>
                        <a:spcBef>
                          <a:spcPts val="0"/>
                        </a:spcBef>
                        <a:spcAft>
                          <a:spcPts val="0"/>
                        </a:spcAft>
                      </a:pPr>
                      <a:r>
                        <a:rPr lang="fr-FR" sz="2000" dirty="0">
                          <a:effectLst/>
                        </a:rPr>
                        <a:t>Police, ambulances, défense civile, armée (ressources déjà sur place et ressources sollicitées)</a:t>
                      </a:r>
                    </a:p>
                  </a:txBody>
                  <a:tcPr marL="68580" marR="68580" marT="0" marB="0"/>
                </a:tc>
                <a:extLst>
                  <a:ext uri="{0D108BD9-81ED-4DB2-BD59-A6C34878D82A}">
                    <a16:rowId xmlns:a16="http://schemas.microsoft.com/office/drawing/2014/main" val="10006"/>
                  </a:ext>
                </a:extLst>
              </a:tr>
            </a:tbl>
          </a:graphicData>
        </a:graphic>
      </p:graphicFrame>
      <p:sp>
        <p:nvSpPr>
          <p:cNvPr id="7" name="Rectangle 6">
            <a:extLst>
              <a:ext uri="{FF2B5EF4-FFF2-40B4-BE49-F238E27FC236}">
                <a16:creationId xmlns:a16="http://schemas.microsoft.com/office/drawing/2014/main" id="{566F647A-82D7-46BA-AA17-5DE7C19733C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506990A-47E3-4028-A0E7-B6B0D63C5025}"/>
              </a:ext>
            </a:extLst>
          </p:cNvPr>
          <p:cNvSpPr txBox="1"/>
          <p:nvPr/>
        </p:nvSpPr>
        <p:spPr>
          <a:xfrm>
            <a:off x="83492" y="5132084"/>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panose="020F0502020204030204"/>
                <a:ea typeface="+mn-ea"/>
                <a:cs typeface="+mn-cs"/>
              </a:rPr>
              <a:t>Cours H.E.L.P.</a:t>
            </a:r>
          </a:p>
        </p:txBody>
      </p:sp>
    </p:spTree>
    <p:extLst>
      <p:ext uri="{BB962C8B-B14F-4D97-AF65-F5344CB8AC3E}">
        <p14:creationId xmlns:p14="http://schemas.microsoft.com/office/powerpoint/2010/main" val="155142380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534"/>
            <a:ext cx="10515600" cy="1325563"/>
          </a:xfrm>
        </p:spPr>
        <p:txBody>
          <a:bodyPr>
            <a:noAutofit/>
          </a:bodyPr>
          <a:lstStyle/>
          <a:p>
            <a:pPr algn="ctr"/>
            <a:br>
              <a:rPr lang="fr-FR" u="sng">
                <a:latin typeface="+mn-lt"/>
              </a:rPr>
            </a:br>
            <a:endParaRPr lang="fr-FR" u="sng">
              <a:latin typeface="+mn-lt"/>
            </a:endParaRPr>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3492" y="5132084"/>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panose="020F0502020204030204"/>
                <a:ea typeface="+mn-ea"/>
                <a:cs typeface="+mn-cs"/>
              </a:rPr>
              <a:t>Cours H.E.L.P.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CEA2B-11BA-47C1-B2B8-F71A1EE91919}" type="slidenum">
              <a:rPr kumimoji="0" lang="fr-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06FD4907-094B-415E-A742-0F55FEFA2429}"/>
              </a:ext>
            </a:extLst>
          </p:cNvPr>
          <p:cNvSpPr txBox="1">
            <a:spLocks/>
          </p:cNvSpPr>
          <p:nvPr/>
        </p:nvSpPr>
        <p:spPr>
          <a:xfrm>
            <a:off x="2585961" y="188964"/>
            <a:ext cx="7290082" cy="1143000"/>
          </a:xfrm>
          <a:prstGeom prst="rect">
            <a:avLst/>
          </a:prstGeom>
        </p:spPr>
        <p:txBody>
          <a:bodyPr anchor="ctr" anchorCtr="0"/>
          <a:lstStyle>
            <a:lvl1pPr algn="ctr" defTabSz="914400" rtl="0" eaLnBrk="1" latinLnBrk="0" hangingPunct="1">
              <a:spcBef>
                <a:spcPct val="0"/>
              </a:spcBef>
              <a:buNone/>
              <a:defRPr sz="4400" b="1" kern="1200">
                <a:solidFill>
                  <a:srgbClr val="002060"/>
                </a:solidFill>
                <a:latin typeface="+mj-lt"/>
                <a:ea typeface="+mj-ea"/>
                <a:cs typeface="+mj-cs"/>
              </a:defRPr>
            </a:lvl1pPr>
          </a:lstStyle>
          <a:p>
            <a:r>
              <a:rPr lang="fr-FR">
                <a:solidFill>
                  <a:schemeClr val="accent2">
                    <a:lumMod val="75000"/>
                  </a:schemeClr>
                </a:solidFill>
              </a:rPr>
              <a:t>Scénario – Partie A</a:t>
            </a:r>
          </a:p>
        </p:txBody>
      </p:sp>
      <p:sp>
        <p:nvSpPr>
          <p:cNvPr id="10" name="Rectangle 9">
            <a:extLst>
              <a:ext uri="{FF2B5EF4-FFF2-40B4-BE49-F238E27FC236}">
                <a16:creationId xmlns:a16="http://schemas.microsoft.com/office/drawing/2014/main" id="{1EA0E331-6148-4874-AB77-97F51D825080}"/>
              </a:ext>
            </a:extLst>
          </p:cNvPr>
          <p:cNvSpPr/>
          <p:nvPr/>
        </p:nvSpPr>
        <p:spPr>
          <a:xfrm>
            <a:off x="3125967" y="2348988"/>
            <a:ext cx="7574706" cy="1143070"/>
          </a:xfrm>
          <a:prstGeom prst="rect">
            <a:avLst/>
          </a:prstGeom>
        </p:spPr>
        <p:txBody>
          <a:bodyPr wrap="square">
            <a:spAutoFit/>
          </a:bodyPr>
          <a:lstStyle/>
          <a:p>
            <a:pPr marL="342900" indent="-342900">
              <a:lnSpc>
                <a:spcPct val="150000"/>
              </a:lnSpc>
              <a:buClr>
                <a:srgbClr val="C00000"/>
              </a:buClr>
              <a:buFont typeface="Arial" panose="020B0604020202020204" pitchFamily="34" charset="0"/>
              <a:buChar char="•"/>
            </a:pPr>
            <a:endParaRPr lang="en-GB" sz="2400" dirty="0">
              <a:solidFill>
                <a:srgbClr val="002060"/>
              </a:solidFill>
            </a:endParaRPr>
          </a:p>
          <a:p>
            <a:pPr marL="342900" lvl="1" indent="-342900">
              <a:lnSpc>
                <a:spcPct val="150000"/>
              </a:lnSpc>
              <a:buClr>
                <a:srgbClr val="C00000"/>
              </a:buClr>
              <a:buFont typeface="Arial" panose="020B0604020202020204" pitchFamily="34" charset="0"/>
              <a:buChar char="•"/>
            </a:pPr>
            <a:endParaRPr lang="en-GB" sz="2400" dirty="0">
              <a:solidFill>
                <a:srgbClr val="002060"/>
              </a:solidFill>
            </a:endParaRPr>
          </a:p>
        </p:txBody>
      </p:sp>
      <p:pic>
        <p:nvPicPr>
          <p:cNvPr id="11" name="Picture 10">
            <a:extLst>
              <a:ext uri="{FF2B5EF4-FFF2-40B4-BE49-F238E27FC236}">
                <a16:creationId xmlns:a16="http://schemas.microsoft.com/office/drawing/2014/main" id="{E74D37E1-A5D3-4DB4-BBD8-084FBA6C5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961" y="1223976"/>
            <a:ext cx="8039914" cy="4410049"/>
          </a:xfrm>
          <a:prstGeom prst="rect">
            <a:avLst/>
          </a:prstGeom>
        </p:spPr>
      </p:pic>
      <p:sp>
        <p:nvSpPr>
          <p:cNvPr id="12" name="TextBox 11">
            <a:extLst>
              <a:ext uri="{FF2B5EF4-FFF2-40B4-BE49-F238E27FC236}">
                <a16:creationId xmlns:a16="http://schemas.microsoft.com/office/drawing/2014/main" id="{7968A21F-D437-4A02-B7CF-64D1E86AB16C}"/>
              </a:ext>
            </a:extLst>
          </p:cNvPr>
          <p:cNvSpPr txBox="1"/>
          <p:nvPr/>
        </p:nvSpPr>
        <p:spPr>
          <a:xfrm>
            <a:off x="2585962" y="5859027"/>
            <a:ext cx="7110079" cy="523220"/>
          </a:xfrm>
          <a:prstGeom prst="rect">
            <a:avLst/>
          </a:prstGeom>
          <a:noFill/>
        </p:spPr>
        <p:txBody>
          <a:bodyPr wrap="square" rtlCol="0">
            <a:spAutoFit/>
          </a:bodyPr>
          <a:lstStyle/>
          <a:p>
            <a:r>
              <a:rPr lang="fr-FR" sz="2800" b="1"/>
              <a:t>Voilà ce que vous voyez à travers votre pare-brise...</a:t>
            </a:r>
          </a:p>
        </p:txBody>
      </p:sp>
    </p:spTree>
    <p:extLst>
      <p:ext uri="{BB962C8B-B14F-4D97-AF65-F5344CB8AC3E}">
        <p14:creationId xmlns:p14="http://schemas.microsoft.com/office/powerpoint/2010/main" val="2973295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534"/>
            <a:ext cx="10515600" cy="1325563"/>
          </a:xfrm>
        </p:spPr>
        <p:txBody>
          <a:bodyPr>
            <a:noAutofit/>
          </a:bodyPr>
          <a:lstStyle/>
          <a:p>
            <a:pPr algn="ctr"/>
            <a:br>
              <a:rPr lang="fr-FR" u="sng">
                <a:latin typeface="+mn-lt"/>
              </a:rPr>
            </a:br>
            <a:endParaRPr lang="fr-FR" u="sng">
              <a:latin typeface="+mn-lt"/>
            </a:endParaRPr>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3492" y="5132084"/>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panose="020F0502020204030204"/>
                <a:ea typeface="+mn-ea"/>
                <a:cs typeface="+mn-cs"/>
              </a:rPr>
              <a:t>Cours H.E.L.P.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CEA2B-11BA-47C1-B2B8-F71A1EE91919}" type="slidenum">
              <a:rPr kumimoji="0" lang="fr-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2223167-E6AB-4345-9147-4BE28406934E}"/>
              </a:ext>
            </a:extLst>
          </p:cNvPr>
          <p:cNvSpPr txBox="1">
            <a:spLocks/>
          </p:cNvSpPr>
          <p:nvPr/>
        </p:nvSpPr>
        <p:spPr>
          <a:xfrm>
            <a:off x="2585961" y="188964"/>
            <a:ext cx="5940066" cy="1143000"/>
          </a:xfrm>
          <a:prstGeom prst="rect">
            <a:avLst/>
          </a:prstGeom>
        </p:spPr>
        <p:txBody>
          <a:bodyPr anchor="ctr" anchorCtr="0"/>
          <a:lstStyle>
            <a:lvl1pPr algn="ctr" defTabSz="914400" rtl="0" eaLnBrk="1" latinLnBrk="0" hangingPunct="1">
              <a:spcBef>
                <a:spcPct val="0"/>
              </a:spcBef>
              <a:buNone/>
              <a:defRPr sz="4400" b="1" kern="1200">
                <a:solidFill>
                  <a:srgbClr val="002060"/>
                </a:solidFill>
                <a:latin typeface="+mj-lt"/>
                <a:ea typeface="+mj-ea"/>
                <a:cs typeface="+mj-cs"/>
              </a:defRPr>
            </a:lvl1pPr>
          </a:lstStyle>
          <a:p>
            <a:r>
              <a:rPr lang="fr-FR">
                <a:solidFill>
                  <a:schemeClr val="accent2">
                    <a:lumMod val="75000"/>
                  </a:schemeClr>
                </a:solidFill>
              </a:rPr>
              <a:t>Scénario – Partie A</a:t>
            </a:r>
          </a:p>
        </p:txBody>
      </p:sp>
      <p:sp>
        <p:nvSpPr>
          <p:cNvPr id="10" name="Rectangle 9">
            <a:extLst>
              <a:ext uri="{FF2B5EF4-FFF2-40B4-BE49-F238E27FC236}">
                <a16:creationId xmlns:a16="http://schemas.microsoft.com/office/drawing/2014/main" id="{07201DA6-3CE4-49B2-B5E3-4ACAEF030079}"/>
              </a:ext>
            </a:extLst>
          </p:cNvPr>
          <p:cNvSpPr/>
          <p:nvPr/>
        </p:nvSpPr>
        <p:spPr>
          <a:xfrm>
            <a:off x="1805941" y="1470594"/>
            <a:ext cx="8819934" cy="6683048"/>
          </a:xfrm>
          <a:prstGeom prst="rect">
            <a:avLst/>
          </a:prstGeom>
        </p:spPr>
        <p:txBody>
          <a:bodyPr wrap="square">
            <a:spAutoFit/>
          </a:bodyPr>
          <a:lstStyle/>
          <a:p>
            <a:pPr algn="just">
              <a:lnSpc>
                <a:spcPct val="150000"/>
              </a:lnSpc>
              <a:buClr>
                <a:srgbClr val="C00000"/>
              </a:buClr>
            </a:pPr>
            <a:r>
              <a:rPr lang="fr-FR" sz="2400" dirty="0">
                <a:solidFill>
                  <a:srgbClr val="002060"/>
                </a:solidFill>
              </a:rPr>
              <a:t>0630 signale une explosion au marché à l’heure du petit-déjeuner alors que les commerçants étaient en train de se préparer pour le marché journalier... Habituellement, on dénombre environ 50 stands sur la place principale, certaines familles passant souvent la nuit sur place après être arrivées à pied la veille, depuis leur ferme. Un camion de carburant a explosé, une forte odeur se diffuse dans l’air, de nombreuses personnes sont blessées et beaucoup de bâtiments proches du marché sont détruits, dont une école primaire.</a:t>
            </a:r>
          </a:p>
          <a:p>
            <a:pPr algn="just">
              <a:lnSpc>
                <a:spcPct val="150000"/>
              </a:lnSpc>
              <a:buClr>
                <a:srgbClr val="C00000"/>
              </a:buClr>
            </a:pPr>
            <a:r>
              <a:rPr lang="fr-FR" sz="2400" dirty="0">
                <a:solidFill>
                  <a:srgbClr val="002060"/>
                </a:solidFill>
              </a:rPr>
              <a:t>Il n’y a pas d’autre service d’urgence sur les lieux.</a:t>
            </a:r>
          </a:p>
          <a:p>
            <a:pPr algn="just">
              <a:lnSpc>
                <a:spcPct val="150000"/>
              </a:lnSpc>
              <a:buClr>
                <a:srgbClr val="C00000"/>
              </a:buClr>
            </a:pPr>
            <a:endParaRPr lang="en-GB" sz="2400" dirty="0">
              <a:solidFill>
                <a:srgbClr val="002060"/>
              </a:solidFill>
            </a:endParaRPr>
          </a:p>
          <a:p>
            <a:pPr algn="just">
              <a:lnSpc>
                <a:spcPct val="150000"/>
              </a:lnSpc>
              <a:buClr>
                <a:srgbClr val="C00000"/>
              </a:buClr>
            </a:pPr>
            <a:endParaRPr lang="en-GB" sz="2400" dirty="0">
              <a:solidFill>
                <a:srgbClr val="002060"/>
              </a:solidFill>
            </a:endParaRPr>
          </a:p>
          <a:p>
            <a:pPr marL="342900" lvl="1" indent="-342900">
              <a:lnSpc>
                <a:spcPct val="150000"/>
              </a:lnSpc>
              <a:buClr>
                <a:srgbClr val="C00000"/>
              </a:buClr>
              <a:buFont typeface="Arial" panose="020B0604020202020204" pitchFamily="34" charset="0"/>
              <a:buChar char="•"/>
            </a:pPr>
            <a:endParaRPr lang="en-GB" sz="2400" dirty="0">
              <a:solidFill>
                <a:srgbClr val="002060"/>
              </a:solidFill>
            </a:endParaRPr>
          </a:p>
        </p:txBody>
      </p:sp>
      <p:pic>
        <p:nvPicPr>
          <p:cNvPr id="11" name="Picture 10">
            <a:extLst>
              <a:ext uri="{FF2B5EF4-FFF2-40B4-BE49-F238E27FC236}">
                <a16:creationId xmlns:a16="http://schemas.microsoft.com/office/drawing/2014/main" id="{0044C9CB-0FB9-41FA-9940-8BF820C596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8076022" y="50335"/>
            <a:ext cx="2549853" cy="1398644"/>
          </a:xfrm>
          <a:prstGeom prst="rect">
            <a:avLst/>
          </a:prstGeom>
        </p:spPr>
      </p:pic>
    </p:spTree>
    <p:extLst>
      <p:ext uri="{BB962C8B-B14F-4D97-AF65-F5344CB8AC3E}">
        <p14:creationId xmlns:p14="http://schemas.microsoft.com/office/powerpoint/2010/main" val="3191365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534"/>
            <a:ext cx="10515600" cy="1325563"/>
          </a:xfrm>
        </p:spPr>
        <p:txBody>
          <a:bodyPr>
            <a:noAutofit/>
          </a:bodyPr>
          <a:lstStyle/>
          <a:p>
            <a:pPr algn="ctr"/>
            <a:br>
              <a:rPr lang="fr-FR" u="sng">
                <a:latin typeface="+mn-lt"/>
              </a:rPr>
            </a:br>
            <a:endParaRPr lang="fr-FR" u="sng">
              <a:latin typeface="+mn-lt"/>
            </a:endParaRPr>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3492" y="5132084"/>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panose="020F0502020204030204"/>
                <a:ea typeface="+mn-ea"/>
                <a:cs typeface="+mn-cs"/>
              </a:rPr>
              <a:t>Cours H.E.L.P.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CEA2B-11BA-47C1-B2B8-F71A1EE91919}" type="slidenum">
              <a:rPr kumimoji="0" lang="fr-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0850B4D2-6187-4D70-BA11-E7D70C164377}"/>
              </a:ext>
            </a:extLst>
          </p:cNvPr>
          <p:cNvSpPr txBox="1">
            <a:spLocks/>
          </p:cNvSpPr>
          <p:nvPr/>
        </p:nvSpPr>
        <p:spPr>
          <a:xfrm>
            <a:off x="2585961" y="188964"/>
            <a:ext cx="5940066" cy="1143000"/>
          </a:xfrm>
          <a:prstGeom prst="rect">
            <a:avLst/>
          </a:prstGeom>
        </p:spPr>
        <p:txBody>
          <a:bodyPr anchor="ctr" anchorCtr="0"/>
          <a:lstStyle>
            <a:lvl1pPr algn="ctr" defTabSz="914400" rtl="0" eaLnBrk="1" latinLnBrk="0" hangingPunct="1">
              <a:spcBef>
                <a:spcPct val="0"/>
              </a:spcBef>
              <a:buNone/>
              <a:defRPr sz="4400" b="1" kern="1200">
                <a:solidFill>
                  <a:srgbClr val="002060"/>
                </a:solidFill>
                <a:latin typeface="+mj-lt"/>
                <a:ea typeface="+mj-ea"/>
                <a:cs typeface="+mj-cs"/>
              </a:defRPr>
            </a:lvl1pPr>
          </a:lstStyle>
          <a:p>
            <a:r>
              <a:rPr lang="fr-FR">
                <a:solidFill>
                  <a:schemeClr val="accent2">
                    <a:lumMod val="75000"/>
                  </a:schemeClr>
                </a:solidFill>
              </a:rPr>
              <a:t>Scénario – Partie A</a:t>
            </a:r>
          </a:p>
        </p:txBody>
      </p:sp>
      <p:sp>
        <p:nvSpPr>
          <p:cNvPr id="10" name="Rectangle 9">
            <a:extLst>
              <a:ext uri="{FF2B5EF4-FFF2-40B4-BE49-F238E27FC236}">
                <a16:creationId xmlns:a16="http://schemas.microsoft.com/office/drawing/2014/main" id="{47532EB5-E9F3-4EA6-A73C-844E0DF38D94}"/>
              </a:ext>
            </a:extLst>
          </p:cNvPr>
          <p:cNvSpPr/>
          <p:nvPr/>
        </p:nvSpPr>
        <p:spPr>
          <a:xfrm>
            <a:off x="1840231" y="1470594"/>
            <a:ext cx="8785644" cy="6683048"/>
          </a:xfrm>
          <a:prstGeom prst="rect">
            <a:avLst/>
          </a:prstGeom>
        </p:spPr>
        <p:txBody>
          <a:bodyPr wrap="square">
            <a:spAutoFit/>
          </a:bodyPr>
          <a:lstStyle/>
          <a:p>
            <a:pPr algn="just">
              <a:lnSpc>
                <a:spcPct val="150000"/>
              </a:lnSpc>
              <a:buClr>
                <a:srgbClr val="C00000"/>
              </a:buClr>
            </a:pPr>
            <a:r>
              <a:rPr lang="fr-FR" sz="2400" dirty="0">
                <a:solidFill>
                  <a:srgbClr val="002060"/>
                </a:solidFill>
              </a:rPr>
              <a:t>0630 signale une explosion au marché à l’heure du petit-déjeuner alors que les commerçants étaient en train de se préparer pour le marché journalier... Habituellement, on dénombre environ 50 stands sur la place principale, certaines familles passant souvent la nuit sur place après être arrivées à pied la veille, depuis leur ferme. Un camion de carburant a explosé, une forte odeur se diffuse dans l’air, de nombreuses personnes sont blessées et beaucoup de bâtiments proches du marché sont détruits, dont une école primaire.</a:t>
            </a:r>
          </a:p>
          <a:p>
            <a:pPr algn="just">
              <a:lnSpc>
                <a:spcPct val="150000"/>
              </a:lnSpc>
              <a:buClr>
                <a:srgbClr val="C00000"/>
              </a:buClr>
            </a:pPr>
            <a:r>
              <a:rPr lang="fr-FR" sz="2400" dirty="0">
                <a:solidFill>
                  <a:srgbClr val="002060"/>
                </a:solidFill>
              </a:rPr>
              <a:t>Il n’y a pas d’autre service d’urgence sur les lieux.</a:t>
            </a:r>
          </a:p>
          <a:p>
            <a:pPr algn="just">
              <a:lnSpc>
                <a:spcPct val="150000"/>
              </a:lnSpc>
              <a:buClr>
                <a:srgbClr val="C00000"/>
              </a:buClr>
            </a:pPr>
            <a:endParaRPr lang="en-GB" sz="2400" dirty="0">
              <a:solidFill>
                <a:srgbClr val="002060"/>
              </a:solidFill>
            </a:endParaRPr>
          </a:p>
          <a:p>
            <a:pPr algn="just">
              <a:lnSpc>
                <a:spcPct val="150000"/>
              </a:lnSpc>
              <a:buClr>
                <a:srgbClr val="C00000"/>
              </a:buClr>
            </a:pPr>
            <a:endParaRPr lang="en-GB" sz="2400" dirty="0">
              <a:solidFill>
                <a:srgbClr val="002060"/>
              </a:solidFill>
            </a:endParaRPr>
          </a:p>
          <a:p>
            <a:pPr marL="342900" lvl="1" indent="-342900">
              <a:lnSpc>
                <a:spcPct val="150000"/>
              </a:lnSpc>
              <a:buClr>
                <a:srgbClr val="C00000"/>
              </a:buClr>
              <a:buFont typeface="Arial" panose="020B0604020202020204" pitchFamily="34" charset="0"/>
              <a:buChar char="•"/>
            </a:pPr>
            <a:endParaRPr lang="en-GB" sz="2400" dirty="0">
              <a:solidFill>
                <a:srgbClr val="002060"/>
              </a:solidFill>
            </a:endParaRPr>
          </a:p>
        </p:txBody>
      </p:sp>
      <p:pic>
        <p:nvPicPr>
          <p:cNvPr id="11" name="Picture 10">
            <a:extLst>
              <a:ext uri="{FF2B5EF4-FFF2-40B4-BE49-F238E27FC236}">
                <a16:creationId xmlns:a16="http://schemas.microsoft.com/office/drawing/2014/main" id="{8CD70FA9-C0F2-4887-A525-65B29E0CD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8076022" y="50335"/>
            <a:ext cx="2549853" cy="1398644"/>
          </a:xfrm>
          <a:prstGeom prst="rect">
            <a:avLst/>
          </a:prstGeom>
        </p:spPr>
      </p:pic>
    </p:spTree>
    <p:extLst>
      <p:ext uri="{BB962C8B-B14F-4D97-AF65-F5344CB8AC3E}">
        <p14:creationId xmlns:p14="http://schemas.microsoft.com/office/powerpoint/2010/main" val="1702131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534"/>
            <a:ext cx="10515600" cy="1325563"/>
          </a:xfrm>
        </p:spPr>
        <p:txBody>
          <a:bodyPr>
            <a:noAutofit/>
          </a:bodyPr>
          <a:lstStyle/>
          <a:p>
            <a:pPr algn="ctr"/>
            <a:br>
              <a:rPr lang="fr-FR" u="sng">
                <a:latin typeface="+mn-lt"/>
              </a:rPr>
            </a:br>
            <a:endParaRPr lang="fr-FR" u="sng">
              <a:latin typeface="+mn-lt"/>
            </a:endParaRPr>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3492" y="5132084"/>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panose="020F0502020204030204"/>
                <a:ea typeface="+mn-ea"/>
                <a:cs typeface="+mn-cs"/>
              </a:rPr>
              <a:t>Cours H.E.L.P.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CEA2B-11BA-47C1-B2B8-F71A1EE91919}" type="slidenum">
              <a:rPr kumimoji="0" lang="fr-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13CB1828-43E1-493F-A445-F1CAFF500A5F}"/>
              </a:ext>
            </a:extLst>
          </p:cNvPr>
          <p:cNvSpPr txBox="1">
            <a:spLocks/>
          </p:cNvSpPr>
          <p:nvPr/>
        </p:nvSpPr>
        <p:spPr>
          <a:xfrm>
            <a:off x="2585962" y="188964"/>
            <a:ext cx="5670063" cy="1143000"/>
          </a:xfrm>
          <a:prstGeom prst="rect">
            <a:avLst/>
          </a:prstGeom>
        </p:spPr>
        <p:txBody>
          <a:bodyPr anchor="ctr" anchorCtr="0"/>
          <a:lstStyle>
            <a:lvl1pPr algn="ctr" defTabSz="914400" rtl="0" eaLnBrk="1" latinLnBrk="0" hangingPunct="1">
              <a:spcBef>
                <a:spcPct val="0"/>
              </a:spcBef>
              <a:buNone/>
              <a:defRPr sz="4400" b="1" kern="1200">
                <a:solidFill>
                  <a:srgbClr val="002060"/>
                </a:solidFill>
                <a:latin typeface="+mj-lt"/>
                <a:ea typeface="+mj-ea"/>
                <a:cs typeface="+mj-cs"/>
              </a:defRPr>
            </a:lvl1pPr>
          </a:lstStyle>
          <a:p>
            <a:r>
              <a:rPr lang="fr-FR">
                <a:solidFill>
                  <a:schemeClr val="accent2">
                    <a:lumMod val="75000"/>
                  </a:schemeClr>
                </a:solidFill>
              </a:rPr>
              <a:t>Scénario – Partie A</a:t>
            </a:r>
          </a:p>
        </p:txBody>
      </p:sp>
      <p:pic>
        <p:nvPicPr>
          <p:cNvPr id="10" name="Picture 9">
            <a:extLst>
              <a:ext uri="{FF2B5EF4-FFF2-40B4-BE49-F238E27FC236}">
                <a16:creationId xmlns:a16="http://schemas.microsoft.com/office/drawing/2014/main" id="{C6111A5E-B8A4-4E2C-A662-F52CB991B4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8076022" y="50335"/>
            <a:ext cx="2549853" cy="1398644"/>
          </a:xfrm>
          <a:prstGeom prst="rect">
            <a:avLst/>
          </a:prstGeom>
        </p:spPr>
      </p:pic>
      <p:pic>
        <p:nvPicPr>
          <p:cNvPr id="11" name="Picture 10">
            <a:extLst>
              <a:ext uri="{FF2B5EF4-FFF2-40B4-BE49-F238E27FC236}">
                <a16:creationId xmlns:a16="http://schemas.microsoft.com/office/drawing/2014/main" id="{CAD7DCDB-BCE8-4527-BB15-6CB342659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5963" y="998973"/>
            <a:ext cx="5403888" cy="5503842"/>
          </a:xfrm>
          <a:prstGeom prst="rect">
            <a:avLst/>
          </a:prstGeom>
        </p:spPr>
      </p:pic>
      <p:sp>
        <p:nvSpPr>
          <p:cNvPr id="12" name="5-Point Star 4">
            <a:extLst>
              <a:ext uri="{FF2B5EF4-FFF2-40B4-BE49-F238E27FC236}">
                <a16:creationId xmlns:a16="http://schemas.microsoft.com/office/drawing/2014/main" id="{2D5AE22A-D93C-4504-B7F3-716EA4A4540A}"/>
              </a:ext>
            </a:extLst>
          </p:cNvPr>
          <p:cNvSpPr/>
          <p:nvPr/>
        </p:nvSpPr>
        <p:spPr>
          <a:xfrm>
            <a:off x="7086012" y="4149009"/>
            <a:ext cx="90001" cy="9000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B8E497B1-C221-46D7-B3F8-98A6D14A2136}"/>
              </a:ext>
            </a:extLst>
          </p:cNvPr>
          <p:cNvCxnSpPr>
            <a:cxnSpLocks/>
          </p:cNvCxnSpPr>
          <p:nvPr/>
        </p:nvCxnSpPr>
        <p:spPr>
          <a:xfrm flipH="1">
            <a:off x="7194986" y="3503152"/>
            <a:ext cx="1117863" cy="588636"/>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C1133FF-0DFA-4226-9212-A765F4E39D75}"/>
              </a:ext>
            </a:extLst>
          </p:cNvPr>
          <p:cNvSpPr txBox="1"/>
          <p:nvPr/>
        </p:nvSpPr>
        <p:spPr>
          <a:xfrm>
            <a:off x="8312848" y="2978995"/>
            <a:ext cx="3040952" cy="2554545"/>
          </a:xfrm>
          <a:prstGeom prst="rect">
            <a:avLst/>
          </a:prstGeom>
          <a:noFill/>
        </p:spPr>
        <p:txBody>
          <a:bodyPr wrap="square" rtlCol="0">
            <a:spAutoFit/>
          </a:bodyPr>
          <a:lstStyle/>
          <a:p>
            <a:r>
              <a:rPr lang="fr-FR" sz="3200" b="1" dirty="0"/>
              <a:t>Marché de </a:t>
            </a:r>
            <a:r>
              <a:rPr lang="fr-FR" sz="3200" b="1" dirty="0" err="1"/>
              <a:t>Mocktistan</a:t>
            </a:r>
            <a:r>
              <a:rPr lang="fr-FR" sz="3200" b="1" dirty="0"/>
              <a:t> </a:t>
            </a:r>
          </a:p>
          <a:p>
            <a:endParaRPr lang="en-US" sz="3200" b="1" dirty="0"/>
          </a:p>
          <a:p>
            <a:r>
              <a:rPr lang="fr-FR" sz="3200" b="1" dirty="0"/>
              <a:t>Accès : ancienne voie ferroviaire</a:t>
            </a:r>
          </a:p>
        </p:txBody>
      </p:sp>
    </p:spTree>
    <p:extLst>
      <p:ext uri="{BB962C8B-B14F-4D97-AF65-F5344CB8AC3E}">
        <p14:creationId xmlns:p14="http://schemas.microsoft.com/office/powerpoint/2010/main" val="641488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A0E2-EA1D-45C6-B740-EF087BB3B3E0}"/>
              </a:ext>
            </a:extLst>
          </p:cNvPr>
          <p:cNvSpPr>
            <a:spLocks noGrp="1"/>
          </p:cNvSpPr>
          <p:nvPr>
            <p:ph type="title"/>
          </p:nvPr>
        </p:nvSpPr>
        <p:spPr/>
        <p:txBody>
          <a:bodyPr/>
          <a:lstStyle/>
          <a:p>
            <a:pPr algn="ctr"/>
            <a:r>
              <a:rPr lang="fr-FR" u="sng">
                <a:latin typeface="+mn-lt"/>
              </a:rPr>
              <a:t>Objectifs</a:t>
            </a:r>
          </a:p>
        </p:txBody>
      </p:sp>
      <p:sp>
        <p:nvSpPr>
          <p:cNvPr id="5" name="TextBox 4">
            <a:extLst>
              <a:ext uri="{FF2B5EF4-FFF2-40B4-BE49-F238E27FC236}">
                <a16:creationId xmlns:a16="http://schemas.microsoft.com/office/drawing/2014/main" id="{BAC5643E-DA94-45EC-ACE3-740F1D409D69}"/>
              </a:ext>
            </a:extLst>
          </p:cNvPr>
          <p:cNvSpPr txBox="1"/>
          <p:nvPr/>
        </p:nvSpPr>
        <p:spPr>
          <a:xfrm>
            <a:off x="1661532" y="2286000"/>
            <a:ext cx="9692268" cy="3108543"/>
          </a:xfrm>
          <a:prstGeom prst="rect">
            <a:avLst/>
          </a:prstGeom>
          <a:noFill/>
        </p:spPr>
        <p:txBody>
          <a:bodyPr wrap="square" rtlCol="0">
            <a:spAutoFit/>
          </a:bodyPr>
          <a:lstStyle/>
          <a:p>
            <a:r>
              <a:rPr lang="fr-FR" sz="2800" b="1">
                <a:solidFill>
                  <a:srgbClr val="3333CC"/>
                </a:solidFill>
              </a:rPr>
              <a:t>Être capable de </a:t>
            </a:r>
          </a:p>
          <a:p>
            <a:r>
              <a:rPr lang="fr-FR" sz="2800"/>
              <a:t>d’expliquer la nécessité et les atouts d’une approche systématique, structurée et pré-établie face à des situations à multiples victimes (SMV)</a:t>
            </a:r>
          </a:p>
          <a:p>
            <a:endParaRPr lang="en-GB" sz="2800" dirty="0"/>
          </a:p>
          <a:p>
            <a:r>
              <a:rPr lang="fr-FR" sz="2800"/>
              <a:t>de décrire les principes généraux de la prise en charge d’un grand nombre de victimes, notamment les principes relatifs au triage et les obstacles potentiels à surmonter</a:t>
            </a:r>
          </a:p>
        </p:txBody>
      </p:sp>
      <p:sp>
        <p:nvSpPr>
          <p:cNvPr id="8" name="Rectangle 7">
            <a:extLst>
              <a:ext uri="{FF2B5EF4-FFF2-40B4-BE49-F238E27FC236}">
                <a16:creationId xmlns:a16="http://schemas.microsoft.com/office/drawing/2014/main" id="{47838C58-439C-47C7-98C4-F07BF92BA18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0374813E-8521-4B2A-B0C0-28C8FDE0E279}"/>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
        <p:nvSpPr>
          <p:cNvPr id="6" name="Slide Number Placeholder 5">
            <a:extLst>
              <a:ext uri="{FF2B5EF4-FFF2-40B4-BE49-F238E27FC236}">
                <a16:creationId xmlns:a16="http://schemas.microsoft.com/office/drawing/2014/main" id="{6D3C107E-EFA2-45B5-B579-6D5B985385DE}"/>
              </a:ext>
            </a:extLst>
          </p:cNvPr>
          <p:cNvSpPr>
            <a:spLocks noGrp="1"/>
          </p:cNvSpPr>
          <p:nvPr>
            <p:ph type="sldNum" sz="quarter" idx="12"/>
          </p:nvPr>
        </p:nvSpPr>
        <p:spPr/>
        <p:txBody>
          <a:bodyPr/>
          <a:lstStyle/>
          <a:p>
            <a:fld id="{DB1CEA2B-11BA-47C1-B2B8-F71A1EE91919}" type="slidenum">
              <a:rPr lang="fr-CH" smtClean="0"/>
              <a:t>2</a:t>
            </a:fld>
            <a:endParaRPr lang="fr-CH"/>
          </a:p>
        </p:txBody>
      </p:sp>
    </p:spTree>
    <p:extLst>
      <p:ext uri="{BB962C8B-B14F-4D97-AF65-F5344CB8AC3E}">
        <p14:creationId xmlns:p14="http://schemas.microsoft.com/office/powerpoint/2010/main" val="3420051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534"/>
            <a:ext cx="10515600" cy="1325563"/>
          </a:xfrm>
        </p:spPr>
        <p:txBody>
          <a:bodyPr>
            <a:noAutofit/>
          </a:bodyPr>
          <a:lstStyle/>
          <a:p>
            <a:pPr algn="ctr"/>
            <a:br>
              <a:rPr lang="fr-FR" u="sng">
                <a:latin typeface="+mn-lt"/>
              </a:rPr>
            </a:br>
            <a:endParaRPr lang="fr-FR" u="sng">
              <a:latin typeface="+mn-lt"/>
            </a:endParaRPr>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3492" y="5132084"/>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panose="020F0502020204030204"/>
                <a:ea typeface="+mn-ea"/>
                <a:cs typeface="+mn-cs"/>
              </a:rPr>
              <a:t>Cours H.E.L.P.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CEA2B-11BA-47C1-B2B8-F71A1EE91919}" type="slidenum">
              <a:rPr kumimoji="0" lang="fr-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988BCF6E-5AEE-4D86-B4B8-7F850ED0BFAF}"/>
              </a:ext>
            </a:extLst>
          </p:cNvPr>
          <p:cNvSpPr txBox="1">
            <a:spLocks/>
          </p:cNvSpPr>
          <p:nvPr/>
        </p:nvSpPr>
        <p:spPr>
          <a:xfrm>
            <a:off x="2585961" y="188964"/>
            <a:ext cx="7290082" cy="1143000"/>
          </a:xfrm>
          <a:prstGeom prst="rect">
            <a:avLst/>
          </a:prstGeom>
        </p:spPr>
        <p:txBody>
          <a:bodyPr anchor="ctr" anchorCtr="0"/>
          <a:lstStyle>
            <a:lvl1pPr algn="ctr" defTabSz="914400" rtl="0" eaLnBrk="1" latinLnBrk="0" hangingPunct="1">
              <a:spcBef>
                <a:spcPct val="0"/>
              </a:spcBef>
              <a:buNone/>
              <a:defRPr sz="4400" b="1" kern="1200">
                <a:solidFill>
                  <a:srgbClr val="002060"/>
                </a:solidFill>
                <a:latin typeface="+mj-lt"/>
                <a:ea typeface="+mj-ea"/>
                <a:cs typeface="+mj-cs"/>
              </a:defRPr>
            </a:lvl1pPr>
          </a:lstStyle>
          <a:p>
            <a:r>
              <a:rPr lang="fr-FR">
                <a:solidFill>
                  <a:schemeClr val="accent2">
                    <a:lumMod val="75000"/>
                  </a:schemeClr>
                </a:solidFill>
              </a:rPr>
              <a:t>METHANE – SITREP</a:t>
            </a:r>
          </a:p>
        </p:txBody>
      </p:sp>
      <p:sp>
        <p:nvSpPr>
          <p:cNvPr id="10" name="Rectangle 9">
            <a:extLst>
              <a:ext uri="{FF2B5EF4-FFF2-40B4-BE49-F238E27FC236}">
                <a16:creationId xmlns:a16="http://schemas.microsoft.com/office/drawing/2014/main" id="{39C88C52-4A41-4E0B-93B4-D0BB0F9F2DD1}"/>
              </a:ext>
            </a:extLst>
          </p:cNvPr>
          <p:cNvSpPr/>
          <p:nvPr/>
        </p:nvSpPr>
        <p:spPr>
          <a:xfrm>
            <a:off x="2964815" y="5542304"/>
            <a:ext cx="7574706" cy="1235403"/>
          </a:xfrm>
          <a:prstGeom prst="rect">
            <a:avLst/>
          </a:prstGeom>
        </p:spPr>
        <p:txBody>
          <a:bodyPr wrap="square">
            <a:spAutoFit/>
          </a:bodyPr>
          <a:lstStyle/>
          <a:p>
            <a:pPr marL="342900" indent="-342900">
              <a:lnSpc>
                <a:spcPct val="150000"/>
              </a:lnSpc>
              <a:buClr>
                <a:srgbClr val="C00000"/>
              </a:buClr>
              <a:buFont typeface="Arial" panose="020B0604020202020204" pitchFamily="34" charset="0"/>
              <a:buChar char="•"/>
            </a:pPr>
            <a:r>
              <a:rPr lang="fr-FR" sz="2800">
                <a:solidFill>
                  <a:srgbClr val="002060"/>
                </a:solidFill>
              </a:rPr>
              <a:t>Questions répétées et régulièrement mises à jour </a:t>
            </a:r>
          </a:p>
          <a:p>
            <a:pPr marL="342900" lvl="1" indent="-342900">
              <a:lnSpc>
                <a:spcPct val="150000"/>
              </a:lnSpc>
              <a:buClr>
                <a:srgbClr val="C00000"/>
              </a:buClr>
              <a:buFont typeface="Arial" panose="020B0604020202020204" pitchFamily="34" charset="0"/>
              <a:buChar char="•"/>
            </a:pPr>
            <a:endParaRPr lang="en-GB" sz="2400" dirty="0">
              <a:solidFill>
                <a:srgbClr val="002060"/>
              </a:solidFill>
            </a:endParaRPr>
          </a:p>
        </p:txBody>
      </p:sp>
      <p:graphicFrame>
        <p:nvGraphicFramePr>
          <p:cNvPr id="11" name="Table 10">
            <a:extLst>
              <a:ext uri="{FF2B5EF4-FFF2-40B4-BE49-F238E27FC236}">
                <a16:creationId xmlns:a16="http://schemas.microsoft.com/office/drawing/2014/main" id="{CE8FEE25-8040-42E1-9CF2-17D974F73B5B}"/>
              </a:ext>
            </a:extLst>
          </p:cNvPr>
          <p:cNvGraphicFramePr>
            <a:graphicFrameLocks noGrp="1"/>
          </p:cNvGraphicFramePr>
          <p:nvPr>
            <p:extLst>
              <p:ext uri="{D42A27DB-BD31-4B8C-83A1-F6EECF244321}">
                <p14:modId xmlns:p14="http://schemas.microsoft.com/office/powerpoint/2010/main" val="276811271"/>
              </p:ext>
            </p:extLst>
          </p:nvPr>
        </p:nvGraphicFramePr>
        <p:xfrm>
          <a:off x="2457483" y="1215183"/>
          <a:ext cx="8082038" cy="5642817"/>
        </p:xfrm>
        <a:graphic>
          <a:graphicData uri="http://schemas.openxmlformats.org/drawingml/2006/table">
            <a:tbl>
              <a:tblPr firstRow="1" firstCol="1" bandRow="1">
                <a:tableStyleId>{5C22544A-7EE6-4342-B048-85BDC9FD1C3A}</a:tableStyleId>
              </a:tblPr>
              <a:tblGrid>
                <a:gridCol w="1006409">
                  <a:extLst>
                    <a:ext uri="{9D8B030D-6E8A-4147-A177-3AD203B41FA5}">
                      <a16:colId xmlns:a16="http://schemas.microsoft.com/office/drawing/2014/main" val="20000"/>
                    </a:ext>
                  </a:extLst>
                </a:gridCol>
                <a:gridCol w="2908479">
                  <a:extLst>
                    <a:ext uri="{9D8B030D-6E8A-4147-A177-3AD203B41FA5}">
                      <a16:colId xmlns:a16="http://schemas.microsoft.com/office/drawing/2014/main" val="20001"/>
                    </a:ext>
                  </a:extLst>
                </a:gridCol>
                <a:gridCol w="4167150">
                  <a:extLst>
                    <a:ext uri="{9D8B030D-6E8A-4147-A177-3AD203B41FA5}">
                      <a16:colId xmlns:a16="http://schemas.microsoft.com/office/drawing/2014/main" val="20002"/>
                    </a:ext>
                  </a:extLst>
                </a:gridCol>
              </a:tblGrid>
              <a:tr h="507901">
                <a:tc>
                  <a:txBody>
                    <a:bodyPr/>
                    <a:lstStyle/>
                    <a:p>
                      <a:pPr marL="0" marR="0" algn="ctr">
                        <a:lnSpc>
                          <a:spcPct val="107000"/>
                        </a:lnSpc>
                        <a:spcBef>
                          <a:spcPts val="0"/>
                        </a:spcBef>
                        <a:spcAft>
                          <a:spcPts val="0"/>
                        </a:spcAft>
                      </a:pPr>
                      <a:r>
                        <a:rPr lang="fr-FR" sz="2000">
                          <a:effectLst/>
                        </a:rPr>
                        <a:t>(M)</a:t>
                      </a:r>
                    </a:p>
                  </a:txBody>
                  <a:tcPr marL="68580" marR="68580" marT="0" marB="0"/>
                </a:tc>
                <a:tc>
                  <a:txBody>
                    <a:bodyPr/>
                    <a:lstStyle/>
                    <a:p>
                      <a:pPr marL="0" marR="0">
                        <a:lnSpc>
                          <a:spcPct val="107000"/>
                        </a:lnSpc>
                        <a:spcBef>
                          <a:spcPts val="0"/>
                        </a:spcBef>
                        <a:spcAft>
                          <a:spcPts val="0"/>
                        </a:spcAft>
                      </a:pPr>
                      <a:r>
                        <a:rPr lang="fr-FR" sz="2000" dirty="0">
                          <a:effectLst/>
                        </a:rPr>
                        <a:t>Multiples victimes</a:t>
                      </a:r>
                    </a:p>
                  </a:txBody>
                  <a:tcPr marL="68580" marR="68580" marT="0" marB="0"/>
                </a:tc>
                <a:tc>
                  <a:txBody>
                    <a:bodyPr/>
                    <a:lstStyle/>
                    <a:p>
                      <a:pPr marL="0" marR="0">
                        <a:lnSpc>
                          <a:spcPct val="107000"/>
                        </a:lnSpc>
                        <a:spcBef>
                          <a:spcPts val="0"/>
                        </a:spcBef>
                        <a:spcAft>
                          <a:spcPts val="0"/>
                        </a:spcAft>
                      </a:pPr>
                      <a:r>
                        <a:rPr lang="fr-FR" sz="2000">
                          <a:solidFill>
                            <a:srgbClr val="FF0000"/>
                          </a:solidFill>
                          <a:effectLst/>
                        </a:rPr>
                        <a:t>Grave incident déclaré</a:t>
                      </a:r>
                    </a:p>
                  </a:txBody>
                  <a:tcPr marL="68580" marR="68580" marT="0" marB="0"/>
                </a:tc>
                <a:extLst>
                  <a:ext uri="{0D108BD9-81ED-4DB2-BD59-A6C34878D82A}">
                    <a16:rowId xmlns:a16="http://schemas.microsoft.com/office/drawing/2014/main" val="10000"/>
                  </a:ext>
                </a:extLst>
              </a:tr>
              <a:tr h="531046">
                <a:tc>
                  <a:txBody>
                    <a:bodyPr/>
                    <a:lstStyle/>
                    <a:p>
                      <a:pPr marL="0" marR="0" algn="ctr">
                        <a:lnSpc>
                          <a:spcPct val="107000"/>
                        </a:lnSpc>
                        <a:spcBef>
                          <a:spcPts val="0"/>
                        </a:spcBef>
                        <a:spcAft>
                          <a:spcPts val="0"/>
                        </a:spcAft>
                      </a:pPr>
                      <a:r>
                        <a:rPr lang="fr-FR" sz="2000">
                          <a:effectLst/>
                        </a:rPr>
                        <a:t>E</a:t>
                      </a:r>
                    </a:p>
                  </a:txBody>
                  <a:tcPr marL="68580" marR="68580" marT="0" marB="0"/>
                </a:tc>
                <a:tc>
                  <a:txBody>
                    <a:bodyPr/>
                    <a:lstStyle/>
                    <a:p>
                      <a:pPr marL="0" marR="0">
                        <a:lnSpc>
                          <a:spcPct val="107000"/>
                        </a:lnSpc>
                        <a:spcBef>
                          <a:spcPts val="0"/>
                        </a:spcBef>
                        <a:spcAft>
                          <a:spcPts val="0"/>
                        </a:spcAft>
                      </a:pPr>
                      <a:r>
                        <a:rPr lang="fr-FR" sz="2000">
                          <a:effectLst/>
                        </a:rPr>
                        <a:t>Endroit exact</a:t>
                      </a:r>
                    </a:p>
                  </a:txBody>
                  <a:tcPr marL="68580" marR="68580" marT="0" marB="0"/>
                </a:tc>
                <a:tc>
                  <a:txBody>
                    <a:bodyPr/>
                    <a:lstStyle/>
                    <a:p>
                      <a:pPr marL="0" marR="0">
                        <a:lnSpc>
                          <a:spcPct val="107000"/>
                        </a:lnSpc>
                        <a:spcBef>
                          <a:spcPts val="0"/>
                        </a:spcBef>
                        <a:spcAft>
                          <a:spcPts val="0"/>
                        </a:spcAft>
                      </a:pPr>
                      <a:r>
                        <a:rPr lang="fr-FR" sz="2000">
                          <a:solidFill>
                            <a:srgbClr val="FF0000"/>
                          </a:solidFill>
                          <a:effectLst/>
                        </a:rPr>
                        <a:t>Marché de Mocktistan</a:t>
                      </a:r>
                    </a:p>
                  </a:txBody>
                  <a:tcPr marL="68580" marR="68580" marT="0" marB="0"/>
                </a:tc>
                <a:extLst>
                  <a:ext uri="{0D108BD9-81ED-4DB2-BD59-A6C34878D82A}">
                    <a16:rowId xmlns:a16="http://schemas.microsoft.com/office/drawing/2014/main" val="10001"/>
                  </a:ext>
                </a:extLst>
              </a:tr>
              <a:tr h="528762">
                <a:tc>
                  <a:txBody>
                    <a:bodyPr/>
                    <a:lstStyle/>
                    <a:p>
                      <a:pPr marL="0" marR="0" algn="ctr">
                        <a:lnSpc>
                          <a:spcPct val="107000"/>
                        </a:lnSpc>
                        <a:spcBef>
                          <a:spcPts val="0"/>
                        </a:spcBef>
                        <a:spcAft>
                          <a:spcPts val="0"/>
                        </a:spcAft>
                      </a:pPr>
                      <a:r>
                        <a:rPr lang="fr-FR" sz="2000">
                          <a:effectLst/>
                        </a:rPr>
                        <a:t>T</a:t>
                      </a:r>
                    </a:p>
                  </a:txBody>
                  <a:tcPr marL="68580" marR="68580" marT="0" marB="0"/>
                </a:tc>
                <a:tc>
                  <a:txBody>
                    <a:bodyPr/>
                    <a:lstStyle/>
                    <a:p>
                      <a:pPr marL="0" marR="0">
                        <a:lnSpc>
                          <a:spcPct val="107000"/>
                        </a:lnSpc>
                        <a:spcBef>
                          <a:spcPts val="0"/>
                        </a:spcBef>
                        <a:spcAft>
                          <a:spcPts val="0"/>
                        </a:spcAft>
                      </a:pPr>
                      <a:r>
                        <a:rPr lang="fr-FR" sz="2000">
                          <a:effectLst/>
                        </a:rPr>
                        <a:t>Type d’incident</a:t>
                      </a:r>
                    </a:p>
                  </a:txBody>
                  <a:tcPr marL="68580" marR="68580" marT="0" marB="0"/>
                </a:tc>
                <a:tc>
                  <a:txBody>
                    <a:bodyPr/>
                    <a:lstStyle/>
                    <a:p>
                      <a:pPr marL="0" marR="0">
                        <a:lnSpc>
                          <a:spcPct val="107000"/>
                        </a:lnSpc>
                        <a:spcBef>
                          <a:spcPts val="0"/>
                        </a:spcBef>
                        <a:spcAft>
                          <a:spcPts val="0"/>
                        </a:spcAft>
                      </a:pPr>
                      <a:r>
                        <a:rPr lang="fr-FR" sz="2000">
                          <a:solidFill>
                            <a:srgbClr val="FF0000"/>
                          </a:solidFill>
                          <a:effectLst/>
                        </a:rPr>
                        <a:t>Explosion</a:t>
                      </a:r>
                    </a:p>
                  </a:txBody>
                  <a:tcPr marL="68580" marR="68580" marT="0" marB="0"/>
                </a:tc>
                <a:extLst>
                  <a:ext uri="{0D108BD9-81ED-4DB2-BD59-A6C34878D82A}">
                    <a16:rowId xmlns:a16="http://schemas.microsoft.com/office/drawing/2014/main" val="10002"/>
                  </a:ext>
                </a:extLst>
              </a:tr>
              <a:tr h="507901">
                <a:tc>
                  <a:txBody>
                    <a:bodyPr/>
                    <a:lstStyle/>
                    <a:p>
                      <a:pPr marL="0" marR="0" algn="ctr">
                        <a:lnSpc>
                          <a:spcPct val="107000"/>
                        </a:lnSpc>
                        <a:spcBef>
                          <a:spcPts val="0"/>
                        </a:spcBef>
                        <a:spcAft>
                          <a:spcPts val="0"/>
                        </a:spcAft>
                      </a:pPr>
                      <a:r>
                        <a:rPr lang="fr-FR" sz="2000">
                          <a:effectLst/>
                        </a:rPr>
                        <a:t>H</a:t>
                      </a:r>
                    </a:p>
                  </a:txBody>
                  <a:tcPr marL="68580" marR="68580" marT="0" marB="0"/>
                </a:tc>
                <a:tc>
                  <a:txBody>
                    <a:bodyPr/>
                    <a:lstStyle/>
                    <a:p>
                      <a:pPr marL="0" marR="0">
                        <a:lnSpc>
                          <a:spcPct val="107000"/>
                        </a:lnSpc>
                        <a:spcBef>
                          <a:spcPts val="0"/>
                        </a:spcBef>
                        <a:spcAft>
                          <a:spcPts val="0"/>
                        </a:spcAft>
                      </a:pPr>
                      <a:r>
                        <a:rPr lang="fr-FR" sz="2000">
                          <a:effectLst/>
                        </a:rPr>
                        <a:t>(En anglais, </a:t>
                      </a:r>
                      <a:r>
                        <a:rPr lang="fr-FR" sz="2000" i="1">
                          <a:effectLst/>
                        </a:rPr>
                        <a:t>Hazard</a:t>
                      </a:r>
                      <a:r>
                        <a:rPr lang="fr-FR" sz="2000">
                          <a:effectLst/>
                        </a:rPr>
                        <a:t>) Dangers</a:t>
                      </a:r>
                    </a:p>
                  </a:txBody>
                  <a:tcPr marL="68580" marR="68580" marT="0" marB="0"/>
                </a:tc>
                <a:tc>
                  <a:txBody>
                    <a:bodyPr/>
                    <a:lstStyle/>
                    <a:p>
                      <a:pPr marL="0" marR="0">
                        <a:lnSpc>
                          <a:spcPct val="107000"/>
                        </a:lnSpc>
                        <a:spcBef>
                          <a:spcPts val="0"/>
                        </a:spcBef>
                        <a:spcAft>
                          <a:spcPts val="0"/>
                        </a:spcAft>
                      </a:pPr>
                      <a:r>
                        <a:rPr lang="fr-FR" sz="2000">
                          <a:solidFill>
                            <a:srgbClr val="FF0000"/>
                          </a:solidFill>
                          <a:effectLst/>
                        </a:rPr>
                        <a:t>Incendie, possible déversement de produits chimiques, effondrement de bâtiment(s)</a:t>
                      </a:r>
                    </a:p>
                  </a:txBody>
                  <a:tcPr marL="68580" marR="68580" marT="0" marB="0"/>
                </a:tc>
                <a:extLst>
                  <a:ext uri="{0D108BD9-81ED-4DB2-BD59-A6C34878D82A}">
                    <a16:rowId xmlns:a16="http://schemas.microsoft.com/office/drawing/2014/main" val="10003"/>
                  </a:ext>
                </a:extLst>
              </a:tr>
              <a:tr h="531046">
                <a:tc>
                  <a:txBody>
                    <a:bodyPr/>
                    <a:lstStyle/>
                    <a:p>
                      <a:pPr marL="0" marR="0" algn="ctr">
                        <a:lnSpc>
                          <a:spcPct val="107000"/>
                        </a:lnSpc>
                        <a:spcBef>
                          <a:spcPts val="0"/>
                        </a:spcBef>
                        <a:spcAft>
                          <a:spcPts val="0"/>
                        </a:spcAft>
                      </a:pPr>
                      <a:r>
                        <a:rPr lang="fr-FR" sz="2000">
                          <a:effectLst/>
                        </a:rPr>
                        <a:t>A</a:t>
                      </a:r>
                    </a:p>
                  </a:txBody>
                  <a:tcPr marL="68580" marR="68580" marT="0" marB="0"/>
                </a:tc>
                <a:tc>
                  <a:txBody>
                    <a:bodyPr/>
                    <a:lstStyle/>
                    <a:p>
                      <a:pPr marL="0" marR="0">
                        <a:lnSpc>
                          <a:spcPct val="107000"/>
                        </a:lnSpc>
                        <a:spcBef>
                          <a:spcPts val="0"/>
                        </a:spcBef>
                        <a:spcAft>
                          <a:spcPts val="0"/>
                        </a:spcAft>
                      </a:pPr>
                      <a:r>
                        <a:rPr lang="fr-FR" sz="2000">
                          <a:effectLst/>
                        </a:rPr>
                        <a:t>Accès</a:t>
                      </a:r>
                    </a:p>
                  </a:txBody>
                  <a:tcPr marL="68580" marR="68580" marT="0" marB="0"/>
                </a:tc>
                <a:tc>
                  <a:txBody>
                    <a:bodyPr/>
                    <a:lstStyle/>
                    <a:p>
                      <a:pPr marL="0" marR="0">
                        <a:lnSpc>
                          <a:spcPct val="107000"/>
                        </a:lnSpc>
                        <a:spcBef>
                          <a:spcPts val="0"/>
                        </a:spcBef>
                        <a:spcAft>
                          <a:spcPts val="0"/>
                        </a:spcAft>
                      </a:pPr>
                      <a:r>
                        <a:rPr lang="fr-FR" sz="2000">
                          <a:solidFill>
                            <a:srgbClr val="FF0000"/>
                          </a:solidFill>
                          <a:effectLst/>
                        </a:rPr>
                        <a:t>Ancienne voie ferroviaire</a:t>
                      </a:r>
                    </a:p>
                  </a:txBody>
                  <a:tcPr marL="68580" marR="68580" marT="0" marB="0"/>
                </a:tc>
                <a:extLst>
                  <a:ext uri="{0D108BD9-81ED-4DB2-BD59-A6C34878D82A}">
                    <a16:rowId xmlns:a16="http://schemas.microsoft.com/office/drawing/2014/main" val="10004"/>
                  </a:ext>
                </a:extLst>
              </a:tr>
              <a:tr h="507901">
                <a:tc>
                  <a:txBody>
                    <a:bodyPr/>
                    <a:lstStyle/>
                    <a:p>
                      <a:pPr marL="0" marR="0" algn="ctr">
                        <a:lnSpc>
                          <a:spcPct val="107000"/>
                        </a:lnSpc>
                        <a:spcBef>
                          <a:spcPts val="0"/>
                        </a:spcBef>
                        <a:spcAft>
                          <a:spcPts val="0"/>
                        </a:spcAft>
                      </a:pPr>
                      <a:r>
                        <a:rPr lang="fr-FR" sz="2000">
                          <a:effectLst/>
                        </a:rPr>
                        <a:t>N</a:t>
                      </a:r>
                    </a:p>
                  </a:txBody>
                  <a:tcPr marL="68580" marR="68580" marT="0" marB="0"/>
                </a:tc>
                <a:tc>
                  <a:txBody>
                    <a:bodyPr/>
                    <a:lstStyle/>
                    <a:p>
                      <a:pPr marL="0" marR="0">
                        <a:lnSpc>
                          <a:spcPct val="107000"/>
                        </a:lnSpc>
                        <a:spcBef>
                          <a:spcPts val="0"/>
                        </a:spcBef>
                        <a:spcAft>
                          <a:spcPts val="0"/>
                        </a:spcAft>
                      </a:pPr>
                      <a:r>
                        <a:rPr lang="fr-FR" sz="2000">
                          <a:effectLst/>
                        </a:rPr>
                        <a:t>Nombre de victimes</a:t>
                      </a:r>
                    </a:p>
                  </a:txBody>
                  <a:tcPr marL="68580" marR="68580" marT="0" marB="0"/>
                </a:tc>
                <a:tc>
                  <a:txBody>
                    <a:bodyPr/>
                    <a:lstStyle/>
                    <a:p>
                      <a:pPr marL="0" marR="0">
                        <a:lnSpc>
                          <a:spcPct val="107000"/>
                        </a:lnSpc>
                        <a:spcBef>
                          <a:spcPts val="0"/>
                        </a:spcBef>
                        <a:spcAft>
                          <a:spcPts val="0"/>
                        </a:spcAft>
                      </a:pPr>
                      <a:r>
                        <a:rPr lang="fr-FR" sz="2000">
                          <a:solidFill>
                            <a:srgbClr val="FF0000"/>
                          </a:solidFill>
                          <a:effectLst/>
                        </a:rPr>
                        <a:t>Multiples victimes, nombre indéterminé</a:t>
                      </a:r>
                    </a:p>
                  </a:txBody>
                  <a:tcPr marL="68580" marR="68580" marT="0" marB="0"/>
                </a:tc>
                <a:extLst>
                  <a:ext uri="{0D108BD9-81ED-4DB2-BD59-A6C34878D82A}">
                    <a16:rowId xmlns:a16="http://schemas.microsoft.com/office/drawing/2014/main" val="10005"/>
                  </a:ext>
                </a:extLst>
              </a:tr>
              <a:tr h="528762">
                <a:tc>
                  <a:txBody>
                    <a:bodyPr/>
                    <a:lstStyle/>
                    <a:p>
                      <a:pPr marL="0" marR="0" algn="ctr">
                        <a:lnSpc>
                          <a:spcPct val="107000"/>
                        </a:lnSpc>
                        <a:spcBef>
                          <a:spcPts val="0"/>
                        </a:spcBef>
                        <a:spcAft>
                          <a:spcPts val="0"/>
                        </a:spcAft>
                      </a:pPr>
                      <a:r>
                        <a:rPr lang="fr-FR" sz="2000">
                          <a:effectLst/>
                        </a:rPr>
                        <a:t>E</a:t>
                      </a:r>
                    </a:p>
                  </a:txBody>
                  <a:tcPr marL="68580" marR="68580" marT="0" marB="0"/>
                </a:tc>
                <a:tc>
                  <a:txBody>
                    <a:bodyPr/>
                    <a:lstStyle/>
                    <a:p>
                      <a:pPr marL="0" marR="0">
                        <a:lnSpc>
                          <a:spcPct val="107000"/>
                        </a:lnSpc>
                        <a:spcBef>
                          <a:spcPts val="0"/>
                        </a:spcBef>
                        <a:spcAft>
                          <a:spcPts val="0"/>
                        </a:spcAft>
                      </a:pPr>
                      <a:r>
                        <a:rPr lang="fr-FR" sz="2000">
                          <a:effectLst/>
                        </a:rPr>
                        <a:t>(En anglais, </a:t>
                      </a:r>
                      <a:r>
                        <a:rPr lang="fr-FR" sz="2000" i="1">
                          <a:effectLst/>
                        </a:rPr>
                        <a:t>emergency services</a:t>
                      </a:r>
                      <a:r>
                        <a:rPr lang="fr-FR" sz="2000">
                          <a:effectLst/>
                        </a:rPr>
                        <a:t>) Services d’urgence</a:t>
                      </a:r>
                    </a:p>
                  </a:txBody>
                  <a:tcPr marL="68580" marR="68580" marT="0" marB="0"/>
                </a:tc>
                <a:tc>
                  <a:txBody>
                    <a:bodyPr/>
                    <a:lstStyle/>
                    <a:p>
                      <a:pPr marL="0" marR="0">
                        <a:lnSpc>
                          <a:spcPct val="107000"/>
                        </a:lnSpc>
                        <a:spcBef>
                          <a:spcPts val="0"/>
                        </a:spcBef>
                        <a:spcAft>
                          <a:spcPts val="0"/>
                        </a:spcAft>
                      </a:pPr>
                      <a:r>
                        <a:rPr lang="fr-FR" sz="2000" dirty="0">
                          <a:solidFill>
                            <a:srgbClr val="FF0000"/>
                          </a:solidFill>
                          <a:effectLst/>
                        </a:rPr>
                        <a:t>Pas d’autres services d’urgence sur place. Ressources requises : brigade de pompiers (défense civile), services de sécurité, spécialistes de produits chimiques dangereux, services sociaux et auxiliaires </a:t>
                      </a: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45486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202" y="361653"/>
            <a:ext cx="10515600" cy="1325563"/>
          </a:xfrm>
        </p:spPr>
        <p:txBody>
          <a:bodyPr>
            <a:noAutofit/>
          </a:bodyPr>
          <a:lstStyle/>
          <a:p>
            <a:pPr algn="ctr"/>
            <a:br>
              <a:rPr lang="fr-FR" u="sng">
                <a:latin typeface="+mn-lt"/>
              </a:rPr>
            </a:br>
            <a:endParaRPr lang="fr-FR" u="sng">
              <a:latin typeface="+mn-lt"/>
            </a:endParaRPr>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3492" y="5132084"/>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panose="020F0502020204030204"/>
                <a:ea typeface="+mn-ea"/>
                <a:cs typeface="+mn-cs"/>
              </a:rPr>
              <a:t>Cours H.E.L.P.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CEA2B-11BA-47C1-B2B8-F71A1EE91919}" type="slidenum">
              <a:rPr kumimoji="0" lang="fr-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0ACAB6AB-A52C-46CE-84BA-D23A9EF4309F}"/>
              </a:ext>
            </a:extLst>
          </p:cNvPr>
          <p:cNvSpPr txBox="1">
            <a:spLocks/>
          </p:cNvSpPr>
          <p:nvPr/>
        </p:nvSpPr>
        <p:spPr>
          <a:xfrm>
            <a:off x="2585961" y="188964"/>
            <a:ext cx="7290082" cy="1143000"/>
          </a:xfrm>
          <a:prstGeom prst="rect">
            <a:avLst/>
          </a:prstGeom>
        </p:spPr>
        <p:txBody>
          <a:bodyPr anchor="ctr" anchorCtr="0"/>
          <a:lstStyle>
            <a:lvl1pPr algn="ctr" defTabSz="914400" rtl="0" eaLnBrk="1" latinLnBrk="0" hangingPunct="1">
              <a:spcBef>
                <a:spcPct val="0"/>
              </a:spcBef>
              <a:buNone/>
              <a:defRPr sz="4400" b="1" kern="1200">
                <a:solidFill>
                  <a:srgbClr val="002060"/>
                </a:solidFill>
                <a:latin typeface="+mj-lt"/>
                <a:ea typeface="+mj-ea"/>
                <a:cs typeface="+mj-cs"/>
              </a:defRPr>
            </a:lvl1pPr>
          </a:lstStyle>
          <a:p>
            <a:r>
              <a:rPr lang="fr-FR">
                <a:solidFill>
                  <a:schemeClr val="accent2">
                    <a:lumMod val="75000"/>
                  </a:schemeClr>
                </a:solidFill>
              </a:rPr>
              <a:t>Triage en cas de SMV </a:t>
            </a:r>
          </a:p>
        </p:txBody>
      </p:sp>
      <p:sp>
        <p:nvSpPr>
          <p:cNvPr id="10" name="Rectangle 9">
            <a:extLst>
              <a:ext uri="{FF2B5EF4-FFF2-40B4-BE49-F238E27FC236}">
                <a16:creationId xmlns:a16="http://schemas.microsoft.com/office/drawing/2014/main" id="{2A24CEF5-2095-43BB-A0E1-15963C133884}"/>
              </a:ext>
            </a:extLst>
          </p:cNvPr>
          <p:cNvSpPr/>
          <p:nvPr/>
        </p:nvSpPr>
        <p:spPr>
          <a:xfrm>
            <a:off x="2710408" y="956615"/>
            <a:ext cx="7574706" cy="1881734"/>
          </a:xfrm>
          <a:prstGeom prst="rect">
            <a:avLst/>
          </a:prstGeom>
        </p:spPr>
        <p:txBody>
          <a:bodyPr wrap="square">
            <a:spAutoFit/>
          </a:bodyPr>
          <a:lstStyle/>
          <a:p>
            <a:pPr marL="342900" indent="-342900">
              <a:lnSpc>
                <a:spcPct val="150000"/>
              </a:lnSpc>
              <a:buClr>
                <a:srgbClr val="C00000"/>
              </a:buClr>
              <a:buFont typeface="Arial" panose="020B0604020202020204" pitchFamily="34" charset="0"/>
              <a:buChar char="•"/>
            </a:pPr>
            <a:r>
              <a:rPr lang="fr-FR" sz="2800">
                <a:solidFill>
                  <a:srgbClr val="002060"/>
                </a:solidFill>
              </a:rPr>
              <a:t>Rapide classification clinique et optimisation de l’orientation des patients vers les établissements de soins de santé</a:t>
            </a:r>
          </a:p>
          <a:p>
            <a:pPr marL="342900" lvl="1" indent="-342900">
              <a:lnSpc>
                <a:spcPct val="150000"/>
              </a:lnSpc>
              <a:buClr>
                <a:srgbClr val="C00000"/>
              </a:buClr>
              <a:buFont typeface="Arial" panose="020B0604020202020204" pitchFamily="34" charset="0"/>
              <a:buChar char="•"/>
            </a:pPr>
            <a:endParaRPr lang="en-GB" sz="2400" dirty="0">
              <a:solidFill>
                <a:srgbClr val="002060"/>
              </a:solidFill>
            </a:endParaRPr>
          </a:p>
        </p:txBody>
      </p:sp>
      <p:pic>
        <p:nvPicPr>
          <p:cNvPr id="11" name="Picture 10">
            <a:extLst>
              <a:ext uri="{FF2B5EF4-FFF2-40B4-BE49-F238E27FC236}">
                <a16:creationId xmlns:a16="http://schemas.microsoft.com/office/drawing/2014/main" id="{9848DD6F-B34F-431F-88E4-C86C057B1DD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965" y="2335591"/>
            <a:ext cx="7380812" cy="4237360"/>
          </a:xfrm>
          <a:prstGeom prst="rect">
            <a:avLst/>
          </a:prstGeom>
          <a:noFill/>
          <a:ln>
            <a:noFill/>
          </a:ln>
        </p:spPr>
      </p:pic>
      <p:sp>
        <p:nvSpPr>
          <p:cNvPr id="12" name="TextBox 11">
            <a:extLst>
              <a:ext uri="{FF2B5EF4-FFF2-40B4-BE49-F238E27FC236}">
                <a16:creationId xmlns:a16="http://schemas.microsoft.com/office/drawing/2014/main" id="{66DD4046-7F9D-4E09-A136-6B2E72D3328A}"/>
              </a:ext>
            </a:extLst>
          </p:cNvPr>
          <p:cNvSpPr txBox="1"/>
          <p:nvPr/>
        </p:nvSpPr>
        <p:spPr>
          <a:xfrm>
            <a:off x="5735996" y="3509673"/>
            <a:ext cx="2276434" cy="369332"/>
          </a:xfrm>
          <a:prstGeom prst="rect">
            <a:avLst/>
          </a:prstGeom>
          <a:solidFill>
            <a:srgbClr val="FFFF00"/>
          </a:solidFill>
        </p:spPr>
        <p:txBody>
          <a:bodyPr wrap="square" rtlCol="0">
            <a:spAutoFit/>
          </a:bodyPr>
          <a:lstStyle/>
          <a:p>
            <a:r>
              <a:rPr lang="fr-FR" dirty="0"/>
              <a:t>Triage hospitalier</a:t>
            </a:r>
          </a:p>
        </p:txBody>
      </p:sp>
      <p:sp>
        <p:nvSpPr>
          <p:cNvPr id="13" name="TextBox 12">
            <a:extLst>
              <a:ext uri="{FF2B5EF4-FFF2-40B4-BE49-F238E27FC236}">
                <a16:creationId xmlns:a16="http://schemas.microsoft.com/office/drawing/2014/main" id="{0668AA91-EB70-4216-8D1A-A7406C22649C}"/>
              </a:ext>
            </a:extLst>
          </p:cNvPr>
          <p:cNvSpPr txBox="1"/>
          <p:nvPr/>
        </p:nvSpPr>
        <p:spPr>
          <a:xfrm>
            <a:off x="5555994" y="4229681"/>
            <a:ext cx="2456436" cy="369332"/>
          </a:xfrm>
          <a:prstGeom prst="rect">
            <a:avLst/>
          </a:prstGeom>
          <a:solidFill>
            <a:srgbClr val="FFFF00"/>
          </a:solidFill>
        </p:spPr>
        <p:txBody>
          <a:bodyPr wrap="square" rtlCol="0">
            <a:spAutoFit/>
          </a:bodyPr>
          <a:lstStyle/>
          <a:p>
            <a:r>
              <a:rPr lang="fr-FR" dirty="0"/>
              <a:t>Triage préhospitalier</a:t>
            </a:r>
          </a:p>
        </p:txBody>
      </p:sp>
    </p:spTree>
    <p:extLst>
      <p:ext uri="{BB962C8B-B14F-4D97-AF65-F5344CB8AC3E}">
        <p14:creationId xmlns:p14="http://schemas.microsoft.com/office/powerpoint/2010/main" val="1247089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85961" y="188964"/>
            <a:ext cx="7290082" cy="1143000"/>
          </a:xfrm>
          <a:prstGeom prst="rect">
            <a:avLst/>
          </a:prstGeom>
        </p:spPr>
        <p:txBody>
          <a:bodyPr anchor="ctr" anchorCtr="0"/>
          <a:lstStyle>
            <a:lvl1pPr algn="ctr" defTabSz="914400" rtl="0" eaLnBrk="1" latinLnBrk="0" hangingPunct="1">
              <a:spcBef>
                <a:spcPct val="0"/>
              </a:spcBef>
              <a:buNone/>
              <a:defRPr sz="4400" b="1" kern="1200">
                <a:solidFill>
                  <a:srgbClr val="002060"/>
                </a:solidFill>
                <a:latin typeface="+mj-lt"/>
                <a:ea typeface="+mj-ea"/>
                <a:cs typeface="+mj-cs"/>
              </a:defRPr>
            </a:lvl1pPr>
          </a:lstStyle>
          <a:p>
            <a:r>
              <a:rPr lang="fr-FR">
                <a:solidFill>
                  <a:schemeClr val="accent2">
                    <a:lumMod val="75000"/>
                  </a:schemeClr>
                </a:solidFill>
              </a:rPr>
              <a:t>Priorités de triage</a:t>
            </a:r>
          </a:p>
        </p:txBody>
      </p:sp>
      <p:sp>
        <p:nvSpPr>
          <p:cNvPr id="9" name="Rectangle 8"/>
          <p:cNvSpPr/>
          <p:nvPr/>
        </p:nvSpPr>
        <p:spPr>
          <a:xfrm>
            <a:off x="2930867" y="4778814"/>
            <a:ext cx="7574706" cy="1938992"/>
          </a:xfrm>
          <a:prstGeom prst="rect">
            <a:avLst/>
          </a:prstGeom>
        </p:spPr>
        <p:txBody>
          <a:bodyPr wrap="square">
            <a:spAutoFit/>
          </a:bodyPr>
          <a:lstStyle/>
          <a:p>
            <a:pPr marL="342900" indent="-342900">
              <a:lnSpc>
                <a:spcPct val="150000"/>
              </a:lnSpc>
              <a:buClr>
                <a:srgbClr val="C00000"/>
              </a:buClr>
              <a:buFont typeface="Arial" panose="020B0604020202020204" pitchFamily="34" charset="0"/>
              <a:buChar char="•"/>
            </a:pPr>
            <a:r>
              <a:rPr lang="fr-FR" sz="2800">
                <a:solidFill>
                  <a:srgbClr val="002060"/>
                </a:solidFill>
              </a:rPr>
              <a:t>Priorité de triage déterminée en fonction des paramètres de triage</a:t>
            </a:r>
          </a:p>
          <a:p>
            <a:pPr marL="800100" lvl="1" indent="-342900">
              <a:lnSpc>
                <a:spcPct val="150000"/>
              </a:lnSpc>
              <a:buClr>
                <a:srgbClr val="C00000"/>
              </a:buClr>
              <a:buFont typeface="Arial" panose="020B0604020202020204" pitchFamily="34" charset="0"/>
              <a:buChar char="•"/>
            </a:pPr>
            <a:r>
              <a:rPr lang="fr-FR" sz="2800">
                <a:solidFill>
                  <a:srgbClr val="002060"/>
                </a:solidFill>
              </a:rPr>
              <a:t>Permets une classification clinique rapide</a:t>
            </a:r>
          </a:p>
          <a:p>
            <a:pPr marL="342900" lvl="1" indent="-342900">
              <a:lnSpc>
                <a:spcPct val="150000"/>
              </a:lnSpc>
              <a:buClr>
                <a:srgbClr val="C00000"/>
              </a:buClr>
              <a:buFont typeface="Arial" panose="020B0604020202020204" pitchFamily="34" charset="0"/>
              <a:buChar char="•"/>
            </a:pPr>
            <a:endParaRPr lang="en-GB" sz="2400" dirty="0">
              <a:solidFill>
                <a:srgbClr val="002060"/>
              </a:solidFill>
            </a:endParaRPr>
          </a:p>
        </p:txBody>
      </p:sp>
      <p:sp>
        <p:nvSpPr>
          <p:cNvPr id="2" name="TextBox 1">
            <a:extLst>
              <a:ext uri="{FF2B5EF4-FFF2-40B4-BE49-F238E27FC236}">
                <a16:creationId xmlns:a16="http://schemas.microsoft.com/office/drawing/2014/main" id="{C3647BD5-2F73-794A-A111-85F432ADE482}"/>
              </a:ext>
            </a:extLst>
          </p:cNvPr>
          <p:cNvSpPr txBox="1"/>
          <p:nvPr/>
        </p:nvSpPr>
        <p:spPr>
          <a:xfrm>
            <a:off x="3665974" y="1538980"/>
            <a:ext cx="1530017" cy="584775"/>
          </a:xfrm>
          <a:prstGeom prst="rect">
            <a:avLst/>
          </a:prstGeom>
          <a:solidFill>
            <a:schemeClr val="bg1"/>
          </a:solidFill>
        </p:spPr>
        <p:txBody>
          <a:bodyPr wrap="square" rtlCol="0">
            <a:spAutoFit/>
          </a:bodyPr>
          <a:lstStyle/>
          <a:p>
            <a:endParaRPr lang="en-US" sz="3200" b="1" dirty="0"/>
          </a:p>
        </p:txBody>
      </p:sp>
      <p:pic>
        <p:nvPicPr>
          <p:cNvPr id="7" name="Picture 6">
            <a:extLst>
              <a:ext uri="{FF2B5EF4-FFF2-40B4-BE49-F238E27FC236}">
                <a16:creationId xmlns:a16="http://schemas.microsoft.com/office/drawing/2014/main" id="{65F92FEF-B8D0-4C59-9867-3E9BFBD0F1FF}"/>
              </a:ext>
            </a:extLst>
          </p:cNvPr>
          <p:cNvPicPr>
            <a:picLocks noChangeAspect="1"/>
          </p:cNvPicPr>
          <p:nvPr/>
        </p:nvPicPr>
        <p:blipFill>
          <a:blip r:embed="rId3"/>
          <a:stretch>
            <a:fillRect/>
          </a:stretch>
        </p:blipFill>
        <p:spPr>
          <a:xfrm>
            <a:off x="3485971" y="1144888"/>
            <a:ext cx="5784378" cy="3502694"/>
          </a:xfrm>
          <a:prstGeom prst="rect">
            <a:avLst/>
          </a:prstGeom>
        </p:spPr>
      </p:pic>
      <p:sp>
        <p:nvSpPr>
          <p:cNvPr id="10" name="Rectangle 9">
            <a:extLst>
              <a:ext uri="{FF2B5EF4-FFF2-40B4-BE49-F238E27FC236}">
                <a16:creationId xmlns:a16="http://schemas.microsoft.com/office/drawing/2014/main" id="{F9DC8695-11A9-4B70-ACBF-E125852902C5}"/>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ADF5431-CD40-413F-B775-BCCB902EDD51}"/>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Tree>
    <p:extLst>
      <p:ext uri="{BB962C8B-B14F-4D97-AF65-F5344CB8AC3E}">
        <p14:creationId xmlns:p14="http://schemas.microsoft.com/office/powerpoint/2010/main" val="32908004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85961" y="188964"/>
            <a:ext cx="7290082" cy="1143000"/>
          </a:xfrm>
          <a:prstGeom prst="rect">
            <a:avLst/>
          </a:prstGeom>
        </p:spPr>
        <p:txBody>
          <a:bodyPr anchor="ctr" anchorCtr="0"/>
          <a:lstStyle>
            <a:lvl1pPr algn="ctr" defTabSz="914400" rtl="0" eaLnBrk="1" latinLnBrk="0" hangingPunct="1">
              <a:spcBef>
                <a:spcPct val="0"/>
              </a:spcBef>
              <a:buNone/>
              <a:defRPr sz="4400" b="1" kern="1200">
                <a:solidFill>
                  <a:srgbClr val="002060"/>
                </a:solidFill>
                <a:latin typeface="+mj-lt"/>
                <a:ea typeface="+mj-ea"/>
                <a:cs typeface="+mj-cs"/>
              </a:defRPr>
            </a:lvl1pPr>
          </a:lstStyle>
          <a:p>
            <a:r>
              <a:rPr lang="fr-FR">
                <a:solidFill>
                  <a:schemeClr val="accent2">
                    <a:lumMod val="75000"/>
                  </a:schemeClr>
                </a:solidFill>
              </a:rPr>
              <a:t>Outils de triage en cas de SMV</a:t>
            </a:r>
          </a:p>
        </p:txBody>
      </p:sp>
      <p:pic>
        <p:nvPicPr>
          <p:cNvPr id="2" name="Picture 1">
            <a:extLst>
              <a:ext uri="{FF2B5EF4-FFF2-40B4-BE49-F238E27FC236}">
                <a16:creationId xmlns:a16="http://schemas.microsoft.com/office/drawing/2014/main" id="{83D0FF4F-1E17-4E0F-B9C1-A512BBE90046}"/>
              </a:ext>
            </a:extLst>
          </p:cNvPr>
          <p:cNvPicPr>
            <a:picLocks noChangeAspect="1"/>
          </p:cNvPicPr>
          <p:nvPr/>
        </p:nvPicPr>
        <p:blipFill>
          <a:blip r:embed="rId3"/>
          <a:stretch>
            <a:fillRect/>
          </a:stretch>
        </p:blipFill>
        <p:spPr>
          <a:xfrm>
            <a:off x="2945966" y="1069505"/>
            <a:ext cx="7516227" cy="5308334"/>
          </a:xfrm>
          <a:prstGeom prst="rect">
            <a:avLst/>
          </a:prstGeom>
        </p:spPr>
      </p:pic>
      <p:sp>
        <p:nvSpPr>
          <p:cNvPr id="5" name="Rectangle 4">
            <a:extLst>
              <a:ext uri="{FF2B5EF4-FFF2-40B4-BE49-F238E27FC236}">
                <a16:creationId xmlns:a16="http://schemas.microsoft.com/office/drawing/2014/main" id="{0742A787-DBA7-4C51-A4ED-81A63BD11FF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6CE7486-7340-4AC3-90D6-AFD6BA0AA359}"/>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Tree>
    <p:extLst>
      <p:ext uri="{BB962C8B-B14F-4D97-AF65-F5344CB8AC3E}">
        <p14:creationId xmlns:p14="http://schemas.microsoft.com/office/powerpoint/2010/main" val="2112102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8FE9556-22C8-4F9E-8D9F-09FF8A992A8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26720" y="548968"/>
            <a:ext cx="8639313" cy="6309032"/>
          </a:xfrm>
        </p:spPr>
      </p:pic>
      <p:sp>
        <p:nvSpPr>
          <p:cNvPr id="6" name="Title 1"/>
          <p:cNvSpPr txBox="1">
            <a:spLocks/>
          </p:cNvSpPr>
          <p:nvPr/>
        </p:nvSpPr>
        <p:spPr>
          <a:xfrm>
            <a:off x="2585961" y="188964"/>
            <a:ext cx="7290082" cy="1143000"/>
          </a:xfrm>
          <a:prstGeom prst="rect">
            <a:avLst/>
          </a:prstGeom>
        </p:spPr>
        <p:txBody>
          <a:bodyPr anchor="ctr" anchorCtr="0"/>
          <a:lstStyle>
            <a:lvl1pPr algn="ctr" defTabSz="914400" rtl="0" eaLnBrk="1" latinLnBrk="0" hangingPunct="1">
              <a:spcBef>
                <a:spcPct val="0"/>
              </a:spcBef>
              <a:buNone/>
              <a:defRPr sz="4400" b="1" kern="1200">
                <a:solidFill>
                  <a:srgbClr val="002060"/>
                </a:solidFill>
                <a:latin typeface="+mj-lt"/>
                <a:ea typeface="+mj-ea"/>
                <a:cs typeface="+mj-cs"/>
              </a:defRPr>
            </a:lvl1pPr>
          </a:lstStyle>
          <a:p>
            <a:r>
              <a:rPr lang="fr-FR">
                <a:solidFill>
                  <a:schemeClr val="accent2">
                    <a:lumMod val="75000"/>
                  </a:schemeClr>
                </a:solidFill>
              </a:rPr>
              <a:t>Outils de triage en cas de SMV</a:t>
            </a:r>
          </a:p>
        </p:txBody>
      </p:sp>
      <p:sp>
        <p:nvSpPr>
          <p:cNvPr id="2" name="Title 1"/>
          <p:cNvSpPr>
            <a:spLocks noGrp="1"/>
          </p:cNvSpPr>
          <p:nvPr>
            <p:ph type="title"/>
          </p:nvPr>
        </p:nvSpPr>
        <p:spPr>
          <a:xfrm>
            <a:off x="8963108" y="3307920"/>
            <a:ext cx="2876145" cy="422484"/>
          </a:xfrm>
        </p:spPr>
        <p:txBody>
          <a:bodyPr>
            <a:normAutofit fontScale="90000"/>
          </a:bodyPr>
          <a:lstStyle/>
          <a:p>
            <a:r>
              <a:rPr lang="fr-FR" sz="2400"/>
              <a:t>Paramètres de triage</a:t>
            </a:r>
            <a:br>
              <a:rPr lang="fr-FR" sz="2400"/>
            </a:br>
            <a:r>
              <a:rPr lang="fr-FR" sz="2400"/>
              <a:t>en Jordanie, PETRA</a:t>
            </a:r>
          </a:p>
        </p:txBody>
      </p:sp>
      <p:sp>
        <p:nvSpPr>
          <p:cNvPr id="9" name="Rectangle 8">
            <a:extLst>
              <a:ext uri="{FF2B5EF4-FFF2-40B4-BE49-F238E27FC236}">
                <a16:creationId xmlns:a16="http://schemas.microsoft.com/office/drawing/2014/main" id="{4C08DEA0-49B2-427F-B27F-EF396C17A02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4AF521A-BBC3-4703-8C9E-500A5BDECB26}"/>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Tree>
    <p:extLst>
      <p:ext uri="{BB962C8B-B14F-4D97-AF65-F5344CB8AC3E}">
        <p14:creationId xmlns:p14="http://schemas.microsoft.com/office/powerpoint/2010/main" val="2073491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99656" y="274639"/>
            <a:ext cx="7200800" cy="613969"/>
          </a:xfrm>
        </p:spPr>
        <p:txBody>
          <a:bodyPr>
            <a:normAutofit/>
          </a:bodyPr>
          <a:lstStyle/>
          <a:p>
            <a:r>
              <a:rPr lang="fr-FR" sz="3200"/>
              <a:t>Triage START : exercices pratiques</a:t>
            </a:r>
          </a:p>
        </p:txBody>
      </p:sp>
      <p:sp>
        <p:nvSpPr>
          <p:cNvPr id="3" name="Content Placeholder 2"/>
          <p:cNvSpPr>
            <a:spLocks noGrp="1"/>
          </p:cNvSpPr>
          <p:nvPr>
            <p:ph idx="1"/>
          </p:nvPr>
        </p:nvSpPr>
        <p:spPr>
          <a:xfrm>
            <a:off x="2999656" y="888608"/>
            <a:ext cx="7211144" cy="5703412"/>
          </a:xfrm>
        </p:spPr>
        <p:txBody>
          <a:bodyPr>
            <a:normAutofit/>
          </a:bodyPr>
          <a:lstStyle/>
          <a:p>
            <a:pPr marL="0" indent="0">
              <a:buNone/>
            </a:pPr>
            <a:endParaRPr lang="en-GB" altLang="fr-FR" sz="1600" dirty="0">
              <a:latin typeface="Calibri" panose="020F0502020204030204" pitchFamily="34" charset="0"/>
            </a:endParaRPr>
          </a:p>
          <a:p>
            <a:endParaRPr lang="en-US" altLang="fr-FR" sz="1400" dirty="0">
              <a:latin typeface="Calibri" panose="020F0502020204030204" pitchFamily="34" charset="0"/>
            </a:endParaRPr>
          </a:p>
        </p:txBody>
      </p:sp>
      <p:pic>
        <p:nvPicPr>
          <p:cNvPr id="9" name="Content Placeholder 8" descr="C:\Users\A958600\Desktop\StartAdultTriageAlgorithm.gif"/>
          <p:cNvPicPr>
            <a:picLocks noGrp="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4295800" y="1052736"/>
            <a:ext cx="4248472" cy="5375154"/>
          </a:xfrm>
          <a:prstGeom prst="rect">
            <a:avLst/>
          </a:prstGeom>
          <a:noFill/>
          <a:ln>
            <a:noFill/>
          </a:ln>
        </p:spPr>
      </p:pic>
      <p:sp>
        <p:nvSpPr>
          <p:cNvPr id="5" name="Rectangle 4">
            <a:extLst>
              <a:ext uri="{FF2B5EF4-FFF2-40B4-BE49-F238E27FC236}">
                <a16:creationId xmlns:a16="http://schemas.microsoft.com/office/drawing/2014/main" id="{581927D1-7225-477E-9BE1-E77D3A9331E5}"/>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4552ACA-329B-4F13-B524-49247AD83B2B}"/>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Tree>
    <p:extLst>
      <p:ext uri="{BB962C8B-B14F-4D97-AF65-F5344CB8AC3E}">
        <p14:creationId xmlns:p14="http://schemas.microsoft.com/office/powerpoint/2010/main" val="1041352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99656" y="274638"/>
            <a:ext cx="7200800" cy="490066"/>
          </a:xfrm>
        </p:spPr>
        <p:txBody>
          <a:bodyPr>
            <a:normAutofit fontScale="90000"/>
          </a:bodyPr>
          <a:lstStyle/>
          <a:p>
            <a:r>
              <a:rPr lang="fr-FR"/>
              <a:t>Exercices pratiques de triage</a:t>
            </a:r>
          </a:p>
        </p:txBody>
      </p:sp>
      <p:sp>
        <p:nvSpPr>
          <p:cNvPr id="3" name="Content Placeholder 2"/>
          <p:cNvSpPr>
            <a:spLocks noGrp="1"/>
          </p:cNvSpPr>
          <p:nvPr>
            <p:ph sz="half" idx="1"/>
          </p:nvPr>
        </p:nvSpPr>
        <p:spPr>
          <a:xfrm>
            <a:off x="2999656" y="980728"/>
            <a:ext cx="3456384" cy="5760640"/>
          </a:xfrm>
        </p:spPr>
        <p:txBody>
          <a:bodyPr>
            <a:normAutofit/>
          </a:bodyPr>
          <a:lstStyle/>
          <a:p>
            <a:pPr marL="0" indent="0">
              <a:buNone/>
            </a:pPr>
            <a:r>
              <a:rPr lang="fr-FR" sz="1400" dirty="0">
                <a:latin typeface="Calibri" panose="020F0502020204030204" pitchFamily="34" charset="0"/>
              </a:rPr>
              <a:t>Personne blessée </a:t>
            </a:r>
            <a:r>
              <a:rPr lang="fr-FR" sz="1400" dirty="0" err="1">
                <a:latin typeface="Calibri" panose="020F0502020204030204" pitchFamily="34" charset="0"/>
              </a:rPr>
              <a:t>n</a:t>
            </a:r>
            <a:r>
              <a:rPr lang="fr-FR" sz="1400" baseline="30000" dirty="0" err="1">
                <a:latin typeface="Calibri" panose="020F0502020204030204" pitchFamily="34" charset="0"/>
              </a:rPr>
              <a:t>O</a:t>
            </a:r>
            <a:r>
              <a:rPr lang="fr-FR" sz="1400" dirty="0">
                <a:latin typeface="Calibri" panose="020F0502020204030204" pitchFamily="34" charset="0"/>
              </a:rPr>
              <a:t> 1</a:t>
            </a:r>
          </a:p>
          <a:p>
            <a:pPr marL="0" indent="0">
              <a:buNone/>
            </a:pPr>
            <a:r>
              <a:rPr lang="fr-FR" sz="1400" dirty="0"/>
              <a:t>- Amputation traumatique incomplète de la jambe gauche</a:t>
            </a:r>
          </a:p>
          <a:p>
            <a:pPr marL="0" indent="0">
              <a:buNone/>
            </a:pPr>
            <a:r>
              <a:rPr lang="fr-FR" sz="1400" dirty="0"/>
              <a:t>- Fracture ouverte de l’avant-bras droit</a:t>
            </a:r>
          </a:p>
          <a:p>
            <a:pPr marL="0" indent="0">
              <a:buNone/>
            </a:pPr>
            <a:r>
              <a:rPr lang="fr-FR" sz="1600" dirty="0"/>
              <a:t>               START</a:t>
            </a:r>
          </a:p>
          <a:p>
            <a:r>
              <a:rPr lang="fr-FR" sz="1600" dirty="0">
                <a:latin typeface="Calibri" panose="020F0502020204030204" pitchFamily="34" charset="0"/>
              </a:rPr>
              <a:t>Ne se tient pas debout</a:t>
            </a:r>
          </a:p>
          <a:p>
            <a:r>
              <a:rPr lang="fr-FR" sz="1600" dirty="0">
                <a:latin typeface="Calibri" panose="020F0502020204030204" pitchFamily="34" charset="0"/>
              </a:rPr>
              <a:t>Respiration : oui</a:t>
            </a:r>
          </a:p>
          <a:p>
            <a:r>
              <a:rPr lang="fr-FR" sz="1600" dirty="0">
                <a:latin typeface="Calibri" panose="020F0502020204030204" pitchFamily="34" charset="0"/>
              </a:rPr>
              <a:t>Fréquence respiratoire : 20/min</a:t>
            </a:r>
          </a:p>
          <a:p>
            <a:r>
              <a:rPr lang="fr-FR" sz="1600" dirty="0">
                <a:latin typeface="Calibri" panose="020F0502020204030204" pitchFamily="34" charset="0"/>
              </a:rPr>
              <a:t>Pouls radial : non perçu</a:t>
            </a:r>
          </a:p>
          <a:p>
            <a:pPr marL="0" indent="0">
              <a:buNone/>
            </a:pPr>
            <a:r>
              <a:rPr lang="fr-FR" sz="1600" dirty="0">
                <a:latin typeface="Calibri" panose="020F0502020204030204" pitchFamily="34" charset="0"/>
              </a:rPr>
              <a:t>            RÉPONSE</a:t>
            </a:r>
          </a:p>
          <a:p>
            <a:pPr>
              <a:buFontTx/>
              <a:buChar char="-"/>
            </a:pPr>
            <a:endParaRPr lang="en-GB" altLang="fr-FR" sz="1600" dirty="0">
              <a:latin typeface="Calibri" panose="020F0502020204030204" pitchFamily="34" charset="0"/>
            </a:endParaRPr>
          </a:p>
          <a:p>
            <a:pPr marL="0" indent="0">
              <a:buNone/>
            </a:pPr>
            <a:endParaRPr lang="en-GB" altLang="fr-FR" sz="1600" dirty="0">
              <a:latin typeface="Calibri" panose="020F0502020204030204" pitchFamily="34" charset="0"/>
            </a:endParaRPr>
          </a:p>
          <a:p>
            <a:pPr marL="0" indent="0">
              <a:buNone/>
            </a:pPr>
            <a:endParaRPr lang="en-GB" altLang="fr-FR" sz="1600" dirty="0">
              <a:latin typeface="Calibri" panose="020F0502020204030204" pitchFamily="34" charset="0"/>
            </a:endParaRPr>
          </a:p>
          <a:p>
            <a:pPr>
              <a:buFontTx/>
              <a:buChar char="-"/>
            </a:pPr>
            <a:r>
              <a:rPr lang="fr-FR" sz="1600" dirty="0">
                <a:latin typeface="Calibri" panose="020F0502020204030204" pitchFamily="34" charset="0"/>
              </a:rPr>
              <a:t>Envisager un garrot</a:t>
            </a:r>
          </a:p>
          <a:p>
            <a:pPr marL="0" indent="0">
              <a:buNone/>
            </a:pPr>
            <a:endParaRPr lang="en-GB" altLang="fr-FR" sz="1600" dirty="0">
              <a:latin typeface="Calibri" panose="020F0502020204030204" pitchFamily="34" charset="0"/>
            </a:endParaRPr>
          </a:p>
          <a:p>
            <a:pPr marL="0" indent="0">
              <a:buNone/>
            </a:pPr>
            <a:endParaRPr lang="en-GB" altLang="fr-FR" sz="1600" dirty="0">
              <a:latin typeface="Calibri" panose="020F0502020204030204" pitchFamily="34" charset="0"/>
            </a:endParaRPr>
          </a:p>
          <a:p>
            <a:endParaRPr lang="en-US" altLang="fr-FR" sz="1400" dirty="0">
              <a:latin typeface="Calibri" panose="020F0502020204030204" pitchFamily="34" charset="0"/>
            </a:endParaRPr>
          </a:p>
        </p:txBody>
      </p:sp>
      <p:pic>
        <p:nvPicPr>
          <p:cNvPr id="9" name="Content Placeholder 8" descr="C:\Users\A958600\Desktop\StartAdultTriageAlgorithm.gif"/>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28048" y="980728"/>
            <a:ext cx="4032448" cy="5544616"/>
          </a:xfrm>
          <a:prstGeom prst="rect">
            <a:avLst/>
          </a:prstGeom>
          <a:noFill/>
          <a:ln>
            <a:noFill/>
          </a:ln>
        </p:spPr>
      </p:pic>
      <p:sp>
        <p:nvSpPr>
          <p:cNvPr id="2" name="Rectangle 1"/>
          <p:cNvSpPr/>
          <p:nvPr/>
        </p:nvSpPr>
        <p:spPr>
          <a:xfrm>
            <a:off x="3443640" y="4313024"/>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6" name="Rectangle 5">
            <a:extLst>
              <a:ext uri="{FF2B5EF4-FFF2-40B4-BE49-F238E27FC236}">
                <a16:creationId xmlns:a16="http://schemas.microsoft.com/office/drawing/2014/main" id="{9912EE78-DE87-4A56-BB2B-5840D75515E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FD3D618-AEF9-4C62-BF7A-330FA85F167F}"/>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Tree>
    <p:extLst>
      <p:ext uri="{BB962C8B-B14F-4D97-AF65-F5344CB8AC3E}">
        <p14:creationId xmlns:p14="http://schemas.microsoft.com/office/powerpoint/2010/main" val="31940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animEffect transition="in" filter="fade">
                                      <p:cBhvr>
                                        <p:cTn id="35" dur="500"/>
                                        <p:tgtEl>
                                          <p:spTgt spid="3">
                                            <p:txEl>
                                              <p:pRg st="12" end="1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99656" y="274638"/>
            <a:ext cx="7200800" cy="490066"/>
          </a:xfrm>
        </p:spPr>
        <p:txBody>
          <a:bodyPr>
            <a:normAutofit fontScale="90000"/>
          </a:bodyPr>
          <a:lstStyle/>
          <a:p>
            <a:r>
              <a:rPr lang="fr-FR"/>
              <a:t>Exercices pratiques de triage</a:t>
            </a:r>
          </a:p>
        </p:txBody>
      </p:sp>
      <p:sp>
        <p:nvSpPr>
          <p:cNvPr id="3" name="Content Placeholder 2"/>
          <p:cNvSpPr>
            <a:spLocks noGrp="1"/>
          </p:cNvSpPr>
          <p:nvPr>
            <p:ph sz="half" idx="1"/>
          </p:nvPr>
        </p:nvSpPr>
        <p:spPr>
          <a:xfrm>
            <a:off x="2999656" y="980729"/>
            <a:ext cx="3456384" cy="5145435"/>
          </a:xfrm>
        </p:spPr>
        <p:txBody>
          <a:bodyPr>
            <a:normAutofit/>
          </a:bodyPr>
          <a:lstStyle/>
          <a:p>
            <a:pPr marL="0" indent="0">
              <a:buNone/>
            </a:pPr>
            <a:r>
              <a:rPr lang="fr-FR" sz="1400" dirty="0">
                <a:latin typeface="Calibri" panose="020F0502020204030204" pitchFamily="34" charset="0"/>
              </a:rPr>
              <a:t>Personne blessée </a:t>
            </a:r>
            <a:r>
              <a:rPr lang="fr-FR" sz="1400" dirty="0" err="1">
                <a:latin typeface="Calibri" panose="020F0502020204030204" pitchFamily="34" charset="0"/>
              </a:rPr>
              <a:t>n</a:t>
            </a:r>
            <a:r>
              <a:rPr lang="fr-FR" sz="1400" baseline="30000" dirty="0" err="1">
                <a:latin typeface="Calibri" panose="020F0502020204030204" pitchFamily="34" charset="0"/>
              </a:rPr>
              <a:t>O</a:t>
            </a:r>
            <a:r>
              <a:rPr lang="fr-FR" sz="1400" dirty="0">
                <a:latin typeface="Calibri" panose="020F0502020204030204" pitchFamily="34" charset="0"/>
              </a:rPr>
              <a:t> 2</a:t>
            </a:r>
          </a:p>
          <a:p>
            <a:pPr marL="0" indent="0">
              <a:buNone/>
            </a:pPr>
            <a:r>
              <a:rPr lang="fr-FR" sz="1400" dirty="0"/>
              <a:t>Blessure pénétrante à l’abdomen</a:t>
            </a:r>
          </a:p>
          <a:p>
            <a:pPr marL="0" indent="0">
              <a:buNone/>
            </a:pPr>
            <a:r>
              <a:rPr lang="fr-FR" sz="1400" dirty="0"/>
              <a:t>Hémorragie externe + </a:t>
            </a:r>
          </a:p>
          <a:p>
            <a:pPr marL="0" indent="0">
              <a:buNone/>
            </a:pPr>
            <a:r>
              <a:rPr lang="fr-FR" sz="1600" dirty="0"/>
              <a:t>                START</a:t>
            </a:r>
          </a:p>
          <a:p>
            <a:r>
              <a:rPr lang="fr-FR" sz="1600" dirty="0">
                <a:latin typeface="Calibri" panose="020F0502020204030204" pitchFamily="34" charset="0"/>
              </a:rPr>
              <a:t>Ne se tient pas debout</a:t>
            </a:r>
          </a:p>
          <a:p>
            <a:r>
              <a:rPr lang="fr-FR" sz="1600" dirty="0">
                <a:latin typeface="Calibri" panose="020F0502020204030204" pitchFamily="34" charset="0"/>
              </a:rPr>
              <a:t>Respiration : oui</a:t>
            </a:r>
          </a:p>
          <a:p>
            <a:r>
              <a:rPr lang="fr-FR" sz="1600" dirty="0">
                <a:latin typeface="Calibri" panose="020F0502020204030204" pitchFamily="34" charset="0"/>
              </a:rPr>
              <a:t>Fréquence respiratoire : 26/min</a:t>
            </a:r>
          </a:p>
          <a:p>
            <a:r>
              <a:rPr lang="fr-FR" sz="1600" dirty="0">
                <a:latin typeface="Calibri" panose="020F0502020204030204" pitchFamily="34" charset="0"/>
              </a:rPr>
              <a:t>Pouls radial : non perçu</a:t>
            </a:r>
          </a:p>
          <a:p>
            <a:pPr marL="0" indent="0">
              <a:buNone/>
            </a:pPr>
            <a:endParaRPr lang="en-GB" altLang="fr-FR" sz="1600" dirty="0">
              <a:latin typeface="Calibri" panose="020F0502020204030204" pitchFamily="34" charset="0"/>
            </a:endParaRPr>
          </a:p>
          <a:p>
            <a:pPr marL="0" indent="0">
              <a:buNone/>
            </a:pPr>
            <a:r>
              <a:rPr lang="fr-FR" sz="1600" dirty="0">
                <a:latin typeface="Calibri" panose="020F0502020204030204" pitchFamily="34" charset="0"/>
              </a:rPr>
              <a:t>            RÉPONSE</a:t>
            </a:r>
          </a:p>
          <a:p>
            <a:pPr marL="0" indent="0">
              <a:buNone/>
            </a:pPr>
            <a:endParaRPr lang="en-GB" altLang="fr-FR" sz="1600" dirty="0">
              <a:latin typeface="Calibri" panose="020F0502020204030204" pitchFamily="34" charset="0"/>
            </a:endParaRPr>
          </a:p>
          <a:p>
            <a:endParaRPr lang="en-US" altLang="fr-FR" sz="1400" dirty="0">
              <a:latin typeface="Calibri" panose="020F0502020204030204" pitchFamily="34" charset="0"/>
            </a:endParaRPr>
          </a:p>
        </p:txBody>
      </p:sp>
      <p:pic>
        <p:nvPicPr>
          <p:cNvPr id="9" name="Content Placeholder 8" descr="C:\Users\A958600\Desktop\StartAdultTriageAlgorithm.gif"/>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28048" y="980728"/>
            <a:ext cx="4032448" cy="5544616"/>
          </a:xfrm>
          <a:prstGeom prst="rect">
            <a:avLst/>
          </a:prstGeom>
          <a:noFill/>
          <a:ln>
            <a:noFill/>
          </a:ln>
        </p:spPr>
      </p:pic>
      <p:sp>
        <p:nvSpPr>
          <p:cNvPr id="2" name="Rectangle 1"/>
          <p:cNvSpPr/>
          <p:nvPr/>
        </p:nvSpPr>
        <p:spPr>
          <a:xfrm>
            <a:off x="3575720" y="5085184"/>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1081A7C5-9DB4-45DA-B62A-F482ED9E029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CFDB4F0-457E-4F22-AC7A-11EB5931D37E}"/>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Tree>
    <p:extLst>
      <p:ext uri="{BB962C8B-B14F-4D97-AF65-F5344CB8AC3E}">
        <p14:creationId xmlns:p14="http://schemas.microsoft.com/office/powerpoint/2010/main" val="389301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99656" y="274638"/>
            <a:ext cx="7200800" cy="490066"/>
          </a:xfrm>
        </p:spPr>
        <p:txBody>
          <a:bodyPr>
            <a:normAutofit fontScale="90000"/>
          </a:bodyPr>
          <a:lstStyle/>
          <a:p>
            <a:r>
              <a:rPr lang="fr-FR"/>
              <a:t>Exercices pratiques de triage</a:t>
            </a:r>
          </a:p>
        </p:txBody>
      </p:sp>
      <p:sp>
        <p:nvSpPr>
          <p:cNvPr id="3" name="Content Placeholder 2"/>
          <p:cNvSpPr>
            <a:spLocks noGrp="1"/>
          </p:cNvSpPr>
          <p:nvPr>
            <p:ph sz="half" idx="1"/>
          </p:nvPr>
        </p:nvSpPr>
        <p:spPr>
          <a:xfrm>
            <a:off x="2999656" y="980728"/>
            <a:ext cx="3456384" cy="5184576"/>
          </a:xfrm>
        </p:spPr>
        <p:txBody>
          <a:bodyPr>
            <a:normAutofit/>
          </a:bodyPr>
          <a:lstStyle/>
          <a:p>
            <a:pPr marL="0" indent="0">
              <a:buNone/>
            </a:pPr>
            <a:r>
              <a:rPr lang="fr-FR" sz="1400" dirty="0">
                <a:latin typeface="Calibri" panose="020F0502020204030204" pitchFamily="34" charset="0"/>
              </a:rPr>
              <a:t>Personne blessée </a:t>
            </a:r>
            <a:r>
              <a:rPr lang="fr-FR" sz="1400" dirty="0" err="1">
                <a:latin typeface="Calibri" panose="020F0502020204030204" pitchFamily="34" charset="0"/>
              </a:rPr>
              <a:t>n</a:t>
            </a:r>
            <a:r>
              <a:rPr lang="fr-FR" sz="1400" baseline="30000" dirty="0" err="1">
                <a:latin typeface="Calibri" panose="020F0502020204030204" pitchFamily="34" charset="0"/>
              </a:rPr>
              <a:t>O</a:t>
            </a:r>
            <a:r>
              <a:rPr lang="fr-FR" sz="1400" dirty="0">
                <a:latin typeface="Calibri" panose="020F0502020204030204" pitchFamily="34" charset="0"/>
              </a:rPr>
              <a:t> 3</a:t>
            </a:r>
          </a:p>
          <a:p>
            <a:pPr lvl="0"/>
            <a:r>
              <a:rPr lang="fr-FR" sz="1600" dirty="0"/>
              <a:t>Fracture ouverte du fémur droit  </a:t>
            </a:r>
          </a:p>
          <a:p>
            <a:pPr lvl="0"/>
            <a:r>
              <a:rPr lang="fr-FR" sz="1600" dirty="0"/>
              <a:t>Blessure au crâne</a:t>
            </a:r>
          </a:p>
          <a:p>
            <a:pPr marL="0" indent="0">
              <a:buNone/>
            </a:pPr>
            <a:endParaRPr lang="en-GB" sz="1600" dirty="0"/>
          </a:p>
          <a:p>
            <a:pPr marL="0" indent="0">
              <a:buNone/>
            </a:pPr>
            <a:r>
              <a:rPr lang="fr-FR" sz="1600" dirty="0"/>
              <a:t>START</a:t>
            </a:r>
          </a:p>
          <a:p>
            <a:r>
              <a:rPr lang="fr-FR" sz="1600" dirty="0">
                <a:latin typeface="Calibri" panose="020F0502020204030204" pitchFamily="34" charset="0"/>
              </a:rPr>
              <a:t>Ne se tient pas debout</a:t>
            </a:r>
          </a:p>
          <a:p>
            <a:r>
              <a:rPr lang="fr-FR" sz="1600" dirty="0">
                <a:latin typeface="Calibri" panose="020F0502020204030204" pitchFamily="34" charset="0"/>
              </a:rPr>
              <a:t>Respiration : oui</a:t>
            </a:r>
          </a:p>
          <a:p>
            <a:r>
              <a:rPr lang="fr-FR" sz="1600" dirty="0">
                <a:latin typeface="Calibri" panose="020F0502020204030204" pitchFamily="34" charset="0"/>
              </a:rPr>
              <a:t>Fréquence respiratoire : 16/min</a:t>
            </a:r>
          </a:p>
          <a:p>
            <a:r>
              <a:rPr lang="fr-FR" sz="1600" dirty="0">
                <a:latin typeface="Calibri" panose="020F0502020204030204" pitchFamily="34" charset="0"/>
              </a:rPr>
              <a:t>Pouls radial : perçu</a:t>
            </a:r>
          </a:p>
          <a:p>
            <a:r>
              <a:rPr lang="fr-FR" sz="1600" dirty="0">
                <a:latin typeface="Calibri" panose="020F0502020204030204" pitchFamily="34" charset="0"/>
              </a:rPr>
              <a:t>État de conscience : répond aux commandes</a:t>
            </a:r>
          </a:p>
          <a:p>
            <a:pPr marL="0" indent="0">
              <a:buNone/>
            </a:pPr>
            <a:r>
              <a:rPr lang="fr-FR" sz="1600" dirty="0">
                <a:latin typeface="Calibri" panose="020F0502020204030204" pitchFamily="34" charset="0"/>
              </a:rPr>
              <a:t>            RÉPONSE</a:t>
            </a:r>
          </a:p>
          <a:p>
            <a:pPr marL="0" indent="0">
              <a:buNone/>
            </a:pPr>
            <a:endParaRPr lang="en-GB" altLang="fr-FR" sz="1600" dirty="0">
              <a:latin typeface="Calibri" panose="020F0502020204030204" pitchFamily="34" charset="0"/>
            </a:endParaRPr>
          </a:p>
          <a:p>
            <a:pPr marL="0" indent="0">
              <a:buNone/>
            </a:pPr>
            <a:endParaRPr lang="en-GB" altLang="fr-FR" sz="1600" dirty="0">
              <a:latin typeface="Calibri" panose="020F0502020204030204" pitchFamily="34" charset="0"/>
            </a:endParaRPr>
          </a:p>
          <a:p>
            <a:endParaRPr lang="en-US" altLang="fr-FR" sz="1400" dirty="0">
              <a:latin typeface="Calibri" panose="020F0502020204030204" pitchFamily="34" charset="0"/>
            </a:endParaRPr>
          </a:p>
        </p:txBody>
      </p:sp>
      <p:pic>
        <p:nvPicPr>
          <p:cNvPr id="9" name="Content Placeholder 8" descr="C:\Users\A958600\Desktop\StartAdultTriageAlgorithm.gif"/>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28048" y="980728"/>
            <a:ext cx="4032448" cy="5544616"/>
          </a:xfrm>
          <a:prstGeom prst="rect">
            <a:avLst/>
          </a:prstGeom>
          <a:noFill/>
          <a:ln>
            <a:noFill/>
          </a:ln>
        </p:spPr>
      </p:pic>
      <p:sp>
        <p:nvSpPr>
          <p:cNvPr id="2" name="Rectangle 1"/>
          <p:cNvSpPr/>
          <p:nvPr/>
        </p:nvSpPr>
        <p:spPr>
          <a:xfrm>
            <a:off x="3575720" y="5517232"/>
            <a:ext cx="914400"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B137EF2B-83E2-481D-B316-63B1C092976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7C3BF79-6468-4E74-ABB1-0A4A1EB17CEF}"/>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Tree>
    <p:extLst>
      <p:ext uri="{BB962C8B-B14F-4D97-AF65-F5344CB8AC3E}">
        <p14:creationId xmlns:p14="http://schemas.microsoft.com/office/powerpoint/2010/main" val="161394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99656" y="274638"/>
            <a:ext cx="7200800" cy="490066"/>
          </a:xfrm>
        </p:spPr>
        <p:txBody>
          <a:bodyPr>
            <a:normAutofit fontScale="90000"/>
          </a:bodyPr>
          <a:lstStyle/>
          <a:p>
            <a:r>
              <a:rPr lang="fr-FR"/>
              <a:t>Exercices pratiques de triage</a:t>
            </a:r>
          </a:p>
        </p:txBody>
      </p:sp>
      <p:sp>
        <p:nvSpPr>
          <p:cNvPr id="3" name="Content Placeholder 2"/>
          <p:cNvSpPr>
            <a:spLocks noGrp="1"/>
          </p:cNvSpPr>
          <p:nvPr>
            <p:ph sz="half" idx="1"/>
          </p:nvPr>
        </p:nvSpPr>
        <p:spPr>
          <a:xfrm>
            <a:off x="2999656" y="980729"/>
            <a:ext cx="3312368" cy="5145435"/>
          </a:xfrm>
        </p:spPr>
        <p:txBody>
          <a:bodyPr>
            <a:normAutofit/>
          </a:bodyPr>
          <a:lstStyle/>
          <a:p>
            <a:pPr marL="0" indent="0">
              <a:buNone/>
            </a:pPr>
            <a:r>
              <a:rPr lang="fr-FR" sz="1400" dirty="0">
                <a:latin typeface="Calibri" panose="020F0502020204030204" pitchFamily="34" charset="0"/>
              </a:rPr>
              <a:t>Personne blessée </a:t>
            </a:r>
            <a:r>
              <a:rPr lang="fr-FR" sz="1400" dirty="0" err="1">
                <a:latin typeface="Calibri" panose="020F0502020204030204" pitchFamily="34" charset="0"/>
              </a:rPr>
              <a:t>n</a:t>
            </a:r>
            <a:r>
              <a:rPr lang="fr-FR" sz="1400" baseline="30000" dirty="0" err="1">
                <a:latin typeface="Calibri" panose="020F0502020204030204" pitchFamily="34" charset="0"/>
              </a:rPr>
              <a:t>O</a:t>
            </a:r>
            <a:r>
              <a:rPr lang="fr-FR" sz="1400" dirty="0">
                <a:latin typeface="Calibri" panose="020F0502020204030204" pitchFamily="34" charset="0"/>
              </a:rPr>
              <a:t> 4</a:t>
            </a:r>
          </a:p>
          <a:p>
            <a:pPr lvl="0"/>
            <a:r>
              <a:rPr lang="fr-FR" sz="1600" dirty="0"/>
              <a:t>Blessure à la tête</a:t>
            </a:r>
          </a:p>
          <a:p>
            <a:pPr marL="0" indent="0">
              <a:buNone/>
            </a:pPr>
            <a:endParaRPr lang="en-GB" sz="1600" dirty="0"/>
          </a:p>
          <a:p>
            <a:pPr marL="0" indent="0">
              <a:buNone/>
            </a:pPr>
            <a:r>
              <a:rPr lang="fr-FR" sz="1600" dirty="0"/>
              <a:t>START</a:t>
            </a:r>
          </a:p>
          <a:p>
            <a:r>
              <a:rPr lang="fr-FR" sz="1600" dirty="0">
                <a:latin typeface="Calibri" panose="020F0502020204030204" pitchFamily="34" charset="0"/>
              </a:rPr>
              <a:t>Ne se tient pas debout</a:t>
            </a:r>
          </a:p>
          <a:p>
            <a:r>
              <a:rPr lang="fr-FR" sz="1600" dirty="0">
                <a:latin typeface="Calibri" panose="020F0502020204030204" pitchFamily="34" charset="0"/>
              </a:rPr>
              <a:t>Respiration : ne respire pas</a:t>
            </a:r>
          </a:p>
          <a:p>
            <a:r>
              <a:rPr lang="fr-FR" sz="1600" dirty="0">
                <a:latin typeface="Calibri" panose="020F0502020204030204" pitchFamily="34" charset="0"/>
              </a:rPr>
              <a:t>Positionnement des voies respiratoires : apnée</a:t>
            </a:r>
          </a:p>
          <a:p>
            <a:endParaRPr lang="en-GB" altLang="fr-FR" sz="1600" dirty="0">
              <a:latin typeface="Calibri" panose="020F0502020204030204" pitchFamily="34" charset="0"/>
            </a:endParaRPr>
          </a:p>
          <a:p>
            <a:pPr marL="0" indent="0">
              <a:buNone/>
            </a:pPr>
            <a:r>
              <a:rPr lang="fr-FR" sz="1600" dirty="0">
                <a:latin typeface="Calibri" panose="020F0502020204030204" pitchFamily="34" charset="0"/>
              </a:rPr>
              <a:t>            RÉPONSE</a:t>
            </a:r>
          </a:p>
          <a:p>
            <a:r>
              <a:rPr lang="fr-FR" sz="1600" dirty="0">
                <a:latin typeface="Calibri" panose="020F0502020204030204" pitchFamily="34" charset="0"/>
              </a:rPr>
              <a:t>Code noir</a:t>
            </a:r>
          </a:p>
          <a:p>
            <a:endParaRPr lang="en-GB" altLang="fr-FR" sz="1600" dirty="0">
              <a:latin typeface="Calibri" panose="020F0502020204030204" pitchFamily="34" charset="0"/>
            </a:endParaRPr>
          </a:p>
          <a:p>
            <a:endParaRPr lang="en-US" altLang="fr-FR" sz="1400" dirty="0">
              <a:latin typeface="Calibri" panose="020F0502020204030204" pitchFamily="34" charset="0"/>
            </a:endParaRPr>
          </a:p>
        </p:txBody>
      </p:sp>
      <p:pic>
        <p:nvPicPr>
          <p:cNvPr id="9" name="Content Placeholder 8" descr="C:\Users\A958600\Desktop\StartAdultTriageAlgorithm.gif"/>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28048" y="980728"/>
            <a:ext cx="4032448" cy="5544616"/>
          </a:xfrm>
          <a:prstGeom prst="rect">
            <a:avLst/>
          </a:prstGeom>
          <a:noFill/>
          <a:ln>
            <a:noFill/>
          </a:ln>
        </p:spPr>
      </p:pic>
      <p:sp>
        <p:nvSpPr>
          <p:cNvPr id="2" name="Rectangle 1"/>
          <p:cNvSpPr/>
          <p:nvPr/>
        </p:nvSpPr>
        <p:spPr>
          <a:xfrm>
            <a:off x="3431704" y="5085184"/>
            <a:ext cx="914400"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994A5904-0F26-438C-B869-E87376693886}"/>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5624793-31E3-43B4-A90B-8FC85FE61B2E}"/>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Tree>
    <p:extLst>
      <p:ext uri="{BB962C8B-B14F-4D97-AF65-F5344CB8AC3E}">
        <p14:creationId xmlns:p14="http://schemas.microsoft.com/office/powerpoint/2010/main" val="199723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500"/>
                                        <p:tgtEl>
                                          <p:spTgt spid="3">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4001"/>
            <a:ext cx="10515600" cy="1325563"/>
          </a:xfrm>
        </p:spPr>
        <p:txBody>
          <a:bodyPr>
            <a:noAutofit/>
          </a:bodyPr>
          <a:lstStyle/>
          <a:p>
            <a:pPr algn="ctr"/>
            <a:r>
              <a:rPr lang="fr-FR" u="sng" dirty="0">
                <a:latin typeface="+mn-lt"/>
              </a:rPr>
              <a:t>Prise en charge d’un grand nombre de victimes (MCM)</a:t>
            </a:r>
            <a:br>
              <a:rPr lang="fr-FR" u="sng" dirty="0">
                <a:latin typeface="+mn-lt"/>
              </a:rPr>
            </a:br>
            <a:endParaRPr lang="fr-FR" u="sng" dirty="0">
              <a:latin typeface="+mn-lt"/>
            </a:endParaRPr>
          </a:p>
        </p:txBody>
      </p:sp>
      <p:sp>
        <p:nvSpPr>
          <p:cNvPr id="3" name="Content Placeholder 2"/>
          <p:cNvSpPr>
            <a:spLocks noGrp="1"/>
          </p:cNvSpPr>
          <p:nvPr>
            <p:ph idx="1"/>
          </p:nvPr>
        </p:nvSpPr>
        <p:spPr/>
        <p:txBody>
          <a:bodyPr>
            <a:normAutofit/>
          </a:bodyPr>
          <a:lstStyle/>
          <a:p>
            <a:endParaRPr lang="en-US" sz="3200" dirty="0"/>
          </a:p>
          <a:p>
            <a:r>
              <a:rPr lang="fr-FR" sz="3200" dirty="0"/>
              <a:t>Que signifie la notion de « multiples victimes » ?</a:t>
            </a:r>
          </a:p>
          <a:p>
            <a:endParaRPr lang="en-US" sz="4800" dirty="0"/>
          </a:p>
          <a:p>
            <a:r>
              <a:rPr lang="fr-FR" sz="3200" dirty="0"/>
              <a:t>Qu’est-ce qu’une situation à multiples victimes (SMV) ?</a:t>
            </a:r>
          </a:p>
          <a:p>
            <a:endParaRPr lang="en-US" sz="4800" dirty="0"/>
          </a:p>
          <a:p>
            <a:r>
              <a:rPr lang="fr-FR" sz="3200" dirty="0"/>
              <a:t>Qu’est-ce que la prise en charge d’un grand nombre de victimes ?</a:t>
            </a:r>
          </a:p>
        </p:txBody>
      </p:sp>
      <p:pic>
        <p:nvPicPr>
          <p:cNvPr id="4" name="Picture 3"/>
          <p:cNvPicPr>
            <a:picLocks noChangeAspect="1"/>
          </p:cNvPicPr>
          <p:nvPr/>
        </p:nvPicPr>
        <p:blipFill>
          <a:blip r:embed="rId3"/>
          <a:stretch>
            <a:fillRect/>
          </a:stretch>
        </p:blipFill>
        <p:spPr>
          <a:xfrm rot="2610612">
            <a:off x="9552637" y="4638450"/>
            <a:ext cx="1827206" cy="1827206"/>
          </a:xfrm>
          <a:prstGeom prst="rect">
            <a:avLst/>
          </a:prstGeom>
        </p:spPr>
      </p:pic>
      <p:pic>
        <p:nvPicPr>
          <p:cNvPr id="5" name="Picture 4"/>
          <p:cNvPicPr>
            <a:picLocks noChangeAspect="1"/>
          </p:cNvPicPr>
          <p:nvPr/>
        </p:nvPicPr>
        <p:blipFill>
          <a:blip r:embed="rId4"/>
          <a:stretch>
            <a:fillRect/>
          </a:stretch>
        </p:blipFill>
        <p:spPr>
          <a:xfrm>
            <a:off x="9408160" y="1911741"/>
            <a:ext cx="1828800" cy="1371600"/>
          </a:xfrm>
          <a:prstGeom prst="rect">
            <a:avLst/>
          </a:prstGeom>
        </p:spPr>
      </p:pic>
      <p:pic>
        <p:nvPicPr>
          <p:cNvPr id="7" name="Picture 6"/>
          <p:cNvPicPr>
            <a:picLocks noChangeAspect="1"/>
          </p:cNvPicPr>
          <p:nvPr/>
        </p:nvPicPr>
        <p:blipFill>
          <a:blip r:embed="rId5"/>
          <a:stretch>
            <a:fillRect/>
          </a:stretch>
        </p:blipFill>
        <p:spPr>
          <a:xfrm>
            <a:off x="8445087" y="3555543"/>
            <a:ext cx="1371600" cy="1371600"/>
          </a:xfrm>
          <a:prstGeom prst="rect">
            <a:avLst/>
          </a:prstGeom>
        </p:spPr>
      </p:pic>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6" name="Slide Number Placeholder 5"/>
          <p:cNvSpPr>
            <a:spLocks noGrp="1"/>
          </p:cNvSpPr>
          <p:nvPr>
            <p:ph type="sldNum" sz="quarter" idx="12"/>
          </p:nvPr>
        </p:nvSpPr>
        <p:spPr/>
        <p:txBody>
          <a:bodyPr/>
          <a:lstStyle/>
          <a:p>
            <a:fld id="{DB1CEA2B-11BA-47C1-B2B8-F71A1EE91919}" type="slidenum">
              <a:rPr lang="fr-CH" smtClean="0"/>
              <a:t>3</a:t>
            </a:fld>
            <a:endParaRPr lang="fr-CH"/>
          </a:p>
        </p:txBody>
      </p:sp>
    </p:spTree>
    <p:extLst>
      <p:ext uri="{BB962C8B-B14F-4D97-AF65-F5344CB8AC3E}">
        <p14:creationId xmlns:p14="http://schemas.microsoft.com/office/powerpoint/2010/main" val="390625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99656" y="274638"/>
            <a:ext cx="7200800" cy="490066"/>
          </a:xfrm>
        </p:spPr>
        <p:txBody>
          <a:bodyPr>
            <a:normAutofit fontScale="90000"/>
          </a:bodyPr>
          <a:lstStyle/>
          <a:p>
            <a:r>
              <a:rPr lang="fr-FR"/>
              <a:t>Exercices pratiques de triage</a:t>
            </a:r>
          </a:p>
        </p:txBody>
      </p:sp>
      <p:sp>
        <p:nvSpPr>
          <p:cNvPr id="3" name="Content Placeholder 2"/>
          <p:cNvSpPr>
            <a:spLocks noGrp="1"/>
          </p:cNvSpPr>
          <p:nvPr>
            <p:ph sz="half" idx="1"/>
          </p:nvPr>
        </p:nvSpPr>
        <p:spPr>
          <a:xfrm>
            <a:off x="2999656" y="980728"/>
            <a:ext cx="3456384" cy="5472608"/>
          </a:xfrm>
        </p:spPr>
        <p:txBody>
          <a:bodyPr>
            <a:normAutofit/>
          </a:bodyPr>
          <a:lstStyle/>
          <a:p>
            <a:pPr marL="0" indent="0">
              <a:buNone/>
            </a:pPr>
            <a:r>
              <a:rPr lang="fr-FR" sz="1400">
                <a:latin typeface="Calibri" panose="020F0502020204030204" pitchFamily="34" charset="0"/>
              </a:rPr>
              <a:t>Personne blessée n</a:t>
            </a:r>
            <a:r>
              <a:rPr lang="fr-FR" sz="1400" baseline="30000">
                <a:latin typeface="Calibri" panose="020F0502020204030204" pitchFamily="34" charset="0"/>
              </a:rPr>
              <a:t>O</a:t>
            </a:r>
            <a:r>
              <a:rPr lang="fr-FR" sz="1400">
                <a:latin typeface="Calibri" panose="020F0502020204030204" pitchFamily="34" charset="0"/>
              </a:rPr>
              <a:t> 5</a:t>
            </a:r>
          </a:p>
          <a:p>
            <a:pPr lvl="0"/>
            <a:r>
              <a:rPr lang="fr-FR" sz="1400"/>
              <a:t>Contusion au poignet gauche</a:t>
            </a:r>
          </a:p>
          <a:p>
            <a:pPr lvl="0"/>
            <a:r>
              <a:rPr lang="fr-FR" sz="1400"/>
              <a:t>Plusieurs écorchures au visage et au torse avec hémorragie externe modérée</a:t>
            </a:r>
          </a:p>
          <a:p>
            <a:pPr marL="0" indent="0">
              <a:buNone/>
            </a:pPr>
            <a:endParaRPr lang="en-GB" sz="1400" dirty="0"/>
          </a:p>
          <a:p>
            <a:pPr marL="0" indent="0">
              <a:buNone/>
            </a:pPr>
            <a:r>
              <a:rPr lang="fr-FR" sz="1600"/>
              <a:t>START</a:t>
            </a:r>
          </a:p>
          <a:p>
            <a:r>
              <a:rPr lang="fr-FR" sz="1600">
                <a:latin typeface="Calibri" panose="020F0502020204030204" pitchFamily="34" charset="0"/>
              </a:rPr>
              <a:t>Patient debout</a:t>
            </a:r>
          </a:p>
          <a:p>
            <a:endParaRPr lang="en-GB" altLang="fr-FR" sz="1600" dirty="0">
              <a:latin typeface="Calibri" panose="020F0502020204030204" pitchFamily="34" charset="0"/>
            </a:endParaRPr>
          </a:p>
          <a:p>
            <a:pPr marL="0" indent="0">
              <a:buNone/>
            </a:pPr>
            <a:endParaRPr lang="en-GB" altLang="fr-FR" sz="1600" dirty="0">
              <a:latin typeface="Calibri" panose="020F0502020204030204" pitchFamily="34" charset="0"/>
            </a:endParaRPr>
          </a:p>
          <a:p>
            <a:r>
              <a:rPr lang="fr-FR" sz="1600">
                <a:latin typeface="Calibri" panose="020F0502020204030204" pitchFamily="34" charset="0"/>
              </a:rPr>
              <a:t>RÉPONSE</a:t>
            </a:r>
          </a:p>
          <a:p>
            <a:pPr marL="0" indent="0">
              <a:buNone/>
            </a:pPr>
            <a:endParaRPr lang="en-GB" altLang="fr-FR" sz="1600" dirty="0">
              <a:latin typeface="Calibri" panose="020F0502020204030204" pitchFamily="34" charset="0"/>
            </a:endParaRPr>
          </a:p>
          <a:p>
            <a:endParaRPr lang="en-US" altLang="fr-FR" sz="1400" dirty="0">
              <a:latin typeface="Calibri" panose="020F0502020204030204" pitchFamily="34" charset="0"/>
            </a:endParaRPr>
          </a:p>
        </p:txBody>
      </p:sp>
      <p:pic>
        <p:nvPicPr>
          <p:cNvPr id="9" name="Content Placeholder 8" descr="C:\Users\A958600\Desktop\StartAdultTriageAlgorithm.gif"/>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28048" y="980728"/>
            <a:ext cx="4032448" cy="5544616"/>
          </a:xfrm>
          <a:prstGeom prst="rect">
            <a:avLst/>
          </a:prstGeom>
          <a:noFill/>
          <a:ln>
            <a:noFill/>
          </a:ln>
        </p:spPr>
      </p:pic>
      <p:sp>
        <p:nvSpPr>
          <p:cNvPr id="2" name="Rectangle 1"/>
          <p:cNvSpPr/>
          <p:nvPr/>
        </p:nvSpPr>
        <p:spPr>
          <a:xfrm>
            <a:off x="3359696" y="4869160"/>
            <a:ext cx="914400" cy="914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96AF31E6-D53A-429A-9975-47E7323AC47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B511DE1-68ED-4ACF-86E1-273760A7F3AA}"/>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Tree>
    <p:extLst>
      <p:ext uri="{BB962C8B-B14F-4D97-AF65-F5344CB8AC3E}">
        <p14:creationId xmlns:p14="http://schemas.microsoft.com/office/powerpoint/2010/main" val="154100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fade">
                                      <p:cBhvr>
                                        <p:cTn id="15" dur="500"/>
                                        <p:tgtEl>
                                          <p:spTgt spid="3">
                                            <p:txEl>
                                              <p:pRg st="8" end="8"/>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99656" y="274638"/>
            <a:ext cx="7200800" cy="490066"/>
          </a:xfrm>
        </p:spPr>
        <p:txBody>
          <a:bodyPr>
            <a:normAutofit fontScale="90000"/>
          </a:bodyPr>
          <a:lstStyle/>
          <a:p>
            <a:r>
              <a:rPr lang="fr-FR"/>
              <a:t>Exercices pratiques de triage</a:t>
            </a:r>
          </a:p>
        </p:txBody>
      </p:sp>
      <p:sp>
        <p:nvSpPr>
          <p:cNvPr id="3" name="Content Placeholder 2"/>
          <p:cNvSpPr>
            <a:spLocks noGrp="1"/>
          </p:cNvSpPr>
          <p:nvPr>
            <p:ph sz="half" idx="1"/>
          </p:nvPr>
        </p:nvSpPr>
        <p:spPr>
          <a:xfrm>
            <a:off x="2999656" y="980728"/>
            <a:ext cx="3456384" cy="5544616"/>
          </a:xfrm>
        </p:spPr>
        <p:txBody>
          <a:bodyPr>
            <a:normAutofit/>
          </a:bodyPr>
          <a:lstStyle/>
          <a:p>
            <a:pPr marL="0" indent="0">
              <a:buNone/>
            </a:pPr>
            <a:r>
              <a:rPr lang="fr-FR" sz="1400" dirty="0">
                <a:latin typeface="Calibri" panose="020F0502020204030204" pitchFamily="34" charset="0"/>
              </a:rPr>
              <a:t>Personne blessée </a:t>
            </a:r>
            <a:r>
              <a:rPr lang="fr-FR" sz="1400" dirty="0" err="1">
                <a:latin typeface="Calibri" panose="020F0502020204030204" pitchFamily="34" charset="0"/>
              </a:rPr>
              <a:t>n</a:t>
            </a:r>
            <a:r>
              <a:rPr lang="fr-FR" sz="1400" baseline="30000" dirty="0" err="1">
                <a:latin typeface="Calibri" panose="020F0502020204030204" pitchFamily="34" charset="0"/>
              </a:rPr>
              <a:t>O</a:t>
            </a:r>
            <a:r>
              <a:rPr lang="fr-FR" sz="1400" dirty="0">
                <a:latin typeface="Calibri" panose="020F0502020204030204" pitchFamily="34" charset="0"/>
              </a:rPr>
              <a:t> 6</a:t>
            </a:r>
          </a:p>
          <a:p>
            <a:pPr marL="0" indent="0">
              <a:buNone/>
            </a:pPr>
            <a:r>
              <a:rPr lang="fr-FR" sz="1400" dirty="0"/>
              <a:t>- Blessure abdominale, avec éviscération (anses intestinales sorties)</a:t>
            </a:r>
          </a:p>
          <a:p>
            <a:pPr marL="0" indent="0">
              <a:buNone/>
            </a:pPr>
            <a:r>
              <a:rPr lang="fr-FR" sz="1600" dirty="0"/>
              <a:t>START</a:t>
            </a:r>
          </a:p>
          <a:p>
            <a:r>
              <a:rPr lang="fr-FR" sz="1600" dirty="0">
                <a:latin typeface="Calibri" panose="020F0502020204030204" pitchFamily="34" charset="0"/>
              </a:rPr>
              <a:t>Ne se tient pas debout</a:t>
            </a:r>
          </a:p>
          <a:p>
            <a:r>
              <a:rPr lang="fr-FR" sz="1600" dirty="0">
                <a:latin typeface="Calibri" panose="020F0502020204030204" pitchFamily="34" charset="0"/>
              </a:rPr>
              <a:t>Respiration : oui</a:t>
            </a:r>
          </a:p>
          <a:p>
            <a:r>
              <a:rPr lang="fr-FR" sz="1600" dirty="0">
                <a:latin typeface="Calibri" panose="020F0502020204030204" pitchFamily="34" charset="0"/>
              </a:rPr>
              <a:t>Fréquence respiratoire : 20/min</a:t>
            </a:r>
          </a:p>
          <a:p>
            <a:r>
              <a:rPr lang="fr-FR" sz="1600" dirty="0">
                <a:latin typeface="Calibri" panose="020F0502020204030204" pitchFamily="34" charset="0"/>
              </a:rPr>
              <a:t>Pouls radial : perçu</a:t>
            </a:r>
          </a:p>
          <a:p>
            <a:r>
              <a:rPr lang="fr-FR" sz="1600" dirty="0">
                <a:latin typeface="Calibri" panose="020F0502020204030204" pitchFamily="34" charset="0"/>
              </a:rPr>
              <a:t>État de conscience : répond aux commandes</a:t>
            </a:r>
          </a:p>
          <a:p>
            <a:pPr marL="0" indent="0">
              <a:buNone/>
            </a:pPr>
            <a:r>
              <a:rPr lang="fr-FR" sz="1600" dirty="0">
                <a:latin typeface="Calibri" panose="020F0502020204030204" pitchFamily="34" charset="0"/>
              </a:rPr>
              <a:t>            RÉPONSE</a:t>
            </a:r>
          </a:p>
          <a:p>
            <a:pPr marL="0" indent="0">
              <a:buNone/>
            </a:pPr>
            <a:endParaRPr lang="en-GB" altLang="fr-FR" sz="1600" dirty="0">
              <a:latin typeface="Calibri" panose="020F0502020204030204" pitchFamily="34" charset="0"/>
            </a:endParaRPr>
          </a:p>
          <a:p>
            <a:pPr marL="0" indent="0">
              <a:buNone/>
            </a:pPr>
            <a:endParaRPr lang="en-GB" altLang="fr-FR" sz="1400" dirty="0">
              <a:solidFill>
                <a:srgbClr val="FF0000"/>
              </a:solidFill>
              <a:latin typeface="Calibri" panose="020F0502020204030204" pitchFamily="34" charset="0"/>
            </a:endParaRPr>
          </a:p>
          <a:p>
            <a:pPr marL="0" indent="0">
              <a:buNone/>
            </a:pPr>
            <a:r>
              <a:rPr lang="fr-FR" sz="1400" dirty="0">
                <a:solidFill>
                  <a:srgbClr val="FF0000"/>
                </a:solidFill>
                <a:latin typeface="Calibri" panose="020F0502020204030204" pitchFamily="34" charset="0"/>
              </a:rPr>
              <a:t>Ayez à l’esprit que, en temps normal, il s’agit d’un patient rouge.</a:t>
            </a:r>
          </a:p>
          <a:p>
            <a:pPr marL="0" indent="0">
              <a:buNone/>
            </a:pPr>
            <a:endParaRPr lang="en-GB" altLang="fr-FR" sz="1600" dirty="0">
              <a:latin typeface="Calibri" panose="020F0502020204030204" pitchFamily="34" charset="0"/>
            </a:endParaRPr>
          </a:p>
          <a:p>
            <a:endParaRPr lang="en-US" altLang="fr-FR" sz="1400" dirty="0">
              <a:latin typeface="Calibri" panose="020F0502020204030204" pitchFamily="34" charset="0"/>
            </a:endParaRPr>
          </a:p>
        </p:txBody>
      </p:sp>
      <p:pic>
        <p:nvPicPr>
          <p:cNvPr id="9" name="Content Placeholder 8" descr="C:\Users\A958600\Desktop\StartAdultTriageAlgorithm.gif"/>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28048" y="980728"/>
            <a:ext cx="4032448" cy="5544616"/>
          </a:xfrm>
          <a:prstGeom prst="rect">
            <a:avLst/>
          </a:prstGeom>
          <a:noFill/>
          <a:ln>
            <a:noFill/>
          </a:ln>
        </p:spPr>
      </p:pic>
      <p:sp>
        <p:nvSpPr>
          <p:cNvPr id="2" name="Rectangle 1"/>
          <p:cNvSpPr/>
          <p:nvPr/>
        </p:nvSpPr>
        <p:spPr>
          <a:xfrm>
            <a:off x="3587150" y="4381098"/>
            <a:ext cx="914400" cy="7200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0C313063-8086-4B59-8D98-637958196136}"/>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B3EE862-A17E-4A0C-8148-6C1E23E20847}"/>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Tree>
    <p:extLst>
      <p:ext uri="{BB962C8B-B14F-4D97-AF65-F5344CB8AC3E}">
        <p14:creationId xmlns:p14="http://schemas.microsoft.com/office/powerpoint/2010/main" val="220700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fade">
                                      <p:cBhvr>
                                        <p:cTn id="4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99656" y="274638"/>
            <a:ext cx="7200800" cy="490066"/>
          </a:xfrm>
        </p:spPr>
        <p:txBody>
          <a:bodyPr>
            <a:normAutofit fontScale="90000"/>
          </a:bodyPr>
          <a:lstStyle/>
          <a:p>
            <a:r>
              <a:rPr lang="fr-FR"/>
              <a:t>Exercices pratiques de triage</a:t>
            </a:r>
          </a:p>
        </p:txBody>
      </p:sp>
      <p:sp>
        <p:nvSpPr>
          <p:cNvPr id="3" name="Content Placeholder 2"/>
          <p:cNvSpPr>
            <a:spLocks noGrp="1"/>
          </p:cNvSpPr>
          <p:nvPr>
            <p:ph sz="half" idx="1"/>
          </p:nvPr>
        </p:nvSpPr>
        <p:spPr>
          <a:xfrm>
            <a:off x="2999656" y="980728"/>
            <a:ext cx="3456384" cy="5544616"/>
          </a:xfrm>
        </p:spPr>
        <p:txBody>
          <a:bodyPr>
            <a:normAutofit/>
          </a:bodyPr>
          <a:lstStyle/>
          <a:p>
            <a:pPr marL="0" indent="0">
              <a:buNone/>
            </a:pPr>
            <a:r>
              <a:rPr lang="fr-FR" sz="1400" dirty="0">
                <a:latin typeface="Calibri" panose="020F0502020204030204" pitchFamily="34" charset="0"/>
              </a:rPr>
              <a:t>Personne blessée </a:t>
            </a:r>
            <a:r>
              <a:rPr lang="fr-FR" sz="1400" dirty="0" err="1">
                <a:latin typeface="Calibri" panose="020F0502020204030204" pitchFamily="34" charset="0"/>
              </a:rPr>
              <a:t>n</a:t>
            </a:r>
            <a:r>
              <a:rPr lang="fr-FR" sz="1400" baseline="30000" dirty="0" err="1">
                <a:latin typeface="Calibri" panose="020F0502020204030204" pitchFamily="34" charset="0"/>
              </a:rPr>
              <a:t>O</a:t>
            </a:r>
            <a:r>
              <a:rPr lang="fr-FR" sz="1400" dirty="0">
                <a:latin typeface="Calibri" panose="020F0502020204030204" pitchFamily="34" charset="0"/>
              </a:rPr>
              <a:t> 6</a:t>
            </a:r>
          </a:p>
          <a:p>
            <a:pPr marL="0" indent="0">
              <a:buNone/>
            </a:pPr>
            <a:r>
              <a:rPr lang="fr-FR" sz="1400" dirty="0"/>
              <a:t>- Blessure abdominale, avec éviscération (anses intestinales sorties)</a:t>
            </a:r>
          </a:p>
          <a:p>
            <a:pPr marL="0" indent="0">
              <a:buNone/>
            </a:pPr>
            <a:r>
              <a:rPr lang="fr-FR" sz="1600" dirty="0"/>
              <a:t>START</a:t>
            </a:r>
          </a:p>
          <a:p>
            <a:r>
              <a:rPr lang="fr-FR" sz="1600" dirty="0">
                <a:latin typeface="Calibri" panose="020F0502020204030204" pitchFamily="34" charset="0"/>
              </a:rPr>
              <a:t>Ne se tient pas debout</a:t>
            </a:r>
          </a:p>
          <a:p>
            <a:r>
              <a:rPr lang="fr-FR" sz="1600" dirty="0">
                <a:latin typeface="Calibri" panose="020F0502020204030204" pitchFamily="34" charset="0"/>
              </a:rPr>
              <a:t>Respiration : oui</a:t>
            </a:r>
          </a:p>
          <a:p>
            <a:r>
              <a:rPr lang="fr-FR" sz="1600" dirty="0">
                <a:latin typeface="Calibri" panose="020F0502020204030204" pitchFamily="34" charset="0"/>
              </a:rPr>
              <a:t>Fréquence respiratoire : 20/min</a:t>
            </a:r>
          </a:p>
          <a:p>
            <a:r>
              <a:rPr lang="fr-FR" sz="1600" dirty="0">
                <a:latin typeface="Calibri" panose="020F0502020204030204" pitchFamily="34" charset="0"/>
              </a:rPr>
              <a:t>Pouls radial : perçu</a:t>
            </a:r>
          </a:p>
          <a:p>
            <a:r>
              <a:rPr lang="fr-FR" sz="1600" dirty="0">
                <a:latin typeface="Calibri" panose="020F0502020204030204" pitchFamily="34" charset="0"/>
              </a:rPr>
              <a:t>État de conscience : répond aux commandes</a:t>
            </a:r>
          </a:p>
          <a:p>
            <a:pPr marL="0" indent="0">
              <a:buNone/>
            </a:pPr>
            <a:r>
              <a:rPr lang="fr-FR" sz="1600" dirty="0">
                <a:latin typeface="Calibri" panose="020F0502020204030204" pitchFamily="34" charset="0"/>
              </a:rPr>
              <a:t>            RÉPONSE</a:t>
            </a:r>
          </a:p>
          <a:p>
            <a:pPr marL="0" indent="0">
              <a:buNone/>
            </a:pPr>
            <a:endParaRPr lang="en-GB" altLang="fr-FR" sz="1600" dirty="0">
              <a:latin typeface="Calibri" panose="020F0502020204030204" pitchFamily="34" charset="0"/>
            </a:endParaRPr>
          </a:p>
          <a:p>
            <a:pPr marL="0" indent="0">
              <a:buNone/>
            </a:pPr>
            <a:endParaRPr lang="en-GB" altLang="fr-FR" sz="1400" dirty="0">
              <a:solidFill>
                <a:srgbClr val="FF0000"/>
              </a:solidFill>
              <a:latin typeface="Calibri" panose="020F0502020204030204" pitchFamily="34" charset="0"/>
            </a:endParaRPr>
          </a:p>
          <a:p>
            <a:pPr marL="0" indent="0">
              <a:buNone/>
            </a:pPr>
            <a:r>
              <a:rPr lang="fr-FR" sz="1400" dirty="0">
                <a:solidFill>
                  <a:srgbClr val="FF0000"/>
                </a:solidFill>
                <a:latin typeface="Calibri" panose="020F0502020204030204" pitchFamily="34" charset="0"/>
              </a:rPr>
              <a:t>Ayez à l’esprit que, en temps normal, il s’agit d’un patient rouge.</a:t>
            </a:r>
          </a:p>
          <a:p>
            <a:pPr marL="0" indent="0">
              <a:buNone/>
            </a:pPr>
            <a:endParaRPr lang="en-GB" altLang="fr-FR" sz="1600" dirty="0">
              <a:latin typeface="Calibri" panose="020F0502020204030204" pitchFamily="34" charset="0"/>
            </a:endParaRPr>
          </a:p>
          <a:p>
            <a:endParaRPr lang="en-US" altLang="fr-FR" sz="1400" dirty="0">
              <a:latin typeface="Calibri" panose="020F0502020204030204" pitchFamily="34" charset="0"/>
            </a:endParaRPr>
          </a:p>
        </p:txBody>
      </p:sp>
      <p:pic>
        <p:nvPicPr>
          <p:cNvPr id="9" name="Content Placeholder 8" descr="C:\Users\A958600\Desktop\StartAdultTriageAlgorithm.gif"/>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28048" y="980728"/>
            <a:ext cx="4032448" cy="5544616"/>
          </a:xfrm>
          <a:prstGeom prst="rect">
            <a:avLst/>
          </a:prstGeom>
          <a:noFill/>
          <a:ln>
            <a:noFill/>
          </a:ln>
        </p:spPr>
      </p:pic>
      <p:sp>
        <p:nvSpPr>
          <p:cNvPr id="2" name="Rectangle 1"/>
          <p:cNvSpPr/>
          <p:nvPr/>
        </p:nvSpPr>
        <p:spPr>
          <a:xfrm>
            <a:off x="3586231" y="4341685"/>
            <a:ext cx="914400" cy="7200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7AC4017D-4E27-4CDB-9038-0CA3258FEE5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15EA992-9444-4626-9550-24076080A0EE}"/>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Tree>
    <p:extLst>
      <p:ext uri="{BB962C8B-B14F-4D97-AF65-F5344CB8AC3E}">
        <p14:creationId xmlns:p14="http://schemas.microsoft.com/office/powerpoint/2010/main" val="347580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fade">
                                      <p:cBhvr>
                                        <p:cTn id="4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99656" y="274638"/>
            <a:ext cx="7200800" cy="490066"/>
          </a:xfrm>
        </p:spPr>
        <p:txBody>
          <a:bodyPr>
            <a:normAutofit fontScale="90000"/>
          </a:bodyPr>
          <a:lstStyle/>
          <a:p>
            <a:r>
              <a:rPr lang="fr-FR"/>
              <a:t>Exercices pratiques de triage</a:t>
            </a:r>
          </a:p>
        </p:txBody>
      </p:sp>
      <p:sp>
        <p:nvSpPr>
          <p:cNvPr id="3" name="Content Placeholder 2"/>
          <p:cNvSpPr>
            <a:spLocks noGrp="1"/>
          </p:cNvSpPr>
          <p:nvPr>
            <p:ph sz="half" idx="1"/>
          </p:nvPr>
        </p:nvSpPr>
        <p:spPr>
          <a:xfrm>
            <a:off x="2999656" y="980729"/>
            <a:ext cx="3456384" cy="5145435"/>
          </a:xfrm>
        </p:spPr>
        <p:txBody>
          <a:bodyPr>
            <a:normAutofit/>
          </a:bodyPr>
          <a:lstStyle/>
          <a:p>
            <a:pPr marL="0" indent="0">
              <a:buNone/>
            </a:pPr>
            <a:r>
              <a:rPr lang="fr-FR" sz="1400">
                <a:latin typeface="Calibri" panose="020F0502020204030204" pitchFamily="34" charset="0"/>
              </a:rPr>
              <a:t>Personne blessée n</a:t>
            </a:r>
            <a:r>
              <a:rPr lang="fr-FR" sz="1400" baseline="30000">
                <a:latin typeface="Calibri" panose="020F0502020204030204" pitchFamily="34" charset="0"/>
              </a:rPr>
              <a:t>O</a:t>
            </a:r>
            <a:r>
              <a:rPr lang="fr-FR" sz="1400">
                <a:latin typeface="Calibri" panose="020F0502020204030204" pitchFamily="34" charset="0"/>
              </a:rPr>
              <a:t> 7</a:t>
            </a:r>
          </a:p>
          <a:p>
            <a:pPr lvl="0">
              <a:buFontTx/>
              <a:buChar char="-"/>
            </a:pPr>
            <a:r>
              <a:rPr lang="fr-FR" sz="1400"/>
              <a:t>Blessures thoraciques suite à un accident de la route</a:t>
            </a:r>
          </a:p>
          <a:p>
            <a:pPr lvl="0">
              <a:buFontTx/>
              <a:buChar char="-"/>
            </a:pPr>
            <a:endParaRPr lang="en-GB" sz="1400" dirty="0"/>
          </a:p>
          <a:p>
            <a:pPr lvl="0">
              <a:buFontTx/>
              <a:buChar char="-"/>
            </a:pPr>
            <a:r>
              <a:rPr lang="fr-FR" sz="1600"/>
              <a:t>START</a:t>
            </a:r>
          </a:p>
          <a:p>
            <a:r>
              <a:rPr lang="fr-FR" sz="1600">
                <a:latin typeface="Calibri" panose="020F0502020204030204" pitchFamily="34" charset="0"/>
              </a:rPr>
              <a:t>Ne se tient pas debout</a:t>
            </a:r>
          </a:p>
          <a:p>
            <a:r>
              <a:rPr lang="fr-FR" sz="1600">
                <a:latin typeface="Calibri" panose="020F0502020204030204" pitchFamily="34" charset="0"/>
              </a:rPr>
              <a:t>Respiration : 35/min</a:t>
            </a:r>
          </a:p>
          <a:p>
            <a:pPr marL="0" indent="0">
              <a:buNone/>
            </a:pPr>
            <a:endParaRPr lang="en-GB" altLang="fr-FR" sz="1600" dirty="0">
              <a:latin typeface="Calibri" panose="020F0502020204030204" pitchFamily="34" charset="0"/>
            </a:endParaRPr>
          </a:p>
          <a:p>
            <a:r>
              <a:rPr lang="fr-FR" sz="1600">
                <a:latin typeface="Calibri" panose="020F0502020204030204" pitchFamily="34" charset="0"/>
              </a:rPr>
              <a:t>RÉPONSE</a:t>
            </a:r>
          </a:p>
          <a:p>
            <a:pPr marL="0" indent="0">
              <a:buNone/>
            </a:pPr>
            <a:endParaRPr lang="en-GB" altLang="fr-FR" sz="1600" dirty="0">
              <a:latin typeface="Calibri" panose="020F0502020204030204" pitchFamily="34" charset="0"/>
            </a:endParaRPr>
          </a:p>
          <a:p>
            <a:endParaRPr lang="en-US" altLang="fr-FR" sz="1400" dirty="0">
              <a:latin typeface="Calibri" panose="020F0502020204030204" pitchFamily="34" charset="0"/>
            </a:endParaRPr>
          </a:p>
        </p:txBody>
      </p:sp>
      <p:pic>
        <p:nvPicPr>
          <p:cNvPr id="9" name="Content Placeholder 8" descr="C:\Users\A958600\Desktop\StartAdultTriageAlgorithm.gif"/>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28048" y="980728"/>
            <a:ext cx="4032448" cy="5544616"/>
          </a:xfrm>
          <a:prstGeom prst="rect">
            <a:avLst/>
          </a:prstGeom>
          <a:noFill/>
          <a:ln>
            <a:noFill/>
          </a:ln>
        </p:spPr>
      </p:pic>
      <p:sp>
        <p:nvSpPr>
          <p:cNvPr id="2" name="Rectangle 1"/>
          <p:cNvSpPr/>
          <p:nvPr/>
        </p:nvSpPr>
        <p:spPr>
          <a:xfrm>
            <a:off x="3359696" y="4221088"/>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8CA7CF48-008D-4D01-8A3E-2024C7005EE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1D8F0EE-E452-4273-90EF-8CB94C0A792E}"/>
              </a:ext>
            </a:extLst>
          </p:cNvPr>
          <p:cNvSpPr txBox="1"/>
          <p:nvPr/>
        </p:nvSpPr>
        <p:spPr>
          <a:xfrm>
            <a:off x="84083" y="526965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Tree>
    <p:extLst>
      <p:ext uri="{BB962C8B-B14F-4D97-AF65-F5344CB8AC3E}">
        <p14:creationId xmlns:p14="http://schemas.microsoft.com/office/powerpoint/2010/main" val="55603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99656" y="274638"/>
            <a:ext cx="7200800" cy="490066"/>
          </a:xfrm>
        </p:spPr>
        <p:txBody>
          <a:bodyPr>
            <a:normAutofit fontScale="90000"/>
          </a:bodyPr>
          <a:lstStyle/>
          <a:p>
            <a:r>
              <a:rPr lang="fr-FR"/>
              <a:t>Exercices pratiques de triage</a:t>
            </a:r>
          </a:p>
        </p:txBody>
      </p:sp>
      <p:sp>
        <p:nvSpPr>
          <p:cNvPr id="3" name="Content Placeholder 2"/>
          <p:cNvSpPr>
            <a:spLocks noGrp="1"/>
          </p:cNvSpPr>
          <p:nvPr>
            <p:ph sz="half" idx="1"/>
          </p:nvPr>
        </p:nvSpPr>
        <p:spPr>
          <a:xfrm>
            <a:off x="2999656" y="980728"/>
            <a:ext cx="3456384" cy="5616624"/>
          </a:xfrm>
        </p:spPr>
        <p:txBody>
          <a:bodyPr>
            <a:normAutofit/>
          </a:bodyPr>
          <a:lstStyle/>
          <a:p>
            <a:pPr marL="0" indent="0">
              <a:buNone/>
            </a:pPr>
            <a:r>
              <a:rPr lang="fr-FR" sz="1400" dirty="0">
                <a:latin typeface="Calibri" panose="020F0502020204030204" pitchFamily="34" charset="0"/>
              </a:rPr>
              <a:t>Personne blessée </a:t>
            </a:r>
            <a:r>
              <a:rPr lang="fr-FR" sz="1400" dirty="0" err="1">
                <a:latin typeface="Calibri" panose="020F0502020204030204" pitchFamily="34" charset="0"/>
              </a:rPr>
              <a:t>n</a:t>
            </a:r>
            <a:r>
              <a:rPr lang="fr-FR" sz="1400" baseline="30000" dirty="0" err="1">
                <a:latin typeface="Calibri" panose="020F0502020204030204" pitchFamily="34" charset="0"/>
              </a:rPr>
              <a:t>O</a:t>
            </a:r>
            <a:r>
              <a:rPr lang="fr-FR" sz="1400" dirty="0">
                <a:latin typeface="Calibri" panose="020F0502020204030204" pitchFamily="34" charset="0"/>
              </a:rPr>
              <a:t> 8</a:t>
            </a:r>
          </a:p>
          <a:p>
            <a:pPr lvl="0"/>
            <a:r>
              <a:rPr lang="fr-FR" sz="1600" dirty="0"/>
              <a:t>Blessure importante à la joue gauche, avec perte de peau et déchirure musculaire</a:t>
            </a:r>
          </a:p>
          <a:p>
            <a:pPr lvl="0"/>
            <a:r>
              <a:rPr lang="fr-FR" sz="1600" dirty="0"/>
              <a:t>Faible hémorragie</a:t>
            </a:r>
          </a:p>
          <a:p>
            <a:pPr marL="0" indent="0">
              <a:buNone/>
            </a:pPr>
            <a:r>
              <a:rPr lang="fr-FR" sz="1600" dirty="0"/>
              <a:t>START</a:t>
            </a:r>
          </a:p>
          <a:p>
            <a:r>
              <a:rPr lang="fr-FR" sz="1600" dirty="0">
                <a:latin typeface="Calibri" panose="020F0502020204030204" pitchFamily="34" charset="0"/>
              </a:rPr>
              <a:t>Ne se tient pas debout</a:t>
            </a:r>
          </a:p>
          <a:p>
            <a:r>
              <a:rPr lang="fr-FR" sz="1600" dirty="0">
                <a:latin typeface="Calibri" panose="020F0502020204030204" pitchFamily="34" charset="0"/>
              </a:rPr>
              <a:t>Respiration : 18/min</a:t>
            </a:r>
          </a:p>
          <a:p>
            <a:r>
              <a:rPr lang="fr-FR" sz="1600" dirty="0">
                <a:latin typeface="Calibri" panose="020F0502020204030204" pitchFamily="34" charset="0"/>
              </a:rPr>
              <a:t>Pouls radial : perçu</a:t>
            </a:r>
          </a:p>
          <a:p>
            <a:r>
              <a:rPr lang="fr-FR" sz="1600" dirty="0">
                <a:latin typeface="Calibri" panose="020F0502020204030204" pitchFamily="34" charset="0"/>
              </a:rPr>
              <a:t>État de conscience : répond aux commandes</a:t>
            </a:r>
          </a:p>
          <a:p>
            <a:pPr marL="0" indent="0">
              <a:buNone/>
            </a:pPr>
            <a:r>
              <a:rPr lang="fr-FR" sz="1600" dirty="0">
                <a:latin typeface="Calibri" panose="020F0502020204030204" pitchFamily="34" charset="0"/>
              </a:rPr>
              <a:t>            RÉPONSE</a:t>
            </a:r>
          </a:p>
          <a:p>
            <a:pPr marL="0" indent="0">
              <a:buNone/>
            </a:pPr>
            <a:endParaRPr lang="en-GB" altLang="fr-FR" sz="1600" dirty="0">
              <a:latin typeface="Calibri" panose="020F0502020204030204" pitchFamily="34" charset="0"/>
            </a:endParaRPr>
          </a:p>
          <a:p>
            <a:pPr marL="0" indent="0">
              <a:buNone/>
            </a:pPr>
            <a:endParaRPr lang="en-GB" altLang="fr-FR" sz="1600" dirty="0">
              <a:latin typeface="Calibri" panose="020F0502020204030204" pitchFamily="34" charset="0"/>
            </a:endParaRPr>
          </a:p>
          <a:p>
            <a:endParaRPr lang="en-US" altLang="fr-FR" sz="1400" dirty="0">
              <a:latin typeface="Calibri" panose="020F0502020204030204" pitchFamily="34" charset="0"/>
            </a:endParaRPr>
          </a:p>
        </p:txBody>
      </p:sp>
      <p:pic>
        <p:nvPicPr>
          <p:cNvPr id="9" name="Content Placeholder 8" descr="C:\Users\A958600\Desktop\StartAdultTriageAlgorithm.gif"/>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28048" y="980728"/>
            <a:ext cx="4032448" cy="5544616"/>
          </a:xfrm>
          <a:prstGeom prst="rect">
            <a:avLst/>
          </a:prstGeom>
          <a:noFill/>
          <a:ln>
            <a:noFill/>
          </a:ln>
        </p:spPr>
      </p:pic>
      <p:sp>
        <p:nvSpPr>
          <p:cNvPr id="2" name="Rectangle 1"/>
          <p:cNvSpPr/>
          <p:nvPr/>
        </p:nvSpPr>
        <p:spPr>
          <a:xfrm>
            <a:off x="3575720" y="5427787"/>
            <a:ext cx="914400"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57E58B56-BA7E-457D-B72A-23EAB1CE8C5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2B7FD3D-6240-465A-BB23-C0A8C172ED25}"/>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Tree>
    <p:extLst>
      <p:ext uri="{BB962C8B-B14F-4D97-AF65-F5344CB8AC3E}">
        <p14:creationId xmlns:p14="http://schemas.microsoft.com/office/powerpoint/2010/main" val="242072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99656" y="274638"/>
            <a:ext cx="7200800" cy="490066"/>
          </a:xfrm>
        </p:spPr>
        <p:txBody>
          <a:bodyPr>
            <a:normAutofit fontScale="90000"/>
          </a:bodyPr>
          <a:lstStyle/>
          <a:p>
            <a:r>
              <a:rPr lang="fr-FR"/>
              <a:t>Exercices pratiques de triage</a:t>
            </a:r>
          </a:p>
        </p:txBody>
      </p:sp>
      <p:sp>
        <p:nvSpPr>
          <p:cNvPr id="3" name="Content Placeholder 2"/>
          <p:cNvSpPr>
            <a:spLocks noGrp="1"/>
          </p:cNvSpPr>
          <p:nvPr>
            <p:ph sz="half" idx="1"/>
          </p:nvPr>
        </p:nvSpPr>
        <p:spPr>
          <a:xfrm>
            <a:off x="2999656" y="980729"/>
            <a:ext cx="3456384" cy="5145435"/>
          </a:xfrm>
        </p:spPr>
        <p:txBody>
          <a:bodyPr>
            <a:normAutofit/>
          </a:bodyPr>
          <a:lstStyle/>
          <a:p>
            <a:pPr marL="0" indent="0">
              <a:buNone/>
            </a:pPr>
            <a:r>
              <a:rPr lang="fr-FR" sz="1400" dirty="0">
                <a:latin typeface="Calibri" panose="020F0502020204030204" pitchFamily="34" charset="0"/>
              </a:rPr>
              <a:t>Personne blessée </a:t>
            </a:r>
            <a:r>
              <a:rPr lang="fr-FR" sz="1400" dirty="0" err="1">
                <a:latin typeface="Calibri" panose="020F0502020204030204" pitchFamily="34" charset="0"/>
              </a:rPr>
              <a:t>n</a:t>
            </a:r>
            <a:r>
              <a:rPr lang="fr-FR" sz="1400" baseline="30000" dirty="0" err="1">
                <a:latin typeface="Calibri" panose="020F0502020204030204" pitchFamily="34" charset="0"/>
              </a:rPr>
              <a:t>O</a:t>
            </a:r>
            <a:r>
              <a:rPr lang="fr-FR" sz="1400" dirty="0">
                <a:latin typeface="Calibri" panose="020F0502020204030204" pitchFamily="34" charset="0"/>
              </a:rPr>
              <a:t> 9</a:t>
            </a:r>
          </a:p>
          <a:p>
            <a:pPr marL="0" indent="0">
              <a:buNone/>
            </a:pPr>
            <a:r>
              <a:rPr lang="fr-FR" sz="1400" dirty="0"/>
              <a:t>Aucune blessure apparente suite à un accident de la route</a:t>
            </a:r>
          </a:p>
          <a:p>
            <a:pPr marL="0" indent="0">
              <a:buNone/>
            </a:pPr>
            <a:r>
              <a:rPr lang="fr-FR" sz="1600" dirty="0"/>
              <a:t>               START</a:t>
            </a:r>
          </a:p>
          <a:p>
            <a:r>
              <a:rPr lang="fr-FR" sz="1600" dirty="0">
                <a:latin typeface="Calibri" panose="020F0502020204030204" pitchFamily="34" charset="0"/>
              </a:rPr>
              <a:t>Ne se tient pas debout</a:t>
            </a:r>
          </a:p>
          <a:p>
            <a:r>
              <a:rPr lang="fr-FR" sz="1600" dirty="0">
                <a:latin typeface="Calibri" panose="020F0502020204030204" pitchFamily="34" charset="0"/>
              </a:rPr>
              <a:t>Respiration : 20/min</a:t>
            </a:r>
          </a:p>
          <a:p>
            <a:r>
              <a:rPr lang="fr-FR" sz="1600" dirty="0">
                <a:latin typeface="Calibri" panose="020F0502020204030204" pitchFamily="34" charset="0"/>
              </a:rPr>
              <a:t>Pouls radial : perçu</a:t>
            </a:r>
          </a:p>
          <a:p>
            <a:r>
              <a:rPr lang="fr-FR" sz="1600" dirty="0">
                <a:latin typeface="Calibri" panose="020F0502020204030204" pitchFamily="34" charset="0"/>
              </a:rPr>
              <a:t>État de conscience : ne répond pas aux commandes</a:t>
            </a:r>
          </a:p>
          <a:p>
            <a:pPr marL="0" indent="0">
              <a:buNone/>
            </a:pPr>
            <a:r>
              <a:rPr lang="fr-FR" sz="1600" dirty="0">
                <a:latin typeface="Calibri" panose="020F0502020204030204" pitchFamily="34" charset="0"/>
              </a:rPr>
              <a:t>            RÉPONSE</a:t>
            </a:r>
          </a:p>
          <a:p>
            <a:pPr marL="0" indent="0">
              <a:buNone/>
            </a:pPr>
            <a:r>
              <a:rPr lang="fr-FR" sz="1600" dirty="0">
                <a:latin typeface="Calibri" panose="020F0502020204030204" pitchFamily="34" charset="0"/>
              </a:rPr>
              <a:t>    </a:t>
            </a:r>
          </a:p>
          <a:p>
            <a:pPr marL="0" indent="0">
              <a:buNone/>
            </a:pPr>
            <a:endParaRPr lang="en-GB" altLang="fr-FR" sz="1600" dirty="0">
              <a:latin typeface="Calibri" panose="020F0502020204030204" pitchFamily="34" charset="0"/>
            </a:endParaRPr>
          </a:p>
          <a:p>
            <a:endParaRPr lang="en-US" altLang="fr-FR" sz="1400" dirty="0">
              <a:latin typeface="Calibri" panose="020F0502020204030204" pitchFamily="34" charset="0"/>
            </a:endParaRPr>
          </a:p>
        </p:txBody>
      </p:sp>
      <p:pic>
        <p:nvPicPr>
          <p:cNvPr id="9" name="Content Placeholder 8" descr="C:\Users\A958600\Desktop\StartAdultTriageAlgorithm.gif"/>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28048" y="980728"/>
            <a:ext cx="4032448" cy="5544616"/>
          </a:xfrm>
          <a:prstGeom prst="rect">
            <a:avLst/>
          </a:prstGeom>
          <a:noFill/>
          <a:ln>
            <a:noFill/>
          </a:ln>
        </p:spPr>
      </p:pic>
      <p:sp>
        <p:nvSpPr>
          <p:cNvPr id="2" name="Rectangle 1"/>
          <p:cNvSpPr/>
          <p:nvPr/>
        </p:nvSpPr>
        <p:spPr>
          <a:xfrm>
            <a:off x="3575720" y="4653136"/>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D0839824-74DE-4437-9AC2-0DEDDAE73348}"/>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C32C99F-31ED-4912-873A-58FB50F9C710}"/>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Tree>
    <p:extLst>
      <p:ext uri="{BB962C8B-B14F-4D97-AF65-F5344CB8AC3E}">
        <p14:creationId xmlns:p14="http://schemas.microsoft.com/office/powerpoint/2010/main" val="72774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99656" y="274638"/>
            <a:ext cx="7200800" cy="490066"/>
          </a:xfrm>
        </p:spPr>
        <p:txBody>
          <a:bodyPr>
            <a:normAutofit fontScale="90000"/>
          </a:bodyPr>
          <a:lstStyle/>
          <a:p>
            <a:r>
              <a:rPr lang="fr-FR"/>
              <a:t>Exercices pratiques de triage</a:t>
            </a:r>
          </a:p>
        </p:txBody>
      </p:sp>
      <p:sp>
        <p:nvSpPr>
          <p:cNvPr id="3" name="Content Placeholder 2"/>
          <p:cNvSpPr>
            <a:spLocks noGrp="1"/>
          </p:cNvSpPr>
          <p:nvPr>
            <p:ph sz="half" idx="1"/>
          </p:nvPr>
        </p:nvSpPr>
        <p:spPr>
          <a:xfrm>
            <a:off x="2999656" y="980729"/>
            <a:ext cx="3672408" cy="5145435"/>
          </a:xfrm>
        </p:spPr>
        <p:txBody>
          <a:bodyPr>
            <a:normAutofit/>
          </a:bodyPr>
          <a:lstStyle/>
          <a:p>
            <a:pPr marL="0" indent="0">
              <a:buNone/>
            </a:pPr>
            <a:r>
              <a:rPr lang="fr-FR" sz="1400">
                <a:latin typeface="Calibri" panose="020F0502020204030204" pitchFamily="34" charset="0"/>
              </a:rPr>
              <a:t>Personne blessée n</a:t>
            </a:r>
            <a:r>
              <a:rPr lang="fr-FR" sz="1400" baseline="30000">
                <a:latin typeface="Calibri" panose="020F0502020204030204" pitchFamily="34" charset="0"/>
              </a:rPr>
              <a:t>O</a:t>
            </a:r>
            <a:r>
              <a:rPr lang="fr-FR" sz="1400">
                <a:latin typeface="Calibri" panose="020F0502020204030204" pitchFamily="34" charset="0"/>
              </a:rPr>
              <a:t> 10</a:t>
            </a:r>
          </a:p>
          <a:p>
            <a:pPr marL="0" indent="0">
              <a:buNone/>
            </a:pPr>
            <a:r>
              <a:rPr lang="fr-FR" sz="1400"/>
              <a:t>Blessure à la tête </a:t>
            </a:r>
          </a:p>
          <a:p>
            <a:pPr marL="0" indent="0">
              <a:buNone/>
            </a:pPr>
            <a:r>
              <a:rPr lang="fr-FR" sz="1600"/>
              <a:t>START</a:t>
            </a:r>
          </a:p>
          <a:p>
            <a:r>
              <a:rPr lang="fr-FR" sz="1600">
                <a:latin typeface="Calibri" panose="020F0502020204030204" pitchFamily="34" charset="0"/>
              </a:rPr>
              <a:t>Ne se tient pas debout</a:t>
            </a:r>
          </a:p>
          <a:p>
            <a:r>
              <a:rPr lang="fr-FR" sz="1600">
                <a:latin typeface="Calibri" panose="020F0502020204030204" pitchFamily="34" charset="0"/>
              </a:rPr>
              <a:t>Respiration : ne respire pas</a:t>
            </a:r>
          </a:p>
          <a:p>
            <a:r>
              <a:rPr lang="fr-FR" sz="1600">
                <a:latin typeface="Calibri" panose="020F0502020204030204" pitchFamily="34" charset="0"/>
              </a:rPr>
              <a:t>Repositionnement des voies respiratoires : respiration</a:t>
            </a:r>
          </a:p>
          <a:p>
            <a:pPr marL="0" indent="0">
              <a:buNone/>
            </a:pPr>
            <a:endParaRPr lang="en-GB" altLang="fr-FR" sz="1600" dirty="0">
              <a:latin typeface="Calibri" panose="020F0502020204030204" pitchFamily="34" charset="0"/>
            </a:endParaRPr>
          </a:p>
          <a:p>
            <a:r>
              <a:rPr lang="fr-FR" sz="1600">
                <a:latin typeface="Calibri" panose="020F0502020204030204" pitchFamily="34" charset="0"/>
              </a:rPr>
              <a:t>RÉPONSE</a:t>
            </a:r>
          </a:p>
          <a:p>
            <a:pPr marL="0" indent="0">
              <a:buNone/>
            </a:pPr>
            <a:endParaRPr lang="en-GB" altLang="fr-FR" sz="1600" dirty="0">
              <a:latin typeface="Calibri" panose="020F0502020204030204" pitchFamily="34" charset="0"/>
            </a:endParaRPr>
          </a:p>
          <a:p>
            <a:endParaRPr lang="en-US" altLang="fr-FR" sz="1400" dirty="0">
              <a:latin typeface="Calibri" panose="020F0502020204030204" pitchFamily="34" charset="0"/>
            </a:endParaRPr>
          </a:p>
        </p:txBody>
      </p:sp>
      <p:pic>
        <p:nvPicPr>
          <p:cNvPr id="9" name="Content Placeholder 8" descr="C:\Users\A958600\Desktop\StartAdultTriageAlgorithm.gif"/>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28048" y="980728"/>
            <a:ext cx="4032448" cy="5544616"/>
          </a:xfrm>
          <a:prstGeom prst="rect">
            <a:avLst/>
          </a:prstGeom>
          <a:noFill/>
          <a:ln>
            <a:noFill/>
          </a:ln>
        </p:spPr>
      </p:pic>
      <p:sp>
        <p:nvSpPr>
          <p:cNvPr id="2" name="Rectangle 1"/>
          <p:cNvSpPr/>
          <p:nvPr/>
        </p:nvSpPr>
        <p:spPr>
          <a:xfrm>
            <a:off x="3373825" y="4365104"/>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C3CBE5FE-727E-4658-8861-212F8117B3C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406BF82-0167-49C1-92AD-46AA6D0001ED}"/>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Tree>
    <p:extLst>
      <p:ext uri="{BB962C8B-B14F-4D97-AF65-F5344CB8AC3E}">
        <p14:creationId xmlns:p14="http://schemas.microsoft.com/office/powerpoint/2010/main" val="412005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3125" y="1392527"/>
            <a:ext cx="10515600" cy="5328948"/>
          </a:xfrm>
        </p:spPr>
        <p:txBody>
          <a:bodyPr>
            <a:normAutofit/>
          </a:bodyPr>
          <a:lstStyle/>
          <a:p>
            <a:pPr lvl="1"/>
            <a:r>
              <a:rPr lang="fr-FR"/>
              <a:t>Témoins...</a:t>
            </a:r>
          </a:p>
          <a:p>
            <a:pPr lvl="1"/>
            <a:r>
              <a:rPr lang="fr-FR"/>
              <a:t>Proches, amis...</a:t>
            </a:r>
          </a:p>
          <a:p>
            <a:pPr lvl="1"/>
            <a:r>
              <a:rPr lang="fr-FR"/>
              <a:t>Collègues...</a:t>
            </a:r>
          </a:p>
          <a:p>
            <a:pPr lvl="1"/>
            <a:r>
              <a:rPr lang="fr-FR"/>
              <a:t>Membres de la communauté…</a:t>
            </a:r>
          </a:p>
          <a:p>
            <a:pPr lvl="1"/>
            <a:r>
              <a:rPr lang="fr-FR"/>
              <a:t>Premiers intervenants, secouristes...</a:t>
            </a:r>
          </a:p>
          <a:p>
            <a:pPr lvl="1"/>
            <a:endParaRPr lang="en-US" dirty="0"/>
          </a:p>
          <a:p>
            <a:pPr lvl="1"/>
            <a:r>
              <a:rPr lang="fr-FR"/>
              <a:t>Armée... Ou autres groupes armés...</a:t>
            </a:r>
          </a:p>
          <a:p>
            <a:pPr lvl="1"/>
            <a:r>
              <a:rPr lang="fr-FR"/>
              <a:t>Police... Ou autres forces de sécurité...</a:t>
            </a:r>
          </a:p>
          <a:p>
            <a:pPr lvl="1"/>
            <a:r>
              <a:rPr lang="fr-FR"/>
              <a:t>Pompiers... Ou équivalent communautaire...</a:t>
            </a:r>
          </a:p>
          <a:p>
            <a:pPr lvl="1"/>
            <a:r>
              <a:rPr lang="fr-FR"/>
              <a:t>Défense civile... Ou « services » communautaires...</a:t>
            </a:r>
          </a:p>
          <a:p>
            <a:pPr lvl="1"/>
            <a:r>
              <a:rPr lang="fr-FR"/>
              <a:t>Services d’ambulances...</a:t>
            </a:r>
          </a:p>
          <a:p>
            <a:pPr lvl="1"/>
            <a:endParaRPr lang="en-US" dirty="0"/>
          </a:p>
          <a:p>
            <a:pPr lvl="1"/>
            <a:r>
              <a:rPr lang="fr-FR"/>
              <a:t>Autres (transport ferroviaire, aérien, etc.)</a:t>
            </a:r>
          </a:p>
        </p:txBody>
      </p:sp>
      <p:sp>
        <p:nvSpPr>
          <p:cNvPr id="4" name="Title 1"/>
          <p:cNvSpPr>
            <a:spLocks noGrp="1"/>
          </p:cNvSpPr>
          <p:nvPr>
            <p:ph type="title"/>
          </p:nvPr>
        </p:nvSpPr>
        <p:spPr>
          <a:xfrm>
            <a:off x="1293125" y="0"/>
            <a:ext cx="10898875" cy="1325563"/>
          </a:xfrm>
        </p:spPr>
        <p:txBody>
          <a:bodyPr>
            <a:normAutofit/>
          </a:bodyPr>
          <a:lstStyle/>
          <a:p>
            <a:r>
              <a:rPr lang="fr-FR" sz="4000" u="sng">
                <a:latin typeface="+mn-lt"/>
              </a:rPr>
              <a:t>Divers acteurs dans le domaine médical préhospitalier...</a:t>
            </a:r>
          </a:p>
        </p:txBody>
      </p:sp>
      <p:sp>
        <p:nvSpPr>
          <p:cNvPr id="5" name="Rectangle 4">
            <a:extLst>
              <a:ext uri="{FF2B5EF4-FFF2-40B4-BE49-F238E27FC236}">
                <a16:creationId xmlns:a16="http://schemas.microsoft.com/office/drawing/2014/main" id="{E9183843-1F73-4879-AFD2-56BAD10A462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4506B038-77A7-497A-89C1-ED0C5E5E84F0}"/>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
        <p:nvSpPr>
          <p:cNvPr id="8" name="Slide Number Placeholder 7">
            <a:extLst>
              <a:ext uri="{FF2B5EF4-FFF2-40B4-BE49-F238E27FC236}">
                <a16:creationId xmlns:a16="http://schemas.microsoft.com/office/drawing/2014/main" id="{6184ABA8-A6BE-41DC-B46F-F39CF83AA45B}"/>
              </a:ext>
            </a:extLst>
          </p:cNvPr>
          <p:cNvSpPr>
            <a:spLocks noGrp="1"/>
          </p:cNvSpPr>
          <p:nvPr>
            <p:ph type="sldNum" sz="quarter" idx="12"/>
          </p:nvPr>
        </p:nvSpPr>
        <p:spPr/>
        <p:txBody>
          <a:bodyPr/>
          <a:lstStyle/>
          <a:p>
            <a:fld id="{DB1CEA2B-11BA-47C1-B2B8-F71A1EE91919}" type="slidenum">
              <a:rPr lang="fr-CH" smtClean="0"/>
              <a:t>37</a:t>
            </a:fld>
            <a:endParaRPr lang="fr-CH"/>
          </a:p>
        </p:txBody>
      </p:sp>
    </p:spTree>
    <p:extLst>
      <p:ext uri="{BB962C8B-B14F-4D97-AF65-F5344CB8AC3E}">
        <p14:creationId xmlns:p14="http://schemas.microsoft.com/office/powerpoint/2010/main" val="50316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C260F-3151-4282-870A-9E751D666601}"/>
              </a:ext>
            </a:extLst>
          </p:cNvPr>
          <p:cNvSpPr>
            <a:spLocks noGrp="1"/>
          </p:cNvSpPr>
          <p:nvPr>
            <p:ph type="title"/>
          </p:nvPr>
        </p:nvSpPr>
        <p:spPr>
          <a:xfrm>
            <a:off x="1056132" y="-353568"/>
            <a:ext cx="10515600" cy="1325563"/>
          </a:xfrm>
        </p:spPr>
        <p:txBody>
          <a:bodyPr>
            <a:normAutofit fontScale="90000"/>
          </a:bodyPr>
          <a:lstStyle/>
          <a:p>
            <a:pPr algn="ctr"/>
            <a:br>
              <a:rPr lang="fr-FR" u="sng">
                <a:solidFill>
                  <a:srgbClr val="FF0000"/>
                </a:solidFill>
                <a:latin typeface="+mn-lt"/>
              </a:rPr>
            </a:br>
            <a:r>
              <a:rPr lang="fr-FR" u="sng">
                <a:latin typeface="+mn-lt"/>
              </a:rPr>
              <a:t>Composantes d’un plan d’urgence en cas de situation à multiples victimes</a:t>
            </a:r>
          </a:p>
        </p:txBody>
      </p:sp>
      <p:sp>
        <p:nvSpPr>
          <p:cNvPr id="3" name="Content Placeholder 2">
            <a:extLst>
              <a:ext uri="{FF2B5EF4-FFF2-40B4-BE49-F238E27FC236}">
                <a16:creationId xmlns:a16="http://schemas.microsoft.com/office/drawing/2014/main" id="{29DE7866-6577-400C-A636-1530D6759E59}"/>
              </a:ext>
            </a:extLst>
          </p:cNvPr>
          <p:cNvSpPr>
            <a:spLocks noGrp="1"/>
          </p:cNvSpPr>
          <p:nvPr>
            <p:ph idx="1"/>
          </p:nvPr>
        </p:nvSpPr>
        <p:spPr>
          <a:xfrm>
            <a:off x="1252728" y="1258697"/>
            <a:ext cx="10705592" cy="5355463"/>
          </a:xfrm>
        </p:spPr>
        <p:txBody>
          <a:bodyPr>
            <a:normAutofit fontScale="92500" lnSpcReduction="20000"/>
          </a:bodyPr>
          <a:lstStyle/>
          <a:p>
            <a:pPr lvl="0"/>
            <a:r>
              <a:rPr lang="fr-FR"/>
              <a:t>Approche interinstitutionnelle </a:t>
            </a:r>
          </a:p>
          <a:p>
            <a:pPr lvl="0"/>
            <a:r>
              <a:rPr lang="fr-FR"/>
              <a:t>Rôles et responsabilités (prise de décision, responsable du triage, liaison avec d’autres instances)</a:t>
            </a:r>
          </a:p>
          <a:p>
            <a:r>
              <a:rPr lang="fr-FR"/>
              <a:t>Système de communication et coordination pré-établi </a:t>
            </a:r>
          </a:p>
          <a:p>
            <a:r>
              <a:rPr lang="fr-FR"/>
              <a:t>Mobilisation des ressources</a:t>
            </a:r>
          </a:p>
          <a:p>
            <a:pPr lvl="0"/>
            <a:r>
              <a:rPr lang="fr-FR"/>
              <a:t>Équipement et fournitures</a:t>
            </a:r>
          </a:p>
          <a:p>
            <a:pPr lvl="0"/>
            <a:r>
              <a:rPr lang="fr-FR"/>
              <a:t>Protocoles de triage afin de permettre en priorité aux patients qui peuvent guérir de recevoir et de rationner les ressources</a:t>
            </a:r>
          </a:p>
          <a:p>
            <a:pPr lvl="0"/>
            <a:r>
              <a:rPr lang="fr-FR"/>
              <a:t>Réseau relationnel de l’hôpital ; coopération entre services civils et militaires </a:t>
            </a:r>
          </a:p>
          <a:p>
            <a:pPr lvl="0"/>
            <a:r>
              <a:rPr lang="fr-FR"/>
              <a:t>Gestion des foules (éléments culturels : souvent difficile) </a:t>
            </a:r>
          </a:p>
          <a:p>
            <a:pPr lvl="0"/>
            <a:r>
              <a:rPr lang="fr-FR"/>
              <a:t>Médias</a:t>
            </a:r>
          </a:p>
          <a:p>
            <a:pPr lvl="0"/>
            <a:r>
              <a:rPr lang="fr-FR"/>
              <a:t>Sécurité et bien-être du personnel</a:t>
            </a:r>
          </a:p>
          <a:p>
            <a:r>
              <a:rPr lang="fr-FR"/>
              <a:t>Formation et répétition du plan d’urgence en cas de SMV</a:t>
            </a:r>
          </a:p>
        </p:txBody>
      </p:sp>
      <p:sp>
        <p:nvSpPr>
          <p:cNvPr id="4" name="Rectangle 3">
            <a:extLst>
              <a:ext uri="{FF2B5EF4-FFF2-40B4-BE49-F238E27FC236}">
                <a16:creationId xmlns:a16="http://schemas.microsoft.com/office/drawing/2014/main" id="{431AFCC0-CFD5-4AF7-95F1-170BE520101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B750C910-B64A-4D20-A13D-8E624369144A}"/>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
        <p:nvSpPr>
          <p:cNvPr id="8" name="Slide Number Placeholder 7">
            <a:extLst>
              <a:ext uri="{FF2B5EF4-FFF2-40B4-BE49-F238E27FC236}">
                <a16:creationId xmlns:a16="http://schemas.microsoft.com/office/drawing/2014/main" id="{03EC2249-1D8A-48D6-AECE-B86C0195CBF2}"/>
              </a:ext>
            </a:extLst>
          </p:cNvPr>
          <p:cNvSpPr>
            <a:spLocks noGrp="1"/>
          </p:cNvSpPr>
          <p:nvPr>
            <p:ph type="sldNum" sz="quarter" idx="12"/>
          </p:nvPr>
        </p:nvSpPr>
        <p:spPr/>
        <p:txBody>
          <a:bodyPr/>
          <a:lstStyle/>
          <a:p>
            <a:fld id="{DB1CEA2B-11BA-47C1-B2B8-F71A1EE91919}" type="slidenum">
              <a:rPr lang="fr-CH" smtClean="0"/>
              <a:t>38</a:t>
            </a:fld>
            <a:endParaRPr lang="fr-CH"/>
          </a:p>
        </p:txBody>
      </p:sp>
    </p:spTree>
    <p:extLst>
      <p:ext uri="{BB962C8B-B14F-4D97-AF65-F5344CB8AC3E}">
        <p14:creationId xmlns:p14="http://schemas.microsoft.com/office/powerpoint/2010/main" val="3372691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u="sng">
                <a:effectLst>
                  <a:outerShdw blurRad="38100" dist="38100" dir="2700000" algn="tl">
                    <a:srgbClr val="000000">
                      <a:alpha val="43137"/>
                    </a:srgbClr>
                  </a:outerShdw>
                </a:effectLst>
                <a:latin typeface="+mn-lt"/>
              </a:rPr>
              <a:t>Questions</a:t>
            </a:r>
            <a:r>
              <a:rPr lang="fr-FR" u="sng">
                <a:latin typeface="+mn-lt"/>
              </a:rPr>
              <a:t> </a:t>
            </a:r>
          </a:p>
        </p:txBody>
      </p:sp>
      <p:pic>
        <p:nvPicPr>
          <p:cNvPr id="4" name="Picture 3"/>
          <p:cNvPicPr>
            <a:picLocks noChangeAspect="1"/>
          </p:cNvPicPr>
          <p:nvPr/>
        </p:nvPicPr>
        <p:blipFill>
          <a:blip r:embed="rId3"/>
          <a:stretch>
            <a:fillRect/>
          </a:stretch>
        </p:blipFill>
        <p:spPr>
          <a:xfrm>
            <a:off x="2705521" y="2346853"/>
            <a:ext cx="7015594" cy="3654425"/>
          </a:xfrm>
          <a:prstGeom prst="rect">
            <a:avLst/>
          </a:prstGeom>
        </p:spPr>
      </p:pic>
      <p:sp>
        <p:nvSpPr>
          <p:cNvPr id="6" name="Rectangle 5">
            <a:extLst>
              <a:ext uri="{FF2B5EF4-FFF2-40B4-BE49-F238E27FC236}">
                <a16:creationId xmlns:a16="http://schemas.microsoft.com/office/drawing/2014/main" id="{32FED072-5FC8-469D-9E5F-9E026F38A5E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7EC9A125-F9FA-442E-A26B-50112C1DF25B}"/>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sp>
        <p:nvSpPr>
          <p:cNvPr id="8" name="Slide Number Placeholder 7">
            <a:extLst>
              <a:ext uri="{FF2B5EF4-FFF2-40B4-BE49-F238E27FC236}">
                <a16:creationId xmlns:a16="http://schemas.microsoft.com/office/drawing/2014/main" id="{76E62D43-1D0F-4ADF-9E81-6E7E34F0F6DE}"/>
              </a:ext>
            </a:extLst>
          </p:cNvPr>
          <p:cNvSpPr>
            <a:spLocks noGrp="1"/>
          </p:cNvSpPr>
          <p:nvPr>
            <p:ph type="sldNum" sz="quarter" idx="12"/>
          </p:nvPr>
        </p:nvSpPr>
        <p:spPr/>
        <p:txBody>
          <a:bodyPr/>
          <a:lstStyle/>
          <a:p>
            <a:fld id="{DB1CEA2B-11BA-47C1-B2B8-F71A1EE91919}" type="slidenum">
              <a:rPr lang="fr-CH" smtClean="0"/>
              <a:t>39</a:t>
            </a:fld>
            <a:endParaRPr lang="fr-CH"/>
          </a:p>
        </p:txBody>
      </p:sp>
    </p:spTree>
    <p:extLst>
      <p:ext uri="{BB962C8B-B14F-4D97-AF65-F5344CB8AC3E}">
        <p14:creationId xmlns:p14="http://schemas.microsoft.com/office/powerpoint/2010/main" val="48642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534"/>
            <a:ext cx="10515600" cy="1325563"/>
          </a:xfrm>
        </p:spPr>
        <p:txBody>
          <a:bodyPr>
            <a:noAutofit/>
          </a:bodyPr>
          <a:lstStyle/>
          <a:p>
            <a:pPr algn="ctr"/>
            <a:br>
              <a:rPr lang="fr-FR" u="sng">
                <a:latin typeface="+mn-lt"/>
              </a:rPr>
            </a:br>
            <a:endParaRPr lang="fr-FR" u="sng">
              <a:latin typeface="+mn-lt"/>
            </a:endParaRPr>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3492" y="5132084"/>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panose="020F0502020204030204"/>
                <a:ea typeface="+mn-ea"/>
                <a:cs typeface="+mn-cs"/>
              </a:rPr>
              <a:t>Cours H.E.L.P.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CEA2B-11BA-47C1-B2B8-F71A1EE91919}" type="slidenum">
              <a:rPr kumimoji="0" lang="fr-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9B79CC9C-23F0-4235-BBB5-7D251724C8C8}"/>
              </a:ext>
            </a:extLst>
          </p:cNvPr>
          <p:cNvSpPr txBox="1">
            <a:spLocks/>
          </p:cNvSpPr>
          <p:nvPr/>
        </p:nvSpPr>
        <p:spPr>
          <a:xfrm>
            <a:off x="2522470" y="94774"/>
            <a:ext cx="7965089" cy="1143000"/>
          </a:xfrm>
          <a:prstGeom prst="rect">
            <a:avLst/>
          </a:prstGeom>
        </p:spPr>
        <p:txBody>
          <a:bodyPr anchor="ctr" anchorCtr="0"/>
          <a:lstStyle>
            <a:lvl1pPr algn="ctr" defTabSz="914400" rtl="0" eaLnBrk="1" latinLnBrk="0" hangingPunct="1">
              <a:spcBef>
                <a:spcPct val="0"/>
              </a:spcBef>
              <a:buNone/>
              <a:defRPr sz="4400" b="1" kern="1200">
                <a:solidFill>
                  <a:srgbClr val="002060"/>
                </a:solidFill>
                <a:latin typeface="+mj-lt"/>
                <a:ea typeface="+mj-ea"/>
                <a:cs typeface="+mj-cs"/>
              </a:defRPr>
            </a:lvl1pPr>
          </a:lstStyle>
          <a:p>
            <a:r>
              <a:rPr lang="fr-FR">
                <a:solidFill>
                  <a:schemeClr val="accent2">
                    <a:lumMod val="75000"/>
                  </a:schemeClr>
                </a:solidFill>
              </a:rPr>
              <a:t>S’agit-il d’une situation à multiples victimes ?</a:t>
            </a:r>
          </a:p>
        </p:txBody>
      </p:sp>
      <p:sp>
        <p:nvSpPr>
          <p:cNvPr id="10" name="Rectangle 9">
            <a:extLst>
              <a:ext uri="{FF2B5EF4-FFF2-40B4-BE49-F238E27FC236}">
                <a16:creationId xmlns:a16="http://schemas.microsoft.com/office/drawing/2014/main" id="{D03B3813-9F57-41DB-95B2-BE6E4A6FA179}"/>
              </a:ext>
            </a:extLst>
          </p:cNvPr>
          <p:cNvSpPr/>
          <p:nvPr/>
        </p:nvSpPr>
        <p:spPr>
          <a:xfrm>
            <a:off x="2922632" y="1286054"/>
            <a:ext cx="7574706" cy="1143070"/>
          </a:xfrm>
          <a:prstGeom prst="rect">
            <a:avLst/>
          </a:prstGeom>
        </p:spPr>
        <p:txBody>
          <a:bodyPr wrap="square">
            <a:spAutoFit/>
          </a:bodyPr>
          <a:lstStyle/>
          <a:p>
            <a:pPr marL="342900" indent="-342900">
              <a:lnSpc>
                <a:spcPct val="150000"/>
              </a:lnSpc>
              <a:buClr>
                <a:srgbClr val="C00000"/>
              </a:buClr>
              <a:buFont typeface="Arial" panose="020B0604020202020204" pitchFamily="34" charset="0"/>
              <a:buChar char="•"/>
            </a:pPr>
            <a:endParaRPr lang="en-GB" sz="2400" dirty="0">
              <a:solidFill>
                <a:srgbClr val="002060"/>
              </a:solidFill>
            </a:endParaRPr>
          </a:p>
          <a:p>
            <a:pPr marL="342900" lvl="1" indent="-342900">
              <a:lnSpc>
                <a:spcPct val="150000"/>
              </a:lnSpc>
              <a:buClr>
                <a:srgbClr val="C00000"/>
              </a:buClr>
              <a:buFont typeface="Arial" panose="020B0604020202020204" pitchFamily="34" charset="0"/>
              <a:buChar char="•"/>
            </a:pPr>
            <a:endParaRPr lang="en-GB" sz="2400" dirty="0">
              <a:solidFill>
                <a:srgbClr val="002060"/>
              </a:solidFill>
            </a:endParaRPr>
          </a:p>
        </p:txBody>
      </p:sp>
      <p:pic>
        <p:nvPicPr>
          <p:cNvPr id="11" name="Picture 8" descr="PICT0073">
            <a:extLst>
              <a:ext uri="{FF2B5EF4-FFF2-40B4-BE49-F238E27FC236}">
                <a16:creationId xmlns:a16="http://schemas.microsoft.com/office/drawing/2014/main" id="{13758DEC-0DEE-4894-B132-1D95D7D7FB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485972" y="1628981"/>
            <a:ext cx="6210069" cy="4548481"/>
          </a:xfrm>
          <a:prstGeom prst="rect">
            <a:avLst/>
          </a:prstGeom>
          <a:noFill/>
        </p:spPr>
      </p:pic>
    </p:spTree>
    <p:extLst>
      <p:ext uri="{BB962C8B-B14F-4D97-AF65-F5344CB8AC3E}">
        <p14:creationId xmlns:p14="http://schemas.microsoft.com/office/powerpoint/2010/main" val="68817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534"/>
            <a:ext cx="10515600" cy="1325563"/>
          </a:xfrm>
        </p:spPr>
        <p:txBody>
          <a:bodyPr>
            <a:noAutofit/>
          </a:bodyPr>
          <a:lstStyle/>
          <a:p>
            <a:pPr algn="ctr"/>
            <a:br>
              <a:rPr lang="fr-FR" u="sng">
                <a:latin typeface="+mn-lt"/>
              </a:rPr>
            </a:br>
            <a:endParaRPr lang="fr-FR" u="sng">
              <a:latin typeface="+mn-lt"/>
            </a:endParaRPr>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3492" y="5132084"/>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panose="020F0502020204030204"/>
                <a:ea typeface="+mn-ea"/>
                <a:cs typeface="+mn-cs"/>
              </a:rPr>
              <a:t>Cours H.E.L.P.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CEA2B-11BA-47C1-B2B8-F71A1EE91919}" type="slidenum">
              <a:rPr kumimoji="0" lang="fr-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1158AB14-30E4-4FC2-ACF0-DED741F084E7}"/>
              </a:ext>
            </a:extLst>
          </p:cNvPr>
          <p:cNvSpPr txBox="1">
            <a:spLocks/>
          </p:cNvSpPr>
          <p:nvPr/>
        </p:nvSpPr>
        <p:spPr>
          <a:xfrm>
            <a:off x="2522470" y="94774"/>
            <a:ext cx="7290082" cy="1143000"/>
          </a:xfrm>
          <a:prstGeom prst="rect">
            <a:avLst/>
          </a:prstGeom>
        </p:spPr>
        <p:txBody>
          <a:bodyPr anchor="ctr" anchorCtr="0"/>
          <a:lstStyle>
            <a:lvl1pPr algn="ctr" defTabSz="914400" rtl="0" eaLnBrk="1" latinLnBrk="0" hangingPunct="1">
              <a:spcBef>
                <a:spcPct val="0"/>
              </a:spcBef>
              <a:buNone/>
              <a:defRPr sz="4400" b="1" kern="1200">
                <a:solidFill>
                  <a:srgbClr val="002060"/>
                </a:solidFill>
                <a:latin typeface="+mj-lt"/>
                <a:ea typeface="+mj-ea"/>
                <a:cs typeface="+mj-cs"/>
              </a:defRPr>
            </a:lvl1pPr>
          </a:lstStyle>
          <a:p>
            <a:r>
              <a:rPr lang="fr-FR">
                <a:solidFill>
                  <a:schemeClr val="accent2">
                    <a:lumMod val="75000"/>
                  </a:schemeClr>
                </a:solidFill>
              </a:rPr>
              <a:t>Qu’est-ce qu’une situation à multiples victimes (SMV) ?</a:t>
            </a:r>
          </a:p>
        </p:txBody>
      </p:sp>
      <p:sp>
        <p:nvSpPr>
          <p:cNvPr id="10" name="Rectangle 9">
            <a:extLst>
              <a:ext uri="{FF2B5EF4-FFF2-40B4-BE49-F238E27FC236}">
                <a16:creationId xmlns:a16="http://schemas.microsoft.com/office/drawing/2014/main" id="{9D5FBEFC-0338-4BEE-A536-873E8796102B}"/>
              </a:ext>
            </a:extLst>
          </p:cNvPr>
          <p:cNvSpPr/>
          <p:nvPr/>
        </p:nvSpPr>
        <p:spPr>
          <a:xfrm>
            <a:off x="2922632" y="1286054"/>
            <a:ext cx="7349952" cy="2308324"/>
          </a:xfrm>
          <a:prstGeom prst="rect">
            <a:avLst/>
          </a:prstGeom>
        </p:spPr>
        <p:txBody>
          <a:bodyPr wrap="square">
            <a:spAutoFit/>
          </a:bodyPr>
          <a:lstStyle/>
          <a:p>
            <a:pPr marL="342900" indent="-342900">
              <a:lnSpc>
                <a:spcPct val="150000"/>
              </a:lnSpc>
              <a:buClr>
                <a:srgbClr val="C00000"/>
              </a:buClr>
              <a:buFont typeface="Arial" panose="020B0604020202020204" pitchFamily="34" charset="0"/>
              <a:buChar char="•"/>
            </a:pPr>
            <a:r>
              <a:rPr lang="fr-FR" sz="2400">
                <a:solidFill>
                  <a:srgbClr val="002060"/>
                </a:solidFill>
              </a:rPr>
              <a:t>Le nombre de patients, la gravité de leur état ou leur type de pathologie dépasse les ressources sanitaires disponibles</a:t>
            </a:r>
          </a:p>
          <a:p>
            <a:pPr marL="342900" indent="-342900">
              <a:lnSpc>
                <a:spcPct val="150000"/>
              </a:lnSpc>
              <a:buClr>
                <a:srgbClr val="C00000"/>
              </a:buClr>
              <a:buFont typeface="Arial" panose="020B0604020202020204" pitchFamily="34" charset="0"/>
              <a:buChar char="•"/>
            </a:pPr>
            <a:endParaRPr lang="en-GB" sz="2400" dirty="0">
              <a:solidFill>
                <a:srgbClr val="002060"/>
              </a:solidFill>
            </a:endParaRPr>
          </a:p>
          <a:p>
            <a:pPr marL="342900" lvl="1" indent="-342900">
              <a:lnSpc>
                <a:spcPct val="150000"/>
              </a:lnSpc>
              <a:buClr>
                <a:srgbClr val="C00000"/>
              </a:buClr>
              <a:buFont typeface="Arial" panose="020B0604020202020204" pitchFamily="34" charset="0"/>
              <a:buChar char="•"/>
            </a:pPr>
            <a:endParaRPr lang="en-GB" sz="2400" dirty="0">
              <a:solidFill>
                <a:srgbClr val="002060"/>
              </a:solidFill>
            </a:endParaRPr>
          </a:p>
        </p:txBody>
      </p:sp>
      <p:pic>
        <p:nvPicPr>
          <p:cNvPr id="12" name="Picture 11">
            <a:extLst>
              <a:ext uri="{FF2B5EF4-FFF2-40B4-BE49-F238E27FC236}">
                <a16:creationId xmlns:a16="http://schemas.microsoft.com/office/drawing/2014/main" id="{AD2106FE-0E42-4824-8355-0D063E3B3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391" y="2353192"/>
            <a:ext cx="5645648" cy="4234236"/>
          </a:xfrm>
          <a:prstGeom prst="rect">
            <a:avLst/>
          </a:prstGeom>
        </p:spPr>
      </p:pic>
    </p:spTree>
    <p:extLst>
      <p:ext uri="{BB962C8B-B14F-4D97-AF65-F5344CB8AC3E}">
        <p14:creationId xmlns:p14="http://schemas.microsoft.com/office/powerpoint/2010/main" val="2075185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534"/>
            <a:ext cx="10515600" cy="1325563"/>
          </a:xfrm>
        </p:spPr>
        <p:txBody>
          <a:bodyPr>
            <a:noAutofit/>
          </a:bodyPr>
          <a:lstStyle/>
          <a:p>
            <a:pPr algn="ctr"/>
            <a:br>
              <a:rPr lang="fr-FR" u="sng">
                <a:latin typeface="+mn-lt"/>
              </a:rPr>
            </a:br>
            <a:endParaRPr lang="fr-FR" u="sng">
              <a:latin typeface="+mn-lt"/>
            </a:endParaRPr>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3492" y="5132084"/>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panose="020F0502020204030204"/>
                <a:ea typeface="+mn-ea"/>
                <a:cs typeface="+mn-cs"/>
              </a:rPr>
              <a:t>Cours H.E.L.P.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CEA2B-11BA-47C1-B2B8-F71A1EE91919}" type="slidenum">
              <a:rPr kumimoji="0" lang="fr-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5">
            <a:extLst>
              <a:ext uri="{FF2B5EF4-FFF2-40B4-BE49-F238E27FC236}">
                <a16:creationId xmlns:a16="http://schemas.microsoft.com/office/drawing/2014/main" id="{41F5B5A7-C2AB-4DE9-87EE-5079260D2DE0}"/>
              </a:ext>
            </a:extLst>
          </p:cNvPr>
          <p:cNvSpPr txBox="1">
            <a:spLocks/>
          </p:cNvSpPr>
          <p:nvPr/>
        </p:nvSpPr>
        <p:spPr>
          <a:xfrm>
            <a:off x="2585962" y="274638"/>
            <a:ext cx="8082039" cy="11430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solidFill>
                  <a:srgbClr val="830628"/>
                </a:solidFill>
              </a:rPr>
              <a:t>Augmentation de la fréquence des catastrophes et des SMV</a:t>
            </a:r>
          </a:p>
        </p:txBody>
      </p:sp>
      <p:pic>
        <p:nvPicPr>
          <p:cNvPr id="10" name="Content Placeholder 4">
            <a:extLst>
              <a:ext uri="{FF2B5EF4-FFF2-40B4-BE49-F238E27FC236}">
                <a16:creationId xmlns:a16="http://schemas.microsoft.com/office/drawing/2014/main" id="{4272D387-C88C-4F26-A6E9-89CA5164AE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99657" y="1718981"/>
            <a:ext cx="7267715" cy="4255694"/>
          </a:xfrm>
        </p:spPr>
      </p:pic>
    </p:spTree>
    <p:extLst>
      <p:ext uri="{BB962C8B-B14F-4D97-AF65-F5344CB8AC3E}">
        <p14:creationId xmlns:p14="http://schemas.microsoft.com/office/powerpoint/2010/main" val="1047723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534"/>
            <a:ext cx="10515600" cy="1325563"/>
          </a:xfrm>
        </p:spPr>
        <p:txBody>
          <a:bodyPr>
            <a:noAutofit/>
          </a:bodyPr>
          <a:lstStyle/>
          <a:p>
            <a:pPr algn="ctr"/>
            <a:br>
              <a:rPr lang="fr-FR" u="sng">
                <a:latin typeface="+mn-lt"/>
              </a:rPr>
            </a:br>
            <a:endParaRPr lang="fr-FR" u="sng">
              <a:latin typeface="+mn-lt"/>
            </a:endParaRPr>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3492" y="5132084"/>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panose="020F0502020204030204"/>
                <a:ea typeface="+mn-ea"/>
                <a:cs typeface="+mn-cs"/>
              </a:rPr>
              <a:t>Cours H.E.L.P.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CEA2B-11BA-47C1-B2B8-F71A1EE91919}" type="slidenum">
              <a:rPr kumimoji="0" lang="fr-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5E77CD9F-E288-4B76-B6C1-EE549D592BB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solidFill>
                  <a:srgbClr val="830628"/>
                </a:solidFill>
              </a:rPr>
              <a:t>Phénomène mondial</a:t>
            </a:r>
          </a:p>
        </p:txBody>
      </p:sp>
      <p:pic>
        <p:nvPicPr>
          <p:cNvPr id="10" name="Content Placeholder 7" descr="Screen shot 2016-11-08 at 22.48.39.png">
            <a:extLst>
              <a:ext uri="{FF2B5EF4-FFF2-40B4-BE49-F238E27FC236}">
                <a16:creationId xmlns:a16="http://schemas.microsoft.com/office/drawing/2014/main" id="{A1671119-1EEC-4903-8FE4-56E3479FB7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528409" y="1718981"/>
            <a:ext cx="3977640" cy="3394710"/>
          </a:xfrm>
          <a:prstGeom prst="rect">
            <a:avLst/>
          </a:prstGeom>
        </p:spPr>
      </p:pic>
      <p:pic>
        <p:nvPicPr>
          <p:cNvPr id="11" name="Content Placeholder 6" descr="Screen shot 2016-11-08 at 22.49.06.png">
            <a:extLst>
              <a:ext uri="{FF2B5EF4-FFF2-40B4-BE49-F238E27FC236}">
                <a16:creationId xmlns:a16="http://schemas.microsoft.com/office/drawing/2014/main" id="{F09E6717-79FA-421B-B690-D627948D043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616749" y="1701836"/>
            <a:ext cx="3977640" cy="3394710"/>
          </a:xfrm>
          <a:prstGeom prst="rect">
            <a:avLst/>
          </a:prstGeom>
        </p:spPr>
      </p:pic>
    </p:spTree>
    <p:extLst>
      <p:ext uri="{BB962C8B-B14F-4D97-AF65-F5344CB8AC3E}">
        <p14:creationId xmlns:p14="http://schemas.microsoft.com/office/powerpoint/2010/main" val="1094743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534"/>
            <a:ext cx="10515600" cy="1325563"/>
          </a:xfrm>
        </p:spPr>
        <p:txBody>
          <a:bodyPr>
            <a:noAutofit/>
          </a:bodyPr>
          <a:lstStyle/>
          <a:p>
            <a:pPr algn="ctr"/>
            <a:br>
              <a:rPr lang="fr-FR" u="sng">
                <a:latin typeface="+mn-lt"/>
              </a:rPr>
            </a:br>
            <a:endParaRPr lang="fr-FR" u="sng">
              <a:latin typeface="+mn-lt"/>
            </a:endParaRPr>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3492" y="5132084"/>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panose="020F0502020204030204"/>
                <a:ea typeface="+mn-ea"/>
                <a:cs typeface="+mn-cs"/>
              </a:rPr>
              <a:t>Cours H.E.L.P.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CEA2B-11BA-47C1-B2B8-F71A1EE91919}" type="slidenum">
              <a:rPr kumimoji="0" lang="fr-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0549683B-49E7-4B72-9BAF-2B522197442D}"/>
              </a:ext>
            </a:extLst>
          </p:cNvPr>
          <p:cNvSpPr txBox="1">
            <a:spLocks/>
          </p:cNvSpPr>
          <p:nvPr/>
        </p:nvSpPr>
        <p:spPr>
          <a:xfrm>
            <a:off x="2522470" y="94774"/>
            <a:ext cx="7290082" cy="1143000"/>
          </a:xfrm>
          <a:prstGeom prst="rect">
            <a:avLst/>
          </a:prstGeom>
        </p:spPr>
        <p:txBody>
          <a:bodyPr anchor="ctr" anchorCtr="0"/>
          <a:lstStyle>
            <a:lvl1pPr algn="ctr" defTabSz="914400" rtl="0" eaLnBrk="1" latinLnBrk="0" hangingPunct="1">
              <a:spcBef>
                <a:spcPct val="0"/>
              </a:spcBef>
              <a:buNone/>
              <a:defRPr sz="4400" b="1" kern="1200">
                <a:solidFill>
                  <a:srgbClr val="002060"/>
                </a:solidFill>
                <a:latin typeface="+mj-lt"/>
                <a:ea typeface="+mj-ea"/>
                <a:cs typeface="+mj-cs"/>
              </a:defRPr>
            </a:lvl1pPr>
          </a:lstStyle>
          <a:p>
            <a:r>
              <a:rPr lang="fr-FR">
                <a:solidFill>
                  <a:schemeClr val="accent2">
                    <a:lumMod val="75000"/>
                  </a:schemeClr>
                </a:solidFill>
              </a:rPr>
              <a:t>Situations à multiples victimes</a:t>
            </a:r>
          </a:p>
        </p:txBody>
      </p:sp>
      <p:sp>
        <p:nvSpPr>
          <p:cNvPr id="10" name="Rectangle 9">
            <a:extLst>
              <a:ext uri="{FF2B5EF4-FFF2-40B4-BE49-F238E27FC236}">
                <a16:creationId xmlns:a16="http://schemas.microsoft.com/office/drawing/2014/main" id="{D6AEA7E5-E82C-44DE-B4D0-45E71556B6E1}"/>
              </a:ext>
            </a:extLst>
          </p:cNvPr>
          <p:cNvSpPr/>
          <p:nvPr/>
        </p:nvSpPr>
        <p:spPr>
          <a:xfrm>
            <a:off x="2922632" y="1286054"/>
            <a:ext cx="7745368" cy="4467057"/>
          </a:xfrm>
          <a:prstGeom prst="rect">
            <a:avLst/>
          </a:prstGeom>
        </p:spPr>
        <p:txBody>
          <a:bodyPr wrap="square">
            <a:spAutoFit/>
          </a:bodyPr>
          <a:lstStyle/>
          <a:p>
            <a:pPr marL="342900" indent="-342900">
              <a:lnSpc>
                <a:spcPct val="150000"/>
              </a:lnSpc>
              <a:buClr>
                <a:srgbClr val="C00000"/>
              </a:buClr>
              <a:buFont typeface="Arial" panose="020B0604020202020204" pitchFamily="34" charset="0"/>
              <a:buChar char="•"/>
            </a:pPr>
            <a:r>
              <a:rPr lang="fr-FR" sz="2400">
                <a:solidFill>
                  <a:srgbClr val="830628"/>
                </a:solidFill>
              </a:rPr>
              <a:t>Problème</a:t>
            </a:r>
            <a:r>
              <a:rPr lang="fr-FR" sz="2400">
                <a:solidFill>
                  <a:srgbClr val="002060"/>
                </a:solidFill>
              </a:rPr>
              <a:t> – le nombre de victimes, la gravité de leur état ou leur catégorie dépasse les ressources sanitaires disponibles</a:t>
            </a:r>
          </a:p>
          <a:p>
            <a:pPr marL="342900" indent="-342900">
              <a:lnSpc>
                <a:spcPct val="150000"/>
              </a:lnSpc>
              <a:buClr>
                <a:srgbClr val="C00000"/>
              </a:buClr>
              <a:buFont typeface="Arial" panose="020B0604020202020204" pitchFamily="34" charset="0"/>
              <a:buChar char="•"/>
            </a:pPr>
            <a:endParaRPr lang="en-GB" sz="2400" dirty="0">
              <a:solidFill>
                <a:srgbClr val="002060"/>
              </a:solidFill>
            </a:endParaRPr>
          </a:p>
          <a:p>
            <a:pPr marL="342900" indent="-342900">
              <a:lnSpc>
                <a:spcPct val="150000"/>
              </a:lnSpc>
              <a:buClr>
                <a:srgbClr val="C00000"/>
              </a:buClr>
              <a:buFont typeface="Arial" panose="020B0604020202020204" pitchFamily="34" charset="0"/>
              <a:buChar char="•"/>
            </a:pPr>
            <a:r>
              <a:rPr lang="fr-FR" sz="2400">
                <a:solidFill>
                  <a:srgbClr val="830628"/>
                </a:solidFill>
              </a:rPr>
              <a:t>Objectif – </a:t>
            </a:r>
            <a:r>
              <a:rPr lang="fr-FR" sz="2400">
                <a:solidFill>
                  <a:srgbClr val="002060"/>
                </a:solidFill>
              </a:rPr>
              <a:t>sauver un maximum de vies et de membres ; </a:t>
            </a:r>
            <a:r>
              <a:rPr lang="fr-FR" sz="2400">
                <a:solidFill>
                  <a:srgbClr val="009900"/>
                </a:solidFill>
              </a:rPr>
              <a:t>faire au mieux pour le plus grand nombre possible </a:t>
            </a:r>
          </a:p>
          <a:p>
            <a:pPr marL="342900" indent="-342900">
              <a:lnSpc>
                <a:spcPct val="150000"/>
              </a:lnSpc>
              <a:buClr>
                <a:srgbClr val="C00000"/>
              </a:buClr>
              <a:buFont typeface="Arial" panose="020B0604020202020204" pitchFamily="34" charset="0"/>
              <a:buChar char="•"/>
            </a:pPr>
            <a:endParaRPr lang="en-GB" sz="2400" dirty="0">
              <a:solidFill>
                <a:srgbClr val="002060"/>
              </a:solidFill>
            </a:endParaRPr>
          </a:p>
          <a:p>
            <a:pPr marL="342900" indent="-342900">
              <a:lnSpc>
                <a:spcPct val="150000"/>
              </a:lnSpc>
              <a:buClr>
                <a:srgbClr val="C00000"/>
              </a:buClr>
              <a:buFont typeface="Arial" panose="020B0604020202020204" pitchFamily="34" charset="0"/>
              <a:buChar char="•"/>
            </a:pPr>
            <a:r>
              <a:rPr lang="fr-FR" sz="2400">
                <a:solidFill>
                  <a:srgbClr val="830628"/>
                </a:solidFill>
              </a:rPr>
              <a:t>Solution –</a:t>
            </a:r>
            <a:r>
              <a:rPr lang="fr-FR" sz="2400">
                <a:solidFill>
                  <a:srgbClr val="FF0000"/>
                </a:solidFill>
              </a:rPr>
              <a:t> prise en charge d’un grand nombre de victimes selon un plan défini</a:t>
            </a:r>
          </a:p>
          <a:p>
            <a:pPr marL="342900" lvl="1" indent="-342900">
              <a:lnSpc>
                <a:spcPct val="150000"/>
              </a:lnSpc>
              <a:buClr>
                <a:srgbClr val="C00000"/>
              </a:buClr>
              <a:buFont typeface="Arial" panose="020B0604020202020204" pitchFamily="34" charset="0"/>
              <a:buChar char="•"/>
            </a:pPr>
            <a:endParaRPr lang="en-GB" sz="2400" dirty="0">
              <a:solidFill>
                <a:srgbClr val="002060"/>
              </a:solidFill>
            </a:endParaRPr>
          </a:p>
        </p:txBody>
      </p:sp>
    </p:spTree>
    <p:extLst>
      <p:ext uri="{BB962C8B-B14F-4D97-AF65-F5344CB8AC3E}">
        <p14:creationId xmlns:p14="http://schemas.microsoft.com/office/powerpoint/2010/main" val="1214522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u="sng">
                <a:latin typeface="+mn-lt"/>
              </a:rPr>
              <a:t>Prise en charge d’un grand nombre de victimes (MCM) : sa raison d’être</a:t>
            </a:r>
          </a:p>
        </p:txBody>
      </p:sp>
      <p:sp>
        <p:nvSpPr>
          <p:cNvPr id="3" name="Content Placeholder 2"/>
          <p:cNvSpPr>
            <a:spLocks noGrp="1"/>
          </p:cNvSpPr>
          <p:nvPr>
            <p:ph idx="1"/>
          </p:nvPr>
        </p:nvSpPr>
        <p:spPr>
          <a:xfrm>
            <a:off x="838200" y="1825625"/>
            <a:ext cx="10890436" cy="4351338"/>
          </a:xfrm>
        </p:spPr>
        <p:txBody>
          <a:bodyPr/>
          <a:lstStyle/>
          <a:p>
            <a:pPr marL="0" indent="0">
              <a:buNone/>
            </a:pPr>
            <a:r>
              <a:rPr lang="fr-FR" b="1">
                <a:solidFill>
                  <a:srgbClr val="3333CC"/>
                </a:solidFill>
              </a:rPr>
              <a:t>La gestion des patients suite à une SMV vise à réduire les pertes au maximum...</a:t>
            </a:r>
          </a:p>
          <a:p>
            <a:pPr marL="0" indent="0">
              <a:buNone/>
            </a:pPr>
            <a:endParaRPr lang="fr-CH" dirty="0"/>
          </a:p>
        </p:txBody>
      </p:sp>
      <p:pic>
        <p:nvPicPr>
          <p:cNvPr id="5" name="Picture 4"/>
          <p:cNvPicPr>
            <a:picLocks noChangeAspect="1"/>
          </p:cNvPicPr>
          <p:nvPr/>
        </p:nvPicPr>
        <p:blipFill>
          <a:blip r:embed="rId3"/>
          <a:stretch>
            <a:fillRect/>
          </a:stretch>
        </p:blipFill>
        <p:spPr>
          <a:xfrm>
            <a:off x="9726757" y="2632364"/>
            <a:ext cx="2001879" cy="1617518"/>
          </a:xfrm>
          <a:prstGeom prst="rect">
            <a:avLst/>
          </a:prstGeom>
        </p:spPr>
      </p:pic>
      <p:pic>
        <p:nvPicPr>
          <p:cNvPr id="6" name="Picture 5"/>
          <p:cNvPicPr>
            <a:picLocks noChangeAspect="1"/>
          </p:cNvPicPr>
          <p:nvPr/>
        </p:nvPicPr>
        <p:blipFill>
          <a:blip r:embed="rId4"/>
          <a:stretch>
            <a:fillRect/>
          </a:stretch>
        </p:blipFill>
        <p:spPr>
          <a:xfrm flipH="1">
            <a:off x="10393990" y="4243243"/>
            <a:ext cx="880145" cy="754216"/>
          </a:xfrm>
          <a:prstGeom prst="rect">
            <a:avLst/>
          </a:prstGeom>
        </p:spPr>
      </p:pic>
      <p:pic>
        <p:nvPicPr>
          <p:cNvPr id="9" name="Picture 8"/>
          <p:cNvPicPr>
            <a:picLocks noChangeAspect="1"/>
          </p:cNvPicPr>
          <p:nvPr/>
        </p:nvPicPr>
        <p:blipFill>
          <a:blip r:embed="rId5"/>
          <a:stretch>
            <a:fillRect/>
          </a:stretch>
        </p:blipFill>
        <p:spPr>
          <a:xfrm>
            <a:off x="2424366" y="4967626"/>
            <a:ext cx="1261630" cy="1261630"/>
          </a:xfrm>
          <a:prstGeom prst="rect">
            <a:avLst/>
          </a:prstGeom>
        </p:spPr>
      </p:pic>
      <p:pic>
        <p:nvPicPr>
          <p:cNvPr id="7" name="Picture 6"/>
          <p:cNvPicPr>
            <a:picLocks noChangeAspect="1"/>
          </p:cNvPicPr>
          <p:nvPr/>
        </p:nvPicPr>
        <p:blipFill>
          <a:blip r:embed="rId6"/>
          <a:stretch>
            <a:fillRect/>
          </a:stretch>
        </p:blipFill>
        <p:spPr>
          <a:xfrm rot="20893833">
            <a:off x="2522239" y="4632046"/>
            <a:ext cx="3887386" cy="1360331"/>
          </a:xfrm>
          <a:prstGeom prst="rect">
            <a:avLst/>
          </a:prstGeom>
        </p:spPr>
      </p:pic>
      <p:pic>
        <p:nvPicPr>
          <p:cNvPr id="8" name="Picture 7"/>
          <p:cNvPicPr>
            <a:picLocks noChangeAspect="1"/>
          </p:cNvPicPr>
          <p:nvPr/>
        </p:nvPicPr>
        <p:blipFill>
          <a:blip r:embed="rId6"/>
          <a:stretch>
            <a:fillRect/>
          </a:stretch>
        </p:blipFill>
        <p:spPr>
          <a:xfrm rot="20796386">
            <a:off x="6080112" y="4022039"/>
            <a:ext cx="3419562" cy="1196623"/>
          </a:xfrm>
          <a:prstGeom prst="rect">
            <a:avLst/>
          </a:prstGeom>
        </p:spPr>
      </p:pic>
      <p:sp>
        <p:nvSpPr>
          <p:cNvPr id="10" name="Rectangle 9">
            <a:extLst>
              <a:ext uri="{FF2B5EF4-FFF2-40B4-BE49-F238E27FC236}">
                <a16:creationId xmlns:a16="http://schemas.microsoft.com/office/drawing/2014/main" id="{FA074112-87E3-49F2-B95A-FCA0715BF12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a:extLst>
              <a:ext uri="{FF2B5EF4-FFF2-40B4-BE49-F238E27FC236}">
                <a16:creationId xmlns:a16="http://schemas.microsoft.com/office/drawing/2014/main" id="{C9021E71-B910-423C-B582-757BA6B78303}"/>
              </a:ext>
            </a:extLst>
          </p:cNvPr>
          <p:cNvSpPr txBox="1"/>
          <p:nvPr/>
        </p:nvSpPr>
        <p:spPr>
          <a:xfrm>
            <a:off x="84083" y="5281081"/>
            <a:ext cx="461665" cy="1440394"/>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solidFill>
                <a:effectLst/>
                <a:uLnTx/>
                <a:uFillTx/>
                <a:latin typeface="Calibri"/>
                <a:ea typeface="+mn-ea"/>
                <a:cs typeface="+mn-cs"/>
              </a:rPr>
              <a:t>Cours H.E.L.P.</a:t>
            </a:r>
          </a:p>
        </p:txBody>
      </p:sp>
      <p:pic>
        <p:nvPicPr>
          <p:cNvPr id="4" name="Picture 3"/>
          <p:cNvPicPr>
            <a:picLocks noChangeAspect="1"/>
          </p:cNvPicPr>
          <p:nvPr/>
        </p:nvPicPr>
        <p:blipFill>
          <a:blip r:embed="rId7"/>
          <a:stretch>
            <a:fillRect/>
          </a:stretch>
        </p:blipFill>
        <p:spPr>
          <a:xfrm>
            <a:off x="463364" y="4575752"/>
            <a:ext cx="1586167" cy="1736148"/>
          </a:xfrm>
          <a:prstGeom prst="rect">
            <a:avLst/>
          </a:prstGeom>
        </p:spPr>
      </p:pic>
      <p:sp>
        <p:nvSpPr>
          <p:cNvPr id="14" name="Slide Number Placeholder 13">
            <a:extLst>
              <a:ext uri="{FF2B5EF4-FFF2-40B4-BE49-F238E27FC236}">
                <a16:creationId xmlns:a16="http://schemas.microsoft.com/office/drawing/2014/main" id="{0484A0A4-61B7-4123-B70A-06C82492335C}"/>
              </a:ext>
            </a:extLst>
          </p:cNvPr>
          <p:cNvSpPr>
            <a:spLocks noGrp="1"/>
          </p:cNvSpPr>
          <p:nvPr>
            <p:ph type="sldNum" sz="quarter" idx="12"/>
          </p:nvPr>
        </p:nvSpPr>
        <p:spPr/>
        <p:txBody>
          <a:bodyPr/>
          <a:lstStyle/>
          <a:p>
            <a:fld id="{DB1CEA2B-11BA-47C1-B2B8-F71A1EE91919}" type="slidenum">
              <a:rPr lang="fr-CH" smtClean="0"/>
              <a:t>9</a:t>
            </a:fld>
            <a:endParaRPr lang="fr-CH"/>
          </a:p>
        </p:txBody>
      </p:sp>
    </p:spTree>
    <p:extLst>
      <p:ext uri="{BB962C8B-B14F-4D97-AF65-F5344CB8AC3E}">
        <p14:creationId xmlns:p14="http://schemas.microsoft.com/office/powerpoint/2010/main" val="408696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12"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12"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P_Mass_Casualty_Management_June2021.pptx" id="{21F7CB24-EE52-4CF8-A12E-46AB27929BEA}" vid="{BE31BF15-BB46-4D57-875A-CB917A5691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59" ma:contentTypeDescription="Upload Form" ma:contentTypeScope="" ma:versionID="af942c23399e2bbf09343e682b64174d">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eefc4f65a2f985d9d7f7f4fa1d65849"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2023-05-09T18:00:00+00:00</Period_x0020_start>
    <TaxCatchAll xmlns="a8a2af44-4b8d-404b-a8bd-4186350a523c">
      <Value>4</Value>
      <Value>31</Value>
      <Value>2</Value>
      <Value>1</Value>
      <Value>3</Value>
    </TaxCatchAll>
    <ICRCIMP_DocumentType_H xmlns="71402401-ee9a-4cfa-82a8-ebbd88d5d766">
      <Terms xmlns="http://schemas.microsoft.com/office/infopath/2007/PartnerControl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RMIdentifier xmlns="71402401-ee9a-4cfa-82a8-ebbd88d5d766" xsi:nil="true"/>
    <RatingCount xmlns="http://schemas.microsoft.com/sharepoint/v3" xsi:nil="true"/>
    <ICRCIMP_IsRecord xmlns="71402401-ee9a-4cfa-82a8-ebbd88d5d766">true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TermInfo xmlns="http://schemas.microsoft.com/office/infopath/2007/PartnerControls">
          <TermName xmlns="http://schemas.microsoft.com/office/infopath/2007/PartnerControls">GVA_OP_ASSIST_HELP</TermName>
          <TermId xmlns="http://schemas.microsoft.com/office/infopath/2007/PartnerControls">c53394dc-0df0-45c5-8220-3bdc97c5e4ad</TermId>
        </TermInfo>
      </Terms>
    </ICRCIMP_RMUnitInCharge_H>
    <_dlc_DocId xmlns="a8a2af44-4b8d-404b-a8bd-4186350a523c">TSASSIST-19-3346</_dlc_DocId>
    <_dlc_DocIdUrl xmlns="a8a2af44-4b8d-404b-a8bd-4186350a523c">
      <Url>https://collab.ext.icrc.org/sites/TS_ASSIST/_layouts/15/DocIdRedir.aspx?ID=TSASSIST-19-3346</Url>
      <Description>TSASSIST-19-3346</Description>
    </_dlc_DocIdUrl>
  </documentManagement>
</p:properties>
</file>

<file path=customXml/itemProps1.xml><?xml version="1.0" encoding="utf-8"?>
<ds:datastoreItem xmlns:ds="http://schemas.openxmlformats.org/officeDocument/2006/customXml" ds:itemID="{E3D3E21B-DDE2-480C-A119-243CB55EA219}">
  <ds:schemaRefs>
    <ds:schemaRef ds:uri="http://schemas.microsoft.com/sharepoint/v3/contenttype/forms"/>
  </ds:schemaRefs>
</ds:datastoreItem>
</file>

<file path=customXml/itemProps2.xml><?xml version="1.0" encoding="utf-8"?>
<ds:datastoreItem xmlns:ds="http://schemas.openxmlformats.org/officeDocument/2006/customXml" ds:itemID="{E8F19FBE-833A-40AB-9694-9421824BA68A}">
  <ds:schemaRefs>
    <ds:schemaRef ds:uri="Microsoft.SharePoint.Taxonomy.ContentTypeSync"/>
  </ds:schemaRefs>
</ds:datastoreItem>
</file>

<file path=customXml/itemProps3.xml><?xml version="1.0" encoding="utf-8"?>
<ds:datastoreItem xmlns:ds="http://schemas.openxmlformats.org/officeDocument/2006/customXml" ds:itemID="{31703683-78B1-4076-8589-8145A654EADA}">
  <ds:schemaRefs>
    <ds:schemaRef ds:uri="http://schemas.microsoft.com/sharepoint/events"/>
  </ds:schemaRefs>
</ds:datastoreItem>
</file>

<file path=customXml/itemProps4.xml><?xml version="1.0" encoding="utf-8"?>
<ds:datastoreItem xmlns:ds="http://schemas.openxmlformats.org/officeDocument/2006/customXml" ds:itemID="{31457F52-9905-4CE3-A4CF-67687F757C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048BCD8C-073A-4A5C-AA21-D6532E9A94CF}">
  <ds:schemaRefs>
    <ds:schemaRef ds:uri="http://schemas.microsoft.com/office/2006/metadata/properties"/>
    <ds:schemaRef ds:uri="http://schemas.microsoft.com/office/infopath/2007/PartnerControls"/>
    <ds:schemaRef ds:uri="71402401-ee9a-4cfa-82a8-ebbd88d5d766"/>
    <ds:schemaRef ds:uri="a8a2af44-4b8d-404b-a8bd-4186350a523c"/>
    <ds:schemaRef ds:uri="775538c5-eb89-48ba-a372-0acd5d6f1291"/>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0</TotalTime>
  <Words>4217</Words>
  <Application>Microsoft Office PowerPoint</Application>
  <PresentationFormat>Widescreen</PresentationFormat>
  <Paragraphs>440</Paragraphs>
  <Slides>39</Slides>
  <Notes>27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Times New Roman</vt:lpstr>
      <vt:lpstr>Office Theme</vt:lpstr>
      <vt:lpstr>Introduction à la prise en charge d’un grand nombre de victimes... </vt:lpstr>
      <vt:lpstr>Objectifs</vt:lpstr>
      <vt:lpstr>Prise en charge d’un grand nombre de victimes (MCM) </vt:lpstr>
      <vt:lpstr> </vt:lpstr>
      <vt:lpstr> </vt:lpstr>
      <vt:lpstr> </vt:lpstr>
      <vt:lpstr> </vt:lpstr>
      <vt:lpstr> </vt:lpstr>
      <vt:lpstr>Prise en charge d’un grand nombre de victimes (MCM) : sa raison d’être</vt:lpstr>
      <vt:lpstr>Vidéo de MSF</vt:lpstr>
      <vt:lpstr>PowerPoint Presentation</vt:lpstr>
      <vt:lpstr>PowerPoint Presentation</vt:lpstr>
      <vt:lpstr>Réponse préhospitalière structurée </vt:lpstr>
      <vt:lpstr>Commande</vt:lpstr>
      <vt:lpstr>PowerPoint Presentation</vt:lpstr>
      <vt:lpstr> </vt:lpstr>
      <vt:lpstr> </vt:lpstr>
      <vt:lpstr> </vt:lpstr>
      <vt:lpstr> </vt:lpstr>
      <vt:lpstr> </vt:lpstr>
      <vt:lpstr> </vt:lpstr>
      <vt:lpstr>PowerPoint Presentation</vt:lpstr>
      <vt:lpstr>PowerPoint Presentation</vt:lpstr>
      <vt:lpstr>Paramètres de triage en Jordanie, PETRA</vt:lpstr>
      <vt:lpstr>Triage START : exercices pratiques</vt:lpstr>
      <vt:lpstr>Exercices pratiques de triage</vt:lpstr>
      <vt:lpstr>Exercices pratiques de triage</vt:lpstr>
      <vt:lpstr>Exercices pratiques de triage</vt:lpstr>
      <vt:lpstr>Exercices pratiques de triage</vt:lpstr>
      <vt:lpstr>Exercices pratiques de triage</vt:lpstr>
      <vt:lpstr>Exercices pratiques de triage</vt:lpstr>
      <vt:lpstr>Exercices pratiques de triage</vt:lpstr>
      <vt:lpstr>Exercices pratiques de triage</vt:lpstr>
      <vt:lpstr>Exercices pratiques de triage</vt:lpstr>
      <vt:lpstr>Exercices pratiques de triage</vt:lpstr>
      <vt:lpstr>Exercices pratiques de triage</vt:lpstr>
      <vt:lpstr>Divers acteurs dans le domaine médical préhospitalier...</vt:lpstr>
      <vt:lpstr> Composantes d’un plan d’urgence en cas de situation à multiples victimes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2023-04-05T08:45:17Z</dcterms:created>
  <dcterms:modified xsi:type="dcterms:W3CDTF">2023-06-05T12:58:06Z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31;#GVA_OP_ASSIST_HELP|c53394dc-0df0-45c5-8220-3bdc97c5e4ad</vt:lpwstr>
  </property>
  <property fmtid="{D5CDD505-2E9C-101B-9397-08002B2CF9AE}" pid="4" name="ICRCIMP_ManageAccess">
    <vt:bool>false</vt:bool>
  </property>
  <property fmtid="{D5CDD505-2E9C-101B-9397-08002B2CF9AE}" pid="5" name="ICRCIMP_OrganizationalUnit">
    <vt:lpwstr/>
  </property>
  <property fmtid="{D5CDD505-2E9C-101B-9397-08002B2CF9AE}" pid="6" name="ICRCIMP_Site_H">
    <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ICRCIMP_Site">
    <vt:lpwstr/>
  </property>
  <property fmtid="{D5CDD505-2E9C-101B-9397-08002B2CF9AE}" pid="10" name="ICRCIMP_DocumentType">
    <vt:lpwstr/>
  </property>
  <property fmtid="{D5CDD505-2E9C-101B-9397-08002B2CF9AE}" pid="11" name="Key Issue">
    <vt:lpwstr>3;#- No key issue|32056555-74b8-4174-9beb-b0d6d010855f</vt:lpwstr>
  </property>
  <property fmtid="{D5CDD505-2E9C-101B-9397-08002B2CF9AE}" pid="12" name="ICRCIMP_OrganizationalUnit_H">
    <vt:lpwstr/>
  </property>
  <property fmtid="{D5CDD505-2E9C-101B-9397-08002B2CF9AE}" pid="13" name="ICRCIMP_BusinessFunction">
    <vt:lpwstr>1;#Assistance|9015aaae-65d7-4217-8889-581aaffe05a3</vt:lpwstr>
  </property>
  <property fmtid="{D5CDD505-2E9C-101B-9397-08002B2CF9AE}" pid="14" name="ICRCIMP_Keyword">
    <vt:lpwstr/>
  </property>
  <property fmtid="{D5CDD505-2E9C-101B-9397-08002B2CF9AE}" pid="15" name="ICRCIMP_KeyIssue">
    <vt:lpwstr/>
  </property>
  <property fmtid="{D5CDD505-2E9C-101B-9397-08002B2CF9AE}" pid="16" name="ICRCIMP_IHT">
    <vt:lpwstr>4;#Internal|23eb6094-56fc-4ad4-8ae2-cf1575a694f0</vt:lpwstr>
  </property>
  <property fmtid="{D5CDD505-2E9C-101B-9397-08002B2CF9AE}" pid="17" name="_dlc_DocIdItemGuid">
    <vt:lpwstr>da0d31b5-c92e-4eb4-bd42-5e5e27d6c526</vt:lpwstr>
  </property>
</Properties>
</file>