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6"/>
  </p:sldMasterIdLst>
  <p:notesMasterIdLst>
    <p:notesMasterId r:id="rId75"/>
  </p:notesMasterIdLst>
  <p:sldIdLst>
    <p:sldId id="357" r:id="rId7"/>
    <p:sldId id="431" r:id="rId8"/>
    <p:sldId id="549" r:id="rId9"/>
    <p:sldId id="550" r:id="rId10"/>
    <p:sldId id="551" r:id="rId11"/>
    <p:sldId id="419" r:id="rId12"/>
    <p:sldId id="559" r:id="rId13"/>
    <p:sldId id="558" r:id="rId14"/>
    <p:sldId id="557" r:id="rId15"/>
    <p:sldId id="556" r:id="rId16"/>
    <p:sldId id="555" r:id="rId17"/>
    <p:sldId id="554" r:id="rId18"/>
    <p:sldId id="552" r:id="rId19"/>
    <p:sldId id="535" r:id="rId20"/>
    <p:sldId id="537" r:id="rId21"/>
    <p:sldId id="538" r:id="rId22"/>
    <p:sldId id="480" r:id="rId23"/>
    <p:sldId id="539" r:id="rId24"/>
    <p:sldId id="490" r:id="rId25"/>
    <p:sldId id="484" r:id="rId26"/>
    <p:sldId id="560" r:id="rId27"/>
    <p:sldId id="521" r:id="rId28"/>
    <p:sldId id="524" r:id="rId29"/>
    <p:sldId id="545" r:id="rId30"/>
    <p:sldId id="274" r:id="rId31"/>
    <p:sldId id="523" r:id="rId32"/>
    <p:sldId id="522" r:id="rId33"/>
    <p:sldId id="474" r:id="rId34"/>
    <p:sldId id="525" r:id="rId35"/>
    <p:sldId id="527" r:id="rId36"/>
    <p:sldId id="526" r:id="rId37"/>
    <p:sldId id="530" r:id="rId38"/>
    <p:sldId id="529" r:id="rId39"/>
    <p:sldId id="473" r:id="rId40"/>
    <p:sldId id="532" r:id="rId41"/>
    <p:sldId id="533" r:id="rId42"/>
    <p:sldId id="547" r:id="rId43"/>
    <p:sldId id="371" r:id="rId44"/>
    <p:sldId id="449" r:id="rId45"/>
    <p:sldId id="505" r:id="rId46"/>
    <p:sldId id="459" r:id="rId47"/>
    <p:sldId id="562" r:id="rId48"/>
    <p:sldId id="283" r:id="rId49"/>
    <p:sldId id="548" r:id="rId50"/>
    <p:sldId id="475" r:id="rId51"/>
    <p:sldId id="272" r:id="rId52"/>
    <p:sldId id="564" r:id="rId53"/>
    <p:sldId id="262" r:id="rId54"/>
    <p:sldId id="266" r:id="rId55"/>
    <p:sldId id="263" r:id="rId56"/>
    <p:sldId id="277" r:id="rId57"/>
    <p:sldId id="267" r:id="rId58"/>
    <p:sldId id="270" r:id="rId59"/>
    <p:sldId id="271" r:id="rId60"/>
    <p:sldId id="563" r:id="rId61"/>
    <p:sldId id="275" r:id="rId62"/>
    <p:sldId id="282" r:id="rId63"/>
    <p:sldId id="281" r:id="rId64"/>
    <p:sldId id="280" r:id="rId65"/>
    <p:sldId id="268" r:id="rId66"/>
    <p:sldId id="264" r:id="rId67"/>
    <p:sldId id="298" r:id="rId68"/>
    <p:sldId id="299" r:id="rId69"/>
    <p:sldId id="304" r:id="rId70"/>
    <p:sldId id="300" r:id="rId71"/>
    <p:sldId id="297" r:id="rId72"/>
    <p:sldId id="301" r:id="rId73"/>
    <p:sldId id="30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5CD"/>
    <a:srgbClr val="0033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51046" autoAdjust="0"/>
  </p:normalViewPr>
  <p:slideViewPr>
    <p:cSldViewPr snapToGrid="0">
      <p:cViewPr varScale="1">
        <p:scale>
          <a:sx n="58" d="100"/>
          <a:sy n="58" d="100"/>
        </p:scale>
        <p:origin x="2574" y="66"/>
      </p:cViewPr>
      <p:guideLst/>
    </p:cSldViewPr>
  </p:slideViewPr>
  <p:notesTextViewPr>
    <p:cViewPr>
      <p:scale>
        <a:sx n="1" d="1"/>
        <a:sy n="1" d="1"/>
      </p:scale>
      <p:origin x="0" y="0"/>
    </p:cViewPr>
  </p:notesTextViewPr>
  <p:sorterViewPr>
    <p:cViewPr>
      <p:scale>
        <a:sx n="90" d="100"/>
        <a:sy n="90" d="100"/>
      </p:scale>
      <p:origin x="0" y="-1573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necarolinebenski\Desktop\TableGuidelin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Fundamental topics covered by each</a:t>
            </a:r>
            <a:r>
              <a:rPr lang="fr-FR" b="1" baseline="0"/>
              <a:t> recommendations </a:t>
            </a:r>
            <a:endParaRPr lang="fr-FR"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dPt>
            <c:idx val="9"/>
            <c:invertIfNegative val="0"/>
            <c:bubble3D val="0"/>
            <c:extLst>
              <c:ext xmlns:c16="http://schemas.microsoft.com/office/drawing/2014/chart" uri="{C3380CC4-5D6E-409C-BE32-E72D297353CC}">
                <c16:uniqueId val="{00000001-DE3A-224A-9B2C-2D0BAFC9112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Feuil1!$B$48:$B$58</c:f>
              <c:strCache>
                <c:ptCount val="11"/>
                <c:pt idx="0">
                  <c:v>FIGO</c:v>
                </c:pt>
                <c:pt idx="1">
                  <c:v>RCOG</c:v>
                </c:pt>
                <c:pt idx="2">
                  <c:v>SMFM</c:v>
                </c:pt>
                <c:pt idx="3">
                  <c:v>ISUOG</c:v>
                </c:pt>
                <c:pt idx="4">
                  <c:v>CHINA </c:v>
                </c:pt>
                <c:pt idx="5">
                  <c:v>SIGO</c:v>
                </c:pt>
                <c:pt idx="6">
                  <c:v>ACOG</c:v>
                </c:pt>
                <c:pt idx="7">
                  <c:v>SPAIN MOH</c:v>
                </c:pt>
                <c:pt idx="8">
                  <c:v>ITALY MOH</c:v>
                </c:pt>
                <c:pt idx="9">
                  <c:v>CDC</c:v>
                </c:pt>
                <c:pt idx="10">
                  <c:v>WHO</c:v>
                </c:pt>
              </c:strCache>
            </c:strRef>
          </c:cat>
          <c:val>
            <c:numRef>
              <c:f>Feuil1!$C$48:$C$58</c:f>
              <c:numCache>
                <c:formatCode>General</c:formatCode>
                <c:ptCount val="11"/>
                <c:pt idx="0">
                  <c:v>98</c:v>
                </c:pt>
                <c:pt idx="1">
                  <c:v>97</c:v>
                </c:pt>
                <c:pt idx="2">
                  <c:v>90</c:v>
                </c:pt>
                <c:pt idx="3">
                  <c:v>87</c:v>
                </c:pt>
                <c:pt idx="4">
                  <c:v>87</c:v>
                </c:pt>
                <c:pt idx="5">
                  <c:v>83</c:v>
                </c:pt>
                <c:pt idx="6">
                  <c:v>77</c:v>
                </c:pt>
                <c:pt idx="7">
                  <c:v>77</c:v>
                </c:pt>
                <c:pt idx="8">
                  <c:v>60</c:v>
                </c:pt>
                <c:pt idx="9">
                  <c:v>60</c:v>
                </c:pt>
                <c:pt idx="10">
                  <c:v>40</c:v>
                </c:pt>
              </c:numCache>
            </c:numRef>
          </c:val>
          <c:extLst>
            <c:ext xmlns:c16="http://schemas.microsoft.com/office/drawing/2014/chart" uri="{C3380CC4-5D6E-409C-BE32-E72D297353CC}">
              <c16:uniqueId val="{00000002-DE3A-224A-9B2C-2D0BAFC9112F}"/>
            </c:ext>
          </c:extLst>
        </c:ser>
        <c:dLbls>
          <c:showLegendKey val="0"/>
          <c:showVal val="0"/>
          <c:showCatName val="0"/>
          <c:showSerName val="0"/>
          <c:showPercent val="0"/>
          <c:showBubbleSize val="0"/>
        </c:dLbls>
        <c:gapWidth val="219"/>
        <c:overlap val="-27"/>
        <c:axId val="1678301727"/>
        <c:axId val="1678440687"/>
      </c:barChart>
      <c:catAx>
        <c:axId val="167830172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Guidelines/Recommendations</a:t>
                </a:r>
                <a:r>
                  <a:rPr lang="fr-FR" baseline="0"/>
                  <a:t> </a:t>
                </a:r>
                <a:endParaRPr lang="fr-F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78440687"/>
        <c:crosses val="autoZero"/>
        <c:auto val="1"/>
        <c:lblAlgn val="ctr"/>
        <c:lblOffset val="100"/>
        <c:noMultiLvlLbl val="0"/>
      </c:catAx>
      <c:valAx>
        <c:axId val="1678440687"/>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of the 30  topics covered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783017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4DD4FA-A1A4-4453-B952-3891E6BD50E1}" type="doc">
      <dgm:prSet loTypeId="urn:microsoft.com/office/officeart/2005/8/layout/chevron1" loCatId="process" qsTypeId="urn:microsoft.com/office/officeart/2005/8/quickstyle/simple1" qsCatId="simple" csTypeId="urn:microsoft.com/office/officeart/2005/8/colors/accent6_3" csCatId="accent6" phldr="1"/>
      <dgm:spPr/>
    </dgm:pt>
    <dgm:pt modelId="{81EB1E10-C5E0-4568-B98A-3ED57D6C7C8B}">
      <dgm:prSet phldrT="[Text]"/>
      <dgm:spPr>
        <a:xfrm>
          <a:off x="2377" y="1452691"/>
          <a:ext cx="2896543" cy="1158617"/>
        </a:xfrm>
        <a:prstGeom prst="chevron">
          <a:avLst/>
        </a:prstGeom>
      </dgm:spPr>
      <dgm:t>
        <a:bodyPr/>
        <a:lstStyle/>
        <a:p>
          <a:r>
            <a:rPr lang="fr-FR" b="1">
              <a:latin typeface="Calibri"/>
              <a:ea typeface="+mn-ea"/>
              <a:cs typeface="+mn-cs"/>
            </a:rPr>
            <a:t>Crise</a:t>
          </a:r>
        </a:p>
      </dgm:t>
    </dgm:pt>
    <dgm:pt modelId="{AD2991C3-674A-4161-A318-9121A7683501}" type="parTrans" cxnId="{6F542DE1-F71E-47E5-9F4F-22B5779B3515}">
      <dgm:prSet/>
      <dgm:spPr/>
      <dgm:t>
        <a:bodyPr/>
        <a:lstStyle/>
        <a:p>
          <a:endParaRPr lang="en-GB"/>
        </a:p>
      </dgm:t>
    </dgm:pt>
    <dgm:pt modelId="{06552BC4-38D9-47CA-B48A-EE577795E5F0}" type="sibTrans" cxnId="{6F542DE1-F71E-47E5-9F4F-22B5779B3515}">
      <dgm:prSet/>
      <dgm:spPr/>
      <dgm:t>
        <a:bodyPr/>
        <a:lstStyle/>
        <a:p>
          <a:endParaRPr lang="en-GB"/>
        </a:p>
      </dgm:t>
    </dgm:pt>
    <dgm:pt modelId="{849BA2B8-5477-4F8B-ACA5-8F108FC05375}">
      <dgm:prSet phldrT="[Text]"/>
      <dgm:spPr>
        <a:xfrm>
          <a:off x="2609266" y="1452691"/>
          <a:ext cx="2896543" cy="1158617"/>
        </a:xfrm>
        <a:prstGeom prst="chevron">
          <a:avLst/>
        </a:prstGeom>
      </dgm:spPr>
      <dgm:t>
        <a:bodyPr/>
        <a:lstStyle/>
        <a:p>
          <a:r>
            <a:rPr lang="fr-FR" b="1">
              <a:latin typeface="Calibri"/>
              <a:ea typeface="+mn-ea"/>
              <a:cs typeface="+mn-cs"/>
            </a:rPr>
            <a:t>Relèvement</a:t>
          </a:r>
        </a:p>
      </dgm:t>
    </dgm:pt>
    <dgm:pt modelId="{2CC3A0ED-424B-4534-A604-2E40D80638B6}" type="parTrans" cxnId="{23DBCA3A-E201-4C2C-95C4-676E4F61320E}">
      <dgm:prSet/>
      <dgm:spPr/>
      <dgm:t>
        <a:bodyPr/>
        <a:lstStyle/>
        <a:p>
          <a:endParaRPr lang="en-GB"/>
        </a:p>
      </dgm:t>
    </dgm:pt>
    <dgm:pt modelId="{84201DA0-53B2-4458-BCBB-D310EBEFA02A}" type="sibTrans" cxnId="{23DBCA3A-E201-4C2C-95C4-676E4F61320E}">
      <dgm:prSet/>
      <dgm:spPr/>
      <dgm:t>
        <a:bodyPr/>
        <a:lstStyle/>
        <a:p>
          <a:endParaRPr lang="en-GB"/>
        </a:p>
      </dgm:t>
    </dgm:pt>
    <dgm:pt modelId="{DBDA3662-C98E-4947-9481-384895FF5667}">
      <dgm:prSet phldrT="[Text]"/>
      <dgm:spPr>
        <a:xfrm>
          <a:off x="5216155" y="1452691"/>
          <a:ext cx="2896543" cy="1158617"/>
        </a:xfrm>
        <a:prstGeom prst="chevron">
          <a:avLst/>
        </a:prstGeom>
      </dgm:spPr>
      <dgm:t>
        <a:bodyPr/>
        <a:lstStyle/>
        <a:p>
          <a:r>
            <a:rPr lang="fr-FR" b="1">
              <a:latin typeface="Calibri"/>
              <a:ea typeface="+mn-ea"/>
              <a:cs typeface="+mn-cs"/>
            </a:rPr>
            <a:t>Après-crise</a:t>
          </a:r>
        </a:p>
      </dgm:t>
    </dgm:pt>
    <dgm:pt modelId="{EAACDFBC-9AD7-4593-8E09-66E57B659953}" type="parTrans" cxnId="{269A2F4F-6065-4956-9EDF-F2EFB7657C28}">
      <dgm:prSet/>
      <dgm:spPr/>
      <dgm:t>
        <a:bodyPr/>
        <a:lstStyle/>
        <a:p>
          <a:endParaRPr lang="en-GB"/>
        </a:p>
      </dgm:t>
    </dgm:pt>
    <dgm:pt modelId="{70FC82F7-B8A0-413E-BD7F-F5D0813C8BA9}" type="sibTrans" cxnId="{269A2F4F-6065-4956-9EDF-F2EFB7657C28}">
      <dgm:prSet/>
      <dgm:spPr/>
      <dgm:t>
        <a:bodyPr/>
        <a:lstStyle/>
        <a:p>
          <a:endParaRPr lang="en-GB"/>
        </a:p>
      </dgm:t>
    </dgm:pt>
    <dgm:pt modelId="{65025283-8702-4C88-A77B-6866876AB47C}" type="pres">
      <dgm:prSet presAssocID="{964DD4FA-A1A4-4453-B952-3891E6BD50E1}" presName="Name0" presStyleCnt="0">
        <dgm:presLayoutVars>
          <dgm:dir/>
          <dgm:animLvl val="lvl"/>
          <dgm:resizeHandles val="exact"/>
        </dgm:presLayoutVars>
      </dgm:prSet>
      <dgm:spPr/>
    </dgm:pt>
    <dgm:pt modelId="{36CB71F5-C2F9-4636-9E9A-8DB1F6EEB06F}" type="pres">
      <dgm:prSet presAssocID="{81EB1E10-C5E0-4568-B98A-3ED57D6C7C8B}" presName="parTxOnly" presStyleLbl="node1" presStyleIdx="0" presStyleCnt="3" custScaleX="157118">
        <dgm:presLayoutVars>
          <dgm:chMax val="0"/>
          <dgm:chPref val="0"/>
          <dgm:bulletEnabled val="1"/>
        </dgm:presLayoutVars>
      </dgm:prSet>
      <dgm:spPr/>
    </dgm:pt>
    <dgm:pt modelId="{439A14EA-F9C8-4808-A456-A525AAA84D56}" type="pres">
      <dgm:prSet presAssocID="{06552BC4-38D9-47CA-B48A-EE577795E5F0}" presName="parTxOnlySpace" presStyleCnt="0"/>
      <dgm:spPr/>
    </dgm:pt>
    <dgm:pt modelId="{D7705385-4FB4-4474-9896-A4FA1F4C5AEC}" type="pres">
      <dgm:prSet presAssocID="{849BA2B8-5477-4F8B-ACA5-8F108FC05375}" presName="parTxOnly" presStyleLbl="node1" presStyleIdx="1" presStyleCnt="3">
        <dgm:presLayoutVars>
          <dgm:chMax val="0"/>
          <dgm:chPref val="0"/>
          <dgm:bulletEnabled val="1"/>
        </dgm:presLayoutVars>
      </dgm:prSet>
      <dgm:spPr/>
    </dgm:pt>
    <dgm:pt modelId="{5E9A8A98-734D-43D7-9833-4F0BFFFA17FA}" type="pres">
      <dgm:prSet presAssocID="{84201DA0-53B2-4458-BCBB-D310EBEFA02A}" presName="parTxOnlySpace" presStyleCnt="0"/>
      <dgm:spPr/>
    </dgm:pt>
    <dgm:pt modelId="{67DCCE4C-C40E-4751-97EC-DF086063CDA3}" type="pres">
      <dgm:prSet presAssocID="{DBDA3662-C98E-4947-9481-384895FF5667}" presName="parTxOnly" presStyleLbl="node1" presStyleIdx="2" presStyleCnt="3">
        <dgm:presLayoutVars>
          <dgm:chMax val="0"/>
          <dgm:chPref val="0"/>
          <dgm:bulletEnabled val="1"/>
        </dgm:presLayoutVars>
      </dgm:prSet>
      <dgm:spPr/>
    </dgm:pt>
  </dgm:ptLst>
  <dgm:cxnLst>
    <dgm:cxn modelId="{F5DAB732-BCBC-FD49-8727-731DABD9B855}" type="presOf" srcId="{849BA2B8-5477-4F8B-ACA5-8F108FC05375}" destId="{D7705385-4FB4-4474-9896-A4FA1F4C5AEC}" srcOrd="0" destOrd="0" presId="urn:microsoft.com/office/officeart/2005/8/layout/chevron1"/>
    <dgm:cxn modelId="{23DBCA3A-E201-4C2C-95C4-676E4F61320E}" srcId="{964DD4FA-A1A4-4453-B952-3891E6BD50E1}" destId="{849BA2B8-5477-4F8B-ACA5-8F108FC05375}" srcOrd="1" destOrd="0" parTransId="{2CC3A0ED-424B-4534-A604-2E40D80638B6}" sibTransId="{84201DA0-53B2-4458-BCBB-D310EBEFA02A}"/>
    <dgm:cxn modelId="{95AB885D-8539-794C-8FD4-146D2DF82DD5}" type="presOf" srcId="{81EB1E10-C5E0-4568-B98A-3ED57D6C7C8B}" destId="{36CB71F5-C2F9-4636-9E9A-8DB1F6EEB06F}" srcOrd="0" destOrd="0" presId="urn:microsoft.com/office/officeart/2005/8/layout/chevron1"/>
    <dgm:cxn modelId="{269A2F4F-6065-4956-9EDF-F2EFB7657C28}" srcId="{964DD4FA-A1A4-4453-B952-3891E6BD50E1}" destId="{DBDA3662-C98E-4947-9481-384895FF5667}" srcOrd="2" destOrd="0" parTransId="{EAACDFBC-9AD7-4593-8E09-66E57B659953}" sibTransId="{70FC82F7-B8A0-413E-BD7F-F5D0813C8BA9}"/>
    <dgm:cxn modelId="{6BDB0D98-3DA5-8342-8CE0-FB8B8EA84DC4}" type="presOf" srcId="{DBDA3662-C98E-4947-9481-384895FF5667}" destId="{67DCCE4C-C40E-4751-97EC-DF086063CDA3}" srcOrd="0" destOrd="0" presId="urn:microsoft.com/office/officeart/2005/8/layout/chevron1"/>
    <dgm:cxn modelId="{DD308CA0-7085-6B41-9199-B1563FFF0C13}" type="presOf" srcId="{964DD4FA-A1A4-4453-B952-3891E6BD50E1}" destId="{65025283-8702-4C88-A77B-6866876AB47C}" srcOrd="0" destOrd="0" presId="urn:microsoft.com/office/officeart/2005/8/layout/chevron1"/>
    <dgm:cxn modelId="{6F542DE1-F71E-47E5-9F4F-22B5779B3515}" srcId="{964DD4FA-A1A4-4453-B952-3891E6BD50E1}" destId="{81EB1E10-C5E0-4568-B98A-3ED57D6C7C8B}" srcOrd="0" destOrd="0" parTransId="{AD2991C3-674A-4161-A318-9121A7683501}" sibTransId="{06552BC4-38D9-47CA-B48A-EE577795E5F0}"/>
    <dgm:cxn modelId="{6029EB72-6287-1F48-A9A6-AA0451FBAE1F}" type="presParOf" srcId="{65025283-8702-4C88-A77B-6866876AB47C}" destId="{36CB71F5-C2F9-4636-9E9A-8DB1F6EEB06F}" srcOrd="0" destOrd="0" presId="urn:microsoft.com/office/officeart/2005/8/layout/chevron1"/>
    <dgm:cxn modelId="{BC583D1E-78E9-5843-ACCB-AFEF7423C975}" type="presParOf" srcId="{65025283-8702-4C88-A77B-6866876AB47C}" destId="{439A14EA-F9C8-4808-A456-A525AAA84D56}" srcOrd="1" destOrd="0" presId="urn:microsoft.com/office/officeart/2005/8/layout/chevron1"/>
    <dgm:cxn modelId="{9581C7EC-67CD-EB45-B547-05E429CA1F18}" type="presParOf" srcId="{65025283-8702-4C88-A77B-6866876AB47C}" destId="{D7705385-4FB4-4474-9896-A4FA1F4C5AEC}" srcOrd="2" destOrd="0" presId="urn:microsoft.com/office/officeart/2005/8/layout/chevron1"/>
    <dgm:cxn modelId="{4AC9DCEA-1FE9-7840-9404-0E185D0207E9}" type="presParOf" srcId="{65025283-8702-4C88-A77B-6866876AB47C}" destId="{5E9A8A98-734D-43D7-9833-4F0BFFFA17FA}" srcOrd="3" destOrd="0" presId="urn:microsoft.com/office/officeart/2005/8/layout/chevron1"/>
    <dgm:cxn modelId="{3A47735C-4CE8-2C4B-9671-F9D5857D82D5}" type="presParOf" srcId="{65025283-8702-4C88-A77B-6866876AB47C}" destId="{67DCCE4C-C40E-4751-97EC-DF086063CD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4DD4FA-A1A4-4453-B952-3891E6BD50E1}" type="doc">
      <dgm:prSet loTypeId="urn:microsoft.com/office/officeart/2005/8/layout/chevron1" loCatId="process" qsTypeId="urn:microsoft.com/office/officeart/2005/8/quickstyle/simple1" qsCatId="simple" csTypeId="urn:microsoft.com/office/officeart/2005/8/colors/accent6_3" csCatId="accent6" phldr="1"/>
      <dgm:spPr/>
    </dgm:pt>
    <dgm:pt modelId="{81EB1E10-C5E0-4568-B98A-3ED57D6C7C8B}">
      <dgm:prSet phldrT="[Text]"/>
      <dgm:spPr>
        <a:xfrm>
          <a:off x="2377" y="1452691"/>
          <a:ext cx="2896543" cy="1158617"/>
        </a:xfrm>
        <a:prstGeom prst="chevron">
          <a:avLst/>
        </a:prstGeom>
      </dgm:spPr>
      <dgm:t>
        <a:bodyPr/>
        <a:lstStyle/>
        <a:p>
          <a:r>
            <a:rPr lang="fr-FR" b="1">
              <a:latin typeface="Calibri"/>
              <a:ea typeface="+mn-ea"/>
              <a:cs typeface="+mn-cs"/>
            </a:rPr>
            <a:t>Crise</a:t>
          </a:r>
        </a:p>
      </dgm:t>
    </dgm:pt>
    <dgm:pt modelId="{AD2991C3-674A-4161-A318-9121A7683501}" type="parTrans" cxnId="{6F542DE1-F71E-47E5-9F4F-22B5779B3515}">
      <dgm:prSet/>
      <dgm:spPr/>
      <dgm:t>
        <a:bodyPr/>
        <a:lstStyle/>
        <a:p>
          <a:endParaRPr lang="en-GB"/>
        </a:p>
      </dgm:t>
    </dgm:pt>
    <dgm:pt modelId="{06552BC4-38D9-47CA-B48A-EE577795E5F0}" type="sibTrans" cxnId="{6F542DE1-F71E-47E5-9F4F-22B5779B3515}">
      <dgm:prSet/>
      <dgm:spPr/>
      <dgm:t>
        <a:bodyPr/>
        <a:lstStyle/>
        <a:p>
          <a:endParaRPr lang="en-GB"/>
        </a:p>
      </dgm:t>
    </dgm:pt>
    <dgm:pt modelId="{849BA2B8-5477-4F8B-ACA5-8F108FC05375}">
      <dgm:prSet phldrT="[Text]"/>
      <dgm:spPr>
        <a:xfrm>
          <a:off x="2609266" y="1452691"/>
          <a:ext cx="2896543" cy="1158617"/>
        </a:xfrm>
        <a:prstGeom prst="chevron">
          <a:avLst/>
        </a:prstGeom>
      </dgm:spPr>
      <dgm:t>
        <a:bodyPr/>
        <a:lstStyle/>
        <a:p>
          <a:r>
            <a:rPr lang="fr-FR" b="1">
              <a:latin typeface="Calibri"/>
              <a:ea typeface="+mn-ea"/>
              <a:cs typeface="+mn-cs"/>
            </a:rPr>
            <a:t>Relèvement</a:t>
          </a:r>
        </a:p>
      </dgm:t>
    </dgm:pt>
    <dgm:pt modelId="{2CC3A0ED-424B-4534-A604-2E40D80638B6}" type="parTrans" cxnId="{23DBCA3A-E201-4C2C-95C4-676E4F61320E}">
      <dgm:prSet/>
      <dgm:spPr/>
      <dgm:t>
        <a:bodyPr/>
        <a:lstStyle/>
        <a:p>
          <a:endParaRPr lang="en-GB"/>
        </a:p>
      </dgm:t>
    </dgm:pt>
    <dgm:pt modelId="{84201DA0-53B2-4458-BCBB-D310EBEFA02A}" type="sibTrans" cxnId="{23DBCA3A-E201-4C2C-95C4-676E4F61320E}">
      <dgm:prSet/>
      <dgm:spPr/>
      <dgm:t>
        <a:bodyPr/>
        <a:lstStyle/>
        <a:p>
          <a:endParaRPr lang="en-GB"/>
        </a:p>
      </dgm:t>
    </dgm:pt>
    <dgm:pt modelId="{DBDA3662-C98E-4947-9481-384895FF5667}">
      <dgm:prSet phldrT="[Text]"/>
      <dgm:spPr>
        <a:xfrm>
          <a:off x="5216155" y="1452691"/>
          <a:ext cx="2896543" cy="1158617"/>
        </a:xfrm>
        <a:prstGeom prst="chevron">
          <a:avLst/>
        </a:prstGeom>
      </dgm:spPr>
      <dgm:t>
        <a:bodyPr/>
        <a:lstStyle/>
        <a:p>
          <a:r>
            <a:rPr lang="fr-FR" b="1">
              <a:latin typeface="Calibri"/>
              <a:ea typeface="+mn-ea"/>
              <a:cs typeface="+mn-cs"/>
            </a:rPr>
            <a:t>Après-crise</a:t>
          </a:r>
        </a:p>
      </dgm:t>
    </dgm:pt>
    <dgm:pt modelId="{EAACDFBC-9AD7-4593-8E09-66E57B659953}" type="parTrans" cxnId="{269A2F4F-6065-4956-9EDF-F2EFB7657C28}">
      <dgm:prSet/>
      <dgm:spPr/>
      <dgm:t>
        <a:bodyPr/>
        <a:lstStyle/>
        <a:p>
          <a:endParaRPr lang="en-GB"/>
        </a:p>
      </dgm:t>
    </dgm:pt>
    <dgm:pt modelId="{70FC82F7-B8A0-413E-BD7F-F5D0813C8BA9}" type="sibTrans" cxnId="{269A2F4F-6065-4956-9EDF-F2EFB7657C28}">
      <dgm:prSet/>
      <dgm:spPr/>
      <dgm:t>
        <a:bodyPr/>
        <a:lstStyle/>
        <a:p>
          <a:endParaRPr lang="en-GB"/>
        </a:p>
      </dgm:t>
    </dgm:pt>
    <dgm:pt modelId="{65025283-8702-4C88-A77B-6866876AB47C}" type="pres">
      <dgm:prSet presAssocID="{964DD4FA-A1A4-4453-B952-3891E6BD50E1}" presName="Name0" presStyleCnt="0">
        <dgm:presLayoutVars>
          <dgm:dir/>
          <dgm:animLvl val="lvl"/>
          <dgm:resizeHandles val="exact"/>
        </dgm:presLayoutVars>
      </dgm:prSet>
      <dgm:spPr/>
    </dgm:pt>
    <dgm:pt modelId="{36CB71F5-C2F9-4636-9E9A-8DB1F6EEB06F}" type="pres">
      <dgm:prSet presAssocID="{81EB1E10-C5E0-4568-B98A-3ED57D6C7C8B}" presName="parTxOnly" presStyleLbl="node1" presStyleIdx="0" presStyleCnt="3" custScaleX="189392">
        <dgm:presLayoutVars>
          <dgm:chMax val="0"/>
          <dgm:chPref val="0"/>
          <dgm:bulletEnabled val="1"/>
        </dgm:presLayoutVars>
      </dgm:prSet>
      <dgm:spPr/>
    </dgm:pt>
    <dgm:pt modelId="{439A14EA-F9C8-4808-A456-A525AAA84D56}" type="pres">
      <dgm:prSet presAssocID="{06552BC4-38D9-47CA-B48A-EE577795E5F0}" presName="parTxOnlySpace" presStyleCnt="0"/>
      <dgm:spPr/>
    </dgm:pt>
    <dgm:pt modelId="{D7705385-4FB4-4474-9896-A4FA1F4C5AEC}" type="pres">
      <dgm:prSet presAssocID="{849BA2B8-5477-4F8B-ACA5-8F108FC05375}" presName="parTxOnly" presStyleLbl="node1" presStyleIdx="1" presStyleCnt="3">
        <dgm:presLayoutVars>
          <dgm:chMax val="0"/>
          <dgm:chPref val="0"/>
          <dgm:bulletEnabled val="1"/>
        </dgm:presLayoutVars>
      </dgm:prSet>
      <dgm:spPr/>
    </dgm:pt>
    <dgm:pt modelId="{5E9A8A98-734D-43D7-9833-4F0BFFFA17FA}" type="pres">
      <dgm:prSet presAssocID="{84201DA0-53B2-4458-BCBB-D310EBEFA02A}" presName="parTxOnlySpace" presStyleCnt="0"/>
      <dgm:spPr/>
    </dgm:pt>
    <dgm:pt modelId="{67DCCE4C-C40E-4751-97EC-DF086063CDA3}" type="pres">
      <dgm:prSet presAssocID="{DBDA3662-C98E-4947-9481-384895FF5667}" presName="parTxOnly" presStyleLbl="node1" presStyleIdx="2" presStyleCnt="3">
        <dgm:presLayoutVars>
          <dgm:chMax val="0"/>
          <dgm:chPref val="0"/>
          <dgm:bulletEnabled val="1"/>
        </dgm:presLayoutVars>
      </dgm:prSet>
      <dgm:spPr/>
    </dgm:pt>
  </dgm:ptLst>
  <dgm:cxnLst>
    <dgm:cxn modelId="{F5DAB732-BCBC-FD49-8727-731DABD9B855}" type="presOf" srcId="{849BA2B8-5477-4F8B-ACA5-8F108FC05375}" destId="{D7705385-4FB4-4474-9896-A4FA1F4C5AEC}" srcOrd="0" destOrd="0" presId="urn:microsoft.com/office/officeart/2005/8/layout/chevron1"/>
    <dgm:cxn modelId="{23DBCA3A-E201-4C2C-95C4-676E4F61320E}" srcId="{964DD4FA-A1A4-4453-B952-3891E6BD50E1}" destId="{849BA2B8-5477-4F8B-ACA5-8F108FC05375}" srcOrd="1" destOrd="0" parTransId="{2CC3A0ED-424B-4534-A604-2E40D80638B6}" sibTransId="{84201DA0-53B2-4458-BCBB-D310EBEFA02A}"/>
    <dgm:cxn modelId="{95AB885D-8539-794C-8FD4-146D2DF82DD5}" type="presOf" srcId="{81EB1E10-C5E0-4568-B98A-3ED57D6C7C8B}" destId="{36CB71F5-C2F9-4636-9E9A-8DB1F6EEB06F}" srcOrd="0" destOrd="0" presId="urn:microsoft.com/office/officeart/2005/8/layout/chevron1"/>
    <dgm:cxn modelId="{269A2F4F-6065-4956-9EDF-F2EFB7657C28}" srcId="{964DD4FA-A1A4-4453-B952-3891E6BD50E1}" destId="{DBDA3662-C98E-4947-9481-384895FF5667}" srcOrd="2" destOrd="0" parTransId="{EAACDFBC-9AD7-4593-8E09-66E57B659953}" sibTransId="{70FC82F7-B8A0-413E-BD7F-F5D0813C8BA9}"/>
    <dgm:cxn modelId="{6BDB0D98-3DA5-8342-8CE0-FB8B8EA84DC4}" type="presOf" srcId="{DBDA3662-C98E-4947-9481-384895FF5667}" destId="{67DCCE4C-C40E-4751-97EC-DF086063CDA3}" srcOrd="0" destOrd="0" presId="urn:microsoft.com/office/officeart/2005/8/layout/chevron1"/>
    <dgm:cxn modelId="{DD308CA0-7085-6B41-9199-B1563FFF0C13}" type="presOf" srcId="{964DD4FA-A1A4-4453-B952-3891E6BD50E1}" destId="{65025283-8702-4C88-A77B-6866876AB47C}" srcOrd="0" destOrd="0" presId="urn:microsoft.com/office/officeart/2005/8/layout/chevron1"/>
    <dgm:cxn modelId="{6F542DE1-F71E-47E5-9F4F-22B5779B3515}" srcId="{964DD4FA-A1A4-4453-B952-3891E6BD50E1}" destId="{81EB1E10-C5E0-4568-B98A-3ED57D6C7C8B}" srcOrd="0" destOrd="0" parTransId="{AD2991C3-674A-4161-A318-9121A7683501}" sibTransId="{06552BC4-38D9-47CA-B48A-EE577795E5F0}"/>
    <dgm:cxn modelId="{6029EB72-6287-1F48-A9A6-AA0451FBAE1F}" type="presParOf" srcId="{65025283-8702-4C88-A77B-6866876AB47C}" destId="{36CB71F5-C2F9-4636-9E9A-8DB1F6EEB06F}" srcOrd="0" destOrd="0" presId="urn:microsoft.com/office/officeart/2005/8/layout/chevron1"/>
    <dgm:cxn modelId="{BC583D1E-78E9-5843-ACCB-AFEF7423C975}" type="presParOf" srcId="{65025283-8702-4C88-A77B-6866876AB47C}" destId="{439A14EA-F9C8-4808-A456-A525AAA84D56}" srcOrd="1" destOrd="0" presId="urn:microsoft.com/office/officeart/2005/8/layout/chevron1"/>
    <dgm:cxn modelId="{9581C7EC-67CD-EB45-B547-05E429CA1F18}" type="presParOf" srcId="{65025283-8702-4C88-A77B-6866876AB47C}" destId="{D7705385-4FB4-4474-9896-A4FA1F4C5AEC}" srcOrd="2" destOrd="0" presId="urn:microsoft.com/office/officeart/2005/8/layout/chevron1"/>
    <dgm:cxn modelId="{4AC9DCEA-1FE9-7840-9404-0E185D0207E9}" type="presParOf" srcId="{65025283-8702-4C88-A77B-6866876AB47C}" destId="{5E9A8A98-734D-43D7-9833-4F0BFFFA17FA}" srcOrd="3" destOrd="0" presId="urn:microsoft.com/office/officeart/2005/8/layout/chevron1"/>
    <dgm:cxn modelId="{3A47735C-4CE8-2C4B-9671-F9D5857D82D5}" type="presParOf" srcId="{65025283-8702-4C88-A77B-6866876AB47C}" destId="{67DCCE4C-C40E-4751-97EC-DF086063CD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4DD4FA-A1A4-4453-B952-3891E6BD50E1}" type="doc">
      <dgm:prSet loTypeId="urn:microsoft.com/office/officeart/2005/8/layout/chevron1" loCatId="process" qsTypeId="urn:microsoft.com/office/officeart/2005/8/quickstyle/simple1" qsCatId="simple" csTypeId="urn:microsoft.com/office/officeart/2005/8/colors/accent6_3" csCatId="accent6" phldr="1"/>
      <dgm:spPr/>
    </dgm:pt>
    <dgm:pt modelId="{81EB1E10-C5E0-4568-B98A-3ED57D6C7C8B}">
      <dgm:prSet phldrT="[Text]"/>
      <dgm:spPr>
        <a:xfrm>
          <a:off x="2377" y="1452691"/>
          <a:ext cx="2896543" cy="1158617"/>
        </a:xfrm>
        <a:prstGeom prst="chevron">
          <a:avLst/>
        </a:prstGeom>
      </dgm:spPr>
      <dgm:t>
        <a:bodyPr/>
        <a:lstStyle/>
        <a:p>
          <a:r>
            <a:rPr lang="fr-FR" b="1">
              <a:latin typeface="Calibri"/>
              <a:ea typeface="+mn-ea"/>
              <a:cs typeface="+mn-cs"/>
            </a:rPr>
            <a:t>Crise</a:t>
          </a:r>
        </a:p>
      </dgm:t>
    </dgm:pt>
    <dgm:pt modelId="{AD2991C3-674A-4161-A318-9121A7683501}" type="parTrans" cxnId="{6F542DE1-F71E-47E5-9F4F-22B5779B3515}">
      <dgm:prSet/>
      <dgm:spPr/>
      <dgm:t>
        <a:bodyPr/>
        <a:lstStyle/>
        <a:p>
          <a:endParaRPr lang="en-GB"/>
        </a:p>
      </dgm:t>
    </dgm:pt>
    <dgm:pt modelId="{06552BC4-38D9-47CA-B48A-EE577795E5F0}" type="sibTrans" cxnId="{6F542DE1-F71E-47E5-9F4F-22B5779B3515}">
      <dgm:prSet/>
      <dgm:spPr/>
      <dgm:t>
        <a:bodyPr/>
        <a:lstStyle/>
        <a:p>
          <a:endParaRPr lang="en-GB"/>
        </a:p>
      </dgm:t>
    </dgm:pt>
    <dgm:pt modelId="{849BA2B8-5477-4F8B-ACA5-8F108FC05375}">
      <dgm:prSet phldrT="[Text]"/>
      <dgm:spPr>
        <a:xfrm>
          <a:off x="2609266" y="1452691"/>
          <a:ext cx="2896543" cy="1158617"/>
        </a:xfrm>
        <a:prstGeom prst="chevron">
          <a:avLst/>
        </a:prstGeom>
      </dgm:spPr>
      <dgm:t>
        <a:bodyPr/>
        <a:lstStyle/>
        <a:p>
          <a:r>
            <a:rPr lang="fr-FR" b="1">
              <a:latin typeface="Calibri"/>
              <a:ea typeface="+mn-ea"/>
              <a:cs typeface="+mn-cs"/>
            </a:rPr>
            <a:t>Relèvement</a:t>
          </a:r>
        </a:p>
      </dgm:t>
    </dgm:pt>
    <dgm:pt modelId="{2CC3A0ED-424B-4534-A604-2E40D80638B6}" type="parTrans" cxnId="{23DBCA3A-E201-4C2C-95C4-676E4F61320E}">
      <dgm:prSet/>
      <dgm:spPr/>
      <dgm:t>
        <a:bodyPr/>
        <a:lstStyle/>
        <a:p>
          <a:endParaRPr lang="en-GB"/>
        </a:p>
      </dgm:t>
    </dgm:pt>
    <dgm:pt modelId="{84201DA0-53B2-4458-BCBB-D310EBEFA02A}" type="sibTrans" cxnId="{23DBCA3A-E201-4C2C-95C4-676E4F61320E}">
      <dgm:prSet/>
      <dgm:spPr/>
      <dgm:t>
        <a:bodyPr/>
        <a:lstStyle/>
        <a:p>
          <a:endParaRPr lang="en-GB"/>
        </a:p>
      </dgm:t>
    </dgm:pt>
    <dgm:pt modelId="{DBDA3662-C98E-4947-9481-384895FF5667}">
      <dgm:prSet phldrT="[Text]"/>
      <dgm:spPr>
        <a:xfrm>
          <a:off x="5216155" y="1452691"/>
          <a:ext cx="2896543" cy="1158617"/>
        </a:xfrm>
        <a:prstGeom prst="chevron">
          <a:avLst/>
        </a:prstGeom>
      </dgm:spPr>
      <dgm:t>
        <a:bodyPr/>
        <a:lstStyle/>
        <a:p>
          <a:r>
            <a:rPr lang="fr-FR" b="1">
              <a:latin typeface="Calibri"/>
              <a:ea typeface="+mn-ea"/>
              <a:cs typeface="+mn-cs"/>
            </a:rPr>
            <a:t>Après-crise</a:t>
          </a:r>
        </a:p>
      </dgm:t>
    </dgm:pt>
    <dgm:pt modelId="{EAACDFBC-9AD7-4593-8E09-66E57B659953}" type="parTrans" cxnId="{269A2F4F-6065-4956-9EDF-F2EFB7657C28}">
      <dgm:prSet/>
      <dgm:spPr/>
      <dgm:t>
        <a:bodyPr/>
        <a:lstStyle/>
        <a:p>
          <a:endParaRPr lang="en-GB"/>
        </a:p>
      </dgm:t>
    </dgm:pt>
    <dgm:pt modelId="{70FC82F7-B8A0-413E-BD7F-F5D0813C8BA9}" type="sibTrans" cxnId="{269A2F4F-6065-4956-9EDF-F2EFB7657C28}">
      <dgm:prSet/>
      <dgm:spPr/>
      <dgm:t>
        <a:bodyPr/>
        <a:lstStyle/>
        <a:p>
          <a:endParaRPr lang="en-GB"/>
        </a:p>
      </dgm:t>
    </dgm:pt>
    <dgm:pt modelId="{65025283-8702-4C88-A77B-6866876AB47C}" type="pres">
      <dgm:prSet presAssocID="{964DD4FA-A1A4-4453-B952-3891E6BD50E1}" presName="Name0" presStyleCnt="0">
        <dgm:presLayoutVars>
          <dgm:dir/>
          <dgm:animLvl val="lvl"/>
          <dgm:resizeHandles val="exact"/>
        </dgm:presLayoutVars>
      </dgm:prSet>
      <dgm:spPr/>
    </dgm:pt>
    <dgm:pt modelId="{36CB71F5-C2F9-4636-9E9A-8DB1F6EEB06F}" type="pres">
      <dgm:prSet presAssocID="{81EB1E10-C5E0-4568-B98A-3ED57D6C7C8B}" presName="parTxOnly" presStyleLbl="node1" presStyleIdx="0" presStyleCnt="3" custScaleX="157118">
        <dgm:presLayoutVars>
          <dgm:chMax val="0"/>
          <dgm:chPref val="0"/>
          <dgm:bulletEnabled val="1"/>
        </dgm:presLayoutVars>
      </dgm:prSet>
      <dgm:spPr/>
    </dgm:pt>
    <dgm:pt modelId="{439A14EA-F9C8-4808-A456-A525AAA84D56}" type="pres">
      <dgm:prSet presAssocID="{06552BC4-38D9-47CA-B48A-EE577795E5F0}" presName="parTxOnlySpace" presStyleCnt="0"/>
      <dgm:spPr/>
    </dgm:pt>
    <dgm:pt modelId="{D7705385-4FB4-4474-9896-A4FA1F4C5AEC}" type="pres">
      <dgm:prSet presAssocID="{849BA2B8-5477-4F8B-ACA5-8F108FC05375}" presName="parTxOnly" presStyleLbl="node1" presStyleIdx="1" presStyleCnt="3">
        <dgm:presLayoutVars>
          <dgm:chMax val="0"/>
          <dgm:chPref val="0"/>
          <dgm:bulletEnabled val="1"/>
        </dgm:presLayoutVars>
      </dgm:prSet>
      <dgm:spPr/>
    </dgm:pt>
    <dgm:pt modelId="{5E9A8A98-734D-43D7-9833-4F0BFFFA17FA}" type="pres">
      <dgm:prSet presAssocID="{84201DA0-53B2-4458-BCBB-D310EBEFA02A}" presName="parTxOnlySpace" presStyleCnt="0"/>
      <dgm:spPr/>
    </dgm:pt>
    <dgm:pt modelId="{67DCCE4C-C40E-4751-97EC-DF086063CDA3}" type="pres">
      <dgm:prSet presAssocID="{DBDA3662-C98E-4947-9481-384895FF5667}" presName="parTxOnly" presStyleLbl="node1" presStyleIdx="2" presStyleCnt="3">
        <dgm:presLayoutVars>
          <dgm:chMax val="0"/>
          <dgm:chPref val="0"/>
          <dgm:bulletEnabled val="1"/>
        </dgm:presLayoutVars>
      </dgm:prSet>
      <dgm:spPr/>
    </dgm:pt>
  </dgm:ptLst>
  <dgm:cxnLst>
    <dgm:cxn modelId="{F5DAB732-BCBC-FD49-8727-731DABD9B855}" type="presOf" srcId="{849BA2B8-5477-4F8B-ACA5-8F108FC05375}" destId="{D7705385-4FB4-4474-9896-A4FA1F4C5AEC}" srcOrd="0" destOrd="0" presId="urn:microsoft.com/office/officeart/2005/8/layout/chevron1"/>
    <dgm:cxn modelId="{23DBCA3A-E201-4C2C-95C4-676E4F61320E}" srcId="{964DD4FA-A1A4-4453-B952-3891E6BD50E1}" destId="{849BA2B8-5477-4F8B-ACA5-8F108FC05375}" srcOrd="1" destOrd="0" parTransId="{2CC3A0ED-424B-4534-A604-2E40D80638B6}" sibTransId="{84201DA0-53B2-4458-BCBB-D310EBEFA02A}"/>
    <dgm:cxn modelId="{95AB885D-8539-794C-8FD4-146D2DF82DD5}" type="presOf" srcId="{81EB1E10-C5E0-4568-B98A-3ED57D6C7C8B}" destId="{36CB71F5-C2F9-4636-9E9A-8DB1F6EEB06F}" srcOrd="0" destOrd="0" presId="urn:microsoft.com/office/officeart/2005/8/layout/chevron1"/>
    <dgm:cxn modelId="{269A2F4F-6065-4956-9EDF-F2EFB7657C28}" srcId="{964DD4FA-A1A4-4453-B952-3891E6BD50E1}" destId="{DBDA3662-C98E-4947-9481-384895FF5667}" srcOrd="2" destOrd="0" parTransId="{EAACDFBC-9AD7-4593-8E09-66E57B659953}" sibTransId="{70FC82F7-B8A0-413E-BD7F-F5D0813C8BA9}"/>
    <dgm:cxn modelId="{6BDB0D98-3DA5-8342-8CE0-FB8B8EA84DC4}" type="presOf" srcId="{DBDA3662-C98E-4947-9481-384895FF5667}" destId="{67DCCE4C-C40E-4751-97EC-DF086063CDA3}" srcOrd="0" destOrd="0" presId="urn:microsoft.com/office/officeart/2005/8/layout/chevron1"/>
    <dgm:cxn modelId="{DD308CA0-7085-6B41-9199-B1563FFF0C13}" type="presOf" srcId="{964DD4FA-A1A4-4453-B952-3891E6BD50E1}" destId="{65025283-8702-4C88-A77B-6866876AB47C}" srcOrd="0" destOrd="0" presId="urn:microsoft.com/office/officeart/2005/8/layout/chevron1"/>
    <dgm:cxn modelId="{6F542DE1-F71E-47E5-9F4F-22B5779B3515}" srcId="{964DD4FA-A1A4-4453-B952-3891E6BD50E1}" destId="{81EB1E10-C5E0-4568-B98A-3ED57D6C7C8B}" srcOrd="0" destOrd="0" parTransId="{AD2991C3-674A-4161-A318-9121A7683501}" sibTransId="{06552BC4-38D9-47CA-B48A-EE577795E5F0}"/>
    <dgm:cxn modelId="{6029EB72-6287-1F48-A9A6-AA0451FBAE1F}" type="presParOf" srcId="{65025283-8702-4C88-A77B-6866876AB47C}" destId="{36CB71F5-C2F9-4636-9E9A-8DB1F6EEB06F}" srcOrd="0" destOrd="0" presId="urn:microsoft.com/office/officeart/2005/8/layout/chevron1"/>
    <dgm:cxn modelId="{BC583D1E-78E9-5843-ACCB-AFEF7423C975}" type="presParOf" srcId="{65025283-8702-4C88-A77B-6866876AB47C}" destId="{439A14EA-F9C8-4808-A456-A525AAA84D56}" srcOrd="1" destOrd="0" presId="urn:microsoft.com/office/officeart/2005/8/layout/chevron1"/>
    <dgm:cxn modelId="{9581C7EC-67CD-EB45-B547-05E429CA1F18}" type="presParOf" srcId="{65025283-8702-4C88-A77B-6866876AB47C}" destId="{D7705385-4FB4-4474-9896-A4FA1F4C5AEC}" srcOrd="2" destOrd="0" presId="urn:microsoft.com/office/officeart/2005/8/layout/chevron1"/>
    <dgm:cxn modelId="{4AC9DCEA-1FE9-7840-9404-0E185D0207E9}" type="presParOf" srcId="{65025283-8702-4C88-A77B-6866876AB47C}" destId="{5E9A8A98-734D-43D7-9833-4F0BFFFA17FA}" srcOrd="3" destOrd="0" presId="urn:microsoft.com/office/officeart/2005/8/layout/chevron1"/>
    <dgm:cxn modelId="{3A47735C-4CE8-2C4B-9671-F9D5857D82D5}" type="presParOf" srcId="{65025283-8702-4C88-A77B-6866876AB47C}" destId="{67DCCE4C-C40E-4751-97EC-DF086063CD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4DD4FA-A1A4-4453-B952-3891E6BD50E1}" type="doc">
      <dgm:prSet loTypeId="urn:microsoft.com/office/officeart/2005/8/layout/chevron1" loCatId="process" qsTypeId="urn:microsoft.com/office/officeart/2005/8/quickstyle/simple1" qsCatId="simple" csTypeId="urn:microsoft.com/office/officeart/2005/8/colors/accent6_3" csCatId="accent6" phldr="1"/>
      <dgm:spPr/>
    </dgm:pt>
    <dgm:pt modelId="{81EB1E10-C5E0-4568-B98A-3ED57D6C7C8B}">
      <dgm:prSet phldrT="[Text]"/>
      <dgm:spPr>
        <a:xfrm>
          <a:off x="2377" y="1452691"/>
          <a:ext cx="2896543" cy="1158617"/>
        </a:xfrm>
        <a:prstGeom prst="chevron">
          <a:avLst/>
        </a:prstGeom>
      </dgm:spPr>
      <dgm:t>
        <a:bodyPr/>
        <a:lstStyle/>
        <a:p>
          <a:r>
            <a:rPr lang="fr-FR" b="1">
              <a:latin typeface="Calibri"/>
              <a:ea typeface="+mn-ea"/>
              <a:cs typeface="+mn-cs"/>
            </a:rPr>
            <a:t>Crise</a:t>
          </a:r>
        </a:p>
      </dgm:t>
    </dgm:pt>
    <dgm:pt modelId="{AD2991C3-674A-4161-A318-9121A7683501}" type="parTrans" cxnId="{6F542DE1-F71E-47E5-9F4F-22B5779B3515}">
      <dgm:prSet/>
      <dgm:spPr/>
      <dgm:t>
        <a:bodyPr/>
        <a:lstStyle/>
        <a:p>
          <a:endParaRPr lang="en-GB"/>
        </a:p>
      </dgm:t>
    </dgm:pt>
    <dgm:pt modelId="{06552BC4-38D9-47CA-B48A-EE577795E5F0}" type="sibTrans" cxnId="{6F542DE1-F71E-47E5-9F4F-22B5779B3515}">
      <dgm:prSet/>
      <dgm:spPr/>
      <dgm:t>
        <a:bodyPr/>
        <a:lstStyle/>
        <a:p>
          <a:endParaRPr lang="en-GB"/>
        </a:p>
      </dgm:t>
    </dgm:pt>
    <dgm:pt modelId="{849BA2B8-5477-4F8B-ACA5-8F108FC05375}">
      <dgm:prSet phldrT="[Text]"/>
      <dgm:spPr>
        <a:xfrm>
          <a:off x="2609266" y="1452691"/>
          <a:ext cx="2896543" cy="1158617"/>
        </a:xfrm>
        <a:prstGeom prst="chevron">
          <a:avLst/>
        </a:prstGeom>
      </dgm:spPr>
      <dgm:t>
        <a:bodyPr/>
        <a:lstStyle/>
        <a:p>
          <a:r>
            <a:rPr lang="fr-FR" b="1">
              <a:latin typeface="Calibri"/>
              <a:ea typeface="+mn-ea"/>
              <a:cs typeface="+mn-cs"/>
            </a:rPr>
            <a:t>Relèvement</a:t>
          </a:r>
        </a:p>
      </dgm:t>
    </dgm:pt>
    <dgm:pt modelId="{2CC3A0ED-424B-4534-A604-2E40D80638B6}" type="parTrans" cxnId="{23DBCA3A-E201-4C2C-95C4-676E4F61320E}">
      <dgm:prSet/>
      <dgm:spPr/>
      <dgm:t>
        <a:bodyPr/>
        <a:lstStyle/>
        <a:p>
          <a:endParaRPr lang="en-GB"/>
        </a:p>
      </dgm:t>
    </dgm:pt>
    <dgm:pt modelId="{84201DA0-53B2-4458-BCBB-D310EBEFA02A}" type="sibTrans" cxnId="{23DBCA3A-E201-4C2C-95C4-676E4F61320E}">
      <dgm:prSet/>
      <dgm:spPr/>
      <dgm:t>
        <a:bodyPr/>
        <a:lstStyle/>
        <a:p>
          <a:endParaRPr lang="en-GB"/>
        </a:p>
      </dgm:t>
    </dgm:pt>
    <dgm:pt modelId="{DBDA3662-C98E-4947-9481-384895FF5667}">
      <dgm:prSet phldrT="[Text]"/>
      <dgm:spPr>
        <a:xfrm>
          <a:off x="5216155" y="1452691"/>
          <a:ext cx="2896543" cy="1158617"/>
        </a:xfrm>
        <a:prstGeom prst="chevron">
          <a:avLst/>
        </a:prstGeom>
      </dgm:spPr>
      <dgm:t>
        <a:bodyPr/>
        <a:lstStyle/>
        <a:p>
          <a:r>
            <a:rPr lang="fr-FR" b="1">
              <a:latin typeface="Calibri"/>
              <a:ea typeface="+mn-ea"/>
              <a:cs typeface="+mn-cs"/>
            </a:rPr>
            <a:t>Après-crise</a:t>
          </a:r>
        </a:p>
      </dgm:t>
    </dgm:pt>
    <dgm:pt modelId="{EAACDFBC-9AD7-4593-8E09-66E57B659953}" type="parTrans" cxnId="{269A2F4F-6065-4956-9EDF-F2EFB7657C28}">
      <dgm:prSet/>
      <dgm:spPr/>
      <dgm:t>
        <a:bodyPr/>
        <a:lstStyle/>
        <a:p>
          <a:endParaRPr lang="en-GB"/>
        </a:p>
      </dgm:t>
    </dgm:pt>
    <dgm:pt modelId="{70FC82F7-B8A0-413E-BD7F-F5D0813C8BA9}" type="sibTrans" cxnId="{269A2F4F-6065-4956-9EDF-F2EFB7657C28}">
      <dgm:prSet/>
      <dgm:spPr/>
      <dgm:t>
        <a:bodyPr/>
        <a:lstStyle/>
        <a:p>
          <a:endParaRPr lang="en-GB"/>
        </a:p>
      </dgm:t>
    </dgm:pt>
    <dgm:pt modelId="{65025283-8702-4C88-A77B-6866876AB47C}" type="pres">
      <dgm:prSet presAssocID="{964DD4FA-A1A4-4453-B952-3891E6BD50E1}" presName="Name0" presStyleCnt="0">
        <dgm:presLayoutVars>
          <dgm:dir/>
          <dgm:animLvl val="lvl"/>
          <dgm:resizeHandles val="exact"/>
        </dgm:presLayoutVars>
      </dgm:prSet>
      <dgm:spPr/>
    </dgm:pt>
    <dgm:pt modelId="{36CB71F5-C2F9-4636-9E9A-8DB1F6EEB06F}" type="pres">
      <dgm:prSet presAssocID="{81EB1E10-C5E0-4568-B98A-3ED57D6C7C8B}" presName="parTxOnly" presStyleLbl="node1" presStyleIdx="0" presStyleCnt="3" custScaleX="157118">
        <dgm:presLayoutVars>
          <dgm:chMax val="0"/>
          <dgm:chPref val="0"/>
          <dgm:bulletEnabled val="1"/>
        </dgm:presLayoutVars>
      </dgm:prSet>
      <dgm:spPr/>
    </dgm:pt>
    <dgm:pt modelId="{439A14EA-F9C8-4808-A456-A525AAA84D56}" type="pres">
      <dgm:prSet presAssocID="{06552BC4-38D9-47CA-B48A-EE577795E5F0}" presName="parTxOnlySpace" presStyleCnt="0"/>
      <dgm:spPr/>
    </dgm:pt>
    <dgm:pt modelId="{D7705385-4FB4-4474-9896-A4FA1F4C5AEC}" type="pres">
      <dgm:prSet presAssocID="{849BA2B8-5477-4F8B-ACA5-8F108FC05375}" presName="parTxOnly" presStyleLbl="node1" presStyleIdx="1" presStyleCnt="3">
        <dgm:presLayoutVars>
          <dgm:chMax val="0"/>
          <dgm:chPref val="0"/>
          <dgm:bulletEnabled val="1"/>
        </dgm:presLayoutVars>
      </dgm:prSet>
      <dgm:spPr/>
    </dgm:pt>
    <dgm:pt modelId="{5E9A8A98-734D-43D7-9833-4F0BFFFA17FA}" type="pres">
      <dgm:prSet presAssocID="{84201DA0-53B2-4458-BCBB-D310EBEFA02A}" presName="parTxOnlySpace" presStyleCnt="0"/>
      <dgm:spPr/>
    </dgm:pt>
    <dgm:pt modelId="{67DCCE4C-C40E-4751-97EC-DF086063CDA3}" type="pres">
      <dgm:prSet presAssocID="{DBDA3662-C98E-4947-9481-384895FF5667}" presName="parTxOnly" presStyleLbl="node1" presStyleIdx="2" presStyleCnt="3">
        <dgm:presLayoutVars>
          <dgm:chMax val="0"/>
          <dgm:chPref val="0"/>
          <dgm:bulletEnabled val="1"/>
        </dgm:presLayoutVars>
      </dgm:prSet>
      <dgm:spPr/>
    </dgm:pt>
  </dgm:ptLst>
  <dgm:cxnLst>
    <dgm:cxn modelId="{F5DAB732-BCBC-FD49-8727-731DABD9B855}" type="presOf" srcId="{849BA2B8-5477-4F8B-ACA5-8F108FC05375}" destId="{D7705385-4FB4-4474-9896-A4FA1F4C5AEC}" srcOrd="0" destOrd="0" presId="urn:microsoft.com/office/officeart/2005/8/layout/chevron1"/>
    <dgm:cxn modelId="{23DBCA3A-E201-4C2C-95C4-676E4F61320E}" srcId="{964DD4FA-A1A4-4453-B952-3891E6BD50E1}" destId="{849BA2B8-5477-4F8B-ACA5-8F108FC05375}" srcOrd="1" destOrd="0" parTransId="{2CC3A0ED-424B-4534-A604-2E40D80638B6}" sibTransId="{84201DA0-53B2-4458-BCBB-D310EBEFA02A}"/>
    <dgm:cxn modelId="{95AB885D-8539-794C-8FD4-146D2DF82DD5}" type="presOf" srcId="{81EB1E10-C5E0-4568-B98A-3ED57D6C7C8B}" destId="{36CB71F5-C2F9-4636-9E9A-8DB1F6EEB06F}" srcOrd="0" destOrd="0" presId="urn:microsoft.com/office/officeart/2005/8/layout/chevron1"/>
    <dgm:cxn modelId="{269A2F4F-6065-4956-9EDF-F2EFB7657C28}" srcId="{964DD4FA-A1A4-4453-B952-3891E6BD50E1}" destId="{DBDA3662-C98E-4947-9481-384895FF5667}" srcOrd="2" destOrd="0" parTransId="{EAACDFBC-9AD7-4593-8E09-66E57B659953}" sibTransId="{70FC82F7-B8A0-413E-BD7F-F5D0813C8BA9}"/>
    <dgm:cxn modelId="{6BDB0D98-3DA5-8342-8CE0-FB8B8EA84DC4}" type="presOf" srcId="{DBDA3662-C98E-4947-9481-384895FF5667}" destId="{67DCCE4C-C40E-4751-97EC-DF086063CDA3}" srcOrd="0" destOrd="0" presId="urn:microsoft.com/office/officeart/2005/8/layout/chevron1"/>
    <dgm:cxn modelId="{DD308CA0-7085-6B41-9199-B1563FFF0C13}" type="presOf" srcId="{964DD4FA-A1A4-4453-B952-3891E6BD50E1}" destId="{65025283-8702-4C88-A77B-6866876AB47C}" srcOrd="0" destOrd="0" presId="urn:microsoft.com/office/officeart/2005/8/layout/chevron1"/>
    <dgm:cxn modelId="{6F542DE1-F71E-47E5-9F4F-22B5779B3515}" srcId="{964DD4FA-A1A4-4453-B952-3891E6BD50E1}" destId="{81EB1E10-C5E0-4568-B98A-3ED57D6C7C8B}" srcOrd="0" destOrd="0" parTransId="{AD2991C3-674A-4161-A318-9121A7683501}" sibTransId="{06552BC4-38D9-47CA-B48A-EE577795E5F0}"/>
    <dgm:cxn modelId="{6029EB72-6287-1F48-A9A6-AA0451FBAE1F}" type="presParOf" srcId="{65025283-8702-4C88-A77B-6866876AB47C}" destId="{36CB71F5-C2F9-4636-9E9A-8DB1F6EEB06F}" srcOrd="0" destOrd="0" presId="urn:microsoft.com/office/officeart/2005/8/layout/chevron1"/>
    <dgm:cxn modelId="{BC583D1E-78E9-5843-ACCB-AFEF7423C975}" type="presParOf" srcId="{65025283-8702-4C88-A77B-6866876AB47C}" destId="{439A14EA-F9C8-4808-A456-A525AAA84D56}" srcOrd="1" destOrd="0" presId="urn:microsoft.com/office/officeart/2005/8/layout/chevron1"/>
    <dgm:cxn modelId="{9581C7EC-67CD-EB45-B547-05E429CA1F18}" type="presParOf" srcId="{65025283-8702-4C88-A77B-6866876AB47C}" destId="{D7705385-4FB4-4474-9896-A4FA1F4C5AEC}" srcOrd="2" destOrd="0" presId="urn:microsoft.com/office/officeart/2005/8/layout/chevron1"/>
    <dgm:cxn modelId="{4AC9DCEA-1FE9-7840-9404-0E185D0207E9}" type="presParOf" srcId="{65025283-8702-4C88-A77B-6866876AB47C}" destId="{5E9A8A98-734D-43D7-9833-4F0BFFFA17FA}" srcOrd="3" destOrd="0" presId="urn:microsoft.com/office/officeart/2005/8/layout/chevron1"/>
    <dgm:cxn modelId="{3A47735C-4CE8-2C4B-9671-F9D5857D82D5}" type="presParOf" srcId="{65025283-8702-4C88-A77B-6866876AB47C}" destId="{67DCCE4C-C40E-4751-97EC-DF086063CD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B71F5-C2F9-4636-9E9A-8DB1F6EEB06F}">
      <dsp:nvSpPr>
        <dsp:cNvPr id="0" name=""/>
        <dsp:cNvSpPr/>
      </dsp:nvSpPr>
      <dsp:spPr>
        <a:xfrm>
          <a:off x="3355" y="1089098"/>
          <a:ext cx="3779003" cy="962080"/>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Crise</a:t>
          </a:r>
        </a:p>
      </dsp:txBody>
      <dsp:txXfrm>
        <a:off x="484395" y="1089098"/>
        <a:ext cx="2816923" cy="962080"/>
      </dsp:txXfrm>
    </dsp:sp>
    <dsp:sp modelId="{D7705385-4FB4-4474-9896-A4FA1F4C5AEC}">
      <dsp:nvSpPr>
        <dsp:cNvPr id="0" name=""/>
        <dsp:cNvSpPr/>
      </dsp:nvSpPr>
      <dsp:spPr>
        <a:xfrm>
          <a:off x="3541838" y="1089098"/>
          <a:ext cx="2405200" cy="962080"/>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Relèvement</a:t>
          </a:r>
        </a:p>
      </dsp:txBody>
      <dsp:txXfrm>
        <a:off x="4022878" y="1089098"/>
        <a:ext cx="1443120" cy="962080"/>
      </dsp:txXfrm>
    </dsp:sp>
    <dsp:sp modelId="{67DCCE4C-C40E-4751-97EC-DF086063CDA3}">
      <dsp:nvSpPr>
        <dsp:cNvPr id="0" name=""/>
        <dsp:cNvSpPr/>
      </dsp:nvSpPr>
      <dsp:spPr>
        <a:xfrm>
          <a:off x="5706519" y="1089098"/>
          <a:ext cx="2405200" cy="962080"/>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Après-crise</a:t>
          </a:r>
        </a:p>
      </dsp:txBody>
      <dsp:txXfrm>
        <a:off x="6187559" y="1089098"/>
        <a:ext cx="1443120" cy="962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B71F5-C2F9-4636-9E9A-8DB1F6EEB06F}">
      <dsp:nvSpPr>
        <dsp:cNvPr id="0" name=""/>
        <dsp:cNvSpPr/>
      </dsp:nvSpPr>
      <dsp:spPr>
        <a:xfrm>
          <a:off x="3107" y="1131100"/>
          <a:ext cx="4157517" cy="878076"/>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900" b="1" kern="1200">
              <a:latin typeface="Calibri"/>
              <a:ea typeface="+mn-ea"/>
              <a:cs typeface="+mn-cs"/>
            </a:rPr>
            <a:t>Crise</a:t>
          </a:r>
        </a:p>
      </dsp:txBody>
      <dsp:txXfrm>
        <a:off x="442145" y="1131100"/>
        <a:ext cx="3279441" cy="878076"/>
      </dsp:txXfrm>
    </dsp:sp>
    <dsp:sp modelId="{D7705385-4FB4-4474-9896-A4FA1F4C5AEC}">
      <dsp:nvSpPr>
        <dsp:cNvPr id="0" name=""/>
        <dsp:cNvSpPr/>
      </dsp:nvSpPr>
      <dsp:spPr>
        <a:xfrm>
          <a:off x="3941105" y="1131100"/>
          <a:ext cx="2195191" cy="878076"/>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900" b="1" kern="1200">
              <a:latin typeface="Calibri"/>
              <a:ea typeface="+mn-ea"/>
              <a:cs typeface="+mn-cs"/>
            </a:rPr>
            <a:t>Relèvement</a:t>
          </a:r>
        </a:p>
      </dsp:txBody>
      <dsp:txXfrm>
        <a:off x="4380143" y="1131100"/>
        <a:ext cx="1317115" cy="878076"/>
      </dsp:txXfrm>
    </dsp:sp>
    <dsp:sp modelId="{67DCCE4C-C40E-4751-97EC-DF086063CDA3}">
      <dsp:nvSpPr>
        <dsp:cNvPr id="0" name=""/>
        <dsp:cNvSpPr/>
      </dsp:nvSpPr>
      <dsp:spPr>
        <a:xfrm>
          <a:off x="5916777" y="1131100"/>
          <a:ext cx="2195191" cy="878076"/>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900" b="1" kern="1200">
              <a:latin typeface="Calibri"/>
              <a:ea typeface="+mn-ea"/>
              <a:cs typeface="+mn-cs"/>
            </a:rPr>
            <a:t>Après-crise</a:t>
          </a:r>
        </a:p>
      </dsp:txBody>
      <dsp:txXfrm>
        <a:off x="6355815" y="1131100"/>
        <a:ext cx="1317115" cy="878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B71F5-C2F9-4636-9E9A-8DB1F6EEB06F}">
      <dsp:nvSpPr>
        <dsp:cNvPr id="0" name=""/>
        <dsp:cNvSpPr/>
      </dsp:nvSpPr>
      <dsp:spPr>
        <a:xfrm>
          <a:off x="3355" y="1089098"/>
          <a:ext cx="3779003" cy="962080"/>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Crise</a:t>
          </a:r>
        </a:p>
      </dsp:txBody>
      <dsp:txXfrm>
        <a:off x="484395" y="1089098"/>
        <a:ext cx="2816923" cy="962080"/>
      </dsp:txXfrm>
    </dsp:sp>
    <dsp:sp modelId="{D7705385-4FB4-4474-9896-A4FA1F4C5AEC}">
      <dsp:nvSpPr>
        <dsp:cNvPr id="0" name=""/>
        <dsp:cNvSpPr/>
      </dsp:nvSpPr>
      <dsp:spPr>
        <a:xfrm>
          <a:off x="3541838" y="1089098"/>
          <a:ext cx="2405200" cy="962080"/>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Relèvement</a:t>
          </a:r>
        </a:p>
      </dsp:txBody>
      <dsp:txXfrm>
        <a:off x="4022878" y="1089098"/>
        <a:ext cx="1443120" cy="962080"/>
      </dsp:txXfrm>
    </dsp:sp>
    <dsp:sp modelId="{67DCCE4C-C40E-4751-97EC-DF086063CDA3}">
      <dsp:nvSpPr>
        <dsp:cNvPr id="0" name=""/>
        <dsp:cNvSpPr/>
      </dsp:nvSpPr>
      <dsp:spPr>
        <a:xfrm>
          <a:off x="5706519" y="1089098"/>
          <a:ext cx="2405200" cy="962080"/>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Après-crise</a:t>
          </a:r>
        </a:p>
      </dsp:txBody>
      <dsp:txXfrm>
        <a:off x="6187559" y="1089098"/>
        <a:ext cx="1443120" cy="962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B71F5-C2F9-4636-9E9A-8DB1F6EEB06F}">
      <dsp:nvSpPr>
        <dsp:cNvPr id="0" name=""/>
        <dsp:cNvSpPr/>
      </dsp:nvSpPr>
      <dsp:spPr>
        <a:xfrm>
          <a:off x="3355" y="1089098"/>
          <a:ext cx="3779003" cy="962080"/>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Crise</a:t>
          </a:r>
        </a:p>
      </dsp:txBody>
      <dsp:txXfrm>
        <a:off x="484395" y="1089098"/>
        <a:ext cx="2816923" cy="962080"/>
      </dsp:txXfrm>
    </dsp:sp>
    <dsp:sp modelId="{D7705385-4FB4-4474-9896-A4FA1F4C5AEC}">
      <dsp:nvSpPr>
        <dsp:cNvPr id="0" name=""/>
        <dsp:cNvSpPr/>
      </dsp:nvSpPr>
      <dsp:spPr>
        <a:xfrm>
          <a:off x="3541838" y="1089098"/>
          <a:ext cx="2405200" cy="962080"/>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Relèvement</a:t>
          </a:r>
        </a:p>
      </dsp:txBody>
      <dsp:txXfrm>
        <a:off x="4022878" y="1089098"/>
        <a:ext cx="1443120" cy="962080"/>
      </dsp:txXfrm>
    </dsp:sp>
    <dsp:sp modelId="{67DCCE4C-C40E-4751-97EC-DF086063CDA3}">
      <dsp:nvSpPr>
        <dsp:cNvPr id="0" name=""/>
        <dsp:cNvSpPr/>
      </dsp:nvSpPr>
      <dsp:spPr>
        <a:xfrm>
          <a:off x="5706519" y="1089098"/>
          <a:ext cx="2405200" cy="962080"/>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fr-FR" sz="2100" b="1" kern="1200">
              <a:latin typeface="Calibri"/>
              <a:ea typeface="+mn-ea"/>
              <a:cs typeface="+mn-cs"/>
            </a:rPr>
            <a:t>Après-crise</a:t>
          </a:r>
        </a:p>
      </dsp:txBody>
      <dsp:txXfrm>
        <a:off x="6187559" y="1089098"/>
        <a:ext cx="1443120" cy="9620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8C62F-3540-495B-B1A1-7225C59FC891}"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55CB8-EB6F-4A9D-8D40-0EFB3D5A9150}" type="slidenum">
              <a:rPr lang="en-US" smtClean="0"/>
              <a:t>‹#›</a:t>
            </a:fld>
            <a:endParaRPr lang="en-US"/>
          </a:p>
        </p:txBody>
      </p:sp>
    </p:spTree>
    <p:extLst>
      <p:ext uri="{BB962C8B-B14F-4D97-AF65-F5344CB8AC3E}">
        <p14:creationId xmlns:p14="http://schemas.microsoft.com/office/powerpoint/2010/main" val="90996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C02D6-0493-4815-9BD3-E2E6711DA0B7}" type="slidenum">
              <a:rPr lang="en-US"/>
              <a:pPr/>
              <a:t>1</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Majda</a:t>
            </a:r>
            <a:r>
              <a:rPr lang="en-GB" dirty="0"/>
              <a:t> AQAZOUZ, SRH advisor ICRC</a:t>
            </a:r>
          </a:p>
          <a:p>
            <a:endParaRPr lang="fr-FR" dirty="0"/>
          </a:p>
        </p:txBody>
      </p:sp>
    </p:spTree>
    <p:extLst>
      <p:ext uri="{BB962C8B-B14F-4D97-AF65-F5344CB8AC3E}">
        <p14:creationId xmlns:p14="http://schemas.microsoft.com/office/powerpoint/2010/main" val="267097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defRPr>
                <a:solidFill>
                  <a:schemeClr val="tx1"/>
                </a:solidFill>
                <a:latin typeface="Calibri" panose="020F0502020204030204" pitchFamily="34" charset="0"/>
                <a:cs typeface="Arial" panose="020B0604020202020204" pitchFamily="34" charset="0"/>
              </a:defRPr>
            </a:lvl1pPr>
            <a:lvl2pPr marL="742950" indent="-285750" defTabSz="904875">
              <a:defRPr>
                <a:solidFill>
                  <a:schemeClr val="tx1"/>
                </a:solidFill>
                <a:latin typeface="Calibri" panose="020F0502020204030204" pitchFamily="34" charset="0"/>
                <a:cs typeface="Arial" panose="020B0604020202020204" pitchFamily="34" charset="0"/>
              </a:defRPr>
            </a:lvl2pPr>
            <a:lvl3pPr marL="1143000" indent="-228600" defTabSz="904875">
              <a:defRPr>
                <a:solidFill>
                  <a:schemeClr val="tx1"/>
                </a:solidFill>
                <a:latin typeface="Calibri" panose="020F0502020204030204" pitchFamily="34" charset="0"/>
                <a:cs typeface="Arial" panose="020B0604020202020204" pitchFamily="34" charset="0"/>
              </a:defRPr>
            </a:lvl3pPr>
            <a:lvl4pPr marL="1600200" indent="-228600" defTabSz="904875">
              <a:defRPr>
                <a:solidFill>
                  <a:schemeClr val="tx1"/>
                </a:solidFill>
                <a:latin typeface="Calibri" panose="020F0502020204030204" pitchFamily="34" charset="0"/>
                <a:cs typeface="Arial" panose="020B0604020202020204" pitchFamily="34" charset="0"/>
              </a:defRPr>
            </a:lvl4pPr>
            <a:lvl5pPr marL="2057400" indent="-228600" defTabSz="904875">
              <a:defRPr>
                <a:solidFill>
                  <a:schemeClr val="tx1"/>
                </a:solidFill>
                <a:latin typeface="Calibri" panose="020F0502020204030204" pitchFamily="34"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4572869-5CBF-4CEB-A2A9-3B298D2FC61F}" type="slidenum">
              <a:rPr lang="en-US" altLang="en-US" sz="1100" smtClean="0">
                <a:latin typeface="Times New Roman" panose="02020603050405020304" pitchFamily="18" charset="0"/>
                <a:ea typeface="MS PGothic" pitchFamily="34" charset="-128"/>
              </a:rPr>
              <a:pPr/>
              <a:t>22</a:t>
            </a:fld>
            <a:endParaRPr lang="en-US" altLang="en-US" sz="1100">
              <a:latin typeface="Times New Roman" panose="02020603050405020304" pitchFamily="18" charset="0"/>
              <a:ea typeface="MS PGothic" pitchFamily="34" charset="-128"/>
            </a:endParaRPr>
          </a:p>
        </p:txBody>
      </p:sp>
      <p:sp>
        <p:nvSpPr>
          <p:cNvPr id="10243" name="Rectangle 2"/>
          <p:cNvSpPr>
            <a:spLocks noGrp="1" noRot="1" noChangeAspect="1" noChangeArrowheads="1" noTextEdit="1"/>
          </p:cNvSpPr>
          <p:nvPr>
            <p:ph type="sldImg"/>
          </p:nvPr>
        </p:nvSpPr>
        <p:spPr bwMode="auto">
          <a:xfrm>
            <a:off x="382588" y="687388"/>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61023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455325">
              <a:defRPr/>
            </a:pPr>
            <a:fld id="{E5A7E84C-A6C7-4B6E-8676-E91A9610F8FF}" type="slidenum">
              <a:rPr lang="en-AU">
                <a:solidFill>
                  <a:prstClr val="black"/>
                </a:solidFill>
                <a:latin typeface="Calibri" panose="020F0502020204030204"/>
              </a:rPr>
              <a:pPr defTabSz="455325">
                <a:defRPr/>
              </a:pPr>
              <a:t>23</a:t>
            </a:fld>
            <a:endParaRPr lang="en-AU">
              <a:solidFill>
                <a:prstClr val="black"/>
              </a:solidFill>
              <a:latin typeface="Calibri" panose="020F0502020204030204"/>
            </a:endParaRPr>
          </a:p>
        </p:txBody>
      </p:sp>
    </p:spTree>
    <p:extLst>
      <p:ext uri="{BB962C8B-B14F-4D97-AF65-F5344CB8AC3E}">
        <p14:creationId xmlns:p14="http://schemas.microsoft.com/office/powerpoint/2010/main" val="390948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SV care is integrated to SRH care, SV occur around or about SRH organs, It has SRH consequences, management of SV cases are basically available in SRH services, and confidentiality (maternities are usually women safe spaces (in general). </a:t>
            </a:r>
          </a:p>
          <a:p>
            <a:r>
              <a:rPr lang="en-AU" dirty="0"/>
              <a:t>- One stop model, within a case management approach… GBV working group </a:t>
            </a:r>
          </a:p>
          <a:p>
            <a:endParaRPr lang="en-AU" dirty="0"/>
          </a:p>
          <a:p>
            <a:endParaRPr lang="en-AU" dirty="0"/>
          </a:p>
        </p:txBody>
      </p:sp>
      <p:sp>
        <p:nvSpPr>
          <p:cNvPr id="4" name="Slide Number Placeholder 3"/>
          <p:cNvSpPr>
            <a:spLocks noGrp="1"/>
          </p:cNvSpPr>
          <p:nvPr>
            <p:ph type="sldNum" sz="quarter" idx="10"/>
          </p:nvPr>
        </p:nvSpPr>
        <p:spPr/>
        <p:txBody>
          <a:bodyPr/>
          <a:lstStyle/>
          <a:p>
            <a:fld id="{3C02974E-D34C-40E6-BCB1-A514EA78D291}" type="slidenum">
              <a:rPr lang="en-AU" smtClean="0"/>
              <a:t>26</a:t>
            </a:fld>
            <a:endParaRPr lang="en-AU"/>
          </a:p>
        </p:txBody>
      </p:sp>
    </p:spTree>
    <p:extLst>
      <p:ext uri="{BB962C8B-B14F-4D97-AF65-F5344CB8AC3E}">
        <p14:creationId xmlns:p14="http://schemas.microsoft.com/office/powerpoint/2010/main" val="681371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2974E-D34C-40E6-BCB1-A514EA78D2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7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fourth objective is dedicated to maternal and newborn health. The importance of ensuring provision of life-saving MNH interventions at the outset of an emergency cannot be underestimated. Globally, the countries with the highest maternal mortality ratios are almost all defined as conflict-affected, post-conflict, or fragile. Approximately 4% of a displaced population is pregnant at any given time and one in six pregnant women in emergencies will have life threatening complications. Notably, in the 2018 version of the MISP there is greater emphasis on activities to decrease newborn morbidity and mortality. </a:t>
            </a:r>
          </a:p>
          <a:p>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b="0" i="0" u="none" strike="noStrike" kern="1200"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cap="none" dirty="0">
                <a:solidFill>
                  <a:schemeClr val="tx1"/>
                </a:solidFill>
                <a:effectLst/>
                <a:latin typeface="Calibri"/>
                <a:ea typeface="Calibri"/>
                <a:cs typeface="Calibri"/>
                <a:sym typeface="Calibri"/>
              </a:rPr>
              <a:t>More than 60 percent of all maternal deaths occur in emergency and fragile context settings. </a:t>
            </a:r>
            <a:r>
              <a:rPr lang="en-GB" sz="1200" b="0" i="0" u="none" strike="noStrike" kern="1200" cap="none" baseline="0" dirty="0">
                <a:solidFill>
                  <a:schemeClr val="tx1"/>
                </a:solidFill>
                <a:effectLst/>
                <a:latin typeface="Calibri"/>
                <a:ea typeface="Calibri"/>
                <a:cs typeface="Calibri"/>
                <a:sym typeface="Calibri"/>
              </a:rPr>
              <a:t> </a:t>
            </a:r>
            <a:r>
              <a:rPr lang="en-GB" sz="1200" b="0" i="0" u="none" strike="noStrike" kern="1200" cap="none" dirty="0">
                <a:solidFill>
                  <a:schemeClr val="tx1"/>
                </a:solidFill>
                <a:effectLst/>
                <a:latin typeface="Calibri"/>
                <a:ea typeface="Calibri"/>
                <a:cs typeface="Calibri"/>
                <a:sym typeface="Calibri"/>
              </a:rPr>
              <a:t>It means that m</a:t>
            </a:r>
            <a:r>
              <a:rPr lang="en-US" sz="1200" b="0" i="0" u="none" strike="noStrike" kern="1200" cap="none" dirty="0">
                <a:solidFill>
                  <a:schemeClr val="tx1"/>
                </a:solidFill>
                <a:effectLst/>
                <a:latin typeface="Calibri"/>
                <a:ea typeface="Calibri"/>
                <a:cs typeface="Calibri"/>
                <a:sym typeface="Calibri"/>
              </a:rPr>
              <a:t>ore than 500 women and girls die in emergency settings every day from complications due to pregnancy and childbirth.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Calibri"/>
                <a:cs typeface="Calibri"/>
                <a:sym typeface="Calibri"/>
              </a:rPr>
              <a:t>500 women who needed to give</a:t>
            </a:r>
            <a:r>
              <a:rPr lang="en-US" sz="1200" b="0" i="0" u="none" strike="noStrike" kern="1200" cap="none" baseline="0" dirty="0">
                <a:solidFill>
                  <a:schemeClr val="tx1"/>
                </a:solidFill>
                <a:effectLst/>
                <a:latin typeface="Calibri"/>
                <a:ea typeface="Calibri"/>
                <a:cs typeface="Calibri"/>
                <a:sym typeface="Calibri"/>
              </a:rPr>
              <a:t> birth in a safe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Calibri"/>
                <a:cs typeface="Calibri"/>
                <a:sym typeface="Calibri"/>
              </a:rPr>
              <a:t>Most of those complications can be prevented or managed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Calibri"/>
                <a:cs typeface="Calibri"/>
                <a:sym typeface="Calibri"/>
              </a:rPr>
              <a:t>500 women that we can save every day</a:t>
            </a:r>
            <a:r>
              <a:rPr lang="en-US" sz="1200" b="0" i="0" u="none" strike="noStrike" kern="1200" cap="none" baseline="0" dirty="0">
                <a:solidFill>
                  <a:schemeClr val="tx1"/>
                </a:solidFill>
                <a:effectLst/>
                <a:latin typeface="Calibri"/>
                <a:ea typeface="Calibri"/>
                <a:cs typeface="Calibri"/>
                <a:sym typeface="Calibri"/>
              </a:rPr>
              <a:t> by prioritizing SRH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baseline="0"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Sexual and gender-based violence also increases in such settings, with devastating and sometimes deadly consequences. </a:t>
            </a:r>
          </a:p>
          <a:p>
            <a:pPr marL="171450" lvl="0" indent="-171450">
              <a:buFont typeface="Arial" panose="020B0604020202020204" pitchFamily="34" charset="0"/>
              <a:buChar char="•"/>
            </a:pPr>
            <a:endParaRPr lang="en-US" sz="1200" b="0" i="0" u="none" strike="noStrike" kern="1200" cap="none"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The unprecedented frequency, intensity and scope of humanitarian emergencies in the past year has dramatically amplified these risks for millions of women and girls</a:t>
            </a:r>
          </a:p>
          <a:p>
            <a:pPr marL="171450" lvl="0" indent="-171450">
              <a:buFont typeface="Arial" panose="020B0604020202020204" pitchFamily="34" charset="0"/>
              <a:buChar char="•"/>
            </a:pPr>
            <a:endParaRPr lang="en-US" sz="1200" b="0" i="0" u="none" strike="noStrike" kern="1200" cap="none"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We </a:t>
            </a:r>
            <a:r>
              <a:rPr lang="en-US" sz="1200" b="0" i="0" u="none" strike="noStrike" kern="1200" cap="none" baseline="0" dirty="0">
                <a:solidFill>
                  <a:schemeClr val="tx1"/>
                </a:solidFill>
                <a:effectLst/>
                <a:latin typeface="Calibri"/>
                <a:ea typeface="Calibri"/>
                <a:cs typeface="Calibri"/>
                <a:sym typeface="Calibri"/>
              </a:rPr>
              <a:t>need to prioritize life-saving high impact strategies at the onset of an emergency, and we also need to be able to scale up services. T</a:t>
            </a:r>
            <a:r>
              <a:rPr lang="en-US" sz="1200" b="0" i="0" u="none" strike="noStrike" kern="1200" cap="none" dirty="0">
                <a:solidFill>
                  <a:schemeClr val="tx1"/>
                </a:solidFill>
                <a:effectLst/>
                <a:latin typeface="Calibri"/>
                <a:ea typeface="Calibri"/>
                <a:cs typeface="Calibri"/>
                <a:sym typeface="Calibri"/>
              </a:rPr>
              <a:t>he average length of displacement is now around 17 years (conflicts in Somalia and Afghanistan, for example are in their third and fourth decades, respectively. We have entire generations, born and raised in camps and other displacement settings). </a:t>
            </a:r>
            <a:endParaRPr lang="en-GB" sz="1200" b="0" i="0" u="none" strike="noStrike" kern="1200" cap="none" baseline="0" dirty="0">
              <a:solidFill>
                <a:schemeClr val="tx1"/>
              </a:solidFill>
              <a:effectLst/>
              <a:latin typeface="Calibri"/>
              <a:ea typeface="Calibri"/>
              <a:cs typeface="Calibri"/>
              <a:sym typeface="Calibri"/>
            </a:endParaRPr>
          </a:p>
          <a:p>
            <a:endParaRPr lang="en-GB" dirty="0"/>
          </a:p>
          <a:p>
            <a:r>
              <a:rPr lang="en-US" dirty="0">
                <a:solidFill>
                  <a:schemeClr val="tx1"/>
                </a:solidFill>
              </a:rPr>
              <a:t>- Trends in Maternal Mortality: 1990 </a:t>
            </a:r>
            <a:r>
              <a:rPr lang="en-US" dirty="0">
                <a:solidFill>
                  <a:schemeClr val="tx1"/>
                </a:solidFill>
                <a:highlight>
                  <a:srgbClr val="FFFF00"/>
                </a:highlight>
              </a:rPr>
              <a:t>to 2015 </a:t>
            </a:r>
            <a:r>
              <a:rPr lang="en-US" dirty="0">
                <a:solidFill>
                  <a:srgbClr val="0000FF"/>
                </a:solidFill>
                <a:highlight>
                  <a:srgbClr val="FFFF00"/>
                </a:highlight>
              </a:rPr>
              <a:t>WHO https</a:t>
            </a:r>
            <a:r>
              <a:rPr lang="en-US" dirty="0">
                <a:solidFill>
                  <a:schemeClr val="tx1"/>
                </a:solidFill>
                <a:highlight>
                  <a:srgbClr val="FFFF00"/>
                </a:highlight>
              </a:rPr>
              <a:t>://apps.who.int/iris/bitstream/handle/10665/194254/9789241565141_eng.pdf </a:t>
            </a:r>
          </a:p>
          <a:p>
            <a:r>
              <a:rPr lang="en-US" dirty="0">
                <a:solidFill>
                  <a:schemeClr val="tx1"/>
                </a:solidFill>
                <a:highlight>
                  <a:srgbClr val="FFFF00"/>
                </a:highlight>
              </a:rPr>
              <a:t>- Inter agency field manual </a:t>
            </a:r>
            <a:r>
              <a:rPr lang="en-US" dirty="0">
                <a:solidFill>
                  <a:schemeClr val="tx1"/>
                </a:solidFill>
              </a:rPr>
              <a:t>maternal and newborn health </a:t>
            </a:r>
            <a:r>
              <a:rPr lang="en-US" dirty="0" err="1">
                <a:solidFill>
                  <a:schemeClr val="tx1"/>
                </a:solidFill>
              </a:rPr>
              <a:t>chapitre</a:t>
            </a:r>
            <a:r>
              <a:rPr lang="en-US" dirty="0">
                <a:solidFill>
                  <a:schemeClr val="tx1"/>
                </a:solidFill>
              </a:rPr>
              <a:t>, https://iawgfieldmanual.com/manual/mnh#introduction (majda)</a:t>
            </a:r>
          </a:p>
        </p:txBody>
      </p:sp>
      <p:sp>
        <p:nvSpPr>
          <p:cNvPr id="4" name="Slide Number Placeholder 3"/>
          <p:cNvSpPr>
            <a:spLocks noGrp="1"/>
          </p:cNvSpPr>
          <p:nvPr>
            <p:ph type="sldNum" sz="quarter" idx="10"/>
          </p:nvPr>
        </p:nvSpPr>
        <p:spPr/>
        <p:txBody>
          <a:bodyPr/>
          <a:lstStyle/>
          <a:p>
            <a:fld id="{5192D6FB-E353-4ECC-AC90-9DC76B310198}" type="slidenum">
              <a:rPr lang="en-US" smtClean="0"/>
              <a:t>28</a:t>
            </a:fld>
            <a:endParaRPr lang="en-US"/>
          </a:p>
        </p:txBody>
      </p:sp>
    </p:spTree>
    <p:extLst>
      <p:ext uri="{BB962C8B-B14F-4D97-AF65-F5344CB8AC3E}">
        <p14:creationId xmlns:p14="http://schemas.microsoft.com/office/powerpoint/2010/main" val="209742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https://www.thelancet.com/journals/langlo/article/PIIS2214-109X(14)70227-X/fulltext#seccestitle130 </a:t>
            </a:r>
          </a:p>
        </p:txBody>
      </p:sp>
      <p:sp>
        <p:nvSpPr>
          <p:cNvPr id="4" name="Slide Number Placeholder 3"/>
          <p:cNvSpPr>
            <a:spLocks noGrp="1"/>
          </p:cNvSpPr>
          <p:nvPr>
            <p:ph type="sldNum" sz="quarter" idx="10"/>
          </p:nvPr>
        </p:nvSpPr>
        <p:spPr/>
        <p:txBody>
          <a:bodyPr/>
          <a:lstStyle/>
          <a:p>
            <a:fld id="{98FE7E71-EC3A-4275-AF01-3938AF7CEBCF}" type="slidenum">
              <a:rPr lang="en-AU" smtClean="0"/>
              <a:t>29</a:t>
            </a:fld>
            <a:endParaRPr lang="en-AU"/>
          </a:p>
        </p:txBody>
      </p:sp>
    </p:spTree>
    <p:extLst>
      <p:ext uri="{BB962C8B-B14F-4D97-AF65-F5344CB8AC3E}">
        <p14:creationId xmlns:p14="http://schemas.microsoft.com/office/powerpoint/2010/main" val="275411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MISP to major causes of maternal and newborn death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2974E-D34C-40E6-BCB1-A514EA78D2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46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98FE7E71-EC3A-4275-AF01-3938AF7CEBCF}" type="slidenum">
              <a:rPr lang="en-AU" smtClean="0"/>
              <a:t>31</a:t>
            </a:fld>
            <a:endParaRPr lang="en-AU"/>
          </a:p>
        </p:txBody>
      </p:sp>
    </p:spTree>
    <p:extLst>
      <p:ext uri="{BB962C8B-B14F-4D97-AF65-F5344CB8AC3E}">
        <p14:creationId xmlns:p14="http://schemas.microsoft.com/office/powerpoint/2010/main" val="51051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Self-care interventions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2974E-D34C-40E6-BCB1-A514EA78D2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682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Reorientation of services and resources toward general or specific health need.</a:t>
            </a:r>
          </a:p>
        </p:txBody>
      </p:sp>
      <p:sp>
        <p:nvSpPr>
          <p:cNvPr id="4" name="Slide Number Placeholder 3"/>
          <p:cNvSpPr>
            <a:spLocks noGrp="1"/>
          </p:cNvSpPr>
          <p:nvPr>
            <p:ph type="sldNum" sz="quarter" idx="10"/>
          </p:nvPr>
        </p:nvSpPr>
        <p:spPr/>
        <p:txBody>
          <a:bodyPr/>
          <a:lstStyle/>
          <a:p>
            <a:fld id="{98FE7E71-EC3A-4275-AF01-3938AF7CEBCF}" type="slidenum">
              <a:rPr lang="en-AU" smtClean="0"/>
              <a:t>33</a:t>
            </a:fld>
            <a:endParaRPr lang="en-AU"/>
          </a:p>
        </p:txBody>
      </p:sp>
    </p:spTree>
    <p:extLst>
      <p:ext uri="{BB962C8B-B14F-4D97-AF65-F5344CB8AC3E}">
        <p14:creationId xmlns:p14="http://schemas.microsoft.com/office/powerpoint/2010/main" val="406917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2677B8E-AE91-499A-BB1F-CC1C05854A83}" type="slidenum">
              <a:rPr lang="en-GB" smtClean="0"/>
              <a:pPr/>
              <a:t>2</a:t>
            </a:fld>
            <a:endParaRPr lang="en-GB"/>
          </a:p>
        </p:txBody>
      </p:sp>
      <p:sp>
        <p:nvSpPr>
          <p:cNvPr id="62467" name="Rectangle 2"/>
          <p:cNvSpPr>
            <a:spLocks noGrp="1" noRot="1" noChangeAspect="1" noChangeArrowheads="1" noTextEdit="1"/>
          </p:cNvSpPr>
          <p:nvPr>
            <p:ph type="sldImg"/>
          </p:nvPr>
        </p:nvSpPr>
        <p:spPr>
          <a:xfrm>
            <a:off x="382588" y="685800"/>
            <a:ext cx="6096000" cy="3429000"/>
          </a:xfrm>
          <a:ln/>
        </p:spPr>
      </p:sp>
      <p:sp>
        <p:nvSpPr>
          <p:cNvPr id="62468" name="Rectangle 3"/>
          <p:cNvSpPr>
            <a:spLocks noGrp="1" noChangeArrowheads="1"/>
          </p:cNvSpPr>
          <p:nvPr>
            <p:ph type="body" idx="1"/>
          </p:nvPr>
        </p:nvSpPr>
        <p:spPr>
          <a:xfrm>
            <a:off x="762000" y="4344095"/>
            <a:ext cx="5410200" cy="4344094"/>
          </a:xfrm>
          <a:noFill/>
          <a:ln/>
        </p:spPr>
        <p:txBody>
          <a:bodyPr/>
          <a:lstStyle/>
          <a:p>
            <a:endParaRPr lang="en-GB" sz="1000" dirty="0"/>
          </a:p>
        </p:txBody>
      </p:sp>
    </p:spTree>
    <p:extLst>
      <p:ext uri="{BB962C8B-B14F-4D97-AF65-F5344CB8AC3E}">
        <p14:creationId xmlns:p14="http://schemas.microsoft.com/office/powerpoint/2010/main" val="324365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H"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
        <p:nvSpPr>
          <p:cNvPr id="214" name="Google Shape;21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Tree>
    <p:extLst>
      <p:ext uri="{BB962C8B-B14F-4D97-AF65-F5344CB8AC3E}">
        <p14:creationId xmlns:p14="http://schemas.microsoft.com/office/powerpoint/2010/main" val="3763266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FE7E71-EC3A-4275-AF01-3938AF7CEBC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608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could be expanded out- based on IPAS</a:t>
            </a:r>
          </a:p>
          <a:p>
            <a:endParaRPr lang="en-AU" dirty="0"/>
          </a:p>
          <a:p>
            <a:r>
              <a:rPr lang="en-AU" dirty="0"/>
              <a:t>Safe abortion care is usually accompanied with comprehensive abortion care approach and model.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FE7E71-EC3A-4275-AF01-3938AF7CEBC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78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5CB8-EB6F-4A9D-8D40-0EFB3D5A9150}" type="slidenum">
              <a:rPr lang="en-US" smtClean="0"/>
              <a:t>37</a:t>
            </a:fld>
            <a:endParaRPr lang="en-US"/>
          </a:p>
        </p:txBody>
      </p:sp>
    </p:spTree>
    <p:extLst>
      <p:ext uri="{BB962C8B-B14F-4D97-AF65-F5344CB8AC3E}">
        <p14:creationId xmlns:p14="http://schemas.microsoft.com/office/powerpoint/2010/main" val="1379779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A643081-1170-472E-84C8-8BF7D3D0D9AE}" type="slidenum">
              <a:rPr lang="en-GB" smtClean="0">
                <a:latin typeface="Arial" pitchFamily="34" charset="0"/>
              </a:rPr>
              <a:pPr/>
              <a:t>38</a:t>
            </a:fld>
            <a:endParaRPr lang="en-GB">
              <a:latin typeface="Arial"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r>
              <a:rPr lang="de-DE" sz="1400" dirty="0">
                <a:latin typeface="Arial" pitchFamily="34" charset="0"/>
              </a:rPr>
              <a:t>There are 12 kits,</a:t>
            </a:r>
            <a:r>
              <a:rPr lang="de-DE" sz="1400" baseline="0" dirty="0">
                <a:latin typeface="Arial" pitchFamily="34" charset="0"/>
              </a:rPr>
              <a:t> divided into 3 „blocks“</a:t>
            </a:r>
            <a:r>
              <a:rPr lang="de-DE" sz="1400" dirty="0">
                <a:latin typeface="Arial" pitchFamily="34" charset="0"/>
              </a:rPr>
              <a:t> each targetting another level of health service delivery (health post, health</a:t>
            </a:r>
            <a:r>
              <a:rPr lang="de-DE" sz="1400" baseline="0" dirty="0">
                <a:latin typeface="Arial" pitchFamily="34" charset="0"/>
              </a:rPr>
              <a:t> centre and referral hospital). Each of these levels have a different</a:t>
            </a:r>
            <a:r>
              <a:rPr lang="de-DE" sz="1400" dirty="0">
                <a:latin typeface="Arial" pitchFamily="34" charset="0"/>
              </a:rPr>
              <a:t> population</a:t>
            </a:r>
            <a:r>
              <a:rPr lang="de-DE" sz="1400" baseline="0" dirty="0">
                <a:latin typeface="Arial" pitchFamily="34" charset="0"/>
              </a:rPr>
              <a:t>  coverage. Supplies are calculated </a:t>
            </a:r>
            <a:r>
              <a:rPr lang="de-DE" sz="1400" dirty="0">
                <a:latin typeface="Arial" pitchFamily="34" charset="0"/>
              </a:rPr>
              <a:t>for the first 3 months, after which further supplies should  be ordered based on monthly consumption, through the ususal supply systems of the ministry or organization implementing the services. </a:t>
            </a:r>
          </a:p>
          <a:p>
            <a:r>
              <a:rPr lang="de-DE" sz="1400" dirty="0">
                <a:latin typeface="Arial" pitchFamily="34" charset="0"/>
              </a:rPr>
              <a:t>Re-ordering kits is not encouraged, unless absolutely</a:t>
            </a:r>
            <a:r>
              <a:rPr lang="de-DE" sz="1400" baseline="0" dirty="0">
                <a:latin typeface="Arial" pitchFamily="34" charset="0"/>
              </a:rPr>
              <a:t> necessary. Kits</a:t>
            </a:r>
            <a:r>
              <a:rPr lang="de-DE" sz="1400" dirty="0">
                <a:latin typeface="Arial" pitchFamily="34" charset="0"/>
              </a:rPr>
              <a:t> are meant to implement services where none exist at all. </a:t>
            </a:r>
          </a:p>
          <a:p>
            <a:endParaRPr lang="de-DE" sz="1400" dirty="0">
              <a:latin typeface="Arial" pitchFamily="34" charset="0"/>
            </a:endParaRPr>
          </a:p>
          <a:p>
            <a:r>
              <a:rPr lang="de-DE" sz="1400" dirty="0">
                <a:latin typeface="Arial" pitchFamily="34" charset="0"/>
              </a:rPr>
              <a:t>The first block contains 6 subkits and is designed for </a:t>
            </a:r>
          </a:p>
          <a:p>
            <a:endParaRPr lang="de-DE" sz="1400" dirty="0">
              <a:latin typeface="Arial" pitchFamily="34" charset="0"/>
            </a:endParaRPr>
          </a:p>
          <a:p>
            <a:r>
              <a:rPr lang="fr-FR" sz="1400" b="0" u="sng" dirty="0"/>
              <a:t>RH Kit Challenges</a:t>
            </a:r>
            <a:endParaRPr lang="de-DE" sz="1400" dirty="0">
              <a:latin typeface="Arial" pitchFamily="34" charset="0"/>
            </a:endParaRPr>
          </a:p>
          <a:p>
            <a:pPr eaLnBrk="1" hangingPunct="1"/>
            <a:r>
              <a:rPr lang="en-US" dirty="0"/>
              <a:t>Appropriate ordering</a:t>
            </a:r>
          </a:p>
          <a:p>
            <a:pPr lvl="1" eaLnBrk="1" hangingPunct="1"/>
            <a:r>
              <a:rPr lang="en-US" dirty="0"/>
              <a:t>In-country distribution plan</a:t>
            </a:r>
          </a:p>
          <a:p>
            <a:pPr lvl="1" eaLnBrk="1" hangingPunct="1"/>
            <a:r>
              <a:rPr lang="en-US" dirty="0"/>
              <a:t>In-country transport</a:t>
            </a:r>
          </a:p>
          <a:p>
            <a:pPr lvl="1" eaLnBrk="1" hangingPunct="1"/>
            <a:r>
              <a:rPr lang="en-US" dirty="0"/>
              <a:t>In-country warehousing</a:t>
            </a:r>
          </a:p>
          <a:p>
            <a:pPr lvl="1" eaLnBrk="1" hangingPunct="1"/>
            <a:r>
              <a:rPr lang="en-US" dirty="0"/>
              <a:t>Coordinating with local partners (</a:t>
            </a:r>
            <a:r>
              <a:rPr lang="en-US" dirty="0" err="1"/>
              <a:t>MoH</a:t>
            </a:r>
            <a:r>
              <a:rPr lang="en-US" dirty="0"/>
              <a:t>, NGOs, UN)</a:t>
            </a:r>
          </a:p>
          <a:p>
            <a:pPr>
              <a:spcBef>
                <a:spcPts val="1800"/>
              </a:spcBef>
            </a:pPr>
            <a:r>
              <a:rPr lang="en-US" dirty="0"/>
              <a:t>Customs clearance</a:t>
            </a:r>
          </a:p>
          <a:p>
            <a:pPr>
              <a:spcBef>
                <a:spcPts val="1800"/>
              </a:spcBef>
            </a:pPr>
            <a:r>
              <a:rPr lang="en-US" dirty="0"/>
              <a:t>Cold chain</a:t>
            </a:r>
          </a:p>
          <a:p>
            <a:pPr>
              <a:spcBef>
                <a:spcPts val="1800"/>
              </a:spcBef>
            </a:pPr>
            <a:r>
              <a:rPr lang="en-US" dirty="0"/>
              <a:t>Monitor distribution and use of supplies</a:t>
            </a:r>
          </a:p>
          <a:p>
            <a:pPr>
              <a:spcBef>
                <a:spcPts val="1800"/>
              </a:spcBef>
            </a:pPr>
            <a:r>
              <a:rPr lang="en-GB" dirty="0"/>
              <a:t>Move from “push” to “pull” supply systems and comprehensive RH commodity security</a:t>
            </a:r>
            <a:endParaRPr lang="es-ES" dirty="0"/>
          </a:p>
          <a:p>
            <a:endParaRPr lang="en-GB" sz="1400" dirty="0">
              <a:latin typeface="Arial" pitchFamily="34" charset="0"/>
            </a:endParaRPr>
          </a:p>
        </p:txBody>
      </p:sp>
    </p:spTree>
    <p:extLst>
      <p:ext uri="{BB962C8B-B14F-4D97-AF65-F5344CB8AC3E}">
        <p14:creationId xmlns:p14="http://schemas.microsoft.com/office/powerpoint/2010/main" val="114728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71D4A06-6769-4B2F-A24D-5CA4DD03BFE0}" type="slidenum">
              <a:rPr lang="en-GB" smtClean="0"/>
              <a:pPr/>
              <a:t>39</a:t>
            </a:fld>
            <a:endParaRPr lang="en-GB"/>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de-DE" sz="1400" dirty="0"/>
              <a:t>The supplies in the kit are calculated for a „standard“ population, and it is based on the following assumptions.</a:t>
            </a:r>
          </a:p>
          <a:p>
            <a:endParaRPr lang="de-DE" sz="1400" dirty="0"/>
          </a:p>
          <a:p>
            <a:endParaRPr lang="en-GB" dirty="0"/>
          </a:p>
        </p:txBody>
      </p:sp>
    </p:spTree>
    <p:extLst>
      <p:ext uri="{BB962C8B-B14F-4D97-AF65-F5344CB8AC3E}">
        <p14:creationId xmlns:p14="http://schemas.microsoft.com/office/powerpoint/2010/main" val="2366825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GillSans" pitchFamily="2" charset="0"/>
                <a:ea typeface="ＭＳ Ｐゴシック" panose="020B0600070205080204" pitchFamily="34" charset="-128"/>
              </a:defRPr>
            </a:lvl1pPr>
            <a:lvl2pPr marL="742950" indent="-285750">
              <a:defRPr sz="2800">
                <a:solidFill>
                  <a:schemeClr val="bg1"/>
                </a:solidFill>
                <a:latin typeface="GillSans" pitchFamily="2" charset="0"/>
                <a:ea typeface="ＭＳ Ｐゴシック" panose="020B0600070205080204" pitchFamily="34" charset="-128"/>
              </a:defRPr>
            </a:lvl2pPr>
            <a:lvl3pPr marL="1143000" indent="-228600">
              <a:defRPr sz="2800">
                <a:solidFill>
                  <a:schemeClr val="bg1"/>
                </a:solidFill>
                <a:latin typeface="GillSans" pitchFamily="2" charset="0"/>
                <a:ea typeface="ＭＳ Ｐゴシック" panose="020B0600070205080204" pitchFamily="34" charset="-128"/>
              </a:defRPr>
            </a:lvl3pPr>
            <a:lvl4pPr marL="1600200" indent="-228600">
              <a:defRPr sz="2800">
                <a:solidFill>
                  <a:schemeClr val="bg1"/>
                </a:solidFill>
                <a:latin typeface="GillSans" pitchFamily="2" charset="0"/>
                <a:ea typeface="ＭＳ Ｐゴシック" panose="020B0600070205080204" pitchFamily="34" charset="-128"/>
              </a:defRPr>
            </a:lvl4pPr>
            <a:lvl5pPr marL="2057400" indent="-228600">
              <a:defRPr sz="2800">
                <a:solidFill>
                  <a:schemeClr val="bg1"/>
                </a:solidFill>
                <a:latin typeface="GillSan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bg1"/>
                </a:solidFill>
                <a:latin typeface="GillSan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bg1"/>
                </a:solidFill>
                <a:latin typeface="GillSan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bg1"/>
                </a:solidFill>
                <a:latin typeface="GillSan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bg1"/>
                </a:solidFill>
                <a:latin typeface="GillSans" pitchFamily="2" charset="0"/>
                <a:ea typeface="ＭＳ Ｐゴシック" panose="020B0600070205080204" pitchFamily="34" charset="-128"/>
              </a:defRPr>
            </a:lvl9pPr>
          </a:lstStyle>
          <a:p>
            <a:fld id="{83A12E42-23E5-4AB7-A8B7-568059CB8593}" type="slidenum">
              <a:rPr lang="en-US" altLang="en-US" sz="1200" smtClean="0">
                <a:solidFill>
                  <a:srgbClr val="000000"/>
                </a:solidFill>
              </a:rPr>
              <a:pPr/>
              <a:t>40</a:t>
            </a:fld>
            <a:endParaRPr lang="en-US" altLang="en-US" sz="1200">
              <a:solidFill>
                <a:srgbClr val="000000"/>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For rapid assessment, the question is what do I need to know now. What are the short term immediate life saving measures that will make a difference? What is the best way to get it? We need to be intelligent. Its not simply a matter of doing something. Its doing the right something, and not making things worse. What are some of the objectives of doing a rapid health assessment?</a:t>
            </a:r>
          </a:p>
          <a:p>
            <a:r>
              <a:rPr lang="en-US" altLang="en-US" dirty="0">
                <a:latin typeface="Calibri" panose="020F0502020204030204" pitchFamily="34" charset="0"/>
                <a:ea typeface="ＭＳ Ｐゴシック" panose="020B0600070205080204" pitchFamily="34" charset="-128"/>
              </a:rPr>
              <a:t>These questions are essentially the same if your emergency is in Sri Lanka, Afghanistan or Thailand. As Oleg said, don’t collect information if you are not going to use it. So what will we use this information for? As Agostino says we need to be intelligent. Its not doing something its doing the right something, and not making things worse. </a:t>
            </a:r>
          </a:p>
          <a:p>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631420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D1B4D0E-DE34-48A2-806F-9305887348B6}" type="slidenum">
              <a:rPr lang="en-GB" smtClean="0"/>
              <a:pPr/>
              <a:t>41</a:t>
            </a:fld>
            <a:endParaRPr lang="en-GB"/>
          </a:p>
        </p:txBody>
      </p:sp>
      <p:sp>
        <p:nvSpPr>
          <p:cNvPr id="117763" name="Rectangle 2"/>
          <p:cNvSpPr>
            <a:spLocks noGrp="1" noRot="1" noChangeAspect="1" noChangeArrowheads="1" noTextEdit="1"/>
          </p:cNvSpPr>
          <p:nvPr>
            <p:ph type="sldImg"/>
          </p:nvPr>
        </p:nvSpPr>
        <p:spPr>
          <a:xfrm>
            <a:off x="92075" y="744538"/>
            <a:ext cx="6616700" cy="3722687"/>
          </a:xfrm>
          <a:ln/>
        </p:spPr>
      </p:sp>
      <p:sp>
        <p:nvSpPr>
          <p:cNvPr id="117764" name="Rectangle 3"/>
          <p:cNvSpPr>
            <a:spLocks noGrp="1" noChangeArrowheads="1"/>
          </p:cNvSpPr>
          <p:nvPr>
            <p:ph type="body" idx="1"/>
          </p:nvPr>
        </p:nvSpPr>
        <p:spPr>
          <a:noFill/>
          <a:ln/>
        </p:spPr>
        <p:txBody>
          <a:bodyPr/>
          <a:lstStyle/>
          <a:p>
            <a:r>
              <a:rPr lang="en-GB" sz="1200" b="1" u="sng" dirty="0">
                <a:solidFill>
                  <a:srgbClr val="FF0000"/>
                </a:solidFill>
                <a:cs typeface="Arial" charset="0"/>
              </a:rPr>
              <a:t>Do not wait for a crisis situation to address the MISP”, ready to save lives initiatives. </a:t>
            </a:r>
          </a:p>
          <a:p>
            <a:r>
              <a:rPr lang="en-GB" sz="1200" b="1" u="sng" dirty="0">
                <a:solidFill>
                  <a:srgbClr val="FF0000"/>
                </a:solidFill>
                <a:cs typeface="Arial" charset="0"/>
              </a:rPr>
              <a:t>https://familyplanning2020.org/ready-save-lives-learning-briefs</a:t>
            </a:r>
            <a:endParaRPr lang="fr-FR" dirty="0"/>
          </a:p>
        </p:txBody>
      </p:sp>
    </p:spTree>
    <p:extLst>
      <p:ext uri="{BB962C8B-B14F-4D97-AF65-F5344CB8AC3E}">
        <p14:creationId xmlns:p14="http://schemas.microsoft.com/office/powerpoint/2010/main" val="4039045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Use </a:t>
            </a:r>
            <a:r>
              <a:rPr lang="fr-FR" dirty="0" err="1"/>
              <a:t>exsisting</a:t>
            </a:r>
            <a:r>
              <a:rPr lang="fr-FR" dirty="0"/>
              <a:t> partnerships</a:t>
            </a:r>
          </a:p>
        </p:txBody>
      </p:sp>
      <p:sp>
        <p:nvSpPr>
          <p:cNvPr id="4" name="Espace réservé du numéro de diapositive 3"/>
          <p:cNvSpPr>
            <a:spLocks noGrp="1"/>
          </p:cNvSpPr>
          <p:nvPr>
            <p:ph type="sldNum" sz="quarter" idx="5"/>
          </p:nvPr>
        </p:nvSpPr>
        <p:spPr/>
        <p:txBody>
          <a:bodyPr/>
          <a:lstStyle/>
          <a:p>
            <a:fld id="{3E555CB8-EB6F-4A9D-8D40-0EFB3D5A9150}" type="slidenum">
              <a:rPr lang="en-US" smtClean="0"/>
              <a:t>42</a:t>
            </a:fld>
            <a:endParaRPr lang="en-US"/>
          </a:p>
        </p:txBody>
      </p:sp>
    </p:spTree>
    <p:extLst>
      <p:ext uri="{BB962C8B-B14F-4D97-AF65-F5344CB8AC3E}">
        <p14:creationId xmlns:p14="http://schemas.microsoft.com/office/powerpoint/2010/main" val="329742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D0E97BA-5CA9-4CBB-A5C4-078E9679369A}" type="slidenum">
              <a:rPr lang="en-GB"/>
              <a:pPr/>
              <a:t>45</a:t>
            </a:fld>
            <a:endParaRPr lang="en-GB"/>
          </a:p>
        </p:txBody>
      </p:sp>
      <p:sp>
        <p:nvSpPr>
          <p:cNvPr id="22531" name="Rectangle 2"/>
          <p:cNvSpPr>
            <a:spLocks noGrp="1" noRot="1" noChangeAspect="1" noChangeArrowheads="1" noTextEdit="1"/>
          </p:cNvSpPr>
          <p:nvPr>
            <p:ph type="sldImg"/>
          </p:nvPr>
        </p:nvSpPr>
        <p:spPr>
          <a:xfrm>
            <a:off x="409575" y="695325"/>
            <a:ext cx="6188075" cy="3481388"/>
          </a:xfrm>
          <a:ln/>
        </p:spPr>
      </p:sp>
      <p:sp>
        <p:nvSpPr>
          <p:cNvPr id="22532" name="Rectangle 3"/>
          <p:cNvSpPr>
            <a:spLocks noGrp="1" noChangeArrowheads="1"/>
          </p:cNvSpPr>
          <p:nvPr>
            <p:ph type="body" idx="1"/>
          </p:nvPr>
        </p:nvSpPr>
        <p:spPr>
          <a:xfrm>
            <a:off x="699598" y="4410392"/>
            <a:ext cx="5604855" cy="4177348"/>
          </a:xfrm>
          <a:noFill/>
          <a:ln/>
        </p:spPr>
        <p:txBody>
          <a:bodyPr/>
          <a:lstStyle/>
          <a:p>
            <a:r>
              <a:rPr lang="en-US" sz="1200" kern="1200" dirty="0">
                <a:solidFill>
                  <a:schemeClr val="tx1"/>
                </a:solidFill>
                <a:effectLst/>
                <a:latin typeface="+mn-lt"/>
                <a:ea typeface="+mn-ea"/>
                <a:cs typeface="+mn-cs"/>
              </a:rPr>
              <a:t>Formal recognition that SRH is a priority in humanitarian settings has taken place over the last two decades.  </a:t>
            </a:r>
            <a:endParaRPr lang="fr-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Of course, the </a:t>
            </a:r>
            <a:r>
              <a:rPr lang="en-US" sz="1200" b="1" kern="1200" dirty="0">
                <a:solidFill>
                  <a:schemeClr val="tx1"/>
                </a:solidFill>
                <a:effectLst/>
                <a:latin typeface="+mn-lt"/>
                <a:ea typeface="+mn-ea"/>
                <a:cs typeface="+mn-cs"/>
              </a:rPr>
              <a:t>1994 International Conference on Population and Development</a:t>
            </a:r>
            <a:r>
              <a:rPr lang="en-US" sz="1200" kern="1200" dirty="0">
                <a:solidFill>
                  <a:schemeClr val="tx1"/>
                </a:solidFill>
                <a:effectLst/>
                <a:latin typeface="+mn-lt"/>
                <a:ea typeface="+mn-ea"/>
                <a:cs typeface="+mn-cs"/>
              </a:rPr>
              <a:t> was a seminal moment as </a:t>
            </a:r>
            <a:r>
              <a:rPr lang="en-US" sz="1200" b="1" kern="1200" dirty="0">
                <a:solidFill>
                  <a:schemeClr val="tx1"/>
                </a:solidFill>
                <a:effectLst/>
                <a:latin typeface="+mn-lt"/>
                <a:ea typeface="+mn-ea"/>
                <a:cs typeface="+mn-cs"/>
              </a:rPr>
              <a:t>reproductive health became recognized as a human right</a:t>
            </a:r>
            <a:r>
              <a:rPr lang="en-US" sz="1200" kern="1200" dirty="0">
                <a:solidFill>
                  <a:schemeClr val="tx1"/>
                </a:solidFill>
                <a:effectLst/>
                <a:latin typeface="+mn-lt"/>
                <a:ea typeface="+mn-ea"/>
                <a:cs typeface="+mn-cs"/>
              </a:rPr>
              <a:t>. This set the stage for global recognition that, </a:t>
            </a:r>
            <a:r>
              <a:rPr lang="en-US" sz="1200" b="1" kern="1200" dirty="0">
                <a:solidFill>
                  <a:schemeClr val="tx1"/>
                </a:solidFill>
                <a:effectLst/>
                <a:latin typeface="+mn-lt"/>
                <a:ea typeface="+mn-ea"/>
                <a:cs typeface="+mn-cs"/>
              </a:rPr>
              <a:t>like all other human rights, this right applies to refugees, internally displaced persons, and others living in humanitarian settings</a:t>
            </a:r>
            <a:r>
              <a:rPr lang="en-US" sz="1200" kern="1200" dirty="0">
                <a:solidFill>
                  <a:schemeClr val="tx1"/>
                </a:solidFill>
                <a:effectLst/>
                <a:latin typeface="+mn-lt"/>
                <a:ea typeface="+mn-ea"/>
                <a:cs typeface="+mn-cs"/>
              </a:rPr>
              <a:t>. To realize this right, affected populations must have access to comprehensive SRH information and services so they are free to make informed choices about their health and well-being.</a:t>
            </a:r>
            <a:endParaRPr lang="fr-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series of United Nations Security Council resolutions have also recognized the importance of sexual and reproductive health and rights in conflict and conflict-affected settings, and addressing the gravity of sexual violence in armed conflict. The UN Security Council Resolutions 1325, 1820, 1888, and 1889 on Women, Peace, and Security affirm the unique needs, perspectives, and contributions of women and girls in conflict settings. The Security Council has recognized sexual and reproductive health, with </a:t>
            </a:r>
            <a:r>
              <a:rPr lang="en-US" sz="1200" b="1" kern="1200" dirty="0">
                <a:solidFill>
                  <a:schemeClr val="tx1"/>
                </a:solidFill>
                <a:effectLst/>
                <a:latin typeface="+mn-lt"/>
                <a:ea typeface="+mn-ea"/>
                <a:cs typeface="+mn-cs"/>
              </a:rPr>
              <a:t>Resolution 1889 explicitly referencing the need to ensure women and girls’ access to SRH services and reproductive rights to achieve better socioeconomic conditions in post-conflict situations.</a:t>
            </a:r>
            <a:endParaRPr lang="fr-BE"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one of the most important efforts was the </a:t>
            </a:r>
            <a:r>
              <a:rPr lang="en-US" sz="1200" b="1" kern="1200" dirty="0">
                <a:solidFill>
                  <a:schemeClr val="tx1"/>
                </a:solidFill>
                <a:effectLst/>
                <a:latin typeface="+mn-lt"/>
                <a:ea typeface="+mn-ea"/>
                <a:cs typeface="+mn-cs"/>
              </a:rPr>
              <a:t>creation of the Inter-Agency Working Group on Reproductive Health in Crises (IAWG).</a:t>
            </a:r>
            <a:endParaRPr lang="en-US" altLang="ja-JP" dirty="0"/>
          </a:p>
        </p:txBody>
      </p:sp>
    </p:spTree>
    <p:extLst>
      <p:ext uri="{BB962C8B-B14F-4D97-AF65-F5344CB8AC3E}">
        <p14:creationId xmlns:p14="http://schemas.microsoft.com/office/powerpoint/2010/main" val="343365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7BBDC44-6038-4E9B-8A21-5136DFF13F02}" type="slidenum">
              <a:rPr lang="en-US" smtClean="0"/>
              <a:pPr/>
              <a:t>6</a:t>
            </a:fld>
            <a:endParaRPr lang="en-US"/>
          </a:p>
        </p:txBody>
      </p:sp>
      <p:sp>
        <p:nvSpPr>
          <p:cNvPr id="36867" name="Rectangle 2"/>
          <p:cNvSpPr>
            <a:spLocks noGrp="1" noRot="1" noChangeAspect="1" noChangeArrowheads="1" noTextEdit="1"/>
          </p:cNvSpPr>
          <p:nvPr>
            <p:ph type="sldImg"/>
          </p:nvPr>
        </p:nvSpPr>
        <p:spPr>
          <a:xfrm>
            <a:off x="88900" y="744538"/>
            <a:ext cx="6619875" cy="3724275"/>
          </a:xfrm>
          <a:ln/>
        </p:spPr>
      </p:sp>
      <p:sp>
        <p:nvSpPr>
          <p:cNvPr id="36868" name="Rectangle 3"/>
          <p:cNvSpPr>
            <a:spLocks noGrp="1" noChangeArrowheads="1"/>
          </p:cNvSpPr>
          <p:nvPr>
            <p:ph type="body" idx="1"/>
          </p:nvPr>
        </p:nvSpPr>
        <p:spPr>
          <a:xfrm>
            <a:off x="905767" y="4716236"/>
            <a:ext cx="4986142" cy="4466716"/>
          </a:xfrm>
          <a:noFill/>
          <a:ln/>
        </p:spPr>
        <p:txBody>
          <a:bodyPr/>
          <a:lstStyle/>
          <a:p>
            <a:pPr eaLnBrk="1" hangingPunct="1"/>
            <a:endParaRPr lang="en-GB" dirty="0"/>
          </a:p>
        </p:txBody>
      </p:sp>
    </p:spTree>
    <p:extLst>
      <p:ext uri="{BB962C8B-B14F-4D97-AF65-F5344CB8AC3E}">
        <p14:creationId xmlns:p14="http://schemas.microsoft.com/office/powerpoint/2010/main" val="196804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err="1">
                <a:solidFill>
                  <a:srgbClr val="00B050"/>
                </a:solidFill>
              </a:rPr>
              <a:t>However</a:t>
            </a:r>
            <a:r>
              <a:rPr lang="fr-CH" dirty="0">
                <a:solidFill>
                  <a:srgbClr val="00B050"/>
                </a:solidFill>
              </a:rPr>
              <a:t>, Dr </a:t>
            </a:r>
            <a:r>
              <a:rPr lang="fr-CH" dirty="0" err="1">
                <a:solidFill>
                  <a:srgbClr val="00B050"/>
                </a:solidFill>
              </a:rPr>
              <a:t>Moeti</a:t>
            </a:r>
            <a:r>
              <a:rPr lang="fr-CH" dirty="0">
                <a:solidFill>
                  <a:srgbClr val="00B050"/>
                </a:solidFill>
              </a:rPr>
              <a:t> </a:t>
            </a:r>
            <a:r>
              <a:rPr lang="fr-CH" dirty="0" err="1">
                <a:solidFill>
                  <a:srgbClr val="00B050"/>
                </a:solidFill>
              </a:rPr>
              <a:t>said</a:t>
            </a:r>
            <a:r>
              <a:rPr lang="fr-CH" dirty="0">
                <a:solidFill>
                  <a:srgbClr val="00B050"/>
                </a:solidFill>
              </a:rPr>
              <a:t> </a:t>
            </a:r>
            <a:r>
              <a:rPr lang="fr-CH" dirty="0" err="1">
                <a:solidFill>
                  <a:srgbClr val="00B050"/>
                </a:solidFill>
              </a:rPr>
              <a:t>other</a:t>
            </a:r>
            <a:r>
              <a:rPr lang="fr-CH" dirty="0">
                <a:solidFill>
                  <a:srgbClr val="00B050"/>
                </a:solidFill>
              </a:rPr>
              <a:t> </a:t>
            </a:r>
            <a:r>
              <a:rPr lang="fr-CH" dirty="0" err="1">
                <a:solidFill>
                  <a:srgbClr val="00B050"/>
                </a:solidFill>
              </a:rPr>
              <a:t>factors</a:t>
            </a:r>
            <a:r>
              <a:rPr lang="fr-CH" dirty="0">
                <a:solidFill>
                  <a:srgbClr val="00B050"/>
                </a:solidFill>
              </a:rPr>
              <a:t> </a:t>
            </a:r>
            <a:r>
              <a:rPr lang="fr-CH" dirty="0" err="1">
                <a:solidFill>
                  <a:srgbClr val="00B050"/>
                </a:solidFill>
              </a:rPr>
              <a:t>will</a:t>
            </a:r>
            <a:r>
              <a:rPr lang="fr-CH" dirty="0">
                <a:solidFill>
                  <a:srgbClr val="00B050"/>
                </a:solidFill>
              </a:rPr>
              <a:t> </a:t>
            </a:r>
            <a:r>
              <a:rPr lang="fr-CH" dirty="0" err="1">
                <a:solidFill>
                  <a:srgbClr val="00B050"/>
                </a:solidFill>
              </a:rPr>
              <a:t>make</a:t>
            </a:r>
            <a:r>
              <a:rPr lang="fr-CH" dirty="0">
                <a:solidFill>
                  <a:srgbClr val="00B050"/>
                </a:solidFill>
              </a:rPr>
              <a:t> the population </a:t>
            </a:r>
            <a:r>
              <a:rPr lang="fr-CH" dirty="0" err="1">
                <a:solidFill>
                  <a:srgbClr val="00B050"/>
                </a:solidFill>
              </a:rPr>
              <a:t>vulnerable</a:t>
            </a:r>
            <a:r>
              <a:rPr lang="fr-CH" dirty="0">
                <a:solidFill>
                  <a:srgbClr val="00B050"/>
                </a:solidFill>
              </a:rPr>
              <a:t> to the </a:t>
            </a:r>
            <a:r>
              <a:rPr lang="fr-CH" dirty="0" err="1">
                <a:solidFill>
                  <a:srgbClr val="00B050"/>
                </a:solidFill>
              </a:rPr>
              <a:t>disease</a:t>
            </a:r>
            <a:r>
              <a:rPr lang="fr-CH" dirty="0">
                <a:solidFill>
                  <a:srgbClr val="00B050"/>
                </a:solidFill>
              </a:rPr>
              <a:t>, </a:t>
            </a:r>
            <a:r>
              <a:rPr lang="fr-CH" dirty="0" err="1">
                <a:solidFill>
                  <a:srgbClr val="00B050"/>
                </a:solidFill>
              </a:rPr>
              <a:t>such</a:t>
            </a:r>
            <a:r>
              <a:rPr lang="fr-CH" dirty="0">
                <a:solidFill>
                  <a:srgbClr val="00B050"/>
                </a:solidFill>
              </a:rPr>
              <a:t> as HIV and malnutrition.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err="1">
                <a:solidFill>
                  <a:srgbClr val="FF0000"/>
                </a:solidFill>
              </a:rPr>
              <a:t>Families</a:t>
            </a:r>
            <a:r>
              <a:rPr lang="fr-CH" dirty="0">
                <a:solidFill>
                  <a:srgbClr val="FF0000"/>
                </a:solidFill>
              </a:rPr>
              <a:t> live in </a:t>
            </a:r>
            <a:r>
              <a:rPr lang="fr-CH" dirty="0" err="1">
                <a:solidFill>
                  <a:srgbClr val="FF0000"/>
                </a:solidFill>
              </a:rPr>
              <a:t>houses</a:t>
            </a:r>
            <a:r>
              <a:rPr lang="fr-CH" dirty="0">
                <a:solidFill>
                  <a:srgbClr val="FF0000"/>
                </a:solidFill>
              </a:rPr>
              <a:t> </a:t>
            </a:r>
            <a:r>
              <a:rPr lang="fr-CH" dirty="0" err="1">
                <a:solidFill>
                  <a:srgbClr val="FF0000"/>
                </a:solidFill>
              </a:rPr>
              <a:t>where</a:t>
            </a:r>
            <a:r>
              <a:rPr lang="fr-CH" dirty="0">
                <a:solidFill>
                  <a:srgbClr val="FF0000"/>
                </a:solidFill>
              </a:rPr>
              <a:t> </a:t>
            </a:r>
            <a:r>
              <a:rPr lang="fr-CH" dirty="0" err="1">
                <a:solidFill>
                  <a:srgbClr val="FF0000"/>
                </a:solidFill>
              </a:rPr>
              <a:t>quite</a:t>
            </a:r>
            <a:r>
              <a:rPr lang="fr-CH" dirty="0">
                <a:solidFill>
                  <a:srgbClr val="FF0000"/>
                </a:solidFill>
              </a:rPr>
              <a:t> a few people have to </a:t>
            </a:r>
            <a:r>
              <a:rPr lang="fr-CH" dirty="0" err="1">
                <a:solidFill>
                  <a:srgbClr val="FF0000"/>
                </a:solidFill>
              </a:rPr>
              <a:t>sleep</a:t>
            </a:r>
            <a:r>
              <a:rPr lang="fr-CH" dirty="0">
                <a:solidFill>
                  <a:srgbClr val="FF0000"/>
                </a:solidFill>
              </a:rPr>
              <a:t> in the </a:t>
            </a:r>
            <a:r>
              <a:rPr lang="fr-CH" b="1" u="sng" dirty="0" err="1">
                <a:solidFill>
                  <a:srgbClr val="FF0000"/>
                </a:solidFill>
              </a:rPr>
              <a:t>same</a:t>
            </a:r>
            <a:r>
              <a:rPr lang="fr-CH" b="1" u="sng" dirty="0">
                <a:solidFill>
                  <a:srgbClr val="FF0000"/>
                </a:solidFill>
              </a:rPr>
              <a:t> </a:t>
            </a:r>
            <a:r>
              <a:rPr lang="fr-CH" b="1" u="sng" dirty="0" err="1">
                <a:solidFill>
                  <a:srgbClr val="FF0000"/>
                </a:solidFill>
              </a:rPr>
              <a:t>space</a:t>
            </a:r>
            <a:r>
              <a:rPr lang="fr-CH" dirty="0">
                <a:solidFill>
                  <a:srgbClr val="FF0000"/>
                </a:solidFill>
              </a:rPr>
              <a:t>, </a:t>
            </a:r>
            <a:r>
              <a:rPr lang="fr-CH" dirty="0" err="1">
                <a:solidFill>
                  <a:srgbClr val="FF0000"/>
                </a:solidFill>
              </a:rPr>
              <a:t>that</a:t>
            </a:r>
            <a:r>
              <a:rPr lang="fr-CH" dirty="0">
                <a:solidFill>
                  <a:srgbClr val="FF0000"/>
                </a:solidFill>
              </a:rPr>
              <a:t> do </a:t>
            </a:r>
            <a:r>
              <a:rPr lang="fr-CH" u="sng" dirty="0">
                <a:solidFill>
                  <a:srgbClr val="FF0000"/>
                </a:solidFill>
              </a:rPr>
              <a:t>not have running water</a:t>
            </a:r>
            <a:r>
              <a:rPr lang="fr-CH" dirty="0">
                <a:solidFill>
                  <a:srgbClr val="FF0000"/>
                </a:solidFill>
              </a:rPr>
              <a:t>, </a:t>
            </a:r>
            <a:r>
              <a:rPr lang="fr-CH" dirty="0" err="1">
                <a:solidFill>
                  <a:srgbClr val="FF0000"/>
                </a:solidFill>
              </a:rPr>
              <a:t>so</a:t>
            </a:r>
            <a:r>
              <a:rPr lang="fr-CH" dirty="0">
                <a:solidFill>
                  <a:srgbClr val="FF0000"/>
                </a:solidFill>
              </a:rPr>
              <a:t> the </a:t>
            </a:r>
            <a:r>
              <a:rPr lang="fr-CH" dirty="0" err="1">
                <a:solidFill>
                  <a:srgbClr val="FF0000"/>
                </a:solidFill>
              </a:rPr>
              <a:t>possibility</a:t>
            </a:r>
            <a:r>
              <a:rPr lang="fr-CH" dirty="0">
                <a:solidFill>
                  <a:srgbClr val="FF0000"/>
                </a:solidFill>
              </a:rPr>
              <a:t> of hand </a:t>
            </a:r>
            <a:r>
              <a:rPr lang="fr-CH" dirty="0" err="1">
                <a:solidFill>
                  <a:srgbClr val="FF0000"/>
                </a:solidFill>
              </a:rPr>
              <a:t>washing</a:t>
            </a:r>
            <a:r>
              <a:rPr lang="fr-CH" dirty="0">
                <a:solidFill>
                  <a:srgbClr val="FF0000"/>
                </a:solidFill>
              </a:rPr>
              <a:t> </a:t>
            </a:r>
            <a:r>
              <a:rPr lang="fr-CH" dirty="0" err="1">
                <a:solidFill>
                  <a:srgbClr val="FF0000"/>
                </a:solidFill>
              </a:rPr>
              <a:t>frequently</a:t>
            </a:r>
            <a:r>
              <a:rPr lang="fr-CH" dirty="0">
                <a:solidFill>
                  <a:srgbClr val="FF0000"/>
                </a:solidFill>
              </a:rPr>
              <a:t> and </a:t>
            </a:r>
            <a:r>
              <a:rPr lang="fr-CH" dirty="0" err="1">
                <a:solidFill>
                  <a:srgbClr val="FF0000"/>
                </a:solidFill>
              </a:rPr>
              <a:t>with</a:t>
            </a:r>
            <a:r>
              <a:rPr lang="fr-CH" dirty="0">
                <a:solidFill>
                  <a:srgbClr val="FF0000"/>
                </a:solidFill>
              </a:rPr>
              <a:t> </a:t>
            </a:r>
            <a:r>
              <a:rPr lang="fr-CH" u="sng" dirty="0">
                <a:solidFill>
                  <a:srgbClr val="FF0000"/>
                </a:solidFill>
              </a:rPr>
              <a:t>soap </a:t>
            </a:r>
            <a:r>
              <a:rPr lang="fr-CH" u="sng" dirty="0" err="1">
                <a:solidFill>
                  <a:srgbClr val="FF0000"/>
                </a:solidFill>
              </a:rPr>
              <a:t>is</a:t>
            </a:r>
            <a:r>
              <a:rPr lang="fr-CH" u="sng" dirty="0">
                <a:solidFill>
                  <a:srgbClr val="FF0000"/>
                </a:solidFill>
              </a:rPr>
              <a:t> a challenge.</a:t>
            </a:r>
          </a:p>
          <a:p>
            <a:endParaRPr lang="fr-FR" dirty="0"/>
          </a:p>
        </p:txBody>
      </p:sp>
      <p:sp>
        <p:nvSpPr>
          <p:cNvPr id="4" name="Espace réservé du numéro de diapositive 3"/>
          <p:cNvSpPr>
            <a:spLocks noGrp="1"/>
          </p:cNvSpPr>
          <p:nvPr>
            <p:ph type="sldNum" sz="quarter" idx="5"/>
          </p:nvPr>
        </p:nvSpPr>
        <p:spPr/>
        <p:txBody>
          <a:bodyPr/>
          <a:lstStyle/>
          <a:p>
            <a:fld id="{8876A4A5-C0AA-AD44-93D7-E758AADD4678}" type="slidenum">
              <a:rPr lang="fr-FR" smtClean="0"/>
              <a:t>50</a:t>
            </a:fld>
            <a:endParaRPr lang="fr-FR"/>
          </a:p>
        </p:txBody>
      </p:sp>
    </p:spTree>
    <p:extLst>
      <p:ext uri="{BB962C8B-B14F-4D97-AF65-F5344CB8AC3E}">
        <p14:creationId xmlns:p14="http://schemas.microsoft.com/office/powerpoint/2010/main" val="3077532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876A4A5-C0AA-AD44-93D7-E758AADD4678}" type="slidenum">
              <a:rPr lang="fr-FR" smtClean="0"/>
              <a:t>52</a:t>
            </a:fld>
            <a:endParaRPr lang="fr-FR"/>
          </a:p>
        </p:txBody>
      </p:sp>
    </p:spTree>
    <p:extLst>
      <p:ext uri="{BB962C8B-B14F-4D97-AF65-F5344CB8AC3E}">
        <p14:creationId xmlns:p14="http://schemas.microsoft.com/office/powerpoint/2010/main" val="3982383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876A4A5-C0AA-AD44-93D7-E758AADD4678}" type="slidenum">
              <a:rPr lang="fr-FR" smtClean="0"/>
              <a:t>60</a:t>
            </a:fld>
            <a:endParaRPr lang="fr-FR"/>
          </a:p>
        </p:txBody>
      </p:sp>
    </p:spTree>
    <p:extLst>
      <p:ext uri="{BB962C8B-B14F-4D97-AF65-F5344CB8AC3E}">
        <p14:creationId xmlns:p14="http://schemas.microsoft.com/office/powerpoint/2010/main" val="1803397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IMAP 2018?</a:t>
            </a:r>
          </a:p>
          <a:p>
            <a:r>
              <a:rPr lang="en-US" dirty="0"/>
              <a:t>https://www.humanitarianresponse.info/en/programme-cycle/space/document/global-humanitarian-overview-2018 OCHA </a:t>
            </a:r>
          </a:p>
          <a:p>
            <a:endParaRPr lang="en-US" dirty="0"/>
          </a:p>
          <a:p>
            <a:r>
              <a:rPr lang="en-US" dirty="0"/>
              <a:t>https://healthcluster.who.int/countries-and-regions </a:t>
            </a:r>
          </a:p>
        </p:txBody>
      </p:sp>
      <p:sp>
        <p:nvSpPr>
          <p:cNvPr id="4" name="Slide Number Placeholder 3"/>
          <p:cNvSpPr>
            <a:spLocks noGrp="1"/>
          </p:cNvSpPr>
          <p:nvPr>
            <p:ph type="sldNum" sz="quarter" idx="5"/>
          </p:nvPr>
        </p:nvSpPr>
        <p:spPr/>
        <p:txBody>
          <a:bodyPr/>
          <a:lstStyle/>
          <a:p>
            <a:fld id="{3E555CB8-EB6F-4A9D-8D40-0EFB3D5A9150}" type="slidenum">
              <a:rPr lang="en-US" smtClean="0"/>
              <a:t>14</a:t>
            </a:fld>
            <a:endParaRPr lang="en-US"/>
          </a:p>
        </p:txBody>
      </p:sp>
    </p:spTree>
    <p:extLst>
      <p:ext uri="{BB962C8B-B14F-4D97-AF65-F5344CB8AC3E}">
        <p14:creationId xmlns:p14="http://schemas.microsoft.com/office/powerpoint/2010/main" val="284280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estimate the number of affected pregnant women in a disaster area at a given point in time, you will need 3 pieces of information: the location of the disaster or affected area, the total population number of women of reproductive age (WRA), age 15-44 years, and the pregnancy rate per 1,000 WRA in the area. </a:t>
            </a:r>
          </a:p>
          <a:p>
            <a:r>
              <a:rPr lang="en-US" dirty="0"/>
              <a:t>https://iawg.net/resources/misp-calculator </a:t>
            </a:r>
          </a:p>
        </p:txBody>
      </p:sp>
      <p:sp>
        <p:nvSpPr>
          <p:cNvPr id="4" name="Slide Number Placeholder 3"/>
          <p:cNvSpPr>
            <a:spLocks noGrp="1"/>
          </p:cNvSpPr>
          <p:nvPr>
            <p:ph type="sldNum" sz="quarter" idx="5"/>
          </p:nvPr>
        </p:nvSpPr>
        <p:spPr/>
        <p:txBody>
          <a:bodyPr/>
          <a:lstStyle/>
          <a:p>
            <a:fld id="{3E555CB8-EB6F-4A9D-8D40-0EFB3D5A9150}" type="slidenum">
              <a:rPr lang="en-US" smtClean="0"/>
              <a:t>15</a:t>
            </a:fld>
            <a:endParaRPr lang="en-US"/>
          </a:p>
        </p:txBody>
      </p:sp>
    </p:spTree>
    <p:extLst>
      <p:ext uri="{BB962C8B-B14F-4D97-AF65-F5344CB8AC3E}">
        <p14:creationId xmlns:p14="http://schemas.microsoft.com/office/powerpoint/2010/main" val="308030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5CB8-EB6F-4A9D-8D40-0EFB3D5A9150}" type="slidenum">
              <a:rPr lang="en-US" smtClean="0"/>
              <a:t>16</a:t>
            </a:fld>
            <a:endParaRPr lang="en-US"/>
          </a:p>
        </p:txBody>
      </p:sp>
    </p:spTree>
    <p:extLst>
      <p:ext uri="{BB962C8B-B14F-4D97-AF65-F5344CB8AC3E}">
        <p14:creationId xmlns:p14="http://schemas.microsoft.com/office/powerpoint/2010/main" val="2211284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As a matter of fact we know that RH needs often even increase during crisis.</a:t>
            </a:r>
          </a:p>
          <a:p>
            <a:r>
              <a:rPr lang="de-DE" sz="1200" dirty="0"/>
              <a:t>For instance</a:t>
            </a:r>
          </a:p>
          <a:p>
            <a:r>
              <a:rPr lang="de-DE" sz="1200" dirty="0"/>
              <a:t>The absence of law and order, commonly seen in refugee situations, may, together with men‘s loss of power and status and the loss of income for women who find themselves as the sole responsible for the household,  lead to sexual violence, rape, sexual abuse, and involuntary prostitution. This may lead to an increase in the sexual tranmission of HIV and STIs</a:t>
            </a:r>
          </a:p>
          <a:p>
            <a:r>
              <a:rPr lang="de-DE" sz="1200" dirty="0"/>
              <a:t>Also in crises there often is an increase in demands on the health systems, but insufficient supplies to assure universal precautions against the tranmission of HIV. Furthermore, the system of provision of safe blood supplies usually breaks down, whereas there may be a greater need of bloodtransfusions, particularly in complex emergencies.  </a:t>
            </a:r>
          </a:p>
          <a:p>
            <a:r>
              <a:rPr lang="de-DE" sz="1200" dirty="0"/>
              <a:t>Lack of FP may lead to unintended pregnancies and increase the risks associated with that, such as complications of unsafe abortions.</a:t>
            </a:r>
          </a:p>
          <a:p>
            <a:endParaRPr lang="de-DE" sz="1200" dirty="0"/>
          </a:p>
        </p:txBody>
      </p:sp>
      <p:sp>
        <p:nvSpPr>
          <p:cNvPr id="4" name="Slide Number Placeholder 3"/>
          <p:cNvSpPr>
            <a:spLocks noGrp="1"/>
          </p:cNvSpPr>
          <p:nvPr>
            <p:ph type="sldNum" sz="quarter" idx="10"/>
          </p:nvPr>
        </p:nvSpPr>
        <p:spPr/>
        <p:txBody>
          <a:bodyPr/>
          <a:lstStyle/>
          <a:p>
            <a:fld id="{4407648B-35F3-406A-8006-F1C692230188}" type="slidenum">
              <a:rPr lang="en-US" smtClean="0"/>
              <a:t>17</a:t>
            </a:fld>
            <a:endParaRPr lang="en-US"/>
          </a:p>
        </p:txBody>
      </p:sp>
    </p:spTree>
    <p:extLst>
      <p:ext uri="{BB962C8B-B14F-4D97-AF65-F5344CB8AC3E}">
        <p14:creationId xmlns:p14="http://schemas.microsoft.com/office/powerpoint/2010/main" val="2813876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C905924-1DBB-4CE5-A3CE-B5FDE1E57582}" type="slidenum">
              <a:rPr lang="en-US" smtClean="0">
                <a:solidFill>
                  <a:prstClr val="black"/>
                </a:solidFill>
              </a:rPr>
              <a:pPr/>
              <a:t>19</a:t>
            </a:fld>
            <a:endParaRPr lang="en-US">
              <a:solidFill>
                <a:prstClr val="black"/>
              </a:solidFill>
            </a:endParaRPr>
          </a:p>
        </p:txBody>
      </p:sp>
      <p:sp>
        <p:nvSpPr>
          <p:cNvPr id="77827" name="Rectangle 2"/>
          <p:cNvSpPr>
            <a:spLocks noGrp="1" noRot="1" noChangeAspect="1" noChangeArrowheads="1" noTextEdit="1"/>
          </p:cNvSpPr>
          <p:nvPr>
            <p:ph type="sldImg"/>
          </p:nvPr>
        </p:nvSpPr>
        <p:spPr>
          <a:xfrm>
            <a:off x="92075" y="744538"/>
            <a:ext cx="6615113" cy="3722687"/>
          </a:xfrm>
          <a:ln/>
        </p:spPr>
      </p:sp>
      <p:sp>
        <p:nvSpPr>
          <p:cNvPr id="77828" name="Rectangle 3"/>
          <p:cNvSpPr>
            <a:spLocks noGrp="1" noChangeArrowheads="1"/>
          </p:cNvSpPr>
          <p:nvPr>
            <p:ph type="body" idx="1"/>
          </p:nvPr>
        </p:nvSpPr>
        <p:spPr>
          <a:noFill/>
          <a:ln/>
        </p:spPr>
        <p:txBody>
          <a:bodyPr/>
          <a:lstStyle/>
          <a:p>
            <a:pPr eaLnBrk="1" hangingPunct="1"/>
            <a:r>
              <a:rPr lang="es-ES" dirty="0"/>
              <a:t>	</a:t>
            </a:r>
          </a:p>
        </p:txBody>
      </p:sp>
    </p:spTree>
    <p:extLst>
      <p:ext uri="{BB962C8B-B14F-4D97-AF65-F5344CB8AC3E}">
        <p14:creationId xmlns:p14="http://schemas.microsoft.com/office/powerpoint/2010/main" val="23850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Minimum Initial Service Package (MISP) is perhaps the most recognized part of the IAFM.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MISP has been widely adopted by governments and is the standard within the humanitarian sector. The priority activities of the MISP are included in the Sphere Minimum Standards in Humanitarian Response.</a:t>
            </a: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92D6FB-E353-4ECC-AC90-9DC76B310198}" type="slidenum">
              <a:rPr lang="en-US" smtClean="0"/>
              <a:t>20</a:t>
            </a:fld>
            <a:endParaRPr lang="en-US"/>
          </a:p>
        </p:txBody>
      </p:sp>
    </p:spTree>
    <p:extLst>
      <p:ext uri="{BB962C8B-B14F-4D97-AF65-F5344CB8AC3E}">
        <p14:creationId xmlns:p14="http://schemas.microsoft.com/office/powerpoint/2010/main" val="418445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1A8F-3909-4C4A-82EA-A7EF54E33D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124CE-EC10-4E92-A3A9-D2E4C819E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B7CE9A-45A4-4944-AA6A-0D5EEEB61007}"/>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5" name="Footer Placeholder 4">
            <a:extLst>
              <a:ext uri="{FF2B5EF4-FFF2-40B4-BE49-F238E27FC236}">
                <a16:creationId xmlns:a16="http://schemas.microsoft.com/office/drawing/2014/main" id="{2667E4D5-B79B-4845-90BF-E4BEE1D81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CBC15-04A8-4CD1-B2F0-F5284A2FAD75}"/>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192355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8E14-D0A2-4AD3-A3FC-1BE22B6BAA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5AB84-AA9A-4639-BD6F-9A3283EA08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BAD96-9CB8-4AEA-8B63-AEC86B16C807}"/>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5" name="Footer Placeholder 4">
            <a:extLst>
              <a:ext uri="{FF2B5EF4-FFF2-40B4-BE49-F238E27FC236}">
                <a16:creationId xmlns:a16="http://schemas.microsoft.com/office/drawing/2014/main" id="{C7AA9302-4D10-406E-95E1-54FDFEAD7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52D78-1059-4566-8982-7E5000F2DE6F}"/>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899238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D5D91-A155-4A3F-950D-BF79FD8FFA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11491-1E88-4CD8-9EAD-9873ADEF84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80745-E780-4D2C-997A-7D91659B2783}"/>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5" name="Footer Placeholder 4">
            <a:extLst>
              <a:ext uri="{FF2B5EF4-FFF2-40B4-BE49-F238E27FC236}">
                <a16:creationId xmlns:a16="http://schemas.microsoft.com/office/drawing/2014/main" id="{7F7E51AC-8299-4DFB-86D1-8F3D5F974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E8A99-256B-4320-982A-B1D9E246E3FE}"/>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50996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812800" y="1828800"/>
            <a:ext cx="10363200" cy="4114800"/>
          </a:xfrm>
        </p:spPr>
        <p:txBody>
          <a:bodyPr/>
          <a:lstStyle/>
          <a:p>
            <a:pPr lvl="0"/>
            <a:endParaRPr lang="en-US" noProof="0"/>
          </a:p>
        </p:txBody>
      </p:sp>
      <p:sp>
        <p:nvSpPr>
          <p:cNvPr id="4" name="Rectangle 14"/>
          <p:cNvSpPr>
            <a:spLocks noGrp="1" noChangeArrowheads="1"/>
          </p:cNvSpPr>
          <p:nvPr>
            <p:ph type="dt" sz="half" idx="10"/>
          </p:nvPr>
        </p:nvSpPr>
        <p:spPr>
          <a:xfrm>
            <a:off x="1727200" y="6248400"/>
            <a:ext cx="25400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ftr" sz="quarter" idx="11"/>
          </p:nvPr>
        </p:nvSpPr>
        <p:spPr>
          <a:xfrm>
            <a:off x="4978400" y="6248400"/>
            <a:ext cx="38608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2306029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B585-4987-43D9-95C6-AF9D05B3E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D66AC-4317-45CA-871B-02D45DBAD8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85555-4A14-49BC-8CF5-246568464D9B}"/>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5" name="Footer Placeholder 4">
            <a:extLst>
              <a:ext uri="{FF2B5EF4-FFF2-40B4-BE49-F238E27FC236}">
                <a16:creationId xmlns:a16="http://schemas.microsoft.com/office/drawing/2014/main" id="{297B7869-136C-4010-8803-5B11E52D8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25827-785A-4A1B-8EA0-7115A58CEF9F}"/>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73842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B89D-BA8E-44BC-8FA6-175CB51D8D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E98146-0793-4FE6-866C-A8B1CB9C8D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8D9C01-B053-4FA5-A53D-16EE6E863E3C}"/>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5" name="Footer Placeholder 4">
            <a:extLst>
              <a:ext uri="{FF2B5EF4-FFF2-40B4-BE49-F238E27FC236}">
                <a16:creationId xmlns:a16="http://schemas.microsoft.com/office/drawing/2014/main" id="{47F8A8C1-C32A-4D96-AF6E-E39D6C9B8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2B999-88E9-4F7B-A211-161095BBBFB6}"/>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163107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2B821-57A0-407B-8263-8E1EEFEAC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72232-A24E-4E91-BE3A-815C549C58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39E718-79CA-4115-9024-455EDBE1CC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6D85C7-81B2-4FAE-9DB8-06F0C4AE00D0}"/>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6" name="Footer Placeholder 5">
            <a:extLst>
              <a:ext uri="{FF2B5EF4-FFF2-40B4-BE49-F238E27FC236}">
                <a16:creationId xmlns:a16="http://schemas.microsoft.com/office/drawing/2014/main" id="{03F87EDA-95A2-49A2-B8A9-C3B1DB9BB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A4D45-90D7-4956-96CC-C745C7F2A0A9}"/>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81419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266F-568A-4A71-9CE2-1891907DE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B07AF8-229D-448F-95D6-01C2EBF5B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688EDD-86CD-4A02-A0ED-F5A6BE6F0A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63FF92-6E85-41A9-963E-0DEFD328D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2081AF-FA6E-4E57-A187-8378418C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B4848F-407F-4BE0-8537-546F4E698761}"/>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8" name="Footer Placeholder 7">
            <a:extLst>
              <a:ext uri="{FF2B5EF4-FFF2-40B4-BE49-F238E27FC236}">
                <a16:creationId xmlns:a16="http://schemas.microsoft.com/office/drawing/2014/main" id="{19BD47A2-46D0-438D-B2F8-7ED32C9E9B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67C8C-ED32-4684-9201-AFFE486A344F}"/>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293246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02AA0-3C76-440D-B7CA-1FB5B701FC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3B9C9-3970-4262-A886-33C18635A876}"/>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4" name="Footer Placeholder 3">
            <a:extLst>
              <a:ext uri="{FF2B5EF4-FFF2-40B4-BE49-F238E27FC236}">
                <a16:creationId xmlns:a16="http://schemas.microsoft.com/office/drawing/2014/main" id="{13E1C215-FC9B-4895-BCFD-6C1450634F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D80566-BAD4-4216-AC29-A0BCFBF66944}"/>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1350474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2D009-382A-4057-86FB-CF7F87CC6A13}"/>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3" name="Footer Placeholder 2">
            <a:extLst>
              <a:ext uri="{FF2B5EF4-FFF2-40B4-BE49-F238E27FC236}">
                <a16:creationId xmlns:a16="http://schemas.microsoft.com/office/drawing/2014/main" id="{AB4AEE5E-9051-496E-A17B-8C21934D03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DC0EF-C03C-4B11-9892-FDC2D4892D6E}"/>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120032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B798-CADC-4F2D-BB2B-F73CA06D6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25507E-BB2A-4009-BE64-2ED638AC12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26E3CD-C1AB-4FA2-95C9-AAB9CD811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BE8B33-1C52-45BD-B934-1DD87EDFB8AD}"/>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6" name="Footer Placeholder 5">
            <a:extLst>
              <a:ext uri="{FF2B5EF4-FFF2-40B4-BE49-F238E27FC236}">
                <a16:creationId xmlns:a16="http://schemas.microsoft.com/office/drawing/2014/main" id="{431C298C-AB33-4E89-B86D-A6BB5255A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23634-053A-4BB3-9E4F-D1BB861AE3F2}"/>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230533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461A-6BCB-4592-809E-252095B4C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4F082B-74D3-4F9E-AA31-211C7E6FD2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09E9DB-A897-4808-AEF1-BE1DAF04C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5DBB0E-7C60-448F-95DE-4323710104C8}"/>
              </a:ext>
            </a:extLst>
          </p:cNvPr>
          <p:cNvSpPr>
            <a:spLocks noGrp="1"/>
          </p:cNvSpPr>
          <p:nvPr>
            <p:ph type="dt" sz="half" idx="10"/>
          </p:nvPr>
        </p:nvSpPr>
        <p:spPr/>
        <p:txBody>
          <a:bodyPr/>
          <a:lstStyle/>
          <a:p>
            <a:fld id="{B53E2B3A-C80F-43B3-ADCB-4B23223997CF}" type="datetimeFigureOut">
              <a:rPr lang="en-US" smtClean="0"/>
              <a:t>6/5/2023</a:t>
            </a:fld>
            <a:endParaRPr lang="en-US"/>
          </a:p>
        </p:txBody>
      </p:sp>
      <p:sp>
        <p:nvSpPr>
          <p:cNvPr id="6" name="Footer Placeholder 5">
            <a:extLst>
              <a:ext uri="{FF2B5EF4-FFF2-40B4-BE49-F238E27FC236}">
                <a16:creationId xmlns:a16="http://schemas.microsoft.com/office/drawing/2014/main" id="{4F6AFA0E-D6AD-42A4-A448-1D142B358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E3089-8239-4B5A-A1C4-29E6B5CB7264}"/>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84802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D88C08-3946-4A86-9982-AFA7373B9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4671938-D7E1-4C4B-9691-52EF5F7EB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95B6C1-BEA3-4B81-9561-D59B15F13B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E2B3A-C80F-43B3-ADCB-4B23223997CF}" type="datetimeFigureOut">
              <a:rPr lang="en-US" smtClean="0"/>
              <a:t>6/5/2023</a:t>
            </a:fld>
            <a:endParaRPr lang="en-US"/>
          </a:p>
        </p:txBody>
      </p:sp>
      <p:sp>
        <p:nvSpPr>
          <p:cNvPr id="5" name="Footer Placeholder 4">
            <a:extLst>
              <a:ext uri="{FF2B5EF4-FFF2-40B4-BE49-F238E27FC236}">
                <a16:creationId xmlns:a16="http://schemas.microsoft.com/office/drawing/2014/main" id="{8E01F895-B243-4000-BEC9-A8B095EF8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7187D-3BD6-44BD-B4E9-627419AD8D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250CE-550A-477B-AF12-DECAA8730E12}" type="slidenum">
              <a:rPr lang="en-US" smtClean="0"/>
              <a:t>‹#›</a:t>
            </a:fld>
            <a:endParaRPr lang="en-US"/>
          </a:p>
        </p:txBody>
      </p:sp>
      <p:sp>
        <p:nvSpPr>
          <p:cNvPr id="7" name="Rectangle 6">
            <a:extLst>
              <a:ext uri="{FF2B5EF4-FFF2-40B4-BE49-F238E27FC236}">
                <a16:creationId xmlns:a16="http://schemas.microsoft.com/office/drawing/2014/main" id="{0570342F-40AD-4CD4-8A7A-326F1EDB931F}"/>
              </a:ext>
            </a:extLst>
          </p:cNvPr>
          <p:cNvSpPr/>
          <p:nvPr userDrawn="1"/>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E15F6E11-A47D-437F-A5B2-B4F646387C12}"/>
              </a:ext>
            </a:extLst>
          </p:cNvPr>
          <p:cNvSpPr txBox="1"/>
          <p:nvPr userDrawn="1"/>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65143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iawg.ne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pps.who.int/iris/handle/10665/331510"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bmchealthservres.biomedcentral.com/articles/10.1186/s12913-021-07377-1#article-info" TargetMode="External"/><Relationship Id="rId2" Type="http://schemas.openxmlformats.org/officeDocument/2006/relationships/hyperlink" Target="https://bmchealthservres.biomedcentral.com/articles/10.1186/s12913-021-07377-1#auth-Nadine-Schmitt"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subTitle" idx="1"/>
          </p:nvPr>
        </p:nvSpPr>
        <p:spPr>
          <a:xfrm>
            <a:off x="1498059" y="1231853"/>
            <a:ext cx="7800068" cy="1656184"/>
          </a:xfrm>
        </p:spPr>
        <p:txBody>
          <a:bodyPr>
            <a:normAutofit/>
          </a:bodyPr>
          <a:lstStyle/>
          <a:p>
            <a:pPr algn="r" eaLnBrk="1" hangingPunct="1">
              <a:spcBef>
                <a:spcPct val="50000"/>
              </a:spcBef>
            </a:pPr>
            <a:r>
              <a:rPr lang="fr-FR" sz="3600"/>
              <a:t>Santé sexuelle et reproductive en situation de crise</a:t>
            </a:r>
          </a:p>
        </p:txBody>
      </p:sp>
      <p:sp>
        <p:nvSpPr>
          <p:cNvPr id="6" name="TextBox 5">
            <a:extLst>
              <a:ext uri="{FF2B5EF4-FFF2-40B4-BE49-F238E27FC236}">
                <a16:creationId xmlns:a16="http://schemas.microsoft.com/office/drawing/2014/main" id="{0826FE3F-4DD7-4333-B693-EA45DF8BBE6D}"/>
              </a:ext>
            </a:extLst>
          </p:cNvPr>
          <p:cNvSpPr txBox="1"/>
          <p:nvPr/>
        </p:nvSpPr>
        <p:spPr>
          <a:xfrm>
            <a:off x="8312644" y="4838377"/>
            <a:ext cx="3225421" cy="1200329"/>
          </a:xfrm>
          <a:prstGeom prst="rect">
            <a:avLst/>
          </a:prstGeom>
          <a:noFill/>
        </p:spPr>
        <p:txBody>
          <a:bodyPr wrap="square" rtlCol="0">
            <a:spAutoFit/>
          </a:bodyPr>
          <a:lstStyle/>
          <a:p>
            <a:r>
              <a:rPr lang="fr-FR" dirty="0"/>
              <a:t>Dr Caroline </a:t>
            </a:r>
            <a:r>
              <a:rPr lang="fr-FR" dirty="0" err="1"/>
              <a:t>Benski</a:t>
            </a:r>
            <a:r>
              <a:rPr lang="fr-FR" dirty="0"/>
              <a:t>, gynécologue-obstétricienne</a:t>
            </a:r>
          </a:p>
          <a:p>
            <a:r>
              <a:rPr lang="fr-FR" dirty="0"/>
              <a:t>Support adapté au cours H.E.L.P. </a:t>
            </a:r>
          </a:p>
          <a:p>
            <a:r>
              <a:rPr lang="fr-FR" dirty="0"/>
              <a:t>Le 30 juin 2022 </a:t>
            </a:r>
          </a:p>
        </p:txBody>
      </p:sp>
      <p:pic>
        <p:nvPicPr>
          <p:cNvPr id="2" name="Picture 1">
            <a:extLst>
              <a:ext uri="{FF2B5EF4-FFF2-40B4-BE49-F238E27FC236}">
                <a16:creationId xmlns:a16="http://schemas.microsoft.com/office/drawing/2014/main" id="{4665656F-4EE4-4469-90AE-7DA85AFCC7DB}"/>
              </a:ext>
            </a:extLst>
          </p:cNvPr>
          <p:cNvPicPr>
            <a:picLocks noChangeAspect="1"/>
          </p:cNvPicPr>
          <p:nvPr/>
        </p:nvPicPr>
        <p:blipFill>
          <a:blip r:embed="rId3"/>
          <a:stretch>
            <a:fillRect/>
          </a:stretch>
        </p:blipFill>
        <p:spPr>
          <a:xfrm>
            <a:off x="10994065" y="0"/>
            <a:ext cx="1197935" cy="1193702"/>
          </a:xfrm>
          <a:prstGeom prst="rect">
            <a:avLst/>
          </a:prstGeom>
        </p:spPr>
      </p:pic>
      <p:pic>
        <p:nvPicPr>
          <p:cNvPr id="8" name="Image 7" descr="Une image contenant arbre, herbe, extérieur, plante&#10;&#10;Description générée automatiquement">
            <a:extLst>
              <a:ext uri="{FF2B5EF4-FFF2-40B4-BE49-F238E27FC236}">
                <a16:creationId xmlns:a16="http://schemas.microsoft.com/office/drawing/2014/main" id="{F6238CFD-903A-375A-6308-8804105ABABC}"/>
              </a:ext>
            </a:extLst>
          </p:cNvPr>
          <p:cNvPicPr>
            <a:picLocks noChangeAspect="1"/>
          </p:cNvPicPr>
          <p:nvPr/>
        </p:nvPicPr>
        <p:blipFill rotWithShape="1">
          <a:blip r:embed="rId4"/>
          <a:srcRect b="2938"/>
          <a:stretch/>
        </p:blipFill>
        <p:spPr>
          <a:xfrm>
            <a:off x="3139390" y="2300242"/>
            <a:ext cx="4926087" cy="4422757"/>
          </a:xfrm>
          <a:custGeom>
            <a:avLst/>
            <a:gdLst/>
            <a:ahLst/>
            <a:cxnLst/>
            <a:rect l="l" t="t" r="r" b="b"/>
            <a:pathLst>
              <a:path w="4001589" h="3592721">
                <a:moveTo>
                  <a:pt x="470166" y="82"/>
                </a:moveTo>
                <a:cubicBezTo>
                  <a:pt x="518288" y="-605"/>
                  <a:pt x="566386" y="3023"/>
                  <a:pt x="614238" y="13021"/>
                </a:cubicBezTo>
                <a:cubicBezTo>
                  <a:pt x="720229" y="34420"/>
                  <a:pt x="827897" y="40027"/>
                  <a:pt x="934955" y="29726"/>
                </a:cubicBezTo>
                <a:cubicBezTo>
                  <a:pt x="1040555" y="20702"/>
                  <a:pt x="1146350" y="20093"/>
                  <a:pt x="1252244" y="22653"/>
                </a:cubicBezTo>
                <a:cubicBezTo>
                  <a:pt x="1347753" y="24970"/>
                  <a:pt x="1443361" y="24604"/>
                  <a:pt x="1538871" y="18020"/>
                </a:cubicBezTo>
                <a:cubicBezTo>
                  <a:pt x="1646135" y="10461"/>
                  <a:pt x="1753400" y="3998"/>
                  <a:pt x="1860568" y="18996"/>
                </a:cubicBezTo>
                <a:cubicBezTo>
                  <a:pt x="1953834" y="33431"/>
                  <a:pt x="2047727" y="40637"/>
                  <a:pt x="2141708" y="40575"/>
                </a:cubicBezTo>
                <a:cubicBezTo>
                  <a:pt x="2266312" y="38870"/>
                  <a:pt x="2390622" y="26800"/>
                  <a:pt x="2515030" y="19849"/>
                </a:cubicBezTo>
                <a:cubicBezTo>
                  <a:pt x="2685674" y="10339"/>
                  <a:pt x="2856416" y="2169"/>
                  <a:pt x="3027158" y="16801"/>
                </a:cubicBezTo>
                <a:cubicBezTo>
                  <a:pt x="3145198" y="27409"/>
                  <a:pt x="3263238" y="37163"/>
                  <a:pt x="3381769" y="28994"/>
                </a:cubicBezTo>
                <a:cubicBezTo>
                  <a:pt x="3465425" y="23262"/>
                  <a:pt x="3549180" y="14972"/>
                  <a:pt x="3633033" y="20460"/>
                </a:cubicBezTo>
                <a:lnTo>
                  <a:pt x="3738744" y="24700"/>
                </a:lnTo>
                <a:lnTo>
                  <a:pt x="3738744" y="24830"/>
                </a:lnTo>
                <a:lnTo>
                  <a:pt x="3750661" y="25178"/>
                </a:lnTo>
                <a:lnTo>
                  <a:pt x="3795264" y="26968"/>
                </a:lnTo>
                <a:lnTo>
                  <a:pt x="3814191" y="26606"/>
                </a:lnTo>
                <a:lnTo>
                  <a:pt x="3814191" y="25296"/>
                </a:lnTo>
                <a:lnTo>
                  <a:pt x="3941656" y="20351"/>
                </a:lnTo>
                <a:lnTo>
                  <a:pt x="3996286" y="20544"/>
                </a:lnTo>
                <a:lnTo>
                  <a:pt x="3999704" y="184279"/>
                </a:lnTo>
                <a:cubicBezTo>
                  <a:pt x="4007337" y="352273"/>
                  <a:pt x="3989916" y="519048"/>
                  <a:pt x="3980912" y="686066"/>
                </a:cubicBezTo>
                <a:cubicBezTo>
                  <a:pt x="3974530" y="824285"/>
                  <a:pt x="3975254" y="962883"/>
                  <a:pt x="3983065" y="1100993"/>
                </a:cubicBezTo>
                <a:cubicBezTo>
                  <a:pt x="3994418" y="1329775"/>
                  <a:pt x="3995984" y="1558558"/>
                  <a:pt x="3989623" y="1787585"/>
                </a:cubicBezTo>
                <a:cubicBezTo>
                  <a:pt x="3986490" y="1901610"/>
                  <a:pt x="3987763" y="2015515"/>
                  <a:pt x="3991678" y="2129418"/>
                </a:cubicBezTo>
                <a:cubicBezTo>
                  <a:pt x="4000780" y="2390605"/>
                  <a:pt x="3990600" y="2651550"/>
                  <a:pt x="3987568" y="2912616"/>
                </a:cubicBezTo>
                <a:cubicBezTo>
                  <a:pt x="3986393" y="3012022"/>
                  <a:pt x="3986588" y="3111430"/>
                  <a:pt x="3990992" y="3210716"/>
                </a:cubicBezTo>
                <a:cubicBezTo>
                  <a:pt x="3995886" y="3323219"/>
                  <a:pt x="3997281" y="3435722"/>
                  <a:pt x="3996754" y="3548225"/>
                </a:cubicBezTo>
                <a:lnTo>
                  <a:pt x="3996203" y="3580527"/>
                </a:lnTo>
                <a:lnTo>
                  <a:pt x="3817494" y="3567893"/>
                </a:lnTo>
                <a:cubicBezTo>
                  <a:pt x="3755892" y="3566024"/>
                  <a:pt x="3694230" y="3566635"/>
                  <a:pt x="3632626" y="3569729"/>
                </a:cubicBezTo>
                <a:cubicBezTo>
                  <a:pt x="3508559" y="3576065"/>
                  <a:pt x="3384601" y="3593362"/>
                  <a:pt x="3260317" y="3578866"/>
                </a:cubicBezTo>
                <a:cubicBezTo>
                  <a:pt x="3046403" y="3553649"/>
                  <a:pt x="2833252" y="3579963"/>
                  <a:pt x="2619882" y="3588368"/>
                </a:cubicBezTo>
                <a:cubicBezTo>
                  <a:pt x="2454934" y="3596047"/>
                  <a:pt x="2289690" y="3590429"/>
                  <a:pt x="2125460" y="3571557"/>
                </a:cubicBezTo>
                <a:cubicBezTo>
                  <a:pt x="1964487" y="3553014"/>
                  <a:pt x="1802168" y="3554895"/>
                  <a:pt x="1641577" y="3577161"/>
                </a:cubicBezTo>
                <a:cubicBezTo>
                  <a:pt x="1569765" y="3584855"/>
                  <a:pt x="1497464" y="3585179"/>
                  <a:pt x="1425600" y="3578135"/>
                </a:cubicBezTo>
                <a:cubicBezTo>
                  <a:pt x="1311136" y="3569647"/>
                  <a:pt x="1196249" y="3571642"/>
                  <a:pt x="1082079" y="3584104"/>
                </a:cubicBezTo>
                <a:cubicBezTo>
                  <a:pt x="932047" y="3601037"/>
                  <a:pt x="781581" y="3588856"/>
                  <a:pt x="631439" y="3582643"/>
                </a:cubicBezTo>
                <a:cubicBezTo>
                  <a:pt x="518453" y="3578013"/>
                  <a:pt x="405576" y="3575211"/>
                  <a:pt x="292590" y="3579597"/>
                </a:cubicBezTo>
                <a:lnTo>
                  <a:pt x="24062" y="3578027"/>
                </a:lnTo>
                <a:lnTo>
                  <a:pt x="26037" y="3426039"/>
                </a:lnTo>
                <a:cubicBezTo>
                  <a:pt x="28388" y="3239733"/>
                  <a:pt x="28388" y="3053550"/>
                  <a:pt x="10461" y="2867977"/>
                </a:cubicBezTo>
                <a:cubicBezTo>
                  <a:pt x="-1195" y="2748609"/>
                  <a:pt x="-5604" y="2628267"/>
                  <a:pt x="10461" y="2509144"/>
                </a:cubicBezTo>
                <a:cubicBezTo>
                  <a:pt x="27654" y="2377219"/>
                  <a:pt x="32159" y="2243207"/>
                  <a:pt x="23883" y="2109954"/>
                </a:cubicBezTo>
                <a:cubicBezTo>
                  <a:pt x="16633" y="1978516"/>
                  <a:pt x="16143" y="1846835"/>
                  <a:pt x="18200" y="1715031"/>
                </a:cubicBezTo>
                <a:cubicBezTo>
                  <a:pt x="20062" y="1596151"/>
                  <a:pt x="19768" y="1477150"/>
                  <a:pt x="14477" y="1358271"/>
                </a:cubicBezTo>
                <a:cubicBezTo>
                  <a:pt x="8405" y="1224761"/>
                  <a:pt x="3212" y="1091250"/>
                  <a:pt x="15262" y="957861"/>
                </a:cubicBezTo>
                <a:cubicBezTo>
                  <a:pt x="26859" y="841775"/>
                  <a:pt x="32649" y="724907"/>
                  <a:pt x="32599" y="607930"/>
                </a:cubicBezTo>
                <a:cubicBezTo>
                  <a:pt x="31229" y="452838"/>
                  <a:pt x="21531" y="298112"/>
                  <a:pt x="15947" y="143264"/>
                </a:cubicBezTo>
                <a:lnTo>
                  <a:pt x="13308" y="44257"/>
                </a:lnTo>
                <a:lnTo>
                  <a:pt x="17662" y="44403"/>
                </a:lnTo>
                <a:lnTo>
                  <a:pt x="92850" y="32188"/>
                </a:lnTo>
                <a:lnTo>
                  <a:pt x="101988" y="32179"/>
                </a:lnTo>
                <a:cubicBezTo>
                  <a:pt x="176730" y="29756"/>
                  <a:pt x="251399" y="24177"/>
                  <a:pt x="325945" y="13021"/>
                </a:cubicBezTo>
                <a:cubicBezTo>
                  <a:pt x="373897" y="5767"/>
                  <a:pt x="422044" y="768"/>
                  <a:pt x="470166" y="82"/>
                </a:cubicBezTo>
                <a:close/>
              </a:path>
            </a:pathLst>
          </a:custGeom>
        </p:spPr>
      </p:pic>
    </p:spTree>
    <p:extLst>
      <p:ext uri="{BB962C8B-B14F-4D97-AF65-F5344CB8AC3E}">
        <p14:creationId xmlns:p14="http://schemas.microsoft.com/office/powerpoint/2010/main" val="37242346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AAE73704-4380-0095-3DA5-11BD645993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5015" y="643466"/>
            <a:ext cx="9021970" cy="5571067"/>
          </a:xfrm>
          <a:prstGeom prst="rect">
            <a:avLst/>
          </a:prstGeom>
        </p:spPr>
      </p:pic>
    </p:spTree>
    <p:extLst>
      <p:ext uri="{BB962C8B-B14F-4D97-AF65-F5344CB8AC3E}">
        <p14:creationId xmlns:p14="http://schemas.microsoft.com/office/powerpoint/2010/main" val="3550422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08753B12-1C6C-DDB1-BCE1-FB2DEE802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6902" y="643466"/>
            <a:ext cx="8878195" cy="5571067"/>
          </a:xfrm>
          <a:prstGeom prst="rect">
            <a:avLst/>
          </a:prstGeom>
        </p:spPr>
      </p:pic>
    </p:spTree>
    <p:extLst>
      <p:ext uri="{BB962C8B-B14F-4D97-AF65-F5344CB8AC3E}">
        <p14:creationId xmlns:p14="http://schemas.microsoft.com/office/powerpoint/2010/main" val="407030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C13532CA-34A0-4FB6-3D2D-3CE997E724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442" y="643466"/>
            <a:ext cx="9285115" cy="5571067"/>
          </a:xfrm>
          <a:prstGeom prst="rect">
            <a:avLst/>
          </a:prstGeom>
        </p:spPr>
      </p:pic>
    </p:spTree>
    <p:extLst>
      <p:ext uri="{BB962C8B-B14F-4D97-AF65-F5344CB8AC3E}">
        <p14:creationId xmlns:p14="http://schemas.microsoft.com/office/powerpoint/2010/main" val="167472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3E9AD6EF-FCBE-598B-BC92-05EF598075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534" y="643466"/>
            <a:ext cx="8738931" cy="5571067"/>
          </a:xfrm>
          <a:prstGeom prst="rect">
            <a:avLst/>
          </a:prstGeom>
        </p:spPr>
      </p:pic>
    </p:spTree>
    <p:extLst>
      <p:ext uri="{BB962C8B-B14F-4D97-AF65-F5344CB8AC3E}">
        <p14:creationId xmlns:p14="http://schemas.microsoft.com/office/powerpoint/2010/main" val="2518111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CE57-AB69-4216-AE2C-2019531B6715}"/>
              </a:ext>
            </a:extLst>
          </p:cNvPr>
          <p:cNvSpPr txBox="1">
            <a:spLocks/>
          </p:cNvSpPr>
          <p:nvPr/>
        </p:nvSpPr>
        <p:spPr>
          <a:xfrm>
            <a:off x="1165141" y="444813"/>
            <a:ext cx="10515600" cy="1325563"/>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fr-FR" u="sng"/>
              <a:t>La SSR dans les situations de crise </a:t>
            </a:r>
          </a:p>
        </p:txBody>
      </p:sp>
      <p:pic>
        <p:nvPicPr>
          <p:cNvPr id="4" name="Picture 3" descr="21761717_365697550538613_954892808000354440_n">
            <a:extLst>
              <a:ext uri="{FF2B5EF4-FFF2-40B4-BE49-F238E27FC236}">
                <a16:creationId xmlns:a16="http://schemas.microsoft.com/office/drawing/2014/main" id="{3C652B79-4161-46A7-BA21-50D98042E34A}"/>
              </a:ext>
            </a:extLst>
          </p:cNvPr>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1378550" y="2367665"/>
            <a:ext cx="4930859" cy="3289173"/>
          </a:xfrm>
          <a:prstGeom prst="rect">
            <a:avLst/>
          </a:prstGeom>
        </p:spPr>
      </p:pic>
      <p:sp>
        <p:nvSpPr>
          <p:cNvPr id="5" name="Rectangle 4">
            <a:extLst>
              <a:ext uri="{FF2B5EF4-FFF2-40B4-BE49-F238E27FC236}">
                <a16:creationId xmlns:a16="http://schemas.microsoft.com/office/drawing/2014/main" id="{D1CF6CDE-00F3-4D10-8D24-F2915F0ED8CD}"/>
              </a:ext>
            </a:extLst>
          </p:cNvPr>
          <p:cNvSpPr/>
          <p:nvPr/>
        </p:nvSpPr>
        <p:spPr>
          <a:xfrm>
            <a:off x="6887184" y="1818956"/>
            <a:ext cx="4717450" cy="4324261"/>
          </a:xfrm>
          <a:prstGeom prst="rect">
            <a:avLst/>
          </a:prstGeom>
        </p:spPr>
        <p:txBody>
          <a:bodyPr wrap="square">
            <a:spAutoFit/>
          </a:bodyPr>
          <a:lstStyle/>
          <a:p>
            <a:r>
              <a:rPr lang="fr-FR" sz="2500"/>
              <a:t>En 2018, 136 millions de personnes ont eu besoin d’une assistance, chiffre qui donne le vertige. Parmi elles, environ </a:t>
            </a:r>
            <a:r>
              <a:rPr lang="fr-FR" sz="2500" b="1"/>
              <a:t>34 millions de femmes en âge de procréer</a:t>
            </a:r>
            <a:r>
              <a:rPr lang="fr-FR" sz="2500"/>
              <a:t> (25%), dont 5 millions de femmes enceintes (IMAP, 2018) </a:t>
            </a:r>
          </a:p>
          <a:p>
            <a:endParaRPr lang="en-GB" sz="2500" dirty="0"/>
          </a:p>
          <a:p>
            <a:r>
              <a:rPr lang="fr-FR" sz="2500"/>
              <a:t>60% des décès maternels évitables se produisent dans des contextes de conflit, de fragilité, de déplacement et de catastrophe naturelle </a:t>
            </a:r>
          </a:p>
        </p:txBody>
      </p:sp>
    </p:spTree>
    <p:extLst>
      <p:ext uri="{BB962C8B-B14F-4D97-AF65-F5344CB8AC3E}">
        <p14:creationId xmlns:p14="http://schemas.microsoft.com/office/powerpoint/2010/main" val="410750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42E5-0BBA-4FB1-9C12-CD4CF597AC48}"/>
              </a:ext>
            </a:extLst>
          </p:cNvPr>
          <p:cNvSpPr>
            <a:spLocks noGrp="1"/>
          </p:cNvSpPr>
          <p:nvPr>
            <p:ph type="title"/>
          </p:nvPr>
        </p:nvSpPr>
        <p:spPr>
          <a:xfrm>
            <a:off x="838199" y="-50611"/>
            <a:ext cx="11194143" cy="1325563"/>
          </a:xfrm>
        </p:spPr>
        <p:txBody>
          <a:bodyPr/>
          <a:lstStyle/>
          <a:p>
            <a:r>
              <a:rPr lang="fr-FR" u="sng"/>
              <a:t>Période de crise = Risque accru pour les femmes et les filles</a:t>
            </a:r>
          </a:p>
        </p:txBody>
      </p:sp>
      <p:sp>
        <p:nvSpPr>
          <p:cNvPr id="3" name="Content Placeholder 2">
            <a:extLst>
              <a:ext uri="{FF2B5EF4-FFF2-40B4-BE49-F238E27FC236}">
                <a16:creationId xmlns:a16="http://schemas.microsoft.com/office/drawing/2014/main" id="{AFACA340-BF02-4129-A151-258874599A81}"/>
              </a:ext>
            </a:extLst>
          </p:cNvPr>
          <p:cNvSpPr>
            <a:spLocks noGrp="1"/>
          </p:cNvSpPr>
          <p:nvPr>
            <p:ph idx="1"/>
          </p:nvPr>
        </p:nvSpPr>
        <p:spPr>
          <a:xfrm>
            <a:off x="770105" y="1444325"/>
            <a:ext cx="10918371" cy="5254172"/>
          </a:xfrm>
        </p:spPr>
        <p:txBody>
          <a:bodyPr>
            <a:normAutofit/>
          </a:bodyPr>
          <a:lstStyle/>
          <a:p>
            <a:r>
              <a:rPr lang="fr-FR" sz="2400" dirty="0"/>
              <a:t>À tout moment, 4 à 16% de la population totale attendent un enfant. 15 à 20% de ces femmes rencontreront des complications dues à leur grossesse</a:t>
            </a:r>
          </a:p>
          <a:p>
            <a:r>
              <a:rPr lang="fr-FR" sz="2400" dirty="0"/>
              <a:t>Risque accru de transmission du VIH</a:t>
            </a:r>
          </a:p>
          <a:p>
            <a:pPr lvl="1">
              <a:buFont typeface="Wingdings" panose="05000000000000000000" pitchFamily="2" charset="2"/>
              <a:buChar char="ü"/>
            </a:pPr>
            <a:r>
              <a:rPr lang="fr-FR" dirty="0"/>
              <a:t>Disparition des protocoles / Précautions universelles compromises</a:t>
            </a:r>
          </a:p>
          <a:p>
            <a:pPr lvl="1">
              <a:buFont typeface="Wingdings" panose="05000000000000000000" pitchFamily="2" charset="2"/>
              <a:buChar char="ü"/>
            </a:pPr>
            <a:r>
              <a:rPr lang="fr-FR" dirty="0"/>
              <a:t>Pas d’accès aux préservatifs</a:t>
            </a:r>
          </a:p>
          <a:p>
            <a:pPr lvl="1">
              <a:buFont typeface="Wingdings" panose="05000000000000000000" pitchFamily="2" charset="2"/>
              <a:buChar char="ü"/>
            </a:pPr>
            <a:r>
              <a:rPr lang="fr-FR" dirty="0"/>
              <a:t>Pas d’approvisionnement en sang sûr</a:t>
            </a:r>
          </a:p>
          <a:p>
            <a:r>
              <a:rPr lang="fr-FR" sz="2400" dirty="0"/>
              <a:t>Risque accru de grossesses non désirées et de MST </a:t>
            </a:r>
          </a:p>
          <a:p>
            <a:pPr lvl="1">
              <a:buFont typeface="Wingdings" panose="05000000000000000000" pitchFamily="2" charset="2"/>
              <a:buChar char="ü"/>
            </a:pPr>
            <a:r>
              <a:rPr lang="fr-FR" dirty="0"/>
              <a:t>Accès insuffisant à la planification familiale de routine </a:t>
            </a:r>
          </a:p>
          <a:p>
            <a:pPr lvl="1">
              <a:buFont typeface="Wingdings" panose="05000000000000000000" pitchFamily="2" charset="2"/>
              <a:buChar char="ü"/>
            </a:pPr>
            <a:r>
              <a:rPr lang="fr-FR" dirty="0"/>
              <a:t>Forte densité de population</a:t>
            </a:r>
          </a:p>
          <a:p>
            <a:r>
              <a:rPr lang="fr-FR" sz="2400" dirty="0"/>
              <a:t>Risque accru de violence sexuelle dans un contexte de déstabilisation de la société civile</a:t>
            </a:r>
          </a:p>
          <a:p>
            <a:r>
              <a:rPr lang="fr-FR" sz="2400" dirty="0"/>
              <a:t>Déplacement souvent synonyme d’insécurité</a:t>
            </a:r>
          </a:p>
          <a:p>
            <a:pPr lvl="1"/>
            <a:endParaRPr lang="en-US" dirty="0"/>
          </a:p>
        </p:txBody>
      </p:sp>
      <p:pic>
        <p:nvPicPr>
          <p:cNvPr id="5" name="Picture 4" descr="CH138812_RS141133_IMG_9478">
            <a:extLst>
              <a:ext uri="{FF2B5EF4-FFF2-40B4-BE49-F238E27FC236}">
                <a16:creationId xmlns:a16="http://schemas.microsoft.com/office/drawing/2014/main" id="{F06A5A1B-7447-4AEE-9986-CF5561989340}"/>
              </a:ext>
            </a:extLst>
          </p:cNvPr>
          <p:cNvPicPr>
            <a:picLocks noGrp="1" noChangeAspect="1"/>
          </p:cNvPicPr>
          <p:nvPr isPhoto="1"/>
        </p:nvPicPr>
        <p:blipFill rotWithShape="1">
          <a:blip r:embed="rId3" cstate="print">
            <a:lum/>
            <a:extLst>
              <a:ext uri="{28A0092B-C50C-407E-A947-70E740481C1C}">
                <a14:useLocalDpi xmlns:a14="http://schemas.microsoft.com/office/drawing/2010/main"/>
              </a:ext>
            </a:extLst>
          </a:blip>
          <a:srcRect l="11473" t="21114" r="59219" b="18298"/>
          <a:stretch/>
        </p:blipFill>
        <p:spPr>
          <a:xfrm>
            <a:off x="9652001" y="3429000"/>
            <a:ext cx="2380341" cy="2975430"/>
          </a:xfrm>
          <a:prstGeom prst="rect">
            <a:avLst/>
          </a:prstGeom>
        </p:spPr>
      </p:pic>
    </p:spTree>
    <p:extLst>
      <p:ext uri="{BB962C8B-B14F-4D97-AF65-F5344CB8AC3E}">
        <p14:creationId xmlns:p14="http://schemas.microsoft.com/office/powerpoint/2010/main" val="1552257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C936-3497-44B7-97E9-A3E64E7C5FEC}"/>
              </a:ext>
            </a:extLst>
          </p:cNvPr>
          <p:cNvSpPr>
            <a:spLocks noGrp="1"/>
          </p:cNvSpPr>
          <p:nvPr>
            <p:ph type="title"/>
          </p:nvPr>
        </p:nvSpPr>
        <p:spPr/>
        <p:txBody>
          <a:bodyPr/>
          <a:lstStyle/>
          <a:p>
            <a:r>
              <a:rPr lang="fr-FR"/>
              <a:t>Difficultés de prestations de services de santé en temps de crise</a:t>
            </a:r>
          </a:p>
        </p:txBody>
      </p:sp>
      <p:sp>
        <p:nvSpPr>
          <p:cNvPr id="3" name="Content Placeholder 2">
            <a:extLst>
              <a:ext uri="{FF2B5EF4-FFF2-40B4-BE49-F238E27FC236}">
                <a16:creationId xmlns:a16="http://schemas.microsoft.com/office/drawing/2014/main" id="{7818E059-B733-4B83-B2B9-D44115006218}"/>
              </a:ext>
            </a:extLst>
          </p:cNvPr>
          <p:cNvSpPr>
            <a:spLocks noGrp="1"/>
          </p:cNvSpPr>
          <p:nvPr>
            <p:ph idx="1"/>
          </p:nvPr>
        </p:nvSpPr>
        <p:spPr>
          <a:xfrm>
            <a:off x="838200" y="1825625"/>
            <a:ext cx="10999124" cy="4351338"/>
          </a:xfrm>
        </p:spPr>
        <p:txBody>
          <a:bodyPr>
            <a:normAutofit fontScale="92500"/>
          </a:bodyPr>
          <a:lstStyle/>
          <a:p>
            <a:r>
              <a:rPr lang="fr-FR" dirty="0"/>
              <a:t>Manque général de services de santé et de personnel de santé qualifié</a:t>
            </a:r>
          </a:p>
          <a:p>
            <a:r>
              <a:rPr lang="fr-FR" dirty="0"/>
              <a:t>Manque général de moyens de transport : les accouchements ont lieu en bord de route pendant les mouvements de population</a:t>
            </a:r>
          </a:p>
          <a:p>
            <a:r>
              <a:rPr lang="fr-FR" dirty="0"/>
              <a:t>Pas d’accès à des soins obstétriques complets = grossesses non désirées, avortements pratiqués dans des conditions dangereuses, décès maternels</a:t>
            </a:r>
          </a:p>
          <a:p>
            <a:r>
              <a:rPr lang="fr-FR" dirty="0"/>
              <a:t>Effondrement des systèmes de soutien communautaire et des mécanismes de protection</a:t>
            </a:r>
          </a:p>
          <a:p>
            <a:r>
              <a:rPr lang="fr-FR" dirty="0"/>
              <a:t>Les crises humanitaires exacerbent les inégalités entre les sexes : les femmes, les filles et les autres groupes vulnérables ont tendance à avoir moins accès aux dispositifs d’intervention</a:t>
            </a:r>
          </a:p>
          <a:p>
            <a:endParaRPr lang="en-US" dirty="0"/>
          </a:p>
        </p:txBody>
      </p:sp>
    </p:spTree>
    <p:extLst>
      <p:ext uri="{BB962C8B-B14F-4D97-AF65-F5344CB8AC3E}">
        <p14:creationId xmlns:p14="http://schemas.microsoft.com/office/powerpoint/2010/main" val="1175313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138782" y="1143000"/>
            <a:ext cx="7471229" cy="5156637"/>
          </a:xfrm>
        </p:spPr>
        <p:txBody>
          <a:bodyPr>
            <a:normAutofit fontScale="85000" lnSpcReduction="20000"/>
          </a:bodyPr>
          <a:lstStyle/>
          <a:p>
            <a:pPr marL="0" indent="0">
              <a:spcBef>
                <a:spcPts val="0"/>
              </a:spcBef>
              <a:buNone/>
              <a:defRPr/>
            </a:pPr>
            <a:endParaRPr lang="en-GB" sz="2400" dirty="0"/>
          </a:p>
          <a:p>
            <a:pPr>
              <a:lnSpc>
                <a:spcPct val="120000"/>
              </a:lnSpc>
              <a:spcBef>
                <a:spcPts val="0"/>
              </a:spcBef>
              <a:buSzPct val="75000"/>
            </a:pPr>
            <a:r>
              <a:rPr lang="fr-FR" sz="3000" dirty="0"/>
              <a:t>Violence sexuelle et viol</a:t>
            </a:r>
          </a:p>
          <a:p>
            <a:pPr>
              <a:lnSpc>
                <a:spcPct val="110000"/>
              </a:lnSpc>
              <a:spcBef>
                <a:spcPts val="0"/>
              </a:spcBef>
              <a:buSzPct val="75000"/>
            </a:pPr>
            <a:r>
              <a:rPr lang="fr-FR" sz="3000" dirty="0"/>
              <a:t>Mariages précoces, mariages forcés et mariages d’enfants</a:t>
            </a:r>
          </a:p>
          <a:p>
            <a:pPr>
              <a:lnSpc>
                <a:spcPct val="110000"/>
              </a:lnSpc>
              <a:spcBef>
                <a:spcPts val="0"/>
              </a:spcBef>
              <a:buSzPct val="75000"/>
            </a:pPr>
            <a:r>
              <a:rPr lang="fr-FR" sz="3000" dirty="0"/>
              <a:t>Traite des êtres humains </a:t>
            </a:r>
          </a:p>
          <a:p>
            <a:pPr>
              <a:lnSpc>
                <a:spcPct val="110000"/>
              </a:lnSpc>
              <a:spcBef>
                <a:spcPts val="0"/>
              </a:spcBef>
              <a:buSzPct val="75000"/>
            </a:pPr>
            <a:r>
              <a:rPr lang="fr-FR" sz="3000" dirty="0"/>
              <a:t>Cas de MST et de VIH</a:t>
            </a:r>
          </a:p>
          <a:p>
            <a:pPr>
              <a:lnSpc>
                <a:spcPct val="110000"/>
              </a:lnSpc>
              <a:spcBef>
                <a:spcPts val="0"/>
              </a:spcBef>
              <a:buSzPct val="75000"/>
            </a:pPr>
            <a:r>
              <a:rPr lang="fr-FR" sz="3000" dirty="0"/>
              <a:t>Grossesses non désirées</a:t>
            </a:r>
          </a:p>
          <a:p>
            <a:pPr>
              <a:lnSpc>
                <a:spcPct val="110000"/>
              </a:lnSpc>
              <a:spcBef>
                <a:spcPts val="0"/>
              </a:spcBef>
              <a:buSzPct val="75000"/>
            </a:pPr>
            <a:r>
              <a:rPr lang="fr-FR" sz="3000" dirty="0"/>
              <a:t>Avortements pratiqués dans des conditions dangereuses</a:t>
            </a:r>
          </a:p>
          <a:p>
            <a:pPr>
              <a:lnSpc>
                <a:spcPct val="110000"/>
              </a:lnSpc>
              <a:spcBef>
                <a:spcPts val="0"/>
              </a:spcBef>
              <a:buSzPct val="75000"/>
            </a:pPr>
            <a:r>
              <a:rPr lang="fr-FR" sz="3000" dirty="0"/>
              <a:t>Complications pendant la grossesse et l’accouchement</a:t>
            </a:r>
          </a:p>
          <a:p>
            <a:pPr>
              <a:lnSpc>
                <a:spcPct val="110000"/>
              </a:lnSpc>
              <a:spcBef>
                <a:spcPts val="0"/>
              </a:spcBef>
              <a:buSzPct val="75000"/>
            </a:pPr>
            <a:r>
              <a:rPr lang="fr-FR" sz="3000" dirty="0">
                <a:sym typeface="Calibri"/>
              </a:rPr>
              <a:t>Accouchements pratiqués dans des conditions dangereuses </a:t>
            </a:r>
          </a:p>
          <a:p>
            <a:pPr>
              <a:lnSpc>
                <a:spcPct val="110000"/>
              </a:lnSpc>
              <a:spcBef>
                <a:spcPts val="0"/>
              </a:spcBef>
              <a:buSzPct val="75000"/>
            </a:pPr>
            <a:r>
              <a:rPr lang="fr-FR" sz="3000" dirty="0">
                <a:sym typeface="Calibri"/>
              </a:rPr>
              <a:t>Mortalité maternelle</a:t>
            </a:r>
          </a:p>
          <a:p>
            <a:pPr>
              <a:spcBef>
                <a:spcPts val="0"/>
              </a:spcBef>
              <a:defRPr/>
            </a:pPr>
            <a:endParaRPr lang="en-PH" altLang="en-US" b="1" dirty="0">
              <a:solidFill>
                <a:srgbClr val="FF0000"/>
              </a:solidFill>
            </a:endParaRPr>
          </a:p>
        </p:txBody>
      </p:sp>
      <p:sp>
        <p:nvSpPr>
          <p:cNvPr id="3" name="Title 2"/>
          <p:cNvSpPr>
            <a:spLocks noGrp="1"/>
          </p:cNvSpPr>
          <p:nvPr>
            <p:ph type="title"/>
          </p:nvPr>
        </p:nvSpPr>
        <p:spPr>
          <a:xfrm>
            <a:off x="1704528" y="76200"/>
            <a:ext cx="9144000" cy="1066800"/>
          </a:xfrm>
        </p:spPr>
        <p:txBody>
          <a:bodyPr>
            <a:normAutofit fontScale="90000"/>
          </a:bodyPr>
          <a:lstStyle/>
          <a:p>
            <a:r>
              <a:rPr lang="fr-FR" sz="4400" u="sng"/>
              <a:t>Conséquence des crises : risque accru de... </a:t>
            </a:r>
          </a:p>
        </p:txBody>
      </p:sp>
      <p:pic>
        <p:nvPicPr>
          <p:cNvPr id="4" name="Picture 2" descr="RÃ©sultat de recherche d'images pour &quot;sexual health is a human right&quot;">
            <a:extLst>
              <a:ext uri="{FF2B5EF4-FFF2-40B4-BE49-F238E27FC236}">
                <a16:creationId xmlns:a16="http://schemas.microsoft.com/office/drawing/2014/main" id="{B1BBDA00-4166-4DDF-BD23-6B9DE6FF36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6840" y="1726928"/>
            <a:ext cx="2980139" cy="298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07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6DCA6-9939-4F10-A2C4-B919CC83DD81}"/>
              </a:ext>
            </a:extLst>
          </p:cNvPr>
          <p:cNvSpPr>
            <a:spLocks noGrp="1"/>
          </p:cNvSpPr>
          <p:nvPr>
            <p:ph idx="1"/>
          </p:nvPr>
        </p:nvSpPr>
        <p:spPr>
          <a:xfrm>
            <a:off x="1109133" y="1757892"/>
            <a:ext cx="10515600" cy="4351338"/>
          </a:xfrm>
        </p:spPr>
        <p:txBody>
          <a:bodyPr>
            <a:normAutofit fontScale="92500" lnSpcReduction="10000"/>
          </a:bodyPr>
          <a:lstStyle/>
          <a:p>
            <a:pPr marL="0" indent="0" algn="ctr">
              <a:buNone/>
            </a:pPr>
            <a:r>
              <a:rPr lang="fr-FR"/>
              <a:t>Les services de SSR appropriés et fournis en temps voulu sont classés par ordre de priorité et déployés dans le cadre de la réponse humanitaire immédiate</a:t>
            </a:r>
          </a:p>
          <a:p>
            <a:pPr marL="0" indent="0" algn="ctr">
              <a:buNone/>
            </a:pPr>
            <a:endParaRPr lang="en-US" dirty="0"/>
          </a:p>
          <a:p>
            <a:pPr marL="0" indent="0" algn="ctr">
              <a:buNone/>
            </a:pPr>
            <a:r>
              <a:rPr lang="fr-FR">
                <a:solidFill>
                  <a:srgbClr val="0000FF"/>
                </a:solidFill>
              </a:rPr>
              <a:t>Le dispositif minimum d’urgence (DMU)</a:t>
            </a:r>
            <a:r>
              <a:rPr lang="fr-FR"/>
              <a:t> a été élaboré pour les prestations de santé reproductive en situation d’urgence par le Groupe de travail inter-agences sur la santé reproductive en situation de crise (IAWG – le groupe s’efforce d’étendre et de renforcer l’accès aux services de santé sexuelle et reproductive dans les contextes de crise humanitaire) </a:t>
            </a:r>
          </a:p>
          <a:p>
            <a:pPr marL="0" indent="0">
              <a:buNone/>
            </a:pPr>
            <a:endParaRPr lang="en-US" dirty="0">
              <a:solidFill>
                <a:schemeClr val="accent6">
                  <a:lumMod val="75000"/>
                </a:schemeClr>
              </a:solidFill>
            </a:endParaRPr>
          </a:p>
          <a:p>
            <a:pPr marL="0" indent="0" algn="ctr">
              <a:buNone/>
            </a:pPr>
            <a:r>
              <a:rPr lang="fr-FR">
                <a:solidFill>
                  <a:srgbClr val="FF0000"/>
                </a:solidFill>
              </a:rPr>
              <a:t>Rejoignez l’IAWG ! </a:t>
            </a:r>
            <a:r>
              <a:rPr lang="fr-FR">
                <a:hlinkClick r:id="rId2"/>
              </a:rPr>
              <a:t>http://iawg.net/</a:t>
            </a:r>
            <a:r>
              <a:rPr lang="fr-FR"/>
              <a:t>  </a:t>
            </a:r>
          </a:p>
          <a:p>
            <a:pPr marL="0" indent="0">
              <a:buNone/>
            </a:pPr>
            <a:endParaRPr lang="en-US" dirty="0"/>
          </a:p>
          <a:p>
            <a:pPr marL="0" indent="0">
              <a:buNone/>
            </a:pPr>
            <a:endParaRPr lang="en-US" dirty="0"/>
          </a:p>
        </p:txBody>
      </p:sp>
      <p:sp>
        <p:nvSpPr>
          <p:cNvPr id="4" name="Google Shape;217;p31">
            <a:extLst>
              <a:ext uri="{FF2B5EF4-FFF2-40B4-BE49-F238E27FC236}">
                <a16:creationId xmlns:a16="http://schemas.microsoft.com/office/drawing/2014/main" id="{5E5E6B37-E549-4976-904E-3699865E655D}"/>
              </a:ext>
            </a:extLst>
          </p:cNvPr>
          <p:cNvSpPr txBox="1">
            <a:spLocks noGrp="1"/>
          </p:cNvSpPr>
          <p:nvPr>
            <p:ph type="title"/>
          </p:nvPr>
        </p:nvSpPr>
        <p:spPr>
          <a:xfrm>
            <a:off x="1926179" y="307444"/>
            <a:ext cx="8881507" cy="882651"/>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FF0000"/>
              </a:buClr>
              <a:buSzPts val="2800"/>
            </a:pPr>
            <a:r>
              <a:rPr lang="fr-FR" u="sng">
                <a:sym typeface="Calibri"/>
              </a:rPr>
              <a:t>Impératifs :</a:t>
            </a:r>
          </a:p>
        </p:txBody>
      </p:sp>
    </p:spTree>
    <p:extLst>
      <p:ext uri="{BB962C8B-B14F-4D97-AF65-F5344CB8AC3E}">
        <p14:creationId xmlns:p14="http://schemas.microsoft.com/office/powerpoint/2010/main" val="4106545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31" name="AutoShape 23"/>
          <p:cNvSpPr>
            <a:spLocks noChangeArrowheads="1"/>
          </p:cNvSpPr>
          <p:nvPr/>
        </p:nvSpPr>
        <p:spPr bwMode="auto">
          <a:xfrm rot="9333862">
            <a:off x="4570635" y="3920546"/>
            <a:ext cx="6630330" cy="2623872"/>
          </a:xfrm>
          <a:prstGeom prst="rtTriangle">
            <a:avLst/>
          </a:prstGeom>
          <a:gradFill flip="none" rotWithShape="1">
            <a:gsLst>
              <a:gs pos="10215">
                <a:srgbClr val="FFC000"/>
              </a:gs>
              <a:gs pos="89000">
                <a:srgbClr val="00B050"/>
              </a:gs>
              <a:gs pos="28000">
                <a:srgbClr val="FFC000"/>
              </a:gs>
            </a:gsLst>
            <a:lin ang="10800000" scaled="1"/>
            <a:tileRect/>
          </a:gradFill>
          <a:ln w="9525">
            <a:noFill/>
            <a:miter lim="800000"/>
            <a:headEnd/>
            <a:tailEnd/>
          </a:ln>
        </p:spPr>
        <p:txBody>
          <a:bodyPr wrap="none" anchor="ctr"/>
          <a:lstStyle/>
          <a:p>
            <a:pPr>
              <a:defRPr/>
            </a:pPr>
            <a:endParaRPr lang="en-US">
              <a:solidFill>
                <a:prstClr val="black"/>
              </a:solidFill>
              <a:latin typeface="Calibri"/>
            </a:endParaRPr>
          </a:p>
        </p:txBody>
      </p:sp>
      <p:sp>
        <p:nvSpPr>
          <p:cNvPr id="28" name="Rectangle 27"/>
          <p:cNvSpPr/>
          <p:nvPr/>
        </p:nvSpPr>
        <p:spPr>
          <a:xfrm>
            <a:off x="3877072" y="5037553"/>
            <a:ext cx="6876256" cy="583406"/>
          </a:xfrm>
          <a:prstGeom prst="rect">
            <a:avLst/>
          </a:prstGeom>
          <a:gradFill>
            <a:gsLst>
              <a:gs pos="2000">
                <a:srgbClr val="FFC000"/>
              </a:gs>
              <a:gs pos="84000">
                <a:srgbClr val="00B050"/>
              </a:gs>
              <a:gs pos="33000">
                <a:srgbClr val="FFC0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482" name="Rectangle 2"/>
          <p:cNvSpPr>
            <a:spLocks noGrp="1" noChangeArrowheads="1"/>
          </p:cNvSpPr>
          <p:nvPr>
            <p:ph type="title"/>
          </p:nvPr>
        </p:nvSpPr>
        <p:spPr>
          <a:xfrm>
            <a:off x="2725692" y="82166"/>
            <a:ext cx="7459662" cy="711655"/>
          </a:xfrm>
          <a:solidFill>
            <a:schemeClr val="tx1">
              <a:lumMod val="65000"/>
              <a:lumOff val="35000"/>
            </a:schemeClr>
          </a:solidFill>
        </p:spPr>
        <p:txBody>
          <a:bodyPr vert="horz" anchor="ctr">
            <a:normAutofit/>
          </a:bodyPr>
          <a:lstStyle/>
          <a:p>
            <a:pPr algn="ctr" eaLnBrk="1" hangingPunct="1"/>
            <a:r>
              <a:rPr lang="fr-FR" sz="3400" b="1">
                <a:solidFill>
                  <a:schemeClr val="bg1"/>
                </a:solidFill>
              </a:rPr>
              <a:t>Le continuum d’une situation d’urgence</a:t>
            </a:r>
          </a:p>
        </p:txBody>
      </p:sp>
      <p:sp>
        <p:nvSpPr>
          <p:cNvPr id="20489" name="Text Box 9"/>
          <p:cNvSpPr txBox="1">
            <a:spLocks noChangeArrowheads="1"/>
          </p:cNvSpPr>
          <p:nvPr/>
        </p:nvSpPr>
        <p:spPr bwMode="auto">
          <a:xfrm>
            <a:off x="7848600" y="838201"/>
            <a:ext cx="2234406" cy="461665"/>
          </a:xfrm>
          <a:prstGeom prst="rect">
            <a:avLst/>
          </a:prstGeom>
          <a:noFill/>
          <a:ln w="9525">
            <a:noFill/>
            <a:miter lim="800000"/>
            <a:headEnd/>
            <a:tailEnd/>
          </a:ln>
        </p:spPr>
        <p:txBody>
          <a:bodyPr wrap="square">
            <a:spAutoFit/>
          </a:bodyPr>
          <a:lstStyle/>
          <a:p>
            <a:pPr>
              <a:spcBef>
                <a:spcPct val="50000"/>
              </a:spcBef>
            </a:pPr>
            <a:r>
              <a:rPr lang="fr-FR" sz="2400" b="1">
                <a:solidFill>
                  <a:prstClr val="black"/>
                </a:solidFill>
                <a:latin typeface="Calibri"/>
              </a:rPr>
              <a:t>Après la phase d’urgence</a:t>
            </a:r>
          </a:p>
        </p:txBody>
      </p:sp>
      <p:sp>
        <p:nvSpPr>
          <p:cNvPr id="20490" name="Text Box 10"/>
          <p:cNvSpPr txBox="1">
            <a:spLocks noChangeArrowheads="1"/>
          </p:cNvSpPr>
          <p:nvPr/>
        </p:nvSpPr>
        <p:spPr bwMode="auto">
          <a:xfrm flipV="1">
            <a:off x="12686084" y="2478882"/>
            <a:ext cx="381000" cy="366712"/>
          </a:xfrm>
          <a:prstGeom prst="rect">
            <a:avLst/>
          </a:prstGeom>
          <a:noFill/>
          <a:ln w="9525">
            <a:noFill/>
            <a:miter lim="800000"/>
            <a:headEnd/>
            <a:tailEnd/>
          </a:ln>
        </p:spPr>
        <p:txBody>
          <a:bodyPr rot="10800000">
            <a:spAutoFit/>
          </a:bodyPr>
          <a:lstStyle/>
          <a:p>
            <a:pPr>
              <a:spcBef>
                <a:spcPct val="50000"/>
              </a:spcBef>
            </a:pPr>
            <a:endParaRPr lang="es-ES">
              <a:solidFill>
                <a:prstClr val="black"/>
              </a:solidFill>
              <a:latin typeface="Tahoma" pitchFamily="34" charset="0"/>
            </a:endParaRPr>
          </a:p>
        </p:txBody>
      </p:sp>
      <p:sp>
        <p:nvSpPr>
          <p:cNvPr id="20491" name="Text Box 12"/>
          <p:cNvSpPr txBox="1">
            <a:spLocks noChangeArrowheads="1"/>
          </p:cNvSpPr>
          <p:nvPr/>
        </p:nvSpPr>
        <p:spPr bwMode="auto">
          <a:xfrm>
            <a:off x="3162200" y="5673726"/>
            <a:ext cx="1333600" cy="1108075"/>
          </a:xfrm>
          <a:prstGeom prst="rect">
            <a:avLst/>
          </a:prstGeom>
          <a:noFill/>
          <a:ln w="9525">
            <a:noFill/>
            <a:miter lim="800000"/>
            <a:headEnd/>
            <a:tailEnd/>
          </a:ln>
        </p:spPr>
        <p:txBody>
          <a:bodyPr wrap="square">
            <a:spAutoFit/>
          </a:bodyPr>
          <a:lstStyle/>
          <a:p>
            <a:pPr>
              <a:spcBef>
                <a:spcPct val="50000"/>
              </a:spcBef>
            </a:pPr>
            <a:r>
              <a:rPr lang="fr-FR" sz="2200">
                <a:solidFill>
                  <a:prstClr val="black"/>
                </a:solidFill>
                <a:latin typeface="Calibri"/>
              </a:rPr>
              <a:t>Perte des services essentiels</a:t>
            </a:r>
          </a:p>
        </p:txBody>
      </p:sp>
      <p:sp>
        <p:nvSpPr>
          <p:cNvPr id="20492" name="Text Box 13"/>
          <p:cNvSpPr txBox="1">
            <a:spLocks noChangeArrowheads="1"/>
          </p:cNvSpPr>
          <p:nvPr/>
        </p:nvSpPr>
        <p:spPr bwMode="auto">
          <a:xfrm>
            <a:off x="5031832" y="5520878"/>
            <a:ext cx="1714500" cy="1446550"/>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pPr algn="l"/>
            <a:r>
              <a:rPr lang="fr-FR" dirty="0">
                <a:solidFill>
                  <a:prstClr val="black"/>
                </a:solidFill>
                <a:latin typeface="Calibri"/>
              </a:rPr>
              <a:t>Rétablissement des services essentiels</a:t>
            </a:r>
          </a:p>
        </p:txBody>
      </p:sp>
      <p:sp>
        <p:nvSpPr>
          <p:cNvPr id="20493" name="Text Box 14"/>
          <p:cNvSpPr txBox="1">
            <a:spLocks noChangeArrowheads="1"/>
          </p:cNvSpPr>
          <p:nvPr/>
        </p:nvSpPr>
        <p:spPr bwMode="auto">
          <a:xfrm>
            <a:off x="6847311" y="5755084"/>
            <a:ext cx="1295400" cy="762000"/>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r>
              <a:rPr lang="fr-FR">
                <a:solidFill>
                  <a:prstClr val="black"/>
                </a:solidFill>
                <a:latin typeface="Calibri"/>
              </a:rPr>
              <a:t>Relative stabilité</a:t>
            </a:r>
          </a:p>
        </p:txBody>
      </p:sp>
      <p:sp>
        <p:nvSpPr>
          <p:cNvPr id="20494" name="Text Box 15"/>
          <p:cNvSpPr txBox="1">
            <a:spLocks noChangeArrowheads="1"/>
          </p:cNvSpPr>
          <p:nvPr/>
        </p:nvSpPr>
        <p:spPr bwMode="auto">
          <a:xfrm>
            <a:off x="8980912" y="5863153"/>
            <a:ext cx="1714500" cy="762000"/>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r>
              <a:rPr lang="fr-FR">
                <a:solidFill>
                  <a:prstClr val="black"/>
                </a:solidFill>
                <a:latin typeface="Calibri"/>
              </a:rPr>
              <a:t>Retour à la normalité</a:t>
            </a:r>
          </a:p>
        </p:txBody>
      </p:sp>
      <p:sp>
        <p:nvSpPr>
          <p:cNvPr id="11283" name="Rectangle 24"/>
          <p:cNvSpPr>
            <a:spLocks noChangeArrowheads="1"/>
          </p:cNvSpPr>
          <p:nvPr/>
        </p:nvSpPr>
        <p:spPr bwMode="auto">
          <a:xfrm>
            <a:off x="8300136" y="3916888"/>
            <a:ext cx="2383631" cy="800476"/>
          </a:xfrm>
          <a:prstGeom prst="rect">
            <a:avLst/>
          </a:prstGeom>
          <a:noFill/>
          <a:ln w="9525">
            <a:noFill/>
            <a:miter lim="800000"/>
            <a:headEnd/>
            <a:tailEnd/>
          </a:ln>
        </p:spPr>
        <p:txBody>
          <a:bodyPr wrap="square">
            <a:spAutoFit/>
          </a:bodyPr>
          <a:lstStyle/>
          <a:p>
            <a:pPr>
              <a:lnSpc>
                <a:spcPct val="80000"/>
              </a:lnSpc>
              <a:spcBef>
                <a:spcPct val="15000"/>
              </a:spcBef>
            </a:pPr>
            <a:r>
              <a:rPr lang="fr-FR" sz="2600" b="1">
                <a:solidFill>
                  <a:schemeClr val="accent2">
                    <a:lumMod val="50000"/>
                  </a:schemeClr>
                </a:solidFill>
              </a:rPr>
              <a:t>Services complets </a:t>
            </a:r>
          </a:p>
          <a:p>
            <a:pPr>
              <a:lnSpc>
                <a:spcPct val="80000"/>
              </a:lnSpc>
              <a:spcBef>
                <a:spcPct val="15000"/>
              </a:spcBef>
            </a:pPr>
            <a:r>
              <a:rPr lang="fr-FR" sz="2600" b="1">
                <a:solidFill>
                  <a:schemeClr val="accent2">
                    <a:lumMod val="50000"/>
                  </a:schemeClr>
                </a:solidFill>
              </a:rPr>
              <a:t>de SSR</a:t>
            </a:r>
          </a:p>
        </p:txBody>
      </p:sp>
      <p:sp>
        <p:nvSpPr>
          <p:cNvPr id="11284" name="Rectangle 25"/>
          <p:cNvSpPr>
            <a:spLocks noChangeArrowheads="1"/>
          </p:cNvSpPr>
          <p:nvPr/>
        </p:nvSpPr>
        <p:spPr bwMode="auto">
          <a:xfrm>
            <a:off x="3877072" y="5105400"/>
            <a:ext cx="1152128" cy="488950"/>
          </a:xfrm>
          <a:prstGeom prst="rect">
            <a:avLst/>
          </a:prstGeom>
          <a:noFill/>
          <a:ln w="9525">
            <a:noFill/>
            <a:miter lim="800000"/>
            <a:headEnd/>
            <a:tailEnd/>
          </a:ln>
        </p:spPr>
        <p:txBody>
          <a:bodyPr wrap="square">
            <a:spAutoFit/>
          </a:bodyPr>
          <a:lstStyle/>
          <a:p>
            <a:r>
              <a:rPr lang="fr-FR" sz="2600" b="1">
                <a:solidFill>
                  <a:srgbClr val="CC0000"/>
                </a:solidFill>
                <a:latin typeface="Calibri"/>
              </a:rPr>
              <a:t>DMU</a:t>
            </a:r>
          </a:p>
        </p:txBody>
      </p:sp>
      <p:sp>
        <p:nvSpPr>
          <p:cNvPr id="29" name="Rectangle 28"/>
          <p:cNvSpPr/>
          <p:nvPr/>
        </p:nvSpPr>
        <p:spPr bwMode="auto">
          <a:xfrm>
            <a:off x="1314452" y="1523562"/>
            <a:ext cx="2126959" cy="3734238"/>
          </a:xfrm>
          <a:prstGeom prst="rect">
            <a:avLst/>
          </a:prstGeom>
          <a:solidFill>
            <a:srgbClr val="006600"/>
          </a:solidFill>
          <a:ln w="9525" cap="flat" cmpd="sng" algn="ctr">
            <a:solidFill>
              <a:srgbClr val="0033CC"/>
            </a:solidFill>
            <a:prstDash val="solid"/>
            <a:round/>
            <a:headEnd type="none" w="med" len="med"/>
            <a:tailEnd type="none" w="med" len="med"/>
          </a:ln>
          <a:effectLst/>
        </p:spPr>
        <p:txBody>
          <a:bodyPr/>
          <a:lstStyle/>
          <a:p>
            <a:pPr>
              <a:defRPr/>
            </a:pPr>
            <a:endParaRPr lang="en-US" dirty="0">
              <a:solidFill>
                <a:prstClr val="black"/>
              </a:solidFill>
              <a:latin typeface="Calibri"/>
            </a:endParaRPr>
          </a:p>
        </p:txBody>
      </p:sp>
      <p:sp>
        <p:nvSpPr>
          <p:cNvPr id="20507" name="Rectangle 24"/>
          <p:cNvSpPr>
            <a:spLocks noChangeArrowheads="1"/>
          </p:cNvSpPr>
          <p:nvPr/>
        </p:nvSpPr>
        <p:spPr bwMode="auto">
          <a:xfrm>
            <a:off x="1259771" y="4152719"/>
            <a:ext cx="2237346" cy="665439"/>
          </a:xfrm>
          <a:prstGeom prst="rect">
            <a:avLst/>
          </a:prstGeom>
          <a:noFill/>
          <a:ln w="9525">
            <a:noFill/>
            <a:miter lim="800000"/>
            <a:headEnd/>
            <a:tailEnd/>
          </a:ln>
        </p:spPr>
        <p:txBody>
          <a:bodyPr wrap="square">
            <a:spAutoFit/>
          </a:bodyPr>
          <a:lstStyle/>
          <a:p>
            <a:pPr>
              <a:lnSpc>
                <a:spcPct val="80000"/>
              </a:lnSpc>
              <a:spcBef>
                <a:spcPct val="15000"/>
              </a:spcBef>
            </a:pPr>
            <a:r>
              <a:rPr lang="fr-FR" sz="2400" b="1" dirty="0">
                <a:solidFill>
                  <a:schemeClr val="bg1"/>
                </a:solidFill>
              </a:rPr>
              <a:t>Services</a:t>
            </a:r>
            <a:r>
              <a:rPr lang="fr-FR" sz="2200" b="1" dirty="0">
                <a:solidFill>
                  <a:schemeClr val="bg1"/>
                </a:solidFill>
              </a:rPr>
              <a:t> complets de</a:t>
            </a:r>
            <a:r>
              <a:rPr lang="fr-FR" b="1" dirty="0">
                <a:solidFill>
                  <a:schemeClr val="bg1"/>
                </a:solidFill>
              </a:rPr>
              <a:t> </a:t>
            </a:r>
            <a:r>
              <a:rPr lang="fr-FR" sz="2200" b="1" dirty="0">
                <a:solidFill>
                  <a:schemeClr val="bg1"/>
                </a:solidFill>
              </a:rPr>
              <a:t>SSR</a:t>
            </a:r>
          </a:p>
        </p:txBody>
      </p:sp>
      <p:sp>
        <p:nvSpPr>
          <p:cNvPr id="11289" name="Line 31"/>
          <p:cNvSpPr>
            <a:spLocks noChangeShapeType="1"/>
          </p:cNvSpPr>
          <p:nvPr/>
        </p:nvSpPr>
        <p:spPr bwMode="auto">
          <a:xfrm flipV="1">
            <a:off x="4419600" y="3520902"/>
            <a:ext cx="17686" cy="1584498"/>
          </a:xfrm>
          <a:prstGeom prst="line">
            <a:avLst/>
          </a:prstGeom>
          <a:noFill/>
          <a:ln w="38100">
            <a:solidFill>
              <a:srgbClr val="FF0000"/>
            </a:solidFill>
            <a:round/>
            <a:headEnd/>
            <a:tailEnd type="triangle" w="med" len="med"/>
          </a:ln>
        </p:spPr>
        <p:txBody>
          <a:bodyPr/>
          <a:lstStyle/>
          <a:p>
            <a:endParaRPr lang="fr-CH">
              <a:solidFill>
                <a:prstClr val="black"/>
              </a:solidFill>
              <a:latin typeface="Calibri"/>
            </a:endParaRPr>
          </a:p>
        </p:txBody>
      </p:sp>
      <p:sp>
        <p:nvSpPr>
          <p:cNvPr id="11286" name="Line 28"/>
          <p:cNvSpPr>
            <a:spLocks noChangeShapeType="1"/>
          </p:cNvSpPr>
          <p:nvPr/>
        </p:nvSpPr>
        <p:spPr bwMode="auto">
          <a:xfrm flipV="1">
            <a:off x="4295801" y="3520902"/>
            <a:ext cx="14263" cy="1584498"/>
          </a:xfrm>
          <a:prstGeom prst="line">
            <a:avLst/>
          </a:prstGeom>
          <a:noFill/>
          <a:ln w="38100">
            <a:solidFill>
              <a:srgbClr val="FF0000"/>
            </a:solidFill>
            <a:round/>
            <a:headEnd/>
            <a:tailEnd type="triangle" w="med" len="med"/>
          </a:ln>
        </p:spPr>
        <p:txBody>
          <a:bodyPr/>
          <a:lstStyle/>
          <a:p>
            <a:endParaRPr lang="fr-CH">
              <a:solidFill>
                <a:prstClr val="black"/>
              </a:solidFill>
              <a:latin typeface="Calibri"/>
            </a:endParaRPr>
          </a:p>
        </p:txBody>
      </p:sp>
      <p:sp>
        <p:nvSpPr>
          <p:cNvPr id="11285" name="Line 27"/>
          <p:cNvSpPr>
            <a:spLocks noChangeShapeType="1"/>
          </p:cNvSpPr>
          <p:nvPr/>
        </p:nvSpPr>
        <p:spPr bwMode="auto">
          <a:xfrm flipV="1">
            <a:off x="4007769" y="3505200"/>
            <a:ext cx="16545" cy="1584498"/>
          </a:xfrm>
          <a:prstGeom prst="line">
            <a:avLst/>
          </a:prstGeom>
          <a:noFill/>
          <a:ln w="38100">
            <a:solidFill>
              <a:srgbClr val="FF0000"/>
            </a:solidFill>
            <a:round/>
            <a:headEnd/>
            <a:tailEnd type="triangle" w="med" len="med"/>
          </a:ln>
        </p:spPr>
        <p:txBody>
          <a:bodyPr/>
          <a:lstStyle/>
          <a:p>
            <a:endParaRPr lang="fr-CH">
              <a:solidFill>
                <a:prstClr val="black"/>
              </a:solidFill>
              <a:latin typeface="Calibri"/>
            </a:endParaRPr>
          </a:p>
        </p:txBody>
      </p:sp>
      <p:sp>
        <p:nvSpPr>
          <p:cNvPr id="11287" name="Line 29"/>
          <p:cNvSpPr>
            <a:spLocks noChangeShapeType="1"/>
          </p:cNvSpPr>
          <p:nvPr/>
        </p:nvSpPr>
        <p:spPr bwMode="auto">
          <a:xfrm flipV="1">
            <a:off x="4151784" y="3520902"/>
            <a:ext cx="0" cy="1584498"/>
          </a:xfrm>
          <a:prstGeom prst="line">
            <a:avLst/>
          </a:prstGeom>
          <a:noFill/>
          <a:ln w="38100">
            <a:solidFill>
              <a:srgbClr val="FF0000"/>
            </a:solidFill>
            <a:round/>
            <a:headEnd/>
            <a:tailEnd type="triangle" w="med" len="med"/>
          </a:ln>
        </p:spPr>
        <p:txBody>
          <a:bodyPr/>
          <a:lstStyle/>
          <a:p>
            <a:endParaRPr lang="fr-CH">
              <a:solidFill>
                <a:prstClr val="black"/>
              </a:solidFill>
              <a:latin typeface="Calibri"/>
            </a:endParaRPr>
          </a:p>
        </p:txBody>
      </p:sp>
      <p:sp>
        <p:nvSpPr>
          <p:cNvPr id="30" name="Rectangle 29"/>
          <p:cNvSpPr/>
          <p:nvPr/>
        </p:nvSpPr>
        <p:spPr>
          <a:xfrm>
            <a:off x="1314452" y="4818158"/>
            <a:ext cx="2113061" cy="77819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25"/>
          <p:cNvSpPr>
            <a:spLocks noChangeArrowheads="1"/>
          </p:cNvSpPr>
          <p:nvPr/>
        </p:nvSpPr>
        <p:spPr bwMode="auto">
          <a:xfrm>
            <a:off x="1224161" y="4690613"/>
            <a:ext cx="2252747" cy="1107996"/>
          </a:xfrm>
          <a:prstGeom prst="rect">
            <a:avLst/>
          </a:prstGeom>
          <a:noFill/>
          <a:ln w="9525">
            <a:noFill/>
            <a:miter lim="800000"/>
            <a:headEnd/>
            <a:tailEnd/>
          </a:ln>
        </p:spPr>
        <p:txBody>
          <a:bodyPr wrap="square">
            <a:spAutoFit/>
          </a:bodyPr>
          <a:lstStyle/>
          <a:p>
            <a:r>
              <a:rPr lang="fr-FR" sz="2200" b="1" dirty="0">
                <a:solidFill>
                  <a:schemeClr val="bg1"/>
                </a:solidFill>
                <a:latin typeface="Calibri"/>
              </a:rPr>
              <a:t>Préparation aux situations d'urgence</a:t>
            </a:r>
          </a:p>
        </p:txBody>
      </p:sp>
      <p:sp>
        <p:nvSpPr>
          <p:cNvPr id="2" name="Right Arrow 1"/>
          <p:cNvSpPr/>
          <p:nvPr/>
        </p:nvSpPr>
        <p:spPr>
          <a:xfrm>
            <a:off x="4394672" y="6106096"/>
            <a:ext cx="558329" cy="370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Arrow 32"/>
          <p:cNvSpPr/>
          <p:nvPr/>
        </p:nvSpPr>
        <p:spPr>
          <a:xfrm>
            <a:off x="8204672" y="6096000"/>
            <a:ext cx="558329" cy="370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arallelogram 7"/>
          <p:cNvSpPr/>
          <p:nvPr/>
        </p:nvSpPr>
        <p:spPr>
          <a:xfrm rot="19393127">
            <a:off x="3486747" y="1660229"/>
            <a:ext cx="1809800" cy="381000"/>
          </a:xfrm>
          <a:prstGeom prst="parallelogram">
            <a:avLst/>
          </a:prstGeom>
          <a:gradFill flip="none" rotWithShape="1">
            <a:gsLst>
              <a:gs pos="4900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1 8"/>
          <p:cNvSpPr/>
          <p:nvPr/>
        </p:nvSpPr>
        <p:spPr>
          <a:xfrm>
            <a:off x="1524001" y="990881"/>
            <a:ext cx="2989734" cy="2993745"/>
          </a:xfrm>
          <a:prstGeom prst="irregularSeal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a:solidFill>
                  <a:srgbClr val="FFFF00"/>
                </a:solidFill>
              </a:rPr>
              <a:t>Événement déstabilisant</a:t>
            </a:r>
          </a:p>
        </p:txBody>
      </p:sp>
      <p:sp>
        <p:nvSpPr>
          <p:cNvPr id="40" name="Parallelogram 39"/>
          <p:cNvSpPr/>
          <p:nvPr/>
        </p:nvSpPr>
        <p:spPr>
          <a:xfrm rot="2577325">
            <a:off x="4592034" y="1672449"/>
            <a:ext cx="1809800" cy="381000"/>
          </a:xfrm>
          <a:prstGeom prst="parallelogram">
            <a:avLst/>
          </a:prstGeom>
          <a:gradFill flip="none" rotWithShape="1">
            <a:gsLst>
              <a:gs pos="2100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Parallelogram 40"/>
          <p:cNvSpPr/>
          <p:nvPr/>
        </p:nvSpPr>
        <p:spPr>
          <a:xfrm rot="20291325">
            <a:off x="5797202" y="1846579"/>
            <a:ext cx="1809800" cy="381000"/>
          </a:xfrm>
          <a:prstGeom prst="parallelogram">
            <a:avLst/>
          </a:prstGeom>
          <a:gradFill flip="none" rotWithShape="1">
            <a:gsLst>
              <a:gs pos="0">
                <a:schemeClr val="accent1">
                  <a:lumMod val="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Parallelogram 41"/>
          <p:cNvSpPr/>
          <p:nvPr/>
        </p:nvSpPr>
        <p:spPr>
          <a:xfrm rot="13008389">
            <a:off x="7095648" y="1951965"/>
            <a:ext cx="1809800" cy="381000"/>
          </a:xfrm>
          <a:prstGeom prst="parallelogram">
            <a:avLst/>
          </a:prstGeom>
          <a:gradFill flip="none" rotWithShape="1">
            <a:gsLst>
              <a:gs pos="0">
                <a:schemeClr val="accent1">
                  <a:lumMod val="74000"/>
                  <a:lumOff val="2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owchart: Merge 42"/>
          <p:cNvSpPr/>
          <p:nvPr/>
        </p:nvSpPr>
        <p:spPr>
          <a:xfrm rot="5400000">
            <a:off x="8572698" y="1477181"/>
            <a:ext cx="2047590" cy="2463329"/>
          </a:xfrm>
          <a:prstGeom prst="flowChartMerg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Trebuchet MS" pitchFamily="34" charset="0"/>
            </a:endParaRPr>
          </a:p>
        </p:txBody>
      </p:sp>
      <p:sp>
        <p:nvSpPr>
          <p:cNvPr id="44" name="TextBox 43"/>
          <p:cNvSpPr txBox="1"/>
          <p:nvPr/>
        </p:nvSpPr>
        <p:spPr>
          <a:xfrm>
            <a:off x="9209146" y="2360350"/>
            <a:ext cx="1371600" cy="646331"/>
          </a:xfrm>
          <a:prstGeom prst="rect">
            <a:avLst/>
          </a:prstGeom>
          <a:noFill/>
        </p:spPr>
        <p:txBody>
          <a:bodyPr wrap="square" rtlCol="0">
            <a:spAutoFit/>
          </a:bodyPr>
          <a:lstStyle/>
          <a:p>
            <a:pPr algn="ctr"/>
            <a:r>
              <a:rPr lang="fr-FR" b="1">
                <a:solidFill>
                  <a:prstClr val="white"/>
                </a:solidFill>
                <a:latin typeface="Trebuchet MS" pitchFamily="34" charset="0"/>
              </a:rPr>
              <a:t>Solutions</a:t>
            </a:r>
          </a:p>
          <a:p>
            <a:pPr algn="ctr"/>
            <a:r>
              <a:rPr lang="fr-FR" b="1">
                <a:solidFill>
                  <a:prstClr val="white"/>
                </a:solidFill>
                <a:latin typeface="Trebuchet MS" pitchFamily="34" charset="0"/>
              </a:rPr>
              <a:t>durables</a:t>
            </a:r>
          </a:p>
        </p:txBody>
      </p:sp>
      <p:sp>
        <p:nvSpPr>
          <p:cNvPr id="45" name="Text Box 8"/>
          <p:cNvSpPr txBox="1">
            <a:spLocks noChangeArrowheads="1"/>
          </p:cNvSpPr>
          <p:nvPr/>
        </p:nvSpPr>
        <p:spPr bwMode="auto">
          <a:xfrm>
            <a:off x="2280120" y="860884"/>
            <a:ext cx="1628775" cy="461665"/>
          </a:xfrm>
          <a:prstGeom prst="rect">
            <a:avLst/>
          </a:prstGeom>
          <a:noFill/>
          <a:ln w="9525">
            <a:noFill/>
            <a:miter lim="800000"/>
            <a:headEnd/>
            <a:tailEnd/>
          </a:ln>
        </p:spPr>
        <p:txBody>
          <a:bodyPr wrap="square">
            <a:spAutoFit/>
          </a:bodyPr>
          <a:lstStyle/>
          <a:p>
            <a:pPr>
              <a:spcBef>
                <a:spcPct val="50000"/>
              </a:spcBef>
            </a:pPr>
            <a:r>
              <a:rPr lang="fr-FR" sz="2400" b="1">
                <a:solidFill>
                  <a:prstClr val="black"/>
                </a:solidFill>
                <a:latin typeface="Calibri"/>
              </a:rPr>
              <a:t>Urgence</a:t>
            </a:r>
          </a:p>
        </p:txBody>
      </p:sp>
      <p:sp>
        <p:nvSpPr>
          <p:cNvPr id="31" name="Rectangle 30">
            <a:extLst>
              <a:ext uri="{FF2B5EF4-FFF2-40B4-BE49-F238E27FC236}">
                <a16:creationId xmlns:a16="http://schemas.microsoft.com/office/drawing/2014/main" id="{05D2AA0B-EA81-41F8-963D-849E81D3E06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4" name="TextBox 33">
            <a:extLst>
              <a:ext uri="{FF2B5EF4-FFF2-40B4-BE49-F238E27FC236}">
                <a16:creationId xmlns:a16="http://schemas.microsoft.com/office/drawing/2014/main" id="{62A7F7C5-D21A-46F9-ACA5-698103FE1997}"/>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9515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2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2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2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8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49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4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49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9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childTnLst>
                                </p:cTn>
                              </p:par>
                              <p:par>
                                <p:cTn id="70" presetID="10" presetClass="entr" presetSubtype="0" fill="hold" grpId="0" nodeType="withEffect">
                                  <p:stCondLst>
                                    <p:cond delay="900"/>
                                  </p:stCondLst>
                                  <p:childTnLst>
                                    <p:set>
                                      <p:cBhvr>
                                        <p:cTn id="71" dur="1" fill="hold">
                                          <p:stCondLst>
                                            <p:cond delay="0"/>
                                          </p:stCondLst>
                                        </p:cTn>
                                        <p:tgtEl>
                                          <p:spTgt spid="350231"/>
                                        </p:tgtEl>
                                        <p:attrNameLst>
                                          <p:attrName>style.visibility</p:attrName>
                                        </p:attrNameLst>
                                      </p:cBhvr>
                                      <p:to>
                                        <p:strVal val="visible"/>
                                      </p:to>
                                    </p:set>
                                    <p:animEffect transition="in" filter="fade">
                                      <p:cBhvr>
                                        <p:cTn id="72" dur="1000"/>
                                        <p:tgtEl>
                                          <p:spTgt spid="35023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28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31" grpId="0" animBg="1"/>
      <p:bldP spid="28" grpId="0" animBg="1"/>
      <p:bldP spid="20491" grpId="0"/>
      <p:bldP spid="20493" grpId="0"/>
      <p:bldP spid="20494" grpId="0"/>
      <p:bldP spid="11283" grpId="0"/>
      <p:bldP spid="11284" grpId="0"/>
      <p:bldP spid="29" grpId="0" animBg="1"/>
      <p:bldP spid="11289" grpId="0" animBg="1"/>
      <p:bldP spid="11286" grpId="0" animBg="1"/>
      <p:bldP spid="11285" grpId="0" animBg="1"/>
      <p:bldP spid="11287" grpId="0" animBg="1"/>
      <p:bldP spid="30" grpId="0" animBg="1"/>
      <p:bldP spid="32" grpId="0"/>
      <p:bldP spid="2" grpId="0" animBg="1"/>
      <p:bldP spid="33" grpId="0" animBg="1"/>
      <p:bldP spid="8" grpId="0" animBg="1"/>
      <p:bldP spid="9" grpId="0" animBg="1"/>
      <p:bldP spid="40" grpId="0" animBg="1"/>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98650" y="548680"/>
            <a:ext cx="7772400" cy="838200"/>
          </a:xfrm>
        </p:spPr>
        <p:txBody>
          <a:bodyPr/>
          <a:lstStyle/>
          <a:p>
            <a:r>
              <a:rPr lang="fr-FR" sz="3200"/>
              <a:t> </a:t>
            </a:r>
            <a:r>
              <a:rPr lang="fr-FR" b="1" u="sng"/>
              <a:t>Objectifs</a:t>
            </a:r>
          </a:p>
        </p:txBody>
      </p:sp>
      <p:sp>
        <p:nvSpPr>
          <p:cNvPr id="5123" name="Rectangle 3"/>
          <p:cNvSpPr>
            <a:spLocks noGrp="1" noChangeArrowheads="1"/>
          </p:cNvSpPr>
          <p:nvPr>
            <p:ph idx="1"/>
          </p:nvPr>
        </p:nvSpPr>
        <p:spPr>
          <a:xfrm>
            <a:off x="753979" y="1671216"/>
            <a:ext cx="11438021" cy="4638104"/>
          </a:xfrm>
        </p:spPr>
        <p:txBody>
          <a:bodyPr>
            <a:normAutofit/>
          </a:bodyPr>
          <a:lstStyle/>
          <a:p>
            <a:pPr>
              <a:spcBef>
                <a:spcPct val="30000"/>
              </a:spcBef>
              <a:buFontTx/>
              <a:buNone/>
            </a:pPr>
            <a:r>
              <a:rPr lang="fr-FR" b="1">
                <a:solidFill>
                  <a:srgbClr val="0000FF"/>
                </a:solidFill>
                <a:cs typeface="Times New Roman" pitchFamily="18" charset="0"/>
              </a:rPr>
              <a:t>Être capable :</a:t>
            </a:r>
          </a:p>
          <a:p>
            <a:pPr marL="889000" indent="-515938">
              <a:spcBef>
                <a:spcPct val="30000"/>
              </a:spcBef>
            </a:pPr>
            <a:r>
              <a:rPr lang="fr-FR"/>
              <a:t>D’étudier les raisons pour lesquelles la santé reproductive (SR) est importante dans les contextes humanitaires, et l’ampleur des besoins en matière de SR en situation de crise</a:t>
            </a:r>
          </a:p>
          <a:p>
            <a:pPr marL="889000" indent="-515938">
              <a:spcBef>
                <a:spcPct val="30000"/>
              </a:spcBef>
            </a:pPr>
            <a:r>
              <a:rPr lang="fr-FR"/>
              <a:t>De discuter des conséquences potentielles d’une réponse inappropriée aux besoins en matière de SR</a:t>
            </a:r>
          </a:p>
          <a:p>
            <a:pPr marL="889000" indent="-515938">
              <a:spcBef>
                <a:spcPct val="30000"/>
              </a:spcBef>
            </a:pPr>
            <a:r>
              <a:rPr lang="fr-FR" b="0">
                <a:cs typeface="Times New Roman" pitchFamily="18" charset="0"/>
              </a:rPr>
              <a:t>D’expliquer ce qu’est le dispositif minimum d’urgence (DMU), ses composantes, et comment le mettre en œuvre efficacement</a:t>
            </a:r>
          </a:p>
          <a:p>
            <a:pPr marL="889000" indent="-515938">
              <a:spcBef>
                <a:spcPct val="30000"/>
              </a:spcBef>
            </a:pPr>
            <a:r>
              <a:rPr lang="fr-FR"/>
              <a:t>Étude de cas </a:t>
            </a:r>
          </a:p>
        </p:txBody>
      </p:sp>
    </p:spTree>
    <p:extLst>
      <p:ext uri="{BB962C8B-B14F-4D97-AF65-F5344CB8AC3E}">
        <p14:creationId xmlns:p14="http://schemas.microsoft.com/office/powerpoint/2010/main" val="4098206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733"/>
            <a:ext cx="8229600" cy="990600"/>
          </a:xfrm>
        </p:spPr>
        <p:txBody>
          <a:bodyPr>
            <a:normAutofit fontScale="90000"/>
          </a:bodyPr>
          <a:lstStyle/>
          <a:p>
            <a:r>
              <a:rPr lang="fr-FR" u="sng"/>
              <a:t>Comment le DMU est-il mis en œuvre ?</a:t>
            </a:r>
          </a:p>
        </p:txBody>
      </p:sp>
      <p:sp>
        <p:nvSpPr>
          <p:cNvPr id="3" name="Content Placeholder 2"/>
          <p:cNvSpPr>
            <a:spLocks noGrp="1"/>
          </p:cNvSpPr>
          <p:nvPr>
            <p:ph sz="quarter" idx="1"/>
          </p:nvPr>
        </p:nvSpPr>
        <p:spPr>
          <a:xfrm>
            <a:off x="1060315" y="1442059"/>
            <a:ext cx="10936361" cy="5301208"/>
          </a:xfrm>
        </p:spPr>
        <p:txBody>
          <a:bodyPr>
            <a:noAutofit/>
          </a:bodyPr>
          <a:lstStyle/>
          <a:p>
            <a:pPr marL="0" indent="0">
              <a:buNone/>
            </a:pPr>
            <a:r>
              <a:rPr lang="fr-FR"/>
              <a:t>Le dispositif minimum d’urgence (DMU) est un ensemble d’activités de SSR prioritaires à réaliser au début d’une crise humanitaire</a:t>
            </a:r>
          </a:p>
          <a:p>
            <a:pPr lvl="1"/>
            <a:r>
              <a:rPr lang="fr-FR"/>
              <a:t>Idéalement, il doit être mis en œuvre dans les premières 48 heures</a:t>
            </a:r>
          </a:p>
          <a:p>
            <a:pPr lvl="1"/>
            <a:r>
              <a:rPr lang="fr-FR"/>
              <a:t>La planification et la préparation sont capitales</a:t>
            </a:r>
          </a:p>
          <a:p>
            <a:pPr lvl="1"/>
            <a:endParaRPr lang="en-CA" sz="2800" dirty="0"/>
          </a:p>
          <a:p>
            <a:pPr marL="0" indent="0">
              <a:buNone/>
            </a:pPr>
            <a:r>
              <a:rPr lang="fr-FR"/>
              <a:t>La mise en œuvre du DMU ne requiert aucune évaluation approfondie des besoins en matière de SSR. </a:t>
            </a:r>
          </a:p>
          <a:p>
            <a:pPr lvl="1"/>
            <a:r>
              <a:rPr lang="fr-FR"/>
              <a:t>Les interventions SSR identifiées permettent de sauver des vies</a:t>
            </a:r>
          </a:p>
          <a:p>
            <a:pPr lvl="1"/>
            <a:endParaRPr lang="en-US" sz="2800" dirty="0"/>
          </a:p>
          <a:p>
            <a:pPr marL="0" indent="0">
              <a:buNone/>
            </a:pPr>
            <a:r>
              <a:rPr lang="fr-FR"/>
              <a:t>Le DMU constitue un ensemble minimum d’activités</a:t>
            </a:r>
          </a:p>
          <a:p>
            <a:pPr lvl="1"/>
            <a:r>
              <a:rPr lang="fr-FR"/>
              <a:t>Les acteurs humanitaires doivent offrir des services complets de SSR dès que possible (si possible dans un délai de 3 mois)</a:t>
            </a:r>
          </a:p>
        </p:txBody>
      </p:sp>
    </p:spTree>
    <p:extLst>
      <p:ext uri="{BB962C8B-B14F-4D97-AF65-F5344CB8AC3E}">
        <p14:creationId xmlns:p14="http://schemas.microsoft.com/office/powerpoint/2010/main" val="173088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8D8D2-90A9-3020-D190-EF1AAC12F875}"/>
              </a:ext>
            </a:extLst>
          </p:cNvPr>
          <p:cNvSpPr>
            <a:spLocks noGrp="1"/>
          </p:cNvSpPr>
          <p:nvPr>
            <p:ph type="title"/>
          </p:nvPr>
        </p:nvSpPr>
        <p:spPr/>
        <p:txBody>
          <a:bodyPr/>
          <a:lstStyle/>
          <a:p>
            <a:r>
              <a:rPr lang="fr-FR"/>
              <a:t>Ce que vous incluriez dans le DMU</a:t>
            </a:r>
          </a:p>
        </p:txBody>
      </p:sp>
      <p:sp>
        <p:nvSpPr>
          <p:cNvPr id="3" name="Espace réservé du contenu 2">
            <a:extLst>
              <a:ext uri="{FF2B5EF4-FFF2-40B4-BE49-F238E27FC236}">
                <a16:creationId xmlns:a16="http://schemas.microsoft.com/office/drawing/2014/main" id="{72201C50-3E2D-E669-B34C-56B6D4EED1FA}"/>
              </a:ext>
            </a:extLst>
          </p:cNvPr>
          <p:cNvSpPr>
            <a:spLocks noGrp="1"/>
          </p:cNvSpPr>
          <p:nvPr>
            <p:ph idx="1"/>
          </p:nvPr>
        </p:nvSpPr>
        <p:spPr/>
        <p:txBody>
          <a:bodyPr/>
          <a:lstStyle/>
          <a:p>
            <a:r>
              <a:rPr lang="fr-FR"/>
              <a:t>Exercice 2</a:t>
            </a:r>
          </a:p>
        </p:txBody>
      </p:sp>
    </p:spTree>
    <p:extLst>
      <p:ext uri="{BB962C8B-B14F-4D97-AF65-F5344CB8AC3E}">
        <p14:creationId xmlns:p14="http://schemas.microsoft.com/office/powerpoint/2010/main" val="4250334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07012" y="339725"/>
            <a:ext cx="9249861" cy="1031875"/>
          </a:xfrm>
          <a:noFill/>
        </p:spPr>
        <p:txBody>
          <a:bodyPr>
            <a:normAutofit fontScale="90000"/>
          </a:bodyPr>
          <a:lstStyle/>
          <a:p>
            <a:r>
              <a:rPr lang="fr-FR"/>
              <a:t>Quels sont quelques-uns des facteurs de risque concernant la propagation de MST et du VIH en situation de crise ?</a:t>
            </a:r>
          </a:p>
        </p:txBody>
      </p:sp>
      <p:sp>
        <p:nvSpPr>
          <p:cNvPr id="313347" name="Rectangle 3"/>
          <p:cNvSpPr>
            <a:spLocks noGrp="1" noChangeArrowheads="1"/>
          </p:cNvSpPr>
          <p:nvPr>
            <p:ph type="body" idx="1"/>
          </p:nvPr>
        </p:nvSpPr>
        <p:spPr>
          <a:xfrm>
            <a:off x="1137253" y="1633210"/>
            <a:ext cx="10146094" cy="4968875"/>
          </a:xfrm>
        </p:spPr>
        <p:txBody>
          <a:bodyPr rtlCol="0">
            <a:noAutofit/>
          </a:bodyPr>
          <a:lstStyle/>
          <a:p>
            <a:pPr marL="324000">
              <a:lnSpc>
                <a:spcPct val="120000"/>
              </a:lnSpc>
              <a:spcBef>
                <a:spcPts val="0"/>
              </a:spcBef>
            </a:pPr>
            <a:r>
              <a:rPr lang="fr-FR" sz="2400"/>
              <a:t>Prévalence du VIH </a:t>
            </a:r>
          </a:p>
          <a:p>
            <a:pPr marL="324000">
              <a:lnSpc>
                <a:spcPct val="120000"/>
              </a:lnSpc>
              <a:spcBef>
                <a:spcPts val="0"/>
              </a:spcBef>
            </a:pPr>
            <a:r>
              <a:rPr lang="fr-FR" sz="2400"/>
              <a:t>Accès réduit aux services de prévention, de traitement et de soins </a:t>
            </a:r>
          </a:p>
          <a:p>
            <a:pPr marL="324000">
              <a:lnSpc>
                <a:spcPct val="120000"/>
              </a:lnSpc>
              <a:spcBef>
                <a:spcPts val="0"/>
              </a:spcBef>
            </a:pPr>
            <a:r>
              <a:rPr lang="fr-FR" sz="2400"/>
              <a:t>Le niveau d’interaction entre les populations déplacées et celles environnantes</a:t>
            </a:r>
          </a:p>
          <a:p>
            <a:pPr marL="324000">
              <a:lnSpc>
                <a:spcPct val="120000"/>
              </a:lnSpc>
              <a:spcBef>
                <a:spcPts val="0"/>
              </a:spcBef>
            </a:pPr>
            <a:r>
              <a:rPr lang="fr-FR" sz="2400"/>
              <a:t>L’emplacement de la population déplacée et son niveau d’isolement</a:t>
            </a:r>
          </a:p>
          <a:p>
            <a:pPr marL="324000">
              <a:lnSpc>
                <a:spcPct val="120000"/>
              </a:lnSpc>
              <a:spcBef>
                <a:spcPts val="0"/>
              </a:spcBef>
              <a:defRPr/>
            </a:pPr>
            <a:r>
              <a:rPr lang="fr-FR" sz="2400"/>
              <a:t>Pauvreté</a:t>
            </a:r>
          </a:p>
          <a:p>
            <a:pPr marL="324000">
              <a:lnSpc>
                <a:spcPct val="120000"/>
              </a:lnSpc>
              <a:spcBef>
                <a:spcPts val="0"/>
              </a:spcBef>
              <a:defRPr/>
            </a:pPr>
            <a:r>
              <a:rPr lang="fr-FR" sz="2400"/>
              <a:t>Violence sexuelle</a:t>
            </a:r>
          </a:p>
          <a:p>
            <a:pPr marL="324000">
              <a:lnSpc>
                <a:spcPct val="120000"/>
              </a:lnSpc>
              <a:spcBef>
                <a:spcPts val="0"/>
              </a:spcBef>
              <a:defRPr/>
            </a:pPr>
            <a:r>
              <a:rPr lang="fr-FR" sz="2400"/>
              <a:t>Travail sexuel</a:t>
            </a:r>
          </a:p>
          <a:p>
            <a:pPr marL="324000">
              <a:lnSpc>
                <a:spcPct val="120000"/>
              </a:lnSpc>
              <a:spcBef>
                <a:spcPts val="0"/>
              </a:spcBef>
              <a:defRPr/>
            </a:pPr>
            <a:r>
              <a:rPr lang="fr-FR" sz="2400"/>
              <a:t>Présence de forces armées</a:t>
            </a:r>
          </a:p>
          <a:p>
            <a:pPr marL="324000">
              <a:lnSpc>
                <a:spcPct val="120000"/>
              </a:lnSpc>
              <a:spcBef>
                <a:spcPts val="0"/>
              </a:spcBef>
              <a:defRPr/>
            </a:pPr>
            <a:r>
              <a:rPr lang="fr-FR" sz="2400"/>
              <a:t>Accès réduit aux ressources et aux services</a:t>
            </a:r>
          </a:p>
          <a:p>
            <a:pPr marL="324000">
              <a:lnSpc>
                <a:spcPct val="120000"/>
              </a:lnSpc>
              <a:spcBef>
                <a:spcPts val="0"/>
              </a:spcBef>
              <a:defRPr/>
            </a:pPr>
            <a:r>
              <a:rPr lang="fr-FR" sz="2400"/>
              <a:t>Abus de substances psychoactives accru</a:t>
            </a:r>
          </a:p>
          <a:p>
            <a:pPr marL="324000">
              <a:lnSpc>
                <a:spcPct val="120000"/>
              </a:lnSpc>
              <a:spcBef>
                <a:spcPts val="0"/>
              </a:spcBef>
              <a:defRPr/>
            </a:pPr>
            <a:r>
              <a:rPr lang="fr-FR" sz="2400"/>
              <a:t>Faible qualité des services (</a:t>
            </a:r>
            <a:r>
              <a:rPr lang="fr-FR" sz="2400" i="1"/>
              <a:t>« mieux que rien »</a:t>
            </a:r>
            <a:r>
              <a:rPr lang="fr-FR" sz="2400"/>
              <a:t>)</a:t>
            </a:r>
          </a:p>
        </p:txBody>
      </p:sp>
      <p:sp>
        <p:nvSpPr>
          <p:cNvPr id="9220" name="Text Box 4"/>
          <p:cNvSpPr txBox="1">
            <a:spLocks noChangeArrowheads="1"/>
          </p:cNvSpPr>
          <p:nvPr/>
        </p:nvSpPr>
        <p:spPr bwMode="auto">
          <a:xfrm>
            <a:off x="2482734" y="6340475"/>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70C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0070C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0070C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0070C0"/>
              </a:buClr>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Clr>
                <a:srgbClr val="0070C0"/>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0070C0"/>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0070C0"/>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0070C0"/>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0070C0"/>
              </a:buClr>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Tx/>
              <a:buFontTx/>
              <a:buNone/>
            </a:pPr>
            <a:r>
              <a:rPr lang="fr-FR" sz="1400" dirty="0">
                <a:solidFill>
                  <a:schemeClr val="bg1"/>
                </a:solidFill>
                <a:latin typeface="Arial" panose="020B0604020202020204" pitchFamily="34" charset="0"/>
                <a:ea typeface="MS PGothic" pitchFamily="34" charset="-128"/>
              </a:rPr>
              <a:t>Adapté de : Spiegel P. B., HIV/AIDS </a:t>
            </a:r>
            <a:r>
              <a:rPr lang="fr-FR" sz="1400" dirty="0" err="1">
                <a:solidFill>
                  <a:schemeClr val="bg1"/>
                </a:solidFill>
                <a:latin typeface="Arial" panose="020B0604020202020204" pitchFamily="34" charset="0"/>
                <a:ea typeface="MS PGothic" pitchFamily="34" charset="-128"/>
              </a:rPr>
              <a:t>among</a:t>
            </a:r>
            <a:r>
              <a:rPr lang="fr-FR" sz="1400" dirty="0">
                <a:solidFill>
                  <a:schemeClr val="bg1"/>
                </a:solidFill>
                <a:latin typeface="Arial" panose="020B0604020202020204" pitchFamily="34" charset="0"/>
                <a:ea typeface="MS PGothic" pitchFamily="34" charset="-128"/>
              </a:rPr>
              <a:t> </a:t>
            </a:r>
            <a:r>
              <a:rPr lang="fr-FR" sz="1400" dirty="0" err="1">
                <a:solidFill>
                  <a:schemeClr val="bg1"/>
                </a:solidFill>
                <a:latin typeface="Arial" panose="020B0604020202020204" pitchFamily="34" charset="0"/>
                <a:ea typeface="MS PGothic" pitchFamily="34" charset="-128"/>
              </a:rPr>
              <a:t>Conflict-affected</a:t>
            </a:r>
            <a:r>
              <a:rPr lang="fr-FR" sz="1400" dirty="0">
                <a:solidFill>
                  <a:schemeClr val="bg1"/>
                </a:solidFill>
                <a:latin typeface="Arial" panose="020B0604020202020204" pitchFamily="34" charset="0"/>
                <a:ea typeface="MS PGothic" pitchFamily="34" charset="-128"/>
              </a:rPr>
              <a:t> and </a:t>
            </a:r>
            <a:r>
              <a:rPr lang="fr-FR" sz="1400" dirty="0" err="1">
                <a:solidFill>
                  <a:schemeClr val="bg1"/>
                </a:solidFill>
                <a:latin typeface="Arial" panose="020B0604020202020204" pitchFamily="34" charset="0"/>
                <a:ea typeface="MS PGothic" pitchFamily="34" charset="-128"/>
              </a:rPr>
              <a:t>Displaced</a:t>
            </a:r>
            <a:r>
              <a:rPr lang="fr-FR" sz="1400" dirty="0">
                <a:solidFill>
                  <a:schemeClr val="bg1"/>
                </a:solidFill>
                <a:latin typeface="Arial" panose="020B0604020202020204" pitchFamily="34" charset="0"/>
                <a:ea typeface="MS PGothic" pitchFamily="34" charset="-128"/>
              </a:rPr>
              <a:t> Populations: </a:t>
            </a:r>
            <a:r>
              <a:rPr lang="fr-FR" sz="1400" dirty="0" err="1">
                <a:solidFill>
                  <a:schemeClr val="bg1"/>
                </a:solidFill>
                <a:latin typeface="Arial" panose="020B0604020202020204" pitchFamily="34" charset="0"/>
                <a:ea typeface="MS PGothic" pitchFamily="34" charset="-128"/>
              </a:rPr>
              <a:t>Dispelling</a:t>
            </a:r>
            <a:r>
              <a:rPr lang="fr-FR" sz="1400" dirty="0">
                <a:solidFill>
                  <a:schemeClr val="bg1"/>
                </a:solidFill>
                <a:latin typeface="Arial" panose="020B0604020202020204" pitchFamily="34" charset="0"/>
                <a:ea typeface="MS PGothic" pitchFamily="34" charset="-128"/>
              </a:rPr>
              <a:t> </a:t>
            </a:r>
            <a:r>
              <a:rPr lang="fr-FR" sz="1400" dirty="0" err="1">
                <a:solidFill>
                  <a:schemeClr val="bg1"/>
                </a:solidFill>
                <a:latin typeface="Arial" panose="020B0604020202020204" pitchFamily="34" charset="0"/>
                <a:ea typeface="MS PGothic" pitchFamily="34" charset="-128"/>
              </a:rPr>
              <a:t>Myths</a:t>
            </a:r>
            <a:r>
              <a:rPr lang="fr-FR" sz="1400" dirty="0">
                <a:solidFill>
                  <a:schemeClr val="bg1"/>
                </a:solidFill>
                <a:latin typeface="Arial" panose="020B0604020202020204" pitchFamily="34" charset="0"/>
                <a:ea typeface="MS PGothic" pitchFamily="34" charset="-128"/>
              </a:rPr>
              <a:t> and </a:t>
            </a:r>
            <a:r>
              <a:rPr lang="fr-FR" sz="1400" dirty="0" err="1">
                <a:solidFill>
                  <a:schemeClr val="bg1"/>
                </a:solidFill>
                <a:latin typeface="Arial" panose="020B0604020202020204" pitchFamily="34" charset="0"/>
                <a:ea typeface="MS PGothic" pitchFamily="34" charset="-128"/>
              </a:rPr>
              <a:t>Taking</a:t>
            </a:r>
            <a:r>
              <a:rPr lang="fr-FR" sz="1400" dirty="0">
                <a:solidFill>
                  <a:schemeClr val="bg1"/>
                </a:solidFill>
                <a:latin typeface="Arial" panose="020B0604020202020204" pitchFamily="34" charset="0"/>
                <a:ea typeface="MS PGothic" pitchFamily="34" charset="-128"/>
              </a:rPr>
              <a:t> Action, </a:t>
            </a:r>
            <a:r>
              <a:rPr lang="fr-FR" sz="1400" i="1" dirty="0" err="1">
                <a:solidFill>
                  <a:schemeClr val="bg1"/>
                </a:solidFill>
                <a:latin typeface="Arial" panose="020B0604020202020204" pitchFamily="34" charset="0"/>
                <a:ea typeface="MS PGothic" pitchFamily="34" charset="-128"/>
              </a:rPr>
              <a:t>Disasters</a:t>
            </a:r>
            <a:r>
              <a:rPr lang="fr-FR" sz="1400" dirty="0">
                <a:solidFill>
                  <a:schemeClr val="bg1"/>
                </a:solidFill>
                <a:latin typeface="Arial" panose="020B0604020202020204" pitchFamily="34" charset="0"/>
                <a:ea typeface="MS PGothic" pitchFamily="34" charset="-128"/>
              </a:rPr>
              <a:t> 2004 ;28(3):322-39.</a:t>
            </a:r>
          </a:p>
        </p:txBody>
      </p:sp>
      <p:sp>
        <p:nvSpPr>
          <p:cNvPr id="5" name="TextBox 4">
            <a:extLst>
              <a:ext uri="{FF2B5EF4-FFF2-40B4-BE49-F238E27FC236}">
                <a16:creationId xmlns:a16="http://schemas.microsoft.com/office/drawing/2014/main" id="{60830331-6393-4A58-A1BE-56732E809359}"/>
              </a:ext>
            </a:extLst>
          </p:cNvPr>
          <p:cNvSpPr txBox="1"/>
          <p:nvPr/>
        </p:nvSpPr>
        <p:spPr>
          <a:xfrm>
            <a:off x="1565175" y="193942"/>
            <a:ext cx="1136850" cy="1323439"/>
          </a:xfrm>
          <a:prstGeom prst="rect">
            <a:avLst/>
          </a:prstGeom>
          <a:noFill/>
        </p:spPr>
        <p:txBody>
          <a:bodyPr wrap="none" rtlCol="0">
            <a:spAutoFit/>
          </a:bodyPr>
          <a:lstStyle/>
          <a:p>
            <a:r>
              <a:rPr lang="fr-FR" sz="8000" b="1">
                <a:solidFill>
                  <a:srgbClr val="FF0000"/>
                </a:solidFill>
              </a:rPr>
              <a:t>??</a:t>
            </a:r>
          </a:p>
        </p:txBody>
      </p:sp>
    </p:spTree>
    <p:extLst>
      <p:ext uri="{BB962C8B-B14F-4D97-AF65-F5344CB8AC3E}">
        <p14:creationId xmlns:p14="http://schemas.microsoft.com/office/powerpoint/2010/main" val="1470954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33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3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3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3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33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334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334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334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334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33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33" y="355599"/>
            <a:ext cx="10888134" cy="6079067"/>
          </a:xfrm>
          <a:prstGeom prst="rect">
            <a:avLst/>
          </a:prstGeom>
        </p:spPr>
      </p:pic>
    </p:spTree>
    <p:extLst>
      <p:ext uri="{BB962C8B-B14F-4D97-AF65-F5344CB8AC3E}">
        <p14:creationId xmlns:p14="http://schemas.microsoft.com/office/powerpoint/2010/main" val="433378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1FC4-52C6-444E-A98F-3D457F70517F}"/>
              </a:ext>
            </a:extLst>
          </p:cNvPr>
          <p:cNvSpPr>
            <a:spLocks noGrp="1"/>
          </p:cNvSpPr>
          <p:nvPr>
            <p:ph type="title"/>
          </p:nvPr>
        </p:nvSpPr>
        <p:spPr>
          <a:xfrm>
            <a:off x="964659" y="238666"/>
            <a:ext cx="10515600" cy="1325563"/>
          </a:xfrm>
        </p:spPr>
        <p:txBody>
          <a:bodyPr/>
          <a:lstStyle/>
          <a:p>
            <a:r>
              <a:rPr lang="fr-FR" u="sng"/>
              <a:t>Violence sexuelle en situation de crise</a:t>
            </a:r>
          </a:p>
        </p:txBody>
      </p:sp>
      <p:sp>
        <p:nvSpPr>
          <p:cNvPr id="3" name="Content Placeholder 2">
            <a:extLst>
              <a:ext uri="{FF2B5EF4-FFF2-40B4-BE49-F238E27FC236}">
                <a16:creationId xmlns:a16="http://schemas.microsoft.com/office/drawing/2014/main" id="{17D4010F-1090-4A7B-9A7F-E0BBAFD7B9F4}"/>
              </a:ext>
            </a:extLst>
          </p:cNvPr>
          <p:cNvSpPr>
            <a:spLocks noGrp="1"/>
          </p:cNvSpPr>
          <p:nvPr>
            <p:ph idx="1"/>
          </p:nvPr>
        </p:nvSpPr>
        <p:spPr>
          <a:xfrm>
            <a:off x="809016" y="1893719"/>
            <a:ext cx="11168743" cy="4351338"/>
          </a:xfrm>
        </p:spPr>
        <p:txBody>
          <a:bodyPr>
            <a:normAutofit/>
          </a:bodyPr>
          <a:lstStyle/>
          <a:p>
            <a:r>
              <a:rPr lang="fr-FR"/>
              <a:t>Selon une étude publiée par la revue médicale JAMA en 2010, 30% des femmes et 22% des hommes de l’est de la RDC ont signalé avoir subi des actes de violence sexuelle liés au conflit.</a:t>
            </a:r>
          </a:p>
          <a:p>
            <a:r>
              <a:rPr lang="fr-FR"/>
              <a:t>Souvent répandue</a:t>
            </a:r>
          </a:p>
          <a:p>
            <a:r>
              <a:rPr lang="fr-FR"/>
              <a:t>Reste invisible dans de nombreux contextes</a:t>
            </a:r>
          </a:p>
          <a:p>
            <a:r>
              <a:rPr lang="fr-FR"/>
              <a:t>« Renversement de la charge de la preuve »</a:t>
            </a:r>
          </a:p>
        </p:txBody>
      </p:sp>
    </p:spTree>
    <p:extLst>
      <p:ext uri="{BB962C8B-B14F-4D97-AF65-F5344CB8AC3E}">
        <p14:creationId xmlns:p14="http://schemas.microsoft.com/office/powerpoint/2010/main" val="3077916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D452-3EA4-4250-944B-2EDA65CAE00F}"/>
              </a:ext>
            </a:extLst>
          </p:cNvPr>
          <p:cNvSpPr>
            <a:spLocks noGrp="1"/>
          </p:cNvSpPr>
          <p:nvPr>
            <p:ph type="title"/>
          </p:nvPr>
        </p:nvSpPr>
        <p:spPr/>
        <p:txBody>
          <a:bodyPr/>
          <a:lstStyle/>
          <a:p>
            <a:pPr algn="ctr"/>
            <a:r>
              <a:rPr lang="fr-FR" u="sng">
                <a:latin typeface="+mn-lt"/>
              </a:rPr>
              <a:t>Rôle du secteur de la santé</a:t>
            </a:r>
          </a:p>
        </p:txBody>
      </p:sp>
      <p:sp>
        <p:nvSpPr>
          <p:cNvPr id="4" name="Rectangle 3">
            <a:extLst>
              <a:ext uri="{FF2B5EF4-FFF2-40B4-BE49-F238E27FC236}">
                <a16:creationId xmlns:a16="http://schemas.microsoft.com/office/drawing/2014/main" id="{9A800D5D-3A75-4116-91C2-7C5295A4D8E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519BEC7A-9AF3-4A09-97FF-B5C05C68AC03}"/>
              </a:ext>
            </a:extLst>
          </p:cNvPr>
          <p:cNvSpPr txBox="1"/>
          <p:nvPr/>
        </p:nvSpPr>
        <p:spPr>
          <a:xfrm>
            <a:off x="83492" y="5079184"/>
            <a:ext cx="461665" cy="1493294"/>
          </a:xfrm>
          <a:prstGeom prst="rect">
            <a:avLst/>
          </a:prstGeom>
          <a:noFill/>
        </p:spPr>
        <p:txBody>
          <a:bodyPr vert="vert270" wrap="none" rtlCol="0">
            <a:spAutoFit/>
          </a:bodyPr>
          <a:lstStyle/>
          <a:p>
            <a:r>
              <a:rPr lang="fr-FR">
                <a:solidFill>
                  <a:schemeClr val="bg1"/>
                </a:solidFill>
              </a:rPr>
              <a:t>Cours H.E.L.P. </a:t>
            </a:r>
          </a:p>
        </p:txBody>
      </p:sp>
      <p:sp>
        <p:nvSpPr>
          <p:cNvPr id="6" name="Rectangle 5">
            <a:extLst>
              <a:ext uri="{FF2B5EF4-FFF2-40B4-BE49-F238E27FC236}">
                <a16:creationId xmlns:a16="http://schemas.microsoft.com/office/drawing/2014/main" id="{4B09A473-0EB1-497B-96E8-35FF44BFF567}"/>
              </a:ext>
            </a:extLst>
          </p:cNvPr>
          <p:cNvSpPr/>
          <p:nvPr/>
        </p:nvSpPr>
        <p:spPr>
          <a:xfrm>
            <a:off x="2002406" y="1898378"/>
            <a:ext cx="8676479" cy="2739211"/>
          </a:xfrm>
          <a:prstGeom prst="rect">
            <a:avLst/>
          </a:prstGeom>
        </p:spPr>
        <p:txBody>
          <a:bodyPr wrap="square">
            <a:spAutoFit/>
          </a:bodyPr>
          <a:lstStyle/>
          <a:p>
            <a:r>
              <a:rPr lang="fr-FR" sz="2800" b="1">
                <a:solidFill>
                  <a:srgbClr val="0000FF"/>
                </a:solidFill>
                <a:latin typeface="Calibri" panose="020F0502020204030204" pitchFamily="34" charset="0"/>
              </a:rPr>
              <a:t>Répondre à la violence sexuelle</a:t>
            </a:r>
          </a:p>
          <a:p>
            <a:pPr marL="457200" indent="-457200">
              <a:buFont typeface="Arial" panose="020B0604020202020204" pitchFamily="34" charset="0"/>
              <a:buChar char="•"/>
            </a:pPr>
            <a:r>
              <a:rPr lang="fr-FR" sz="2800">
                <a:solidFill>
                  <a:srgbClr val="000000"/>
                </a:solidFill>
                <a:latin typeface="Calibri" panose="020F0502020204030204" pitchFamily="34" charset="0"/>
              </a:rPr>
              <a:t>Fournir des soins cliniques ainsi que des soins en santé mentale et un soutien psychosocial</a:t>
            </a:r>
          </a:p>
          <a:p>
            <a:pPr marL="457200" indent="-457200">
              <a:buFont typeface="Arial" panose="020B0604020202020204" pitchFamily="34" charset="0"/>
              <a:buChar char="•"/>
            </a:pPr>
            <a:r>
              <a:rPr lang="fr-FR" sz="2800">
                <a:solidFill>
                  <a:srgbClr val="000000"/>
                </a:solidFill>
                <a:latin typeface="Calibri" panose="020F0502020204030204" pitchFamily="34" charset="0"/>
              </a:rPr>
              <a:t>Collecter des preuves forensiques</a:t>
            </a:r>
          </a:p>
          <a:p>
            <a:pPr marL="457200" indent="-457200">
              <a:buFont typeface="Arial" panose="020B0604020202020204" pitchFamily="34" charset="0"/>
              <a:buChar char="•"/>
            </a:pPr>
            <a:r>
              <a:rPr lang="fr-FR" sz="2800">
                <a:solidFill>
                  <a:srgbClr val="000000"/>
                </a:solidFill>
                <a:latin typeface="Calibri" panose="020F0502020204030204" pitchFamily="34" charset="0"/>
              </a:rPr>
              <a:t>Se tourner vers d’autres équipes de soutien et d’intervention en cas de crise, p. ex. pour l’évaluation des risques et la planification de la sécurité</a:t>
            </a:r>
          </a:p>
        </p:txBody>
      </p:sp>
      <p:sp>
        <p:nvSpPr>
          <p:cNvPr id="7" name="Rectangle 6">
            <a:extLst>
              <a:ext uri="{FF2B5EF4-FFF2-40B4-BE49-F238E27FC236}">
                <a16:creationId xmlns:a16="http://schemas.microsoft.com/office/drawing/2014/main" id="{CD806CD6-675B-490C-A5CA-635058931C05}"/>
              </a:ext>
            </a:extLst>
          </p:cNvPr>
          <p:cNvSpPr/>
          <p:nvPr/>
        </p:nvSpPr>
        <p:spPr>
          <a:xfrm>
            <a:off x="2002406" y="5079184"/>
            <a:ext cx="9166337" cy="1231106"/>
          </a:xfrm>
          <a:prstGeom prst="rect">
            <a:avLst/>
          </a:prstGeom>
        </p:spPr>
        <p:txBody>
          <a:bodyPr wrap="square">
            <a:spAutoFit/>
          </a:bodyPr>
          <a:lstStyle/>
          <a:p>
            <a:pPr lvl="0"/>
            <a:r>
              <a:rPr lang="fr-FR" sz="2800" b="1">
                <a:solidFill>
                  <a:srgbClr val="0000FF"/>
                </a:solidFill>
              </a:rPr>
              <a:t>Prévenir la violence sexuelle, combattre la stigmatisation, en coopération avec d’autres domaines</a:t>
            </a:r>
          </a:p>
          <a:p>
            <a:endParaRPr lang="en-US" dirty="0"/>
          </a:p>
        </p:txBody>
      </p:sp>
    </p:spTree>
    <p:extLst>
      <p:ext uri="{BB962C8B-B14F-4D97-AF65-F5344CB8AC3E}">
        <p14:creationId xmlns:p14="http://schemas.microsoft.com/office/powerpoint/2010/main" val="1415793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925286" y="145551"/>
            <a:ext cx="11027227" cy="1747778"/>
          </a:xfrm>
        </p:spPr>
        <p:txBody>
          <a:bodyPr>
            <a:normAutofit/>
          </a:bodyPr>
          <a:lstStyle/>
          <a:p>
            <a:pPr marL="0" indent="0" algn="ctr">
              <a:buNone/>
            </a:pPr>
            <a:r>
              <a:rPr lang="fr-FR" sz="4400" u="sng">
                <a:latin typeface="Calibri"/>
              </a:rPr>
              <a:t>Violence sexuelle : une menace immédiate pour la vie</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1150776745"/>
              </p:ext>
            </p:extLst>
          </p:nvPr>
        </p:nvGraphicFramePr>
        <p:xfrm>
          <a:off x="2038462" y="793150"/>
          <a:ext cx="8115076" cy="314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14257" y="3206878"/>
            <a:ext cx="6144986" cy="2246769"/>
          </a:xfrm>
          <a:prstGeom prst="rect">
            <a:avLst/>
          </a:prstGeom>
          <a:noFill/>
        </p:spPr>
        <p:txBody>
          <a:bodyPr wrap="square" rtlCol="0">
            <a:spAutoFit/>
          </a:bodyPr>
          <a:lstStyle/>
          <a:p>
            <a:pPr marL="457200" indent="-457200">
              <a:buFont typeface="+mj-lt"/>
              <a:buAutoNum type="arabicPeriod"/>
            </a:pPr>
            <a:r>
              <a:rPr lang="fr-FR" sz="2800" b="1" dirty="0">
                <a:latin typeface="Calibri" panose="020F0502020204030204" pitchFamily="34" charset="0"/>
              </a:rPr>
              <a:t>Prévenir : </a:t>
            </a:r>
            <a:r>
              <a:rPr lang="fr-FR" sz="2800" dirty="0">
                <a:latin typeface="Calibri" panose="020F0502020204030204" pitchFamily="34" charset="0"/>
              </a:rPr>
              <a:t>coordonner les mécanismes de prévention de la violence sexuelle</a:t>
            </a:r>
          </a:p>
          <a:p>
            <a:pPr marL="457200" indent="-457200">
              <a:buFont typeface="+mj-lt"/>
              <a:buAutoNum type="arabicPeriod"/>
            </a:pPr>
            <a:r>
              <a:rPr lang="fr-FR" sz="2800" b="1" dirty="0">
                <a:latin typeface="Calibri" panose="020F0502020204030204" pitchFamily="34" charset="0"/>
              </a:rPr>
              <a:t>Répondre :</a:t>
            </a:r>
            <a:r>
              <a:rPr lang="fr-FR" sz="2800" dirty="0">
                <a:latin typeface="Calibri" panose="020F0502020204030204" pitchFamily="34" charset="0"/>
              </a:rPr>
              <a:t> soins cliniques et orientation pour les personnes survivantes</a:t>
            </a:r>
          </a:p>
          <a:p>
            <a:pPr marL="457200" indent="-457200">
              <a:buFont typeface="+mj-lt"/>
              <a:buAutoNum type="arabicPeriod"/>
            </a:pPr>
            <a:r>
              <a:rPr lang="fr-FR" sz="2800" b="1" dirty="0">
                <a:latin typeface="Calibri" panose="020F0502020204030204" pitchFamily="34" charset="0"/>
              </a:rPr>
              <a:t>Répondre :</a:t>
            </a:r>
            <a:r>
              <a:rPr lang="fr-FR" sz="2800" dirty="0">
                <a:latin typeface="Calibri" panose="020F0502020204030204" pitchFamily="34" charset="0"/>
              </a:rPr>
              <a:t> espaces confidentiels et sûrs</a:t>
            </a:r>
          </a:p>
        </p:txBody>
      </p:sp>
      <p:sp>
        <p:nvSpPr>
          <p:cNvPr id="6" name="TextBox 5"/>
          <p:cNvSpPr txBox="1"/>
          <p:nvPr/>
        </p:nvSpPr>
        <p:spPr>
          <a:xfrm>
            <a:off x="2038462" y="1285536"/>
            <a:ext cx="8397433" cy="646331"/>
          </a:xfrm>
          <a:prstGeom prst="rect">
            <a:avLst/>
          </a:prstGeom>
          <a:noFill/>
        </p:spPr>
        <p:txBody>
          <a:bodyPr wrap="square" rtlCol="0">
            <a:spAutoFit/>
          </a:bodyPr>
          <a:lstStyle/>
          <a:p>
            <a:pPr algn="ctr"/>
            <a:r>
              <a:rPr lang="fr-FR" sz="3600" b="1" dirty="0">
                <a:solidFill>
                  <a:srgbClr val="131313"/>
                </a:solidFill>
                <a:latin typeface="Calibri" panose="020F0502020204030204" pitchFamily="34" charset="0"/>
              </a:rPr>
              <a:t>DMU : dispositif minimum d’urgence</a:t>
            </a:r>
          </a:p>
        </p:txBody>
      </p:sp>
      <p:sp>
        <p:nvSpPr>
          <p:cNvPr id="7" name="TextBox 6"/>
          <p:cNvSpPr txBox="1"/>
          <p:nvPr/>
        </p:nvSpPr>
        <p:spPr>
          <a:xfrm>
            <a:off x="7159243" y="4330263"/>
            <a:ext cx="4946845" cy="830997"/>
          </a:xfrm>
          <a:prstGeom prst="rect">
            <a:avLst/>
          </a:prstGeom>
          <a:noFill/>
        </p:spPr>
        <p:txBody>
          <a:bodyPr wrap="square" rtlCol="0">
            <a:spAutoFit/>
          </a:bodyPr>
          <a:lstStyle/>
          <a:p>
            <a:pPr algn="ctr"/>
            <a:r>
              <a:rPr lang="fr-FR" sz="2400" b="1">
                <a:solidFill>
                  <a:srgbClr val="FF0000"/>
                </a:solidFill>
              </a:rPr>
              <a:t>Rétablir des services complets DÈS QUE POSSIBLE</a:t>
            </a:r>
          </a:p>
        </p:txBody>
      </p:sp>
    </p:spTree>
    <p:extLst>
      <p:ext uri="{BB962C8B-B14F-4D97-AF65-F5344CB8AC3E}">
        <p14:creationId xmlns:p14="http://schemas.microsoft.com/office/powerpoint/2010/main" val="2120364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524000" y="195563"/>
            <a:ext cx="9144000" cy="835377"/>
          </a:xfrm>
        </p:spPr>
        <p:txBody>
          <a:bodyPr>
            <a:normAutofit/>
          </a:bodyPr>
          <a:lstStyle/>
          <a:p>
            <a:pPr marL="0" indent="0" algn="ctr">
              <a:buNone/>
            </a:pPr>
            <a:r>
              <a:rPr lang="fr-FR" sz="4400" u="sng">
                <a:latin typeface="Calibri"/>
              </a:rPr>
              <a:t>VIH et autres MST</a:t>
            </a:r>
          </a:p>
          <a:p>
            <a:pPr marL="0" indent="0">
              <a:buNone/>
            </a:pPr>
            <a:endParaRPr lang="en-US" u="sng" dirty="0"/>
          </a:p>
        </p:txBody>
      </p:sp>
      <p:graphicFrame>
        <p:nvGraphicFramePr>
          <p:cNvPr id="4" name="Diagram 3"/>
          <p:cNvGraphicFramePr/>
          <p:nvPr>
            <p:extLst>
              <p:ext uri="{D42A27DB-BD31-4B8C-83A1-F6EECF244321}">
                <p14:modId xmlns:p14="http://schemas.microsoft.com/office/powerpoint/2010/main" val="4292385547"/>
              </p:ext>
            </p:extLst>
          </p:nvPr>
        </p:nvGraphicFramePr>
        <p:xfrm>
          <a:off x="1925610" y="887310"/>
          <a:ext cx="8115076" cy="314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81352" y="2949620"/>
            <a:ext cx="6778213" cy="3539430"/>
          </a:xfrm>
          <a:prstGeom prst="rect">
            <a:avLst/>
          </a:prstGeom>
          <a:noFill/>
        </p:spPr>
        <p:txBody>
          <a:bodyPr wrap="square" rtlCol="0">
            <a:spAutoFit/>
          </a:bodyPr>
          <a:lstStyle/>
          <a:p>
            <a:pPr marL="457200" indent="-457200" defTabSz="457200">
              <a:buFont typeface="+mj-lt"/>
              <a:buAutoNum type="arabicPeriod"/>
              <a:defRPr/>
            </a:pPr>
            <a:r>
              <a:rPr lang="fr-FR" sz="2800" dirty="0">
                <a:latin typeface="Calibri" panose="020F0502020204030204" pitchFamily="34" charset="0"/>
              </a:rPr>
              <a:t>Transfusion sanguine sûre et rationnelle</a:t>
            </a:r>
          </a:p>
          <a:p>
            <a:pPr marL="457200" indent="-457200" defTabSz="457200">
              <a:buFont typeface="+mj-lt"/>
              <a:buAutoNum type="arabicPeriod"/>
              <a:defRPr/>
            </a:pPr>
            <a:r>
              <a:rPr lang="fr-FR" sz="2800" dirty="0">
                <a:latin typeface="Calibri" panose="020F0502020204030204" pitchFamily="34" charset="0"/>
              </a:rPr>
              <a:t>Précautions standard</a:t>
            </a:r>
          </a:p>
          <a:p>
            <a:pPr marL="457200" indent="-457200" defTabSz="457200">
              <a:buFont typeface="+mj-lt"/>
              <a:buAutoNum type="arabicPeriod"/>
              <a:defRPr/>
            </a:pPr>
            <a:r>
              <a:rPr lang="fr-FR" sz="2800" dirty="0">
                <a:latin typeface="Calibri" panose="020F0502020204030204" pitchFamily="34" charset="0"/>
              </a:rPr>
              <a:t>Préservatifs</a:t>
            </a:r>
          </a:p>
          <a:p>
            <a:pPr marL="457200" indent="-457200" defTabSz="457200">
              <a:buFont typeface="+mj-lt"/>
              <a:buAutoNum type="arabicPeriod"/>
              <a:defRPr/>
            </a:pPr>
            <a:r>
              <a:rPr lang="fr-FR" sz="2800" dirty="0">
                <a:latin typeface="Calibri" panose="020F0502020204030204" pitchFamily="34" charset="0"/>
              </a:rPr>
              <a:t>PTME</a:t>
            </a:r>
          </a:p>
          <a:p>
            <a:pPr marL="457200" indent="-457200" defTabSz="457200">
              <a:buFont typeface="+mj-lt"/>
              <a:buAutoNum type="arabicPeriod"/>
              <a:defRPr/>
            </a:pPr>
            <a:r>
              <a:rPr lang="fr-FR" sz="2800" dirty="0">
                <a:latin typeface="Calibri" panose="020F0502020204030204" pitchFamily="34" charset="0"/>
              </a:rPr>
              <a:t>Médicaments ARV</a:t>
            </a:r>
          </a:p>
          <a:p>
            <a:pPr marL="457200" indent="-457200" defTabSz="457200">
              <a:buFont typeface="+mj-lt"/>
              <a:buAutoNum type="arabicPeriod"/>
              <a:defRPr/>
            </a:pPr>
            <a:r>
              <a:rPr lang="fr-FR" sz="2800" dirty="0">
                <a:latin typeface="Calibri" panose="020F0502020204030204" pitchFamily="34" charset="0"/>
              </a:rPr>
              <a:t>Prophylaxie post-exposition (PPE)</a:t>
            </a:r>
          </a:p>
          <a:p>
            <a:pPr marL="457200" indent="-457200" defTabSz="457200">
              <a:buFont typeface="+mj-lt"/>
              <a:buAutoNum type="arabicPeriod"/>
              <a:defRPr/>
            </a:pPr>
            <a:r>
              <a:rPr lang="fr-FR" sz="2800" dirty="0">
                <a:latin typeface="Calibri" panose="020F0502020204030204" pitchFamily="34" charset="0"/>
              </a:rPr>
              <a:t>Prophylaxie par le cotrimoxazole</a:t>
            </a:r>
          </a:p>
          <a:p>
            <a:pPr marL="457200" indent="-457200" defTabSz="457200">
              <a:buFont typeface="+mj-lt"/>
              <a:buAutoNum type="arabicPeriod"/>
              <a:defRPr/>
            </a:pPr>
            <a:r>
              <a:rPr lang="fr-FR" sz="2800" dirty="0">
                <a:latin typeface="Calibri" panose="020F0502020204030204" pitchFamily="34" charset="0"/>
              </a:rPr>
              <a:t>Diagnostic syndromique et traitement des MST</a:t>
            </a:r>
          </a:p>
        </p:txBody>
      </p:sp>
      <p:sp>
        <p:nvSpPr>
          <p:cNvPr id="6" name="TextBox 5"/>
          <p:cNvSpPr txBox="1"/>
          <p:nvPr/>
        </p:nvSpPr>
        <p:spPr>
          <a:xfrm>
            <a:off x="1868957" y="1174570"/>
            <a:ext cx="8397433" cy="646331"/>
          </a:xfrm>
          <a:prstGeom prst="rect">
            <a:avLst/>
          </a:prstGeom>
          <a:noFill/>
        </p:spPr>
        <p:txBody>
          <a:bodyPr wrap="square" rtlCol="0">
            <a:spAutoFit/>
          </a:bodyPr>
          <a:lstStyle/>
          <a:p>
            <a:pPr algn="ctr" defTabSz="457200">
              <a:defRPr/>
            </a:pPr>
            <a:r>
              <a:rPr lang="fr-FR" sz="3600" b="1">
                <a:solidFill>
                  <a:srgbClr val="131313"/>
                </a:solidFill>
                <a:latin typeface="Calibri" panose="020F0502020204030204" pitchFamily="34" charset="0"/>
              </a:rPr>
              <a:t>DMU : dispositif minimum d’urgence</a:t>
            </a:r>
          </a:p>
        </p:txBody>
      </p:sp>
      <p:sp>
        <p:nvSpPr>
          <p:cNvPr id="7" name="TextBox 6"/>
          <p:cNvSpPr txBox="1"/>
          <p:nvPr/>
        </p:nvSpPr>
        <p:spPr>
          <a:xfrm>
            <a:off x="5983148" y="4403275"/>
            <a:ext cx="6150427" cy="830997"/>
          </a:xfrm>
          <a:prstGeom prst="rect">
            <a:avLst/>
          </a:prstGeom>
          <a:noFill/>
        </p:spPr>
        <p:txBody>
          <a:bodyPr wrap="square" rtlCol="0">
            <a:spAutoFit/>
          </a:bodyPr>
          <a:lstStyle/>
          <a:p>
            <a:pPr algn="ctr" defTabSz="457200">
              <a:defRPr/>
            </a:pPr>
            <a:r>
              <a:rPr lang="fr-FR" sz="2400" b="1">
                <a:solidFill>
                  <a:srgbClr val="FF0000"/>
                </a:solidFill>
                <a:latin typeface="Arial"/>
              </a:rPr>
              <a:t>Rétablir des services complets DÈS QUE POSSIBLE</a:t>
            </a:r>
          </a:p>
        </p:txBody>
      </p:sp>
    </p:spTree>
    <p:extLst>
      <p:ext uri="{BB962C8B-B14F-4D97-AF65-F5344CB8AC3E}">
        <p14:creationId xmlns:p14="http://schemas.microsoft.com/office/powerpoint/2010/main" val="417558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720" y="32564"/>
            <a:ext cx="10914667" cy="1509261"/>
          </a:xfrm>
        </p:spPr>
        <p:txBody>
          <a:bodyPr>
            <a:noAutofit/>
          </a:bodyPr>
          <a:lstStyle/>
          <a:p>
            <a:r>
              <a:rPr lang="fr-FR" u="sng"/>
              <a:t>Importance de la santé des mères et des nouveau-nés en situation de crise</a:t>
            </a:r>
          </a:p>
        </p:txBody>
      </p:sp>
      <p:sp>
        <p:nvSpPr>
          <p:cNvPr id="3" name="Content Placeholder 2"/>
          <p:cNvSpPr>
            <a:spLocks noGrp="1"/>
          </p:cNvSpPr>
          <p:nvPr>
            <p:ph sz="half" idx="1"/>
          </p:nvPr>
        </p:nvSpPr>
        <p:spPr>
          <a:xfrm>
            <a:off x="790480" y="1541825"/>
            <a:ext cx="4575251" cy="4686233"/>
          </a:xfrm>
        </p:spPr>
        <p:txBody>
          <a:bodyPr>
            <a:noAutofit/>
          </a:bodyPr>
          <a:lstStyle/>
          <a:p>
            <a:pPr>
              <a:spcBef>
                <a:spcPts val="0"/>
              </a:spcBef>
            </a:pPr>
            <a:r>
              <a:rPr lang="fr-FR" sz="2400" dirty="0"/>
              <a:t>Environ 4% d’une population attendent un enfant à tout moment</a:t>
            </a:r>
          </a:p>
          <a:p>
            <a:pPr>
              <a:spcBef>
                <a:spcPts val="0"/>
              </a:spcBef>
            </a:pPr>
            <a:endParaRPr lang="en-CA" sz="2400" dirty="0"/>
          </a:p>
          <a:p>
            <a:pPr>
              <a:spcBef>
                <a:spcPts val="0"/>
              </a:spcBef>
            </a:pPr>
            <a:r>
              <a:rPr lang="fr-FR" sz="2400" dirty="0"/>
              <a:t>Environ 15% de femmes enceintes souffriront de complications potentiellement mortelles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658" y="3881266"/>
            <a:ext cx="2903983" cy="2343117"/>
          </a:xfrm>
          <a:prstGeom prst="rect">
            <a:avLst/>
          </a:prstGeom>
        </p:spPr>
      </p:pic>
      <p:sp>
        <p:nvSpPr>
          <p:cNvPr id="7" name="Content Placeholder 3"/>
          <p:cNvSpPr txBox="1">
            <a:spLocks/>
          </p:cNvSpPr>
          <p:nvPr/>
        </p:nvSpPr>
        <p:spPr>
          <a:xfrm>
            <a:off x="5601671" y="1541825"/>
            <a:ext cx="6185776" cy="4931734"/>
          </a:xfrm>
          <a:prstGeom prst="rect">
            <a:avLst/>
          </a:prstGeom>
          <a:solidFill>
            <a:schemeClr val="bg1"/>
          </a:solidFill>
          <a:ln>
            <a:noFill/>
          </a:ln>
        </p:spPr>
        <p:txBody>
          <a:bodyPr spcFirstLastPara="1" vert="horz" wrap="square" lIns="91425" tIns="45700" rIns="91425" bIns="45700" rtlCol="0" anchor="t" anchorCtr="0">
            <a:noAutofit/>
          </a:bodyPr>
          <a:lstStyle>
            <a:lvl1pPr marL="457200" marR="0" lvl="0" indent="-406400" algn="l" defTabSz="914400" rtl="0" eaLnBrk="1" latinLnBrk="0" hangingPunct="1">
              <a:spcBef>
                <a:spcPts val="560"/>
              </a:spcBef>
              <a:spcAft>
                <a:spcPts val="0"/>
              </a:spcAft>
              <a:buClr>
                <a:srgbClr val="0070C0"/>
              </a:buClr>
              <a:buSzPts val="2800"/>
              <a:buFont typeface="Arial"/>
              <a:buChar char="•"/>
              <a:defRPr sz="2800" b="0" i="0" u="none" strike="noStrike" kern="1200" cap="none">
                <a:solidFill>
                  <a:schemeClr val="dk1"/>
                </a:solidFill>
                <a:latin typeface="Calibri"/>
                <a:ea typeface="Calibri"/>
                <a:cs typeface="Calibri"/>
                <a:sym typeface="Calibri"/>
              </a:defRPr>
            </a:lvl1pPr>
            <a:lvl2pPr marL="914400" marR="0" lvl="1" indent="-381000" algn="l" defTabSz="914400" rtl="0" eaLnBrk="1" latinLnBrk="0" hangingPunct="1">
              <a:spcBef>
                <a:spcPts val="480"/>
              </a:spcBef>
              <a:spcAft>
                <a:spcPts val="0"/>
              </a:spcAft>
              <a:buClr>
                <a:srgbClr val="0070C0"/>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914400" rtl="0" eaLnBrk="1" latinLnBrk="0" hangingPunct="1">
              <a:spcBef>
                <a:spcPts val="400"/>
              </a:spcBef>
              <a:spcAft>
                <a:spcPts val="0"/>
              </a:spcAft>
              <a:buClr>
                <a:srgbClr val="0070C0"/>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914400" rtl="0" eaLnBrk="1" latinLnBrk="0" hangingPunct="1">
              <a:spcBef>
                <a:spcPts val="360"/>
              </a:spcBef>
              <a:spcAft>
                <a:spcPts val="0"/>
              </a:spcAft>
              <a:buClr>
                <a:srgbClr val="0070C0"/>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914400" rtl="0" eaLnBrk="1" latinLnBrk="0" hangingPunct="1">
              <a:spcBef>
                <a:spcPts val="360"/>
              </a:spcBef>
              <a:spcAft>
                <a:spcPts val="0"/>
              </a:spcAft>
              <a:buClr>
                <a:srgbClr val="0070C0"/>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914400" rtl="0" eaLnBrk="1" latinLnBrk="0" hangingPunct="1">
              <a:spcBef>
                <a:spcPts val="36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spcBef>
                <a:spcPts val="36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spcBef>
                <a:spcPts val="36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spcBef>
                <a:spcPts val="36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342900" indent="-342900" eaLnBrk="0" hangingPunct="0">
              <a:spcBef>
                <a:spcPts val="0"/>
              </a:spcBef>
              <a:spcAft>
                <a:spcPct val="0"/>
              </a:spcAft>
              <a:buClrTx/>
              <a:buSzPct val="100000"/>
              <a:buFont typeface="Arial" panose="020B0604020202020204" pitchFamily="34" charset="0"/>
              <a:buChar char="•"/>
            </a:pPr>
            <a:r>
              <a:rPr lang="fr-FR" sz="2400" dirty="0">
                <a:solidFill>
                  <a:srgbClr val="005172"/>
                </a:solidFill>
                <a:latin typeface="Trebuchet MS" pitchFamily="48" charset="0"/>
                <a:ea typeface="+mn-ea"/>
                <a:cs typeface="+mn-cs"/>
              </a:rPr>
              <a:t>Environ 820 femmes meurent chaque jour, 94% d’entre elles se trouvant dans des pays à revenus faibles ou intermédiaires (OMS, 2017)</a:t>
            </a:r>
          </a:p>
          <a:p>
            <a:pPr marL="342900" indent="-342900" eaLnBrk="0" hangingPunct="0">
              <a:spcBef>
                <a:spcPts val="0"/>
              </a:spcBef>
              <a:spcAft>
                <a:spcPct val="0"/>
              </a:spcAft>
              <a:buClrTx/>
              <a:buSzPct val="100000"/>
              <a:buFont typeface="Arial" panose="020B0604020202020204" pitchFamily="34" charset="0"/>
              <a:buChar char="•"/>
            </a:pPr>
            <a:endParaRPr lang="en-GB" sz="2400" dirty="0">
              <a:solidFill>
                <a:schemeClr val="tx1"/>
              </a:solidFill>
              <a:latin typeface="+mn-lt"/>
              <a:ea typeface="+mn-ea"/>
              <a:cs typeface="+mn-cs"/>
            </a:endParaRPr>
          </a:p>
          <a:p>
            <a:pPr marL="342900" indent="-342900" eaLnBrk="0" hangingPunct="0">
              <a:spcBef>
                <a:spcPts val="0"/>
              </a:spcBef>
              <a:spcAft>
                <a:spcPct val="0"/>
              </a:spcAft>
              <a:buClrTx/>
              <a:buSzPct val="100000"/>
              <a:buFont typeface="Arial" panose="020B0604020202020204" pitchFamily="34" charset="0"/>
              <a:buChar char="•"/>
            </a:pPr>
            <a:r>
              <a:rPr lang="fr-FR" sz="2400" dirty="0">
                <a:solidFill>
                  <a:schemeClr val="tx1"/>
                </a:solidFill>
                <a:latin typeface="+mn-lt"/>
                <a:ea typeface="+mn-ea"/>
                <a:cs typeface="+mn-cs"/>
              </a:rPr>
              <a:t>Deux tiers des décès maternels évitables et 45% des décès de nouveau-nés ont lieu dans des pays touchés par un récent conflit, par une catastrophe naturelle, ou les deux</a:t>
            </a:r>
          </a:p>
          <a:p>
            <a:pPr marL="0" indent="0" eaLnBrk="0" hangingPunct="0">
              <a:spcBef>
                <a:spcPts val="0"/>
              </a:spcBef>
              <a:spcAft>
                <a:spcPct val="0"/>
              </a:spcAft>
              <a:buClrTx/>
              <a:buSzPct val="100000"/>
              <a:buNone/>
            </a:pPr>
            <a:endParaRPr lang="en-US" sz="2400" dirty="0">
              <a:solidFill>
                <a:schemeClr val="tx1"/>
              </a:solidFill>
              <a:latin typeface="+mn-lt"/>
              <a:ea typeface="+mn-ea"/>
              <a:cs typeface="+mn-cs"/>
            </a:endParaRPr>
          </a:p>
          <a:p>
            <a:pPr marL="342900" indent="-342900" eaLnBrk="0" hangingPunct="0">
              <a:spcBef>
                <a:spcPts val="0"/>
              </a:spcBef>
              <a:spcAft>
                <a:spcPct val="0"/>
              </a:spcAft>
              <a:buClrTx/>
              <a:buSzPct val="100000"/>
              <a:buFont typeface="Arial" panose="020B0604020202020204" pitchFamily="34" charset="0"/>
              <a:buChar char="•"/>
            </a:pPr>
            <a:r>
              <a:rPr lang="fr-FR" sz="2400" dirty="0">
                <a:solidFill>
                  <a:schemeClr val="tx1"/>
                </a:solidFill>
                <a:latin typeface="+mn-lt"/>
                <a:ea typeface="+mn-ea"/>
                <a:cs typeface="+mn-cs"/>
              </a:rPr>
              <a:t>Plus de 40% des décès de mères et de nouveau-nés et de la mortinatalité se produisent dans les premières 24 heures après la naissance (IAFM, 2018) </a:t>
            </a:r>
          </a:p>
          <a:p>
            <a:pPr marL="0" indent="0" eaLnBrk="0" hangingPunct="0">
              <a:spcBef>
                <a:spcPts val="0"/>
              </a:spcBef>
              <a:spcAft>
                <a:spcPct val="0"/>
              </a:spcAft>
              <a:buClrTx/>
              <a:buSzPct val="100000"/>
              <a:buNone/>
            </a:pPr>
            <a:endParaRPr lang="en-US" sz="2400" dirty="0">
              <a:solidFill>
                <a:schemeClr val="tx1"/>
              </a:solidFill>
              <a:latin typeface="+mn-lt"/>
              <a:ea typeface="+mn-ea"/>
              <a:cs typeface="+mn-cs"/>
            </a:endParaRPr>
          </a:p>
        </p:txBody>
      </p:sp>
    </p:spTree>
    <p:extLst>
      <p:ext uri="{BB962C8B-B14F-4D97-AF65-F5344CB8AC3E}">
        <p14:creationId xmlns:p14="http://schemas.microsoft.com/office/powerpoint/2010/main" val="112173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306" y="110593"/>
            <a:ext cx="11464887" cy="707251"/>
          </a:xfrm>
        </p:spPr>
        <p:txBody>
          <a:bodyPr>
            <a:noAutofit/>
          </a:bodyPr>
          <a:lstStyle/>
          <a:p>
            <a:r>
              <a:rPr lang="fr-FR" u="sng" dirty="0"/>
              <a:t>Principales causes de mortalité maternelle et néonatale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7618" y="1013810"/>
            <a:ext cx="10803876" cy="5548772"/>
          </a:xfrm>
        </p:spPr>
      </p:pic>
      <p:sp>
        <p:nvSpPr>
          <p:cNvPr id="7" name="TextBox 6"/>
          <p:cNvSpPr txBox="1"/>
          <p:nvPr/>
        </p:nvSpPr>
        <p:spPr>
          <a:xfrm>
            <a:off x="9631313" y="6550223"/>
            <a:ext cx="2468880" cy="307777"/>
          </a:xfrm>
          <a:prstGeom prst="rect">
            <a:avLst/>
          </a:prstGeom>
          <a:noFill/>
        </p:spPr>
        <p:txBody>
          <a:bodyPr wrap="square" rtlCol="0">
            <a:spAutoFit/>
          </a:bodyPr>
          <a:lstStyle/>
          <a:p>
            <a:pPr algn="r"/>
            <a:r>
              <a:rPr lang="fr-FR" sz="1400">
                <a:latin typeface="Calibri" panose="020F0502020204030204" pitchFamily="34" charset="0"/>
              </a:rPr>
              <a:t>Every Woman Every Child, 2015</a:t>
            </a:r>
          </a:p>
        </p:txBody>
      </p:sp>
    </p:spTree>
    <p:extLst>
      <p:ext uri="{BB962C8B-B14F-4D97-AF65-F5344CB8AC3E}">
        <p14:creationId xmlns:p14="http://schemas.microsoft.com/office/powerpoint/2010/main" val="65297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A5A126-EE86-5867-85E2-A2CFD9A5B5C0}"/>
              </a:ext>
            </a:extLst>
          </p:cNvPr>
          <p:cNvSpPr>
            <a:spLocks noGrp="1"/>
          </p:cNvSpPr>
          <p:nvPr>
            <p:ph type="title"/>
          </p:nvPr>
        </p:nvSpPr>
        <p:spPr>
          <a:xfrm>
            <a:off x="1524000" y="728904"/>
            <a:ext cx="9144000" cy="2785947"/>
          </a:xfrm>
        </p:spPr>
        <p:txBody>
          <a:bodyPr vert="horz" lIns="91440" tIns="45720" rIns="91440" bIns="45720" rtlCol="0" anchor="b">
            <a:normAutofit/>
          </a:bodyPr>
          <a:lstStyle/>
          <a:p>
            <a:r>
              <a:rPr lang="fr-FR" sz="5200">
                <a:solidFill>
                  <a:schemeClr val="tx1"/>
                </a:solidFill>
                <a:latin typeface="+mj-lt"/>
                <a:ea typeface="+mj-ea"/>
                <a:cs typeface="+mj-cs"/>
              </a:rPr>
              <a:t>Quelles sont les spécificités de la santé sexuelle et reproductive ?</a:t>
            </a:r>
          </a:p>
        </p:txBody>
      </p:sp>
      <p:sp>
        <p:nvSpPr>
          <p:cNvPr id="3" name="Espace réservé du contenu 2">
            <a:extLst>
              <a:ext uri="{FF2B5EF4-FFF2-40B4-BE49-F238E27FC236}">
                <a16:creationId xmlns:a16="http://schemas.microsoft.com/office/drawing/2014/main" id="{AE3F7C52-7E4B-1509-B4AC-3D930C131879}"/>
              </a:ext>
            </a:extLst>
          </p:cNvPr>
          <p:cNvSpPr>
            <a:spLocks noGrp="1"/>
          </p:cNvSpPr>
          <p:nvPr>
            <p:ph idx="1"/>
          </p:nvPr>
        </p:nvSpPr>
        <p:spPr>
          <a:xfrm>
            <a:off x="1524000" y="3707363"/>
            <a:ext cx="9144000" cy="2036246"/>
          </a:xfrm>
        </p:spPr>
        <p:txBody>
          <a:bodyPr vert="horz" lIns="91440" tIns="45720" rIns="91440" bIns="45720" rtlCol="0">
            <a:normAutofit/>
          </a:bodyPr>
          <a:lstStyle/>
          <a:p>
            <a:pPr marL="0" indent="0" algn="ctr">
              <a:buNone/>
            </a:pPr>
            <a:r>
              <a:rPr lang="fr-FR" sz="2400">
                <a:solidFill>
                  <a:schemeClr val="tx1"/>
                </a:solidFill>
                <a:latin typeface="+mn-lt"/>
                <a:ea typeface="+mn-ea"/>
                <a:cs typeface="+mn-cs"/>
              </a:rPr>
              <a:t>Exercice 1</a:t>
            </a:r>
          </a:p>
        </p:txBody>
      </p:sp>
    </p:spTree>
    <p:extLst>
      <p:ext uri="{BB962C8B-B14F-4D97-AF65-F5344CB8AC3E}">
        <p14:creationId xmlns:p14="http://schemas.microsoft.com/office/powerpoint/2010/main" val="124247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524000" y="427310"/>
            <a:ext cx="9144000" cy="850393"/>
          </a:xfrm>
        </p:spPr>
        <p:txBody>
          <a:bodyPr>
            <a:normAutofit/>
          </a:bodyPr>
          <a:lstStyle/>
          <a:p>
            <a:pPr marL="0" indent="0" algn="ctr">
              <a:buNone/>
            </a:pPr>
            <a:r>
              <a:rPr lang="fr-FR" sz="4400" u="sng">
                <a:latin typeface="Calibri"/>
              </a:rPr>
              <a:t>Santé maternelle et néonatale</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890388438"/>
              </p:ext>
            </p:extLst>
          </p:nvPr>
        </p:nvGraphicFramePr>
        <p:xfrm>
          <a:off x="1836727" y="1116316"/>
          <a:ext cx="8115076" cy="314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682304" y="1277703"/>
            <a:ext cx="8397433" cy="646331"/>
          </a:xfrm>
          <a:prstGeom prst="rect">
            <a:avLst/>
          </a:prstGeom>
          <a:noFill/>
        </p:spPr>
        <p:txBody>
          <a:bodyPr wrap="square" rtlCol="0">
            <a:spAutoFit/>
          </a:bodyPr>
          <a:lstStyle/>
          <a:p>
            <a:pPr algn="ctr" defTabSz="457200">
              <a:defRPr/>
            </a:pPr>
            <a:r>
              <a:rPr lang="fr-FR" sz="3600" b="1">
                <a:solidFill>
                  <a:srgbClr val="131313"/>
                </a:solidFill>
                <a:latin typeface="Calibri" panose="020F0502020204030204" pitchFamily="34" charset="0"/>
              </a:rPr>
              <a:t>DMU : dispositif minimum d’urgence</a:t>
            </a:r>
          </a:p>
        </p:txBody>
      </p:sp>
      <p:sp>
        <p:nvSpPr>
          <p:cNvPr id="7" name="TextBox 6"/>
          <p:cNvSpPr txBox="1"/>
          <p:nvPr/>
        </p:nvSpPr>
        <p:spPr>
          <a:xfrm>
            <a:off x="6271097" y="4530101"/>
            <a:ext cx="5821742" cy="830997"/>
          </a:xfrm>
          <a:prstGeom prst="rect">
            <a:avLst/>
          </a:prstGeom>
          <a:noFill/>
        </p:spPr>
        <p:txBody>
          <a:bodyPr wrap="square" rtlCol="0">
            <a:spAutoFit/>
          </a:bodyPr>
          <a:lstStyle/>
          <a:p>
            <a:pPr algn="ctr" defTabSz="457200">
              <a:defRPr/>
            </a:pPr>
            <a:r>
              <a:rPr lang="fr-FR" sz="2400" b="1">
                <a:solidFill>
                  <a:srgbClr val="FF0000"/>
                </a:solidFill>
                <a:latin typeface="Arial"/>
              </a:rPr>
              <a:t>Rétablir des services complets DÈS QUE POSSIBLE</a:t>
            </a:r>
          </a:p>
        </p:txBody>
      </p:sp>
      <p:sp>
        <p:nvSpPr>
          <p:cNvPr id="8" name="TextBox 7"/>
          <p:cNvSpPr txBox="1"/>
          <p:nvPr/>
        </p:nvSpPr>
        <p:spPr>
          <a:xfrm>
            <a:off x="982585" y="3652724"/>
            <a:ext cx="6437127" cy="2246769"/>
          </a:xfrm>
          <a:prstGeom prst="rect">
            <a:avLst/>
          </a:prstGeom>
          <a:noFill/>
        </p:spPr>
        <p:txBody>
          <a:bodyPr wrap="square" rtlCol="0">
            <a:spAutoFit/>
          </a:bodyPr>
          <a:lstStyle/>
          <a:p>
            <a:pPr marL="457200" indent="-457200" defTabSz="457200">
              <a:buFont typeface="+mj-lt"/>
              <a:buAutoNum type="arabicPeriod"/>
              <a:defRPr/>
            </a:pPr>
            <a:r>
              <a:rPr lang="fr-FR" sz="2800">
                <a:latin typeface="Calibri" panose="020F0502020204030204" pitchFamily="34" charset="0"/>
              </a:rPr>
              <a:t>Disponibilité et accessibilité des soins obstétricaux et néonatals d’urgence</a:t>
            </a:r>
          </a:p>
          <a:p>
            <a:pPr marL="457200" indent="-457200" defTabSz="457200">
              <a:buFont typeface="+mj-lt"/>
              <a:buAutoNum type="arabicPeriod"/>
              <a:defRPr/>
            </a:pPr>
            <a:r>
              <a:rPr lang="fr-FR" sz="2800">
                <a:latin typeface="Calibri" panose="020F0502020204030204" pitchFamily="34" charset="0"/>
              </a:rPr>
              <a:t>Système d’orientation 24h/24, 7j/7</a:t>
            </a:r>
          </a:p>
          <a:p>
            <a:pPr marL="457200" indent="-457200" defTabSz="457200">
              <a:buFont typeface="+mj-lt"/>
              <a:buAutoNum type="arabicPeriod"/>
              <a:defRPr/>
            </a:pPr>
            <a:r>
              <a:rPr lang="fr-FR" sz="2800">
                <a:latin typeface="Calibri" panose="020F0502020204030204" pitchFamily="34" charset="0"/>
              </a:rPr>
              <a:t>Soins post-avortement</a:t>
            </a:r>
          </a:p>
          <a:p>
            <a:pPr marL="457200" indent="-457200" defTabSz="457200">
              <a:buFont typeface="+mj-lt"/>
              <a:buAutoNum type="arabicPeriod"/>
              <a:defRPr/>
            </a:pPr>
            <a:r>
              <a:rPr lang="fr-FR" sz="2800">
                <a:latin typeface="Calibri" panose="020F0502020204030204" pitchFamily="34" charset="0"/>
              </a:rPr>
              <a:t>Fournitures pour des accouchements propres et des soins néonatals immédiats</a:t>
            </a:r>
          </a:p>
        </p:txBody>
      </p:sp>
    </p:spTree>
    <p:extLst>
      <p:ext uri="{BB962C8B-B14F-4D97-AF65-F5344CB8AC3E}">
        <p14:creationId xmlns:p14="http://schemas.microsoft.com/office/powerpoint/2010/main" val="2573719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7713"/>
            <a:ext cx="8229600" cy="929802"/>
          </a:xfrm>
        </p:spPr>
        <p:txBody>
          <a:bodyPr/>
          <a:lstStyle/>
          <a:p>
            <a:r>
              <a:rPr lang="fr-FR" u="sng"/>
              <a:t>Les 3 pertes de temps</a:t>
            </a:r>
          </a:p>
        </p:txBody>
      </p:sp>
      <p:sp>
        <p:nvSpPr>
          <p:cNvPr id="3" name="Content Placeholder 2"/>
          <p:cNvSpPr>
            <a:spLocks noGrp="1"/>
          </p:cNvSpPr>
          <p:nvPr>
            <p:ph idx="1"/>
          </p:nvPr>
        </p:nvSpPr>
        <p:spPr>
          <a:xfrm>
            <a:off x="1060373" y="1077515"/>
            <a:ext cx="10071253" cy="5803862"/>
          </a:xfrm>
        </p:spPr>
        <p:txBody>
          <a:bodyPr>
            <a:normAutofit/>
          </a:bodyPr>
          <a:lstStyle/>
          <a:p>
            <a:pPr marL="514350" indent="-514350" eaLnBrk="0" fontAlgn="base" hangingPunct="0">
              <a:spcAft>
                <a:spcPct val="0"/>
              </a:spcAft>
              <a:buClr>
                <a:schemeClr val="tx1"/>
              </a:buClr>
              <a:buSzPct val="100000"/>
              <a:buFont typeface="+mj-lt"/>
              <a:buAutoNum type="arabicPeriod"/>
              <a:defRPr/>
            </a:pPr>
            <a:r>
              <a:rPr kumimoji="1" lang="fr-FR" dirty="0">
                <a:latin typeface="Calibri" panose="020F0502020204030204" pitchFamily="34" charset="0"/>
                <a:ea typeface="MS PGothic" panose="020B0600070205080204" pitchFamily="34" charset="-128"/>
                <a:cs typeface="Arial" pitchFamily="34" charset="0"/>
              </a:rPr>
              <a:t>Pour décider de se faire soigner</a:t>
            </a:r>
          </a:p>
          <a:p>
            <a:pPr marL="514350" indent="-514350" eaLnBrk="0" fontAlgn="base" hangingPunct="0">
              <a:spcAft>
                <a:spcPct val="0"/>
              </a:spcAft>
              <a:buClr>
                <a:schemeClr val="tx1"/>
              </a:buClr>
              <a:buSzPct val="100000"/>
              <a:buFont typeface="+mj-lt"/>
              <a:buAutoNum type="arabicPeriod"/>
              <a:defRPr/>
            </a:pPr>
            <a:r>
              <a:rPr kumimoji="1" lang="fr-FR" dirty="0">
                <a:latin typeface="Calibri" panose="020F0502020204030204" pitchFamily="34" charset="0"/>
                <a:ea typeface="MS PGothic" panose="020B0600070205080204" pitchFamily="34" charset="-128"/>
                <a:cs typeface="Arial" pitchFamily="34" charset="0"/>
              </a:rPr>
              <a:t>Pour arriver à l’établissement de santé</a:t>
            </a:r>
          </a:p>
          <a:p>
            <a:pPr marL="514350" indent="-514350" eaLnBrk="0" fontAlgn="base" hangingPunct="0">
              <a:spcAft>
                <a:spcPct val="0"/>
              </a:spcAft>
              <a:buClr>
                <a:schemeClr val="tx1"/>
              </a:buClr>
              <a:buSzPct val="100000"/>
              <a:buFont typeface="+mj-lt"/>
              <a:buAutoNum type="arabicPeriod"/>
              <a:defRPr/>
            </a:pPr>
            <a:r>
              <a:rPr kumimoji="1" lang="fr-FR" dirty="0">
                <a:latin typeface="Calibri" panose="020F0502020204030204" pitchFamily="34" charset="0"/>
                <a:ea typeface="MS PGothic" panose="020B0600070205080204" pitchFamily="34" charset="-128"/>
                <a:cs typeface="Arial" pitchFamily="34" charset="0"/>
              </a:rPr>
              <a:t>Pour recevoir un traitement approprié</a:t>
            </a:r>
          </a:p>
          <a:p>
            <a:pPr marL="0" indent="0" algn="ctr">
              <a:spcBef>
                <a:spcPct val="0"/>
              </a:spcBef>
              <a:buNone/>
            </a:pPr>
            <a:endParaRPr lang="en-US" sz="3600" dirty="0">
              <a:solidFill>
                <a:srgbClr val="D74534"/>
              </a:solidFill>
              <a:latin typeface="Arial Narrow"/>
              <a:ea typeface="+mj-ea"/>
              <a:cs typeface="Arial Narrow"/>
            </a:endParaRPr>
          </a:p>
          <a:p>
            <a:pPr marL="0" indent="0" algn="ctr">
              <a:spcBef>
                <a:spcPct val="0"/>
              </a:spcBef>
              <a:buNone/>
            </a:pPr>
            <a:endParaRPr lang="en-US" sz="3600" dirty="0">
              <a:solidFill>
                <a:srgbClr val="D74534"/>
              </a:solidFill>
              <a:latin typeface="Arial Narrow"/>
              <a:ea typeface="+mj-ea"/>
              <a:cs typeface="Arial Narrow"/>
            </a:endParaRPr>
          </a:p>
          <a:p>
            <a:pPr marL="0" indent="0" algn="ctr">
              <a:spcBef>
                <a:spcPct val="0"/>
              </a:spcBef>
              <a:buNone/>
            </a:pPr>
            <a:endParaRPr lang="en-US" sz="3600" dirty="0">
              <a:solidFill>
                <a:srgbClr val="D74534"/>
              </a:solidFill>
              <a:latin typeface="Arial Narrow"/>
              <a:ea typeface="+mj-ea"/>
              <a:cs typeface="Arial Narrow"/>
            </a:endParaRPr>
          </a:p>
          <a:p>
            <a:pPr marL="0" indent="0" algn="ctr">
              <a:spcBef>
                <a:spcPct val="0"/>
              </a:spcBef>
              <a:buNone/>
            </a:pPr>
            <a:endParaRPr lang="en-US" sz="3600" dirty="0">
              <a:solidFill>
                <a:srgbClr val="D74534"/>
              </a:solidFill>
              <a:latin typeface="Arial Narrow"/>
              <a:ea typeface="+mj-ea"/>
              <a:cs typeface="Arial Narrow"/>
            </a:endParaRPr>
          </a:p>
          <a:p>
            <a:pPr marL="0" indent="0" algn="ctr">
              <a:spcBef>
                <a:spcPct val="0"/>
              </a:spcBef>
              <a:buNone/>
            </a:pPr>
            <a:endParaRPr lang="en-US" sz="3600" dirty="0">
              <a:solidFill>
                <a:srgbClr val="D74534"/>
              </a:solidFill>
              <a:latin typeface="Arial Narrow"/>
              <a:ea typeface="+mj-ea"/>
              <a:cs typeface="Arial Narrow"/>
            </a:endParaRPr>
          </a:p>
          <a:p>
            <a:pPr marL="0" indent="0" algn="ctr">
              <a:spcBef>
                <a:spcPct val="0"/>
              </a:spcBef>
              <a:buNone/>
            </a:pPr>
            <a:endParaRPr lang="en-US" sz="3600" dirty="0">
              <a:solidFill>
                <a:srgbClr val="D74534"/>
              </a:solidFill>
              <a:latin typeface="Arial Narrow"/>
              <a:ea typeface="+mj-ea"/>
              <a:cs typeface="Arial Narrow"/>
            </a:endParaRPr>
          </a:p>
          <a:p>
            <a:pPr marL="0" indent="0" algn="ctr">
              <a:spcBef>
                <a:spcPct val="0"/>
              </a:spcBef>
              <a:buNone/>
            </a:pPr>
            <a:r>
              <a:rPr lang="fr-FR" sz="3200" b="1" dirty="0">
                <a:ea typeface="+mj-ea"/>
                <a:cs typeface="Arial Narrow"/>
              </a:rPr>
              <a:t>On ne peut pas prédire ni prévenir les complications...</a:t>
            </a:r>
            <a:br>
              <a:rPr lang="fr-FR" sz="3200" b="1" dirty="0">
                <a:ea typeface="+mj-ea"/>
                <a:cs typeface="Arial Narrow"/>
              </a:rPr>
            </a:br>
            <a:r>
              <a:rPr lang="fr-FR" sz="3200" b="1" dirty="0">
                <a:ea typeface="+mj-ea"/>
                <a:cs typeface="Arial Narrow"/>
              </a:rPr>
              <a:t>... mais on peut empêcher les décès en diminuant les DÉLAIS</a:t>
            </a:r>
          </a:p>
        </p:txBody>
      </p:sp>
      <p:pic>
        <p:nvPicPr>
          <p:cNvPr id="6" name="Image 5" descr="Une image contenant terrain, extérieur, personne&#10;&#10;Description générée automatiquement">
            <a:extLst>
              <a:ext uri="{FF2B5EF4-FFF2-40B4-BE49-F238E27FC236}">
                <a16:creationId xmlns:a16="http://schemas.microsoft.com/office/drawing/2014/main" id="{4B472E04-329E-AB47-8F3C-64790CCFE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570" y="1077515"/>
            <a:ext cx="3878219" cy="2833827"/>
          </a:xfrm>
          <a:prstGeom prst="rect">
            <a:avLst/>
          </a:prstGeom>
        </p:spPr>
      </p:pic>
    </p:spTree>
    <p:extLst>
      <p:ext uri="{BB962C8B-B14F-4D97-AF65-F5344CB8AC3E}">
        <p14:creationId xmlns:p14="http://schemas.microsoft.com/office/powerpoint/2010/main" val="173125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749705" y="346157"/>
            <a:ext cx="9144000" cy="850393"/>
          </a:xfrm>
        </p:spPr>
        <p:txBody>
          <a:bodyPr>
            <a:normAutofit/>
          </a:bodyPr>
          <a:lstStyle/>
          <a:p>
            <a:pPr marL="0" indent="0" algn="ctr">
              <a:buNone/>
            </a:pPr>
            <a:r>
              <a:rPr lang="fr-FR" sz="4400" u="sng">
                <a:latin typeface="Calibri"/>
              </a:rPr>
              <a:t>Prévenir les grossesses involontaires</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3658787272"/>
              </p:ext>
            </p:extLst>
          </p:nvPr>
        </p:nvGraphicFramePr>
        <p:xfrm>
          <a:off x="2151314" y="1069115"/>
          <a:ext cx="8115076" cy="314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925610" y="1190496"/>
            <a:ext cx="8397433" cy="646331"/>
          </a:xfrm>
          <a:prstGeom prst="rect">
            <a:avLst/>
          </a:prstGeom>
          <a:noFill/>
        </p:spPr>
        <p:txBody>
          <a:bodyPr wrap="square" rtlCol="0">
            <a:spAutoFit/>
          </a:bodyPr>
          <a:lstStyle/>
          <a:p>
            <a:pPr algn="ctr" defTabSz="457200">
              <a:defRPr/>
            </a:pPr>
            <a:r>
              <a:rPr lang="fr-FR" sz="3600" b="1">
                <a:solidFill>
                  <a:srgbClr val="131313"/>
                </a:solidFill>
                <a:latin typeface="Calibri" panose="020F0502020204030204" pitchFamily="34" charset="0"/>
              </a:rPr>
              <a:t>DMU : dispositif minimum d’urgence</a:t>
            </a:r>
          </a:p>
        </p:txBody>
      </p:sp>
      <p:sp>
        <p:nvSpPr>
          <p:cNvPr id="7" name="TextBox 6"/>
          <p:cNvSpPr txBox="1"/>
          <p:nvPr/>
        </p:nvSpPr>
        <p:spPr>
          <a:xfrm>
            <a:off x="6962650" y="4756016"/>
            <a:ext cx="5291425" cy="830997"/>
          </a:xfrm>
          <a:prstGeom prst="rect">
            <a:avLst/>
          </a:prstGeom>
          <a:noFill/>
        </p:spPr>
        <p:txBody>
          <a:bodyPr wrap="square" rtlCol="0">
            <a:spAutoFit/>
          </a:bodyPr>
          <a:lstStyle/>
          <a:p>
            <a:pPr algn="ctr" defTabSz="457200">
              <a:defRPr/>
            </a:pPr>
            <a:r>
              <a:rPr lang="fr-FR" sz="2400" b="1">
                <a:solidFill>
                  <a:srgbClr val="FF0000"/>
                </a:solidFill>
                <a:latin typeface="Arial"/>
              </a:rPr>
              <a:t>Rétablir des services complets DÈS QUE POSSIBLE</a:t>
            </a:r>
          </a:p>
        </p:txBody>
      </p:sp>
      <p:sp>
        <p:nvSpPr>
          <p:cNvPr id="8" name="TextBox 7"/>
          <p:cNvSpPr txBox="1"/>
          <p:nvPr/>
        </p:nvSpPr>
        <p:spPr>
          <a:xfrm>
            <a:off x="885362" y="3232521"/>
            <a:ext cx="6828849" cy="3877985"/>
          </a:xfrm>
          <a:prstGeom prst="rect">
            <a:avLst/>
          </a:prstGeom>
          <a:noFill/>
        </p:spPr>
        <p:txBody>
          <a:bodyPr wrap="square" rtlCol="0">
            <a:spAutoFit/>
          </a:bodyPr>
          <a:lstStyle/>
          <a:p>
            <a:pPr marL="457200" indent="-457200" defTabSz="457200">
              <a:buFont typeface="+mj-lt"/>
              <a:buAutoNum type="arabicPeriod"/>
              <a:defRPr/>
            </a:pPr>
            <a:r>
              <a:rPr lang="fr-FR" sz="2800" dirty="0">
                <a:latin typeface="Calibri" panose="020F0502020204030204" pitchFamily="34" charset="0"/>
              </a:rPr>
              <a:t>Garantir la disponibilité d’un large éventail de méthodes de contraception au sein des établissements de soins de santé primaire pour répondre à la demande</a:t>
            </a:r>
          </a:p>
          <a:p>
            <a:pPr marL="457200" indent="-457200" defTabSz="457200">
              <a:buFont typeface="+mj-lt"/>
              <a:buAutoNum type="arabicPeriod"/>
              <a:defRPr/>
            </a:pPr>
            <a:r>
              <a:rPr lang="fr-FR" sz="2800" dirty="0">
                <a:latin typeface="Calibri" panose="020F0502020204030204" pitchFamily="34" charset="0"/>
              </a:rPr>
              <a:t>Informer </a:t>
            </a:r>
          </a:p>
          <a:p>
            <a:pPr marL="457200" indent="-457200" defTabSz="457200">
              <a:buFont typeface="+mj-lt"/>
              <a:buAutoNum type="arabicPeriod"/>
              <a:defRPr/>
            </a:pPr>
            <a:r>
              <a:rPr lang="fr-FR" sz="2800" dirty="0">
                <a:latin typeface="Calibri" panose="020F0502020204030204" pitchFamily="34" charset="0"/>
              </a:rPr>
              <a:t>Veiller à ce que la communauté ait connaissance de la disponibilité de ces services</a:t>
            </a:r>
          </a:p>
          <a:p>
            <a:pPr marL="457200" indent="-457200" defTabSz="457200">
              <a:buFont typeface="+mj-lt"/>
              <a:buAutoNum type="arabicPeriod"/>
              <a:defRPr/>
            </a:pPr>
            <a:endParaRPr lang="en-AU" sz="2200" dirty="0">
              <a:solidFill>
                <a:srgbClr val="F79646">
                  <a:lumMod val="75000"/>
                </a:srgbClr>
              </a:solidFill>
              <a:latin typeface="Calibri" panose="020F0502020204030204" pitchFamily="34" charset="0"/>
            </a:endParaRPr>
          </a:p>
        </p:txBody>
      </p:sp>
    </p:spTree>
    <p:extLst>
      <p:ext uri="{BB962C8B-B14F-4D97-AF65-F5344CB8AC3E}">
        <p14:creationId xmlns:p14="http://schemas.microsoft.com/office/powerpoint/2010/main" val="932856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95" y="206992"/>
            <a:ext cx="11279139" cy="1143000"/>
          </a:xfrm>
        </p:spPr>
        <p:txBody>
          <a:bodyPr>
            <a:noAutofit/>
          </a:bodyPr>
          <a:lstStyle/>
          <a:p>
            <a:r>
              <a:rPr lang="fr-FR" u="sng"/>
              <a:t>Facteurs accroissant le risque de grossesse non désirée en situation de crise</a:t>
            </a:r>
          </a:p>
        </p:txBody>
      </p:sp>
      <p:pic>
        <p:nvPicPr>
          <p:cNvPr id="4" name="Content Placeholder 3"/>
          <p:cNvPicPr>
            <a:picLocks noGrp="1" noChangeAspect="1"/>
          </p:cNvPicPr>
          <p:nvPr>
            <p:ph idx="1"/>
          </p:nvPr>
        </p:nvPicPr>
        <p:blipFill>
          <a:blip r:embed="rId3"/>
          <a:stretch>
            <a:fillRect/>
          </a:stretch>
        </p:blipFill>
        <p:spPr>
          <a:xfrm>
            <a:off x="992221" y="1640545"/>
            <a:ext cx="10545580" cy="5146650"/>
          </a:xfrm>
          <a:prstGeom prst="rect">
            <a:avLst/>
          </a:prstGeom>
        </p:spPr>
      </p:pic>
    </p:spTree>
    <p:extLst>
      <p:ext uri="{BB962C8B-B14F-4D97-AF65-F5344CB8AC3E}">
        <p14:creationId xmlns:p14="http://schemas.microsoft.com/office/powerpoint/2010/main" val="36393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1514092" y="417999"/>
            <a:ext cx="10677908" cy="882651"/>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FF0000"/>
              </a:buClr>
              <a:buSzPts val="2800"/>
            </a:pPr>
            <a:r>
              <a:rPr lang="fr-FR"/>
              <a:t>Qu’entend-on par des services complets de SSR ?</a:t>
            </a:r>
          </a:p>
        </p:txBody>
      </p:sp>
      <p:sp>
        <p:nvSpPr>
          <p:cNvPr id="218" name="Google Shape;218;p31"/>
          <p:cNvSpPr txBox="1">
            <a:spLocks noGrp="1"/>
          </p:cNvSpPr>
          <p:nvPr>
            <p:ph type="body" idx="1"/>
          </p:nvPr>
        </p:nvSpPr>
        <p:spPr>
          <a:xfrm>
            <a:off x="901067" y="1413322"/>
            <a:ext cx="11030857" cy="5444677"/>
          </a:xfrm>
          <a:prstGeom prst="rect">
            <a:avLst/>
          </a:prstGeom>
          <a:noFill/>
          <a:ln>
            <a:noFill/>
          </a:ln>
        </p:spPr>
        <p:txBody>
          <a:bodyPr spcFirstLastPara="1" vert="horz" wrap="square" lIns="91425" tIns="45700" rIns="91425" bIns="45700" rtlCol="0" anchor="t" anchorCtr="0">
            <a:noAutofit/>
          </a:bodyPr>
          <a:lstStyle/>
          <a:p>
            <a:pPr>
              <a:spcBef>
                <a:spcPts val="900"/>
              </a:spcBef>
              <a:buClr>
                <a:srgbClr val="0070C0"/>
              </a:buClr>
              <a:buSzPts val="2200"/>
            </a:pPr>
            <a:r>
              <a:rPr lang="fr-FR" dirty="0"/>
              <a:t>Maternité sans risque : soins prénatals, accouchement, soins néonatals, soins liés à l’avortement</a:t>
            </a:r>
          </a:p>
          <a:p>
            <a:pPr>
              <a:spcBef>
                <a:spcPts val="900"/>
              </a:spcBef>
              <a:buClr>
                <a:srgbClr val="0070C0"/>
              </a:buClr>
              <a:buSzPts val="2200"/>
            </a:pPr>
            <a:r>
              <a:rPr lang="fr-FR" dirty="0"/>
              <a:t>Planification familiale</a:t>
            </a:r>
          </a:p>
          <a:p>
            <a:pPr>
              <a:spcBef>
                <a:spcPts val="900"/>
              </a:spcBef>
              <a:buClr>
                <a:srgbClr val="0070C0"/>
              </a:buClr>
              <a:buSzPts val="2200"/>
            </a:pPr>
            <a:r>
              <a:rPr lang="fr-FR" dirty="0"/>
              <a:t>Prévention et prise en charge des MST et du VIH</a:t>
            </a:r>
          </a:p>
          <a:p>
            <a:pPr>
              <a:spcBef>
                <a:spcPts val="900"/>
              </a:spcBef>
              <a:buClr>
                <a:srgbClr val="0070C0"/>
              </a:buClr>
              <a:buSzPts val="2200"/>
            </a:pPr>
            <a:r>
              <a:rPr lang="fr-FR" dirty="0"/>
              <a:t>Prévention et prise en charge de la violence basée sur le genre </a:t>
            </a:r>
          </a:p>
          <a:p>
            <a:pPr>
              <a:spcBef>
                <a:spcPts val="900"/>
              </a:spcBef>
              <a:buClr>
                <a:srgbClr val="0070C0"/>
              </a:buClr>
              <a:buSzPts val="2200"/>
            </a:pPr>
            <a:r>
              <a:rPr lang="fr-FR" dirty="0"/>
              <a:t>Dissuasion active de pratiques néfastes : mutilations génitales féminines, mariage précoce, avortements pratiqués dans des conditions dangereuses</a:t>
            </a:r>
          </a:p>
          <a:p>
            <a:pPr>
              <a:spcBef>
                <a:spcPts val="900"/>
              </a:spcBef>
              <a:buClr>
                <a:srgbClr val="0070C0"/>
              </a:buClr>
              <a:buSzPts val="2200"/>
            </a:pPr>
            <a:r>
              <a:rPr lang="fr-FR" dirty="0"/>
              <a:t>Gynécologie : dépistage / traitement de l’infertilité, de fistules, du cancer du sein et du col de l’utérus</a:t>
            </a:r>
          </a:p>
          <a:p>
            <a:pPr>
              <a:spcBef>
                <a:spcPts val="900"/>
              </a:spcBef>
              <a:buClr>
                <a:srgbClr val="0070C0"/>
              </a:buClr>
              <a:buSzPts val="2200"/>
            </a:pPr>
            <a:r>
              <a:rPr lang="fr-FR" dirty="0"/>
              <a:t>Urologie : dépistage / traitement de l’infertilité, de dysfonctionnements ou du cancer de l’appareil reproductif masculin</a:t>
            </a:r>
          </a:p>
        </p:txBody>
      </p:sp>
      <p:sp>
        <p:nvSpPr>
          <p:cNvPr id="2" name="TextBox 1">
            <a:extLst>
              <a:ext uri="{FF2B5EF4-FFF2-40B4-BE49-F238E27FC236}">
                <a16:creationId xmlns:a16="http://schemas.microsoft.com/office/drawing/2014/main" id="{8255E40F-87F8-490C-AC6B-6030CF5565D6}"/>
              </a:ext>
            </a:extLst>
          </p:cNvPr>
          <p:cNvSpPr txBox="1"/>
          <p:nvPr/>
        </p:nvSpPr>
        <p:spPr>
          <a:xfrm>
            <a:off x="710118" y="305327"/>
            <a:ext cx="1040670" cy="1200329"/>
          </a:xfrm>
          <a:prstGeom prst="rect">
            <a:avLst/>
          </a:prstGeom>
          <a:noFill/>
        </p:spPr>
        <p:txBody>
          <a:bodyPr wrap="none" rtlCol="0">
            <a:spAutoFit/>
          </a:bodyPr>
          <a:lstStyle/>
          <a:p>
            <a:r>
              <a:rPr lang="fr-FR" sz="7200" b="1">
                <a:solidFill>
                  <a:srgbClr val="FF0000"/>
                </a:solidFill>
              </a:rPr>
              <a:t>??</a:t>
            </a:r>
          </a:p>
        </p:txBody>
      </p:sp>
    </p:spTree>
    <p:extLst>
      <p:ext uri="{BB962C8B-B14F-4D97-AF65-F5344CB8AC3E}">
        <p14:creationId xmlns:p14="http://schemas.microsoft.com/office/powerpoint/2010/main" val="422779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12" y="-39984"/>
            <a:ext cx="11149070" cy="1143000"/>
          </a:xfrm>
        </p:spPr>
        <p:txBody>
          <a:bodyPr>
            <a:normAutofit fontScale="90000"/>
          </a:bodyPr>
          <a:lstStyle/>
          <a:p>
            <a:r>
              <a:rPr lang="fr-FR" sz="4200" u="sng"/>
              <a:t>Services d’avortement sans risques dans les crises humanitaires</a:t>
            </a:r>
          </a:p>
        </p:txBody>
      </p:sp>
      <p:sp>
        <p:nvSpPr>
          <p:cNvPr id="3" name="Content Placeholder 2"/>
          <p:cNvSpPr>
            <a:spLocks noGrp="1"/>
          </p:cNvSpPr>
          <p:nvPr>
            <p:ph idx="1"/>
          </p:nvPr>
        </p:nvSpPr>
        <p:spPr/>
        <p:txBody>
          <a:bodyPr>
            <a:normAutofit/>
          </a:bodyPr>
          <a:lstStyle/>
          <a:p>
            <a:endParaRPr lang="en-US" dirty="0">
              <a:solidFill>
                <a:schemeClr val="accent6">
                  <a:lumMod val="75000"/>
                </a:schemeClr>
              </a:solidFill>
              <a:latin typeface="Calibri" panose="020F0502020204030204" pitchFamily="34" charset="0"/>
            </a:endParaRP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617" y="1266097"/>
            <a:ext cx="9221860" cy="4747785"/>
          </a:xfrm>
          <a:prstGeom prst="rect">
            <a:avLst/>
          </a:prstGeom>
        </p:spPr>
      </p:pic>
      <p:sp>
        <p:nvSpPr>
          <p:cNvPr id="4" name="TextBox 3"/>
          <p:cNvSpPr txBox="1"/>
          <p:nvPr/>
        </p:nvSpPr>
        <p:spPr>
          <a:xfrm>
            <a:off x="6235547" y="6265633"/>
            <a:ext cx="4494216" cy="369332"/>
          </a:xfrm>
          <a:prstGeom prst="rect">
            <a:avLst/>
          </a:prstGeom>
          <a:noFill/>
        </p:spPr>
        <p:txBody>
          <a:bodyPr wrap="square" rtlCol="0">
            <a:spAutoFit/>
          </a:bodyPr>
          <a:lstStyle/>
          <a:p>
            <a:pPr algn="r"/>
            <a:r>
              <a:rPr lang="fr-FR"/>
              <a:t>IPAS : « Overview of Unsafe Abortion » (Aperçu des avortements pratiqués dans des conditions dangereuses)</a:t>
            </a:r>
          </a:p>
        </p:txBody>
      </p:sp>
    </p:spTree>
    <p:extLst>
      <p:ext uri="{BB962C8B-B14F-4D97-AF65-F5344CB8AC3E}">
        <p14:creationId xmlns:p14="http://schemas.microsoft.com/office/powerpoint/2010/main" val="2242005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8332" y="250586"/>
            <a:ext cx="9718205" cy="1087553"/>
          </a:xfrm>
        </p:spPr>
        <p:txBody>
          <a:bodyPr>
            <a:noAutofit/>
          </a:bodyPr>
          <a:lstStyle/>
          <a:p>
            <a:pPr algn="l"/>
            <a:r>
              <a:rPr lang="fr-FR" u="sng"/>
              <a:t>Services d’avortement sans risques dans les crises humanitaires</a:t>
            </a:r>
          </a:p>
        </p:txBody>
      </p:sp>
      <p:sp>
        <p:nvSpPr>
          <p:cNvPr id="5" name="Content Placeholder 2"/>
          <p:cNvSpPr txBox="1">
            <a:spLocks/>
          </p:cNvSpPr>
          <p:nvPr/>
        </p:nvSpPr>
        <p:spPr>
          <a:xfrm>
            <a:off x="598517" y="1338139"/>
            <a:ext cx="11593483" cy="49469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fr-FR" sz="2800" dirty="0">
                <a:latin typeface="Calibri" panose="020F0502020204030204" pitchFamily="34" charset="0"/>
              </a:rPr>
              <a:t>Les services d’avortement sans risques sauvent des vies</a:t>
            </a:r>
          </a:p>
          <a:p>
            <a:pPr>
              <a:spcBef>
                <a:spcPts val="0"/>
              </a:spcBef>
            </a:pPr>
            <a:r>
              <a:rPr lang="fr-FR" sz="2800" dirty="0">
                <a:latin typeface="Calibri" panose="020F0502020204030204" pitchFamily="34" charset="0"/>
              </a:rPr>
              <a:t>Il EXISTE un besoin de services d’avortement sans risques dans les contextes de crise humanitaire</a:t>
            </a:r>
          </a:p>
          <a:p>
            <a:pPr>
              <a:spcBef>
                <a:spcPts val="0"/>
              </a:spcBef>
            </a:pPr>
            <a:r>
              <a:rPr lang="fr-FR" sz="2800" dirty="0">
                <a:latin typeface="Calibri" panose="020F0502020204030204" pitchFamily="34" charset="0"/>
              </a:rPr>
              <a:t>Les soins liés à l’avortement sont simples</a:t>
            </a:r>
          </a:p>
          <a:p>
            <a:pPr>
              <a:spcBef>
                <a:spcPts val="0"/>
              </a:spcBef>
            </a:pPr>
            <a:r>
              <a:rPr lang="fr-FR" sz="2800" dirty="0">
                <a:latin typeface="Calibri" panose="020F0502020204030204" pitchFamily="34" charset="0"/>
              </a:rPr>
              <a:t>De nombreux dons financent les soins liés à l’avortement</a:t>
            </a:r>
          </a:p>
          <a:p>
            <a:pPr>
              <a:spcBef>
                <a:spcPts val="0"/>
              </a:spcBef>
            </a:pPr>
            <a:r>
              <a:rPr lang="fr-FR" sz="2800" dirty="0">
                <a:latin typeface="Calibri" panose="020F0502020204030204" pitchFamily="34" charset="0"/>
              </a:rPr>
              <a:t>L’avortement n’est illégal que dans très peu de pays</a:t>
            </a:r>
          </a:p>
          <a:p>
            <a:pPr marL="0" indent="0">
              <a:spcBef>
                <a:spcPts val="0"/>
              </a:spcBef>
              <a:buNone/>
            </a:pPr>
            <a:endParaRPr lang="en-US" dirty="0">
              <a:latin typeface="Calibri" panose="020F0502020204030204" pitchFamily="34" charset="0"/>
            </a:endParaRPr>
          </a:p>
          <a:p>
            <a:pPr marL="0" indent="0">
              <a:spcBef>
                <a:spcPts val="0"/>
              </a:spcBef>
              <a:buNone/>
            </a:pPr>
            <a:r>
              <a:rPr lang="fr-FR" b="1" dirty="0">
                <a:solidFill>
                  <a:srgbClr val="0000FF"/>
                </a:solidFill>
              </a:rPr>
              <a:t>Remarque :</a:t>
            </a:r>
          </a:p>
          <a:p>
            <a:pPr>
              <a:spcBef>
                <a:spcPts val="0"/>
              </a:spcBef>
              <a:buFont typeface="Wingdings" panose="05000000000000000000" pitchFamily="2" charset="2"/>
              <a:buChar char="§"/>
            </a:pPr>
            <a:r>
              <a:rPr lang="fr-FR" sz="2800" dirty="0">
                <a:latin typeface="Calibri" panose="020F0502020204030204" pitchFamily="34" charset="0"/>
                <a:ea typeface="Calibri" panose="020F0502020204030204" pitchFamily="34" charset="0"/>
                <a:cs typeface="Times New Roman" panose="02020603050405020304" pitchFamily="18" charset="0"/>
              </a:rPr>
              <a:t>Il est important de veiller à la disponibilité de soins liés à l’avortement sans risques, dans toute la mesure permise par la loi, dans les centres de santé et les hôpitaux</a:t>
            </a:r>
          </a:p>
          <a:p>
            <a:pPr>
              <a:spcBef>
                <a:spcPts val="0"/>
              </a:spcBef>
              <a:buFont typeface="Wingdings" panose="05000000000000000000" pitchFamily="2" charset="2"/>
              <a:buChar char="§"/>
            </a:pPr>
            <a:r>
              <a:rPr lang="fr-FR" sz="2800" dirty="0"/>
              <a:t>Les services d’avortement sans risques s’accompagnent habituellement d’une approche et d’un modèle global en la matière</a:t>
            </a:r>
          </a:p>
          <a:p>
            <a:pPr marL="0" indent="0">
              <a:spcBef>
                <a:spcPts val="0"/>
              </a:spcBef>
              <a:buNone/>
            </a:pPr>
            <a:endParaRPr lang="en-AU" sz="28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dirty="0">
              <a:latin typeface="Calibri" panose="020F0502020204030204" pitchFamily="34" charset="0"/>
            </a:endParaRPr>
          </a:p>
        </p:txBody>
      </p:sp>
    </p:spTree>
    <p:extLst>
      <p:ext uri="{BB962C8B-B14F-4D97-AF65-F5344CB8AC3E}">
        <p14:creationId xmlns:p14="http://schemas.microsoft.com/office/powerpoint/2010/main" val="3588074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0F6A3-C496-4B8F-B65A-B4161BBF5989}"/>
              </a:ext>
            </a:extLst>
          </p:cNvPr>
          <p:cNvSpPr>
            <a:spLocks noGrp="1"/>
          </p:cNvSpPr>
          <p:nvPr>
            <p:ph type="title"/>
          </p:nvPr>
        </p:nvSpPr>
        <p:spPr>
          <a:xfrm>
            <a:off x="1324583" y="473908"/>
            <a:ext cx="10515600" cy="1325563"/>
          </a:xfrm>
        </p:spPr>
        <p:txBody>
          <a:bodyPr/>
          <a:lstStyle/>
          <a:p>
            <a:r>
              <a:rPr lang="fr-FR"/>
              <a:t>Les éléments indispensables à la mise en œuvre du DMU</a:t>
            </a:r>
          </a:p>
        </p:txBody>
      </p:sp>
      <p:sp>
        <p:nvSpPr>
          <p:cNvPr id="3" name="Content Placeholder 2">
            <a:extLst>
              <a:ext uri="{FF2B5EF4-FFF2-40B4-BE49-F238E27FC236}">
                <a16:creationId xmlns:a16="http://schemas.microsoft.com/office/drawing/2014/main" id="{441CF2A9-65D7-4DE1-A909-B6455B4DFCFB}"/>
              </a:ext>
            </a:extLst>
          </p:cNvPr>
          <p:cNvSpPr>
            <a:spLocks noGrp="1"/>
          </p:cNvSpPr>
          <p:nvPr>
            <p:ph idx="1"/>
          </p:nvPr>
        </p:nvSpPr>
        <p:spPr>
          <a:xfrm>
            <a:off x="1246762" y="2315180"/>
            <a:ext cx="9229928" cy="3443593"/>
          </a:xfrm>
        </p:spPr>
        <p:txBody>
          <a:bodyPr>
            <a:noAutofit/>
          </a:bodyPr>
          <a:lstStyle/>
          <a:p>
            <a:r>
              <a:rPr lang="fr-FR"/>
              <a:t>Direction et coordination </a:t>
            </a:r>
          </a:p>
          <a:p>
            <a:r>
              <a:rPr lang="fr-FR"/>
              <a:t>Implication communautaire </a:t>
            </a:r>
          </a:p>
          <a:p>
            <a:r>
              <a:rPr lang="fr-FR"/>
              <a:t>Coopération multisectorielle, p. ex. santé, protection et logistique </a:t>
            </a:r>
          </a:p>
          <a:p>
            <a:r>
              <a:rPr lang="fr-FR"/>
              <a:t>Infrastructure</a:t>
            </a:r>
          </a:p>
          <a:p>
            <a:r>
              <a:rPr lang="fr-FR"/>
              <a:t>Expertise : en quantité et qualité suffisantes</a:t>
            </a:r>
          </a:p>
          <a:p>
            <a:r>
              <a:rPr lang="fr-FR"/>
              <a:t>Fournitures médicales et autres produits</a:t>
            </a:r>
          </a:p>
          <a:p>
            <a:r>
              <a:rPr lang="fr-FR"/>
              <a:t>Suivi et évaluation</a:t>
            </a:r>
          </a:p>
          <a:p>
            <a:r>
              <a:rPr lang="fr-FR"/>
              <a:t>Financement</a:t>
            </a:r>
          </a:p>
          <a:p>
            <a:pPr marL="0" indent="0">
              <a:buNone/>
            </a:pPr>
            <a:endParaRPr lang="en-CA" dirty="0"/>
          </a:p>
          <a:p>
            <a:pPr marL="0" indent="0">
              <a:buNone/>
            </a:pPr>
            <a:endParaRPr lang="en-CA" b="1" dirty="0"/>
          </a:p>
          <a:p>
            <a:pPr marL="0" indent="0">
              <a:buNone/>
            </a:pPr>
            <a:endParaRPr lang="en-GB" dirty="0"/>
          </a:p>
          <a:p>
            <a:pPr marL="0" indent="0">
              <a:buNone/>
            </a:pPr>
            <a:endParaRPr lang="en-GB" dirty="0"/>
          </a:p>
        </p:txBody>
      </p:sp>
      <p:sp>
        <p:nvSpPr>
          <p:cNvPr id="4" name="TextBox 3">
            <a:extLst>
              <a:ext uri="{FF2B5EF4-FFF2-40B4-BE49-F238E27FC236}">
                <a16:creationId xmlns:a16="http://schemas.microsoft.com/office/drawing/2014/main" id="{14D55258-1F9F-46F1-A666-628C8A322F55}"/>
              </a:ext>
            </a:extLst>
          </p:cNvPr>
          <p:cNvSpPr txBox="1"/>
          <p:nvPr/>
        </p:nvSpPr>
        <p:spPr>
          <a:xfrm>
            <a:off x="1178357" y="582691"/>
            <a:ext cx="970137" cy="1107996"/>
          </a:xfrm>
          <a:prstGeom prst="rect">
            <a:avLst/>
          </a:prstGeom>
          <a:noFill/>
        </p:spPr>
        <p:txBody>
          <a:bodyPr wrap="none" rtlCol="0">
            <a:spAutoFit/>
          </a:bodyPr>
          <a:lstStyle/>
          <a:p>
            <a:r>
              <a:rPr lang="fr-FR" sz="6600" b="1">
                <a:solidFill>
                  <a:srgbClr val="FF0000"/>
                </a:solidFill>
              </a:rPr>
              <a:t>??</a:t>
            </a:r>
          </a:p>
        </p:txBody>
      </p:sp>
    </p:spTree>
    <p:extLst>
      <p:ext uri="{BB962C8B-B14F-4D97-AF65-F5344CB8AC3E}">
        <p14:creationId xmlns:p14="http://schemas.microsoft.com/office/powerpoint/2010/main" val="10987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1426947" y="122663"/>
            <a:ext cx="9626138" cy="690562"/>
          </a:xfrm>
        </p:spPr>
        <p:txBody>
          <a:bodyPr>
            <a:noAutofit/>
          </a:bodyPr>
          <a:lstStyle/>
          <a:p>
            <a:r>
              <a:rPr lang="fr-FR" u="sng" dirty="0"/>
              <a:t>Kits inter-agences de santé reproductive</a:t>
            </a:r>
          </a:p>
        </p:txBody>
      </p:sp>
      <p:sp>
        <p:nvSpPr>
          <p:cNvPr id="6147" name="Rectangle 4"/>
          <p:cNvSpPr>
            <a:spLocks noGrp="1" noChangeArrowheads="1"/>
          </p:cNvSpPr>
          <p:nvPr>
            <p:ph sz="half" idx="1"/>
          </p:nvPr>
        </p:nvSpPr>
        <p:spPr>
          <a:xfrm>
            <a:off x="3242320" y="720080"/>
            <a:ext cx="2133600" cy="3429000"/>
          </a:xfrm>
        </p:spPr>
        <p:txBody>
          <a:bodyPr>
            <a:normAutofit lnSpcReduction="10000"/>
          </a:bodyPr>
          <a:lstStyle/>
          <a:p>
            <a:pPr marL="381000" indent="0">
              <a:buNone/>
            </a:pPr>
            <a:r>
              <a:rPr lang="fr-FR" sz="2000"/>
              <a:t>Kits</a:t>
            </a:r>
          </a:p>
          <a:p>
            <a:pPr marL="381000" indent="0">
              <a:buNone/>
            </a:pPr>
            <a:r>
              <a:rPr lang="fr-FR" sz="2000"/>
              <a:t>  0</a:t>
            </a:r>
          </a:p>
          <a:p>
            <a:pPr marL="381000" indent="0">
              <a:buNone/>
            </a:pPr>
            <a:r>
              <a:rPr lang="fr-FR" sz="2000"/>
              <a:t>  1 A &amp; B</a:t>
            </a:r>
          </a:p>
          <a:p>
            <a:pPr marL="381000" indent="0">
              <a:buNone/>
            </a:pPr>
            <a:r>
              <a:rPr lang="fr-FR" sz="2000"/>
              <a:t>  2 A &amp; B</a:t>
            </a:r>
          </a:p>
          <a:p>
            <a:pPr marL="381000" indent="0">
              <a:buNone/>
            </a:pPr>
            <a:r>
              <a:rPr lang="fr-FR" sz="2000"/>
              <a:t>  3</a:t>
            </a:r>
          </a:p>
          <a:p>
            <a:pPr marL="381000" indent="0">
              <a:buNone/>
            </a:pPr>
            <a:r>
              <a:rPr lang="fr-FR" sz="2000"/>
              <a:t>  4</a:t>
            </a:r>
          </a:p>
          <a:p>
            <a:pPr marL="381000" indent="0">
              <a:buNone/>
            </a:pPr>
            <a:r>
              <a:rPr lang="fr-FR" sz="2000"/>
              <a:t>  5</a:t>
            </a:r>
          </a:p>
        </p:txBody>
      </p:sp>
      <p:sp>
        <p:nvSpPr>
          <p:cNvPr id="6148" name="Rectangle 5"/>
          <p:cNvSpPr>
            <a:spLocks noGrp="1" noChangeArrowheads="1"/>
          </p:cNvSpPr>
          <p:nvPr>
            <p:ph sz="half" idx="2"/>
          </p:nvPr>
        </p:nvSpPr>
        <p:spPr>
          <a:xfrm>
            <a:off x="5112568" y="1052737"/>
            <a:ext cx="5231904" cy="2284859"/>
          </a:xfrm>
          <a:noFill/>
          <a:ln w="9525">
            <a:noFill/>
            <a:miter lim="800000"/>
            <a:headEnd/>
            <a:tailEnd/>
          </a:ln>
        </p:spPr>
        <p:txBody>
          <a:bodyPr vert="horz" wrap="square" lIns="91440" tIns="45720" rIns="91440" bIns="45720" numCol="1" rtlCol="0" anchor="t" anchorCtr="0" compatLnSpc="1">
            <a:prstTxWarp prst="textNoShape">
              <a:avLst/>
            </a:prstTxWarp>
            <a:normAutofit lnSpcReduction="10000"/>
          </a:bodyPr>
          <a:lstStyle/>
          <a:p>
            <a:pPr marL="0" indent="287338">
              <a:buClr>
                <a:srgbClr val="FF0000"/>
              </a:buClr>
              <a:buSzPct val="140000"/>
              <a:defRPr/>
            </a:pPr>
            <a:r>
              <a:rPr lang="fr-FR" sz="2000"/>
              <a:t>Formation et administration </a:t>
            </a:r>
          </a:p>
          <a:p>
            <a:pPr marL="0" indent="287338">
              <a:buClr>
                <a:srgbClr val="FF0000"/>
              </a:buClr>
              <a:buSzPct val="140000"/>
              <a:defRPr/>
            </a:pPr>
            <a:r>
              <a:rPr lang="fr-FR" sz="2000"/>
              <a:t>Préservatifs (masculins et féminins) </a:t>
            </a:r>
          </a:p>
          <a:p>
            <a:pPr marL="0" indent="287338">
              <a:buClr>
                <a:srgbClr val="FF0000"/>
              </a:buClr>
              <a:buSzPct val="140000"/>
              <a:defRPr/>
            </a:pPr>
            <a:r>
              <a:rPr lang="fr-FR" sz="2000"/>
              <a:t>Accouchement hygiénique – à domicile</a:t>
            </a:r>
          </a:p>
          <a:p>
            <a:pPr marL="0" indent="287338">
              <a:buClr>
                <a:srgbClr val="FF0000"/>
              </a:buClr>
              <a:buSzPct val="140000"/>
              <a:defRPr/>
            </a:pPr>
            <a:r>
              <a:rPr lang="fr-FR" sz="2000"/>
              <a:t>Soins post-viol</a:t>
            </a:r>
          </a:p>
          <a:p>
            <a:pPr marL="0" indent="287338">
              <a:buClr>
                <a:srgbClr val="FF0000"/>
              </a:buClr>
              <a:buSzPct val="140000"/>
              <a:defRPr/>
            </a:pPr>
            <a:r>
              <a:rPr lang="fr-FR" sz="2000"/>
              <a:t>Contraception orale et par injection</a:t>
            </a:r>
          </a:p>
          <a:p>
            <a:pPr marL="0" indent="287338">
              <a:buClr>
                <a:srgbClr val="FF0000"/>
              </a:buClr>
              <a:buSzPct val="140000"/>
              <a:defRPr/>
            </a:pPr>
            <a:r>
              <a:rPr lang="fr-FR" sz="2000"/>
              <a:t>Médicaments contre les MST  </a:t>
            </a:r>
          </a:p>
        </p:txBody>
      </p:sp>
      <p:sp>
        <p:nvSpPr>
          <p:cNvPr id="5" name="Rectangle 4"/>
          <p:cNvSpPr txBox="1">
            <a:spLocks noChangeArrowheads="1"/>
          </p:cNvSpPr>
          <p:nvPr/>
        </p:nvSpPr>
        <p:spPr bwMode="auto">
          <a:xfrm>
            <a:off x="3254326" y="2996952"/>
            <a:ext cx="1833563" cy="2232248"/>
          </a:xfrm>
          <a:prstGeom prst="rect">
            <a:avLst/>
          </a:prstGeom>
          <a:noFill/>
          <a:ln w="9525">
            <a:noFill/>
            <a:miter lim="800000"/>
            <a:headEnd/>
            <a:tailEnd/>
          </a:ln>
        </p:spPr>
        <p:txBody>
          <a:bodyPr/>
          <a:lstStyle/>
          <a:p>
            <a:pPr marL="193675">
              <a:lnSpc>
                <a:spcPct val="90000"/>
              </a:lnSpc>
              <a:spcBef>
                <a:spcPct val="20000"/>
              </a:spcBef>
              <a:buClr>
                <a:srgbClr val="FF0000"/>
              </a:buClr>
              <a:buSzPct val="140000"/>
              <a:defRPr/>
            </a:pPr>
            <a:r>
              <a:rPr kumimoji="1" lang="fr-FR" sz="2000">
                <a:solidFill>
                  <a:srgbClr val="005172"/>
                </a:solidFill>
              </a:rPr>
              <a:t>   </a:t>
            </a:r>
          </a:p>
          <a:p>
            <a:pPr marL="193675">
              <a:lnSpc>
                <a:spcPct val="90000"/>
              </a:lnSpc>
              <a:spcBef>
                <a:spcPct val="20000"/>
              </a:spcBef>
              <a:buClr>
                <a:srgbClr val="FF0000"/>
              </a:buClr>
              <a:buSzPct val="140000"/>
              <a:defRPr/>
            </a:pPr>
            <a:r>
              <a:rPr kumimoji="1" lang="fr-FR" sz="2000">
                <a:solidFill>
                  <a:srgbClr val="005172"/>
                </a:solidFill>
              </a:rPr>
              <a:t>    6 A &amp; B</a:t>
            </a:r>
          </a:p>
          <a:p>
            <a:pPr marL="193675">
              <a:lnSpc>
                <a:spcPct val="90000"/>
              </a:lnSpc>
              <a:spcBef>
                <a:spcPct val="20000"/>
              </a:spcBef>
              <a:buClr>
                <a:srgbClr val="FF0000"/>
              </a:buClr>
              <a:buSzPct val="140000"/>
              <a:defRPr/>
            </a:pPr>
            <a:r>
              <a:rPr kumimoji="1" lang="fr-FR" sz="2000">
                <a:solidFill>
                  <a:srgbClr val="005172"/>
                </a:solidFill>
              </a:rPr>
              <a:t>    7</a:t>
            </a:r>
          </a:p>
          <a:p>
            <a:pPr marL="193675">
              <a:lnSpc>
                <a:spcPct val="90000"/>
              </a:lnSpc>
              <a:spcBef>
                <a:spcPct val="20000"/>
              </a:spcBef>
              <a:buClr>
                <a:srgbClr val="FF0000"/>
              </a:buClr>
              <a:buSzPct val="140000"/>
              <a:defRPr/>
            </a:pPr>
            <a:r>
              <a:rPr kumimoji="1" lang="fr-FR" sz="2000">
                <a:solidFill>
                  <a:srgbClr val="005172"/>
                </a:solidFill>
              </a:rPr>
              <a:t>    8</a:t>
            </a:r>
          </a:p>
          <a:p>
            <a:pPr marL="193675">
              <a:lnSpc>
                <a:spcPct val="90000"/>
              </a:lnSpc>
              <a:spcBef>
                <a:spcPct val="20000"/>
              </a:spcBef>
              <a:buClr>
                <a:srgbClr val="FF0000"/>
              </a:buClr>
              <a:buSzPct val="140000"/>
              <a:defRPr/>
            </a:pPr>
            <a:r>
              <a:rPr kumimoji="1" lang="fr-FR" sz="2000">
                <a:solidFill>
                  <a:srgbClr val="005172"/>
                </a:solidFill>
              </a:rPr>
              <a:t>    9</a:t>
            </a:r>
          </a:p>
          <a:p>
            <a:pPr marL="193675">
              <a:lnSpc>
                <a:spcPct val="90000"/>
              </a:lnSpc>
              <a:spcBef>
                <a:spcPct val="20000"/>
              </a:spcBef>
              <a:buClr>
                <a:srgbClr val="FF0000"/>
              </a:buClr>
              <a:buSzPct val="140000"/>
              <a:defRPr/>
            </a:pPr>
            <a:r>
              <a:rPr kumimoji="1" lang="fr-FR" sz="2000">
                <a:solidFill>
                  <a:srgbClr val="005172"/>
                </a:solidFill>
              </a:rPr>
              <a:t>    10</a:t>
            </a:r>
          </a:p>
          <a:p>
            <a:pPr marL="193675">
              <a:lnSpc>
                <a:spcPct val="90000"/>
              </a:lnSpc>
              <a:spcBef>
                <a:spcPct val="20000"/>
              </a:spcBef>
              <a:buClr>
                <a:srgbClr val="FF0000"/>
              </a:buClr>
              <a:buSzPct val="140000"/>
              <a:defRPr/>
            </a:pPr>
            <a:r>
              <a:rPr kumimoji="1" lang="fr-FR" sz="2000">
                <a:solidFill>
                  <a:srgbClr val="005172"/>
                </a:solidFill>
              </a:rPr>
              <a:t>    </a:t>
            </a:r>
          </a:p>
        </p:txBody>
      </p:sp>
      <p:sp>
        <p:nvSpPr>
          <p:cNvPr id="6" name="Rectangle 5"/>
          <p:cNvSpPr txBox="1">
            <a:spLocks noChangeArrowheads="1"/>
          </p:cNvSpPr>
          <p:nvPr/>
        </p:nvSpPr>
        <p:spPr bwMode="auto">
          <a:xfrm>
            <a:off x="5174160" y="3356993"/>
            <a:ext cx="5493841" cy="18733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287338" eaLnBrk="0" hangingPunct="0">
              <a:lnSpc>
                <a:spcPct val="90000"/>
              </a:lnSpc>
              <a:spcBef>
                <a:spcPct val="20000"/>
              </a:spcBef>
              <a:buClr>
                <a:srgbClr val="FF0000"/>
              </a:buClr>
              <a:buSzPct val="140000"/>
              <a:buFont typeface="Arial" charset="0"/>
              <a:buChar char="•"/>
              <a:defRPr/>
            </a:pPr>
            <a:r>
              <a:rPr lang="fr-FR" sz="2000">
                <a:solidFill>
                  <a:srgbClr val="005172"/>
                </a:solidFill>
                <a:latin typeface="Trebuchet MS" pitchFamily="48" charset="0"/>
              </a:rPr>
              <a:t>Accouchement – sage-femme </a:t>
            </a:r>
          </a:p>
          <a:p>
            <a:pPr indent="287338" eaLnBrk="0" hangingPunct="0">
              <a:lnSpc>
                <a:spcPct val="90000"/>
              </a:lnSpc>
              <a:spcBef>
                <a:spcPct val="20000"/>
              </a:spcBef>
              <a:buClr>
                <a:srgbClr val="FF0000"/>
              </a:buClr>
              <a:buSzPct val="140000"/>
              <a:buFont typeface="Arial" charset="0"/>
              <a:buChar char="•"/>
              <a:defRPr/>
            </a:pPr>
            <a:r>
              <a:rPr lang="fr-FR" sz="2000">
                <a:solidFill>
                  <a:srgbClr val="005172"/>
                </a:solidFill>
                <a:latin typeface="Trebuchet MS" pitchFamily="48" charset="0"/>
              </a:rPr>
              <a:t>Insertion d’un DIU</a:t>
            </a:r>
          </a:p>
          <a:p>
            <a:pPr indent="287338" eaLnBrk="0" hangingPunct="0">
              <a:lnSpc>
                <a:spcPct val="90000"/>
              </a:lnSpc>
              <a:spcBef>
                <a:spcPct val="20000"/>
              </a:spcBef>
              <a:buClr>
                <a:srgbClr val="FF0000"/>
              </a:buClr>
              <a:buSzPct val="140000"/>
              <a:buFont typeface="Arial" charset="0"/>
              <a:buChar char="•"/>
              <a:defRPr/>
            </a:pPr>
            <a:r>
              <a:rPr lang="fr-FR" sz="2000">
                <a:solidFill>
                  <a:srgbClr val="005172"/>
                </a:solidFill>
                <a:latin typeface="Trebuchet MS" pitchFamily="48" charset="0"/>
              </a:rPr>
              <a:t>Complications suite à un avortement</a:t>
            </a:r>
          </a:p>
          <a:p>
            <a:pPr indent="287338" eaLnBrk="0" hangingPunct="0">
              <a:lnSpc>
                <a:spcPct val="90000"/>
              </a:lnSpc>
              <a:spcBef>
                <a:spcPct val="20000"/>
              </a:spcBef>
              <a:buClr>
                <a:srgbClr val="FF0000"/>
              </a:buClr>
              <a:buSzPct val="140000"/>
              <a:buFont typeface="Arial" charset="0"/>
              <a:buChar char="•"/>
              <a:defRPr/>
            </a:pPr>
            <a:r>
              <a:rPr lang="fr-FR" sz="2000">
                <a:solidFill>
                  <a:srgbClr val="005172"/>
                </a:solidFill>
                <a:latin typeface="Trebuchet MS" pitchFamily="48" charset="0"/>
              </a:rPr>
              <a:t>Suture de déchirures du vagin et du col de l’utérus</a:t>
            </a:r>
          </a:p>
          <a:p>
            <a:pPr indent="287338" eaLnBrk="0" hangingPunct="0">
              <a:lnSpc>
                <a:spcPct val="90000"/>
              </a:lnSpc>
              <a:spcBef>
                <a:spcPct val="20000"/>
              </a:spcBef>
              <a:buClr>
                <a:srgbClr val="FF0000"/>
              </a:buClr>
              <a:buSzPct val="140000"/>
              <a:buFont typeface="Arial" charset="0"/>
              <a:buChar char="•"/>
              <a:defRPr/>
            </a:pPr>
            <a:r>
              <a:rPr lang="fr-FR" sz="2000">
                <a:solidFill>
                  <a:srgbClr val="005172"/>
                </a:solidFill>
                <a:latin typeface="Trebuchet MS" pitchFamily="48" charset="0"/>
              </a:rPr>
              <a:t>Extraction par ventouse obstétricale   </a:t>
            </a:r>
          </a:p>
        </p:txBody>
      </p:sp>
      <p:sp>
        <p:nvSpPr>
          <p:cNvPr id="7" name="Rectangle 3"/>
          <p:cNvSpPr txBox="1">
            <a:spLocks noChangeArrowheads="1"/>
          </p:cNvSpPr>
          <p:nvPr/>
        </p:nvSpPr>
        <p:spPr bwMode="auto">
          <a:xfrm>
            <a:off x="3516834" y="5301209"/>
            <a:ext cx="1643063" cy="976313"/>
          </a:xfrm>
          <a:prstGeom prst="rect">
            <a:avLst/>
          </a:prstGeom>
          <a:noFill/>
          <a:ln w="9525">
            <a:noFill/>
            <a:miter lim="800000"/>
            <a:headEnd/>
            <a:tailEnd/>
          </a:ln>
        </p:spPr>
        <p:txBody>
          <a:bodyPr/>
          <a:lstStyle/>
          <a:p>
            <a:pPr marL="193675">
              <a:spcBef>
                <a:spcPct val="20000"/>
              </a:spcBef>
              <a:buClr>
                <a:srgbClr val="FF0000"/>
              </a:buClr>
              <a:buSzPct val="140000"/>
              <a:defRPr/>
            </a:pPr>
            <a:r>
              <a:rPr kumimoji="1" lang="fr-FR" sz="2000">
                <a:solidFill>
                  <a:srgbClr val="005172"/>
                </a:solidFill>
              </a:rPr>
              <a:t>11 A &amp; B</a:t>
            </a:r>
          </a:p>
          <a:p>
            <a:pPr marL="193675">
              <a:spcBef>
                <a:spcPct val="20000"/>
              </a:spcBef>
              <a:buClr>
                <a:srgbClr val="FF0000"/>
              </a:buClr>
              <a:buSzPct val="140000"/>
              <a:defRPr/>
            </a:pPr>
            <a:r>
              <a:rPr kumimoji="1" lang="fr-FR" sz="2000">
                <a:solidFill>
                  <a:srgbClr val="005172"/>
                </a:solidFill>
              </a:rPr>
              <a:t>12</a:t>
            </a:r>
          </a:p>
          <a:p>
            <a:pPr marL="193675">
              <a:spcBef>
                <a:spcPct val="20000"/>
              </a:spcBef>
              <a:buClr>
                <a:srgbClr val="FF0000"/>
              </a:buClr>
              <a:buSzPct val="140000"/>
              <a:defRPr/>
            </a:pPr>
            <a:r>
              <a:rPr kumimoji="1" lang="fr-FR" sz="2000">
                <a:solidFill>
                  <a:srgbClr val="005172"/>
                </a:solidFill>
              </a:rPr>
              <a:t>    </a:t>
            </a:r>
          </a:p>
        </p:txBody>
      </p:sp>
      <p:sp>
        <p:nvSpPr>
          <p:cNvPr id="6152" name="TextBox 11"/>
          <p:cNvSpPr txBox="1">
            <a:spLocks noChangeArrowheads="1"/>
          </p:cNvSpPr>
          <p:nvPr/>
        </p:nvSpPr>
        <p:spPr bwMode="auto">
          <a:xfrm>
            <a:off x="1750132" y="1177027"/>
            <a:ext cx="1547664" cy="1477328"/>
          </a:xfrm>
          <a:prstGeom prst="rect">
            <a:avLst/>
          </a:prstGeom>
          <a:noFill/>
          <a:ln w="9525">
            <a:noFill/>
            <a:miter lim="800000"/>
            <a:headEnd/>
            <a:tailEnd/>
          </a:ln>
        </p:spPr>
        <p:txBody>
          <a:bodyPr wrap="square">
            <a:spAutoFit/>
          </a:bodyPr>
          <a:lstStyle/>
          <a:p>
            <a:r>
              <a:rPr lang="fr-FR">
                <a:solidFill>
                  <a:srgbClr val="FF0000"/>
                </a:solidFill>
              </a:rPr>
              <a:t>Au niveau des soins de santé primaire et communautaire </a:t>
            </a:r>
          </a:p>
          <a:p>
            <a:r>
              <a:rPr lang="fr-FR"/>
              <a:t>Pop. : 10 000 pers.</a:t>
            </a:r>
          </a:p>
        </p:txBody>
      </p:sp>
      <p:sp>
        <p:nvSpPr>
          <p:cNvPr id="6153" name="Left Brace 12"/>
          <p:cNvSpPr>
            <a:spLocks/>
          </p:cNvSpPr>
          <p:nvPr/>
        </p:nvSpPr>
        <p:spPr bwMode="auto">
          <a:xfrm>
            <a:off x="3387080" y="3443264"/>
            <a:ext cx="260648" cy="1569913"/>
          </a:xfrm>
          <a:prstGeom prst="leftBrace">
            <a:avLst>
              <a:gd name="adj1" fmla="val 8333"/>
              <a:gd name="adj2" fmla="val 50000"/>
            </a:avLst>
          </a:prstGeom>
          <a:noFill/>
          <a:ln w="41275" algn="ctr">
            <a:solidFill>
              <a:schemeClr val="tx1"/>
            </a:solidFill>
            <a:round/>
            <a:headEnd/>
            <a:tailEnd/>
          </a:ln>
        </p:spPr>
        <p:txBody>
          <a:bodyPr/>
          <a:lstStyle/>
          <a:p>
            <a:endParaRPr lang="en-US"/>
          </a:p>
        </p:txBody>
      </p:sp>
      <p:sp>
        <p:nvSpPr>
          <p:cNvPr id="6154" name="TextBox 15"/>
          <p:cNvSpPr txBox="1">
            <a:spLocks noChangeArrowheads="1"/>
          </p:cNvSpPr>
          <p:nvPr/>
        </p:nvSpPr>
        <p:spPr bwMode="auto">
          <a:xfrm>
            <a:off x="1689519" y="3381960"/>
            <a:ext cx="1766392" cy="1631216"/>
          </a:xfrm>
          <a:prstGeom prst="rect">
            <a:avLst/>
          </a:prstGeom>
          <a:noFill/>
          <a:ln w="9525">
            <a:noFill/>
            <a:miter lim="800000"/>
            <a:headEnd/>
            <a:tailEnd/>
          </a:ln>
        </p:spPr>
        <p:txBody>
          <a:bodyPr wrap="square">
            <a:spAutoFit/>
          </a:bodyPr>
          <a:lstStyle/>
          <a:p>
            <a:r>
              <a:rPr lang="fr-FR" sz="2000">
                <a:solidFill>
                  <a:srgbClr val="FF0000"/>
                </a:solidFill>
              </a:rPr>
              <a:t>Centre de santé ou hôpital (BEmONC)</a:t>
            </a:r>
          </a:p>
          <a:p>
            <a:r>
              <a:rPr lang="fr-FR" sz="2000"/>
              <a:t>Pop. : 30 000 pers.</a:t>
            </a:r>
          </a:p>
        </p:txBody>
      </p:sp>
      <p:sp>
        <p:nvSpPr>
          <p:cNvPr id="6155" name="TextBox 16"/>
          <p:cNvSpPr txBox="1">
            <a:spLocks noChangeArrowheads="1"/>
          </p:cNvSpPr>
          <p:nvPr/>
        </p:nvSpPr>
        <p:spPr bwMode="auto">
          <a:xfrm>
            <a:off x="1715929" y="5194873"/>
            <a:ext cx="2006525" cy="1631216"/>
          </a:xfrm>
          <a:prstGeom prst="rect">
            <a:avLst/>
          </a:prstGeom>
          <a:solidFill>
            <a:schemeClr val="bg1"/>
          </a:solidFill>
          <a:ln w="9525">
            <a:noFill/>
            <a:miter lim="800000"/>
            <a:headEnd/>
            <a:tailEnd/>
          </a:ln>
        </p:spPr>
        <p:txBody>
          <a:bodyPr wrap="square">
            <a:spAutoFit/>
          </a:bodyPr>
          <a:lstStyle/>
          <a:p>
            <a:r>
              <a:rPr lang="fr-FR" sz="2000">
                <a:solidFill>
                  <a:srgbClr val="FF0000"/>
                </a:solidFill>
              </a:rPr>
              <a:t>Hôpital de référence (CEmONC)</a:t>
            </a:r>
          </a:p>
          <a:p>
            <a:r>
              <a:rPr lang="fr-FR" sz="2000"/>
              <a:t>Pop. : 150 000 pers.</a:t>
            </a:r>
          </a:p>
          <a:p>
            <a:endParaRPr lang="en-US" sz="2000" dirty="0"/>
          </a:p>
          <a:p>
            <a:endParaRPr lang="en-US" sz="2000" dirty="0"/>
          </a:p>
        </p:txBody>
      </p:sp>
      <p:sp>
        <p:nvSpPr>
          <p:cNvPr id="6156" name="Left Brace 17"/>
          <p:cNvSpPr>
            <a:spLocks/>
          </p:cNvSpPr>
          <p:nvPr/>
        </p:nvSpPr>
        <p:spPr bwMode="auto">
          <a:xfrm>
            <a:off x="3459088" y="1130624"/>
            <a:ext cx="116632" cy="1794321"/>
          </a:xfrm>
          <a:prstGeom prst="leftBrace">
            <a:avLst>
              <a:gd name="adj1" fmla="val 8354"/>
              <a:gd name="adj2" fmla="val 50000"/>
            </a:avLst>
          </a:prstGeom>
          <a:noFill/>
          <a:ln w="41275" algn="ctr">
            <a:solidFill>
              <a:schemeClr val="tx1"/>
            </a:solidFill>
            <a:round/>
            <a:headEnd/>
            <a:tailEnd/>
          </a:ln>
        </p:spPr>
        <p:txBody>
          <a:bodyPr/>
          <a:lstStyle/>
          <a:p>
            <a:endParaRPr lang="en-US"/>
          </a:p>
        </p:txBody>
      </p:sp>
      <p:sp>
        <p:nvSpPr>
          <p:cNvPr id="6157" name="Left Brace 18"/>
          <p:cNvSpPr>
            <a:spLocks/>
          </p:cNvSpPr>
          <p:nvPr/>
        </p:nvSpPr>
        <p:spPr bwMode="auto">
          <a:xfrm>
            <a:off x="3431705" y="5301208"/>
            <a:ext cx="142875" cy="785812"/>
          </a:xfrm>
          <a:prstGeom prst="leftBrace">
            <a:avLst>
              <a:gd name="adj1" fmla="val 8326"/>
              <a:gd name="adj2" fmla="val 50000"/>
            </a:avLst>
          </a:prstGeom>
          <a:noFill/>
          <a:ln w="41275" algn="ctr">
            <a:solidFill>
              <a:schemeClr val="tx1"/>
            </a:solidFill>
            <a:round/>
            <a:headEnd/>
            <a:tailEnd/>
          </a:ln>
        </p:spPr>
        <p:txBody>
          <a:bodyPr/>
          <a:lstStyle/>
          <a:p>
            <a:endParaRPr lang="en-US"/>
          </a:p>
        </p:txBody>
      </p:sp>
      <p:sp>
        <p:nvSpPr>
          <p:cNvPr id="9" name="Rectangle 5"/>
          <p:cNvSpPr txBox="1">
            <a:spLocks noChangeArrowheads="1"/>
          </p:cNvSpPr>
          <p:nvPr/>
        </p:nvSpPr>
        <p:spPr bwMode="auto">
          <a:xfrm>
            <a:off x="5159896" y="5301208"/>
            <a:ext cx="5256584" cy="1028700"/>
          </a:xfrm>
          <a:prstGeom prst="rect">
            <a:avLst/>
          </a:prstGeom>
          <a:noFill/>
          <a:ln w="9525">
            <a:noFill/>
            <a:miter lim="800000"/>
            <a:headEnd/>
            <a:tailEnd/>
          </a:ln>
        </p:spPr>
        <p:txBody>
          <a:bodyPr/>
          <a:lstStyle/>
          <a:p>
            <a:pPr indent="287338">
              <a:spcBef>
                <a:spcPct val="20000"/>
              </a:spcBef>
              <a:buClr>
                <a:srgbClr val="FF0000"/>
              </a:buClr>
              <a:buSzPct val="140000"/>
              <a:buFontTx/>
              <a:buChar char="•"/>
              <a:defRPr/>
            </a:pPr>
            <a:r>
              <a:rPr kumimoji="1" lang="fr-FR" sz="2000">
                <a:solidFill>
                  <a:srgbClr val="005172"/>
                </a:solidFill>
                <a:latin typeface="Trebuchet MS" pitchFamily="34" charset="0"/>
              </a:rPr>
              <a:t>Chirurgie obstétrique</a:t>
            </a:r>
          </a:p>
          <a:p>
            <a:pPr indent="287338">
              <a:spcBef>
                <a:spcPct val="20000"/>
              </a:spcBef>
              <a:buClr>
                <a:srgbClr val="FF0000"/>
              </a:buClr>
              <a:buSzPct val="140000"/>
              <a:buFontTx/>
              <a:buChar char="•"/>
              <a:defRPr/>
            </a:pPr>
            <a:r>
              <a:rPr kumimoji="1" lang="fr-FR" sz="2000">
                <a:solidFill>
                  <a:srgbClr val="005172"/>
                </a:solidFill>
                <a:latin typeface="Trebuchet MS" pitchFamily="34" charset="0"/>
              </a:rPr>
              <a:t>Transfusion sanguine</a:t>
            </a:r>
          </a:p>
        </p:txBody>
      </p:sp>
      <p:sp>
        <p:nvSpPr>
          <p:cNvPr id="15" name="TextBox 14"/>
          <p:cNvSpPr txBox="1"/>
          <p:nvPr/>
        </p:nvSpPr>
        <p:spPr>
          <a:xfrm>
            <a:off x="3935760" y="6199023"/>
            <a:ext cx="4608512" cy="400110"/>
          </a:xfrm>
          <a:prstGeom prst="rect">
            <a:avLst/>
          </a:prstGeom>
          <a:noFill/>
        </p:spPr>
        <p:txBody>
          <a:bodyPr wrap="square" rtlCol="0">
            <a:spAutoFit/>
          </a:bodyPr>
          <a:lstStyle/>
          <a:p>
            <a:r>
              <a:rPr lang="fr-FR" sz="2000" b="1" dirty="0"/>
              <a:t>Les kits contiennent des fournitures pour trois mois</a:t>
            </a:r>
          </a:p>
        </p:txBody>
      </p:sp>
    </p:spTree>
    <p:extLst>
      <p:ext uri="{BB962C8B-B14F-4D97-AF65-F5344CB8AC3E}">
        <p14:creationId xmlns:p14="http://schemas.microsoft.com/office/powerpoint/2010/main" val="719461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0700" y="275617"/>
            <a:ext cx="8610600" cy="609600"/>
          </a:xfrm>
        </p:spPr>
        <p:txBody>
          <a:bodyPr>
            <a:noAutofit/>
          </a:bodyPr>
          <a:lstStyle/>
          <a:p>
            <a:r>
              <a:rPr lang="fr-FR" u="sng"/>
              <a:t>Population « standard »</a:t>
            </a:r>
          </a:p>
        </p:txBody>
      </p:sp>
      <p:sp>
        <p:nvSpPr>
          <p:cNvPr id="32771" name="Rectangle 3"/>
          <p:cNvSpPr>
            <a:spLocks noGrp="1" noChangeArrowheads="1"/>
          </p:cNvSpPr>
          <p:nvPr>
            <p:ph type="body" idx="1"/>
          </p:nvPr>
        </p:nvSpPr>
        <p:spPr>
          <a:xfrm>
            <a:off x="2050737" y="1362867"/>
            <a:ext cx="8850217" cy="5310336"/>
          </a:xfrm>
        </p:spPr>
        <p:txBody>
          <a:bodyPr/>
          <a:lstStyle/>
          <a:p>
            <a:pPr marL="388938" indent="-388938">
              <a:buSzPct val="110000"/>
              <a:buFont typeface="Symbol" pitchFamily="18" charset="2"/>
              <a:buChar char="·"/>
              <a:tabLst>
                <a:tab pos="6194425" algn="l"/>
              </a:tabLst>
            </a:pPr>
            <a:r>
              <a:rPr lang="fr-FR" sz="2400"/>
              <a:t>Hommes adultes	20%</a:t>
            </a:r>
          </a:p>
          <a:p>
            <a:pPr marL="388938" indent="-388938">
              <a:buSzPct val="110000"/>
              <a:buFont typeface="Symbol" pitchFamily="18" charset="2"/>
              <a:buChar char="·"/>
              <a:tabLst>
                <a:tab pos="6194425" algn="l"/>
              </a:tabLst>
            </a:pPr>
            <a:r>
              <a:rPr lang="fr-FR" sz="2400"/>
              <a:t>Femmes en âge de procréer	25%</a:t>
            </a:r>
          </a:p>
          <a:p>
            <a:pPr marL="388938" indent="-388938">
              <a:buSzPct val="110000"/>
              <a:buFont typeface="Symbol" pitchFamily="18" charset="2"/>
              <a:buChar char="·"/>
              <a:tabLst>
                <a:tab pos="6280150" algn="l"/>
              </a:tabLst>
            </a:pPr>
            <a:r>
              <a:rPr lang="fr-FR" sz="2400"/>
              <a:t>Taux brut de natalité	4%</a:t>
            </a:r>
          </a:p>
          <a:p>
            <a:pPr marL="665163" lvl="1" indent="0">
              <a:spcBef>
                <a:spcPts val="300"/>
              </a:spcBef>
              <a:buSzPct val="110000"/>
              <a:buFont typeface="Wingdings" pitchFamily="2" charset="2"/>
              <a:buChar char="Ø"/>
              <a:tabLst>
                <a:tab pos="6572250" algn="l"/>
              </a:tabLst>
            </a:pPr>
            <a:r>
              <a:rPr lang="fr-FR" sz="2100" i="1"/>
              <a:t>Nombre de femmes enceintes</a:t>
            </a:r>
          </a:p>
          <a:p>
            <a:pPr marL="665163" lvl="1" indent="0">
              <a:spcBef>
                <a:spcPts val="300"/>
              </a:spcBef>
              <a:buSzPct val="110000"/>
              <a:buFont typeface="Wingdings" pitchFamily="2" charset="2"/>
              <a:buChar char="Ø"/>
              <a:tabLst>
                <a:tab pos="6572250" algn="l"/>
              </a:tabLst>
            </a:pPr>
            <a:r>
              <a:rPr lang="fr-FR" sz="2100" i="1"/>
              <a:t>Nombre d’accouchements</a:t>
            </a:r>
          </a:p>
          <a:p>
            <a:pPr marL="388938" indent="-388938">
              <a:buSzPct val="110000"/>
              <a:buFont typeface="Symbol" pitchFamily="18" charset="2"/>
              <a:buChar char="·"/>
              <a:tabLst>
                <a:tab pos="6194425" algn="l"/>
              </a:tabLst>
            </a:pPr>
            <a:r>
              <a:rPr lang="fr-FR" sz="2400"/>
              <a:t>Avortements ou grossesses avec complications	20%</a:t>
            </a:r>
          </a:p>
          <a:p>
            <a:pPr marL="388938" indent="-388938">
              <a:buSzPct val="110000"/>
              <a:buFont typeface="Symbol" pitchFamily="18" charset="2"/>
              <a:buChar char="·"/>
              <a:tabLst>
                <a:tab pos="6194425" algn="l"/>
              </a:tabLst>
            </a:pPr>
            <a:r>
              <a:rPr lang="fr-FR" sz="2400"/>
              <a:t>Déchirures du vagin / Accouchements par voie basse	15%</a:t>
            </a:r>
          </a:p>
          <a:p>
            <a:pPr marL="388938" indent="-388938">
              <a:buSzPct val="110000"/>
              <a:buFont typeface="Symbol" pitchFamily="18" charset="2"/>
              <a:buChar char="·"/>
              <a:tabLst>
                <a:tab pos="6194425" algn="l"/>
              </a:tabLst>
            </a:pPr>
            <a:r>
              <a:rPr lang="fr-FR" sz="2400"/>
              <a:t>Césariennes	5%</a:t>
            </a:r>
          </a:p>
          <a:p>
            <a:pPr marL="388938" indent="-388938">
              <a:buSzPct val="110000"/>
              <a:buFont typeface="Symbol" pitchFamily="18" charset="2"/>
              <a:buChar char="·"/>
              <a:tabLst>
                <a:tab pos="6194425" algn="l"/>
              </a:tabLst>
            </a:pPr>
            <a:r>
              <a:rPr lang="fr-FR" sz="2400"/>
              <a:t>Femmes en âge de procréer victimes de viol	2%</a:t>
            </a:r>
          </a:p>
          <a:p>
            <a:pPr marL="388938" indent="-388938">
              <a:buSzPct val="110000"/>
              <a:buFont typeface="Symbol" pitchFamily="18" charset="2"/>
              <a:buChar char="·"/>
              <a:tabLst>
                <a:tab pos="6194425" algn="l"/>
              </a:tabLst>
            </a:pPr>
            <a:r>
              <a:rPr lang="fr-FR" sz="2400"/>
              <a:t>Femmes en âge de procréer utilisant un contraceptif	15%</a:t>
            </a:r>
          </a:p>
          <a:p>
            <a:pPr marL="665163" lvl="1" indent="0">
              <a:spcBef>
                <a:spcPts val="300"/>
              </a:spcBef>
              <a:buSzPct val="110000"/>
              <a:buFont typeface="Wingdings" pitchFamily="2" charset="2"/>
              <a:buChar char="Ø"/>
              <a:tabLst>
                <a:tab pos="6365875" algn="l"/>
              </a:tabLst>
            </a:pPr>
            <a:r>
              <a:rPr lang="fr-FR" sz="2000" i="1"/>
              <a:t>Contraception orale	30%</a:t>
            </a:r>
          </a:p>
          <a:p>
            <a:pPr marL="665163" lvl="1" indent="0">
              <a:spcBef>
                <a:spcPts val="300"/>
              </a:spcBef>
              <a:buSzPct val="110000"/>
              <a:buFont typeface="Wingdings" pitchFamily="2" charset="2"/>
              <a:buChar char="Ø"/>
              <a:tabLst>
                <a:tab pos="6365875" algn="l"/>
              </a:tabLst>
            </a:pPr>
            <a:r>
              <a:rPr lang="fr-FR" sz="2000" i="1"/>
              <a:t>Contraception par injection	65%</a:t>
            </a:r>
          </a:p>
          <a:p>
            <a:pPr marL="665163" lvl="1" indent="0">
              <a:spcBef>
                <a:spcPts val="300"/>
              </a:spcBef>
              <a:buSzPct val="110000"/>
              <a:buFont typeface="Wingdings" pitchFamily="2" charset="2"/>
              <a:buChar char="Ø"/>
              <a:tabLst>
                <a:tab pos="6365875" algn="l"/>
              </a:tabLst>
            </a:pPr>
            <a:r>
              <a:rPr lang="fr-FR" sz="2000" i="1"/>
              <a:t>DIU	5%</a:t>
            </a:r>
          </a:p>
        </p:txBody>
      </p:sp>
    </p:spTree>
    <p:extLst>
      <p:ext uri="{BB962C8B-B14F-4D97-AF65-F5344CB8AC3E}">
        <p14:creationId xmlns:p14="http://schemas.microsoft.com/office/powerpoint/2010/main" val="3014300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papier&#10;&#10;Description générée automatiquement">
            <a:extLst>
              <a:ext uri="{FF2B5EF4-FFF2-40B4-BE49-F238E27FC236}">
                <a16:creationId xmlns:a16="http://schemas.microsoft.com/office/drawing/2014/main" id="{03252240-0BDB-F078-5342-AB52B2A0D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32" y="0"/>
            <a:ext cx="9728200" cy="6159500"/>
          </a:xfrm>
          <a:prstGeom prst="rect">
            <a:avLst/>
          </a:prstGeom>
        </p:spPr>
      </p:pic>
    </p:spTree>
    <p:extLst>
      <p:ext uri="{BB962C8B-B14F-4D97-AF65-F5344CB8AC3E}">
        <p14:creationId xmlns:p14="http://schemas.microsoft.com/office/powerpoint/2010/main" val="4282259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2896616" y="165371"/>
            <a:ext cx="78840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GillSans" pitchFamily="2" charset="0"/>
                <a:ea typeface="ＭＳ Ｐゴシック" panose="020B0600070205080204" pitchFamily="34" charset="-128"/>
              </a:defRPr>
            </a:lvl1pPr>
            <a:lvl2pPr marL="742950" indent="-285750">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a:spcBef>
                <a:spcPct val="0"/>
              </a:spcBef>
              <a:buFontTx/>
              <a:buNone/>
            </a:pPr>
            <a:r>
              <a:rPr lang="fr-FR" sz="4400" u="sng">
                <a:latin typeface="+mn-lt"/>
                <a:cs typeface="+mj-cs"/>
              </a:rPr>
              <a:t>DMU : pas besoin d’évaluation !</a:t>
            </a:r>
          </a:p>
        </p:txBody>
      </p:sp>
      <p:sp>
        <p:nvSpPr>
          <p:cNvPr id="87043" name="Rectangle 3"/>
          <p:cNvSpPr>
            <a:spLocks noChangeArrowheads="1"/>
          </p:cNvSpPr>
          <p:nvPr/>
        </p:nvSpPr>
        <p:spPr bwMode="auto">
          <a:xfrm>
            <a:off x="1196242" y="1622840"/>
            <a:ext cx="10226492" cy="476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533400" indent="-533400">
              <a:spcBef>
                <a:spcPct val="20000"/>
              </a:spcBef>
              <a:buChar char="•"/>
              <a:defRPr sz="2800">
                <a:solidFill>
                  <a:schemeClr val="tx1"/>
                </a:solidFill>
                <a:latin typeface="GillSans" pitchFamily="2" charset="0"/>
                <a:ea typeface="ＭＳ Ｐゴシック" panose="020B0600070205080204" pitchFamily="34" charset="-128"/>
              </a:defRPr>
            </a:lvl1pPr>
            <a:lvl2pPr marL="1104900" indent="-457200">
              <a:spcBef>
                <a:spcPct val="20000"/>
              </a:spcBef>
              <a:buChar char="–"/>
              <a:defRPr sz="2400">
                <a:solidFill>
                  <a:schemeClr val="tx1"/>
                </a:solidFill>
                <a:latin typeface="GillSans" pitchFamily="2" charset="0"/>
                <a:ea typeface="ＭＳ Ｐゴシック" panose="020B0600070205080204" pitchFamily="34" charset="-128"/>
              </a:defRPr>
            </a:lvl2pPr>
            <a:lvl3pPr marL="1809750" indent="-381000">
              <a:spcBef>
                <a:spcPct val="20000"/>
              </a:spcBef>
              <a:buChar char="•"/>
              <a:defRPr sz="2000">
                <a:solidFill>
                  <a:schemeClr val="tx1"/>
                </a:solidFill>
                <a:latin typeface="GillSans" pitchFamily="2" charset="0"/>
                <a:ea typeface="ＭＳ Ｐゴシック" panose="020B0600070205080204" pitchFamily="34" charset="-128"/>
              </a:defRPr>
            </a:lvl3pPr>
            <a:lvl4pPr marL="2266950" indent="-3429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724150" indent="-342900">
              <a:spcBef>
                <a:spcPct val="20000"/>
              </a:spcBef>
              <a:buChar char="»"/>
              <a:defRPr sz="2000">
                <a:solidFill>
                  <a:schemeClr val="tx1"/>
                </a:solidFill>
                <a:latin typeface="GillSans" pitchFamily="2" charset="0"/>
                <a:ea typeface="ＭＳ Ｐゴシック" panose="020B0600070205080204" pitchFamily="34" charset="-128"/>
              </a:defRPr>
            </a:lvl5pPr>
            <a:lvl6pPr marL="3181350" indent="-3429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3638550" indent="-3429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4095750" indent="-3429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4552950" indent="-3429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marL="0" indent="0">
              <a:buNone/>
              <a:defRPr/>
            </a:pPr>
            <a:r>
              <a:rPr lang="fr-FR" b="1">
                <a:latin typeface="+mn-lt"/>
              </a:rPr>
              <a:t>Ce que vous devez savoir :</a:t>
            </a:r>
          </a:p>
          <a:p>
            <a:pPr marL="893763" indent="-542925">
              <a:buFont typeface="+mj-lt"/>
              <a:buAutoNum type="arabicPeriod"/>
              <a:defRPr/>
            </a:pPr>
            <a:r>
              <a:rPr lang="fr-FR">
                <a:latin typeface="+mn-lt"/>
              </a:rPr>
              <a:t>Combien de personnes sont touchées ?</a:t>
            </a:r>
          </a:p>
          <a:p>
            <a:pPr marL="893763" indent="-542925">
              <a:buFont typeface="+mj-lt"/>
              <a:buAutoNum type="arabicPeriod"/>
              <a:defRPr/>
            </a:pPr>
            <a:r>
              <a:rPr lang="fr-FR">
                <a:latin typeface="+mn-lt"/>
              </a:rPr>
              <a:t>Où sont-elles ?</a:t>
            </a:r>
          </a:p>
          <a:p>
            <a:pPr marL="893763" indent="-542925">
              <a:buFont typeface="+mj-lt"/>
              <a:buAutoNum type="arabicPeriod"/>
              <a:defRPr/>
            </a:pPr>
            <a:r>
              <a:rPr lang="fr-FR">
                <a:latin typeface="+mn-lt"/>
              </a:rPr>
              <a:t>Où se trouvent les services de santé ?</a:t>
            </a:r>
          </a:p>
          <a:p>
            <a:pPr marL="893763" indent="-542925">
              <a:buFont typeface="+mj-lt"/>
              <a:buAutoNum type="arabicPeriod"/>
              <a:defRPr/>
            </a:pPr>
            <a:r>
              <a:rPr lang="fr-FR">
                <a:latin typeface="+mn-lt"/>
              </a:rPr>
              <a:t>Les établissements de santé peuvent-ils encore fonctionner ?</a:t>
            </a:r>
          </a:p>
          <a:p>
            <a:pPr marL="893763" indent="-542925">
              <a:buFont typeface="+mj-lt"/>
              <a:buAutoNum type="arabicPeriod"/>
              <a:defRPr/>
            </a:pPr>
            <a:r>
              <a:rPr lang="fr-FR">
                <a:latin typeface="+mn-lt"/>
              </a:rPr>
              <a:t>Les services de santé sont-ils accessibles ?</a:t>
            </a:r>
          </a:p>
          <a:p>
            <a:pPr marL="893763" indent="-542925">
              <a:buFont typeface="+mj-lt"/>
              <a:buAutoNum type="arabicPeriod"/>
              <a:defRPr/>
            </a:pPr>
            <a:r>
              <a:rPr lang="fr-FR">
                <a:latin typeface="+mn-lt"/>
              </a:rPr>
              <a:t>Quelles ressources locales sont disponibles ?</a:t>
            </a:r>
          </a:p>
          <a:p>
            <a:pPr marL="893763" indent="-542925">
              <a:buFont typeface="+mj-lt"/>
              <a:buAutoNum type="arabicPeriod"/>
              <a:defRPr/>
            </a:pPr>
            <a:r>
              <a:rPr lang="fr-FR">
                <a:latin typeface="+mn-lt"/>
              </a:rPr>
              <a:t>Quelles ressources externes sont requises ?</a:t>
            </a:r>
          </a:p>
          <a:p>
            <a:pPr marL="893763" indent="-542925">
              <a:buFont typeface="+mj-lt"/>
              <a:buAutoNum type="arabicPeriod"/>
              <a:defRPr/>
            </a:pPr>
            <a:r>
              <a:rPr lang="fr-FR">
                <a:latin typeface="+mn-lt"/>
              </a:rPr>
              <a:t>Toute information relative à la situation préexistante en matière de SSR est la bienvenue</a:t>
            </a:r>
          </a:p>
        </p:txBody>
      </p:sp>
    </p:spTree>
    <p:extLst>
      <p:ext uri="{BB962C8B-B14F-4D97-AF65-F5344CB8AC3E}">
        <p14:creationId xmlns:p14="http://schemas.microsoft.com/office/powerpoint/2010/main" val="2640427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a:xfrm>
            <a:off x="2135560" y="601518"/>
            <a:ext cx="7772400" cy="719137"/>
          </a:xfrm>
        </p:spPr>
        <p:txBody>
          <a:bodyPr>
            <a:normAutofit fontScale="90000"/>
          </a:bodyPr>
          <a:lstStyle/>
          <a:p>
            <a:r>
              <a:rPr lang="fr-FR" u="sng"/>
              <a:t>Messages clés concernant le DMU</a:t>
            </a:r>
          </a:p>
        </p:txBody>
      </p:sp>
      <p:sp>
        <p:nvSpPr>
          <p:cNvPr id="59397" name="Rectangle 3"/>
          <p:cNvSpPr>
            <a:spLocks noGrp="1" noChangeArrowheads="1"/>
          </p:cNvSpPr>
          <p:nvPr>
            <p:ph type="body" idx="1"/>
          </p:nvPr>
        </p:nvSpPr>
        <p:spPr>
          <a:xfrm>
            <a:off x="1149304" y="1961604"/>
            <a:ext cx="10735733" cy="4059817"/>
          </a:xfrm>
        </p:spPr>
        <p:txBody>
          <a:bodyPr>
            <a:normAutofit fontScale="92500"/>
          </a:bodyPr>
          <a:lstStyle/>
          <a:p>
            <a:pPr>
              <a:spcBef>
                <a:spcPts val="600"/>
              </a:spcBef>
            </a:pPr>
            <a:r>
              <a:rPr lang="fr-FR"/>
              <a:t>Les besoins en SSR subsistent et s’accroissent pendant les crises humanitaires</a:t>
            </a:r>
          </a:p>
          <a:p>
            <a:pPr>
              <a:spcBef>
                <a:spcPts val="600"/>
              </a:spcBef>
            </a:pPr>
            <a:r>
              <a:rPr lang="fr-FR"/>
              <a:t>Une réponse rapide aux besoins des femmes et des filles en matière de SSR en situation d’urgence permet de sauver des vies</a:t>
            </a:r>
          </a:p>
          <a:p>
            <a:pPr>
              <a:spcBef>
                <a:spcPts val="600"/>
              </a:spcBef>
            </a:pPr>
            <a:r>
              <a:rPr lang="fr-FR"/>
              <a:t>Le DMU est un ensemble d’activités vitales qui doivent être mises en œuvre dans les 48 heures suivant le début de la situation d’urgence</a:t>
            </a:r>
          </a:p>
          <a:p>
            <a:pPr>
              <a:spcBef>
                <a:spcPts val="600"/>
              </a:spcBef>
            </a:pPr>
            <a:r>
              <a:rPr lang="fr-FR"/>
              <a:t>Le DMU constitue une norme inter-agences garantissant des services de base de SSR en situation de crise</a:t>
            </a:r>
          </a:p>
          <a:p>
            <a:pPr>
              <a:spcBef>
                <a:spcPts val="600"/>
              </a:spcBef>
            </a:pPr>
            <a:r>
              <a:rPr lang="fr-FR"/>
              <a:t>Le passage à des services complets de SSR dès que possible est une priorité</a:t>
            </a:r>
          </a:p>
          <a:p>
            <a:pPr>
              <a:spcBef>
                <a:spcPts val="600"/>
              </a:spcBef>
            </a:pPr>
            <a:r>
              <a:rPr lang="fr-FR" b="1" u="sng">
                <a:solidFill>
                  <a:srgbClr val="FF0000"/>
                </a:solidFill>
                <a:cs typeface="Arial" charset="0"/>
              </a:rPr>
              <a:t>N’attendez pas qu’une situation de crise se produise pour penser au DMU </a:t>
            </a:r>
          </a:p>
          <a:p>
            <a:pPr>
              <a:spcBef>
                <a:spcPts val="1200"/>
              </a:spcBef>
            </a:pPr>
            <a:endParaRPr lang="es-ES" sz="2400" dirty="0"/>
          </a:p>
        </p:txBody>
      </p:sp>
    </p:spTree>
    <p:extLst>
      <p:ext uri="{BB962C8B-B14F-4D97-AF65-F5344CB8AC3E}">
        <p14:creationId xmlns:p14="http://schemas.microsoft.com/office/powerpoint/2010/main" val="525372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CD91A4B-6204-C601-1E75-423B726AC02B}"/>
              </a:ext>
            </a:extLst>
          </p:cNvPr>
          <p:cNvSpPr>
            <a:spLocks noGrp="1"/>
          </p:cNvSpPr>
          <p:nvPr>
            <p:ph type="title"/>
          </p:nvPr>
        </p:nvSpPr>
        <p:spPr>
          <a:xfrm>
            <a:off x="838200" y="365125"/>
            <a:ext cx="10515600" cy="1306443"/>
          </a:xfrm>
        </p:spPr>
        <p:txBody>
          <a:bodyPr>
            <a:normAutofit/>
          </a:bodyPr>
          <a:lstStyle/>
          <a:p>
            <a:r>
              <a:rPr lang="fr-FR" sz="4000"/>
              <a:t>MESSAGE À RETENIR</a:t>
            </a:r>
          </a:p>
        </p:txBody>
      </p:sp>
      <p:sp>
        <p:nvSpPr>
          <p:cNvPr id="3" name="Espace réservé du contenu 2">
            <a:extLst>
              <a:ext uri="{FF2B5EF4-FFF2-40B4-BE49-F238E27FC236}">
                <a16:creationId xmlns:a16="http://schemas.microsoft.com/office/drawing/2014/main" id="{4ABD8429-C1A5-D158-C086-911C04233E3C}"/>
              </a:ext>
            </a:extLst>
          </p:cNvPr>
          <p:cNvSpPr>
            <a:spLocks noGrp="1"/>
          </p:cNvSpPr>
          <p:nvPr>
            <p:ph idx="1"/>
          </p:nvPr>
        </p:nvSpPr>
        <p:spPr>
          <a:xfrm>
            <a:off x="838200" y="1825625"/>
            <a:ext cx="4152774" cy="4303464"/>
          </a:xfrm>
        </p:spPr>
        <p:txBody>
          <a:bodyPr>
            <a:normAutofit/>
          </a:bodyPr>
          <a:lstStyle/>
          <a:p>
            <a:r>
              <a:rPr lang="fr-FR" sz="2000"/>
              <a:t>La SSR est une priorité</a:t>
            </a:r>
          </a:p>
          <a:p>
            <a:r>
              <a:rPr lang="fr-FR" sz="2000"/>
              <a:t>Les donateurs exercent une influence majeure sur les actions</a:t>
            </a:r>
          </a:p>
          <a:p>
            <a:r>
              <a:rPr lang="fr-FR" sz="2000"/>
              <a:t>Changements politiques et de gouvernance au fil du temps</a:t>
            </a:r>
          </a:p>
          <a:p>
            <a:r>
              <a:rPr lang="fr-FR" sz="2000"/>
              <a:t>Spécificités de chaque conflit : le rôle majeur des protagonistes locaux</a:t>
            </a:r>
          </a:p>
          <a:p>
            <a:r>
              <a:rPr lang="fr-FR" sz="2000"/>
              <a:t>Faire preuve de créativité !</a:t>
            </a:r>
          </a:p>
          <a:p>
            <a:r>
              <a:rPr lang="fr-FR" sz="2000"/>
              <a:t>Recourir aux partenariats de confiance existants !</a:t>
            </a:r>
          </a:p>
          <a:p>
            <a:endParaRPr lang="fr-FR" sz="2000" dirty="0"/>
          </a:p>
        </p:txBody>
      </p:sp>
      <p:pic>
        <p:nvPicPr>
          <p:cNvPr id="4" name="Picture 2" descr="Jerusalema Dance Challenge Fundraiser - Home | Facebook">
            <a:extLst>
              <a:ext uri="{FF2B5EF4-FFF2-40B4-BE49-F238E27FC236}">
                <a16:creationId xmlns:a16="http://schemas.microsoft.com/office/drawing/2014/main" id="{7854F3F3-B5AA-2179-0E9B-7D5149092B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59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lusieurs&#10;&#10;Description générée automatiquement">
            <a:extLst>
              <a:ext uri="{FF2B5EF4-FFF2-40B4-BE49-F238E27FC236}">
                <a16:creationId xmlns:a16="http://schemas.microsoft.com/office/drawing/2014/main" id="{8105156F-5458-78E3-416A-42ED90CBC097}"/>
              </a:ext>
            </a:extLst>
          </p:cNvPr>
          <p:cNvPicPr>
            <a:picLocks noGrp="1" noChangeAspect="1"/>
          </p:cNvPicPr>
          <p:nvPr>
            <p:ph idx="1"/>
          </p:nvPr>
        </p:nvPicPr>
        <p:blipFill>
          <a:blip r:embed="rId2"/>
          <a:stretch>
            <a:fillRect/>
          </a:stretch>
        </p:blipFill>
        <p:spPr>
          <a:xfrm>
            <a:off x="717695" y="701675"/>
            <a:ext cx="5370513" cy="4006850"/>
          </a:xfrm>
        </p:spPr>
      </p:pic>
      <p:sp>
        <p:nvSpPr>
          <p:cNvPr id="8" name="ZoneTexte 7">
            <a:extLst>
              <a:ext uri="{FF2B5EF4-FFF2-40B4-BE49-F238E27FC236}">
                <a16:creationId xmlns:a16="http://schemas.microsoft.com/office/drawing/2014/main" id="{BFB00DCC-C96C-0BED-8B36-231752203AF9}"/>
              </a:ext>
            </a:extLst>
          </p:cNvPr>
          <p:cNvSpPr txBox="1"/>
          <p:nvPr/>
        </p:nvSpPr>
        <p:spPr>
          <a:xfrm>
            <a:off x="228600" y="3908425"/>
            <a:ext cx="5370513" cy="800100"/>
          </a:xfrm>
          <a:prstGeom prst="rect">
            <a:avLst/>
          </a:prstGeom>
          <a:solidFill>
            <a:srgbClr val="000000">
              <a:alpha val="50000"/>
            </a:srgbClr>
          </a:solidFill>
          <a:ln>
            <a:noFill/>
          </a:ln>
        </p:spPr>
        <p:txBody>
          <a:bodyPr wrap="square" rtlCol="0" anchor="ctr">
            <a:noAutofit/>
          </a:bodyPr>
          <a:lstStyle/>
          <a:p>
            <a:pPr algn="ctr">
              <a:spcAft>
                <a:spcPts val="600"/>
              </a:spcAft>
            </a:pPr>
            <a:r>
              <a:rPr lang="fr-FR" sz="1300">
                <a:solidFill>
                  <a:srgbClr val="FFFFFF"/>
                </a:solidFill>
              </a:rPr>
              <a:t>2016</a:t>
            </a:r>
          </a:p>
        </p:txBody>
      </p:sp>
      <p:pic>
        <p:nvPicPr>
          <p:cNvPr id="7" name="Image 6">
            <a:extLst>
              <a:ext uri="{FF2B5EF4-FFF2-40B4-BE49-F238E27FC236}">
                <a16:creationId xmlns:a16="http://schemas.microsoft.com/office/drawing/2014/main" id="{2C2CC4D1-3080-2583-E208-84860BF07E3B}"/>
              </a:ext>
            </a:extLst>
          </p:cNvPr>
          <p:cNvPicPr>
            <a:picLocks noChangeAspect="1"/>
          </p:cNvPicPr>
          <p:nvPr/>
        </p:nvPicPr>
        <p:blipFill>
          <a:blip r:embed="rId3"/>
          <a:stretch>
            <a:fillRect/>
          </a:stretch>
        </p:blipFill>
        <p:spPr>
          <a:xfrm>
            <a:off x="6167583" y="701675"/>
            <a:ext cx="6208713" cy="4006850"/>
          </a:xfrm>
          <a:prstGeom prst="rect">
            <a:avLst/>
          </a:prstGeom>
        </p:spPr>
      </p:pic>
      <p:sp>
        <p:nvSpPr>
          <p:cNvPr id="9" name="ZoneTexte 8">
            <a:extLst>
              <a:ext uri="{FF2B5EF4-FFF2-40B4-BE49-F238E27FC236}">
                <a16:creationId xmlns:a16="http://schemas.microsoft.com/office/drawing/2014/main" id="{0BF75D24-7536-0D08-8E40-35E8EDBB11B0}"/>
              </a:ext>
            </a:extLst>
          </p:cNvPr>
          <p:cNvSpPr txBox="1"/>
          <p:nvPr/>
        </p:nvSpPr>
        <p:spPr>
          <a:xfrm>
            <a:off x="5678488" y="3908425"/>
            <a:ext cx="6208713" cy="800100"/>
          </a:xfrm>
          <a:prstGeom prst="rect">
            <a:avLst/>
          </a:prstGeom>
          <a:solidFill>
            <a:srgbClr val="000000">
              <a:alpha val="50000"/>
            </a:srgbClr>
          </a:solidFill>
          <a:ln>
            <a:noFill/>
          </a:ln>
        </p:spPr>
        <p:txBody>
          <a:bodyPr wrap="square" rtlCol="0" anchor="ctr">
            <a:noAutofit/>
          </a:bodyPr>
          <a:lstStyle/>
          <a:p>
            <a:pPr algn="ctr">
              <a:spcAft>
                <a:spcPts val="600"/>
              </a:spcAft>
            </a:pPr>
            <a:r>
              <a:rPr lang="fr-FR" sz="1300">
                <a:solidFill>
                  <a:srgbClr val="FFFFFF"/>
                </a:solidFill>
              </a:rPr>
              <a:t>2021</a:t>
            </a:r>
          </a:p>
        </p:txBody>
      </p:sp>
      <p:sp>
        <p:nvSpPr>
          <p:cNvPr id="10" name="ZoneTexte 9">
            <a:extLst>
              <a:ext uri="{FF2B5EF4-FFF2-40B4-BE49-F238E27FC236}">
                <a16:creationId xmlns:a16="http://schemas.microsoft.com/office/drawing/2014/main" id="{A390A59C-5AA0-863C-7F7F-52D0A6C32550}"/>
              </a:ext>
            </a:extLst>
          </p:cNvPr>
          <p:cNvSpPr txBox="1"/>
          <p:nvPr/>
        </p:nvSpPr>
        <p:spPr>
          <a:xfrm>
            <a:off x="5037671" y="5189644"/>
            <a:ext cx="2372188" cy="646331"/>
          </a:xfrm>
          <a:prstGeom prst="rect">
            <a:avLst/>
          </a:prstGeom>
          <a:noFill/>
        </p:spPr>
        <p:txBody>
          <a:bodyPr wrap="none" rtlCol="0">
            <a:spAutoFit/>
          </a:bodyPr>
          <a:lstStyle/>
          <a:p>
            <a:r>
              <a:rPr lang="fr-FR" sz="3600"/>
              <a:t>Merci !</a:t>
            </a:r>
          </a:p>
        </p:txBody>
      </p:sp>
      <p:pic>
        <p:nvPicPr>
          <p:cNvPr id="17" name="Picture 6" descr="HUG (@Hopitaux_unige) | Twitter">
            <a:extLst>
              <a:ext uri="{FF2B5EF4-FFF2-40B4-BE49-F238E27FC236}">
                <a16:creationId xmlns:a16="http://schemas.microsoft.com/office/drawing/2014/main" id="{74BDACA2-9C33-36BF-6E5C-E8083C84DC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51" r="-1" b="11143"/>
          <a:stretch/>
        </p:blipFill>
        <p:spPr bwMode="auto">
          <a:xfrm>
            <a:off x="11223417" y="6057900"/>
            <a:ext cx="968583" cy="800100"/>
          </a:xfrm>
          <a:prstGeom prst="rect">
            <a:avLst/>
          </a:prstGeom>
          <a:extLst>
            <a:ext uri="{909E8E84-426E-40DD-AFC4-6F175D3DCCD1}">
              <a14:hiddenFill xmlns:a14="http://schemas.microsoft.com/office/drawing/2010/main">
                <a:solidFill>
                  <a:srgbClr val="FFFFFF"/>
                </a:solidFill>
              </a14:hiddenFill>
            </a:ext>
          </a:extLst>
        </p:spPr>
      </p:pic>
      <p:pic>
        <p:nvPicPr>
          <p:cNvPr id="21" name="Picture 1">
            <a:extLst>
              <a:ext uri="{FF2B5EF4-FFF2-40B4-BE49-F238E27FC236}">
                <a16:creationId xmlns:a16="http://schemas.microsoft.com/office/drawing/2014/main" id="{45CD8828-8FE9-0D38-AD1C-9AAC33CDCFC2}"/>
              </a:ext>
            </a:extLst>
          </p:cNvPr>
          <p:cNvPicPr>
            <a:picLocks noChangeAspect="1"/>
          </p:cNvPicPr>
          <p:nvPr/>
        </p:nvPicPr>
        <p:blipFill>
          <a:blip r:embed="rId5"/>
          <a:stretch>
            <a:fillRect/>
          </a:stretch>
        </p:blipFill>
        <p:spPr>
          <a:xfrm>
            <a:off x="744279" y="6031366"/>
            <a:ext cx="786809" cy="784029"/>
          </a:xfrm>
          <a:prstGeom prst="rect">
            <a:avLst/>
          </a:prstGeom>
        </p:spPr>
      </p:pic>
    </p:spTree>
    <p:extLst>
      <p:ext uri="{BB962C8B-B14F-4D97-AF65-F5344CB8AC3E}">
        <p14:creationId xmlns:p14="http://schemas.microsoft.com/office/powerpoint/2010/main" val="2458859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A756-B87C-414C-9024-D27F285BFBA7}"/>
              </a:ext>
            </a:extLst>
          </p:cNvPr>
          <p:cNvSpPr>
            <a:spLocks noGrp="1"/>
          </p:cNvSpPr>
          <p:nvPr>
            <p:ph type="title"/>
          </p:nvPr>
        </p:nvSpPr>
        <p:spPr/>
        <p:txBody>
          <a:bodyPr/>
          <a:lstStyle/>
          <a:p>
            <a:r>
              <a:rPr lang="fr-FR"/>
              <a:t>Références </a:t>
            </a:r>
          </a:p>
        </p:txBody>
      </p:sp>
      <p:sp>
        <p:nvSpPr>
          <p:cNvPr id="3" name="Content Placeholder 2">
            <a:extLst>
              <a:ext uri="{FF2B5EF4-FFF2-40B4-BE49-F238E27FC236}">
                <a16:creationId xmlns:a16="http://schemas.microsoft.com/office/drawing/2014/main" id="{A2E779D5-2B70-4FC4-A295-73D909437E4A}"/>
              </a:ext>
            </a:extLst>
          </p:cNvPr>
          <p:cNvSpPr>
            <a:spLocks noGrp="1"/>
          </p:cNvSpPr>
          <p:nvPr>
            <p:ph idx="1"/>
          </p:nvPr>
        </p:nvSpPr>
        <p:spPr>
          <a:xfrm>
            <a:off x="838200" y="1690688"/>
            <a:ext cx="10515600" cy="4351338"/>
          </a:xfrm>
        </p:spPr>
        <p:txBody>
          <a:bodyPr>
            <a:normAutofit fontScale="92500" lnSpcReduction="10000"/>
          </a:bodyPr>
          <a:lstStyle/>
          <a:p>
            <a:r>
              <a:rPr lang="fr-FR" i="1"/>
              <a:t>Aperçu de la situation humanitaire mondiale 2018</a:t>
            </a:r>
            <a:r>
              <a:rPr lang="fr-FR"/>
              <a:t>, OCHA </a:t>
            </a:r>
          </a:p>
          <a:p>
            <a:r>
              <a:rPr lang="fr-FR" i="1"/>
              <a:t>Manuel de terrain inter-agences sur la santé reproductive dans les situations humanitaires</a:t>
            </a:r>
            <a:r>
              <a:rPr lang="fr-FR"/>
              <a:t> </a:t>
            </a:r>
          </a:p>
          <a:p>
            <a:r>
              <a:rPr lang="fr-FR"/>
              <a:t>Calculateur de DMU </a:t>
            </a:r>
          </a:p>
          <a:p>
            <a:r>
              <a:rPr lang="fr-FR" i="1"/>
              <a:t>Tendances de la mortalité maternelle :</a:t>
            </a:r>
            <a:r>
              <a:rPr lang="fr-FR"/>
              <a:t> </a:t>
            </a:r>
            <a:r>
              <a:rPr lang="fr-FR" i="1"/>
              <a:t>de 1990 à 2015</a:t>
            </a:r>
            <a:r>
              <a:rPr lang="fr-FR"/>
              <a:t>, </a:t>
            </a:r>
            <a:r>
              <a:rPr lang="fr-FR">
                <a:solidFill>
                  <a:srgbClr val="0000FF"/>
                </a:solidFill>
              </a:rPr>
              <a:t>OMS</a:t>
            </a:r>
          </a:p>
          <a:p>
            <a:r>
              <a:rPr lang="fr-FR" i="1"/>
              <a:t>Global causes of maternal death: a WHO systematic analysis</a:t>
            </a:r>
            <a:r>
              <a:rPr lang="fr-FR"/>
              <a:t>, Lancet</a:t>
            </a:r>
          </a:p>
          <a:p>
            <a:r>
              <a:rPr lang="fr-FR"/>
              <a:t>IPAS : « Overview of Unsafe Abortion »</a:t>
            </a:r>
          </a:p>
          <a:p>
            <a:r>
              <a:rPr lang="fr-FR"/>
              <a:t>Ourworldindata.org/maternal-mortality</a:t>
            </a:r>
          </a:p>
          <a:p>
            <a:r>
              <a:rPr lang="fr-FR" i="1"/>
              <a:t>Sexual and reproductive health self-care in humanitarian and fragile settings: where should we start?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15029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1305634" y="99541"/>
            <a:ext cx="10390909" cy="1426170"/>
          </a:xfrm>
        </p:spPr>
        <p:txBody>
          <a:bodyPr>
            <a:noAutofit/>
          </a:bodyPr>
          <a:lstStyle/>
          <a:p>
            <a:pPr eaLnBrk="1" hangingPunct="1">
              <a:defRPr/>
            </a:pPr>
            <a:r>
              <a:rPr lang="fr-FR" u="sng" dirty="0">
                <a:ea typeface="ＭＳ Ｐゴシック" charset="-128"/>
              </a:rPr>
              <a:t>Efforts mondiaux pour accorder la priorité à la SSR dans les contextes humanitaires</a:t>
            </a:r>
          </a:p>
        </p:txBody>
      </p:sp>
      <p:sp>
        <p:nvSpPr>
          <p:cNvPr id="463875" name="Rectangle 3"/>
          <p:cNvSpPr>
            <a:spLocks noGrp="1" noChangeArrowheads="1"/>
          </p:cNvSpPr>
          <p:nvPr>
            <p:ph sz="quarter" idx="1"/>
          </p:nvPr>
        </p:nvSpPr>
        <p:spPr>
          <a:xfrm>
            <a:off x="787343" y="1525711"/>
            <a:ext cx="11161484" cy="4724400"/>
          </a:xfrm>
        </p:spPr>
        <p:txBody>
          <a:bodyPr>
            <a:noAutofit/>
          </a:bodyPr>
          <a:lstStyle/>
          <a:p>
            <a:pPr>
              <a:lnSpc>
                <a:spcPct val="110000"/>
              </a:lnSpc>
              <a:spcBef>
                <a:spcPts val="0"/>
              </a:spcBef>
            </a:pPr>
            <a:r>
              <a:rPr lang="fr-FR" dirty="0"/>
              <a:t>1979, Convention sur l’élimination de toutes les formes de discrimination à l’égard des femmes, </a:t>
            </a:r>
            <a:r>
              <a:rPr lang="fr-FR" b="1" dirty="0">
                <a:sym typeface="Calibri"/>
              </a:rPr>
              <a:t>(CEDAW)</a:t>
            </a:r>
          </a:p>
          <a:p>
            <a:pPr>
              <a:lnSpc>
                <a:spcPct val="110000"/>
              </a:lnSpc>
              <a:spcBef>
                <a:spcPts val="0"/>
              </a:spcBef>
            </a:pPr>
            <a:r>
              <a:rPr lang="fr-FR" dirty="0"/>
              <a:t>1994, Conférence internationale sur la population et le développement </a:t>
            </a:r>
            <a:r>
              <a:rPr lang="fr-FR" b="1" dirty="0">
                <a:sym typeface="Calibri"/>
              </a:rPr>
              <a:t>(CIPD)</a:t>
            </a:r>
            <a:r>
              <a:rPr lang="fr-FR" dirty="0"/>
              <a:t>, Le Caire</a:t>
            </a:r>
          </a:p>
          <a:p>
            <a:pPr>
              <a:lnSpc>
                <a:spcPct val="110000"/>
              </a:lnSpc>
              <a:spcBef>
                <a:spcPts val="0"/>
              </a:spcBef>
            </a:pPr>
            <a:r>
              <a:rPr lang="fr-FR" dirty="0"/>
              <a:t>1995, Plateforme d’action, quatrième Conférence mondiale sur les femmes, organisée à Pékin</a:t>
            </a:r>
          </a:p>
          <a:p>
            <a:pPr>
              <a:lnSpc>
                <a:spcPct val="110000"/>
              </a:lnSpc>
              <a:spcBef>
                <a:spcPts val="0"/>
              </a:spcBef>
            </a:pPr>
            <a:r>
              <a:rPr lang="fr-FR" dirty="0"/>
              <a:t>Résolutions du Conseil de sécurité de l’ONU n</a:t>
            </a:r>
            <a:r>
              <a:rPr lang="fr-FR" baseline="30000" dirty="0"/>
              <a:t>os</a:t>
            </a:r>
            <a:r>
              <a:rPr lang="fr-FR" dirty="0"/>
              <a:t> 1325, 1820, 1888, 1889</a:t>
            </a:r>
          </a:p>
          <a:p>
            <a:pPr>
              <a:lnSpc>
                <a:spcPct val="110000"/>
              </a:lnSpc>
              <a:spcBef>
                <a:spcPts val="0"/>
              </a:spcBef>
            </a:pPr>
            <a:r>
              <a:rPr lang="fr-FR" dirty="0"/>
              <a:t>Rapports de Rapporteurs spéciaux de l’ONU sur (1) les violences faites aux femmes et (2) le droit à la santé physique et mentale</a:t>
            </a:r>
          </a:p>
          <a:p>
            <a:pPr>
              <a:lnSpc>
                <a:spcPct val="110000"/>
              </a:lnSpc>
              <a:spcBef>
                <a:spcPts val="0"/>
              </a:spcBef>
            </a:pPr>
            <a:r>
              <a:rPr lang="fr-FR" b="1" dirty="0">
                <a:sym typeface="Calibri"/>
              </a:rPr>
              <a:t>Groupe de travail inter-agences sur la santé reproductive en situation de crise (IAWG)</a:t>
            </a:r>
          </a:p>
        </p:txBody>
      </p:sp>
    </p:spTree>
    <p:extLst>
      <p:ext uri="{BB962C8B-B14F-4D97-AF65-F5344CB8AC3E}">
        <p14:creationId xmlns:p14="http://schemas.microsoft.com/office/powerpoint/2010/main" val="3932973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gnifying glass and question mark">
            <a:extLst>
              <a:ext uri="{FF2B5EF4-FFF2-40B4-BE49-F238E27FC236}">
                <a16:creationId xmlns:a16="http://schemas.microsoft.com/office/drawing/2014/main" id="{AA88D43E-849B-76BE-41C6-5B68B33AFEB1}"/>
              </a:ext>
            </a:extLst>
          </p:cNvPr>
          <p:cNvPicPr>
            <a:picLocks noChangeAspect="1"/>
          </p:cNvPicPr>
          <p:nvPr/>
        </p:nvPicPr>
        <p:blipFill rotWithShape="1">
          <a:blip r:embed="rId2"/>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contenu 2">
            <a:extLst>
              <a:ext uri="{FF2B5EF4-FFF2-40B4-BE49-F238E27FC236}">
                <a16:creationId xmlns:a16="http://schemas.microsoft.com/office/drawing/2014/main" id="{34FFBE9B-3BA4-C6A9-3210-F73F5F8B16D1}"/>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fr-FR" sz="5200">
                <a:solidFill>
                  <a:srgbClr val="FFFFFF"/>
                </a:solidFill>
                <a:latin typeface="+mj-lt"/>
                <a:ea typeface="+mj-ea"/>
                <a:cs typeface="+mj-cs"/>
              </a:rPr>
              <a:t>Quelle est votre expérience ?</a:t>
            </a:r>
          </a:p>
        </p:txBody>
      </p:sp>
    </p:spTree>
    <p:extLst>
      <p:ext uri="{BB962C8B-B14F-4D97-AF65-F5344CB8AC3E}">
        <p14:creationId xmlns:p14="http://schemas.microsoft.com/office/powerpoint/2010/main" val="1225174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55F0BA-7D8B-4753-AB68-D54E59A24A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AAAEF56-0948-4DCB-7457-4277E6E4E7F7}"/>
              </a:ext>
            </a:extLst>
          </p:cNvPr>
          <p:cNvSpPr>
            <a:spLocks noGrp="1"/>
          </p:cNvSpPr>
          <p:nvPr>
            <p:ph type="title"/>
          </p:nvPr>
        </p:nvSpPr>
        <p:spPr>
          <a:xfrm>
            <a:off x="860524" y="4081486"/>
            <a:ext cx="10464734" cy="1314159"/>
          </a:xfrm>
          <a:noFill/>
        </p:spPr>
        <p:txBody>
          <a:bodyPr vert="horz" lIns="91440" tIns="45720" rIns="91440" bIns="45720" rtlCol="0" anchor="b">
            <a:normAutofit/>
          </a:bodyPr>
          <a:lstStyle/>
          <a:p>
            <a:r>
              <a:rPr lang="fr-FR" sz="5200">
                <a:latin typeface="+mj-lt"/>
              </a:rPr>
              <a:t>ÉTUDE DE CAS COVID-19</a:t>
            </a:r>
          </a:p>
        </p:txBody>
      </p:sp>
      <p:pic>
        <p:nvPicPr>
          <p:cNvPr id="4" name="Picture 2" descr="Chronologie de l'action de l'OMS face à la COVID-19">
            <a:extLst>
              <a:ext uri="{FF2B5EF4-FFF2-40B4-BE49-F238E27FC236}">
                <a16:creationId xmlns:a16="http://schemas.microsoft.com/office/drawing/2014/main" id="{A599795D-BA3A-A29C-52F0-89EA68EB51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a:stretch/>
        </p:blipFill>
        <p:spPr bwMode="auto">
          <a:xfrm>
            <a:off x="2733778" y="166651"/>
            <a:ext cx="6777732" cy="373367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97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928E47-17FD-6236-7865-1414562FFCAF}"/>
              </a:ext>
            </a:extLst>
          </p:cNvPr>
          <p:cNvSpPr>
            <a:spLocks noGrp="1"/>
          </p:cNvSpPr>
          <p:nvPr>
            <p:ph type="title"/>
          </p:nvPr>
        </p:nvSpPr>
        <p:spPr>
          <a:xfrm>
            <a:off x="643467" y="321734"/>
            <a:ext cx="10905066" cy="1135737"/>
          </a:xfrm>
        </p:spPr>
        <p:txBody>
          <a:bodyPr>
            <a:normAutofit/>
          </a:bodyPr>
          <a:lstStyle/>
          <a:p>
            <a:r>
              <a:rPr lang="fr-FR" sz="3600"/>
              <a:t>Besoins</a:t>
            </a:r>
          </a:p>
        </p:txBody>
      </p:sp>
      <p:sp>
        <p:nvSpPr>
          <p:cNvPr id="3" name="Espace réservé du contenu 2">
            <a:extLst>
              <a:ext uri="{FF2B5EF4-FFF2-40B4-BE49-F238E27FC236}">
                <a16:creationId xmlns:a16="http://schemas.microsoft.com/office/drawing/2014/main" id="{181353C0-96BA-C957-CFB5-4D66E728D3DB}"/>
              </a:ext>
            </a:extLst>
          </p:cNvPr>
          <p:cNvSpPr>
            <a:spLocks noGrp="1"/>
          </p:cNvSpPr>
          <p:nvPr>
            <p:ph idx="1"/>
          </p:nvPr>
        </p:nvSpPr>
        <p:spPr>
          <a:xfrm>
            <a:off x="643467" y="1782981"/>
            <a:ext cx="10905066" cy="4393982"/>
          </a:xfrm>
        </p:spPr>
        <p:txBody>
          <a:bodyPr>
            <a:normAutofit lnSpcReduction="10000"/>
          </a:bodyPr>
          <a:lstStyle/>
          <a:p>
            <a:r>
              <a:rPr lang="fr-FR" sz="2000" b="1"/>
              <a:t>19 mars 2020 </a:t>
            </a:r>
            <a:r>
              <a:rPr lang="fr-FR" sz="2000"/>
              <a:t>: les cas de Covid-19 augmentent sur le continent africain et pourraient grimper en flèche avec l’arrivée de l’hiver -&gt; 33 pays africains ont signalé plus de 600 cas et 17 décès </a:t>
            </a:r>
          </a:p>
          <a:p>
            <a:r>
              <a:rPr lang="fr-FR" sz="2000" b="1"/>
              <a:t>5 avril 2020 </a:t>
            </a:r>
            <a:r>
              <a:rPr lang="fr-FR" sz="2000"/>
              <a:t>: hausse de 42% du nombre de cas en une semaine et augmentation des décès de 24%</a:t>
            </a:r>
          </a:p>
          <a:p>
            <a:r>
              <a:rPr lang="fr-FR" sz="2000" b="1"/>
              <a:t>15 avril 2020 </a:t>
            </a:r>
            <a:r>
              <a:rPr lang="fr-FR" sz="2000"/>
              <a:t>: la Guinée équatoriale, le Nigéria et la Tanzanie ont signalé des augmentations exponentielles la semaine précédente. 2 des 47 pays de la région n’ont signalé aucun cas : les Comores et le Lesotho.</a:t>
            </a:r>
          </a:p>
          <a:p>
            <a:r>
              <a:rPr lang="fr-FR" sz="2000" b="1"/>
              <a:t>27 avril 2020 </a:t>
            </a:r>
            <a:r>
              <a:rPr lang="fr-FR" sz="2000"/>
              <a:t>: 10 pays recensent 84% de l’ensemble des cas : Afrique du Sud, Algérie, Cameroun, Ghana, Nigéria, Côte d’Ivoire, Guinée, Niger, Sénégal et Burkina Faso. 325 agents de soins de santé venus de 22 pays ont été infectés, le Niger arrivant en tête avec 126 cas.</a:t>
            </a:r>
          </a:p>
          <a:p>
            <a:r>
              <a:rPr lang="fr-FR" sz="2000" b="1"/>
              <a:t>05 mai 2020 : </a:t>
            </a:r>
            <a:r>
              <a:rPr lang="fr-FR" sz="2000"/>
              <a:t>6 pays ont recensé des taux de mortalité très élevés, allant de 4,4% au Niger à 12,6% en Algérie. Les autres pays sont le Libéria (9,7%), la République démocratique du Congo (6,1%), le Mali (6,6%) et le Burkina Faso (6,6%).</a:t>
            </a:r>
          </a:p>
          <a:p>
            <a:pPr marL="0" indent="0">
              <a:buNone/>
            </a:pPr>
            <a:br>
              <a:rPr lang="fr-FR" sz="2000"/>
            </a:br>
            <a:endParaRPr lang="fr-FR" sz="2000"/>
          </a:p>
          <a:p>
            <a:pPr marL="0" indent="0">
              <a:buNone/>
            </a:pPr>
            <a:endParaRPr lang="fr-FR" sz="2000" dirty="0"/>
          </a:p>
        </p:txBody>
      </p:sp>
      <p:sp>
        <p:nvSpPr>
          <p:cNvPr id="4" name="ZoneTexte 3">
            <a:extLst>
              <a:ext uri="{FF2B5EF4-FFF2-40B4-BE49-F238E27FC236}">
                <a16:creationId xmlns:a16="http://schemas.microsoft.com/office/drawing/2014/main" id="{3962DB3E-D21B-7EEE-122E-0F8EC625F972}"/>
              </a:ext>
            </a:extLst>
          </p:cNvPr>
          <p:cNvSpPr txBox="1"/>
          <p:nvPr/>
        </p:nvSpPr>
        <p:spPr>
          <a:xfrm>
            <a:off x="98714" y="6536266"/>
            <a:ext cx="1830694" cy="307777"/>
          </a:xfrm>
          <a:prstGeom prst="rect">
            <a:avLst/>
          </a:prstGeom>
          <a:noFill/>
        </p:spPr>
        <p:txBody>
          <a:bodyPr wrap="none" rtlCol="0">
            <a:spAutoFit/>
          </a:bodyPr>
          <a:lstStyle/>
          <a:p>
            <a:r>
              <a:rPr lang="fr-FR" sz="1400" i="1"/>
              <a:t>Données de la Banque mondiale de 2020</a:t>
            </a:r>
          </a:p>
        </p:txBody>
      </p:sp>
    </p:spTree>
    <p:extLst>
      <p:ext uri="{BB962C8B-B14F-4D97-AF65-F5344CB8AC3E}">
        <p14:creationId xmlns:p14="http://schemas.microsoft.com/office/powerpoint/2010/main" val="1581603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670005CE-44E8-0EA9-C506-45850F898527}"/>
              </a:ext>
            </a:extLst>
          </p:cNvPr>
          <p:cNvSpPr txBox="1">
            <a:spLocks noGrp="1"/>
          </p:cNvSpPr>
          <p:nvPr>
            <p:ph idx="1"/>
          </p:nvPr>
        </p:nvSpPr>
        <p:spPr>
          <a:xfrm>
            <a:off x="733425" y="2464161"/>
            <a:ext cx="5362575" cy="285078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endParaRPr lang="fr-CH" sz="1800" dirty="0"/>
          </a:p>
          <a:p>
            <a:pPr marL="342900" indent="-342900">
              <a:buFont typeface="+mj-lt"/>
              <a:buAutoNum type="arabicPeriod"/>
            </a:pPr>
            <a:r>
              <a:rPr lang="fr-FR" sz="1800" dirty="0"/>
              <a:t>Tests réalisés sur toutes les personnes présentant des symptômes semblables à ceux du Covid-19</a:t>
            </a:r>
          </a:p>
          <a:p>
            <a:pPr marL="342900" indent="-342900">
              <a:buFont typeface="+mj-lt"/>
              <a:buAutoNum type="arabicPeriod"/>
            </a:pPr>
            <a:r>
              <a:rPr lang="fr-FR" sz="1800" dirty="0"/>
              <a:t>Distanciation sociale</a:t>
            </a:r>
          </a:p>
          <a:p>
            <a:pPr marL="342900" indent="-342900">
              <a:buFont typeface="+mj-lt"/>
              <a:buAutoNum type="arabicPeriod"/>
            </a:pPr>
            <a:r>
              <a:rPr lang="fr-FR" sz="1800" dirty="0"/>
              <a:t>Auto-isolement</a:t>
            </a:r>
          </a:p>
          <a:p>
            <a:pPr marL="342900" indent="-342900">
              <a:buFont typeface="+mj-lt"/>
              <a:buAutoNum type="arabicPeriod"/>
            </a:pPr>
            <a:r>
              <a:rPr lang="fr-FR" sz="1800" dirty="0"/>
              <a:t>Mesures d’hygiène</a:t>
            </a:r>
          </a:p>
          <a:p>
            <a:pPr marL="342900" indent="-342900">
              <a:buFont typeface="+mj-lt"/>
              <a:buAutoNum type="arabicPeriod"/>
            </a:pPr>
            <a:r>
              <a:rPr lang="fr-FR" sz="1800" dirty="0"/>
              <a:t>Communication sur les risques et interactions avec le grand public</a:t>
            </a:r>
          </a:p>
          <a:p>
            <a:pPr marL="0" indent="0">
              <a:buNone/>
            </a:pPr>
            <a:br>
              <a:rPr lang="fr-FR" sz="1800" dirty="0"/>
            </a:br>
            <a:endParaRPr lang="fr-FR" sz="1800" dirty="0"/>
          </a:p>
        </p:txBody>
      </p:sp>
      <p:sp>
        <p:nvSpPr>
          <p:cNvPr id="6" name="ZoneTexte 5">
            <a:extLst>
              <a:ext uri="{FF2B5EF4-FFF2-40B4-BE49-F238E27FC236}">
                <a16:creationId xmlns:a16="http://schemas.microsoft.com/office/drawing/2014/main" id="{6914C26C-2305-0A7E-33F3-477C35251237}"/>
              </a:ext>
            </a:extLst>
          </p:cNvPr>
          <p:cNvSpPr txBox="1"/>
          <p:nvPr/>
        </p:nvSpPr>
        <p:spPr>
          <a:xfrm>
            <a:off x="668815" y="6230684"/>
            <a:ext cx="10854369" cy="430887"/>
          </a:xfrm>
          <a:prstGeom prst="rect">
            <a:avLst/>
          </a:prstGeom>
          <a:noFill/>
        </p:spPr>
        <p:txBody>
          <a:bodyPr wrap="square">
            <a:spAutoFit/>
          </a:bodyPr>
          <a:lstStyle/>
          <a:p>
            <a:r>
              <a:rPr lang="fr-FR" sz="1100" b="0" i="1" dirty="0">
                <a:solidFill>
                  <a:srgbClr val="333333"/>
                </a:solidFill>
                <a:effectLst/>
                <a:latin typeface="Helvetica" pitchFamily="2" charset="0"/>
              </a:rPr>
              <a:t>Organisation mondiale de la Santé. (‎2020)‎. Coronavirus </a:t>
            </a:r>
            <a:r>
              <a:rPr lang="fr-FR" sz="1100" b="0" i="1" dirty="0" err="1">
                <a:solidFill>
                  <a:srgbClr val="333333"/>
                </a:solidFill>
                <a:effectLst/>
                <a:latin typeface="Helvetica" pitchFamily="2" charset="0"/>
              </a:rPr>
              <a:t>disease</a:t>
            </a:r>
            <a:r>
              <a:rPr lang="fr-FR" sz="1100" b="0" i="1" dirty="0">
                <a:solidFill>
                  <a:srgbClr val="333333"/>
                </a:solidFill>
                <a:effectLst/>
                <a:latin typeface="Helvetica" pitchFamily="2" charset="0"/>
              </a:rPr>
              <a:t> (‎COVID-19)‎ </a:t>
            </a:r>
            <a:r>
              <a:rPr lang="fr-FR" sz="1100" b="0" i="1" dirty="0" err="1">
                <a:solidFill>
                  <a:srgbClr val="333333"/>
                </a:solidFill>
                <a:effectLst/>
                <a:latin typeface="Helvetica" pitchFamily="2" charset="0"/>
              </a:rPr>
              <a:t>outbreak</a:t>
            </a:r>
            <a:r>
              <a:rPr lang="fr-FR" sz="1100" b="0" i="1" dirty="0">
                <a:solidFill>
                  <a:srgbClr val="333333"/>
                </a:solidFill>
                <a:effectLst/>
                <a:latin typeface="Helvetica" pitchFamily="2" charset="0"/>
              </a:rPr>
              <a:t>: </a:t>
            </a:r>
            <a:r>
              <a:rPr lang="fr-FR" sz="1100" b="0" i="1" dirty="0" err="1">
                <a:solidFill>
                  <a:srgbClr val="333333"/>
                </a:solidFill>
                <a:effectLst/>
                <a:latin typeface="Helvetica" pitchFamily="2" charset="0"/>
              </a:rPr>
              <a:t>rights</a:t>
            </a:r>
            <a:r>
              <a:rPr lang="fr-FR" sz="1100" b="0" i="1" dirty="0">
                <a:solidFill>
                  <a:srgbClr val="333333"/>
                </a:solidFill>
                <a:effectLst/>
                <a:latin typeface="Helvetica" pitchFamily="2" charset="0"/>
              </a:rPr>
              <a:t>, </a:t>
            </a:r>
            <a:r>
              <a:rPr lang="fr-FR" sz="1100" b="0" i="1" dirty="0" err="1">
                <a:solidFill>
                  <a:srgbClr val="333333"/>
                </a:solidFill>
                <a:effectLst/>
                <a:latin typeface="Helvetica" pitchFamily="2" charset="0"/>
              </a:rPr>
              <a:t>roles</a:t>
            </a:r>
            <a:r>
              <a:rPr lang="fr-FR" sz="1100" b="0" i="1" dirty="0">
                <a:solidFill>
                  <a:srgbClr val="333333"/>
                </a:solidFill>
                <a:effectLst/>
                <a:latin typeface="Helvetica" pitchFamily="2" charset="0"/>
              </a:rPr>
              <a:t> and </a:t>
            </a:r>
            <a:r>
              <a:rPr lang="fr-FR" sz="1100" b="0" i="1" dirty="0" err="1">
                <a:solidFill>
                  <a:srgbClr val="333333"/>
                </a:solidFill>
                <a:effectLst/>
                <a:latin typeface="Helvetica" pitchFamily="2" charset="0"/>
              </a:rPr>
              <a:t>responsibilities</a:t>
            </a:r>
            <a:r>
              <a:rPr lang="fr-FR" sz="1100" b="0" i="1" dirty="0">
                <a:solidFill>
                  <a:srgbClr val="333333"/>
                </a:solidFill>
                <a:effectLst/>
                <a:latin typeface="Helvetica" pitchFamily="2" charset="0"/>
              </a:rPr>
              <a:t> of </a:t>
            </a:r>
            <a:r>
              <a:rPr lang="fr-FR" sz="1100" b="0" i="1" dirty="0" err="1">
                <a:solidFill>
                  <a:srgbClr val="333333"/>
                </a:solidFill>
                <a:effectLst/>
                <a:latin typeface="Helvetica" pitchFamily="2" charset="0"/>
              </a:rPr>
              <a:t>health</a:t>
            </a:r>
            <a:r>
              <a:rPr lang="fr-FR" sz="1100" b="0" i="1" dirty="0">
                <a:solidFill>
                  <a:srgbClr val="333333"/>
                </a:solidFill>
                <a:effectLst/>
                <a:latin typeface="Helvetica" pitchFamily="2" charset="0"/>
              </a:rPr>
              <a:t> </a:t>
            </a:r>
            <a:r>
              <a:rPr lang="fr-FR" sz="1100" b="0" i="1" dirty="0" err="1">
                <a:solidFill>
                  <a:srgbClr val="333333"/>
                </a:solidFill>
                <a:effectLst/>
                <a:latin typeface="Helvetica" pitchFamily="2" charset="0"/>
              </a:rPr>
              <a:t>workers</a:t>
            </a:r>
            <a:r>
              <a:rPr lang="fr-FR" sz="1100" b="0" i="1" dirty="0">
                <a:solidFill>
                  <a:srgbClr val="333333"/>
                </a:solidFill>
                <a:effectLst/>
                <a:latin typeface="Helvetica" pitchFamily="2" charset="0"/>
              </a:rPr>
              <a:t>, </a:t>
            </a:r>
            <a:r>
              <a:rPr lang="fr-FR" sz="1100" b="0" i="1" dirty="0" err="1">
                <a:solidFill>
                  <a:srgbClr val="333333"/>
                </a:solidFill>
                <a:effectLst/>
                <a:latin typeface="Helvetica" pitchFamily="2" charset="0"/>
              </a:rPr>
              <a:t>including</a:t>
            </a:r>
            <a:r>
              <a:rPr lang="fr-FR" sz="1100" b="0" i="1" dirty="0">
                <a:solidFill>
                  <a:srgbClr val="333333"/>
                </a:solidFill>
                <a:effectLst/>
                <a:latin typeface="Helvetica" pitchFamily="2" charset="0"/>
              </a:rPr>
              <a:t> key </a:t>
            </a:r>
            <a:r>
              <a:rPr lang="fr-FR" sz="1100" b="0" i="1" dirty="0" err="1">
                <a:solidFill>
                  <a:srgbClr val="333333"/>
                </a:solidFill>
                <a:effectLst/>
                <a:latin typeface="Helvetica" pitchFamily="2" charset="0"/>
              </a:rPr>
              <a:t>considerations</a:t>
            </a:r>
            <a:r>
              <a:rPr lang="fr-FR" sz="1100" b="0" i="1" dirty="0">
                <a:solidFill>
                  <a:srgbClr val="333333"/>
                </a:solidFill>
                <a:effectLst/>
                <a:latin typeface="Helvetica" pitchFamily="2" charset="0"/>
              </a:rPr>
              <a:t> for </a:t>
            </a:r>
            <a:r>
              <a:rPr lang="fr-FR" sz="1100" b="0" i="1" dirty="0" err="1">
                <a:solidFill>
                  <a:srgbClr val="333333"/>
                </a:solidFill>
                <a:effectLst/>
                <a:latin typeface="Helvetica" pitchFamily="2" charset="0"/>
              </a:rPr>
              <a:t>occupational</a:t>
            </a:r>
            <a:r>
              <a:rPr lang="fr-FR" sz="1100" b="0" i="1" dirty="0">
                <a:solidFill>
                  <a:srgbClr val="333333"/>
                </a:solidFill>
                <a:effectLst/>
                <a:latin typeface="Helvetica" pitchFamily="2" charset="0"/>
              </a:rPr>
              <a:t> </a:t>
            </a:r>
            <a:r>
              <a:rPr lang="fr-FR" sz="1100" b="0" i="1" dirty="0" err="1">
                <a:solidFill>
                  <a:srgbClr val="333333"/>
                </a:solidFill>
                <a:effectLst/>
                <a:latin typeface="Helvetica" pitchFamily="2" charset="0"/>
              </a:rPr>
              <a:t>safety</a:t>
            </a:r>
            <a:r>
              <a:rPr lang="fr-FR" sz="1100" b="0" i="1" dirty="0">
                <a:solidFill>
                  <a:srgbClr val="333333"/>
                </a:solidFill>
                <a:effectLst/>
                <a:latin typeface="Helvetica" pitchFamily="2" charset="0"/>
              </a:rPr>
              <a:t> and </a:t>
            </a:r>
            <a:r>
              <a:rPr lang="fr-FR" sz="1100" b="0" i="1" dirty="0" err="1">
                <a:solidFill>
                  <a:srgbClr val="333333"/>
                </a:solidFill>
                <a:effectLst/>
                <a:latin typeface="Helvetica" pitchFamily="2" charset="0"/>
              </a:rPr>
              <a:t>health</a:t>
            </a:r>
            <a:r>
              <a:rPr lang="fr-FR" sz="1100" b="0" i="1" dirty="0">
                <a:solidFill>
                  <a:srgbClr val="333333"/>
                </a:solidFill>
                <a:effectLst/>
                <a:latin typeface="Helvetica" pitchFamily="2" charset="0"/>
              </a:rPr>
              <a:t>: </a:t>
            </a:r>
            <a:r>
              <a:rPr lang="fr-FR" sz="1100" b="0" i="1" dirty="0" err="1">
                <a:solidFill>
                  <a:srgbClr val="333333"/>
                </a:solidFill>
                <a:effectLst/>
                <a:latin typeface="Helvetica" pitchFamily="2" charset="0"/>
              </a:rPr>
              <a:t>interim</a:t>
            </a:r>
            <a:r>
              <a:rPr lang="fr-FR" sz="1100" b="0" i="1" dirty="0">
                <a:solidFill>
                  <a:srgbClr val="333333"/>
                </a:solidFill>
                <a:effectLst/>
                <a:latin typeface="Helvetica" pitchFamily="2" charset="0"/>
              </a:rPr>
              <a:t> guidance, le 19 mars 2020. Organisation mondiale de la Santé. </a:t>
            </a:r>
            <a:r>
              <a:rPr lang="fr-FR" sz="1100" b="0" i="1" u="none" strike="noStrike" dirty="0">
                <a:solidFill>
                  <a:srgbClr val="008DC9"/>
                </a:solidFill>
                <a:effectLst/>
                <a:latin typeface="Helvetica" pitchFamily="2" charset="0"/>
                <a:hlinkClick r:id="rId2"/>
              </a:rPr>
              <a:t>https://apps.who.int/iris/handle/10665/331510</a:t>
            </a:r>
            <a:r>
              <a:rPr lang="fr-FR" sz="1100" b="0" i="1" dirty="0">
                <a:solidFill>
                  <a:srgbClr val="333333"/>
                </a:solidFill>
                <a:effectLst/>
                <a:latin typeface="Helvetica" pitchFamily="2" charset="0"/>
              </a:rPr>
              <a:t>. Licence : CC BY-NC-SA 3.0 IGO</a:t>
            </a:r>
          </a:p>
        </p:txBody>
      </p:sp>
      <p:pic>
        <p:nvPicPr>
          <p:cNvPr id="8" name="Image 7" descr="Une image contenant texte&#10;&#10;Description générée automatiquement">
            <a:extLst>
              <a:ext uri="{FF2B5EF4-FFF2-40B4-BE49-F238E27FC236}">
                <a16:creationId xmlns:a16="http://schemas.microsoft.com/office/drawing/2014/main" id="{24EC9540-F30D-DB98-D0BC-864DBACCC27B}"/>
              </a:ext>
            </a:extLst>
          </p:cNvPr>
          <p:cNvPicPr>
            <a:picLocks noChangeAspect="1"/>
          </p:cNvPicPr>
          <p:nvPr/>
        </p:nvPicPr>
        <p:blipFill>
          <a:blip r:embed="rId3"/>
          <a:stretch>
            <a:fillRect/>
          </a:stretch>
        </p:blipFill>
        <p:spPr>
          <a:xfrm>
            <a:off x="6705601" y="2464161"/>
            <a:ext cx="5214911" cy="3155240"/>
          </a:xfrm>
          <a:prstGeom prst="rect">
            <a:avLst/>
          </a:prstGeom>
        </p:spPr>
      </p:pic>
      <p:pic>
        <p:nvPicPr>
          <p:cNvPr id="21" name="Image 20" descr="Une image contenant texte&#10;&#10;Description générée automatiquement">
            <a:extLst>
              <a:ext uri="{FF2B5EF4-FFF2-40B4-BE49-F238E27FC236}">
                <a16:creationId xmlns:a16="http://schemas.microsoft.com/office/drawing/2014/main" id="{43401FDB-A7DC-3C9A-7A0D-641C5A031CBE}"/>
              </a:ext>
            </a:extLst>
          </p:cNvPr>
          <p:cNvPicPr>
            <a:picLocks noChangeAspect="1"/>
          </p:cNvPicPr>
          <p:nvPr/>
        </p:nvPicPr>
        <p:blipFill>
          <a:blip r:embed="rId4"/>
          <a:stretch>
            <a:fillRect/>
          </a:stretch>
        </p:blipFill>
        <p:spPr>
          <a:xfrm>
            <a:off x="6416617" y="627316"/>
            <a:ext cx="5690236" cy="1530421"/>
          </a:xfrm>
          <a:prstGeom prst="rect">
            <a:avLst/>
          </a:prstGeom>
        </p:spPr>
      </p:pic>
      <p:pic>
        <p:nvPicPr>
          <p:cNvPr id="29" name="Image 28">
            <a:extLst>
              <a:ext uri="{FF2B5EF4-FFF2-40B4-BE49-F238E27FC236}">
                <a16:creationId xmlns:a16="http://schemas.microsoft.com/office/drawing/2014/main" id="{9CCC490A-EB9C-C981-38E3-70B2066A0BF3}"/>
              </a:ext>
            </a:extLst>
          </p:cNvPr>
          <p:cNvPicPr>
            <a:picLocks noChangeAspect="1"/>
          </p:cNvPicPr>
          <p:nvPr/>
        </p:nvPicPr>
        <p:blipFill>
          <a:blip r:embed="rId5"/>
          <a:stretch>
            <a:fillRect/>
          </a:stretch>
        </p:blipFill>
        <p:spPr>
          <a:xfrm>
            <a:off x="123825" y="627316"/>
            <a:ext cx="5972175" cy="1560909"/>
          </a:xfrm>
          <a:prstGeom prst="rect">
            <a:avLst/>
          </a:prstGeom>
        </p:spPr>
      </p:pic>
      <p:sp>
        <p:nvSpPr>
          <p:cNvPr id="30" name="Rectangle 29">
            <a:extLst>
              <a:ext uri="{FF2B5EF4-FFF2-40B4-BE49-F238E27FC236}">
                <a16:creationId xmlns:a16="http://schemas.microsoft.com/office/drawing/2014/main" id="{BC33CA01-BFB8-B705-6E49-0E97E0F2B256}"/>
              </a:ext>
            </a:extLst>
          </p:cNvPr>
          <p:cNvSpPr/>
          <p:nvPr/>
        </p:nvSpPr>
        <p:spPr>
          <a:xfrm>
            <a:off x="1928813" y="627316"/>
            <a:ext cx="1943100" cy="629984"/>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Rectangle 30">
            <a:extLst>
              <a:ext uri="{FF2B5EF4-FFF2-40B4-BE49-F238E27FC236}">
                <a16:creationId xmlns:a16="http://schemas.microsoft.com/office/drawing/2014/main" id="{EC38522F-DE3D-DEA6-784E-60DA4EBCE82D}"/>
              </a:ext>
            </a:extLst>
          </p:cNvPr>
          <p:cNvSpPr/>
          <p:nvPr/>
        </p:nvSpPr>
        <p:spPr>
          <a:xfrm>
            <a:off x="8724901" y="762542"/>
            <a:ext cx="1943100" cy="629984"/>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339748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F2EDCDE4-0439-C10B-57EB-0DAAB8267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57175"/>
            <a:ext cx="9753600" cy="6235700"/>
          </a:xfrm>
          <a:prstGeom prst="rect">
            <a:avLst/>
          </a:prstGeom>
        </p:spPr>
      </p:pic>
    </p:spTree>
    <p:extLst>
      <p:ext uri="{BB962C8B-B14F-4D97-AF65-F5344CB8AC3E}">
        <p14:creationId xmlns:p14="http://schemas.microsoft.com/office/powerpoint/2010/main" val="2865610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546FA0A-6739-D995-B073-A82279BAE5E7}"/>
              </a:ext>
            </a:extLst>
          </p:cNvPr>
          <p:cNvSpPr txBox="1"/>
          <p:nvPr/>
        </p:nvSpPr>
        <p:spPr>
          <a:xfrm>
            <a:off x="6500553" y="2634834"/>
            <a:ext cx="5797024" cy="3139321"/>
          </a:xfrm>
          <a:prstGeom prst="rect">
            <a:avLst/>
          </a:prstGeom>
          <a:noFill/>
        </p:spPr>
        <p:txBody>
          <a:bodyPr wrap="square">
            <a:spAutoFit/>
          </a:bodyPr>
          <a:lstStyle>
            <a:defPPr>
              <a:defRPr lang="fr-FR"/>
            </a:defPPr>
            <a:lvl1pPr marL="285750" indent="-285750">
              <a:buFont typeface="Arial" panose="020B0604020202020204" pitchFamily="34" charset="0"/>
              <a:buChar char="•"/>
              <a:defRPr b="0" i="0">
                <a:solidFill>
                  <a:srgbClr val="141414"/>
                </a:solidFill>
                <a:effectLst/>
                <a:latin typeface="Akkurat"/>
              </a:defRPr>
            </a:lvl1pPr>
          </a:lstStyle>
          <a:p>
            <a:r>
              <a:rPr lang="fr-FR" dirty="0">
                <a:solidFill>
                  <a:srgbClr val="FF0000"/>
                </a:solidFill>
              </a:rPr>
              <a:t>Manque de tests</a:t>
            </a:r>
          </a:p>
          <a:p>
            <a:endParaRPr lang="fr-CH" dirty="0">
              <a:solidFill>
                <a:srgbClr val="FF0000"/>
              </a:solidFill>
            </a:endParaRPr>
          </a:p>
          <a:p>
            <a:r>
              <a:rPr lang="fr-FR" dirty="0">
                <a:solidFill>
                  <a:srgbClr val="FF0000"/>
                </a:solidFill>
              </a:rPr>
              <a:t>Les familles vivent dans des habitations où plusieurs personnes doivent dormir dans </a:t>
            </a:r>
            <a:r>
              <a:rPr lang="fr-FR" b="1" u="sng" dirty="0">
                <a:solidFill>
                  <a:srgbClr val="FF0000"/>
                </a:solidFill>
              </a:rPr>
              <a:t>un même espace</a:t>
            </a:r>
          </a:p>
          <a:p>
            <a:pPr marL="0" indent="0">
              <a:buNone/>
            </a:pPr>
            <a:endParaRPr lang="fr-CH" b="1" u="sng" dirty="0">
              <a:solidFill>
                <a:srgbClr val="FF0000"/>
              </a:solidFill>
            </a:endParaRPr>
          </a:p>
          <a:p>
            <a:r>
              <a:rPr lang="fr-FR" u="sng" dirty="0">
                <a:solidFill>
                  <a:srgbClr val="FF0000"/>
                </a:solidFill>
              </a:rPr>
              <a:t>Pas d’eau courante</a:t>
            </a:r>
            <a:r>
              <a:rPr lang="fr-FR" dirty="0">
                <a:solidFill>
                  <a:srgbClr val="FF0000"/>
                </a:solidFill>
              </a:rPr>
              <a:t>, d’où </a:t>
            </a:r>
            <a:r>
              <a:rPr lang="fr-FR" u="sng" dirty="0">
                <a:solidFill>
                  <a:srgbClr val="FF0000"/>
                </a:solidFill>
              </a:rPr>
              <a:t>des difficultés</a:t>
            </a:r>
            <a:r>
              <a:rPr lang="fr-FR" dirty="0">
                <a:solidFill>
                  <a:srgbClr val="FF0000"/>
                </a:solidFill>
              </a:rPr>
              <a:t> pour se laver les mains fréquemment et avec du savon</a:t>
            </a:r>
          </a:p>
          <a:p>
            <a:endParaRPr lang="fr-CH" dirty="0">
              <a:solidFill>
                <a:srgbClr val="FF0000"/>
              </a:solidFill>
            </a:endParaRPr>
          </a:p>
          <a:p>
            <a:r>
              <a:rPr lang="fr-FR" b="1" dirty="0">
                <a:solidFill>
                  <a:srgbClr val="FF0000"/>
                </a:solidFill>
              </a:rPr>
              <a:t>Manque d’unités de soins intensifs</a:t>
            </a:r>
            <a:r>
              <a:rPr lang="fr-FR" dirty="0">
                <a:solidFill>
                  <a:srgbClr val="FF0000"/>
                </a:solidFill>
              </a:rPr>
              <a:t> dans les pays à revenus faibles à intermédiaires</a:t>
            </a:r>
          </a:p>
          <a:p>
            <a:endParaRPr lang="fr-CH" dirty="0">
              <a:solidFill>
                <a:srgbClr val="FF0000"/>
              </a:solidFill>
            </a:endParaRPr>
          </a:p>
        </p:txBody>
      </p:sp>
      <p:sp>
        <p:nvSpPr>
          <p:cNvPr id="7" name="ZoneTexte 6">
            <a:extLst>
              <a:ext uri="{FF2B5EF4-FFF2-40B4-BE49-F238E27FC236}">
                <a16:creationId xmlns:a16="http://schemas.microsoft.com/office/drawing/2014/main" id="{7D6361FC-741E-8A8C-6BA7-A9F0E0CD0E7C}"/>
              </a:ext>
            </a:extLst>
          </p:cNvPr>
          <p:cNvSpPr txBox="1"/>
          <p:nvPr/>
        </p:nvSpPr>
        <p:spPr>
          <a:xfrm>
            <a:off x="703529" y="2637663"/>
            <a:ext cx="5630769" cy="3231654"/>
          </a:xfrm>
          <a:prstGeom prst="rect">
            <a:avLst/>
          </a:prstGeom>
          <a:noFill/>
        </p:spPr>
        <p:txBody>
          <a:bodyPr wrap="square">
            <a:spAutoFit/>
          </a:bodyPr>
          <a:lstStyle/>
          <a:p>
            <a:pPr marL="285750" indent="-285750">
              <a:buFont typeface="Arial" panose="020B0604020202020204" pitchFamily="34" charset="0"/>
              <a:buChar char="•"/>
            </a:pPr>
            <a:r>
              <a:rPr lang="fr-FR" b="0" i="0" dirty="0">
                <a:solidFill>
                  <a:srgbClr val="00B050"/>
                </a:solidFill>
                <a:effectLst/>
                <a:latin typeface="Akkurat"/>
              </a:rPr>
              <a:t>Le virus ne s’est pas propagé aussi vite en Afrique que dans l’hémisphère Nord</a:t>
            </a:r>
          </a:p>
          <a:p>
            <a:pPr marL="285750" indent="-285750">
              <a:buFont typeface="Arial" panose="020B0604020202020204" pitchFamily="34" charset="0"/>
              <a:buChar char="•"/>
            </a:pPr>
            <a:endParaRPr lang="fr-CH" dirty="0">
              <a:solidFill>
                <a:srgbClr val="00B050"/>
              </a:solidFill>
              <a:latin typeface="Akkurat"/>
            </a:endParaRPr>
          </a:p>
          <a:p>
            <a:pPr marL="285750" indent="-285750">
              <a:buFont typeface="Arial" panose="020B0604020202020204" pitchFamily="34" charset="0"/>
              <a:buChar char="•"/>
            </a:pPr>
            <a:r>
              <a:rPr lang="fr-FR" dirty="0">
                <a:solidFill>
                  <a:srgbClr val="00B050"/>
                </a:solidFill>
              </a:rPr>
              <a:t>La moyenne d’âge plus jeune des pays à revenus faibles à intermédiaires est un atout pour ces pays, car la maladie n’atteint pas le même niveau de gravité chez les personnes plus jeunes</a:t>
            </a:r>
          </a:p>
          <a:p>
            <a:endParaRPr lang="fr-CH" sz="2400" dirty="0">
              <a:solidFill>
                <a:srgbClr val="00B050"/>
              </a:solidFill>
            </a:endParaRPr>
          </a:p>
          <a:p>
            <a:pPr marL="285750" indent="-285750">
              <a:buFont typeface="Arial" panose="020B0604020202020204" pitchFamily="34" charset="0"/>
              <a:buChar char="•"/>
            </a:pPr>
            <a:r>
              <a:rPr lang="fr-FR" dirty="0">
                <a:solidFill>
                  <a:srgbClr val="00B050"/>
                </a:solidFill>
              </a:rPr>
              <a:t>Les pays à revenus faibles à intermédiaires possèdent une vaste expérience dans la gestion d’épidémies</a:t>
            </a:r>
          </a:p>
          <a:p>
            <a:pPr marL="285750" indent="-285750">
              <a:buFont typeface="Arial" panose="020B0604020202020204" pitchFamily="34" charset="0"/>
              <a:buChar char="•"/>
            </a:pPr>
            <a:endParaRPr lang="fr-FR" dirty="0">
              <a:solidFill>
                <a:srgbClr val="00B050"/>
              </a:solidFill>
            </a:endParaRPr>
          </a:p>
        </p:txBody>
      </p:sp>
      <p:sp>
        <p:nvSpPr>
          <p:cNvPr id="13" name="Titre 12">
            <a:extLst>
              <a:ext uri="{FF2B5EF4-FFF2-40B4-BE49-F238E27FC236}">
                <a16:creationId xmlns:a16="http://schemas.microsoft.com/office/drawing/2014/main" id="{FC33EFBA-8A4F-3001-F9C7-ABAE1904B3E7}"/>
              </a:ext>
            </a:extLst>
          </p:cNvPr>
          <p:cNvSpPr>
            <a:spLocks noGrp="1"/>
          </p:cNvSpPr>
          <p:nvPr>
            <p:ph type="title"/>
          </p:nvPr>
        </p:nvSpPr>
        <p:spPr/>
        <p:txBody>
          <a:bodyPr/>
          <a:lstStyle/>
          <a:p>
            <a:r>
              <a:rPr lang="fr-FR"/>
              <a:t>Mais…</a:t>
            </a:r>
          </a:p>
        </p:txBody>
      </p:sp>
      <p:pic>
        <p:nvPicPr>
          <p:cNvPr id="4098" name="Picture 2" descr="Balance Banque d'images et photos libres de droit - iStock">
            <a:extLst>
              <a:ext uri="{FF2B5EF4-FFF2-40B4-BE49-F238E27FC236}">
                <a16:creationId xmlns:a16="http://schemas.microsoft.com/office/drawing/2014/main" id="{B9E5E36D-E307-F828-2759-21BF80B15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365125"/>
            <a:ext cx="36068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70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extérieur, personne, plusieurs&#10;&#10;Description générée automatiquement">
            <a:extLst>
              <a:ext uri="{FF2B5EF4-FFF2-40B4-BE49-F238E27FC236}">
                <a16:creationId xmlns:a16="http://schemas.microsoft.com/office/drawing/2014/main" id="{1601B524-AC91-8305-34CF-0F8A68C1C290}"/>
              </a:ext>
            </a:extLst>
          </p:cNvPr>
          <p:cNvPicPr>
            <a:picLocks noChangeAspect="1"/>
          </p:cNvPicPr>
          <p:nvPr/>
        </p:nvPicPr>
        <p:blipFill rotWithShape="1">
          <a:blip r:embed="rId2"/>
          <a:srcRect r="2" b="11212"/>
          <a:stretch/>
        </p:blipFill>
        <p:spPr>
          <a:xfrm>
            <a:off x="6887045" y="10"/>
            <a:ext cx="4661488" cy="3104198"/>
          </a:xfrm>
          <a:prstGeom prst="rect">
            <a:avLst/>
          </a:prstGeom>
        </p:spPr>
      </p:pic>
      <p:pic>
        <p:nvPicPr>
          <p:cNvPr id="8194" name="Picture 2" descr="Coronavirus: India's poor can't afford social distancing.">
            <a:extLst>
              <a:ext uri="{FF2B5EF4-FFF2-40B4-BE49-F238E27FC236}">
                <a16:creationId xmlns:a16="http://schemas.microsoft.com/office/drawing/2014/main" id="{A79AB202-01C5-A1AB-B497-BB0F27025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extérieur, terrain, personne&#10;&#10;Description générée automatiquement">
            <a:extLst>
              <a:ext uri="{FF2B5EF4-FFF2-40B4-BE49-F238E27FC236}">
                <a16:creationId xmlns:a16="http://schemas.microsoft.com/office/drawing/2014/main" id="{C304E2A3-BA8E-EAD6-8BB1-AAC580348A07}"/>
              </a:ext>
            </a:extLst>
          </p:cNvPr>
          <p:cNvPicPr>
            <a:picLocks noChangeAspect="1"/>
          </p:cNvPicPr>
          <p:nvPr/>
        </p:nvPicPr>
        <p:blipFill rotWithShape="1">
          <a:blip r:embed="rId4"/>
          <a:srcRect t="14072" r="1" b="1"/>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Tree>
    <p:extLst>
      <p:ext uri="{BB962C8B-B14F-4D97-AF65-F5344CB8AC3E}">
        <p14:creationId xmlns:p14="http://schemas.microsoft.com/office/powerpoint/2010/main" val="701031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ernal health | UNICEF India">
            <a:extLst>
              <a:ext uri="{FF2B5EF4-FFF2-40B4-BE49-F238E27FC236}">
                <a16:creationId xmlns:a16="http://schemas.microsoft.com/office/drawing/2014/main" id="{15F21DD5-12A8-4938-4979-D8F8E944FBDC}"/>
              </a:ext>
            </a:extLst>
          </p:cNvPr>
          <p:cNvPicPr>
            <a:picLocks noGrp="1" noChangeAspect="1" noChangeArrowheads="1"/>
          </p:cNvPicPr>
          <p:nvPr>
            <p:ph idx="1"/>
          </p:nvPr>
        </p:nvPicPr>
        <p:blipFill rotWithShape="1">
          <a:blip r:embed="rId3">
            <a:alphaModFix amt="35000"/>
            <a:extLst>
              <a:ext uri="{28A0092B-C50C-407E-A947-70E740481C1C}">
                <a14:useLocalDpi xmlns:a14="http://schemas.microsoft.com/office/drawing/2010/main" val="0"/>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9E35BAF-1AB1-3A28-7CB6-7653ADFEED3B}"/>
              </a:ext>
            </a:extLst>
          </p:cNvPr>
          <p:cNvSpPr txBox="1"/>
          <p:nvPr/>
        </p:nvSpPr>
        <p:spPr>
          <a:xfrm>
            <a:off x="5155379" y="1065862"/>
            <a:ext cx="6203183" cy="472627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fr-FR" sz="2000">
                <a:solidFill>
                  <a:srgbClr val="FFFFFF"/>
                </a:solidFill>
              </a:rPr>
              <a:t>L</a:t>
            </a:r>
            <a:r>
              <a:rPr lang="fr-FR" sz="2000" b="0" i="0">
                <a:solidFill>
                  <a:srgbClr val="FFFFFF"/>
                </a:solidFill>
                <a:effectLst/>
              </a:rPr>
              <a:t>es naissances ne peuvent pas être reportées</a:t>
            </a:r>
          </a:p>
          <a:p>
            <a:pPr indent="-228600">
              <a:lnSpc>
                <a:spcPct val="90000"/>
              </a:lnSpc>
              <a:spcAft>
                <a:spcPts val="600"/>
              </a:spcAft>
              <a:buFont typeface="Arial" panose="020B0604020202020204" pitchFamily="34" charset="0"/>
              <a:buChar char="•"/>
            </a:pPr>
            <a:r>
              <a:rPr lang="fr-FR" sz="2000">
                <a:solidFill>
                  <a:srgbClr val="FFFFFF"/>
                </a:solidFill>
              </a:rPr>
              <a:t>L</a:t>
            </a:r>
            <a:r>
              <a:rPr lang="fr-FR" sz="2000" b="0" i="0">
                <a:solidFill>
                  <a:srgbClr val="FFFFFF"/>
                </a:solidFill>
                <a:effectLst/>
              </a:rPr>
              <a:t>e personnel de la maternité a dû s’adapter afin de garantir la sécurité des accouchements </a:t>
            </a:r>
          </a:p>
          <a:p>
            <a:pPr indent="-228600">
              <a:lnSpc>
                <a:spcPct val="90000"/>
              </a:lnSpc>
              <a:spcAft>
                <a:spcPts val="600"/>
              </a:spcAft>
              <a:buFont typeface="Arial" panose="020B0604020202020204" pitchFamily="34" charset="0"/>
              <a:buChar char="•"/>
            </a:pPr>
            <a:r>
              <a:rPr lang="fr-FR" sz="2000">
                <a:solidFill>
                  <a:srgbClr val="FFFFFF"/>
                </a:solidFill>
              </a:rPr>
              <a:t>I</a:t>
            </a:r>
            <a:r>
              <a:rPr lang="fr-FR" sz="2000" b="0" i="0">
                <a:solidFill>
                  <a:srgbClr val="FFFFFF"/>
                </a:solidFill>
                <a:effectLst/>
              </a:rPr>
              <a:t>l fallait trouver un équilibre entre le respect des normes établies sur la base d’éléments factuels, et les nouveaux défis posés par la pandémie</a:t>
            </a:r>
          </a:p>
        </p:txBody>
      </p:sp>
    </p:spTree>
    <p:extLst>
      <p:ext uri="{BB962C8B-B14F-4D97-AF65-F5344CB8AC3E}">
        <p14:creationId xmlns:p14="http://schemas.microsoft.com/office/powerpoint/2010/main" val="4163214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93C9A-2A91-BAA0-A4F1-AC9E8EC90485}"/>
              </a:ext>
            </a:extLst>
          </p:cNvPr>
          <p:cNvSpPr>
            <a:spLocks noGrp="1"/>
          </p:cNvSpPr>
          <p:nvPr>
            <p:ph type="title"/>
          </p:nvPr>
        </p:nvSpPr>
        <p:spPr>
          <a:xfrm>
            <a:off x="838200" y="365125"/>
            <a:ext cx="11463338" cy="1325563"/>
          </a:xfrm>
        </p:spPr>
        <p:txBody>
          <a:bodyPr>
            <a:normAutofit fontScale="90000"/>
          </a:bodyPr>
          <a:lstStyle/>
          <a:p>
            <a:r>
              <a:rPr lang="fr-FR"/>
              <a:t>Données sur la santé maternelle pendant la pandémie dans les pays à revenus faibles à intermédiaires</a:t>
            </a:r>
          </a:p>
        </p:txBody>
      </p:sp>
      <p:sp>
        <p:nvSpPr>
          <p:cNvPr id="3" name="Espace réservé du contenu 2">
            <a:extLst>
              <a:ext uri="{FF2B5EF4-FFF2-40B4-BE49-F238E27FC236}">
                <a16:creationId xmlns:a16="http://schemas.microsoft.com/office/drawing/2014/main" id="{43B5D111-FA84-0AB5-A74D-8D57B95BEBC4}"/>
              </a:ext>
            </a:extLst>
          </p:cNvPr>
          <p:cNvSpPr>
            <a:spLocks noGrp="1"/>
          </p:cNvSpPr>
          <p:nvPr>
            <p:ph idx="1"/>
          </p:nvPr>
        </p:nvSpPr>
        <p:spPr/>
        <p:txBody>
          <a:bodyPr>
            <a:normAutofit/>
          </a:bodyPr>
          <a:lstStyle/>
          <a:p>
            <a:r>
              <a:rPr lang="fr-FR" sz="2400">
                <a:solidFill>
                  <a:schemeClr val="accent1"/>
                </a:solidFill>
              </a:rPr>
              <a:t>Accès réduit </a:t>
            </a:r>
            <a:r>
              <a:rPr lang="fr-FR" sz="2400"/>
              <a:t>de 45% aux services de santé maternelle et néonatale</a:t>
            </a:r>
          </a:p>
          <a:p>
            <a:r>
              <a:rPr lang="fr-FR" sz="2400">
                <a:solidFill>
                  <a:schemeClr val="accent1"/>
                </a:solidFill>
              </a:rPr>
              <a:t>Réduction de 50% des naissances survenant dans des établissements de santé</a:t>
            </a:r>
          </a:p>
          <a:p>
            <a:r>
              <a:rPr lang="fr-FR" sz="2400">
                <a:solidFill>
                  <a:schemeClr val="accent1"/>
                </a:solidFill>
              </a:rPr>
              <a:t>Diminution de l’allaitement dans l’heure suivant la naissance</a:t>
            </a:r>
          </a:p>
          <a:p>
            <a:r>
              <a:rPr lang="fr-FR" sz="2400">
                <a:solidFill>
                  <a:schemeClr val="accent2">
                    <a:lumMod val="75000"/>
                  </a:schemeClr>
                </a:solidFill>
              </a:rPr>
              <a:t>Inégalités accrues entre ethnies</a:t>
            </a:r>
          </a:p>
          <a:p>
            <a:r>
              <a:rPr lang="fr-FR" sz="2400">
                <a:solidFill>
                  <a:schemeClr val="accent2">
                    <a:lumMod val="75000"/>
                  </a:schemeClr>
                </a:solidFill>
              </a:rPr>
              <a:t>Nombre accru de naissances avant terme</a:t>
            </a:r>
          </a:p>
          <a:p>
            <a:r>
              <a:rPr lang="fr-FR" sz="2400">
                <a:solidFill>
                  <a:schemeClr val="accent2">
                    <a:lumMod val="75000"/>
                  </a:schemeClr>
                </a:solidFill>
              </a:rPr>
              <a:t>Augmentation de la mortinatalité survenant dans des établissements de santé </a:t>
            </a:r>
            <a:r>
              <a:rPr lang="fr-FR" sz="1800"/>
              <a:t>(</a:t>
            </a:r>
            <a:r>
              <a:rPr lang="fr-FR" sz="1200"/>
              <a:t>de 14 naissances pour 1000 avant le confinement à 21/1000 pendant le confinement)</a:t>
            </a:r>
          </a:p>
          <a:p>
            <a:r>
              <a:rPr lang="fr-FR" sz="2400">
                <a:solidFill>
                  <a:schemeClr val="accent2">
                    <a:lumMod val="75000"/>
                  </a:schemeClr>
                </a:solidFill>
              </a:rPr>
              <a:t>Taux de mortalité néonatale accru</a:t>
            </a:r>
            <a:r>
              <a:rPr lang="fr-FR" sz="2400"/>
              <a:t> </a:t>
            </a:r>
            <a:r>
              <a:rPr lang="fr-FR" sz="1600"/>
              <a:t>(de 13 décès pour 1000 naissances vivantes avant le confinement à 40/1000 pendant le confinement)</a:t>
            </a:r>
          </a:p>
          <a:p>
            <a:r>
              <a:rPr lang="fr-FR" sz="2400">
                <a:solidFill>
                  <a:schemeClr val="accent2">
                    <a:lumMod val="75000"/>
                  </a:schemeClr>
                </a:solidFill>
              </a:rPr>
              <a:t>Augmentation de la mortalité maternelle</a:t>
            </a:r>
            <a:r>
              <a:rPr lang="fr-FR" sz="2400"/>
              <a:t> de 8,3 à 38,6% par mois</a:t>
            </a:r>
          </a:p>
        </p:txBody>
      </p:sp>
      <p:sp>
        <p:nvSpPr>
          <p:cNvPr id="5" name="ZoneTexte 4">
            <a:extLst>
              <a:ext uri="{FF2B5EF4-FFF2-40B4-BE49-F238E27FC236}">
                <a16:creationId xmlns:a16="http://schemas.microsoft.com/office/drawing/2014/main" id="{9BD38A09-CA1C-E6E0-C950-ACB3483EB705}"/>
              </a:ext>
            </a:extLst>
          </p:cNvPr>
          <p:cNvSpPr txBox="1"/>
          <p:nvPr/>
        </p:nvSpPr>
        <p:spPr>
          <a:xfrm>
            <a:off x="42861" y="6311900"/>
            <a:ext cx="12106275" cy="646331"/>
          </a:xfrm>
          <a:prstGeom prst="rect">
            <a:avLst/>
          </a:prstGeom>
          <a:noFill/>
        </p:spPr>
        <p:txBody>
          <a:bodyPr wrap="square">
            <a:spAutoFit/>
          </a:bodyPr>
          <a:lstStyle/>
          <a:p>
            <a:r>
              <a:rPr lang="fr-FR" sz="1200" i="1">
                <a:solidFill>
                  <a:srgbClr val="505050"/>
                </a:solidFill>
                <a:effectLst/>
                <a:latin typeface="Source Sans Pro" panose="020B0503030403020204" pitchFamily="34" charset="0"/>
              </a:rPr>
              <a:t>Guttmacher Institute, août 2020</a:t>
            </a:r>
          </a:p>
          <a:p>
            <a:r>
              <a:rPr lang="fr-FR" sz="1200" i="1">
                <a:solidFill>
                  <a:srgbClr val="1B3051"/>
                </a:solidFill>
                <a:effectLst/>
                <a:latin typeface="Europa"/>
              </a:rPr>
              <a:t>Effects of the Covid-19 pandemic on maternity staff in 2020 – a scoping review</a:t>
            </a:r>
            <a:r>
              <a:rPr lang="fr-FR" sz="1200" i="1">
                <a:solidFill>
                  <a:srgbClr val="1B3051"/>
                </a:solidFill>
                <a:latin typeface="Europa"/>
              </a:rPr>
              <a:t>. </a:t>
            </a:r>
            <a:r>
              <a:rPr lang="fr-FR" sz="1200" i="1">
                <a:effectLst/>
                <a:latin typeface="-apple-system"/>
                <a:hlinkClick r:id="rId2">
                  <a:extLst>
                    <a:ext uri="{A12FA001-AC4F-418D-AE19-62706E023703}">
                      <ahyp:hlinkClr xmlns:ahyp="http://schemas.microsoft.com/office/drawing/2018/hyperlinkcolor" val="tx"/>
                    </a:ext>
                  </a:extLst>
                </a:hlinkClick>
              </a:rPr>
              <a:t>Nadine Schmitt</a:t>
            </a:r>
            <a:r>
              <a:rPr lang="fr-FR" sz="1200" i="1">
                <a:latin typeface="-apple-system"/>
              </a:rPr>
              <a:t> et al. </a:t>
            </a:r>
            <a:r>
              <a:rPr lang="fr-FR" sz="1200" i="1">
                <a:effectLst/>
                <a:latin typeface="-apple-system"/>
                <a:hlinkClick r:id="rId3">
                  <a:extLst>
                    <a:ext uri="{A12FA001-AC4F-418D-AE19-62706E023703}">
                      <ahyp:hlinkClr xmlns:ahyp="http://schemas.microsoft.com/office/drawing/2018/hyperlinkcolor" val="tx"/>
                    </a:ext>
                  </a:extLst>
                </a:hlinkClick>
              </a:rPr>
              <a:t>27 décembre 2021</a:t>
            </a:r>
          </a:p>
          <a:p>
            <a:endParaRPr lang="fr-FR" sz="1200" i="1" dirty="0"/>
          </a:p>
        </p:txBody>
      </p:sp>
      <p:sp>
        <p:nvSpPr>
          <p:cNvPr id="7" name="ZoneTexte 6">
            <a:extLst>
              <a:ext uri="{FF2B5EF4-FFF2-40B4-BE49-F238E27FC236}">
                <a16:creationId xmlns:a16="http://schemas.microsoft.com/office/drawing/2014/main" id="{E973C6AB-72F4-BEED-21F4-7DDFEC1D64FA}"/>
              </a:ext>
            </a:extLst>
          </p:cNvPr>
          <p:cNvSpPr txBox="1"/>
          <p:nvPr/>
        </p:nvSpPr>
        <p:spPr>
          <a:xfrm rot="20426985">
            <a:off x="2211879" y="1791319"/>
            <a:ext cx="7768237" cy="1754326"/>
          </a:xfrm>
          <a:prstGeom prst="rect">
            <a:avLst/>
          </a:prstGeom>
          <a:noFill/>
        </p:spPr>
        <p:txBody>
          <a:bodyPr wrap="square">
            <a:spAutoFit/>
          </a:bodyPr>
          <a:lstStyle/>
          <a:p>
            <a:r>
              <a:rPr lang="fr-FR" sz="5400" b="0" i="0">
                <a:solidFill>
                  <a:srgbClr val="FF0000"/>
                </a:solidFill>
                <a:effectLst/>
                <a:latin typeface="Source Sans Pro" panose="020B0503030403020204" pitchFamily="34" charset="0"/>
              </a:rPr>
              <a:t> 56 700 décès maternels et 1 157 000 décès d’enfants</a:t>
            </a:r>
          </a:p>
        </p:txBody>
      </p:sp>
    </p:spTree>
    <p:extLst>
      <p:ext uri="{BB962C8B-B14F-4D97-AF65-F5344CB8AC3E}">
        <p14:creationId xmlns:p14="http://schemas.microsoft.com/office/powerpoint/2010/main" val="30904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EB2464E-3649-B965-DC5C-0F41211CD955}"/>
              </a:ext>
            </a:extLst>
          </p:cNvPr>
          <p:cNvPicPr>
            <a:picLocks noGrp="1" noChangeAspect="1"/>
          </p:cNvPicPr>
          <p:nvPr>
            <p:ph idx="1"/>
          </p:nvPr>
        </p:nvPicPr>
        <p:blipFill>
          <a:blip r:embed="rId2"/>
          <a:stretch>
            <a:fillRect/>
          </a:stretch>
        </p:blipFill>
        <p:spPr>
          <a:xfrm>
            <a:off x="1527174" y="2173189"/>
            <a:ext cx="8802688" cy="4684811"/>
          </a:xfrm>
        </p:spPr>
      </p:pic>
      <p:pic>
        <p:nvPicPr>
          <p:cNvPr id="7" name="Image 6" descr="Une image contenant texte&#10;&#10;Description générée automatiquement">
            <a:extLst>
              <a:ext uri="{FF2B5EF4-FFF2-40B4-BE49-F238E27FC236}">
                <a16:creationId xmlns:a16="http://schemas.microsoft.com/office/drawing/2014/main" id="{E9E13A01-E849-90DD-8E29-ADDD6FE2C47E}"/>
              </a:ext>
            </a:extLst>
          </p:cNvPr>
          <p:cNvPicPr>
            <a:picLocks noChangeAspect="1"/>
          </p:cNvPicPr>
          <p:nvPr/>
        </p:nvPicPr>
        <p:blipFill>
          <a:blip r:embed="rId3"/>
          <a:stretch>
            <a:fillRect/>
          </a:stretch>
        </p:blipFill>
        <p:spPr>
          <a:xfrm>
            <a:off x="0" y="0"/>
            <a:ext cx="6340475" cy="2477078"/>
          </a:xfrm>
          <a:prstGeom prst="rect">
            <a:avLst/>
          </a:prstGeom>
        </p:spPr>
      </p:pic>
    </p:spTree>
    <p:extLst>
      <p:ext uri="{BB962C8B-B14F-4D97-AF65-F5344CB8AC3E}">
        <p14:creationId xmlns:p14="http://schemas.microsoft.com/office/powerpoint/2010/main" val="2457067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intérieur, vieux&#10;&#10;Description générée automatiquement">
            <a:extLst>
              <a:ext uri="{FF2B5EF4-FFF2-40B4-BE49-F238E27FC236}">
                <a16:creationId xmlns:a16="http://schemas.microsoft.com/office/drawing/2014/main" id="{282C6F84-BD32-11BE-9E4C-B06549F22926}"/>
              </a:ext>
            </a:extLst>
          </p:cNvPr>
          <p:cNvPicPr>
            <a:picLocks noGrp="1" noChangeAspect="1"/>
          </p:cNvPicPr>
          <p:nvPr>
            <p:ph idx="1"/>
          </p:nvPr>
        </p:nvPicPr>
        <p:blipFill>
          <a:blip r:embed="rId2"/>
          <a:stretch>
            <a:fillRect/>
          </a:stretch>
        </p:blipFill>
        <p:spPr>
          <a:xfrm>
            <a:off x="3906753" y="573852"/>
            <a:ext cx="5151522" cy="5863791"/>
          </a:xfrm>
          <a:prstGeom prst="rect">
            <a:avLst/>
          </a:prstGeom>
        </p:spPr>
      </p:pic>
      <p:sp>
        <p:nvSpPr>
          <p:cNvPr id="8" name="ZoneTexte 7">
            <a:extLst>
              <a:ext uri="{FF2B5EF4-FFF2-40B4-BE49-F238E27FC236}">
                <a16:creationId xmlns:a16="http://schemas.microsoft.com/office/drawing/2014/main" id="{B3DD769D-7E33-17E2-A798-D9D88AFB5B99}"/>
              </a:ext>
            </a:extLst>
          </p:cNvPr>
          <p:cNvSpPr txBox="1"/>
          <p:nvPr/>
        </p:nvSpPr>
        <p:spPr>
          <a:xfrm>
            <a:off x="2328046" y="5914815"/>
            <a:ext cx="1045286" cy="369332"/>
          </a:xfrm>
          <a:prstGeom prst="rect">
            <a:avLst/>
          </a:prstGeom>
          <a:noFill/>
        </p:spPr>
        <p:txBody>
          <a:bodyPr wrap="none" rtlCol="0">
            <a:spAutoFit/>
          </a:bodyPr>
          <a:lstStyle/>
          <a:p>
            <a:r>
              <a:rPr lang="fr-FR" i="1"/>
              <a:t>Février 2021</a:t>
            </a:r>
          </a:p>
        </p:txBody>
      </p:sp>
      <p:sp>
        <p:nvSpPr>
          <p:cNvPr id="13" name="Ellipse 12">
            <a:extLst>
              <a:ext uri="{FF2B5EF4-FFF2-40B4-BE49-F238E27FC236}">
                <a16:creationId xmlns:a16="http://schemas.microsoft.com/office/drawing/2014/main" id="{732C7186-5AD7-E7A6-E0F0-B4688373E117}"/>
              </a:ext>
            </a:extLst>
          </p:cNvPr>
          <p:cNvSpPr/>
          <p:nvPr/>
        </p:nvSpPr>
        <p:spPr>
          <a:xfrm>
            <a:off x="4816498" y="861158"/>
            <a:ext cx="536552" cy="2428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090F931-4355-3317-0598-68C4BBAB1B70}"/>
              </a:ext>
            </a:extLst>
          </p:cNvPr>
          <p:cNvSpPr/>
          <p:nvPr/>
        </p:nvSpPr>
        <p:spPr>
          <a:xfrm>
            <a:off x="4946382" y="2677413"/>
            <a:ext cx="450418" cy="2428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AB7AA7B4-E5AC-10D7-3D5E-1168C4A7C8F5}"/>
              </a:ext>
            </a:extLst>
          </p:cNvPr>
          <p:cNvSpPr/>
          <p:nvPr/>
        </p:nvSpPr>
        <p:spPr>
          <a:xfrm>
            <a:off x="4902632" y="4527676"/>
            <a:ext cx="450418" cy="2428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36925A1F-D875-06C0-5210-2A1B2E0BACCB}"/>
              </a:ext>
            </a:extLst>
          </p:cNvPr>
          <p:cNvCxnSpPr/>
          <p:nvPr/>
        </p:nvCxnSpPr>
        <p:spPr>
          <a:xfrm>
            <a:off x="5986462" y="573852"/>
            <a:ext cx="0" cy="574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57481176-5144-5C4F-7ABC-166E0F041863}"/>
              </a:ext>
            </a:extLst>
          </p:cNvPr>
          <p:cNvCxnSpPr/>
          <p:nvPr/>
        </p:nvCxnSpPr>
        <p:spPr>
          <a:xfrm>
            <a:off x="8486775" y="596963"/>
            <a:ext cx="0" cy="574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descr="Une image contenant texte, intérieur&#10;&#10;Description générée automatiquement">
            <a:extLst>
              <a:ext uri="{FF2B5EF4-FFF2-40B4-BE49-F238E27FC236}">
                <a16:creationId xmlns:a16="http://schemas.microsoft.com/office/drawing/2014/main" id="{0542EAF2-44E0-7E37-C3E6-844A4579E03A}"/>
              </a:ext>
            </a:extLst>
          </p:cNvPr>
          <p:cNvPicPr>
            <a:picLocks noChangeAspect="1"/>
          </p:cNvPicPr>
          <p:nvPr/>
        </p:nvPicPr>
        <p:blipFill>
          <a:blip r:embed="rId3"/>
          <a:stretch>
            <a:fillRect/>
          </a:stretch>
        </p:blipFill>
        <p:spPr>
          <a:xfrm>
            <a:off x="477011" y="480060"/>
            <a:ext cx="3415563" cy="962978"/>
          </a:xfrm>
          <a:prstGeom prst="rect">
            <a:avLst/>
          </a:prstGeom>
        </p:spPr>
      </p:pic>
    </p:spTree>
    <p:extLst>
      <p:ext uri="{BB962C8B-B14F-4D97-AF65-F5344CB8AC3E}">
        <p14:creationId xmlns:p14="http://schemas.microsoft.com/office/powerpoint/2010/main" val="4018890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90066E9-B3B6-C9A4-5A8C-72F2E1D97655}"/>
              </a:ext>
            </a:extLst>
          </p:cNvPr>
          <p:cNvPicPr>
            <a:picLocks noChangeAspect="1"/>
          </p:cNvPicPr>
          <p:nvPr/>
        </p:nvPicPr>
        <p:blipFill rotWithShape="1">
          <a:blip r:embed="rId2"/>
          <a:srcRect r="337" b="66326"/>
          <a:stretch/>
        </p:blipFill>
        <p:spPr>
          <a:xfrm>
            <a:off x="6256866" y="2403412"/>
            <a:ext cx="5129784" cy="2051175"/>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FF2BEC3F-FF59-0429-1C51-06556B213C90}"/>
              </a:ext>
            </a:extLst>
          </p:cNvPr>
          <p:cNvPicPr>
            <a:picLocks noChangeAspect="1"/>
          </p:cNvPicPr>
          <p:nvPr/>
        </p:nvPicPr>
        <p:blipFill>
          <a:blip r:embed="rId3"/>
          <a:stretch>
            <a:fillRect/>
          </a:stretch>
        </p:blipFill>
        <p:spPr>
          <a:xfrm>
            <a:off x="641180" y="1572207"/>
            <a:ext cx="5129784" cy="3713586"/>
          </a:xfrm>
          <a:prstGeom prst="rect">
            <a:avLst/>
          </a:prstGeom>
        </p:spPr>
      </p:pic>
      <p:sp>
        <p:nvSpPr>
          <p:cNvPr id="20" name="Ellipse 19">
            <a:extLst>
              <a:ext uri="{FF2B5EF4-FFF2-40B4-BE49-F238E27FC236}">
                <a16:creationId xmlns:a16="http://schemas.microsoft.com/office/drawing/2014/main" id="{EF906920-3C73-1C02-AB84-71AF8E0D6560}"/>
              </a:ext>
            </a:extLst>
          </p:cNvPr>
          <p:cNvSpPr/>
          <p:nvPr/>
        </p:nvSpPr>
        <p:spPr>
          <a:xfrm>
            <a:off x="7267307" y="2281968"/>
            <a:ext cx="450418" cy="2428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8801DCAB-D86E-AE5D-24BD-40CDCFA67D7B}"/>
              </a:ext>
            </a:extLst>
          </p:cNvPr>
          <p:cNvCxnSpPr/>
          <p:nvPr/>
        </p:nvCxnSpPr>
        <p:spPr>
          <a:xfrm>
            <a:off x="8329612" y="1828800"/>
            <a:ext cx="0" cy="574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EE21C7A-9AB7-8693-1BCF-D90A885FE285}"/>
              </a:ext>
            </a:extLst>
          </p:cNvPr>
          <p:cNvCxnSpPr/>
          <p:nvPr/>
        </p:nvCxnSpPr>
        <p:spPr>
          <a:xfrm>
            <a:off x="10982325" y="1828800"/>
            <a:ext cx="0" cy="574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1A28F46-4A97-175C-52A4-25DCD4F48A85}"/>
              </a:ext>
            </a:extLst>
          </p:cNvPr>
          <p:cNvSpPr txBox="1"/>
          <p:nvPr/>
        </p:nvSpPr>
        <p:spPr>
          <a:xfrm>
            <a:off x="2014538" y="808957"/>
            <a:ext cx="2065758" cy="523220"/>
          </a:xfrm>
          <a:prstGeom prst="rect">
            <a:avLst/>
          </a:prstGeom>
          <a:noFill/>
        </p:spPr>
        <p:txBody>
          <a:bodyPr wrap="none" rtlCol="0">
            <a:spAutoFit/>
          </a:bodyPr>
          <a:lstStyle/>
          <a:p>
            <a:r>
              <a:rPr lang="fr-FR" sz="2800"/>
              <a:t>Malawi 2020</a:t>
            </a:r>
          </a:p>
        </p:txBody>
      </p:sp>
    </p:spTree>
    <p:extLst>
      <p:ext uri="{BB962C8B-B14F-4D97-AF65-F5344CB8AC3E}">
        <p14:creationId xmlns:p14="http://schemas.microsoft.com/office/powerpoint/2010/main" val="32508907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280C2B-90DA-F14A-98B2-0C7E68394D8D}"/>
              </a:ext>
            </a:extLst>
          </p:cNvPr>
          <p:cNvSpPr>
            <a:spLocks noGrp="1"/>
          </p:cNvSpPr>
          <p:nvPr>
            <p:ph type="title"/>
          </p:nvPr>
        </p:nvSpPr>
        <p:spPr>
          <a:xfrm>
            <a:off x="1225868" y="579551"/>
            <a:ext cx="10058400" cy="1450757"/>
          </a:xfrm>
        </p:spPr>
        <p:txBody>
          <a:bodyPr>
            <a:normAutofit fontScale="90000"/>
          </a:bodyPr>
          <a:lstStyle/>
          <a:p>
            <a:br>
              <a:rPr lang="fr-FR"/>
            </a:br>
            <a:br>
              <a:rPr lang="fr-FR"/>
            </a:br>
            <a:r>
              <a:rPr lang="fr-FR" sz="4000"/>
              <a:t>Proportion des 30 thèmes fondamentaux abordés par chaque ensemble de recommandations </a:t>
            </a:r>
            <a:br>
              <a:rPr lang="fr-FR" sz="4000"/>
            </a:br>
            <a:endParaRPr lang="fr-FR" sz="4000"/>
          </a:p>
        </p:txBody>
      </p:sp>
      <p:graphicFrame>
        <p:nvGraphicFramePr>
          <p:cNvPr id="4" name="Graphique 3">
            <a:extLst>
              <a:ext uri="{FF2B5EF4-FFF2-40B4-BE49-F238E27FC236}">
                <a16:creationId xmlns:a16="http://schemas.microsoft.com/office/drawing/2014/main" id="{5EAA0D58-08C0-9048-9A9C-23F8043070F1}"/>
              </a:ext>
            </a:extLst>
          </p:cNvPr>
          <p:cNvGraphicFramePr>
            <a:graphicFrameLocks/>
          </p:cNvGraphicFramePr>
          <p:nvPr/>
        </p:nvGraphicFramePr>
        <p:xfrm>
          <a:off x="1857375" y="2414589"/>
          <a:ext cx="7680325" cy="3324224"/>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4">
            <a:extLst>
              <a:ext uri="{FF2B5EF4-FFF2-40B4-BE49-F238E27FC236}">
                <a16:creationId xmlns:a16="http://schemas.microsoft.com/office/drawing/2014/main" id="{E986C29E-E40F-62ED-8A75-6B8EFF3379C6}"/>
              </a:ext>
            </a:extLst>
          </p:cNvPr>
          <p:cNvPicPr>
            <a:picLocks noChangeAspect="1"/>
          </p:cNvPicPr>
          <p:nvPr/>
        </p:nvPicPr>
        <p:blipFill>
          <a:blip r:embed="rId3"/>
          <a:stretch>
            <a:fillRect/>
          </a:stretch>
        </p:blipFill>
        <p:spPr>
          <a:xfrm>
            <a:off x="782954" y="2030308"/>
            <a:ext cx="10289859" cy="497228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F6EADE5E-6EB7-3653-ADBA-395812533C65}"/>
              </a:ext>
            </a:extLst>
          </p:cNvPr>
          <p:cNvPicPr>
            <a:picLocks noChangeAspect="1"/>
          </p:cNvPicPr>
          <p:nvPr/>
        </p:nvPicPr>
        <p:blipFill>
          <a:blip r:embed="rId4"/>
          <a:stretch>
            <a:fillRect/>
          </a:stretch>
        </p:blipFill>
        <p:spPr>
          <a:xfrm>
            <a:off x="-123825" y="0"/>
            <a:ext cx="3409950" cy="876069"/>
          </a:xfrm>
          <a:prstGeom prst="rect">
            <a:avLst/>
          </a:prstGeom>
          <a:ln>
            <a:solidFill>
              <a:srgbClr val="FF0000"/>
            </a:solidFill>
          </a:ln>
        </p:spPr>
      </p:pic>
    </p:spTree>
    <p:extLst>
      <p:ext uri="{BB962C8B-B14F-4D97-AF65-F5344CB8AC3E}">
        <p14:creationId xmlns:p14="http://schemas.microsoft.com/office/powerpoint/2010/main" val="181081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0EDFEAA9-34E0-4148-A672-BF10A031D1A0}"/>
              </a:ext>
            </a:extLst>
          </p:cNvPr>
          <p:cNvGraphicFramePr>
            <a:graphicFrameLocks noGrp="1"/>
          </p:cNvGraphicFramePr>
          <p:nvPr/>
        </p:nvGraphicFramePr>
        <p:xfrm>
          <a:off x="665356" y="819177"/>
          <a:ext cx="11021122" cy="8266699"/>
        </p:xfrm>
        <a:graphic>
          <a:graphicData uri="http://schemas.openxmlformats.org/drawingml/2006/table">
            <a:tbl>
              <a:tblPr firstRow="1" firstCol="1" bandRow="1">
                <a:tableStyleId>{5C22544A-7EE6-4342-B048-85BDC9FD1C3A}</a:tableStyleId>
              </a:tblPr>
              <a:tblGrid>
                <a:gridCol w="817627">
                  <a:extLst>
                    <a:ext uri="{9D8B030D-6E8A-4147-A177-3AD203B41FA5}">
                      <a16:colId xmlns:a16="http://schemas.microsoft.com/office/drawing/2014/main" val="981178278"/>
                    </a:ext>
                  </a:extLst>
                </a:gridCol>
                <a:gridCol w="1430846">
                  <a:extLst>
                    <a:ext uri="{9D8B030D-6E8A-4147-A177-3AD203B41FA5}">
                      <a16:colId xmlns:a16="http://schemas.microsoft.com/office/drawing/2014/main" val="104279704"/>
                    </a:ext>
                  </a:extLst>
                </a:gridCol>
                <a:gridCol w="3866112">
                  <a:extLst>
                    <a:ext uri="{9D8B030D-6E8A-4147-A177-3AD203B41FA5}">
                      <a16:colId xmlns:a16="http://schemas.microsoft.com/office/drawing/2014/main" val="3651664051"/>
                    </a:ext>
                  </a:extLst>
                </a:gridCol>
                <a:gridCol w="769435">
                  <a:extLst>
                    <a:ext uri="{9D8B030D-6E8A-4147-A177-3AD203B41FA5}">
                      <a16:colId xmlns:a16="http://schemas.microsoft.com/office/drawing/2014/main" val="304126970"/>
                    </a:ext>
                  </a:extLst>
                </a:gridCol>
                <a:gridCol w="769434">
                  <a:extLst>
                    <a:ext uri="{9D8B030D-6E8A-4147-A177-3AD203B41FA5}">
                      <a16:colId xmlns:a16="http://schemas.microsoft.com/office/drawing/2014/main" val="234212632"/>
                    </a:ext>
                  </a:extLst>
                </a:gridCol>
                <a:gridCol w="691375">
                  <a:extLst>
                    <a:ext uri="{9D8B030D-6E8A-4147-A177-3AD203B41FA5}">
                      <a16:colId xmlns:a16="http://schemas.microsoft.com/office/drawing/2014/main" val="1658176734"/>
                    </a:ext>
                  </a:extLst>
                </a:gridCol>
                <a:gridCol w="758283">
                  <a:extLst>
                    <a:ext uri="{9D8B030D-6E8A-4147-A177-3AD203B41FA5}">
                      <a16:colId xmlns:a16="http://schemas.microsoft.com/office/drawing/2014/main" val="4253901259"/>
                    </a:ext>
                  </a:extLst>
                </a:gridCol>
                <a:gridCol w="936703">
                  <a:extLst>
                    <a:ext uri="{9D8B030D-6E8A-4147-A177-3AD203B41FA5}">
                      <a16:colId xmlns:a16="http://schemas.microsoft.com/office/drawing/2014/main" val="1071443223"/>
                    </a:ext>
                  </a:extLst>
                </a:gridCol>
                <a:gridCol w="981307">
                  <a:extLst>
                    <a:ext uri="{9D8B030D-6E8A-4147-A177-3AD203B41FA5}">
                      <a16:colId xmlns:a16="http://schemas.microsoft.com/office/drawing/2014/main" val="696115329"/>
                    </a:ext>
                  </a:extLst>
                </a:gridCol>
              </a:tblGrid>
              <a:tr h="693655">
                <a:tc>
                  <a:txBody>
                    <a:bodyPr/>
                    <a:lstStyle/>
                    <a:p>
                      <a:pPr algn="l">
                        <a:spcAft>
                          <a:spcPts val="0"/>
                        </a:spcAft>
                      </a:pPr>
                      <a:r>
                        <a:rPr lang="fr-FR" sz="1000">
                          <a:effectLst/>
                        </a:rPr>
                        <a:t>Institution réalisant la publication</a:t>
                      </a:r>
                    </a:p>
                  </a:txBody>
                  <a:tcPr marL="46407" marR="46407" marT="46407" marB="46407"/>
                </a:tc>
                <a:tc>
                  <a:txBody>
                    <a:bodyPr/>
                    <a:lstStyle/>
                    <a:p>
                      <a:pPr algn="l">
                        <a:spcAft>
                          <a:spcPts val="0"/>
                        </a:spcAft>
                      </a:pPr>
                      <a:r>
                        <a:rPr lang="fr-FR" sz="1000">
                          <a:effectLst/>
                        </a:rPr>
                        <a:t>Type de publication</a:t>
                      </a:r>
                    </a:p>
                  </a:txBody>
                  <a:tcPr marL="46407" marR="46407" marT="46407" marB="46407"/>
                </a:tc>
                <a:tc>
                  <a:txBody>
                    <a:bodyPr/>
                    <a:lstStyle/>
                    <a:p>
                      <a:pPr algn="l">
                        <a:spcAft>
                          <a:spcPts val="0"/>
                        </a:spcAft>
                      </a:pPr>
                      <a:r>
                        <a:rPr lang="fr-FR" sz="1000">
                          <a:effectLst/>
                        </a:rPr>
                        <a:t>Titre de la publication</a:t>
                      </a:r>
                    </a:p>
                  </a:txBody>
                  <a:tcPr marL="46407" marR="46407" marT="46407" marB="46407"/>
                </a:tc>
                <a:tc>
                  <a:txBody>
                    <a:bodyPr/>
                    <a:lstStyle/>
                    <a:p>
                      <a:pPr algn="l">
                        <a:spcAft>
                          <a:spcPts val="0"/>
                        </a:spcAft>
                      </a:pPr>
                      <a:r>
                        <a:rPr lang="fr-FR" sz="1000">
                          <a:effectLst/>
                        </a:rPr>
                        <a:t>Date de publication</a:t>
                      </a:r>
                    </a:p>
                  </a:txBody>
                  <a:tcPr marL="46407" marR="46407" marT="46407" marB="46407"/>
                </a:tc>
                <a:tc>
                  <a:txBody>
                    <a:bodyPr/>
                    <a:lstStyle/>
                    <a:p>
                      <a:pPr algn="l">
                        <a:spcAft>
                          <a:spcPts val="0"/>
                        </a:spcAft>
                      </a:pPr>
                      <a:r>
                        <a:rPr lang="fr-FR" sz="1000">
                          <a:effectLst/>
                        </a:rPr>
                        <a:t>Dernière mise à jour</a:t>
                      </a:r>
                    </a:p>
                  </a:txBody>
                  <a:tcPr marL="46407" marR="46407" marT="46407" marB="46407"/>
                </a:tc>
                <a:tc>
                  <a:txBody>
                    <a:bodyPr/>
                    <a:lstStyle/>
                    <a:p>
                      <a:pPr algn="l">
                        <a:spcAft>
                          <a:spcPts val="0"/>
                        </a:spcAft>
                      </a:pPr>
                      <a:r>
                        <a:rPr lang="fr-FR" sz="1000">
                          <a:effectLst/>
                        </a:rPr>
                        <a:t>ACCESSIBILITÉ</a:t>
                      </a:r>
                    </a:p>
                    <a:p>
                      <a:pPr algn="l">
                        <a:spcAft>
                          <a:spcPts val="0"/>
                        </a:spcAft>
                      </a:pPr>
                      <a:r>
                        <a:rPr lang="fr-FR" sz="1000">
                          <a:effectLst/>
                        </a:rPr>
                        <a:t> (Nbre de clics)</a:t>
                      </a:r>
                    </a:p>
                  </a:txBody>
                  <a:tcPr marL="6961" marR="6961" marT="6961" marB="6961"/>
                </a:tc>
                <a:tc>
                  <a:txBody>
                    <a:bodyPr/>
                    <a:lstStyle/>
                    <a:p>
                      <a:pPr algn="l">
                        <a:spcAft>
                          <a:spcPts val="0"/>
                        </a:spcAft>
                      </a:pPr>
                      <a:r>
                        <a:rPr lang="fr-FR" sz="1000">
                          <a:effectLst/>
                        </a:rPr>
                        <a:t>30 thèmes abordés (et hyperliens)</a:t>
                      </a:r>
                    </a:p>
                  </a:txBody>
                  <a:tcPr marL="46407" marR="46407" marT="46407" marB="46407"/>
                </a:tc>
                <a:tc>
                  <a:txBody>
                    <a:bodyPr/>
                    <a:lstStyle/>
                    <a:p>
                      <a:pPr algn="l">
                        <a:spcAft>
                          <a:spcPts val="0"/>
                        </a:spcAft>
                      </a:pPr>
                      <a:r>
                        <a:rPr lang="fr-FR" sz="1000">
                          <a:effectLst/>
                        </a:rPr>
                        <a:t>Hyperliens </a:t>
                      </a:r>
                    </a:p>
                    <a:p>
                      <a:pPr algn="l">
                        <a:spcAft>
                          <a:spcPts val="0"/>
                        </a:spcAft>
                      </a:pPr>
                      <a:r>
                        <a:rPr lang="fr-FR" sz="1000">
                          <a:effectLst/>
                        </a:rPr>
                        <a:t>Pour des informations complémentaires</a:t>
                      </a:r>
                    </a:p>
                  </a:txBody>
                  <a:tcPr marL="46407" marR="46407" marT="46407" marB="46407"/>
                </a:tc>
                <a:tc>
                  <a:txBody>
                    <a:bodyPr/>
                    <a:lstStyle/>
                    <a:p>
                      <a:pPr algn="l">
                        <a:spcAft>
                          <a:spcPts val="0"/>
                        </a:spcAft>
                      </a:pPr>
                      <a:r>
                        <a:rPr lang="fr-FR" sz="1000">
                          <a:effectLst/>
                        </a:rPr>
                        <a:t>Nbre de RÉFÉRENCES (le cas échéant)</a:t>
                      </a:r>
                    </a:p>
                  </a:txBody>
                  <a:tcPr marL="46407" marR="46407" marT="46407" marB="46407"/>
                </a:tc>
                <a:extLst>
                  <a:ext uri="{0D108BD9-81ED-4DB2-BD59-A6C34878D82A}">
                    <a16:rowId xmlns:a16="http://schemas.microsoft.com/office/drawing/2014/main" val="1956364155"/>
                  </a:ext>
                </a:extLst>
              </a:tr>
              <a:tr h="1220403">
                <a:tc>
                  <a:txBody>
                    <a:bodyPr/>
                    <a:lstStyle/>
                    <a:p>
                      <a:pPr algn="l">
                        <a:spcAft>
                          <a:spcPts val="0"/>
                        </a:spcAft>
                      </a:pPr>
                      <a:r>
                        <a:rPr lang="fr-FR" sz="1000">
                          <a:effectLst/>
                        </a:rPr>
                        <a:t>ACOG (American College of Obstetricians and Gynecologists)</a:t>
                      </a:r>
                    </a:p>
                    <a:p>
                      <a:pPr algn="l">
                        <a:spcAft>
                          <a:spcPts val="0"/>
                        </a:spcAft>
                      </a:pPr>
                      <a:r>
                        <a:rPr lang="fr-FR" sz="1200">
                          <a:effectLst/>
                        </a:rPr>
                        <a:t> </a:t>
                      </a:r>
                    </a:p>
                    <a:p>
                      <a:pPr algn="l">
                        <a:spcAft>
                          <a:spcPts val="0"/>
                        </a:spcAft>
                      </a:pPr>
                      <a:r>
                        <a:rPr lang="fr-FR" sz="1000">
                          <a:effectLst/>
                        </a:rPr>
                        <a:t> </a:t>
                      </a:r>
                    </a:p>
                    <a:p>
                      <a:pPr algn="l">
                        <a:spcAft>
                          <a:spcPts val="0"/>
                        </a:spcAft>
                      </a:pPr>
                      <a:r>
                        <a:rPr lang="fr-FR" sz="1000">
                          <a:effectLst/>
                        </a:rPr>
                        <a:t>CDC (Centres pour le contrôle et la prévention des maladies)</a:t>
                      </a:r>
                    </a:p>
                    <a:p>
                      <a:pPr algn="l">
                        <a:spcAft>
                          <a:spcPts val="0"/>
                        </a:spcAft>
                      </a:pPr>
                      <a:r>
                        <a:rPr lang="fr-FR" sz="1200">
                          <a:effectLst/>
                        </a:rPr>
                        <a:t> </a:t>
                      </a:r>
                    </a:p>
                    <a:p>
                      <a:pPr algn="l">
                        <a:spcAft>
                          <a:spcPts val="0"/>
                        </a:spcAft>
                      </a:pPr>
                      <a:r>
                        <a:rPr lang="fr-FR" sz="1000">
                          <a:effectLst/>
                        </a:rPr>
                        <a:t> </a:t>
                      </a:r>
                    </a:p>
                    <a:p>
                      <a:pPr algn="l">
                        <a:spcAft>
                          <a:spcPts val="0"/>
                        </a:spcAft>
                      </a:pPr>
                      <a:r>
                        <a:rPr lang="fr-FR" sz="1000">
                          <a:effectLst/>
                        </a:rPr>
                        <a:t>SMFM (Society for Maternal-Fetal Medicine)</a:t>
                      </a:r>
                    </a:p>
                  </a:txBody>
                  <a:tcPr marL="46407" marR="46407" marT="46407" marB="46407"/>
                </a:tc>
                <a:tc>
                  <a:txBody>
                    <a:bodyPr/>
                    <a:lstStyle/>
                    <a:p>
                      <a:pPr algn="l">
                        <a:spcAft>
                          <a:spcPts val="0"/>
                        </a:spcAft>
                      </a:pPr>
                      <a:r>
                        <a:rPr lang="fr-FR" sz="1000">
                          <a:effectLst/>
                        </a:rPr>
                        <a:t>PAGE WEB DE DIVULGATION</a:t>
                      </a:r>
                    </a:p>
                    <a:p>
                      <a:pPr algn="l">
                        <a:spcAft>
                          <a:spcPts val="0"/>
                        </a:spcAft>
                      </a:pPr>
                      <a:r>
                        <a:rPr lang="fr-FR" sz="1200">
                          <a:effectLst/>
                        </a:rPr>
                        <a:t> </a:t>
                      </a:r>
                    </a:p>
                    <a:p>
                      <a:pPr algn="l">
                        <a:spcAft>
                          <a:spcPts val="0"/>
                        </a:spcAft>
                      </a:pPr>
                      <a:r>
                        <a:rPr lang="fr-FR" sz="1000">
                          <a:effectLst/>
                        </a:rPr>
                        <a:t>PAGE WEB DE DIVULGATION</a:t>
                      </a:r>
                    </a:p>
                    <a:p>
                      <a:pPr algn="l">
                        <a:spcAft>
                          <a:spcPts val="0"/>
                        </a:spcAft>
                      </a:pPr>
                      <a:r>
                        <a:rPr lang="fr-FR" sz="1200">
                          <a:effectLst/>
                        </a:rPr>
                        <a:t> </a:t>
                      </a:r>
                    </a:p>
                    <a:p>
                      <a:pPr algn="l">
                        <a:spcAft>
                          <a:spcPts val="0"/>
                        </a:spcAft>
                      </a:pPr>
                      <a:r>
                        <a:rPr lang="fr-FR" sz="1000">
                          <a:effectLst/>
                        </a:rPr>
                        <a:t>COMMENTAIRE</a:t>
                      </a:r>
                    </a:p>
                  </a:txBody>
                  <a:tcPr marL="46407" marR="46407" marT="46407" marB="46407"/>
                </a:tc>
                <a:tc>
                  <a:txBody>
                    <a:bodyPr/>
                    <a:lstStyle/>
                    <a:p>
                      <a:pPr algn="l">
                        <a:spcAft>
                          <a:spcPts val="0"/>
                        </a:spcAft>
                      </a:pPr>
                      <a:r>
                        <a:rPr lang="fr-FR" sz="900">
                          <a:effectLst/>
                        </a:rPr>
                        <a:t>Outpatient Assessment and Management for Pregnant Women With Suspected or Confirmed Novel Coronavirus (COVID-19)</a:t>
                      </a:r>
                    </a:p>
                    <a:p>
                      <a:pPr algn="l">
                        <a:spcAft>
                          <a:spcPts val="0"/>
                        </a:spcAft>
                      </a:pPr>
                      <a:r>
                        <a:rPr lang="fr-FR" sz="900">
                          <a:effectLst/>
                        </a:rPr>
                        <a:t> </a:t>
                      </a:r>
                    </a:p>
                    <a:p>
                      <a:pPr algn="l">
                        <a:spcAft>
                          <a:spcPts val="0"/>
                        </a:spcAft>
                      </a:pPr>
                      <a:r>
                        <a:rPr lang="fr-FR" sz="900">
                          <a:effectLst/>
                        </a:rPr>
                        <a:t>Considerations for Inpatient Obstetric Healthcare Settings</a:t>
                      </a:r>
                    </a:p>
                    <a:p>
                      <a:pPr algn="l">
                        <a:spcAft>
                          <a:spcPts val="0"/>
                        </a:spcAft>
                      </a:pPr>
                      <a:r>
                        <a:rPr lang="fr-FR" sz="1200">
                          <a:effectLst/>
                        </a:rPr>
                        <a:t> </a:t>
                      </a:r>
                    </a:p>
                    <a:p>
                      <a:pPr algn="l">
                        <a:spcAft>
                          <a:spcPts val="0"/>
                        </a:spcAft>
                      </a:pPr>
                      <a:r>
                        <a:rPr lang="fr-FR" sz="900">
                          <a:effectLst/>
                        </a:rPr>
                        <a:t>Coronavirus (COVID-19) and Pregnancy: What Maternal-Fetal Medicine Subspecialists Need</a:t>
                      </a:r>
                    </a:p>
                    <a:p>
                      <a:pPr algn="l">
                        <a:spcAft>
                          <a:spcPts val="0"/>
                        </a:spcAft>
                      </a:pPr>
                      <a:r>
                        <a:rPr lang="fr-FR" sz="900">
                          <a:effectLst/>
                        </a:rPr>
                        <a:t>to Know</a:t>
                      </a:r>
                    </a:p>
                  </a:txBody>
                  <a:tcPr marL="46407" marR="46407" marT="46407" marB="46407"/>
                </a:tc>
                <a:tc>
                  <a:txBody>
                    <a:bodyPr/>
                    <a:lstStyle/>
                    <a:p>
                      <a:pPr algn="l">
                        <a:spcAft>
                          <a:spcPts val="0"/>
                        </a:spcAft>
                      </a:pPr>
                      <a:r>
                        <a:rPr lang="fr-FR" sz="1000">
                          <a:effectLst/>
                        </a:rPr>
                        <a:t>13/03</a:t>
                      </a:r>
                    </a:p>
                    <a:p>
                      <a:pPr algn="l">
                        <a:spcAft>
                          <a:spcPts val="0"/>
                        </a:spcAft>
                      </a:pPr>
                      <a:r>
                        <a:rPr lang="fr-FR" sz="1200">
                          <a:effectLst/>
                        </a:rPr>
                        <a:t> </a:t>
                      </a:r>
                    </a:p>
                    <a:p>
                      <a:pPr algn="l">
                        <a:spcAft>
                          <a:spcPts val="0"/>
                        </a:spcAft>
                      </a:pPr>
                      <a:r>
                        <a:rPr lang="fr-FR" sz="1000">
                          <a:effectLst/>
                        </a:rPr>
                        <a:t>17/03</a:t>
                      </a:r>
                    </a:p>
                    <a:p>
                      <a:pPr algn="l">
                        <a:spcAft>
                          <a:spcPts val="0"/>
                        </a:spcAft>
                      </a:pPr>
                      <a:r>
                        <a:rPr lang="fr-FR" sz="1200">
                          <a:effectLst/>
                        </a:rPr>
                        <a:t> </a:t>
                      </a:r>
                    </a:p>
                    <a:p>
                      <a:pPr algn="l">
                        <a:spcAft>
                          <a:spcPts val="0"/>
                        </a:spcAft>
                      </a:pPr>
                      <a:r>
                        <a:rPr lang="fr-FR" sz="1000">
                          <a:effectLst/>
                        </a:rPr>
                        <a:t>17/03</a:t>
                      </a:r>
                    </a:p>
                  </a:txBody>
                  <a:tcPr marL="46407" marR="46407" marT="46407" marB="46407"/>
                </a:tc>
                <a:tc>
                  <a:txBody>
                    <a:bodyPr/>
                    <a:lstStyle/>
                    <a:p>
                      <a:pPr algn="l">
                        <a:spcAft>
                          <a:spcPts val="0"/>
                        </a:spcAft>
                      </a:pPr>
                      <a:r>
                        <a:rPr lang="fr-FR" sz="1000">
                          <a:effectLst/>
                        </a:rPr>
                        <a:t>10/04</a:t>
                      </a:r>
                    </a:p>
                    <a:p>
                      <a:pPr algn="l">
                        <a:spcAft>
                          <a:spcPts val="0"/>
                        </a:spcAft>
                      </a:pPr>
                      <a:r>
                        <a:rPr lang="fr-FR" sz="1200">
                          <a:effectLst/>
                        </a:rPr>
                        <a:t> </a:t>
                      </a:r>
                    </a:p>
                    <a:p>
                      <a:pPr algn="l">
                        <a:spcAft>
                          <a:spcPts val="0"/>
                        </a:spcAft>
                      </a:pPr>
                      <a:r>
                        <a:rPr lang="fr-FR" sz="1000">
                          <a:effectLst/>
                        </a:rPr>
                        <a:t>06/104</a:t>
                      </a:r>
                    </a:p>
                    <a:p>
                      <a:pPr algn="l">
                        <a:spcAft>
                          <a:spcPts val="0"/>
                        </a:spcAft>
                      </a:pPr>
                      <a:r>
                        <a:rPr lang="fr-FR" sz="1200">
                          <a:effectLst/>
                        </a:rPr>
                        <a:t> </a:t>
                      </a:r>
                    </a:p>
                    <a:p>
                      <a:pPr algn="l">
                        <a:spcAft>
                          <a:spcPts val="0"/>
                        </a:spcAft>
                      </a:pPr>
                      <a:r>
                        <a:rPr lang="fr-FR" sz="1000">
                          <a:effectLst/>
                        </a:rPr>
                        <a:t>11/04</a:t>
                      </a:r>
                    </a:p>
                  </a:txBody>
                  <a:tcPr marL="46407" marR="46407" marT="46407" marB="46407"/>
                </a:tc>
                <a:tc>
                  <a:txBody>
                    <a:bodyPr/>
                    <a:lstStyle/>
                    <a:p>
                      <a:pPr marL="595630" marR="416560" indent="-595630" algn="ctr">
                        <a:spcAft>
                          <a:spcPts val="0"/>
                        </a:spcAft>
                      </a:pPr>
                      <a:r>
                        <a:rPr lang="fr-FR" sz="1000">
                          <a:effectLst/>
                        </a:rPr>
                        <a:t>1</a:t>
                      </a:r>
                    </a:p>
                    <a:p>
                      <a:pPr marL="595630" marR="416560" indent="-595630" algn="ctr">
                        <a:spcAft>
                          <a:spcPts val="0"/>
                        </a:spcAft>
                      </a:pPr>
                      <a:r>
                        <a:rPr lang="fr-FR" sz="1200">
                          <a:effectLst/>
                        </a:rPr>
                        <a:t> </a:t>
                      </a:r>
                    </a:p>
                    <a:p>
                      <a:pPr marL="595630" marR="416560" indent="-595630" algn="ctr">
                        <a:spcAft>
                          <a:spcPts val="0"/>
                        </a:spcAft>
                      </a:pPr>
                      <a:r>
                        <a:rPr lang="fr-FR" sz="1000">
                          <a:effectLst/>
                        </a:rPr>
                        <a:t>1</a:t>
                      </a:r>
                    </a:p>
                    <a:p>
                      <a:pPr marL="595630" marR="416560" indent="-595630" algn="ctr">
                        <a:spcAft>
                          <a:spcPts val="0"/>
                        </a:spcAft>
                      </a:pPr>
                      <a:r>
                        <a:rPr lang="fr-FR" sz="1200">
                          <a:effectLst/>
                        </a:rPr>
                        <a:t> </a:t>
                      </a:r>
                    </a:p>
                    <a:p>
                      <a:pPr marL="595630" marR="416560" indent="-595630" algn="ctr">
                        <a:spcAft>
                          <a:spcPts val="0"/>
                        </a:spcAft>
                      </a:pPr>
                      <a:r>
                        <a:rPr lang="fr-FR" sz="1000">
                          <a:effectLst/>
                        </a:rPr>
                        <a:t>3</a:t>
                      </a:r>
                    </a:p>
                  </a:txBody>
                  <a:tcPr marL="6961" marR="6961" marT="6961" marB="6961"/>
                </a:tc>
                <a:tc>
                  <a:txBody>
                    <a:bodyPr/>
                    <a:lstStyle/>
                    <a:p>
                      <a:pPr algn="l">
                        <a:spcAft>
                          <a:spcPts val="0"/>
                        </a:spcAft>
                      </a:pPr>
                      <a:r>
                        <a:rPr lang="fr-FR" sz="1000">
                          <a:effectLst/>
                        </a:rPr>
                        <a:t>NON (6)</a:t>
                      </a:r>
                    </a:p>
                    <a:p>
                      <a:pPr algn="l" rtl="0">
                        <a:spcAft>
                          <a:spcPts val="0"/>
                        </a:spcAft>
                      </a:pP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algn="l" rtl="0">
                        <a:spcAft>
                          <a:spcPts val="0"/>
                        </a:spcAft>
                      </a:pP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0"/>
                        </a:spcAft>
                      </a:pPr>
                      <a:r>
                        <a:rPr lang="fr-FR" sz="1000">
                          <a:effectLst/>
                          <a:latin typeface="Calibri" panose="020F0502020204030204" pitchFamily="34" charset="0"/>
                          <a:ea typeface="Calibri" panose="020F0502020204030204" pitchFamily="34" charset="0"/>
                          <a:cs typeface="Times New Roman" panose="02020603050405020304" pitchFamily="18" charset="0"/>
                        </a:rPr>
                        <a:t>NON (4)</a:t>
                      </a:r>
                    </a:p>
                    <a:p>
                      <a:pPr algn="l" rtl="0">
                        <a:spcAft>
                          <a:spcPts val="0"/>
                        </a:spcAft>
                      </a:pP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algn="l" rtl="0">
                        <a:spcAft>
                          <a:spcPts val="0"/>
                        </a:spcAft>
                      </a:pP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0"/>
                        </a:spcAft>
                      </a:pPr>
                      <a:r>
                        <a:rPr lang="fr-FR" sz="1000">
                          <a:effectLst/>
                          <a:latin typeface="Calibri" panose="020F0502020204030204" pitchFamily="34" charset="0"/>
                          <a:ea typeface="Calibri" panose="020F0502020204030204" pitchFamily="34" charset="0"/>
                          <a:cs typeface="Times New Roman" panose="02020603050405020304" pitchFamily="18" charset="0"/>
                        </a:rPr>
                        <a:t>OUI</a:t>
                      </a:r>
                    </a:p>
                  </a:txBody>
                  <a:tcPr marL="46407" marR="46407" marT="46407" marB="46407"/>
                </a:tc>
                <a:tc>
                  <a:txBody>
                    <a:bodyPr/>
                    <a:lstStyle/>
                    <a:p>
                      <a:pPr algn="ctr">
                        <a:spcAft>
                          <a:spcPts val="0"/>
                        </a:spcAft>
                      </a:pPr>
                      <a:r>
                        <a:rPr lang="fr-FR" sz="1000">
                          <a:effectLst/>
                        </a:rPr>
                        <a:t>15</a:t>
                      </a:r>
                    </a:p>
                  </a:txBody>
                  <a:tcPr marL="46407" marR="46407" marT="46407" marB="46407"/>
                </a:tc>
                <a:tc>
                  <a:txBody>
                    <a:bodyPr/>
                    <a:lstStyle/>
                    <a:p>
                      <a:pPr algn="ctr">
                        <a:spcAft>
                          <a:spcPts val="0"/>
                        </a:spcAft>
                      </a:pPr>
                      <a:r>
                        <a:rPr lang="fr-FR" sz="1000">
                          <a:effectLst/>
                        </a:rPr>
                        <a:t>1</a:t>
                      </a:r>
                    </a:p>
                    <a:p>
                      <a:pPr algn="ctr">
                        <a:spcAft>
                          <a:spcPts val="0"/>
                        </a:spcAft>
                      </a:pPr>
                      <a:r>
                        <a:rPr lang="fr-FR" sz="1200">
                          <a:effectLst/>
                        </a:rPr>
                        <a:t> </a:t>
                      </a:r>
                    </a:p>
                    <a:p>
                      <a:pPr algn="ctr">
                        <a:spcAft>
                          <a:spcPts val="0"/>
                        </a:spcAft>
                      </a:pPr>
                      <a:r>
                        <a:rPr lang="fr-FR" sz="1000">
                          <a:effectLst/>
                        </a:rPr>
                        <a:t>76</a:t>
                      </a:r>
                    </a:p>
                    <a:p>
                      <a:pPr algn="ctr">
                        <a:spcAft>
                          <a:spcPts val="0"/>
                        </a:spcAft>
                      </a:pPr>
                      <a:r>
                        <a:rPr lang="fr-FR" sz="1200">
                          <a:effectLst/>
                        </a:rPr>
                        <a:t> </a:t>
                      </a:r>
                    </a:p>
                    <a:p>
                      <a:pPr algn="ctr">
                        <a:spcAft>
                          <a:spcPts val="0"/>
                        </a:spcAft>
                      </a:pPr>
                      <a:r>
                        <a:rPr lang="fr-FR" sz="1000">
                          <a:effectLst/>
                        </a:rPr>
                        <a:t>18</a:t>
                      </a:r>
                    </a:p>
                  </a:txBody>
                  <a:tcPr marL="46407" marR="46407" marT="46407" marB="46407"/>
                </a:tc>
                <a:extLst>
                  <a:ext uri="{0D108BD9-81ED-4DB2-BD59-A6C34878D82A}">
                    <a16:rowId xmlns:a16="http://schemas.microsoft.com/office/drawing/2014/main" val="3277063630"/>
                  </a:ext>
                </a:extLst>
              </a:tr>
              <a:tr h="396422">
                <a:tc>
                  <a:txBody>
                    <a:bodyPr/>
                    <a:lstStyle/>
                    <a:p>
                      <a:pPr algn="l">
                        <a:spcAft>
                          <a:spcPts val="0"/>
                        </a:spcAft>
                      </a:pPr>
                      <a:r>
                        <a:rPr lang="fr-FR" sz="1000">
                          <a:effectLst/>
                        </a:rPr>
                        <a:t>MINISTÈRE DE LA SANTÉ ESPAGNOL</a:t>
                      </a:r>
                    </a:p>
                  </a:txBody>
                  <a:tcPr marL="46407" marR="46407" marT="46407" marB="46407"/>
                </a:tc>
                <a:tc>
                  <a:txBody>
                    <a:bodyPr/>
                    <a:lstStyle/>
                    <a:p>
                      <a:pPr algn="l">
                        <a:spcAft>
                          <a:spcPts val="0"/>
                        </a:spcAft>
                      </a:pPr>
                      <a:r>
                        <a:rPr lang="fr-FR" sz="1000">
                          <a:effectLst/>
                        </a:rPr>
                        <a:t>LIGNES DIRECTRICES</a:t>
                      </a:r>
                    </a:p>
                  </a:txBody>
                  <a:tcPr marL="46407" marR="46407" marT="46407" marB="46407"/>
                </a:tc>
                <a:tc>
                  <a:txBody>
                    <a:bodyPr/>
                    <a:lstStyle/>
                    <a:p>
                      <a:pPr algn="l">
                        <a:spcAft>
                          <a:spcPts val="0"/>
                        </a:spcAft>
                      </a:pPr>
                      <a:r>
                        <a:rPr lang="fr-FR" sz="900">
                          <a:effectLst/>
                        </a:rPr>
                        <a:t>Prise en charge des femmes enceintes et des nouveau-nés atteints de Covid-19</a:t>
                      </a:r>
                    </a:p>
                  </a:txBody>
                  <a:tcPr marL="46407" marR="46407" marT="46407" marB="46407"/>
                </a:tc>
                <a:tc>
                  <a:txBody>
                    <a:bodyPr/>
                    <a:lstStyle/>
                    <a:p>
                      <a:pPr algn="l">
                        <a:spcAft>
                          <a:spcPts val="0"/>
                        </a:spcAft>
                      </a:pPr>
                      <a:r>
                        <a:rPr lang="fr-FR" sz="1000">
                          <a:effectLst/>
                        </a:rPr>
                        <a:t>17/03</a:t>
                      </a:r>
                    </a:p>
                  </a:txBody>
                  <a:tcPr marL="46407" marR="46407" marT="46407" marB="46407"/>
                </a:tc>
                <a:tc>
                  <a:txBody>
                    <a:bodyPr/>
                    <a:lstStyle/>
                    <a:p>
                      <a:pPr algn="l">
                        <a:spcAft>
                          <a:spcPts val="0"/>
                        </a:spcAft>
                      </a:pPr>
                      <a:r>
                        <a:rPr lang="fr-FR" sz="1000">
                          <a:effectLst/>
                        </a:rPr>
                        <a:t>-</a:t>
                      </a:r>
                    </a:p>
                  </a:txBody>
                  <a:tcPr marL="46407" marR="46407" marT="46407" marB="46407"/>
                </a:tc>
                <a:tc>
                  <a:txBody>
                    <a:bodyPr/>
                    <a:lstStyle/>
                    <a:p>
                      <a:pPr marL="595630" marR="416560" indent="-595630" algn="ctr">
                        <a:spcAft>
                          <a:spcPts val="0"/>
                        </a:spcAft>
                      </a:pPr>
                      <a:r>
                        <a:rPr lang="fr-FR" sz="1000">
                          <a:effectLst/>
                        </a:rPr>
                        <a:t>2</a:t>
                      </a:r>
                    </a:p>
                  </a:txBody>
                  <a:tcPr marL="6961" marR="6961" marT="6961" marB="6961"/>
                </a:tc>
                <a:tc>
                  <a:txBody>
                    <a:bodyPr/>
                    <a:lstStyle/>
                    <a:p>
                      <a:pPr algn="l">
                        <a:spcAft>
                          <a:spcPts val="0"/>
                        </a:spcAft>
                      </a:pPr>
                      <a:r>
                        <a:rPr lang="fr-FR" sz="1000">
                          <a:effectLst/>
                        </a:rPr>
                        <a:t>NON (0)</a:t>
                      </a:r>
                    </a:p>
                  </a:txBody>
                  <a:tcPr marL="46407" marR="46407" marT="46407" marB="46407"/>
                </a:tc>
                <a:tc>
                  <a:txBody>
                    <a:bodyPr/>
                    <a:lstStyle/>
                    <a:p>
                      <a:pPr algn="ctr">
                        <a:spcAft>
                          <a:spcPts val="0"/>
                        </a:spcAft>
                      </a:pPr>
                      <a:r>
                        <a:rPr lang="fr-FR" sz="1000">
                          <a:effectLst/>
                        </a:rPr>
                        <a:t>2</a:t>
                      </a:r>
                    </a:p>
                  </a:txBody>
                  <a:tcPr marL="46407" marR="46407" marT="46407" marB="46407"/>
                </a:tc>
                <a:tc>
                  <a:txBody>
                    <a:bodyPr/>
                    <a:lstStyle/>
                    <a:p>
                      <a:pPr algn="ctr">
                        <a:spcAft>
                          <a:spcPts val="0"/>
                        </a:spcAft>
                      </a:pPr>
                      <a:r>
                        <a:rPr lang="fr-FR" sz="1000">
                          <a:effectLst/>
                        </a:rPr>
                        <a:t>31</a:t>
                      </a:r>
                    </a:p>
                  </a:txBody>
                  <a:tcPr marL="46407" marR="46407" marT="46407" marB="46407"/>
                </a:tc>
                <a:extLst>
                  <a:ext uri="{0D108BD9-81ED-4DB2-BD59-A6C34878D82A}">
                    <a16:rowId xmlns:a16="http://schemas.microsoft.com/office/drawing/2014/main" val="2783089676"/>
                  </a:ext>
                </a:extLst>
              </a:tr>
              <a:tr h="543155">
                <a:tc>
                  <a:txBody>
                    <a:bodyPr/>
                    <a:lstStyle/>
                    <a:p>
                      <a:pPr algn="l">
                        <a:spcAft>
                          <a:spcPts val="0"/>
                        </a:spcAft>
                      </a:pPr>
                      <a:r>
                        <a:rPr lang="fr-FR" sz="1000">
                          <a:effectLst/>
                        </a:rPr>
                        <a:t>OMS</a:t>
                      </a:r>
                    </a:p>
                  </a:txBody>
                  <a:tcPr marL="46407" marR="46407" marT="46407" marB="46407"/>
                </a:tc>
                <a:tc>
                  <a:txBody>
                    <a:bodyPr/>
                    <a:lstStyle/>
                    <a:p>
                      <a:pPr algn="l">
                        <a:spcAft>
                          <a:spcPts val="0"/>
                        </a:spcAft>
                      </a:pPr>
                      <a:r>
                        <a:rPr lang="fr-FR" sz="1000">
                          <a:effectLst/>
                        </a:rPr>
                        <a:t>PAGE WEB DE QUESTIONS-RÉPONSES</a:t>
                      </a:r>
                    </a:p>
                  </a:txBody>
                  <a:tcPr marL="46407" marR="46407" marT="46407" marB="46407"/>
                </a:tc>
                <a:tc>
                  <a:txBody>
                    <a:bodyPr/>
                    <a:lstStyle/>
                    <a:p>
                      <a:pPr algn="l">
                        <a:spcAft>
                          <a:spcPts val="0"/>
                        </a:spcAft>
                      </a:pPr>
                      <a:r>
                        <a:rPr lang="fr-FR" sz="900">
                          <a:effectLst/>
                        </a:rPr>
                        <a:t>Questions-réponses sur le Covid-19, la grossesse, l’accouchement et l’allaitement</a:t>
                      </a:r>
                    </a:p>
                  </a:txBody>
                  <a:tcPr marL="46407" marR="46407" marT="46407" marB="46407"/>
                </a:tc>
                <a:tc>
                  <a:txBody>
                    <a:bodyPr/>
                    <a:lstStyle/>
                    <a:p>
                      <a:pPr algn="l">
                        <a:spcAft>
                          <a:spcPts val="0"/>
                        </a:spcAft>
                      </a:pPr>
                      <a:r>
                        <a:rPr lang="fr-FR" sz="1000">
                          <a:effectLst/>
                        </a:rPr>
                        <a:t>18/03</a:t>
                      </a:r>
                    </a:p>
                  </a:txBody>
                  <a:tcPr marL="46407" marR="46407" marT="46407" marB="46407"/>
                </a:tc>
                <a:tc>
                  <a:txBody>
                    <a:bodyPr/>
                    <a:lstStyle/>
                    <a:p>
                      <a:pPr algn="l">
                        <a:spcAft>
                          <a:spcPts val="0"/>
                        </a:spcAft>
                      </a:pPr>
                      <a:r>
                        <a:rPr lang="fr-FR" sz="1000">
                          <a:effectLst/>
                        </a:rPr>
                        <a:t>-</a:t>
                      </a:r>
                    </a:p>
                  </a:txBody>
                  <a:tcPr marL="46407" marR="46407" marT="46407" marB="46407"/>
                </a:tc>
                <a:tc>
                  <a:txBody>
                    <a:bodyPr/>
                    <a:lstStyle/>
                    <a:p>
                      <a:pPr marL="595630" marR="416560" indent="-595630" algn="ctr">
                        <a:spcAft>
                          <a:spcPts val="0"/>
                        </a:spcAft>
                      </a:pPr>
                      <a:r>
                        <a:rPr lang="fr-FR" sz="1000">
                          <a:effectLst/>
                        </a:rPr>
                        <a:t>1</a:t>
                      </a:r>
                    </a:p>
                  </a:txBody>
                  <a:tcPr marL="6961" marR="6961" marT="6961" marB="6961"/>
                </a:tc>
                <a:tc>
                  <a:txBody>
                    <a:bodyPr/>
                    <a:lstStyle/>
                    <a:p>
                      <a:pPr algn="l">
                        <a:spcAft>
                          <a:spcPts val="0"/>
                        </a:spcAft>
                      </a:pPr>
                      <a:r>
                        <a:rPr lang="fr-FR" sz="1000">
                          <a:effectLst/>
                        </a:rPr>
                        <a:t>NON (0)</a:t>
                      </a:r>
                    </a:p>
                  </a:txBody>
                  <a:tcPr marL="46407" marR="46407" marT="46407" marB="46407"/>
                </a:tc>
                <a:tc>
                  <a:txBody>
                    <a:bodyPr/>
                    <a:lstStyle/>
                    <a:p>
                      <a:pPr algn="ctr">
                        <a:spcAft>
                          <a:spcPts val="0"/>
                        </a:spcAft>
                      </a:pPr>
                      <a:r>
                        <a:rPr lang="fr-FR" sz="1000">
                          <a:effectLst/>
                        </a:rPr>
                        <a:t>3</a:t>
                      </a:r>
                    </a:p>
                  </a:txBody>
                  <a:tcPr marL="46407" marR="46407" marT="46407" marB="46407"/>
                </a:tc>
                <a:tc>
                  <a:txBody>
                    <a:bodyPr/>
                    <a:lstStyle/>
                    <a:p>
                      <a:pPr algn="ctr">
                        <a:spcAft>
                          <a:spcPts val="0"/>
                        </a:spcAft>
                      </a:pPr>
                      <a:r>
                        <a:rPr lang="fr-FR" sz="1000">
                          <a:effectLst/>
                        </a:rPr>
                        <a:t>0</a:t>
                      </a:r>
                    </a:p>
                  </a:txBody>
                  <a:tcPr marL="46407" marR="46407" marT="46407" marB="46407"/>
                </a:tc>
                <a:extLst>
                  <a:ext uri="{0D108BD9-81ED-4DB2-BD59-A6C34878D82A}">
                    <a16:rowId xmlns:a16="http://schemas.microsoft.com/office/drawing/2014/main" val="281152823"/>
                  </a:ext>
                </a:extLst>
              </a:tr>
              <a:tr h="404521">
                <a:tc>
                  <a:txBody>
                    <a:bodyPr/>
                    <a:lstStyle/>
                    <a:p>
                      <a:pPr algn="l">
                        <a:spcAft>
                          <a:spcPts val="0"/>
                        </a:spcAft>
                      </a:pPr>
                      <a:r>
                        <a:rPr lang="fr-FR" sz="1000">
                          <a:effectLst/>
                        </a:rPr>
                        <a:t>RCOG</a:t>
                      </a:r>
                    </a:p>
                  </a:txBody>
                  <a:tcPr marL="46407" marR="46407" marT="46407" marB="46407"/>
                </a:tc>
                <a:tc>
                  <a:txBody>
                    <a:bodyPr/>
                    <a:lstStyle/>
                    <a:p>
                      <a:pPr algn="l">
                        <a:spcAft>
                          <a:spcPts val="0"/>
                        </a:spcAft>
                      </a:pPr>
                      <a:r>
                        <a:rPr lang="fr-FR" sz="1000">
                          <a:effectLst/>
                        </a:rPr>
                        <a:t>LIGNES DIRECTRICES</a:t>
                      </a:r>
                    </a:p>
                  </a:txBody>
                  <a:tcPr marL="46407" marR="46407" marT="46407" marB="46407"/>
                </a:tc>
                <a:tc>
                  <a:txBody>
                    <a:bodyPr/>
                    <a:lstStyle/>
                    <a:p>
                      <a:pPr algn="l">
                        <a:spcAft>
                          <a:spcPts val="0"/>
                        </a:spcAft>
                      </a:pPr>
                      <a:r>
                        <a:rPr lang="fr-FR" sz="900">
                          <a:effectLst/>
                        </a:rPr>
                        <a:t>Coronavirus (COVID-19) Infection in</a:t>
                      </a:r>
                    </a:p>
                    <a:p>
                      <a:pPr algn="l">
                        <a:spcAft>
                          <a:spcPts val="0"/>
                        </a:spcAft>
                      </a:pPr>
                      <a:r>
                        <a:rPr lang="fr-FR" sz="900">
                          <a:effectLst/>
                        </a:rPr>
                        <a:t>Pregnancy</a:t>
                      </a:r>
                    </a:p>
                  </a:txBody>
                  <a:tcPr marL="46407" marR="46407" marT="46407" marB="46407"/>
                </a:tc>
                <a:tc>
                  <a:txBody>
                    <a:bodyPr/>
                    <a:lstStyle/>
                    <a:p>
                      <a:pPr algn="l">
                        <a:spcAft>
                          <a:spcPts val="0"/>
                        </a:spcAft>
                      </a:pPr>
                      <a:r>
                        <a:rPr lang="fr-FR" sz="1000">
                          <a:effectLst/>
                        </a:rPr>
                        <a:t>09/03 (1</a:t>
                      </a:r>
                      <a:r>
                        <a:rPr lang="fr-FR" sz="1000" baseline="30000">
                          <a:effectLst/>
                        </a:rPr>
                        <a:t>re</a:t>
                      </a:r>
                      <a:r>
                        <a:rPr lang="fr-FR" sz="1000">
                          <a:effectLst/>
                        </a:rPr>
                        <a:t> édition)</a:t>
                      </a:r>
                    </a:p>
                  </a:txBody>
                  <a:tcPr marL="46407" marR="46407" marT="46407" marB="46407"/>
                </a:tc>
                <a:tc>
                  <a:txBody>
                    <a:bodyPr/>
                    <a:lstStyle/>
                    <a:p>
                      <a:pPr algn="l">
                        <a:spcAft>
                          <a:spcPts val="0"/>
                        </a:spcAft>
                      </a:pPr>
                      <a:r>
                        <a:rPr lang="fr-FR" sz="1000">
                          <a:effectLst/>
                        </a:rPr>
                        <a:t>09/04</a:t>
                      </a:r>
                    </a:p>
                  </a:txBody>
                  <a:tcPr marL="46407" marR="46407" marT="46407" marB="46407"/>
                </a:tc>
                <a:tc>
                  <a:txBody>
                    <a:bodyPr/>
                    <a:lstStyle/>
                    <a:p>
                      <a:pPr marL="595630" marR="416560" indent="-595630" algn="ctr">
                        <a:spcAft>
                          <a:spcPts val="0"/>
                        </a:spcAft>
                      </a:pPr>
                      <a:r>
                        <a:rPr lang="fr-FR" sz="1000">
                          <a:effectLst/>
                        </a:rPr>
                        <a:t>2</a:t>
                      </a:r>
                    </a:p>
                  </a:txBody>
                  <a:tcPr marL="6961" marR="6961" marT="6961" marB="6961"/>
                </a:tc>
                <a:tc>
                  <a:txBody>
                    <a:bodyPr/>
                    <a:lstStyle/>
                    <a:p>
                      <a:pPr algn="l">
                        <a:spcAft>
                          <a:spcPts val="0"/>
                        </a:spcAft>
                      </a:pPr>
                      <a:r>
                        <a:rPr lang="fr-FR" sz="1000">
                          <a:effectLst/>
                        </a:rPr>
                        <a:t>OUI (2)</a:t>
                      </a:r>
                    </a:p>
                  </a:txBody>
                  <a:tcPr marL="46407" marR="46407" marT="46407" marB="46407"/>
                </a:tc>
                <a:tc>
                  <a:txBody>
                    <a:bodyPr/>
                    <a:lstStyle/>
                    <a:p>
                      <a:pPr algn="ctr">
                        <a:spcAft>
                          <a:spcPts val="0"/>
                        </a:spcAft>
                      </a:pPr>
                      <a:r>
                        <a:rPr lang="fr-FR" sz="1000">
                          <a:effectLst/>
                        </a:rPr>
                        <a:t>60</a:t>
                      </a:r>
                    </a:p>
                  </a:txBody>
                  <a:tcPr marL="46407" marR="46407" marT="46407" marB="46407"/>
                </a:tc>
                <a:tc>
                  <a:txBody>
                    <a:bodyPr/>
                    <a:lstStyle/>
                    <a:p>
                      <a:pPr algn="ctr">
                        <a:spcAft>
                          <a:spcPts val="0"/>
                        </a:spcAft>
                      </a:pPr>
                      <a:r>
                        <a:rPr lang="fr-FR" sz="1000">
                          <a:effectLst/>
                        </a:rPr>
                        <a:t>45</a:t>
                      </a:r>
                    </a:p>
                  </a:txBody>
                  <a:tcPr marL="46407" marR="46407" marT="46407" marB="46407"/>
                </a:tc>
                <a:extLst>
                  <a:ext uri="{0D108BD9-81ED-4DB2-BD59-A6C34878D82A}">
                    <a16:rowId xmlns:a16="http://schemas.microsoft.com/office/drawing/2014/main" val="1434331183"/>
                  </a:ext>
                </a:extLst>
              </a:tr>
              <a:tr h="498005">
                <a:tc>
                  <a:txBody>
                    <a:bodyPr/>
                    <a:lstStyle/>
                    <a:p>
                      <a:pPr algn="l">
                        <a:spcAft>
                          <a:spcPts val="0"/>
                        </a:spcAft>
                      </a:pPr>
                      <a:r>
                        <a:rPr lang="fr-FR" sz="1000">
                          <a:effectLst/>
                        </a:rPr>
                        <a:t>ISUOG</a:t>
                      </a:r>
                    </a:p>
                  </a:txBody>
                  <a:tcPr marL="46407" marR="46407" marT="46407" marB="46407"/>
                </a:tc>
                <a:tc>
                  <a:txBody>
                    <a:bodyPr/>
                    <a:lstStyle/>
                    <a:p>
                      <a:pPr algn="l">
                        <a:spcAft>
                          <a:spcPts val="0"/>
                        </a:spcAft>
                      </a:pPr>
                      <a:r>
                        <a:rPr lang="fr-FR" sz="1000">
                          <a:effectLst/>
                        </a:rPr>
                        <a:t>LIGNES DIRECTRICES PROVISOIRES</a:t>
                      </a:r>
                    </a:p>
                  </a:txBody>
                  <a:tcPr marL="46407" marR="46407" marT="46407" marB="46407"/>
                </a:tc>
                <a:tc>
                  <a:txBody>
                    <a:bodyPr/>
                    <a:lstStyle/>
                    <a:p>
                      <a:pPr algn="l">
                        <a:spcAft>
                          <a:spcPts val="0"/>
                        </a:spcAft>
                      </a:pPr>
                      <a:r>
                        <a:rPr lang="fr-FR" sz="900">
                          <a:effectLst/>
                        </a:rPr>
                        <a:t>ISUOG Interim Guidance on 2019 novel coronavirus infection during pregnancy</a:t>
                      </a:r>
                    </a:p>
                    <a:p>
                      <a:pPr algn="l">
                        <a:spcAft>
                          <a:spcPts val="0"/>
                        </a:spcAft>
                      </a:pPr>
                      <a:r>
                        <a:rPr lang="fr-FR" sz="900">
                          <a:effectLst/>
                        </a:rPr>
                        <a:t>and puerperium: information for healthcare professionals</a:t>
                      </a:r>
                    </a:p>
                  </a:txBody>
                  <a:tcPr marL="46407" marR="46407" marT="46407" marB="46407"/>
                </a:tc>
                <a:tc>
                  <a:txBody>
                    <a:bodyPr/>
                    <a:lstStyle/>
                    <a:p>
                      <a:pPr algn="l">
                        <a:spcAft>
                          <a:spcPts val="0"/>
                        </a:spcAft>
                      </a:pPr>
                      <a:r>
                        <a:rPr lang="fr-FR" sz="1000">
                          <a:effectLst/>
                        </a:rPr>
                        <a:t>11/03</a:t>
                      </a:r>
                    </a:p>
                  </a:txBody>
                  <a:tcPr marL="46407" marR="46407" marT="46407" marB="46407"/>
                </a:tc>
                <a:tc>
                  <a:txBody>
                    <a:bodyPr/>
                    <a:lstStyle/>
                    <a:p>
                      <a:pPr algn="l">
                        <a:spcAft>
                          <a:spcPts val="0"/>
                        </a:spcAft>
                      </a:pPr>
                      <a:r>
                        <a:rPr lang="fr-FR" sz="1000">
                          <a:effectLst/>
                        </a:rPr>
                        <a:t>-</a:t>
                      </a:r>
                    </a:p>
                  </a:txBody>
                  <a:tcPr marL="46407" marR="46407" marT="46407" marB="46407"/>
                </a:tc>
                <a:tc>
                  <a:txBody>
                    <a:bodyPr/>
                    <a:lstStyle/>
                    <a:p>
                      <a:pPr marL="595630" marR="416560" indent="-595630" algn="ctr">
                        <a:spcAft>
                          <a:spcPts val="0"/>
                        </a:spcAft>
                      </a:pPr>
                      <a:r>
                        <a:rPr lang="fr-FR" sz="1000">
                          <a:effectLst/>
                        </a:rPr>
                        <a:t>2</a:t>
                      </a:r>
                    </a:p>
                  </a:txBody>
                  <a:tcPr marL="6961" marR="6961" marT="6961" marB="6961"/>
                </a:tc>
                <a:tc>
                  <a:txBody>
                    <a:bodyPr/>
                    <a:lstStyle/>
                    <a:p>
                      <a:pPr algn="l">
                        <a:spcAft>
                          <a:spcPts val="0"/>
                        </a:spcAft>
                      </a:pPr>
                      <a:r>
                        <a:rPr lang="fr-FR" sz="1000">
                          <a:effectLst/>
                        </a:rPr>
                        <a:t>OUI (0)</a:t>
                      </a:r>
                    </a:p>
                  </a:txBody>
                  <a:tcPr marL="46407" marR="46407" marT="46407" marB="46407"/>
                </a:tc>
                <a:tc>
                  <a:txBody>
                    <a:bodyPr/>
                    <a:lstStyle/>
                    <a:p>
                      <a:pPr algn="ctr">
                        <a:spcAft>
                          <a:spcPts val="0"/>
                        </a:spcAft>
                      </a:pPr>
                      <a:r>
                        <a:rPr lang="fr-FR" sz="1000">
                          <a:effectLst/>
                        </a:rPr>
                        <a:t>0</a:t>
                      </a:r>
                    </a:p>
                  </a:txBody>
                  <a:tcPr marL="46407" marR="46407" marT="46407" marB="46407"/>
                </a:tc>
                <a:tc>
                  <a:txBody>
                    <a:bodyPr/>
                    <a:lstStyle/>
                    <a:p>
                      <a:pPr algn="ctr">
                        <a:spcAft>
                          <a:spcPts val="0"/>
                        </a:spcAft>
                      </a:pPr>
                      <a:r>
                        <a:rPr lang="fr-FR" sz="1000">
                          <a:effectLst/>
                        </a:rPr>
                        <a:t>64</a:t>
                      </a:r>
                    </a:p>
                  </a:txBody>
                  <a:tcPr marL="46407" marR="46407" marT="46407" marB="46407"/>
                </a:tc>
                <a:extLst>
                  <a:ext uri="{0D108BD9-81ED-4DB2-BD59-A6C34878D82A}">
                    <a16:rowId xmlns:a16="http://schemas.microsoft.com/office/drawing/2014/main" val="1567290328"/>
                  </a:ext>
                </a:extLst>
              </a:tr>
              <a:tr h="874254">
                <a:tc>
                  <a:txBody>
                    <a:bodyPr/>
                    <a:lstStyle/>
                    <a:p>
                      <a:pPr algn="l">
                        <a:spcAft>
                          <a:spcPts val="0"/>
                        </a:spcAft>
                      </a:pPr>
                      <a:r>
                        <a:rPr lang="fr-FR" sz="1000">
                          <a:effectLst/>
                        </a:rPr>
                        <a:t>SIGO / AOGOI</a:t>
                      </a:r>
                    </a:p>
                    <a:p>
                      <a:pPr algn="l">
                        <a:spcAft>
                          <a:spcPts val="0"/>
                        </a:spcAft>
                      </a:pPr>
                      <a:r>
                        <a:rPr lang="fr-FR" sz="1200">
                          <a:effectLst/>
                        </a:rPr>
                        <a:t> </a:t>
                      </a:r>
                    </a:p>
                    <a:p>
                      <a:pPr algn="l">
                        <a:spcAft>
                          <a:spcPts val="0"/>
                        </a:spcAft>
                      </a:pPr>
                      <a:r>
                        <a:rPr lang="fr-FR" sz="1000">
                          <a:effectLst/>
                        </a:rPr>
                        <a:t>MINISTÈRE DE LA SANTÉ ITALIEN</a:t>
                      </a:r>
                    </a:p>
                  </a:txBody>
                  <a:tcPr marL="46407" marR="46407" marT="46407" marB="46407"/>
                </a:tc>
                <a:tc>
                  <a:txBody>
                    <a:bodyPr/>
                    <a:lstStyle/>
                    <a:p>
                      <a:pPr algn="l">
                        <a:spcAft>
                          <a:spcPts val="0"/>
                        </a:spcAft>
                      </a:pPr>
                      <a:r>
                        <a:rPr lang="fr-FR" sz="1000">
                          <a:effectLst/>
                        </a:rPr>
                        <a:t>AFFICHE</a:t>
                      </a:r>
                    </a:p>
                    <a:p>
                      <a:pPr algn="l">
                        <a:spcAft>
                          <a:spcPts val="0"/>
                        </a:spcAft>
                      </a:pPr>
                      <a:r>
                        <a:rPr lang="fr-FR" sz="1200">
                          <a:effectLst/>
                        </a:rPr>
                        <a:t> </a:t>
                      </a:r>
                    </a:p>
                    <a:p>
                      <a:pPr algn="l">
                        <a:spcAft>
                          <a:spcPts val="0"/>
                        </a:spcAft>
                      </a:pPr>
                      <a:r>
                        <a:rPr lang="fr-FR" sz="1000">
                          <a:effectLst/>
                        </a:rPr>
                        <a:t>COMMUNICATION</a:t>
                      </a:r>
                    </a:p>
                  </a:txBody>
                  <a:tcPr marL="46407" marR="46407" marT="46407" marB="46407"/>
                </a:tc>
                <a:tc>
                  <a:txBody>
                    <a:bodyPr/>
                    <a:lstStyle/>
                    <a:p>
                      <a:pPr algn="l">
                        <a:spcAft>
                          <a:spcPts val="0"/>
                        </a:spcAft>
                      </a:pPr>
                      <a:r>
                        <a:rPr lang="fr-FR" sz="900">
                          <a:effectLst/>
                        </a:rPr>
                        <a:t>Être enceinte au temps du coronavirus</a:t>
                      </a:r>
                    </a:p>
                    <a:p>
                      <a:pPr algn="l">
                        <a:spcAft>
                          <a:spcPts val="0"/>
                        </a:spcAft>
                      </a:pPr>
                      <a:r>
                        <a:rPr lang="fr-FR" sz="1200">
                          <a:effectLst/>
                        </a:rPr>
                        <a:t> </a:t>
                      </a:r>
                    </a:p>
                    <a:p>
                      <a:pPr algn="l">
                        <a:spcAft>
                          <a:spcPts val="0"/>
                        </a:spcAft>
                      </a:pPr>
                      <a:r>
                        <a:rPr lang="fr-FR" sz="900">
                          <a:effectLst/>
                        </a:rPr>
                        <a:t>Covid-19 : conseils pour la grossesse, l’accouchement, les nouveau-nés et l’allaitement</a:t>
                      </a:r>
                    </a:p>
                  </a:txBody>
                  <a:tcPr marL="46407" marR="46407" marT="46407" marB="46407"/>
                </a:tc>
                <a:tc>
                  <a:txBody>
                    <a:bodyPr/>
                    <a:lstStyle/>
                    <a:p>
                      <a:pPr algn="l">
                        <a:spcAft>
                          <a:spcPts val="0"/>
                        </a:spcAft>
                      </a:pPr>
                      <a:r>
                        <a:rPr lang="fr-FR" sz="1000">
                          <a:effectLst/>
                        </a:rPr>
                        <a:t>04/04</a:t>
                      </a:r>
                    </a:p>
                    <a:p>
                      <a:pPr algn="l">
                        <a:spcAft>
                          <a:spcPts val="0"/>
                        </a:spcAft>
                      </a:pPr>
                      <a:r>
                        <a:rPr lang="fr-FR" sz="1200">
                          <a:effectLst/>
                        </a:rPr>
                        <a:t> </a:t>
                      </a:r>
                    </a:p>
                    <a:p>
                      <a:pPr algn="l">
                        <a:spcAft>
                          <a:spcPts val="0"/>
                        </a:spcAft>
                      </a:pPr>
                      <a:r>
                        <a:rPr lang="fr-FR" sz="1000">
                          <a:effectLst/>
                        </a:rPr>
                        <a:t>31/03</a:t>
                      </a:r>
                    </a:p>
                  </a:txBody>
                  <a:tcPr marL="46407" marR="46407" marT="46407" marB="46407"/>
                </a:tc>
                <a:tc>
                  <a:txBody>
                    <a:bodyPr/>
                    <a:lstStyle/>
                    <a:p>
                      <a:pPr algn="l">
                        <a:spcAft>
                          <a:spcPts val="0"/>
                        </a:spcAft>
                      </a:pPr>
                      <a:r>
                        <a:rPr lang="fr-FR" sz="1000">
                          <a:effectLst/>
                        </a:rPr>
                        <a:t>-</a:t>
                      </a:r>
                    </a:p>
                  </a:txBody>
                  <a:tcPr marL="46407" marR="46407" marT="46407" marB="46407"/>
                </a:tc>
                <a:tc>
                  <a:txBody>
                    <a:bodyPr/>
                    <a:lstStyle/>
                    <a:p>
                      <a:pPr marL="595630" marR="416560" indent="-595630" algn="ctr">
                        <a:spcAft>
                          <a:spcPts val="0"/>
                        </a:spcAft>
                      </a:pPr>
                      <a:r>
                        <a:rPr lang="fr-FR" sz="1000">
                          <a:effectLst/>
                        </a:rPr>
                        <a:t>7</a:t>
                      </a:r>
                    </a:p>
                    <a:p>
                      <a:pPr marL="595630" marR="416560" indent="-595630" algn="l" rtl="0">
                        <a:spcAft>
                          <a:spcPts val="0"/>
                        </a:spcAft>
                      </a:pPr>
                      <a:endParaRPr lang="fr-CH" sz="1000" dirty="0">
                        <a:effectLst/>
                      </a:endParaRPr>
                    </a:p>
                    <a:p>
                      <a:pPr marL="595630" marR="416560" indent="-595630" algn="l" rtl="0">
                        <a:spcAft>
                          <a:spcPts val="0"/>
                        </a:spcAft>
                      </a:pPr>
                      <a:endParaRPr lang="fr-CH" sz="1200" dirty="0">
                        <a:effectLst/>
                      </a:endParaRPr>
                    </a:p>
                    <a:p>
                      <a:pPr marL="595630" marR="416560" indent="-595630" algn="ctr">
                        <a:spcAft>
                          <a:spcPts val="0"/>
                        </a:spcAft>
                      </a:pPr>
                      <a:r>
                        <a:rPr lang="fr-FR" sz="1200">
                          <a:effectLst/>
                        </a:rPr>
                        <a:t> </a:t>
                      </a:r>
                      <a:r>
                        <a:rPr lang="fr-FR" sz="1000">
                          <a:effectLst/>
                        </a:rPr>
                        <a:t>S.O.</a:t>
                      </a:r>
                    </a:p>
                  </a:txBody>
                  <a:tcPr marL="6961" marR="6961" marT="6961" marB="6961"/>
                </a:tc>
                <a:tc>
                  <a:txBody>
                    <a:bodyPr/>
                    <a:lstStyle/>
                    <a:p>
                      <a:pPr algn="l">
                        <a:spcAft>
                          <a:spcPts val="0"/>
                        </a:spcAft>
                      </a:pPr>
                      <a:r>
                        <a:rPr lang="fr-FR" sz="1000">
                          <a:effectLst/>
                          <a:latin typeface="Calibri" panose="020F0502020204030204" pitchFamily="34" charset="0"/>
                          <a:ea typeface="Calibri" panose="020F0502020204030204" pitchFamily="34" charset="0"/>
                          <a:cs typeface="Times New Roman" panose="02020603050405020304" pitchFamily="18" charset="0"/>
                        </a:rPr>
                        <a:t>OUI</a:t>
                      </a:r>
                    </a:p>
                    <a:p>
                      <a:pPr algn="l" rtl="0">
                        <a:spcAft>
                          <a:spcPts val="0"/>
                        </a:spcAft>
                      </a:pP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algn="l" rtl="0">
                        <a:spcAft>
                          <a:spcPts val="0"/>
                        </a:spcAft>
                      </a:pP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0"/>
                        </a:spcAft>
                      </a:pPr>
                      <a:r>
                        <a:rPr lang="fr-FR" sz="1000">
                          <a:effectLst/>
                          <a:latin typeface="Calibri" panose="020F0502020204030204" pitchFamily="34" charset="0"/>
                          <a:ea typeface="Calibri" panose="020F0502020204030204" pitchFamily="34" charset="0"/>
                          <a:cs typeface="Times New Roman" panose="02020603050405020304" pitchFamily="18" charset="0"/>
                        </a:rPr>
                        <a:t>NON</a:t>
                      </a:r>
                    </a:p>
                  </a:txBody>
                  <a:tcPr marL="46407" marR="46407" marT="46407" marB="46407"/>
                </a:tc>
                <a:tc>
                  <a:txBody>
                    <a:bodyPr/>
                    <a:lstStyle/>
                    <a:p>
                      <a:pPr algn="ctr">
                        <a:spcAft>
                          <a:spcPts val="0"/>
                        </a:spcAft>
                      </a:pPr>
                      <a:r>
                        <a:rPr lang="fr-FR" sz="1000">
                          <a:effectLst/>
                        </a:rPr>
                        <a:t>0</a:t>
                      </a:r>
                    </a:p>
                    <a:p>
                      <a:pPr algn="ctr">
                        <a:spcAft>
                          <a:spcPts val="0"/>
                        </a:spcAft>
                      </a:pPr>
                      <a:r>
                        <a:rPr lang="fr-FR" sz="1200">
                          <a:effectLst/>
                        </a:rPr>
                        <a:t> </a:t>
                      </a:r>
                    </a:p>
                    <a:p>
                      <a:pPr algn="ctr">
                        <a:spcAft>
                          <a:spcPts val="0"/>
                        </a:spcAft>
                      </a:pPr>
                      <a:r>
                        <a:rPr lang="fr-FR" sz="1000">
                          <a:effectLst/>
                        </a:rPr>
                        <a:t>S.O.</a:t>
                      </a:r>
                    </a:p>
                  </a:txBody>
                  <a:tcPr marL="46407" marR="46407" marT="46407" marB="46407"/>
                </a:tc>
                <a:tc>
                  <a:txBody>
                    <a:bodyPr/>
                    <a:lstStyle/>
                    <a:p>
                      <a:pPr algn="ctr">
                        <a:spcAft>
                          <a:spcPts val="0"/>
                        </a:spcAft>
                      </a:pPr>
                      <a:r>
                        <a:rPr lang="fr-FR" sz="1000">
                          <a:effectLst/>
                        </a:rPr>
                        <a:t>S.O.</a:t>
                      </a:r>
                    </a:p>
                    <a:p>
                      <a:pPr algn="ctr">
                        <a:spcAft>
                          <a:spcPts val="0"/>
                        </a:spcAft>
                      </a:pPr>
                      <a:r>
                        <a:rPr lang="fr-FR" sz="1200">
                          <a:effectLst/>
                        </a:rPr>
                        <a:t> </a:t>
                      </a:r>
                    </a:p>
                    <a:p>
                      <a:pPr algn="ctr">
                        <a:spcAft>
                          <a:spcPts val="0"/>
                        </a:spcAft>
                      </a:pPr>
                      <a:r>
                        <a:rPr lang="fr-FR" sz="1000">
                          <a:effectLst/>
                        </a:rPr>
                        <a:t>S.O.</a:t>
                      </a:r>
                    </a:p>
                  </a:txBody>
                  <a:tcPr marL="46407" marR="46407" marT="46407" marB="46407"/>
                </a:tc>
                <a:extLst>
                  <a:ext uri="{0D108BD9-81ED-4DB2-BD59-A6C34878D82A}">
                    <a16:rowId xmlns:a16="http://schemas.microsoft.com/office/drawing/2014/main" val="2338806179"/>
                  </a:ext>
                </a:extLst>
              </a:tr>
              <a:tr h="583220">
                <a:tc>
                  <a:txBody>
                    <a:bodyPr/>
                    <a:lstStyle/>
                    <a:p>
                      <a:pPr algn="l">
                        <a:spcAft>
                          <a:spcPts val="0"/>
                        </a:spcAft>
                      </a:pPr>
                      <a:r>
                        <a:rPr lang="fr-FR" sz="1200">
                          <a:effectLst/>
                          <a:latin typeface="Calibri" panose="020F0502020204030204" pitchFamily="34" charset="0"/>
                          <a:ea typeface="Calibri" panose="020F0502020204030204" pitchFamily="34" charset="0"/>
                          <a:cs typeface="Times New Roman" panose="02020603050405020304" pitchFamily="18" charset="0"/>
                        </a:rPr>
                        <a:t>CHINE</a:t>
                      </a:r>
                    </a:p>
                  </a:txBody>
                  <a:tcPr marL="46407" marR="46407" marT="46407" marB="46407"/>
                </a:tc>
                <a:tc>
                  <a:txBody>
                    <a:bodyPr/>
                    <a:lstStyle/>
                    <a:p>
                      <a:pPr algn="l">
                        <a:spcAft>
                          <a:spcPts val="0"/>
                        </a:spcAft>
                      </a:pPr>
                      <a:r>
                        <a:rPr lang="fr-FR" sz="1050">
                          <a:effectLst/>
                          <a:latin typeface="Calibri" panose="020F0502020204030204" pitchFamily="34" charset="0"/>
                          <a:ea typeface="Calibri" panose="020F0502020204030204" pitchFamily="34" charset="0"/>
                          <a:cs typeface="Times New Roman" panose="02020603050405020304" pitchFamily="18" charset="0"/>
                        </a:rPr>
                        <a:t>CONSENSUS D’EXPERTS</a:t>
                      </a:r>
                    </a:p>
                  </a:txBody>
                  <a:tcPr marL="46407" marR="46407" marT="46407" marB="46407"/>
                </a:tc>
                <a:tc>
                  <a:txBody>
                    <a:bodyPr/>
                    <a:lstStyle/>
                    <a:p>
                      <a:pPr algn="l">
                        <a:spcAft>
                          <a:spcPts val="0"/>
                        </a:spcAft>
                      </a:pPr>
                      <a:r>
                        <a:rPr lang="fr-FR" sz="900">
                          <a:solidFill>
                            <a:schemeClr val="dk1"/>
                          </a:solidFill>
                          <a:effectLst/>
                          <a:latin typeface="+mn-lt"/>
                          <a:ea typeface="+mn-ea"/>
                          <a:cs typeface="+mn-cs"/>
                        </a:rPr>
                        <a:t>Expert consensus for managing pregnant women and neonates born to mothers with suspected or confirmed novel coronavirus (COVID-19) infection</a:t>
                      </a:r>
                    </a:p>
                  </a:txBody>
                  <a:tcPr marL="46407" marR="46407" marT="46407" marB="46407"/>
                </a:tc>
                <a:tc>
                  <a:txBody>
                    <a:bodyPr/>
                    <a:lstStyle/>
                    <a:p>
                      <a:pPr marL="0" algn="l" defTabSz="914400" rtl="0" eaLnBrk="1" latinLnBrk="0" hangingPunct="1">
                        <a:spcAft>
                          <a:spcPts val="0"/>
                        </a:spcAft>
                      </a:pPr>
                      <a:r>
                        <a:rPr lang="fr-FR" sz="1000">
                          <a:solidFill>
                            <a:schemeClr val="dk1"/>
                          </a:solidFill>
                          <a:effectLst/>
                          <a:latin typeface="+mn-lt"/>
                          <a:ea typeface="+mn-ea"/>
                          <a:cs typeface="+mn-cs"/>
                        </a:rPr>
                        <a:t>15/4</a:t>
                      </a:r>
                    </a:p>
                  </a:txBody>
                  <a:tcPr marL="46407" marR="46407" marT="46407" marB="46407"/>
                </a:tc>
                <a:tc>
                  <a:txBody>
                    <a:bodyPr/>
                    <a:lstStyle/>
                    <a:p>
                      <a:pPr algn="l">
                        <a:spcAft>
                          <a:spcPts val="0"/>
                        </a:spcAft>
                      </a:pPr>
                      <a:r>
                        <a:rPr lang="fr-FR" sz="1200">
                          <a:effectLst/>
                          <a:latin typeface="Calibri" panose="020F0502020204030204" pitchFamily="34" charset="0"/>
                          <a:ea typeface="Calibri" panose="020F0502020204030204" pitchFamily="34" charset="0"/>
                          <a:cs typeface="Times New Roman" panose="02020603050405020304" pitchFamily="18" charset="0"/>
                        </a:rPr>
                        <a:t>-</a:t>
                      </a:r>
                    </a:p>
                  </a:txBody>
                  <a:tcPr marL="46407" marR="46407" marT="46407" marB="46407"/>
                </a:tc>
                <a:tc>
                  <a:txBody>
                    <a:bodyPr/>
                    <a:lstStyle/>
                    <a:p>
                      <a:pPr marL="595630" marR="416560" indent="-595630" algn="ctr">
                        <a:spcAft>
                          <a:spcPts val="0"/>
                        </a:spcAft>
                      </a:pPr>
                      <a:r>
                        <a:rPr lang="fr-FR" sz="1050">
                          <a:effectLst/>
                          <a:latin typeface="Calibri" panose="020F0502020204030204" pitchFamily="34" charset="0"/>
                          <a:ea typeface="Calibri" panose="020F0502020204030204" pitchFamily="34" charset="0"/>
                          <a:cs typeface="Times New Roman" panose="02020603050405020304" pitchFamily="18" charset="0"/>
                        </a:rPr>
                        <a:t>1</a:t>
                      </a:r>
                    </a:p>
                  </a:txBody>
                  <a:tcPr marL="6961" marR="6961" marT="6961" marB="6961"/>
                </a:tc>
                <a:tc>
                  <a:txBody>
                    <a:bodyPr/>
                    <a:lstStyle/>
                    <a:p>
                      <a:pPr algn="l">
                        <a:spcAft>
                          <a:spcPts val="0"/>
                        </a:spcAft>
                      </a:pPr>
                      <a:r>
                        <a:rPr lang="fr-FR" sz="1050">
                          <a:effectLst/>
                          <a:latin typeface="Calibri" panose="020F0502020204030204" pitchFamily="34" charset="0"/>
                          <a:ea typeface="Calibri" panose="020F0502020204030204" pitchFamily="34" charset="0"/>
                          <a:cs typeface="Times New Roman" panose="02020603050405020304" pitchFamily="18" charset="0"/>
                        </a:rPr>
                        <a:t>OUI</a:t>
                      </a:r>
                    </a:p>
                  </a:txBody>
                  <a:tcPr marL="46407" marR="46407" marT="46407" marB="46407"/>
                </a:tc>
                <a:tc>
                  <a:txBody>
                    <a:bodyPr/>
                    <a:lstStyle/>
                    <a:p>
                      <a:pPr algn="ctr">
                        <a:spcAft>
                          <a:spcPts val="0"/>
                        </a:spcAft>
                      </a:pPr>
                      <a:r>
                        <a:rPr lang="fr-FR" sz="1050">
                          <a:effectLst/>
                          <a:latin typeface="Calibri" panose="020F0502020204030204" pitchFamily="34" charset="0"/>
                          <a:ea typeface="Calibri" panose="020F0502020204030204" pitchFamily="34" charset="0"/>
                          <a:cs typeface="Times New Roman" panose="02020603050405020304" pitchFamily="18" charset="0"/>
                        </a:rPr>
                        <a:t>0</a:t>
                      </a:r>
                    </a:p>
                  </a:txBody>
                  <a:tcPr marL="46407" marR="46407" marT="46407" marB="46407"/>
                </a:tc>
                <a:tc>
                  <a:txBody>
                    <a:bodyPr/>
                    <a:lstStyle/>
                    <a:p>
                      <a:pPr algn="ctr">
                        <a:spcAft>
                          <a:spcPts val="0"/>
                        </a:spcAft>
                      </a:pPr>
                      <a:r>
                        <a:rPr lang="fr-FR" sz="1050">
                          <a:effectLst/>
                          <a:latin typeface="Calibri" panose="020F0502020204030204" pitchFamily="34" charset="0"/>
                          <a:ea typeface="Calibri" panose="020F0502020204030204" pitchFamily="34" charset="0"/>
                          <a:cs typeface="Times New Roman" panose="02020603050405020304" pitchFamily="18" charset="0"/>
                        </a:rPr>
                        <a:t>44</a:t>
                      </a:r>
                    </a:p>
                  </a:txBody>
                  <a:tcPr marL="46407" marR="46407" marT="46407" marB="46407"/>
                </a:tc>
                <a:extLst>
                  <a:ext uri="{0D108BD9-81ED-4DB2-BD59-A6C34878D82A}">
                    <a16:rowId xmlns:a16="http://schemas.microsoft.com/office/drawing/2014/main" val="2028752383"/>
                  </a:ext>
                </a:extLst>
              </a:tr>
              <a:tr h="441102">
                <a:tc>
                  <a:txBody>
                    <a:bodyPr/>
                    <a:lstStyle/>
                    <a:p>
                      <a:pPr algn="l">
                        <a:spcAft>
                          <a:spcPts val="0"/>
                        </a:spcAft>
                      </a:pPr>
                      <a:r>
                        <a:rPr lang="fr-FR" sz="1000">
                          <a:effectLst/>
                        </a:rPr>
                        <a:t>FIGO</a:t>
                      </a:r>
                    </a:p>
                  </a:txBody>
                  <a:tcPr marL="46407" marR="46407" marT="46407" marB="46407"/>
                </a:tc>
                <a:tc>
                  <a:txBody>
                    <a:bodyPr/>
                    <a:lstStyle/>
                    <a:p>
                      <a:pPr algn="l">
                        <a:spcAft>
                          <a:spcPts val="0"/>
                        </a:spcAft>
                      </a:pPr>
                      <a:r>
                        <a:rPr lang="fr-FR" sz="1000">
                          <a:effectLst/>
                        </a:rPr>
                        <a:t>LIGNES DIRECTRICES PROVISOIRES</a:t>
                      </a:r>
                    </a:p>
                  </a:txBody>
                  <a:tcPr marL="46407" marR="46407" marT="46407" marB="46407"/>
                </a:tc>
                <a:tc>
                  <a:txBody>
                    <a:bodyPr/>
                    <a:lstStyle/>
                    <a:p>
                      <a:pPr algn="l">
                        <a:spcAft>
                          <a:spcPts val="0"/>
                        </a:spcAft>
                      </a:pPr>
                      <a:r>
                        <a:rPr lang="fr-FR" sz="900" i="1">
                          <a:effectLst/>
                        </a:rPr>
                        <a:t>Global interim guidance on coronavirus disease 2019 (COVID-19) during pregnancy</a:t>
                      </a:r>
                      <a:r>
                        <a:rPr lang="fr-FR" sz="1200" i="1">
                          <a:effectLst/>
                        </a:rPr>
                        <a:t> </a:t>
                      </a:r>
                      <a:r>
                        <a:rPr lang="fr-FR" sz="900" i="1">
                          <a:effectLst/>
                        </a:rPr>
                        <a:t>and puerperium</a:t>
                      </a:r>
                    </a:p>
                  </a:txBody>
                  <a:tcPr marL="46407" marR="46407" marT="46407" marB="46407"/>
                </a:tc>
                <a:tc>
                  <a:txBody>
                    <a:bodyPr/>
                    <a:lstStyle/>
                    <a:p>
                      <a:pPr algn="l">
                        <a:spcAft>
                          <a:spcPts val="0"/>
                        </a:spcAft>
                      </a:pPr>
                      <a:r>
                        <a:rPr lang="fr-FR" sz="1000">
                          <a:effectLst/>
                        </a:rPr>
                        <a:t>04/04</a:t>
                      </a:r>
                    </a:p>
                  </a:txBody>
                  <a:tcPr marL="46407" marR="46407" marT="46407" marB="46407"/>
                </a:tc>
                <a:tc>
                  <a:txBody>
                    <a:bodyPr/>
                    <a:lstStyle/>
                    <a:p>
                      <a:pPr algn="l">
                        <a:spcAft>
                          <a:spcPts val="0"/>
                        </a:spcAft>
                      </a:pPr>
                      <a:r>
                        <a:rPr lang="fr-FR" sz="1000">
                          <a:effectLst/>
                        </a:rPr>
                        <a:t>-</a:t>
                      </a:r>
                    </a:p>
                  </a:txBody>
                  <a:tcPr marL="46407" marR="46407" marT="46407" marB="46407"/>
                </a:tc>
                <a:tc>
                  <a:txBody>
                    <a:bodyPr/>
                    <a:lstStyle/>
                    <a:p>
                      <a:pPr marL="595630" marR="416560" indent="-595630" algn="ctr">
                        <a:spcAft>
                          <a:spcPts val="0"/>
                        </a:spcAft>
                      </a:pPr>
                      <a:r>
                        <a:rPr lang="fr-FR" sz="1000">
                          <a:effectLst/>
                        </a:rPr>
                        <a:t>3</a:t>
                      </a:r>
                    </a:p>
                  </a:txBody>
                  <a:tcPr marL="6961" marR="6961" marT="6961" marB="6961"/>
                </a:tc>
                <a:tc>
                  <a:txBody>
                    <a:bodyPr/>
                    <a:lstStyle/>
                    <a:p>
                      <a:pPr algn="l">
                        <a:spcAft>
                          <a:spcPts val="0"/>
                        </a:spcAft>
                      </a:pPr>
                      <a:r>
                        <a:rPr lang="fr-FR" sz="1000">
                          <a:effectLst/>
                        </a:rPr>
                        <a:t>OUI (0)</a:t>
                      </a:r>
                    </a:p>
                  </a:txBody>
                  <a:tcPr marL="46407" marR="46407" marT="46407" marB="46407"/>
                </a:tc>
                <a:tc>
                  <a:txBody>
                    <a:bodyPr/>
                    <a:lstStyle/>
                    <a:p>
                      <a:pPr algn="ctr">
                        <a:spcAft>
                          <a:spcPts val="0"/>
                        </a:spcAft>
                      </a:pPr>
                      <a:r>
                        <a:rPr lang="fr-FR" sz="1000">
                          <a:effectLst/>
                        </a:rPr>
                        <a:t>0</a:t>
                      </a:r>
                    </a:p>
                  </a:txBody>
                  <a:tcPr marL="46407" marR="46407" marT="46407" marB="46407"/>
                </a:tc>
                <a:tc>
                  <a:txBody>
                    <a:bodyPr/>
                    <a:lstStyle/>
                    <a:p>
                      <a:pPr algn="ctr">
                        <a:spcAft>
                          <a:spcPts val="0"/>
                        </a:spcAft>
                      </a:pPr>
                      <a:r>
                        <a:rPr lang="fr-FR" sz="1000" dirty="0">
                          <a:effectLst/>
                        </a:rPr>
                        <a:t>72</a:t>
                      </a:r>
                    </a:p>
                  </a:txBody>
                  <a:tcPr marL="46407" marR="46407" marT="46407" marB="46407"/>
                </a:tc>
                <a:extLst>
                  <a:ext uri="{0D108BD9-81ED-4DB2-BD59-A6C34878D82A}">
                    <a16:rowId xmlns:a16="http://schemas.microsoft.com/office/drawing/2014/main" val="4127949366"/>
                  </a:ext>
                </a:extLst>
              </a:tr>
            </a:tbl>
          </a:graphicData>
        </a:graphic>
      </p:graphicFrame>
      <p:sp>
        <p:nvSpPr>
          <p:cNvPr id="5" name="Rectangle 4">
            <a:extLst>
              <a:ext uri="{FF2B5EF4-FFF2-40B4-BE49-F238E27FC236}">
                <a16:creationId xmlns:a16="http://schemas.microsoft.com/office/drawing/2014/main" id="{ADCECE78-08FC-DF42-9C58-281929D4767D}"/>
              </a:ext>
            </a:extLst>
          </p:cNvPr>
          <p:cNvSpPr/>
          <p:nvPr/>
        </p:nvSpPr>
        <p:spPr>
          <a:xfrm>
            <a:off x="835363" y="297069"/>
            <a:ext cx="11864897" cy="523220"/>
          </a:xfrm>
          <a:prstGeom prst="rect">
            <a:avLst/>
          </a:prstGeom>
        </p:spPr>
        <p:txBody>
          <a:bodyPr wrap="square">
            <a:spAutoFit/>
          </a:bodyPr>
          <a:lstStyle/>
          <a:p>
            <a:r>
              <a:rPr lang="fr-FR" sz="1050">
                <a:solidFill>
                  <a:srgbClr val="000000"/>
                </a:solidFill>
                <a:latin typeface="Calibri" panose="020F0502020204030204" pitchFamily="34" charset="0"/>
                <a:ea typeface="Times New Roman" panose="02020603050405020304" pitchFamily="18" charset="0"/>
              </a:rPr>
              <a:t>Mots de passe pour la recherche : guideline / pregnancy / Covid-19 / linee guida / manejo / embarazo / RCOG / ISUOG / AOGOI / SIGO / China expert consensus / SMFM / ACOG / CDC / WHO </a:t>
            </a:r>
            <a:r>
              <a:rPr lang="fr-FR" sz="2800">
                <a:effectLst/>
              </a:rPr>
              <a:t> </a:t>
            </a:r>
          </a:p>
        </p:txBody>
      </p:sp>
      <p:sp>
        <p:nvSpPr>
          <p:cNvPr id="7" name="Rectangle 6">
            <a:extLst>
              <a:ext uri="{FF2B5EF4-FFF2-40B4-BE49-F238E27FC236}">
                <a16:creationId xmlns:a16="http://schemas.microsoft.com/office/drawing/2014/main" id="{9FAB22ED-5246-D340-B61A-072686A111DB}"/>
              </a:ext>
            </a:extLst>
          </p:cNvPr>
          <p:cNvSpPr/>
          <p:nvPr/>
        </p:nvSpPr>
        <p:spPr>
          <a:xfrm>
            <a:off x="835363" y="110841"/>
            <a:ext cx="6693435" cy="461665"/>
          </a:xfrm>
          <a:prstGeom prst="rect">
            <a:avLst/>
          </a:prstGeom>
        </p:spPr>
        <p:txBody>
          <a:bodyPr wrap="none">
            <a:spAutoFit/>
          </a:bodyPr>
          <a:lstStyle/>
          <a:p>
            <a:r>
              <a:rPr lang="fr-FR" sz="2400">
                <a:solidFill>
                  <a:schemeClr val="tx1">
                    <a:lumMod val="75000"/>
                    <a:lumOff val="25000"/>
                  </a:schemeClr>
                </a:solidFill>
                <a:latin typeface="+mj-lt"/>
                <a:ea typeface="+mj-ea"/>
                <a:cs typeface="+mj-cs"/>
              </a:rPr>
              <a:t>Publications incluses : différents types et différentes structures </a:t>
            </a:r>
          </a:p>
        </p:txBody>
      </p:sp>
      <p:sp>
        <p:nvSpPr>
          <p:cNvPr id="2" name="Rectangle 1">
            <a:extLst>
              <a:ext uri="{FF2B5EF4-FFF2-40B4-BE49-F238E27FC236}">
                <a16:creationId xmlns:a16="http://schemas.microsoft.com/office/drawing/2014/main" id="{F9D3F1CC-F933-54BE-276A-52EF22456D90}"/>
              </a:ext>
            </a:extLst>
          </p:cNvPr>
          <p:cNvSpPr/>
          <p:nvPr/>
        </p:nvSpPr>
        <p:spPr>
          <a:xfrm>
            <a:off x="8943975" y="572506"/>
            <a:ext cx="1814513" cy="6128332"/>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0159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92F1B-D50B-D943-928B-51CABE79A7CB}"/>
              </a:ext>
            </a:extLst>
          </p:cNvPr>
          <p:cNvSpPr>
            <a:spLocks noGrp="1"/>
          </p:cNvSpPr>
          <p:nvPr>
            <p:ph type="title"/>
          </p:nvPr>
        </p:nvSpPr>
        <p:spPr/>
        <p:txBody>
          <a:bodyPr/>
          <a:lstStyle/>
          <a:p>
            <a:r>
              <a:rPr lang="fr-FR" b="1"/>
              <a:t>Points les plus polémiques identifiés</a:t>
            </a:r>
          </a:p>
        </p:txBody>
      </p:sp>
      <p:sp>
        <p:nvSpPr>
          <p:cNvPr id="3" name="Espace réservé du contenu 2">
            <a:extLst>
              <a:ext uri="{FF2B5EF4-FFF2-40B4-BE49-F238E27FC236}">
                <a16:creationId xmlns:a16="http://schemas.microsoft.com/office/drawing/2014/main" id="{B792C156-4A31-5747-9A26-02A9B14B370E}"/>
              </a:ext>
            </a:extLst>
          </p:cNvPr>
          <p:cNvSpPr>
            <a:spLocks noGrp="1"/>
          </p:cNvSpPr>
          <p:nvPr>
            <p:ph idx="1"/>
          </p:nvPr>
        </p:nvSpPr>
        <p:spPr/>
        <p:txBody>
          <a:bodyPr>
            <a:normAutofit fontScale="92500" lnSpcReduction="20000"/>
          </a:bodyPr>
          <a:lstStyle/>
          <a:p>
            <a:pPr marL="342900" indent="-342900">
              <a:buFont typeface="+mj-lt"/>
              <a:buAutoNum type="arabicPeriod"/>
            </a:pPr>
            <a:r>
              <a:rPr lang="fr-FR"/>
              <a:t>Indication du port du masque</a:t>
            </a:r>
          </a:p>
          <a:p>
            <a:pPr marL="342900" indent="-342900">
              <a:buFont typeface="+mj-lt"/>
              <a:buAutoNum type="arabicPeriod"/>
            </a:pPr>
            <a:r>
              <a:rPr lang="fr-FR"/>
              <a:t>Distanciation sociale</a:t>
            </a:r>
          </a:p>
          <a:p>
            <a:pPr marL="342900" indent="-342900">
              <a:buFont typeface="+mj-lt"/>
              <a:buAutoNum type="arabicPeriod"/>
            </a:pPr>
            <a:r>
              <a:rPr lang="fr-FR"/>
              <a:t>Gestion des consultations : venir aux consultations prénatales ou les reporter </a:t>
            </a:r>
          </a:p>
          <a:p>
            <a:pPr marL="342900" indent="-342900">
              <a:buFont typeface="+mj-lt"/>
              <a:buAutoNum type="arabicPeriod"/>
            </a:pPr>
            <a:r>
              <a:rPr lang="fr-FR"/>
              <a:t>Partenaire / Compagnon</a:t>
            </a:r>
          </a:p>
          <a:p>
            <a:pPr marL="342900" indent="-342900">
              <a:buFont typeface="+mj-lt"/>
              <a:buAutoNum type="arabicPeriod"/>
            </a:pPr>
            <a:r>
              <a:rPr lang="fr-FR"/>
              <a:t>Utilisation de corticoïdes </a:t>
            </a:r>
          </a:p>
          <a:p>
            <a:pPr marL="342900" indent="-342900">
              <a:buFont typeface="+mj-lt"/>
              <a:buAutoNum type="arabicPeriod"/>
            </a:pPr>
            <a:r>
              <a:rPr lang="fr-FR"/>
              <a:t>Anesthésie pendant le travail</a:t>
            </a:r>
          </a:p>
          <a:p>
            <a:pPr marL="342900" indent="-342900">
              <a:buFont typeface="+mj-lt"/>
              <a:buAutoNum type="arabicPeriod"/>
            </a:pPr>
            <a:r>
              <a:rPr lang="fr-FR"/>
              <a:t>Pratique du peau-à-peau</a:t>
            </a:r>
          </a:p>
          <a:p>
            <a:pPr marL="342900" indent="-342900">
              <a:buFont typeface="+mj-lt"/>
              <a:buAutoNum type="arabicPeriod"/>
            </a:pPr>
            <a:r>
              <a:rPr lang="fr-FR"/>
              <a:t>Allaitement</a:t>
            </a:r>
          </a:p>
          <a:p>
            <a:pPr marL="342900" indent="-342900">
              <a:buFont typeface="+mj-lt"/>
              <a:buAutoNum type="arabicPeriod"/>
            </a:pPr>
            <a:r>
              <a:rPr lang="fr-FR"/>
              <a:t>Séparation mère-enfant</a:t>
            </a:r>
            <a:br>
              <a:rPr lang="fr-FR"/>
            </a:br>
            <a:endParaRPr lang="fr-FR"/>
          </a:p>
          <a:p>
            <a:endParaRPr lang="fr-FR" dirty="0"/>
          </a:p>
        </p:txBody>
      </p:sp>
    </p:spTree>
    <p:extLst>
      <p:ext uri="{BB962C8B-B14F-4D97-AF65-F5344CB8AC3E}">
        <p14:creationId xmlns:p14="http://schemas.microsoft.com/office/powerpoint/2010/main" val="162389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099554" y="471899"/>
            <a:ext cx="8367713" cy="615950"/>
          </a:xfrm>
        </p:spPr>
        <p:txBody>
          <a:bodyPr>
            <a:noAutofit/>
          </a:bodyPr>
          <a:lstStyle/>
          <a:p>
            <a:pPr eaLnBrk="1" hangingPunct="1"/>
            <a:r>
              <a:rPr lang="fr-FR" u="sng">
                <a:cs typeface="Arial" charset="0"/>
              </a:rPr>
              <a:t>Santé reproductive</a:t>
            </a:r>
            <a:r>
              <a:rPr lang="fr-FR" u="sng"/>
              <a:t> </a:t>
            </a:r>
          </a:p>
        </p:txBody>
      </p:sp>
      <p:sp>
        <p:nvSpPr>
          <p:cNvPr id="260099" name="Rectangle 3"/>
          <p:cNvSpPr>
            <a:spLocks noGrp="1" noChangeArrowheads="1"/>
          </p:cNvSpPr>
          <p:nvPr>
            <p:ph idx="1"/>
          </p:nvPr>
        </p:nvSpPr>
        <p:spPr>
          <a:xfrm>
            <a:off x="1407886" y="1790256"/>
            <a:ext cx="10377714" cy="4678362"/>
          </a:xfrm>
        </p:spPr>
        <p:txBody>
          <a:bodyPr>
            <a:normAutofit lnSpcReduction="10000"/>
          </a:bodyPr>
          <a:lstStyle/>
          <a:p>
            <a:pPr marL="0" indent="0">
              <a:spcBef>
                <a:spcPts val="1200"/>
              </a:spcBef>
              <a:buNone/>
            </a:pPr>
            <a:r>
              <a:rPr lang="fr-FR"/>
              <a:t>C’est un état de bien-être général, tant physique que mental et social, et non pas seulement l’absence de maladie ou d’infirmité, pour tout ce qui concerne l’appareil génital, ses fonctions et son fonctionnement. </a:t>
            </a:r>
          </a:p>
          <a:p>
            <a:pPr marL="0" indent="95250">
              <a:spcBef>
                <a:spcPts val="1200"/>
              </a:spcBef>
              <a:buNone/>
            </a:pPr>
            <a:endParaRPr lang="en-GB" dirty="0">
              <a:cs typeface="Times New Roman" pitchFamily="18" charset="0"/>
            </a:endParaRPr>
          </a:p>
          <a:p>
            <a:pPr marL="0" indent="95250">
              <a:spcBef>
                <a:spcPts val="1200"/>
              </a:spcBef>
              <a:buNone/>
            </a:pPr>
            <a:r>
              <a:rPr lang="fr-FR"/>
              <a:t>Cela suppose donc qu’une personne peut mener </a:t>
            </a:r>
            <a:r>
              <a:rPr lang="fr-FR" u="sng"/>
              <a:t>une vie sexuelle satisfaisante en toute sécurité</a:t>
            </a:r>
            <a:r>
              <a:rPr lang="fr-FR"/>
              <a:t>, qu’elle est capable de procréer et qu’elle est </a:t>
            </a:r>
            <a:r>
              <a:rPr lang="fr-FR" u="sng"/>
              <a:t>libre de le faire</a:t>
            </a:r>
            <a:r>
              <a:rPr lang="fr-FR"/>
              <a:t> au moment et à la fréquence qui lui convient. </a:t>
            </a:r>
          </a:p>
          <a:p>
            <a:pPr marL="0" indent="95250" algn="r">
              <a:spcBef>
                <a:spcPts val="1200"/>
              </a:spcBef>
              <a:buNone/>
            </a:pPr>
            <a:endParaRPr lang="en-GB" sz="2400" i="1" dirty="0">
              <a:cs typeface="Times New Roman" pitchFamily="18" charset="0"/>
            </a:endParaRPr>
          </a:p>
          <a:p>
            <a:pPr marL="0" indent="95250" algn="r">
              <a:spcBef>
                <a:spcPts val="1200"/>
              </a:spcBef>
              <a:buNone/>
            </a:pPr>
            <a:r>
              <a:rPr lang="fr-FR" sz="1300" i="1">
                <a:cs typeface="Times New Roman" pitchFamily="18" charset="0"/>
              </a:rPr>
              <a:t> </a:t>
            </a:r>
            <a:r>
              <a:rPr lang="fr-FR" sz="2000" i="1">
                <a:cs typeface="Times New Roman" pitchFamily="18" charset="0"/>
              </a:rPr>
              <a:t>(Le Caire, Programme d’action de la CIPD, paragraphe 7.2)</a:t>
            </a:r>
            <a:r>
              <a:rPr lang="fr-FR" sz="2000"/>
              <a:t> </a:t>
            </a:r>
          </a:p>
        </p:txBody>
      </p:sp>
    </p:spTree>
    <p:extLst>
      <p:ext uri="{BB962C8B-B14F-4D97-AF65-F5344CB8AC3E}">
        <p14:creationId xmlns:p14="http://schemas.microsoft.com/office/powerpoint/2010/main" val="25730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0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200FA7F-D816-781B-9ABF-1D4E2D1B06F2}"/>
              </a:ext>
            </a:extLst>
          </p:cNvPr>
          <p:cNvSpPr txBox="1"/>
          <p:nvPr/>
        </p:nvSpPr>
        <p:spPr>
          <a:xfrm>
            <a:off x="648929" y="629266"/>
            <a:ext cx="3651467"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fr-FR" sz="4800">
                <a:latin typeface="+mj-lt"/>
                <a:ea typeface="+mj-ea"/>
                <a:cs typeface="+mj-cs"/>
              </a:rPr>
              <a:t>Interventions</a:t>
            </a:r>
          </a:p>
        </p:txBody>
      </p:sp>
      <p:sp>
        <p:nvSpPr>
          <p:cNvPr id="9" name="Espace réservé du contenu 8">
            <a:extLst>
              <a:ext uri="{FF2B5EF4-FFF2-40B4-BE49-F238E27FC236}">
                <a16:creationId xmlns:a16="http://schemas.microsoft.com/office/drawing/2014/main" id="{D5985895-5DCE-6150-98A6-F4397EDB2B9D}"/>
              </a:ext>
            </a:extLst>
          </p:cNvPr>
          <p:cNvSpPr>
            <a:spLocks noGrp="1"/>
          </p:cNvSpPr>
          <p:nvPr>
            <p:ph idx="1"/>
          </p:nvPr>
        </p:nvSpPr>
        <p:spPr>
          <a:xfrm>
            <a:off x="648930" y="2438400"/>
            <a:ext cx="4437419" cy="3785419"/>
          </a:xfrm>
        </p:spPr>
        <p:txBody>
          <a:bodyPr vert="horz" lIns="91440" tIns="45720" rIns="91440" bIns="45720" rtlCol="0">
            <a:normAutofit lnSpcReduction="10000"/>
          </a:bodyPr>
          <a:lstStyle/>
          <a:p>
            <a:pPr marL="342900"/>
            <a:r>
              <a:rPr lang="fr-FR" sz="1800" b="0" i="0">
                <a:effectLst/>
              </a:rPr>
              <a:t>Campagnes de communication</a:t>
            </a:r>
          </a:p>
          <a:p>
            <a:pPr marL="342900"/>
            <a:r>
              <a:rPr lang="fr-FR" sz="1800" b="0" i="0">
                <a:effectLst/>
              </a:rPr>
              <a:t>Continuité des services de santé communautaires</a:t>
            </a:r>
          </a:p>
          <a:p>
            <a:pPr marL="342900"/>
            <a:r>
              <a:rPr lang="fr-FR" sz="1800" b="0" i="0">
                <a:effectLst/>
              </a:rPr>
              <a:t>Renforcement des capacités des effectifs pour garantir la conformité aux lignes directrices nationales et internationales concernant les agents de santé de première ligne</a:t>
            </a:r>
          </a:p>
          <a:p>
            <a:pPr marL="342900"/>
            <a:r>
              <a:rPr lang="fr-FR" sz="1800" b="0" i="0">
                <a:effectLst/>
              </a:rPr>
              <a:t> Adaptation des espaces pour garantir les distances de sécurité</a:t>
            </a:r>
          </a:p>
          <a:p>
            <a:pPr marL="342900"/>
            <a:r>
              <a:rPr lang="fr-FR" sz="1800" b="0" i="0">
                <a:effectLst/>
              </a:rPr>
              <a:t> Garantie de la disponibilité de l’équipement de protection individuelle</a:t>
            </a:r>
          </a:p>
          <a:p>
            <a:pPr marL="342900"/>
            <a:r>
              <a:rPr lang="fr-FR" sz="1800" b="1"/>
              <a:t>Soutien psychologique et stratégique </a:t>
            </a:r>
          </a:p>
        </p:txBody>
      </p:sp>
      <p:pic>
        <p:nvPicPr>
          <p:cNvPr id="6146" name="Picture 2" descr="Covid-19 and Maternal and Infant Health: Are We Getting the Balance Right?  A Rapid Scoping Review | All4Maternity">
            <a:extLst>
              <a:ext uri="{FF2B5EF4-FFF2-40B4-BE49-F238E27FC236}">
                <a16:creationId xmlns:a16="http://schemas.microsoft.com/office/drawing/2014/main" id="{21A9D6E8-3CD3-B8C5-55F9-05E2EBD63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13284" y="317095"/>
            <a:ext cx="6854498" cy="622380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4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6F0BC10-16DB-96C1-1F37-60FBCB993C6E}"/>
              </a:ext>
            </a:extLst>
          </p:cNvPr>
          <p:cNvSpPr txBox="1"/>
          <p:nvPr/>
        </p:nvSpPr>
        <p:spPr>
          <a:xfrm>
            <a:off x="1484522" y="1951672"/>
            <a:ext cx="8805231" cy="1200329"/>
          </a:xfrm>
          <a:prstGeom prst="rect">
            <a:avLst/>
          </a:prstGeom>
          <a:noFill/>
        </p:spPr>
        <p:txBody>
          <a:bodyPr wrap="square">
            <a:spAutoFit/>
          </a:bodyPr>
          <a:lstStyle/>
          <a:p>
            <a:pPr algn="l"/>
            <a:r>
              <a:rPr lang="fr-FR" b="0" i="0">
                <a:solidFill>
                  <a:srgbClr val="141414"/>
                </a:solidFill>
                <a:effectLst/>
                <a:latin typeface="Akkurat"/>
              </a:rPr>
              <a:t>L’OMS continue de mettre l’accent sur ce domaine, et le Dr. Moeti a déclaré qu’il fallait davantage de « travail intensif, de collaboration internationale et de partenariats public-privé ».</a:t>
            </a:r>
          </a:p>
          <a:p>
            <a:br>
              <a:rPr lang="fr-FR"/>
            </a:br>
            <a:endParaRPr lang="fr-FR"/>
          </a:p>
        </p:txBody>
      </p:sp>
      <p:sp>
        <p:nvSpPr>
          <p:cNvPr id="7" name="ZoneTexte 6">
            <a:extLst>
              <a:ext uri="{FF2B5EF4-FFF2-40B4-BE49-F238E27FC236}">
                <a16:creationId xmlns:a16="http://schemas.microsoft.com/office/drawing/2014/main" id="{8D925518-1A86-AD77-FC44-A0040696DDFC}"/>
              </a:ext>
            </a:extLst>
          </p:cNvPr>
          <p:cNvSpPr txBox="1"/>
          <p:nvPr/>
        </p:nvSpPr>
        <p:spPr>
          <a:xfrm>
            <a:off x="1484522" y="2926022"/>
            <a:ext cx="9697598" cy="646331"/>
          </a:xfrm>
          <a:prstGeom prst="rect">
            <a:avLst/>
          </a:prstGeom>
          <a:noFill/>
        </p:spPr>
        <p:txBody>
          <a:bodyPr wrap="square">
            <a:spAutoFit/>
          </a:bodyPr>
          <a:lstStyle/>
          <a:p>
            <a:r>
              <a:rPr lang="fr-FR" b="0" i="0">
                <a:solidFill>
                  <a:srgbClr val="141414"/>
                </a:solidFill>
                <a:effectLst/>
                <a:latin typeface="Akkurat"/>
              </a:rPr>
              <a:t>Nous devons réfléchir à ce qu’implique la distanciation sociale dans des contextes de foule. Il est probable que nous devions repenser l’utilisation des masques.</a:t>
            </a:r>
          </a:p>
        </p:txBody>
      </p:sp>
      <p:pic>
        <p:nvPicPr>
          <p:cNvPr id="11" name="Image 10">
            <a:extLst>
              <a:ext uri="{FF2B5EF4-FFF2-40B4-BE49-F238E27FC236}">
                <a16:creationId xmlns:a16="http://schemas.microsoft.com/office/drawing/2014/main" id="{2F07E577-AC1A-EA96-13EA-5E7C36914D75}"/>
              </a:ext>
            </a:extLst>
          </p:cNvPr>
          <p:cNvPicPr>
            <a:picLocks noChangeAspect="1"/>
          </p:cNvPicPr>
          <p:nvPr/>
        </p:nvPicPr>
        <p:blipFill>
          <a:blip r:embed="rId2"/>
          <a:stretch>
            <a:fillRect/>
          </a:stretch>
        </p:blipFill>
        <p:spPr>
          <a:xfrm>
            <a:off x="1539738" y="0"/>
            <a:ext cx="9112523" cy="6858000"/>
          </a:xfrm>
          <a:prstGeom prst="rect">
            <a:avLst/>
          </a:prstGeom>
        </p:spPr>
      </p:pic>
    </p:spTree>
    <p:extLst>
      <p:ext uri="{BB962C8B-B14F-4D97-AF65-F5344CB8AC3E}">
        <p14:creationId xmlns:p14="http://schemas.microsoft.com/office/powerpoint/2010/main" val="2796304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0BDFF5C-1C43-922D-723F-E8462AD6E661}"/>
              </a:ext>
            </a:extLst>
          </p:cNvPr>
          <p:cNvPicPr>
            <a:picLocks noChangeAspect="1"/>
          </p:cNvPicPr>
          <p:nvPr/>
        </p:nvPicPr>
        <p:blipFill>
          <a:blip r:embed="rId2"/>
          <a:stretch>
            <a:fillRect/>
          </a:stretch>
        </p:blipFill>
        <p:spPr>
          <a:xfrm>
            <a:off x="0" y="0"/>
            <a:ext cx="12192000" cy="6789608"/>
          </a:xfrm>
          <a:prstGeom prst="rect">
            <a:avLst/>
          </a:prstGeom>
        </p:spPr>
      </p:pic>
    </p:spTree>
    <p:extLst>
      <p:ext uri="{BB962C8B-B14F-4D97-AF65-F5344CB8AC3E}">
        <p14:creationId xmlns:p14="http://schemas.microsoft.com/office/powerpoint/2010/main" val="4695777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CC6F07-483F-E3E5-0E79-F120670440C4}"/>
              </a:ext>
            </a:extLst>
          </p:cNvPr>
          <p:cNvPicPr>
            <a:picLocks noChangeAspect="1"/>
          </p:cNvPicPr>
          <p:nvPr/>
        </p:nvPicPr>
        <p:blipFill>
          <a:blip r:embed="rId2"/>
          <a:stretch>
            <a:fillRect/>
          </a:stretch>
        </p:blipFill>
        <p:spPr>
          <a:xfrm>
            <a:off x="790224" y="643467"/>
            <a:ext cx="10611552" cy="5571066"/>
          </a:xfrm>
          <a:prstGeom prst="rect">
            <a:avLst/>
          </a:prstGeom>
        </p:spPr>
      </p:pic>
    </p:spTree>
    <p:extLst>
      <p:ext uri="{BB962C8B-B14F-4D97-AF65-F5344CB8AC3E}">
        <p14:creationId xmlns:p14="http://schemas.microsoft.com/office/powerpoint/2010/main" val="2444946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intérieur&#10;&#10;Description générée automatiquement">
            <a:extLst>
              <a:ext uri="{FF2B5EF4-FFF2-40B4-BE49-F238E27FC236}">
                <a16:creationId xmlns:a16="http://schemas.microsoft.com/office/drawing/2014/main" id="{87130F76-CAA9-A004-BF04-3D0331D1548C}"/>
              </a:ext>
            </a:extLst>
          </p:cNvPr>
          <p:cNvPicPr>
            <a:picLocks noChangeAspect="1"/>
          </p:cNvPicPr>
          <p:nvPr/>
        </p:nvPicPr>
        <p:blipFill>
          <a:blip r:embed="rId2"/>
          <a:stretch>
            <a:fillRect/>
          </a:stretch>
        </p:blipFill>
        <p:spPr>
          <a:xfrm>
            <a:off x="457202" y="492246"/>
            <a:ext cx="5426764" cy="2564146"/>
          </a:xfrm>
          <a:prstGeom prst="rect">
            <a:avLst/>
          </a:prstGeom>
        </p:spPr>
      </p:pic>
      <p:pic>
        <p:nvPicPr>
          <p:cNvPr id="3" name="Image 2" descr="Une image contenant texte, intérieur, personne, afficher&#10;&#10;Description générée automatiquement">
            <a:extLst>
              <a:ext uri="{FF2B5EF4-FFF2-40B4-BE49-F238E27FC236}">
                <a16:creationId xmlns:a16="http://schemas.microsoft.com/office/drawing/2014/main" id="{BC7FBD96-28AF-5B86-BBEE-D93D690687C9}"/>
              </a:ext>
            </a:extLst>
          </p:cNvPr>
          <p:cNvPicPr>
            <a:picLocks noChangeAspect="1"/>
          </p:cNvPicPr>
          <p:nvPr/>
        </p:nvPicPr>
        <p:blipFill>
          <a:blip r:embed="rId3"/>
          <a:stretch>
            <a:fillRect/>
          </a:stretch>
        </p:blipFill>
        <p:spPr>
          <a:xfrm>
            <a:off x="457201" y="3776788"/>
            <a:ext cx="5426764" cy="2469176"/>
          </a:xfrm>
          <a:prstGeom prst="rect">
            <a:avLst/>
          </a:prstGeom>
        </p:spPr>
      </p:pic>
      <p:pic>
        <p:nvPicPr>
          <p:cNvPr id="5" name="Espace réservé du contenu 4">
            <a:extLst>
              <a:ext uri="{FF2B5EF4-FFF2-40B4-BE49-F238E27FC236}">
                <a16:creationId xmlns:a16="http://schemas.microsoft.com/office/drawing/2014/main" id="{6B1436F6-C9FA-BA52-2EB4-99D08D837B7B}"/>
              </a:ext>
            </a:extLst>
          </p:cNvPr>
          <p:cNvPicPr>
            <a:picLocks noGrp="1" noChangeAspect="1"/>
          </p:cNvPicPr>
          <p:nvPr>
            <p:ph idx="1"/>
          </p:nvPr>
        </p:nvPicPr>
        <p:blipFill>
          <a:blip r:embed="rId4"/>
          <a:stretch>
            <a:fillRect/>
          </a:stretch>
        </p:blipFill>
        <p:spPr>
          <a:xfrm>
            <a:off x="6308034" y="2020355"/>
            <a:ext cx="5426764" cy="2672680"/>
          </a:xfrm>
          <a:prstGeom prst="rect">
            <a:avLst/>
          </a:prstGeom>
        </p:spPr>
      </p:pic>
    </p:spTree>
    <p:extLst>
      <p:ext uri="{BB962C8B-B14F-4D97-AF65-F5344CB8AC3E}">
        <p14:creationId xmlns:p14="http://schemas.microsoft.com/office/powerpoint/2010/main" val="1984587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arbre, herbe, extérieur, plante&#10;&#10;Description générée automatiquement">
            <a:extLst>
              <a:ext uri="{FF2B5EF4-FFF2-40B4-BE49-F238E27FC236}">
                <a16:creationId xmlns:a16="http://schemas.microsoft.com/office/drawing/2014/main" id="{6130AFF2-7700-8D9E-890C-2655C3D83C08}"/>
              </a:ext>
            </a:extLst>
          </p:cNvPr>
          <p:cNvPicPr>
            <a:picLocks noChangeAspect="1"/>
          </p:cNvPicPr>
          <p:nvPr/>
        </p:nvPicPr>
        <p:blipFill>
          <a:blip r:embed="rId2"/>
          <a:stretch>
            <a:fillRect/>
          </a:stretch>
        </p:blipFill>
        <p:spPr>
          <a:xfrm>
            <a:off x="643467" y="980193"/>
            <a:ext cx="5294716" cy="4897612"/>
          </a:xfrm>
          <a:prstGeom prst="rect">
            <a:avLst/>
          </a:prstGeom>
        </p:spPr>
      </p:pic>
      <p:pic>
        <p:nvPicPr>
          <p:cNvPr id="4" name="Image 3">
            <a:extLst>
              <a:ext uri="{FF2B5EF4-FFF2-40B4-BE49-F238E27FC236}">
                <a16:creationId xmlns:a16="http://schemas.microsoft.com/office/drawing/2014/main" id="{C256B0C5-E438-7A5C-E115-61BF90B893F6}"/>
              </a:ext>
            </a:extLst>
          </p:cNvPr>
          <p:cNvPicPr>
            <a:picLocks noChangeAspect="1"/>
          </p:cNvPicPr>
          <p:nvPr/>
        </p:nvPicPr>
        <p:blipFill>
          <a:blip r:embed="rId3"/>
          <a:stretch>
            <a:fillRect/>
          </a:stretch>
        </p:blipFill>
        <p:spPr>
          <a:xfrm>
            <a:off x="7062723" y="643467"/>
            <a:ext cx="3676902" cy="5571066"/>
          </a:xfrm>
          <a:prstGeom prst="rect">
            <a:avLst/>
          </a:prstGeom>
        </p:spPr>
      </p:pic>
    </p:spTree>
    <p:extLst>
      <p:ext uri="{BB962C8B-B14F-4D97-AF65-F5344CB8AC3E}">
        <p14:creationId xmlns:p14="http://schemas.microsoft.com/office/powerpoint/2010/main" val="1773504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A3A4-8366-0E81-6078-9CA600BAE97E}"/>
              </a:ext>
            </a:extLst>
          </p:cNvPr>
          <p:cNvSpPr txBox="1"/>
          <p:nvPr/>
        </p:nvSpPr>
        <p:spPr>
          <a:xfrm>
            <a:off x="838200" y="557189"/>
            <a:ext cx="10515600" cy="205704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fr-FR" sz="5200">
                <a:solidFill>
                  <a:schemeClr val="tx1"/>
                </a:solidFill>
                <a:latin typeface="+mj-lt"/>
                <a:ea typeface="+mj-ea"/>
                <a:cs typeface="+mj-cs"/>
              </a:rPr>
              <a:t>Renforcement des capacités </a:t>
            </a:r>
          </a:p>
        </p:txBody>
      </p:sp>
      <p:pic>
        <p:nvPicPr>
          <p:cNvPr id="8" name="Image 7">
            <a:extLst>
              <a:ext uri="{FF2B5EF4-FFF2-40B4-BE49-F238E27FC236}">
                <a16:creationId xmlns:a16="http://schemas.microsoft.com/office/drawing/2014/main" id="{E8A85926-3227-9F6A-2432-93BC3AF6946A}"/>
              </a:ext>
            </a:extLst>
          </p:cNvPr>
          <p:cNvPicPr>
            <a:picLocks noChangeAspect="1"/>
          </p:cNvPicPr>
          <p:nvPr/>
        </p:nvPicPr>
        <p:blipFill>
          <a:blip r:embed="rId2"/>
          <a:stretch>
            <a:fillRect/>
          </a:stretch>
        </p:blipFill>
        <p:spPr>
          <a:xfrm>
            <a:off x="194099" y="2820246"/>
            <a:ext cx="3797536" cy="3446262"/>
          </a:xfrm>
          <a:prstGeom prst="rect">
            <a:avLst/>
          </a:prstGeom>
        </p:spPr>
      </p:pic>
      <p:pic>
        <p:nvPicPr>
          <p:cNvPr id="9" name="Espace réservé du contenu 4" descr="Une image contenant texte, intérieur, plancher&#10;&#10;Description générée automatiquement">
            <a:extLst>
              <a:ext uri="{FF2B5EF4-FFF2-40B4-BE49-F238E27FC236}">
                <a16:creationId xmlns:a16="http://schemas.microsoft.com/office/drawing/2014/main" id="{78283538-FA64-7A6A-2FB8-85106308AB2E}"/>
              </a:ext>
            </a:extLst>
          </p:cNvPr>
          <p:cNvPicPr>
            <a:picLocks noChangeAspect="1"/>
          </p:cNvPicPr>
          <p:nvPr/>
        </p:nvPicPr>
        <p:blipFill rotWithShape="1">
          <a:blip r:embed="rId3"/>
          <a:srcRect t="6572" b="6572"/>
          <a:stretch/>
        </p:blipFill>
        <p:spPr>
          <a:xfrm>
            <a:off x="4193386" y="3475524"/>
            <a:ext cx="3797536" cy="2135707"/>
          </a:xfrm>
          <a:prstGeom prst="rect">
            <a:avLst/>
          </a:prstGeom>
        </p:spPr>
      </p:pic>
      <p:pic>
        <p:nvPicPr>
          <p:cNvPr id="5" name="Espace réservé du contenu 4" descr="Une image contenant texte, personne, intérieur&#10;&#10;Description générée automatiquement">
            <a:extLst>
              <a:ext uri="{FF2B5EF4-FFF2-40B4-BE49-F238E27FC236}">
                <a16:creationId xmlns:a16="http://schemas.microsoft.com/office/drawing/2014/main" id="{DB463D39-B372-0E40-AF3B-6CC230D7FC27}"/>
              </a:ext>
            </a:extLst>
          </p:cNvPr>
          <p:cNvPicPr>
            <a:picLocks noGrp="1" noChangeAspect="1"/>
          </p:cNvPicPr>
          <p:nvPr>
            <p:ph idx="1"/>
          </p:nvPr>
        </p:nvPicPr>
        <p:blipFill rotWithShape="1">
          <a:blip r:embed="rId4"/>
          <a:srcRect t="805" r="1" b="13613"/>
          <a:stretch/>
        </p:blipFill>
        <p:spPr>
          <a:xfrm>
            <a:off x="8192673" y="3495240"/>
            <a:ext cx="3797536" cy="2096275"/>
          </a:xfrm>
          <a:prstGeom prst="rect">
            <a:avLst/>
          </a:prstGeom>
        </p:spPr>
      </p:pic>
    </p:spTree>
    <p:extLst>
      <p:ext uri="{BB962C8B-B14F-4D97-AF65-F5344CB8AC3E}">
        <p14:creationId xmlns:p14="http://schemas.microsoft.com/office/powerpoint/2010/main" val="3743775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10;&#10;Description générée automatiquement">
            <a:extLst>
              <a:ext uri="{FF2B5EF4-FFF2-40B4-BE49-F238E27FC236}">
                <a16:creationId xmlns:a16="http://schemas.microsoft.com/office/drawing/2014/main" id="{E0327F77-38F0-ACB2-2F18-F753A8203276}"/>
              </a:ext>
            </a:extLst>
          </p:cNvPr>
          <p:cNvPicPr>
            <a:picLocks noChangeAspect="1"/>
          </p:cNvPicPr>
          <p:nvPr/>
        </p:nvPicPr>
        <p:blipFill>
          <a:blip r:embed="rId2"/>
          <a:stretch>
            <a:fillRect/>
          </a:stretch>
        </p:blipFill>
        <p:spPr>
          <a:xfrm>
            <a:off x="812800" y="1168400"/>
            <a:ext cx="10566400" cy="4521200"/>
          </a:xfrm>
          <a:prstGeom prst="rect">
            <a:avLst/>
          </a:prstGeom>
        </p:spPr>
      </p:pic>
    </p:spTree>
    <p:extLst>
      <p:ext uri="{BB962C8B-B14F-4D97-AF65-F5344CB8AC3E}">
        <p14:creationId xmlns:p14="http://schemas.microsoft.com/office/powerpoint/2010/main" val="22898683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58B5AF1-4010-9EBF-27B3-A3EE57A07B9D}"/>
              </a:ext>
            </a:extLst>
          </p:cNvPr>
          <p:cNvSpPr txBox="1"/>
          <p:nvPr/>
        </p:nvSpPr>
        <p:spPr>
          <a:xfrm>
            <a:off x="3045619" y="989364"/>
            <a:ext cx="6100762" cy="369332"/>
          </a:xfrm>
          <a:prstGeom prst="rect">
            <a:avLst/>
          </a:prstGeom>
          <a:noFill/>
        </p:spPr>
        <p:txBody>
          <a:bodyPr wrap="square">
            <a:spAutoFit/>
          </a:bodyPr>
          <a:lstStyle/>
          <a:p>
            <a:pPr>
              <a:spcAft>
                <a:spcPts val="600"/>
              </a:spcAft>
            </a:pPr>
            <a:r>
              <a:rPr lang="fr-FR" b="0" i="0">
                <a:solidFill>
                  <a:srgbClr val="202020"/>
                </a:solidFill>
                <a:effectLst/>
                <a:latin typeface="Helvetica" pitchFamily="2" charset="0"/>
              </a:rPr>
              <a:t> </a:t>
            </a:r>
          </a:p>
        </p:txBody>
      </p:sp>
      <p:sp>
        <p:nvSpPr>
          <p:cNvPr id="11" name="ZoneTexte 10">
            <a:extLst>
              <a:ext uri="{FF2B5EF4-FFF2-40B4-BE49-F238E27FC236}">
                <a16:creationId xmlns:a16="http://schemas.microsoft.com/office/drawing/2014/main" id="{47F390ED-01C6-3C90-A6DA-C176EADC91C6}"/>
              </a:ext>
            </a:extLst>
          </p:cNvPr>
          <p:cNvSpPr txBox="1"/>
          <p:nvPr/>
        </p:nvSpPr>
        <p:spPr>
          <a:xfrm>
            <a:off x="4249413" y="1655258"/>
            <a:ext cx="6100762" cy="4616648"/>
          </a:xfrm>
          <a:prstGeom prst="rect">
            <a:avLst/>
          </a:prstGeom>
          <a:noFill/>
        </p:spPr>
        <p:txBody>
          <a:bodyPr wrap="square">
            <a:spAutoFit/>
          </a:bodyPr>
          <a:lstStyle/>
          <a:p>
            <a:pPr>
              <a:spcAft>
                <a:spcPts val="600"/>
              </a:spcAft>
            </a:pPr>
            <a:r>
              <a:rPr lang="fr-FR" i="1">
                <a:solidFill>
                  <a:srgbClr val="202020"/>
                </a:solidFill>
                <a:latin typeface="Helvetica" pitchFamily="2" charset="0"/>
              </a:rPr>
              <a:t>Peur de contracter le Covid-19</a:t>
            </a:r>
            <a:r>
              <a:rPr lang="fr-FR" b="0" i="1">
                <a:solidFill>
                  <a:srgbClr val="202020"/>
                </a:solidFill>
                <a:effectLst/>
                <a:latin typeface="Helvetica" pitchFamily="2" charset="0"/>
              </a:rPr>
              <a:t> </a:t>
            </a:r>
          </a:p>
          <a:p>
            <a:pPr>
              <a:spcAft>
                <a:spcPts val="600"/>
              </a:spcAft>
            </a:pPr>
            <a:r>
              <a:rPr lang="fr-FR" i="1">
                <a:solidFill>
                  <a:srgbClr val="202020"/>
                </a:solidFill>
                <a:latin typeface="Helvetica" pitchFamily="2" charset="0"/>
              </a:rPr>
              <a:t>Responsabilité</a:t>
            </a:r>
          </a:p>
          <a:p>
            <a:pPr>
              <a:spcAft>
                <a:spcPts val="600"/>
              </a:spcAft>
            </a:pPr>
            <a:r>
              <a:rPr lang="fr-FR" i="1">
                <a:solidFill>
                  <a:srgbClr val="202020"/>
                </a:solidFill>
                <a:latin typeface="Helvetica" pitchFamily="2" charset="0"/>
              </a:rPr>
              <a:t>Peur de perdre son emploi</a:t>
            </a:r>
            <a:r>
              <a:rPr lang="fr-FR" b="0" i="1">
                <a:solidFill>
                  <a:srgbClr val="202020"/>
                </a:solidFill>
                <a:effectLst/>
                <a:latin typeface="Helvetica" pitchFamily="2" charset="0"/>
              </a:rPr>
              <a:t> </a:t>
            </a:r>
          </a:p>
          <a:p>
            <a:pPr>
              <a:spcAft>
                <a:spcPts val="600"/>
              </a:spcAft>
            </a:pPr>
            <a:r>
              <a:rPr lang="fr-FR" i="1">
                <a:solidFill>
                  <a:srgbClr val="202020"/>
                </a:solidFill>
                <a:latin typeface="Helvetica" pitchFamily="2" charset="0"/>
              </a:rPr>
              <a:t>Adaptation constante</a:t>
            </a:r>
          </a:p>
          <a:p>
            <a:pPr>
              <a:spcAft>
                <a:spcPts val="600"/>
              </a:spcAft>
            </a:pPr>
            <a:r>
              <a:rPr lang="fr-FR" i="1">
                <a:solidFill>
                  <a:srgbClr val="202020"/>
                </a:solidFill>
                <a:latin typeface="Helvetica" pitchFamily="2" charset="0"/>
              </a:rPr>
              <a:t>Incertitude</a:t>
            </a:r>
          </a:p>
          <a:p>
            <a:pPr>
              <a:spcAft>
                <a:spcPts val="600"/>
              </a:spcAft>
            </a:pPr>
            <a:r>
              <a:rPr lang="fr-FR" b="0" i="1">
                <a:solidFill>
                  <a:srgbClr val="202020"/>
                </a:solidFill>
                <a:effectLst/>
                <a:latin typeface="Helvetica" pitchFamily="2" charset="0"/>
              </a:rPr>
              <a:t>Difficultés de transport</a:t>
            </a:r>
          </a:p>
          <a:p>
            <a:pPr>
              <a:spcAft>
                <a:spcPts val="600"/>
              </a:spcAft>
            </a:pPr>
            <a:r>
              <a:rPr lang="fr-FR" i="1">
                <a:solidFill>
                  <a:srgbClr val="202020"/>
                </a:solidFill>
                <a:latin typeface="Helvetica" pitchFamily="2" charset="0"/>
              </a:rPr>
              <a:t>Accès limité à l’équipement de protection individuelle</a:t>
            </a:r>
          </a:p>
          <a:p>
            <a:pPr>
              <a:spcAft>
                <a:spcPts val="600"/>
              </a:spcAft>
            </a:pPr>
            <a:r>
              <a:rPr lang="fr-FR" i="1">
                <a:solidFill>
                  <a:srgbClr val="202020"/>
                </a:solidFill>
                <a:latin typeface="Helvetica" pitchFamily="2" charset="0"/>
              </a:rPr>
              <a:t>Incapacité à honorer les rendez-vous pour s’occuper des patients</a:t>
            </a:r>
          </a:p>
          <a:p>
            <a:pPr>
              <a:spcAft>
                <a:spcPts val="600"/>
              </a:spcAft>
            </a:pPr>
            <a:r>
              <a:rPr lang="fr-FR" i="1"/>
              <a:t>Pire en 2021 qu’en 2020</a:t>
            </a:r>
          </a:p>
          <a:p>
            <a:pPr>
              <a:spcAft>
                <a:spcPts val="600"/>
              </a:spcAft>
            </a:pPr>
            <a:r>
              <a:rPr lang="fr-FR" b="0" i="1">
                <a:solidFill>
                  <a:srgbClr val="202020"/>
                </a:solidFill>
                <a:effectLst/>
                <a:latin typeface="Helvetica" pitchFamily="2" charset="0"/>
              </a:rPr>
              <a:t> </a:t>
            </a:r>
          </a:p>
          <a:p>
            <a:pPr>
              <a:spcAft>
                <a:spcPts val="600"/>
              </a:spcAft>
            </a:pPr>
            <a:endParaRPr lang="fr-FR" i="1" dirty="0"/>
          </a:p>
          <a:p>
            <a:pPr>
              <a:spcAft>
                <a:spcPts val="600"/>
              </a:spcAft>
            </a:pPr>
            <a:endParaRPr lang="fr-CH" i="1" dirty="0">
              <a:solidFill>
                <a:srgbClr val="202020"/>
              </a:solidFill>
              <a:latin typeface="Helvetica" pitchFamily="2" charset="0"/>
            </a:endParaRPr>
          </a:p>
          <a:p>
            <a:pPr>
              <a:spcAft>
                <a:spcPts val="600"/>
              </a:spcAft>
            </a:pPr>
            <a:endParaRPr lang="fr-CH" i="1" dirty="0">
              <a:solidFill>
                <a:srgbClr val="202020"/>
              </a:solidFill>
              <a:latin typeface="Helvetica" pitchFamily="2" charset="0"/>
            </a:endParaRPr>
          </a:p>
        </p:txBody>
      </p:sp>
    </p:spTree>
    <p:extLst>
      <p:ext uri="{BB962C8B-B14F-4D97-AF65-F5344CB8AC3E}">
        <p14:creationId xmlns:p14="http://schemas.microsoft.com/office/powerpoint/2010/main" val="1592259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F43E3F3E-66F4-BD65-1D94-8ABACBD75C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675471"/>
            <a:ext cx="10905066" cy="5507057"/>
          </a:xfrm>
          <a:prstGeom prst="rect">
            <a:avLst/>
          </a:prstGeom>
        </p:spPr>
      </p:pic>
    </p:spTree>
    <p:extLst>
      <p:ext uri="{BB962C8B-B14F-4D97-AF65-F5344CB8AC3E}">
        <p14:creationId xmlns:p14="http://schemas.microsoft.com/office/powerpoint/2010/main" val="1820196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8991E913-B6FB-1201-9300-46726AE00F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9527" y="643466"/>
            <a:ext cx="9992945" cy="5571067"/>
          </a:xfrm>
          <a:prstGeom prst="rect">
            <a:avLst/>
          </a:prstGeom>
        </p:spPr>
      </p:pic>
    </p:spTree>
    <p:extLst>
      <p:ext uri="{BB962C8B-B14F-4D97-AF65-F5344CB8AC3E}">
        <p14:creationId xmlns:p14="http://schemas.microsoft.com/office/powerpoint/2010/main" val="616082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2D070454-307B-DB39-4CEF-E7911502A5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38" y="643466"/>
            <a:ext cx="9904123" cy="5571067"/>
          </a:xfrm>
          <a:prstGeom prst="rect">
            <a:avLst/>
          </a:prstGeom>
        </p:spPr>
      </p:pic>
    </p:spTree>
    <p:extLst>
      <p:ext uri="{BB962C8B-B14F-4D97-AF65-F5344CB8AC3E}">
        <p14:creationId xmlns:p14="http://schemas.microsoft.com/office/powerpoint/2010/main" val="3654653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2023-05-09T17:00:00+00:00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TSASSIST-19-3342</_dlc_DocId>
    <_dlc_DocIdUrl xmlns="a8a2af44-4b8d-404b-a8bd-4186350a523c">
      <Url>https://collab.ext.icrc.org/sites/TS_ASSIST/_layouts/15/DocIdRedir.aspx?ID=TSASSIST-19-3342</Url>
      <Description>TSASSIST-19-3342</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C7912B-A915-41FE-94FD-D4FAD1ADE4BD}">
  <ds:schemaRefs>
    <ds:schemaRef ds:uri="http://schemas.microsoft.com/office/2006/metadata/properties"/>
    <ds:schemaRef ds:uri="http://schemas.microsoft.com/office/infopath/2007/PartnerControls"/>
    <ds:schemaRef ds:uri="71402401-ee9a-4cfa-82a8-ebbd88d5d766"/>
    <ds:schemaRef ds:uri="a8a2af44-4b8d-404b-a8bd-4186350a523c"/>
    <ds:schemaRef ds:uri="775538c5-eb89-48ba-a372-0acd5d6f1291"/>
    <ds:schemaRef ds:uri="http://schemas.microsoft.com/sharepoint/v3"/>
  </ds:schemaRefs>
</ds:datastoreItem>
</file>

<file path=customXml/itemProps2.xml><?xml version="1.0" encoding="utf-8"?>
<ds:datastoreItem xmlns:ds="http://schemas.openxmlformats.org/officeDocument/2006/customXml" ds:itemID="{CD1886DA-1C4C-4001-ABED-6E2ECDBFBD19}">
  <ds:schemaRefs>
    <ds:schemaRef ds:uri="http://schemas.microsoft.com/sharepoint/events"/>
  </ds:schemaRefs>
</ds:datastoreItem>
</file>

<file path=customXml/itemProps3.xml><?xml version="1.0" encoding="utf-8"?>
<ds:datastoreItem xmlns:ds="http://schemas.openxmlformats.org/officeDocument/2006/customXml" ds:itemID="{447ABE3A-1846-4B99-8CC8-4F7126238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40A3D39-20FF-41F8-B8E9-463850D3F4E2}">
  <ds:schemaRefs>
    <ds:schemaRef ds:uri="Microsoft.SharePoint.Taxonomy.ContentTypeSync"/>
  </ds:schemaRefs>
</ds:datastoreItem>
</file>

<file path=customXml/itemProps5.xml><?xml version="1.0" encoding="utf-8"?>
<ds:datastoreItem xmlns:ds="http://schemas.openxmlformats.org/officeDocument/2006/customXml" ds:itemID="{5487F948-66AC-47E1-A077-C4DF4D5408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5196</Words>
  <Application>Microsoft Office PowerPoint</Application>
  <PresentationFormat>Widescreen</PresentationFormat>
  <Paragraphs>637</Paragraphs>
  <Slides>68</Slides>
  <Notes>32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68</vt:i4>
      </vt:variant>
    </vt:vector>
  </HeadingPairs>
  <TitlesOfParts>
    <vt:vector size="84" baseType="lpstr">
      <vt:lpstr>Akkurat</vt:lpstr>
      <vt:lpstr>-apple-system</vt:lpstr>
      <vt:lpstr>Arial</vt:lpstr>
      <vt:lpstr>Arial Narrow</vt:lpstr>
      <vt:lpstr>Calibri</vt:lpstr>
      <vt:lpstr>Calibri Light</vt:lpstr>
      <vt:lpstr>Europa</vt:lpstr>
      <vt:lpstr>GillSans</vt:lpstr>
      <vt:lpstr>Helvetica</vt:lpstr>
      <vt:lpstr>Source Sans Pro</vt:lpstr>
      <vt:lpstr>Symbol</vt:lpstr>
      <vt:lpstr>Tahoma</vt:lpstr>
      <vt:lpstr>Times New Roman</vt:lpstr>
      <vt:lpstr>Trebuchet MS</vt:lpstr>
      <vt:lpstr>Wingdings</vt:lpstr>
      <vt:lpstr>Office Theme</vt:lpstr>
      <vt:lpstr>PowerPoint Presentation</vt:lpstr>
      <vt:lpstr> Objectifs</vt:lpstr>
      <vt:lpstr>Quelles sont les spécificités de la santé sexuelle et reproductive ?</vt:lpstr>
      <vt:lpstr>PowerPoint Presentation</vt:lpstr>
      <vt:lpstr>PowerPoint Presentation</vt:lpstr>
      <vt:lpstr>Santé reproductive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Période de crise = Risque accru pour les femmes et les filles</vt:lpstr>
      <vt:lpstr>Difficultés de prestations de services de santé en temps de crise</vt:lpstr>
      <vt:lpstr>Conséquence des crises : risque accru de... </vt:lpstr>
      <vt:lpstr>Impératifs :</vt:lpstr>
      <vt:lpstr>Le continuum d’une situation d’urgence</vt:lpstr>
      <vt:lpstr>Comment le DMU est-il mis en œuvre ?</vt:lpstr>
      <vt:lpstr>Ce que vous incluriez dans le DMU</vt:lpstr>
      <vt:lpstr>Quels sont quelques-uns des facteurs de risque concernant la propagation de MST et du VIH en situation de crise ?</vt:lpstr>
      <vt:lpstr>PowerPoint Presentation</vt:lpstr>
      <vt:lpstr>Violence sexuelle en situation de crise</vt:lpstr>
      <vt:lpstr>Rôle du secteur de la santé</vt:lpstr>
      <vt:lpstr>PowerPoint Presentation</vt:lpstr>
      <vt:lpstr>PowerPoint Presentation</vt:lpstr>
      <vt:lpstr>Importance de la santé des mères et des nouveau-nés en situation de crise</vt:lpstr>
      <vt:lpstr>Principales causes de mortalité maternelle et néonatale</vt:lpstr>
      <vt:lpstr>PowerPoint Presentation</vt:lpstr>
      <vt:lpstr>Les 3 pertes de temps</vt:lpstr>
      <vt:lpstr>PowerPoint Presentation</vt:lpstr>
      <vt:lpstr>Facteurs accroissant le risque de grossesse non désirée en situation de crise</vt:lpstr>
      <vt:lpstr>Qu’entend-on par des services complets de SSR ?</vt:lpstr>
      <vt:lpstr>Services d’avortement sans risques dans les crises humanitaires</vt:lpstr>
      <vt:lpstr>Services d’avortement sans risques dans les crises humanitaires</vt:lpstr>
      <vt:lpstr>Les éléments indispensables à la mise en œuvre du DMU</vt:lpstr>
      <vt:lpstr>Kits inter-agences de santé reproductive</vt:lpstr>
      <vt:lpstr>Population « standard »</vt:lpstr>
      <vt:lpstr>PowerPoint Presentation</vt:lpstr>
      <vt:lpstr>Messages clés concernant le DMU</vt:lpstr>
      <vt:lpstr>MESSAGE À RETENIR</vt:lpstr>
      <vt:lpstr>PowerPoint Presentation</vt:lpstr>
      <vt:lpstr>Références </vt:lpstr>
      <vt:lpstr>Efforts mondiaux pour accorder la priorité à la SSR dans les contextes humanitaires</vt:lpstr>
      <vt:lpstr>PowerPoint Presentation</vt:lpstr>
      <vt:lpstr>ÉTUDE DE CAS COVID-19</vt:lpstr>
      <vt:lpstr>Besoins</vt:lpstr>
      <vt:lpstr>PowerPoint Presentation</vt:lpstr>
      <vt:lpstr>Mais…</vt:lpstr>
      <vt:lpstr>PowerPoint Presentation</vt:lpstr>
      <vt:lpstr>PowerPoint Presentation</vt:lpstr>
      <vt:lpstr>Données sur la santé maternelle pendant la pandémie dans les pays à revenus faibles à intermédiaires</vt:lpstr>
      <vt:lpstr>PowerPoint Presentation</vt:lpstr>
      <vt:lpstr>PowerPoint Presentation</vt:lpstr>
      <vt:lpstr>PowerPoint Presentation</vt:lpstr>
      <vt:lpstr>  Proportion des 30 thèmes fondamentaux abordés par chaque ensemble de recommandations  </vt:lpstr>
      <vt:lpstr>PowerPoint Presentation</vt:lpstr>
      <vt:lpstr>Points les plus polémiques identifiés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2023-04-05T08:14:29Z</dcterms:created>
  <dcterms:modified xsi:type="dcterms:W3CDTF">2023-06-05T10:41:42Z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ICRCIMP_OrganizationalUnit">
    <vt:lpwstr/>
  </property>
  <property fmtid="{D5CDD505-2E9C-101B-9397-08002B2CF9AE}" pid="6" name="ICRCIMP_Site_H">
    <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Site">
    <vt:lpwstr/>
  </property>
  <property fmtid="{D5CDD505-2E9C-101B-9397-08002B2CF9AE}" pid="10" name="ICRCIMP_DocumentType">
    <vt:lpwstr/>
  </property>
  <property fmtid="{D5CDD505-2E9C-101B-9397-08002B2CF9AE}" pid="11" name="Key Issue">
    <vt:lpwstr>3;#- No key issue|32056555-74b8-4174-9beb-b0d6d010855f</vt:lpwstr>
  </property>
  <property fmtid="{D5CDD505-2E9C-101B-9397-08002B2CF9AE}" pid="12" name="ICRCIMP_OrganizationalUnit_H">
    <vt:lpwstr/>
  </property>
  <property fmtid="{D5CDD505-2E9C-101B-9397-08002B2CF9AE}" pid="13" name="ICRCIMP_BusinessFunction">
    <vt:lpwstr>1;#Assistance|9015aaae-65d7-4217-8889-581aaffe05a3</vt:lpwstr>
  </property>
  <property fmtid="{D5CDD505-2E9C-101B-9397-08002B2CF9AE}" pid="14" name="ICRCIMP_Keyword">
    <vt:lpwstr/>
  </property>
  <property fmtid="{D5CDD505-2E9C-101B-9397-08002B2CF9AE}" pid="15" name="ICRCIMP_KeyIssue">
    <vt:lpwstr/>
  </property>
  <property fmtid="{D5CDD505-2E9C-101B-9397-08002B2CF9AE}" pid="16" name="ICRCIMP_IHT">
    <vt:lpwstr>4;#Internal|23eb6094-56fc-4ad4-8ae2-cf1575a694f0</vt:lpwstr>
  </property>
  <property fmtid="{D5CDD505-2E9C-101B-9397-08002B2CF9AE}" pid="17" name="_dlc_DocIdItemGuid">
    <vt:lpwstr>dbb68c40-35d4-4e27-a820-16d5aeb6ec49</vt:lpwstr>
  </property>
</Properties>
</file>