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7"/>
  </p:notesMasterIdLst>
  <p:sldIdLst>
    <p:sldId id="423" r:id="rId7"/>
    <p:sldId id="821" r:id="rId8"/>
    <p:sldId id="407" r:id="rId9"/>
    <p:sldId id="425" r:id="rId10"/>
    <p:sldId id="426" r:id="rId11"/>
    <p:sldId id="409" r:id="rId12"/>
    <p:sldId id="410" r:id="rId13"/>
    <p:sldId id="411" r:id="rId14"/>
    <p:sldId id="819" r:id="rId15"/>
    <p:sldId id="817" r:id="rId16"/>
    <p:sldId id="412" r:id="rId17"/>
    <p:sldId id="347" r:id="rId18"/>
    <p:sldId id="441" r:id="rId19"/>
    <p:sldId id="413" r:id="rId20"/>
    <p:sldId id="414" r:id="rId21"/>
    <p:sldId id="424" r:id="rId22"/>
    <p:sldId id="416" r:id="rId23"/>
    <p:sldId id="417" r:id="rId24"/>
    <p:sldId id="418" r:id="rId25"/>
    <p:sldId id="419" r:id="rId26"/>
    <p:sldId id="814" r:id="rId27"/>
    <p:sldId id="815" r:id="rId28"/>
    <p:sldId id="820" r:id="rId29"/>
    <p:sldId id="420" r:id="rId30"/>
    <p:sldId id="813" r:id="rId31"/>
    <p:sldId id="273" r:id="rId32"/>
    <p:sldId id="371" r:id="rId33"/>
    <p:sldId id="379" r:id="rId34"/>
    <p:sldId id="380" r:id="rId35"/>
    <p:sldId id="391" r:id="rId36"/>
    <p:sldId id="794" r:id="rId37"/>
    <p:sldId id="795" r:id="rId38"/>
    <p:sldId id="796" r:id="rId39"/>
    <p:sldId id="797" r:id="rId40"/>
    <p:sldId id="801" r:id="rId41"/>
    <p:sldId id="802" r:id="rId42"/>
    <p:sldId id="404" r:id="rId43"/>
    <p:sldId id="791" r:id="rId44"/>
    <p:sldId id="804" r:id="rId45"/>
    <p:sldId id="648" r:id="rId46"/>
    <p:sldId id="405" r:id="rId47"/>
    <p:sldId id="812" r:id="rId48"/>
    <p:sldId id="738" r:id="rId49"/>
    <p:sldId id="764" r:id="rId50"/>
    <p:sldId id="790" r:id="rId51"/>
    <p:sldId id="805" r:id="rId52"/>
    <p:sldId id="406" r:id="rId53"/>
    <p:sldId id="806" r:id="rId54"/>
    <p:sldId id="807" r:id="rId55"/>
    <p:sldId id="808" r:id="rId56"/>
    <p:sldId id="415" r:id="rId57"/>
    <p:sldId id="816" r:id="rId58"/>
    <p:sldId id="369" r:id="rId59"/>
    <p:sldId id="269" r:id="rId60"/>
    <p:sldId id="271" r:id="rId61"/>
    <p:sldId id="272" r:id="rId62"/>
    <p:sldId id="647" r:id="rId63"/>
    <p:sldId id="811" r:id="rId64"/>
    <p:sldId id="421" r:id="rId65"/>
    <p:sldId id="422" r:id="rId66"/>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CD"/>
    <a:srgbClr val="0000FF"/>
    <a:srgbClr val="FDF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2CFC0-06D6-4866-B5CE-5C1F859A09D0}"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GB"/>
        </a:p>
      </dgm:t>
    </dgm:pt>
    <dgm:pt modelId="{9C000C5F-BE79-4838-8472-1AC59333E5A8}">
      <dgm:prSet phldrT="[Text]" custT="1"/>
      <dgm:spPr/>
      <dgm:t>
        <a:bodyPr/>
        <a:lstStyle/>
        <a:p>
          <a:r>
            <a:rPr lang="fr-FR" sz="1200" b="1">
              <a:solidFill>
                <a:schemeClr val="tx1"/>
              </a:solidFill>
              <a:latin typeface="+mj-lt"/>
              <a:cs typeface="Arial" pitchFamily="34" charset="0"/>
            </a:rPr>
            <a:t>Population générale</a:t>
          </a:r>
        </a:p>
      </dgm:t>
    </dgm:pt>
    <dgm:pt modelId="{91F84158-9C9B-4907-B047-51704AB1A12F}" type="parTrans" cxnId="{8A1B3D17-EDDF-4A7D-8EC7-5EA3DF8BB2FA}">
      <dgm:prSet/>
      <dgm:spPr/>
      <dgm:t>
        <a:bodyPr/>
        <a:lstStyle/>
        <a:p>
          <a:endParaRPr lang="en-GB" sz="1400">
            <a:latin typeface="+mj-lt"/>
          </a:endParaRPr>
        </a:p>
      </dgm:t>
    </dgm:pt>
    <dgm:pt modelId="{D995293B-699F-4BD4-95ED-D5E77147E3CD}" type="sibTrans" cxnId="{8A1B3D17-EDDF-4A7D-8EC7-5EA3DF8BB2FA}">
      <dgm:prSet/>
      <dgm:spPr/>
      <dgm:t>
        <a:bodyPr/>
        <a:lstStyle/>
        <a:p>
          <a:endParaRPr lang="en-GB" sz="1400">
            <a:latin typeface="+mj-lt"/>
          </a:endParaRPr>
        </a:p>
      </dgm:t>
    </dgm:pt>
    <dgm:pt modelId="{F48333D0-C060-4D1E-BB7F-EC1A207BDA87}">
      <dgm:prSet phldrT="[Text]" custT="1"/>
      <dgm:spPr/>
      <dgm:t>
        <a:bodyPr/>
        <a:lstStyle/>
        <a:p>
          <a:r>
            <a:rPr lang="fr-FR" sz="1200" b="1">
              <a:solidFill>
                <a:schemeClr val="tx1"/>
              </a:solidFill>
              <a:latin typeface="+mj-lt"/>
              <a:cs typeface="Arial" pitchFamily="34" charset="0"/>
            </a:rPr>
            <a:t>À risque, p. ex. surpoids, obésité</a:t>
          </a:r>
        </a:p>
      </dgm:t>
    </dgm:pt>
    <dgm:pt modelId="{BA924BE2-1386-4463-A535-35888796CAF2}" type="parTrans" cxnId="{8FF77170-59D4-4600-BB03-E980C39AB563}">
      <dgm:prSet/>
      <dgm:spPr/>
      <dgm:t>
        <a:bodyPr/>
        <a:lstStyle/>
        <a:p>
          <a:endParaRPr lang="en-GB" sz="1400">
            <a:latin typeface="+mj-lt"/>
          </a:endParaRPr>
        </a:p>
      </dgm:t>
    </dgm:pt>
    <dgm:pt modelId="{B731EE92-F0BC-42D3-B34A-0903D8E56659}" type="sibTrans" cxnId="{8FF77170-59D4-4600-BB03-E980C39AB563}">
      <dgm:prSet/>
      <dgm:spPr/>
      <dgm:t>
        <a:bodyPr/>
        <a:lstStyle/>
        <a:p>
          <a:endParaRPr lang="en-GB" sz="1400">
            <a:latin typeface="+mj-lt"/>
          </a:endParaRPr>
        </a:p>
      </dgm:t>
    </dgm:pt>
    <dgm:pt modelId="{77F26A91-B6E3-4CE0-8F19-3A21EA31E00B}">
      <dgm:prSet phldrT="[Text]" custT="1"/>
      <dgm:spPr/>
      <dgm:t>
        <a:bodyPr/>
        <a:lstStyle/>
        <a:p>
          <a:r>
            <a:rPr lang="fr-FR" sz="1200" b="1">
              <a:solidFill>
                <a:schemeClr val="tx1"/>
              </a:solidFill>
              <a:latin typeface="+mj-lt"/>
              <a:cs typeface="Arial" pitchFamily="34" charset="0"/>
            </a:rPr>
            <a:t>À risque, hypertension</a:t>
          </a:r>
        </a:p>
      </dgm:t>
    </dgm:pt>
    <dgm:pt modelId="{9B64C80C-0424-4E86-BB62-CAC123647361}" type="parTrans" cxnId="{AE898CF0-F89F-499E-A27C-0C9E53D218B9}">
      <dgm:prSet/>
      <dgm:spPr/>
      <dgm:t>
        <a:bodyPr/>
        <a:lstStyle/>
        <a:p>
          <a:endParaRPr lang="en-GB" sz="1400">
            <a:latin typeface="+mj-lt"/>
          </a:endParaRPr>
        </a:p>
      </dgm:t>
    </dgm:pt>
    <dgm:pt modelId="{08F06E2E-90D4-450D-ABE3-3FF52061C2E1}" type="sibTrans" cxnId="{AE898CF0-F89F-499E-A27C-0C9E53D218B9}">
      <dgm:prSet/>
      <dgm:spPr/>
      <dgm:t>
        <a:bodyPr/>
        <a:lstStyle/>
        <a:p>
          <a:endParaRPr lang="en-GB" sz="1400">
            <a:latin typeface="+mj-lt"/>
          </a:endParaRPr>
        </a:p>
      </dgm:t>
    </dgm:pt>
    <dgm:pt modelId="{3309BA29-6A4F-43C0-BBFA-F20BFC7EC576}">
      <dgm:prSet phldrT="[Text]" custT="1"/>
      <dgm:spPr/>
      <dgm:t>
        <a:bodyPr/>
        <a:lstStyle/>
        <a:p>
          <a:r>
            <a:rPr lang="fr-FR" sz="1200" b="1">
              <a:solidFill>
                <a:schemeClr val="tx1"/>
              </a:solidFill>
              <a:latin typeface="+mj-lt"/>
              <a:cs typeface="Arial" pitchFamily="34" charset="0"/>
            </a:rPr>
            <a:t>MNT non diagnostiquée</a:t>
          </a:r>
        </a:p>
      </dgm:t>
    </dgm:pt>
    <dgm:pt modelId="{CAF069F9-4BF5-40CF-80EB-45332DF235ED}" type="parTrans" cxnId="{4A95D1A1-0D28-4E65-8D01-FB7A2AB9E61F}">
      <dgm:prSet/>
      <dgm:spPr/>
      <dgm:t>
        <a:bodyPr/>
        <a:lstStyle/>
        <a:p>
          <a:endParaRPr lang="en-GB" sz="1400">
            <a:latin typeface="+mj-lt"/>
          </a:endParaRPr>
        </a:p>
      </dgm:t>
    </dgm:pt>
    <dgm:pt modelId="{89273D31-8DFA-4356-BF7F-3FF7B59C655F}" type="sibTrans" cxnId="{4A95D1A1-0D28-4E65-8D01-FB7A2AB9E61F}">
      <dgm:prSet/>
      <dgm:spPr/>
      <dgm:t>
        <a:bodyPr/>
        <a:lstStyle/>
        <a:p>
          <a:endParaRPr lang="en-GB" sz="1400">
            <a:latin typeface="+mj-lt"/>
          </a:endParaRPr>
        </a:p>
      </dgm:t>
    </dgm:pt>
    <dgm:pt modelId="{65016CF9-60F2-429E-B7F5-09D2C644B36E}">
      <dgm:prSet phldrT="[Text]" custT="1"/>
      <dgm:spPr/>
      <dgm:t>
        <a:bodyPr/>
        <a:lstStyle/>
        <a:p>
          <a:r>
            <a:rPr lang="fr-FR" sz="1200" b="1">
              <a:solidFill>
                <a:schemeClr val="tx1"/>
              </a:solidFill>
              <a:latin typeface="+mj-lt"/>
              <a:cs typeface="Arial" pitchFamily="34" charset="0"/>
            </a:rPr>
            <a:t>Complication liée à une MNT</a:t>
          </a:r>
        </a:p>
      </dgm:t>
    </dgm:pt>
    <dgm:pt modelId="{D5767D6E-C7E7-4566-9441-E4DCD65011AB}" type="parTrans" cxnId="{FE6AA522-9F82-4F7E-BA15-8F5795B11AEA}">
      <dgm:prSet/>
      <dgm:spPr/>
      <dgm:t>
        <a:bodyPr/>
        <a:lstStyle/>
        <a:p>
          <a:endParaRPr lang="en-GB" sz="1400">
            <a:latin typeface="+mj-lt"/>
          </a:endParaRPr>
        </a:p>
      </dgm:t>
    </dgm:pt>
    <dgm:pt modelId="{DAA031C5-E7DE-4893-9592-69475651B02E}" type="sibTrans" cxnId="{FE6AA522-9F82-4F7E-BA15-8F5795B11AEA}">
      <dgm:prSet/>
      <dgm:spPr/>
      <dgm:t>
        <a:bodyPr/>
        <a:lstStyle/>
        <a:p>
          <a:endParaRPr lang="en-GB" sz="1400">
            <a:latin typeface="+mj-lt"/>
          </a:endParaRPr>
        </a:p>
      </dgm:t>
    </dgm:pt>
    <dgm:pt modelId="{78C54E45-F8C6-4098-86A0-FA65806364F5}">
      <dgm:prSet phldrT="[Text]" custT="1"/>
      <dgm:spPr/>
      <dgm:t>
        <a:bodyPr/>
        <a:lstStyle/>
        <a:p>
          <a:r>
            <a:rPr lang="fr-FR" sz="1200" b="1">
              <a:solidFill>
                <a:schemeClr val="tx1"/>
              </a:solidFill>
              <a:latin typeface="+mj-lt"/>
              <a:cs typeface="Arial" pitchFamily="34" charset="0"/>
            </a:rPr>
            <a:t>Décès</a:t>
          </a:r>
        </a:p>
      </dgm:t>
    </dgm:pt>
    <dgm:pt modelId="{B3CD96A8-7E42-4628-9646-11128FEDEF4A}" type="parTrans" cxnId="{C2B2F6EB-36B7-4E65-9A4D-10C742E121DF}">
      <dgm:prSet/>
      <dgm:spPr/>
      <dgm:t>
        <a:bodyPr/>
        <a:lstStyle/>
        <a:p>
          <a:endParaRPr lang="en-GB" sz="1400">
            <a:latin typeface="+mj-lt"/>
          </a:endParaRPr>
        </a:p>
      </dgm:t>
    </dgm:pt>
    <dgm:pt modelId="{F5C5460D-517C-4499-B400-620E3B882F5E}" type="sibTrans" cxnId="{C2B2F6EB-36B7-4E65-9A4D-10C742E121DF}">
      <dgm:prSet/>
      <dgm:spPr/>
      <dgm:t>
        <a:bodyPr/>
        <a:lstStyle/>
        <a:p>
          <a:endParaRPr lang="en-GB" sz="1400">
            <a:latin typeface="+mj-lt"/>
          </a:endParaRPr>
        </a:p>
      </dgm:t>
    </dgm:pt>
    <dgm:pt modelId="{D94FF54B-0B22-F746-B46D-8E8CCC1813C4}">
      <dgm:prSet phldrT="[Text]" custT="1"/>
      <dgm:spPr/>
      <dgm:t>
        <a:bodyPr/>
        <a:lstStyle/>
        <a:p>
          <a:r>
            <a:rPr lang="fr-FR" sz="1200" b="1">
              <a:solidFill>
                <a:schemeClr val="tx1"/>
              </a:solidFill>
              <a:latin typeface="+mj-lt"/>
              <a:cs typeface="Arial" pitchFamily="34" charset="0"/>
            </a:rPr>
            <a:t>Personne atteinte de MNT</a:t>
          </a:r>
        </a:p>
      </dgm:t>
    </dgm:pt>
    <dgm:pt modelId="{5EBC48C6-2164-934C-A83F-167B792170B6}" type="parTrans" cxnId="{F295A734-65FF-BE42-B17E-7F9E31F8B34E}">
      <dgm:prSet/>
      <dgm:spPr/>
      <dgm:t>
        <a:bodyPr/>
        <a:lstStyle/>
        <a:p>
          <a:endParaRPr lang="fr-FR" sz="1400">
            <a:latin typeface="+mj-lt"/>
          </a:endParaRPr>
        </a:p>
      </dgm:t>
    </dgm:pt>
    <dgm:pt modelId="{A904539F-9B1D-AF46-9702-58F4A8BB6206}" type="sibTrans" cxnId="{F295A734-65FF-BE42-B17E-7F9E31F8B34E}">
      <dgm:prSet/>
      <dgm:spPr/>
      <dgm:t>
        <a:bodyPr/>
        <a:lstStyle/>
        <a:p>
          <a:endParaRPr lang="fr-FR" sz="1400">
            <a:latin typeface="+mj-lt"/>
          </a:endParaRPr>
        </a:p>
      </dgm:t>
    </dgm:pt>
    <dgm:pt modelId="{27BE2DF2-B286-4FE2-B837-74EACDEF57B0}" type="pres">
      <dgm:prSet presAssocID="{D062CFC0-06D6-4866-B5CE-5C1F859A09D0}" presName="Name0" presStyleCnt="0">
        <dgm:presLayoutVars>
          <dgm:dir/>
          <dgm:resizeHandles val="exact"/>
        </dgm:presLayoutVars>
      </dgm:prSet>
      <dgm:spPr/>
    </dgm:pt>
    <dgm:pt modelId="{7F738BA3-9F21-4725-8E78-9822255A06AA}" type="pres">
      <dgm:prSet presAssocID="{9C000C5F-BE79-4838-8472-1AC59333E5A8}" presName="parTxOnly" presStyleLbl="node1" presStyleIdx="0" presStyleCnt="7">
        <dgm:presLayoutVars>
          <dgm:bulletEnabled val="1"/>
        </dgm:presLayoutVars>
      </dgm:prSet>
      <dgm:spPr/>
    </dgm:pt>
    <dgm:pt modelId="{DFEB2DC6-188F-4F8E-972F-F6B5DDD88F2A}" type="pres">
      <dgm:prSet presAssocID="{D995293B-699F-4BD4-95ED-D5E77147E3CD}" presName="parSpace" presStyleCnt="0"/>
      <dgm:spPr/>
    </dgm:pt>
    <dgm:pt modelId="{2838A5D0-1670-434D-8091-7B394FA65ACA}" type="pres">
      <dgm:prSet presAssocID="{F48333D0-C060-4D1E-BB7F-EC1A207BDA87}" presName="parTxOnly" presStyleLbl="node1" presStyleIdx="1" presStyleCnt="7">
        <dgm:presLayoutVars>
          <dgm:bulletEnabled val="1"/>
        </dgm:presLayoutVars>
      </dgm:prSet>
      <dgm:spPr/>
    </dgm:pt>
    <dgm:pt modelId="{3FA930BD-BDDC-4FB8-8C9C-B77078534200}" type="pres">
      <dgm:prSet presAssocID="{B731EE92-F0BC-42D3-B34A-0903D8E56659}" presName="parSpace" presStyleCnt="0"/>
      <dgm:spPr/>
    </dgm:pt>
    <dgm:pt modelId="{74A0F01A-BFFE-4322-B05F-386E64F7DC5D}" type="pres">
      <dgm:prSet presAssocID="{77F26A91-B6E3-4CE0-8F19-3A21EA31E00B}" presName="parTxOnly" presStyleLbl="node1" presStyleIdx="2" presStyleCnt="7">
        <dgm:presLayoutVars>
          <dgm:bulletEnabled val="1"/>
        </dgm:presLayoutVars>
      </dgm:prSet>
      <dgm:spPr/>
    </dgm:pt>
    <dgm:pt modelId="{7D8A4E9D-6E6A-4240-982B-FF034E8B76AC}" type="pres">
      <dgm:prSet presAssocID="{08F06E2E-90D4-450D-ABE3-3FF52061C2E1}" presName="parSpace" presStyleCnt="0"/>
      <dgm:spPr/>
    </dgm:pt>
    <dgm:pt modelId="{FC0DD63B-D4D9-42C2-9118-AA14DD241362}" type="pres">
      <dgm:prSet presAssocID="{3309BA29-6A4F-43C0-BBFA-F20BFC7EC576}" presName="parTxOnly" presStyleLbl="node1" presStyleIdx="3" presStyleCnt="7">
        <dgm:presLayoutVars>
          <dgm:bulletEnabled val="1"/>
        </dgm:presLayoutVars>
      </dgm:prSet>
      <dgm:spPr/>
    </dgm:pt>
    <dgm:pt modelId="{EE37AA1A-B907-449E-9F82-111CB1ACA752}" type="pres">
      <dgm:prSet presAssocID="{89273D31-8DFA-4356-BF7F-3FF7B59C655F}" presName="parSpace" presStyleCnt="0"/>
      <dgm:spPr/>
    </dgm:pt>
    <dgm:pt modelId="{6D3B24C8-992A-D243-8008-9D252B935E88}" type="pres">
      <dgm:prSet presAssocID="{D94FF54B-0B22-F746-B46D-8E8CCC1813C4}" presName="parTxOnly" presStyleLbl="node1" presStyleIdx="4" presStyleCnt="7">
        <dgm:presLayoutVars>
          <dgm:bulletEnabled val="1"/>
        </dgm:presLayoutVars>
      </dgm:prSet>
      <dgm:spPr/>
    </dgm:pt>
    <dgm:pt modelId="{99FAE2FC-B477-8E4D-9C21-32D4270D26DD}" type="pres">
      <dgm:prSet presAssocID="{A904539F-9B1D-AF46-9702-58F4A8BB6206}" presName="parSpace" presStyleCnt="0"/>
      <dgm:spPr/>
    </dgm:pt>
    <dgm:pt modelId="{1297B03F-28EC-4350-8D26-CFD0886283C2}" type="pres">
      <dgm:prSet presAssocID="{65016CF9-60F2-429E-B7F5-09D2C644B36E}" presName="parTxOnly" presStyleLbl="node1" presStyleIdx="5" presStyleCnt="7">
        <dgm:presLayoutVars>
          <dgm:bulletEnabled val="1"/>
        </dgm:presLayoutVars>
      </dgm:prSet>
      <dgm:spPr/>
    </dgm:pt>
    <dgm:pt modelId="{F94F878B-55F5-4619-AB42-83FDE9E533E0}" type="pres">
      <dgm:prSet presAssocID="{DAA031C5-E7DE-4893-9592-69475651B02E}" presName="parSpace" presStyleCnt="0"/>
      <dgm:spPr/>
    </dgm:pt>
    <dgm:pt modelId="{C4B3AA92-B8A9-4E07-9E46-8C52A49256B7}" type="pres">
      <dgm:prSet presAssocID="{78C54E45-F8C6-4098-86A0-FA65806364F5}" presName="parTxOnly" presStyleLbl="node1" presStyleIdx="6" presStyleCnt="7">
        <dgm:presLayoutVars>
          <dgm:bulletEnabled val="1"/>
        </dgm:presLayoutVars>
      </dgm:prSet>
      <dgm:spPr/>
    </dgm:pt>
  </dgm:ptLst>
  <dgm:cxnLst>
    <dgm:cxn modelId="{AEB4D70C-3A58-5946-8C50-A391A4A4898C}" type="presOf" srcId="{3309BA29-6A4F-43C0-BBFA-F20BFC7EC576}" destId="{FC0DD63B-D4D9-42C2-9118-AA14DD241362}" srcOrd="0" destOrd="0" presId="urn:microsoft.com/office/officeart/2005/8/layout/hChevron3"/>
    <dgm:cxn modelId="{8A1B3D17-EDDF-4A7D-8EC7-5EA3DF8BB2FA}" srcId="{D062CFC0-06D6-4866-B5CE-5C1F859A09D0}" destId="{9C000C5F-BE79-4838-8472-1AC59333E5A8}" srcOrd="0" destOrd="0" parTransId="{91F84158-9C9B-4907-B047-51704AB1A12F}" sibTransId="{D995293B-699F-4BD4-95ED-D5E77147E3CD}"/>
    <dgm:cxn modelId="{13EB6D1F-E002-F74B-A272-7B5CA0D3CB7E}" type="presOf" srcId="{77F26A91-B6E3-4CE0-8F19-3A21EA31E00B}" destId="{74A0F01A-BFFE-4322-B05F-386E64F7DC5D}" srcOrd="0" destOrd="0" presId="urn:microsoft.com/office/officeart/2005/8/layout/hChevron3"/>
    <dgm:cxn modelId="{FE6AA522-9F82-4F7E-BA15-8F5795B11AEA}" srcId="{D062CFC0-06D6-4866-B5CE-5C1F859A09D0}" destId="{65016CF9-60F2-429E-B7F5-09D2C644B36E}" srcOrd="5" destOrd="0" parTransId="{D5767D6E-C7E7-4566-9441-E4DCD65011AB}" sibTransId="{DAA031C5-E7DE-4893-9592-69475651B02E}"/>
    <dgm:cxn modelId="{F295A734-65FF-BE42-B17E-7F9E31F8B34E}" srcId="{D062CFC0-06D6-4866-B5CE-5C1F859A09D0}" destId="{D94FF54B-0B22-F746-B46D-8E8CCC1813C4}" srcOrd="4" destOrd="0" parTransId="{5EBC48C6-2164-934C-A83F-167B792170B6}" sibTransId="{A904539F-9B1D-AF46-9702-58F4A8BB6206}"/>
    <dgm:cxn modelId="{8FF77170-59D4-4600-BB03-E980C39AB563}" srcId="{D062CFC0-06D6-4866-B5CE-5C1F859A09D0}" destId="{F48333D0-C060-4D1E-BB7F-EC1A207BDA87}" srcOrd="1" destOrd="0" parTransId="{BA924BE2-1386-4463-A535-35888796CAF2}" sibTransId="{B731EE92-F0BC-42D3-B34A-0903D8E56659}"/>
    <dgm:cxn modelId="{04D15670-2BDA-2A40-B815-8A8A371726A3}" type="presOf" srcId="{9C000C5F-BE79-4838-8472-1AC59333E5A8}" destId="{7F738BA3-9F21-4725-8E78-9822255A06AA}" srcOrd="0" destOrd="0" presId="urn:microsoft.com/office/officeart/2005/8/layout/hChevron3"/>
    <dgm:cxn modelId="{F5335371-B7BF-3545-9A49-917BA699C096}" type="presOf" srcId="{D062CFC0-06D6-4866-B5CE-5C1F859A09D0}" destId="{27BE2DF2-B286-4FE2-B837-74EACDEF57B0}" srcOrd="0" destOrd="0" presId="urn:microsoft.com/office/officeart/2005/8/layout/hChevron3"/>
    <dgm:cxn modelId="{4A95D1A1-0D28-4E65-8D01-FB7A2AB9E61F}" srcId="{D062CFC0-06D6-4866-B5CE-5C1F859A09D0}" destId="{3309BA29-6A4F-43C0-BBFA-F20BFC7EC576}" srcOrd="3" destOrd="0" parTransId="{CAF069F9-4BF5-40CF-80EB-45332DF235ED}" sibTransId="{89273D31-8DFA-4356-BF7F-3FF7B59C655F}"/>
    <dgm:cxn modelId="{4459A9AC-BF6A-094A-9EAF-A6F1A34C00EF}" type="presOf" srcId="{65016CF9-60F2-429E-B7F5-09D2C644B36E}" destId="{1297B03F-28EC-4350-8D26-CFD0886283C2}" srcOrd="0" destOrd="0" presId="urn:microsoft.com/office/officeart/2005/8/layout/hChevron3"/>
    <dgm:cxn modelId="{636D5BB5-5375-5A4F-A845-9E6A2B899C96}" type="presOf" srcId="{78C54E45-F8C6-4098-86A0-FA65806364F5}" destId="{C4B3AA92-B8A9-4E07-9E46-8C52A49256B7}" srcOrd="0" destOrd="0" presId="urn:microsoft.com/office/officeart/2005/8/layout/hChevron3"/>
    <dgm:cxn modelId="{55AA82D5-1CE3-2545-9BCB-189B78BECD31}" type="presOf" srcId="{D94FF54B-0B22-F746-B46D-8E8CCC1813C4}" destId="{6D3B24C8-992A-D243-8008-9D252B935E88}" srcOrd="0" destOrd="0" presId="urn:microsoft.com/office/officeart/2005/8/layout/hChevron3"/>
    <dgm:cxn modelId="{C2B2F6EB-36B7-4E65-9A4D-10C742E121DF}" srcId="{D062CFC0-06D6-4866-B5CE-5C1F859A09D0}" destId="{78C54E45-F8C6-4098-86A0-FA65806364F5}" srcOrd="6" destOrd="0" parTransId="{B3CD96A8-7E42-4628-9646-11128FEDEF4A}" sibTransId="{F5C5460D-517C-4499-B400-620E3B882F5E}"/>
    <dgm:cxn modelId="{AE898CF0-F89F-499E-A27C-0C9E53D218B9}" srcId="{D062CFC0-06D6-4866-B5CE-5C1F859A09D0}" destId="{77F26A91-B6E3-4CE0-8F19-3A21EA31E00B}" srcOrd="2" destOrd="0" parTransId="{9B64C80C-0424-4E86-BB62-CAC123647361}" sibTransId="{08F06E2E-90D4-450D-ABE3-3FF52061C2E1}"/>
    <dgm:cxn modelId="{7E08FFF3-0396-584F-9BBC-0593DC48199A}" type="presOf" srcId="{F48333D0-C060-4D1E-BB7F-EC1A207BDA87}" destId="{2838A5D0-1670-434D-8091-7B394FA65ACA}" srcOrd="0" destOrd="0" presId="urn:microsoft.com/office/officeart/2005/8/layout/hChevron3"/>
    <dgm:cxn modelId="{003B71CD-E04D-6B43-8F1A-66294668874E}" type="presParOf" srcId="{27BE2DF2-B286-4FE2-B837-74EACDEF57B0}" destId="{7F738BA3-9F21-4725-8E78-9822255A06AA}" srcOrd="0" destOrd="0" presId="urn:microsoft.com/office/officeart/2005/8/layout/hChevron3"/>
    <dgm:cxn modelId="{9507B56F-7CDC-D448-B9A2-2C5B8567CDFF}" type="presParOf" srcId="{27BE2DF2-B286-4FE2-B837-74EACDEF57B0}" destId="{DFEB2DC6-188F-4F8E-972F-F6B5DDD88F2A}" srcOrd="1" destOrd="0" presId="urn:microsoft.com/office/officeart/2005/8/layout/hChevron3"/>
    <dgm:cxn modelId="{8F5AA779-DA25-7B43-B9C4-FB59D2EA5ED3}" type="presParOf" srcId="{27BE2DF2-B286-4FE2-B837-74EACDEF57B0}" destId="{2838A5D0-1670-434D-8091-7B394FA65ACA}" srcOrd="2" destOrd="0" presId="urn:microsoft.com/office/officeart/2005/8/layout/hChevron3"/>
    <dgm:cxn modelId="{FEFCE527-B2FB-C54C-97AD-0603FA6697C8}" type="presParOf" srcId="{27BE2DF2-B286-4FE2-B837-74EACDEF57B0}" destId="{3FA930BD-BDDC-4FB8-8C9C-B77078534200}" srcOrd="3" destOrd="0" presId="urn:microsoft.com/office/officeart/2005/8/layout/hChevron3"/>
    <dgm:cxn modelId="{2185C800-3303-DB4B-8D17-56C206644A4C}" type="presParOf" srcId="{27BE2DF2-B286-4FE2-B837-74EACDEF57B0}" destId="{74A0F01A-BFFE-4322-B05F-386E64F7DC5D}" srcOrd="4" destOrd="0" presId="urn:microsoft.com/office/officeart/2005/8/layout/hChevron3"/>
    <dgm:cxn modelId="{596AC8AD-2D87-3C45-9903-835764905ADC}" type="presParOf" srcId="{27BE2DF2-B286-4FE2-B837-74EACDEF57B0}" destId="{7D8A4E9D-6E6A-4240-982B-FF034E8B76AC}" srcOrd="5" destOrd="0" presId="urn:microsoft.com/office/officeart/2005/8/layout/hChevron3"/>
    <dgm:cxn modelId="{5B2EF6DA-D7EF-184D-A00D-8725A1BE557F}" type="presParOf" srcId="{27BE2DF2-B286-4FE2-B837-74EACDEF57B0}" destId="{FC0DD63B-D4D9-42C2-9118-AA14DD241362}" srcOrd="6" destOrd="0" presId="urn:microsoft.com/office/officeart/2005/8/layout/hChevron3"/>
    <dgm:cxn modelId="{68E7F447-2518-7D4B-AF63-DCBA529C859D}" type="presParOf" srcId="{27BE2DF2-B286-4FE2-B837-74EACDEF57B0}" destId="{EE37AA1A-B907-449E-9F82-111CB1ACA752}" srcOrd="7" destOrd="0" presId="urn:microsoft.com/office/officeart/2005/8/layout/hChevron3"/>
    <dgm:cxn modelId="{91E53E81-64B6-3743-A4FE-C6BACF9B86F8}" type="presParOf" srcId="{27BE2DF2-B286-4FE2-B837-74EACDEF57B0}" destId="{6D3B24C8-992A-D243-8008-9D252B935E88}" srcOrd="8" destOrd="0" presId="urn:microsoft.com/office/officeart/2005/8/layout/hChevron3"/>
    <dgm:cxn modelId="{F48760DE-64C4-DC4C-A7FE-C81DE86858C2}" type="presParOf" srcId="{27BE2DF2-B286-4FE2-B837-74EACDEF57B0}" destId="{99FAE2FC-B477-8E4D-9C21-32D4270D26DD}" srcOrd="9" destOrd="0" presId="urn:microsoft.com/office/officeart/2005/8/layout/hChevron3"/>
    <dgm:cxn modelId="{B55B2C10-DE04-F849-8524-E35ECF7F9E28}" type="presParOf" srcId="{27BE2DF2-B286-4FE2-B837-74EACDEF57B0}" destId="{1297B03F-28EC-4350-8D26-CFD0886283C2}" srcOrd="10" destOrd="0" presId="urn:microsoft.com/office/officeart/2005/8/layout/hChevron3"/>
    <dgm:cxn modelId="{5350039C-EBF8-3A44-A680-C044489651D8}" type="presParOf" srcId="{27BE2DF2-B286-4FE2-B837-74EACDEF57B0}" destId="{F94F878B-55F5-4619-AB42-83FDE9E533E0}" srcOrd="11" destOrd="0" presId="urn:microsoft.com/office/officeart/2005/8/layout/hChevron3"/>
    <dgm:cxn modelId="{43091F38-413A-1443-9040-B4E88608E18F}" type="presParOf" srcId="{27BE2DF2-B286-4FE2-B837-74EACDEF57B0}" destId="{C4B3AA92-B8A9-4E07-9E46-8C52A49256B7}"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38BA3-9F21-4725-8E78-9822255A06AA}">
      <dsp:nvSpPr>
        <dsp:cNvPr id="0" name=""/>
        <dsp:cNvSpPr/>
      </dsp:nvSpPr>
      <dsp:spPr>
        <a:xfrm>
          <a:off x="1339" y="1651310"/>
          <a:ext cx="1576089" cy="6304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Population générale</a:t>
          </a:r>
        </a:p>
      </dsp:txBody>
      <dsp:txXfrm>
        <a:off x="1339" y="1651310"/>
        <a:ext cx="1418480" cy="630435"/>
      </dsp:txXfrm>
    </dsp:sp>
    <dsp:sp modelId="{2838A5D0-1670-434D-8091-7B394FA65ACA}">
      <dsp:nvSpPr>
        <dsp:cNvPr id="0" name=""/>
        <dsp:cNvSpPr/>
      </dsp:nvSpPr>
      <dsp:spPr>
        <a:xfrm>
          <a:off x="1262211" y="1651310"/>
          <a:ext cx="1576089" cy="63043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À risque, p. ex. surpoids, obésité</a:t>
          </a:r>
        </a:p>
      </dsp:txBody>
      <dsp:txXfrm>
        <a:off x="1577429" y="1651310"/>
        <a:ext cx="945654" cy="630435"/>
      </dsp:txXfrm>
    </dsp:sp>
    <dsp:sp modelId="{74A0F01A-BFFE-4322-B05F-386E64F7DC5D}">
      <dsp:nvSpPr>
        <dsp:cNvPr id="0" name=""/>
        <dsp:cNvSpPr/>
      </dsp:nvSpPr>
      <dsp:spPr>
        <a:xfrm>
          <a:off x="2523083" y="1651310"/>
          <a:ext cx="1576089" cy="63043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À risque, hypertension</a:t>
          </a:r>
        </a:p>
      </dsp:txBody>
      <dsp:txXfrm>
        <a:off x="2838301" y="1651310"/>
        <a:ext cx="945654" cy="630435"/>
      </dsp:txXfrm>
    </dsp:sp>
    <dsp:sp modelId="{FC0DD63B-D4D9-42C2-9118-AA14DD241362}">
      <dsp:nvSpPr>
        <dsp:cNvPr id="0" name=""/>
        <dsp:cNvSpPr/>
      </dsp:nvSpPr>
      <dsp:spPr>
        <a:xfrm>
          <a:off x="3783955" y="1651310"/>
          <a:ext cx="1576089" cy="63043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MNT non diagnostiquée</a:t>
          </a:r>
        </a:p>
      </dsp:txBody>
      <dsp:txXfrm>
        <a:off x="4099173" y="1651310"/>
        <a:ext cx="945654" cy="630435"/>
      </dsp:txXfrm>
    </dsp:sp>
    <dsp:sp modelId="{6D3B24C8-992A-D243-8008-9D252B935E88}">
      <dsp:nvSpPr>
        <dsp:cNvPr id="0" name=""/>
        <dsp:cNvSpPr/>
      </dsp:nvSpPr>
      <dsp:spPr>
        <a:xfrm>
          <a:off x="5044826" y="1651310"/>
          <a:ext cx="1576089" cy="630435"/>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Personne atteinte de MNT</a:t>
          </a:r>
        </a:p>
      </dsp:txBody>
      <dsp:txXfrm>
        <a:off x="5360044" y="1651310"/>
        <a:ext cx="945654" cy="630435"/>
      </dsp:txXfrm>
    </dsp:sp>
    <dsp:sp modelId="{1297B03F-28EC-4350-8D26-CFD0886283C2}">
      <dsp:nvSpPr>
        <dsp:cNvPr id="0" name=""/>
        <dsp:cNvSpPr/>
      </dsp:nvSpPr>
      <dsp:spPr>
        <a:xfrm>
          <a:off x="6305698" y="1651310"/>
          <a:ext cx="1576089" cy="63043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Complication liée à une MNT</a:t>
          </a:r>
        </a:p>
      </dsp:txBody>
      <dsp:txXfrm>
        <a:off x="6620916" y="1651310"/>
        <a:ext cx="945654" cy="630435"/>
      </dsp:txXfrm>
    </dsp:sp>
    <dsp:sp modelId="{C4B3AA92-B8A9-4E07-9E46-8C52A49256B7}">
      <dsp:nvSpPr>
        <dsp:cNvPr id="0" name=""/>
        <dsp:cNvSpPr/>
      </dsp:nvSpPr>
      <dsp:spPr>
        <a:xfrm>
          <a:off x="7566570" y="1651310"/>
          <a:ext cx="1576089" cy="63043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latin typeface="+mj-lt"/>
              <a:cs typeface="Arial" pitchFamily="34" charset="0"/>
            </a:rPr>
            <a:t>Décès</a:t>
          </a:r>
        </a:p>
      </dsp:txBody>
      <dsp:txXfrm>
        <a:off x="7881788" y="1651310"/>
        <a:ext cx="945654" cy="63043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195872A-D43F-4587-A7D3-CD36233FB0BA}" type="datetimeFigureOut">
              <a:rPr lang="fr-CH" smtClean="0"/>
              <a:t>02.06.2023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29ED3CB-D470-4FE5-9F56-750E47F9623F}" type="slidenum">
              <a:rPr lang="fr-CH" smtClean="0"/>
              <a:t>‹#›</a:t>
            </a:fld>
            <a:endParaRPr lang="fr-CH"/>
          </a:p>
        </p:txBody>
      </p:sp>
    </p:spTree>
    <p:extLst>
      <p:ext uri="{BB962C8B-B14F-4D97-AF65-F5344CB8AC3E}">
        <p14:creationId xmlns:p14="http://schemas.microsoft.com/office/powerpoint/2010/main" val="16897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a:t>38 million deaths (68%) mainly due to cardiovascular diseases, diabetes, chronic respiratory diseases and cancer </a:t>
            </a:r>
          </a:p>
          <a:p>
            <a:r>
              <a:rPr lang="en-GB" dirty="0"/>
              <a:t>Nearly ¾ in low and middle income countries</a:t>
            </a:r>
            <a:endParaRPr lang="fr-CH" dirty="0"/>
          </a:p>
          <a:p>
            <a:endParaRPr lang="fr-CH"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6</a:t>
            </a:fld>
            <a:endParaRPr lang="fr-CH"/>
          </a:p>
        </p:txBody>
      </p:sp>
    </p:spTree>
    <p:extLst>
      <p:ext uri="{BB962C8B-B14F-4D97-AF65-F5344CB8AC3E}">
        <p14:creationId xmlns:p14="http://schemas.microsoft.com/office/powerpoint/2010/main" val="164236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Yes/no carrying out active case finding: To be considered only for high risk patients in order to improve their management</a:t>
            </a:r>
          </a:p>
          <a:p>
            <a:pPr marL="171450" indent="-171450">
              <a:buFont typeface="Arial" panose="020B0604020202020204" pitchFamily="34" charset="0"/>
              <a:buChar char="•"/>
            </a:pPr>
            <a:r>
              <a:rPr lang="en-US" dirty="0"/>
              <a:t>Importance of confidentiality of personal data (e.g. people known with certain NCDs may not be accepted easily for relocation to a 3</a:t>
            </a:r>
            <a:r>
              <a:rPr lang="en-US" baseline="30000" dirty="0"/>
              <a:t>rd</a:t>
            </a:r>
            <a:r>
              <a:rPr lang="en-US" dirty="0"/>
              <a:t> country</a:t>
            </a:r>
            <a:endParaRPr lang="fr-CH" dirty="0"/>
          </a:p>
        </p:txBody>
      </p:sp>
      <p:sp>
        <p:nvSpPr>
          <p:cNvPr id="4" name="Slide Number Placeholder 3"/>
          <p:cNvSpPr>
            <a:spLocks noGrp="1"/>
          </p:cNvSpPr>
          <p:nvPr>
            <p:ph type="sldNum" sz="quarter" idx="10"/>
          </p:nvPr>
        </p:nvSpPr>
        <p:spPr/>
        <p:txBody>
          <a:bodyPr/>
          <a:lstStyle/>
          <a:p>
            <a:fld id="{D29ED3CB-D470-4FE5-9F56-750E47F9623F}" type="slidenum">
              <a:rPr lang="fr-CH" smtClean="0"/>
              <a:t>22</a:t>
            </a:fld>
            <a:endParaRPr lang="fr-CH"/>
          </a:p>
        </p:txBody>
      </p:sp>
    </p:spTree>
    <p:extLst>
      <p:ext uri="{BB962C8B-B14F-4D97-AF65-F5344CB8AC3E}">
        <p14:creationId xmlns:p14="http://schemas.microsoft.com/office/powerpoint/2010/main" val="42433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24</a:t>
            </a:fld>
            <a:endParaRPr lang="fr-CH"/>
          </a:p>
        </p:txBody>
      </p:sp>
    </p:spTree>
    <p:extLst>
      <p:ext uri="{BB962C8B-B14F-4D97-AF65-F5344CB8AC3E}">
        <p14:creationId xmlns:p14="http://schemas.microsoft.com/office/powerpoint/2010/main" val="40418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Movie that shows the Non-Communicable Diseases Framework -&gt; click at the lower part of the slide</a:t>
            </a:r>
          </a:p>
        </p:txBody>
      </p:sp>
      <p:sp>
        <p:nvSpPr>
          <p:cNvPr id="4" name="Slide Number Placeholder 3"/>
          <p:cNvSpPr>
            <a:spLocks noGrp="1"/>
          </p:cNvSpPr>
          <p:nvPr>
            <p:ph type="sldNum" sz="quarter" idx="10"/>
          </p:nvPr>
        </p:nvSpPr>
        <p:spPr/>
        <p:txBody>
          <a:bodyPr/>
          <a:lstStyle/>
          <a:p>
            <a:fld id="{D29ED3CB-D470-4FE5-9F56-750E47F9623F}" type="slidenum">
              <a:rPr lang="fr-CH" smtClean="0"/>
              <a:t>25</a:t>
            </a:fld>
            <a:endParaRPr lang="fr-CH"/>
          </a:p>
        </p:txBody>
      </p:sp>
    </p:spTree>
    <p:extLst>
      <p:ext uri="{BB962C8B-B14F-4D97-AF65-F5344CB8AC3E}">
        <p14:creationId xmlns:p14="http://schemas.microsoft.com/office/powerpoint/2010/main" val="45561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tools: clinical/biological </a:t>
            </a:r>
            <a:r>
              <a:rPr lang="en-US" dirty="0" err="1"/>
              <a:t>cf</a:t>
            </a:r>
            <a:r>
              <a:rPr lang="en-US" dirty="0"/>
              <a:t> WHO NCD kit </a:t>
            </a:r>
          </a:p>
          <a:p>
            <a:r>
              <a:rPr lang="en-US" dirty="0"/>
              <a:t>Treatment: basic drugs and devices (</a:t>
            </a:r>
            <a:r>
              <a:rPr lang="en-US" dirty="0" err="1"/>
              <a:t>cf</a:t>
            </a:r>
            <a:r>
              <a:rPr lang="en-US" dirty="0"/>
              <a:t> WHO), supply chain, contingency stock protocols (country &gt; WHO/MSF…) </a:t>
            </a:r>
          </a:p>
          <a:p>
            <a:r>
              <a:rPr lang="en-US" dirty="0"/>
              <a:t>Patient education </a:t>
            </a:r>
            <a:r>
              <a:rPr lang="en-US" dirty="0" err="1"/>
              <a:t>selfmanagement</a:t>
            </a:r>
            <a:r>
              <a:rPr lang="en-US" dirty="0"/>
              <a:t> prevention of complications nutrition, physical activity, orthotic devices adherence </a:t>
            </a:r>
          </a:p>
          <a:p>
            <a:r>
              <a:rPr lang="en-US" dirty="0"/>
              <a:t>Patient follow-up referral system, knowledge of existing structures medical file: for patient / health structure </a:t>
            </a:r>
          </a:p>
          <a:p>
            <a:r>
              <a:rPr lang="en-US" dirty="0"/>
              <a:t>Referral system </a:t>
            </a:r>
          </a:p>
          <a:p>
            <a:r>
              <a:rPr lang="en-US" dirty="0"/>
              <a:t>Data collection follow-up, monitoring </a:t>
            </a:r>
          </a:p>
          <a:p>
            <a:r>
              <a:rPr lang="en-US" dirty="0"/>
              <a:t>Advocacy funding. National level, international </a:t>
            </a:r>
            <a:r>
              <a:rPr lang="en-US" dirty="0" err="1"/>
              <a:t>organisations</a:t>
            </a:r>
            <a:r>
              <a:rPr lang="en-US" dirty="0"/>
              <a:t>, private… </a:t>
            </a:r>
            <a:endParaRPr lang="fr-CH" dirty="0"/>
          </a:p>
        </p:txBody>
      </p:sp>
      <p:sp>
        <p:nvSpPr>
          <p:cNvPr id="4" name="Slide Number Placeholder 3"/>
          <p:cNvSpPr>
            <a:spLocks noGrp="1"/>
          </p:cNvSpPr>
          <p:nvPr>
            <p:ph type="sldNum" sz="quarter" idx="10"/>
          </p:nvPr>
        </p:nvSpPr>
        <p:spPr/>
        <p:txBody>
          <a:bodyPr/>
          <a:lstStyle/>
          <a:p>
            <a:fld id="{6ABD25E5-FD87-4E1C-B3EE-6F7738D8DCE1}" type="slidenum">
              <a:rPr lang="en-GB" smtClean="0"/>
              <a:pPr/>
              <a:t>26</a:t>
            </a:fld>
            <a:endParaRPr lang="en-GB"/>
          </a:p>
        </p:txBody>
      </p:sp>
    </p:spTree>
    <p:extLst>
      <p:ext uri="{BB962C8B-B14F-4D97-AF65-F5344CB8AC3E}">
        <p14:creationId xmlns:p14="http://schemas.microsoft.com/office/powerpoint/2010/main" val="406626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28</a:t>
            </a:fld>
            <a:endParaRPr lang="fr-CH"/>
          </a:p>
        </p:txBody>
      </p:sp>
    </p:spTree>
    <p:extLst>
      <p:ext uri="{BB962C8B-B14F-4D97-AF65-F5344CB8AC3E}">
        <p14:creationId xmlns:p14="http://schemas.microsoft.com/office/powerpoint/2010/main" val="51677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29</a:t>
            </a:fld>
            <a:endParaRPr lang="fr-CH"/>
          </a:p>
        </p:txBody>
      </p:sp>
    </p:spTree>
    <p:extLst>
      <p:ext uri="{BB962C8B-B14F-4D97-AF65-F5344CB8AC3E}">
        <p14:creationId xmlns:p14="http://schemas.microsoft.com/office/powerpoint/2010/main" val="157953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Syria</a:t>
            </a:r>
            <a:r>
              <a:rPr lang="fr-CH" baseline="0" dirty="0"/>
              <a:t> 7.5 </a:t>
            </a:r>
            <a:r>
              <a:rPr lang="fr-CH" baseline="0" dirty="0" err="1"/>
              <a:t>mio</a:t>
            </a:r>
            <a:r>
              <a:rPr lang="fr-CH" baseline="0" dirty="0"/>
              <a:t> </a:t>
            </a:r>
            <a:r>
              <a:rPr lang="fr-CH" baseline="0" dirty="0" err="1"/>
              <a:t>displaced</a:t>
            </a:r>
            <a:r>
              <a:rPr lang="fr-CH" baseline="0" dirty="0"/>
              <a:t>, 4 </a:t>
            </a:r>
            <a:r>
              <a:rPr lang="fr-CH" baseline="0" dirty="0" err="1"/>
              <a:t>mio</a:t>
            </a:r>
            <a:r>
              <a:rPr lang="fr-CH" baseline="0" dirty="0"/>
              <a:t> </a:t>
            </a:r>
            <a:r>
              <a:rPr lang="fr-CH" baseline="0" dirty="0" err="1"/>
              <a:t>need</a:t>
            </a:r>
            <a:r>
              <a:rPr lang="fr-CH" baseline="0" dirty="0"/>
              <a:t> of care</a:t>
            </a:r>
          </a:p>
          <a:p>
            <a:endParaRPr lang="fr-CH" baseline="0" dirty="0"/>
          </a:p>
          <a:p>
            <a:r>
              <a:rPr lang="fr-CH" baseline="0" dirty="0"/>
              <a:t>30 mobile </a:t>
            </a:r>
            <a:r>
              <a:rPr lang="fr-CH" baseline="0" dirty="0" err="1"/>
              <a:t>clinics</a:t>
            </a:r>
            <a:r>
              <a:rPr lang="fr-CH" baseline="0" dirty="0"/>
              <a:t>, ambulances</a:t>
            </a:r>
          </a:p>
          <a:p>
            <a:r>
              <a:rPr lang="fr-CH" baseline="0" dirty="0" err="1"/>
              <a:t>Health</a:t>
            </a:r>
            <a:r>
              <a:rPr lang="fr-CH" baseline="0" dirty="0"/>
              <a:t> </a:t>
            </a:r>
            <a:r>
              <a:rPr lang="fr-CH" baseline="0" dirty="0" err="1"/>
              <a:t>facilities</a:t>
            </a:r>
            <a:r>
              <a:rPr lang="fr-CH" baseline="0" dirty="0"/>
              <a:t>: </a:t>
            </a:r>
            <a:r>
              <a:rPr lang="fr-CH" baseline="0" dirty="0" err="1"/>
              <a:t>medical</a:t>
            </a:r>
            <a:r>
              <a:rPr lang="fr-CH" baseline="0" dirty="0"/>
              <a:t> supplies</a:t>
            </a:r>
          </a:p>
          <a:p>
            <a:endParaRPr lang="fr-CH" baseline="0" dirty="0"/>
          </a:p>
          <a:p>
            <a:r>
              <a:rPr lang="fr-CH" baseline="0" dirty="0"/>
              <a:t>NCD action plan</a:t>
            </a:r>
            <a:endParaRPr lang="fr-CH"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31</a:t>
            </a:fld>
            <a:endParaRPr lang="fr-CH"/>
          </a:p>
        </p:txBody>
      </p:sp>
    </p:spTree>
    <p:extLst>
      <p:ext uri="{BB962C8B-B14F-4D97-AF65-F5344CB8AC3E}">
        <p14:creationId xmlns:p14="http://schemas.microsoft.com/office/powerpoint/2010/main" val="242675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fontAlgn="base"/>
            <a:r>
              <a:rPr lang="fr-CH" dirty="0" err="1"/>
              <a:t>Higher</a:t>
            </a:r>
            <a:r>
              <a:rPr lang="fr-CH" dirty="0"/>
              <a:t> </a:t>
            </a:r>
            <a:r>
              <a:rPr lang="fr-CH" dirty="0" err="1"/>
              <a:t>risk</a:t>
            </a:r>
            <a:r>
              <a:rPr lang="fr-CH" dirty="0"/>
              <a:t> of </a:t>
            </a:r>
            <a:r>
              <a:rPr lang="fr-CH" dirty="0" err="1"/>
              <a:t>developing</a:t>
            </a:r>
            <a:r>
              <a:rPr lang="fr-CH" baseline="0" dirty="0"/>
              <a:t> </a:t>
            </a:r>
            <a:r>
              <a:rPr lang="fr-CH" baseline="0" dirty="0" err="1"/>
              <a:t>NCDs</a:t>
            </a:r>
            <a:r>
              <a:rPr lang="fr-CH" baseline="0" dirty="0"/>
              <a:t> in </a:t>
            </a:r>
            <a:r>
              <a:rPr lang="fr-CH" baseline="0" dirty="0" err="1"/>
              <a:t>Africa</a:t>
            </a:r>
            <a:r>
              <a:rPr lang="fr-CH" baseline="0" dirty="0"/>
              <a:t> </a:t>
            </a:r>
            <a:r>
              <a:rPr lang="fr-CH" baseline="0" dirty="0" err="1"/>
              <a:t>region</a:t>
            </a:r>
            <a:r>
              <a:rPr lang="fr-CH" baseline="0" dirty="0"/>
              <a:t>: </a:t>
            </a:r>
            <a:r>
              <a:rPr lang="en-US" b="1" dirty="0"/>
              <a:t>Brazzaville, 19 December 2016 – </a:t>
            </a:r>
            <a:r>
              <a:rPr lang="en-US" dirty="0"/>
              <a:t>With millions of people in Africa predicted to die from non-communicable diseases (NCDs) by 2020, the World Health Organization (WHO), African Region has supported countries to carry out surveys to identify the main causes of this rising trend.</a:t>
            </a:r>
          </a:p>
          <a:p>
            <a:pPr fontAlgn="base"/>
            <a:r>
              <a:rPr lang="en-US" dirty="0"/>
              <a:t>According to a report released by the Organization, that consolidates available data, these impending threats can be predicted because most adults in Africa have at least one risk factor that increases their chances of developing a life-threatening NCD, including heart disease, cancer, type 2 diabetes and chronic obstructive lung disease.</a:t>
            </a:r>
          </a:p>
          <a:p>
            <a:endParaRPr lang="fr-CH" dirty="0"/>
          </a:p>
          <a:p>
            <a:pPr fontAlgn="base"/>
            <a:r>
              <a:rPr lang="en-US" dirty="0"/>
              <a:t>The ECHO report proposes a range of recommendations for governments aimed at reversing the rising trend of children aged under 5 years becoming overweight and obese. At least 41 million children in this age group are obese or overweight, with the greatest rise in the number of children being obese or overweight coming from low- and middle-income countries.</a:t>
            </a:r>
          </a:p>
          <a:p>
            <a:br>
              <a:rPr lang="en-US" dirty="0"/>
            </a:br>
            <a:endParaRPr lang="fr-CH"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32</a:t>
            </a:fld>
            <a:endParaRPr lang="fr-CH"/>
          </a:p>
        </p:txBody>
      </p:sp>
    </p:spTree>
    <p:extLst>
      <p:ext uri="{BB962C8B-B14F-4D97-AF65-F5344CB8AC3E}">
        <p14:creationId xmlns:p14="http://schemas.microsoft.com/office/powerpoint/2010/main" val="158181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Risk</a:t>
            </a:r>
            <a:r>
              <a:rPr lang="fr-CH" dirty="0"/>
              <a:t> communication</a:t>
            </a:r>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33</a:t>
            </a:fld>
            <a:endParaRPr lang="fr-CH"/>
          </a:p>
        </p:txBody>
      </p:sp>
    </p:spTree>
    <p:extLst>
      <p:ext uri="{BB962C8B-B14F-4D97-AF65-F5344CB8AC3E}">
        <p14:creationId xmlns:p14="http://schemas.microsoft.com/office/powerpoint/2010/main" val="740923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noProof="0" dirty="0"/>
              <a:t>Temporary health facilities,</a:t>
            </a:r>
            <a:r>
              <a:rPr lang="en-GB" baseline="0" noProof="0" dirty="0"/>
              <a:t> tents</a:t>
            </a:r>
          </a:p>
          <a:p>
            <a:r>
              <a:rPr lang="en-GB" baseline="0" noProof="0" dirty="0"/>
              <a:t>Deployment of health professionals close by</a:t>
            </a:r>
          </a:p>
          <a:p>
            <a:r>
              <a:rPr lang="en-GB" baseline="0" noProof="0" dirty="0"/>
              <a:t>Stockpiling of medicines, colour coded food packs according to patients conditions</a:t>
            </a:r>
          </a:p>
          <a:p>
            <a:r>
              <a:rPr lang="en-GB" baseline="0" noProof="0" dirty="0"/>
              <a:t>Transfer out of patient for secondary care – medevac</a:t>
            </a:r>
          </a:p>
          <a:p>
            <a:r>
              <a:rPr lang="en-GB" baseline="0" noProof="0" dirty="0"/>
              <a:t>Emergency kits of medicines, support from other municipalities</a:t>
            </a:r>
          </a:p>
          <a:p>
            <a:r>
              <a:rPr lang="en-GB" baseline="0" noProof="0" dirty="0"/>
              <a:t>Simplified guidelines</a:t>
            </a:r>
          </a:p>
          <a:p>
            <a:endParaRPr lang="en-GB" noProof="0" dirty="0"/>
          </a:p>
          <a:p>
            <a:r>
              <a:rPr lang="en-GB" noProof="0" dirty="0"/>
              <a:t>Deployment of PEN: </a:t>
            </a:r>
          </a:p>
          <a:p>
            <a:r>
              <a:rPr lang="en-GB" noProof="0" dirty="0"/>
              <a:t>training</a:t>
            </a:r>
            <a:r>
              <a:rPr lang="en-GB" baseline="0" noProof="0" dirty="0"/>
              <a:t> health providers, </a:t>
            </a:r>
          </a:p>
          <a:p>
            <a:r>
              <a:rPr lang="en-GB" baseline="0" noProof="0" dirty="0"/>
              <a:t>providing essential tech</a:t>
            </a:r>
          </a:p>
          <a:p>
            <a:endParaRPr lang="en-GB" baseline="0" noProof="0" dirty="0"/>
          </a:p>
          <a:p>
            <a:r>
              <a:rPr lang="en-GB" baseline="0" noProof="0" dirty="0"/>
              <a:t>Emergency kits in region</a:t>
            </a:r>
          </a:p>
          <a:p>
            <a:endParaRPr lang="en-GB" baseline="0" noProof="0" dirty="0"/>
          </a:p>
          <a:p>
            <a:r>
              <a:rPr lang="en-GB" baseline="0" noProof="0" dirty="0"/>
              <a:t>Number of consultations: high BP, asthma, diabetes</a:t>
            </a:r>
            <a:endParaRPr lang="en-GB" noProof="0"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36</a:t>
            </a:fld>
            <a:endParaRPr lang="fr-CH"/>
          </a:p>
        </p:txBody>
      </p:sp>
    </p:spTree>
    <p:extLst>
      <p:ext uri="{BB962C8B-B14F-4D97-AF65-F5344CB8AC3E}">
        <p14:creationId xmlns:p14="http://schemas.microsoft.com/office/powerpoint/2010/main" val="410696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15 biggest operations of the ICRC in 2015 and global prevalence of diabetes</a:t>
            </a:r>
            <a:endParaRPr lang="fr-CH" b="1" dirty="0"/>
          </a:p>
          <a:p>
            <a:endParaRPr lang="fr-CH"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7</a:t>
            </a:fld>
            <a:endParaRPr lang="fr-CH"/>
          </a:p>
        </p:txBody>
      </p:sp>
    </p:spTree>
    <p:extLst>
      <p:ext uri="{BB962C8B-B14F-4D97-AF65-F5344CB8AC3E}">
        <p14:creationId xmlns:p14="http://schemas.microsoft.com/office/powerpoint/2010/main" val="1743464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Reducing the risk of wildlife-to-human transmission</a:t>
            </a:r>
            <a:r>
              <a:rPr lang="en-US" dirty="0"/>
              <a:t> from contact with infected fruit bats or monkeys/apes and the consumption of their raw meat. Animals should be handled with gloves and other appropriate protective clothing. Animal products (blood and meat) should be thoroughly cooked before consumption.</a:t>
            </a:r>
          </a:p>
          <a:p>
            <a:r>
              <a:rPr lang="en-US" b="1" dirty="0"/>
              <a:t>Reducing the risk of human-to-human transmission</a:t>
            </a:r>
            <a:r>
              <a:rPr lang="en-US" dirty="0"/>
              <a:t> from direct or close contact with people with Ebola symptoms, particularly with their bodily fluids. Gloves and appropriate personal protective equipment should be worn when taking care of ill patients at home. Regular hand washing is required after visiting patients in hospital, as well as after taking care of patients at home.</a:t>
            </a:r>
          </a:p>
          <a:p>
            <a:r>
              <a:rPr lang="en-US" b="1" dirty="0"/>
              <a:t>Reducing the risk of possible sexual transmission,</a:t>
            </a:r>
            <a:r>
              <a:rPr lang="en-US" dirty="0"/>
              <a:t> based on further analysis of ongoing research and consideration by the WHO Advisory Group on the Ebola Virus Disease Response, WHO recommends that male survivors of Ebola virus disease practice safe sex and hygiene for 12 months from onset of symptoms or until their semen tests negative twice for Ebola virus. Contact with body fluids should be avoided and washing with soap and water is recommended. WHO does not recommend isolation of male or female convalescent patients whose blood has been tested negative for Ebola virus. </a:t>
            </a:r>
          </a:p>
          <a:p>
            <a:r>
              <a:rPr lang="en-US" b="1" dirty="0"/>
              <a:t>Outbreak containment measures,</a:t>
            </a:r>
            <a:r>
              <a:rPr lang="en-US" dirty="0"/>
              <a:t> including prompt and safe burial of the dead, identifying people who may have been in contact with someone infected with Ebola and monitoring their health for 21 days, the importance of separating the healthy from the sick to prevent further spread, and the importance of good hygiene and maintaining a clean environment.</a:t>
            </a:r>
          </a:p>
          <a:p>
            <a:endParaRPr lang="fr-CH"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39</a:t>
            </a:fld>
            <a:endParaRPr lang="fr-CH"/>
          </a:p>
        </p:txBody>
      </p:sp>
    </p:spTree>
    <p:extLst>
      <p:ext uri="{BB962C8B-B14F-4D97-AF65-F5344CB8AC3E}">
        <p14:creationId xmlns:p14="http://schemas.microsoft.com/office/powerpoint/2010/main" val="7257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40</a:t>
            </a:fld>
            <a:endParaRPr lang="fr-CH"/>
          </a:p>
        </p:txBody>
      </p:sp>
    </p:spTree>
    <p:extLst>
      <p:ext uri="{BB962C8B-B14F-4D97-AF65-F5344CB8AC3E}">
        <p14:creationId xmlns:p14="http://schemas.microsoft.com/office/powerpoint/2010/main" val="3994107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41</a:t>
            </a:fld>
            <a:endParaRPr lang="fr-CH"/>
          </a:p>
        </p:txBody>
      </p:sp>
    </p:spTree>
    <p:extLst>
      <p:ext uri="{BB962C8B-B14F-4D97-AF65-F5344CB8AC3E}">
        <p14:creationId xmlns:p14="http://schemas.microsoft.com/office/powerpoint/2010/main" val="254399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Describing the need for a separate ER with specific procedures in order to confine contamination</a:t>
            </a:r>
            <a:endParaRPr lang="fr-CH" dirty="0"/>
          </a:p>
        </p:txBody>
      </p:sp>
      <p:sp>
        <p:nvSpPr>
          <p:cNvPr id="4" name="Slide Number Placeholder 3"/>
          <p:cNvSpPr>
            <a:spLocks noGrp="1"/>
          </p:cNvSpPr>
          <p:nvPr>
            <p:ph type="sldNum" sz="quarter" idx="10"/>
          </p:nvPr>
        </p:nvSpPr>
        <p:spPr/>
        <p:txBody>
          <a:bodyPr/>
          <a:lstStyle/>
          <a:p>
            <a:pPr>
              <a:defRPr/>
            </a:pPr>
            <a:fld id="{77759686-6771-4B83-8061-957382FC5C0F}" type="slidenum">
              <a:rPr lang="en-GB" altLang="fr-FR" smtClean="0"/>
              <a:pPr>
                <a:defRPr/>
              </a:pPr>
              <a:t>42</a:t>
            </a:fld>
            <a:endParaRPr lang="en-GB" altLang="fr-FR" dirty="0"/>
          </a:p>
        </p:txBody>
      </p:sp>
    </p:spTree>
    <p:extLst>
      <p:ext uri="{BB962C8B-B14F-4D97-AF65-F5344CB8AC3E}">
        <p14:creationId xmlns:p14="http://schemas.microsoft.com/office/powerpoint/2010/main" val="903525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96">
              <a:defRPr sz="2400">
                <a:solidFill>
                  <a:schemeClr val="tx1"/>
                </a:solidFill>
                <a:latin typeface="Calibri" panose="020F0502020204030204" pitchFamily="34" charset="0"/>
                <a:ea typeface="ＭＳ Ｐゴシック" panose="020B0600070205080204" pitchFamily="34" charset="-128"/>
              </a:defRPr>
            </a:lvl1pPr>
            <a:lvl2pPr marL="758255" indent="-291636" defTabSz="929996">
              <a:defRPr sz="2400">
                <a:solidFill>
                  <a:schemeClr val="tx1"/>
                </a:solidFill>
                <a:latin typeface="Calibri" panose="020F0502020204030204" pitchFamily="34" charset="0"/>
                <a:ea typeface="ＭＳ Ｐゴシック" panose="020B0600070205080204" pitchFamily="34" charset="-128"/>
              </a:defRPr>
            </a:lvl2pPr>
            <a:lvl3pPr marL="1166546" indent="-233309" defTabSz="929996">
              <a:defRPr sz="2400">
                <a:solidFill>
                  <a:schemeClr val="tx1"/>
                </a:solidFill>
                <a:latin typeface="Calibri" panose="020F0502020204030204" pitchFamily="34" charset="0"/>
                <a:ea typeface="ＭＳ Ｐゴシック" panose="020B0600070205080204" pitchFamily="34" charset="-128"/>
              </a:defRPr>
            </a:lvl3pPr>
            <a:lvl4pPr marL="1633164" indent="-233309" defTabSz="929996">
              <a:defRPr sz="2400">
                <a:solidFill>
                  <a:schemeClr val="tx1"/>
                </a:solidFill>
                <a:latin typeface="Calibri" panose="020F0502020204030204" pitchFamily="34" charset="0"/>
                <a:ea typeface="ＭＳ Ｐゴシック" panose="020B0600070205080204" pitchFamily="34" charset="-128"/>
              </a:defRPr>
            </a:lvl4pPr>
            <a:lvl5pPr marL="2099782" indent="-233309" defTabSz="929996">
              <a:defRPr sz="2400">
                <a:solidFill>
                  <a:schemeClr val="tx1"/>
                </a:solidFill>
                <a:latin typeface="Calibri" panose="020F0502020204030204" pitchFamily="34" charset="0"/>
                <a:ea typeface="ＭＳ Ｐゴシック" panose="020B0600070205080204" pitchFamily="34" charset="-128"/>
              </a:defRPr>
            </a:lvl5pPr>
            <a:lvl6pPr marL="2566401"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3033019"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99637"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966256"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B63C87A2-7300-44B3-A6CA-6B0CEEA89FF7}" type="slidenum">
              <a:rPr lang="en-GB" altLang="fr-FR" sz="1200">
                <a:latin typeface="Times" panose="02020603050405020304" pitchFamily="18" charset="0"/>
              </a:rPr>
              <a:pPr/>
              <a:t>43</a:t>
            </a:fld>
            <a:endParaRPr lang="en-GB" altLang="fr-FR" sz="1200">
              <a:latin typeface="Times"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Times" panose="02020603050405020304" pitchFamily="18" charset="0"/>
                <a:cs typeface="Arial" panose="020B0604020202020204" pitchFamily="34" charset="0"/>
              </a:rPr>
              <a:t>Training for the essential staff </a:t>
            </a:r>
          </a:p>
        </p:txBody>
      </p:sp>
    </p:spTree>
    <p:extLst>
      <p:ext uri="{BB962C8B-B14F-4D97-AF65-F5344CB8AC3E}">
        <p14:creationId xmlns:p14="http://schemas.microsoft.com/office/powerpoint/2010/main" val="413395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a:t>
            </a:r>
            <a:r>
              <a:rPr lang="en-US" baseline="0" dirty="0"/>
              <a:t> practicing in the ER as if it was a normal day </a:t>
            </a:r>
            <a:endParaRPr lang="fr-CH" dirty="0"/>
          </a:p>
        </p:txBody>
      </p:sp>
      <p:sp>
        <p:nvSpPr>
          <p:cNvPr id="4" name="Slide Number Placeholder 3"/>
          <p:cNvSpPr>
            <a:spLocks noGrp="1"/>
          </p:cNvSpPr>
          <p:nvPr>
            <p:ph type="sldNum" sz="quarter" idx="10"/>
          </p:nvPr>
        </p:nvSpPr>
        <p:spPr/>
        <p:txBody>
          <a:bodyPr/>
          <a:lstStyle/>
          <a:p>
            <a:pPr>
              <a:defRPr/>
            </a:pPr>
            <a:fld id="{77759686-6771-4B83-8061-957382FC5C0F}" type="slidenum">
              <a:rPr lang="en-GB" altLang="fr-FR" smtClean="0"/>
              <a:pPr>
                <a:defRPr/>
              </a:pPr>
              <a:t>44</a:t>
            </a:fld>
            <a:endParaRPr lang="en-GB" altLang="fr-FR" dirty="0"/>
          </a:p>
        </p:txBody>
      </p:sp>
    </p:spTree>
    <p:extLst>
      <p:ext uri="{BB962C8B-B14F-4D97-AF65-F5344CB8AC3E}">
        <p14:creationId xmlns:p14="http://schemas.microsoft.com/office/powerpoint/2010/main" val="149184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requirements needed reduce</a:t>
            </a:r>
            <a:r>
              <a:rPr lang="en-US" baseline="0" dirty="0"/>
              <a:t> the choice in equipment, export licensing should not be an additional limitation</a:t>
            </a:r>
            <a:endParaRPr lang="fr-CH" dirty="0"/>
          </a:p>
        </p:txBody>
      </p:sp>
      <p:sp>
        <p:nvSpPr>
          <p:cNvPr id="4" name="Slide Number Placeholder 3"/>
          <p:cNvSpPr>
            <a:spLocks noGrp="1"/>
          </p:cNvSpPr>
          <p:nvPr>
            <p:ph type="sldNum" sz="quarter" idx="10"/>
          </p:nvPr>
        </p:nvSpPr>
        <p:spPr/>
        <p:txBody>
          <a:bodyPr/>
          <a:lstStyle/>
          <a:p>
            <a:pPr>
              <a:defRPr/>
            </a:pPr>
            <a:fld id="{77759686-6771-4B83-8061-957382FC5C0F}" type="slidenum">
              <a:rPr lang="en-GB" altLang="fr-FR" smtClean="0"/>
              <a:pPr>
                <a:defRPr/>
              </a:pPr>
              <a:t>45</a:t>
            </a:fld>
            <a:endParaRPr lang="en-GB" altLang="fr-FR" dirty="0"/>
          </a:p>
        </p:txBody>
      </p:sp>
    </p:spTree>
    <p:extLst>
      <p:ext uri="{BB962C8B-B14F-4D97-AF65-F5344CB8AC3E}">
        <p14:creationId xmlns:p14="http://schemas.microsoft.com/office/powerpoint/2010/main" val="3817659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6ABD25E5-FD87-4E1C-B3EE-6F7738D8DCE1}" type="slidenum">
              <a:rPr lang="en-GB" smtClean="0"/>
              <a:pPr/>
              <a:t>59</a:t>
            </a:fld>
            <a:endParaRPr lang="en-GB"/>
          </a:p>
        </p:txBody>
      </p:sp>
    </p:spTree>
    <p:extLst>
      <p:ext uri="{BB962C8B-B14F-4D97-AF65-F5344CB8AC3E}">
        <p14:creationId xmlns:p14="http://schemas.microsoft.com/office/powerpoint/2010/main" val="99656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9</a:t>
            </a:fld>
            <a:endParaRPr lang="fr-CH"/>
          </a:p>
        </p:txBody>
      </p:sp>
    </p:spTree>
    <p:extLst>
      <p:ext uri="{BB962C8B-B14F-4D97-AF65-F5344CB8AC3E}">
        <p14:creationId xmlns:p14="http://schemas.microsoft.com/office/powerpoint/2010/main" val="157638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 care over time (lifelong)</a:t>
            </a:r>
          </a:p>
          <a:p>
            <a:r>
              <a:rPr lang="en-US" dirty="0"/>
              <a:t>Often require ongoing treatment with medicine, medical technology or appliance</a:t>
            </a:r>
          </a:p>
          <a:p>
            <a:r>
              <a:rPr lang="en-US" dirty="0"/>
              <a:t>Can have acute complications</a:t>
            </a:r>
          </a:p>
          <a:p>
            <a:r>
              <a:rPr lang="en-US" dirty="0"/>
              <a:t>Can reduce people’s ability to cope with emergencies</a:t>
            </a:r>
          </a:p>
          <a:p>
            <a:r>
              <a:rPr lang="en-US" dirty="0"/>
              <a:t>Necessitate coordination of care, follow-up between different providers and settings</a:t>
            </a:r>
          </a:p>
          <a:p>
            <a:r>
              <a:rPr lang="en-US" dirty="0"/>
              <a:t>May be associated with the need of palliative care</a:t>
            </a:r>
          </a:p>
          <a:p>
            <a:endParaRPr lang="en-US" dirty="0"/>
          </a:p>
          <a:p>
            <a:r>
              <a:rPr lang="en-US" dirty="0"/>
              <a:t>Often only 1 patient encounter</a:t>
            </a:r>
          </a:p>
          <a:p>
            <a:r>
              <a:rPr lang="en-US" dirty="0"/>
              <a:t>Challenges related to access due</a:t>
            </a:r>
            <a:r>
              <a:rPr lang="en-US" baseline="0" dirty="0"/>
              <a:t> to </a:t>
            </a:r>
            <a:r>
              <a:rPr lang="en-US" dirty="0"/>
              <a:t>security, safety issues</a:t>
            </a:r>
          </a:p>
          <a:p>
            <a:r>
              <a:rPr lang="en-US" dirty="0"/>
              <a:t>Lifelong treatment</a:t>
            </a:r>
          </a:p>
          <a:p>
            <a:r>
              <a:rPr lang="en-US" dirty="0"/>
              <a:t>Adherence to treatment and change</a:t>
            </a:r>
            <a:r>
              <a:rPr lang="en-US" baseline="0" dirty="0"/>
              <a:t> of medication</a:t>
            </a:r>
            <a:endParaRPr lang="en-US" dirty="0"/>
          </a:p>
          <a:p>
            <a:endParaRPr lang="en-US"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12</a:t>
            </a:fld>
            <a:endParaRPr lang="fr-CH"/>
          </a:p>
        </p:txBody>
      </p:sp>
    </p:spTree>
    <p:extLst>
      <p:ext uri="{BB962C8B-B14F-4D97-AF65-F5344CB8AC3E}">
        <p14:creationId xmlns:p14="http://schemas.microsoft.com/office/powerpoint/2010/main" val="196919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dirty="0"/>
              <a:t>Palliative care</a:t>
            </a:r>
          </a:p>
        </p:txBody>
      </p:sp>
      <p:sp>
        <p:nvSpPr>
          <p:cNvPr id="4" name="Espace réservé du numéro de diapositive 3"/>
          <p:cNvSpPr>
            <a:spLocks noGrp="1"/>
          </p:cNvSpPr>
          <p:nvPr>
            <p:ph type="sldNum" sz="quarter" idx="5"/>
          </p:nvPr>
        </p:nvSpPr>
        <p:spPr/>
        <p:txBody>
          <a:bodyPr/>
          <a:lstStyle/>
          <a:p>
            <a:pPr>
              <a:defRPr/>
            </a:pPr>
            <a:fld id="{B9060D0B-BFC1-E949-9D37-13C642FC6614}" type="slidenum">
              <a:rPr lang="en-GB" smtClean="0"/>
              <a:pPr>
                <a:defRPr/>
              </a:pPr>
              <a:t>13</a:t>
            </a:fld>
            <a:endParaRPr lang="en-GB" dirty="0"/>
          </a:p>
        </p:txBody>
      </p:sp>
    </p:spTree>
    <p:extLst>
      <p:ext uri="{BB962C8B-B14F-4D97-AF65-F5344CB8AC3E}">
        <p14:creationId xmlns:p14="http://schemas.microsoft.com/office/powerpoint/2010/main" val="177154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14</a:t>
            </a:fld>
            <a:endParaRPr lang="fr-CH"/>
          </a:p>
        </p:txBody>
      </p:sp>
    </p:spTree>
    <p:extLst>
      <p:ext uri="{BB962C8B-B14F-4D97-AF65-F5344CB8AC3E}">
        <p14:creationId xmlns:p14="http://schemas.microsoft.com/office/powerpoint/2010/main" val="38664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15</a:t>
            </a:fld>
            <a:endParaRPr lang="fr-CH"/>
          </a:p>
        </p:txBody>
      </p:sp>
    </p:spTree>
    <p:extLst>
      <p:ext uri="{BB962C8B-B14F-4D97-AF65-F5344CB8AC3E}">
        <p14:creationId xmlns:p14="http://schemas.microsoft.com/office/powerpoint/2010/main" val="210593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Interventions during acute crises</a:t>
            </a:r>
          </a:p>
          <a:p>
            <a:pPr marL="171450" indent="-171450">
              <a:buFont typeface="Arial" panose="020B0604020202020204" pitchFamily="34" charset="0"/>
              <a:buChar char="•"/>
            </a:pPr>
            <a:r>
              <a:rPr lang="en-US" dirty="0"/>
              <a:t>Patients with acute condition s that need immediate care and / or rapid referral</a:t>
            </a:r>
          </a:p>
          <a:p>
            <a:pPr marL="171450" indent="-171450">
              <a:buFont typeface="Arial" panose="020B0604020202020204" pitchFamily="34" charset="0"/>
              <a:buChar char="•"/>
            </a:pPr>
            <a:r>
              <a:rPr lang="en-US" dirty="0"/>
              <a:t>Patients that can progress to rapid deterioration or complications if proper care is not provided in a timely manner</a:t>
            </a:r>
          </a:p>
          <a:p>
            <a:pPr marL="171450" indent="-171450">
              <a:buFont typeface="Arial" panose="020B0604020202020204" pitchFamily="34" charset="0"/>
              <a:buChar char="•"/>
            </a:pPr>
            <a:r>
              <a:rPr lang="en-US" dirty="0"/>
              <a:t>Patients with stable conditions and without symptoms , who primarily need continuation of treatment </a:t>
            </a:r>
          </a:p>
          <a:p>
            <a:pPr marL="0" indent="0">
              <a:buFont typeface="Arial" panose="020B0604020202020204" pitchFamily="34" charset="0"/>
              <a:buNone/>
            </a:pPr>
            <a:r>
              <a:rPr lang="en-US" b="1" dirty="0"/>
              <a:t>Interventions during protracted crises: </a:t>
            </a:r>
            <a:r>
              <a:rPr lang="en-US" dirty="0"/>
              <a:t>As for acute crisis plus extend care to patients with NCDs not covered in the acute phase and to prevention.</a:t>
            </a:r>
            <a:endParaRPr lang="fr-CH" dirty="0"/>
          </a:p>
        </p:txBody>
      </p:sp>
      <p:sp>
        <p:nvSpPr>
          <p:cNvPr id="4" name="Slide Number Placeholder 3"/>
          <p:cNvSpPr>
            <a:spLocks noGrp="1"/>
          </p:cNvSpPr>
          <p:nvPr>
            <p:ph type="sldNum" sz="quarter" idx="10"/>
          </p:nvPr>
        </p:nvSpPr>
        <p:spPr/>
        <p:txBody>
          <a:bodyPr/>
          <a:lstStyle/>
          <a:p>
            <a:fld id="{D29ED3CB-D470-4FE5-9F56-750E47F9623F}" type="slidenum">
              <a:rPr lang="fr-CH" smtClean="0"/>
              <a:t>18</a:t>
            </a:fld>
            <a:endParaRPr lang="fr-CH"/>
          </a:p>
        </p:txBody>
      </p:sp>
    </p:spTree>
    <p:extLst>
      <p:ext uri="{BB962C8B-B14F-4D97-AF65-F5344CB8AC3E}">
        <p14:creationId xmlns:p14="http://schemas.microsoft.com/office/powerpoint/2010/main" val="16668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against model actually used!!!!!</a:t>
            </a:r>
          </a:p>
        </p:txBody>
      </p:sp>
      <p:sp>
        <p:nvSpPr>
          <p:cNvPr id="4" name="Slide Number Placeholder 3"/>
          <p:cNvSpPr>
            <a:spLocks noGrp="1"/>
          </p:cNvSpPr>
          <p:nvPr>
            <p:ph type="sldNum" sz="quarter" idx="10"/>
          </p:nvPr>
        </p:nvSpPr>
        <p:spPr/>
        <p:txBody>
          <a:bodyPr/>
          <a:lstStyle/>
          <a:p>
            <a:fld id="{B09B468D-8712-46EB-A380-D365935D95FA}" type="slidenum">
              <a:rPr lang="en-GB" smtClean="0"/>
              <a:t>20</a:t>
            </a:fld>
            <a:endParaRPr lang="en-GB"/>
          </a:p>
        </p:txBody>
      </p:sp>
    </p:spTree>
    <p:extLst>
      <p:ext uri="{BB962C8B-B14F-4D97-AF65-F5344CB8AC3E}">
        <p14:creationId xmlns:p14="http://schemas.microsoft.com/office/powerpoint/2010/main" val="265943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9C39-3998-4772-A09B-A93DCF98C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E8CF877D-3BC1-4BE4-BDFA-565D86D89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B2ECB61F-28A5-4A7F-8487-FABB0C81D9E9}"/>
              </a:ext>
            </a:extLst>
          </p:cNvPr>
          <p:cNvSpPr>
            <a:spLocks noGrp="1"/>
          </p:cNvSpPr>
          <p:nvPr>
            <p:ph type="dt" sz="half" idx="10"/>
          </p:nvPr>
        </p:nvSpPr>
        <p:spPr/>
        <p:txBody>
          <a:bodyPr/>
          <a:lstStyle/>
          <a:p>
            <a:fld id="{82F1B9CD-5340-4B21-858E-4D7039AE7A9E}" type="datetime1">
              <a:rPr lang="fr-CH" smtClean="0"/>
              <a:t>02.06.2023</a:t>
            </a:fld>
            <a:endParaRPr lang="fr-CH"/>
          </a:p>
        </p:txBody>
      </p:sp>
      <p:sp>
        <p:nvSpPr>
          <p:cNvPr id="5" name="Footer Placeholder 4">
            <a:extLst>
              <a:ext uri="{FF2B5EF4-FFF2-40B4-BE49-F238E27FC236}">
                <a16:creationId xmlns:a16="http://schemas.microsoft.com/office/drawing/2014/main" id="{CD4FEA98-4FAB-4765-982A-8779D63906BC}"/>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9762DBE-84A5-4ABB-B496-1D428C9289C5}"/>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426448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CACA-3C33-467B-9022-5AD24F5A28EC}"/>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3DE01BBA-69E9-43E1-8726-14B6CC3832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F7BE529D-2983-4DCF-9FE9-F7C99CB08F61}"/>
              </a:ext>
            </a:extLst>
          </p:cNvPr>
          <p:cNvSpPr>
            <a:spLocks noGrp="1"/>
          </p:cNvSpPr>
          <p:nvPr>
            <p:ph type="dt" sz="half" idx="10"/>
          </p:nvPr>
        </p:nvSpPr>
        <p:spPr/>
        <p:txBody>
          <a:bodyPr/>
          <a:lstStyle/>
          <a:p>
            <a:fld id="{72633A31-AFCE-4F27-BEC5-3498D621E8D1}" type="datetime1">
              <a:rPr lang="fr-CH" smtClean="0"/>
              <a:t>02.06.2023</a:t>
            </a:fld>
            <a:endParaRPr lang="fr-CH"/>
          </a:p>
        </p:txBody>
      </p:sp>
      <p:sp>
        <p:nvSpPr>
          <p:cNvPr id="5" name="Footer Placeholder 4">
            <a:extLst>
              <a:ext uri="{FF2B5EF4-FFF2-40B4-BE49-F238E27FC236}">
                <a16:creationId xmlns:a16="http://schemas.microsoft.com/office/drawing/2014/main" id="{B45F6F1C-53CC-4E80-9DB1-1876CECA8CDE}"/>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CFEA8F1-2FF6-45D7-8E6C-30CE50C087AA}"/>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2539642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D5005E-081A-4B05-818E-5648FCFB7A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A403C55E-A547-4917-BCD7-BE22172F5F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4678EC9C-E9BB-4651-86E7-BF1479040A8C}"/>
              </a:ext>
            </a:extLst>
          </p:cNvPr>
          <p:cNvSpPr>
            <a:spLocks noGrp="1"/>
          </p:cNvSpPr>
          <p:nvPr>
            <p:ph type="dt" sz="half" idx="10"/>
          </p:nvPr>
        </p:nvSpPr>
        <p:spPr/>
        <p:txBody>
          <a:bodyPr/>
          <a:lstStyle/>
          <a:p>
            <a:fld id="{804D35B3-CE0B-4926-A2A7-2603C0A1A56C}" type="datetime1">
              <a:rPr lang="fr-CH" smtClean="0"/>
              <a:t>02.06.2023</a:t>
            </a:fld>
            <a:endParaRPr lang="fr-CH"/>
          </a:p>
        </p:txBody>
      </p:sp>
      <p:sp>
        <p:nvSpPr>
          <p:cNvPr id="5" name="Footer Placeholder 4">
            <a:extLst>
              <a:ext uri="{FF2B5EF4-FFF2-40B4-BE49-F238E27FC236}">
                <a16:creationId xmlns:a16="http://schemas.microsoft.com/office/drawing/2014/main" id="{10CFA454-AAB1-49AE-AA42-F68BB45F5536}"/>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267E66B0-FA84-40E2-AB28-E265975B6B8E}"/>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367193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0"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11" name="Content Placeholder 2"/>
          <p:cNvSpPr>
            <a:spLocks noGrp="1"/>
          </p:cNvSpPr>
          <p:nvPr>
            <p:ph idx="1"/>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3"/>
          <p:cNvSpPr>
            <a:spLocks noGrp="1"/>
          </p:cNvSpPr>
          <p:nvPr>
            <p:ph type="dt" sz="half" idx="10"/>
          </p:nvPr>
        </p:nvSpPr>
        <p:spPr>
          <a:xfrm>
            <a:off x="609600" y="6356351"/>
            <a:ext cx="2844800" cy="365125"/>
          </a:xfrm>
        </p:spPr>
        <p:txBody>
          <a:bodyPr/>
          <a:lstStyle/>
          <a:p>
            <a:fld id="{CEB50A6E-118F-49B9-8786-D9A3C35D9475}" type="datetime1">
              <a:rPr lang="fr-CH" smtClean="0"/>
              <a:t>02.06.2023</a:t>
            </a:fld>
            <a:endParaRPr lang="en-GB"/>
          </a:p>
        </p:txBody>
      </p:sp>
      <p:sp>
        <p:nvSpPr>
          <p:cNvPr id="13" name="Footer Placeholder 4"/>
          <p:cNvSpPr>
            <a:spLocks noGrp="1"/>
          </p:cNvSpPr>
          <p:nvPr>
            <p:ph type="ftr" sz="quarter" idx="11"/>
          </p:nvPr>
        </p:nvSpPr>
        <p:spPr>
          <a:xfrm>
            <a:off x="4165600" y="6356351"/>
            <a:ext cx="3860800" cy="365125"/>
          </a:xfrm>
        </p:spPr>
        <p:txBody>
          <a:bodyPr/>
          <a:lstStyle/>
          <a:p>
            <a:endParaRPr lang="en-GB"/>
          </a:p>
        </p:txBody>
      </p:sp>
      <p:sp>
        <p:nvSpPr>
          <p:cNvPr id="14" name="Slide Number Placeholder 5"/>
          <p:cNvSpPr>
            <a:spLocks noGrp="1"/>
          </p:cNvSpPr>
          <p:nvPr>
            <p:ph type="sldNum" sz="quarter" idx="12"/>
          </p:nvPr>
        </p:nvSpPr>
        <p:spPr>
          <a:xfrm>
            <a:off x="8737600" y="6356351"/>
            <a:ext cx="2844800" cy="365125"/>
          </a:xfrm>
        </p:spPr>
        <p:txBody>
          <a:bodyPr/>
          <a:lstStyle/>
          <a:p>
            <a:fld id="{F4BC5128-571E-4D95-A924-69CDEB326A3D}" type="slidenum">
              <a:rPr lang="en-GB" smtClean="0"/>
              <a:t>‹#›</a:t>
            </a:fld>
            <a:endParaRPr lang="en-GB"/>
          </a:p>
        </p:txBody>
      </p:sp>
    </p:spTree>
    <p:extLst>
      <p:ext uri="{BB962C8B-B14F-4D97-AF65-F5344CB8AC3E}">
        <p14:creationId xmlns:p14="http://schemas.microsoft.com/office/powerpoint/2010/main" val="276556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7269-6060-42AC-8E3A-50327ABE0003}"/>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A32CCD9C-FCBF-4EA6-9135-FAE641954C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AA140C46-3072-4A34-BDCC-2B5585153D84}"/>
              </a:ext>
            </a:extLst>
          </p:cNvPr>
          <p:cNvSpPr>
            <a:spLocks noGrp="1"/>
          </p:cNvSpPr>
          <p:nvPr>
            <p:ph type="dt" sz="half" idx="10"/>
          </p:nvPr>
        </p:nvSpPr>
        <p:spPr/>
        <p:txBody>
          <a:bodyPr/>
          <a:lstStyle/>
          <a:p>
            <a:fld id="{BF59F339-25CE-4EF0-BA46-B2FF6594B676}" type="datetime1">
              <a:rPr lang="fr-CH" smtClean="0"/>
              <a:t>02.06.2023</a:t>
            </a:fld>
            <a:endParaRPr lang="fr-CH"/>
          </a:p>
        </p:txBody>
      </p:sp>
      <p:sp>
        <p:nvSpPr>
          <p:cNvPr id="5" name="Footer Placeholder 4">
            <a:extLst>
              <a:ext uri="{FF2B5EF4-FFF2-40B4-BE49-F238E27FC236}">
                <a16:creationId xmlns:a16="http://schemas.microsoft.com/office/drawing/2014/main" id="{F4D3D9B5-93A1-4B03-AAA6-AB30BEF3EF83}"/>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F2A27499-16A5-4774-B261-5EF88850C812}"/>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33886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2A27-BA7C-4C01-BCEC-A245D7A8F1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0D976721-1CA0-4403-9EE5-5BD6CC6DD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644774-79FE-4B3A-B4C1-A13D3C35519C}"/>
              </a:ext>
            </a:extLst>
          </p:cNvPr>
          <p:cNvSpPr>
            <a:spLocks noGrp="1"/>
          </p:cNvSpPr>
          <p:nvPr>
            <p:ph type="dt" sz="half" idx="10"/>
          </p:nvPr>
        </p:nvSpPr>
        <p:spPr/>
        <p:txBody>
          <a:bodyPr/>
          <a:lstStyle/>
          <a:p>
            <a:fld id="{BBBF70A3-37E9-4367-86B6-D9F653EB3E07}" type="datetime1">
              <a:rPr lang="fr-CH" smtClean="0"/>
              <a:t>02.06.2023</a:t>
            </a:fld>
            <a:endParaRPr lang="fr-CH"/>
          </a:p>
        </p:txBody>
      </p:sp>
      <p:sp>
        <p:nvSpPr>
          <p:cNvPr id="5" name="Footer Placeholder 4">
            <a:extLst>
              <a:ext uri="{FF2B5EF4-FFF2-40B4-BE49-F238E27FC236}">
                <a16:creationId xmlns:a16="http://schemas.microsoft.com/office/drawing/2014/main" id="{14B6B832-AB22-41BB-8CC3-61D7E757C873}"/>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BA98DE8-E9B1-4B77-826A-98BD4AC84F08}"/>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86336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3BB4-283A-4429-A965-1E9857E471A3}"/>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C896FE77-BE20-48F9-8205-8BA091B0A2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A80770FE-4E16-4B3B-9749-FDB4B7C02E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1BB7F220-8F64-4766-9E3F-E143C94D7E27}"/>
              </a:ext>
            </a:extLst>
          </p:cNvPr>
          <p:cNvSpPr>
            <a:spLocks noGrp="1"/>
          </p:cNvSpPr>
          <p:nvPr>
            <p:ph type="dt" sz="half" idx="10"/>
          </p:nvPr>
        </p:nvSpPr>
        <p:spPr/>
        <p:txBody>
          <a:bodyPr/>
          <a:lstStyle/>
          <a:p>
            <a:fld id="{41D96A02-91A4-44F6-BE2C-F2B271CEB66B}" type="datetime1">
              <a:rPr lang="fr-CH" smtClean="0"/>
              <a:t>02.06.2023</a:t>
            </a:fld>
            <a:endParaRPr lang="fr-CH"/>
          </a:p>
        </p:txBody>
      </p:sp>
      <p:sp>
        <p:nvSpPr>
          <p:cNvPr id="6" name="Footer Placeholder 5">
            <a:extLst>
              <a:ext uri="{FF2B5EF4-FFF2-40B4-BE49-F238E27FC236}">
                <a16:creationId xmlns:a16="http://schemas.microsoft.com/office/drawing/2014/main" id="{4674BAC7-7406-49A7-A60F-67956EF5FFF8}"/>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AC1DB57E-32A3-4AED-9F22-3E6CB07C465C}"/>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90609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087D-E647-463F-BC41-B8DE266708B1}"/>
              </a:ext>
            </a:extLst>
          </p:cNvPr>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1A5FF5B1-3715-4964-8118-944EA4738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EC55B6-C136-4D43-8BE9-235B8FD4BB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F9FF07A7-4BAB-40F0-A7E7-B482D66CD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2019D4-FD02-4B4D-975E-EC3C47670B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5752D989-2E5F-4C68-8B4C-2529ABA8966B}"/>
              </a:ext>
            </a:extLst>
          </p:cNvPr>
          <p:cNvSpPr>
            <a:spLocks noGrp="1"/>
          </p:cNvSpPr>
          <p:nvPr>
            <p:ph type="dt" sz="half" idx="10"/>
          </p:nvPr>
        </p:nvSpPr>
        <p:spPr/>
        <p:txBody>
          <a:bodyPr/>
          <a:lstStyle/>
          <a:p>
            <a:fld id="{E8DB2D92-5829-4044-88AC-32F0B9C7AA48}" type="datetime1">
              <a:rPr lang="fr-CH" smtClean="0"/>
              <a:t>02.06.2023</a:t>
            </a:fld>
            <a:endParaRPr lang="fr-CH"/>
          </a:p>
        </p:txBody>
      </p:sp>
      <p:sp>
        <p:nvSpPr>
          <p:cNvPr id="8" name="Footer Placeholder 7">
            <a:extLst>
              <a:ext uri="{FF2B5EF4-FFF2-40B4-BE49-F238E27FC236}">
                <a16:creationId xmlns:a16="http://schemas.microsoft.com/office/drawing/2014/main" id="{6619789F-8331-488C-8AEB-D5A3FC0470A0}"/>
              </a:ext>
            </a:extLst>
          </p:cNvPr>
          <p:cNvSpPr>
            <a:spLocks noGrp="1"/>
          </p:cNvSpPr>
          <p:nvPr>
            <p:ph type="ftr" sz="quarter" idx="11"/>
          </p:nvPr>
        </p:nvSpPr>
        <p:spPr/>
        <p:txBody>
          <a:bodyPr/>
          <a:lstStyle/>
          <a:p>
            <a:endParaRPr lang="fr-CH"/>
          </a:p>
        </p:txBody>
      </p:sp>
      <p:sp>
        <p:nvSpPr>
          <p:cNvPr id="9" name="Slide Number Placeholder 8">
            <a:extLst>
              <a:ext uri="{FF2B5EF4-FFF2-40B4-BE49-F238E27FC236}">
                <a16:creationId xmlns:a16="http://schemas.microsoft.com/office/drawing/2014/main" id="{E56DDC07-CC04-4FED-951B-8CAF2F9007DB}"/>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225666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68AB-7E4F-4A17-A4A9-A39E642A8B5F}"/>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B4A4C480-9A07-497E-AE4A-E7F5C81F0A54}"/>
              </a:ext>
            </a:extLst>
          </p:cNvPr>
          <p:cNvSpPr>
            <a:spLocks noGrp="1"/>
          </p:cNvSpPr>
          <p:nvPr>
            <p:ph type="dt" sz="half" idx="10"/>
          </p:nvPr>
        </p:nvSpPr>
        <p:spPr/>
        <p:txBody>
          <a:bodyPr/>
          <a:lstStyle/>
          <a:p>
            <a:fld id="{98D79500-997A-4751-85C3-521C0ED2A71D}" type="datetime1">
              <a:rPr lang="fr-CH" smtClean="0"/>
              <a:t>02.06.2023</a:t>
            </a:fld>
            <a:endParaRPr lang="fr-CH"/>
          </a:p>
        </p:txBody>
      </p:sp>
      <p:sp>
        <p:nvSpPr>
          <p:cNvPr id="4" name="Footer Placeholder 3">
            <a:extLst>
              <a:ext uri="{FF2B5EF4-FFF2-40B4-BE49-F238E27FC236}">
                <a16:creationId xmlns:a16="http://schemas.microsoft.com/office/drawing/2014/main" id="{04691A67-A160-4201-935B-B0787C88AF35}"/>
              </a:ext>
            </a:extLst>
          </p:cNvPr>
          <p:cNvSpPr>
            <a:spLocks noGrp="1"/>
          </p:cNvSpPr>
          <p:nvPr>
            <p:ph type="ftr" sz="quarter" idx="11"/>
          </p:nvPr>
        </p:nvSpPr>
        <p:spPr/>
        <p:txBody>
          <a:bodyPr/>
          <a:lstStyle/>
          <a:p>
            <a:endParaRPr lang="fr-CH"/>
          </a:p>
        </p:txBody>
      </p:sp>
      <p:sp>
        <p:nvSpPr>
          <p:cNvPr id="5" name="Slide Number Placeholder 4">
            <a:extLst>
              <a:ext uri="{FF2B5EF4-FFF2-40B4-BE49-F238E27FC236}">
                <a16:creationId xmlns:a16="http://schemas.microsoft.com/office/drawing/2014/main" id="{518B11C0-8277-4EE2-B185-71CA5D2DE738}"/>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115546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74C95-3FA1-461F-B683-DE81135AAA97}"/>
              </a:ext>
            </a:extLst>
          </p:cNvPr>
          <p:cNvSpPr>
            <a:spLocks noGrp="1"/>
          </p:cNvSpPr>
          <p:nvPr>
            <p:ph type="dt" sz="half" idx="10"/>
          </p:nvPr>
        </p:nvSpPr>
        <p:spPr/>
        <p:txBody>
          <a:bodyPr/>
          <a:lstStyle/>
          <a:p>
            <a:fld id="{71FA41A9-FC00-475A-99AB-E9861F59A2C5}" type="datetime1">
              <a:rPr lang="fr-CH" smtClean="0"/>
              <a:t>02.06.2023</a:t>
            </a:fld>
            <a:endParaRPr lang="fr-CH"/>
          </a:p>
        </p:txBody>
      </p:sp>
      <p:sp>
        <p:nvSpPr>
          <p:cNvPr id="3" name="Footer Placeholder 2">
            <a:extLst>
              <a:ext uri="{FF2B5EF4-FFF2-40B4-BE49-F238E27FC236}">
                <a16:creationId xmlns:a16="http://schemas.microsoft.com/office/drawing/2014/main" id="{67BF37E1-633B-4147-A62D-875843C52E84}"/>
              </a:ext>
            </a:extLst>
          </p:cNvPr>
          <p:cNvSpPr>
            <a:spLocks noGrp="1"/>
          </p:cNvSpPr>
          <p:nvPr>
            <p:ph type="ftr" sz="quarter" idx="11"/>
          </p:nvPr>
        </p:nvSpPr>
        <p:spPr/>
        <p:txBody>
          <a:bodyPr/>
          <a:lstStyle/>
          <a:p>
            <a:endParaRPr lang="fr-CH"/>
          </a:p>
        </p:txBody>
      </p:sp>
      <p:sp>
        <p:nvSpPr>
          <p:cNvPr id="4" name="Slide Number Placeholder 3">
            <a:extLst>
              <a:ext uri="{FF2B5EF4-FFF2-40B4-BE49-F238E27FC236}">
                <a16:creationId xmlns:a16="http://schemas.microsoft.com/office/drawing/2014/main" id="{FD6538A8-467A-4255-9390-451590B28764}"/>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1361430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C421-7642-4083-AE20-6C5DC5127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6A2AA0B5-52FD-4901-B431-905BE02CA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21F295C4-9FF3-476C-B532-41C651CE7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99BE54-7E9B-465E-89E3-DD555A66DF4F}"/>
              </a:ext>
            </a:extLst>
          </p:cNvPr>
          <p:cNvSpPr>
            <a:spLocks noGrp="1"/>
          </p:cNvSpPr>
          <p:nvPr>
            <p:ph type="dt" sz="half" idx="10"/>
          </p:nvPr>
        </p:nvSpPr>
        <p:spPr/>
        <p:txBody>
          <a:bodyPr/>
          <a:lstStyle/>
          <a:p>
            <a:fld id="{4C781737-5AD3-4724-95E0-A79175EE7423}" type="datetime1">
              <a:rPr lang="fr-CH" smtClean="0"/>
              <a:t>02.06.2023</a:t>
            </a:fld>
            <a:endParaRPr lang="fr-CH"/>
          </a:p>
        </p:txBody>
      </p:sp>
      <p:sp>
        <p:nvSpPr>
          <p:cNvPr id="6" name="Footer Placeholder 5">
            <a:extLst>
              <a:ext uri="{FF2B5EF4-FFF2-40B4-BE49-F238E27FC236}">
                <a16:creationId xmlns:a16="http://schemas.microsoft.com/office/drawing/2014/main" id="{C9A1C057-804E-4325-AAEE-6248948E134D}"/>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676ED000-9FE5-4A43-871E-E70E3820B07D}"/>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119130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2279-74E3-4605-BBD6-9C99BF93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B7F442B9-3E98-45D6-8B8C-3C3A40CDB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a:extLst>
              <a:ext uri="{FF2B5EF4-FFF2-40B4-BE49-F238E27FC236}">
                <a16:creationId xmlns:a16="http://schemas.microsoft.com/office/drawing/2014/main" id="{157C5166-444E-401E-9D66-589B8C016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B2031A-A683-4BDE-AE83-BD49601236D6}"/>
              </a:ext>
            </a:extLst>
          </p:cNvPr>
          <p:cNvSpPr>
            <a:spLocks noGrp="1"/>
          </p:cNvSpPr>
          <p:nvPr>
            <p:ph type="dt" sz="half" idx="10"/>
          </p:nvPr>
        </p:nvSpPr>
        <p:spPr/>
        <p:txBody>
          <a:bodyPr/>
          <a:lstStyle/>
          <a:p>
            <a:fld id="{E5711CCE-1A71-496A-B6E6-379944E831ED}" type="datetime1">
              <a:rPr lang="fr-CH" smtClean="0"/>
              <a:t>02.06.2023</a:t>
            </a:fld>
            <a:endParaRPr lang="fr-CH"/>
          </a:p>
        </p:txBody>
      </p:sp>
      <p:sp>
        <p:nvSpPr>
          <p:cNvPr id="6" name="Footer Placeholder 5">
            <a:extLst>
              <a:ext uri="{FF2B5EF4-FFF2-40B4-BE49-F238E27FC236}">
                <a16:creationId xmlns:a16="http://schemas.microsoft.com/office/drawing/2014/main" id="{099EDA8E-9A24-4E80-B645-9157D087FC5B}"/>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81908C4D-01EC-4F67-A218-F1D2085B5A14}"/>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56624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C0056-60FA-46B4-9F6C-EF7A75487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D08507AC-9ACC-447E-BC0F-FD2B1E194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E2609731-166A-4B4F-A4B3-B34A45E64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56D4D-4C12-4D6B-8B7C-4ED37DFB1121}" type="datetime1">
              <a:rPr lang="fr-CH" smtClean="0"/>
              <a:t>02.06.2023</a:t>
            </a:fld>
            <a:endParaRPr lang="fr-CH"/>
          </a:p>
        </p:txBody>
      </p:sp>
      <p:sp>
        <p:nvSpPr>
          <p:cNvPr id="5" name="Footer Placeholder 4">
            <a:extLst>
              <a:ext uri="{FF2B5EF4-FFF2-40B4-BE49-F238E27FC236}">
                <a16:creationId xmlns:a16="http://schemas.microsoft.com/office/drawing/2014/main" id="{E2B0A291-2610-40F0-A977-330571CDF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a:extLst>
              <a:ext uri="{FF2B5EF4-FFF2-40B4-BE49-F238E27FC236}">
                <a16:creationId xmlns:a16="http://schemas.microsoft.com/office/drawing/2014/main" id="{3DB578C8-AEAD-4D91-8DB5-B7BBAC8B0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1706D-C08C-44A9-BAF5-B45AE634C956}" type="slidenum">
              <a:rPr lang="fr-CH" smtClean="0"/>
              <a:t>‹#›</a:t>
            </a:fld>
            <a:endParaRPr lang="fr-CH"/>
          </a:p>
        </p:txBody>
      </p:sp>
    </p:spTree>
    <p:extLst>
      <p:ext uri="{BB962C8B-B14F-4D97-AF65-F5344CB8AC3E}">
        <p14:creationId xmlns:p14="http://schemas.microsoft.com/office/powerpoint/2010/main" val="4023420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image" Target="../media/image35.tiff"/></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51744" y="2349739"/>
            <a:ext cx="8396748" cy="2123658"/>
          </a:xfrm>
          <a:prstGeom prst="rect">
            <a:avLst/>
          </a:prstGeom>
        </p:spPr>
        <p:txBody>
          <a:bodyPr wrap="square" anchor="t">
            <a:spAutoFit/>
          </a:bodyPr>
          <a:lstStyle/>
          <a:p>
            <a:pPr algn="ctr"/>
            <a:r>
              <a:rPr lang="fr-FR" sz="4400" dirty="0"/>
              <a:t>Gestion des besoins des personnes atteintes de maladies non transmissibles (MNT) dans les crises humanitaires </a:t>
            </a:r>
          </a:p>
        </p:txBody>
      </p:sp>
      <p:pic>
        <p:nvPicPr>
          <p:cNvPr id="2" name="Picture 1"/>
          <p:cNvPicPr>
            <a:picLocks noChangeAspect="1"/>
          </p:cNvPicPr>
          <p:nvPr/>
        </p:nvPicPr>
        <p:blipFill>
          <a:blip r:embed="rId2"/>
          <a:stretch>
            <a:fillRect/>
          </a:stretch>
        </p:blipFill>
        <p:spPr>
          <a:xfrm>
            <a:off x="0" y="0"/>
            <a:ext cx="627888" cy="6858000"/>
          </a:xfrm>
          <a:prstGeom prst="rect">
            <a:avLst/>
          </a:prstGeom>
        </p:spPr>
      </p:pic>
      <p:sp>
        <p:nvSpPr>
          <p:cNvPr id="3" name="Rectangle 2">
            <a:extLst>
              <a:ext uri="{FF2B5EF4-FFF2-40B4-BE49-F238E27FC236}">
                <a16:creationId xmlns:a16="http://schemas.microsoft.com/office/drawing/2014/main" id="{297E438A-E91F-4BC2-A87A-D4153E7AE9D4}"/>
              </a:ext>
            </a:extLst>
          </p:cNvPr>
          <p:cNvSpPr/>
          <p:nvPr/>
        </p:nvSpPr>
        <p:spPr>
          <a:xfrm>
            <a:off x="627888" y="6150114"/>
            <a:ext cx="4451684" cy="707886"/>
          </a:xfrm>
          <a:prstGeom prst="rect">
            <a:avLst/>
          </a:prstGeom>
        </p:spPr>
        <p:txBody>
          <a:bodyPr wrap="square">
            <a:spAutoFit/>
          </a:bodyPr>
          <a:lstStyle/>
          <a:p>
            <a:pPr algn="r"/>
            <a:r>
              <a:rPr lang="fr-FR" sz="1200">
                <a:solidFill>
                  <a:srgbClr val="0000FF"/>
                </a:solidFill>
              </a:rPr>
              <a:t>Ces supports pédagogiques ont été préparés par </a:t>
            </a:r>
          </a:p>
          <a:p>
            <a:pPr algn="r"/>
            <a:r>
              <a:rPr lang="fr-FR" sz="1200">
                <a:solidFill>
                  <a:srgbClr val="0000FF"/>
                </a:solidFill>
              </a:rPr>
              <a:t>Hyo-Jeong Kim, OMS</a:t>
            </a:r>
          </a:p>
          <a:p>
            <a:pPr algn="r"/>
            <a:r>
              <a:rPr lang="fr-FR" sz="1200">
                <a:solidFill>
                  <a:srgbClr val="0000FF"/>
                </a:solidFill>
              </a:rPr>
              <a:t>Sigiriya Aebischer Perone, CICR et Hôpitaux Universitaires de Genève (HUG</a:t>
            </a:r>
            <a:r>
              <a:rPr lang="fr-FR" sz="1600">
                <a:solidFill>
                  <a:srgbClr val="0000FF"/>
                </a:solidFill>
              </a:rPr>
              <a:t>)</a:t>
            </a:r>
          </a:p>
        </p:txBody>
      </p:sp>
      <p:sp>
        <p:nvSpPr>
          <p:cNvPr id="4" name="TextBox 3">
            <a:extLst>
              <a:ext uri="{FF2B5EF4-FFF2-40B4-BE49-F238E27FC236}">
                <a16:creationId xmlns:a16="http://schemas.microsoft.com/office/drawing/2014/main" id="{B4D14531-5F19-4198-BB3F-546DA4925A6B}"/>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5" name="TextBox 4">
            <a:extLst>
              <a:ext uri="{FF2B5EF4-FFF2-40B4-BE49-F238E27FC236}">
                <a16:creationId xmlns:a16="http://schemas.microsoft.com/office/drawing/2014/main" id="{AD088015-E991-4B9C-BF4D-D945A543D082}"/>
              </a:ext>
            </a:extLst>
          </p:cNvPr>
          <p:cNvSpPr txBox="1"/>
          <p:nvPr/>
        </p:nvSpPr>
        <p:spPr>
          <a:xfrm>
            <a:off x="7229669" y="5545625"/>
            <a:ext cx="4328429" cy="461665"/>
          </a:xfrm>
          <a:prstGeom prst="rect">
            <a:avLst/>
          </a:prstGeom>
          <a:noFill/>
        </p:spPr>
        <p:txBody>
          <a:bodyPr wrap="none" rtlCol="0">
            <a:spAutoFit/>
          </a:bodyPr>
          <a:lstStyle/>
          <a:p>
            <a:r>
              <a:rPr lang="fr-FR" sz="2400">
                <a:highlight>
                  <a:srgbClr val="FFFF00"/>
                </a:highlight>
              </a:rPr>
              <a:t>Nom(s) de l’intervenant·e + organisation(s)</a:t>
            </a:r>
          </a:p>
        </p:txBody>
      </p:sp>
      <p:sp>
        <p:nvSpPr>
          <p:cNvPr id="11" name="TextBox 10">
            <a:extLst>
              <a:ext uri="{FF2B5EF4-FFF2-40B4-BE49-F238E27FC236}">
                <a16:creationId xmlns:a16="http://schemas.microsoft.com/office/drawing/2014/main" id="{6FE1B370-8E44-45B2-9202-75757DDA3B8F}"/>
              </a:ext>
            </a:extLst>
          </p:cNvPr>
          <p:cNvSpPr txBox="1"/>
          <p:nvPr/>
        </p:nvSpPr>
        <p:spPr>
          <a:xfrm>
            <a:off x="7954490" y="441320"/>
            <a:ext cx="3288272" cy="369332"/>
          </a:xfrm>
          <a:prstGeom prst="rect">
            <a:avLst/>
          </a:prstGeom>
          <a:noFill/>
        </p:spPr>
        <p:txBody>
          <a:bodyPr wrap="none" rtlCol="0">
            <a:spAutoFit/>
          </a:bodyPr>
          <a:lstStyle/>
          <a:p>
            <a:r>
              <a:rPr lang="fr-FR">
                <a:highlight>
                  <a:srgbClr val="FFFF00"/>
                </a:highlight>
              </a:rPr>
              <a:t>Logo de l’organisation de l’intervenant·e</a:t>
            </a:r>
          </a:p>
        </p:txBody>
      </p:sp>
      <p:sp>
        <p:nvSpPr>
          <p:cNvPr id="6" name="Slide Number Placeholder 5">
            <a:extLst>
              <a:ext uri="{FF2B5EF4-FFF2-40B4-BE49-F238E27FC236}">
                <a16:creationId xmlns:a16="http://schemas.microsoft.com/office/drawing/2014/main" id="{A6D15FD8-F941-4C32-A6D8-0FC6CE4EB951}"/>
              </a:ext>
            </a:extLst>
          </p:cNvPr>
          <p:cNvSpPr>
            <a:spLocks noGrp="1"/>
          </p:cNvSpPr>
          <p:nvPr>
            <p:ph type="sldNum" sz="quarter" idx="12"/>
          </p:nvPr>
        </p:nvSpPr>
        <p:spPr/>
        <p:txBody>
          <a:bodyPr/>
          <a:lstStyle/>
          <a:p>
            <a:fld id="{1431706D-C08C-44A9-BAF5-B45AE634C956}" type="slidenum">
              <a:rPr lang="fr-CH" smtClean="0"/>
              <a:t>1</a:t>
            </a:fld>
            <a:endParaRPr lang="fr-CH"/>
          </a:p>
        </p:txBody>
      </p:sp>
    </p:spTree>
    <p:extLst>
      <p:ext uri="{BB962C8B-B14F-4D97-AF65-F5344CB8AC3E}">
        <p14:creationId xmlns:p14="http://schemas.microsoft.com/office/powerpoint/2010/main" val="285097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7EEE-11E7-4318-A03B-8B3E2651C5E4}"/>
              </a:ext>
            </a:extLst>
          </p:cNvPr>
          <p:cNvSpPr>
            <a:spLocks noGrp="1"/>
          </p:cNvSpPr>
          <p:nvPr>
            <p:ph type="title"/>
          </p:nvPr>
        </p:nvSpPr>
        <p:spPr>
          <a:xfrm>
            <a:off x="915318" y="0"/>
            <a:ext cx="10515600" cy="1325563"/>
          </a:xfrm>
        </p:spPr>
        <p:txBody>
          <a:bodyPr/>
          <a:lstStyle/>
          <a:p>
            <a:pPr algn="ctr"/>
            <a:r>
              <a:rPr lang="fr-FR" u="sng">
                <a:latin typeface="+mn-lt"/>
              </a:rPr>
              <a:t>Les MNT dans les situations de crise</a:t>
            </a:r>
          </a:p>
        </p:txBody>
      </p:sp>
      <p:sp>
        <p:nvSpPr>
          <p:cNvPr id="5" name="TextBox 4">
            <a:extLst>
              <a:ext uri="{FF2B5EF4-FFF2-40B4-BE49-F238E27FC236}">
                <a16:creationId xmlns:a16="http://schemas.microsoft.com/office/drawing/2014/main" id="{D1605AF5-AC90-4DFF-9C9B-38005170ACAE}"/>
              </a:ext>
            </a:extLst>
          </p:cNvPr>
          <p:cNvSpPr txBox="1"/>
          <p:nvPr/>
        </p:nvSpPr>
        <p:spPr>
          <a:xfrm>
            <a:off x="5385164" y="6211669"/>
            <a:ext cx="6578236" cy="646331"/>
          </a:xfrm>
          <a:prstGeom prst="rect">
            <a:avLst/>
          </a:prstGeom>
          <a:noFill/>
        </p:spPr>
        <p:txBody>
          <a:bodyPr wrap="square" rtlCol="0">
            <a:spAutoFit/>
          </a:bodyPr>
          <a:lstStyle/>
          <a:p>
            <a:r>
              <a:rPr lang="fr-FR" i="1"/>
              <a:t>Benjamin	J. Ryan, Asia-Pacific	Center for Security Cours H.E.L.P. 2018</a:t>
            </a:r>
          </a:p>
          <a:p>
            <a:endParaRPr lang="fr-CH" dirty="0"/>
          </a:p>
        </p:txBody>
      </p:sp>
      <p:pic>
        <p:nvPicPr>
          <p:cNvPr id="6" name="Picture 5">
            <a:extLst>
              <a:ext uri="{FF2B5EF4-FFF2-40B4-BE49-F238E27FC236}">
                <a16:creationId xmlns:a16="http://schemas.microsoft.com/office/drawing/2014/main" id="{0770E201-F929-48AC-9BCB-2A3FECE37FB3}"/>
              </a:ext>
            </a:extLst>
          </p:cNvPr>
          <p:cNvPicPr>
            <a:picLocks noChangeAspect="1"/>
          </p:cNvPicPr>
          <p:nvPr/>
        </p:nvPicPr>
        <p:blipFill>
          <a:blip r:embed="rId2"/>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BF53EFAE-FC70-4E45-A025-16115B6350EB}"/>
              </a:ext>
            </a:extLst>
          </p:cNvPr>
          <p:cNvSpPr txBox="1"/>
          <p:nvPr/>
        </p:nvSpPr>
        <p:spPr>
          <a:xfrm>
            <a:off x="-35653"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a:extLst>
              <a:ext uri="{FF2B5EF4-FFF2-40B4-BE49-F238E27FC236}">
                <a16:creationId xmlns:a16="http://schemas.microsoft.com/office/drawing/2014/main" id="{A6F29B09-11F5-4569-AD1A-023772E9EE62}"/>
              </a:ext>
            </a:extLst>
          </p:cNvPr>
          <p:cNvSpPr txBox="1"/>
          <p:nvPr/>
        </p:nvSpPr>
        <p:spPr>
          <a:xfrm>
            <a:off x="1061357" y="1506458"/>
            <a:ext cx="10069286" cy="4524315"/>
          </a:xfrm>
          <a:prstGeom prst="rect">
            <a:avLst/>
          </a:prstGeom>
          <a:noFill/>
        </p:spPr>
        <p:txBody>
          <a:bodyPr wrap="square" rtlCol="0">
            <a:spAutoFit/>
          </a:bodyPr>
          <a:lstStyle/>
          <a:p>
            <a:pPr marL="285750" indent="-285750">
              <a:buFont typeface="Arial" panose="020B0604020202020204" pitchFamily="34" charset="0"/>
              <a:buChar char="•"/>
            </a:pPr>
            <a:r>
              <a:rPr lang="fr-FR" sz="2400"/>
              <a:t>Ouragan Katrina (États-Unis, 2005) : 33 % des personnes présentaient des symptômes d’exacerbation de MNT à leur arrivée dans un refuge </a:t>
            </a:r>
            <a:r>
              <a:rPr lang="fr-FR"/>
              <a:t>(Evans 2010)</a:t>
            </a:r>
          </a:p>
          <a:p>
            <a:pPr marL="285750" indent="-285750">
              <a:buFont typeface="Arial" panose="020B0604020202020204" pitchFamily="34" charset="0"/>
              <a:buChar char="•"/>
            </a:pPr>
            <a:r>
              <a:rPr lang="fr-FR" sz="2400"/>
              <a:t>Augmentation de 19 % des décès liés au cancer : </a:t>
            </a:r>
          </a:p>
          <a:p>
            <a:pPr marL="742950" lvl="1" indent="-285750">
              <a:buFont typeface="Wingdings" panose="05000000000000000000" pitchFamily="2" charset="2"/>
              <a:buChar char="§"/>
            </a:pPr>
            <a:r>
              <a:rPr lang="fr-FR" sz="2400"/>
              <a:t>avec l’ouragan Iniki (Hawaï, 1992) – dans les 12 mois suivants </a:t>
            </a:r>
            <a:r>
              <a:rPr lang="fr-FR"/>
              <a:t>(Hendrickson 1997)</a:t>
            </a:r>
          </a:p>
          <a:p>
            <a:pPr marL="742950" lvl="1" indent="-285750">
              <a:buFont typeface="Wingdings" panose="05000000000000000000" pitchFamily="2" charset="2"/>
              <a:buChar char="§"/>
            </a:pPr>
            <a:r>
              <a:rPr lang="fr-FR" sz="2400"/>
              <a:t>en Floride (2004) – </a:t>
            </a:r>
            <a:r>
              <a:rPr lang="fr-FR"/>
              <a:t>lors des semaines suivant les quatre ouragans (McKenney 2011)</a:t>
            </a:r>
          </a:p>
          <a:p>
            <a:pPr marL="285750" indent="-285750">
              <a:buFont typeface="Arial" panose="020B0604020202020204" pitchFamily="34" charset="0"/>
              <a:buChar char="•"/>
            </a:pPr>
            <a:r>
              <a:rPr lang="fr-FR" sz="2400"/>
              <a:t>Les services de traitement du cancer ont diminué de 33 % en un an après l’ouragan Katrina (États-Unis, 2005) </a:t>
            </a:r>
            <a:r>
              <a:rPr lang="fr-FR"/>
              <a:t>(Brown 2008)</a:t>
            </a:r>
          </a:p>
          <a:p>
            <a:pPr marL="285750" indent="-285750">
              <a:buFont typeface="Arial" panose="020B0604020202020204" pitchFamily="34" charset="0"/>
              <a:buChar char="•"/>
            </a:pPr>
            <a:r>
              <a:rPr lang="fr-FR" sz="2400"/>
              <a:t>Les décès liés au diabète représentaient 5 % de la surmortalité – Floride 2004 (quatre ouragans) </a:t>
            </a:r>
            <a:r>
              <a:rPr lang="fr-FR"/>
              <a:t>(Brown 2008)</a:t>
            </a:r>
          </a:p>
          <a:p>
            <a:pPr marL="285750" indent="-285750">
              <a:buFont typeface="Arial" panose="020B0604020202020204" pitchFamily="34" charset="0"/>
              <a:buChar char="•"/>
            </a:pPr>
            <a:r>
              <a:rPr lang="fr-FR" sz="2400"/>
              <a:t>Dans les trois mois suivant le séisme de 2011 de la côte Pacifique au Japon, la mortalité des personnes de plus de 60 ans en dialyse a augmenté de 41 %, les maladies cardiovasculaires de 33 % et les maladies cardiaques de 37 %</a:t>
            </a:r>
            <a:r>
              <a:rPr lang="fr-FR"/>
              <a:t> (Uchimura et al 2014)</a:t>
            </a:r>
          </a:p>
        </p:txBody>
      </p:sp>
      <p:sp>
        <p:nvSpPr>
          <p:cNvPr id="4" name="Slide Number Placeholder 3">
            <a:extLst>
              <a:ext uri="{FF2B5EF4-FFF2-40B4-BE49-F238E27FC236}">
                <a16:creationId xmlns:a16="http://schemas.microsoft.com/office/drawing/2014/main" id="{C0048850-4132-4B80-9FB2-F89550F4FFA2}"/>
              </a:ext>
            </a:extLst>
          </p:cNvPr>
          <p:cNvSpPr>
            <a:spLocks noGrp="1"/>
          </p:cNvSpPr>
          <p:nvPr>
            <p:ph type="sldNum" sz="quarter" idx="12"/>
          </p:nvPr>
        </p:nvSpPr>
        <p:spPr/>
        <p:txBody>
          <a:bodyPr/>
          <a:lstStyle/>
          <a:p>
            <a:fld id="{1431706D-C08C-44A9-BAF5-B45AE634C956}" type="slidenum">
              <a:rPr lang="fr-CH" smtClean="0"/>
              <a:t>10</a:t>
            </a:fld>
            <a:endParaRPr lang="fr-CH"/>
          </a:p>
        </p:txBody>
      </p:sp>
    </p:spTree>
    <p:extLst>
      <p:ext uri="{BB962C8B-B14F-4D97-AF65-F5344CB8AC3E}">
        <p14:creationId xmlns:p14="http://schemas.microsoft.com/office/powerpoint/2010/main" val="332616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821"/>
            <a:ext cx="10515600" cy="1325563"/>
          </a:xfrm>
        </p:spPr>
        <p:txBody>
          <a:bodyPr/>
          <a:lstStyle/>
          <a:p>
            <a:pPr algn="ctr"/>
            <a:r>
              <a:rPr lang="fr-FR" b="1" u="sng"/>
              <a:t>Pourquoi les MNT sont-elles importantes ?</a:t>
            </a:r>
          </a:p>
        </p:txBody>
      </p:sp>
      <p:sp>
        <p:nvSpPr>
          <p:cNvPr id="3" name="Content Placeholder 2"/>
          <p:cNvSpPr>
            <a:spLocks noGrp="1"/>
          </p:cNvSpPr>
          <p:nvPr>
            <p:ph idx="1"/>
          </p:nvPr>
        </p:nvSpPr>
        <p:spPr>
          <a:xfrm>
            <a:off x="2470354" y="2137330"/>
            <a:ext cx="7822075" cy="2935413"/>
          </a:xfrm>
        </p:spPr>
        <p:txBody>
          <a:bodyPr>
            <a:normAutofit/>
          </a:bodyPr>
          <a:lstStyle/>
          <a:p>
            <a:r>
              <a:rPr lang="fr-FR"/>
              <a:t>Besoin de santé basique</a:t>
            </a:r>
          </a:p>
          <a:p>
            <a:r>
              <a:rPr lang="fr-FR"/>
              <a:t>Évolution du fardeau de la maladie sur la population affectée</a:t>
            </a:r>
          </a:p>
          <a:p>
            <a:r>
              <a:rPr lang="fr-FR"/>
              <a:t>Problèmes de santé préexistants exacerbés</a:t>
            </a:r>
          </a:p>
          <a:p>
            <a:r>
              <a:rPr lang="fr-FR"/>
              <a:t>Double fardeau des maladies</a:t>
            </a:r>
          </a:p>
          <a:p>
            <a:r>
              <a:rPr lang="fr-FR"/>
              <a:t>Priorité traditionnellement accordée aux maladies transmissibles</a:t>
            </a:r>
          </a:p>
        </p:txBody>
      </p:sp>
      <p:sp>
        <p:nvSpPr>
          <p:cNvPr id="6" name="Rounded Rectangle 5"/>
          <p:cNvSpPr/>
          <p:nvPr/>
        </p:nvSpPr>
        <p:spPr>
          <a:xfrm>
            <a:off x="2357796" y="1774371"/>
            <a:ext cx="7934633" cy="32983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Picture 6"/>
          <p:cNvPicPr>
            <a:picLocks noChangeAspect="1"/>
          </p:cNvPicPr>
          <p:nvPr/>
        </p:nvPicPr>
        <p:blipFill>
          <a:blip r:embed="rId2"/>
          <a:stretch>
            <a:fillRect/>
          </a:stretch>
        </p:blipFill>
        <p:spPr>
          <a:xfrm>
            <a:off x="0" y="0"/>
            <a:ext cx="627888" cy="6858000"/>
          </a:xfrm>
          <a:prstGeom prst="rect">
            <a:avLst/>
          </a:prstGeom>
        </p:spPr>
      </p:pic>
      <p:sp>
        <p:nvSpPr>
          <p:cNvPr id="9" name="TextBox 8"/>
          <p:cNvSpPr txBox="1"/>
          <p:nvPr/>
        </p:nvSpPr>
        <p:spPr>
          <a:xfrm>
            <a:off x="83492" y="4594579"/>
            <a:ext cx="461665" cy="1977900"/>
          </a:xfrm>
          <a:prstGeom prst="rect">
            <a:avLst/>
          </a:prstGeom>
          <a:noFill/>
        </p:spPr>
        <p:txBody>
          <a:bodyPr vert="vert270" wrap="square" rtlCol="0">
            <a:spAutoFit/>
          </a:bodyPr>
          <a:lstStyle/>
          <a:p>
            <a:r>
              <a:rPr lang="fr-FR">
                <a:solidFill>
                  <a:schemeClr val="bg1"/>
                </a:solidFill>
              </a:rPr>
              <a:t>Cours H.E.L.P.</a:t>
            </a:r>
          </a:p>
        </p:txBody>
      </p:sp>
      <p:sp>
        <p:nvSpPr>
          <p:cNvPr id="4" name="Rectangle 3">
            <a:extLst>
              <a:ext uri="{FF2B5EF4-FFF2-40B4-BE49-F238E27FC236}">
                <a16:creationId xmlns:a16="http://schemas.microsoft.com/office/drawing/2014/main" id="{3792BE68-ACCD-437C-BEB8-EAC7E4468DA5}"/>
              </a:ext>
            </a:extLst>
          </p:cNvPr>
          <p:cNvSpPr/>
          <p:nvPr/>
        </p:nvSpPr>
        <p:spPr>
          <a:xfrm>
            <a:off x="6012508" y="5926148"/>
            <a:ext cx="6096000" cy="646331"/>
          </a:xfrm>
          <a:prstGeom prst="rect">
            <a:avLst/>
          </a:prstGeom>
        </p:spPr>
        <p:txBody>
          <a:bodyPr>
            <a:spAutoFit/>
          </a:bodyPr>
          <a:lstStyle/>
          <a:p>
            <a:pPr lvl="0"/>
            <a:r>
              <a:rPr lang="fr-FR"/>
              <a:t>Demaio et al 2013, Hayman KG 2015, Besançon et al 2015, Spiegel et al 2010</a:t>
            </a:r>
          </a:p>
        </p:txBody>
      </p:sp>
      <p:sp>
        <p:nvSpPr>
          <p:cNvPr id="5" name="Slide Number Placeholder 4">
            <a:extLst>
              <a:ext uri="{FF2B5EF4-FFF2-40B4-BE49-F238E27FC236}">
                <a16:creationId xmlns:a16="http://schemas.microsoft.com/office/drawing/2014/main" id="{97562C4C-A028-4A32-A622-6DFEFE84C24E}"/>
              </a:ext>
            </a:extLst>
          </p:cNvPr>
          <p:cNvSpPr>
            <a:spLocks noGrp="1"/>
          </p:cNvSpPr>
          <p:nvPr>
            <p:ph type="sldNum" sz="quarter" idx="12"/>
          </p:nvPr>
        </p:nvSpPr>
        <p:spPr/>
        <p:txBody>
          <a:bodyPr/>
          <a:lstStyle/>
          <a:p>
            <a:fld id="{1431706D-C08C-44A9-BAF5-B45AE634C956}" type="slidenum">
              <a:rPr lang="fr-CH" smtClean="0"/>
              <a:t>11</a:t>
            </a:fld>
            <a:endParaRPr lang="fr-CH"/>
          </a:p>
        </p:txBody>
      </p:sp>
    </p:spTree>
    <p:extLst>
      <p:ext uri="{BB962C8B-B14F-4D97-AF65-F5344CB8AC3E}">
        <p14:creationId xmlns:p14="http://schemas.microsoft.com/office/powerpoint/2010/main" val="84737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7910"/>
            <a:ext cx="10515600" cy="1325563"/>
          </a:xfrm>
        </p:spPr>
        <p:txBody>
          <a:bodyPr/>
          <a:lstStyle/>
          <a:p>
            <a:r>
              <a:rPr lang="fr-FR" b="1"/>
              <a:t>MNT = maladies chroniques, défi de la continuité des soins dans les environnements fragiles</a:t>
            </a:r>
          </a:p>
        </p:txBody>
      </p:sp>
      <p:sp>
        <p:nvSpPr>
          <p:cNvPr id="4" name="TextBox 3"/>
          <p:cNvSpPr txBox="1"/>
          <p:nvPr/>
        </p:nvSpPr>
        <p:spPr>
          <a:xfrm>
            <a:off x="5627914" y="6301946"/>
            <a:ext cx="5999794" cy="369332"/>
          </a:xfrm>
          <a:prstGeom prst="rect">
            <a:avLst/>
          </a:prstGeom>
          <a:noFill/>
        </p:spPr>
        <p:txBody>
          <a:bodyPr wrap="square" rtlCol="0">
            <a:spAutoFit/>
          </a:bodyPr>
          <a:lstStyle/>
          <a:p>
            <a:r>
              <a:rPr lang="fr-FR"/>
              <a:t>Non communicable diseases in emergencies WHO/NMH/16.2</a:t>
            </a:r>
          </a:p>
        </p:txBody>
      </p:sp>
      <p:pic>
        <p:nvPicPr>
          <p:cNvPr id="6146" name="Picture 2" descr="ttps://sphcm.med.unsw.edu.au/sites/default/files/sphcm/Future_Students/PHCM912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144486"/>
            <a:ext cx="10442529" cy="3767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8EA99F-296F-45F9-957C-CD3324FA4EAA}"/>
              </a:ext>
            </a:extLst>
          </p:cNvPr>
          <p:cNvPicPr>
            <a:picLocks noChangeAspect="1"/>
          </p:cNvPicPr>
          <p:nvPr/>
        </p:nvPicPr>
        <p:blipFill>
          <a:blip r:embed="rId4"/>
          <a:stretch>
            <a:fillRect/>
          </a:stretch>
        </p:blipFill>
        <p:spPr>
          <a:xfrm>
            <a:off x="0" y="0"/>
            <a:ext cx="627888" cy="6858000"/>
          </a:xfrm>
          <a:prstGeom prst="rect">
            <a:avLst/>
          </a:prstGeom>
        </p:spPr>
      </p:pic>
      <p:sp>
        <p:nvSpPr>
          <p:cNvPr id="6" name="TextBox 5">
            <a:extLst>
              <a:ext uri="{FF2B5EF4-FFF2-40B4-BE49-F238E27FC236}">
                <a16:creationId xmlns:a16="http://schemas.microsoft.com/office/drawing/2014/main" id="{817B9035-E0F4-4798-80E6-2E9A6AE9E889}"/>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E048FF1E-A708-4C86-A881-024211120BF0}"/>
              </a:ext>
            </a:extLst>
          </p:cNvPr>
          <p:cNvSpPr>
            <a:spLocks noGrp="1"/>
          </p:cNvSpPr>
          <p:nvPr>
            <p:ph type="sldNum" sz="quarter" idx="12"/>
          </p:nvPr>
        </p:nvSpPr>
        <p:spPr/>
        <p:txBody>
          <a:bodyPr/>
          <a:lstStyle/>
          <a:p>
            <a:fld id="{1431706D-C08C-44A9-BAF5-B45AE634C956}" type="slidenum">
              <a:rPr lang="fr-CH" smtClean="0"/>
              <a:t>12</a:t>
            </a:fld>
            <a:endParaRPr lang="fr-CH"/>
          </a:p>
        </p:txBody>
      </p:sp>
    </p:spTree>
    <p:extLst>
      <p:ext uri="{BB962C8B-B14F-4D97-AF65-F5344CB8AC3E}">
        <p14:creationId xmlns:p14="http://schemas.microsoft.com/office/powerpoint/2010/main" val="118182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41828611"/>
              </p:ext>
            </p:extLst>
          </p:nvPr>
        </p:nvGraphicFramePr>
        <p:xfrm>
          <a:off x="1524000" y="2924944"/>
          <a:ext cx="9144000" cy="39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nvGraphicFramePr>
        <p:xfrm>
          <a:off x="1524000" y="5235228"/>
          <a:ext cx="9144000" cy="354012"/>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54012">
                <a:tc>
                  <a:txBody>
                    <a:bodyPr/>
                    <a:lstStyle/>
                    <a:p>
                      <a:pPr algn="ctr">
                        <a:lnSpc>
                          <a:spcPct val="115000"/>
                        </a:lnSpc>
                        <a:spcAft>
                          <a:spcPts val="0"/>
                        </a:spcAft>
                      </a:pPr>
                      <a:r>
                        <a:rPr lang="fr-FR" sz="1500" b="1">
                          <a:latin typeface="Arial"/>
                          <a:ea typeface="Calibri"/>
                          <a:cs typeface="Times New Roman"/>
                        </a:rPr>
                        <a:t>Sans MNT</a:t>
                      </a:r>
                    </a:p>
                  </a:txBody>
                  <a:tcPr marT="45565" marB="4556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1500" b="1">
                          <a:latin typeface="Arial"/>
                          <a:ea typeface="Calibri"/>
                          <a:cs typeface="Times New Roman"/>
                        </a:rPr>
                        <a:t>Avec MNT</a:t>
                      </a:r>
                    </a:p>
                  </a:txBody>
                  <a:tcPr marT="45565" marB="4556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itre 1">
            <a:extLst>
              <a:ext uri="{FF2B5EF4-FFF2-40B4-BE49-F238E27FC236}">
                <a16:creationId xmlns:a16="http://schemas.microsoft.com/office/drawing/2014/main" id="{28255D05-1744-B34D-9D06-424F8B831934}"/>
              </a:ext>
            </a:extLst>
          </p:cNvPr>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u="sng">
                <a:latin typeface="+mn-lt"/>
              </a:rPr>
              <a:t>La continuité est la clé…</a:t>
            </a:r>
          </a:p>
        </p:txBody>
      </p:sp>
      <p:sp>
        <p:nvSpPr>
          <p:cNvPr id="7" name="Espace réservé du contenu 2">
            <a:extLst>
              <a:ext uri="{FF2B5EF4-FFF2-40B4-BE49-F238E27FC236}">
                <a16:creationId xmlns:a16="http://schemas.microsoft.com/office/drawing/2014/main" id="{21BEE12C-11BB-DA44-94F7-18ECA524DA9A}"/>
              </a:ext>
            </a:extLst>
          </p:cNvPr>
          <p:cNvSpPr txBox="1">
            <a:spLocks/>
          </p:cNvSpPr>
          <p:nvPr/>
        </p:nvSpPr>
        <p:spPr>
          <a:xfrm>
            <a:off x="1981200" y="1600201"/>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a:solidFill>
                  <a:schemeClr val="tx1"/>
                </a:solidFill>
              </a:rPr>
              <a:t>La continuité de la prévention et des soins est essentielle pour la gestion des MNT, mais comment l’assurer dans un contexte humanitaire ?</a:t>
            </a:r>
          </a:p>
        </p:txBody>
      </p:sp>
      <p:pic>
        <p:nvPicPr>
          <p:cNvPr id="8" name="Picture 7">
            <a:extLst>
              <a:ext uri="{FF2B5EF4-FFF2-40B4-BE49-F238E27FC236}">
                <a16:creationId xmlns:a16="http://schemas.microsoft.com/office/drawing/2014/main" id="{E623FF67-AEE8-4AA5-9578-6138F6AEE642}"/>
              </a:ext>
            </a:extLst>
          </p:cNvPr>
          <p:cNvPicPr>
            <a:picLocks noChangeAspect="1"/>
          </p:cNvPicPr>
          <p:nvPr/>
        </p:nvPicPr>
        <p:blipFill>
          <a:blip r:embed="rId8"/>
          <a:stretch>
            <a:fillRect/>
          </a:stretch>
        </p:blipFill>
        <p:spPr>
          <a:xfrm>
            <a:off x="0" y="0"/>
            <a:ext cx="627888" cy="6858000"/>
          </a:xfrm>
          <a:prstGeom prst="rect">
            <a:avLst/>
          </a:prstGeom>
        </p:spPr>
      </p:pic>
      <p:sp>
        <p:nvSpPr>
          <p:cNvPr id="2" name="TextBox 1">
            <a:extLst>
              <a:ext uri="{FF2B5EF4-FFF2-40B4-BE49-F238E27FC236}">
                <a16:creationId xmlns:a16="http://schemas.microsoft.com/office/drawing/2014/main" id="{630DAACD-B293-44A4-A8F0-13152B416E97}"/>
              </a:ext>
            </a:extLst>
          </p:cNvPr>
          <p:cNvSpPr txBox="1"/>
          <p:nvPr/>
        </p:nvSpPr>
        <p:spPr>
          <a:xfrm>
            <a:off x="9615569" y="6307416"/>
            <a:ext cx="1948543" cy="369332"/>
          </a:xfrm>
          <a:prstGeom prst="rect">
            <a:avLst/>
          </a:prstGeom>
          <a:noFill/>
        </p:spPr>
        <p:txBody>
          <a:bodyPr wrap="square" rtlCol="0">
            <a:spAutoFit/>
          </a:bodyPr>
          <a:lstStyle/>
          <a:p>
            <a:r>
              <a:rPr lang="fr-FR"/>
              <a:t>D. Beran</a:t>
            </a:r>
          </a:p>
        </p:txBody>
      </p:sp>
      <p:sp>
        <p:nvSpPr>
          <p:cNvPr id="9" name="TextBox 8">
            <a:extLst>
              <a:ext uri="{FF2B5EF4-FFF2-40B4-BE49-F238E27FC236}">
                <a16:creationId xmlns:a16="http://schemas.microsoft.com/office/drawing/2014/main" id="{1815B147-9A6F-499A-AA49-E4D5F31BF24B}"/>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EDFFAA68-962D-4D22-A3F4-CABE77EA8345}"/>
              </a:ext>
            </a:extLst>
          </p:cNvPr>
          <p:cNvSpPr>
            <a:spLocks noGrp="1"/>
          </p:cNvSpPr>
          <p:nvPr>
            <p:ph type="sldNum" sz="quarter" idx="12"/>
          </p:nvPr>
        </p:nvSpPr>
        <p:spPr/>
        <p:txBody>
          <a:bodyPr/>
          <a:lstStyle/>
          <a:p>
            <a:fld id="{1431706D-C08C-44A9-BAF5-B45AE634C956}" type="slidenum">
              <a:rPr lang="fr-CH" smtClean="0"/>
              <a:t>13</a:t>
            </a:fld>
            <a:endParaRPr lang="fr-CH"/>
          </a:p>
        </p:txBody>
      </p:sp>
    </p:spTree>
    <p:extLst>
      <p:ext uri="{BB962C8B-B14F-4D97-AF65-F5344CB8AC3E}">
        <p14:creationId xmlns:p14="http://schemas.microsoft.com/office/powerpoint/2010/main" val="414414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08140" y="2141761"/>
            <a:ext cx="9172369" cy="441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a:solidFill>
                  <a:schemeClr val="tx1"/>
                </a:solidFill>
              </a:rPr>
              <a:t>          Quel type d’évaluations devez-vous mener ?</a:t>
            </a:r>
          </a:p>
        </p:txBody>
      </p:sp>
      <p:pic>
        <p:nvPicPr>
          <p:cNvPr id="16" name="Picture 15"/>
          <p:cNvPicPr>
            <a:picLocks noChangeAspect="1"/>
          </p:cNvPicPr>
          <p:nvPr/>
        </p:nvPicPr>
        <p:blipFill>
          <a:blip r:embed="rId3"/>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p:cNvSpPr txBox="1"/>
          <p:nvPr/>
        </p:nvSpPr>
        <p:spPr>
          <a:xfrm>
            <a:off x="1073893" y="2362321"/>
            <a:ext cx="1604927" cy="1569660"/>
          </a:xfrm>
          <a:prstGeom prst="rect">
            <a:avLst/>
          </a:prstGeom>
          <a:noFill/>
        </p:spPr>
        <p:txBody>
          <a:bodyPr wrap="none" rtlCol="0">
            <a:spAutoFit/>
          </a:bodyPr>
          <a:lstStyle/>
          <a:p>
            <a:r>
              <a:rPr lang="fr-FR" sz="9600" b="1">
                <a:solidFill>
                  <a:srgbClr val="FF0000"/>
                </a:solidFill>
              </a:rPr>
              <a:t>?? </a:t>
            </a:r>
          </a:p>
        </p:txBody>
      </p:sp>
      <p:sp>
        <p:nvSpPr>
          <p:cNvPr id="5" name="TextBox 4"/>
          <p:cNvSpPr txBox="1"/>
          <p:nvPr/>
        </p:nvSpPr>
        <p:spPr>
          <a:xfrm>
            <a:off x="2374020" y="3557380"/>
            <a:ext cx="9076268" cy="954107"/>
          </a:xfrm>
          <a:prstGeom prst="rect">
            <a:avLst/>
          </a:prstGeom>
          <a:noFill/>
        </p:spPr>
        <p:txBody>
          <a:bodyPr wrap="square" rtlCol="0">
            <a:spAutoFit/>
          </a:bodyPr>
          <a:lstStyle/>
          <a:p>
            <a:pPr algn="ctr"/>
            <a:r>
              <a:rPr lang="fr-FR" sz="2800"/>
              <a:t>Où trouver l’information, et de quel type d’informations avez-vous besoin ?</a:t>
            </a:r>
          </a:p>
        </p:txBody>
      </p:sp>
      <p:sp>
        <p:nvSpPr>
          <p:cNvPr id="2" name="Slide Number Placeholder 1">
            <a:extLst>
              <a:ext uri="{FF2B5EF4-FFF2-40B4-BE49-F238E27FC236}">
                <a16:creationId xmlns:a16="http://schemas.microsoft.com/office/drawing/2014/main" id="{508C6346-3189-4D56-AF3C-255AAE005E6A}"/>
              </a:ext>
            </a:extLst>
          </p:cNvPr>
          <p:cNvSpPr>
            <a:spLocks noGrp="1"/>
          </p:cNvSpPr>
          <p:nvPr>
            <p:ph type="sldNum" sz="quarter" idx="12"/>
          </p:nvPr>
        </p:nvSpPr>
        <p:spPr/>
        <p:txBody>
          <a:bodyPr/>
          <a:lstStyle/>
          <a:p>
            <a:fld id="{1431706D-C08C-44A9-BAF5-B45AE634C956}" type="slidenum">
              <a:rPr lang="fr-CH" smtClean="0"/>
              <a:t>14</a:t>
            </a:fld>
            <a:endParaRPr lang="fr-CH"/>
          </a:p>
        </p:txBody>
      </p:sp>
    </p:spTree>
    <p:extLst>
      <p:ext uri="{BB962C8B-B14F-4D97-AF65-F5344CB8AC3E}">
        <p14:creationId xmlns:p14="http://schemas.microsoft.com/office/powerpoint/2010/main" val="3062992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570515" y="4689301"/>
            <a:ext cx="5388077" cy="46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Pentagon 6"/>
          <p:cNvSpPr/>
          <p:nvPr/>
        </p:nvSpPr>
        <p:spPr>
          <a:xfrm>
            <a:off x="3570515" y="3429000"/>
            <a:ext cx="5388077" cy="46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Pentagon 5"/>
          <p:cNvSpPr/>
          <p:nvPr/>
        </p:nvSpPr>
        <p:spPr>
          <a:xfrm>
            <a:off x="3570515" y="2128367"/>
            <a:ext cx="5388077" cy="46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p:cNvSpPr>
            <a:spLocks noGrp="1"/>
          </p:cNvSpPr>
          <p:nvPr>
            <p:ph type="title"/>
          </p:nvPr>
        </p:nvSpPr>
        <p:spPr>
          <a:xfrm>
            <a:off x="3162300" y="205283"/>
            <a:ext cx="5867400" cy="1325563"/>
          </a:xfrm>
        </p:spPr>
        <p:txBody>
          <a:bodyPr/>
          <a:lstStyle/>
          <a:p>
            <a:pPr algn="ctr"/>
            <a:r>
              <a:rPr lang="fr-FR" u="sng">
                <a:latin typeface="+mn-lt"/>
              </a:rPr>
              <a:t>Évaluation des MNT</a:t>
            </a:r>
          </a:p>
        </p:txBody>
      </p:sp>
      <p:sp>
        <p:nvSpPr>
          <p:cNvPr id="3" name="Content Placeholder 2"/>
          <p:cNvSpPr>
            <a:spLocks noGrp="1"/>
          </p:cNvSpPr>
          <p:nvPr>
            <p:ph idx="1"/>
          </p:nvPr>
        </p:nvSpPr>
        <p:spPr>
          <a:xfrm>
            <a:off x="3570515" y="2059510"/>
            <a:ext cx="5867400" cy="4351338"/>
          </a:xfrm>
        </p:spPr>
        <p:txBody>
          <a:bodyPr>
            <a:normAutofit/>
          </a:bodyPr>
          <a:lstStyle/>
          <a:p>
            <a:pPr marL="0" indent="0">
              <a:buNone/>
            </a:pPr>
            <a:r>
              <a:rPr lang="fr-FR" b="1"/>
              <a:t>Sources des données</a:t>
            </a:r>
          </a:p>
          <a:p>
            <a:pPr lvl="1"/>
            <a:r>
              <a:rPr lang="fr-FR"/>
              <a:t>Sources de données primaires</a:t>
            </a:r>
          </a:p>
          <a:p>
            <a:pPr lvl="1"/>
            <a:r>
              <a:rPr lang="fr-FR"/>
              <a:t>Sources de données secondaires</a:t>
            </a:r>
          </a:p>
          <a:p>
            <a:pPr marL="0" indent="0">
              <a:buNone/>
            </a:pPr>
            <a:r>
              <a:rPr lang="fr-FR" b="1"/>
              <a:t>Types de données</a:t>
            </a:r>
          </a:p>
          <a:p>
            <a:pPr lvl="1"/>
            <a:r>
              <a:rPr lang="fr-FR"/>
              <a:t>Données provenant du secteur de la santé</a:t>
            </a:r>
          </a:p>
          <a:p>
            <a:pPr lvl="1"/>
            <a:r>
              <a:rPr lang="fr-FR"/>
              <a:t>Données ne provenant pas du secteur de la santé</a:t>
            </a:r>
          </a:p>
          <a:p>
            <a:pPr marL="0" indent="0">
              <a:buNone/>
            </a:pPr>
            <a:r>
              <a:rPr lang="fr-FR" b="1"/>
              <a:t>Axes</a:t>
            </a:r>
          </a:p>
          <a:p>
            <a:pPr lvl="1"/>
            <a:r>
              <a:rPr lang="fr-FR"/>
              <a:t>Fardeau de la maladie</a:t>
            </a:r>
          </a:p>
          <a:p>
            <a:pPr lvl="1"/>
            <a:r>
              <a:rPr lang="fr-FR"/>
              <a:t>Capacités (y compris transfert de tâches)</a:t>
            </a:r>
          </a:p>
          <a:p>
            <a:pPr lvl="1"/>
            <a:endParaRPr lang="en-US" dirty="0"/>
          </a:p>
        </p:txBody>
      </p:sp>
      <p:pic>
        <p:nvPicPr>
          <p:cNvPr id="12" name="Picture 11"/>
          <p:cNvPicPr>
            <a:picLocks noChangeAspect="1"/>
          </p:cNvPicPr>
          <p:nvPr/>
        </p:nvPicPr>
        <p:blipFill>
          <a:blip r:embed="rId3"/>
          <a:stretch>
            <a:fillRect/>
          </a:stretch>
        </p:blipFill>
        <p:spPr>
          <a:xfrm>
            <a:off x="0" y="0"/>
            <a:ext cx="627888" cy="6858000"/>
          </a:xfrm>
          <a:prstGeom prst="rect">
            <a:avLst/>
          </a:prstGeom>
        </p:spPr>
      </p:pic>
      <p:sp>
        <p:nvSpPr>
          <p:cNvPr id="14" name="TextBox 13"/>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D05D797D-65E4-4C40-9483-22A07867B3AB}"/>
              </a:ext>
            </a:extLst>
          </p:cNvPr>
          <p:cNvSpPr>
            <a:spLocks noGrp="1"/>
          </p:cNvSpPr>
          <p:nvPr>
            <p:ph type="sldNum" sz="quarter" idx="12"/>
          </p:nvPr>
        </p:nvSpPr>
        <p:spPr/>
        <p:txBody>
          <a:bodyPr/>
          <a:lstStyle/>
          <a:p>
            <a:fld id="{1431706D-C08C-44A9-BAF5-B45AE634C956}" type="slidenum">
              <a:rPr lang="fr-CH" smtClean="0"/>
              <a:t>15</a:t>
            </a:fld>
            <a:endParaRPr lang="fr-CH"/>
          </a:p>
        </p:txBody>
      </p:sp>
    </p:spTree>
    <p:extLst>
      <p:ext uri="{BB962C8B-B14F-4D97-AF65-F5344CB8AC3E}">
        <p14:creationId xmlns:p14="http://schemas.microsoft.com/office/powerpoint/2010/main" val="1015668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8407" y="1888441"/>
            <a:ext cx="8402126" cy="13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          </a:t>
            </a:r>
            <a:r>
              <a:rPr lang="fr-FR" sz="4400">
                <a:solidFill>
                  <a:schemeClr val="tx1"/>
                </a:solidFill>
              </a:rPr>
              <a:t>Pourquoi devez-vous établir des priorités ? De quelle manière ?</a:t>
            </a:r>
          </a:p>
        </p:txBody>
      </p:sp>
      <p:sp>
        <p:nvSpPr>
          <p:cNvPr id="10" name="Rectangle 9"/>
          <p:cNvSpPr/>
          <p:nvPr/>
        </p:nvSpPr>
        <p:spPr>
          <a:xfrm>
            <a:off x="2534170" y="3578205"/>
            <a:ext cx="8610599" cy="1300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t>          </a:t>
            </a:r>
            <a:r>
              <a:rPr lang="fr-FR" sz="2800">
                <a:solidFill>
                  <a:schemeClr val="tx1"/>
                </a:solidFill>
              </a:rPr>
              <a:t>Pourquoi est-ce nécessaire pour la prise en charge des MNT dans un contexte humanitaire ?</a:t>
            </a:r>
          </a:p>
        </p:txBody>
      </p:sp>
      <p:pic>
        <p:nvPicPr>
          <p:cNvPr id="16" name="Picture 1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9" name="TextBox 8"/>
          <p:cNvSpPr txBox="1"/>
          <p:nvPr/>
        </p:nvSpPr>
        <p:spPr>
          <a:xfrm>
            <a:off x="1291479" y="1903776"/>
            <a:ext cx="1604927" cy="1569660"/>
          </a:xfrm>
          <a:prstGeom prst="rect">
            <a:avLst/>
          </a:prstGeom>
          <a:noFill/>
        </p:spPr>
        <p:txBody>
          <a:bodyPr wrap="none" rtlCol="0">
            <a:spAutoFit/>
          </a:bodyPr>
          <a:lstStyle/>
          <a:p>
            <a:r>
              <a:rPr lang="fr-FR" sz="9600" b="1">
                <a:solidFill>
                  <a:srgbClr val="FF0000"/>
                </a:solidFill>
              </a:rPr>
              <a:t>?? </a:t>
            </a:r>
          </a:p>
        </p:txBody>
      </p:sp>
      <p:sp>
        <p:nvSpPr>
          <p:cNvPr id="2" name="Slide Number Placeholder 1">
            <a:extLst>
              <a:ext uri="{FF2B5EF4-FFF2-40B4-BE49-F238E27FC236}">
                <a16:creationId xmlns:a16="http://schemas.microsoft.com/office/drawing/2014/main" id="{7D5BE807-723B-4025-9EE7-223F41740857}"/>
              </a:ext>
            </a:extLst>
          </p:cNvPr>
          <p:cNvSpPr>
            <a:spLocks noGrp="1"/>
          </p:cNvSpPr>
          <p:nvPr>
            <p:ph type="sldNum" sz="quarter" idx="12"/>
          </p:nvPr>
        </p:nvSpPr>
        <p:spPr/>
        <p:txBody>
          <a:bodyPr/>
          <a:lstStyle/>
          <a:p>
            <a:fld id="{1431706D-C08C-44A9-BAF5-B45AE634C956}" type="slidenum">
              <a:rPr lang="fr-CH" smtClean="0"/>
              <a:t>16</a:t>
            </a:fld>
            <a:endParaRPr lang="fr-CH"/>
          </a:p>
        </p:txBody>
      </p:sp>
    </p:spTree>
    <p:extLst>
      <p:ext uri="{BB962C8B-B14F-4D97-AF65-F5344CB8AC3E}">
        <p14:creationId xmlns:p14="http://schemas.microsoft.com/office/powerpoint/2010/main" val="77703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1661095" y="4318948"/>
            <a:ext cx="2693867" cy="540774"/>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p:cNvSpPr>
            <a:spLocks noGrp="1"/>
          </p:cNvSpPr>
          <p:nvPr>
            <p:ph type="title"/>
          </p:nvPr>
        </p:nvSpPr>
        <p:spPr>
          <a:xfrm>
            <a:off x="838200" y="87214"/>
            <a:ext cx="10515600" cy="1325563"/>
          </a:xfrm>
        </p:spPr>
        <p:txBody>
          <a:bodyPr/>
          <a:lstStyle/>
          <a:p>
            <a:pPr algn="ctr"/>
            <a:r>
              <a:rPr lang="fr-FR" u="sng">
                <a:latin typeface="+mn-lt"/>
              </a:rPr>
              <a:t>Critères d’établissement des priorités</a:t>
            </a:r>
          </a:p>
        </p:txBody>
      </p:sp>
      <p:sp>
        <p:nvSpPr>
          <p:cNvPr id="3" name="TextBox 2"/>
          <p:cNvSpPr txBox="1"/>
          <p:nvPr/>
        </p:nvSpPr>
        <p:spPr>
          <a:xfrm>
            <a:off x="1661095" y="1743727"/>
            <a:ext cx="8869810" cy="4703852"/>
          </a:xfrm>
          <a:prstGeom prst="rect">
            <a:avLst/>
          </a:prstGeom>
          <a:noFill/>
        </p:spPr>
        <p:txBody>
          <a:bodyPr wrap="square" rtlCol="0">
            <a:spAutoFit/>
          </a:bodyPr>
          <a:lstStyle/>
          <a:p>
            <a:r>
              <a:rPr lang="fr-FR" sz="2800"/>
              <a:t>Il est recommandé de dresser une liste de critères d’établissement des priorités pour les activités/projets dans le domaine de la santé avec les partenaires correspondants</a:t>
            </a:r>
          </a:p>
          <a:p>
            <a:endParaRPr lang="en-GB" sz="2800" dirty="0"/>
          </a:p>
          <a:p>
            <a:r>
              <a:rPr lang="fr-FR" sz="2800"/>
              <a:t>Cela permet aux partenaires de se mettre d’accord sur les critères spécifiques au contexte afin d’établir des priorités dans les activités et les domaines de travail de la réponse</a:t>
            </a:r>
          </a:p>
          <a:p>
            <a:endParaRPr lang="en-GB" sz="2800" dirty="0"/>
          </a:p>
          <a:p>
            <a:r>
              <a:rPr lang="fr-FR" sz="2800" b="1"/>
              <a:t>Pourquoi ?</a:t>
            </a:r>
          </a:p>
          <a:p>
            <a:pPr marL="320040" indent="-320040">
              <a:spcBef>
                <a:spcPts val="700"/>
              </a:spcBef>
              <a:buClr>
                <a:schemeClr val="accent2"/>
              </a:buClr>
              <a:buSzPct val="60000"/>
              <a:buFont typeface="Wingdings"/>
              <a:buChar char=""/>
            </a:pPr>
            <a:r>
              <a:rPr lang="fr-FR" sz="3200"/>
              <a:t>Concentration sur les principaux besoins identifiés</a:t>
            </a:r>
          </a:p>
          <a:p>
            <a:pPr marL="320040" indent="-320040">
              <a:spcBef>
                <a:spcPts val="700"/>
              </a:spcBef>
              <a:buClr>
                <a:schemeClr val="accent2"/>
              </a:buClr>
              <a:buSzPct val="60000"/>
              <a:buFont typeface="Wingdings"/>
              <a:buChar char=""/>
            </a:pPr>
            <a:r>
              <a:rPr lang="fr-FR" sz="3200"/>
              <a:t>Point de repère pour l’affectation des ressources</a:t>
            </a:r>
          </a:p>
          <a:p>
            <a:pPr marL="285750" indent="-285750">
              <a:buFont typeface="Arial" panose="020B0604020202020204" pitchFamily="34" charset="0"/>
              <a:buChar char="•"/>
            </a:pPr>
            <a:endParaRPr lang="en-GB" sz="2800" dirty="0"/>
          </a:p>
        </p:txBody>
      </p:sp>
      <p:sp>
        <p:nvSpPr>
          <p:cNvPr id="6" name="Down Arrow 5"/>
          <p:cNvSpPr/>
          <p:nvPr/>
        </p:nvSpPr>
        <p:spPr>
          <a:xfrm>
            <a:off x="4231149" y="2596529"/>
            <a:ext cx="471948" cy="560439"/>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8" name="Picture 7"/>
          <p:cNvPicPr>
            <a:picLocks noChangeAspect="1"/>
          </p:cNvPicPr>
          <p:nvPr/>
        </p:nvPicPr>
        <p:blipFill>
          <a:blip r:embed="rId2"/>
          <a:stretch>
            <a:fillRect/>
          </a:stretch>
        </p:blipFill>
        <p:spPr>
          <a:xfrm>
            <a:off x="0" y="0"/>
            <a:ext cx="627888" cy="6858000"/>
          </a:xfrm>
          <a:prstGeom prst="rect">
            <a:avLst/>
          </a:prstGeom>
        </p:spPr>
      </p:pic>
      <p:sp>
        <p:nvSpPr>
          <p:cNvPr id="10" name="TextBox 9"/>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3CCCFCD3-D8DA-46C6-9C82-1A50AFCEB60C}"/>
              </a:ext>
            </a:extLst>
          </p:cNvPr>
          <p:cNvSpPr>
            <a:spLocks noGrp="1"/>
          </p:cNvSpPr>
          <p:nvPr>
            <p:ph type="sldNum" sz="quarter" idx="12"/>
          </p:nvPr>
        </p:nvSpPr>
        <p:spPr/>
        <p:txBody>
          <a:bodyPr/>
          <a:lstStyle/>
          <a:p>
            <a:fld id="{1431706D-C08C-44A9-BAF5-B45AE634C956}" type="slidenum">
              <a:rPr lang="fr-CH" smtClean="0"/>
              <a:t>17</a:t>
            </a:fld>
            <a:endParaRPr lang="fr-CH"/>
          </a:p>
        </p:txBody>
      </p:sp>
    </p:spTree>
    <p:extLst>
      <p:ext uri="{BB962C8B-B14F-4D97-AF65-F5344CB8AC3E}">
        <p14:creationId xmlns:p14="http://schemas.microsoft.com/office/powerpoint/2010/main" val="61011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67675" y="1888502"/>
            <a:ext cx="4032448" cy="1440160"/>
          </a:xfrm>
          <a:prstGeom prst="round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Action la plus salvatrice</a:t>
            </a:r>
          </a:p>
        </p:txBody>
      </p:sp>
      <p:sp>
        <p:nvSpPr>
          <p:cNvPr id="11" name="Rounded Rectangle 10"/>
          <p:cNvSpPr/>
          <p:nvPr/>
        </p:nvSpPr>
        <p:spPr>
          <a:xfrm>
            <a:off x="5435047" y="3328662"/>
            <a:ext cx="4032448" cy="1440160"/>
          </a:xfrm>
          <a:prstGeom prst="round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Réponse rapide</a:t>
            </a:r>
          </a:p>
        </p:txBody>
      </p:sp>
      <p:sp>
        <p:nvSpPr>
          <p:cNvPr id="12" name="Rounded Rectangle 11"/>
          <p:cNvSpPr/>
          <p:nvPr/>
        </p:nvSpPr>
        <p:spPr>
          <a:xfrm>
            <a:off x="7950061" y="4964207"/>
            <a:ext cx="4032448" cy="144016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Mise en œuvre critique</a:t>
            </a:r>
          </a:p>
        </p:txBody>
      </p:sp>
      <p:sp>
        <p:nvSpPr>
          <p:cNvPr id="13" name="Text Placeholder 6"/>
          <p:cNvSpPr txBox="1">
            <a:spLocks/>
          </p:cNvSpPr>
          <p:nvPr/>
        </p:nvSpPr>
        <p:spPr>
          <a:xfrm>
            <a:off x="2406001" y="226141"/>
            <a:ext cx="7772400" cy="1068139"/>
          </a:xfrm>
          <a:prstGeom prst="rect">
            <a:avLst/>
          </a:prstGeom>
        </p:spPr>
        <p:txBody>
          <a:bodyPr vert="horz" anchor="ctr">
            <a:normAutofit fontScale="85000" lnSpcReduction="20000"/>
          </a:bodyPr>
          <a:lstStyle>
            <a:lvl1pPr>
              <a:spcBef>
                <a:spcPct val="0"/>
              </a:spcBef>
              <a:buNone/>
              <a:defRPr kumimoji="0" sz="4400">
                <a:solidFill>
                  <a:schemeClr val="tx2"/>
                </a:solidFill>
                <a:latin typeface="+mj-lt"/>
                <a:ea typeface="+mj-ea"/>
                <a:cs typeface="+mj-cs"/>
              </a:defRPr>
            </a:lvl1pPr>
          </a:lstStyle>
          <a:p>
            <a:pPr algn="ctr"/>
            <a:r>
              <a:rPr lang="fr-FR" u="sng">
                <a:solidFill>
                  <a:schemeClr val="tx1"/>
                </a:solidFill>
                <a:latin typeface="+mn-lt"/>
              </a:rPr>
              <a:t>Exemple de critères d’établissement des priorités : plan de réponse stratégique</a:t>
            </a:r>
          </a:p>
        </p:txBody>
      </p:sp>
      <p:pic>
        <p:nvPicPr>
          <p:cNvPr id="8" name="Picture 7"/>
          <p:cNvPicPr>
            <a:picLocks noChangeAspect="1"/>
          </p:cNvPicPr>
          <p:nvPr/>
        </p:nvPicPr>
        <p:blipFill>
          <a:blip r:embed="rId3"/>
          <a:stretch>
            <a:fillRect/>
          </a:stretch>
        </p:blipFill>
        <p:spPr>
          <a:xfrm>
            <a:off x="0" y="0"/>
            <a:ext cx="627888" cy="6858000"/>
          </a:xfrm>
          <a:prstGeom prst="rect">
            <a:avLst/>
          </a:prstGeom>
        </p:spPr>
      </p:pic>
      <p:sp>
        <p:nvSpPr>
          <p:cNvPr id="14" name="TextBox 13"/>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2" name="Slide Number Placeholder 1">
            <a:extLst>
              <a:ext uri="{FF2B5EF4-FFF2-40B4-BE49-F238E27FC236}">
                <a16:creationId xmlns:a16="http://schemas.microsoft.com/office/drawing/2014/main" id="{1DBC5EAE-F7A0-4C98-A41A-E1107DAE0C4E}"/>
              </a:ext>
            </a:extLst>
          </p:cNvPr>
          <p:cNvSpPr>
            <a:spLocks noGrp="1"/>
          </p:cNvSpPr>
          <p:nvPr>
            <p:ph type="sldNum" sz="quarter" idx="12"/>
          </p:nvPr>
        </p:nvSpPr>
        <p:spPr/>
        <p:txBody>
          <a:bodyPr/>
          <a:lstStyle/>
          <a:p>
            <a:fld id="{F4BC5128-571E-4D95-A924-69CDEB326A3D}" type="slidenum">
              <a:rPr lang="en-GB" smtClean="0"/>
              <a:t>18</a:t>
            </a:fld>
            <a:endParaRPr lang="en-GB"/>
          </a:p>
        </p:txBody>
      </p:sp>
    </p:spTree>
    <p:extLst>
      <p:ext uri="{BB962C8B-B14F-4D97-AF65-F5344CB8AC3E}">
        <p14:creationId xmlns:p14="http://schemas.microsoft.com/office/powerpoint/2010/main" val="4217066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7204" y="415802"/>
            <a:ext cx="8229600" cy="1143000"/>
          </a:xfrm>
          <a:prstGeom prst="rect">
            <a:avLst/>
          </a:prstGeom>
        </p:spPr>
        <p:txBody>
          <a:bodyPr vert="horz" anchor="ctr">
            <a:normAutofit/>
          </a:bodyPr>
          <a:lstStyle>
            <a:lvl1pPr>
              <a:spcBef>
                <a:spcPct val="0"/>
              </a:spcBef>
              <a:buNone/>
              <a:defRPr kumimoji="0" sz="4400">
                <a:solidFill>
                  <a:schemeClr val="tx2"/>
                </a:solidFill>
                <a:latin typeface="+mj-lt"/>
                <a:ea typeface="+mj-ea"/>
                <a:cs typeface="+mj-cs"/>
              </a:defRPr>
            </a:lvl1pPr>
          </a:lstStyle>
          <a:p>
            <a:pPr algn="ctr"/>
            <a:r>
              <a:rPr lang="fr-FR" u="sng">
                <a:solidFill>
                  <a:schemeClr val="tx1"/>
                </a:solidFill>
                <a:latin typeface="+mn-lt"/>
              </a:rPr>
              <a:t>Autres critères d’établissement des priorités </a:t>
            </a:r>
          </a:p>
        </p:txBody>
      </p:sp>
      <p:sp>
        <p:nvSpPr>
          <p:cNvPr id="3" name="TextBox 2"/>
          <p:cNvSpPr txBox="1"/>
          <p:nvPr/>
        </p:nvSpPr>
        <p:spPr>
          <a:xfrm>
            <a:off x="2135560" y="2541510"/>
            <a:ext cx="7992888" cy="2331407"/>
          </a:xfrm>
          <a:prstGeom prst="rect">
            <a:avLst/>
          </a:prstGeom>
          <a:noFill/>
        </p:spPr>
        <p:txBody>
          <a:bodyPr wrap="square" rtlCol="0" anchor="t">
            <a:spAutoFit/>
          </a:bodyPr>
          <a:lstStyle/>
          <a:p>
            <a:pPr marL="320040" indent="-320040">
              <a:spcBef>
                <a:spcPts val="700"/>
              </a:spcBef>
              <a:buClr>
                <a:schemeClr val="accent2"/>
              </a:buClr>
              <a:buSzPct val="60000"/>
              <a:buFont typeface="Wingdings"/>
              <a:buChar char=""/>
            </a:pPr>
            <a:r>
              <a:rPr lang="fr-FR" sz="3200"/>
              <a:t>Ressources disponibles</a:t>
            </a:r>
          </a:p>
          <a:p>
            <a:pPr marL="320040" indent="-320040">
              <a:spcBef>
                <a:spcPts val="700"/>
              </a:spcBef>
              <a:buClr>
                <a:schemeClr val="accent2"/>
              </a:buClr>
              <a:buSzPct val="60000"/>
              <a:buFont typeface="Wingdings"/>
              <a:buChar char=""/>
            </a:pPr>
            <a:r>
              <a:rPr lang="fr-FR" sz="3200"/>
              <a:t>Contexte de crise</a:t>
            </a:r>
          </a:p>
          <a:p>
            <a:pPr marL="320040" indent="-320040">
              <a:spcBef>
                <a:spcPts val="700"/>
              </a:spcBef>
              <a:buClr>
                <a:schemeClr val="accent2"/>
              </a:buClr>
              <a:buSzPct val="60000"/>
              <a:buFont typeface="Wingdings"/>
              <a:buChar char=""/>
            </a:pPr>
            <a:r>
              <a:rPr lang="fr-FR" sz="3200"/>
              <a:t>Preuves des besoins et des lacunes : profil de la maladie</a:t>
            </a:r>
          </a:p>
          <a:p>
            <a:pPr marL="320040" indent="-320040">
              <a:spcBef>
                <a:spcPts val="700"/>
              </a:spcBef>
              <a:buClr>
                <a:schemeClr val="accent2"/>
              </a:buClr>
              <a:buSzPct val="60000"/>
              <a:buFont typeface="Wingdings"/>
              <a:buChar char=""/>
            </a:pPr>
            <a:r>
              <a:rPr lang="fr-FR" sz="3200"/>
              <a:t>Seuils et indicateurs</a:t>
            </a:r>
          </a:p>
        </p:txBody>
      </p:sp>
      <p:pic>
        <p:nvPicPr>
          <p:cNvPr id="6" name="Picture 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C449F9AA-3605-4022-8E46-BDC879846749}"/>
              </a:ext>
            </a:extLst>
          </p:cNvPr>
          <p:cNvSpPr>
            <a:spLocks noGrp="1"/>
          </p:cNvSpPr>
          <p:nvPr>
            <p:ph type="sldNum" sz="quarter" idx="12"/>
          </p:nvPr>
        </p:nvSpPr>
        <p:spPr/>
        <p:txBody>
          <a:bodyPr/>
          <a:lstStyle/>
          <a:p>
            <a:fld id="{F4BC5128-571E-4D95-A924-69CDEB326A3D}" type="slidenum">
              <a:rPr lang="en-GB" smtClean="0"/>
              <a:t>19</a:t>
            </a:fld>
            <a:endParaRPr lang="en-GB"/>
          </a:p>
        </p:txBody>
      </p:sp>
    </p:spTree>
    <p:extLst>
      <p:ext uri="{BB962C8B-B14F-4D97-AF65-F5344CB8AC3E}">
        <p14:creationId xmlns:p14="http://schemas.microsoft.com/office/powerpoint/2010/main" val="404985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7888" cy="6858000"/>
          </a:xfrm>
          <a:prstGeom prst="rect">
            <a:avLst/>
          </a:prstGeom>
        </p:spPr>
      </p:pic>
      <p:sp>
        <p:nvSpPr>
          <p:cNvPr id="4" name="TextBox 3">
            <a:extLst>
              <a:ext uri="{FF2B5EF4-FFF2-40B4-BE49-F238E27FC236}">
                <a16:creationId xmlns:a16="http://schemas.microsoft.com/office/drawing/2014/main" id="{B4D14531-5F19-4198-BB3F-546DA4925A6B}"/>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A6D15FD8-F941-4C32-A6D8-0FC6CE4EB951}"/>
              </a:ext>
            </a:extLst>
          </p:cNvPr>
          <p:cNvSpPr>
            <a:spLocks noGrp="1"/>
          </p:cNvSpPr>
          <p:nvPr>
            <p:ph type="sldNum" sz="quarter" idx="12"/>
          </p:nvPr>
        </p:nvSpPr>
        <p:spPr/>
        <p:txBody>
          <a:bodyPr/>
          <a:lstStyle/>
          <a:p>
            <a:fld id="{1431706D-C08C-44A9-BAF5-B45AE634C956}" type="slidenum">
              <a:rPr lang="fr-CH" smtClean="0"/>
              <a:t>2</a:t>
            </a:fld>
            <a:endParaRPr lang="fr-CH"/>
          </a:p>
        </p:txBody>
      </p:sp>
      <p:sp>
        <p:nvSpPr>
          <p:cNvPr id="9" name="Title 1">
            <a:extLst>
              <a:ext uri="{FF2B5EF4-FFF2-40B4-BE49-F238E27FC236}">
                <a16:creationId xmlns:a16="http://schemas.microsoft.com/office/drawing/2014/main" id="{F1C1D291-384C-479E-B913-090E273E7CA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Objectifs</a:t>
            </a:r>
          </a:p>
        </p:txBody>
      </p:sp>
      <p:sp>
        <p:nvSpPr>
          <p:cNvPr id="12" name="TextBox 11">
            <a:extLst>
              <a:ext uri="{FF2B5EF4-FFF2-40B4-BE49-F238E27FC236}">
                <a16:creationId xmlns:a16="http://schemas.microsoft.com/office/drawing/2014/main" id="{D9FB8EFC-8E8A-4C38-9FB4-AE95B7C4D07E}"/>
              </a:ext>
            </a:extLst>
          </p:cNvPr>
          <p:cNvSpPr txBox="1"/>
          <p:nvPr/>
        </p:nvSpPr>
        <p:spPr>
          <a:xfrm>
            <a:off x="1661532" y="1828800"/>
            <a:ext cx="9692268" cy="3970318"/>
          </a:xfrm>
          <a:prstGeom prst="rect">
            <a:avLst/>
          </a:prstGeom>
          <a:noFill/>
        </p:spPr>
        <p:txBody>
          <a:bodyPr wrap="square" rtlCol="0">
            <a:spAutoFit/>
          </a:bodyPr>
          <a:lstStyle/>
          <a:p>
            <a:r>
              <a:rPr lang="fr-FR" sz="2800" b="1">
                <a:solidFill>
                  <a:srgbClr val="3333CC"/>
                </a:solidFill>
              </a:rPr>
              <a:t>Être en mesure </a:t>
            </a:r>
          </a:p>
          <a:p>
            <a:r>
              <a:rPr lang="fr-FR" sz="2800"/>
              <a:t>d’expliquer l’importance de la gestion des besoins des personnes atteintes de maladies non transmissibles (MNT) dans les crises aiguës et prolongées et les défis associés pour assurer leur traitement et leurs soins</a:t>
            </a:r>
          </a:p>
          <a:p>
            <a:endParaRPr lang="en-GB" sz="2800" dirty="0"/>
          </a:p>
          <a:p>
            <a:r>
              <a:rPr lang="fr-FR" sz="2800"/>
              <a:t>d’identifier une réponse adaptée aux besoins en matière de traitement et de soins des personnes atteintes de MNT lors de crises aiguës et/ou prolongées</a:t>
            </a:r>
          </a:p>
          <a:p>
            <a:endParaRPr lang="en-US" sz="2800" dirty="0"/>
          </a:p>
          <a:p>
            <a:endParaRPr lang="en-GB" sz="2800" dirty="0"/>
          </a:p>
        </p:txBody>
      </p:sp>
    </p:spTree>
    <p:extLst>
      <p:ext uri="{BB962C8B-B14F-4D97-AF65-F5344CB8AC3E}">
        <p14:creationId xmlns:p14="http://schemas.microsoft.com/office/powerpoint/2010/main" val="81647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406" y="-257126"/>
            <a:ext cx="6801643" cy="1325563"/>
          </a:xfrm>
        </p:spPr>
        <p:txBody>
          <a:bodyPr>
            <a:normAutofit/>
          </a:bodyPr>
          <a:lstStyle/>
          <a:p>
            <a:pPr algn="ctr"/>
            <a:r>
              <a:rPr lang="fr-FR" u="sng">
                <a:latin typeface="+mn-lt"/>
              </a:rPr>
              <a:t>Critères d’établissement des priorités</a:t>
            </a:r>
          </a:p>
        </p:txBody>
      </p:sp>
      <p:sp>
        <p:nvSpPr>
          <p:cNvPr id="16" name="Slide Number Placeholder 4"/>
          <p:cNvSpPr>
            <a:spLocks noGrp="1"/>
          </p:cNvSpPr>
          <p:nvPr>
            <p:ph type="sldNum" sz="quarter" idx="12"/>
          </p:nvPr>
        </p:nvSpPr>
        <p:spPr/>
        <p:txBody>
          <a:bodyPr>
            <a:normAutofit/>
          </a:bodyPr>
          <a:lstStyle/>
          <a:p>
            <a:fld id="{CC944B12-F222-4CD7-9437-1DFF15F9D98A}" type="slidenum">
              <a:rPr lang="en-GB" smtClean="0"/>
              <a:t>20</a:t>
            </a:fld>
            <a:endParaRPr lang="en-GB"/>
          </a:p>
        </p:txBody>
      </p:sp>
      <p:sp>
        <p:nvSpPr>
          <p:cNvPr id="7"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p>
        </p:txBody>
      </p:sp>
      <p:sp>
        <p:nvSpPr>
          <p:cNvPr id="11" name="AutoShape 7" descr="2Q=="/>
          <p:cNvSpPr>
            <a:spLocks noChangeAspect="1" noChangeArrowheads="1"/>
          </p:cNvSpPr>
          <p:nvPr/>
        </p:nvSpPr>
        <p:spPr bwMode="auto">
          <a:xfrm>
            <a:off x="4513784" y="3429000"/>
            <a:ext cx="304800" cy="304800"/>
          </a:xfrm>
          <a:prstGeom prst="rect">
            <a:avLst/>
          </a:prstGeom>
          <a:noFill/>
          <a:ln w="9525">
            <a:noFill/>
            <a:miter lim="800000"/>
            <a:headEnd/>
            <a:tailEnd/>
          </a:ln>
        </p:spPr>
        <p:txBody>
          <a:bodyPr/>
          <a:lstStyle/>
          <a:p>
            <a:endParaRPr lang="en-US"/>
          </a:p>
        </p:txBody>
      </p:sp>
      <p:sp>
        <p:nvSpPr>
          <p:cNvPr id="12" name="Rectangle 11"/>
          <p:cNvSpPr/>
          <p:nvPr/>
        </p:nvSpPr>
        <p:spPr>
          <a:xfrm>
            <a:off x="1380118" y="983545"/>
            <a:ext cx="10352845" cy="5555367"/>
          </a:xfrm>
          <a:prstGeom prst="rect">
            <a:avLst/>
          </a:prstGeom>
        </p:spPr>
        <p:txBody>
          <a:bodyPr wrap="square">
            <a:spAutoFit/>
          </a:bodyPr>
          <a:lstStyle/>
          <a:p>
            <a:r>
              <a:rPr lang="fr-FR" sz="2400" b="1"/>
              <a:t>Contexte</a:t>
            </a:r>
          </a:p>
          <a:p>
            <a:pPr marL="320040" indent="-320040">
              <a:spcBef>
                <a:spcPts val="700"/>
              </a:spcBef>
              <a:buClr>
                <a:schemeClr val="accent2"/>
              </a:buClr>
              <a:buSzPct val="60000"/>
              <a:buFont typeface="Wingdings"/>
              <a:buChar char=""/>
            </a:pPr>
            <a:r>
              <a:rPr lang="fr-FR" sz="2400"/>
              <a:t>Contexte de conflit, à la fois interne et international</a:t>
            </a:r>
          </a:p>
          <a:p>
            <a:pPr marL="320040" indent="-320040">
              <a:spcBef>
                <a:spcPts val="700"/>
              </a:spcBef>
              <a:buClr>
                <a:schemeClr val="accent2"/>
              </a:buClr>
              <a:buSzPct val="60000"/>
              <a:buFont typeface="Wingdings"/>
              <a:buChar char=""/>
            </a:pPr>
            <a:r>
              <a:rPr lang="fr-FR" sz="2400"/>
              <a:t>Différents problèmes de santé identifiés dans la population déplacée, y compris un faible taux d’immunité, des MNT (en particulier le diabète) </a:t>
            </a:r>
          </a:p>
          <a:p>
            <a:pPr marL="320040" indent="-320040">
              <a:spcBef>
                <a:spcPts val="700"/>
              </a:spcBef>
              <a:buClr>
                <a:schemeClr val="accent2"/>
              </a:buClr>
              <a:buSzPct val="60000"/>
              <a:buFont typeface="Wingdings"/>
              <a:buChar char=""/>
            </a:pPr>
            <a:r>
              <a:rPr lang="fr-FR" sz="2400"/>
              <a:t>On s’attend à ce que le nombre de personnes déplacées augmente, en particulier les femmes et les enfants</a:t>
            </a:r>
          </a:p>
          <a:p>
            <a:pPr marL="320040" indent="-320040">
              <a:spcBef>
                <a:spcPts val="700"/>
              </a:spcBef>
              <a:buClr>
                <a:schemeClr val="accent2"/>
              </a:buClr>
              <a:buSzPct val="60000"/>
              <a:buFont typeface="Wingdings"/>
              <a:buChar char=""/>
            </a:pPr>
            <a:r>
              <a:rPr lang="fr-FR" sz="2400"/>
              <a:t>Vous êtes convaincu·e que la prise en charge des MNT est critique dans ce contexte et souhaiteriez l’inclure dans le plan d’intervention du cluster Santé. Toutefois, l’équipe n’est pas convaincue et aimerait plus d’arguments.</a:t>
            </a:r>
          </a:p>
          <a:p>
            <a:pPr>
              <a:spcBef>
                <a:spcPts val="700"/>
              </a:spcBef>
              <a:buClr>
                <a:schemeClr val="accent2"/>
              </a:buClr>
              <a:buSzPct val="60000"/>
            </a:pPr>
            <a:r>
              <a:rPr lang="fr-FR" sz="2800" b="1">
                <a:solidFill>
                  <a:srgbClr val="FF0000"/>
                </a:solidFill>
              </a:rPr>
              <a:t>Travail de groupe, 20 minutes </a:t>
            </a:r>
          </a:p>
          <a:p>
            <a:pPr>
              <a:spcBef>
                <a:spcPts val="700"/>
              </a:spcBef>
              <a:buClr>
                <a:schemeClr val="accent2"/>
              </a:buClr>
              <a:buSzPct val="60000"/>
            </a:pPr>
            <a:r>
              <a:rPr lang="fr-FR" sz="2400"/>
              <a:t>Discutez de la manière dont vous pouvez justifier le fait d’établir les MNT comme une priorité dans le plan de réponse humanitaire.</a:t>
            </a:r>
          </a:p>
        </p:txBody>
      </p:sp>
      <p:pic>
        <p:nvPicPr>
          <p:cNvPr id="10" name="Picture 9"/>
          <p:cNvPicPr>
            <a:picLocks noChangeAspect="1"/>
          </p:cNvPicPr>
          <p:nvPr/>
        </p:nvPicPr>
        <p:blipFill>
          <a:blip r:embed="rId3"/>
          <a:stretch>
            <a:fillRect/>
          </a:stretch>
        </p:blipFill>
        <p:spPr>
          <a:xfrm>
            <a:off x="0" y="0"/>
            <a:ext cx="627888" cy="6858000"/>
          </a:xfrm>
          <a:prstGeom prst="rect">
            <a:avLst/>
          </a:prstGeom>
        </p:spPr>
      </p:pic>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65209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053" y="475874"/>
            <a:ext cx="10515600" cy="1325563"/>
          </a:xfrm>
        </p:spPr>
        <p:txBody>
          <a:bodyPr/>
          <a:lstStyle/>
          <a:p>
            <a:pPr algn="ctr"/>
            <a:r>
              <a:rPr lang="fr-FR" b="1" u="sng"/>
              <a:t>Implications éthiques</a:t>
            </a:r>
          </a:p>
        </p:txBody>
      </p:sp>
      <p:sp>
        <p:nvSpPr>
          <p:cNvPr id="4" name="Rectangle 3"/>
          <p:cNvSpPr/>
          <p:nvPr/>
        </p:nvSpPr>
        <p:spPr>
          <a:xfrm>
            <a:off x="2212484" y="2802255"/>
            <a:ext cx="9141316" cy="1077218"/>
          </a:xfrm>
          <a:prstGeom prst="rect">
            <a:avLst/>
          </a:prstGeom>
        </p:spPr>
        <p:txBody>
          <a:bodyPr wrap="square">
            <a:spAutoFit/>
          </a:bodyPr>
          <a:lstStyle/>
          <a:p>
            <a:pPr algn="ctr"/>
            <a:r>
              <a:rPr lang="fr-FR" sz="3200"/>
              <a:t>Quels sont certains des problèmes éthiques auxquels vous pouvez être confronté·e en accordant la priorité de certaines interventions aux MNT ?</a:t>
            </a:r>
          </a:p>
        </p:txBody>
      </p:sp>
      <p:pic>
        <p:nvPicPr>
          <p:cNvPr id="10" name="Picture 9">
            <a:extLst>
              <a:ext uri="{FF2B5EF4-FFF2-40B4-BE49-F238E27FC236}">
                <a16:creationId xmlns:a16="http://schemas.microsoft.com/office/drawing/2014/main" id="{85F4C69D-24D2-4054-A812-D535E9D01032}"/>
              </a:ext>
            </a:extLst>
          </p:cNvPr>
          <p:cNvPicPr>
            <a:picLocks noChangeAspect="1"/>
          </p:cNvPicPr>
          <p:nvPr/>
        </p:nvPicPr>
        <p:blipFill>
          <a:blip r:embed="rId2"/>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956F08FD-53C6-43EC-A794-4C0EC5A4DA9E}"/>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a:extLst>
              <a:ext uri="{FF2B5EF4-FFF2-40B4-BE49-F238E27FC236}">
                <a16:creationId xmlns:a16="http://schemas.microsoft.com/office/drawing/2014/main" id="{8A1E5423-0585-4F69-973B-6FE152374F01}"/>
              </a:ext>
            </a:extLst>
          </p:cNvPr>
          <p:cNvSpPr txBox="1"/>
          <p:nvPr/>
        </p:nvSpPr>
        <p:spPr>
          <a:xfrm>
            <a:off x="901053" y="2617589"/>
            <a:ext cx="1229824" cy="1446550"/>
          </a:xfrm>
          <a:prstGeom prst="rect">
            <a:avLst/>
          </a:prstGeom>
          <a:noFill/>
        </p:spPr>
        <p:txBody>
          <a:bodyPr wrap="none" rtlCol="0">
            <a:spAutoFit/>
          </a:bodyPr>
          <a:lstStyle/>
          <a:p>
            <a:r>
              <a:rPr lang="fr-FR" sz="8800" b="1">
                <a:solidFill>
                  <a:srgbClr val="FF0000"/>
                </a:solidFill>
              </a:rPr>
              <a:t>??</a:t>
            </a:r>
          </a:p>
        </p:txBody>
      </p:sp>
      <p:sp>
        <p:nvSpPr>
          <p:cNvPr id="6" name="Slide Number Placeholder 5">
            <a:extLst>
              <a:ext uri="{FF2B5EF4-FFF2-40B4-BE49-F238E27FC236}">
                <a16:creationId xmlns:a16="http://schemas.microsoft.com/office/drawing/2014/main" id="{6FBF94B9-1327-4709-B7A0-715B9A2E8E2B}"/>
              </a:ext>
            </a:extLst>
          </p:cNvPr>
          <p:cNvSpPr>
            <a:spLocks noGrp="1"/>
          </p:cNvSpPr>
          <p:nvPr>
            <p:ph type="sldNum" sz="quarter" idx="12"/>
          </p:nvPr>
        </p:nvSpPr>
        <p:spPr/>
        <p:txBody>
          <a:bodyPr/>
          <a:lstStyle/>
          <a:p>
            <a:fld id="{1431706D-C08C-44A9-BAF5-B45AE634C956}" type="slidenum">
              <a:rPr lang="fr-CH" smtClean="0"/>
              <a:t>21</a:t>
            </a:fld>
            <a:endParaRPr lang="fr-CH"/>
          </a:p>
        </p:txBody>
      </p:sp>
    </p:spTree>
    <p:extLst>
      <p:ext uri="{BB962C8B-B14F-4D97-AF65-F5344CB8AC3E}">
        <p14:creationId xmlns:p14="http://schemas.microsoft.com/office/powerpoint/2010/main" val="3694234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19"/>
            <a:ext cx="10515600" cy="1325563"/>
          </a:xfrm>
        </p:spPr>
        <p:txBody>
          <a:bodyPr/>
          <a:lstStyle/>
          <a:p>
            <a:pPr algn="ctr"/>
            <a:r>
              <a:rPr lang="fr-FR" u="sng">
                <a:latin typeface="+mn-lt"/>
              </a:rPr>
              <a:t>Différentes questions éthiques</a:t>
            </a:r>
          </a:p>
        </p:txBody>
      </p:sp>
      <p:sp>
        <p:nvSpPr>
          <p:cNvPr id="3" name="Content Placeholder 2"/>
          <p:cNvSpPr>
            <a:spLocks noGrp="1"/>
          </p:cNvSpPr>
          <p:nvPr>
            <p:ph idx="1"/>
          </p:nvPr>
        </p:nvSpPr>
        <p:spPr>
          <a:xfrm>
            <a:off x="1488195" y="1836642"/>
            <a:ext cx="10515600" cy="4351338"/>
          </a:xfrm>
        </p:spPr>
        <p:txBody>
          <a:bodyPr>
            <a:normAutofit lnSpcReduction="10000"/>
          </a:bodyPr>
          <a:lstStyle/>
          <a:p>
            <a:r>
              <a:rPr lang="fr-FR" b="1"/>
              <a:t>Dépistage</a:t>
            </a:r>
          </a:p>
          <a:p>
            <a:r>
              <a:rPr lang="fr-FR" b="1"/>
              <a:t>Hémodialyse</a:t>
            </a:r>
          </a:p>
          <a:p>
            <a:r>
              <a:rPr lang="fr-FR"/>
              <a:t>Réorientation ou non, et liens avec les soins palliatifs </a:t>
            </a:r>
          </a:p>
          <a:p>
            <a:r>
              <a:rPr lang="fr-FR"/>
              <a:t>Faut-il aller au-delà des trois principales MNT (BPCO, hypertension, diabète) ? Qu’en est-il du cancer, des rhumatismes, de la prise en charge de la douleur, etc. ? </a:t>
            </a:r>
          </a:p>
          <a:p>
            <a:r>
              <a:rPr lang="fr-FR"/>
              <a:t>Garantie de la qualité des soins, y compris l’accès à des médicaments de qualité </a:t>
            </a:r>
          </a:p>
          <a:p>
            <a:r>
              <a:rPr lang="fr-FR"/>
              <a:t>Adhésion du patient au traitement, y compris pour les problèmes de choix des médicaments </a:t>
            </a:r>
          </a:p>
          <a:p>
            <a:r>
              <a:rPr lang="fr-FR"/>
              <a:t>Gestion des données patients </a:t>
            </a:r>
            <a:br>
              <a:rPr lang="fr-FR"/>
            </a:br>
            <a:endParaRPr lang="fr-FR"/>
          </a:p>
          <a:p>
            <a:endParaRPr lang="fr-CH" dirty="0"/>
          </a:p>
        </p:txBody>
      </p:sp>
      <p:pic>
        <p:nvPicPr>
          <p:cNvPr id="6" name="Picture 5">
            <a:extLst>
              <a:ext uri="{FF2B5EF4-FFF2-40B4-BE49-F238E27FC236}">
                <a16:creationId xmlns:a16="http://schemas.microsoft.com/office/drawing/2014/main" id="{09015213-6C8E-4D20-BB63-23902C1D7D42}"/>
              </a:ext>
            </a:extLst>
          </p:cNvPr>
          <p:cNvPicPr>
            <a:picLocks noChangeAspect="1"/>
          </p:cNvPicPr>
          <p:nvPr/>
        </p:nvPicPr>
        <p:blipFill>
          <a:blip r:embed="rId3"/>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F1413DAF-F886-45B4-9186-B7F1A13B0925}"/>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2AB0171B-6073-44F5-BC17-E8DB626ECAB7}"/>
              </a:ext>
            </a:extLst>
          </p:cNvPr>
          <p:cNvSpPr>
            <a:spLocks noGrp="1"/>
          </p:cNvSpPr>
          <p:nvPr>
            <p:ph type="sldNum" sz="quarter" idx="12"/>
          </p:nvPr>
        </p:nvSpPr>
        <p:spPr/>
        <p:txBody>
          <a:bodyPr/>
          <a:lstStyle/>
          <a:p>
            <a:fld id="{1431706D-C08C-44A9-BAF5-B45AE634C956}" type="slidenum">
              <a:rPr lang="fr-CH" smtClean="0"/>
              <a:t>22</a:t>
            </a:fld>
            <a:endParaRPr lang="fr-CH"/>
          </a:p>
        </p:txBody>
      </p:sp>
    </p:spTree>
    <p:extLst>
      <p:ext uri="{BB962C8B-B14F-4D97-AF65-F5344CB8AC3E}">
        <p14:creationId xmlns:p14="http://schemas.microsoft.com/office/powerpoint/2010/main" val="3886748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19"/>
            <a:ext cx="10515600" cy="1325563"/>
          </a:xfrm>
        </p:spPr>
        <p:txBody>
          <a:bodyPr/>
          <a:lstStyle/>
          <a:p>
            <a:pPr algn="ctr"/>
            <a:r>
              <a:rPr lang="fr-FR" u="sng">
                <a:latin typeface="+mn-lt"/>
              </a:rPr>
              <a:t>Différentes questions éthiques</a:t>
            </a:r>
          </a:p>
        </p:txBody>
      </p:sp>
      <p:sp>
        <p:nvSpPr>
          <p:cNvPr id="3" name="Content Placeholder 2"/>
          <p:cNvSpPr>
            <a:spLocks noGrp="1"/>
          </p:cNvSpPr>
          <p:nvPr>
            <p:ph idx="1"/>
          </p:nvPr>
        </p:nvSpPr>
        <p:spPr>
          <a:xfrm>
            <a:off x="1488195" y="1836642"/>
            <a:ext cx="10515600" cy="4351338"/>
          </a:xfrm>
        </p:spPr>
        <p:txBody>
          <a:bodyPr>
            <a:normAutofit fontScale="92500" lnSpcReduction="10000"/>
          </a:bodyPr>
          <a:lstStyle/>
          <a:p>
            <a:r>
              <a:rPr lang="fr-FR" b="1"/>
              <a:t>Dépistage</a:t>
            </a:r>
          </a:p>
          <a:p>
            <a:r>
              <a:rPr lang="fr-FR" b="1"/>
              <a:t>Hémodialyse</a:t>
            </a:r>
          </a:p>
          <a:p>
            <a:pPr marL="0" indent="0">
              <a:buNone/>
            </a:pPr>
            <a:endParaRPr lang="en-US" dirty="0"/>
          </a:p>
          <a:p>
            <a:pPr marL="0" indent="0">
              <a:buNone/>
            </a:pPr>
            <a:r>
              <a:rPr lang="fr-FR" b="1">
                <a:solidFill>
                  <a:srgbClr val="0000FF"/>
                </a:solidFill>
              </a:rPr>
              <a:t>Travail de groupe</a:t>
            </a:r>
            <a:r>
              <a:rPr lang="fr-FR"/>
              <a:t> : </a:t>
            </a:r>
          </a:p>
          <a:p>
            <a:r>
              <a:rPr lang="fr-FR"/>
              <a:t>Dans les groupes A et C, vous discuterez pourquoi le dépistage (groupe A) ou l’hémodialyse (groupe C) devraient être effectués. </a:t>
            </a:r>
          </a:p>
          <a:p>
            <a:r>
              <a:rPr lang="fr-FR"/>
              <a:t>Dans les groupes B et D, vous discuterez pourquoi ils ne devraient pas être effectués. </a:t>
            </a:r>
          </a:p>
          <a:p>
            <a:r>
              <a:rPr lang="fr-FR"/>
              <a:t>Vous avez </a:t>
            </a:r>
            <a:r>
              <a:rPr lang="fr-FR">
                <a:solidFill>
                  <a:srgbClr val="FF0000"/>
                </a:solidFill>
              </a:rPr>
              <a:t>10 minutes de préparation</a:t>
            </a:r>
            <a:r>
              <a:rPr lang="fr-FR"/>
              <a:t>.</a:t>
            </a:r>
          </a:p>
          <a:p>
            <a:r>
              <a:rPr lang="fr-FR"/>
              <a:t>Ensuite, vous aurez 10 minutes de débat sur chaque sujet. </a:t>
            </a:r>
            <a:br>
              <a:rPr lang="fr-FR"/>
            </a:br>
            <a:endParaRPr lang="fr-FR"/>
          </a:p>
          <a:p>
            <a:endParaRPr lang="fr-CH" dirty="0"/>
          </a:p>
        </p:txBody>
      </p:sp>
      <p:pic>
        <p:nvPicPr>
          <p:cNvPr id="6" name="Picture 5">
            <a:extLst>
              <a:ext uri="{FF2B5EF4-FFF2-40B4-BE49-F238E27FC236}">
                <a16:creationId xmlns:a16="http://schemas.microsoft.com/office/drawing/2014/main" id="{09015213-6C8E-4D20-BB63-23902C1D7D42}"/>
              </a:ext>
            </a:extLst>
          </p:cNvPr>
          <p:cNvPicPr>
            <a:picLocks noChangeAspect="1"/>
          </p:cNvPicPr>
          <p:nvPr/>
        </p:nvPicPr>
        <p:blipFill>
          <a:blip r:embed="rId2"/>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F1413DAF-F886-45B4-9186-B7F1A13B0925}"/>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0F0B494F-D301-4F5F-8C42-40BF9F9573C5}"/>
              </a:ext>
            </a:extLst>
          </p:cNvPr>
          <p:cNvSpPr>
            <a:spLocks noGrp="1"/>
          </p:cNvSpPr>
          <p:nvPr>
            <p:ph type="sldNum" sz="quarter" idx="12"/>
          </p:nvPr>
        </p:nvSpPr>
        <p:spPr/>
        <p:txBody>
          <a:bodyPr/>
          <a:lstStyle/>
          <a:p>
            <a:fld id="{1431706D-C08C-44A9-BAF5-B45AE634C956}" type="slidenum">
              <a:rPr lang="fr-CH" smtClean="0"/>
              <a:t>23</a:t>
            </a:fld>
            <a:endParaRPr lang="fr-CH"/>
          </a:p>
        </p:txBody>
      </p:sp>
    </p:spTree>
    <p:extLst>
      <p:ext uri="{BB962C8B-B14F-4D97-AF65-F5344CB8AC3E}">
        <p14:creationId xmlns:p14="http://schemas.microsoft.com/office/powerpoint/2010/main" val="94709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154" y="-71754"/>
            <a:ext cx="10515600" cy="1325563"/>
          </a:xfrm>
        </p:spPr>
        <p:txBody>
          <a:bodyPr/>
          <a:lstStyle/>
          <a:p>
            <a:pPr algn="ctr"/>
            <a:r>
              <a:rPr lang="fr-FR" u="sng">
                <a:latin typeface="+mn-lt"/>
              </a:rPr>
              <a:t>Prévention vs prise en charge</a:t>
            </a:r>
          </a:p>
        </p:txBody>
      </p:sp>
      <p:sp>
        <p:nvSpPr>
          <p:cNvPr id="6" name="Rectangle 5"/>
          <p:cNvSpPr/>
          <p:nvPr/>
        </p:nvSpPr>
        <p:spPr>
          <a:xfrm>
            <a:off x="1090606" y="1631734"/>
            <a:ext cx="4933950" cy="7079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6024556" y="1678233"/>
            <a:ext cx="5960533" cy="707922"/>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5676900" y="1468323"/>
            <a:ext cx="832055" cy="1229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a:t>/</a:t>
            </a:r>
          </a:p>
        </p:txBody>
      </p:sp>
      <p:cxnSp>
        <p:nvCxnSpPr>
          <p:cNvPr id="10" name="Straight Connector 9"/>
          <p:cNvCxnSpPr>
            <a:cxnSpLocks/>
          </p:cNvCxnSpPr>
          <p:nvPr/>
        </p:nvCxnSpPr>
        <p:spPr>
          <a:xfrm>
            <a:off x="6092927" y="2770413"/>
            <a:ext cx="3072" cy="32839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72674" y="2341770"/>
            <a:ext cx="4512702" cy="3539430"/>
          </a:xfrm>
          <a:prstGeom prst="rect">
            <a:avLst/>
          </a:prstGeom>
        </p:spPr>
        <p:txBody>
          <a:bodyPr wrap="square">
            <a:spAutoFit/>
          </a:bodyPr>
          <a:lstStyle/>
          <a:p>
            <a:r>
              <a:rPr lang="fr-FR" sz="2800"/>
              <a:t>L’approche générale concernant les MNT dans un contexte non humanitaire se concentre principalement sur le changement du mode de vie et la prévention des MNT et/ou la prévention de l’exacerbation des MNT</a:t>
            </a:r>
          </a:p>
        </p:txBody>
      </p:sp>
      <p:sp>
        <p:nvSpPr>
          <p:cNvPr id="12" name="Rectangle 11"/>
          <p:cNvSpPr/>
          <p:nvPr/>
        </p:nvSpPr>
        <p:spPr>
          <a:xfrm>
            <a:off x="6658589" y="2341770"/>
            <a:ext cx="4899378" cy="3108543"/>
          </a:xfrm>
          <a:prstGeom prst="rect">
            <a:avLst/>
          </a:prstGeom>
        </p:spPr>
        <p:txBody>
          <a:bodyPr wrap="square">
            <a:spAutoFit/>
          </a:bodyPr>
          <a:lstStyle/>
          <a:p>
            <a:r>
              <a:rPr lang="fr-FR" sz="2800"/>
              <a:t>Dans un contexte humanitaire, l’accent est mis avant tout sur la gestion des MNT, mais la prévention ne doit pas être négligée et est parfois possible, en particulier dans des contextes d’urgence prolongée</a:t>
            </a:r>
          </a:p>
        </p:txBody>
      </p:sp>
      <p:cxnSp>
        <p:nvCxnSpPr>
          <p:cNvPr id="16" name="Straight Connector 15"/>
          <p:cNvCxnSpPr/>
          <p:nvPr/>
        </p:nvCxnSpPr>
        <p:spPr>
          <a:xfrm>
            <a:off x="1312070" y="6069466"/>
            <a:ext cx="1074446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0" y="0"/>
            <a:ext cx="627888" cy="6858000"/>
          </a:xfrm>
          <a:prstGeom prst="rect">
            <a:avLst/>
          </a:prstGeom>
        </p:spPr>
      </p:pic>
      <p:sp>
        <p:nvSpPr>
          <p:cNvPr id="15" name="TextBox 14"/>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E5F665B3-FF0C-4F55-A291-798BA4B6D24A}"/>
              </a:ext>
            </a:extLst>
          </p:cNvPr>
          <p:cNvSpPr>
            <a:spLocks noGrp="1"/>
          </p:cNvSpPr>
          <p:nvPr>
            <p:ph type="sldNum" sz="quarter" idx="12"/>
          </p:nvPr>
        </p:nvSpPr>
        <p:spPr/>
        <p:txBody>
          <a:bodyPr/>
          <a:lstStyle/>
          <a:p>
            <a:fld id="{1431706D-C08C-44A9-BAF5-B45AE634C956}" type="slidenum">
              <a:rPr lang="fr-CH" smtClean="0"/>
              <a:t>24</a:t>
            </a:fld>
            <a:endParaRPr lang="fr-CH"/>
          </a:p>
        </p:txBody>
      </p:sp>
    </p:spTree>
    <p:extLst>
      <p:ext uri="{BB962C8B-B14F-4D97-AF65-F5344CB8AC3E}">
        <p14:creationId xmlns:p14="http://schemas.microsoft.com/office/powerpoint/2010/main" val="48084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CD_framework_large">
            <a:hlinkClick r:id="" action="ppaction://media"/>
            <a:extLst>
              <a:ext uri="{FF2B5EF4-FFF2-40B4-BE49-F238E27FC236}">
                <a16:creationId xmlns:a16="http://schemas.microsoft.com/office/drawing/2014/main" id="{4039F1EE-73CA-462A-AE50-DEDEBFF2BC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115" y="846054"/>
            <a:ext cx="9753600" cy="5486400"/>
          </a:xfrm>
          <a:prstGeom prst="rect">
            <a:avLst/>
          </a:prstGeom>
        </p:spPr>
      </p:pic>
      <p:pic>
        <p:nvPicPr>
          <p:cNvPr id="3" name="Picture 2">
            <a:extLst>
              <a:ext uri="{FF2B5EF4-FFF2-40B4-BE49-F238E27FC236}">
                <a16:creationId xmlns:a16="http://schemas.microsoft.com/office/drawing/2014/main" id="{E1F69A63-4C77-4E09-9A23-AAE240EDB959}"/>
              </a:ext>
            </a:extLst>
          </p:cNvPr>
          <p:cNvPicPr>
            <a:picLocks noChangeAspect="1"/>
          </p:cNvPicPr>
          <p:nvPr/>
        </p:nvPicPr>
        <p:blipFill>
          <a:blip r:embed="rId6"/>
          <a:stretch>
            <a:fillRect/>
          </a:stretch>
        </p:blipFill>
        <p:spPr>
          <a:xfrm>
            <a:off x="0" y="0"/>
            <a:ext cx="627888" cy="6858000"/>
          </a:xfrm>
          <a:prstGeom prst="rect">
            <a:avLst/>
          </a:prstGeom>
        </p:spPr>
      </p:pic>
      <p:sp>
        <p:nvSpPr>
          <p:cNvPr id="4" name="TextBox 3">
            <a:extLst>
              <a:ext uri="{FF2B5EF4-FFF2-40B4-BE49-F238E27FC236}">
                <a16:creationId xmlns:a16="http://schemas.microsoft.com/office/drawing/2014/main" id="{3F5B110B-D31F-4D53-8CC5-0A5311F81F1D}"/>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5" name="Slide Number Placeholder 4">
            <a:extLst>
              <a:ext uri="{FF2B5EF4-FFF2-40B4-BE49-F238E27FC236}">
                <a16:creationId xmlns:a16="http://schemas.microsoft.com/office/drawing/2014/main" id="{8A0C2969-DACB-468D-8FD9-FA2EA7D04B1F}"/>
              </a:ext>
            </a:extLst>
          </p:cNvPr>
          <p:cNvSpPr>
            <a:spLocks noGrp="1"/>
          </p:cNvSpPr>
          <p:nvPr>
            <p:ph type="sldNum" sz="quarter" idx="12"/>
          </p:nvPr>
        </p:nvSpPr>
        <p:spPr/>
        <p:txBody>
          <a:bodyPr/>
          <a:lstStyle/>
          <a:p>
            <a:fld id="{1431706D-C08C-44A9-BAF5-B45AE634C956}" type="slidenum">
              <a:rPr lang="fr-CH" smtClean="0"/>
              <a:t>25</a:t>
            </a:fld>
            <a:endParaRPr lang="fr-CH"/>
          </a:p>
        </p:txBody>
      </p:sp>
    </p:spTree>
    <p:extLst>
      <p:ext uri="{BB962C8B-B14F-4D97-AF65-F5344CB8AC3E}">
        <p14:creationId xmlns:p14="http://schemas.microsoft.com/office/powerpoint/2010/main" val="159172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978" y="155805"/>
            <a:ext cx="4361762" cy="1325563"/>
          </a:xfrm>
        </p:spPr>
        <p:txBody>
          <a:bodyPr/>
          <a:lstStyle/>
          <a:p>
            <a:r>
              <a:rPr lang="fr-FR" u="sng">
                <a:latin typeface="+mn-lt"/>
              </a:rPr>
              <a:t>Programme minimal</a:t>
            </a:r>
            <a:r>
              <a:rPr lang="fr-FR" b="1" u="sng">
                <a:latin typeface="+mn-lt"/>
              </a:rPr>
              <a:t> </a:t>
            </a:r>
          </a:p>
        </p:txBody>
      </p:sp>
      <p:sp>
        <p:nvSpPr>
          <p:cNvPr id="3" name="Content Placeholder 2"/>
          <p:cNvSpPr>
            <a:spLocks noGrp="1"/>
          </p:cNvSpPr>
          <p:nvPr>
            <p:ph idx="1"/>
          </p:nvPr>
        </p:nvSpPr>
        <p:spPr>
          <a:xfrm>
            <a:off x="2413612" y="1968844"/>
            <a:ext cx="6454966" cy="4351338"/>
          </a:xfrm>
        </p:spPr>
        <p:txBody>
          <a:bodyPr/>
          <a:lstStyle/>
          <a:p>
            <a:r>
              <a:rPr lang="fr-FR"/>
              <a:t>Intégration au système de santé</a:t>
            </a:r>
          </a:p>
          <a:p>
            <a:r>
              <a:rPr lang="fr-FR"/>
              <a:t>Outils diagnostiques</a:t>
            </a:r>
          </a:p>
          <a:p>
            <a:r>
              <a:rPr lang="fr-FR"/>
              <a:t>Traitement, médicaments</a:t>
            </a:r>
          </a:p>
          <a:p>
            <a:r>
              <a:rPr lang="fr-FR"/>
              <a:t>Éducation du patient </a:t>
            </a:r>
          </a:p>
          <a:p>
            <a:r>
              <a:rPr lang="fr-FR"/>
              <a:t>Suivi du patient </a:t>
            </a:r>
          </a:p>
          <a:p>
            <a:r>
              <a:rPr lang="fr-FR"/>
              <a:t>Système de réorientation</a:t>
            </a:r>
          </a:p>
          <a:p>
            <a:r>
              <a:rPr lang="fr-FR"/>
              <a:t>Suivi</a:t>
            </a:r>
          </a:p>
          <a:p>
            <a:r>
              <a:rPr lang="fr-FR"/>
              <a:t>Plaidoyer, mobilisation</a:t>
            </a:r>
          </a:p>
        </p:txBody>
      </p:sp>
      <p:pic>
        <p:nvPicPr>
          <p:cNvPr id="4" name="Picture 3">
            <a:extLst>
              <a:ext uri="{FF2B5EF4-FFF2-40B4-BE49-F238E27FC236}">
                <a16:creationId xmlns:a16="http://schemas.microsoft.com/office/drawing/2014/main" id="{7DB71A61-9E36-40A8-93B7-3E2A30BB3990}"/>
              </a:ext>
            </a:extLst>
          </p:cNvPr>
          <p:cNvPicPr>
            <a:picLocks noChangeAspect="1"/>
          </p:cNvPicPr>
          <p:nvPr/>
        </p:nvPicPr>
        <p:blipFill>
          <a:blip r:embed="rId3"/>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1D9DA780-07E5-44D6-A75E-DE1011E8838C}"/>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762D49F6-8CB4-44BA-88A3-B1F5AA1D4B06}"/>
              </a:ext>
            </a:extLst>
          </p:cNvPr>
          <p:cNvSpPr>
            <a:spLocks noGrp="1"/>
          </p:cNvSpPr>
          <p:nvPr>
            <p:ph type="sldNum" sz="quarter" idx="12"/>
          </p:nvPr>
        </p:nvSpPr>
        <p:spPr/>
        <p:txBody>
          <a:bodyPr/>
          <a:lstStyle/>
          <a:p>
            <a:fld id="{1431706D-C08C-44A9-BAF5-B45AE634C956}" type="slidenum">
              <a:rPr lang="fr-CH" smtClean="0"/>
              <a:t>26</a:t>
            </a:fld>
            <a:endParaRPr lang="fr-CH"/>
          </a:p>
        </p:txBody>
      </p:sp>
    </p:spTree>
    <p:extLst>
      <p:ext uri="{BB962C8B-B14F-4D97-AF65-F5344CB8AC3E}">
        <p14:creationId xmlns:p14="http://schemas.microsoft.com/office/powerpoint/2010/main" val="188555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19"/>
            <a:ext cx="10515600" cy="1325563"/>
          </a:xfrm>
        </p:spPr>
        <p:txBody>
          <a:bodyPr/>
          <a:lstStyle/>
          <a:p>
            <a:pPr algn="ctr"/>
            <a:r>
              <a:rPr lang="fr-FR" u="sng">
                <a:latin typeface="+mn-lt"/>
              </a:rPr>
              <a:t>3 types de crise, 3 contextes de crise</a:t>
            </a:r>
          </a:p>
        </p:txBody>
      </p:sp>
      <p:sp>
        <p:nvSpPr>
          <p:cNvPr id="3" name="Content Placeholder 2"/>
          <p:cNvSpPr>
            <a:spLocks noGrp="1"/>
          </p:cNvSpPr>
          <p:nvPr>
            <p:ph idx="1"/>
          </p:nvPr>
        </p:nvSpPr>
        <p:spPr>
          <a:xfrm>
            <a:off x="1592908" y="1781558"/>
            <a:ext cx="9760892" cy="4351338"/>
          </a:xfrm>
        </p:spPr>
        <p:txBody>
          <a:bodyPr/>
          <a:lstStyle/>
          <a:p>
            <a:r>
              <a:rPr lang="fr-FR"/>
              <a:t>Conflit armé – Moyen-Orient</a:t>
            </a:r>
          </a:p>
          <a:p>
            <a:r>
              <a:rPr lang="fr-FR"/>
              <a:t>Flambée épidémique : Ebola – région d’Afrique </a:t>
            </a:r>
          </a:p>
          <a:p>
            <a:r>
              <a:rPr lang="fr-FR"/>
              <a:t>Catastrophe naturelle – région du Pacifique occidental</a:t>
            </a:r>
          </a:p>
          <a:p>
            <a:pPr marL="0" indent="0">
              <a:buNone/>
            </a:pPr>
            <a:endParaRPr lang="en-US" dirty="0"/>
          </a:p>
          <a:p>
            <a:pPr marL="0" indent="0">
              <a:buNone/>
            </a:pPr>
            <a:r>
              <a:rPr lang="fr-FR" sz="3200" b="1">
                <a:solidFill>
                  <a:srgbClr val="0000FF"/>
                </a:solidFill>
              </a:rPr>
              <a:t>Travail de groupe :</a:t>
            </a:r>
            <a:r>
              <a:rPr lang="fr-FR" sz="3200" b="1"/>
              <a:t> </a:t>
            </a:r>
            <a:r>
              <a:rPr lang="fr-FR" sz="3200" b="1">
                <a:solidFill>
                  <a:srgbClr val="FF0000"/>
                </a:solidFill>
              </a:rPr>
              <a:t>30 minutes</a:t>
            </a:r>
          </a:p>
          <a:p>
            <a:pPr marL="0" indent="0">
              <a:buNone/>
            </a:pPr>
            <a:r>
              <a:rPr lang="fr-FR"/>
              <a:t>Formez 3 groupes, énumérez les réponses spécifiques aux défis identifiés du contexte, utilisez les 10 questions pour guider votre intervention</a:t>
            </a:r>
          </a:p>
        </p:txBody>
      </p:sp>
      <p:pic>
        <p:nvPicPr>
          <p:cNvPr id="6" name="Picture 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BDEE9D77-DFF2-4FAE-BB60-846A8458F7A6}"/>
              </a:ext>
            </a:extLst>
          </p:cNvPr>
          <p:cNvSpPr>
            <a:spLocks noGrp="1"/>
          </p:cNvSpPr>
          <p:nvPr>
            <p:ph type="sldNum" sz="quarter" idx="12"/>
          </p:nvPr>
        </p:nvSpPr>
        <p:spPr/>
        <p:txBody>
          <a:bodyPr/>
          <a:lstStyle/>
          <a:p>
            <a:fld id="{1431706D-C08C-44A9-BAF5-B45AE634C956}" type="slidenum">
              <a:rPr lang="fr-CH" smtClean="0"/>
              <a:t>27</a:t>
            </a:fld>
            <a:endParaRPr lang="fr-CH"/>
          </a:p>
        </p:txBody>
      </p:sp>
    </p:spTree>
    <p:extLst>
      <p:ext uri="{BB962C8B-B14F-4D97-AF65-F5344CB8AC3E}">
        <p14:creationId xmlns:p14="http://schemas.microsoft.com/office/powerpoint/2010/main" val="1824029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a:latin typeface="+mn-lt"/>
              </a:rPr>
              <a:t>Questions pour guider l’intervention : Questions 1- 5</a:t>
            </a:r>
          </a:p>
        </p:txBody>
      </p:sp>
      <p:sp>
        <p:nvSpPr>
          <p:cNvPr id="3" name="Espace réservé du contenu 2"/>
          <p:cNvSpPr>
            <a:spLocks noGrp="1"/>
          </p:cNvSpPr>
          <p:nvPr>
            <p:ph idx="1"/>
          </p:nvPr>
        </p:nvSpPr>
        <p:spPr>
          <a:xfrm>
            <a:off x="1113826" y="2376468"/>
            <a:ext cx="10515600" cy="4351338"/>
          </a:xfrm>
        </p:spPr>
        <p:txBody>
          <a:bodyPr>
            <a:normAutofit/>
          </a:bodyPr>
          <a:lstStyle/>
          <a:p>
            <a:pPr marL="514350" indent="-514350">
              <a:buFont typeface="+mj-lt"/>
              <a:buAutoNum type="arabicPeriod"/>
            </a:pPr>
            <a:r>
              <a:rPr lang="fr-FR"/>
              <a:t>Quelles sont les capacités existantes du système de santé local ? </a:t>
            </a:r>
          </a:p>
          <a:p>
            <a:pPr marL="514350" indent="-514350">
              <a:buFont typeface="+mj-lt"/>
              <a:buAutoNum type="arabicPeriod"/>
            </a:pPr>
            <a:r>
              <a:rPr lang="fr-FR"/>
              <a:t>Quelles sont les MNT à prendre en charge ? </a:t>
            </a:r>
          </a:p>
          <a:p>
            <a:pPr marL="514350" indent="-514350">
              <a:buFont typeface="+mj-lt"/>
              <a:buAutoNum type="arabicPeriod"/>
            </a:pPr>
            <a:r>
              <a:rPr lang="fr-FR"/>
              <a:t>Qui est la population cible ?</a:t>
            </a:r>
          </a:p>
          <a:p>
            <a:pPr marL="514350" indent="-514350">
              <a:buFont typeface="+mj-lt"/>
              <a:buAutoNum type="arabicPeriod"/>
            </a:pPr>
            <a:r>
              <a:rPr lang="fr-FR"/>
              <a:t>Quel type d’interventions est nécessaire pour assurer la continuité des soins ?</a:t>
            </a:r>
          </a:p>
          <a:p>
            <a:pPr marL="514350" indent="-514350">
              <a:buFont typeface="+mj-lt"/>
              <a:buAutoNum type="arabicPeriod"/>
            </a:pPr>
            <a:r>
              <a:rPr lang="fr-FR"/>
              <a:t>Quels algorithmes ou directives faut-il utiliser ? </a:t>
            </a:r>
          </a:p>
        </p:txBody>
      </p:sp>
      <p:sp>
        <p:nvSpPr>
          <p:cNvPr id="4" name="Rectangle 3">
            <a:extLst>
              <a:ext uri="{FF2B5EF4-FFF2-40B4-BE49-F238E27FC236}">
                <a16:creationId xmlns:a16="http://schemas.microsoft.com/office/drawing/2014/main" id="{F2ED4613-615D-4E77-9428-E24C9E8C6D69}"/>
              </a:ext>
            </a:extLst>
          </p:cNvPr>
          <p:cNvSpPr/>
          <p:nvPr/>
        </p:nvSpPr>
        <p:spPr>
          <a:xfrm>
            <a:off x="7941345" y="5711213"/>
            <a:ext cx="3688081" cy="369332"/>
          </a:xfrm>
          <a:prstGeom prst="rect">
            <a:avLst/>
          </a:prstGeom>
        </p:spPr>
        <p:txBody>
          <a:bodyPr wrap="square">
            <a:spAutoFit/>
          </a:bodyPr>
          <a:lstStyle/>
          <a:p>
            <a:r>
              <a:rPr lang="fr-FR"/>
              <a:t>Aebischer Perone S. et al 2017</a:t>
            </a:r>
          </a:p>
        </p:txBody>
      </p:sp>
      <p:pic>
        <p:nvPicPr>
          <p:cNvPr id="5" name="Picture 4">
            <a:extLst>
              <a:ext uri="{FF2B5EF4-FFF2-40B4-BE49-F238E27FC236}">
                <a16:creationId xmlns:a16="http://schemas.microsoft.com/office/drawing/2014/main" id="{73A15ED0-05D7-4149-B6F9-ED060F4AD1F9}"/>
              </a:ext>
            </a:extLst>
          </p:cNvPr>
          <p:cNvPicPr>
            <a:picLocks noChangeAspect="1"/>
          </p:cNvPicPr>
          <p:nvPr/>
        </p:nvPicPr>
        <p:blipFill>
          <a:blip r:embed="rId3"/>
          <a:stretch>
            <a:fillRect/>
          </a:stretch>
        </p:blipFill>
        <p:spPr>
          <a:xfrm>
            <a:off x="-65314" y="0"/>
            <a:ext cx="627888" cy="6858000"/>
          </a:xfrm>
          <a:prstGeom prst="rect">
            <a:avLst/>
          </a:prstGeom>
        </p:spPr>
      </p:pic>
      <p:sp>
        <p:nvSpPr>
          <p:cNvPr id="6" name="TextBox 5">
            <a:extLst>
              <a:ext uri="{FF2B5EF4-FFF2-40B4-BE49-F238E27FC236}">
                <a16:creationId xmlns:a16="http://schemas.microsoft.com/office/drawing/2014/main" id="{368AFB69-CA4D-4C0A-AA20-C43C66139530}"/>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7" name="Slide Number Placeholder 6">
            <a:extLst>
              <a:ext uri="{FF2B5EF4-FFF2-40B4-BE49-F238E27FC236}">
                <a16:creationId xmlns:a16="http://schemas.microsoft.com/office/drawing/2014/main" id="{D2C2E4CD-7A9F-4A20-AF48-FF22F88B7FAA}"/>
              </a:ext>
            </a:extLst>
          </p:cNvPr>
          <p:cNvSpPr>
            <a:spLocks noGrp="1"/>
          </p:cNvSpPr>
          <p:nvPr>
            <p:ph type="sldNum" sz="quarter" idx="12"/>
          </p:nvPr>
        </p:nvSpPr>
        <p:spPr/>
        <p:txBody>
          <a:bodyPr/>
          <a:lstStyle/>
          <a:p>
            <a:fld id="{1431706D-C08C-44A9-BAF5-B45AE634C956}" type="slidenum">
              <a:rPr lang="fr-CH" smtClean="0"/>
              <a:t>28</a:t>
            </a:fld>
            <a:endParaRPr lang="fr-CH"/>
          </a:p>
        </p:txBody>
      </p:sp>
    </p:spTree>
    <p:extLst>
      <p:ext uri="{BB962C8B-B14F-4D97-AF65-F5344CB8AC3E}">
        <p14:creationId xmlns:p14="http://schemas.microsoft.com/office/powerpoint/2010/main" val="163502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18682" y="184150"/>
            <a:ext cx="4240576" cy="1325563"/>
          </a:xfrm>
        </p:spPr>
        <p:txBody>
          <a:bodyPr/>
          <a:lstStyle/>
          <a:p>
            <a:r>
              <a:rPr lang="fr-FR" u="sng">
                <a:latin typeface="+mn-lt"/>
              </a:rPr>
              <a:t>Questions 6- 10</a:t>
            </a:r>
          </a:p>
        </p:txBody>
      </p:sp>
      <p:sp>
        <p:nvSpPr>
          <p:cNvPr id="3" name="Espace réservé du contenu 2"/>
          <p:cNvSpPr>
            <a:spLocks noGrp="1"/>
          </p:cNvSpPr>
          <p:nvPr>
            <p:ph idx="1"/>
          </p:nvPr>
        </p:nvSpPr>
        <p:spPr>
          <a:xfrm>
            <a:off x="1906049" y="1956871"/>
            <a:ext cx="9518443" cy="4351338"/>
          </a:xfrm>
        </p:spPr>
        <p:txBody>
          <a:bodyPr/>
          <a:lstStyle/>
          <a:p>
            <a:pPr marL="514350" indent="-514350">
              <a:buFont typeface="+mj-lt"/>
              <a:buAutoNum type="arabicPeriod" startAt="6"/>
            </a:pPr>
            <a:r>
              <a:rPr lang="fr-FR"/>
              <a:t>Quels médicaments faut-il intégrer dans la liste des médicaments essentiels de base ? </a:t>
            </a:r>
          </a:p>
          <a:p>
            <a:pPr marL="514350" indent="-514350">
              <a:buFont typeface="+mj-lt"/>
              <a:buAutoNum type="arabicPeriod" startAt="6"/>
            </a:pPr>
            <a:r>
              <a:rPr lang="fr-FR"/>
              <a:t>Quelles sont les implications éthiques ?</a:t>
            </a:r>
          </a:p>
          <a:p>
            <a:pPr marL="514350" indent="-514350">
              <a:buFont typeface="+mj-lt"/>
              <a:buAutoNum type="arabicPeriod" startAt="6"/>
            </a:pPr>
            <a:r>
              <a:rPr lang="fr-FR"/>
              <a:t>Comment assurer la redevabilité vis-à-vis des patients ? </a:t>
            </a:r>
          </a:p>
          <a:p>
            <a:pPr marL="514350" indent="-514350">
              <a:buFont typeface="+mj-lt"/>
              <a:buAutoNum type="arabicPeriod" startAt="6"/>
            </a:pPr>
            <a:r>
              <a:rPr lang="fr-FR"/>
              <a:t>Comment assurer le suivi des interventions ? </a:t>
            </a:r>
          </a:p>
          <a:p>
            <a:pPr marL="514350" indent="-514350">
              <a:buFont typeface="+mj-lt"/>
              <a:buAutoNum type="arabicPeriod" startAt="6"/>
            </a:pPr>
            <a:r>
              <a:rPr lang="fr-FR"/>
              <a:t>Que faire au-delà de la fourniture de services de santé pour les MNT « classiques » ? </a:t>
            </a:r>
          </a:p>
          <a:p>
            <a:pPr>
              <a:buNone/>
            </a:pPr>
            <a:endParaRPr lang="fr-CH" dirty="0"/>
          </a:p>
        </p:txBody>
      </p:sp>
      <p:sp>
        <p:nvSpPr>
          <p:cNvPr id="4" name="Rectangle 3">
            <a:extLst>
              <a:ext uri="{FF2B5EF4-FFF2-40B4-BE49-F238E27FC236}">
                <a16:creationId xmlns:a16="http://schemas.microsoft.com/office/drawing/2014/main" id="{C07C1388-7020-49B3-9452-3E1C7A61B129}"/>
              </a:ext>
            </a:extLst>
          </p:cNvPr>
          <p:cNvSpPr/>
          <p:nvPr/>
        </p:nvSpPr>
        <p:spPr>
          <a:xfrm>
            <a:off x="8554331" y="6123543"/>
            <a:ext cx="3028458" cy="369332"/>
          </a:xfrm>
          <a:prstGeom prst="rect">
            <a:avLst/>
          </a:prstGeom>
        </p:spPr>
        <p:txBody>
          <a:bodyPr wrap="none">
            <a:spAutoFit/>
          </a:bodyPr>
          <a:lstStyle/>
          <a:p>
            <a:r>
              <a:rPr lang="fr-FR"/>
              <a:t>Aebischer Perone S. et al 2017</a:t>
            </a:r>
          </a:p>
        </p:txBody>
      </p:sp>
      <p:pic>
        <p:nvPicPr>
          <p:cNvPr id="5" name="Picture 4">
            <a:extLst>
              <a:ext uri="{FF2B5EF4-FFF2-40B4-BE49-F238E27FC236}">
                <a16:creationId xmlns:a16="http://schemas.microsoft.com/office/drawing/2014/main" id="{6929E94A-0BB3-496C-BFB2-9F2B7C967664}"/>
              </a:ext>
            </a:extLst>
          </p:cNvPr>
          <p:cNvPicPr>
            <a:picLocks noChangeAspect="1"/>
          </p:cNvPicPr>
          <p:nvPr/>
        </p:nvPicPr>
        <p:blipFill>
          <a:blip r:embed="rId3"/>
          <a:stretch>
            <a:fillRect/>
          </a:stretch>
        </p:blipFill>
        <p:spPr>
          <a:xfrm>
            <a:off x="0" y="0"/>
            <a:ext cx="627888" cy="6858000"/>
          </a:xfrm>
          <a:prstGeom prst="rect">
            <a:avLst/>
          </a:prstGeom>
        </p:spPr>
      </p:pic>
      <p:sp>
        <p:nvSpPr>
          <p:cNvPr id="6" name="TextBox 5">
            <a:extLst>
              <a:ext uri="{FF2B5EF4-FFF2-40B4-BE49-F238E27FC236}">
                <a16:creationId xmlns:a16="http://schemas.microsoft.com/office/drawing/2014/main" id="{A9B117AC-C391-4096-B51F-ADCBDEA56DFD}"/>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7" name="Slide Number Placeholder 6">
            <a:extLst>
              <a:ext uri="{FF2B5EF4-FFF2-40B4-BE49-F238E27FC236}">
                <a16:creationId xmlns:a16="http://schemas.microsoft.com/office/drawing/2014/main" id="{EFC9AA3A-69EB-4D4D-81D1-6D8DCBB90407}"/>
              </a:ext>
            </a:extLst>
          </p:cNvPr>
          <p:cNvSpPr>
            <a:spLocks noGrp="1"/>
          </p:cNvSpPr>
          <p:nvPr>
            <p:ph type="sldNum" sz="quarter" idx="12"/>
          </p:nvPr>
        </p:nvSpPr>
        <p:spPr/>
        <p:txBody>
          <a:bodyPr/>
          <a:lstStyle/>
          <a:p>
            <a:fld id="{1431706D-C08C-44A9-BAF5-B45AE634C956}" type="slidenum">
              <a:rPr lang="fr-CH" smtClean="0"/>
              <a:t>29</a:t>
            </a:fld>
            <a:endParaRPr lang="fr-CH"/>
          </a:p>
        </p:txBody>
      </p:sp>
    </p:spTree>
    <p:extLst>
      <p:ext uri="{BB962C8B-B14F-4D97-AF65-F5344CB8AC3E}">
        <p14:creationId xmlns:p14="http://schemas.microsoft.com/office/powerpoint/2010/main" val="10136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54527" y="2121088"/>
            <a:ext cx="9465998" cy="2123658"/>
          </a:xfrm>
          <a:prstGeom prst="rect">
            <a:avLst/>
          </a:prstGeom>
        </p:spPr>
        <p:txBody>
          <a:bodyPr wrap="square">
            <a:spAutoFit/>
          </a:bodyPr>
          <a:lstStyle/>
          <a:p>
            <a:pPr algn="ctr"/>
            <a:r>
              <a:rPr lang="fr-FR" sz="4400"/>
              <a:t>Quelles sont les principales caractéristiques des MNT et leurs différences avec les maladies transmissibles ?</a:t>
            </a:r>
          </a:p>
        </p:txBody>
      </p:sp>
      <p:pic>
        <p:nvPicPr>
          <p:cNvPr id="15" name="Picture 14"/>
          <p:cNvPicPr>
            <a:picLocks noChangeAspect="1"/>
          </p:cNvPicPr>
          <p:nvPr/>
        </p:nvPicPr>
        <p:blipFill>
          <a:blip r:embed="rId2"/>
          <a:stretch>
            <a:fillRect/>
          </a:stretch>
        </p:blipFill>
        <p:spPr>
          <a:xfrm>
            <a:off x="0" y="0"/>
            <a:ext cx="627888" cy="6858000"/>
          </a:xfrm>
          <a:prstGeom prst="rect">
            <a:avLst/>
          </a:prstGeom>
        </p:spPr>
      </p:pic>
      <p:sp>
        <p:nvSpPr>
          <p:cNvPr id="10" name="TextBox 9"/>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11" name="TextBox 10"/>
          <p:cNvSpPr txBox="1"/>
          <p:nvPr/>
        </p:nvSpPr>
        <p:spPr>
          <a:xfrm>
            <a:off x="1074822" y="2640587"/>
            <a:ext cx="1992228" cy="1846659"/>
          </a:xfrm>
          <a:prstGeom prst="rect">
            <a:avLst/>
          </a:prstGeom>
          <a:noFill/>
        </p:spPr>
        <p:txBody>
          <a:bodyPr wrap="square" rtlCol="0">
            <a:spAutoFit/>
          </a:bodyPr>
          <a:lstStyle/>
          <a:p>
            <a:r>
              <a:rPr lang="fr-FR" sz="9600" b="1">
                <a:solidFill>
                  <a:srgbClr val="FF0000"/>
                </a:solidFill>
              </a:rPr>
              <a:t>??</a:t>
            </a:r>
          </a:p>
          <a:p>
            <a:endParaRPr lang="en-GB" dirty="0"/>
          </a:p>
        </p:txBody>
      </p:sp>
      <p:sp>
        <p:nvSpPr>
          <p:cNvPr id="2" name="Slide Number Placeholder 1">
            <a:extLst>
              <a:ext uri="{FF2B5EF4-FFF2-40B4-BE49-F238E27FC236}">
                <a16:creationId xmlns:a16="http://schemas.microsoft.com/office/drawing/2014/main" id="{CA9F8FA0-06B4-46CC-B766-B31E91074012}"/>
              </a:ext>
            </a:extLst>
          </p:cNvPr>
          <p:cNvSpPr>
            <a:spLocks noGrp="1"/>
          </p:cNvSpPr>
          <p:nvPr>
            <p:ph type="sldNum" sz="quarter" idx="12"/>
          </p:nvPr>
        </p:nvSpPr>
        <p:spPr/>
        <p:txBody>
          <a:bodyPr/>
          <a:lstStyle/>
          <a:p>
            <a:fld id="{1431706D-C08C-44A9-BAF5-B45AE634C956}" type="slidenum">
              <a:rPr lang="fr-CH" smtClean="0"/>
              <a:t>3</a:t>
            </a:fld>
            <a:endParaRPr lang="fr-CH"/>
          </a:p>
        </p:txBody>
      </p:sp>
    </p:spTree>
    <p:extLst>
      <p:ext uri="{BB962C8B-B14F-4D97-AF65-F5344CB8AC3E}">
        <p14:creationId xmlns:p14="http://schemas.microsoft.com/office/powerpoint/2010/main" val="3235955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8321" y="323311"/>
            <a:ext cx="10515600" cy="1325563"/>
          </a:xfrm>
        </p:spPr>
        <p:txBody>
          <a:bodyPr>
            <a:normAutofit/>
          </a:bodyPr>
          <a:lstStyle/>
          <a:p>
            <a:pPr algn="ctr"/>
            <a:r>
              <a:rPr lang="fr-FR" sz="4000" u="sng">
                <a:latin typeface="+mn-lt"/>
              </a:rPr>
              <a:t>Pays affecté par une crise en raison d’un conflit armé au Moyen-Orient</a:t>
            </a:r>
          </a:p>
        </p:txBody>
      </p:sp>
      <p:sp>
        <p:nvSpPr>
          <p:cNvPr id="3" name="Espace réservé du contenu 2"/>
          <p:cNvSpPr>
            <a:spLocks noGrp="1"/>
          </p:cNvSpPr>
          <p:nvPr>
            <p:ph idx="1"/>
          </p:nvPr>
        </p:nvSpPr>
        <p:spPr>
          <a:xfrm>
            <a:off x="1093065" y="2258847"/>
            <a:ext cx="10515600" cy="4351338"/>
          </a:xfrm>
        </p:spPr>
        <p:txBody>
          <a:bodyPr>
            <a:normAutofit/>
          </a:bodyPr>
          <a:lstStyle/>
          <a:p>
            <a:r>
              <a:rPr lang="fr-FR"/>
              <a:t>10 principales causes de décès avant le conflit : maladie cardiaque ischémique (principale cause de décès), AVC, diabète représentant &gt; 50 % de la mortalité</a:t>
            </a:r>
          </a:p>
          <a:p>
            <a:r>
              <a:rPr lang="fr-FR"/>
              <a:t>Probabilité de décès entre 30 et 70 ans de l’une des 4 principales MNT : 24 % (9 % en Suisse)</a:t>
            </a:r>
          </a:p>
          <a:p>
            <a:r>
              <a:rPr lang="fr-FR"/>
              <a:t>Structures de santé : détruites, pillées, inaccessibles, charge de cas à absorber 2 à 3 fois supérieure à la capacité</a:t>
            </a:r>
          </a:p>
          <a:p>
            <a:r>
              <a:rPr lang="fr-FR"/>
              <a:t>Pénurie de RH (4,5 médecins/10 000 personnes) ; pénurie de médicaments</a:t>
            </a:r>
          </a:p>
          <a:p>
            <a:r>
              <a:rPr lang="fr-FR"/>
              <a:t>État incapable d’assurer la viabilité du système de santé</a:t>
            </a:r>
          </a:p>
        </p:txBody>
      </p:sp>
      <p:pic>
        <p:nvPicPr>
          <p:cNvPr id="6" name="Picture 5"/>
          <p:cNvPicPr>
            <a:picLocks noChangeAspect="1"/>
          </p:cNvPicPr>
          <p:nvPr/>
        </p:nvPicPr>
        <p:blipFill>
          <a:blip r:embed="rId2"/>
          <a:stretch>
            <a:fillRect/>
          </a:stretch>
        </p:blipFill>
        <p:spPr>
          <a:xfrm>
            <a:off x="-152399" y="0"/>
            <a:ext cx="627888" cy="6858000"/>
          </a:xfrm>
          <a:prstGeom prst="rect">
            <a:avLst/>
          </a:prstGeom>
        </p:spPr>
      </p:pic>
      <p:sp>
        <p:nvSpPr>
          <p:cNvPr id="8" name="TextBox 7"/>
          <p:cNvSpPr txBox="1"/>
          <p:nvPr/>
        </p:nvSpPr>
        <p:spPr>
          <a:xfrm>
            <a:off x="-92214" y="5169791"/>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411CB9DB-C6D9-4FC9-86BB-C5B2CEDBE679}"/>
              </a:ext>
            </a:extLst>
          </p:cNvPr>
          <p:cNvSpPr>
            <a:spLocks noGrp="1"/>
          </p:cNvSpPr>
          <p:nvPr>
            <p:ph type="sldNum" sz="quarter" idx="12"/>
          </p:nvPr>
        </p:nvSpPr>
        <p:spPr/>
        <p:txBody>
          <a:bodyPr/>
          <a:lstStyle/>
          <a:p>
            <a:fld id="{1431706D-C08C-44A9-BAF5-B45AE634C956}" type="slidenum">
              <a:rPr lang="fr-CH" smtClean="0"/>
              <a:t>30</a:t>
            </a:fld>
            <a:endParaRPr lang="fr-CH"/>
          </a:p>
        </p:txBody>
      </p:sp>
    </p:spTree>
    <p:extLst>
      <p:ext uri="{BB962C8B-B14F-4D97-AF65-F5344CB8AC3E}">
        <p14:creationId xmlns:p14="http://schemas.microsoft.com/office/powerpoint/2010/main" val="370920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5"/>
            <a:ext cx="11137135" cy="1325563"/>
          </a:xfrm>
        </p:spPr>
        <p:txBody>
          <a:bodyPr>
            <a:normAutofit/>
          </a:bodyPr>
          <a:lstStyle/>
          <a:p>
            <a:pPr algn="ctr"/>
            <a:r>
              <a:rPr lang="fr-FR" sz="4000" u="sng">
                <a:latin typeface="+mn-lt"/>
              </a:rPr>
              <a:t>Pays affecté par une crise en raison d’un conflit armé au Moyen-Orient</a:t>
            </a:r>
          </a:p>
        </p:txBody>
      </p:sp>
      <p:sp>
        <p:nvSpPr>
          <p:cNvPr id="3" name="Espace réservé du contenu 2"/>
          <p:cNvSpPr>
            <a:spLocks noGrp="1"/>
          </p:cNvSpPr>
          <p:nvPr>
            <p:ph idx="1"/>
          </p:nvPr>
        </p:nvSpPr>
        <p:spPr>
          <a:xfrm>
            <a:off x="1913262" y="2662906"/>
            <a:ext cx="9440538" cy="4351338"/>
          </a:xfrm>
        </p:spPr>
        <p:txBody>
          <a:bodyPr/>
          <a:lstStyle/>
          <a:p>
            <a:r>
              <a:rPr lang="fr-FR"/>
              <a:t>Population : population d’accueil, réfugiés, personnes déplacées</a:t>
            </a:r>
          </a:p>
          <a:p>
            <a:r>
              <a:rPr lang="fr-FR"/>
              <a:t>90 % des personnes déplacées sont en dehors des camps et dépendent du système de santé</a:t>
            </a:r>
          </a:p>
          <a:p>
            <a:r>
              <a:rPr lang="fr-FR"/>
              <a:t>Gouvernement : diminutions de salaire et retards de paiement</a:t>
            </a:r>
          </a:p>
          <a:p>
            <a:r>
              <a:rPr lang="fr-FR"/>
              <a:t>Ministère de la Santé : pas de département dédié aux MNT, pas de stratégie, suivi et surveillance</a:t>
            </a:r>
          </a:p>
          <a:p>
            <a:r>
              <a:rPr lang="fr-FR"/>
              <a:t>Centres de santé primaires : médecins jeunes diplômés</a:t>
            </a:r>
          </a:p>
          <a:p>
            <a:r>
              <a:rPr lang="fr-FR"/>
              <a:t>Réorientation dans des cliniques spécialisées pour les MNT</a:t>
            </a:r>
          </a:p>
          <a:p>
            <a:pPr>
              <a:buNone/>
            </a:pPr>
            <a:endParaRPr lang="en-US" dirty="0"/>
          </a:p>
          <a:p>
            <a:endParaRPr lang="fr-CH" dirty="0"/>
          </a:p>
        </p:txBody>
      </p:sp>
      <p:pic>
        <p:nvPicPr>
          <p:cNvPr id="4" name="Picture 3">
            <a:extLst>
              <a:ext uri="{FF2B5EF4-FFF2-40B4-BE49-F238E27FC236}">
                <a16:creationId xmlns:a16="http://schemas.microsoft.com/office/drawing/2014/main" id="{D2A9683A-0C57-47F4-8E26-0F906B057537}"/>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ED05E7F8-953F-45E3-AFA8-014949D53841}"/>
              </a:ext>
            </a:extLst>
          </p:cNvPr>
          <p:cNvSpPr txBox="1"/>
          <p:nvPr/>
        </p:nvSpPr>
        <p:spPr>
          <a:xfrm>
            <a:off x="-35653"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D72D4EF4-59C3-4D17-83E1-5CFF13FD9594}"/>
              </a:ext>
            </a:extLst>
          </p:cNvPr>
          <p:cNvSpPr>
            <a:spLocks noGrp="1"/>
          </p:cNvSpPr>
          <p:nvPr>
            <p:ph type="sldNum" sz="quarter" idx="12"/>
          </p:nvPr>
        </p:nvSpPr>
        <p:spPr/>
        <p:txBody>
          <a:bodyPr/>
          <a:lstStyle/>
          <a:p>
            <a:fld id="{1431706D-C08C-44A9-BAF5-B45AE634C956}" type="slidenum">
              <a:rPr lang="fr-CH" smtClean="0"/>
              <a:t>31</a:t>
            </a:fld>
            <a:endParaRPr lang="fr-CH"/>
          </a:p>
        </p:txBody>
      </p:sp>
    </p:spTree>
    <p:extLst>
      <p:ext uri="{BB962C8B-B14F-4D97-AF65-F5344CB8AC3E}">
        <p14:creationId xmlns:p14="http://schemas.microsoft.com/office/powerpoint/2010/main" val="193620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a:latin typeface="+mn-lt"/>
              </a:rPr>
              <a:t>Pays affecté par Ebola – Afrique</a:t>
            </a:r>
          </a:p>
        </p:txBody>
      </p:sp>
      <p:sp>
        <p:nvSpPr>
          <p:cNvPr id="3" name="Espace réservé du contenu 2"/>
          <p:cNvSpPr>
            <a:spLocks noGrp="1"/>
          </p:cNvSpPr>
          <p:nvPr>
            <p:ph idx="1"/>
          </p:nvPr>
        </p:nvSpPr>
        <p:spPr>
          <a:xfrm>
            <a:off x="838200" y="2141537"/>
            <a:ext cx="10515600" cy="4351338"/>
          </a:xfrm>
        </p:spPr>
        <p:txBody>
          <a:bodyPr>
            <a:normAutofit/>
          </a:bodyPr>
          <a:lstStyle/>
          <a:p>
            <a:r>
              <a:rPr lang="fr-FR"/>
              <a:t>10 principales causes de décès : maladies transmissibles aiguës (30 %), AVC (4 %), tuberculose (4 %), VIH/sida (3 %) </a:t>
            </a:r>
          </a:p>
          <a:p>
            <a:r>
              <a:rPr lang="fr-FR"/>
              <a:t>Probabilité de décès entre 30 et 70 ans de l’une des 4 principales MNT : 20 % (9 % en Suisse)</a:t>
            </a:r>
          </a:p>
          <a:p>
            <a:r>
              <a:rPr lang="fr-FR"/>
              <a:t>Prévalence de l’hypertension : 22 %, du diabète : 4 %</a:t>
            </a:r>
          </a:p>
          <a:p>
            <a:r>
              <a:rPr lang="fr-FR"/>
              <a:t>Faible système de santé</a:t>
            </a:r>
          </a:p>
          <a:p>
            <a:r>
              <a:rPr lang="fr-FR"/>
              <a:t>Pénurie de RH : &lt; 3 médecins/10 000 personnes</a:t>
            </a:r>
          </a:p>
          <a:p>
            <a:pPr>
              <a:buNone/>
            </a:pPr>
            <a:endParaRPr lang="fr-CH" dirty="0"/>
          </a:p>
        </p:txBody>
      </p:sp>
      <p:pic>
        <p:nvPicPr>
          <p:cNvPr id="4" name="Picture 3">
            <a:extLst>
              <a:ext uri="{FF2B5EF4-FFF2-40B4-BE49-F238E27FC236}">
                <a16:creationId xmlns:a16="http://schemas.microsoft.com/office/drawing/2014/main" id="{E6543350-820E-4784-BC46-A850206928AB}"/>
              </a:ext>
            </a:extLst>
          </p:cNvPr>
          <p:cNvPicPr>
            <a:picLocks noChangeAspect="1"/>
          </p:cNvPicPr>
          <p:nvPr/>
        </p:nvPicPr>
        <p:blipFill>
          <a:blip r:embed="rId3"/>
          <a:stretch>
            <a:fillRect/>
          </a:stretch>
        </p:blipFill>
        <p:spPr>
          <a:xfrm>
            <a:off x="6772456" y="3855178"/>
            <a:ext cx="4299495" cy="3002822"/>
          </a:xfrm>
          <a:prstGeom prst="rect">
            <a:avLst/>
          </a:prstGeom>
        </p:spPr>
      </p:pic>
      <p:pic>
        <p:nvPicPr>
          <p:cNvPr id="5" name="Picture 4">
            <a:extLst>
              <a:ext uri="{FF2B5EF4-FFF2-40B4-BE49-F238E27FC236}">
                <a16:creationId xmlns:a16="http://schemas.microsoft.com/office/drawing/2014/main" id="{37DAC49E-22DC-47D4-8C8B-356078A39593}"/>
              </a:ext>
            </a:extLst>
          </p:cNvPr>
          <p:cNvPicPr>
            <a:picLocks noChangeAspect="1"/>
          </p:cNvPicPr>
          <p:nvPr/>
        </p:nvPicPr>
        <p:blipFill>
          <a:blip r:embed="rId4"/>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B5483859-4FCD-4533-913F-3F8D22126A88}"/>
              </a:ext>
            </a:extLst>
          </p:cNvPr>
          <p:cNvSpPr txBox="1"/>
          <p:nvPr/>
        </p:nvSpPr>
        <p:spPr>
          <a:xfrm>
            <a:off x="-35653"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7" name="Slide Number Placeholder 6">
            <a:extLst>
              <a:ext uri="{FF2B5EF4-FFF2-40B4-BE49-F238E27FC236}">
                <a16:creationId xmlns:a16="http://schemas.microsoft.com/office/drawing/2014/main" id="{4EEA816D-C708-4725-93AE-3DF6E8EAD9F0}"/>
              </a:ext>
            </a:extLst>
          </p:cNvPr>
          <p:cNvSpPr>
            <a:spLocks noGrp="1"/>
          </p:cNvSpPr>
          <p:nvPr>
            <p:ph type="sldNum" sz="quarter" idx="12"/>
          </p:nvPr>
        </p:nvSpPr>
        <p:spPr/>
        <p:txBody>
          <a:bodyPr/>
          <a:lstStyle/>
          <a:p>
            <a:fld id="{1431706D-C08C-44A9-BAF5-B45AE634C956}" type="slidenum">
              <a:rPr lang="fr-CH" smtClean="0"/>
              <a:t>32</a:t>
            </a:fld>
            <a:endParaRPr lang="fr-CH"/>
          </a:p>
        </p:txBody>
      </p:sp>
    </p:spTree>
    <p:extLst>
      <p:ext uri="{BB962C8B-B14F-4D97-AF65-F5344CB8AC3E}">
        <p14:creationId xmlns:p14="http://schemas.microsoft.com/office/powerpoint/2010/main" val="109153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9048" y="376141"/>
            <a:ext cx="10967292" cy="1325563"/>
          </a:xfrm>
        </p:spPr>
        <p:txBody>
          <a:bodyPr/>
          <a:lstStyle/>
          <a:p>
            <a:pPr algn="ctr"/>
            <a:r>
              <a:rPr lang="fr-FR" u="sng">
                <a:latin typeface="+mn-lt"/>
              </a:rPr>
              <a:t>Pays affecté par Ebola – Afrique</a:t>
            </a:r>
          </a:p>
        </p:txBody>
      </p:sp>
      <p:sp>
        <p:nvSpPr>
          <p:cNvPr id="3" name="Espace réservé du contenu 2"/>
          <p:cNvSpPr>
            <a:spLocks noGrp="1"/>
          </p:cNvSpPr>
          <p:nvPr>
            <p:ph idx="1"/>
          </p:nvPr>
        </p:nvSpPr>
        <p:spPr>
          <a:xfrm>
            <a:off x="1190740" y="2533589"/>
            <a:ext cx="10515600" cy="2789525"/>
          </a:xfrm>
        </p:spPr>
        <p:txBody>
          <a:bodyPr/>
          <a:lstStyle/>
          <a:p>
            <a:r>
              <a:rPr lang="fr-FR"/>
              <a:t>Pénurie de médicaments : 3 médicaments essentiels sur 10 disponibles pour les MNT</a:t>
            </a:r>
          </a:p>
          <a:p>
            <a:r>
              <a:rPr lang="fr-FR"/>
              <a:t>Pénurie d’outils diagnostiques : 2 sur 6 disponibles</a:t>
            </a:r>
          </a:p>
          <a:p>
            <a:r>
              <a:rPr lang="fr-FR"/>
              <a:t>Risque de fermeture des frontières pendant l’épidémie</a:t>
            </a:r>
          </a:p>
          <a:p>
            <a:r>
              <a:rPr lang="fr-FR"/>
              <a:t>Crainte de la population d’être infectée, manque de confiance</a:t>
            </a:r>
          </a:p>
          <a:p>
            <a:pPr marL="0" indent="0">
              <a:buNone/>
            </a:pPr>
            <a:endParaRPr lang="fr-CH" dirty="0"/>
          </a:p>
        </p:txBody>
      </p:sp>
      <p:pic>
        <p:nvPicPr>
          <p:cNvPr id="4" name="Picture 3">
            <a:extLst>
              <a:ext uri="{FF2B5EF4-FFF2-40B4-BE49-F238E27FC236}">
                <a16:creationId xmlns:a16="http://schemas.microsoft.com/office/drawing/2014/main" id="{063B60E4-0AE6-47BE-B205-C05E69CB5C27}"/>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BDB7C9B5-E3C1-4EC0-8D45-1383C6666269}"/>
              </a:ext>
            </a:extLst>
          </p:cNvPr>
          <p:cNvSpPr txBox="1"/>
          <p:nvPr/>
        </p:nvSpPr>
        <p:spPr>
          <a:xfrm>
            <a:off x="-35653"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95106AE4-0DB1-4030-8D50-27410EC537B7}"/>
              </a:ext>
            </a:extLst>
          </p:cNvPr>
          <p:cNvSpPr>
            <a:spLocks noGrp="1"/>
          </p:cNvSpPr>
          <p:nvPr>
            <p:ph type="sldNum" sz="quarter" idx="12"/>
          </p:nvPr>
        </p:nvSpPr>
        <p:spPr/>
        <p:txBody>
          <a:bodyPr/>
          <a:lstStyle/>
          <a:p>
            <a:fld id="{1431706D-C08C-44A9-BAF5-B45AE634C956}" type="slidenum">
              <a:rPr lang="fr-CH" smtClean="0"/>
              <a:t>33</a:t>
            </a:fld>
            <a:endParaRPr lang="fr-CH"/>
          </a:p>
        </p:txBody>
      </p:sp>
    </p:spTree>
    <p:extLst>
      <p:ext uri="{BB962C8B-B14F-4D97-AF65-F5344CB8AC3E}">
        <p14:creationId xmlns:p14="http://schemas.microsoft.com/office/powerpoint/2010/main" val="2791978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0E82-4B3E-4EBB-91A3-11AB47CA0476}"/>
              </a:ext>
            </a:extLst>
          </p:cNvPr>
          <p:cNvSpPr>
            <a:spLocks noGrp="1"/>
          </p:cNvSpPr>
          <p:nvPr>
            <p:ph type="title"/>
          </p:nvPr>
        </p:nvSpPr>
        <p:spPr/>
        <p:txBody>
          <a:bodyPr>
            <a:noAutofit/>
          </a:bodyPr>
          <a:lstStyle/>
          <a:p>
            <a:r>
              <a:rPr lang="fr-FR" sz="3600">
                <a:latin typeface="+mn-lt"/>
              </a:rPr>
              <a:t>Cas probables et confirmés de la maladie à virus Ebola par semaine d’apparition de la maladie et par région. </a:t>
            </a:r>
            <a:br>
              <a:rPr lang="fr-FR" sz="3600">
                <a:latin typeface="+mn-lt"/>
              </a:rPr>
            </a:br>
            <a:r>
              <a:rPr lang="fr-FR" sz="3600">
                <a:latin typeface="+mn-lt"/>
              </a:rPr>
              <a:t>Données au 30 avril 2010*, OMS</a:t>
            </a:r>
          </a:p>
        </p:txBody>
      </p:sp>
      <p:pic>
        <p:nvPicPr>
          <p:cNvPr id="4" name="Content Placeholder 3">
            <a:extLst>
              <a:ext uri="{FF2B5EF4-FFF2-40B4-BE49-F238E27FC236}">
                <a16:creationId xmlns:a16="http://schemas.microsoft.com/office/drawing/2014/main" id="{682F4573-31A7-4077-B4AF-AD565BA11639}"/>
              </a:ext>
            </a:extLst>
          </p:cNvPr>
          <p:cNvPicPr>
            <a:picLocks noGrp="1" noChangeAspect="1"/>
          </p:cNvPicPr>
          <p:nvPr>
            <p:ph idx="1"/>
          </p:nvPr>
        </p:nvPicPr>
        <p:blipFill>
          <a:blip r:embed="rId2"/>
          <a:stretch>
            <a:fillRect/>
          </a:stretch>
        </p:blipFill>
        <p:spPr>
          <a:xfrm>
            <a:off x="1930195" y="2045556"/>
            <a:ext cx="8800234" cy="4812444"/>
          </a:xfrm>
          <a:prstGeom prst="rect">
            <a:avLst/>
          </a:prstGeom>
        </p:spPr>
      </p:pic>
      <p:pic>
        <p:nvPicPr>
          <p:cNvPr id="5" name="Picture 4">
            <a:extLst>
              <a:ext uri="{FF2B5EF4-FFF2-40B4-BE49-F238E27FC236}">
                <a16:creationId xmlns:a16="http://schemas.microsoft.com/office/drawing/2014/main" id="{EF964239-E84E-420D-A289-D9E97ACF45F5}"/>
              </a:ext>
            </a:extLst>
          </p:cNvPr>
          <p:cNvPicPr>
            <a:picLocks noChangeAspect="1"/>
          </p:cNvPicPr>
          <p:nvPr/>
        </p:nvPicPr>
        <p:blipFill>
          <a:blip r:embed="rId3"/>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18DF2612-3439-474A-BD38-AD607520D6A2}"/>
              </a:ext>
            </a:extLst>
          </p:cNvPr>
          <p:cNvSpPr txBox="1"/>
          <p:nvPr/>
        </p:nvSpPr>
        <p:spPr>
          <a:xfrm>
            <a:off x="-35653"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56A2C639-870E-40DD-B181-A93C93859762}"/>
              </a:ext>
            </a:extLst>
          </p:cNvPr>
          <p:cNvSpPr>
            <a:spLocks noGrp="1"/>
          </p:cNvSpPr>
          <p:nvPr>
            <p:ph type="sldNum" sz="quarter" idx="12"/>
          </p:nvPr>
        </p:nvSpPr>
        <p:spPr/>
        <p:txBody>
          <a:bodyPr/>
          <a:lstStyle/>
          <a:p>
            <a:fld id="{1431706D-C08C-44A9-BAF5-B45AE634C956}" type="slidenum">
              <a:rPr lang="fr-CH" smtClean="0"/>
              <a:t>34</a:t>
            </a:fld>
            <a:endParaRPr lang="fr-CH"/>
          </a:p>
        </p:txBody>
      </p:sp>
    </p:spTree>
    <p:extLst>
      <p:ext uri="{BB962C8B-B14F-4D97-AF65-F5344CB8AC3E}">
        <p14:creationId xmlns:p14="http://schemas.microsoft.com/office/powerpoint/2010/main" val="29276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a:latin typeface="+mn-lt"/>
              </a:rPr>
              <a:t>Pays affecté par une catastrophe naturelle dans le Pacifique occidental</a:t>
            </a:r>
          </a:p>
        </p:txBody>
      </p:sp>
      <p:sp>
        <p:nvSpPr>
          <p:cNvPr id="3" name="Espace réservé du contenu 2"/>
          <p:cNvSpPr>
            <a:spLocks noGrp="1"/>
          </p:cNvSpPr>
          <p:nvPr>
            <p:ph idx="1"/>
          </p:nvPr>
        </p:nvSpPr>
        <p:spPr>
          <a:xfrm>
            <a:off x="1102605" y="2506662"/>
            <a:ext cx="10515600" cy="4351338"/>
          </a:xfrm>
        </p:spPr>
        <p:txBody>
          <a:bodyPr/>
          <a:lstStyle/>
          <a:p>
            <a:r>
              <a:rPr lang="fr-FR"/>
              <a:t>Les MNT sont les principales causes de décès et d’invalidité dans la région et représentent 80 % de tous les décès</a:t>
            </a:r>
          </a:p>
          <a:p>
            <a:r>
              <a:rPr lang="fr-FR"/>
              <a:t>10 principales causes de décès : maladie cardiaque ischémique (principale cause de décès) (15,4 %), AVC (11,1 %), diabète (5,9 %), ce qui représente 45 % de la mortalité</a:t>
            </a:r>
          </a:p>
          <a:p>
            <a:r>
              <a:rPr lang="fr-FR"/>
              <a:t>Probabilité de décès entre 30 et 70 ans de l’une des 4 principales MNT : 28 % (9 % en Suisse)</a:t>
            </a:r>
          </a:p>
          <a:p>
            <a:pPr>
              <a:buNone/>
            </a:pPr>
            <a:endParaRPr lang="fr-CH" dirty="0"/>
          </a:p>
        </p:txBody>
      </p:sp>
      <p:pic>
        <p:nvPicPr>
          <p:cNvPr id="4" name="Picture 3">
            <a:extLst>
              <a:ext uri="{FF2B5EF4-FFF2-40B4-BE49-F238E27FC236}">
                <a16:creationId xmlns:a16="http://schemas.microsoft.com/office/drawing/2014/main" id="{A472D916-5D1F-4C40-97C2-D9B1B46C60E0}"/>
              </a:ext>
            </a:extLst>
          </p:cNvPr>
          <p:cNvPicPr>
            <a:picLocks noChangeAspect="1"/>
          </p:cNvPicPr>
          <p:nvPr/>
        </p:nvPicPr>
        <p:blipFill>
          <a:blip r:embed="rId2"/>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191D3B27-C9B4-4CEA-9EBA-F6506D34A163}"/>
              </a:ext>
            </a:extLst>
          </p:cNvPr>
          <p:cNvSpPr txBox="1"/>
          <p:nvPr/>
        </p:nvSpPr>
        <p:spPr>
          <a:xfrm>
            <a:off x="-79721"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8330CB6C-26AE-434A-87B1-1E308E7BFAE8}"/>
              </a:ext>
            </a:extLst>
          </p:cNvPr>
          <p:cNvSpPr>
            <a:spLocks noGrp="1"/>
          </p:cNvSpPr>
          <p:nvPr>
            <p:ph type="sldNum" sz="quarter" idx="12"/>
          </p:nvPr>
        </p:nvSpPr>
        <p:spPr/>
        <p:txBody>
          <a:bodyPr/>
          <a:lstStyle/>
          <a:p>
            <a:fld id="{1431706D-C08C-44A9-BAF5-B45AE634C956}" type="slidenum">
              <a:rPr lang="fr-CH" smtClean="0"/>
              <a:t>35</a:t>
            </a:fld>
            <a:endParaRPr lang="fr-CH"/>
          </a:p>
        </p:txBody>
      </p:sp>
    </p:spTree>
    <p:extLst>
      <p:ext uri="{BB962C8B-B14F-4D97-AF65-F5344CB8AC3E}">
        <p14:creationId xmlns:p14="http://schemas.microsoft.com/office/powerpoint/2010/main" val="3120999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a:latin typeface="+mn-lt"/>
              </a:rPr>
              <a:t>Pays affecté par une catastrophe naturelle dans le Pacifique occidental</a:t>
            </a:r>
          </a:p>
        </p:txBody>
      </p:sp>
      <p:sp>
        <p:nvSpPr>
          <p:cNvPr id="3" name="Espace réservé du contenu 2"/>
          <p:cNvSpPr>
            <a:spLocks noGrp="1"/>
          </p:cNvSpPr>
          <p:nvPr>
            <p:ph idx="1"/>
          </p:nvPr>
        </p:nvSpPr>
        <p:spPr>
          <a:xfrm>
            <a:off x="1003453" y="2420536"/>
            <a:ext cx="10515600" cy="4351338"/>
          </a:xfrm>
        </p:spPr>
        <p:txBody>
          <a:bodyPr/>
          <a:lstStyle/>
          <a:p>
            <a:r>
              <a:rPr lang="fr-FR"/>
              <a:t>Dévastation à grande échelle</a:t>
            </a:r>
          </a:p>
          <a:p>
            <a:r>
              <a:rPr lang="fr-FR"/>
              <a:t>Coupures de courant, glissements de terrain et crues subites</a:t>
            </a:r>
          </a:p>
          <a:p>
            <a:r>
              <a:rPr lang="fr-FR"/>
              <a:t>Axes routiers majeurs bloqués par des arbres et infranchissables</a:t>
            </a:r>
          </a:p>
          <a:p>
            <a:r>
              <a:rPr lang="fr-FR"/>
              <a:t>Annulation des vols internationaux, fermeture de certains aéroports </a:t>
            </a:r>
          </a:p>
          <a:p>
            <a:r>
              <a:rPr lang="fr-FR"/>
              <a:t>Perturbation de l’accès et de la fourniture d’interventions essentielles, y compris les médicaments</a:t>
            </a:r>
          </a:p>
        </p:txBody>
      </p:sp>
      <p:pic>
        <p:nvPicPr>
          <p:cNvPr id="4" name="Picture 3">
            <a:extLst>
              <a:ext uri="{FF2B5EF4-FFF2-40B4-BE49-F238E27FC236}">
                <a16:creationId xmlns:a16="http://schemas.microsoft.com/office/drawing/2014/main" id="{0CB01110-1517-4A3D-9591-FFE0070693FD}"/>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768EC82B-460A-494E-9D60-A280D8A0F9B0}"/>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809ED989-F996-485D-B7A3-8A151AEA5F15}"/>
              </a:ext>
            </a:extLst>
          </p:cNvPr>
          <p:cNvSpPr>
            <a:spLocks noGrp="1"/>
          </p:cNvSpPr>
          <p:nvPr>
            <p:ph type="sldNum" sz="quarter" idx="12"/>
          </p:nvPr>
        </p:nvSpPr>
        <p:spPr/>
        <p:txBody>
          <a:bodyPr/>
          <a:lstStyle/>
          <a:p>
            <a:fld id="{1431706D-C08C-44A9-BAF5-B45AE634C956}" type="slidenum">
              <a:rPr lang="fr-CH" smtClean="0"/>
              <a:t>36</a:t>
            </a:fld>
            <a:endParaRPr lang="fr-CH"/>
          </a:p>
        </p:txBody>
      </p:sp>
    </p:spTree>
    <p:extLst>
      <p:ext uri="{BB962C8B-B14F-4D97-AF65-F5344CB8AC3E}">
        <p14:creationId xmlns:p14="http://schemas.microsoft.com/office/powerpoint/2010/main" val="1649970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0394"/>
            <a:ext cx="10515600" cy="1325563"/>
          </a:xfrm>
        </p:spPr>
        <p:txBody>
          <a:bodyPr>
            <a:normAutofit fontScale="90000"/>
          </a:bodyPr>
          <a:lstStyle/>
          <a:p>
            <a:pPr algn="ctr"/>
            <a:r>
              <a:rPr lang="fr-FR" u="sng">
                <a:latin typeface="+mn-lt"/>
              </a:rPr>
              <a:t>Pays affecté par une crise en raison d’un conflit armé au Moyen-Orient</a:t>
            </a:r>
          </a:p>
        </p:txBody>
      </p:sp>
      <p:sp>
        <p:nvSpPr>
          <p:cNvPr id="3" name="Espace réservé du contenu 2"/>
          <p:cNvSpPr>
            <a:spLocks noGrp="1"/>
          </p:cNvSpPr>
          <p:nvPr>
            <p:ph idx="1"/>
          </p:nvPr>
        </p:nvSpPr>
        <p:spPr>
          <a:xfrm>
            <a:off x="838200" y="2136398"/>
            <a:ext cx="7105317" cy="4351338"/>
          </a:xfrm>
        </p:spPr>
        <p:txBody>
          <a:bodyPr>
            <a:normAutofit fontScale="92500" lnSpcReduction="10000"/>
          </a:bodyPr>
          <a:lstStyle/>
          <a:p>
            <a:r>
              <a:rPr lang="fr-FR"/>
              <a:t>Cliniques mobiles, ambulances, organisation du transport</a:t>
            </a:r>
          </a:p>
          <a:p>
            <a:r>
              <a:rPr lang="fr-FR"/>
              <a:t>Établissements de santé (tous niveaux de soins) :</a:t>
            </a:r>
          </a:p>
          <a:p>
            <a:pPr>
              <a:buNone/>
            </a:pPr>
            <a:r>
              <a:rPr lang="fr-FR"/>
              <a:t>	Matériel et dispositifs médicaux (IEHK)</a:t>
            </a:r>
          </a:p>
          <a:p>
            <a:pPr lvl="1"/>
            <a:r>
              <a:rPr lang="fr-FR" sz="2800"/>
              <a:t>Médicaments essentiels – stocks pour les patients/établissements</a:t>
            </a:r>
          </a:p>
          <a:p>
            <a:pPr lvl="1"/>
            <a:r>
              <a:rPr lang="fr-FR" sz="2800"/>
              <a:t>Chaîne du froid</a:t>
            </a:r>
          </a:p>
          <a:p>
            <a:pPr lvl="1"/>
            <a:r>
              <a:rPr lang="fr-FR" sz="2800"/>
              <a:t>Suivi ? Dossier des patients</a:t>
            </a:r>
          </a:p>
          <a:p>
            <a:pPr lvl="1"/>
            <a:r>
              <a:rPr lang="fr-FR" sz="2800"/>
              <a:t>Formation, transfert/partage de tâche</a:t>
            </a:r>
          </a:p>
          <a:p>
            <a:endParaRPr lang="en-GB" dirty="0"/>
          </a:p>
          <a:p>
            <a:r>
              <a:rPr lang="fr-FR"/>
              <a:t>Plan d’action MNT : directives simplifiées </a:t>
            </a:r>
          </a:p>
          <a:p>
            <a:r>
              <a:rPr lang="fr-FR"/>
              <a:t>Communauté </a:t>
            </a:r>
          </a:p>
          <a:p>
            <a:pPr>
              <a:buNone/>
            </a:pPr>
            <a:endParaRPr lang="fr-CH" dirty="0"/>
          </a:p>
        </p:txBody>
      </p:sp>
      <p:pic>
        <p:nvPicPr>
          <p:cNvPr id="4" name="Content Placeholder 3"/>
          <p:cNvPicPr>
            <a:picLocks noChangeAspect="1"/>
          </p:cNvPicPr>
          <p:nvPr/>
        </p:nvPicPr>
        <p:blipFill>
          <a:blip r:embed="rId2" cstate="print"/>
          <a:stretch>
            <a:fillRect/>
          </a:stretch>
        </p:blipFill>
        <p:spPr>
          <a:xfrm>
            <a:off x="7909231" y="1387454"/>
            <a:ext cx="4182403" cy="4915616"/>
          </a:xfrm>
          <a:prstGeom prst="rect">
            <a:avLst/>
          </a:prstGeom>
        </p:spPr>
      </p:pic>
      <p:sp>
        <p:nvSpPr>
          <p:cNvPr id="5" name="Rectangle 4"/>
          <p:cNvSpPr/>
          <p:nvPr/>
        </p:nvSpPr>
        <p:spPr>
          <a:xfrm>
            <a:off x="9178211" y="6312888"/>
            <a:ext cx="1678729" cy="369332"/>
          </a:xfrm>
          <a:prstGeom prst="rect">
            <a:avLst/>
          </a:prstGeom>
        </p:spPr>
        <p:txBody>
          <a:bodyPr wrap="none">
            <a:spAutoFit/>
          </a:bodyPr>
          <a:lstStyle/>
          <a:p>
            <a:r>
              <a:rPr lang="fr-FR"/>
              <a:t>Ministère de la Santé irakien, OMS</a:t>
            </a:r>
          </a:p>
        </p:txBody>
      </p:sp>
      <p:pic>
        <p:nvPicPr>
          <p:cNvPr id="6" name="Picture 5">
            <a:extLst>
              <a:ext uri="{FF2B5EF4-FFF2-40B4-BE49-F238E27FC236}">
                <a16:creationId xmlns:a16="http://schemas.microsoft.com/office/drawing/2014/main" id="{EF67D0A1-9690-4EF8-9E39-DCA9B7803273}"/>
              </a:ext>
            </a:extLst>
          </p:cNvPr>
          <p:cNvPicPr>
            <a:picLocks noChangeAspect="1"/>
          </p:cNvPicPr>
          <p:nvPr/>
        </p:nvPicPr>
        <p:blipFill>
          <a:blip r:embed="rId3"/>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62712A93-7CBC-4C2A-B65A-4E72AC7793A6}"/>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8" name="Slide Number Placeholder 7">
            <a:extLst>
              <a:ext uri="{FF2B5EF4-FFF2-40B4-BE49-F238E27FC236}">
                <a16:creationId xmlns:a16="http://schemas.microsoft.com/office/drawing/2014/main" id="{45BD6501-7ED3-4DDA-86B6-A5FAAF5D8A8A}"/>
              </a:ext>
            </a:extLst>
          </p:cNvPr>
          <p:cNvSpPr>
            <a:spLocks noGrp="1"/>
          </p:cNvSpPr>
          <p:nvPr>
            <p:ph type="sldNum" sz="quarter" idx="12"/>
          </p:nvPr>
        </p:nvSpPr>
        <p:spPr/>
        <p:txBody>
          <a:bodyPr/>
          <a:lstStyle/>
          <a:p>
            <a:fld id="{1431706D-C08C-44A9-BAF5-B45AE634C956}" type="slidenum">
              <a:rPr lang="fr-CH" smtClean="0"/>
              <a:t>37</a:t>
            </a:fld>
            <a:endParaRPr lang="fr-CH"/>
          </a:p>
        </p:txBody>
      </p:sp>
    </p:spTree>
    <p:extLst>
      <p:ext uri="{BB962C8B-B14F-4D97-AF65-F5344CB8AC3E}">
        <p14:creationId xmlns:p14="http://schemas.microsoft.com/office/powerpoint/2010/main" val="3319231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BB8B0-5D14-4950-B03E-EEE1755E14CD}"/>
              </a:ext>
            </a:extLst>
          </p:cNvPr>
          <p:cNvPicPr>
            <a:picLocks noChangeAspect="1"/>
          </p:cNvPicPr>
          <p:nvPr/>
        </p:nvPicPr>
        <p:blipFill>
          <a:blip r:embed="rId2"/>
          <a:stretch>
            <a:fillRect/>
          </a:stretch>
        </p:blipFill>
        <p:spPr>
          <a:xfrm rot="5400000">
            <a:off x="1442124" y="119922"/>
            <a:ext cx="4788210" cy="6858000"/>
          </a:xfrm>
          <a:prstGeom prst="rect">
            <a:avLst/>
          </a:prstGeom>
        </p:spPr>
      </p:pic>
      <p:pic>
        <p:nvPicPr>
          <p:cNvPr id="3" name="Picture 2">
            <a:extLst>
              <a:ext uri="{FF2B5EF4-FFF2-40B4-BE49-F238E27FC236}">
                <a16:creationId xmlns:a16="http://schemas.microsoft.com/office/drawing/2014/main" id="{5E8CC5F3-2BE1-4394-B248-90804E0DBF69}"/>
              </a:ext>
            </a:extLst>
          </p:cNvPr>
          <p:cNvPicPr>
            <a:picLocks noChangeAspect="1"/>
          </p:cNvPicPr>
          <p:nvPr/>
        </p:nvPicPr>
        <p:blipFill>
          <a:blip r:embed="rId3"/>
          <a:stretch>
            <a:fillRect/>
          </a:stretch>
        </p:blipFill>
        <p:spPr>
          <a:xfrm>
            <a:off x="7317355" y="0"/>
            <a:ext cx="4874645" cy="6858000"/>
          </a:xfrm>
          <a:prstGeom prst="rect">
            <a:avLst/>
          </a:prstGeom>
        </p:spPr>
      </p:pic>
      <p:pic>
        <p:nvPicPr>
          <p:cNvPr id="4" name="Picture 3">
            <a:extLst>
              <a:ext uri="{FF2B5EF4-FFF2-40B4-BE49-F238E27FC236}">
                <a16:creationId xmlns:a16="http://schemas.microsoft.com/office/drawing/2014/main" id="{18165456-88AA-4750-B5BD-69805D768967}"/>
              </a:ext>
            </a:extLst>
          </p:cNvPr>
          <p:cNvPicPr>
            <a:picLocks noChangeAspect="1"/>
          </p:cNvPicPr>
          <p:nvPr/>
        </p:nvPicPr>
        <p:blipFill>
          <a:blip r:embed="rId4"/>
          <a:stretch>
            <a:fillRect/>
          </a:stretch>
        </p:blipFill>
        <p:spPr>
          <a:xfrm>
            <a:off x="-152400" y="5"/>
            <a:ext cx="627888" cy="6858000"/>
          </a:xfrm>
          <a:prstGeom prst="rect">
            <a:avLst/>
          </a:prstGeom>
        </p:spPr>
      </p:pic>
      <p:sp>
        <p:nvSpPr>
          <p:cNvPr id="5" name="TextBox 4">
            <a:extLst>
              <a:ext uri="{FF2B5EF4-FFF2-40B4-BE49-F238E27FC236}">
                <a16:creationId xmlns:a16="http://schemas.microsoft.com/office/drawing/2014/main" id="{908226B1-4D73-4A84-BF88-CA07D7491E24}"/>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CBEFB314-B4E9-4D5F-861D-A638CEA58F25}"/>
              </a:ext>
            </a:extLst>
          </p:cNvPr>
          <p:cNvSpPr>
            <a:spLocks noGrp="1"/>
          </p:cNvSpPr>
          <p:nvPr>
            <p:ph type="sldNum" sz="quarter" idx="12"/>
          </p:nvPr>
        </p:nvSpPr>
        <p:spPr/>
        <p:txBody>
          <a:bodyPr/>
          <a:lstStyle/>
          <a:p>
            <a:fld id="{1431706D-C08C-44A9-BAF5-B45AE634C956}" type="slidenum">
              <a:rPr lang="fr-CH" smtClean="0"/>
              <a:t>38</a:t>
            </a:fld>
            <a:endParaRPr lang="fr-CH"/>
          </a:p>
        </p:txBody>
      </p:sp>
    </p:spTree>
    <p:extLst>
      <p:ext uri="{BB962C8B-B14F-4D97-AF65-F5344CB8AC3E}">
        <p14:creationId xmlns:p14="http://schemas.microsoft.com/office/powerpoint/2010/main" val="964391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7106-33D4-40D8-8B3A-5BC6F5758DC1}"/>
              </a:ext>
            </a:extLst>
          </p:cNvPr>
          <p:cNvSpPr>
            <a:spLocks noGrp="1"/>
          </p:cNvSpPr>
          <p:nvPr>
            <p:ph type="title"/>
          </p:nvPr>
        </p:nvSpPr>
        <p:spPr>
          <a:xfrm>
            <a:off x="630532" y="95472"/>
            <a:ext cx="7812379" cy="1325563"/>
          </a:xfrm>
        </p:spPr>
        <p:txBody>
          <a:bodyPr>
            <a:normAutofit/>
          </a:bodyPr>
          <a:lstStyle/>
          <a:p>
            <a:r>
              <a:rPr lang="fr-FR" u="sng">
                <a:latin typeface="+mn-lt"/>
              </a:rPr>
              <a:t>Pays affecté par Ebola – Afrique</a:t>
            </a:r>
            <a:br>
              <a:rPr lang="fr-FR" u="sng">
                <a:latin typeface="+mn-lt"/>
              </a:rPr>
            </a:br>
            <a:endParaRPr lang="fr-FR" u="sng">
              <a:latin typeface="+mn-lt"/>
            </a:endParaRPr>
          </a:p>
        </p:txBody>
      </p:sp>
      <p:sp>
        <p:nvSpPr>
          <p:cNvPr id="3" name="Content Placeholder 2">
            <a:extLst>
              <a:ext uri="{FF2B5EF4-FFF2-40B4-BE49-F238E27FC236}">
                <a16:creationId xmlns:a16="http://schemas.microsoft.com/office/drawing/2014/main" id="{2E2C58A0-C0E9-45EF-A4E8-609E4698B49C}"/>
              </a:ext>
            </a:extLst>
          </p:cNvPr>
          <p:cNvSpPr>
            <a:spLocks noGrp="1"/>
          </p:cNvSpPr>
          <p:nvPr>
            <p:ph idx="1"/>
          </p:nvPr>
        </p:nvSpPr>
        <p:spPr>
          <a:xfrm>
            <a:off x="718457" y="2009034"/>
            <a:ext cx="6966857" cy="1929946"/>
          </a:xfrm>
        </p:spPr>
        <p:txBody>
          <a:bodyPr>
            <a:normAutofit/>
          </a:bodyPr>
          <a:lstStyle/>
          <a:p>
            <a:r>
              <a:rPr lang="fr-FR" sz="2400"/>
              <a:t>Diminution du risque de transmission de la faune sauvage à l’Homme</a:t>
            </a:r>
          </a:p>
          <a:p>
            <a:r>
              <a:rPr lang="fr-FR" sz="2400"/>
              <a:t>Diminution du risque de transmission interhumaine</a:t>
            </a:r>
          </a:p>
          <a:p>
            <a:r>
              <a:rPr lang="fr-FR" sz="2400"/>
              <a:t>Diminution du risque de transmission sexuelle possible</a:t>
            </a:r>
          </a:p>
          <a:p>
            <a:r>
              <a:rPr lang="fr-FR" sz="2400"/>
              <a:t>Mesures d’endiguement de l’épidémie</a:t>
            </a:r>
          </a:p>
        </p:txBody>
      </p:sp>
      <p:pic>
        <p:nvPicPr>
          <p:cNvPr id="4" name="Picture 3">
            <a:extLst>
              <a:ext uri="{FF2B5EF4-FFF2-40B4-BE49-F238E27FC236}">
                <a16:creationId xmlns:a16="http://schemas.microsoft.com/office/drawing/2014/main" id="{BC01A0C5-7D0F-45F7-BEBC-15E1D3A78CFC}"/>
              </a:ext>
            </a:extLst>
          </p:cNvPr>
          <p:cNvPicPr>
            <a:picLocks noChangeAspect="1"/>
          </p:cNvPicPr>
          <p:nvPr/>
        </p:nvPicPr>
        <p:blipFill>
          <a:blip r:embed="rId3" cstate="print"/>
          <a:stretch>
            <a:fillRect/>
          </a:stretch>
        </p:blipFill>
        <p:spPr>
          <a:xfrm>
            <a:off x="8597955" y="19616"/>
            <a:ext cx="3860015" cy="2677886"/>
          </a:xfrm>
          <a:prstGeom prst="rect">
            <a:avLst/>
          </a:prstGeom>
        </p:spPr>
      </p:pic>
      <p:pic>
        <p:nvPicPr>
          <p:cNvPr id="5" name="Picture 4">
            <a:extLst>
              <a:ext uri="{FF2B5EF4-FFF2-40B4-BE49-F238E27FC236}">
                <a16:creationId xmlns:a16="http://schemas.microsoft.com/office/drawing/2014/main" id="{6E5E52B6-99C7-4D56-9FD6-381D084CEF26}"/>
              </a:ext>
            </a:extLst>
          </p:cNvPr>
          <p:cNvPicPr>
            <a:picLocks noChangeAspect="1"/>
          </p:cNvPicPr>
          <p:nvPr/>
        </p:nvPicPr>
        <p:blipFill>
          <a:blip r:embed="rId4"/>
          <a:stretch>
            <a:fillRect/>
          </a:stretch>
        </p:blipFill>
        <p:spPr>
          <a:xfrm>
            <a:off x="0" y="4324685"/>
            <a:ext cx="12192000" cy="3334893"/>
          </a:xfrm>
          <a:prstGeom prst="rect">
            <a:avLst/>
          </a:prstGeom>
        </p:spPr>
      </p:pic>
      <p:pic>
        <p:nvPicPr>
          <p:cNvPr id="8" name="Picture 7">
            <a:extLst>
              <a:ext uri="{FF2B5EF4-FFF2-40B4-BE49-F238E27FC236}">
                <a16:creationId xmlns:a16="http://schemas.microsoft.com/office/drawing/2014/main" id="{13161637-7ED7-4636-B303-168E88EA0DC9}"/>
              </a:ext>
            </a:extLst>
          </p:cNvPr>
          <p:cNvPicPr>
            <a:picLocks noChangeAspect="1"/>
          </p:cNvPicPr>
          <p:nvPr/>
        </p:nvPicPr>
        <p:blipFill>
          <a:blip r:embed="rId5"/>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45DD9480-B95A-4454-BCB0-75FF2C2B4397}"/>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TextBox 5">
            <a:extLst>
              <a:ext uri="{FF2B5EF4-FFF2-40B4-BE49-F238E27FC236}">
                <a16:creationId xmlns:a16="http://schemas.microsoft.com/office/drawing/2014/main" id="{DF526519-D677-4B59-8308-88B11A6EA96E}"/>
              </a:ext>
            </a:extLst>
          </p:cNvPr>
          <p:cNvSpPr txBox="1"/>
          <p:nvPr/>
        </p:nvSpPr>
        <p:spPr>
          <a:xfrm>
            <a:off x="918593" y="1416041"/>
            <a:ext cx="4085477" cy="584775"/>
          </a:xfrm>
          <a:prstGeom prst="rect">
            <a:avLst/>
          </a:prstGeom>
          <a:noFill/>
        </p:spPr>
        <p:txBody>
          <a:bodyPr wrap="none" rtlCol="0">
            <a:spAutoFit/>
          </a:bodyPr>
          <a:lstStyle/>
          <a:p>
            <a:r>
              <a:rPr lang="fr-FR" sz="3200" b="1"/>
              <a:t>Prévention et contrôle</a:t>
            </a:r>
          </a:p>
        </p:txBody>
      </p:sp>
      <p:sp>
        <p:nvSpPr>
          <p:cNvPr id="9" name="Slide Number Placeholder 8">
            <a:extLst>
              <a:ext uri="{FF2B5EF4-FFF2-40B4-BE49-F238E27FC236}">
                <a16:creationId xmlns:a16="http://schemas.microsoft.com/office/drawing/2014/main" id="{9BE133C3-2C2B-4165-863C-4900380A328D}"/>
              </a:ext>
            </a:extLst>
          </p:cNvPr>
          <p:cNvSpPr>
            <a:spLocks noGrp="1"/>
          </p:cNvSpPr>
          <p:nvPr>
            <p:ph type="sldNum" sz="quarter" idx="12"/>
          </p:nvPr>
        </p:nvSpPr>
        <p:spPr/>
        <p:txBody>
          <a:bodyPr/>
          <a:lstStyle/>
          <a:p>
            <a:fld id="{1431706D-C08C-44A9-BAF5-B45AE634C956}" type="slidenum">
              <a:rPr lang="fr-CH" smtClean="0"/>
              <a:t>39</a:t>
            </a:fld>
            <a:endParaRPr lang="fr-CH"/>
          </a:p>
        </p:txBody>
      </p:sp>
    </p:spTree>
    <p:extLst>
      <p:ext uri="{BB962C8B-B14F-4D97-AF65-F5344CB8AC3E}">
        <p14:creationId xmlns:p14="http://schemas.microsoft.com/office/powerpoint/2010/main" val="3382562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7888" cy="6858000"/>
          </a:xfrm>
          <a:prstGeom prst="rect">
            <a:avLst/>
          </a:prstGeom>
        </p:spPr>
      </p:pic>
      <p:sp>
        <p:nvSpPr>
          <p:cNvPr id="4" name="Titre 1"/>
          <p:cNvSpPr txBox="1">
            <a:spLocks/>
          </p:cNvSpPr>
          <p:nvPr/>
        </p:nvSpPr>
        <p:spPr>
          <a:xfrm>
            <a:off x="873526" y="8005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u="sng"/>
              <a:t>Qu’est-ce qu’une MNT ?</a:t>
            </a:r>
          </a:p>
        </p:txBody>
      </p:sp>
      <p:sp>
        <p:nvSpPr>
          <p:cNvPr id="5" name="Rectangle 4"/>
          <p:cNvSpPr/>
          <p:nvPr/>
        </p:nvSpPr>
        <p:spPr>
          <a:xfrm>
            <a:off x="1857375" y="3140012"/>
            <a:ext cx="9427903" cy="1077218"/>
          </a:xfrm>
          <a:prstGeom prst="rect">
            <a:avLst/>
          </a:prstGeom>
        </p:spPr>
        <p:txBody>
          <a:bodyPr wrap="square">
            <a:spAutoFit/>
          </a:bodyPr>
          <a:lstStyle/>
          <a:p>
            <a:r>
              <a:rPr lang="fr-FR" sz="3200"/>
              <a:t>Chaque participant note sur un post-it les maladies incluses dans les MNT et le colle sur le chevalet de conférence</a:t>
            </a:r>
          </a:p>
        </p:txBody>
      </p:sp>
      <p:sp>
        <p:nvSpPr>
          <p:cNvPr id="6" name="TextBox 5"/>
          <p:cNvSpPr txBox="1"/>
          <p:nvPr/>
        </p:nvSpPr>
        <p:spPr>
          <a:xfrm>
            <a:off x="1857375" y="2527880"/>
            <a:ext cx="6496050" cy="584775"/>
          </a:xfrm>
          <a:prstGeom prst="rect">
            <a:avLst/>
          </a:prstGeom>
          <a:noFill/>
        </p:spPr>
        <p:txBody>
          <a:bodyPr wrap="square" rtlCol="0">
            <a:spAutoFit/>
          </a:bodyPr>
          <a:lstStyle/>
          <a:p>
            <a:r>
              <a:rPr lang="fr-FR" sz="3200" b="1">
                <a:solidFill>
                  <a:srgbClr val="FF0000"/>
                </a:solidFill>
              </a:rPr>
              <a:t>Travail individuel, 3 min </a:t>
            </a:r>
          </a:p>
        </p:txBody>
      </p:sp>
      <p:sp>
        <p:nvSpPr>
          <p:cNvPr id="7" name="TextBox 6">
            <a:extLst>
              <a:ext uri="{FF2B5EF4-FFF2-40B4-BE49-F238E27FC236}">
                <a16:creationId xmlns:a16="http://schemas.microsoft.com/office/drawing/2014/main" id="{E73BEE6D-4F3A-4F2B-9CB5-0D512CEFD692}"/>
              </a:ext>
            </a:extLst>
          </p:cNvPr>
          <p:cNvSpPr txBox="1"/>
          <p:nvPr/>
        </p:nvSpPr>
        <p:spPr>
          <a:xfrm>
            <a:off x="83492" y="5287093"/>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9010E645-FB13-4DDD-864A-B6C7180C7E08}"/>
              </a:ext>
            </a:extLst>
          </p:cNvPr>
          <p:cNvSpPr>
            <a:spLocks noGrp="1"/>
          </p:cNvSpPr>
          <p:nvPr>
            <p:ph type="sldNum" sz="quarter" idx="12"/>
          </p:nvPr>
        </p:nvSpPr>
        <p:spPr/>
        <p:txBody>
          <a:bodyPr/>
          <a:lstStyle/>
          <a:p>
            <a:fld id="{1431706D-C08C-44A9-BAF5-B45AE634C956}" type="slidenum">
              <a:rPr lang="fr-CH" smtClean="0"/>
              <a:t>4</a:t>
            </a:fld>
            <a:endParaRPr lang="fr-CH"/>
          </a:p>
        </p:txBody>
      </p:sp>
    </p:spTree>
    <p:extLst>
      <p:ext uri="{BB962C8B-B14F-4D97-AF65-F5344CB8AC3E}">
        <p14:creationId xmlns:p14="http://schemas.microsoft.com/office/powerpoint/2010/main" val="1593628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a:latin typeface="+mn-lt"/>
              </a:rPr>
              <a:t>Pays affecté par Ebola – Afrique </a:t>
            </a:r>
          </a:p>
        </p:txBody>
      </p:sp>
      <p:sp>
        <p:nvSpPr>
          <p:cNvPr id="3" name="Espace réservé du contenu 2"/>
          <p:cNvSpPr>
            <a:spLocks noGrp="1"/>
          </p:cNvSpPr>
          <p:nvPr>
            <p:ph idx="1"/>
          </p:nvPr>
        </p:nvSpPr>
        <p:spPr>
          <a:xfrm>
            <a:off x="1108242" y="2051298"/>
            <a:ext cx="10515600" cy="4351338"/>
          </a:xfrm>
        </p:spPr>
        <p:txBody>
          <a:bodyPr>
            <a:normAutofit lnSpcReduction="10000"/>
          </a:bodyPr>
          <a:lstStyle/>
          <a:p>
            <a:pPr marL="0" indent="0">
              <a:buNone/>
            </a:pPr>
            <a:r>
              <a:rPr lang="fr-FR" b="1"/>
              <a:t>Préparation </a:t>
            </a:r>
            <a:r>
              <a:rPr lang="fr-FR"/>
              <a:t>: triage, RH, infrastructure, médicaments, prépositionnement d’outils diagnostiques, stock, réorientation </a:t>
            </a:r>
          </a:p>
          <a:p>
            <a:r>
              <a:rPr lang="fr-FR"/>
              <a:t>Plan d’urgence test</a:t>
            </a:r>
          </a:p>
          <a:p>
            <a:r>
              <a:rPr lang="fr-FR"/>
              <a:t>Information des autorités sur le plan d’urgence (sécurité, contrôle des foules)</a:t>
            </a:r>
          </a:p>
          <a:p>
            <a:r>
              <a:rPr lang="fr-FR"/>
              <a:t>Sensibilisation communautaire</a:t>
            </a:r>
          </a:p>
          <a:p>
            <a:r>
              <a:rPr lang="fr-FR"/>
              <a:t>Communication : TV, radio</a:t>
            </a:r>
          </a:p>
          <a:p>
            <a:r>
              <a:rPr lang="fr-FR"/>
              <a:t>Programme d’urgence pour les patients stables, formation à l’auto-prise en charge</a:t>
            </a:r>
          </a:p>
          <a:p>
            <a:r>
              <a:rPr lang="fr-FR"/>
              <a:t>Formation des agents de santé communautaires, suivi, triage</a:t>
            </a:r>
          </a:p>
          <a:p>
            <a:r>
              <a:rPr lang="fr-FR"/>
              <a:t>Idéalement, consultation par téléphone</a:t>
            </a:r>
          </a:p>
          <a:p>
            <a:endParaRPr lang="fr-CH" dirty="0"/>
          </a:p>
          <a:p>
            <a:pPr marL="0" indent="0">
              <a:buNone/>
            </a:pPr>
            <a:endParaRPr lang="fr-CH" dirty="0"/>
          </a:p>
        </p:txBody>
      </p:sp>
      <p:pic>
        <p:nvPicPr>
          <p:cNvPr id="4" name="Picture 3">
            <a:extLst>
              <a:ext uri="{FF2B5EF4-FFF2-40B4-BE49-F238E27FC236}">
                <a16:creationId xmlns:a16="http://schemas.microsoft.com/office/drawing/2014/main" id="{B28D216A-4411-473F-8EB2-E67AF22C5732}"/>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2497EAA4-BB40-466E-86D8-3248B87552C5}"/>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472C1666-CF6F-4A68-8FED-7072E83B45EA}"/>
              </a:ext>
            </a:extLst>
          </p:cNvPr>
          <p:cNvSpPr>
            <a:spLocks noGrp="1"/>
          </p:cNvSpPr>
          <p:nvPr>
            <p:ph type="sldNum" sz="quarter" idx="12"/>
          </p:nvPr>
        </p:nvSpPr>
        <p:spPr/>
        <p:txBody>
          <a:bodyPr/>
          <a:lstStyle/>
          <a:p>
            <a:fld id="{1431706D-C08C-44A9-BAF5-B45AE634C956}" type="slidenum">
              <a:rPr lang="fr-CH" smtClean="0"/>
              <a:t>40</a:t>
            </a:fld>
            <a:endParaRPr lang="fr-CH"/>
          </a:p>
        </p:txBody>
      </p:sp>
    </p:spTree>
    <p:extLst>
      <p:ext uri="{BB962C8B-B14F-4D97-AF65-F5344CB8AC3E}">
        <p14:creationId xmlns:p14="http://schemas.microsoft.com/office/powerpoint/2010/main" val="1975408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a:latin typeface="+mn-lt"/>
              </a:rPr>
              <a:t>Pays affecté par Ebola – Afrique</a:t>
            </a:r>
          </a:p>
        </p:txBody>
      </p:sp>
      <p:sp>
        <p:nvSpPr>
          <p:cNvPr id="3" name="Espace réservé du contenu 2"/>
          <p:cNvSpPr>
            <a:spLocks noGrp="1"/>
          </p:cNvSpPr>
          <p:nvPr>
            <p:ph idx="1"/>
          </p:nvPr>
        </p:nvSpPr>
        <p:spPr>
          <a:xfrm>
            <a:off x="1058538" y="2321064"/>
            <a:ext cx="10515600" cy="4351338"/>
          </a:xfrm>
        </p:spPr>
        <p:txBody>
          <a:bodyPr/>
          <a:lstStyle/>
          <a:p>
            <a:r>
              <a:rPr lang="fr-FR"/>
              <a:t>Dépistage systématique, prévention des infections et mesures de contrôle</a:t>
            </a:r>
          </a:p>
          <a:p>
            <a:r>
              <a:rPr lang="fr-FR"/>
              <a:t>Équipement de protection pour le personnel de santé</a:t>
            </a:r>
          </a:p>
          <a:p>
            <a:r>
              <a:rPr lang="fr-FR"/>
              <a:t>Soins combinés pour les patients atteints de VIH/sida ou de tuberculose et autres maladies chroniques</a:t>
            </a:r>
          </a:p>
          <a:p>
            <a:r>
              <a:rPr lang="fr-FR"/>
              <a:t>Gain d’efficacité des services</a:t>
            </a:r>
          </a:p>
          <a:p>
            <a:r>
              <a:rPr lang="fr-FR"/>
              <a:t>Approche pluridisciplinaire</a:t>
            </a:r>
          </a:p>
          <a:p>
            <a:r>
              <a:rPr lang="fr-FR"/>
              <a:t>Mêmes compétences pour le traitement à vie du VIH/sida et du diabète</a:t>
            </a:r>
          </a:p>
          <a:p>
            <a:endParaRPr lang="fr-CH" dirty="0"/>
          </a:p>
        </p:txBody>
      </p:sp>
      <p:sp>
        <p:nvSpPr>
          <p:cNvPr id="4" name="ZoneTexte 3"/>
          <p:cNvSpPr txBox="1"/>
          <p:nvPr/>
        </p:nvSpPr>
        <p:spPr>
          <a:xfrm>
            <a:off x="6096000" y="6123543"/>
            <a:ext cx="5790314" cy="369332"/>
          </a:xfrm>
          <a:prstGeom prst="rect">
            <a:avLst/>
          </a:prstGeom>
          <a:noFill/>
        </p:spPr>
        <p:txBody>
          <a:bodyPr wrap="square" rtlCol="0">
            <a:spAutoFit/>
          </a:bodyPr>
          <a:lstStyle/>
          <a:p>
            <a:r>
              <a:rPr lang="fr-FR"/>
              <a:t>Bulletin de l’Organisation mondiale de la Santé 2007 ; 85:880–885.</a:t>
            </a:r>
          </a:p>
        </p:txBody>
      </p:sp>
      <p:pic>
        <p:nvPicPr>
          <p:cNvPr id="5" name="Picture 4">
            <a:extLst>
              <a:ext uri="{FF2B5EF4-FFF2-40B4-BE49-F238E27FC236}">
                <a16:creationId xmlns:a16="http://schemas.microsoft.com/office/drawing/2014/main" id="{107AE51F-0954-4196-8CEF-15DFC6B669F0}"/>
              </a:ext>
            </a:extLst>
          </p:cNvPr>
          <p:cNvPicPr>
            <a:picLocks noChangeAspect="1"/>
          </p:cNvPicPr>
          <p:nvPr/>
        </p:nvPicPr>
        <p:blipFill>
          <a:blip r:embed="rId3"/>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2B4E800F-8A2F-42DD-BD9A-59E68BDADE86}"/>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7" name="Slide Number Placeholder 6">
            <a:extLst>
              <a:ext uri="{FF2B5EF4-FFF2-40B4-BE49-F238E27FC236}">
                <a16:creationId xmlns:a16="http://schemas.microsoft.com/office/drawing/2014/main" id="{0ECB58CF-6A98-45F0-BF47-EA7BBFA98A66}"/>
              </a:ext>
            </a:extLst>
          </p:cNvPr>
          <p:cNvSpPr>
            <a:spLocks noGrp="1"/>
          </p:cNvSpPr>
          <p:nvPr>
            <p:ph type="sldNum" sz="quarter" idx="12"/>
          </p:nvPr>
        </p:nvSpPr>
        <p:spPr/>
        <p:txBody>
          <a:bodyPr/>
          <a:lstStyle/>
          <a:p>
            <a:fld id="{1431706D-C08C-44A9-BAF5-B45AE634C956}" type="slidenum">
              <a:rPr lang="fr-CH" smtClean="0"/>
              <a:t>41</a:t>
            </a:fld>
            <a:endParaRPr lang="fr-CH"/>
          </a:p>
        </p:txBody>
      </p:sp>
    </p:spTree>
    <p:extLst>
      <p:ext uri="{BB962C8B-B14F-4D97-AF65-F5344CB8AC3E}">
        <p14:creationId xmlns:p14="http://schemas.microsoft.com/office/powerpoint/2010/main" val="236976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txBox="1">
            <a:spLocks noChangeArrowheads="1"/>
          </p:cNvSpPr>
          <p:nvPr/>
        </p:nvSpPr>
        <p:spPr bwMode="auto">
          <a:xfrm>
            <a:off x="475488" y="243782"/>
            <a:ext cx="11508694"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r>
              <a:rPr lang="fr-FR" sz="3200" b="1" u="sng">
                <a:solidFill>
                  <a:schemeClr val="tx1"/>
                </a:solidFill>
              </a:rPr>
              <a:t>Ebola – région d’Afrique</a:t>
            </a:r>
            <a:r>
              <a:rPr lang="fr-FR" sz="3200">
                <a:solidFill>
                  <a:schemeClr val="tx1"/>
                </a:solidFill>
              </a:rPr>
              <a:t> Mise en place d’un espace d’urgences/de traitement contrôlé avec procédures opérationnelles standard (POS) spécifiques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408409" y="944376"/>
            <a:ext cx="6902716" cy="3882778"/>
          </a:xfrm>
          <a:prstGeom prst="rect">
            <a:avLst/>
          </a:prstGeom>
        </p:spPr>
      </p:pic>
      <p:sp>
        <p:nvSpPr>
          <p:cNvPr id="6" name="TextBox 5"/>
          <p:cNvSpPr txBox="1"/>
          <p:nvPr/>
        </p:nvSpPr>
        <p:spPr>
          <a:xfrm rot="16200000">
            <a:off x="9123322" y="4185960"/>
            <a:ext cx="734496" cy="215444"/>
          </a:xfrm>
          <a:prstGeom prst="rect">
            <a:avLst/>
          </a:prstGeom>
          <a:noFill/>
        </p:spPr>
        <p:txBody>
          <a:bodyPr wrap="none" rtlCol="0">
            <a:spAutoFit/>
          </a:bodyPr>
          <a:lstStyle/>
          <a:p>
            <a:r>
              <a:rPr lang="fr-FR" sz="800"/>
              <a:t>Images du CICR</a:t>
            </a:r>
          </a:p>
        </p:txBody>
      </p:sp>
      <p:grpSp>
        <p:nvGrpSpPr>
          <p:cNvPr id="7" name="Group 6"/>
          <p:cNvGrpSpPr/>
          <p:nvPr/>
        </p:nvGrpSpPr>
        <p:grpSpPr>
          <a:xfrm>
            <a:off x="1068114" y="5015304"/>
            <a:ext cx="10055772" cy="1598340"/>
            <a:chOff x="-654131" y="1420108"/>
            <a:chExt cx="10887053" cy="3995541"/>
          </a:xfrm>
        </p:grpSpPr>
        <p:sp>
          <p:nvSpPr>
            <p:cNvPr id="8" name="Rectangle 7"/>
            <p:cNvSpPr/>
            <p:nvPr/>
          </p:nvSpPr>
          <p:spPr>
            <a:xfrm>
              <a:off x="861822" y="1641463"/>
              <a:ext cx="5361127" cy="37741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800"/>
            </a:p>
          </p:txBody>
        </p:sp>
        <p:cxnSp>
          <p:nvCxnSpPr>
            <p:cNvPr id="9" name="Straight Connector 8"/>
            <p:cNvCxnSpPr/>
            <p:nvPr/>
          </p:nvCxnSpPr>
          <p:spPr>
            <a:xfrm flipH="1">
              <a:off x="2627072" y="2473567"/>
              <a:ext cx="5943" cy="294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1822" y="2473567"/>
              <a:ext cx="536112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rot="10800000" flipV="1">
              <a:off x="6246721" y="2270070"/>
              <a:ext cx="1294684" cy="111819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t>Entrée du personnel</a:t>
              </a:r>
            </a:p>
          </p:txBody>
        </p:sp>
        <p:sp>
          <p:nvSpPr>
            <p:cNvPr id="12" name="Right Arrow 11"/>
            <p:cNvSpPr/>
            <p:nvPr/>
          </p:nvSpPr>
          <p:spPr>
            <a:xfrm>
              <a:off x="6246722" y="4169138"/>
              <a:ext cx="1014979" cy="12465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t>Sortie du personnel</a:t>
              </a:r>
            </a:p>
          </p:txBody>
        </p:sp>
        <p:sp>
          <p:nvSpPr>
            <p:cNvPr id="13" name="Rectangle 12"/>
            <p:cNvSpPr/>
            <p:nvPr/>
          </p:nvSpPr>
          <p:spPr>
            <a:xfrm>
              <a:off x="7269948" y="4455001"/>
              <a:ext cx="1162221" cy="58148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t>Décontamination</a:t>
              </a:r>
            </a:p>
          </p:txBody>
        </p:sp>
        <p:sp>
          <p:nvSpPr>
            <p:cNvPr id="14" name="Rectangle 13"/>
            <p:cNvSpPr/>
            <p:nvPr/>
          </p:nvSpPr>
          <p:spPr>
            <a:xfrm>
              <a:off x="8899962" y="4390508"/>
              <a:ext cx="1309105" cy="76938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t>Déshabillage du personnel</a:t>
              </a:r>
            </a:p>
          </p:txBody>
        </p:sp>
        <p:sp>
          <p:nvSpPr>
            <p:cNvPr id="15" name="Right Arrow 14"/>
            <p:cNvSpPr/>
            <p:nvPr/>
          </p:nvSpPr>
          <p:spPr>
            <a:xfrm>
              <a:off x="8440418" y="4515046"/>
              <a:ext cx="445770" cy="40416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800"/>
            </a:p>
          </p:txBody>
        </p:sp>
        <p:sp>
          <p:nvSpPr>
            <p:cNvPr id="16" name="Rectangle 15"/>
            <p:cNvSpPr/>
            <p:nvPr/>
          </p:nvSpPr>
          <p:spPr>
            <a:xfrm>
              <a:off x="8761827" y="2414621"/>
              <a:ext cx="1471095" cy="8290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t>Habillage du personnel</a:t>
              </a:r>
            </a:p>
          </p:txBody>
        </p:sp>
        <p:sp>
          <p:nvSpPr>
            <p:cNvPr id="17" name="Right Arrow 16"/>
            <p:cNvSpPr/>
            <p:nvPr/>
          </p:nvSpPr>
          <p:spPr>
            <a:xfrm>
              <a:off x="-543840" y="3659505"/>
              <a:ext cx="1418422" cy="13416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Entrée du patient</a:t>
              </a:r>
            </a:p>
          </p:txBody>
        </p:sp>
        <p:sp>
          <p:nvSpPr>
            <p:cNvPr id="18" name="Right Arrow 17"/>
            <p:cNvSpPr/>
            <p:nvPr/>
          </p:nvSpPr>
          <p:spPr>
            <a:xfrm rot="10800000" flipV="1">
              <a:off x="-654131" y="1420108"/>
              <a:ext cx="1504067" cy="14813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t>Sortie du patient</a:t>
              </a:r>
            </a:p>
          </p:txBody>
        </p:sp>
        <p:sp>
          <p:nvSpPr>
            <p:cNvPr id="19" name="TextBox 18"/>
            <p:cNvSpPr txBox="1"/>
            <p:nvPr/>
          </p:nvSpPr>
          <p:spPr>
            <a:xfrm>
              <a:off x="1575051" y="3972873"/>
              <a:ext cx="915315" cy="846320"/>
            </a:xfrm>
            <a:prstGeom prst="rect">
              <a:avLst/>
            </a:prstGeom>
            <a:noFill/>
          </p:spPr>
          <p:txBody>
            <a:bodyPr wrap="square" rtlCol="0">
              <a:spAutoFit/>
            </a:bodyPr>
            <a:lstStyle/>
            <a:p>
              <a:r>
                <a:rPr lang="fr-FR" sz="1600"/>
                <a:t>Urgences</a:t>
              </a:r>
            </a:p>
          </p:txBody>
        </p:sp>
        <p:sp>
          <p:nvSpPr>
            <p:cNvPr id="20" name="TextBox 19"/>
            <p:cNvSpPr txBox="1"/>
            <p:nvPr/>
          </p:nvSpPr>
          <p:spPr>
            <a:xfrm>
              <a:off x="2180278" y="1610946"/>
              <a:ext cx="2606267" cy="923259"/>
            </a:xfrm>
            <a:prstGeom prst="rect">
              <a:avLst/>
            </a:prstGeom>
            <a:noFill/>
          </p:spPr>
          <p:txBody>
            <a:bodyPr wrap="square" rtlCol="0">
              <a:spAutoFit/>
            </a:bodyPr>
            <a:lstStyle/>
            <a:p>
              <a:r>
                <a:rPr lang="fr-FR"/>
                <a:t>Salle d’attente/de réveil</a:t>
              </a:r>
            </a:p>
          </p:txBody>
        </p:sp>
        <p:sp>
          <p:nvSpPr>
            <p:cNvPr id="21" name="TextBox 20"/>
            <p:cNvSpPr txBox="1"/>
            <p:nvPr/>
          </p:nvSpPr>
          <p:spPr>
            <a:xfrm>
              <a:off x="4038677" y="3944600"/>
              <a:ext cx="1194661" cy="923259"/>
            </a:xfrm>
            <a:prstGeom prst="rect">
              <a:avLst/>
            </a:prstGeom>
            <a:noFill/>
          </p:spPr>
          <p:txBody>
            <a:bodyPr wrap="square" rtlCol="0">
              <a:spAutoFit/>
            </a:bodyPr>
            <a:lstStyle/>
            <a:p>
              <a:r>
                <a:rPr lang="fr-FR"/>
                <a:t>Traitement</a:t>
              </a:r>
            </a:p>
          </p:txBody>
        </p:sp>
        <p:sp>
          <p:nvSpPr>
            <p:cNvPr id="22" name="Down Arrow 21"/>
            <p:cNvSpPr/>
            <p:nvPr/>
          </p:nvSpPr>
          <p:spPr>
            <a:xfrm rot="10800000">
              <a:off x="9307180" y="3573634"/>
              <a:ext cx="380391" cy="563899"/>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800"/>
            </a:p>
          </p:txBody>
        </p:sp>
        <p:sp>
          <p:nvSpPr>
            <p:cNvPr id="23" name="TextBox 22"/>
            <p:cNvSpPr txBox="1"/>
            <p:nvPr/>
          </p:nvSpPr>
          <p:spPr>
            <a:xfrm>
              <a:off x="6718743" y="3195490"/>
              <a:ext cx="2473033" cy="769383"/>
            </a:xfrm>
            <a:prstGeom prst="rect">
              <a:avLst/>
            </a:prstGeom>
            <a:noFill/>
          </p:spPr>
          <p:txBody>
            <a:bodyPr wrap="square" rtlCol="0">
              <a:spAutoFit/>
            </a:bodyPr>
            <a:lstStyle/>
            <a:p>
              <a:r>
                <a:rPr lang="fr-FR" sz="1400"/>
                <a:t>Zone d’habillage/de déshabillage</a:t>
              </a:r>
            </a:p>
          </p:txBody>
        </p:sp>
      </p:grpSp>
      <p:pic>
        <p:nvPicPr>
          <p:cNvPr id="24" name="Picture 23">
            <a:extLst>
              <a:ext uri="{FF2B5EF4-FFF2-40B4-BE49-F238E27FC236}">
                <a16:creationId xmlns:a16="http://schemas.microsoft.com/office/drawing/2014/main" id="{60507C11-9602-4042-B5BF-A2ACC69AB278}"/>
              </a:ext>
            </a:extLst>
          </p:cNvPr>
          <p:cNvPicPr>
            <a:picLocks noChangeAspect="1"/>
          </p:cNvPicPr>
          <p:nvPr/>
        </p:nvPicPr>
        <p:blipFill>
          <a:blip r:embed="rId4"/>
          <a:stretch>
            <a:fillRect/>
          </a:stretch>
        </p:blipFill>
        <p:spPr>
          <a:xfrm>
            <a:off x="-152400" y="21771"/>
            <a:ext cx="627888" cy="6858000"/>
          </a:xfrm>
          <a:prstGeom prst="rect">
            <a:avLst/>
          </a:prstGeom>
        </p:spPr>
      </p:pic>
      <p:sp>
        <p:nvSpPr>
          <p:cNvPr id="25" name="TextBox 24">
            <a:extLst>
              <a:ext uri="{FF2B5EF4-FFF2-40B4-BE49-F238E27FC236}">
                <a16:creationId xmlns:a16="http://schemas.microsoft.com/office/drawing/2014/main" id="{785F39D3-3229-4C85-A5E5-348E077D5ED5}"/>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CC3E4815-C662-41D6-81DC-FE0C194661E9}"/>
              </a:ext>
            </a:extLst>
          </p:cNvPr>
          <p:cNvSpPr>
            <a:spLocks noGrp="1"/>
          </p:cNvSpPr>
          <p:nvPr>
            <p:ph type="sldNum" sz="quarter" idx="12"/>
          </p:nvPr>
        </p:nvSpPr>
        <p:spPr/>
        <p:txBody>
          <a:bodyPr/>
          <a:lstStyle/>
          <a:p>
            <a:fld id="{1431706D-C08C-44A9-BAF5-B45AE634C956}" type="slidenum">
              <a:rPr lang="fr-CH" smtClean="0"/>
              <a:t>42</a:t>
            </a:fld>
            <a:endParaRPr lang="fr-CH"/>
          </a:p>
        </p:txBody>
      </p:sp>
    </p:spTree>
    <p:extLst>
      <p:ext uri="{BB962C8B-B14F-4D97-AF65-F5344CB8AC3E}">
        <p14:creationId xmlns:p14="http://schemas.microsoft.com/office/powerpoint/2010/main" val="3043009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txBox="1">
            <a:spLocks noChangeArrowheads="1"/>
          </p:cNvSpPr>
          <p:nvPr/>
        </p:nvSpPr>
        <p:spPr bwMode="auto">
          <a:xfrm>
            <a:off x="1888671" y="219757"/>
            <a:ext cx="8414657" cy="110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fontScale="92500" lnSpcReduction="10000"/>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a:lnSpc>
                <a:spcPct val="100000"/>
              </a:lnSpc>
            </a:pPr>
            <a:r>
              <a:rPr lang="fr-FR" sz="4000" u="sng">
                <a:solidFill>
                  <a:schemeClr val="tx1"/>
                </a:solidFill>
              </a:rPr>
              <a:t>Formation à l’équipement de protection individuelle (EPI) et contrôle en binôme </a:t>
            </a:r>
          </a:p>
        </p:txBody>
      </p:sp>
      <p:sp>
        <p:nvSpPr>
          <p:cNvPr id="7" name="TextBox 6"/>
          <p:cNvSpPr txBox="1"/>
          <p:nvPr/>
        </p:nvSpPr>
        <p:spPr>
          <a:xfrm>
            <a:off x="9237169" y="6237742"/>
            <a:ext cx="482824" cy="215444"/>
          </a:xfrm>
          <a:prstGeom prst="rect">
            <a:avLst/>
          </a:prstGeom>
          <a:noFill/>
        </p:spPr>
        <p:txBody>
          <a:bodyPr wrap="none" rtlCol="0">
            <a:spAutoFit/>
          </a:bodyPr>
          <a:lstStyle/>
          <a:p>
            <a:r>
              <a:rPr lang="fr-FR" sz="800"/>
              <a:t>© CICR</a:t>
            </a:r>
          </a:p>
        </p:txBody>
      </p:sp>
      <p:pic>
        <p:nvPicPr>
          <p:cNvPr id="6" name="Picture 5">
            <a:extLst>
              <a:ext uri="{FF2B5EF4-FFF2-40B4-BE49-F238E27FC236}">
                <a16:creationId xmlns:a16="http://schemas.microsoft.com/office/drawing/2014/main" id="{AA490D65-1081-4365-8105-6BF86676BF84}"/>
              </a:ext>
            </a:extLst>
          </p:cNvPr>
          <p:cNvPicPr>
            <a:picLocks noChangeAspect="1"/>
          </p:cNvPicPr>
          <p:nvPr/>
        </p:nvPicPr>
        <p:blipFill>
          <a:blip r:embed="rId3"/>
          <a:stretch>
            <a:fillRect/>
          </a:stretch>
        </p:blipFill>
        <p:spPr>
          <a:xfrm>
            <a:off x="-152400" y="0"/>
            <a:ext cx="627888"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638212" y="2155537"/>
            <a:ext cx="7257253" cy="4082205"/>
          </a:xfrm>
          <a:prstGeom prst="rect">
            <a:avLst/>
          </a:prstGeom>
        </p:spPr>
      </p:pic>
      <p:sp>
        <p:nvSpPr>
          <p:cNvPr id="8" name="TextBox 7">
            <a:extLst>
              <a:ext uri="{FF2B5EF4-FFF2-40B4-BE49-F238E27FC236}">
                <a16:creationId xmlns:a16="http://schemas.microsoft.com/office/drawing/2014/main" id="{B082EF0E-9644-46AD-B514-3B8C66EDAF34}"/>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767387F6-89C9-4022-A75A-4CF2F58EAB99}"/>
              </a:ext>
            </a:extLst>
          </p:cNvPr>
          <p:cNvSpPr>
            <a:spLocks noGrp="1"/>
          </p:cNvSpPr>
          <p:nvPr>
            <p:ph type="sldNum" sz="quarter" idx="12"/>
          </p:nvPr>
        </p:nvSpPr>
        <p:spPr/>
        <p:txBody>
          <a:bodyPr/>
          <a:lstStyle/>
          <a:p>
            <a:fld id="{1431706D-C08C-44A9-BAF5-B45AE634C956}" type="slidenum">
              <a:rPr lang="fr-CH" smtClean="0"/>
              <a:t>43</a:t>
            </a:fld>
            <a:endParaRPr lang="fr-CH"/>
          </a:p>
        </p:txBody>
      </p:sp>
    </p:spTree>
    <p:extLst>
      <p:ext uri="{BB962C8B-B14F-4D97-AF65-F5344CB8AC3E}">
        <p14:creationId xmlns:p14="http://schemas.microsoft.com/office/powerpoint/2010/main" val="1251109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880136" y="389575"/>
            <a:ext cx="8485646" cy="10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fontScale="92500"/>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a:lnSpc>
                <a:spcPct val="110000"/>
              </a:lnSpc>
            </a:pPr>
            <a:r>
              <a:rPr lang="fr-FR" sz="4800" u="sng">
                <a:solidFill>
                  <a:schemeClr val="tx1"/>
                </a:solidFill>
              </a:rPr>
              <a:t>Adaptation au travail normal en EPI</a:t>
            </a:r>
          </a:p>
        </p:txBody>
      </p:sp>
      <p:sp>
        <p:nvSpPr>
          <p:cNvPr id="9" name="TextBox 8"/>
          <p:cNvSpPr txBox="1"/>
          <p:nvPr/>
        </p:nvSpPr>
        <p:spPr>
          <a:xfrm>
            <a:off x="1512888" y="4562433"/>
            <a:ext cx="734496" cy="215444"/>
          </a:xfrm>
          <a:prstGeom prst="rect">
            <a:avLst/>
          </a:prstGeom>
          <a:noFill/>
        </p:spPr>
        <p:txBody>
          <a:bodyPr wrap="none" rtlCol="0">
            <a:spAutoFit/>
          </a:bodyPr>
          <a:lstStyle/>
          <a:p>
            <a:r>
              <a:rPr lang="fr-FR" sz="800"/>
              <a:t>Images du CICR</a:t>
            </a:r>
          </a:p>
        </p:txBody>
      </p:sp>
      <p:sp>
        <p:nvSpPr>
          <p:cNvPr id="2" name="Rectangle 1"/>
          <p:cNvSpPr/>
          <p:nvPr/>
        </p:nvSpPr>
        <p:spPr>
          <a:xfrm>
            <a:off x="956170" y="5428985"/>
            <a:ext cx="10710332" cy="523220"/>
          </a:xfrm>
          <a:prstGeom prst="rect">
            <a:avLst/>
          </a:prstGeom>
        </p:spPr>
        <p:txBody>
          <a:bodyPr wrap="square">
            <a:spAutoFit/>
          </a:bodyPr>
          <a:lstStyle/>
          <a:p>
            <a:r>
              <a:rPr lang="fr-FR" sz="2800"/>
              <a:t>Les POS et EPI permettent de sauver une vie en attendant la confirmation de la maladie à virus Ebola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12888" y="2200165"/>
            <a:ext cx="4582599" cy="25777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529051" y="2200165"/>
            <a:ext cx="4582601" cy="2577713"/>
          </a:xfrm>
          <a:prstGeom prst="rect">
            <a:avLst/>
          </a:prstGeom>
        </p:spPr>
      </p:pic>
      <p:pic>
        <p:nvPicPr>
          <p:cNvPr id="8" name="Picture 7">
            <a:extLst>
              <a:ext uri="{FF2B5EF4-FFF2-40B4-BE49-F238E27FC236}">
                <a16:creationId xmlns:a16="http://schemas.microsoft.com/office/drawing/2014/main" id="{E0077A86-04CB-4157-A50F-FBC56047342F}"/>
              </a:ext>
            </a:extLst>
          </p:cNvPr>
          <p:cNvPicPr>
            <a:picLocks noChangeAspect="1"/>
          </p:cNvPicPr>
          <p:nvPr/>
        </p:nvPicPr>
        <p:blipFill>
          <a:blip r:embed="rId5"/>
          <a:stretch>
            <a:fillRect/>
          </a:stretch>
        </p:blipFill>
        <p:spPr>
          <a:xfrm>
            <a:off x="-152400" y="0"/>
            <a:ext cx="627888" cy="6858000"/>
          </a:xfrm>
          <a:prstGeom prst="rect">
            <a:avLst/>
          </a:prstGeom>
        </p:spPr>
      </p:pic>
      <p:sp>
        <p:nvSpPr>
          <p:cNvPr id="10" name="TextBox 9">
            <a:extLst>
              <a:ext uri="{FF2B5EF4-FFF2-40B4-BE49-F238E27FC236}">
                <a16:creationId xmlns:a16="http://schemas.microsoft.com/office/drawing/2014/main" id="{A4D15BDA-681E-4E9D-933A-021FBD923DCA}"/>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5" name="Slide Number Placeholder 4">
            <a:extLst>
              <a:ext uri="{FF2B5EF4-FFF2-40B4-BE49-F238E27FC236}">
                <a16:creationId xmlns:a16="http://schemas.microsoft.com/office/drawing/2014/main" id="{93DA03B9-76F2-439C-A460-876607285735}"/>
              </a:ext>
            </a:extLst>
          </p:cNvPr>
          <p:cNvSpPr>
            <a:spLocks noGrp="1"/>
          </p:cNvSpPr>
          <p:nvPr>
            <p:ph type="sldNum" sz="quarter" idx="12"/>
          </p:nvPr>
        </p:nvSpPr>
        <p:spPr/>
        <p:txBody>
          <a:bodyPr/>
          <a:lstStyle/>
          <a:p>
            <a:fld id="{1431706D-C08C-44A9-BAF5-B45AE634C956}" type="slidenum">
              <a:rPr lang="fr-CH" smtClean="0"/>
              <a:t>44</a:t>
            </a:fld>
            <a:endParaRPr lang="fr-CH"/>
          </a:p>
        </p:txBody>
      </p:sp>
    </p:spTree>
    <p:extLst>
      <p:ext uri="{BB962C8B-B14F-4D97-AF65-F5344CB8AC3E}">
        <p14:creationId xmlns:p14="http://schemas.microsoft.com/office/powerpoint/2010/main" val="3749283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78190" y="4705711"/>
            <a:ext cx="3969930" cy="1822093"/>
          </a:xfrm>
          <a:prstGeom prst="rect">
            <a:avLst/>
          </a:prstGeom>
        </p:spPr>
      </p:pic>
      <p:pic>
        <p:nvPicPr>
          <p:cNvPr id="7" name="Picture 6"/>
          <p:cNvPicPr>
            <a:picLocks noChangeAspect="1"/>
          </p:cNvPicPr>
          <p:nvPr/>
        </p:nvPicPr>
        <p:blipFill>
          <a:blip r:embed="rId4"/>
          <a:stretch>
            <a:fillRect/>
          </a:stretch>
        </p:blipFill>
        <p:spPr>
          <a:xfrm>
            <a:off x="9353003" y="1089578"/>
            <a:ext cx="2104256" cy="5536197"/>
          </a:xfrm>
          <a:prstGeom prst="rect">
            <a:avLst/>
          </a:prstGeom>
        </p:spPr>
      </p:pic>
      <p:sp>
        <p:nvSpPr>
          <p:cNvPr id="14" name="TextBox 13"/>
          <p:cNvSpPr txBox="1"/>
          <p:nvPr/>
        </p:nvSpPr>
        <p:spPr>
          <a:xfrm>
            <a:off x="1389777" y="1474798"/>
            <a:ext cx="6785393" cy="3046988"/>
          </a:xfrm>
          <a:prstGeom prst="rect">
            <a:avLst/>
          </a:prstGeom>
          <a:noFill/>
        </p:spPr>
        <p:txBody>
          <a:bodyPr wrap="square" rtlCol="0">
            <a:spAutoFit/>
          </a:bodyPr>
          <a:lstStyle/>
          <a:p>
            <a:r>
              <a:rPr lang="en-US" sz="2400" dirty="0"/>
              <a:t>ICRC lessons learn from challenges in previous deployments:</a:t>
            </a:r>
          </a:p>
          <a:p>
            <a:pPr marL="342900" indent="-342900">
              <a:buFont typeface="Arial" panose="020B0604020202020204" pitchFamily="34" charset="0"/>
              <a:buChar char="•"/>
            </a:pPr>
            <a:r>
              <a:rPr lang="en-US" sz="2400" dirty="0"/>
              <a:t>Export/End user licensing</a:t>
            </a:r>
          </a:p>
          <a:p>
            <a:pPr marL="342900" indent="-342900">
              <a:buFont typeface="Arial" panose="020B0604020202020204" pitchFamily="34" charset="0"/>
              <a:buChar char="•"/>
            </a:pPr>
            <a:r>
              <a:rPr lang="en-US" sz="2400" dirty="0"/>
              <a:t>Use of glasses or scarfs</a:t>
            </a:r>
          </a:p>
          <a:p>
            <a:pPr marL="342900" indent="-342900">
              <a:buFont typeface="Arial" panose="020B0604020202020204" pitchFamily="34" charset="0"/>
              <a:buChar char="•"/>
            </a:pPr>
            <a:r>
              <a:rPr lang="en-US" sz="2400" dirty="0"/>
              <a:t>Need for better vision and eye contact with victims</a:t>
            </a:r>
          </a:p>
          <a:p>
            <a:pPr marL="342900" indent="-342900">
              <a:buFont typeface="Arial" panose="020B0604020202020204" pitchFamily="34" charset="0"/>
              <a:buChar char="•"/>
            </a:pPr>
            <a:r>
              <a:rPr lang="en-US" sz="2400" dirty="0"/>
              <a:t>Need to be able to perform precise actions </a:t>
            </a:r>
          </a:p>
          <a:p>
            <a:pPr marL="342900" indent="-342900">
              <a:buFont typeface="Arial" panose="020B0604020202020204" pitchFamily="34" charset="0"/>
              <a:buChar char="•"/>
            </a:pPr>
            <a:r>
              <a:rPr lang="en-US" sz="2400" dirty="0"/>
              <a:t>Need for better communication</a:t>
            </a:r>
            <a:endParaRPr lang="en-US" sz="1600" dirty="0"/>
          </a:p>
        </p:txBody>
      </p:sp>
      <p:sp>
        <p:nvSpPr>
          <p:cNvPr id="8" name="Rectangle 3"/>
          <p:cNvSpPr txBox="1">
            <a:spLocks noChangeArrowheads="1"/>
          </p:cNvSpPr>
          <p:nvPr/>
        </p:nvSpPr>
        <p:spPr bwMode="auto">
          <a:xfrm>
            <a:off x="497259" y="222658"/>
            <a:ext cx="11312560" cy="97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r>
              <a:rPr lang="en-US" altLang="en-US" sz="3600" u="sng" dirty="0">
                <a:solidFill>
                  <a:schemeClr val="tx1"/>
                </a:solidFill>
              </a:rPr>
              <a:t>Challenges </a:t>
            </a:r>
            <a:r>
              <a:rPr lang="en-GB" altLang="fr-FR" sz="3600" u="sng" dirty="0">
                <a:solidFill>
                  <a:schemeClr val="tx1"/>
                </a:solidFill>
              </a:rPr>
              <a:t>whilst responding to during and </a:t>
            </a:r>
            <a:r>
              <a:rPr lang="en-GB" altLang="fr-FR" sz="3600" u="sng" dirty="0" err="1">
                <a:solidFill>
                  <a:schemeClr val="tx1"/>
                </a:solidFill>
              </a:rPr>
              <a:t>ebola</a:t>
            </a:r>
            <a:r>
              <a:rPr lang="en-GB" altLang="fr-FR" sz="3600" u="sng" dirty="0">
                <a:solidFill>
                  <a:schemeClr val="tx1"/>
                </a:solidFill>
              </a:rPr>
              <a:t> outbreak </a:t>
            </a:r>
            <a:endParaRPr lang="en-US" altLang="en-US" sz="3600" u="sng" dirty="0">
              <a:solidFill>
                <a:schemeClr val="tx1"/>
              </a:solidFill>
            </a:endParaRPr>
          </a:p>
        </p:txBody>
      </p:sp>
      <p:pic>
        <p:nvPicPr>
          <p:cNvPr id="9" name="Picture 8">
            <a:extLst>
              <a:ext uri="{FF2B5EF4-FFF2-40B4-BE49-F238E27FC236}">
                <a16:creationId xmlns:a16="http://schemas.microsoft.com/office/drawing/2014/main" id="{C389E9E2-1224-44B5-9FFE-58763B91E2F8}"/>
              </a:ext>
            </a:extLst>
          </p:cNvPr>
          <p:cNvPicPr>
            <a:picLocks noChangeAspect="1"/>
          </p:cNvPicPr>
          <p:nvPr/>
        </p:nvPicPr>
        <p:blipFill>
          <a:blip r:embed="rId5"/>
          <a:stretch>
            <a:fillRect/>
          </a:stretch>
        </p:blipFill>
        <p:spPr>
          <a:xfrm>
            <a:off x="-152400" y="0"/>
            <a:ext cx="627888" cy="6858000"/>
          </a:xfrm>
          <a:prstGeom prst="rect">
            <a:avLst/>
          </a:prstGeom>
        </p:spPr>
      </p:pic>
      <p:sp>
        <p:nvSpPr>
          <p:cNvPr id="10" name="TextBox 9">
            <a:extLst>
              <a:ext uri="{FF2B5EF4-FFF2-40B4-BE49-F238E27FC236}">
                <a16:creationId xmlns:a16="http://schemas.microsoft.com/office/drawing/2014/main" id="{F17EDB89-784C-4BE7-8719-8BD489969A48}"/>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2" name="Slide Number Placeholder 1">
            <a:extLst>
              <a:ext uri="{FF2B5EF4-FFF2-40B4-BE49-F238E27FC236}">
                <a16:creationId xmlns:a16="http://schemas.microsoft.com/office/drawing/2014/main" id="{D9666FF9-5EA0-42E9-8758-3E968BC211DF}"/>
              </a:ext>
            </a:extLst>
          </p:cNvPr>
          <p:cNvSpPr>
            <a:spLocks noGrp="1"/>
          </p:cNvSpPr>
          <p:nvPr>
            <p:ph type="sldNum" sz="quarter" idx="12"/>
          </p:nvPr>
        </p:nvSpPr>
        <p:spPr/>
        <p:txBody>
          <a:bodyPr/>
          <a:lstStyle/>
          <a:p>
            <a:fld id="{1431706D-C08C-44A9-BAF5-B45AE634C956}" type="slidenum">
              <a:rPr lang="fr-CH" smtClean="0"/>
              <a:t>45</a:t>
            </a:fld>
            <a:endParaRPr lang="fr-CH"/>
          </a:p>
        </p:txBody>
      </p:sp>
    </p:spTree>
    <p:extLst>
      <p:ext uri="{BB962C8B-B14F-4D97-AF65-F5344CB8AC3E}">
        <p14:creationId xmlns:p14="http://schemas.microsoft.com/office/powerpoint/2010/main" val="2704881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A636-B13A-4027-9A3D-86FE088B3BD6}"/>
              </a:ext>
            </a:extLst>
          </p:cNvPr>
          <p:cNvSpPr>
            <a:spLocks noGrp="1"/>
          </p:cNvSpPr>
          <p:nvPr>
            <p:ph type="title"/>
          </p:nvPr>
        </p:nvSpPr>
        <p:spPr/>
        <p:txBody>
          <a:bodyPr/>
          <a:lstStyle/>
          <a:p>
            <a:pPr algn="ctr"/>
            <a:r>
              <a:rPr lang="en-US" b="1" u="sng" dirty="0"/>
              <a:t>Controlling infection in health-care settings</a:t>
            </a:r>
            <a:endParaRPr lang="fr-CH" b="1" u="sng" dirty="0"/>
          </a:p>
        </p:txBody>
      </p:sp>
      <p:sp>
        <p:nvSpPr>
          <p:cNvPr id="3" name="Content Placeholder 2">
            <a:extLst>
              <a:ext uri="{FF2B5EF4-FFF2-40B4-BE49-F238E27FC236}">
                <a16:creationId xmlns:a16="http://schemas.microsoft.com/office/drawing/2014/main" id="{4A520CE3-A687-4597-81CC-BC1932B8F8F8}"/>
              </a:ext>
            </a:extLst>
          </p:cNvPr>
          <p:cNvSpPr>
            <a:spLocks noGrp="1"/>
          </p:cNvSpPr>
          <p:nvPr>
            <p:ph idx="1"/>
          </p:nvPr>
        </p:nvSpPr>
        <p:spPr/>
        <p:txBody>
          <a:bodyPr>
            <a:normAutofit fontScale="92500" lnSpcReduction="10000"/>
          </a:bodyPr>
          <a:lstStyle/>
          <a:p>
            <a:r>
              <a:rPr lang="en-US" dirty="0"/>
              <a:t>Health-care workers should always take standard precautions when caring for patients, regardless of their presumed diagnosis. These include basic hand hygiene, respiratory hygiene, use of personal protective equipment (to block splashes or other contact with infected materials), safe injection practices and safe burial practices.</a:t>
            </a:r>
          </a:p>
          <a:p>
            <a:r>
              <a:rPr lang="en-US" dirty="0"/>
              <a:t>Health-care workers caring for patients with suspected or confirmed Ebola virus should apply extra infection control measures to prevent contact with the patient’s blood and body fluids and contaminated surfaces or materials such as clothing and bedding. When in close contact (within 1 meter) of patients with EBV, health-care workers should wear face protection (a face shield or a medical mask and goggles), a clean, non-sterile long-sleeved gown, and gloves (sterile gloves for some procedures).</a:t>
            </a:r>
          </a:p>
          <a:p>
            <a:endParaRPr lang="fr-CH" dirty="0"/>
          </a:p>
        </p:txBody>
      </p:sp>
      <p:pic>
        <p:nvPicPr>
          <p:cNvPr id="4" name="Picture 3">
            <a:extLst>
              <a:ext uri="{FF2B5EF4-FFF2-40B4-BE49-F238E27FC236}">
                <a16:creationId xmlns:a16="http://schemas.microsoft.com/office/drawing/2014/main" id="{4DB4E84C-21BD-4E44-A6E7-E3543923D083}"/>
              </a:ext>
            </a:extLst>
          </p:cNvPr>
          <p:cNvPicPr>
            <a:picLocks noChangeAspect="1"/>
          </p:cNvPicPr>
          <p:nvPr/>
        </p:nvPicPr>
        <p:blipFill>
          <a:blip r:embed="rId2"/>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1CC378B2-A51A-4741-8F69-FAAE8698DE73}"/>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3C29E034-9101-469D-B435-33030F598405}"/>
              </a:ext>
            </a:extLst>
          </p:cNvPr>
          <p:cNvSpPr>
            <a:spLocks noGrp="1"/>
          </p:cNvSpPr>
          <p:nvPr>
            <p:ph type="sldNum" sz="quarter" idx="12"/>
          </p:nvPr>
        </p:nvSpPr>
        <p:spPr/>
        <p:txBody>
          <a:bodyPr/>
          <a:lstStyle/>
          <a:p>
            <a:fld id="{1431706D-C08C-44A9-BAF5-B45AE634C956}" type="slidenum">
              <a:rPr lang="fr-CH" smtClean="0"/>
              <a:t>46</a:t>
            </a:fld>
            <a:endParaRPr lang="fr-CH"/>
          </a:p>
        </p:txBody>
      </p:sp>
    </p:spTree>
    <p:extLst>
      <p:ext uri="{BB962C8B-B14F-4D97-AF65-F5344CB8AC3E}">
        <p14:creationId xmlns:p14="http://schemas.microsoft.com/office/powerpoint/2010/main" val="1072711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066" y="18255"/>
            <a:ext cx="10515600" cy="1325563"/>
          </a:xfrm>
        </p:spPr>
        <p:txBody>
          <a:bodyPr/>
          <a:lstStyle/>
          <a:p>
            <a:pPr algn="ctr"/>
            <a:r>
              <a:rPr lang="fr-FR" u="sng">
                <a:latin typeface="+mn-lt"/>
              </a:rPr>
              <a:t>Pays affecté par une catastrophe naturelle dans le Pacifique occidental</a:t>
            </a:r>
          </a:p>
        </p:txBody>
      </p:sp>
      <p:sp>
        <p:nvSpPr>
          <p:cNvPr id="3" name="Espace réservé du contenu 2"/>
          <p:cNvSpPr>
            <a:spLocks noGrp="1"/>
          </p:cNvSpPr>
          <p:nvPr>
            <p:ph idx="1"/>
          </p:nvPr>
        </p:nvSpPr>
        <p:spPr>
          <a:xfrm>
            <a:off x="750066" y="1600867"/>
            <a:ext cx="10515600" cy="4351338"/>
          </a:xfrm>
        </p:spPr>
        <p:txBody>
          <a:bodyPr>
            <a:noAutofit/>
          </a:bodyPr>
          <a:lstStyle/>
          <a:p>
            <a:r>
              <a:rPr lang="fr-FR" sz="2400"/>
              <a:t>Établissements de santé provisoires, tentes</a:t>
            </a:r>
          </a:p>
          <a:p>
            <a:r>
              <a:rPr lang="fr-FR" sz="2400"/>
              <a:t>Déploiement de professionnels de santé à proximité</a:t>
            </a:r>
          </a:p>
          <a:p>
            <a:r>
              <a:rPr lang="fr-FR" sz="2400"/>
              <a:t>Constitution de stocks de médicaments, colis alimentaires triés par couleur selon l’état des patients</a:t>
            </a:r>
          </a:p>
          <a:p>
            <a:r>
              <a:rPr lang="fr-FR" sz="2400"/>
              <a:t>Transfert de patients vers les soins secondaires – évacuations médicales</a:t>
            </a:r>
          </a:p>
          <a:p>
            <a:r>
              <a:rPr lang="fr-FR" sz="2400"/>
              <a:t>Kits d’urgence de médicaments, soutien des autres municipalités</a:t>
            </a:r>
          </a:p>
          <a:p>
            <a:r>
              <a:rPr lang="fr-FR" sz="2400"/>
              <a:t>Directives simplifiées</a:t>
            </a:r>
          </a:p>
          <a:p>
            <a:endParaRPr lang="en-GB" sz="2400" dirty="0"/>
          </a:p>
          <a:p>
            <a:r>
              <a:rPr lang="fr-FR" sz="2400"/>
              <a:t>Déploiement de PEN : </a:t>
            </a:r>
          </a:p>
          <a:p>
            <a:pPr lvl="1">
              <a:buFont typeface="Wingdings" panose="05000000000000000000" pitchFamily="2" charset="2"/>
              <a:buChar char="§"/>
            </a:pPr>
            <a:r>
              <a:rPr lang="fr-FR"/>
              <a:t>Formation des personnels de santé </a:t>
            </a:r>
          </a:p>
          <a:p>
            <a:pPr lvl="1">
              <a:buFont typeface="Wingdings" panose="05000000000000000000" pitchFamily="2" charset="2"/>
              <a:buChar char="§"/>
            </a:pPr>
            <a:r>
              <a:rPr lang="fr-FR"/>
              <a:t>Fourniture des technologies essentielles</a:t>
            </a:r>
          </a:p>
          <a:p>
            <a:pPr lvl="1">
              <a:buFont typeface="Wingdings" panose="05000000000000000000" pitchFamily="2" charset="2"/>
              <a:buChar char="§"/>
            </a:pPr>
            <a:r>
              <a:rPr lang="fr-FR" sz="2400"/>
              <a:t>Kits d’urgence dans la région</a:t>
            </a:r>
          </a:p>
        </p:txBody>
      </p:sp>
      <p:pic>
        <p:nvPicPr>
          <p:cNvPr id="4" name="Picture 2"/>
          <p:cNvPicPr>
            <a:picLocks noChangeAspect="1" noChangeArrowheads="1"/>
          </p:cNvPicPr>
          <p:nvPr/>
        </p:nvPicPr>
        <p:blipFill>
          <a:blip r:embed="rId2" cstate="print"/>
          <a:srcRect/>
          <a:stretch>
            <a:fillRect/>
          </a:stretch>
        </p:blipFill>
        <p:spPr bwMode="auto">
          <a:xfrm>
            <a:off x="7357967" y="4174236"/>
            <a:ext cx="4320217" cy="257359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A49FADA-37B5-43A2-8142-C5F055199423}"/>
              </a:ext>
            </a:extLst>
          </p:cNvPr>
          <p:cNvPicPr>
            <a:picLocks noChangeAspect="1"/>
          </p:cNvPicPr>
          <p:nvPr/>
        </p:nvPicPr>
        <p:blipFill>
          <a:blip r:embed="rId3"/>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E4F49D5F-6975-4D6F-9D23-DBB79D62319C}"/>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7" name="Slide Number Placeholder 6">
            <a:extLst>
              <a:ext uri="{FF2B5EF4-FFF2-40B4-BE49-F238E27FC236}">
                <a16:creationId xmlns:a16="http://schemas.microsoft.com/office/drawing/2014/main" id="{415B32FC-586C-4426-BC3C-D6ABD10EBDBB}"/>
              </a:ext>
            </a:extLst>
          </p:cNvPr>
          <p:cNvSpPr>
            <a:spLocks noGrp="1"/>
          </p:cNvSpPr>
          <p:nvPr>
            <p:ph type="sldNum" sz="quarter" idx="12"/>
          </p:nvPr>
        </p:nvSpPr>
        <p:spPr/>
        <p:txBody>
          <a:bodyPr/>
          <a:lstStyle/>
          <a:p>
            <a:fld id="{1431706D-C08C-44A9-BAF5-B45AE634C956}" type="slidenum">
              <a:rPr lang="fr-CH" smtClean="0"/>
              <a:t>47</a:t>
            </a:fld>
            <a:endParaRPr lang="fr-CH"/>
          </a:p>
        </p:txBody>
      </p:sp>
    </p:spTree>
    <p:extLst>
      <p:ext uri="{BB962C8B-B14F-4D97-AF65-F5344CB8AC3E}">
        <p14:creationId xmlns:p14="http://schemas.microsoft.com/office/powerpoint/2010/main" val="2300757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022C-9FD2-4249-9B99-4AA6D139E25B}"/>
              </a:ext>
            </a:extLst>
          </p:cNvPr>
          <p:cNvSpPr>
            <a:spLocks noGrp="1"/>
          </p:cNvSpPr>
          <p:nvPr>
            <p:ph type="title"/>
          </p:nvPr>
        </p:nvSpPr>
        <p:spPr>
          <a:xfrm>
            <a:off x="838200" y="221905"/>
            <a:ext cx="10515600" cy="1325563"/>
          </a:xfrm>
        </p:spPr>
        <p:txBody>
          <a:bodyPr/>
          <a:lstStyle/>
          <a:p>
            <a:pPr algn="ctr"/>
            <a:r>
              <a:rPr lang="fr-FR" u="sng">
                <a:latin typeface="+mn-lt"/>
              </a:rPr>
              <a:t>Pays affecté par une catastrophe naturelle dans le Pacifique occidental</a:t>
            </a:r>
          </a:p>
        </p:txBody>
      </p:sp>
      <p:sp>
        <p:nvSpPr>
          <p:cNvPr id="3" name="Content Placeholder 2">
            <a:extLst>
              <a:ext uri="{FF2B5EF4-FFF2-40B4-BE49-F238E27FC236}">
                <a16:creationId xmlns:a16="http://schemas.microsoft.com/office/drawing/2014/main" id="{548D6E9D-17A7-4799-8F15-D7E91C265019}"/>
              </a:ext>
            </a:extLst>
          </p:cNvPr>
          <p:cNvSpPr>
            <a:spLocks noGrp="1"/>
          </p:cNvSpPr>
          <p:nvPr>
            <p:ph idx="1"/>
          </p:nvPr>
        </p:nvSpPr>
        <p:spPr>
          <a:xfrm>
            <a:off x="659567" y="1825624"/>
            <a:ext cx="11397754" cy="4919949"/>
          </a:xfrm>
        </p:spPr>
        <p:txBody>
          <a:bodyPr>
            <a:normAutofit lnSpcReduction="10000"/>
          </a:bodyPr>
          <a:lstStyle/>
          <a:p>
            <a:pPr lvl="0"/>
            <a:r>
              <a:rPr lang="fr-FR"/>
              <a:t>La préparation aux catastrophes naturelles est critique : kits prêts, imperméables, copies des informations médicales, évacuation précoce</a:t>
            </a:r>
          </a:p>
          <a:p>
            <a:pPr lvl="0"/>
            <a:r>
              <a:rPr lang="fr-FR"/>
              <a:t>Tout changement soudain de l’apport alimentaire peut entraîner une hypoglycémie ou une hyperglycémie sévères</a:t>
            </a:r>
          </a:p>
          <a:p>
            <a:pPr lvl="0"/>
            <a:r>
              <a:rPr lang="fr-FR"/>
              <a:t>Acheminement de matériel : seringues, insuline ; mobilisation de volontaires pour apporter le matériel dans les refuges</a:t>
            </a:r>
          </a:p>
          <a:p>
            <a:pPr lvl="0"/>
            <a:r>
              <a:rPr lang="fr-FR"/>
              <a:t>Connexion par FaceTime pour répondre aux questions des personnes dans les refuges</a:t>
            </a:r>
          </a:p>
          <a:p>
            <a:pPr lvl="0"/>
            <a:r>
              <a:rPr lang="fr-FR"/>
              <a:t>Ressources en différentes langues</a:t>
            </a:r>
          </a:p>
          <a:p>
            <a:pPr lvl="0"/>
            <a:r>
              <a:rPr lang="fr-FR"/>
              <a:t>Documents pour changer d’insuline, révisés par l’ADA en août 2018 (diabetesdisasterresponse.org)</a:t>
            </a:r>
          </a:p>
          <a:p>
            <a:pPr lvl="0"/>
            <a:r>
              <a:rPr lang="fr-FR"/>
              <a:t>Whatsapp et version texte</a:t>
            </a:r>
          </a:p>
          <a:p>
            <a:pPr lvl="0"/>
            <a:r>
              <a:rPr lang="fr-FR"/>
              <a:t>Mise en réseau avec l’association des médecins de famille</a:t>
            </a:r>
          </a:p>
          <a:p>
            <a:pPr marL="0" lvl="0" indent="0">
              <a:buNone/>
            </a:pPr>
            <a:endParaRPr lang="fr-CH" dirty="0"/>
          </a:p>
          <a:p>
            <a:endParaRPr lang="fr-CH" dirty="0"/>
          </a:p>
        </p:txBody>
      </p:sp>
      <p:pic>
        <p:nvPicPr>
          <p:cNvPr id="4" name="Picture 3">
            <a:extLst>
              <a:ext uri="{FF2B5EF4-FFF2-40B4-BE49-F238E27FC236}">
                <a16:creationId xmlns:a16="http://schemas.microsoft.com/office/drawing/2014/main" id="{C8DA8742-A36F-4071-A628-8988795A3048}"/>
              </a:ext>
            </a:extLst>
          </p:cNvPr>
          <p:cNvPicPr>
            <a:picLocks noChangeAspect="1"/>
          </p:cNvPicPr>
          <p:nvPr/>
        </p:nvPicPr>
        <p:blipFill>
          <a:blip r:embed="rId2"/>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9F9299F7-7BED-4F1A-A3C9-6F123E88172E}"/>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C34709C1-69C6-4839-872B-3777EC38D58F}"/>
              </a:ext>
            </a:extLst>
          </p:cNvPr>
          <p:cNvSpPr>
            <a:spLocks noGrp="1"/>
          </p:cNvSpPr>
          <p:nvPr>
            <p:ph type="sldNum" sz="quarter" idx="12"/>
          </p:nvPr>
        </p:nvSpPr>
        <p:spPr/>
        <p:txBody>
          <a:bodyPr/>
          <a:lstStyle/>
          <a:p>
            <a:fld id="{1431706D-C08C-44A9-BAF5-B45AE634C956}" type="slidenum">
              <a:rPr lang="fr-CH" smtClean="0"/>
              <a:t>48</a:t>
            </a:fld>
            <a:endParaRPr lang="fr-CH"/>
          </a:p>
        </p:txBody>
      </p:sp>
    </p:spTree>
    <p:extLst>
      <p:ext uri="{BB962C8B-B14F-4D97-AF65-F5344CB8AC3E}">
        <p14:creationId xmlns:p14="http://schemas.microsoft.com/office/powerpoint/2010/main" val="2664454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EAE2-E694-4443-8660-6E543D190051}"/>
              </a:ext>
            </a:extLst>
          </p:cNvPr>
          <p:cNvSpPr>
            <a:spLocks noGrp="1"/>
          </p:cNvSpPr>
          <p:nvPr>
            <p:ph type="title"/>
          </p:nvPr>
        </p:nvSpPr>
        <p:spPr>
          <a:xfrm>
            <a:off x="846907" y="31548"/>
            <a:ext cx="10515600" cy="1325563"/>
          </a:xfrm>
        </p:spPr>
        <p:txBody>
          <a:bodyPr/>
          <a:lstStyle/>
          <a:p>
            <a:pPr algn="ctr"/>
            <a:r>
              <a:rPr lang="en-US" u="sng" dirty="0">
                <a:latin typeface="+mn-lt"/>
              </a:rPr>
              <a:t>Emergency preparedness</a:t>
            </a:r>
            <a:endParaRPr lang="fr-CH" u="sng" dirty="0">
              <a:latin typeface="+mn-lt"/>
            </a:endParaRPr>
          </a:p>
        </p:txBody>
      </p:sp>
      <p:pic>
        <p:nvPicPr>
          <p:cNvPr id="4" name="Content Placeholder 3">
            <a:extLst>
              <a:ext uri="{FF2B5EF4-FFF2-40B4-BE49-F238E27FC236}">
                <a16:creationId xmlns:a16="http://schemas.microsoft.com/office/drawing/2014/main" id="{78E45FDB-834D-478E-A3E6-9A4B2EA36895}"/>
              </a:ext>
            </a:extLst>
          </p:cNvPr>
          <p:cNvPicPr>
            <a:picLocks noGrp="1" noChangeAspect="1"/>
          </p:cNvPicPr>
          <p:nvPr>
            <p:ph idx="1"/>
          </p:nvPr>
        </p:nvPicPr>
        <p:blipFill>
          <a:blip r:embed="rId2"/>
          <a:stretch>
            <a:fillRect/>
          </a:stretch>
        </p:blipFill>
        <p:spPr>
          <a:xfrm>
            <a:off x="1045210" y="1061774"/>
            <a:ext cx="10414606" cy="5158750"/>
          </a:xfrm>
          <a:prstGeom prst="rect">
            <a:avLst/>
          </a:prstGeom>
        </p:spPr>
      </p:pic>
      <p:sp>
        <p:nvSpPr>
          <p:cNvPr id="5" name="TextBox 4">
            <a:extLst>
              <a:ext uri="{FF2B5EF4-FFF2-40B4-BE49-F238E27FC236}">
                <a16:creationId xmlns:a16="http://schemas.microsoft.com/office/drawing/2014/main" id="{CB05E011-3749-422D-BF9D-A074BFB96AFE}"/>
              </a:ext>
            </a:extLst>
          </p:cNvPr>
          <p:cNvSpPr txBox="1"/>
          <p:nvPr/>
        </p:nvSpPr>
        <p:spPr>
          <a:xfrm>
            <a:off x="3251783" y="6349236"/>
            <a:ext cx="9908498" cy="646331"/>
          </a:xfrm>
          <a:prstGeom prst="rect">
            <a:avLst/>
          </a:prstGeom>
          <a:noFill/>
        </p:spPr>
        <p:txBody>
          <a:bodyPr wrap="square" rtlCol="0">
            <a:spAutoFit/>
          </a:bodyPr>
          <a:lstStyle/>
          <a:p>
            <a:r>
              <a:rPr lang="en-US" dirty="0" err="1"/>
              <a:t>Allweiss</a:t>
            </a:r>
            <a:r>
              <a:rPr lang="en-US" dirty="0"/>
              <a:t> P., Albright A. Diabetes, disasters and decisions. 2011. www.futuremedicine.com</a:t>
            </a:r>
          </a:p>
          <a:p>
            <a:endParaRPr lang="fr-CH" dirty="0"/>
          </a:p>
        </p:txBody>
      </p:sp>
      <p:pic>
        <p:nvPicPr>
          <p:cNvPr id="6" name="Picture 5">
            <a:extLst>
              <a:ext uri="{FF2B5EF4-FFF2-40B4-BE49-F238E27FC236}">
                <a16:creationId xmlns:a16="http://schemas.microsoft.com/office/drawing/2014/main" id="{E0DE56E7-EE2E-4A7A-BEEB-AB6F6B795438}"/>
              </a:ext>
            </a:extLst>
          </p:cNvPr>
          <p:cNvPicPr>
            <a:picLocks noChangeAspect="1"/>
          </p:cNvPicPr>
          <p:nvPr/>
        </p:nvPicPr>
        <p:blipFill>
          <a:blip r:embed="rId3"/>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CA50BBB5-6E1C-48C8-A9A0-3DD05AF9D9AC}"/>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88694A6C-AE47-40AC-B423-0982EBC01132}"/>
              </a:ext>
            </a:extLst>
          </p:cNvPr>
          <p:cNvSpPr>
            <a:spLocks noGrp="1"/>
          </p:cNvSpPr>
          <p:nvPr>
            <p:ph type="sldNum" sz="quarter" idx="12"/>
          </p:nvPr>
        </p:nvSpPr>
        <p:spPr/>
        <p:txBody>
          <a:bodyPr/>
          <a:lstStyle/>
          <a:p>
            <a:fld id="{1431706D-C08C-44A9-BAF5-B45AE634C956}" type="slidenum">
              <a:rPr lang="fr-CH" smtClean="0"/>
              <a:t>49</a:t>
            </a:fld>
            <a:endParaRPr lang="fr-CH"/>
          </a:p>
        </p:txBody>
      </p:sp>
    </p:spTree>
    <p:extLst>
      <p:ext uri="{BB962C8B-B14F-4D97-AF65-F5344CB8AC3E}">
        <p14:creationId xmlns:p14="http://schemas.microsoft.com/office/powerpoint/2010/main" val="310942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627888" cy="6858000"/>
          </a:xfrm>
          <a:prstGeom prst="rect">
            <a:avLst/>
          </a:prstGeom>
        </p:spPr>
      </p:pic>
      <p:sp>
        <p:nvSpPr>
          <p:cNvPr id="3" name="TextBox 2"/>
          <p:cNvSpPr txBox="1"/>
          <p:nvPr/>
        </p:nvSpPr>
        <p:spPr>
          <a:xfrm>
            <a:off x="83492" y="4611107"/>
            <a:ext cx="461665" cy="1961371"/>
          </a:xfrm>
          <a:prstGeom prst="rect">
            <a:avLst/>
          </a:prstGeom>
          <a:noFill/>
        </p:spPr>
        <p:txBody>
          <a:bodyPr vert="vert270" wrap="none" rtlCol="0">
            <a:spAutoFit/>
          </a:bodyPr>
          <a:lstStyle/>
          <a:p>
            <a:r>
              <a:rPr lang="fr-FR">
                <a:solidFill>
                  <a:schemeClr val="bg1"/>
                </a:solidFill>
              </a:rPr>
              <a:t>Cours H.E.L.P. 2019</a:t>
            </a:r>
          </a:p>
        </p:txBody>
      </p:sp>
      <p:pic>
        <p:nvPicPr>
          <p:cNvPr id="5" name="Voices from Yemen (Ghanyah - Nawal)">
            <a:hlinkClick r:id="" action="ppaction://media"/>
            <a:extLst>
              <a:ext uri="{FF2B5EF4-FFF2-40B4-BE49-F238E27FC236}">
                <a16:creationId xmlns:a16="http://schemas.microsoft.com/office/drawing/2014/main" id="{74123126-8996-4875-B4D2-90D54AC6E4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1038B16-6607-4E0C-973E-6C4B0088A78B}"/>
              </a:ext>
            </a:extLst>
          </p:cNvPr>
          <p:cNvSpPr>
            <a:spLocks noGrp="1"/>
          </p:cNvSpPr>
          <p:nvPr>
            <p:ph type="sldNum" sz="quarter" idx="12"/>
          </p:nvPr>
        </p:nvSpPr>
        <p:spPr/>
        <p:txBody>
          <a:bodyPr/>
          <a:lstStyle/>
          <a:p>
            <a:fld id="{1431706D-C08C-44A9-BAF5-B45AE634C956}" type="slidenum">
              <a:rPr lang="fr-CH" smtClean="0"/>
              <a:t>5</a:t>
            </a:fld>
            <a:endParaRPr lang="fr-CH"/>
          </a:p>
        </p:txBody>
      </p:sp>
    </p:spTree>
    <p:extLst>
      <p:ext uri="{BB962C8B-B14F-4D97-AF65-F5344CB8AC3E}">
        <p14:creationId xmlns:p14="http://schemas.microsoft.com/office/powerpoint/2010/main" val="248597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EAE2-E694-4443-8660-6E543D190051}"/>
              </a:ext>
            </a:extLst>
          </p:cNvPr>
          <p:cNvSpPr>
            <a:spLocks noGrp="1"/>
          </p:cNvSpPr>
          <p:nvPr>
            <p:ph type="title"/>
          </p:nvPr>
        </p:nvSpPr>
        <p:spPr>
          <a:xfrm>
            <a:off x="959386" y="0"/>
            <a:ext cx="10515600" cy="1325563"/>
          </a:xfrm>
        </p:spPr>
        <p:txBody>
          <a:bodyPr/>
          <a:lstStyle/>
          <a:p>
            <a:pPr algn="ctr"/>
            <a:r>
              <a:rPr lang="fr-FR" u="sng">
                <a:latin typeface="+mn-lt"/>
              </a:rPr>
              <a:t>Préparation aux situations d’urgence</a:t>
            </a:r>
          </a:p>
        </p:txBody>
      </p:sp>
      <p:sp>
        <p:nvSpPr>
          <p:cNvPr id="5" name="TextBox 4">
            <a:extLst>
              <a:ext uri="{FF2B5EF4-FFF2-40B4-BE49-F238E27FC236}">
                <a16:creationId xmlns:a16="http://schemas.microsoft.com/office/drawing/2014/main" id="{CB05E011-3749-422D-BF9D-A074BFB96AFE}"/>
              </a:ext>
            </a:extLst>
          </p:cNvPr>
          <p:cNvSpPr txBox="1"/>
          <p:nvPr/>
        </p:nvSpPr>
        <p:spPr>
          <a:xfrm>
            <a:off x="7937712" y="6454851"/>
            <a:ext cx="4349856" cy="646331"/>
          </a:xfrm>
          <a:prstGeom prst="rect">
            <a:avLst/>
          </a:prstGeom>
          <a:noFill/>
        </p:spPr>
        <p:txBody>
          <a:bodyPr wrap="square" rtlCol="0">
            <a:spAutoFit/>
          </a:bodyPr>
          <a:lstStyle/>
          <a:p>
            <a:r>
              <a:rPr lang="fr-FR"/>
              <a:t>Diabetes Disaster Response Coalition 2018 </a:t>
            </a:r>
          </a:p>
          <a:p>
            <a:endParaRPr lang="fr-CH" dirty="0"/>
          </a:p>
        </p:txBody>
      </p:sp>
      <p:pic>
        <p:nvPicPr>
          <p:cNvPr id="7" name="Picture 6">
            <a:extLst>
              <a:ext uri="{FF2B5EF4-FFF2-40B4-BE49-F238E27FC236}">
                <a16:creationId xmlns:a16="http://schemas.microsoft.com/office/drawing/2014/main" id="{5BE39110-46F2-4865-9147-A4CAA8F543F0}"/>
              </a:ext>
            </a:extLst>
          </p:cNvPr>
          <p:cNvPicPr>
            <a:picLocks noChangeAspect="1"/>
          </p:cNvPicPr>
          <p:nvPr/>
        </p:nvPicPr>
        <p:blipFill>
          <a:blip r:embed="rId2"/>
          <a:stretch>
            <a:fillRect/>
          </a:stretch>
        </p:blipFill>
        <p:spPr>
          <a:xfrm>
            <a:off x="959386" y="1137647"/>
            <a:ext cx="8669356" cy="5317204"/>
          </a:xfrm>
          <a:prstGeom prst="rect">
            <a:avLst/>
          </a:prstGeom>
        </p:spPr>
      </p:pic>
      <p:pic>
        <p:nvPicPr>
          <p:cNvPr id="6" name="Picture 5">
            <a:extLst>
              <a:ext uri="{FF2B5EF4-FFF2-40B4-BE49-F238E27FC236}">
                <a16:creationId xmlns:a16="http://schemas.microsoft.com/office/drawing/2014/main" id="{5A49116D-0AEF-4B4A-8F88-F1FC08D1BAC4}"/>
              </a:ext>
            </a:extLst>
          </p:cNvPr>
          <p:cNvPicPr>
            <a:picLocks noChangeAspect="1"/>
          </p:cNvPicPr>
          <p:nvPr/>
        </p:nvPicPr>
        <p:blipFill>
          <a:blip r:embed="rId3"/>
          <a:stretch>
            <a:fillRect/>
          </a:stretch>
        </p:blipFill>
        <p:spPr>
          <a:xfrm>
            <a:off x="-152400" y="0"/>
            <a:ext cx="627888" cy="6858000"/>
          </a:xfrm>
          <a:prstGeom prst="rect">
            <a:avLst/>
          </a:prstGeom>
        </p:spPr>
      </p:pic>
      <p:sp>
        <p:nvSpPr>
          <p:cNvPr id="8" name="TextBox 7">
            <a:extLst>
              <a:ext uri="{FF2B5EF4-FFF2-40B4-BE49-F238E27FC236}">
                <a16:creationId xmlns:a16="http://schemas.microsoft.com/office/drawing/2014/main" id="{41CA4204-36EA-4409-B764-080EBF559BEA}"/>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82231C14-8B9E-4302-BE83-9692BC9F97DB}"/>
              </a:ext>
            </a:extLst>
          </p:cNvPr>
          <p:cNvSpPr>
            <a:spLocks noGrp="1"/>
          </p:cNvSpPr>
          <p:nvPr>
            <p:ph type="sldNum" sz="quarter" idx="12"/>
          </p:nvPr>
        </p:nvSpPr>
        <p:spPr/>
        <p:txBody>
          <a:bodyPr/>
          <a:lstStyle/>
          <a:p>
            <a:fld id="{1431706D-C08C-44A9-BAF5-B45AE634C956}" type="slidenum">
              <a:rPr lang="fr-CH" smtClean="0"/>
              <a:t>50</a:t>
            </a:fld>
            <a:endParaRPr lang="fr-CH"/>
          </a:p>
        </p:txBody>
      </p:sp>
    </p:spTree>
    <p:extLst>
      <p:ext uri="{BB962C8B-B14F-4D97-AF65-F5344CB8AC3E}">
        <p14:creationId xmlns:p14="http://schemas.microsoft.com/office/powerpoint/2010/main" val="3985139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FE46-EF6C-4BB4-A285-2F247917B902}"/>
              </a:ext>
            </a:extLst>
          </p:cNvPr>
          <p:cNvSpPr>
            <a:spLocks noGrp="1"/>
          </p:cNvSpPr>
          <p:nvPr>
            <p:ph type="title"/>
          </p:nvPr>
        </p:nvSpPr>
        <p:spPr>
          <a:xfrm>
            <a:off x="2237342" y="-53521"/>
            <a:ext cx="7997328" cy="1325563"/>
          </a:xfrm>
        </p:spPr>
        <p:txBody>
          <a:bodyPr>
            <a:normAutofit/>
          </a:bodyPr>
          <a:lstStyle/>
          <a:p>
            <a:pPr algn="ctr"/>
            <a:r>
              <a:rPr lang="fr-FR" sz="4000" u="sng">
                <a:latin typeface="+mn-lt"/>
              </a:rPr>
              <a:t>Contenu du kit d’urgence de diabète</a:t>
            </a:r>
          </a:p>
        </p:txBody>
      </p:sp>
      <p:pic>
        <p:nvPicPr>
          <p:cNvPr id="5" name="Content Placeholder 4">
            <a:extLst>
              <a:ext uri="{FF2B5EF4-FFF2-40B4-BE49-F238E27FC236}">
                <a16:creationId xmlns:a16="http://schemas.microsoft.com/office/drawing/2014/main" id="{74E8EAFC-D0C9-4128-9DB9-938A8CB3C778}"/>
              </a:ext>
            </a:extLst>
          </p:cNvPr>
          <p:cNvPicPr>
            <a:picLocks noGrp="1" noChangeAspect="1"/>
          </p:cNvPicPr>
          <p:nvPr>
            <p:ph idx="1"/>
          </p:nvPr>
        </p:nvPicPr>
        <p:blipFill>
          <a:blip r:embed="rId2"/>
          <a:stretch>
            <a:fillRect/>
          </a:stretch>
        </p:blipFill>
        <p:spPr>
          <a:xfrm>
            <a:off x="659451" y="1373948"/>
            <a:ext cx="11258309" cy="5118927"/>
          </a:xfrm>
          <a:prstGeom prst="rect">
            <a:avLst/>
          </a:prstGeom>
        </p:spPr>
      </p:pic>
      <p:sp>
        <p:nvSpPr>
          <p:cNvPr id="6" name="TextBox 5">
            <a:extLst>
              <a:ext uri="{FF2B5EF4-FFF2-40B4-BE49-F238E27FC236}">
                <a16:creationId xmlns:a16="http://schemas.microsoft.com/office/drawing/2014/main" id="{14C69CE2-B334-416B-A90A-C6E9B86B9970}"/>
              </a:ext>
            </a:extLst>
          </p:cNvPr>
          <p:cNvSpPr txBox="1"/>
          <p:nvPr/>
        </p:nvSpPr>
        <p:spPr>
          <a:xfrm>
            <a:off x="3735943" y="6492875"/>
            <a:ext cx="9533744" cy="646331"/>
          </a:xfrm>
          <a:prstGeom prst="rect">
            <a:avLst/>
          </a:prstGeom>
          <a:noFill/>
        </p:spPr>
        <p:txBody>
          <a:bodyPr wrap="square" rtlCol="0">
            <a:spAutoFit/>
          </a:bodyPr>
          <a:lstStyle/>
          <a:p>
            <a:r>
              <a:rPr lang="fr-FR"/>
              <a:t>Allweiss P., Albright A. Diabetes, disasters and decisions. 2011. www.futuremedicine.com</a:t>
            </a:r>
          </a:p>
          <a:p>
            <a:endParaRPr lang="fr-CH" dirty="0"/>
          </a:p>
        </p:txBody>
      </p:sp>
      <p:pic>
        <p:nvPicPr>
          <p:cNvPr id="7" name="Picture 6">
            <a:extLst>
              <a:ext uri="{FF2B5EF4-FFF2-40B4-BE49-F238E27FC236}">
                <a16:creationId xmlns:a16="http://schemas.microsoft.com/office/drawing/2014/main" id="{0153755E-99C3-4125-BDB2-8A7AE7CA7008}"/>
              </a:ext>
            </a:extLst>
          </p:cNvPr>
          <p:cNvPicPr>
            <a:picLocks noChangeAspect="1"/>
          </p:cNvPicPr>
          <p:nvPr/>
        </p:nvPicPr>
        <p:blipFill>
          <a:blip r:embed="rId3"/>
          <a:stretch>
            <a:fillRect/>
          </a:stretch>
        </p:blipFill>
        <p:spPr>
          <a:xfrm>
            <a:off x="-152400" y="0"/>
            <a:ext cx="627888" cy="6858000"/>
          </a:xfrm>
          <a:prstGeom prst="rect">
            <a:avLst/>
          </a:prstGeom>
        </p:spPr>
      </p:pic>
      <p:sp>
        <p:nvSpPr>
          <p:cNvPr id="8" name="TextBox 7">
            <a:extLst>
              <a:ext uri="{FF2B5EF4-FFF2-40B4-BE49-F238E27FC236}">
                <a16:creationId xmlns:a16="http://schemas.microsoft.com/office/drawing/2014/main" id="{99A20F8E-09CF-4424-918A-5564854CEAD9}"/>
              </a:ext>
            </a:extLst>
          </p:cNvPr>
          <p:cNvSpPr txBox="1"/>
          <p:nvPr/>
        </p:nvSpPr>
        <p:spPr>
          <a:xfrm>
            <a:off x="-69289" y="5232008"/>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29B97FBB-95DA-4DAB-A7D1-39769351EAB1}"/>
              </a:ext>
            </a:extLst>
          </p:cNvPr>
          <p:cNvSpPr>
            <a:spLocks noGrp="1"/>
          </p:cNvSpPr>
          <p:nvPr>
            <p:ph type="sldNum" sz="quarter" idx="12"/>
          </p:nvPr>
        </p:nvSpPr>
        <p:spPr/>
        <p:txBody>
          <a:bodyPr/>
          <a:lstStyle/>
          <a:p>
            <a:fld id="{1431706D-C08C-44A9-BAF5-B45AE634C956}" type="slidenum">
              <a:rPr lang="fr-CH" smtClean="0"/>
              <a:t>51</a:t>
            </a:fld>
            <a:endParaRPr lang="fr-CH"/>
          </a:p>
        </p:txBody>
      </p:sp>
    </p:spTree>
    <p:extLst>
      <p:ext uri="{BB962C8B-B14F-4D97-AF65-F5344CB8AC3E}">
        <p14:creationId xmlns:p14="http://schemas.microsoft.com/office/powerpoint/2010/main" val="176958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F272-D028-4D4E-869F-5FE8A27B8D2D}"/>
              </a:ext>
            </a:extLst>
          </p:cNvPr>
          <p:cNvSpPr>
            <a:spLocks noGrp="1"/>
          </p:cNvSpPr>
          <p:nvPr>
            <p:ph type="title"/>
          </p:nvPr>
        </p:nvSpPr>
        <p:spPr>
          <a:xfrm>
            <a:off x="838200" y="197115"/>
            <a:ext cx="10515600" cy="1325563"/>
          </a:xfrm>
        </p:spPr>
        <p:txBody>
          <a:bodyPr/>
          <a:lstStyle/>
          <a:p>
            <a:pPr algn="ctr"/>
            <a:r>
              <a:rPr lang="fr-FR" u="sng">
                <a:latin typeface="+mn-lt"/>
              </a:rPr>
              <a:t>Kit alimentaire d’urgence pour personnes diabétiques</a:t>
            </a:r>
          </a:p>
        </p:txBody>
      </p:sp>
      <p:sp>
        <p:nvSpPr>
          <p:cNvPr id="5" name="TextBox 4">
            <a:extLst>
              <a:ext uri="{FF2B5EF4-FFF2-40B4-BE49-F238E27FC236}">
                <a16:creationId xmlns:a16="http://schemas.microsoft.com/office/drawing/2014/main" id="{6D9BB7C9-5D95-4F6C-801E-A889F2426A2B}"/>
              </a:ext>
            </a:extLst>
          </p:cNvPr>
          <p:cNvSpPr txBox="1"/>
          <p:nvPr/>
        </p:nvSpPr>
        <p:spPr>
          <a:xfrm>
            <a:off x="6281057" y="5905119"/>
            <a:ext cx="5452137" cy="923330"/>
          </a:xfrm>
          <a:prstGeom prst="rect">
            <a:avLst/>
          </a:prstGeom>
          <a:noFill/>
        </p:spPr>
        <p:txBody>
          <a:bodyPr wrap="square" rtlCol="0">
            <a:spAutoFit/>
          </a:bodyPr>
          <a:lstStyle/>
          <a:p>
            <a:r>
              <a:rPr lang="fr-FR"/>
              <a:t>Allweiss P., Albright A. Diabetes, disasters and decisions. 2011. www.futuremedicine.com</a:t>
            </a:r>
          </a:p>
          <a:p>
            <a:endParaRPr lang="fr-CH" dirty="0"/>
          </a:p>
        </p:txBody>
      </p:sp>
      <p:pic>
        <p:nvPicPr>
          <p:cNvPr id="6" name="Picture 5">
            <a:extLst>
              <a:ext uri="{FF2B5EF4-FFF2-40B4-BE49-F238E27FC236}">
                <a16:creationId xmlns:a16="http://schemas.microsoft.com/office/drawing/2014/main" id="{CCBB1EF1-375C-48B7-8AB9-B2CEDEBA040E}"/>
              </a:ext>
            </a:extLst>
          </p:cNvPr>
          <p:cNvPicPr>
            <a:picLocks noChangeAspect="1"/>
          </p:cNvPicPr>
          <p:nvPr/>
        </p:nvPicPr>
        <p:blipFill>
          <a:blip r:embed="rId2"/>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AE2DDA44-75EC-4855-9AC8-294B45609E2D}"/>
              </a:ext>
            </a:extLst>
          </p:cNvPr>
          <p:cNvSpPr txBox="1"/>
          <p:nvPr/>
        </p:nvSpPr>
        <p:spPr>
          <a:xfrm>
            <a:off x="-98092" y="5198234"/>
            <a:ext cx="461665" cy="1440394"/>
          </a:xfrm>
          <a:prstGeom prst="rect">
            <a:avLst/>
          </a:prstGeom>
          <a:noFill/>
        </p:spPr>
        <p:txBody>
          <a:bodyPr vert="vert270" wrap="none" rtlCol="0">
            <a:spAutoFit/>
          </a:bodyPr>
          <a:lstStyle/>
          <a:p>
            <a:r>
              <a:rPr lang="fr-FR">
                <a:solidFill>
                  <a:schemeClr val="bg1"/>
                </a:solidFill>
              </a:rPr>
              <a:t>Cours H.E.L.P.</a:t>
            </a:r>
          </a:p>
        </p:txBody>
      </p:sp>
      <p:sp>
        <p:nvSpPr>
          <p:cNvPr id="9" name="TextBox 8">
            <a:extLst>
              <a:ext uri="{FF2B5EF4-FFF2-40B4-BE49-F238E27FC236}">
                <a16:creationId xmlns:a16="http://schemas.microsoft.com/office/drawing/2014/main" id="{057D6F76-1527-463E-8BAB-91EAA10957B1}"/>
              </a:ext>
            </a:extLst>
          </p:cNvPr>
          <p:cNvSpPr txBox="1"/>
          <p:nvPr/>
        </p:nvSpPr>
        <p:spPr>
          <a:xfrm>
            <a:off x="1360715" y="1978290"/>
            <a:ext cx="9695218" cy="3785652"/>
          </a:xfrm>
          <a:prstGeom prst="rect">
            <a:avLst/>
          </a:prstGeom>
          <a:noFill/>
        </p:spPr>
        <p:txBody>
          <a:bodyPr wrap="none" rtlCol="0">
            <a:spAutoFit/>
          </a:bodyPr>
          <a:lstStyle/>
          <a:p>
            <a:pPr marL="285750" indent="-285750">
              <a:buFont typeface="Arial" panose="020B0604020202020204" pitchFamily="34" charset="0"/>
              <a:buChar char="•"/>
            </a:pPr>
            <a:r>
              <a:rPr lang="fr-FR" sz="2400"/>
              <a:t>Une grande boîte non entamée de biscuits salés</a:t>
            </a:r>
          </a:p>
          <a:p>
            <a:pPr marL="285750" indent="-285750">
              <a:buFont typeface="Arial" panose="020B0604020202020204" pitchFamily="34" charset="0"/>
              <a:buChar char="•"/>
            </a:pPr>
            <a:r>
              <a:rPr lang="fr-FR" sz="2400"/>
              <a:t>Un pot de beurre de cacahuète</a:t>
            </a:r>
          </a:p>
          <a:p>
            <a:pPr marL="285750" indent="-285750">
              <a:buFont typeface="Arial" panose="020B0604020202020204" pitchFamily="34" charset="0"/>
              <a:buChar char="•"/>
            </a:pPr>
            <a:r>
              <a:rPr lang="fr-FR" sz="2400"/>
              <a:t>Une petite boîte de lait en poudre (ou du lait n’ayant pas besoin d’être réfrigéré)</a:t>
            </a:r>
          </a:p>
          <a:p>
            <a:pPr marL="285750" indent="-285750">
              <a:buFont typeface="Arial" panose="020B0604020202020204" pitchFamily="34" charset="0"/>
              <a:buChar char="•"/>
            </a:pPr>
            <a:r>
              <a:rPr lang="fr-FR" sz="2400"/>
              <a:t>3,8 litres d’eau par jour et par personne pour au moins une semaine</a:t>
            </a:r>
          </a:p>
          <a:p>
            <a:pPr marL="285750" indent="-285750">
              <a:buFont typeface="Arial" panose="020B0604020202020204" pitchFamily="34" charset="0"/>
              <a:buChar char="•"/>
            </a:pPr>
            <a:r>
              <a:rPr lang="fr-FR" sz="2400"/>
              <a:t>Deux paquets de fromages et de crackers ou un pot de fromage à pâte molle</a:t>
            </a:r>
          </a:p>
          <a:p>
            <a:pPr marL="285750" indent="-285750">
              <a:buFont typeface="Arial" panose="020B0604020202020204" pitchFamily="34" charset="0"/>
              <a:buChar char="•"/>
            </a:pPr>
            <a:r>
              <a:rPr lang="fr-FR" sz="2400"/>
              <a:t>Un paquet de céréales sèches non sucrées ou des portions individuelles</a:t>
            </a:r>
          </a:p>
          <a:p>
            <a:pPr marL="285750" indent="-285750">
              <a:buFont typeface="Arial" panose="020B0604020202020204" pitchFamily="34" charset="0"/>
              <a:buChar char="•"/>
            </a:pPr>
            <a:r>
              <a:rPr lang="fr-FR" sz="2400"/>
              <a:t>Six cannettes de soda sans sucre</a:t>
            </a:r>
          </a:p>
          <a:p>
            <a:pPr marL="285750" indent="-285750">
              <a:buFont typeface="Arial" panose="020B0604020202020204" pitchFamily="34" charset="0"/>
              <a:buChar char="•"/>
            </a:pPr>
            <a:r>
              <a:rPr lang="fr-FR" sz="2400"/>
              <a:t>Six cannettes de jus de fruits ou de boisson énergétique</a:t>
            </a:r>
          </a:p>
          <a:p>
            <a:pPr marL="285750" indent="-285750">
              <a:buFont typeface="Arial" panose="020B0604020202020204" pitchFamily="34" charset="0"/>
              <a:buChar char="•"/>
            </a:pPr>
            <a:r>
              <a:rPr lang="fr-FR" sz="2400"/>
              <a:t>Conserves de thon, de saumon, de poulet et de noix</a:t>
            </a:r>
          </a:p>
          <a:p>
            <a:pPr marL="285750" indent="-285750">
              <a:buFont typeface="Arial" panose="020B0604020202020204" pitchFamily="34" charset="0"/>
              <a:buChar char="•"/>
            </a:pPr>
            <a:r>
              <a:rPr lang="fr-FR" sz="2400"/>
              <a:t>Un ouvre-boîte</a:t>
            </a:r>
          </a:p>
        </p:txBody>
      </p:sp>
      <p:sp>
        <p:nvSpPr>
          <p:cNvPr id="3" name="Slide Number Placeholder 2">
            <a:extLst>
              <a:ext uri="{FF2B5EF4-FFF2-40B4-BE49-F238E27FC236}">
                <a16:creationId xmlns:a16="http://schemas.microsoft.com/office/drawing/2014/main" id="{CDEEC08E-6344-46EE-8369-73E28FF9EE26}"/>
              </a:ext>
            </a:extLst>
          </p:cNvPr>
          <p:cNvSpPr>
            <a:spLocks noGrp="1"/>
          </p:cNvSpPr>
          <p:nvPr>
            <p:ph type="sldNum" sz="quarter" idx="12"/>
          </p:nvPr>
        </p:nvSpPr>
        <p:spPr/>
        <p:txBody>
          <a:bodyPr/>
          <a:lstStyle/>
          <a:p>
            <a:fld id="{1431706D-C08C-44A9-BAF5-B45AE634C956}" type="slidenum">
              <a:rPr lang="fr-CH" smtClean="0"/>
              <a:t>52</a:t>
            </a:fld>
            <a:endParaRPr lang="fr-CH"/>
          </a:p>
        </p:txBody>
      </p:sp>
    </p:spTree>
    <p:extLst>
      <p:ext uri="{BB962C8B-B14F-4D97-AF65-F5344CB8AC3E}">
        <p14:creationId xmlns:p14="http://schemas.microsoft.com/office/powerpoint/2010/main" val="1604439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987"/>
            <a:ext cx="10515600" cy="1325563"/>
          </a:xfrm>
        </p:spPr>
        <p:txBody>
          <a:bodyPr/>
          <a:lstStyle/>
          <a:p>
            <a:pPr algn="ctr"/>
            <a:r>
              <a:rPr lang="fr-FR" u="sng">
                <a:latin typeface="+mn-lt"/>
              </a:rPr>
              <a:t>Conclusion/Principes directeurs</a:t>
            </a:r>
          </a:p>
        </p:txBody>
      </p:sp>
      <p:sp>
        <p:nvSpPr>
          <p:cNvPr id="4" name="Espace réservé du contenu 2"/>
          <p:cNvSpPr txBox="1">
            <a:spLocks/>
          </p:cNvSpPr>
          <p:nvPr/>
        </p:nvSpPr>
        <p:spPr>
          <a:xfrm>
            <a:off x="2081270" y="1724637"/>
            <a:ext cx="880444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a:t>Idéalement, intégration au système de santé existant</a:t>
            </a:r>
          </a:p>
          <a:p>
            <a:r>
              <a:rPr lang="fr-FR" sz="3200"/>
              <a:t>Outils diagnostiques</a:t>
            </a:r>
          </a:p>
          <a:p>
            <a:r>
              <a:rPr lang="fr-FR" sz="3200"/>
              <a:t>Traitement, médicaments</a:t>
            </a:r>
          </a:p>
          <a:p>
            <a:r>
              <a:rPr lang="fr-FR" sz="3200"/>
              <a:t>Éducation du patient </a:t>
            </a:r>
          </a:p>
          <a:p>
            <a:r>
              <a:rPr lang="fr-FR" sz="3200"/>
              <a:t>Suivi du patient </a:t>
            </a:r>
          </a:p>
          <a:p>
            <a:r>
              <a:rPr lang="fr-FR" sz="3200"/>
              <a:t>Système de réorientation</a:t>
            </a:r>
          </a:p>
          <a:p>
            <a:r>
              <a:rPr lang="fr-FR" sz="3200"/>
              <a:t>Suivi</a:t>
            </a:r>
          </a:p>
          <a:p>
            <a:r>
              <a:rPr lang="fr-FR" sz="3200"/>
              <a:t>Plaidoyer, mobilisation</a:t>
            </a:r>
          </a:p>
          <a:p>
            <a:endParaRPr lang="fr-CH" dirty="0"/>
          </a:p>
        </p:txBody>
      </p:sp>
      <p:pic>
        <p:nvPicPr>
          <p:cNvPr id="7" name="Picture 6"/>
          <p:cNvPicPr>
            <a:picLocks noChangeAspect="1"/>
          </p:cNvPicPr>
          <p:nvPr/>
        </p:nvPicPr>
        <p:blipFill>
          <a:blip r:embed="rId2"/>
          <a:stretch>
            <a:fillRect/>
          </a:stretch>
        </p:blipFill>
        <p:spPr>
          <a:xfrm>
            <a:off x="-65314" y="0"/>
            <a:ext cx="627888" cy="6858000"/>
          </a:xfrm>
          <a:prstGeom prst="rect">
            <a:avLst/>
          </a:prstGeom>
        </p:spPr>
      </p:pic>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73BC4D73-BBA9-4381-B16F-0F2C4571411F}"/>
              </a:ext>
            </a:extLst>
          </p:cNvPr>
          <p:cNvSpPr>
            <a:spLocks noGrp="1"/>
          </p:cNvSpPr>
          <p:nvPr>
            <p:ph type="sldNum" sz="quarter" idx="12"/>
          </p:nvPr>
        </p:nvSpPr>
        <p:spPr/>
        <p:txBody>
          <a:bodyPr/>
          <a:lstStyle/>
          <a:p>
            <a:fld id="{1431706D-C08C-44A9-BAF5-B45AE634C956}" type="slidenum">
              <a:rPr lang="fr-CH" smtClean="0"/>
              <a:t>53</a:t>
            </a:fld>
            <a:endParaRPr lang="fr-CH"/>
          </a:p>
        </p:txBody>
      </p:sp>
    </p:spTree>
    <p:extLst>
      <p:ext uri="{BB962C8B-B14F-4D97-AF65-F5344CB8AC3E}">
        <p14:creationId xmlns:p14="http://schemas.microsoft.com/office/powerpoint/2010/main" val="3925016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738"/>
            <a:ext cx="10515600" cy="1325563"/>
          </a:xfrm>
        </p:spPr>
        <p:txBody>
          <a:bodyPr/>
          <a:lstStyle/>
          <a:p>
            <a:r>
              <a:rPr lang="fr-FR" u="sng">
                <a:latin typeface="+mn-lt"/>
              </a:rPr>
              <a:t>Protocoles ministères de la Santé, PEN, PCI, MSF</a:t>
            </a:r>
          </a:p>
        </p:txBody>
      </p:sp>
      <p:pic>
        <p:nvPicPr>
          <p:cNvPr id="4" name="Content Placeholder 3"/>
          <p:cNvPicPr>
            <a:picLocks noGrp="1" noChangeAspect="1"/>
          </p:cNvPicPr>
          <p:nvPr>
            <p:ph idx="1"/>
          </p:nvPr>
        </p:nvPicPr>
        <p:blipFill>
          <a:blip r:embed="rId2"/>
          <a:stretch>
            <a:fillRect/>
          </a:stretch>
        </p:blipFill>
        <p:spPr>
          <a:xfrm>
            <a:off x="559096" y="1214233"/>
            <a:ext cx="5736331" cy="3199745"/>
          </a:xfrm>
          <a:prstGeom prst="rect">
            <a:avLst/>
          </a:prstGeom>
        </p:spPr>
      </p:pic>
      <p:pic>
        <p:nvPicPr>
          <p:cNvPr id="6" name="Picture 5"/>
          <p:cNvPicPr>
            <a:picLocks noChangeAspect="1"/>
          </p:cNvPicPr>
          <p:nvPr/>
        </p:nvPicPr>
        <p:blipFill>
          <a:blip r:embed="rId3"/>
          <a:stretch>
            <a:fillRect/>
          </a:stretch>
        </p:blipFill>
        <p:spPr>
          <a:xfrm>
            <a:off x="8653645" y="47044"/>
            <a:ext cx="3538355" cy="4942834"/>
          </a:xfrm>
          <a:prstGeom prst="rect">
            <a:avLst/>
          </a:prstGeom>
        </p:spPr>
      </p:pic>
      <p:pic>
        <p:nvPicPr>
          <p:cNvPr id="7" name="Picture 6">
            <a:extLst>
              <a:ext uri="{FF2B5EF4-FFF2-40B4-BE49-F238E27FC236}">
                <a16:creationId xmlns:a16="http://schemas.microsoft.com/office/drawing/2014/main" id="{9A9B40C8-638D-45E9-B099-20E6BBD8B9A6}"/>
              </a:ext>
            </a:extLst>
          </p:cNvPr>
          <p:cNvPicPr>
            <a:picLocks noChangeAspect="1"/>
          </p:cNvPicPr>
          <p:nvPr/>
        </p:nvPicPr>
        <p:blipFill>
          <a:blip r:embed="rId4"/>
          <a:stretch>
            <a:fillRect/>
          </a:stretch>
        </p:blipFill>
        <p:spPr>
          <a:xfrm>
            <a:off x="-65314" y="0"/>
            <a:ext cx="627888" cy="6858000"/>
          </a:xfrm>
          <a:prstGeom prst="rect">
            <a:avLst/>
          </a:prstGeom>
        </p:spPr>
      </p:pic>
      <p:pic>
        <p:nvPicPr>
          <p:cNvPr id="8" name="Content Placeholder 3">
            <a:extLst>
              <a:ext uri="{FF2B5EF4-FFF2-40B4-BE49-F238E27FC236}">
                <a16:creationId xmlns:a16="http://schemas.microsoft.com/office/drawing/2014/main" id="{C5BBFF3F-A468-431C-A1D7-F27B7037D384}"/>
              </a:ext>
            </a:extLst>
          </p:cNvPr>
          <p:cNvPicPr>
            <a:picLocks noChangeAspect="1"/>
          </p:cNvPicPr>
          <p:nvPr/>
        </p:nvPicPr>
        <p:blipFill>
          <a:blip r:embed="rId5"/>
          <a:stretch>
            <a:fillRect/>
          </a:stretch>
        </p:blipFill>
        <p:spPr bwMode="auto">
          <a:xfrm>
            <a:off x="5279010" y="3325362"/>
            <a:ext cx="5842763" cy="431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2FD06E88-CEF7-4C3D-9840-9C708B780407}"/>
              </a:ext>
            </a:extLst>
          </p:cNvPr>
          <p:cNvSpPr txBox="1"/>
          <p:nvPr/>
        </p:nvSpPr>
        <p:spPr>
          <a:xfrm>
            <a:off x="17797" y="5154117"/>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1028730B-BD1B-412C-B0C9-ED4F84E5B0BE}"/>
              </a:ext>
            </a:extLst>
          </p:cNvPr>
          <p:cNvSpPr>
            <a:spLocks noGrp="1"/>
          </p:cNvSpPr>
          <p:nvPr>
            <p:ph type="sldNum" sz="quarter" idx="12"/>
          </p:nvPr>
        </p:nvSpPr>
        <p:spPr/>
        <p:txBody>
          <a:bodyPr/>
          <a:lstStyle/>
          <a:p>
            <a:fld id="{1431706D-C08C-44A9-BAF5-B45AE634C956}" type="slidenum">
              <a:rPr lang="fr-CH" smtClean="0"/>
              <a:t>54</a:t>
            </a:fld>
            <a:endParaRPr lang="fr-CH"/>
          </a:p>
        </p:txBody>
      </p:sp>
    </p:spTree>
    <p:extLst>
      <p:ext uri="{BB962C8B-B14F-4D97-AF65-F5344CB8AC3E}">
        <p14:creationId xmlns:p14="http://schemas.microsoft.com/office/powerpoint/2010/main" val="235752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2731265" cy="1325563"/>
          </a:xfrm>
        </p:spPr>
        <p:txBody>
          <a:bodyPr/>
          <a:lstStyle/>
          <a:p>
            <a:r>
              <a:rPr lang="fr-FR" u="sng">
                <a:latin typeface="+mn-lt"/>
              </a:rPr>
              <a:t>Suivi</a:t>
            </a:r>
          </a:p>
        </p:txBody>
      </p:sp>
      <p:pic>
        <p:nvPicPr>
          <p:cNvPr id="4" name="Content Placeholder 3"/>
          <p:cNvPicPr>
            <a:picLocks noGrp="1" noChangeAspect="1"/>
          </p:cNvPicPr>
          <p:nvPr>
            <p:ph idx="1"/>
          </p:nvPr>
        </p:nvPicPr>
        <p:blipFill>
          <a:blip r:embed="rId2"/>
          <a:stretch>
            <a:fillRect/>
          </a:stretch>
        </p:blipFill>
        <p:spPr>
          <a:xfrm>
            <a:off x="2633031" y="1101687"/>
            <a:ext cx="9349937" cy="6040385"/>
          </a:xfrm>
          <a:prstGeom prst="rect">
            <a:avLst/>
          </a:prstGeom>
        </p:spPr>
      </p:pic>
      <p:pic>
        <p:nvPicPr>
          <p:cNvPr id="5" name="Picture 4">
            <a:extLst>
              <a:ext uri="{FF2B5EF4-FFF2-40B4-BE49-F238E27FC236}">
                <a16:creationId xmlns:a16="http://schemas.microsoft.com/office/drawing/2014/main" id="{3D744DC3-D967-46D7-9950-B5844197D97B}"/>
              </a:ext>
            </a:extLst>
          </p:cNvPr>
          <p:cNvPicPr>
            <a:picLocks noChangeAspect="1"/>
          </p:cNvPicPr>
          <p:nvPr/>
        </p:nvPicPr>
        <p:blipFill>
          <a:blip r:embed="rId3"/>
          <a:stretch>
            <a:fillRect/>
          </a:stretch>
        </p:blipFill>
        <p:spPr>
          <a:xfrm>
            <a:off x="-65314" y="0"/>
            <a:ext cx="627888" cy="6858000"/>
          </a:xfrm>
          <a:prstGeom prst="rect">
            <a:avLst/>
          </a:prstGeom>
        </p:spPr>
      </p:pic>
      <p:sp>
        <p:nvSpPr>
          <p:cNvPr id="6" name="TextBox 5">
            <a:extLst>
              <a:ext uri="{FF2B5EF4-FFF2-40B4-BE49-F238E27FC236}">
                <a16:creationId xmlns:a16="http://schemas.microsoft.com/office/drawing/2014/main" id="{CA8E6137-85FD-4229-9EA0-15F428EC3A01}"/>
              </a:ext>
            </a:extLst>
          </p:cNvPr>
          <p:cNvSpPr txBox="1"/>
          <p:nvPr/>
        </p:nvSpPr>
        <p:spPr>
          <a:xfrm>
            <a:off x="50441"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Slide Number Placeholder 2">
            <a:extLst>
              <a:ext uri="{FF2B5EF4-FFF2-40B4-BE49-F238E27FC236}">
                <a16:creationId xmlns:a16="http://schemas.microsoft.com/office/drawing/2014/main" id="{FF9BAD42-7191-4FC4-A0DC-152E3B70824A}"/>
              </a:ext>
            </a:extLst>
          </p:cNvPr>
          <p:cNvSpPr>
            <a:spLocks noGrp="1"/>
          </p:cNvSpPr>
          <p:nvPr>
            <p:ph type="sldNum" sz="quarter" idx="12"/>
          </p:nvPr>
        </p:nvSpPr>
        <p:spPr/>
        <p:txBody>
          <a:bodyPr/>
          <a:lstStyle/>
          <a:p>
            <a:fld id="{1431706D-C08C-44A9-BAF5-B45AE634C956}" type="slidenum">
              <a:rPr lang="fr-CH" smtClean="0"/>
              <a:t>55</a:t>
            </a:fld>
            <a:endParaRPr lang="fr-CH"/>
          </a:p>
        </p:txBody>
      </p:sp>
    </p:spTree>
    <p:extLst>
      <p:ext uri="{BB962C8B-B14F-4D97-AF65-F5344CB8AC3E}">
        <p14:creationId xmlns:p14="http://schemas.microsoft.com/office/powerpoint/2010/main" val="3322614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H" dirty="0"/>
          </a:p>
        </p:txBody>
      </p:sp>
      <p:pic>
        <p:nvPicPr>
          <p:cNvPr id="5" name="Picture 4"/>
          <p:cNvPicPr>
            <a:picLocks noChangeAspect="1"/>
          </p:cNvPicPr>
          <p:nvPr/>
        </p:nvPicPr>
        <p:blipFill>
          <a:blip r:embed="rId2"/>
          <a:stretch>
            <a:fillRect/>
          </a:stretch>
        </p:blipFill>
        <p:spPr>
          <a:xfrm rot="10800000">
            <a:off x="-1824880" y="-908654"/>
            <a:ext cx="9289032" cy="3873120"/>
          </a:xfrm>
          <a:prstGeom prst="rect">
            <a:avLst/>
          </a:prstGeom>
        </p:spPr>
      </p:pic>
      <p:pic>
        <p:nvPicPr>
          <p:cNvPr id="6" name="Picture 5"/>
          <p:cNvPicPr>
            <a:picLocks noChangeAspect="1"/>
          </p:cNvPicPr>
          <p:nvPr/>
        </p:nvPicPr>
        <p:blipFill>
          <a:blip r:embed="rId3"/>
          <a:stretch>
            <a:fillRect/>
          </a:stretch>
        </p:blipFill>
        <p:spPr>
          <a:xfrm>
            <a:off x="1745898" y="910533"/>
            <a:ext cx="2384143" cy="5813846"/>
          </a:xfrm>
          <a:prstGeom prst="rect">
            <a:avLst/>
          </a:prstGeom>
        </p:spPr>
      </p:pic>
      <p:sp>
        <p:nvSpPr>
          <p:cNvPr id="3" name="TextBox 2"/>
          <p:cNvSpPr txBox="1"/>
          <p:nvPr/>
        </p:nvSpPr>
        <p:spPr>
          <a:xfrm>
            <a:off x="7464152" y="4941168"/>
            <a:ext cx="2199957" cy="369332"/>
          </a:xfrm>
          <a:prstGeom prst="rect">
            <a:avLst/>
          </a:prstGeom>
          <a:solidFill>
            <a:schemeClr val="bg1"/>
          </a:solidFill>
        </p:spPr>
        <p:txBody>
          <a:bodyPr wrap="square" rtlCol="0">
            <a:spAutoFit/>
          </a:bodyPr>
          <a:lstStyle/>
          <a:p>
            <a:endParaRPr lang="fr-CH" dirty="0"/>
          </a:p>
        </p:txBody>
      </p:sp>
      <p:pic>
        <p:nvPicPr>
          <p:cNvPr id="7" name="Picture 6">
            <a:extLst>
              <a:ext uri="{FF2B5EF4-FFF2-40B4-BE49-F238E27FC236}">
                <a16:creationId xmlns:a16="http://schemas.microsoft.com/office/drawing/2014/main" id="{F156C5F4-C03B-4472-B980-BEE7436C3FA2}"/>
              </a:ext>
            </a:extLst>
          </p:cNvPr>
          <p:cNvPicPr>
            <a:picLocks noChangeAspect="1"/>
          </p:cNvPicPr>
          <p:nvPr/>
        </p:nvPicPr>
        <p:blipFill>
          <a:blip r:embed="rId4"/>
          <a:stretch>
            <a:fillRect/>
          </a:stretch>
        </p:blipFill>
        <p:spPr>
          <a:xfrm>
            <a:off x="-65314" y="0"/>
            <a:ext cx="627888" cy="6858000"/>
          </a:xfrm>
          <a:prstGeom prst="rect">
            <a:avLst/>
          </a:prstGeom>
        </p:spPr>
      </p:pic>
      <p:pic>
        <p:nvPicPr>
          <p:cNvPr id="10" name="Picture 9">
            <a:extLst>
              <a:ext uri="{FF2B5EF4-FFF2-40B4-BE49-F238E27FC236}">
                <a16:creationId xmlns:a16="http://schemas.microsoft.com/office/drawing/2014/main" id="{36265837-B8BC-4998-B373-6D1E126E286E}"/>
              </a:ext>
            </a:extLst>
          </p:cNvPr>
          <p:cNvPicPr>
            <a:picLocks noChangeAspect="1"/>
          </p:cNvPicPr>
          <p:nvPr/>
        </p:nvPicPr>
        <p:blipFill>
          <a:blip r:embed="rId5"/>
          <a:stretch>
            <a:fillRect/>
          </a:stretch>
        </p:blipFill>
        <p:spPr>
          <a:xfrm>
            <a:off x="7195724" y="137869"/>
            <a:ext cx="4335517" cy="6858000"/>
          </a:xfrm>
          <a:prstGeom prst="rect">
            <a:avLst/>
          </a:prstGeom>
        </p:spPr>
      </p:pic>
      <p:sp>
        <p:nvSpPr>
          <p:cNvPr id="11" name="TextBox 10">
            <a:extLst>
              <a:ext uri="{FF2B5EF4-FFF2-40B4-BE49-F238E27FC236}">
                <a16:creationId xmlns:a16="http://schemas.microsoft.com/office/drawing/2014/main" id="{C44B56FD-58C6-4D07-960B-8823F3E329AE}"/>
              </a:ext>
            </a:extLst>
          </p:cNvPr>
          <p:cNvSpPr txBox="1"/>
          <p:nvPr/>
        </p:nvSpPr>
        <p:spPr>
          <a:xfrm>
            <a:off x="-14545" y="5310500"/>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8BE35C0B-92D1-4243-916C-4574D3F1978C}"/>
              </a:ext>
            </a:extLst>
          </p:cNvPr>
          <p:cNvSpPr>
            <a:spLocks noGrp="1"/>
          </p:cNvSpPr>
          <p:nvPr>
            <p:ph type="sldNum" sz="quarter" idx="12"/>
          </p:nvPr>
        </p:nvSpPr>
        <p:spPr/>
        <p:txBody>
          <a:bodyPr/>
          <a:lstStyle/>
          <a:p>
            <a:fld id="{1431706D-C08C-44A9-BAF5-B45AE634C956}" type="slidenum">
              <a:rPr lang="fr-CH" smtClean="0"/>
              <a:t>56</a:t>
            </a:fld>
            <a:endParaRPr lang="fr-CH"/>
          </a:p>
        </p:txBody>
      </p:sp>
    </p:spTree>
    <p:extLst>
      <p:ext uri="{BB962C8B-B14F-4D97-AF65-F5344CB8AC3E}">
        <p14:creationId xmlns:p14="http://schemas.microsoft.com/office/powerpoint/2010/main" val="30479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F577-E4F6-4752-9756-770410137329}"/>
              </a:ext>
            </a:extLst>
          </p:cNvPr>
          <p:cNvSpPr>
            <a:spLocks noGrp="1"/>
          </p:cNvSpPr>
          <p:nvPr>
            <p:ph type="title"/>
          </p:nvPr>
        </p:nvSpPr>
        <p:spPr>
          <a:xfrm>
            <a:off x="1497975" y="-169418"/>
            <a:ext cx="10515600" cy="1325563"/>
          </a:xfrm>
        </p:spPr>
        <p:txBody>
          <a:bodyPr>
            <a:normAutofit/>
          </a:bodyPr>
          <a:lstStyle/>
          <a:p>
            <a:r>
              <a:rPr lang="fr-FR" u="sng">
                <a:latin typeface="+mn-lt"/>
              </a:rPr>
              <a:t>Acteurs multiples – continuité, coordination</a:t>
            </a:r>
          </a:p>
        </p:txBody>
      </p:sp>
      <p:pic>
        <p:nvPicPr>
          <p:cNvPr id="4" name="Content Placeholder 5">
            <a:extLst>
              <a:ext uri="{FF2B5EF4-FFF2-40B4-BE49-F238E27FC236}">
                <a16:creationId xmlns:a16="http://schemas.microsoft.com/office/drawing/2014/main" id="{98E4A9BB-8FE6-469F-89C4-8AAF04BD47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35939" y="3741564"/>
            <a:ext cx="3035644" cy="2645293"/>
          </a:xfrm>
        </p:spPr>
      </p:pic>
      <p:pic>
        <p:nvPicPr>
          <p:cNvPr id="6" name="Image 14">
            <a:extLst>
              <a:ext uri="{FF2B5EF4-FFF2-40B4-BE49-F238E27FC236}">
                <a16:creationId xmlns:a16="http://schemas.microsoft.com/office/drawing/2014/main" id="{28AD5DD0-D066-47BE-8FEF-3293AAFF2647}"/>
              </a:ext>
            </a:extLst>
          </p:cNvPr>
          <p:cNvPicPr>
            <a:picLocks noChangeAspect="1"/>
          </p:cNvPicPr>
          <p:nvPr/>
        </p:nvPicPr>
        <p:blipFill>
          <a:blip r:embed="rId3"/>
          <a:stretch>
            <a:fillRect/>
          </a:stretch>
        </p:blipFill>
        <p:spPr>
          <a:xfrm>
            <a:off x="1611428" y="3761322"/>
            <a:ext cx="1638041" cy="1090042"/>
          </a:xfrm>
          <a:prstGeom prst="rect">
            <a:avLst/>
          </a:prstGeom>
        </p:spPr>
      </p:pic>
      <p:pic>
        <p:nvPicPr>
          <p:cNvPr id="7" name="Image 16">
            <a:extLst>
              <a:ext uri="{FF2B5EF4-FFF2-40B4-BE49-F238E27FC236}">
                <a16:creationId xmlns:a16="http://schemas.microsoft.com/office/drawing/2014/main" id="{189C8311-6A49-4348-946D-1C37F8AD31D4}"/>
              </a:ext>
            </a:extLst>
          </p:cNvPr>
          <p:cNvPicPr>
            <a:picLocks noChangeAspect="1"/>
          </p:cNvPicPr>
          <p:nvPr/>
        </p:nvPicPr>
        <p:blipFill>
          <a:blip r:embed="rId4"/>
          <a:stretch>
            <a:fillRect/>
          </a:stretch>
        </p:blipFill>
        <p:spPr>
          <a:xfrm>
            <a:off x="9879958" y="3400844"/>
            <a:ext cx="1198800" cy="1198800"/>
          </a:xfrm>
          <a:prstGeom prst="rect">
            <a:avLst/>
          </a:prstGeom>
        </p:spPr>
      </p:pic>
      <p:pic>
        <p:nvPicPr>
          <p:cNvPr id="8" name="Picture 7">
            <a:extLst>
              <a:ext uri="{FF2B5EF4-FFF2-40B4-BE49-F238E27FC236}">
                <a16:creationId xmlns:a16="http://schemas.microsoft.com/office/drawing/2014/main" id="{079B2F9B-61FA-41B5-B960-5876867CD06C}"/>
              </a:ext>
            </a:extLst>
          </p:cNvPr>
          <p:cNvPicPr>
            <a:picLocks noChangeAspect="1"/>
          </p:cNvPicPr>
          <p:nvPr/>
        </p:nvPicPr>
        <p:blipFill>
          <a:blip r:embed="rId5"/>
          <a:stretch>
            <a:fillRect/>
          </a:stretch>
        </p:blipFill>
        <p:spPr>
          <a:xfrm>
            <a:off x="-65314" y="0"/>
            <a:ext cx="627888" cy="6858000"/>
          </a:xfrm>
          <a:prstGeom prst="rect">
            <a:avLst/>
          </a:prstGeom>
        </p:spPr>
      </p:pic>
      <p:pic>
        <p:nvPicPr>
          <p:cNvPr id="9" name="Picture 8">
            <a:extLst>
              <a:ext uri="{FF2B5EF4-FFF2-40B4-BE49-F238E27FC236}">
                <a16:creationId xmlns:a16="http://schemas.microsoft.com/office/drawing/2014/main" id="{ED9635A8-A7F0-4CAE-AD7F-52A7C3D36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311" y="1662239"/>
            <a:ext cx="2118413" cy="2079325"/>
          </a:xfrm>
          <a:prstGeom prst="rect">
            <a:avLst/>
          </a:prstGeom>
        </p:spPr>
      </p:pic>
      <p:sp>
        <p:nvSpPr>
          <p:cNvPr id="10" name="TextBox 9">
            <a:extLst>
              <a:ext uri="{FF2B5EF4-FFF2-40B4-BE49-F238E27FC236}">
                <a16:creationId xmlns:a16="http://schemas.microsoft.com/office/drawing/2014/main" id="{D1124B5B-5A46-4BBB-B28E-B0B5ECA015B3}"/>
              </a:ext>
            </a:extLst>
          </p:cNvPr>
          <p:cNvSpPr txBox="1"/>
          <p:nvPr/>
        </p:nvSpPr>
        <p:spPr>
          <a:xfrm>
            <a:off x="19508" y="5236351"/>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a:extLst>
              <a:ext uri="{FF2B5EF4-FFF2-40B4-BE49-F238E27FC236}">
                <a16:creationId xmlns:a16="http://schemas.microsoft.com/office/drawing/2014/main" id="{88739F0B-44F5-4FF3-8D1C-FBEEF773D557}"/>
              </a:ext>
            </a:extLst>
          </p:cNvPr>
          <p:cNvSpPr txBox="1"/>
          <p:nvPr/>
        </p:nvSpPr>
        <p:spPr>
          <a:xfrm>
            <a:off x="3312097" y="1234194"/>
            <a:ext cx="5567806" cy="523220"/>
          </a:xfrm>
          <a:prstGeom prst="rect">
            <a:avLst/>
          </a:prstGeom>
          <a:noFill/>
        </p:spPr>
        <p:txBody>
          <a:bodyPr wrap="none" rtlCol="0">
            <a:spAutoFit/>
          </a:bodyPr>
          <a:lstStyle/>
          <a:p>
            <a:r>
              <a:rPr lang="fr-FR" sz="2800" b="1">
                <a:solidFill>
                  <a:srgbClr val="002060"/>
                </a:solidFill>
              </a:rPr>
              <a:t>Autorités locales/ministère de la Santé</a:t>
            </a:r>
          </a:p>
        </p:txBody>
      </p:sp>
      <p:pic>
        <p:nvPicPr>
          <p:cNvPr id="12" name="Picture 11" descr="C:\DATA\HELP\GVA_HELP\ICRC_logo-white_transp400.jpg">
            <a:extLst>
              <a:ext uri="{FF2B5EF4-FFF2-40B4-BE49-F238E27FC236}">
                <a16:creationId xmlns:a16="http://schemas.microsoft.com/office/drawing/2014/main" id="{9611C4E4-F432-424A-9A9A-242791489D02}"/>
              </a:ext>
            </a:extLst>
          </p:cNvPr>
          <p:cNvPicPr>
            <a:picLocks noChangeAspect="1" noChangeArrowheads="1"/>
          </p:cNvPicPr>
          <p:nvPr/>
        </p:nvPicPr>
        <p:blipFill>
          <a:blip r:embed="rId7" cstate="print"/>
          <a:srcRect/>
          <a:stretch>
            <a:fillRect/>
          </a:stretch>
        </p:blipFill>
        <p:spPr bwMode="auto">
          <a:xfrm>
            <a:off x="1736809" y="2256206"/>
            <a:ext cx="835199" cy="950076"/>
          </a:xfrm>
          <a:prstGeom prst="rect">
            <a:avLst/>
          </a:prstGeom>
          <a:noFill/>
        </p:spPr>
      </p:pic>
      <p:sp>
        <p:nvSpPr>
          <p:cNvPr id="13" name="TextBox 12">
            <a:extLst>
              <a:ext uri="{FF2B5EF4-FFF2-40B4-BE49-F238E27FC236}">
                <a16:creationId xmlns:a16="http://schemas.microsoft.com/office/drawing/2014/main" id="{45E0025F-560E-4F50-8263-8B691305EF08}"/>
              </a:ext>
            </a:extLst>
          </p:cNvPr>
          <p:cNvSpPr txBox="1"/>
          <p:nvPr/>
        </p:nvSpPr>
        <p:spPr>
          <a:xfrm>
            <a:off x="10473429" y="6095046"/>
            <a:ext cx="1027333" cy="461665"/>
          </a:xfrm>
          <a:prstGeom prst="rect">
            <a:avLst/>
          </a:prstGeom>
          <a:noFill/>
        </p:spPr>
        <p:txBody>
          <a:bodyPr wrap="none" rtlCol="0">
            <a:spAutoFit/>
          </a:bodyPr>
          <a:lstStyle/>
          <a:p>
            <a:r>
              <a:rPr lang="fr-FR" sz="2400" b="1"/>
              <a:t>Etc.</a:t>
            </a:r>
          </a:p>
        </p:txBody>
      </p:sp>
      <p:sp>
        <p:nvSpPr>
          <p:cNvPr id="5" name="TextBox 4">
            <a:extLst>
              <a:ext uri="{FF2B5EF4-FFF2-40B4-BE49-F238E27FC236}">
                <a16:creationId xmlns:a16="http://schemas.microsoft.com/office/drawing/2014/main" id="{0C873992-C4EA-4533-9B0A-8F4C2ED3B8CC}"/>
              </a:ext>
            </a:extLst>
          </p:cNvPr>
          <p:cNvSpPr txBox="1"/>
          <p:nvPr/>
        </p:nvSpPr>
        <p:spPr>
          <a:xfrm>
            <a:off x="1657655" y="5182532"/>
            <a:ext cx="3645293" cy="1200329"/>
          </a:xfrm>
          <a:prstGeom prst="rect">
            <a:avLst/>
          </a:prstGeom>
          <a:noFill/>
        </p:spPr>
        <p:txBody>
          <a:bodyPr wrap="none" rtlCol="0">
            <a:spAutoFit/>
          </a:bodyPr>
          <a:lstStyle/>
          <a:p>
            <a:r>
              <a:rPr lang="fr-FR" sz="2400" b="1"/>
              <a:t>Secteur privé</a:t>
            </a:r>
          </a:p>
          <a:p>
            <a:pPr lvl="1"/>
            <a:r>
              <a:rPr lang="fr-FR" sz="2400" b="1"/>
              <a:t>Associations de médecins</a:t>
            </a:r>
          </a:p>
          <a:p>
            <a:pPr lvl="2"/>
            <a:r>
              <a:rPr lang="fr-FR" sz="2400" b="1"/>
              <a:t>Associations de patients</a:t>
            </a:r>
          </a:p>
        </p:txBody>
      </p:sp>
      <p:sp>
        <p:nvSpPr>
          <p:cNvPr id="11" name="TextBox 10">
            <a:extLst>
              <a:ext uri="{FF2B5EF4-FFF2-40B4-BE49-F238E27FC236}">
                <a16:creationId xmlns:a16="http://schemas.microsoft.com/office/drawing/2014/main" id="{8BD4B426-1BEA-4691-AF53-1ECA237C934A}"/>
              </a:ext>
            </a:extLst>
          </p:cNvPr>
          <p:cNvSpPr txBox="1"/>
          <p:nvPr/>
        </p:nvSpPr>
        <p:spPr>
          <a:xfrm>
            <a:off x="2758183" y="2500411"/>
            <a:ext cx="1282146" cy="461665"/>
          </a:xfrm>
          <a:prstGeom prst="rect">
            <a:avLst/>
          </a:prstGeom>
          <a:noFill/>
        </p:spPr>
        <p:txBody>
          <a:bodyPr wrap="none" rtlCol="0">
            <a:spAutoFit/>
          </a:bodyPr>
          <a:lstStyle/>
          <a:p>
            <a:r>
              <a:rPr lang="fr-FR" sz="2400"/>
              <a:t>  (Croix-Rouge/Croissant-Rouge)</a:t>
            </a:r>
          </a:p>
        </p:txBody>
      </p:sp>
      <p:sp>
        <p:nvSpPr>
          <p:cNvPr id="14" name="TextBox 13">
            <a:extLst>
              <a:ext uri="{FF2B5EF4-FFF2-40B4-BE49-F238E27FC236}">
                <a16:creationId xmlns:a16="http://schemas.microsoft.com/office/drawing/2014/main" id="{9263E8A4-C5B0-40DB-BF9C-E87DE6B34022}"/>
              </a:ext>
            </a:extLst>
          </p:cNvPr>
          <p:cNvSpPr txBox="1"/>
          <p:nvPr/>
        </p:nvSpPr>
        <p:spPr>
          <a:xfrm>
            <a:off x="3249469" y="4032983"/>
            <a:ext cx="1087157" cy="461665"/>
          </a:xfrm>
          <a:prstGeom prst="rect">
            <a:avLst/>
          </a:prstGeom>
          <a:noFill/>
        </p:spPr>
        <p:txBody>
          <a:bodyPr wrap="none" rtlCol="0">
            <a:spAutoFit/>
          </a:bodyPr>
          <a:lstStyle/>
          <a:p>
            <a:r>
              <a:rPr lang="fr-FR" sz="2400"/>
              <a:t>(ONG)</a:t>
            </a:r>
          </a:p>
        </p:txBody>
      </p:sp>
      <p:sp>
        <p:nvSpPr>
          <p:cNvPr id="15" name="Slide Number Placeholder 14">
            <a:extLst>
              <a:ext uri="{FF2B5EF4-FFF2-40B4-BE49-F238E27FC236}">
                <a16:creationId xmlns:a16="http://schemas.microsoft.com/office/drawing/2014/main" id="{C0D87C4A-467E-445E-B952-7A45B1AD366B}"/>
              </a:ext>
            </a:extLst>
          </p:cNvPr>
          <p:cNvSpPr>
            <a:spLocks noGrp="1"/>
          </p:cNvSpPr>
          <p:nvPr>
            <p:ph type="sldNum" sz="quarter" idx="12"/>
          </p:nvPr>
        </p:nvSpPr>
        <p:spPr/>
        <p:txBody>
          <a:bodyPr/>
          <a:lstStyle/>
          <a:p>
            <a:fld id="{1431706D-C08C-44A9-BAF5-B45AE634C956}" type="slidenum">
              <a:rPr lang="fr-CH" smtClean="0"/>
              <a:t>57</a:t>
            </a:fld>
            <a:endParaRPr lang="fr-CH"/>
          </a:p>
        </p:txBody>
      </p:sp>
    </p:spTree>
    <p:extLst>
      <p:ext uri="{BB962C8B-B14F-4D97-AF65-F5344CB8AC3E}">
        <p14:creationId xmlns:p14="http://schemas.microsoft.com/office/powerpoint/2010/main" val="2387037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143" y="117215"/>
            <a:ext cx="8294914" cy="1325563"/>
          </a:xfrm>
        </p:spPr>
        <p:txBody>
          <a:bodyPr/>
          <a:lstStyle/>
          <a:p>
            <a:pPr algn="ctr"/>
            <a:r>
              <a:rPr lang="fr-FR" u="sng">
                <a:latin typeface="+mn-lt"/>
              </a:rPr>
              <a:t>Conclusion/Principes directeurs</a:t>
            </a:r>
          </a:p>
        </p:txBody>
      </p:sp>
      <p:sp>
        <p:nvSpPr>
          <p:cNvPr id="3" name="Content Placeholder 2"/>
          <p:cNvSpPr>
            <a:spLocks noGrp="1"/>
          </p:cNvSpPr>
          <p:nvPr>
            <p:ph idx="1"/>
          </p:nvPr>
        </p:nvSpPr>
        <p:spPr/>
        <p:txBody>
          <a:bodyPr>
            <a:normAutofit/>
          </a:bodyPr>
          <a:lstStyle/>
          <a:p>
            <a:pPr marL="0" indent="0">
              <a:buNone/>
            </a:pPr>
            <a:endParaRPr lang="fr-CH" dirty="0"/>
          </a:p>
          <a:p>
            <a:endParaRPr lang="fr-CH" dirty="0"/>
          </a:p>
        </p:txBody>
      </p:sp>
      <p:sp>
        <p:nvSpPr>
          <p:cNvPr id="4" name="Espace réservé du contenu 2"/>
          <p:cNvSpPr txBox="1">
            <a:spLocks/>
          </p:cNvSpPr>
          <p:nvPr/>
        </p:nvSpPr>
        <p:spPr>
          <a:xfrm>
            <a:off x="1208314" y="173853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Les MNT contribuent lourdement à la morbidité et à la mortalité en situation de crise</a:t>
            </a:r>
          </a:p>
          <a:p>
            <a:r>
              <a:rPr lang="fr-FR"/>
              <a:t>Il est essentiel d’évaluer les MNT et de les classer par priorité dans les crises aiguës et prolongées pour garantir une prise en charge complète du sujet</a:t>
            </a:r>
          </a:p>
          <a:p>
            <a:r>
              <a:rPr lang="fr-FR"/>
              <a:t>Les MNT constituent un sujet complexe et compliqué qui nécessite une attention dans les aspects suivants des opérations :</a:t>
            </a:r>
          </a:p>
          <a:p>
            <a:pPr lvl="1"/>
            <a:r>
              <a:rPr lang="fr-FR"/>
              <a:t>Choix du type et du niveau d’intervention</a:t>
            </a:r>
          </a:p>
          <a:p>
            <a:pPr lvl="1"/>
            <a:r>
              <a:rPr lang="fr-FR"/>
              <a:t>Accès aux services, aux médicaments et à la réorientation</a:t>
            </a:r>
          </a:p>
          <a:p>
            <a:pPr lvl="1"/>
            <a:r>
              <a:rPr lang="fr-FR"/>
              <a:t>Enregistrement et suivi des patients</a:t>
            </a:r>
          </a:p>
          <a:p>
            <a:pPr lvl="1"/>
            <a:r>
              <a:rPr lang="fr-FR"/>
              <a:t>Formation des RH et transfert de tâches</a:t>
            </a:r>
          </a:p>
          <a:p>
            <a:r>
              <a:rPr lang="fr-FR"/>
              <a:t>Il est important de tenir compte des dilemmes éthiques liés aux MNT</a:t>
            </a:r>
          </a:p>
          <a:p>
            <a:endParaRPr lang="fr-CH" dirty="0"/>
          </a:p>
        </p:txBody>
      </p:sp>
      <p:pic>
        <p:nvPicPr>
          <p:cNvPr id="7" name="Picture 6"/>
          <p:cNvPicPr>
            <a:picLocks noChangeAspect="1"/>
          </p:cNvPicPr>
          <p:nvPr/>
        </p:nvPicPr>
        <p:blipFill>
          <a:blip r:embed="rId2"/>
          <a:stretch>
            <a:fillRect/>
          </a:stretch>
        </p:blipFill>
        <p:spPr>
          <a:xfrm>
            <a:off x="0" y="0"/>
            <a:ext cx="627888" cy="6858000"/>
          </a:xfrm>
          <a:prstGeom prst="rect">
            <a:avLst/>
          </a:prstGeom>
        </p:spPr>
      </p:pic>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5" name="Slide Number Placeholder 4">
            <a:extLst>
              <a:ext uri="{FF2B5EF4-FFF2-40B4-BE49-F238E27FC236}">
                <a16:creationId xmlns:a16="http://schemas.microsoft.com/office/drawing/2014/main" id="{D8BA51A9-DEC3-477C-BB74-FE2C7552FA80}"/>
              </a:ext>
            </a:extLst>
          </p:cNvPr>
          <p:cNvSpPr>
            <a:spLocks noGrp="1"/>
          </p:cNvSpPr>
          <p:nvPr>
            <p:ph type="sldNum" sz="quarter" idx="12"/>
          </p:nvPr>
        </p:nvSpPr>
        <p:spPr/>
        <p:txBody>
          <a:bodyPr/>
          <a:lstStyle/>
          <a:p>
            <a:fld id="{1431706D-C08C-44A9-BAF5-B45AE634C956}" type="slidenum">
              <a:rPr lang="fr-CH" smtClean="0"/>
              <a:t>58</a:t>
            </a:fld>
            <a:endParaRPr lang="fr-CH"/>
          </a:p>
        </p:txBody>
      </p:sp>
    </p:spTree>
    <p:extLst>
      <p:ext uri="{BB962C8B-B14F-4D97-AF65-F5344CB8AC3E}">
        <p14:creationId xmlns:p14="http://schemas.microsoft.com/office/powerpoint/2010/main" val="1989670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38982"/>
            <a:ext cx="10515600" cy="1325563"/>
          </a:xfrm>
        </p:spPr>
        <p:txBody>
          <a:bodyPr/>
          <a:lstStyle/>
          <a:p>
            <a:pPr algn="ctr"/>
            <a:r>
              <a:rPr lang="fr-FR" u="sng">
                <a:latin typeface="+mn-lt"/>
              </a:rPr>
              <a:t>Références</a:t>
            </a:r>
          </a:p>
        </p:txBody>
      </p:sp>
      <p:sp>
        <p:nvSpPr>
          <p:cNvPr id="3" name="Espace réservé du contenu 2"/>
          <p:cNvSpPr>
            <a:spLocks noGrp="1"/>
          </p:cNvSpPr>
          <p:nvPr>
            <p:ph idx="1"/>
          </p:nvPr>
        </p:nvSpPr>
        <p:spPr>
          <a:xfrm>
            <a:off x="1356784" y="1573679"/>
            <a:ext cx="10515600" cy="4998799"/>
          </a:xfrm>
        </p:spPr>
        <p:txBody>
          <a:bodyPr>
            <a:normAutofit fontScale="92500" lnSpcReduction="20000"/>
          </a:bodyPr>
          <a:lstStyle/>
          <a:p>
            <a:r>
              <a:rPr lang="fr-FR" sz="2600"/>
              <a:t>Demaio A, Jamieson J, de Courten M, Tellier S. Non-communicable diseases in emergencies: A call for action-PLOS Currents Disasters 2013</a:t>
            </a:r>
          </a:p>
          <a:p>
            <a:r>
              <a:rPr lang="fr-FR" sz="2600"/>
              <a:t>CICR. Non communicable diseases in health interventions, guiding principles, CICR 2012</a:t>
            </a:r>
          </a:p>
          <a:p>
            <a:r>
              <a:rPr lang="fr-FR" sz="2600"/>
              <a:t>Mendis S et al. Gaps in capacity in primary care in low resource settings for implementation of essential non-communicable disease interventions. International J of hypertension 2012</a:t>
            </a:r>
          </a:p>
          <a:p>
            <a:r>
              <a:rPr lang="fr-FR" sz="2600"/>
              <a:t>Aebischer Perone S, Beran D. Modifying the Interagency Emergency Health Kit to include treatment for non-communicable diseases in natural disasters and complex emergencies: the missing clinical, operational and humanitarian perspectives. BMJ Global Health. 2017, 2(1), e000287.</a:t>
            </a:r>
          </a:p>
          <a:p>
            <a:r>
              <a:rPr lang="fr-FR" sz="2600"/>
              <a:t>UNIATF UN interagency task-force on the prevention and control of non-communicable diseases. Non communicable diseases in emergencies. WHO/NMH/NVI16.2</a:t>
            </a:r>
          </a:p>
          <a:p>
            <a:pPr marL="0" indent="0">
              <a:buNone/>
            </a:pPr>
            <a:r>
              <a:rPr lang="fr-FR"/>
              <a:t> </a:t>
            </a:r>
          </a:p>
          <a:p>
            <a:pPr marL="0" indent="0">
              <a:buNone/>
            </a:pPr>
            <a:endParaRPr lang="en-US" sz="1800" dirty="0"/>
          </a:p>
          <a:p>
            <a:pPr marL="0" indent="0">
              <a:buNone/>
            </a:pPr>
            <a:endParaRPr lang="fr-CH" dirty="0"/>
          </a:p>
          <a:p>
            <a:endParaRPr lang="fr-CH" dirty="0"/>
          </a:p>
          <a:p>
            <a:endParaRPr lang="fr-CH" dirty="0"/>
          </a:p>
        </p:txBody>
      </p:sp>
      <p:pic>
        <p:nvPicPr>
          <p:cNvPr id="6" name="Picture 5"/>
          <p:cNvPicPr>
            <a:picLocks noChangeAspect="1"/>
          </p:cNvPicPr>
          <p:nvPr/>
        </p:nvPicPr>
        <p:blipFill>
          <a:blip r:embed="rId3"/>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C08CB281-14B1-4366-B3D3-E543EF667B5B}"/>
              </a:ext>
            </a:extLst>
          </p:cNvPr>
          <p:cNvSpPr>
            <a:spLocks noGrp="1"/>
          </p:cNvSpPr>
          <p:nvPr>
            <p:ph type="sldNum" sz="quarter" idx="12"/>
          </p:nvPr>
        </p:nvSpPr>
        <p:spPr/>
        <p:txBody>
          <a:bodyPr/>
          <a:lstStyle/>
          <a:p>
            <a:fld id="{1431706D-C08C-44A9-BAF5-B45AE634C956}" type="slidenum">
              <a:rPr lang="fr-CH" smtClean="0"/>
              <a:t>59</a:t>
            </a:fld>
            <a:endParaRPr lang="fr-CH"/>
          </a:p>
        </p:txBody>
      </p:sp>
    </p:spTree>
    <p:extLst>
      <p:ext uri="{BB962C8B-B14F-4D97-AF65-F5344CB8AC3E}">
        <p14:creationId xmlns:p14="http://schemas.microsoft.com/office/powerpoint/2010/main" val="69041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990600"/>
          </a:xfrm>
        </p:spPr>
        <p:txBody>
          <a:bodyPr/>
          <a:lstStyle/>
          <a:p>
            <a:pPr algn="ctr"/>
            <a:r>
              <a:rPr lang="fr-FR" u="sng">
                <a:latin typeface="+mn-lt"/>
              </a:rPr>
              <a:t>Fardeau de la maladie</a:t>
            </a:r>
          </a:p>
        </p:txBody>
      </p:sp>
      <p:sp>
        <p:nvSpPr>
          <p:cNvPr id="4" name="Rectangle 3"/>
          <p:cNvSpPr/>
          <p:nvPr/>
        </p:nvSpPr>
        <p:spPr>
          <a:xfrm>
            <a:off x="3048000" y="2967335"/>
            <a:ext cx="6096000" cy="369332"/>
          </a:xfrm>
          <a:prstGeom prst="rect">
            <a:avLst/>
          </a:prstGeom>
        </p:spPr>
        <p:txBody>
          <a:bodyPr>
            <a:spAutoFit/>
          </a:bodyPr>
          <a:lstStyle/>
          <a:p>
            <a:endParaRPr lang="fr-CH" dirty="0"/>
          </a:p>
        </p:txBody>
      </p:sp>
      <p:pic>
        <p:nvPicPr>
          <p:cNvPr id="9" name="Picture 8"/>
          <p:cNvPicPr>
            <a:picLocks noChangeAspect="1"/>
          </p:cNvPicPr>
          <p:nvPr/>
        </p:nvPicPr>
        <p:blipFill>
          <a:blip r:embed="rId3"/>
          <a:stretch>
            <a:fillRect/>
          </a:stretch>
        </p:blipFill>
        <p:spPr>
          <a:xfrm>
            <a:off x="0" y="0"/>
            <a:ext cx="627888" cy="6858000"/>
          </a:xfrm>
          <a:prstGeom prst="rect">
            <a:avLst/>
          </a:prstGeom>
        </p:spPr>
      </p:pic>
      <p:sp>
        <p:nvSpPr>
          <p:cNvPr id="11" name="TextBox 10"/>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pic>
        <p:nvPicPr>
          <p:cNvPr id="8" name="Picture 7"/>
          <p:cNvPicPr>
            <a:picLocks noChangeAspect="1"/>
          </p:cNvPicPr>
          <p:nvPr/>
        </p:nvPicPr>
        <p:blipFill>
          <a:blip r:embed="rId4"/>
          <a:stretch>
            <a:fillRect/>
          </a:stretch>
        </p:blipFill>
        <p:spPr>
          <a:xfrm>
            <a:off x="704850" y="776287"/>
            <a:ext cx="4552950" cy="2989465"/>
          </a:xfrm>
          <a:prstGeom prst="rect">
            <a:avLst/>
          </a:prstGeom>
        </p:spPr>
      </p:pic>
      <p:pic>
        <p:nvPicPr>
          <p:cNvPr id="10" name="Picture 9"/>
          <p:cNvPicPr>
            <a:picLocks noChangeAspect="1"/>
          </p:cNvPicPr>
          <p:nvPr/>
        </p:nvPicPr>
        <p:blipFill>
          <a:blip r:embed="rId5"/>
          <a:stretch>
            <a:fillRect/>
          </a:stretch>
        </p:blipFill>
        <p:spPr>
          <a:xfrm>
            <a:off x="5468112" y="878662"/>
            <a:ext cx="6505575" cy="2887090"/>
          </a:xfrm>
          <a:prstGeom prst="rect">
            <a:avLst/>
          </a:prstGeom>
        </p:spPr>
      </p:pic>
      <p:pic>
        <p:nvPicPr>
          <p:cNvPr id="13" name="Picture 12"/>
          <p:cNvPicPr>
            <a:picLocks noChangeAspect="1"/>
          </p:cNvPicPr>
          <p:nvPr/>
        </p:nvPicPr>
        <p:blipFill>
          <a:blip r:embed="rId6"/>
          <a:stretch>
            <a:fillRect/>
          </a:stretch>
        </p:blipFill>
        <p:spPr>
          <a:xfrm>
            <a:off x="2428875" y="4022763"/>
            <a:ext cx="7953375" cy="2581275"/>
          </a:xfrm>
          <a:prstGeom prst="rect">
            <a:avLst/>
          </a:prstGeom>
        </p:spPr>
      </p:pic>
      <p:sp>
        <p:nvSpPr>
          <p:cNvPr id="3" name="Slide Number Placeholder 2">
            <a:extLst>
              <a:ext uri="{FF2B5EF4-FFF2-40B4-BE49-F238E27FC236}">
                <a16:creationId xmlns:a16="http://schemas.microsoft.com/office/drawing/2014/main" id="{41BF121B-6368-41E2-A860-1EFB3DAC9753}"/>
              </a:ext>
            </a:extLst>
          </p:cNvPr>
          <p:cNvSpPr>
            <a:spLocks noGrp="1"/>
          </p:cNvSpPr>
          <p:nvPr>
            <p:ph type="sldNum" sz="quarter" idx="12"/>
          </p:nvPr>
        </p:nvSpPr>
        <p:spPr/>
        <p:txBody>
          <a:bodyPr/>
          <a:lstStyle/>
          <a:p>
            <a:fld id="{1431706D-C08C-44A9-BAF5-B45AE634C956}" type="slidenum">
              <a:rPr lang="fr-CH" smtClean="0"/>
              <a:t>6</a:t>
            </a:fld>
            <a:endParaRPr lang="fr-CH"/>
          </a:p>
        </p:txBody>
      </p:sp>
    </p:spTree>
    <p:extLst>
      <p:ext uri="{BB962C8B-B14F-4D97-AF65-F5344CB8AC3E}">
        <p14:creationId xmlns:p14="http://schemas.microsoft.com/office/powerpoint/2010/main" val="2971875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155"/>
            <a:ext cx="10515600" cy="1325563"/>
          </a:xfrm>
        </p:spPr>
        <p:txBody>
          <a:bodyPr/>
          <a:lstStyle/>
          <a:p>
            <a:pPr algn="ctr"/>
            <a:r>
              <a:rPr lang="fr-FR" u="sng">
                <a:latin typeface="+mn-lt"/>
              </a:rPr>
              <a:t>Références</a:t>
            </a:r>
          </a:p>
        </p:txBody>
      </p:sp>
      <p:sp>
        <p:nvSpPr>
          <p:cNvPr id="3" name="Content Placeholder 2"/>
          <p:cNvSpPr>
            <a:spLocks noGrp="1"/>
          </p:cNvSpPr>
          <p:nvPr>
            <p:ph idx="1"/>
          </p:nvPr>
        </p:nvSpPr>
        <p:spPr>
          <a:xfrm>
            <a:off x="1349828" y="1825625"/>
            <a:ext cx="10003971" cy="4351338"/>
          </a:xfrm>
        </p:spPr>
        <p:txBody>
          <a:bodyPr>
            <a:normAutofit lnSpcReduction="10000"/>
          </a:bodyPr>
          <a:lstStyle/>
          <a:p>
            <a:r>
              <a:rPr lang="fr-FR" sz="2400"/>
              <a:t>Ruby A, Knight A, Perel P, Blanchet K, Roberts B. The effectiveness of interventions for non-communicable diseases in humanitarian crises: A systematic review. PLOS ONE 25 septembre 2015</a:t>
            </a:r>
          </a:p>
          <a:p>
            <a:r>
              <a:rPr lang="fr-FR" sz="2400"/>
              <a:t>Projet Sphere. Manuel Sphere. Genève : 2011 : Services de santé essentiels – Maladies non transmissibles</a:t>
            </a:r>
          </a:p>
          <a:p>
            <a:r>
              <a:rPr lang="fr-FR" sz="2400"/>
              <a:t>Spiegel PB, Checchi F, Colombo S, Paik E. Health-care needs of people affected by conflict: future trends and changing frameworks. Lancet 2010:375:341-45</a:t>
            </a:r>
          </a:p>
          <a:p>
            <a:r>
              <a:rPr lang="fr-FR" sz="2400"/>
              <a:t>Aebischer Perone S, Martinez E, du Mortier S, Rossi R, Pahud M, Urbaniak V, Chappuis F, Hagon O, Jacquerioz Bausch F, Beran D. Non-communicable diseases in humanitarian settings: ten essential questions. Conflict and Health 2017, 11:17</a:t>
            </a:r>
          </a:p>
        </p:txBody>
      </p:sp>
      <p:pic>
        <p:nvPicPr>
          <p:cNvPr id="6" name="Picture 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7BC0CA96-FAAF-403A-BD5C-BC6FC5518FB1}"/>
              </a:ext>
            </a:extLst>
          </p:cNvPr>
          <p:cNvSpPr>
            <a:spLocks noGrp="1"/>
          </p:cNvSpPr>
          <p:nvPr>
            <p:ph type="sldNum" sz="quarter" idx="12"/>
          </p:nvPr>
        </p:nvSpPr>
        <p:spPr/>
        <p:txBody>
          <a:bodyPr/>
          <a:lstStyle/>
          <a:p>
            <a:fld id="{1431706D-C08C-44A9-BAF5-B45AE634C956}" type="slidenum">
              <a:rPr lang="fr-CH" smtClean="0"/>
              <a:t>60</a:t>
            </a:fld>
            <a:endParaRPr lang="fr-CH"/>
          </a:p>
        </p:txBody>
      </p:sp>
    </p:spTree>
    <p:extLst>
      <p:ext uri="{BB962C8B-B14F-4D97-AF65-F5344CB8AC3E}">
        <p14:creationId xmlns:p14="http://schemas.microsoft.com/office/powerpoint/2010/main" val="424068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89822"/>
            <a:ext cx="10515600" cy="1325563"/>
          </a:xfrm>
        </p:spPr>
        <p:txBody>
          <a:bodyPr/>
          <a:lstStyle/>
          <a:p>
            <a:pPr algn="ctr"/>
            <a:r>
              <a:rPr lang="fr-FR" b="1"/>
              <a:t> </a:t>
            </a:r>
            <a:r>
              <a:rPr lang="fr-FR" u="sng">
                <a:latin typeface="+mn-lt"/>
              </a:rPr>
              <a:t>Les MNT et les urgences humanitaires</a:t>
            </a:r>
          </a:p>
        </p:txBody>
      </p:sp>
      <p:pic>
        <p:nvPicPr>
          <p:cNvPr id="8" name="Picture 7"/>
          <p:cNvPicPr>
            <a:picLocks noChangeAspect="1"/>
          </p:cNvPicPr>
          <p:nvPr/>
        </p:nvPicPr>
        <p:blipFill>
          <a:blip r:embed="rId3"/>
          <a:stretch>
            <a:fillRect/>
          </a:stretch>
        </p:blipFill>
        <p:spPr>
          <a:xfrm>
            <a:off x="0" y="0"/>
            <a:ext cx="627888" cy="6858000"/>
          </a:xfrm>
          <a:prstGeom prst="rect">
            <a:avLst/>
          </a:prstGeom>
        </p:spPr>
      </p:pic>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032" y="1219132"/>
            <a:ext cx="7871935" cy="5645938"/>
          </a:xfrm>
          <a:prstGeom prst="rect">
            <a:avLst/>
          </a:prstGeom>
        </p:spPr>
      </p:pic>
      <p:sp>
        <p:nvSpPr>
          <p:cNvPr id="4" name="Slide Number Placeholder 3">
            <a:extLst>
              <a:ext uri="{FF2B5EF4-FFF2-40B4-BE49-F238E27FC236}">
                <a16:creationId xmlns:a16="http://schemas.microsoft.com/office/drawing/2014/main" id="{304A2E52-6E18-4CB1-8565-42A000B16A6E}"/>
              </a:ext>
            </a:extLst>
          </p:cNvPr>
          <p:cNvSpPr>
            <a:spLocks noGrp="1"/>
          </p:cNvSpPr>
          <p:nvPr>
            <p:ph type="sldNum" sz="quarter" idx="12"/>
          </p:nvPr>
        </p:nvSpPr>
        <p:spPr/>
        <p:txBody>
          <a:bodyPr/>
          <a:lstStyle/>
          <a:p>
            <a:fld id="{1431706D-C08C-44A9-BAF5-B45AE634C956}" type="slidenum">
              <a:rPr lang="fr-CH" smtClean="0"/>
              <a:t>7</a:t>
            </a:fld>
            <a:endParaRPr lang="fr-CH"/>
          </a:p>
        </p:txBody>
      </p:sp>
    </p:spTree>
    <p:extLst>
      <p:ext uri="{BB962C8B-B14F-4D97-AF65-F5344CB8AC3E}">
        <p14:creationId xmlns:p14="http://schemas.microsoft.com/office/powerpoint/2010/main" val="398993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2254" y="2494835"/>
            <a:ext cx="9919216" cy="1446550"/>
          </a:xfrm>
          <a:prstGeom prst="rect">
            <a:avLst/>
          </a:prstGeom>
        </p:spPr>
        <p:txBody>
          <a:bodyPr wrap="square">
            <a:spAutoFit/>
          </a:bodyPr>
          <a:lstStyle/>
          <a:p>
            <a:pPr algn="ctr"/>
            <a:r>
              <a:rPr lang="fr-FR" sz="4400"/>
              <a:t>Pourquoi est-il important de prendre en charge les MNT dans les crises aiguës et prolongées ?</a:t>
            </a:r>
          </a:p>
        </p:txBody>
      </p:sp>
      <p:pic>
        <p:nvPicPr>
          <p:cNvPr id="10" name="Picture 9"/>
          <p:cNvPicPr>
            <a:picLocks noChangeAspect="1"/>
          </p:cNvPicPr>
          <p:nvPr/>
        </p:nvPicPr>
        <p:blipFill>
          <a:blip r:embed="rId2"/>
          <a:stretch>
            <a:fillRect/>
          </a:stretch>
        </p:blipFill>
        <p:spPr>
          <a:xfrm>
            <a:off x="0" y="0"/>
            <a:ext cx="627888" cy="6858000"/>
          </a:xfrm>
          <a:prstGeom prst="rect">
            <a:avLst/>
          </a:prstGeom>
        </p:spPr>
      </p:pic>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p:cNvSpPr txBox="1"/>
          <p:nvPr/>
        </p:nvSpPr>
        <p:spPr>
          <a:xfrm>
            <a:off x="961267" y="2371725"/>
            <a:ext cx="1842005" cy="1569660"/>
          </a:xfrm>
          <a:prstGeom prst="rect">
            <a:avLst/>
          </a:prstGeom>
          <a:noFill/>
        </p:spPr>
        <p:txBody>
          <a:bodyPr wrap="square" rtlCol="0">
            <a:spAutoFit/>
          </a:bodyPr>
          <a:lstStyle/>
          <a:p>
            <a:r>
              <a:rPr lang="fr-FR" sz="9600" b="1">
                <a:solidFill>
                  <a:srgbClr val="FF0000"/>
                </a:solidFill>
              </a:rPr>
              <a:t>??</a:t>
            </a:r>
          </a:p>
        </p:txBody>
      </p:sp>
      <p:sp>
        <p:nvSpPr>
          <p:cNvPr id="2" name="Slide Number Placeholder 1">
            <a:extLst>
              <a:ext uri="{FF2B5EF4-FFF2-40B4-BE49-F238E27FC236}">
                <a16:creationId xmlns:a16="http://schemas.microsoft.com/office/drawing/2014/main" id="{486BA80C-EA76-4B0A-992B-EA983017375B}"/>
              </a:ext>
            </a:extLst>
          </p:cNvPr>
          <p:cNvSpPr>
            <a:spLocks noGrp="1"/>
          </p:cNvSpPr>
          <p:nvPr>
            <p:ph type="sldNum" sz="quarter" idx="12"/>
          </p:nvPr>
        </p:nvSpPr>
        <p:spPr/>
        <p:txBody>
          <a:bodyPr/>
          <a:lstStyle/>
          <a:p>
            <a:fld id="{1431706D-C08C-44A9-BAF5-B45AE634C956}" type="slidenum">
              <a:rPr lang="fr-CH" smtClean="0"/>
              <a:t>8</a:t>
            </a:fld>
            <a:endParaRPr lang="fr-CH"/>
          </a:p>
        </p:txBody>
      </p:sp>
    </p:spTree>
    <p:extLst>
      <p:ext uri="{BB962C8B-B14F-4D97-AF65-F5344CB8AC3E}">
        <p14:creationId xmlns:p14="http://schemas.microsoft.com/office/powerpoint/2010/main" val="1521328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45176" y="101634"/>
            <a:ext cx="6301648" cy="1325563"/>
          </a:xfrm>
        </p:spPr>
        <p:txBody>
          <a:bodyPr>
            <a:normAutofit/>
          </a:bodyPr>
          <a:lstStyle/>
          <a:p>
            <a:pPr algn="ctr"/>
            <a:r>
              <a:rPr lang="fr-FR" u="sng">
                <a:latin typeface="+mn-lt"/>
              </a:rPr>
              <a:t>Les MNT dans les situations de crise</a:t>
            </a:r>
          </a:p>
        </p:txBody>
      </p:sp>
      <p:sp>
        <p:nvSpPr>
          <p:cNvPr id="5" name="Rectangle 4">
            <a:extLst>
              <a:ext uri="{FF2B5EF4-FFF2-40B4-BE49-F238E27FC236}">
                <a16:creationId xmlns:a16="http://schemas.microsoft.com/office/drawing/2014/main" id="{8D66C531-C669-481A-A34E-136405EA926C}"/>
              </a:ext>
            </a:extLst>
          </p:cNvPr>
          <p:cNvSpPr/>
          <p:nvPr/>
        </p:nvSpPr>
        <p:spPr>
          <a:xfrm>
            <a:off x="5383624" y="6387034"/>
            <a:ext cx="7135091" cy="369332"/>
          </a:xfrm>
          <a:prstGeom prst="rect">
            <a:avLst/>
          </a:prstGeom>
        </p:spPr>
        <p:txBody>
          <a:bodyPr wrap="square">
            <a:spAutoFit/>
          </a:bodyPr>
          <a:lstStyle/>
          <a:p>
            <a:r>
              <a:rPr lang="fr-FR" i="1"/>
              <a:t>Benjamin	J. Ryan, Asia-Pacific	Center for Security ; cours H.E.L.P. 2018</a:t>
            </a:r>
          </a:p>
        </p:txBody>
      </p:sp>
      <p:pic>
        <p:nvPicPr>
          <p:cNvPr id="6" name="Picture 5">
            <a:extLst>
              <a:ext uri="{FF2B5EF4-FFF2-40B4-BE49-F238E27FC236}">
                <a16:creationId xmlns:a16="http://schemas.microsoft.com/office/drawing/2014/main" id="{2852A924-4B58-4C67-9280-56F24DBF3393}"/>
              </a:ext>
            </a:extLst>
          </p:cNvPr>
          <p:cNvPicPr>
            <a:picLocks noChangeAspect="1"/>
          </p:cNvPicPr>
          <p:nvPr/>
        </p:nvPicPr>
        <p:blipFill>
          <a:blip r:embed="rId3"/>
          <a:stretch>
            <a:fillRect/>
          </a:stretch>
        </p:blipFill>
        <p:spPr>
          <a:xfrm>
            <a:off x="-152401" y="0"/>
            <a:ext cx="627888" cy="6858000"/>
          </a:xfrm>
          <a:prstGeom prst="rect">
            <a:avLst/>
          </a:prstGeom>
        </p:spPr>
      </p:pic>
      <p:sp>
        <p:nvSpPr>
          <p:cNvPr id="8" name="TextBox 7">
            <a:extLst>
              <a:ext uri="{FF2B5EF4-FFF2-40B4-BE49-F238E27FC236}">
                <a16:creationId xmlns:a16="http://schemas.microsoft.com/office/drawing/2014/main" id="{09B851FD-9C09-47B0-B506-865B2E136CBD}"/>
              </a:ext>
            </a:extLst>
          </p:cNvPr>
          <p:cNvSpPr txBox="1"/>
          <p:nvPr/>
        </p:nvSpPr>
        <p:spPr>
          <a:xfrm>
            <a:off x="-56959" y="5237147"/>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a:extLst>
              <a:ext uri="{FF2B5EF4-FFF2-40B4-BE49-F238E27FC236}">
                <a16:creationId xmlns:a16="http://schemas.microsoft.com/office/drawing/2014/main" id="{BACEAC21-3849-4866-A38A-A43C92F2C5D7}"/>
              </a:ext>
            </a:extLst>
          </p:cNvPr>
          <p:cNvSpPr txBox="1"/>
          <p:nvPr/>
        </p:nvSpPr>
        <p:spPr>
          <a:xfrm>
            <a:off x="952504" y="1389913"/>
            <a:ext cx="9916878" cy="4801314"/>
          </a:xfrm>
          <a:prstGeom prst="rect">
            <a:avLst/>
          </a:prstGeom>
          <a:noFill/>
        </p:spPr>
        <p:txBody>
          <a:bodyPr wrap="square" rtlCol="0">
            <a:spAutoFit/>
          </a:bodyPr>
          <a:lstStyle/>
          <a:p>
            <a:pPr marL="285750" indent="-285750">
              <a:buFont typeface="Arial" panose="020B0604020202020204" pitchFamily="34" charset="0"/>
              <a:buChar char="•"/>
            </a:pPr>
            <a:r>
              <a:rPr lang="fr-FR" sz="2400"/>
              <a:t>La prévalence des MNT varie de 9 à 50 % pour les réfugiés du Moyen-Orient et de 1 à 30 % pour les réfugiés d’Afrique et d’Asie</a:t>
            </a:r>
            <a:r>
              <a:rPr lang="fr-FR"/>
              <a:t> (Amara &amp; Aljunid,2014)</a:t>
            </a:r>
          </a:p>
          <a:p>
            <a:pPr marL="285750" indent="-285750">
              <a:buFont typeface="Arial" panose="020B0604020202020204" pitchFamily="34" charset="0"/>
              <a:buChar char="•"/>
            </a:pPr>
            <a:r>
              <a:rPr lang="fr-FR" sz="2400"/>
              <a:t>En Jordanie, 50 % des foyers de réfugiés syriens comptent un membre atteint de MNT</a:t>
            </a:r>
          </a:p>
          <a:p>
            <a:pPr marL="742950" lvl="1" indent="-285750">
              <a:buFont typeface="Wingdings" panose="05000000000000000000" pitchFamily="2" charset="2"/>
              <a:buChar char="§"/>
            </a:pPr>
            <a:r>
              <a:rPr lang="fr-FR" sz="2400"/>
              <a:t>85 % des réfugiés syriens atteints de MNT ont cherché à se faire soigner</a:t>
            </a:r>
            <a:r>
              <a:rPr lang="fr-FR"/>
              <a:t> (Doocy et al, 2015)</a:t>
            </a:r>
          </a:p>
          <a:p>
            <a:pPr marL="285750" indent="-285750">
              <a:buFont typeface="Arial" panose="020B0604020202020204" pitchFamily="34" charset="0"/>
              <a:buChar char="•"/>
            </a:pPr>
            <a:r>
              <a:rPr lang="fr-FR" sz="2400"/>
              <a:t>Parmi les réfugiés syriens âgés de plus de 60 ans au Liban : </a:t>
            </a:r>
          </a:p>
          <a:p>
            <a:pPr marL="742950" lvl="1" indent="-285750">
              <a:buFont typeface="Wingdings" panose="05000000000000000000" pitchFamily="2" charset="2"/>
              <a:buChar char="§"/>
            </a:pPr>
            <a:r>
              <a:rPr lang="fr-FR" sz="2400"/>
              <a:t>60 % ont de l’hypertension</a:t>
            </a:r>
          </a:p>
          <a:p>
            <a:pPr marL="742950" lvl="1" indent="-285750">
              <a:buFont typeface="Wingdings" panose="05000000000000000000" pitchFamily="2" charset="2"/>
              <a:buChar char="§"/>
            </a:pPr>
            <a:r>
              <a:rPr lang="fr-FR" sz="2400"/>
              <a:t>47 % ont du diabète</a:t>
            </a:r>
          </a:p>
          <a:p>
            <a:pPr marL="742950" lvl="1" indent="-285750">
              <a:buFont typeface="Wingdings" panose="05000000000000000000" pitchFamily="2" charset="2"/>
              <a:buChar char="§"/>
            </a:pPr>
            <a:r>
              <a:rPr lang="fr-FR" sz="2400"/>
              <a:t>30 % ont une maladie cardiovasculaire</a:t>
            </a:r>
          </a:p>
          <a:p>
            <a:pPr marL="742950" lvl="1" indent="-285750">
              <a:buFont typeface="Wingdings" panose="05000000000000000000" pitchFamily="2" charset="2"/>
              <a:buChar char="§"/>
            </a:pPr>
            <a:r>
              <a:rPr lang="fr-FR" sz="2400"/>
              <a:t>11 % ont une maladie pulmonaire</a:t>
            </a:r>
          </a:p>
          <a:p>
            <a:pPr marL="742950" lvl="1" indent="-285750">
              <a:buFont typeface="Wingdings" panose="05000000000000000000" pitchFamily="2" charset="2"/>
              <a:buChar char="§"/>
            </a:pPr>
            <a:r>
              <a:rPr lang="fr-FR" sz="2400"/>
              <a:t>  6 % ont une maladie rénale</a:t>
            </a:r>
          </a:p>
          <a:p>
            <a:pPr marL="742950" lvl="1" indent="-285750">
              <a:buFont typeface="Wingdings" panose="05000000000000000000" pitchFamily="2" charset="2"/>
              <a:buChar char="§"/>
            </a:pPr>
            <a:r>
              <a:rPr lang="fr-FR" sz="2400"/>
              <a:t>74 % dépendent de l’aide humanitaire</a:t>
            </a:r>
            <a:r>
              <a:rPr lang="fr-FR"/>
              <a:t> (Strong et al, 2015)</a:t>
            </a:r>
          </a:p>
          <a:p>
            <a:pPr marL="285750" indent="-285750">
              <a:buFont typeface="Arial" panose="020B0604020202020204" pitchFamily="34" charset="0"/>
              <a:buChar char="•"/>
            </a:pPr>
            <a:r>
              <a:rPr lang="fr-FR" sz="2400"/>
              <a:t>En 2012, 46 % de tous les décès d’adultes en Syrie étaient attribuables aux MNT </a:t>
            </a:r>
            <a:r>
              <a:rPr lang="fr-FR"/>
              <a:t>(Collins et al, 2017) </a:t>
            </a:r>
          </a:p>
        </p:txBody>
      </p:sp>
      <p:sp>
        <p:nvSpPr>
          <p:cNvPr id="4" name="Slide Number Placeholder 3">
            <a:extLst>
              <a:ext uri="{FF2B5EF4-FFF2-40B4-BE49-F238E27FC236}">
                <a16:creationId xmlns:a16="http://schemas.microsoft.com/office/drawing/2014/main" id="{DD0EBD76-54A3-4ADC-9217-648BEAB060A5}"/>
              </a:ext>
            </a:extLst>
          </p:cNvPr>
          <p:cNvSpPr>
            <a:spLocks noGrp="1"/>
          </p:cNvSpPr>
          <p:nvPr>
            <p:ph type="sldNum" sz="quarter" idx="12"/>
          </p:nvPr>
        </p:nvSpPr>
        <p:spPr/>
        <p:txBody>
          <a:bodyPr/>
          <a:lstStyle/>
          <a:p>
            <a:fld id="{1431706D-C08C-44A9-BAF5-B45AE634C956}" type="slidenum">
              <a:rPr lang="fr-CH" smtClean="0"/>
              <a:t>9</a:t>
            </a:fld>
            <a:endParaRPr lang="fr-CH"/>
          </a:p>
        </p:txBody>
      </p:sp>
    </p:spTree>
    <p:extLst>
      <p:ext uri="{BB962C8B-B14F-4D97-AF65-F5344CB8AC3E}">
        <p14:creationId xmlns:p14="http://schemas.microsoft.com/office/powerpoint/2010/main" val="4272313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2019-06-22T22:00:00+00:00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TSASSIST-19-3340</_dlc_DocId>
    <_dlc_DocIdUrl xmlns="a8a2af44-4b8d-404b-a8bd-4186350a523c">
      <Url>https://collab.ext.icrc.org/sites/TS_ASSIST/_layouts/15/DocIdRedir.aspx?ID=TSASSIST-19-3340</Url>
      <Description>TSASSIST-19-3340</Description>
    </_dlc_DocIdUrl>
  </documentManagement>
</p:properties>
</file>

<file path=customXml/itemProps1.xml><?xml version="1.0" encoding="utf-8"?>
<ds:datastoreItem xmlns:ds="http://schemas.openxmlformats.org/officeDocument/2006/customXml" ds:itemID="{36EC46F2-8EC5-449E-81BC-EFE03E70A6CA}">
  <ds:schemaRefs>
    <ds:schemaRef ds:uri="http://schemas.microsoft.com/sharepoint/v3/contenttype/forms"/>
  </ds:schemaRefs>
</ds:datastoreItem>
</file>

<file path=customXml/itemProps2.xml><?xml version="1.0" encoding="utf-8"?>
<ds:datastoreItem xmlns:ds="http://schemas.openxmlformats.org/officeDocument/2006/customXml" ds:itemID="{67C7419A-A7A4-4002-9C5F-6F50D4602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07A5A9-C975-4D8F-A42D-185B1F91E91A}">
  <ds:schemaRefs>
    <ds:schemaRef ds:uri="Microsoft.SharePoint.Taxonomy.ContentTypeSync"/>
  </ds:schemaRefs>
</ds:datastoreItem>
</file>

<file path=customXml/itemProps4.xml><?xml version="1.0" encoding="utf-8"?>
<ds:datastoreItem xmlns:ds="http://schemas.openxmlformats.org/officeDocument/2006/customXml" ds:itemID="{E437FFE8-CCD5-4F0C-AE2B-A0CA991FA6FC}">
  <ds:schemaRefs>
    <ds:schemaRef ds:uri="http://schemas.microsoft.com/sharepoint/events"/>
  </ds:schemaRefs>
</ds:datastoreItem>
</file>

<file path=customXml/itemProps5.xml><?xml version="1.0" encoding="utf-8"?>
<ds:datastoreItem xmlns:ds="http://schemas.openxmlformats.org/officeDocument/2006/customXml" ds:itemID="{6D1957A7-F412-44A1-82C5-BCC841708E67}">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509</TotalTime>
  <Words>4935</Words>
  <Application>Microsoft Office PowerPoint</Application>
  <PresentationFormat>Widescreen</PresentationFormat>
  <Paragraphs>549</Paragraphs>
  <Slides>60</Slides>
  <Notes>27</Notes>
  <HiddenSlides>3</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Times</vt:lpstr>
      <vt:lpstr>Wingdings</vt:lpstr>
      <vt:lpstr>Office Theme</vt:lpstr>
      <vt:lpstr>PowerPoint Presentation</vt:lpstr>
      <vt:lpstr>PowerPoint Presentation</vt:lpstr>
      <vt:lpstr>PowerPoint Presentation</vt:lpstr>
      <vt:lpstr>PowerPoint Presentation</vt:lpstr>
      <vt:lpstr>PowerPoint Presentation</vt:lpstr>
      <vt:lpstr>Fardeau de la maladie</vt:lpstr>
      <vt:lpstr> Les MNT et les urgences humanitaires</vt:lpstr>
      <vt:lpstr>PowerPoint Presentation</vt:lpstr>
      <vt:lpstr>Les MNT dans les situations de crise</vt:lpstr>
      <vt:lpstr>Les MNT dans les situations de crise</vt:lpstr>
      <vt:lpstr>Pourquoi les MNT sont-elles importantes ?</vt:lpstr>
      <vt:lpstr>MNT = maladies chroniques, défi de la continuité des soins dans les environnements fragiles</vt:lpstr>
      <vt:lpstr>PowerPoint Presentation</vt:lpstr>
      <vt:lpstr>PowerPoint Presentation</vt:lpstr>
      <vt:lpstr>Évaluation des MNT</vt:lpstr>
      <vt:lpstr>PowerPoint Presentation</vt:lpstr>
      <vt:lpstr>Critères d’établissement des priorités</vt:lpstr>
      <vt:lpstr>PowerPoint Presentation</vt:lpstr>
      <vt:lpstr>PowerPoint Presentation</vt:lpstr>
      <vt:lpstr>Critères d’établissement des priorités</vt:lpstr>
      <vt:lpstr>Implications éthiques</vt:lpstr>
      <vt:lpstr>Différentes questions éthiques</vt:lpstr>
      <vt:lpstr>Différentes questions éthiques</vt:lpstr>
      <vt:lpstr>Prévention vs prise en charge</vt:lpstr>
      <vt:lpstr>PowerPoint Presentation</vt:lpstr>
      <vt:lpstr>Programme minimal </vt:lpstr>
      <vt:lpstr>3 types de crise, 3 contextes de crise</vt:lpstr>
      <vt:lpstr>Questions pour guider l’intervention : Questions 1- 5</vt:lpstr>
      <vt:lpstr>Questions 6- 10</vt:lpstr>
      <vt:lpstr>Pays affecté par une crise en raison d’un conflit armé au Moyen-Orient</vt:lpstr>
      <vt:lpstr>Pays affecté par une crise en raison d’un conflit armé au Moyen-Orient</vt:lpstr>
      <vt:lpstr>Pays affecté par Ebola – Afrique</vt:lpstr>
      <vt:lpstr>Pays affecté par Ebola – Afrique</vt:lpstr>
      <vt:lpstr>Cas probables et confirmés de la maladie à virus Ebola par semaine d’apparition de la maladie et par région.  Données au 30 avril 2010*, OMS</vt:lpstr>
      <vt:lpstr>Pays affecté par une catastrophe naturelle dans le Pacifique occidental</vt:lpstr>
      <vt:lpstr>Pays affecté par une catastrophe naturelle dans le Pacifique occidental</vt:lpstr>
      <vt:lpstr>Pays affecté par une crise en raison d’un conflit armé au Moyen-Orient</vt:lpstr>
      <vt:lpstr>PowerPoint Presentation</vt:lpstr>
      <vt:lpstr>Pays affecté par Ebola – Afrique </vt:lpstr>
      <vt:lpstr>Pays affecté par Ebola – Afrique </vt:lpstr>
      <vt:lpstr>Pays affecté par Ebola – Afrique</vt:lpstr>
      <vt:lpstr>PowerPoint Presentation</vt:lpstr>
      <vt:lpstr>PowerPoint Presentation</vt:lpstr>
      <vt:lpstr>PowerPoint Presentation</vt:lpstr>
      <vt:lpstr>PowerPoint Presentation</vt:lpstr>
      <vt:lpstr>Controlling infection in health-care settings</vt:lpstr>
      <vt:lpstr>Pays affecté par une catastrophe naturelle dans le Pacifique occidental</vt:lpstr>
      <vt:lpstr>Pays affecté par une catastrophe naturelle dans le Pacifique occidental</vt:lpstr>
      <vt:lpstr>Emergency preparedness</vt:lpstr>
      <vt:lpstr>Préparation aux situations d’urgence</vt:lpstr>
      <vt:lpstr>Contenu du kit d’urgence de diabète</vt:lpstr>
      <vt:lpstr>Kit alimentaire d’urgence pour personnes diabétiques</vt:lpstr>
      <vt:lpstr>Conclusion/Principes directeurs</vt:lpstr>
      <vt:lpstr>Protocoles ministères de la Santé, PEN, PCI, MSF</vt:lpstr>
      <vt:lpstr>Suivi</vt:lpstr>
      <vt:lpstr>PowerPoint Presentation</vt:lpstr>
      <vt:lpstr>Acteurs multiples – continuité, coordination</vt:lpstr>
      <vt:lpstr>Conclusion/Principes directeurs</vt:lpstr>
      <vt:lpstr>Références</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Antje Van Roeden</dc:creator>
  <cp:lastModifiedBy>Aleksandra Kokanovic</cp:lastModifiedBy>
  <cp:revision>43</cp:revision>
  <cp:lastPrinted>2019-06-23T15:13:10Z</cp:lastPrinted>
  <dcterms:created xsi:type="dcterms:W3CDTF">2019-06-23T08:12:45Z</dcterms:created>
  <dcterms:modified xsi:type="dcterms:W3CDTF">2023-06-02T17:17:21Z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_dlc_DocIdItemGuid">
    <vt:lpwstr>329a7629-b6af-4cfd-bad9-6cd6426f0cfa</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y fmtid="{D5CDD505-2E9C-101B-9397-08002B2CF9AE}" pid="14" name="ICRCIMP_OrganizationalUnit">
    <vt:lpwstr/>
  </property>
  <property fmtid="{D5CDD505-2E9C-101B-9397-08002B2CF9AE}" pid="15" name="ICRCIMP_Site_H">
    <vt:lpwstr/>
  </property>
  <property fmtid="{D5CDD505-2E9C-101B-9397-08002B2CF9AE}" pid="16" name="ICRCIMP_Site">
    <vt:lpwstr/>
  </property>
  <property fmtid="{D5CDD505-2E9C-101B-9397-08002B2CF9AE}" pid="17" name="ICRCIMP_OrganizationalUnit_H">
    <vt:lpwstr/>
  </property>
</Properties>
</file>