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256"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CD"/>
    <a:srgbClr val="FEF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153" autoAdjust="0"/>
  </p:normalViewPr>
  <p:slideViewPr>
    <p:cSldViewPr snapToGrid="0">
      <p:cViewPr>
        <p:scale>
          <a:sx n="49" d="100"/>
          <a:sy n="49" d="100"/>
        </p:scale>
        <p:origin x="1300" y="32"/>
      </p:cViewPr>
      <p:guideLst/>
    </p:cSldViewPr>
  </p:slideViewPr>
  <p:notesTextViewPr>
    <p:cViewPr>
      <p:scale>
        <a:sx n="1" d="1"/>
        <a:sy n="1" d="1"/>
      </p:scale>
      <p:origin x="0" y="0"/>
    </p:cViewPr>
  </p:notesTextViewPr>
  <p:sorterViewPr>
    <p:cViewPr>
      <p:scale>
        <a:sx n="100" d="100"/>
        <a:sy n="100" d="100"/>
      </p:scale>
      <p:origin x="0" y="-887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658F0-1800-4ECA-A4E8-64E1030D23ED}"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734A3-EC63-408C-878C-A819D0F32C4D}" type="slidenum">
              <a:rPr lang="en-GB" smtClean="0"/>
              <a:t>‹#›</a:t>
            </a:fld>
            <a:endParaRPr lang="en-GB"/>
          </a:p>
        </p:txBody>
      </p:sp>
    </p:spTree>
    <p:extLst>
      <p:ext uri="{BB962C8B-B14F-4D97-AF65-F5344CB8AC3E}">
        <p14:creationId xmlns:p14="http://schemas.microsoft.com/office/powerpoint/2010/main" val="2469858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groups whether they have look at the country’s EPI Vaccination calendar</a:t>
            </a:r>
          </a:p>
        </p:txBody>
      </p:sp>
      <p:sp>
        <p:nvSpPr>
          <p:cNvPr id="4" name="Slide Number Placeholder 3"/>
          <p:cNvSpPr>
            <a:spLocks noGrp="1"/>
          </p:cNvSpPr>
          <p:nvPr>
            <p:ph type="sldNum" sz="quarter" idx="10"/>
          </p:nvPr>
        </p:nvSpPr>
        <p:spPr/>
        <p:txBody>
          <a:bodyPr/>
          <a:lstStyle/>
          <a:p>
            <a:fld id="{51A734A3-EC63-408C-878C-A819D0F32C4D}" type="slidenum">
              <a:rPr lang="en-GB" smtClean="0"/>
              <a:t>7</a:t>
            </a:fld>
            <a:endParaRPr lang="en-GB"/>
          </a:p>
        </p:txBody>
      </p:sp>
    </p:spTree>
    <p:extLst>
      <p:ext uri="{BB962C8B-B14F-4D97-AF65-F5344CB8AC3E}">
        <p14:creationId xmlns:p14="http://schemas.microsoft.com/office/powerpoint/2010/main" val="3416867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i="1" u="none" strike="noStrike" kern="1200" dirty="0">
                <a:solidFill>
                  <a:schemeClr val="tx1"/>
                </a:solidFill>
                <a:effectLst/>
                <a:latin typeface="+mn-lt"/>
                <a:ea typeface="+mn-ea"/>
                <a:cs typeface="+mn-cs"/>
              </a:rPr>
              <a:t>Source </a:t>
            </a:r>
            <a:r>
              <a:rPr lang="en-US" sz="1200" b="1" i="1" u="none" strike="noStrike" kern="1200" noProof="0" dirty="0">
                <a:solidFill>
                  <a:schemeClr val="tx1"/>
                </a:solidFill>
                <a:effectLst/>
                <a:latin typeface="+mn-lt"/>
                <a:ea typeface="+mn-ea"/>
                <a:cs typeface="+mn-cs"/>
              </a:rPr>
              <a:t>table: </a:t>
            </a:r>
            <a:r>
              <a:rPr lang="en-US" sz="1200" b="0" i="1" u="none" strike="noStrike" kern="1200" noProof="0" dirty="0">
                <a:solidFill>
                  <a:schemeClr val="tx1"/>
                </a:solidFill>
                <a:effectLst/>
                <a:latin typeface="+mn-lt"/>
                <a:ea typeface="+mn-ea"/>
                <a:cs typeface="+mn-cs"/>
              </a:rPr>
              <a:t>https://journals.plos.org/plosone/article?id=10.1371/journal.pone.0168145</a:t>
            </a:r>
          </a:p>
          <a:p>
            <a:pPr lvl="1"/>
            <a:r>
              <a:rPr lang="en-US" sz="1200" b="0" i="1" u="none" strike="noStrike" kern="1200" noProof="0" dirty="0">
                <a:solidFill>
                  <a:schemeClr val="tx1"/>
                </a:solidFill>
                <a:effectLst/>
                <a:latin typeface="+mn-lt"/>
                <a:ea typeface="+mn-ea"/>
                <a:cs typeface="+mn-cs"/>
              </a:rPr>
              <a:t>Vaccination Coverage Cluster Surveys in Middle </a:t>
            </a:r>
            <a:r>
              <a:rPr lang="en-US" sz="1200" b="0" i="1" u="none" strike="noStrike" kern="1200" noProof="0" dirty="0" err="1">
                <a:solidFill>
                  <a:schemeClr val="tx1"/>
                </a:solidFill>
                <a:effectLst/>
                <a:latin typeface="+mn-lt"/>
                <a:ea typeface="+mn-ea"/>
                <a:cs typeface="+mn-cs"/>
              </a:rPr>
              <a:t>Dreib</a:t>
            </a:r>
            <a:r>
              <a:rPr lang="en-US" sz="1200" b="0" i="1" u="none" strike="noStrike" kern="1200" noProof="0" dirty="0">
                <a:solidFill>
                  <a:schemeClr val="tx1"/>
                </a:solidFill>
                <a:effectLst/>
                <a:latin typeface="+mn-lt"/>
                <a:ea typeface="+mn-ea"/>
                <a:cs typeface="+mn-cs"/>
              </a:rPr>
              <a:t> – </a:t>
            </a:r>
            <a:r>
              <a:rPr lang="en-US" sz="1200" b="0" i="1" u="none" strike="noStrike" kern="1200" noProof="0" dirty="0" err="1">
                <a:solidFill>
                  <a:schemeClr val="tx1"/>
                </a:solidFill>
                <a:effectLst/>
                <a:latin typeface="+mn-lt"/>
                <a:ea typeface="+mn-ea"/>
                <a:cs typeface="+mn-cs"/>
              </a:rPr>
              <a:t>Akkar</a:t>
            </a:r>
            <a:r>
              <a:rPr lang="en-US" sz="1200" b="0" i="1" u="none" strike="noStrike" kern="1200" noProof="0" dirty="0">
                <a:solidFill>
                  <a:schemeClr val="tx1"/>
                </a:solidFill>
                <a:effectLst/>
                <a:latin typeface="+mn-lt"/>
                <a:ea typeface="+mn-ea"/>
                <a:cs typeface="+mn-cs"/>
              </a:rPr>
              <a:t>, Lebanon: Comparison of Vaccination Coverage in Children Aged 12-59 Months Pre- and Post-Vaccination Campaign</a:t>
            </a:r>
          </a:p>
          <a:p>
            <a:pPr lvl="1"/>
            <a:r>
              <a:rPr lang="fr-CH" sz="1200" b="0" i="1" u="none" strike="noStrike" kern="1200" dirty="0">
                <a:solidFill>
                  <a:schemeClr val="tx1"/>
                </a:solidFill>
                <a:effectLst/>
                <a:latin typeface="+mn-lt"/>
                <a:ea typeface="+mn-ea"/>
                <a:cs typeface="+mn-cs"/>
              </a:rPr>
              <a:t>Rodolfo Rossi, </a:t>
            </a:r>
            <a:r>
              <a:rPr lang="fr-CH" sz="1200" b="0" i="1" u="none" strike="noStrike" kern="1200" dirty="0" err="1">
                <a:solidFill>
                  <a:schemeClr val="tx1"/>
                </a:solidFill>
                <a:effectLst/>
                <a:latin typeface="+mn-lt"/>
                <a:ea typeface="+mn-ea"/>
                <a:cs typeface="+mn-cs"/>
              </a:rPr>
              <a:t>Ramia</a:t>
            </a:r>
            <a:r>
              <a:rPr lang="fr-CH" sz="1200" b="0" i="1" u="none" strike="noStrike" kern="1200" dirty="0">
                <a:solidFill>
                  <a:schemeClr val="tx1"/>
                </a:solidFill>
                <a:effectLst/>
                <a:latin typeface="+mn-lt"/>
                <a:ea typeface="+mn-ea"/>
                <a:cs typeface="+mn-cs"/>
              </a:rPr>
              <a:t> </a:t>
            </a:r>
            <a:r>
              <a:rPr lang="fr-CH" sz="1200" b="0" i="1" u="none" strike="noStrike" kern="1200" dirty="0" err="1">
                <a:solidFill>
                  <a:schemeClr val="tx1"/>
                </a:solidFill>
                <a:effectLst/>
                <a:latin typeface="+mn-lt"/>
                <a:ea typeface="+mn-ea"/>
                <a:cs typeface="+mn-cs"/>
              </a:rPr>
              <a:t>Assaad</a:t>
            </a:r>
            <a:r>
              <a:rPr lang="fr-CH" sz="1200" b="0" i="1" u="none" strike="noStrike" kern="1200" dirty="0">
                <a:solidFill>
                  <a:schemeClr val="tx1"/>
                </a:solidFill>
                <a:effectLst/>
                <a:latin typeface="+mn-lt"/>
                <a:ea typeface="+mn-ea"/>
                <a:cs typeface="+mn-cs"/>
              </a:rPr>
              <a:t>, Arianna </a:t>
            </a:r>
            <a:r>
              <a:rPr lang="fr-CH" sz="1200" b="0" i="1" u="none" strike="noStrike" kern="1200" dirty="0" err="1">
                <a:solidFill>
                  <a:schemeClr val="tx1"/>
                </a:solidFill>
                <a:effectLst/>
                <a:latin typeface="+mn-lt"/>
                <a:ea typeface="+mn-ea"/>
                <a:cs typeface="+mn-cs"/>
              </a:rPr>
              <a:t>Rebeschini</a:t>
            </a:r>
            <a:r>
              <a:rPr lang="fr-CH" sz="1200" b="0" i="1" u="none" strike="noStrike" kern="1200" dirty="0">
                <a:solidFill>
                  <a:schemeClr val="tx1"/>
                </a:solidFill>
                <a:effectLst/>
                <a:latin typeface="+mn-lt"/>
                <a:ea typeface="+mn-ea"/>
                <a:cs typeface="+mn-cs"/>
              </a:rPr>
              <a:t>, </a:t>
            </a:r>
            <a:r>
              <a:rPr lang="fr-CH" sz="1200" b="0" i="1" u="none" strike="noStrike" kern="1200" dirty="0" err="1">
                <a:solidFill>
                  <a:schemeClr val="tx1"/>
                </a:solidFill>
                <a:effectLst/>
                <a:latin typeface="+mn-lt"/>
                <a:ea typeface="+mn-ea"/>
                <a:cs typeface="+mn-cs"/>
              </a:rPr>
              <a:t>Randa</a:t>
            </a:r>
            <a:r>
              <a:rPr lang="fr-CH" sz="1200" b="0" i="1" u="none" strike="noStrike" kern="1200" dirty="0">
                <a:solidFill>
                  <a:schemeClr val="tx1"/>
                </a:solidFill>
                <a:effectLst/>
                <a:latin typeface="+mn-lt"/>
                <a:ea typeface="+mn-ea"/>
                <a:cs typeface="+mn-cs"/>
              </a:rPr>
              <a:t> </a:t>
            </a:r>
            <a:r>
              <a:rPr lang="fr-CH" sz="1200" b="0" i="1" u="none" strike="noStrike" kern="1200" dirty="0" err="1">
                <a:solidFill>
                  <a:schemeClr val="tx1"/>
                </a:solidFill>
                <a:effectLst/>
                <a:latin typeface="+mn-lt"/>
                <a:ea typeface="+mn-ea"/>
                <a:cs typeface="+mn-cs"/>
              </a:rPr>
              <a:t>Hamadeh</a:t>
            </a:r>
            <a:r>
              <a:rPr lang="fr-CH" sz="1200" b="0" i="1" u="none" strike="noStrike" kern="1200" dirty="0">
                <a:solidFill>
                  <a:schemeClr val="tx1"/>
                </a:solidFill>
                <a:effectLst/>
                <a:latin typeface="+mn-lt"/>
                <a:ea typeface="+mn-ea"/>
                <a:cs typeface="+mn-cs"/>
              </a:rPr>
              <a:t> </a:t>
            </a:r>
          </a:p>
          <a:p>
            <a:pPr lvl="1"/>
            <a:r>
              <a:rPr lang="fr-CH" sz="1200" b="0" i="1" u="none" strike="noStrike" kern="1200" dirty="0" err="1">
                <a:solidFill>
                  <a:schemeClr val="tx1"/>
                </a:solidFill>
                <a:effectLst/>
                <a:latin typeface="+mn-lt"/>
                <a:ea typeface="+mn-ea"/>
                <a:cs typeface="+mn-cs"/>
              </a:rPr>
              <a:t>Published</a:t>
            </a:r>
            <a:r>
              <a:rPr lang="fr-CH" sz="1200" b="0" i="1" u="none" strike="noStrike" kern="1200" dirty="0">
                <a:solidFill>
                  <a:schemeClr val="tx1"/>
                </a:solidFill>
                <a:effectLst/>
                <a:latin typeface="+mn-lt"/>
                <a:ea typeface="+mn-ea"/>
                <a:cs typeface="+mn-cs"/>
              </a:rPr>
              <a:t>: </a:t>
            </a:r>
            <a:r>
              <a:rPr lang="fr-CH" sz="1200" b="0" i="1" u="none" strike="noStrike" kern="1200" dirty="0" err="1">
                <a:solidFill>
                  <a:schemeClr val="tx1"/>
                </a:solidFill>
                <a:effectLst/>
                <a:latin typeface="+mn-lt"/>
                <a:ea typeface="+mn-ea"/>
                <a:cs typeface="+mn-cs"/>
              </a:rPr>
              <a:t>December</a:t>
            </a:r>
            <a:r>
              <a:rPr lang="fr-CH" sz="1200" b="0" i="1" u="none" strike="noStrike" kern="1200" dirty="0">
                <a:solidFill>
                  <a:schemeClr val="tx1"/>
                </a:solidFill>
                <a:effectLst/>
                <a:latin typeface="+mn-lt"/>
                <a:ea typeface="+mn-ea"/>
                <a:cs typeface="+mn-cs"/>
              </a:rPr>
              <a:t> 19, 2016</a:t>
            </a:r>
          </a:p>
          <a:p>
            <a:endParaRPr lang="en-GB" dirty="0"/>
          </a:p>
        </p:txBody>
      </p:sp>
      <p:sp>
        <p:nvSpPr>
          <p:cNvPr id="4" name="Slide Number Placeholder 3"/>
          <p:cNvSpPr>
            <a:spLocks noGrp="1"/>
          </p:cNvSpPr>
          <p:nvPr>
            <p:ph type="sldNum" sz="quarter" idx="10"/>
          </p:nvPr>
        </p:nvSpPr>
        <p:spPr/>
        <p:txBody>
          <a:bodyPr/>
          <a:lstStyle/>
          <a:p>
            <a:fld id="{51A734A3-EC63-408C-878C-A819D0F32C4D}" type="slidenum">
              <a:rPr lang="en-GB" smtClean="0"/>
              <a:t>15</a:t>
            </a:fld>
            <a:endParaRPr lang="en-GB"/>
          </a:p>
        </p:txBody>
      </p:sp>
    </p:spTree>
    <p:extLst>
      <p:ext uri="{BB962C8B-B14F-4D97-AF65-F5344CB8AC3E}">
        <p14:creationId xmlns:p14="http://schemas.microsoft.com/office/powerpoint/2010/main" val="192605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66E7-8812-4480-B065-9B9B6CABF136}"/>
              </a:ext>
            </a:extLst>
          </p:cNvPr>
          <p:cNvSpPr>
            <a:spLocks noGrp="1"/>
          </p:cNvSpPr>
          <p:nvPr>
            <p:ph type="ctrTitle"/>
          </p:nvPr>
        </p:nvSpPr>
        <p:spPr>
          <a:xfrm>
            <a:off x="1524000" y="1122363"/>
            <a:ext cx="9144000" cy="2387600"/>
          </a:xfrm>
        </p:spPr>
        <p:txBody>
          <a:bodyPr anchor="b">
            <a:normAutofit/>
          </a:bodyPr>
          <a:lstStyle>
            <a:lvl1pPr algn="ctr">
              <a:defRPr sz="4400">
                <a:latin typeface="+mn-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CFD0E28-4055-4A63-871A-5B95FBC9AE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18A31937-E340-47A1-ABC7-840394F5B9EC}"/>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5" name="Footer Placeholder 4">
            <a:extLst>
              <a:ext uri="{FF2B5EF4-FFF2-40B4-BE49-F238E27FC236}">
                <a16:creationId xmlns:a16="http://schemas.microsoft.com/office/drawing/2014/main" id="{B2F52C81-59C8-451D-B37E-48035E663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E1615B-24A8-4C3C-BDD8-53F882ACE156}"/>
              </a:ext>
            </a:extLst>
          </p:cNvPr>
          <p:cNvSpPr>
            <a:spLocks noGrp="1"/>
          </p:cNvSpPr>
          <p:nvPr>
            <p:ph type="sldNum" sz="quarter" idx="12"/>
          </p:nvPr>
        </p:nvSpPr>
        <p:spPr/>
        <p:txBody>
          <a:bodyPr/>
          <a:lstStyle/>
          <a:p>
            <a:fld id="{CD6B2AEB-5293-4EC7-A30F-1DB20CF78EBF}" type="slidenum">
              <a:rPr lang="en-GB" smtClean="0"/>
              <a:t>‹#›</a:t>
            </a:fld>
            <a:endParaRPr lang="en-GB"/>
          </a:p>
        </p:txBody>
      </p:sp>
      <p:sp>
        <p:nvSpPr>
          <p:cNvPr id="7" name="Rectangle 6">
            <a:extLst>
              <a:ext uri="{FF2B5EF4-FFF2-40B4-BE49-F238E27FC236}">
                <a16:creationId xmlns:a16="http://schemas.microsoft.com/office/drawing/2014/main" id="{BBBA3331-C564-4F85-A4A4-07DF1109E66F}"/>
              </a:ext>
            </a:extLst>
          </p:cNvPr>
          <p:cNvSpPr/>
          <p:nvPr userDrawn="1"/>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D1867D0B-34A3-44AD-BE0A-B98FA2DB1B95}"/>
              </a:ext>
            </a:extLst>
          </p:cNvPr>
          <p:cNvSpPr txBox="1"/>
          <p:nvPr userDrawn="1"/>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878253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800C-8804-4563-91E0-EE015483D2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28B256-C570-4B98-A9B0-CB78FAE5E1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F6D92A-7863-4778-979D-DF63659CA774}"/>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5" name="Footer Placeholder 4">
            <a:extLst>
              <a:ext uri="{FF2B5EF4-FFF2-40B4-BE49-F238E27FC236}">
                <a16:creationId xmlns:a16="http://schemas.microsoft.com/office/drawing/2014/main" id="{19970FE9-779D-45DE-8895-C31F662EC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07A0DC-0CA6-449D-A67D-FB2E46EA3E3B}"/>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224379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E2FD22-6069-4FD0-8EE7-C84539E3D1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B98EEA-167A-479F-8467-21BB28EC2A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1E6A52-0B58-4E34-B88C-C16F726DC0DF}"/>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5" name="Footer Placeholder 4">
            <a:extLst>
              <a:ext uri="{FF2B5EF4-FFF2-40B4-BE49-F238E27FC236}">
                <a16:creationId xmlns:a16="http://schemas.microsoft.com/office/drawing/2014/main" id="{7967E36F-C08A-453B-A38C-9DEA57CA63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942EC-D8D3-4933-A9DE-1F486BBF1F62}"/>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352331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B28D-5DDA-4913-B9B0-9A7CC1FC9231}"/>
              </a:ext>
            </a:extLst>
          </p:cNvPr>
          <p:cNvSpPr>
            <a:spLocks noGrp="1"/>
          </p:cNvSpPr>
          <p:nvPr>
            <p:ph type="title"/>
          </p:nvPr>
        </p:nvSpPr>
        <p:spPr/>
        <p:txBody>
          <a:bodyPr/>
          <a:lstStyle>
            <a:lvl1pPr>
              <a:defRPr u="sng">
                <a:latin typeface="+mn-l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CEFB92C-0FF6-44A3-824C-138E7CD02E8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6FBC87F-DE21-41D5-A5C8-A924138B4BDE}"/>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5" name="Footer Placeholder 4">
            <a:extLst>
              <a:ext uri="{FF2B5EF4-FFF2-40B4-BE49-F238E27FC236}">
                <a16:creationId xmlns:a16="http://schemas.microsoft.com/office/drawing/2014/main" id="{EA7410A7-7D91-4ACA-A788-61260FFCB1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A31A5D-1036-4652-99BF-262CDC7F51F5}"/>
              </a:ext>
            </a:extLst>
          </p:cNvPr>
          <p:cNvSpPr>
            <a:spLocks noGrp="1"/>
          </p:cNvSpPr>
          <p:nvPr>
            <p:ph type="sldNum" sz="quarter" idx="12"/>
          </p:nvPr>
        </p:nvSpPr>
        <p:spPr/>
        <p:txBody>
          <a:bodyPr/>
          <a:lstStyle/>
          <a:p>
            <a:fld id="{CD6B2AEB-5293-4EC7-A30F-1DB20CF78EBF}" type="slidenum">
              <a:rPr lang="en-GB" smtClean="0"/>
              <a:t>‹#›</a:t>
            </a:fld>
            <a:endParaRPr lang="en-GB"/>
          </a:p>
        </p:txBody>
      </p:sp>
      <p:sp>
        <p:nvSpPr>
          <p:cNvPr id="7" name="Rectangle 6">
            <a:extLst>
              <a:ext uri="{FF2B5EF4-FFF2-40B4-BE49-F238E27FC236}">
                <a16:creationId xmlns:a16="http://schemas.microsoft.com/office/drawing/2014/main" id="{109EF9B6-9EDB-4A5F-909C-B681AE8EA65C}"/>
              </a:ext>
            </a:extLst>
          </p:cNvPr>
          <p:cNvSpPr/>
          <p:nvPr userDrawn="1"/>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F747B63-CC70-4175-8D46-B8B77EA70F52}"/>
              </a:ext>
            </a:extLst>
          </p:cNvPr>
          <p:cNvSpPr txBox="1"/>
          <p:nvPr userDrawn="1"/>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85779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C1A5-65EA-4498-9A64-C01BD1F1A9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B85373-B447-4744-B1CF-3CACBACB8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96E2F0-0C3C-4C32-81FF-E75B65D5F6BC}"/>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5" name="Footer Placeholder 4">
            <a:extLst>
              <a:ext uri="{FF2B5EF4-FFF2-40B4-BE49-F238E27FC236}">
                <a16:creationId xmlns:a16="http://schemas.microsoft.com/office/drawing/2014/main" id="{15B8AB89-5F5E-445B-A0EE-202246D9ED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F7F18-3C59-4157-AC61-B8F0D3EAE459}"/>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192723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D087-702A-4323-BCA7-4C7CA97051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109178-7339-4DCC-B106-FA725E9DD7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8EAD119-37B9-49F1-B8FE-D40DA1633E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62F5B7-92D2-4409-8DE5-7FA8DC6BBADD}"/>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6" name="Footer Placeholder 5">
            <a:extLst>
              <a:ext uri="{FF2B5EF4-FFF2-40B4-BE49-F238E27FC236}">
                <a16:creationId xmlns:a16="http://schemas.microsoft.com/office/drawing/2014/main" id="{DD344EEE-6EC5-4F8F-868D-9AF100928D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F2D734-D63B-4077-AE90-04A15C9FA985}"/>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54501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297F-64D9-478B-97B4-180754BEF5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1E38D4-CAF2-48B5-B1FA-A74C75F3F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50E09E-E43F-4227-940F-020E3321BE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C71B50-5401-490B-8B70-378FAE01CD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D4C288-5A90-400C-9E64-571C8486B1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50E486-050E-4D65-B5FB-B4F453E57F26}"/>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8" name="Footer Placeholder 7">
            <a:extLst>
              <a:ext uri="{FF2B5EF4-FFF2-40B4-BE49-F238E27FC236}">
                <a16:creationId xmlns:a16="http://schemas.microsoft.com/office/drawing/2014/main" id="{1D530A87-980B-479E-9270-DA5DD1C3C9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01F6D6-00DE-4791-9347-FD7EC1FDDF98}"/>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3045129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19EA-D8D5-4D6A-989D-5C6D9A0C0C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C395E0-89AA-4077-82DC-AD7D1997F8FC}"/>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4" name="Footer Placeholder 3">
            <a:extLst>
              <a:ext uri="{FF2B5EF4-FFF2-40B4-BE49-F238E27FC236}">
                <a16:creationId xmlns:a16="http://schemas.microsoft.com/office/drawing/2014/main" id="{99B69CB5-D576-450C-B314-983D1518DC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D0B1B4-ECC3-4516-95FE-D9F54DFBB923}"/>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70794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D5065-B64C-4DA6-A012-D176E0ED6918}"/>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3" name="Footer Placeholder 2">
            <a:extLst>
              <a:ext uri="{FF2B5EF4-FFF2-40B4-BE49-F238E27FC236}">
                <a16:creationId xmlns:a16="http://schemas.microsoft.com/office/drawing/2014/main" id="{9DF4A1BA-F896-4794-8E05-F998D6871A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BDCF97-F925-4BF8-9EC9-E461F74BA6B2}"/>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3469652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8B0B-7B14-437F-B52C-2ACB0BCB9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3F9496-9C97-41D7-B63C-DA30E62272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B52A09-E25F-4DE1-B296-D78ACFE4A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F91315-0462-4BB7-A34C-DD94CD7A3C6F}"/>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6" name="Footer Placeholder 5">
            <a:extLst>
              <a:ext uri="{FF2B5EF4-FFF2-40B4-BE49-F238E27FC236}">
                <a16:creationId xmlns:a16="http://schemas.microsoft.com/office/drawing/2014/main" id="{79ECC523-3182-4FD4-B792-F19EF453F2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148849-0370-4D25-9ACE-3F12101B4CEA}"/>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204701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033F9-3F05-46D1-A7A4-6D4C7FAAF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16F5392-68EC-4244-9F23-2B86E7716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0C4CAD-DE3F-41A1-96D7-4B0C81DFC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6FA147-8D51-45ED-A554-EA5C23FA4375}"/>
              </a:ext>
            </a:extLst>
          </p:cNvPr>
          <p:cNvSpPr>
            <a:spLocks noGrp="1"/>
          </p:cNvSpPr>
          <p:nvPr>
            <p:ph type="dt" sz="half" idx="10"/>
          </p:nvPr>
        </p:nvSpPr>
        <p:spPr/>
        <p:txBody>
          <a:bodyPr/>
          <a:lstStyle/>
          <a:p>
            <a:fld id="{4BB2ED9C-3B7D-42A2-A22C-F366240D9970}" type="datetimeFigureOut">
              <a:rPr lang="en-GB" smtClean="0"/>
              <a:t>02/06/2023</a:t>
            </a:fld>
            <a:endParaRPr lang="en-GB"/>
          </a:p>
        </p:txBody>
      </p:sp>
      <p:sp>
        <p:nvSpPr>
          <p:cNvPr id="6" name="Footer Placeholder 5">
            <a:extLst>
              <a:ext uri="{FF2B5EF4-FFF2-40B4-BE49-F238E27FC236}">
                <a16:creationId xmlns:a16="http://schemas.microsoft.com/office/drawing/2014/main" id="{DD4AD1B4-9DFB-4000-8760-819DA49509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8423D3-36E8-4047-9955-C216674B2D0D}"/>
              </a:ext>
            </a:extLst>
          </p:cNvPr>
          <p:cNvSpPr>
            <a:spLocks noGrp="1"/>
          </p:cNvSpPr>
          <p:nvPr>
            <p:ph type="sldNum" sz="quarter" idx="12"/>
          </p:nvPr>
        </p:nvSpPr>
        <p:spPr/>
        <p:txBody>
          <a:bodyPr/>
          <a:lstStyle/>
          <a:p>
            <a:fld id="{CD6B2AEB-5293-4EC7-A30F-1DB20CF78EBF}" type="slidenum">
              <a:rPr lang="en-GB" smtClean="0"/>
              <a:t>‹#›</a:t>
            </a:fld>
            <a:endParaRPr lang="en-GB"/>
          </a:p>
        </p:txBody>
      </p:sp>
    </p:spTree>
    <p:extLst>
      <p:ext uri="{BB962C8B-B14F-4D97-AF65-F5344CB8AC3E}">
        <p14:creationId xmlns:p14="http://schemas.microsoft.com/office/powerpoint/2010/main" val="303312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EF37C-6B78-4740-865B-F0B415FF6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1014F8-EF8A-419B-85E9-3D99F28D9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179E8B-33ED-41EE-AFBA-C57B8C25E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2ED9C-3B7D-42A2-A22C-F366240D9970}" type="datetimeFigureOut">
              <a:rPr lang="en-GB" smtClean="0"/>
              <a:t>02/06/2023</a:t>
            </a:fld>
            <a:endParaRPr lang="en-GB"/>
          </a:p>
        </p:txBody>
      </p:sp>
      <p:sp>
        <p:nvSpPr>
          <p:cNvPr id="5" name="Footer Placeholder 4">
            <a:extLst>
              <a:ext uri="{FF2B5EF4-FFF2-40B4-BE49-F238E27FC236}">
                <a16:creationId xmlns:a16="http://schemas.microsoft.com/office/drawing/2014/main" id="{322337B9-B118-4413-B37B-A7689E159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243938D-957B-4F27-811D-E5C3931DC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B2AEB-5293-4EC7-A30F-1DB20CF78EBF}" type="slidenum">
              <a:rPr lang="en-GB" smtClean="0"/>
              <a:t>‹#›</a:t>
            </a:fld>
            <a:endParaRPr lang="en-GB"/>
          </a:p>
        </p:txBody>
      </p:sp>
    </p:spTree>
    <p:extLst>
      <p:ext uri="{BB962C8B-B14F-4D97-AF65-F5344CB8AC3E}">
        <p14:creationId xmlns:p14="http://schemas.microsoft.com/office/powerpoint/2010/main" val="2551957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1371/journal.pone.0168145"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x.doi.org/10.1371/journal.pone.0194276"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doi.org/10.1371/journal.pone.0168145"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dx.doi.org/10.3201/eid1902.120301"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4DEEEF7-8C43-453A-885D-7832FB019B02}"/>
              </a:ext>
            </a:extLst>
          </p:cNvPr>
          <p:cNvSpPr txBox="1">
            <a:spLocks noChangeArrowheads="1"/>
          </p:cNvSpPr>
          <p:nvPr/>
        </p:nvSpPr>
        <p:spPr>
          <a:xfrm>
            <a:off x="1849348" y="1503281"/>
            <a:ext cx="7812087" cy="1313703"/>
          </a:xfrm>
          <a:prstGeom prst="rect">
            <a:avLst/>
          </a:prstGeom>
          <a:noFill/>
          <a:ln/>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fr-FR" sz="4800" dirty="0"/>
              <a:t>Maladies transmissibles : </a:t>
            </a:r>
            <a:br>
              <a:rPr lang="fr-FR" sz="4800" dirty="0"/>
            </a:br>
            <a:r>
              <a:rPr lang="fr-FR" sz="4800" dirty="0"/>
              <a:t>maladies vaccinables</a:t>
            </a:r>
          </a:p>
        </p:txBody>
      </p:sp>
      <p:sp>
        <p:nvSpPr>
          <p:cNvPr id="5" name="TextBox 4">
            <a:extLst>
              <a:ext uri="{FF2B5EF4-FFF2-40B4-BE49-F238E27FC236}">
                <a16:creationId xmlns:a16="http://schemas.microsoft.com/office/drawing/2014/main" id="{DBAF824A-9BDD-4F24-A7FF-B2891B4E95B4}"/>
              </a:ext>
            </a:extLst>
          </p:cNvPr>
          <p:cNvSpPr txBox="1"/>
          <p:nvPr/>
        </p:nvSpPr>
        <p:spPr>
          <a:xfrm>
            <a:off x="8315254" y="478605"/>
            <a:ext cx="3482620" cy="369332"/>
          </a:xfrm>
          <a:prstGeom prst="rect">
            <a:avLst/>
          </a:prstGeom>
          <a:noFill/>
        </p:spPr>
        <p:txBody>
          <a:bodyPr wrap="none" rtlCol="0">
            <a:spAutoFit/>
          </a:bodyPr>
          <a:lstStyle/>
          <a:p>
            <a:r>
              <a:rPr lang="fr-FR">
                <a:highlight>
                  <a:srgbClr val="FFFF00"/>
                </a:highlight>
              </a:rPr>
              <a:t>Logo de l’organisation de l’intervenant·e</a:t>
            </a:r>
          </a:p>
        </p:txBody>
      </p:sp>
      <p:pic>
        <p:nvPicPr>
          <p:cNvPr id="6" name="Picture 5">
            <a:extLst>
              <a:ext uri="{FF2B5EF4-FFF2-40B4-BE49-F238E27FC236}">
                <a16:creationId xmlns:a16="http://schemas.microsoft.com/office/drawing/2014/main" id="{0230015D-1A61-4BCA-8FE5-2C99F1BBF335}"/>
              </a:ext>
            </a:extLst>
          </p:cNvPr>
          <p:cNvPicPr>
            <a:picLocks noChangeAspect="1"/>
          </p:cNvPicPr>
          <p:nvPr/>
        </p:nvPicPr>
        <p:blipFill>
          <a:blip r:embed="rId2"/>
          <a:stretch>
            <a:fillRect/>
          </a:stretch>
        </p:blipFill>
        <p:spPr>
          <a:xfrm flipH="1">
            <a:off x="1525173" y="3396544"/>
            <a:ext cx="2291976" cy="1511995"/>
          </a:xfrm>
          <a:prstGeom prst="rect">
            <a:avLst/>
          </a:prstGeom>
        </p:spPr>
      </p:pic>
      <p:sp>
        <p:nvSpPr>
          <p:cNvPr id="8" name="TextBox 7">
            <a:extLst>
              <a:ext uri="{FF2B5EF4-FFF2-40B4-BE49-F238E27FC236}">
                <a16:creationId xmlns:a16="http://schemas.microsoft.com/office/drawing/2014/main" id="{21CD5C9B-A926-4BE5-93D2-2A7D20DE8236}"/>
              </a:ext>
            </a:extLst>
          </p:cNvPr>
          <p:cNvSpPr txBox="1"/>
          <p:nvPr/>
        </p:nvSpPr>
        <p:spPr>
          <a:xfrm>
            <a:off x="1525173" y="4705295"/>
            <a:ext cx="1478290" cy="246221"/>
          </a:xfrm>
          <a:prstGeom prst="rect">
            <a:avLst/>
          </a:prstGeom>
          <a:noFill/>
        </p:spPr>
        <p:txBody>
          <a:bodyPr wrap="none" rtlCol="0">
            <a:spAutoFit/>
          </a:bodyPr>
          <a:lstStyle/>
          <a:p>
            <a:r>
              <a:rPr lang="fr-FR" sz="1000" i="1"/>
              <a:t>Andreina Ludovic, ©CICR</a:t>
            </a:r>
          </a:p>
        </p:txBody>
      </p:sp>
      <p:pic>
        <p:nvPicPr>
          <p:cNvPr id="9" name="Content Placeholder 3">
            <a:extLst>
              <a:ext uri="{FF2B5EF4-FFF2-40B4-BE49-F238E27FC236}">
                <a16:creationId xmlns:a16="http://schemas.microsoft.com/office/drawing/2014/main" id="{3ABE3186-3CD1-43E7-AE3B-F681E1FD4CA3}"/>
              </a:ext>
            </a:extLst>
          </p:cNvPr>
          <p:cNvPicPr>
            <a:picLocks noChangeAspect="1"/>
          </p:cNvPicPr>
          <p:nvPr/>
        </p:nvPicPr>
        <p:blipFill>
          <a:blip r:embed="rId3"/>
          <a:stretch>
            <a:fillRect/>
          </a:stretch>
        </p:blipFill>
        <p:spPr>
          <a:xfrm>
            <a:off x="4347996" y="3396545"/>
            <a:ext cx="2308007" cy="1511995"/>
          </a:xfrm>
          <a:prstGeom prst="rect">
            <a:avLst/>
          </a:prstGeom>
        </p:spPr>
      </p:pic>
      <p:sp>
        <p:nvSpPr>
          <p:cNvPr id="10" name="TextBox 9">
            <a:extLst>
              <a:ext uri="{FF2B5EF4-FFF2-40B4-BE49-F238E27FC236}">
                <a16:creationId xmlns:a16="http://schemas.microsoft.com/office/drawing/2014/main" id="{9EF5B31E-17B2-44FD-9BB5-93FB8A2368E7}"/>
              </a:ext>
            </a:extLst>
          </p:cNvPr>
          <p:cNvSpPr txBox="1"/>
          <p:nvPr/>
        </p:nvSpPr>
        <p:spPr>
          <a:xfrm>
            <a:off x="5171301" y="4678616"/>
            <a:ext cx="1484702" cy="246221"/>
          </a:xfrm>
          <a:prstGeom prst="rect">
            <a:avLst/>
          </a:prstGeom>
          <a:noFill/>
        </p:spPr>
        <p:txBody>
          <a:bodyPr wrap="none" rtlCol="0">
            <a:spAutoFit/>
          </a:bodyPr>
          <a:lstStyle/>
          <a:p>
            <a:r>
              <a:rPr lang="fr-FR" sz="1000" i="1"/>
              <a:t>Christopher Black, ©Fédération internationale</a:t>
            </a:r>
          </a:p>
        </p:txBody>
      </p:sp>
      <p:sp>
        <p:nvSpPr>
          <p:cNvPr id="11" name="TextBox 10">
            <a:extLst>
              <a:ext uri="{FF2B5EF4-FFF2-40B4-BE49-F238E27FC236}">
                <a16:creationId xmlns:a16="http://schemas.microsoft.com/office/drawing/2014/main" id="{9D9B6025-95BE-4A0D-B78E-60C043E4429C}"/>
              </a:ext>
            </a:extLst>
          </p:cNvPr>
          <p:cNvSpPr txBox="1"/>
          <p:nvPr/>
        </p:nvSpPr>
        <p:spPr>
          <a:xfrm>
            <a:off x="7767328" y="5194552"/>
            <a:ext cx="3536994" cy="369332"/>
          </a:xfrm>
          <a:prstGeom prst="rect">
            <a:avLst/>
          </a:prstGeom>
          <a:noFill/>
        </p:spPr>
        <p:txBody>
          <a:bodyPr wrap="none" rtlCol="0">
            <a:spAutoFit/>
          </a:bodyPr>
          <a:lstStyle/>
          <a:p>
            <a:r>
              <a:rPr lang="fr-FR">
                <a:highlight>
                  <a:srgbClr val="FFFF00"/>
                </a:highlight>
              </a:rPr>
              <a:t>Nom(s) intervenant·e + organisation(s)</a:t>
            </a:r>
          </a:p>
        </p:txBody>
      </p:sp>
      <p:sp>
        <p:nvSpPr>
          <p:cNvPr id="12" name="TextBox 11">
            <a:extLst>
              <a:ext uri="{FF2B5EF4-FFF2-40B4-BE49-F238E27FC236}">
                <a16:creationId xmlns:a16="http://schemas.microsoft.com/office/drawing/2014/main" id="{AFE2DD8A-8701-4BFF-AC83-306DF9479B13}"/>
              </a:ext>
            </a:extLst>
          </p:cNvPr>
          <p:cNvSpPr txBox="1"/>
          <p:nvPr/>
        </p:nvSpPr>
        <p:spPr>
          <a:xfrm>
            <a:off x="873593" y="6027003"/>
            <a:ext cx="4259739" cy="830997"/>
          </a:xfrm>
          <a:prstGeom prst="rect">
            <a:avLst/>
          </a:prstGeom>
          <a:noFill/>
        </p:spPr>
        <p:txBody>
          <a:bodyPr wrap="square" rtlCol="0">
            <a:spAutoFit/>
          </a:bodyPr>
          <a:lstStyle/>
          <a:p>
            <a:pPr algn="r"/>
            <a:r>
              <a:rPr lang="fr-FR" sz="1200">
                <a:solidFill>
                  <a:srgbClr val="2A49D8"/>
                </a:solidFill>
              </a:rPr>
              <a:t>Ces supports pédagogiques ont été créés par </a:t>
            </a:r>
          </a:p>
          <a:p>
            <a:pPr algn="r"/>
            <a:r>
              <a:rPr lang="fr-FR" sz="1200">
                <a:solidFill>
                  <a:srgbClr val="2A49D8"/>
                </a:solidFill>
              </a:rPr>
              <a:t>Rodolfo Rossi, CICR, et Gabriel Alcoba, service de médecine tropicale et humanitaire, Hôpitaux Universitaires de Genève (HUG) /Médecins Sans Frontières (MSF)</a:t>
            </a:r>
          </a:p>
        </p:txBody>
      </p:sp>
    </p:spTree>
    <p:extLst>
      <p:ext uri="{BB962C8B-B14F-4D97-AF65-F5344CB8AC3E}">
        <p14:creationId xmlns:p14="http://schemas.microsoft.com/office/powerpoint/2010/main" val="134498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5B00F4-94DB-4153-8E03-ABF055FA019A}"/>
              </a:ext>
            </a:extLst>
          </p:cNvPr>
          <p:cNvSpPr>
            <a:spLocks noGrp="1"/>
          </p:cNvSpPr>
          <p:nvPr>
            <p:ph type="title"/>
          </p:nvPr>
        </p:nvSpPr>
        <p:spPr>
          <a:xfrm>
            <a:off x="2711624" y="274638"/>
            <a:ext cx="7499176" cy="778098"/>
          </a:xfrm>
        </p:spPr>
        <p:txBody>
          <a:bodyPr/>
          <a:lstStyle/>
          <a:p>
            <a:r>
              <a:rPr lang="fr-FR" u="sng">
                <a:latin typeface="+mn-lt"/>
              </a:rPr>
              <a:t>Taux de létalité</a:t>
            </a:r>
          </a:p>
        </p:txBody>
      </p:sp>
      <p:sp>
        <p:nvSpPr>
          <p:cNvPr id="5" name="Content Placeholder 3">
            <a:extLst>
              <a:ext uri="{FF2B5EF4-FFF2-40B4-BE49-F238E27FC236}">
                <a16:creationId xmlns:a16="http://schemas.microsoft.com/office/drawing/2014/main" id="{73A8A995-528E-4996-A190-E5C620065BA2}"/>
              </a:ext>
            </a:extLst>
          </p:cNvPr>
          <p:cNvSpPr txBox="1">
            <a:spLocks/>
          </p:cNvSpPr>
          <p:nvPr/>
        </p:nvSpPr>
        <p:spPr>
          <a:xfrm>
            <a:off x="1357745" y="2129512"/>
            <a:ext cx="4840529" cy="4001124"/>
          </a:xfrm>
          <a:prstGeom prst="rect">
            <a:avLst/>
          </a:prstGeom>
          <a:solidFill>
            <a:schemeClr val="bg1"/>
          </a:solidFill>
          <a:ln>
            <a:solidFill>
              <a:schemeClr val="accent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u="sng">
                <a:solidFill>
                  <a:srgbClr val="2A49D8"/>
                </a:solidFill>
              </a:rPr>
              <a:t>Proportion des décès</a:t>
            </a:r>
            <a:r>
              <a:rPr lang="fr-FR" b="1">
                <a:solidFill>
                  <a:srgbClr val="2A49D8"/>
                </a:solidFill>
              </a:rPr>
              <a:t> parmi les cas </a:t>
            </a:r>
            <a:r>
              <a:rPr lang="fr-FR" b="1" u="sng">
                <a:solidFill>
                  <a:srgbClr val="2A49D8"/>
                </a:solidFill>
              </a:rPr>
              <a:t>sur la durée</a:t>
            </a:r>
            <a:r>
              <a:rPr lang="fr-FR" b="1">
                <a:solidFill>
                  <a:srgbClr val="2A49D8"/>
                </a:solidFill>
              </a:rPr>
              <a:t> de la maladie</a:t>
            </a:r>
          </a:p>
          <a:p>
            <a:r>
              <a:rPr lang="fr-FR"/>
              <a:t>Plutôt </a:t>
            </a:r>
            <a:r>
              <a:rPr lang="fr-FR" b="1"/>
              <a:t>constant</a:t>
            </a:r>
            <a:r>
              <a:rPr lang="fr-FR"/>
              <a:t> pour une maladie dans un même contexte </a:t>
            </a:r>
          </a:p>
          <a:p>
            <a:r>
              <a:rPr lang="fr-FR"/>
              <a:t>Varie avec : </a:t>
            </a:r>
            <a:br>
              <a:rPr lang="fr-FR"/>
            </a:br>
            <a:r>
              <a:rPr lang="fr-FR"/>
              <a:t>- L’âge</a:t>
            </a:r>
            <a:br>
              <a:rPr lang="fr-FR"/>
            </a:br>
            <a:r>
              <a:rPr lang="fr-FR"/>
              <a:t>- Les facteurs de risque/l’exposition</a:t>
            </a:r>
            <a:br>
              <a:rPr lang="fr-FR"/>
            </a:br>
            <a:r>
              <a:rPr lang="fr-FR"/>
              <a:t>- Le niveau de soins </a:t>
            </a:r>
          </a:p>
        </p:txBody>
      </p:sp>
      <p:sp>
        <p:nvSpPr>
          <p:cNvPr id="6" name="Content Placeholder 4">
            <a:extLst>
              <a:ext uri="{FF2B5EF4-FFF2-40B4-BE49-F238E27FC236}">
                <a16:creationId xmlns:a16="http://schemas.microsoft.com/office/drawing/2014/main" id="{01E25919-ADF0-40D1-B357-60E25090753D}"/>
              </a:ext>
            </a:extLst>
          </p:cNvPr>
          <p:cNvSpPr txBox="1">
            <a:spLocks/>
          </p:cNvSpPr>
          <p:nvPr/>
        </p:nvSpPr>
        <p:spPr>
          <a:xfrm>
            <a:off x="6996545" y="1596113"/>
            <a:ext cx="4835235" cy="5067923"/>
          </a:xfrm>
          <a:prstGeom prst="rect">
            <a:avLst/>
          </a:prstGeom>
          <a:solidFill>
            <a:schemeClr val="bg1"/>
          </a:solidFill>
          <a:ln>
            <a:solidFill>
              <a:srgbClr val="008A8C"/>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a:solidFill>
                  <a:srgbClr val="2A49D8"/>
                </a:solidFill>
              </a:rPr>
              <a:t>Taux de létalité de certaines maladies vaccinables </a:t>
            </a:r>
          </a:p>
          <a:p>
            <a:r>
              <a:rPr lang="fr-FR" sz="2400"/>
              <a:t>Rougeole : 2-6 % et &gt; 10 % en cas de malnutrition ou de VIH dans les pays à revenus faibles ou intermédiaires</a:t>
            </a:r>
          </a:p>
          <a:p>
            <a:r>
              <a:rPr lang="fr-FR" sz="2400"/>
              <a:t>Diphtérie : 1-10 %</a:t>
            </a:r>
          </a:p>
          <a:p>
            <a:r>
              <a:rPr lang="fr-FR" sz="2400"/>
              <a:t>Tétanos : 6-68 %  </a:t>
            </a:r>
          </a:p>
          <a:p>
            <a:r>
              <a:rPr lang="fr-FR" sz="2400"/>
              <a:t>Poliomyélite 2-5 % </a:t>
            </a:r>
          </a:p>
          <a:p>
            <a:pPr lvl="1"/>
            <a:r>
              <a:rPr lang="fr-FR"/>
              <a:t>mais avec invalidité</a:t>
            </a:r>
          </a:p>
          <a:p>
            <a:r>
              <a:rPr lang="fr-FR" sz="2400"/>
              <a:t>Rubéole &lt; 0,1 % </a:t>
            </a:r>
          </a:p>
          <a:p>
            <a:pPr lvl="1"/>
            <a:r>
              <a:rPr lang="fr-FR"/>
              <a:t>mais morbidité fœtale </a:t>
            </a:r>
          </a:p>
          <a:p>
            <a:r>
              <a:rPr lang="fr-FR" sz="2400"/>
              <a:t>Coqueluche : 1%</a:t>
            </a:r>
          </a:p>
          <a:p>
            <a:r>
              <a:rPr lang="fr-FR" sz="2400"/>
              <a:t>Ebola &gt; 50 % (25-90 %)</a:t>
            </a:r>
          </a:p>
        </p:txBody>
      </p:sp>
    </p:spTree>
    <p:extLst>
      <p:ext uri="{BB962C8B-B14F-4D97-AF65-F5344CB8AC3E}">
        <p14:creationId xmlns:p14="http://schemas.microsoft.com/office/powerpoint/2010/main" val="1763034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C8E8B0-9CB6-45D4-BF83-65F5768C6318}"/>
              </a:ext>
            </a:extLst>
          </p:cNvPr>
          <p:cNvSpPr txBox="1">
            <a:spLocks/>
          </p:cNvSpPr>
          <p:nvPr/>
        </p:nvSpPr>
        <p:spPr>
          <a:xfrm>
            <a:off x="2711624" y="274638"/>
            <a:ext cx="7499176" cy="778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tx1"/>
                </a:solidFill>
                <a:latin typeface="+mn-lt"/>
                <a:ea typeface="+mj-ea"/>
                <a:cs typeface="+mj-cs"/>
              </a:defRPr>
            </a:lvl1pPr>
          </a:lstStyle>
          <a:p>
            <a:r>
              <a:rPr lang="fr-FR"/>
              <a:t>Taux de létalité</a:t>
            </a:r>
          </a:p>
        </p:txBody>
      </p:sp>
      <p:sp>
        <p:nvSpPr>
          <p:cNvPr id="6" name="TextBox 5">
            <a:extLst>
              <a:ext uri="{FF2B5EF4-FFF2-40B4-BE49-F238E27FC236}">
                <a16:creationId xmlns:a16="http://schemas.microsoft.com/office/drawing/2014/main" id="{42CC595E-D575-439A-9725-E596B325117D}"/>
              </a:ext>
            </a:extLst>
          </p:cNvPr>
          <p:cNvSpPr txBox="1"/>
          <p:nvPr/>
        </p:nvSpPr>
        <p:spPr>
          <a:xfrm>
            <a:off x="1660612" y="1655062"/>
            <a:ext cx="9601200" cy="830997"/>
          </a:xfrm>
          <a:prstGeom prst="rect">
            <a:avLst/>
          </a:prstGeom>
          <a:noFill/>
        </p:spPr>
        <p:txBody>
          <a:bodyPr wrap="square" rtlCol="0">
            <a:spAutoFit/>
          </a:bodyPr>
          <a:lstStyle/>
          <a:p>
            <a:r>
              <a:rPr lang="fr-FR" sz="2400"/>
              <a:t>Le taux de létalité doit-il être le seul critère pour décider qu’une maladie constitue la priorité n</a:t>
            </a:r>
            <a:r>
              <a:rPr lang="fr-FR" sz="2400" baseline="30000"/>
              <a:t>o</a:t>
            </a:r>
            <a:r>
              <a:rPr lang="fr-FR" sz="2400"/>
              <a:t> 1 ? </a:t>
            </a:r>
          </a:p>
          <a:p>
            <a:r>
              <a:rPr lang="fr-FR" sz="2400"/>
              <a:t>Quels pourraient être d’autres critères ?   </a:t>
            </a:r>
          </a:p>
        </p:txBody>
      </p:sp>
      <p:sp>
        <p:nvSpPr>
          <p:cNvPr id="7" name="Content Placeholder 3">
            <a:extLst>
              <a:ext uri="{FF2B5EF4-FFF2-40B4-BE49-F238E27FC236}">
                <a16:creationId xmlns:a16="http://schemas.microsoft.com/office/drawing/2014/main" id="{F8352911-FAB2-4E4D-AE4E-5AEB286A3046}"/>
              </a:ext>
            </a:extLst>
          </p:cNvPr>
          <p:cNvSpPr txBox="1">
            <a:spLocks/>
          </p:cNvSpPr>
          <p:nvPr/>
        </p:nvSpPr>
        <p:spPr>
          <a:xfrm>
            <a:off x="1248510" y="2585451"/>
            <a:ext cx="5567926" cy="1978361"/>
          </a:xfrm>
          <a:prstGeom prst="rect">
            <a:avLst/>
          </a:prstGeom>
          <a:solidFill>
            <a:schemeClr val="bg1"/>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charset="0"/>
              <a:buChar char="•"/>
            </a:pPr>
            <a:r>
              <a:rPr lang="fr-FR"/>
              <a:t>Charge : incidence et durée</a:t>
            </a:r>
          </a:p>
          <a:p>
            <a:pPr lvl="1">
              <a:buFont typeface="Arial" charset="0"/>
              <a:buChar char="•"/>
            </a:pPr>
            <a:r>
              <a:rPr lang="fr-FR"/>
              <a:t>Transmission (rougeole)</a:t>
            </a:r>
          </a:p>
          <a:p>
            <a:pPr lvl="1">
              <a:buFont typeface="Arial" charset="0"/>
              <a:buChar char="•"/>
            </a:pPr>
            <a:r>
              <a:rPr lang="fr-FR"/>
              <a:t>Invalidité et impact socio-économique (poliomyélite, choléra, méningite, etc.)</a:t>
            </a:r>
          </a:p>
          <a:p>
            <a:pPr lvl="1">
              <a:buFont typeface="Arial" charset="0"/>
              <a:buChar char="•"/>
            </a:pPr>
            <a:r>
              <a:rPr lang="fr-FR"/>
              <a:t>Panique (Ebola, peste) </a:t>
            </a:r>
          </a:p>
        </p:txBody>
      </p:sp>
      <p:sp>
        <p:nvSpPr>
          <p:cNvPr id="8" name="TextBox 7">
            <a:extLst>
              <a:ext uri="{FF2B5EF4-FFF2-40B4-BE49-F238E27FC236}">
                <a16:creationId xmlns:a16="http://schemas.microsoft.com/office/drawing/2014/main" id="{EC9CFA97-86E7-4786-BCF2-842ED5F01B04}"/>
              </a:ext>
            </a:extLst>
          </p:cNvPr>
          <p:cNvSpPr txBox="1"/>
          <p:nvPr/>
        </p:nvSpPr>
        <p:spPr>
          <a:xfrm>
            <a:off x="6359237" y="4208473"/>
            <a:ext cx="5568304" cy="2308324"/>
          </a:xfrm>
          <a:prstGeom prst="rect">
            <a:avLst/>
          </a:prstGeom>
          <a:solidFill>
            <a:schemeClr val="bg1"/>
          </a:solidFill>
          <a:ln>
            <a:solidFill>
              <a:srgbClr val="002060"/>
            </a:solidFill>
          </a:ln>
        </p:spPr>
        <p:txBody>
          <a:bodyPr wrap="square" rtlCol="0">
            <a:spAutoFit/>
          </a:bodyPr>
          <a:lstStyle/>
          <a:p>
            <a:r>
              <a:rPr lang="fr-FR" sz="2400" b="1">
                <a:solidFill>
                  <a:srgbClr val="2A49D8"/>
                </a:solidFill>
              </a:rPr>
              <a:t>La plupart des organisations d’aide établissent des priorités pour les maladies sur la base des éléments suivants : </a:t>
            </a:r>
          </a:p>
          <a:p>
            <a:pPr marL="800100" lvl="1" indent="-342900">
              <a:buFont typeface="Arial" charset="0"/>
              <a:buChar char="•"/>
            </a:pPr>
            <a:r>
              <a:rPr lang="fr-FR" sz="2400"/>
              <a:t>Taux de létalité + taux de complications</a:t>
            </a:r>
          </a:p>
          <a:p>
            <a:pPr marL="800100" lvl="1" indent="-342900">
              <a:buFont typeface="Arial" charset="0"/>
              <a:buChar char="•"/>
            </a:pPr>
            <a:r>
              <a:rPr lang="fr-FR" sz="2400"/>
              <a:t>Incidence dans les populations vulnérables</a:t>
            </a:r>
          </a:p>
          <a:p>
            <a:pPr marL="800100" lvl="1" indent="-342900">
              <a:buFont typeface="Arial" charset="0"/>
              <a:buChar char="•"/>
            </a:pPr>
            <a:r>
              <a:rPr lang="fr-FR" sz="2400"/>
              <a:t>Transmission</a:t>
            </a:r>
          </a:p>
          <a:p>
            <a:pPr marL="800100" lvl="1" indent="-342900">
              <a:buFont typeface="Arial" charset="0"/>
              <a:buChar char="•"/>
            </a:pPr>
            <a:r>
              <a:rPr lang="fr-FR" sz="2400"/>
              <a:t>Coût, impact, comorbidités</a:t>
            </a:r>
          </a:p>
        </p:txBody>
      </p:sp>
    </p:spTree>
    <p:extLst>
      <p:ext uri="{BB962C8B-B14F-4D97-AF65-F5344CB8AC3E}">
        <p14:creationId xmlns:p14="http://schemas.microsoft.com/office/powerpoint/2010/main" val="312605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5B5A1F1A-2A9F-4EB7-BE68-721F0759E604}"/>
              </a:ext>
            </a:extLst>
          </p:cNvPr>
          <p:cNvGraphicFramePr>
            <a:graphicFrameLocks noGrp="1"/>
          </p:cNvGraphicFramePr>
          <p:nvPr>
            <p:ph idx="1"/>
          </p:nvPr>
        </p:nvGraphicFramePr>
        <p:xfrm>
          <a:off x="1150294" y="341194"/>
          <a:ext cx="9877098" cy="5059680"/>
        </p:xfrm>
        <a:graphic>
          <a:graphicData uri="http://schemas.openxmlformats.org/drawingml/2006/table">
            <a:tbl>
              <a:tblPr firstRow="1" bandRow="1">
                <a:tableStyleId>{0E3FDE45-AF77-4B5C-9715-49D594BDF05E}</a:tableStyleId>
              </a:tblPr>
              <a:tblGrid>
                <a:gridCol w="2220703">
                  <a:extLst>
                    <a:ext uri="{9D8B030D-6E8A-4147-A177-3AD203B41FA5}">
                      <a16:colId xmlns:a16="http://schemas.microsoft.com/office/drawing/2014/main" val="20000"/>
                    </a:ext>
                  </a:extLst>
                </a:gridCol>
                <a:gridCol w="1937983">
                  <a:extLst>
                    <a:ext uri="{9D8B030D-6E8A-4147-A177-3AD203B41FA5}">
                      <a16:colId xmlns:a16="http://schemas.microsoft.com/office/drawing/2014/main" val="20001"/>
                    </a:ext>
                  </a:extLst>
                </a:gridCol>
                <a:gridCol w="2150674">
                  <a:extLst>
                    <a:ext uri="{9D8B030D-6E8A-4147-A177-3AD203B41FA5}">
                      <a16:colId xmlns:a16="http://schemas.microsoft.com/office/drawing/2014/main" val="20002"/>
                    </a:ext>
                  </a:extLst>
                </a:gridCol>
                <a:gridCol w="1575165">
                  <a:extLst>
                    <a:ext uri="{9D8B030D-6E8A-4147-A177-3AD203B41FA5}">
                      <a16:colId xmlns:a16="http://schemas.microsoft.com/office/drawing/2014/main" val="20003"/>
                    </a:ext>
                  </a:extLst>
                </a:gridCol>
                <a:gridCol w="1992573">
                  <a:extLst>
                    <a:ext uri="{9D8B030D-6E8A-4147-A177-3AD203B41FA5}">
                      <a16:colId xmlns:a16="http://schemas.microsoft.com/office/drawing/2014/main" val="20004"/>
                    </a:ext>
                  </a:extLst>
                </a:gridCol>
              </a:tblGrid>
              <a:tr h="632801">
                <a:tc>
                  <a:txBody>
                    <a:bodyPr/>
                    <a:lstStyle/>
                    <a:p>
                      <a:pPr algn="l"/>
                      <a:r>
                        <a:rPr lang="fr-FR" sz="2000" b="1">
                          <a:solidFill>
                            <a:schemeClr val="tx1"/>
                          </a:solidFill>
                        </a:rPr>
                        <a:t>Maladie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fr-FR" sz="2000" b="1">
                          <a:solidFill>
                            <a:schemeClr val="tx1"/>
                          </a:solidFill>
                        </a:rPr>
                        <a:t>Transmission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fr-FR" sz="2000" b="1">
                          <a:solidFill>
                            <a:schemeClr val="tx1"/>
                          </a:solidFill>
                        </a:rPr>
                        <a:t>Intervalle de génération</a:t>
                      </a:r>
                    </a:p>
                    <a:p>
                      <a:pPr algn="l"/>
                      <a:r>
                        <a:rPr lang="fr-FR" sz="2000" b="1" baseline="0">
                          <a:solidFill>
                            <a:schemeClr val="tx1"/>
                          </a:solidFill>
                        </a:rPr>
                        <a:t>(plage)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fr-FR" sz="2000" b="1">
                          <a:solidFill>
                            <a:schemeClr val="tx1"/>
                          </a:solidFill>
                        </a:rPr>
                        <a:t>R0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fr-FR" sz="2000" b="1">
                          <a:solidFill>
                            <a:schemeClr val="tx1"/>
                          </a:solidFill>
                        </a:rPr>
                        <a:t>Seuil d’immunité collective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r>
                        <a:rPr lang="fr-FR" sz="2000"/>
                        <a:t>Rougeole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fr-FR" sz="2000"/>
                        <a:t>aérienne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fr-FR" sz="2000"/>
                        <a:t>7-16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fr-FR" sz="2000"/>
                        <a:t>12-18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fr-FR" sz="2000"/>
                        <a:t>83-94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0001"/>
                  </a:ext>
                </a:extLst>
              </a:tr>
              <a:tr h="370840">
                <a:tc>
                  <a:txBody>
                    <a:bodyPr/>
                    <a:lstStyle/>
                    <a:p>
                      <a:r>
                        <a:rPr lang="fr-FR" sz="2000"/>
                        <a:t>Coqueluche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aérienne par gouttelettes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5-35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92-94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fr-FR" sz="2000"/>
                        <a:t>Diphtérie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par la salive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2-30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fr-FR" sz="2000"/>
                        <a:t>Poliomyélite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par voie féco-orale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2-45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2-4*, 8-14▵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solidFill>
                            <a:schemeClr val="tx1"/>
                          </a:solidFill>
                        </a:rPr>
                        <a:t>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fr-FR" sz="2000"/>
                        <a:t>Rubéole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aérienne par gouttelettes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7-28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83-85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fr-FR" sz="2000"/>
                        <a:t>Oreillons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aérienne par gouttelettes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8-32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75-86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fr-FR" sz="2000"/>
                        <a:t>Paludisme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par vecteur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20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5-100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80-99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fr-FR" sz="2000" i="0"/>
                        <a:t>Choléra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par voie féco-orale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solidFill>
                            <a:schemeClr val="tx1"/>
                          </a:solidFill>
                        </a:rPr>
                        <a:t>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solidFill>
                            <a:schemeClr val="tx1"/>
                          </a:solidFill>
                        </a:rPr>
                        <a:t>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solidFill>
                            <a:schemeClr val="tx1"/>
                          </a:solidFill>
                        </a:rPr>
                        <a:t>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fr-FR" sz="2000"/>
                        <a:t>Grippe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aérienne par gouttelettes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2-4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t>50-75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r>
                        <a:rPr lang="fr-FR" sz="2000"/>
                        <a:t>Ebola</a:t>
                      </a:r>
                      <a:r>
                        <a:rPr lang="fr-FR"/>
                        <a:t> </a:t>
                      </a:r>
                      <a:r>
                        <a:rPr lang="fr-FR" sz="1600"/>
                        <a:t>(épidémie de 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t>par fluides corporels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a:solidFill>
                            <a:schemeClr val="tx1"/>
                          </a:solidFill>
                        </a:rPr>
                        <a:t>6-24 jours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0840">
                <a:tc>
                  <a:txBody>
                    <a:bodyPr/>
                    <a:lstStyle/>
                    <a:p>
                      <a:r>
                        <a:rPr lang="fr-FR" sz="2000" i="0"/>
                        <a:t>Tuberculose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i="0">
                          <a:solidFill>
                            <a:schemeClr val="tx1"/>
                          </a:solidFill>
                        </a:rPr>
                        <a:t>aérienne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FR" sz="2000" i="0">
                          <a:solidFill>
                            <a:schemeClr val="tx1"/>
                          </a:solidFill>
                        </a:rPr>
                        <a:t>Mois - années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i="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2000" i="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5" name="TextBox 4">
            <a:extLst>
              <a:ext uri="{FF2B5EF4-FFF2-40B4-BE49-F238E27FC236}">
                <a16:creationId xmlns:a16="http://schemas.microsoft.com/office/drawing/2014/main" id="{F9EC6E5F-93E4-448F-BC1F-D6AFCF3E229F}"/>
              </a:ext>
            </a:extLst>
          </p:cNvPr>
          <p:cNvSpPr txBox="1"/>
          <p:nvPr/>
        </p:nvSpPr>
        <p:spPr>
          <a:xfrm>
            <a:off x="4992787" y="5400874"/>
            <a:ext cx="6163931" cy="369332"/>
          </a:xfrm>
          <a:prstGeom prst="rect">
            <a:avLst/>
          </a:prstGeom>
          <a:noFill/>
        </p:spPr>
        <p:txBody>
          <a:bodyPr wrap="none" rtlCol="0">
            <a:spAutoFit/>
          </a:bodyPr>
          <a:lstStyle/>
          <a:p>
            <a:r>
              <a:rPr lang="fr-FR"/>
              <a:t>* </a:t>
            </a:r>
            <a:r>
              <a:rPr lang="fr-FR" i="1"/>
              <a:t>Population avec bonne hygiène ; ▵ Population avec mauvaise hygiène</a:t>
            </a:r>
          </a:p>
        </p:txBody>
      </p:sp>
      <p:sp>
        <p:nvSpPr>
          <p:cNvPr id="6" name="TextBox 5">
            <a:extLst>
              <a:ext uri="{FF2B5EF4-FFF2-40B4-BE49-F238E27FC236}">
                <a16:creationId xmlns:a16="http://schemas.microsoft.com/office/drawing/2014/main" id="{FD39456F-6366-4375-96D3-1274D15E6652}"/>
              </a:ext>
            </a:extLst>
          </p:cNvPr>
          <p:cNvSpPr txBox="1"/>
          <p:nvPr/>
        </p:nvSpPr>
        <p:spPr>
          <a:xfrm>
            <a:off x="1150294" y="6186656"/>
            <a:ext cx="11041706" cy="400110"/>
          </a:xfrm>
          <a:prstGeom prst="rect">
            <a:avLst/>
          </a:prstGeom>
          <a:noFill/>
        </p:spPr>
        <p:txBody>
          <a:bodyPr wrap="square" rtlCol="0">
            <a:spAutoFit/>
          </a:bodyPr>
          <a:lstStyle/>
          <a:p>
            <a:r>
              <a:rPr lang="fr-FR" sz="2000" b="1"/>
              <a:t>-&gt; Maladies prioritaires d’un point de vue épidémiologique </a:t>
            </a:r>
            <a:r>
              <a:rPr lang="fr-FR" sz="2000"/>
              <a:t>: </a:t>
            </a:r>
            <a:r>
              <a:rPr lang="fr-FR" sz="2000" b="1">
                <a:solidFill>
                  <a:srgbClr val="0033CC"/>
                </a:solidFill>
              </a:rPr>
              <a:t>1. rougeole, 2. coqueluche, 3. Diphtérie</a:t>
            </a:r>
          </a:p>
        </p:txBody>
      </p:sp>
    </p:spTree>
    <p:extLst>
      <p:ext uri="{BB962C8B-B14F-4D97-AF65-F5344CB8AC3E}">
        <p14:creationId xmlns:p14="http://schemas.microsoft.com/office/powerpoint/2010/main" val="4104503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466CC5-5353-4C65-9354-A41AE90C781D}"/>
              </a:ext>
            </a:extLst>
          </p:cNvPr>
          <p:cNvSpPr txBox="1"/>
          <p:nvPr/>
        </p:nvSpPr>
        <p:spPr>
          <a:xfrm>
            <a:off x="1210235" y="685800"/>
            <a:ext cx="2199641" cy="769441"/>
          </a:xfrm>
          <a:prstGeom prst="rect">
            <a:avLst/>
          </a:prstGeom>
          <a:noFill/>
        </p:spPr>
        <p:txBody>
          <a:bodyPr wrap="none" rtlCol="0">
            <a:spAutoFit/>
          </a:bodyPr>
          <a:lstStyle/>
          <a:p>
            <a:r>
              <a:rPr lang="fr-FR" sz="4400" u="sng"/>
              <a:t>Rougeole </a:t>
            </a:r>
          </a:p>
        </p:txBody>
      </p:sp>
      <p:pic>
        <p:nvPicPr>
          <p:cNvPr id="5" name="Picture 4">
            <a:extLst>
              <a:ext uri="{FF2B5EF4-FFF2-40B4-BE49-F238E27FC236}">
                <a16:creationId xmlns:a16="http://schemas.microsoft.com/office/drawing/2014/main" id="{F8C3C43B-96DB-4A7B-AE95-2F555D8BA789}"/>
              </a:ext>
            </a:extLst>
          </p:cNvPr>
          <p:cNvPicPr>
            <a:picLocks noChangeAspect="1"/>
          </p:cNvPicPr>
          <p:nvPr/>
        </p:nvPicPr>
        <p:blipFill>
          <a:blip r:embed="rId2"/>
          <a:stretch>
            <a:fillRect/>
          </a:stretch>
        </p:blipFill>
        <p:spPr>
          <a:xfrm>
            <a:off x="706540" y="2387684"/>
            <a:ext cx="2998999" cy="3643784"/>
          </a:xfrm>
          <a:prstGeom prst="rect">
            <a:avLst/>
          </a:prstGeom>
        </p:spPr>
      </p:pic>
      <p:sp>
        <p:nvSpPr>
          <p:cNvPr id="6" name="TextBox 5">
            <a:extLst>
              <a:ext uri="{FF2B5EF4-FFF2-40B4-BE49-F238E27FC236}">
                <a16:creationId xmlns:a16="http://schemas.microsoft.com/office/drawing/2014/main" id="{D85F77C9-CC64-4052-A278-D41B4AA428F5}"/>
              </a:ext>
            </a:extLst>
          </p:cNvPr>
          <p:cNvSpPr txBox="1"/>
          <p:nvPr/>
        </p:nvSpPr>
        <p:spPr>
          <a:xfrm>
            <a:off x="640578" y="6031468"/>
            <a:ext cx="2624373" cy="369332"/>
          </a:xfrm>
          <a:prstGeom prst="rect">
            <a:avLst/>
          </a:prstGeom>
          <a:noFill/>
        </p:spPr>
        <p:txBody>
          <a:bodyPr wrap="none" rtlCol="0">
            <a:spAutoFit/>
          </a:bodyPr>
          <a:lstStyle/>
          <a:p>
            <a:r>
              <a:rPr lang="fr-FR"/>
              <a:t>Yeux d’un enfant atteint de rougeole</a:t>
            </a:r>
          </a:p>
        </p:txBody>
      </p:sp>
      <p:pic>
        <p:nvPicPr>
          <p:cNvPr id="7" name="Picture 6">
            <a:extLst>
              <a:ext uri="{FF2B5EF4-FFF2-40B4-BE49-F238E27FC236}">
                <a16:creationId xmlns:a16="http://schemas.microsoft.com/office/drawing/2014/main" id="{2F68C6E8-FD6C-466A-BB7B-4A4E830FC041}"/>
              </a:ext>
            </a:extLst>
          </p:cNvPr>
          <p:cNvPicPr>
            <a:picLocks noChangeAspect="1"/>
          </p:cNvPicPr>
          <p:nvPr/>
        </p:nvPicPr>
        <p:blipFill>
          <a:blip r:embed="rId3"/>
          <a:stretch>
            <a:fillRect/>
          </a:stretch>
        </p:blipFill>
        <p:spPr>
          <a:xfrm>
            <a:off x="4635707" y="685800"/>
            <a:ext cx="3767411" cy="2514154"/>
          </a:xfrm>
          <a:prstGeom prst="rect">
            <a:avLst/>
          </a:prstGeom>
        </p:spPr>
      </p:pic>
      <p:sp>
        <p:nvSpPr>
          <p:cNvPr id="8" name="TextBox 7">
            <a:extLst>
              <a:ext uri="{FF2B5EF4-FFF2-40B4-BE49-F238E27FC236}">
                <a16:creationId xmlns:a16="http://schemas.microsoft.com/office/drawing/2014/main" id="{231B43B0-853F-42D3-A725-8AADDE549E64}"/>
              </a:ext>
            </a:extLst>
          </p:cNvPr>
          <p:cNvSpPr txBox="1"/>
          <p:nvPr/>
        </p:nvSpPr>
        <p:spPr>
          <a:xfrm>
            <a:off x="5819605" y="3165002"/>
            <a:ext cx="1926233" cy="369332"/>
          </a:xfrm>
          <a:prstGeom prst="rect">
            <a:avLst/>
          </a:prstGeom>
          <a:noFill/>
        </p:spPr>
        <p:txBody>
          <a:bodyPr wrap="none" rtlCol="0">
            <a:spAutoFit/>
          </a:bodyPr>
          <a:lstStyle/>
          <a:p>
            <a:r>
              <a:rPr lang="fr-FR"/>
              <a:t>Bébé atteint de rougeole</a:t>
            </a:r>
          </a:p>
        </p:txBody>
      </p:sp>
      <p:pic>
        <p:nvPicPr>
          <p:cNvPr id="9" name="Picture 8">
            <a:extLst>
              <a:ext uri="{FF2B5EF4-FFF2-40B4-BE49-F238E27FC236}">
                <a16:creationId xmlns:a16="http://schemas.microsoft.com/office/drawing/2014/main" id="{3ECE5561-C3F4-4E69-98C2-961E203AD8D8}"/>
              </a:ext>
            </a:extLst>
          </p:cNvPr>
          <p:cNvPicPr>
            <a:picLocks noChangeAspect="1"/>
          </p:cNvPicPr>
          <p:nvPr/>
        </p:nvPicPr>
        <p:blipFill>
          <a:blip r:embed="rId4"/>
          <a:stretch>
            <a:fillRect/>
          </a:stretch>
        </p:blipFill>
        <p:spPr>
          <a:xfrm>
            <a:off x="3875875" y="3557263"/>
            <a:ext cx="3263228" cy="3028203"/>
          </a:xfrm>
          <a:prstGeom prst="rect">
            <a:avLst/>
          </a:prstGeom>
        </p:spPr>
      </p:pic>
      <p:sp>
        <p:nvSpPr>
          <p:cNvPr id="10" name="TextBox 9">
            <a:extLst>
              <a:ext uri="{FF2B5EF4-FFF2-40B4-BE49-F238E27FC236}">
                <a16:creationId xmlns:a16="http://schemas.microsoft.com/office/drawing/2014/main" id="{AB6E809D-0253-4912-946C-2690D1777B0A}"/>
              </a:ext>
            </a:extLst>
          </p:cNvPr>
          <p:cNvSpPr txBox="1"/>
          <p:nvPr/>
        </p:nvSpPr>
        <p:spPr>
          <a:xfrm>
            <a:off x="5865707" y="6515562"/>
            <a:ext cx="1307409" cy="369332"/>
          </a:xfrm>
          <a:prstGeom prst="rect">
            <a:avLst/>
          </a:prstGeom>
          <a:noFill/>
        </p:spPr>
        <p:txBody>
          <a:bodyPr wrap="none" rtlCol="0">
            <a:spAutoFit/>
          </a:bodyPr>
          <a:lstStyle/>
          <a:p>
            <a:r>
              <a:rPr lang="fr-FR"/>
              <a:t>Taches de Koplik</a:t>
            </a:r>
          </a:p>
        </p:txBody>
      </p:sp>
      <p:pic>
        <p:nvPicPr>
          <p:cNvPr id="11" name="Picture 10">
            <a:extLst>
              <a:ext uri="{FF2B5EF4-FFF2-40B4-BE49-F238E27FC236}">
                <a16:creationId xmlns:a16="http://schemas.microsoft.com/office/drawing/2014/main" id="{6BB031AB-F03A-4FCA-BE4C-0A0923E14185}"/>
              </a:ext>
            </a:extLst>
          </p:cNvPr>
          <p:cNvPicPr>
            <a:picLocks noChangeAspect="1"/>
          </p:cNvPicPr>
          <p:nvPr/>
        </p:nvPicPr>
        <p:blipFill>
          <a:blip r:embed="rId5"/>
          <a:stretch>
            <a:fillRect/>
          </a:stretch>
        </p:blipFill>
        <p:spPr>
          <a:xfrm>
            <a:off x="8450750" y="201705"/>
            <a:ext cx="3322876" cy="5096435"/>
          </a:xfrm>
          <a:prstGeom prst="rect">
            <a:avLst/>
          </a:prstGeom>
        </p:spPr>
      </p:pic>
      <p:sp>
        <p:nvSpPr>
          <p:cNvPr id="12" name="TextBox 11">
            <a:extLst>
              <a:ext uri="{FF2B5EF4-FFF2-40B4-BE49-F238E27FC236}">
                <a16:creationId xmlns:a16="http://schemas.microsoft.com/office/drawing/2014/main" id="{346A3036-6087-4167-94F4-D8A29B60F523}"/>
              </a:ext>
            </a:extLst>
          </p:cNvPr>
          <p:cNvSpPr txBox="1"/>
          <p:nvPr/>
        </p:nvSpPr>
        <p:spPr>
          <a:xfrm>
            <a:off x="8659906" y="5432612"/>
            <a:ext cx="3249672" cy="923330"/>
          </a:xfrm>
          <a:prstGeom prst="rect">
            <a:avLst/>
          </a:prstGeom>
          <a:noFill/>
        </p:spPr>
        <p:txBody>
          <a:bodyPr wrap="none" rtlCol="0">
            <a:spAutoFit/>
          </a:bodyPr>
          <a:lstStyle/>
          <a:p>
            <a:r>
              <a:rPr lang="fr-FR"/>
              <a:t>Enfant présentant une éruption classique de rougeole </a:t>
            </a:r>
          </a:p>
          <a:p>
            <a:r>
              <a:rPr lang="fr-FR"/>
              <a:t>après quatre jours (avec fièvre, rhume, toux, conjonctivite)</a:t>
            </a:r>
          </a:p>
        </p:txBody>
      </p:sp>
      <p:sp>
        <p:nvSpPr>
          <p:cNvPr id="13" name="TextBox 12">
            <a:extLst>
              <a:ext uri="{FF2B5EF4-FFF2-40B4-BE49-F238E27FC236}">
                <a16:creationId xmlns:a16="http://schemas.microsoft.com/office/drawing/2014/main" id="{57E2F6F5-861E-4841-B995-67D16EB6FCAB}"/>
              </a:ext>
            </a:extLst>
          </p:cNvPr>
          <p:cNvSpPr txBox="1"/>
          <p:nvPr/>
        </p:nvSpPr>
        <p:spPr>
          <a:xfrm>
            <a:off x="10151847" y="6471629"/>
            <a:ext cx="2061275" cy="369332"/>
          </a:xfrm>
          <a:prstGeom prst="rect">
            <a:avLst/>
          </a:prstGeom>
          <a:noFill/>
        </p:spPr>
        <p:txBody>
          <a:bodyPr wrap="square" rtlCol="0">
            <a:spAutoFit/>
          </a:bodyPr>
          <a:lstStyle/>
          <a:p>
            <a:r>
              <a:rPr lang="fr-FR" i="1"/>
              <a:t>Source : site Internet de CDC</a:t>
            </a:r>
          </a:p>
        </p:txBody>
      </p:sp>
    </p:spTree>
    <p:extLst>
      <p:ext uri="{BB962C8B-B14F-4D97-AF65-F5344CB8AC3E}">
        <p14:creationId xmlns:p14="http://schemas.microsoft.com/office/powerpoint/2010/main" val="113277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4CF7A-646E-4224-8B85-57297EF2AED5}"/>
              </a:ext>
            </a:extLst>
          </p:cNvPr>
          <p:cNvSpPr txBox="1"/>
          <p:nvPr/>
        </p:nvSpPr>
        <p:spPr>
          <a:xfrm>
            <a:off x="1099335" y="295404"/>
            <a:ext cx="10505696" cy="523220"/>
          </a:xfrm>
          <a:prstGeom prst="rect">
            <a:avLst/>
          </a:prstGeom>
          <a:noFill/>
        </p:spPr>
        <p:txBody>
          <a:bodyPr wrap="none" rtlCol="0">
            <a:spAutoFit/>
          </a:bodyPr>
          <a:lstStyle/>
          <a:p>
            <a:r>
              <a:rPr lang="fr-FR" sz="2800" u="sng"/>
              <a:t>Avril 2019 : données </a:t>
            </a:r>
            <a:r>
              <a:rPr lang="fr-FR" sz="2800" b="1" u="sng"/>
              <a:t>provisoires</a:t>
            </a:r>
            <a:r>
              <a:rPr lang="fr-FR" sz="2800" u="sng"/>
              <a:t> sur les </a:t>
            </a:r>
            <a:r>
              <a:rPr lang="fr-FR" sz="2800" b="1" u="sng"/>
              <a:t>cas de rougeole signalés</a:t>
            </a:r>
            <a:r>
              <a:rPr lang="fr-FR" sz="2800" u="sng"/>
              <a:t> dans le monde</a:t>
            </a:r>
          </a:p>
        </p:txBody>
      </p:sp>
      <p:sp>
        <p:nvSpPr>
          <p:cNvPr id="5" name="TextBox 4">
            <a:extLst>
              <a:ext uri="{FF2B5EF4-FFF2-40B4-BE49-F238E27FC236}">
                <a16:creationId xmlns:a16="http://schemas.microsoft.com/office/drawing/2014/main" id="{6F87C995-A6D0-4EC2-8533-88C1DF38835B}"/>
              </a:ext>
            </a:extLst>
          </p:cNvPr>
          <p:cNvSpPr txBox="1"/>
          <p:nvPr/>
        </p:nvSpPr>
        <p:spPr>
          <a:xfrm>
            <a:off x="737604" y="1188610"/>
            <a:ext cx="4064987" cy="1200329"/>
          </a:xfrm>
          <a:prstGeom prst="rect">
            <a:avLst/>
          </a:prstGeom>
          <a:noFill/>
          <a:ln>
            <a:solidFill>
              <a:schemeClr val="tx1"/>
            </a:solidFill>
          </a:ln>
        </p:spPr>
        <p:txBody>
          <a:bodyPr wrap="square" rtlCol="0">
            <a:spAutoFit/>
          </a:bodyPr>
          <a:lstStyle/>
          <a:p>
            <a:r>
              <a:rPr lang="fr-FR" sz="2400"/>
              <a:t>Les cas signalés de rougeole ont grimpé de 300 % au 1</a:t>
            </a:r>
            <a:r>
              <a:rPr lang="fr-FR" sz="2400" baseline="30000"/>
              <a:t>er</a:t>
            </a:r>
            <a:r>
              <a:rPr lang="fr-FR" sz="2400"/>
              <a:t> trimestre 2019 par rapport à la même période en 2018</a:t>
            </a:r>
          </a:p>
        </p:txBody>
      </p:sp>
      <p:sp>
        <p:nvSpPr>
          <p:cNvPr id="6" name="TextBox 5">
            <a:extLst>
              <a:ext uri="{FF2B5EF4-FFF2-40B4-BE49-F238E27FC236}">
                <a16:creationId xmlns:a16="http://schemas.microsoft.com/office/drawing/2014/main" id="{4A182920-B035-4ED9-87A6-5F4ADB46A737}"/>
              </a:ext>
            </a:extLst>
          </p:cNvPr>
          <p:cNvSpPr txBox="1"/>
          <p:nvPr/>
        </p:nvSpPr>
        <p:spPr>
          <a:xfrm>
            <a:off x="737604" y="2769755"/>
            <a:ext cx="4064987" cy="4093428"/>
          </a:xfrm>
          <a:prstGeom prst="rect">
            <a:avLst/>
          </a:prstGeom>
          <a:noFill/>
          <a:ln>
            <a:solidFill>
              <a:schemeClr val="tx1"/>
            </a:solidFill>
          </a:ln>
        </p:spPr>
        <p:txBody>
          <a:bodyPr wrap="square" rtlCol="0">
            <a:spAutoFit/>
          </a:bodyPr>
          <a:lstStyle/>
          <a:p>
            <a:r>
              <a:rPr lang="fr-FR" sz="2000"/>
              <a:t>Les </a:t>
            </a:r>
            <a:r>
              <a:rPr lang="fr-FR" sz="2000" b="1"/>
              <a:t>flambées épidémiques</a:t>
            </a:r>
            <a:r>
              <a:rPr lang="fr-FR" sz="2000"/>
              <a:t> concernent l’Éthiopie, la République démocratique du Congo, la Géorgie, le Kazakhstan, le Kirghizistan, Madagascar, le Myanmar, les Philippines, le Soudan, la Thaïlande et l’Ukraine et ont entraîné de nombreux décès, principalement parmi les jeunes enfants. </a:t>
            </a:r>
          </a:p>
          <a:p>
            <a:pPr fontAlgn="base"/>
            <a:endParaRPr lang="en-US" sz="2000" dirty="0"/>
          </a:p>
          <a:p>
            <a:pPr fontAlgn="base"/>
            <a:r>
              <a:rPr lang="fr-FR" sz="2000"/>
              <a:t>Au cours des derniers mois, des </a:t>
            </a:r>
            <a:r>
              <a:rPr lang="fr-FR" sz="2000" b="1"/>
              <a:t>pics dans le nombre de cas</a:t>
            </a:r>
            <a:r>
              <a:rPr lang="fr-FR" sz="2000"/>
              <a:t> sont également apparus dans des pays ayant une couverture vaccinale générale élevée, par exemple aux États-Unis, en Israël, en Thaïlande, en Tunisie (propagation rapide parmi les groupes de personnes non vaccinées).</a:t>
            </a:r>
            <a:r>
              <a:rPr lang="fr-FR"/>
              <a:t> </a:t>
            </a:r>
          </a:p>
        </p:txBody>
      </p:sp>
      <p:pic>
        <p:nvPicPr>
          <p:cNvPr id="7" name="Picture 6">
            <a:extLst>
              <a:ext uri="{FF2B5EF4-FFF2-40B4-BE49-F238E27FC236}">
                <a16:creationId xmlns:a16="http://schemas.microsoft.com/office/drawing/2014/main" id="{BF8E0967-DCC0-4D83-8B07-1E5A701E4887}"/>
              </a:ext>
            </a:extLst>
          </p:cNvPr>
          <p:cNvPicPr>
            <a:picLocks noChangeAspect="1"/>
          </p:cNvPicPr>
          <p:nvPr/>
        </p:nvPicPr>
        <p:blipFill>
          <a:blip r:embed="rId2"/>
          <a:stretch>
            <a:fillRect/>
          </a:stretch>
        </p:blipFill>
        <p:spPr>
          <a:xfrm>
            <a:off x="5290752" y="1790371"/>
            <a:ext cx="6619466" cy="3475220"/>
          </a:xfrm>
          <a:prstGeom prst="rect">
            <a:avLst/>
          </a:prstGeom>
        </p:spPr>
      </p:pic>
      <p:sp>
        <p:nvSpPr>
          <p:cNvPr id="8" name="TextBox 7">
            <a:extLst>
              <a:ext uri="{FF2B5EF4-FFF2-40B4-BE49-F238E27FC236}">
                <a16:creationId xmlns:a16="http://schemas.microsoft.com/office/drawing/2014/main" id="{C3B6D929-CB72-4099-AFE0-81A5A5CBA252}"/>
              </a:ext>
            </a:extLst>
          </p:cNvPr>
          <p:cNvSpPr txBox="1"/>
          <p:nvPr/>
        </p:nvSpPr>
        <p:spPr>
          <a:xfrm>
            <a:off x="5767959" y="6138932"/>
            <a:ext cx="6142259" cy="338554"/>
          </a:xfrm>
          <a:prstGeom prst="rect">
            <a:avLst/>
          </a:prstGeom>
          <a:noFill/>
        </p:spPr>
        <p:txBody>
          <a:bodyPr wrap="none" rtlCol="0">
            <a:spAutoFit/>
          </a:bodyPr>
          <a:lstStyle/>
          <a:p>
            <a:r>
              <a:rPr lang="fr-FR" sz="1600"/>
              <a:t>https://www.who.int/immunization/newsroom/measles-data-2019/en/</a:t>
            </a:r>
          </a:p>
        </p:txBody>
      </p:sp>
    </p:spTree>
    <p:extLst>
      <p:ext uri="{BB962C8B-B14F-4D97-AF65-F5344CB8AC3E}">
        <p14:creationId xmlns:p14="http://schemas.microsoft.com/office/powerpoint/2010/main" val="201479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B5012-EBB5-45A7-B6E4-3897970E9A2E}"/>
              </a:ext>
            </a:extLst>
          </p:cNvPr>
          <p:cNvSpPr txBox="1">
            <a:spLocks/>
          </p:cNvSpPr>
          <p:nvPr/>
        </p:nvSpPr>
        <p:spPr>
          <a:xfrm>
            <a:off x="1208116" y="0"/>
            <a:ext cx="10637520" cy="1143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tx1"/>
                </a:solidFill>
                <a:latin typeface="+mn-lt"/>
                <a:ea typeface="+mj-ea"/>
                <a:cs typeface="+mj-cs"/>
              </a:defRPr>
            </a:lvl1pPr>
          </a:lstStyle>
          <a:p>
            <a:r>
              <a:rPr lang="fr-FR" sz="3600"/>
              <a:t>Couverture vaccinale au Liban : rapports officiels/de routine vs enquêtes</a:t>
            </a:r>
          </a:p>
        </p:txBody>
      </p:sp>
      <p:pic>
        <p:nvPicPr>
          <p:cNvPr id="5" name="Content Placeholder 7">
            <a:extLst>
              <a:ext uri="{FF2B5EF4-FFF2-40B4-BE49-F238E27FC236}">
                <a16:creationId xmlns:a16="http://schemas.microsoft.com/office/drawing/2014/main" id="{C813BF51-0176-462C-9E85-0F9E996CEFC9}"/>
              </a:ext>
            </a:extLst>
          </p:cNvPr>
          <p:cNvPicPr>
            <a:picLocks noGrp="1" noChangeAspect="1"/>
          </p:cNvPicPr>
          <p:nvPr>
            <p:ph sz="half" idx="1"/>
          </p:nvPr>
        </p:nvPicPr>
        <p:blipFill>
          <a:blip r:embed="rId3"/>
          <a:stretch>
            <a:fillRect/>
          </a:stretch>
        </p:blipFill>
        <p:spPr>
          <a:xfrm>
            <a:off x="1809423" y="1695112"/>
            <a:ext cx="2799892" cy="3607069"/>
          </a:xfrm>
          <a:prstGeom prst="rect">
            <a:avLst/>
          </a:prstGeom>
        </p:spPr>
      </p:pic>
      <p:pic>
        <p:nvPicPr>
          <p:cNvPr id="6" name="Content Placeholder 8">
            <a:extLst>
              <a:ext uri="{FF2B5EF4-FFF2-40B4-BE49-F238E27FC236}">
                <a16:creationId xmlns:a16="http://schemas.microsoft.com/office/drawing/2014/main" id="{D4580F52-46F3-4D6A-952E-118CBBFF847A}"/>
              </a:ext>
            </a:extLst>
          </p:cNvPr>
          <p:cNvPicPr>
            <a:picLocks noChangeAspect="1"/>
          </p:cNvPicPr>
          <p:nvPr/>
        </p:nvPicPr>
        <p:blipFill rotWithShape="1">
          <a:blip r:embed="rId4"/>
          <a:srcRect r="15887"/>
          <a:stretch/>
        </p:blipFill>
        <p:spPr>
          <a:xfrm>
            <a:off x="5509104" y="1176440"/>
            <a:ext cx="6135176" cy="2223490"/>
          </a:xfrm>
          <a:prstGeom prst="rect">
            <a:avLst/>
          </a:prstGeom>
        </p:spPr>
      </p:pic>
      <p:pic>
        <p:nvPicPr>
          <p:cNvPr id="7" name="Picture 6">
            <a:extLst>
              <a:ext uri="{FF2B5EF4-FFF2-40B4-BE49-F238E27FC236}">
                <a16:creationId xmlns:a16="http://schemas.microsoft.com/office/drawing/2014/main" id="{696A2EFB-54CA-4768-ABB3-E87E90D9F7FD}"/>
              </a:ext>
            </a:extLst>
          </p:cNvPr>
          <p:cNvPicPr>
            <a:picLocks noChangeAspect="1"/>
          </p:cNvPicPr>
          <p:nvPr/>
        </p:nvPicPr>
        <p:blipFill>
          <a:blip r:embed="rId5"/>
          <a:stretch>
            <a:fillRect/>
          </a:stretch>
        </p:blipFill>
        <p:spPr>
          <a:xfrm>
            <a:off x="5532308" y="3580535"/>
            <a:ext cx="6111972" cy="3227481"/>
          </a:xfrm>
          <a:prstGeom prst="rect">
            <a:avLst/>
          </a:prstGeom>
        </p:spPr>
      </p:pic>
      <p:sp>
        <p:nvSpPr>
          <p:cNvPr id="8" name="TextBox 7">
            <a:extLst>
              <a:ext uri="{FF2B5EF4-FFF2-40B4-BE49-F238E27FC236}">
                <a16:creationId xmlns:a16="http://schemas.microsoft.com/office/drawing/2014/main" id="{CD974DF6-4DDB-48C5-B072-371DEC4BAC6E}"/>
              </a:ext>
            </a:extLst>
          </p:cNvPr>
          <p:cNvSpPr txBox="1"/>
          <p:nvPr/>
        </p:nvSpPr>
        <p:spPr>
          <a:xfrm>
            <a:off x="933414" y="5804392"/>
            <a:ext cx="4598894" cy="923330"/>
          </a:xfrm>
          <a:prstGeom prst="rect">
            <a:avLst/>
          </a:prstGeom>
          <a:noFill/>
        </p:spPr>
        <p:txBody>
          <a:bodyPr wrap="square" rtlCol="0">
            <a:spAutoFit/>
          </a:bodyPr>
          <a:lstStyle/>
          <a:p>
            <a:r>
              <a:rPr lang="fr-FR"/>
              <a:t>Tableaux du Liban (2015) :</a:t>
            </a:r>
            <a:r>
              <a:rPr lang="fr-FR">
                <a:solidFill>
                  <a:srgbClr val="FF0000"/>
                </a:solidFill>
              </a:rPr>
              <a:t> </a:t>
            </a:r>
            <a:r>
              <a:rPr lang="fr-FR">
                <a:hlinkClick r:id="rId6"/>
              </a:rPr>
              <a:t>https://doi.org/10.1371/journal.pone.0168145</a:t>
            </a:r>
            <a:r>
              <a:rPr lang="fr-FR"/>
              <a:t> </a:t>
            </a:r>
          </a:p>
          <a:p>
            <a:endParaRPr lang="en-GB" dirty="0">
              <a:solidFill>
                <a:srgbClr val="FF0000"/>
              </a:solidFill>
            </a:endParaRPr>
          </a:p>
        </p:txBody>
      </p:sp>
    </p:spTree>
    <p:extLst>
      <p:ext uri="{BB962C8B-B14F-4D97-AF65-F5344CB8AC3E}">
        <p14:creationId xmlns:p14="http://schemas.microsoft.com/office/powerpoint/2010/main" val="375573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823A711C-4710-45EB-B292-A4B14979B66D}"/>
              </a:ext>
            </a:extLst>
          </p:cNvPr>
          <p:cNvGraphicFramePr>
            <a:graphicFrameLocks/>
          </p:cNvGraphicFramePr>
          <p:nvPr/>
        </p:nvGraphicFramePr>
        <p:xfrm>
          <a:off x="864186" y="450324"/>
          <a:ext cx="5043594" cy="5957352"/>
        </p:xfrm>
        <a:graphic>
          <a:graphicData uri="http://schemas.openxmlformats.org/drawingml/2006/table">
            <a:tbl>
              <a:tblPr>
                <a:tableStyleId>{5C22544A-7EE6-4342-B048-85BDC9FD1C3A}</a:tableStyleId>
              </a:tblPr>
              <a:tblGrid>
                <a:gridCol w="1493252">
                  <a:extLst>
                    <a:ext uri="{9D8B030D-6E8A-4147-A177-3AD203B41FA5}">
                      <a16:colId xmlns:a16="http://schemas.microsoft.com/office/drawing/2014/main" val="20000"/>
                    </a:ext>
                  </a:extLst>
                </a:gridCol>
                <a:gridCol w="1010882">
                  <a:extLst>
                    <a:ext uri="{9D8B030D-6E8A-4147-A177-3AD203B41FA5}">
                      <a16:colId xmlns:a16="http://schemas.microsoft.com/office/drawing/2014/main" val="20001"/>
                    </a:ext>
                  </a:extLst>
                </a:gridCol>
                <a:gridCol w="1252066">
                  <a:extLst>
                    <a:ext uri="{9D8B030D-6E8A-4147-A177-3AD203B41FA5}">
                      <a16:colId xmlns:a16="http://schemas.microsoft.com/office/drawing/2014/main" val="20002"/>
                    </a:ext>
                  </a:extLst>
                </a:gridCol>
                <a:gridCol w="1287394">
                  <a:extLst>
                    <a:ext uri="{9D8B030D-6E8A-4147-A177-3AD203B41FA5}">
                      <a16:colId xmlns:a16="http://schemas.microsoft.com/office/drawing/2014/main" val="20003"/>
                    </a:ext>
                  </a:extLst>
                </a:gridCol>
              </a:tblGrid>
              <a:tr h="332987">
                <a:tc rowSpan="3" gridSpan="2">
                  <a:txBody>
                    <a:bodyPr/>
                    <a:lstStyle/>
                    <a:p>
                      <a:pPr algn="ctr" fontAlgn="ctr"/>
                      <a:r>
                        <a:rPr lang="fr-FR" sz="2000" u="none" strike="noStrike">
                          <a:effectLst/>
                        </a:rPr>
                        <a:t>Utilisation des services basiques de distribution de l’eau potable (%)</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3" hMerge="1">
                  <a:txBody>
                    <a:bodyPr/>
                    <a:lstStyle/>
                    <a:p>
                      <a:endParaRPr lang="fr-CH"/>
                    </a:p>
                  </a:txBody>
                  <a:tcPr/>
                </a:tc>
                <a:tc rowSpan="3">
                  <a:txBody>
                    <a:bodyPr/>
                    <a:lstStyle/>
                    <a:p>
                      <a:pPr algn="ctr" fontAlgn="ctr"/>
                      <a:r>
                        <a:rPr lang="fr-FR" sz="2000" u="none" strike="noStrike">
                          <a:effectLst/>
                        </a:rPr>
                        <a:t>2015</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fr-FR" sz="1800" u="none" strike="noStrike">
                          <a:effectLst/>
                        </a:rPr>
                        <a:t>50</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30845">
                <a:tc gridSpan="2" vMerge="1">
                  <a:txBody>
                    <a:bodyPr/>
                    <a:lstStyle/>
                    <a:p>
                      <a:endParaRPr lang="fr-CH"/>
                    </a:p>
                  </a:txBody>
                  <a:tcPr/>
                </a:tc>
                <a:tc hMerge="1" vMerge="1">
                  <a:txBody>
                    <a:bodyPr/>
                    <a:lstStyle/>
                    <a:p>
                      <a:endParaRPr lang="fr-CH"/>
                    </a:p>
                  </a:txBody>
                  <a:tcPr/>
                </a:tc>
                <a:tc vMerge="1">
                  <a:txBody>
                    <a:bodyPr/>
                    <a:lstStyle/>
                    <a:p>
                      <a:endParaRPr lang="fr-CH"/>
                    </a:p>
                  </a:txBody>
                  <a:tcPr/>
                </a:tc>
                <a:tc>
                  <a:txBody>
                    <a:bodyPr/>
                    <a:lstStyle/>
                    <a:p>
                      <a:pPr algn="ctr" fontAlgn="b"/>
                      <a:r>
                        <a:rPr lang="fr-FR" sz="1800" u="none" strike="noStrike">
                          <a:effectLst/>
                        </a:rPr>
                        <a:t>60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30845">
                <a:tc gridSpan="2" vMerge="1">
                  <a:txBody>
                    <a:bodyPr/>
                    <a:lstStyle/>
                    <a:p>
                      <a:endParaRPr lang="fr-CH"/>
                    </a:p>
                  </a:txBody>
                  <a:tcPr/>
                </a:tc>
                <a:tc hMerge="1" vMerge="1">
                  <a:txBody>
                    <a:bodyPr/>
                    <a:lstStyle/>
                    <a:p>
                      <a:endParaRPr lang="fr-CH"/>
                    </a:p>
                  </a:txBody>
                  <a:tcPr/>
                </a:tc>
                <a:tc vMerge="1">
                  <a:txBody>
                    <a:bodyPr/>
                    <a:lstStyle/>
                    <a:p>
                      <a:endParaRPr lang="fr-CH"/>
                    </a:p>
                  </a:txBody>
                  <a:tcPr/>
                </a:tc>
                <a:tc>
                  <a:txBody>
                    <a:bodyPr/>
                    <a:lstStyle/>
                    <a:p>
                      <a:pPr algn="ctr" fontAlgn="b"/>
                      <a:r>
                        <a:rPr lang="fr-FR" sz="1800" u="none" strike="noStrike">
                          <a:effectLst/>
                        </a:rPr>
                        <a:t>48</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30845">
                <a:tc rowSpan="3" gridSpan="2">
                  <a:txBody>
                    <a:bodyPr/>
                    <a:lstStyle/>
                    <a:p>
                      <a:pPr algn="ctr" fontAlgn="ctr"/>
                      <a:r>
                        <a:rPr lang="fr-FR" sz="2000" u="none" strike="noStrike">
                          <a:effectLst/>
                        </a:rPr>
                        <a:t>Utilisation des services basiques d’installations sanitaires (%)</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3" hMerge="1">
                  <a:txBody>
                    <a:bodyPr/>
                    <a:lstStyle/>
                    <a:p>
                      <a:endParaRPr lang="fr-CH"/>
                    </a:p>
                  </a:txBody>
                  <a:tcPr/>
                </a:tc>
                <a:tc rowSpan="3">
                  <a:txBody>
                    <a:bodyPr/>
                    <a:lstStyle/>
                    <a:p>
                      <a:pPr algn="ctr" fontAlgn="ctr"/>
                      <a:r>
                        <a:rPr lang="fr-FR" sz="2000" u="none" strike="noStrike">
                          <a:effectLst/>
                        </a:rPr>
                        <a:t>2015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fr-FR" sz="1800" u="none" strike="noStrike">
                          <a:effectLst/>
                        </a:rPr>
                        <a:t>10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30845">
                <a:tc gridSpan="2" vMerge="1">
                  <a:txBody>
                    <a:bodyPr/>
                    <a:lstStyle/>
                    <a:p>
                      <a:endParaRPr lang="fr-CH"/>
                    </a:p>
                  </a:txBody>
                  <a:tcPr/>
                </a:tc>
                <a:tc hMerge="1" vMerge="1">
                  <a:txBody>
                    <a:bodyPr/>
                    <a:lstStyle/>
                    <a:p>
                      <a:endParaRPr lang="fr-CH"/>
                    </a:p>
                  </a:txBody>
                  <a:tcPr/>
                </a:tc>
                <a:tc vMerge="1">
                  <a:txBody>
                    <a:bodyPr/>
                    <a:lstStyle/>
                    <a:p>
                      <a:endParaRPr lang="fr-CH"/>
                    </a:p>
                  </a:txBody>
                  <a:tcPr/>
                </a:tc>
                <a:tc>
                  <a:txBody>
                    <a:bodyPr/>
                    <a:lstStyle/>
                    <a:p>
                      <a:pPr algn="ctr" fontAlgn="b"/>
                      <a:r>
                        <a:rPr lang="fr-FR" sz="1800" u="none" strike="noStrike">
                          <a:effectLst/>
                        </a:rPr>
                        <a:t>28</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30845">
                <a:tc gridSpan="2" vMerge="1">
                  <a:txBody>
                    <a:bodyPr/>
                    <a:lstStyle/>
                    <a:p>
                      <a:endParaRPr lang="fr-CH"/>
                    </a:p>
                  </a:txBody>
                  <a:tcPr/>
                </a:tc>
                <a:tc hMerge="1" vMerge="1">
                  <a:txBody>
                    <a:bodyPr/>
                    <a:lstStyle/>
                    <a:p>
                      <a:endParaRPr lang="fr-CH"/>
                    </a:p>
                  </a:txBody>
                  <a:tcPr/>
                </a:tc>
                <a:tc vMerge="1">
                  <a:txBody>
                    <a:bodyPr/>
                    <a:lstStyle/>
                    <a:p>
                      <a:endParaRPr lang="fr-CH"/>
                    </a:p>
                  </a:txBody>
                  <a:tcPr/>
                </a:tc>
                <a:tc>
                  <a:txBody>
                    <a:bodyPr/>
                    <a:lstStyle/>
                    <a:p>
                      <a:pPr algn="ctr" fontAlgn="b"/>
                      <a:r>
                        <a:rPr lang="fr-FR" sz="1800" u="none" strike="noStrike">
                          <a:effectLst/>
                        </a:rPr>
                        <a:t>6</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0845">
                <a:tc rowSpan="12">
                  <a:txBody>
                    <a:bodyPr/>
                    <a:lstStyle/>
                    <a:p>
                      <a:pPr algn="ctr" fontAlgn="ctr"/>
                      <a:r>
                        <a:rPr lang="fr-FR" sz="2000" u="none" strike="noStrike">
                          <a:effectLst/>
                        </a:rPr>
                        <a:t>2016 </a:t>
                      </a:r>
                      <a:r>
                        <a:rPr lang="fr-FR" sz="2000" u="none" strike="noStrike" noProof="0">
                          <a:effectLst/>
                        </a:rPr>
                        <a:t>Couverture</a:t>
                      </a:r>
                    </a:p>
                    <a:p>
                      <a:pPr algn="ctr" fontAlgn="ctr"/>
                      <a:r>
                        <a:rPr lang="fr-FR" sz="2000" u="none" strike="noStrike" noProof="0">
                          <a:effectLst/>
                        </a:rPr>
                        <a:t> immunitaire </a:t>
                      </a:r>
                      <a:r>
                        <a:rPr lang="fr-FR" sz="2000" u="none" strike="noStrike">
                          <a:effectLst/>
                        </a:rPr>
                        <a:t>(%)</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fr-FR" sz="1800" u="none" strike="noStrike">
                          <a:effectLst/>
                        </a:rPr>
                        <a:t>BCG</a:t>
                      </a:r>
                    </a:p>
                  </a:txBody>
                  <a:tcPr marL="9525" marR="9525" marT="9525" marB="0" anchor="ctr">
                    <a:lnT w="12700" cap="flat" cmpd="sng" algn="ctr">
                      <a:solidFill>
                        <a:schemeClr val="tx1"/>
                      </a:solidFill>
                      <a:prstDash val="solid"/>
                      <a:round/>
                      <a:headEnd type="none" w="med" len="med"/>
                      <a:tailEnd type="none" w="med" len="med"/>
                    </a:lnT>
                  </a:tcPr>
                </a:tc>
                <a:tc hMerge="1">
                  <a:txBody>
                    <a:bodyPr/>
                    <a:lstStyle/>
                    <a:p>
                      <a:endParaRPr lang="fr-CH"/>
                    </a:p>
                  </a:txBody>
                  <a:tcPr/>
                </a:tc>
                <a:tc>
                  <a:txBody>
                    <a:bodyPr/>
                    <a:lstStyle/>
                    <a:p>
                      <a:pPr algn="ctr" fontAlgn="b"/>
                      <a:r>
                        <a:rPr lang="fr-FR" sz="1800" u="none" strike="noStrike">
                          <a:effectLst/>
                        </a:rPr>
                        <a:t>37</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330845">
                <a:tc vMerge="1">
                  <a:txBody>
                    <a:bodyPr/>
                    <a:lstStyle/>
                    <a:p>
                      <a:endParaRPr lang="fr-CH"/>
                    </a:p>
                  </a:txBody>
                  <a:tcPr/>
                </a:tc>
                <a:tc gridSpan="2">
                  <a:txBody>
                    <a:bodyPr/>
                    <a:lstStyle/>
                    <a:p>
                      <a:pPr algn="ctr" fontAlgn="ctr"/>
                      <a:r>
                        <a:rPr lang="fr-FR" sz="1800" u="none" strike="noStrike">
                          <a:effectLst/>
                        </a:rPr>
                        <a:t>DTP1</a:t>
                      </a:r>
                      <a:r>
                        <a:rPr lang="fr-FR" sz="1800" u="none" strike="noStrike" baseline="30000">
                          <a:effectLst/>
                        </a:rPr>
                        <a:t>β</a:t>
                      </a:r>
                    </a:p>
                  </a:txBody>
                  <a:tcPr marL="9525" marR="9525" marT="9525" marB="0" anchor="ctr"/>
                </a:tc>
                <a:tc hMerge="1">
                  <a:txBody>
                    <a:bodyPr/>
                    <a:lstStyle/>
                    <a:p>
                      <a:endParaRPr lang="fr-CH"/>
                    </a:p>
                  </a:txBody>
                  <a:tcPr/>
                </a:tc>
                <a:tc>
                  <a:txBody>
                    <a:bodyPr/>
                    <a:lstStyle/>
                    <a:p>
                      <a:pPr algn="ctr" fontAlgn="b"/>
                      <a:r>
                        <a:rPr lang="fr-FR" sz="1800" u="none" strike="noStrike">
                          <a:effectLst/>
                        </a:rPr>
                        <a:t>35</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30845">
                <a:tc vMerge="1">
                  <a:txBody>
                    <a:bodyPr/>
                    <a:lstStyle/>
                    <a:p>
                      <a:endParaRPr lang="fr-CH"/>
                    </a:p>
                  </a:txBody>
                  <a:tcPr/>
                </a:tc>
                <a:tc gridSpan="2">
                  <a:txBody>
                    <a:bodyPr/>
                    <a:lstStyle/>
                    <a:p>
                      <a:pPr algn="ctr" fontAlgn="ctr"/>
                      <a:r>
                        <a:rPr lang="fr-FR" sz="1800" u="none" strike="noStrike">
                          <a:effectLst/>
                        </a:rPr>
                        <a:t>DTP3</a:t>
                      </a:r>
                      <a:r>
                        <a:rPr lang="fr-FR" sz="1800" u="none" strike="noStrike" baseline="30000">
                          <a:effectLst/>
                        </a:rPr>
                        <a:t>β</a:t>
                      </a:r>
                    </a:p>
                  </a:txBody>
                  <a:tcPr marL="9525" marR="9525" marT="9525" marB="0" anchor="ctr"/>
                </a:tc>
                <a:tc hMerge="1">
                  <a:txBody>
                    <a:bodyPr/>
                    <a:lstStyle/>
                    <a:p>
                      <a:endParaRPr lang="fr-CH"/>
                    </a:p>
                  </a:txBody>
                  <a:tcPr/>
                </a:tc>
                <a:tc>
                  <a:txBody>
                    <a:bodyPr/>
                    <a:lstStyle/>
                    <a:p>
                      <a:pPr algn="ctr" fontAlgn="b"/>
                      <a:r>
                        <a:rPr lang="fr-FR" sz="1800" u="none" strike="noStrike">
                          <a:effectLst/>
                        </a:rPr>
                        <a:t>26</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30845">
                <a:tc vMerge="1">
                  <a:txBody>
                    <a:bodyPr/>
                    <a:lstStyle/>
                    <a:p>
                      <a:endParaRPr lang="fr-CH"/>
                    </a:p>
                  </a:txBody>
                  <a:tcPr/>
                </a:tc>
                <a:tc gridSpan="2">
                  <a:txBody>
                    <a:bodyPr/>
                    <a:lstStyle/>
                    <a:p>
                      <a:pPr algn="ctr" fontAlgn="ctr"/>
                      <a:r>
                        <a:rPr lang="fr-FR" sz="1800" u="none" strike="noStrike">
                          <a:effectLst/>
                        </a:rPr>
                        <a:t>polio3</a:t>
                      </a:r>
                    </a:p>
                  </a:txBody>
                  <a:tcPr marL="9525" marR="9525" marT="9525" marB="0" anchor="ctr"/>
                </a:tc>
                <a:tc hMerge="1">
                  <a:txBody>
                    <a:bodyPr/>
                    <a:lstStyle/>
                    <a:p>
                      <a:endParaRPr lang="fr-CH"/>
                    </a:p>
                  </a:txBody>
                  <a:tcPr/>
                </a:tc>
                <a:tc>
                  <a:txBody>
                    <a:bodyPr/>
                    <a:lstStyle/>
                    <a:p>
                      <a:pPr algn="ctr" fontAlgn="b"/>
                      <a:r>
                        <a:rPr lang="fr-FR" sz="1800" u="none" strike="noStrike">
                          <a:effectLst/>
                        </a:rPr>
                        <a:t>31</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30845">
                <a:tc vMerge="1">
                  <a:txBody>
                    <a:bodyPr/>
                    <a:lstStyle/>
                    <a:p>
                      <a:endParaRPr lang="fr-CH"/>
                    </a:p>
                  </a:txBody>
                  <a:tcPr/>
                </a:tc>
                <a:tc gridSpan="2">
                  <a:txBody>
                    <a:bodyPr/>
                    <a:lstStyle/>
                    <a:p>
                      <a:pPr algn="ctr" fontAlgn="ctr"/>
                      <a:r>
                        <a:rPr lang="fr-FR" sz="1800" u="none" strike="noStrike">
                          <a:effectLst/>
                        </a:rPr>
                        <a:t>Rougeole1</a:t>
                      </a:r>
                    </a:p>
                  </a:txBody>
                  <a:tcPr marL="9525" marR="9525" marT="9525" marB="0" anchor="ctr"/>
                </a:tc>
                <a:tc hMerge="1">
                  <a:txBody>
                    <a:bodyPr/>
                    <a:lstStyle/>
                    <a:p>
                      <a:endParaRPr lang="fr-CH"/>
                    </a:p>
                  </a:txBody>
                  <a:tcPr/>
                </a:tc>
                <a:tc>
                  <a:txBody>
                    <a:bodyPr/>
                    <a:lstStyle/>
                    <a:p>
                      <a:pPr algn="ctr" fontAlgn="b"/>
                      <a:r>
                        <a:rPr lang="fr-FR" sz="1800" u="none" strike="noStrike">
                          <a:effectLst/>
                        </a:rPr>
                        <a:t>20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330845">
                <a:tc vMerge="1">
                  <a:txBody>
                    <a:bodyPr/>
                    <a:lstStyle/>
                    <a:p>
                      <a:endParaRPr lang="fr-CH"/>
                    </a:p>
                  </a:txBody>
                  <a:tcPr/>
                </a:tc>
                <a:tc gridSpan="2">
                  <a:txBody>
                    <a:bodyPr/>
                    <a:lstStyle/>
                    <a:p>
                      <a:pPr algn="ctr" fontAlgn="ctr"/>
                      <a:r>
                        <a:rPr lang="fr-FR" sz="1800" u="none" strike="noStrike">
                          <a:effectLst/>
                        </a:rPr>
                        <a:t>Rougeole2</a:t>
                      </a:r>
                    </a:p>
                  </a:txBody>
                  <a:tcPr marL="9525" marR="9525" marT="9525" marB="0" anchor="ctr"/>
                </a:tc>
                <a:tc hMerge="1">
                  <a:txBody>
                    <a:bodyPr/>
                    <a:lstStyle/>
                    <a:p>
                      <a:endParaRPr lang="fr-CH"/>
                    </a:p>
                  </a:txBody>
                  <a:tcPr/>
                </a:tc>
                <a:tc>
                  <a:txBody>
                    <a:bodyPr/>
                    <a:lstStyle/>
                    <a:p>
                      <a:pPr algn="ctr" fontAlgn="b"/>
                      <a:r>
                        <a:rPr lang="fr-FR" sz="1800" u="none" strike="noStrike">
                          <a:effectLst/>
                        </a:rPr>
                        <a:t>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30845">
                <a:tc vMerge="1">
                  <a:txBody>
                    <a:bodyPr/>
                    <a:lstStyle/>
                    <a:p>
                      <a:endParaRPr lang="fr-CH"/>
                    </a:p>
                  </a:txBody>
                  <a:tcPr/>
                </a:tc>
                <a:tc gridSpan="2">
                  <a:txBody>
                    <a:bodyPr/>
                    <a:lstStyle/>
                    <a:p>
                      <a:pPr algn="ctr" fontAlgn="ctr"/>
                      <a:r>
                        <a:rPr lang="fr-FR" sz="1800" u="none" strike="noStrike">
                          <a:effectLst/>
                        </a:rPr>
                        <a:t>HepB3</a:t>
                      </a:r>
                    </a:p>
                  </a:txBody>
                  <a:tcPr marL="9525" marR="9525" marT="9525" marB="0" anchor="ctr"/>
                </a:tc>
                <a:tc hMerge="1">
                  <a:txBody>
                    <a:bodyPr/>
                    <a:lstStyle/>
                    <a:p>
                      <a:endParaRPr lang="fr-CH"/>
                    </a:p>
                  </a:txBody>
                  <a:tcPr/>
                </a:tc>
                <a:tc>
                  <a:txBody>
                    <a:bodyPr/>
                    <a:lstStyle/>
                    <a:p>
                      <a:pPr algn="ctr" fontAlgn="b"/>
                      <a:r>
                        <a:rPr lang="fr-FR" sz="1800" u="none" strike="noStrike">
                          <a:effectLst/>
                        </a:rPr>
                        <a:t>26</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330845">
                <a:tc vMerge="1">
                  <a:txBody>
                    <a:bodyPr/>
                    <a:lstStyle/>
                    <a:p>
                      <a:endParaRPr lang="fr-CH"/>
                    </a:p>
                  </a:txBody>
                  <a:tcPr/>
                </a:tc>
                <a:tc gridSpan="2">
                  <a:txBody>
                    <a:bodyPr/>
                    <a:lstStyle/>
                    <a:p>
                      <a:pPr algn="ctr" fontAlgn="ctr"/>
                      <a:r>
                        <a:rPr lang="fr-FR" sz="1800" u="none" strike="noStrike">
                          <a:effectLst/>
                        </a:rPr>
                        <a:t>Hib3</a:t>
                      </a:r>
                    </a:p>
                  </a:txBody>
                  <a:tcPr marL="9525" marR="9525" marT="9525" marB="0" anchor="ctr"/>
                </a:tc>
                <a:tc hMerge="1">
                  <a:txBody>
                    <a:bodyPr/>
                    <a:lstStyle/>
                    <a:p>
                      <a:endParaRPr lang="fr-CH"/>
                    </a:p>
                  </a:txBody>
                  <a:tcPr/>
                </a:tc>
                <a:tc>
                  <a:txBody>
                    <a:bodyPr/>
                    <a:lstStyle/>
                    <a:p>
                      <a:pPr algn="ctr" fontAlgn="b"/>
                      <a:r>
                        <a:rPr lang="fr-FR" sz="1800" u="none" strike="noStrike">
                          <a:effectLst/>
                        </a:rPr>
                        <a:t>26</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330845">
                <a:tc vMerge="1">
                  <a:txBody>
                    <a:bodyPr/>
                    <a:lstStyle/>
                    <a:p>
                      <a:endParaRPr lang="fr-CH"/>
                    </a:p>
                  </a:txBody>
                  <a:tcPr/>
                </a:tc>
                <a:tc gridSpan="2">
                  <a:txBody>
                    <a:bodyPr/>
                    <a:lstStyle/>
                    <a:p>
                      <a:pPr algn="ctr" fontAlgn="ctr"/>
                      <a:r>
                        <a:rPr lang="fr-FR" sz="1800" u="none" strike="noStrike">
                          <a:effectLst/>
                        </a:rPr>
                        <a:t>Rota</a:t>
                      </a:r>
                    </a:p>
                  </a:txBody>
                  <a:tcPr marL="9525" marR="9525" marT="9525" marB="0" anchor="ctr"/>
                </a:tc>
                <a:tc hMerge="1">
                  <a:txBody>
                    <a:bodyPr/>
                    <a:lstStyle/>
                    <a:p>
                      <a:endParaRPr lang="fr-CH"/>
                    </a:p>
                  </a:txBody>
                  <a:tcPr/>
                </a:tc>
                <a:tc>
                  <a:txBody>
                    <a:bodyPr/>
                    <a:lstStyle/>
                    <a:p>
                      <a:pPr algn="ctr" fontAlgn="b"/>
                      <a:r>
                        <a:rPr lang="fr-FR" sz="1800" u="none" strike="noStrike">
                          <a:effectLst/>
                        </a:rPr>
                        <a:t>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330845">
                <a:tc vMerge="1">
                  <a:txBody>
                    <a:bodyPr/>
                    <a:lstStyle/>
                    <a:p>
                      <a:endParaRPr lang="fr-CH"/>
                    </a:p>
                  </a:txBody>
                  <a:tcPr/>
                </a:tc>
                <a:tc gridSpan="2">
                  <a:txBody>
                    <a:bodyPr/>
                    <a:lstStyle/>
                    <a:p>
                      <a:pPr algn="ctr" fontAlgn="ctr"/>
                      <a:r>
                        <a:rPr lang="fr-FR" sz="1800" u="none" strike="noStrike">
                          <a:effectLst/>
                        </a:rPr>
                        <a:t>PCV3</a:t>
                      </a:r>
                    </a:p>
                  </a:txBody>
                  <a:tcPr marL="9525" marR="9525" marT="9525" marB="0" anchor="ctr"/>
                </a:tc>
                <a:tc hMerge="1">
                  <a:txBody>
                    <a:bodyPr/>
                    <a:lstStyle/>
                    <a:p>
                      <a:endParaRPr lang="fr-CH"/>
                    </a:p>
                  </a:txBody>
                  <a:tcPr/>
                </a:tc>
                <a:tc>
                  <a:txBody>
                    <a:bodyPr/>
                    <a:lstStyle/>
                    <a:p>
                      <a:pPr algn="ctr" fontAlgn="b"/>
                      <a:r>
                        <a:rPr lang="fr-FR" sz="1800" u="none" strike="noStrike">
                          <a:effectLst/>
                        </a:rPr>
                        <a:t>0</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330845">
                <a:tc vMerge="1">
                  <a:txBody>
                    <a:bodyPr/>
                    <a:lstStyle/>
                    <a:p>
                      <a:endParaRPr lang="fr-CH"/>
                    </a:p>
                  </a:txBody>
                  <a:tcPr/>
                </a:tc>
                <a:tc rowSpan="2" gridSpan="2">
                  <a:txBody>
                    <a:bodyPr/>
                    <a:lstStyle/>
                    <a:p>
                      <a:pPr algn="ctr" fontAlgn="ctr"/>
                      <a:r>
                        <a:rPr lang="fr-FR" sz="1800" u="none" strike="noStrike">
                          <a:effectLst/>
                        </a:rPr>
                        <a:t>Protection à la naissance contre le tétanos</a:t>
                      </a:r>
                      <a:r>
                        <a:rPr lang="fr-FR" sz="1800" u="none" strike="noStrike" baseline="30000">
                          <a:effectLst/>
                        </a:rPr>
                        <a:t>λ </a:t>
                      </a:r>
                    </a:p>
                  </a:txBody>
                  <a:tcPr marL="9525" marR="9525" marT="9525" marB="0" anchor="ctr">
                    <a:lnB w="12700" cap="flat" cmpd="sng" algn="ctr">
                      <a:solidFill>
                        <a:schemeClr val="tx1"/>
                      </a:solidFill>
                      <a:prstDash val="solid"/>
                      <a:round/>
                      <a:headEnd type="none" w="med" len="med"/>
                      <a:tailEnd type="none" w="med" len="med"/>
                    </a:lnB>
                  </a:tcPr>
                </a:tc>
                <a:tc rowSpan="2" hMerge="1">
                  <a:txBody>
                    <a:bodyPr/>
                    <a:lstStyle/>
                    <a:p>
                      <a:endParaRPr lang="fr-CH"/>
                    </a:p>
                  </a:txBody>
                  <a:tcPr/>
                </a:tc>
                <a:tc>
                  <a:txBody>
                    <a:bodyPr/>
                    <a:lstStyle/>
                    <a:p>
                      <a:pPr algn="ctr" fontAlgn="b"/>
                      <a:r>
                        <a:rPr lang="fr-FR" sz="1800" u="none" strike="noStrike">
                          <a:effectLst/>
                        </a:rPr>
                        <a:t>75</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330845">
                <a:tc vMerge="1">
                  <a:txBody>
                    <a:bodyPr/>
                    <a:lstStyle/>
                    <a:p>
                      <a:endParaRPr lang="fr-CH"/>
                    </a:p>
                  </a:txBody>
                  <a:tcPr/>
                </a:tc>
                <a:tc gridSpan="2" vMerge="1">
                  <a:txBody>
                    <a:bodyPr/>
                    <a:lstStyle/>
                    <a:p>
                      <a:endParaRPr lang="fr-CH"/>
                    </a:p>
                  </a:txBody>
                  <a:tcPr/>
                </a:tc>
                <a:tc hMerge="1" vMerge="1">
                  <a:txBody>
                    <a:bodyPr/>
                    <a:lstStyle/>
                    <a:p>
                      <a:endParaRPr lang="fr-CH"/>
                    </a:p>
                  </a:txBody>
                  <a:tcPr/>
                </a:tc>
                <a:tc>
                  <a:txBody>
                    <a:bodyPr/>
                    <a:lstStyle/>
                    <a:p>
                      <a:pPr algn="ctr" fontAlgn="b"/>
                      <a:r>
                        <a:rPr lang="fr-FR" sz="1800" u="none" strike="noStrike">
                          <a:effectLst/>
                        </a:rPr>
                        <a:t> </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5" name="Rounded Rectangle 5">
            <a:extLst>
              <a:ext uri="{FF2B5EF4-FFF2-40B4-BE49-F238E27FC236}">
                <a16:creationId xmlns:a16="http://schemas.microsoft.com/office/drawing/2014/main" id="{4B25B4AE-0666-4758-A308-54D1E7F5CDF9}"/>
              </a:ext>
            </a:extLst>
          </p:cNvPr>
          <p:cNvSpPr/>
          <p:nvPr/>
        </p:nvSpPr>
        <p:spPr>
          <a:xfrm>
            <a:off x="2586911" y="3728852"/>
            <a:ext cx="1598141" cy="672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le 1">
            <a:extLst>
              <a:ext uri="{FF2B5EF4-FFF2-40B4-BE49-F238E27FC236}">
                <a16:creationId xmlns:a16="http://schemas.microsoft.com/office/drawing/2014/main" id="{3BA64CF9-2560-4720-A39A-3A3AA26B6C4B}"/>
              </a:ext>
            </a:extLst>
          </p:cNvPr>
          <p:cNvSpPr txBox="1">
            <a:spLocks/>
          </p:cNvSpPr>
          <p:nvPr/>
        </p:nvSpPr>
        <p:spPr>
          <a:xfrm>
            <a:off x="6634110" y="178409"/>
            <a:ext cx="3097560" cy="774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tx1"/>
                </a:solidFill>
                <a:latin typeface="+mn-lt"/>
                <a:ea typeface="+mj-ea"/>
                <a:cs typeface="+mj-cs"/>
              </a:defRPr>
            </a:lvl1pPr>
          </a:lstStyle>
          <a:p>
            <a:r>
              <a:rPr lang="fr-FR"/>
              <a:t>Soudan du Sud</a:t>
            </a:r>
          </a:p>
        </p:txBody>
      </p:sp>
      <p:pic>
        <p:nvPicPr>
          <p:cNvPr id="7" name="Picture 1">
            <a:extLst>
              <a:ext uri="{FF2B5EF4-FFF2-40B4-BE49-F238E27FC236}">
                <a16:creationId xmlns:a16="http://schemas.microsoft.com/office/drawing/2014/main" id="{73337F42-5440-4CE0-AB2C-E0C9AD353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12" y="1233584"/>
            <a:ext cx="5607670" cy="31675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9">
            <a:extLst>
              <a:ext uri="{FF2B5EF4-FFF2-40B4-BE49-F238E27FC236}">
                <a16:creationId xmlns:a16="http://schemas.microsoft.com/office/drawing/2014/main" id="{C53BA78F-F1B4-4A9D-B0B9-60D5B501DD30}"/>
              </a:ext>
            </a:extLst>
          </p:cNvPr>
          <p:cNvSpPr/>
          <p:nvPr/>
        </p:nvSpPr>
        <p:spPr>
          <a:xfrm>
            <a:off x="7896200" y="2132856"/>
            <a:ext cx="2517596" cy="9361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Content Placeholder 3">
            <a:extLst>
              <a:ext uri="{FF2B5EF4-FFF2-40B4-BE49-F238E27FC236}">
                <a16:creationId xmlns:a16="http://schemas.microsoft.com/office/drawing/2014/main" id="{A6F6FCA7-A213-4163-976C-652D990F1B78}"/>
              </a:ext>
            </a:extLst>
          </p:cNvPr>
          <p:cNvSpPr txBox="1">
            <a:spLocks/>
          </p:cNvSpPr>
          <p:nvPr/>
        </p:nvSpPr>
        <p:spPr>
          <a:xfrm>
            <a:off x="6898035" y="5039524"/>
            <a:ext cx="4762032" cy="13681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a:solidFill>
                  <a:srgbClr val="2A49D8"/>
                </a:solidFill>
              </a:rPr>
              <a:t>Indicateurs de couverture extrêmement alarmants </a:t>
            </a:r>
            <a:r>
              <a:rPr lang="fr-FR" sz="2000"/>
              <a:t>(source UNICEF 2017)</a:t>
            </a:r>
          </a:p>
          <a:p>
            <a:r>
              <a:rPr lang="fr-FR" sz="2000"/>
              <a:t>Quelle maladie sera prioritaire ? </a:t>
            </a:r>
          </a:p>
        </p:txBody>
      </p:sp>
    </p:spTree>
    <p:extLst>
      <p:ext uri="{BB962C8B-B14F-4D97-AF65-F5344CB8AC3E}">
        <p14:creationId xmlns:p14="http://schemas.microsoft.com/office/powerpoint/2010/main" val="13525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9CBC38-DE70-4565-AFFB-74DCDA493D05}"/>
              </a:ext>
            </a:extLst>
          </p:cNvPr>
          <p:cNvSpPr>
            <a:spLocks noGrp="1"/>
          </p:cNvSpPr>
          <p:nvPr>
            <p:ph sz="half" idx="1"/>
          </p:nvPr>
        </p:nvSpPr>
        <p:spPr>
          <a:xfrm>
            <a:off x="1051957" y="1220188"/>
            <a:ext cx="5257800" cy="5366577"/>
          </a:xfrm>
        </p:spPr>
        <p:txBody>
          <a:bodyPr>
            <a:noAutofit/>
          </a:bodyPr>
          <a:lstStyle/>
          <a:p>
            <a:r>
              <a:rPr lang="fr-FR" sz="2000"/>
              <a:t>Tuberculose (BCG)</a:t>
            </a:r>
          </a:p>
          <a:p>
            <a:r>
              <a:rPr lang="fr-FR" sz="2000">
                <a:solidFill>
                  <a:srgbClr val="C00000"/>
                </a:solidFill>
              </a:rPr>
              <a:t>Rougeole</a:t>
            </a:r>
          </a:p>
          <a:p>
            <a:r>
              <a:rPr lang="fr-FR" sz="2000">
                <a:solidFill>
                  <a:srgbClr val="C00000"/>
                </a:solidFill>
              </a:rPr>
              <a:t>Oreillons</a:t>
            </a:r>
          </a:p>
          <a:p>
            <a:r>
              <a:rPr lang="fr-FR" sz="2000">
                <a:solidFill>
                  <a:srgbClr val="C00000"/>
                </a:solidFill>
              </a:rPr>
              <a:t>Rubéole</a:t>
            </a:r>
          </a:p>
          <a:p>
            <a:r>
              <a:rPr lang="fr-FR" sz="2000">
                <a:solidFill>
                  <a:srgbClr val="00B050"/>
                </a:solidFill>
              </a:rPr>
              <a:t>Poliomyélite</a:t>
            </a:r>
          </a:p>
          <a:p>
            <a:r>
              <a:rPr lang="fr-FR" sz="2000">
                <a:solidFill>
                  <a:srgbClr val="7030A0"/>
                </a:solidFill>
              </a:rPr>
              <a:t>Diphtérie</a:t>
            </a:r>
          </a:p>
          <a:p>
            <a:r>
              <a:rPr lang="fr-FR" sz="2000">
                <a:solidFill>
                  <a:srgbClr val="7030A0"/>
                </a:solidFill>
              </a:rPr>
              <a:t>Tétanos</a:t>
            </a:r>
          </a:p>
          <a:p>
            <a:r>
              <a:rPr lang="fr-FR" sz="2000">
                <a:solidFill>
                  <a:srgbClr val="7030A0"/>
                </a:solidFill>
              </a:rPr>
              <a:t>Coqueluche</a:t>
            </a:r>
          </a:p>
          <a:p>
            <a:r>
              <a:rPr lang="fr-FR" sz="2000">
                <a:solidFill>
                  <a:srgbClr val="0070C0"/>
                </a:solidFill>
              </a:rPr>
              <a:t>Hépatite B</a:t>
            </a:r>
          </a:p>
          <a:p>
            <a:r>
              <a:rPr lang="fr-FR" sz="2000">
                <a:solidFill>
                  <a:srgbClr val="0070C0"/>
                </a:solidFill>
              </a:rPr>
              <a:t>Haemophilus influenza B</a:t>
            </a:r>
          </a:p>
          <a:p>
            <a:r>
              <a:rPr lang="fr-FR" sz="2000"/>
              <a:t>Infections à pneumocoques</a:t>
            </a:r>
          </a:p>
          <a:p>
            <a:r>
              <a:rPr lang="fr-FR" sz="2000"/>
              <a:t>Infections à méningocoques </a:t>
            </a:r>
          </a:p>
          <a:p>
            <a:r>
              <a:rPr lang="fr-FR" sz="2000"/>
              <a:t>Grippe </a:t>
            </a:r>
          </a:p>
        </p:txBody>
      </p:sp>
      <p:sp>
        <p:nvSpPr>
          <p:cNvPr id="6" name="Title 1">
            <a:extLst>
              <a:ext uri="{FF2B5EF4-FFF2-40B4-BE49-F238E27FC236}">
                <a16:creationId xmlns:a16="http://schemas.microsoft.com/office/drawing/2014/main" id="{D60EBB0D-B037-46DB-828B-AD71CA9BC3E9}"/>
              </a:ext>
            </a:extLst>
          </p:cNvPr>
          <p:cNvSpPr>
            <a:spLocks noGrp="1"/>
          </p:cNvSpPr>
          <p:nvPr>
            <p:ph type="title"/>
          </p:nvPr>
        </p:nvSpPr>
        <p:spPr>
          <a:xfrm>
            <a:off x="1051956" y="210745"/>
            <a:ext cx="10515600" cy="869909"/>
          </a:xfrm>
        </p:spPr>
        <p:txBody>
          <a:bodyPr/>
          <a:lstStyle/>
          <a:p>
            <a:r>
              <a:rPr lang="fr-FR" u="sng">
                <a:latin typeface="+mn-lt"/>
              </a:rPr>
              <a:t>Il existe un vaccin pour les maladies suivantes</a:t>
            </a:r>
          </a:p>
        </p:txBody>
      </p:sp>
      <p:sp>
        <p:nvSpPr>
          <p:cNvPr id="7" name="Right Brace 6">
            <a:extLst>
              <a:ext uri="{FF2B5EF4-FFF2-40B4-BE49-F238E27FC236}">
                <a16:creationId xmlns:a16="http://schemas.microsoft.com/office/drawing/2014/main" id="{C55AD1B8-9FE7-42EC-BB17-75BF89CE6EC5}"/>
              </a:ext>
            </a:extLst>
          </p:cNvPr>
          <p:cNvSpPr/>
          <p:nvPr/>
        </p:nvSpPr>
        <p:spPr>
          <a:xfrm>
            <a:off x="2282616" y="1624605"/>
            <a:ext cx="393264" cy="1011618"/>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8" name="TextBox 7">
            <a:extLst>
              <a:ext uri="{FF2B5EF4-FFF2-40B4-BE49-F238E27FC236}">
                <a16:creationId xmlns:a16="http://schemas.microsoft.com/office/drawing/2014/main" id="{76E5DA40-F4E8-4A12-9072-E95E819D46A8}"/>
              </a:ext>
            </a:extLst>
          </p:cNvPr>
          <p:cNvSpPr txBox="1"/>
          <p:nvPr/>
        </p:nvSpPr>
        <p:spPr>
          <a:xfrm>
            <a:off x="2898183" y="1968285"/>
            <a:ext cx="1287785" cy="369332"/>
          </a:xfrm>
          <a:prstGeom prst="rect">
            <a:avLst/>
          </a:prstGeom>
          <a:noFill/>
        </p:spPr>
        <p:txBody>
          <a:bodyPr wrap="square" rtlCol="0">
            <a:spAutoFit/>
          </a:bodyPr>
          <a:lstStyle/>
          <a:p>
            <a:r>
              <a:rPr lang="fr-FR"/>
              <a:t>ROR</a:t>
            </a:r>
          </a:p>
        </p:txBody>
      </p:sp>
      <p:sp>
        <p:nvSpPr>
          <p:cNvPr id="9" name="Right Brace 8">
            <a:extLst>
              <a:ext uri="{FF2B5EF4-FFF2-40B4-BE49-F238E27FC236}">
                <a16:creationId xmlns:a16="http://schemas.microsoft.com/office/drawing/2014/main" id="{425CCB28-92BC-4B81-8336-8D2732B8D075}"/>
              </a:ext>
            </a:extLst>
          </p:cNvPr>
          <p:cNvSpPr/>
          <p:nvPr/>
        </p:nvSpPr>
        <p:spPr>
          <a:xfrm>
            <a:off x="2675880" y="3301139"/>
            <a:ext cx="393265" cy="1043772"/>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TextBox 9">
            <a:extLst>
              <a:ext uri="{FF2B5EF4-FFF2-40B4-BE49-F238E27FC236}">
                <a16:creationId xmlns:a16="http://schemas.microsoft.com/office/drawing/2014/main" id="{2F9BDF9D-85E1-4660-90BB-344FE3FA6AB3}"/>
              </a:ext>
            </a:extLst>
          </p:cNvPr>
          <p:cNvSpPr txBox="1"/>
          <p:nvPr/>
        </p:nvSpPr>
        <p:spPr>
          <a:xfrm>
            <a:off x="3112702" y="3353619"/>
            <a:ext cx="1078600" cy="646331"/>
          </a:xfrm>
          <a:prstGeom prst="rect">
            <a:avLst/>
          </a:prstGeom>
          <a:noFill/>
        </p:spPr>
        <p:txBody>
          <a:bodyPr wrap="square" rtlCol="0">
            <a:spAutoFit/>
          </a:bodyPr>
          <a:lstStyle/>
          <a:p>
            <a:br>
              <a:rPr lang="fr-FR">
                <a:solidFill>
                  <a:srgbClr val="7030A0"/>
                </a:solidFill>
              </a:rPr>
            </a:br>
            <a:r>
              <a:rPr lang="fr-FR">
                <a:solidFill>
                  <a:srgbClr val="7030A0"/>
                </a:solidFill>
              </a:rPr>
              <a:t>DTP*</a:t>
            </a:r>
          </a:p>
        </p:txBody>
      </p:sp>
      <p:sp>
        <p:nvSpPr>
          <p:cNvPr id="11" name="Right Brace 10">
            <a:extLst>
              <a:ext uri="{FF2B5EF4-FFF2-40B4-BE49-F238E27FC236}">
                <a16:creationId xmlns:a16="http://schemas.microsoft.com/office/drawing/2014/main" id="{19DBCAFD-3BB8-4C23-A158-2F57F2902E51}"/>
              </a:ext>
            </a:extLst>
          </p:cNvPr>
          <p:cNvSpPr/>
          <p:nvPr/>
        </p:nvSpPr>
        <p:spPr>
          <a:xfrm>
            <a:off x="3903621" y="3251513"/>
            <a:ext cx="282348" cy="18812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ight Brace 11">
            <a:extLst>
              <a:ext uri="{FF2B5EF4-FFF2-40B4-BE49-F238E27FC236}">
                <a16:creationId xmlns:a16="http://schemas.microsoft.com/office/drawing/2014/main" id="{1C8C360C-43D5-4686-9B66-5598C367188C}"/>
              </a:ext>
            </a:extLst>
          </p:cNvPr>
          <p:cNvSpPr/>
          <p:nvPr/>
        </p:nvSpPr>
        <p:spPr>
          <a:xfrm>
            <a:off x="4081839" y="2867184"/>
            <a:ext cx="282348" cy="2265531"/>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3" name="TextBox 12">
            <a:extLst>
              <a:ext uri="{FF2B5EF4-FFF2-40B4-BE49-F238E27FC236}">
                <a16:creationId xmlns:a16="http://schemas.microsoft.com/office/drawing/2014/main" id="{F3066211-5C4A-4D7A-9193-68AC00DD202E}"/>
              </a:ext>
            </a:extLst>
          </p:cNvPr>
          <p:cNvSpPr txBox="1"/>
          <p:nvPr/>
        </p:nvSpPr>
        <p:spPr>
          <a:xfrm>
            <a:off x="4426913" y="3808404"/>
            <a:ext cx="1493895" cy="646331"/>
          </a:xfrm>
          <a:prstGeom prst="rect">
            <a:avLst/>
          </a:prstGeom>
          <a:noFill/>
        </p:spPr>
        <p:txBody>
          <a:bodyPr wrap="square" rtlCol="0">
            <a:spAutoFit/>
          </a:bodyPr>
          <a:lstStyle/>
          <a:p>
            <a:r>
              <a:rPr lang="fr-FR">
                <a:solidFill>
                  <a:srgbClr val="00B050"/>
                </a:solidFill>
              </a:rPr>
              <a:t>Hexavalent*</a:t>
            </a:r>
          </a:p>
          <a:p>
            <a:r>
              <a:rPr lang="fr-FR">
                <a:solidFill>
                  <a:srgbClr val="0070C0"/>
                </a:solidFill>
              </a:rPr>
              <a:t>Pentavalent*</a:t>
            </a:r>
          </a:p>
        </p:txBody>
      </p:sp>
      <p:sp>
        <p:nvSpPr>
          <p:cNvPr id="14" name="TextBox 13">
            <a:extLst>
              <a:ext uri="{FF2B5EF4-FFF2-40B4-BE49-F238E27FC236}">
                <a16:creationId xmlns:a16="http://schemas.microsoft.com/office/drawing/2014/main" id="{3A20180F-7D23-4B6A-9D9C-11F728A48956}"/>
              </a:ext>
            </a:extLst>
          </p:cNvPr>
          <p:cNvSpPr txBox="1"/>
          <p:nvPr/>
        </p:nvSpPr>
        <p:spPr>
          <a:xfrm>
            <a:off x="4044795" y="6165651"/>
            <a:ext cx="2735017" cy="523220"/>
          </a:xfrm>
          <a:prstGeom prst="rect">
            <a:avLst/>
          </a:prstGeom>
          <a:noFill/>
        </p:spPr>
        <p:txBody>
          <a:bodyPr wrap="square" rtlCol="0">
            <a:spAutoFit/>
          </a:bodyPr>
          <a:lstStyle/>
          <a:p>
            <a:r>
              <a:rPr lang="fr-FR" sz="1400"/>
              <a:t>*Les combinaisons dépendent des marques et des programmes de pays</a:t>
            </a:r>
          </a:p>
        </p:txBody>
      </p:sp>
      <p:sp>
        <p:nvSpPr>
          <p:cNvPr id="15" name="TextBox 14">
            <a:extLst>
              <a:ext uri="{FF2B5EF4-FFF2-40B4-BE49-F238E27FC236}">
                <a16:creationId xmlns:a16="http://schemas.microsoft.com/office/drawing/2014/main" id="{E0146698-DBE1-4E1B-82C4-612626DDED5D}"/>
              </a:ext>
            </a:extLst>
          </p:cNvPr>
          <p:cNvSpPr txBox="1"/>
          <p:nvPr/>
        </p:nvSpPr>
        <p:spPr>
          <a:xfrm>
            <a:off x="5240790" y="1220188"/>
            <a:ext cx="2394984" cy="2031325"/>
          </a:xfrm>
          <a:prstGeom prst="rect">
            <a:avLst/>
          </a:prstGeom>
          <a:solidFill>
            <a:schemeClr val="accent4">
              <a:lumMod val="20000"/>
              <a:lumOff val="80000"/>
            </a:schemeClr>
          </a:solidFill>
          <a:ln>
            <a:solidFill>
              <a:schemeClr val="tx1"/>
            </a:solidFill>
          </a:ln>
        </p:spPr>
        <p:txBody>
          <a:bodyPr wrap="square" rtlCol="0">
            <a:spAutoFit/>
          </a:bodyPr>
          <a:lstStyle/>
          <a:p>
            <a:r>
              <a:rPr lang="fr-FR"/>
              <a:t>6 vaccins de base dans le cadre du programme élargi de vaccination au cours de la 1</a:t>
            </a:r>
            <a:r>
              <a:rPr lang="fr-FR" baseline="30000"/>
              <a:t>re</a:t>
            </a:r>
            <a:r>
              <a:rPr lang="fr-FR"/>
              <a:t> année de vie dans de nombreux pays africains : </a:t>
            </a:r>
          </a:p>
          <a:p>
            <a:pPr marL="285750" indent="-285750">
              <a:buFontTx/>
              <a:buChar char="-"/>
            </a:pPr>
            <a:r>
              <a:rPr lang="fr-FR"/>
              <a:t>BCG</a:t>
            </a:r>
          </a:p>
          <a:p>
            <a:pPr marL="285750" indent="-285750">
              <a:buFontTx/>
              <a:buChar char="-"/>
            </a:pPr>
            <a:r>
              <a:rPr lang="fr-FR"/>
              <a:t>DTP 1-2-3</a:t>
            </a:r>
          </a:p>
          <a:p>
            <a:pPr marL="285750" indent="-285750">
              <a:buFontTx/>
              <a:buChar char="-"/>
            </a:pPr>
            <a:r>
              <a:rPr lang="fr-FR"/>
              <a:t>Polio 1-2-3</a:t>
            </a:r>
          </a:p>
          <a:p>
            <a:pPr marL="285750" indent="-285750">
              <a:buFontTx/>
              <a:buChar char="-"/>
            </a:pPr>
            <a:r>
              <a:rPr lang="fr-FR"/>
              <a:t>Rougeole ou ROR</a:t>
            </a:r>
          </a:p>
        </p:txBody>
      </p:sp>
      <p:sp>
        <p:nvSpPr>
          <p:cNvPr id="16" name="Content Placeholder 3">
            <a:extLst>
              <a:ext uri="{FF2B5EF4-FFF2-40B4-BE49-F238E27FC236}">
                <a16:creationId xmlns:a16="http://schemas.microsoft.com/office/drawing/2014/main" id="{7E0FC0B2-5A0E-48DA-A2BB-BD9F3978DA63}"/>
              </a:ext>
            </a:extLst>
          </p:cNvPr>
          <p:cNvSpPr txBox="1">
            <a:spLocks/>
          </p:cNvSpPr>
          <p:nvPr/>
        </p:nvSpPr>
        <p:spPr>
          <a:xfrm>
            <a:off x="8142873" y="1299684"/>
            <a:ext cx="3309179" cy="5238412"/>
          </a:xfrm>
          <a:prstGeom prst="rect">
            <a:avLst/>
          </a:prstGeom>
          <a:ln>
            <a:solidFill>
              <a:schemeClr val="tx1"/>
            </a:solidFill>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a:t> </a:t>
            </a:r>
            <a:r>
              <a:rPr lang="fr-FR" sz="2200" b="1"/>
              <a:t>Maladies spécifiques</a:t>
            </a:r>
          </a:p>
          <a:p>
            <a:r>
              <a:rPr lang="fr-FR" sz="1900"/>
              <a:t>Hépatite A</a:t>
            </a:r>
          </a:p>
          <a:p>
            <a:r>
              <a:rPr lang="fr-FR" sz="1900"/>
              <a:t>Fièvre jaune</a:t>
            </a:r>
          </a:p>
          <a:p>
            <a:r>
              <a:rPr lang="fr-FR" sz="1900"/>
              <a:t>Fièvre typhoïde</a:t>
            </a:r>
          </a:p>
          <a:p>
            <a:r>
              <a:rPr lang="fr-FR" sz="1900"/>
              <a:t>Encéphalite japonaise </a:t>
            </a:r>
          </a:p>
          <a:p>
            <a:r>
              <a:rPr lang="fr-FR" sz="1900"/>
              <a:t>Choléra</a:t>
            </a:r>
          </a:p>
          <a:p>
            <a:r>
              <a:rPr lang="fr-FR" sz="1900"/>
              <a:t>Rotavirus</a:t>
            </a:r>
          </a:p>
          <a:p>
            <a:r>
              <a:rPr lang="fr-FR" sz="1900"/>
              <a:t>Rage</a:t>
            </a:r>
          </a:p>
          <a:p>
            <a:r>
              <a:rPr lang="fr-FR" sz="1900"/>
              <a:t>Papillomavirus humain (HPV)</a:t>
            </a:r>
          </a:p>
          <a:p>
            <a:endParaRPr lang="en-US" sz="1800"/>
          </a:p>
          <a:p>
            <a:pPr marL="0" indent="0">
              <a:buFont typeface="Arial" panose="020B0604020202020204" pitchFamily="34" charset="0"/>
              <a:buNone/>
            </a:pPr>
            <a:br>
              <a:rPr lang="fr-FR" sz="1900"/>
            </a:br>
            <a:r>
              <a:rPr lang="fr-FR" sz="1900" b="1"/>
              <a:t>Stade expérimental</a:t>
            </a:r>
          </a:p>
          <a:p>
            <a:r>
              <a:rPr lang="fr-FR" sz="1900"/>
              <a:t>Paludisme (expérimental)</a:t>
            </a:r>
          </a:p>
          <a:p>
            <a:r>
              <a:rPr lang="fr-FR" sz="1900"/>
              <a:t>Dengue (échec)</a:t>
            </a:r>
          </a:p>
          <a:p>
            <a:r>
              <a:rPr lang="fr-FR" sz="1900"/>
              <a:t>Ebola (nouveau, semble efficace)</a:t>
            </a:r>
          </a:p>
          <a:p>
            <a:pPr marL="0" indent="0">
              <a:buFont typeface="Arial" panose="020B0604020202020204" pitchFamily="34" charset="0"/>
              <a:buNone/>
            </a:pPr>
            <a:endParaRPr lang="en-US" sz="1400" b="1" dirty="0"/>
          </a:p>
        </p:txBody>
      </p:sp>
    </p:spTree>
    <p:extLst>
      <p:ext uri="{BB962C8B-B14F-4D97-AF65-F5344CB8AC3E}">
        <p14:creationId xmlns:p14="http://schemas.microsoft.com/office/powerpoint/2010/main" val="1866740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D8B4BD-90FB-4CAE-90E0-CDB7D6B2528C}"/>
              </a:ext>
            </a:extLst>
          </p:cNvPr>
          <p:cNvSpPr>
            <a:spLocks noGrp="1"/>
          </p:cNvSpPr>
          <p:nvPr>
            <p:ph type="title"/>
          </p:nvPr>
        </p:nvSpPr>
        <p:spPr>
          <a:xfrm>
            <a:off x="1187823" y="0"/>
            <a:ext cx="3545542" cy="1325563"/>
          </a:xfrm>
        </p:spPr>
        <p:txBody>
          <a:bodyPr/>
          <a:lstStyle/>
          <a:p>
            <a:r>
              <a:rPr lang="fr-FR" b="1">
                <a:solidFill>
                  <a:srgbClr val="2A49D8"/>
                </a:solidFill>
                <a:latin typeface="+mn-lt"/>
              </a:rPr>
              <a:t>Travail de groupe 2</a:t>
            </a:r>
          </a:p>
        </p:txBody>
      </p:sp>
      <p:sp>
        <p:nvSpPr>
          <p:cNvPr id="5" name="Content Placeholder 2">
            <a:extLst>
              <a:ext uri="{FF2B5EF4-FFF2-40B4-BE49-F238E27FC236}">
                <a16:creationId xmlns:a16="http://schemas.microsoft.com/office/drawing/2014/main" id="{92C38D61-F06B-41EB-8D48-89667B904374}"/>
              </a:ext>
            </a:extLst>
          </p:cNvPr>
          <p:cNvSpPr>
            <a:spLocks noGrp="1"/>
          </p:cNvSpPr>
          <p:nvPr>
            <p:ph sz="half" idx="1"/>
          </p:nvPr>
        </p:nvSpPr>
        <p:spPr>
          <a:xfrm>
            <a:off x="1187823" y="1597025"/>
            <a:ext cx="10295966" cy="4351338"/>
          </a:xfrm>
        </p:spPr>
        <p:txBody>
          <a:bodyPr>
            <a:normAutofit lnSpcReduction="10000"/>
          </a:bodyPr>
          <a:lstStyle/>
          <a:p>
            <a:pPr marL="0" indent="0">
              <a:buNone/>
            </a:pPr>
            <a:r>
              <a:rPr lang="fr-FR"/>
              <a:t>Pour votre contexte (Liban, Soudan du Sud) : </a:t>
            </a:r>
          </a:p>
          <a:p>
            <a:pPr marL="0" indent="0">
              <a:buNone/>
            </a:pPr>
            <a:endParaRPr lang="en-GB" dirty="0"/>
          </a:p>
          <a:p>
            <a:r>
              <a:rPr lang="fr-FR"/>
              <a:t>Définissez votre population cible (âge/autres facteurs) pour une campagne de vaccination de rattrapage. </a:t>
            </a:r>
          </a:p>
          <a:p>
            <a:r>
              <a:rPr lang="fr-FR"/>
              <a:t>Listez les points à prendre en compte lors de la planification d’un programme/d’une campagne de vaccination.</a:t>
            </a:r>
          </a:p>
          <a:p>
            <a:r>
              <a:rPr lang="fr-FR"/>
              <a:t>Quels sont les défis auxquels vous pouvez être confrontés lors du programme/lors de la campagne ?</a:t>
            </a:r>
          </a:p>
          <a:p>
            <a:pPr marL="0" indent="0">
              <a:buNone/>
            </a:pPr>
            <a:endParaRPr lang="en-GB" dirty="0"/>
          </a:p>
          <a:p>
            <a:pPr marL="0" indent="0">
              <a:buNone/>
            </a:pPr>
            <a:r>
              <a:rPr lang="fr-FR" b="1">
                <a:solidFill>
                  <a:srgbClr val="FF0000"/>
                </a:solidFill>
              </a:rPr>
              <a:t>Temps requis : 15 minutes</a:t>
            </a:r>
          </a:p>
          <a:p>
            <a:pPr marL="0" indent="0">
              <a:buNone/>
            </a:pPr>
            <a:endParaRPr lang="fr-CH" b="1" dirty="0">
              <a:solidFill>
                <a:srgbClr val="FF0000"/>
              </a:solidFill>
            </a:endParaRPr>
          </a:p>
          <a:p>
            <a:pPr marL="0" indent="0">
              <a:buNone/>
            </a:pPr>
            <a:endParaRPr lang="fr-CH" dirty="0"/>
          </a:p>
        </p:txBody>
      </p:sp>
    </p:spTree>
    <p:extLst>
      <p:ext uri="{BB962C8B-B14F-4D97-AF65-F5344CB8AC3E}">
        <p14:creationId xmlns:p14="http://schemas.microsoft.com/office/powerpoint/2010/main" val="1250316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CA68EA-B0A2-4EA8-A1F6-C624AD8E32D8}"/>
              </a:ext>
            </a:extLst>
          </p:cNvPr>
          <p:cNvSpPr txBox="1"/>
          <p:nvPr/>
        </p:nvSpPr>
        <p:spPr>
          <a:xfrm>
            <a:off x="1430381" y="283538"/>
            <a:ext cx="9891554" cy="1200329"/>
          </a:xfrm>
          <a:prstGeom prst="rect">
            <a:avLst/>
          </a:prstGeom>
          <a:noFill/>
        </p:spPr>
        <p:txBody>
          <a:bodyPr wrap="none" rtlCol="0">
            <a:spAutoFit/>
          </a:bodyPr>
          <a:lstStyle/>
          <a:p>
            <a:pPr algn="ctr"/>
            <a:r>
              <a:rPr lang="fr-FR" sz="3600" u="sng"/>
              <a:t>Population cible pour un programme et une campagne </a:t>
            </a:r>
          </a:p>
          <a:p>
            <a:pPr algn="ctr"/>
            <a:r>
              <a:rPr lang="fr-FR" sz="3600" u="sng"/>
              <a:t>2</a:t>
            </a:r>
            <a:r>
              <a:rPr lang="fr-FR" sz="3600" u="sng" baseline="30000"/>
              <a:t>e</a:t>
            </a:r>
            <a:r>
              <a:rPr lang="fr-FR" sz="3600" u="sng"/>
              <a:t> dose</a:t>
            </a:r>
          </a:p>
        </p:txBody>
      </p:sp>
      <p:sp>
        <p:nvSpPr>
          <p:cNvPr id="5" name="TextBox 4">
            <a:extLst>
              <a:ext uri="{FF2B5EF4-FFF2-40B4-BE49-F238E27FC236}">
                <a16:creationId xmlns:a16="http://schemas.microsoft.com/office/drawing/2014/main" id="{402C8961-ED8C-49C3-A880-AC15469D4BA6}"/>
              </a:ext>
            </a:extLst>
          </p:cNvPr>
          <p:cNvSpPr txBox="1"/>
          <p:nvPr/>
        </p:nvSpPr>
        <p:spPr>
          <a:xfrm>
            <a:off x="1271587" y="1795542"/>
            <a:ext cx="10529887" cy="4524315"/>
          </a:xfrm>
          <a:prstGeom prst="rect">
            <a:avLst/>
          </a:prstGeom>
          <a:noFill/>
        </p:spPr>
        <p:txBody>
          <a:bodyPr wrap="square" rtlCol="0">
            <a:spAutoFit/>
          </a:bodyPr>
          <a:lstStyle/>
          <a:p>
            <a:pPr marL="342900" indent="-342900">
              <a:buFont typeface="Arial" charset="0"/>
              <a:buChar char="•"/>
            </a:pPr>
            <a:r>
              <a:rPr lang="fr-FR" sz="2400"/>
              <a:t>Vaccination de routine/campagne de rattrapage en cas de flambée d’une maladie 	</a:t>
            </a:r>
          </a:p>
          <a:p>
            <a:pPr marL="342900" indent="-342900">
              <a:buFont typeface="Arial" charset="0"/>
              <a:buChar char="•"/>
            </a:pPr>
            <a:r>
              <a:rPr lang="fr-FR" sz="2400"/>
              <a:t>Tranches d’âge standard selon le calendrier de vaccination national</a:t>
            </a:r>
          </a:p>
          <a:p>
            <a:pPr marL="342900" indent="-342900">
              <a:buFont typeface="Arial" charset="0"/>
              <a:buChar char="•"/>
            </a:pPr>
            <a:r>
              <a:rPr lang="fr-FR" sz="2400"/>
              <a:t>Susceptibilité </a:t>
            </a:r>
          </a:p>
          <a:p>
            <a:pPr marL="800100" lvl="1" indent="-342900">
              <a:buFont typeface="Courier New" charset="0"/>
              <a:buChar char="o"/>
            </a:pPr>
            <a:r>
              <a:rPr lang="fr-FR" sz="2400"/>
              <a:t>Populations non immunisées/partiellement immunisées</a:t>
            </a:r>
          </a:p>
          <a:p>
            <a:pPr marL="342900" indent="-342900">
              <a:buFont typeface="Arial" charset="0"/>
              <a:buChar char="•"/>
            </a:pPr>
            <a:r>
              <a:rPr lang="fr-FR" sz="2400"/>
              <a:t>Vulnérabilité</a:t>
            </a:r>
          </a:p>
          <a:p>
            <a:pPr marL="800100" lvl="1" indent="-342900">
              <a:buFont typeface="Courier New" charset="0"/>
              <a:buChar char="o"/>
            </a:pPr>
            <a:r>
              <a:rPr lang="fr-FR" sz="2400"/>
              <a:t>Vulnérabilité </a:t>
            </a:r>
            <a:r>
              <a:rPr lang="fr-FR" sz="2400" i="1"/>
              <a:t>per se</a:t>
            </a:r>
            <a:r>
              <a:rPr lang="fr-FR" sz="2400"/>
              <a:t> à la maladie</a:t>
            </a:r>
          </a:p>
          <a:p>
            <a:pPr marL="800100" lvl="1" indent="-342900">
              <a:buFont typeface="Courier New" charset="0"/>
              <a:buChar char="o"/>
            </a:pPr>
            <a:r>
              <a:rPr lang="fr-FR" sz="2400"/>
              <a:t>Facteurs externes dus à une situation de crise</a:t>
            </a:r>
          </a:p>
          <a:p>
            <a:pPr marL="800100" lvl="1" indent="-342900">
              <a:buFont typeface="Courier New" charset="0"/>
              <a:buChar char="o"/>
            </a:pPr>
            <a:r>
              <a:rPr lang="fr-FR" sz="2400"/>
              <a:t>Taux plus élevé de complications/décès </a:t>
            </a:r>
          </a:p>
          <a:p>
            <a:pPr marL="342900" indent="-342900">
              <a:buFont typeface="Arial" charset="0"/>
              <a:buChar char="•"/>
            </a:pPr>
            <a:r>
              <a:rPr lang="fr-FR" sz="2400"/>
              <a:t>Régions ayant une faible couverture vaccinale (seuil d’immunité collective) </a:t>
            </a:r>
          </a:p>
          <a:p>
            <a:pPr marL="342900" indent="-342900">
              <a:buFont typeface="Arial" charset="0"/>
              <a:buChar char="•"/>
            </a:pPr>
            <a:r>
              <a:rPr lang="fr-FR" sz="2400"/>
              <a:t>Zones géographiques à privilégier (besoin de fixer une limite)</a:t>
            </a:r>
          </a:p>
          <a:p>
            <a:pPr marL="800100" lvl="1" indent="-342900">
              <a:buFont typeface="Courier New" charset="0"/>
              <a:buChar char="o"/>
            </a:pPr>
            <a:r>
              <a:rPr lang="fr-FR" sz="2400"/>
              <a:t>Régions rurales/camps/zones urbaines : zones densément peuplées</a:t>
            </a:r>
          </a:p>
          <a:p>
            <a:pPr marL="800100" lvl="1" indent="-342900">
              <a:buFont typeface="Courier New" charset="0"/>
              <a:buChar char="o"/>
            </a:pPr>
            <a:r>
              <a:rPr lang="fr-FR" sz="2400"/>
              <a:t>Population estimée et obstacles, p. ex. logistique, sécurité</a:t>
            </a:r>
          </a:p>
        </p:txBody>
      </p:sp>
    </p:spTree>
    <p:extLst>
      <p:ext uri="{BB962C8B-B14F-4D97-AF65-F5344CB8AC3E}">
        <p14:creationId xmlns:p14="http://schemas.microsoft.com/office/powerpoint/2010/main" val="234107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1082BF64-95AE-4C46-A20B-CDB48A9540F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tx1"/>
                </a:solidFill>
                <a:latin typeface="+mn-lt"/>
                <a:ea typeface="+mj-ea"/>
                <a:cs typeface="+mj-cs"/>
              </a:defRPr>
            </a:lvl1pPr>
          </a:lstStyle>
          <a:p>
            <a:pPr algn="ctr"/>
            <a:r>
              <a:rPr lang="fr-FR"/>
              <a:t>Objectifs</a:t>
            </a:r>
          </a:p>
        </p:txBody>
      </p:sp>
      <p:sp>
        <p:nvSpPr>
          <p:cNvPr id="5" name="Content Placeholder 5">
            <a:extLst>
              <a:ext uri="{FF2B5EF4-FFF2-40B4-BE49-F238E27FC236}">
                <a16:creationId xmlns:a16="http://schemas.microsoft.com/office/drawing/2014/main" id="{863E27DC-3CA2-45D9-B0B6-6DC3F304847E}"/>
              </a:ext>
            </a:extLst>
          </p:cNvPr>
          <p:cNvSpPr txBox="1">
            <a:spLocks/>
          </p:cNvSpPr>
          <p:nvPr/>
        </p:nvSpPr>
        <p:spPr>
          <a:xfrm>
            <a:off x="1088572"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i="1">
                <a:solidFill>
                  <a:srgbClr val="2A49D8"/>
                </a:solidFill>
              </a:rPr>
              <a:t>Être en mesure :</a:t>
            </a:r>
          </a:p>
          <a:p>
            <a:r>
              <a:rPr lang="fr-FR"/>
              <a:t>d’identifier les maladies prioritaires pour une vaccination préventive et/ou réactive lors de crises aiguës et prolongées (programme élargi de vaccination/hors programme élargi de vaccination)</a:t>
            </a:r>
          </a:p>
          <a:p>
            <a:r>
              <a:rPr lang="fr-FR"/>
              <a:t>d’expliquer comment établir des priorités parmi les groupes de population pour la vaccination de certaines maladies en cas de disponibilité limitée du vaccin </a:t>
            </a:r>
          </a:p>
          <a:p>
            <a:r>
              <a:rPr lang="fr-FR"/>
              <a:t>d’expliquer les points à prendre en compte lors de la planification d’un programme/d’une campagne de vaccination</a:t>
            </a:r>
          </a:p>
        </p:txBody>
      </p:sp>
    </p:spTree>
    <p:extLst>
      <p:ext uri="{BB962C8B-B14F-4D97-AF65-F5344CB8AC3E}">
        <p14:creationId xmlns:p14="http://schemas.microsoft.com/office/powerpoint/2010/main" val="1634375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3F1EA1-B986-4E8C-8D19-99DD33DE331B}"/>
              </a:ext>
            </a:extLst>
          </p:cNvPr>
          <p:cNvSpPr txBox="1"/>
          <p:nvPr/>
        </p:nvSpPr>
        <p:spPr>
          <a:xfrm>
            <a:off x="706011" y="191666"/>
            <a:ext cx="5219702" cy="584775"/>
          </a:xfrm>
          <a:prstGeom prst="rect">
            <a:avLst/>
          </a:prstGeom>
          <a:noFill/>
        </p:spPr>
        <p:txBody>
          <a:bodyPr wrap="square" rtlCol="0">
            <a:spAutoFit/>
          </a:bodyPr>
          <a:lstStyle/>
          <a:p>
            <a:r>
              <a:rPr lang="fr-FR" sz="3200" u="sng"/>
              <a:t>Points à prendre en compte (campagne)</a:t>
            </a:r>
          </a:p>
        </p:txBody>
      </p:sp>
      <p:sp>
        <p:nvSpPr>
          <p:cNvPr id="5" name="TextBox 4">
            <a:extLst>
              <a:ext uri="{FF2B5EF4-FFF2-40B4-BE49-F238E27FC236}">
                <a16:creationId xmlns:a16="http://schemas.microsoft.com/office/drawing/2014/main" id="{BB357B77-090D-46C6-8D06-C078A29F157A}"/>
              </a:ext>
            </a:extLst>
          </p:cNvPr>
          <p:cNvSpPr txBox="1"/>
          <p:nvPr/>
        </p:nvSpPr>
        <p:spPr>
          <a:xfrm>
            <a:off x="789504" y="1048276"/>
            <a:ext cx="5136209" cy="5632311"/>
          </a:xfrm>
          <a:prstGeom prst="rect">
            <a:avLst/>
          </a:prstGeom>
          <a:noFill/>
        </p:spPr>
        <p:txBody>
          <a:bodyPr wrap="square" rtlCol="0">
            <a:spAutoFit/>
          </a:bodyPr>
          <a:lstStyle/>
          <a:p>
            <a:pPr marL="285750" indent="-285750">
              <a:buFont typeface="Arial" charset="0"/>
              <a:buChar char="•"/>
            </a:pPr>
            <a:r>
              <a:rPr lang="fr-FR" sz="2400"/>
              <a:t>Vaccins/autres matériels</a:t>
            </a:r>
          </a:p>
          <a:p>
            <a:pPr marL="285750" indent="-285750">
              <a:buFont typeface="Arial" charset="0"/>
              <a:buChar char="•"/>
            </a:pPr>
            <a:r>
              <a:rPr lang="fr-FR" sz="2400"/>
              <a:t>Personnel : affecter du personnel ad hoc lors d’une campagne de vaccination</a:t>
            </a:r>
          </a:p>
          <a:p>
            <a:pPr marL="285750" indent="-285750">
              <a:buFont typeface="Arial" charset="0"/>
              <a:buChar char="•"/>
            </a:pPr>
            <a:r>
              <a:rPr lang="fr-FR" sz="2400"/>
              <a:t>Mettre en place des sites de vaccination spécifiques</a:t>
            </a:r>
          </a:p>
          <a:p>
            <a:pPr marL="285750" indent="-285750">
              <a:buFont typeface="Arial" charset="0"/>
              <a:buChar char="•"/>
            </a:pPr>
            <a:r>
              <a:rPr lang="fr-FR" sz="2400"/>
              <a:t>Envisager des alternatives pour atteindre les groupes ayant une faible couverture vaccinale (p. ex., porte à porte)</a:t>
            </a:r>
          </a:p>
          <a:p>
            <a:pPr marL="285750" indent="-285750">
              <a:buFont typeface="Arial" charset="0"/>
              <a:buChar char="•"/>
            </a:pPr>
            <a:r>
              <a:rPr lang="fr-FR" sz="2400"/>
              <a:t>Soutien logistique, p. ex. chaîne du froid, transport, carburant</a:t>
            </a:r>
          </a:p>
          <a:p>
            <a:pPr marL="285750" indent="-285750">
              <a:buFont typeface="Arial" charset="0"/>
              <a:buChar char="•"/>
            </a:pPr>
            <a:r>
              <a:rPr lang="fr-FR" sz="2400"/>
              <a:t>Information et mobilisation sociale </a:t>
            </a:r>
          </a:p>
          <a:p>
            <a:pPr marL="285750" indent="-285750">
              <a:buFont typeface="Arial" charset="0"/>
              <a:buChar char="•"/>
            </a:pPr>
            <a:r>
              <a:rPr lang="fr-FR" sz="2400"/>
              <a:t>Vaccination sélective vs non sélective</a:t>
            </a:r>
          </a:p>
          <a:p>
            <a:pPr marL="285750" indent="-285750">
              <a:buFont typeface="Arial" charset="0"/>
              <a:buChar char="•"/>
            </a:pPr>
            <a:r>
              <a:rPr lang="fr-FR" sz="2400"/>
              <a:t>Recensement/rapport de la vaccination</a:t>
            </a:r>
          </a:p>
          <a:p>
            <a:pPr marL="285750" indent="-285750">
              <a:buFont typeface="Arial" charset="0"/>
              <a:buChar char="•"/>
            </a:pPr>
            <a:r>
              <a:rPr lang="fr-FR" sz="2400"/>
              <a:t>Financement</a:t>
            </a:r>
          </a:p>
          <a:p>
            <a:pPr marL="285750" indent="-285750">
              <a:buFont typeface="Arial" charset="0"/>
              <a:buChar char="•"/>
            </a:pPr>
            <a:r>
              <a:rPr lang="fr-FR" sz="2400"/>
              <a:t>Direction et coordination</a:t>
            </a:r>
          </a:p>
          <a:p>
            <a:r>
              <a:rPr lang="fr-FR" sz="2400">
                <a:solidFill>
                  <a:srgbClr val="FF0000"/>
                </a:solidFill>
              </a:rPr>
              <a:t> </a:t>
            </a:r>
          </a:p>
        </p:txBody>
      </p:sp>
      <p:pic>
        <p:nvPicPr>
          <p:cNvPr id="6" name="Picture 5">
            <a:extLst>
              <a:ext uri="{FF2B5EF4-FFF2-40B4-BE49-F238E27FC236}">
                <a16:creationId xmlns:a16="http://schemas.microsoft.com/office/drawing/2014/main" id="{BA134550-8F3B-4BBE-AA54-4E2F28D64D0D}"/>
              </a:ext>
            </a:extLst>
          </p:cNvPr>
          <p:cNvPicPr>
            <a:picLocks noChangeAspect="1"/>
          </p:cNvPicPr>
          <p:nvPr/>
        </p:nvPicPr>
        <p:blipFill>
          <a:blip r:embed="rId2"/>
          <a:stretch>
            <a:fillRect/>
          </a:stretch>
        </p:blipFill>
        <p:spPr>
          <a:xfrm>
            <a:off x="6147125" y="278496"/>
            <a:ext cx="1980235" cy="1315749"/>
          </a:xfrm>
          <a:prstGeom prst="rect">
            <a:avLst/>
          </a:prstGeom>
        </p:spPr>
      </p:pic>
      <p:pic>
        <p:nvPicPr>
          <p:cNvPr id="7" name="Content Placeholder 3">
            <a:extLst>
              <a:ext uri="{FF2B5EF4-FFF2-40B4-BE49-F238E27FC236}">
                <a16:creationId xmlns:a16="http://schemas.microsoft.com/office/drawing/2014/main" id="{D4E50CFE-E1F3-470E-A154-5727A82123A9}"/>
              </a:ext>
            </a:extLst>
          </p:cNvPr>
          <p:cNvPicPr>
            <a:picLocks noGrp="1" noChangeAspect="1"/>
          </p:cNvPicPr>
          <p:nvPr>
            <p:ph idx="1"/>
          </p:nvPr>
        </p:nvPicPr>
        <p:blipFill>
          <a:blip r:embed="rId3"/>
          <a:stretch>
            <a:fillRect/>
          </a:stretch>
        </p:blipFill>
        <p:spPr>
          <a:xfrm>
            <a:off x="8005462" y="37620"/>
            <a:ext cx="2742394" cy="2254286"/>
          </a:xfrm>
          <a:prstGeom prst="rect">
            <a:avLst/>
          </a:prstGeom>
        </p:spPr>
      </p:pic>
      <p:pic>
        <p:nvPicPr>
          <p:cNvPr id="8" name="Picture 7">
            <a:extLst>
              <a:ext uri="{FF2B5EF4-FFF2-40B4-BE49-F238E27FC236}">
                <a16:creationId xmlns:a16="http://schemas.microsoft.com/office/drawing/2014/main" id="{9C14B5DB-F5FF-483B-81DB-403E84F1927A}"/>
              </a:ext>
            </a:extLst>
          </p:cNvPr>
          <p:cNvPicPr>
            <a:picLocks noChangeAspect="1"/>
          </p:cNvPicPr>
          <p:nvPr/>
        </p:nvPicPr>
        <p:blipFill>
          <a:blip r:embed="rId4"/>
          <a:stretch>
            <a:fillRect/>
          </a:stretch>
        </p:blipFill>
        <p:spPr>
          <a:xfrm>
            <a:off x="9412088" y="1434789"/>
            <a:ext cx="2671537" cy="1743015"/>
          </a:xfrm>
          <a:prstGeom prst="rect">
            <a:avLst/>
          </a:prstGeom>
        </p:spPr>
      </p:pic>
      <p:pic>
        <p:nvPicPr>
          <p:cNvPr id="9" name="Picture 8">
            <a:extLst>
              <a:ext uri="{FF2B5EF4-FFF2-40B4-BE49-F238E27FC236}">
                <a16:creationId xmlns:a16="http://schemas.microsoft.com/office/drawing/2014/main" id="{B84F23C7-9831-43A1-B951-6CBDD0243C52}"/>
              </a:ext>
            </a:extLst>
          </p:cNvPr>
          <p:cNvPicPr>
            <a:picLocks noChangeAspect="1"/>
          </p:cNvPicPr>
          <p:nvPr/>
        </p:nvPicPr>
        <p:blipFill>
          <a:blip r:embed="rId5"/>
          <a:stretch>
            <a:fillRect/>
          </a:stretch>
        </p:blipFill>
        <p:spPr>
          <a:xfrm>
            <a:off x="6739047" y="2311785"/>
            <a:ext cx="2596867" cy="1736866"/>
          </a:xfrm>
          <a:prstGeom prst="rect">
            <a:avLst/>
          </a:prstGeom>
        </p:spPr>
      </p:pic>
      <p:pic>
        <p:nvPicPr>
          <p:cNvPr id="10" name="Picture 9">
            <a:extLst>
              <a:ext uri="{FF2B5EF4-FFF2-40B4-BE49-F238E27FC236}">
                <a16:creationId xmlns:a16="http://schemas.microsoft.com/office/drawing/2014/main" id="{4ED70E7D-3E8A-4E17-9A7F-945B0A897FDB}"/>
              </a:ext>
            </a:extLst>
          </p:cNvPr>
          <p:cNvPicPr>
            <a:picLocks noChangeAspect="1"/>
          </p:cNvPicPr>
          <p:nvPr/>
        </p:nvPicPr>
        <p:blipFill rotWithShape="1">
          <a:blip r:embed="rId6"/>
          <a:srcRect t="3880"/>
          <a:stretch/>
        </p:blipFill>
        <p:spPr>
          <a:xfrm>
            <a:off x="10394190" y="3794199"/>
            <a:ext cx="1616839" cy="979760"/>
          </a:xfrm>
          <a:prstGeom prst="rect">
            <a:avLst/>
          </a:prstGeom>
        </p:spPr>
      </p:pic>
      <p:pic>
        <p:nvPicPr>
          <p:cNvPr id="11" name="Picture 10">
            <a:extLst>
              <a:ext uri="{FF2B5EF4-FFF2-40B4-BE49-F238E27FC236}">
                <a16:creationId xmlns:a16="http://schemas.microsoft.com/office/drawing/2014/main" id="{2297BEDE-E9AF-4594-9778-9F2218F26F30}"/>
              </a:ext>
            </a:extLst>
          </p:cNvPr>
          <p:cNvPicPr>
            <a:picLocks noChangeAspect="1"/>
          </p:cNvPicPr>
          <p:nvPr/>
        </p:nvPicPr>
        <p:blipFill>
          <a:blip r:embed="rId7"/>
          <a:stretch>
            <a:fillRect/>
          </a:stretch>
        </p:blipFill>
        <p:spPr>
          <a:xfrm>
            <a:off x="6009206" y="4036773"/>
            <a:ext cx="2028274" cy="1252097"/>
          </a:xfrm>
          <a:prstGeom prst="rect">
            <a:avLst/>
          </a:prstGeom>
        </p:spPr>
      </p:pic>
      <p:pic>
        <p:nvPicPr>
          <p:cNvPr id="12" name="Content Placeholder 3">
            <a:extLst>
              <a:ext uri="{FF2B5EF4-FFF2-40B4-BE49-F238E27FC236}">
                <a16:creationId xmlns:a16="http://schemas.microsoft.com/office/drawing/2014/main" id="{7A9CB874-500C-4433-AC9D-2DA964DF5402}"/>
              </a:ext>
            </a:extLst>
          </p:cNvPr>
          <p:cNvPicPr>
            <a:picLocks noChangeAspect="1"/>
          </p:cNvPicPr>
          <p:nvPr/>
        </p:nvPicPr>
        <p:blipFill>
          <a:blip r:embed="rId8"/>
          <a:stretch>
            <a:fillRect/>
          </a:stretch>
        </p:blipFill>
        <p:spPr>
          <a:xfrm>
            <a:off x="7374543" y="5042736"/>
            <a:ext cx="2235338" cy="1538880"/>
          </a:xfrm>
          <a:prstGeom prst="rect">
            <a:avLst/>
          </a:prstGeom>
        </p:spPr>
      </p:pic>
      <p:pic>
        <p:nvPicPr>
          <p:cNvPr id="13" name="Picture 12">
            <a:extLst>
              <a:ext uri="{FF2B5EF4-FFF2-40B4-BE49-F238E27FC236}">
                <a16:creationId xmlns:a16="http://schemas.microsoft.com/office/drawing/2014/main" id="{26734ECE-1FAF-49CA-A6F1-17BF2E0151D3}"/>
              </a:ext>
            </a:extLst>
          </p:cNvPr>
          <p:cNvPicPr>
            <a:picLocks noChangeAspect="1"/>
          </p:cNvPicPr>
          <p:nvPr/>
        </p:nvPicPr>
        <p:blipFill>
          <a:blip r:embed="rId9"/>
          <a:stretch>
            <a:fillRect/>
          </a:stretch>
        </p:blipFill>
        <p:spPr>
          <a:xfrm>
            <a:off x="9739613" y="4813718"/>
            <a:ext cx="2016488" cy="1943691"/>
          </a:xfrm>
          <a:prstGeom prst="rect">
            <a:avLst/>
          </a:prstGeom>
        </p:spPr>
      </p:pic>
    </p:spTree>
    <p:extLst>
      <p:ext uri="{BB962C8B-B14F-4D97-AF65-F5344CB8AC3E}">
        <p14:creationId xmlns:p14="http://schemas.microsoft.com/office/powerpoint/2010/main" val="14750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7FF56C-74B6-4E8B-AE76-7129DF5A34E1}"/>
              </a:ext>
            </a:extLst>
          </p:cNvPr>
          <p:cNvSpPr>
            <a:spLocks noGrp="1"/>
          </p:cNvSpPr>
          <p:nvPr>
            <p:ph type="title"/>
          </p:nvPr>
        </p:nvSpPr>
        <p:spPr>
          <a:xfrm>
            <a:off x="2974342" y="0"/>
            <a:ext cx="6900862" cy="1325563"/>
          </a:xfrm>
        </p:spPr>
        <p:txBody>
          <a:bodyPr>
            <a:normAutofit/>
          </a:bodyPr>
          <a:lstStyle/>
          <a:p>
            <a:r>
              <a:rPr lang="fr-FR" u="sng">
                <a:latin typeface="+mn-lt"/>
              </a:rPr>
              <a:t>Tenir compte des contraintes</a:t>
            </a:r>
          </a:p>
        </p:txBody>
      </p:sp>
      <p:sp>
        <p:nvSpPr>
          <p:cNvPr id="5" name="Content Placeholder 2">
            <a:extLst>
              <a:ext uri="{FF2B5EF4-FFF2-40B4-BE49-F238E27FC236}">
                <a16:creationId xmlns:a16="http://schemas.microsoft.com/office/drawing/2014/main" id="{33EE2583-C1CE-486C-9B03-638FE6ACF017}"/>
              </a:ext>
            </a:extLst>
          </p:cNvPr>
          <p:cNvSpPr>
            <a:spLocks noGrp="1"/>
          </p:cNvSpPr>
          <p:nvPr>
            <p:ph idx="1"/>
          </p:nvPr>
        </p:nvSpPr>
        <p:spPr>
          <a:xfrm>
            <a:off x="1166973" y="1938641"/>
            <a:ext cx="10515600" cy="4351338"/>
          </a:xfrm>
        </p:spPr>
        <p:txBody>
          <a:bodyPr>
            <a:normAutofit fontScale="92500" lnSpcReduction="10000"/>
          </a:bodyPr>
          <a:lstStyle/>
          <a:p>
            <a:pPr lvl="1"/>
            <a:r>
              <a:rPr lang="fr-FR" sz="2800"/>
              <a:t>Durée d’approvisionnement des vaccins et autres matériels</a:t>
            </a:r>
          </a:p>
          <a:p>
            <a:pPr lvl="1"/>
            <a:r>
              <a:rPr lang="fr-FR" sz="2800"/>
              <a:t>Disponibilité du personnel (bonne hétérogénéité)</a:t>
            </a:r>
          </a:p>
          <a:p>
            <a:pPr lvl="1"/>
            <a:r>
              <a:rPr lang="fr-FR" sz="2800"/>
              <a:t>Capacité logistique</a:t>
            </a:r>
          </a:p>
          <a:p>
            <a:pPr marL="457200" lvl="1" indent="0">
              <a:buNone/>
            </a:pPr>
            <a:r>
              <a:rPr lang="fr-FR" i="1"/>
              <a:t>Si elle est limitée, il vaut mieux lancer la campagne rapidement en cas d’épidémie (imminente) en ciblant les zones prioritaires plutôt que d’attendre d’avoir les moyens d’une opération à grande échelle qui interviendra trop tard.</a:t>
            </a:r>
          </a:p>
          <a:p>
            <a:pPr marL="0" indent="0">
              <a:buNone/>
            </a:pPr>
            <a:endParaRPr lang="en-US" dirty="0"/>
          </a:p>
          <a:p>
            <a:pPr lvl="1"/>
            <a:r>
              <a:rPr lang="fr-FR" sz="2800"/>
              <a:t>Acceptabilité (remarque : diffusion de désinformations sur les vaccins ; gestion des effets indésirables de l’immunisation -&gt; avoir un plan pour traiter ces points !)</a:t>
            </a:r>
          </a:p>
          <a:p>
            <a:pPr lvl="1"/>
            <a:r>
              <a:rPr lang="fr-FR" sz="2800"/>
              <a:t>Accessibilité : réseau routier, distance, densité de population</a:t>
            </a:r>
          </a:p>
          <a:p>
            <a:pPr lvl="1"/>
            <a:r>
              <a:rPr lang="fr-FR" sz="2800"/>
              <a:t>Événements spéciaux (vacances, élections, distribution de nourriture, etc.)</a:t>
            </a:r>
          </a:p>
          <a:p>
            <a:pPr lvl="1"/>
            <a:r>
              <a:rPr lang="fr-FR" sz="2800"/>
              <a:t>Sécurité </a:t>
            </a:r>
          </a:p>
          <a:p>
            <a:pPr marL="0" indent="0">
              <a:buNone/>
            </a:pPr>
            <a:endParaRPr lang="en-GB" dirty="0"/>
          </a:p>
        </p:txBody>
      </p:sp>
    </p:spTree>
    <p:extLst>
      <p:ext uri="{BB962C8B-B14F-4D97-AF65-F5344CB8AC3E}">
        <p14:creationId xmlns:p14="http://schemas.microsoft.com/office/powerpoint/2010/main" val="3903182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6A078-40CD-418A-B5C0-4E53501DED64}"/>
              </a:ext>
            </a:extLst>
          </p:cNvPr>
          <p:cNvPicPr>
            <a:picLocks noChangeAspect="1"/>
          </p:cNvPicPr>
          <p:nvPr/>
        </p:nvPicPr>
        <p:blipFill>
          <a:blip r:embed="rId2"/>
          <a:stretch>
            <a:fillRect/>
          </a:stretch>
        </p:blipFill>
        <p:spPr>
          <a:xfrm>
            <a:off x="613476" y="282575"/>
            <a:ext cx="11495032" cy="6350001"/>
          </a:xfrm>
          <a:prstGeom prst="rect">
            <a:avLst/>
          </a:prstGeom>
        </p:spPr>
      </p:pic>
    </p:spTree>
    <p:extLst>
      <p:ext uri="{BB962C8B-B14F-4D97-AF65-F5344CB8AC3E}">
        <p14:creationId xmlns:p14="http://schemas.microsoft.com/office/powerpoint/2010/main" val="285754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BF9FC7-CBD6-424C-83F6-CCC246369DF5}"/>
              </a:ext>
            </a:extLst>
          </p:cNvPr>
          <p:cNvSpPr>
            <a:spLocks noGrp="1"/>
          </p:cNvSpPr>
          <p:nvPr>
            <p:ph type="title"/>
          </p:nvPr>
        </p:nvSpPr>
        <p:spPr>
          <a:xfrm>
            <a:off x="4457205" y="344861"/>
            <a:ext cx="3277589" cy="847540"/>
          </a:xfrm>
        </p:spPr>
        <p:txBody>
          <a:bodyPr>
            <a:normAutofit/>
          </a:bodyPr>
          <a:lstStyle/>
          <a:p>
            <a:r>
              <a:rPr lang="fr-FR" u="sng">
                <a:latin typeface="+mn-lt"/>
              </a:rPr>
              <a:t>Récapitulatif 1</a:t>
            </a:r>
            <a:r>
              <a:rPr lang="fr-FR">
                <a:latin typeface="+mn-lt"/>
              </a:rPr>
              <a:t> </a:t>
            </a:r>
          </a:p>
        </p:txBody>
      </p:sp>
      <p:sp>
        <p:nvSpPr>
          <p:cNvPr id="5" name="Content Placeholder 2">
            <a:extLst>
              <a:ext uri="{FF2B5EF4-FFF2-40B4-BE49-F238E27FC236}">
                <a16:creationId xmlns:a16="http://schemas.microsoft.com/office/drawing/2014/main" id="{A4431AD8-26E7-4141-9AE3-FDF28471E655}"/>
              </a:ext>
            </a:extLst>
          </p:cNvPr>
          <p:cNvSpPr>
            <a:spLocks noGrp="1"/>
          </p:cNvSpPr>
          <p:nvPr>
            <p:ph idx="1"/>
          </p:nvPr>
        </p:nvSpPr>
        <p:spPr>
          <a:xfrm>
            <a:off x="1163885" y="1937451"/>
            <a:ext cx="10237694" cy="4799425"/>
          </a:xfrm>
        </p:spPr>
        <p:txBody>
          <a:bodyPr>
            <a:normAutofit/>
          </a:bodyPr>
          <a:lstStyle/>
          <a:p>
            <a:pPr marL="0" indent="0">
              <a:buNone/>
            </a:pPr>
            <a:r>
              <a:rPr lang="fr-FR"/>
              <a:t>D’un point de vue clinique et épidémiologique, la priorité de vaccination dépend d’une combinaison des éléments suivants :  </a:t>
            </a:r>
          </a:p>
          <a:p>
            <a:pPr marL="0" indent="0">
              <a:buNone/>
            </a:pPr>
            <a:endParaRPr lang="en-US" dirty="0"/>
          </a:p>
          <a:p>
            <a:pPr marL="914400" lvl="1" indent="-457200" algn="just">
              <a:buFont typeface="+mj-lt"/>
              <a:buAutoNum type="arabicParenR"/>
            </a:pPr>
            <a:r>
              <a:rPr lang="fr-FR" sz="2800"/>
              <a:t>Taux de létalité et fardeau de la maladie</a:t>
            </a:r>
          </a:p>
          <a:p>
            <a:pPr marL="914400" lvl="1" indent="-457200" algn="just">
              <a:buFont typeface="+mj-lt"/>
              <a:buAutoNum type="arabicParenR"/>
            </a:pPr>
            <a:r>
              <a:rPr lang="fr-FR" sz="2800"/>
              <a:t>Nombre de reproduction de base (R0) </a:t>
            </a:r>
          </a:p>
          <a:p>
            <a:pPr marL="914400" lvl="1" indent="-457200" algn="just">
              <a:buFont typeface="+mj-lt"/>
              <a:buAutoNum type="arabicParenR"/>
            </a:pPr>
            <a:r>
              <a:rPr lang="fr-FR" sz="2800"/>
              <a:t>Mode de transmission (la transmission aérienne/par gouttelettes est la plus dangereuse, la transmission par l’eau et les vecteurs également)</a:t>
            </a:r>
          </a:p>
        </p:txBody>
      </p:sp>
    </p:spTree>
    <p:extLst>
      <p:ext uri="{BB962C8B-B14F-4D97-AF65-F5344CB8AC3E}">
        <p14:creationId xmlns:p14="http://schemas.microsoft.com/office/powerpoint/2010/main" val="354416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7F143B-FB0F-4888-BD00-70DDE5865D8A}"/>
              </a:ext>
            </a:extLst>
          </p:cNvPr>
          <p:cNvSpPr>
            <a:spLocks noGrp="1"/>
          </p:cNvSpPr>
          <p:nvPr>
            <p:ph type="title"/>
          </p:nvPr>
        </p:nvSpPr>
        <p:spPr>
          <a:xfrm>
            <a:off x="4457205" y="260387"/>
            <a:ext cx="3277589" cy="847540"/>
          </a:xfrm>
        </p:spPr>
        <p:txBody>
          <a:bodyPr>
            <a:normAutofit/>
          </a:bodyPr>
          <a:lstStyle/>
          <a:p>
            <a:r>
              <a:rPr lang="fr-FR" u="sng">
                <a:latin typeface="+mn-lt"/>
              </a:rPr>
              <a:t>Récapitulatif 2</a:t>
            </a:r>
          </a:p>
        </p:txBody>
      </p:sp>
      <p:sp>
        <p:nvSpPr>
          <p:cNvPr id="5" name="Content Placeholder 2">
            <a:extLst>
              <a:ext uri="{FF2B5EF4-FFF2-40B4-BE49-F238E27FC236}">
                <a16:creationId xmlns:a16="http://schemas.microsoft.com/office/drawing/2014/main" id="{DB5DA9D5-46B2-4D00-BE94-9BEC51BDCE8E}"/>
              </a:ext>
            </a:extLst>
          </p:cNvPr>
          <p:cNvSpPr>
            <a:spLocks noGrp="1"/>
          </p:cNvSpPr>
          <p:nvPr>
            <p:ph idx="1"/>
          </p:nvPr>
        </p:nvSpPr>
        <p:spPr>
          <a:xfrm>
            <a:off x="1149485" y="1484543"/>
            <a:ext cx="10515600" cy="4799425"/>
          </a:xfrm>
        </p:spPr>
        <p:txBody>
          <a:bodyPr>
            <a:noAutofit/>
          </a:bodyPr>
          <a:lstStyle/>
          <a:p>
            <a:pPr marL="400050" indent="-400050">
              <a:buFont typeface="+mj-lt"/>
              <a:buAutoNum type="romanUcPeriod"/>
            </a:pPr>
            <a:r>
              <a:rPr lang="fr-FR" b="1">
                <a:solidFill>
                  <a:srgbClr val="2A49D8"/>
                </a:solidFill>
              </a:rPr>
              <a:t>Rougeole </a:t>
            </a:r>
            <a:r>
              <a:rPr lang="fr-FR"/>
              <a:t>: vacciner ! Il s’agit souvent de la priorité n</a:t>
            </a:r>
            <a:r>
              <a:rPr lang="fr-FR" baseline="30000"/>
              <a:t>o</a:t>
            </a:r>
            <a:r>
              <a:rPr lang="fr-FR"/>
              <a:t> 1 car le taux d’incidence, la transmissibilité (R0) et le taux de létalité sont tous ÉLEVÉS. </a:t>
            </a:r>
            <a:r>
              <a:rPr lang="fr-FR">
                <a:solidFill>
                  <a:srgbClr val="2A49D8"/>
                </a:solidFill>
              </a:rPr>
              <a:t>Dans de nombreuses situations de crise, la question n’est pas de savoir SI l’épidémie de rougeole va arriver mais QUAND elle va arriver (vaccination de routine et rupture de la chaîne du froid)</a:t>
            </a:r>
            <a:r>
              <a:rPr lang="fr-FR">
                <a:solidFill>
                  <a:srgbClr val="C00000"/>
                </a:solidFill>
              </a:rPr>
              <a:t>.</a:t>
            </a:r>
          </a:p>
          <a:p>
            <a:pPr marL="400050" indent="-400050">
              <a:buFont typeface="+mj-lt"/>
              <a:buAutoNum type="romanUcPeriod"/>
            </a:pPr>
            <a:endParaRPr lang="en-US" sz="2400" dirty="0">
              <a:solidFill>
                <a:srgbClr val="C00000"/>
              </a:solidFill>
            </a:endParaRPr>
          </a:p>
          <a:p>
            <a:pPr marL="400050" indent="-400050">
              <a:buFont typeface="+mj-lt"/>
              <a:buAutoNum type="romanUcPeriod"/>
            </a:pPr>
            <a:r>
              <a:rPr lang="fr-FR" sz="2400" b="1"/>
              <a:t>Méningite, choléra, diphtérie, fièvre jaune : </a:t>
            </a:r>
            <a:r>
              <a:rPr lang="fr-FR" sz="2400"/>
              <a:t> les épidémies sont souvent locales, certaines très importantes ; </a:t>
            </a:r>
            <a:r>
              <a:rPr lang="fr-FR" sz="2400" b="1"/>
              <a:t>la vaccination est essentielle </a:t>
            </a:r>
          </a:p>
          <a:p>
            <a:pPr marL="457200" lvl="1" indent="0">
              <a:buNone/>
            </a:pPr>
            <a:r>
              <a:rPr lang="fr-FR"/>
              <a:t>Choléra : la réhydratation, l’assainissement de l’eau et l’hygiène sont des éléments cruciaux</a:t>
            </a:r>
          </a:p>
          <a:p>
            <a:pPr marL="400050" indent="-400050">
              <a:buFont typeface="+mj-lt"/>
              <a:buAutoNum type="romanUcPeriod"/>
            </a:pPr>
            <a:r>
              <a:rPr lang="fr-FR" sz="2400" b="1"/>
              <a:t>Rubéole</a:t>
            </a:r>
            <a:r>
              <a:rPr lang="fr-FR" sz="2400"/>
              <a:t> : le taux de létalité est faible mais il est judicieux de combiner la vaccination avec la rougeole et les oreillons (ROR)</a:t>
            </a:r>
          </a:p>
          <a:p>
            <a:pPr marL="400050" indent="-400050">
              <a:buFont typeface="+mj-lt"/>
              <a:buAutoNum type="romanUcPeriod"/>
            </a:pPr>
            <a:r>
              <a:rPr lang="fr-FR" sz="2400" b="1"/>
              <a:t>Paludisme</a:t>
            </a:r>
            <a:r>
              <a:rPr lang="fr-FR" sz="2400"/>
              <a:t> : gestion des cas et contrôle des vecteurs (vaccin pas très efficace)</a:t>
            </a:r>
          </a:p>
        </p:txBody>
      </p:sp>
    </p:spTree>
    <p:extLst>
      <p:ext uri="{BB962C8B-B14F-4D97-AF65-F5344CB8AC3E}">
        <p14:creationId xmlns:p14="http://schemas.microsoft.com/office/powerpoint/2010/main" val="317985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8C2585-5D8E-4D1F-BD7A-03C4CDBB536C}"/>
              </a:ext>
            </a:extLst>
          </p:cNvPr>
          <p:cNvSpPr>
            <a:spLocks noGrp="1"/>
          </p:cNvSpPr>
          <p:nvPr>
            <p:ph type="title"/>
          </p:nvPr>
        </p:nvSpPr>
        <p:spPr>
          <a:xfrm>
            <a:off x="4405033" y="305453"/>
            <a:ext cx="2938742" cy="1325563"/>
          </a:xfrm>
        </p:spPr>
        <p:txBody>
          <a:bodyPr>
            <a:normAutofit/>
          </a:bodyPr>
          <a:lstStyle/>
          <a:p>
            <a:r>
              <a:rPr lang="fr-FR" u="sng">
                <a:latin typeface="+mn-lt"/>
              </a:rPr>
              <a:t>Récapitulatif 3</a:t>
            </a:r>
            <a:r>
              <a:rPr lang="fr-FR">
                <a:latin typeface="+mn-lt"/>
              </a:rPr>
              <a:t> </a:t>
            </a:r>
            <a:br>
              <a:rPr lang="fr-FR">
                <a:latin typeface="+mn-lt"/>
              </a:rPr>
            </a:br>
            <a:endParaRPr lang="fr-FR">
              <a:latin typeface="+mn-lt"/>
            </a:endParaRPr>
          </a:p>
        </p:txBody>
      </p:sp>
      <p:sp>
        <p:nvSpPr>
          <p:cNvPr id="5" name="Content Placeholder 2">
            <a:extLst>
              <a:ext uri="{FF2B5EF4-FFF2-40B4-BE49-F238E27FC236}">
                <a16:creationId xmlns:a16="http://schemas.microsoft.com/office/drawing/2014/main" id="{61F6BB34-DDC3-45E8-9430-570E776F679E}"/>
              </a:ext>
            </a:extLst>
          </p:cNvPr>
          <p:cNvSpPr>
            <a:spLocks noGrp="1"/>
          </p:cNvSpPr>
          <p:nvPr>
            <p:ph idx="1"/>
          </p:nvPr>
        </p:nvSpPr>
        <p:spPr>
          <a:xfrm>
            <a:off x="1660132" y="2246866"/>
            <a:ext cx="9898296" cy="2731106"/>
          </a:xfrm>
        </p:spPr>
        <p:txBody>
          <a:bodyPr/>
          <a:lstStyle/>
          <a:p>
            <a:pPr marL="0" indent="0">
              <a:buNone/>
            </a:pPr>
            <a:r>
              <a:rPr lang="fr-FR"/>
              <a:t>Organisation d’un programme et/ou d’une campagne de vaccination :</a:t>
            </a:r>
          </a:p>
          <a:p>
            <a:r>
              <a:rPr lang="fr-FR"/>
              <a:t>Une </a:t>
            </a:r>
            <a:r>
              <a:rPr lang="fr-FR">
                <a:solidFill>
                  <a:srgbClr val="2A49D8"/>
                </a:solidFill>
              </a:rPr>
              <a:t>formulation et une planification</a:t>
            </a:r>
            <a:r>
              <a:rPr lang="fr-FR"/>
              <a:t> méticuleuses sont requises avant de lancer une campagne ou un programme de vaccination de routine </a:t>
            </a:r>
          </a:p>
          <a:p>
            <a:r>
              <a:rPr lang="fr-FR"/>
              <a:t>Tenir compte des opportunités et des contraintes</a:t>
            </a:r>
          </a:p>
          <a:p>
            <a:r>
              <a:rPr lang="fr-FR">
                <a:solidFill>
                  <a:srgbClr val="0033CC"/>
                </a:solidFill>
              </a:rPr>
              <a:t>L’information, la mobilisation sociale et la coordination</a:t>
            </a:r>
            <a:r>
              <a:rPr lang="fr-FR"/>
              <a:t> sont essentielles</a:t>
            </a:r>
          </a:p>
          <a:p>
            <a:endParaRPr lang="en-GB" dirty="0"/>
          </a:p>
        </p:txBody>
      </p:sp>
    </p:spTree>
    <p:extLst>
      <p:ext uri="{BB962C8B-B14F-4D97-AF65-F5344CB8AC3E}">
        <p14:creationId xmlns:p14="http://schemas.microsoft.com/office/powerpoint/2010/main" val="1368501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301936-410B-48FE-982E-67CC522F9F86}"/>
              </a:ext>
            </a:extLst>
          </p:cNvPr>
          <p:cNvPicPr>
            <a:picLocks noGrp="1" noChangeAspect="1"/>
          </p:cNvPicPr>
          <p:nvPr>
            <p:ph idx="1"/>
          </p:nvPr>
        </p:nvPicPr>
        <p:blipFill>
          <a:blip r:embed="rId2"/>
          <a:stretch>
            <a:fillRect/>
          </a:stretch>
        </p:blipFill>
        <p:spPr>
          <a:xfrm>
            <a:off x="2692358" y="1566901"/>
            <a:ext cx="7211030" cy="5087382"/>
          </a:xfrm>
          <a:prstGeom prst="rect">
            <a:avLst/>
          </a:prstGeom>
        </p:spPr>
      </p:pic>
      <p:sp>
        <p:nvSpPr>
          <p:cNvPr id="5" name="Title 1">
            <a:extLst>
              <a:ext uri="{FF2B5EF4-FFF2-40B4-BE49-F238E27FC236}">
                <a16:creationId xmlns:a16="http://schemas.microsoft.com/office/drawing/2014/main" id="{74B4DF68-B696-429E-92D5-8C4134E06450}"/>
              </a:ext>
            </a:extLst>
          </p:cNvPr>
          <p:cNvSpPr>
            <a:spLocks noGrp="1"/>
          </p:cNvSpPr>
          <p:nvPr>
            <p:ph type="title"/>
          </p:nvPr>
        </p:nvSpPr>
        <p:spPr>
          <a:xfrm>
            <a:off x="1883391" y="569842"/>
            <a:ext cx="8828964" cy="521979"/>
          </a:xfrm>
        </p:spPr>
        <p:txBody>
          <a:bodyPr>
            <a:normAutofit fontScale="90000"/>
          </a:bodyPr>
          <a:lstStyle/>
          <a:p>
            <a:pPr algn="ctr"/>
            <a:r>
              <a:rPr lang="fr-FR" sz="5400" b="1"/>
              <a:t>Des questions ?</a:t>
            </a:r>
          </a:p>
        </p:txBody>
      </p:sp>
    </p:spTree>
    <p:extLst>
      <p:ext uri="{BB962C8B-B14F-4D97-AF65-F5344CB8AC3E}">
        <p14:creationId xmlns:p14="http://schemas.microsoft.com/office/powerpoint/2010/main" val="3032994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CE8B9-9859-498A-B833-D23C6A3E9091}"/>
              </a:ext>
            </a:extLst>
          </p:cNvPr>
          <p:cNvPicPr>
            <a:picLocks noChangeAspect="1"/>
          </p:cNvPicPr>
          <p:nvPr/>
        </p:nvPicPr>
        <p:blipFill>
          <a:blip r:embed="rId2"/>
          <a:stretch>
            <a:fillRect/>
          </a:stretch>
        </p:blipFill>
        <p:spPr>
          <a:xfrm>
            <a:off x="778879" y="330200"/>
            <a:ext cx="11413121" cy="6197600"/>
          </a:xfrm>
          <a:prstGeom prst="rect">
            <a:avLst/>
          </a:prstGeom>
        </p:spPr>
      </p:pic>
    </p:spTree>
    <p:extLst>
      <p:ext uri="{BB962C8B-B14F-4D97-AF65-F5344CB8AC3E}">
        <p14:creationId xmlns:p14="http://schemas.microsoft.com/office/powerpoint/2010/main" val="4219509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C0751A9-84F7-4B7B-98D1-C5C340E61C42}"/>
              </a:ext>
            </a:extLst>
          </p:cNvPr>
          <p:cNvSpPr>
            <a:spLocks noGrp="1"/>
          </p:cNvSpPr>
          <p:nvPr>
            <p:ph type="title"/>
          </p:nvPr>
        </p:nvSpPr>
        <p:spPr>
          <a:xfrm>
            <a:off x="840917" y="515183"/>
            <a:ext cx="6567102" cy="307777"/>
          </a:xfrm>
        </p:spPr>
        <p:txBody>
          <a:bodyPr>
            <a:normAutofit fontScale="90000"/>
          </a:bodyPr>
          <a:lstStyle/>
          <a:p>
            <a:r>
              <a:rPr lang="en-GB" sz="3600" u="sng" dirty="0">
                <a:latin typeface="+mn-lt"/>
              </a:rPr>
              <a:t>Analysis South Sudan measles</a:t>
            </a:r>
            <a:br>
              <a:rPr lang="fr-CH" sz="3600" u="sng" dirty="0">
                <a:latin typeface="+mn-lt"/>
              </a:rPr>
            </a:br>
            <a:endParaRPr lang="fr-CH" sz="3600" u="sng" dirty="0">
              <a:solidFill>
                <a:srgbClr val="FF0000"/>
              </a:solidFill>
              <a:latin typeface="+mn-lt"/>
            </a:endParaRPr>
          </a:p>
        </p:txBody>
      </p:sp>
      <p:pic>
        <p:nvPicPr>
          <p:cNvPr id="5" name="Picture 3">
            <a:extLst>
              <a:ext uri="{FF2B5EF4-FFF2-40B4-BE49-F238E27FC236}">
                <a16:creationId xmlns:a16="http://schemas.microsoft.com/office/drawing/2014/main" id="{C85BFDBA-DD11-4A4E-A91B-2E941ADB7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756" y="1340768"/>
            <a:ext cx="4335559" cy="2232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2F5F943-D16B-4FE4-9E25-DCA45D7EA4C9}"/>
              </a:ext>
            </a:extLst>
          </p:cNvPr>
          <p:cNvPicPr>
            <a:picLocks noGrp="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76249" y="3738241"/>
            <a:ext cx="4300364" cy="298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E899A49-EF8D-4C88-AE86-06A9D50EF240}"/>
              </a:ext>
            </a:extLst>
          </p:cNvPr>
          <p:cNvSpPr txBox="1"/>
          <p:nvPr/>
        </p:nvSpPr>
        <p:spPr>
          <a:xfrm>
            <a:off x="7959453" y="383313"/>
            <a:ext cx="3708943" cy="1107996"/>
          </a:xfrm>
          <a:prstGeom prst="rect">
            <a:avLst/>
          </a:prstGeom>
          <a:noFill/>
        </p:spPr>
        <p:txBody>
          <a:bodyPr wrap="square" rtlCol="0">
            <a:spAutoFit/>
          </a:bodyPr>
          <a:lstStyle/>
          <a:p>
            <a:r>
              <a:rPr lang="en-US" b="1" dirty="0">
                <a:solidFill>
                  <a:srgbClr val="2A49D8"/>
                </a:solidFill>
              </a:rPr>
              <a:t>MSF, GOAL, IOM, UNICEF, WHO: </a:t>
            </a:r>
          </a:p>
          <a:p>
            <a:pPr marL="285750" indent="-285750">
              <a:buFont typeface="Wingdings" pitchFamily="2" charset="2"/>
              <a:buChar char="à"/>
            </a:pPr>
            <a:r>
              <a:rPr lang="en-US" sz="2400" b="1" dirty="0">
                <a:sym typeface="Wingdings" panose="05000000000000000000" pitchFamily="2" charset="2"/>
              </a:rPr>
              <a:t>21,500 people vaccinated </a:t>
            </a:r>
          </a:p>
          <a:p>
            <a:pPr marL="285750" indent="-285750">
              <a:buFont typeface="Wingdings" pitchFamily="2" charset="2"/>
              <a:buChar char="à"/>
            </a:pPr>
            <a:r>
              <a:rPr lang="en-US" sz="2400" dirty="0">
                <a:solidFill>
                  <a:srgbClr val="2A49D8"/>
                </a:solidFill>
                <a:sym typeface="Wingdings" panose="05000000000000000000" pitchFamily="2" charset="2"/>
              </a:rPr>
              <a:t>in 7 days </a:t>
            </a:r>
            <a:endParaRPr lang="fr-CH" sz="2400" dirty="0">
              <a:solidFill>
                <a:srgbClr val="2A49D8"/>
              </a:solidFill>
            </a:endParaRPr>
          </a:p>
        </p:txBody>
      </p:sp>
      <p:pic>
        <p:nvPicPr>
          <p:cNvPr id="8" name="Picture 4">
            <a:extLst>
              <a:ext uri="{FF2B5EF4-FFF2-40B4-BE49-F238E27FC236}">
                <a16:creationId xmlns:a16="http://schemas.microsoft.com/office/drawing/2014/main" id="{B25CACFD-F66C-41C8-BF5D-FEAE1DFC729B}"/>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3887" y="1889873"/>
            <a:ext cx="3152478" cy="210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1075BBF9-4B11-4EF8-9613-95C1F58D7C8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3887" y="4260392"/>
            <a:ext cx="3152477"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D73B941-D6DB-4138-BF95-5BD310F07AED}"/>
              </a:ext>
            </a:extLst>
          </p:cNvPr>
          <p:cNvSpPr txBox="1"/>
          <p:nvPr/>
        </p:nvSpPr>
        <p:spPr>
          <a:xfrm>
            <a:off x="8507072" y="2650312"/>
            <a:ext cx="504057" cy="507831"/>
          </a:xfrm>
          <a:prstGeom prst="rect">
            <a:avLst/>
          </a:prstGeom>
          <a:noFill/>
        </p:spPr>
        <p:txBody>
          <a:bodyPr wrap="square" rtlCol="0">
            <a:spAutoFit/>
          </a:bodyPr>
          <a:lstStyle/>
          <a:p>
            <a:r>
              <a:rPr lang="fr-CH" sz="900" dirty="0"/>
              <a:t>All cases</a:t>
            </a:r>
          </a:p>
          <a:p>
            <a:r>
              <a:rPr lang="fr-CH" sz="900" dirty="0"/>
              <a:t>(327)</a:t>
            </a:r>
          </a:p>
        </p:txBody>
      </p:sp>
      <p:sp>
        <p:nvSpPr>
          <p:cNvPr id="11" name="TextBox 10">
            <a:extLst>
              <a:ext uri="{FF2B5EF4-FFF2-40B4-BE49-F238E27FC236}">
                <a16:creationId xmlns:a16="http://schemas.microsoft.com/office/drawing/2014/main" id="{A5A23C15-EC4A-4757-9FC0-4D9535FEC8B9}"/>
              </a:ext>
            </a:extLst>
          </p:cNvPr>
          <p:cNvSpPr txBox="1"/>
          <p:nvPr/>
        </p:nvSpPr>
        <p:spPr>
          <a:xfrm>
            <a:off x="8403887" y="4650062"/>
            <a:ext cx="1008113" cy="646331"/>
          </a:xfrm>
          <a:prstGeom prst="rect">
            <a:avLst/>
          </a:prstGeom>
          <a:noFill/>
        </p:spPr>
        <p:txBody>
          <a:bodyPr wrap="square" rtlCol="0">
            <a:spAutoFit/>
          </a:bodyPr>
          <a:lstStyle/>
          <a:p>
            <a:r>
              <a:rPr lang="fr-CH" sz="900" b="1" dirty="0" err="1">
                <a:solidFill>
                  <a:srgbClr val="008A8C"/>
                </a:solidFill>
              </a:rPr>
              <a:t>Hospitalized</a:t>
            </a:r>
            <a:r>
              <a:rPr lang="fr-CH" sz="900" b="1" dirty="0">
                <a:solidFill>
                  <a:srgbClr val="008A8C"/>
                </a:solidFill>
              </a:rPr>
              <a:t> </a:t>
            </a:r>
          </a:p>
          <a:p>
            <a:r>
              <a:rPr lang="fr-CH" sz="900" dirty="0"/>
              <a:t>=</a:t>
            </a:r>
          </a:p>
          <a:p>
            <a:r>
              <a:rPr lang="fr-CH" sz="900" b="1" dirty="0">
                <a:solidFill>
                  <a:srgbClr val="C00000"/>
                </a:solidFill>
              </a:rPr>
              <a:t>+</a:t>
            </a:r>
            <a:r>
              <a:rPr lang="fr-CH" sz="900" b="1" dirty="0" err="1">
                <a:solidFill>
                  <a:srgbClr val="C00000"/>
                </a:solidFill>
              </a:rPr>
              <a:t>children</a:t>
            </a:r>
            <a:r>
              <a:rPr lang="fr-CH" sz="900" b="1" dirty="0">
                <a:solidFill>
                  <a:srgbClr val="C00000"/>
                </a:solidFill>
              </a:rPr>
              <a:t>&lt;5yrs</a:t>
            </a:r>
          </a:p>
          <a:p>
            <a:endParaRPr lang="fr-CH" sz="900" dirty="0"/>
          </a:p>
        </p:txBody>
      </p:sp>
      <p:sp>
        <p:nvSpPr>
          <p:cNvPr id="12" name="TextBox 11">
            <a:extLst>
              <a:ext uri="{FF2B5EF4-FFF2-40B4-BE49-F238E27FC236}">
                <a16:creationId xmlns:a16="http://schemas.microsoft.com/office/drawing/2014/main" id="{7D481646-420B-4966-A87C-718A8D0C256B}"/>
              </a:ext>
            </a:extLst>
          </p:cNvPr>
          <p:cNvSpPr txBox="1"/>
          <p:nvPr/>
        </p:nvSpPr>
        <p:spPr>
          <a:xfrm>
            <a:off x="7408019" y="6469778"/>
            <a:ext cx="2502263" cy="307777"/>
          </a:xfrm>
          <a:prstGeom prst="rect">
            <a:avLst/>
          </a:prstGeom>
          <a:noFill/>
        </p:spPr>
        <p:txBody>
          <a:bodyPr wrap="square" rtlCol="0">
            <a:spAutoFit/>
          </a:bodyPr>
          <a:lstStyle/>
          <a:p>
            <a:r>
              <a:rPr lang="fr-CH" sz="1400" i="1" dirty="0"/>
              <a:t>Source :   MSF &amp; WHO</a:t>
            </a:r>
          </a:p>
        </p:txBody>
      </p:sp>
      <p:sp>
        <p:nvSpPr>
          <p:cNvPr id="13" name="TextBox 12">
            <a:extLst>
              <a:ext uri="{FF2B5EF4-FFF2-40B4-BE49-F238E27FC236}">
                <a16:creationId xmlns:a16="http://schemas.microsoft.com/office/drawing/2014/main" id="{B47A5152-189F-42A2-A430-F80A168EE401}"/>
              </a:ext>
            </a:extLst>
          </p:cNvPr>
          <p:cNvSpPr txBox="1"/>
          <p:nvPr/>
        </p:nvSpPr>
        <p:spPr>
          <a:xfrm>
            <a:off x="2369240" y="4388452"/>
            <a:ext cx="2314383" cy="523220"/>
          </a:xfrm>
          <a:prstGeom prst="rect">
            <a:avLst/>
          </a:prstGeom>
          <a:noFill/>
        </p:spPr>
        <p:txBody>
          <a:bodyPr wrap="square" rtlCol="0">
            <a:spAutoFit/>
          </a:bodyPr>
          <a:lstStyle/>
          <a:p>
            <a:r>
              <a:rPr lang="en-US" sz="1400" dirty="0">
                <a:solidFill>
                  <a:srgbClr val="0070C0"/>
                </a:solidFill>
              </a:rPr>
              <a:t>National view by province/county</a:t>
            </a:r>
          </a:p>
        </p:txBody>
      </p:sp>
    </p:spTree>
    <p:extLst>
      <p:ext uri="{BB962C8B-B14F-4D97-AF65-F5344CB8AC3E}">
        <p14:creationId xmlns:p14="http://schemas.microsoft.com/office/powerpoint/2010/main" val="1402531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A82543-B490-4343-B909-9397BD156DF0}"/>
              </a:ext>
            </a:extLst>
          </p:cNvPr>
          <p:cNvGrpSpPr>
            <a:grpSpLocks/>
          </p:cNvGrpSpPr>
          <p:nvPr/>
        </p:nvGrpSpPr>
        <p:grpSpPr bwMode="auto">
          <a:xfrm>
            <a:off x="3942608" y="744935"/>
            <a:ext cx="5771408" cy="5967390"/>
            <a:chOff x="1390" y="2850"/>
            <a:chExt cx="9539" cy="10382"/>
          </a:xfrm>
        </p:grpSpPr>
        <p:sp>
          <p:nvSpPr>
            <p:cNvPr id="5" name="AutoShape 16">
              <a:extLst>
                <a:ext uri="{FF2B5EF4-FFF2-40B4-BE49-F238E27FC236}">
                  <a16:creationId xmlns:a16="http://schemas.microsoft.com/office/drawing/2014/main" id="{CED1418F-95B8-4FE6-8059-45DF93290ED8}"/>
                </a:ext>
              </a:extLst>
            </p:cNvPr>
            <p:cNvSpPr>
              <a:spLocks noChangeShapeType="1"/>
            </p:cNvSpPr>
            <p:nvPr/>
          </p:nvSpPr>
          <p:spPr bwMode="auto">
            <a:xfrm>
              <a:off x="4104" y="5354"/>
              <a:ext cx="0" cy="51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sz="1600"/>
            </a:p>
          </p:txBody>
        </p:sp>
        <p:sp>
          <p:nvSpPr>
            <p:cNvPr id="6" name="Text Box 15">
              <a:extLst>
                <a:ext uri="{FF2B5EF4-FFF2-40B4-BE49-F238E27FC236}">
                  <a16:creationId xmlns:a16="http://schemas.microsoft.com/office/drawing/2014/main" id="{3DF69473-137E-4845-B198-1CFBA27AD0B9}"/>
                </a:ext>
              </a:extLst>
            </p:cNvPr>
            <p:cNvSpPr txBox="1">
              <a:spLocks noChangeArrowheads="1"/>
            </p:cNvSpPr>
            <p:nvPr/>
          </p:nvSpPr>
          <p:spPr bwMode="auto">
            <a:xfrm>
              <a:off x="1390" y="2850"/>
              <a:ext cx="5535" cy="126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AU" altLang="fr-FR" sz="1200" b="1" dirty="0">
                  <a:solidFill>
                    <a:srgbClr val="000000"/>
                  </a:solidFill>
                  <a:latin typeface="Calibri" pitchFamily="34" charset="0"/>
                  <a:ea typeface="Times New Roman" pitchFamily="18" charset="0"/>
                  <a:cs typeface="Arial" pitchFamily="34" charset="0"/>
                </a:rPr>
                <a:t>Generalized febrile rash</a:t>
              </a:r>
              <a:endParaRPr lang="en-AU" altLang="fr-FR" sz="1100" dirty="0">
                <a:latin typeface="Arial" pitchFamily="34" charset="0"/>
                <a:ea typeface="Times New Roman" pitchFamily="18" charset="0"/>
                <a:cs typeface="Arial" pitchFamily="34" charset="0"/>
              </a:endParaRPr>
            </a:p>
            <a:p>
              <a:pPr algn="ctr" eaLnBrk="0" hangingPunct="0"/>
              <a:r>
                <a:rPr lang="en-AU" altLang="fr-FR" sz="1200" b="1" dirty="0">
                  <a:solidFill>
                    <a:srgbClr val="000000"/>
                  </a:solidFill>
                  <a:latin typeface="Calibri" pitchFamily="34" charset="0"/>
                  <a:ea typeface="Times New Roman" pitchFamily="18" charset="0"/>
                  <a:cs typeface="Arial" pitchFamily="34" charset="0"/>
                </a:rPr>
                <a:t>+</a:t>
              </a:r>
              <a:endParaRPr lang="en-AU" altLang="fr-FR" sz="1100" dirty="0">
                <a:latin typeface="Arial" pitchFamily="34" charset="0"/>
                <a:ea typeface="Times New Roman" pitchFamily="18" charset="0"/>
                <a:cs typeface="Arial" pitchFamily="34" charset="0"/>
              </a:endParaRPr>
            </a:p>
            <a:p>
              <a:pPr algn="ctr" eaLnBrk="0" hangingPunct="0"/>
              <a:r>
                <a:rPr lang="en-AU" altLang="fr-FR" sz="1200" b="1" dirty="0">
                  <a:solidFill>
                    <a:srgbClr val="000000"/>
                  </a:solidFill>
                  <a:latin typeface="Calibri" pitchFamily="34" charset="0"/>
                  <a:ea typeface="Times New Roman" pitchFamily="18" charset="0"/>
                  <a:cs typeface="Arial" pitchFamily="34" charset="0"/>
                </a:rPr>
                <a:t>cough or nasal discharge or conjunctivitis</a:t>
              </a:r>
              <a:endParaRPr lang="en-AU" altLang="fr-FR" sz="1600" dirty="0">
                <a:latin typeface="Arial" pitchFamily="34" charset="0"/>
                <a:cs typeface="Arial" pitchFamily="34" charset="0"/>
              </a:endParaRPr>
            </a:p>
          </p:txBody>
        </p:sp>
        <p:sp>
          <p:nvSpPr>
            <p:cNvPr id="7" name="Text Box 14">
              <a:extLst>
                <a:ext uri="{FF2B5EF4-FFF2-40B4-BE49-F238E27FC236}">
                  <a16:creationId xmlns:a16="http://schemas.microsoft.com/office/drawing/2014/main" id="{9B4D1D65-8593-442B-9FB2-F4680B10F06F}"/>
                </a:ext>
              </a:extLst>
            </p:cNvPr>
            <p:cNvSpPr txBox="1">
              <a:spLocks noChangeArrowheads="1"/>
            </p:cNvSpPr>
            <p:nvPr/>
          </p:nvSpPr>
          <p:spPr bwMode="auto">
            <a:xfrm>
              <a:off x="2578" y="4732"/>
              <a:ext cx="3057" cy="62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altLang="fr-FR" sz="1200" dirty="0">
                  <a:latin typeface="Arial" pitchFamily="34" charset="0"/>
                  <a:ea typeface="Times New Roman" pitchFamily="18" charset="0"/>
                  <a:cs typeface="Times New Roman" pitchFamily="18" charset="0"/>
                </a:rPr>
                <a:t>Probable measles </a:t>
              </a:r>
              <a:r>
                <a:rPr lang="en-US" altLang="fr-FR" sz="1000" dirty="0">
                  <a:latin typeface="Arial" pitchFamily="34" charset="0"/>
                  <a:ea typeface="Times New Roman" pitchFamily="18" charset="0"/>
                  <a:cs typeface="Times New Roman" pitchFamily="18" charset="0"/>
                </a:rPr>
                <a:t>case</a:t>
              </a:r>
              <a:endParaRPr lang="en-US" altLang="fr-FR" sz="1600" dirty="0">
                <a:latin typeface="Arial" pitchFamily="34" charset="0"/>
                <a:cs typeface="Arial" pitchFamily="34" charset="0"/>
              </a:endParaRPr>
            </a:p>
          </p:txBody>
        </p:sp>
        <p:sp>
          <p:nvSpPr>
            <p:cNvPr id="8" name="Text Box 13">
              <a:extLst>
                <a:ext uri="{FF2B5EF4-FFF2-40B4-BE49-F238E27FC236}">
                  <a16:creationId xmlns:a16="http://schemas.microsoft.com/office/drawing/2014/main" id="{3ED24837-2A26-4824-9F46-0FA3623FA71F}"/>
                </a:ext>
              </a:extLst>
            </p:cNvPr>
            <p:cNvSpPr txBox="1">
              <a:spLocks noChangeArrowheads="1"/>
            </p:cNvSpPr>
            <p:nvPr/>
          </p:nvSpPr>
          <p:spPr bwMode="auto">
            <a:xfrm>
              <a:off x="7688" y="4729"/>
              <a:ext cx="3156" cy="53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altLang="fr-FR" sz="1200" dirty="0">
                  <a:latin typeface="Arial" pitchFamily="34" charset="0"/>
                  <a:ea typeface="Times New Roman" pitchFamily="18" charset="0"/>
                  <a:cs typeface="Times New Roman" pitchFamily="18" charset="0"/>
                </a:rPr>
                <a:t>Other diagnosis</a:t>
              </a:r>
              <a:endParaRPr lang="en-US" altLang="fr-FR" sz="1600" dirty="0">
                <a:latin typeface="Arial" pitchFamily="34" charset="0"/>
                <a:cs typeface="Arial" pitchFamily="34" charset="0"/>
              </a:endParaRPr>
            </a:p>
          </p:txBody>
        </p:sp>
        <p:sp>
          <p:nvSpPr>
            <p:cNvPr id="9" name="Text Box 12">
              <a:extLst>
                <a:ext uri="{FF2B5EF4-FFF2-40B4-BE49-F238E27FC236}">
                  <a16:creationId xmlns:a16="http://schemas.microsoft.com/office/drawing/2014/main" id="{D836D51C-1140-4252-BF07-391083F23C17}"/>
                </a:ext>
              </a:extLst>
            </p:cNvPr>
            <p:cNvSpPr txBox="1">
              <a:spLocks noChangeArrowheads="1"/>
            </p:cNvSpPr>
            <p:nvPr/>
          </p:nvSpPr>
          <p:spPr bwMode="auto">
            <a:xfrm>
              <a:off x="1441" y="5930"/>
              <a:ext cx="5535" cy="399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a:tabLst>
                  <a:tab pos="457200" algn="l"/>
                </a:tabLst>
                <a:defRPr>
                  <a:solidFill>
                    <a:schemeClr val="tx1"/>
                  </a:solidFill>
                  <a:latin typeface="Arial" pitchFamily="34" charset="0"/>
                  <a:cs typeface="Arial" pitchFamily="34" charset="0"/>
                </a:defRPr>
              </a:lvl1pPr>
              <a:lvl2pPr>
                <a:tabLst>
                  <a:tab pos="457200" algn="l"/>
                </a:tabLst>
                <a:defRPr>
                  <a:solidFill>
                    <a:schemeClr val="tx1"/>
                  </a:solidFill>
                  <a:latin typeface="Arial" pitchFamily="34" charset="0"/>
                  <a:cs typeface="Arial" pitchFamily="34" charset="0"/>
                </a:defRPr>
              </a:lvl2pPr>
              <a:lvl3pPr>
                <a:tabLst>
                  <a:tab pos="457200" algn="l"/>
                </a:tabLst>
                <a:defRPr>
                  <a:solidFill>
                    <a:schemeClr val="tx1"/>
                  </a:solidFill>
                  <a:latin typeface="Arial" pitchFamily="34" charset="0"/>
                  <a:cs typeface="Arial" pitchFamily="34" charset="0"/>
                </a:defRPr>
              </a:lvl3pPr>
              <a:lvl4pPr>
                <a:tabLst>
                  <a:tab pos="457200" algn="l"/>
                </a:tabLst>
                <a:defRPr>
                  <a:solidFill>
                    <a:schemeClr val="tx1"/>
                  </a:solidFill>
                  <a:latin typeface="Arial" pitchFamily="34" charset="0"/>
                  <a:cs typeface="Arial" pitchFamily="34" charset="0"/>
                </a:defRPr>
              </a:lvl4pPr>
              <a:lvl5pPr>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r>
                <a:rPr lang="en-US" altLang="fr-FR" sz="1200" dirty="0">
                  <a:solidFill>
                    <a:srgbClr val="000000"/>
                  </a:solidFill>
                  <a:latin typeface="Calibri" pitchFamily="34" charset="0"/>
                  <a:ea typeface="Times New Roman" pitchFamily="18" charset="0"/>
                </a:rPr>
                <a:t>At least </a:t>
              </a:r>
              <a:r>
                <a:rPr lang="en-US" altLang="fr-FR" sz="1200" b="1" dirty="0">
                  <a:solidFill>
                    <a:srgbClr val="000000"/>
                  </a:solidFill>
                  <a:latin typeface="Calibri" pitchFamily="34" charset="0"/>
                  <a:ea typeface="Times New Roman" pitchFamily="18" charset="0"/>
                </a:rPr>
                <a:t>one major complication or risk factor</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Unable  to breastfeed/ eat  or drink</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Convulsions, impaired consciousness</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Severe oral lesions</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severe pneumonia</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Croup /stridor</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Dehydration/shock</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Corneal  damage</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Malnutrition (SAM or MAM)</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Pregnant women</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Newborns &lt; 2 months</a:t>
              </a:r>
              <a:endParaRPr lang="en-US" altLang="fr-FR" sz="1600" dirty="0"/>
            </a:p>
          </p:txBody>
        </p:sp>
        <p:sp>
          <p:nvSpPr>
            <p:cNvPr id="10" name="Text Box 11">
              <a:extLst>
                <a:ext uri="{FF2B5EF4-FFF2-40B4-BE49-F238E27FC236}">
                  <a16:creationId xmlns:a16="http://schemas.microsoft.com/office/drawing/2014/main" id="{84A7F1B4-227F-4B7A-B61C-7303BC49A335}"/>
                </a:ext>
              </a:extLst>
            </p:cNvPr>
            <p:cNvSpPr txBox="1">
              <a:spLocks noChangeArrowheads="1"/>
            </p:cNvSpPr>
            <p:nvPr/>
          </p:nvSpPr>
          <p:spPr bwMode="auto">
            <a:xfrm>
              <a:off x="1441" y="10656"/>
              <a:ext cx="5535" cy="25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a:tabLst>
                  <a:tab pos="457200" algn="l"/>
                </a:tabLst>
                <a:defRPr>
                  <a:solidFill>
                    <a:schemeClr val="tx1"/>
                  </a:solidFill>
                  <a:latin typeface="Arial" pitchFamily="34" charset="0"/>
                  <a:cs typeface="Arial" pitchFamily="34" charset="0"/>
                </a:defRPr>
              </a:lvl1pPr>
              <a:lvl2pPr>
                <a:tabLst>
                  <a:tab pos="457200" algn="l"/>
                </a:tabLst>
                <a:defRPr>
                  <a:solidFill>
                    <a:schemeClr val="tx1"/>
                  </a:solidFill>
                  <a:latin typeface="Arial" pitchFamily="34" charset="0"/>
                  <a:cs typeface="Arial" pitchFamily="34" charset="0"/>
                </a:defRPr>
              </a:lvl2pPr>
              <a:lvl3pPr>
                <a:tabLst>
                  <a:tab pos="457200" algn="l"/>
                </a:tabLst>
                <a:defRPr>
                  <a:solidFill>
                    <a:schemeClr val="tx1"/>
                  </a:solidFill>
                  <a:latin typeface="Arial" pitchFamily="34" charset="0"/>
                  <a:cs typeface="Arial" pitchFamily="34" charset="0"/>
                </a:defRPr>
              </a:lvl3pPr>
              <a:lvl4pPr>
                <a:tabLst>
                  <a:tab pos="457200" algn="l"/>
                </a:tabLst>
                <a:defRPr>
                  <a:solidFill>
                    <a:schemeClr val="tx1"/>
                  </a:solidFill>
                  <a:latin typeface="Arial" pitchFamily="34" charset="0"/>
                  <a:cs typeface="Arial" pitchFamily="34" charset="0"/>
                </a:defRPr>
              </a:lvl4pPr>
              <a:lvl5pPr>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r>
                <a:rPr lang="en-US" altLang="fr-FR" sz="1200" b="1" dirty="0">
                  <a:solidFill>
                    <a:srgbClr val="000000"/>
                  </a:solidFill>
                  <a:latin typeface="Calibri" pitchFamily="34" charset="0"/>
                  <a:ea typeface="Times New Roman" pitchFamily="18" charset="0"/>
                </a:rPr>
                <a:t>NO major complications</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Pneumonia without severe signs</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Acute otitis media</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Purulent conjunctivitis</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Diarrhea without dehydration</a:t>
              </a:r>
              <a:endParaRPr lang="en-AU" altLang="fr-FR" sz="1100" dirty="0">
                <a:ea typeface="Times New Roman" pitchFamily="18" charset="0"/>
              </a:endParaRPr>
            </a:p>
            <a:p>
              <a:pPr eaLnBrk="0" hangingPunct="0">
                <a:buFontTx/>
                <a:buChar char="•"/>
              </a:pPr>
              <a:r>
                <a:rPr lang="en-US" altLang="fr-FR" sz="1200" dirty="0">
                  <a:solidFill>
                    <a:srgbClr val="000000"/>
                  </a:solidFill>
                  <a:ea typeface="Calibri" pitchFamily="34" charset="0"/>
                  <a:cs typeface="Times New Roman" pitchFamily="18" charset="0"/>
                </a:rPr>
                <a:t>Oral candidiasis that does not interfere with eating </a:t>
              </a:r>
              <a:endParaRPr lang="en-AU" altLang="fr-FR" sz="1100" dirty="0">
                <a:ea typeface="Times New Roman" pitchFamily="18" charset="0"/>
              </a:endParaRPr>
            </a:p>
            <a:p>
              <a:pPr eaLnBrk="0" hangingPunct="0"/>
              <a:endParaRPr lang="en-AU" altLang="fr-FR" sz="1600" dirty="0"/>
            </a:p>
          </p:txBody>
        </p:sp>
        <p:sp>
          <p:nvSpPr>
            <p:cNvPr id="11" name="Text Box 10">
              <a:extLst>
                <a:ext uri="{FF2B5EF4-FFF2-40B4-BE49-F238E27FC236}">
                  <a16:creationId xmlns:a16="http://schemas.microsoft.com/office/drawing/2014/main" id="{807CEB86-77B9-429E-B69E-2A7F35633D8F}"/>
                </a:ext>
              </a:extLst>
            </p:cNvPr>
            <p:cNvSpPr txBox="1">
              <a:spLocks noChangeArrowheads="1"/>
            </p:cNvSpPr>
            <p:nvPr/>
          </p:nvSpPr>
          <p:spPr bwMode="auto">
            <a:xfrm>
              <a:off x="7773" y="7418"/>
              <a:ext cx="3156" cy="118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altLang="fr-FR" sz="1200">
                  <a:solidFill>
                    <a:srgbClr val="000000"/>
                  </a:solidFill>
                  <a:latin typeface="Calibri" pitchFamily="34" charset="0"/>
                  <a:ea typeface="Times New Roman" pitchFamily="18" charset="0"/>
                  <a:cs typeface="Arial" pitchFamily="34" charset="0"/>
                </a:rPr>
                <a:t>Complicated (severe) case</a:t>
              </a:r>
              <a:endParaRPr lang="en-AU" altLang="fr-FR" sz="1100">
                <a:latin typeface="Arial" pitchFamily="34" charset="0"/>
                <a:ea typeface="Times New Roman" pitchFamily="18" charset="0"/>
                <a:cs typeface="Arial" pitchFamily="34" charset="0"/>
              </a:endParaRPr>
            </a:p>
            <a:p>
              <a:pPr algn="ctr" eaLnBrk="0" hangingPunct="0"/>
              <a:r>
                <a:rPr lang="en-US" altLang="fr-FR" sz="1200" b="1">
                  <a:solidFill>
                    <a:srgbClr val="000000"/>
                  </a:solidFill>
                  <a:latin typeface="Calibri" pitchFamily="34" charset="0"/>
                  <a:ea typeface="Times New Roman" pitchFamily="18" charset="0"/>
                  <a:cs typeface="Arial" pitchFamily="34" charset="0"/>
                </a:rPr>
                <a:t>INPATIENT</a:t>
              </a:r>
              <a:endParaRPr lang="en-US" altLang="fr-FR" sz="1600">
                <a:latin typeface="Arial" pitchFamily="34" charset="0"/>
                <a:cs typeface="Arial" pitchFamily="34" charset="0"/>
              </a:endParaRPr>
            </a:p>
          </p:txBody>
        </p:sp>
        <p:sp>
          <p:nvSpPr>
            <p:cNvPr id="12" name="Text Box 9">
              <a:extLst>
                <a:ext uri="{FF2B5EF4-FFF2-40B4-BE49-F238E27FC236}">
                  <a16:creationId xmlns:a16="http://schemas.microsoft.com/office/drawing/2014/main" id="{2843A9E2-E616-40FB-8FCB-CC16BC156A97}"/>
                </a:ext>
              </a:extLst>
            </p:cNvPr>
            <p:cNvSpPr txBox="1">
              <a:spLocks noChangeArrowheads="1"/>
            </p:cNvSpPr>
            <p:nvPr/>
          </p:nvSpPr>
          <p:spPr bwMode="auto">
            <a:xfrm>
              <a:off x="7804" y="11422"/>
              <a:ext cx="3125" cy="96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r>
                <a:rPr lang="en-US" altLang="fr-FR" sz="1200">
                  <a:solidFill>
                    <a:srgbClr val="000000"/>
                  </a:solidFill>
                  <a:latin typeface="Calibri" pitchFamily="34" charset="0"/>
                  <a:ea typeface="Times New Roman" pitchFamily="18" charset="0"/>
                  <a:cs typeface="Arial" pitchFamily="34" charset="0"/>
                </a:rPr>
                <a:t>Uncomplicated case</a:t>
              </a:r>
              <a:endParaRPr lang="en-AU" altLang="fr-FR" sz="1100">
                <a:latin typeface="Arial" pitchFamily="34" charset="0"/>
                <a:ea typeface="Times New Roman" pitchFamily="18" charset="0"/>
                <a:cs typeface="Arial" pitchFamily="34" charset="0"/>
              </a:endParaRPr>
            </a:p>
            <a:p>
              <a:pPr algn="ctr" eaLnBrk="0" hangingPunct="0"/>
              <a:r>
                <a:rPr lang="en-US" altLang="fr-FR" sz="1200" b="1">
                  <a:solidFill>
                    <a:srgbClr val="000000"/>
                  </a:solidFill>
                  <a:latin typeface="Calibri" pitchFamily="34" charset="0"/>
                  <a:ea typeface="Times New Roman" pitchFamily="18" charset="0"/>
                  <a:cs typeface="Arial" pitchFamily="34" charset="0"/>
                </a:rPr>
                <a:t>OUTPATIENT</a:t>
              </a:r>
              <a:endParaRPr lang="en-AU" altLang="fr-FR" sz="1100">
                <a:latin typeface="Arial" pitchFamily="34" charset="0"/>
                <a:ea typeface="Times New Roman" pitchFamily="18" charset="0"/>
                <a:cs typeface="Arial" pitchFamily="34" charset="0"/>
              </a:endParaRPr>
            </a:p>
            <a:p>
              <a:pPr eaLnBrk="0" hangingPunct="0"/>
              <a:endParaRPr lang="en-AU" altLang="fr-FR" sz="1600">
                <a:latin typeface="Arial" pitchFamily="34" charset="0"/>
                <a:cs typeface="Arial" pitchFamily="34" charset="0"/>
              </a:endParaRPr>
            </a:p>
          </p:txBody>
        </p:sp>
        <p:sp>
          <p:nvSpPr>
            <p:cNvPr id="13" name="AutoShape 8">
              <a:extLst>
                <a:ext uri="{FF2B5EF4-FFF2-40B4-BE49-F238E27FC236}">
                  <a16:creationId xmlns:a16="http://schemas.microsoft.com/office/drawing/2014/main" id="{38001536-8637-4651-9716-19D68B9C6C0B}"/>
                </a:ext>
              </a:extLst>
            </p:cNvPr>
            <p:cNvSpPr>
              <a:spLocks noChangeShapeType="1"/>
            </p:cNvSpPr>
            <p:nvPr/>
          </p:nvSpPr>
          <p:spPr bwMode="auto">
            <a:xfrm>
              <a:off x="4119" y="4178"/>
              <a:ext cx="0" cy="51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sz="1600"/>
            </a:p>
          </p:txBody>
        </p:sp>
        <p:sp>
          <p:nvSpPr>
            <p:cNvPr id="14" name="AutoShape 7">
              <a:extLst>
                <a:ext uri="{FF2B5EF4-FFF2-40B4-BE49-F238E27FC236}">
                  <a16:creationId xmlns:a16="http://schemas.microsoft.com/office/drawing/2014/main" id="{05DF7680-5DAC-40FC-9B95-A8AA7CA16882}"/>
                </a:ext>
              </a:extLst>
            </p:cNvPr>
            <p:cNvSpPr>
              <a:spLocks noChangeShapeType="1"/>
            </p:cNvSpPr>
            <p:nvPr/>
          </p:nvSpPr>
          <p:spPr bwMode="auto">
            <a:xfrm>
              <a:off x="4106" y="10014"/>
              <a:ext cx="0" cy="51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sz="1600"/>
            </a:p>
          </p:txBody>
        </p:sp>
        <p:sp>
          <p:nvSpPr>
            <p:cNvPr id="15" name="AutoShape 6">
              <a:extLst>
                <a:ext uri="{FF2B5EF4-FFF2-40B4-BE49-F238E27FC236}">
                  <a16:creationId xmlns:a16="http://schemas.microsoft.com/office/drawing/2014/main" id="{BA6A9B22-5ECF-4C4E-811A-97E0C337D7CF}"/>
                </a:ext>
              </a:extLst>
            </p:cNvPr>
            <p:cNvSpPr>
              <a:spLocks noChangeShapeType="1"/>
            </p:cNvSpPr>
            <p:nvPr/>
          </p:nvSpPr>
          <p:spPr bwMode="auto">
            <a:xfrm>
              <a:off x="5927" y="4983"/>
              <a:ext cx="157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sz="1600"/>
            </a:p>
          </p:txBody>
        </p:sp>
        <p:sp>
          <p:nvSpPr>
            <p:cNvPr id="16" name="AutoShape 5">
              <a:extLst>
                <a:ext uri="{FF2B5EF4-FFF2-40B4-BE49-F238E27FC236}">
                  <a16:creationId xmlns:a16="http://schemas.microsoft.com/office/drawing/2014/main" id="{FFB94669-3F64-4521-AFB2-B24B1694E83D}"/>
                </a:ext>
              </a:extLst>
            </p:cNvPr>
            <p:cNvSpPr>
              <a:spLocks noChangeShapeType="1"/>
            </p:cNvSpPr>
            <p:nvPr/>
          </p:nvSpPr>
          <p:spPr bwMode="auto">
            <a:xfrm>
              <a:off x="7083" y="8030"/>
              <a:ext cx="60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sz="1600"/>
            </a:p>
          </p:txBody>
        </p:sp>
        <p:sp>
          <p:nvSpPr>
            <p:cNvPr id="17" name="AutoShape 4">
              <a:extLst>
                <a:ext uri="{FF2B5EF4-FFF2-40B4-BE49-F238E27FC236}">
                  <a16:creationId xmlns:a16="http://schemas.microsoft.com/office/drawing/2014/main" id="{3782BD6C-100E-4A28-BD04-D9D709ABEA4D}"/>
                </a:ext>
              </a:extLst>
            </p:cNvPr>
            <p:cNvSpPr>
              <a:spLocks noChangeShapeType="1"/>
            </p:cNvSpPr>
            <p:nvPr/>
          </p:nvSpPr>
          <p:spPr bwMode="auto">
            <a:xfrm>
              <a:off x="7083" y="11882"/>
              <a:ext cx="60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sz="1600"/>
            </a:p>
          </p:txBody>
        </p:sp>
      </p:grpSp>
      <p:pic>
        <p:nvPicPr>
          <p:cNvPr id="18" name="Picture 27">
            <a:extLst>
              <a:ext uri="{FF2B5EF4-FFF2-40B4-BE49-F238E27FC236}">
                <a16:creationId xmlns:a16="http://schemas.microsoft.com/office/drawing/2014/main" id="{38BC8DBC-EFC0-49C8-87C8-6F0B23C44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8148" y="404089"/>
            <a:ext cx="1376748" cy="68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BA452558-5B1E-4605-855F-80FAEE11E183}"/>
              </a:ext>
            </a:extLst>
          </p:cNvPr>
          <p:cNvSpPr>
            <a:spLocks noChangeArrowheads="1"/>
          </p:cNvSpPr>
          <p:nvPr/>
        </p:nvSpPr>
        <p:spPr bwMode="auto">
          <a:xfrm>
            <a:off x="828924" y="73591"/>
            <a:ext cx="69241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fr-FR" sz="2800" u="sng" dirty="0">
                <a:ea typeface="Times New Roman" pitchFamily="18" charset="0"/>
                <a:cs typeface="Times New Roman" pitchFamily="18" charset="0"/>
              </a:rPr>
              <a:t>ALGORITHM FOR THE DIAGNOSIS OF MEASLES</a:t>
            </a:r>
            <a:endParaRPr lang="en-AU" altLang="fr-FR" sz="2800" u="sng" dirty="0">
              <a:ea typeface="Times New Roman" pitchFamily="18" charset="0"/>
              <a:cs typeface="Arial" pitchFamily="34" charset="0"/>
            </a:endParaRPr>
          </a:p>
        </p:txBody>
      </p:sp>
    </p:spTree>
    <p:extLst>
      <p:ext uri="{BB962C8B-B14F-4D97-AF65-F5344CB8AC3E}">
        <p14:creationId xmlns:p14="http://schemas.microsoft.com/office/powerpoint/2010/main" val="370754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4BEEA8-1110-4424-859F-CD94573AF1B3}"/>
              </a:ext>
            </a:extLst>
          </p:cNvPr>
          <p:cNvSpPr txBox="1">
            <a:spLocks/>
          </p:cNvSpPr>
          <p:nvPr/>
        </p:nvSpPr>
        <p:spPr>
          <a:xfrm>
            <a:off x="2577378" y="536122"/>
            <a:ext cx="70372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tx1"/>
                </a:solidFill>
                <a:latin typeface="+mn-lt"/>
                <a:ea typeface="+mj-ea"/>
                <a:cs typeface="+mj-cs"/>
              </a:defRPr>
            </a:lvl1pPr>
          </a:lstStyle>
          <a:p>
            <a:r>
              <a:rPr lang="fr-FR" b="1">
                <a:solidFill>
                  <a:srgbClr val="2A49D8"/>
                </a:solidFill>
              </a:rPr>
              <a:t>Travail de groupe – Introduction </a:t>
            </a:r>
          </a:p>
        </p:txBody>
      </p:sp>
      <p:sp>
        <p:nvSpPr>
          <p:cNvPr id="5" name="TextBox 4">
            <a:extLst>
              <a:ext uri="{FF2B5EF4-FFF2-40B4-BE49-F238E27FC236}">
                <a16:creationId xmlns:a16="http://schemas.microsoft.com/office/drawing/2014/main" id="{D1C681C9-5CCD-4DD7-910D-3539DEFCFF49}"/>
              </a:ext>
            </a:extLst>
          </p:cNvPr>
          <p:cNvSpPr txBox="1"/>
          <p:nvPr/>
        </p:nvSpPr>
        <p:spPr>
          <a:xfrm>
            <a:off x="2320901" y="2951554"/>
            <a:ext cx="7278659" cy="1384995"/>
          </a:xfrm>
          <a:prstGeom prst="rect">
            <a:avLst/>
          </a:prstGeom>
          <a:noFill/>
        </p:spPr>
        <p:txBody>
          <a:bodyPr wrap="none" rtlCol="0">
            <a:spAutoFit/>
          </a:bodyPr>
          <a:lstStyle/>
          <a:p>
            <a:r>
              <a:rPr lang="fr-FR" sz="2800"/>
              <a:t>Maladies prioritaires pour la vaccination dans deux contextes : </a:t>
            </a:r>
          </a:p>
          <a:p>
            <a:pPr marL="514350" indent="-514350">
              <a:buFont typeface="+mj-lt"/>
              <a:buAutoNum type="arabicPeriod"/>
            </a:pPr>
            <a:r>
              <a:rPr lang="fr-FR" sz="2800"/>
              <a:t>Crise des réfugiés du Liban</a:t>
            </a:r>
          </a:p>
          <a:p>
            <a:pPr marL="514350" indent="-514350">
              <a:buFont typeface="+mj-lt"/>
              <a:buAutoNum type="arabicPeriod"/>
            </a:pPr>
            <a:r>
              <a:rPr lang="fr-FR" sz="2800"/>
              <a:t>Soudan du Sud : conflit armé interne</a:t>
            </a:r>
          </a:p>
        </p:txBody>
      </p:sp>
    </p:spTree>
    <p:extLst>
      <p:ext uri="{BB962C8B-B14F-4D97-AF65-F5344CB8AC3E}">
        <p14:creationId xmlns:p14="http://schemas.microsoft.com/office/powerpoint/2010/main" val="2487484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CF9771-F4FF-4FF6-A3FA-E34486F5DDA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793"/>
          <a:stretch/>
        </p:blipFill>
        <p:spPr bwMode="auto">
          <a:xfrm>
            <a:off x="2732624" y="692696"/>
            <a:ext cx="3929506" cy="237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636519F-615A-4F96-8AFE-E5F9C558D953}"/>
              </a:ext>
            </a:extLst>
          </p:cNvPr>
          <p:cNvSpPr txBox="1"/>
          <p:nvPr/>
        </p:nvSpPr>
        <p:spPr>
          <a:xfrm>
            <a:off x="7103918" y="1444134"/>
            <a:ext cx="4032448" cy="369332"/>
          </a:xfrm>
          <a:prstGeom prst="rect">
            <a:avLst/>
          </a:prstGeom>
          <a:noFill/>
        </p:spPr>
        <p:txBody>
          <a:bodyPr wrap="square" rtlCol="0">
            <a:spAutoFit/>
          </a:bodyPr>
          <a:lstStyle/>
          <a:p>
            <a:r>
              <a:rPr lang="fr-CH" dirty="0">
                <a:hlinkClick r:id="rId3"/>
              </a:rPr>
              <a:t>10.1371/journal.pone.0194276</a:t>
            </a:r>
            <a:r>
              <a:rPr lang="fr-CH" dirty="0"/>
              <a:t> </a:t>
            </a:r>
          </a:p>
        </p:txBody>
      </p:sp>
      <p:pic>
        <p:nvPicPr>
          <p:cNvPr id="6" name="Picture 5">
            <a:extLst>
              <a:ext uri="{FF2B5EF4-FFF2-40B4-BE49-F238E27FC236}">
                <a16:creationId xmlns:a16="http://schemas.microsoft.com/office/drawing/2014/main" id="{B9A1A661-4224-48A5-869D-001778ECB821}"/>
              </a:ext>
            </a:extLst>
          </p:cNvPr>
          <p:cNvPicPr>
            <a:picLocks noChangeAspect="1"/>
          </p:cNvPicPr>
          <p:nvPr/>
        </p:nvPicPr>
        <p:blipFill>
          <a:blip r:embed="rId4"/>
          <a:stretch>
            <a:fillRect/>
          </a:stretch>
        </p:blipFill>
        <p:spPr>
          <a:xfrm>
            <a:off x="2855913" y="3573016"/>
            <a:ext cx="3929507" cy="2592288"/>
          </a:xfrm>
          <a:prstGeom prst="rect">
            <a:avLst/>
          </a:prstGeom>
        </p:spPr>
      </p:pic>
      <p:sp>
        <p:nvSpPr>
          <p:cNvPr id="7" name="TextBox 6">
            <a:extLst>
              <a:ext uri="{FF2B5EF4-FFF2-40B4-BE49-F238E27FC236}">
                <a16:creationId xmlns:a16="http://schemas.microsoft.com/office/drawing/2014/main" id="{0D8098DA-05BC-4DC7-A1DF-801DB1E48BD5}"/>
              </a:ext>
            </a:extLst>
          </p:cNvPr>
          <p:cNvSpPr txBox="1"/>
          <p:nvPr/>
        </p:nvSpPr>
        <p:spPr>
          <a:xfrm>
            <a:off x="6785420" y="4149081"/>
            <a:ext cx="3703069" cy="646331"/>
          </a:xfrm>
          <a:prstGeom prst="rect">
            <a:avLst/>
          </a:prstGeom>
          <a:noFill/>
        </p:spPr>
        <p:txBody>
          <a:bodyPr wrap="square" rtlCol="0">
            <a:spAutoFit/>
          </a:bodyPr>
          <a:lstStyle/>
          <a:p>
            <a:r>
              <a:rPr lang="fr-CH" dirty="0">
                <a:hlinkClick r:id="rId5"/>
              </a:rPr>
              <a:t>https://doi.org/10.1371/journal.pone.0168145</a:t>
            </a:r>
            <a:r>
              <a:rPr lang="fr-CH" dirty="0"/>
              <a:t> </a:t>
            </a:r>
          </a:p>
        </p:txBody>
      </p:sp>
    </p:spTree>
    <p:extLst>
      <p:ext uri="{BB962C8B-B14F-4D97-AF65-F5344CB8AC3E}">
        <p14:creationId xmlns:p14="http://schemas.microsoft.com/office/powerpoint/2010/main" val="109412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A74D8-BEEE-4AFA-B977-649CC9343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260649"/>
            <a:ext cx="5544616" cy="601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919CDF53-1E9B-4247-8118-80DFF326900D}"/>
              </a:ext>
            </a:extLst>
          </p:cNvPr>
          <p:cNvSpPr txBox="1"/>
          <p:nvPr/>
        </p:nvSpPr>
        <p:spPr>
          <a:xfrm>
            <a:off x="8544272" y="6306506"/>
            <a:ext cx="3636390" cy="369332"/>
          </a:xfrm>
          <a:prstGeom prst="rect">
            <a:avLst/>
          </a:prstGeom>
          <a:noFill/>
        </p:spPr>
        <p:txBody>
          <a:bodyPr wrap="square" rtlCol="0">
            <a:spAutoFit/>
          </a:bodyPr>
          <a:lstStyle/>
          <a:p>
            <a:r>
              <a:rPr lang="fr-CH" dirty="0">
                <a:hlinkClick r:id="rId3"/>
              </a:rPr>
              <a:t>10.3201/eid1902.120301</a:t>
            </a:r>
            <a:endParaRPr lang="fr-CH" dirty="0"/>
          </a:p>
        </p:txBody>
      </p:sp>
    </p:spTree>
    <p:extLst>
      <p:ext uri="{BB962C8B-B14F-4D97-AF65-F5344CB8AC3E}">
        <p14:creationId xmlns:p14="http://schemas.microsoft.com/office/powerpoint/2010/main" val="3944585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560214-C02C-434C-8553-D92B6D25A5D0}"/>
              </a:ext>
            </a:extLst>
          </p:cNvPr>
          <p:cNvSpPr>
            <a:spLocks noGrp="1"/>
          </p:cNvSpPr>
          <p:nvPr>
            <p:ph type="title"/>
          </p:nvPr>
        </p:nvSpPr>
        <p:spPr>
          <a:xfrm>
            <a:off x="2144952" y="72642"/>
            <a:ext cx="9337021" cy="782277"/>
          </a:xfrm>
        </p:spPr>
        <p:txBody>
          <a:bodyPr>
            <a:noAutofit/>
          </a:bodyPr>
          <a:lstStyle/>
          <a:p>
            <a:r>
              <a:rPr lang="fr-FR" sz="4000" u="sng">
                <a:latin typeface="+mn-lt"/>
              </a:rPr>
              <a:t>Contexte 1 : la crise des réfugiés du Liban</a:t>
            </a:r>
          </a:p>
        </p:txBody>
      </p:sp>
      <p:sp>
        <p:nvSpPr>
          <p:cNvPr id="5" name="TextBox 4">
            <a:extLst>
              <a:ext uri="{FF2B5EF4-FFF2-40B4-BE49-F238E27FC236}">
                <a16:creationId xmlns:a16="http://schemas.microsoft.com/office/drawing/2014/main" id="{574CB415-7203-4A0F-A139-FCAEA3DB819D}"/>
              </a:ext>
            </a:extLst>
          </p:cNvPr>
          <p:cNvSpPr txBox="1"/>
          <p:nvPr/>
        </p:nvSpPr>
        <p:spPr>
          <a:xfrm rot="19413760">
            <a:off x="3586361" y="1146293"/>
            <a:ext cx="1994575" cy="461665"/>
          </a:xfrm>
          <a:prstGeom prst="rect">
            <a:avLst/>
          </a:prstGeom>
          <a:noFill/>
        </p:spPr>
        <p:txBody>
          <a:bodyPr wrap="square" rtlCol="0">
            <a:spAutoFit/>
          </a:bodyPr>
          <a:lstStyle/>
          <a:p>
            <a:r>
              <a:rPr lang="fr-FR" sz="2400" b="1" u="sng">
                <a:solidFill>
                  <a:srgbClr val="2A49D8"/>
                </a:solidFill>
              </a:rPr>
              <a:t>Scénario réel</a:t>
            </a:r>
          </a:p>
        </p:txBody>
      </p:sp>
      <p:pic>
        <p:nvPicPr>
          <p:cNvPr id="6" name="Content Placeholder 4">
            <a:extLst>
              <a:ext uri="{FF2B5EF4-FFF2-40B4-BE49-F238E27FC236}">
                <a16:creationId xmlns:a16="http://schemas.microsoft.com/office/drawing/2014/main" id="{44AAA1E8-C929-426B-89DA-31C3BE4B734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3945" y="819036"/>
            <a:ext cx="2265912" cy="2952328"/>
          </a:xfrm>
        </p:spPr>
      </p:pic>
      <p:pic>
        <p:nvPicPr>
          <p:cNvPr id="7" name="Picture 6">
            <a:extLst>
              <a:ext uri="{FF2B5EF4-FFF2-40B4-BE49-F238E27FC236}">
                <a16:creationId xmlns:a16="http://schemas.microsoft.com/office/drawing/2014/main" id="{F54DAFCD-7015-4390-A222-F5235E8AF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723" y="3888728"/>
            <a:ext cx="2265912" cy="1274576"/>
          </a:xfrm>
          <a:prstGeom prst="rect">
            <a:avLst/>
          </a:prstGeom>
        </p:spPr>
      </p:pic>
      <p:pic>
        <p:nvPicPr>
          <p:cNvPr id="8" name="Picture 7">
            <a:extLst>
              <a:ext uri="{FF2B5EF4-FFF2-40B4-BE49-F238E27FC236}">
                <a16:creationId xmlns:a16="http://schemas.microsoft.com/office/drawing/2014/main" id="{17FBFAF9-FB3F-4CCE-9D2D-93AAA2E1CF04}"/>
              </a:ext>
            </a:extLst>
          </p:cNvPr>
          <p:cNvPicPr>
            <a:picLocks noChangeAspect="1"/>
          </p:cNvPicPr>
          <p:nvPr/>
        </p:nvPicPr>
        <p:blipFill rotWithShape="1">
          <a:blip r:embed="rId4"/>
          <a:srcRect l="34441" b="60856"/>
          <a:stretch/>
        </p:blipFill>
        <p:spPr>
          <a:xfrm>
            <a:off x="1227241" y="5280668"/>
            <a:ext cx="2122616" cy="1460698"/>
          </a:xfrm>
          <a:prstGeom prst="rect">
            <a:avLst/>
          </a:prstGeom>
        </p:spPr>
      </p:pic>
      <p:sp>
        <p:nvSpPr>
          <p:cNvPr id="9" name="Content Placeholder 3">
            <a:extLst>
              <a:ext uri="{FF2B5EF4-FFF2-40B4-BE49-F238E27FC236}">
                <a16:creationId xmlns:a16="http://schemas.microsoft.com/office/drawing/2014/main" id="{2185875D-71AC-42B0-B788-4E0601D168EC}"/>
              </a:ext>
            </a:extLst>
          </p:cNvPr>
          <p:cNvSpPr txBox="1">
            <a:spLocks/>
          </p:cNvSpPr>
          <p:nvPr/>
        </p:nvSpPr>
        <p:spPr>
          <a:xfrm>
            <a:off x="4382957" y="1899329"/>
            <a:ext cx="6916475" cy="4897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latin typeface="Calibri" panose="020F0502020204030204" pitchFamily="34" charset="0"/>
              </a:rPr>
              <a:t>&gt; 1 M de réfugiés syriens + ~400K réfugiés palestiniens (6 M de personnes vivant dans 10K km²)</a:t>
            </a:r>
          </a:p>
          <a:p>
            <a:pPr>
              <a:buFont typeface="Arial" charset="0"/>
              <a:buChar char="•"/>
            </a:pPr>
            <a:r>
              <a:rPr lang="fr-FR" sz="2400">
                <a:latin typeface="Calibri" panose="020F0502020204030204" pitchFamily="34" charset="0"/>
              </a:rPr>
              <a:t>Double fardeau des maladies</a:t>
            </a:r>
          </a:p>
          <a:p>
            <a:pPr>
              <a:buFont typeface="Arial" charset="0"/>
              <a:buChar char="•"/>
            </a:pPr>
            <a:r>
              <a:rPr lang="fr-FR" sz="2400">
                <a:latin typeface="Calibri" panose="020F0502020204030204" pitchFamily="34" charset="0"/>
              </a:rPr>
              <a:t>Ministère libanais de la Santé publique dépassé</a:t>
            </a:r>
          </a:p>
          <a:p>
            <a:pPr>
              <a:buFont typeface="Arial" charset="0"/>
              <a:buChar char="•"/>
            </a:pPr>
            <a:r>
              <a:rPr lang="fr-FR" sz="2400">
                <a:latin typeface="Calibri" panose="020F0502020204030204" pitchFamily="34" charset="0"/>
              </a:rPr>
              <a:t>Manque d’investissement du système de santé – très privatisé – dans les actions de prévention</a:t>
            </a:r>
          </a:p>
          <a:p>
            <a:pPr>
              <a:buFont typeface="Arial" charset="0"/>
              <a:buChar char="•"/>
            </a:pPr>
            <a:r>
              <a:rPr lang="fr-FR" sz="2400">
                <a:latin typeface="Calibri" panose="020F0502020204030204" pitchFamily="34" charset="0"/>
              </a:rPr>
              <a:t>Faible adhésion aux services de vaccination, à la fois par les Libanais et les Syriens</a:t>
            </a:r>
          </a:p>
          <a:p>
            <a:pPr>
              <a:buFont typeface="Arial" charset="0"/>
              <a:buChar char="•"/>
            </a:pPr>
            <a:r>
              <a:rPr lang="fr-FR" sz="2400">
                <a:latin typeface="Calibri" panose="020F0502020204030204" pitchFamily="34" charset="0"/>
              </a:rPr>
              <a:t>Gouvernorat d’Akkar : faible disponibilité des services de centres de santé primaire + forte densité et mouvements de population</a:t>
            </a:r>
          </a:p>
          <a:p>
            <a:pPr>
              <a:buFont typeface="Arial" charset="0"/>
              <a:buChar char="•"/>
            </a:pPr>
            <a:r>
              <a:rPr lang="fr-FR" sz="2400">
                <a:latin typeface="Calibri" panose="020F0502020204030204" pitchFamily="34" charset="0"/>
              </a:rPr>
              <a:t>Signalements d’épidémies de rougeole, d’oreillons et de poliomyélite</a:t>
            </a:r>
          </a:p>
          <a:p>
            <a:endParaRPr lang="fr-CH" sz="2400" dirty="0">
              <a:latin typeface="Calibri" panose="020F0502020204030204" pitchFamily="34" charset="0"/>
            </a:endParaRPr>
          </a:p>
        </p:txBody>
      </p:sp>
    </p:spTree>
    <p:extLst>
      <p:ext uri="{BB962C8B-B14F-4D97-AF65-F5344CB8AC3E}">
        <p14:creationId xmlns:p14="http://schemas.microsoft.com/office/powerpoint/2010/main" val="416336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0D5A73-7A71-4721-9FE0-20B6211EB573}"/>
              </a:ext>
            </a:extLst>
          </p:cNvPr>
          <p:cNvSpPr>
            <a:spLocks noGrp="1"/>
          </p:cNvSpPr>
          <p:nvPr>
            <p:ph type="title"/>
          </p:nvPr>
        </p:nvSpPr>
        <p:spPr>
          <a:xfrm>
            <a:off x="760019" y="169618"/>
            <a:ext cx="11091553" cy="639291"/>
          </a:xfrm>
        </p:spPr>
        <p:txBody>
          <a:bodyPr>
            <a:noAutofit/>
          </a:bodyPr>
          <a:lstStyle/>
          <a:p>
            <a:r>
              <a:rPr lang="fr-FR" sz="4000" u="sng">
                <a:latin typeface="+mn-lt"/>
              </a:rPr>
              <a:t>Contexte 2 : conflit interne au Soudan du Sud (depuis 2013)</a:t>
            </a:r>
          </a:p>
        </p:txBody>
      </p:sp>
      <p:pic>
        <p:nvPicPr>
          <p:cNvPr id="5" name="Picture 3">
            <a:extLst>
              <a:ext uri="{FF2B5EF4-FFF2-40B4-BE49-F238E27FC236}">
                <a16:creationId xmlns:a16="http://schemas.microsoft.com/office/drawing/2014/main" id="{9490359A-ABEA-4E96-AE89-C56862206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985" y="1151055"/>
            <a:ext cx="2698475" cy="28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0BA01BC-631B-4EEF-8183-3370B93739F7}"/>
              </a:ext>
            </a:extLst>
          </p:cNvPr>
          <p:cNvSpPr txBox="1"/>
          <p:nvPr/>
        </p:nvSpPr>
        <p:spPr>
          <a:xfrm rot="19413760">
            <a:off x="4061599" y="1196229"/>
            <a:ext cx="1994575" cy="461665"/>
          </a:xfrm>
          <a:prstGeom prst="rect">
            <a:avLst/>
          </a:prstGeom>
          <a:noFill/>
        </p:spPr>
        <p:txBody>
          <a:bodyPr wrap="square" rtlCol="0">
            <a:spAutoFit/>
          </a:bodyPr>
          <a:lstStyle/>
          <a:p>
            <a:r>
              <a:rPr lang="fr-FR" sz="2400" b="1" u="sng">
                <a:solidFill>
                  <a:srgbClr val="2A49D8"/>
                </a:solidFill>
              </a:rPr>
              <a:t>Scénario réel</a:t>
            </a:r>
          </a:p>
        </p:txBody>
      </p:sp>
      <p:sp>
        <p:nvSpPr>
          <p:cNvPr id="7" name="Content Placeholder 3">
            <a:extLst>
              <a:ext uri="{FF2B5EF4-FFF2-40B4-BE49-F238E27FC236}">
                <a16:creationId xmlns:a16="http://schemas.microsoft.com/office/drawing/2014/main" id="{FB8FC607-C619-4925-85B7-66CF3F00687E}"/>
              </a:ext>
            </a:extLst>
          </p:cNvPr>
          <p:cNvSpPr txBox="1">
            <a:spLocks/>
          </p:cNvSpPr>
          <p:nvPr/>
        </p:nvSpPr>
        <p:spPr>
          <a:xfrm>
            <a:off x="5486394" y="975494"/>
            <a:ext cx="6365178" cy="573406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H" sz="1600"/>
          </a:p>
          <a:p>
            <a:r>
              <a:rPr lang="fr-FR" sz="2600"/>
              <a:t>Combats </a:t>
            </a:r>
            <a:r>
              <a:rPr lang="fr-FR" sz="2600">
                <a:sym typeface="Wingdings" panose="05000000000000000000" pitchFamily="2" charset="2"/>
              </a:rPr>
              <a:t></a:t>
            </a:r>
            <a:r>
              <a:rPr lang="fr-FR" sz="2600"/>
              <a:t> afflux de 80 000 personnes déplacées dans une petite ville de 20 000 habitants </a:t>
            </a:r>
          </a:p>
          <a:p>
            <a:r>
              <a:rPr lang="fr-FR" sz="2600"/>
              <a:t>Vous travaillez dans un hôpital du ministère de la Santé</a:t>
            </a:r>
            <a:r>
              <a:rPr lang="fr-FR" sz="2600">
                <a:solidFill>
                  <a:srgbClr val="FF0000"/>
                </a:solidFill>
              </a:rPr>
              <a:t> </a:t>
            </a:r>
            <a:r>
              <a:rPr lang="fr-FR" sz="2600"/>
              <a:t>pendant la saison du paludisme (50 % des admissions liées au paludisme)</a:t>
            </a:r>
          </a:p>
          <a:p>
            <a:r>
              <a:rPr lang="fr-FR" sz="2600"/>
              <a:t>L’hôpital est </a:t>
            </a:r>
            <a:r>
              <a:rPr lang="fr-FR" sz="2600" b="1"/>
              <a:t>surchargé</a:t>
            </a:r>
            <a:r>
              <a:rPr lang="fr-FR" sz="2600"/>
              <a:t> : occupation des lits soudainement à 150 % (160 lits)</a:t>
            </a:r>
          </a:p>
          <a:p>
            <a:r>
              <a:rPr lang="fr-FR" sz="2600" b="1"/>
              <a:t>15 cas de suspicion de rougeole</a:t>
            </a:r>
            <a:r>
              <a:rPr lang="fr-FR" sz="2600"/>
              <a:t> dans un district ayant une population de 200 000 habitants </a:t>
            </a:r>
          </a:p>
          <a:p>
            <a:r>
              <a:rPr lang="fr-FR" sz="2600"/>
              <a:t>Aucune confirmation possible car les résultats des analyses de laboratoire ne peuvent être obtenus rapidement. La sérologie est envoyée en Ouganda, mais cela prend 1 semaine.</a:t>
            </a:r>
          </a:p>
          <a:p>
            <a:r>
              <a:rPr lang="fr-FR" sz="2600"/>
              <a:t>Ce sont principalement les enfants qui sont affectés. Décès d’un enfant en état de malnutrition et d’une femme enceinte avec fièvre et éruption cutanée. </a:t>
            </a:r>
          </a:p>
        </p:txBody>
      </p:sp>
      <p:sp>
        <p:nvSpPr>
          <p:cNvPr id="8" name="TextBox 7">
            <a:extLst>
              <a:ext uri="{FF2B5EF4-FFF2-40B4-BE49-F238E27FC236}">
                <a16:creationId xmlns:a16="http://schemas.microsoft.com/office/drawing/2014/main" id="{384EA333-C6B5-4230-89E2-FB8520D04EB0}"/>
              </a:ext>
            </a:extLst>
          </p:cNvPr>
          <p:cNvSpPr txBox="1"/>
          <p:nvPr/>
        </p:nvSpPr>
        <p:spPr>
          <a:xfrm>
            <a:off x="760019" y="4387429"/>
            <a:ext cx="4441371" cy="1938992"/>
          </a:xfrm>
          <a:prstGeom prst="rect">
            <a:avLst/>
          </a:prstGeom>
          <a:solidFill>
            <a:srgbClr val="FFCC99"/>
          </a:solidFill>
        </p:spPr>
        <p:txBody>
          <a:bodyPr wrap="square" rtlCol="0">
            <a:spAutoFit/>
          </a:bodyPr>
          <a:lstStyle/>
          <a:p>
            <a:pPr marL="342900" indent="-342900">
              <a:buFont typeface="Arial" charset="0"/>
              <a:buChar char="•"/>
            </a:pPr>
            <a:r>
              <a:rPr lang="fr-FR" sz="2400"/>
              <a:t>Population totale : 13 millions (M)</a:t>
            </a:r>
          </a:p>
          <a:p>
            <a:pPr marL="342900" indent="-342900">
              <a:buFont typeface="Arial" charset="0"/>
              <a:buChar char="•"/>
            </a:pPr>
            <a:r>
              <a:rPr lang="fr-FR" sz="2400"/>
              <a:t>1 M vivent comme réfugiés dans les pays voisins</a:t>
            </a:r>
          </a:p>
          <a:p>
            <a:pPr marL="342900" indent="-342900">
              <a:buFont typeface="Arial" charset="0"/>
              <a:buChar char="•"/>
            </a:pPr>
            <a:r>
              <a:rPr lang="fr-FR" sz="2400"/>
              <a:t>2 à 3 M sont déplacés par la guerre, la maladie, la faim</a:t>
            </a:r>
          </a:p>
        </p:txBody>
      </p:sp>
    </p:spTree>
    <p:extLst>
      <p:ext uri="{BB962C8B-B14F-4D97-AF65-F5344CB8AC3E}">
        <p14:creationId xmlns:p14="http://schemas.microsoft.com/office/powerpoint/2010/main" val="40635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C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6B64C-E69D-4301-B4B1-ED18A4E32014}"/>
              </a:ext>
            </a:extLst>
          </p:cNvPr>
          <p:cNvSpPr txBox="1">
            <a:spLocks/>
          </p:cNvSpPr>
          <p:nvPr/>
        </p:nvSpPr>
        <p:spPr>
          <a:xfrm>
            <a:off x="1187823" y="392020"/>
            <a:ext cx="35455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tx1"/>
                </a:solidFill>
                <a:latin typeface="+mn-lt"/>
                <a:ea typeface="+mj-ea"/>
                <a:cs typeface="+mj-cs"/>
              </a:defRPr>
            </a:lvl1pPr>
          </a:lstStyle>
          <a:p>
            <a:r>
              <a:rPr lang="fr-FR" b="1">
                <a:solidFill>
                  <a:srgbClr val="2A49D8"/>
                </a:solidFill>
              </a:rPr>
              <a:t>Travail de groupe 1</a:t>
            </a:r>
          </a:p>
        </p:txBody>
      </p:sp>
      <p:sp>
        <p:nvSpPr>
          <p:cNvPr id="5" name="Content Placeholder 2">
            <a:extLst>
              <a:ext uri="{FF2B5EF4-FFF2-40B4-BE49-F238E27FC236}">
                <a16:creationId xmlns:a16="http://schemas.microsoft.com/office/drawing/2014/main" id="{5D43EED6-A7D9-45A0-92AA-62B5D9AAE311}"/>
              </a:ext>
            </a:extLst>
          </p:cNvPr>
          <p:cNvSpPr>
            <a:spLocks noGrp="1"/>
          </p:cNvSpPr>
          <p:nvPr>
            <p:ph sz="half" idx="1"/>
          </p:nvPr>
        </p:nvSpPr>
        <p:spPr>
          <a:xfrm>
            <a:off x="1187823" y="1933201"/>
            <a:ext cx="10295966" cy="4351338"/>
          </a:xfrm>
        </p:spPr>
        <p:txBody>
          <a:bodyPr>
            <a:normAutofit/>
          </a:bodyPr>
          <a:lstStyle/>
          <a:p>
            <a:pPr marL="0" indent="0">
              <a:buNone/>
            </a:pPr>
            <a:r>
              <a:rPr lang="fr-FR"/>
              <a:t>2 à 3 groupes se concentrent sur le Liban, les 2 à 3 autres sur le Soudan du Sud</a:t>
            </a:r>
          </a:p>
          <a:p>
            <a:pPr marL="0" indent="0">
              <a:buNone/>
            </a:pPr>
            <a:endParaRPr lang="en-GB" dirty="0"/>
          </a:p>
          <a:p>
            <a:pPr marL="0" indent="0">
              <a:buNone/>
            </a:pPr>
            <a:r>
              <a:rPr lang="fr-FR"/>
              <a:t>Tâche : </a:t>
            </a:r>
          </a:p>
          <a:p>
            <a:pPr marL="0" indent="0">
              <a:buNone/>
            </a:pPr>
            <a:r>
              <a:rPr lang="fr-FR"/>
              <a:t>Par ordre de priorité, quelles sont les trois maladies que vous proposez à la vaccination dans votre contexte ? Justifiez votre choix. </a:t>
            </a:r>
          </a:p>
          <a:p>
            <a:pPr marL="0" indent="0">
              <a:buNone/>
            </a:pPr>
            <a:endParaRPr lang="en-GB" dirty="0"/>
          </a:p>
          <a:p>
            <a:pPr marL="0" indent="0">
              <a:buNone/>
            </a:pPr>
            <a:r>
              <a:rPr lang="fr-FR" b="1">
                <a:solidFill>
                  <a:srgbClr val="FF0000"/>
                </a:solidFill>
              </a:rPr>
              <a:t>Temps requis : 10 minutes</a:t>
            </a:r>
          </a:p>
          <a:p>
            <a:pPr marL="0" indent="0">
              <a:buNone/>
            </a:pPr>
            <a:endParaRPr lang="en-GB" b="1" dirty="0">
              <a:solidFill>
                <a:srgbClr val="FF0000"/>
              </a:solidFill>
            </a:endParaRPr>
          </a:p>
          <a:p>
            <a:pPr marL="0" indent="0">
              <a:buNone/>
            </a:pPr>
            <a:endParaRPr lang="fr-CH" dirty="0"/>
          </a:p>
        </p:txBody>
      </p:sp>
    </p:spTree>
    <p:extLst>
      <p:ext uri="{BB962C8B-B14F-4D97-AF65-F5344CB8AC3E}">
        <p14:creationId xmlns:p14="http://schemas.microsoft.com/office/powerpoint/2010/main" val="17835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B06B832-8771-40A9-AFB3-05BE22B6AAE2}"/>
              </a:ext>
            </a:extLst>
          </p:cNvPr>
          <p:cNvSpPr>
            <a:spLocks noGrp="1" noChangeArrowheads="1"/>
          </p:cNvSpPr>
          <p:nvPr>
            <p:ph type="title"/>
          </p:nvPr>
        </p:nvSpPr>
        <p:spPr>
          <a:xfrm>
            <a:off x="2025967" y="125414"/>
            <a:ext cx="9444215" cy="711299"/>
          </a:xfrm>
        </p:spPr>
        <p:txBody>
          <a:bodyPr>
            <a:noAutofit/>
          </a:bodyPr>
          <a:lstStyle/>
          <a:p>
            <a:r>
              <a:rPr lang="fr-FR" sz="4000" u="sng">
                <a:latin typeface="+mn-lt"/>
              </a:rPr>
              <a:t>Calendrier du programme élargi de vaccination au Liban (2015)</a:t>
            </a:r>
          </a:p>
        </p:txBody>
      </p:sp>
      <p:pic>
        <p:nvPicPr>
          <p:cNvPr id="5" name="Picture 4">
            <a:extLst>
              <a:ext uri="{FF2B5EF4-FFF2-40B4-BE49-F238E27FC236}">
                <a16:creationId xmlns:a16="http://schemas.microsoft.com/office/drawing/2014/main" id="{48012F01-AA1F-4529-9993-E4ED9CB49D8D}"/>
              </a:ext>
            </a:extLst>
          </p:cNvPr>
          <p:cNvPicPr>
            <a:picLocks noChangeAspect="1"/>
          </p:cNvPicPr>
          <p:nvPr/>
        </p:nvPicPr>
        <p:blipFill rotWithShape="1">
          <a:blip r:embed="rId3"/>
          <a:srcRect t="1701"/>
          <a:stretch/>
        </p:blipFill>
        <p:spPr>
          <a:xfrm>
            <a:off x="3139892" y="836713"/>
            <a:ext cx="5018456" cy="6005781"/>
          </a:xfrm>
          <a:prstGeom prst="rect">
            <a:avLst/>
          </a:prstGeom>
        </p:spPr>
      </p:pic>
    </p:spTree>
    <p:extLst>
      <p:ext uri="{BB962C8B-B14F-4D97-AF65-F5344CB8AC3E}">
        <p14:creationId xmlns:p14="http://schemas.microsoft.com/office/powerpoint/2010/main" val="429489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3253BE-52B7-4E06-B460-C31629E40293}"/>
              </a:ext>
            </a:extLst>
          </p:cNvPr>
          <p:cNvSpPr>
            <a:spLocks noGrp="1"/>
          </p:cNvSpPr>
          <p:nvPr>
            <p:ph type="title"/>
          </p:nvPr>
        </p:nvSpPr>
        <p:spPr>
          <a:xfrm>
            <a:off x="517918" y="51208"/>
            <a:ext cx="10902538" cy="1325563"/>
          </a:xfrm>
          <a:ln>
            <a:noFill/>
          </a:ln>
        </p:spPr>
        <p:txBody>
          <a:bodyPr>
            <a:normAutofit/>
          </a:bodyPr>
          <a:lstStyle/>
          <a:p>
            <a:pPr algn="ctr"/>
            <a:r>
              <a:rPr lang="fr-FR" sz="4000" u="sng">
                <a:latin typeface="+mn-lt"/>
              </a:rPr>
              <a:t>Calendrier du programme élargi de vaccination au Soudan du Sud</a:t>
            </a:r>
          </a:p>
        </p:txBody>
      </p:sp>
      <p:pic>
        <p:nvPicPr>
          <p:cNvPr id="7" name="Content Placeholder 7">
            <a:extLst>
              <a:ext uri="{FF2B5EF4-FFF2-40B4-BE49-F238E27FC236}">
                <a16:creationId xmlns:a16="http://schemas.microsoft.com/office/drawing/2014/main" id="{82CD120C-6B43-4705-B714-D1BE02DE778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31933" y="3863318"/>
            <a:ext cx="3514491" cy="2481085"/>
          </a:xfrm>
        </p:spPr>
      </p:pic>
      <p:pic>
        <p:nvPicPr>
          <p:cNvPr id="8" name="Picture 5">
            <a:extLst>
              <a:ext uri="{FF2B5EF4-FFF2-40B4-BE49-F238E27FC236}">
                <a16:creationId xmlns:a16="http://schemas.microsoft.com/office/drawing/2014/main" id="{2A339D29-D89D-4083-9148-4BDDDD23C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45" y="1102346"/>
            <a:ext cx="9179789" cy="567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4">
            <a:extLst>
              <a:ext uri="{FF2B5EF4-FFF2-40B4-BE49-F238E27FC236}">
                <a16:creationId xmlns:a16="http://schemas.microsoft.com/office/drawing/2014/main" id="{21130017-F8B0-417E-B5A8-15A827400EBB}"/>
              </a:ext>
            </a:extLst>
          </p:cNvPr>
          <p:cNvSpPr/>
          <p:nvPr/>
        </p:nvSpPr>
        <p:spPr>
          <a:xfrm>
            <a:off x="2018213" y="4682652"/>
            <a:ext cx="7901948" cy="84241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83274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3260479-630B-4513-9973-3A335020EF0C}"/>
              </a:ext>
            </a:extLst>
          </p:cNvPr>
          <p:cNvSpPr>
            <a:spLocks noGrp="1"/>
          </p:cNvSpPr>
          <p:nvPr>
            <p:ph idx="1"/>
          </p:nvPr>
        </p:nvSpPr>
        <p:spPr>
          <a:xfrm>
            <a:off x="1392891" y="975360"/>
            <a:ext cx="10515600" cy="5181600"/>
          </a:xfrm>
        </p:spPr>
        <p:txBody>
          <a:bodyPr/>
          <a:lstStyle/>
          <a:p>
            <a:pPr marL="0" indent="0">
              <a:buNone/>
            </a:pPr>
            <a:r>
              <a:rPr lang="fr-FR"/>
              <a:t>La priorité doit être établie sur la base des critères suivants / les éléments clés permettant d’établir la priorité sont :</a:t>
            </a:r>
          </a:p>
          <a:p>
            <a:pPr marL="457200" lvl="1" indent="0">
              <a:buNone/>
            </a:pPr>
            <a:endParaRPr lang="en-US" sz="2800" dirty="0"/>
          </a:p>
          <a:p>
            <a:pPr lvl="1">
              <a:buFont typeface="Arial" charset="0"/>
              <a:buChar char="•"/>
            </a:pPr>
            <a:r>
              <a:rPr lang="fr-FR" sz="2800" b="1" u="sng">
                <a:solidFill>
                  <a:srgbClr val="2A49D8"/>
                </a:solidFill>
              </a:rPr>
              <a:t>Le taux de létalité :</a:t>
            </a:r>
            <a:r>
              <a:rPr lang="fr-FR" sz="2800"/>
              <a:t> nombre de décès dus à la maladie/cas totaux de cette même maladie</a:t>
            </a:r>
          </a:p>
          <a:p>
            <a:pPr lvl="1">
              <a:buFont typeface="Arial" charset="0"/>
              <a:buChar char="•"/>
            </a:pPr>
            <a:endParaRPr lang="en-US" sz="2800" b="1" u="sng" dirty="0">
              <a:solidFill>
                <a:srgbClr val="2A49D8"/>
              </a:solidFill>
            </a:endParaRPr>
          </a:p>
          <a:p>
            <a:pPr lvl="1">
              <a:buFont typeface="Arial" charset="0"/>
              <a:buChar char="•"/>
            </a:pPr>
            <a:r>
              <a:rPr lang="fr-FR" sz="2800" b="1" u="sng">
                <a:solidFill>
                  <a:srgbClr val="2A49D8"/>
                </a:solidFill>
              </a:rPr>
              <a:t>Le nombre de reproduction de base (R0)</a:t>
            </a:r>
            <a:r>
              <a:rPr lang="fr-FR" sz="2800"/>
              <a:t> et le mode de transmission (potentiel épidémique) – R0 : nombre moyen de nouveaux cas (secondaires) produits par un cas</a:t>
            </a:r>
          </a:p>
          <a:p>
            <a:pPr>
              <a:buFontTx/>
              <a:buChar char="-"/>
            </a:pPr>
            <a:endParaRPr lang="fr-CH" dirty="0"/>
          </a:p>
        </p:txBody>
      </p:sp>
    </p:spTree>
    <p:extLst>
      <p:ext uri="{BB962C8B-B14F-4D97-AF65-F5344CB8AC3E}">
        <p14:creationId xmlns:p14="http://schemas.microsoft.com/office/powerpoint/2010/main" val="43844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2023-05-09T17:00:00+00:00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TSASSIST-19-3335</_dlc_DocId>
    <_dlc_DocIdUrl xmlns="a8a2af44-4b8d-404b-a8bd-4186350a523c">
      <Url>https://collab.ext.icrc.org/sites/TS_ASSIST/_layouts/15/DocIdRedir.aspx?ID=TSASSIST-19-3335</Url>
      <Description>TSASSIST-19-3335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6F85D0-4AB4-40D1-B903-96BBB8F72A27}">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customXml/itemProps2.xml><?xml version="1.0" encoding="utf-8"?>
<ds:datastoreItem xmlns:ds="http://schemas.openxmlformats.org/officeDocument/2006/customXml" ds:itemID="{B1EEA790-5075-4E30-AFDC-1605D93A0326}">
  <ds:schemaRefs>
    <ds:schemaRef ds:uri="http://schemas.microsoft.com/sharepoint/v3/contenttype/forms"/>
  </ds:schemaRefs>
</ds:datastoreItem>
</file>

<file path=customXml/itemProps3.xml><?xml version="1.0" encoding="utf-8"?>
<ds:datastoreItem xmlns:ds="http://schemas.openxmlformats.org/officeDocument/2006/customXml" ds:itemID="{B2980309-9ADF-47A2-9F90-45B4B91AFC7B}">
  <ds:schemaRefs>
    <ds:schemaRef ds:uri="Microsoft.SharePoint.Taxonomy.ContentTypeSync"/>
  </ds:schemaRefs>
</ds:datastoreItem>
</file>

<file path=customXml/itemProps4.xml><?xml version="1.0" encoding="utf-8"?>
<ds:datastoreItem xmlns:ds="http://schemas.openxmlformats.org/officeDocument/2006/customXml" ds:itemID="{7CB5B4B3-07C9-46A0-851B-DFBF80A025CE}">
  <ds:schemaRefs>
    <ds:schemaRef ds:uri="http://schemas.microsoft.com/sharepoint/events"/>
  </ds:schemaRefs>
</ds:datastoreItem>
</file>

<file path=customXml/itemProps5.xml><?xml version="1.0" encoding="utf-8"?>
<ds:datastoreItem xmlns:ds="http://schemas.openxmlformats.org/officeDocument/2006/customXml" ds:itemID="{52CFEDCE-9B7E-4DFD-A5A1-12DCCF7F9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TotalTime>
  <Words>2237</Words>
  <Application>Microsoft Office PowerPoint</Application>
  <PresentationFormat>Widescreen</PresentationFormat>
  <Paragraphs>342</Paragraphs>
  <Slides>31</Slides>
  <Notes>2</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Contexte 1 : la crise des réfugiés du Liban</vt:lpstr>
      <vt:lpstr>Contexte 2 : conflit interne au Soudan du Sud (depuis 2013)</vt:lpstr>
      <vt:lpstr>PowerPoint Presentation</vt:lpstr>
      <vt:lpstr>Calendrier du programme élargi de vaccination au Liban (2015)</vt:lpstr>
      <vt:lpstr>Calendrier du programme élargi de vaccination au Soudan du Sud</vt:lpstr>
      <vt:lpstr>PowerPoint Presentation</vt:lpstr>
      <vt:lpstr>Taux de létalité</vt:lpstr>
      <vt:lpstr>PowerPoint Presentation</vt:lpstr>
      <vt:lpstr>PowerPoint Presentation</vt:lpstr>
      <vt:lpstr>PowerPoint Presentation</vt:lpstr>
      <vt:lpstr>PowerPoint Presentation</vt:lpstr>
      <vt:lpstr>PowerPoint Presentation</vt:lpstr>
      <vt:lpstr>PowerPoint Presentation</vt:lpstr>
      <vt:lpstr>Il existe un vaccin pour les maladies suivantes</vt:lpstr>
      <vt:lpstr>Travail de groupe 2</vt:lpstr>
      <vt:lpstr>PowerPoint Presentation</vt:lpstr>
      <vt:lpstr>PowerPoint Presentation</vt:lpstr>
      <vt:lpstr>Tenir compte des contraintes</vt:lpstr>
      <vt:lpstr>PowerPoint Presentation</vt:lpstr>
      <vt:lpstr>Récapitulatif 1 </vt:lpstr>
      <vt:lpstr>Récapitulatif 2</vt:lpstr>
      <vt:lpstr>Récapitulatif 3  </vt:lpstr>
      <vt:lpstr>Des questions ?</vt:lpstr>
      <vt:lpstr>PowerPoint Presentation</vt:lpstr>
      <vt:lpstr>Analysis South Sudan measles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Antje Van Roeden</dc:creator>
  <cp:lastModifiedBy>Aleksandra Kokanovic</cp:lastModifiedBy>
  <cp:revision>16</cp:revision>
  <dcterms:created xsi:type="dcterms:W3CDTF">2019-11-18T21:10:25Z</dcterms:created>
  <dcterms:modified xsi:type="dcterms:W3CDTF">2023-06-02T10:25:07Z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643063b1-87e7-47fc-a82d-d0185cf3d52c</vt:lpwstr>
  </property>
</Properties>
</file>