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72"/>
  </p:notesMasterIdLst>
  <p:sldIdLst>
    <p:sldId id="256" r:id="rId7"/>
    <p:sldId id="459" r:id="rId8"/>
    <p:sldId id="259" r:id="rId9"/>
    <p:sldId id="260" r:id="rId10"/>
    <p:sldId id="261" r:id="rId11"/>
    <p:sldId id="262" r:id="rId12"/>
    <p:sldId id="263" r:id="rId13"/>
    <p:sldId id="264" r:id="rId14"/>
    <p:sldId id="266" r:id="rId15"/>
    <p:sldId id="265" r:id="rId16"/>
    <p:sldId id="267" r:id="rId17"/>
    <p:sldId id="856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378" r:id="rId29"/>
    <p:sldId id="379" r:id="rId30"/>
    <p:sldId id="380" r:id="rId31"/>
    <p:sldId id="381" r:id="rId32"/>
    <p:sldId id="382" r:id="rId33"/>
    <p:sldId id="384" r:id="rId34"/>
    <p:sldId id="359" r:id="rId35"/>
    <p:sldId id="386" r:id="rId36"/>
    <p:sldId id="361" r:id="rId37"/>
    <p:sldId id="362" r:id="rId38"/>
    <p:sldId id="387" r:id="rId39"/>
    <p:sldId id="288" r:id="rId40"/>
    <p:sldId id="394" r:id="rId41"/>
    <p:sldId id="392" r:id="rId42"/>
    <p:sldId id="857" r:id="rId43"/>
    <p:sldId id="388" r:id="rId44"/>
    <p:sldId id="390" r:id="rId45"/>
    <p:sldId id="417" r:id="rId46"/>
    <p:sldId id="389" r:id="rId47"/>
    <p:sldId id="855" r:id="rId48"/>
    <p:sldId id="363" r:id="rId49"/>
    <p:sldId id="444" r:id="rId50"/>
    <p:sldId id="391" r:id="rId51"/>
    <p:sldId id="424" r:id="rId52"/>
    <p:sldId id="395" r:id="rId53"/>
    <p:sldId id="365" r:id="rId54"/>
    <p:sldId id="457" r:id="rId55"/>
    <p:sldId id="396" r:id="rId56"/>
    <p:sldId id="306" r:id="rId57"/>
    <p:sldId id="398" r:id="rId58"/>
    <p:sldId id="458" r:id="rId59"/>
    <p:sldId id="403" r:id="rId60"/>
    <p:sldId id="453" r:id="rId61"/>
    <p:sldId id="452" r:id="rId62"/>
    <p:sldId id="400" r:id="rId63"/>
    <p:sldId id="401" r:id="rId64"/>
    <p:sldId id="402" r:id="rId65"/>
    <p:sldId id="443" r:id="rId66"/>
    <p:sldId id="404" r:id="rId67"/>
    <p:sldId id="405" r:id="rId68"/>
    <p:sldId id="860" r:id="rId69"/>
    <p:sldId id="449" r:id="rId70"/>
    <p:sldId id="406" r:id="rId71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5CD"/>
    <a:srgbClr val="CCFF33"/>
    <a:srgbClr val="99FF33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796" autoAdjust="0"/>
    <p:restoredTop sz="67719" autoAdjust="0"/>
  </p:normalViewPr>
  <p:slideViewPr>
    <p:cSldViewPr snapToGrid="0">
      <p:cViewPr varScale="1">
        <p:scale>
          <a:sx n="45" d="100"/>
          <a:sy n="45" d="100"/>
        </p:scale>
        <p:origin x="740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BCE976B-92F4-46E4-8341-F1C9901E617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FAA3F31-8C95-47F2-9C7A-A56F25237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26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Photos: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Left: Cox’s Bazar, Cox’s Bazar; Sheikh </a:t>
            </a:r>
            <a:r>
              <a:rPr lang="en-GB" dirty="0" err="1"/>
              <a:t>Mehedi</a:t>
            </a:r>
            <a:r>
              <a:rPr lang="en-GB" dirty="0"/>
              <a:t> Morshed, </a:t>
            </a:r>
            <a:r>
              <a:rPr lang="fr-CH" dirty="0"/>
              <a:t>©ICRC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Middle: Outskirts of Aleppo, Syria, 2015. </a:t>
            </a:r>
            <a:r>
              <a:rPr lang="en-GB" dirty="0" err="1"/>
              <a:t>Teun</a:t>
            </a:r>
            <a:r>
              <a:rPr lang="en-GB" dirty="0"/>
              <a:t> </a:t>
            </a:r>
            <a:r>
              <a:rPr lang="en-GB" dirty="0" err="1"/>
              <a:t>Voeten</a:t>
            </a:r>
            <a:r>
              <a:rPr lang="en-GB" dirty="0"/>
              <a:t>; 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©ICRC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Right: </a:t>
            </a:r>
            <a:r>
              <a:rPr lang="en-GB" i="0" dirty="0"/>
              <a:t>DRC, 2013; Roberto </a:t>
            </a:r>
            <a:r>
              <a:rPr lang="en-GB" i="0" dirty="0" err="1"/>
              <a:t>Forin</a:t>
            </a:r>
            <a:r>
              <a:rPr lang="en-GB" i="0" dirty="0"/>
              <a:t>, </a:t>
            </a:r>
            <a:r>
              <a:rPr lang="fr-CH" i="0" dirty="0"/>
              <a:t>©</a:t>
            </a:r>
            <a:r>
              <a:rPr lang="en-GB" i="0" dirty="0"/>
              <a:t>ICRC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A3F31-8C95-47F2-9C7A-A56F252379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89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>
            <a:extLst>
              <a:ext uri="{FF2B5EF4-FFF2-40B4-BE49-F238E27FC236}">
                <a16:creationId xmlns:a16="http://schemas.microsoft.com/office/drawing/2014/main" id="{E2A04CBF-5965-4445-9761-809F0E3147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Espace réservé des commentaires 2">
            <a:extLst>
              <a:ext uri="{FF2B5EF4-FFF2-40B4-BE49-F238E27FC236}">
                <a16:creationId xmlns:a16="http://schemas.microsoft.com/office/drawing/2014/main" id="{D273FF26-F192-48A6-9112-C9A7FD649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3309" indent="-233309">
              <a:spcBef>
                <a:spcPct val="0"/>
              </a:spcBef>
              <a:buFontTx/>
              <a:buAutoNum type="arabicPeriod"/>
            </a:pPr>
            <a:r>
              <a:rPr lang="en-CA" altLang="en-US">
                <a:latin typeface="Arial" panose="020B0604020202020204" pitchFamily="34" charset="0"/>
                <a:cs typeface="Arial" panose="020B0604020202020204" pitchFamily="34" charset="0"/>
              </a:rPr>
              <a:t>Unique and temporary source </a:t>
            </a:r>
          </a:p>
          <a:p>
            <a:pPr marL="233309" indent="-233309">
              <a:spcBef>
                <a:spcPct val="0"/>
              </a:spcBef>
              <a:buFontTx/>
              <a:buAutoNum type="arabicPeriod"/>
            </a:pPr>
            <a:r>
              <a:rPr lang="en-CA" altLang="en-US">
                <a:latin typeface="Arial" panose="020B0604020202020204" pitchFamily="34" charset="0"/>
                <a:cs typeface="Arial" panose="020B0604020202020204" pitchFamily="34" charset="0"/>
              </a:rPr>
              <a:t>Continuing common source </a:t>
            </a:r>
          </a:p>
          <a:p>
            <a:pPr marL="233309" indent="-233309">
              <a:spcBef>
                <a:spcPct val="0"/>
              </a:spcBef>
              <a:buFontTx/>
              <a:buAutoNum type="arabicPeriod"/>
            </a:pPr>
            <a:endParaRPr lang="en-C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914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fr-FR"/>
              <a:t>World Health Organization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113E6F1C-458A-456A-B051-78DF8E00485C}" type="datetime3">
              <a:rPr lang="en-US" altLang="fr-FR"/>
              <a:pPr/>
              <a:t>2 June 2023</a:t>
            </a:fld>
            <a:endParaRPr lang="en-US" alt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BD735A-928D-4A70-BB8B-FEBFFE6593B0}" type="slidenum">
              <a:rPr lang="en-US" altLang="fr-FR"/>
              <a:pPr/>
              <a:t>42</a:t>
            </a:fld>
            <a:endParaRPr lang="en-US" altLang="fr-FR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7500" y="869950"/>
            <a:ext cx="6164263" cy="3468688"/>
          </a:xfrm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19638"/>
            <a:ext cx="4981575" cy="4176712"/>
          </a:xfrm>
        </p:spPr>
        <p:txBody>
          <a:bodyPr/>
          <a:lstStyle/>
          <a:p>
            <a:r>
              <a:rPr lang="en-US" altLang="fr-FR" noProof="0" dirty="0"/>
              <a:t>Shows the start and end</a:t>
            </a:r>
            <a:r>
              <a:rPr lang="en-US" altLang="fr-FR" baseline="0" noProof="0" dirty="0"/>
              <a:t> of an outbreak and peaks. </a:t>
            </a:r>
          </a:p>
          <a:p>
            <a:r>
              <a:rPr lang="en-US" altLang="fr-FR" baseline="0" noProof="0" dirty="0"/>
              <a:t>Can be presented in days or hours for food borne outbreaks</a:t>
            </a:r>
          </a:p>
          <a:p>
            <a:endParaRPr lang="en-US" altLang="fr-FR" baseline="0" noProof="0" dirty="0"/>
          </a:p>
          <a:p>
            <a:r>
              <a:rPr lang="en-US" altLang="fr-FR" baseline="0" noProof="0" dirty="0"/>
              <a:t>In crisis situations usually presented in epidemiological weeks.</a:t>
            </a:r>
          </a:p>
          <a:p>
            <a:endParaRPr lang="en-US" altLang="fr-FR" baseline="0" noProof="0" dirty="0"/>
          </a:p>
          <a:p>
            <a:pPr>
              <a:buFontTx/>
              <a:buChar char="•"/>
            </a:pPr>
            <a:r>
              <a:rPr lang="en-US" noProof="0" dirty="0"/>
              <a:t>The </a:t>
            </a:r>
            <a:r>
              <a:rPr lang="en-US" noProof="0" dirty="0" err="1"/>
              <a:t>epicurve</a:t>
            </a:r>
            <a:r>
              <a:rPr lang="en-US" noProof="0" dirty="0"/>
              <a:t> of a </a:t>
            </a:r>
            <a:r>
              <a:rPr lang="en-US" b="1" noProof="0" dirty="0"/>
              <a:t>point source outbreak </a:t>
            </a:r>
            <a:r>
              <a:rPr lang="en-US" noProof="0" dirty="0"/>
              <a:t>has a maximal peak and lasts one incubation period.  A good example is a contaminated meal.</a:t>
            </a:r>
          </a:p>
          <a:p>
            <a:pPr>
              <a:buFontTx/>
              <a:buChar char="•"/>
            </a:pPr>
            <a:r>
              <a:rPr lang="en-US" noProof="0" dirty="0"/>
              <a:t>A </a:t>
            </a:r>
            <a:r>
              <a:rPr lang="en-US" b="1" noProof="0" dirty="0"/>
              <a:t>continuous source outbreak </a:t>
            </a:r>
            <a:r>
              <a:rPr lang="en-US" noProof="0" dirty="0"/>
              <a:t>(like a contaminated drinking water source), has one or more peaks and lasts more than one incubation period.</a:t>
            </a:r>
          </a:p>
          <a:p>
            <a:pPr>
              <a:buFontTx/>
              <a:buChar char="•"/>
            </a:pPr>
            <a:r>
              <a:rPr lang="en-US" noProof="0" dirty="0"/>
              <a:t>A </a:t>
            </a:r>
            <a:r>
              <a:rPr lang="en-US" b="1" noProof="0" dirty="0"/>
              <a:t>propagated or person-to-person outbreak </a:t>
            </a:r>
            <a:r>
              <a:rPr lang="en-US" noProof="0" dirty="0"/>
              <a:t>has multiple peaks separated by approximately one incubation period.</a:t>
            </a:r>
          </a:p>
          <a:p>
            <a:pPr>
              <a:buFontTx/>
              <a:buChar char="•"/>
            </a:pPr>
            <a:r>
              <a:rPr lang="en-US" noProof="0" dirty="0"/>
              <a:t>An intermittent source outbreak, such as a food sold over a long time (almonds and SE PT30), has multiple small peaks with no relation to the incubation period</a:t>
            </a:r>
            <a:r>
              <a:rPr lang="en-C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9612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208546BF-283E-4FA3-87F5-EE1C926C2E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DC64A250-2364-4002-ACFC-C7765C5CEC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8655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Globally From April 23 to 30, 31 cases identified, confirmed 14, suspected 17.</a:t>
            </a:r>
          </a:p>
          <a:p>
            <a:pPr defTabSz="918655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26 Cases were admitted in local hospital, 3 visited the hospital as outpatient and 2 were  identified through active case searching and treated at home </a:t>
            </a:r>
          </a:p>
          <a:p>
            <a:pPr defTabSz="918655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18655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Search for epidemiological link between cases revealed that 19 patients mentioned one to three direct link with other patients. A total of 11 interconnections chains are reported : 2 are mother and child, 2 are aunt and nephew, 2 are neighbors, 2 are boy and girl friends, 6 friends and 7 others who shared the same table and bedroom during the wake, 2 are friends sharing one meal day prior the disease. Four patients (Three teenagers and one young adult patients) are included in three clusters. </a:t>
            </a:r>
          </a:p>
          <a:p>
            <a:pPr defTabSz="918655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214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A3F31-8C95-47F2-9C7A-A56F252379E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24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r>
              <a:rPr lang="en-CA" sz="1200" b="1" dirty="0"/>
              <a:t>COHORT STUDIES</a:t>
            </a:r>
          </a:p>
          <a:p>
            <a:pPr>
              <a:defRPr/>
            </a:pPr>
            <a:r>
              <a:rPr lang="en-CA" sz="1200" dirty="0"/>
              <a:t>Well defined groups of exposed and non-exposed individuals</a:t>
            </a:r>
          </a:p>
          <a:p>
            <a:pPr>
              <a:defRPr/>
            </a:pPr>
            <a:r>
              <a:rPr lang="en-CA" sz="1200" dirty="0"/>
              <a:t>Track and compare disease (or outcome) among exposed and non-exposed individuals</a:t>
            </a:r>
          </a:p>
          <a:p>
            <a:endParaRPr lang="en-US" dirty="0"/>
          </a:p>
          <a:p>
            <a:pPr marL="0" indent="0" algn="ctr">
              <a:buNone/>
              <a:defRPr/>
            </a:pPr>
            <a:r>
              <a:rPr lang="en-CA" sz="1200" b="1" dirty="0"/>
              <a:t>CASE-CONTROL STUDIES</a:t>
            </a:r>
          </a:p>
          <a:p>
            <a:pPr>
              <a:defRPr/>
            </a:pPr>
            <a:r>
              <a:rPr lang="en-CA" sz="1200" dirty="0"/>
              <a:t>Compare individuals with a disease to those without the disease </a:t>
            </a:r>
          </a:p>
          <a:p>
            <a:pPr>
              <a:defRPr/>
            </a:pPr>
            <a:r>
              <a:rPr lang="en-CA" sz="1200" dirty="0"/>
              <a:t>Examine differences in exposures or risk factors</a:t>
            </a:r>
          </a:p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A3F31-8C95-47F2-9C7A-A56F252379E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39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A3F31-8C95-47F2-9C7A-A56F252379E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83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A3F31-8C95-47F2-9C7A-A56F252379E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45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94983E31-7A07-4DA6-8652-5A8C76B2E8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034D5463-492D-463A-8B36-D23F85914B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58518" lvl="1"/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Bacteriology </a:t>
            </a:r>
          </a:p>
          <a:p>
            <a:pPr marL="458518" lvl="1">
              <a:buFont typeface="Calibri" panose="020F0502020204030204" pitchFamily="34" charset="0"/>
              <a:buAutoNum type="arabicPeriod"/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Liberia National Referent Laboratory  : Ebola (26/04)</a:t>
            </a:r>
          </a:p>
          <a:p>
            <a:pPr marL="458518" lvl="1">
              <a:buFont typeface="Calibri" panose="020F0502020204030204" pitchFamily="34" charset="0"/>
              <a:buAutoNum type="arabicPeriod"/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CDC Atlanta (7 patients samples, 1/05)</a:t>
            </a:r>
          </a:p>
          <a:p>
            <a:pPr marL="458518" lvl="1">
              <a:buFont typeface="Calibri" panose="020F0502020204030204" pitchFamily="34" charset="0"/>
              <a:buAutoNum type="arabicPeriod"/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WHO collaborative centre for Viral Haemorrhagic Fever in Lyon (3 patients samples) </a:t>
            </a:r>
          </a:p>
          <a:p>
            <a:pPr marL="458518" lvl="1">
              <a:buFont typeface="Calibri" panose="020F0502020204030204" pitchFamily="34" charset="0"/>
              <a:buAutoNum type="arabicPeriod"/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WHO Referent Lab for meningococci, Pasteur Institute Paris (3 samples, 10/05) </a:t>
            </a:r>
          </a:p>
          <a:p>
            <a:pPr marL="458518" lvl="1">
              <a:buFont typeface="Calibri" panose="020F0502020204030204" pitchFamily="34" charset="0"/>
              <a:buAutoNum type="arabicPeriod"/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CDC Monrovia : 18 patients (11/05)</a:t>
            </a:r>
          </a:p>
          <a:p>
            <a:pPr marL="458518" lvl="1">
              <a:buFont typeface="Calibri" panose="020F0502020204030204" pitchFamily="34" charset="0"/>
              <a:buAutoNum type="arabicPeriod"/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National health Institute for Communicable Disease in South Africa (13/05/17) 22 samples as control quality) </a:t>
            </a:r>
          </a:p>
          <a:p>
            <a:pPr algn="l" rtl="0"/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Food investigations: </a:t>
            </a:r>
          </a:p>
          <a:p>
            <a:pPr lvl="2" algn="l" rtl="0"/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From house of cases: powdered milk, sugar, cake, pepper, seasoning, fresh garlic, salt, raw eggs, mayonnaise, butter, flour, can of sardine, cooking soda, salt.</a:t>
            </a:r>
          </a:p>
          <a:p>
            <a:pPr lvl="2" algn="l" rtl="0"/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Drinks: Soft drink cans, Tea, water samples, </a:t>
            </a:r>
          </a:p>
          <a:p>
            <a:pPr marL="458518" lvl="1">
              <a:spcBef>
                <a:spcPct val="0"/>
              </a:spcBef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Toxics: : 3 urines samples tested for presence of metals and  organophosphates pesticides</a:t>
            </a:r>
          </a:p>
          <a:p>
            <a:pPr algn="l" rtl="0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794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0099"/>
                </a:solidFill>
                <a:latin typeface="Arial" pitchFamily="34" charset="0"/>
                <a:ea typeface="MS PGothic" pitchFamily="34" charset="-128"/>
              </a:defRPr>
            </a:lvl1pPr>
            <a:lvl2pPr marL="772172" indent="-295725">
              <a:defRPr>
                <a:solidFill>
                  <a:srgbClr val="000099"/>
                </a:solidFill>
                <a:latin typeface="Arial" pitchFamily="34" charset="0"/>
                <a:ea typeface="MS PGothic" pitchFamily="34" charset="-128"/>
              </a:defRPr>
            </a:lvl2pPr>
            <a:lvl3pPr marL="1187832" indent="-236580">
              <a:defRPr>
                <a:solidFill>
                  <a:srgbClr val="000099"/>
                </a:solidFill>
                <a:latin typeface="Arial" pitchFamily="34" charset="0"/>
                <a:ea typeface="MS PGothic" pitchFamily="34" charset="-128"/>
              </a:defRPr>
            </a:lvl3pPr>
            <a:lvl4pPr marL="1662635" indent="-236580">
              <a:defRPr>
                <a:solidFill>
                  <a:srgbClr val="000099"/>
                </a:solidFill>
                <a:latin typeface="Arial" pitchFamily="34" charset="0"/>
                <a:ea typeface="MS PGothic" pitchFamily="34" charset="-128"/>
              </a:defRPr>
            </a:lvl4pPr>
            <a:lvl5pPr marL="2137441" indent="-236580">
              <a:defRPr>
                <a:solidFill>
                  <a:srgbClr val="000099"/>
                </a:solidFill>
                <a:latin typeface="Arial" pitchFamily="34" charset="0"/>
                <a:ea typeface="MS PGothic" pitchFamily="34" charset="-128"/>
              </a:defRPr>
            </a:lvl5pPr>
            <a:lvl6pPr marL="2610601" indent="-23658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itchFamily="34" charset="0"/>
                <a:ea typeface="MS PGothic" pitchFamily="34" charset="-128"/>
              </a:defRPr>
            </a:lvl6pPr>
            <a:lvl7pPr marL="3083762" indent="-23658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itchFamily="34" charset="0"/>
                <a:ea typeface="MS PGothic" pitchFamily="34" charset="-128"/>
              </a:defRPr>
            </a:lvl7pPr>
            <a:lvl8pPr marL="3556923" indent="-23658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itchFamily="34" charset="0"/>
                <a:ea typeface="MS PGothic" pitchFamily="34" charset="-128"/>
              </a:defRPr>
            </a:lvl8pPr>
            <a:lvl9pPr marL="4030084" indent="-23658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FF48EA91-44DB-4556-B6D3-7B0D81FA85EF}" type="slidenum">
              <a:rPr lang="en-AU" altLang="en-US" smtClean="0">
                <a:solidFill>
                  <a:schemeClr val="tx1"/>
                </a:solidFill>
                <a:latin typeface="Times" charset="0"/>
              </a:rPr>
              <a:pPr/>
              <a:t>63</a:t>
            </a:fld>
            <a:endParaRPr lang="en-AU" alt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015" y="4861483"/>
            <a:ext cx="5205270" cy="4606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7435" indent="-177435">
              <a:buFontTx/>
              <a:buChar char="•"/>
            </a:pPr>
            <a:r>
              <a:rPr lang="en-US" altLang="en-US" dirty="0">
                <a:latin typeface="Times" charset="0"/>
              </a:rPr>
              <a:t>Don’t need to be followed in detail but do provide an outline</a:t>
            </a:r>
          </a:p>
        </p:txBody>
      </p:sp>
    </p:spTree>
    <p:extLst>
      <p:ext uri="{BB962C8B-B14F-4D97-AF65-F5344CB8AC3E}">
        <p14:creationId xmlns:p14="http://schemas.microsoft.com/office/powerpoint/2010/main" val="6952403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8767E6F7-17EA-4237-BCE0-57A455697A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id="{4DAE5387-40E9-4F9F-996B-1FB3B07C3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l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April 25 :14 cases with 8 deaths of an unexplained illness in Greenville city reported to NIPH Monrovia. </a:t>
            </a:r>
          </a:p>
          <a:p>
            <a:pPr algn="l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All patients attended a funeral on the night of the 21</a:t>
            </a:r>
            <a:r>
              <a:rPr lang="en-GB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 of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until the 22 .</a:t>
            </a:r>
          </a:p>
          <a:p>
            <a:pPr algn="l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The deceased was a religious leader who died one month before his funeral. The body was frozen at Monrovia morgue. Because he was well known the family prepared a funeral with the community and everybody could attend the funeral.</a:t>
            </a:r>
          </a:p>
          <a:p>
            <a:pPr algn="l" rtl="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April 25- 27: 20 cases with 11 deaths </a:t>
            </a:r>
          </a:p>
          <a:p>
            <a:pPr algn="l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Attendance to a Funeral of religious leader April 21-22 with more than 200 participants from different counties.</a:t>
            </a:r>
          </a:p>
          <a:p>
            <a:pPr algn="l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Main symptoms: general weakness, headaches, vomiting, abdominal pain and mental disorders.</a:t>
            </a:r>
          </a:p>
          <a:p>
            <a:pPr algn="l" rtl="0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On Tuesday, 25th April 2017 at 10:30 GMT,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Sinoe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County Health Team (SCHT) notified the National Public Health institute of Liberia (NPHIL) and the Ministry of Health (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MoH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) of a cluster of unexplained health event involving 14 cases with 8 deaths in Greenville City,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Sinoe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 From the 25th to 27th April, the number of cases increased to 20 with 11 deaths reported (Case fatality rate is 55%). The first case identified in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Montserrado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County was a person who reportedly attended the </a:t>
            </a:r>
          </a:p>
          <a:p>
            <a:pPr algn="l" rtl="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funeral in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Sinoe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County. This case was initially admitted at a clinic and subsequently referred to a hospital with signs and symptoms of headache, fever, diarrhea mental confusion and convulsion and died this afternoon in Monrovia.</a:t>
            </a:r>
          </a:p>
          <a:p>
            <a:pPr algn="l" rtl="0"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Main symptoms: general weakness, headaches, vomiting, abdominal pain and mental disorders.</a:t>
            </a:r>
          </a:p>
          <a:p>
            <a:pPr algn="l" rt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Rapid Emergency Team from Monrovia on site April 26</a:t>
            </a:r>
          </a:p>
          <a:p>
            <a:pPr lvl="1" algn="l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Priority: Ruling out Ebola disease</a:t>
            </a:r>
          </a:p>
          <a:p>
            <a:pPr lvl="1" algn="l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medical investigation </a:t>
            </a:r>
          </a:p>
          <a:p>
            <a:pPr lvl="2" algn="l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Case review, interviews,  </a:t>
            </a:r>
          </a:p>
          <a:p>
            <a:pPr lvl="2" algn="l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Direct observations of patients, autopsies</a:t>
            </a:r>
          </a:p>
          <a:p>
            <a:pPr lvl="2" algn="l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Collection of biological samples</a:t>
            </a:r>
          </a:p>
          <a:p>
            <a:pPr lvl="2" algn="l"/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epidemiological investigation </a:t>
            </a:r>
          </a:p>
          <a:p>
            <a:pPr lvl="2" algn="l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Case definition </a:t>
            </a:r>
          </a:p>
          <a:p>
            <a:pPr lvl="2" algn="l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Active case finding</a:t>
            </a:r>
          </a:p>
          <a:p>
            <a:pPr lvl="2" algn="l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Questionnaire for systematic data collection</a:t>
            </a:r>
          </a:p>
          <a:p>
            <a:pPr lvl="2" algn="l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Contact tracing</a:t>
            </a:r>
          </a:p>
          <a:p>
            <a:pPr lvl="2" algn="l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Case control study</a:t>
            </a:r>
          </a:p>
          <a:p>
            <a:pPr algn="l" rtl="0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846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dirty="0">
                <a:ea typeface="MS Mincho" panose="02020609040205080304" pitchFamily="49" charset="-128"/>
              </a:rPr>
              <a:t>Prevention and Control of Infection (PCI)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A3F31-8C95-47F2-9C7A-A56F252379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5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A3F31-8C95-47F2-9C7A-A56F252379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8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>
            <a:extLst>
              <a:ext uri="{FF2B5EF4-FFF2-40B4-BE49-F238E27FC236}">
                <a16:creationId xmlns:a16="http://schemas.microsoft.com/office/drawing/2014/main" id="{32DA7A18-97C7-42CE-BF3B-A91EA5A4E9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Espace réservé des commentaires 2">
            <a:extLst>
              <a:ext uri="{FF2B5EF4-FFF2-40B4-BE49-F238E27FC236}">
                <a16:creationId xmlns:a16="http://schemas.microsoft.com/office/drawing/2014/main" id="{A7C1B3D3-C5B5-4492-9132-FB1CCC2AA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altLang="en-US">
                <a:latin typeface="Arial" panose="020B0604020202020204" pitchFamily="34" charset="0"/>
                <a:cs typeface="Arial" panose="020B0604020202020204" pitchFamily="34" charset="0"/>
              </a:rPr>
              <a:t>To avoid interpretation of every person </a:t>
            </a:r>
          </a:p>
          <a:p>
            <a:pPr eaLnBrk="1" hangingPunct="1">
              <a:spcBef>
                <a:spcPct val="0"/>
              </a:spcBef>
            </a:pPr>
            <a:r>
              <a:rPr lang="fr-FR" altLang="en-US">
                <a:latin typeface="Arial" panose="020B0604020202020204" pitchFamily="34" charset="0"/>
                <a:cs typeface="Arial" panose="020B0604020202020204" pitchFamily="34" charset="0"/>
              </a:rPr>
              <a:t>Need to decide threshold</a:t>
            </a:r>
          </a:p>
        </p:txBody>
      </p:sp>
    </p:spTree>
    <p:extLst>
      <p:ext uri="{BB962C8B-B14F-4D97-AF65-F5344CB8AC3E}">
        <p14:creationId xmlns:p14="http://schemas.microsoft.com/office/powerpoint/2010/main" val="313253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5FC3058E-8AB1-4006-B388-2D867A3A7D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5CB6CEC2-906C-4072-9172-A13C8B6AB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Questions to review to define the level of sensitivity of a case definition:.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What is the rate of apparent and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inapparentes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infections for this disease?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What are the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pathognomoniques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signs of the disease?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What are the lab technics validate and easy to implement and reliable for this disease?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Do we need to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indentify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every case in this investigation?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Ex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Heaptits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E in Chad in 2016-17, no treatment, no vaccine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019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A3F31-8C95-47F2-9C7A-A56F252379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33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A3F31-8C95-47F2-9C7A-A56F252379E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53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A9344505-D411-46DF-A9F8-E8B5BFFBD9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117B99A8-B375-413A-BB6B-E4540B497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Most commonly per date of onset of the disease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If not available per date of admission or contact with health facility </a:t>
            </a: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157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9601406E-0033-426E-AFE1-A9E2416353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5477EAE0-E4FE-425F-9F7F-9D25DBAF4E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l" rtl="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CONTAGION" -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Bande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Annonce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Officielle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to go back to the source and find a solution to this disaster. A Film by: Steven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Soderbergh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With: Marion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Cotillard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Matt Damon, Jude Law, Bryan Cranston, Gwyneth Paltrow, Kate Winslet, Laurence Fishburne. Accustomed to thriller with Ocean's Eleven,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Soderbergh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returns with a whole new story: a devastating pandemic explodes on a global scale ...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674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DCFA5-2529-495F-82E4-F7125F47A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360252-9341-4A6A-82D1-0F2ACBFE48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CA1A4-A873-4483-B070-56DAB10D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53D0-0D59-4CBB-8E45-4AEC5E7BD26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17E9-1FA8-49FF-B92E-30ADBAF49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54600-46DF-4593-9BC2-51F1D3328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B3C-83AA-41EF-BE60-EB2A700EDCA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EBEB30-3730-4861-AF78-C9EA0D0B93F2}"/>
              </a:ext>
            </a:extLst>
          </p:cNvPr>
          <p:cNvSpPr/>
          <p:nvPr userDrawn="1"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AFA86E-FA07-4FC4-8031-2DEE23EC6FA4}"/>
              </a:ext>
            </a:extLst>
          </p:cNvPr>
          <p:cNvSpPr txBox="1"/>
          <p:nvPr userDrawn="1"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</p:spTree>
    <p:extLst>
      <p:ext uri="{BB962C8B-B14F-4D97-AF65-F5344CB8AC3E}">
        <p14:creationId xmlns:p14="http://schemas.microsoft.com/office/powerpoint/2010/main" val="1062923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D4DF0-0AE9-429B-89C9-BDF454660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A0B45-C5C4-42AE-BDAF-75717B422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2D5DF-923A-45FA-8538-A1B8BF85C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53D0-0D59-4CBB-8E45-4AEC5E7BD26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6E0F-4003-4F46-AAD1-33328CFE6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96F4F-2B36-44C8-9B40-380FC25D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B3C-83AA-41EF-BE60-EB2A700ED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4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ECEA67-F85E-4CF1-A017-0B6F484D31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52C0C4-2132-4CD1-8064-4EA9A5C64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48EF0-BDD5-4B7C-AB0C-BED10AFB9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53D0-0D59-4CBB-8E45-4AEC5E7BD26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6AAC1-D550-458F-BD68-4504A45BE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7989A-2399-44AF-A1D3-3C239A9C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B3C-83AA-41EF-BE60-EB2A700ED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45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e la date 3">
            <a:extLst>
              <a:ext uri="{FF2B5EF4-FFF2-40B4-BE49-F238E27FC236}">
                <a16:creationId xmlns:a16="http://schemas.microsoft.com/office/drawing/2014/main" id="{BD5AF758-DB7B-4226-99B5-89EF734D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9654" y="6356933"/>
            <a:ext cx="1972874" cy="364281"/>
          </a:xfrm>
          <a:prstGeom prst="rect">
            <a:avLst/>
          </a:prstGeom>
        </p:spPr>
        <p:txBody>
          <a:bodyPr/>
          <a:lstStyle>
            <a:lvl1pPr rtl="1"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A0B7EFA-CCA4-4656-9AD1-E8A2A130F3D2}" type="datetime1">
              <a:rPr lang="en-US"/>
              <a:pPr>
                <a:defRPr/>
              </a:pPr>
              <a:t>6/2/2023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867B76-E0CB-445E-960E-1CF6C11A7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52529" y="6356933"/>
            <a:ext cx="5686945" cy="364281"/>
          </a:xfrm>
          <a:prstGeom prst="rect">
            <a:avLst/>
          </a:prstGeom>
        </p:spPr>
        <p:txBody>
          <a:bodyPr/>
          <a:lstStyle>
            <a:lvl1pPr rtl="1"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873810-1AEC-4B00-A12B-90594B5EE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9473" y="6356933"/>
            <a:ext cx="1969254" cy="36428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 eaLnBrk="1" hangingPunct="1">
              <a:defRPr/>
            </a:lvl1pPr>
          </a:lstStyle>
          <a:p>
            <a:pPr>
              <a:defRPr/>
            </a:pPr>
            <a:fld id="{210394CB-C885-4ED7-ADEF-246C919398E9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232917460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12192000" cy="12382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0054" y="1542079"/>
            <a:ext cx="5440788" cy="2084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04601" y="1542079"/>
            <a:ext cx="5440788" cy="2084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90054" y="3765206"/>
            <a:ext cx="5440788" cy="2086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4601" y="3765206"/>
            <a:ext cx="5440788" cy="2086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517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74E5C-A29D-4122-B81F-35A2F1698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7D1F7-616E-403A-B2A2-07FA7FA22195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E6192-5A41-4599-8013-AF369B43F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53D0-0D59-4CBB-8E45-4AEC5E7BD26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72F62-0E72-4927-A533-15F9660B7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CE165-D32D-41C5-82F6-E12B1012D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B3C-83AA-41EF-BE60-EB2A700EDCA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499726-ADD4-4A55-8D6C-773A920BF1F0}"/>
              </a:ext>
            </a:extLst>
          </p:cNvPr>
          <p:cNvSpPr/>
          <p:nvPr userDrawn="1"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381FE7-F7F8-4E9E-8C16-F72826F8BCB4}"/>
              </a:ext>
            </a:extLst>
          </p:cNvPr>
          <p:cNvSpPr txBox="1"/>
          <p:nvPr userDrawn="1"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</p:spTree>
    <p:extLst>
      <p:ext uri="{BB962C8B-B14F-4D97-AF65-F5344CB8AC3E}">
        <p14:creationId xmlns:p14="http://schemas.microsoft.com/office/powerpoint/2010/main" val="122547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8EC42-B3C0-442F-9001-A30D1617D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AE8A2-E2D2-423C-B50A-F47A6ABD2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D3E3A-70AE-43A2-AAEC-E84A4095D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53D0-0D59-4CBB-8E45-4AEC5E7BD26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53A79-F48E-48F3-B0BD-ED44829D7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7E508-2097-4D4C-91EA-54526B50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B3C-83AA-41EF-BE60-EB2A700EDCA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12DC37-B888-4F6C-9C62-161F48F8CD3B}"/>
              </a:ext>
            </a:extLst>
          </p:cNvPr>
          <p:cNvSpPr txBox="1"/>
          <p:nvPr userDrawn="1"/>
        </p:nvSpPr>
        <p:spPr>
          <a:xfrm>
            <a:off x="1978967" y="5098518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</p:spTree>
    <p:extLst>
      <p:ext uri="{BB962C8B-B14F-4D97-AF65-F5344CB8AC3E}">
        <p14:creationId xmlns:p14="http://schemas.microsoft.com/office/powerpoint/2010/main" val="4172566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88415-F391-4DEC-912B-FA52B5FB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0E674-8CC3-494A-80F9-35A6096D0F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5CDAE1-10DE-4E8E-9D26-A8B1BAF27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87E2C-6490-41C0-8FEA-C331BDFAA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53D0-0D59-4CBB-8E45-4AEC5E7BD26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6AC00-B1E9-4CB4-99E8-EB230D58E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C0D00-3374-4DB1-BD3C-BBCEA3CE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B3C-83AA-41EF-BE60-EB2A700ED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99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0A4B4-CA3D-4C0E-8034-940F36DF1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29465-4BB3-47AD-8B92-EC284D2EC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3354A2-0699-4E2A-9A17-39A1713B9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9200E-2145-4549-9014-41362D0C3C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498FBF-6639-4D42-BECB-86EA9D17DC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746E9E-9FB1-4B89-AB4B-331F5036F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53D0-0D59-4CBB-8E45-4AEC5E7BD26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CB6CD2-1E89-48B1-82FA-24C69B89A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0AA32E-A89E-40EE-AC4D-E6E5C19CA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B3C-83AA-41EF-BE60-EB2A700ED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07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B7237-F1A9-483E-98C8-67B10914D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11DCF5-7579-435F-99BE-06713D5F8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53D0-0D59-4CBB-8E45-4AEC5E7BD26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5C6736-6350-4ED0-9E40-4DAC86582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F7EC6-38BE-4BB1-9AE7-12A09B50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B3C-83AA-41EF-BE60-EB2A700ED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17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4C186D-3365-4B22-ADA4-1184AA7C8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53D0-0D59-4CBB-8E45-4AEC5E7BD26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FD2E3A-44BF-44E6-BB0E-6B7C2654C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41ACC-1930-4979-A828-1B6A9B33B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B3C-83AA-41EF-BE60-EB2A700EDCA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BD7B8F-5697-46D8-A044-588B12813CA2}"/>
              </a:ext>
            </a:extLst>
          </p:cNvPr>
          <p:cNvSpPr/>
          <p:nvPr userDrawn="1"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C20FCB-9FDD-4C20-8DEC-4F0A37B3B8A3}"/>
              </a:ext>
            </a:extLst>
          </p:cNvPr>
          <p:cNvSpPr txBox="1"/>
          <p:nvPr userDrawn="1"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</p:spTree>
    <p:extLst>
      <p:ext uri="{BB962C8B-B14F-4D97-AF65-F5344CB8AC3E}">
        <p14:creationId xmlns:p14="http://schemas.microsoft.com/office/powerpoint/2010/main" val="3256397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3FDA7-564E-4D52-9D8E-E18BF1EF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F2C05-CD89-4ABC-B28C-DA9EF0EBD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781B55-E77D-464F-89AE-6435F2767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62956-A3A7-43EA-B006-D933340A4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53D0-0D59-4CBB-8E45-4AEC5E7BD26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F912D6-3136-431B-9174-3D6586D1E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5AE132-D7BF-4F6B-BD2B-AE042D7F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B3C-83AA-41EF-BE60-EB2A700ED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5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59190-712E-4A52-8013-78E414936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6A8256-A0D9-46E8-882B-29E411EA38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FEDB0-BF49-4D8F-9EC5-01EF4ECE5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35779C-E65F-43D2-806C-841EADFA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53D0-0D59-4CBB-8E45-4AEC5E7BD26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9040B-97E9-4BE9-9FB5-5F4310A06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507BE-5A1F-4CED-B346-EF992B71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B3C-83AA-41EF-BE60-EB2A700ED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02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045E73-4766-4E5B-AD29-2EDA19C24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8D65F-F133-4552-93EF-D89596598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9C0F9-3C9B-4656-B2CD-E946F5C68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253D0-0D59-4CBB-8E45-4AEC5E7BD26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B8B00-E8B5-4367-BF83-BED21DDB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B6F40-CB46-4A63-9994-2B66C4C80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72B3C-83AA-41EF-BE60-EB2A700EDCA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B264FA-67B6-4CEA-B977-098E5ED0102D}"/>
              </a:ext>
            </a:extLst>
          </p:cNvPr>
          <p:cNvSpPr/>
          <p:nvPr userDrawn="1"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AF8BDD-02EE-44FB-B91F-62DD4C965431}"/>
              </a:ext>
            </a:extLst>
          </p:cNvPr>
          <p:cNvSpPr txBox="1"/>
          <p:nvPr userDrawn="1"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</p:spTree>
    <p:extLst>
      <p:ext uri="{BB962C8B-B14F-4D97-AF65-F5344CB8AC3E}">
        <p14:creationId xmlns:p14="http://schemas.microsoft.com/office/powerpoint/2010/main" val="106536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orldhealthorg-my.sharepoint.com/personal/perrocheaua_who_int/Documents/TeachingEPI/Videopour%20les%20cours/AnneMSFUganda_v2%20(2).mp4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rATMF_FB9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hyperlink" Target="https://worldhealthorg-my.sharepoint.com/personal/perrocheaua_who_int/Documents/TeachingEPI/VTS_01_1.VOB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1.emf"/><Relationship Id="rId4" Type="http://schemas.openxmlformats.org/officeDocument/2006/relationships/image" Target="../media/image28.emf"/><Relationship Id="rId9" Type="http://schemas.openxmlformats.org/officeDocument/2006/relationships/oleObject" Target="../embeddings/oleObject4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3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32.emf"/><Relationship Id="rId4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86B5C-A985-486F-ACB8-945E84393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03" y="1083171"/>
            <a:ext cx="9144000" cy="1655763"/>
          </a:xfrm>
        </p:spPr>
        <p:txBody>
          <a:bodyPr>
            <a:normAutofit/>
          </a:bodyPr>
          <a:lstStyle/>
          <a:p>
            <a:r>
              <a:rPr lang="fr-FR" sz="4400">
                <a:latin typeface="+mn-lt"/>
              </a:rPr>
              <a:t>Maladies transmissibles</a:t>
            </a:r>
            <a:br>
              <a:rPr lang="fr-FR" sz="4400">
                <a:latin typeface="+mn-lt"/>
              </a:rPr>
            </a:br>
            <a:r>
              <a:rPr lang="fr-FR" sz="4400">
                <a:latin typeface="+mn-lt"/>
              </a:rPr>
              <a:t>Enquêtes sur les épidémies et contrôle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77B9DA-A10C-4F14-8C56-EB99E9F0F6E5}"/>
              </a:ext>
            </a:extLst>
          </p:cNvPr>
          <p:cNvSpPr txBox="1"/>
          <p:nvPr/>
        </p:nvSpPr>
        <p:spPr>
          <a:xfrm>
            <a:off x="598328" y="6267395"/>
            <a:ext cx="3327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>
                <a:solidFill>
                  <a:srgbClr val="0070C0"/>
                </a:solidFill>
              </a:rPr>
              <a:t>Ces supports pédagogiques ont été créés par Anne Perrocheau, OMS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762C64-1F2D-43A9-81A1-FF11D78C7AD5}"/>
              </a:ext>
            </a:extLst>
          </p:cNvPr>
          <p:cNvSpPr txBox="1"/>
          <p:nvPr/>
        </p:nvSpPr>
        <p:spPr>
          <a:xfrm>
            <a:off x="7884160" y="6075364"/>
            <a:ext cx="3609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highlight>
                  <a:srgbClr val="FFFF00"/>
                </a:highlight>
              </a:rPr>
              <a:t>Nom(s) de l’intervenant·e + organisation(s)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9ECEF4-E763-439B-A58B-B4B7A28CBD3D}"/>
              </a:ext>
            </a:extLst>
          </p:cNvPr>
          <p:cNvSpPr txBox="1"/>
          <p:nvPr/>
        </p:nvSpPr>
        <p:spPr>
          <a:xfrm>
            <a:off x="8472462" y="411120"/>
            <a:ext cx="3251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highlight>
                  <a:srgbClr val="FFFF00"/>
                </a:highlight>
              </a:rPr>
              <a:t>Logo de l’organisation de l’intervenant·e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4474CEFF-DFA3-486A-8106-D76735029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967" y="3428999"/>
            <a:ext cx="2729908" cy="15801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2DCF04-A58A-4ACE-9437-3CF5500F257F}"/>
              </a:ext>
            </a:extLst>
          </p:cNvPr>
          <p:cNvSpPr txBox="1"/>
          <p:nvPr/>
        </p:nvSpPr>
        <p:spPr>
          <a:xfrm>
            <a:off x="4903784" y="4762962"/>
            <a:ext cx="2381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/>
              <a:t>Syria 2015; Teun Voeten, ©ICRC </a:t>
            </a: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D0C649FA-D10B-4567-9721-4AC51623E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998" y="3428999"/>
            <a:ext cx="2729908" cy="15801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CF6325-D398-4BB9-83D5-CA450DC37D48}"/>
              </a:ext>
            </a:extLst>
          </p:cNvPr>
          <p:cNvSpPr txBox="1"/>
          <p:nvPr/>
        </p:nvSpPr>
        <p:spPr>
          <a:xfrm>
            <a:off x="7911509" y="4808194"/>
            <a:ext cx="23812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/>
              <a:t>DRC, 2013; Roberto Forin, ©ICRC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8FAC6D-5CE9-402E-9F6A-CB7A936BE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1461621" y="3428999"/>
            <a:ext cx="2729908" cy="15801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3649DA-EA3D-4228-89C4-13CFCB73063F}"/>
              </a:ext>
            </a:extLst>
          </p:cNvPr>
          <p:cNvSpPr txBox="1"/>
          <p:nvPr/>
        </p:nvSpPr>
        <p:spPr>
          <a:xfrm>
            <a:off x="1794086" y="4809128"/>
            <a:ext cx="2518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/>
              <a:t>Cox’s Bazar; Sheikh Mehedi Morshed, ©ICRC</a:t>
            </a:r>
          </a:p>
          <a:p>
            <a:endParaRPr lang="en-GB" sz="1000" i="1" dirty="0"/>
          </a:p>
        </p:txBody>
      </p:sp>
    </p:spTree>
    <p:extLst>
      <p:ext uri="{BB962C8B-B14F-4D97-AF65-F5344CB8AC3E}">
        <p14:creationId xmlns:p14="http://schemas.microsoft.com/office/powerpoint/2010/main" val="26498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E5762-81AF-426E-884D-E3D40A8E6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405"/>
            <a:ext cx="10515600" cy="1325563"/>
          </a:xfrm>
        </p:spPr>
        <p:txBody>
          <a:bodyPr/>
          <a:lstStyle/>
          <a:p>
            <a:pPr algn="ctr"/>
            <a:r>
              <a:rPr lang="fr-FR" u="sng">
                <a:latin typeface="+mn-lt"/>
              </a:rPr>
              <a:t>Recommandations immédiates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6371D-ED29-491F-8A6A-BC35E1B06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8962" y="1825625"/>
            <a:ext cx="10084837" cy="4351338"/>
          </a:xfrm>
        </p:spPr>
        <p:txBody>
          <a:bodyPr/>
          <a:lstStyle/>
          <a:p>
            <a:pPr marL="179388">
              <a:lnSpc>
                <a:spcPct val="105000"/>
              </a:lnSpc>
            </a:pPr>
            <a:r>
              <a:rPr lang="fr-FR"/>
              <a:t>Mettre en place des mesures pour la prévention et le contrôle des infections</a:t>
            </a:r>
          </a:p>
          <a:p>
            <a:pPr marL="822325" lvl="1" indent="-342900">
              <a:lnSpc>
                <a:spcPct val="105000"/>
              </a:lnSpc>
              <a:buFont typeface="Wingdings" panose="05000000000000000000" pitchFamily="2" charset="2"/>
              <a:buChar char="ü"/>
            </a:pPr>
            <a:r>
              <a:rPr lang="fr-FR"/>
              <a:t>Appliquer des précautions standard pour tous les patients</a:t>
            </a:r>
          </a:p>
          <a:p>
            <a:pPr marL="822325" lvl="1" indent="-342900">
              <a:lnSpc>
                <a:spcPct val="105000"/>
              </a:lnSpc>
              <a:buFont typeface="Wingdings" panose="05000000000000000000" pitchFamily="2" charset="2"/>
              <a:buChar char="ü"/>
            </a:pPr>
            <a:r>
              <a:rPr lang="fr-FR"/>
              <a:t>Isoler les patients atteints des autres patients de l’hôpital</a:t>
            </a:r>
          </a:p>
          <a:p>
            <a:pPr marL="1314450" lvl="2" indent="-342900">
              <a:lnSpc>
                <a:spcPct val="105000"/>
              </a:lnSpc>
              <a:buFont typeface="Calibri" panose="020F0502020204030204" pitchFamily="34" charset="0"/>
              <a:buChar char="-"/>
            </a:pPr>
            <a:r>
              <a:rPr lang="fr-FR" sz="2200">
                <a:ea typeface="MS Mincho" panose="02020609040205080304" pitchFamily="49" charset="-128"/>
              </a:rPr>
              <a:t>Mettre en place une zone d’isolement</a:t>
            </a:r>
          </a:p>
          <a:p>
            <a:pPr marL="1314450" lvl="2" indent="-342900">
              <a:lnSpc>
                <a:spcPct val="105000"/>
              </a:lnSpc>
              <a:buFont typeface="Calibri" panose="020F0502020204030204" pitchFamily="34" charset="0"/>
              <a:buChar char="-"/>
            </a:pPr>
            <a:r>
              <a:rPr lang="fr-FR" sz="2200">
                <a:ea typeface="MS Mincho" panose="02020609040205080304" pitchFamily="49" charset="-128"/>
              </a:rPr>
              <a:t>Vérifier la disponibilité et l’utilisation des équipements de protection individuelle</a:t>
            </a:r>
          </a:p>
          <a:p>
            <a:pPr marL="1314450" lvl="2" indent="-342900">
              <a:lnSpc>
                <a:spcPct val="105000"/>
              </a:lnSpc>
              <a:buFont typeface="Calibri" panose="020F0502020204030204" pitchFamily="34" charset="0"/>
              <a:buChar char="-"/>
            </a:pPr>
            <a:r>
              <a:rPr lang="fr-FR" sz="2200">
                <a:ea typeface="MS Mincho" panose="02020609040205080304" pitchFamily="49" charset="-128"/>
              </a:rPr>
              <a:t>Limiter le contact des patients avec la famille</a:t>
            </a:r>
          </a:p>
          <a:p>
            <a:pPr marL="1314450" lvl="2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endParaRPr lang="en-US" altLang="en-US" dirty="0">
              <a:ea typeface="MS Mincho" panose="02020609040205080304" pitchFamily="49" charset="-128"/>
            </a:endParaRPr>
          </a:p>
          <a:p>
            <a:pPr marL="179388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fr-FR"/>
              <a:t>Mettre en œuvre des procédures d’inhumation sans risque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884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33B93-7084-46BE-A8FF-99B318444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49" y="394078"/>
            <a:ext cx="8086725" cy="1325563"/>
          </a:xfrm>
        </p:spPr>
        <p:txBody>
          <a:bodyPr/>
          <a:lstStyle/>
          <a:p>
            <a:pPr algn="ctr"/>
            <a:r>
              <a:rPr lang="fr-FR">
                <a:latin typeface="+mn-lt"/>
                <a:ea typeface="MS Gothic" panose="020B0609070205080204" pitchFamily="49" charset="-128"/>
              </a:rPr>
              <a:t>Que recommandez-vous 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23A56-6110-40A0-A62A-858C9C1DE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417" y="2112584"/>
            <a:ext cx="10515600" cy="4351338"/>
          </a:xfrm>
        </p:spPr>
        <p:txBody>
          <a:bodyPr/>
          <a:lstStyle/>
          <a:p>
            <a:pPr marL="457200" indent="-457200">
              <a:lnSpc>
                <a:spcPct val="115000"/>
              </a:lnSpc>
              <a:buFont typeface="Calibri" panose="020F0502020204030204" pitchFamily="34" charset="0"/>
              <a:buAutoNum type="arabicPeriod"/>
            </a:pPr>
            <a:r>
              <a:rPr lang="fr-FR"/>
              <a:t>Alerter le ministère de la Santé ?</a:t>
            </a:r>
          </a:p>
          <a:p>
            <a:pPr marL="457200" indent="-457200">
              <a:lnSpc>
                <a:spcPct val="115000"/>
              </a:lnSpc>
              <a:buFont typeface="Calibri" panose="020F0502020204030204" pitchFamily="34" charset="0"/>
              <a:buAutoNum type="arabicPeriod"/>
            </a:pPr>
            <a:r>
              <a:rPr lang="fr-FR"/>
              <a:t>Quitter le pays ?</a:t>
            </a:r>
          </a:p>
          <a:p>
            <a:pPr marL="457200" indent="-457200">
              <a:lnSpc>
                <a:spcPct val="115000"/>
              </a:lnSpc>
              <a:buFont typeface="Calibri" panose="020F0502020204030204" pitchFamily="34" charset="0"/>
              <a:buAutoNum type="arabicPeriod"/>
            </a:pPr>
            <a:r>
              <a:rPr lang="fr-FR"/>
              <a:t>Alerter les partenaires de santé dans le pays ?</a:t>
            </a:r>
          </a:p>
          <a:p>
            <a:pPr marL="457200" indent="-457200">
              <a:lnSpc>
                <a:spcPct val="115000"/>
              </a:lnSpc>
              <a:buFont typeface="Calibri" panose="020F0502020204030204" pitchFamily="34" charset="0"/>
              <a:buAutoNum type="arabicPeriod"/>
            </a:pPr>
            <a:r>
              <a:rPr lang="fr-FR"/>
              <a:t>Organiser une réunion de crise dans la capitale en y conviant l’équipe de Delmare ?</a:t>
            </a:r>
          </a:p>
          <a:p>
            <a:pPr marL="457200" indent="-457200">
              <a:lnSpc>
                <a:spcPct val="115000"/>
              </a:lnSpc>
              <a:buFont typeface="Calibri" panose="020F0502020204030204" pitchFamily="34" charset="0"/>
              <a:buAutoNum type="arabicPeriod"/>
            </a:pPr>
            <a:r>
              <a:rPr lang="fr-FR"/>
              <a:t>Organiser une mission urgente à Delmare ? </a:t>
            </a:r>
          </a:p>
          <a:p>
            <a:pPr marL="457200" indent="-457200">
              <a:lnSpc>
                <a:spcPct val="115000"/>
              </a:lnSpc>
              <a:buFont typeface="Calibri" panose="020F0502020204030204" pitchFamily="34" charset="0"/>
              <a:buAutoNum type="arabicPeriod"/>
            </a:pPr>
            <a:r>
              <a:rPr lang="fr-FR"/>
              <a:t>Fournir une liste des investigations de laboratoire à mener ?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EF98E2-2C6C-4B98-9DC8-3D71C018857C}"/>
              </a:ext>
            </a:extLst>
          </p:cNvPr>
          <p:cNvSpPr txBox="1"/>
          <p:nvPr/>
        </p:nvSpPr>
        <p:spPr>
          <a:xfrm>
            <a:off x="1809750" y="255965"/>
            <a:ext cx="1326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>
                <a:solidFill>
                  <a:srgbClr val="FF000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399761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67901-1D0D-414B-8D5D-E42488728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fr-FR" u="sng">
                <a:latin typeface="+mn-lt"/>
              </a:rPr>
              <a:t>Pourquoi mener une enquête 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65AD0-E45A-49D9-8B26-807815794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1028" y="1538288"/>
            <a:ext cx="6450757" cy="486028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defRPr/>
            </a:pPr>
            <a:r>
              <a:rPr lang="fr-FR" sz="3600"/>
              <a:t>Pour confirmer l’épidémie possible</a:t>
            </a:r>
          </a:p>
          <a:p>
            <a:pPr>
              <a:lnSpc>
                <a:spcPct val="150000"/>
              </a:lnSpc>
              <a:defRPr/>
            </a:pPr>
            <a:r>
              <a:rPr lang="fr-FR" sz="3600"/>
              <a:t>Pour limiter la mortalité et la morbidité </a:t>
            </a:r>
          </a:p>
          <a:p>
            <a:pPr>
              <a:lnSpc>
                <a:spcPct val="150000"/>
              </a:lnSpc>
              <a:defRPr/>
            </a:pPr>
            <a:r>
              <a:rPr lang="fr-FR" sz="3600"/>
              <a:t>Pour stopper la propagation de l’épidémie  </a:t>
            </a:r>
          </a:p>
          <a:p>
            <a:pPr>
              <a:lnSpc>
                <a:spcPct val="150000"/>
              </a:lnSpc>
              <a:defRPr/>
            </a:pPr>
            <a:r>
              <a:rPr lang="fr-FR" sz="3600"/>
              <a:t>Pour protéger les personnes à risque</a:t>
            </a:r>
          </a:p>
          <a:p>
            <a:pPr>
              <a:lnSpc>
                <a:spcPct val="150000"/>
              </a:lnSpc>
              <a:defRPr/>
            </a:pPr>
            <a:r>
              <a:rPr lang="fr-FR" sz="3600"/>
              <a:t>Pour communiquer</a:t>
            </a:r>
          </a:p>
          <a:p>
            <a:pPr>
              <a:lnSpc>
                <a:spcPct val="150000"/>
              </a:lnSpc>
              <a:defRPr/>
            </a:pPr>
            <a:r>
              <a:rPr lang="fr-FR" sz="3600"/>
              <a:t>Pour documenter</a:t>
            </a:r>
          </a:p>
          <a:p>
            <a:pPr>
              <a:lnSpc>
                <a:spcPct val="150000"/>
              </a:lnSpc>
              <a:defRPr/>
            </a:pPr>
            <a:r>
              <a:rPr lang="fr-FR" sz="3600"/>
              <a:t>Pour avancer et partager des connaissances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D33C33-9D70-4A1E-81E8-82CF9F062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731" y="1151043"/>
            <a:ext cx="3572069" cy="26347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06608F-C8A0-42E1-AD13-8669A8980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015" y="3785760"/>
            <a:ext cx="3800827" cy="287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8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1722-C0B0-4C41-A819-668BCB10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latin typeface="+mn-lt"/>
              </a:rPr>
              <a:t>  </a:t>
            </a:r>
            <a:r>
              <a:rPr lang="fr-FR">
                <a:solidFill>
                  <a:srgbClr val="FF0000"/>
                </a:solidFill>
                <a:latin typeface="+mn-lt"/>
              </a:rPr>
              <a:t>   </a:t>
            </a:r>
            <a:r>
              <a:rPr lang="fr-FR">
                <a:solidFill>
                  <a:srgbClr val="0000FF"/>
                </a:solidFill>
                <a:latin typeface="+mn-lt"/>
              </a:rPr>
              <a:t>Sur la base de l’étude de cas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41FE9-57E2-4202-95A2-37C32A4BC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8661" y="2402114"/>
            <a:ext cx="5946516" cy="2184400"/>
          </a:xfrm>
        </p:spPr>
        <p:txBody>
          <a:bodyPr/>
          <a:lstStyle/>
          <a:p>
            <a:pPr marL="0" indent="0">
              <a:buNone/>
              <a:defRPr/>
            </a:pPr>
            <a:endParaRPr lang="en-CA" dirty="0"/>
          </a:p>
          <a:p>
            <a:pPr>
              <a:defRPr/>
            </a:pPr>
            <a:r>
              <a:rPr lang="fr-FR"/>
              <a:t>S’agit-il d’une épidémie ?</a:t>
            </a:r>
          </a:p>
          <a:p>
            <a:pPr>
              <a:defRPr/>
            </a:pPr>
            <a:r>
              <a:rPr lang="fr-FR"/>
              <a:t>Sur quoi repose votre réponse 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BBC98-FD6A-4A68-A9A3-CA212D397BE2}"/>
              </a:ext>
            </a:extLst>
          </p:cNvPr>
          <p:cNvSpPr txBox="1"/>
          <p:nvPr/>
        </p:nvSpPr>
        <p:spPr>
          <a:xfrm>
            <a:off x="1419225" y="2551490"/>
            <a:ext cx="1326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>
                <a:solidFill>
                  <a:srgbClr val="FF000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3509776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B7844-D61D-4801-8E11-B97BDB837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498" y="0"/>
            <a:ext cx="10515600" cy="1325563"/>
          </a:xfrm>
        </p:spPr>
        <p:txBody>
          <a:bodyPr/>
          <a:lstStyle/>
          <a:p>
            <a:pPr algn="ctr"/>
            <a:r>
              <a:rPr lang="fr-FR" u="sng">
                <a:latin typeface="+mn-lt"/>
              </a:rPr>
              <a:t>10 étapes d’une enquête sur une épidémie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AE944-7FAD-47BD-95CC-B4EF43347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258" y="1548590"/>
            <a:ext cx="9037942" cy="4905114"/>
          </a:xfrm>
        </p:spPr>
        <p:txBody>
          <a:bodyPr>
            <a:normAutofit lnSpcReduction="10000"/>
          </a:bodyPr>
          <a:lstStyle/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fr-FR"/>
              <a:t>Établir l’existence d’une épidémie 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fr-FR"/>
              <a:t>Confirmer le diagnostic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fr-FR"/>
              <a:t>Établir une définition de cas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fr-FR"/>
              <a:t>Dénombrer les cas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fr-FR"/>
              <a:t>Décrire l’épidémie par personne, lieu et moment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fr-FR"/>
              <a:t>Formuler et tester des hypothèses 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fr-FR"/>
              <a:t>Mettre en place des mesures de prévention et de contrôle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fr-FR"/>
              <a:t>Surveiller l’épidémie et réévaluer les stratégies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fr-FR"/>
              <a:t>Mener des enquêtes environnementales et des analyses de laboratoire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fr-FR"/>
              <a:t>Communiquer les résultats</a:t>
            </a:r>
          </a:p>
          <a:p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1990B9-8422-420D-A7B3-F336C732E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078" y="1283796"/>
            <a:ext cx="3625424" cy="419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783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5727B-603D-4382-8D37-9C6333D15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u="sng">
                <a:latin typeface="+mn-lt"/>
              </a:rPr>
              <a:t>ÉTAPE 1</a:t>
            </a:r>
            <a:r>
              <a:rPr lang="fr-FR" u="sng">
                <a:latin typeface="+mn-lt"/>
              </a:rPr>
              <a:t> : confirmer l’épidémie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0DAF8-9DDD-4ADA-8DB3-6EAAE621A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98876" cy="4351338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fr-FR"/>
              <a:t>Exclure une pseudo-épidémie</a:t>
            </a:r>
          </a:p>
          <a:p>
            <a:pPr>
              <a:lnSpc>
                <a:spcPct val="150000"/>
              </a:lnSpc>
              <a:defRPr/>
            </a:pPr>
            <a:r>
              <a:rPr lang="fr-FR"/>
              <a:t>Envisager d’autres raisons expliquant une augmentation du nombre de cas</a:t>
            </a:r>
          </a:p>
          <a:p>
            <a:pPr>
              <a:lnSpc>
                <a:spcPct val="150000"/>
              </a:lnSpc>
              <a:defRPr/>
            </a:pPr>
            <a:r>
              <a:rPr lang="fr-FR"/>
              <a:t>Comparer le nombre de cas observés vs attendus</a:t>
            </a:r>
          </a:p>
          <a:p>
            <a:pPr>
              <a:lnSpc>
                <a:spcPct val="150000"/>
              </a:lnSpc>
              <a:defRPr/>
            </a:pPr>
            <a:r>
              <a:rPr lang="fr-FR"/>
              <a:t>Utiliser des taux pour établir des comparaisons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à coins arrondis 5">
            <a:extLst>
              <a:ext uri="{FF2B5EF4-FFF2-40B4-BE49-F238E27FC236}">
                <a16:creationId xmlns:a16="http://schemas.microsoft.com/office/drawing/2014/main" id="{1546E91D-8D93-4FC3-8126-CFFE16DB91D8}"/>
              </a:ext>
            </a:extLst>
          </p:cNvPr>
          <p:cNvSpPr/>
          <p:nvPr/>
        </p:nvSpPr>
        <p:spPr bwMode="auto">
          <a:xfrm>
            <a:off x="8358903" y="2006598"/>
            <a:ext cx="3369575" cy="421525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9B0FC6-29D2-498C-9903-3E1A715F61A9}"/>
              </a:ext>
            </a:extLst>
          </p:cNvPr>
          <p:cNvSpPr/>
          <p:nvPr/>
        </p:nvSpPr>
        <p:spPr bwMode="auto">
          <a:xfrm>
            <a:off x="8536477" y="2436804"/>
            <a:ext cx="3192001" cy="3354845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50863" indent="-285750" rtl="1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fr-FR" sz="1800">
                <a:solidFill>
                  <a:schemeClr val="tx2"/>
                </a:solidFill>
              </a:rPr>
              <a:t>Procédures de rapports</a:t>
            </a:r>
          </a:p>
          <a:p>
            <a:pPr marL="550863" indent="-285750" rtl="1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fr-FR" sz="1800">
                <a:solidFill>
                  <a:schemeClr val="tx2"/>
                </a:solidFill>
              </a:rPr>
              <a:t>Définition de cas</a:t>
            </a:r>
          </a:p>
          <a:p>
            <a:pPr marL="550863" indent="-285750" rtl="1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fr-FR" sz="1800">
                <a:solidFill>
                  <a:schemeClr val="tx2"/>
                </a:solidFill>
              </a:rPr>
              <a:t>Sensibilisation des personnes signalant les cas</a:t>
            </a:r>
          </a:p>
          <a:p>
            <a:pPr marL="550863" indent="-285750" rtl="1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fr-FR" sz="1800">
                <a:solidFill>
                  <a:schemeClr val="tx2"/>
                </a:solidFill>
              </a:rPr>
              <a:t>Habitudes des personnes signalant les cas (biais de sélection)</a:t>
            </a:r>
          </a:p>
          <a:p>
            <a:pPr marL="550863" indent="-285750" rtl="1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fr-FR" sz="1800">
                <a:solidFill>
                  <a:schemeClr val="tx2"/>
                </a:solidFill>
              </a:rPr>
              <a:t>Tests diagnostiques</a:t>
            </a:r>
          </a:p>
          <a:p>
            <a:pPr marL="550863" indent="-285750" rtl="1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fr-FR" sz="1800">
                <a:solidFill>
                  <a:schemeClr val="tx2"/>
                </a:solidFill>
              </a:rPr>
              <a:t>Taille de la population</a:t>
            </a:r>
          </a:p>
        </p:txBody>
      </p:sp>
      <p:pic>
        <p:nvPicPr>
          <p:cNvPr id="7" name="Image 10">
            <a:extLst>
              <a:ext uri="{FF2B5EF4-FFF2-40B4-BE49-F238E27FC236}">
                <a16:creationId xmlns:a16="http://schemas.microsoft.com/office/drawing/2014/main" id="{3939609D-623F-45DE-B4C7-3B775DC990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835876" y="1215398"/>
            <a:ext cx="2593201" cy="1029724"/>
          </a:xfrm>
          <a:prstGeom prst="rect">
            <a:avLst/>
          </a:prstGeom>
          <a:effectLst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1866992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FBFA9-7FA0-4FA2-A5F0-F8C28FC83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u="sng">
                <a:latin typeface="+mn-lt"/>
              </a:rPr>
              <a:t>ÉTAPE 2</a:t>
            </a:r>
            <a:r>
              <a:rPr lang="fr-FR" u="sng">
                <a:latin typeface="+mn-lt"/>
              </a:rPr>
              <a:t> : confirmer le diagnostic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374B5-FF56-44AB-8F38-7A02C4609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175" y="2187575"/>
            <a:ext cx="10515600" cy="3708400"/>
          </a:xfrm>
        </p:spPr>
        <p:txBody>
          <a:bodyPr/>
          <a:lstStyle/>
          <a:p>
            <a:pPr>
              <a:defRPr/>
            </a:pPr>
            <a:r>
              <a:rPr lang="fr-FR"/>
              <a:t>Échantillons biologiques</a:t>
            </a:r>
          </a:p>
          <a:p>
            <a:pPr lvl="2">
              <a:buFont typeface="Arial" charset="0"/>
              <a:buChar char="–"/>
              <a:defRPr/>
            </a:pPr>
            <a:r>
              <a:rPr lang="fr-FR" sz="2400"/>
              <a:t>Échantillons post mortem de chaque patient </a:t>
            </a:r>
          </a:p>
          <a:p>
            <a:pPr lvl="2">
              <a:buFont typeface="Arial" charset="0"/>
              <a:buChar char="–"/>
              <a:defRPr/>
            </a:pPr>
            <a:r>
              <a:rPr lang="fr-FR" sz="2400"/>
              <a:t>Suivi : informer les patients des résultats</a:t>
            </a:r>
          </a:p>
          <a:p>
            <a:pPr lvl="2">
              <a:buFont typeface="Arial" charset="0"/>
              <a:buChar char="–"/>
              <a:defRPr/>
            </a:pPr>
            <a:r>
              <a:rPr lang="fr-FR" sz="2400"/>
              <a:t>Lien entre les informations du patient et l’échantillon : identifiant unique </a:t>
            </a:r>
          </a:p>
          <a:p>
            <a:pPr>
              <a:defRPr/>
            </a:pPr>
            <a:r>
              <a:rPr lang="fr-FR"/>
              <a:t>Échantillon adéquat pour confirmer l’hypothèse</a:t>
            </a:r>
          </a:p>
          <a:p>
            <a:pPr>
              <a:defRPr/>
            </a:pPr>
            <a:r>
              <a:rPr lang="fr-FR"/>
              <a:t>Prélèvement, conditions de stockage et milieu de transport adéquats</a:t>
            </a:r>
          </a:p>
          <a:p>
            <a:pPr>
              <a:defRPr/>
            </a:pPr>
            <a:r>
              <a:rPr lang="fr-FR"/>
              <a:t>En l’absence de capacité de laboratoire : utiliser les critères cliniques et épidémiologiques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146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DDB2B-D690-48C3-AD90-D14A9A485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823"/>
            <a:ext cx="10515600" cy="1325563"/>
          </a:xfrm>
        </p:spPr>
        <p:txBody>
          <a:bodyPr/>
          <a:lstStyle/>
          <a:p>
            <a:pPr algn="ctr"/>
            <a:r>
              <a:rPr lang="fr-FR" b="1">
                <a:solidFill>
                  <a:srgbClr val="0000FF"/>
                </a:solidFill>
                <a:latin typeface="+mn-lt"/>
              </a:rPr>
              <a:t>Poursuite de l’épidémie : 26 avril, Bluetown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A0D45-120C-43AA-B371-CF2BF1DD0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386"/>
            <a:ext cx="11235612" cy="484855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fr-FR" sz="3000"/>
              <a:t>Davantage de patients ont été admis pendant la nuit</a:t>
            </a:r>
          </a:p>
          <a:p>
            <a:pPr>
              <a:lnSpc>
                <a:spcPct val="150000"/>
              </a:lnSpc>
            </a:pPr>
            <a:r>
              <a:rPr lang="fr-FR" sz="3000"/>
              <a:t>Toujours des décès à l’arrivée </a:t>
            </a:r>
          </a:p>
          <a:p>
            <a:pPr>
              <a:lnSpc>
                <a:spcPct val="150000"/>
              </a:lnSpc>
            </a:pPr>
            <a:r>
              <a:rPr lang="fr-FR" sz="3000"/>
              <a:t>Certains patients se sont enfuis de l’hôpital, d’autres se sont cachés dans la communauté</a:t>
            </a:r>
          </a:p>
          <a:p>
            <a:pPr>
              <a:lnSpc>
                <a:spcPct val="150000"/>
              </a:lnSpc>
            </a:pPr>
            <a:r>
              <a:rPr lang="fr-FR" sz="3000"/>
              <a:t>La famille du défunt n’est pas affectée : la communauté soupçonne un empoisonnement intentionnel </a:t>
            </a:r>
          </a:p>
          <a:p>
            <a:pPr>
              <a:lnSpc>
                <a:spcPct val="150000"/>
              </a:lnSpc>
            </a:pPr>
            <a:r>
              <a:rPr lang="fr-FR" sz="3000"/>
              <a:t>Panique, les forces militaires sont mobilisées pour contrôler la population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270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1722-C0B0-4C41-A819-668BCB10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solidFill>
                  <a:srgbClr val="0000FF"/>
                </a:solidFill>
                <a:latin typeface="+mn-lt"/>
              </a:rPr>
              <a:t>Sur la base de l’étude de cas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41FE9-57E2-4202-95A2-37C32A4BC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r>
              <a:rPr lang="fr-FR" b="1">
                <a:solidFill>
                  <a:srgbClr val="0000FF"/>
                </a:solidFill>
              </a:rPr>
              <a:t>Travail de groupe</a:t>
            </a:r>
          </a:p>
          <a:p>
            <a:pPr marL="0" indent="0">
              <a:buNone/>
              <a:defRPr/>
            </a:pPr>
            <a:endParaRPr lang="en-CA" dirty="0"/>
          </a:p>
          <a:p>
            <a:pPr>
              <a:lnSpc>
                <a:spcPct val="150000"/>
              </a:lnSpc>
            </a:pPr>
            <a:r>
              <a:rPr lang="fr-FR"/>
              <a:t>Vous êtes un·e épidémiologiste sur le terrain et êtes chargé·e de l’enquête. </a:t>
            </a:r>
          </a:p>
          <a:p>
            <a:pPr>
              <a:lnSpc>
                <a:spcPct val="150000"/>
              </a:lnSpc>
            </a:pPr>
            <a:r>
              <a:rPr lang="fr-FR"/>
              <a:t>Faites la liste des tâches à effectuer au cours des prochaines heures.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b="1">
                <a:solidFill>
                  <a:srgbClr val="FF0000"/>
                </a:solidFill>
              </a:rPr>
              <a:t>5 minutes</a:t>
            </a:r>
          </a:p>
        </p:txBody>
      </p:sp>
    </p:spTree>
    <p:extLst>
      <p:ext uri="{BB962C8B-B14F-4D97-AF65-F5344CB8AC3E}">
        <p14:creationId xmlns:p14="http://schemas.microsoft.com/office/powerpoint/2010/main" val="3373879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E0DF4-B436-452D-A682-3DA989E4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u="sng">
                <a:latin typeface="+mn-lt"/>
              </a:rPr>
              <a:t>Tâches à effectuer au cours des prochaines heures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25C2750-F232-4D68-9737-1A4CD2B58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902308"/>
            <a:ext cx="10515600" cy="4351338"/>
          </a:xfrm>
        </p:spPr>
        <p:txBody>
          <a:bodyPr/>
          <a:lstStyle/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fr-FR" sz="2800"/>
              <a:t>Cartographier la région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fr-FR" sz="2800"/>
              <a:t>Diagnostic : liste avec signes cliniques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fr-FR" sz="2800"/>
              <a:t>Établir une définition de cas 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fr-FR" sz="2800"/>
              <a:t>Assurer le suivi des contacts des personnes présentes aux funérailles : nom, adresse, numéro de téléphone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fr-FR" sz="2800"/>
              <a:t>Lancer la recherche active de cas : porte-à-porte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CA" sz="2800" dirty="0"/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fr-FR" sz="2800"/>
              <a:t>Mais aussi : s’assurer que les mesures PCI sont en place, vérifier la disponibilité des lits d’isolement et des médicaments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</p:txBody>
      </p:sp>
      <p:pic>
        <p:nvPicPr>
          <p:cNvPr id="5" name="Image 11">
            <a:extLst>
              <a:ext uri="{FF2B5EF4-FFF2-40B4-BE49-F238E27FC236}">
                <a16:creationId xmlns:a16="http://schemas.microsoft.com/office/drawing/2014/main" id="{AF0DB05A-99AB-477F-B185-5043C9545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0850" y="1432759"/>
            <a:ext cx="1682950" cy="1577584"/>
          </a:xfrm>
          <a:prstGeom prst="rect">
            <a:avLst/>
          </a:prstGeom>
          <a:effectLst>
            <a:outerShdw blurRad="114300" dist="25400" dir="9600000" sx="104000" sy="104000" algn="tr" rotWithShape="0">
              <a:schemeClr val="tx2">
                <a:lumMod val="50000"/>
                <a:lumOff val="50000"/>
                <a:alpha val="35000"/>
              </a:schemeClr>
            </a:outerShdw>
            <a:softEdge rad="1130300"/>
          </a:effectLst>
          <a:scene3d>
            <a:camera prst="orthographicFront"/>
            <a:lightRig rig="twoPt" dir="t"/>
          </a:scene3d>
          <a:sp3d contourW="31750" prstMaterial="metal">
            <a:bevelT/>
            <a:bevelB/>
            <a:contourClr>
              <a:schemeClr val="tx2">
                <a:lumMod val="50000"/>
                <a:lumOff val="5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3220106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D9DFF-D912-4600-B19D-7688C7758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2147"/>
            <a:ext cx="9144000" cy="885546"/>
          </a:xfrm>
        </p:spPr>
        <p:txBody>
          <a:bodyPr>
            <a:normAutofit/>
          </a:bodyPr>
          <a:lstStyle/>
          <a:p>
            <a:r>
              <a:rPr lang="fr-FR" sz="4400" u="sng">
                <a:latin typeface="+mn-lt"/>
              </a:rPr>
              <a:t>Objectifs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47AE6C-9D7D-42B3-946F-D00205A4E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369" y="1746693"/>
            <a:ext cx="10443938" cy="4090234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/>
            </a:pPr>
            <a:r>
              <a:rPr lang="fr-FR" sz="2800" b="1">
                <a:solidFill>
                  <a:srgbClr val="0000FF"/>
                </a:solidFill>
              </a:rPr>
              <a:t>Être en mesure :</a:t>
            </a:r>
          </a:p>
          <a:p>
            <a:pPr algn="l"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/>
            </a:pPr>
            <a:r>
              <a:rPr lang="fr-FR" sz="2800" b="1">
                <a:solidFill>
                  <a:srgbClr val="0000FF"/>
                </a:solidFill>
              </a:rPr>
              <a:t>  </a:t>
            </a:r>
          </a:p>
          <a:p>
            <a:pPr algn="l"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/>
            </a:pPr>
            <a:r>
              <a:rPr lang="fr-FR" sz="2800"/>
              <a:t>d’expliquer l’approche d’enquête sur les épidémies et de justifier les mesures de contrôle les plus adaptées en cas de crise aiguë ou prolongée</a:t>
            </a:r>
          </a:p>
          <a:p>
            <a:pPr algn="l"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/>
            </a:pPr>
            <a:endParaRPr lang="fr-CH" sz="2800" dirty="0"/>
          </a:p>
          <a:p>
            <a:pPr marL="800100" lvl="1" indent="-342900" algn="l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sz="2400"/>
              <a:t>d’expliquer les indicateurs décrivant une épidémie </a:t>
            </a:r>
          </a:p>
          <a:p>
            <a:pPr marL="800100" lvl="1" indent="-342900" algn="l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sz="2400"/>
              <a:t>de décrire les principales étapes d’une enquête sur une épidémie  </a:t>
            </a:r>
          </a:p>
          <a:p>
            <a:pPr marL="800100" lvl="1" indent="-342900" algn="l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sz="2400"/>
              <a:t>de décrire les différents types de mesures de contrôle utilisées en situation de crise</a:t>
            </a:r>
          </a:p>
          <a:p>
            <a:endParaRPr lang="en-US" dirty="0"/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BE6287F1-9C64-4DC8-B510-BEC5DA955B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319" y="794920"/>
            <a:ext cx="1274189" cy="113397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218453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CD7E7-5704-42B0-83F0-ADE688840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u="sng">
                <a:latin typeface="+mn-lt"/>
              </a:rPr>
              <a:t>ÉTAPE 3</a:t>
            </a:r>
            <a:r>
              <a:rPr lang="fr-FR" u="sng">
                <a:latin typeface="+mn-lt"/>
              </a:rPr>
              <a:t> : établir une définition de cas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1D36D-0A90-4D36-A1CE-5CD3F2487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150" y="2141537"/>
            <a:ext cx="10515600" cy="43513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fr-FR"/>
              <a:t>Pour</a:t>
            </a:r>
          </a:p>
          <a:p>
            <a:pPr lvl="1">
              <a:defRPr/>
            </a:pPr>
            <a:r>
              <a:rPr lang="fr-FR" sz="2800"/>
              <a:t>Recueillir tous les cas (il ne s’agit pas d’une méthode diagnostique)</a:t>
            </a:r>
          </a:p>
          <a:p>
            <a:pPr lvl="1">
              <a:defRPr/>
            </a:pPr>
            <a:endParaRPr lang="en-US" sz="2800" dirty="0"/>
          </a:p>
          <a:p>
            <a:pPr lvl="1">
              <a:defRPr/>
            </a:pPr>
            <a:r>
              <a:rPr lang="fr-FR" sz="2800"/>
              <a:t>S’assurer de la cohérence des cas recueillis, indépendamment de la personne qui collecte les données</a:t>
            </a:r>
          </a:p>
          <a:p>
            <a:pPr lvl="1">
              <a:defRPr/>
            </a:pPr>
            <a:endParaRPr lang="en-US" sz="2800" dirty="0"/>
          </a:p>
          <a:p>
            <a:pPr lvl="1">
              <a:defRPr/>
            </a:pPr>
            <a:r>
              <a:rPr lang="fr-FR" sz="2800"/>
              <a:t>Classifier </a:t>
            </a:r>
            <a:r>
              <a:rPr lang="fr-FR" sz="2800" i="1"/>
              <a:t>a posteriori</a:t>
            </a:r>
            <a:r>
              <a:rPr lang="fr-FR" sz="2800"/>
              <a:t> les cas comme suspects, probables et confirmés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372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E3ACE-3938-4C23-9CE6-BC9E73637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713" y="234992"/>
            <a:ext cx="10515600" cy="1325563"/>
          </a:xfrm>
        </p:spPr>
        <p:txBody>
          <a:bodyPr/>
          <a:lstStyle/>
          <a:p>
            <a:pPr algn="ctr"/>
            <a:r>
              <a:rPr lang="fr-FR" u="sng">
                <a:latin typeface="+mn-lt"/>
              </a:rPr>
              <a:t>Éléments de la définition de cas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7B5ED26-B987-4CD7-8CE0-09F478D97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fr-FR" b="1"/>
              <a:t>Critères </a:t>
            </a:r>
            <a:r>
              <a:rPr lang="fr-FR"/>
              <a:t> 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defRPr/>
            </a:pPr>
            <a:r>
              <a:rPr lang="fr-FR"/>
              <a:t>Signes cliniques 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defRPr/>
            </a:pPr>
            <a:r>
              <a:rPr lang="fr-FR"/>
              <a:t>Signes biologiques 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defRPr/>
            </a:pPr>
            <a:r>
              <a:rPr lang="fr-FR"/>
              <a:t>Paramètres paramédicaux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fr-FR" b="1"/>
              <a:t> Limites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defRPr/>
            </a:pPr>
            <a:r>
              <a:rPr lang="fr-FR"/>
              <a:t>Temps 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defRPr/>
            </a:pPr>
            <a:r>
              <a:rPr lang="fr-FR"/>
              <a:t>Lieu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defRPr/>
            </a:pPr>
            <a:r>
              <a:rPr lang="fr-FR"/>
              <a:t>Personnes</a:t>
            </a:r>
          </a:p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fr-FR"/>
              <a:t>Ne pas inclure les facteurs de risque potentiels dans une définition des cas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Groupe 11">
            <a:extLst>
              <a:ext uri="{FF2B5EF4-FFF2-40B4-BE49-F238E27FC236}">
                <a16:creationId xmlns:a16="http://schemas.microsoft.com/office/drawing/2014/main" id="{AB2B8813-7D62-4FD0-90AF-9A77FE642E16}"/>
              </a:ext>
            </a:extLst>
          </p:cNvPr>
          <p:cNvGrpSpPr>
            <a:grpSpLocks/>
          </p:cNvGrpSpPr>
          <p:nvPr/>
        </p:nvGrpSpPr>
        <p:grpSpPr bwMode="auto">
          <a:xfrm>
            <a:off x="5871871" y="1661303"/>
            <a:ext cx="3926409" cy="3697287"/>
            <a:chOff x="7279168" y="2465064"/>
            <a:chExt cx="3121649" cy="2641684"/>
          </a:xfrm>
        </p:grpSpPr>
        <p:pic>
          <p:nvPicPr>
            <p:cNvPr id="6" name="Image 6">
              <a:extLst>
                <a:ext uri="{FF2B5EF4-FFF2-40B4-BE49-F238E27FC236}">
                  <a16:creationId xmlns:a16="http://schemas.microsoft.com/office/drawing/2014/main" id="{83E25298-58F4-4A53-8A8A-8FCD99DB7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9168" y="2465064"/>
              <a:ext cx="1177950" cy="925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8">
              <a:extLst>
                <a:ext uri="{FF2B5EF4-FFF2-40B4-BE49-F238E27FC236}">
                  <a16:creationId xmlns:a16="http://schemas.microsoft.com/office/drawing/2014/main" id="{20B909F4-530B-4AB6-B102-9367C3B1D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6713" y="3101582"/>
              <a:ext cx="1691958" cy="1017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34E6538-894C-47A9-ADBB-39BAA0546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0600" y="3881690"/>
              <a:ext cx="1230217" cy="92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 10">
              <a:extLst>
                <a:ext uri="{FF2B5EF4-FFF2-40B4-BE49-F238E27FC236}">
                  <a16:creationId xmlns:a16="http://schemas.microsoft.com/office/drawing/2014/main" id="{BBEE6797-CF84-45C6-865D-374279148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7323" y="4285992"/>
              <a:ext cx="1459123" cy="820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337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A7EB-9D72-486D-8786-87FC67D4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57" y="32167"/>
            <a:ext cx="10515600" cy="1325563"/>
          </a:xfrm>
        </p:spPr>
        <p:txBody>
          <a:bodyPr/>
          <a:lstStyle/>
          <a:p>
            <a:pPr algn="ctr"/>
            <a:r>
              <a:rPr lang="fr-FR" u="sng">
                <a:latin typeface="+mn-lt"/>
              </a:rPr>
              <a:t>Classification de cas</a:t>
            </a:r>
          </a:p>
        </p:txBody>
      </p:sp>
      <p:sp>
        <p:nvSpPr>
          <p:cNvPr id="4" name="Rectangle à coins arrondis 11">
            <a:extLst>
              <a:ext uri="{FF2B5EF4-FFF2-40B4-BE49-F238E27FC236}">
                <a16:creationId xmlns:a16="http://schemas.microsoft.com/office/drawing/2014/main" id="{015CEC6E-EED5-4B38-A315-29E793800AA2}"/>
              </a:ext>
            </a:extLst>
          </p:cNvPr>
          <p:cNvSpPr/>
          <p:nvPr/>
        </p:nvSpPr>
        <p:spPr>
          <a:xfrm>
            <a:off x="838196" y="2006215"/>
            <a:ext cx="11060153" cy="1168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5" name="Rectangle à coins arrondis 11">
            <a:extLst>
              <a:ext uri="{FF2B5EF4-FFF2-40B4-BE49-F238E27FC236}">
                <a16:creationId xmlns:a16="http://schemas.microsoft.com/office/drawing/2014/main" id="{45AD1C0B-B02A-438D-A75B-5BB3896EA45C}"/>
              </a:ext>
            </a:extLst>
          </p:cNvPr>
          <p:cNvSpPr/>
          <p:nvPr/>
        </p:nvSpPr>
        <p:spPr>
          <a:xfrm>
            <a:off x="838197" y="3266323"/>
            <a:ext cx="11060151" cy="16251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>
              <a:buFont typeface="Arial" charset="0"/>
              <a:buChar char="–"/>
              <a:defRPr/>
            </a:pPr>
            <a:endParaRPr lang="en-CA" dirty="0">
              <a:solidFill>
                <a:schemeClr val="tx1"/>
              </a:solidFill>
            </a:endParaRPr>
          </a:p>
          <a:p>
            <a:pPr lvl="1">
              <a:defRPr/>
            </a:pPr>
            <a:endParaRPr lang="en-CA" sz="2000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fr-FR" sz="2400" b="1">
                <a:solidFill>
                  <a:schemeClr val="tx1"/>
                </a:solidFill>
              </a:rPr>
              <a:t>Cas probables </a:t>
            </a:r>
          </a:p>
          <a:p>
            <a:pPr lvl="2">
              <a:defRPr/>
            </a:pPr>
            <a:r>
              <a:rPr lang="fr-FR" sz="2400">
                <a:solidFill>
                  <a:schemeClr val="tx1"/>
                </a:solidFill>
              </a:rPr>
              <a:t>Un cas qui répond à la définition de cas clinique, qui n’a </a:t>
            </a:r>
            <a:r>
              <a:rPr lang="fr-FR" sz="2400" i="1">
                <a:solidFill>
                  <a:schemeClr val="tx1"/>
                </a:solidFill>
              </a:rPr>
              <a:t>pas</a:t>
            </a:r>
            <a:r>
              <a:rPr lang="fr-FR" sz="2400">
                <a:solidFill>
                  <a:schemeClr val="tx1"/>
                </a:solidFill>
              </a:rPr>
              <a:t> de résultat diagnostique de laboratoire et qui n’est </a:t>
            </a:r>
            <a:r>
              <a:rPr lang="fr-FR" sz="2400" i="1">
                <a:solidFill>
                  <a:schemeClr val="tx1"/>
                </a:solidFill>
              </a:rPr>
              <a:t>pas</a:t>
            </a:r>
            <a:r>
              <a:rPr lang="fr-FR" sz="2400">
                <a:solidFill>
                  <a:schemeClr val="tx1"/>
                </a:solidFill>
              </a:rPr>
              <a:t> lié par une personne, un lieu ou un moment à un cas confirmé</a:t>
            </a:r>
          </a:p>
          <a:p>
            <a:pPr lvl="1">
              <a:defRPr/>
            </a:pPr>
            <a:endParaRPr lang="en-CA" dirty="0">
              <a:solidFill>
                <a:schemeClr val="tx1"/>
              </a:solidFill>
            </a:endParaRPr>
          </a:p>
          <a:p>
            <a:pPr lvl="2">
              <a:defRPr/>
            </a:pPr>
            <a:endParaRPr lang="en-CA" dirty="0"/>
          </a:p>
        </p:txBody>
      </p:sp>
      <p:sp>
        <p:nvSpPr>
          <p:cNvPr id="6" name="Rectangle à coins arrondis 11">
            <a:extLst>
              <a:ext uri="{FF2B5EF4-FFF2-40B4-BE49-F238E27FC236}">
                <a16:creationId xmlns:a16="http://schemas.microsoft.com/office/drawing/2014/main" id="{8CA4EFF9-B1CC-4AA7-B406-AD9EBD3D9431}"/>
              </a:ext>
            </a:extLst>
          </p:cNvPr>
          <p:cNvSpPr/>
          <p:nvPr/>
        </p:nvSpPr>
        <p:spPr>
          <a:xfrm>
            <a:off x="838194" y="4891432"/>
            <a:ext cx="11060154" cy="17403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fr-FR" sz="2400" b="1">
                <a:solidFill>
                  <a:schemeClr val="tx1"/>
                </a:solidFill>
              </a:rPr>
              <a:t>Cas confirmés</a:t>
            </a:r>
          </a:p>
          <a:p>
            <a:pPr lvl="2">
              <a:defRPr/>
            </a:pPr>
            <a:r>
              <a:rPr lang="fr-FR" sz="2400">
                <a:solidFill>
                  <a:schemeClr val="tx1"/>
                </a:solidFill>
              </a:rPr>
              <a:t>Un cas confirmé par laboratoire ou qui répond à la définition de cas clinique et qui est lié épidémiologiquement à un cas confirmé </a:t>
            </a:r>
          </a:p>
          <a:p>
            <a:pPr lvl="2">
              <a:defRPr/>
            </a:pPr>
            <a:r>
              <a:rPr lang="fr-FR" sz="2400">
                <a:solidFill>
                  <a:schemeClr val="tx1"/>
                </a:solidFill>
              </a:rPr>
              <a:t>Un cas confirmé par laboratoire ne répond </a:t>
            </a:r>
            <a:r>
              <a:rPr lang="fr-FR" sz="2400" i="1">
                <a:solidFill>
                  <a:schemeClr val="tx1"/>
                </a:solidFill>
              </a:rPr>
              <a:t>pas nécessairement</a:t>
            </a:r>
            <a:r>
              <a:rPr lang="fr-FR" sz="2400">
                <a:solidFill>
                  <a:schemeClr val="tx1"/>
                </a:solidFill>
              </a:rPr>
              <a:t> à la définition de cas clinique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853516-D2E2-40DB-8DFF-D38A4D1FAF38}"/>
              </a:ext>
            </a:extLst>
          </p:cNvPr>
          <p:cNvSpPr/>
          <p:nvPr/>
        </p:nvSpPr>
        <p:spPr>
          <a:xfrm>
            <a:off x="838197" y="215184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fr-FR" sz="2400" b="1"/>
              <a:t>Cas possibles (suspectés)</a:t>
            </a:r>
          </a:p>
          <a:p>
            <a:pPr lvl="2">
              <a:defRPr/>
            </a:pPr>
            <a:r>
              <a:rPr lang="fr-FR" sz="2400"/>
              <a:t>Toute maladie fébrile accompagnée d’une éruption cutanée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5160E9-2743-4698-AA22-94C93DC45354}"/>
              </a:ext>
            </a:extLst>
          </p:cNvPr>
          <p:cNvSpPr txBox="1"/>
          <p:nvPr/>
        </p:nvSpPr>
        <p:spPr>
          <a:xfrm>
            <a:off x="851857" y="1374805"/>
            <a:ext cx="6442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>
                <a:solidFill>
                  <a:srgbClr val="0000FF"/>
                </a:solidFill>
              </a:rPr>
              <a:t>Classifications pour la définition des cas de rougeole</a:t>
            </a:r>
          </a:p>
        </p:txBody>
      </p:sp>
    </p:spTree>
    <p:extLst>
      <p:ext uri="{BB962C8B-B14F-4D97-AF65-F5344CB8AC3E}">
        <p14:creationId xmlns:p14="http://schemas.microsoft.com/office/powerpoint/2010/main" val="1277246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1">
            <a:extLst>
              <a:ext uri="{FF2B5EF4-FFF2-40B4-BE49-F238E27FC236}">
                <a16:creationId xmlns:a16="http://schemas.microsoft.com/office/drawing/2014/main" id="{43C463A8-BB23-447A-8CC9-37B9A32FA1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r-FR" u="sng">
                <a:latin typeface="+mn-lt"/>
              </a:rPr>
              <a:t>Caractéristiques d’une définition de cas</a:t>
            </a:r>
          </a:p>
        </p:txBody>
      </p:sp>
      <p:sp>
        <p:nvSpPr>
          <p:cNvPr id="49155" name="Espace réservé du contenu 2">
            <a:extLst>
              <a:ext uri="{FF2B5EF4-FFF2-40B4-BE49-F238E27FC236}">
                <a16:creationId xmlns:a16="http://schemas.microsoft.com/office/drawing/2014/main" id="{0B2BFD18-6471-460F-BAEB-8F1518CB4F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0942" y="1825621"/>
            <a:ext cx="10515600" cy="4665811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fr-FR" b="1"/>
              <a:t>P</a:t>
            </a:r>
            <a:r>
              <a:rPr lang="fr-FR"/>
              <a:t>récise</a:t>
            </a:r>
          </a:p>
          <a:p>
            <a:pPr eaLnBrk="1" hangingPunct="1">
              <a:lnSpc>
                <a:spcPct val="150000"/>
              </a:lnSpc>
            </a:pPr>
            <a:r>
              <a:rPr lang="fr-FR" b="1"/>
              <a:t>O</a:t>
            </a:r>
            <a:r>
              <a:rPr lang="fr-FR"/>
              <a:t>bjective</a:t>
            </a:r>
          </a:p>
          <a:p>
            <a:pPr eaLnBrk="1" hangingPunct="1">
              <a:lnSpc>
                <a:spcPct val="150000"/>
              </a:lnSpc>
            </a:pPr>
            <a:r>
              <a:rPr lang="fr-FR" b="1"/>
              <a:t>O</a:t>
            </a:r>
            <a:r>
              <a:rPr lang="fr-FR"/>
              <a:t>pérationnelle </a:t>
            </a:r>
          </a:p>
          <a:p>
            <a:pPr eaLnBrk="1" hangingPunct="1">
              <a:lnSpc>
                <a:spcPct val="150000"/>
              </a:lnSpc>
            </a:pPr>
            <a:r>
              <a:rPr lang="fr-FR" b="1"/>
              <a:t>L</a:t>
            </a:r>
            <a:r>
              <a:rPr lang="fr-FR"/>
              <a:t>ogique</a:t>
            </a:r>
          </a:p>
          <a:p>
            <a:pPr eaLnBrk="1" hangingPunct="1">
              <a:lnSpc>
                <a:spcPct val="150000"/>
              </a:lnSpc>
            </a:pPr>
            <a:r>
              <a:rPr lang="fr-FR" b="1"/>
              <a:t>S</a:t>
            </a:r>
            <a:r>
              <a:rPr lang="fr-FR"/>
              <a:t>ensible</a:t>
            </a:r>
          </a:p>
          <a:p>
            <a:pPr eaLnBrk="1" hangingPunct="1">
              <a:lnSpc>
                <a:spcPct val="150000"/>
              </a:lnSpc>
            </a:pPr>
            <a:r>
              <a:rPr lang="fr-FR" b="1"/>
              <a:t>S</a:t>
            </a:r>
            <a:r>
              <a:rPr lang="fr-FR"/>
              <a:t>pécifique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92B07024-986C-414F-A8E5-BB06929856F5}"/>
              </a:ext>
            </a:extLst>
          </p:cNvPr>
          <p:cNvSpPr>
            <a:spLocks/>
          </p:cNvSpPr>
          <p:nvPr/>
        </p:nvSpPr>
        <p:spPr bwMode="auto">
          <a:xfrm>
            <a:off x="4538103" y="2211850"/>
            <a:ext cx="770319" cy="3893351"/>
          </a:xfrm>
          <a:prstGeom prst="rightBrace">
            <a:avLst>
              <a:gd name="adj1" fmla="val 833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1042988"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lr>
                <a:srgbClr val="1E7FB8"/>
              </a:buClr>
              <a:buChar char="•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1042988">
              <a:spcBef>
                <a:spcPct val="20000"/>
              </a:spcBef>
              <a:buClr>
                <a:srgbClr val="1E7FB8"/>
              </a:buClr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1042988" rtl="1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537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9793E3-B36B-4737-84D1-B025BFBBE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1596" y="3651783"/>
            <a:ext cx="268855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E7FB8"/>
              </a:buClr>
              <a:buChar char="•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E7FB8"/>
              </a:buClr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0"/>
              </a:spcBef>
              <a:buClrTx/>
              <a:buFontTx/>
              <a:buNone/>
            </a:pPr>
            <a:r>
              <a:rPr lang="fr-FR" sz="6000" b="1">
                <a:solidFill>
                  <a:schemeClr val="tx1"/>
                </a:solidFill>
              </a:rPr>
              <a:t>POOLSS</a:t>
            </a:r>
          </a:p>
        </p:txBody>
      </p:sp>
    </p:spTree>
    <p:extLst>
      <p:ext uri="{BB962C8B-B14F-4D97-AF65-F5344CB8AC3E}">
        <p14:creationId xmlns:p14="http://schemas.microsoft.com/office/powerpoint/2010/main" val="3714588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1">
            <a:extLst>
              <a:ext uri="{FF2B5EF4-FFF2-40B4-BE49-F238E27FC236}">
                <a16:creationId xmlns:a16="http://schemas.microsoft.com/office/drawing/2014/main" id="{0A803D6F-6721-40F6-8467-4B3630A056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-180784"/>
            <a:ext cx="10515600" cy="1325563"/>
          </a:xfrm>
        </p:spPr>
        <p:txBody>
          <a:bodyPr/>
          <a:lstStyle/>
          <a:p>
            <a:pPr algn="ctr" eaLnBrk="1" hangingPunct="1"/>
            <a:r>
              <a:rPr lang="fr-FR" sz="2800" u="sng">
                <a:latin typeface="+mn-lt"/>
              </a:rPr>
              <a:t>Caractéristiques d’une définition de cas : </a:t>
            </a:r>
            <a:r>
              <a:rPr lang="fr-FR" b="1" u="sng">
                <a:latin typeface="+mn-lt"/>
              </a:rPr>
              <a:t>précise</a:t>
            </a:r>
            <a:r>
              <a:rPr lang="fr-FR" u="sng">
                <a:latin typeface="+mn-lt"/>
              </a:rPr>
              <a:t> 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66A600CB-789A-4146-8D91-957D43E1FD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6353433"/>
              </p:ext>
            </p:extLst>
          </p:nvPr>
        </p:nvGraphicFramePr>
        <p:xfrm>
          <a:off x="1112362" y="1412982"/>
          <a:ext cx="10821971" cy="4375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1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60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955">
                <a:tc>
                  <a:txBody>
                    <a:bodyPr/>
                    <a:lstStyle/>
                    <a:p>
                      <a:r>
                        <a:rPr lang="fr-FR" sz="2800" noProof="0">
                          <a:solidFill>
                            <a:schemeClr val="tx1"/>
                          </a:solidFill>
                        </a:rPr>
                        <a:t>Non précise </a:t>
                      </a:r>
                    </a:p>
                  </a:txBody>
                  <a:tcPr marL="96975" marR="96975" marT="45733" marB="45733" anchor="ctr">
                    <a:solidFill>
                      <a:srgbClr val="1E7F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800" noProof="0">
                          <a:solidFill>
                            <a:schemeClr val="tx1"/>
                          </a:solidFill>
                        </a:rPr>
                        <a:t>Précise </a:t>
                      </a:r>
                    </a:p>
                  </a:txBody>
                  <a:tcPr marL="96975" marR="96975" marT="45733" marB="45733" anchor="ctr">
                    <a:solidFill>
                      <a:srgbClr val="1E7F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4847">
                <a:tc>
                  <a:txBody>
                    <a:bodyPr/>
                    <a:lstStyle/>
                    <a:p>
                      <a:r>
                        <a:rPr lang="fr-FR" sz="2800" noProof="0">
                          <a:solidFill>
                            <a:schemeClr val="tx1"/>
                          </a:solidFill>
                        </a:rPr>
                        <a:t>Fièvre</a:t>
                      </a:r>
                    </a:p>
                  </a:txBody>
                  <a:tcPr marL="96975" marR="96975" marT="45733" marB="45733" anchor="ctr"/>
                </a:tc>
                <a:tc>
                  <a:txBody>
                    <a:bodyPr/>
                    <a:lstStyle/>
                    <a:p>
                      <a:r>
                        <a:rPr lang="fr-FR" sz="2800" noProof="0">
                          <a:solidFill>
                            <a:schemeClr val="tx1"/>
                          </a:solidFill>
                        </a:rPr>
                        <a:t>Température supérieure à 38 °C (axillaire)</a:t>
                      </a:r>
                    </a:p>
                  </a:txBody>
                  <a:tcPr marL="96975" marR="96975" marT="45733" marB="4573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2953">
                <a:tc>
                  <a:txBody>
                    <a:bodyPr/>
                    <a:lstStyle/>
                    <a:p>
                      <a:r>
                        <a:rPr lang="fr-FR" sz="2800" noProof="0">
                          <a:solidFill>
                            <a:schemeClr val="tx1"/>
                          </a:solidFill>
                        </a:rPr>
                        <a:t>Diarrhée</a:t>
                      </a:r>
                    </a:p>
                  </a:txBody>
                  <a:tcPr marL="96975" marR="96975" marT="45733" marB="45733" anchor="ctr"/>
                </a:tc>
                <a:tc>
                  <a:txBody>
                    <a:bodyPr/>
                    <a:lstStyle/>
                    <a:p>
                      <a:r>
                        <a:rPr lang="fr-FR" sz="2800" noProof="0">
                          <a:solidFill>
                            <a:schemeClr val="tx1"/>
                          </a:solidFill>
                        </a:rPr>
                        <a:t>Plus de 2 selles liquides par 24 heures</a:t>
                      </a:r>
                    </a:p>
                  </a:txBody>
                  <a:tcPr marL="96975" marR="96975" marT="45733" marB="4573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1966">
                <a:tc>
                  <a:txBody>
                    <a:bodyPr/>
                    <a:lstStyle/>
                    <a:p>
                      <a:r>
                        <a:rPr lang="fr-FR" sz="2800" noProof="0">
                          <a:solidFill>
                            <a:schemeClr val="tx1"/>
                          </a:solidFill>
                        </a:rPr>
                        <a:t>Jaunisse</a:t>
                      </a:r>
                    </a:p>
                  </a:txBody>
                  <a:tcPr marL="96975" marR="96975" marT="45733" marB="45733" anchor="ctr"/>
                </a:tc>
                <a:tc>
                  <a:txBody>
                    <a:bodyPr/>
                    <a:lstStyle/>
                    <a:p>
                      <a:r>
                        <a:rPr lang="fr-FR" sz="2800" noProof="0">
                          <a:solidFill>
                            <a:schemeClr val="tx1"/>
                          </a:solidFill>
                        </a:rPr>
                        <a:t>Coloration jaune de la conjonctive ou de la peau</a:t>
                      </a:r>
                    </a:p>
                  </a:txBody>
                  <a:tcPr marL="96975" marR="96975" marT="45733" marB="457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9354">
                <a:tc>
                  <a:txBody>
                    <a:bodyPr/>
                    <a:lstStyle/>
                    <a:p>
                      <a:r>
                        <a:rPr lang="fr-FR" sz="2800" noProof="0">
                          <a:solidFill>
                            <a:schemeClr val="tx1"/>
                          </a:solidFill>
                        </a:rPr>
                        <a:t>Taux élevé de globules blancs</a:t>
                      </a:r>
                    </a:p>
                  </a:txBody>
                  <a:tcPr marL="96975" marR="96975" marT="45733" marB="45733" anchor="ctr"/>
                </a:tc>
                <a:tc>
                  <a:txBody>
                    <a:bodyPr/>
                    <a:lstStyle/>
                    <a:p>
                      <a:r>
                        <a:rPr lang="fr-FR" sz="2800" noProof="0">
                          <a:solidFill>
                            <a:schemeClr val="tx1"/>
                          </a:solidFill>
                        </a:rPr>
                        <a:t>Plus de 5000 globules blancs par mm</a:t>
                      </a:r>
                      <a:r>
                        <a:rPr lang="fr-FR" sz="2800" baseline="30000" noProof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96975" marR="96975" marT="45733" marB="45733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382169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re 1">
            <a:extLst>
              <a:ext uri="{FF2B5EF4-FFF2-40B4-BE49-F238E27FC236}">
                <a16:creationId xmlns:a16="http://schemas.microsoft.com/office/drawing/2014/main" id="{F12B158A-1844-42D4-95DD-F139BE52FE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4875" y="0"/>
            <a:ext cx="10515600" cy="1325563"/>
          </a:xfrm>
        </p:spPr>
        <p:txBody>
          <a:bodyPr/>
          <a:lstStyle/>
          <a:p>
            <a:pPr algn="ctr"/>
            <a:r>
              <a:rPr lang="fr-FR" sz="2400" u="sng">
                <a:latin typeface="+mn-lt"/>
              </a:rPr>
              <a:t>Caractéristiques d’une définition de cas : </a:t>
            </a:r>
            <a:r>
              <a:rPr lang="fr-FR" b="1" u="sng">
                <a:latin typeface="+mn-lt"/>
              </a:rPr>
              <a:t>objective </a:t>
            </a:r>
          </a:p>
        </p:txBody>
      </p:sp>
      <p:graphicFrame>
        <p:nvGraphicFramePr>
          <p:cNvPr id="5" name="Espace réservé du contenu 3">
            <a:extLst>
              <a:ext uri="{FF2B5EF4-FFF2-40B4-BE49-F238E27FC236}">
                <a16:creationId xmlns:a16="http://schemas.microsoft.com/office/drawing/2014/main" id="{FB783687-03D5-45F1-9443-5A5B519CA2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3758357"/>
              </p:ext>
            </p:extLst>
          </p:nvPr>
        </p:nvGraphicFramePr>
        <p:xfrm>
          <a:off x="1319752" y="1690688"/>
          <a:ext cx="10369484" cy="4540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4930">
                <a:tc>
                  <a:txBody>
                    <a:bodyPr/>
                    <a:lstStyle/>
                    <a:p>
                      <a:r>
                        <a:rPr lang="fr-FR" sz="2800"/>
                        <a:t>Subjective </a:t>
                      </a:r>
                    </a:p>
                  </a:txBody>
                  <a:tcPr marL="96994" marR="96994" marT="45731" marB="45731" anchor="ctr">
                    <a:solidFill>
                      <a:srgbClr val="1E7F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800"/>
                        <a:t>Objective </a:t>
                      </a:r>
                    </a:p>
                  </a:txBody>
                  <a:tcPr marL="96994" marR="96994" marT="45731" marB="45731" anchor="ctr">
                    <a:solidFill>
                      <a:srgbClr val="1E7F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495">
                <a:tc>
                  <a:txBody>
                    <a:bodyPr/>
                    <a:lstStyle/>
                    <a:p>
                      <a:r>
                        <a:rPr lang="fr-FR" sz="2800" noProof="0"/>
                        <a:t>Fatigue,</a:t>
                      </a:r>
                      <a:r>
                        <a:rPr lang="fr-FR" sz="2800" baseline="0" noProof="0"/>
                        <a:t> asthénie</a:t>
                      </a:r>
                    </a:p>
                  </a:txBody>
                  <a:tcPr marL="96994" marR="96994" marT="45731" marB="45731" anchor="ctr"/>
                </a:tc>
                <a:tc>
                  <a:txBody>
                    <a:bodyPr/>
                    <a:lstStyle/>
                    <a:p>
                      <a:r>
                        <a:rPr lang="fr-FR" sz="2800" noProof="0"/>
                        <a:t>Incapacité à assurer les activités quotidiennes, le travail</a:t>
                      </a:r>
                      <a:r>
                        <a:rPr lang="fr-FR" sz="2800" baseline="0" noProof="0"/>
                        <a:t> </a:t>
                      </a:r>
                    </a:p>
                  </a:txBody>
                  <a:tcPr marL="96994" marR="96994" marT="45731" marB="4573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6944">
                <a:tc>
                  <a:txBody>
                    <a:bodyPr/>
                    <a:lstStyle/>
                    <a:p>
                      <a:r>
                        <a:rPr lang="fr-FR" sz="2800" noProof="0"/>
                        <a:t>Signes hémorragiques</a:t>
                      </a:r>
                      <a:r>
                        <a:rPr lang="fr-FR" sz="2800" baseline="0" noProof="0"/>
                        <a:t> </a:t>
                      </a:r>
                    </a:p>
                  </a:txBody>
                  <a:tcPr marL="96994" marR="96994" marT="45731" marB="45731" anchor="ctr"/>
                </a:tc>
                <a:tc>
                  <a:txBody>
                    <a:bodyPr/>
                    <a:lstStyle/>
                    <a:p>
                      <a:r>
                        <a:rPr lang="fr-FR" sz="2800" noProof="0"/>
                        <a:t>Saignement observé au niveau du nez, de la bouche, des muqueuses</a:t>
                      </a:r>
                    </a:p>
                    <a:p>
                      <a:endParaRPr lang="en-US" sz="2800" noProof="0"/>
                    </a:p>
                    <a:p>
                      <a:r>
                        <a:rPr lang="fr-FR" sz="2800" noProof="0"/>
                        <a:t>Présence de sang dans les urines, les selles, les vomissements</a:t>
                      </a:r>
                    </a:p>
                  </a:txBody>
                  <a:tcPr marL="96994" marR="96994" marT="45731" marB="4573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061">
                <a:tc>
                  <a:txBody>
                    <a:bodyPr/>
                    <a:lstStyle/>
                    <a:p>
                      <a:r>
                        <a:rPr lang="fr-FR" sz="2800" noProof="0"/>
                        <a:t>Perte d’appétit </a:t>
                      </a:r>
                    </a:p>
                  </a:txBody>
                  <a:tcPr marL="96994" marR="96994" marT="45731" marB="45731" anchor="ctr"/>
                </a:tc>
                <a:tc>
                  <a:txBody>
                    <a:bodyPr/>
                    <a:lstStyle/>
                    <a:p>
                      <a:r>
                        <a:rPr lang="fr-FR" sz="2800" noProof="0"/>
                        <a:t>Absence de prise alimentaire ou prise alimentaire limitée au cours des derniers jours </a:t>
                      </a:r>
                    </a:p>
                  </a:txBody>
                  <a:tcPr marL="96994" marR="96994" marT="45731" marB="4573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1376140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re 1">
            <a:extLst>
              <a:ext uri="{FF2B5EF4-FFF2-40B4-BE49-F238E27FC236}">
                <a16:creationId xmlns:a16="http://schemas.microsoft.com/office/drawing/2014/main" id="{82EAD42B-E20F-4A68-8239-A492D2D433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fr-FR" sz="2800" u="sng">
                <a:latin typeface="+mn-lt"/>
              </a:rPr>
              <a:t>Caractéristiques d’une définition de cas :</a:t>
            </a:r>
            <a:r>
              <a:rPr lang="fr-FR" u="sng">
                <a:latin typeface="+mn-lt"/>
              </a:rPr>
              <a:t> </a:t>
            </a:r>
            <a:r>
              <a:rPr lang="fr-FR" b="1" u="sng">
                <a:latin typeface="+mn-lt"/>
              </a:rPr>
              <a:t>opérationnelle </a:t>
            </a:r>
          </a:p>
        </p:txBody>
      </p:sp>
      <p:sp>
        <p:nvSpPr>
          <p:cNvPr id="53251" name="Espace réservé du contenu 2">
            <a:extLst>
              <a:ext uri="{FF2B5EF4-FFF2-40B4-BE49-F238E27FC236}">
                <a16:creationId xmlns:a16="http://schemas.microsoft.com/office/drawing/2014/main" id="{ECDAFA42-4268-4389-A294-2BC6AFBA0A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0200" y="1825625"/>
            <a:ext cx="9753600" cy="4351338"/>
          </a:xfrm>
        </p:spPr>
        <p:txBody>
          <a:bodyPr/>
          <a:lstStyle/>
          <a:p>
            <a:pPr eaLnBrk="1" hangingPunct="1"/>
            <a:r>
              <a:rPr lang="fr-FR"/>
              <a:t>Doit être simple à comprendre et peut être appliquée par </a:t>
            </a:r>
          </a:p>
          <a:p>
            <a:pPr lvl="1" eaLnBrk="1" hangingPunct="1"/>
            <a:r>
              <a:rPr lang="fr-FR"/>
              <a:t>du personnel non médical </a:t>
            </a:r>
          </a:p>
          <a:p>
            <a:pPr lvl="1" eaLnBrk="1" hangingPunct="1"/>
            <a:r>
              <a:rPr lang="fr-FR"/>
              <a:t>des non-spécialistes</a:t>
            </a:r>
          </a:p>
          <a:p>
            <a:pPr lvl="1" eaLnBrk="1" hangingPunct="1"/>
            <a:endParaRPr lang="en-US" altLang="en-US" dirty="0"/>
          </a:p>
          <a:p>
            <a:pPr eaLnBrk="1" hangingPunct="1"/>
            <a:r>
              <a:rPr lang="fr-FR"/>
              <a:t>Doit être applicable sur le terrain 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fr-FR"/>
              <a:t>Doit être adaptée à la capacité diagnostique du terrain</a:t>
            </a:r>
          </a:p>
        </p:txBody>
      </p:sp>
    </p:spTree>
    <p:extLst>
      <p:ext uri="{BB962C8B-B14F-4D97-AF65-F5344CB8AC3E}">
        <p14:creationId xmlns:p14="http://schemas.microsoft.com/office/powerpoint/2010/main" val="2454987153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5F694FDA-ED3E-4830-96C3-31689F5529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3445" y="165100"/>
            <a:ext cx="10515600" cy="1325563"/>
          </a:xfrm>
        </p:spPr>
        <p:txBody>
          <a:bodyPr/>
          <a:lstStyle/>
          <a:p>
            <a:pPr algn="ctr"/>
            <a:r>
              <a:rPr lang="fr-FR" sz="2800" u="sng">
                <a:latin typeface="+mn-lt"/>
              </a:rPr>
              <a:t>Caractéristiques d’une définition de cas : </a:t>
            </a:r>
            <a:r>
              <a:rPr lang="fr-FR" b="1" u="sng">
                <a:latin typeface="+mn-lt"/>
              </a:rPr>
              <a:t>logique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97880FD-7A8D-4F18-B6AC-308247A350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9650043"/>
              </p:ext>
            </p:extLst>
          </p:nvPr>
        </p:nvGraphicFramePr>
        <p:xfrm>
          <a:off x="1140643" y="2025868"/>
          <a:ext cx="10341205" cy="3594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5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59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9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0771">
                <a:tc>
                  <a:txBody>
                    <a:bodyPr/>
                    <a:lstStyle/>
                    <a:p>
                      <a:r>
                        <a:rPr lang="fr-FR" sz="2800" b="0">
                          <a:solidFill>
                            <a:schemeClr val="bg1"/>
                          </a:solidFill>
                        </a:rPr>
                        <a:t>Définition des cas</a:t>
                      </a:r>
                      <a:r>
                        <a:rPr lang="fr-FR" sz="28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82935" marR="82935" marT="41458" marB="41458">
                    <a:solidFill>
                      <a:srgbClr val="1E7F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800" b="0">
                          <a:solidFill>
                            <a:schemeClr val="bg1"/>
                          </a:solidFill>
                        </a:rPr>
                        <a:t>Présence de signes et de symptômes</a:t>
                      </a:r>
                    </a:p>
                  </a:txBody>
                  <a:tcPr marL="82935" marR="82935" marT="41458" marB="41458">
                    <a:solidFill>
                      <a:srgbClr val="1E7F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800" b="0">
                          <a:solidFill>
                            <a:schemeClr val="bg1"/>
                          </a:solidFill>
                        </a:rPr>
                        <a:t>Inclusion du patient </a:t>
                      </a:r>
                    </a:p>
                  </a:txBody>
                  <a:tcPr marL="82935" marR="82935" marT="41458" marB="41458">
                    <a:solidFill>
                      <a:srgbClr val="1E7F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6728">
                <a:tc>
                  <a:txBody>
                    <a:bodyPr/>
                    <a:lstStyle/>
                    <a:p>
                      <a:pPr algn="ctr"/>
                      <a:r>
                        <a:rPr lang="fr-FR" sz="2800">
                          <a:solidFill>
                            <a:schemeClr val="tx1"/>
                          </a:solidFill>
                        </a:rPr>
                        <a:t>A et B</a:t>
                      </a:r>
                    </a:p>
                  </a:txBody>
                  <a:tcPr marL="82935" marR="82935" marT="41458" marB="4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  <a:p>
                      <a:pPr algn="ctr"/>
                      <a:r>
                        <a:rPr lang="fr-FR" sz="280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  <a:p>
                      <a:pPr algn="ctr"/>
                      <a:r>
                        <a:rPr lang="fr-FR" sz="2800">
                          <a:solidFill>
                            <a:schemeClr val="tx1"/>
                          </a:solidFill>
                        </a:rPr>
                        <a:t>A + B</a:t>
                      </a:r>
                    </a:p>
                  </a:txBody>
                  <a:tcPr marL="82935" marR="82935" marT="41458" marB="4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>
                          <a:solidFill>
                            <a:schemeClr val="tx1"/>
                          </a:solidFill>
                        </a:rPr>
                        <a:t>Non</a:t>
                      </a:r>
                    </a:p>
                    <a:p>
                      <a:pPr algn="ctr"/>
                      <a:r>
                        <a:rPr lang="fr-FR" sz="2800">
                          <a:solidFill>
                            <a:schemeClr val="tx1"/>
                          </a:solidFill>
                        </a:rPr>
                        <a:t>Non</a:t>
                      </a:r>
                    </a:p>
                    <a:p>
                      <a:pPr algn="ctr"/>
                      <a:r>
                        <a:rPr lang="fr-FR" sz="2800">
                          <a:solidFill>
                            <a:schemeClr val="tx1"/>
                          </a:solidFill>
                        </a:rPr>
                        <a:t>Oui</a:t>
                      </a:r>
                    </a:p>
                  </a:txBody>
                  <a:tcPr marL="82935" marR="82935" marT="41458" marB="4145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6728">
                <a:tc>
                  <a:txBody>
                    <a:bodyPr/>
                    <a:lstStyle/>
                    <a:p>
                      <a:pPr algn="ctr"/>
                      <a:r>
                        <a:rPr lang="fr-FR" sz="2800">
                          <a:solidFill>
                            <a:schemeClr val="tx1"/>
                          </a:solidFill>
                        </a:rPr>
                        <a:t>A ou B</a:t>
                      </a:r>
                    </a:p>
                  </a:txBody>
                  <a:tcPr marL="82935" marR="82935" marT="41458" marB="4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  <a:p>
                      <a:pPr algn="ctr"/>
                      <a:r>
                        <a:rPr lang="fr-FR" sz="280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  <a:p>
                      <a:pPr algn="ctr"/>
                      <a:r>
                        <a:rPr lang="fr-FR" sz="2800">
                          <a:solidFill>
                            <a:schemeClr val="tx1"/>
                          </a:solidFill>
                        </a:rPr>
                        <a:t>A + B</a:t>
                      </a:r>
                    </a:p>
                  </a:txBody>
                  <a:tcPr marL="82935" marR="82935" marT="41458" marB="4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>
                          <a:solidFill>
                            <a:schemeClr val="tx1"/>
                          </a:solidFill>
                        </a:rPr>
                        <a:t>Oui</a:t>
                      </a:r>
                    </a:p>
                    <a:p>
                      <a:pPr algn="ctr"/>
                      <a:r>
                        <a:rPr lang="fr-FR" sz="2800">
                          <a:solidFill>
                            <a:schemeClr val="tx1"/>
                          </a:solidFill>
                        </a:rPr>
                        <a:t>Oui</a:t>
                      </a:r>
                    </a:p>
                    <a:p>
                      <a:pPr algn="ctr"/>
                      <a:r>
                        <a:rPr lang="fr-FR" sz="2800">
                          <a:solidFill>
                            <a:schemeClr val="tx1"/>
                          </a:solidFill>
                        </a:rPr>
                        <a:t>Oui</a:t>
                      </a:r>
                    </a:p>
                  </a:txBody>
                  <a:tcPr marL="82935" marR="82935" marT="41458" marB="4145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6867801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re 1">
            <a:extLst>
              <a:ext uri="{FF2B5EF4-FFF2-40B4-BE49-F238E27FC236}">
                <a16:creationId xmlns:a16="http://schemas.microsoft.com/office/drawing/2014/main" id="{F38ACEE5-D402-4C9F-B459-2A654ABA63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 eaLnBrk="1" hangingPunct="1"/>
            <a:r>
              <a:rPr lang="fr-FR" b="1" u="sng">
                <a:latin typeface="+mn-lt"/>
              </a:rPr>
              <a:t>Sensibilité – Spécificité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C6C40518-9451-4F3D-8844-36A390554D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3259740"/>
              </p:ext>
            </p:extLst>
          </p:nvPr>
        </p:nvGraphicFramePr>
        <p:xfrm>
          <a:off x="1065229" y="1690688"/>
          <a:ext cx="6545246" cy="4389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8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1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2405">
                <a:tc>
                  <a:txBody>
                    <a:bodyPr/>
                    <a:lstStyle/>
                    <a:p>
                      <a:r>
                        <a:rPr lang="fr-FR" sz="2800" noProof="0"/>
                        <a:t>Définition de cas </a:t>
                      </a:r>
                    </a:p>
                  </a:txBody>
                  <a:tcPr marL="96962" marR="96962" marT="45707" marB="45707" anchor="ctr">
                    <a:solidFill>
                      <a:srgbClr val="1E7F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800" noProof="0"/>
                        <a:t>Sensibilité</a:t>
                      </a:r>
                      <a:r>
                        <a:rPr lang="fr-FR" sz="2800" baseline="0" noProof="0"/>
                        <a:t> </a:t>
                      </a:r>
                    </a:p>
                  </a:txBody>
                  <a:tcPr marL="96962" marR="96962" marT="45707" marB="45707" anchor="ctr">
                    <a:solidFill>
                      <a:srgbClr val="1E7F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800" noProof="0"/>
                        <a:t>Spécificité </a:t>
                      </a:r>
                    </a:p>
                  </a:txBody>
                  <a:tcPr marL="96962" marR="96962" marT="45707" marB="45707" anchor="ctr">
                    <a:solidFill>
                      <a:srgbClr val="1E7F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799">
                <a:tc>
                  <a:txBody>
                    <a:bodyPr/>
                    <a:lstStyle/>
                    <a:p>
                      <a:r>
                        <a:rPr lang="fr-FR" sz="2800"/>
                        <a:t>A ou B ou C </a:t>
                      </a:r>
                    </a:p>
                  </a:txBody>
                  <a:tcPr marL="96962" marR="9696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+++</a:t>
                      </a:r>
                    </a:p>
                  </a:txBody>
                  <a:tcPr marL="96962" marR="9696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-</a:t>
                      </a:r>
                    </a:p>
                  </a:txBody>
                  <a:tcPr marL="96962" marR="96962" marT="45707" marB="4570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6799">
                <a:tc>
                  <a:txBody>
                    <a:bodyPr/>
                    <a:lstStyle/>
                    <a:p>
                      <a:r>
                        <a:rPr lang="fr-FR" sz="2800"/>
                        <a:t>A et (B ou C)</a:t>
                      </a:r>
                    </a:p>
                  </a:txBody>
                  <a:tcPr marL="96962" marR="9696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++</a:t>
                      </a:r>
                    </a:p>
                  </a:txBody>
                  <a:tcPr marL="96962" marR="9696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+</a:t>
                      </a:r>
                    </a:p>
                  </a:txBody>
                  <a:tcPr marL="96962" marR="96962" marT="45707" marB="4570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6799">
                <a:tc>
                  <a:txBody>
                    <a:bodyPr/>
                    <a:lstStyle/>
                    <a:p>
                      <a:r>
                        <a:rPr lang="fr-FR" sz="2800"/>
                        <a:t>(A et B) ou C</a:t>
                      </a:r>
                    </a:p>
                  </a:txBody>
                  <a:tcPr marL="96962" marR="9696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+</a:t>
                      </a:r>
                    </a:p>
                  </a:txBody>
                  <a:tcPr marL="96962" marR="9696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++</a:t>
                      </a:r>
                    </a:p>
                  </a:txBody>
                  <a:tcPr marL="96962" marR="96962" marT="45707" marB="4570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6799">
                <a:tc>
                  <a:txBody>
                    <a:bodyPr/>
                    <a:lstStyle/>
                    <a:p>
                      <a:r>
                        <a:rPr lang="fr-FR" sz="2800"/>
                        <a:t>A et B et C</a:t>
                      </a:r>
                    </a:p>
                  </a:txBody>
                  <a:tcPr marL="96962" marR="9696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-</a:t>
                      </a:r>
                    </a:p>
                  </a:txBody>
                  <a:tcPr marL="96962" marR="9696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+++</a:t>
                      </a:r>
                    </a:p>
                  </a:txBody>
                  <a:tcPr marL="96962" marR="96962" marT="45707" marB="4570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5325" name="Group 4">
            <a:extLst>
              <a:ext uri="{FF2B5EF4-FFF2-40B4-BE49-F238E27FC236}">
                <a16:creationId xmlns:a16="http://schemas.microsoft.com/office/drawing/2014/main" id="{77377CE5-7182-4BB6-881F-916FF0DE0BC1}"/>
              </a:ext>
            </a:extLst>
          </p:cNvPr>
          <p:cNvGrpSpPr>
            <a:grpSpLocks/>
          </p:cNvGrpSpPr>
          <p:nvPr/>
        </p:nvGrpSpPr>
        <p:grpSpPr bwMode="auto">
          <a:xfrm>
            <a:off x="8267700" y="2498533"/>
            <a:ext cx="3481977" cy="3171442"/>
            <a:chOff x="2614754" y="1422654"/>
            <a:chExt cx="5658492" cy="5206746"/>
          </a:xfrm>
        </p:grpSpPr>
        <p:pic>
          <p:nvPicPr>
            <p:cNvPr id="55326" name="Picture 5">
              <a:extLst>
                <a:ext uri="{FF2B5EF4-FFF2-40B4-BE49-F238E27FC236}">
                  <a16:creationId xmlns:a16="http://schemas.microsoft.com/office/drawing/2014/main" id="{3EF62EBA-8635-41A9-8B19-A76CF831D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4" b="3951"/>
            <a:stretch>
              <a:fillRect/>
            </a:stretch>
          </p:blipFill>
          <p:spPr bwMode="auto">
            <a:xfrm>
              <a:off x="2614754" y="1422654"/>
              <a:ext cx="5570143" cy="5206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27" name="TextBox 6">
              <a:extLst>
                <a:ext uri="{FF2B5EF4-FFF2-40B4-BE49-F238E27FC236}">
                  <a16:creationId xmlns:a16="http://schemas.microsoft.com/office/drawing/2014/main" id="{F41D293A-5CF4-42CF-B245-A8DEAFCAD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3657" y="4096038"/>
              <a:ext cx="2518273" cy="1617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80000"/>
                </a:spcBef>
                <a:buClr>
                  <a:srgbClr val="1E7FB8"/>
                </a:buClr>
                <a:buFont typeface="Wingdings" panose="05000000000000000000" pitchFamily="2" charset="2"/>
                <a:buChar char="l"/>
                <a:defRPr sz="28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1E7FB8"/>
                </a:buClr>
                <a:buFont typeface="Arial" panose="020B0604020202020204" pitchFamily="34" charset="0"/>
                <a:buChar char="–"/>
                <a:defRPr sz="24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1E7FB8"/>
                </a:buClr>
                <a:buChar char="•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1E7FB8"/>
                </a:buClr>
                <a:buChar char="–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sz="2902">
                  <a:solidFill>
                    <a:schemeClr val="bg1"/>
                  </a:solidFill>
                </a:rPr>
                <a:t>Sensibilité</a:t>
              </a:r>
            </a:p>
          </p:txBody>
        </p:sp>
        <p:sp>
          <p:nvSpPr>
            <p:cNvPr id="55328" name="TextBox 7">
              <a:extLst>
                <a:ext uri="{FF2B5EF4-FFF2-40B4-BE49-F238E27FC236}">
                  <a16:creationId xmlns:a16="http://schemas.microsoft.com/office/drawing/2014/main" id="{0545E09A-F456-494F-8BB4-B76E42CED1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7470" y="3335681"/>
              <a:ext cx="2225776" cy="67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80000"/>
                </a:spcBef>
                <a:buClr>
                  <a:srgbClr val="1E7FB8"/>
                </a:buClr>
                <a:buFont typeface="Wingdings" panose="05000000000000000000" pitchFamily="2" charset="2"/>
                <a:buChar char="l"/>
                <a:defRPr sz="28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1E7FB8"/>
                </a:buClr>
                <a:buFont typeface="Arial" panose="020B0604020202020204" pitchFamily="34" charset="0"/>
                <a:buChar char="–"/>
                <a:defRPr sz="24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1E7FB8"/>
                </a:buClr>
                <a:buChar char="•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1E7FB8"/>
                </a:buClr>
                <a:buChar char="–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sz="2540">
                  <a:solidFill>
                    <a:schemeClr val="bg1"/>
                  </a:solidFill>
                </a:rPr>
                <a:t>Spécificité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9162840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01712A31-ACCD-42BF-9B31-7A866CBCA1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4481" y="365125"/>
            <a:ext cx="11448661" cy="1325563"/>
          </a:xfrm>
        </p:spPr>
        <p:txBody>
          <a:bodyPr/>
          <a:lstStyle/>
          <a:p>
            <a:pPr algn="ctr" eaLnBrk="1" hangingPunct="1"/>
            <a:r>
              <a:rPr lang="fr-FR" b="1">
                <a:solidFill>
                  <a:srgbClr val="0000FF"/>
                </a:solidFill>
                <a:latin typeface="+mn-lt"/>
              </a:rPr>
              <a:t>Étude de cas : quels signes devez-vous inclure dans la définition de cas ?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50CFF9C-6B5B-41ED-8A9E-7E1192F20B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4447748"/>
              </p:ext>
            </p:extLst>
          </p:nvPr>
        </p:nvGraphicFramePr>
        <p:xfrm>
          <a:off x="2604546" y="1775215"/>
          <a:ext cx="7816939" cy="4735665"/>
        </p:xfrm>
        <a:graphic>
          <a:graphicData uri="http://schemas.openxmlformats.org/drawingml/2006/table">
            <a:tbl>
              <a:tblPr/>
              <a:tblGrid>
                <a:gridCol w="3909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7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515"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 Signes et symptômes</a:t>
                      </a:r>
                    </a:p>
                  </a:txBody>
                  <a:tcPr marL="30812" marR="30812" marT="9521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79388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Cas</a:t>
                      </a:r>
                    </a:p>
                  </a:txBody>
                  <a:tcPr marL="40914" marR="40914" marT="25389" marB="253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515"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État de faiblesse générale</a:t>
                      </a: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515"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Douleurs abdominales</a:t>
                      </a: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515"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Céphalée</a:t>
                      </a: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515"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Vomissements</a:t>
                      </a: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515"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Confusion, agitation</a:t>
                      </a: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515"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Diarrhée</a:t>
                      </a: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0515"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Signes respiratoires</a:t>
                      </a: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0515"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Purpura/ecchymoses</a:t>
                      </a: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0515"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Fièvre</a:t>
                      </a: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0515"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Douleurs thoraciques</a:t>
                      </a: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326708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468B-35D9-466C-B9CB-D4741B2DC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69"/>
            <a:ext cx="10515600" cy="1325563"/>
          </a:xfrm>
        </p:spPr>
        <p:txBody>
          <a:bodyPr/>
          <a:lstStyle/>
          <a:p>
            <a:pPr algn="ctr"/>
            <a:r>
              <a:rPr lang="fr-FR" u="sng">
                <a:latin typeface="+mn-lt"/>
              </a:rPr>
              <a:t>Définitions     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A249E3C-A3D0-4FA5-AF0E-F782DBE0965B}"/>
              </a:ext>
            </a:extLst>
          </p:cNvPr>
          <p:cNvSpPr txBox="1">
            <a:spLocks/>
          </p:cNvSpPr>
          <p:nvPr/>
        </p:nvSpPr>
        <p:spPr>
          <a:xfrm>
            <a:off x="1508125" y="1819469"/>
            <a:ext cx="9572625" cy="4798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FR" b="1"/>
              <a:t>Flambée</a:t>
            </a:r>
          </a:p>
          <a:p>
            <a:pPr>
              <a:lnSpc>
                <a:spcPct val="150000"/>
              </a:lnSpc>
              <a:defRPr/>
            </a:pPr>
            <a:r>
              <a:rPr lang="fr-FR" b="1"/>
              <a:t>Épidémie</a:t>
            </a:r>
          </a:p>
          <a:p>
            <a:pPr>
              <a:lnSpc>
                <a:spcPct val="150000"/>
              </a:lnSpc>
              <a:defRPr/>
            </a:pPr>
            <a:r>
              <a:rPr lang="fr-FR" b="1"/>
              <a:t>Cluster</a:t>
            </a:r>
          </a:p>
          <a:p>
            <a:pPr>
              <a:lnSpc>
                <a:spcPct val="150000"/>
              </a:lnSpc>
              <a:defRPr/>
            </a:pPr>
            <a:endParaRPr lang="en-CA" dirty="0"/>
          </a:p>
          <a:p>
            <a:pPr>
              <a:defRPr/>
            </a:pPr>
            <a:r>
              <a:rPr lang="fr-FR" b="1"/>
              <a:t>Pandémie 	</a:t>
            </a:r>
          </a:p>
        </p:txBody>
      </p:sp>
      <p:sp>
        <p:nvSpPr>
          <p:cNvPr id="6" name="Accolade fermante 7">
            <a:extLst>
              <a:ext uri="{FF2B5EF4-FFF2-40B4-BE49-F238E27FC236}">
                <a16:creationId xmlns:a16="http://schemas.microsoft.com/office/drawing/2014/main" id="{BB0041C8-2C89-4B3D-B30F-ACCDAF05BF53}"/>
              </a:ext>
            </a:extLst>
          </p:cNvPr>
          <p:cNvSpPr/>
          <p:nvPr/>
        </p:nvSpPr>
        <p:spPr>
          <a:xfrm>
            <a:off x="3423370" y="2039463"/>
            <a:ext cx="349250" cy="1373187"/>
          </a:xfrm>
          <a:prstGeom prst="rightBrac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7" name="ZoneTexte 5">
            <a:extLst>
              <a:ext uri="{FF2B5EF4-FFF2-40B4-BE49-F238E27FC236}">
                <a16:creationId xmlns:a16="http://schemas.microsoft.com/office/drawing/2014/main" id="{23818CFE-B591-45E8-8F1E-FF61CA8A4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020" y="1965130"/>
            <a:ext cx="69112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E7FB8"/>
              </a:buClr>
              <a:buChar char="•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E7FB8"/>
              </a:buClr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0"/>
              </a:spcBef>
              <a:buClrTx/>
              <a:buFontTx/>
              <a:buNone/>
            </a:pPr>
            <a:r>
              <a:rPr lang="fr-FR" sz="2400">
                <a:solidFill>
                  <a:schemeClr val="tx1"/>
                </a:solidFill>
              </a:rPr>
              <a:t>Augmentation du nombre de cas attendus dans</a:t>
            </a:r>
            <a:r>
              <a:rPr lang="fr-FR" sz="2400" b="0">
                <a:solidFill>
                  <a:schemeClr val="tx1"/>
                </a:solidFill>
              </a:rPr>
              <a:t> </a:t>
            </a:r>
          </a:p>
          <a:p>
            <a:pPr rtl="1" eaLnBrk="1" hangingPunct="1">
              <a:spcBef>
                <a:spcPct val="0"/>
              </a:spcBef>
              <a:buClrTx/>
              <a:buFontTx/>
              <a:buNone/>
            </a:pPr>
            <a:r>
              <a:rPr lang="fr-FR" sz="2400" b="0">
                <a:solidFill>
                  <a:schemeClr val="tx1"/>
                </a:solidFill>
              </a:rPr>
              <a:t>une région donnée parmi des groupes spécifiques sur une période spécifique</a:t>
            </a:r>
          </a:p>
        </p:txBody>
      </p:sp>
      <p:sp>
        <p:nvSpPr>
          <p:cNvPr id="8" name="ZoneTexte 6">
            <a:extLst>
              <a:ext uri="{FF2B5EF4-FFF2-40B4-BE49-F238E27FC236}">
                <a16:creationId xmlns:a16="http://schemas.microsoft.com/office/drawing/2014/main" id="{96C05C44-F497-449F-B7C8-15B35AD50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4157" y="3616496"/>
            <a:ext cx="40205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E7FB8"/>
              </a:buClr>
              <a:buChar char="•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E7FB8"/>
              </a:buClr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0"/>
              </a:spcBef>
              <a:buClrTx/>
              <a:buFontTx/>
              <a:buNone/>
            </a:pPr>
            <a:r>
              <a:rPr lang="fr-FR" sz="2400" b="0">
                <a:solidFill>
                  <a:schemeClr val="tx1"/>
                </a:solidFill>
              </a:rPr>
              <a:t>Cas groupés dans le temps ou l’espace</a:t>
            </a:r>
          </a:p>
          <a:p>
            <a:pPr rtl="1" eaLnBrk="1" hangingPunct="1">
              <a:spcBef>
                <a:spcPct val="0"/>
              </a:spcBef>
              <a:buClrTx/>
              <a:buFontTx/>
              <a:buNone/>
            </a:pPr>
            <a:r>
              <a:rPr lang="fr-FR" sz="2000">
                <a:solidFill>
                  <a:schemeClr val="tx1"/>
                </a:solidFill>
              </a:rPr>
              <a:t>Peut ne pas représenter d’augmentation</a:t>
            </a:r>
          </a:p>
        </p:txBody>
      </p:sp>
      <p:pic>
        <p:nvPicPr>
          <p:cNvPr id="10" name="Image 11">
            <a:extLst>
              <a:ext uri="{FF2B5EF4-FFF2-40B4-BE49-F238E27FC236}">
                <a16:creationId xmlns:a16="http://schemas.microsoft.com/office/drawing/2014/main" id="{E1EC4288-9DE6-4DAE-BAB3-0451EF6ED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894" y="3784064"/>
            <a:ext cx="1586923" cy="1487570"/>
          </a:xfrm>
          <a:prstGeom prst="rect">
            <a:avLst/>
          </a:prstGeom>
          <a:effectLst>
            <a:outerShdw blurRad="114300" dist="25400" dir="9600000" sx="104000" sy="104000" algn="tr" rotWithShape="0">
              <a:schemeClr val="tx2">
                <a:lumMod val="50000"/>
                <a:lumOff val="50000"/>
                <a:alpha val="35000"/>
              </a:schemeClr>
            </a:outerShdw>
            <a:softEdge rad="1130300"/>
          </a:effectLst>
          <a:scene3d>
            <a:camera prst="orthographicFront"/>
            <a:lightRig rig="twoPt" dir="t"/>
          </a:scene3d>
          <a:sp3d contourW="31750" prstMaterial="metal">
            <a:bevelT/>
            <a:bevelB/>
            <a:contourClr>
              <a:schemeClr val="tx2">
                <a:lumMod val="50000"/>
                <a:lumOff val="50000"/>
              </a:schemeClr>
            </a:contourClr>
          </a:sp3d>
        </p:spPr>
      </p:pic>
      <p:pic>
        <p:nvPicPr>
          <p:cNvPr id="11" name="Image 3">
            <a:extLst>
              <a:ext uri="{FF2B5EF4-FFF2-40B4-BE49-F238E27FC236}">
                <a16:creationId xmlns:a16="http://schemas.microsoft.com/office/drawing/2014/main" id="{9F5215DB-9F16-48C7-BD1F-0617D785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0738">
            <a:off x="8886934" y="3314180"/>
            <a:ext cx="1213785" cy="1675113"/>
          </a:xfrm>
          <a:prstGeom prst="rect">
            <a:avLst/>
          </a:prstGeom>
          <a:effectLst>
            <a:glow rad="25400">
              <a:schemeClr val="bg1">
                <a:alpha val="40000"/>
              </a:schemeClr>
            </a:glow>
            <a:softEdge rad="0"/>
          </a:effectLst>
          <a:scene3d>
            <a:camera prst="orthographicFront"/>
            <a:lightRig rig="threePt" dir="t"/>
          </a:scene3d>
          <a:sp3d contourW="12700">
            <a:bevelT/>
            <a:contourClr>
              <a:srgbClr val="FFC00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469F42-CB68-4E86-B0D9-B57B134334E4}"/>
              </a:ext>
            </a:extLst>
          </p:cNvPr>
          <p:cNvSpPr txBox="1"/>
          <p:nvPr/>
        </p:nvSpPr>
        <p:spPr>
          <a:xfrm>
            <a:off x="3925020" y="4878644"/>
            <a:ext cx="6026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Épidémie qui s’est propagée à plusieurs pays ou continents. Affecte généralement un </a:t>
            </a:r>
            <a:r>
              <a:rPr lang="fr-FR" sz="2400" b="1"/>
              <a:t>grand nombre</a:t>
            </a:r>
            <a:r>
              <a:rPr lang="fr-FR" sz="2400"/>
              <a:t> de personnes</a:t>
            </a:r>
          </a:p>
        </p:txBody>
      </p:sp>
    </p:spTree>
    <p:extLst>
      <p:ext uri="{BB962C8B-B14F-4D97-AF65-F5344CB8AC3E}">
        <p14:creationId xmlns:p14="http://schemas.microsoft.com/office/powerpoint/2010/main" val="2914181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re 1">
            <a:extLst>
              <a:ext uri="{FF2B5EF4-FFF2-40B4-BE49-F238E27FC236}">
                <a16:creationId xmlns:a16="http://schemas.microsoft.com/office/drawing/2014/main" id="{3BAAC0B1-36DE-4492-A98B-7249AF2456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fr-FR" b="1" u="sng">
                <a:latin typeface="+mn-lt"/>
              </a:rPr>
              <a:t>ÉTAPE 4 :</a:t>
            </a:r>
            <a:r>
              <a:rPr lang="fr-FR" u="sng">
                <a:latin typeface="+mn-lt"/>
              </a:rPr>
              <a:t> dénombrer les cas  </a:t>
            </a:r>
          </a:p>
        </p:txBody>
      </p:sp>
      <p:sp>
        <p:nvSpPr>
          <p:cNvPr id="66563" name="Espace réservé du contenu 2">
            <a:extLst>
              <a:ext uri="{FF2B5EF4-FFF2-40B4-BE49-F238E27FC236}">
                <a16:creationId xmlns:a16="http://schemas.microsoft.com/office/drawing/2014/main" id="{1C87DC77-48FF-4DE9-92EA-38053F3DCD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13400" y="1915102"/>
            <a:ext cx="7659996" cy="3986942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fr-FR" b="1"/>
              <a:t>Identifier les cas supplémentaires</a:t>
            </a:r>
          </a:p>
          <a:p>
            <a:pPr marL="0" indent="0" eaLnBrk="1" hangingPunct="1">
              <a:buNone/>
              <a:defRPr/>
            </a:pPr>
            <a:endParaRPr lang="en-CA" altLang="en-US" dirty="0"/>
          </a:p>
          <a:p>
            <a:pPr lvl="1" eaLnBrk="1" hangingPunct="1">
              <a:defRPr/>
            </a:pPr>
            <a:r>
              <a:rPr lang="fr-FR"/>
              <a:t>Surveillance active : recherche de cas </a:t>
            </a:r>
          </a:p>
          <a:p>
            <a:pPr lvl="2" eaLnBrk="1" hangingPunct="1">
              <a:buFont typeface="Wingdings" panose="05000000000000000000" pitchFamily="2" charset="2"/>
              <a:buChar char="ü"/>
              <a:defRPr/>
            </a:pPr>
            <a:r>
              <a:rPr lang="fr-FR" sz="2400"/>
              <a:t>communauté </a:t>
            </a:r>
          </a:p>
          <a:p>
            <a:pPr lvl="2" eaLnBrk="1" hangingPunct="1">
              <a:buFont typeface="Wingdings" panose="05000000000000000000" pitchFamily="2" charset="2"/>
              <a:buChar char="ü"/>
              <a:defRPr/>
            </a:pPr>
            <a:r>
              <a:rPr lang="fr-FR" sz="2400"/>
              <a:t>hôpital/centres de santé </a:t>
            </a:r>
          </a:p>
          <a:p>
            <a:pPr lvl="2" eaLnBrk="1" hangingPunct="1">
              <a:buFont typeface="Wingdings" panose="05000000000000000000" pitchFamily="2" charset="2"/>
              <a:buChar char="ü"/>
              <a:defRPr/>
            </a:pPr>
            <a:r>
              <a:rPr lang="fr-FR" sz="2400"/>
              <a:t>registres hospitaliers</a:t>
            </a:r>
          </a:p>
          <a:p>
            <a:pPr marL="541388" lvl="1" indent="0">
              <a:buNone/>
              <a:defRPr/>
            </a:pPr>
            <a:endParaRPr lang="en-CA" altLang="en-US" dirty="0"/>
          </a:p>
          <a:p>
            <a:pPr lvl="1" eaLnBrk="1" hangingPunct="1">
              <a:defRPr/>
            </a:pPr>
            <a:r>
              <a:rPr lang="fr-FR"/>
              <a:t>Surveillance passive renforcée</a:t>
            </a:r>
          </a:p>
        </p:txBody>
      </p:sp>
      <p:pic>
        <p:nvPicPr>
          <p:cNvPr id="59396" name="Image 3">
            <a:extLst>
              <a:ext uri="{FF2B5EF4-FFF2-40B4-BE49-F238E27FC236}">
                <a16:creationId xmlns:a16="http://schemas.microsoft.com/office/drawing/2014/main" id="{E6D612C3-54FC-4146-8E72-2A144A6EF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396" y="328403"/>
            <a:ext cx="2240405" cy="270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arenthèse ouvrante 5">
            <a:extLst>
              <a:ext uri="{FF2B5EF4-FFF2-40B4-BE49-F238E27FC236}">
                <a16:creationId xmlns:a16="http://schemas.microsoft.com/office/drawing/2014/main" id="{E346CD88-B235-4F78-8145-57EAA3D7A3BD}"/>
              </a:ext>
            </a:extLst>
          </p:cNvPr>
          <p:cNvSpPr/>
          <p:nvPr/>
        </p:nvSpPr>
        <p:spPr>
          <a:xfrm flipH="1">
            <a:off x="7292910" y="2555115"/>
            <a:ext cx="41756" cy="2706916"/>
          </a:xfrm>
          <a:prstGeom prst="leftBracket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rtl="1">
              <a:defRPr/>
            </a:pPr>
            <a:endParaRPr lang="en-CA" sz="1633"/>
          </a:p>
        </p:txBody>
      </p:sp>
      <p:sp>
        <p:nvSpPr>
          <p:cNvPr id="59398" name="Rectangle 15">
            <a:extLst>
              <a:ext uri="{FF2B5EF4-FFF2-40B4-BE49-F238E27FC236}">
                <a16:creationId xmlns:a16="http://schemas.microsoft.com/office/drawing/2014/main" id="{7AD6AF3F-A8A8-4D06-8F23-F24A24153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0526" y="3226462"/>
            <a:ext cx="24751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E7FB8"/>
              </a:buClr>
              <a:buChar char="•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E7FB8"/>
              </a:buClr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ClrTx/>
              <a:buFontTx/>
              <a:buNone/>
            </a:pPr>
            <a:r>
              <a:rPr lang="fr-FR" sz="3600" b="1">
                <a:solidFill>
                  <a:schemeClr val="tx1"/>
                </a:solidFill>
              </a:rPr>
              <a:t>Surveillance </a:t>
            </a:r>
          </a:p>
          <a:p>
            <a:pPr algn="ctr" rtl="1" eaLnBrk="1" hangingPunct="1">
              <a:spcBef>
                <a:spcPct val="0"/>
              </a:spcBef>
              <a:buClrTx/>
              <a:buFontTx/>
              <a:buNone/>
            </a:pPr>
            <a:r>
              <a:rPr lang="fr-FR" sz="3600" b="1">
                <a:solidFill>
                  <a:schemeClr val="tx1"/>
                </a:solidFill>
              </a:rPr>
              <a:t>renforcée</a:t>
            </a:r>
          </a:p>
        </p:txBody>
      </p:sp>
      <p:sp>
        <p:nvSpPr>
          <p:cNvPr id="59399" name="Rectangle 1">
            <a:extLst>
              <a:ext uri="{FF2B5EF4-FFF2-40B4-BE49-F238E27FC236}">
                <a16:creationId xmlns:a16="http://schemas.microsoft.com/office/drawing/2014/main" id="{854028F6-9119-4844-B8AA-77CC393CB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859" y="1363538"/>
            <a:ext cx="7321632" cy="63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3537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EA726A-D1F8-49D5-AAEA-4CEA4F9AE915}"/>
              </a:ext>
            </a:extLst>
          </p:cNvPr>
          <p:cNvCxnSpPr>
            <a:cxnSpLocks/>
          </p:cNvCxnSpPr>
          <p:nvPr/>
        </p:nvCxnSpPr>
        <p:spPr>
          <a:xfrm>
            <a:off x="6924782" y="2544841"/>
            <a:ext cx="37840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0A37447-25DE-46B3-AC71-2893B50A1519}"/>
              </a:ext>
            </a:extLst>
          </p:cNvPr>
          <p:cNvCxnSpPr>
            <a:cxnSpLocks/>
          </p:cNvCxnSpPr>
          <p:nvPr/>
        </p:nvCxnSpPr>
        <p:spPr>
          <a:xfrm>
            <a:off x="6974442" y="5265775"/>
            <a:ext cx="37840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934522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>
            <a:extLst>
              <a:ext uri="{FF2B5EF4-FFF2-40B4-BE49-F238E27FC236}">
                <a16:creationId xmlns:a16="http://schemas.microsoft.com/office/drawing/2014/main" id="{C922EB64-DD39-48C3-9818-47E92DAEE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9303" y="365125"/>
            <a:ext cx="12235992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fr-FR" sz="3600" b="1">
                <a:solidFill>
                  <a:srgbClr val="0000FF"/>
                </a:solidFill>
                <a:latin typeface="+mn-lt"/>
              </a:rPr>
              <a:t>Poursuite de l’épidémie : nouvelles données de l’enquête </a:t>
            </a:r>
          </a:p>
        </p:txBody>
      </p:sp>
      <p:sp>
        <p:nvSpPr>
          <p:cNvPr id="60419" name="Content Placeholder 2">
            <a:extLst>
              <a:ext uri="{FF2B5EF4-FFF2-40B4-BE49-F238E27FC236}">
                <a16:creationId xmlns:a16="http://schemas.microsoft.com/office/drawing/2014/main" id="{6449B3C0-102E-4D19-B390-F0889309D6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11897" y="1690688"/>
            <a:ext cx="10515600" cy="4351338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fr-FR" sz="2400"/>
              <a:t>La recherche active de cas a révélé un total de 22 patients admis dans la communauté ou identifiés </a:t>
            </a:r>
            <a:r>
              <a:rPr lang="fr-FR" sz="2400" i="1"/>
              <a:t>a posteriori</a:t>
            </a:r>
            <a:r>
              <a:rPr lang="fr-FR" sz="2400"/>
              <a:t> dans le registre hospitalier (1</a:t>
            </a:r>
            <a:r>
              <a:rPr lang="fr-FR" sz="2400" baseline="30000"/>
              <a:t>re</a:t>
            </a:r>
            <a:r>
              <a:rPr lang="fr-FR" sz="2400"/>
              <a:t> admission le 22 avril) </a:t>
            </a:r>
          </a:p>
          <a:p>
            <a:pPr eaLnBrk="1" hangingPunct="1">
              <a:lnSpc>
                <a:spcPct val="150000"/>
              </a:lnSpc>
            </a:pPr>
            <a:r>
              <a:rPr lang="fr-FR" sz="2400"/>
              <a:t>La plupart des patients sont des amis, des cousins, des parents </a:t>
            </a:r>
          </a:p>
          <a:p>
            <a:pPr eaLnBrk="1" hangingPunct="1">
              <a:lnSpc>
                <a:spcPct val="150000"/>
              </a:lnSpc>
            </a:pPr>
            <a:r>
              <a:rPr lang="fr-FR" sz="2400"/>
              <a:t>Un cluster de deux cas est apparu dans une autre province : le DJ des funérailles et sa femme, qui n’était pas présente. Le décès de cette dernière est intervenu 24 heures après lui, avec les mêmes symptômes cliniques</a:t>
            </a:r>
          </a:p>
          <a:p>
            <a:pPr eaLnBrk="1" hangingPunct="1">
              <a:lnSpc>
                <a:spcPct val="150000"/>
              </a:lnSpc>
            </a:pPr>
            <a:r>
              <a:rPr lang="fr-FR" sz="2400"/>
              <a:t>Un total de 110 personnes étaient présentes aux obsèques </a:t>
            </a:r>
          </a:p>
          <a:p>
            <a:pPr eaLnBrk="1" hangingPunct="1"/>
            <a:endParaRPr lang="en-CA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1129924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>
            <a:extLst>
              <a:ext uri="{FF2B5EF4-FFF2-40B4-BE49-F238E27FC236}">
                <a16:creationId xmlns:a16="http://schemas.microsoft.com/office/drawing/2014/main" id="{A74F99C2-DAD7-4487-9108-5FEE6A636472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114550" y="574675"/>
            <a:ext cx="916305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FR" sz="3000">
                <a:latin typeface="+mn-lt"/>
              </a:rPr>
              <a:t>Qu’est-ce que ces nouvelles informations cruciales vous apprennent ?</a:t>
            </a:r>
          </a:p>
        </p:txBody>
      </p:sp>
      <p:sp>
        <p:nvSpPr>
          <p:cNvPr id="61443" name="Text Placeholder 2">
            <a:extLst>
              <a:ext uri="{FF2B5EF4-FFF2-40B4-BE49-F238E27FC236}">
                <a16:creationId xmlns:a16="http://schemas.microsoft.com/office/drawing/2014/main" id="{2CDBE28B-15CE-4850-86E4-02AD5CE4E513}"/>
              </a:ext>
            </a:extLst>
          </p:cNvPr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1676400" y="2282825"/>
            <a:ext cx="10515600" cy="4351338"/>
          </a:xfrm>
        </p:spPr>
        <p:txBody>
          <a:bodyPr/>
          <a:lstStyle/>
          <a:p>
            <a:pPr marL="414680" indent="-41468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fr-FR"/>
              <a:t>S’agit-il d’une maladie sexuellement transmissible ?</a:t>
            </a:r>
          </a:p>
          <a:p>
            <a:pPr marL="414680" indent="-41468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fr-FR"/>
              <a:t>S’agit-il d’une maladie infectieuse à l’origine de cas secondaires ?</a:t>
            </a:r>
          </a:p>
          <a:p>
            <a:pPr marL="414680" indent="-41468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fr-FR"/>
              <a:t>S’agit-il d’une maladie hautement contagieuse ?</a:t>
            </a:r>
          </a:p>
          <a:p>
            <a:pPr marL="414680" indent="-41468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fr-FR"/>
              <a:t>S’agit-il d’une maladie virulente ?</a:t>
            </a:r>
          </a:p>
        </p:txBody>
      </p:sp>
      <p:sp>
        <p:nvSpPr>
          <p:cNvPr id="6" name="OMBEA Start Countdown Event">
            <a:extLst>
              <a:ext uri="{FF2B5EF4-FFF2-40B4-BE49-F238E27FC236}">
                <a16:creationId xmlns:a16="http://schemas.microsoft.com/office/drawing/2014/main" id="{9E4F1A6B-A64E-4361-B366-E319D4248E0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246590" y="0"/>
            <a:ext cx="10079" cy="12959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endParaRPr lang="en-US" sz="1633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8F290C-B7D6-4D25-899B-CD00030FB281}"/>
              </a:ext>
            </a:extLst>
          </p:cNvPr>
          <p:cNvSpPr txBox="1"/>
          <p:nvPr/>
        </p:nvSpPr>
        <p:spPr>
          <a:xfrm>
            <a:off x="1104900" y="452626"/>
            <a:ext cx="1326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>
                <a:solidFill>
                  <a:srgbClr val="FF0000"/>
                </a:solidFill>
              </a:rPr>
              <a:t>??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74745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re 1">
            <a:extLst>
              <a:ext uri="{FF2B5EF4-FFF2-40B4-BE49-F238E27FC236}">
                <a16:creationId xmlns:a16="http://schemas.microsoft.com/office/drawing/2014/main" id="{72B8920E-55AC-4951-BB1F-BAD5744D50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3098" y="94007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fr-FR" b="1" u="sng">
                <a:latin typeface="+mn-lt"/>
              </a:rPr>
              <a:t>ÉTAPE 5 :</a:t>
            </a:r>
            <a:r>
              <a:rPr lang="fr-FR" u="sng">
                <a:latin typeface="+mn-lt"/>
              </a:rPr>
              <a:t> procéder à l’épidémiologie descriptive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11F44B-E4BE-4AF5-AF4B-3A004C1B0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144" y="2408520"/>
            <a:ext cx="8354003" cy="4105009"/>
          </a:xfrm>
        </p:spPr>
        <p:txBody>
          <a:bodyPr/>
          <a:lstStyle/>
          <a:p>
            <a:pPr>
              <a:defRPr/>
            </a:pPr>
            <a:r>
              <a:rPr lang="fr-FR"/>
              <a:t>Collecter les données : 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fr-FR" sz="2800"/>
              <a:t>formulaire d’enquête de cas  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fr-FR" sz="2800"/>
              <a:t>liste descriptive de cas</a:t>
            </a:r>
          </a:p>
          <a:p>
            <a:pPr>
              <a:defRPr/>
            </a:pPr>
            <a:r>
              <a:rPr lang="fr-FR"/>
              <a:t>Nettoyer et valider les données </a:t>
            </a:r>
          </a:p>
          <a:p>
            <a:pPr>
              <a:defRPr/>
            </a:pPr>
            <a:r>
              <a:rPr lang="fr-FR"/>
              <a:t>Organiser les données </a:t>
            </a:r>
          </a:p>
          <a:p>
            <a:pPr>
              <a:defRPr/>
            </a:pPr>
            <a:endParaRPr lang="en-CA" dirty="0"/>
          </a:p>
          <a:p>
            <a:pPr marL="0" indent="0">
              <a:buNone/>
              <a:defRPr/>
            </a:pPr>
            <a:r>
              <a:rPr lang="fr-FR">
                <a:solidFill>
                  <a:srgbClr val="0000FF"/>
                </a:solidFill>
              </a:rPr>
              <a:t>=&gt; WHO Outbreak toolkit </a:t>
            </a:r>
            <a:r>
              <a:rPr lang="fr-FR"/>
              <a:t>pour la définition de cas, les formulaires d’enquête de cas, les listes descriptives de cas</a:t>
            </a:r>
          </a:p>
          <a:p>
            <a:pPr marL="0" indent="0">
              <a:buNone/>
              <a:defRPr/>
            </a:pPr>
            <a:endParaRPr lang="en-CA" dirty="0"/>
          </a:p>
          <a:p>
            <a:pPr marL="829361" lvl="2" indent="0">
              <a:buNone/>
              <a:defRPr/>
            </a:pPr>
            <a:endParaRPr lang="en-CA" dirty="0"/>
          </a:p>
        </p:txBody>
      </p:sp>
      <p:pic>
        <p:nvPicPr>
          <p:cNvPr id="11" name="Image 4">
            <a:extLst>
              <a:ext uri="{FF2B5EF4-FFF2-40B4-BE49-F238E27FC236}">
                <a16:creationId xmlns:a16="http://schemas.microsoft.com/office/drawing/2014/main" id="{A8205D46-3B1E-4298-93DB-6411C425C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43028">
            <a:off x="8368071" y="2410195"/>
            <a:ext cx="2549973" cy="29560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dist="114300" dir="3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3A40DF-E41F-49E2-B197-C849E2C05EF8}"/>
              </a:ext>
            </a:extLst>
          </p:cNvPr>
          <p:cNvSpPr txBox="1"/>
          <p:nvPr/>
        </p:nvSpPr>
        <p:spPr>
          <a:xfrm>
            <a:off x="3017689" y="1221547"/>
            <a:ext cx="6156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>
                <a:solidFill>
                  <a:srgbClr val="FF0000"/>
                </a:solidFill>
              </a:rPr>
              <a:t>Décrire l’épidémie : personne, lieu et moment </a:t>
            </a:r>
          </a:p>
        </p:txBody>
      </p:sp>
    </p:spTree>
    <p:extLst>
      <p:ext uri="{BB962C8B-B14F-4D97-AF65-F5344CB8AC3E}">
        <p14:creationId xmlns:p14="http://schemas.microsoft.com/office/powerpoint/2010/main" val="4267325513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C3BD50-79D5-4FE0-9108-B1B6AA746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002" y="132886"/>
            <a:ext cx="7659996" cy="108276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fr-FR" u="sng">
                <a:latin typeface="+mn-lt"/>
              </a:rPr>
              <a:t>Organiser l’information</a:t>
            </a:r>
          </a:p>
        </p:txBody>
      </p:sp>
      <p:grpSp>
        <p:nvGrpSpPr>
          <p:cNvPr id="63491" name="Groupe 6">
            <a:extLst>
              <a:ext uri="{FF2B5EF4-FFF2-40B4-BE49-F238E27FC236}">
                <a16:creationId xmlns:a16="http://schemas.microsoft.com/office/drawing/2014/main" id="{49718068-0F38-4372-ADA8-5F7754E4FAF2}"/>
              </a:ext>
            </a:extLst>
          </p:cNvPr>
          <p:cNvGrpSpPr>
            <a:grpSpLocks/>
          </p:cNvGrpSpPr>
          <p:nvPr/>
        </p:nvGrpSpPr>
        <p:grpSpPr bwMode="auto">
          <a:xfrm>
            <a:off x="961171" y="2054511"/>
            <a:ext cx="6994689" cy="4160638"/>
            <a:chOff x="3352798" y="2626678"/>
            <a:chExt cx="7629525" cy="391257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88D7187-C7B8-4527-8224-193BE9924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2798" y="2626678"/>
              <a:ext cx="7629525" cy="391257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A017173-71CB-4358-B6E5-6EF35588F64C}"/>
                </a:ext>
              </a:extLst>
            </p:cNvPr>
            <p:cNvSpPr/>
            <p:nvPr/>
          </p:nvSpPr>
          <p:spPr>
            <a:xfrm>
              <a:off x="3600520" y="2716356"/>
              <a:ext cx="3857158" cy="8128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 sz="3103" dirty="0"/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1092D0D2-E37D-445D-8E0A-1472F40590E6}"/>
              </a:ext>
            </a:extLst>
          </p:cNvPr>
          <p:cNvSpPr txBox="1"/>
          <p:nvPr/>
        </p:nvSpPr>
        <p:spPr>
          <a:xfrm>
            <a:off x="8790961" y="3581904"/>
            <a:ext cx="2549972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/>
              <a:t>Le nom, l’adresse et le numéro de téléphone sont conservés séparément pour le respect de la vie privée et confidentialité des patients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E4E2B86-DFAE-4052-91DA-1BD637287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314" y="2768780"/>
            <a:ext cx="891266" cy="7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id="{15096F47-01E4-4B1F-94AE-C28EF6CD9A39}"/>
              </a:ext>
            </a:extLst>
          </p:cNvPr>
          <p:cNvSpPr/>
          <p:nvPr/>
        </p:nvSpPr>
        <p:spPr>
          <a:xfrm>
            <a:off x="8408020" y="2582088"/>
            <a:ext cx="3512633" cy="3305756"/>
          </a:xfrm>
          <a:prstGeom prst="roundRect">
            <a:avLst/>
          </a:prstGeom>
          <a:noFill/>
          <a:ln w="28575"/>
          <a:effectLst>
            <a:outerShdw blurRad="127000" dist="38100" dir="36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sz="3103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F9DDB5A-CB87-43B7-8636-59882451408D}"/>
              </a:ext>
            </a:extLst>
          </p:cNvPr>
          <p:cNvSpPr txBox="1"/>
          <p:nvPr/>
        </p:nvSpPr>
        <p:spPr>
          <a:xfrm>
            <a:off x="961171" y="1308998"/>
            <a:ext cx="7330271" cy="10007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800"/>
              <a:t>Créer une liste descriptive de cas avec une sélection de variables d’intérêt</a:t>
            </a:r>
          </a:p>
          <a:p>
            <a:pPr>
              <a:defRPr/>
            </a:pPr>
            <a:endParaRPr lang="fr-CA" sz="3103" dirty="0"/>
          </a:p>
        </p:txBody>
      </p:sp>
    </p:spTree>
    <p:extLst>
      <p:ext uri="{BB962C8B-B14F-4D97-AF65-F5344CB8AC3E}">
        <p14:creationId xmlns:p14="http://schemas.microsoft.com/office/powerpoint/2010/main" val="41848769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Image 7">
            <a:extLst>
              <a:ext uri="{FF2B5EF4-FFF2-40B4-BE49-F238E27FC236}">
                <a16:creationId xmlns:a16="http://schemas.microsoft.com/office/drawing/2014/main" id="{80AA9D16-9E8D-4A2E-8C28-1CC93DBF8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651" y="1680888"/>
            <a:ext cx="2875378" cy="466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A3049B-03B2-4F10-B525-6872D4A738D5}"/>
              </a:ext>
            </a:extLst>
          </p:cNvPr>
          <p:cNvSpPr/>
          <p:nvPr/>
        </p:nvSpPr>
        <p:spPr>
          <a:xfrm>
            <a:off x="4396683" y="2510177"/>
            <a:ext cx="2641075" cy="344463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endParaRPr lang="en-CA" sz="1633"/>
          </a:p>
        </p:txBody>
      </p:sp>
      <p:sp>
        <p:nvSpPr>
          <p:cNvPr id="74756" name="Titre 1">
            <a:extLst>
              <a:ext uri="{FF2B5EF4-FFF2-40B4-BE49-F238E27FC236}">
                <a16:creationId xmlns:a16="http://schemas.microsoft.com/office/drawing/2014/main" id="{24E64B6F-E21C-4725-B136-C7459CCAE1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40406"/>
            <a:ext cx="10515600" cy="1325563"/>
          </a:xfrm>
        </p:spPr>
        <p:txBody>
          <a:bodyPr/>
          <a:lstStyle/>
          <a:p>
            <a:pPr algn="ctr" eaLnBrk="1" hangingPunct="1"/>
            <a:r>
              <a:rPr lang="fr-FR" u="sng">
                <a:latin typeface="+mn-lt"/>
              </a:rPr>
              <a:t>Épidémiologie descriptive : </a:t>
            </a:r>
            <a:r>
              <a:rPr lang="fr-FR" b="1" u="sng">
                <a:latin typeface="+mn-lt"/>
              </a:rPr>
              <a:t>personne</a:t>
            </a:r>
          </a:p>
        </p:txBody>
      </p:sp>
      <p:sp>
        <p:nvSpPr>
          <p:cNvPr id="74757" name="Rectangle 8">
            <a:extLst>
              <a:ext uri="{FF2B5EF4-FFF2-40B4-BE49-F238E27FC236}">
                <a16:creationId xmlns:a16="http://schemas.microsoft.com/office/drawing/2014/main" id="{C27E816E-3962-4533-BCDB-D7312349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8112" y="3218063"/>
            <a:ext cx="2575889" cy="63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E7FB8"/>
              </a:buClr>
              <a:buChar char="•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E7FB8"/>
              </a:buClr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537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C4E61B6-DA86-473E-81DF-0438A29157D8}"/>
              </a:ext>
            </a:extLst>
          </p:cNvPr>
          <p:cNvSpPr txBox="1"/>
          <p:nvPr/>
        </p:nvSpPr>
        <p:spPr>
          <a:xfrm>
            <a:off x="4456978" y="3070134"/>
            <a:ext cx="2368725" cy="255961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59175" indent="-259175" rtl="1">
              <a:buFont typeface="Wingdings" panose="05000000000000000000" pitchFamily="2" charset="2"/>
              <a:buChar char="ü"/>
              <a:defRPr/>
            </a:pPr>
            <a:r>
              <a:rPr lang="fr-FR" sz="2400"/>
              <a:t>Âge</a:t>
            </a:r>
          </a:p>
          <a:p>
            <a:pPr marL="259175" indent="-259175" rtl="1">
              <a:buFont typeface="Wingdings" panose="05000000000000000000" pitchFamily="2" charset="2"/>
              <a:buChar char="ü"/>
              <a:defRPr/>
            </a:pPr>
            <a:r>
              <a:rPr lang="fr-FR" sz="2400"/>
              <a:t>Genre</a:t>
            </a:r>
          </a:p>
          <a:p>
            <a:pPr marL="259175" indent="-259175" rtl="1">
              <a:buFont typeface="Wingdings" panose="05000000000000000000" pitchFamily="2" charset="2"/>
              <a:buChar char="ü"/>
              <a:defRPr/>
            </a:pPr>
            <a:r>
              <a:rPr lang="fr-FR" sz="2400"/>
              <a:t>Profession</a:t>
            </a:r>
          </a:p>
          <a:p>
            <a:pPr marL="259175" indent="-259175" rtl="1">
              <a:buFont typeface="Wingdings" panose="05000000000000000000" pitchFamily="2" charset="2"/>
              <a:buChar char="ü"/>
              <a:defRPr/>
            </a:pPr>
            <a:r>
              <a:rPr lang="fr-FR" sz="2400"/>
              <a:t>Caractéristiques sociales</a:t>
            </a:r>
          </a:p>
          <a:p>
            <a:pPr marL="259175" indent="-259175" rtl="1">
              <a:buFont typeface="Wingdings" panose="05000000000000000000" pitchFamily="2" charset="2"/>
              <a:buChar char="ü"/>
              <a:defRPr/>
            </a:pPr>
            <a:r>
              <a:rPr lang="fr-FR" sz="2400"/>
              <a:t>Antécédents médicaux</a:t>
            </a:r>
          </a:p>
          <a:p>
            <a:pPr marL="259175" indent="-259175" rtl="1">
              <a:buFont typeface="Wingdings" panose="05000000000000000000" pitchFamily="2" charset="2"/>
              <a:buChar char="ü"/>
              <a:defRPr/>
            </a:pPr>
            <a:r>
              <a:rPr lang="fr-FR" sz="2400"/>
              <a:t>Historique des déplacements</a:t>
            </a:r>
          </a:p>
          <a:p>
            <a:pPr rtl="1">
              <a:defRPr/>
            </a:pPr>
            <a:endParaRPr lang="en-CA" sz="1633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A0742-6401-4546-95BC-1F488C337F57}"/>
              </a:ext>
            </a:extLst>
          </p:cNvPr>
          <p:cNvSpPr txBox="1"/>
          <p:nvPr/>
        </p:nvSpPr>
        <p:spPr>
          <a:xfrm>
            <a:off x="4308919" y="2510177"/>
            <a:ext cx="281660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rtl="1">
              <a:defRPr/>
            </a:pPr>
            <a:r>
              <a:rPr lang="fr-FR" sz="2000" b="1"/>
              <a:t>Définir la population à risque</a:t>
            </a:r>
          </a:p>
          <a:p>
            <a:pPr rtl="1">
              <a:defRPr/>
            </a:pP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614699146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re 1">
            <a:extLst>
              <a:ext uri="{FF2B5EF4-FFF2-40B4-BE49-F238E27FC236}">
                <a16:creationId xmlns:a16="http://schemas.microsoft.com/office/drawing/2014/main" id="{7F6E3858-F838-43EA-AA85-E35F3BF359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54511"/>
            <a:ext cx="105156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FR" u="sng">
                <a:latin typeface="+mn-lt"/>
              </a:rPr>
              <a:t>Épidémiologie descriptive : </a:t>
            </a:r>
            <a:r>
              <a:rPr lang="fr-FR" b="1" u="sng">
                <a:latin typeface="+mn-lt"/>
              </a:rPr>
              <a:t>lieu</a:t>
            </a:r>
          </a:p>
        </p:txBody>
      </p:sp>
      <p:sp>
        <p:nvSpPr>
          <p:cNvPr id="70659" name="Espace réservé du contenu 2">
            <a:extLst>
              <a:ext uri="{FF2B5EF4-FFF2-40B4-BE49-F238E27FC236}">
                <a16:creationId xmlns:a16="http://schemas.microsoft.com/office/drawing/2014/main" id="{4741D848-46AD-4C65-9DD4-E0B3771F78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690688"/>
            <a:ext cx="10515600" cy="4587564"/>
          </a:xfrm>
        </p:spPr>
        <p:txBody>
          <a:bodyPr>
            <a:noAutofit/>
          </a:bodyPr>
          <a:lstStyle/>
          <a:p>
            <a:pPr eaLnBrk="1" hangingPunct="1"/>
            <a:r>
              <a:rPr lang="fr-FR"/>
              <a:t>Étendue géographique de l’épidémie</a:t>
            </a:r>
          </a:p>
          <a:p>
            <a:pPr eaLnBrk="1" hangingPunct="1"/>
            <a:endParaRPr lang="en-CA" altLang="en-US" dirty="0"/>
          </a:p>
          <a:p>
            <a:pPr eaLnBrk="1" hangingPunct="1">
              <a:spcBef>
                <a:spcPct val="0"/>
              </a:spcBef>
            </a:pPr>
            <a:r>
              <a:rPr lang="fr-FR"/>
              <a:t>Identifier les clusters, les tendances et les indices</a:t>
            </a:r>
          </a:p>
          <a:p>
            <a:pPr eaLnBrk="1" hangingPunct="1">
              <a:spcBef>
                <a:spcPct val="0"/>
              </a:spcBef>
            </a:pPr>
            <a:endParaRPr lang="en-CA" altLang="en-US" dirty="0"/>
          </a:p>
          <a:p>
            <a:pPr eaLnBrk="1" hangingPunct="1">
              <a:spcBef>
                <a:spcPct val="0"/>
              </a:spcBef>
            </a:pPr>
            <a:r>
              <a:rPr lang="fr-FR"/>
              <a:t>Définir des expositions communes potentielles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fr-FR" sz="2800"/>
              <a:t>Source ponctuelle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fr-FR" sz="2800"/>
              <a:t>Source d’eau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fr-FR" sz="2800"/>
              <a:t>Transmission par aérosols/courants de vents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fr-FR" sz="2800"/>
              <a:t>Distribution de nourriture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fr-FR" sz="2800"/>
              <a:t>Autres facteurs liés au lieu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A54F029-4C75-4461-8FCE-D7C5CFA09B81}"/>
              </a:ext>
            </a:extLst>
          </p:cNvPr>
          <p:cNvGrpSpPr/>
          <p:nvPr/>
        </p:nvGrpSpPr>
        <p:grpSpPr>
          <a:xfrm>
            <a:off x="7709256" y="1896171"/>
            <a:ext cx="3540945" cy="3687238"/>
            <a:chOff x="7320204" y="2466976"/>
            <a:chExt cx="3988638" cy="3262312"/>
          </a:xfrm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FBA2BDE-4C82-4AEA-977B-EC440931A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20204" y="2466976"/>
              <a:ext cx="3988638" cy="326231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61D7DA-D9EC-4C21-B319-7CAF77BC824D}"/>
                </a:ext>
              </a:extLst>
            </p:cNvPr>
            <p:cNvSpPr/>
            <p:nvPr/>
          </p:nvSpPr>
          <p:spPr>
            <a:xfrm>
              <a:off x="7334250" y="3486150"/>
              <a:ext cx="276225" cy="4191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>
                <a:defRPr/>
              </a:pPr>
              <a:endParaRPr lang="en-CA" sz="1633"/>
            </a:p>
          </p:txBody>
        </p:sp>
      </p:grpSp>
    </p:spTree>
    <p:extLst>
      <p:ext uri="{BB962C8B-B14F-4D97-AF65-F5344CB8AC3E}">
        <p14:creationId xmlns:p14="http://schemas.microsoft.com/office/powerpoint/2010/main" val="2767824559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5">
            <a:extLst>
              <a:ext uri="{FF2B5EF4-FFF2-40B4-BE49-F238E27FC236}">
                <a16:creationId xmlns:a16="http://schemas.microsoft.com/office/drawing/2014/main" id="{8CF31031-5025-4057-843B-10754862A0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u="sng">
                <a:solidFill>
                  <a:srgbClr val="FF0000"/>
                </a:solidFill>
                <a:latin typeface="+mn-lt"/>
              </a:rPr>
              <a:t>Distribution géographique </a:t>
            </a:r>
          </a:p>
        </p:txBody>
      </p:sp>
      <p:sp>
        <p:nvSpPr>
          <p:cNvPr id="54275" name="Text Placeholder 6">
            <a:extLst>
              <a:ext uri="{FF2B5EF4-FFF2-40B4-BE49-F238E27FC236}">
                <a16:creationId xmlns:a16="http://schemas.microsoft.com/office/drawing/2014/main" id="{EAE685DA-876D-4DA7-8259-AA0A4E2584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chemeClr val="bg2"/>
                </a:solidFill>
                <a:highlight>
                  <a:srgbClr val="4189DD"/>
                </a:highlight>
                <a:hlinkClick r:id="rId2"/>
              </a:rPr>
              <a:t>Épidémie Ebola MSF Budibudyo Uga</a:t>
            </a:r>
          </a:p>
          <a:p>
            <a:pPr>
              <a:defRPr/>
            </a:pPr>
            <a:r>
              <a:rPr lang="fr-FR">
                <a:highlight>
                  <a:srgbClr val="1E7FB8"/>
                </a:highlight>
                <a:hlinkClick r:id="rId2"/>
              </a:rPr>
              <a:t>Ebola MSF Ouganda 2007</a:t>
            </a:r>
          </a:p>
        </p:txBody>
      </p:sp>
      <p:pic>
        <p:nvPicPr>
          <p:cNvPr id="4" name="Picture 2" descr="Image result for map ebola">
            <a:extLst>
              <a:ext uri="{FF2B5EF4-FFF2-40B4-BE49-F238E27FC236}">
                <a16:creationId xmlns:a16="http://schemas.microsoft.com/office/drawing/2014/main" id="{9C10D34A-23C3-48AB-B28D-69252BE31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99" y="1948622"/>
            <a:ext cx="6743457" cy="478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269666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re 1">
            <a:extLst>
              <a:ext uri="{FF2B5EF4-FFF2-40B4-BE49-F238E27FC236}">
                <a16:creationId xmlns:a16="http://schemas.microsoft.com/office/drawing/2014/main" id="{5F7627D8-B5A0-4B51-8ABC-44A6D5CED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fr-FR" u="sng">
                <a:latin typeface="+mn-lt"/>
              </a:rPr>
              <a:t>Épidémiologie descriptive : </a:t>
            </a:r>
            <a:r>
              <a:rPr lang="fr-FR" b="1" u="sng">
                <a:latin typeface="+mn-lt"/>
              </a:rPr>
              <a:t>temps</a:t>
            </a:r>
          </a:p>
        </p:txBody>
      </p:sp>
      <p:sp>
        <p:nvSpPr>
          <p:cNvPr id="64515" name="Espace réservé du contenu 2">
            <a:extLst>
              <a:ext uri="{FF2B5EF4-FFF2-40B4-BE49-F238E27FC236}">
                <a16:creationId xmlns:a16="http://schemas.microsoft.com/office/drawing/2014/main" id="{23947D94-449E-4ED1-868C-10C2C74514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62308" y="2004044"/>
            <a:ext cx="10515600" cy="43513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FR"/>
              <a:t>La courbe épidémique représente la distribution des cas au fil du temps</a:t>
            </a:r>
          </a:p>
          <a:p>
            <a:pPr lvl="1" eaLnBrk="1" hangingPunct="1">
              <a:lnSpc>
                <a:spcPct val="150000"/>
              </a:lnSpc>
            </a:pPr>
            <a:r>
              <a:rPr lang="fr-FR" sz="2800"/>
              <a:t>Elle estime la magnitude et la tendance temporelle</a:t>
            </a:r>
          </a:p>
          <a:p>
            <a:pPr lvl="1" eaLnBrk="1" hangingPunct="1">
              <a:lnSpc>
                <a:spcPct val="150000"/>
              </a:lnSpc>
            </a:pPr>
            <a:r>
              <a:rPr lang="fr-FR" sz="2800"/>
              <a:t>Elle détermine la période d’incubation</a:t>
            </a:r>
          </a:p>
          <a:p>
            <a:pPr lvl="1" eaLnBrk="1" hangingPunct="1">
              <a:lnSpc>
                <a:spcPct val="150000"/>
              </a:lnSpc>
            </a:pPr>
            <a:r>
              <a:rPr lang="fr-FR" sz="2800"/>
              <a:t>Elle aide à prédire l’évolution de l’épidémie</a:t>
            </a:r>
          </a:p>
          <a:p>
            <a:pPr lvl="1" eaLnBrk="1" hangingPunct="1">
              <a:lnSpc>
                <a:spcPct val="150000"/>
              </a:lnSpc>
            </a:pPr>
            <a:r>
              <a:rPr lang="fr-FR" sz="2800"/>
              <a:t>Elle suggère le type de transmission ou la source d’infection </a:t>
            </a:r>
          </a:p>
        </p:txBody>
      </p:sp>
    </p:spTree>
    <p:extLst>
      <p:ext uri="{BB962C8B-B14F-4D97-AF65-F5344CB8AC3E}">
        <p14:creationId xmlns:p14="http://schemas.microsoft.com/office/powerpoint/2010/main" val="2937969475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re 1">
            <a:extLst>
              <a:ext uri="{FF2B5EF4-FFF2-40B4-BE49-F238E27FC236}">
                <a16:creationId xmlns:a16="http://schemas.microsoft.com/office/drawing/2014/main" id="{8730EC2B-8AAC-4234-AE1C-3483E709F1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69183"/>
            <a:ext cx="105156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FR" u="sng">
                <a:latin typeface="+mn-lt"/>
              </a:rPr>
              <a:t>Comment créer une courbe épidémique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E02610A-9171-4B72-B9A2-254C11609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9097" y="1690688"/>
            <a:ext cx="8502978" cy="5167312"/>
          </a:xfrm>
          <a:effectLst>
            <a:outerShdw blurRad="114300" dist="127000" dir="18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0689875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EB3A2-0D18-40B2-8480-8E78DE0B4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127" y="122530"/>
            <a:ext cx="10515600" cy="1325563"/>
          </a:xfrm>
        </p:spPr>
        <p:txBody>
          <a:bodyPr>
            <a:normAutofit/>
          </a:bodyPr>
          <a:lstStyle/>
          <a:p>
            <a:r>
              <a:rPr lang="fr-FR" sz="3400" b="1">
                <a:solidFill>
                  <a:srgbClr val="0000FF"/>
                </a:solidFill>
                <a:latin typeface="+mn-lt"/>
              </a:rPr>
              <a:t>Étude de cas : enquête sur une épidémie au Seewhat en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8604C-4276-402A-9E9C-EDADABA12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127" y="1814474"/>
            <a:ext cx="10515600" cy="4667250"/>
          </a:xfrm>
        </p:spPr>
        <p:txBody>
          <a:bodyPr/>
          <a:lstStyle/>
          <a:p>
            <a:r>
              <a:rPr lang="fr-FR"/>
              <a:t>Petit pays de 6 millions d’habitants</a:t>
            </a:r>
          </a:p>
          <a:p>
            <a:r>
              <a:rPr lang="fr-FR"/>
              <a:t>Capitale : Treetown</a:t>
            </a:r>
          </a:p>
          <a:p>
            <a:r>
              <a:rPr lang="fr-FR"/>
              <a:t>Crise humanitaire prolongée depuis 2 ans au Nord, avec 2 millions d’habitants</a:t>
            </a:r>
          </a:p>
          <a:p>
            <a:r>
              <a:rPr lang="fr-FR"/>
              <a:t>Conflit armé avec population déplacée et régions non accessibles </a:t>
            </a:r>
          </a:p>
          <a:p>
            <a:r>
              <a:rPr lang="fr-FR"/>
              <a:t>Taux de malnutrition élevé chez les enfants</a:t>
            </a:r>
          </a:p>
          <a:p>
            <a:r>
              <a:rPr lang="fr-FR"/>
              <a:t>Épidémies de choléra et d’hépatite E </a:t>
            </a:r>
          </a:p>
          <a:p>
            <a:r>
              <a:rPr lang="fr-FR"/>
              <a:t>Climat tropical, début de la saison des pluies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7340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>
            <a:extLst>
              <a:ext uri="{FF2B5EF4-FFF2-40B4-BE49-F238E27FC236}">
                <a16:creationId xmlns:a16="http://schemas.microsoft.com/office/drawing/2014/main" id="{B3D90341-B42B-4DC0-97FD-768587CAAC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33800" y="-87293"/>
            <a:ext cx="5495925" cy="1325563"/>
          </a:xfrm>
        </p:spPr>
        <p:txBody>
          <a:bodyPr/>
          <a:lstStyle/>
          <a:p>
            <a:r>
              <a:rPr lang="fr-FR" u="sng">
                <a:latin typeface="+mn-lt"/>
              </a:rPr>
              <a:t>Nombre de reproduction</a:t>
            </a:r>
          </a:p>
        </p:txBody>
      </p:sp>
      <p:sp>
        <p:nvSpPr>
          <p:cNvPr id="61443" name="Content Placeholder 2">
            <a:extLst>
              <a:ext uri="{FF2B5EF4-FFF2-40B4-BE49-F238E27FC236}">
                <a16:creationId xmlns:a16="http://schemas.microsoft.com/office/drawing/2014/main" id="{D6B16438-516E-47B3-86A5-08AD63BFA5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64796" y="1657370"/>
            <a:ext cx="8794597" cy="4464972"/>
          </a:xfrm>
        </p:spPr>
        <p:txBody>
          <a:bodyPr/>
          <a:lstStyle/>
          <a:p>
            <a:pPr>
              <a:defRPr/>
            </a:pPr>
            <a:r>
              <a:rPr lang="fr-FR" sz="2540" b="1">
                <a:solidFill>
                  <a:srgbClr val="0000FF"/>
                </a:solidFill>
              </a:rPr>
              <a:t>R0 = nombre de reproduction </a:t>
            </a:r>
            <a:r>
              <a:rPr lang="fr-FR" sz="2540"/>
              <a:t>– nombre de personnes pouvant être infectées par un seul cas.</a:t>
            </a:r>
          </a:p>
          <a:p>
            <a:pPr>
              <a:defRPr/>
            </a:pPr>
            <a:r>
              <a:rPr lang="fr-FR" sz="2540" b="1">
                <a:solidFill>
                  <a:srgbClr val="0000FF"/>
                </a:solidFill>
              </a:rPr>
              <a:t>Intervalle de génération</a:t>
            </a:r>
            <a:r>
              <a:rPr lang="fr-FR" sz="2540"/>
              <a:t> : durée entre l’apparition de signes chez le patient 1 et l’apparition de signes chez le patient 2 (1 étant la source d’infection de 2). </a:t>
            </a:r>
          </a:p>
          <a:p>
            <a:pPr marL="0" indent="0">
              <a:buNone/>
              <a:defRPr/>
            </a:pPr>
            <a:endParaRPr lang="en-GB" altLang="en-US" dirty="0">
              <a:hlinkClick r:id="rId3"/>
            </a:endParaRPr>
          </a:p>
        </p:txBody>
      </p:sp>
      <p:pic>
        <p:nvPicPr>
          <p:cNvPr id="72708" name="Picture 2" descr="D:\OneDrive - World Health Organization\HELP-CICR\19802301.jpg-c_215_290_x-f_jpg-q_x-xxyxx.jpg">
            <a:hlinkClick r:id="rId4"/>
            <a:extLst>
              <a:ext uri="{FF2B5EF4-FFF2-40B4-BE49-F238E27FC236}">
                <a16:creationId xmlns:a16="http://schemas.microsoft.com/office/drawing/2014/main" id="{266D2420-ADD1-4FD4-8683-7DA4C07FF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940" y="3969060"/>
            <a:ext cx="1905000" cy="25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0B2462-F9A1-4F72-8928-AC026D66F16C}"/>
              </a:ext>
            </a:extLst>
          </p:cNvPr>
          <p:cNvSpPr txBox="1"/>
          <p:nvPr/>
        </p:nvSpPr>
        <p:spPr>
          <a:xfrm>
            <a:off x="5004837" y="4846687"/>
            <a:ext cx="6381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/>
              <a:t>Vidéo : Contagion, 2011</a:t>
            </a:r>
          </a:p>
          <a:p>
            <a:pPr>
              <a:defRPr/>
            </a:pPr>
            <a:r>
              <a:rPr lang="fr-FR" sz="2000">
                <a:hlinkClick r:id="rId3"/>
              </a:rPr>
              <a:t>https://www.youtube.com/watch?v=VrATMF_FB9M</a:t>
            </a:r>
          </a:p>
        </p:txBody>
      </p:sp>
    </p:spTree>
    <p:extLst>
      <p:ext uri="{BB962C8B-B14F-4D97-AF65-F5344CB8AC3E}">
        <p14:creationId xmlns:p14="http://schemas.microsoft.com/office/powerpoint/2010/main" val="1892124560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re 1">
            <a:extLst>
              <a:ext uri="{FF2B5EF4-FFF2-40B4-BE49-F238E27FC236}">
                <a16:creationId xmlns:a16="http://schemas.microsoft.com/office/drawing/2014/main" id="{9B6E544C-50C0-40CE-8AF3-1E46B10647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1268" y="-94423"/>
            <a:ext cx="105156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FR" u="sng">
                <a:latin typeface="+mn-lt"/>
              </a:rPr>
              <a:t>Courbes épidémiques classiques</a:t>
            </a:r>
          </a:p>
        </p:txBody>
      </p:sp>
      <p:pic>
        <p:nvPicPr>
          <p:cNvPr id="67587" name="Espace réservé du contenu 4">
            <a:extLst>
              <a:ext uri="{FF2B5EF4-FFF2-40B4-BE49-F238E27FC236}">
                <a16:creationId xmlns:a16="http://schemas.microsoft.com/office/drawing/2014/main" id="{AAE84A65-854B-4355-95B5-41E7139B1B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268" y="1356254"/>
            <a:ext cx="3340449" cy="2738592"/>
          </a:xfrm>
        </p:spPr>
      </p:pic>
      <p:pic>
        <p:nvPicPr>
          <p:cNvPr id="67588" name="Image 5">
            <a:extLst>
              <a:ext uri="{FF2B5EF4-FFF2-40B4-BE49-F238E27FC236}">
                <a16:creationId xmlns:a16="http://schemas.microsoft.com/office/drawing/2014/main" id="{D6044EDB-B80B-477C-B8D4-CF262524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618" y="1940915"/>
            <a:ext cx="3340449" cy="281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Image 6">
            <a:extLst>
              <a:ext uri="{FF2B5EF4-FFF2-40B4-BE49-F238E27FC236}">
                <a16:creationId xmlns:a16="http://schemas.microsoft.com/office/drawing/2014/main" id="{C3605428-DA13-4DDF-B848-1FCA7CC4B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37" y="4345073"/>
            <a:ext cx="4646392" cy="234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038675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210528" y="143472"/>
            <a:ext cx="8089050" cy="936526"/>
          </a:xfrm>
        </p:spPr>
        <p:txBody>
          <a:bodyPr>
            <a:normAutofit/>
          </a:bodyPr>
          <a:lstStyle/>
          <a:p>
            <a:pPr algn="ctr"/>
            <a:r>
              <a:rPr lang="fr-FR" u="sng">
                <a:latin typeface="+mn-lt"/>
              </a:rPr>
              <a:t>Exemples de courbes épidémiques classiques </a:t>
            </a:r>
          </a:p>
        </p:txBody>
      </p:sp>
      <p:grpSp>
        <p:nvGrpSpPr>
          <p:cNvPr id="501763" name="Group 3"/>
          <p:cNvGrpSpPr>
            <a:grpSpLocks/>
          </p:cNvGrpSpPr>
          <p:nvPr/>
        </p:nvGrpSpPr>
        <p:grpSpPr bwMode="auto">
          <a:xfrm>
            <a:off x="1739104" y="1312530"/>
            <a:ext cx="4418957" cy="2738846"/>
            <a:chOff x="232" y="859"/>
            <a:chExt cx="2784" cy="1830"/>
          </a:xfrm>
        </p:grpSpPr>
        <p:grpSp>
          <p:nvGrpSpPr>
            <p:cNvPr id="501764" name="Group 4"/>
            <p:cNvGrpSpPr>
              <a:grpSpLocks/>
            </p:cNvGrpSpPr>
            <p:nvPr/>
          </p:nvGrpSpPr>
          <p:grpSpPr bwMode="auto">
            <a:xfrm>
              <a:off x="246" y="859"/>
              <a:ext cx="2770" cy="1704"/>
              <a:chOff x="246" y="859"/>
              <a:chExt cx="2770" cy="1704"/>
            </a:xfrm>
          </p:grpSpPr>
          <p:graphicFrame>
            <p:nvGraphicFramePr>
              <p:cNvPr id="501765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14959010"/>
                  </p:ext>
                </p:extLst>
              </p:nvPr>
            </p:nvGraphicFramePr>
            <p:xfrm>
              <a:off x="246" y="1163"/>
              <a:ext cx="2538" cy="1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Diagram" r:id="rId3" imgW="4676671" imgH="2638517" progId="Excel.Chart.8">
                      <p:embed/>
                    </p:oleObj>
                  </mc:Choice>
                  <mc:Fallback>
                    <p:oleObj name="Diagram" r:id="rId3" imgW="4676671" imgH="2638517" progId="Excel.Chart.8">
                      <p:embed/>
                      <p:pic>
                        <p:nvPicPr>
                          <p:cNvPr id="501765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6" y="1163"/>
                            <a:ext cx="2538" cy="14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01766" name="Text Box 6"/>
              <p:cNvSpPr txBox="1">
                <a:spLocks noChangeArrowheads="1"/>
              </p:cNvSpPr>
              <p:nvPr/>
            </p:nvSpPr>
            <p:spPr bwMode="auto">
              <a:xfrm>
                <a:off x="703" y="859"/>
                <a:ext cx="2313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9193" tIns="44596" rIns="89193" bIns="44596">
                <a:spAutoFit/>
              </a:bodyPr>
              <a:lstStyle>
                <a:lvl1pPr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522288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042988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565275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85975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431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0003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575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9147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 rtl="0" eaLnBrk="0" hangingPunct="0">
                  <a:spcBef>
                    <a:spcPct val="50000"/>
                  </a:spcBef>
                </a:pPr>
                <a:r>
                  <a:rPr lang="fr-FR" sz="1967" b="1">
                    <a:solidFill>
                      <a:srgbClr val="0000FF"/>
                    </a:solidFill>
                  </a:rPr>
                  <a:t>Source ponctuelle</a:t>
                </a:r>
              </a:p>
            </p:txBody>
          </p:sp>
        </p:grpSp>
        <p:sp>
          <p:nvSpPr>
            <p:cNvPr id="501767" name="Text Box 7"/>
            <p:cNvSpPr txBox="1">
              <a:spLocks noChangeArrowheads="1"/>
            </p:cNvSpPr>
            <p:nvPr/>
          </p:nvSpPr>
          <p:spPr bwMode="auto">
            <a:xfrm>
              <a:off x="326" y="2488"/>
              <a:ext cx="1089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193" tIns="44596" rIns="89193" bIns="44596">
              <a:spAutoFit/>
            </a:bodyPr>
            <a:lstStyle>
              <a:lvl1pPr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222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0429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5652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859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431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003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575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9147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0" hangingPunct="0">
                <a:spcBef>
                  <a:spcPct val="50000"/>
                </a:spcBef>
              </a:pPr>
              <a:r>
                <a:rPr lang="fr-FR" sz="1368" b="1">
                  <a:solidFill>
                    <a:srgbClr val="000000"/>
                  </a:solidFill>
                </a:rPr>
                <a:t>temps : heures</a:t>
              </a:r>
            </a:p>
          </p:txBody>
        </p:sp>
        <p:sp>
          <p:nvSpPr>
            <p:cNvPr id="501768" name="Text Box 8"/>
            <p:cNvSpPr txBox="1">
              <a:spLocks noChangeArrowheads="1"/>
            </p:cNvSpPr>
            <p:nvPr/>
          </p:nvSpPr>
          <p:spPr bwMode="auto">
            <a:xfrm>
              <a:off x="232" y="1011"/>
              <a:ext cx="635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193" tIns="44596" rIns="89193" bIns="44596">
              <a:spAutoFit/>
            </a:bodyPr>
            <a:lstStyle>
              <a:lvl1pPr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222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0429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5652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859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431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003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575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9147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0" hangingPunct="0">
                <a:spcBef>
                  <a:spcPct val="50000"/>
                </a:spcBef>
              </a:pPr>
              <a:r>
                <a:rPr lang="fr-FR" sz="1368" b="1">
                  <a:solidFill>
                    <a:srgbClr val="000000"/>
                  </a:solidFill>
                </a:rPr>
                <a:t>Cas</a:t>
              </a:r>
            </a:p>
          </p:txBody>
        </p:sp>
      </p:grpSp>
      <p:grpSp>
        <p:nvGrpSpPr>
          <p:cNvPr id="501769" name="Group 9"/>
          <p:cNvGrpSpPr>
            <a:grpSpLocks/>
          </p:cNvGrpSpPr>
          <p:nvPr/>
        </p:nvGrpSpPr>
        <p:grpSpPr bwMode="auto">
          <a:xfrm>
            <a:off x="6301714" y="1308363"/>
            <a:ext cx="4007913" cy="2712317"/>
            <a:chOff x="2940" y="709"/>
            <a:chExt cx="2525" cy="1812"/>
          </a:xfrm>
        </p:grpSpPr>
        <p:grpSp>
          <p:nvGrpSpPr>
            <p:cNvPr id="501770" name="Group 10"/>
            <p:cNvGrpSpPr>
              <a:grpSpLocks/>
            </p:cNvGrpSpPr>
            <p:nvPr/>
          </p:nvGrpSpPr>
          <p:grpSpPr bwMode="auto">
            <a:xfrm>
              <a:off x="2963" y="709"/>
              <a:ext cx="2502" cy="1671"/>
              <a:chOff x="2963" y="709"/>
              <a:chExt cx="2502" cy="1671"/>
            </a:xfrm>
          </p:grpSpPr>
          <p:graphicFrame>
            <p:nvGraphicFramePr>
              <p:cNvPr id="501771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59406733"/>
                  </p:ext>
                </p:extLst>
              </p:nvPr>
            </p:nvGraphicFramePr>
            <p:xfrm>
              <a:off x="2963" y="1065"/>
              <a:ext cx="2374" cy="13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Diagram" r:id="rId5" imgW="4676671" imgH="2590950" progId="Excel.Chart.8">
                      <p:embed/>
                    </p:oleObj>
                  </mc:Choice>
                  <mc:Fallback>
                    <p:oleObj name="Diagram" r:id="rId5" imgW="4676671" imgH="2590950" progId="Excel.Chart.8">
                      <p:embed/>
                      <p:pic>
                        <p:nvPicPr>
                          <p:cNvPr id="501771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63" y="1065"/>
                            <a:ext cx="2374" cy="131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01772" name="Text Box 12"/>
              <p:cNvSpPr txBox="1">
                <a:spLocks noChangeArrowheads="1"/>
              </p:cNvSpPr>
              <p:nvPr/>
            </p:nvSpPr>
            <p:spPr bwMode="auto">
              <a:xfrm>
                <a:off x="3379" y="709"/>
                <a:ext cx="2086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9193" tIns="44596" rIns="89193" bIns="44596">
                <a:spAutoFit/>
              </a:bodyPr>
              <a:lstStyle>
                <a:lvl1pPr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522288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042988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565275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85975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431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0003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575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9147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 rtl="0" eaLnBrk="0" hangingPunct="0">
                  <a:spcBef>
                    <a:spcPct val="50000"/>
                  </a:spcBef>
                </a:pPr>
                <a:r>
                  <a:rPr lang="fr-FR" sz="2052" b="1">
                    <a:solidFill>
                      <a:srgbClr val="0000FF"/>
                    </a:solidFill>
                  </a:rPr>
                  <a:t>Source continue</a:t>
                </a:r>
              </a:p>
            </p:txBody>
          </p:sp>
        </p:grpSp>
        <p:sp>
          <p:nvSpPr>
            <p:cNvPr id="501773" name="Text Box 13"/>
            <p:cNvSpPr txBox="1">
              <a:spLocks noChangeArrowheads="1"/>
            </p:cNvSpPr>
            <p:nvPr/>
          </p:nvSpPr>
          <p:spPr bwMode="auto">
            <a:xfrm>
              <a:off x="2940" y="871"/>
              <a:ext cx="726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193" tIns="44596" rIns="89193" bIns="44596">
              <a:spAutoFit/>
            </a:bodyPr>
            <a:lstStyle>
              <a:lvl1pPr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222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0429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5652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859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431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003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575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9147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0" hangingPunct="0">
                <a:spcBef>
                  <a:spcPct val="50000"/>
                </a:spcBef>
              </a:pPr>
              <a:r>
                <a:rPr lang="fr-FR" sz="1368" b="1">
                  <a:solidFill>
                    <a:srgbClr val="000000"/>
                  </a:solidFill>
                </a:rPr>
                <a:t>Cas</a:t>
              </a:r>
            </a:p>
          </p:txBody>
        </p:sp>
        <p:sp>
          <p:nvSpPr>
            <p:cNvPr id="501774" name="Text Box 14"/>
            <p:cNvSpPr txBox="1">
              <a:spLocks noChangeArrowheads="1"/>
            </p:cNvSpPr>
            <p:nvPr/>
          </p:nvSpPr>
          <p:spPr bwMode="auto">
            <a:xfrm>
              <a:off x="3152" y="2320"/>
              <a:ext cx="998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193" tIns="44596" rIns="89193" bIns="44596">
              <a:spAutoFit/>
            </a:bodyPr>
            <a:lstStyle>
              <a:lvl1pPr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222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0429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5652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859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431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003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575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9147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0" hangingPunct="0">
                <a:spcBef>
                  <a:spcPct val="50000"/>
                </a:spcBef>
              </a:pPr>
              <a:r>
                <a:rPr lang="fr-FR" sz="1368" b="1">
                  <a:solidFill>
                    <a:srgbClr val="000000"/>
                  </a:solidFill>
                </a:rPr>
                <a:t>temps : jours</a:t>
              </a:r>
            </a:p>
          </p:txBody>
        </p:sp>
      </p:grpSp>
      <p:grpSp>
        <p:nvGrpSpPr>
          <p:cNvPr id="501775" name="Group 15"/>
          <p:cNvGrpSpPr>
            <a:grpSpLocks/>
          </p:cNvGrpSpPr>
          <p:nvPr/>
        </p:nvGrpSpPr>
        <p:grpSpPr bwMode="auto">
          <a:xfrm>
            <a:off x="1761560" y="4198864"/>
            <a:ext cx="3841791" cy="2503577"/>
            <a:chOff x="295" y="2426"/>
            <a:chExt cx="2420" cy="1672"/>
          </a:xfrm>
        </p:grpSpPr>
        <p:grpSp>
          <p:nvGrpSpPr>
            <p:cNvPr id="501776" name="Group 16"/>
            <p:cNvGrpSpPr>
              <a:grpSpLocks/>
            </p:cNvGrpSpPr>
            <p:nvPr/>
          </p:nvGrpSpPr>
          <p:grpSpPr bwMode="auto">
            <a:xfrm>
              <a:off x="375" y="2426"/>
              <a:ext cx="2340" cy="1575"/>
              <a:chOff x="375" y="2426"/>
              <a:chExt cx="2340" cy="1575"/>
            </a:xfrm>
          </p:grpSpPr>
          <p:graphicFrame>
            <p:nvGraphicFramePr>
              <p:cNvPr id="501777" name="Object 17"/>
              <p:cNvGraphicFramePr>
                <a:graphicFrameLocks noChangeAspect="1"/>
              </p:cNvGraphicFramePr>
              <p:nvPr/>
            </p:nvGraphicFramePr>
            <p:xfrm>
              <a:off x="375" y="2704"/>
              <a:ext cx="2328" cy="12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Diagram" r:id="rId7" imgW="4667278" imgH="2600319" progId="Excel.Chart.8">
                      <p:embed/>
                    </p:oleObj>
                  </mc:Choice>
                  <mc:Fallback>
                    <p:oleObj name="Diagram" r:id="rId7" imgW="4667278" imgH="2600319" progId="Excel.Chart.8">
                      <p:embed/>
                      <p:pic>
                        <p:nvPicPr>
                          <p:cNvPr id="501777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5" y="2704"/>
                            <a:ext cx="2328" cy="129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01778" name="Text Box 18"/>
              <p:cNvSpPr txBox="1">
                <a:spLocks noChangeArrowheads="1"/>
              </p:cNvSpPr>
              <p:nvPr/>
            </p:nvSpPr>
            <p:spPr bwMode="auto">
              <a:xfrm>
                <a:off x="607" y="2426"/>
                <a:ext cx="2108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89193" tIns="44596" rIns="89193" bIns="44596">
                <a:spAutoFit/>
              </a:bodyPr>
              <a:lstStyle>
                <a:lvl1pPr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522288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042988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565275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85975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431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0003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575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9147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 rtl="0" eaLnBrk="0" hangingPunct="0">
                  <a:spcBef>
                    <a:spcPct val="50000"/>
                  </a:spcBef>
                </a:pPr>
                <a:r>
                  <a:rPr lang="fr-FR" sz="1967" b="1">
                    <a:solidFill>
                      <a:srgbClr val="0000FF"/>
                    </a:solidFill>
                  </a:rPr>
                  <a:t>Source interhumaine</a:t>
                </a:r>
              </a:p>
            </p:txBody>
          </p:sp>
        </p:grpSp>
        <p:sp>
          <p:nvSpPr>
            <p:cNvPr id="501779" name="Text Box 19"/>
            <p:cNvSpPr txBox="1">
              <a:spLocks noChangeArrowheads="1"/>
            </p:cNvSpPr>
            <p:nvPr/>
          </p:nvSpPr>
          <p:spPr bwMode="auto">
            <a:xfrm>
              <a:off x="295" y="2613"/>
              <a:ext cx="725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193" tIns="44596" rIns="89193" bIns="44596">
              <a:spAutoFit/>
            </a:bodyPr>
            <a:lstStyle>
              <a:lvl1pPr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222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0429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5652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859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431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003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575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9147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0" hangingPunct="0">
                <a:spcBef>
                  <a:spcPct val="50000"/>
                </a:spcBef>
              </a:pPr>
              <a:r>
                <a:rPr lang="fr-FR" sz="1368" b="1">
                  <a:solidFill>
                    <a:srgbClr val="000000"/>
                  </a:solidFill>
                </a:rPr>
                <a:t>Cas</a:t>
              </a:r>
            </a:p>
          </p:txBody>
        </p:sp>
        <p:sp>
          <p:nvSpPr>
            <p:cNvPr id="501780" name="Text Box 20"/>
            <p:cNvSpPr txBox="1">
              <a:spLocks noChangeArrowheads="1"/>
            </p:cNvSpPr>
            <p:nvPr/>
          </p:nvSpPr>
          <p:spPr bwMode="auto">
            <a:xfrm>
              <a:off x="578" y="3897"/>
              <a:ext cx="1134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193" tIns="44596" rIns="89193" bIns="44596">
              <a:spAutoFit/>
            </a:bodyPr>
            <a:lstStyle>
              <a:lvl1pPr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222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0429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5652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859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431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003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575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9147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0" hangingPunct="0">
                <a:spcBef>
                  <a:spcPct val="50000"/>
                </a:spcBef>
              </a:pPr>
              <a:r>
                <a:rPr lang="fr-FR" sz="1368" b="1">
                  <a:solidFill>
                    <a:srgbClr val="000000"/>
                  </a:solidFill>
                </a:rPr>
                <a:t>temps : semaines</a:t>
              </a:r>
            </a:p>
          </p:txBody>
        </p:sp>
      </p:grpSp>
      <p:grpSp>
        <p:nvGrpSpPr>
          <p:cNvPr id="501781" name="Group 21"/>
          <p:cNvGrpSpPr>
            <a:grpSpLocks/>
          </p:cNvGrpSpPr>
          <p:nvPr/>
        </p:nvGrpSpPr>
        <p:grpSpPr bwMode="auto">
          <a:xfrm>
            <a:off x="6115599" y="4204333"/>
            <a:ext cx="4040284" cy="2531601"/>
            <a:chOff x="2838" y="2458"/>
            <a:chExt cx="2545" cy="1691"/>
          </a:xfrm>
        </p:grpSpPr>
        <p:grpSp>
          <p:nvGrpSpPr>
            <p:cNvPr id="501782" name="Group 22"/>
            <p:cNvGrpSpPr>
              <a:grpSpLocks/>
            </p:cNvGrpSpPr>
            <p:nvPr/>
          </p:nvGrpSpPr>
          <p:grpSpPr bwMode="auto">
            <a:xfrm>
              <a:off x="3010" y="2458"/>
              <a:ext cx="2373" cy="1568"/>
              <a:chOff x="3010" y="2458"/>
              <a:chExt cx="2373" cy="1568"/>
            </a:xfrm>
          </p:grpSpPr>
          <p:graphicFrame>
            <p:nvGraphicFramePr>
              <p:cNvPr id="501783" name="Object 23"/>
              <p:cNvGraphicFramePr>
                <a:graphicFrameLocks noChangeAspect="1"/>
              </p:cNvGraphicFramePr>
              <p:nvPr/>
            </p:nvGraphicFramePr>
            <p:xfrm>
              <a:off x="3010" y="2704"/>
              <a:ext cx="2373" cy="132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Diagram" r:id="rId9" imgW="4667278" imgH="2600319" progId="Excel.Chart.8">
                      <p:embed/>
                    </p:oleObj>
                  </mc:Choice>
                  <mc:Fallback>
                    <p:oleObj name="Diagram" r:id="rId9" imgW="4667278" imgH="2600319" progId="Excel.Chart.8">
                      <p:embed/>
                      <p:pic>
                        <p:nvPicPr>
                          <p:cNvPr id="501783" name="Object 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10" y="2704"/>
                            <a:ext cx="2373" cy="132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01784" name="Text Box 24"/>
              <p:cNvSpPr txBox="1">
                <a:spLocks noChangeArrowheads="1"/>
              </p:cNvSpPr>
              <p:nvPr/>
            </p:nvSpPr>
            <p:spPr bwMode="auto">
              <a:xfrm>
                <a:off x="3192" y="2458"/>
                <a:ext cx="1992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9193" tIns="44596" rIns="89193" bIns="44596">
                <a:spAutoFit/>
              </a:bodyPr>
              <a:lstStyle>
                <a:lvl1pPr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522288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042988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565275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85975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431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0003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575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9147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0" hangingPunct="0">
                  <a:spcBef>
                    <a:spcPct val="50000"/>
                  </a:spcBef>
                </a:pPr>
                <a:r>
                  <a:rPr lang="fr-FR" sz="1967" b="1">
                    <a:solidFill>
                      <a:srgbClr val="0000FF"/>
                    </a:solidFill>
                  </a:rPr>
                  <a:t>Source intermittente</a:t>
                </a:r>
              </a:p>
            </p:txBody>
          </p:sp>
        </p:grpSp>
        <p:sp>
          <p:nvSpPr>
            <p:cNvPr id="501785" name="Text Box 25"/>
            <p:cNvSpPr txBox="1">
              <a:spLocks noChangeArrowheads="1"/>
            </p:cNvSpPr>
            <p:nvPr/>
          </p:nvSpPr>
          <p:spPr bwMode="auto">
            <a:xfrm>
              <a:off x="2838" y="2568"/>
              <a:ext cx="952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193" tIns="44596" rIns="89193" bIns="44596">
              <a:spAutoFit/>
            </a:bodyPr>
            <a:lstStyle>
              <a:lvl1pPr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222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0429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5652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859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431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003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575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9147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0" hangingPunct="0">
                <a:spcBef>
                  <a:spcPct val="50000"/>
                </a:spcBef>
              </a:pPr>
              <a:r>
                <a:rPr lang="fr-FR" sz="1368" b="1">
                  <a:solidFill>
                    <a:srgbClr val="000000"/>
                  </a:solidFill>
                </a:rPr>
                <a:t>Cas</a:t>
              </a:r>
            </a:p>
          </p:txBody>
        </p:sp>
        <p:sp>
          <p:nvSpPr>
            <p:cNvPr id="501786" name="Text Box 26"/>
            <p:cNvSpPr txBox="1">
              <a:spLocks noChangeArrowheads="1"/>
            </p:cNvSpPr>
            <p:nvPr/>
          </p:nvSpPr>
          <p:spPr bwMode="auto">
            <a:xfrm>
              <a:off x="3148" y="3948"/>
              <a:ext cx="1224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193" tIns="44596" rIns="89193" bIns="44596">
              <a:spAutoFit/>
            </a:bodyPr>
            <a:lstStyle>
              <a:lvl1pPr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222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0429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5652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859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431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003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575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9147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0" hangingPunct="0">
                <a:spcBef>
                  <a:spcPct val="50000"/>
                </a:spcBef>
              </a:pPr>
              <a:r>
                <a:rPr lang="fr-FR" sz="1368" b="1">
                  <a:solidFill>
                    <a:srgbClr val="000000"/>
                  </a:solidFill>
                </a:rPr>
                <a:t>temps : jours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939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1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BDE55000-7B7B-4CD3-9068-61CE8DA190CE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238374" y="75595"/>
            <a:ext cx="9806083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FR">
                <a:latin typeface="+mn-lt"/>
              </a:rPr>
              <a:t>Qu’est-ce que la période d’incubation ?</a:t>
            </a:r>
          </a:p>
        </p:txBody>
      </p:sp>
      <p:pic>
        <p:nvPicPr>
          <p:cNvPr id="75779" name="Picture 4">
            <a:extLst>
              <a:ext uri="{FF2B5EF4-FFF2-40B4-BE49-F238E27FC236}">
                <a16:creationId xmlns:a16="http://schemas.microsoft.com/office/drawing/2014/main" id="{ACA5DFCD-1932-4A3F-8791-98E9B9915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012331"/>
            <a:ext cx="7247163" cy="464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Arrow: Down 1">
            <a:extLst>
              <a:ext uri="{FF2B5EF4-FFF2-40B4-BE49-F238E27FC236}">
                <a16:creationId xmlns:a16="http://schemas.microsoft.com/office/drawing/2014/main" id="{3A70E295-9BE7-4B84-B15E-692AD1DE3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59" y="2132191"/>
            <a:ext cx="405867" cy="941302"/>
          </a:xfrm>
          <a:prstGeom prst="downArrow">
            <a:avLst>
              <a:gd name="adj1" fmla="val 50000"/>
              <a:gd name="adj2" fmla="val 4996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1042988"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lr>
                <a:srgbClr val="1E7FB8"/>
              </a:buClr>
              <a:buChar char="•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1042988">
              <a:spcBef>
                <a:spcPct val="20000"/>
              </a:spcBef>
              <a:buClr>
                <a:srgbClr val="1E7FB8"/>
              </a:buClr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1042988" rtl="1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480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5781" name="TextBox 2">
            <a:extLst>
              <a:ext uri="{FF2B5EF4-FFF2-40B4-BE49-F238E27FC236}">
                <a16:creationId xmlns:a16="http://schemas.microsoft.com/office/drawing/2014/main" id="{E9019566-9916-40BD-8B3B-CFA03C053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473" y="1375682"/>
            <a:ext cx="1292220" cy="63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sz="2000"/>
              <a:t>Funérailles</a:t>
            </a:r>
            <a:r>
              <a:rPr lang="fr-FR" sz="3537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754205-C531-4ED1-B257-E00CDDF69A1C}"/>
              </a:ext>
            </a:extLst>
          </p:cNvPr>
          <p:cNvSpPr txBox="1"/>
          <p:nvPr/>
        </p:nvSpPr>
        <p:spPr>
          <a:xfrm>
            <a:off x="1651639" y="0"/>
            <a:ext cx="1326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>
                <a:solidFill>
                  <a:srgbClr val="FF0000"/>
                </a:solidFill>
              </a:rPr>
              <a:t>??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0618232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>
            <a:extLst>
              <a:ext uri="{FF2B5EF4-FFF2-40B4-BE49-F238E27FC236}">
                <a16:creationId xmlns:a16="http://schemas.microsoft.com/office/drawing/2014/main" id="{7E09CB08-DD85-4158-BF76-3DFB00A1A6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67877" y="163576"/>
            <a:ext cx="7787683" cy="1325563"/>
          </a:xfrm>
        </p:spPr>
        <p:txBody>
          <a:bodyPr>
            <a:normAutofit/>
          </a:bodyPr>
          <a:lstStyle/>
          <a:p>
            <a:r>
              <a:rPr lang="fr-FR">
                <a:latin typeface="+mn-lt"/>
              </a:rPr>
              <a:t>Qu’est-ce que la période d’incubation ?</a:t>
            </a:r>
          </a:p>
        </p:txBody>
      </p:sp>
      <p:pic>
        <p:nvPicPr>
          <p:cNvPr id="76803" name="Picture 2">
            <a:extLst>
              <a:ext uri="{FF2B5EF4-FFF2-40B4-BE49-F238E27FC236}">
                <a16:creationId xmlns:a16="http://schemas.microsoft.com/office/drawing/2014/main" id="{8CAB2866-237B-45BA-9B35-53975493BA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3450" y="1464776"/>
            <a:ext cx="9673787" cy="5553943"/>
          </a:xfrm>
        </p:spPr>
      </p:pic>
      <p:sp>
        <p:nvSpPr>
          <p:cNvPr id="76804" name="Arrow: Down 1">
            <a:extLst>
              <a:ext uri="{FF2B5EF4-FFF2-40B4-BE49-F238E27FC236}">
                <a16:creationId xmlns:a16="http://schemas.microsoft.com/office/drawing/2014/main" id="{983868A4-F963-4840-83F3-785292547F2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886732" y="2202415"/>
            <a:ext cx="590326" cy="1226585"/>
          </a:xfrm>
          <a:prstGeom prst="downArrow">
            <a:avLst>
              <a:gd name="adj1" fmla="val 50000"/>
              <a:gd name="adj2" fmla="val 4981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1042988"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lr>
                <a:srgbClr val="1E7FB8"/>
              </a:buClr>
              <a:buChar char="•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1042988">
              <a:spcBef>
                <a:spcPct val="20000"/>
              </a:spcBef>
              <a:buClr>
                <a:srgbClr val="1E7FB8"/>
              </a:buClr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1042988" rtl="1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537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6805" name="TextBox 4">
            <a:extLst>
              <a:ext uri="{FF2B5EF4-FFF2-40B4-BE49-F238E27FC236}">
                <a16:creationId xmlns:a16="http://schemas.microsoft.com/office/drawing/2014/main" id="{CB5B5712-5899-47F3-BEC7-493AB7889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4516" y="1464776"/>
            <a:ext cx="1422184" cy="63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sz="2400"/>
              <a:t>Funérailles</a:t>
            </a:r>
            <a:r>
              <a:rPr lang="fr-FR" sz="3537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89E8E6-DCBD-45F7-80CB-A8E57F2E7720}"/>
              </a:ext>
            </a:extLst>
          </p:cNvPr>
          <p:cNvSpPr txBox="1"/>
          <p:nvPr/>
        </p:nvSpPr>
        <p:spPr>
          <a:xfrm>
            <a:off x="1268512" y="41527"/>
            <a:ext cx="1326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>
                <a:solidFill>
                  <a:srgbClr val="FF000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1454524252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re 1">
            <a:extLst>
              <a:ext uri="{FF2B5EF4-FFF2-40B4-BE49-F238E27FC236}">
                <a16:creationId xmlns:a16="http://schemas.microsoft.com/office/drawing/2014/main" id="{6C7BC750-A554-44AE-AFD0-13DD5B3DC2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0837" y="159851"/>
            <a:ext cx="105156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FR">
                <a:latin typeface="+mn-lt"/>
              </a:rPr>
              <a:t>Exemple de courbe épidémique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837BFB5-E5C4-47FC-A594-D2D15D72A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4467" y="148210"/>
            <a:ext cx="11217394" cy="6549939"/>
          </a:xfrm>
          <a:effectLst>
            <a:outerShdw blurRad="190500" dist="762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636" name="Image 6">
            <a:extLst>
              <a:ext uri="{FF2B5EF4-FFF2-40B4-BE49-F238E27FC236}">
                <a16:creationId xmlns:a16="http://schemas.microsoft.com/office/drawing/2014/main" id="{8D87C57E-E390-4074-9827-B0F60D44A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868" y="1971154"/>
            <a:ext cx="728564" cy="36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681786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>
            <a:extLst>
              <a:ext uri="{FF2B5EF4-FFF2-40B4-BE49-F238E27FC236}">
                <a16:creationId xmlns:a16="http://schemas.microsoft.com/office/drawing/2014/main" id="{8D96650C-3125-4F69-AF10-3E67CCB5C1EB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175640" y="225526"/>
            <a:ext cx="9597059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FR">
                <a:latin typeface="+mn-lt"/>
              </a:rPr>
              <a:t>Quel est le modèle de transmission révélé par la courbe épidémique ? </a:t>
            </a:r>
          </a:p>
        </p:txBody>
      </p:sp>
      <p:sp>
        <p:nvSpPr>
          <p:cNvPr id="78851" name="Text Placeholder 2">
            <a:extLst>
              <a:ext uri="{FF2B5EF4-FFF2-40B4-BE49-F238E27FC236}">
                <a16:creationId xmlns:a16="http://schemas.microsoft.com/office/drawing/2014/main" id="{077D4CBF-EDB6-4E21-99B0-A19FF2C5254A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502173" y="2564292"/>
            <a:ext cx="4540537" cy="2757374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FR"/>
              <a:t>Source ponctuelle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FR"/>
              <a:t>Transmission interhumaine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FR"/>
              <a:t>Source commune continue </a:t>
            </a:r>
          </a:p>
        </p:txBody>
      </p:sp>
      <p:pic>
        <p:nvPicPr>
          <p:cNvPr id="78852" name="Picture 4">
            <a:extLst>
              <a:ext uri="{FF2B5EF4-FFF2-40B4-BE49-F238E27FC236}">
                <a16:creationId xmlns:a16="http://schemas.microsoft.com/office/drawing/2014/main" id="{1C68E2D8-54F0-4B0E-83C7-EF03AC66B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41" y="1997943"/>
            <a:ext cx="6368084" cy="48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Arrow: Down 1">
            <a:extLst>
              <a:ext uri="{FF2B5EF4-FFF2-40B4-BE49-F238E27FC236}">
                <a16:creationId xmlns:a16="http://schemas.microsoft.com/office/drawing/2014/main" id="{0701FE9B-52A5-496F-9146-41438ED4D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0985" y="2879787"/>
            <a:ext cx="499905" cy="1088522"/>
          </a:xfrm>
          <a:prstGeom prst="downArrow">
            <a:avLst>
              <a:gd name="adj1" fmla="val 50000"/>
              <a:gd name="adj2" fmla="val 5025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1042988"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lr>
                <a:srgbClr val="1E7FB8"/>
              </a:buClr>
              <a:buChar char="•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1042988">
              <a:spcBef>
                <a:spcPct val="20000"/>
              </a:spcBef>
              <a:buClr>
                <a:srgbClr val="1E7FB8"/>
              </a:buClr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1042988" rtl="1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537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8854" name="TextBox 2">
            <a:extLst>
              <a:ext uri="{FF2B5EF4-FFF2-40B4-BE49-F238E27FC236}">
                <a16:creationId xmlns:a16="http://schemas.microsoft.com/office/drawing/2014/main" id="{49B0135F-FAA7-4C0E-A010-22D9F4B84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773" y="2225644"/>
            <a:ext cx="11817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sz="2000"/>
              <a:t>Funérailles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E52408-DD2B-473F-9242-79D395BFCEDE}"/>
              </a:ext>
            </a:extLst>
          </p:cNvPr>
          <p:cNvSpPr txBox="1"/>
          <p:nvPr/>
        </p:nvSpPr>
        <p:spPr>
          <a:xfrm>
            <a:off x="1012733" y="39553"/>
            <a:ext cx="1326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>
                <a:solidFill>
                  <a:srgbClr val="FF0000"/>
                </a:solidFill>
              </a:rPr>
              <a:t>??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4468228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re 1">
            <a:extLst>
              <a:ext uri="{FF2B5EF4-FFF2-40B4-BE49-F238E27FC236}">
                <a16:creationId xmlns:a16="http://schemas.microsoft.com/office/drawing/2014/main" id="{F84814E5-28B9-4571-BD13-79B2DAB685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fr-FR" b="1" u="sng">
                <a:latin typeface="+mn-lt"/>
              </a:rPr>
              <a:t>ÉTAPE 6</a:t>
            </a:r>
            <a:r>
              <a:rPr lang="fr-FR" u="sng">
                <a:latin typeface="+mn-lt"/>
              </a:rPr>
              <a:t> : formuler et tester des hypothèses </a:t>
            </a:r>
            <a:br>
              <a:rPr lang="fr-FR" u="sng">
                <a:latin typeface="+mn-lt"/>
              </a:rPr>
            </a:br>
            <a:endParaRPr lang="fr-FR" u="sng">
              <a:latin typeface="+mn-lt"/>
            </a:endParaRPr>
          </a:p>
        </p:txBody>
      </p:sp>
      <p:sp>
        <p:nvSpPr>
          <p:cNvPr id="79875" name="Espace réservé du contenu 2">
            <a:extLst>
              <a:ext uri="{FF2B5EF4-FFF2-40B4-BE49-F238E27FC236}">
                <a16:creationId xmlns:a16="http://schemas.microsoft.com/office/drawing/2014/main" id="{6836FE22-809B-4E34-B80D-629FB7059C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99460" y="2020066"/>
            <a:ext cx="5448380" cy="4340094"/>
          </a:xfrm>
        </p:spPr>
        <p:txBody>
          <a:bodyPr>
            <a:normAutofit/>
          </a:bodyPr>
          <a:lstStyle/>
          <a:p>
            <a:r>
              <a:rPr lang="fr-FR"/>
              <a:t>Exige une connaissance des maladies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fr-FR"/>
              <a:t>Mode de transmission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fr-FR"/>
              <a:t>Période d’incubation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fr-FR"/>
              <a:t>Période de transmissibilité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fr-FR"/>
              <a:t>Manifestations cliniques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fr-FR"/>
              <a:t>Facteurs de risque inhabituels</a:t>
            </a:r>
          </a:p>
          <a:p>
            <a:pPr eaLnBrk="1" hangingPunct="1"/>
            <a:r>
              <a:rPr lang="fr-FR"/>
              <a:t>Conversations ouvertes</a:t>
            </a:r>
          </a:p>
          <a:p>
            <a:pPr eaLnBrk="1" hangingPunct="1"/>
            <a:r>
              <a:rPr lang="fr-FR"/>
              <a:t>Examiner les cas particuliers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F6263D-BED3-47C6-A84F-5924774B6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180" y="2248274"/>
            <a:ext cx="5178979" cy="2912305"/>
          </a:xfrm>
          <a:prstGeom prst="rect">
            <a:avLst/>
          </a:prstGeom>
          <a:effectLst>
            <a:outerShdw blurRad="101600" dist="88900" dir="24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535E79-7838-48BA-A603-241835E4A263}"/>
              </a:ext>
            </a:extLst>
          </p:cNvPr>
          <p:cNvSpPr/>
          <p:nvPr/>
        </p:nvSpPr>
        <p:spPr>
          <a:xfrm>
            <a:off x="6666180" y="3923589"/>
            <a:ext cx="89271" cy="1727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endParaRPr lang="en-CA" sz="1633"/>
          </a:p>
        </p:txBody>
      </p:sp>
    </p:spTree>
    <p:extLst>
      <p:ext uri="{BB962C8B-B14F-4D97-AF65-F5344CB8AC3E}">
        <p14:creationId xmlns:p14="http://schemas.microsoft.com/office/powerpoint/2010/main" val="2439559025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8B820C97-0DF3-4F64-A1DC-ADBEA135B5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6450" y="-46839"/>
            <a:ext cx="11294754" cy="1325563"/>
          </a:xfrm>
        </p:spPr>
        <p:txBody>
          <a:bodyPr/>
          <a:lstStyle/>
          <a:p>
            <a:pPr algn="ctr" eaLnBrk="1" hangingPunct="1"/>
            <a:r>
              <a:rPr lang="fr-FR" b="1">
                <a:solidFill>
                  <a:srgbClr val="0000FF"/>
                </a:solidFill>
                <a:latin typeface="+mn-lt"/>
              </a:rPr>
              <a:t>Étude de cas : description moment, lieu, personne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502B8-5FE6-4190-95D7-B611B5880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693" y="1308167"/>
            <a:ext cx="10765511" cy="5457978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fr-FR" sz="3600"/>
              <a:t>22 cas sont apparus entre le 23 et le 27 avril </a:t>
            </a:r>
          </a:p>
          <a:p>
            <a:pPr>
              <a:defRPr/>
            </a:pPr>
            <a:r>
              <a:rPr lang="fr-FR" sz="3600"/>
              <a:t>Taux de létalité : 42 %</a:t>
            </a:r>
          </a:p>
          <a:p>
            <a:pPr>
              <a:defRPr/>
            </a:pPr>
            <a:r>
              <a:rPr lang="fr-FR" sz="3600"/>
              <a:t>La majorité des décès sont survenus dans les 24 à 48 heures après l’apparition de la maladie </a:t>
            </a:r>
          </a:p>
          <a:p>
            <a:pPr>
              <a:defRPr/>
            </a:pPr>
            <a:r>
              <a:rPr lang="fr-FR" sz="3600"/>
              <a:t>Âge </a:t>
            </a:r>
          </a:p>
          <a:p>
            <a:pPr lvl="1">
              <a:buFont typeface="Arial" charset="0"/>
              <a:buChar char="–"/>
              <a:defRPr/>
            </a:pPr>
            <a:r>
              <a:rPr lang="fr-FR" sz="3600"/>
              <a:t>Plage : 10-62 ans </a:t>
            </a:r>
          </a:p>
          <a:p>
            <a:pPr lvl="1">
              <a:buFont typeface="Arial" charset="0"/>
              <a:buChar char="–"/>
              <a:defRPr/>
            </a:pPr>
            <a:r>
              <a:rPr lang="fr-FR" sz="3600"/>
              <a:t>Âge médian : 23 ans  </a:t>
            </a:r>
          </a:p>
          <a:p>
            <a:pPr lvl="1">
              <a:buFont typeface="Arial" charset="0"/>
              <a:buChar char="–"/>
              <a:defRPr/>
            </a:pPr>
            <a:r>
              <a:rPr lang="fr-FR" sz="3600"/>
              <a:t>68 % entre 10 et 29 ans </a:t>
            </a:r>
          </a:p>
          <a:p>
            <a:pPr lvl="1">
              <a:buFont typeface="Arial" charset="0"/>
              <a:buChar char="–"/>
              <a:defRPr/>
            </a:pPr>
            <a:r>
              <a:rPr lang="fr-FR" sz="3600"/>
              <a:t>La tranche d’âge la plus affectée (67 % des cas) était celle des 10-25 ans. Aucun cas n’a été signalé dans les tranches 0-9 ans et plus de 55 ans.</a:t>
            </a:r>
          </a:p>
          <a:p>
            <a:pPr>
              <a:defRPr/>
            </a:pPr>
            <a:r>
              <a:rPr lang="fr-FR" sz="3600"/>
              <a:t>Ratio hommes/femmes = 0,82</a:t>
            </a:r>
          </a:p>
          <a:p>
            <a:pPr>
              <a:defRPr/>
            </a:pPr>
            <a:r>
              <a:rPr lang="fr-FR" sz="3600"/>
              <a:t>Professions pour 18 cas : 13 étudiants, 2 entrepreneurs, 1 femme au foyer, 1 maçon, 1 enseignant</a:t>
            </a:r>
          </a:p>
          <a:p>
            <a:pPr>
              <a:defRPr/>
            </a:pPr>
            <a:r>
              <a:rPr lang="fr-FR" sz="3600"/>
              <a:t>La majorité des patients était de jeunes adultes et des adolescents, principalement des étudiants. Le cas index est un enseignant à l’une des deux écoles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943470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1722-C0B0-4C41-A819-668BCB10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solidFill>
                  <a:srgbClr val="0000FF"/>
                </a:solidFill>
                <a:latin typeface="+mn-lt"/>
              </a:rPr>
              <a:t>Étude de cas : hypothèse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41FE9-57E2-4202-95A2-37C32A4BC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r>
              <a:rPr lang="fr-FR" b="1">
                <a:solidFill>
                  <a:srgbClr val="0000FF"/>
                </a:solidFill>
              </a:rPr>
              <a:t>Travail de groupe</a:t>
            </a:r>
          </a:p>
          <a:p>
            <a:pPr marL="0" indent="0">
              <a:buNone/>
              <a:defRPr/>
            </a:pPr>
            <a:endParaRPr lang="en-CA" dirty="0"/>
          </a:p>
          <a:p>
            <a:pPr marL="0" indent="0" algn="ctr">
              <a:buNone/>
            </a:pPr>
            <a:r>
              <a:rPr lang="fr-FR"/>
              <a:t>Quelles sont les hypothèses de la maladie, des modes de transmission et des sources potentielles ?</a:t>
            </a:r>
            <a:r>
              <a:rPr lang="fr-FR">
                <a:solidFill>
                  <a:srgbClr val="0000FF"/>
                </a:solidFill>
              </a:rPr>
              <a:t> </a:t>
            </a:r>
          </a:p>
          <a:p>
            <a:endParaRPr lang="en-CA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fr-FR" b="1">
                <a:solidFill>
                  <a:srgbClr val="FF0000"/>
                </a:solidFill>
              </a:rPr>
              <a:t>5 minutes</a:t>
            </a:r>
          </a:p>
        </p:txBody>
      </p:sp>
    </p:spTree>
    <p:extLst>
      <p:ext uri="{BB962C8B-B14F-4D97-AF65-F5344CB8AC3E}">
        <p14:creationId xmlns:p14="http://schemas.microsoft.com/office/powerpoint/2010/main" val="1814809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5B373-AA42-4387-A03A-608585E30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>
                <a:solidFill>
                  <a:srgbClr val="0000FF"/>
                </a:solidFill>
                <a:latin typeface="+mn-lt"/>
              </a:rPr>
              <a:t>Mardi 25 avril 2017, 12h00 : </a:t>
            </a:r>
            <a:br>
              <a:rPr lang="fr-FR" sz="3600" b="1">
                <a:solidFill>
                  <a:srgbClr val="0000FF"/>
                </a:solidFill>
                <a:latin typeface="+mn-lt"/>
              </a:rPr>
            </a:br>
            <a:r>
              <a:rPr lang="fr-FR" sz="3600" b="1">
                <a:solidFill>
                  <a:srgbClr val="0000FF"/>
                </a:solidFill>
                <a:latin typeface="+mn-lt"/>
              </a:rPr>
              <a:t>dans votre bureau de Treetown, capital du Seewhat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D5064-51D1-4B4F-8909-45605B953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4855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fr-FR"/>
              <a:t>Vous recevez un appel de votre collègue qui travaille au district de Delmare, dans le Seewhat du Nord : </a:t>
            </a:r>
          </a:p>
          <a:p>
            <a:pPr lvl="1">
              <a:defRPr/>
            </a:pPr>
            <a:r>
              <a:rPr lang="fr-FR"/>
              <a:t>8 décès signalés depuis hier soir à l’hôpital de district de Bluetown, capitale du district de Delmare (15 000 habitants) </a:t>
            </a:r>
          </a:p>
          <a:p>
            <a:pPr lvl="1">
              <a:defRPr/>
            </a:pPr>
            <a:r>
              <a:rPr lang="fr-FR"/>
              <a:t>Afflux de davantage de patients à l’hôpital, certains décédés à l’arrivée, d’autres décèderont plus tard</a:t>
            </a:r>
          </a:p>
          <a:p>
            <a:pPr lvl="1">
              <a:defRPr/>
            </a:pPr>
            <a:r>
              <a:rPr lang="fr-FR"/>
              <a:t>Les patients sont très faibles, en état de confusion et se plaignent de douleurs abdominales. Certains vomissent</a:t>
            </a:r>
          </a:p>
          <a:p>
            <a:pPr lvl="1">
              <a:defRPr/>
            </a:pPr>
            <a:r>
              <a:rPr lang="fr-FR"/>
              <a:t>La majorité d’entre eux ont participé à la cérémonie funéraire d’un chef religieux vendredi soir dernier </a:t>
            </a:r>
          </a:p>
          <a:p>
            <a:pPr lvl="1">
              <a:defRPr/>
            </a:pPr>
            <a:r>
              <a:rPr lang="fr-FR"/>
              <a:t>Tout le monde a peur d’Ebola et la panique gagne la communauté</a:t>
            </a:r>
          </a:p>
          <a:p>
            <a:pPr lvl="1">
              <a:defRPr/>
            </a:pPr>
            <a:r>
              <a:rPr lang="fr-FR"/>
              <a:t>Les médecins ne parviennent pas à établir de diagnostic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9771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re 1">
            <a:extLst>
              <a:ext uri="{FF2B5EF4-FFF2-40B4-BE49-F238E27FC236}">
                <a16:creationId xmlns:a16="http://schemas.microsoft.com/office/drawing/2014/main" id="{E3A6DF9D-E7D1-4608-AA6F-80527EC12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199" y="18255"/>
            <a:ext cx="105156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FR" u="sng">
                <a:latin typeface="+mn-lt"/>
              </a:rPr>
              <a:t>6. Tester les hypothèses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DF186D-F8CE-4D0E-91DA-69A4B4D5A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9" y="2059305"/>
            <a:ext cx="11216951" cy="43513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fr-FR" b="1"/>
              <a:t>Épidémiologie analytique</a:t>
            </a:r>
          </a:p>
          <a:p>
            <a:pPr lvl="1">
              <a:lnSpc>
                <a:spcPct val="150000"/>
              </a:lnSpc>
              <a:defRPr/>
            </a:pPr>
            <a:r>
              <a:rPr lang="fr-FR" sz="2800"/>
              <a:t>Comparer les groupes présentant différentes caractéristiques</a:t>
            </a:r>
          </a:p>
          <a:p>
            <a:pPr lvl="1">
              <a:lnSpc>
                <a:spcPct val="150000"/>
              </a:lnSpc>
              <a:defRPr/>
            </a:pPr>
            <a:r>
              <a:rPr lang="fr-FR" sz="2800"/>
              <a:t>Tester les associations significatives avec des facteurs de risque  </a:t>
            </a:r>
          </a:p>
          <a:p>
            <a:pPr marL="457200" lvl="1" indent="0">
              <a:lnSpc>
                <a:spcPct val="150000"/>
              </a:lnSpc>
              <a:buNone/>
              <a:defRPr/>
            </a:pPr>
            <a:r>
              <a:rPr lang="fr-FR" sz="2800"/>
              <a:t>   ou des expositions</a:t>
            </a:r>
          </a:p>
          <a:p>
            <a:pPr lvl="1">
              <a:lnSpc>
                <a:spcPct val="150000"/>
              </a:lnSpc>
              <a:defRPr/>
            </a:pPr>
            <a:r>
              <a:rPr lang="fr-FR" sz="2800"/>
              <a:t>Rechercher les causes et facteurs contribuant à la maladie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DB8201F-A023-44A6-B6FC-14B410B36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12909">
            <a:off x="8897576" y="1419149"/>
            <a:ext cx="2362792" cy="3056799"/>
          </a:xfrm>
          <a:prstGeom prst="rect">
            <a:avLst/>
          </a:prstGeom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1758725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re 1">
            <a:extLst>
              <a:ext uri="{FF2B5EF4-FFF2-40B4-BE49-F238E27FC236}">
                <a16:creationId xmlns:a16="http://schemas.microsoft.com/office/drawing/2014/main" id="{0B197058-3C03-47C0-8308-AF14F8D225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3608"/>
            <a:ext cx="10515600" cy="1325563"/>
          </a:xfrm>
        </p:spPr>
        <p:txBody>
          <a:bodyPr/>
          <a:lstStyle/>
          <a:p>
            <a:pPr algn="ctr"/>
            <a:r>
              <a:rPr lang="fr-FR" u="sng">
                <a:latin typeface="+mn-lt"/>
              </a:rPr>
              <a:t>Épidémiologie analytique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FA446-745B-4FCC-8CB1-49D498288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8667" y="2352073"/>
            <a:ext cx="4224063" cy="4174851"/>
          </a:xfrm>
          <a:ln w="254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fr-FR" sz="2100" b="1"/>
              <a:t>ÉTUDES DE COHORTE</a:t>
            </a:r>
          </a:p>
          <a:p>
            <a:pPr>
              <a:defRPr/>
            </a:pPr>
            <a:r>
              <a:rPr lang="fr-FR" sz="2200"/>
              <a:t>Groupes bien définis d’individus exposés et non exposés</a:t>
            </a:r>
          </a:p>
          <a:p>
            <a:pPr>
              <a:defRPr/>
            </a:pPr>
            <a:r>
              <a:rPr lang="fr-FR" sz="2200"/>
              <a:t>Assurer le suivi et la comparaison de la maladie (ou de l’issue) parmi les individus exposés et non exposés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3B544F37-3019-4B76-97BA-350679AFA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5850" y="2347941"/>
            <a:ext cx="4392305" cy="4178984"/>
          </a:xfrm>
          <a:ln w="25400"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  <a:defRPr/>
            </a:pPr>
            <a:r>
              <a:rPr lang="fr-FR" sz="2177" b="1"/>
              <a:t>ÉTUDES CAS-TÉMOINS</a:t>
            </a:r>
          </a:p>
          <a:p>
            <a:pPr>
              <a:defRPr/>
            </a:pPr>
            <a:r>
              <a:rPr lang="fr-FR" sz="2200"/>
              <a:t>Comparer les individus atteints de la maladie avec ceux non atteints de la maladie </a:t>
            </a:r>
          </a:p>
          <a:p>
            <a:pPr>
              <a:defRPr/>
            </a:pPr>
            <a:r>
              <a:rPr lang="fr-FR" sz="2200"/>
              <a:t>Examiner les différences en termes d’expositions ou de facteurs de risque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6CA6424-6AA8-4E28-92EF-CB87622C0B71}"/>
              </a:ext>
            </a:extLst>
          </p:cNvPr>
          <p:cNvSpPr txBox="1"/>
          <p:nvPr/>
        </p:nvSpPr>
        <p:spPr>
          <a:xfrm>
            <a:off x="1655506" y="1396654"/>
            <a:ext cx="9698822" cy="9512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400"/>
              <a:t>Différentes méthodes pour comparer les groupes : deux conceptions d’étude </a:t>
            </a:r>
          </a:p>
          <a:p>
            <a:pPr>
              <a:defRPr/>
            </a:pPr>
            <a:r>
              <a:rPr lang="fr-FR" sz="1591"/>
              <a:t> </a:t>
            </a:r>
          </a:p>
          <a:p>
            <a:pPr algn="ctr">
              <a:defRPr/>
            </a:pPr>
            <a:endParaRPr lang="en-CA" sz="1591" dirty="0"/>
          </a:p>
        </p:txBody>
      </p:sp>
      <p:sp>
        <p:nvSpPr>
          <p:cNvPr id="84998" name="ZoneTexte 15">
            <a:extLst>
              <a:ext uri="{FF2B5EF4-FFF2-40B4-BE49-F238E27FC236}">
                <a16:creationId xmlns:a16="http://schemas.microsoft.com/office/drawing/2014/main" id="{01DABEAD-745A-4AE1-BB38-5701A3949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7612" y="4874335"/>
            <a:ext cx="3710490" cy="371512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sz="1814"/>
              <a:t>Exposé            Non exposé</a:t>
            </a:r>
          </a:p>
        </p:txBody>
      </p:sp>
      <p:sp>
        <p:nvSpPr>
          <p:cNvPr id="17" name="Double flèche horizontale 16">
            <a:extLst>
              <a:ext uri="{FF2B5EF4-FFF2-40B4-BE49-F238E27FC236}">
                <a16:creationId xmlns:a16="http://schemas.microsoft.com/office/drawing/2014/main" id="{7DC61375-7EE6-4C91-ADE8-531952A3325C}"/>
              </a:ext>
            </a:extLst>
          </p:cNvPr>
          <p:cNvSpPr/>
          <p:nvPr/>
        </p:nvSpPr>
        <p:spPr>
          <a:xfrm>
            <a:off x="3202881" y="4975661"/>
            <a:ext cx="300929" cy="17422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sz="3103"/>
          </a:p>
        </p:txBody>
      </p:sp>
      <p:sp>
        <p:nvSpPr>
          <p:cNvPr id="85000" name="ZoneTexte 22">
            <a:extLst>
              <a:ext uri="{FF2B5EF4-FFF2-40B4-BE49-F238E27FC236}">
                <a16:creationId xmlns:a16="http://schemas.microsoft.com/office/drawing/2014/main" id="{ACF79494-0AEC-44AC-98A0-DF979D677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2967" y="4709271"/>
            <a:ext cx="4056623" cy="3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sz="1814"/>
              <a:t>Avec maladie          Sans maladie</a:t>
            </a:r>
          </a:p>
        </p:txBody>
      </p:sp>
      <p:pic>
        <p:nvPicPr>
          <p:cNvPr id="85001" name="Image 24">
            <a:extLst>
              <a:ext uri="{FF2B5EF4-FFF2-40B4-BE49-F238E27FC236}">
                <a16:creationId xmlns:a16="http://schemas.microsoft.com/office/drawing/2014/main" id="{2C776C21-4C55-4A72-AD90-92445431E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263" y="4774556"/>
            <a:ext cx="407478" cy="25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2" name="ZoneTexte 25">
            <a:extLst>
              <a:ext uri="{FF2B5EF4-FFF2-40B4-BE49-F238E27FC236}">
                <a16:creationId xmlns:a16="http://schemas.microsoft.com/office/drawing/2014/main" id="{1B3DB1BA-E247-4274-8A8B-EAE99D726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6068" y="5461346"/>
            <a:ext cx="1194558" cy="3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sz="1814" i="1"/>
              <a:t>Issue</a:t>
            </a:r>
          </a:p>
        </p:txBody>
      </p:sp>
      <p:sp>
        <p:nvSpPr>
          <p:cNvPr id="85003" name="ZoneTexte 26">
            <a:extLst>
              <a:ext uri="{FF2B5EF4-FFF2-40B4-BE49-F238E27FC236}">
                <a16:creationId xmlns:a16="http://schemas.microsoft.com/office/drawing/2014/main" id="{6E42E312-1211-438B-97F0-CC19A74C9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966" y="5266539"/>
            <a:ext cx="2565126" cy="3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sz="1814" i="1"/>
              <a:t>Exposition/facteurs de risque</a:t>
            </a:r>
          </a:p>
        </p:txBody>
      </p:sp>
      <p:sp>
        <p:nvSpPr>
          <p:cNvPr id="30" name="Virage 29">
            <a:extLst>
              <a:ext uri="{FF2B5EF4-FFF2-40B4-BE49-F238E27FC236}">
                <a16:creationId xmlns:a16="http://schemas.microsoft.com/office/drawing/2014/main" id="{F95FD6DA-E724-425A-9F7C-4D0B8FBC685A}"/>
              </a:ext>
            </a:extLst>
          </p:cNvPr>
          <p:cNvSpPr/>
          <p:nvPr/>
        </p:nvSpPr>
        <p:spPr>
          <a:xfrm rot="10800000">
            <a:off x="4112238" y="5465461"/>
            <a:ext cx="273571" cy="28653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sz="3103">
              <a:solidFill>
                <a:schemeClr val="tx1"/>
              </a:solidFill>
            </a:endParaRPr>
          </a:p>
        </p:txBody>
      </p:sp>
      <p:pic>
        <p:nvPicPr>
          <p:cNvPr id="85005" name="Image 30">
            <a:extLst>
              <a:ext uri="{FF2B5EF4-FFF2-40B4-BE49-F238E27FC236}">
                <a16:creationId xmlns:a16="http://schemas.microsoft.com/office/drawing/2014/main" id="{EDF692EA-E57C-4C5E-8E0C-941D76019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788" y="5465461"/>
            <a:ext cx="348443" cy="28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6" name="Image 31">
            <a:extLst>
              <a:ext uri="{FF2B5EF4-FFF2-40B4-BE49-F238E27FC236}">
                <a16:creationId xmlns:a16="http://schemas.microsoft.com/office/drawing/2014/main" id="{8D31813F-7E5D-4F99-BECF-98A9C9843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100" y="5245847"/>
            <a:ext cx="380035" cy="31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7" name="Image 32">
            <a:extLst>
              <a:ext uri="{FF2B5EF4-FFF2-40B4-BE49-F238E27FC236}">
                <a16:creationId xmlns:a16="http://schemas.microsoft.com/office/drawing/2014/main" id="{E30D5AB2-260A-4490-9F79-D0D0F6A93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092" y="5213012"/>
            <a:ext cx="290848" cy="31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930619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re 1">
            <a:extLst>
              <a:ext uri="{FF2B5EF4-FFF2-40B4-BE49-F238E27FC236}">
                <a16:creationId xmlns:a16="http://schemas.microsoft.com/office/drawing/2014/main" id="{B20E8448-70BA-4629-98DC-8232C1D75A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85688"/>
            <a:ext cx="10515600" cy="1325563"/>
          </a:xfrm>
        </p:spPr>
        <p:txBody>
          <a:bodyPr/>
          <a:lstStyle/>
          <a:p>
            <a:pPr algn="ctr" eaLnBrk="1" hangingPunct="1"/>
            <a:r>
              <a:rPr lang="fr-FR" u="sng">
                <a:latin typeface="+mn-lt"/>
              </a:rPr>
              <a:t>Sélectionner une conception de l’étude adaptée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CE7C12-F27F-4C03-89AE-DFC3BBF74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61355" y="1824289"/>
            <a:ext cx="4319815" cy="4568641"/>
          </a:xfrm>
          <a:ln w="25400"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  <a:defRPr/>
            </a:pPr>
            <a:r>
              <a:rPr lang="fr-FR" sz="2177" b="1"/>
              <a:t>ÉTUDES DE COHORTE</a:t>
            </a:r>
          </a:p>
          <a:p>
            <a:pPr>
              <a:defRPr/>
            </a:pPr>
            <a:r>
              <a:rPr lang="fr-FR" sz="2400"/>
              <a:t>Épidémie dans une petite population bien définie</a:t>
            </a:r>
          </a:p>
          <a:p>
            <a:pPr>
              <a:defRPr/>
            </a:pPr>
            <a:r>
              <a:rPr lang="fr-FR" sz="2400"/>
              <a:t>Classiquement, flambée épidémique de maladie d’origine alimentaire affectant les personnes présentes à un événement, qui peuvent donc être toutes facilement identifiées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5B4791F6-1CF8-4C66-8333-3D3CCE2A17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765" y="1824289"/>
            <a:ext cx="4334880" cy="4549922"/>
          </a:xfrm>
          <a:ln w="25400"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  <a:defRPr/>
            </a:pPr>
            <a:r>
              <a:rPr lang="fr-FR" sz="2177" b="1"/>
              <a:t>ÉTUDES CAS-TÉMOINS</a:t>
            </a:r>
          </a:p>
          <a:p>
            <a:pPr>
              <a:defRPr/>
            </a:pPr>
            <a:r>
              <a:rPr lang="fr-FR" sz="2400"/>
              <a:t>Lorsque la population à risque n’est pas bien définie</a:t>
            </a:r>
          </a:p>
          <a:p>
            <a:pPr>
              <a:defRPr/>
            </a:pPr>
            <a:r>
              <a:rPr lang="fr-FR" sz="2400"/>
              <a:t>Le choix des témoins est crucial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64EAD73-0AA6-4688-8367-4EDC8BF50BB6}"/>
              </a:ext>
            </a:extLst>
          </p:cNvPr>
          <p:cNvCxnSpPr/>
          <p:nvPr/>
        </p:nvCxnSpPr>
        <p:spPr>
          <a:xfrm>
            <a:off x="1855646" y="1824289"/>
            <a:ext cx="3566505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07A10A7A-5114-40F3-A6A1-8B565B6E86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87" r="6835" b="3244"/>
          <a:stretch/>
        </p:blipFill>
        <p:spPr>
          <a:xfrm>
            <a:off x="3210386" y="4487899"/>
            <a:ext cx="1728468" cy="1786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BD9ED11-28E5-4B77-882A-65FA3FE2F2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61" r="3717"/>
          <a:stretch/>
        </p:blipFill>
        <p:spPr>
          <a:xfrm>
            <a:off x="7237207" y="4080603"/>
            <a:ext cx="2815405" cy="1826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553FB3A-12C5-4789-A869-3ABC98AB85E3}"/>
              </a:ext>
            </a:extLst>
          </p:cNvPr>
          <p:cNvSpPr txBox="1"/>
          <p:nvPr/>
        </p:nvSpPr>
        <p:spPr>
          <a:xfrm>
            <a:off x="1446354" y="1169308"/>
            <a:ext cx="9698822" cy="9512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400"/>
              <a:t>Différentes méthodes pour comparer les groupes : deux conceptions d’étude </a:t>
            </a:r>
          </a:p>
          <a:p>
            <a:pPr>
              <a:defRPr/>
            </a:pPr>
            <a:r>
              <a:rPr lang="fr-FR" sz="1591"/>
              <a:t> </a:t>
            </a:r>
          </a:p>
          <a:p>
            <a:pPr algn="ctr">
              <a:defRPr/>
            </a:pPr>
            <a:endParaRPr lang="en-CA" sz="1591" dirty="0"/>
          </a:p>
        </p:txBody>
      </p:sp>
    </p:spTree>
    <p:extLst>
      <p:ext uri="{BB962C8B-B14F-4D97-AF65-F5344CB8AC3E}">
        <p14:creationId xmlns:p14="http://schemas.microsoft.com/office/powerpoint/2010/main" val="834825239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1722-C0B0-4C41-A819-668BCB10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solidFill>
                  <a:srgbClr val="0000FF"/>
                </a:solidFill>
                <a:latin typeface="+mn-lt"/>
              </a:rPr>
              <a:t>Étude de cas : hypothèses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41FE9-57E2-4202-95A2-37C32A4BC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0325" y="2512715"/>
            <a:ext cx="9525000" cy="3328988"/>
          </a:xfrm>
        </p:spPr>
        <p:txBody>
          <a:bodyPr/>
          <a:lstStyle/>
          <a:p>
            <a:pPr marL="0" indent="0">
              <a:buNone/>
              <a:defRPr/>
            </a:pPr>
            <a:endParaRPr lang="en-CA" dirty="0"/>
          </a:p>
          <a:p>
            <a:pPr marL="0" indent="0">
              <a:buNone/>
            </a:pPr>
            <a:r>
              <a:rPr lang="fr-FR"/>
              <a:t>Afin de tester votre hypothèse, recommanderiez-vous une étude cas-témoins ou de cohorte ? Justifiez votre réponse.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FFE55F-88A2-49A9-9A46-515218ED827D}"/>
              </a:ext>
            </a:extLst>
          </p:cNvPr>
          <p:cNvSpPr txBox="1"/>
          <p:nvPr/>
        </p:nvSpPr>
        <p:spPr>
          <a:xfrm>
            <a:off x="1108977" y="2741315"/>
            <a:ext cx="1326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>
                <a:solidFill>
                  <a:srgbClr val="FF000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7629170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re 1">
            <a:extLst>
              <a:ext uri="{FF2B5EF4-FFF2-40B4-BE49-F238E27FC236}">
                <a16:creationId xmlns:a16="http://schemas.microsoft.com/office/drawing/2014/main" id="{E8356038-CCB8-43E5-AB53-7E7AFD62A8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2320" y="-81915"/>
            <a:ext cx="11582400" cy="1325563"/>
          </a:xfrm>
        </p:spPr>
        <p:txBody>
          <a:bodyPr>
            <a:normAutofit/>
          </a:bodyPr>
          <a:lstStyle/>
          <a:p>
            <a:pPr marL="1377949" indent="-1377949"/>
            <a:r>
              <a:rPr lang="fr-FR" sz="4000" b="1" u="sng">
                <a:latin typeface="+mn-lt"/>
              </a:rPr>
              <a:t>ÉTAPE 7</a:t>
            </a:r>
            <a:r>
              <a:rPr lang="fr-FR" sz="4000" u="sng">
                <a:latin typeface="+mn-lt"/>
              </a:rPr>
              <a:t> : mise en place de mesures de contrôle et de prévention</a:t>
            </a:r>
          </a:p>
        </p:txBody>
      </p:sp>
      <p:sp>
        <p:nvSpPr>
          <p:cNvPr id="86019" name="Espace réservé du contenu 2">
            <a:extLst>
              <a:ext uri="{FF2B5EF4-FFF2-40B4-BE49-F238E27FC236}">
                <a16:creationId xmlns:a16="http://schemas.microsoft.com/office/drawing/2014/main" id="{A3302F66-913C-4F5B-B220-15E9202B56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62506" y="1545021"/>
            <a:ext cx="8794597" cy="5076496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fr-FR" sz="2902" b="1">
                <a:solidFill>
                  <a:srgbClr val="0000FF"/>
                </a:solidFill>
              </a:rPr>
              <a:t>Contrôle de la transmission interhumaine</a:t>
            </a:r>
            <a:r>
              <a:rPr lang="fr-FR" b="1">
                <a:solidFill>
                  <a:srgbClr val="0000FF"/>
                </a:solidFill>
              </a:rPr>
              <a:t> </a:t>
            </a:r>
          </a:p>
          <a:p>
            <a:pPr lvl="1" eaLnBrk="1" hangingPunct="1">
              <a:buFont typeface="Wingdings" panose="05000000000000000000" pitchFamily="2" charset="2"/>
              <a:buChar char="ü"/>
              <a:defRPr/>
            </a:pPr>
            <a:r>
              <a:rPr lang="fr-FR"/>
              <a:t>Détection précoce de nouveaux cas 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fr-FR"/>
              <a:t>Suivi actif des personnes exposées : suivi des contacts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fr-FR"/>
              <a:t>Sensibilisation de la communauté à l’identification et au traitement des personnes malades</a:t>
            </a:r>
          </a:p>
          <a:p>
            <a:pPr lvl="1" eaLnBrk="1" hangingPunct="1">
              <a:buFont typeface="Wingdings" panose="05000000000000000000" pitchFamily="2" charset="2"/>
              <a:buChar char="ü"/>
              <a:defRPr/>
            </a:pPr>
            <a:r>
              <a:rPr lang="fr-FR"/>
              <a:t>Isolement des patients et des personnes non infectées 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fr-FR"/>
              <a:t>Recherche active de cas dans la communauté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fr-FR"/>
              <a:t>Mise en place d’un isolement ou d’une quarantaine : rougeole, tuberculose, SRAS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fr-FR"/>
              <a:t>Information et éducation des familles de patients</a:t>
            </a:r>
          </a:p>
          <a:p>
            <a:pPr lvl="1" eaLnBrk="1" hangingPunct="1">
              <a:buFont typeface="Wingdings" panose="05000000000000000000" pitchFamily="2" charset="2"/>
              <a:buChar char="ü"/>
              <a:defRPr/>
            </a:pPr>
            <a:r>
              <a:rPr lang="fr-FR"/>
              <a:t>Gestion des cas 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fr-FR"/>
              <a:t>Contrôle et prévention des infections 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fr-FR"/>
              <a:t>Moins de patients =&gt; risque plus faible de contagion (perspective de santé publique)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fr-FR"/>
              <a:t>Si l’issue est positive à l’hôpital, les patients se feront soigner</a:t>
            </a:r>
          </a:p>
          <a:p>
            <a:pPr lvl="1" eaLnBrk="1" hangingPunct="1">
              <a:buFont typeface="Wingdings" panose="05000000000000000000" pitchFamily="2" charset="2"/>
              <a:buChar char="ü"/>
              <a:defRPr/>
            </a:pPr>
            <a:r>
              <a:rPr lang="fr-FR"/>
              <a:t>Mise en œuvre des procédures d’inhumation sans risque (Ebola)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B12B756-FAC0-4700-B899-DFA245EB0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960" y="1545021"/>
            <a:ext cx="2852800" cy="3457683"/>
          </a:xfrm>
          <a:prstGeom prst="rect">
            <a:avLst/>
          </a:prstGeom>
          <a:effectLst>
            <a:outerShdw blurRad="76200" dist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4278447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re 1">
            <a:extLst>
              <a:ext uri="{FF2B5EF4-FFF2-40B4-BE49-F238E27FC236}">
                <a16:creationId xmlns:a16="http://schemas.microsoft.com/office/drawing/2014/main" id="{95D29301-EF53-497E-9D59-02FD715CB3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4759" y="131445"/>
            <a:ext cx="10515600" cy="1325563"/>
          </a:xfrm>
        </p:spPr>
        <p:txBody>
          <a:bodyPr>
            <a:normAutofit/>
          </a:bodyPr>
          <a:lstStyle/>
          <a:p>
            <a:pPr marL="1377949" indent="-1377949" algn="ctr"/>
            <a:r>
              <a:rPr lang="fr-FR" u="sng">
                <a:latin typeface="+mn-lt"/>
              </a:rPr>
              <a:t>Mise en place de mesures de contrôle et de prévention</a:t>
            </a:r>
          </a:p>
        </p:txBody>
      </p:sp>
      <p:sp>
        <p:nvSpPr>
          <p:cNvPr id="90115" name="Espace réservé du contenu 2">
            <a:extLst>
              <a:ext uri="{FF2B5EF4-FFF2-40B4-BE49-F238E27FC236}">
                <a16:creationId xmlns:a16="http://schemas.microsoft.com/office/drawing/2014/main" id="{E73B12EF-48E2-4AD3-A220-71B6A9ECF0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63320" y="1771968"/>
            <a:ext cx="10702159" cy="46672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FR" b="1">
                <a:solidFill>
                  <a:srgbClr val="0000FF"/>
                </a:solidFill>
              </a:rPr>
              <a:t>Contrôle de l’agent infectieux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fr-FR" sz="2800"/>
              <a:t>Identifier la source 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fr-FR" sz="2800"/>
              <a:t>Contrôler la source :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FR" sz="2400"/>
              <a:t>Arrêter la distribution du produit, rappeler le produit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FR" sz="2400"/>
              <a:t>Éliminer la source environnementale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FR" sz="2400"/>
              <a:t>Traiter l’eau potable au chlore (choléra, shigella)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FR" sz="2400"/>
              <a:t>Éviter tout contact avec les tissus ou fluides d’animaux infectés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fr-FR" sz="2800"/>
              <a:t>Contrôler le réservoir/vecteur :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FR" sz="2400"/>
              <a:t>Contrôle des moustiques (paludisme, VNO, dengue, chikungunya)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FR" sz="2400"/>
              <a:t>Contrôle des animaux (rage, peste)</a:t>
            </a:r>
          </a:p>
          <a:p>
            <a:pPr lvl="1" eaLnBrk="1" hangingPunct="1"/>
            <a:endParaRPr lang="en-CA" altLang="en-US" dirty="0"/>
          </a:p>
        </p:txBody>
      </p:sp>
      <p:pic>
        <p:nvPicPr>
          <p:cNvPr id="4" name="Picture 4" descr="https://www.povertyactionlab.org/sites/default/files/styles/leftoffset/public/chlorine-dispensers-high.jpg?itok=iH33lPtU">
            <a:extLst>
              <a:ext uri="{FF2B5EF4-FFF2-40B4-BE49-F238E27FC236}">
                <a16:creationId xmlns:a16="http://schemas.microsoft.com/office/drawing/2014/main" id="{FC4CB099-AFEB-44A7-8143-511CCC958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76" y="1771968"/>
            <a:ext cx="3113070" cy="163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337656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re 1">
            <a:extLst>
              <a:ext uri="{FF2B5EF4-FFF2-40B4-BE49-F238E27FC236}">
                <a16:creationId xmlns:a16="http://schemas.microsoft.com/office/drawing/2014/main" id="{410DEC4D-1C5B-41AA-8FD2-679B11B6B4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7433" y="131095"/>
            <a:ext cx="10515600" cy="1325563"/>
          </a:xfrm>
        </p:spPr>
        <p:txBody>
          <a:bodyPr>
            <a:normAutofit/>
          </a:bodyPr>
          <a:lstStyle/>
          <a:p>
            <a:pPr marL="1377949" indent="-1377949" algn="ctr"/>
            <a:r>
              <a:rPr lang="fr-FR" u="sng">
                <a:latin typeface="+mn-lt"/>
              </a:rPr>
              <a:t>Mise en place de mesures de contrôle et de prévention</a:t>
            </a:r>
          </a:p>
        </p:txBody>
      </p:sp>
      <p:sp>
        <p:nvSpPr>
          <p:cNvPr id="91139" name="Espace réservé du contenu 2">
            <a:extLst>
              <a:ext uri="{FF2B5EF4-FFF2-40B4-BE49-F238E27FC236}">
                <a16:creationId xmlns:a16="http://schemas.microsoft.com/office/drawing/2014/main" id="{4EE69560-85C6-4E30-A946-6FA6653515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76680" y="1714436"/>
            <a:ext cx="10515600" cy="4677760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fr-FR" b="1">
                <a:solidFill>
                  <a:srgbClr val="0000FF"/>
                </a:solidFill>
              </a:rPr>
              <a:t>Protéger les hôtes susceptibles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fr-FR" sz="2600"/>
              <a:t>Immunisation</a:t>
            </a:r>
          </a:p>
          <a:p>
            <a:pPr lvl="3" eaLnBrk="1" hangingPunct="1">
              <a:buFont typeface="Courier New" panose="02070309020205020404" pitchFamily="49" charset="0"/>
              <a:buChar char="o"/>
            </a:pPr>
            <a:r>
              <a:rPr lang="fr-FR" sz="2400"/>
              <a:t>Réponse à l’infection : rage</a:t>
            </a:r>
          </a:p>
          <a:p>
            <a:pPr lvl="3" eaLnBrk="1" hangingPunct="1">
              <a:buFont typeface="Courier New" panose="02070309020205020404" pitchFamily="49" charset="0"/>
              <a:buChar char="o"/>
            </a:pPr>
            <a:r>
              <a:rPr lang="fr-FR" sz="2400"/>
              <a:t>Réponse à l’épidémie : hépatite, méningite à méningocoque, varicelle, grippe</a:t>
            </a:r>
          </a:p>
          <a:p>
            <a:pPr lvl="3" eaLnBrk="1" hangingPunct="1">
              <a:buFont typeface="Courier New" panose="02070309020205020404" pitchFamily="49" charset="0"/>
              <a:buChar char="o"/>
            </a:pPr>
            <a:r>
              <a:rPr lang="fr-FR" sz="2400"/>
              <a:t>Prévention des risques : rougeole, choléra, méningite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fr-FR" sz="2600"/>
              <a:t>Chimioprévention des contacts familiaux </a:t>
            </a:r>
          </a:p>
          <a:p>
            <a:pPr lvl="3" eaLnBrk="1" hangingPunct="1">
              <a:buFont typeface="Courier New" panose="02070309020205020404" pitchFamily="49" charset="0"/>
              <a:buChar char="o"/>
            </a:pPr>
            <a:r>
              <a:rPr lang="fr-FR" sz="2400"/>
              <a:t>Diphtérie </a:t>
            </a:r>
          </a:p>
          <a:p>
            <a:pPr lvl="3" eaLnBrk="1" hangingPunct="1">
              <a:buFont typeface="Courier New" panose="02070309020205020404" pitchFamily="49" charset="0"/>
              <a:buChar char="o"/>
            </a:pPr>
            <a:r>
              <a:rPr lang="fr-FR" sz="2400"/>
              <a:t>Infection à méningocoque</a:t>
            </a:r>
          </a:p>
          <a:p>
            <a:pPr lvl="3" eaLnBrk="1" hangingPunct="1">
              <a:buFont typeface="Courier New" panose="02070309020205020404" pitchFamily="49" charset="0"/>
              <a:buChar char="o"/>
            </a:pPr>
            <a:r>
              <a:rPr lang="fr-FR" sz="2400"/>
              <a:t>Peste pulmonaire</a:t>
            </a:r>
          </a:p>
          <a:p>
            <a:pPr lvl="3" eaLnBrk="1" hangingPunct="1">
              <a:buFont typeface="Courier New" panose="02070309020205020404" pitchFamily="49" charset="0"/>
              <a:buChar char="o"/>
            </a:pPr>
            <a:r>
              <a:rPr lang="fr-FR" sz="2400"/>
              <a:t>VIH</a:t>
            </a:r>
          </a:p>
        </p:txBody>
      </p:sp>
    </p:spTree>
    <p:extLst>
      <p:ext uri="{BB962C8B-B14F-4D97-AF65-F5344CB8AC3E}">
        <p14:creationId xmlns:p14="http://schemas.microsoft.com/office/powerpoint/2010/main" val="1019155603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re 1">
            <a:extLst>
              <a:ext uri="{FF2B5EF4-FFF2-40B4-BE49-F238E27FC236}">
                <a16:creationId xmlns:a16="http://schemas.microsoft.com/office/drawing/2014/main" id="{209F998E-A237-4341-A1F1-2552BC31D5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5033" y="273335"/>
            <a:ext cx="11529847" cy="1325563"/>
          </a:xfrm>
        </p:spPr>
        <p:txBody>
          <a:bodyPr>
            <a:normAutofit/>
          </a:bodyPr>
          <a:lstStyle/>
          <a:p>
            <a:pPr marL="1377949" indent="-1377949"/>
            <a:r>
              <a:rPr lang="fr-FR" sz="4200" b="1" u="sng">
                <a:latin typeface="+mn-lt"/>
              </a:rPr>
              <a:t>ÉTAPE 8</a:t>
            </a:r>
            <a:r>
              <a:rPr lang="fr-FR" sz="4200" u="sng">
                <a:latin typeface="+mn-lt"/>
              </a:rPr>
              <a:t> : surveiller l’épidémie et réévaluer les stratégies</a:t>
            </a:r>
          </a:p>
        </p:txBody>
      </p:sp>
      <p:sp>
        <p:nvSpPr>
          <p:cNvPr id="92163" name="Espace réservé du contenu 4">
            <a:extLst>
              <a:ext uri="{FF2B5EF4-FFF2-40B4-BE49-F238E27FC236}">
                <a16:creationId xmlns:a16="http://schemas.microsoft.com/office/drawing/2014/main" id="{43FE0AFC-646D-44EF-BE02-9AC78E3D82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98600" y="2152047"/>
            <a:ext cx="7818120" cy="2897473"/>
          </a:xfrm>
        </p:spPr>
        <p:txBody>
          <a:bodyPr>
            <a:normAutofit/>
          </a:bodyPr>
          <a:lstStyle/>
          <a:p>
            <a:pPr eaLnBrk="1" hangingPunct="1"/>
            <a:r>
              <a:rPr lang="fr-FR"/>
              <a:t>Affiner l’hypothèse si nécessaire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fr-FR"/>
              <a:t>D’autres explications potentielles ont-elles été omises ?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en-CA" altLang="en-US" sz="2400" dirty="0"/>
          </a:p>
          <a:p>
            <a:pPr eaLnBrk="1" hangingPunct="1"/>
            <a:r>
              <a:rPr lang="fr-FR"/>
              <a:t>Études cas-témoins séquentielles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fr-FR"/>
              <a:t>Préciser les expositions pour identifier le facteur de risque</a:t>
            </a:r>
          </a:p>
        </p:txBody>
      </p:sp>
    </p:spTree>
    <p:extLst>
      <p:ext uri="{BB962C8B-B14F-4D97-AF65-F5344CB8AC3E}">
        <p14:creationId xmlns:p14="http://schemas.microsoft.com/office/powerpoint/2010/main" val="1561310441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re 1">
            <a:extLst>
              <a:ext uri="{FF2B5EF4-FFF2-40B4-BE49-F238E27FC236}">
                <a16:creationId xmlns:a16="http://schemas.microsoft.com/office/drawing/2014/main" id="{E16DD09E-00AD-4824-B52B-B307A3101D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7764" y="292254"/>
            <a:ext cx="10489325" cy="1325563"/>
          </a:xfrm>
        </p:spPr>
        <p:txBody>
          <a:bodyPr>
            <a:normAutofit/>
          </a:bodyPr>
          <a:lstStyle/>
          <a:p>
            <a:pPr marL="1468660" indent="-1468660" algn="ctr"/>
            <a:r>
              <a:rPr lang="fr-FR" b="1" u="sng">
                <a:latin typeface="+mn-lt"/>
              </a:rPr>
              <a:t>ÉTAPE 9 : </a:t>
            </a:r>
            <a:r>
              <a:rPr lang="fr-FR" u="sng">
                <a:latin typeface="+mn-lt"/>
              </a:rPr>
              <a:t>mener des enquêtes environnementales et des analyses de laboratoire</a:t>
            </a:r>
          </a:p>
        </p:txBody>
      </p:sp>
      <p:sp>
        <p:nvSpPr>
          <p:cNvPr id="93187" name="Espace réservé du contenu 5">
            <a:extLst>
              <a:ext uri="{FF2B5EF4-FFF2-40B4-BE49-F238E27FC236}">
                <a16:creationId xmlns:a16="http://schemas.microsoft.com/office/drawing/2014/main" id="{034F88AE-B099-4D18-9A7B-0B4D84AB40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54271" y="2337366"/>
            <a:ext cx="10837042" cy="4351338"/>
          </a:xfrm>
        </p:spPr>
        <p:txBody>
          <a:bodyPr/>
          <a:lstStyle/>
          <a:p>
            <a:pPr eaLnBrk="1" hangingPunct="1"/>
            <a:r>
              <a:rPr lang="fr-FR" sz="3200"/>
              <a:t>Enquêtes environnementales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fr-FR" sz="2800"/>
              <a:t>Nourriture, sources d’eau, bâtiments, matériel ou surfaces environnementales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fr-FR" sz="2800"/>
              <a:t>Fournir des informations sur :</a:t>
            </a:r>
          </a:p>
          <a:p>
            <a:pPr lvl="2" eaLnBrk="1" hangingPunct="1">
              <a:buFont typeface="Courier New" panose="02070309020205020404" pitchFamily="49" charset="0"/>
              <a:buChar char="o"/>
            </a:pPr>
            <a:r>
              <a:rPr lang="fr-FR" sz="2400"/>
              <a:t>L’exposition à l’agent</a:t>
            </a:r>
          </a:p>
          <a:p>
            <a:pPr lvl="2" eaLnBrk="1" hangingPunct="1">
              <a:buFont typeface="Courier New" panose="02070309020205020404" pitchFamily="49" charset="0"/>
              <a:buChar char="o"/>
            </a:pPr>
            <a:r>
              <a:rPr lang="fr-FR" sz="2400"/>
              <a:t>La contamination lors de la préparation ou fabrication des aliments</a:t>
            </a:r>
          </a:p>
          <a:p>
            <a:pPr lvl="2" eaLnBrk="1" hangingPunct="1">
              <a:buFont typeface="Courier New" panose="02070309020205020404" pitchFamily="49" charset="0"/>
              <a:buChar char="o"/>
            </a:pPr>
            <a:r>
              <a:rPr lang="fr-FR" sz="2400"/>
              <a:t>L’exposition lors des loisirs</a:t>
            </a:r>
          </a:p>
          <a:p>
            <a:pPr lvl="2" eaLnBrk="1" hangingPunct="1">
              <a:buFont typeface="Courier New" panose="02070309020205020404" pitchFamily="49" charset="0"/>
              <a:buChar char="o"/>
            </a:pPr>
            <a:r>
              <a:rPr lang="fr-FR" sz="2400"/>
              <a:t>Documenter l’environnement contaminé</a:t>
            </a:r>
          </a:p>
          <a:p>
            <a:pPr lvl="2" eaLnBrk="1" hangingPunct="1">
              <a:buFont typeface="Courier New" panose="02070309020205020404" pitchFamily="49" charset="0"/>
              <a:buChar char="o"/>
            </a:pPr>
            <a:r>
              <a:rPr lang="fr-FR" sz="2400"/>
              <a:t>Remonter les enquêtes</a:t>
            </a:r>
          </a:p>
        </p:txBody>
      </p:sp>
    </p:spTree>
    <p:extLst>
      <p:ext uri="{BB962C8B-B14F-4D97-AF65-F5344CB8AC3E}">
        <p14:creationId xmlns:p14="http://schemas.microsoft.com/office/powerpoint/2010/main" val="2623714538"/>
      </p:ext>
    </p:ext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re 1">
            <a:extLst>
              <a:ext uri="{FF2B5EF4-FFF2-40B4-BE49-F238E27FC236}">
                <a16:creationId xmlns:a16="http://schemas.microsoft.com/office/drawing/2014/main" id="{1F164BB6-535F-4F80-B033-FAEE49FCF8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1286"/>
            <a:ext cx="10515600" cy="1325563"/>
          </a:xfrm>
        </p:spPr>
        <p:txBody>
          <a:bodyPr/>
          <a:lstStyle/>
          <a:p>
            <a:pPr algn="ctr" eaLnBrk="1" hangingPunct="1"/>
            <a:r>
              <a:rPr lang="fr-FR" u="sng">
                <a:latin typeface="+mn-lt"/>
              </a:rPr>
              <a:t>Analyses de laboratoire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5A1649-A1CD-4317-A0FB-FB5E00A04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28693"/>
            <a:ext cx="10786241" cy="49895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/>
              <a:t>Laboratoires cliniques desservant les hôpitaux et les établissements de santé 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/>
              <a:t>Effectuer des tests diagnostiques sur les échantillons des patients</a:t>
            </a:r>
          </a:p>
          <a:p>
            <a:pPr>
              <a:defRPr/>
            </a:pPr>
            <a:r>
              <a:rPr lang="fr-FR"/>
              <a:t>Laboratoires locaux, étatiques et fédéraux de santé publique 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/>
              <a:t>Tester l’eau, le sol, la poussière, la nourriture et les échantillons cliniques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/>
              <a:t>Mener des tests diagnostiques et médico-légaux de confirmation</a:t>
            </a:r>
          </a:p>
          <a:p>
            <a:pPr marL="414680" lvl="1" indent="0">
              <a:buNone/>
              <a:defRPr/>
            </a:pPr>
            <a:r>
              <a:rPr lang="fr-FR"/>
              <a:t>    ainsi qu’une analyse d’empreinte moléculaire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fr-FR" sz="2200"/>
              <a:t>Identifier l’agent et le sous-type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fr-FR" sz="2200"/>
              <a:t>Lier les cas aux sources par l’identification des souches</a:t>
            </a:r>
          </a:p>
          <a:p>
            <a:pPr>
              <a:defRPr/>
            </a:pPr>
            <a:r>
              <a:rPr lang="fr-FR"/>
              <a:t>Les deux types de laboratoire peuvent signaler des cas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/>
              <a:t>Les échantillons recueillis pendant l’enquête vont aux laboratoires de santé publique</a:t>
            </a:r>
          </a:p>
          <a:p>
            <a:pPr lvl="1">
              <a:buFont typeface="Arial" charset="0"/>
              <a:buChar char="–"/>
              <a:defRPr/>
            </a:pPr>
            <a:endParaRPr lang="en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14268A-1B62-462B-A0A8-5D8483388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901" y="1185006"/>
            <a:ext cx="3022402" cy="44879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2767159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1722-C0B0-4C41-A819-668BCB10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solidFill>
                  <a:srgbClr val="0000FF"/>
                </a:solidFill>
                <a:latin typeface="+mn-lt"/>
              </a:rPr>
              <a:t>Sur la base de l’étude de cas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41FE9-57E2-4202-95A2-37C32A4BC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r>
              <a:rPr lang="fr-FR" b="1">
                <a:solidFill>
                  <a:srgbClr val="0000FF"/>
                </a:solidFill>
              </a:rPr>
              <a:t>Travail de groupe</a:t>
            </a:r>
          </a:p>
          <a:p>
            <a:pPr marL="0" indent="0">
              <a:buNone/>
              <a:defRPr/>
            </a:pPr>
            <a:endParaRPr lang="en-CA" dirty="0"/>
          </a:p>
          <a:p>
            <a:pPr>
              <a:defRPr/>
            </a:pPr>
            <a:r>
              <a:rPr lang="fr-FR"/>
              <a:t>Quelles sont les informations minimales dont vous avez besoin pour évaluer la situation ? </a:t>
            </a:r>
          </a:p>
          <a:p>
            <a:pPr>
              <a:defRPr/>
            </a:pPr>
            <a:r>
              <a:rPr lang="fr-FR"/>
              <a:t>Faites la liste des questions à poser.</a:t>
            </a:r>
          </a:p>
          <a:p>
            <a:pPr marL="0" indent="0" algn="ctr">
              <a:buNone/>
            </a:pPr>
            <a:endParaRPr lang="en-CA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fr-FR" b="1">
                <a:solidFill>
                  <a:srgbClr val="FF0000"/>
                </a:solidFill>
              </a:rPr>
              <a:t>5 minutes</a:t>
            </a:r>
          </a:p>
        </p:txBody>
      </p:sp>
    </p:spTree>
    <p:extLst>
      <p:ext uri="{BB962C8B-B14F-4D97-AF65-F5344CB8AC3E}">
        <p14:creationId xmlns:p14="http://schemas.microsoft.com/office/powerpoint/2010/main" val="20476527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317355FB-51E8-4277-9034-B90C5FA22D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41171" y="-23122"/>
            <a:ext cx="7658556" cy="1362097"/>
          </a:xfrm>
        </p:spPr>
        <p:txBody>
          <a:bodyPr>
            <a:normAutofit/>
          </a:bodyPr>
          <a:lstStyle/>
          <a:p>
            <a:pPr algn="ctr"/>
            <a:r>
              <a:rPr lang="fr-FR" u="sng">
                <a:latin typeface="+mn-lt"/>
              </a:rPr>
              <a:t>Analyses de laboratoire  </a:t>
            </a:r>
          </a:p>
        </p:txBody>
      </p:sp>
      <p:grpSp>
        <p:nvGrpSpPr>
          <p:cNvPr id="95235" name="Group 25">
            <a:extLst>
              <a:ext uri="{FF2B5EF4-FFF2-40B4-BE49-F238E27FC236}">
                <a16:creationId xmlns:a16="http://schemas.microsoft.com/office/drawing/2014/main" id="{E24AA7AA-6FFF-41BD-B10A-98DCF53F9123}"/>
              </a:ext>
            </a:extLst>
          </p:cNvPr>
          <p:cNvGrpSpPr>
            <a:grpSpLocks/>
          </p:cNvGrpSpPr>
          <p:nvPr/>
        </p:nvGrpSpPr>
        <p:grpSpPr bwMode="auto">
          <a:xfrm>
            <a:off x="1209740" y="2193526"/>
            <a:ext cx="3605381" cy="2434784"/>
            <a:chOff x="95250" y="1640217"/>
            <a:chExt cx="3975100" cy="2684134"/>
          </a:xfrm>
        </p:grpSpPr>
        <p:sp>
          <p:nvSpPr>
            <p:cNvPr id="95254" name="Oval 9">
              <a:extLst>
                <a:ext uri="{FF2B5EF4-FFF2-40B4-BE49-F238E27FC236}">
                  <a16:creationId xmlns:a16="http://schemas.microsoft.com/office/drawing/2014/main" id="{3459F724-353D-4DBD-8C49-915D1EB8F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50" y="1733550"/>
              <a:ext cx="285750" cy="228600"/>
            </a:xfrm>
            <a:prstGeom prst="ellipse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1042988">
                <a:spcBef>
                  <a:spcPct val="80000"/>
                </a:spcBef>
                <a:buClr>
                  <a:srgbClr val="1E7FB8"/>
                </a:buClr>
                <a:buFont typeface="Wingdings" panose="05000000000000000000" pitchFamily="2" charset="2"/>
                <a:buChar char="l"/>
                <a:defRPr sz="28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042988">
                <a:spcBef>
                  <a:spcPct val="20000"/>
                </a:spcBef>
                <a:buClr>
                  <a:srgbClr val="1E7FB8"/>
                </a:buClr>
                <a:buFont typeface="Arial" panose="020B0604020202020204" pitchFamily="34" charset="0"/>
                <a:buChar char="–"/>
                <a:defRPr sz="24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042988">
                <a:spcBef>
                  <a:spcPct val="20000"/>
                </a:spcBef>
                <a:buClr>
                  <a:srgbClr val="1E7FB8"/>
                </a:buClr>
                <a:buChar char="•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 defTabSz="1042988">
                <a:spcBef>
                  <a:spcPct val="20000"/>
                </a:spcBef>
                <a:buClr>
                  <a:srgbClr val="1E7FB8"/>
                </a:buClr>
                <a:buChar char="–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 algn="r" defTabSz="1042988" rtl="1">
                <a:spcBef>
                  <a:spcPct val="20000"/>
                </a:spcBef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3537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1A5BD6F1-CBFB-497F-9717-DADC88420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00" y="2135456"/>
              <a:ext cx="2203450" cy="646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marL="390525" indent="-390525" algn="l" defTabSz="1042988" rtl="0" fontAlgn="base">
                <a:spcBef>
                  <a:spcPct val="80000"/>
                </a:spcBef>
                <a:spcAft>
                  <a:spcPct val="0"/>
                </a:spcAft>
                <a:buClr>
                  <a:srgbClr val="1E7FB8"/>
                </a:buClr>
                <a:buFont typeface="Wingdings" pitchFamily="2" charset="2"/>
                <a:buChar char="l"/>
                <a:defRPr sz="2800">
                  <a:solidFill>
                    <a:srgbClr val="000066"/>
                  </a:solidFill>
                  <a:latin typeface="+mn-lt"/>
                  <a:ea typeface="+mn-ea"/>
                  <a:cs typeface="+mn-cs"/>
                </a:defRPr>
              </a:lvl1pPr>
              <a:lvl2pPr marL="919163" indent="-322263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Font typeface="Arial" charset="0"/>
                <a:buChar char="–"/>
                <a:defRPr sz="2400">
                  <a:solidFill>
                    <a:srgbClr val="000066"/>
                  </a:solidFill>
                  <a:latin typeface="+mn-lt"/>
                  <a:cs typeface="+mn-cs"/>
                </a:defRPr>
              </a:lvl2pPr>
              <a:lvl3pPr marL="1433513" indent="-307975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Char char="•"/>
                <a:defRPr sz="2400">
                  <a:solidFill>
                    <a:srgbClr val="000066"/>
                  </a:solidFill>
                  <a:latin typeface="Arial Narrow" pitchFamily="34" charset="0"/>
                  <a:cs typeface="+mn-cs"/>
                </a:defRPr>
              </a:lvl3pPr>
              <a:lvl4pPr marL="1898650" indent="-258763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Char char="–"/>
                <a:defRPr sz="2400">
                  <a:solidFill>
                    <a:srgbClr val="000066"/>
                  </a:solidFill>
                  <a:latin typeface="Arial Narrow" pitchFamily="34" charset="0"/>
                  <a:cs typeface="+mn-cs"/>
                </a:defRPr>
              </a:lvl4pPr>
              <a:lvl5pPr marL="22685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5pPr>
              <a:lvl6pPr marL="27257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6pPr>
              <a:lvl7pPr marL="31829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7pPr>
              <a:lvl8pPr marL="36401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8pPr>
              <a:lvl9pPr marL="40973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fr-FR" sz="2540"/>
                <a:t>Bactériologie </a:t>
              </a:r>
            </a:p>
          </p:txBody>
        </p:sp>
        <p:sp>
          <p:nvSpPr>
            <p:cNvPr id="95256" name="Oval 11">
              <a:extLst>
                <a:ext uri="{FF2B5EF4-FFF2-40B4-BE49-F238E27FC236}">
                  <a16:creationId xmlns:a16="http://schemas.microsoft.com/office/drawing/2014/main" id="{1B2643C8-5F0A-48BC-A524-D98000204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50" y="2228850"/>
              <a:ext cx="285750" cy="228600"/>
            </a:xfrm>
            <a:prstGeom prst="ellipse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1042988">
                <a:spcBef>
                  <a:spcPct val="80000"/>
                </a:spcBef>
                <a:buClr>
                  <a:srgbClr val="1E7FB8"/>
                </a:buClr>
                <a:buFont typeface="Wingdings" panose="05000000000000000000" pitchFamily="2" charset="2"/>
                <a:buChar char="l"/>
                <a:defRPr sz="28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042988">
                <a:spcBef>
                  <a:spcPct val="20000"/>
                </a:spcBef>
                <a:buClr>
                  <a:srgbClr val="1E7FB8"/>
                </a:buClr>
                <a:buFont typeface="Arial" panose="020B0604020202020204" pitchFamily="34" charset="0"/>
                <a:buChar char="–"/>
                <a:defRPr sz="24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042988">
                <a:spcBef>
                  <a:spcPct val="20000"/>
                </a:spcBef>
                <a:buClr>
                  <a:srgbClr val="1E7FB8"/>
                </a:buClr>
                <a:buChar char="•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 defTabSz="1042988">
                <a:spcBef>
                  <a:spcPct val="20000"/>
                </a:spcBef>
                <a:buClr>
                  <a:srgbClr val="1E7FB8"/>
                </a:buClr>
                <a:buChar char="–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 algn="r" defTabSz="1042988" rtl="1">
                <a:spcBef>
                  <a:spcPct val="20000"/>
                </a:spcBef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3537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D27F01A0-05EE-4CDC-A1CC-A53FA73C85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00" y="1640217"/>
              <a:ext cx="2203450" cy="646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marL="390525" indent="-390525" algn="l" defTabSz="1042988" rtl="0" fontAlgn="base">
                <a:spcBef>
                  <a:spcPct val="80000"/>
                </a:spcBef>
                <a:spcAft>
                  <a:spcPct val="0"/>
                </a:spcAft>
                <a:buClr>
                  <a:srgbClr val="1E7FB8"/>
                </a:buClr>
                <a:buFont typeface="Wingdings" pitchFamily="2" charset="2"/>
                <a:buChar char="l"/>
                <a:defRPr sz="2800">
                  <a:solidFill>
                    <a:srgbClr val="000066"/>
                  </a:solidFill>
                  <a:latin typeface="+mn-lt"/>
                  <a:ea typeface="+mn-ea"/>
                  <a:cs typeface="+mn-cs"/>
                </a:defRPr>
              </a:lvl1pPr>
              <a:lvl2pPr marL="919163" indent="-322263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Font typeface="Arial" charset="0"/>
                <a:buChar char="–"/>
                <a:defRPr sz="2400">
                  <a:solidFill>
                    <a:srgbClr val="000066"/>
                  </a:solidFill>
                  <a:latin typeface="+mn-lt"/>
                  <a:cs typeface="+mn-cs"/>
                </a:defRPr>
              </a:lvl2pPr>
              <a:lvl3pPr marL="1433513" indent="-307975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Char char="•"/>
                <a:defRPr sz="2400">
                  <a:solidFill>
                    <a:srgbClr val="000066"/>
                  </a:solidFill>
                  <a:latin typeface="Arial Narrow" pitchFamily="34" charset="0"/>
                  <a:cs typeface="+mn-cs"/>
                </a:defRPr>
              </a:lvl3pPr>
              <a:lvl4pPr marL="1898650" indent="-258763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Char char="–"/>
                <a:defRPr sz="2400">
                  <a:solidFill>
                    <a:srgbClr val="000066"/>
                  </a:solidFill>
                  <a:latin typeface="Arial Narrow" pitchFamily="34" charset="0"/>
                  <a:cs typeface="+mn-cs"/>
                </a:defRPr>
              </a:lvl4pPr>
              <a:lvl5pPr marL="22685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5pPr>
              <a:lvl6pPr marL="27257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6pPr>
              <a:lvl7pPr marL="31829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7pPr>
              <a:lvl8pPr marL="36401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8pPr>
              <a:lvl9pPr marL="40973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fr-FR" sz="2540"/>
                <a:t>Virologie</a:t>
              </a:r>
            </a:p>
          </p:txBody>
        </p:sp>
        <p:sp>
          <p:nvSpPr>
            <p:cNvPr id="95258" name="Oval 15">
              <a:extLst>
                <a:ext uri="{FF2B5EF4-FFF2-40B4-BE49-F238E27FC236}">
                  <a16:creationId xmlns:a16="http://schemas.microsoft.com/office/drawing/2014/main" id="{1D711B8A-6FDC-41E1-BC06-C2EDBC56D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50" y="2743200"/>
              <a:ext cx="285750" cy="228600"/>
            </a:xfrm>
            <a:prstGeom prst="ellipse">
              <a:avLst/>
            </a:prstGeom>
            <a:solidFill>
              <a:srgbClr val="0070C0"/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1042988">
                <a:spcBef>
                  <a:spcPct val="80000"/>
                </a:spcBef>
                <a:buClr>
                  <a:srgbClr val="1E7FB8"/>
                </a:buClr>
                <a:buFont typeface="Wingdings" panose="05000000000000000000" pitchFamily="2" charset="2"/>
                <a:buChar char="l"/>
                <a:defRPr sz="28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042988">
                <a:spcBef>
                  <a:spcPct val="20000"/>
                </a:spcBef>
                <a:buClr>
                  <a:srgbClr val="1E7FB8"/>
                </a:buClr>
                <a:buFont typeface="Arial" panose="020B0604020202020204" pitchFamily="34" charset="0"/>
                <a:buChar char="–"/>
                <a:defRPr sz="24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042988">
                <a:spcBef>
                  <a:spcPct val="20000"/>
                </a:spcBef>
                <a:buClr>
                  <a:srgbClr val="1E7FB8"/>
                </a:buClr>
                <a:buChar char="•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 defTabSz="1042988">
                <a:spcBef>
                  <a:spcPct val="20000"/>
                </a:spcBef>
                <a:buClr>
                  <a:srgbClr val="1E7FB8"/>
                </a:buClr>
                <a:buChar char="–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 algn="r" defTabSz="1042988" rtl="1">
                <a:spcBef>
                  <a:spcPct val="20000"/>
                </a:spcBef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3537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EC68C587-799C-4B64-BE6D-552847C064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" y="2630696"/>
              <a:ext cx="2546350" cy="646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marL="390525" indent="-390525" algn="l" defTabSz="1042988" rtl="0" fontAlgn="base">
                <a:spcBef>
                  <a:spcPct val="80000"/>
                </a:spcBef>
                <a:spcAft>
                  <a:spcPct val="0"/>
                </a:spcAft>
                <a:buClr>
                  <a:srgbClr val="1E7FB8"/>
                </a:buClr>
                <a:buFont typeface="Wingdings" pitchFamily="2" charset="2"/>
                <a:buChar char="l"/>
                <a:defRPr sz="2800">
                  <a:solidFill>
                    <a:srgbClr val="000066"/>
                  </a:solidFill>
                  <a:latin typeface="+mn-lt"/>
                  <a:ea typeface="+mn-ea"/>
                  <a:cs typeface="+mn-cs"/>
                </a:defRPr>
              </a:lvl1pPr>
              <a:lvl2pPr marL="919163" indent="-322263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Font typeface="Arial" charset="0"/>
                <a:buChar char="–"/>
                <a:defRPr sz="2400">
                  <a:solidFill>
                    <a:srgbClr val="000066"/>
                  </a:solidFill>
                  <a:latin typeface="+mn-lt"/>
                  <a:cs typeface="+mn-cs"/>
                </a:defRPr>
              </a:lvl2pPr>
              <a:lvl3pPr marL="1433513" indent="-307975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Char char="•"/>
                <a:defRPr sz="2400">
                  <a:solidFill>
                    <a:srgbClr val="000066"/>
                  </a:solidFill>
                  <a:latin typeface="Arial Narrow" pitchFamily="34" charset="0"/>
                  <a:cs typeface="+mn-cs"/>
                </a:defRPr>
              </a:lvl3pPr>
              <a:lvl4pPr marL="1898650" indent="-258763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Char char="–"/>
                <a:defRPr sz="2400">
                  <a:solidFill>
                    <a:srgbClr val="000066"/>
                  </a:solidFill>
                  <a:latin typeface="Arial Narrow" pitchFamily="34" charset="0"/>
                  <a:cs typeface="+mn-cs"/>
                </a:defRPr>
              </a:lvl4pPr>
              <a:lvl5pPr marL="22685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5pPr>
              <a:lvl6pPr marL="27257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6pPr>
              <a:lvl7pPr marL="31829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7pPr>
              <a:lvl8pPr marL="36401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8pPr>
              <a:lvl9pPr marL="40973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fr-FR" sz="2540"/>
                <a:t>Histopathologie</a:t>
              </a:r>
            </a:p>
          </p:txBody>
        </p:sp>
        <p:sp>
          <p:nvSpPr>
            <p:cNvPr id="95260" name="Oval 18">
              <a:extLst>
                <a:ext uri="{FF2B5EF4-FFF2-40B4-BE49-F238E27FC236}">
                  <a16:creationId xmlns:a16="http://schemas.microsoft.com/office/drawing/2014/main" id="{FF2A668E-63FB-493C-A917-B53073BB16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50" y="3295650"/>
              <a:ext cx="285750" cy="228600"/>
            </a:xfrm>
            <a:prstGeom prst="ellipse">
              <a:avLst/>
            </a:prstGeom>
            <a:solidFill>
              <a:srgbClr val="7030A0"/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1042988">
                <a:spcBef>
                  <a:spcPct val="80000"/>
                </a:spcBef>
                <a:buClr>
                  <a:srgbClr val="1E7FB8"/>
                </a:buClr>
                <a:buFont typeface="Wingdings" panose="05000000000000000000" pitchFamily="2" charset="2"/>
                <a:buChar char="l"/>
                <a:defRPr sz="28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042988">
                <a:spcBef>
                  <a:spcPct val="20000"/>
                </a:spcBef>
                <a:buClr>
                  <a:srgbClr val="1E7FB8"/>
                </a:buClr>
                <a:buFont typeface="Arial" panose="020B0604020202020204" pitchFamily="34" charset="0"/>
                <a:buChar char="–"/>
                <a:defRPr sz="24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042988">
                <a:spcBef>
                  <a:spcPct val="20000"/>
                </a:spcBef>
                <a:buClr>
                  <a:srgbClr val="1E7FB8"/>
                </a:buClr>
                <a:buChar char="•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 defTabSz="1042988">
                <a:spcBef>
                  <a:spcPct val="20000"/>
                </a:spcBef>
                <a:buClr>
                  <a:srgbClr val="1E7FB8"/>
                </a:buClr>
                <a:buChar char="–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 algn="r" defTabSz="1042988" rtl="1">
                <a:spcBef>
                  <a:spcPct val="20000"/>
                </a:spcBef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3537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Rectangle 3">
              <a:extLst>
                <a:ext uri="{FF2B5EF4-FFF2-40B4-BE49-F238E27FC236}">
                  <a16:creationId xmlns:a16="http://schemas.microsoft.com/office/drawing/2014/main" id="{A588DF0E-9CC1-489D-829A-201EF998F9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" y="3164031"/>
              <a:ext cx="3613150" cy="646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marL="390525" indent="-390525" algn="l" defTabSz="1042988" rtl="0" fontAlgn="base">
                <a:spcBef>
                  <a:spcPct val="80000"/>
                </a:spcBef>
                <a:spcAft>
                  <a:spcPct val="0"/>
                </a:spcAft>
                <a:buClr>
                  <a:srgbClr val="1E7FB8"/>
                </a:buClr>
                <a:buFont typeface="Wingdings" pitchFamily="2" charset="2"/>
                <a:buChar char="l"/>
                <a:defRPr sz="2800">
                  <a:solidFill>
                    <a:srgbClr val="000066"/>
                  </a:solidFill>
                  <a:latin typeface="+mn-lt"/>
                  <a:ea typeface="+mn-ea"/>
                  <a:cs typeface="+mn-cs"/>
                </a:defRPr>
              </a:lvl1pPr>
              <a:lvl2pPr marL="919163" indent="-322263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Font typeface="Arial" charset="0"/>
                <a:buChar char="–"/>
                <a:defRPr sz="2400">
                  <a:solidFill>
                    <a:srgbClr val="000066"/>
                  </a:solidFill>
                  <a:latin typeface="+mn-lt"/>
                  <a:cs typeface="+mn-cs"/>
                </a:defRPr>
              </a:lvl2pPr>
              <a:lvl3pPr marL="1433513" indent="-307975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Char char="•"/>
                <a:defRPr sz="2400">
                  <a:solidFill>
                    <a:srgbClr val="000066"/>
                  </a:solidFill>
                  <a:latin typeface="Arial Narrow" pitchFamily="34" charset="0"/>
                  <a:cs typeface="+mn-cs"/>
                </a:defRPr>
              </a:lvl3pPr>
              <a:lvl4pPr marL="1898650" indent="-258763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Char char="–"/>
                <a:defRPr sz="2400">
                  <a:solidFill>
                    <a:srgbClr val="000066"/>
                  </a:solidFill>
                  <a:latin typeface="Arial Narrow" pitchFamily="34" charset="0"/>
                  <a:cs typeface="+mn-cs"/>
                </a:defRPr>
              </a:lvl4pPr>
              <a:lvl5pPr marL="22685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5pPr>
              <a:lvl6pPr marL="27257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6pPr>
              <a:lvl7pPr marL="31829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7pPr>
              <a:lvl8pPr marL="36401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8pPr>
              <a:lvl9pPr marL="40973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fr-FR" sz="2540"/>
                <a:t>Analyses alimentaires</a:t>
              </a:r>
            </a:p>
          </p:txBody>
        </p:sp>
        <p:sp>
          <p:nvSpPr>
            <p:cNvPr id="95262" name="Oval 22">
              <a:extLst>
                <a:ext uri="{FF2B5EF4-FFF2-40B4-BE49-F238E27FC236}">
                  <a16:creationId xmlns:a16="http://schemas.microsoft.com/office/drawing/2014/main" id="{E646C9A8-9594-46B2-BB94-6F0567AF1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50" y="3790950"/>
              <a:ext cx="285750" cy="228600"/>
            </a:xfrm>
            <a:prstGeom prst="ellipse">
              <a:avLst/>
            </a:prstGeom>
            <a:solidFill>
              <a:srgbClr val="00B050"/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1042988">
                <a:spcBef>
                  <a:spcPct val="80000"/>
                </a:spcBef>
                <a:buClr>
                  <a:srgbClr val="1E7FB8"/>
                </a:buClr>
                <a:buFont typeface="Wingdings" panose="05000000000000000000" pitchFamily="2" charset="2"/>
                <a:buChar char="l"/>
                <a:defRPr sz="28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042988">
                <a:spcBef>
                  <a:spcPct val="20000"/>
                </a:spcBef>
                <a:buClr>
                  <a:srgbClr val="1E7FB8"/>
                </a:buClr>
                <a:buFont typeface="Arial" panose="020B0604020202020204" pitchFamily="34" charset="0"/>
                <a:buChar char="–"/>
                <a:defRPr sz="24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042988">
                <a:spcBef>
                  <a:spcPct val="20000"/>
                </a:spcBef>
                <a:buClr>
                  <a:srgbClr val="1E7FB8"/>
                </a:buClr>
                <a:buChar char="•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 defTabSz="1042988">
                <a:spcBef>
                  <a:spcPct val="20000"/>
                </a:spcBef>
                <a:buClr>
                  <a:srgbClr val="1E7FB8"/>
                </a:buClr>
                <a:buChar char="–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 algn="r" defTabSz="1042988" rtl="1">
                <a:spcBef>
                  <a:spcPct val="20000"/>
                </a:spcBef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3537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Rectangle 3">
              <a:extLst>
                <a:ext uri="{FF2B5EF4-FFF2-40B4-BE49-F238E27FC236}">
                  <a16:creationId xmlns:a16="http://schemas.microsoft.com/office/drawing/2014/main" id="{46560DB1-6F91-44D7-ABC4-703686EE0B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" y="3678318"/>
              <a:ext cx="3613150" cy="646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marL="390525" indent="-390525" algn="l" defTabSz="1042988" rtl="0" fontAlgn="base">
                <a:spcBef>
                  <a:spcPct val="80000"/>
                </a:spcBef>
                <a:spcAft>
                  <a:spcPct val="0"/>
                </a:spcAft>
                <a:buClr>
                  <a:srgbClr val="1E7FB8"/>
                </a:buClr>
                <a:buFont typeface="Wingdings" pitchFamily="2" charset="2"/>
                <a:buChar char="l"/>
                <a:defRPr sz="2800">
                  <a:solidFill>
                    <a:srgbClr val="000066"/>
                  </a:solidFill>
                  <a:latin typeface="+mn-lt"/>
                  <a:ea typeface="+mn-ea"/>
                  <a:cs typeface="+mn-cs"/>
                </a:defRPr>
              </a:lvl1pPr>
              <a:lvl2pPr marL="919163" indent="-322263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Font typeface="Arial" charset="0"/>
                <a:buChar char="–"/>
                <a:defRPr sz="2400">
                  <a:solidFill>
                    <a:srgbClr val="000066"/>
                  </a:solidFill>
                  <a:latin typeface="+mn-lt"/>
                  <a:cs typeface="+mn-cs"/>
                </a:defRPr>
              </a:lvl2pPr>
              <a:lvl3pPr marL="1433513" indent="-307975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Char char="•"/>
                <a:defRPr sz="2400">
                  <a:solidFill>
                    <a:srgbClr val="000066"/>
                  </a:solidFill>
                  <a:latin typeface="Arial Narrow" pitchFamily="34" charset="0"/>
                  <a:cs typeface="+mn-cs"/>
                </a:defRPr>
              </a:lvl3pPr>
              <a:lvl4pPr marL="1898650" indent="-258763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Char char="–"/>
                <a:defRPr sz="2400">
                  <a:solidFill>
                    <a:srgbClr val="000066"/>
                  </a:solidFill>
                  <a:latin typeface="Arial Narrow" pitchFamily="34" charset="0"/>
                  <a:cs typeface="+mn-cs"/>
                </a:defRPr>
              </a:lvl4pPr>
              <a:lvl5pPr marL="22685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5pPr>
              <a:lvl6pPr marL="27257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6pPr>
              <a:lvl7pPr marL="31829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7pPr>
              <a:lvl8pPr marL="36401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8pPr>
              <a:lvl9pPr marL="40973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fr-FR" sz="2540"/>
                <a:t>Toxicologie </a:t>
              </a:r>
            </a:p>
          </p:txBody>
        </p:sp>
      </p:grpSp>
      <p:grpSp>
        <p:nvGrpSpPr>
          <p:cNvPr id="95236" name="Group 5">
            <a:extLst>
              <a:ext uri="{FF2B5EF4-FFF2-40B4-BE49-F238E27FC236}">
                <a16:creationId xmlns:a16="http://schemas.microsoft.com/office/drawing/2014/main" id="{FF8389FE-85B6-4344-9E1D-99B5CFACE420}"/>
              </a:ext>
            </a:extLst>
          </p:cNvPr>
          <p:cNvGrpSpPr>
            <a:grpSpLocks/>
          </p:cNvGrpSpPr>
          <p:nvPr/>
        </p:nvGrpSpPr>
        <p:grpSpPr bwMode="auto">
          <a:xfrm>
            <a:off x="4729656" y="1411988"/>
            <a:ext cx="6674068" cy="5093915"/>
            <a:chOff x="3867151" y="1428750"/>
            <a:chExt cx="6248400" cy="5181600"/>
          </a:xfrm>
        </p:grpSpPr>
        <p:grpSp>
          <p:nvGrpSpPr>
            <p:cNvPr id="95243" name="Group 4">
              <a:extLst>
                <a:ext uri="{FF2B5EF4-FFF2-40B4-BE49-F238E27FC236}">
                  <a16:creationId xmlns:a16="http://schemas.microsoft.com/office/drawing/2014/main" id="{DF17D1E4-C9ED-4F1C-B49E-68449AD352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67151" y="1428750"/>
              <a:ext cx="6248400" cy="5181600"/>
              <a:chOff x="1441992" y="1650377"/>
              <a:chExt cx="5682708" cy="4736372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24DB6DB0-AE25-4EF6-B71A-9380FE6FB0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55" t="2670" r="35471" b="14365"/>
              <a:stretch/>
            </p:blipFill>
            <p:spPr>
              <a:xfrm>
                <a:off x="1441992" y="1650377"/>
                <a:ext cx="5682708" cy="4736372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95247" name="Oval 2">
                <a:extLst>
                  <a:ext uri="{FF2B5EF4-FFF2-40B4-BE49-F238E27FC236}">
                    <a16:creationId xmlns:a16="http://schemas.microsoft.com/office/drawing/2014/main" id="{ED7F73E9-4919-4DA1-AADF-EE638CFD86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8596" y="3215585"/>
                <a:ext cx="285750" cy="228600"/>
              </a:xfrm>
              <a:prstGeom prst="ellipse">
                <a:avLst/>
              </a:prstGeom>
              <a:solidFill>
                <a:srgbClr val="FF0000"/>
              </a:solidFill>
              <a:ln w="63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1042988">
                  <a:spcBef>
                    <a:spcPct val="80000"/>
                  </a:spcBef>
                  <a:buClr>
                    <a:srgbClr val="1E7FB8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1042988">
                  <a:spcBef>
                    <a:spcPct val="20000"/>
                  </a:spcBef>
                  <a:buClr>
                    <a:srgbClr val="1E7FB8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•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–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 algn="r" defTabSz="1042988" rtl="1">
                  <a:spcBef>
                    <a:spcPct val="20000"/>
                  </a:spcBef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3537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5248" name="Oval 6">
                <a:extLst>
                  <a:ext uri="{FF2B5EF4-FFF2-40B4-BE49-F238E27FC236}">
                    <a16:creationId xmlns:a16="http://schemas.microsoft.com/office/drawing/2014/main" id="{E4E2253C-A8B5-48E1-88F7-34F8F20FDB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2650" y="5353050"/>
                <a:ext cx="285750" cy="228600"/>
              </a:xfrm>
              <a:prstGeom prst="ellipse">
                <a:avLst/>
              </a:prstGeom>
              <a:solidFill>
                <a:srgbClr val="FF0000"/>
              </a:solidFill>
              <a:ln w="63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1042988">
                  <a:spcBef>
                    <a:spcPct val="80000"/>
                  </a:spcBef>
                  <a:buClr>
                    <a:srgbClr val="1E7FB8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1042988">
                  <a:spcBef>
                    <a:spcPct val="20000"/>
                  </a:spcBef>
                  <a:buClr>
                    <a:srgbClr val="1E7FB8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•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–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 algn="r" defTabSz="1042988" rtl="1">
                  <a:spcBef>
                    <a:spcPct val="20000"/>
                  </a:spcBef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3537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5249" name="Oval 7">
                <a:extLst>
                  <a:ext uri="{FF2B5EF4-FFF2-40B4-BE49-F238E27FC236}">
                    <a16:creationId xmlns:a16="http://schemas.microsoft.com/office/drawing/2014/main" id="{C7D2ACDF-47B1-465B-AA48-F1FC9CE36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0200" y="2838450"/>
                <a:ext cx="285750" cy="228600"/>
              </a:xfrm>
              <a:prstGeom prst="ellipse">
                <a:avLst/>
              </a:prstGeom>
              <a:solidFill>
                <a:srgbClr val="FF0000"/>
              </a:solidFill>
              <a:ln w="63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1042988">
                  <a:spcBef>
                    <a:spcPct val="80000"/>
                  </a:spcBef>
                  <a:buClr>
                    <a:srgbClr val="1E7FB8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1042988">
                  <a:spcBef>
                    <a:spcPct val="20000"/>
                  </a:spcBef>
                  <a:buClr>
                    <a:srgbClr val="1E7FB8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•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–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 algn="r" defTabSz="1042988" rtl="1">
                  <a:spcBef>
                    <a:spcPct val="20000"/>
                  </a:spcBef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3537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5250" name="Oval 8">
                <a:extLst>
                  <a:ext uri="{FF2B5EF4-FFF2-40B4-BE49-F238E27FC236}">
                    <a16:creationId xmlns:a16="http://schemas.microsoft.com/office/drawing/2014/main" id="{1AFFB3C4-B349-449F-B584-0BFBBC3EA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4450" y="4191000"/>
                <a:ext cx="285750" cy="228600"/>
              </a:xfrm>
              <a:prstGeom prst="ellipse">
                <a:avLst/>
              </a:prstGeom>
              <a:solidFill>
                <a:srgbClr val="FF0000"/>
              </a:solidFill>
              <a:ln w="63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1042988">
                  <a:spcBef>
                    <a:spcPct val="80000"/>
                  </a:spcBef>
                  <a:buClr>
                    <a:srgbClr val="1E7FB8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1042988">
                  <a:spcBef>
                    <a:spcPct val="20000"/>
                  </a:spcBef>
                  <a:buClr>
                    <a:srgbClr val="1E7FB8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•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–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 algn="r" defTabSz="1042988" rtl="1">
                  <a:spcBef>
                    <a:spcPct val="20000"/>
                  </a:spcBef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3537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5251" name="Oval 12">
                <a:extLst>
                  <a:ext uri="{FF2B5EF4-FFF2-40B4-BE49-F238E27FC236}">
                    <a16:creationId xmlns:a16="http://schemas.microsoft.com/office/drawing/2014/main" id="{D3E55692-1A1B-4A70-9DBB-41ACC4DD4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8125" y="2857500"/>
                <a:ext cx="285750" cy="228600"/>
              </a:xfrm>
              <a:prstGeom prst="ellipse">
                <a:avLst/>
              </a:prstGeom>
              <a:solidFill>
                <a:srgbClr val="FFFF00"/>
              </a:solidFill>
              <a:ln w="63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1042988">
                  <a:spcBef>
                    <a:spcPct val="80000"/>
                  </a:spcBef>
                  <a:buClr>
                    <a:srgbClr val="1E7FB8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1042988">
                  <a:spcBef>
                    <a:spcPct val="20000"/>
                  </a:spcBef>
                  <a:buClr>
                    <a:srgbClr val="1E7FB8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•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–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 algn="r" defTabSz="1042988" rtl="1">
                  <a:spcBef>
                    <a:spcPct val="20000"/>
                  </a:spcBef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3537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5252" name="Oval 13">
                <a:extLst>
                  <a:ext uri="{FF2B5EF4-FFF2-40B4-BE49-F238E27FC236}">
                    <a16:creationId xmlns:a16="http://schemas.microsoft.com/office/drawing/2014/main" id="{C7CB77E5-F9AA-4BDB-8774-922E0D0BB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9700" y="4210050"/>
                <a:ext cx="285750" cy="228600"/>
              </a:xfrm>
              <a:prstGeom prst="ellipse">
                <a:avLst/>
              </a:prstGeom>
              <a:solidFill>
                <a:srgbClr val="FFFF00"/>
              </a:solidFill>
              <a:ln w="63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1042988">
                  <a:spcBef>
                    <a:spcPct val="80000"/>
                  </a:spcBef>
                  <a:buClr>
                    <a:srgbClr val="1E7FB8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1042988">
                  <a:spcBef>
                    <a:spcPct val="20000"/>
                  </a:spcBef>
                  <a:buClr>
                    <a:srgbClr val="1E7FB8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•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–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 algn="r" defTabSz="1042988" rtl="1">
                  <a:spcBef>
                    <a:spcPct val="20000"/>
                  </a:spcBef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3537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5253" name="Oval 17">
                <a:extLst>
                  <a:ext uri="{FF2B5EF4-FFF2-40B4-BE49-F238E27FC236}">
                    <a16:creationId xmlns:a16="http://schemas.microsoft.com/office/drawing/2014/main" id="{BF478ADC-C072-4F0D-BC54-0A6AF8A06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7900" y="5391150"/>
                <a:ext cx="285750" cy="228600"/>
              </a:xfrm>
              <a:prstGeom prst="ellipse">
                <a:avLst/>
              </a:prstGeom>
              <a:solidFill>
                <a:srgbClr val="0070C0"/>
              </a:solidFill>
              <a:ln w="63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1042988">
                  <a:spcBef>
                    <a:spcPct val="80000"/>
                  </a:spcBef>
                  <a:buClr>
                    <a:srgbClr val="1E7FB8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1042988">
                  <a:spcBef>
                    <a:spcPct val="20000"/>
                  </a:spcBef>
                  <a:buClr>
                    <a:srgbClr val="1E7FB8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•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–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 algn="r" defTabSz="1042988" rtl="1">
                  <a:spcBef>
                    <a:spcPct val="20000"/>
                  </a:spcBef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3537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95244" name="Oval 21">
              <a:extLst>
                <a:ext uri="{FF2B5EF4-FFF2-40B4-BE49-F238E27FC236}">
                  <a16:creationId xmlns:a16="http://schemas.microsoft.com/office/drawing/2014/main" id="{37EFED68-2189-4766-9C12-158D4D31B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5350" y="2647950"/>
              <a:ext cx="285750" cy="228600"/>
            </a:xfrm>
            <a:prstGeom prst="ellipse">
              <a:avLst/>
            </a:prstGeom>
            <a:solidFill>
              <a:srgbClr val="7030A0"/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1042988">
                <a:spcBef>
                  <a:spcPct val="80000"/>
                </a:spcBef>
                <a:buClr>
                  <a:srgbClr val="1E7FB8"/>
                </a:buClr>
                <a:buFont typeface="Wingdings" panose="05000000000000000000" pitchFamily="2" charset="2"/>
                <a:buChar char="l"/>
                <a:defRPr sz="28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042988">
                <a:spcBef>
                  <a:spcPct val="20000"/>
                </a:spcBef>
                <a:buClr>
                  <a:srgbClr val="1E7FB8"/>
                </a:buClr>
                <a:buFont typeface="Arial" panose="020B0604020202020204" pitchFamily="34" charset="0"/>
                <a:buChar char="–"/>
                <a:defRPr sz="24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042988">
                <a:spcBef>
                  <a:spcPct val="20000"/>
                </a:spcBef>
                <a:buClr>
                  <a:srgbClr val="1E7FB8"/>
                </a:buClr>
                <a:buChar char="•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 defTabSz="1042988">
                <a:spcBef>
                  <a:spcPct val="20000"/>
                </a:spcBef>
                <a:buClr>
                  <a:srgbClr val="1E7FB8"/>
                </a:buClr>
                <a:buChar char="–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 algn="r" defTabSz="1042988" rtl="1">
                <a:spcBef>
                  <a:spcPct val="20000"/>
                </a:spcBef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3537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5245" name="Oval 24">
              <a:extLst>
                <a:ext uri="{FF2B5EF4-FFF2-40B4-BE49-F238E27FC236}">
                  <a16:creationId xmlns:a16="http://schemas.microsoft.com/office/drawing/2014/main" id="{BDB90F2F-83CB-494C-AD96-EE133A638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6450" y="3181350"/>
              <a:ext cx="285750" cy="228600"/>
            </a:xfrm>
            <a:prstGeom prst="ellipse">
              <a:avLst/>
            </a:prstGeom>
            <a:solidFill>
              <a:srgbClr val="00B050"/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1042988">
                <a:spcBef>
                  <a:spcPct val="80000"/>
                </a:spcBef>
                <a:buClr>
                  <a:srgbClr val="1E7FB8"/>
                </a:buClr>
                <a:buFont typeface="Wingdings" panose="05000000000000000000" pitchFamily="2" charset="2"/>
                <a:buChar char="l"/>
                <a:defRPr sz="28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042988">
                <a:spcBef>
                  <a:spcPct val="20000"/>
                </a:spcBef>
                <a:buClr>
                  <a:srgbClr val="1E7FB8"/>
                </a:buClr>
                <a:buFont typeface="Arial" panose="020B0604020202020204" pitchFamily="34" charset="0"/>
                <a:buChar char="–"/>
                <a:defRPr sz="24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042988">
                <a:spcBef>
                  <a:spcPct val="20000"/>
                </a:spcBef>
                <a:buClr>
                  <a:srgbClr val="1E7FB8"/>
                </a:buClr>
                <a:buChar char="•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 defTabSz="1042988">
                <a:spcBef>
                  <a:spcPct val="20000"/>
                </a:spcBef>
                <a:buClr>
                  <a:srgbClr val="1E7FB8"/>
                </a:buClr>
                <a:buChar char="–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 algn="r" defTabSz="1042988" rtl="1">
                <a:spcBef>
                  <a:spcPct val="20000"/>
                </a:spcBef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3537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95237" name="TextBox 26">
            <a:extLst>
              <a:ext uri="{FF2B5EF4-FFF2-40B4-BE49-F238E27FC236}">
                <a16:creationId xmlns:a16="http://schemas.microsoft.com/office/drawing/2014/main" id="{D63B3599-7B1D-49F5-BD5D-7AB181C58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9523" y="2156210"/>
            <a:ext cx="930142" cy="3436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sz="1633">
                <a:solidFill>
                  <a:schemeClr val="tx1"/>
                </a:solidFill>
              </a:rPr>
              <a:t>Vienne</a:t>
            </a:r>
          </a:p>
        </p:txBody>
      </p:sp>
      <p:sp>
        <p:nvSpPr>
          <p:cNvPr id="95238" name="TextBox 29">
            <a:extLst>
              <a:ext uri="{FF2B5EF4-FFF2-40B4-BE49-F238E27FC236}">
                <a16:creationId xmlns:a16="http://schemas.microsoft.com/office/drawing/2014/main" id="{83CA803F-E7D5-49AA-BDE7-F503E23DF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2306" y="2198803"/>
            <a:ext cx="863909" cy="3436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sz="1633">
                <a:solidFill>
                  <a:schemeClr val="tx1"/>
                </a:solidFill>
              </a:rPr>
              <a:t>Paris</a:t>
            </a:r>
          </a:p>
        </p:txBody>
      </p:sp>
      <p:sp>
        <p:nvSpPr>
          <p:cNvPr id="95239" name="TextBox 30">
            <a:extLst>
              <a:ext uri="{FF2B5EF4-FFF2-40B4-BE49-F238E27FC236}">
                <a16:creationId xmlns:a16="http://schemas.microsoft.com/office/drawing/2014/main" id="{9D4EEFDC-BB9D-49B6-A156-9D9428F89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4840" y="2680063"/>
            <a:ext cx="829353" cy="3436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sz="1633">
                <a:solidFill>
                  <a:schemeClr val="tx1"/>
                </a:solidFill>
              </a:rPr>
              <a:t>Lyon</a:t>
            </a:r>
          </a:p>
        </p:txBody>
      </p:sp>
      <p:sp>
        <p:nvSpPr>
          <p:cNvPr id="95240" name="TextBox 31">
            <a:extLst>
              <a:ext uri="{FF2B5EF4-FFF2-40B4-BE49-F238E27FC236}">
                <a16:creationId xmlns:a16="http://schemas.microsoft.com/office/drawing/2014/main" id="{64D1A84D-802D-42FC-BF36-4F9BEB9E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5070" y="3094563"/>
            <a:ext cx="1123082" cy="3436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sz="1633">
                <a:solidFill>
                  <a:schemeClr val="tx1"/>
                </a:solidFill>
              </a:rPr>
              <a:t>Atlanta</a:t>
            </a:r>
          </a:p>
        </p:txBody>
      </p:sp>
      <p:sp>
        <p:nvSpPr>
          <p:cNvPr id="95241" name="TextBox 32">
            <a:extLst>
              <a:ext uri="{FF2B5EF4-FFF2-40B4-BE49-F238E27FC236}">
                <a16:creationId xmlns:a16="http://schemas.microsoft.com/office/drawing/2014/main" id="{5582444C-D808-40CF-80FC-B35580007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5841" y="3696565"/>
            <a:ext cx="1168352" cy="3436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sz="1633">
                <a:solidFill>
                  <a:schemeClr val="tx1"/>
                </a:solidFill>
              </a:rPr>
              <a:t>Monrovia</a:t>
            </a:r>
          </a:p>
        </p:txBody>
      </p:sp>
      <p:sp>
        <p:nvSpPr>
          <p:cNvPr id="95242" name="TextBox 33">
            <a:extLst>
              <a:ext uri="{FF2B5EF4-FFF2-40B4-BE49-F238E27FC236}">
                <a16:creationId xmlns:a16="http://schemas.microsoft.com/office/drawing/2014/main" id="{80D8F341-1E56-4C52-B03E-C48EC7F0A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8375" y="4989092"/>
            <a:ext cx="1717740" cy="3436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sz="1633">
                <a:solidFill>
                  <a:schemeClr val="tx1"/>
                </a:solidFill>
              </a:rPr>
              <a:t>Johannesburg</a:t>
            </a:r>
          </a:p>
        </p:txBody>
      </p:sp>
    </p:spTree>
    <p:extLst>
      <p:ext uri="{BB962C8B-B14F-4D97-AF65-F5344CB8AC3E}">
        <p14:creationId xmlns:p14="http://schemas.microsoft.com/office/powerpoint/2010/main" val="4116295196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re 1">
            <a:extLst>
              <a:ext uri="{FF2B5EF4-FFF2-40B4-BE49-F238E27FC236}">
                <a16:creationId xmlns:a16="http://schemas.microsoft.com/office/drawing/2014/main" id="{891E6ED5-33C4-4822-81D5-9E59F2654F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fr-FR" b="1" u="sng">
                <a:latin typeface="+mn-lt"/>
              </a:rPr>
              <a:t>ÉTAPE 10</a:t>
            </a:r>
            <a:r>
              <a:rPr lang="fr-FR" u="sng">
                <a:latin typeface="+mn-lt"/>
              </a:rPr>
              <a:t> : communiquer les résultats</a:t>
            </a:r>
          </a:p>
        </p:txBody>
      </p:sp>
      <p:sp>
        <p:nvSpPr>
          <p:cNvPr id="97283" name="Espace réservé du contenu 2">
            <a:extLst>
              <a:ext uri="{FF2B5EF4-FFF2-40B4-BE49-F238E27FC236}">
                <a16:creationId xmlns:a16="http://schemas.microsoft.com/office/drawing/2014/main" id="{B16335B0-472C-44AB-B891-FB94F81F5F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71600" y="1838951"/>
            <a:ext cx="9448800" cy="4867284"/>
          </a:xfrm>
        </p:spPr>
        <p:txBody>
          <a:bodyPr>
            <a:normAutofit/>
          </a:bodyPr>
          <a:lstStyle/>
          <a:p>
            <a:pPr eaLnBrk="1" hangingPunct="1"/>
            <a:r>
              <a:rPr lang="fr-FR"/>
              <a:t>Fournir en permanence des informations actuelles et précises :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/>
              <a:t>au personnel de votre équipe et de votre organisation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/>
              <a:t>aux autres agences de santé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/>
              <a:t>aux départements locaux et étatiques de la Santé, au département national de la Santé, aux autres services de santé pour une population spécifique (p. ex. indienne)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/>
              <a:t>aux prestataires et établissements de soins de santé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/>
              <a:t>au public : médias, écoles, monde économique </a:t>
            </a:r>
          </a:p>
          <a:p>
            <a:pPr lvl="2" eaLnBrk="1" hangingPunct="1"/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3625072067"/>
      </p:ext>
    </p:ext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re 1">
            <a:extLst>
              <a:ext uri="{FF2B5EF4-FFF2-40B4-BE49-F238E27FC236}">
                <a16:creationId xmlns:a16="http://schemas.microsoft.com/office/drawing/2014/main" id="{DBC901EB-BEE9-4235-9AD5-5E2AA59BFD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fr-FR" u="sng">
                <a:latin typeface="+mn-lt"/>
              </a:rPr>
              <a:t>Communiquer avec le public</a:t>
            </a:r>
          </a:p>
        </p:txBody>
      </p:sp>
      <p:sp>
        <p:nvSpPr>
          <p:cNvPr id="98307" name="Espace réservé du contenu 2">
            <a:extLst>
              <a:ext uri="{FF2B5EF4-FFF2-40B4-BE49-F238E27FC236}">
                <a16:creationId xmlns:a16="http://schemas.microsoft.com/office/drawing/2014/main" id="{92FB2FE2-E590-4FAD-BAC3-A6CF948AAB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03778" y="1690688"/>
            <a:ext cx="8859422" cy="4529764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fr-FR"/>
              <a:t>Mettre en place une communication fiable</a:t>
            </a:r>
          </a:p>
          <a:p>
            <a:pPr eaLnBrk="1" hangingPunct="1">
              <a:lnSpc>
                <a:spcPct val="150000"/>
              </a:lnSpc>
            </a:pPr>
            <a:r>
              <a:rPr lang="fr-FR"/>
              <a:t>Être préparé·e et anticiper les questions</a:t>
            </a:r>
          </a:p>
          <a:p>
            <a:pPr eaLnBrk="1" hangingPunct="1">
              <a:lnSpc>
                <a:spcPct val="150000"/>
              </a:lnSpc>
            </a:pPr>
            <a:r>
              <a:rPr lang="fr-FR"/>
              <a:t>Contrôler les rumeurs : veiller à ce que des informations correctes soient publiées</a:t>
            </a:r>
          </a:p>
          <a:p>
            <a:pPr eaLnBrk="1" hangingPunct="1">
              <a:lnSpc>
                <a:spcPct val="150000"/>
              </a:lnSpc>
            </a:pPr>
            <a:r>
              <a:rPr lang="fr-FR"/>
              <a:t>Ne pas essayer de rassurer : reconnaître ce que vous ne savez pas</a:t>
            </a:r>
          </a:p>
          <a:p>
            <a:pPr eaLnBrk="1" hangingPunct="1">
              <a:lnSpc>
                <a:spcPct val="150000"/>
              </a:lnSpc>
            </a:pPr>
            <a:r>
              <a:rPr lang="fr-FR"/>
              <a:t>Désigner un·e porte-parole crédible</a:t>
            </a:r>
          </a:p>
          <a:p>
            <a:pPr lvl="2" eaLnBrk="1" hangingPunct="1"/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580339650"/>
      </p:ext>
    </p:extLst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u="sng">
                <a:solidFill>
                  <a:srgbClr val="FF0000"/>
                </a:solidFill>
                <a:latin typeface="+mn-lt"/>
              </a:rPr>
              <a:t>Noter et diffuser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08175"/>
            <a:ext cx="8229600" cy="4002683"/>
          </a:xfrm>
        </p:spPr>
        <p:txBody>
          <a:bodyPr/>
          <a:lstStyle/>
          <a:p>
            <a:pPr marL="0" indent="0">
              <a:buNone/>
            </a:pPr>
            <a:r>
              <a:rPr lang="fr-FR" sz="2400"/>
              <a:t>Il est important d’inclure toutes les étapes et leçons tirées</a:t>
            </a:r>
          </a:p>
        </p:txBody>
      </p:sp>
      <p:sp>
        <p:nvSpPr>
          <p:cNvPr id="3" name="Rectangle 2"/>
          <p:cNvSpPr/>
          <p:nvPr/>
        </p:nvSpPr>
        <p:spPr>
          <a:xfrm>
            <a:off x="5437037" y="5977830"/>
            <a:ext cx="1755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>
                <a:solidFill>
                  <a:srgbClr val="FF0000"/>
                </a:solidFill>
              </a:rPr>
              <a:t>Diffusion</a:t>
            </a:r>
          </a:p>
        </p:txBody>
      </p:sp>
      <p:pic>
        <p:nvPicPr>
          <p:cNvPr id="10242" name="Picture 2" descr="https://npin.cdc.gov/sites/default/files/images/publications/f7188fbe242316df4e87be22d155510f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2432114"/>
            <a:ext cx="2275637" cy="293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img.static.reliefweb.int/sites/reliefweb.int/files/styles/attachment-large/public/resources-pdf-previews/364536-outbreak_bulletin_issue-2_-29-may-2015-revised-final.png?itok=aQj7WjC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111" y="2251507"/>
            <a:ext cx="2347204" cy="331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cdn.msf.org/sites/msf.org/files/msf1yearebolareport_en_230315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459" y="2432114"/>
            <a:ext cx="2202301" cy="290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49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ight Arrow 7">
            <a:extLst>
              <a:ext uri="{FF2B5EF4-FFF2-40B4-BE49-F238E27FC236}">
                <a16:creationId xmlns:a16="http://schemas.microsoft.com/office/drawing/2014/main" id="{24C166AD-B668-4556-8252-5DED0AFB1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94" y="2987906"/>
            <a:ext cx="9557717" cy="133474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96CCEE">
              <a:alpha val="76862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5018088" indent="-5018088" defTabSz="1042988"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tabLst>
                <a:tab pos="9412288" algn="l"/>
              </a:tabLst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tabLst>
                <a:tab pos="9412288" algn="l"/>
              </a:tabLst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lr>
                <a:srgbClr val="1E7FB8"/>
              </a:buClr>
              <a:buChar char="•"/>
              <a:tabLst>
                <a:tab pos="9412288" algn="l"/>
              </a:tabLst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1042988">
              <a:spcBef>
                <a:spcPct val="20000"/>
              </a:spcBef>
              <a:buClr>
                <a:srgbClr val="1E7FB8"/>
              </a:buClr>
              <a:buChar char="–"/>
              <a:tabLst>
                <a:tab pos="9412288" algn="l"/>
              </a:tabLst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1042988" rtl="1">
              <a:spcBef>
                <a:spcPct val="20000"/>
              </a:spcBef>
              <a:buChar char="»"/>
              <a:tabLst>
                <a:tab pos="9412288" algn="l"/>
              </a:tabLst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412288" algn="l"/>
              </a:tabLst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412288" algn="l"/>
              </a:tabLst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412288" algn="l"/>
              </a:tabLst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412288" algn="l"/>
              </a:tabLst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ClrTx/>
              <a:buFontTx/>
              <a:buNone/>
            </a:pPr>
            <a:r>
              <a:rPr lang="fr-FR" sz="3537">
                <a:solidFill>
                  <a:srgbClr val="000066"/>
                </a:solidFill>
                <a:latin typeface="Arial" panose="020B0604020202020204" pitchFamily="34" charset="0"/>
              </a:rPr>
              <a:t>                                                  </a:t>
            </a:r>
          </a:p>
        </p:txBody>
      </p:sp>
      <p:cxnSp>
        <p:nvCxnSpPr>
          <p:cNvPr id="99331" name="Straight Arrow Connector 12">
            <a:extLst>
              <a:ext uri="{FF2B5EF4-FFF2-40B4-BE49-F238E27FC236}">
                <a16:creationId xmlns:a16="http://schemas.microsoft.com/office/drawing/2014/main" id="{FEEF487B-D7BB-43EB-87BD-BE9B7B05BA1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953555" y="2715556"/>
            <a:ext cx="4319" cy="53418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332" name="TextBox 13">
            <a:extLst>
              <a:ext uri="{FF2B5EF4-FFF2-40B4-BE49-F238E27FC236}">
                <a16:creationId xmlns:a16="http://schemas.microsoft.com/office/drawing/2014/main" id="{A0DEFD3A-373B-4049-BAB3-19B89B232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7520" y="2289056"/>
            <a:ext cx="23382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sz="1600"/>
              <a:t>Funérailles à Teah Town, </a:t>
            </a:r>
          </a:p>
          <a:p>
            <a:pPr eaLnBrk="1" hangingPunct="1"/>
            <a:r>
              <a:rPr lang="fr-FR" sz="1600"/>
              <a:t>comté de Sinoe </a:t>
            </a:r>
          </a:p>
        </p:txBody>
      </p:sp>
      <p:sp>
        <p:nvSpPr>
          <p:cNvPr id="99333" name="TextBox 39">
            <a:extLst>
              <a:ext uri="{FF2B5EF4-FFF2-40B4-BE49-F238E27FC236}">
                <a16:creationId xmlns:a16="http://schemas.microsoft.com/office/drawing/2014/main" id="{8A70B594-5FC0-4B1E-8202-179AF0B90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964" y="4653593"/>
            <a:ext cx="12982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sz="2000"/>
              <a:t>14 cas  </a:t>
            </a:r>
          </a:p>
          <a:p>
            <a:pPr eaLnBrk="1" hangingPunct="1"/>
            <a:r>
              <a:rPr lang="fr-FR" sz="2000"/>
              <a:t>8 décès</a:t>
            </a:r>
          </a:p>
        </p:txBody>
      </p:sp>
      <p:sp>
        <p:nvSpPr>
          <p:cNvPr id="99334" name="Up Arrow 44">
            <a:extLst>
              <a:ext uri="{FF2B5EF4-FFF2-40B4-BE49-F238E27FC236}">
                <a16:creationId xmlns:a16="http://schemas.microsoft.com/office/drawing/2014/main" id="{648C12AF-145E-4634-B4E0-AB0CAD0B20A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77706" y="2159773"/>
            <a:ext cx="381559" cy="1026613"/>
          </a:xfrm>
          <a:prstGeom prst="upArrow">
            <a:avLst>
              <a:gd name="adj1" fmla="val 50000"/>
              <a:gd name="adj2" fmla="val 4991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1042988"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lr>
                <a:srgbClr val="1E7FB8"/>
              </a:buClr>
              <a:buChar char="•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1042988">
              <a:spcBef>
                <a:spcPct val="20000"/>
              </a:spcBef>
              <a:buClr>
                <a:srgbClr val="1E7FB8"/>
              </a:buClr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1042988" rtl="1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537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99335" name="TextBox 45">
            <a:extLst>
              <a:ext uri="{FF2B5EF4-FFF2-40B4-BE49-F238E27FC236}">
                <a16:creationId xmlns:a16="http://schemas.microsoft.com/office/drawing/2014/main" id="{952921BF-DD2B-48E9-BC60-B5004CC4A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340" y="1681744"/>
            <a:ext cx="902787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2000">
                <a:solidFill>
                  <a:srgbClr val="FF0000"/>
                </a:solidFill>
              </a:rPr>
              <a:t>Alerte</a:t>
            </a:r>
          </a:p>
        </p:txBody>
      </p:sp>
      <p:sp>
        <p:nvSpPr>
          <p:cNvPr id="99336" name="TextBox 47">
            <a:extLst>
              <a:ext uri="{FF2B5EF4-FFF2-40B4-BE49-F238E27FC236}">
                <a16:creationId xmlns:a16="http://schemas.microsoft.com/office/drawing/2014/main" id="{85F1A534-7890-40C5-9B4E-B39E5D441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3600" y="1083567"/>
            <a:ext cx="1946065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800"/>
              <a:t>Équipe d’intervention </a:t>
            </a:r>
          </a:p>
          <a:p>
            <a:pPr algn="ctr" eaLnBrk="1" hangingPunct="1"/>
            <a:r>
              <a:rPr lang="fr-FR" sz="1800"/>
              <a:t>rapide </a:t>
            </a:r>
          </a:p>
        </p:txBody>
      </p:sp>
      <p:sp>
        <p:nvSpPr>
          <p:cNvPr id="99337" name="TextBox 73">
            <a:extLst>
              <a:ext uri="{FF2B5EF4-FFF2-40B4-BE49-F238E27FC236}">
                <a16:creationId xmlns:a16="http://schemas.microsoft.com/office/drawing/2014/main" id="{ADB97EEC-2155-4833-8D4D-66CCB274E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665" y="1328158"/>
            <a:ext cx="4509607" cy="1938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sz="2000"/>
              <a:t>Examen des cas, observations médicales, autopsies</a:t>
            </a:r>
          </a:p>
          <a:p>
            <a:pPr eaLnBrk="1" hangingPunct="1"/>
            <a:r>
              <a:rPr lang="fr-FR" sz="2000"/>
              <a:t>Gestion des cas, suivi des contacts </a:t>
            </a:r>
          </a:p>
          <a:p>
            <a:pPr eaLnBrk="1" hangingPunct="1"/>
            <a:r>
              <a:rPr lang="fr-FR" sz="2000"/>
              <a:t>Échantillons biologiques, échantillons des aliments et boissons, étude cas-témoins</a:t>
            </a:r>
          </a:p>
        </p:txBody>
      </p:sp>
      <p:sp>
        <p:nvSpPr>
          <p:cNvPr id="99338" name="TextBox 85">
            <a:extLst>
              <a:ext uri="{FF2B5EF4-FFF2-40B4-BE49-F238E27FC236}">
                <a16:creationId xmlns:a16="http://schemas.microsoft.com/office/drawing/2014/main" id="{BE130274-44F3-439A-821B-5563E759E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0685" y="4945882"/>
            <a:ext cx="2632516" cy="62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fr-FR" sz="2000"/>
              <a:t>Dernier cas admis  </a:t>
            </a:r>
          </a:p>
          <a:p>
            <a:pPr algn="r" eaLnBrk="1" hangingPunct="1"/>
            <a:endParaRPr lang="en-US" altLang="en-US" sz="1451" dirty="0"/>
          </a:p>
        </p:txBody>
      </p:sp>
      <p:sp>
        <p:nvSpPr>
          <p:cNvPr id="53" name="12-Point Star 52">
            <a:extLst>
              <a:ext uri="{FF2B5EF4-FFF2-40B4-BE49-F238E27FC236}">
                <a16:creationId xmlns:a16="http://schemas.microsoft.com/office/drawing/2014/main" id="{A01C0A7A-0426-45D9-90CB-96EA04BAFB1F}"/>
              </a:ext>
            </a:extLst>
          </p:cNvPr>
          <p:cNvSpPr/>
          <p:nvPr/>
        </p:nvSpPr>
        <p:spPr bwMode="auto">
          <a:xfrm>
            <a:off x="3246540" y="3252619"/>
            <a:ext cx="829353" cy="829353"/>
          </a:xfrm>
          <a:prstGeom prst="star1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defTabSz="945990" rtl="1">
              <a:defRPr/>
            </a:pPr>
            <a:endParaRPr lang="en-US" sz="1451" dirty="0">
              <a:latin typeface="Arial" charset="0"/>
              <a:cs typeface="Arial" charset="0"/>
            </a:endParaRPr>
          </a:p>
        </p:txBody>
      </p:sp>
      <p:cxnSp>
        <p:nvCxnSpPr>
          <p:cNvPr id="99340" name="Straight Arrow Connector 90">
            <a:extLst>
              <a:ext uri="{FF2B5EF4-FFF2-40B4-BE49-F238E27FC236}">
                <a16:creationId xmlns:a16="http://schemas.microsoft.com/office/drawing/2014/main" id="{25BB34FF-D77E-437B-A9A3-63781625572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664790" y="4002780"/>
            <a:ext cx="0" cy="77032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341" name="TextBox 92">
            <a:extLst>
              <a:ext uri="{FF2B5EF4-FFF2-40B4-BE49-F238E27FC236}">
                <a16:creationId xmlns:a16="http://schemas.microsoft.com/office/drawing/2014/main" id="{32580489-4F84-4D81-8BD4-C9F8F44CC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835" y="4705531"/>
            <a:ext cx="191643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sz="1800"/>
              <a:t>20 cas, 11 décès dans le comté de Sinoe</a:t>
            </a:r>
          </a:p>
          <a:p>
            <a:pPr eaLnBrk="1" hangingPunct="1"/>
            <a:r>
              <a:rPr lang="fr-FR" sz="1800"/>
              <a:t>1 décès dans le comté de Montserrado</a:t>
            </a:r>
          </a:p>
        </p:txBody>
      </p:sp>
      <p:sp>
        <p:nvSpPr>
          <p:cNvPr id="99342" name="Explosion 1 2">
            <a:extLst>
              <a:ext uri="{FF2B5EF4-FFF2-40B4-BE49-F238E27FC236}">
                <a16:creationId xmlns:a16="http://schemas.microsoft.com/office/drawing/2014/main" id="{A17F2012-011C-40A2-A40E-74025AAB3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7968" y="1197955"/>
            <a:ext cx="1497443" cy="1197954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42988"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lr>
                <a:srgbClr val="1E7FB8"/>
              </a:buClr>
              <a:buChar char="•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1042988">
              <a:spcBef>
                <a:spcPct val="20000"/>
              </a:spcBef>
              <a:buClr>
                <a:srgbClr val="1E7FB8"/>
              </a:buClr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1042988" rtl="1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FontTx/>
              <a:buNone/>
            </a:pPr>
            <a:r>
              <a:rPr lang="fr-FR" sz="1814">
                <a:solidFill>
                  <a:srgbClr val="FF0000"/>
                </a:solidFill>
                <a:latin typeface="Arial" panose="020B0604020202020204" pitchFamily="34" charset="0"/>
              </a:rPr>
              <a:t>Centre médical national</a:t>
            </a:r>
          </a:p>
        </p:txBody>
      </p:sp>
      <p:sp>
        <p:nvSpPr>
          <p:cNvPr id="99343" name="Title 3">
            <a:extLst>
              <a:ext uri="{FF2B5EF4-FFF2-40B4-BE49-F238E27FC236}">
                <a16:creationId xmlns:a16="http://schemas.microsoft.com/office/drawing/2014/main" id="{FA15D524-C2EA-4177-B060-191FBDB25C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6032" y="-66232"/>
            <a:ext cx="11813628" cy="1206593"/>
          </a:xfrm>
        </p:spPr>
        <p:txBody>
          <a:bodyPr>
            <a:noAutofit/>
          </a:bodyPr>
          <a:lstStyle/>
          <a:p>
            <a:pPr algn="ctr"/>
            <a:r>
              <a:rPr lang="fr-FR" sz="3600">
                <a:solidFill>
                  <a:srgbClr val="0000FF"/>
                </a:solidFill>
                <a:latin typeface="+mn-lt"/>
              </a:rPr>
              <a:t>Cluster de décès inexpliqués dans le comté de Sinoe au Libéria</a:t>
            </a:r>
          </a:p>
        </p:txBody>
      </p:sp>
      <p:sp>
        <p:nvSpPr>
          <p:cNvPr id="99344" name="TextBox 1">
            <a:extLst>
              <a:ext uri="{FF2B5EF4-FFF2-40B4-BE49-F238E27FC236}">
                <a16:creationId xmlns:a16="http://schemas.microsoft.com/office/drawing/2014/main" id="{567FD3EB-10CF-4F32-8FDB-AECBBCF47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8664" y="4060374"/>
            <a:ext cx="950300" cy="4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sz="2177">
                <a:solidFill>
                  <a:schemeClr val="tx1"/>
                </a:solidFill>
              </a:rPr>
              <a:t>Avril</a:t>
            </a:r>
          </a:p>
        </p:txBody>
      </p:sp>
      <p:sp>
        <p:nvSpPr>
          <p:cNvPr id="99345" name="TextBox 37">
            <a:extLst>
              <a:ext uri="{FF2B5EF4-FFF2-40B4-BE49-F238E27FC236}">
                <a16:creationId xmlns:a16="http://schemas.microsoft.com/office/drawing/2014/main" id="{63C27EAA-4D42-4596-93D1-E274BC445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6796" y="4077652"/>
            <a:ext cx="950300" cy="4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sz="2177">
                <a:solidFill>
                  <a:schemeClr val="tx1"/>
                </a:solidFill>
              </a:rPr>
              <a:t>Mai</a:t>
            </a:r>
          </a:p>
        </p:txBody>
      </p:sp>
      <p:pic>
        <p:nvPicPr>
          <p:cNvPr id="99346" name="Picture 2" descr="D:\ICons for reports\infrastructure_hospital_60px_bluebox.png">
            <a:extLst>
              <a:ext uri="{FF2B5EF4-FFF2-40B4-BE49-F238E27FC236}">
                <a16:creationId xmlns:a16="http://schemas.microsoft.com/office/drawing/2014/main" id="{76807C8F-A50B-4E78-B77C-02CA485A2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340" y="5441188"/>
            <a:ext cx="856711" cy="69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7" name="Picture 3" descr="D:\ICons for reports\people_dead_60px_bluebox.png">
            <a:extLst>
              <a:ext uri="{FF2B5EF4-FFF2-40B4-BE49-F238E27FC236}">
                <a16:creationId xmlns:a16="http://schemas.microsoft.com/office/drawing/2014/main" id="{80A44411-D173-42B8-BAF3-5E7FA8820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80" y="1349137"/>
            <a:ext cx="902787" cy="90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48" name="TextBox 4">
            <a:extLst>
              <a:ext uri="{FF2B5EF4-FFF2-40B4-BE49-F238E27FC236}">
                <a16:creationId xmlns:a16="http://schemas.microsoft.com/office/drawing/2014/main" id="{64101117-66A3-4F03-963C-70D8BF411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2844" y="4844313"/>
            <a:ext cx="196886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sz="2000"/>
              <a:t>1 décès </a:t>
            </a:r>
          </a:p>
          <a:p>
            <a:pPr eaLnBrk="1" hangingPunct="1"/>
            <a:r>
              <a:rPr lang="fr-FR" sz="2000"/>
              <a:t>dans le comté </a:t>
            </a:r>
          </a:p>
          <a:p>
            <a:pPr eaLnBrk="1" hangingPunct="1"/>
            <a:r>
              <a:rPr lang="fr-FR" sz="2000"/>
              <a:t>de Grand Bassa </a:t>
            </a:r>
          </a:p>
        </p:txBody>
      </p:sp>
      <p:cxnSp>
        <p:nvCxnSpPr>
          <p:cNvPr id="99349" name="Straight Arrow Connector 48">
            <a:extLst>
              <a:ext uri="{FF2B5EF4-FFF2-40B4-BE49-F238E27FC236}">
                <a16:creationId xmlns:a16="http://schemas.microsoft.com/office/drawing/2014/main" id="{03B3B6B7-D57F-4C40-8371-66C48BB1192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74964" y="4004221"/>
            <a:ext cx="0" cy="59931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350" name="Straight Arrow Connector 49">
            <a:extLst>
              <a:ext uri="{FF2B5EF4-FFF2-40B4-BE49-F238E27FC236}">
                <a16:creationId xmlns:a16="http://schemas.microsoft.com/office/drawing/2014/main" id="{73A05728-096A-49E5-99E6-0939214158E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669705" y="4009980"/>
            <a:ext cx="0" cy="77175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351" name="Straight Arrow Connector 50">
            <a:extLst>
              <a:ext uri="{FF2B5EF4-FFF2-40B4-BE49-F238E27FC236}">
                <a16:creationId xmlns:a16="http://schemas.microsoft.com/office/drawing/2014/main" id="{919E5ABC-DCF3-4FC7-A5AE-B3B7C5125FC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082297" y="3978303"/>
            <a:ext cx="0" cy="77175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352" name="Straight Arrow Connector 28">
            <a:extLst>
              <a:ext uri="{FF2B5EF4-FFF2-40B4-BE49-F238E27FC236}">
                <a16:creationId xmlns:a16="http://schemas.microsoft.com/office/drawing/2014/main" id="{A6517A31-AAC2-4BC6-ABCC-C6B9C1AB36D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64512" y="2154014"/>
            <a:ext cx="7200" cy="118067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353" name="Up Arrow 56">
            <a:extLst>
              <a:ext uri="{FF2B5EF4-FFF2-40B4-BE49-F238E27FC236}">
                <a16:creationId xmlns:a16="http://schemas.microsoft.com/office/drawing/2014/main" id="{D70600A4-6B9E-49A6-AAA2-FF77C622714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091582" y="2297999"/>
            <a:ext cx="381559" cy="1026613"/>
          </a:xfrm>
          <a:prstGeom prst="upArrow">
            <a:avLst>
              <a:gd name="adj1" fmla="val 50000"/>
              <a:gd name="adj2" fmla="val 4991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1042988"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lr>
                <a:srgbClr val="1E7FB8"/>
              </a:buClr>
              <a:buChar char="•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1042988">
              <a:spcBef>
                <a:spcPct val="20000"/>
              </a:spcBef>
              <a:buClr>
                <a:srgbClr val="1E7FB8"/>
              </a:buClr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1042988" rtl="1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537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26F8374-2ED6-46ED-901C-821AB4776E02}"/>
              </a:ext>
            </a:extLst>
          </p:cNvPr>
          <p:cNvGraphicFramePr>
            <a:graphicFrameLocks noGrp="1"/>
          </p:cNvGraphicFramePr>
          <p:nvPr/>
        </p:nvGraphicFramePr>
        <p:xfrm>
          <a:off x="1458248" y="3557868"/>
          <a:ext cx="8882430" cy="285090"/>
        </p:xfrm>
        <a:graphic>
          <a:graphicData uri="http://schemas.openxmlformats.org/drawingml/2006/table">
            <a:tbl>
              <a:tblPr/>
              <a:tblGrid>
                <a:gridCol w="49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3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38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38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24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38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38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38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242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38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938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23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0394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9386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9386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92428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93868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285090"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22</a:t>
                      </a: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26</a:t>
                      </a: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29</a:t>
                      </a: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2221269"/>
      </p:ext>
    </p:ext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re 1">
            <a:extLst>
              <a:ext uri="{FF2B5EF4-FFF2-40B4-BE49-F238E27FC236}">
                <a16:creationId xmlns:a16="http://schemas.microsoft.com/office/drawing/2014/main" id="{5B3DF249-3C5A-414E-B8F1-1EDB5E55F33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054994" y="1450257"/>
            <a:ext cx="8244574" cy="1470086"/>
          </a:xfrm>
        </p:spPr>
        <p:txBody>
          <a:bodyPr>
            <a:noAutofit/>
          </a:bodyPr>
          <a:lstStyle/>
          <a:p>
            <a:pPr eaLnBrk="1" hangingPunct="1"/>
            <a:r>
              <a:rPr lang="fr-FR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Merci de votre attention </a:t>
            </a:r>
            <a:br>
              <a:rPr lang="fr-FR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fr-FR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fr-FR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Des questions ?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3FA9FB-C8F7-4815-8D3E-5BFA5713F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422" y="3503212"/>
            <a:ext cx="4737156" cy="246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823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7369D-FA34-46FF-981A-67F5B5413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02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u="sng">
                <a:latin typeface="+mn-lt"/>
              </a:rPr>
              <a:t>Liste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FEC84-D139-4351-BCAD-E111988FD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7584"/>
            <a:ext cx="10515600" cy="4749379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  <a:defRPr/>
            </a:pPr>
            <a:r>
              <a:rPr lang="fr-FR" sz="2600" b="1">
                <a:solidFill>
                  <a:srgbClr val="0000FF"/>
                </a:solidFill>
              </a:rPr>
              <a:t>QUI</a:t>
            </a:r>
            <a:r>
              <a:rPr lang="fr-FR" sz="2600">
                <a:solidFill>
                  <a:srgbClr val="0000FF"/>
                </a:solidFill>
              </a:rPr>
              <a:t> </a:t>
            </a:r>
            <a:r>
              <a:rPr lang="fr-FR" sz="2600">
                <a:solidFill>
                  <a:srgbClr val="FF0000"/>
                </a:solidFill>
              </a:rPr>
              <a:t>a été touché par la maladie ?</a:t>
            </a:r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fr-FR" sz="2600"/>
              <a:t>Nombre de cas et de décès </a:t>
            </a:r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fr-FR" sz="2600"/>
              <a:t>Âge, sexe</a:t>
            </a:r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fr-FR" sz="2600"/>
              <a:t>Décrire tous les signes cliniques et symptômes </a:t>
            </a:r>
          </a:p>
          <a:p>
            <a:pPr marL="457200" lvl="1" indent="0">
              <a:buNone/>
              <a:defRPr/>
            </a:pPr>
            <a:endParaRPr lang="en-CA" sz="2600" b="1" dirty="0">
              <a:solidFill>
                <a:srgbClr val="0000FF"/>
              </a:solidFill>
            </a:endParaRPr>
          </a:p>
          <a:p>
            <a:pPr marL="457200" lvl="1" indent="0">
              <a:buNone/>
              <a:defRPr/>
            </a:pPr>
            <a:r>
              <a:rPr lang="fr-FR" sz="2600" b="1">
                <a:solidFill>
                  <a:srgbClr val="0000FF"/>
                </a:solidFill>
              </a:rPr>
              <a:t>OÙ</a:t>
            </a:r>
            <a:r>
              <a:rPr lang="fr-FR" sz="2600">
                <a:solidFill>
                  <a:srgbClr val="FF0000"/>
                </a:solidFill>
              </a:rPr>
              <a:t> les cas sont-ils apparus ?</a:t>
            </a:r>
            <a:r>
              <a:rPr lang="fr-FR" sz="2600">
                <a:solidFill>
                  <a:srgbClr val="0000FF"/>
                </a:solidFill>
              </a:rPr>
              <a:t> </a:t>
            </a:r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fr-FR" sz="2600"/>
              <a:t>Contexte : camp de personnes déplacées, région rurale, ville, zone reculée</a:t>
            </a:r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fr-FR" sz="2600"/>
              <a:t>D’où viennent les patients ? Étendue de la flambée épidémique </a:t>
            </a:r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fr-FR" sz="2600"/>
              <a:t>Profil épidémiologique de la région</a:t>
            </a:r>
          </a:p>
          <a:p>
            <a:pPr marL="914400" lvl="1" indent="-457200">
              <a:buFont typeface="+mj-lt"/>
              <a:buAutoNum type="arabicPeriod"/>
              <a:defRPr/>
            </a:pPr>
            <a:endParaRPr lang="en-CA" sz="2600" dirty="0"/>
          </a:p>
          <a:p>
            <a:pPr marL="457200" lvl="1" indent="0">
              <a:buNone/>
              <a:defRPr/>
            </a:pPr>
            <a:r>
              <a:rPr lang="fr-FR" sz="2600" b="1">
                <a:solidFill>
                  <a:srgbClr val="0000FF"/>
                </a:solidFill>
              </a:rPr>
              <a:t>QUOI ?</a:t>
            </a:r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fr-FR" sz="2600"/>
              <a:t>Cause du décès de l’homme inhumé ? Date du décès ? </a:t>
            </a:r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fr-FR" sz="2600"/>
              <a:t>Un produit suspect peut-il être à l’origine de la maladie 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237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9AEFC-833A-4345-8CDA-4A0653F3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1" y="-129398"/>
            <a:ext cx="10515600" cy="1325563"/>
          </a:xfrm>
        </p:spPr>
        <p:txBody>
          <a:bodyPr/>
          <a:lstStyle/>
          <a:p>
            <a:pPr algn="ctr"/>
            <a:r>
              <a:rPr lang="fr-FR" u="sng">
                <a:latin typeface="+mn-lt"/>
              </a:rPr>
              <a:t>Suite de la liste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A2896-D2E6-4972-A9AB-30C563F02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515" y="1196165"/>
            <a:ext cx="10515600" cy="5520644"/>
          </a:xfrm>
        </p:spPr>
        <p:txBody>
          <a:bodyPr>
            <a:normAutofit/>
          </a:bodyPr>
          <a:lstStyle/>
          <a:p>
            <a:pPr marL="457200" lvl="1" indent="0">
              <a:buNone/>
              <a:defRPr/>
            </a:pPr>
            <a:r>
              <a:rPr lang="fr-FR" b="1">
                <a:solidFill>
                  <a:srgbClr val="0000FF"/>
                </a:solidFill>
              </a:rPr>
              <a:t>COMMENT ?</a:t>
            </a:r>
            <a:r>
              <a:rPr lang="fr-FR" b="1"/>
              <a:t> </a:t>
            </a:r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fr-FR"/>
              <a:t>Les cas sont-ils liés entre eux ? (famille, salle de classe, travail, voyage, etc.)</a:t>
            </a:r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fr-FR"/>
              <a:t>Que s’est-il passé aux funérailles ? </a:t>
            </a:r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fr-FR"/>
              <a:t>Combien de personnes étaient présentes aux funérailles ?  </a:t>
            </a:r>
          </a:p>
          <a:p>
            <a:pPr marL="457200" lvl="1" indent="0">
              <a:buNone/>
              <a:defRPr/>
            </a:pPr>
            <a:endParaRPr lang="en-CA" b="1" dirty="0"/>
          </a:p>
          <a:p>
            <a:pPr marL="457200" lvl="1" indent="0">
              <a:buNone/>
              <a:defRPr/>
            </a:pPr>
            <a:r>
              <a:rPr lang="fr-FR" b="1">
                <a:solidFill>
                  <a:srgbClr val="0000FF"/>
                </a:solidFill>
              </a:rPr>
              <a:t>CAPACITÉ DE RÉPONSE </a:t>
            </a:r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fr-FR"/>
              <a:t>Quelle est la capacité de l’hôpital et du laboratoire ?  </a:t>
            </a:r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fr-FR"/>
              <a:t>Dispose-t-on de matériel pour le contrôle des infections sur site ?  </a:t>
            </a:r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fr-FR"/>
              <a:t>De quoi avez-vous besoin en priorité ? </a:t>
            </a:r>
          </a:p>
          <a:p>
            <a:pPr marL="0" indent="0">
              <a:buNone/>
              <a:defRPr/>
            </a:pPr>
            <a:endParaRPr lang="en-CA" sz="2400" b="1" dirty="0"/>
          </a:p>
          <a:p>
            <a:pPr marL="0" indent="0">
              <a:buNone/>
              <a:defRPr/>
            </a:pPr>
            <a:r>
              <a:rPr lang="fr-FR" sz="2400" b="1"/>
              <a:t>       </a:t>
            </a:r>
            <a:r>
              <a:rPr lang="fr-FR" sz="2400" b="1">
                <a:solidFill>
                  <a:srgbClr val="0000FF"/>
                </a:solidFill>
              </a:rPr>
              <a:t>PERCEPTION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fr-FR"/>
              <a:t>Quel est le ressenti de l’équipe locale sur la situation ? 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fr-FR"/>
              <a:t>Autres informations 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45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1722-C0B0-4C41-A819-668BCB102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193675"/>
            <a:ext cx="10515600" cy="1325563"/>
          </a:xfrm>
        </p:spPr>
        <p:txBody>
          <a:bodyPr/>
          <a:lstStyle/>
          <a:p>
            <a:pPr algn="ctr"/>
            <a:r>
              <a:rPr lang="fr-FR">
                <a:solidFill>
                  <a:srgbClr val="0000FF"/>
                </a:solidFill>
                <a:latin typeface="+mn-lt"/>
              </a:rPr>
              <a:t>Sur la base de l’étude de cas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41FE9-57E2-4202-95A2-37C32A4BC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425" y="1968500"/>
            <a:ext cx="10515600" cy="435133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fr-FR" sz="3200" b="1">
                <a:solidFill>
                  <a:srgbClr val="0000FF"/>
                </a:solidFill>
              </a:rPr>
              <a:t>Travail de groupe</a:t>
            </a:r>
          </a:p>
          <a:p>
            <a:pPr marL="0" indent="0">
              <a:buNone/>
              <a:defRPr/>
            </a:pPr>
            <a:endParaRPr lang="en-CA" dirty="0"/>
          </a:p>
          <a:p>
            <a:pPr marL="0" indent="0">
              <a:buNone/>
              <a:defRPr/>
            </a:pPr>
            <a:r>
              <a:rPr lang="fr-FR"/>
              <a:t>Quelle est votre recommandation immédiate pour soutenir votre personnel du terrain ?</a:t>
            </a:r>
          </a:p>
          <a:p>
            <a:pPr marL="0" indent="0" algn="ctr">
              <a:buNone/>
            </a:pPr>
            <a:endParaRPr lang="en-CA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fr-FR" b="1">
                <a:solidFill>
                  <a:srgbClr val="FF0000"/>
                </a:solidFill>
              </a:rPr>
              <a:t>5 minutes</a:t>
            </a:r>
          </a:p>
        </p:txBody>
      </p:sp>
    </p:spTree>
    <p:extLst>
      <p:ext uri="{BB962C8B-B14F-4D97-AF65-F5344CB8AC3E}">
        <p14:creationId xmlns:p14="http://schemas.microsoft.com/office/powerpoint/2010/main" val="14519718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_SLIDE_GUID" val="FDAFE216-604F-44B8-BA63-0AAF1331E2FC"/>
  <p:tag name="OR_OFFICE_MAJOR_VERSION" val="14"/>
  <p:tag name="OR_POLL_START_MODE" val="Automatic"/>
  <p:tag name="OR_CHART_VALUE_LABEL_FORMAT" val="Response_Count"/>
  <p:tag name="OR_CHART_RESPONSE_DENOMINATOR" val="Responses"/>
  <p:tag name="OR_CHART_FIXED_RESPONSE_DENOMINATOR" val="100"/>
  <p:tag name="OR_CHART_COLOR_MODE" val="User_Defined"/>
  <p:tag name="OR_CHART_APPLY_OMBEA_TEMPLATE" val="True"/>
  <p:tag name="OR_CHART_TYPE" val="xl3DColumnClustered"/>
  <p:tag name="OR_POLL_DEFAULT_ANSWER_OPTION" val="None"/>
  <p:tag name="OR_SLIDE_TYPE" val="OR_QUESTION_SLIDE"/>
  <p:tag name="OR_IS_POLLED" val="False"/>
  <p:tag name="OR_ANSWERS_BULLET_STYLE" val="ppBulletArabicPeriod"/>
  <p:tag name="OR_POLL_FLOW" val="Automatic"/>
  <p:tag name="OR_CHART_DISPLAY_MODE" val="Automatic"/>
  <p:tag name="OR_POLL_TIME_LIMIT" val="30"/>
  <p:tag name="OR_POLL_COUNTDOWN_START_MODE" val="Manual"/>
  <p:tag name="OR_POLL_MULTIPLE_RESPONSES" val="1"/>
  <p:tag name="OR_POLL_DUPLICATES_ALLOWED" val="False"/>
  <p:tag name="OR_CATEGORIZING" val="False"/>
  <p:tag name="OR_PRIORITY_RANKING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_SHAPE_TYPE" val="OR_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_SHAPE_TYPE" val="OR_ANSWERS"/>
  <p:tag name="OR_ANSWERS_TEXT" val="It is a sexually transmissible disease?&#10;It is an infectious disease responsible for secondary case&#10;It is a highly transmissible disease&#10;It is a virulent disease"/>
  <p:tag name="OR_ANSWER_POINTS" val="0.00,0.00,0.00,0.00"/>
  <p:tag name="OR_EXCEL_ANSWER_COLORS" val="-8355840,-16711872,-2547695,-126207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_SHAPE_TYPE" val="OR_START_COUNTDOWN_EVEN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_SLIDE_GUID" val="9E7193B3-BDC5-46D1-9301-D3AF84F2D768"/>
  <p:tag name="OR_ANSWERS_BULLET_STYLE" val="ppBulletAlphaUCParenRight"/>
  <p:tag name="OR_OFFICE_MAJOR_VERSION" val="14"/>
  <p:tag name="OR_POLL_START_MODE" val="Automatic"/>
  <p:tag name="OR_POLL_COUNTDOWN_START_MODE" val="Automatic"/>
  <p:tag name="OR_POLL_FLOW" val="Automatic"/>
  <p:tag name="OR_CHART_VALUE_LABEL_FORMAT" val="Response_Count"/>
  <p:tag name="OR_CHART_RESPONSE_DENOMINATOR" val="Responses"/>
  <p:tag name="OR_CHART_FIXED_RESPONSE_DENOMINATOR" val="100"/>
  <p:tag name="OR_CHART_COLOR_MODE" val="User_Defined"/>
  <p:tag name="OR_CHART_APPLY_OMBEA_TEMPLATE" val="True"/>
  <p:tag name="OR_CHART_DISPLAY_MODE" val="Automatic"/>
  <p:tag name="OR_CHART_TYPE" val="xl3DColumnClustered"/>
  <p:tag name="OR_POLL_MULTIPLE_RESPONSES" val="1"/>
  <p:tag name="OR_POLL_DUPLICATES_ALLOWED" val="False"/>
  <p:tag name="OR_POLL_DEFAULT_ANSWER_OPTION" val="None"/>
  <p:tag name="OR_CATEGORIZING" val="False"/>
  <p:tag name="OR_POLL_TIME_LIMIT" val="-1"/>
  <p:tag name="OR_SLIDE_TYPE" val="OR_QUESTION_SLIDE"/>
  <p:tag name="OR_IS_POLLED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_SHAPE_TYPE" val="OR_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_SLIDE_GUID" val="9E7193B3-BDC5-46D1-9301-D3AF84F2D768"/>
  <p:tag name="OR_ANSWERS_BULLET_STYLE" val="ppBulletAlphaUCParenRight"/>
  <p:tag name="OR_OFFICE_MAJOR_VERSION" val="14"/>
  <p:tag name="OR_POLL_START_MODE" val="Automatic"/>
  <p:tag name="OR_POLL_COUNTDOWN_START_MODE" val="Automatic"/>
  <p:tag name="OR_POLL_FLOW" val="Automatic"/>
  <p:tag name="OR_CHART_VALUE_LABEL_FORMAT" val="Response_Count"/>
  <p:tag name="OR_CHART_RESPONSE_DENOMINATOR" val="Responses"/>
  <p:tag name="OR_CHART_FIXED_RESPONSE_DENOMINATOR" val="100"/>
  <p:tag name="OR_CHART_COLOR_MODE" val="User_Defined"/>
  <p:tag name="OR_CHART_APPLY_OMBEA_TEMPLATE" val="True"/>
  <p:tag name="OR_CHART_DISPLAY_MODE" val="Automatic"/>
  <p:tag name="OR_CHART_TYPE" val="xl3DColumnClustered"/>
  <p:tag name="OR_POLL_MULTIPLE_RESPONSES" val="1"/>
  <p:tag name="OR_POLL_DUPLICATES_ALLOWED" val="False"/>
  <p:tag name="OR_POLL_DEFAULT_ANSWER_OPTION" val="None"/>
  <p:tag name="OR_CATEGORIZING" val="False"/>
  <p:tag name="OR_POLL_TIME_LIMIT" val="-1"/>
  <p:tag name="OR_SLIDE_TYPE" val="OR_QUESTION_SLIDE"/>
  <p:tag name="OR_IS_POLLED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_SHAPE_TYPE" val="OR_TITL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_SHAPE_TYPE" val="OR_ANSWERS"/>
  <p:tag name="OR_ANSWERS_TEXT" val="Point source&#10;Inter human transmission &#10;Continuing common source "/>
  <p:tag name="OR_EXCEL_ANSWER_COLORS" val="-10838489,-14521195,-254769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CRC Team Document" ma:contentTypeID="0x010100F306B2604BE44180B8B82333BE64DF4E005A5CBB6C53404A16AAEA5338BA523999000A8DC57427FE8447B6BC7D6E7F551E9D" ma:contentTypeVersion="59" ma:contentTypeDescription="Upload Form" ma:contentTypeScope="" ma:versionID="af942c23399e2bbf09343e682b64174d">
  <xsd:schema xmlns:xsd="http://www.w3.org/2001/XMLSchema" xmlns:xs="http://www.w3.org/2001/XMLSchema" xmlns:p="http://schemas.microsoft.com/office/2006/metadata/properties" xmlns:ns1="http://schemas.microsoft.com/sharepoint/v3" xmlns:ns2="71402401-ee9a-4cfa-82a8-ebbd88d5d766" xmlns:ns3="a8a2af44-4b8d-404b-a8bd-4186350a523c" xmlns:ns4="775538c5-eb89-48ba-a372-0acd5d6f1291" targetNamespace="http://schemas.microsoft.com/office/2006/metadata/properties" ma:root="true" ma:fieldsID="9eefc4f65a2f985d9d7f7f4fa1d65849" ns1:_="" ns2:_="" ns3:_="" ns4:_="">
    <xsd:import namespace="http://schemas.microsoft.com/sharepoint/v3"/>
    <xsd:import namespace="71402401-ee9a-4cfa-82a8-ebbd88d5d766"/>
    <xsd:import namespace="a8a2af44-4b8d-404b-a8bd-4186350a523c"/>
    <xsd:import namespace="775538c5-eb89-48ba-a372-0acd5d6f1291"/>
    <xsd:element name="properties">
      <xsd:complexType>
        <xsd:sequence>
          <xsd:element name="documentManagement">
            <xsd:complexType>
              <xsd:all>
                <xsd:element ref="ns2:ICRCIMP_IsFocus" minOccurs="0"/>
                <xsd:element ref="ns3:IsIntranet" minOccurs="0"/>
                <xsd:element ref="ns3:Period_x0020_start" minOccurs="0"/>
                <xsd:element ref="ns3:Period_x0020_end" minOccurs="0"/>
                <xsd:element ref="ns2:ICRCIMP_IsRecord" minOccurs="0"/>
                <xsd:element ref="ns2:ICRCIMP_RMIdentifier" minOccurs="0"/>
                <xsd:element ref="ns2:ICRCIMP_RMTransfer" minOccurs="0"/>
                <xsd:element ref="ns1:AverageRating" minOccurs="0"/>
                <xsd:element ref="ns1:RatingCount" minOccurs="0"/>
                <xsd:element ref="ns3:_dlc_DocIdUrl" minOccurs="0"/>
                <xsd:element ref="ns2:ICRCIMP_RMUnitInCharge_H" minOccurs="0"/>
                <xsd:element ref="ns3:TaxCatchAll" minOccurs="0"/>
                <xsd:element ref="ns3:TaxCatchAllLabel" minOccurs="0"/>
                <xsd:element ref="ns3:_dlc_DocIdPersistId" minOccurs="0"/>
                <xsd:element ref="ns2:ICRCIMP_Keyword_H" minOccurs="0"/>
                <xsd:element ref="ns3:_dlc_DocId" minOccurs="0"/>
                <xsd:element ref="ns2:ICRCIMP_OrganizationalAccronym_H" minOccurs="0"/>
                <xsd:element ref="ns2:ICRCIMP_Country_H" minOccurs="0"/>
                <xsd:element ref="ns2:ICRCIMP_DocumentType_H" minOccurs="0"/>
                <xsd:element ref="ns2:ICRCIMP_IHT_H" minOccurs="0"/>
                <xsd:element ref="ns2:ICRCIMP_BusinessFunction_H" minOccurs="0"/>
                <xsd:element ref="ns4:pe3ed4b1638e49a0a22b56e84a30773f" minOccurs="0"/>
                <xsd:element ref="ns2:h205814a13eb4c68bb83316f6dea6ef2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16" nillable="true" ma:displayName="Rating (0-5)" ma:decimals="2" ma:description="Average value of all the ratings that have been submitted" ma:hidden="true" ma:internalName="AverageRating" ma:readOnly="false">
      <xsd:simpleType>
        <xsd:restriction base="dms:Number"/>
      </xsd:simpleType>
    </xsd:element>
    <xsd:element name="RatingCount" ma:index="17" nillable="true" ma:displayName="Number of Ratings" ma:decimals="0" ma:description="Number of ratings submitted" ma:hidden="true" ma:internalName="RatingCount" ma:readOnly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402401-ee9a-4cfa-82a8-ebbd88d5d766" elementFormDefault="qualified">
    <xsd:import namespace="http://schemas.microsoft.com/office/2006/documentManagement/types"/>
    <xsd:import namespace="http://schemas.microsoft.com/office/infopath/2007/PartnerControls"/>
    <xsd:element name="ICRCIMP_IsFocus" ma:index="5" nillable="true" ma:displayName="Is Key Document" ma:default="0" ma:internalName="ICRCIMP_IsFocus">
      <xsd:simpleType>
        <xsd:restriction base="dms:Boolean"/>
      </xsd:simpleType>
    </xsd:element>
    <xsd:element name="ICRCIMP_IsRecord" ma:index="12" nillable="true" ma:displayName="Is Record" ma:default="0" ma:internalName="ICRCIMP_IsRecord">
      <xsd:simpleType>
        <xsd:restriction base="dms:Boolean"/>
      </xsd:simpleType>
    </xsd:element>
    <xsd:element name="ICRCIMP_RMIdentifier" ma:index="13" nillable="true" ma:displayName="RM Identifier" ma:hidden="true" ma:internalName="ICRCIMP_RMIdentifier" ma:readOnly="false">
      <xsd:simpleType>
        <xsd:restriction base="dms:Text"/>
      </xsd:simpleType>
    </xsd:element>
    <xsd:element name="ICRCIMP_RMTransfer" ma:index="15" nillable="true" ma:displayName="RM Transfer" ma:format="Image" ma:hidden="true" ma:internalName="ICRCIMP_RMTransfer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CRCIMP_RMUnitInCharge_H" ma:index="25" nillable="true" ma:taxonomy="true" ma:internalName="ICRCIMP_RMUnitInCharge_H" ma:taxonomyFieldName="ICRCIMP_RMUnitInCharge" ma:displayName="RM Unit In Charge" ma:readOnly="false" ma:default="" ma:fieldId="{6e3f7d82-bb30-4acf-bd11-eef511e2f6ff}" ma:sspId="ab0fa9d1-5a5a-4c9b-9c24-b67ffc5bb60f" ma:termSetId="9e1982ce-954c-4bc3-b476-a56a519943c0" ma:anchorId="63380a77-9e03-450d-9a07-fe8456eb1d4e" ma:open="false" ma:isKeyword="false">
      <xsd:complexType>
        <xsd:sequence>
          <xsd:element ref="pc:Terms" minOccurs="0" maxOccurs="1"/>
        </xsd:sequence>
      </xsd:complexType>
    </xsd:element>
    <xsd:element name="ICRCIMP_Keyword_H" ma:index="29" nillable="true" ma:taxonomy="true" ma:internalName="ICRCIMP_Keyword_H" ma:taxonomyFieldName="ICRCIMP_Keyword" ma:displayName="Keyword" ma:readOnly="false" ma:default="" ma:fieldId="{f27af7a6-d078-4508-aeeb-bc60d2b2a9c2}" ma:taxonomyMulti="true" ma:sspId="ab0fa9d1-5a5a-4c9b-9c24-b67ffc5bb60f" ma:termSetId="9e1982ce-954c-4bc3-b476-a56a519943c0" ma:anchorId="dc16195f-09ad-42a4-9fc8-901be5812cbf" ma:open="false" ma:isKeyword="false">
      <xsd:complexType>
        <xsd:sequence>
          <xsd:element ref="pc:Terms" minOccurs="0" maxOccurs="1"/>
        </xsd:sequence>
      </xsd:complexType>
    </xsd:element>
    <xsd:element name="ICRCIMP_OrganizationalAccronym_H" ma:index="31" nillable="true" ma:taxonomy="true" ma:internalName="ICRCIMP_OrganizationalAccronym_H" ma:taxonomyFieldName="ICRCIMP_OrganizationalAccronym" ma:displayName="Organizational Acronym" ma:readOnly="false" ma:default="" ma:fieldId="{7ccf5c89-e992-4c56-8c3d-f080454b7083}" ma:sspId="ab0fa9d1-5a5a-4c9b-9c24-b67ffc5bb60f" ma:termSetId="9e1982ce-954c-4bc3-b476-a56a519943c0" ma:anchorId="63380a77-9e03-450d-9a07-fe8456eb1d4e" ma:open="false" ma:isKeyword="false">
      <xsd:complexType>
        <xsd:sequence>
          <xsd:element ref="pc:Terms" minOccurs="0" maxOccurs="1"/>
        </xsd:sequence>
      </xsd:complexType>
    </xsd:element>
    <xsd:element name="ICRCIMP_Country_H" ma:index="32" nillable="true" ma:taxonomy="true" ma:internalName="ICRCIMP_Country_H" ma:taxonomyFieldName="ICRCIMP_Country" ma:displayName="Country" ma:readOnly="false" ma:default="" ma:fieldId="{43c356ae-dbf9-4781-9db5-36f4e2c43aa5}" ma:taxonomyMulti="true" ma:sspId="ab0fa9d1-5a5a-4c9b-9c24-b67ffc5bb60f" ma:termSetId="9e1982ce-954c-4bc3-b476-a56a519943c0" ma:anchorId="ef6172f5-22a7-44c1-85b4-1009e07f4347" ma:open="false" ma:isKeyword="false">
      <xsd:complexType>
        <xsd:sequence>
          <xsd:element ref="pc:Terms" minOccurs="0" maxOccurs="1"/>
        </xsd:sequence>
      </xsd:complexType>
    </xsd:element>
    <xsd:element name="ICRCIMP_DocumentType_H" ma:index="33" nillable="true" ma:taxonomy="true" ma:internalName="ICRCIMP_DocumentType_H" ma:taxonomyFieldName="ICRCIMP_DocumentType" ma:displayName="Document Type" ma:readOnly="false" ma:default="" ma:fieldId="{be9838ba-4f15-4a58-a832-ef14848e4da7}" ma:sspId="ab0fa9d1-5a5a-4c9b-9c24-b67ffc5bb60f" ma:termSetId="9e1982ce-954c-4bc3-b476-a56a519943c0" ma:anchorId="d4aee717-125d-40b5-a4ac-9555539d892b" ma:open="false" ma:isKeyword="false">
      <xsd:complexType>
        <xsd:sequence>
          <xsd:element ref="pc:Terms" minOccurs="0" maxOccurs="1"/>
        </xsd:sequence>
      </xsd:complexType>
    </xsd:element>
    <xsd:element name="ICRCIMP_IHT_H" ma:index="34" nillable="true" ma:taxonomy="true" ma:internalName="ICRCIMP_IHT_H" ma:taxonomyFieldName="ICRCIMP_IHT" ma:displayName="IHT" ma:readOnly="false" ma:default="" ma:fieldId="{065c2617-21f6-47e4-87f5-3c0378fecd5d}" ma:sspId="ab0fa9d1-5a5a-4c9b-9c24-b67ffc5bb60f" ma:termSetId="9e1982ce-954c-4bc3-b476-a56a519943c0" ma:anchorId="b0b0a92e-8599-45de-9f88-f18d1883a95e" ma:open="false" ma:isKeyword="false">
      <xsd:complexType>
        <xsd:sequence>
          <xsd:element ref="pc:Terms" minOccurs="0" maxOccurs="1"/>
        </xsd:sequence>
      </xsd:complexType>
    </xsd:element>
    <xsd:element name="ICRCIMP_BusinessFunction_H" ma:index="35" nillable="true" ma:taxonomy="true" ma:internalName="ICRCIMP_BusinessFunction_H" ma:taxonomyFieldName="ICRCIMP_BusinessFunction" ma:displayName="Business Function" ma:readOnly="false" ma:default="" ma:fieldId="{135f9e93-e411-4f51-a3e4-c80a6701173e}" ma:sspId="ab0fa9d1-5a5a-4c9b-9c24-b67ffc5bb60f" ma:termSetId="9e1982ce-954c-4bc3-b476-a56a519943c0" ma:anchorId="1f494b62-34d6-4855-af7c-08b76e795dc3" ma:open="false" ma:isKeyword="false">
      <xsd:complexType>
        <xsd:sequence>
          <xsd:element ref="pc:Terms" minOccurs="0" maxOccurs="1"/>
        </xsd:sequence>
      </xsd:complexType>
    </xsd:element>
    <xsd:element name="h205814a13eb4c68bb83316f6dea6ef2" ma:index="38" nillable="true" ma:taxonomy="true" ma:internalName="h205814a13eb4c68bb83316f6dea6ef2" ma:taxonomyFieldName="ICRCIMP_KeyIssue" ma:displayName="Key Issue" ma:fieldId="{1205814a-13eb-4c68-bb83-316f6dea6ef2}" ma:sspId="ab0fa9d1-5a5a-4c9b-9c24-b67ffc5bb60f" ma:termSetId="9e1982ce-954c-4bc3-b476-a56a519943c0" ma:anchorId="a8ad2310-98ac-4bbe-9c4d-0a57da7951af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a2af44-4b8d-404b-a8bd-4186350a523c" elementFormDefault="qualified">
    <xsd:import namespace="http://schemas.microsoft.com/office/2006/documentManagement/types"/>
    <xsd:import namespace="http://schemas.microsoft.com/office/infopath/2007/PartnerControls"/>
    <xsd:element name="IsIntranet" ma:index="6" nillable="true" ma:displayName="Is Intranet" ma:default="0" ma:internalName="IsIntranet">
      <xsd:simpleType>
        <xsd:restriction base="dms:Boolean"/>
      </xsd:simpleType>
    </xsd:element>
    <xsd:element name="Period_x0020_start" ma:index="10" nillable="true" ma:displayName="Period start" ma:format="DateOnly" ma:internalName="Period_x0020_start">
      <xsd:simpleType>
        <xsd:restriction base="dms:DateTime"/>
      </xsd:simpleType>
    </xsd:element>
    <xsd:element name="Period_x0020_end" ma:index="11" nillable="true" ma:displayName="Period end" ma:format="DateOnly" ma:internalName="Period_x0020_end">
      <xsd:simpleType>
        <xsd:restriction base="dms:DateTime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axCatchAll" ma:index="26" nillable="true" ma:displayName="Taxonomy Catch All Column" ma:hidden="true" ma:list="{bb80481a-0eda-4050-92b4-209d87b2a08d}" ma:internalName="TaxCatchAll" ma:showField="CatchAllData" ma:web="71402401-ee9a-4cfa-82a8-ebbd88d5d7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7" nillable="true" ma:displayName="Taxonomy Catch All Column1" ma:hidden="true" ma:list="{bb80481a-0eda-4050-92b4-209d87b2a08d}" ma:internalName="TaxCatchAllLabel" ma:readOnly="true" ma:showField="CatchAllDataLabel" ma:web="71402401-ee9a-4cfa-82a8-ebbd88d5d7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PersistId" ma:index="2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_dlc_DocId" ma:index="3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5538c5-eb89-48ba-a372-0acd5d6f1291" elementFormDefault="qualified">
    <xsd:import namespace="http://schemas.microsoft.com/office/2006/documentManagement/types"/>
    <xsd:import namespace="http://schemas.microsoft.com/office/infopath/2007/PartnerControls"/>
    <xsd:element name="pe3ed4b1638e49a0a22b56e84a30773f" ma:index="36" nillable="true" ma:taxonomy="true" ma:internalName="pe3ed4b1638e49a0a22b56e84a30773f" ma:taxonomyFieldName="Key_x0020_Issue" ma:displayName="Key Issue" ma:default="3;#- No key issue|32056555-74b8-4174-9beb-b0d6d010855f" ma:fieldId="{9e3ed4b1-638e-49a0-a22b-56e84a30773f}" ma:sspId="ab0fa9d1-5a5a-4c9b-9c24-b67ffc5bb60f" ma:termSetId="9e1982ce-954c-4bc3-b476-a56a519943c0" ma:anchorId="a8ad2310-98ac-4bbe-9c4d-0a57da7951af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1" ma:displayName="Summary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ab0fa9d1-5a5a-4c9b-9c24-b67ffc5bb60f" ContentTypeId="0x010100F306B2604BE44180B8B82333BE64DF4E005A5CBB6C53404A16AAEA5338BA523999" PreviousValue="false"/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RCIMP_Country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No Country</TermName>
          <TermId xmlns="http://schemas.microsoft.com/office/infopath/2007/PartnerControls">1f55df4f-c103-4303-b974-426a8e7d1d06</TermId>
        </TermInfo>
      </Terms>
    </ICRCIMP_Country_H>
    <Period_x0020_start xmlns="a8a2af44-4b8d-404b-a8bd-4186350a523c">2023-05-09T17:00:00+00:00</Period_x0020_start>
    <TaxCatchAll xmlns="a8a2af44-4b8d-404b-a8bd-4186350a523c">
      <Value>4</Value>
      <Value>31</Value>
      <Value>2</Value>
      <Value>1</Value>
      <Value>3</Value>
    </TaxCatchAll>
    <ICRCIMP_DocumentType_H xmlns="71402401-ee9a-4cfa-82a8-ebbd88d5d766">
      <Terms xmlns="http://schemas.microsoft.com/office/infopath/2007/PartnerControls"/>
    </ICRCIMP_DocumentType_H>
    <ICRCIMP_IHT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23eb6094-56fc-4ad4-8ae2-cf1575a694f0</TermId>
        </TermInfo>
      </Terms>
    </ICRCIMP_IHT_H>
    <IsIntranet xmlns="a8a2af44-4b8d-404b-a8bd-4186350a523c">false</IsIntranet>
    <ICRCIMP_BusinessFunction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Assistance</TermName>
          <TermId xmlns="http://schemas.microsoft.com/office/infopath/2007/PartnerControls">9015aaae-65d7-4217-8889-581aaffe05a3</TermId>
        </TermInfo>
      </Terms>
    </ICRCIMP_BusinessFunction_H>
    <pe3ed4b1638e49a0a22b56e84a30773f xmlns="775538c5-eb89-48ba-a372-0acd5d6f1291">
      <Terms xmlns="http://schemas.microsoft.com/office/infopath/2007/PartnerControls">
        <TermInfo xmlns="http://schemas.microsoft.com/office/infopath/2007/PartnerControls">
          <TermName xmlns="http://schemas.microsoft.com/office/infopath/2007/PartnerControls">- No key issue</TermName>
          <TermId xmlns="http://schemas.microsoft.com/office/infopath/2007/PartnerControls">32056555-74b8-4174-9beb-b0d6d010855f</TermId>
        </TermInfo>
      </Terms>
    </pe3ed4b1638e49a0a22b56e84a30773f>
    <ICRCIMP_RMIdentifier xmlns="71402401-ee9a-4cfa-82a8-ebbd88d5d766" xsi:nil="true"/>
    <RatingCount xmlns="http://schemas.microsoft.com/sharepoint/v3" xsi:nil="true"/>
    <ICRCIMP_IsRecord xmlns="71402401-ee9a-4cfa-82a8-ebbd88d5d766">true</ICRCIMP_IsRecord>
    <ICRCIMP_RMTransfer xmlns="71402401-ee9a-4cfa-82a8-ebbd88d5d766">
      <Url xsi:nil="true"/>
      <Description xsi:nil="true"/>
    </ICRCIMP_RMTransfer>
    <ICRCIMP_Keyword_H xmlns="71402401-ee9a-4cfa-82a8-ebbd88d5d766">
      <Terms xmlns="http://schemas.microsoft.com/office/infopath/2007/PartnerControls"/>
    </ICRCIMP_Keyword_H>
    <ICRCIMP_OrganizationalAccronym_H xmlns="71402401-ee9a-4cfa-82a8-ebbd88d5d766">
      <Terms xmlns="http://schemas.microsoft.com/office/infopath/2007/PartnerControls"/>
    </ICRCIMP_OrganizationalAccronym_H>
    <AverageRating xmlns="http://schemas.microsoft.com/sharepoint/v3" xsi:nil="true"/>
    <h205814a13eb4c68bb83316f6dea6ef2 xmlns="71402401-ee9a-4cfa-82a8-ebbd88d5d766">
      <Terms xmlns="http://schemas.microsoft.com/office/infopath/2007/PartnerControls"/>
    </h205814a13eb4c68bb83316f6dea6ef2>
    <ICRCIMP_IsFocus xmlns="71402401-ee9a-4cfa-82a8-ebbd88d5d766">false</ICRCIMP_IsFocus>
    <Period_x0020_end xmlns="a8a2af44-4b8d-404b-a8bd-4186350a523c" xsi:nil="true"/>
    <ICRCIMP_RMUnitInCharge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GVA_OP_ASSIST_HELP</TermName>
          <TermId xmlns="http://schemas.microsoft.com/office/infopath/2007/PartnerControls">c53394dc-0df0-45c5-8220-3bdc97c5e4ad</TermId>
        </TermInfo>
      </Terms>
    </ICRCIMP_RMUnitInCharge_H>
    <_dlc_DocId xmlns="a8a2af44-4b8d-404b-a8bd-4186350a523c">TSASSIST-19-3334</_dlc_DocId>
    <_dlc_DocIdUrl xmlns="a8a2af44-4b8d-404b-a8bd-4186350a523c">
      <Url>https://collab.ext.icrc.org/sites/TS_ASSIST/_layouts/15/DocIdRedir.aspx?ID=TSASSIST-19-3334</Url>
      <Description>TSASSIST-19-3334</Description>
    </_dlc_DocIdUrl>
  </documentManagement>
</p:properties>
</file>

<file path=customXml/itemProps1.xml><?xml version="1.0" encoding="utf-8"?>
<ds:datastoreItem xmlns:ds="http://schemas.openxmlformats.org/officeDocument/2006/customXml" ds:itemID="{64EC7BE0-20A9-4F27-ADAB-01C7FB7637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402401-ee9a-4cfa-82a8-ebbd88d5d766"/>
    <ds:schemaRef ds:uri="a8a2af44-4b8d-404b-a8bd-4186350a523c"/>
    <ds:schemaRef ds:uri="775538c5-eb89-48ba-a372-0acd5d6f12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958CBA-63F6-4CC2-BDF8-FAFEA54FD4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E4614C-AA60-498A-8049-37648D7EC03C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4CAB1CE1-F572-4A57-B968-B8A9C7011D7B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82BB680D-40AD-4FA5-9E0A-AF4EDD17DC4B}">
  <ds:schemaRefs>
    <ds:schemaRef ds:uri="http://schemas.microsoft.com/office/2006/metadata/properties"/>
    <ds:schemaRef ds:uri="http://schemas.microsoft.com/office/infopath/2007/PartnerControls"/>
    <ds:schemaRef ds:uri="71402401-ee9a-4cfa-82a8-ebbd88d5d766"/>
    <ds:schemaRef ds:uri="a8a2af44-4b8d-404b-a8bd-4186350a523c"/>
    <ds:schemaRef ds:uri="775538c5-eb89-48ba-a372-0acd5d6f1291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4318</Words>
  <Application>Microsoft Office PowerPoint</Application>
  <PresentationFormat>Widescreen</PresentationFormat>
  <Paragraphs>665</Paragraphs>
  <Slides>65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Arial</vt:lpstr>
      <vt:lpstr>Calibri</vt:lpstr>
      <vt:lpstr>Calibri Light</vt:lpstr>
      <vt:lpstr>Courier New</vt:lpstr>
      <vt:lpstr>Symbol</vt:lpstr>
      <vt:lpstr>Times</vt:lpstr>
      <vt:lpstr>Wingdings</vt:lpstr>
      <vt:lpstr>Office Theme</vt:lpstr>
      <vt:lpstr>Diagram</vt:lpstr>
      <vt:lpstr>Maladies transmissibles Enquêtes sur les épidémies et contrôle</vt:lpstr>
      <vt:lpstr>Objectifs </vt:lpstr>
      <vt:lpstr>Définitions     </vt:lpstr>
      <vt:lpstr>Étude de cas : enquête sur une épidémie au Seewhat en 2018</vt:lpstr>
      <vt:lpstr>Mardi 25 avril 2017, 12h00 :  dans votre bureau de Treetown, capital du Seewhat</vt:lpstr>
      <vt:lpstr>Sur la base de l’étude de cas</vt:lpstr>
      <vt:lpstr>Liste</vt:lpstr>
      <vt:lpstr>Suite de la liste</vt:lpstr>
      <vt:lpstr>Sur la base de l’étude de cas </vt:lpstr>
      <vt:lpstr>Recommandations immédiates</vt:lpstr>
      <vt:lpstr>Que recommandez-vous ?</vt:lpstr>
      <vt:lpstr>Pourquoi mener une enquête ? </vt:lpstr>
      <vt:lpstr>     Sur la base de l’étude de cas</vt:lpstr>
      <vt:lpstr>10 étapes d’une enquête sur une épidémie</vt:lpstr>
      <vt:lpstr>ÉTAPE 1 : confirmer l’épidémie</vt:lpstr>
      <vt:lpstr>ÉTAPE 2 : confirmer le diagnostic</vt:lpstr>
      <vt:lpstr>Poursuite de l’épidémie : 26 avril, Bluetown </vt:lpstr>
      <vt:lpstr>Sur la base de l’étude de cas</vt:lpstr>
      <vt:lpstr>Tâches à effectuer au cours des prochaines heures </vt:lpstr>
      <vt:lpstr>ÉTAPE 3 : établir une définition de cas</vt:lpstr>
      <vt:lpstr>Éléments de la définition de cas</vt:lpstr>
      <vt:lpstr>Classification de cas</vt:lpstr>
      <vt:lpstr>Caractéristiques d’une définition de cas</vt:lpstr>
      <vt:lpstr>Caractéristiques d’une définition de cas : précise </vt:lpstr>
      <vt:lpstr>Caractéristiques d’une définition de cas : objective </vt:lpstr>
      <vt:lpstr>Caractéristiques d’une définition de cas : opérationnelle </vt:lpstr>
      <vt:lpstr>Caractéristiques d’une définition de cas : logique</vt:lpstr>
      <vt:lpstr>Sensibilité – Spécificité</vt:lpstr>
      <vt:lpstr>Étude de cas : quels signes devez-vous inclure dans la définition de cas ? </vt:lpstr>
      <vt:lpstr>ÉTAPE 4 : dénombrer les cas  </vt:lpstr>
      <vt:lpstr>Poursuite de l’épidémie : nouvelles données de l’enquête </vt:lpstr>
      <vt:lpstr>Qu’est-ce que ces nouvelles informations cruciales vous apprennent ?</vt:lpstr>
      <vt:lpstr>ÉTAPE 5 : procéder à l’épidémiologie descriptive</vt:lpstr>
      <vt:lpstr>Organiser l’information</vt:lpstr>
      <vt:lpstr>Épidémiologie descriptive : personne</vt:lpstr>
      <vt:lpstr>Épidémiologie descriptive : lieu</vt:lpstr>
      <vt:lpstr>Distribution géographique </vt:lpstr>
      <vt:lpstr>Épidémiologie descriptive : temps</vt:lpstr>
      <vt:lpstr>Comment créer une courbe épidémique</vt:lpstr>
      <vt:lpstr>Nombre de reproduction</vt:lpstr>
      <vt:lpstr>Courbes épidémiques classiques</vt:lpstr>
      <vt:lpstr>Exemples de courbes épidémiques classiques </vt:lpstr>
      <vt:lpstr>Qu’est-ce que la période d’incubation ?</vt:lpstr>
      <vt:lpstr>Qu’est-ce que la période d’incubation ?</vt:lpstr>
      <vt:lpstr>Exemple de courbe épidémique</vt:lpstr>
      <vt:lpstr>Quel est le modèle de transmission révélé par la courbe épidémique ? </vt:lpstr>
      <vt:lpstr>ÉTAPE 6 : formuler et tester des hypothèses  </vt:lpstr>
      <vt:lpstr>Étude de cas : description moment, lieu, personne </vt:lpstr>
      <vt:lpstr>Étude de cas : hypothèse</vt:lpstr>
      <vt:lpstr>6. Tester les hypothèses </vt:lpstr>
      <vt:lpstr>Épidémiologie analytique</vt:lpstr>
      <vt:lpstr>Sélectionner une conception de l’étude adaptée</vt:lpstr>
      <vt:lpstr>Étude de cas : hypothèses</vt:lpstr>
      <vt:lpstr>ÉTAPE 7 : mise en place de mesures de contrôle et de prévention</vt:lpstr>
      <vt:lpstr>Mise en place de mesures de contrôle et de prévention</vt:lpstr>
      <vt:lpstr>Mise en place de mesures de contrôle et de prévention</vt:lpstr>
      <vt:lpstr>ÉTAPE 8 : surveiller l’épidémie et réévaluer les stratégies</vt:lpstr>
      <vt:lpstr>ÉTAPE 9 : mener des enquêtes environnementales et des analyses de laboratoire</vt:lpstr>
      <vt:lpstr>Analyses de laboratoire</vt:lpstr>
      <vt:lpstr>Analyses de laboratoire  </vt:lpstr>
      <vt:lpstr>ÉTAPE 10 : communiquer les résultats</vt:lpstr>
      <vt:lpstr>Communiquer avec le public</vt:lpstr>
      <vt:lpstr>Noter et diffuser</vt:lpstr>
      <vt:lpstr>Cluster de décès inexpliqués dans le comté de Sinoe au Libéria</vt:lpstr>
      <vt:lpstr>Merci de votre attention   Des questions ?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Communicable Diseases:   Outbreak Investigation and Control</dc:title>
  <dc:creator>Monica Arpagaus</dc:creator>
  <cp:lastModifiedBy>Aleksandra Kokanovic</cp:lastModifiedBy>
  <cp:revision>103</cp:revision>
  <cp:lastPrinted>2019-12-09T10:30:47Z</cp:lastPrinted>
  <dcterms:created xsi:type="dcterms:W3CDTF">2019-11-03T14:41:21Z</dcterms:created>
  <dcterms:modified xsi:type="dcterms:W3CDTF">2023-06-02T10:18:03Z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0x010100F306B2604BE44180B8B82333BE64DF4E005A5CBB6C53404A16AAEA5338BA523999000A8DC57427FE8447B6BC7D6E7F551E9D</vt:lpwstr>
  </property>
  <property fmtid="{D5CDD505-2E9C-101B-9397-08002B2CF9AE}" pid="3" name="ICRCIMP_RMUnitInCharge">
    <vt:lpwstr>31;#GVA_OP_ASSIST_HELP|c53394dc-0df0-45c5-8220-3bdc97c5e4ad</vt:lpwstr>
  </property>
  <property fmtid="{D5CDD505-2E9C-101B-9397-08002B2CF9AE}" pid="4" name="ICRCIMP_ManageAccess">
    <vt:bool>false</vt:bool>
  </property>
  <property fmtid="{D5CDD505-2E9C-101B-9397-08002B2CF9AE}" pid="5" name="ICRCIMP_OrganizationalUnit">
    <vt:lpwstr/>
  </property>
  <property fmtid="{D5CDD505-2E9C-101B-9397-08002B2CF9AE}" pid="6" name="ICRCIMP_Site_H">
    <vt:lpwstr/>
  </property>
  <property fmtid="{D5CDD505-2E9C-101B-9397-08002B2CF9AE}" pid="7" name="ICRCIMP_Country">
    <vt:lpwstr>2;#No Country|1f55df4f-c103-4303-b974-426a8e7d1d06</vt:lpwstr>
  </property>
  <property fmtid="{D5CDD505-2E9C-101B-9397-08002B2CF9AE}" pid="8" name="ICRCIMP_OrganizationalAccronym">
    <vt:lpwstr/>
  </property>
  <property fmtid="{D5CDD505-2E9C-101B-9397-08002B2CF9AE}" pid="9" name="ICRCIMP_Site">
    <vt:lpwstr/>
  </property>
  <property fmtid="{D5CDD505-2E9C-101B-9397-08002B2CF9AE}" pid="10" name="ICRCIMP_DocumentType">
    <vt:lpwstr/>
  </property>
  <property fmtid="{D5CDD505-2E9C-101B-9397-08002B2CF9AE}" pid="11" name="Key Issue">
    <vt:lpwstr>3;#- No key issue|32056555-74b8-4174-9beb-b0d6d010855f</vt:lpwstr>
  </property>
  <property fmtid="{D5CDD505-2E9C-101B-9397-08002B2CF9AE}" pid="12" name="ICRCIMP_OrganizationalUnit_H">
    <vt:lpwstr/>
  </property>
  <property fmtid="{D5CDD505-2E9C-101B-9397-08002B2CF9AE}" pid="13" name="ICRCIMP_BusinessFunction">
    <vt:lpwstr>1;#Assistance|9015aaae-65d7-4217-8889-581aaffe05a3</vt:lpwstr>
  </property>
  <property fmtid="{D5CDD505-2E9C-101B-9397-08002B2CF9AE}" pid="14" name="ICRCIMP_Keyword">
    <vt:lpwstr/>
  </property>
  <property fmtid="{D5CDD505-2E9C-101B-9397-08002B2CF9AE}" pid="15" name="ICRCIMP_KeyIssue">
    <vt:lpwstr/>
  </property>
  <property fmtid="{D5CDD505-2E9C-101B-9397-08002B2CF9AE}" pid="16" name="ICRCIMP_IHT">
    <vt:lpwstr>4;#Internal|23eb6094-56fc-4ad4-8ae2-cf1575a694f0</vt:lpwstr>
  </property>
  <property fmtid="{D5CDD505-2E9C-101B-9397-08002B2CF9AE}" pid="17" name="_dlc_DocIdItemGuid">
    <vt:lpwstr>99fb75b3-9e32-4c98-8667-ee587ae4f6bf</vt:lpwstr>
  </property>
</Properties>
</file>