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3"/>
  </p:notesMasterIdLst>
  <p:sldIdLst>
    <p:sldId id="256" r:id="rId7"/>
    <p:sldId id="257" r:id="rId8"/>
    <p:sldId id="505" r:id="rId9"/>
    <p:sldId id="506" r:id="rId10"/>
    <p:sldId id="512" r:id="rId11"/>
    <p:sldId id="513" r:id="rId12"/>
    <p:sldId id="514" r:id="rId13"/>
    <p:sldId id="515" r:id="rId14"/>
    <p:sldId id="510" r:id="rId15"/>
    <p:sldId id="516" r:id="rId16"/>
    <p:sldId id="471" r:id="rId17"/>
    <p:sldId id="527" r:id="rId18"/>
    <p:sldId id="550" r:id="rId19"/>
    <p:sldId id="528" r:id="rId20"/>
    <p:sldId id="529" r:id="rId21"/>
    <p:sldId id="551" r:id="rId22"/>
    <p:sldId id="530" r:id="rId23"/>
    <p:sldId id="511" r:id="rId24"/>
    <p:sldId id="531" r:id="rId25"/>
    <p:sldId id="549" r:id="rId26"/>
    <p:sldId id="535" r:id="rId27"/>
    <p:sldId id="443" r:id="rId28"/>
    <p:sldId id="533" r:id="rId29"/>
    <p:sldId id="474" r:id="rId30"/>
    <p:sldId id="475" r:id="rId31"/>
    <p:sldId id="476" r:id="rId32"/>
    <p:sldId id="478" r:id="rId33"/>
    <p:sldId id="479" r:id="rId34"/>
    <p:sldId id="481" r:id="rId35"/>
    <p:sldId id="534" r:id="rId36"/>
    <p:sldId id="477" r:id="rId37"/>
    <p:sldId id="272" r:id="rId38"/>
    <p:sldId id="463" r:id="rId39"/>
    <p:sldId id="483" r:id="rId40"/>
    <p:sldId id="484" r:id="rId41"/>
    <p:sldId id="552" r:id="rId42"/>
    <p:sldId id="538" r:id="rId43"/>
    <p:sldId id="486" r:id="rId44"/>
    <p:sldId id="487" r:id="rId45"/>
    <p:sldId id="489" r:id="rId46"/>
    <p:sldId id="536" r:id="rId47"/>
    <p:sldId id="537" r:id="rId48"/>
    <p:sldId id="488" r:id="rId49"/>
    <p:sldId id="370" r:id="rId50"/>
    <p:sldId id="371" r:id="rId51"/>
    <p:sldId id="490" r:id="rId52"/>
    <p:sldId id="491" r:id="rId53"/>
    <p:sldId id="492" r:id="rId54"/>
    <p:sldId id="519" r:id="rId55"/>
    <p:sldId id="548" r:id="rId56"/>
    <p:sldId id="541" r:id="rId57"/>
    <p:sldId id="454" r:id="rId58"/>
    <p:sldId id="542" r:id="rId59"/>
    <p:sldId id="461" r:id="rId60"/>
    <p:sldId id="495" r:id="rId61"/>
    <p:sldId id="517" r:id="rId62"/>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5CD"/>
    <a:srgbClr val="1D8109"/>
    <a:srgbClr val="A0F1FE"/>
    <a:srgbClr val="3DCBB3"/>
    <a:srgbClr val="4FB9B9"/>
    <a:srgbClr val="FFF2CC"/>
    <a:srgbClr val="FFF5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92" autoAdjust="0"/>
    <p:restoredTop sz="69460" autoAdjust="0"/>
  </p:normalViewPr>
  <p:slideViewPr>
    <p:cSldViewPr snapToGrid="0">
      <p:cViewPr varScale="1">
        <p:scale>
          <a:sx n="46" d="100"/>
          <a:sy n="46" d="100"/>
        </p:scale>
        <p:origin x="688" y="32"/>
      </p:cViewPr>
      <p:guideLst/>
    </p:cSldViewPr>
  </p:slideViewPr>
  <p:notesTextViewPr>
    <p:cViewPr>
      <p:scale>
        <a:sx n="3" d="2"/>
        <a:sy n="3" d="2"/>
      </p:scale>
      <p:origin x="0" y="0"/>
    </p:cViewPr>
  </p:notesTextViewPr>
  <p:sorterViewPr>
    <p:cViewPr varScale="1">
      <p:scale>
        <a:sx n="1" d="1"/>
        <a:sy n="1" d="1"/>
      </p:scale>
      <p:origin x="0" y="-367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fmhms:HOME1:jc127148:TM5536_refugee%20hlth:Workbook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cat>
            <c:numRef>
              <c:f>Sheet2!$A$2:$A$10</c:f>
              <c:numCache>
                <c:formatCode>General</c:formatCode>
                <c:ptCount val="9"/>
                <c:pt idx="0">
                  <c:v>1</c:v>
                </c:pt>
                <c:pt idx="1">
                  <c:v>2</c:v>
                </c:pt>
                <c:pt idx="2">
                  <c:v>3</c:v>
                </c:pt>
                <c:pt idx="3">
                  <c:v>4</c:v>
                </c:pt>
                <c:pt idx="4">
                  <c:v>5</c:v>
                </c:pt>
                <c:pt idx="5">
                  <c:v>6</c:v>
                </c:pt>
                <c:pt idx="6">
                  <c:v>7</c:v>
                </c:pt>
                <c:pt idx="7">
                  <c:v>8</c:v>
                </c:pt>
                <c:pt idx="8">
                  <c:v>9</c:v>
                </c:pt>
              </c:numCache>
            </c:numRef>
          </c:cat>
          <c:val>
            <c:numRef>
              <c:f>Sheet2!$D$2:$D$10</c:f>
              <c:numCache>
                <c:formatCode>0.0</c:formatCode>
                <c:ptCount val="9"/>
                <c:pt idx="0">
                  <c:v>1.666666666666667</c:v>
                </c:pt>
                <c:pt idx="1">
                  <c:v>4.4444444444444438</c:v>
                </c:pt>
                <c:pt idx="2">
                  <c:v>17.777777777777779</c:v>
                </c:pt>
                <c:pt idx="3">
                  <c:v>19.444444444444439</c:v>
                </c:pt>
                <c:pt idx="4">
                  <c:v>20.555555555555561</c:v>
                </c:pt>
                <c:pt idx="5">
                  <c:v>18.604651162790699</c:v>
                </c:pt>
                <c:pt idx="6">
                  <c:v>3.012048192771076</c:v>
                </c:pt>
                <c:pt idx="7">
                  <c:v>5</c:v>
                </c:pt>
                <c:pt idx="8">
                  <c:v>1.333333333333333</c:v>
                </c:pt>
              </c:numCache>
            </c:numRef>
          </c:val>
          <c:smooth val="0"/>
          <c:extLst>
            <c:ext xmlns:c16="http://schemas.microsoft.com/office/drawing/2014/chart" uri="{C3380CC4-5D6E-409C-BE32-E72D297353CC}">
              <c16:uniqueId val="{00000000-23D4-3346-A25E-37F6279B530C}"/>
            </c:ext>
          </c:extLst>
        </c:ser>
        <c:dLbls>
          <c:showLegendKey val="0"/>
          <c:showVal val="0"/>
          <c:showCatName val="0"/>
          <c:showSerName val="0"/>
          <c:showPercent val="0"/>
          <c:showBubbleSize val="0"/>
        </c:dLbls>
        <c:marker val="1"/>
        <c:smooth val="0"/>
        <c:axId val="558647568"/>
        <c:axId val="558647960"/>
      </c:lineChart>
      <c:catAx>
        <c:axId val="558647568"/>
        <c:scaling>
          <c:orientation val="minMax"/>
        </c:scaling>
        <c:delete val="0"/>
        <c:axPos val="b"/>
        <c:title>
          <c:tx>
            <c:rich>
              <a:bodyPr/>
              <a:lstStyle/>
              <a:p>
                <a:pPr>
                  <a:defRPr/>
                </a:pPr>
                <a:r>
                  <a:rPr lang="fr-FR" sz="1400"/>
                  <a:t>Semaine</a:t>
                </a:r>
              </a:p>
            </c:rich>
          </c:tx>
          <c:overlay val="0"/>
        </c:title>
        <c:numFmt formatCode="General" sourceLinked="1"/>
        <c:majorTickMark val="out"/>
        <c:minorTickMark val="none"/>
        <c:tickLblPos val="nextTo"/>
        <c:txPr>
          <a:bodyPr/>
          <a:lstStyle/>
          <a:p>
            <a:pPr>
              <a:defRPr sz="1400"/>
            </a:pPr>
            <a:endParaRPr lang="fr-FR"/>
          </a:p>
        </c:txPr>
        <c:crossAx val="558647960"/>
        <c:crosses val="autoZero"/>
        <c:auto val="1"/>
        <c:lblAlgn val="ctr"/>
        <c:lblOffset val="100"/>
        <c:noMultiLvlLbl val="0"/>
      </c:catAx>
      <c:valAx>
        <c:axId val="558647960"/>
        <c:scaling>
          <c:orientation val="minMax"/>
        </c:scaling>
        <c:delete val="0"/>
        <c:axPos val="l"/>
        <c:majorGridlines/>
        <c:title>
          <c:tx>
            <c:rich>
              <a:bodyPr rot="0" vert="horz"/>
              <a:lstStyle/>
              <a:p>
                <a:pPr>
                  <a:defRPr/>
                </a:pPr>
                <a:r>
                  <a:rPr lang="fr-FR" sz="1400"/>
                  <a:t>Cas/100 000 personnes</a:t>
                </a:r>
              </a:p>
            </c:rich>
          </c:tx>
          <c:overlay val="0"/>
        </c:title>
        <c:numFmt formatCode="0.0" sourceLinked="1"/>
        <c:majorTickMark val="out"/>
        <c:minorTickMark val="none"/>
        <c:tickLblPos val="nextTo"/>
        <c:txPr>
          <a:bodyPr/>
          <a:lstStyle/>
          <a:p>
            <a:pPr>
              <a:defRPr sz="1400"/>
            </a:pPr>
            <a:endParaRPr lang="fr-FR"/>
          </a:p>
        </c:txPr>
        <c:crossAx val="558647568"/>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D1D46F5-5A28-4C40-B8A1-C8DE318A2D58}" type="datetimeFigureOut">
              <a:rPr lang="fr-CH" smtClean="0"/>
              <a:t>02.06.2023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843F81C-C596-4BEB-B3D1-D34A46E2E073}" type="slidenum">
              <a:rPr lang="fr-CH" smtClean="0"/>
              <a:t>‹#›</a:t>
            </a:fld>
            <a:endParaRPr lang="fr-CH"/>
          </a:p>
        </p:txBody>
      </p:sp>
    </p:spTree>
    <p:extLst>
      <p:ext uri="{BB962C8B-B14F-4D97-AF65-F5344CB8AC3E}">
        <p14:creationId xmlns:p14="http://schemas.microsoft.com/office/powerpoint/2010/main" val="250526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lickr.com/photos/oxfam/8328853653/sizes/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Photos: </a:t>
            </a:r>
          </a:p>
          <a:p>
            <a:pPr algn="l" defTabSz="933237">
              <a:defRPr/>
            </a:pPr>
            <a:r>
              <a:rPr lang="en-GB" dirty="0"/>
              <a:t>Left: South East Asia</a:t>
            </a:r>
          </a:p>
          <a:p>
            <a:pPr defTabSz="933237">
              <a:defRPr/>
            </a:pPr>
            <a:r>
              <a:rPr lang="en-GB" dirty="0"/>
              <a:t>Middle: Northern Iraq, photographer Pierre Perrin, </a:t>
            </a:r>
            <a:r>
              <a:rPr lang="en-US" dirty="0"/>
              <a:t>©ICRC</a:t>
            </a:r>
          </a:p>
          <a:p>
            <a:pPr defTabSz="933237">
              <a:defRPr/>
            </a:pPr>
            <a:r>
              <a:rPr lang="en-US" dirty="0"/>
              <a:t>Middle: Syria; ©ICRC</a:t>
            </a:r>
          </a:p>
          <a:p>
            <a:pPr defTabSz="933237">
              <a:defRPr/>
            </a:pPr>
            <a:r>
              <a:rPr lang="en-US" dirty="0"/>
              <a:t>Right: 12/1997; Somalia, Juba-Valley. Flood victims. Photographer: Clive Shirley. ©ICRC</a:t>
            </a:r>
            <a:endParaRPr lang="fr-CH" dirty="0"/>
          </a:p>
          <a:p>
            <a:pPr defTabSz="933237">
              <a:defRPr/>
            </a:pPr>
            <a:endParaRPr lang="fr-CH" dirty="0"/>
          </a:p>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1</a:t>
            </a:fld>
            <a:endParaRPr lang="fr-CH"/>
          </a:p>
        </p:txBody>
      </p:sp>
    </p:spTree>
    <p:extLst>
      <p:ext uri="{BB962C8B-B14F-4D97-AF65-F5344CB8AC3E}">
        <p14:creationId xmlns:p14="http://schemas.microsoft.com/office/powerpoint/2010/main" val="275481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in plenary:</a:t>
            </a:r>
          </a:p>
          <a:p>
            <a:r>
              <a:rPr lang="en-AU" dirty="0"/>
              <a:t>So what indicators do we use to find out what is happening and what to prioritise in these situations</a:t>
            </a:r>
          </a:p>
          <a:p>
            <a:pPr marL="231279" indent="-231279">
              <a:buAutoNum type="arabicPeriod"/>
            </a:pPr>
            <a:r>
              <a:rPr lang="en-AU" dirty="0"/>
              <a:t>Congo's second civil war ended in 2003, but ongoing conflict has left millions displaced. Two million were forced from their homes in 2012, for instance, due to violence in the eastern part of the country. (Marie </a:t>
            </a:r>
            <a:r>
              <a:rPr lang="en-AU" dirty="0" err="1"/>
              <a:t>Cacace</a:t>
            </a:r>
            <a:r>
              <a:rPr lang="en-AU" dirty="0"/>
              <a:t>/Oxfam/</a:t>
            </a:r>
            <a:r>
              <a:rPr lang="en-AU" dirty="0">
                <a:hlinkClick r:id="rId3"/>
              </a:rPr>
              <a:t>Flickr</a:t>
            </a:r>
            <a:r>
              <a:rPr lang="en-AU" dirty="0"/>
              <a:t>)</a:t>
            </a:r>
          </a:p>
          <a:p>
            <a:pPr marL="231279" marR="0" lvl="0" indent="-231279" algn="l" defTabSz="914400" rtl="0" eaLnBrk="1" fontAlgn="auto" latinLnBrk="0" hangingPunct="1">
              <a:lnSpc>
                <a:spcPct val="100000"/>
              </a:lnSpc>
              <a:spcBef>
                <a:spcPts val="0"/>
              </a:spcBef>
              <a:spcAft>
                <a:spcPts val="0"/>
              </a:spcAft>
              <a:buClrTx/>
              <a:buSzTx/>
              <a:buFontTx/>
              <a:buAutoNum type="arabicPeriod"/>
              <a:tabLst/>
              <a:defRPr/>
            </a:pPr>
            <a:r>
              <a:rPr lang="en-AU" dirty="0"/>
              <a:t>Syria, Aleppo 2013 (</a:t>
            </a:r>
            <a:r>
              <a:rPr lang="en-AU" sz="1200" kern="1200" dirty="0" err="1">
                <a:solidFill>
                  <a:schemeClr val="tx1"/>
                </a:solidFill>
                <a:effectLst/>
                <a:latin typeface="+mn-lt"/>
                <a:ea typeface="+mn-ea"/>
                <a:cs typeface="+mn-cs"/>
              </a:rPr>
              <a:t>Teun</a:t>
            </a:r>
            <a:r>
              <a:rPr lang="en-AU" dirty="0"/>
              <a:t> Anthony </a:t>
            </a:r>
            <a:r>
              <a:rPr lang="en-AU" dirty="0" err="1"/>
              <a:t>Voeten</a:t>
            </a:r>
            <a:r>
              <a:rPr lang="en-AU" dirty="0"/>
              <a:t>, </a:t>
            </a:r>
            <a:r>
              <a:rPr lang="fr-CH" sz="1200" kern="1200" dirty="0">
                <a:solidFill>
                  <a:schemeClr val="tx1"/>
                </a:solidFill>
                <a:effectLst/>
                <a:latin typeface="+mn-lt"/>
                <a:ea typeface="+mn-ea"/>
                <a:cs typeface="+mn-cs"/>
              </a:rPr>
              <a:t>©ICRC)</a:t>
            </a:r>
            <a:r>
              <a:rPr lang="en-AU" dirty="0"/>
              <a:t> </a:t>
            </a:r>
          </a:p>
          <a:p>
            <a:pPr marL="231279" indent="-231279">
              <a:buAutoNum type="arabicPeriod"/>
            </a:pPr>
            <a:r>
              <a:rPr lang="en-AU" dirty="0" err="1"/>
              <a:t>Tacloban</a:t>
            </a:r>
            <a:r>
              <a:rPr lang="en-AU" dirty="0"/>
              <a:t>, Philippines after Typhoon Haiyan. (credit: Direct Relief/</a:t>
            </a:r>
            <a:r>
              <a:rPr lang="en-AU" dirty="0" err="1"/>
              <a:t>flickr</a:t>
            </a:r>
            <a:r>
              <a:rPr lang="en-AU" dirty="0"/>
              <a:t>)</a:t>
            </a:r>
          </a:p>
          <a:p>
            <a:pPr defTabSz="925118"/>
            <a:r>
              <a:rPr lang="en-AU" dirty="0"/>
              <a:t>4.   Cox Bazar, Bangladesh 2018; </a:t>
            </a:r>
            <a:r>
              <a:rPr lang="en-AU" dirty="0" err="1"/>
              <a:t>Rohyngia</a:t>
            </a:r>
            <a:r>
              <a:rPr lang="en-AU" dirty="0"/>
              <a:t> refugees from Myanmar</a:t>
            </a:r>
          </a:p>
          <a:p>
            <a:endParaRPr lang="en-AU" dirty="0"/>
          </a:p>
          <a:p>
            <a:endParaRPr lang="en-AU" dirty="0"/>
          </a:p>
        </p:txBody>
      </p:sp>
      <p:sp>
        <p:nvSpPr>
          <p:cNvPr id="4" name="Slide Number Placeholder 3"/>
          <p:cNvSpPr>
            <a:spLocks noGrp="1"/>
          </p:cNvSpPr>
          <p:nvPr>
            <p:ph type="sldNum" sz="quarter" idx="10"/>
          </p:nvPr>
        </p:nvSpPr>
        <p:spPr/>
        <p:txBody>
          <a:bodyPr/>
          <a:lstStyle/>
          <a:p>
            <a:fld id="{BFD07A5B-D9F8-4AD7-B8DB-77595F3131CB}" type="slidenum">
              <a:rPr lang="en-US" smtClean="0"/>
              <a:pPr/>
              <a:t>11</a:t>
            </a:fld>
            <a:endParaRPr lang="en-US"/>
          </a:p>
        </p:txBody>
      </p:sp>
    </p:spTree>
    <p:extLst>
      <p:ext uri="{BB962C8B-B14F-4D97-AF65-F5344CB8AC3E}">
        <p14:creationId xmlns:p14="http://schemas.microsoft.com/office/powerpoint/2010/main" val="21242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Denominator</a:t>
            </a:r>
            <a:r>
              <a:rPr lang="en-AU" baseline="0" dirty="0"/>
              <a:t> - </a:t>
            </a:r>
            <a:r>
              <a:rPr lang="en-AU" dirty="0"/>
              <a:t>Need an estimate</a:t>
            </a:r>
            <a:r>
              <a:rPr lang="en-AU" baseline="0" dirty="0"/>
              <a:t> of population size and basic composition (under 5, over 5)</a:t>
            </a:r>
          </a:p>
          <a:p>
            <a:r>
              <a:rPr lang="en-AU" baseline="0" dirty="0"/>
              <a:t>Context – endemic diseases in the host population and in the displaced population – the region</a:t>
            </a:r>
            <a:endParaRPr lang="en-AU" dirty="0"/>
          </a:p>
          <a:p>
            <a:r>
              <a:rPr lang="en-GB" i="1" dirty="0"/>
              <a:t>NB: The importance of disaggregation of data was discussed in the module Data Collection, Analysis and Sharing</a:t>
            </a:r>
          </a:p>
        </p:txBody>
      </p:sp>
      <p:sp>
        <p:nvSpPr>
          <p:cNvPr id="4" name="Slide Number Placeholder 3"/>
          <p:cNvSpPr>
            <a:spLocks noGrp="1"/>
          </p:cNvSpPr>
          <p:nvPr>
            <p:ph type="sldNum" sz="quarter" idx="10"/>
          </p:nvPr>
        </p:nvSpPr>
        <p:spPr/>
        <p:txBody>
          <a:bodyPr/>
          <a:lstStyle/>
          <a:p>
            <a:fld id="{D843F81C-C596-4BEB-B3D1-D34A46E2E073}" type="slidenum">
              <a:rPr lang="fr-CH" smtClean="0"/>
              <a:t>12</a:t>
            </a:fld>
            <a:endParaRPr lang="fr-CH"/>
          </a:p>
        </p:txBody>
      </p:sp>
    </p:spTree>
    <p:extLst>
      <p:ext uri="{BB962C8B-B14F-4D97-AF65-F5344CB8AC3E}">
        <p14:creationId xmlns:p14="http://schemas.microsoft.com/office/powerpoint/2010/main" val="308032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13</a:t>
            </a:fld>
            <a:endParaRPr lang="fr-CH"/>
          </a:p>
        </p:txBody>
      </p:sp>
    </p:spTree>
    <p:extLst>
      <p:ext uri="{BB962C8B-B14F-4D97-AF65-F5344CB8AC3E}">
        <p14:creationId xmlns:p14="http://schemas.microsoft.com/office/powerpoint/2010/main" val="196481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Use throughout the programme cycle </a:t>
            </a:r>
            <a:r>
              <a:rPr lang="en-AU" b="0" i="1" dirty="0"/>
              <a:t> (the programme cycle is discussed during the module Programme Cycle Management)</a:t>
            </a:r>
            <a:endParaRPr lang="en-AU" b="1" dirty="0"/>
          </a:p>
          <a:p>
            <a:r>
              <a:rPr lang="en-AU" b="1" dirty="0"/>
              <a:t>Demography – our person – </a:t>
            </a:r>
          </a:p>
          <a:p>
            <a:pPr marL="173459" indent="-173459">
              <a:buFont typeface="Arial" panose="020B0604020202020204" pitchFamily="34" charset="0"/>
              <a:buChar char="•"/>
            </a:pPr>
            <a:r>
              <a:rPr lang="en-AU" dirty="0"/>
              <a:t>what is the composition</a:t>
            </a:r>
            <a:r>
              <a:rPr lang="en-AU" baseline="0" dirty="0"/>
              <a:t> of the population?, </a:t>
            </a:r>
          </a:p>
          <a:p>
            <a:pPr marL="173459" indent="-173459">
              <a:buFont typeface="Arial" panose="020B0604020202020204" pitchFamily="34" charset="0"/>
              <a:buChar char="•"/>
            </a:pPr>
            <a:r>
              <a:rPr lang="en-AU" baseline="0" dirty="0"/>
              <a:t>how many people are affected?</a:t>
            </a:r>
          </a:p>
          <a:p>
            <a:pPr marL="173459" indent="-173459">
              <a:buFont typeface="Arial" panose="020B0604020202020204" pitchFamily="34" charset="0"/>
              <a:buChar char="•"/>
            </a:pPr>
            <a:r>
              <a:rPr lang="en-AU" baseline="0" dirty="0"/>
              <a:t>Calculate rates</a:t>
            </a:r>
          </a:p>
          <a:p>
            <a:r>
              <a:rPr lang="en-AU" b="1" baseline="0" dirty="0"/>
              <a:t>Assessment – magnitude and severity</a:t>
            </a:r>
          </a:p>
          <a:p>
            <a:pPr marL="173459" indent="-173459">
              <a:buFont typeface="Arial" panose="020B0604020202020204" pitchFamily="34" charset="0"/>
              <a:buChar char="•"/>
            </a:pPr>
            <a:r>
              <a:rPr lang="en-AU" baseline="0" dirty="0"/>
              <a:t>Priorities for action</a:t>
            </a:r>
          </a:p>
          <a:p>
            <a:pPr marL="173459" indent="-173459">
              <a:buFont typeface="Arial" panose="020B0604020202020204" pitchFamily="34" charset="0"/>
              <a:buChar char="•"/>
            </a:pPr>
            <a:r>
              <a:rPr lang="en-AU" baseline="0" dirty="0"/>
              <a:t>Groups most affected</a:t>
            </a:r>
          </a:p>
          <a:p>
            <a:r>
              <a:rPr lang="en-AU" b="1" baseline="0" dirty="0"/>
              <a:t>Surveillance – rates and trends over time</a:t>
            </a:r>
          </a:p>
          <a:p>
            <a:pPr marL="173459" indent="-173459">
              <a:buFont typeface="Arial" panose="020B0604020202020204" pitchFamily="34" charset="0"/>
              <a:buChar char="•"/>
            </a:pPr>
            <a:r>
              <a:rPr lang="en-AU" baseline="0" dirty="0"/>
              <a:t>Monitor what is happening in the population</a:t>
            </a:r>
          </a:p>
          <a:p>
            <a:pPr marL="173459" indent="-173459">
              <a:buFont typeface="Arial" panose="020B0604020202020204" pitchFamily="34" charset="0"/>
              <a:buChar char="•"/>
            </a:pPr>
            <a:r>
              <a:rPr lang="en-AU" baseline="0" dirty="0"/>
              <a:t>Timely identification of outbreaks or the presence of other significant health events</a:t>
            </a:r>
          </a:p>
          <a:p>
            <a:r>
              <a:rPr lang="en-AU" b="1" baseline="0" dirty="0"/>
              <a:t>Epidemic investigation – rapid confirmation, control and prevention of further outbreaks</a:t>
            </a:r>
          </a:p>
          <a:p>
            <a:pPr marL="173459" indent="-173459">
              <a:buFont typeface="Arial" panose="020B0604020202020204" pitchFamily="34" charset="0"/>
              <a:buChar char="•"/>
            </a:pPr>
            <a:r>
              <a:rPr lang="en-AU" dirty="0"/>
              <a:t>Active case finding, case management, implementation of control measures, recommendations for prevention</a:t>
            </a:r>
          </a:p>
          <a:p>
            <a:r>
              <a:rPr lang="en-AU" b="1" dirty="0"/>
              <a:t>Population surveys – need careful design</a:t>
            </a:r>
          </a:p>
          <a:p>
            <a:pPr marL="173459" indent="-173459">
              <a:buFont typeface="Arial" panose="020B0604020202020204" pitchFamily="34" charset="0"/>
              <a:buChar char="•"/>
            </a:pPr>
            <a:r>
              <a:rPr lang="en-AU" dirty="0"/>
              <a:t>Sampling, implementation and analysis</a:t>
            </a:r>
          </a:p>
          <a:p>
            <a:pPr marL="173459" indent="-173459">
              <a:buFont typeface="Arial" panose="020B0604020202020204" pitchFamily="34" charset="0"/>
              <a:buChar char="•"/>
            </a:pPr>
            <a:r>
              <a:rPr lang="en-AU" dirty="0"/>
              <a:t>Results and conclusions – informs action</a:t>
            </a:r>
          </a:p>
          <a:p>
            <a:pPr marL="0" indent="0">
              <a:buFont typeface="Arial" panose="020B0604020202020204" pitchFamily="34" charset="0"/>
              <a:buNone/>
            </a:pPr>
            <a:r>
              <a:rPr lang="en-AU" b="1" dirty="0"/>
              <a:t>Monitoring – e.g. </a:t>
            </a:r>
          </a:p>
          <a:p>
            <a:pPr marL="171450" indent="-171450">
              <a:buFont typeface="Arial" panose="020B0604020202020204" pitchFamily="34" charset="0"/>
              <a:buChar char="•"/>
            </a:pPr>
            <a:r>
              <a:rPr lang="en-AU" dirty="0"/>
              <a:t>Monitoring availability of routine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Monitoring utilization of services</a:t>
            </a:r>
            <a:endParaRPr lang="en-AU" dirty="0"/>
          </a:p>
          <a:p>
            <a:r>
              <a:rPr lang="en-AU" b="1" dirty="0"/>
              <a:t>Evaluation – e.g. effectiveness</a:t>
            </a:r>
            <a:r>
              <a:rPr lang="en-AU" b="1" baseline="0" dirty="0"/>
              <a:t> of the interventions</a:t>
            </a:r>
          </a:p>
          <a:p>
            <a:pPr marL="173459" indent="-173459">
              <a:buFont typeface="Arial" panose="020B0604020202020204" pitchFamily="34" charset="0"/>
              <a:buChar char="•"/>
            </a:pPr>
            <a:r>
              <a:rPr lang="en-AU" dirty="0"/>
              <a:t>Measuring</a:t>
            </a:r>
            <a:r>
              <a:rPr lang="en-AU" baseline="0" dirty="0"/>
              <a:t> outcomes, allocation of resources</a:t>
            </a:r>
            <a:endParaRPr lang="en-AU" dirty="0"/>
          </a:p>
          <a:p>
            <a:pPr marL="173459" indent="-173459">
              <a:buFont typeface="Arial" panose="020B0604020202020204" pitchFamily="34" charset="0"/>
              <a:buChar char="•"/>
            </a:pPr>
            <a:r>
              <a:rPr lang="en-AU" dirty="0"/>
              <a:t>Do we need to change our</a:t>
            </a:r>
            <a:r>
              <a:rPr lang="en-AU" baseline="0" dirty="0"/>
              <a:t> approach</a:t>
            </a:r>
            <a:endParaRPr lang="en-AU" dirty="0"/>
          </a:p>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14</a:t>
            </a:fld>
            <a:endParaRPr lang="fr-CH"/>
          </a:p>
        </p:txBody>
      </p:sp>
    </p:spTree>
    <p:extLst>
      <p:ext uri="{BB962C8B-B14F-4D97-AF65-F5344CB8AC3E}">
        <p14:creationId xmlns:p14="http://schemas.microsoft.com/office/powerpoint/2010/main" val="191587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Bias: Any trend in the collection, analysis, interpretation, publication, review of data that can lead to conclusions that are systematically different from the truth (Last, 2001)</a:t>
            </a:r>
          </a:p>
          <a:p>
            <a:endParaRPr lang="en-GB" dirty="0"/>
          </a:p>
          <a:p>
            <a:pPr marL="171450" indent="-171450">
              <a:buFont typeface="Arial" panose="020B0604020202020204" pitchFamily="34" charset="0"/>
              <a:buChar char="•"/>
            </a:pPr>
            <a:r>
              <a:rPr lang="en-GB" dirty="0"/>
              <a:t>Selection bias</a:t>
            </a:r>
          </a:p>
          <a:p>
            <a:pPr marL="171450" indent="-171450">
              <a:buFont typeface="Arial" panose="020B0604020202020204" pitchFamily="34" charset="0"/>
              <a:buChar char="•"/>
            </a:pPr>
            <a:r>
              <a:rPr lang="en-GB" dirty="0"/>
              <a:t>Information bias</a:t>
            </a:r>
          </a:p>
          <a:p>
            <a:pPr marL="171450" indent="-171450">
              <a:buFont typeface="Arial" panose="020B0604020202020204" pitchFamily="34" charset="0"/>
              <a:buChar char="•"/>
            </a:pPr>
            <a:r>
              <a:rPr lang="en-GB" dirty="0"/>
              <a:t>Confounding </a:t>
            </a:r>
          </a:p>
        </p:txBody>
      </p:sp>
      <p:sp>
        <p:nvSpPr>
          <p:cNvPr id="4" name="Slide Number Placeholder 3"/>
          <p:cNvSpPr>
            <a:spLocks noGrp="1"/>
          </p:cNvSpPr>
          <p:nvPr>
            <p:ph type="sldNum" sz="quarter" idx="10"/>
          </p:nvPr>
        </p:nvSpPr>
        <p:spPr/>
        <p:txBody>
          <a:bodyPr/>
          <a:lstStyle/>
          <a:p>
            <a:fld id="{D843F81C-C596-4BEB-B3D1-D34A46E2E073}" type="slidenum">
              <a:rPr lang="fr-CH" smtClean="0"/>
              <a:t>15</a:t>
            </a:fld>
            <a:endParaRPr lang="fr-CH"/>
          </a:p>
        </p:txBody>
      </p:sp>
    </p:spTree>
    <p:extLst>
      <p:ext uri="{BB962C8B-B14F-4D97-AF65-F5344CB8AC3E}">
        <p14:creationId xmlns:p14="http://schemas.microsoft.com/office/powerpoint/2010/main" val="2129211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16</a:t>
            </a:fld>
            <a:endParaRPr lang="fr-CH"/>
          </a:p>
        </p:txBody>
      </p:sp>
    </p:spTree>
    <p:extLst>
      <p:ext uri="{BB962C8B-B14F-4D97-AF65-F5344CB8AC3E}">
        <p14:creationId xmlns:p14="http://schemas.microsoft.com/office/powerpoint/2010/main" val="3574859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3BC8D4-640E-4404-B94D-ED2F7C5C135D}" type="slidenum">
              <a:rPr lang="fr-CH" smtClean="0"/>
              <a:pPr>
                <a:defRPr/>
              </a:pPr>
              <a:t>17</a:t>
            </a:fld>
            <a:endParaRPr lang="fr-CH"/>
          </a:p>
        </p:txBody>
      </p:sp>
    </p:spTree>
    <p:extLst>
      <p:ext uri="{BB962C8B-B14F-4D97-AF65-F5344CB8AC3E}">
        <p14:creationId xmlns:p14="http://schemas.microsoft.com/office/powerpoint/2010/main" val="380489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07A5B-D9F8-4AD7-B8DB-77595F3131CB}" type="slidenum">
              <a:rPr lang="en-US" smtClean="0"/>
              <a:pPr/>
              <a:t>18</a:t>
            </a:fld>
            <a:endParaRPr lang="en-US"/>
          </a:p>
        </p:txBody>
      </p:sp>
    </p:spTree>
    <p:extLst>
      <p:ext uri="{BB962C8B-B14F-4D97-AF65-F5344CB8AC3E}">
        <p14:creationId xmlns:p14="http://schemas.microsoft.com/office/powerpoint/2010/main" val="268170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boys compared to the number of girls, </a:t>
            </a:r>
            <a:r>
              <a:rPr lang="en-US" dirty="0" err="1"/>
              <a:t>etc</a:t>
            </a:r>
            <a:endParaRPr lang="en-US" dirty="0"/>
          </a:p>
        </p:txBody>
      </p:sp>
      <p:sp>
        <p:nvSpPr>
          <p:cNvPr id="4" name="Slide Number Placeholder 3"/>
          <p:cNvSpPr>
            <a:spLocks noGrp="1"/>
          </p:cNvSpPr>
          <p:nvPr>
            <p:ph type="sldNum" sz="quarter" idx="5"/>
          </p:nvPr>
        </p:nvSpPr>
        <p:spPr/>
        <p:txBody>
          <a:bodyPr/>
          <a:lstStyle/>
          <a:p>
            <a:fld id="{BFD07A5B-D9F8-4AD7-B8DB-77595F3131CB}" type="slidenum">
              <a:rPr lang="en-US" smtClean="0"/>
              <a:pPr/>
              <a:t>19</a:t>
            </a:fld>
            <a:endParaRPr lang="en-US"/>
          </a:p>
        </p:txBody>
      </p:sp>
    </p:spTree>
    <p:extLst>
      <p:ext uri="{BB962C8B-B14F-4D97-AF65-F5344CB8AC3E}">
        <p14:creationId xmlns:p14="http://schemas.microsoft.com/office/powerpoint/2010/main" val="1469026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Note that during the module </a:t>
            </a:r>
            <a:r>
              <a:rPr lang="en-US" noProof="0" dirty="0" err="1"/>
              <a:t>Programme</a:t>
            </a:r>
            <a:r>
              <a:rPr lang="en-US" noProof="0" dirty="0"/>
              <a:t> Cycle Management there is a section about indicators, i.e. what are indicators used for, points to consider when selecting indicators. Examples of indicators used in different public health areas –activity/output, outcome, impact indicators. We also show there the IASC / Global health cluster suggested set of core indicators</a:t>
            </a:r>
          </a:p>
        </p:txBody>
      </p:sp>
      <p:sp>
        <p:nvSpPr>
          <p:cNvPr id="4" name="Slide Number Placeholder 3"/>
          <p:cNvSpPr>
            <a:spLocks noGrp="1"/>
          </p:cNvSpPr>
          <p:nvPr>
            <p:ph type="sldNum" sz="quarter" idx="10"/>
          </p:nvPr>
        </p:nvSpPr>
        <p:spPr/>
        <p:txBody>
          <a:bodyPr/>
          <a:lstStyle/>
          <a:p>
            <a:fld id="{A8AB35CB-E3B8-47F7-B67B-7846C6AC651F}" type="slidenum">
              <a:rPr lang="fr-CH" smtClean="0"/>
              <a:t>20</a:t>
            </a:fld>
            <a:endParaRPr lang="fr-CH"/>
          </a:p>
        </p:txBody>
      </p:sp>
    </p:spTree>
    <p:extLst>
      <p:ext uri="{BB962C8B-B14F-4D97-AF65-F5344CB8AC3E}">
        <p14:creationId xmlns:p14="http://schemas.microsoft.com/office/powerpoint/2010/main" val="226759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Slide 3-8 are a quiz, i.e. questions are asked in plenary -&gt; to get the learners engaged. </a:t>
            </a:r>
          </a:p>
          <a:p>
            <a:pPr defTabSz="933237">
              <a:defRPr/>
            </a:pPr>
            <a:r>
              <a:rPr lang="en-US" dirty="0"/>
              <a:t>Source quiz: https://www.polleverywhere.com/multiple_choice_polls </a:t>
            </a:r>
          </a:p>
        </p:txBody>
      </p:sp>
      <p:sp>
        <p:nvSpPr>
          <p:cNvPr id="4" name="Slide Number Placeholder 3"/>
          <p:cNvSpPr>
            <a:spLocks noGrp="1"/>
          </p:cNvSpPr>
          <p:nvPr>
            <p:ph type="sldNum" sz="quarter" idx="10"/>
          </p:nvPr>
        </p:nvSpPr>
        <p:spPr/>
        <p:txBody>
          <a:bodyPr/>
          <a:lstStyle/>
          <a:p>
            <a:fld id="{D843F81C-C596-4BEB-B3D1-D34A46E2E073}" type="slidenum">
              <a:rPr lang="fr-CH" smtClean="0"/>
              <a:t>3</a:t>
            </a:fld>
            <a:endParaRPr lang="fr-CH"/>
          </a:p>
        </p:txBody>
      </p:sp>
    </p:spTree>
    <p:extLst>
      <p:ext uri="{BB962C8B-B14F-4D97-AF65-F5344CB8AC3E}">
        <p14:creationId xmlns:p14="http://schemas.microsoft.com/office/powerpoint/2010/main" val="4048927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Case definition, e.g. maternal mortality vs deaths during pregnancy</a:t>
            </a:r>
          </a:p>
          <a:p>
            <a:r>
              <a:rPr lang="en-GB" dirty="0"/>
              <a:t>Case definitions, including specificity and sensitivity, are discussed during the module ‘’Outbreak Investigation and Control’’ </a:t>
            </a:r>
          </a:p>
        </p:txBody>
      </p:sp>
      <p:sp>
        <p:nvSpPr>
          <p:cNvPr id="4" name="Slide Number Placeholder 3"/>
          <p:cNvSpPr>
            <a:spLocks noGrp="1"/>
          </p:cNvSpPr>
          <p:nvPr>
            <p:ph type="sldNum" sz="quarter" idx="10"/>
          </p:nvPr>
        </p:nvSpPr>
        <p:spPr/>
        <p:txBody>
          <a:bodyPr/>
          <a:lstStyle/>
          <a:p>
            <a:fld id="{D843F81C-C596-4BEB-B3D1-D34A46E2E073}" type="slidenum">
              <a:rPr lang="fr-CH" smtClean="0"/>
              <a:t>21</a:t>
            </a:fld>
            <a:endParaRPr lang="fr-CH"/>
          </a:p>
        </p:txBody>
      </p:sp>
    </p:spTree>
    <p:extLst>
      <p:ext uri="{BB962C8B-B14F-4D97-AF65-F5344CB8AC3E}">
        <p14:creationId xmlns:p14="http://schemas.microsoft.com/office/powerpoint/2010/main" val="3246636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r>
              <a:rPr lang="en-AU" dirty="0">
                <a:latin typeface="Times" pitchFamily="18" charset="0"/>
                <a:ea typeface="ＭＳ Ｐゴシック" charset="0"/>
                <a:cs typeface="ＭＳ Ｐゴシック" charset="0"/>
              </a:rPr>
              <a:t>Rate is usually expressed per head of population</a:t>
            </a: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22</a:t>
            </a:fld>
            <a:endParaRPr lang="en-AU"/>
          </a:p>
        </p:txBody>
      </p:sp>
    </p:spTree>
    <p:extLst>
      <p:ext uri="{BB962C8B-B14F-4D97-AF65-F5344CB8AC3E}">
        <p14:creationId xmlns:p14="http://schemas.microsoft.com/office/powerpoint/2010/main" val="376063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Ask each of the groups to calculate one of the weeks</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23</a:t>
            </a:fld>
            <a:endParaRPr lang="en-AU"/>
          </a:p>
        </p:txBody>
      </p:sp>
    </p:spTree>
    <p:extLst>
      <p:ext uri="{BB962C8B-B14F-4D97-AF65-F5344CB8AC3E}">
        <p14:creationId xmlns:p14="http://schemas.microsoft.com/office/powerpoint/2010/main" val="2728549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Times" pitchFamily="18" charset="0"/>
              <a:ea typeface="ＭＳ Ｐゴシック" charset="0"/>
              <a:cs typeface="ＭＳ Ｐゴシック" charset="0"/>
            </a:endParaRP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24</a:t>
            </a:fld>
            <a:endParaRPr lang="en-AU"/>
          </a:p>
        </p:txBody>
      </p:sp>
    </p:spTree>
    <p:extLst>
      <p:ext uri="{BB962C8B-B14F-4D97-AF65-F5344CB8AC3E}">
        <p14:creationId xmlns:p14="http://schemas.microsoft.com/office/powerpoint/2010/main" val="1737667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a:t>
            </a:r>
            <a:r>
              <a:rPr lang="en-AU" baseline="0" dirty="0"/>
              <a:t> at your table how you would present this data in graphical format and draw a rough sketch or if you have a computer make the graph in excel.</a:t>
            </a:r>
            <a:endParaRPr lang="fr-FR" dirty="0"/>
          </a:p>
        </p:txBody>
      </p:sp>
      <p:sp>
        <p:nvSpPr>
          <p:cNvPr id="4" name="Slide Number Placeholder 3"/>
          <p:cNvSpPr>
            <a:spLocks noGrp="1"/>
          </p:cNvSpPr>
          <p:nvPr>
            <p:ph type="sldNum" sz="quarter" idx="10"/>
          </p:nvPr>
        </p:nvSpPr>
        <p:spPr/>
        <p:txBody>
          <a:bodyPr/>
          <a:lstStyle/>
          <a:p>
            <a:fld id="{BFD07A5B-D9F8-4AD7-B8DB-77595F3131CB}" type="slidenum">
              <a:rPr lang="en-US" smtClean="0"/>
              <a:pPr/>
              <a:t>25</a:t>
            </a:fld>
            <a:endParaRPr lang="en-US"/>
          </a:p>
        </p:txBody>
      </p:sp>
    </p:spTree>
    <p:extLst>
      <p:ext uri="{BB962C8B-B14F-4D97-AF65-F5344CB8AC3E}">
        <p14:creationId xmlns:p14="http://schemas.microsoft.com/office/powerpoint/2010/main" val="2827681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Labelling tables,</a:t>
            </a:r>
            <a:r>
              <a:rPr lang="en-AU" baseline="0" dirty="0"/>
              <a:t> figures and graphs – </a:t>
            </a:r>
          </a:p>
          <a:p>
            <a:pPr marL="173459" indent="-173459">
              <a:buFont typeface="Arial" panose="020B0604020202020204" pitchFamily="34" charset="0"/>
              <a:buChar char="•"/>
            </a:pPr>
            <a:r>
              <a:rPr lang="en-AU" baseline="0" dirty="0"/>
              <a:t>what where and when</a:t>
            </a:r>
          </a:p>
          <a:p>
            <a:pPr marL="173459" indent="-173459">
              <a:buFont typeface="Arial" panose="020B0604020202020204" pitchFamily="34" charset="0"/>
              <a:buChar char="•"/>
            </a:pPr>
            <a:endParaRPr lang="en-AU" baseline="0" dirty="0"/>
          </a:p>
          <a:p>
            <a:r>
              <a:rPr lang="en-AU" baseline="0" dirty="0"/>
              <a:t>You may not be the one making these summary tables and graphs but you may be the one using them to make decisions – you need to ensure that you are receiving clear data and know how to interpret it.</a:t>
            </a:r>
            <a:endParaRPr lang="fr-FR" dirty="0"/>
          </a:p>
        </p:txBody>
      </p:sp>
      <p:sp>
        <p:nvSpPr>
          <p:cNvPr id="4" name="Slide Number Placeholder 3"/>
          <p:cNvSpPr>
            <a:spLocks noGrp="1"/>
          </p:cNvSpPr>
          <p:nvPr>
            <p:ph type="sldNum" sz="quarter" idx="10"/>
          </p:nvPr>
        </p:nvSpPr>
        <p:spPr/>
        <p:txBody>
          <a:bodyPr/>
          <a:lstStyle/>
          <a:p>
            <a:fld id="{BFD07A5B-D9F8-4AD7-B8DB-77595F3131CB}" type="slidenum">
              <a:rPr lang="en-US" smtClean="0"/>
              <a:pPr/>
              <a:t>26</a:t>
            </a:fld>
            <a:endParaRPr lang="en-US"/>
          </a:p>
        </p:txBody>
      </p:sp>
    </p:spTree>
    <p:extLst>
      <p:ext uri="{BB962C8B-B14F-4D97-AF65-F5344CB8AC3E}">
        <p14:creationId xmlns:p14="http://schemas.microsoft.com/office/powerpoint/2010/main" val="4117558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r>
              <a:rPr lang="en-AU" dirty="0">
                <a:latin typeface="Times" pitchFamily="18" charset="0"/>
                <a:ea typeface="ＭＳ Ｐゴシック" charset="0"/>
                <a:cs typeface="ＭＳ Ｐゴシック" charset="0"/>
              </a:rPr>
              <a:t>Rate is usually expressed per head of population</a:t>
            </a: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27</a:t>
            </a:fld>
            <a:endParaRPr lang="en-AU"/>
          </a:p>
        </p:txBody>
      </p:sp>
    </p:spTree>
    <p:extLst>
      <p:ext uri="{BB962C8B-B14F-4D97-AF65-F5344CB8AC3E}">
        <p14:creationId xmlns:p14="http://schemas.microsoft.com/office/powerpoint/2010/main" val="2532210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FD07A5B-D9F8-4AD7-B8DB-77595F3131CB}" type="slidenum">
              <a:rPr lang="en-US" smtClean="0"/>
              <a:pPr/>
              <a:t>28</a:t>
            </a:fld>
            <a:endParaRPr lang="en-US"/>
          </a:p>
        </p:txBody>
      </p:sp>
    </p:spTree>
    <p:extLst>
      <p:ext uri="{BB962C8B-B14F-4D97-AF65-F5344CB8AC3E}">
        <p14:creationId xmlns:p14="http://schemas.microsoft.com/office/powerpoint/2010/main" val="3248251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a:t>
            </a:r>
          </a:p>
          <a:p>
            <a:endParaRPr lang="en-AU" dirty="0">
              <a:latin typeface="Times" pitchFamily="18" charset="0"/>
              <a:ea typeface="ＭＳ Ｐゴシック" charset="0"/>
              <a:cs typeface="ＭＳ Ｐゴシック" charset="0"/>
            </a:endParaRPr>
          </a:p>
          <a:p>
            <a:r>
              <a:rPr lang="en-AU" dirty="0">
                <a:latin typeface="Times" pitchFamily="18" charset="0"/>
                <a:ea typeface="ＭＳ Ｐゴシック" charset="0"/>
                <a:cs typeface="ＭＳ Ｐゴシック" charset="0"/>
              </a:rPr>
              <a:t>Rate is usually expressed per head of population</a:t>
            </a:r>
          </a:p>
          <a:p>
            <a:endParaRPr lang="en-AU" dirty="0">
              <a:latin typeface="Times" pitchFamily="18" charset="0"/>
              <a:ea typeface="ＭＳ Ｐゴシック" charset="0"/>
              <a:cs typeface="ＭＳ Ｐゴシック" charset="0"/>
            </a:endParaRP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29</a:t>
            </a:fld>
            <a:endParaRPr lang="en-AU"/>
          </a:p>
        </p:txBody>
      </p:sp>
    </p:spTree>
    <p:extLst>
      <p:ext uri="{BB962C8B-B14F-4D97-AF65-F5344CB8AC3E}">
        <p14:creationId xmlns:p14="http://schemas.microsoft.com/office/powerpoint/2010/main" val="2400987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In middle income / high income countries: </a:t>
            </a:r>
          </a:p>
          <a:p>
            <a:r>
              <a:rPr lang="en-GB" dirty="0"/>
              <a:t>A: Diabetes</a:t>
            </a:r>
          </a:p>
          <a:p>
            <a:r>
              <a:rPr lang="en-GB" dirty="0"/>
              <a:t>B: HIV </a:t>
            </a:r>
          </a:p>
          <a:p>
            <a:r>
              <a:rPr lang="en-GB" dirty="0"/>
              <a:t>C: Flu</a:t>
            </a:r>
          </a:p>
          <a:p>
            <a:r>
              <a:rPr lang="en-GB" dirty="0"/>
              <a:t>D. Rabies</a:t>
            </a:r>
          </a:p>
        </p:txBody>
      </p:sp>
      <p:sp>
        <p:nvSpPr>
          <p:cNvPr id="4" name="Slide Number Placeholder 3"/>
          <p:cNvSpPr>
            <a:spLocks noGrp="1"/>
          </p:cNvSpPr>
          <p:nvPr>
            <p:ph type="sldNum" sz="quarter" idx="10"/>
          </p:nvPr>
        </p:nvSpPr>
        <p:spPr/>
        <p:txBody>
          <a:bodyPr/>
          <a:lstStyle/>
          <a:p>
            <a:fld id="{D843F81C-C596-4BEB-B3D1-D34A46E2E073}" type="slidenum">
              <a:rPr lang="fr-CH" smtClean="0"/>
              <a:t>30</a:t>
            </a:fld>
            <a:endParaRPr lang="fr-CH"/>
          </a:p>
        </p:txBody>
      </p:sp>
    </p:spTree>
    <p:extLst>
      <p:ext uri="{BB962C8B-B14F-4D97-AF65-F5344CB8AC3E}">
        <p14:creationId xmlns:p14="http://schemas.microsoft.com/office/powerpoint/2010/main" val="1931097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D843F81C-C596-4BEB-B3D1-D34A46E2E073}" type="slidenum">
              <a:rPr lang="fr-CH" smtClean="0"/>
              <a:t>4</a:t>
            </a:fld>
            <a:endParaRPr lang="fr-CH"/>
          </a:p>
        </p:txBody>
      </p:sp>
    </p:spTree>
    <p:extLst>
      <p:ext uri="{BB962C8B-B14F-4D97-AF65-F5344CB8AC3E}">
        <p14:creationId xmlns:p14="http://schemas.microsoft.com/office/powerpoint/2010/main" val="3478074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1pPr>
            <a:lvl2pPr marL="758255" indent="-291636">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2pPr>
            <a:lvl3pPr marL="1166546"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3pPr>
            <a:lvl4pPr marL="1633164"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4pPr>
            <a:lvl5pPr marL="2099782"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5pPr>
            <a:lvl6pPr marL="2566401"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6pPr>
            <a:lvl7pPr marL="3033019"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7pPr>
            <a:lvl8pPr marL="3499637"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8pPr>
            <a:lvl9pPr marL="3966256"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9pPr>
          </a:lstStyle>
          <a:p>
            <a:fld id="{05A70C9F-1997-4E43-972E-3E0C696D8884}" type="slidenum">
              <a:rPr lang="fr-FR" altLang="fr-FR" sz="1200">
                <a:solidFill>
                  <a:srgbClr val="000000"/>
                </a:solidFill>
              </a:rPr>
              <a:pPr/>
              <a:t>33</a:t>
            </a:fld>
            <a:endParaRPr lang="fr-FR" altLang="fr-FR" sz="1200">
              <a:solidFill>
                <a:srgbClr val="000000"/>
              </a:solidFill>
            </a:endParaRPr>
          </a:p>
        </p:txBody>
      </p:sp>
      <p:sp>
        <p:nvSpPr>
          <p:cNvPr id="91139" name="Rectangle 1"/>
          <p:cNvSpPr>
            <a:spLocks noGrp="1" noRot="1" noChangeAspect="1" noChangeArrowheads="1" noTextEdit="1"/>
          </p:cNvSpPr>
          <p:nvPr>
            <p:ph type="sldImg"/>
          </p:nvPr>
        </p:nvSpPr>
        <p:spPr bwMode="auto">
          <a:xfrm>
            <a:off x="752475" y="1184275"/>
            <a:ext cx="5688013" cy="3198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defTabSz="933237">
              <a:defRPr/>
            </a:pPr>
            <a:r>
              <a:rPr lang="fr-FR" altLang="fr-FR" dirty="0"/>
              <a:t>For instance, </a:t>
            </a:r>
            <a:r>
              <a:rPr lang="en-GB" altLang="fr-FR" dirty="0">
                <a:solidFill>
                  <a:srgbClr val="000000"/>
                </a:solidFill>
                <a:cs typeface="Arial Unicode MS" charset="0"/>
              </a:rPr>
              <a:t>with proper and timely treatment, the case rate of cholera should remain below 1%</a:t>
            </a:r>
          </a:p>
          <a:p>
            <a:endParaRPr lang="fr-FR" altLang="fr-FR" dirty="0"/>
          </a:p>
        </p:txBody>
      </p:sp>
    </p:spTree>
    <p:extLst>
      <p:ext uri="{BB962C8B-B14F-4D97-AF65-F5344CB8AC3E}">
        <p14:creationId xmlns:p14="http://schemas.microsoft.com/office/powerpoint/2010/main" val="4182258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r>
              <a:rPr lang="en-AU" dirty="0">
                <a:latin typeface="Times" pitchFamily="18" charset="0"/>
                <a:ea typeface="ＭＳ Ｐゴシック" charset="0"/>
                <a:cs typeface="ＭＳ Ｐゴシック" charset="0"/>
              </a:rPr>
              <a:t>Rate is usually expressed per head of population</a:t>
            </a: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34</a:t>
            </a:fld>
            <a:endParaRPr lang="en-AU"/>
          </a:p>
        </p:txBody>
      </p:sp>
    </p:spTree>
    <p:extLst>
      <p:ext uri="{BB962C8B-B14F-4D97-AF65-F5344CB8AC3E}">
        <p14:creationId xmlns:p14="http://schemas.microsoft.com/office/powerpoint/2010/main" val="2155896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Disaggregating the data shows which age range is most affected.  In this case the &lt; 12 month olds – which you would expect given they are likely to be unvaccinated</a:t>
            </a:r>
            <a:endParaRPr lang="fr-FR" dirty="0"/>
          </a:p>
        </p:txBody>
      </p:sp>
      <p:sp>
        <p:nvSpPr>
          <p:cNvPr id="4" name="Slide Number Placeholder 3"/>
          <p:cNvSpPr>
            <a:spLocks noGrp="1"/>
          </p:cNvSpPr>
          <p:nvPr>
            <p:ph type="sldNum" sz="quarter" idx="10"/>
          </p:nvPr>
        </p:nvSpPr>
        <p:spPr/>
        <p:txBody>
          <a:bodyPr/>
          <a:lstStyle/>
          <a:p>
            <a:fld id="{BFD07A5B-D9F8-4AD7-B8DB-77595F3131CB}" type="slidenum">
              <a:rPr lang="en-US" smtClean="0"/>
              <a:pPr/>
              <a:t>35</a:t>
            </a:fld>
            <a:endParaRPr lang="en-US"/>
          </a:p>
        </p:txBody>
      </p:sp>
    </p:spTree>
    <p:extLst>
      <p:ext uri="{BB962C8B-B14F-4D97-AF65-F5344CB8AC3E}">
        <p14:creationId xmlns:p14="http://schemas.microsoft.com/office/powerpoint/2010/main" val="1748881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1pPr>
            <a:lvl2pPr marL="758255" indent="-291636">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2pPr>
            <a:lvl3pPr marL="1166546"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3pPr>
            <a:lvl4pPr marL="1633164"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4pPr>
            <a:lvl5pPr marL="2099782"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5pPr>
            <a:lvl6pPr marL="2566401"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6pPr>
            <a:lvl7pPr marL="3033019"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7pPr>
            <a:lvl8pPr marL="3499637"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8pPr>
            <a:lvl9pPr marL="3966256"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9pPr>
          </a:lstStyle>
          <a:p>
            <a:fld id="{1D40EECB-DC2F-4064-ACB7-624DBB21DEF9}" type="slidenum">
              <a:rPr lang="fr-FR" altLang="fr-FR" sz="1200">
                <a:solidFill>
                  <a:srgbClr val="000000"/>
                </a:solidFill>
              </a:rPr>
              <a:pPr/>
              <a:t>36</a:t>
            </a:fld>
            <a:endParaRPr lang="fr-FR" altLang="fr-FR" sz="1200">
              <a:solidFill>
                <a:srgbClr val="000000"/>
              </a:solidFill>
            </a:endParaRPr>
          </a:p>
        </p:txBody>
      </p:sp>
      <p:sp>
        <p:nvSpPr>
          <p:cNvPr id="93187" name="Rectangle 1"/>
          <p:cNvSpPr>
            <a:spLocks noGrp="1" noRot="1" noChangeAspect="1" noChangeArrowheads="1" noTextEdit="1"/>
          </p:cNvSpPr>
          <p:nvPr>
            <p:ph type="sldImg"/>
          </p:nvPr>
        </p:nvSpPr>
        <p:spPr bwMode="auto">
          <a:xfrm>
            <a:off x="752475" y="1184275"/>
            <a:ext cx="5688013" cy="3198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fr-FR" altLang="fr-FR"/>
          </a:p>
        </p:txBody>
      </p:sp>
    </p:spTree>
    <p:extLst>
      <p:ext uri="{BB962C8B-B14F-4D97-AF65-F5344CB8AC3E}">
        <p14:creationId xmlns:p14="http://schemas.microsoft.com/office/powerpoint/2010/main" val="12666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r>
              <a:rPr lang="en-AU" dirty="0">
                <a:latin typeface="Times" pitchFamily="18" charset="0"/>
                <a:ea typeface="ＭＳ Ｐゴシック" charset="0"/>
                <a:cs typeface="ＭＳ Ｐゴシック" charset="0"/>
              </a:rPr>
              <a:t>Rate is usually expressed per head of population</a:t>
            </a: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38</a:t>
            </a:fld>
            <a:endParaRPr lang="en-AU"/>
          </a:p>
        </p:txBody>
      </p:sp>
    </p:spTree>
    <p:extLst>
      <p:ext uri="{BB962C8B-B14F-4D97-AF65-F5344CB8AC3E}">
        <p14:creationId xmlns:p14="http://schemas.microsoft.com/office/powerpoint/2010/main" val="1273207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endParaRPr lang="en-AU" dirty="0">
              <a:latin typeface="Times" pitchFamily="18" charset="0"/>
              <a:ea typeface="ＭＳ Ｐゴシック" charset="0"/>
              <a:cs typeface="ＭＳ Ｐゴシック" charset="0"/>
            </a:endParaRPr>
          </a:p>
          <a:p>
            <a:r>
              <a:rPr lang="en-AU" dirty="0">
                <a:latin typeface="Times" pitchFamily="18" charset="0"/>
                <a:ea typeface="ＭＳ Ｐゴシック" charset="0"/>
                <a:cs typeface="ＭＳ Ｐゴシック" charset="0"/>
              </a:rPr>
              <a:t>Rate is usually expressed per head of population</a:t>
            </a:r>
          </a:p>
          <a:p>
            <a:endParaRPr lang="en-AU" dirty="0">
              <a:latin typeface="Times" pitchFamily="18" charset="0"/>
              <a:ea typeface="ＭＳ Ｐゴシック" charset="0"/>
              <a:cs typeface="ＭＳ Ｐゴシック" charset="0"/>
            </a:endParaRP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39</a:t>
            </a:fld>
            <a:endParaRPr lang="en-AU"/>
          </a:p>
        </p:txBody>
      </p:sp>
    </p:spTree>
    <p:extLst>
      <p:ext uri="{BB962C8B-B14F-4D97-AF65-F5344CB8AC3E}">
        <p14:creationId xmlns:p14="http://schemas.microsoft.com/office/powerpoint/2010/main" val="4245048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each group to calculate two of the Epi weeks</a:t>
            </a:r>
          </a:p>
        </p:txBody>
      </p:sp>
      <p:sp>
        <p:nvSpPr>
          <p:cNvPr id="4" name="Slide Number Placeholder 3"/>
          <p:cNvSpPr>
            <a:spLocks noGrp="1"/>
          </p:cNvSpPr>
          <p:nvPr>
            <p:ph type="sldNum" sz="quarter" idx="5"/>
          </p:nvPr>
        </p:nvSpPr>
        <p:spPr/>
        <p:txBody>
          <a:bodyPr/>
          <a:lstStyle/>
          <a:p>
            <a:fld id="{BFD07A5B-D9F8-4AD7-B8DB-77595F3131CB}" type="slidenum">
              <a:rPr lang="en-US" smtClean="0"/>
              <a:pPr/>
              <a:t>40</a:t>
            </a:fld>
            <a:endParaRPr lang="en-US"/>
          </a:p>
        </p:txBody>
      </p:sp>
    </p:spTree>
    <p:extLst>
      <p:ext uri="{BB962C8B-B14F-4D97-AF65-F5344CB8AC3E}">
        <p14:creationId xmlns:p14="http://schemas.microsoft.com/office/powerpoint/2010/main" val="2435286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07A5B-D9F8-4AD7-B8DB-77595F3131CB}" type="slidenum">
              <a:rPr lang="en-US" smtClean="0"/>
              <a:pPr/>
              <a:t>41</a:t>
            </a:fld>
            <a:endParaRPr lang="en-US"/>
          </a:p>
        </p:txBody>
      </p:sp>
    </p:spTree>
    <p:extLst>
      <p:ext uri="{BB962C8B-B14F-4D97-AF65-F5344CB8AC3E}">
        <p14:creationId xmlns:p14="http://schemas.microsoft.com/office/powerpoint/2010/main" val="1283056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42</a:t>
            </a:fld>
            <a:endParaRPr lang="fr-CH"/>
          </a:p>
        </p:txBody>
      </p:sp>
    </p:spTree>
    <p:extLst>
      <p:ext uri="{BB962C8B-B14F-4D97-AF65-F5344CB8AC3E}">
        <p14:creationId xmlns:p14="http://schemas.microsoft.com/office/powerpoint/2010/main" val="2832314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a reminder of the benchmarks for emergency threshold that were discussed during the module ‘’Setting the Scene’’ in the first day of the course.  </a:t>
            </a:r>
          </a:p>
        </p:txBody>
      </p:sp>
      <p:sp>
        <p:nvSpPr>
          <p:cNvPr id="4" name="Slide Number Placeholder 3"/>
          <p:cNvSpPr>
            <a:spLocks noGrp="1"/>
          </p:cNvSpPr>
          <p:nvPr>
            <p:ph type="sldNum" sz="quarter" idx="5"/>
          </p:nvPr>
        </p:nvSpPr>
        <p:spPr/>
        <p:txBody>
          <a:bodyPr/>
          <a:lstStyle/>
          <a:p>
            <a:fld id="{BFD07A5B-D9F8-4AD7-B8DB-77595F3131CB}" type="slidenum">
              <a:rPr lang="en-US" smtClean="0"/>
              <a:pPr/>
              <a:t>43</a:t>
            </a:fld>
            <a:endParaRPr lang="en-US"/>
          </a:p>
        </p:txBody>
      </p:sp>
    </p:spTree>
    <p:extLst>
      <p:ext uri="{BB962C8B-B14F-4D97-AF65-F5344CB8AC3E}">
        <p14:creationId xmlns:p14="http://schemas.microsoft.com/office/powerpoint/2010/main" val="118327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D843F81C-C596-4BEB-B3D1-D34A46E2E073}" type="slidenum">
              <a:rPr lang="fr-CH" smtClean="0"/>
              <a:t>5</a:t>
            </a:fld>
            <a:endParaRPr lang="fr-CH"/>
          </a:p>
        </p:txBody>
      </p:sp>
    </p:spTree>
    <p:extLst>
      <p:ext uri="{BB962C8B-B14F-4D97-AF65-F5344CB8AC3E}">
        <p14:creationId xmlns:p14="http://schemas.microsoft.com/office/powerpoint/2010/main" val="743038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FD07A5B-D9F8-4AD7-B8DB-77595F3131CB}" type="slidenum">
              <a:rPr lang="en-US" smtClean="0"/>
              <a:pPr/>
              <a:t>44</a:t>
            </a:fld>
            <a:endParaRPr lang="en-US"/>
          </a:p>
        </p:txBody>
      </p:sp>
    </p:spTree>
    <p:extLst>
      <p:ext uri="{BB962C8B-B14F-4D97-AF65-F5344CB8AC3E}">
        <p14:creationId xmlns:p14="http://schemas.microsoft.com/office/powerpoint/2010/main" val="2764707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45</a:t>
            </a:fld>
            <a:endParaRPr lang="fr-CH"/>
          </a:p>
        </p:txBody>
      </p:sp>
    </p:spTree>
    <p:extLst>
      <p:ext uri="{BB962C8B-B14F-4D97-AF65-F5344CB8AC3E}">
        <p14:creationId xmlns:p14="http://schemas.microsoft.com/office/powerpoint/2010/main" val="716764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endParaRPr lang="en-AU" dirty="0">
              <a:latin typeface="Times" pitchFamily="18" charset="0"/>
              <a:ea typeface="ＭＳ Ｐゴシック" charset="0"/>
              <a:cs typeface="ＭＳ Ｐゴシック" charset="0"/>
            </a:endParaRPr>
          </a:p>
          <a:p>
            <a:r>
              <a:rPr lang="en-AU" dirty="0">
                <a:latin typeface="Times" pitchFamily="18" charset="0"/>
                <a:ea typeface="ＭＳ Ｐゴシック" charset="0"/>
                <a:cs typeface="ＭＳ Ｐゴシック" charset="0"/>
              </a:rPr>
              <a:t>Rate is usually expressed per head of population</a:t>
            </a:r>
          </a:p>
          <a:p>
            <a:endParaRPr lang="en-AU" dirty="0">
              <a:latin typeface="Times" pitchFamily="18" charset="0"/>
              <a:ea typeface="ＭＳ Ｐゴシック" charset="0"/>
              <a:cs typeface="ＭＳ Ｐゴシック" charset="0"/>
            </a:endParaRPr>
          </a:p>
          <a:p>
            <a:r>
              <a:rPr lang="en-AU" dirty="0">
                <a:latin typeface="Times" pitchFamily="18" charset="0"/>
                <a:ea typeface="ＭＳ Ｐゴシック" charset="0"/>
                <a:cs typeface="ＭＳ Ｐゴシック" charset="0"/>
              </a:rPr>
              <a:t>Per 1000 population or per 10 000 population</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46</a:t>
            </a:fld>
            <a:endParaRPr lang="en-AU"/>
          </a:p>
        </p:txBody>
      </p:sp>
    </p:spTree>
    <p:extLst>
      <p:ext uri="{BB962C8B-B14F-4D97-AF65-F5344CB8AC3E}">
        <p14:creationId xmlns:p14="http://schemas.microsoft.com/office/powerpoint/2010/main" val="202640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Times" pitchFamily="18" charset="0"/>
                <a:ea typeface="ＭＳ Ｐゴシック" charset="0"/>
                <a:cs typeface="ＭＳ Ｐゴシック" charset="0"/>
              </a:rPr>
              <a:t>Number of cases/population at risk x 1000</a:t>
            </a:r>
          </a:p>
          <a:p>
            <a:r>
              <a:rPr lang="en-AU" dirty="0">
                <a:latin typeface="Times" pitchFamily="18" charset="0"/>
                <a:ea typeface="ＭＳ Ｐゴシック" charset="0"/>
                <a:cs typeface="ＭＳ Ｐゴシック" charset="0"/>
              </a:rPr>
              <a:t>Rate is usually expressed per head of population</a:t>
            </a:r>
          </a:p>
          <a:p>
            <a:r>
              <a:rPr lang="en-AU" dirty="0">
                <a:latin typeface="Times" pitchFamily="18" charset="0"/>
                <a:ea typeface="ＭＳ Ｐゴシック" charset="0"/>
                <a:cs typeface="ＭＳ Ｐゴシック" charset="0"/>
              </a:rPr>
              <a:t>Per 1000 population or per 10 000 population</a:t>
            </a:r>
          </a:p>
          <a:p>
            <a:r>
              <a:rPr lang="en-AU" dirty="0">
                <a:latin typeface="Times" pitchFamily="18" charset="0"/>
                <a:ea typeface="ＭＳ Ｐゴシック" charset="0"/>
                <a:cs typeface="ＭＳ Ｐゴシック" charset="0"/>
              </a:rPr>
              <a:t>Proportional mortality is especially useful to compare when there is no clear denominator</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47</a:t>
            </a:fld>
            <a:endParaRPr lang="en-AU"/>
          </a:p>
        </p:txBody>
      </p:sp>
    </p:spTree>
    <p:extLst>
      <p:ext uri="{BB962C8B-B14F-4D97-AF65-F5344CB8AC3E}">
        <p14:creationId xmlns:p14="http://schemas.microsoft.com/office/powerpoint/2010/main" val="3402943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07A5B-D9F8-4AD7-B8DB-77595F3131CB}" type="slidenum">
              <a:rPr lang="en-US" smtClean="0"/>
              <a:pPr/>
              <a:t>48</a:t>
            </a:fld>
            <a:endParaRPr lang="en-US"/>
          </a:p>
        </p:txBody>
      </p:sp>
    </p:spTree>
    <p:extLst>
      <p:ext uri="{BB962C8B-B14F-4D97-AF65-F5344CB8AC3E}">
        <p14:creationId xmlns:p14="http://schemas.microsoft.com/office/powerpoint/2010/main" val="1362143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idx="4294967295"/>
          </p:nvPr>
        </p:nvSpPr>
        <p:spPr bwMode="auto">
          <a:xfrm>
            <a:off x="3943139" y="9598821"/>
            <a:ext cx="3016573" cy="505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9A2F70-A25C-4CC5-BDA8-52E2DB102297}" type="slidenum">
              <a:rPr lang="en-US" altLang="fr-FR"/>
              <a:pPr/>
              <a:t>49</a:t>
            </a:fld>
            <a:endParaRPr lang="en-US" altLang="fr-FR"/>
          </a:p>
        </p:txBody>
      </p:sp>
      <p:sp>
        <p:nvSpPr>
          <p:cNvPr id="47107" name="Rectangle 1"/>
          <p:cNvSpPr>
            <a:spLocks noGrp="1" noRot="1" noChangeAspect="1" noChangeArrowheads="1" noTextEdit="1"/>
          </p:cNvSpPr>
          <p:nvPr>
            <p:ph type="sldImg"/>
          </p:nvPr>
        </p:nvSpPr>
        <p:spPr>
          <a:xfrm>
            <a:off x="112713" y="768350"/>
            <a:ext cx="6735762" cy="37893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Grp="1" noChangeArrowheads="1"/>
          </p:cNvSpPr>
          <p:nvPr>
            <p:ph type="body" idx="1"/>
          </p:nvPr>
        </p:nvSpPr>
        <p:spPr>
          <a:xfrm>
            <a:off x="696133" y="4800288"/>
            <a:ext cx="5567447" cy="454764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396318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idx="4294967295"/>
          </p:nvPr>
        </p:nvSpPr>
        <p:spPr bwMode="auto">
          <a:xfrm>
            <a:off x="3943139" y="9598821"/>
            <a:ext cx="3016573" cy="505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9A2F70-A25C-4CC5-BDA8-52E2DB102297}" type="slidenum">
              <a:rPr lang="en-US" altLang="fr-FR"/>
              <a:pPr/>
              <a:t>50</a:t>
            </a:fld>
            <a:endParaRPr lang="en-US" altLang="fr-FR"/>
          </a:p>
        </p:txBody>
      </p:sp>
      <p:sp>
        <p:nvSpPr>
          <p:cNvPr id="47107" name="Rectangle 1"/>
          <p:cNvSpPr>
            <a:spLocks noGrp="1" noRot="1" noChangeAspect="1" noChangeArrowheads="1" noTextEdit="1"/>
          </p:cNvSpPr>
          <p:nvPr>
            <p:ph type="sldImg"/>
          </p:nvPr>
        </p:nvSpPr>
        <p:spPr>
          <a:xfrm>
            <a:off x="112713" y="768350"/>
            <a:ext cx="6735762" cy="37893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Grp="1" noChangeArrowheads="1"/>
          </p:cNvSpPr>
          <p:nvPr>
            <p:ph type="body" idx="1"/>
          </p:nvPr>
        </p:nvSpPr>
        <p:spPr>
          <a:xfrm>
            <a:off x="696133" y="4800288"/>
            <a:ext cx="5567447" cy="454764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281448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51</a:t>
            </a:fld>
            <a:endParaRPr lang="fr-CH"/>
          </a:p>
        </p:txBody>
      </p:sp>
    </p:spTree>
    <p:extLst>
      <p:ext uri="{BB962C8B-B14F-4D97-AF65-F5344CB8AC3E}">
        <p14:creationId xmlns:p14="http://schemas.microsoft.com/office/powerpoint/2010/main" val="1185876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1pPr>
            <a:lvl2pPr marL="758255" indent="-291636">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2pPr>
            <a:lvl3pPr marL="1166546"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3pPr>
            <a:lvl4pPr marL="1633164"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4pPr>
            <a:lvl5pPr marL="2099782"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5pPr>
            <a:lvl6pPr marL="2566401"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6pPr>
            <a:lvl7pPr marL="3033019"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7pPr>
            <a:lvl8pPr marL="3499637"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8pPr>
            <a:lvl9pPr marL="3966256"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9pPr>
          </a:lstStyle>
          <a:p>
            <a:fld id="{AE5FB6DC-EA8A-470F-A71C-2FC1B07E41CA}" type="slidenum">
              <a:rPr lang="fr-FR" altLang="fr-FR" sz="1200">
                <a:solidFill>
                  <a:srgbClr val="000000"/>
                </a:solidFill>
              </a:rPr>
              <a:pPr/>
              <a:t>52</a:t>
            </a:fld>
            <a:endParaRPr lang="fr-FR" altLang="fr-FR" sz="1200">
              <a:solidFill>
                <a:srgbClr val="000000"/>
              </a:solidFill>
            </a:endParaRPr>
          </a:p>
        </p:txBody>
      </p:sp>
      <p:sp>
        <p:nvSpPr>
          <p:cNvPr id="83971" name="Rectangle 1"/>
          <p:cNvSpPr>
            <a:spLocks noGrp="1" noRot="1" noChangeAspect="1" noChangeArrowheads="1" noTextEdit="1"/>
          </p:cNvSpPr>
          <p:nvPr>
            <p:ph type="sldImg"/>
          </p:nvPr>
        </p:nvSpPr>
        <p:spPr bwMode="auto">
          <a:xfrm>
            <a:off x="752475" y="1184275"/>
            <a:ext cx="5688013" cy="3198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fr-FR" altLang="fr-FR"/>
          </a:p>
        </p:txBody>
      </p:sp>
    </p:spTree>
    <p:extLst>
      <p:ext uri="{BB962C8B-B14F-4D97-AF65-F5344CB8AC3E}">
        <p14:creationId xmlns:p14="http://schemas.microsoft.com/office/powerpoint/2010/main" val="2257718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1pPr>
            <a:lvl2pPr marL="758255" indent="-291636">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2pPr>
            <a:lvl3pPr marL="1166546"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3pPr>
            <a:lvl4pPr marL="1633164"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4pPr>
            <a:lvl5pPr marL="2099782" indent="-233309">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5pPr>
            <a:lvl6pPr marL="2566401"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6pPr>
            <a:lvl7pPr marL="3033019"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7pPr>
            <a:lvl8pPr marL="3499637"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8pPr>
            <a:lvl9pPr marL="3966256" indent="-233309" eaLnBrk="0" fontAlgn="base" hangingPunct="0">
              <a:spcBef>
                <a:spcPct val="0"/>
              </a:spcBef>
              <a:spcAft>
                <a:spcPct val="0"/>
              </a:spcAft>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800">
                <a:solidFill>
                  <a:schemeClr val="tx1"/>
                </a:solidFill>
                <a:latin typeface="Calibri" pitchFamily="32" charset="0"/>
                <a:cs typeface="Arial" charset="0"/>
              </a:defRPr>
            </a:lvl9pPr>
          </a:lstStyle>
          <a:p>
            <a:fld id="{FFD57AC3-5CC5-4E23-84B9-0D8DA871F5D6}" type="slidenum">
              <a:rPr lang="fr-FR" altLang="fr-FR" sz="1200">
                <a:solidFill>
                  <a:srgbClr val="000000"/>
                </a:solidFill>
              </a:rPr>
              <a:pPr/>
              <a:t>54</a:t>
            </a:fld>
            <a:endParaRPr lang="fr-FR" altLang="fr-FR" sz="1200">
              <a:solidFill>
                <a:srgbClr val="000000"/>
              </a:solidFill>
            </a:endParaRPr>
          </a:p>
        </p:txBody>
      </p:sp>
      <p:sp>
        <p:nvSpPr>
          <p:cNvPr id="89091" name="Rectangle 1"/>
          <p:cNvSpPr>
            <a:spLocks noGrp="1" noRot="1" noChangeAspect="1" noChangeArrowheads="1" noTextEdit="1"/>
          </p:cNvSpPr>
          <p:nvPr>
            <p:ph type="sldImg"/>
          </p:nvPr>
        </p:nvSpPr>
        <p:spPr bwMode="auto">
          <a:xfrm>
            <a:off x="752475" y="1184275"/>
            <a:ext cx="5688013" cy="3198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fr-FR" altLang="fr-FR"/>
          </a:p>
        </p:txBody>
      </p:sp>
    </p:spTree>
    <p:extLst>
      <p:ext uri="{BB962C8B-B14F-4D97-AF65-F5344CB8AC3E}">
        <p14:creationId xmlns:p14="http://schemas.microsoft.com/office/powerpoint/2010/main" val="348320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D843F81C-C596-4BEB-B3D1-D34A46E2E073}" type="slidenum">
              <a:rPr lang="fr-CH" smtClean="0"/>
              <a:t>6</a:t>
            </a:fld>
            <a:endParaRPr lang="fr-CH"/>
          </a:p>
        </p:txBody>
      </p:sp>
    </p:spTree>
    <p:extLst>
      <p:ext uri="{BB962C8B-B14F-4D97-AF65-F5344CB8AC3E}">
        <p14:creationId xmlns:p14="http://schemas.microsoft.com/office/powerpoint/2010/main" val="1499619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noProof="0" dirty="0"/>
              <a:t>This IASC /Health Cluster list with proposed indicators and bench marks for a number of categories, i.e. health resources availability, health services coverage, risk factors and health outcomes is shown during the module </a:t>
            </a:r>
            <a:r>
              <a:rPr lang="en-US" i="1" noProof="0" dirty="0" err="1"/>
              <a:t>Programme</a:t>
            </a:r>
            <a:r>
              <a:rPr lang="en-US" i="1" noProof="0" dirty="0"/>
              <a:t> </a:t>
            </a:r>
            <a:r>
              <a:rPr lang="en-US" i="1" noProof="0"/>
              <a:t>Cycle Management</a:t>
            </a:r>
            <a:endParaRPr lang="en-US" i="1" noProof="0" dirty="0"/>
          </a:p>
          <a:p>
            <a:endParaRPr lang="en-GB" dirty="0"/>
          </a:p>
        </p:txBody>
      </p:sp>
      <p:sp>
        <p:nvSpPr>
          <p:cNvPr id="4" name="Slide Number Placeholder 3"/>
          <p:cNvSpPr>
            <a:spLocks noGrp="1"/>
          </p:cNvSpPr>
          <p:nvPr>
            <p:ph type="sldNum" sz="quarter" idx="10"/>
          </p:nvPr>
        </p:nvSpPr>
        <p:spPr/>
        <p:txBody>
          <a:bodyPr/>
          <a:lstStyle/>
          <a:p>
            <a:fld id="{D843F81C-C596-4BEB-B3D1-D34A46E2E073}" type="slidenum">
              <a:rPr lang="fr-CH" smtClean="0"/>
              <a:t>56</a:t>
            </a:fld>
            <a:endParaRPr lang="fr-CH"/>
          </a:p>
        </p:txBody>
      </p:sp>
    </p:spTree>
    <p:extLst>
      <p:ext uri="{BB962C8B-B14F-4D97-AF65-F5344CB8AC3E}">
        <p14:creationId xmlns:p14="http://schemas.microsoft.com/office/powerpoint/2010/main" val="205766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D843F81C-C596-4BEB-B3D1-D34A46E2E073}" type="slidenum">
              <a:rPr lang="fr-CH" smtClean="0"/>
              <a:t>7</a:t>
            </a:fld>
            <a:endParaRPr lang="fr-CH"/>
          </a:p>
        </p:txBody>
      </p:sp>
    </p:spTree>
    <p:extLst>
      <p:ext uri="{BB962C8B-B14F-4D97-AF65-F5344CB8AC3E}">
        <p14:creationId xmlns:p14="http://schemas.microsoft.com/office/powerpoint/2010/main" val="160606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D843F81C-C596-4BEB-B3D1-D34A46E2E073}" type="slidenum">
              <a:rPr lang="fr-CH" smtClean="0"/>
              <a:t>8</a:t>
            </a:fld>
            <a:endParaRPr lang="fr-CH"/>
          </a:p>
        </p:txBody>
      </p:sp>
    </p:spTree>
    <p:extLst>
      <p:ext uri="{BB962C8B-B14F-4D97-AF65-F5344CB8AC3E}">
        <p14:creationId xmlns:p14="http://schemas.microsoft.com/office/powerpoint/2010/main" val="44158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B6279EED-6CF0-4FA2-96D6-8DBB2A9D159D}" type="slidenum">
              <a:rPr lang="fr-FR" altLang="fr-FR" smtClean="0">
                <a:latin typeface="Calibri" pitchFamily="32" charset="0"/>
              </a:rPr>
              <a:pPr>
                <a:spcBef>
                  <a:spcPct val="0"/>
                </a:spcBef>
                <a:buClrTx/>
                <a:buFontTx/>
                <a:buNone/>
              </a:pPr>
              <a:t>9</a:t>
            </a:fld>
            <a:endParaRPr lang="fr-FR" altLang="fr-FR">
              <a:latin typeface="Calibri" pitchFamily="32" charset="0"/>
            </a:endParaRPr>
          </a:p>
        </p:txBody>
      </p:sp>
      <p:sp>
        <p:nvSpPr>
          <p:cNvPr id="112643" name="Rectangle 1"/>
          <p:cNvSpPr>
            <a:spLocks noGrp="1" noRot="1" noChangeAspect="1" noChangeArrowheads="1" noTextEdit="1"/>
          </p:cNvSpPr>
          <p:nvPr>
            <p:ph type="sldImg"/>
          </p:nvPr>
        </p:nvSpPr>
        <p:spPr>
          <a:xfrm>
            <a:off x="752475" y="1184275"/>
            <a:ext cx="5688013" cy="3198813"/>
          </a:xfrm>
          <a:solidFill>
            <a:srgbClr val="FFFFFF"/>
          </a:solidFill>
          <a:ln/>
        </p:spPr>
      </p:sp>
      <p:sp>
        <p:nvSpPr>
          <p:cNvPr id="112644" name="Rectangle 2"/>
          <p:cNvSpPr>
            <a:spLocks noGrp="1" noChangeArrowheads="1"/>
          </p:cNvSpPr>
          <p:nvPr>
            <p:ph type="body" idx="1"/>
          </p:nvPr>
        </p:nvSpPr>
        <p:spPr>
          <a:xfrm>
            <a:off x="718883" y="4560506"/>
            <a:ext cx="5754411" cy="37314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33237" fontAlgn="base">
              <a:spcBef>
                <a:spcPct val="30000"/>
              </a:spcBef>
              <a:spcAft>
                <a:spcPct val="0"/>
              </a:spcAft>
              <a:defRPr/>
            </a:pPr>
            <a:r>
              <a:rPr lang="en-GB" altLang="fr-FR" dirty="0"/>
              <a:t>A principle role of epidemiology is to describe</a:t>
            </a:r>
          </a:p>
          <a:p>
            <a:pPr defTabSz="933237" fontAlgn="base">
              <a:spcBef>
                <a:spcPct val="30000"/>
              </a:spcBef>
              <a:spcAft>
                <a:spcPct val="0"/>
              </a:spcAft>
              <a:defRPr/>
            </a:pPr>
            <a:r>
              <a:rPr lang="en-GB" altLang="fr-FR" dirty="0"/>
              <a:t>Examples of descriptive epidemiology: </a:t>
            </a:r>
          </a:p>
          <a:p>
            <a:pPr marL="233309" indent="-233309" defTabSz="933237" fontAlgn="base">
              <a:spcBef>
                <a:spcPct val="30000"/>
              </a:spcBef>
              <a:spcAft>
                <a:spcPct val="0"/>
              </a:spcAft>
              <a:buFont typeface="Arial" panose="020B0604020202020204" pitchFamily="34" charset="0"/>
              <a:buChar char="•"/>
              <a:defRPr/>
            </a:pPr>
            <a:r>
              <a:rPr lang="en-GB" altLang="fr-FR" dirty="0"/>
              <a:t>Monitoring the health status of populations (surveillance) to detect cholera cases –person, place, time</a:t>
            </a:r>
          </a:p>
          <a:p>
            <a:pPr marL="233309" indent="-233309" defTabSz="933237" fontAlgn="base">
              <a:spcBef>
                <a:spcPct val="30000"/>
              </a:spcBef>
              <a:spcAft>
                <a:spcPct val="0"/>
              </a:spcAft>
              <a:buFont typeface="Arial" panose="020B0604020202020204" pitchFamily="34" charset="0"/>
              <a:buChar char="•"/>
              <a:defRPr/>
            </a:pPr>
            <a:r>
              <a:rPr lang="en-GB" altLang="fr-FR" dirty="0"/>
              <a:t>Carrying out a nutritional survey to assess the prevalence of GAM (global acute malnutrition)</a:t>
            </a:r>
          </a:p>
          <a:p>
            <a:endParaRPr lang="fr-FR" altLang="fr-FR" dirty="0"/>
          </a:p>
          <a:p>
            <a:r>
              <a:rPr lang="en-US" altLang="fr-FR" noProof="0" dirty="0"/>
              <a:t>Example of analytical epidemiology:</a:t>
            </a:r>
          </a:p>
          <a:p>
            <a:pPr marL="174982" indent="-174982">
              <a:buFont typeface="Arial" panose="020B0604020202020204" pitchFamily="34" charset="0"/>
              <a:buChar char="•"/>
            </a:pPr>
            <a:r>
              <a:rPr lang="en-US" altLang="fr-FR" noProof="0" dirty="0"/>
              <a:t>Investigating an outbreak of bloody diarrhea in an IDP camp</a:t>
            </a:r>
          </a:p>
          <a:p>
            <a:endParaRPr lang="fr-FR" altLang="fr-FR" dirty="0"/>
          </a:p>
        </p:txBody>
      </p:sp>
    </p:spTree>
    <p:extLst>
      <p:ext uri="{BB962C8B-B14F-4D97-AF65-F5344CB8AC3E}">
        <p14:creationId xmlns:p14="http://schemas.microsoft.com/office/powerpoint/2010/main" val="286640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B6279EED-6CF0-4FA2-96D6-8DBB2A9D159D}" type="slidenum">
              <a:rPr lang="fr-FR" altLang="fr-FR" smtClean="0">
                <a:latin typeface="Calibri" pitchFamily="32" charset="0"/>
              </a:rPr>
              <a:pPr>
                <a:spcBef>
                  <a:spcPct val="0"/>
                </a:spcBef>
                <a:buClrTx/>
                <a:buFontTx/>
                <a:buNone/>
              </a:pPr>
              <a:t>10</a:t>
            </a:fld>
            <a:endParaRPr lang="fr-FR" altLang="fr-FR">
              <a:latin typeface="Calibri" pitchFamily="32" charset="0"/>
            </a:endParaRPr>
          </a:p>
        </p:txBody>
      </p:sp>
      <p:sp>
        <p:nvSpPr>
          <p:cNvPr id="112643" name="Rectangle 1"/>
          <p:cNvSpPr>
            <a:spLocks noGrp="1" noRot="1" noChangeAspect="1" noChangeArrowheads="1" noTextEdit="1"/>
          </p:cNvSpPr>
          <p:nvPr>
            <p:ph type="sldImg"/>
          </p:nvPr>
        </p:nvSpPr>
        <p:spPr>
          <a:xfrm>
            <a:off x="752475" y="1184275"/>
            <a:ext cx="5688013" cy="3198813"/>
          </a:xfrm>
          <a:solidFill>
            <a:srgbClr val="FFFFFF"/>
          </a:solidFill>
          <a:ln/>
        </p:spPr>
      </p:sp>
      <p:sp>
        <p:nvSpPr>
          <p:cNvPr id="112644" name="Rectangle 2"/>
          <p:cNvSpPr>
            <a:spLocks noGrp="1" noChangeArrowheads="1"/>
          </p:cNvSpPr>
          <p:nvPr>
            <p:ph type="body" idx="1"/>
          </p:nvPr>
        </p:nvSpPr>
        <p:spPr>
          <a:xfrm>
            <a:off x="718883" y="4560506"/>
            <a:ext cx="5754411" cy="37314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33237" fontAlgn="base">
              <a:spcBef>
                <a:spcPct val="30000"/>
              </a:spcBef>
              <a:spcAft>
                <a:spcPct val="0"/>
              </a:spcAft>
              <a:defRPr/>
            </a:pPr>
            <a:endParaRPr lang="en-US" altLang="fr-FR" noProof="0" dirty="0"/>
          </a:p>
        </p:txBody>
      </p:sp>
    </p:spTree>
    <p:extLst>
      <p:ext uri="{BB962C8B-B14F-4D97-AF65-F5344CB8AC3E}">
        <p14:creationId xmlns:p14="http://schemas.microsoft.com/office/powerpoint/2010/main" val="3437874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45B4-5A24-4C66-817B-42733B3C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C7D6ED7C-B38B-4EA1-8633-A2DA53CF20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73420EF4-3BE9-450E-97FE-30E609033E2E}"/>
              </a:ext>
            </a:extLst>
          </p:cNvPr>
          <p:cNvSpPr>
            <a:spLocks noGrp="1"/>
          </p:cNvSpPr>
          <p:nvPr>
            <p:ph type="dt" sz="half" idx="10"/>
          </p:nvPr>
        </p:nvSpPr>
        <p:spPr/>
        <p:txBody>
          <a:bodyPr/>
          <a:lstStyle/>
          <a:p>
            <a:fld id="{EED33473-FAAA-44C8-B999-F090B041A225}" type="datetime1">
              <a:rPr lang="fr-CH" smtClean="0"/>
              <a:t>02.06.2023</a:t>
            </a:fld>
            <a:endParaRPr lang="fr-CH"/>
          </a:p>
        </p:txBody>
      </p:sp>
      <p:sp>
        <p:nvSpPr>
          <p:cNvPr id="5" name="Footer Placeholder 4">
            <a:extLst>
              <a:ext uri="{FF2B5EF4-FFF2-40B4-BE49-F238E27FC236}">
                <a16:creationId xmlns:a16="http://schemas.microsoft.com/office/drawing/2014/main" id="{72CDA6CA-E8C7-435D-AB99-AD352AF78990}"/>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6C2660DF-A1F4-413A-9B89-48D26CD4E341}"/>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322445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91A9-0197-40EB-A905-961CA1435D6E}"/>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0201F364-FEBA-4A5F-BBAB-6B7C1D5D37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247A363A-54C6-45E4-92FE-0F57895F41C1}"/>
              </a:ext>
            </a:extLst>
          </p:cNvPr>
          <p:cNvSpPr>
            <a:spLocks noGrp="1"/>
          </p:cNvSpPr>
          <p:nvPr>
            <p:ph type="dt" sz="half" idx="10"/>
          </p:nvPr>
        </p:nvSpPr>
        <p:spPr/>
        <p:txBody>
          <a:bodyPr/>
          <a:lstStyle/>
          <a:p>
            <a:fld id="{7E0B1F8B-413F-4545-B869-D4BAA935C5A7}" type="datetime1">
              <a:rPr lang="fr-CH" smtClean="0"/>
              <a:t>02.06.2023</a:t>
            </a:fld>
            <a:endParaRPr lang="fr-CH"/>
          </a:p>
        </p:txBody>
      </p:sp>
      <p:sp>
        <p:nvSpPr>
          <p:cNvPr id="5" name="Footer Placeholder 4">
            <a:extLst>
              <a:ext uri="{FF2B5EF4-FFF2-40B4-BE49-F238E27FC236}">
                <a16:creationId xmlns:a16="http://schemas.microsoft.com/office/drawing/2014/main" id="{473C1DB6-218B-4223-A3A8-54F5F9C89D8A}"/>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B1E4C290-1564-4CC9-BB30-32FEC211358E}"/>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301112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29B98-8259-43DD-B0B7-BFA7F2BF91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8FEE2647-43BD-4279-84AD-9B1FFC45F1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33CF2806-5879-4A9B-9D39-9952405D2AD7}"/>
              </a:ext>
            </a:extLst>
          </p:cNvPr>
          <p:cNvSpPr>
            <a:spLocks noGrp="1"/>
          </p:cNvSpPr>
          <p:nvPr>
            <p:ph type="dt" sz="half" idx="10"/>
          </p:nvPr>
        </p:nvSpPr>
        <p:spPr/>
        <p:txBody>
          <a:bodyPr/>
          <a:lstStyle/>
          <a:p>
            <a:fld id="{DB7D1791-FAB6-472C-AB6A-7008D4110F9E}" type="datetime1">
              <a:rPr lang="fr-CH" smtClean="0"/>
              <a:t>02.06.2023</a:t>
            </a:fld>
            <a:endParaRPr lang="fr-CH"/>
          </a:p>
        </p:txBody>
      </p:sp>
      <p:sp>
        <p:nvSpPr>
          <p:cNvPr id="5" name="Footer Placeholder 4">
            <a:extLst>
              <a:ext uri="{FF2B5EF4-FFF2-40B4-BE49-F238E27FC236}">
                <a16:creationId xmlns:a16="http://schemas.microsoft.com/office/drawing/2014/main" id="{D1DE7954-830B-4D3C-BE10-57B86DEB7DDA}"/>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7938B5F8-44C0-421C-AE71-0EC0427352E5}"/>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128148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154F-A751-4ECA-BA54-3FA9584AB5A4}"/>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46710ECC-0AEE-4817-B298-7D18638502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112D53C3-64E8-4D2B-8114-ECF02F68772A}"/>
              </a:ext>
            </a:extLst>
          </p:cNvPr>
          <p:cNvSpPr>
            <a:spLocks noGrp="1"/>
          </p:cNvSpPr>
          <p:nvPr>
            <p:ph type="dt" sz="half" idx="10"/>
          </p:nvPr>
        </p:nvSpPr>
        <p:spPr/>
        <p:txBody>
          <a:bodyPr/>
          <a:lstStyle/>
          <a:p>
            <a:fld id="{AE9BDA41-8B92-4E8F-9AEF-9D0F3E86C590}" type="datetime1">
              <a:rPr lang="fr-CH" smtClean="0"/>
              <a:t>02.06.2023</a:t>
            </a:fld>
            <a:endParaRPr lang="fr-CH"/>
          </a:p>
        </p:txBody>
      </p:sp>
      <p:sp>
        <p:nvSpPr>
          <p:cNvPr id="5" name="Footer Placeholder 4">
            <a:extLst>
              <a:ext uri="{FF2B5EF4-FFF2-40B4-BE49-F238E27FC236}">
                <a16:creationId xmlns:a16="http://schemas.microsoft.com/office/drawing/2014/main" id="{3FDF768F-2734-41AD-89DD-A1FDB4B7E61A}"/>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5A79866D-281D-4A82-AB1C-9C3B6D141E15}"/>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17392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C7CF-7442-4319-BA1F-D5D644C3E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49517EAF-0F70-40AC-A4C7-B650C9A17D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903549-940E-4005-AE0E-0A54650400FC}"/>
              </a:ext>
            </a:extLst>
          </p:cNvPr>
          <p:cNvSpPr>
            <a:spLocks noGrp="1"/>
          </p:cNvSpPr>
          <p:nvPr>
            <p:ph type="dt" sz="half" idx="10"/>
          </p:nvPr>
        </p:nvSpPr>
        <p:spPr/>
        <p:txBody>
          <a:bodyPr/>
          <a:lstStyle/>
          <a:p>
            <a:fld id="{92D26CE7-586B-461E-864E-013DA2EB7158}" type="datetime1">
              <a:rPr lang="fr-CH" smtClean="0"/>
              <a:t>02.06.2023</a:t>
            </a:fld>
            <a:endParaRPr lang="fr-CH"/>
          </a:p>
        </p:txBody>
      </p:sp>
      <p:sp>
        <p:nvSpPr>
          <p:cNvPr id="5" name="Footer Placeholder 4">
            <a:extLst>
              <a:ext uri="{FF2B5EF4-FFF2-40B4-BE49-F238E27FC236}">
                <a16:creationId xmlns:a16="http://schemas.microsoft.com/office/drawing/2014/main" id="{A18579D2-189F-4664-B2BB-040D6C439AED}"/>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DDCB4D77-2535-4FD0-BD3F-6F9AA324E930}"/>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404244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120C-6C74-4D55-BA2F-F59194F88712}"/>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1913767E-8D2F-4981-9800-CD4D8607B0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BBE18634-A049-4FA8-B922-A20B8C2FDC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5DEB5CBA-8858-44D8-97AA-5DE67477CE06}"/>
              </a:ext>
            </a:extLst>
          </p:cNvPr>
          <p:cNvSpPr>
            <a:spLocks noGrp="1"/>
          </p:cNvSpPr>
          <p:nvPr>
            <p:ph type="dt" sz="half" idx="10"/>
          </p:nvPr>
        </p:nvSpPr>
        <p:spPr/>
        <p:txBody>
          <a:bodyPr/>
          <a:lstStyle/>
          <a:p>
            <a:fld id="{B16DAF9A-5877-4BC3-9935-B770C7BCC504}" type="datetime1">
              <a:rPr lang="fr-CH" smtClean="0"/>
              <a:t>02.06.2023</a:t>
            </a:fld>
            <a:endParaRPr lang="fr-CH"/>
          </a:p>
        </p:txBody>
      </p:sp>
      <p:sp>
        <p:nvSpPr>
          <p:cNvPr id="6" name="Footer Placeholder 5">
            <a:extLst>
              <a:ext uri="{FF2B5EF4-FFF2-40B4-BE49-F238E27FC236}">
                <a16:creationId xmlns:a16="http://schemas.microsoft.com/office/drawing/2014/main" id="{4798F8EC-5216-44B5-ACEE-8C0C9FCD438E}"/>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FC26FEE5-DF91-4A10-83D0-70616DA96FC0}"/>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87474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72FA-DDA1-448F-A45C-49DE8ABF0273}"/>
              </a:ext>
            </a:extLst>
          </p:cNvPr>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36946511-EC07-4365-8DDC-94B71DF80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95C0B1-1F42-4D7E-95B1-9020BC3752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A00EA921-AB54-4F88-A463-D4EF0E16A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FB6FE8-690C-4D47-BBDA-454872C760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F38E4FC1-8514-4A24-8DF9-6A6A08E88AAB}"/>
              </a:ext>
            </a:extLst>
          </p:cNvPr>
          <p:cNvSpPr>
            <a:spLocks noGrp="1"/>
          </p:cNvSpPr>
          <p:nvPr>
            <p:ph type="dt" sz="half" idx="10"/>
          </p:nvPr>
        </p:nvSpPr>
        <p:spPr/>
        <p:txBody>
          <a:bodyPr/>
          <a:lstStyle/>
          <a:p>
            <a:fld id="{007BD6E6-481C-4C17-BB42-24DEE2CA2F92}" type="datetime1">
              <a:rPr lang="fr-CH" smtClean="0"/>
              <a:t>02.06.2023</a:t>
            </a:fld>
            <a:endParaRPr lang="fr-CH"/>
          </a:p>
        </p:txBody>
      </p:sp>
      <p:sp>
        <p:nvSpPr>
          <p:cNvPr id="8" name="Footer Placeholder 7">
            <a:extLst>
              <a:ext uri="{FF2B5EF4-FFF2-40B4-BE49-F238E27FC236}">
                <a16:creationId xmlns:a16="http://schemas.microsoft.com/office/drawing/2014/main" id="{7F689E4C-009F-47E9-A124-3A661DB8A178}"/>
              </a:ext>
            </a:extLst>
          </p:cNvPr>
          <p:cNvSpPr>
            <a:spLocks noGrp="1"/>
          </p:cNvSpPr>
          <p:nvPr>
            <p:ph type="ftr" sz="quarter" idx="11"/>
          </p:nvPr>
        </p:nvSpPr>
        <p:spPr/>
        <p:txBody>
          <a:bodyPr/>
          <a:lstStyle/>
          <a:p>
            <a:endParaRPr lang="fr-CH"/>
          </a:p>
        </p:txBody>
      </p:sp>
      <p:sp>
        <p:nvSpPr>
          <p:cNvPr id="9" name="Slide Number Placeholder 8">
            <a:extLst>
              <a:ext uri="{FF2B5EF4-FFF2-40B4-BE49-F238E27FC236}">
                <a16:creationId xmlns:a16="http://schemas.microsoft.com/office/drawing/2014/main" id="{4B5E8765-719A-40E9-B2D5-42C58E200152}"/>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91513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2591-D095-4CDE-B33A-6F4462E2B6A2}"/>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26F7BA7D-84C3-48BF-9232-4298FADF289A}"/>
              </a:ext>
            </a:extLst>
          </p:cNvPr>
          <p:cNvSpPr>
            <a:spLocks noGrp="1"/>
          </p:cNvSpPr>
          <p:nvPr>
            <p:ph type="dt" sz="half" idx="10"/>
          </p:nvPr>
        </p:nvSpPr>
        <p:spPr/>
        <p:txBody>
          <a:bodyPr/>
          <a:lstStyle/>
          <a:p>
            <a:fld id="{53F8A49D-A1DC-41D0-AE43-E63FBFA82AEB}" type="datetime1">
              <a:rPr lang="fr-CH" smtClean="0"/>
              <a:t>02.06.2023</a:t>
            </a:fld>
            <a:endParaRPr lang="fr-CH"/>
          </a:p>
        </p:txBody>
      </p:sp>
      <p:sp>
        <p:nvSpPr>
          <p:cNvPr id="4" name="Footer Placeholder 3">
            <a:extLst>
              <a:ext uri="{FF2B5EF4-FFF2-40B4-BE49-F238E27FC236}">
                <a16:creationId xmlns:a16="http://schemas.microsoft.com/office/drawing/2014/main" id="{0AB8F618-99DC-486C-AAD8-80333B2870C0}"/>
              </a:ext>
            </a:extLst>
          </p:cNvPr>
          <p:cNvSpPr>
            <a:spLocks noGrp="1"/>
          </p:cNvSpPr>
          <p:nvPr>
            <p:ph type="ftr" sz="quarter" idx="11"/>
          </p:nvPr>
        </p:nvSpPr>
        <p:spPr/>
        <p:txBody>
          <a:bodyPr/>
          <a:lstStyle/>
          <a:p>
            <a:endParaRPr lang="fr-CH"/>
          </a:p>
        </p:txBody>
      </p:sp>
      <p:sp>
        <p:nvSpPr>
          <p:cNvPr id="5" name="Slide Number Placeholder 4">
            <a:extLst>
              <a:ext uri="{FF2B5EF4-FFF2-40B4-BE49-F238E27FC236}">
                <a16:creationId xmlns:a16="http://schemas.microsoft.com/office/drawing/2014/main" id="{EC78D620-CE29-42F0-A709-43D8AD7EE5D5}"/>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282417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EAA26-8B9D-407A-A4E1-7B0839F2F4C2}"/>
              </a:ext>
            </a:extLst>
          </p:cNvPr>
          <p:cNvSpPr>
            <a:spLocks noGrp="1"/>
          </p:cNvSpPr>
          <p:nvPr>
            <p:ph type="dt" sz="half" idx="10"/>
          </p:nvPr>
        </p:nvSpPr>
        <p:spPr/>
        <p:txBody>
          <a:bodyPr/>
          <a:lstStyle/>
          <a:p>
            <a:fld id="{7974ABB4-B350-44B1-A813-8CC1BAC52BB8}" type="datetime1">
              <a:rPr lang="fr-CH" smtClean="0"/>
              <a:t>02.06.2023</a:t>
            </a:fld>
            <a:endParaRPr lang="fr-CH"/>
          </a:p>
        </p:txBody>
      </p:sp>
      <p:sp>
        <p:nvSpPr>
          <p:cNvPr id="3" name="Footer Placeholder 2">
            <a:extLst>
              <a:ext uri="{FF2B5EF4-FFF2-40B4-BE49-F238E27FC236}">
                <a16:creationId xmlns:a16="http://schemas.microsoft.com/office/drawing/2014/main" id="{51E6DCFB-D658-413B-91B8-3983750D3820}"/>
              </a:ext>
            </a:extLst>
          </p:cNvPr>
          <p:cNvSpPr>
            <a:spLocks noGrp="1"/>
          </p:cNvSpPr>
          <p:nvPr>
            <p:ph type="ftr" sz="quarter" idx="11"/>
          </p:nvPr>
        </p:nvSpPr>
        <p:spPr/>
        <p:txBody>
          <a:bodyPr/>
          <a:lstStyle/>
          <a:p>
            <a:endParaRPr lang="fr-CH"/>
          </a:p>
        </p:txBody>
      </p:sp>
      <p:sp>
        <p:nvSpPr>
          <p:cNvPr id="4" name="Slide Number Placeholder 3">
            <a:extLst>
              <a:ext uri="{FF2B5EF4-FFF2-40B4-BE49-F238E27FC236}">
                <a16:creationId xmlns:a16="http://schemas.microsoft.com/office/drawing/2014/main" id="{F045EE07-541C-47C7-BC84-DA5CAADAB118}"/>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57464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C0D9-A593-4495-8F13-112390A1C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409FCB32-8768-445B-A8E5-92ED97026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65EE151A-323C-4156-BD81-915B5E5FB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5CD3F-0511-470A-B00B-50962139DD9E}"/>
              </a:ext>
            </a:extLst>
          </p:cNvPr>
          <p:cNvSpPr>
            <a:spLocks noGrp="1"/>
          </p:cNvSpPr>
          <p:nvPr>
            <p:ph type="dt" sz="half" idx="10"/>
          </p:nvPr>
        </p:nvSpPr>
        <p:spPr/>
        <p:txBody>
          <a:bodyPr/>
          <a:lstStyle/>
          <a:p>
            <a:fld id="{E248E2DA-B94B-4A9E-A76C-7B4602CB2B87}" type="datetime1">
              <a:rPr lang="fr-CH" smtClean="0"/>
              <a:t>02.06.2023</a:t>
            </a:fld>
            <a:endParaRPr lang="fr-CH"/>
          </a:p>
        </p:txBody>
      </p:sp>
      <p:sp>
        <p:nvSpPr>
          <p:cNvPr id="6" name="Footer Placeholder 5">
            <a:extLst>
              <a:ext uri="{FF2B5EF4-FFF2-40B4-BE49-F238E27FC236}">
                <a16:creationId xmlns:a16="http://schemas.microsoft.com/office/drawing/2014/main" id="{6D639E3A-728F-4760-96CB-53166CEAAFBA}"/>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C54613C1-0008-45A9-83C7-F77162C1FE33}"/>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2371513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5B62-F505-428A-86BF-FD0991C53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A45AA549-E90A-4D94-9397-8A14C6F9F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a:extLst>
              <a:ext uri="{FF2B5EF4-FFF2-40B4-BE49-F238E27FC236}">
                <a16:creationId xmlns:a16="http://schemas.microsoft.com/office/drawing/2014/main" id="{74B850A9-EF50-4405-9829-FEE0C6B03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CB6921-AD32-40A8-899C-2325014C0368}"/>
              </a:ext>
            </a:extLst>
          </p:cNvPr>
          <p:cNvSpPr>
            <a:spLocks noGrp="1"/>
          </p:cNvSpPr>
          <p:nvPr>
            <p:ph type="dt" sz="half" idx="10"/>
          </p:nvPr>
        </p:nvSpPr>
        <p:spPr/>
        <p:txBody>
          <a:bodyPr/>
          <a:lstStyle/>
          <a:p>
            <a:fld id="{F228E66D-2CAC-4C1F-8FE9-E1B4A6FB3BC4}" type="datetime1">
              <a:rPr lang="fr-CH" smtClean="0"/>
              <a:t>02.06.2023</a:t>
            </a:fld>
            <a:endParaRPr lang="fr-CH"/>
          </a:p>
        </p:txBody>
      </p:sp>
      <p:sp>
        <p:nvSpPr>
          <p:cNvPr id="6" name="Footer Placeholder 5">
            <a:extLst>
              <a:ext uri="{FF2B5EF4-FFF2-40B4-BE49-F238E27FC236}">
                <a16:creationId xmlns:a16="http://schemas.microsoft.com/office/drawing/2014/main" id="{C9D4FCF9-F421-44BC-A3E8-819334BE358C}"/>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1053BAE4-0707-469B-8129-074A8A09764F}"/>
              </a:ext>
            </a:extLst>
          </p:cNvPr>
          <p:cNvSpPr>
            <a:spLocks noGrp="1"/>
          </p:cNvSpPr>
          <p:nvPr>
            <p:ph type="sldNum" sz="quarter" idx="12"/>
          </p:nvPr>
        </p:nvSpPr>
        <p:spPr/>
        <p:txBody>
          <a:bodyPr/>
          <a:lstStyle/>
          <a:p>
            <a:fld id="{89FC7F8A-5586-4ECC-ACD0-D19CCF8131D3}" type="slidenum">
              <a:rPr lang="fr-CH" smtClean="0"/>
              <a:t>‹#›</a:t>
            </a:fld>
            <a:endParaRPr lang="fr-CH"/>
          </a:p>
        </p:txBody>
      </p:sp>
    </p:spTree>
    <p:extLst>
      <p:ext uri="{BB962C8B-B14F-4D97-AF65-F5344CB8AC3E}">
        <p14:creationId xmlns:p14="http://schemas.microsoft.com/office/powerpoint/2010/main" val="15701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66349A-DCBC-404A-A805-9FE01FF2D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218F3770-52BF-434C-99B0-EB66150EC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AEC5DCC7-056C-4FFE-BF5C-511527F0B9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80A7C-CED5-4F52-A470-43C0DED9009C}" type="datetime1">
              <a:rPr lang="fr-CH" smtClean="0"/>
              <a:t>02.06.2023</a:t>
            </a:fld>
            <a:endParaRPr lang="fr-CH"/>
          </a:p>
        </p:txBody>
      </p:sp>
      <p:sp>
        <p:nvSpPr>
          <p:cNvPr id="5" name="Footer Placeholder 4">
            <a:extLst>
              <a:ext uri="{FF2B5EF4-FFF2-40B4-BE49-F238E27FC236}">
                <a16:creationId xmlns:a16="http://schemas.microsoft.com/office/drawing/2014/main" id="{3D607415-A65F-404B-A837-F23921D43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a:extLst>
              <a:ext uri="{FF2B5EF4-FFF2-40B4-BE49-F238E27FC236}">
                <a16:creationId xmlns:a16="http://schemas.microsoft.com/office/drawing/2014/main" id="{9C3FE672-DD24-4F77-9F88-C81EF2361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C7F8A-5586-4ECC-ACD0-D19CCF8131D3}" type="slidenum">
              <a:rPr lang="fr-CH" smtClean="0"/>
              <a:t>‹#›</a:t>
            </a:fld>
            <a:endParaRPr lang="fr-CH"/>
          </a:p>
        </p:txBody>
      </p:sp>
    </p:spTree>
    <p:extLst>
      <p:ext uri="{BB962C8B-B14F-4D97-AF65-F5344CB8AC3E}">
        <p14:creationId xmlns:p14="http://schemas.microsoft.com/office/powerpoint/2010/main" val="183862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0.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944417-DF5B-4126-A7E5-4CA588A321F0}"/>
              </a:ext>
            </a:extLst>
          </p:cNvPr>
          <p:cNvSpPr txBox="1"/>
          <p:nvPr/>
        </p:nvSpPr>
        <p:spPr>
          <a:xfrm>
            <a:off x="1587688" y="1153943"/>
            <a:ext cx="9990161" cy="1446550"/>
          </a:xfrm>
          <a:prstGeom prst="rect">
            <a:avLst/>
          </a:prstGeom>
          <a:noFill/>
        </p:spPr>
        <p:txBody>
          <a:bodyPr wrap="square" rtlCol="0">
            <a:spAutoFit/>
          </a:bodyPr>
          <a:lstStyle/>
          <a:p>
            <a:pPr algn="ctr"/>
            <a:r>
              <a:rPr lang="fr-FR" sz="4400" dirty="0"/>
              <a:t>Introduction à l’épidémiologie sur le terrain </a:t>
            </a:r>
          </a:p>
          <a:p>
            <a:pPr algn="ctr"/>
            <a:r>
              <a:rPr lang="fr-FR" sz="4400" dirty="0"/>
              <a:t>dans les situations de crise</a:t>
            </a:r>
          </a:p>
        </p:txBody>
      </p:sp>
      <p:sp>
        <p:nvSpPr>
          <p:cNvPr id="3" name="TextBox 2">
            <a:extLst>
              <a:ext uri="{FF2B5EF4-FFF2-40B4-BE49-F238E27FC236}">
                <a16:creationId xmlns:a16="http://schemas.microsoft.com/office/drawing/2014/main" id="{EAC04753-10B4-44B1-B6A7-C3E0CE82D015}"/>
              </a:ext>
            </a:extLst>
          </p:cNvPr>
          <p:cNvSpPr txBox="1"/>
          <p:nvPr/>
        </p:nvSpPr>
        <p:spPr>
          <a:xfrm>
            <a:off x="1959429" y="3429000"/>
            <a:ext cx="184731" cy="369332"/>
          </a:xfrm>
          <a:prstGeom prst="rect">
            <a:avLst/>
          </a:prstGeom>
          <a:noFill/>
        </p:spPr>
        <p:txBody>
          <a:bodyPr wrap="none" rtlCol="0">
            <a:spAutoFit/>
          </a:bodyPr>
          <a:lstStyle/>
          <a:p>
            <a:endParaRPr lang="en-GB" dirty="0"/>
          </a:p>
        </p:txBody>
      </p:sp>
      <p:pic>
        <p:nvPicPr>
          <p:cNvPr id="5" name="Picture 56" descr="C:\My Documents\My Pictures\camp\radusa mace.gif">
            <a:extLst>
              <a:ext uri="{FF2B5EF4-FFF2-40B4-BE49-F238E27FC236}">
                <a16:creationId xmlns:a16="http://schemas.microsoft.com/office/drawing/2014/main" id="{C74D7B99-CAC9-4A86-AC3F-29B4DEB24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981" y="3182057"/>
            <a:ext cx="2332037" cy="155862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82D0AC8F-C88C-4953-AA7E-1B3418546B19}"/>
              </a:ext>
            </a:extLst>
          </p:cNvPr>
          <p:cNvPicPr>
            <a:picLocks noChangeAspect="1"/>
          </p:cNvPicPr>
          <p:nvPr/>
        </p:nvPicPr>
        <p:blipFill>
          <a:blip r:embed="rId4"/>
          <a:stretch>
            <a:fillRect/>
          </a:stretch>
        </p:blipFill>
        <p:spPr>
          <a:xfrm>
            <a:off x="7715802" y="3155785"/>
            <a:ext cx="2391740" cy="1553006"/>
          </a:xfrm>
          <a:prstGeom prst="rect">
            <a:avLst/>
          </a:prstGeom>
        </p:spPr>
      </p:pic>
      <p:sp>
        <p:nvSpPr>
          <p:cNvPr id="10" name="Rectangle 9">
            <a:extLst>
              <a:ext uri="{FF2B5EF4-FFF2-40B4-BE49-F238E27FC236}">
                <a16:creationId xmlns:a16="http://schemas.microsoft.com/office/drawing/2014/main" id="{4CB84612-0179-4AF8-AB48-406A21A28E1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E87CAF86-68FD-4E58-89C0-4307CB62B992}"/>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12" name="TextBox 11">
            <a:extLst>
              <a:ext uri="{FF2B5EF4-FFF2-40B4-BE49-F238E27FC236}">
                <a16:creationId xmlns:a16="http://schemas.microsoft.com/office/drawing/2014/main" id="{B810859E-E788-4F55-8EF6-B85DC7DB6C16}"/>
              </a:ext>
            </a:extLst>
          </p:cNvPr>
          <p:cNvSpPr txBox="1"/>
          <p:nvPr/>
        </p:nvSpPr>
        <p:spPr>
          <a:xfrm>
            <a:off x="7512534" y="5390616"/>
            <a:ext cx="4465366" cy="461665"/>
          </a:xfrm>
          <a:prstGeom prst="rect">
            <a:avLst/>
          </a:prstGeom>
          <a:noFill/>
        </p:spPr>
        <p:txBody>
          <a:bodyPr wrap="square" rtlCol="0">
            <a:spAutoFit/>
          </a:bodyPr>
          <a:lstStyle/>
          <a:p>
            <a:r>
              <a:rPr lang="fr-FR" sz="2400">
                <a:highlight>
                  <a:srgbClr val="FFFF00"/>
                </a:highlight>
              </a:rPr>
              <a:t>Nom et organisation de l’intervenant·e</a:t>
            </a:r>
          </a:p>
        </p:txBody>
      </p:sp>
      <p:sp>
        <p:nvSpPr>
          <p:cNvPr id="13" name="TextBox 12">
            <a:extLst>
              <a:ext uri="{FF2B5EF4-FFF2-40B4-BE49-F238E27FC236}">
                <a16:creationId xmlns:a16="http://schemas.microsoft.com/office/drawing/2014/main" id="{2A5AEC36-F25D-41C3-8DC4-807297C71C26}"/>
              </a:ext>
            </a:extLst>
          </p:cNvPr>
          <p:cNvSpPr txBox="1"/>
          <p:nvPr/>
        </p:nvSpPr>
        <p:spPr>
          <a:xfrm>
            <a:off x="628649" y="6075144"/>
            <a:ext cx="4103867" cy="646331"/>
          </a:xfrm>
          <a:prstGeom prst="rect">
            <a:avLst/>
          </a:prstGeom>
          <a:noFill/>
        </p:spPr>
        <p:txBody>
          <a:bodyPr wrap="square" rtlCol="0">
            <a:spAutoFit/>
          </a:bodyPr>
          <a:lstStyle/>
          <a:p>
            <a:pPr algn="r"/>
            <a:r>
              <a:rPr lang="fr-FR" sz="1200">
                <a:solidFill>
                  <a:srgbClr val="0000FF"/>
                </a:solidFill>
              </a:rPr>
              <a:t>Ce support pédagogique a été développé grâce aux contributions de </a:t>
            </a:r>
          </a:p>
          <a:p>
            <a:pPr algn="r"/>
            <a:r>
              <a:rPr lang="fr-FR" sz="1200">
                <a:solidFill>
                  <a:srgbClr val="0000FF"/>
                </a:solidFill>
              </a:rPr>
              <a:t>Tony Stewart, Anne Golaz, Ali Ardelan, Eric Brenner, </a:t>
            </a:r>
          </a:p>
          <a:p>
            <a:pPr algn="r"/>
            <a:r>
              <a:rPr lang="fr-FR" sz="1200">
                <a:solidFill>
                  <a:srgbClr val="0000FF"/>
                </a:solidFill>
              </a:rPr>
              <a:t>Gilbert Burnham, Tambri Housen et Antje van Roeden</a:t>
            </a:r>
          </a:p>
        </p:txBody>
      </p:sp>
      <p:sp>
        <p:nvSpPr>
          <p:cNvPr id="15" name="TextBox 14">
            <a:extLst>
              <a:ext uri="{FF2B5EF4-FFF2-40B4-BE49-F238E27FC236}">
                <a16:creationId xmlns:a16="http://schemas.microsoft.com/office/drawing/2014/main" id="{C4360980-D9D9-4E4B-9D3A-18E1EB87A1DD}"/>
              </a:ext>
            </a:extLst>
          </p:cNvPr>
          <p:cNvSpPr txBox="1"/>
          <p:nvPr/>
        </p:nvSpPr>
        <p:spPr>
          <a:xfrm>
            <a:off x="8772992" y="289328"/>
            <a:ext cx="3020955" cy="369332"/>
          </a:xfrm>
          <a:prstGeom prst="rect">
            <a:avLst/>
          </a:prstGeom>
          <a:noFill/>
        </p:spPr>
        <p:txBody>
          <a:bodyPr wrap="none" rtlCol="0">
            <a:spAutoFit/>
          </a:bodyPr>
          <a:lstStyle/>
          <a:p>
            <a:r>
              <a:rPr lang="fr-FR">
                <a:solidFill>
                  <a:srgbClr val="FF0000"/>
                </a:solidFill>
                <a:highlight>
                  <a:srgbClr val="FFFF00"/>
                </a:highlight>
              </a:rPr>
              <a:t>Logo de l’organisation de l’intervenant·e</a:t>
            </a:r>
          </a:p>
        </p:txBody>
      </p:sp>
      <p:pic>
        <p:nvPicPr>
          <p:cNvPr id="14" name="Picture 13">
            <a:extLst>
              <a:ext uri="{FF2B5EF4-FFF2-40B4-BE49-F238E27FC236}">
                <a16:creationId xmlns:a16="http://schemas.microsoft.com/office/drawing/2014/main" id="{E8DA039D-AED0-409D-8940-58712AB7630C}"/>
              </a:ext>
            </a:extLst>
          </p:cNvPr>
          <p:cNvPicPr>
            <a:picLocks noChangeAspect="1"/>
          </p:cNvPicPr>
          <p:nvPr/>
        </p:nvPicPr>
        <p:blipFill>
          <a:blip r:embed="rId5"/>
          <a:stretch>
            <a:fillRect/>
          </a:stretch>
        </p:blipFill>
        <p:spPr>
          <a:xfrm>
            <a:off x="2144160" y="3182058"/>
            <a:ext cx="2332037" cy="1558623"/>
          </a:xfrm>
          <a:prstGeom prst="rect">
            <a:avLst/>
          </a:prstGeom>
        </p:spPr>
      </p:pic>
      <p:sp>
        <p:nvSpPr>
          <p:cNvPr id="4" name="Slide Number Placeholder 3">
            <a:extLst>
              <a:ext uri="{FF2B5EF4-FFF2-40B4-BE49-F238E27FC236}">
                <a16:creationId xmlns:a16="http://schemas.microsoft.com/office/drawing/2014/main" id="{CB346AAD-4E7B-4605-8295-6808EB0D2610}"/>
              </a:ext>
            </a:extLst>
          </p:cNvPr>
          <p:cNvSpPr>
            <a:spLocks noGrp="1"/>
          </p:cNvSpPr>
          <p:nvPr>
            <p:ph type="sldNum" sz="quarter" idx="12"/>
          </p:nvPr>
        </p:nvSpPr>
        <p:spPr/>
        <p:txBody>
          <a:bodyPr/>
          <a:lstStyle/>
          <a:p>
            <a:fld id="{89FC7F8A-5586-4ECC-ACD0-D19CCF8131D3}" type="slidenum">
              <a:rPr lang="fr-CH" smtClean="0"/>
              <a:t>1</a:t>
            </a:fld>
            <a:endParaRPr lang="fr-CH"/>
          </a:p>
        </p:txBody>
      </p:sp>
    </p:spTree>
    <p:extLst>
      <p:ext uri="{BB962C8B-B14F-4D97-AF65-F5344CB8AC3E}">
        <p14:creationId xmlns:p14="http://schemas.microsoft.com/office/powerpoint/2010/main" val="4091652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2137023" y="18840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itchFamily="32" charset="0"/>
                <a:cs typeface="Arial Unicode MS" charset="0"/>
              </a:defRPr>
            </a:lvl1pPr>
            <a:lvl2pPr>
              <a:spcBef>
                <a:spcPts val="7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2" charset="0"/>
                <a:cs typeface="Arial Unicode MS" charset="0"/>
              </a:defRPr>
            </a:lvl2pPr>
            <a:lvl3pPr>
              <a:spcBef>
                <a:spcPts val="6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2" charset="0"/>
                <a:cs typeface="Arial Unicode MS" charset="0"/>
              </a:defRPr>
            </a:lvl3pPr>
            <a:lvl4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4pPr>
            <a:lvl5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9pPr>
          </a:lstStyle>
          <a:p>
            <a:pPr algn="ctr">
              <a:spcBef>
                <a:spcPct val="0"/>
              </a:spcBef>
              <a:buClrTx/>
              <a:buFontTx/>
              <a:buNone/>
            </a:pPr>
            <a:r>
              <a:rPr lang="fr-FR" sz="4400" u="sng"/>
              <a:t>Épidémiologie sur le terrain</a:t>
            </a:r>
          </a:p>
        </p:txBody>
      </p:sp>
      <p:sp>
        <p:nvSpPr>
          <p:cNvPr id="54275" name="Text Box 2"/>
          <p:cNvSpPr txBox="1">
            <a:spLocks noChangeArrowheads="1"/>
          </p:cNvSpPr>
          <p:nvPr/>
        </p:nvSpPr>
        <p:spPr bwMode="auto">
          <a:xfrm>
            <a:off x="1736330" y="1935484"/>
            <a:ext cx="9030985" cy="31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8138">
              <a:spcBef>
                <a:spcPts val="8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3200">
                <a:solidFill>
                  <a:srgbClr val="000000"/>
                </a:solidFill>
                <a:latin typeface="Calibri" pitchFamily="32" charset="0"/>
                <a:cs typeface="Arial Unicode MS" charset="0"/>
              </a:defRPr>
            </a:lvl1pPr>
            <a:lvl2pPr marL="741363" indent="-280988">
              <a:spcBef>
                <a:spcPts val="7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800">
                <a:solidFill>
                  <a:srgbClr val="000000"/>
                </a:solidFill>
                <a:latin typeface="Calibri" pitchFamily="32" charset="0"/>
                <a:cs typeface="Arial Unicode MS" charset="0"/>
              </a:defRPr>
            </a:lvl2pPr>
            <a:lvl3pPr>
              <a:spcBef>
                <a:spcPts val="6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pitchFamily="32" charset="0"/>
                <a:cs typeface="Arial Unicode MS" charset="0"/>
              </a:defRPr>
            </a:lvl3pPr>
            <a:lvl4pPr>
              <a:spcBef>
                <a:spcPts val="5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4pPr>
            <a:lvl5pPr>
              <a:spcBef>
                <a:spcPts val="5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9pPr>
          </a:lstStyle>
          <a:p>
            <a:pPr>
              <a:lnSpc>
                <a:spcPct val="80000"/>
              </a:lnSpc>
              <a:spcBef>
                <a:spcPts val="500"/>
              </a:spcBef>
              <a:buClrTx/>
            </a:pPr>
            <a:endParaRPr lang="fr-FR" altLang="fr-FR" sz="800" dirty="0"/>
          </a:p>
          <a:p>
            <a:pPr>
              <a:buClrTx/>
            </a:pPr>
            <a:r>
              <a:rPr lang="fr-FR" sz="2400">
                <a:latin typeface="Arial" charset="0"/>
                <a:cs typeface="Arial" charset="0"/>
              </a:rPr>
              <a:t>	</a:t>
            </a:r>
            <a:r>
              <a:rPr lang="fr-FR" sz="2800">
                <a:latin typeface="+mn-lt"/>
                <a:cs typeface="Arial" charset="0"/>
              </a:rPr>
              <a:t>Quoi ?		- le diagnostic ou l’événement lié à la santé</a:t>
            </a:r>
          </a:p>
          <a:p>
            <a:pPr>
              <a:buClrTx/>
            </a:pPr>
            <a:r>
              <a:rPr lang="fr-FR" sz="2800">
                <a:latin typeface="+mn-lt"/>
                <a:cs typeface="Arial" charset="0"/>
              </a:rPr>
              <a:t>	Qui ?			- quelles personnes ?</a:t>
            </a:r>
          </a:p>
          <a:p>
            <a:pPr>
              <a:buClrTx/>
            </a:pPr>
            <a:r>
              <a:rPr lang="fr-FR" sz="2800">
                <a:latin typeface="+mn-lt"/>
                <a:cs typeface="Arial" charset="0"/>
              </a:rPr>
              <a:t> 	Où ?		- lieu</a:t>
            </a:r>
          </a:p>
          <a:p>
            <a:pPr>
              <a:buClrTx/>
            </a:pPr>
            <a:r>
              <a:rPr lang="fr-FR" sz="2800">
                <a:latin typeface="+mn-lt"/>
                <a:cs typeface="Arial" charset="0"/>
              </a:rPr>
              <a:t>	Quand ?		- moment</a:t>
            </a:r>
          </a:p>
          <a:p>
            <a:pPr>
              <a:buClrTx/>
            </a:pPr>
            <a:r>
              <a:rPr lang="fr-FR" sz="2800">
                <a:latin typeface="+mn-lt"/>
                <a:cs typeface="Arial" charset="0"/>
              </a:rPr>
              <a:t>	Pourquoi/comment ?	- causes, facteurs de risque, modes de transmission</a:t>
            </a:r>
          </a:p>
          <a:p>
            <a:pPr>
              <a:lnSpc>
                <a:spcPct val="80000"/>
              </a:lnSpc>
              <a:spcBef>
                <a:spcPts val="400"/>
              </a:spcBef>
              <a:buClrTx/>
            </a:pPr>
            <a:r>
              <a:rPr lang="fr-FR" sz="2800">
                <a:latin typeface="+mn-lt"/>
              </a:rPr>
              <a:t>	</a:t>
            </a:r>
          </a:p>
          <a:p>
            <a:pPr>
              <a:lnSpc>
                <a:spcPct val="80000"/>
              </a:lnSpc>
              <a:spcBef>
                <a:spcPts val="400"/>
              </a:spcBef>
              <a:buClrTx/>
            </a:pPr>
            <a:endParaRPr lang="fr-FR" altLang="fr-FR" sz="1600" dirty="0"/>
          </a:p>
          <a:p>
            <a:pPr>
              <a:lnSpc>
                <a:spcPct val="80000"/>
              </a:lnSpc>
              <a:spcBef>
                <a:spcPts val="400"/>
              </a:spcBef>
              <a:buClrTx/>
            </a:pPr>
            <a:endParaRPr lang="fr-FR" altLang="fr-FR" sz="1600" dirty="0"/>
          </a:p>
          <a:p>
            <a:pPr>
              <a:lnSpc>
                <a:spcPct val="80000"/>
              </a:lnSpc>
              <a:spcBef>
                <a:spcPts val="150"/>
              </a:spcBef>
              <a:buClrTx/>
            </a:pPr>
            <a:r>
              <a:rPr lang="fr-FR" sz="600"/>
              <a:t>	</a:t>
            </a:r>
          </a:p>
        </p:txBody>
      </p:sp>
      <p:sp>
        <p:nvSpPr>
          <p:cNvPr id="4" name="Rectangle 3">
            <a:extLst>
              <a:ext uri="{FF2B5EF4-FFF2-40B4-BE49-F238E27FC236}">
                <a16:creationId xmlns:a16="http://schemas.microsoft.com/office/drawing/2014/main" id="{8017CCE9-557A-4D6E-8EDA-E2DF1C2056EC}"/>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2564EA0-D0DC-40A5-AF9A-7AAED7BE27F3}"/>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TextBox 1">
            <a:extLst>
              <a:ext uri="{FF2B5EF4-FFF2-40B4-BE49-F238E27FC236}">
                <a16:creationId xmlns:a16="http://schemas.microsoft.com/office/drawing/2014/main" id="{05E71B64-DE17-44FB-814C-ADBE2A7B408D}"/>
              </a:ext>
            </a:extLst>
          </p:cNvPr>
          <p:cNvSpPr txBox="1"/>
          <p:nvPr/>
        </p:nvSpPr>
        <p:spPr>
          <a:xfrm>
            <a:off x="4163618" y="5395399"/>
            <a:ext cx="2809167" cy="584775"/>
          </a:xfrm>
          <a:prstGeom prst="rect">
            <a:avLst/>
          </a:prstGeom>
          <a:noFill/>
        </p:spPr>
        <p:txBody>
          <a:bodyPr wrap="none" rtlCol="0">
            <a:spAutoFit/>
          </a:bodyPr>
          <a:lstStyle/>
          <a:p>
            <a:r>
              <a:rPr lang="fr-FR" sz="3200" b="1">
                <a:solidFill>
                  <a:srgbClr val="FF0000"/>
                </a:solidFill>
              </a:rPr>
              <a:t>Données pour l’action </a:t>
            </a:r>
          </a:p>
        </p:txBody>
      </p:sp>
      <p:sp>
        <p:nvSpPr>
          <p:cNvPr id="3" name="Slide Number Placeholder 2">
            <a:extLst>
              <a:ext uri="{FF2B5EF4-FFF2-40B4-BE49-F238E27FC236}">
                <a16:creationId xmlns:a16="http://schemas.microsoft.com/office/drawing/2014/main" id="{77741B52-189D-4096-B894-EA7C679C6CC0}"/>
              </a:ext>
            </a:extLst>
          </p:cNvPr>
          <p:cNvSpPr>
            <a:spLocks noGrp="1"/>
          </p:cNvSpPr>
          <p:nvPr>
            <p:ph type="sldNum" sz="quarter" idx="12"/>
          </p:nvPr>
        </p:nvSpPr>
        <p:spPr/>
        <p:txBody>
          <a:bodyPr/>
          <a:lstStyle/>
          <a:p>
            <a:fld id="{89FC7F8A-5586-4ECC-ACD0-D19CCF8131D3}" type="slidenum">
              <a:rPr lang="fr-CH" smtClean="0"/>
              <a:t>10</a:t>
            </a:fld>
            <a:endParaRPr lang="fr-CH"/>
          </a:p>
        </p:txBody>
      </p:sp>
    </p:spTree>
    <p:extLst>
      <p:ext uri="{BB962C8B-B14F-4D97-AF65-F5344CB8AC3E}">
        <p14:creationId xmlns:p14="http://schemas.microsoft.com/office/powerpoint/2010/main" val="8813693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humanosphere.org/wp-content/uploads/2015/07/10965818103_66114466f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481" y="3543740"/>
            <a:ext cx="4160520" cy="2983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481" y="193871"/>
            <a:ext cx="4160519" cy="3120389"/>
          </a:xfrm>
          <a:prstGeom prst="rect">
            <a:avLst/>
          </a:prstGeom>
        </p:spPr>
      </p:pic>
      <p:pic>
        <p:nvPicPr>
          <p:cNvPr id="6" name="Picture 5">
            <a:extLst>
              <a:ext uri="{FF2B5EF4-FFF2-40B4-BE49-F238E27FC236}">
                <a16:creationId xmlns:a16="http://schemas.microsoft.com/office/drawing/2014/main" id="{44F8AD0A-5664-3547-86C9-FA5DB64AD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4080" y="3543740"/>
            <a:ext cx="4160519" cy="2983261"/>
          </a:xfrm>
          <a:prstGeom prst="rect">
            <a:avLst/>
          </a:prstGeom>
        </p:spPr>
      </p:pic>
      <p:sp>
        <p:nvSpPr>
          <p:cNvPr id="8" name="Rectangle 7">
            <a:extLst>
              <a:ext uri="{FF2B5EF4-FFF2-40B4-BE49-F238E27FC236}">
                <a16:creationId xmlns:a16="http://schemas.microsoft.com/office/drawing/2014/main" id="{673B3606-403C-4E63-8B26-98D37489E1C0}"/>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1CDC7131-E80F-42AE-AC43-D74504699DAB}"/>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pic>
        <p:nvPicPr>
          <p:cNvPr id="10" name="Picture 9">
            <a:extLst>
              <a:ext uri="{FF2B5EF4-FFF2-40B4-BE49-F238E27FC236}">
                <a16:creationId xmlns:a16="http://schemas.microsoft.com/office/drawing/2014/main" id="{A86923F0-F2EE-4EBA-9577-A527F2BA45FA}"/>
              </a:ext>
            </a:extLst>
          </p:cNvPr>
          <p:cNvPicPr>
            <a:picLocks noChangeAspect="1"/>
          </p:cNvPicPr>
          <p:nvPr/>
        </p:nvPicPr>
        <p:blipFill>
          <a:blip r:embed="rId6"/>
          <a:stretch>
            <a:fillRect/>
          </a:stretch>
        </p:blipFill>
        <p:spPr>
          <a:xfrm>
            <a:off x="813882" y="4705632"/>
            <a:ext cx="909693" cy="1047135"/>
          </a:xfrm>
          <a:prstGeom prst="rect">
            <a:avLst/>
          </a:prstGeom>
        </p:spPr>
      </p:pic>
      <p:pic>
        <p:nvPicPr>
          <p:cNvPr id="11" name="Content Placeholder 3">
            <a:extLst>
              <a:ext uri="{FF2B5EF4-FFF2-40B4-BE49-F238E27FC236}">
                <a16:creationId xmlns:a16="http://schemas.microsoft.com/office/drawing/2014/main" id="{42A2F5C1-F3AA-4D67-BF20-66609C270CD5}"/>
              </a:ext>
            </a:extLst>
          </p:cNvPr>
          <p:cNvPicPr>
            <a:picLocks noChangeAspect="1"/>
          </p:cNvPicPr>
          <p:nvPr/>
        </p:nvPicPr>
        <p:blipFill>
          <a:blip r:embed="rId7"/>
          <a:stretch>
            <a:fillRect/>
          </a:stretch>
        </p:blipFill>
        <p:spPr>
          <a:xfrm>
            <a:off x="6674079" y="193870"/>
            <a:ext cx="4160519" cy="3120389"/>
          </a:xfrm>
          <a:prstGeom prst="rect">
            <a:avLst/>
          </a:prstGeom>
        </p:spPr>
      </p:pic>
      <p:sp>
        <p:nvSpPr>
          <p:cNvPr id="2" name="Rectangle 1">
            <a:extLst>
              <a:ext uri="{FF2B5EF4-FFF2-40B4-BE49-F238E27FC236}">
                <a16:creationId xmlns:a16="http://schemas.microsoft.com/office/drawing/2014/main" id="{993F65B1-0F09-4C1B-9225-454DE5602F70}"/>
              </a:ext>
            </a:extLst>
          </p:cNvPr>
          <p:cNvSpPr/>
          <p:nvPr/>
        </p:nvSpPr>
        <p:spPr>
          <a:xfrm>
            <a:off x="8593713" y="3018043"/>
            <a:ext cx="2325317" cy="307777"/>
          </a:xfrm>
          <a:prstGeom prst="rect">
            <a:avLst/>
          </a:prstGeom>
        </p:spPr>
        <p:txBody>
          <a:bodyPr wrap="none">
            <a:spAutoFit/>
          </a:bodyPr>
          <a:lstStyle/>
          <a:p>
            <a:r>
              <a:rPr lang="fr-FR" sz="1400"/>
              <a:t>Teun Anthony Voeten, ©CICR</a:t>
            </a:r>
          </a:p>
        </p:txBody>
      </p:sp>
      <p:sp>
        <p:nvSpPr>
          <p:cNvPr id="3" name="TextBox 2">
            <a:extLst>
              <a:ext uri="{FF2B5EF4-FFF2-40B4-BE49-F238E27FC236}">
                <a16:creationId xmlns:a16="http://schemas.microsoft.com/office/drawing/2014/main" id="{B31AEBBD-2F75-4BF8-8CD2-4831E410DA14}"/>
              </a:ext>
            </a:extLst>
          </p:cNvPr>
          <p:cNvSpPr txBox="1"/>
          <p:nvPr/>
        </p:nvSpPr>
        <p:spPr>
          <a:xfrm>
            <a:off x="588064" y="969234"/>
            <a:ext cx="1326004" cy="1569660"/>
          </a:xfrm>
          <a:prstGeom prst="rect">
            <a:avLst/>
          </a:prstGeom>
          <a:noFill/>
        </p:spPr>
        <p:txBody>
          <a:bodyPr wrap="none" rtlCol="0">
            <a:spAutoFit/>
          </a:bodyPr>
          <a:lstStyle/>
          <a:p>
            <a:r>
              <a:rPr lang="fr-FR" sz="9600" b="1">
                <a:solidFill>
                  <a:srgbClr val="FF0000"/>
                </a:solidFill>
              </a:rPr>
              <a:t>??</a:t>
            </a:r>
          </a:p>
        </p:txBody>
      </p:sp>
      <p:sp>
        <p:nvSpPr>
          <p:cNvPr id="5" name="Slide Number Placeholder 4">
            <a:extLst>
              <a:ext uri="{FF2B5EF4-FFF2-40B4-BE49-F238E27FC236}">
                <a16:creationId xmlns:a16="http://schemas.microsoft.com/office/drawing/2014/main" id="{4DDFEB46-099B-4662-BD93-3FE938C56A6E}"/>
              </a:ext>
            </a:extLst>
          </p:cNvPr>
          <p:cNvSpPr>
            <a:spLocks noGrp="1"/>
          </p:cNvSpPr>
          <p:nvPr>
            <p:ph type="sldNum" sz="quarter" idx="12"/>
          </p:nvPr>
        </p:nvSpPr>
        <p:spPr/>
        <p:txBody>
          <a:bodyPr/>
          <a:lstStyle/>
          <a:p>
            <a:fld id="{89FC7F8A-5586-4ECC-ACD0-D19CCF8131D3}" type="slidenum">
              <a:rPr lang="fr-CH" smtClean="0"/>
              <a:t>11</a:t>
            </a:fld>
            <a:endParaRPr lang="fr-CH"/>
          </a:p>
        </p:txBody>
      </p:sp>
    </p:spTree>
    <p:extLst>
      <p:ext uri="{BB962C8B-B14F-4D97-AF65-F5344CB8AC3E}">
        <p14:creationId xmlns:p14="http://schemas.microsoft.com/office/powerpoint/2010/main" val="1354286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87A6B-A4C2-402B-BB55-343C636FD943}"/>
              </a:ext>
            </a:extLst>
          </p:cNvPr>
          <p:cNvSpPr txBox="1"/>
          <p:nvPr/>
        </p:nvSpPr>
        <p:spPr>
          <a:xfrm>
            <a:off x="1776853" y="1255501"/>
            <a:ext cx="8850086" cy="5355312"/>
          </a:xfrm>
          <a:prstGeom prst="rect">
            <a:avLst/>
          </a:prstGeom>
          <a:noFill/>
        </p:spPr>
        <p:txBody>
          <a:bodyPr wrap="square" rtlCol="0">
            <a:spAutoFit/>
          </a:bodyPr>
          <a:lstStyle/>
          <a:p>
            <a:pPr marL="342900" indent="-342900">
              <a:buFont typeface="Arial" panose="020B0604020202020204" pitchFamily="34" charset="0"/>
              <a:buChar char="•"/>
            </a:pPr>
            <a:r>
              <a:rPr lang="fr-FR" sz="2800"/>
              <a:t>Contexte  </a:t>
            </a:r>
          </a:p>
          <a:p>
            <a:pPr marL="800100" lvl="1" indent="-342900">
              <a:buFont typeface="Wingdings" panose="05000000000000000000" pitchFamily="2" charset="2"/>
              <a:buChar char="ü"/>
            </a:pPr>
            <a:r>
              <a:rPr lang="fr-FR" sz="2400"/>
              <a:t>Quelles sont les maladies endémiques ? </a:t>
            </a:r>
          </a:p>
          <a:p>
            <a:pPr marL="800100" lvl="1" indent="-342900">
              <a:buFont typeface="Wingdings" panose="05000000000000000000" pitchFamily="2" charset="2"/>
              <a:buChar char="ü"/>
            </a:pPr>
            <a:r>
              <a:rPr lang="fr-FR" sz="2400"/>
              <a:t>Schémas saisonniers</a:t>
            </a:r>
          </a:p>
          <a:p>
            <a:pPr marL="800100" lvl="1" indent="-342900">
              <a:buFont typeface="Wingdings" panose="05000000000000000000" pitchFamily="2" charset="2"/>
              <a:buChar char="ü"/>
            </a:pPr>
            <a:r>
              <a:rPr lang="fr-FR" sz="2400"/>
              <a:t>Sécurité, climat, topographie, sensibilités culturelles</a:t>
            </a:r>
          </a:p>
          <a:p>
            <a:pPr marL="342900" indent="-342900">
              <a:buFont typeface="Arial" panose="020B0604020202020204" pitchFamily="34" charset="0"/>
              <a:buChar char="•"/>
            </a:pPr>
            <a:r>
              <a:rPr lang="fr-FR" sz="2800"/>
              <a:t>Dénominateur – taille de la population affectée</a:t>
            </a:r>
          </a:p>
          <a:p>
            <a:pPr marL="342900" indent="-342900">
              <a:buFont typeface="Arial" panose="020B0604020202020204" pitchFamily="34" charset="0"/>
              <a:buChar char="•"/>
            </a:pPr>
            <a:r>
              <a:rPr lang="fr-FR" sz="2800"/>
              <a:t>Cartographie – où se trouvent les personnes/comment vivent-elles ?</a:t>
            </a:r>
          </a:p>
          <a:p>
            <a:pPr marL="342900" indent="-342900">
              <a:buFont typeface="Arial" panose="020B0604020202020204" pitchFamily="34" charset="0"/>
              <a:buChar char="•"/>
            </a:pPr>
            <a:r>
              <a:rPr lang="fr-FR" sz="2800"/>
              <a:t>Mortalité – nombre de décès et causes</a:t>
            </a:r>
          </a:p>
          <a:p>
            <a:pPr marL="342900" indent="-342900">
              <a:buFont typeface="Arial" panose="020B0604020202020204" pitchFamily="34" charset="0"/>
              <a:buChar char="•"/>
            </a:pPr>
            <a:r>
              <a:rPr lang="fr-FR" sz="2800"/>
              <a:t>Morbidité – principales maladies </a:t>
            </a:r>
          </a:p>
          <a:p>
            <a:pPr marL="342900" indent="-342900">
              <a:buFont typeface="Arial" panose="020B0604020202020204" pitchFamily="34" charset="0"/>
              <a:buChar char="•"/>
            </a:pPr>
            <a:r>
              <a:rPr lang="fr-FR" sz="2800"/>
              <a:t>Utilisation des services </a:t>
            </a:r>
          </a:p>
          <a:p>
            <a:pPr marL="342900" indent="-342900">
              <a:buFont typeface="Arial" panose="020B0604020202020204" pitchFamily="34" charset="0"/>
              <a:buChar char="•"/>
            </a:pPr>
            <a:r>
              <a:rPr lang="fr-FR" sz="2800"/>
              <a:t>Ressources disponibles </a:t>
            </a:r>
          </a:p>
          <a:p>
            <a:pPr marL="342900" indent="-342900">
              <a:buFont typeface="Arial" panose="020B0604020202020204" pitchFamily="34" charset="0"/>
              <a:buChar char="•"/>
            </a:pPr>
            <a:r>
              <a:rPr lang="fr-FR" sz="2800"/>
              <a:t>Qui d’autre est sur le terrain et quelle est l’action menée ?</a:t>
            </a:r>
          </a:p>
          <a:p>
            <a:endParaRPr lang="en-AU" sz="2800" dirty="0"/>
          </a:p>
          <a:p>
            <a:endParaRPr lang="en-GB" dirty="0"/>
          </a:p>
        </p:txBody>
      </p:sp>
      <p:sp>
        <p:nvSpPr>
          <p:cNvPr id="4" name="TextBox 3">
            <a:extLst>
              <a:ext uri="{FF2B5EF4-FFF2-40B4-BE49-F238E27FC236}">
                <a16:creationId xmlns:a16="http://schemas.microsoft.com/office/drawing/2014/main" id="{5B86E5B9-F6B0-440C-AE90-5A5A33DEA0DB}"/>
              </a:ext>
            </a:extLst>
          </p:cNvPr>
          <p:cNvSpPr txBox="1"/>
          <p:nvPr/>
        </p:nvSpPr>
        <p:spPr>
          <a:xfrm>
            <a:off x="3474183" y="247187"/>
            <a:ext cx="5655844" cy="769441"/>
          </a:xfrm>
          <a:prstGeom prst="rect">
            <a:avLst/>
          </a:prstGeom>
          <a:noFill/>
        </p:spPr>
        <p:txBody>
          <a:bodyPr wrap="none" rtlCol="0">
            <a:spAutoFit/>
          </a:bodyPr>
          <a:lstStyle/>
          <a:p>
            <a:r>
              <a:rPr lang="fr-FR" sz="4400" u="sng"/>
              <a:t>De quelles données avons-nous besoin ?</a:t>
            </a:r>
          </a:p>
        </p:txBody>
      </p:sp>
      <p:sp>
        <p:nvSpPr>
          <p:cNvPr id="5" name="Rectangle 4">
            <a:extLst>
              <a:ext uri="{FF2B5EF4-FFF2-40B4-BE49-F238E27FC236}">
                <a16:creationId xmlns:a16="http://schemas.microsoft.com/office/drawing/2014/main" id="{1CCE302D-3867-4140-B0F5-7A2D284825B5}"/>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291650D-CE82-492C-A583-411DA6D9354F}"/>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TextBox 1">
            <a:extLst>
              <a:ext uri="{FF2B5EF4-FFF2-40B4-BE49-F238E27FC236}">
                <a16:creationId xmlns:a16="http://schemas.microsoft.com/office/drawing/2014/main" id="{9B57138C-62E3-425C-B5CB-17623A2592BC}"/>
              </a:ext>
            </a:extLst>
          </p:cNvPr>
          <p:cNvSpPr txBox="1"/>
          <p:nvPr/>
        </p:nvSpPr>
        <p:spPr>
          <a:xfrm>
            <a:off x="2129040" y="6087593"/>
            <a:ext cx="4173065" cy="523220"/>
          </a:xfrm>
          <a:prstGeom prst="rect">
            <a:avLst/>
          </a:prstGeom>
          <a:noFill/>
        </p:spPr>
        <p:txBody>
          <a:bodyPr wrap="none" rtlCol="0">
            <a:spAutoFit/>
          </a:bodyPr>
          <a:lstStyle/>
          <a:p>
            <a:r>
              <a:rPr lang="fr-FR" sz="2800">
                <a:solidFill>
                  <a:srgbClr val="0000FF"/>
                </a:solidFill>
              </a:rPr>
              <a:t>N. B. : ventilation des données !</a:t>
            </a:r>
          </a:p>
        </p:txBody>
      </p:sp>
      <p:sp>
        <p:nvSpPr>
          <p:cNvPr id="7" name="Slide Number Placeholder 6">
            <a:extLst>
              <a:ext uri="{FF2B5EF4-FFF2-40B4-BE49-F238E27FC236}">
                <a16:creationId xmlns:a16="http://schemas.microsoft.com/office/drawing/2014/main" id="{0A0A78DE-26EB-49F9-9A84-2902C3D23241}"/>
              </a:ext>
            </a:extLst>
          </p:cNvPr>
          <p:cNvSpPr>
            <a:spLocks noGrp="1"/>
          </p:cNvSpPr>
          <p:nvPr>
            <p:ph type="sldNum" sz="quarter" idx="12"/>
          </p:nvPr>
        </p:nvSpPr>
        <p:spPr/>
        <p:txBody>
          <a:bodyPr/>
          <a:lstStyle/>
          <a:p>
            <a:fld id="{89FC7F8A-5586-4ECC-ACD0-D19CCF8131D3}" type="slidenum">
              <a:rPr lang="fr-CH" smtClean="0"/>
              <a:t>12</a:t>
            </a:fld>
            <a:endParaRPr lang="fr-CH"/>
          </a:p>
        </p:txBody>
      </p:sp>
    </p:spTree>
    <p:extLst>
      <p:ext uri="{BB962C8B-B14F-4D97-AF65-F5344CB8AC3E}">
        <p14:creationId xmlns:p14="http://schemas.microsoft.com/office/powerpoint/2010/main" val="10923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A069-E225-46E6-8B66-EB56640746D3}"/>
              </a:ext>
            </a:extLst>
          </p:cNvPr>
          <p:cNvSpPr>
            <a:spLocks noGrp="1"/>
          </p:cNvSpPr>
          <p:nvPr>
            <p:ph type="title"/>
          </p:nvPr>
        </p:nvSpPr>
        <p:spPr>
          <a:xfrm>
            <a:off x="838200" y="222621"/>
            <a:ext cx="10515600" cy="1325563"/>
          </a:xfrm>
        </p:spPr>
        <p:txBody>
          <a:bodyPr/>
          <a:lstStyle/>
          <a:p>
            <a:pPr algn="ctr"/>
            <a:r>
              <a:rPr lang="fr-FR" u="sng">
                <a:latin typeface="+mn-lt"/>
              </a:rPr>
              <a:t>Principaux objectifs de l’épidémiologie en situation de crise</a:t>
            </a:r>
          </a:p>
        </p:txBody>
      </p:sp>
      <p:sp>
        <p:nvSpPr>
          <p:cNvPr id="3" name="Rectangle 2">
            <a:extLst>
              <a:ext uri="{FF2B5EF4-FFF2-40B4-BE49-F238E27FC236}">
                <a16:creationId xmlns:a16="http://schemas.microsoft.com/office/drawing/2014/main" id="{1889024F-9A70-4288-937F-2D2822D1310F}"/>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a:extLst>
              <a:ext uri="{FF2B5EF4-FFF2-40B4-BE49-F238E27FC236}">
                <a16:creationId xmlns:a16="http://schemas.microsoft.com/office/drawing/2014/main" id="{26666F78-8A2E-4286-ACFE-A12EA67A558A}"/>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5" name="Rectangle 4">
            <a:extLst>
              <a:ext uri="{FF2B5EF4-FFF2-40B4-BE49-F238E27FC236}">
                <a16:creationId xmlns:a16="http://schemas.microsoft.com/office/drawing/2014/main" id="{717DDD46-4A8B-4A67-887E-2815B6ACBA0B}"/>
              </a:ext>
            </a:extLst>
          </p:cNvPr>
          <p:cNvSpPr/>
          <p:nvPr/>
        </p:nvSpPr>
        <p:spPr>
          <a:xfrm>
            <a:off x="1068512" y="2044557"/>
            <a:ext cx="2814719" cy="420213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Fournir des informations de santé actuelles et précises aux décideurs</a:t>
            </a:r>
          </a:p>
        </p:txBody>
      </p:sp>
      <p:sp>
        <p:nvSpPr>
          <p:cNvPr id="8" name="Rectangle 7">
            <a:extLst>
              <a:ext uri="{FF2B5EF4-FFF2-40B4-BE49-F238E27FC236}">
                <a16:creationId xmlns:a16="http://schemas.microsoft.com/office/drawing/2014/main" id="{3CE7F6B4-598E-45D5-951C-5ECCDC5922C0}"/>
              </a:ext>
            </a:extLst>
          </p:cNvPr>
          <p:cNvSpPr/>
          <p:nvPr/>
        </p:nvSpPr>
        <p:spPr>
          <a:xfrm>
            <a:off x="4997265" y="2044556"/>
            <a:ext cx="2814719" cy="420213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Prévenir ou réduire le nombre de décès, de maladies et de blessures causés par une crise</a:t>
            </a:r>
          </a:p>
        </p:txBody>
      </p:sp>
      <p:sp>
        <p:nvSpPr>
          <p:cNvPr id="9" name="Rectangle 8">
            <a:extLst>
              <a:ext uri="{FF2B5EF4-FFF2-40B4-BE49-F238E27FC236}">
                <a16:creationId xmlns:a16="http://schemas.microsoft.com/office/drawing/2014/main" id="{7D9531B4-5A08-49C8-B8EC-B4E94AFAEE4B}"/>
              </a:ext>
            </a:extLst>
          </p:cNvPr>
          <p:cNvSpPr/>
          <p:nvPr/>
        </p:nvSpPr>
        <p:spPr>
          <a:xfrm>
            <a:off x="8926019" y="2044556"/>
            <a:ext cx="2814719" cy="420213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Améliorer la prévention et les stratégies d’atténuation de futures crises en obtenant des informations pour anticiper une future réponse </a:t>
            </a:r>
          </a:p>
        </p:txBody>
      </p:sp>
      <p:sp>
        <p:nvSpPr>
          <p:cNvPr id="10" name="Arrow: Right 9">
            <a:extLst>
              <a:ext uri="{FF2B5EF4-FFF2-40B4-BE49-F238E27FC236}">
                <a16:creationId xmlns:a16="http://schemas.microsoft.com/office/drawing/2014/main" id="{CFDE65D9-0441-414B-B4F6-A045A3DA3A9B}"/>
              </a:ext>
            </a:extLst>
          </p:cNvPr>
          <p:cNvSpPr/>
          <p:nvPr/>
        </p:nvSpPr>
        <p:spPr>
          <a:xfrm>
            <a:off x="3951044" y="3903305"/>
            <a:ext cx="978408" cy="484632"/>
          </a:xfrm>
          <a:prstGeom prst="rightArrow">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D8D3974C-91D8-49BF-955A-DA31F001F347}"/>
              </a:ext>
            </a:extLst>
          </p:cNvPr>
          <p:cNvSpPr/>
          <p:nvPr/>
        </p:nvSpPr>
        <p:spPr>
          <a:xfrm>
            <a:off x="7879797" y="3903305"/>
            <a:ext cx="978408" cy="484632"/>
          </a:xfrm>
          <a:prstGeom prst="rightArrow">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9E896F8D-5AC4-4984-9B5C-907FFD7D0595}"/>
              </a:ext>
            </a:extLst>
          </p:cNvPr>
          <p:cNvSpPr>
            <a:spLocks noGrp="1"/>
          </p:cNvSpPr>
          <p:nvPr>
            <p:ph type="sldNum" sz="quarter" idx="12"/>
          </p:nvPr>
        </p:nvSpPr>
        <p:spPr/>
        <p:txBody>
          <a:bodyPr/>
          <a:lstStyle/>
          <a:p>
            <a:fld id="{89FC7F8A-5586-4ECC-ACD0-D19CCF8131D3}" type="slidenum">
              <a:rPr lang="fr-CH" smtClean="0"/>
              <a:t>13</a:t>
            </a:fld>
            <a:endParaRPr lang="fr-CH"/>
          </a:p>
        </p:txBody>
      </p:sp>
    </p:spTree>
    <p:extLst>
      <p:ext uri="{BB962C8B-B14F-4D97-AF65-F5344CB8AC3E}">
        <p14:creationId xmlns:p14="http://schemas.microsoft.com/office/powerpoint/2010/main" val="236794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87A6B-A4C2-402B-BB55-343C636FD943}"/>
              </a:ext>
            </a:extLst>
          </p:cNvPr>
          <p:cNvSpPr txBox="1"/>
          <p:nvPr/>
        </p:nvSpPr>
        <p:spPr>
          <a:xfrm>
            <a:off x="1109481" y="1805526"/>
            <a:ext cx="6903303" cy="3785652"/>
          </a:xfrm>
          <a:prstGeom prst="rect">
            <a:avLst/>
          </a:prstGeom>
          <a:noFill/>
        </p:spPr>
        <p:txBody>
          <a:bodyPr wrap="square" rtlCol="0">
            <a:spAutoFit/>
          </a:bodyPr>
          <a:lstStyle/>
          <a:p>
            <a:pPr marL="457200" indent="-457200">
              <a:buFont typeface="Arial" panose="020B0604020202020204" pitchFamily="34" charset="0"/>
              <a:buChar char="•"/>
            </a:pPr>
            <a:r>
              <a:rPr lang="fr-FR" sz="2400"/>
              <a:t>Estimations de la population – démographie</a:t>
            </a:r>
          </a:p>
          <a:p>
            <a:pPr marL="457200" indent="-457200">
              <a:buFont typeface="Arial" panose="020B0604020202020204" pitchFamily="34" charset="0"/>
              <a:buChar char="•"/>
            </a:pPr>
            <a:r>
              <a:rPr lang="fr-FR" sz="2400"/>
              <a:t>Évaluation</a:t>
            </a:r>
          </a:p>
          <a:p>
            <a:pPr marL="457200" indent="-457200">
              <a:buFont typeface="Arial" panose="020B0604020202020204" pitchFamily="34" charset="0"/>
              <a:buChar char="•"/>
            </a:pPr>
            <a:r>
              <a:rPr lang="fr-FR" sz="2400"/>
              <a:t>Surveillance de santé publique et gestion des systèmes d’information</a:t>
            </a:r>
          </a:p>
          <a:p>
            <a:pPr marL="457200" indent="-457200">
              <a:buFont typeface="Arial" panose="020B0604020202020204" pitchFamily="34" charset="0"/>
              <a:buChar char="•"/>
            </a:pPr>
            <a:r>
              <a:rPr lang="fr-FR" sz="2400"/>
              <a:t>Intelligence épidémique – prévention, détection et contrôle des épidémies</a:t>
            </a:r>
          </a:p>
          <a:p>
            <a:pPr marL="457200" indent="-457200">
              <a:buFont typeface="Arial" panose="020B0604020202020204" pitchFamily="34" charset="0"/>
              <a:buChar char="•"/>
            </a:pPr>
            <a:r>
              <a:rPr lang="fr-FR" sz="2400"/>
              <a:t>Enquêtes auprès de la population – mortalité, morbidité, nutrition, couverture de programme (p. ex., vaccination)</a:t>
            </a:r>
          </a:p>
          <a:p>
            <a:pPr marL="457200" indent="-457200">
              <a:buFont typeface="Arial" panose="020B0604020202020204" pitchFamily="34" charset="0"/>
              <a:buChar char="•"/>
            </a:pPr>
            <a:r>
              <a:rPr lang="fr-FR" sz="2400"/>
              <a:t>Suivi et évaluation de programme</a:t>
            </a:r>
          </a:p>
          <a:p>
            <a:pPr marL="457200" indent="-457200">
              <a:buFont typeface="Arial" panose="020B0604020202020204" pitchFamily="34" charset="0"/>
              <a:buChar char="•"/>
            </a:pPr>
            <a:r>
              <a:rPr lang="fr-FR" sz="2400"/>
              <a:t>Gestion opérationnelle, apprentissage, responsabilité </a:t>
            </a:r>
          </a:p>
        </p:txBody>
      </p:sp>
      <p:sp>
        <p:nvSpPr>
          <p:cNvPr id="4" name="TextBox 3">
            <a:extLst>
              <a:ext uri="{FF2B5EF4-FFF2-40B4-BE49-F238E27FC236}">
                <a16:creationId xmlns:a16="http://schemas.microsoft.com/office/drawing/2014/main" id="{5B86E5B9-F6B0-440C-AE90-5A5A33DEA0DB}"/>
              </a:ext>
            </a:extLst>
          </p:cNvPr>
          <p:cNvSpPr txBox="1"/>
          <p:nvPr/>
        </p:nvSpPr>
        <p:spPr>
          <a:xfrm>
            <a:off x="2198918" y="285329"/>
            <a:ext cx="8166851" cy="769441"/>
          </a:xfrm>
          <a:prstGeom prst="rect">
            <a:avLst/>
          </a:prstGeom>
          <a:noFill/>
        </p:spPr>
        <p:txBody>
          <a:bodyPr wrap="none" rtlCol="0">
            <a:spAutoFit/>
          </a:bodyPr>
          <a:lstStyle/>
          <a:p>
            <a:r>
              <a:rPr lang="fr-FR" sz="4400" u="sng">
                <a:solidFill>
                  <a:srgbClr val="333333"/>
                </a:solidFill>
              </a:rPr>
              <a:t>L’épidémiologie dans les situations de crise : applications</a:t>
            </a:r>
          </a:p>
        </p:txBody>
      </p:sp>
      <p:sp>
        <p:nvSpPr>
          <p:cNvPr id="5" name="Rectangle 4">
            <a:extLst>
              <a:ext uri="{FF2B5EF4-FFF2-40B4-BE49-F238E27FC236}">
                <a16:creationId xmlns:a16="http://schemas.microsoft.com/office/drawing/2014/main" id="{1CCE302D-3867-4140-B0F5-7A2D284825B5}"/>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291650D-CE82-492C-A583-411DA6D9354F}"/>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pic>
        <p:nvPicPr>
          <p:cNvPr id="7" name="Picture 6">
            <a:extLst>
              <a:ext uri="{FF2B5EF4-FFF2-40B4-BE49-F238E27FC236}">
                <a16:creationId xmlns:a16="http://schemas.microsoft.com/office/drawing/2014/main" id="{58D432C9-EB9B-45C8-A664-41F39CDC5D39}"/>
              </a:ext>
            </a:extLst>
          </p:cNvPr>
          <p:cNvPicPr>
            <a:picLocks noChangeAspect="1"/>
          </p:cNvPicPr>
          <p:nvPr/>
        </p:nvPicPr>
        <p:blipFill>
          <a:blip r:embed="rId3"/>
          <a:stretch>
            <a:fillRect/>
          </a:stretch>
        </p:blipFill>
        <p:spPr>
          <a:xfrm>
            <a:off x="8267306" y="2041359"/>
            <a:ext cx="3634459" cy="3313986"/>
          </a:xfrm>
          <a:prstGeom prst="rect">
            <a:avLst/>
          </a:prstGeom>
          <a:ln>
            <a:solidFill>
              <a:srgbClr val="002060"/>
            </a:solidFill>
          </a:ln>
        </p:spPr>
      </p:pic>
      <p:sp>
        <p:nvSpPr>
          <p:cNvPr id="2" name="Slide Number Placeholder 1">
            <a:extLst>
              <a:ext uri="{FF2B5EF4-FFF2-40B4-BE49-F238E27FC236}">
                <a16:creationId xmlns:a16="http://schemas.microsoft.com/office/drawing/2014/main" id="{DDB325F4-C271-4A65-AE2B-C6B1AE1514FB}"/>
              </a:ext>
            </a:extLst>
          </p:cNvPr>
          <p:cNvSpPr>
            <a:spLocks noGrp="1"/>
          </p:cNvSpPr>
          <p:nvPr>
            <p:ph type="sldNum" sz="quarter" idx="12"/>
          </p:nvPr>
        </p:nvSpPr>
        <p:spPr/>
        <p:txBody>
          <a:bodyPr/>
          <a:lstStyle/>
          <a:p>
            <a:fld id="{89FC7F8A-5586-4ECC-ACD0-D19CCF8131D3}" type="slidenum">
              <a:rPr lang="fr-CH" smtClean="0"/>
              <a:t>14</a:t>
            </a:fld>
            <a:endParaRPr lang="fr-CH"/>
          </a:p>
        </p:txBody>
      </p:sp>
    </p:spTree>
    <p:extLst>
      <p:ext uri="{BB962C8B-B14F-4D97-AF65-F5344CB8AC3E}">
        <p14:creationId xmlns:p14="http://schemas.microsoft.com/office/powerpoint/2010/main" val="844191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87A6B-A4C2-402B-BB55-343C636FD943}"/>
              </a:ext>
            </a:extLst>
          </p:cNvPr>
          <p:cNvSpPr txBox="1"/>
          <p:nvPr/>
        </p:nvSpPr>
        <p:spPr>
          <a:xfrm>
            <a:off x="1371188" y="2133219"/>
            <a:ext cx="10047789" cy="4405693"/>
          </a:xfrm>
          <a:prstGeom prst="rect">
            <a:avLst/>
          </a:prstGeom>
          <a:noFill/>
        </p:spPr>
        <p:txBody>
          <a:bodyPr wrap="square" rtlCol="0">
            <a:spAutoFit/>
          </a:bodyPr>
          <a:lstStyle/>
          <a:p>
            <a:pPr marL="457200" indent="-457200">
              <a:lnSpc>
                <a:spcPct val="80000"/>
              </a:lnSpc>
              <a:spcBef>
                <a:spcPts val="375"/>
              </a:spcBef>
              <a:buFont typeface="Arial" panose="020B0604020202020204" pitchFamily="34" charset="0"/>
              <a:buChar char="•"/>
            </a:pPr>
            <a:r>
              <a:rPr lang="fr-FR" sz="2800"/>
              <a:t>Situation chaotique, destruction physique et insécurité </a:t>
            </a:r>
          </a:p>
          <a:p>
            <a:pPr marL="457200" indent="-457200">
              <a:lnSpc>
                <a:spcPct val="80000"/>
              </a:lnSpc>
              <a:spcBef>
                <a:spcPts val="375"/>
              </a:spcBef>
              <a:buFont typeface="Arial" panose="020B0604020202020204" pitchFamily="34" charset="0"/>
              <a:buChar char="•"/>
            </a:pPr>
            <a:r>
              <a:rPr lang="fr-FR" sz="2800"/>
              <a:t>Difficultés pour estimer la taille de la population, manque de données exactes</a:t>
            </a:r>
          </a:p>
          <a:p>
            <a:pPr marL="457200" indent="-457200">
              <a:lnSpc>
                <a:spcPct val="80000"/>
              </a:lnSpc>
              <a:spcBef>
                <a:spcPts val="375"/>
              </a:spcBef>
              <a:buFont typeface="Arial" panose="020B0604020202020204" pitchFamily="34" charset="0"/>
              <a:buChar char="•"/>
            </a:pPr>
            <a:r>
              <a:rPr lang="fr-FR" sz="2800"/>
              <a:t>Accès limité à certains groupes de la population</a:t>
            </a:r>
          </a:p>
          <a:p>
            <a:pPr marL="457200" indent="-457200">
              <a:lnSpc>
                <a:spcPct val="80000"/>
              </a:lnSpc>
              <a:spcBef>
                <a:spcPts val="375"/>
              </a:spcBef>
              <a:buFont typeface="Arial" panose="020B0604020202020204" pitchFamily="34" charset="0"/>
              <a:buChar char="•"/>
            </a:pPr>
            <a:r>
              <a:rPr lang="fr-FR" sz="2800"/>
              <a:t>Échantillonnage non représentatif de la population</a:t>
            </a:r>
          </a:p>
          <a:p>
            <a:pPr marL="457200" indent="-457200">
              <a:lnSpc>
                <a:spcPct val="80000"/>
              </a:lnSpc>
              <a:spcBef>
                <a:spcPts val="375"/>
              </a:spcBef>
              <a:buFont typeface="Arial" panose="020B0604020202020204" pitchFamily="34" charset="0"/>
              <a:buChar char="•"/>
            </a:pPr>
            <a:r>
              <a:rPr lang="fr-FR" sz="2800"/>
              <a:t>Biais </a:t>
            </a:r>
          </a:p>
          <a:p>
            <a:pPr marL="457200" indent="-457200">
              <a:lnSpc>
                <a:spcPct val="80000"/>
              </a:lnSpc>
              <a:spcBef>
                <a:spcPts val="375"/>
              </a:spcBef>
              <a:buFont typeface="Arial" panose="020B0604020202020204" pitchFamily="34" charset="0"/>
              <a:buChar char="•"/>
            </a:pPr>
            <a:r>
              <a:rPr lang="fr-FR" sz="2800"/>
              <a:t>Manque de compétences en épidémiologie parmi le personnel </a:t>
            </a:r>
          </a:p>
          <a:p>
            <a:pPr marL="457200" indent="-457200">
              <a:lnSpc>
                <a:spcPct val="80000"/>
              </a:lnSpc>
              <a:spcBef>
                <a:spcPts val="375"/>
              </a:spcBef>
              <a:buFont typeface="Arial" panose="020B0604020202020204" pitchFamily="34" charset="0"/>
              <a:buChar char="•"/>
            </a:pPr>
            <a:r>
              <a:rPr lang="fr-FR" sz="2800"/>
              <a:t>Manque de méthodes standardisées (évaluations)</a:t>
            </a:r>
          </a:p>
          <a:p>
            <a:pPr marL="457200" indent="-457200">
              <a:lnSpc>
                <a:spcPct val="80000"/>
              </a:lnSpc>
              <a:spcBef>
                <a:spcPts val="375"/>
              </a:spcBef>
              <a:buFont typeface="Arial" panose="020B0604020202020204" pitchFamily="34" charset="0"/>
              <a:buChar char="•"/>
            </a:pPr>
            <a:r>
              <a:rPr lang="fr-FR" sz="2800"/>
              <a:t>Collecte de données sans capacité analytique</a:t>
            </a:r>
          </a:p>
          <a:p>
            <a:pPr marL="457200" indent="-457200">
              <a:lnSpc>
                <a:spcPct val="80000"/>
              </a:lnSpc>
              <a:spcBef>
                <a:spcPts val="375"/>
              </a:spcBef>
              <a:buFont typeface="Arial" panose="020B0604020202020204" pitchFamily="34" charset="0"/>
              <a:buChar char="•"/>
            </a:pPr>
            <a:r>
              <a:rPr lang="fr-FR" sz="2800"/>
              <a:t>Ressources limitées pour le traitement de l’information</a:t>
            </a:r>
          </a:p>
          <a:p>
            <a:pPr marL="457200" indent="-457200">
              <a:lnSpc>
                <a:spcPct val="80000"/>
              </a:lnSpc>
              <a:spcBef>
                <a:spcPts val="375"/>
              </a:spcBef>
              <a:buFont typeface="Arial" panose="020B0604020202020204" pitchFamily="34" charset="0"/>
              <a:buChar char="•"/>
            </a:pPr>
            <a:r>
              <a:rPr lang="fr-FR" sz="2800"/>
              <a:t>Changements rapides de personnel</a:t>
            </a:r>
          </a:p>
          <a:p>
            <a:pPr marL="457200" indent="-457200">
              <a:lnSpc>
                <a:spcPct val="80000"/>
              </a:lnSpc>
              <a:spcBef>
                <a:spcPts val="375"/>
              </a:spcBef>
              <a:buFont typeface="Arial" panose="020B0604020202020204" pitchFamily="34" charset="0"/>
              <a:buChar char="•"/>
            </a:pPr>
            <a:r>
              <a:rPr lang="fr-FR" sz="2800">
                <a:solidFill>
                  <a:schemeClr val="tx1"/>
                </a:solidFill>
              </a:rPr>
              <a:t>Évolution rapide des événements liés à la santé</a:t>
            </a:r>
          </a:p>
        </p:txBody>
      </p:sp>
      <p:sp>
        <p:nvSpPr>
          <p:cNvPr id="4" name="TextBox 3">
            <a:extLst>
              <a:ext uri="{FF2B5EF4-FFF2-40B4-BE49-F238E27FC236}">
                <a16:creationId xmlns:a16="http://schemas.microsoft.com/office/drawing/2014/main" id="{5B86E5B9-F6B0-440C-AE90-5A5A33DEA0DB}"/>
              </a:ext>
            </a:extLst>
          </p:cNvPr>
          <p:cNvSpPr txBox="1"/>
          <p:nvPr/>
        </p:nvSpPr>
        <p:spPr>
          <a:xfrm>
            <a:off x="1211578" y="188406"/>
            <a:ext cx="10367011" cy="1446550"/>
          </a:xfrm>
          <a:prstGeom prst="rect">
            <a:avLst/>
          </a:prstGeom>
          <a:noFill/>
        </p:spPr>
        <p:txBody>
          <a:bodyPr wrap="square" rtlCol="0">
            <a:spAutoFit/>
          </a:bodyPr>
          <a:lstStyle/>
          <a:p>
            <a:pPr algn="ctr"/>
            <a:r>
              <a:rPr lang="fr-FR" sz="4400" u="sng"/>
              <a:t>Les limites à l’application de l’épidémiologie dans un contexte humanitaire</a:t>
            </a:r>
          </a:p>
        </p:txBody>
      </p:sp>
      <p:sp>
        <p:nvSpPr>
          <p:cNvPr id="5" name="Rectangle 4">
            <a:extLst>
              <a:ext uri="{FF2B5EF4-FFF2-40B4-BE49-F238E27FC236}">
                <a16:creationId xmlns:a16="http://schemas.microsoft.com/office/drawing/2014/main" id="{1CCE302D-3867-4140-B0F5-7A2D284825B5}"/>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291650D-CE82-492C-A583-411DA6D9354F}"/>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59102901-C23D-4DC8-8688-71139AB2A4FA}"/>
              </a:ext>
            </a:extLst>
          </p:cNvPr>
          <p:cNvSpPr>
            <a:spLocks noGrp="1"/>
          </p:cNvSpPr>
          <p:nvPr>
            <p:ph type="sldNum" sz="quarter" idx="12"/>
          </p:nvPr>
        </p:nvSpPr>
        <p:spPr/>
        <p:txBody>
          <a:bodyPr/>
          <a:lstStyle/>
          <a:p>
            <a:fld id="{89FC7F8A-5586-4ECC-ACD0-D19CCF8131D3}" type="slidenum">
              <a:rPr lang="fr-CH" smtClean="0"/>
              <a:t>15</a:t>
            </a:fld>
            <a:endParaRPr lang="fr-CH"/>
          </a:p>
        </p:txBody>
      </p:sp>
    </p:spTree>
    <p:extLst>
      <p:ext uri="{BB962C8B-B14F-4D97-AF65-F5344CB8AC3E}">
        <p14:creationId xmlns:p14="http://schemas.microsoft.com/office/powerpoint/2010/main" val="4178912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732D-EDD4-4547-B4C7-952857F51E3F}"/>
              </a:ext>
            </a:extLst>
          </p:cNvPr>
          <p:cNvSpPr>
            <a:spLocks noGrp="1"/>
          </p:cNvSpPr>
          <p:nvPr>
            <p:ph type="title"/>
          </p:nvPr>
        </p:nvSpPr>
        <p:spPr>
          <a:xfrm>
            <a:off x="1191114" y="71824"/>
            <a:ext cx="10515600" cy="1325563"/>
          </a:xfrm>
        </p:spPr>
        <p:txBody>
          <a:bodyPr/>
          <a:lstStyle/>
          <a:p>
            <a:pPr algn="ctr"/>
            <a:r>
              <a:rPr lang="fr-FR" u="sng">
                <a:latin typeface="+mn-lt"/>
              </a:rPr>
              <a:t>Indicateurs épidémiologiques clés</a:t>
            </a:r>
          </a:p>
        </p:txBody>
      </p:sp>
      <p:sp>
        <p:nvSpPr>
          <p:cNvPr id="6" name="Rectangle: Rounded Corners 5">
            <a:extLst>
              <a:ext uri="{FF2B5EF4-FFF2-40B4-BE49-F238E27FC236}">
                <a16:creationId xmlns:a16="http://schemas.microsoft.com/office/drawing/2014/main" id="{9090D954-BF9E-4ED0-B116-873CD569374A}"/>
              </a:ext>
            </a:extLst>
          </p:cNvPr>
          <p:cNvSpPr/>
          <p:nvPr/>
        </p:nvSpPr>
        <p:spPr>
          <a:xfrm>
            <a:off x="1653884" y="1648343"/>
            <a:ext cx="9239250" cy="4859734"/>
          </a:xfrm>
          <a:prstGeom prst="roundRect">
            <a:avLst/>
          </a:prstGeom>
          <a:solidFill>
            <a:srgbClr val="A0F1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a:solidFill>
                  <a:srgbClr val="7030A0"/>
                </a:solidFill>
                <a:effectLst>
                  <a:outerShdw blurRad="38100" dist="38100" dir="2700000" algn="tl">
                    <a:srgbClr val="000000">
                      <a:alpha val="43137"/>
                    </a:srgbClr>
                  </a:outerShdw>
                </a:effectLst>
              </a:rPr>
              <a:t>    </a:t>
            </a:r>
          </a:p>
          <a:p>
            <a:pPr algn="ctr"/>
            <a:endParaRPr lang="en-GB" dirty="0">
              <a:solidFill>
                <a:srgbClr val="7030A0"/>
              </a:solidFill>
            </a:endParaRPr>
          </a:p>
          <a:p>
            <a:pPr algn="ctr"/>
            <a:endParaRPr lang="en-GB" dirty="0">
              <a:solidFill>
                <a:srgbClr val="7030A0"/>
              </a:solidFill>
            </a:endParaRPr>
          </a:p>
          <a:p>
            <a:pPr algn="ctr"/>
            <a:endParaRPr lang="en-GB" dirty="0">
              <a:solidFill>
                <a:srgbClr val="7030A0"/>
              </a:solidFill>
            </a:endParaRPr>
          </a:p>
        </p:txBody>
      </p:sp>
      <p:sp>
        <p:nvSpPr>
          <p:cNvPr id="7" name="TextBox 6">
            <a:extLst>
              <a:ext uri="{FF2B5EF4-FFF2-40B4-BE49-F238E27FC236}">
                <a16:creationId xmlns:a16="http://schemas.microsoft.com/office/drawing/2014/main" id="{E7F3F2F3-3015-4804-9318-F63237FE5934}"/>
              </a:ext>
            </a:extLst>
          </p:cNvPr>
          <p:cNvSpPr txBox="1"/>
          <p:nvPr/>
        </p:nvSpPr>
        <p:spPr>
          <a:xfrm>
            <a:off x="2895600" y="3067050"/>
            <a:ext cx="2626296" cy="707886"/>
          </a:xfrm>
          <a:prstGeom prst="rect">
            <a:avLst/>
          </a:prstGeom>
          <a:noFill/>
        </p:spPr>
        <p:txBody>
          <a:bodyPr wrap="none" rtlCol="0">
            <a:spAutoFit/>
          </a:bodyPr>
          <a:lstStyle/>
          <a:p>
            <a:r>
              <a:rPr lang="fr-FR" sz="4000" b="1">
                <a:solidFill>
                  <a:srgbClr val="FF0000"/>
                </a:solidFill>
              </a:rPr>
              <a:t>Prévalence </a:t>
            </a:r>
          </a:p>
        </p:txBody>
      </p:sp>
      <p:sp>
        <p:nvSpPr>
          <p:cNvPr id="8" name="TextBox 7">
            <a:extLst>
              <a:ext uri="{FF2B5EF4-FFF2-40B4-BE49-F238E27FC236}">
                <a16:creationId xmlns:a16="http://schemas.microsoft.com/office/drawing/2014/main" id="{5FC250EC-F9F3-4863-9372-737250DB4752}"/>
              </a:ext>
            </a:extLst>
          </p:cNvPr>
          <p:cNvSpPr txBox="1"/>
          <p:nvPr/>
        </p:nvSpPr>
        <p:spPr>
          <a:xfrm>
            <a:off x="3810000" y="4876800"/>
            <a:ext cx="2220480" cy="707886"/>
          </a:xfrm>
          <a:prstGeom prst="rect">
            <a:avLst/>
          </a:prstGeom>
          <a:noFill/>
        </p:spPr>
        <p:txBody>
          <a:bodyPr wrap="none" rtlCol="0">
            <a:spAutoFit/>
          </a:bodyPr>
          <a:lstStyle/>
          <a:p>
            <a:r>
              <a:rPr lang="fr-FR" sz="4000" b="1">
                <a:solidFill>
                  <a:srgbClr val="0000FF"/>
                </a:solidFill>
              </a:rPr>
              <a:t>Incidence</a:t>
            </a:r>
          </a:p>
        </p:txBody>
      </p:sp>
      <p:sp>
        <p:nvSpPr>
          <p:cNvPr id="9" name="TextBox 8">
            <a:extLst>
              <a:ext uri="{FF2B5EF4-FFF2-40B4-BE49-F238E27FC236}">
                <a16:creationId xmlns:a16="http://schemas.microsoft.com/office/drawing/2014/main" id="{98DD10FA-6DD4-47AC-8CF6-A9B68542D6FA}"/>
              </a:ext>
            </a:extLst>
          </p:cNvPr>
          <p:cNvSpPr txBox="1"/>
          <p:nvPr/>
        </p:nvSpPr>
        <p:spPr>
          <a:xfrm>
            <a:off x="3786554" y="2284525"/>
            <a:ext cx="1192955" cy="707886"/>
          </a:xfrm>
          <a:prstGeom prst="rect">
            <a:avLst/>
          </a:prstGeom>
          <a:noFill/>
        </p:spPr>
        <p:txBody>
          <a:bodyPr wrap="none" rtlCol="0">
            <a:spAutoFit/>
          </a:bodyPr>
          <a:lstStyle/>
          <a:p>
            <a:r>
              <a:rPr lang="fr-FR" sz="4000" b="1">
                <a:solidFill>
                  <a:srgbClr val="0000FF"/>
                </a:solidFill>
              </a:rPr>
              <a:t>TBM</a:t>
            </a:r>
          </a:p>
        </p:txBody>
      </p:sp>
      <p:sp>
        <p:nvSpPr>
          <p:cNvPr id="10" name="TextBox 9">
            <a:extLst>
              <a:ext uri="{FF2B5EF4-FFF2-40B4-BE49-F238E27FC236}">
                <a16:creationId xmlns:a16="http://schemas.microsoft.com/office/drawing/2014/main" id="{F7BB0239-1E0C-4260-AB3E-65FEC89AB551}"/>
              </a:ext>
            </a:extLst>
          </p:cNvPr>
          <p:cNvSpPr txBox="1"/>
          <p:nvPr/>
        </p:nvSpPr>
        <p:spPr>
          <a:xfrm>
            <a:off x="7770469" y="4779329"/>
            <a:ext cx="1649811" cy="769441"/>
          </a:xfrm>
          <a:prstGeom prst="rect">
            <a:avLst/>
          </a:prstGeom>
          <a:noFill/>
        </p:spPr>
        <p:txBody>
          <a:bodyPr wrap="none" rtlCol="0">
            <a:spAutoFit/>
          </a:bodyPr>
          <a:lstStyle/>
          <a:p>
            <a:r>
              <a:rPr lang="fr-FR" sz="4400" b="1">
                <a:solidFill>
                  <a:srgbClr val="1D8109"/>
                </a:solidFill>
              </a:rPr>
              <a:t>TMM5</a:t>
            </a:r>
          </a:p>
        </p:txBody>
      </p:sp>
      <p:sp>
        <p:nvSpPr>
          <p:cNvPr id="11" name="TextBox 10">
            <a:extLst>
              <a:ext uri="{FF2B5EF4-FFF2-40B4-BE49-F238E27FC236}">
                <a16:creationId xmlns:a16="http://schemas.microsoft.com/office/drawing/2014/main" id="{61AA1176-172C-4BA7-BBAE-9183B28A1A43}"/>
              </a:ext>
            </a:extLst>
          </p:cNvPr>
          <p:cNvSpPr txBox="1"/>
          <p:nvPr/>
        </p:nvSpPr>
        <p:spPr>
          <a:xfrm>
            <a:off x="5199858" y="2249159"/>
            <a:ext cx="800219" cy="2412455"/>
          </a:xfrm>
          <a:prstGeom prst="rect">
            <a:avLst/>
          </a:prstGeom>
          <a:noFill/>
        </p:spPr>
        <p:txBody>
          <a:bodyPr vert="vert270" wrap="none" rtlCol="0">
            <a:spAutoFit/>
          </a:bodyPr>
          <a:lstStyle/>
          <a:p>
            <a:r>
              <a:rPr lang="fr-FR" sz="4000" b="1">
                <a:solidFill>
                  <a:srgbClr val="7030A0"/>
                </a:solidFill>
              </a:rPr>
              <a:t>Taux d’attaque</a:t>
            </a:r>
          </a:p>
        </p:txBody>
      </p:sp>
      <p:sp>
        <p:nvSpPr>
          <p:cNvPr id="12" name="TextBox 11">
            <a:extLst>
              <a:ext uri="{FF2B5EF4-FFF2-40B4-BE49-F238E27FC236}">
                <a16:creationId xmlns:a16="http://schemas.microsoft.com/office/drawing/2014/main" id="{4A76EF32-A6C5-464E-9B11-767FFB1FB03A}"/>
              </a:ext>
            </a:extLst>
          </p:cNvPr>
          <p:cNvSpPr txBox="1"/>
          <p:nvPr/>
        </p:nvSpPr>
        <p:spPr>
          <a:xfrm>
            <a:off x="4920240" y="5727601"/>
            <a:ext cx="4603311" cy="646331"/>
          </a:xfrm>
          <a:prstGeom prst="rect">
            <a:avLst/>
          </a:prstGeom>
          <a:noFill/>
        </p:spPr>
        <p:txBody>
          <a:bodyPr vert="horz" wrap="none" rtlCol="0">
            <a:spAutoFit/>
          </a:bodyPr>
          <a:lstStyle/>
          <a:p>
            <a:r>
              <a:rPr lang="fr-FR" sz="3600" b="1">
                <a:solidFill>
                  <a:srgbClr val="FF0000"/>
                </a:solidFill>
              </a:rPr>
              <a:t>Morbidité proportionnelle</a:t>
            </a:r>
          </a:p>
        </p:txBody>
      </p:sp>
      <p:sp>
        <p:nvSpPr>
          <p:cNvPr id="13" name="TextBox 12">
            <a:extLst>
              <a:ext uri="{FF2B5EF4-FFF2-40B4-BE49-F238E27FC236}">
                <a16:creationId xmlns:a16="http://schemas.microsoft.com/office/drawing/2014/main" id="{4DA34EB3-2B48-458E-98A0-0373C16D5EA6}"/>
              </a:ext>
            </a:extLst>
          </p:cNvPr>
          <p:cNvSpPr txBox="1"/>
          <p:nvPr/>
        </p:nvSpPr>
        <p:spPr>
          <a:xfrm>
            <a:off x="7552359" y="2682329"/>
            <a:ext cx="1051891" cy="769441"/>
          </a:xfrm>
          <a:prstGeom prst="rect">
            <a:avLst/>
          </a:prstGeom>
          <a:noFill/>
        </p:spPr>
        <p:txBody>
          <a:bodyPr wrap="none" rtlCol="0">
            <a:spAutoFit/>
          </a:bodyPr>
          <a:lstStyle/>
          <a:p>
            <a:r>
              <a:rPr lang="fr-FR" sz="4400" b="1">
                <a:solidFill>
                  <a:srgbClr val="7030A0"/>
                </a:solidFill>
              </a:rPr>
              <a:t>Taux de létalité</a:t>
            </a:r>
          </a:p>
        </p:txBody>
      </p:sp>
      <p:sp>
        <p:nvSpPr>
          <p:cNvPr id="14" name="TextBox 13">
            <a:extLst>
              <a:ext uri="{FF2B5EF4-FFF2-40B4-BE49-F238E27FC236}">
                <a16:creationId xmlns:a16="http://schemas.microsoft.com/office/drawing/2014/main" id="{E779498F-DCA3-4FB8-BB0C-AB7419C64E95}"/>
              </a:ext>
            </a:extLst>
          </p:cNvPr>
          <p:cNvSpPr txBox="1"/>
          <p:nvPr/>
        </p:nvSpPr>
        <p:spPr>
          <a:xfrm>
            <a:off x="6132873" y="1984887"/>
            <a:ext cx="2499530" cy="707886"/>
          </a:xfrm>
          <a:prstGeom prst="rect">
            <a:avLst/>
          </a:prstGeom>
          <a:noFill/>
        </p:spPr>
        <p:txBody>
          <a:bodyPr vert="horz" wrap="none" rtlCol="0">
            <a:spAutoFit/>
          </a:bodyPr>
          <a:lstStyle/>
          <a:p>
            <a:r>
              <a:rPr lang="fr-FR" sz="4000" b="1">
                <a:solidFill>
                  <a:srgbClr val="1D8109"/>
                </a:solidFill>
              </a:rPr>
              <a:t>Proportion</a:t>
            </a:r>
          </a:p>
        </p:txBody>
      </p:sp>
      <p:sp>
        <p:nvSpPr>
          <p:cNvPr id="15" name="TextBox 14">
            <a:extLst>
              <a:ext uri="{FF2B5EF4-FFF2-40B4-BE49-F238E27FC236}">
                <a16:creationId xmlns:a16="http://schemas.microsoft.com/office/drawing/2014/main" id="{9E079070-CE0E-4BC5-BC79-44AFD04087BF}"/>
              </a:ext>
            </a:extLst>
          </p:cNvPr>
          <p:cNvSpPr txBox="1"/>
          <p:nvPr/>
        </p:nvSpPr>
        <p:spPr>
          <a:xfrm>
            <a:off x="6965473" y="3342424"/>
            <a:ext cx="2313005" cy="646331"/>
          </a:xfrm>
          <a:prstGeom prst="rect">
            <a:avLst/>
          </a:prstGeom>
          <a:noFill/>
        </p:spPr>
        <p:txBody>
          <a:bodyPr wrap="none" rtlCol="0">
            <a:spAutoFit/>
          </a:bodyPr>
          <a:lstStyle/>
          <a:p>
            <a:r>
              <a:rPr lang="fr-FR" sz="3600" b="1">
                <a:solidFill>
                  <a:srgbClr val="FF0000"/>
                </a:solidFill>
              </a:rPr>
              <a:t>Pourcentage</a:t>
            </a:r>
          </a:p>
        </p:txBody>
      </p:sp>
      <p:sp>
        <p:nvSpPr>
          <p:cNvPr id="16" name="TextBox 15">
            <a:extLst>
              <a:ext uri="{FF2B5EF4-FFF2-40B4-BE49-F238E27FC236}">
                <a16:creationId xmlns:a16="http://schemas.microsoft.com/office/drawing/2014/main" id="{87247EDC-CCF3-4E5E-A15E-2AD409EF0497}"/>
              </a:ext>
            </a:extLst>
          </p:cNvPr>
          <p:cNvSpPr txBox="1"/>
          <p:nvPr/>
        </p:nvSpPr>
        <p:spPr>
          <a:xfrm>
            <a:off x="2076629" y="4067324"/>
            <a:ext cx="1151469" cy="707886"/>
          </a:xfrm>
          <a:prstGeom prst="rect">
            <a:avLst/>
          </a:prstGeom>
          <a:noFill/>
        </p:spPr>
        <p:txBody>
          <a:bodyPr wrap="none" rtlCol="0">
            <a:spAutoFit/>
          </a:bodyPr>
          <a:lstStyle/>
          <a:p>
            <a:r>
              <a:rPr lang="fr-FR" sz="4000" b="1">
                <a:solidFill>
                  <a:srgbClr val="0000FF"/>
                </a:solidFill>
              </a:rPr>
              <a:t>Taux</a:t>
            </a:r>
          </a:p>
        </p:txBody>
      </p:sp>
      <p:sp>
        <p:nvSpPr>
          <p:cNvPr id="17" name="TextBox 16">
            <a:extLst>
              <a:ext uri="{FF2B5EF4-FFF2-40B4-BE49-F238E27FC236}">
                <a16:creationId xmlns:a16="http://schemas.microsoft.com/office/drawing/2014/main" id="{9613B337-5BA5-40BF-B8FB-AF01BA3C8E94}"/>
              </a:ext>
            </a:extLst>
          </p:cNvPr>
          <p:cNvSpPr txBox="1"/>
          <p:nvPr/>
        </p:nvSpPr>
        <p:spPr>
          <a:xfrm>
            <a:off x="3157464" y="3924214"/>
            <a:ext cx="800219" cy="1209690"/>
          </a:xfrm>
          <a:prstGeom prst="rect">
            <a:avLst/>
          </a:prstGeom>
          <a:noFill/>
        </p:spPr>
        <p:txBody>
          <a:bodyPr vert="vert270" wrap="none" rtlCol="0">
            <a:spAutoFit/>
          </a:bodyPr>
          <a:lstStyle/>
          <a:p>
            <a:r>
              <a:rPr lang="fr-FR" sz="4000" b="1">
                <a:solidFill>
                  <a:srgbClr val="7030A0"/>
                </a:solidFill>
              </a:rPr>
              <a:t>Ratio</a:t>
            </a:r>
          </a:p>
        </p:txBody>
      </p:sp>
      <p:sp>
        <p:nvSpPr>
          <p:cNvPr id="18" name="TextBox 17">
            <a:extLst>
              <a:ext uri="{FF2B5EF4-FFF2-40B4-BE49-F238E27FC236}">
                <a16:creationId xmlns:a16="http://schemas.microsoft.com/office/drawing/2014/main" id="{EDC26EA4-4A13-4E16-9DDB-911DA034EF38}"/>
              </a:ext>
            </a:extLst>
          </p:cNvPr>
          <p:cNvSpPr txBox="1"/>
          <p:nvPr/>
        </p:nvSpPr>
        <p:spPr>
          <a:xfrm>
            <a:off x="6079582" y="2715940"/>
            <a:ext cx="738664" cy="2641942"/>
          </a:xfrm>
          <a:prstGeom prst="rect">
            <a:avLst/>
          </a:prstGeom>
          <a:noFill/>
        </p:spPr>
        <p:txBody>
          <a:bodyPr vert="vert270" wrap="none" rtlCol="0">
            <a:spAutoFit/>
          </a:bodyPr>
          <a:lstStyle/>
          <a:p>
            <a:r>
              <a:rPr lang="fr-FR" sz="3600" b="1">
                <a:solidFill>
                  <a:srgbClr val="1D8109"/>
                </a:solidFill>
              </a:rPr>
              <a:t>Dénominateur</a:t>
            </a:r>
          </a:p>
        </p:txBody>
      </p:sp>
      <p:sp>
        <p:nvSpPr>
          <p:cNvPr id="19" name="TextBox 18">
            <a:extLst>
              <a:ext uri="{FF2B5EF4-FFF2-40B4-BE49-F238E27FC236}">
                <a16:creationId xmlns:a16="http://schemas.microsoft.com/office/drawing/2014/main" id="{59E829C4-BC6A-4756-A3BE-A8260993B9B9}"/>
              </a:ext>
            </a:extLst>
          </p:cNvPr>
          <p:cNvSpPr txBox="1"/>
          <p:nvPr/>
        </p:nvSpPr>
        <p:spPr>
          <a:xfrm>
            <a:off x="6851455" y="4056875"/>
            <a:ext cx="2176814" cy="646331"/>
          </a:xfrm>
          <a:prstGeom prst="rect">
            <a:avLst/>
          </a:prstGeom>
          <a:noFill/>
        </p:spPr>
        <p:txBody>
          <a:bodyPr wrap="none" rtlCol="0">
            <a:spAutoFit/>
          </a:bodyPr>
          <a:lstStyle/>
          <a:p>
            <a:r>
              <a:rPr lang="fr-FR" sz="3600" b="1">
                <a:solidFill>
                  <a:srgbClr val="0000FF"/>
                </a:solidFill>
              </a:rPr>
              <a:t>Fréquence</a:t>
            </a:r>
          </a:p>
        </p:txBody>
      </p:sp>
      <p:sp>
        <p:nvSpPr>
          <p:cNvPr id="20" name="TextBox 19">
            <a:extLst>
              <a:ext uri="{FF2B5EF4-FFF2-40B4-BE49-F238E27FC236}">
                <a16:creationId xmlns:a16="http://schemas.microsoft.com/office/drawing/2014/main" id="{F80F72FE-E314-4F37-AD2B-3B049871B665}"/>
              </a:ext>
            </a:extLst>
          </p:cNvPr>
          <p:cNvSpPr txBox="1"/>
          <p:nvPr/>
        </p:nvSpPr>
        <p:spPr>
          <a:xfrm>
            <a:off x="2338283" y="5337035"/>
            <a:ext cx="3325334" cy="584775"/>
          </a:xfrm>
          <a:prstGeom prst="rect">
            <a:avLst/>
          </a:prstGeom>
          <a:noFill/>
        </p:spPr>
        <p:txBody>
          <a:bodyPr wrap="none" rtlCol="0">
            <a:spAutoFit/>
          </a:bodyPr>
          <a:lstStyle/>
          <a:p>
            <a:r>
              <a:rPr lang="fr-FR" sz="3200" b="1">
                <a:solidFill>
                  <a:srgbClr val="1D8109"/>
                </a:solidFill>
              </a:rPr>
              <a:t>Un peu de quelque chose</a:t>
            </a:r>
          </a:p>
        </p:txBody>
      </p:sp>
      <p:sp>
        <p:nvSpPr>
          <p:cNvPr id="21" name="Rectangle 20">
            <a:extLst>
              <a:ext uri="{FF2B5EF4-FFF2-40B4-BE49-F238E27FC236}">
                <a16:creationId xmlns:a16="http://schemas.microsoft.com/office/drawing/2014/main" id="{C736C658-9639-456D-86A0-ECBA637A410D}"/>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2" name="TextBox 21">
            <a:extLst>
              <a:ext uri="{FF2B5EF4-FFF2-40B4-BE49-F238E27FC236}">
                <a16:creationId xmlns:a16="http://schemas.microsoft.com/office/drawing/2014/main" id="{432D1022-09CD-4CB8-8BCC-032C3B86BFB5}"/>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3" name="TextBox 22">
            <a:extLst>
              <a:ext uri="{FF2B5EF4-FFF2-40B4-BE49-F238E27FC236}">
                <a16:creationId xmlns:a16="http://schemas.microsoft.com/office/drawing/2014/main" id="{8EA87F2D-53B0-4B3B-B6F9-3915806B980E}"/>
              </a:ext>
            </a:extLst>
          </p:cNvPr>
          <p:cNvSpPr txBox="1"/>
          <p:nvPr/>
        </p:nvSpPr>
        <p:spPr>
          <a:xfrm>
            <a:off x="9476403" y="1710864"/>
            <a:ext cx="738664" cy="4640373"/>
          </a:xfrm>
          <a:prstGeom prst="rect">
            <a:avLst/>
          </a:prstGeom>
          <a:noFill/>
        </p:spPr>
        <p:txBody>
          <a:bodyPr vert="vert270" wrap="none" rtlCol="0">
            <a:spAutoFit/>
          </a:bodyPr>
          <a:lstStyle/>
          <a:p>
            <a:r>
              <a:rPr lang="fr-FR" sz="3600" b="1">
                <a:solidFill>
                  <a:srgbClr val="0000FF"/>
                </a:solidFill>
              </a:rPr>
              <a:t>Mortalité par cause</a:t>
            </a:r>
          </a:p>
        </p:txBody>
      </p:sp>
      <p:sp>
        <p:nvSpPr>
          <p:cNvPr id="3" name="Slide Number Placeholder 2">
            <a:extLst>
              <a:ext uri="{FF2B5EF4-FFF2-40B4-BE49-F238E27FC236}">
                <a16:creationId xmlns:a16="http://schemas.microsoft.com/office/drawing/2014/main" id="{FE7B6C08-966F-4E33-B91D-E6FB0B2489CA}"/>
              </a:ext>
            </a:extLst>
          </p:cNvPr>
          <p:cNvSpPr>
            <a:spLocks noGrp="1"/>
          </p:cNvSpPr>
          <p:nvPr>
            <p:ph type="sldNum" sz="quarter" idx="12"/>
          </p:nvPr>
        </p:nvSpPr>
        <p:spPr/>
        <p:txBody>
          <a:bodyPr/>
          <a:lstStyle/>
          <a:p>
            <a:fld id="{89FC7F8A-5586-4ECC-ACD0-D19CCF8131D3}" type="slidenum">
              <a:rPr lang="fr-CH" smtClean="0"/>
              <a:t>16</a:t>
            </a:fld>
            <a:endParaRPr lang="fr-CH"/>
          </a:p>
        </p:txBody>
      </p:sp>
    </p:spTree>
    <p:extLst>
      <p:ext uri="{BB962C8B-B14F-4D97-AF65-F5344CB8AC3E}">
        <p14:creationId xmlns:p14="http://schemas.microsoft.com/office/powerpoint/2010/main" val="116635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8270" y="1785400"/>
            <a:ext cx="9723120" cy="4655390"/>
          </a:xfrm>
        </p:spPr>
        <p:txBody>
          <a:bodyPr>
            <a:normAutofit fontScale="92500" lnSpcReduction="10000"/>
          </a:bodyPr>
          <a:lstStyle/>
          <a:p>
            <a:r>
              <a:rPr lang="fr-FR" sz="2600" b="1">
                <a:solidFill>
                  <a:srgbClr val="0000FF"/>
                </a:solidFill>
              </a:rPr>
              <a:t>Proportion</a:t>
            </a:r>
            <a:br>
              <a:rPr lang="fr-FR" sz="2600"/>
            </a:br>
            <a:r>
              <a:rPr lang="fr-FR" sz="2600"/>
              <a:t>Le numérateur est inclus dans le dénominateur</a:t>
            </a:r>
            <a:br>
              <a:rPr lang="fr-FR" sz="2600"/>
            </a:br>
            <a:r>
              <a:rPr lang="fr-FR" sz="2600"/>
              <a:t>Exemple : couverture vaccinale</a:t>
            </a:r>
          </a:p>
          <a:p>
            <a:r>
              <a:rPr lang="fr-FR" sz="2600" b="1">
                <a:solidFill>
                  <a:srgbClr val="0000FF"/>
                </a:solidFill>
              </a:rPr>
              <a:t>Ratio</a:t>
            </a:r>
            <a:br>
              <a:rPr lang="fr-FR" sz="2600"/>
            </a:br>
            <a:r>
              <a:rPr lang="fr-FR" sz="2600"/>
              <a:t>Ampleur relative de deux quantités. Le numérateur et le dénominateur ne doivent pas nécessairement être liés.</a:t>
            </a:r>
            <a:br>
              <a:rPr lang="fr-FR" sz="2600"/>
            </a:br>
            <a:r>
              <a:rPr lang="fr-FR" sz="2600"/>
              <a:t>Exemple : ratio des sexes, ratio femme-homme de 2:1</a:t>
            </a:r>
          </a:p>
          <a:p>
            <a:r>
              <a:rPr lang="fr-FR" sz="2600" b="1">
                <a:solidFill>
                  <a:srgbClr val="0000FF"/>
                </a:solidFill>
              </a:rPr>
              <a:t>Taux</a:t>
            </a:r>
            <a:br>
              <a:rPr lang="fr-FR" sz="2600"/>
            </a:br>
            <a:r>
              <a:rPr lang="fr-FR" sz="2600"/>
              <a:t>Fréquence de survenue d’un événement dans une population définie</a:t>
            </a:r>
            <a:r>
              <a:rPr lang="fr-FR" sz="2600" b="1"/>
              <a:t> sur une période spécifique</a:t>
            </a:r>
            <a:r>
              <a:rPr lang="fr-FR" sz="2600"/>
              <a:t>. Le numérateur est inclus dans le dénominateur</a:t>
            </a:r>
            <a:br>
              <a:rPr lang="fr-FR" sz="2600"/>
            </a:br>
            <a:r>
              <a:rPr lang="fr-FR" sz="2600"/>
              <a:t>Exemple : taux de mortalité de 10 000/jour</a:t>
            </a:r>
          </a:p>
          <a:p>
            <a:pPr marL="0" indent="0">
              <a:buNone/>
            </a:pPr>
            <a:endParaRPr lang="en-GB" sz="2600" dirty="0"/>
          </a:p>
          <a:p>
            <a:pPr marL="0" indent="0">
              <a:buNone/>
            </a:pPr>
            <a:r>
              <a:rPr lang="fr-FR" sz="1600"/>
              <a:t>                                                                                          </a:t>
            </a:r>
          </a:p>
          <a:p>
            <a:pPr marL="0" indent="0">
              <a:buNone/>
            </a:pPr>
            <a:r>
              <a:rPr lang="fr-FR" sz="1600"/>
              <a:t>                                                                                           CDC Principles of epidemiology in public health practice, 3rd ed. </a:t>
            </a:r>
          </a:p>
          <a:p>
            <a:pPr marL="0" indent="0">
              <a:buNone/>
            </a:pPr>
            <a:endParaRPr lang="fr-CH" dirty="0"/>
          </a:p>
        </p:txBody>
      </p:sp>
      <p:sp>
        <p:nvSpPr>
          <p:cNvPr id="5" name="Title 4">
            <a:extLst>
              <a:ext uri="{FF2B5EF4-FFF2-40B4-BE49-F238E27FC236}">
                <a16:creationId xmlns:a16="http://schemas.microsoft.com/office/drawing/2014/main" id="{C63DE57E-9736-474E-9AEC-D1CEEF114BE5}"/>
              </a:ext>
            </a:extLst>
          </p:cNvPr>
          <p:cNvSpPr>
            <a:spLocks noGrp="1"/>
          </p:cNvSpPr>
          <p:nvPr>
            <p:ph type="title"/>
          </p:nvPr>
        </p:nvSpPr>
        <p:spPr>
          <a:xfrm>
            <a:off x="838200" y="170815"/>
            <a:ext cx="10515600" cy="1325563"/>
          </a:xfrm>
        </p:spPr>
        <p:txBody>
          <a:bodyPr/>
          <a:lstStyle/>
          <a:p>
            <a:pPr algn="ctr"/>
            <a:r>
              <a:rPr lang="fr-FR" u="sng">
                <a:latin typeface="+mn-lt"/>
              </a:rPr>
              <a:t>Mesures habituelles de la fréquence</a:t>
            </a:r>
          </a:p>
        </p:txBody>
      </p:sp>
      <p:sp>
        <p:nvSpPr>
          <p:cNvPr id="6" name="Rectangle 5">
            <a:extLst>
              <a:ext uri="{FF2B5EF4-FFF2-40B4-BE49-F238E27FC236}">
                <a16:creationId xmlns:a16="http://schemas.microsoft.com/office/drawing/2014/main" id="{17BC801D-B50D-47CD-83BE-26D9F5111F8F}"/>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64E22786-1FA6-46CA-B4A2-486CAD8EDF41}"/>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444C4FB9-1155-4BD4-8148-E742F9CD8E88}"/>
              </a:ext>
            </a:extLst>
          </p:cNvPr>
          <p:cNvSpPr>
            <a:spLocks noGrp="1"/>
          </p:cNvSpPr>
          <p:nvPr>
            <p:ph type="sldNum" sz="quarter" idx="12"/>
          </p:nvPr>
        </p:nvSpPr>
        <p:spPr/>
        <p:txBody>
          <a:bodyPr/>
          <a:lstStyle/>
          <a:p>
            <a:fld id="{89FC7F8A-5586-4ECC-ACD0-D19CCF8131D3}" type="slidenum">
              <a:rPr lang="fr-CH" smtClean="0"/>
              <a:t>17</a:t>
            </a:fld>
            <a:endParaRPr lang="fr-CH"/>
          </a:p>
        </p:txBody>
      </p:sp>
    </p:spTree>
    <p:extLst>
      <p:ext uri="{BB962C8B-B14F-4D97-AF65-F5344CB8AC3E}">
        <p14:creationId xmlns:p14="http://schemas.microsoft.com/office/powerpoint/2010/main" val="359118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E941-2EF8-0C48-9B46-C353D7793D51}"/>
              </a:ext>
            </a:extLst>
          </p:cNvPr>
          <p:cNvSpPr>
            <a:spLocks noGrp="1"/>
          </p:cNvSpPr>
          <p:nvPr>
            <p:ph type="title"/>
          </p:nvPr>
        </p:nvSpPr>
        <p:spPr>
          <a:xfrm>
            <a:off x="1634331" y="616585"/>
            <a:ext cx="8923337" cy="2663825"/>
          </a:xfrm>
        </p:spPr>
        <p:txBody>
          <a:bodyPr>
            <a:noAutofit/>
          </a:bodyPr>
          <a:lstStyle/>
          <a:p>
            <a:r>
              <a:rPr lang="fr-FR" sz="3600" b="1">
                <a:solidFill>
                  <a:srgbClr val="0000FF"/>
                </a:solidFill>
                <a:latin typeface="+mn-lt"/>
              </a:rPr>
              <a:t>Proportion</a:t>
            </a:r>
            <a:r>
              <a:rPr lang="fr-FR" sz="3600" b="1">
                <a:latin typeface="+mn-lt"/>
              </a:rPr>
              <a:t> </a:t>
            </a:r>
            <a:br>
              <a:rPr lang="fr-FR" sz="3600">
                <a:latin typeface="+mn-lt"/>
              </a:rPr>
            </a:br>
            <a:r>
              <a:rPr lang="fr-FR" sz="3600">
                <a:latin typeface="+mn-lt"/>
              </a:rPr>
              <a:t>Une proportion est un ratio dans lequel le numérateur est inclus dans le dénominateur. </a:t>
            </a:r>
            <a:br>
              <a:rPr lang="fr-FR" sz="3600">
                <a:latin typeface="+mn-lt"/>
              </a:rPr>
            </a:br>
            <a:endParaRPr lang="fr-FR" sz="3600">
              <a:latin typeface="+mn-lt"/>
            </a:endParaRPr>
          </a:p>
        </p:txBody>
      </p:sp>
      <p:sp>
        <p:nvSpPr>
          <p:cNvPr id="3" name="Content Placeholder 2">
            <a:extLst>
              <a:ext uri="{FF2B5EF4-FFF2-40B4-BE49-F238E27FC236}">
                <a16:creationId xmlns:a16="http://schemas.microsoft.com/office/drawing/2014/main" id="{8FF65C31-C42F-E245-9F7E-9EC2746F8710}"/>
              </a:ext>
            </a:extLst>
          </p:cNvPr>
          <p:cNvSpPr>
            <a:spLocks noGrp="1"/>
          </p:cNvSpPr>
          <p:nvPr>
            <p:ph idx="1"/>
          </p:nvPr>
        </p:nvSpPr>
        <p:spPr>
          <a:xfrm>
            <a:off x="1634331" y="3155482"/>
            <a:ext cx="9665040" cy="1507957"/>
          </a:xfrm>
        </p:spPr>
        <p:txBody>
          <a:bodyPr>
            <a:normAutofit/>
          </a:bodyPr>
          <a:lstStyle/>
          <a:p>
            <a:pPr marL="0" indent="0">
              <a:buNone/>
            </a:pPr>
            <a:r>
              <a:rPr lang="fr-FR" sz="4400" b="1" i="1">
                <a:solidFill>
                  <a:srgbClr val="FF0000"/>
                </a:solidFill>
              </a:rPr>
              <a:t>??</a:t>
            </a:r>
            <a:r>
              <a:rPr lang="fr-FR" b="1" i="1">
                <a:solidFill>
                  <a:srgbClr val="FF0000"/>
                </a:solidFill>
              </a:rPr>
              <a:t> </a:t>
            </a:r>
            <a:r>
              <a:rPr lang="fr-FR" i="1"/>
              <a:t>Dans une population de 30 000 personnes, on compte 18 000 femmes et 12 000 hommes. Quelle est la proportion de femmes dans la population ? </a:t>
            </a:r>
          </a:p>
          <a:p>
            <a:endParaRPr lang="en-US" dirty="0"/>
          </a:p>
        </p:txBody>
      </p:sp>
      <p:sp>
        <p:nvSpPr>
          <p:cNvPr id="4" name="Rectangle 3">
            <a:extLst>
              <a:ext uri="{FF2B5EF4-FFF2-40B4-BE49-F238E27FC236}">
                <a16:creationId xmlns:a16="http://schemas.microsoft.com/office/drawing/2014/main" id="{C3EB68E3-CBDD-43E7-A04B-5BD678D2594D}"/>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E33605DB-3E8B-40AA-98FB-004676B502AA}"/>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6" name="TextBox 5">
            <a:extLst>
              <a:ext uri="{FF2B5EF4-FFF2-40B4-BE49-F238E27FC236}">
                <a16:creationId xmlns:a16="http://schemas.microsoft.com/office/drawing/2014/main" id="{DF25AED2-C8AF-45B2-A58D-D46C86CB3743}"/>
              </a:ext>
            </a:extLst>
          </p:cNvPr>
          <p:cNvSpPr txBox="1"/>
          <p:nvPr/>
        </p:nvSpPr>
        <p:spPr>
          <a:xfrm>
            <a:off x="1634331" y="4967590"/>
            <a:ext cx="4533613" cy="523220"/>
          </a:xfrm>
          <a:prstGeom prst="rect">
            <a:avLst/>
          </a:prstGeom>
          <a:noFill/>
        </p:spPr>
        <p:txBody>
          <a:bodyPr wrap="none" rtlCol="0">
            <a:spAutoFit/>
          </a:bodyPr>
          <a:lstStyle/>
          <a:p>
            <a:pPr marL="285750" indent="-285750">
              <a:buFont typeface="Arial" panose="020B0604020202020204" pitchFamily="34" charset="0"/>
              <a:buChar char="•"/>
            </a:pPr>
            <a:r>
              <a:rPr lang="fr-FR" sz="2800">
                <a:solidFill>
                  <a:srgbClr val="0000FF"/>
                </a:solidFill>
              </a:rPr>
              <a:t>18 000/30 000 x 100 = 60 % </a:t>
            </a:r>
          </a:p>
        </p:txBody>
      </p:sp>
      <p:sp>
        <p:nvSpPr>
          <p:cNvPr id="7" name="Slide Number Placeholder 6">
            <a:extLst>
              <a:ext uri="{FF2B5EF4-FFF2-40B4-BE49-F238E27FC236}">
                <a16:creationId xmlns:a16="http://schemas.microsoft.com/office/drawing/2014/main" id="{675B2CEB-D6A8-4052-A349-258978A7047D}"/>
              </a:ext>
            </a:extLst>
          </p:cNvPr>
          <p:cNvSpPr>
            <a:spLocks noGrp="1"/>
          </p:cNvSpPr>
          <p:nvPr>
            <p:ph type="sldNum" sz="quarter" idx="12"/>
          </p:nvPr>
        </p:nvSpPr>
        <p:spPr/>
        <p:txBody>
          <a:bodyPr/>
          <a:lstStyle/>
          <a:p>
            <a:fld id="{89FC7F8A-5586-4ECC-ACD0-D19CCF8131D3}" type="slidenum">
              <a:rPr lang="fr-CH" smtClean="0"/>
              <a:t>18</a:t>
            </a:fld>
            <a:endParaRPr lang="fr-CH"/>
          </a:p>
        </p:txBody>
      </p:sp>
    </p:spTree>
    <p:extLst>
      <p:ext uri="{BB962C8B-B14F-4D97-AF65-F5344CB8AC3E}">
        <p14:creationId xmlns:p14="http://schemas.microsoft.com/office/powerpoint/2010/main" val="15660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852C-AB6C-2840-AFFC-7CD4F451E259}"/>
              </a:ext>
            </a:extLst>
          </p:cNvPr>
          <p:cNvSpPr>
            <a:spLocks noGrp="1"/>
          </p:cNvSpPr>
          <p:nvPr>
            <p:ph type="title"/>
          </p:nvPr>
        </p:nvSpPr>
        <p:spPr>
          <a:xfrm>
            <a:off x="1260792" y="765175"/>
            <a:ext cx="9243377" cy="2330951"/>
          </a:xfrm>
        </p:spPr>
        <p:txBody>
          <a:bodyPr>
            <a:normAutofit fontScale="90000"/>
          </a:bodyPr>
          <a:lstStyle/>
          <a:p>
            <a:r>
              <a:rPr lang="fr-FR" sz="4000" b="1">
                <a:solidFill>
                  <a:srgbClr val="0000FF"/>
                </a:solidFill>
                <a:latin typeface="+mn-lt"/>
              </a:rPr>
              <a:t>Ratio</a:t>
            </a:r>
            <a:r>
              <a:rPr lang="fr-FR" sz="4000">
                <a:latin typeface="+mn-lt"/>
              </a:rPr>
              <a:t> – le rapport entre deux quantités, x et y (x ne faisant pas nécessairement partie de y) </a:t>
            </a:r>
            <a:br>
              <a:rPr lang="fr-FR"/>
            </a:br>
            <a:endParaRPr lang="fr-FR"/>
          </a:p>
        </p:txBody>
      </p:sp>
      <p:sp>
        <p:nvSpPr>
          <p:cNvPr id="3" name="Content Placeholder 2">
            <a:extLst>
              <a:ext uri="{FF2B5EF4-FFF2-40B4-BE49-F238E27FC236}">
                <a16:creationId xmlns:a16="http://schemas.microsoft.com/office/drawing/2014/main" id="{018CC10D-E0EF-954E-8C5A-F4F490A62576}"/>
              </a:ext>
            </a:extLst>
          </p:cNvPr>
          <p:cNvSpPr>
            <a:spLocks noGrp="1"/>
          </p:cNvSpPr>
          <p:nvPr>
            <p:ph idx="1"/>
          </p:nvPr>
        </p:nvSpPr>
        <p:spPr>
          <a:xfrm>
            <a:off x="1260792" y="3060432"/>
            <a:ext cx="8625840" cy="3270668"/>
          </a:xfrm>
        </p:spPr>
        <p:txBody>
          <a:bodyPr/>
          <a:lstStyle/>
          <a:p>
            <a:pPr marL="0" indent="0">
              <a:buNone/>
            </a:pPr>
            <a:r>
              <a:rPr lang="fr-FR" sz="4400" b="1" i="1">
                <a:solidFill>
                  <a:srgbClr val="FF0000"/>
                </a:solidFill>
              </a:rPr>
              <a:t>??</a:t>
            </a:r>
            <a:r>
              <a:rPr lang="fr-FR" i="1">
                <a:solidFill>
                  <a:srgbClr val="FF0000"/>
                </a:solidFill>
              </a:rPr>
              <a:t> </a:t>
            </a:r>
            <a:r>
              <a:rPr lang="fr-FR" i="1"/>
              <a:t>Dans une population de 100 000 personnes, on compte 75 000 réfugiés et 25 000 personnes dans la population d’accueil. Quel est le ratio de réfugiés par rapport à la population d’accueil ? </a:t>
            </a:r>
          </a:p>
          <a:p>
            <a:endParaRPr lang="en-US" dirty="0"/>
          </a:p>
          <a:p>
            <a:r>
              <a:rPr lang="fr-FR">
                <a:solidFill>
                  <a:srgbClr val="0000FF"/>
                </a:solidFill>
              </a:rPr>
              <a:t>75 000 : 25 000= 3 : 1</a:t>
            </a:r>
          </a:p>
        </p:txBody>
      </p:sp>
      <p:sp>
        <p:nvSpPr>
          <p:cNvPr id="4" name="Rectangle 3">
            <a:extLst>
              <a:ext uri="{FF2B5EF4-FFF2-40B4-BE49-F238E27FC236}">
                <a16:creationId xmlns:a16="http://schemas.microsoft.com/office/drawing/2014/main" id="{10ABD7F4-E37D-417E-AC89-7A2A81528A04}"/>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A71B50E9-1ACA-451B-A57D-42A1FB6FCCE0}"/>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6" name="Slide Number Placeholder 5">
            <a:extLst>
              <a:ext uri="{FF2B5EF4-FFF2-40B4-BE49-F238E27FC236}">
                <a16:creationId xmlns:a16="http://schemas.microsoft.com/office/drawing/2014/main" id="{F1C1A063-3D41-4CC1-A521-36EEC1CADD10}"/>
              </a:ext>
            </a:extLst>
          </p:cNvPr>
          <p:cNvSpPr>
            <a:spLocks noGrp="1"/>
          </p:cNvSpPr>
          <p:nvPr>
            <p:ph type="sldNum" sz="quarter" idx="12"/>
          </p:nvPr>
        </p:nvSpPr>
        <p:spPr/>
        <p:txBody>
          <a:bodyPr/>
          <a:lstStyle/>
          <a:p>
            <a:fld id="{89FC7F8A-5586-4ECC-ACD0-D19CCF8131D3}" type="slidenum">
              <a:rPr lang="fr-CH" smtClean="0"/>
              <a:t>19</a:t>
            </a:fld>
            <a:endParaRPr lang="fr-CH"/>
          </a:p>
        </p:txBody>
      </p:sp>
    </p:spTree>
    <p:extLst>
      <p:ext uri="{BB962C8B-B14F-4D97-AF65-F5344CB8AC3E}">
        <p14:creationId xmlns:p14="http://schemas.microsoft.com/office/powerpoint/2010/main" val="9297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9D26-EE2D-49E9-BE36-69DCDF17FAC3}"/>
              </a:ext>
            </a:extLst>
          </p:cNvPr>
          <p:cNvSpPr>
            <a:spLocks noGrp="1"/>
          </p:cNvSpPr>
          <p:nvPr>
            <p:ph type="title"/>
          </p:nvPr>
        </p:nvSpPr>
        <p:spPr>
          <a:xfrm>
            <a:off x="4584700" y="435610"/>
            <a:ext cx="3266440" cy="1325563"/>
          </a:xfrm>
        </p:spPr>
        <p:txBody>
          <a:bodyPr/>
          <a:lstStyle/>
          <a:p>
            <a:r>
              <a:rPr lang="fr-FR" u="sng">
                <a:latin typeface="+mn-lt"/>
              </a:rPr>
              <a:t>Objectifs</a:t>
            </a:r>
          </a:p>
        </p:txBody>
      </p:sp>
      <p:sp>
        <p:nvSpPr>
          <p:cNvPr id="3" name="Content Placeholder 2">
            <a:extLst>
              <a:ext uri="{FF2B5EF4-FFF2-40B4-BE49-F238E27FC236}">
                <a16:creationId xmlns:a16="http://schemas.microsoft.com/office/drawing/2014/main" id="{12EE9BE0-B943-4C0C-9819-9FE14821EE5A}"/>
              </a:ext>
            </a:extLst>
          </p:cNvPr>
          <p:cNvSpPr>
            <a:spLocks noGrp="1"/>
          </p:cNvSpPr>
          <p:nvPr>
            <p:ph idx="1"/>
          </p:nvPr>
        </p:nvSpPr>
        <p:spPr>
          <a:xfrm>
            <a:off x="1834574" y="2418030"/>
            <a:ext cx="9203540" cy="3177228"/>
          </a:xfrm>
        </p:spPr>
        <p:txBody>
          <a:bodyPr>
            <a:normAutofit/>
          </a:bodyPr>
          <a:lstStyle/>
          <a:p>
            <a:pPr marL="0" indent="0">
              <a:buNone/>
            </a:pPr>
            <a:r>
              <a:rPr lang="fr-FR" sz="3200" b="1">
                <a:solidFill>
                  <a:srgbClr val="0000FF"/>
                </a:solidFill>
              </a:rPr>
              <a:t>Être en mesure </a:t>
            </a:r>
          </a:p>
          <a:p>
            <a:r>
              <a:rPr lang="fr-FR"/>
              <a:t>d’expliquer le rôle de l’épidémiologie dans les situations de crise et de décrire les limites rencontrées dans son application </a:t>
            </a:r>
          </a:p>
          <a:p>
            <a:r>
              <a:rPr lang="fr-FR"/>
              <a:t>d’expliquer et d’interpréter les principaux indicateurs de la santé utilisés dans les crises humanitaires </a:t>
            </a:r>
          </a:p>
          <a:p>
            <a:pPr marL="0" indent="0">
              <a:buNone/>
            </a:pPr>
            <a:endParaRPr lang="fr-CH" dirty="0"/>
          </a:p>
        </p:txBody>
      </p:sp>
      <p:sp>
        <p:nvSpPr>
          <p:cNvPr id="4" name="Rectangle 3">
            <a:extLst>
              <a:ext uri="{FF2B5EF4-FFF2-40B4-BE49-F238E27FC236}">
                <a16:creationId xmlns:a16="http://schemas.microsoft.com/office/drawing/2014/main" id="{A3E58E66-E852-4FEE-A442-A5D0A2DE987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986F5E80-694F-46D8-9774-09446EE29E9E}"/>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a:extLst>
              <a:ext uri="{FF2B5EF4-FFF2-40B4-BE49-F238E27FC236}">
                <a16:creationId xmlns:a16="http://schemas.microsoft.com/office/drawing/2014/main" id="{52921CE2-3051-44AD-9EDD-CE744DDE91E9}"/>
              </a:ext>
            </a:extLst>
          </p:cNvPr>
          <p:cNvSpPr>
            <a:spLocks noGrp="1"/>
          </p:cNvSpPr>
          <p:nvPr>
            <p:ph type="sldNum" sz="quarter" idx="12"/>
          </p:nvPr>
        </p:nvSpPr>
        <p:spPr/>
        <p:txBody>
          <a:bodyPr/>
          <a:lstStyle/>
          <a:p>
            <a:fld id="{89FC7F8A-5586-4ECC-ACD0-D19CCF8131D3}" type="slidenum">
              <a:rPr lang="fr-CH" smtClean="0"/>
              <a:t>2</a:t>
            </a:fld>
            <a:endParaRPr lang="fr-CH"/>
          </a:p>
        </p:txBody>
      </p:sp>
    </p:spTree>
    <p:extLst>
      <p:ext uri="{BB962C8B-B14F-4D97-AF65-F5344CB8AC3E}">
        <p14:creationId xmlns:p14="http://schemas.microsoft.com/office/powerpoint/2010/main" val="768030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3916" y="553453"/>
            <a:ext cx="184731" cy="369332"/>
          </a:xfrm>
          <a:prstGeom prst="rect">
            <a:avLst/>
          </a:prstGeom>
          <a:noFill/>
        </p:spPr>
        <p:txBody>
          <a:bodyPr wrap="none" rtlCol="0">
            <a:spAutoFit/>
          </a:bodyPr>
          <a:lstStyle/>
          <a:p>
            <a:endParaRPr lang="en-GB" dirty="0"/>
          </a:p>
        </p:txBody>
      </p:sp>
      <p:sp>
        <p:nvSpPr>
          <p:cNvPr id="7" name="Rectangle 6">
            <a:extLst>
              <a:ext uri="{FF2B5EF4-FFF2-40B4-BE49-F238E27FC236}">
                <a16:creationId xmlns:a16="http://schemas.microsoft.com/office/drawing/2014/main" id="{E6628C4A-1772-4132-A212-632F284E490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FE0DB9F-15DA-49DD-B950-E7F1D39C11C2}"/>
              </a:ext>
            </a:extLst>
          </p:cNvPr>
          <p:cNvSpPr txBox="1"/>
          <p:nvPr/>
        </p:nvSpPr>
        <p:spPr>
          <a:xfrm>
            <a:off x="83492" y="5131827"/>
            <a:ext cx="461665" cy="1440651"/>
          </a:xfrm>
          <a:prstGeom prst="rect">
            <a:avLst/>
          </a:prstGeom>
          <a:noFill/>
        </p:spPr>
        <p:txBody>
          <a:bodyPr vert="vert270" wrap="none" rtlCol="0">
            <a:spAutoFit/>
          </a:bodyPr>
          <a:lstStyle/>
          <a:p>
            <a:r>
              <a:rPr lang="fr-FR">
                <a:solidFill>
                  <a:schemeClr val="bg1"/>
                </a:solidFill>
              </a:rPr>
              <a:t>Cours H.E.L.P.</a:t>
            </a:r>
          </a:p>
        </p:txBody>
      </p:sp>
      <p:sp>
        <p:nvSpPr>
          <p:cNvPr id="3" name="TextBox 2">
            <a:extLst>
              <a:ext uri="{FF2B5EF4-FFF2-40B4-BE49-F238E27FC236}">
                <a16:creationId xmlns:a16="http://schemas.microsoft.com/office/drawing/2014/main" id="{BAC6E5BC-CD43-48C1-835F-D9F3DDAC49F6}"/>
              </a:ext>
            </a:extLst>
          </p:cNvPr>
          <p:cNvSpPr txBox="1"/>
          <p:nvPr/>
        </p:nvSpPr>
        <p:spPr>
          <a:xfrm>
            <a:off x="2668038" y="1906003"/>
            <a:ext cx="6976486" cy="1938992"/>
          </a:xfrm>
          <a:prstGeom prst="rect">
            <a:avLst/>
          </a:prstGeom>
          <a:noFill/>
        </p:spPr>
        <p:txBody>
          <a:bodyPr wrap="square" rtlCol="0">
            <a:spAutoFit/>
          </a:bodyPr>
          <a:lstStyle/>
          <a:p>
            <a:pPr algn="ctr"/>
            <a:r>
              <a:rPr lang="fr-FR" sz="4000"/>
              <a:t>Penchons-nous plus en détail sur certains indicateurs clés utilisés dans les situations de crise </a:t>
            </a:r>
          </a:p>
        </p:txBody>
      </p:sp>
      <p:sp>
        <p:nvSpPr>
          <p:cNvPr id="2" name="Slide Number Placeholder 1">
            <a:extLst>
              <a:ext uri="{FF2B5EF4-FFF2-40B4-BE49-F238E27FC236}">
                <a16:creationId xmlns:a16="http://schemas.microsoft.com/office/drawing/2014/main" id="{7DC7366D-33D0-458A-90A5-E30C357BA2E1}"/>
              </a:ext>
            </a:extLst>
          </p:cNvPr>
          <p:cNvSpPr>
            <a:spLocks noGrp="1"/>
          </p:cNvSpPr>
          <p:nvPr>
            <p:ph type="sldNum" sz="quarter" idx="12"/>
          </p:nvPr>
        </p:nvSpPr>
        <p:spPr/>
        <p:txBody>
          <a:bodyPr/>
          <a:lstStyle/>
          <a:p>
            <a:fld id="{89FC7F8A-5586-4ECC-ACD0-D19CCF8131D3}" type="slidenum">
              <a:rPr lang="fr-CH" smtClean="0"/>
              <a:t>20</a:t>
            </a:fld>
            <a:endParaRPr lang="fr-CH"/>
          </a:p>
        </p:txBody>
      </p:sp>
    </p:spTree>
    <p:extLst>
      <p:ext uri="{BB962C8B-B14F-4D97-AF65-F5344CB8AC3E}">
        <p14:creationId xmlns:p14="http://schemas.microsoft.com/office/powerpoint/2010/main" val="193795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95FD-43FA-476F-8C67-F2EC41245F79}"/>
              </a:ext>
            </a:extLst>
          </p:cNvPr>
          <p:cNvSpPr>
            <a:spLocks noGrp="1"/>
          </p:cNvSpPr>
          <p:nvPr>
            <p:ph type="title"/>
          </p:nvPr>
        </p:nvSpPr>
        <p:spPr>
          <a:xfrm>
            <a:off x="838200" y="159642"/>
            <a:ext cx="10515600" cy="1325563"/>
          </a:xfrm>
        </p:spPr>
        <p:txBody>
          <a:bodyPr/>
          <a:lstStyle/>
          <a:p>
            <a:pPr algn="ctr"/>
            <a:r>
              <a:rPr lang="fr-FR" u="sng">
                <a:latin typeface="+mn-lt"/>
              </a:rPr>
              <a:t>Incidence et prévalence</a:t>
            </a:r>
          </a:p>
        </p:txBody>
      </p:sp>
      <p:sp>
        <p:nvSpPr>
          <p:cNvPr id="3" name="Content Placeholder 2">
            <a:extLst>
              <a:ext uri="{FF2B5EF4-FFF2-40B4-BE49-F238E27FC236}">
                <a16:creationId xmlns:a16="http://schemas.microsoft.com/office/drawing/2014/main" id="{472EEA93-9C6C-4F0D-884D-0D070603D9A0}"/>
              </a:ext>
            </a:extLst>
          </p:cNvPr>
          <p:cNvSpPr>
            <a:spLocks noGrp="1"/>
          </p:cNvSpPr>
          <p:nvPr>
            <p:ph idx="1"/>
          </p:nvPr>
        </p:nvSpPr>
        <p:spPr>
          <a:xfrm>
            <a:off x="1136150" y="2154398"/>
            <a:ext cx="10515600" cy="2951858"/>
          </a:xfrm>
        </p:spPr>
        <p:txBody>
          <a:bodyPr/>
          <a:lstStyle/>
          <a:p>
            <a:pPr marL="0" indent="0">
              <a:buNone/>
            </a:pPr>
            <a:r>
              <a:rPr lang="fr-FR" sz="3200" b="1">
                <a:solidFill>
                  <a:srgbClr val="0000FF"/>
                </a:solidFill>
              </a:rPr>
              <a:t>Mesurer la fréquence de la morbidité</a:t>
            </a:r>
            <a:br>
              <a:rPr lang="fr-FR" b="1"/>
            </a:br>
            <a:endParaRPr lang="fr-FR" b="1"/>
          </a:p>
          <a:p>
            <a:r>
              <a:rPr lang="fr-FR"/>
              <a:t>La prévalence est la mesure du </a:t>
            </a:r>
            <a:r>
              <a:rPr lang="fr-FR" b="1"/>
              <a:t>fardeau des maladies</a:t>
            </a:r>
            <a:r>
              <a:rPr lang="fr-FR"/>
              <a:t> et permet de </a:t>
            </a:r>
            <a:r>
              <a:rPr lang="fr-FR" b="1"/>
              <a:t>planifier l’affectation des services de santé</a:t>
            </a:r>
            <a:br>
              <a:rPr lang="fr-FR" b="1"/>
            </a:br>
            <a:endParaRPr lang="fr-FR" b="1"/>
          </a:p>
          <a:p>
            <a:r>
              <a:rPr lang="fr-FR"/>
              <a:t>L’incidence correspond aux </a:t>
            </a:r>
            <a:r>
              <a:rPr lang="fr-FR" b="1"/>
              <a:t>nouveaux cas</a:t>
            </a:r>
            <a:r>
              <a:rPr lang="fr-FR"/>
              <a:t>, une mesure du </a:t>
            </a:r>
            <a:r>
              <a:rPr lang="fr-FR" b="1"/>
              <a:t>risque ou de la vitesse de propagation d’une maladie</a:t>
            </a:r>
          </a:p>
          <a:p>
            <a:endParaRPr lang="en-GB" dirty="0"/>
          </a:p>
        </p:txBody>
      </p:sp>
      <p:sp>
        <p:nvSpPr>
          <p:cNvPr id="4" name="Rectangle 3">
            <a:extLst>
              <a:ext uri="{FF2B5EF4-FFF2-40B4-BE49-F238E27FC236}">
                <a16:creationId xmlns:a16="http://schemas.microsoft.com/office/drawing/2014/main" id="{125F2768-3861-4D1F-9F6E-1A7E6BC6FD9A}"/>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4E6931D7-2D4C-4302-BF39-0A261B95E58E}"/>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6" name="Slide Number Placeholder 5">
            <a:extLst>
              <a:ext uri="{FF2B5EF4-FFF2-40B4-BE49-F238E27FC236}">
                <a16:creationId xmlns:a16="http://schemas.microsoft.com/office/drawing/2014/main" id="{A48D71D8-C793-44C4-91C5-BC2FDEECBD4C}"/>
              </a:ext>
            </a:extLst>
          </p:cNvPr>
          <p:cNvSpPr>
            <a:spLocks noGrp="1"/>
          </p:cNvSpPr>
          <p:nvPr>
            <p:ph type="sldNum" sz="quarter" idx="12"/>
          </p:nvPr>
        </p:nvSpPr>
        <p:spPr/>
        <p:txBody>
          <a:bodyPr/>
          <a:lstStyle/>
          <a:p>
            <a:fld id="{89FC7F8A-5586-4ECC-ACD0-D19CCF8131D3}" type="slidenum">
              <a:rPr lang="fr-CH" smtClean="0"/>
              <a:t>21</a:t>
            </a:fld>
            <a:endParaRPr lang="fr-CH"/>
          </a:p>
        </p:txBody>
      </p:sp>
      <p:sp>
        <p:nvSpPr>
          <p:cNvPr id="7" name="TextBox 6">
            <a:extLst>
              <a:ext uri="{FF2B5EF4-FFF2-40B4-BE49-F238E27FC236}">
                <a16:creationId xmlns:a16="http://schemas.microsoft.com/office/drawing/2014/main" id="{D1966765-08EE-4141-8749-AD24385CB385}"/>
              </a:ext>
            </a:extLst>
          </p:cNvPr>
          <p:cNvSpPr txBox="1"/>
          <p:nvPr/>
        </p:nvSpPr>
        <p:spPr>
          <a:xfrm>
            <a:off x="1377696" y="5525353"/>
            <a:ext cx="5718553" cy="830997"/>
          </a:xfrm>
          <a:prstGeom prst="rect">
            <a:avLst/>
          </a:prstGeom>
          <a:noFill/>
        </p:spPr>
        <p:txBody>
          <a:bodyPr wrap="none" rtlCol="0">
            <a:spAutoFit/>
          </a:bodyPr>
          <a:lstStyle/>
          <a:p>
            <a:r>
              <a:rPr lang="fr-FR" sz="2400"/>
              <a:t>N. B. : importance de </a:t>
            </a:r>
            <a:r>
              <a:rPr lang="fr-FR" sz="2400">
                <a:solidFill>
                  <a:srgbClr val="0000FF"/>
                </a:solidFill>
              </a:rPr>
              <a:t>définitions de cas standard </a:t>
            </a:r>
          </a:p>
          <a:p>
            <a:r>
              <a:rPr lang="fr-FR" sz="2400"/>
              <a:t>      </a:t>
            </a:r>
          </a:p>
        </p:txBody>
      </p:sp>
    </p:spTree>
    <p:extLst>
      <p:ext uri="{BB962C8B-B14F-4D97-AF65-F5344CB8AC3E}">
        <p14:creationId xmlns:p14="http://schemas.microsoft.com/office/powerpoint/2010/main" val="1704366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702019" y="294968"/>
            <a:ext cx="3331638" cy="1007641"/>
          </a:xfrm>
        </p:spPr>
        <p:txBody>
          <a:bodyPr>
            <a:normAutofit fontScale="90000"/>
          </a:bodyPr>
          <a:lstStyle/>
          <a:p>
            <a:r>
              <a:rPr lang="fr-FR" u="sng">
                <a:latin typeface="+mn-lt"/>
                <a:ea typeface="ＭＳ Ｐゴシック" pitchFamily="34" charset="-128"/>
              </a:rPr>
              <a:t>Taux d’incidence</a:t>
            </a:r>
          </a:p>
        </p:txBody>
      </p:sp>
      <p:sp>
        <p:nvSpPr>
          <p:cNvPr id="3" name="Content Placeholder 2"/>
          <p:cNvSpPr>
            <a:spLocks noGrp="1"/>
          </p:cNvSpPr>
          <p:nvPr>
            <p:ph idx="1"/>
          </p:nvPr>
        </p:nvSpPr>
        <p:spPr>
          <a:xfrm>
            <a:off x="1636737" y="1583512"/>
            <a:ext cx="10222471" cy="4860948"/>
          </a:xfrm>
        </p:spPr>
        <p:txBody>
          <a:bodyPr>
            <a:normAutofit lnSpcReduction="10000"/>
          </a:bodyPr>
          <a:lstStyle/>
          <a:p>
            <a:pPr marL="0" indent="0">
              <a:buNone/>
            </a:pPr>
            <a:r>
              <a:rPr lang="fr-FR"/>
              <a:t>Nombre de </a:t>
            </a:r>
            <a:r>
              <a:rPr lang="fr-FR" b="1">
                <a:solidFill>
                  <a:srgbClr val="FF0000"/>
                </a:solidFill>
              </a:rPr>
              <a:t>nouveaux</a:t>
            </a:r>
            <a:r>
              <a:rPr lang="fr-FR"/>
              <a:t> cas d’une maladie survenant dans une </a:t>
            </a:r>
            <a:r>
              <a:rPr lang="fr-FR">
                <a:solidFill>
                  <a:srgbClr val="FF0000"/>
                </a:solidFill>
              </a:rPr>
              <a:t>population spécifiée</a:t>
            </a:r>
            <a:r>
              <a:rPr lang="fr-FR"/>
              <a:t> au cours d’une </a:t>
            </a:r>
            <a:r>
              <a:rPr lang="fr-FR">
                <a:solidFill>
                  <a:srgbClr val="FF0000"/>
                </a:solidFill>
              </a:rPr>
              <a:t>période définie</a:t>
            </a:r>
            <a:r>
              <a:rPr lang="fr-FR"/>
              <a:t> (c’est-à-dire un TAUX)</a:t>
            </a:r>
          </a:p>
          <a:p>
            <a:pPr marL="0" indent="0">
              <a:buNone/>
            </a:pPr>
            <a:endParaRPr lang="en-US" dirty="0">
              <a:solidFill>
                <a:srgbClr val="FF0000"/>
              </a:solidFill>
            </a:endParaRPr>
          </a:p>
          <a:p>
            <a:pPr marL="0" indent="0">
              <a:buNone/>
            </a:pPr>
            <a:r>
              <a:rPr lang="fr-FR"/>
              <a:t>Exemple :</a:t>
            </a:r>
          </a:p>
          <a:p>
            <a:pPr marL="0" indent="0">
              <a:buNone/>
            </a:pPr>
            <a:r>
              <a:rPr lang="fr-FR"/>
              <a:t>Camp de réfugiés comptant 18 000 personnes dont 3000 ont moins de 5 ans</a:t>
            </a:r>
          </a:p>
          <a:p>
            <a:pPr marL="0" indent="0" defTabSz="457200" eaLnBrk="0" hangingPunct="0">
              <a:spcBef>
                <a:spcPct val="0"/>
              </a:spcBef>
              <a:buNone/>
            </a:pPr>
            <a:r>
              <a:rPr lang="fr-FR">
                <a:solidFill>
                  <a:prstClr val="black"/>
                </a:solidFill>
                <a:ea typeface="MS PGothic" panose="020B0600070205080204" pitchFamily="34" charset="-128"/>
                <a:cs typeface="Arial" panose="020B0604020202020204" pitchFamily="34" charset="0"/>
              </a:rPr>
              <a:t>Au cours d’une semaine :  120 cas de rougeole, dont 100 dans la tranche d’âge des moins de 5 ans</a:t>
            </a:r>
          </a:p>
          <a:p>
            <a:pPr marL="0" indent="0" defTabSz="457200" eaLnBrk="0" hangingPunct="0">
              <a:spcBef>
                <a:spcPct val="0"/>
              </a:spcBef>
              <a:buNone/>
            </a:pPr>
            <a:endParaRPr lang="en-US" altLang="en-US" dirty="0">
              <a:solidFill>
                <a:srgbClr val="0000FF"/>
              </a:solidFill>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i="1">
                <a:solidFill>
                  <a:srgbClr val="FF0000"/>
                </a:solidFill>
              </a:rPr>
              <a:t>?? </a:t>
            </a:r>
            <a:r>
              <a:rPr lang="fr-FR" b="1">
                <a:ea typeface="MS PGothic" panose="020B0600070205080204" pitchFamily="34" charset="-128"/>
                <a:cs typeface="Arial" panose="020B0604020202020204" pitchFamily="34" charset="0"/>
              </a:rPr>
              <a:t>Taux d’incidence global </a:t>
            </a:r>
          </a:p>
          <a:p>
            <a:pPr marL="400050" lvl="1" indent="0" defTabSz="457200" eaLnBrk="0" hangingPunct="0">
              <a:spcBef>
                <a:spcPct val="0"/>
              </a:spcBef>
              <a:buNone/>
            </a:pPr>
            <a:r>
              <a:rPr lang="fr-FR" sz="2800">
                <a:solidFill>
                  <a:srgbClr val="0000FF"/>
                </a:solidFill>
                <a:ea typeface="MS PGothic" panose="020B0600070205080204" pitchFamily="34" charset="-128"/>
                <a:cs typeface="Arial" panose="020B0604020202020204" pitchFamily="34" charset="0"/>
              </a:rPr>
              <a:t>= 120/18 000 = 0,0067 = 6,7 pour 1000 personnes par semaine</a:t>
            </a:r>
          </a:p>
          <a:p>
            <a:pPr marL="0" indent="0" defTabSz="457200" eaLnBrk="0" hangingPunct="0">
              <a:spcBef>
                <a:spcPct val="0"/>
              </a:spcBef>
              <a:buNone/>
            </a:pPr>
            <a:endParaRPr lang="en-US" altLang="en-US" dirty="0">
              <a:solidFill>
                <a:srgbClr val="0000FF"/>
              </a:solidFill>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i="1">
                <a:solidFill>
                  <a:srgbClr val="FF0000"/>
                </a:solidFill>
              </a:rPr>
              <a:t>?? </a:t>
            </a:r>
            <a:r>
              <a:rPr lang="fr-FR" b="1">
                <a:ea typeface="MS PGothic" panose="020B0600070205080204" pitchFamily="34" charset="-128"/>
                <a:cs typeface="Arial" panose="020B0604020202020204" pitchFamily="34" charset="0"/>
              </a:rPr>
              <a:t>Taux d’incidence chez les moins de 5 ans </a:t>
            </a:r>
          </a:p>
          <a:p>
            <a:pPr marL="400050" lvl="1" indent="0" defTabSz="457200" eaLnBrk="0" hangingPunct="0">
              <a:spcBef>
                <a:spcPct val="0"/>
              </a:spcBef>
              <a:buNone/>
            </a:pPr>
            <a:r>
              <a:rPr lang="fr-FR" sz="2800">
                <a:solidFill>
                  <a:srgbClr val="0000FF"/>
                </a:solidFill>
                <a:ea typeface="MS PGothic" panose="020B0600070205080204" pitchFamily="34" charset="-128"/>
                <a:cs typeface="Arial" panose="020B0604020202020204" pitchFamily="34" charset="0"/>
              </a:rPr>
              <a:t>= 100/3000 = 0,0333 = 33,3 pour 1000 personnes par semaine</a:t>
            </a:r>
          </a:p>
          <a:p>
            <a:pPr marL="0"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AB729A34-7876-447F-83AC-790CD985C341}"/>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893F0CAC-F1B7-4239-BE92-873B207235C7}"/>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1DA3B0E1-002A-42D1-AF15-F8C36FAA2ADA}"/>
              </a:ext>
            </a:extLst>
          </p:cNvPr>
          <p:cNvSpPr>
            <a:spLocks noGrp="1"/>
          </p:cNvSpPr>
          <p:nvPr>
            <p:ph type="sldNum" sz="quarter" idx="12"/>
          </p:nvPr>
        </p:nvSpPr>
        <p:spPr/>
        <p:txBody>
          <a:bodyPr/>
          <a:lstStyle/>
          <a:p>
            <a:fld id="{89FC7F8A-5586-4ECC-ACD0-D19CCF8131D3}" type="slidenum">
              <a:rPr lang="fr-CH" smtClean="0"/>
              <a:t>22</a:t>
            </a:fld>
            <a:endParaRPr lang="fr-CH"/>
          </a:p>
        </p:txBody>
      </p:sp>
    </p:spTree>
    <p:custDataLst>
      <p:tags r:id="rId1"/>
    </p:custDataLst>
    <p:extLst>
      <p:ext uri="{BB962C8B-B14F-4D97-AF65-F5344CB8AC3E}">
        <p14:creationId xmlns:p14="http://schemas.microsoft.com/office/powerpoint/2010/main" val="1539224669"/>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088597128"/>
              </p:ext>
            </p:extLst>
          </p:nvPr>
        </p:nvGraphicFramePr>
        <p:xfrm>
          <a:off x="1914013" y="1817805"/>
          <a:ext cx="8384101" cy="3932180"/>
        </p:xfrm>
        <a:graphic>
          <a:graphicData uri="http://schemas.openxmlformats.org/drawingml/2006/table">
            <a:tbl>
              <a:tblPr firstRow="1" bandRow="1"/>
              <a:tblGrid>
                <a:gridCol w="1052864">
                  <a:extLst>
                    <a:ext uri="{9D8B030D-6E8A-4147-A177-3AD203B41FA5}">
                      <a16:colId xmlns:a16="http://schemas.microsoft.com/office/drawing/2014/main" val="20000"/>
                    </a:ext>
                  </a:extLst>
                </a:gridCol>
                <a:gridCol w="1714498">
                  <a:extLst>
                    <a:ext uri="{9D8B030D-6E8A-4147-A177-3AD203B41FA5}">
                      <a16:colId xmlns:a16="http://schemas.microsoft.com/office/drawing/2014/main" val="20001"/>
                    </a:ext>
                  </a:extLst>
                </a:gridCol>
                <a:gridCol w="1821645">
                  <a:extLst>
                    <a:ext uri="{9D8B030D-6E8A-4147-A177-3AD203B41FA5}">
                      <a16:colId xmlns:a16="http://schemas.microsoft.com/office/drawing/2014/main" val="20002"/>
                    </a:ext>
                  </a:extLst>
                </a:gridCol>
                <a:gridCol w="3795094">
                  <a:extLst>
                    <a:ext uri="{9D8B030D-6E8A-4147-A177-3AD203B41FA5}">
                      <a16:colId xmlns:a16="http://schemas.microsoft.com/office/drawing/2014/main" val="20003"/>
                    </a:ext>
                  </a:extLst>
                </a:gridCol>
              </a:tblGrid>
              <a:tr h="6070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Semaine</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Nombre de nouveaux cas par semaine</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Population (en milliers)</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Taux d’incidence hebdomadaire </a:t>
                      </a:r>
                    </a:p>
                    <a:p>
                      <a:pPr algn="ctr"/>
                      <a:r>
                        <a:rPr lang="fr-FR" sz="1800"/>
                        <a:t>(pour 100 000 personnes par semaine)</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175</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1,7</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4,4</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17,8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4</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35</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chemeClr val="tx1"/>
                          </a:solidFill>
                        </a:rPr>
                        <a:t>?</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5</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37</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6</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172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chemeClr val="tx1"/>
                          </a:solidFill>
                        </a:rPr>
                        <a:t>?</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7</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5</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166</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160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chemeClr val="tx1"/>
                          </a:solidFill>
                        </a:rPr>
                        <a:t>?</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9</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150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bl>
          </a:graphicData>
        </a:graphic>
      </p:graphicFrame>
      <p:sp>
        <p:nvSpPr>
          <p:cNvPr id="8" name="TextBox 4"/>
          <p:cNvSpPr txBox="1">
            <a:spLocks noChangeArrowheads="1"/>
          </p:cNvSpPr>
          <p:nvPr/>
        </p:nvSpPr>
        <p:spPr bwMode="auto">
          <a:xfrm>
            <a:off x="1914013" y="861808"/>
            <a:ext cx="8164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fr-FR" sz="1800" b="1">
                <a:latin typeface="Arial" panose="020B0604020202020204" pitchFamily="34" charset="0"/>
              </a:rPr>
              <a:t>Tableau 1. Nombre de nouveaux cas par semaine et taux d’incidence hebdomadaires de la méningite à méningocoque de type A au camp de réfugiés Kibumba du Zaïre </a:t>
            </a:r>
          </a:p>
        </p:txBody>
      </p:sp>
      <p:sp>
        <p:nvSpPr>
          <p:cNvPr id="10" name="TextBox 1"/>
          <p:cNvSpPr txBox="1">
            <a:spLocks noChangeArrowheads="1"/>
          </p:cNvSpPr>
          <p:nvPr/>
        </p:nvSpPr>
        <p:spPr bwMode="auto">
          <a:xfrm>
            <a:off x="2023806" y="5962904"/>
            <a:ext cx="816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a:spcBef>
                <a:spcPct val="0"/>
              </a:spcBef>
              <a:buNone/>
            </a:pPr>
            <a:r>
              <a:rPr lang="fr-FR" sz="1200">
                <a:solidFill>
                  <a:prstClr val="black"/>
                </a:solidFill>
                <a:latin typeface="Arial" panose="020B0604020202020204" pitchFamily="34" charset="0"/>
              </a:rPr>
              <a:t>Source : Haelterman E, Boelaert M, Suetens C, Blok L, Henkens M, Toole MJ. Impact of a mass vaccination campaign against a meningitis epidemic in a refugee camp. Tropical medicine &amp; international health : TM &amp; IH. 1996;1(3):385-92.</a:t>
            </a:r>
          </a:p>
        </p:txBody>
      </p:sp>
      <p:sp>
        <p:nvSpPr>
          <p:cNvPr id="6" name="Rectangle 5">
            <a:extLst>
              <a:ext uri="{FF2B5EF4-FFF2-40B4-BE49-F238E27FC236}">
                <a16:creationId xmlns:a16="http://schemas.microsoft.com/office/drawing/2014/main" id="{A7CEC352-C335-469D-8277-28362E7289FE}"/>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5001044D-955E-466B-B90C-6D79D9E5FBA2}"/>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B310336C-6CBF-4F11-9983-2E3A589BB417}"/>
              </a:ext>
            </a:extLst>
          </p:cNvPr>
          <p:cNvSpPr>
            <a:spLocks noGrp="1"/>
          </p:cNvSpPr>
          <p:nvPr>
            <p:ph type="sldNum" sz="quarter" idx="12"/>
          </p:nvPr>
        </p:nvSpPr>
        <p:spPr/>
        <p:txBody>
          <a:bodyPr/>
          <a:lstStyle/>
          <a:p>
            <a:fld id="{89FC7F8A-5586-4ECC-ACD0-D19CCF8131D3}" type="slidenum">
              <a:rPr lang="fr-CH" smtClean="0"/>
              <a:t>23</a:t>
            </a:fld>
            <a:endParaRPr lang="fr-CH"/>
          </a:p>
        </p:txBody>
      </p:sp>
    </p:spTree>
    <p:custDataLst>
      <p:tags r:id="rId1"/>
    </p:custDataLst>
    <p:extLst>
      <p:ext uri="{BB962C8B-B14F-4D97-AF65-F5344CB8AC3E}">
        <p14:creationId xmlns:p14="http://schemas.microsoft.com/office/powerpoint/2010/main" val="2836138579"/>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49949790"/>
              </p:ext>
            </p:extLst>
          </p:nvPr>
        </p:nvGraphicFramePr>
        <p:xfrm>
          <a:off x="1914013" y="1817805"/>
          <a:ext cx="8384101" cy="3932180"/>
        </p:xfrm>
        <a:graphic>
          <a:graphicData uri="http://schemas.openxmlformats.org/drawingml/2006/table">
            <a:tbl>
              <a:tblPr firstRow="1" bandRow="1"/>
              <a:tblGrid>
                <a:gridCol w="1052864">
                  <a:extLst>
                    <a:ext uri="{9D8B030D-6E8A-4147-A177-3AD203B41FA5}">
                      <a16:colId xmlns:a16="http://schemas.microsoft.com/office/drawing/2014/main" val="20000"/>
                    </a:ext>
                  </a:extLst>
                </a:gridCol>
                <a:gridCol w="1714498">
                  <a:extLst>
                    <a:ext uri="{9D8B030D-6E8A-4147-A177-3AD203B41FA5}">
                      <a16:colId xmlns:a16="http://schemas.microsoft.com/office/drawing/2014/main" val="20001"/>
                    </a:ext>
                  </a:extLst>
                </a:gridCol>
                <a:gridCol w="1821645">
                  <a:extLst>
                    <a:ext uri="{9D8B030D-6E8A-4147-A177-3AD203B41FA5}">
                      <a16:colId xmlns:a16="http://schemas.microsoft.com/office/drawing/2014/main" val="20002"/>
                    </a:ext>
                  </a:extLst>
                </a:gridCol>
                <a:gridCol w="3795094">
                  <a:extLst>
                    <a:ext uri="{9D8B030D-6E8A-4147-A177-3AD203B41FA5}">
                      <a16:colId xmlns:a16="http://schemas.microsoft.com/office/drawing/2014/main" val="20003"/>
                    </a:ext>
                  </a:extLst>
                </a:gridCol>
              </a:tblGrid>
              <a:tr h="6070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Semaine</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Nombre de nouveaux cas par semaine</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Population (en milliers)</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800"/>
                        <a:t>Taux d’incidence hebdomadaire </a:t>
                      </a:r>
                    </a:p>
                    <a:p>
                      <a:pPr algn="ctr"/>
                      <a:r>
                        <a:rPr lang="fr-FR" sz="1800"/>
                        <a:t>(pour 100 000 personnes par semaine)</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175</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chemeClr val="tx1"/>
                          </a:solidFill>
                        </a:rPr>
                        <a:t>1,7</a:t>
                      </a:r>
                    </a:p>
                  </a:txBody>
                  <a:tcPr marL="91441" marR="91441" marT="45733" marB="4573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chemeClr val="tx1"/>
                          </a:solidFill>
                        </a:rPr>
                        <a:t>4,4</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chemeClr val="tx1"/>
                          </a:solidFill>
                        </a:rPr>
                        <a:t>17,8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4</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35</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19,4</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5</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37</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180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20,6</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6</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32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172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18,6</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7</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5</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166</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3,0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8</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160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5,0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3366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9</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2</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t>150</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800">
                          <a:solidFill>
                            <a:srgbClr val="FF0000"/>
                          </a:solidFill>
                        </a:rPr>
                        <a:t>1,3</a:t>
                      </a:r>
                    </a:p>
                  </a:txBody>
                  <a:tcPr marL="91441" marR="91441" marT="45733" marB="4573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bl>
          </a:graphicData>
        </a:graphic>
      </p:graphicFrame>
      <p:sp>
        <p:nvSpPr>
          <p:cNvPr id="8" name="TextBox 4"/>
          <p:cNvSpPr txBox="1">
            <a:spLocks noChangeArrowheads="1"/>
          </p:cNvSpPr>
          <p:nvPr/>
        </p:nvSpPr>
        <p:spPr bwMode="auto">
          <a:xfrm>
            <a:off x="1914013" y="861808"/>
            <a:ext cx="8164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fr-FR" sz="1800" b="1">
                <a:latin typeface="Arial" panose="020B0604020202020204" pitchFamily="34" charset="0"/>
              </a:rPr>
              <a:t>Tableau 1. Nombre de nouveaux cas par semaine et taux d’incidence hebdomadaires de la méningite à méningocoque de type A au camp de réfugiés Kibumba du Zaïre </a:t>
            </a:r>
          </a:p>
        </p:txBody>
      </p:sp>
      <p:sp>
        <p:nvSpPr>
          <p:cNvPr id="9" name="TextBox 8"/>
          <p:cNvSpPr txBox="1"/>
          <p:nvPr/>
        </p:nvSpPr>
        <p:spPr>
          <a:xfrm>
            <a:off x="1914013" y="5749986"/>
            <a:ext cx="8384101" cy="708025"/>
          </a:xfrm>
          <a:prstGeom prst="rect">
            <a:avLst/>
          </a:prstGeom>
          <a:noFill/>
        </p:spPr>
        <p:txBody>
          <a:bodyPr wrap="square">
            <a:spAutoFit/>
          </a:bodyPr>
          <a:lstStyle/>
          <a:p>
            <a:pPr defTabSz="457200">
              <a:defRPr/>
            </a:pPr>
            <a:r>
              <a:rPr lang="fr-FR" sz="2000">
                <a:solidFill>
                  <a:prstClr val="black"/>
                </a:solidFill>
                <a:latin typeface="Calibri"/>
                <a:ea typeface="ＭＳ Ｐゴシック" charset="0"/>
                <a:cs typeface="ＭＳ Ｐゴシック" charset="0"/>
              </a:rPr>
              <a:t>N. B. : le taux d’incidence est généralement exprimé en nombre de cas pour 1000 personnes par semaine</a:t>
            </a:r>
          </a:p>
          <a:p>
            <a:pPr defTabSz="457200">
              <a:defRPr/>
            </a:pPr>
            <a:r>
              <a:rPr lang="fr-FR" sz="2000">
                <a:solidFill>
                  <a:srgbClr val="0000FF"/>
                </a:solidFill>
                <a:latin typeface="Calibri"/>
                <a:ea typeface="ＭＳ Ｐゴシック" charset="0"/>
                <a:cs typeface="ＭＳ Ｐゴシック" charset="0"/>
              </a:rPr>
              <a:t>La méningite fait figure d’exception</a:t>
            </a:r>
            <a:r>
              <a:rPr lang="fr-FR" sz="2000">
                <a:solidFill>
                  <a:prstClr val="black"/>
                </a:solidFill>
                <a:latin typeface="Calibri"/>
                <a:ea typeface="ＭＳ Ｐゴシック" charset="0"/>
                <a:cs typeface="ＭＳ Ｐゴシック" charset="0"/>
              </a:rPr>
              <a:t> et est exprimée en </a:t>
            </a:r>
            <a:r>
              <a:rPr lang="fr-FR" sz="2000">
                <a:solidFill>
                  <a:srgbClr val="0000FF"/>
                </a:solidFill>
                <a:latin typeface="Calibri"/>
                <a:ea typeface="ＭＳ Ｐゴシック" charset="0"/>
                <a:cs typeface="ＭＳ Ｐゴシック" charset="0"/>
              </a:rPr>
              <a:t>nombre de cas pour 100 000 personnes par semaine  </a:t>
            </a:r>
          </a:p>
        </p:txBody>
      </p:sp>
      <p:sp>
        <p:nvSpPr>
          <p:cNvPr id="5" name="Rectangle 4">
            <a:extLst>
              <a:ext uri="{FF2B5EF4-FFF2-40B4-BE49-F238E27FC236}">
                <a16:creationId xmlns:a16="http://schemas.microsoft.com/office/drawing/2014/main" id="{E4F74465-C96D-4F7B-85B0-5AD4968C0436}"/>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F4A16621-9C61-40E6-B282-2CAA7407C0DD}"/>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C5BD1585-FCD8-434D-A4BD-E8981C28B192}"/>
              </a:ext>
            </a:extLst>
          </p:cNvPr>
          <p:cNvSpPr>
            <a:spLocks noGrp="1"/>
          </p:cNvSpPr>
          <p:nvPr>
            <p:ph type="sldNum" sz="quarter" idx="12"/>
          </p:nvPr>
        </p:nvSpPr>
        <p:spPr/>
        <p:txBody>
          <a:bodyPr/>
          <a:lstStyle/>
          <a:p>
            <a:fld id="{89FC7F8A-5586-4ECC-ACD0-D19CCF8131D3}" type="slidenum">
              <a:rPr lang="fr-CH" smtClean="0"/>
              <a:t>24</a:t>
            </a:fld>
            <a:endParaRPr lang="fr-CH"/>
          </a:p>
        </p:txBody>
      </p:sp>
    </p:spTree>
    <p:custDataLst>
      <p:tags r:id="rId1"/>
    </p:custDataLst>
    <p:extLst>
      <p:ext uri="{BB962C8B-B14F-4D97-AF65-F5344CB8AC3E}">
        <p14:creationId xmlns:p14="http://schemas.microsoft.com/office/powerpoint/2010/main" val="2786608877"/>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2874" y="896664"/>
            <a:ext cx="5145466" cy="979050"/>
          </a:xfrm>
        </p:spPr>
        <p:txBody>
          <a:bodyPr/>
          <a:lstStyle/>
          <a:p>
            <a:r>
              <a:rPr lang="fr-FR" u="sng">
                <a:latin typeface="+mn-lt"/>
              </a:rPr>
              <a:t>Présentation des données</a:t>
            </a:r>
          </a:p>
        </p:txBody>
      </p:sp>
      <p:sp>
        <p:nvSpPr>
          <p:cNvPr id="7" name="Rectangle 6">
            <a:extLst>
              <a:ext uri="{FF2B5EF4-FFF2-40B4-BE49-F238E27FC236}">
                <a16:creationId xmlns:a16="http://schemas.microsoft.com/office/drawing/2014/main" id="{54F82E3C-29FB-4354-B2F5-478003A4D102}"/>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a:extLst>
              <a:ext uri="{FF2B5EF4-FFF2-40B4-BE49-F238E27FC236}">
                <a16:creationId xmlns:a16="http://schemas.microsoft.com/office/drawing/2014/main" id="{632CF24F-467D-4B5D-A2C4-42BE985EFC9F}"/>
              </a:ext>
            </a:extLst>
          </p:cNvPr>
          <p:cNvSpPr txBox="1"/>
          <p:nvPr/>
        </p:nvSpPr>
        <p:spPr>
          <a:xfrm>
            <a:off x="1791674" y="2538483"/>
            <a:ext cx="10013639" cy="2677656"/>
          </a:xfrm>
          <a:prstGeom prst="rect">
            <a:avLst/>
          </a:prstGeom>
          <a:noFill/>
        </p:spPr>
        <p:txBody>
          <a:bodyPr wrap="square" rtlCol="0">
            <a:spAutoFit/>
          </a:bodyPr>
          <a:lstStyle/>
          <a:p>
            <a:r>
              <a:rPr lang="fr-FR" sz="2800" b="1">
                <a:solidFill>
                  <a:srgbClr val="0000FF"/>
                </a:solidFill>
              </a:rPr>
              <a:t>Travail de groupe</a:t>
            </a:r>
          </a:p>
          <a:p>
            <a:r>
              <a:rPr lang="fr-FR" sz="2800"/>
              <a:t>Comment représenteriez-vous les données de la diapositive précédente de manière graphique ? Faites un schéma sommaire ou, si vous y avez accès, réalisez un graphique dans Excel.</a:t>
            </a:r>
          </a:p>
          <a:p>
            <a:endParaRPr lang="en-GB" sz="2800" dirty="0"/>
          </a:p>
          <a:p>
            <a:r>
              <a:rPr lang="fr-FR" sz="2800" b="1">
                <a:solidFill>
                  <a:srgbClr val="FF0000"/>
                </a:solidFill>
              </a:rPr>
              <a:t>Temps requis : 5 minutes</a:t>
            </a:r>
          </a:p>
        </p:txBody>
      </p:sp>
      <p:sp>
        <p:nvSpPr>
          <p:cNvPr id="8" name="TextBox 7">
            <a:extLst>
              <a:ext uri="{FF2B5EF4-FFF2-40B4-BE49-F238E27FC236}">
                <a16:creationId xmlns:a16="http://schemas.microsoft.com/office/drawing/2014/main" id="{548BEAC7-45B6-409D-8B40-3F8880E0A1B3}"/>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4" name="Slide Number Placeholder 3">
            <a:extLst>
              <a:ext uri="{FF2B5EF4-FFF2-40B4-BE49-F238E27FC236}">
                <a16:creationId xmlns:a16="http://schemas.microsoft.com/office/drawing/2014/main" id="{8BEE630F-1B34-42E5-B052-FA4D7A34D586}"/>
              </a:ext>
            </a:extLst>
          </p:cNvPr>
          <p:cNvSpPr>
            <a:spLocks noGrp="1"/>
          </p:cNvSpPr>
          <p:nvPr>
            <p:ph type="sldNum" sz="quarter" idx="12"/>
          </p:nvPr>
        </p:nvSpPr>
        <p:spPr/>
        <p:txBody>
          <a:bodyPr/>
          <a:lstStyle/>
          <a:p>
            <a:fld id="{89FC7F8A-5586-4ECC-ACD0-D19CCF8131D3}" type="slidenum">
              <a:rPr lang="fr-CH" smtClean="0"/>
              <a:t>25</a:t>
            </a:fld>
            <a:endParaRPr lang="fr-CH"/>
          </a:p>
        </p:txBody>
      </p:sp>
    </p:spTree>
    <p:extLst>
      <p:ext uri="{BB962C8B-B14F-4D97-AF65-F5344CB8AC3E}">
        <p14:creationId xmlns:p14="http://schemas.microsoft.com/office/powerpoint/2010/main" val="2352202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u="sng">
                <a:latin typeface="+mn-lt"/>
              </a:rPr>
              <a:t>Présentation des données</a:t>
            </a:r>
          </a:p>
        </p:txBody>
      </p:sp>
      <p:graphicFrame>
        <p:nvGraphicFramePr>
          <p:cNvPr id="5" name="Chart 4"/>
          <p:cNvGraphicFramePr>
            <a:graphicFrameLocks/>
          </p:cNvGraphicFramePr>
          <p:nvPr>
            <p:extLst>
              <p:ext uri="{D42A27DB-BD31-4B8C-83A1-F6EECF244321}">
                <p14:modId xmlns:p14="http://schemas.microsoft.com/office/powerpoint/2010/main" val="3936643088"/>
              </p:ext>
            </p:extLst>
          </p:nvPr>
        </p:nvGraphicFramePr>
        <p:xfrm>
          <a:off x="1641083" y="1744225"/>
          <a:ext cx="8580830" cy="402544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a:spLocks noChangeArrowheads="1"/>
          </p:cNvSpPr>
          <p:nvPr/>
        </p:nvSpPr>
        <p:spPr bwMode="auto">
          <a:xfrm>
            <a:off x="2143432" y="5605717"/>
            <a:ext cx="821485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sz="2200" b="1"/>
              <a:t>Figure 1. Taux d’incidence hebdomadaires de la </a:t>
            </a:r>
            <a:r>
              <a:rPr lang="fr-FR" sz="2200" b="1">
                <a:solidFill>
                  <a:srgbClr val="FF0000"/>
                </a:solidFill>
              </a:rPr>
              <a:t>méningite à méningocoque de type A</a:t>
            </a:r>
            <a:r>
              <a:rPr lang="fr-FR" sz="2200" b="1"/>
              <a:t> au </a:t>
            </a:r>
            <a:r>
              <a:rPr lang="fr-FR" sz="2200" b="1">
                <a:solidFill>
                  <a:srgbClr val="FF0000"/>
                </a:solidFill>
              </a:rPr>
              <a:t>camp de réfugiés Kimumba</a:t>
            </a:r>
            <a:r>
              <a:rPr lang="fr-FR" sz="2200" b="1"/>
              <a:t>, Zaïre, entre le </a:t>
            </a:r>
            <a:r>
              <a:rPr lang="fr-FR" sz="2200" b="1">
                <a:solidFill>
                  <a:srgbClr val="FF0000"/>
                </a:solidFill>
              </a:rPr>
              <a:t>25 juillet et le 25 septembre 1994</a:t>
            </a:r>
          </a:p>
          <a:p>
            <a:pPr eaLnBrk="1" hangingPunct="1">
              <a:spcBef>
                <a:spcPct val="0"/>
              </a:spcBef>
              <a:buFontTx/>
              <a:buNone/>
            </a:pPr>
            <a:endParaRPr lang="en-US" altLang="en-US" sz="2400" dirty="0">
              <a:latin typeface="Arial" panose="020B0604020202020204" pitchFamily="34" charset="0"/>
            </a:endParaRPr>
          </a:p>
        </p:txBody>
      </p:sp>
      <p:sp>
        <p:nvSpPr>
          <p:cNvPr id="7" name="Rectangle 6">
            <a:extLst>
              <a:ext uri="{FF2B5EF4-FFF2-40B4-BE49-F238E27FC236}">
                <a16:creationId xmlns:a16="http://schemas.microsoft.com/office/drawing/2014/main" id="{020753C5-12B8-482D-8329-0D94276EB674}"/>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B257802-7D6A-4FBD-968F-6FBAD0475B67}"/>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3" name="Slide Number Placeholder 2">
            <a:extLst>
              <a:ext uri="{FF2B5EF4-FFF2-40B4-BE49-F238E27FC236}">
                <a16:creationId xmlns:a16="http://schemas.microsoft.com/office/drawing/2014/main" id="{46500B77-D086-464F-A543-7BD77E113DF5}"/>
              </a:ext>
            </a:extLst>
          </p:cNvPr>
          <p:cNvSpPr>
            <a:spLocks noGrp="1"/>
          </p:cNvSpPr>
          <p:nvPr>
            <p:ph type="sldNum" sz="quarter" idx="12"/>
          </p:nvPr>
        </p:nvSpPr>
        <p:spPr/>
        <p:txBody>
          <a:bodyPr/>
          <a:lstStyle/>
          <a:p>
            <a:fld id="{89FC7F8A-5586-4ECC-ACD0-D19CCF8131D3}" type="slidenum">
              <a:rPr lang="fr-CH" smtClean="0"/>
              <a:t>26</a:t>
            </a:fld>
            <a:endParaRPr lang="fr-CH"/>
          </a:p>
        </p:txBody>
      </p:sp>
    </p:spTree>
    <p:extLst>
      <p:ext uri="{BB962C8B-B14F-4D97-AF65-F5344CB8AC3E}">
        <p14:creationId xmlns:p14="http://schemas.microsoft.com/office/powerpoint/2010/main" val="3055364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91335" y="298659"/>
            <a:ext cx="8801769" cy="1007641"/>
          </a:xfrm>
        </p:spPr>
        <p:txBody>
          <a:bodyPr/>
          <a:lstStyle/>
          <a:p>
            <a:r>
              <a:rPr lang="fr-FR" u="sng">
                <a:latin typeface="+mn-lt"/>
                <a:ea typeface="ＭＳ Ｐゴシック" pitchFamily="34" charset="-128"/>
              </a:rPr>
              <a:t>Taux d’attaque (incidence cumulée)</a:t>
            </a:r>
          </a:p>
        </p:txBody>
      </p:sp>
      <p:sp>
        <p:nvSpPr>
          <p:cNvPr id="3" name="Content Placeholder 2"/>
          <p:cNvSpPr>
            <a:spLocks noGrp="1"/>
          </p:cNvSpPr>
          <p:nvPr>
            <p:ph idx="1"/>
          </p:nvPr>
        </p:nvSpPr>
        <p:spPr>
          <a:xfrm>
            <a:off x="1606923" y="1548768"/>
            <a:ext cx="9570592" cy="4774106"/>
          </a:xfrm>
        </p:spPr>
        <p:txBody>
          <a:bodyPr/>
          <a:lstStyle/>
          <a:p>
            <a:pPr marL="0" indent="0">
              <a:buNone/>
            </a:pPr>
            <a:r>
              <a:rPr lang="fr-FR"/>
              <a:t>Le </a:t>
            </a:r>
            <a:r>
              <a:rPr lang="fr-FR">
                <a:solidFill>
                  <a:srgbClr val="FF0000"/>
                </a:solidFill>
              </a:rPr>
              <a:t>taux d’attaque</a:t>
            </a:r>
            <a:r>
              <a:rPr lang="fr-FR"/>
              <a:t> correspond à la </a:t>
            </a:r>
            <a:r>
              <a:rPr lang="fr-FR">
                <a:solidFill>
                  <a:srgbClr val="FF0000"/>
                </a:solidFill>
              </a:rPr>
              <a:t>proportion</a:t>
            </a:r>
            <a:r>
              <a:rPr lang="fr-FR"/>
              <a:t> d’une population initialement sans maladie qui développe la maladie </a:t>
            </a:r>
            <a:r>
              <a:rPr lang="fr-FR">
                <a:solidFill>
                  <a:srgbClr val="FF0000"/>
                </a:solidFill>
              </a:rPr>
              <a:t>sur une période donnée</a:t>
            </a:r>
            <a:r>
              <a:rPr lang="fr-FR"/>
              <a:t> (par exemple, le début d’une épidémie)  </a:t>
            </a:r>
          </a:p>
          <a:p>
            <a:pPr marL="0" indent="0">
              <a:buNone/>
            </a:pPr>
            <a:endParaRPr lang="en-US" dirty="0">
              <a:solidFill>
                <a:srgbClr val="FF0000"/>
              </a:solidFill>
            </a:endParaRPr>
          </a:p>
          <a:p>
            <a:pPr marL="0" indent="0">
              <a:buNone/>
            </a:pPr>
            <a:r>
              <a:rPr lang="fr-FR"/>
              <a:t>Exemple :</a:t>
            </a:r>
          </a:p>
          <a:p>
            <a:pPr marL="0" indent="0">
              <a:buNone/>
            </a:pPr>
            <a:r>
              <a:rPr lang="fr-FR"/>
              <a:t>Camp de réfugiés comptant 18 000 personnes dont 3000 ont moins de 5 ans</a:t>
            </a:r>
          </a:p>
          <a:p>
            <a:pPr marL="0" indent="0" defTabSz="457200" eaLnBrk="0" hangingPunct="0">
              <a:spcBef>
                <a:spcPct val="0"/>
              </a:spcBef>
              <a:buNone/>
            </a:pPr>
            <a:r>
              <a:rPr lang="fr-FR">
                <a:solidFill>
                  <a:prstClr val="black"/>
                </a:solidFill>
                <a:ea typeface="MS PGothic" panose="020B0600070205080204" pitchFamily="34" charset="-128"/>
                <a:cs typeface="Arial" panose="020B0604020202020204" pitchFamily="34" charset="0"/>
              </a:rPr>
              <a:t>Sur une période d’un </a:t>
            </a:r>
            <a:r>
              <a:rPr lang="fr-FR" u="sng">
                <a:solidFill>
                  <a:prstClr val="black"/>
                </a:solidFill>
                <a:ea typeface="MS PGothic" panose="020B0600070205080204" pitchFamily="34" charset="-128"/>
                <a:cs typeface="Arial" panose="020B0604020202020204" pitchFamily="34" charset="0"/>
              </a:rPr>
              <a:t>mois</a:t>
            </a:r>
            <a:r>
              <a:rPr lang="fr-FR">
                <a:solidFill>
                  <a:prstClr val="black"/>
                </a:solidFill>
                <a:ea typeface="MS PGothic" panose="020B0600070205080204" pitchFamily="34" charset="-128"/>
                <a:cs typeface="Arial" panose="020B0604020202020204" pitchFamily="34" charset="0"/>
              </a:rPr>
              <a:t> :  500 cas de rougeole, dont 450 dans la tranche d’âge des moins de 5 ans</a:t>
            </a:r>
          </a:p>
          <a:p>
            <a:pPr marL="0" indent="0" defTabSz="457200" eaLnBrk="0" hangingPunct="0">
              <a:spcBef>
                <a:spcPct val="0"/>
              </a:spcBef>
              <a:buNone/>
            </a:pPr>
            <a:endParaRPr lang="en-US" altLang="en-US" dirty="0">
              <a:solidFill>
                <a:srgbClr val="0000FF"/>
              </a:solidFill>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a:ea typeface="MS PGothic" panose="020B0600070205080204" pitchFamily="34" charset="-128"/>
                <a:cs typeface="Arial" panose="020B0604020202020204" pitchFamily="34" charset="0"/>
              </a:rPr>
              <a:t>Taux d’attaque dans la tranche d’âge des moins de 5 ans</a:t>
            </a:r>
          </a:p>
          <a:p>
            <a:pPr marL="400050" lvl="1" indent="0" defTabSz="457200" eaLnBrk="0" hangingPunct="0">
              <a:spcBef>
                <a:spcPct val="0"/>
              </a:spcBef>
              <a:buNone/>
            </a:pPr>
            <a:r>
              <a:rPr lang="fr-FR" sz="2800">
                <a:solidFill>
                  <a:srgbClr val="0000FF"/>
                </a:solidFill>
                <a:ea typeface="MS PGothic" panose="020B0600070205080204" pitchFamily="34" charset="-128"/>
                <a:cs typeface="Arial" panose="020B0604020202020204" pitchFamily="34" charset="0"/>
              </a:rPr>
              <a:t>= 450/3000 x 100 = 15 %</a:t>
            </a:r>
          </a:p>
          <a:p>
            <a:pPr marL="400050" lvl="1" indent="0" defTabSz="457200" eaLnBrk="0" hangingPunct="0">
              <a:spcBef>
                <a:spcPct val="0"/>
              </a:spcBef>
              <a:buNone/>
            </a:pPr>
            <a:endParaRPr lang="en-US" altLang="en-US" sz="2800" dirty="0">
              <a:solidFill>
                <a:srgbClr val="0000FF"/>
              </a:solidFill>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3AA0E4E0-F440-4156-B718-B40ADF5B2C56}"/>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D668742-4AD8-4434-B25E-A4E11AAD00E2}"/>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9754778F-F7BC-4AB8-B40A-2AFDE08FEBCC}"/>
              </a:ext>
            </a:extLst>
          </p:cNvPr>
          <p:cNvSpPr>
            <a:spLocks noGrp="1"/>
          </p:cNvSpPr>
          <p:nvPr>
            <p:ph type="sldNum" sz="quarter" idx="12"/>
          </p:nvPr>
        </p:nvSpPr>
        <p:spPr/>
        <p:txBody>
          <a:bodyPr/>
          <a:lstStyle/>
          <a:p>
            <a:fld id="{89FC7F8A-5586-4ECC-ACD0-D19CCF8131D3}" type="slidenum">
              <a:rPr lang="fr-CH" smtClean="0"/>
              <a:t>27</a:t>
            </a:fld>
            <a:endParaRPr lang="fr-CH"/>
          </a:p>
        </p:txBody>
      </p:sp>
    </p:spTree>
    <p:custDataLst>
      <p:tags r:id="rId1"/>
    </p:custDataLst>
    <p:extLst>
      <p:ext uri="{BB962C8B-B14F-4D97-AF65-F5344CB8AC3E}">
        <p14:creationId xmlns:p14="http://schemas.microsoft.com/office/powerpoint/2010/main" val="1121728859"/>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74884610"/>
              </p:ext>
            </p:extLst>
          </p:nvPr>
        </p:nvGraphicFramePr>
        <p:xfrm>
          <a:off x="1954060" y="3429000"/>
          <a:ext cx="8906007" cy="2143831"/>
        </p:xfrm>
        <a:graphic>
          <a:graphicData uri="http://schemas.openxmlformats.org/drawingml/2006/table">
            <a:tbl>
              <a:tblPr firstRow="1" bandRow="1"/>
              <a:tblGrid>
                <a:gridCol w="2232840">
                  <a:extLst>
                    <a:ext uri="{9D8B030D-6E8A-4147-A177-3AD203B41FA5}">
                      <a16:colId xmlns:a16="http://schemas.microsoft.com/office/drawing/2014/main" val="20000"/>
                    </a:ext>
                  </a:extLst>
                </a:gridCol>
                <a:gridCol w="2224389">
                  <a:extLst>
                    <a:ext uri="{9D8B030D-6E8A-4147-A177-3AD203B41FA5}">
                      <a16:colId xmlns:a16="http://schemas.microsoft.com/office/drawing/2014/main" val="20001"/>
                    </a:ext>
                  </a:extLst>
                </a:gridCol>
                <a:gridCol w="2224389">
                  <a:extLst>
                    <a:ext uri="{9D8B030D-6E8A-4147-A177-3AD203B41FA5}">
                      <a16:colId xmlns:a16="http://schemas.microsoft.com/office/drawing/2014/main" val="20002"/>
                    </a:ext>
                  </a:extLst>
                </a:gridCol>
                <a:gridCol w="2224389">
                  <a:extLst>
                    <a:ext uri="{9D8B030D-6E8A-4147-A177-3AD203B41FA5}">
                      <a16:colId xmlns:a16="http://schemas.microsoft.com/office/drawing/2014/main" val="20003"/>
                    </a:ext>
                  </a:extLst>
                </a:gridCol>
              </a:tblGrid>
              <a:tr h="82984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2800">
                          <a:solidFill>
                            <a:schemeClr val="tx1"/>
                          </a:solidFill>
                        </a:rPr>
                        <a:t>Camp</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2800">
                          <a:solidFill>
                            <a:schemeClr val="tx1"/>
                          </a:solidFill>
                        </a:rPr>
                        <a:t>Population</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2800">
                          <a:solidFill>
                            <a:schemeClr val="tx1"/>
                          </a:solidFill>
                        </a:rPr>
                        <a:t>Cas</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2800">
                          <a:solidFill>
                            <a:schemeClr val="tx1"/>
                          </a:solidFill>
                        </a:rPr>
                        <a:t>Taux d’attaque</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6569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Igolo</a:t>
                      </a:r>
                    </a:p>
                  </a:txBody>
                  <a:tcPr marL="91446" marR="91446"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3000</a:t>
                      </a:r>
                    </a:p>
                  </a:txBody>
                  <a:tcPr marL="91446" marR="91446"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450</a:t>
                      </a:r>
                    </a:p>
                  </a:txBody>
                  <a:tcPr marL="91446" marR="91446"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15 %</a:t>
                      </a:r>
                    </a:p>
                  </a:txBody>
                  <a:tcPr marL="91446" marR="91446"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569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Muni</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5000</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500</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2400"/>
                        <a:t>10 %</a:t>
                      </a:r>
                    </a:p>
                  </a:txBody>
                  <a:tcPr marL="91446" marR="91446"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6" name="Rectangle 8"/>
          <p:cNvSpPr>
            <a:spLocks/>
          </p:cNvSpPr>
          <p:nvPr/>
        </p:nvSpPr>
        <p:spPr bwMode="auto">
          <a:xfrm>
            <a:off x="1473697" y="937603"/>
            <a:ext cx="9690171" cy="1680189"/>
          </a:xfrm>
          <a:prstGeom prst="rect">
            <a:avLst/>
          </a:prstGeom>
          <a:noFill/>
          <a:ln>
            <a:noFill/>
          </a:ln>
          <a:extLst>
            <a:ext uri="{909E8E84-426E-40dd-AFC4-6F175D3DCCD1}"/>
            <a:ext uri="{91240B29-F687-4f45-9708-019B960494DF}"/>
          </a:extLst>
        </p:spPr>
        <p:txBody>
          <a:bodyPr/>
          <a:lstStyle/>
          <a:p>
            <a:pPr>
              <a:spcBef>
                <a:spcPts val="72"/>
              </a:spcBef>
              <a:defRPr/>
            </a:pPr>
            <a:r>
              <a:rPr lang="fr-FR" sz="2800" b="1">
                <a:ea typeface="ＭＳ Ｐゴシック" charset="0"/>
                <a:cs typeface="ＭＳ Ｐゴシック" charset="0"/>
              </a:rPr>
              <a:t>Attention avec l’interprétation des données </a:t>
            </a:r>
          </a:p>
          <a:p>
            <a:pPr>
              <a:spcBef>
                <a:spcPts val="72"/>
              </a:spcBef>
              <a:defRPr/>
            </a:pPr>
            <a:endParaRPr lang="en-US" sz="2800" dirty="0">
              <a:ea typeface="ＭＳ Ｐゴシック" charset="0"/>
              <a:cs typeface="ＭＳ Ｐゴシック" charset="0"/>
            </a:endParaRPr>
          </a:p>
          <a:p>
            <a:pPr>
              <a:spcBef>
                <a:spcPts val="72"/>
              </a:spcBef>
              <a:defRPr/>
            </a:pPr>
            <a:r>
              <a:rPr lang="fr-FR" sz="2800">
                <a:ea typeface="ＭＳ Ｐゴシック" charset="0"/>
                <a:cs typeface="ＭＳ Ｐゴシック" charset="0"/>
              </a:rPr>
              <a:t>Exemple : on compte plus de cas à Muni, mais le taux d’attaque est plus élevé à Igolo.</a:t>
            </a:r>
          </a:p>
        </p:txBody>
      </p:sp>
      <p:sp>
        <p:nvSpPr>
          <p:cNvPr id="4" name="Rectangle 3">
            <a:extLst>
              <a:ext uri="{FF2B5EF4-FFF2-40B4-BE49-F238E27FC236}">
                <a16:creationId xmlns:a16="http://schemas.microsoft.com/office/drawing/2014/main" id="{836D804B-DA09-4382-9AEE-45F2A9283FFA}"/>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3EC5B46D-4DA8-4428-8781-B1CB21254181}"/>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3C991AD4-23C5-41A2-BDEE-C353194417AE}"/>
              </a:ext>
            </a:extLst>
          </p:cNvPr>
          <p:cNvSpPr>
            <a:spLocks noGrp="1"/>
          </p:cNvSpPr>
          <p:nvPr>
            <p:ph type="sldNum" sz="quarter" idx="12"/>
          </p:nvPr>
        </p:nvSpPr>
        <p:spPr/>
        <p:txBody>
          <a:bodyPr/>
          <a:lstStyle/>
          <a:p>
            <a:fld id="{89FC7F8A-5586-4ECC-ACD0-D19CCF8131D3}" type="slidenum">
              <a:rPr lang="fr-CH" smtClean="0"/>
              <a:t>28</a:t>
            </a:fld>
            <a:endParaRPr lang="fr-CH"/>
          </a:p>
        </p:txBody>
      </p:sp>
    </p:spTree>
    <p:extLst>
      <p:ext uri="{BB962C8B-B14F-4D97-AF65-F5344CB8AC3E}">
        <p14:creationId xmlns:p14="http://schemas.microsoft.com/office/powerpoint/2010/main" val="120644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19883" y="147401"/>
            <a:ext cx="8801769" cy="1007641"/>
          </a:xfrm>
        </p:spPr>
        <p:txBody>
          <a:bodyPr/>
          <a:lstStyle/>
          <a:p>
            <a:pPr algn="ctr"/>
            <a:r>
              <a:rPr lang="fr-FR" u="sng">
                <a:latin typeface="+mn-lt"/>
                <a:ea typeface="ＭＳ Ｐゴシック" pitchFamily="34" charset="-128"/>
              </a:rPr>
              <a:t>Taux de prévalence</a:t>
            </a:r>
          </a:p>
        </p:txBody>
      </p:sp>
      <p:sp>
        <p:nvSpPr>
          <p:cNvPr id="3" name="Content Placeholder 2"/>
          <p:cNvSpPr>
            <a:spLocks noGrp="1"/>
          </p:cNvSpPr>
          <p:nvPr>
            <p:ph idx="1"/>
          </p:nvPr>
        </p:nvSpPr>
        <p:spPr>
          <a:xfrm>
            <a:off x="1119883" y="1702084"/>
            <a:ext cx="10387173" cy="4860948"/>
          </a:xfrm>
        </p:spPr>
        <p:txBody>
          <a:bodyPr>
            <a:normAutofit lnSpcReduction="10000"/>
          </a:bodyPr>
          <a:lstStyle/>
          <a:p>
            <a:pPr marL="0" indent="0">
              <a:buNone/>
            </a:pPr>
            <a:r>
              <a:rPr lang="fr-FR"/>
              <a:t>Le nombre de </a:t>
            </a:r>
            <a:r>
              <a:rPr lang="fr-FR" b="1">
                <a:solidFill>
                  <a:srgbClr val="FF0000"/>
                </a:solidFill>
              </a:rPr>
              <a:t>tous les cas actuels</a:t>
            </a:r>
            <a:r>
              <a:rPr lang="fr-FR"/>
              <a:t> de maladie (nouveaux et anciens) </a:t>
            </a:r>
            <a:r>
              <a:rPr lang="fr-FR">
                <a:solidFill>
                  <a:srgbClr val="FF0000"/>
                </a:solidFill>
              </a:rPr>
              <a:t>à un moment donné</a:t>
            </a:r>
            <a:r>
              <a:rPr lang="fr-FR"/>
              <a:t> (ou une période donnée) dans une </a:t>
            </a:r>
            <a:r>
              <a:rPr lang="fr-FR">
                <a:solidFill>
                  <a:srgbClr val="FF0000"/>
                </a:solidFill>
              </a:rPr>
              <a:t>population spécifiée</a:t>
            </a:r>
          </a:p>
          <a:p>
            <a:pPr marL="0" indent="0">
              <a:buNone/>
            </a:pPr>
            <a:endParaRPr lang="en-US" dirty="0">
              <a:solidFill>
                <a:srgbClr val="FF0000"/>
              </a:solidFill>
            </a:endParaRPr>
          </a:p>
          <a:p>
            <a:pPr marL="0" indent="0">
              <a:buNone/>
            </a:pPr>
            <a:r>
              <a:rPr lang="fr-FR"/>
              <a:t>Exemple :</a:t>
            </a:r>
          </a:p>
          <a:p>
            <a:pPr marL="0" indent="0">
              <a:buNone/>
            </a:pPr>
            <a:r>
              <a:rPr lang="fr-FR"/>
              <a:t>Camp de réfugiés comptant 18 000 personnes dont 3000 ont moins de 5 ans</a:t>
            </a:r>
          </a:p>
          <a:p>
            <a:pPr marL="0" indent="0" defTabSz="457200" eaLnBrk="0" hangingPunct="0">
              <a:spcBef>
                <a:spcPct val="0"/>
              </a:spcBef>
              <a:buNone/>
            </a:pPr>
            <a:r>
              <a:rPr lang="fr-FR">
                <a:solidFill>
                  <a:prstClr val="black"/>
                </a:solidFill>
                <a:ea typeface="MS PGothic" panose="020B0600070205080204" pitchFamily="34" charset="-128"/>
                <a:cs typeface="Arial" panose="020B0604020202020204" pitchFamily="34" charset="0"/>
              </a:rPr>
              <a:t>Une enquête révèle que 540 enfants de moins de 5 ans souffrent de malnutrition</a:t>
            </a:r>
          </a:p>
          <a:p>
            <a:pPr marL="0" indent="0" defTabSz="457200" eaLnBrk="0" hangingPunct="0">
              <a:spcBef>
                <a:spcPct val="0"/>
              </a:spcBef>
              <a:buNone/>
            </a:pPr>
            <a:endParaRPr lang="en-US" altLang="en-US" dirty="0">
              <a:solidFill>
                <a:srgbClr val="0000FF"/>
              </a:solidFill>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a:solidFill>
                  <a:srgbClr val="0000FF"/>
                </a:solidFill>
                <a:ea typeface="MS PGothic" panose="020B0600070205080204" pitchFamily="34" charset="-128"/>
                <a:cs typeface="Arial" panose="020B0604020202020204" pitchFamily="34" charset="0"/>
              </a:rPr>
              <a:t>Taux de prévalence ponctuel</a:t>
            </a:r>
            <a:r>
              <a:rPr lang="fr-FR" b="1">
                <a:ea typeface="MS PGothic" panose="020B0600070205080204" pitchFamily="34" charset="-128"/>
                <a:cs typeface="Arial" panose="020B0604020202020204" pitchFamily="34" charset="0"/>
              </a:rPr>
              <a:t> de la malnutrition chez les enfants de moins de 5 ans</a:t>
            </a:r>
          </a:p>
          <a:p>
            <a:pPr marL="400050" lvl="1" indent="0" defTabSz="457200" eaLnBrk="0" hangingPunct="0">
              <a:spcBef>
                <a:spcPct val="0"/>
              </a:spcBef>
              <a:buNone/>
            </a:pPr>
            <a:r>
              <a:rPr lang="fr-FR" sz="2800">
                <a:solidFill>
                  <a:srgbClr val="0000FF"/>
                </a:solidFill>
                <a:ea typeface="MS PGothic" panose="020B0600070205080204" pitchFamily="34" charset="-128"/>
                <a:cs typeface="Arial" panose="020B0604020202020204" pitchFamily="34" charset="0"/>
              </a:rPr>
              <a:t>= 540/3000 x 100 = 18 %</a:t>
            </a:r>
          </a:p>
          <a:p>
            <a:pPr marL="0" indent="0" defTabSz="457200" eaLnBrk="0" hangingPunct="0">
              <a:spcBef>
                <a:spcPct val="0"/>
              </a:spcBef>
              <a:buNone/>
            </a:pPr>
            <a:endParaRPr lang="en-US" altLang="en-US" dirty="0">
              <a:ea typeface="MS PGothic" panose="020B0600070205080204" pitchFamily="34" charset="-128"/>
              <a:cs typeface="Arial" panose="020B0604020202020204" pitchFamily="34" charset="0"/>
            </a:endParaRPr>
          </a:p>
          <a:p>
            <a:pPr marL="0" indent="0" defTabSz="457200" eaLnBrk="0" hangingPunct="0">
              <a:spcBef>
                <a:spcPct val="0"/>
              </a:spcBef>
              <a:buNone/>
            </a:pPr>
            <a:r>
              <a:rPr lang="fr-FR"/>
              <a:t>Utilisé pour les problèmes chroniques sans point de départ évident afin d’obtenir un aperçu de la situation telle qu’elle est.</a:t>
            </a:r>
          </a:p>
          <a:p>
            <a:pPr marL="0" indent="0" defTabSz="457200" eaLnBrk="0" hangingPunct="0">
              <a:spcBef>
                <a:spcPct val="0"/>
              </a:spcBef>
              <a:buNone/>
            </a:pPr>
            <a:endParaRPr lang="en-US" altLang="en-US" sz="20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6392969D-F3E8-4BAA-A91F-F1FE93FA49D7}"/>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2083B03-2E5A-4245-99EC-E2E4C2972F20}"/>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8E5178C4-CB3E-45F4-A1F7-26126317AC03}"/>
              </a:ext>
            </a:extLst>
          </p:cNvPr>
          <p:cNvSpPr>
            <a:spLocks noGrp="1"/>
          </p:cNvSpPr>
          <p:nvPr>
            <p:ph type="sldNum" sz="quarter" idx="12"/>
          </p:nvPr>
        </p:nvSpPr>
        <p:spPr/>
        <p:txBody>
          <a:bodyPr/>
          <a:lstStyle/>
          <a:p>
            <a:fld id="{89FC7F8A-5586-4ECC-ACD0-D19CCF8131D3}" type="slidenum">
              <a:rPr lang="fr-CH" smtClean="0"/>
              <a:t>29</a:t>
            </a:fld>
            <a:endParaRPr lang="fr-CH"/>
          </a:p>
        </p:txBody>
      </p:sp>
    </p:spTree>
    <p:custDataLst>
      <p:tags r:id="rId1"/>
    </p:custDataLst>
    <p:extLst>
      <p:ext uri="{BB962C8B-B14F-4D97-AF65-F5344CB8AC3E}">
        <p14:creationId xmlns:p14="http://schemas.microsoft.com/office/powerpoint/2010/main" val="836415862"/>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B998-BDFE-47FA-A5F5-709DDCF792A6}"/>
              </a:ext>
            </a:extLst>
          </p:cNvPr>
          <p:cNvSpPr>
            <a:spLocks noGrp="1"/>
          </p:cNvSpPr>
          <p:nvPr>
            <p:ph type="title"/>
          </p:nvPr>
        </p:nvSpPr>
        <p:spPr>
          <a:xfrm>
            <a:off x="1426029" y="392988"/>
            <a:ext cx="1763486" cy="1325563"/>
          </a:xfrm>
        </p:spPr>
        <p:txBody>
          <a:bodyPr/>
          <a:lstStyle/>
          <a:p>
            <a:r>
              <a:rPr lang="fr-FR">
                <a:solidFill>
                  <a:srgbClr val="0000FF"/>
                </a:solidFill>
                <a:latin typeface="+mn-lt"/>
              </a:rPr>
              <a:t>Quiz…     </a:t>
            </a:r>
          </a:p>
        </p:txBody>
      </p:sp>
      <p:sp>
        <p:nvSpPr>
          <p:cNvPr id="3" name="Content Placeholder 2">
            <a:extLst>
              <a:ext uri="{FF2B5EF4-FFF2-40B4-BE49-F238E27FC236}">
                <a16:creationId xmlns:a16="http://schemas.microsoft.com/office/drawing/2014/main" id="{E2BA5057-EEFA-4B43-9DF7-C03A396A89AC}"/>
              </a:ext>
            </a:extLst>
          </p:cNvPr>
          <p:cNvSpPr>
            <a:spLocks noGrp="1"/>
          </p:cNvSpPr>
          <p:nvPr>
            <p:ph idx="1"/>
          </p:nvPr>
        </p:nvSpPr>
        <p:spPr>
          <a:xfrm>
            <a:off x="1545771" y="2010682"/>
            <a:ext cx="4005943" cy="4351338"/>
          </a:xfrm>
        </p:spPr>
        <p:txBody>
          <a:bodyPr/>
          <a:lstStyle/>
          <a:p>
            <a:pPr marL="514350" indent="-514350">
              <a:buAutoNum type="arabicPeriod"/>
            </a:pPr>
            <a:r>
              <a:rPr lang="fr-FR"/>
              <a:t>Il déborde</a:t>
            </a:r>
          </a:p>
          <a:p>
            <a:pPr marL="514350" indent="-514350">
              <a:buAutoNum type="arabicPeriod"/>
            </a:pPr>
            <a:endParaRPr lang="en-US" dirty="0"/>
          </a:p>
          <a:p>
            <a:pPr marL="514350" indent="-514350">
              <a:buAutoNum type="arabicPeriod"/>
            </a:pPr>
            <a:r>
              <a:rPr lang="fr-FR"/>
              <a:t>Il est plein</a:t>
            </a:r>
          </a:p>
          <a:p>
            <a:pPr marL="514350" indent="-514350">
              <a:buAutoNum type="arabicPeriod"/>
            </a:pPr>
            <a:endParaRPr lang="en-US" dirty="0"/>
          </a:p>
          <a:p>
            <a:pPr marL="514350" indent="-514350">
              <a:buAutoNum type="arabicPeriod"/>
            </a:pPr>
            <a:r>
              <a:rPr lang="fr-FR"/>
              <a:t>Il y a encore de la place</a:t>
            </a:r>
          </a:p>
          <a:p>
            <a:pPr marL="514350" indent="-514350">
              <a:buAutoNum type="arabicPeriod"/>
            </a:pPr>
            <a:endParaRPr lang="en-US" dirty="0"/>
          </a:p>
          <a:p>
            <a:pPr marL="514350" indent="-514350">
              <a:buAutoNum type="arabicPeriod"/>
            </a:pPr>
            <a:r>
              <a:rPr lang="fr-FR"/>
              <a:t>Il y a toujours de la place</a:t>
            </a:r>
          </a:p>
        </p:txBody>
      </p:sp>
      <p:sp>
        <p:nvSpPr>
          <p:cNvPr id="5" name="TextBox 4">
            <a:extLst>
              <a:ext uri="{FF2B5EF4-FFF2-40B4-BE49-F238E27FC236}">
                <a16:creationId xmlns:a16="http://schemas.microsoft.com/office/drawing/2014/main" id="{686A8F69-6D9A-4391-99F8-327F2B7C00F4}"/>
              </a:ext>
            </a:extLst>
          </p:cNvPr>
          <p:cNvSpPr txBox="1"/>
          <p:nvPr/>
        </p:nvSpPr>
        <p:spPr>
          <a:xfrm>
            <a:off x="3960607" y="732603"/>
            <a:ext cx="4270785" cy="646331"/>
          </a:xfrm>
          <a:prstGeom prst="rect">
            <a:avLst/>
          </a:prstGeom>
          <a:noFill/>
        </p:spPr>
        <p:txBody>
          <a:bodyPr wrap="none" rtlCol="0">
            <a:spAutoFit/>
          </a:bodyPr>
          <a:lstStyle/>
          <a:p>
            <a:r>
              <a:rPr lang="fr-FR" sz="3600" b="1"/>
              <a:t>Dans quelle mesure votre cerveau est-il rempli ?</a:t>
            </a:r>
          </a:p>
        </p:txBody>
      </p:sp>
      <p:sp>
        <p:nvSpPr>
          <p:cNvPr id="6" name="TextBox 5">
            <a:extLst>
              <a:ext uri="{FF2B5EF4-FFF2-40B4-BE49-F238E27FC236}">
                <a16:creationId xmlns:a16="http://schemas.microsoft.com/office/drawing/2014/main" id="{50F42EC9-9080-4CDD-8AA1-94E3071C9225}"/>
              </a:ext>
            </a:extLst>
          </p:cNvPr>
          <p:cNvSpPr txBox="1"/>
          <p:nvPr/>
        </p:nvSpPr>
        <p:spPr>
          <a:xfrm>
            <a:off x="8231392" y="518222"/>
            <a:ext cx="1040670" cy="1200329"/>
          </a:xfrm>
          <a:prstGeom prst="rect">
            <a:avLst/>
          </a:prstGeom>
          <a:noFill/>
        </p:spPr>
        <p:txBody>
          <a:bodyPr wrap="none" rtlCol="0">
            <a:spAutoFit/>
          </a:bodyPr>
          <a:lstStyle/>
          <a:p>
            <a:r>
              <a:rPr lang="fr-FR" sz="7200" b="1">
                <a:solidFill>
                  <a:srgbClr val="FF0000"/>
                </a:solidFill>
              </a:rPr>
              <a:t>??</a:t>
            </a:r>
          </a:p>
        </p:txBody>
      </p:sp>
      <p:sp>
        <p:nvSpPr>
          <p:cNvPr id="7" name="Rectangle 6">
            <a:extLst>
              <a:ext uri="{FF2B5EF4-FFF2-40B4-BE49-F238E27FC236}">
                <a16:creationId xmlns:a16="http://schemas.microsoft.com/office/drawing/2014/main" id="{EB1714CB-C69E-48D0-B552-DD7B4A8D309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65509F2D-8167-436F-883D-4C70718D81C2}"/>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TextBox 3">
            <a:extLst>
              <a:ext uri="{FF2B5EF4-FFF2-40B4-BE49-F238E27FC236}">
                <a16:creationId xmlns:a16="http://schemas.microsoft.com/office/drawing/2014/main" id="{F9E0CF90-4AF0-45D5-BD4B-F5D2E0A3DFD6}"/>
              </a:ext>
            </a:extLst>
          </p:cNvPr>
          <p:cNvSpPr txBox="1"/>
          <p:nvPr/>
        </p:nvSpPr>
        <p:spPr>
          <a:xfrm>
            <a:off x="4394283" y="6442876"/>
            <a:ext cx="7674217" cy="646331"/>
          </a:xfrm>
          <a:prstGeom prst="rect">
            <a:avLst/>
          </a:prstGeom>
          <a:noFill/>
        </p:spPr>
        <p:txBody>
          <a:bodyPr wrap="none" rtlCol="0">
            <a:spAutoFit/>
          </a:bodyPr>
          <a:lstStyle/>
          <a:p>
            <a:r>
              <a:rPr lang="fr-FR" i="1"/>
              <a:t>Source des questions du quiz : https://www.polleverywhere.com/multiple_choice_polls</a:t>
            </a:r>
          </a:p>
          <a:p>
            <a:endParaRPr lang="en-GB" i="1" dirty="0"/>
          </a:p>
        </p:txBody>
      </p:sp>
      <p:sp>
        <p:nvSpPr>
          <p:cNvPr id="9" name="Slide Number Placeholder 8">
            <a:extLst>
              <a:ext uri="{FF2B5EF4-FFF2-40B4-BE49-F238E27FC236}">
                <a16:creationId xmlns:a16="http://schemas.microsoft.com/office/drawing/2014/main" id="{C3A60929-260F-45C4-935D-4E236B80D073}"/>
              </a:ext>
            </a:extLst>
          </p:cNvPr>
          <p:cNvSpPr>
            <a:spLocks noGrp="1"/>
          </p:cNvSpPr>
          <p:nvPr>
            <p:ph type="sldNum" sz="quarter" idx="12"/>
          </p:nvPr>
        </p:nvSpPr>
        <p:spPr/>
        <p:txBody>
          <a:bodyPr/>
          <a:lstStyle/>
          <a:p>
            <a:fld id="{89FC7F8A-5586-4ECC-ACD0-D19CCF8131D3}" type="slidenum">
              <a:rPr lang="fr-CH" smtClean="0"/>
              <a:t>3</a:t>
            </a:fld>
            <a:endParaRPr lang="fr-CH"/>
          </a:p>
        </p:txBody>
      </p:sp>
    </p:spTree>
    <p:extLst>
      <p:ext uri="{BB962C8B-B14F-4D97-AF65-F5344CB8AC3E}">
        <p14:creationId xmlns:p14="http://schemas.microsoft.com/office/powerpoint/2010/main" val="2721503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E686-DF50-4D98-BB42-F100A5645C26}"/>
              </a:ext>
            </a:extLst>
          </p:cNvPr>
          <p:cNvSpPr>
            <a:spLocks noGrp="1"/>
          </p:cNvSpPr>
          <p:nvPr>
            <p:ph type="title"/>
          </p:nvPr>
        </p:nvSpPr>
        <p:spPr>
          <a:xfrm>
            <a:off x="2456596" y="1272614"/>
            <a:ext cx="9033681" cy="1325563"/>
          </a:xfrm>
        </p:spPr>
        <p:txBody>
          <a:bodyPr>
            <a:noAutofit/>
          </a:bodyPr>
          <a:lstStyle/>
          <a:p>
            <a:pPr algn="ctr"/>
            <a:r>
              <a:rPr lang="en-GB" dirty="0">
                <a:latin typeface="+mn-lt"/>
              </a:rPr>
              <a:t>What diseases can you suggest that might fit into the four cells?</a:t>
            </a:r>
            <a:br>
              <a:rPr lang="en-GB" u="sng" dirty="0">
                <a:latin typeface="+mn-lt"/>
              </a:rPr>
            </a:br>
            <a:endParaRPr lang="en-GB" u="sng" dirty="0">
              <a:latin typeface="+mn-lt"/>
            </a:endParaRPr>
          </a:p>
        </p:txBody>
      </p:sp>
      <p:graphicFrame>
        <p:nvGraphicFramePr>
          <p:cNvPr id="4" name="Content Placeholder 3">
            <a:extLst>
              <a:ext uri="{FF2B5EF4-FFF2-40B4-BE49-F238E27FC236}">
                <a16:creationId xmlns:a16="http://schemas.microsoft.com/office/drawing/2014/main" id="{329123F6-ADC5-49F8-A722-BAF5B2D61B2B}"/>
              </a:ext>
            </a:extLst>
          </p:cNvPr>
          <p:cNvGraphicFramePr>
            <a:graphicFrameLocks noGrp="1"/>
          </p:cNvGraphicFramePr>
          <p:nvPr>
            <p:ph idx="1"/>
            <p:extLst>
              <p:ext uri="{D42A27DB-BD31-4B8C-83A1-F6EECF244321}">
                <p14:modId xmlns:p14="http://schemas.microsoft.com/office/powerpoint/2010/main" val="3700548630"/>
              </p:ext>
            </p:extLst>
          </p:nvPr>
        </p:nvGraphicFramePr>
        <p:xfrm>
          <a:off x="4117275" y="4228819"/>
          <a:ext cx="6169688" cy="1280160"/>
        </p:xfrm>
        <a:graphic>
          <a:graphicData uri="http://schemas.openxmlformats.org/drawingml/2006/table">
            <a:tbl>
              <a:tblPr firstRow="1" bandRow="1">
                <a:tableStyleId>{5C22544A-7EE6-4342-B048-85BDC9FD1C3A}</a:tableStyleId>
              </a:tblPr>
              <a:tblGrid>
                <a:gridCol w="3084844">
                  <a:extLst>
                    <a:ext uri="{9D8B030D-6E8A-4147-A177-3AD203B41FA5}">
                      <a16:colId xmlns:a16="http://schemas.microsoft.com/office/drawing/2014/main" val="721230505"/>
                    </a:ext>
                  </a:extLst>
                </a:gridCol>
                <a:gridCol w="3084844">
                  <a:extLst>
                    <a:ext uri="{9D8B030D-6E8A-4147-A177-3AD203B41FA5}">
                      <a16:colId xmlns:a16="http://schemas.microsoft.com/office/drawing/2014/main" val="299319337"/>
                    </a:ext>
                  </a:extLst>
                </a:gridCol>
              </a:tblGrid>
              <a:tr h="370840">
                <a:tc>
                  <a:txBody>
                    <a:bodyPr/>
                    <a:lstStyle/>
                    <a:p>
                      <a:r>
                        <a:rPr lang="en-GB" dirty="0">
                          <a:solidFill>
                            <a:schemeClr val="tx1"/>
                          </a:solidFill>
                        </a:rPr>
                        <a:t>A.</a:t>
                      </a:r>
                    </a:p>
                    <a:p>
                      <a:endParaRPr lang="en-GB" dirty="0"/>
                    </a:p>
                  </a:txBody>
                  <a:tcPr>
                    <a:solidFill>
                      <a:schemeClr val="accent5">
                        <a:lumMod val="40000"/>
                        <a:lumOff val="60000"/>
                      </a:schemeClr>
                    </a:solidFill>
                  </a:tcPr>
                </a:tc>
                <a:tc>
                  <a:txBody>
                    <a:bodyPr/>
                    <a:lstStyle/>
                    <a:p>
                      <a:r>
                        <a:rPr lang="en-GB" dirty="0">
                          <a:solidFill>
                            <a:schemeClr val="tx1"/>
                          </a:solidFill>
                        </a:rPr>
                        <a:t>B.</a:t>
                      </a:r>
                    </a:p>
                  </a:txBody>
                  <a:tcPr>
                    <a:solidFill>
                      <a:schemeClr val="accent5">
                        <a:lumMod val="40000"/>
                        <a:lumOff val="60000"/>
                      </a:schemeClr>
                    </a:solidFill>
                  </a:tcPr>
                </a:tc>
                <a:extLst>
                  <a:ext uri="{0D108BD9-81ED-4DB2-BD59-A6C34878D82A}">
                    <a16:rowId xmlns:a16="http://schemas.microsoft.com/office/drawing/2014/main" val="1391321732"/>
                  </a:ext>
                </a:extLst>
              </a:tr>
              <a:tr h="370840">
                <a:tc>
                  <a:txBody>
                    <a:bodyPr/>
                    <a:lstStyle/>
                    <a:p>
                      <a:r>
                        <a:rPr lang="en-GB" b="1" dirty="0"/>
                        <a:t>C</a:t>
                      </a:r>
                      <a:r>
                        <a:rPr lang="en-GB" dirty="0"/>
                        <a:t>.</a:t>
                      </a:r>
                    </a:p>
                    <a:p>
                      <a:endParaRPr lang="en-GB" dirty="0"/>
                    </a:p>
                  </a:txBody>
                  <a:tcPr>
                    <a:solidFill>
                      <a:schemeClr val="accent5">
                        <a:lumMod val="40000"/>
                        <a:lumOff val="60000"/>
                      </a:schemeClr>
                    </a:solidFill>
                  </a:tcPr>
                </a:tc>
                <a:tc>
                  <a:txBody>
                    <a:bodyPr/>
                    <a:lstStyle/>
                    <a:p>
                      <a:r>
                        <a:rPr lang="en-GB" b="1" dirty="0"/>
                        <a:t>D.</a:t>
                      </a:r>
                    </a:p>
                  </a:txBody>
                  <a:tcPr>
                    <a:solidFill>
                      <a:schemeClr val="accent5">
                        <a:lumMod val="40000"/>
                        <a:lumOff val="60000"/>
                      </a:schemeClr>
                    </a:solidFill>
                  </a:tcPr>
                </a:tc>
                <a:extLst>
                  <a:ext uri="{0D108BD9-81ED-4DB2-BD59-A6C34878D82A}">
                    <a16:rowId xmlns:a16="http://schemas.microsoft.com/office/drawing/2014/main" val="3086200096"/>
                  </a:ext>
                </a:extLst>
              </a:tr>
            </a:tbl>
          </a:graphicData>
        </a:graphic>
      </p:graphicFrame>
      <p:sp>
        <p:nvSpPr>
          <p:cNvPr id="5" name="TextBox 4">
            <a:extLst>
              <a:ext uri="{FF2B5EF4-FFF2-40B4-BE49-F238E27FC236}">
                <a16:creationId xmlns:a16="http://schemas.microsoft.com/office/drawing/2014/main" id="{F60F35D1-D0B6-4AA4-8F8F-806626036527}"/>
              </a:ext>
            </a:extLst>
          </p:cNvPr>
          <p:cNvSpPr txBox="1"/>
          <p:nvPr/>
        </p:nvSpPr>
        <p:spPr>
          <a:xfrm>
            <a:off x="1276141" y="2059912"/>
            <a:ext cx="184731" cy="369332"/>
          </a:xfrm>
          <a:prstGeom prst="rect">
            <a:avLst/>
          </a:prstGeom>
          <a:noFill/>
        </p:spPr>
        <p:txBody>
          <a:bodyPr wrap="none" rtlCol="0">
            <a:spAutoFit/>
          </a:bodyPr>
          <a:lstStyle/>
          <a:p>
            <a:endParaRPr lang="en-GB" dirty="0"/>
          </a:p>
        </p:txBody>
      </p:sp>
      <p:sp>
        <p:nvSpPr>
          <p:cNvPr id="6" name="TextBox 5">
            <a:extLst>
              <a:ext uri="{FF2B5EF4-FFF2-40B4-BE49-F238E27FC236}">
                <a16:creationId xmlns:a16="http://schemas.microsoft.com/office/drawing/2014/main" id="{5D1D13BA-4757-49E7-8E12-4941B0DCFC18}"/>
              </a:ext>
            </a:extLst>
          </p:cNvPr>
          <p:cNvSpPr txBox="1"/>
          <p:nvPr/>
        </p:nvSpPr>
        <p:spPr>
          <a:xfrm>
            <a:off x="5139207" y="3569916"/>
            <a:ext cx="822661" cy="461665"/>
          </a:xfrm>
          <a:prstGeom prst="rect">
            <a:avLst/>
          </a:prstGeom>
          <a:noFill/>
        </p:spPr>
        <p:txBody>
          <a:bodyPr wrap="none" rtlCol="0">
            <a:spAutoFit/>
          </a:bodyPr>
          <a:lstStyle/>
          <a:p>
            <a:r>
              <a:rPr lang="en-GB" sz="2400" dirty="0"/>
              <a:t>High </a:t>
            </a:r>
          </a:p>
        </p:txBody>
      </p:sp>
      <p:sp>
        <p:nvSpPr>
          <p:cNvPr id="7" name="TextBox 6">
            <a:extLst>
              <a:ext uri="{FF2B5EF4-FFF2-40B4-BE49-F238E27FC236}">
                <a16:creationId xmlns:a16="http://schemas.microsoft.com/office/drawing/2014/main" id="{A2BD27B8-5B71-4EE3-90CF-2753C0F0AF17}"/>
              </a:ext>
            </a:extLst>
          </p:cNvPr>
          <p:cNvSpPr txBox="1"/>
          <p:nvPr/>
        </p:nvSpPr>
        <p:spPr>
          <a:xfrm>
            <a:off x="3058448" y="4868899"/>
            <a:ext cx="694806" cy="461665"/>
          </a:xfrm>
          <a:prstGeom prst="rect">
            <a:avLst/>
          </a:prstGeom>
          <a:noFill/>
        </p:spPr>
        <p:txBody>
          <a:bodyPr wrap="none" rtlCol="0">
            <a:spAutoFit/>
          </a:bodyPr>
          <a:lstStyle/>
          <a:p>
            <a:r>
              <a:rPr lang="en-GB" sz="2400" dirty="0"/>
              <a:t>Low</a:t>
            </a:r>
          </a:p>
        </p:txBody>
      </p:sp>
      <p:sp>
        <p:nvSpPr>
          <p:cNvPr id="8" name="TextBox 7">
            <a:extLst>
              <a:ext uri="{FF2B5EF4-FFF2-40B4-BE49-F238E27FC236}">
                <a16:creationId xmlns:a16="http://schemas.microsoft.com/office/drawing/2014/main" id="{84F9396F-7F95-4AB2-B674-3E205A0D2296}"/>
              </a:ext>
            </a:extLst>
          </p:cNvPr>
          <p:cNvSpPr txBox="1"/>
          <p:nvPr/>
        </p:nvSpPr>
        <p:spPr>
          <a:xfrm>
            <a:off x="2993433" y="4259823"/>
            <a:ext cx="753732" cy="461665"/>
          </a:xfrm>
          <a:prstGeom prst="rect">
            <a:avLst/>
          </a:prstGeom>
          <a:noFill/>
        </p:spPr>
        <p:txBody>
          <a:bodyPr wrap="none" rtlCol="0">
            <a:spAutoFit/>
          </a:bodyPr>
          <a:lstStyle/>
          <a:p>
            <a:r>
              <a:rPr lang="en-GB" sz="2400" dirty="0"/>
              <a:t>High</a:t>
            </a:r>
          </a:p>
        </p:txBody>
      </p:sp>
      <p:sp>
        <p:nvSpPr>
          <p:cNvPr id="10" name="TextBox 9">
            <a:extLst>
              <a:ext uri="{FF2B5EF4-FFF2-40B4-BE49-F238E27FC236}">
                <a16:creationId xmlns:a16="http://schemas.microsoft.com/office/drawing/2014/main" id="{DE345775-DA21-428D-8372-9653D5CE36B2}"/>
              </a:ext>
            </a:extLst>
          </p:cNvPr>
          <p:cNvSpPr txBox="1"/>
          <p:nvPr/>
        </p:nvSpPr>
        <p:spPr>
          <a:xfrm>
            <a:off x="8008311" y="3563505"/>
            <a:ext cx="694806" cy="461665"/>
          </a:xfrm>
          <a:prstGeom prst="rect">
            <a:avLst/>
          </a:prstGeom>
          <a:noFill/>
        </p:spPr>
        <p:txBody>
          <a:bodyPr wrap="square" rtlCol="0">
            <a:spAutoFit/>
          </a:bodyPr>
          <a:lstStyle/>
          <a:p>
            <a:r>
              <a:rPr lang="en-GB" sz="2400" dirty="0"/>
              <a:t>Low</a:t>
            </a:r>
          </a:p>
        </p:txBody>
      </p:sp>
      <p:sp>
        <p:nvSpPr>
          <p:cNvPr id="11" name="TextBox 10">
            <a:extLst>
              <a:ext uri="{FF2B5EF4-FFF2-40B4-BE49-F238E27FC236}">
                <a16:creationId xmlns:a16="http://schemas.microsoft.com/office/drawing/2014/main" id="{F7A1CF63-8261-4E3E-A499-EC810B32BAC9}"/>
              </a:ext>
            </a:extLst>
          </p:cNvPr>
          <p:cNvSpPr txBox="1"/>
          <p:nvPr/>
        </p:nvSpPr>
        <p:spPr>
          <a:xfrm>
            <a:off x="1113353" y="4638066"/>
            <a:ext cx="1815112" cy="523220"/>
          </a:xfrm>
          <a:prstGeom prst="rect">
            <a:avLst/>
          </a:prstGeom>
          <a:noFill/>
        </p:spPr>
        <p:txBody>
          <a:bodyPr wrap="none" rtlCol="0">
            <a:spAutoFit/>
          </a:bodyPr>
          <a:lstStyle/>
          <a:p>
            <a:r>
              <a:rPr lang="en-GB" sz="2800" b="1" dirty="0"/>
              <a:t>Prevalence</a:t>
            </a:r>
          </a:p>
        </p:txBody>
      </p:sp>
      <p:sp>
        <p:nvSpPr>
          <p:cNvPr id="12" name="TextBox 11">
            <a:extLst>
              <a:ext uri="{FF2B5EF4-FFF2-40B4-BE49-F238E27FC236}">
                <a16:creationId xmlns:a16="http://schemas.microsoft.com/office/drawing/2014/main" id="{24BF0969-C683-4CA6-BC21-BA3673B3CE75}"/>
              </a:ext>
            </a:extLst>
          </p:cNvPr>
          <p:cNvSpPr txBox="1"/>
          <p:nvPr/>
        </p:nvSpPr>
        <p:spPr>
          <a:xfrm>
            <a:off x="6232478" y="2874490"/>
            <a:ext cx="1609736" cy="523220"/>
          </a:xfrm>
          <a:prstGeom prst="rect">
            <a:avLst/>
          </a:prstGeom>
          <a:noFill/>
        </p:spPr>
        <p:txBody>
          <a:bodyPr wrap="none" rtlCol="0">
            <a:spAutoFit/>
          </a:bodyPr>
          <a:lstStyle/>
          <a:p>
            <a:r>
              <a:rPr lang="en-GB" sz="2800" b="1" dirty="0"/>
              <a:t>Incidence</a:t>
            </a:r>
          </a:p>
        </p:txBody>
      </p:sp>
      <p:sp>
        <p:nvSpPr>
          <p:cNvPr id="3" name="TextBox 2">
            <a:extLst>
              <a:ext uri="{FF2B5EF4-FFF2-40B4-BE49-F238E27FC236}">
                <a16:creationId xmlns:a16="http://schemas.microsoft.com/office/drawing/2014/main" id="{A28B807D-228D-4390-9662-32BC5F8C91FB}"/>
              </a:ext>
            </a:extLst>
          </p:cNvPr>
          <p:cNvSpPr txBox="1"/>
          <p:nvPr/>
        </p:nvSpPr>
        <p:spPr>
          <a:xfrm>
            <a:off x="1178653" y="928815"/>
            <a:ext cx="1136850" cy="1323439"/>
          </a:xfrm>
          <a:prstGeom prst="rect">
            <a:avLst/>
          </a:prstGeom>
          <a:noFill/>
        </p:spPr>
        <p:txBody>
          <a:bodyPr wrap="none" rtlCol="0">
            <a:spAutoFit/>
          </a:bodyPr>
          <a:lstStyle/>
          <a:p>
            <a:r>
              <a:rPr lang="en-GB" sz="8000" b="1" dirty="0">
                <a:solidFill>
                  <a:srgbClr val="FF0000"/>
                </a:solidFill>
              </a:rPr>
              <a:t>??</a:t>
            </a:r>
          </a:p>
        </p:txBody>
      </p:sp>
      <p:sp>
        <p:nvSpPr>
          <p:cNvPr id="13" name="Rectangle 12">
            <a:extLst>
              <a:ext uri="{FF2B5EF4-FFF2-40B4-BE49-F238E27FC236}">
                <a16:creationId xmlns:a16="http://schemas.microsoft.com/office/drawing/2014/main" id="{138C568E-A853-4B1D-8C1B-439E911E92EE}"/>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a:extLst>
              <a:ext uri="{FF2B5EF4-FFF2-40B4-BE49-F238E27FC236}">
                <a16:creationId xmlns:a16="http://schemas.microsoft.com/office/drawing/2014/main" id="{BF62F13C-A780-4935-8EFF-59DDABD81490}"/>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9" name="Slide Number Placeholder 8">
            <a:extLst>
              <a:ext uri="{FF2B5EF4-FFF2-40B4-BE49-F238E27FC236}">
                <a16:creationId xmlns:a16="http://schemas.microsoft.com/office/drawing/2014/main" id="{803B5F9E-BF92-4C9E-A643-206BC7480E6A}"/>
              </a:ext>
            </a:extLst>
          </p:cNvPr>
          <p:cNvSpPr>
            <a:spLocks noGrp="1"/>
          </p:cNvSpPr>
          <p:nvPr>
            <p:ph type="sldNum" sz="quarter" idx="12"/>
          </p:nvPr>
        </p:nvSpPr>
        <p:spPr/>
        <p:txBody>
          <a:bodyPr/>
          <a:lstStyle/>
          <a:p>
            <a:fld id="{89FC7F8A-5586-4ECC-ACD0-D19CCF8131D3}" type="slidenum">
              <a:rPr lang="fr-CH" smtClean="0"/>
              <a:t>30</a:t>
            </a:fld>
            <a:endParaRPr lang="fr-CH"/>
          </a:p>
        </p:txBody>
      </p:sp>
    </p:spTree>
    <p:extLst>
      <p:ext uri="{BB962C8B-B14F-4D97-AF65-F5344CB8AC3E}">
        <p14:creationId xmlns:p14="http://schemas.microsoft.com/office/powerpoint/2010/main" val="82577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676645" y="316566"/>
            <a:ext cx="8229600" cy="1143000"/>
          </a:xfrm>
        </p:spPr>
        <p:txBody>
          <a:bodyPr/>
          <a:lstStyle/>
          <a:p>
            <a:pPr algn="ctr"/>
            <a:r>
              <a:rPr lang="fr-FR" u="sng">
                <a:solidFill>
                  <a:schemeClr val="tx1"/>
                </a:solidFill>
                <a:latin typeface="+mn-lt"/>
              </a:rPr>
              <a:t>Incidence ou prévalence</a:t>
            </a:r>
          </a:p>
        </p:txBody>
      </p:sp>
      <p:sp>
        <p:nvSpPr>
          <p:cNvPr id="45059" name="Content Placeholder 2"/>
          <p:cNvSpPr>
            <a:spLocks noGrp="1"/>
          </p:cNvSpPr>
          <p:nvPr>
            <p:ph idx="1"/>
          </p:nvPr>
        </p:nvSpPr>
        <p:spPr>
          <a:xfrm>
            <a:off x="1365916" y="1833692"/>
            <a:ext cx="9883210" cy="4930163"/>
          </a:xfrm>
        </p:spPr>
        <p:txBody>
          <a:bodyPr>
            <a:normAutofit/>
          </a:bodyPr>
          <a:lstStyle/>
          <a:p>
            <a:r>
              <a:rPr lang="fr-FR"/>
              <a:t>Taux d’un nouveau problème de santé sur une période donnée : ______</a:t>
            </a:r>
          </a:p>
          <a:p>
            <a:r>
              <a:rPr lang="fr-FR"/>
              <a:t>Proportion d’une population avec un problème de santé à un moment donné : ______</a:t>
            </a:r>
          </a:p>
          <a:p>
            <a:r>
              <a:rPr lang="fr-FR"/>
              <a:t>Indique à quel point la maladie est répandue, davantage une mesure du fardeau de la maladie dans une population : ______</a:t>
            </a:r>
          </a:p>
          <a:p>
            <a:r>
              <a:rPr lang="fr-FR"/>
              <a:t>Une maladie qui prend du temps à guérir mais qui a quasiment disparu a une _____ faible et une _____ élevée</a:t>
            </a:r>
          </a:p>
          <a:p>
            <a:r>
              <a:rPr lang="fr-FR"/>
              <a:t>Une maladie de courte durée peut avoir une _____ faible et une _____ élevée</a:t>
            </a:r>
          </a:p>
          <a:p>
            <a:r>
              <a:rPr lang="fr-FR"/>
              <a:t>Pour la rougeole, il est plus utile d’utiliser ______</a:t>
            </a:r>
          </a:p>
          <a:p>
            <a:endParaRPr lang="fr-CH" altLang="fr-FR" dirty="0"/>
          </a:p>
        </p:txBody>
      </p:sp>
      <p:sp>
        <p:nvSpPr>
          <p:cNvPr id="5" name="TextBox 4">
            <a:extLst>
              <a:ext uri="{FF2B5EF4-FFF2-40B4-BE49-F238E27FC236}">
                <a16:creationId xmlns:a16="http://schemas.microsoft.com/office/drawing/2014/main" id="{BC1EBDF8-23B3-49FC-A816-66CFBE7DE94C}"/>
              </a:ext>
            </a:extLst>
          </p:cNvPr>
          <p:cNvSpPr txBox="1"/>
          <p:nvPr/>
        </p:nvSpPr>
        <p:spPr>
          <a:xfrm>
            <a:off x="1584280" y="4756388"/>
            <a:ext cx="392415" cy="1103059"/>
          </a:xfrm>
          <a:prstGeom prst="rect">
            <a:avLst/>
          </a:prstGeom>
          <a:noFill/>
        </p:spPr>
        <p:txBody>
          <a:bodyPr vert="vert270" wrap="none" rtlCol="0">
            <a:spAutoFit/>
          </a:bodyPr>
          <a:lstStyle/>
          <a:p>
            <a:r>
              <a:rPr lang="fr-FR" sz="1350">
                <a:solidFill>
                  <a:schemeClr val="bg1"/>
                </a:solidFill>
              </a:rPr>
              <a:t>Cours H.E.L.P.</a:t>
            </a:r>
          </a:p>
        </p:txBody>
      </p:sp>
      <p:sp>
        <p:nvSpPr>
          <p:cNvPr id="7" name="TextBox 6">
            <a:extLst>
              <a:ext uri="{FF2B5EF4-FFF2-40B4-BE49-F238E27FC236}">
                <a16:creationId xmlns:a16="http://schemas.microsoft.com/office/drawing/2014/main" id="{00A451C3-55D5-4F48-AE47-BACA582CA3A4}"/>
              </a:ext>
            </a:extLst>
          </p:cNvPr>
          <p:cNvSpPr txBox="1"/>
          <p:nvPr/>
        </p:nvSpPr>
        <p:spPr>
          <a:xfrm>
            <a:off x="8855544" y="226346"/>
            <a:ext cx="1136850" cy="1323439"/>
          </a:xfrm>
          <a:prstGeom prst="rect">
            <a:avLst/>
          </a:prstGeom>
          <a:noFill/>
        </p:spPr>
        <p:txBody>
          <a:bodyPr wrap="none" rtlCol="0">
            <a:spAutoFit/>
          </a:bodyPr>
          <a:lstStyle/>
          <a:p>
            <a:r>
              <a:rPr lang="fr-FR" sz="8000" b="1">
                <a:solidFill>
                  <a:srgbClr val="FF0000"/>
                </a:solidFill>
              </a:rPr>
              <a:t>??</a:t>
            </a:r>
          </a:p>
        </p:txBody>
      </p:sp>
      <p:sp>
        <p:nvSpPr>
          <p:cNvPr id="8" name="Rectangle 7">
            <a:extLst>
              <a:ext uri="{FF2B5EF4-FFF2-40B4-BE49-F238E27FC236}">
                <a16:creationId xmlns:a16="http://schemas.microsoft.com/office/drawing/2014/main" id="{E82836D7-EC08-48C0-8653-176CDDB98CFA}"/>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ECEEDB7B-C3F5-4395-9CF9-732C842BE0C8}"/>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6102E57B-8C03-467C-A7C8-1F214601D3B6}"/>
              </a:ext>
            </a:extLst>
          </p:cNvPr>
          <p:cNvSpPr>
            <a:spLocks noGrp="1"/>
          </p:cNvSpPr>
          <p:nvPr>
            <p:ph type="sldNum" sz="quarter" idx="12"/>
          </p:nvPr>
        </p:nvSpPr>
        <p:spPr/>
        <p:txBody>
          <a:bodyPr/>
          <a:lstStyle/>
          <a:p>
            <a:fld id="{89FC7F8A-5586-4ECC-ACD0-D19CCF8131D3}" type="slidenum">
              <a:rPr lang="fr-CH" smtClean="0"/>
              <a:t>31</a:t>
            </a:fld>
            <a:endParaRPr lang="fr-CH"/>
          </a:p>
        </p:txBody>
      </p:sp>
    </p:spTree>
    <p:extLst>
      <p:ext uri="{BB962C8B-B14F-4D97-AF65-F5344CB8AC3E}">
        <p14:creationId xmlns:p14="http://schemas.microsoft.com/office/powerpoint/2010/main" val="1069095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0847" y="2236886"/>
            <a:ext cx="9901990" cy="4832092"/>
          </a:xfrm>
          <a:prstGeom prst="rect">
            <a:avLst/>
          </a:prstGeom>
          <a:noFill/>
        </p:spPr>
        <p:txBody>
          <a:bodyPr wrap="square" rtlCol="0">
            <a:spAutoFit/>
          </a:bodyPr>
          <a:lstStyle/>
          <a:p>
            <a:r>
              <a:rPr lang="fr-FR" sz="2800"/>
              <a:t>Dans un hôpital, 12 nouveaux cas de blessures dues aux mines sont admis chaque mois. Les patients restent hospitalisés 6 semaines en moyenne. </a:t>
            </a:r>
          </a:p>
          <a:p>
            <a:r>
              <a:rPr lang="fr-FR" sz="2800" b="1">
                <a:solidFill>
                  <a:srgbClr val="0000FF"/>
                </a:solidFill>
              </a:rPr>
              <a:t>Combien de lits sont occupés par ces blessés ?</a:t>
            </a:r>
          </a:p>
          <a:p>
            <a:endParaRPr lang="en-GB" sz="2800" b="1" dirty="0">
              <a:solidFill>
                <a:srgbClr val="0000FF"/>
              </a:solidFill>
            </a:endParaRPr>
          </a:p>
          <a:p>
            <a:endParaRPr lang="en-GB" sz="2800" b="1" dirty="0">
              <a:solidFill>
                <a:srgbClr val="002060"/>
              </a:solidFill>
            </a:endParaRPr>
          </a:p>
          <a:p>
            <a:r>
              <a:rPr lang="fr-FR" sz="2800"/>
              <a:t>Un centre de réadaptation nutritionnelle vient en aide à 800 enfants. Chaque semaine, 65 nouveaux cas sont admis. </a:t>
            </a:r>
          </a:p>
          <a:p>
            <a:r>
              <a:rPr lang="fr-FR" sz="2800" b="1">
                <a:solidFill>
                  <a:srgbClr val="0000FF"/>
                </a:solidFill>
              </a:rPr>
              <a:t>Quelle est la durée moyenne du séjour dans le centre ?</a:t>
            </a:r>
          </a:p>
          <a:p>
            <a:endParaRPr lang="en-GB" sz="2800" b="1" dirty="0">
              <a:solidFill>
                <a:srgbClr val="002060"/>
              </a:solidFill>
            </a:endParaRPr>
          </a:p>
          <a:p>
            <a:endParaRPr lang="en-GB" sz="2800" b="1" dirty="0">
              <a:solidFill>
                <a:srgbClr val="002060"/>
              </a:solidFill>
            </a:endParaRPr>
          </a:p>
          <a:p>
            <a:endParaRPr lang="en-GB" sz="2800" b="1" dirty="0">
              <a:solidFill>
                <a:srgbClr val="002060"/>
              </a:solidFill>
            </a:endParaRPr>
          </a:p>
        </p:txBody>
      </p:sp>
      <p:sp>
        <p:nvSpPr>
          <p:cNvPr id="3" name="TextBox 2"/>
          <p:cNvSpPr txBox="1"/>
          <p:nvPr/>
        </p:nvSpPr>
        <p:spPr>
          <a:xfrm>
            <a:off x="673767" y="96252"/>
            <a:ext cx="11069053" cy="1446550"/>
          </a:xfrm>
          <a:prstGeom prst="rect">
            <a:avLst/>
          </a:prstGeom>
          <a:noFill/>
        </p:spPr>
        <p:txBody>
          <a:bodyPr wrap="square" rtlCol="0">
            <a:spAutoFit/>
          </a:bodyPr>
          <a:lstStyle/>
          <a:p>
            <a:pPr algn="ctr"/>
            <a:r>
              <a:rPr lang="fr-FR" sz="4400" u="sng"/>
              <a:t>Relation entre la prévalence, l’incidence et la durée d’une maladie</a:t>
            </a:r>
            <a:r>
              <a:rPr lang="fr-FR" sz="4400"/>
              <a:t> : </a:t>
            </a:r>
            <a:r>
              <a:rPr lang="fr-FR" sz="4400" b="1">
                <a:solidFill>
                  <a:srgbClr val="0000FF"/>
                </a:solidFill>
              </a:rPr>
              <a:t>P = I x D </a:t>
            </a:r>
          </a:p>
        </p:txBody>
      </p:sp>
      <p:sp>
        <p:nvSpPr>
          <p:cNvPr id="4" name="TextBox 3"/>
          <p:cNvSpPr txBox="1"/>
          <p:nvPr/>
        </p:nvSpPr>
        <p:spPr>
          <a:xfrm>
            <a:off x="1064355" y="2440724"/>
            <a:ext cx="896399" cy="1015663"/>
          </a:xfrm>
          <a:prstGeom prst="rect">
            <a:avLst/>
          </a:prstGeom>
          <a:noFill/>
        </p:spPr>
        <p:txBody>
          <a:bodyPr wrap="none" rtlCol="0">
            <a:spAutoFit/>
          </a:bodyPr>
          <a:lstStyle/>
          <a:p>
            <a:r>
              <a:rPr lang="fr-FR" sz="6000" b="1">
                <a:solidFill>
                  <a:srgbClr val="FF0000"/>
                </a:solidFill>
              </a:rPr>
              <a:t>??</a:t>
            </a:r>
          </a:p>
        </p:txBody>
      </p:sp>
      <p:sp>
        <p:nvSpPr>
          <p:cNvPr id="5" name="TextBox 4"/>
          <p:cNvSpPr txBox="1"/>
          <p:nvPr/>
        </p:nvSpPr>
        <p:spPr>
          <a:xfrm>
            <a:off x="541421" y="4656221"/>
            <a:ext cx="184731" cy="369332"/>
          </a:xfrm>
          <a:prstGeom prst="rect">
            <a:avLst/>
          </a:prstGeom>
          <a:noFill/>
        </p:spPr>
        <p:txBody>
          <a:bodyPr wrap="none" rtlCol="0">
            <a:spAutoFit/>
          </a:bodyPr>
          <a:lstStyle/>
          <a:p>
            <a:endParaRPr lang="en-GB" dirty="0"/>
          </a:p>
        </p:txBody>
      </p:sp>
      <p:sp>
        <p:nvSpPr>
          <p:cNvPr id="7" name="TextBox 6"/>
          <p:cNvSpPr txBox="1"/>
          <p:nvPr/>
        </p:nvSpPr>
        <p:spPr>
          <a:xfrm>
            <a:off x="1064354" y="4613894"/>
            <a:ext cx="896399" cy="1015663"/>
          </a:xfrm>
          <a:prstGeom prst="rect">
            <a:avLst/>
          </a:prstGeom>
          <a:noFill/>
        </p:spPr>
        <p:txBody>
          <a:bodyPr wrap="none" rtlCol="0">
            <a:spAutoFit/>
          </a:bodyPr>
          <a:lstStyle/>
          <a:p>
            <a:r>
              <a:rPr lang="fr-FR" sz="6000" b="1">
                <a:solidFill>
                  <a:srgbClr val="FF0000"/>
                </a:solidFill>
              </a:rPr>
              <a:t>??</a:t>
            </a:r>
          </a:p>
        </p:txBody>
      </p:sp>
      <p:sp>
        <p:nvSpPr>
          <p:cNvPr id="8" name="Rectangle 7">
            <a:extLst>
              <a:ext uri="{FF2B5EF4-FFF2-40B4-BE49-F238E27FC236}">
                <a16:creationId xmlns:a16="http://schemas.microsoft.com/office/drawing/2014/main" id="{1F641540-5FA9-43A7-836F-31B1CF41A928}"/>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EF610292-7179-46AB-824C-B0578E64B5A5}"/>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6" name="Slide Number Placeholder 5">
            <a:extLst>
              <a:ext uri="{FF2B5EF4-FFF2-40B4-BE49-F238E27FC236}">
                <a16:creationId xmlns:a16="http://schemas.microsoft.com/office/drawing/2014/main" id="{96B8C3BA-1B5A-4BFC-B3A6-2ED2A63B3C75}"/>
              </a:ext>
            </a:extLst>
          </p:cNvPr>
          <p:cNvSpPr>
            <a:spLocks noGrp="1"/>
          </p:cNvSpPr>
          <p:nvPr>
            <p:ph type="sldNum" sz="quarter" idx="12"/>
          </p:nvPr>
        </p:nvSpPr>
        <p:spPr/>
        <p:txBody>
          <a:bodyPr/>
          <a:lstStyle/>
          <a:p>
            <a:fld id="{89FC7F8A-5586-4ECC-ACD0-D19CCF8131D3}" type="slidenum">
              <a:rPr lang="fr-CH" smtClean="0"/>
              <a:t>32</a:t>
            </a:fld>
            <a:endParaRPr lang="fr-CH"/>
          </a:p>
        </p:txBody>
      </p:sp>
    </p:spTree>
    <p:extLst>
      <p:ext uri="{BB962C8B-B14F-4D97-AF65-F5344CB8AC3E}">
        <p14:creationId xmlns:p14="http://schemas.microsoft.com/office/powerpoint/2010/main" val="1929454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584280" y="550000"/>
            <a:ext cx="8211524"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itchFamily="32" charset="0"/>
              </a:defRPr>
            </a:lvl1pPr>
            <a:lvl2pPr marL="742950" indent="-28575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itchFamily="32" charset="0"/>
              </a:defRPr>
            </a:lvl2pPr>
            <a:lvl3pPr marL="11430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itchFamily="32" charset="0"/>
              </a:defRPr>
            </a:lvl3pPr>
            <a:lvl4pPr marL="16002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4pPr>
            <a:lvl5pPr marL="20574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9pPr>
          </a:lstStyle>
          <a:p>
            <a:pPr algn="ctr">
              <a:spcBef>
                <a:spcPct val="0"/>
              </a:spcBef>
              <a:buFontTx/>
              <a:buNone/>
            </a:pPr>
            <a:r>
              <a:rPr lang="fr-FR" sz="4400" u="sng">
                <a:cs typeface="Arial Unicode MS" charset="0"/>
              </a:rPr>
              <a:t>Taux de létalité </a:t>
            </a:r>
          </a:p>
        </p:txBody>
      </p:sp>
      <p:sp>
        <p:nvSpPr>
          <p:cNvPr id="54275" name="Text Box 2"/>
          <p:cNvSpPr txBox="1">
            <a:spLocks noChangeArrowheads="1"/>
          </p:cNvSpPr>
          <p:nvPr/>
        </p:nvSpPr>
        <p:spPr bwMode="auto">
          <a:xfrm>
            <a:off x="1584280" y="2143709"/>
            <a:ext cx="9799572" cy="4164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a:spcBef>
                <a:spcPct val="200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3200">
                <a:solidFill>
                  <a:schemeClr val="tx1"/>
                </a:solidFill>
                <a:latin typeface="Calibri" pitchFamily="32" charset="0"/>
              </a:defRPr>
            </a:lvl1pPr>
            <a:lvl2pPr marL="742950" indent="-285750">
              <a:spcBef>
                <a:spcPct val="200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800">
                <a:solidFill>
                  <a:schemeClr val="tx1"/>
                </a:solidFill>
                <a:latin typeface="Calibri" pitchFamily="32" charset="0"/>
              </a:defRPr>
            </a:lvl2pPr>
            <a:lvl3pPr marL="1143000" indent="-228600">
              <a:spcBef>
                <a:spcPct val="200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tx1"/>
                </a:solidFill>
                <a:latin typeface="Calibri" pitchFamily="32" charset="0"/>
              </a:defRPr>
            </a:lvl3pPr>
            <a:lvl4pPr marL="1600200" indent="-228600">
              <a:spcBef>
                <a:spcPct val="200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chemeClr val="tx1"/>
                </a:solidFill>
                <a:latin typeface="Calibri" pitchFamily="32" charset="0"/>
              </a:defRPr>
            </a:lvl4pPr>
            <a:lvl5pPr marL="2057400" indent="-228600">
              <a:spcBef>
                <a:spcPct val="200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a:solidFill>
                  <a:schemeClr val="tx1"/>
                </a:solidFill>
                <a:latin typeface="Calibri" pitchFamily="32" charset="0"/>
              </a:defRPr>
            </a:lvl9pPr>
          </a:lstStyle>
          <a:p>
            <a:pPr marL="0" indent="0">
              <a:spcBef>
                <a:spcPts val="375"/>
              </a:spcBef>
              <a:buNone/>
            </a:pPr>
            <a:r>
              <a:rPr lang="fr-FR" sz="2100">
                <a:solidFill>
                  <a:srgbClr val="000000"/>
                </a:solidFill>
                <a:cs typeface="Arial Unicode MS" charset="0"/>
              </a:rPr>
              <a:t>	</a:t>
            </a:r>
            <a:r>
              <a:rPr lang="fr-FR" b="1">
                <a:solidFill>
                  <a:srgbClr val="0000FF"/>
                </a:solidFill>
                <a:cs typeface="Arial Unicode MS" charset="0"/>
              </a:rPr>
              <a:t>Une mesure de </a:t>
            </a:r>
          </a:p>
          <a:p>
            <a:pPr lvl="1">
              <a:spcBef>
                <a:spcPts val="375"/>
              </a:spcBef>
              <a:buFont typeface="Arial" panose="020B0604020202020204" pitchFamily="34" charset="0"/>
              <a:buChar char="•"/>
            </a:pPr>
            <a:r>
              <a:rPr lang="fr-FR">
                <a:solidFill>
                  <a:srgbClr val="000000"/>
                </a:solidFill>
                <a:cs typeface="Arial Unicode MS" charset="0"/>
              </a:rPr>
              <a:t>la sévérité de la maladie et de </a:t>
            </a:r>
          </a:p>
          <a:p>
            <a:pPr lvl="1">
              <a:spcBef>
                <a:spcPts val="375"/>
              </a:spcBef>
              <a:buFont typeface="Arial" panose="020B0604020202020204" pitchFamily="34" charset="0"/>
              <a:buChar char="•"/>
            </a:pPr>
            <a:r>
              <a:rPr lang="fr-FR">
                <a:solidFill>
                  <a:srgbClr val="000000"/>
                </a:solidFill>
                <a:cs typeface="Arial Unicode MS" charset="0"/>
              </a:rPr>
              <a:t>la qualité des soins</a:t>
            </a:r>
            <a:br>
              <a:rPr lang="fr-FR" sz="2400">
                <a:solidFill>
                  <a:srgbClr val="000000"/>
                </a:solidFill>
                <a:cs typeface="Arial Unicode MS" charset="0"/>
              </a:rPr>
            </a:br>
            <a:endParaRPr lang="fr-FR" sz="2400">
              <a:solidFill>
                <a:srgbClr val="000000"/>
              </a:solidFill>
              <a:cs typeface="Arial Unicode MS" charset="0"/>
            </a:endParaRPr>
          </a:p>
          <a:p>
            <a:pPr>
              <a:lnSpc>
                <a:spcPct val="80000"/>
              </a:lnSpc>
              <a:spcBef>
                <a:spcPts val="525"/>
              </a:spcBef>
              <a:buNone/>
            </a:pPr>
            <a:r>
              <a:rPr lang="fr-FR" sz="2800">
                <a:solidFill>
                  <a:srgbClr val="000000"/>
                </a:solidFill>
                <a:cs typeface="Arial Unicode MS" charset="0"/>
              </a:rPr>
              <a:t>    S’il est estimé correctement lors d’une épidémie, le taux de létalité exprime l’efficacité des interventions pendant que celles-ci sont menées.</a:t>
            </a:r>
          </a:p>
        </p:txBody>
      </p:sp>
      <p:sp>
        <p:nvSpPr>
          <p:cNvPr id="6" name="Rectangle 5">
            <a:extLst>
              <a:ext uri="{FF2B5EF4-FFF2-40B4-BE49-F238E27FC236}">
                <a16:creationId xmlns:a16="http://schemas.microsoft.com/office/drawing/2014/main" id="{4BD17132-7143-4F83-B631-B4D4236072E3}"/>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1F6EEBFA-DD25-44C6-BF11-97218D6A47AC}"/>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36727A2B-6C33-4034-8F32-B66D450BA63A}"/>
              </a:ext>
            </a:extLst>
          </p:cNvPr>
          <p:cNvSpPr>
            <a:spLocks noGrp="1"/>
          </p:cNvSpPr>
          <p:nvPr>
            <p:ph type="sldNum" sz="quarter" idx="12"/>
          </p:nvPr>
        </p:nvSpPr>
        <p:spPr/>
        <p:txBody>
          <a:bodyPr/>
          <a:lstStyle/>
          <a:p>
            <a:fld id="{89FC7F8A-5586-4ECC-ACD0-D19CCF8131D3}" type="slidenum">
              <a:rPr lang="fr-CH" smtClean="0"/>
              <a:t>33</a:t>
            </a:fld>
            <a:endParaRPr lang="fr-CH"/>
          </a:p>
        </p:txBody>
      </p:sp>
    </p:spTree>
    <p:extLst>
      <p:ext uri="{BB962C8B-B14F-4D97-AF65-F5344CB8AC3E}">
        <p14:creationId xmlns:p14="http://schemas.microsoft.com/office/powerpoint/2010/main" val="36891379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95115" y="221226"/>
            <a:ext cx="8801769" cy="1007641"/>
          </a:xfrm>
        </p:spPr>
        <p:txBody>
          <a:bodyPr/>
          <a:lstStyle/>
          <a:p>
            <a:pPr algn="ctr"/>
            <a:r>
              <a:rPr lang="fr-FR" u="sng">
                <a:latin typeface="+mn-lt"/>
                <a:ea typeface="ＭＳ Ｐゴシック" pitchFamily="34" charset="-128"/>
              </a:rPr>
              <a:t>Taux de létalité </a:t>
            </a:r>
          </a:p>
        </p:txBody>
      </p:sp>
      <p:sp>
        <p:nvSpPr>
          <p:cNvPr id="3" name="Content Placeholder 2"/>
          <p:cNvSpPr>
            <a:spLocks noGrp="1"/>
          </p:cNvSpPr>
          <p:nvPr>
            <p:ph idx="1"/>
          </p:nvPr>
        </p:nvSpPr>
        <p:spPr>
          <a:xfrm>
            <a:off x="1415857" y="1539851"/>
            <a:ext cx="9625182" cy="5096923"/>
          </a:xfrm>
        </p:spPr>
        <p:txBody>
          <a:bodyPr>
            <a:normAutofit fontScale="92500" lnSpcReduction="10000"/>
          </a:bodyPr>
          <a:lstStyle/>
          <a:p>
            <a:pPr marL="0" indent="0">
              <a:buNone/>
            </a:pPr>
            <a:r>
              <a:rPr lang="fr-FR"/>
              <a:t>Le taux de létalité exprime la </a:t>
            </a:r>
            <a:r>
              <a:rPr lang="fr-FR">
                <a:solidFill>
                  <a:srgbClr val="FF0000"/>
                </a:solidFill>
                <a:ea typeface="ＭＳ Ｐゴシック" charset="0"/>
                <a:cs typeface="Arial" charset="0"/>
              </a:rPr>
              <a:t>proportion des cas</a:t>
            </a:r>
            <a:r>
              <a:rPr lang="fr-FR"/>
              <a:t> d’une maladie donnée qui </a:t>
            </a:r>
            <a:r>
              <a:rPr lang="fr-FR">
                <a:solidFill>
                  <a:srgbClr val="FF0000"/>
                </a:solidFill>
                <a:ea typeface="ＭＳ Ｐゴシック" charset="0"/>
                <a:cs typeface="Arial" charset="0"/>
              </a:rPr>
              <a:t>entraînent un décès</a:t>
            </a:r>
            <a:r>
              <a:rPr lang="fr-FR"/>
              <a:t>.</a:t>
            </a:r>
          </a:p>
          <a:p>
            <a:pPr marL="0" indent="0">
              <a:buNone/>
            </a:pPr>
            <a:endParaRPr lang="en-US" dirty="0"/>
          </a:p>
          <a:p>
            <a:pPr marL="0" indent="0">
              <a:buNone/>
            </a:pPr>
            <a:r>
              <a:rPr lang="fr-FR"/>
              <a:t>Exemple :</a:t>
            </a:r>
          </a:p>
          <a:p>
            <a:pPr marL="0" indent="0">
              <a:buNone/>
            </a:pPr>
            <a:r>
              <a:rPr lang="fr-FR"/>
              <a:t>Épidémie de rougeole avec 3022 cas chez les enfants de moins de 5 ans.</a:t>
            </a:r>
          </a:p>
          <a:p>
            <a:pPr marL="0" indent="0">
              <a:buNone/>
            </a:pPr>
            <a:r>
              <a:rPr lang="fr-FR">
                <a:solidFill>
                  <a:prstClr val="black"/>
                </a:solidFill>
                <a:ea typeface="MS PGothic" panose="020B0600070205080204" pitchFamily="34" charset="-128"/>
                <a:cs typeface="Arial" panose="020B0604020202020204" pitchFamily="34" charset="0"/>
              </a:rPr>
              <a:t>On signale 250 décès.</a:t>
            </a:r>
          </a:p>
          <a:p>
            <a:pPr marL="0" indent="0">
              <a:buNone/>
            </a:pPr>
            <a:r>
              <a:rPr lang="fr-FR" b="1">
                <a:ea typeface="MS PGothic" panose="020B0600070205080204" pitchFamily="34" charset="-128"/>
                <a:cs typeface="Arial" panose="020B0604020202020204" pitchFamily="34" charset="0"/>
              </a:rPr>
              <a:t>Taux de létalité </a:t>
            </a:r>
          </a:p>
          <a:p>
            <a:pPr marL="0" indent="0">
              <a:buNone/>
            </a:pPr>
            <a:r>
              <a:rPr lang="fr-FR">
                <a:solidFill>
                  <a:srgbClr val="0000FF"/>
                </a:solidFill>
                <a:ea typeface="MS PGothic" panose="020B0600070205080204" pitchFamily="34" charset="-128"/>
                <a:cs typeface="Arial" panose="020B0604020202020204" pitchFamily="34" charset="0"/>
              </a:rPr>
              <a:t>	= 250/3022 x 100 = 8,3 %</a:t>
            </a:r>
          </a:p>
          <a:p>
            <a:pPr marL="400050" lvl="1" indent="0" defTabSz="457200" eaLnBrk="0" hangingPunct="0">
              <a:spcBef>
                <a:spcPct val="0"/>
              </a:spcBef>
              <a:buNone/>
            </a:pPr>
            <a:endParaRPr lang="en-US" altLang="en-US" sz="2800" dirty="0">
              <a:ea typeface="MS PGothic" panose="020B0600070205080204" pitchFamily="34" charset="-128"/>
              <a:cs typeface="Arial" panose="020B0604020202020204" pitchFamily="34" charset="0"/>
            </a:endParaRPr>
          </a:p>
          <a:p>
            <a:pPr marL="0" indent="0" defTabSz="457200" eaLnBrk="0" hangingPunct="0">
              <a:spcBef>
                <a:spcPct val="0"/>
              </a:spcBef>
              <a:buNone/>
            </a:pPr>
            <a:r>
              <a:rPr lang="fr-FR"/>
              <a:t>Sur les 3022 cas, 472 ont été traités à l’hôpital où 118 sont décédés.</a:t>
            </a:r>
          </a:p>
          <a:p>
            <a:pPr marL="0" indent="0" defTabSz="457200" eaLnBrk="0" hangingPunct="0">
              <a:spcBef>
                <a:spcPct val="0"/>
              </a:spcBef>
              <a:buNone/>
            </a:pPr>
            <a:r>
              <a:rPr lang="fr-FR" b="1">
                <a:ea typeface="MS PGothic" panose="020B0600070205080204" pitchFamily="34" charset="-128"/>
                <a:cs typeface="Arial" panose="020B0604020202020204" pitchFamily="34" charset="0"/>
              </a:rPr>
              <a:t>Mortalité à l’hôpital</a:t>
            </a:r>
          </a:p>
          <a:p>
            <a:pPr marL="0" indent="0" defTabSz="457200" eaLnBrk="0" hangingPunct="0">
              <a:spcBef>
                <a:spcPct val="0"/>
              </a:spcBef>
              <a:buNone/>
            </a:pPr>
            <a:r>
              <a:rPr lang="fr-FR">
                <a:solidFill>
                  <a:srgbClr val="0000FF"/>
                </a:solidFill>
                <a:ea typeface="MS PGothic" panose="020B0600070205080204" pitchFamily="34" charset="-128"/>
                <a:cs typeface="Arial" panose="020B0604020202020204" pitchFamily="34" charset="0"/>
              </a:rPr>
              <a:t>		= 118/472 x 100 = 25 %</a:t>
            </a:r>
          </a:p>
          <a:p>
            <a:pPr marL="0" indent="0" defTabSz="457200" eaLnBrk="0" hangingPunct="0">
              <a:spcBef>
                <a:spcPct val="0"/>
              </a:spcBef>
              <a:buNone/>
            </a:pPr>
            <a:endParaRPr lang="en-US" altLang="en-US" sz="24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a:p>
            <a:pPr marL="0" indent="0" defTabSz="457200" eaLnBrk="0" hangingPunct="0">
              <a:spcBef>
                <a:spcPct val="0"/>
              </a:spcBef>
              <a:buNone/>
            </a:pPr>
            <a:endParaRPr lang="en-US" altLang="en-US" sz="24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0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68E8614E-6BE8-4C5A-BFBB-B1826D3B42EA}"/>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1A9F82BB-BCC5-46BA-9A67-44DD244C498A}"/>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C801096E-26FE-4900-B554-18F54DE773FB}"/>
              </a:ext>
            </a:extLst>
          </p:cNvPr>
          <p:cNvSpPr>
            <a:spLocks noGrp="1"/>
          </p:cNvSpPr>
          <p:nvPr>
            <p:ph type="sldNum" sz="quarter" idx="12"/>
          </p:nvPr>
        </p:nvSpPr>
        <p:spPr/>
        <p:txBody>
          <a:bodyPr/>
          <a:lstStyle/>
          <a:p>
            <a:fld id="{89FC7F8A-5586-4ECC-ACD0-D19CCF8131D3}" type="slidenum">
              <a:rPr lang="fr-CH" smtClean="0"/>
              <a:t>34</a:t>
            </a:fld>
            <a:endParaRPr lang="fr-CH"/>
          </a:p>
        </p:txBody>
      </p:sp>
    </p:spTree>
    <p:custDataLst>
      <p:tags r:id="rId1"/>
    </p:custDataLst>
    <p:extLst>
      <p:ext uri="{BB962C8B-B14F-4D97-AF65-F5344CB8AC3E}">
        <p14:creationId xmlns:p14="http://schemas.microsoft.com/office/powerpoint/2010/main" val="797980006"/>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325" y="835795"/>
            <a:ext cx="6411948" cy="677108"/>
          </a:xfrm>
          <a:prstGeom prst="rect">
            <a:avLst/>
          </a:prstGeom>
          <a:noFill/>
        </p:spPr>
        <p:txBody>
          <a:bodyPr wrap="none">
            <a:spAutoFit/>
          </a:bodyPr>
          <a:lstStyle/>
          <a:p>
            <a:pPr eaLnBrk="1" hangingPunct="1">
              <a:defRPr/>
            </a:pPr>
            <a:r>
              <a:rPr lang="fr-FR" sz="2000" b="1">
                <a:ea typeface="ＭＳ Ｐゴシック" charset="0"/>
                <a:cs typeface="ＭＳ Ｐゴシック" charset="0"/>
              </a:rPr>
              <a:t>Tableau 2. Taux de létalité de la rougeole à Boukoki, Niamey, Niger, 2003-2005</a:t>
            </a:r>
          </a:p>
          <a:p>
            <a:pPr eaLnBrk="1" hangingPunct="1">
              <a:defRPr/>
            </a:pPr>
            <a:endParaRPr lang="en-US" b="1" dirty="0">
              <a:ea typeface="ＭＳ Ｐゴシック" charset="0"/>
              <a:cs typeface="ＭＳ Ｐゴシック" charset="0"/>
            </a:endParaRPr>
          </a:p>
        </p:txBody>
      </p:sp>
      <p:graphicFrame>
        <p:nvGraphicFramePr>
          <p:cNvPr id="3" name="Table 2"/>
          <p:cNvGraphicFramePr>
            <a:graphicFrameLocks noGrp="1"/>
          </p:cNvGraphicFramePr>
          <p:nvPr/>
        </p:nvGraphicFramePr>
        <p:xfrm>
          <a:off x="3101492" y="1321180"/>
          <a:ext cx="6096000" cy="1656951"/>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42482">
                <a:tc>
                  <a:txBody>
                    <a:bodyPr/>
                    <a:lstStyle/>
                    <a:p>
                      <a:pPr algn="ctr"/>
                      <a:r>
                        <a:rPr lang="fr-FR" sz="1800" b="1" baseline="0"/>
                        <a:t>Tranche d’âge</a:t>
                      </a:r>
                    </a:p>
                  </a:txBody>
                  <a:tcPr marT="45686" marB="45686">
                    <a:solidFill>
                      <a:schemeClr val="accent1">
                        <a:lumMod val="40000"/>
                        <a:lumOff val="60000"/>
                      </a:schemeClr>
                    </a:solidFill>
                  </a:tcPr>
                </a:tc>
                <a:tc>
                  <a:txBody>
                    <a:bodyPr/>
                    <a:lstStyle/>
                    <a:p>
                      <a:pPr algn="ctr"/>
                      <a:r>
                        <a:rPr lang="fr-FR" sz="1800" b="1" baseline="0"/>
                        <a:t>Nombre de cas</a:t>
                      </a:r>
                    </a:p>
                  </a:txBody>
                  <a:tcPr marT="45686" marB="45686">
                    <a:solidFill>
                      <a:schemeClr val="accent1">
                        <a:lumMod val="40000"/>
                        <a:lumOff val="60000"/>
                      </a:schemeClr>
                    </a:solidFill>
                  </a:tcPr>
                </a:tc>
                <a:tc>
                  <a:txBody>
                    <a:bodyPr/>
                    <a:lstStyle/>
                    <a:p>
                      <a:pPr algn="ctr"/>
                      <a:r>
                        <a:rPr lang="fr-FR" sz="1800" b="1" baseline="0"/>
                        <a:t>Nombre de décès</a:t>
                      </a:r>
                    </a:p>
                  </a:txBody>
                  <a:tcPr marT="45686" marB="45686">
                    <a:solidFill>
                      <a:schemeClr val="accent1">
                        <a:lumMod val="40000"/>
                        <a:lumOff val="60000"/>
                      </a:schemeClr>
                    </a:solidFill>
                  </a:tcPr>
                </a:tc>
                <a:tc>
                  <a:txBody>
                    <a:bodyPr/>
                    <a:lstStyle/>
                    <a:p>
                      <a:pPr algn="ctr"/>
                      <a:r>
                        <a:rPr lang="fr-FR" sz="1800" b="1" baseline="0"/>
                        <a:t>Taux de létalité (%)</a:t>
                      </a:r>
                    </a:p>
                  </a:txBody>
                  <a:tcPr marT="45686" marB="45686">
                    <a:solidFill>
                      <a:schemeClr val="accent1">
                        <a:lumMod val="40000"/>
                        <a:lumOff val="60000"/>
                      </a:schemeClr>
                    </a:solidFill>
                  </a:tcPr>
                </a:tc>
                <a:extLst>
                  <a:ext uri="{0D108BD9-81ED-4DB2-BD59-A6C34878D82A}">
                    <a16:rowId xmlns:a16="http://schemas.microsoft.com/office/drawing/2014/main" val="10000"/>
                  </a:ext>
                </a:extLst>
              </a:tr>
              <a:tr h="642482">
                <a:tc>
                  <a:txBody>
                    <a:bodyPr/>
                    <a:lstStyle/>
                    <a:p>
                      <a:r>
                        <a:rPr lang="fr-FR" sz="1800" baseline="0"/>
                        <a:t>Toutes les tranches d’âge</a:t>
                      </a:r>
                    </a:p>
                  </a:txBody>
                  <a:tcPr marT="45686" marB="45686"/>
                </a:tc>
                <a:tc>
                  <a:txBody>
                    <a:bodyPr/>
                    <a:lstStyle/>
                    <a:p>
                      <a:pPr algn="ctr"/>
                      <a:r>
                        <a:rPr lang="fr-FR" sz="1800" baseline="0"/>
                        <a:t>767</a:t>
                      </a:r>
                    </a:p>
                  </a:txBody>
                  <a:tcPr marT="45686" marB="45686"/>
                </a:tc>
                <a:tc>
                  <a:txBody>
                    <a:bodyPr/>
                    <a:lstStyle/>
                    <a:p>
                      <a:pPr algn="ctr"/>
                      <a:r>
                        <a:rPr lang="fr-FR" sz="1800" baseline="0"/>
                        <a:t>30</a:t>
                      </a:r>
                    </a:p>
                  </a:txBody>
                  <a:tcPr marT="45686" marB="45686"/>
                </a:tc>
                <a:tc>
                  <a:txBody>
                    <a:bodyPr/>
                    <a:lstStyle/>
                    <a:p>
                      <a:pPr algn="ctr"/>
                      <a:r>
                        <a:rPr lang="fr-FR" sz="1800" baseline="0">
                          <a:solidFill>
                            <a:srgbClr val="FF0000"/>
                          </a:solidFill>
                        </a:rPr>
                        <a:t>3,9</a:t>
                      </a:r>
                    </a:p>
                  </a:txBody>
                  <a:tcPr marT="45686" marB="45686"/>
                </a:tc>
                <a:extLst>
                  <a:ext uri="{0D108BD9-81ED-4DB2-BD59-A6C34878D82A}">
                    <a16:rowId xmlns:a16="http://schemas.microsoft.com/office/drawing/2014/main" val="10001"/>
                  </a:ext>
                </a:extLst>
              </a:tr>
              <a:tr h="371987">
                <a:tc>
                  <a:txBody>
                    <a:bodyPr/>
                    <a:lstStyle/>
                    <a:p>
                      <a:r>
                        <a:rPr lang="fr-FR" sz="1800" baseline="0"/>
                        <a:t>Moins de 5 ans</a:t>
                      </a:r>
                    </a:p>
                  </a:txBody>
                  <a:tcPr marT="45686" marB="45686"/>
                </a:tc>
                <a:tc>
                  <a:txBody>
                    <a:bodyPr/>
                    <a:lstStyle/>
                    <a:p>
                      <a:pPr algn="ctr"/>
                      <a:r>
                        <a:rPr lang="fr-FR" sz="1800" baseline="0"/>
                        <a:t>625</a:t>
                      </a:r>
                    </a:p>
                  </a:txBody>
                  <a:tcPr marT="45686" marB="45686"/>
                </a:tc>
                <a:tc>
                  <a:txBody>
                    <a:bodyPr/>
                    <a:lstStyle/>
                    <a:p>
                      <a:pPr algn="ctr"/>
                      <a:r>
                        <a:rPr lang="fr-FR" sz="1800" baseline="0"/>
                        <a:t>29</a:t>
                      </a:r>
                    </a:p>
                  </a:txBody>
                  <a:tcPr marT="45686" marB="45686"/>
                </a:tc>
                <a:tc>
                  <a:txBody>
                    <a:bodyPr/>
                    <a:lstStyle/>
                    <a:p>
                      <a:pPr algn="ctr"/>
                      <a:r>
                        <a:rPr lang="fr-FR" sz="1800" baseline="0">
                          <a:solidFill>
                            <a:srgbClr val="FF0000"/>
                          </a:solidFill>
                        </a:rPr>
                        <a:t>4,6</a:t>
                      </a:r>
                    </a:p>
                  </a:txBody>
                  <a:tcPr marT="45686" marB="45686"/>
                </a:tc>
                <a:extLst>
                  <a:ext uri="{0D108BD9-81ED-4DB2-BD59-A6C34878D82A}">
                    <a16:rowId xmlns:a16="http://schemas.microsoft.com/office/drawing/2014/main" val="10002"/>
                  </a:ext>
                </a:extLst>
              </a:tr>
            </a:tbl>
          </a:graphicData>
        </a:graphic>
      </p:graphicFrame>
      <p:sp>
        <p:nvSpPr>
          <p:cNvPr id="4" name="TextBox 3"/>
          <p:cNvSpPr txBox="1"/>
          <p:nvPr/>
        </p:nvSpPr>
        <p:spPr>
          <a:xfrm>
            <a:off x="1645209" y="3209536"/>
            <a:ext cx="7786170" cy="677108"/>
          </a:xfrm>
          <a:prstGeom prst="rect">
            <a:avLst/>
          </a:prstGeom>
          <a:noFill/>
        </p:spPr>
        <p:txBody>
          <a:bodyPr wrap="none">
            <a:spAutoFit/>
          </a:bodyPr>
          <a:lstStyle/>
          <a:p>
            <a:pPr eaLnBrk="1" hangingPunct="1">
              <a:defRPr/>
            </a:pPr>
            <a:r>
              <a:rPr lang="fr-FR" sz="2000" b="1">
                <a:ea typeface="ＭＳ Ｐゴシック" charset="0"/>
                <a:cs typeface="ＭＳ Ｐゴシック" charset="0"/>
              </a:rPr>
              <a:t>Tableau 3.  Taux de létalité spécifique à l’âge de la rougeole à Boukoki, Niamey, Niger, 2003-2005</a:t>
            </a:r>
          </a:p>
          <a:p>
            <a:pPr eaLnBrk="1" hangingPunct="1">
              <a:defRPr/>
            </a:pPr>
            <a:endParaRPr lang="en-US" dirty="0">
              <a:latin typeface="Arial" charset="0"/>
              <a:ea typeface="ＭＳ Ｐゴシック" charset="0"/>
              <a:cs typeface="ＭＳ Ｐゴシック" charset="0"/>
            </a:endParaRPr>
          </a:p>
        </p:txBody>
      </p:sp>
      <p:graphicFrame>
        <p:nvGraphicFramePr>
          <p:cNvPr id="5" name="Table 4"/>
          <p:cNvGraphicFramePr>
            <a:graphicFrameLocks noGrp="1"/>
          </p:cNvGraphicFramePr>
          <p:nvPr/>
        </p:nvGraphicFramePr>
        <p:xfrm>
          <a:off x="3101492" y="3672349"/>
          <a:ext cx="6096000" cy="2493961"/>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8595">
                <a:tc>
                  <a:txBody>
                    <a:bodyPr/>
                    <a:lstStyle/>
                    <a:p>
                      <a:pPr algn="ctr"/>
                      <a:r>
                        <a:rPr lang="fr-FR" sz="1800" b="1"/>
                        <a:t>Âge (mois)</a:t>
                      </a:r>
                    </a:p>
                  </a:txBody>
                  <a:tcPr marT="45713" marB="45713">
                    <a:solidFill>
                      <a:schemeClr val="accent1">
                        <a:lumMod val="40000"/>
                        <a:lumOff val="60000"/>
                      </a:schemeClr>
                    </a:solidFill>
                  </a:tcPr>
                </a:tc>
                <a:tc>
                  <a:txBody>
                    <a:bodyPr/>
                    <a:lstStyle/>
                    <a:p>
                      <a:pPr algn="ctr"/>
                      <a:r>
                        <a:rPr lang="fr-FR" sz="1800" b="1"/>
                        <a:t>Nombre de cas</a:t>
                      </a:r>
                    </a:p>
                  </a:txBody>
                  <a:tcPr marT="45713" marB="45713">
                    <a:solidFill>
                      <a:schemeClr val="accent1">
                        <a:lumMod val="40000"/>
                        <a:lumOff val="60000"/>
                      </a:schemeClr>
                    </a:solidFill>
                  </a:tcPr>
                </a:tc>
                <a:tc>
                  <a:txBody>
                    <a:bodyPr/>
                    <a:lstStyle/>
                    <a:p>
                      <a:pPr algn="ctr"/>
                      <a:r>
                        <a:rPr lang="fr-FR" sz="1800" b="1"/>
                        <a:t>Nombre de décès</a:t>
                      </a:r>
                    </a:p>
                  </a:txBody>
                  <a:tcPr marT="45713" marB="45713">
                    <a:solidFill>
                      <a:schemeClr val="accent1">
                        <a:lumMod val="40000"/>
                        <a:lumOff val="60000"/>
                      </a:schemeClr>
                    </a:solidFill>
                  </a:tcPr>
                </a:tc>
                <a:tc>
                  <a:txBody>
                    <a:bodyPr/>
                    <a:lstStyle/>
                    <a:p>
                      <a:pPr algn="ctr"/>
                      <a:r>
                        <a:rPr lang="fr-FR" sz="1800" b="1"/>
                        <a:t>Taux de létalité (%)</a:t>
                      </a:r>
                    </a:p>
                  </a:txBody>
                  <a:tcPr marT="45713" marB="45713">
                    <a:solidFill>
                      <a:schemeClr val="accent1">
                        <a:lumMod val="40000"/>
                        <a:lumOff val="60000"/>
                      </a:schemeClr>
                    </a:solidFill>
                  </a:tcPr>
                </a:tc>
                <a:extLst>
                  <a:ext uri="{0D108BD9-81ED-4DB2-BD59-A6C34878D82A}">
                    <a16:rowId xmlns:a16="http://schemas.microsoft.com/office/drawing/2014/main" val="10000"/>
                  </a:ext>
                </a:extLst>
              </a:tr>
              <a:tr h="370779">
                <a:tc>
                  <a:txBody>
                    <a:bodyPr/>
                    <a:lstStyle/>
                    <a:p>
                      <a:r>
                        <a:rPr lang="fr-FR" sz="1800"/>
                        <a:t>&lt;12</a:t>
                      </a:r>
                    </a:p>
                  </a:txBody>
                  <a:tcPr marT="45713" marB="45713">
                    <a:solidFill>
                      <a:srgbClr val="FFFF00"/>
                    </a:solidFill>
                  </a:tcPr>
                </a:tc>
                <a:tc>
                  <a:txBody>
                    <a:bodyPr/>
                    <a:lstStyle/>
                    <a:p>
                      <a:pPr algn="ctr"/>
                      <a:r>
                        <a:rPr lang="fr-FR" sz="1800"/>
                        <a:t>111</a:t>
                      </a:r>
                    </a:p>
                  </a:txBody>
                  <a:tcPr marT="45713" marB="45713">
                    <a:solidFill>
                      <a:srgbClr val="FFFF00"/>
                    </a:solidFill>
                  </a:tcPr>
                </a:tc>
                <a:tc>
                  <a:txBody>
                    <a:bodyPr/>
                    <a:lstStyle/>
                    <a:p>
                      <a:pPr algn="ctr"/>
                      <a:r>
                        <a:rPr lang="fr-FR" sz="1800"/>
                        <a:t>8</a:t>
                      </a:r>
                    </a:p>
                  </a:txBody>
                  <a:tcPr marT="45713" marB="45713">
                    <a:solidFill>
                      <a:srgbClr val="FFFF00"/>
                    </a:solidFill>
                  </a:tcPr>
                </a:tc>
                <a:tc>
                  <a:txBody>
                    <a:bodyPr/>
                    <a:lstStyle/>
                    <a:p>
                      <a:pPr algn="ctr"/>
                      <a:r>
                        <a:rPr lang="fr-FR" sz="1800">
                          <a:solidFill>
                            <a:srgbClr val="FF0000"/>
                          </a:solidFill>
                        </a:rPr>
                        <a:t>7,2</a:t>
                      </a:r>
                    </a:p>
                  </a:txBody>
                  <a:tcPr marT="45713" marB="45713">
                    <a:solidFill>
                      <a:srgbClr val="FFFF00"/>
                    </a:solidFill>
                  </a:tcPr>
                </a:tc>
                <a:extLst>
                  <a:ext uri="{0D108BD9-81ED-4DB2-BD59-A6C34878D82A}">
                    <a16:rowId xmlns:a16="http://schemas.microsoft.com/office/drawing/2014/main" val="10001"/>
                  </a:ext>
                </a:extLst>
              </a:tr>
              <a:tr h="370779">
                <a:tc>
                  <a:txBody>
                    <a:bodyPr/>
                    <a:lstStyle/>
                    <a:p>
                      <a:r>
                        <a:rPr lang="fr-FR" sz="1800"/>
                        <a:t>12-35</a:t>
                      </a:r>
                    </a:p>
                  </a:txBody>
                  <a:tcPr marT="45713" marB="45713"/>
                </a:tc>
                <a:tc>
                  <a:txBody>
                    <a:bodyPr/>
                    <a:lstStyle/>
                    <a:p>
                      <a:pPr algn="ctr"/>
                      <a:r>
                        <a:rPr lang="fr-FR" sz="1800"/>
                        <a:t>335</a:t>
                      </a:r>
                    </a:p>
                  </a:txBody>
                  <a:tcPr marT="45713" marB="45713"/>
                </a:tc>
                <a:tc>
                  <a:txBody>
                    <a:bodyPr/>
                    <a:lstStyle/>
                    <a:p>
                      <a:pPr algn="ctr"/>
                      <a:r>
                        <a:rPr lang="fr-FR" sz="1800"/>
                        <a:t>14</a:t>
                      </a:r>
                    </a:p>
                  </a:txBody>
                  <a:tcPr marT="45713" marB="45713"/>
                </a:tc>
                <a:tc>
                  <a:txBody>
                    <a:bodyPr/>
                    <a:lstStyle/>
                    <a:p>
                      <a:pPr algn="ctr"/>
                      <a:r>
                        <a:rPr lang="fr-FR" sz="1800">
                          <a:solidFill>
                            <a:srgbClr val="FF0000"/>
                          </a:solidFill>
                        </a:rPr>
                        <a:t>4,2</a:t>
                      </a:r>
                    </a:p>
                  </a:txBody>
                  <a:tcPr marT="45713" marB="45713"/>
                </a:tc>
                <a:extLst>
                  <a:ext uri="{0D108BD9-81ED-4DB2-BD59-A6C34878D82A}">
                    <a16:rowId xmlns:a16="http://schemas.microsoft.com/office/drawing/2014/main" val="10002"/>
                  </a:ext>
                </a:extLst>
              </a:tr>
              <a:tr h="370779">
                <a:tc>
                  <a:txBody>
                    <a:bodyPr/>
                    <a:lstStyle/>
                    <a:p>
                      <a:r>
                        <a:rPr lang="fr-FR" sz="1800"/>
                        <a:t>36-59</a:t>
                      </a:r>
                    </a:p>
                  </a:txBody>
                  <a:tcPr marT="45713" marB="45713"/>
                </a:tc>
                <a:tc>
                  <a:txBody>
                    <a:bodyPr/>
                    <a:lstStyle/>
                    <a:p>
                      <a:pPr algn="ctr"/>
                      <a:r>
                        <a:rPr lang="fr-FR" sz="1800"/>
                        <a:t>179</a:t>
                      </a:r>
                    </a:p>
                  </a:txBody>
                  <a:tcPr marT="45713" marB="45713"/>
                </a:tc>
                <a:tc>
                  <a:txBody>
                    <a:bodyPr/>
                    <a:lstStyle/>
                    <a:p>
                      <a:pPr algn="ctr"/>
                      <a:r>
                        <a:rPr lang="fr-FR" sz="1800"/>
                        <a:t>7</a:t>
                      </a:r>
                    </a:p>
                  </a:txBody>
                  <a:tcPr marT="45713" marB="45713"/>
                </a:tc>
                <a:tc>
                  <a:txBody>
                    <a:bodyPr/>
                    <a:lstStyle/>
                    <a:p>
                      <a:pPr algn="ctr"/>
                      <a:r>
                        <a:rPr lang="fr-FR" sz="1800">
                          <a:solidFill>
                            <a:srgbClr val="FF0000"/>
                          </a:solidFill>
                        </a:rPr>
                        <a:t>3,9</a:t>
                      </a:r>
                    </a:p>
                  </a:txBody>
                  <a:tcPr marT="45713" marB="45713"/>
                </a:tc>
                <a:extLst>
                  <a:ext uri="{0D108BD9-81ED-4DB2-BD59-A6C34878D82A}">
                    <a16:rowId xmlns:a16="http://schemas.microsoft.com/office/drawing/2014/main" val="10003"/>
                  </a:ext>
                </a:extLst>
              </a:tr>
              <a:tr h="370779">
                <a:tc>
                  <a:txBody>
                    <a:bodyPr/>
                    <a:lstStyle/>
                    <a:p>
                      <a:r>
                        <a:rPr lang="fr-FR" sz="1800" u="sng"/>
                        <a:t>&gt;</a:t>
                      </a:r>
                      <a:r>
                        <a:rPr lang="fr-FR" sz="1800"/>
                        <a:t> 60</a:t>
                      </a:r>
                    </a:p>
                  </a:txBody>
                  <a:tcPr marT="45713" marB="45713"/>
                </a:tc>
                <a:tc>
                  <a:txBody>
                    <a:bodyPr/>
                    <a:lstStyle/>
                    <a:p>
                      <a:pPr algn="ctr"/>
                      <a:r>
                        <a:rPr lang="fr-FR" sz="1800"/>
                        <a:t>142</a:t>
                      </a:r>
                    </a:p>
                  </a:txBody>
                  <a:tcPr marT="45713" marB="45713"/>
                </a:tc>
                <a:tc>
                  <a:txBody>
                    <a:bodyPr/>
                    <a:lstStyle/>
                    <a:p>
                      <a:pPr algn="ctr"/>
                      <a:r>
                        <a:rPr lang="fr-FR" sz="1800"/>
                        <a:t>1</a:t>
                      </a:r>
                    </a:p>
                  </a:txBody>
                  <a:tcPr marT="45713" marB="45713"/>
                </a:tc>
                <a:tc>
                  <a:txBody>
                    <a:bodyPr/>
                    <a:lstStyle/>
                    <a:p>
                      <a:pPr algn="ctr"/>
                      <a:r>
                        <a:rPr lang="fr-FR" sz="1800">
                          <a:solidFill>
                            <a:srgbClr val="FF0000"/>
                          </a:solidFill>
                        </a:rPr>
                        <a:t>0,7</a:t>
                      </a:r>
                    </a:p>
                  </a:txBody>
                  <a:tcPr marT="45713" marB="45713"/>
                </a:tc>
                <a:extLst>
                  <a:ext uri="{0D108BD9-81ED-4DB2-BD59-A6C34878D82A}">
                    <a16:rowId xmlns:a16="http://schemas.microsoft.com/office/drawing/2014/main" val="10004"/>
                  </a:ext>
                </a:extLst>
              </a:tr>
              <a:tr h="370779">
                <a:tc>
                  <a:txBody>
                    <a:bodyPr/>
                    <a:lstStyle/>
                    <a:p>
                      <a:r>
                        <a:rPr lang="fr-FR" sz="1800"/>
                        <a:t>Total</a:t>
                      </a:r>
                    </a:p>
                  </a:txBody>
                  <a:tcPr marT="45713" marB="45713"/>
                </a:tc>
                <a:tc>
                  <a:txBody>
                    <a:bodyPr/>
                    <a:lstStyle/>
                    <a:p>
                      <a:pPr algn="ctr"/>
                      <a:r>
                        <a:rPr lang="fr-FR" sz="1800"/>
                        <a:t>767</a:t>
                      </a:r>
                    </a:p>
                  </a:txBody>
                  <a:tcPr marT="45713" marB="45713"/>
                </a:tc>
                <a:tc>
                  <a:txBody>
                    <a:bodyPr/>
                    <a:lstStyle/>
                    <a:p>
                      <a:pPr algn="ctr"/>
                      <a:r>
                        <a:rPr lang="fr-FR" sz="1800"/>
                        <a:t>30</a:t>
                      </a:r>
                    </a:p>
                  </a:txBody>
                  <a:tcPr marT="45713" marB="45713"/>
                </a:tc>
                <a:tc>
                  <a:txBody>
                    <a:bodyPr/>
                    <a:lstStyle/>
                    <a:p>
                      <a:pPr algn="ctr"/>
                      <a:r>
                        <a:rPr lang="fr-FR" sz="1800">
                          <a:solidFill>
                            <a:srgbClr val="FF0000"/>
                          </a:solidFill>
                        </a:rPr>
                        <a:t>3,9</a:t>
                      </a:r>
                    </a:p>
                  </a:txBody>
                  <a:tcPr marT="45713" marB="45713"/>
                </a:tc>
                <a:extLst>
                  <a:ext uri="{0D108BD9-81ED-4DB2-BD59-A6C34878D82A}">
                    <a16:rowId xmlns:a16="http://schemas.microsoft.com/office/drawing/2014/main" val="10005"/>
                  </a:ext>
                </a:extLst>
              </a:tr>
            </a:tbl>
          </a:graphicData>
        </a:graphic>
      </p:graphicFrame>
      <p:sp>
        <p:nvSpPr>
          <p:cNvPr id="6" name="TextBox 5"/>
          <p:cNvSpPr txBox="1"/>
          <p:nvPr/>
        </p:nvSpPr>
        <p:spPr>
          <a:xfrm>
            <a:off x="1577361" y="6397626"/>
            <a:ext cx="8863780" cy="460375"/>
          </a:xfrm>
          <a:prstGeom prst="rect">
            <a:avLst/>
          </a:prstGeom>
          <a:noFill/>
        </p:spPr>
        <p:txBody>
          <a:bodyPr wrap="square">
            <a:spAutoFit/>
          </a:bodyPr>
          <a:lstStyle/>
          <a:p>
            <a:pPr eaLnBrk="1" hangingPunct="1">
              <a:defRPr/>
            </a:pPr>
            <a:r>
              <a:rPr lang="fr-FR" sz="1200">
                <a:ea typeface="ＭＳ Ｐゴシック" charset="0"/>
                <a:cs typeface="ＭＳ Ｐゴシック" charset="0"/>
              </a:rPr>
              <a:t>Source : Grais RF, Dubray C, Gersti S et al. Unacceptably high mortality related to measles epidemics in Niger, Nigeria and Chad. PLoS Medicine. 2007:4(1):0122-0129.</a:t>
            </a:r>
          </a:p>
        </p:txBody>
      </p:sp>
      <p:sp>
        <p:nvSpPr>
          <p:cNvPr id="8" name="Rectangle 7">
            <a:extLst>
              <a:ext uri="{FF2B5EF4-FFF2-40B4-BE49-F238E27FC236}">
                <a16:creationId xmlns:a16="http://schemas.microsoft.com/office/drawing/2014/main" id="{8FDFD146-9A39-4CF0-832C-87B278B15ABD}"/>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ACA39A0C-9F0E-43F0-8506-551735BC1C86}"/>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7" name="Slide Number Placeholder 6">
            <a:extLst>
              <a:ext uri="{FF2B5EF4-FFF2-40B4-BE49-F238E27FC236}">
                <a16:creationId xmlns:a16="http://schemas.microsoft.com/office/drawing/2014/main" id="{EEA7BACE-FE36-4AD6-9BC5-D06C4894B583}"/>
              </a:ext>
            </a:extLst>
          </p:cNvPr>
          <p:cNvSpPr>
            <a:spLocks noGrp="1"/>
          </p:cNvSpPr>
          <p:nvPr>
            <p:ph type="sldNum" sz="quarter" idx="12"/>
          </p:nvPr>
        </p:nvSpPr>
        <p:spPr/>
        <p:txBody>
          <a:bodyPr/>
          <a:lstStyle/>
          <a:p>
            <a:fld id="{89FC7F8A-5586-4ECC-ACD0-D19CCF8131D3}" type="slidenum">
              <a:rPr lang="fr-CH" smtClean="0"/>
              <a:t>35</a:t>
            </a:fld>
            <a:endParaRPr lang="fr-CH"/>
          </a:p>
        </p:txBody>
      </p:sp>
    </p:spTree>
    <p:extLst>
      <p:ext uri="{BB962C8B-B14F-4D97-AF65-F5344CB8AC3E}">
        <p14:creationId xmlns:p14="http://schemas.microsoft.com/office/powerpoint/2010/main" val="181421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30022"/>
            <a:ext cx="9144000" cy="261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594207"/>
            <a:ext cx="882015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4" name="Text Box 3"/>
          <p:cNvSpPr txBox="1">
            <a:spLocks noChangeArrowheads="1"/>
          </p:cNvSpPr>
          <p:nvPr/>
        </p:nvSpPr>
        <p:spPr bwMode="auto">
          <a:xfrm>
            <a:off x="3209925" y="6263793"/>
            <a:ext cx="8370281"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itchFamily="32" charset="0"/>
              </a:defRPr>
            </a:lvl1pPr>
            <a:lvl2pPr marL="742950" indent="-28575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itchFamily="32" charset="0"/>
              </a:defRPr>
            </a:lvl2pPr>
            <a:lvl3pPr marL="11430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itchFamily="32" charset="0"/>
              </a:defRPr>
            </a:lvl3pPr>
            <a:lvl4pPr marL="16002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4pPr>
            <a:lvl5pPr marL="2057400" indent="-228600">
              <a:spcBef>
                <a:spcPct val="20000"/>
              </a:spcBef>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itchFamily="32" charset="0"/>
              </a:defRPr>
            </a:lvl9pPr>
          </a:lstStyle>
          <a:p>
            <a:pPr>
              <a:spcBef>
                <a:spcPct val="0"/>
              </a:spcBef>
              <a:buFontTx/>
              <a:buNone/>
            </a:pPr>
            <a:r>
              <a:rPr lang="fr-FR" sz="1400">
                <a:solidFill>
                  <a:srgbClr val="000000"/>
                </a:solidFill>
              </a:rPr>
              <a:t>https://www.humanitarianresponse.info/system/files/documents/files/ht-unct-cholerafactsheet24april2017.pdf</a:t>
            </a:r>
          </a:p>
        </p:txBody>
      </p:sp>
      <p:sp>
        <p:nvSpPr>
          <p:cNvPr id="5" name="Rectangle 4">
            <a:extLst>
              <a:ext uri="{FF2B5EF4-FFF2-40B4-BE49-F238E27FC236}">
                <a16:creationId xmlns:a16="http://schemas.microsoft.com/office/drawing/2014/main" id="{5B672D56-B457-4497-AD9C-46DFC3B0506D}"/>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8F710633-FA83-42C8-A2BF-F7A90B3AB160}"/>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174DC3F7-6EA4-4848-A025-84EABD0C8329}"/>
              </a:ext>
            </a:extLst>
          </p:cNvPr>
          <p:cNvSpPr>
            <a:spLocks noGrp="1"/>
          </p:cNvSpPr>
          <p:nvPr>
            <p:ph type="sldNum" sz="quarter" idx="12"/>
          </p:nvPr>
        </p:nvSpPr>
        <p:spPr/>
        <p:txBody>
          <a:bodyPr/>
          <a:lstStyle/>
          <a:p>
            <a:fld id="{89FC7F8A-5586-4ECC-ACD0-D19CCF8131D3}" type="slidenum">
              <a:rPr lang="fr-CH" smtClean="0"/>
              <a:t>36</a:t>
            </a:fld>
            <a:endParaRPr lang="fr-CH"/>
          </a:p>
        </p:txBody>
      </p:sp>
    </p:spTree>
    <p:extLst>
      <p:ext uri="{BB962C8B-B14F-4D97-AF65-F5344CB8AC3E}">
        <p14:creationId xmlns:p14="http://schemas.microsoft.com/office/powerpoint/2010/main" val="29781288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56384" y="1280480"/>
            <a:ext cx="9250731" cy="4813271"/>
          </a:xfrm>
          <a:prstGeom prst="rect">
            <a:avLst/>
          </a:prstGeom>
        </p:spPr>
      </p:pic>
      <p:sp>
        <p:nvSpPr>
          <p:cNvPr id="6" name="TextBox 5"/>
          <p:cNvSpPr txBox="1"/>
          <p:nvPr/>
        </p:nvSpPr>
        <p:spPr>
          <a:xfrm>
            <a:off x="771501" y="300789"/>
            <a:ext cx="11420499" cy="584775"/>
          </a:xfrm>
          <a:prstGeom prst="rect">
            <a:avLst/>
          </a:prstGeom>
          <a:noFill/>
        </p:spPr>
        <p:txBody>
          <a:bodyPr wrap="none" rtlCol="0">
            <a:spAutoFit/>
          </a:bodyPr>
          <a:lstStyle/>
          <a:p>
            <a:r>
              <a:rPr lang="fr-FR" sz="3200" u="sng"/>
              <a:t>Relation entre l’incidence, la prévalence et le taux de létalité</a:t>
            </a:r>
          </a:p>
        </p:txBody>
      </p:sp>
      <p:sp>
        <p:nvSpPr>
          <p:cNvPr id="2" name="TextBox 1">
            <a:extLst>
              <a:ext uri="{FF2B5EF4-FFF2-40B4-BE49-F238E27FC236}">
                <a16:creationId xmlns:a16="http://schemas.microsoft.com/office/drawing/2014/main" id="{958CCC9B-436F-4024-971E-8C42DB203A13}"/>
              </a:ext>
            </a:extLst>
          </p:cNvPr>
          <p:cNvSpPr txBox="1"/>
          <p:nvPr/>
        </p:nvSpPr>
        <p:spPr>
          <a:xfrm>
            <a:off x="3835020" y="6488668"/>
            <a:ext cx="8198078" cy="369332"/>
          </a:xfrm>
          <a:prstGeom prst="rect">
            <a:avLst/>
          </a:prstGeom>
          <a:noFill/>
        </p:spPr>
        <p:txBody>
          <a:bodyPr wrap="none" rtlCol="0">
            <a:spAutoFit/>
          </a:bodyPr>
          <a:lstStyle/>
          <a:p>
            <a:r>
              <a:rPr lang="fr-FR" i="1"/>
              <a:t>Source : Public health in crisis affected populations, HPN Network Paper 61, déc. 2007</a:t>
            </a:r>
          </a:p>
        </p:txBody>
      </p:sp>
      <p:sp>
        <p:nvSpPr>
          <p:cNvPr id="7" name="Rectangle 6">
            <a:extLst>
              <a:ext uri="{FF2B5EF4-FFF2-40B4-BE49-F238E27FC236}">
                <a16:creationId xmlns:a16="http://schemas.microsoft.com/office/drawing/2014/main" id="{C4AD2AFA-EC65-4A06-AAEF-E4B63D5B4D04}"/>
              </a:ext>
            </a:extLst>
          </p:cNvPr>
          <p:cNvSpPr/>
          <p:nvPr/>
        </p:nvSpPr>
        <p:spPr>
          <a:xfrm>
            <a:off x="0" y="7016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9222D5C8-6EBF-4DAD-8011-8B6A5A5511BA}"/>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3" name="Slide Number Placeholder 2">
            <a:extLst>
              <a:ext uri="{FF2B5EF4-FFF2-40B4-BE49-F238E27FC236}">
                <a16:creationId xmlns:a16="http://schemas.microsoft.com/office/drawing/2014/main" id="{917B68E3-89CF-40F5-BE8A-0ED2BA7AC025}"/>
              </a:ext>
            </a:extLst>
          </p:cNvPr>
          <p:cNvSpPr>
            <a:spLocks noGrp="1"/>
          </p:cNvSpPr>
          <p:nvPr>
            <p:ph type="sldNum" sz="quarter" idx="12"/>
          </p:nvPr>
        </p:nvSpPr>
        <p:spPr/>
        <p:txBody>
          <a:bodyPr/>
          <a:lstStyle/>
          <a:p>
            <a:fld id="{89FC7F8A-5586-4ECC-ACD0-D19CCF8131D3}" type="slidenum">
              <a:rPr lang="fr-CH" smtClean="0"/>
              <a:t>37</a:t>
            </a:fld>
            <a:endParaRPr lang="fr-CH"/>
          </a:p>
        </p:txBody>
      </p:sp>
    </p:spTree>
    <p:extLst>
      <p:ext uri="{BB962C8B-B14F-4D97-AF65-F5344CB8AC3E}">
        <p14:creationId xmlns:p14="http://schemas.microsoft.com/office/powerpoint/2010/main" val="1914658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95115" y="209118"/>
            <a:ext cx="8801769" cy="1007641"/>
          </a:xfrm>
        </p:spPr>
        <p:txBody>
          <a:bodyPr/>
          <a:lstStyle/>
          <a:p>
            <a:pPr algn="ctr"/>
            <a:r>
              <a:rPr lang="fr-FR" u="sng">
                <a:latin typeface="+mn-lt"/>
                <a:ea typeface="ＭＳ Ｐゴシック" pitchFamily="34" charset="-128"/>
              </a:rPr>
              <a:t>Taux de mortalité</a:t>
            </a:r>
          </a:p>
        </p:txBody>
      </p:sp>
      <p:sp>
        <p:nvSpPr>
          <p:cNvPr id="3" name="Content Placeholder 2"/>
          <p:cNvSpPr>
            <a:spLocks noGrp="1"/>
          </p:cNvSpPr>
          <p:nvPr>
            <p:ph idx="1"/>
          </p:nvPr>
        </p:nvSpPr>
        <p:spPr>
          <a:xfrm>
            <a:off x="1283927" y="1702085"/>
            <a:ext cx="9966377" cy="5096923"/>
          </a:xfrm>
        </p:spPr>
        <p:txBody>
          <a:bodyPr>
            <a:normAutofit lnSpcReduction="10000"/>
          </a:bodyPr>
          <a:lstStyle/>
          <a:p>
            <a:pPr>
              <a:buFontTx/>
              <a:buNone/>
            </a:pPr>
            <a:r>
              <a:rPr lang="fr-FR" sz="2400">
                <a:latin typeface="Arial" panose="020B0604020202020204" pitchFamily="34" charset="0"/>
                <a:cs typeface="Arial" panose="020B0604020202020204" pitchFamily="34" charset="0"/>
              </a:rPr>
              <a:t>Nombre de </a:t>
            </a:r>
            <a:r>
              <a:rPr lang="fr-FR" sz="2400">
                <a:solidFill>
                  <a:srgbClr val="FF0000"/>
                </a:solidFill>
                <a:latin typeface="Arial" panose="020B0604020202020204" pitchFamily="34" charset="0"/>
                <a:cs typeface="Arial" panose="020B0604020202020204" pitchFamily="34" charset="0"/>
              </a:rPr>
              <a:t>décès</a:t>
            </a:r>
            <a:r>
              <a:rPr lang="fr-FR" sz="2400">
                <a:latin typeface="Arial" panose="020B0604020202020204" pitchFamily="34" charset="0"/>
                <a:cs typeface="Arial" panose="020B0604020202020204" pitchFamily="34" charset="0"/>
              </a:rPr>
              <a:t> survenant dans une </a:t>
            </a:r>
            <a:r>
              <a:rPr lang="fr-FR" sz="2400">
                <a:solidFill>
                  <a:srgbClr val="FF0000"/>
                </a:solidFill>
                <a:latin typeface="Arial" panose="020B0604020202020204" pitchFamily="34" charset="0"/>
                <a:cs typeface="Arial" panose="020B0604020202020204" pitchFamily="34" charset="0"/>
              </a:rPr>
              <a:t>population de taille connue</a:t>
            </a:r>
            <a:r>
              <a:rPr lang="fr-FR" sz="2400">
                <a:latin typeface="Arial" panose="020B0604020202020204" pitchFamily="34" charset="0"/>
                <a:cs typeface="Arial" panose="020B0604020202020204" pitchFamily="34" charset="0"/>
              </a:rPr>
              <a:t> à risque de décès </a:t>
            </a:r>
            <a:r>
              <a:rPr lang="fr-FR" sz="2400">
                <a:solidFill>
                  <a:srgbClr val="FF0000"/>
                </a:solidFill>
                <a:latin typeface="Arial" panose="020B0604020202020204" pitchFamily="34" charset="0"/>
                <a:cs typeface="Arial" panose="020B0604020202020204" pitchFamily="34" charset="0"/>
              </a:rPr>
              <a:t>pendant une période spécifique</a:t>
            </a:r>
            <a:r>
              <a:rPr lang="fr-FR" sz="240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endParaRPr>
          </a:p>
          <a:p>
            <a:pPr marL="0" indent="0">
              <a:buNone/>
            </a:pPr>
            <a:r>
              <a:rPr lang="fr-FR" sz="2400">
                <a:latin typeface="Arial" panose="020B0604020202020204" pitchFamily="34" charset="0"/>
              </a:rPr>
              <a:t>La population moyenne est utilisée pour le calcul des taux de mortalité</a:t>
            </a:r>
          </a:p>
          <a:p>
            <a:r>
              <a:rPr lang="fr-FR" sz="2400">
                <a:solidFill>
                  <a:prstClr val="black"/>
                </a:solidFill>
                <a:latin typeface="Arial" panose="020B0604020202020204" pitchFamily="34" charset="0"/>
                <a:ea typeface="MS PGothic" panose="020B0600070205080204" pitchFamily="34" charset="-128"/>
                <a:cs typeface="Arial" panose="020B0604020202020204" pitchFamily="34" charset="0"/>
              </a:rPr>
              <a:t>Il y a des naissances et des décès </a:t>
            </a:r>
          </a:p>
          <a:p>
            <a:endParaRPr lang="en-US" altLang="en-US" sz="2200" dirty="0">
              <a:solidFill>
                <a:prstClr val="black"/>
              </a:solidFill>
              <a:latin typeface="Arial" panose="020B0604020202020204" pitchFamily="34" charset="0"/>
              <a:ea typeface="MS PGothic" panose="020B0600070205080204" pitchFamily="34" charset="-128"/>
              <a:cs typeface="Arial" panose="020B0604020202020204" pitchFamily="34" charset="0"/>
            </a:endParaRPr>
          </a:p>
          <a:p>
            <a:pPr marL="0" indent="0">
              <a:buNone/>
            </a:pPr>
            <a:r>
              <a:rPr lang="fr-FR" sz="2400" b="1">
                <a:solidFill>
                  <a:srgbClr val="0000FF"/>
                </a:solidFill>
                <a:latin typeface="Arial" panose="020B0604020202020204" pitchFamily="34" charset="0"/>
                <a:ea typeface="MS PGothic" panose="020B0600070205080204" pitchFamily="34" charset="-128"/>
                <a:cs typeface="Arial" panose="020B0604020202020204" pitchFamily="34" charset="0"/>
              </a:rPr>
              <a:t>Population moyenne     = </a:t>
            </a:r>
            <a:r>
              <a:rPr lang="fr-FR" sz="2400" b="1" u="sng">
                <a:solidFill>
                  <a:srgbClr val="0000FF"/>
                </a:solidFill>
                <a:latin typeface="Arial" panose="020B0604020202020204" pitchFamily="34" charset="0"/>
                <a:ea typeface="MS PGothic" panose="020B0600070205080204" pitchFamily="34" charset="-128"/>
                <a:cs typeface="Arial" panose="020B0604020202020204" pitchFamily="34" charset="0"/>
              </a:rPr>
              <a:t>pop. au début + pop. à la fin</a:t>
            </a:r>
          </a:p>
          <a:p>
            <a:pPr marL="0" indent="0" defTabSz="457200" eaLnBrk="0" hangingPunct="0">
              <a:spcBef>
                <a:spcPct val="0"/>
              </a:spcBef>
              <a:buNone/>
            </a:pPr>
            <a:r>
              <a:rPr lang="fr-FR" sz="2200" b="1">
                <a:solidFill>
                  <a:srgbClr val="75B000"/>
                </a:solidFill>
                <a:latin typeface="Arial" panose="020B0604020202020204" pitchFamily="34" charset="0"/>
                <a:ea typeface="MS PGothic" panose="020B0600070205080204" pitchFamily="34" charset="-128"/>
                <a:cs typeface="Arial" panose="020B0604020202020204" pitchFamily="34" charset="0"/>
              </a:rPr>
              <a:t>										</a:t>
            </a:r>
            <a:r>
              <a:rPr lang="fr-FR" sz="2200" b="1">
                <a:solidFill>
                  <a:srgbClr val="0000FF"/>
                </a:solidFill>
                <a:latin typeface="Arial" panose="020B0604020202020204" pitchFamily="34" charset="0"/>
                <a:ea typeface="MS PGothic" panose="020B0600070205080204" pitchFamily="34" charset="-128"/>
                <a:cs typeface="Arial" panose="020B0604020202020204" pitchFamily="34" charset="0"/>
              </a:rPr>
              <a:t>                          2</a:t>
            </a:r>
          </a:p>
          <a:p>
            <a:pPr marL="0" indent="0" defTabSz="457200" eaLnBrk="0" hangingPunct="0">
              <a:spcBef>
                <a:spcPct val="0"/>
              </a:spcBef>
              <a:buNone/>
            </a:pPr>
            <a:endParaRPr lang="en-US" altLang="en-US" sz="2200" b="1" dirty="0">
              <a:latin typeface="Arial" panose="020B0604020202020204" pitchFamily="34" charset="0"/>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a:latin typeface="Arial" panose="020B0604020202020204" pitchFamily="34" charset="0"/>
                <a:ea typeface="MS PGothic" panose="020B0600070205080204" pitchFamily="34" charset="-128"/>
                <a:cs typeface="Arial" panose="020B0604020202020204" pitchFamily="34" charset="0"/>
              </a:rPr>
              <a:t>Taux brut de mortalité (TBM) : </a:t>
            </a:r>
            <a:r>
              <a:rPr lang="fr-FR">
                <a:latin typeface="Arial" panose="020B0604020202020204" pitchFamily="34" charset="0"/>
                <a:ea typeface="MS PGothic" panose="020B0600070205080204" pitchFamily="34" charset="-128"/>
                <a:cs typeface="Arial" panose="020B0604020202020204" pitchFamily="34" charset="0"/>
              </a:rPr>
              <a:t>toute la population</a:t>
            </a:r>
          </a:p>
          <a:p>
            <a:pPr marL="0" indent="0" defTabSz="457200" eaLnBrk="0" hangingPunct="0">
              <a:spcBef>
                <a:spcPct val="0"/>
              </a:spcBef>
              <a:buNone/>
            </a:pPr>
            <a:endParaRPr lang="en-US" altLang="en-US" b="1" dirty="0">
              <a:latin typeface="Arial" panose="020B0604020202020204" pitchFamily="34" charset="0"/>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a:latin typeface="Arial" panose="020B0604020202020204" pitchFamily="34" charset="0"/>
                <a:ea typeface="MS PGothic" panose="020B0600070205080204" pitchFamily="34" charset="-128"/>
                <a:cs typeface="Arial" panose="020B0604020202020204" pitchFamily="34" charset="0"/>
              </a:rPr>
              <a:t>Taux de mortalité spécifiques :  </a:t>
            </a:r>
            <a:r>
              <a:rPr lang="fr-FR">
                <a:latin typeface="Arial" panose="020B0604020202020204" pitchFamily="34" charset="0"/>
                <a:ea typeface="MS PGothic" panose="020B0600070205080204" pitchFamily="34" charset="-128"/>
                <a:cs typeface="Arial" panose="020B0604020202020204" pitchFamily="34" charset="0"/>
              </a:rPr>
              <a:t>à l’âge (moins de 5 ans),</a:t>
            </a:r>
          </a:p>
          <a:p>
            <a:pPr marL="0" indent="0" defTabSz="457200" eaLnBrk="0" hangingPunct="0">
              <a:spcBef>
                <a:spcPct val="0"/>
              </a:spcBef>
              <a:buNone/>
            </a:pPr>
            <a:r>
              <a:rPr lang="fr-FR">
                <a:latin typeface="Arial" panose="020B0604020202020204" pitchFamily="34" charset="0"/>
                <a:ea typeface="MS PGothic" panose="020B0600070205080204" pitchFamily="34" charset="-128"/>
                <a:cs typeface="Arial" panose="020B0604020202020204" pitchFamily="34" charset="0"/>
              </a:rPr>
              <a:t>                                                  au sexe, à la cause, etc.</a:t>
            </a:r>
          </a:p>
          <a:p>
            <a:pPr marL="0" indent="0" defTabSz="457200" eaLnBrk="0" hangingPunct="0">
              <a:spcBef>
                <a:spcPct val="0"/>
              </a:spcBef>
              <a:buNone/>
            </a:pPr>
            <a:endParaRPr lang="en-US" altLang="en-US" b="1" dirty="0">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F25DFCE8-64FF-4EFA-98EF-0FC877D44E72}"/>
              </a:ext>
            </a:extLst>
          </p:cNvPr>
          <p:cNvSpPr/>
          <p:nvPr/>
        </p:nvSpPr>
        <p:spPr>
          <a:xfrm>
            <a:off x="0" y="7016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EE3A3B3E-2649-4B35-87B0-C8913219D6AA}"/>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EB8E736D-7A68-470E-8869-8D2F0C771788}"/>
              </a:ext>
            </a:extLst>
          </p:cNvPr>
          <p:cNvSpPr>
            <a:spLocks noGrp="1"/>
          </p:cNvSpPr>
          <p:nvPr>
            <p:ph type="sldNum" sz="quarter" idx="12"/>
          </p:nvPr>
        </p:nvSpPr>
        <p:spPr/>
        <p:txBody>
          <a:bodyPr/>
          <a:lstStyle/>
          <a:p>
            <a:fld id="{89FC7F8A-5586-4ECC-ACD0-D19CCF8131D3}" type="slidenum">
              <a:rPr lang="fr-CH" smtClean="0"/>
              <a:t>38</a:t>
            </a:fld>
            <a:endParaRPr lang="fr-CH"/>
          </a:p>
        </p:txBody>
      </p:sp>
    </p:spTree>
    <p:custDataLst>
      <p:tags r:id="rId1"/>
    </p:custDataLst>
    <p:extLst>
      <p:ext uri="{BB962C8B-B14F-4D97-AF65-F5344CB8AC3E}">
        <p14:creationId xmlns:p14="http://schemas.microsoft.com/office/powerpoint/2010/main" val="3846367312"/>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5036" y="1795605"/>
            <a:ext cx="8580543" cy="4200929"/>
          </a:xfrm>
        </p:spPr>
        <p:txBody>
          <a:bodyPr/>
          <a:lstStyle/>
          <a:p>
            <a:pPr marL="400050" lvl="1" indent="0" defTabSz="457200" eaLnBrk="0" hangingPunct="0">
              <a:spcBef>
                <a:spcPct val="0"/>
              </a:spcBef>
              <a:buNone/>
            </a:pPr>
            <a:endParaRPr lang="en-US" altLang="en-US" dirty="0">
              <a:solidFill>
                <a:srgbClr val="3144FB"/>
              </a:solidFill>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r>
              <a:rPr lang="fr-FR" b="1">
                <a:ea typeface="MS PGothic" panose="020B0600070205080204" pitchFamily="34" charset="-128"/>
                <a:cs typeface="Arial" panose="020B0604020202020204" pitchFamily="34" charset="0"/>
              </a:rPr>
              <a:t>Taux brut de mortalité quotidien</a:t>
            </a:r>
          </a:p>
          <a:p>
            <a:pPr marL="400050" lvl="1" indent="0" defTabSz="457200" eaLnBrk="0" hangingPunct="0">
              <a:spcBef>
                <a:spcPct val="0"/>
              </a:spcBef>
              <a:buNone/>
            </a:pPr>
            <a:r>
              <a:rPr lang="fr-FR"/>
              <a:t>Exemple :</a:t>
            </a:r>
          </a:p>
          <a:p>
            <a:pPr marL="400050" lvl="1" indent="0" defTabSz="457200" eaLnBrk="0" hangingPunct="0">
              <a:spcBef>
                <a:spcPct val="0"/>
              </a:spcBef>
              <a:buNone/>
            </a:pPr>
            <a:r>
              <a:rPr lang="fr-FR"/>
              <a:t>Sur une période de 120 jours, le camp de Soflo, d’une population de 18 300 habitants, a enregistré 445 décès et 360 naissances. </a:t>
            </a:r>
          </a:p>
          <a:p>
            <a:pPr marL="400050" lvl="1" indent="0" defTabSz="457200" eaLnBrk="0" hangingPunct="0">
              <a:spcBef>
                <a:spcPct val="0"/>
              </a:spcBef>
              <a:buNone/>
            </a:pPr>
            <a:endParaRPr lang="en-US" altLang="en-US" dirty="0">
              <a:ea typeface="MS PGothic" panose="020B0600070205080204" pitchFamily="34" charset="-128"/>
              <a:cs typeface="Arial" panose="020B0604020202020204" pitchFamily="34" charset="0"/>
            </a:endParaRPr>
          </a:p>
          <a:p>
            <a:pPr marL="400050" lvl="1" indent="0" defTabSz="457200" eaLnBrk="0" hangingPunct="0">
              <a:spcBef>
                <a:spcPct val="0"/>
              </a:spcBef>
              <a:buNone/>
            </a:pPr>
            <a:r>
              <a:rPr lang="fr-FR"/>
              <a:t>Population moyenne</a:t>
            </a:r>
          </a:p>
          <a:p>
            <a:pPr marL="400050" lvl="1" indent="0" defTabSz="457200" eaLnBrk="0" hangingPunct="0">
              <a:spcBef>
                <a:spcPct val="0"/>
              </a:spcBef>
              <a:buNone/>
            </a:pPr>
            <a:r>
              <a:rPr lang="fr-FR">
                <a:solidFill>
                  <a:srgbClr val="0000FF"/>
                </a:solidFill>
                <a:ea typeface="MS PGothic" panose="020B0600070205080204" pitchFamily="34" charset="-128"/>
                <a:cs typeface="Arial" panose="020B0604020202020204" pitchFamily="34" charset="0"/>
              </a:rPr>
              <a:t>= 18 300 + 0,5(445) – 0,5(360) = 18 343</a:t>
            </a:r>
          </a:p>
          <a:p>
            <a:pPr marL="400050" lvl="1" indent="0" defTabSz="457200" eaLnBrk="0" hangingPunct="0">
              <a:spcBef>
                <a:spcPct val="0"/>
              </a:spcBef>
              <a:buNone/>
            </a:pPr>
            <a:endParaRPr lang="en-US" altLang="en-US" dirty="0">
              <a:ea typeface="MS PGothic" panose="020B0600070205080204" pitchFamily="34" charset="-128"/>
              <a:cs typeface="Arial" panose="020B0604020202020204" pitchFamily="34" charset="0"/>
            </a:endParaRPr>
          </a:p>
          <a:p>
            <a:pPr marL="400050" lvl="1" indent="0" defTabSz="457200" eaLnBrk="0" hangingPunct="0">
              <a:spcBef>
                <a:spcPct val="0"/>
              </a:spcBef>
              <a:buNone/>
            </a:pPr>
            <a:r>
              <a:rPr lang="fr-FR"/>
              <a:t>TBM quotidien </a:t>
            </a:r>
          </a:p>
          <a:p>
            <a:pPr marL="400050" lvl="1" indent="0" defTabSz="457200" eaLnBrk="0" hangingPunct="0">
              <a:spcBef>
                <a:spcPct val="0"/>
              </a:spcBef>
              <a:buNone/>
            </a:pPr>
            <a:r>
              <a:rPr lang="fr-FR">
                <a:solidFill>
                  <a:srgbClr val="0000FF"/>
                </a:solidFill>
                <a:ea typeface="MS PGothic" panose="020B0600070205080204" pitchFamily="34" charset="-128"/>
                <a:cs typeface="Arial" panose="020B0604020202020204" pitchFamily="34" charset="0"/>
              </a:rPr>
              <a:t>= 445/18 343 x 10 000/120 = 2,02 décès/10 000/jours</a:t>
            </a:r>
          </a:p>
        </p:txBody>
      </p:sp>
      <p:sp>
        <p:nvSpPr>
          <p:cNvPr id="2" name="TextBox 1">
            <a:extLst>
              <a:ext uri="{FF2B5EF4-FFF2-40B4-BE49-F238E27FC236}">
                <a16:creationId xmlns:a16="http://schemas.microsoft.com/office/drawing/2014/main" id="{40047A6C-2F22-44BF-B087-DFE43148E9BA}"/>
              </a:ext>
            </a:extLst>
          </p:cNvPr>
          <p:cNvSpPr txBox="1"/>
          <p:nvPr/>
        </p:nvSpPr>
        <p:spPr>
          <a:xfrm>
            <a:off x="2619358" y="476745"/>
            <a:ext cx="6392199" cy="769441"/>
          </a:xfrm>
          <a:prstGeom prst="rect">
            <a:avLst/>
          </a:prstGeom>
          <a:noFill/>
        </p:spPr>
        <p:txBody>
          <a:bodyPr wrap="none" rtlCol="0">
            <a:spAutoFit/>
          </a:bodyPr>
          <a:lstStyle/>
          <a:p>
            <a:pPr algn="ctr"/>
            <a:r>
              <a:rPr lang="fr-FR" sz="4400" u="sng"/>
              <a:t>Taux brut de mortalité (TBM)</a:t>
            </a:r>
          </a:p>
        </p:txBody>
      </p:sp>
      <p:sp>
        <p:nvSpPr>
          <p:cNvPr id="4" name="Rectangle 3">
            <a:extLst>
              <a:ext uri="{FF2B5EF4-FFF2-40B4-BE49-F238E27FC236}">
                <a16:creationId xmlns:a16="http://schemas.microsoft.com/office/drawing/2014/main" id="{0E95F02E-6C2F-405D-B00E-C8076C46643E}"/>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4DD9FD6-BD10-4F1D-B6EA-15E2640BE0FE}"/>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6" name="Slide Number Placeholder 5">
            <a:extLst>
              <a:ext uri="{FF2B5EF4-FFF2-40B4-BE49-F238E27FC236}">
                <a16:creationId xmlns:a16="http://schemas.microsoft.com/office/drawing/2014/main" id="{FEA3DC36-EE8C-44E0-9157-B8B271CFEF8C}"/>
              </a:ext>
            </a:extLst>
          </p:cNvPr>
          <p:cNvSpPr>
            <a:spLocks noGrp="1"/>
          </p:cNvSpPr>
          <p:nvPr>
            <p:ph type="sldNum" sz="quarter" idx="12"/>
          </p:nvPr>
        </p:nvSpPr>
        <p:spPr/>
        <p:txBody>
          <a:bodyPr/>
          <a:lstStyle/>
          <a:p>
            <a:fld id="{89FC7F8A-5586-4ECC-ACD0-D19CCF8131D3}" type="slidenum">
              <a:rPr lang="fr-CH" smtClean="0"/>
              <a:t>39</a:t>
            </a:fld>
            <a:endParaRPr lang="fr-CH"/>
          </a:p>
        </p:txBody>
      </p:sp>
    </p:spTree>
    <p:custDataLst>
      <p:tags r:id="rId1"/>
    </p:custDataLst>
    <p:extLst>
      <p:ext uri="{BB962C8B-B14F-4D97-AF65-F5344CB8AC3E}">
        <p14:creationId xmlns:p14="http://schemas.microsoft.com/office/powerpoint/2010/main" val="2218673530"/>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D672-2A80-4A49-9A41-3A5053C79245}"/>
              </a:ext>
            </a:extLst>
          </p:cNvPr>
          <p:cNvSpPr>
            <a:spLocks noGrp="1"/>
          </p:cNvSpPr>
          <p:nvPr>
            <p:ph type="title"/>
          </p:nvPr>
        </p:nvSpPr>
        <p:spPr>
          <a:xfrm>
            <a:off x="1012372" y="365122"/>
            <a:ext cx="2231571" cy="1325563"/>
          </a:xfrm>
        </p:spPr>
        <p:txBody>
          <a:bodyPr/>
          <a:lstStyle/>
          <a:p>
            <a:r>
              <a:rPr lang="fr-FR">
                <a:solidFill>
                  <a:srgbClr val="0000FF"/>
                </a:solidFill>
                <a:latin typeface="+mn-lt"/>
              </a:rPr>
              <a:t>Quiz…</a:t>
            </a:r>
          </a:p>
        </p:txBody>
      </p:sp>
      <p:sp>
        <p:nvSpPr>
          <p:cNvPr id="3" name="Content Placeholder 2">
            <a:extLst>
              <a:ext uri="{FF2B5EF4-FFF2-40B4-BE49-F238E27FC236}">
                <a16:creationId xmlns:a16="http://schemas.microsoft.com/office/drawing/2014/main" id="{9DE1CAE8-3069-4338-A1CD-AB5558749532}"/>
              </a:ext>
            </a:extLst>
          </p:cNvPr>
          <p:cNvSpPr>
            <a:spLocks noGrp="1"/>
          </p:cNvSpPr>
          <p:nvPr>
            <p:ph idx="1"/>
          </p:nvPr>
        </p:nvSpPr>
        <p:spPr>
          <a:xfrm>
            <a:off x="1012372" y="1801922"/>
            <a:ext cx="10515600" cy="4351338"/>
          </a:xfrm>
        </p:spPr>
        <p:txBody>
          <a:bodyPr/>
          <a:lstStyle/>
          <a:p>
            <a:pPr marL="514350" indent="-514350">
              <a:buAutoNum type="arabicPeriod"/>
            </a:pPr>
            <a:r>
              <a:rPr lang="fr-FR"/>
              <a:t>L’étude des maladies de peau</a:t>
            </a:r>
          </a:p>
          <a:p>
            <a:pPr marL="514350" indent="-514350">
              <a:buAutoNum type="arabicPeriod"/>
            </a:pPr>
            <a:endParaRPr lang="en-US" dirty="0"/>
          </a:p>
          <a:p>
            <a:pPr marL="514350" indent="-514350">
              <a:buAutoNum type="arabicPeriod"/>
            </a:pPr>
            <a:r>
              <a:rPr lang="fr-FR"/>
              <a:t>L’étude des individus et des maladies qui les affectent</a:t>
            </a:r>
          </a:p>
          <a:p>
            <a:pPr marL="514350" indent="-514350">
              <a:buAutoNum type="arabicPeriod"/>
            </a:pPr>
            <a:endParaRPr lang="en-US" dirty="0"/>
          </a:p>
          <a:p>
            <a:pPr marL="514350" indent="-514350">
              <a:buAutoNum type="arabicPeriod"/>
            </a:pPr>
            <a:r>
              <a:rPr lang="fr-FR"/>
              <a:t>L’étude de la propagation, de l’ampleur et des causes d’une maladie qui affecte une population </a:t>
            </a:r>
          </a:p>
          <a:p>
            <a:pPr marL="514350" indent="-514350">
              <a:buAutoNum type="arabicPeriod"/>
            </a:pPr>
            <a:endParaRPr lang="en-US" dirty="0"/>
          </a:p>
          <a:p>
            <a:pPr marL="514350" indent="-514350">
              <a:buAutoNum type="arabicPeriod"/>
            </a:pPr>
            <a:r>
              <a:rPr lang="fr-FR"/>
              <a:t>La réponse aux épidémies</a:t>
            </a:r>
          </a:p>
          <a:p>
            <a:endParaRPr lang="fr-CH" dirty="0"/>
          </a:p>
        </p:txBody>
      </p:sp>
      <p:sp>
        <p:nvSpPr>
          <p:cNvPr id="6" name="TextBox 5">
            <a:extLst>
              <a:ext uri="{FF2B5EF4-FFF2-40B4-BE49-F238E27FC236}">
                <a16:creationId xmlns:a16="http://schemas.microsoft.com/office/drawing/2014/main" id="{451B9C42-F521-4C24-B256-8129DD813E86}"/>
              </a:ext>
            </a:extLst>
          </p:cNvPr>
          <p:cNvSpPr txBox="1"/>
          <p:nvPr/>
        </p:nvSpPr>
        <p:spPr>
          <a:xfrm>
            <a:off x="3918705" y="627922"/>
            <a:ext cx="4354590" cy="646331"/>
          </a:xfrm>
          <a:prstGeom prst="rect">
            <a:avLst/>
          </a:prstGeom>
          <a:noFill/>
        </p:spPr>
        <p:txBody>
          <a:bodyPr wrap="none" rtlCol="0">
            <a:spAutoFit/>
          </a:bodyPr>
          <a:lstStyle/>
          <a:p>
            <a:r>
              <a:rPr lang="fr-FR" sz="3600" b="1"/>
              <a:t>Qu’est-ce que l’épidémiologie ?</a:t>
            </a:r>
          </a:p>
        </p:txBody>
      </p:sp>
      <p:sp>
        <p:nvSpPr>
          <p:cNvPr id="8" name="TextBox 7">
            <a:extLst>
              <a:ext uri="{FF2B5EF4-FFF2-40B4-BE49-F238E27FC236}">
                <a16:creationId xmlns:a16="http://schemas.microsoft.com/office/drawing/2014/main" id="{C66D6B8A-7A99-44AB-B774-522BB334F40C}"/>
              </a:ext>
            </a:extLst>
          </p:cNvPr>
          <p:cNvSpPr txBox="1"/>
          <p:nvPr/>
        </p:nvSpPr>
        <p:spPr>
          <a:xfrm>
            <a:off x="8273295" y="365122"/>
            <a:ext cx="1040670" cy="1200329"/>
          </a:xfrm>
          <a:prstGeom prst="rect">
            <a:avLst/>
          </a:prstGeom>
          <a:noFill/>
        </p:spPr>
        <p:txBody>
          <a:bodyPr wrap="none" rtlCol="0">
            <a:spAutoFit/>
          </a:bodyPr>
          <a:lstStyle/>
          <a:p>
            <a:r>
              <a:rPr lang="fr-FR" sz="7200" b="1">
                <a:solidFill>
                  <a:srgbClr val="FF0000"/>
                </a:solidFill>
              </a:rPr>
              <a:t>??</a:t>
            </a:r>
          </a:p>
        </p:txBody>
      </p:sp>
      <p:sp>
        <p:nvSpPr>
          <p:cNvPr id="9" name="Rectangle 8">
            <a:extLst>
              <a:ext uri="{FF2B5EF4-FFF2-40B4-BE49-F238E27FC236}">
                <a16:creationId xmlns:a16="http://schemas.microsoft.com/office/drawing/2014/main" id="{5A72466B-8828-4E3D-BDB0-D37F1178F18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966C5A41-7571-46CB-8DEC-0A4608A212F9}"/>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AC38B8A1-6734-4E27-BE9B-FFEDB924DB22}"/>
              </a:ext>
            </a:extLst>
          </p:cNvPr>
          <p:cNvSpPr>
            <a:spLocks noGrp="1"/>
          </p:cNvSpPr>
          <p:nvPr>
            <p:ph type="sldNum" sz="quarter" idx="12"/>
          </p:nvPr>
        </p:nvSpPr>
        <p:spPr/>
        <p:txBody>
          <a:bodyPr/>
          <a:lstStyle/>
          <a:p>
            <a:fld id="{89FC7F8A-5586-4ECC-ACD0-D19CCF8131D3}" type="slidenum">
              <a:rPr lang="fr-CH" smtClean="0"/>
              <a:t>4</a:t>
            </a:fld>
            <a:endParaRPr lang="fr-CH"/>
          </a:p>
        </p:txBody>
      </p:sp>
    </p:spTree>
    <p:extLst>
      <p:ext uri="{BB962C8B-B14F-4D97-AF65-F5344CB8AC3E}">
        <p14:creationId xmlns:p14="http://schemas.microsoft.com/office/powerpoint/2010/main" val="601618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09403557"/>
              </p:ext>
            </p:extLst>
          </p:nvPr>
        </p:nvGraphicFramePr>
        <p:xfrm>
          <a:off x="2004041" y="1754097"/>
          <a:ext cx="8414979" cy="4799381"/>
        </p:xfrm>
        <a:graphic>
          <a:graphicData uri="http://schemas.openxmlformats.org/drawingml/2006/table">
            <a:tbl>
              <a:tblPr>
                <a:tableStyleId>{69CF1AB2-1976-4502-BF36-3FF5EA218861}</a:tableStyleId>
              </a:tblPr>
              <a:tblGrid>
                <a:gridCol w="1201657">
                  <a:extLst>
                    <a:ext uri="{9D8B030D-6E8A-4147-A177-3AD203B41FA5}">
                      <a16:colId xmlns:a16="http://schemas.microsoft.com/office/drawing/2014/main" val="20000"/>
                    </a:ext>
                  </a:extLst>
                </a:gridCol>
                <a:gridCol w="2059621">
                  <a:extLst>
                    <a:ext uri="{9D8B030D-6E8A-4147-A177-3AD203B41FA5}">
                      <a16:colId xmlns:a16="http://schemas.microsoft.com/office/drawing/2014/main" val="20001"/>
                    </a:ext>
                  </a:extLst>
                </a:gridCol>
                <a:gridCol w="1250097">
                  <a:extLst>
                    <a:ext uri="{9D8B030D-6E8A-4147-A177-3AD203B41FA5}">
                      <a16:colId xmlns:a16="http://schemas.microsoft.com/office/drawing/2014/main" val="20003"/>
                    </a:ext>
                  </a:extLst>
                </a:gridCol>
                <a:gridCol w="2028460">
                  <a:extLst>
                    <a:ext uri="{9D8B030D-6E8A-4147-A177-3AD203B41FA5}">
                      <a16:colId xmlns:a16="http://schemas.microsoft.com/office/drawing/2014/main" val="20004"/>
                    </a:ext>
                  </a:extLst>
                </a:gridCol>
                <a:gridCol w="1875144">
                  <a:extLst>
                    <a:ext uri="{9D8B030D-6E8A-4147-A177-3AD203B41FA5}">
                      <a16:colId xmlns:a16="http://schemas.microsoft.com/office/drawing/2014/main" val="20005"/>
                    </a:ext>
                  </a:extLst>
                </a:gridCol>
              </a:tblGrid>
              <a:tr h="7123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Semaine d’épidémiologie</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Population à la fin de la semaine</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Décès</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Population moyenne</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TBM/10 000</a:t>
                      </a:r>
                      <a:br>
                        <a:rPr lang="fr-FR" sz="2200" b="1" u="none" strike="noStrike">
                          <a:effectLst/>
                        </a:rPr>
                      </a:br>
                      <a:r>
                        <a:rPr lang="fr-FR" sz="2200" b="1" u="none" strike="noStrike">
                          <a:effectLst/>
                        </a:rPr>
                        <a:t>/jour</a:t>
                      </a:r>
                    </a:p>
                  </a:txBody>
                  <a:tcPr marL="12700" marR="12700" marT="13529" marB="0" anchor="ctr"/>
                </a:tc>
                <a:extLst>
                  <a:ext uri="{0D108BD9-81ED-4DB2-BD59-A6C34878D82A}">
                    <a16:rowId xmlns:a16="http://schemas.microsoft.com/office/drawing/2014/main" val="10000"/>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17</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12 650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14</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a:t>
                      </a:r>
                    </a:p>
                  </a:txBody>
                  <a:tcPr marL="12700" marR="12700" marT="13529" marB="0" anchor="ctr"/>
                </a:tc>
                <a:extLst>
                  <a:ext uri="{0D108BD9-81ED-4DB2-BD59-A6C34878D82A}">
                    <a16:rowId xmlns:a16="http://schemas.microsoft.com/office/drawing/2014/main" val="10001"/>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18</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12 650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13</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a:t>
                      </a:r>
                    </a:p>
                  </a:txBody>
                  <a:tcPr marL="12700" marR="12700" marT="13529" marB="0" anchor="ctr"/>
                </a:tc>
                <a:extLst>
                  <a:ext uri="{0D108BD9-81ED-4DB2-BD59-A6C34878D82A}">
                    <a16:rowId xmlns:a16="http://schemas.microsoft.com/office/drawing/2014/main" val="10002"/>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14 800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a:t>
                      </a:r>
                    </a:p>
                  </a:txBody>
                  <a:tcPr marL="12700" marR="12700" marT="13529" marB="0" anchor="ctr"/>
                </a:tc>
                <a:extLst>
                  <a:ext uri="{0D108BD9-81ED-4DB2-BD59-A6C34878D82A}">
                    <a16:rowId xmlns:a16="http://schemas.microsoft.com/office/drawing/2014/main" val="10003"/>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17 500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a:t>
                      </a:r>
                    </a:p>
                  </a:txBody>
                  <a:tcPr marL="12700" marR="12700" marT="13529" marB="0" anchor="ctr"/>
                </a:tc>
                <a:extLst>
                  <a:ext uri="{0D108BD9-81ED-4DB2-BD59-A6C34878D82A}">
                    <a16:rowId xmlns:a16="http://schemas.microsoft.com/office/drawing/2014/main" val="10004"/>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21</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20 250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12</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a:t>
                      </a:r>
                    </a:p>
                  </a:txBody>
                  <a:tcPr marL="12700" marR="12700" marT="13529" marB="0" anchor="ctr"/>
                </a:tc>
                <a:extLst>
                  <a:ext uri="{0D108BD9-81ED-4DB2-BD59-A6C34878D82A}">
                    <a16:rowId xmlns:a16="http://schemas.microsoft.com/office/drawing/2014/main" val="10005"/>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22</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22 300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a:t>
                      </a:r>
                    </a:p>
                  </a:txBody>
                  <a:tcPr marL="12700" marR="12700" marT="13529" marB="0" anchor="ctr"/>
                </a:tc>
                <a:extLst>
                  <a:ext uri="{0D108BD9-81ED-4DB2-BD59-A6C34878D82A}">
                    <a16:rowId xmlns:a16="http://schemas.microsoft.com/office/drawing/2014/main" val="10006"/>
                  </a:ext>
                </a:extLst>
              </a:tr>
              <a:tr h="583862">
                <a:tc>
                  <a:txBody>
                    <a:bodyPr/>
                    <a:lstStyle/>
                    <a:p>
                      <a:pPr algn="ctr" fontAlgn="b"/>
                      <a:r>
                        <a:rPr lang="fr-FR" sz="2200" b="0" i="0" u="none" strike="noStrike">
                          <a:solidFill>
                            <a:srgbClr val="000000"/>
                          </a:solidFill>
                          <a:effectLst/>
                          <a:latin typeface="Calibri"/>
                        </a:rPr>
                        <a:t>23</a:t>
                      </a:r>
                    </a:p>
                  </a:txBody>
                  <a:tcPr marL="12700" marR="12700" marT="13529" marB="0" anchor="ctr"/>
                </a:tc>
                <a:tc>
                  <a:txBody>
                    <a:bodyPr/>
                    <a:lstStyle/>
                    <a:p>
                      <a:pPr algn="ctr" fontAlgn="b"/>
                      <a:r>
                        <a:rPr lang="fr-FR" sz="2200" b="0" i="0" u="none" strike="noStrike">
                          <a:solidFill>
                            <a:srgbClr val="000000"/>
                          </a:solidFill>
                          <a:effectLst/>
                          <a:latin typeface="Calibri"/>
                        </a:rPr>
                        <a:t>25 000</a:t>
                      </a:r>
                    </a:p>
                  </a:txBody>
                  <a:tcPr marL="12700" marR="12700" marT="13529" marB="0" anchor="ctr"/>
                </a:tc>
                <a:tc>
                  <a:txBody>
                    <a:bodyPr/>
                    <a:lstStyle/>
                    <a:p>
                      <a:pPr algn="ctr" fontAlgn="b"/>
                      <a:r>
                        <a:rPr lang="fr-FR" sz="2200" b="0" i="0" u="none" strike="noStrike">
                          <a:solidFill>
                            <a:srgbClr val="000000"/>
                          </a:solidFill>
                          <a:effectLst/>
                          <a:latin typeface="Calibri"/>
                        </a:rPr>
                        <a:t>15</a:t>
                      </a:r>
                    </a:p>
                  </a:txBody>
                  <a:tcPr marL="12700" marR="12700" marT="13529" marB="0" anchor="ctr"/>
                </a:tc>
                <a:tc>
                  <a:txBody>
                    <a:bodyPr/>
                    <a:lstStyle/>
                    <a:p>
                      <a:pPr algn="ctr" fontAlgn="b"/>
                      <a:r>
                        <a:rPr lang="fr-FR" sz="2200" b="0" i="0" u="none" strike="noStrike">
                          <a:solidFill>
                            <a:schemeClr val="tx1"/>
                          </a:solidFill>
                          <a:effectLst/>
                          <a:latin typeface="Calibri"/>
                        </a:rPr>
                        <a:t>?</a:t>
                      </a:r>
                    </a:p>
                  </a:txBody>
                  <a:tcPr marL="12700" marR="12700" marT="13529" marB="0" anchor="ctr"/>
                </a:tc>
                <a:tc>
                  <a:txBody>
                    <a:bodyPr/>
                    <a:lstStyle/>
                    <a:p>
                      <a:pPr algn="ctr" fontAlgn="b"/>
                      <a:r>
                        <a:rPr lang="fr-FR" sz="2200" b="0" i="0" u="none" strike="noStrike">
                          <a:solidFill>
                            <a:schemeClr val="tx1"/>
                          </a:solidFill>
                          <a:effectLst/>
                          <a:latin typeface="Calibri"/>
                        </a:rPr>
                        <a:t>?</a:t>
                      </a:r>
                    </a:p>
                  </a:txBody>
                  <a:tcPr marL="12700" marR="12700" marT="13529" marB="0" anchor="ctr"/>
                </a:tc>
                <a:extLst>
                  <a:ext uri="{0D108BD9-81ED-4DB2-BD59-A6C34878D82A}">
                    <a16:rowId xmlns:a16="http://schemas.microsoft.com/office/drawing/2014/main" val="103946544"/>
                  </a:ext>
                </a:extLst>
              </a:tr>
            </a:tbl>
          </a:graphicData>
        </a:graphic>
      </p:graphicFrame>
      <p:sp>
        <p:nvSpPr>
          <p:cNvPr id="4" name="TextBox 2"/>
          <p:cNvSpPr txBox="1">
            <a:spLocks noChangeArrowheads="1"/>
          </p:cNvSpPr>
          <p:nvPr/>
        </p:nvSpPr>
        <p:spPr bwMode="auto">
          <a:xfrm>
            <a:off x="1888510" y="438650"/>
            <a:ext cx="93708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sz="2800" b="1">
                <a:solidFill>
                  <a:srgbClr val="0000FF"/>
                </a:solidFill>
                <a:latin typeface="+mn-lt"/>
              </a:rPr>
              <a:t>Travail de groupe : </a:t>
            </a:r>
            <a:r>
              <a:rPr lang="fr-FR" sz="2800" b="1">
                <a:latin typeface="+mn-lt"/>
              </a:rPr>
              <a:t>calculez le dénominateur et le TBM pour chaque semaine d’épidémiologie </a:t>
            </a:r>
            <a:r>
              <a:rPr lang="fr-FR" sz="2800" b="1">
                <a:solidFill>
                  <a:srgbClr val="FF0000"/>
                </a:solidFill>
                <a:latin typeface="+mn-lt"/>
              </a:rPr>
              <a:t>– 5 min</a:t>
            </a:r>
          </a:p>
        </p:txBody>
      </p:sp>
      <p:sp>
        <p:nvSpPr>
          <p:cNvPr id="5" name="Rectangle 4">
            <a:extLst>
              <a:ext uri="{FF2B5EF4-FFF2-40B4-BE49-F238E27FC236}">
                <a16:creationId xmlns:a16="http://schemas.microsoft.com/office/drawing/2014/main" id="{44711317-9AA2-4AC0-B40A-0D5ADCB01F67}"/>
              </a:ext>
            </a:extLst>
          </p:cNvPr>
          <p:cNvSpPr/>
          <p:nvPr/>
        </p:nvSpPr>
        <p:spPr>
          <a:xfrm>
            <a:off x="0" y="7016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B21CD1A9-4896-481E-A17F-B14A38E85F3D}"/>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2614A8DC-A7C7-4449-962D-4B8FD6C1D3C6}"/>
              </a:ext>
            </a:extLst>
          </p:cNvPr>
          <p:cNvSpPr>
            <a:spLocks noGrp="1"/>
          </p:cNvSpPr>
          <p:nvPr>
            <p:ph type="sldNum" sz="quarter" idx="12"/>
          </p:nvPr>
        </p:nvSpPr>
        <p:spPr/>
        <p:txBody>
          <a:bodyPr/>
          <a:lstStyle/>
          <a:p>
            <a:fld id="{89FC7F8A-5586-4ECC-ACD0-D19CCF8131D3}" type="slidenum">
              <a:rPr lang="fr-CH" smtClean="0"/>
              <a:t>40</a:t>
            </a:fld>
            <a:endParaRPr lang="fr-CH"/>
          </a:p>
        </p:txBody>
      </p:sp>
    </p:spTree>
    <p:extLst>
      <p:ext uri="{BB962C8B-B14F-4D97-AF65-F5344CB8AC3E}">
        <p14:creationId xmlns:p14="http://schemas.microsoft.com/office/powerpoint/2010/main" val="85571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59672648"/>
              </p:ext>
            </p:extLst>
          </p:nvPr>
        </p:nvGraphicFramePr>
        <p:xfrm>
          <a:off x="1949450" y="962527"/>
          <a:ext cx="8414979" cy="4799381"/>
        </p:xfrm>
        <a:graphic>
          <a:graphicData uri="http://schemas.openxmlformats.org/drawingml/2006/table">
            <a:tbl>
              <a:tblPr>
                <a:tableStyleId>{69CF1AB2-1976-4502-BF36-3FF5EA218861}</a:tableStyleId>
              </a:tblPr>
              <a:tblGrid>
                <a:gridCol w="1201657">
                  <a:extLst>
                    <a:ext uri="{9D8B030D-6E8A-4147-A177-3AD203B41FA5}">
                      <a16:colId xmlns:a16="http://schemas.microsoft.com/office/drawing/2014/main" val="20000"/>
                    </a:ext>
                  </a:extLst>
                </a:gridCol>
                <a:gridCol w="2059621">
                  <a:extLst>
                    <a:ext uri="{9D8B030D-6E8A-4147-A177-3AD203B41FA5}">
                      <a16:colId xmlns:a16="http://schemas.microsoft.com/office/drawing/2014/main" val="20001"/>
                    </a:ext>
                  </a:extLst>
                </a:gridCol>
                <a:gridCol w="1250097">
                  <a:extLst>
                    <a:ext uri="{9D8B030D-6E8A-4147-A177-3AD203B41FA5}">
                      <a16:colId xmlns:a16="http://schemas.microsoft.com/office/drawing/2014/main" val="20003"/>
                    </a:ext>
                  </a:extLst>
                </a:gridCol>
                <a:gridCol w="2028460">
                  <a:extLst>
                    <a:ext uri="{9D8B030D-6E8A-4147-A177-3AD203B41FA5}">
                      <a16:colId xmlns:a16="http://schemas.microsoft.com/office/drawing/2014/main" val="20004"/>
                    </a:ext>
                  </a:extLst>
                </a:gridCol>
                <a:gridCol w="1875144">
                  <a:extLst>
                    <a:ext uri="{9D8B030D-6E8A-4147-A177-3AD203B41FA5}">
                      <a16:colId xmlns:a16="http://schemas.microsoft.com/office/drawing/2014/main" val="20005"/>
                    </a:ext>
                  </a:extLst>
                </a:gridCol>
              </a:tblGrid>
              <a:tr h="7123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Semaine d’épidémiologie</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Population à la fin de la semaine</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Décès</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Population moyenne</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b="1" u="none" strike="noStrike">
                          <a:effectLst/>
                        </a:rPr>
                        <a:t>TBM/10 000</a:t>
                      </a:r>
                      <a:br>
                        <a:rPr lang="fr-FR" sz="2200" b="1" u="none" strike="noStrike">
                          <a:effectLst/>
                        </a:rPr>
                      </a:br>
                      <a:r>
                        <a:rPr lang="fr-FR" sz="2200" b="1" u="none" strike="noStrike">
                          <a:effectLst/>
                        </a:rPr>
                        <a:t>/jour</a:t>
                      </a:r>
                    </a:p>
                  </a:txBody>
                  <a:tcPr marL="12700" marR="12700" marT="13529" marB="0" anchor="ctr"/>
                </a:tc>
                <a:extLst>
                  <a:ext uri="{0D108BD9-81ED-4DB2-BD59-A6C34878D82A}">
                    <a16:rowId xmlns:a16="http://schemas.microsoft.com/office/drawing/2014/main" val="10000"/>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17</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12 650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14</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12 650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1,6</a:t>
                      </a:r>
                    </a:p>
                  </a:txBody>
                  <a:tcPr marL="12700" marR="12700" marT="13529" marB="0" anchor="ctr"/>
                </a:tc>
                <a:extLst>
                  <a:ext uri="{0D108BD9-81ED-4DB2-BD59-A6C34878D82A}">
                    <a16:rowId xmlns:a16="http://schemas.microsoft.com/office/drawing/2014/main" val="10001"/>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18</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12 650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13</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13 725</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1,5</a:t>
                      </a:r>
                    </a:p>
                  </a:txBody>
                  <a:tcPr marL="12700" marR="12700" marT="13529" marB="0" anchor="ctr"/>
                </a:tc>
                <a:extLst>
                  <a:ext uri="{0D108BD9-81ED-4DB2-BD59-A6C34878D82A}">
                    <a16:rowId xmlns:a16="http://schemas.microsoft.com/office/drawing/2014/main" val="10002"/>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14 800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16 150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0,8</a:t>
                      </a:r>
                    </a:p>
                  </a:txBody>
                  <a:tcPr marL="12700" marR="12700" marT="13529" marB="0" anchor="ctr"/>
                </a:tc>
                <a:extLst>
                  <a:ext uri="{0D108BD9-81ED-4DB2-BD59-A6C34878D82A}">
                    <a16:rowId xmlns:a16="http://schemas.microsoft.com/office/drawing/2014/main" val="10003"/>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17 500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18 875</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0,7</a:t>
                      </a:r>
                    </a:p>
                  </a:txBody>
                  <a:tcPr marL="12700" marR="12700" marT="13529" marB="0" anchor="ctr"/>
                </a:tc>
                <a:extLst>
                  <a:ext uri="{0D108BD9-81ED-4DB2-BD59-A6C34878D82A}">
                    <a16:rowId xmlns:a16="http://schemas.microsoft.com/office/drawing/2014/main" val="10004"/>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21</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20 250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12</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20 249</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0,8</a:t>
                      </a:r>
                    </a:p>
                  </a:txBody>
                  <a:tcPr marL="12700" marR="12700" marT="13529" marB="0" anchor="ctr"/>
                </a:tc>
                <a:extLst>
                  <a:ext uri="{0D108BD9-81ED-4DB2-BD59-A6C34878D82A}">
                    <a16:rowId xmlns:a16="http://schemas.microsoft.com/office/drawing/2014/main" val="10005"/>
                  </a:ext>
                </a:extLst>
              </a:tr>
              <a:tr h="583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22</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22 300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effectLst/>
                        </a:rPr>
                        <a:t>10</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21 275</a:t>
                      </a:r>
                    </a:p>
                  </a:txBody>
                  <a:tcPr marL="12700" marR="12700" marT="13529"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200" u="none" strike="noStrike">
                          <a:solidFill>
                            <a:schemeClr val="tx1"/>
                          </a:solidFill>
                          <a:effectLst/>
                        </a:rPr>
                        <a:t>0,7</a:t>
                      </a:r>
                    </a:p>
                  </a:txBody>
                  <a:tcPr marL="12700" marR="12700" marT="13529" marB="0" anchor="ctr"/>
                </a:tc>
                <a:extLst>
                  <a:ext uri="{0D108BD9-81ED-4DB2-BD59-A6C34878D82A}">
                    <a16:rowId xmlns:a16="http://schemas.microsoft.com/office/drawing/2014/main" val="10006"/>
                  </a:ext>
                </a:extLst>
              </a:tr>
              <a:tr h="583862">
                <a:tc>
                  <a:txBody>
                    <a:bodyPr/>
                    <a:lstStyle/>
                    <a:p>
                      <a:pPr algn="ctr" fontAlgn="b"/>
                      <a:r>
                        <a:rPr lang="fr-FR" sz="2200" b="0" i="0" u="none" strike="noStrike">
                          <a:solidFill>
                            <a:srgbClr val="000000"/>
                          </a:solidFill>
                          <a:effectLst/>
                          <a:latin typeface="Calibri"/>
                        </a:rPr>
                        <a:t>23</a:t>
                      </a:r>
                    </a:p>
                  </a:txBody>
                  <a:tcPr marL="12700" marR="12700" marT="13529" marB="0" anchor="ctr"/>
                </a:tc>
                <a:tc>
                  <a:txBody>
                    <a:bodyPr/>
                    <a:lstStyle/>
                    <a:p>
                      <a:pPr algn="ctr" fontAlgn="b"/>
                      <a:r>
                        <a:rPr lang="fr-FR" sz="2200" b="0" i="0" u="none" strike="noStrike">
                          <a:solidFill>
                            <a:srgbClr val="000000"/>
                          </a:solidFill>
                          <a:effectLst/>
                          <a:latin typeface="Calibri"/>
                        </a:rPr>
                        <a:t>25 000</a:t>
                      </a:r>
                    </a:p>
                  </a:txBody>
                  <a:tcPr marL="12700" marR="12700" marT="13529" marB="0" anchor="ctr"/>
                </a:tc>
                <a:tc>
                  <a:txBody>
                    <a:bodyPr/>
                    <a:lstStyle/>
                    <a:p>
                      <a:pPr algn="ctr" fontAlgn="b"/>
                      <a:r>
                        <a:rPr lang="fr-FR" sz="2200" b="0" i="0" u="none" strike="noStrike">
                          <a:solidFill>
                            <a:srgbClr val="000000"/>
                          </a:solidFill>
                          <a:effectLst/>
                          <a:latin typeface="Calibri"/>
                        </a:rPr>
                        <a:t>15</a:t>
                      </a:r>
                    </a:p>
                  </a:txBody>
                  <a:tcPr marL="12700" marR="12700" marT="13529" marB="0" anchor="ctr"/>
                </a:tc>
                <a:tc>
                  <a:txBody>
                    <a:bodyPr/>
                    <a:lstStyle/>
                    <a:p>
                      <a:pPr algn="ctr" fontAlgn="b"/>
                      <a:r>
                        <a:rPr lang="fr-FR" sz="2200" b="0" i="0" u="none" strike="noStrike">
                          <a:solidFill>
                            <a:schemeClr val="tx1"/>
                          </a:solidFill>
                          <a:effectLst/>
                          <a:latin typeface="Calibri"/>
                        </a:rPr>
                        <a:t>?</a:t>
                      </a:r>
                    </a:p>
                  </a:txBody>
                  <a:tcPr marL="12700" marR="12700" marT="13529" marB="0" anchor="ctr"/>
                </a:tc>
                <a:tc>
                  <a:txBody>
                    <a:bodyPr/>
                    <a:lstStyle/>
                    <a:p>
                      <a:pPr algn="ctr" fontAlgn="b"/>
                      <a:r>
                        <a:rPr lang="fr-FR" sz="2200" b="0" i="0" u="none" strike="noStrike">
                          <a:solidFill>
                            <a:schemeClr val="tx1"/>
                          </a:solidFill>
                          <a:effectLst/>
                          <a:latin typeface="Calibri"/>
                        </a:rPr>
                        <a:t>?</a:t>
                      </a:r>
                    </a:p>
                  </a:txBody>
                  <a:tcPr marL="12700" marR="12700" marT="13529" marB="0" anchor="ctr"/>
                </a:tc>
                <a:extLst>
                  <a:ext uri="{0D108BD9-81ED-4DB2-BD59-A6C34878D82A}">
                    <a16:rowId xmlns:a16="http://schemas.microsoft.com/office/drawing/2014/main" val="103946544"/>
                  </a:ext>
                </a:extLst>
              </a:tr>
            </a:tbl>
          </a:graphicData>
        </a:graphic>
      </p:graphicFrame>
      <p:sp>
        <p:nvSpPr>
          <p:cNvPr id="4" name="TextBox 2"/>
          <p:cNvSpPr txBox="1">
            <a:spLocks noChangeArrowheads="1"/>
          </p:cNvSpPr>
          <p:nvPr/>
        </p:nvSpPr>
        <p:spPr bwMode="auto">
          <a:xfrm>
            <a:off x="2390275" y="5842119"/>
            <a:ext cx="79741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sz="1800">
                <a:latin typeface="Arial" panose="020B0604020202020204" pitchFamily="34" charset="0"/>
              </a:rPr>
              <a:t>Le TBM était supérieur au seuil d’urgence pour les deux premières semaines puis a diminué en repassant dessous, malgré une population croissante.</a:t>
            </a:r>
          </a:p>
        </p:txBody>
      </p:sp>
      <p:sp>
        <p:nvSpPr>
          <p:cNvPr id="5" name="Rectangle 4">
            <a:extLst>
              <a:ext uri="{FF2B5EF4-FFF2-40B4-BE49-F238E27FC236}">
                <a16:creationId xmlns:a16="http://schemas.microsoft.com/office/drawing/2014/main" id="{DF7D7A52-3306-4B20-8BE5-928A999D15B2}"/>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FAF28F37-D2E6-4B35-BD25-AAACCAE48FC1}"/>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74EF77B5-65FC-4DD5-A45A-241A6A30FA90}"/>
              </a:ext>
            </a:extLst>
          </p:cNvPr>
          <p:cNvSpPr>
            <a:spLocks noGrp="1"/>
          </p:cNvSpPr>
          <p:nvPr>
            <p:ph type="sldNum" sz="quarter" idx="12"/>
          </p:nvPr>
        </p:nvSpPr>
        <p:spPr/>
        <p:txBody>
          <a:bodyPr/>
          <a:lstStyle/>
          <a:p>
            <a:fld id="{89FC7F8A-5586-4ECC-ACD0-D19CCF8131D3}" type="slidenum">
              <a:rPr lang="fr-CH" smtClean="0"/>
              <a:t>41</a:t>
            </a:fld>
            <a:endParaRPr lang="fr-CH"/>
          </a:p>
        </p:txBody>
      </p:sp>
    </p:spTree>
    <p:extLst>
      <p:ext uri="{BB962C8B-B14F-4D97-AF65-F5344CB8AC3E}">
        <p14:creationId xmlns:p14="http://schemas.microsoft.com/office/powerpoint/2010/main" val="203702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5B29-9F8B-4353-8C28-5F4095244F45}"/>
              </a:ext>
            </a:extLst>
          </p:cNvPr>
          <p:cNvSpPr>
            <a:spLocks noGrp="1"/>
          </p:cNvSpPr>
          <p:nvPr>
            <p:ph type="title"/>
          </p:nvPr>
        </p:nvSpPr>
        <p:spPr>
          <a:xfrm>
            <a:off x="2879677" y="251227"/>
            <a:ext cx="6578222" cy="1325563"/>
          </a:xfrm>
        </p:spPr>
        <p:txBody>
          <a:bodyPr/>
          <a:lstStyle/>
          <a:p>
            <a:r>
              <a:rPr lang="fr-FR" b="1" u="sng">
                <a:solidFill>
                  <a:srgbClr val="0000FF"/>
                </a:solidFill>
                <a:latin typeface="+mn-lt"/>
              </a:rPr>
              <a:t>Exercice individuel</a:t>
            </a:r>
            <a:r>
              <a:rPr lang="fr-FR" b="1">
                <a:solidFill>
                  <a:srgbClr val="0000FF"/>
                </a:solidFill>
                <a:latin typeface="+mn-lt"/>
              </a:rPr>
              <a:t> </a:t>
            </a:r>
            <a:r>
              <a:rPr lang="fr-FR" b="1">
                <a:solidFill>
                  <a:srgbClr val="FF0000"/>
                </a:solidFill>
                <a:latin typeface="+mn-lt"/>
              </a:rPr>
              <a:t>5 min</a:t>
            </a:r>
          </a:p>
        </p:txBody>
      </p:sp>
      <p:sp>
        <p:nvSpPr>
          <p:cNvPr id="3" name="Content Placeholder 2">
            <a:extLst>
              <a:ext uri="{FF2B5EF4-FFF2-40B4-BE49-F238E27FC236}">
                <a16:creationId xmlns:a16="http://schemas.microsoft.com/office/drawing/2014/main" id="{E6DE6447-EDD8-4A3D-A523-BB9F4B86D799}"/>
              </a:ext>
            </a:extLst>
          </p:cNvPr>
          <p:cNvSpPr>
            <a:spLocks noGrp="1"/>
          </p:cNvSpPr>
          <p:nvPr>
            <p:ph sz="half" idx="1"/>
          </p:nvPr>
        </p:nvSpPr>
        <p:spPr>
          <a:xfrm>
            <a:off x="1219768" y="1757386"/>
            <a:ext cx="9752463" cy="2705432"/>
          </a:xfrm>
        </p:spPr>
        <p:txBody>
          <a:bodyPr>
            <a:noAutofit/>
          </a:bodyPr>
          <a:lstStyle/>
          <a:p>
            <a:pPr marL="0" indent="0">
              <a:buNone/>
            </a:pPr>
            <a:r>
              <a:rPr lang="fr-FR" sz="2400"/>
              <a:t>Calculez le </a:t>
            </a:r>
            <a:r>
              <a:rPr lang="fr-FR" sz="2400" b="1"/>
              <a:t>TBM</a:t>
            </a:r>
            <a:r>
              <a:rPr lang="fr-FR" sz="2400"/>
              <a:t> pour décrire la situation au camp A et au camp B.</a:t>
            </a:r>
          </a:p>
          <a:p>
            <a:r>
              <a:rPr lang="fr-FR" sz="2400"/>
              <a:t>Camp A : 21 décès      </a:t>
            </a:r>
          </a:p>
          <a:p>
            <a:r>
              <a:rPr lang="fr-FR" sz="2400"/>
              <a:t>Camp B : 15 décès</a:t>
            </a:r>
          </a:p>
          <a:p>
            <a:r>
              <a:rPr lang="fr-FR" sz="2400"/>
              <a:t>Période : une semaine</a:t>
            </a:r>
          </a:p>
          <a:p>
            <a:r>
              <a:rPr lang="fr-FR" sz="2400"/>
              <a:t>Camp A : 50 000 déplacés</a:t>
            </a:r>
          </a:p>
          <a:p>
            <a:r>
              <a:rPr lang="fr-FR" sz="2400"/>
              <a:t>Camp B :   5000 déplacés</a:t>
            </a:r>
          </a:p>
        </p:txBody>
      </p:sp>
      <p:sp>
        <p:nvSpPr>
          <p:cNvPr id="7" name="TextBox 6">
            <a:extLst>
              <a:ext uri="{FF2B5EF4-FFF2-40B4-BE49-F238E27FC236}">
                <a16:creationId xmlns:a16="http://schemas.microsoft.com/office/drawing/2014/main" id="{6F3C7F15-F4EE-4C15-9C98-320E945634E7}"/>
              </a:ext>
            </a:extLst>
          </p:cNvPr>
          <p:cNvSpPr txBox="1"/>
          <p:nvPr/>
        </p:nvSpPr>
        <p:spPr>
          <a:xfrm>
            <a:off x="4221708" y="4872251"/>
            <a:ext cx="7829265" cy="2215991"/>
          </a:xfrm>
          <a:prstGeom prst="rect">
            <a:avLst/>
          </a:prstGeom>
          <a:noFill/>
        </p:spPr>
        <p:txBody>
          <a:bodyPr wrap="square" rtlCol="0">
            <a:spAutoFit/>
          </a:bodyPr>
          <a:lstStyle/>
          <a:p>
            <a:r>
              <a:rPr lang="fr-FR" sz="2400" b="1"/>
              <a:t>TBM du camp A </a:t>
            </a:r>
            <a:r>
              <a:rPr lang="fr-FR" sz="2400"/>
              <a:t>:    </a:t>
            </a:r>
            <a:r>
              <a:rPr lang="fr-FR" sz="2400" u="sng">
                <a:solidFill>
                  <a:srgbClr val="0000FF"/>
                </a:solidFill>
              </a:rPr>
              <a:t>21 x 10 000</a:t>
            </a:r>
            <a:r>
              <a:rPr lang="fr-FR" sz="2400">
                <a:solidFill>
                  <a:srgbClr val="0000FF"/>
                </a:solidFill>
              </a:rPr>
              <a:t>	=    0,6 décès/10 000/jour</a:t>
            </a:r>
            <a:br>
              <a:rPr lang="fr-FR" sz="2400">
                <a:solidFill>
                  <a:srgbClr val="0000FF"/>
                </a:solidFill>
              </a:rPr>
            </a:br>
            <a:r>
              <a:rPr lang="fr-FR" sz="2400">
                <a:solidFill>
                  <a:srgbClr val="0000FF"/>
                </a:solidFill>
              </a:rPr>
              <a:t>                              50 000 x 7</a:t>
            </a:r>
          </a:p>
          <a:p>
            <a:endParaRPr lang="fr-CH" altLang="fr-FR" sz="2400" dirty="0"/>
          </a:p>
          <a:p>
            <a:r>
              <a:rPr lang="fr-FR" sz="2400" b="1"/>
              <a:t>TBM du camp B </a:t>
            </a:r>
            <a:r>
              <a:rPr lang="fr-FR" sz="2400"/>
              <a:t>:    </a:t>
            </a:r>
            <a:r>
              <a:rPr lang="fr-FR" sz="2400" u="sng">
                <a:solidFill>
                  <a:srgbClr val="0000FF"/>
                </a:solidFill>
              </a:rPr>
              <a:t>15 x 10 000</a:t>
            </a:r>
            <a:r>
              <a:rPr lang="fr-FR" sz="2400">
                <a:solidFill>
                  <a:srgbClr val="0000FF"/>
                </a:solidFill>
              </a:rPr>
              <a:t>	 = 4,3 décès/10 000/jour</a:t>
            </a:r>
            <a:r>
              <a:rPr lang="fr-FR" sz="2400" b="1">
                <a:solidFill>
                  <a:srgbClr val="FF0000"/>
                </a:solidFill>
              </a:rPr>
              <a:t> !!</a:t>
            </a:r>
            <a:br>
              <a:rPr lang="fr-FR" sz="2400"/>
            </a:br>
            <a:r>
              <a:rPr lang="fr-FR" sz="2400">
                <a:solidFill>
                  <a:srgbClr val="0000FF"/>
                </a:solidFill>
              </a:rPr>
              <a:t>                                 5000 x 7 </a:t>
            </a:r>
          </a:p>
          <a:p>
            <a:endParaRPr lang="en-GB" dirty="0"/>
          </a:p>
        </p:txBody>
      </p:sp>
      <p:sp>
        <p:nvSpPr>
          <p:cNvPr id="8" name="Rectangle 7">
            <a:extLst>
              <a:ext uri="{FF2B5EF4-FFF2-40B4-BE49-F238E27FC236}">
                <a16:creationId xmlns:a16="http://schemas.microsoft.com/office/drawing/2014/main" id="{E04A9E7F-E750-48FC-826E-567B9E88AD0E}"/>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BAA22E0A-2533-4E26-961C-3FC01D1813BC}"/>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4" name="Slide Number Placeholder 3">
            <a:extLst>
              <a:ext uri="{FF2B5EF4-FFF2-40B4-BE49-F238E27FC236}">
                <a16:creationId xmlns:a16="http://schemas.microsoft.com/office/drawing/2014/main" id="{B9246F07-009C-4F98-8201-4F0973BD4077}"/>
              </a:ext>
            </a:extLst>
          </p:cNvPr>
          <p:cNvSpPr>
            <a:spLocks noGrp="1"/>
          </p:cNvSpPr>
          <p:nvPr>
            <p:ph type="sldNum" sz="quarter" idx="12"/>
          </p:nvPr>
        </p:nvSpPr>
        <p:spPr/>
        <p:txBody>
          <a:bodyPr/>
          <a:lstStyle/>
          <a:p>
            <a:fld id="{89FC7F8A-5586-4ECC-ACD0-D19CCF8131D3}" type="slidenum">
              <a:rPr lang="fr-CH" smtClean="0"/>
              <a:t>42</a:t>
            </a:fld>
            <a:endParaRPr lang="fr-CH"/>
          </a:p>
        </p:txBody>
      </p:sp>
    </p:spTree>
    <p:extLst>
      <p:ext uri="{BB962C8B-B14F-4D97-AF65-F5344CB8AC3E}">
        <p14:creationId xmlns:p14="http://schemas.microsoft.com/office/powerpoint/2010/main" val="38938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71432787"/>
              </p:ext>
            </p:extLst>
          </p:nvPr>
        </p:nvGraphicFramePr>
        <p:xfrm>
          <a:off x="1679182" y="1405844"/>
          <a:ext cx="8819485" cy="5036946"/>
        </p:xfrm>
        <a:graphic>
          <a:graphicData uri="http://schemas.openxmlformats.org/drawingml/2006/table">
            <a:tbl>
              <a:tblPr firstRow="1" bandRow="1"/>
              <a:tblGrid>
                <a:gridCol w="1325389">
                  <a:extLst>
                    <a:ext uri="{9D8B030D-6E8A-4147-A177-3AD203B41FA5}">
                      <a16:colId xmlns:a16="http://schemas.microsoft.com/office/drawing/2014/main" val="20000"/>
                    </a:ext>
                  </a:extLst>
                </a:gridCol>
                <a:gridCol w="3969582">
                  <a:extLst>
                    <a:ext uri="{9D8B030D-6E8A-4147-A177-3AD203B41FA5}">
                      <a16:colId xmlns:a16="http://schemas.microsoft.com/office/drawing/2014/main" val="20001"/>
                    </a:ext>
                  </a:extLst>
                </a:gridCol>
                <a:gridCol w="3524514">
                  <a:extLst>
                    <a:ext uri="{9D8B030D-6E8A-4147-A177-3AD203B41FA5}">
                      <a16:colId xmlns:a16="http://schemas.microsoft.com/office/drawing/2014/main" val="20002"/>
                    </a:ext>
                  </a:extLst>
                </a:gridCol>
              </a:tblGrid>
              <a:tr h="4073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2200"/>
                        <a:t>Agences</a:t>
                      </a:r>
                    </a:p>
                  </a:txBody>
                  <a:tcPr marL="91434" marR="9143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2200"/>
                        <a:t>Base présumée</a:t>
                      </a:r>
                    </a:p>
                  </a:txBody>
                  <a:tcPr marL="91434" marR="9143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2200"/>
                        <a:t>Seuils d’urgence</a:t>
                      </a:r>
                    </a:p>
                  </a:txBody>
                  <a:tcPr marL="91434" marR="9143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9060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200"/>
                        <a:t>CDC, MSF, UNHCR</a:t>
                      </a:r>
                    </a:p>
                  </a:txBody>
                  <a:tcPr marL="91434" marR="9143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600"/>
                        </a:spcAft>
                      </a:pPr>
                      <a:r>
                        <a:rPr lang="fr-FR" sz="2200"/>
                        <a:t>TBM : 0,5 pour 10 000 par jour</a:t>
                      </a:r>
                    </a:p>
                    <a:p>
                      <a:pPr>
                        <a:spcAft>
                          <a:spcPts val="600"/>
                        </a:spcAft>
                      </a:pPr>
                      <a:r>
                        <a:rPr lang="fr-FR" sz="2200"/>
                        <a:t>TMM5 : 1 pour 10 000 par jour</a:t>
                      </a:r>
                    </a:p>
                  </a:txBody>
                  <a:tcPr marL="91434" marR="9143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600"/>
                        </a:spcAft>
                      </a:pPr>
                      <a:r>
                        <a:rPr lang="fr-FR" sz="2200"/>
                        <a:t>Urgence si le TBM ou le TMM5 double</a:t>
                      </a:r>
                    </a:p>
                    <a:p>
                      <a:pPr>
                        <a:spcAft>
                          <a:spcPts val="600"/>
                        </a:spcAft>
                      </a:pPr>
                      <a:r>
                        <a:rPr lang="fr-FR" sz="2200"/>
                        <a:t>TBM </a:t>
                      </a:r>
                      <a:r>
                        <a:rPr lang="fr-FR" sz="2200" u="sng"/>
                        <a:t>&gt;</a:t>
                      </a:r>
                      <a:r>
                        <a:rPr lang="fr-FR" sz="2200"/>
                        <a:t> 1 pour 10 000 par jour</a:t>
                      </a:r>
                    </a:p>
                    <a:p>
                      <a:pPr>
                        <a:spcAft>
                          <a:spcPts val="600"/>
                        </a:spcAft>
                      </a:pPr>
                      <a:r>
                        <a:rPr lang="fr-FR" sz="2200"/>
                        <a:t>TMM5 </a:t>
                      </a:r>
                      <a:r>
                        <a:rPr lang="fr-FR" sz="2200" u="sng"/>
                        <a:t>&gt;</a:t>
                      </a:r>
                      <a:r>
                        <a:rPr lang="fr-FR" sz="2200"/>
                        <a:t> 2 pour 10 000 par jour</a:t>
                      </a:r>
                    </a:p>
                    <a:p>
                      <a:pPr algn="l" rtl="0">
                        <a:spcAft>
                          <a:spcPts val="600"/>
                        </a:spcAft>
                      </a:pPr>
                      <a:endParaRPr lang="en-US" sz="2200" dirty="0"/>
                    </a:p>
                  </a:txBody>
                  <a:tcPr marL="91434" marR="9143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6137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200"/>
                        <a:t>Sphere</a:t>
                      </a:r>
                    </a:p>
                  </a:txBody>
                  <a:tcPr marL="91434" marR="91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600"/>
                        </a:spcAft>
                      </a:pPr>
                      <a:r>
                        <a:rPr lang="fr-FR" sz="2200"/>
                        <a:t>TBM (TMM5) spécifique au contexte</a:t>
                      </a:r>
                    </a:p>
                    <a:p>
                      <a:pPr>
                        <a:spcAft>
                          <a:spcPts val="600"/>
                        </a:spcAft>
                      </a:pPr>
                      <a:r>
                        <a:rPr lang="fr-FR" sz="2200"/>
                        <a:t>Afrique sub-saharienne :  0,44 (1,14)</a:t>
                      </a:r>
                    </a:p>
                    <a:p>
                      <a:pPr>
                        <a:spcAft>
                          <a:spcPts val="600"/>
                        </a:spcAft>
                      </a:pPr>
                      <a:r>
                        <a:rPr lang="fr-FR" sz="2200"/>
                        <a:t>Amérique latine :           0,16 (0,19)</a:t>
                      </a:r>
                    </a:p>
                    <a:p>
                      <a:pPr>
                        <a:spcAft>
                          <a:spcPts val="600"/>
                        </a:spcAft>
                      </a:pPr>
                      <a:r>
                        <a:rPr lang="fr-FR" sz="2200"/>
                        <a:t>Asie du Sud :                 0,25 (0,59)</a:t>
                      </a:r>
                    </a:p>
                    <a:p>
                      <a:pPr>
                        <a:spcAft>
                          <a:spcPts val="600"/>
                        </a:spcAft>
                      </a:pPr>
                      <a:r>
                        <a:rPr lang="fr-FR" sz="2200"/>
                        <a:t>Europe de l’Est :         0,30 (0,20)</a:t>
                      </a:r>
                    </a:p>
                    <a:p>
                      <a:pPr>
                        <a:spcAft>
                          <a:spcPts val="600"/>
                        </a:spcAft>
                      </a:pPr>
                      <a:r>
                        <a:rPr lang="fr-FR" sz="2200"/>
                        <a:t>Référence inconnue :   0,5 (1,0)</a:t>
                      </a:r>
                    </a:p>
                  </a:txBody>
                  <a:tcPr marL="91434" marR="91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200"/>
                        <a:t>Urgence si le TBM ou le TMM5 double</a:t>
                      </a:r>
                    </a:p>
                  </a:txBody>
                  <a:tcPr marL="91434" marR="91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4" name="TextBox 2"/>
          <p:cNvSpPr txBox="1">
            <a:spLocks noChangeArrowheads="1"/>
          </p:cNvSpPr>
          <p:nvPr/>
        </p:nvSpPr>
        <p:spPr bwMode="auto">
          <a:xfrm>
            <a:off x="2099187" y="6581776"/>
            <a:ext cx="8145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sz="1200">
                <a:latin typeface="Arial" panose="020B0604020202020204" pitchFamily="34" charset="0"/>
              </a:rPr>
              <a:t>Source : Checchi F &amp; Roberts L. Interpreting and using mortality data in humanitarian emergencies. ODI. 2005   .</a:t>
            </a:r>
          </a:p>
        </p:txBody>
      </p:sp>
      <p:sp>
        <p:nvSpPr>
          <p:cNvPr id="5" name="Title 4"/>
          <p:cNvSpPr>
            <a:spLocks noGrp="1"/>
          </p:cNvSpPr>
          <p:nvPr>
            <p:ph type="title"/>
          </p:nvPr>
        </p:nvSpPr>
        <p:spPr>
          <a:xfrm>
            <a:off x="1679182" y="196526"/>
            <a:ext cx="9067476" cy="1143000"/>
          </a:xfrm>
        </p:spPr>
        <p:txBody>
          <a:bodyPr>
            <a:normAutofit fontScale="90000"/>
          </a:bodyPr>
          <a:lstStyle/>
          <a:p>
            <a:pPr algn="ctr"/>
            <a:r>
              <a:rPr lang="fr-FR" u="sng">
                <a:latin typeface="+mn-lt"/>
              </a:rPr>
              <a:t>Références pour les seuils d’urgence </a:t>
            </a:r>
            <a:br>
              <a:rPr lang="fr-FR" u="sng">
                <a:latin typeface="+mn-lt"/>
              </a:rPr>
            </a:br>
            <a:endParaRPr lang="fr-FR" u="sng">
              <a:latin typeface="+mn-lt"/>
            </a:endParaRPr>
          </a:p>
        </p:txBody>
      </p:sp>
      <p:sp>
        <p:nvSpPr>
          <p:cNvPr id="6" name="Rectangle 5">
            <a:extLst>
              <a:ext uri="{FF2B5EF4-FFF2-40B4-BE49-F238E27FC236}">
                <a16:creationId xmlns:a16="http://schemas.microsoft.com/office/drawing/2014/main" id="{C7E2B62B-B07F-4B60-A2EB-4C8213E91FEB}"/>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5B043FA8-BCAF-46D1-B8A1-93E13BAB5A9B}"/>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D750073B-0905-40B1-946A-907C1B769F19}"/>
              </a:ext>
            </a:extLst>
          </p:cNvPr>
          <p:cNvSpPr>
            <a:spLocks noGrp="1"/>
          </p:cNvSpPr>
          <p:nvPr>
            <p:ph type="sldNum" sz="quarter" idx="12"/>
          </p:nvPr>
        </p:nvSpPr>
        <p:spPr/>
        <p:txBody>
          <a:bodyPr/>
          <a:lstStyle/>
          <a:p>
            <a:fld id="{89FC7F8A-5586-4ECC-ACD0-D19CCF8131D3}" type="slidenum">
              <a:rPr lang="fr-CH" smtClean="0"/>
              <a:t>43</a:t>
            </a:fld>
            <a:endParaRPr lang="fr-CH"/>
          </a:p>
        </p:txBody>
      </p:sp>
    </p:spTree>
    <p:extLst>
      <p:ext uri="{BB962C8B-B14F-4D97-AF65-F5344CB8AC3E}">
        <p14:creationId xmlns:p14="http://schemas.microsoft.com/office/powerpoint/2010/main" val="1453740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49585" y="-187551"/>
            <a:ext cx="3419901" cy="1325563"/>
          </a:xfrm>
        </p:spPr>
        <p:txBody>
          <a:bodyPr/>
          <a:lstStyle/>
          <a:p>
            <a:pPr eaLnBrk="1" hangingPunct="1"/>
            <a:r>
              <a:rPr lang="fr-FR" u="sng">
                <a:latin typeface="+mn-lt"/>
              </a:rPr>
              <a:t>TBM – TMM5</a:t>
            </a:r>
          </a:p>
        </p:txBody>
      </p:sp>
      <p:sp>
        <p:nvSpPr>
          <p:cNvPr id="23555" name="Rectangle 3"/>
          <p:cNvSpPr>
            <a:spLocks noGrp="1"/>
          </p:cNvSpPr>
          <p:nvPr>
            <p:ph type="body" idx="1"/>
          </p:nvPr>
        </p:nvSpPr>
        <p:spPr>
          <a:xfrm>
            <a:off x="1273629" y="1325563"/>
            <a:ext cx="9971815" cy="5236580"/>
          </a:xfrm>
        </p:spPr>
        <p:txBody>
          <a:bodyPr>
            <a:normAutofit/>
          </a:bodyPr>
          <a:lstStyle/>
          <a:p>
            <a:pPr>
              <a:lnSpc>
                <a:spcPct val="90000"/>
              </a:lnSpc>
            </a:pPr>
            <a:r>
              <a:rPr lang="fr-FR" sz="2400" u="sng"/>
              <a:t>Principales utilisations du TBM/TMM5</a:t>
            </a:r>
            <a:br>
              <a:rPr lang="fr-FR" sz="2400"/>
            </a:br>
            <a:r>
              <a:rPr lang="fr-FR" sz="2400"/>
              <a:t>- Décider si une intervention humanitaire est requise</a:t>
            </a:r>
            <a:br>
              <a:rPr lang="fr-FR" sz="2400"/>
            </a:br>
            <a:r>
              <a:rPr lang="fr-FR" sz="2400"/>
              <a:t>- Décider si une intervention humanitaire est adéquate ou devrait changer</a:t>
            </a:r>
            <a:br>
              <a:rPr lang="fr-FR" sz="2400"/>
            </a:br>
            <a:r>
              <a:rPr lang="fr-FR" sz="2400"/>
              <a:t>- Plaidoyer</a:t>
            </a:r>
          </a:p>
          <a:p>
            <a:pPr>
              <a:lnSpc>
                <a:spcPct val="90000"/>
              </a:lnSpc>
            </a:pPr>
            <a:endParaRPr lang="en-GB" altLang="fr-FR" sz="2400" dirty="0"/>
          </a:p>
          <a:p>
            <a:pPr>
              <a:lnSpc>
                <a:spcPct val="90000"/>
              </a:lnSpc>
            </a:pPr>
            <a:r>
              <a:rPr lang="fr-FR" sz="2400" u="sng"/>
              <a:t>Dans une crise aiguë</a:t>
            </a:r>
            <a:br>
              <a:rPr lang="fr-FR" sz="2400"/>
            </a:br>
            <a:r>
              <a:rPr lang="fr-FR" sz="2400"/>
              <a:t>- Exemple : Soudan du Sud 2019</a:t>
            </a:r>
            <a:br>
              <a:rPr lang="fr-FR" sz="2400"/>
            </a:br>
            <a:r>
              <a:rPr lang="fr-FR" sz="2400"/>
              <a:t>- TBM nb de décès/10 000 jours</a:t>
            </a:r>
            <a:br>
              <a:rPr lang="fr-FR" sz="2400"/>
            </a:br>
            <a:r>
              <a:rPr lang="fr-FR" sz="2400"/>
              <a:t>- Il s’agit d’une situation alarmante MAINTENANT</a:t>
            </a:r>
          </a:p>
          <a:p>
            <a:pPr>
              <a:lnSpc>
                <a:spcPct val="90000"/>
              </a:lnSpc>
            </a:pPr>
            <a:endParaRPr lang="en-GB" altLang="fr-FR" sz="2400" dirty="0"/>
          </a:p>
          <a:p>
            <a:pPr>
              <a:lnSpc>
                <a:spcPct val="90000"/>
              </a:lnSpc>
            </a:pPr>
            <a:r>
              <a:rPr lang="fr-FR" sz="2400" u="sng"/>
              <a:t>Dans une crise prolongée</a:t>
            </a:r>
            <a:br>
              <a:rPr lang="fr-FR" sz="2400"/>
            </a:br>
            <a:r>
              <a:rPr lang="fr-FR" sz="2400"/>
              <a:t>- Exemple : Jordanie 2019</a:t>
            </a:r>
            <a:br>
              <a:rPr lang="fr-FR" sz="2400"/>
            </a:br>
            <a:r>
              <a:rPr lang="fr-FR" sz="2400"/>
              <a:t>- TBM nb de décès/1000/semaine</a:t>
            </a:r>
            <a:br>
              <a:rPr lang="fr-FR" sz="2400"/>
            </a:br>
            <a:r>
              <a:rPr lang="fr-FR" sz="2400"/>
              <a:t>- Tendances</a:t>
            </a:r>
          </a:p>
        </p:txBody>
      </p:sp>
      <p:sp>
        <p:nvSpPr>
          <p:cNvPr id="6" name="Rectangle 5">
            <a:extLst>
              <a:ext uri="{FF2B5EF4-FFF2-40B4-BE49-F238E27FC236}">
                <a16:creationId xmlns:a16="http://schemas.microsoft.com/office/drawing/2014/main" id="{4C021134-2AD8-413F-829E-6394D78F66A1}"/>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A2C130ED-A6BC-4D2F-A3F9-A0833BCA1763}"/>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B71F7352-C1FE-452B-987C-8BE76E2E2012}"/>
              </a:ext>
            </a:extLst>
          </p:cNvPr>
          <p:cNvSpPr>
            <a:spLocks noGrp="1"/>
          </p:cNvSpPr>
          <p:nvPr>
            <p:ph type="sldNum" sz="quarter" idx="12"/>
          </p:nvPr>
        </p:nvSpPr>
        <p:spPr/>
        <p:txBody>
          <a:bodyPr/>
          <a:lstStyle/>
          <a:p>
            <a:fld id="{89FC7F8A-5586-4ECC-ACD0-D19CCF8131D3}" type="slidenum">
              <a:rPr lang="fr-CH" smtClean="0"/>
              <a:t>44</a:t>
            </a:fld>
            <a:endParaRPr lang="fr-CH"/>
          </a:p>
        </p:txBody>
      </p:sp>
    </p:spTree>
    <p:extLst>
      <p:ext uri="{BB962C8B-B14F-4D97-AF65-F5344CB8AC3E}">
        <p14:creationId xmlns:p14="http://schemas.microsoft.com/office/powerpoint/2010/main" val="2632861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255" y="195943"/>
            <a:ext cx="8650627" cy="630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2732486" y="2996803"/>
            <a:ext cx="18473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2" charset="0"/>
              </a:defRPr>
            </a:lvl1pPr>
            <a:lvl2pPr marL="742950" indent="-285750">
              <a:spcBef>
                <a:spcPct val="20000"/>
              </a:spcBef>
              <a:buFont typeface="Arial" charset="0"/>
              <a:buChar char="–"/>
              <a:defRPr sz="2800">
                <a:solidFill>
                  <a:schemeClr val="tx1"/>
                </a:solidFill>
                <a:latin typeface="Calibri" pitchFamily="32" charset="0"/>
              </a:defRPr>
            </a:lvl2pPr>
            <a:lvl3pPr marL="1143000" indent="-228600">
              <a:spcBef>
                <a:spcPct val="20000"/>
              </a:spcBef>
              <a:buFont typeface="Arial" charset="0"/>
              <a:buChar char="•"/>
              <a:defRPr sz="2400">
                <a:solidFill>
                  <a:schemeClr val="tx1"/>
                </a:solidFill>
                <a:latin typeface="Calibri" pitchFamily="32" charset="0"/>
              </a:defRPr>
            </a:lvl3pPr>
            <a:lvl4pPr marL="1600200" indent="-228600">
              <a:spcBef>
                <a:spcPct val="20000"/>
              </a:spcBef>
              <a:buFont typeface="Arial" charset="0"/>
              <a:buChar char="–"/>
              <a:defRPr sz="2000">
                <a:solidFill>
                  <a:schemeClr val="tx1"/>
                </a:solidFill>
                <a:latin typeface="Calibri" pitchFamily="32" charset="0"/>
              </a:defRPr>
            </a:lvl4pPr>
            <a:lvl5pPr marL="2057400" indent="-228600">
              <a:spcBef>
                <a:spcPct val="20000"/>
              </a:spcBef>
              <a:buFont typeface="Arial" charset="0"/>
              <a:buChar char="»"/>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2" charset="0"/>
              </a:defRPr>
            </a:lvl9pPr>
          </a:lstStyle>
          <a:p>
            <a:pPr eaLnBrk="1" hangingPunct="1">
              <a:spcBef>
                <a:spcPct val="0"/>
              </a:spcBef>
              <a:buFontTx/>
              <a:buNone/>
            </a:pPr>
            <a:endParaRPr lang="fr-CH" altLang="fr-FR" sz="600"/>
          </a:p>
        </p:txBody>
      </p:sp>
      <p:sp>
        <p:nvSpPr>
          <p:cNvPr id="24580" name="Text Box 4"/>
          <p:cNvSpPr txBox="1">
            <a:spLocks noChangeArrowheads="1"/>
          </p:cNvSpPr>
          <p:nvPr/>
        </p:nvSpPr>
        <p:spPr bwMode="auto">
          <a:xfrm rot="16200000">
            <a:off x="11013549" y="5571513"/>
            <a:ext cx="669414" cy="15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Font typeface="Arial" charset="0"/>
              <a:buChar char="•"/>
              <a:defRPr sz="3200">
                <a:solidFill>
                  <a:schemeClr val="tx1"/>
                </a:solidFill>
                <a:latin typeface="Calibri" pitchFamily="32" charset="0"/>
              </a:defRPr>
            </a:lvl1pPr>
            <a:lvl2pPr marL="742950" indent="-285750">
              <a:spcBef>
                <a:spcPct val="20000"/>
              </a:spcBef>
              <a:buFont typeface="Arial" charset="0"/>
              <a:buChar char="–"/>
              <a:defRPr sz="2800">
                <a:solidFill>
                  <a:schemeClr val="tx1"/>
                </a:solidFill>
                <a:latin typeface="Calibri" pitchFamily="32" charset="0"/>
              </a:defRPr>
            </a:lvl2pPr>
            <a:lvl3pPr marL="1143000" indent="-228600">
              <a:spcBef>
                <a:spcPct val="20000"/>
              </a:spcBef>
              <a:buFont typeface="Arial" charset="0"/>
              <a:buChar char="•"/>
              <a:defRPr sz="2400">
                <a:solidFill>
                  <a:schemeClr val="tx1"/>
                </a:solidFill>
                <a:latin typeface="Calibri" pitchFamily="32" charset="0"/>
              </a:defRPr>
            </a:lvl3pPr>
            <a:lvl4pPr marL="1600200" indent="-228600">
              <a:spcBef>
                <a:spcPct val="20000"/>
              </a:spcBef>
              <a:buFont typeface="Arial" charset="0"/>
              <a:buChar char="–"/>
              <a:defRPr sz="2000">
                <a:solidFill>
                  <a:schemeClr val="tx1"/>
                </a:solidFill>
                <a:latin typeface="Calibri" pitchFamily="32" charset="0"/>
              </a:defRPr>
            </a:lvl4pPr>
            <a:lvl5pPr marL="2057400" indent="-228600">
              <a:spcBef>
                <a:spcPct val="20000"/>
              </a:spcBef>
              <a:buFont typeface="Arial" charset="0"/>
              <a:buChar char="»"/>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2" charset="0"/>
              </a:defRPr>
            </a:lvl9pPr>
          </a:lstStyle>
          <a:p>
            <a:pPr eaLnBrk="1" hangingPunct="1">
              <a:spcBef>
                <a:spcPct val="0"/>
              </a:spcBef>
              <a:buFontTx/>
              <a:buNone/>
            </a:pPr>
            <a:r>
              <a:rPr lang="fr-FR" sz="1050" b="1"/>
              <a:t>Source UNHCR Report</a:t>
            </a:r>
          </a:p>
          <a:p>
            <a:pPr eaLnBrk="1" hangingPunct="1">
              <a:spcBef>
                <a:spcPct val="0"/>
              </a:spcBef>
              <a:buFontTx/>
              <a:buNone/>
            </a:pPr>
            <a:r>
              <a:rPr lang="fr-FR" sz="1050" b="1"/>
              <a:t>Health and Nut Bulletin</a:t>
            </a:r>
            <a:br>
              <a:rPr lang="fr-FR" sz="1050" b="1"/>
            </a:br>
            <a:r>
              <a:rPr lang="fr-FR" sz="1050" b="1"/>
              <a:t>October 2013, no 11</a:t>
            </a:r>
          </a:p>
        </p:txBody>
      </p:sp>
      <p:sp>
        <p:nvSpPr>
          <p:cNvPr id="124933" name="Oval 5"/>
          <p:cNvSpPr>
            <a:spLocks noChangeArrowheads="1"/>
          </p:cNvSpPr>
          <p:nvPr/>
        </p:nvSpPr>
        <p:spPr bwMode="auto">
          <a:xfrm>
            <a:off x="6389019" y="851009"/>
            <a:ext cx="3132534" cy="539354"/>
          </a:xfrm>
          <a:prstGeom prst="ellipse">
            <a:avLst/>
          </a:prstGeom>
          <a:solidFill>
            <a:schemeClr val="accent1">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2" charset="0"/>
              </a:defRPr>
            </a:lvl1pPr>
            <a:lvl2pPr marL="742950" indent="-285750">
              <a:spcBef>
                <a:spcPct val="20000"/>
              </a:spcBef>
              <a:buFont typeface="Arial" charset="0"/>
              <a:buChar char="–"/>
              <a:defRPr sz="2800">
                <a:solidFill>
                  <a:schemeClr val="tx1"/>
                </a:solidFill>
                <a:latin typeface="Calibri" pitchFamily="32" charset="0"/>
              </a:defRPr>
            </a:lvl2pPr>
            <a:lvl3pPr marL="1143000" indent="-228600">
              <a:spcBef>
                <a:spcPct val="20000"/>
              </a:spcBef>
              <a:buFont typeface="Arial" charset="0"/>
              <a:buChar char="•"/>
              <a:defRPr sz="2400">
                <a:solidFill>
                  <a:schemeClr val="tx1"/>
                </a:solidFill>
                <a:latin typeface="Calibri" pitchFamily="32" charset="0"/>
              </a:defRPr>
            </a:lvl3pPr>
            <a:lvl4pPr marL="1600200" indent="-228600">
              <a:spcBef>
                <a:spcPct val="20000"/>
              </a:spcBef>
              <a:buFont typeface="Arial" charset="0"/>
              <a:buChar char="–"/>
              <a:defRPr sz="2000">
                <a:solidFill>
                  <a:schemeClr val="tx1"/>
                </a:solidFill>
                <a:latin typeface="Calibri" pitchFamily="32" charset="0"/>
              </a:defRPr>
            </a:lvl4pPr>
            <a:lvl5pPr marL="2057400" indent="-228600">
              <a:spcBef>
                <a:spcPct val="20000"/>
              </a:spcBef>
              <a:buFont typeface="Arial" charset="0"/>
              <a:buChar char="»"/>
              <a:defRPr sz="2000">
                <a:solidFill>
                  <a:schemeClr val="tx1"/>
                </a:solidFill>
                <a:latin typeface="Calibri" pitchFamily="32"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2"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2"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2"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2" charset="0"/>
              </a:defRPr>
            </a:lvl9pPr>
          </a:lstStyle>
          <a:p>
            <a:pPr eaLnBrk="1" hangingPunct="1">
              <a:spcBef>
                <a:spcPct val="0"/>
              </a:spcBef>
              <a:buFontTx/>
              <a:buNone/>
            </a:pPr>
            <a:endParaRPr lang="fr-CH" altLang="fr-FR" sz="600"/>
          </a:p>
        </p:txBody>
      </p:sp>
      <p:sp>
        <p:nvSpPr>
          <p:cNvPr id="8" name="Rectangle 7">
            <a:extLst>
              <a:ext uri="{FF2B5EF4-FFF2-40B4-BE49-F238E27FC236}">
                <a16:creationId xmlns:a16="http://schemas.microsoft.com/office/drawing/2014/main" id="{5EA3B761-13D5-4F04-8729-356C94C0509C}"/>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4EDE4144-25EF-4894-A096-E19EF234E06A}"/>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CE8B72A7-A618-4FC7-8443-BA6BBC75CC8A}"/>
              </a:ext>
            </a:extLst>
          </p:cNvPr>
          <p:cNvSpPr>
            <a:spLocks noGrp="1"/>
          </p:cNvSpPr>
          <p:nvPr>
            <p:ph type="sldNum" sz="quarter" idx="12"/>
          </p:nvPr>
        </p:nvSpPr>
        <p:spPr/>
        <p:txBody>
          <a:bodyPr/>
          <a:lstStyle/>
          <a:p>
            <a:fld id="{89FC7F8A-5586-4ECC-ACD0-D19CCF8131D3}" type="slidenum">
              <a:rPr lang="fr-CH" smtClean="0"/>
              <a:t>45</a:t>
            </a:fld>
            <a:endParaRPr lang="fr-CH"/>
          </a:p>
        </p:txBody>
      </p:sp>
    </p:spTree>
    <p:extLst>
      <p:ext uri="{BB962C8B-B14F-4D97-AF65-F5344CB8AC3E}">
        <p14:creationId xmlns:p14="http://schemas.microsoft.com/office/powerpoint/2010/main" val="839424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additive="base">
                                        <p:cTn id="7" dur="500" fill="hold"/>
                                        <p:tgtEl>
                                          <p:spTgt spid="124933"/>
                                        </p:tgtEl>
                                        <p:attrNameLst>
                                          <p:attrName>ppt_x</p:attrName>
                                        </p:attrNameLst>
                                      </p:cBhvr>
                                      <p:tavLst>
                                        <p:tav tm="0">
                                          <p:val>
                                            <p:strVal val="#ppt_x"/>
                                          </p:val>
                                        </p:tav>
                                        <p:tav tm="100000">
                                          <p:val>
                                            <p:strVal val="#ppt_x"/>
                                          </p:val>
                                        </p:tav>
                                      </p:tavLst>
                                    </p:anim>
                                    <p:anim calcmode="lin" valueType="num">
                                      <p:cBhvr additive="base">
                                        <p:cTn id="8" dur="500" fill="hold"/>
                                        <p:tgtEl>
                                          <p:spTgt spid="1249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866232" y="285011"/>
            <a:ext cx="8801769" cy="1007641"/>
          </a:xfrm>
        </p:spPr>
        <p:txBody>
          <a:bodyPr/>
          <a:lstStyle/>
          <a:p>
            <a:pPr algn="ctr"/>
            <a:r>
              <a:rPr lang="fr-FR" u="sng">
                <a:latin typeface="+mn-lt"/>
                <a:ea typeface="ＭＳ Ｐゴシック" pitchFamily="34" charset="-128"/>
              </a:rPr>
              <a:t>Taux de mortalité par cause</a:t>
            </a:r>
          </a:p>
        </p:txBody>
      </p:sp>
      <p:sp>
        <p:nvSpPr>
          <p:cNvPr id="3" name="Content Placeholder 2"/>
          <p:cNvSpPr>
            <a:spLocks noGrp="1"/>
          </p:cNvSpPr>
          <p:nvPr>
            <p:ph idx="1"/>
          </p:nvPr>
        </p:nvSpPr>
        <p:spPr>
          <a:xfrm>
            <a:off x="1197429" y="1915238"/>
            <a:ext cx="10602685" cy="4294494"/>
          </a:xfrm>
        </p:spPr>
        <p:txBody>
          <a:bodyPr>
            <a:normAutofit fontScale="92500"/>
          </a:bodyPr>
          <a:lstStyle/>
          <a:p>
            <a:pPr>
              <a:buFontTx/>
              <a:buNone/>
            </a:pPr>
            <a:r>
              <a:rPr lang="fr-FR"/>
              <a:t>Nombre de </a:t>
            </a:r>
            <a:r>
              <a:rPr lang="fr-FR">
                <a:solidFill>
                  <a:srgbClr val="FF0000"/>
                </a:solidFill>
                <a:cs typeface="Arial" panose="020B0604020202020204" pitchFamily="34" charset="0"/>
              </a:rPr>
              <a:t>décès</a:t>
            </a:r>
            <a:r>
              <a:rPr lang="fr-FR"/>
              <a:t> dus à une cause spécifique dans une </a:t>
            </a:r>
            <a:r>
              <a:rPr lang="fr-FR">
                <a:solidFill>
                  <a:srgbClr val="FF0000"/>
                </a:solidFill>
                <a:cs typeface="Arial" panose="020B0604020202020204" pitchFamily="34" charset="0"/>
              </a:rPr>
              <a:t>population de taille connue</a:t>
            </a:r>
            <a:r>
              <a:rPr lang="fr-FR"/>
              <a:t> à risque de décès en raison de cette cause </a:t>
            </a:r>
            <a:r>
              <a:rPr lang="fr-FR">
                <a:solidFill>
                  <a:srgbClr val="FF0000"/>
                </a:solidFill>
                <a:cs typeface="Arial" panose="020B0604020202020204" pitchFamily="34" charset="0"/>
              </a:rPr>
              <a:t>pendant une période spécifique</a:t>
            </a:r>
            <a:r>
              <a:rPr lang="fr-FR"/>
              <a:t>.</a:t>
            </a:r>
          </a:p>
          <a:p>
            <a:pPr marL="0" indent="0">
              <a:buNone/>
            </a:pPr>
            <a:endParaRPr lang="en-US" dirty="0"/>
          </a:p>
          <a:p>
            <a:pPr marL="0" indent="0" defTabSz="457200" eaLnBrk="0" hangingPunct="0">
              <a:spcBef>
                <a:spcPct val="0"/>
              </a:spcBef>
              <a:buNone/>
            </a:pPr>
            <a:endParaRPr lang="en-US" altLang="en-US" b="1" dirty="0">
              <a:ea typeface="MS PGothic" panose="020B0600070205080204" pitchFamily="34" charset="-128"/>
              <a:cs typeface="Arial" panose="020B0604020202020204" pitchFamily="34" charset="0"/>
            </a:endParaRPr>
          </a:p>
          <a:p>
            <a:pPr marL="0" indent="0" defTabSz="457200" eaLnBrk="0" hangingPunct="0">
              <a:spcBef>
                <a:spcPct val="0"/>
              </a:spcBef>
              <a:buNone/>
            </a:pPr>
            <a:r>
              <a:rPr lang="fr-FR" b="1">
                <a:ea typeface="MS PGothic" panose="020B0600070205080204" pitchFamily="34" charset="-128"/>
                <a:cs typeface="Arial" panose="020B0604020202020204" pitchFamily="34" charset="0"/>
              </a:rPr>
              <a:t>Taux de mortalité spécifique à la méningite</a:t>
            </a:r>
          </a:p>
          <a:p>
            <a:pPr marL="0" indent="0" defTabSz="457200" eaLnBrk="0" hangingPunct="0">
              <a:spcBef>
                <a:spcPct val="0"/>
              </a:spcBef>
              <a:buNone/>
            </a:pPr>
            <a:r>
              <a:rPr lang="fr-FR"/>
              <a:t>Exemple : camp de déplacés internes de 30 000 personnes avec 150 décès sur une période de 10 jours, dont 60 décès dus à la méningite.</a:t>
            </a:r>
          </a:p>
          <a:p>
            <a:pPr marL="0" indent="0" defTabSz="457200" eaLnBrk="0" hangingPunct="0">
              <a:spcBef>
                <a:spcPct val="0"/>
              </a:spcBef>
              <a:buNone/>
            </a:pPr>
            <a:endParaRPr lang="en-US" altLang="en-US" dirty="0">
              <a:ea typeface="MS PGothic" panose="020B0600070205080204" pitchFamily="34" charset="-128"/>
              <a:cs typeface="Arial" panose="020B0604020202020204" pitchFamily="34" charset="0"/>
            </a:endParaRPr>
          </a:p>
          <a:p>
            <a:pPr marL="0" indent="0" defTabSz="457200" eaLnBrk="0" hangingPunct="0">
              <a:spcBef>
                <a:spcPct val="0"/>
              </a:spcBef>
              <a:buNone/>
            </a:pPr>
            <a:r>
              <a:rPr lang="fr-FR"/>
              <a:t>Taux de mortalité spécifique à la méningite	= </a:t>
            </a:r>
            <a:r>
              <a:rPr lang="fr-FR">
                <a:solidFill>
                  <a:srgbClr val="3144FB"/>
                </a:solidFill>
                <a:ea typeface="MS PGothic" panose="020B0600070205080204" pitchFamily="34" charset="-128"/>
                <a:cs typeface="Arial" panose="020B0604020202020204" pitchFamily="34" charset="0"/>
              </a:rPr>
              <a:t>60/30 000 x 10 000/10</a:t>
            </a:r>
          </a:p>
          <a:p>
            <a:pPr marL="0" indent="0" defTabSz="457200" eaLnBrk="0" hangingPunct="0">
              <a:spcBef>
                <a:spcPct val="0"/>
              </a:spcBef>
              <a:buNone/>
            </a:pPr>
            <a:r>
              <a:rPr lang="fr-FR">
                <a:solidFill>
                  <a:srgbClr val="3144FB"/>
                </a:solidFill>
                <a:ea typeface="MS PGothic" panose="020B0600070205080204" pitchFamily="34" charset="-128"/>
                <a:cs typeface="Arial" panose="020B0604020202020204" pitchFamily="34" charset="0"/>
              </a:rPr>
              <a:t>								            </a:t>
            </a:r>
          </a:p>
          <a:p>
            <a:pPr marL="0" indent="0" defTabSz="457200" eaLnBrk="0" hangingPunct="0">
              <a:spcBef>
                <a:spcPct val="0"/>
              </a:spcBef>
              <a:buNone/>
            </a:pPr>
            <a:r>
              <a:rPr lang="fr-FR">
                <a:solidFill>
                  <a:srgbClr val="3144FB"/>
                </a:solidFill>
                <a:ea typeface="MS PGothic" panose="020B0600070205080204" pitchFamily="34" charset="-128"/>
                <a:cs typeface="Arial" panose="020B0604020202020204" pitchFamily="34" charset="0"/>
              </a:rPr>
              <a:t>                                                              = 2 décès pour 10 000 par jour</a:t>
            </a:r>
          </a:p>
          <a:p>
            <a:pPr marL="0" indent="0" defTabSz="457200" eaLnBrk="0" hangingPunct="0">
              <a:spcBef>
                <a:spcPct val="0"/>
              </a:spcBef>
              <a:buNone/>
            </a:pPr>
            <a:endParaRPr lang="en-US" altLang="en-US" b="1" dirty="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dirty="0">
              <a:solidFill>
                <a:srgbClr val="0000FF"/>
              </a:solidFill>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B4422E11-3F1B-43D0-973D-72E006938634}"/>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E69C148-E0E2-4108-A1A2-525D8473148F}"/>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9050F644-4F30-4630-8749-264DCB8D629A}"/>
              </a:ext>
            </a:extLst>
          </p:cNvPr>
          <p:cNvSpPr>
            <a:spLocks noGrp="1"/>
          </p:cNvSpPr>
          <p:nvPr>
            <p:ph type="sldNum" sz="quarter" idx="12"/>
          </p:nvPr>
        </p:nvSpPr>
        <p:spPr/>
        <p:txBody>
          <a:bodyPr/>
          <a:lstStyle/>
          <a:p>
            <a:fld id="{89FC7F8A-5586-4ECC-ACD0-D19CCF8131D3}" type="slidenum">
              <a:rPr lang="fr-CH" smtClean="0"/>
              <a:t>46</a:t>
            </a:fld>
            <a:endParaRPr lang="fr-CH"/>
          </a:p>
        </p:txBody>
      </p:sp>
    </p:spTree>
    <p:custDataLst>
      <p:tags r:id="rId1"/>
    </p:custDataLst>
    <p:extLst>
      <p:ext uri="{BB962C8B-B14F-4D97-AF65-F5344CB8AC3E}">
        <p14:creationId xmlns:p14="http://schemas.microsoft.com/office/powerpoint/2010/main" val="703492442"/>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866232" y="189477"/>
            <a:ext cx="8801769" cy="1007641"/>
          </a:xfrm>
        </p:spPr>
        <p:txBody>
          <a:bodyPr/>
          <a:lstStyle/>
          <a:p>
            <a:pPr algn="ctr"/>
            <a:r>
              <a:rPr lang="fr-FR" u="sng">
                <a:latin typeface="+mn-lt"/>
                <a:ea typeface="ＭＳ Ｐゴシック" pitchFamily="34" charset="-128"/>
              </a:rPr>
              <a:t>Mortalité proportionnelle</a:t>
            </a:r>
          </a:p>
        </p:txBody>
      </p:sp>
      <p:sp>
        <p:nvSpPr>
          <p:cNvPr id="3" name="Content Placeholder 2"/>
          <p:cNvSpPr>
            <a:spLocks noGrp="1"/>
          </p:cNvSpPr>
          <p:nvPr>
            <p:ph idx="1"/>
          </p:nvPr>
        </p:nvSpPr>
        <p:spPr>
          <a:xfrm>
            <a:off x="1430803" y="1571600"/>
            <a:ext cx="9672625" cy="5096923"/>
          </a:xfrm>
        </p:spPr>
        <p:txBody>
          <a:bodyPr>
            <a:normAutofit lnSpcReduction="10000"/>
          </a:bodyPr>
          <a:lstStyle/>
          <a:p>
            <a:pPr>
              <a:buFontTx/>
              <a:buNone/>
            </a:pPr>
            <a:r>
              <a:rPr lang="fr-FR" sz="2400">
                <a:cs typeface="Arial" panose="020B0604020202020204" pitchFamily="34" charset="0"/>
              </a:rPr>
              <a:t>Proportion de tous les décès dans une population à risque pendant une période spécifique en raison d’une cause spécifique.</a:t>
            </a:r>
          </a:p>
          <a:p>
            <a:pPr marL="0" indent="0">
              <a:buNone/>
            </a:pPr>
            <a:endParaRPr lang="en-US" sz="2400" dirty="0"/>
          </a:p>
          <a:p>
            <a:pPr marL="0" indent="0" defTabSz="457200" eaLnBrk="0" hangingPunct="0">
              <a:spcBef>
                <a:spcPct val="0"/>
              </a:spcBef>
              <a:buNone/>
            </a:pPr>
            <a:r>
              <a:rPr lang="fr-FR" sz="2400" b="1">
                <a:ea typeface="MS PGothic" panose="020B0600070205080204" pitchFamily="34" charset="-128"/>
                <a:cs typeface="Arial" panose="020B0604020202020204" pitchFamily="34" charset="0"/>
              </a:rPr>
              <a:t>Utile pour établir des priorités dans les interventions et en assurer le suivi ainsi que l’évaluation</a:t>
            </a:r>
          </a:p>
          <a:p>
            <a:pPr marL="0" indent="0" defTabSz="457200" eaLnBrk="0" hangingPunct="0">
              <a:spcBef>
                <a:spcPct val="0"/>
              </a:spcBef>
              <a:buNone/>
            </a:pPr>
            <a:endParaRPr lang="en-US" altLang="en-US" sz="2400" b="1" dirty="0">
              <a:ea typeface="MS PGothic" panose="020B0600070205080204" pitchFamily="34" charset="-128"/>
              <a:cs typeface="Arial" panose="020B0604020202020204" pitchFamily="34" charset="0"/>
            </a:endParaRPr>
          </a:p>
          <a:p>
            <a:pPr marL="0" indent="0" defTabSz="457200" eaLnBrk="0" hangingPunct="0">
              <a:spcBef>
                <a:spcPct val="0"/>
              </a:spcBef>
              <a:buNone/>
            </a:pPr>
            <a:endParaRPr lang="en-US" altLang="en-US" sz="2400" b="1" dirty="0">
              <a:ea typeface="MS PGothic" panose="020B0600070205080204" pitchFamily="34" charset="-128"/>
              <a:cs typeface="Arial" panose="020B0604020202020204" pitchFamily="34" charset="0"/>
            </a:endParaRPr>
          </a:p>
          <a:p>
            <a:pPr marL="0" indent="0" defTabSz="457200" eaLnBrk="0" hangingPunct="0">
              <a:spcBef>
                <a:spcPct val="0"/>
              </a:spcBef>
              <a:buNone/>
            </a:pPr>
            <a:r>
              <a:rPr lang="fr-FR" sz="2400" b="1">
                <a:ea typeface="MS PGothic" panose="020B0600070205080204" pitchFamily="34" charset="-128"/>
                <a:cs typeface="Arial" panose="020B0604020202020204" pitchFamily="34" charset="0"/>
              </a:rPr>
              <a:t>Mortalité proportionnelle à la méningite </a:t>
            </a:r>
          </a:p>
          <a:p>
            <a:pPr marL="0" indent="0" defTabSz="457200" eaLnBrk="0" hangingPunct="0">
              <a:spcBef>
                <a:spcPct val="0"/>
              </a:spcBef>
              <a:buNone/>
            </a:pPr>
            <a:r>
              <a:rPr lang="fr-FR" sz="2400">
                <a:ea typeface="MS PGothic" panose="020B0600070205080204" pitchFamily="34" charset="-128"/>
                <a:cs typeface="Arial" panose="020B0604020202020204" pitchFamily="34" charset="0"/>
              </a:rPr>
              <a:t>Exemple : camp de déplacés internes de 30 000 personnes avec 150 décès sur une période de 10 jours, dont 60 décès dus à la méningite.</a:t>
            </a:r>
          </a:p>
          <a:p>
            <a:pPr marL="0" indent="0" defTabSz="457200" eaLnBrk="0" hangingPunct="0">
              <a:spcBef>
                <a:spcPct val="0"/>
              </a:spcBef>
              <a:buNone/>
            </a:pPr>
            <a:endParaRPr lang="en-US" altLang="en-US" sz="2400" dirty="0">
              <a:ea typeface="MS PGothic" panose="020B0600070205080204" pitchFamily="34" charset="-128"/>
              <a:cs typeface="Arial" panose="020B0604020202020204" pitchFamily="34" charset="0"/>
            </a:endParaRPr>
          </a:p>
          <a:p>
            <a:pPr marL="0" indent="0" defTabSz="457200" eaLnBrk="0" hangingPunct="0">
              <a:spcBef>
                <a:spcPct val="0"/>
              </a:spcBef>
              <a:buNone/>
            </a:pPr>
            <a:r>
              <a:rPr lang="fr-FR" sz="2400">
                <a:ea typeface="MS PGothic" panose="020B0600070205080204" pitchFamily="34" charset="-128"/>
                <a:cs typeface="Arial" panose="020B0604020202020204" pitchFamily="34" charset="0"/>
              </a:rPr>
              <a:t>Mortalité proportionnelle à la méningite 	= </a:t>
            </a:r>
            <a:r>
              <a:rPr lang="fr-FR" sz="2400">
                <a:solidFill>
                  <a:srgbClr val="3144FB"/>
                </a:solidFill>
                <a:ea typeface="MS PGothic" panose="020B0600070205080204" pitchFamily="34" charset="-128"/>
                <a:cs typeface="Arial" panose="020B0604020202020204" pitchFamily="34" charset="0"/>
              </a:rPr>
              <a:t>50/150</a:t>
            </a:r>
          </a:p>
          <a:p>
            <a:pPr marL="0" indent="0" defTabSz="457200" eaLnBrk="0" hangingPunct="0">
              <a:spcBef>
                <a:spcPct val="0"/>
              </a:spcBef>
              <a:buNone/>
            </a:pPr>
            <a:r>
              <a:rPr lang="fr-FR" sz="2400">
                <a:solidFill>
                  <a:srgbClr val="3144FB"/>
                </a:solidFill>
                <a:ea typeface="MS PGothic" panose="020B0600070205080204" pitchFamily="34" charset="-128"/>
                <a:cs typeface="Arial" panose="020B0604020202020204" pitchFamily="34" charset="0"/>
              </a:rPr>
              <a:t>								       = 40 %</a:t>
            </a:r>
          </a:p>
          <a:p>
            <a:pPr marL="0" indent="0" defTabSz="457200" eaLnBrk="0" hangingPunct="0">
              <a:spcBef>
                <a:spcPct val="0"/>
              </a:spcBef>
              <a:buNone/>
            </a:pPr>
            <a:endParaRPr lang="en-US" altLang="en-US" sz="2400" dirty="0">
              <a:solidFill>
                <a:srgbClr val="3144FB"/>
              </a:solidFill>
              <a:ea typeface="MS PGothic" panose="020B0600070205080204" pitchFamily="34" charset="-128"/>
              <a:cs typeface="Arial" panose="020B0604020202020204" pitchFamily="34" charset="0"/>
            </a:endParaRPr>
          </a:p>
          <a:p>
            <a:pPr marL="0" indent="0" defTabSz="457200" eaLnBrk="0" hangingPunct="0">
              <a:spcBef>
                <a:spcPct val="0"/>
              </a:spcBef>
              <a:buNone/>
            </a:pPr>
            <a:r>
              <a:rPr lang="fr-FR" sz="2400">
                <a:solidFill>
                  <a:srgbClr val="3144FB"/>
                </a:solidFill>
                <a:ea typeface="MS PGothic" panose="020B0600070205080204" pitchFamily="34" charset="-128"/>
                <a:cs typeface="Arial" panose="020B0604020202020204" pitchFamily="34" charset="0"/>
              </a:rPr>
              <a:t>40 % de tous les décès dans ce camp de déplacés internes étaient causés par la méningite au cours de la période de 10 jours.</a:t>
            </a:r>
          </a:p>
          <a:p>
            <a:pPr marL="0" indent="0" defTabSz="457200" eaLnBrk="0" hangingPunct="0">
              <a:spcBef>
                <a:spcPct val="0"/>
              </a:spcBef>
              <a:buNone/>
            </a:pPr>
            <a:endParaRPr lang="en-US" altLang="en-US" sz="2400" b="1" dirty="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0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a:p>
            <a:pPr marL="400050" lvl="1" indent="0" defTabSz="457200" eaLnBrk="0" hangingPunct="0">
              <a:spcBef>
                <a:spcPct val="0"/>
              </a:spcBef>
              <a:buNone/>
            </a:pPr>
            <a:endParaRPr lang="en-US" altLang="en-US" sz="2200" dirty="0">
              <a:solidFill>
                <a:srgbClr val="0000FF"/>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271AA593-17D1-4993-8A49-5E07E24A4765}"/>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174CCCE-F8A3-4D79-82B6-302196BF7693}"/>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F5186AC2-C045-4A02-AF76-D31E8C18E081}"/>
              </a:ext>
            </a:extLst>
          </p:cNvPr>
          <p:cNvSpPr>
            <a:spLocks noGrp="1"/>
          </p:cNvSpPr>
          <p:nvPr>
            <p:ph type="sldNum" sz="quarter" idx="12"/>
          </p:nvPr>
        </p:nvSpPr>
        <p:spPr/>
        <p:txBody>
          <a:bodyPr/>
          <a:lstStyle/>
          <a:p>
            <a:fld id="{89FC7F8A-5586-4ECC-ACD0-D19CCF8131D3}" type="slidenum">
              <a:rPr lang="fr-CH" smtClean="0"/>
              <a:t>47</a:t>
            </a:fld>
            <a:endParaRPr lang="fr-CH"/>
          </a:p>
        </p:txBody>
      </p:sp>
    </p:spTree>
    <p:custDataLst>
      <p:tags r:id="rId1"/>
    </p:custDataLst>
    <p:extLst>
      <p:ext uri="{BB962C8B-B14F-4D97-AF65-F5344CB8AC3E}">
        <p14:creationId xmlns:p14="http://schemas.microsoft.com/office/powerpoint/2010/main" val="1669658561"/>
      </p:ext>
    </p:extLst>
  </p:cSld>
  <p:clrMapOvr>
    <a:masterClrMapping/>
  </p:clrMapOvr>
  <mc:AlternateContent xmlns:mc="http://schemas.openxmlformats.org/markup-compatibility/2006" xmlns:p14="http://schemas.microsoft.com/office/powerpoint/2010/main">
    <mc:Choice Requires="p14">
      <p:transition p14:dur="0" advTm="27464"/>
    </mc:Choice>
    <mc:Fallback xmlns="">
      <p:transition xmlns:p14="http://schemas.microsoft.com/office/powerpoint/2010/main" advTm="27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14288667"/>
              </p:ext>
            </p:extLst>
          </p:nvPr>
        </p:nvGraphicFramePr>
        <p:xfrm>
          <a:off x="2047165" y="348785"/>
          <a:ext cx="8639033" cy="6160430"/>
        </p:xfrm>
        <a:graphic>
          <a:graphicData uri="http://schemas.openxmlformats.org/drawingml/2006/table">
            <a:tbl>
              <a:tblPr firstRow="1" bandRow="1"/>
              <a:tblGrid>
                <a:gridCol w="5055944">
                  <a:extLst>
                    <a:ext uri="{9D8B030D-6E8A-4147-A177-3AD203B41FA5}">
                      <a16:colId xmlns:a16="http://schemas.microsoft.com/office/drawing/2014/main" val="20000"/>
                    </a:ext>
                  </a:extLst>
                </a:gridCol>
                <a:gridCol w="1782702">
                  <a:extLst>
                    <a:ext uri="{9D8B030D-6E8A-4147-A177-3AD203B41FA5}">
                      <a16:colId xmlns:a16="http://schemas.microsoft.com/office/drawing/2014/main" val="20001"/>
                    </a:ext>
                  </a:extLst>
                </a:gridCol>
                <a:gridCol w="1800387">
                  <a:extLst>
                    <a:ext uri="{9D8B030D-6E8A-4147-A177-3AD203B41FA5}">
                      <a16:colId xmlns:a16="http://schemas.microsoft.com/office/drawing/2014/main" val="20002"/>
                    </a:ext>
                  </a:extLst>
                </a:gridCol>
              </a:tblGrid>
              <a:tr h="7947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2000"/>
                        <a:t>Cause du décès</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2000"/>
                        <a:t>Nombre de décès</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FR" sz="2000"/>
                        <a:t>Proportion de </a:t>
                      </a:r>
                      <a:r>
                        <a:rPr lang="fr-FR" sz="2000" baseline="0"/>
                        <a:t>tous les décès</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noProof="0"/>
                        <a:t>Diarrhée</a:t>
                      </a:r>
                    </a:p>
                  </a:txBody>
                  <a:tcPr marL="91434" marR="91434" marT="45709" marB="45709">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66</a:t>
                      </a:r>
                    </a:p>
                  </a:txBody>
                  <a:tcPr marL="91434" marR="91434" marT="45709" marB="45709">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26,8 %</a:t>
                      </a:r>
                    </a:p>
                  </a:txBody>
                  <a:tcPr marL="91434" marR="91434" marT="45709" marB="45709">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Toux/troubles respiratoires</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56</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22,8 %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Fièvre avec/sans frissons</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38</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15,5 %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Rougeole</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55</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22,4 %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424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Pendant l’accouchement ou juste après (dans le mois suivant l’accouchement)</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4</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1,6 %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Malnutrition</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8</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3,3 %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Traumatisme accidentel</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1</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0,4 %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Pendant la grossesse</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3</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1,2 %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Violence intentionnelle</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2</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0,8 %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Autre</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3</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1,2 %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a:t>Inconnue</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10</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solidFill>
                            <a:schemeClr val="tx1"/>
                          </a:solidFill>
                        </a:rPr>
                        <a:t>4,1 %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4491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2000" b="1"/>
                        <a:t>Total</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246</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1" algn="ctr"/>
                      <a:r>
                        <a:rPr lang="fr-FR" sz="2000"/>
                        <a:t>100 %</a:t>
                      </a:r>
                    </a:p>
                  </a:txBody>
                  <a:tcPr marL="91434" marR="91434" marT="45709" marB="45709">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bl>
          </a:graphicData>
        </a:graphic>
      </p:graphicFrame>
      <p:sp>
        <p:nvSpPr>
          <p:cNvPr id="5" name="Rectangle 4">
            <a:extLst>
              <a:ext uri="{FF2B5EF4-FFF2-40B4-BE49-F238E27FC236}">
                <a16:creationId xmlns:a16="http://schemas.microsoft.com/office/drawing/2014/main" id="{B44B67A0-401B-4AB3-886E-B9D5C5B0DE14}"/>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EB3636B9-B818-4CC1-A7BD-F1FB2392B376}"/>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3" name="Slide Number Placeholder 2">
            <a:extLst>
              <a:ext uri="{FF2B5EF4-FFF2-40B4-BE49-F238E27FC236}">
                <a16:creationId xmlns:a16="http://schemas.microsoft.com/office/drawing/2014/main" id="{4C2C8C76-F133-4A94-9213-AAF174A62BFA}"/>
              </a:ext>
            </a:extLst>
          </p:cNvPr>
          <p:cNvSpPr>
            <a:spLocks noGrp="1"/>
          </p:cNvSpPr>
          <p:nvPr>
            <p:ph type="sldNum" sz="quarter" idx="12"/>
          </p:nvPr>
        </p:nvSpPr>
        <p:spPr/>
        <p:txBody>
          <a:bodyPr/>
          <a:lstStyle/>
          <a:p>
            <a:fld id="{89FC7F8A-5586-4ECC-ACD0-D19CCF8131D3}" type="slidenum">
              <a:rPr lang="fr-CH" smtClean="0"/>
              <a:t>48</a:t>
            </a:fld>
            <a:endParaRPr lang="fr-CH"/>
          </a:p>
        </p:txBody>
      </p:sp>
    </p:spTree>
    <p:extLst>
      <p:ext uri="{BB962C8B-B14F-4D97-AF65-F5344CB8AC3E}">
        <p14:creationId xmlns:p14="http://schemas.microsoft.com/office/powerpoint/2010/main" val="20234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idx="4294967295"/>
          </p:nvPr>
        </p:nvSpPr>
        <p:spPr>
          <a:xfrm>
            <a:off x="1626358" y="286698"/>
            <a:ext cx="9469272" cy="2144686"/>
          </a:xfrm>
        </p:spPr>
        <p:txBody>
          <a:bodyPr vert="horz" lIns="91440" tIns="80640" rIns="91440" bIns="4572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fr-FR" u="sng">
                <a:latin typeface="+mn-lt"/>
              </a:rPr>
              <a:t>Crises aiguës et prolongées</a:t>
            </a:r>
            <a:br>
              <a:rPr lang="fr-FR" u="sng">
                <a:latin typeface="+mn-lt"/>
              </a:rPr>
            </a:br>
            <a:r>
              <a:rPr lang="fr-FR" u="sng">
                <a:latin typeface="+mn-lt"/>
              </a:rPr>
              <a:t>Passage à un modèle basé sur des données probantes</a:t>
            </a:r>
          </a:p>
        </p:txBody>
      </p:sp>
      <p:sp>
        <p:nvSpPr>
          <p:cNvPr id="18435" name="Rectangle 2"/>
          <p:cNvSpPr>
            <a:spLocks noGrp="1" noChangeArrowheads="1"/>
          </p:cNvSpPr>
          <p:nvPr>
            <p:ph type="body" idx="4294967295"/>
          </p:nvPr>
        </p:nvSpPr>
        <p:spPr>
          <a:xfrm>
            <a:off x="1626358" y="2867181"/>
            <a:ext cx="9469272" cy="3424437"/>
          </a:xfrm>
        </p:spPr>
        <p:txBody>
          <a:bodyPr vert="horz" lIns="91440" tIns="72576" rIns="91440" bIns="45720" rtlCol="0">
            <a:normAutofit/>
          </a:bodyPr>
          <a:lstStyle/>
          <a:p>
            <a:pPr marL="431800" indent="-323850">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fr-FR"/>
              <a:t>« Le passage d’une aide basée sur des preuves anecdotiques à des méthodes </a:t>
            </a:r>
            <a:r>
              <a:rPr lang="fr-FR" b="1"/>
              <a:t>privilégiant des données concrètes</a:t>
            </a:r>
            <a:r>
              <a:rPr lang="fr-FR"/>
              <a:t> a donné lieu à des améliorations considérables de performances »</a:t>
            </a:r>
            <a:br>
              <a:rPr lang="fr-FR"/>
            </a:br>
            <a:r>
              <a:rPr lang="fr-FR"/>
              <a:t>      </a:t>
            </a:r>
            <a:r>
              <a:rPr lang="fr-FR" sz="1800"/>
              <a:t>Barnett, M. et al. Regime change for humanitarian aid. Foreign Affairs, juillet/août 2015</a:t>
            </a:r>
            <a:r>
              <a:rPr lang="fr-FR" sz="2400"/>
              <a:t>.</a:t>
            </a:r>
          </a:p>
          <a:p>
            <a:pPr marL="431800" indent="-323850">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fr-FR"/>
              <a:t>Données pour la prise de décisions</a:t>
            </a:r>
          </a:p>
          <a:p>
            <a:pPr marL="431800" indent="-323850">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fr-FR"/>
              <a:t>Interventions, politiques basées sur des données probantes</a:t>
            </a:r>
          </a:p>
        </p:txBody>
      </p:sp>
      <p:sp>
        <p:nvSpPr>
          <p:cNvPr id="4" name="Rectangle 3">
            <a:extLst>
              <a:ext uri="{FF2B5EF4-FFF2-40B4-BE49-F238E27FC236}">
                <a16:creationId xmlns:a16="http://schemas.microsoft.com/office/drawing/2014/main" id="{D1DF9D9D-1411-4495-9BDA-C78F7AC9C9B6}"/>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717976A5-1E92-4BF1-9430-66B4DDBDFDE8}"/>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8C4E09D7-5C1D-4036-94EA-DA16B8A4A32A}"/>
              </a:ext>
            </a:extLst>
          </p:cNvPr>
          <p:cNvSpPr>
            <a:spLocks noGrp="1"/>
          </p:cNvSpPr>
          <p:nvPr>
            <p:ph type="sldNum" sz="quarter" idx="12"/>
          </p:nvPr>
        </p:nvSpPr>
        <p:spPr/>
        <p:txBody>
          <a:bodyPr/>
          <a:lstStyle/>
          <a:p>
            <a:fld id="{89FC7F8A-5586-4ECC-ACD0-D19CCF8131D3}" type="slidenum">
              <a:rPr lang="fr-CH" smtClean="0"/>
              <a:t>49</a:t>
            </a:fld>
            <a:endParaRPr lang="fr-CH"/>
          </a:p>
        </p:txBody>
      </p:sp>
    </p:spTree>
    <p:extLst>
      <p:ext uri="{BB962C8B-B14F-4D97-AF65-F5344CB8AC3E}">
        <p14:creationId xmlns:p14="http://schemas.microsoft.com/office/powerpoint/2010/main" val="3403786684"/>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D672-2A80-4A49-9A41-3A5053C79245}"/>
              </a:ext>
            </a:extLst>
          </p:cNvPr>
          <p:cNvSpPr>
            <a:spLocks noGrp="1"/>
          </p:cNvSpPr>
          <p:nvPr>
            <p:ph type="title"/>
          </p:nvPr>
        </p:nvSpPr>
        <p:spPr>
          <a:xfrm>
            <a:off x="1012372" y="365122"/>
            <a:ext cx="2231571" cy="1325563"/>
          </a:xfrm>
        </p:spPr>
        <p:txBody>
          <a:bodyPr/>
          <a:lstStyle/>
          <a:p>
            <a:r>
              <a:rPr lang="fr-FR">
                <a:solidFill>
                  <a:srgbClr val="0000FF"/>
                </a:solidFill>
                <a:latin typeface="+mn-lt"/>
              </a:rPr>
              <a:t>Quiz…</a:t>
            </a:r>
          </a:p>
        </p:txBody>
      </p:sp>
      <p:sp>
        <p:nvSpPr>
          <p:cNvPr id="3" name="Content Placeholder 2">
            <a:extLst>
              <a:ext uri="{FF2B5EF4-FFF2-40B4-BE49-F238E27FC236}">
                <a16:creationId xmlns:a16="http://schemas.microsoft.com/office/drawing/2014/main" id="{9DE1CAE8-3069-4338-A1CD-AB5558749532}"/>
              </a:ext>
            </a:extLst>
          </p:cNvPr>
          <p:cNvSpPr>
            <a:spLocks noGrp="1"/>
          </p:cNvSpPr>
          <p:nvPr>
            <p:ph idx="1"/>
          </p:nvPr>
        </p:nvSpPr>
        <p:spPr>
          <a:xfrm>
            <a:off x="1012372" y="1801922"/>
            <a:ext cx="10515600" cy="4351338"/>
          </a:xfrm>
        </p:spPr>
        <p:txBody>
          <a:bodyPr>
            <a:normAutofit fontScale="92500" lnSpcReduction="10000"/>
          </a:bodyPr>
          <a:lstStyle/>
          <a:p>
            <a:pPr marL="514350" indent="-514350">
              <a:buAutoNum type="arabicPeriod"/>
            </a:pPr>
            <a:r>
              <a:rPr lang="fr-FR"/>
              <a:t>Fournir les informations nécessaires pour planifier une action de santé publique </a:t>
            </a:r>
          </a:p>
          <a:p>
            <a:pPr marL="514350" indent="-514350">
              <a:buAutoNum type="arabicPeriod"/>
            </a:pPr>
            <a:endParaRPr lang="en-GB" dirty="0"/>
          </a:p>
          <a:p>
            <a:pPr marL="514350" indent="-514350">
              <a:buAutoNum type="arabicPeriod"/>
            </a:pPr>
            <a:r>
              <a:rPr lang="fr-FR"/>
              <a:t>Identifier la cause de la maladie</a:t>
            </a:r>
          </a:p>
          <a:p>
            <a:pPr marL="514350" indent="-514350">
              <a:buAutoNum type="arabicPeriod"/>
            </a:pPr>
            <a:endParaRPr lang="en-GB" dirty="0"/>
          </a:p>
          <a:p>
            <a:pPr marL="514350" indent="-514350">
              <a:buAutoNum type="arabicPeriod"/>
            </a:pPr>
            <a:r>
              <a:rPr lang="fr-FR"/>
              <a:t>Évaluer différentes méthodes de contrôle de la maladie pour déterminer ce qui fonctionne le mieux</a:t>
            </a:r>
          </a:p>
          <a:p>
            <a:pPr marL="514350" indent="-514350">
              <a:buAutoNum type="arabicPeriod"/>
            </a:pPr>
            <a:endParaRPr lang="en-GB" dirty="0"/>
          </a:p>
          <a:p>
            <a:pPr marL="514350" indent="-514350">
              <a:buAutoNum type="arabicPeriod"/>
            </a:pPr>
            <a:r>
              <a:rPr lang="fr-FR"/>
              <a:t>Décrire l’évolution naturelle d’une maladie</a:t>
            </a:r>
          </a:p>
          <a:p>
            <a:pPr marL="514350" indent="-514350">
              <a:buAutoNum type="arabicPeriod"/>
            </a:pPr>
            <a:endParaRPr lang="en-GB" dirty="0"/>
          </a:p>
          <a:p>
            <a:pPr marL="514350" indent="-514350">
              <a:buAutoNum type="arabicPeriod"/>
            </a:pPr>
            <a:r>
              <a:rPr lang="fr-FR"/>
              <a:t>Tout ce qui précède </a:t>
            </a:r>
          </a:p>
        </p:txBody>
      </p:sp>
      <p:sp>
        <p:nvSpPr>
          <p:cNvPr id="6" name="TextBox 5">
            <a:extLst>
              <a:ext uri="{FF2B5EF4-FFF2-40B4-BE49-F238E27FC236}">
                <a16:creationId xmlns:a16="http://schemas.microsoft.com/office/drawing/2014/main" id="{451B9C42-F521-4C24-B256-8129DD813E86}"/>
              </a:ext>
            </a:extLst>
          </p:cNvPr>
          <p:cNvSpPr txBox="1"/>
          <p:nvPr/>
        </p:nvSpPr>
        <p:spPr>
          <a:xfrm>
            <a:off x="2873503" y="723680"/>
            <a:ext cx="7872989" cy="646331"/>
          </a:xfrm>
          <a:prstGeom prst="rect">
            <a:avLst/>
          </a:prstGeom>
          <a:noFill/>
        </p:spPr>
        <p:txBody>
          <a:bodyPr wrap="none" rtlCol="0">
            <a:spAutoFit/>
          </a:bodyPr>
          <a:lstStyle/>
          <a:p>
            <a:r>
              <a:rPr lang="fr-FR" sz="3600" b="1"/>
              <a:t>L’objectif principal de l’épidémiologie est de </a:t>
            </a:r>
          </a:p>
        </p:txBody>
      </p:sp>
      <p:sp>
        <p:nvSpPr>
          <p:cNvPr id="8" name="TextBox 7">
            <a:extLst>
              <a:ext uri="{FF2B5EF4-FFF2-40B4-BE49-F238E27FC236}">
                <a16:creationId xmlns:a16="http://schemas.microsoft.com/office/drawing/2014/main" id="{C66D6B8A-7A99-44AB-B774-522BB334F40C}"/>
              </a:ext>
            </a:extLst>
          </p:cNvPr>
          <p:cNvSpPr txBox="1"/>
          <p:nvPr/>
        </p:nvSpPr>
        <p:spPr>
          <a:xfrm>
            <a:off x="10487302" y="490356"/>
            <a:ext cx="1040670" cy="1200329"/>
          </a:xfrm>
          <a:prstGeom prst="rect">
            <a:avLst/>
          </a:prstGeom>
          <a:noFill/>
        </p:spPr>
        <p:txBody>
          <a:bodyPr wrap="none" rtlCol="0">
            <a:spAutoFit/>
          </a:bodyPr>
          <a:lstStyle/>
          <a:p>
            <a:r>
              <a:rPr lang="fr-FR" sz="7200" b="1">
                <a:solidFill>
                  <a:srgbClr val="FF0000"/>
                </a:solidFill>
              </a:rPr>
              <a:t>??</a:t>
            </a:r>
          </a:p>
        </p:txBody>
      </p:sp>
      <p:sp>
        <p:nvSpPr>
          <p:cNvPr id="7" name="Rectangle 6">
            <a:extLst>
              <a:ext uri="{FF2B5EF4-FFF2-40B4-BE49-F238E27FC236}">
                <a16:creationId xmlns:a16="http://schemas.microsoft.com/office/drawing/2014/main" id="{D28657B5-A812-4121-8592-911FD93EF89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4F8DA626-9400-44D2-BAC8-1BAC67A38D89}"/>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CA01BFCC-9B45-413A-9D05-396314CB4453}"/>
              </a:ext>
            </a:extLst>
          </p:cNvPr>
          <p:cNvSpPr>
            <a:spLocks noGrp="1"/>
          </p:cNvSpPr>
          <p:nvPr>
            <p:ph type="sldNum" sz="quarter" idx="12"/>
          </p:nvPr>
        </p:nvSpPr>
        <p:spPr/>
        <p:txBody>
          <a:bodyPr/>
          <a:lstStyle/>
          <a:p>
            <a:fld id="{89FC7F8A-5586-4ECC-ACD0-D19CCF8131D3}" type="slidenum">
              <a:rPr lang="fr-CH" smtClean="0"/>
              <a:t>5</a:t>
            </a:fld>
            <a:endParaRPr lang="fr-CH"/>
          </a:p>
        </p:txBody>
      </p:sp>
    </p:spTree>
    <p:extLst>
      <p:ext uri="{BB962C8B-B14F-4D97-AF65-F5344CB8AC3E}">
        <p14:creationId xmlns:p14="http://schemas.microsoft.com/office/powerpoint/2010/main" val="1815693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idx="4294967295"/>
          </p:nvPr>
        </p:nvSpPr>
        <p:spPr>
          <a:xfrm>
            <a:off x="1626358" y="286698"/>
            <a:ext cx="9469272" cy="1629188"/>
          </a:xfrm>
        </p:spPr>
        <p:txBody>
          <a:bodyPr vert="horz" lIns="91440" tIns="80640" rIns="91440" bIns="45720" rtlCol="0" anchor="ct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fr-FR" u="sng">
                <a:latin typeface="+mn-lt"/>
              </a:rPr>
              <a:t>Lectures complémentaires</a:t>
            </a:r>
          </a:p>
        </p:txBody>
      </p:sp>
      <p:sp>
        <p:nvSpPr>
          <p:cNvPr id="4" name="Rectangle 3">
            <a:extLst>
              <a:ext uri="{FF2B5EF4-FFF2-40B4-BE49-F238E27FC236}">
                <a16:creationId xmlns:a16="http://schemas.microsoft.com/office/drawing/2014/main" id="{D1DF9D9D-1411-4495-9BDA-C78F7AC9C9B6}"/>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717976A5-1E92-4BF1-9430-66B4DDBDFDE8}"/>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pic>
        <p:nvPicPr>
          <p:cNvPr id="6" name="Picture 5">
            <a:extLst>
              <a:ext uri="{FF2B5EF4-FFF2-40B4-BE49-F238E27FC236}">
                <a16:creationId xmlns:a16="http://schemas.microsoft.com/office/drawing/2014/main" id="{70E42254-8EAD-4A04-9BE6-19A4319ADB59}"/>
              </a:ext>
            </a:extLst>
          </p:cNvPr>
          <p:cNvPicPr>
            <a:picLocks noChangeAspect="1"/>
          </p:cNvPicPr>
          <p:nvPr/>
        </p:nvPicPr>
        <p:blipFill>
          <a:blip r:embed="rId3"/>
          <a:stretch>
            <a:fillRect/>
          </a:stretch>
        </p:blipFill>
        <p:spPr>
          <a:xfrm>
            <a:off x="4549403" y="1961816"/>
            <a:ext cx="3623182" cy="4707778"/>
          </a:xfrm>
          <a:prstGeom prst="rect">
            <a:avLst/>
          </a:prstGeom>
          <a:ln>
            <a:solidFill>
              <a:srgbClr val="002060"/>
            </a:solidFill>
          </a:ln>
        </p:spPr>
      </p:pic>
      <p:sp>
        <p:nvSpPr>
          <p:cNvPr id="2" name="Slide Number Placeholder 1">
            <a:extLst>
              <a:ext uri="{FF2B5EF4-FFF2-40B4-BE49-F238E27FC236}">
                <a16:creationId xmlns:a16="http://schemas.microsoft.com/office/drawing/2014/main" id="{E9EB5CB0-8847-4AF9-AF96-21F54F352ACA}"/>
              </a:ext>
            </a:extLst>
          </p:cNvPr>
          <p:cNvSpPr>
            <a:spLocks noGrp="1"/>
          </p:cNvSpPr>
          <p:nvPr>
            <p:ph type="sldNum" sz="quarter" idx="12"/>
          </p:nvPr>
        </p:nvSpPr>
        <p:spPr/>
        <p:txBody>
          <a:bodyPr/>
          <a:lstStyle/>
          <a:p>
            <a:fld id="{89FC7F8A-5586-4ECC-ACD0-D19CCF8131D3}" type="slidenum">
              <a:rPr lang="fr-CH" smtClean="0"/>
              <a:t>50</a:t>
            </a:fld>
            <a:endParaRPr lang="fr-CH"/>
          </a:p>
        </p:txBody>
      </p:sp>
    </p:spTree>
    <p:extLst>
      <p:ext uri="{BB962C8B-B14F-4D97-AF65-F5344CB8AC3E}">
        <p14:creationId xmlns:p14="http://schemas.microsoft.com/office/powerpoint/2010/main" val="372574085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86E5B9-F6B0-440C-AE90-5A5A33DEA0DB}"/>
              </a:ext>
            </a:extLst>
          </p:cNvPr>
          <p:cNvSpPr txBox="1"/>
          <p:nvPr/>
        </p:nvSpPr>
        <p:spPr>
          <a:xfrm>
            <a:off x="3183693" y="2406516"/>
            <a:ext cx="2752741" cy="769441"/>
          </a:xfrm>
          <a:prstGeom prst="rect">
            <a:avLst/>
          </a:prstGeom>
          <a:noFill/>
        </p:spPr>
        <p:txBody>
          <a:bodyPr wrap="none" rtlCol="0">
            <a:spAutoFit/>
          </a:bodyPr>
          <a:lstStyle/>
          <a:p>
            <a:r>
              <a:rPr lang="fr-FR" sz="4400" u="sng"/>
              <a:t>Des questions ?</a:t>
            </a:r>
          </a:p>
        </p:txBody>
      </p:sp>
      <p:sp>
        <p:nvSpPr>
          <p:cNvPr id="5" name="Rectangle 4">
            <a:extLst>
              <a:ext uri="{FF2B5EF4-FFF2-40B4-BE49-F238E27FC236}">
                <a16:creationId xmlns:a16="http://schemas.microsoft.com/office/drawing/2014/main" id="{1CCE302D-3867-4140-B0F5-7A2D284825B5}"/>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291650D-CE82-492C-A583-411DA6D9354F}"/>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pic>
        <p:nvPicPr>
          <p:cNvPr id="8" name="Picture 7">
            <a:extLst>
              <a:ext uri="{FF2B5EF4-FFF2-40B4-BE49-F238E27FC236}">
                <a16:creationId xmlns:a16="http://schemas.microsoft.com/office/drawing/2014/main" id="{8CBFE1A6-2C02-4001-A063-207199D9EFBC}"/>
              </a:ext>
            </a:extLst>
          </p:cNvPr>
          <p:cNvPicPr>
            <a:picLocks noChangeAspect="1"/>
          </p:cNvPicPr>
          <p:nvPr/>
        </p:nvPicPr>
        <p:blipFill>
          <a:blip r:embed="rId3"/>
          <a:stretch>
            <a:fillRect/>
          </a:stretch>
        </p:blipFill>
        <p:spPr>
          <a:xfrm>
            <a:off x="7566622" y="1591636"/>
            <a:ext cx="2752741" cy="3168642"/>
          </a:xfrm>
          <a:prstGeom prst="rect">
            <a:avLst/>
          </a:prstGeom>
        </p:spPr>
      </p:pic>
      <p:sp>
        <p:nvSpPr>
          <p:cNvPr id="2" name="Slide Number Placeholder 1">
            <a:extLst>
              <a:ext uri="{FF2B5EF4-FFF2-40B4-BE49-F238E27FC236}">
                <a16:creationId xmlns:a16="http://schemas.microsoft.com/office/drawing/2014/main" id="{05205A7B-4D4B-4B35-B5CC-AE8D8EFA8723}"/>
              </a:ext>
            </a:extLst>
          </p:cNvPr>
          <p:cNvSpPr>
            <a:spLocks noGrp="1"/>
          </p:cNvSpPr>
          <p:nvPr>
            <p:ph type="sldNum" sz="quarter" idx="12"/>
          </p:nvPr>
        </p:nvSpPr>
        <p:spPr/>
        <p:txBody>
          <a:bodyPr/>
          <a:lstStyle/>
          <a:p>
            <a:fld id="{89FC7F8A-5586-4ECC-ACD0-D19CCF8131D3}" type="slidenum">
              <a:rPr lang="fr-CH" smtClean="0"/>
              <a:t>51</a:t>
            </a:fld>
            <a:endParaRPr lang="fr-CH"/>
          </a:p>
        </p:txBody>
      </p:sp>
    </p:spTree>
    <p:extLst>
      <p:ext uri="{BB962C8B-B14F-4D97-AF65-F5344CB8AC3E}">
        <p14:creationId xmlns:p14="http://schemas.microsoft.com/office/powerpoint/2010/main" val="3324043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6550" y="-12244"/>
            <a:ext cx="9248163" cy="6199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619931B3-4421-4FED-B6A1-1550029BEAC5}"/>
              </a:ext>
            </a:extLst>
          </p:cNvPr>
          <p:cNvSpPr txBox="1"/>
          <p:nvPr/>
        </p:nvSpPr>
        <p:spPr>
          <a:xfrm>
            <a:off x="7228114" y="6379029"/>
            <a:ext cx="4801314" cy="369332"/>
          </a:xfrm>
          <a:prstGeom prst="rect">
            <a:avLst/>
          </a:prstGeom>
          <a:noFill/>
        </p:spPr>
        <p:txBody>
          <a:bodyPr wrap="none" rtlCol="0">
            <a:spAutoFit/>
          </a:bodyPr>
          <a:lstStyle/>
          <a:p>
            <a:r>
              <a:rPr lang="en-GB" i="1" dirty="0"/>
              <a:t>Peter Salama et al. Jama 2001 286: 563-572	</a:t>
            </a:r>
          </a:p>
        </p:txBody>
      </p:sp>
      <p:sp>
        <p:nvSpPr>
          <p:cNvPr id="5" name="Rectangle 4">
            <a:extLst>
              <a:ext uri="{FF2B5EF4-FFF2-40B4-BE49-F238E27FC236}">
                <a16:creationId xmlns:a16="http://schemas.microsoft.com/office/drawing/2014/main" id="{81652E24-79C1-4F2B-AB5E-2AA5E4FC405A}"/>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CF85FF28-4FC6-41C7-962F-CAFBF5166408}"/>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2" name="Slide Number Placeholder 1">
            <a:extLst>
              <a:ext uri="{FF2B5EF4-FFF2-40B4-BE49-F238E27FC236}">
                <a16:creationId xmlns:a16="http://schemas.microsoft.com/office/drawing/2014/main" id="{F8D87E3B-30D6-4CBD-8E90-7BE0426E2583}"/>
              </a:ext>
            </a:extLst>
          </p:cNvPr>
          <p:cNvSpPr>
            <a:spLocks noGrp="1"/>
          </p:cNvSpPr>
          <p:nvPr>
            <p:ph type="sldNum" sz="quarter" idx="12"/>
          </p:nvPr>
        </p:nvSpPr>
        <p:spPr/>
        <p:txBody>
          <a:bodyPr/>
          <a:lstStyle/>
          <a:p>
            <a:fld id="{89FC7F8A-5586-4ECC-ACD0-D19CCF8131D3}" type="slidenum">
              <a:rPr lang="fr-CH" smtClean="0"/>
              <a:t>52</a:t>
            </a:fld>
            <a:endParaRPr lang="fr-CH"/>
          </a:p>
        </p:txBody>
      </p:sp>
    </p:spTree>
    <p:extLst>
      <p:ext uri="{BB962C8B-B14F-4D97-AF65-F5344CB8AC3E}">
        <p14:creationId xmlns:p14="http://schemas.microsoft.com/office/powerpoint/2010/main" val="23733618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342" y="1"/>
            <a:ext cx="632101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E49A4DE-3D91-4D6A-972F-98CE9075C1D6}"/>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A951C32-A670-42B2-88BD-09A84FD33CB1}"/>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2" name="Slide Number Placeholder 1">
            <a:extLst>
              <a:ext uri="{FF2B5EF4-FFF2-40B4-BE49-F238E27FC236}">
                <a16:creationId xmlns:a16="http://schemas.microsoft.com/office/drawing/2014/main" id="{7E8B8532-B91F-4FC7-8F91-1DC9560E2F5D}"/>
              </a:ext>
            </a:extLst>
          </p:cNvPr>
          <p:cNvSpPr>
            <a:spLocks noGrp="1"/>
          </p:cNvSpPr>
          <p:nvPr>
            <p:ph type="sldNum" sz="quarter" idx="12"/>
          </p:nvPr>
        </p:nvSpPr>
        <p:spPr/>
        <p:txBody>
          <a:bodyPr/>
          <a:lstStyle/>
          <a:p>
            <a:fld id="{89FC7F8A-5586-4ECC-ACD0-D19CCF8131D3}" type="slidenum">
              <a:rPr lang="fr-CH" smtClean="0"/>
              <a:t>53</a:t>
            </a:fld>
            <a:endParaRPr lang="fr-CH"/>
          </a:p>
        </p:txBody>
      </p:sp>
    </p:spTree>
    <p:extLst>
      <p:ext uri="{BB962C8B-B14F-4D97-AF65-F5344CB8AC3E}">
        <p14:creationId xmlns:p14="http://schemas.microsoft.com/office/powerpoint/2010/main" val="3935673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36538"/>
            <a:ext cx="9144000" cy="589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1519559B-4A50-409B-A723-C4ED9C27C13A}"/>
              </a:ext>
            </a:extLst>
          </p:cNvPr>
          <p:cNvSpPr txBox="1"/>
          <p:nvPr/>
        </p:nvSpPr>
        <p:spPr>
          <a:xfrm>
            <a:off x="6193971" y="6252130"/>
            <a:ext cx="5699252" cy="369332"/>
          </a:xfrm>
          <a:prstGeom prst="rect">
            <a:avLst/>
          </a:prstGeom>
          <a:noFill/>
        </p:spPr>
        <p:txBody>
          <a:bodyPr wrap="none" rtlCol="0">
            <a:spAutoFit/>
          </a:bodyPr>
          <a:lstStyle/>
          <a:p>
            <a:r>
              <a:rPr lang="en-GB" dirty="0"/>
              <a:t>https://www.ncbi.nlm.nih.gov/pmc/articles/PMC3178468/</a:t>
            </a:r>
          </a:p>
        </p:txBody>
      </p:sp>
      <p:sp>
        <p:nvSpPr>
          <p:cNvPr id="4" name="Rectangle 3">
            <a:extLst>
              <a:ext uri="{FF2B5EF4-FFF2-40B4-BE49-F238E27FC236}">
                <a16:creationId xmlns:a16="http://schemas.microsoft.com/office/drawing/2014/main" id="{B5225FAD-53F4-4CDF-BFAA-48F1715C060A}"/>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A29AD82A-3FBC-482A-96FB-F5A6A6C0181C}"/>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3" name="Slide Number Placeholder 2">
            <a:extLst>
              <a:ext uri="{FF2B5EF4-FFF2-40B4-BE49-F238E27FC236}">
                <a16:creationId xmlns:a16="http://schemas.microsoft.com/office/drawing/2014/main" id="{82333F68-97C1-4E34-A32B-B094CE6F22C7}"/>
              </a:ext>
            </a:extLst>
          </p:cNvPr>
          <p:cNvSpPr>
            <a:spLocks noGrp="1"/>
          </p:cNvSpPr>
          <p:nvPr>
            <p:ph type="sldNum" sz="quarter" idx="12"/>
          </p:nvPr>
        </p:nvSpPr>
        <p:spPr/>
        <p:txBody>
          <a:bodyPr/>
          <a:lstStyle/>
          <a:p>
            <a:fld id="{89FC7F8A-5586-4ECC-ACD0-D19CCF8131D3}" type="slidenum">
              <a:rPr lang="fr-CH" smtClean="0"/>
              <a:t>54</a:t>
            </a:fld>
            <a:endParaRPr lang="fr-CH"/>
          </a:p>
        </p:txBody>
      </p:sp>
    </p:spTree>
    <p:extLst>
      <p:ext uri="{BB962C8B-B14F-4D97-AF65-F5344CB8AC3E}">
        <p14:creationId xmlns:p14="http://schemas.microsoft.com/office/powerpoint/2010/main" val="3499815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964" y="2"/>
            <a:ext cx="6249317" cy="688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32554D0-6639-4E53-B192-AF0C82579CD5}"/>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a:extLst>
              <a:ext uri="{FF2B5EF4-FFF2-40B4-BE49-F238E27FC236}">
                <a16:creationId xmlns:a16="http://schemas.microsoft.com/office/drawing/2014/main" id="{019A86B3-339B-4A88-BA05-FEB4B6857121}"/>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2" name="Slide Number Placeholder 1">
            <a:extLst>
              <a:ext uri="{FF2B5EF4-FFF2-40B4-BE49-F238E27FC236}">
                <a16:creationId xmlns:a16="http://schemas.microsoft.com/office/drawing/2014/main" id="{517CE748-BDC0-4276-B2B3-E103E91EADEB}"/>
              </a:ext>
            </a:extLst>
          </p:cNvPr>
          <p:cNvSpPr>
            <a:spLocks noGrp="1"/>
          </p:cNvSpPr>
          <p:nvPr>
            <p:ph type="sldNum" sz="quarter" idx="12"/>
          </p:nvPr>
        </p:nvSpPr>
        <p:spPr/>
        <p:txBody>
          <a:bodyPr/>
          <a:lstStyle/>
          <a:p>
            <a:fld id="{89FC7F8A-5586-4ECC-ACD0-D19CCF8131D3}" type="slidenum">
              <a:rPr lang="fr-CH" smtClean="0"/>
              <a:t>55</a:t>
            </a:fld>
            <a:endParaRPr lang="fr-CH"/>
          </a:p>
        </p:txBody>
      </p:sp>
    </p:spTree>
    <p:extLst>
      <p:ext uri="{BB962C8B-B14F-4D97-AF65-F5344CB8AC3E}">
        <p14:creationId xmlns:p14="http://schemas.microsoft.com/office/powerpoint/2010/main" val="2839443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264"/>
            <a:ext cx="4770438"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
            <a:ext cx="4752975" cy="700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8EA1831-3137-4EB0-A08D-9A3D72FCC02C}"/>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A8A80659-2CCA-4607-ABB4-998A1375F526}"/>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2" name="Slide Number Placeholder 1">
            <a:extLst>
              <a:ext uri="{FF2B5EF4-FFF2-40B4-BE49-F238E27FC236}">
                <a16:creationId xmlns:a16="http://schemas.microsoft.com/office/drawing/2014/main" id="{AFC8EDAC-CCBC-4A7E-B958-53D411DCADAE}"/>
              </a:ext>
            </a:extLst>
          </p:cNvPr>
          <p:cNvSpPr>
            <a:spLocks noGrp="1"/>
          </p:cNvSpPr>
          <p:nvPr>
            <p:ph type="sldNum" sz="quarter" idx="12"/>
          </p:nvPr>
        </p:nvSpPr>
        <p:spPr/>
        <p:txBody>
          <a:bodyPr/>
          <a:lstStyle/>
          <a:p>
            <a:fld id="{89FC7F8A-5586-4ECC-ACD0-D19CCF8131D3}" type="slidenum">
              <a:rPr lang="fr-CH" smtClean="0"/>
              <a:t>56</a:t>
            </a:fld>
            <a:endParaRPr lang="fr-CH"/>
          </a:p>
        </p:txBody>
      </p:sp>
    </p:spTree>
    <p:extLst>
      <p:ext uri="{BB962C8B-B14F-4D97-AF65-F5344CB8AC3E}">
        <p14:creationId xmlns:p14="http://schemas.microsoft.com/office/powerpoint/2010/main" val="2620589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D672-2A80-4A49-9A41-3A5053C79245}"/>
              </a:ext>
            </a:extLst>
          </p:cNvPr>
          <p:cNvSpPr>
            <a:spLocks noGrp="1"/>
          </p:cNvSpPr>
          <p:nvPr>
            <p:ph type="title"/>
          </p:nvPr>
        </p:nvSpPr>
        <p:spPr>
          <a:xfrm>
            <a:off x="1012372" y="365122"/>
            <a:ext cx="2231571" cy="1325563"/>
          </a:xfrm>
        </p:spPr>
        <p:txBody>
          <a:bodyPr/>
          <a:lstStyle/>
          <a:p>
            <a:r>
              <a:rPr lang="fr-FR">
                <a:solidFill>
                  <a:srgbClr val="0000FF"/>
                </a:solidFill>
                <a:latin typeface="+mn-lt"/>
              </a:rPr>
              <a:t>Quiz…</a:t>
            </a:r>
          </a:p>
        </p:txBody>
      </p:sp>
      <p:sp>
        <p:nvSpPr>
          <p:cNvPr id="3" name="Content Placeholder 2">
            <a:extLst>
              <a:ext uri="{FF2B5EF4-FFF2-40B4-BE49-F238E27FC236}">
                <a16:creationId xmlns:a16="http://schemas.microsoft.com/office/drawing/2014/main" id="{9DE1CAE8-3069-4338-A1CD-AB5558749532}"/>
              </a:ext>
            </a:extLst>
          </p:cNvPr>
          <p:cNvSpPr>
            <a:spLocks noGrp="1"/>
          </p:cNvSpPr>
          <p:nvPr>
            <p:ph idx="1"/>
          </p:nvPr>
        </p:nvSpPr>
        <p:spPr>
          <a:xfrm>
            <a:off x="1012372" y="1801922"/>
            <a:ext cx="10515600" cy="4351338"/>
          </a:xfrm>
        </p:spPr>
        <p:txBody>
          <a:bodyPr>
            <a:normAutofit/>
          </a:bodyPr>
          <a:lstStyle/>
          <a:p>
            <a:pPr marL="514350" indent="-514350">
              <a:buAutoNum type="arabicPeriod"/>
            </a:pPr>
            <a:r>
              <a:rPr lang="fr-FR"/>
              <a:t>Une carte du site qui montre où les personnes vivent</a:t>
            </a:r>
          </a:p>
          <a:p>
            <a:pPr marL="514350" indent="-514350">
              <a:buAutoNum type="arabicPeriod"/>
            </a:pPr>
            <a:endParaRPr lang="en-GB" dirty="0"/>
          </a:p>
          <a:p>
            <a:pPr marL="514350" indent="-514350">
              <a:buAutoNum type="arabicPeriod"/>
            </a:pPr>
            <a:r>
              <a:rPr lang="fr-FR"/>
              <a:t>La composition de la population</a:t>
            </a:r>
          </a:p>
          <a:p>
            <a:pPr marL="514350" indent="-514350">
              <a:buAutoNum type="arabicPeriod"/>
            </a:pPr>
            <a:endParaRPr lang="en-GB" dirty="0"/>
          </a:p>
          <a:p>
            <a:pPr marL="514350" indent="-514350">
              <a:buAutoNum type="arabicPeriod"/>
            </a:pPr>
            <a:r>
              <a:rPr lang="fr-FR"/>
              <a:t>La taille de la population </a:t>
            </a:r>
          </a:p>
          <a:p>
            <a:pPr marL="514350" indent="-514350">
              <a:buAutoNum type="arabicPeriod"/>
            </a:pPr>
            <a:endParaRPr lang="en-GB" dirty="0"/>
          </a:p>
          <a:p>
            <a:pPr marL="514350" indent="-514350">
              <a:buAutoNum type="arabicPeriod"/>
            </a:pPr>
            <a:r>
              <a:rPr lang="fr-FR"/>
              <a:t>L’état de la peau des personnes</a:t>
            </a:r>
          </a:p>
        </p:txBody>
      </p:sp>
      <p:sp>
        <p:nvSpPr>
          <p:cNvPr id="6" name="TextBox 5">
            <a:extLst>
              <a:ext uri="{FF2B5EF4-FFF2-40B4-BE49-F238E27FC236}">
                <a16:creationId xmlns:a16="http://schemas.microsoft.com/office/drawing/2014/main" id="{451B9C42-F521-4C24-B256-8129DD813E86}"/>
              </a:ext>
            </a:extLst>
          </p:cNvPr>
          <p:cNvSpPr txBox="1"/>
          <p:nvPr/>
        </p:nvSpPr>
        <p:spPr>
          <a:xfrm>
            <a:off x="4019309" y="776807"/>
            <a:ext cx="4153381" cy="646331"/>
          </a:xfrm>
          <a:prstGeom prst="rect">
            <a:avLst/>
          </a:prstGeom>
          <a:noFill/>
        </p:spPr>
        <p:txBody>
          <a:bodyPr wrap="none" rtlCol="0">
            <a:spAutoFit/>
          </a:bodyPr>
          <a:lstStyle/>
          <a:p>
            <a:r>
              <a:rPr lang="fr-FR" sz="3600" b="1"/>
              <a:t>Qu’est-ce que la démographie ?</a:t>
            </a:r>
          </a:p>
        </p:txBody>
      </p:sp>
      <p:sp>
        <p:nvSpPr>
          <p:cNvPr id="8" name="TextBox 7">
            <a:extLst>
              <a:ext uri="{FF2B5EF4-FFF2-40B4-BE49-F238E27FC236}">
                <a16:creationId xmlns:a16="http://schemas.microsoft.com/office/drawing/2014/main" id="{C66D6B8A-7A99-44AB-B774-522BB334F40C}"/>
              </a:ext>
            </a:extLst>
          </p:cNvPr>
          <p:cNvSpPr txBox="1"/>
          <p:nvPr/>
        </p:nvSpPr>
        <p:spPr>
          <a:xfrm>
            <a:off x="8277502" y="499807"/>
            <a:ext cx="1040670" cy="1200329"/>
          </a:xfrm>
          <a:prstGeom prst="rect">
            <a:avLst/>
          </a:prstGeom>
          <a:noFill/>
        </p:spPr>
        <p:txBody>
          <a:bodyPr wrap="none" rtlCol="0">
            <a:spAutoFit/>
          </a:bodyPr>
          <a:lstStyle/>
          <a:p>
            <a:r>
              <a:rPr lang="fr-FR" sz="7200" b="1">
                <a:solidFill>
                  <a:srgbClr val="FF0000"/>
                </a:solidFill>
              </a:rPr>
              <a:t>??</a:t>
            </a:r>
          </a:p>
        </p:txBody>
      </p:sp>
      <p:sp>
        <p:nvSpPr>
          <p:cNvPr id="7" name="Rectangle 6">
            <a:extLst>
              <a:ext uri="{FF2B5EF4-FFF2-40B4-BE49-F238E27FC236}">
                <a16:creationId xmlns:a16="http://schemas.microsoft.com/office/drawing/2014/main" id="{D1F3F601-4AC6-47EF-81D2-AAB66D46644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E1DE3772-E0BA-44F7-A9E2-C1B4B96DE6D4}"/>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EC507E61-00F6-4DB3-BDFE-65EAB6623D8B}"/>
              </a:ext>
            </a:extLst>
          </p:cNvPr>
          <p:cNvSpPr>
            <a:spLocks noGrp="1"/>
          </p:cNvSpPr>
          <p:nvPr>
            <p:ph type="sldNum" sz="quarter" idx="12"/>
          </p:nvPr>
        </p:nvSpPr>
        <p:spPr/>
        <p:txBody>
          <a:bodyPr/>
          <a:lstStyle/>
          <a:p>
            <a:fld id="{89FC7F8A-5586-4ECC-ACD0-D19CCF8131D3}" type="slidenum">
              <a:rPr lang="fr-CH" smtClean="0"/>
              <a:t>6</a:t>
            </a:fld>
            <a:endParaRPr lang="fr-CH"/>
          </a:p>
        </p:txBody>
      </p:sp>
    </p:spTree>
    <p:extLst>
      <p:ext uri="{BB962C8B-B14F-4D97-AF65-F5344CB8AC3E}">
        <p14:creationId xmlns:p14="http://schemas.microsoft.com/office/powerpoint/2010/main" val="50658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D672-2A80-4A49-9A41-3A5053C79245}"/>
              </a:ext>
            </a:extLst>
          </p:cNvPr>
          <p:cNvSpPr>
            <a:spLocks noGrp="1"/>
          </p:cNvSpPr>
          <p:nvPr>
            <p:ph type="title"/>
          </p:nvPr>
        </p:nvSpPr>
        <p:spPr>
          <a:xfrm>
            <a:off x="1110342" y="-230638"/>
            <a:ext cx="2264228" cy="1438862"/>
          </a:xfrm>
        </p:spPr>
        <p:txBody>
          <a:bodyPr/>
          <a:lstStyle/>
          <a:p>
            <a:r>
              <a:rPr lang="fr-FR">
                <a:solidFill>
                  <a:srgbClr val="0000FF"/>
                </a:solidFill>
                <a:latin typeface="+mn-lt"/>
              </a:rPr>
              <a:t>Quiz…</a:t>
            </a:r>
          </a:p>
        </p:txBody>
      </p:sp>
      <p:sp>
        <p:nvSpPr>
          <p:cNvPr id="3" name="Content Placeholder 2">
            <a:extLst>
              <a:ext uri="{FF2B5EF4-FFF2-40B4-BE49-F238E27FC236}">
                <a16:creationId xmlns:a16="http://schemas.microsoft.com/office/drawing/2014/main" id="{9DE1CAE8-3069-4338-A1CD-AB5558749532}"/>
              </a:ext>
            </a:extLst>
          </p:cNvPr>
          <p:cNvSpPr>
            <a:spLocks noGrp="1"/>
          </p:cNvSpPr>
          <p:nvPr>
            <p:ph idx="1"/>
          </p:nvPr>
        </p:nvSpPr>
        <p:spPr>
          <a:xfrm>
            <a:off x="1110342" y="1919902"/>
            <a:ext cx="10515600" cy="4351338"/>
          </a:xfrm>
        </p:spPr>
        <p:txBody>
          <a:bodyPr>
            <a:normAutofit lnSpcReduction="10000"/>
          </a:bodyPr>
          <a:lstStyle/>
          <a:p>
            <a:pPr marL="514350" indent="-514350">
              <a:buFont typeface="Arial" panose="020B0604020202020204" pitchFamily="34" charset="0"/>
              <a:buAutoNum type="arabicPeriod"/>
            </a:pPr>
            <a:r>
              <a:rPr lang="fr-FR"/>
              <a:t>Estimations de la population</a:t>
            </a:r>
          </a:p>
          <a:p>
            <a:pPr marL="514350" indent="-514350">
              <a:buFont typeface="Arial" panose="020B0604020202020204" pitchFamily="34" charset="0"/>
              <a:buAutoNum type="arabicPeriod"/>
            </a:pPr>
            <a:endParaRPr lang="en-GB" dirty="0"/>
          </a:p>
          <a:p>
            <a:pPr marL="514350" indent="-514350">
              <a:buFont typeface="Arial" panose="020B0604020202020204" pitchFamily="34" charset="0"/>
              <a:buAutoNum type="arabicPeriod"/>
            </a:pPr>
            <a:r>
              <a:rPr lang="fr-FR"/>
              <a:t>Administration de soins médicaux</a:t>
            </a:r>
          </a:p>
          <a:p>
            <a:pPr marL="514350" indent="-514350">
              <a:buAutoNum type="arabicPeriod"/>
            </a:pPr>
            <a:endParaRPr lang="en-GB" dirty="0"/>
          </a:p>
          <a:p>
            <a:pPr marL="514350" indent="-514350">
              <a:buAutoNum type="arabicPeriod"/>
            </a:pPr>
            <a:r>
              <a:rPr lang="fr-FR"/>
              <a:t>Surveillance de santé publique</a:t>
            </a:r>
          </a:p>
          <a:p>
            <a:pPr marL="514350" indent="-514350">
              <a:buAutoNum type="arabicPeriod"/>
            </a:pPr>
            <a:endParaRPr lang="en-GB" dirty="0"/>
          </a:p>
          <a:p>
            <a:pPr marL="514350" indent="-514350">
              <a:buAutoNum type="arabicPeriod"/>
            </a:pPr>
            <a:r>
              <a:rPr lang="fr-FR"/>
              <a:t>Enquêtes de morbidité et de mortalité dans la population </a:t>
            </a:r>
          </a:p>
          <a:p>
            <a:pPr marL="514350" indent="-514350">
              <a:buAutoNum type="arabicPeriod"/>
            </a:pPr>
            <a:endParaRPr lang="en-GB" dirty="0"/>
          </a:p>
          <a:p>
            <a:pPr marL="514350" indent="-514350">
              <a:buAutoNum type="arabicPeriod"/>
            </a:pPr>
            <a:r>
              <a:rPr lang="fr-FR"/>
              <a:t>Construction de latrines</a:t>
            </a:r>
          </a:p>
        </p:txBody>
      </p:sp>
      <p:sp>
        <p:nvSpPr>
          <p:cNvPr id="6" name="TextBox 5">
            <a:extLst>
              <a:ext uri="{FF2B5EF4-FFF2-40B4-BE49-F238E27FC236}">
                <a16:creationId xmlns:a16="http://schemas.microsoft.com/office/drawing/2014/main" id="{451B9C42-F521-4C24-B256-8129DD813E86}"/>
              </a:ext>
            </a:extLst>
          </p:cNvPr>
          <p:cNvSpPr txBox="1"/>
          <p:nvPr/>
        </p:nvSpPr>
        <p:spPr>
          <a:xfrm>
            <a:off x="1682408" y="1132024"/>
            <a:ext cx="8385822" cy="584775"/>
          </a:xfrm>
          <a:prstGeom prst="rect">
            <a:avLst/>
          </a:prstGeom>
          <a:noFill/>
        </p:spPr>
        <p:txBody>
          <a:bodyPr wrap="none" rtlCol="0">
            <a:spAutoFit/>
          </a:bodyPr>
          <a:lstStyle/>
          <a:p>
            <a:r>
              <a:rPr lang="fr-FR" sz="3200" b="1"/>
              <a:t>Comment l’épidémiologie est-elle appliquée dans les situations de crise ?</a:t>
            </a:r>
          </a:p>
        </p:txBody>
      </p:sp>
      <p:sp>
        <p:nvSpPr>
          <p:cNvPr id="8" name="TextBox 7">
            <a:extLst>
              <a:ext uri="{FF2B5EF4-FFF2-40B4-BE49-F238E27FC236}">
                <a16:creationId xmlns:a16="http://schemas.microsoft.com/office/drawing/2014/main" id="{C66D6B8A-7A99-44AB-B774-522BB334F40C}"/>
              </a:ext>
            </a:extLst>
          </p:cNvPr>
          <p:cNvSpPr txBox="1"/>
          <p:nvPr/>
        </p:nvSpPr>
        <p:spPr>
          <a:xfrm>
            <a:off x="9900349" y="824246"/>
            <a:ext cx="1040670" cy="1200329"/>
          </a:xfrm>
          <a:prstGeom prst="rect">
            <a:avLst/>
          </a:prstGeom>
          <a:noFill/>
        </p:spPr>
        <p:txBody>
          <a:bodyPr wrap="none" rtlCol="0">
            <a:spAutoFit/>
          </a:bodyPr>
          <a:lstStyle/>
          <a:p>
            <a:r>
              <a:rPr lang="fr-FR" sz="7200" b="1">
                <a:solidFill>
                  <a:srgbClr val="FF0000"/>
                </a:solidFill>
              </a:rPr>
              <a:t>??</a:t>
            </a:r>
          </a:p>
        </p:txBody>
      </p:sp>
      <p:sp>
        <p:nvSpPr>
          <p:cNvPr id="7" name="Rectangle 6">
            <a:extLst>
              <a:ext uri="{FF2B5EF4-FFF2-40B4-BE49-F238E27FC236}">
                <a16:creationId xmlns:a16="http://schemas.microsoft.com/office/drawing/2014/main" id="{5206023E-E2D2-4BF9-8AB6-09589847259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0F64EDB3-C75C-47B1-8332-65A49E60F193}"/>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61C56D69-B321-44A6-BD14-AABB9ECEA0B5}"/>
              </a:ext>
            </a:extLst>
          </p:cNvPr>
          <p:cNvSpPr>
            <a:spLocks noGrp="1"/>
          </p:cNvSpPr>
          <p:nvPr>
            <p:ph type="sldNum" sz="quarter" idx="12"/>
          </p:nvPr>
        </p:nvSpPr>
        <p:spPr/>
        <p:txBody>
          <a:bodyPr/>
          <a:lstStyle/>
          <a:p>
            <a:fld id="{89FC7F8A-5586-4ECC-ACD0-D19CCF8131D3}" type="slidenum">
              <a:rPr lang="fr-CH" smtClean="0"/>
              <a:t>7</a:t>
            </a:fld>
            <a:endParaRPr lang="fr-CH"/>
          </a:p>
        </p:txBody>
      </p:sp>
    </p:spTree>
    <p:extLst>
      <p:ext uri="{BB962C8B-B14F-4D97-AF65-F5344CB8AC3E}">
        <p14:creationId xmlns:p14="http://schemas.microsoft.com/office/powerpoint/2010/main" val="210757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D672-2A80-4A49-9A41-3A5053C79245}"/>
              </a:ext>
            </a:extLst>
          </p:cNvPr>
          <p:cNvSpPr>
            <a:spLocks noGrp="1"/>
          </p:cNvSpPr>
          <p:nvPr>
            <p:ph type="title"/>
          </p:nvPr>
        </p:nvSpPr>
        <p:spPr>
          <a:xfrm>
            <a:off x="1435953" y="-191069"/>
            <a:ext cx="2264228" cy="1438862"/>
          </a:xfrm>
        </p:spPr>
        <p:txBody>
          <a:bodyPr/>
          <a:lstStyle/>
          <a:p>
            <a:r>
              <a:rPr lang="fr-FR">
                <a:solidFill>
                  <a:srgbClr val="0000FF"/>
                </a:solidFill>
                <a:latin typeface="+mn-lt"/>
              </a:rPr>
              <a:t>Quiz…</a:t>
            </a:r>
          </a:p>
        </p:txBody>
      </p:sp>
      <p:sp>
        <p:nvSpPr>
          <p:cNvPr id="3" name="Content Placeholder 2">
            <a:extLst>
              <a:ext uri="{FF2B5EF4-FFF2-40B4-BE49-F238E27FC236}">
                <a16:creationId xmlns:a16="http://schemas.microsoft.com/office/drawing/2014/main" id="{9DE1CAE8-3069-4338-A1CD-AB5558749532}"/>
              </a:ext>
            </a:extLst>
          </p:cNvPr>
          <p:cNvSpPr>
            <a:spLocks noGrp="1"/>
          </p:cNvSpPr>
          <p:nvPr>
            <p:ph idx="1"/>
          </p:nvPr>
        </p:nvSpPr>
        <p:spPr>
          <a:xfrm>
            <a:off x="1251857" y="2803830"/>
            <a:ext cx="10515600" cy="3628305"/>
          </a:xfrm>
        </p:spPr>
        <p:txBody>
          <a:bodyPr>
            <a:normAutofit/>
          </a:bodyPr>
          <a:lstStyle/>
          <a:p>
            <a:pPr marL="514350" indent="-514350">
              <a:buFont typeface="Arial" panose="020B0604020202020204" pitchFamily="34" charset="0"/>
              <a:buAutoNum type="arabicPeriod"/>
            </a:pPr>
            <a:r>
              <a:rPr lang="fr-FR"/>
              <a:t>Utilisation de données d’enregistrement dans les camps</a:t>
            </a:r>
          </a:p>
          <a:p>
            <a:pPr marL="514350" indent="-514350">
              <a:buFont typeface="Arial" panose="020B0604020202020204" pitchFamily="34" charset="0"/>
              <a:buAutoNum type="arabicPeriod"/>
            </a:pPr>
            <a:endParaRPr lang="en-GB" dirty="0"/>
          </a:p>
          <a:p>
            <a:pPr marL="514350" indent="-514350">
              <a:buFont typeface="Arial" panose="020B0604020202020204" pitchFamily="34" charset="0"/>
              <a:buAutoNum type="arabicPeriod"/>
            </a:pPr>
            <a:r>
              <a:rPr lang="fr-FR"/>
              <a:t>Décompte des habitations</a:t>
            </a:r>
          </a:p>
          <a:p>
            <a:pPr marL="514350" indent="-514350">
              <a:buFont typeface="Arial" panose="020B0604020202020204" pitchFamily="34" charset="0"/>
              <a:buAutoNum type="arabicPeriod"/>
            </a:pPr>
            <a:endParaRPr lang="en-GB" dirty="0"/>
          </a:p>
          <a:p>
            <a:pPr marL="514350" indent="-514350">
              <a:buFont typeface="Arial" panose="020B0604020202020204" pitchFamily="34" charset="0"/>
              <a:buAutoNum type="arabicPeriod"/>
            </a:pPr>
            <a:r>
              <a:rPr lang="fr-FR"/>
              <a:t>Réalisation d’un recensement</a:t>
            </a:r>
          </a:p>
          <a:p>
            <a:pPr marL="514350" indent="-514350">
              <a:buFont typeface="Arial" panose="020B0604020202020204" pitchFamily="34" charset="0"/>
              <a:buAutoNum type="arabicPeriod"/>
            </a:pPr>
            <a:endParaRPr lang="en-GB" dirty="0"/>
          </a:p>
          <a:p>
            <a:pPr marL="514350" indent="-514350">
              <a:buFont typeface="Arial" panose="020B0604020202020204" pitchFamily="34" charset="0"/>
              <a:buAutoNum type="arabicPeriod"/>
            </a:pPr>
            <a:r>
              <a:rPr lang="fr-FR"/>
              <a:t>Utilisation des activités de programme</a:t>
            </a:r>
          </a:p>
        </p:txBody>
      </p:sp>
      <p:sp>
        <p:nvSpPr>
          <p:cNvPr id="6" name="TextBox 5">
            <a:extLst>
              <a:ext uri="{FF2B5EF4-FFF2-40B4-BE49-F238E27FC236}">
                <a16:creationId xmlns:a16="http://schemas.microsoft.com/office/drawing/2014/main" id="{451B9C42-F521-4C24-B256-8129DD813E86}"/>
              </a:ext>
            </a:extLst>
          </p:cNvPr>
          <p:cNvSpPr txBox="1"/>
          <p:nvPr/>
        </p:nvSpPr>
        <p:spPr>
          <a:xfrm>
            <a:off x="1251857" y="1023682"/>
            <a:ext cx="9072678" cy="1569660"/>
          </a:xfrm>
          <a:prstGeom prst="rect">
            <a:avLst/>
          </a:prstGeom>
          <a:noFill/>
        </p:spPr>
        <p:txBody>
          <a:bodyPr wrap="square" rtlCol="0">
            <a:spAutoFit/>
          </a:bodyPr>
          <a:lstStyle/>
          <a:p>
            <a:pPr algn="ctr"/>
            <a:r>
              <a:rPr lang="fr-FR" sz="3200" b="1"/>
              <a:t>Parmi les méthodes suivantes, laquelle n’est PAS une méthode fréquemment utilisée pour estimer la taille d’une population dans une situation de crise ?</a:t>
            </a:r>
          </a:p>
        </p:txBody>
      </p:sp>
      <p:sp>
        <p:nvSpPr>
          <p:cNvPr id="8" name="TextBox 7">
            <a:extLst>
              <a:ext uri="{FF2B5EF4-FFF2-40B4-BE49-F238E27FC236}">
                <a16:creationId xmlns:a16="http://schemas.microsoft.com/office/drawing/2014/main" id="{C66D6B8A-7A99-44AB-B774-522BB334F40C}"/>
              </a:ext>
            </a:extLst>
          </p:cNvPr>
          <p:cNvSpPr txBox="1"/>
          <p:nvPr/>
        </p:nvSpPr>
        <p:spPr>
          <a:xfrm>
            <a:off x="10512595" y="1039689"/>
            <a:ext cx="1040670" cy="1200329"/>
          </a:xfrm>
          <a:prstGeom prst="rect">
            <a:avLst/>
          </a:prstGeom>
          <a:noFill/>
        </p:spPr>
        <p:txBody>
          <a:bodyPr wrap="none" rtlCol="0">
            <a:spAutoFit/>
          </a:bodyPr>
          <a:lstStyle/>
          <a:p>
            <a:r>
              <a:rPr lang="fr-FR" sz="7200" b="1">
                <a:solidFill>
                  <a:srgbClr val="FF0000"/>
                </a:solidFill>
              </a:rPr>
              <a:t>??</a:t>
            </a:r>
          </a:p>
        </p:txBody>
      </p:sp>
      <p:sp>
        <p:nvSpPr>
          <p:cNvPr id="7" name="Rectangle 6">
            <a:extLst>
              <a:ext uri="{FF2B5EF4-FFF2-40B4-BE49-F238E27FC236}">
                <a16:creationId xmlns:a16="http://schemas.microsoft.com/office/drawing/2014/main" id="{65B32A20-AC5C-412D-A5BA-778E576C29C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5E6CA142-DB53-47BC-8522-A522108F8968}"/>
              </a:ext>
            </a:extLst>
          </p:cNvPr>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4" name="Slide Number Placeholder 3">
            <a:extLst>
              <a:ext uri="{FF2B5EF4-FFF2-40B4-BE49-F238E27FC236}">
                <a16:creationId xmlns:a16="http://schemas.microsoft.com/office/drawing/2014/main" id="{D8FBBFE1-D44F-4CE6-B070-9FEFF499258C}"/>
              </a:ext>
            </a:extLst>
          </p:cNvPr>
          <p:cNvSpPr>
            <a:spLocks noGrp="1"/>
          </p:cNvSpPr>
          <p:nvPr>
            <p:ph type="sldNum" sz="quarter" idx="12"/>
          </p:nvPr>
        </p:nvSpPr>
        <p:spPr/>
        <p:txBody>
          <a:bodyPr/>
          <a:lstStyle/>
          <a:p>
            <a:fld id="{89FC7F8A-5586-4ECC-ACD0-D19CCF8131D3}" type="slidenum">
              <a:rPr lang="fr-CH" smtClean="0"/>
              <a:t>8</a:t>
            </a:fld>
            <a:endParaRPr lang="fr-CH"/>
          </a:p>
        </p:txBody>
      </p:sp>
    </p:spTree>
    <p:extLst>
      <p:ext uri="{BB962C8B-B14F-4D97-AF65-F5344CB8AC3E}">
        <p14:creationId xmlns:p14="http://schemas.microsoft.com/office/powerpoint/2010/main" val="378346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2137023" y="18840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itchFamily="32" charset="0"/>
                <a:cs typeface="Arial Unicode MS" charset="0"/>
              </a:defRPr>
            </a:lvl1pPr>
            <a:lvl2pPr>
              <a:spcBef>
                <a:spcPts val="7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itchFamily="32" charset="0"/>
                <a:cs typeface="Arial Unicode MS" charset="0"/>
              </a:defRPr>
            </a:lvl2pPr>
            <a:lvl3pPr>
              <a:spcBef>
                <a:spcPts val="6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itchFamily="32" charset="0"/>
                <a:cs typeface="Arial Unicode MS" charset="0"/>
              </a:defRPr>
            </a:lvl3pPr>
            <a:lvl4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4pPr>
            <a:lvl5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itchFamily="32" charset="0"/>
                <a:cs typeface="Arial Unicode MS" charset="0"/>
              </a:defRPr>
            </a:lvl9pPr>
          </a:lstStyle>
          <a:p>
            <a:pPr algn="ctr">
              <a:spcBef>
                <a:spcPct val="0"/>
              </a:spcBef>
              <a:buClrTx/>
              <a:buFontTx/>
              <a:buNone/>
            </a:pPr>
            <a:r>
              <a:rPr lang="fr-FR" sz="4400" u="sng"/>
              <a:t>Épidémiologie : définition</a:t>
            </a:r>
          </a:p>
        </p:txBody>
      </p:sp>
      <p:sp>
        <p:nvSpPr>
          <p:cNvPr id="54275" name="Text Box 2"/>
          <p:cNvSpPr txBox="1">
            <a:spLocks noChangeArrowheads="1"/>
          </p:cNvSpPr>
          <p:nvPr/>
        </p:nvSpPr>
        <p:spPr bwMode="auto">
          <a:xfrm>
            <a:off x="1160979" y="1649806"/>
            <a:ext cx="10489915" cy="511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8138">
              <a:spcBef>
                <a:spcPts val="8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3200">
                <a:solidFill>
                  <a:srgbClr val="000000"/>
                </a:solidFill>
                <a:latin typeface="Calibri" pitchFamily="32" charset="0"/>
                <a:cs typeface="Arial Unicode MS" charset="0"/>
              </a:defRPr>
            </a:lvl1pPr>
            <a:lvl2pPr marL="741363" indent="-280988">
              <a:spcBef>
                <a:spcPts val="7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800">
                <a:solidFill>
                  <a:srgbClr val="000000"/>
                </a:solidFill>
                <a:latin typeface="Calibri" pitchFamily="32" charset="0"/>
                <a:cs typeface="Arial Unicode MS" charset="0"/>
              </a:defRPr>
            </a:lvl2pPr>
            <a:lvl3pPr>
              <a:spcBef>
                <a:spcPts val="6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pitchFamily="32" charset="0"/>
                <a:cs typeface="Arial Unicode MS" charset="0"/>
              </a:defRPr>
            </a:lvl3pPr>
            <a:lvl4pPr>
              <a:spcBef>
                <a:spcPts val="5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4pPr>
            <a:lvl5pPr>
              <a:spcBef>
                <a:spcPts val="500"/>
              </a:spcBef>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cs typeface="Arial Unicode MS" charset="0"/>
              </a:defRPr>
            </a:lvl9pPr>
          </a:lstStyle>
          <a:p>
            <a:pPr>
              <a:lnSpc>
                <a:spcPct val="80000"/>
              </a:lnSpc>
              <a:spcBef>
                <a:spcPts val="500"/>
              </a:spcBef>
              <a:buClrTx/>
            </a:pPr>
            <a:endParaRPr lang="fr-FR" altLang="fr-FR" sz="800" dirty="0"/>
          </a:p>
          <a:p>
            <a:pPr algn="ctr">
              <a:buClrTx/>
            </a:pPr>
            <a:r>
              <a:rPr lang="fr-FR" sz="2400">
                <a:latin typeface="Arial" charset="0"/>
                <a:cs typeface="Arial" charset="0"/>
              </a:rPr>
              <a:t>	</a:t>
            </a:r>
            <a:r>
              <a:rPr lang="fr-FR" sz="2800">
                <a:latin typeface="+mn-lt"/>
                <a:cs typeface="Arial" charset="0"/>
              </a:rPr>
              <a:t>L’étude de la distribution et des déterminants d’états ou d’événements liés à la santé, et l’application de cette étude au contrôle de maladies et d’autres problèmes de santé.</a:t>
            </a:r>
          </a:p>
          <a:p>
            <a:pPr algn="ctr">
              <a:buClrTx/>
            </a:pPr>
            <a:endParaRPr lang="en-GB" altLang="fr-FR" sz="2800" dirty="0">
              <a:latin typeface="+mn-lt"/>
              <a:cs typeface="Arial" charset="0"/>
            </a:endParaRPr>
          </a:p>
          <a:p>
            <a:pPr algn="ctr">
              <a:buClrTx/>
            </a:pPr>
            <a:r>
              <a:rPr lang="fr-FR" sz="2800">
                <a:latin typeface="+mn-lt"/>
                <a:cs typeface="Arial" charset="0"/>
              </a:rPr>
              <a:t>   Diverses méthodes sont employées pour mener des enquêtes épidémiologiques : la surveillance et les études descriptives peuvent être utilisées pour étudier la distribution </a:t>
            </a:r>
            <a:r>
              <a:rPr lang="fr-FR" sz="2800">
                <a:solidFill>
                  <a:srgbClr val="FF0000"/>
                </a:solidFill>
                <a:latin typeface="+mn-lt"/>
                <a:cs typeface="Arial" charset="0"/>
              </a:rPr>
              <a:t>(</a:t>
            </a:r>
            <a:r>
              <a:rPr lang="fr-FR" sz="2800" b="1">
                <a:solidFill>
                  <a:srgbClr val="FF0000"/>
                </a:solidFill>
                <a:latin typeface="+mn-lt"/>
                <a:cs typeface="Arial" charset="0"/>
              </a:rPr>
              <a:t>personne, endroit et moment</a:t>
            </a:r>
            <a:r>
              <a:rPr lang="fr-FR" sz="2800">
                <a:solidFill>
                  <a:srgbClr val="FF0000"/>
                </a:solidFill>
                <a:latin typeface="+mn-lt"/>
                <a:cs typeface="Arial" charset="0"/>
              </a:rPr>
              <a:t>)</a:t>
            </a:r>
            <a:r>
              <a:rPr lang="fr-FR" sz="2800">
                <a:solidFill>
                  <a:schemeClr val="tx1"/>
                </a:solidFill>
                <a:latin typeface="+mn-lt"/>
                <a:cs typeface="Arial" charset="0"/>
              </a:rPr>
              <a:t> ;</a:t>
            </a:r>
            <a:r>
              <a:rPr lang="fr-FR" sz="2800">
                <a:solidFill>
                  <a:srgbClr val="FF0000"/>
                </a:solidFill>
                <a:latin typeface="+mn-lt"/>
                <a:cs typeface="Arial" charset="0"/>
              </a:rPr>
              <a:t> </a:t>
            </a:r>
            <a:r>
              <a:rPr lang="fr-FR" sz="2800">
                <a:latin typeface="+mn-lt"/>
                <a:cs typeface="Arial" charset="0"/>
              </a:rPr>
              <a:t>tandis que les études analytiques permettent d’examiner les déterminants. </a:t>
            </a:r>
          </a:p>
          <a:p>
            <a:pPr>
              <a:lnSpc>
                <a:spcPct val="80000"/>
              </a:lnSpc>
              <a:spcBef>
                <a:spcPts val="500"/>
              </a:spcBef>
              <a:buClrTx/>
            </a:pPr>
            <a:r>
              <a:rPr lang="fr-FR" sz="2800">
                <a:latin typeface="+mn-lt"/>
                <a:cs typeface="Arial" charset="0"/>
              </a:rPr>
              <a:t>		</a:t>
            </a:r>
            <a:r>
              <a:rPr lang="fr-FR" sz="2800" i="1">
                <a:latin typeface="+mn-lt"/>
                <a:cs typeface="Arial" charset="0"/>
              </a:rPr>
              <a:t>                                                </a:t>
            </a:r>
          </a:p>
          <a:p>
            <a:pPr>
              <a:lnSpc>
                <a:spcPct val="80000"/>
              </a:lnSpc>
              <a:spcBef>
                <a:spcPts val="500"/>
              </a:spcBef>
              <a:buClrTx/>
            </a:pPr>
            <a:r>
              <a:rPr lang="fr-FR" sz="2800" i="1">
                <a:latin typeface="+mn-lt"/>
                <a:cs typeface="Arial" charset="0"/>
              </a:rPr>
              <a:t>                                                                                                 Source : OMS :</a:t>
            </a:r>
          </a:p>
          <a:p>
            <a:pPr>
              <a:lnSpc>
                <a:spcPct val="80000"/>
              </a:lnSpc>
              <a:spcBef>
                <a:spcPts val="400"/>
              </a:spcBef>
              <a:buClrTx/>
            </a:pPr>
            <a:r>
              <a:rPr lang="fr-FR" sz="2800">
                <a:latin typeface="+mn-lt"/>
              </a:rPr>
              <a:t>	</a:t>
            </a:r>
          </a:p>
          <a:p>
            <a:pPr>
              <a:lnSpc>
                <a:spcPct val="80000"/>
              </a:lnSpc>
              <a:spcBef>
                <a:spcPts val="400"/>
              </a:spcBef>
              <a:buClrTx/>
            </a:pPr>
            <a:endParaRPr lang="fr-FR" altLang="fr-FR" sz="1600" dirty="0"/>
          </a:p>
          <a:p>
            <a:pPr>
              <a:lnSpc>
                <a:spcPct val="80000"/>
              </a:lnSpc>
              <a:spcBef>
                <a:spcPts val="400"/>
              </a:spcBef>
              <a:buClrTx/>
            </a:pPr>
            <a:endParaRPr lang="fr-FR" altLang="fr-FR" sz="1600" dirty="0"/>
          </a:p>
          <a:p>
            <a:pPr>
              <a:lnSpc>
                <a:spcPct val="80000"/>
              </a:lnSpc>
              <a:spcBef>
                <a:spcPts val="150"/>
              </a:spcBef>
              <a:buClrTx/>
            </a:pPr>
            <a:r>
              <a:rPr lang="fr-FR" sz="600"/>
              <a:t>	</a:t>
            </a:r>
          </a:p>
        </p:txBody>
      </p:sp>
      <p:sp>
        <p:nvSpPr>
          <p:cNvPr id="4" name="Rectangle 3">
            <a:extLst>
              <a:ext uri="{FF2B5EF4-FFF2-40B4-BE49-F238E27FC236}">
                <a16:creationId xmlns:a16="http://schemas.microsoft.com/office/drawing/2014/main" id="{8017CCE9-557A-4D6E-8EDA-E2DF1C2056EC}"/>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2564EA0-D0DC-40A5-AF9A-7AAED7BE27F3}"/>
              </a:ext>
            </a:extLst>
          </p:cNvPr>
          <p:cNvSpPr txBox="1"/>
          <p:nvPr/>
        </p:nvSpPr>
        <p:spPr>
          <a:xfrm>
            <a:off x="80371" y="5229200"/>
            <a:ext cx="461665" cy="1440394"/>
          </a:xfrm>
          <a:prstGeom prst="rect">
            <a:avLst/>
          </a:prstGeom>
          <a:noFill/>
        </p:spPr>
        <p:txBody>
          <a:bodyPr vert="vert270" wrap="none" rtlCol="0">
            <a:spAutoFit/>
          </a:bodyPr>
          <a:lstStyle/>
          <a:p>
            <a:r>
              <a:rPr lang="fr-FR" sz="1800">
                <a:solidFill>
                  <a:schemeClr val="bg1"/>
                </a:solidFill>
              </a:rPr>
              <a:t>Cours H.E.L.P.</a:t>
            </a:r>
          </a:p>
        </p:txBody>
      </p:sp>
      <p:sp>
        <p:nvSpPr>
          <p:cNvPr id="2" name="Slide Number Placeholder 1">
            <a:extLst>
              <a:ext uri="{FF2B5EF4-FFF2-40B4-BE49-F238E27FC236}">
                <a16:creationId xmlns:a16="http://schemas.microsoft.com/office/drawing/2014/main" id="{0B65C3EA-8648-41AA-957F-BEF231084071}"/>
              </a:ext>
            </a:extLst>
          </p:cNvPr>
          <p:cNvSpPr>
            <a:spLocks noGrp="1"/>
          </p:cNvSpPr>
          <p:nvPr>
            <p:ph type="sldNum" sz="quarter" idx="12"/>
          </p:nvPr>
        </p:nvSpPr>
        <p:spPr/>
        <p:txBody>
          <a:bodyPr/>
          <a:lstStyle/>
          <a:p>
            <a:fld id="{89FC7F8A-5586-4ECC-ACD0-D19CCF8131D3}" type="slidenum">
              <a:rPr lang="fr-CH" smtClean="0"/>
              <a:t>9</a:t>
            </a:fld>
            <a:endParaRPr lang="fr-CH"/>
          </a:p>
        </p:txBody>
      </p:sp>
    </p:spTree>
    <p:extLst>
      <p:ext uri="{BB962C8B-B14F-4D97-AF65-F5344CB8AC3E}">
        <p14:creationId xmlns:p14="http://schemas.microsoft.com/office/powerpoint/2010/main" val="11169089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3.2|8.4"/>
</p:tagLst>
</file>

<file path=ppt/tags/tag10.xml><?xml version="1.0" encoding="utf-8"?>
<p:tagLst xmlns:a="http://schemas.openxmlformats.org/drawingml/2006/main" xmlns:r="http://schemas.openxmlformats.org/officeDocument/2006/relationships" xmlns:p="http://schemas.openxmlformats.org/presentationml/2006/main">
  <p:tag name="TIMING" val="|14.5|3.2|8.4"/>
</p:tagLst>
</file>

<file path=ppt/tags/tag2.xml><?xml version="1.0" encoding="utf-8"?>
<p:tagLst xmlns:a="http://schemas.openxmlformats.org/drawingml/2006/main" xmlns:r="http://schemas.openxmlformats.org/officeDocument/2006/relationships" xmlns:p="http://schemas.openxmlformats.org/presentationml/2006/main">
  <p:tag name="TIMING" val="|14.5|3.2|8.4"/>
</p:tagLst>
</file>

<file path=ppt/tags/tag3.xml><?xml version="1.0" encoding="utf-8"?>
<p:tagLst xmlns:a="http://schemas.openxmlformats.org/drawingml/2006/main" xmlns:r="http://schemas.openxmlformats.org/officeDocument/2006/relationships" xmlns:p="http://schemas.openxmlformats.org/presentationml/2006/main">
  <p:tag name="TIMING" val="|14.5|3.2|8.4"/>
</p:tagLst>
</file>

<file path=ppt/tags/tag4.xml><?xml version="1.0" encoding="utf-8"?>
<p:tagLst xmlns:a="http://schemas.openxmlformats.org/drawingml/2006/main" xmlns:r="http://schemas.openxmlformats.org/officeDocument/2006/relationships" xmlns:p="http://schemas.openxmlformats.org/presentationml/2006/main">
  <p:tag name="TIMING" val="|14.5|3.2|8.4"/>
</p:tagLst>
</file>

<file path=ppt/tags/tag5.xml><?xml version="1.0" encoding="utf-8"?>
<p:tagLst xmlns:a="http://schemas.openxmlformats.org/drawingml/2006/main" xmlns:r="http://schemas.openxmlformats.org/officeDocument/2006/relationships" xmlns:p="http://schemas.openxmlformats.org/presentationml/2006/main">
  <p:tag name="TIMING" val="|14.5|3.2|8.4"/>
</p:tagLst>
</file>

<file path=ppt/tags/tag6.xml><?xml version="1.0" encoding="utf-8"?>
<p:tagLst xmlns:a="http://schemas.openxmlformats.org/drawingml/2006/main" xmlns:r="http://schemas.openxmlformats.org/officeDocument/2006/relationships" xmlns:p="http://schemas.openxmlformats.org/presentationml/2006/main">
  <p:tag name="TIMING" val="|14.5|3.2|8.4"/>
</p:tagLst>
</file>

<file path=ppt/tags/tag7.xml><?xml version="1.0" encoding="utf-8"?>
<p:tagLst xmlns:a="http://schemas.openxmlformats.org/drawingml/2006/main" xmlns:r="http://schemas.openxmlformats.org/officeDocument/2006/relationships" xmlns:p="http://schemas.openxmlformats.org/presentationml/2006/main">
  <p:tag name="TIMING" val="|14.5|3.2|8.4"/>
</p:tagLst>
</file>

<file path=ppt/tags/tag8.xml><?xml version="1.0" encoding="utf-8"?>
<p:tagLst xmlns:a="http://schemas.openxmlformats.org/drawingml/2006/main" xmlns:r="http://schemas.openxmlformats.org/officeDocument/2006/relationships" xmlns:p="http://schemas.openxmlformats.org/presentationml/2006/main">
  <p:tag name="TIMING" val="|14.5|3.2|8.4"/>
</p:tagLst>
</file>

<file path=ppt/tags/tag9.xml><?xml version="1.0" encoding="utf-8"?>
<p:tagLst xmlns:a="http://schemas.openxmlformats.org/drawingml/2006/main" xmlns:r="http://schemas.openxmlformats.org/officeDocument/2006/relationships" xmlns:p="http://schemas.openxmlformats.org/presentationml/2006/main">
  <p:tag name="TIMING" val="|14.5|3.2|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2023-05-09T17:00:00+00:00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TSASSIST-19-3327</_dlc_DocId>
    <_dlc_DocIdUrl xmlns="a8a2af44-4b8d-404b-a8bd-4186350a523c">
      <Url>https://collab.ext.icrc.org/sites/TS_ASSIST/_layouts/15/DocIdRedir.aspx?ID=TSASSIST-19-3327</Url>
      <Description>TSASSIST-19-3327</Description>
    </_dlc_DocIdUrl>
  </documentManagement>
</p:properties>
</file>

<file path=customXml/item5.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91A1FC-C9C2-4908-8174-F5A6A31C1D70}">
  <ds:schemaRefs>
    <ds:schemaRef ds:uri="Microsoft.SharePoint.Taxonomy.ContentTypeSync"/>
  </ds:schemaRefs>
</ds:datastoreItem>
</file>

<file path=customXml/itemProps2.xml><?xml version="1.0" encoding="utf-8"?>
<ds:datastoreItem xmlns:ds="http://schemas.openxmlformats.org/officeDocument/2006/customXml" ds:itemID="{00E86C6E-3921-4D70-B1A5-1325D5A3B12A}">
  <ds:schemaRefs>
    <ds:schemaRef ds:uri="http://schemas.microsoft.com/sharepoint/v3/contenttype/forms"/>
  </ds:schemaRefs>
</ds:datastoreItem>
</file>

<file path=customXml/itemProps3.xml><?xml version="1.0" encoding="utf-8"?>
<ds:datastoreItem xmlns:ds="http://schemas.openxmlformats.org/officeDocument/2006/customXml" ds:itemID="{034C8731-F800-459F-AEFA-381C7D60C96C}">
  <ds:schemaRefs>
    <ds:schemaRef ds:uri="http://schemas.microsoft.com/sharepoint/events"/>
  </ds:schemaRefs>
</ds:datastoreItem>
</file>

<file path=customXml/itemProps4.xml><?xml version="1.0" encoding="utf-8"?>
<ds:datastoreItem xmlns:ds="http://schemas.openxmlformats.org/officeDocument/2006/customXml" ds:itemID="{E03456B0-85D7-4DEF-B2D8-ADDE76E1ED06}">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customXml/itemProps5.xml><?xml version="1.0" encoding="utf-8"?>
<ds:datastoreItem xmlns:ds="http://schemas.openxmlformats.org/officeDocument/2006/customXml" ds:itemID="{0AF5A16E-7A41-4B76-B98F-CA6F05223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1874</TotalTime>
  <Words>5096</Words>
  <Application>Microsoft Office PowerPoint</Application>
  <PresentationFormat>Widescreen</PresentationFormat>
  <Paragraphs>901</Paragraphs>
  <Slides>56</Slides>
  <Notes>50</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Times</vt:lpstr>
      <vt:lpstr>Times New Roman</vt:lpstr>
      <vt:lpstr>Wingdings</vt:lpstr>
      <vt:lpstr>Office Theme</vt:lpstr>
      <vt:lpstr>PowerPoint Presentation</vt:lpstr>
      <vt:lpstr>Objectifs</vt:lpstr>
      <vt:lpstr>Quiz…     </vt:lpstr>
      <vt:lpstr>Quiz…</vt:lpstr>
      <vt:lpstr>Quiz…</vt:lpstr>
      <vt:lpstr>Quiz…</vt:lpstr>
      <vt:lpstr>Quiz…</vt:lpstr>
      <vt:lpstr>Quiz…</vt:lpstr>
      <vt:lpstr>PowerPoint Presentation</vt:lpstr>
      <vt:lpstr>PowerPoint Presentation</vt:lpstr>
      <vt:lpstr>PowerPoint Presentation</vt:lpstr>
      <vt:lpstr>PowerPoint Presentation</vt:lpstr>
      <vt:lpstr>Principaux objectifs de l’épidémiologie en situation de crise</vt:lpstr>
      <vt:lpstr>PowerPoint Presentation</vt:lpstr>
      <vt:lpstr>PowerPoint Presentation</vt:lpstr>
      <vt:lpstr>Indicateurs épidémiologiques clés</vt:lpstr>
      <vt:lpstr>Mesures habituelles de la fréquence</vt:lpstr>
      <vt:lpstr>Proportion  Une proportion est un ratio dans lequel le numérateur est inclus dans le dénominateur.  </vt:lpstr>
      <vt:lpstr>Ratio – le rapport entre deux quantités, x et y (x ne faisant pas nécessairement partie de y)  </vt:lpstr>
      <vt:lpstr>PowerPoint Presentation</vt:lpstr>
      <vt:lpstr>Incidence et prévalence</vt:lpstr>
      <vt:lpstr>Taux d’incidence</vt:lpstr>
      <vt:lpstr>PowerPoint Presentation</vt:lpstr>
      <vt:lpstr>PowerPoint Presentation</vt:lpstr>
      <vt:lpstr>Présentation des données</vt:lpstr>
      <vt:lpstr>Présentation des données</vt:lpstr>
      <vt:lpstr>Taux d’attaque (incidence cumulée)</vt:lpstr>
      <vt:lpstr>PowerPoint Presentation</vt:lpstr>
      <vt:lpstr>Taux de prévalence</vt:lpstr>
      <vt:lpstr>What diseases can you suggest that might fit into the four cells? </vt:lpstr>
      <vt:lpstr>Incidence ou prévalence</vt:lpstr>
      <vt:lpstr>PowerPoint Presentation</vt:lpstr>
      <vt:lpstr>PowerPoint Presentation</vt:lpstr>
      <vt:lpstr>Taux de létalité </vt:lpstr>
      <vt:lpstr>PowerPoint Presentation</vt:lpstr>
      <vt:lpstr>PowerPoint Presentation</vt:lpstr>
      <vt:lpstr>PowerPoint Presentation</vt:lpstr>
      <vt:lpstr>Taux de mortalité</vt:lpstr>
      <vt:lpstr>PowerPoint Presentation</vt:lpstr>
      <vt:lpstr>PowerPoint Presentation</vt:lpstr>
      <vt:lpstr>PowerPoint Presentation</vt:lpstr>
      <vt:lpstr>Exercice individuel 5 min</vt:lpstr>
      <vt:lpstr>Références pour les seuils d’urgence  </vt:lpstr>
      <vt:lpstr>TBM – TMM5</vt:lpstr>
      <vt:lpstr>PowerPoint Presentation</vt:lpstr>
      <vt:lpstr>Taux de mortalité par cause</vt:lpstr>
      <vt:lpstr>Mortalité proportionnelle</vt:lpstr>
      <vt:lpstr>PowerPoint Presentation</vt:lpstr>
      <vt:lpstr>Crises aiguës et prolongées Passage à un modèle basé sur des données probantes</vt:lpstr>
      <vt:lpstr>Lectures complémentaires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Antje Van Roeden</dc:creator>
  <cp:lastModifiedBy>Aleksandra Kokanovic</cp:lastModifiedBy>
  <cp:revision>155</cp:revision>
  <cp:lastPrinted>2019-11-11T14:09:12Z</cp:lastPrinted>
  <dcterms:created xsi:type="dcterms:W3CDTF">2019-10-19T18:43:38Z</dcterms:created>
  <dcterms:modified xsi:type="dcterms:W3CDTF">2023-06-02T09:08:24Z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c1d1e770-1f96-450c-a7a3-b959e63bda15</vt:lpwstr>
  </property>
</Properties>
</file>