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18"/>
  </p:notesMasterIdLst>
  <p:sldIdLst>
    <p:sldId id="257" r:id="rId7"/>
    <p:sldId id="258" r:id="rId8"/>
    <p:sldId id="259" r:id="rId9"/>
    <p:sldId id="329" r:id="rId10"/>
    <p:sldId id="263" r:id="rId11"/>
    <p:sldId id="330" r:id="rId12"/>
    <p:sldId id="260" r:id="rId13"/>
    <p:sldId id="331" r:id="rId14"/>
    <p:sldId id="332" r:id="rId15"/>
    <p:sldId id="333" r:id="rId16"/>
    <p:sldId id="334"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6902" autoAdjust="0"/>
  </p:normalViewPr>
  <p:slideViewPr>
    <p:cSldViewPr snapToGrid="0">
      <p:cViewPr varScale="1">
        <p:scale>
          <a:sx n="44" d="100"/>
          <a:sy n="44" d="100"/>
        </p:scale>
        <p:origin x="1484"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6658F0-1800-4ECA-A4E8-64E1030D23ED}" type="datetimeFigureOut">
              <a:rPr lang="en-GB" smtClean="0"/>
              <a:t>02/06/2023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A734A3-EC63-408C-878C-A819D0F32C4D}" type="slidenum">
              <a:rPr lang="en-GB" smtClean="0"/>
              <a:t>‹#›</a:t>
            </a:fld>
            <a:endParaRPr lang="en-GB"/>
          </a:p>
        </p:txBody>
      </p:sp>
    </p:spTree>
    <p:extLst>
      <p:ext uri="{BB962C8B-B14F-4D97-AF65-F5344CB8AC3E}">
        <p14:creationId xmlns:p14="http://schemas.microsoft.com/office/powerpoint/2010/main" val="2469858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1</a:t>
            </a:fld>
            <a:endParaRPr lang="en-GB"/>
          </a:p>
        </p:txBody>
      </p:sp>
    </p:spTree>
    <p:extLst>
      <p:ext uri="{BB962C8B-B14F-4D97-AF65-F5344CB8AC3E}">
        <p14:creationId xmlns:p14="http://schemas.microsoft.com/office/powerpoint/2010/main" val="2623327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group does a web search to find information about one of the organizations /institutions included in the panel</a:t>
            </a:r>
          </a:p>
        </p:txBody>
      </p:sp>
      <p:sp>
        <p:nvSpPr>
          <p:cNvPr id="4" name="Slide Number Placeholder 3"/>
          <p:cNvSpPr>
            <a:spLocks noGrp="1"/>
          </p:cNvSpPr>
          <p:nvPr>
            <p:ph type="sldNum" sz="quarter" idx="10"/>
          </p:nvPr>
        </p:nvSpPr>
        <p:spPr/>
        <p:txBody>
          <a:bodyPr/>
          <a:lstStyle/>
          <a:p>
            <a:fld id="{51A734A3-EC63-408C-878C-A819D0F32C4D}" type="slidenum">
              <a:rPr lang="en-GB" smtClean="0"/>
              <a:t>11</a:t>
            </a:fld>
            <a:endParaRPr lang="en-GB"/>
          </a:p>
        </p:txBody>
      </p:sp>
    </p:spTree>
    <p:extLst>
      <p:ext uri="{BB962C8B-B14F-4D97-AF65-F5344CB8AC3E}">
        <p14:creationId xmlns:p14="http://schemas.microsoft.com/office/powerpoint/2010/main" val="120406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used during the module Setting the Scene: Q/A in plenary -&gt; see next slide</a:t>
            </a:r>
          </a:p>
        </p:txBody>
      </p:sp>
      <p:sp>
        <p:nvSpPr>
          <p:cNvPr id="4" name="Slide Number Placeholder 3"/>
          <p:cNvSpPr>
            <a:spLocks noGrp="1"/>
          </p:cNvSpPr>
          <p:nvPr>
            <p:ph type="sldNum" sz="quarter" idx="10"/>
          </p:nvPr>
        </p:nvSpPr>
        <p:spPr/>
        <p:txBody>
          <a:bodyPr/>
          <a:lstStyle/>
          <a:p>
            <a:fld id="{51A734A3-EC63-408C-878C-A819D0F32C4D}" type="slidenum">
              <a:rPr lang="en-GB" smtClean="0"/>
              <a:t>3</a:t>
            </a:fld>
            <a:endParaRPr lang="en-GB"/>
          </a:p>
        </p:txBody>
      </p:sp>
    </p:spTree>
    <p:extLst>
      <p:ext uri="{BB962C8B-B14F-4D97-AF65-F5344CB8AC3E}">
        <p14:creationId xmlns:p14="http://schemas.microsoft.com/office/powerpoint/2010/main" val="2329111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learners have identified different stakeholders during the module ‘Setting the Scene’ -&gt; this slide was shown after this</a:t>
            </a:r>
            <a:endParaRPr lang="fr-CH" dirty="0"/>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4</a:t>
            </a:fld>
            <a:endParaRPr lang="en-GB"/>
          </a:p>
        </p:txBody>
      </p:sp>
    </p:spTree>
    <p:extLst>
      <p:ext uri="{BB962C8B-B14F-4D97-AF65-F5344CB8AC3E}">
        <p14:creationId xmlns:p14="http://schemas.microsoft.com/office/powerpoint/2010/main" val="2368631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This slide has been discussed during the module ‘Setting the Scene’</a:t>
            </a:r>
            <a:endParaRPr lang="fr-CH" dirty="0"/>
          </a:p>
          <a:p>
            <a:endParaRPr lang="fr-CH" dirty="0"/>
          </a:p>
        </p:txBody>
      </p:sp>
      <p:sp>
        <p:nvSpPr>
          <p:cNvPr id="4" name="Slide Number Placeholder 3"/>
          <p:cNvSpPr>
            <a:spLocks noGrp="1"/>
          </p:cNvSpPr>
          <p:nvPr>
            <p:ph type="sldNum" sz="quarter" idx="10"/>
          </p:nvPr>
        </p:nvSpPr>
        <p:spPr/>
        <p:txBody>
          <a:bodyPr/>
          <a:lstStyle/>
          <a:p>
            <a:fld id="{AA5D30B7-F877-4FC6-B32C-20D5FE21BCAE}" type="slidenum">
              <a:rPr lang="fr-CH">
                <a:solidFill>
                  <a:prstClr val="black"/>
                </a:solidFill>
              </a:rPr>
              <a:pPr/>
              <a:t>5</a:t>
            </a:fld>
            <a:endParaRPr lang="fr-CH">
              <a:solidFill>
                <a:prstClr val="black"/>
              </a:solidFill>
            </a:endParaRPr>
          </a:p>
        </p:txBody>
      </p:sp>
    </p:spTree>
    <p:extLst>
      <p:ext uri="{BB962C8B-B14F-4D97-AF65-F5344CB8AC3E}">
        <p14:creationId xmlns:p14="http://schemas.microsoft.com/office/powerpoint/2010/main" val="184042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one way of looking at the different stakeholders </a:t>
            </a:r>
          </a:p>
          <a:p>
            <a:r>
              <a:rPr lang="en-GB" dirty="0"/>
              <a:t>Bring out examples for some of these elements, e.g. </a:t>
            </a:r>
          </a:p>
          <a:p>
            <a:r>
              <a:rPr lang="en-GB" dirty="0"/>
              <a:t>-Mandate + legal framework: ICRC has an mandate that has been given to the institution by the States signatory to the Geneva conventions. NGOs have generally chosen themselves a mission </a:t>
            </a:r>
          </a:p>
          <a:p>
            <a:r>
              <a:rPr lang="en-GB" dirty="0"/>
              <a:t>-Legal framework: ICRC –international humanitarian law; UNHCR –refugee law; </a:t>
            </a:r>
          </a:p>
          <a:p>
            <a:r>
              <a:rPr lang="en-GB" dirty="0"/>
              <a:t>-Expertise: UNICEF, UNFPA – MSF, </a:t>
            </a:r>
            <a:r>
              <a:rPr lang="en-GB" dirty="0" err="1"/>
              <a:t>HelpAged</a:t>
            </a:r>
            <a:r>
              <a:rPr lang="en-GB" dirty="0"/>
              <a:t>. </a:t>
            </a:r>
          </a:p>
          <a:p>
            <a:r>
              <a:rPr lang="en-GB" dirty="0"/>
              <a:t>-Principles for action / strategies: For the ICRC confidentiality is one of key principles while Amnesty International choses to speak out</a:t>
            </a:r>
          </a:p>
          <a:p>
            <a:r>
              <a:rPr lang="en-GB" dirty="0"/>
              <a:t>Etc.  </a:t>
            </a:r>
          </a:p>
          <a:p>
            <a:r>
              <a:rPr lang="en-GB" dirty="0"/>
              <a:t>You will use this framework to look more in-depth into some of the stakeholders / the organizations that will be present here for the panel discussion later in the week</a:t>
            </a:r>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6</a:t>
            </a:fld>
            <a:endParaRPr lang="en-GB"/>
          </a:p>
        </p:txBody>
      </p:sp>
    </p:spTree>
    <p:extLst>
      <p:ext uri="{BB962C8B-B14F-4D97-AF65-F5344CB8AC3E}">
        <p14:creationId xmlns:p14="http://schemas.microsoft.com/office/powerpoint/2010/main" val="229434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4A570B-63CE-0E47-8FD3-2D4412A42268}" type="slidenum">
              <a:rPr lang="en-GB" smtClean="0"/>
              <a:t>7</a:t>
            </a:fld>
            <a:endParaRPr lang="en-GB"/>
          </a:p>
        </p:txBody>
      </p:sp>
    </p:spTree>
    <p:extLst>
      <p:ext uri="{BB962C8B-B14F-4D97-AF65-F5344CB8AC3E}">
        <p14:creationId xmlns:p14="http://schemas.microsoft.com/office/powerpoint/2010/main" val="2929682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b="1" noProof="0" dirty="0"/>
              <a:t>Communication stage:</a:t>
            </a:r>
            <a:r>
              <a:rPr lang="en-GB" noProof="0" dirty="0"/>
              <a:t> Stakeholders /Organizations sharing information with one another, with no specific requirement to take the exchanged information into account in their own work. </a:t>
            </a:r>
          </a:p>
          <a:p>
            <a:pPr marL="171450" indent="-171450">
              <a:buFont typeface="Arial" panose="020B0604020202020204" pitchFamily="34" charset="0"/>
              <a:buChar char="•"/>
            </a:pPr>
            <a:r>
              <a:rPr lang="en-GB" b="1" noProof="0" dirty="0"/>
              <a:t>Cooperative coordination</a:t>
            </a:r>
            <a:r>
              <a:rPr lang="en-GB" noProof="0" dirty="0"/>
              <a:t>: Can involve a variety of activities, from agreeing to follow common guidelines/standards to gathering information through joint assessments or evaluations, moving the location of programmes, or changing their content to reduce gaps and duplications. These activities generally concern the ‘where’, ‘what’ and ‘how’ of humanitarian response, although they normally focus on one or two of these areas and do not attempt to regulate or affect all three. Still leaves actors with a high degree of autonomy</a:t>
            </a:r>
          </a:p>
          <a:p>
            <a:pPr marL="171450" indent="-171450">
              <a:buFont typeface="Arial" panose="020B0604020202020204" pitchFamily="34" charset="0"/>
              <a:buChar char="•"/>
            </a:pPr>
            <a:r>
              <a:rPr lang="en-GB" b="1" noProof="0" dirty="0"/>
              <a:t>Collaborative activities</a:t>
            </a:r>
            <a:r>
              <a:rPr lang="en-GB" noProof="0" dirty="0"/>
              <a:t> are formalised, and generally involves organisations aligning strategies and work plans so that, while maintaining their own independence, they carry out activities together. </a:t>
            </a:r>
          </a:p>
          <a:p>
            <a:pPr marL="0" indent="0">
              <a:buFont typeface="Arial" panose="020B0604020202020204" pitchFamily="34" charset="0"/>
              <a:buNone/>
            </a:pPr>
            <a:r>
              <a:rPr lang="en-GB" noProof="0" dirty="0"/>
              <a:t>Of course, there are limitations to any attempt to categorise relationships that are diverse and continuously evolving. These three categories represent ‘ideal types’; the reality is messier</a:t>
            </a:r>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8</a:t>
            </a:fld>
            <a:endParaRPr lang="en-GB"/>
          </a:p>
        </p:txBody>
      </p:sp>
    </p:spTree>
    <p:extLst>
      <p:ext uri="{BB962C8B-B14F-4D97-AF65-F5344CB8AC3E}">
        <p14:creationId xmlns:p14="http://schemas.microsoft.com/office/powerpoint/2010/main" val="2337071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CERF = Central Emergency Response Fund</a:t>
            </a:r>
          </a:p>
          <a:p>
            <a:r>
              <a:rPr lang="en-GB" dirty="0"/>
              <a:t>CHFs   = Common Humanitarian</a:t>
            </a:r>
            <a:r>
              <a:rPr lang="en-GB" baseline="0" dirty="0"/>
              <a:t> Response Funds</a:t>
            </a:r>
          </a:p>
          <a:p>
            <a:r>
              <a:rPr lang="en-GB" baseline="0" dirty="0"/>
              <a:t>ERFs  = Common Humanitarian response funds</a:t>
            </a:r>
          </a:p>
          <a:p>
            <a:endParaRPr lang="en-GB" baseline="0" dirty="0"/>
          </a:p>
          <a:p>
            <a:r>
              <a:rPr lang="en-GB" baseline="0" dirty="0"/>
              <a:t>Seville agreement –</a:t>
            </a:r>
            <a:r>
              <a:rPr lang="en-GB" b="1" baseline="0" dirty="0"/>
              <a:t>lead role </a:t>
            </a:r>
            <a:r>
              <a:rPr lang="en-GB" baseline="0" dirty="0"/>
              <a:t>= assignment of specific areas of competence to each component whatever the situation, e.g. the Federation Secretariat has a lead role in the development of national societies, whereas ICRC has a specific role in the dissemination of IHL. </a:t>
            </a:r>
            <a:r>
              <a:rPr lang="en-GB" b="1" baseline="0" dirty="0"/>
              <a:t>Lead agency: </a:t>
            </a:r>
            <a:r>
              <a:rPr lang="en-GB" b="0" baseline="0" dirty="0"/>
              <a:t>means that in a specific situation one of the components is given responsibility of directing and coordinating all the Movement’s international relief activities</a:t>
            </a:r>
            <a:endParaRPr lang="en-GB" dirty="0"/>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9</a:t>
            </a:fld>
            <a:endParaRPr lang="en-GB"/>
          </a:p>
        </p:txBody>
      </p:sp>
    </p:spTree>
    <p:extLst>
      <p:ext uri="{BB962C8B-B14F-4D97-AF65-F5344CB8AC3E}">
        <p14:creationId xmlns:p14="http://schemas.microsoft.com/office/powerpoint/2010/main" val="845215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r>
              <a:rPr lang="en-GB" i="1" dirty="0"/>
              <a:t>’The UN Humanitarian</a:t>
            </a:r>
            <a:r>
              <a:rPr lang="en-GB" i="1" baseline="0" dirty="0"/>
              <a:t> Reform of 2005 introduced new elements to improve capacity, predictability, accountability, leadership and partnership. The most visible aspects of the reform is the creation of the Cluster Approach. Clusters are groups of humanitarian organizations (UN / non-UN) working in the main sector of humanitarian action, e.g. shelter and health’’ Source: OCHA website. There are in total 11 clusters</a:t>
            </a:r>
          </a:p>
          <a:p>
            <a:r>
              <a:rPr lang="en-GB" i="0" baseline="0" dirty="0"/>
              <a:t>Not all organizations fall under the cluster lead, e.g. ICRC, MSF</a:t>
            </a:r>
            <a:endParaRPr lang="en-GB" i="0" dirty="0"/>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10</a:t>
            </a:fld>
            <a:endParaRPr lang="en-GB"/>
          </a:p>
        </p:txBody>
      </p:sp>
    </p:spTree>
    <p:extLst>
      <p:ext uri="{BB962C8B-B14F-4D97-AF65-F5344CB8AC3E}">
        <p14:creationId xmlns:p14="http://schemas.microsoft.com/office/powerpoint/2010/main" val="863743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66E7-8812-4480-B065-9B9B6CABF136}"/>
              </a:ext>
            </a:extLst>
          </p:cNvPr>
          <p:cNvSpPr>
            <a:spLocks noGrp="1"/>
          </p:cNvSpPr>
          <p:nvPr>
            <p:ph type="ctrTitle"/>
          </p:nvPr>
        </p:nvSpPr>
        <p:spPr>
          <a:xfrm>
            <a:off x="1524000" y="1122363"/>
            <a:ext cx="9144000" cy="2387600"/>
          </a:xfrm>
        </p:spPr>
        <p:txBody>
          <a:bodyPr anchor="b">
            <a:normAutofit/>
          </a:bodyPr>
          <a:lstStyle>
            <a:lvl1pPr algn="ctr">
              <a:defRPr sz="4400">
                <a:latin typeface="+mn-lt"/>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BCFD0E28-4055-4A63-871A-5B95FBC9A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18A31937-E340-47A1-ABC7-840394F5B9EC}"/>
              </a:ext>
            </a:extLst>
          </p:cNvPr>
          <p:cNvSpPr>
            <a:spLocks noGrp="1"/>
          </p:cNvSpPr>
          <p:nvPr>
            <p:ph type="dt" sz="half" idx="10"/>
          </p:nvPr>
        </p:nvSpPr>
        <p:spPr/>
        <p:txBody>
          <a:bodyPr/>
          <a:lstStyle/>
          <a:p>
            <a:fld id="{AA7C30DC-B6DF-4307-B076-F9666C3E9903}" type="datetime1">
              <a:rPr lang="en-GB" smtClean="0"/>
              <a:t>02/06/2023</a:t>
            </a:fld>
            <a:endParaRPr lang="en-GB"/>
          </a:p>
        </p:txBody>
      </p:sp>
      <p:sp>
        <p:nvSpPr>
          <p:cNvPr id="5" name="Footer Placeholder 4">
            <a:extLst>
              <a:ext uri="{FF2B5EF4-FFF2-40B4-BE49-F238E27FC236}">
                <a16:creationId xmlns:a16="http://schemas.microsoft.com/office/drawing/2014/main" id="{B2F52C81-59C8-451D-B37E-48035E6639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E1615B-24A8-4C3C-BDD8-53F882ACE156}"/>
              </a:ext>
            </a:extLst>
          </p:cNvPr>
          <p:cNvSpPr>
            <a:spLocks noGrp="1"/>
          </p:cNvSpPr>
          <p:nvPr>
            <p:ph type="sldNum" sz="quarter" idx="12"/>
          </p:nvPr>
        </p:nvSpPr>
        <p:spPr/>
        <p:txBody>
          <a:bodyPr/>
          <a:lstStyle/>
          <a:p>
            <a:fld id="{CD6B2AEB-5293-4EC7-A30F-1DB20CF78EBF}" type="slidenum">
              <a:rPr lang="en-GB" smtClean="0"/>
              <a:t>‹#›</a:t>
            </a:fld>
            <a:endParaRPr lang="en-GB"/>
          </a:p>
        </p:txBody>
      </p:sp>
      <p:sp>
        <p:nvSpPr>
          <p:cNvPr id="7" name="Rectangle 6">
            <a:extLst>
              <a:ext uri="{FF2B5EF4-FFF2-40B4-BE49-F238E27FC236}">
                <a16:creationId xmlns:a16="http://schemas.microsoft.com/office/drawing/2014/main" id="{BBBA3331-C564-4F85-A4A4-07DF1109E66F}"/>
              </a:ext>
            </a:extLst>
          </p:cNvPr>
          <p:cNvSpPr/>
          <p:nvPr userDrawn="1"/>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endParaRPr lang="fr-CH" dirty="0"/>
          </a:p>
        </p:txBody>
      </p:sp>
      <p:sp>
        <p:nvSpPr>
          <p:cNvPr id="8" name="TextBox 7">
            <a:extLst>
              <a:ext uri="{FF2B5EF4-FFF2-40B4-BE49-F238E27FC236}">
                <a16:creationId xmlns:a16="http://schemas.microsoft.com/office/drawing/2014/main" id="{D1867D0B-34A3-44AD-BE0A-B98FA2DB1B95}"/>
              </a:ext>
            </a:extLst>
          </p:cNvPr>
          <p:cNvSpPr txBox="1"/>
          <p:nvPr userDrawn="1"/>
        </p:nvSpPr>
        <p:spPr>
          <a:xfrm>
            <a:off x="83492" y="5132084"/>
            <a:ext cx="461665" cy="1440394"/>
          </a:xfrm>
          <a:prstGeom prst="rect">
            <a:avLst/>
          </a:prstGeom>
          <a:noFill/>
        </p:spPr>
        <p:txBody>
          <a:bodyPr vert="vert270" wrap="none" rtlCol="0">
            <a:spAutoFit/>
          </a:bodyPr>
          <a:lstStyle/>
          <a:p>
            <a:r>
              <a:rPr lang="en-US" dirty="0">
                <a:solidFill>
                  <a:schemeClr val="bg1"/>
                </a:solidFill>
              </a:rPr>
              <a:t>H.E.L.P. course</a:t>
            </a:r>
          </a:p>
        </p:txBody>
      </p:sp>
    </p:spTree>
    <p:extLst>
      <p:ext uri="{BB962C8B-B14F-4D97-AF65-F5344CB8AC3E}">
        <p14:creationId xmlns:p14="http://schemas.microsoft.com/office/powerpoint/2010/main" val="1878253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800C-8804-4563-91E0-EE015483D2F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28B256-C570-4B98-A9B0-CB78FAE5E1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F6D92A-7863-4778-979D-DF63659CA774}"/>
              </a:ext>
            </a:extLst>
          </p:cNvPr>
          <p:cNvSpPr>
            <a:spLocks noGrp="1"/>
          </p:cNvSpPr>
          <p:nvPr>
            <p:ph type="dt" sz="half" idx="10"/>
          </p:nvPr>
        </p:nvSpPr>
        <p:spPr/>
        <p:txBody>
          <a:bodyPr/>
          <a:lstStyle/>
          <a:p>
            <a:fld id="{C7890A1D-8C56-4A65-B7D1-4B0BEA87ABE7}" type="datetime1">
              <a:rPr lang="en-GB" smtClean="0"/>
              <a:t>02/06/2023</a:t>
            </a:fld>
            <a:endParaRPr lang="en-GB"/>
          </a:p>
        </p:txBody>
      </p:sp>
      <p:sp>
        <p:nvSpPr>
          <p:cNvPr id="5" name="Footer Placeholder 4">
            <a:extLst>
              <a:ext uri="{FF2B5EF4-FFF2-40B4-BE49-F238E27FC236}">
                <a16:creationId xmlns:a16="http://schemas.microsoft.com/office/drawing/2014/main" id="{19970FE9-779D-45DE-8895-C31F662EC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07A0DC-0CA6-449D-A67D-FB2E46EA3E3B}"/>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224379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E2FD22-6069-4FD0-8EE7-C84539E3D1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B98EEA-167A-479F-8467-21BB28EC2A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1E6A52-0B58-4E34-B88C-C16F726DC0DF}"/>
              </a:ext>
            </a:extLst>
          </p:cNvPr>
          <p:cNvSpPr>
            <a:spLocks noGrp="1"/>
          </p:cNvSpPr>
          <p:nvPr>
            <p:ph type="dt" sz="half" idx="10"/>
          </p:nvPr>
        </p:nvSpPr>
        <p:spPr/>
        <p:txBody>
          <a:bodyPr/>
          <a:lstStyle/>
          <a:p>
            <a:fld id="{B404F729-FD42-4F07-89A8-F7C023DC5CB4}" type="datetime1">
              <a:rPr lang="en-GB" smtClean="0"/>
              <a:t>02/06/2023</a:t>
            </a:fld>
            <a:endParaRPr lang="en-GB"/>
          </a:p>
        </p:txBody>
      </p:sp>
      <p:sp>
        <p:nvSpPr>
          <p:cNvPr id="5" name="Footer Placeholder 4">
            <a:extLst>
              <a:ext uri="{FF2B5EF4-FFF2-40B4-BE49-F238E27FC236}">
                <a16:creationId xmlns:a16="http://schemas.microsoft.com/office/drawing/2014/main" id="{7967E36F-C08A-453B-A38C-9DEA57CA63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6942EC-D8D3-4933-A9DE-1F486BBF1F62}"/>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523311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8B28D-5DDA-4913-B9B0-9A7CC1FC9231}"/>
              </a:ext>
            </a:extLst>
          </p:cNvPr>
          <p:cNvSpPr>
            <a:spLocks noGrp="1"/>
          </p:cNvSpPr>
          <p:nvPr>
            <p:ph type="title"/>
          </p:nvPr>
        </p:nvSpPr>
        <p:spPr/>
        <p:txBody>
          <a:bodyPr/>
          <a:lstStyle>
            <a:lvl1pPr>
              <a:defRPr u="sng">
                <a:latin typeface="+mn-lt"/>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7CEFB92C-0FF6-44A3-824C-138E7CD02E89}"/>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6FBC87F-DE21-41D5-A5C8-A924138B4BDE}"/>
              </a:ext>
            </a:extLst>
          </p:cNvPr>
          <p:cNvSpPr>
            <a:spLocks noGrp="1"/>
          </p:cNvSpPr>
          <p:nvPr>
            <p:ph type="dt" sz="half" idx="10"/>
          </p:nvPr>
        </p:nvSpPr>
        <p:spPr/>
        <p:txBody>
          <a:bodyPr/>
          <a:lstStyle/>
          <a:p>
            <a:fld id="{48CC9E68-3EEC-4D52-9613-8133F3733AA2}" type="datetime1">
              <a:rPr lang="en-GB" smtClean="0"/>
              <a:t>02/06/2023</a:t>
            </a:fld>
            <a:endParaRPr lang="en-GB"/>
          </a:p>
        </p:txBody>
      </p:sp>
      <p:sp>
        <p:nvSpPr>
          <p:cNvPr id="5" name="Footer Placeholder 4">
            <a:extLst>
              <a:ext uri="{FF2B5EF4-FFF2-40B4-BE49-F238E27FC236}">
                <a16:creationId xmlns:a16="http://schemas.microsoft.com/office/drawing/2014/main" id="{EA7410A7-7D91-4ACA-A788-61260FFCB1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A31A5D-1036-4652-99BF-262CDC7F51F5}"/>
              </a:ext>
            </a:extLst>
          </p:cNvPr>
          <p:cNvSpPr>
            <a:spLocks noGrp="1"/>
          </p:cNvSpPr>
          <p:nvPr>
            <p:ph type="sldNum" sz="quarter" idx="12"/>
          </p:nvPr>
        </p:nvSpPr>
        <p:spPr/>
        <p:txBody>
          <a:bodyPr/>
          <a:lstStyle/>
          <a:p>
            <a:fld id="{CD6B2AEB-5293-4EC7-A30F-1DB20CF78EBF}" type="slidenum">
              <a:rPr lang="en-GB" smtClean="0"/>
              <a:t>‹#›</a:t>
            </a:fld>
            <a:endParaRPr lang="en-GB"/>
          </a:p>
        </p:txBody>
      </p:sp>
      <p:sp>
        <p:nvSpPr>
          <p:cNvPr id="7" name="Rectangle 6">
            <a:extLst>
              <a:ext uri="{FF2B5EF4-FFF2-40B4-BE49-F238E27FC236}">
                <a16:creationId xmlns:a16="http://schemas.microsoft.com/office/drawing/2014/main" id="{109EF9B6-9EDB-4A5F-909C-B681AE8EA65C}"/>
              </a:ext>
            </a:extLst>
          </p:cNvPr>
          <p:cNvSpPr/>
          <p:nvPr userDrawn="1"/>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endParaRPr lang="fr-CH" dirty="0"/>
          </a:p>
        </p:txBody>
      </p:sp>
      <p:sp>
        <p:nvSpPr>
          <p:cNvPr id="8" name="TextBox 7">
            <a:extLst>
              <a:ext uri="{FF2B5EF4-FFF2-40B4-BE49-F238E27FC236}">
                <a16:creationId xmlns:a16="http://schemas.microsoft.com/office/drawing/2014/main" id="{8F747B63-CC70-4175-8D46-B8B77EA70F52}"/>
              </a:ext>
            </a:extLst>
          </p:cNvPr>
          <p:cNvSpPr txBox="1"/>
          <p:nvPr userDrawn="1"/>
        </p:nvSpPr>
        <p:spPr>
          <a:xfrm>
            <a:off x="83492" y="5132084"/>
            <a:ext cx="461665" cy="1440394"/>
          </a:xfrm>
          <a:prstGeom prst="rect">
            <a:avLst/>
          </a:prstGeom>
          <a:noFill/>
        </p:spPr>
        <p:txBody>
          <a:bodyPr vert="vert270" wrap="none" rtlCol="0">
            <a:spAutoFit/>
          </a:bodyPr>
          <a:lstStyle/>
          <a:p>
            <a:r>
              <a:rPr lang="en-US" dirty="0">
                <a:solidFill>
                  <a:schemeClr val="bg1"/>
                </a:solidFill>
              </a:rPr>
              <a:t>H.E.L.P. course</a:t>
            </a:r>
          </a:p>
        </p:txBody>
      </p:sp>
    </p:spTree>
    <p:extLst>
      <p:ext uri="{BB962C8B-B14F-4D97-AF65-F5344CB8AC3E}">
        <p14:creationId xmlns:p14="http://schemas.microsoft.com/office/powerpoint/2010/main" val="85779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7C1A5-65EA-4498-9A64-C01BD1F1A9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B85373-B447-4744-B1CF-3CACBACB83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96E2F0-0C3C-4C32-81FF-E75B65D5F6BC}"/>
              </a:ext>
            </a:extLst>
          </p:cNvPr>
          <p:cNvSpPr>
            <a:spLocks noGrp="1"/>
          </p:cNvSpPr>
          <p:nvPr>
            <p:ph type="dt" sz="half" idx="10"/>
          </p:nvPr>
        </p:nvSpPr>
        <p:spPr/>
        <p:txBody>
          <a:bodyPr/>
          <a:lstStyle/>
          <a:p>
            <a:fld id="{0EBAC3EB-3B3C-42F4-9151-9026006FC2C5}" type="datetime1">
              <a:rPr lang="en-GB" smtClean="0"/>
              <a:t>02/06/2023</a:t>
            </a:fld>
            <a:endParaRPr lang="en-GB"/>
          </a:p>
        </p:txBody>
      </p:sp>
      <p:sp>
        <p:nvSpPr>
          <p:cNvPr id="5" name="Footer Placeholder 4">
            <a:extLst>
              <a:ext uri="{FF2B5EF4-FFF2-40B4-BE49-F238E27FC236}">
                <a16:creationId xmlns:a16="http://schemas.microsoft.com/office/drawing/2014/main" id="{15B8AB89-5F5E-445B-A0EE-202246D9ED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F7F18-3C59-4157-AC61-B8F0D3EAE459}"/>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192723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5D087-702A-4323-BCA7-4C7CA97051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109178-7339-4DCC-B106-FA725E9DD76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EAD119-37B9-49F1-B8FE-D40DA1633E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62F5B7-92D2-4409-8DE5-7FA8DC6BBADD}"/>
              </a:ext>
            </a:extLst>
          </p:cNvPr>
          <p:cNvSpPr>
            <a:spLocks noGrp="1"/>
          </p:cNvSpPr>
          <p:nvPr>
            <p:ph type="dt" sz="half" idx="10"/>
          </p:nvPr>
        </p:nvSpPr>
        <p:spPr/>
        <p:txBody>
          <a:bodyPr/>
          <a:lstStyle/>
          <a:p>
            <a:fld id="{7388C9EC-BA5B-450D-A32E-0C5583C94028}" type="datetime1">
              <a:rPr lang="en-GB" smtClean="0"/>
              <a:t>02/06/2023</a:t>
            </a:fld>
            <a:endParaRPr lang="en-GB"/>
          </a:p>
        </p:txBody>
      </p:sp>
      <p:sp>
        <p:nvSpPr>
          <p:cNvPr id="6" name="Footer Placeholder 5">
            <a:extLst>
              <a:ext uri="{FF2B5EF4-FFF2-40B4-BE49-F238E27FC236}">
                <a16:creationId xmlns:a16="http://schemas.microsoft.com/office/drawing/2014/main" id="{DD344EEE-6EC5-4F8F-868D-9AF100928D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F2D734-D63B-4077-AE90-04A15C9FA985}"/>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54501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297F-64D9-478B-97B4-180754BEF5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1E38D4-CAF2-48B5-B1FA-A74C75F3F9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D50E09E-E43F-4227-940F-020E3321BE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FC71B50-5401-490B-8B70-378FAE01CD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D4C288-5A90-400C-9E64-571C8486B1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F50E486-050E-4D65-B5FB-B4F453E57F26}"/>
              </a:ext>
            </a:extLst>
          </p:cNvPr>
          <p:cNvSpPr>
            <a:spLocks noGrp="1"/>
          </p:cNvSpPr>
          <p:nvPr>
            <p:ph type="dt" sz="half" idx="10"/>
          </p:nvPr>
        </p:nvSpPr>
        <p:spPr/>
        <p:txBody>
          <a:bodyPr/>
          <a:lstStyle/>
          <a:p>
            <a:fld id="{C552FA74-E218-401F-9B99-892FA8E7043E}" type="datetime1">
              <a:rPr lang="en-GB" smtClean="0"/>
              <a:t>02/06/2023</a:t>
            </a:fld>
            <a:endParaRPr lang="en-GB"/>
          </a:p>
        </p:txBody>
      </p:sp>
      <p:sp>
        <p:nvSpPr>
          <p:cNvPr id="8" name="Footer Placeholder 7">
            <a:extLst>
              <a:ext uri="{FF2B5EF4-FFF2-40B4-BE49-F238E27FC236}">
                <a16:creationId xmlns:a16="http://schemas.microsoft.com/office/drawing/2014/main" id="{1D530A87-980B-479E-9270-DA5DD1C3C9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01F6D6-00DE-4791-9347-FD7EC1FDDF98}"/>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04512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19EA-D8D5-4D6A-989D-5C6D9A0C0C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C395E0-89AA-4077-82DC-AD7D1997F8FC}"/>
              </a:ext>
            </a:extLst>
          </p:cNvPr>
          <p:cNvSpPr>
            <a:spLocks noGrp="1"/>
          </p:cNvSpPr>
          <p:nvPr>
            <p:ph type="dt" sz="half" idx="10"/>
          </p:nvPr>
        </p:nvSpPr>
        <p:spPr/>
        <p:txBody>
          <a:bodyPr/>
          <a:lstStyle/>
          <a:p>
            <a:fld id="{B6CF4438-119F-4802-9311-2D3E5D0905A6}" type="datetime1">
              <a:rPr lang="en-GB" smtClean="0"/>
              <a:t>02/06/2023</a:t>
            </a:fld>
            <a:endParaRPr lang="en-GB"/>
          </a:p>
        </p:txBody>
      </p:sp>
      <p:sp>
        <p:nvSpPr>
          <p:cNvPr id="4" name="Footer Placeholder 3">
            <a:extLst>
              <a:ext uri="{FF2B5EF4-FFF2-40B4-BE49-F238E27FC236}">
                <a16:creationId xmlns:a16="http://schemas.microsoft.com/office/drawing/2014/main" id="{99B69CB5-D576-450C-B314-983D1518DCB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D0B1B4-ECC3-4516-95FE-D9F54DFBB923}"/>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70794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2D5065-B64C-4DA6-A012-D176E0ED6918}"/>
              </a:ext>
            </a:extLst>
          </p:cNvPr>
          <p:cNvSpPr>
            <a:spLocks noGrp="1"/>
          </p:cNvSpPr>
          <p:nvPr>
            <p:ph type="dt" sz="half" idx="10"/>
          </p:nvPr>
        </p:nvSpPr>
        <p:spPr/>
        <p:txBody>
          <a:bodyPr/>
          <a:lstStyle/>
          <a:p>
            <a:fld id="{CE8F8E12-9D8D-4CEC-A417-0FC8D3D1A0C1}" type="datetime1">
              <a:rPr lang="en-GB" smtClean="0"/>
              <a:t>02/06/2023</a:t>
            </a:fld>
            <a:endParaRPr lang="en-GB"/>
          </a:p>
        </p:txBody>
      </p:sp>
      <p:sp>
        <p:nvSpPr>
          <p:cNvPr id="3" name="Footer Placeholder 2">
            <a:extLst>
              <a:ext uri="{FF2B5EF4-FFF2-40B4-BE49-F238E27FC236}">
                <a16:creationId xmlns:a16="http://schemas.microsoft.com/office/drawing/2014/main" id="{9DF4A1BA-F896-4794-8E05-F998D6871A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BDCF97-F925-4BF8-9EC9-E461F74BA6B2}"/>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46965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8B0B-7B14-437F-B52C-2ACB0BCB9E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53F9496-9C97-41D7-B63C-DA30E6227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B52A09-E25F-4DE1-B296-D78ACFE4AD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F91315-0462-4BB7-A34C-DD94CD7A3C6F}"/>
              </a:ext>
            </a:extLst>
          </p:cNvPr>
          <p:cNvSpPr>
            <a:spLocks noGrp="1"/>
          </p:cNvSpPr>
          <p:nvPr>
            <p:ph type="dt" sz="half" idx="10"/>
          </p:nvPr>
        </p:nvSpPr>
        <p:spPr/>
        <p:txBody>
          <a:bodyPr/>
          <a:lstStyle/>
          <a:p>
            <a:fld id="{F4B04EE4-19FB-481D-A9C9-329B56163D5E}" type="datetime1">
              <a:rPr lang="en-GB" smtClean="0"/>
              <a:t>02/06/2023</a:t>
            </a:fld>
            <a:endParaRPr lang="en-GB"/>
          </a:p>
        </p:txBody>
      </p:sp>
      <p:sp>
        <p:nvSpPr>
          <p:cNvPr id="6" name="Footer Placeholder 5">
            <a:extLst>
              <a:ext uri="{FF2B5EF4-FFF2-40B4-BE49-F238E27FC236}">
                <a16:creationId xmlns:a16="http://schemas.microsoft.com/office/drawing/2014/main" id="{79ECC523-3182-4FD4-B792-F19EF453F2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148849-0370-4D25-9ACE-3F12101B4CEA}"/>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204701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033F9-3F05-46D1-A7A4-6D4C7FAAF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6F5392-68EC-4244-9F23-2B86E77165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B0C4CAD-DE3F-41A1-96D7-4B0C81DFC6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6FA147-8D51-45ED-A554-EA5C23FA4375}"/>
              </a:ext>
            </a:extLst>
          </p:cNvPr>
          <p:cNvSpPr>
            <a:spLocks noGrp="1"/>
          </p:cNvSpPr>
          <p:nvPr>
            <p:ph type="dt" sz="half" idx="10"/>
          </p:nvPr>
        </p:nvSpPr>
        <p:spPr/>
        <p:txBody>
          <a:bodyPr/>
          <a:lstStyle/>
          <a:p>
            <a:fld id="{75A560CB-26E1-4303-8865-5038DE31A476}" type="datetime1">
              <a:rPr lang="en-GB" smtClean="0"/>
              <a:t>02/06/2023</a:t>
            </a:fld>
            <a:endParaRPr lang="en-GB"/>
          </a:p>
        </p:txBody>
      </p:sp>
      <p:sp>
        <p:nvSpPr>
          <p:cNvPr id="6" name="Footer Placeholder 5">
            <a:extLst>
              <a:ext uri="{FF2B5EF4-FFF2-40B4-BE49-F238E27FC236}">
                <a16:creationId xmlns:a16="http://schemas.microsoft.com/office/drawing/2014/main" id="{DD4AD1B4-9DFB-4000-8760-819DA49509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8423D3-36E8-4047-9955-C216674B2D0D}"/>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03312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BEF37C-6B78-4740-865B-F0B415FF6A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1014F8-EF8A-419B-85E9-3D99F28D97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179E8B-33ED-41EE-AFBA-C57B8C25E6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72A98-9864-4DCF-89C1-47B5E6F8563C}" type="datetime1">
              <a:rPr lang="en-GB" smtClean="0"/>
              <a:t>02/06/2023</a:t>
            </a:fld>
            <a:endParaRPr lang="en-GB"/>
          </a:p>
        </p:txBody>
      </p:sp>
      <p:sp>
        <p:nvSpPr>
          <p:cNvPr id="5" name="Footer Placeholder 4">
            <a:extLst>
              <a:ext uri="{FF2B5EF4-FFF2-40B4-BE49-F238E27FC236}">
                <a16:creationId xmlns:a16="http://schemas.microsoft.com/office/drawing/2014/main" id="{322337B9-B118-4413-B37B-A7689E1590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43938D-957B-4F27-811D-E5C3931DC9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B2AEB-5293-4EC7-A30F-1DB20CF78EBF}" type="slidenum">
              <a:rPr lang="en-GB" smtClean="0"/>
              <a:t>‹#›</a:t>
            </a:fld>
            <a:endParaRPr lang="en-GB"/>
          </a:p>
        </p:txBody>
      </p:sp>
    </p:spTree>
    <p:extLst>
      <p:ext uri="{BB962C8B-B14F-4D97-AF65-F5344CB8AC3E}">
        <p14:creationId xmlns:p14="http://schemas.microsoft.com/office/powerpoint/2010/main" val="255195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2425CAA-3824-448F-878F-8C9CD000C386}"/>
              </a:ext>
            </a:extLst>
          </p:cNvPr>
          <p:cNvSpPr>
            <a:spLocks noGrp="1"/>
          </p:cNvSpPr>
          <p:nvPr>
            <p:ph idx="1"/>
          </p:nvPr>
        </p:nvSpPr>
        <p:spPr>
          <a:xfrm>
            <a:off x="1208650" y="1617078"/>
            <a:ext cx="10515600" cy="1523217"/>
          </a:xfrm>
        </p:spPr>
        <p:txBody>
          <a:bodyPr>
            <a:normAutofit/>
          </a:bodyPr>
          <a:lstStyle/>
          <a:p>
            <a:pPr marL="0" indent="0" algn="ctr">
              <a:buNone/>
            </a:pPr>
            <a:r>
              <a:rPr lang="fr-FR" sz="4400"/>
              <a:t>Les acteurs dans les interventions humanitaires/Coordination</a:t>
            </a:r>
          </a:p>
        </p:txBody>
      </p:sp>
      <p:sp>
        <p:nvSpPr>
          <p:cNvPr id="7" name="TextBox 6">
            <a:extLst>
              <a:ext uri="{FF2B5EF4-FFF2-40B4-BE49-F238E27FC236}">
                <a16:creationId xmlns:a16="http://schemas.microsoft.com/office/drawing/2014/main" id="{EA4CBD0A-35FB-4102-88DD-78A756F423FB}"/>
              </a:ext>
            </a:extLst>
          </p:cNvPr>
          <p:cNvSpPr txBox="1"/>
          <p:nvPr/>
        </p:nvSpPr>
        <p:spPr>
          <a:xfrm>
            <a:off x="8610600" y="503700"/>
            <a:ext cx="3251788" cy="369332"/>
          </a:xfrm>
          <a:prstGeom prst="rect">
            <a:avLst/>
          </a:prstGeom>
          <a:noFill/>
        </p:spPr>
        <p:txBody>
          <a:bodyPr wrap="none" rtlCol="0">
            <a:spAutoFit/>
          </a:bodyPr>
          <a:lstStyle/>
          <a:p>
            <a:r>
              <a:rPr lang="fr-FR">
                <a:highlight>
                  <a:srgbClr val="FFFF00"/>
                </a:highlight>
              </a:rPr>
              <a:t>Logo de l’organisation de l’intervenant·e</a:t>
            </a:r>
          </a:p>
        </p:txBody>
      </p:sp>
      <p:sp>
        <p:nvSpPr>
          <p:cNvPr id="8" name="TextBox 7">
            <a:extLst>
              <a:ext uri="{FF2B5EF4-FFF2-40B4-BE49-F238E27FC236}">
                <a16:creationId xmlns:a16="http://schemas.microsoft.com/office/drawing/2014/main" id="{CEC28825-EAB6-4F7D-B6F3-34C0D393A88A}"/>
              </a:ext>
            </a:extLst>
          </p:cNvPr>
          <p:cNvSpPr txBox="1"/>
          <p:nvPr/>
        </p:nvSpPr>
        <p:spPr>
          <a:xfrm>
            <a:off x="7884160" y="6075364"/>
            <a:ext cx="3840090" cy="369332"/>
          </a:xfrm>
          <a:prstGeom prst="rect">
            <a:avLst/>
          </a:prstGeom>
          <a:noFill/>
        </p:spPr>
        <p:txBody>
          <a:bodyPr wrap="none" rtlCol="0">
            <a:spAutoFit/>
          </a:bodyPr>
          <a:lstStyle/>
          <a:p>
            <a:r>
              <a:rPr lang="fr-FR">
                <a:highlight>
                  <a:srgbClr val="FFFF00"/>
                </a:highlight>
              </a:rPr>
              <a:t>Nom et organisation de l’intervenant·e</a:t>
            </a:r>
          </a:p>
        </p:txBody>
      </p:sp>
      <p:sp>
        <p:nvSpPr>
          <p:cNvPr id="9" name="TextBox 8">
            <a:extLst>
              <a:ext uri="{FF2B5EF4-FFF2-40B4-BE49-F238E27FC236}">
                <a16:creationId xmlns:a16="http://schemas.microsoft.com/office/drawing/2014/main" id="{716A30E9-9CDA-4440-8B23-028918F598AB}"/>
              </a:ext>
            </a:extLst>
          </p:cNvPr>
          <p:cNvSpPr txBox="1"/>
          <p:nvPr/>
        </p:nvSpPr>
        <p:spPr>
          <a:xfrm>
            <a:off x="980714" y="5844531"/>
            <a:ext cx="3327127" cy="461665"/>
          </a:xfrm>
          <a:prstGeom prst="rect">
            <a:avLst/>
          </a:prstGeom>
          <a:noFill/>
        </p:spPr>
        <p:txBody>
          <a:bodyPr wrap="square" rtlCol="0">
            <a:spAutoFit/>
          </a:bodyPr>
          <a:lstStyle/>
          <a:p>
            <a:pPr algn="r"/>
            <a:r>
              <a:rPr lang="fr-FR" sz="1200">
                <a:solidFill>
                  <a:srgbClr val="0070C0"/>
                </a:solidFill>
              </a:rPr>
              <a:t>Ce support pédagogique a été développé par</a:t>
            </a:r>
          </a:p>
          <a:p>
            <a:pPr algn="r"/>
            <a:r>
              <a:rPr lang="fr-FR" sz="1200">
                <a:solidFill>
                  <a:srgbClr val="0070C0"/>
                </a:solidFill>
              </a:rPr>
              <a:t>Antje van Roeden et Stéphane du Mortier (CICR)</a:t>
            </a:r>
          </a:p>
        </p:txBody>
      </p:sp>
      <p:pic>
        <p:nvPicPr>
          <p:cNvPr id="10" name="Picture 2" descr="DSCN0545">
            <a:extLst>
              <a:ext uri="{FF2B5EF4-FFF2-40B4-BE49-F238E27FC236}">
                <a16:creationId xmlns:a16="http://schemas.microsoft.com/office/drawing/2014/main" id="{079CF857-3AA6-46B5-8897-A73D7DA302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8901" y="3138436"/>
            <a:ext cx="2856059" cy="2137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B0394182-E851-4F58-8046-56502B0B202A}"/>
              </a:ext>
            </a:extLst>
          </p:cNvPr>
          <p:cNvSpPr>
            <a:spLocks noGrp="1"/>
          </p:cNvSpPr>
          <p:nvPr>
            <p:ph type="sldNum" sz="quarter" idx="12"/>
          </p:nvPr>
        </p:nvSpPr>
        <p:spPr/>
        <p:txBody>
          <a:bodyPr/>
          <a:lstStyle/>
          <a:p>
            <a:fld id="{CD6B2AEB-5293-4EC7-A30F-1DB20CF78EBF}" type="slidenum">
              <a:rPr lang="en-GB" smtClean="0"/>
              <a:t>1</a:t>
            </a:fld>
            <a:endParaRPr lang="en-GB"/>
          </a:p>
        </p:txBody>
      </p:sp>
    </p:spTree>
    <p:extLst>
      <p:ext uri="{BB962C8B-B14F-4D97-AF65-F5344CB8AC3E}">
        <p14:creationId xmlns:p14="http://schemas.microsoft.com/office/powerpoint/2010/main" val="4277010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B9DD92-00A8-4869-B926-EAA827C383BF}"/>
              </a:ext>
            </a:extLst>
          </p:cNvPr>
          <p:cNvPicPr>
            <a:picLocks noChangeAspect="1"/>
          </p:cNvPicPr>
          <p:nvPr/>
        </p:nvPicPr>
        <p:blipFill>
          <a:blip r:embed="rId3"/>
          <a:stretch>
            <a:fillRect/>
          </a:stretch>
        </p:blipFill>
        <p:spPr>
          <a:xfrm>
            <a:off x="4966454" y="365125"/>
            <a:ext cx="6967700" cy="6362205"/>
          </a:xfrm>
          <a:prstGeom prst="rect">
            <a:avLst/>
          </a:prstGeom>
        </p:spPr>
      </p:pic>
      <p:sp>
        <p:nvSpPr>
          <p:cNvPr id="5" name="Title 1">
            <a:extLst>
              <a:ext uri="{FF2B5EF4-FFF2-40B4-BE49-F238E27FC236}">
                <a16:creationId xmlns:a16="http://schemas.microsoft.com/office/drawing/2014/main" id="{08F7FDD3-D54B-4F11-9C2B-5ED139AE7B32}"/>
              </a:ext>
            </a:extLst>
          </p:cNvPr>
          <p:cNvSpPr>
            <a:spLocks noGrp="1"/>
          </p:cNvSpPr>
          <p:nvPr>
            <p:ph type="title"/>
          </p:nvPr>
        </p:nvSpPr>
        <p:spPr>
          <a:xfrm>
            <a:off x="838200" y="365125"/>
            <a:ext cx="10515600" cy="1325563"/>
          </a:xfrm>
        </p:spPr>
        <p:txBody>
          <a:bodyPr/>
          <a:lstStyle/>
          <a:p>
            <a:r>
              <a:rPr lang="fr-FR" u="sng">
                <a:latin typeface="+mn-lt"/>
              </a:rPr>
              <a:t>Approche sectorielle</a:t>
            </a:r>
          </a:p>
        </p:txBody>
      </p:sp>
      <p:sp>
        <p:nvSpPr>
          <p:cNvPr id="2" name="Slide Number Placeholder 1">
            <a:extLst>
              <a:ext uri="{FF2B5EF4-FFF2-40B4-BE49-F238E27FC236}">
                <a16:creationId xmlns:a16="http://schemas.microsoft.com/office/drawing/2014/main" id="{6CBD04FC-2C9D-4E93-93EC-6CA3AFB3C8D9}"/>
              </a:ext>
            </a:extLst>
          </p:cNvPr>
          <p:cNvSpPr>
            <a:spLocks noGrp="1"/>
          </p:cNvSpPr>
          <p:nvPr>
            <p:ph type="sldNum" sz="quarter" idx="12"/>
          </p:nvPr>
        </p:nvSpPr>
        <p:spPr/>
        <p:txBody>
          <a:bodyPr/>
          <a:lstStyle/>
          <a:p>
            <a:fld id="{CD6B2AEB-5293-4EC7-A30F-1DB20CF78EBF}" type="slidenum">
              <a:rPr lang="en-GB" smtClean="0"/>
              <a:t>10</a:t>
            </a:fld>
            <a:endParaRPr lang="en-GB"/>
          </a:p>
        </p:txBody>
      </p:sp>
    </p:spTree>
    <p:extLst>
      <p:ext uri="{BB962C8B-B14F-4D97-AF65-F5344CB8AC3E}">
        <p14:creationId xmlns:p14="http://schemas.microsoft.com/office/powerpoint/2010/main" val="51150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5353FB-C58E-4285-8EC9-CF7C63F09337}"/>
              </a:ext>
            </a:extLst>
          </p:cNvPr>
          <p:cNvSpPr>
            <a:spLocks noGrp="1"/>
          </p:cNvSpPr>
          <p:nvPr>
            <p:ph type="title"/>
          </p:nvPr>
        </p:nvSpPr>
        <p:spPr>
          <a:xfrm>
            <a:off x="1062681" y="365175"/>
            <a:ext cx="10108902" cy="1325563"/>
          </a:xfrm>
        </p:spPr>
        <p:txBody>
          <a:bodyPr/>
          <a:lstStyle/>
          <a:p>
            <a:r>
              <a:rPr lang="fr-FR" b="1" u="sng">
                <a:solidFill>
                  <a:srgbClr val="0000FF"/>
                </a:solidFill>
                <a:latin typeface="+mn-lt"/>
              </a:rPr>
              <a:t>Table ronde</a:t>
            </a:r>
            <a:r>
              <a:rPr lang="fr-FR" b="1">
                <a:solidFill>
                  <a:srgbClr val="0000FF"/>
                </a:solidFill>
                <a:latin typeface="+mn-lt"/>
              </a:rPr>
              <a:t>         </a:t>
            </a:r>
            <a:r>
              <a:rPr lang="fr-FR" b="1">
                <a:solidFill>
                  <a:srgbClr val="002060"/>
                </a:solidFill>
                <a:highlight>
                  <a:srgbClr val="FFFF00"/>
                </a:highlight>
                <a:latin typeface="+mn-lt"/>
              </a:rPr>
              <a:t>Date : ……..</a:t>
            </a:r>
            <a:r>
              <a:rPr lang="fr-FR" b="1">
                <a:solidFill>
                  <a:srgbClr val="0000FF"/>
                </a:solidFill>
                <a:highlight>
                  <a:srgbClr val="FFFF00"/>
                </a:highlight>
                <a:latin typeface="+mn-lt"/>
              </a:rPr>
              <a:t>       </a:t>
            </a:r>
          </a:p>
        </p:txBody>
      </p:sp>
      <p:sp>
        <p:nvSpPr>
          <p:cNvPr id="5" name="Content Placeholder 2">
            <a:extLst>
              <a:ext uri="{FF2B5EF4-FFF2-40B4-BE49-F238E27FC236}">
                <a16:creationId xmlns:a16="http://schemas.microsoft.com/office/drawing/2014/main" id="{1D98B16F-CFA9-4391-B0C0-A80056F00EE9}"/>
              </a:ext>
            </a:extLst>
          </p:cNvPr>
          <p:cNvSpPr>
            <a:spLocks noGrp="1"/>
          </p:cNvSpPr>
          <p:nvPr>
            <p:ph idx="1"/>
          </p:nvPr>
        </p:nvSpPr>
        <p:spPr>
          <a:xfrm>
            <a:off x="1062681" y="2260242"/>
            <a:ext cx="10291119" cy="3473293"/>
          </a:xfrm>
        </p:spPr>
        <p:txBody>
          <a:bodyPr>
            <a:normAutofit fontScale="92500" lnSpcReduction="20000"/>
          </a:bodyPr>
          <a:lstStyle/>
          <a:p>
            <a:pPr marL="0" indent="0">
              <a:buNone/>
            </a:pPr>
            <a:r>
              <a:rPr lang="fr-FR"/>
              <a:t>Objectif : souligner les similitudes et les différences entre les acteurs, la manière dont ils travaillent ensemble et les mécanismes de coordination utilisés. </a:t>
            </a:r>
          </a:p>
          <a:p>
            <a:pPr marL="0" indent="0">
              <a:buNone/>
            </a:pPr>
            <a:endParaRPr lang="en-GB" dirty="0"/>
          </a:p>
          <a:p>
            <a:pPr marL="0" indent="0">
              <a:buNone/>
            </a:pPr>
            <a:r>
              <a:rPr lang="fr-FR"/>
              <a:t>Font partie de la table ronde : </a:t>
            </a:r>
            <a:r>
              <a:rPr lang="fr-FR">
                <a:highlight>
                  <a:srgbClr val="FFFF00"/>
                </a:highlight>
              </a:rPr>
              <a:t>nom d’organisations/institutions (4-5)</a:t>
            </a:r>
          </a:p>
          <a:p>
            <a:pPr marL="0" indent="0">
              <a:buNone/>
            </a:pPr>
            <a:endParaRPr lang="en-GB" dirty="0"/>
          </a:p>
          <a:p>
            <a:pPr marL="0" indent="0">
              <a:buNone/>
            </a:pPr>
            <a:r>
              <a:rPr lang="fr-FR" sz="3200" b="1">
                <a:solidFill>
                  <a:srgbClr val="0000FF"/>
                </a:solidFill>
              </a:rPr>
              <a:t>Travail de groupe </a:t>
            </a:r>
          </a:p>
          <a:p>
            <a:pPr marL="0" indent="0">
              <a:buNone/>
            </a:pPr>
            <a:r>
              <a:rPr lang="fr-FR"/>
              <a:t>Préparation à l’aide du cadre d’analyse des parties prenantes 1</a:t>
            </a:r>
          </a:p>
          <a:p>
            <a:pPr marL="0" indent="0">
              <a:buNone/>
            </a:pPr>
            <a:r>
              <a:rPr lang="fr-FR"/>
              <a:t>Vous avez 2 minutes pour présenter l’organisation/l’institution avant le début de la table ronde</a:t>
            </a:r>
          </a:p>
        </p:txBody>
      </p:sp>
      <p:sp>
        <p:nvSpPr>
          <p:cNvPr id="2" name="Slide Number Placeholder 1">
            <a:extLst>
              <a:ext uri="{FF2B5EF4-FFF2-40B4-BE49-F238E27FC236}">
                <a16:creationId xmlns:a16="http://schemas.microsoft.com/office/drawing/2014/main" id="{397D73C6-3C27-4A32-B2EC-E17823E293FD}"/>
              </a:ext>
            </a:extLst>
          </p:cNvPr>
          <p:cNvSpPr>
            <a:spLocks noGrp="1"/>
          </p:cNvSpPr>
          <p:nvPr>
            <p:ph type="sldNum" sz="quarter" idx="12"/>
          </p:nvPr>
        </p:nvSpPr>
        <p:spPr/>
        <p:txBody>
          <a:bodyPr/>
          <a:lstStyle/>
          <a:p>
            <a:fld id="{CD6B2AEB-5293-4EC7-A30F-1DB20CF78EBF}" type="slidenum">
              <a:rPr lang="en-GB" smtClean="0"/>
              <a:t>11</a:t>
            </a:fld>
            <a:endParaRPr lang="en-GB"/>
          </a:p>
        </p:txBody>
      </p:sp>
    </p:spTree>
    <p:extLst>
      <p:ext uri="{BB962C8B-B14F-4D97-AF65-F5344CB8AC3E}">
        <p14:creationId xmlns:p14="http://schemas.microsoft.com/office/powerpoint/2010/main" val="150122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83D30C-D239-473B-9B18-72ADC9464852}"/>
              </a:ext>
            </a:extLst>
          </p:cNvPr>
          <p:cNvSpPr>
            <a:spLocks noGrp="1"/>
          </p:cNvSpPr>
          <p:nvPr>
            <p:ph type="title"/>
          </p:nvPr>
        </p:nvSpPr>
        <p:spPr>
          <a:xfrm>
            <a:off x="838200" y="365125"/>
            <a:ext cx="10515600" cy="1325563"/>
          </a:xfrm>
        </p:spPr>
        <p:txBody>
          <a:bodyPr/>
          <a:lstStyle/>
          <a:p>
            <a:pPr algn="ctr"/>
            <a:r>
              <a:rPr lang="fr-FR" u="sng"/>
              <a:t>Objectifs</a:t>
            </a:r>
          </a:p>
        </p:txBody>
      </p:sp>
      <p:sp>
        <p:nvSpPr>
          <p:cNvPr id="5" name="Content Placeholder 2">
            <a:extLst>
              <a:ext uri="{FF2B5EF4-FFF2-40B4-BE49-F238E27FC236}">
                <a16:creationId xmlns:a16="http://schemas.microsoft.com/office/drawing/2014/main" id="{CA1C1DE3-4A87-49B3-BB73-B287BA74A50A}"/>
              </a:ext>
            </a:extLst>
          </p:cNvPr>
          <p:cNvSpPr>
            <a:spLocks noGrp="1"/>
          </p:cNvSpPr>
          <p:nvPr>
            <p:ph idx="1"/>
          </p:nvPr>
        </p:nvSpPr>
        <p:spPr>
          <a:xfrm>
            <a:off x="1222023" y="2491492"/>
            <a:ext cx="10515600" cy="2520774"/>
          </a:xfrm>
        </p:spPr>
        <p:txBody>
          <a:bodyPr/>
          <a:lstStyle/>
          <a:p>
            <a:pPr marL="0" indent="0">
              <a:buNone/>
            </a:pPr>
            <a:r>
              <a:rPr lang="fr-FR" b="1">
                <a:solidFill>
                  <a:srgbClr val="0000FF"/>
                </a:solidFill>
              </a:rPr>
              <a:t>Être en mesure</a:t>
            </a:r>
          </a:p>
          <a:p>
            <a:r>
              <a:rPr lang="fr-FR"/>
              <a:t>d’identifier les similitudes et les différences entre les acteurs impliqués dans les interventions humanitaires</a:t>
            </a:r>
          </a:p>
          <a:p>
            <a:r>
              <a:rPr lang="fr-FR"/>
              <a:t>d’identifier les rôles et responsabilités dans les systèmes de coordination prédominants susceptibles d’être en place dans les crises aiguës/prolongées</a:t>
            </a:r>
          </a:p>
        </p:txBody>
      </p:sp>
      <p:sp>
        <p:nvSpPr>
          <p:cNvPr id="2" name="Slide Number Placeholder 1">
            <a:extLst>
              <a:ext uri="{FF2B5EF4-FFF2-40B4-BE49-F238E27FC236}">
                <a16:creationId xmlns:a16="http://schemas.microsoft.com/office/drawing/2014/main" id="{49F6E6E4-CA3A-4D04-B0EC-B3EAE83AB947}"/>
              </a:ext>
            </a:extLst>
          </p:cNvPr>
          <p:cNvSpPr>
            <a:spLocks noGrp="1"/>
          </p:cNvSpPr>
          <p:nvPr>
            <p:ph type="sldNum" sz="quarter" idx="12"/>
          </p:nvPr>
        </p:nvSpPr>
        <p:spPr/>
        <p:txBody>
          <a:bodyPr/>
          <a:lstStyle/>
          <a:p>
            <a:fld id="{CD6B2AEB-5293-4EC7-A30F-1DB20CF78EBF}" type="slidenum">
              <a:rPr lang="en-GB" smtClean="0"/>
              <a:t>2</a:t>
            </a:fld>
            <a:endParaRPr lang="en-GB"/>
          </a:p>
        </p:txBody>
      </p:sp>
    </p:spTree>
    <p:extLst>
      <p:ext uri="{BB962C8B-B14F-4D97-AF65-F5344CB8AC3E}">
        <p14:creationId xmlns:p14="http://schemas.microsoft.com/office/powerpoint/2010/main" val="281976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85EAF04-1629-4C97-9546-8A09FFC67884}"/>
              </a:ext>
            </a:extLst>
          </p:cNvPr>
          <p:cNvSpPr txBox="1"/>
          <p:nvPr/>
        </p:nvSpPr>
        <p:spPr>
          <a:xfrm>
            <a:off x="2015004" y="537638"/>
            <a:ext cx="8585620" cy="769441"/>
          </a:xfrm>
          <a:prstGeom prst="rect">
            <a:avLst/>
          </a:prstGeom>
          <a:noFill/>
        </p:spPr>
        <p:txBody>
          <a:bodyPr wrap="none" rtlCol="0">
            <a:spAutoFit/>
          </a:bodyPr>
          <a:lstStyle/>
          <a:p>
            <a:r>
              <a:rPr lang="en-GB" sz="4400" u="sng" dirty="0"/>
              <a:t>Actors in humanitarian interventions</a:t>
            </a:r>
          </a:p>
        </p:txBody>
      </p:sp>
      <p:sp>
        <p:nvSpPr>
          <p:cNvPr id="5" name="TextBox 4">
            <a:extLst>
              <a:ext uri="{FF2B5EF4-FFF2-40B4-BE49-F238E27FC236}">
                <a16:creationId xmlns:a16="http://schemas.microsoft.com/office/drawing/2014/main" id="{D5D02DD4-35B3-497A-B9F1-E742E1F24D35}"/>
              </a:ext>
            </a:extLst>
          </p:cNvPr>
          <p:cNvSpPr txBox="1"/>
          <p:nvPr/>
        </p:nvSpPr>
        <p:spPr>
          <a:xfrm>
            <a:off x="2959724" y="2348259"/>
            <a:ext cx="8394076" cy="2431435"/>
          </a:xfrm>
          <a:prstGeom prst="rect">
            <a:avLst/>
          </a:prstGeom>
          <a:noFill/>
        </p:spPr>
        <p:txBody>
          <a:bodyPr wrap="square" rtlCol="0">
            <a:spAutoFit/>
          </a:bodyPr>
          <a:lstStyle/>
          <a:p>
            <a:endParaRPr lang="en-US" sz="2400" dirty="0"/>
          </a:p>
          <a:p>
            <a:pPr algn="ctr"/>
            <a:r>
              <a:rPr lang="en-US" sz="3200" dirty="0"/>
              <a:t>Main actors in involved in humanitarian interventions: who are they?</a:t>
            </a:r>
          </a:p>
          <a:p>
            <a:endParaRPr lang="en-US" sz="3200" dirty="0"/>
          </a:p>
          <a:p>
            <a:pPr algn="ctr"/>
            <a:r>
              <a:rPr lang="en-US" sz="3200" dirty="0"/>
              <a:t>How can they be grouped?</a:t>
            </a:r>
          </a:p>
        </p:txBody>
      </p:sp>
      <p:sp>
        <p:nvSpPr>
          <p:cNvPr id="6" name="TextBox 5">
            <a:extLst>
              <a:ext uri="{FF2B5EF4-FFF2-40B4-BE49-F238E27FC236}">
                <a16:creationId xmlns:a16="http://schemas.microsoft.com/office/drawing/2014/main" id="{D491668E-BBC0-4DE3-AABD-D23FBC342E17}"/>
              </a:ext>
            </a:extLst>
          </p:cNvPr>
          <p:cNvSpPr txBox="1"/>
          <p:nvPr/>
        </p:nvSpPr>
        <p:spPr>
          <a:xfrm>
            <a:off x="1868053" y="3012142"/>
            <a:ext cx="1326004" cy="1569660"/>
          </a:xfrm>
          <a:prstGeom prst="rect">
            <a:avLst/>
          </a:prstGeom>
          <a:noFill/>
        </p:spPr>
        <p:txBody>
          <a:bodyPr wrap="none" rtlCol="0">
            <a:spAutoFit/>
          </a:bodyPr>
          <a:lstStyle/>
          <a:p>
            <a:r>
              <a:rPr lang="en-US" sz="9600" b="1" dirty="0">
                <a:solidFill>
                  <a:srgbClr val="FF0000"/>
                </a:solidFill>
              </a:rPr>
              <a:t>??</a:t>
            </a:r>
            <a:endParaRPr lang="fr-CH" sz="9600" b="1" dirty="0">
              <a:solidFill>
                <a:srgbClr val="FF0000"/>
              </a:solidFill>
            </a:endParaRPr>
          </a:p>
        </p:txBody>
      </p:sp>
      <p:sp>
        <p:nvSpPr>
          <p:cNvPr id="2" name="Slide Number Placeholder 1">
            <a:extLst>
              <a:ext uri="{FF2B5EF4-FFF2-40B4-BE49-F238E27FC236}">
                <a16:creationId xmlns:a16="http://schemas.microsoft.com/office/drawing/2014/main" id="{62953524-BB78-4F8E-B2B1-44B9F74B025D}"/>
              </a:ext>
            </a:extLst>
          </p:cNvPr>
          <p:cNvSpPr>
            <a:spLocks noGrp="1"/>
          </p:cNvSpPr>
          <p:nvPr>
            <p:ph type="sldNum" sz="quarter" idx="12"/>
          </p:nvPr>
        </p:nvSpPr>
        <p:spPr/>
        <p:txBody>
          <a:bodyPr/>
          <a:lstStyle/>
          <a:p>
            <a:fld id="{CD6B2AEB-5293-4EC7-A30F-1DB20CF78EBF}" type="slidenum">
              <a:rPr lang="en-GB" smtClean="0"/>
              <a:t>3</a:t>
            </a:fld>
            <a:endParaRPr lang="en-GB"/>
          </a:p>
        </p:txBody>
      </p:sp>
    </p:spTree>
    <p:extLst>
      <p:ext uri="{BB962C8B-B14F-4D97-AF65-F5344CB8AC3E}">
        <p14:creationId xmlns:p14="http://schemas.microsoft.com/office/powerpoint/2010/main" val="216568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AD9426-B65C-41AA-AC52-220B754E6880}"/>
              </a:ext>
            </a:extLst>
          </p:cNvPr>
          <p:cNvSpPr>
            <a:spLocks noGrp="1"/>
          </p:cNvSpPr>
          <p:nvPr>
            <p:ph type="title"/>
          </p:nvPr>
        </p:nvSpPr>
        <p:spPr>
          <a:xfrm>
            <a:off x="1062983" y="-15436"/>
            <a:ext cx="10515600" cy="1325563"/>
          </a:xfrm>
        </p:spPr>
        <p:txBody>
          <a:bodyPr>
            <a:normAutofit/>
          </a:bodyPr>
          <a:lstStyle/>
          <a:p>
            <a:pPr algn="ctr"/>
            <a:r>
              <a:rPr lang="fr-FR" u="sng">
                <a:latin typeface="+mn-lt"/>
              </a:rPr>
              <a:t>Les acteurs dans les interventions humanitaires</a:t>
            </a:r>
          </a:p>
        </p:txBody>
      </p:sp>
      <p:sp>
        <p:nvSpPr>
          <p:cNvPr id="5" name="Rectangle 4">
            <a:extLst>
              <a:ext uri="{FF2B5EF4-FFF2-40B4-BE49-F238E27FC236}">
                <a16:creationId xmlns:a16="http://schemas.microsoft.com/office/drawing/2014/main" id="{B0D479A7-3283-4048-8721-0F18B8B68130}"/>
              </a:ext>
            </a:extLst>
          </p:cNvPr>
          <p:cNvSpPr/>
          <p:nvPr/>
        </p:nvSpPr>
        <p:spPr>
          <a:xfrm>
            <a:off x="1696286" y="1870208"/>
            <a:ext cx="2749663" cy="369332"/>
          </a:xfrm>
          <a:prstGeom prst="rect">
            <a:avLst/>
          </a:prstGeom>
        </p:spPr>
        <p:txBody>
          <a:bodyPr wrap="none">
            <a:spAutoFit/>
          </a:bodyPr>
          <a:lstStyle/>
          <a:p>
            <a:r>
              <a:rPr lang="fr-FR"/>
              <a:t>Population civile affectée</a:t>
            </a:r>
          </a:p>
        </p:txBody>
      </p:sp>
      <p:cxnSp>
        <p:nvCxnSpPr>
          <p:cNvPr id="6" name="Straight Connector 5">
            <a:extLst>
              <a:ext uri="{FF2B5EF4-FFF2-40B4-BE49-F238E27FC236}">
                <a16:creationId xmlns:a16="http://schemas.microsoft.com/office/drawing/2014/main" id="{986E5ECB-2C1B-42AF-AF21-41A3A508FFB4}"/>
              </a:ext>
            </a:extLst>
          </p:cNvPr>
          <p:cNvCxnSpPr/>
          <p:nvPr/>
        </p:nvCxnSpPr>
        <p:spPr>
          <a:xfrm>
            <a:off x="1721429" y="2285894"/>
            <a:ext cx="30499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D529B4D-0F2B-43FC-A60E-CFBD9CAD142E}"/>
              </a:ext>
            </a:extLst>
          </p:cNvPr>
          <p:cNvCxnSpPr/>
          <p:nvPr/>
        </p:nvCxnSpPr>
        <p:spPr>
          <a:xfrm flipH="1" flipV="1">
            <a:off x="4771392" y="2290156"/>
            <a:ext cx="1036944" cy="524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258A206-A03E-4233-A995-3B827B3FD3EF}"/>
              </a:ext>
            </a:extLst>
          </p:cNvPr>
          <p:cNvCxnSpPr/>
          <p:nvPr/>
        </p:nvCxnSpPr>
        <p:spPr>
          <a:xfrm flipV="1">
            <a:off x="6239435" y="2285894"/>
            <a:ext cx="824753" cy="52267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AA9D915-4853-49CC-AE70-1837B11C5FF1}"/>
              </a:ext>
            </a:extLst>
          </p:cNvPr>
          <p:cNvSpPr/>
          <p:nvPr/>
        </p:nvSpPr>
        <p:spPr>
          <a:xfrm>
            <a:off x="7042926" y="1894958"/>
            <a:ext cx="5078313" cy="369332"/>
          </a:xfrm>
          <a:prstGeom prst="rect">
            <a:avLst/>
          </a:prstGeom>
        </p:spPr>
        <p:txBody>
          <a:bodyPr wrap="none">
            <a:spAutoFit/>
          </a:bodyPr>
          <a:lstStyle/>
          <a:p>
            <a:r>
              <a:rPr lang="fr-FR"/>
              <a:t>Agences de l’ONU, par exemple UNHCR, ACF, OMS, UNICEF, OCHA</a:t>
            </a:r>
          </a:p>
        </p:txBody>
      </p:sp>
      <p:sp>
        <p:nvSpPr>
          <p:cNvPr id="12" name="Rectangle 11">
            <a:extLst>
              <a:ext uri="{FF2B5EF4-FFF2-40B4-BE49-F238E27FC236}">
                <a16:creationId xmlns:a16="http://schemas.microsoft.com/office/drawing/2014/main" id="{284208B3-275C-42FB-AA72-7E72989EAAC4}"/>
              </a:ext>
            </a:extLst>
          </p:cNvPr>
          <p:cNvSpPr/>
          <p:nvPr/>
        </p:nvSpPr>
        <p:spPr>
          <a:xfrm>
            <a:off x="7064188" y="2368503"/>
            <a:ext cx="3990558" cy="646331"/>
          </a:xfrm>
          <a:prstGeom prst="rect">
            <a:avLst/>
          </a:prstGeom>
        </p:spPr>
        <p:txBody>
          <a:bodyPr wrap="square">
            <a:spAutoFit/>
          </a:bodyPr>
          <a:lstStyle/>
          <a:p>
            <a:r>
              <a:rPr lang="fr-FR"/>
              <a:t>Mouvement de la Croix-Rouge et du Croissant-Rouge (CICR, Fédération internationale de la Croix-Rouge, Sociétés nationales)</a:t>
            </a:r>
          </a:p>
        </p:txBody>
      </p:sp>
      <p:cxnSp>
        <p:nvCxnSpPr>
          <p:cNvPr id="13" name="Straight Connector 12">
            <a:extLst>
              <a:ext uri="{FF2B5EF4-FFF2-40B4-BE49-F238E27FC236}">
                <a16:creationId xmlns:a16="http://schemas.microsoft.com/office/drawing/2014/main" id="{38DD1132-E999-4902-BB1B-AF859FE77942}"/>
              </a:ext>
            </a:extLst>
          </p:cNvPr>
          <p:cNvCxnSpPr/>
          <p:nvPr/>
        </p:nvCxnSpPr>
        <p:spPr>
          <a:xfrm>
            <a:off x="7064188" y="2298602"/>
            <a:ext cx="30031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6648CC6-FE78-4CF7-9EBB-829D7425FB79}"/>
              </a:ext>
            </a:extLst>
          </p:cNvPr>
          <p:cNvCxnSpPr/>
          <p:nvPr/>
        </p:nvCxnSpPr>
        <p:spPr>
          <a:xfrm flipV="1">
            <a:off x="7180729" y="2977590"/>
            <a:ext cx="3487271" cy="15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459616-DF8D-44A6-8D0F-A6D361E02582}"/>
              </a:ext>
            </a:extLst>
          </p:cNvPr>
          <p:cNvCxnSpPr/>
          <p:nvPr/>
        </p:nvCxnSpPr>
        <p:spPr>
          <a:xfrm flipV="1">
            <a:off x="6472518" y="2995869"/>
            <a:ext cx="708211" cy="439272"/>
          </a:xfrm>
          <a:prstGeom prst="line">
            <a:avLst/>
          </a:prstGeom>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89942BC1-1707-44D1-92EF-B803A4B8F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9342" y="3569847"/>
            <a:ext cx="449567" cy="1279536"/>
          </a:xfrm>
          <a:prstGeom prst="rect">
            <a:avLst/>
          </a:prstGeom>
        </p:spPr>
      </p:pic>
      <p:sp>
        <p:nvSpPr>
          <p:cNvPr id="17" name="Rectangle 16">
            <a:extLst>
              <a:ext uri="{FF2B5EF4-FFF2-40B4-BE49-F238E27FC236}">
                <a16:creationId xmlns:a16="http://schemas.microsoft.com/office/drawing/2014/main" id="{2D554068-7303-4630-9A4A-1A2426DD9DBB}"/>
              </a:ext>
            </a:extLst>
          </p:cNvPr>
          <p:cNvSpPr/>
          <p:nvPr/>
        </p:nvSpPr>
        <p:spPr>
          <a:xfrm>
            <a:off x="7117198" y="3517782"/>
            <a:ext cx="3216714" cy="369332"/>
          </a:xfrm>
          <a:prstGeom prst="rect">
            <a:avLst/>
          </a:prstGeom>
        </p:spPr>
        <p:txBody>
          <a:bodyPr wrap="none">
            <a:spAutoFit/>
          </a:bodyPr>
          <a:lstStyle/>
          <a:p>
            <a:r>
              <a:rPr lang="fr-FR"/>
              <a:t>ONG internationales et nationales</a:t>
            </a:r>
          </a:p>
        </p:txBody>
      </p:sp>
      <p:cxnSp>
        <p:nvCxnSpPr>
          <p:cNvPr id="18" name="Straight Connector 17">
            <a:extLst>
              <a:ext uri="{FF2B5EF4-FFF2-40B4-BE49-F238E27FC236}">
                <a16:creationId xmlns:a16="http://schemas.microsoft.com/office/drawing/2014/main" id="{02140BDF-8266-4606-AB39-D193A41C6451}"/>
              </a:ext>
            </a:extLst>
          </p:cNvPr>
          <p:cNvCxnSpPr>
            <a:cxnSpLocks/>
          </p:cNvCxnSpPr>
          <p:nvPr/>
        </p:nvCxnSpPr>
        <p:spPr>
          <a:xfrm flipH="1" flipV="1">
            <a:off x="6733309" y="3986495"/>
            <a:ext cx="3948804" cy="12283"/>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F5D6A150-7A96-4496-A090-5C4891ECF167}"/>
              </a:ext>
            </a:extLst>
          </p:cNvPr>
          <p:cNvSpPr/>
          <p:nvPr/>
        </p:nvSpPr>
        <p:spPr>
          <a:xfrm>
            <a:off x="7492123" y="4901256"/>
            <a:ext cx="1468031" cy="369332"/>
          </a:xfrm>
          <a:prstGeom prst="rect">
            <a:avLst/>
          </a:prstGeom>
        </p:spPr>
        <p:txBody>
          <a:bodyPr wrap="none">
            <a:spAutoFit/>
          </a:bodyPr>
          <a:lstStyle/>
          <a:p>
            <a:r>
              <a:rPr lang="fr-FR"/>
              <a:t>Secteur privé</a:t>
            </a:r>
          </a:p>
        </p:txBody>
      </p:sp>
      <p:cxnSp>
        <p:nvCxnSpPr>
          <p:cNvPr id="20" name="Straight Connector 19">
            <a:extLst>
              <a:ext uri="{FF2B5EF4-FFF2-40B4-BE49-F238E27FC236}">
                <a16:creationId xmlns:a16="http://schemas.microsoft.com/office/drawing/2014/main" id="{79D418EB-C9DD-4559-B0A1-59828E57D2F3}"/>
              </a:ext>
            </a:extLst>
          </p:cNvPr>
          <p:cNvCxnSpPr/>
          <p:nvPr/>
        </p:nvCxnSpPr>
        <p:spPr>
          <a:xfrm flipV="1">
            <a:off x="7387517" y="5320007"/>
            <a:ext cx="3433482" cy="339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5FA2A37-D411-422A-B4BF-ED590F2783DC}"/>
              </a:ext>
            </a:extLst>
          </p:cNvPr>
          <p:cNvCxnSpPr>
            <a:cxnSpLocks/>
          </p:cNvCxnSpPr>
          <p:nvPr/>
        </p:nvCxnSpPr>
        <p:spPr>
          <a:xfrm>
            <a:off x="6473515" y="4785322"/>
            <a:ext cx="914002" cy="568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896B49F-E658-4F04-9BC4-8BF1626A2FF8}"/>
              </a:ext>
            </a:extLst>
          </p:cNvPr>
          <p:cNvCxnSpPr/>
          <p:nvPr/>
        </p:nvCxnSpPr>
        <p:spPr>
          <a:xfrm>
            <a:off x="6912287" y="6033253"/>
            <a:ext cx="3648137" cy="8965"/>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8A07ADCD-9482-44AB-A418-EDFC2A26B8CD}"/>
              </a:ext>
            </a:extLst>
          </p:cNvPr>
          <p:cNvSpPr/>
          <p:nvPr/>
        </p:nvSpPr>
        <p:spPr>
          <a:xfrm>
            <a:off x="7197205" y="5615977"/>
            <a:ext cx="858761" cy="369332"/>
          </a:xfrm>
          <a:prstGeom prst="rect">
            <a:avLst/>
          </a:prstGeom>
        </p:spPr>
        <p:txBody>
          <a:bodyPr wrap="none">
            <a:spAutoFit/>
          </a:bodyPr>
          <a:lstStyle/>
          <a:p>
            <a:r>
              <a:rPr lang="fr-FR"/>
              <a:t>Donateurs</a:t>
            </a:r>
          </a:p>
        </p:txBody>
      </p:sp>
      <p:cxnSp>
        <p:nvCxnSpPr>
          <p:cNvPr id="24" name="Straight Connector 23">
            <a:extLst>
              <a:ext uri="{FF2B5EF4-FFF2-40B4-BE49-F238E27FC236}">
                <a16:creationId xmlns:a16="http://schemas.microsoft.com/office/drawing/2014/main" id="{21A3CB40-6A75-47A5-807F-88C72AEB3ECA}"/>
              </a:ext>
            </a:extLst>
          </p:cNvPr>
          <p:cNvCxnSpPr/>
          <p:nvPr/>
        </p:nvCxnSpPr>
        <p:spPr>
          <a:xfrm>
            <a:off x="6320783" y="5298147"/>
            <a:ext cx="591504" cy="7351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E02BFDD-1E49-41A6-AC2F-CA5403B9E889}"/>
              </a:ext>
            </a:extLst>
          </p:cNvPr>
          <p:cNvCxnSpPr/>
          <p:nvPr/>
        </p:nvCxnSpPr>
        <p:spPr>
          <a:xfrm>
            <a:off x="6062327" y="5298147"/>
            <a:ext cx="0" cy="1452283"/>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D5475C6-91DB-4830-A149-FE762FE381E6}"/>
              </a:ext>
            </a:extLst>
          </p:cNvPr>
          <p:cNvSpPr/>
          <p:nvPr/>
        </p:nvSpPr>
        <p:spPr>
          <a:xfrm>
            <a:off x="4771391" y="6371970"/>
            <a:ext cx="1172116" cy="369332"/>
          </a:xfrm>
          <a:prstGeom prst="rect">
            <a:avLst/>
          </a:prstGeom>
        </p:spPr>
        <p:txBody>
          <a:bodyPr wrap="none">
            <a:spAutoFit/>
          </a:bodyPr>
          <a:lstStyle/>
          <a:p>
            <a:r>
              <a:rPr lang="fr-FR"/>
              <a:t>Médias</a:t>
            </a:r>
          </a:p>
        </p:txBody>
      </p:sp>
      <p:cxnSp>
        <p:nvCxnSpPr>
          <p:cNvPr id="27" name="Straight Connector 26">
            <a:extLst>
              <a:ext uri="{FF2B5EF4-FFF2-40B4-BE49-F238E27FC236}">
                <a16:creationId xmlns:a16="http://schemas.microsoft.com/office/drawing/2014/main" id="{B8ACF287-C229-4E66-BC7C-D193B49A357C}"/>
              </a:ext>
            </a:extLst>
          </p:cNvPr>
          <p:cNvCxnSpPr/>
          <p:nvPr/>
        </p:nvCxnSpPr>
        <p:spPr>
          <a:xfrm>
            <a:off x="4771392" y="6750430"/>
            <a:ext cx="12909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AC43692-EB9C-4E3E-9E7F-B338782D06A2}"/>
              </a:ext>
            </a:extLst>
          </p:cNvPr>
          <p:cNvCxnSpPr>
            <a:cxnSpLocks/>
          </p:cNvCxnSpPr>
          <p:nvPr/>
        </p:nvCxnSpPr>
        <p:spPr>
          <a:xfrm flipH="1">
            <a:off x="5012055" y="5377264"/>
            <a:ext cx="664797" cy="833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A5AD1D-4478-4A67-A8A6-FACF23AA2F72}"/>
              </a:ext>
            </a:extLst>
          </p:cNvPr>
          <p:cNvCxnSpPr/>
          <p:nvPr/>
        </p:nvCxnSpPr>
        <p:spPr>
          <a:xfrm flipH="1" flipV="1">
            <a:off x="1278135" y="6201689"/>
            <a:ext cx="3747248" cy="8965"/>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0F943DE-1E33-4E82-931C-1117B589158F}"/>
              </a:ext>
            </a:extLst>
          </p:cNvPr>
          <p:cNvSpPr/>
          <p:nvPr/>
        </p:nvSpPr>
        <p:spPr>
          <a:xfrm>
            <a:off x="1485182" y="5791372"/>
            <a:ext cx="2181816" cy="369332"/>
          </a:xfrm>
          <a:prstGeom prst="rect">
            <a:avLst/>
          </a:prstGeom>
        </p:spPr>
        <p:txBody>
          <a:bodyPr wrap="none">
            <a:spAutoFit/>
          </a:bodyPr>
          <a:lstStyle/>
          <a:p>
            <a:r>
              <a:rPr lang="fr-FR"/>
              <a:t>Institutions religieuses </a:t>
            </a:r>
          </a:p>
        </p:txBody>
      </p:sp>
      <p:sp>
        <p:nvSpPr>
          <p:cNvPr id="31" name="Rectangle 30">
            <a:extLst>
              <a:ext uri="{FF2B5EF4-FFF2-40B4-BE49-F238E27FC236}">
                <a16:creationId xmlns:a16="http://schemas.microsoft.com/office/drawing/2014/main" id="{A6C56872-2A37-437C-A64B-84B75CBDF11E}"/>
              </a:ext>
            </a:extLst>
          </p:cNvPr>
          <p:cNvSpPr/>
          <p:nvPr/>
        </p:nvSpPr>
        <p:spPr>
          <a:xfrm>
            <a:off x="670534" y="4503252"/>
            <a:ext cx="4699804" cy="923330"/>
          </a:xfrm>
          <a:prstGeom prst="rect">
            <a:avLst/>
          </a:prstGeom>
        </p:spPr>
        <p:txBody>
          <a:bodyPr wrap="square">
            <a:spAutoFit/>
          </a:bodyPr>
          <a:lstStyle/>
          <a:p>
            <a:r>
              <a:rPr lang="fr-FR"/>
              <a:t>Porteurs d’armes, par exemple, forces armées nationales, groupes d’opposition, forces armées internationales, forces du maintien de la paix</a:t>
            </a:r>
          </a:p>
        </p:txBody>
      </p:sp>
      <p:cxnSp>
        <p:nvCxnSpPr>
          <p:cNvPr id="32" name="Straight Connector 31">
            <a:extLst>
              <a:ext uri="{FF2B5EF4-FFF2-40B4-BE49-F238E27FC236}">
                <a16:creationId xmlns:a16="http://schemas.microsoft.com/office/drawing/2014/main" id="{5463FB7E-3160-4817-9146-61CC296198FF}"/>
              </a:ext>
            </a:extLst>
          </p:cNvPr>
          <p:cNvCxnSpPr/>
          <p:nvPr/>
        </p:nvCxnSpPr>
        <p:spPr>
          <a:xfrm>
            <a:off x="1399147" y="5396918"/>
            <a:ext cx="37024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AB28056-F892-4AA9-88DB-8E3416AFBC07}"/>
              </a:ext>
            </a:extLst>
          </p:cNvPr>
          <p:cNvCxnSpPr>
            <a:cxnSpLocks/>
          </p:cNvCxnSpPr>
          <p:nvPr/>
        </p:nvCxnSpPr>
        <p:spPr>
          <a:xfrm flipH="1">
            <a:off x="5116240" y="4708004"/>
            <a:ext cx="627016" cy="693987"/>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0A6C4417-9D49-43CB-B49C-8C6392FEB569}"/>
              </a:ext>
            </a:extLst>
          </p:cNvPr>
          <p:cNvSpPr/>
          <p:nvPr/>
        </p:nvSpPr>
        <p:spPr>
          <a:xfrm>
            <a:off x="731802" y="3354253"/>
            <a:ext cx="5519900" cy="923330"/>
          </a:xfrm>
          <a:prstGeom prst="rect">
            <a:avLst/>
          </a:prstGeom>
        </p:spPr>
        <p:txBody>
          <a:bodyPr wrap="square">
            <a:spAutoFit/>
          </a:bodyPr>
          <a:lstStyle/>
          <a:p>
            <a:r>
              <a:rPr lang="fr-FR"/>
              <a:t>Acteurs impliqués dans la gestion politique des conflits, par exemple, conseil de sécurité de l’ONU, États impliqués dans les négociations</a:t>
            </a:r>
          </a:p>
        </p:txBody>
      </p:sp>
      <p:cxnSp>
        <p:nvCxnSpPr>
          <p:cNvPr id="36" name="Straight Connector 35">
            <a:extLst>
              <a:ext uri="{FF2B5EF4-FFF2-40B4-BE49-F238E27FC236}">
                <a16:creationId xmlns:a16="http://schemas.microsoft.com/office/drawing/2014/main" id="{19467AFA-8336-4ECC-9BE3-D52D620DCA4E}"/>
              </a:ext>
            </a:extLst>
          </p:cNvPr>
          <p:cNvCxnSpPr/>
          <p:nvPr/>
        </p:nvCxnSpPr>
        <p:spPr>
          <a:xfrm>
            <a:off x="2411505" y="3014834"/>
            <a:ext cx="21604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2FB2019-2C58-4194-A1CF-6057A73ABE10}"/>
              </a:ext>
            </a:extLst>
          </p:cNvPr>
          <p:cNvCxnSpPr/>
          <p:nvPr/>
        </p:nvCxnSpPr>
        <p:spPr>
          <a:xfrm flipH="1" flipV="1">
            <a:off x="4581631" y="3014834"/>
            <a:ext cx="887505" cy="439272"/>
          </a:xfrm>
          <a:prstGeom prst="line">
            <a:avLst/>
          </a:prstGeom>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DFDC6887-8633-4452-92DE-66BB2F946F84}"/>
              </a:ext>
            </a:extLst>
          </p:cNvPr>
          <p:cNvSpPr/>
          <p:nvPr/>
        </p:nvSpPr>
        <p:spPr>
          <a:xfrm>
            <a:off x="1362635" y="2619715"/>
            <a:ext cx="2947410" cy="369332"/>
          </a:xfrm>
          <a:prstGeom prst="rect">
            <a:avLst/>
          </a:prstGeom>
        </p:spPr>
        <p:txBody>
          <a:bodyPr wrap="none">
            <a:spAutoFit/>
          </a:bodyPr>
          <a:lstStyle/>
          <a:p>
            <a:r>
              <a:rPr lang="fr-FR"/>
              <a:t>Autorités nationales et locales</a:t>
            </a:r>
          </a:p>
        </p:txBody>
      </p:sp>
      <p:cxnSp>
        <p:nvCxnSpPr>
          <p:cNvPr id="40" name="Straight Connector 39">
            <a:extLst>
              <a:ext uri="{FF2B5EF4-FFF2-40B4-BE49-F238E27FC236}">
                <a16:creationId xmlns:a16="http://schemas.microsoft.com/office/drawing/2014/main" id="{0A27E532-BE7A-4500-99C7-9A954991C698}"/>
              </a:ext>
            </a:extLst>
          </p:cNvPr>
          <p:cNvCxnSpPr/>
          <p:nvPr/>
        </p:nvCxnSpPr>
        <p:spPr>
          <a:xfrm flipH="1">
            <a:off x="7042926" y="4676976"/>
            <a:ext cx="3460377" cy="89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04108589-18D8-4881-932F-64C0E7324EF8}"/>
              </a:ext>
            </a:extLst>
          </p:cNvPr>
          <p:cNvSpPr/>
          <p:nvPr/>
        </p:nvSpPr>
        <p:spPr>
          <a:xfrm>
            <a:off x="7492123" y="4256338"/>
            <a:ext cx="2641670" cy="369332"/>
          </a:xfrm>
          <a:prstGeom prst="rect">
            <a:avLst/>
          </a:prstGeom>
        </p:spPr>
        <p:txBody>
          <a:bodyPr wrap="square">
            <a:spAutoFit/>
          </a:bodyPr>
          <a:lstStyle/>
          <a:p>
            <a:r>
              <a:rPr lang="fr-FR"/>
              <a:t>Groupes de la diaspora</a:t>
            </a:r>
          </a:p>
        </p:txBody>
      </p:sp>
      <p:cxnSp>
        <p:nvCxnSpPr>
          <p:cNvPr id="42" name="Straight Connector 41">
            <a:extLst>
              <a:ext uri="{FF2B5EF4-FFF2-40B4-BE49-F238E27FC236}">
                <a16:creationId xmlns:a16="http://schemas.microsoft.com/office/drawing/2014/main" id="{AE91DB72-733F-40A8-9AD5-514A363D00D5}"/>
              </a:ext>
            </a:extLst>
          </p:cNvPr>
          <p:cNvCxnSpPr>
            <a:cxnSpLocks/>
          </p:cNvCxnSpPr>
          <p:nvPr/>
        </p:nvCxnSpPr>
        <p:spPr>
          <a:xfrm>
            <a:off x="6544995" y="4441004"/>
            <a:ext cx="497931" cy="252115"/>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614C64F-238C-4272-98DA-4998B404B5DF}"/>
              </a:ext>
            </a:extLst>
          </p:cNvPr>
          <p:cNvCxnSpPr/>
          <p:nvPr/>
        </p:nvCxnSpPr>
        <p:spPr>
          <a:xfrm flipH="1">
            <a:off x="2008759" y="4097255"/>
            <a:ext cx="3460377" cy="8965"/>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4927C9C1-A169-4123-934E-2F6A4E69C2BF}"/>
              </a:ext>
            </a:extLst>
          </p:cNvPr>
          <p:cNvSpPr>
            <a:spLocks noGrp="1"/>
          </p:cNvSpPr>
          <p:nvPr>
            <p:ph type="sldNum" sz="quarter" idx="12"/>
          </p:nvPr>
        </p:nvSpPr>
        <p:spPr/>
        <p:txBody>
          <a:bodyPr/>
          <a:lstStyle/>
          <a:p>
            <a:fld id="{CD6B2AEB-5293-4EC7-A30F-1DB20CF78EBF}" type="slidenum">
              <a:rPr lang="en-GB" smtClean="0"/>
              <a:t>4</a:t>
            </a:fld>
            <a:endParaRPr lang="en-GB"/>
          </a:p>
        </p:txBody>
      </p:sp>
    </p:spTree>
    <p:extLst>
      <p:ext uri="{BB962C8B-B14F-4D97-AF65-F5344CB8AC3E}">
        <p14:creationId xmlns:p14="http://schemas.microsoft.com/office/powerpoint/2010/main" val="290510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8478438" y="2306953"/>
            <a:ext cx="2719782" cy="2467245"/>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0" name="Oval 9"/>
          <p:cNvSpPr/>
          <p:nvPr/>
        </p:nvSpPr>
        <p:spPr>
          <a:xfrm>
            <a:off x="4135839" y="142753"/>
            <a:ext cx="5613439" cy="3911774"/>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1" name="Oval 10"/>
          <p:cNvSpPr/>
          <p:nvPr/>
        </p:nvSpPr>
        <p:spPr>
          <a:xfrm>
            <a:off x="4180042" y="3679409"/>
            <a:ext cx="4959176" cy="3194866"/>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2" name="Oval 11"/>
          <p:cNvSpPr/>
          <p:nvPr/>
        </p:nvSpPr>
        <p:spPr>
          <a:xfrm>
            <a:off x="6833140" y="3661315"/>
            <a:ext cx="4959176" cy="3160849"/>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3" name="Oval 12"/>
          <p:cNvSpPr/>
          <p:nvPr/>
        </p:nvSpPr>
        <p:spPr>
          <a:xfrm>
            <a:off x="6983814" y="206876"/>
            <a:ext cx="5016842" cy="3800586"/>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4" name="Oval 13"/>
          <p:cNvSpPr/>
          <p:nvPr/>
        </p:nvSpPr>
        <p:spPr>
          <a:xfrm>
            <a:off x="4896414" y="1683367"/>
            <a:ext cx="2663967" cy="2637051"/>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7" name="Oval 16"/>
          <p:cNvSpPr/>
          <p:nvPr/>
        </p:nvSpPr>
        <p:spPr>
          <a:xfrm>
            <a:off x="4839336" y="2959100"/>
            <a:ext cx="2875196" cy="2587331"/>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9" name="Oval 18"/>
          <p:cNvSpPr/>
          <p:nvPr/>
        </p:nvSpPr>
        <p:spPr>
          <a:xfrm>
            <a:off x="6557191" y="3660734"/>
            <a:ext cx="2685329" cy="2587912"/>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0" name="Oval 19"/>
          <p:cNvSpPr/>
          <p:nvPr/>
        </p:nvSpPr>
        <p:spPr>
          <a:xfrm>
            <a:off x="8037095" y="2969611"/>
            <a:ext cx="3079530" cy="2747726"/>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1" name="Oval 20"/>
          <p:cNvSpPr/>
          <p:nvPr/>
        </p:nvSpPr>
        <p:spPr>
          <a:xfrm>
            <a:off x="6570366" y="1324890"/>
            <a:ext cx="2563716" cy="2597738"/>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2" name="Oval 21"/>
          <p:cNvSpPr/>
          <p:nvPr/>
        </p:nvSpPr>
        <p:spPr>
          <a:xfrm>
            <a:off x="7749285" y="1560155"/>
            <a:ext cx="2719782" cy="2467245"/>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3" name="Oval 22"/>
          <p:cNvSpPr/>
          <p:nvPr/>
        </p:nvSpPr>
        <p:spPr>
          <a:xfrm>
            <a:off x="7040578" y="3196279"/>
            <a:ext cx="1766298" cy="1447055"/>
          </a:xfrm>
          <a:prstGeom prst="ellipse">
            <a:avLst/>
          </a:prstGeom>
          <a:solidFill>
            <a:schemeClr val="accent5">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a:solidFill>
                  <a:schemeClr val="bg2"/>
                </a:solidFill>
              </a:rPr>
              <a:t>Communautés affectées</a:t>
            </a:r>
          </a:p>
        </p:txBody>
      </p:sp>
      <p:sp>
        <p:nvSpPr>
          <p:cNvPr id="24" name="Oval 23"/>
          <p:cNvSpPr/>
          <p:nvPr/>
        </p:nvSpPr>
        <p:spPr>
          <a:xfrm>
            <a:off x="6985481" y="1450839"/>
            <a:ext cx="1649556" cy="1134626"/>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Mouvement international de la Croix-Rouge et du Croissant-Rouge</a:t>
            </a:r>
          </a:p>
        </p:txBody>
      </p:sp>
      <p:sp>
        <p:nvSpPr>
          <p:cNvPr id="25" name="Oval 24"/>
          <p:cNvSpPr/>
          <p:nvPr/>
        </p:nvSpPr>
        <p:spPr>
          <a:xfrm>
            <a:off x="9229133" y="1923233"/>
            <a:ext cx="980926" cy="7143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Donateurs</a:t>
            </a:r>
          </a:p>
        </p:txBody>
      </p:sp>
      <p:sp>
        <p:nvSpPr>
          <p:cNvPr id="26" name="Oval 25"/>
          <p:cNvSpPr/>
          <p:nvPr/>
        </p:nvSpPr>
        <p:spPr>
          <a:xfrm>
            <a:off x="9432062" y="3030904"/>
            <a:ext cx="1526702" cy="96154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Gouvernements hôtes</a:t>
            </a:r>
          </a:p>
        </p:txBody>
      </p:sp>
      <p:sp>
        <p:nvSpPr>
          <p:cNvPr id="27" name="Oval 26"/>
          <p:cNvSpPr/>
          <p:nvPr/>
        </p:nvSpPr>
        <p:spPr>
          <a:xfrm>
            <a:off x="9016744" y="4299961"/>
            <a:ext cx="1942020" cy="113862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Bras humanitaires des organisations intergouvernementales régionales</a:t>
            </a:r>
          </a:p>
        </p:txBody>
      </p:sp>
      <p:sp>
        <p:nvSpPr>
          <p:cNvPr id="28" name="Oval 27"/>
          <p:cNvSpPr/>
          <p:nvPr/>
        </p:nvSpPr>
        <p:spPr>
          <a:xfrm>
            <a:off x="7300501" y="5306991"/>
            <a:ext cx="1115152" cy="73697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ONG nationales</a:t>
            </a:r>
          </a:p>
        </p:txBody>
      </p:sp>
      <p:sp>
        <p:nvSpPr>
          <p:cNvPr id="29" name="Oval 28"/>
          <p:cNvSpPr/>
          <p:nvPr/>
        </p:nvSpPr>
        <p:spPr>
          <a:xfrm>
            <a:off x="4814819" y="4091743"/>
            <a:ext cx="1595179" cy="953665"/>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Agences humanitaires de l’ONU</a:t>
            </a:r>
          </a:p>
        </p:txBody>
      </p:sp>
      <p:sp>
        <p:nvSpPr>
          <p:cNvPr id="30" name="Oval 29"/>
          <p:cNvSpPr/>
          <p:nvPr/>
        </p:nvSpPr>
        <p:spPr>
          <a:xfrm>
            <a:off x="4839336" y="2146738"/>
            <a:ext cx="1490086" cy="109151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ONG</a:t>
            </a:r>
          </a:p>
          <a:p>
            <a:pPr algn="ctr"/>
            <a:r>
              <a:rPr lang="fr-FR" sz="1200">
                <a:solidFill>
                  <a:schemeClr val="bg2"/>
                </a:solidFill>
              </a:rPr>
              <a:t>internationales</a:t>
            </a:r>
          </a:p>
        </p:txBody>
      </p:sp>
      <p:sp>
        <p:nvSpPr>
          <p:cNvPr id="31" name="Oval 30"/>
          <p:cNvSpPr/>
          <p:nvPr/>
        </p:nvSpPr>
        <p:spPr>
          <a:xfrm>
            <a:off x="9990222" y="654858"/>
            <a:ext cx="1195401" cy="795981"/>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Groupes de la diaspora</a:t>
            </a:r>
          </a:p>
        </p:txBody>
      </p:sp>
      <p:sp>
        <p:nvSpPr>
          <p:cNvPr id="32" name="Oval 31"/>
          <p:cNvSpPr/>
          <p:nvPr/>
        </p:nvSpPr>
        <p:spPr>
          <a:xfrm>
            <a:off x="10148754" y="5717337"/>
            <a:ext cx="1054443" cy="795981"/>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Entités</a:t>
            </a:r>
          </a:p>
          <a:p>
            <a:pPr algn="ctr"/>
            <a:r>
              <a:rPr lang="fr-FR" sz="1200">
                <a:solidFill>
                  <a:schemeClr val="bg2"/>
                </a:solidFill>
              </a:rPr>
              <a:t>du secteur privé</a:t>
            </a:r>
          </a:p>
        </p:txBody>
      </p:sp>
      <p:sp>
        <p:nvSpPr>
          <p:cNvPr id="33" name="Oval 32"/>
          <p:cNvSpPr/>
          <p:nvPr/>
        </p:nvSpPr>
        <p:spPr>
          <a:xfrm>
            <a:off x="4719885" y="5657620"/>
            <a:ext cx="1389690" cy="915413"/>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Institutions religieuses</a:t>
            </a:r>
          </a:p>
        </p:txBody>
      </p:sp>
      <p:sp>
        <p:nvSpPr>
          <p:cNvPr id="34" name="Oval 33"/>
          <p:cNvSpPr/>
          <p:nvPr/>
        </p:nvSpPr>
        <p:spPr>
          <a:xfrm>
            <a:off x="4719885" y="685618"/>
            <a:ext cx="1054443" cy="795981"/>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a:solidFill>
                  <a:schemeClr val="bg2"/>
                </a:solidFill>
              </a:rPr>
              <a:t>Forces</a:t>
            </a:r>
          </a:p>
          <a:p>
            <a:pPr algn="ctr"/>
            <a:r>
              <a:rPr lang="fr-FR" sz="1200">
                <a:solidFill>
                  <a:schemeClr val="bg2"/>
                </a:solidFill>
              </a:rPr>
              <a:t>militaires</a:t>
            </a:r>
          </a:p>
        </p:txBody>
      </p:sp>
      <p:sp>
        <p:nvSpPr>
          <p:cNvPr id="35" name="Oval 34"/>
          <p:cNvSpPr/>
          <p:nvPr/>
        </p:nvSpPr>
        <p:spPr>
          <a:xfrm>
            <a:off x="1520147" y="271849"/>
            <a:ext cx="255373" cy="2553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2400">
              <a:solidFill>
                <a:schemeClr val="bg2"/>
              </a:solidFill>
            </a:endParaRPr>
          </a:p>
        </p:txBody>
      </p:sp>
      <p:sp>
        <p:nvSpPr>
          <p:cNvPr id="36" name="TextBox 35"/>
          <p:cNvSpPr txBox="1"/>
          <p:nvPr/>
        </p:nvSpPr>
        <p:spPr>
          <a:xfrm>
            <a:off x="1748760" y="199480"/>
            <a:ext cx="2042984" cy="2308324"/>
          </a:xfrm>
          <a:prstGeom prst="rect">
            <a:avLst/>
          </a:prstGeom>
          <a:noFill/>
        </p:spPr>
        <p:txBody>
          <a:bodyPr wrap="square" rtlCol="0">
            <a:spAutoFit/>
          </a:bodyPr>
          <a:lstStyle/>
          <a:p>
            <a:pPr algn="l"/>
            <a:r>
              <a:rPr lang="fr-FR" sz="2400"/>
              <a:t>Organisations dont le mandat principal est d’apporter de l’aide</a:t>
            </a:r>
          </a:p>
        </p:txBody>
      </p:sp>
      <p:sp>
        <p:nvSpPr>
          <p:cNvPr id="37" name="Oval 36"/>
          <p:cNvSpPr/>
          <p:nvPr/>
        </p:nvSpPr>
        <p:spPr>
          <a:xfrm>
            <a:off x="1391940" y="2660659"/>
            <a:ext cx="255373" cy="255373"/>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2400">
              <a:solidFill>
                <a:schemeClr val="bg2"/>
              </a:solidFill>
            </a:endParaRPr>
          </a:p>
        </p:txBody>
      </p:sp>
      <p:sp>
        <p:nvSpPr>
          <p:cNvPr id="38" name="TextBox 37"/>
          <p:cNvSpPr txBox="1"/>
          <p:nvPr/>
        </p:nvSpPr>
        <p:spPr>
          <a:xfrm>
            <a:off x="1625214" y="2558859"/>
            <a:ext cx="2042984" cy="3416320"/>
          </a:xfrm>
          <a:prstGeom prst="rect">
            <a:avLst/>
          </a:prstGeom>
          <a:noFill/>
        </p:spPr>
        <p:txBody>
          <a:bodyPr wrap="square" rtlCol="0">
            <a:spAutoFit/>
          </a:bodyPr>
          <a:lstStyle/>
          <a:p>
            <a:pPr algn="l"/>
            <a:r>
              <a:rPr lang="fr-FR" sz="2400"/>
              <a:t>Groupes jouant un rôle critique dans la réponse humanitaire mais dont l’action humanitaire n’est pas la mission principale</a:t>
            </a:r>
          </a:p>
        </p:txBody>
      </p:sp>
      <p:sp>
        <p:nvSpPr>
          <p:cNvPr id="39" name="TextBox 38"/>
          <p:cNvSpPr txBox="1"/>
          <p:nvPr/>
        </p:nvSpPr>
        <p:spPr>
          <a:xfrm>
            <a:off x="851972" y="6130576"/>
            <a:ext cx="3249887" cy="646331"/>
          </a:xfrm>
          <a:prstGeom prst="rect">
            <a:avLst/>
          </a:prstGeom>
          <a:noFill/>
        </p:spPr>
        <p:txBody>
          <a:bodyPr wrap="square" rtlCol="0">
            <a:spAutoFit/>
          </a:bodyPr>
          <a:lstStyle/>
          <a:p>
            <a:r>
              <a:rPr lang="fr-FR" i="1">
                <a:solidFill>
                  <a:schemeClr val="bg1">
                    <a:lumMod val="10000"/>
                  </a:schemeClr>
                </a:solidFill>
              </a:rPr>
              <a:t>Source : ALNAP, State of the Humanitarian System, 2015                     </a:t>
            </a:r>
          </a:p>
        </p:txBody>
      </p:sp>
      <p:sp>
        <p:nvSpPr>
          <p:cNvPr id="2" name="Slide Number Placeholder 1"/>
          <p:cNvSpPr>
            <a:spLocks noGrp="1"/>
          </p:cNvSpPr>
          <p:nvPr>
            <p:ph type="sldNum" sz="quarter" idx="12"/>
          </p:nvPr>
        </p:nvSpPr>
        <p:spPr/>
        <p:txBody>
          <a:bodyPr/>
          <a:lstStyle/>
          <a:p>
            <a:fld id="{8CC4FCE3-3984-484D-8147-94AB9B0F2189}" type="slidenum">
              <a:rPr lang="fr-CH" smtClean="0"/>
              <a:t>5</a:t>
            </a:fld>
            <a:endParaRPr lang="fr-CH"/>
          </a:p>
        </p:txBody>
      </p:sp>
      <p:sp>
        <p:nvSpPr>
          <p:cNvPr id="42" name="Rectangle 41"/>
          <p:cNvSpPr/>
          <p:nvPr/>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fr-FR"/>
              <a:t>   Cours H.E.L.P.</a:t>
            </a:r>
          </a:p>
        </p:txBody>
      </p:sp>
    </p:spTree>
    <p:extLst>
      <p:ext uri="{BB962C8B-B14F-4D97-AF65-F5344CB8AC3E}">
        <p14:creationId xmlns:p14="http://schemas.microsoft.com/office/powerpoint/2010/main" val="1301086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005E481-500C-44D7-AD17-02705CB90465}"/>
              </a:ext>
            </a:extLst>
          </p:cNvPr>
          <p:cNvSpPr txBox="1">
            <a:spLocks/>
          </p:cNvSpPr>
          <p:nvPr/>
        </p:nvSpPr>
        <p:spPr>
          <a:xfrm>
            <a:off x="1887536" y="136368"/>
            <a:ext cx="77724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a:t>  </a:t>
            </a:r>
            <a:r>
              <a:rPr lang="fr-FR" u="sng">
                <a:latin typeface="+mn-lt"/>
              </a:rPr>
              <a:t>Analyse des parties prenantes</a:t>
            </a:r>
          </a:p>
        </p:txBody>
      </p:sp>
      <p:sp>
        <p:nvSpPr>
          <p:cNvPr id="5" name="Oval 2">
            <a:extLst>
              <a:ext uri="{FF2B5EF4-FFF2-40B4-BE49-F238E27FC236}">
                <a16:creationId xmlns:a16="http://schemas.microsoft.com/office/drawing/2014/main" id="{4F7465D8-9EF0-49C2-8911-66EEC1FFF8A6}"/>
              </a:ext>
            </a:extLst>
          </p:cNvPr>
          <p:cNvSpPr>
            <a:spLocks noChangeArrowheads="1"/>
          </p:cNvSpPr>
          <p:nvPr/>
        </p:nvSpPr>
        <p:spPr bwMode="auto">
          <a:xfrm>
            <a:off x="2819398" y="2441418"/>
            <a:ext cx="1944688" cy="1162050"/>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fr-FR" sz="2000">
                <a:latin typeface="+mn-lt"/>
              </a:rPr>
              <a:t>Expertise et ressources</a:t>
            </a:r>
          </a:p>
        </p:txBody>
      </p:sp>
      <p:cxnSp>
        <p:nvCxnSpPr>
          <p:cNvPr id="6" name="Straight Arrow Connector 26">
            <a:extLst>
              <a:ext uri="{FF2B5EF4-FFF2-40B4-BE49-F238E27FC236}">
                <a16:creationId xmlns:a16="http://schemas.microsoft.com/office/drawing/2014/main" id="{DA39A634-45FA-413F-99C9-359D6CE2582A}"/>
              </a:ext>
            </a:extLst>
          </p:cNvPr>
          <p:cNvCxnSpPr>
            <a:cxnSpLocks noChangeShapeType="1"/>
          </p:cNvCxnSpPr>
          <p:nvPr/>
        </p:nvCxnSpPr>
        <p:spPr bwMode="auto">
          <a:xfrm flipH="1" flipV="1">
            <a:off x="4824411" y="3104994"/>
            <a:ext cx="500062" cy="2524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 name="Oval 6">
            <a:extLst>
              <a:ext uri="{FF2B5EF4-FFF2-40B4-BE49-F238E27FC236}">
                <a16:creationId xmlns:a16="http://schemas.microsoft.com/office/drawing/2014/main" id="{2664BF43-B90A-4116-98CA-44EA8CA2AB43}"/>
              </a:ext>
            </a:extLst>
          </p:cNvPr>
          <p:cNvSpPr>
            <a:spLocks noChangeArrowheads="1"/>
          </p:cNvSpPr>
          <p:nvPr/>
        </p:nvSpPr>
        <p:spPr bwMode="auto">
          <a:xfrm>
            <a:off x="5195887" y="1576231"/>
            <a:ext cx="1800225" cy="1143000"/>
          </a:xfrm>
          <a:prstGeom prst="ellipse">
            <a:avLst/>
          </a:prstGeom>
          <a:solidFill>
            <a:schemeClr val="accent1">
              <a:lumMod val="20000"/>
              <a:lumOff val="80000"/>
            </a:schemeClr>
          </a:solidFill>
          <a:ln w="9525">
            <a:solidFill>
              <a:schemeClr val="tx1"/>
            </a:solidFill>
            <a:round/>
            <a:headEnd/>
            <a:tailEnd/>
          </a:ln>
        </p:spPr>
        <p:txBody>
          <a:bodyP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endParaRPr lang="en-US" altLang="en-US" sz="1800" dirty="0"/>
          </a:p>
          <a:p>
            <a:pPr algn="ctr">
              <a:spcBef>
                <a:spcPct val="0"/>
              </a:spcBef>
              <a:buFontTx/>
              <a:buNone/>
            </a:pPr>
            <a:r>
              <a:rPr lang="fr-FR" sz="2000">
                <a:latin typeface="+mn-lt"/>
              </a:rPr>
              <a:t>Mission</a:t>
            </a:r>
          </a:p>
        </p:txBody>
      </p:sp>
      <p:cxnSp>
        <p:nvCxnSpPr>
          <p:cNvPr id="8" name="Straight Arrow Connector 4">
            <a:extLst>
              <a:ext uri="{FF2B5EF4-FFF2-40B4-BE49-F238E27FC236}">
                <a16:creationId xmlns:a16="http://schemas.microsoft.com/office/drawing/2014/main" id="{BF1AF9A0-3ED0-4130-8683-93EEDB9F8F23}"/>
              </a:ext>
            </a:extLst>
          </p:cNvPr>
          <p:cNvCxnSpPr>
            <a:cxnSpLocks noChangeShapeType="1"/>
          </p:cNvCxnSpPr>
          <p:nvPr/>
        </p:nvCxnSpPr>
        <p:spPr bwMode="auto">
          <a:xfrm flipV="1">
            <a:off x="6132511" y="2728756"/>
            <a:ext cx="0" cy="3603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 name="Oval 14">
            <a:extLst>
              <a:ext uri="{FF2B5EF4-FFF2-40B4-BE49-F238E27FC236}">
                <a16:creationId xmlns:a16="http://schemas.microsoft.com/office/drawing/2014/main" id="{F79F2377-6660-477D-BC23-C84090AF061F}"/>
              </a:ext>
            </a:extLst>
          </p:cNvPr>
          <p:cNvSpPr>
            <a:spLocks noChangeArrowheads="1"/>
          </p:cNvSpPr>
          <p:nvPr/>
        </p:nvSpPr>
        <p:spPr bwMode="auto">
          <a:xfrm>
            <a:off x="7566023" y="2484281"/>
            <a:ext cx="1944688" cy="1162050"/>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fr-FR" sz="2000">
                <a:latin typeface="+mn-lt"/>
              </a:rPr>
              <a:t>Mandat</a:t>
            </a:r>
          </a:p>
        </p:txBody>
      </p:sp>
      <p:cxnSp>
        <p:nvCxnSpPr>
          <p:cNvPr id="10" name="Straight Arrow Connector 15">
            <a:extLst>
              <a:ext uri="{FF2B5EF4-FFF2-40B4-BE49-F238E27FC236}">
                <a16:creationId xmlns:a16="http://schemas.microsoft.com/office/drawing/2014/main" id="{6FAA2608-2177-4400-AE94-43021D980166}"/>
              </a:ext>
            </a:extLst>
          </p:cNvPr>
          <p:cNvCxnSpPr>
            <a:cxnSpLocks noChangeShapeType="1"/>
          </p:cNvCxnSpPr>
          <p:nvPr/>
        </p:nvCxnSpPr>
        <p:spPr bwMode="auto">
          <a:xfrm flipV="1">
            <a:off x="6992937" y="3198657"/>
            <a:ext cx="434975" cy="1920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 name="Hexagon 4">
            <a:extLst>
              <a:ext uri="{FF2B5EF4-FFF2-40B4-BE49-F238E27FC236}">
                <a16:creationId xmlns:a16="http://schemas.microsoft.com/office/drawing/2014/main" id="{9574F46C-FD4E-43A0-B6E0-8A0C4AE773AC}"/>
              </a:ext>
            </a:extLst>
          </p:cNvPr>
          <p:cNvSpPr>
            <a:spLocks noChangeArrowheads="1"/>
          </p:cNvSpPr>
          <p:nvPr/>
        </p:nvSpPr>
        <p:spPr bwMode="auto">
          <a:xfrm>
            <a:off x="5289549" y="3198656"/>
            <a:ext cx="1801813" cy="692150"/>
          </a:xfrm>
          <a:prstGeom prst="hexagon">
            <a:avLst>
              <a:gd name="adj" fmla="val 25020"/>
              <a:gd name="vf" fmla="val 115470"/>
            </a:avLst>
          </a:prstGeom>
          <a:solidFill>
            <a:srgbClr val="72A3E5"/>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fr-FR" sz="2800">
                <a:latin typeface="+mn-lt"/>
              </a:rPr>
              <a:t>Acteur</a:t>
            </a:r>
          </a:p>
        </p:txBody>
      </p:sp>
      <p:sp>
        <p:nvSpPr>
          <p:cNvPr id="12" name="Oval 11">
            <a:extLst>
              <a:ext uri="{FF2B5EF4-FFF2-40B4-BE49-F238E27FC236}">
                <a16:creationId xmlns:a16="http://schemas.microsoft.com/office/drawing/2014/main" id="{9A78C7F8-7D7C-4471-BF67-1230A7578925}"/>
              </a:ext>
            </a:extLst>
          </p:cNvPr>
          <p:cNvSpPr>
            <a:spLocks noChangeArrowheads="1"/>
          </p:cNvSpPr>
          <p:nvPr/>
        </p:nvSpPr>
        <p:spPr bwMode="auto">
          <a:xfrm>
            <a:off x="2819398" y="3881281"/>
            <a:ext cx="1944688" cy="1162050"/>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fr-FR" sz="2000">
                <a:latin typeface="+mn-lt"/>
              </a:rPr>
              <a:t>Politiques </a:t>
            </a:r>
          </a:p>
          <a:p>
            <a:pPr algn="ctr">
              <a:spcBef>
                <a:spcPct val="0"/>
              </a:spcBef>
              <a:buFontTx/>
              <a:buNone/>
            </a:pPr>
            <a:r>
              <a:rPr lang="fr-FR" sz="2000">
                <a:latin typeface="+mn-lt"/>
              </a:rPr>
              <a:t>et </a:t>
            </a:r>
          </a:p>
          <a:p>
            <a:pPr algn="ctr">
              <a:spcBef>
                <a:spcPct val="0"/>
              </a:spcBef>
              <a:buFontTx/>
              <a:buNone/>
            </a:pPr>
            <a:r>
              <a:rPr lang="fr-FR" sz="2000">
                <a:latin typeface="+mn-lt"/>
              </a:rPr>
              <a:t>procédures</a:t>
            </a:r>
          </a:p>
        </p:txBody>
      </p:sp>
      <p:cxnSp>
        <p:nvCxnSpPr>
          <p:cNvPr id="13" name="Straight Arrow Connector 28">
            <a:extLst>
              <a:ext uri="{FF2B5EF4-FFF2-40B4-BE49-F238E27FC236}">
                <a16:creationId xmlns:a16="http://schemas.microsoft.com/office/drawing/2014/main" id="{AC6D0247-D18E-4321-8696-3FF538E42802}"/>
              </a:ext>
            </a:extLst>
          </p:cNvPr>
          <p:cNvCxnSpPr>
            <a:cxnSpLocks noChangeShapeType="1"/>
          </p:cNvCxnSpPr>
          <p:nvPr/>
        </p:nvCxnSpPr>
        <p:spPr bwMode="auto">
          <a:xfrm flipH="1">
            <a:off x="4689474" y="3911444"/>
            <a:ext cx="633413" cy="2825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 name="Straight Arrow Connector 20">
            <a:extLst>
              <a:ext uri="{FF2B5EF4-FFF2-40B4-BE49-F238E27FC236}">
                <a16:creationId xmlns:a16="http://schemas.microsoft.com/office/drawing/2014/main" id="{27C4F257-F071-4474-8EC6-291D3B1FF0B3}"/>
              </a:ext>
            </a:extLst>
          </p:cNvPr>
          <p:cNvCxnSpPr>
            <a:cxnSpLocks noChangeShapeType="1"/>
          </p:cNvCxnSpPr>
          <p:nvPr/>
        </p:nvCxnSpPr>
        <p:spPr bwMode="auto">
          <a:xfrm flipH="1">
            <a:off x="6132512" y="3952718"/>
            <a:ext cx="3175" cy="431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 name="Oval 12">
            <a:extLst>
              <a:ext uri="{FF2B5EF4-FFF2-40B4-BE49-F238E27FC236}">
                <a16:creationId xmlns:a16="http://schemas.microsoft.com/office/drawing/2014/main" id="{F665D3C2-86E5-470B-BADE-FFD83A0F9A10}"/>
              </a:ext>
            </a:extLst>
          </p:cNvPr>
          <p:cNvSpPr>
            <a:spLocks noChangeArrowheads="1"/>
          </p:cNvSpPr>
          <p:nvPr/>
        </p:nvSpPr>
        <p:spPr bwMode="auto">
          <a:xfrm>
            <a:off x="5146673" y="4487707"/>
            <a:ext cx="1944688" cy="1163637"/>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fr-FR" sz="2000">
                <a:latin typeface="+mn-lt"/>
              </a:rPr>
              <a:t>Principes d’action</a:t>
            </a:r>
          </a:p>
          <a:p>
            <a:pPr algn="ctr">
              <a:spcBef>
                <a:spcPct val="0"/>
              </a:spcBef>
              <a:buFontTx/>
              <a:buNone/>
            </a:pPr>
            <a:r>
              <a:rPr lang="fr-FR" sz="2000">
                <a:latin typeface="+mn-lt"/>
              </a:rPr>
              <a:t>Stratégies</a:t>
            </a:r>
          </a:p>
        </p:txBody>
      </p:sp>
      <p:sp>
        <p:nvSpPr>
          <p:cNvPr id="16" name="Oval 13">
            <a:extLst>
              <a:ext uri="{FF2B5EF4-FFF2-40B4-BE49-F238E27FC236}">
                <a16:creationId xmlns:a16="http://schemas.microsoft.com/office/drawing/2014/main" id="{B70066C8-913E-4BE4-BC2C-04C3F6F67B70}"/>
              </a:ext>
            </a:extLst>
          </p:cNvPr>
          <p:cNvSpPr>
            <a:spLocks noChangeArrowheads="1"/>
          </p:cNvSpPr>
          <p:nvPr/>
        </p:nvSpPr>
        <p:spPr bwMode="auto">
          <a:xfrm>
            <a:off x="7585073" y="3967006"/>
            <a:ext cx="1944688" cy="1192212"/>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fr-FR" sz="2000">
                <a:latin typeface="+mn-lt"/>
              </a:rPr>
              <a:t>Cadre juridique</a:t>
            </a:r>
          </a:p>
        </p:txBody>
      </p:sp>
      <p:cxnSp>
        <p:nvCxnSpPr>
          <p:cNvPr id="17" name="Straight Arrow Connector 17">
            <a:extLst>
              <a:ext uri="{FF2B5EF4-FFF2-40B4-BE49-F238E27FC236}">
                <a16:creationId xmlns:a16="http://schemas.microsoft.com/office/drawing/2014/main" id="{A71EB7C2-BD41-4C72-A6B4-A5C3F62AD483}"/>
              </a:ext>
            </a:extLst>
          </p:cNvPr>
          <p:cNvCxnSpPr>
            <a:cxnSpLocks noChangeShapeType="1"/>
          </p:cNvCxnSpPr>
          <p:nvPr/>
        </p:nvCxnSpPr>
        <p:spPr bwMode="auto">
          <a:xfrm>
            <a:off x="7007223" y="3967006"/>
            <a:ext cx="577850" cy="2460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 name="TextBox 1">
            <a:extLst>
              <a:ext uri="{FF2B5EF4-FFF2-40B4-BE49-F238E27FC236}">
                <a16:creationId xmlns:a16="http://schemas.microsoft.com/office/drawing/2014/main" id="{A9A3DA86-D0FD-477E-93FF-1576A1AC3FBE}"/>
              </a:ext>
            </a:extLst>
          </p:cNvPr>
          <p:cNvSpPr txBox="1">
            <a:spLocks noChangeArrowheads="1"/>
          </p:cNvSpPr>
          <p:nvPr/>
        </p:nvSpPr>
        <p:spPr bwMode="auto">
          <a:xfrm>
            <a:off x="802262" y="5925983"/>
            <a:ext cx="55173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spcBef>
                <a:spcPct val="0"/>
              </a:spcBef>
              <a:buFontTx/>
              <a:buNone/>
            </a:pPr>
            <a:r>
              <a:rPr lang="fr-FR" sz="2400">
                <a:solidFill>
                  <a:srgbClr val="0000FF"/>
                </a:solidFill>
                <a:latin typeface="+mn-lt"/>
              </a:rPr>
              <a:t>Remarque : les populations affectées constituent une partie prenante</a:t>
            </a:r>
          </a:p>
        </p:txBody>
      </p:sp>
      <p:sp>
        <p:nvSpPr>
          <p:cNvPr id="19" name="TextBox 18">
            <a:extLst>
              <a:ext uri="{FF2B5EF4-FFF2-40B4-BE49-F238E27FC236}">
                <a16:creationId xmlns:a16="http://schemas.microsoft.com/office/drawing/2014/main" id="{C2C078DE-AFB7-4D33-8752-45C7AACBAF2C}"/>
              </a:ext>
            </a:extLst>
          </p:cNvPr>
          <p:cNvSpPr txBox="1"/>
          <p:nvPr/>
        </p:nvSpPr>
        <p:spPr>
          <a:xfrm>
            <a:off x="6971086" y="6393778"/>
            <a:ext cx="5117350" cy="369332"/>
          </a:xfrm>
          <a:prstGeom prst="rect">
            <a:avLst/>
          </a:prstGeom>
          <a:noFill/>
        </p:spPr>
        <p:txBody>
          <a:bodyPr wrap="square" rtlCol="0">
            <a:spAutoFit/>
          </a:bodyPr>
          <a:lstStyle/>
          <a:p>
            <a:r>
              <a:rPr lang="fr-FR" i="1"/>
              <a:t>Source : Pierre Perrin – Guerre et Santé Publique, 2017</a:t>
            </a:r>
          </a:p>
        </p:txBody>
      </p:sp>
      <p:sp>
        <p:nvSpPr>
          <p:cNvPr id="2" name="Slide Number Placeholder 1">
            <a:extLst>
              <a:ext uri="{FF2B5EF4-FFF2-40B4-BE49-F238E27FC236}">
                <a16:creationId xmlns:a16="http://schemas.microsoft.com/office/drawing/2014/main" id="{DE2A8073-2F5B-4276-9166-7F85FAB6A2F4}"/>
              </a:ext>
            </a:extLst>
          </p:cNvPr>
          <p:cNvSpPr>
            <a:spLocks noGrp="1"/>
          </p:cNvSpPr>
          <p:nvPr>
            <p:ph type="sldNum" sz="quarter" idx="12"/>
          </p:nvPr>
        </p:nvSpPr>
        <p:spPr/>
        <p:txBody>
          <a:bodyPr/>
          <a:lstStyle/>
          <a:p>
            <a:fld id="{CD6B2AEB-5293-4EC7-A30F-1DB20CF78EBF}" type="slidenum">
              <a:rPr lang="en-GB" smtClean="0"/>
              <a:t>6</a:t>
            </a:fld>
            <a:endParaRPr lang="en-GB"/>
          </a:p>
        </p:txBody>
      </p:sp>
    </p:spTree>
    <p:extLst>
      <p:ext uri="{BB962C8B-B14F-4D97-AF65-F5344CB8AC3E}">
        <p14:creationId xmlns:p14="http://schemas.microsoft.com/office/powerpoint/2010/main" val="303860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endParaRPr lang="fr-CH" dirty="0"/>
          </a:p>
        </p:txBody>
      </p:sp>
      <p:sp>
        <p:nvSpPr>
          <p:cNvPr id="3" name="TextBox 2"/>
          <p:cNvSpPr txBox="1"/>
          <p:nvPr/>
        </p:nvSpPr>
        <p:spPr>
          <a:xfrm>
            <a:off x="83492" y="5131827"/>
            <a:ext cx="461665" cy="1440651"/>
          </a:xfrm>
          <a:prstGeom prst="rect">
            <a:avLst/>
          </a:prstGeom>
          <a:noFill/>
        </p:spPr>
        <p:txBody>
          <a:bodyPr vert="vert270" wrap="none" rtlCol="0">
            <a:spAutoFit/>
          </a:bodyPr>
          <a:lstStyle/>
          <a:p>
            <a:r>
              <a:rPr lang="fr-FR">
                <a:solidFill>
                  <a:schemeClr val="bg1"/>
                </a:solidFill>
              </a:rPr>
              <a:t>Cours H.E.L.P.</a:t>
            </a:r>
          </a:p>
        </p:txBody>
      </p:sp>
      <p:sp>
        <p:nvSpPr>
          <p:cNvPr id="4" name="Rounded Rectangle 3"/>
          <p:cNvSpPr/>
          <p:nvPr/>
        </p:nvSpPr>
        <p:spPr>
          <a:xfrm>
            <a:off x="1652589" y="90488"/>
            <a:ext cx="8899525" cy="514350"/>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5" name="Rounded Rectangle 4"/>
          <p:cNvSpPr/>
          <p:nvPr/>
        </p:nvSpPr>
        <p:spPr>
          <a:xfrm>
            <a:off x="1652588" y="90488"/>
            <a:ext cx="2463800" cy="514350"/>
          </a:xfrm>
          <a:prstGeom prst="roundRect">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b="1">
                <a:solidFill>
                  <a:srgbClr val="5448F2"/>
                </a:solidFill>
              </a:rPr>
              <a:t>Analyse des parties prenantes</a:t>
            </a:r>
          </a:p>
        </p:txBody>
      </p:sp>
      <p:sp>
        <p:nvSpPr>
          <p:cNvPr id="6" name="TextBox 8"/>
          <p:cNvSpPr txBox="1">
            <a:spLocks noChangeArrowheads="1"/>
          </p:cNvSpPr>
          <p:nvPr/>
        </p:nvSpPr>
        <p:spPr bwMode="auto">
          <a:xfrm>
            <a:off x="4151314" y="107951"/>
            <a:ext cx="60928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spcBef>
                <a:spcPct val="0"/>
              </a:spcBef>
              <a:buFontTx/>
              <a:buNone/>
            </a:pPr>
            <a:r>
              <a:rPr lang="fr-FR" sz="2400">
                <a:latin typeface="+mn-lt"/>
              </a:rPr>
              <a:t>Cette carte est développée pour : </a:t>
            </a:r>
          </a:p>
        </p:txBody>
      </p:sp>
      <p:sp>
        <p:nvSpPr>
          <p:cNvPr id="7" name="Rectangle 6"/>
          <p:cNvSpPr/>
          <p:nvPr/>
        </p:nvSpPr>
        <p:spPr>
          <a:xfrm>
            <a:off x="1652589" y="604839"/>
            <a:ext cx="8899525" cy="515143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8" name="Rectangle 7"/>
          <p:cNvSpPr/>
          <p:nvPr/>
        </p:nvSpPr>
        <p:spPr>
          <a:xfrm>
            <a:off x="1652589" y="5803900"/>
            <a:ext cx="8899525" cy="9794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9" name="Oval 8"/>
          <p:cNvSpPr/>
          <p:nvPr/>
        </p:nvSpPr>
        <p:spPr>
          <a:xfrm>
            <a:off x="5507038" y="2855914"/>
            <a:ext cx="1193800" cy="1184275"/>
          </a:xfrm>
          <a:prstGeom prst="ellipse">
            <a:avLst/>
          </a:prstGeom>
          <a:solidFill>
            <a:schemeClr val="accent5"/>
          </a:solid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10" name="Rectangle 9"/>
          <p:cNvSpPr/>
          <p:nvPr/>
        </p:nvSpPr>
        <p:spPr>
          <a:xfrm>
            <a:off x="1652588" y="604838"/>
            <a:ext cx="4449762" cy="2832100"/>
          </a:xfrm>
          <a:prstGeom prst="rect">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11" name="Rectangle 10"/>
          <p:cNvSpPr/>
          <p:nvPr/>
        </p:nvSpPr>
        <p:spPr>
          <a:xfrm>
            <a:off x="6102351" y="604838"/>
            <a:ext cx="4449763" cy="2832100"/>
          </a:xfrm>
          <a:prstGeom prst="rect">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pic>
        <p:nvPicPr>
          <p:cNvPr id="1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91147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6642101" y="604838"/>
            <a:ext cx="3910013" cy="2576512"/>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1652588" y="604839"/>
            <a:ext cx="3910012" cy="2636837"/>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743075" y="3573464"/>
            <a:ext cx="3760788" cy="1231106"/>
          </a:xfrm>
          <a:prstGeom prst="rect">
            <a:avLst/>
          </a:prstGeom>
          <a:noFill/>
        </p:spPr>
        <p:txBody>
          <a:bodyPr>
            <a:spAutoFit/>
          </a:bodyPr>
          <a:lstStyle/>
          <a:p>
            <a:pPr>
              <a:defRPr/>
            </a:pPr>
            <a:r>
              <a:rPr lang="fr-FR" sz="1400">
                <a:solidFill>
                  <a:srgbClr val="002060"/>
                </a:solidFill>
                <a:ea typeface="ＭＳ Ｐゴシック" panose="020B0600070205080204" pitchFamily="34" charset="-128"/>
              </a:rPr>
              <a:t>Qu’est-ce qu’il/elle</a:t>
            </a:r>
            <a:r>
              <a:rPr lang="fr-FR" b="1">
                <a:ea typeface="ＭＳ Ｐゴシック" panose="020B0600070205080204" pitchFamily="34" charset="-128"/>
              </a:rPr>
              <a:t> sait ?</a:t>
            </a:r>
          </a:p>
          <a:p>
            <a:pPr>
              <a:defRPr/>
            </a:pPr>
            <a:r>
              <a:rPr lang="fr-FR" sz="1400">
                <a:solidFill>
                  <a:schemeClr val="bg2">
                    <a:lumMod val="75000"/>
                  </a:schemeClr>
                </a:solidFill>
                <a:ea typeface="ＭＳ Ｐゴシック" panose="020B0600070205080204" pitchFamily="34" charset="-128"/>
              </a:rPr>
              <a:t> 	</a:t>
            </a:r>
            <a:r>
              <a:rPr lang="fr-FR" sz="1400" i="1">
                <a:solidFill>
                  <a:srgbClr val="002060"/>
                </a:solidFill>
                <a:ea typeface="ＭＳ Ｐゴシック" panose="020B0600070205080204" pitchFamily="34" charset="-128"/>
              </a:rPr>
              <a:t>Aspects techniques</a:t>
            </a:r>
          </a:p>
          <a:p>
            <a:pPr>
              <a:defRPr/>
            </a:pPr>
            <a:r>
              <a:rPr lang="fr-FR" sz="1400" i="1">
                <a:solidFill>
                  <a:srgbClr val="002060"/>
                </a:solidFill>
                <a:ea typeface="ＭＳ Ｐゴシック" panose="020B0600070205080204" pitchFamily="34" charset="-128"/>
              </a:rPr>
              <a:t>	Système de santé, situation de sécurité</a:t>
            </a:r>
          </a:p>
          <a:p>
            <a:pPr>
              <a:defRPr/>
            </a:pPr>
            <a:r>
              <a:rPr lang="fr-FR" sz="1400" i="1">
                <a:solidFill>
                  <a:srgbClr val="002060"/>
                </a:solidFill>
                <a:ea typeface="ＭＳ Ｐゴシック" panose="020B0600070205080204" pitchFamily="34" charset="-128"/>
              </a:rPr>
              <a:t>	Autorité, Croix-Rouge, ONG</a:t>
            </a:r>
          </a:p>
          <a:p>
            <a:pPr>
              <a:defRPr/>
            </a:pPr>
            <a:r>
              <a:rPr lang="fr-FR" sz="1400" i="1">
                <a:solidFill>
                  <a:srgbClr val="002060"/>
                </a:solidFill>
                <a:ea typeface="ＭＳ Ｐゴシック" panose="020B0600070205080204" pitchFamily="34" charset="-128"/>
              </a:rPr>
              <a:t>	Communauté</a:t>
            </a:r>
          </a:p>
        </p:txBody>
      </p:sp>
      <p:sp>
        <p:nvSpPr>
          <p:cNvPr id="16" name="TextBox 15"/>
          <p:cNvSpPr txBox="1"/>
          <p:nvPr/>
        </p:nvSpPr>
        <p:spPr>
          <a:xfrm>
            <a:off x="6892925" y="3524251"/>
            <a:ext cx="3760788" cy="1231106"/>
          </a:xfrm>
          <a:prstGeom prst="rect">
            <a:avLst/>
          </a:prstGeom>
          <a:noFill/>
        </p:spPr>
        <p:txBody>
          <a:bodyPr>
            <a:spAutoFit/>
          </a:bodyPr>
          <a:lstStyle/>
          <a:p>
            <a:pPr>
              <a:defRPr/>
            </a:pPr>
            <a:r>
              <a:rPr lang="fr-FR" sz="1400">
                <a:solidFill>
                  <a:srgbClr val="002060"/>
                </a:solidFill>
                <a:ea typeface="ＭＳ Ｐゴシック" panose="020B0600070205080204" pitchFamily="34" charset="-128"/>
              </a:rPr>
              <a:t>Qu’est-ce qu’il/elle</a:t>
            </a:r>
            <a:r>
              <a:rPr lang="fr-FR" sz="1400">
                <a:solidFill>
                  <a:schemeClr val="bg2">
                    <a:lumMod val="75000"/>
                  </a:schemeClr>
                </a:solidFill>
                <a:ea typeface="ＭＳ Ｐゴシック" panose="020B0600070205080204" pitchFamily="34" charset="-128"/>
              </a:rPr>
              <a:t> </a:t>
            </a:r>
            <a:r>
              <a:rPr lang="fr-FR" b="1">
                <a:ea typeface="ＭＳ Ｐゴシック" panose="020B0600070205080204" pitchFamily="34" charset="-128"/>
              </a:rPr>
              <a:t>fait ?</a:t>
            </a:r>
          </a:p>
          <a:p>
            <a:pPr>
              <a:defRPr/>
            </a:pPr>
            <a:r>
              <a:rPr lang="fr-FR" sz="1400">
                <a:solidFill>
                  <a:schemeClr val="bg2">
                    <a:lumMod val="75000"/>
                  </a:schemeClr>
                </a:solidFill>
                <a:ea typeface="ＭＳ Ｐゴシック" panose="020B0600070205080204" pitchFamily="34" charset="-128"/>
              </a:rPr>
              <a:t>          </a:t>
            </a:r>
            <a:r>
              <a:rPr lang="fr-FR" sz="1400" i="1">
                <a:solidFill>
                  <a:srgbClr val="002060"/>
                </a:solidFill>
                <a:ea typeface="ＭＳ Ｐゴシック" panose="020B0600070205080204" pitchFamily="34" charset="-128"/>
              </a:rPr>
              <a:t>Comportement vis-à-vis des autres</a:t>
            </a:r>
          </a:p>
          <a:p>
            <a:pPr>
              <a:defRPr/>
            </a:pPr>
            <a:r>
              <a:rPr lang="fr-FR" sz="1400" i="1">
                <a:solidFill>
                  <a:srgbClr val="002060"/>
                </a:solidFill>
                <a:ea typeface="ＭＳ Ｐゴシック" panose="020B0600070205080204" pitchFamily="34" charset="-128"/>
              </a:rPr>
              <a:t>	Populations affectées </a:t>
            </a:r>
          </a:p>
          <a:p>
            <a:pPr>
              <a:defRPr/>
            </a:pPr>
            <a:r>
              <a:rPr lang="fr-FR" sz="1400" i="1">
                <a:solidFill>
                  <a:srgbClr val="002060"/>
                </a:solidFill>
                <a:ea typeface="ＭＳ Ｐゴシック" panose="020B0600070205080204" pitchFamily="34" charset="-128"/>
              </a:rPr>
              <a:t>	Autorités et système de santé</a:t>
            </a:r>
          </a:p>
          <a:p>
            <a:pPr>
              <a:defRPr/>
            </a:pPr>
            <a:r>
              <a:rPr lang="fr-FR" sz="1400" i="1">
                <a:solidFill>
                  <a:srgbClr val="002060"/>
                </a:solidFill>
                <a:ea typeface="ＭＳ Ｐゴシック" panose="020B0600070205080204" pitchFamily="34" charset="-128"/>
              </a:rPr>
              <a:t>	ONG, Croix-Rouge </a:t>
            </a:r>
          </a:p>
        </p:txBody>
      </p:sp>
      <p:sp>
        <p:nvSpPr>
          <p:cNvPr id="17" name="TextBox 16"/>
          <p:cNvSpPr txBox="1"/>
          <p:nvPr/>
        </p:nvSpPr>
        <p:spPr>
          <a:xfrm>
            <a:off x="1847056" y="2374664"/>
            <a:ext cx="3760788" cy="584775"/>
          </a:xfrm>
          <a:prstGeom prst="rect">
            <a:avLst/>
          </a:prstGeom>
          <a:noFill/>
        </p:spPr>
        <p:txBody>
          <a:bodyPr>
            <a:spAutoFit/>
          </a:bodyPr>
          <a:lstStyle/>
          <a:p>
            <a:pPr>
              <a:defRPr/>
            </a:pPr>
            <a:r>
              <a:rPr lang="fr-FR" sz="1400">
                <a:solidFill>
                  <a:srgbClr val="002060"/>
                </a:solidFill>
                <a:ea typeface="ＭＳ Ｐゴシック" panose="020B0600070205080204" pitchFamily="34" charset="-128"/>
              </a:rPr>
              <a:t>Qu’est-ce qu’il/elle</a:t>
            </a:r>
            <a:r>
              <a:rPr lang="fr-FR" b="1">
                <a:ea typeface="ＭＳ Ｐゴシック" panose="020B0600070205080204" pitchFamily="34" charset="-128"/>
              </a:rPr>
              <a:t> entend ?</a:t>
            </a:r>
          </a:p>
          <a:p>
            <a:pPr>
              <a:defRPr/>
            </a:pPr>
            <a:r>
              <a:rPr lang="fr-FR" sz="1400" i="1">
                <a:solidFill>
                  <a:schemeClr val="bg2">
                    <a:lumMod val="75000"/>
                  </a:schemeClr>
                </a:solidFill>
                <a:ea typeface="ＭＳ Ｐゴシック" panose="020B0600070205080204" pitchFamily="34" charset="-128"/>
              </a:rPr>
              <a:t>    </a:t>
            </a:r>
            <a:r>
              <a:rPr lang="fr-FR" sz="1400" i="1">
                <a:solidFill>
                  <a:srgbClr val="002060"/>
                </a:solidFill>
                <a:ea typeface="ＭＳ Ｐゴシック" panose="020B0600070205080204" pitchFamily="34" charset="-128"/>
              </a:rPr>
              <a:t>Ce qui l’influence</a:t>
            </a:r>
          </a:p>
        </p:txBody>
      </p:sp>
      <p:sp>
        <p:nvSpPr>
          <p:cNvPr id="18" name="TextBox 17"/>
          <p:cNvSpPr txBox="1"/>
          <p:nvPr/>
        </p:nvSpPr>
        <p:spPr>
          <a:xfrm>
            <a:off x="2279650" y="692151"/>
            <a:ext cx="3989388" cy="1015663"/>
          </a:xfrm>
          <a:prstGeom prst="rect">
            <a:avLst/>
          </a:prstGeom>
          <a:noFill/>
        </p:spPr>
        <p:txBody>
          <a:bodyPr>
            <a:spAutoFit/>
          </a:bodyPr>
          <a:lstStyle/>
          <a:p>
            <a:pPr>
              <a:defRPr/>
            </a:pPr>
            <a:r>
              <a:rPr lang="fr-FR" sz="1400">
                <a:solidFill>
                  <a:srgbClr val="002060"/>
                </a:solidFill>
                <a:ea typeface="ＭＳ Ｐゴシック" panose="020B0600070205080204" pitchFamily="34" charset="-128"/>
              </a:rPr>
              <a:t>Qu’est-ce qu’il/elle</a:t>
            </a:r>
            <a:r>
              <a:rPr lang="fr-FR" b="1">
                <a:ea typeface="ＭＳ Ｐゴシック" panose="020B0600070205080204" pitchFamily="34" charset="-128"/>
              </a:rPr>
              <a:t> pense et ressent ?</a:t>
            </a:r>
          </a:p>
          <a:p>
            <a:pPr>
              <a:defRPr/>
            </a:pPr>
            <a:r>
              <a:rPr lang="fr-FR" sz="1400">
                <a:solidFill>
                  <a:schemeClr val="bg2">
                    <a:lumMod val="75000"/>
                  </a:schemeClr>
                </a:solidFill>
                <a:ea typeface="ＭＳ Ｐゴシック" panose="020B0600070205080204" pitchFamily="34" charset="-128"/>
              </a:rPr>
              <a:t>	 </a:t>
            </a:r>
            <a:r>
              <a:rPr lang="fr-FR" sz="1400" i="1">
                <a:solidFill>
                  <a:srgbClr val="002060"/>
                </a:solidFill>
                <a:ea typeface="ＭＳ Ｐゴシック" panose="020B0600070205080204" pitchFamily="34" charset="-128"/>
              </a:rPr>
              <a:t>Ce qui compte vraiment</a:t>
            </a:r>
          </a:p>
          <a:p>
            <a:pPr>
              <a:defRPr/>
            </a:pPr>
            <a:r>
              <a:rPr lang="fr-FR" sz="1400" i="1">
                <a:solidFill>
                  <a:srgbClr val="002060"/>
                </a:solidFill>
                <a:ea typeface="ＭＳ Ｐゴシック" panose="020B0600070205080204" pitchFamily="34" charset="-128"/>
              </a:rPr>
              <a:t>	 Préoccupations majeures</a:t>
            </a:r>
          </a:p>
          <a:p>
            <a:pPr>
              <a:defRPr/>
            </a:pPr>
            <a:r>
              <a:rPr lang="fr-FR" sz="1400" i="1">
                <a:solidFill>
                  <a:srgbClr val="002060"/>
                </a:solidFill>
                <a:ea typeface="ＭＳ Ｐゴシック" panose="020B0600070205080204" pitchFamily="34" charset="-128"/>
              </a:rPr>
              <a:t>	 Soucis, aspirations</a:t>
            </a:r>
          </a:p>
        </p:txBody>
      </p:sp>
      <p:sp>
        <p:nvSpPr>
          <p:cNvPr id="19" name="TextBox 18"/>
          <p:cNvSpPr txBox="1"/>
          <p:nvPr/>
        </p:nvSpPr>
        <p:spPr>
          <a:xfrm>
            <a:off x="6102350" y="800100"/>
            <a:ext cx="3760788" cy="1015663"/>
          </a:xfrm>
          <a:prstGeom prst="rect">
            <a:avLst/>
          </a:prstGeom>
          <a:noFill/>
        </p:spPr>
        <p:txBody>
          <a:bodyPr>
            <a:spAutoFit/>
          </a:bodyPr>
          <a:lstStyle/>
          <a:p>
            <a:pPr>
              <a:defRPr/>
            </a:pPr>
            <a:r>
              <a:rPr lang="fr-FR" sz="1400">
                <a:solidFill>
                  <a:srgbClr val="002060"/>
                </a:solidFill>
                <a:ea typeface="ＭＳ Ｐゴシック" panose="020B0600070205080204" pitchFamily="34" charset="-128"/>
              </a:rPr>
              <a:t>Qu’est-ce qu’il/elle</a:t>
            </a:r>
            <a:r>
              <a:rPr lang="fr-FR" b="1">
                <a:ea typeface="ＭＳ Ｐゴシック" panose="020B0600070205080204" pitchFamily="34" charset="-128"/>
              </a:rPr>
              <a:t> voit ?</a:t>
            </a:r>
          </a:p>
          <a:p>
            <a:pPr>
              <a:defRPr/>
            </a:pPr>
            <a:r>
              <a:rPr lang="fr-FR" sz="1400">
                <a:solidFill>
                  <a:schemeClr val="bg2">
                    <a:lumMod val="75000"/>
                  </a:schemeClr>
                </a:solidFill>
                <a:ea typeface="ＭＳ Ｐゴシック" panose="020B0600070205080204" pitchFamily="34" charset="-128"/>
              </a:rPr>
              <a:t>	</a:t>
            </a:r>
            <a:r>
              <a:rPr lang="fr-FR" sz="1400" i="1">
                <a:solidFill>
                  <a:srgbClr val="002060"/>
                </a:solidFill>
                <a:ea typeface="ＭＳ Ｐゴシック" panose="020B0600070205080204" pitchFamily="34" charset="-128"/>
              </a:rPr>
              <a:t>Environnement</a:t>
            </a:r>
          </a:p>
          <a:p>
            <a:pPr>
              <a:defRPr/>
            </a:pPr>
            <a:r>
              <a:rPr lang="fr-FR" sz="1400" i="1">
                <a:solidFill>
                  <a:srgbClr val="002060"/>
                </a:solidFill>
                <a:ea typeface="ＭＳ Ｐゴシック" panose="020B0600070205080204" pitchFamily="34" charset="-128"/>
              </a:rPr>
              <a:t>	Ami</a:t>
            </a:r>
          </a:p>
          <a:p>
            <a:pPr>
              <a:defRPr/>
            </a:pPr>
            <a:r>
              <a:rPr lang="fr-FR" sz="1400" i="1">
                <a:solidFill>
                  <a:srgbClr val="002060"/>
                </a:solidFill>
                <a:ea typeface="ＭＳ Ｐゴシック" panose="020B0600070205080204" pitchFamily="34" charset="-128"/>
              </a:rPr>
              <a:t>	Ce que le marché offre</a:t>
            </a:r>
          </a:p>
        </p:txBody>
      </p:sp>
      <p:cxnSp>
        <p:nvCxnSpPr>
          <p:cNvPr id="20" name="Straight Connector 19"/>
          <p:cNvCxnSpPr/>
          <p:nvPr/>
        </p:nvCxnSpPr>
        <p:spPr>
          <a:xfrm flipH="1" flipV="1">
            <a:off x="6372226" y="3990975"/>
            <a:ext cx="2544763" cy="176530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3224213" y="3929063"/>
            <a:ext cx="2608262" cy="1827212"/>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695825" y="4776789"/>
            <a:ext cx="3760788" cy="1231106"/>
          </a:xfrm>
          <a:prstGeom prst="rect">
            <a:avLst/>
          </a:prstGeom>
          <a:noFill/>
        </p:spPr>
        <p:txBody>
          <a:bodyPr>
            <a:spAutoFit/>
          </a:bodyPr>
          <a:lstStyle/>
          <a:p>
            <a:pPr>
              <a:defRPr/>
            </a:pPr>
            <a:r>
              <a:rPr lang="fr-FR" sz="1400">
                <a:solidFill>
                  <a:srgbClr val="002060"/>
                </a:solidFill>
                <a:ea typeface="ＭＳ Ｐゴシック" panose="020B0600070205080204" pitchFamily="34" charset="-128"/>
              </a:rPr>
              <a:t>Qu’est-ce qu’il/elle</a:t>
            </a:r>
            <a:r>
              <a:rPr lang="fr-FR" b="1">
                <a:ea typeface="ＭＳ Ｐゴシック" panose="020B0600070205080204" pitchFamily="34" charset="-128"/>
              </a:rPr>
              <a:t> veut ?</a:t>
            </a:r>
          </a:p>
          <a:p>
            <a:pPr>
              <a:defRPr/>
            </a:pPr>
            <a:r>
              <a:rPr lang="fr-FR" sz="1400" b="1">
                <a:solidFill>
                  <a:schemeClr val="bg2">
                    <a:lumMod val="75000"/>
                  </a:schemeClr>
                </a:solidFill>
                <a:ea typeface="ＭＳ Ｐゴシック" panose="020B0600070205080204" pitchFamily="34" charset="-128"/>
              </a:rPr>
              <a:t>	</a:t>
            </a:r>
            <a:r>
              <a:rPr lang="fr-FR" sz="1400">
                <a:solidFill>
                  <a:srgbClr val="002060"/>
                </a:solidFill>
                <a:ea typeface="ＭＳ Ｐゴシック" panose="020B0600070205080204" pitchFamily="34" charset="-128"/>
              </a:rPr>
              <a:t>Besoins prioritaires</a:t>
            </a:r>
          </a:p>
          <a:p>
            <a:pPr>
              <a:defRPr/>
            </a:pPr>
            <a:r>
              <a:rPr lang="fr-FR" sz="1400">
                <a:solidFill>
                  <a:srgbClr val="002060"/>
                </a:solidFill>
                <a:ea typeface="ＭＳ Ｐゴシック" panose="020B0600070205080204" pitchFamily="34" charset="-128"/>
              </a:rPr>
              <a:t>	Réalisations antérieures</a:t>
            </a: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p:txBody>
      </p:sp>
      <p:sp>
        <p:nvSpPr>
          <p:cNvPr id="23" name="Rectangle 22"/>
          <p:cNvSpPr/>
          <p:nvPr/>
        </p:nvSpPr>
        <p:spPr>
          <a:xfrm>
            <a:off x="4254500" y="5756275"/>
            <a:ext cx="3729038" cy="979488"/>
          </a:xfrm>
          <a:prstGeom prst="rect">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4" name="TextBox 23"/>
          <p:cNvSpPr txBox="1"/>
          <p:nvPr/>
        </p:nvSpPr>
        <p:spPr>
          <a:xfrm>
            <a:off x="2492376" y="5719763"/>
            <a:ext cx="1624013" cy="1015663"/>
          </a:xfrm>
          <a:prstGeom prst="rect">
            <a:avLst/>
          </a:prstGeom>
          <a:noFill/>
        </p:spPr>
        <p:txBody>
          <a:bodyPr>
            <a:spAutoFit/>
          </a:bodyPr>
          <a:lstStyle/>
          <a:p>
            <a:pPr>
              <a:defRPr/>
            </a:pPr>
            <a:r>
              <a:rPr lang="fr-FR" b="1">
                <a:ea typeface="ＭＳ Ｐゴシック" panose="020B0600070205080204" pitchFamily="34" charset="-128"/>
              </a:rPr>
              <a:t>Épreuves</a:t>
            </a:r>
          </a:p>
          <a:p>
            <a:pPr>
              <a:defRPr/>
            </a:pPr>
            <a:r>
              <a:rPr lang="fr-FR" sz="1400">
                <a:solidFill>
                  <a:srgbClr val="002060"/>
                </a:solidFill>
                <a:ea typeface="ＭＳ Ｐゴシック" panose="020B0600070205080204" pitchFamily="34" charset="-128"/>
              </a:rPr>
              <a:t>Peurs</a:t>
            </a:r>
          </a:p>
          <a:p>
            <a:pPr>
              <a:defRPr/>
            </a:pPr>
            <a:r>
              <a:rPr lang="fr-FR" sz="1400">
                <a:solidFill>
                  <a:srgbClr val="002060"/>
                </a:solidFill>
                <a:ea typeface="ＭＳ Ｐゴシック" panose="020B0600070205080204" pitchFamily="34" charset="-128"/>
              </a:rPr>
              <a:t>Frustrations</a:t>
            </a:r>
          </a:p>
          <a:p>
            <a:pPr>
              <a:defRPr/>
            </a:pPr>
            <a:r>
              <a:rPr lang="fr-FR" sz="1400">
                <a:solidFill>
                  <a:srgbClr val="002060"/>
                </a:solidFill>
                <a:ea typeface="ＭＳ Ｐゴシック" panose="020B0600070205080204" pitchFamily="34" charset="-128"/>
              </a:rPr>
              <a:t>Obstacles</a:t>
            </a:r>
          </a:p>
        </p:txBody>
      </p:sp>
      <p:sp>
        <p:nvSpPr>
          <p:cNvPr id="25" name="TextBox 24"/>
          <p:cNvSpPr txBox="1"/>
          <p:nvPr/>
        </p:nvSpPr>
        <p:spPr>
          <a:xfrm>
            <a:off x="8659813" y="5729288"/>
            <a:ext cx="1624012" cy="1015663"/>
          </a:xfrm>
          <a:prstGeom prst="rect">
            <a:avLst/>
          </a:prstGeom>
          <a:noFill/>
        </p:spPr>
        <p:txBody>
          <a:bodyPr>
            <a:spAutoFit/>
          </a:bodyPr>
          <a:lstStyle/>
          <a:p>
            <a:pPr>
              <a:defRPr/>
            </a:pPr>
            <a:r>
              <a:rPr lang="fr-FR" b="1">
                <a:ea typeface="ＭＳ Ｐゴシック" panose="020B0600070205080204" pitchFamily="34" charset="-128"/>
              </a:rPr>
              <a:t>Avantages</a:t>
            </a:r>
          </a:p>
          <a:p>
            <a:pPr>
              <a:defRPr/>
            </a:pPr>
            <a:r>
              <a:rPr lang="fr-FR" sz="1400">
                <a:solidFill>
                  <a:srgbClr val="002060"/>
                </a:solidFill>
                <a:ea typeface="ＭＳ Ｐゴシック" panose="020B0600070205080204" pitchFamily="34" charset="-128"/>
              </a:rPr>
              <a:t>Besoins</a:t>
            </a:r>
          </a:p>
          <a:p>
            <a:pPr>
              <a:defRPr/>
            </a:pPr>
            <a:r>
              <a:rPr lang="fr-FR" sz="1400">
                <a:solidFill>
                  <a:srgbClr val="002060"/>
                </a:solidFill>
                <a:ea typeface="ＭＳ Ｐゴシック" panose="020B0600070205080204" pitchFamily="34" charset="-128"/>
              </a:rPr>
              <a:t>Rêves/espoirs</a:t>
            </a: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p:txBody>
      </p:sp>
      <p:sp>
        <p:nvSpPr>
          <p:cNvPr id="26" name="TextBox 25"/>
          <p:cNvSpPr txBox="1"/>
          <p:nvPr/>
        </p:nvSpPr>
        <p:spPr>
          <a:xfrm>
            <a:off x="5375276" y="5740400"/>
            <a:ext cx="2087563" cy="1015663"/>
          </a:xfrm>
          <a:prstGeom prst="rect">
            <a:avLst/>
          </a:prstGeom>
          <a:noFill/>
        </p:spPr>
        <p:txBody>
          <a:bodyPr>
            <a:spAutoFit/>
          </a:bodyPr>
          <a:lstStyle/>
          <a:p>
            <a:pPr>
              <a:defRPr/>
            </a:pPr>
            <a:r>
              <a:rPr lang="fr-FR" b="1">
                <a:ea typeface="ＭＳ Ｐゴシック" panose="020B0600070205080204" pitchFamily="34" charset="-128"/>
              </a:rPr>
              <a:t>Forces</a:t>
            </a:r>
          </a:p>
          <a:p>
            <a:pPr>
              <a:defRPr/>
            </a:pPr>
            <a:r>
              <a:rPr lang="fr-FR" sz="1400">
                <a:solidFill>
                  <a:srgbClr val="002060"/>
                </a:solidFill>
                <a:ea typeface="ＭＳ Ｐゴシック" panose="020B0600070205080204" pitchFamily="34" charset="-128"/>
              </a:rPr>
              <a:t>Expertise, expérience </a:t>
            </a:r>
          </a:p>
          <a:p>
            <a:pPr>
              <a:defRPr/>
            </a:pPr>
            <a:r>
              <a:rPr lang="fr-FR" sz="1400">
                <a:solidFill>
                  <a:srgbClr val="002060"/>
                </a:solidFill>
                <a:ea typeface="ＭＳ Ｐゴシック" panose="020B0600070205080204" pitchFamily="34" charset="-128"/>
              </a:rPr>
              <a:t>Succès</a:t>
            </a:r>
          </a:p>
          <a:p>
            <a:pPr>
              <a:defRPr/>
            </a:pPr>
            <a:r>
              <a:rPr lang="fr-FR" sz="1400">
                <a:solidFill>
                  <a:srgbClr val="002060"/>
                </a:solidFill>
                <a:ea typeface="ＭＳ Ｐゴシック" panose="020B0600070205080204" pitchFamily="34" charset="-128"/>
              </a:rPr>
              <a:t>Enseignements tirés</a:t>
            </a:r>
          </a:p>
        </p:txBody>
      </p:sp>
      <p:sp>
        <p:nvSpPr>
          <p:cNvPr id="27" name="TextBox 26"/>
          <p:cNvSpPr txBox="1"/>
          <p:nvPr/>
        </p:nvSpPr>
        <p:spPr>
          <a:xfrm>
            <a:off x="7685089" y="2420938"/>
            <a:ext cx="3760787" cy="1015663"/>
          </a:xfrm>
          <a:prstGeom prst="rect">
            <a:avLst/>
          </a:prstGeom>
          <a:noFill/>
          <a:ln w="25400">
            <a:noFill/>
          </a:ln>
        </p:spPr>
        <p:txBody>
          <a:bodyPr>
            <a:spAutoFit/>
          </a:bodyPr>
          <a:lstStyle/>
          <a:p>
            <a:pPr>
              <a:defRPr/>
            </a:pPr>
            <a:r>
              <a:rPr lang="fr-FR" sz="1400">
                <a:solidFill>
                  <a:srgbClr val="002060"/>
                </a:solidFill>
                <a:ea typeface="ＭＳ Ｐゴシック" panose="020B0600070205080204" pitchFamily="34" charset="-128"/>
              </a:rPr>
              <a:t>Qu’est-ce qu’il/elle</a:t>
            </a:r>
            <a:r>
              <a:rPr lang="fr-FR" b="1">
                <a:ea typeface="ＭＳ Ｐゴシック" panose="020B0600070205080204" pitchFamily="34" charset="-128"/>
              </a:rPr>
              <a:t> dit ?</a:t>
            </a:r>
          </a:p>
          <a:p>
            <a:pPr>
              <a:defRPr/>
            </a:pPr>
            <a:r>
              <a:rPr lang="fr-FR" sz="1400">
                <a:solidFill>
                  <a:schemeClr val="bg2">
                    <a:lumMod val="75000"/>
                  </a:schemeClr>
                </a:solidFill>
                <a:ea typeface="ＭＳ Ｐゴシック" panose="020B0600070205080204" pitchFamily="34" charset="-128"/>
              </a:rPr>
              <a:t>	</a:t>
            </a:r>
            <a:r>
              <a:rPr lang="fr-FR" sz="1400" i="1">
                <a:solidFill>
                  <a:srgbClr val="002060"/>
                </a:solidFill>
                <a:ea typeface="ＭＳ Ｐゴシック" panose="020B0600070205080204" pitchFamily="34" charset="-128"/>
              </a:rPr>
              <a:t>Attitude en public</a:t>
            </a:r>
          </a:p>
          <a:p>
            <a:pPr>
              <a:defRPr/>
            </a:pPr>
            <a:r>
              <a:rPr lang="fr-FR" sz="1400" i="1">
                <a:solidFill>
                  <a:srgbClr val="002060"/>
                </a:solidFill>
                <a:ea typeface="ＭＳ Ｐゴシック" panose="020B0600070205080204" pitchFamily="34" charset="-128"/>
              </a:rPr>
              <a:t>	Apparence</a:t>
            </a: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p:txBody>
      </p:sp>
      <p:sp>
        <p:nvSpPr>
          <p:cNvPr id="28" name="Slide Number Placeholder 27"/>
          <p:cNvSpPr>
            <a:spLocks noGrp="1"/>
          </p:cNvSpPr>
          <p:nvPr>
            <p:ph type="sldNum" sz="quarter" idx="12"/>
          </p:nvPr>
        </p:nvSpPr>
        <p:spPr/>
        <p:txBody>
          <a:bodyPr/>
          <a:lstStyle/>
          <a:p>
            <a:fld id="{05C408E3-1C0B-45E5-B572-56F424382D1E}" type="slidenum">
              <a:rPr lang="fr-CH" smtClean="0"/>
              <a:t>7</a:t>
            </a:fld>
            <a:endParaRPr lang="fr-CH"/>
          </a:p>
        </p:txBody>
      </p:sp>
    </p:spTree>
    <p:extLst>
      <p:ext uri="{BB962C8B-B14F-4D97-AF65-F5344CB8AC3E}">
        <p14:creationId xmlns:p14="http://schemas.microsoft.com/office/powerpoint/2010/main" val="185902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60997AE-8503-447E-A527-D6D09CF5DE0A}"/>
              </a:ext>
            </a:extLst>
          </p:cNvPr>
          <p:cNvSpPr>
            <a:spLocks noGrp="1"/>
          </p:cNvSpPr>
          <p:nvPr>
            <p:ph type="title"/>
          </p:nvPr>
        </p:nvSpPr>
        <p:spPr>
          <a:xfrm>
            <a:off x="931595" y="126710"/>
            <a:ext cx="10515600" cy="1325563"/>
          </a:xfrm>
        </p:spPr>
        <p:txBody>
          <a:bodyPr/>
          <a:lstStyle/>
          <a:p>
            <a:pPr algn="ctr"/>
            <a:r>
              <a:rPr lang="fr-FR" u="sng">
                <a:latin typeface="+mn-lt"/>
              </a:rPr>
              <a:t>Spectre de coordination </a:t>
            </a:r>
          </a:p>
        </p:txBody>
      </p:sp>
      <p:sp>
        <p:nvSpPr>
          <p:cNvPr id="5" name="Arc 4">
            <a:extLst>
              <a:ext uri="{FF2B5EF4-FFF2-40B4-BE49-F238E27FC236}">
                <a16:creationId xmlns:a16="http://schemas.microsoft.com/office/drawing/2014/main" id="{243CCB31-9C2D-41EA-BDF6-C88E1564236D}"/>
              </a:ext>
            </a:extLst>
          </p:cNvPr>
          <p:cNvSpPr/>
          <p:nvPr/>
        </p:nvSpPr>
        <p:spPr>
          <a:xfrm>
            <a:off x="-32833" y="1474912"/>
            <a:ext cx="12070878" cy="5472753"/>
          </a:xfrm>
          <a:prstGeom prst="arc">
            <a:avLst>
              <a:gd name="adj1" fmla="val 11934963"/>
              <a:gd name="adj2" fmla="val 21356755"/>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Oval 5">
            <a:extLst>
              <a:ext uri="{FF2B5EF4-FFF2-40B4-BE49-F238E27FC236}">
                <a16:creationId xmlns:a16="http://schemas.microsoft.com/office/drawing/2014/main" id="{F881A305-98ED-4854-A756-34E71D8AFAE7}"/>
              </a:ext>
            </a:extLst>
          </p:cNvPr>
          <p:cNvSpPr/>
          <p:nvPr/>
        </p:nvSpPr>
        <p:spPr>
          <a:xfrm>
            <a:off x="931595" y="4670253"/>
            <a:ext cx="3061381" cy="178402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a:solidFill>
                  <a:schemeClr val="tx1"/>
                </a:solidFill>
              </a:rPr>
              <a:t>1. Autonomie complète</a:t>
            </a:r>
          </a:p>
        </p:txBody>
      </p:sp>
      <p:sp>
        <p:nvSpPr>
          <p:cNvPr id="7" name="Oval 6">
            <a:extLst>
              <a:ext uri="{FF2B5EF4-FFF2-40B4-BE49-F238E27FC236}">
                <a16:creationId xmlns:a16="http://schemas.microsoft.com/office/drawing/2014/main" id="{8A4ED75E-29CD-48A2-91C8-B0BB91D44210}"/>
              </a:ext>
            </a:extLst>
          </p:cNvPr>
          <p:cNvSpPr/>
          <p:nvPr/>
        </p:nvSpPr>
        <p:spPr>
          <a:xfrm>
            <a:off x="1768025" y="2896062"/>
            <a:ext cx="3408208" cy="1784025"/>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a:solidFill>
                  <a:schemeClr val="tx1"/>
                </a:solidFill>
              </a:rPr>
              <a:t>2.Communication</a:t>
            </a:r>
          </a:p>
        </p:txBody>
      </p:sp>
      <p:sp>
        <p:nvSpPr>
          <p:cNvPr id="8" name="Oval 7">
            <a:extLst>
              <a:ext uri="{FF2B5EF4-FFF2-40B4-BE49-F238E27FC236}">
                <a16:creationId xmlns:a16="http://schemas.microsoft.com/office/drawing/2014/main" id="{56202637-3207-4A60-986B-64EA9E1536D7}"/>
              </a:ext>
            </a:extLst>
          </p:cNvPr>
          <p:cNvSpPr/>
          <p:nvPr/>
        </p:nvSpPr>
        <p:spPr>
          <a:xfrm>
            <a:off x="4309554" y="1679477"/>
            <a:ext cx="3061381" cy="1749523"/>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a:solidFill>
                  <a:schemeClr val="tx1"/>
                </a:solidFill>
              </a:rPr>
              <a:t>3. Coordination coopérative</a:t>
            </a:r>
          </a:p>
        </p:txBody>
      </p:sp>
      <p:sp>
        <p:nvSpPr>
          <p:cNvPr id="9" name="Oval 8">
            <a:extLst>
              <a:ext uri="{FF2B5EF4-FFF2-40B4-BE49-F238E27FC236}">
                <a16:creationId xmlns:a16="http://schemas.microsoft.com/office/drawing/2014/main" id="{3B97BD64-8B9D-4079-B544-1191343F780A}"/>
              </a:ext>
            </a:extLst>
          </p:cNvPr>
          <p:cNvSpPr/>
          <p:nvPr/>
        </p:nvSpPr>
        <p:spPr>
          <a:xfrm>
            <a:off x="7015768" y="2594523"/>
            <a:ext cx="3061381" cy="178402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a:solidFill>
                  <a:schemeClr val="tx1"/>
                </a:solidFill>
              </a:rPr>
              <a:t>4. Activités collaboratives</a:t>
            </a:r>
          </a:p>
        </p:txBody>
      </p:sp>
      <p:sp>
        <p:nvSpPr>
          <p:cNvPr id="10" name="Oval 9">
            <a:extLst>
              <a:ext uri="{FF2B5EF4-FFF2-40B4-BE49-F238E27FC236}">
                <a16:creationId xmlns:a16="http://schemas.microsoft.com/office/drawing/2014/main" id="{338CD0E0-23BF-44AB-857E-DBD6D91523D2}"/>
              </a:ext>
            </a:extLst>
          </p:cNvPr>
          <p:cNvSpPr/>
          <p:nvPr/>
        </p:nvSpPr>
        <p:spPr>
          <a:xfrm>
            <a:off x="9442809" y="3788075"/>
            <a:ext cx="2599065" cy="1784025"/>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a:solidFill>
                  <a:schemeClr val="tx1"/>
                </a:solidFill>
              </a:rPr>
              <a:t>5. Fusion</a:t>
            </a:r>
          </a:p>
        </p:txBody>
      </p:sp>
      <p:sp>
        <p:nvSpPr>
          <p:cNvPr id="11" name="TextBox 10">
            <a:extLst>
              <a:ext uri="{FF2B5EF4-FFF2-40B4-BE49-F238E27FC236}">
                <a16:creationId xmlns:a16="http://schemas.microsoft.com/office/drawing/2014/main" id="{0567A562-7116-4A1E-ACD5-D209F78A6244}"/>
              </a:ext>
            </a:extLst>
          </p:cNvPr>
          <p:cNvSpPr txBox="1"/>
          <p:nvPr/>
        </p:nvSpPr>
        <p:spPr>
          <a:xfrm>
            <a:off x="6189395" y="6488668"/>
            <a:ext cx="6002605" cy="369332"/>
          </a:xfrm>
          <a:prstGeom prst="rect">
            <a:avLst/>
          </a:prstGeom>
          <a:noFill/>
        </p:spPr>
        <p:txBody>
          <a:bodyPr wrap="none" rtlCol="0">
            <a:spAutoFit/>
          </a:bodyPr>
          <a:lstStyle/>
          <a:p>
            <a:r>
              <a:rPr lang="fr-FR" i="1"/>
              <a:t>Source : Document de référence ALNAP, 30</a:t>
            </a:r>
            <a:r>
              <a:rPr lang="fr-FR" i="1" baseline="30000"/>
              <a:t>e</a:t>
            </a:r>
            <a:r>
              <a:rPr lang="fr-FR" i="1"/>
              <a:t> rencontre annuelle, 2015</a:t>
            </a:r>
          </a:p>
        </p:txBody>
      </p:sp>
      <p:sp>
        <p:nvSpPr>
          <p:cNvPr id="2" name="Slide Number Placeholder 1">
            <a:extLst>
              <a:ext uri="{FF2B5EF4-FFF2-40B4-BE49-F238E27FC236}">
                <a16:creationId xmlns:a16="http://schemas.microsoft.com/office/drawing/2014/main" id="{E005EA9F-BB93-4515-B760-95A879B5579D}"/>
              </a:ext>
            </a:extLst>
          </p:cNvPr>
          <p:cNvSpPr>
            <a:spLocks noGrp="1"/>
          </p:cNvSpPr>
          <p:nvPr>
            <p:ph type="sldNum" sz="quarter" idx="12"/>
          </p:nvPr>
        </p:nvSpPr>
        <p:spPr/>
        <p:txBody>
          <a:bodyPr/>
          <a:lstStyle/>
          <a:p>
            <a:fld id="{CD6B2AEB-5293-4EC7-A30F-1DB20CF78EBF}" type="slidenum">
              <a:rPr lang="en-GB" smtClean="0"/>
              <a:t>8</a:t>
            </a:fld>
            <a:endParaRPr lang="en-GB"/>
          </a:p>
        </p:txBody>
      </p:sp>
    </p:spTree>
    <p:extLst>
      <p:ext uri="{BB962C8B-B14F-4D97-AF65-F5344CB8AC3E}">
        <p14:creationId xmlns:p14="http://schemas.microsoft.com/office/powerpoint/2010/main" val="146287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49B659-5BAF-4D62-A5C6-2F9F9748F029}"/>
              </a:ext>
            </a:extLst>
          </p:cNvPr>
          <p:cNvSpPr txBox="1"/>
          <p:nvPr/>
        </p:nvSpPr>
        <p:spPr>
          <a:xfrm>
            <a:off x="1508166" y="0"/>
            <a:ext cx="8756180" cy="769441"/>
          </a:xfrm>
          <a:prstGeom prst="rect">
            <a:avLst/>
          </a:prstGeom>
          <a:noFill/>
        </p:spPr>
        <p:txBody>
          <a:bodyPr wrap="none" rtlCol="0">
            <a:spAutoFit/>
          </a:bodyPr>
          <a:lstStyle/>
          <a:p>
            <a:r>
              <a:rPr lang="fr-FR" sz="4400" u="sng"/>
              <a:t>Exemples de mécanismes de coordination</a:t>
            </a:r>
          </a:p>
        </p:txBody>
      </p:sp>
      <p:sp>
        <p:nvSpPr>
          <p:cNvPr id="5" name="TextBox 4">
            <a:extLst>
              <a:ext uri="{FF2B5EF4-FFF2-40B4-BE49-F238E27FC236}">
                <a16:creationId xmlns:a16="http://schemas.microsoft.com/office/drawing/2014/main" id="{DF185F70-EF68-41E1-94F8-579940D99FD1}"/>
              </a:ext>
            </a:extLst>
          </p:cNvPr>
          <p:cNvSpPr txBox="1"/>
          <p:nvPr/>
        </p:nvSpPr>
        <p:spPr>
          <a:xfrm>
            <a:off x="1508166" y="900970"/>
            <a:ext cx="9630890" cy="3847207"/>
          </a:xfrm>
          <a:prstGeom prst="rect">
            <a:avLst/>
          </a:prstGeom>
          <a:noFill/>
        </p:spPr>
        <p:txBody>
          <a:bodyPr wrap="square" rtlCol="0">
            <a:spAutoFit/>
          </a:bodyPr>
          <a:lstStyle/>
          <a:p>
            <a:pPr marL="342900" indent="-342900">
              <a:buFont typeface="Arial" charset="0"/>
              <a:buChar char="•"/>
            </a:pPr>
            <a:r>
              <a:rPr lang="fr-FR" sz="2400"/>
              <a:t>Mécanismes de coordination nationaux/régionaux spécifiques</a:t>
            </a:r>
          </a:p>
          <a:p>
            <a:pPr marL="342900" indent="-342900">
              <a:buFont typeface="Arial" charset="0"/>
              <a:buChar char="•"/>
            </a:pPr>
            <a:r>
              <a:rPr lang="fr-FR" sz="2400"/>
              <a:t>Approche sectorielle (clusters, résultats de la réforme humanitaire des Nations Unies, 2005)</a:t>
            </a:r>
          </a:p>
          <a:p>
            <a:pPr marL="342900" indent="-342900">
              <a:buFont typeface="Arial" charset="0"/>
              <a:buChar char="•"/>
            </a:pPr>
            <a:endParaRPr lang="en-GB" sz="2400" dirty="0"/>
          </a:p>
          <a:p>
            <a:pPr marL="342900" indent="-342900">
              <a:buFont typeface="Arial" charset="0"/>
              <a:buChar char="•"/>
            </a:pPr>
            <a:r>
              <a:rPr lang="fr-FR" sz="2400"/>
              <a:t>OCHA</a:t>
            </a:r>
          </a:p>
          <a:p>
            <a:pPr marL="800100" lvl="1" indent="-342900">
              <a:buFont typeface="Courier New" charset="0"/>
              <a:buChar char="o"/>
            </a:pPr>
            <a:r>
              <a:rPr lang="fr-FR" sz="2000" i="1"/>
              <a:t>Département du Secrétariat des Nations Unies chargé de rassembler les acteurs humanitaires pour garantir une approche cohérente des situations d’urgence   </a:t>
            </a:r>
          </a:p>
          <a:p>
            <a:pPr marL="800100" lvl="1" indent="-342900">
              <a:buFont typeface="Courier New" charset="0"/>
              <a:buChar char="o"/>
            </a:pPr>
            <a:r>
              <a:rPr lang="fr-FR" sz="2000" i="1"/>
              <a:t>Trois types de fonds communs gérés par l’OCHA : Fonds central pour les interventions d’urgence, Fonds humanitaire commun et Fonds de réserve pour les secours d’urgence</a:t>
            </a:r>
          </a:p>
          <a:p>
            <a:pPr marL="342900" indent="-342900">
              <a:buFont typeface="Arial" charset="0"/>
              <a:buChar char="•"/>
            </a:pPr>
            <a:r>
              <a:rPr lang="fr-FR" sz="2400"/>
              <a:t>IASC (Comité permanent interorganisations)</a:t>
            </a:r>
          </a:p>
          <a:p>
            <a:pPr marL="800100" lvl="1" indent="-342900">
              <a:buFont typeface="Courier New" charset="0"/>
              <a:buChar char="o"/>
            </a:pPr>
            <a:r>
              <a:rPr lang="fr-FR" sz="2000" i="1"/>
              <a:t>Forum pour la coordination, le développement de politiques et la prise de décisions impliquant les acteurs clés des Nations Unies et les partenaires humanitaires hors ONU</a:t>
            </a:r>
          </a:p>
          <a:p>
            <a:pPr marL="342900" indent="-342900">
              <a:buFont typeface="Arial" charset="0"/>
              <a:buChar char="•"/>
            </a:pPr>
            <a:r>
              <a:rPr lang="fr-FR" sz="2400"/>
              <a:t>Conseil international des agences bénévoles</a:t>
            </a:r>
          </a:p>
        </p:txBody>
      </p:sp>
      <p:sp>
        <p:nvSpPr>
          <p:cNvPr id="6" name="TextBox 5">
            <a:extLst>
              <a:ext uri="{FF2B5EF4-FFF2-40B4-BE49-F238E27FC236}">
                <a16:creationId xmlns:a16="http://schemas.microsoft.com/office/drawing/2014/main" id="{F531D775-5D08-4666-8ED7-EA1D9B674832}"/>
              </a:ext>
            </a:extLst>
          </p:cNvPr>
          <p:cNvSpPr txBox="1"/>
          <p:nvPr/>
        </p:nvSpPr>
        <p:spPr>
          <a:xfrm>
            <a:off x="1508166" y="4652130"/>
            <a:ext cx="10177897" cy="1877437"/>
          </a:xfrm>
          <a:prstGeom prst="rect">
            <a:avLst/>
          </a:prstGeom>
          <a:noFill/>
        </p:spPr>
        <p:txBody>
          <a:bodyPr wrap="square" rtlCol="0">
            <a:spAutoFit/>
          </a:bodyPr>
          <a:lstStyle/>
          <a:p>
            <a:endParaRPr lang="en-GB" sz="2400" dirty="0"/>
          </a:p>
          <a:p>
            <a:pPr marL="285750" indent="-285750">
              <a:buFont typeface="Arial" charset="0"/>
              <a:buChar char="•"/>
            </a:pPr>
            <a:r>
              <a:rPr lang="fr-FR" sz="2400"/>
              <a:t>Accords entre l’OMS et l’UNICEF pour toute une série de problèmes de santé (maladies diarrhéiques, malnutrition, etc.)</a:t>
            </a:r>
          </a:p>
          <a:p>
            <a:pPr marL="285750" indent="-285750">
              <a:buFont typeface="Arial" charset="0"/>
              <a:buChar char="•"/>
            </a:pPr>
            <a:r>
              <a:rPr lang="fr-FR" sz="2400"/>
              <a:t>Accord de Séville (1997) </a:t>
            </a:r>
          </a:p>
          <a:p>
            <a:pPr marL="800100" lvl="1" indent="-342900">
              <a:buFont typeface="Courier New" charset="0"/>
              <a:buChar char="o"/>
            </a:pPr>
            <a:r>
              <a:rPr lang="fr-FR" sz="2000" i="1"/>
              <a:t>Cadre de coopération pour le Mouvement de la Croix-Rouge et du Croissant-Rouge</a:t>
            </a:r>
          </a:p>
        </p:txBody>
      </p:sp>
      <p:sp>
        <p:nvSpPr>
          <p:cNvPr id="2" name="Slide Number Placeholder 1">
            <a:extLst>
              <a:ext uri="{FF2B5EF4-FFF2-40B4-BE49-F238E27FC236}">
                <a16:creationId xmlns:a16="http://schemas.microsoft.com/office/drawing/2014/main" id="{383354B3-8BD4-494A-B4C4-88B7B3D1F856}"/>
              </a:ext>
            </a:extLst>
          </p:cNvPr>
          <p:cNvSpPr>
            <a:spLocks noGrp="1"/>
          </p:cNvSpPr>
          <p:nvPr>
            <p:ph type="sldNum" sz="quarter" idx="12"/>
          </p:nvPr>
        </p:nvSpPr>
        <p:spPr/>
        <p:txBody>
          <a:bodyPr/>
          <a:lstStyle/>
          <a:p>
            <a:fld id="{CD6B2AEB-5293-4EC7-A30F-1DB20CF78EBF}" type="slidenum">
              <a:rPr lang="en-GB" smtClean="0"/>
              <a:t>9</a:t>
            </a:fld>
            <a:endParaRPr lang="en-GB"/>
          </a:p>
        </p:txBody>
      </p:sp>
    </p:spTree>
    <p:extLst>
      <p:ext uri="{BB962C8B-B14F-4D97-AF65-F5344CB8AC3E}">
        <p14:creationId xmlns:p14="http://schemas.microsoft.com/office/powerpoint/2010/main" val="3194816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CRCIMP_Country_H xmlns="71402401-ee9a-4cfa-82a8-ebbd88d5d766">
      <Terms xmlns="http://schemas.microsoft.com/office/infopath/2007/PartnerControls">
        <TermInfo xmlns="http://schemas.microsoft.com/office/infopath/2007/PartnerControls">
          <TermName xmlns="http://schemas.microsoft.com/office/infopath/2007/PartnerControls">No Country</TermName>
          <TermId xmlns="http://schemas.microsoft.com/office/infopath/2007/PartnerControls">1f55df4f-c103-4303-b974-426a8e7d1d06</TermId>
        </TermInfo>
      </Terms>
    </ICRCIMP_Country_H>
    <Period_x0020_start xmlns="a8a2af44-4b8d-404b-a8bd-4186350a523c">2023-05-09T16:00:00+00:00</Period_x0020_start>
    <TaxCatchAll xmlns="a8a2af44-4b8d-404b-a8bd-4186350a523c">
      <Value>4</Value>
      <Value>31</Value>
      <Value>2</Value>
      <Value>1</Value>
      <Value>3</Value>
    </TaxCatchAll>
    <ICRCIMP_DocumentType_H xmlns="71402401-ee9a-4cfa-82a8-ebbd88d5d766">
      <Terms xmlns="http://schemas.microsoft.com/office/infopath/2007/PartnerControls"/>
    </ICRCIMP_DocumentType_H>
    <ICRCIMP_IHT_H xmlns="71402401-ee9a-4cfa-82a8-ebbd88d5d766">
      <Terms xmlns="http://schemas.microsoft.com/office/infopath/2007/PartnerControls">
        <TermInfo xmlns="http://schemas.microsoft.com/office/infopath/2007/PartnerControls">
          <TermName xmlns="http://schemas.microsoft.com/office/infopath/2007/PartnerControls">Internal</TermName>
          <TermId xmlns="http://schemas.microsoft.com/office/infopath/2007/PartnerControls">23eb6094-56fc-4ad4-8ae2-cf1575a694f0</TermId>
        </TermInfo>
      </Terms>
    </ICRCIMP_IHT_H>
    <IsIntranet xmlns="a8a2af44-4b8d-404b-a8bd-4186350a523c">false</IsIntranet>
    <ICRCIMP_BusinessFunction_H xmlns="71402401-ee9a-4cfa-82a8-ebbd88d5d766">
      <Terms xmlns="http://schemas.microsoft.com/office/infopath/2007/PartnerControls">
        <TermInfo xmlns="http://schemas.microsoft.com/office/infopath/2007/PartnerControls">
          <TermName xmlns="http://schemas.microsoft.com/office/infopath/2007/PartnerControls">Assistance</TermName>
          <TermId xmlns="http://schemas.microsoft.com/office/infopath/2007/PartnerControls">9015aaae-65d7-4217-8889-581aaffe05a3</TermId>
        </TermInfo>
      </Terms>
    </ICRCIMP_BusinessFunction_H>
    <pe3ed4b1638e49a0a22b56e84a30773f xmlns="775538c5-eb89-48ba-a372-0acd5d6f1291">
      <Terms xmlns="http://schemas.microsoft.com/office/infopath/2007/PartnerControls">
        <TermInfo xmlns="http://schemas.microsoft.com/office/infopath/2007/PartnerControls">
          <TermName xmlns="http://schemas.microsoft.com/office/infopath/2007/PartnerControls">- No key issue</TermName>
          <TermId xmlns="http://schemas.microsoft.com/office/infopath/2007/PartnerControls">32056555-74b8-4174-9beb-b0d6d010855f</TermId>
        </TermInfo>
      </Terms>
    </pe3ed4b1638e49a0a22b56e84a30773f>
    <ICRCIMP_RMIdentifier xmlns="71402401-ee9a-4cfa-82a8-ebbd88d5d766" xsi:nil="true"/>
    <RatingCount xmlns="http://schemas.microsoft.com/sharepoint/v3" xsi:nil="true"/>
    <ICRCIMP_IsRecord xmlns="71402401-ee9a-4cfa-82a8-ebbd88d5d766">true</ICRCIMP_IsRecord>
    <ICRCIMP_RMTransfer xmlns="71402401-ee9a-4cfa-82a8-ebbd88d5d766">
      <Url xsi:nil="true"/>
      <Description xsi:nil="true"/>
    </ICRCIMP_RMTransfer>
    <ICRCIMP_Keyword_H xmlns="71402401-ee9a-4cfa-82a8-ebbd88d5d766">
      <Terms xmlns="http://schemas.microsoft.com/office/infopath/2007/PartnerControls"/>
    </ICRCIMP_Keyword_H>
    <ICRCIMP_OrganizationalAccronym_H xmlns="71402401-ee9a-4cfa-82a8-ebbd88d5d766">
      <Terms xmlns="http://schemas.microsoft.com/office/infopath/2007/PartnerControls"/>
    </ICRCIMP_OrganizationalAccronym_H>
    <AverageRating xmlns="http://schemas.microsoft.com/sharepoint/v3" xsi:nil="true"/>
    <h205814a13eb4c68bb83316f6dea6ef2 xmlns="71402401-ee9a-4cfa-82a8-ebbd88d5d766">
      <Terms xmlns="http://schemas.microsoft.com/office/infopath/2007/PartnerControls"/>
    </h205814a13eb4c68bb83316f6dea6ef2>
    <ICRCIMP_IsFocus xmlns="71402401-ee9a-4cfa-82a8-ebbd88d5d766">false</ICRCIMP_IsFocus>
    <Period_x0020_end xmlns="a8a2af44-4b8d-404b-a8bd-4186350a523c" xsi:nil="true"/>
    <ICRCIMP_RMUnitInCharge_H xmlns="71402401-ee9a-4cfa-82a8-ebbd88d5d766">
      <Terms xmlns="http://schemas.microsoft.com/office/infopath/2007/PartnerControls">
        <TermInfo xmlns="http://schemas.microsoft.com/office/infopath/2007/PartnerControls">
          <TermName xmlns="http://schemas.microsoft.com/office/infopath/2007/PartnerControls">GVA_OP_ASSIST_HELP</TermName>
          <TermId xmlns="http://schemas.microsoft.com/office/infopath/2007/PartnerControls">c53394dc-0df0-45c5-8220-3bdc97c5e4ad</TermId>
        </TermInfo>
      </Terms>
    </ICRCIMP_RMUnitInCharge_H>
    <_dlc_DocId xmlns="a8a2af44-4b8d-404b-a8bd-4186350a523c">TSASSIST-19-3325</_dlc_DocId>
    <_dlc_DocIdUrl xmlns="a8a2af44-4b8d-404b-a8bd-4186350a523c">
      <Url>https://collab.ext.icrc.org/sites/TS_ASSIST/_layouts/15/DocIdRedir.aspx?ID=TSASSIST-19-3325</Url>
      <Description>TSASSIST-19-3325</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ICRC Team Document" ma:contentTypeID="0x010100F306B2604BE44180B8B82333BE64DF4E005A5CBB6C53404A16AAEA5338BA523999000A8DC57427FE8447B6BC7D6E7F551E9D" ma:contentTypeVersion="59" ma:contentTypeDescription="Upload Form" ma:contentTypeScope="" ma:versionID="af942c23399e2bbf09343e682b64174d">
  <xsd:schema xmlns:xsd="http://www.w3.org/2001/XMLSchema" xmlns:xs="http://www.w3.org/2001/XMLSchema" xmlns:p="http://schemas.microsoft.com/office/2006/metadata/properties" xmlns:ns1="http://schemas.microsoft.com/sharepoint/v3" xmlns:ns2="71402401-ee9a-4cfa-82a8-ebbd88d5d766" xmlns:ns3="a8a2af44-4b8d-404b-a8bd-4186350a523c" xmlns:ns4="775538c5-eb89-48ba-a372-0acd5d6f1291" targetNamespace="http://schemas.microsoft.com/office/2006/metadata/properties" ma:root="true" ma:fieldsID="9eefc4f65a2f985d9d7f7f4fa1d65849" ns1:_="" ns2:_="" ns3:_="" ns4:_="">
    <xsd:import namespace="http://schemas.microsoft.com/sharepoint/v3"/>
    <xsd:import namespace="71402401-ee9a-4cfa-82a8-ebbd88d5d766"/>
    <xsd:import namespace="a8a2af44-4b8d-404b-a8bd-4186350a523c"/>
    <xsd:import namespace="775538c5-eb89-48ba-a372-0acd5d6f1291"/>
    <xsd:element name="properties">
      <xsd:complexType>
        <xsd:sequence>
          <xsd:element name="documentManagement">
            <xsd:complexType>
              <xsd:all>
                <xsd:element ref="ns2:ICRCIMP_IsFocus" minOccurs="0"/>
                <xsd:element ref="ns3:IsIntranet" minOccurs="0"/>
                <xsd:element ref="ns3:Period_x0020_start" minOccurs="0"/>
                <xsd:element ref="ns3:Period_x0020_end" minOccurs="0"/>
                <xsd:element ref="ns2:ICRCIMP_IsRecord" minOccurs="0"/>
                <xsd:element ref="ns2:ICRCIMP_RMIdentifier" minOccurs="0"/>
                <xsd:element ref="ns2:ICRCIMP_RMTransfer" minOccurs="0"/>
                <xsd:element ref="ns1:AverageRating" minOccurs="0"/>
                <xsd:element ref="ns1:RatingCount" minOccurs="0"/>
                <xsd:element ref="ns3:_dlc_DocIdUrl" minOccurs="0"/>
                <xsd:element ref="ns2:ICRCIMP_RMUnitInCharge_H" minOccurs="0"/>
                <xsd:element ref="ns3:TaxCatchAll" minOccurs="0"/>
                <xsd:element ref="ns3:TaxCatchAllLabel" minOccurs="0"/>
                <xsd:element ref="ns3:_dlc_DocIdPersistId" minOccurs="0"/>
                <xsd:element ref="ns2:ICRCIMP_Keyword_H" minOccurs="0"/>
                <xsd:element ref="ns3:_dlc_DocId" minOccurs="0"/>
                <xsd:element ref="ns2:ICRCIMP_OrganizationalAccronym_H" minOccurs="0"/>
                <xsd:element ref="ns2:ICRCIMP_Country_H" minOccurs="0"/>
                <xsd:element ref="ns2:ICRCIMP_DocumentType_H" minOccurs="0"/>
                <xsd:element ref="ns2:ICRCIMP_IHT_H" minOccurs="0"/>
                <xsd:element ref="ns2:ICRCIMP_BusinessFunction_H" minOccurs="0"/>
                <xsd:element ref="ns4:pe3ed4b1638e49a0a22b56e84a30773f" minOccurs="0"/>
                <xsd:element ref="ns2:h205814a13eb4c68bb83316f6dea6ef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6" nillable="true" ma:displayName="Rating (0-5)" ma:decimals="2" ma:description="Average value of all the ratings that have been submitted" ma:hidden="true" ma:internalName="AverageRating" ma:readOnly="false">
      <xsd:simpleType>
        <xsd:restriction base="dms:Number"/>
      </xsd:simpleType>
    </xsd:element>
    <xsd:element name="RatingCount" ma:index="17" nillable="true" ma:displayName="Number of Ratings" ma:decimals="0" ma:description="Number of ratings submitted" ma:hidden="true" ma:internalName="RatingCount"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1402401-ee9a-4cfa-82a8-ebbd88d5d766" elementFormDefault="qualified">
    <xsd:import namespace="http://schemas.microsoft.com/office/2006/documentManagement/types"/>
    <xsd:import namespace="http://schemas.microsoft.com/office/infopath/2007/PartnerControls"/>
    <xsd:element name="ICRCIMP_IsFocus" ma:index="5" nillable="true" ma:displayName="Is Key Document" ma:default="0" ma:internalName="ICRCIMP_IsFocus">
      <xsd:simpleType>
        <xsd:restriction base="dms:Boolean"/>
      </xsd:simpleType>
    </xsd:element>
    <xsd:element name="ICRCIMP_IsRecord" ma:index="12" nillable="true" ma:displayName="Is Record" ma:default="0" ma:internalName="ICRCIMP_IsRecord">
      <xsd:simpleType>
        <xsd:restriction base="dms:Boolean"/>
      </xsd:simpleType>
    </xsd:element>
    <xsd:element name="ICRCIMP_RMIdentifier" ma:index="13" nillable="true" ma:displayName="RM Identifier" ma:hidden="true" ma:internalName="ICRCIMP_RMIdentifier" ma:readOnly="false">
      <xsd:simpleType>
        <xsd:restriction base="dms:Text"/>
      </xsd:simpleType>
    </xsd:element>
    <xsd:element name="ICRCIMP_RMTransfer" ma:index="15" nillable="true" ma:displayName="RM Transfer" ma:format="Image" ma:hidden="true" ma:internalName="ICRCIMP_RMTransfer"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ICRCIMP_RMUnitInCharge_H" ma:index="25" nillable="true" ma:taxonomy="true" ma:internalName="ICRCIMP_RMUnitInCharge_H" ma:taxonomyFieldName="ICRCIMP_RMUnitInCharge" ma:displayName="RM Unit In Charge" ma:readOnly="false" ma:default="" ma:fieldId="{6e3f7d82-bb30-4acf-bd11-eef511e2f6ff}" ma:sspId="ab0fa9d1-5a5a-4c9b-9c24-b67ffc5bb60f" ma:termSetId="9e1982ce-954c-4bc3-b476-a56a519943c0" ma:anchorId="63380a77-9e03-450d-9a07-fe8456eb1d4e" ma:open="false" ma:isKeyword="false">
      <xsd:complexType>
        <xsd:sequence>
          <xsd:element ref="pc:Terms" minOccurs="0" maxOccurs="1"/>
        </xsd:sequence>
      </xsd:complexType>
    </xsd:element>
    <xsd:element name="ICRCIMP_Keyword_H" ma:index="29" nillable="true" ma:taxonomy="true" ma:internalName="ICRCIMP_Keyword_H" ma:taxonomyFieldName="ICRCIMP_Keyword" ma:displayName="Keyword" ma:readOnly="false" ma:default="" ma:fieldId="{f27af7a6-d078-4508-aeeb-bc60d2b2a9c2}" ma:taxonomyMulti="true" ma:sspId="ab0fa9d1-5a5a-4c9b-9c24-b67ffc5bb60f" ma:termSetId="9e1982ce-954c-4bc3-b476-a56a519943c0" ma:anchorId="dc16195f-09ad-42a4-9fc8-901be5812cbf" ma:open="false" ma:isKeyword="false">
      <xsd:complexType>
        <xsd:sequence>
          <xsd:element ref="pc:Terms" minOccurs="0" maxOccurs="1"/>
        </xsd:sequence>
      </xsd:complexType>
    </xsd:element>
    <xsd:element name="ICRCIMP_OrganizationalAccronym_H" ma:index="31" nillable="true" ma:taxonomy="true" ma:internalName="ICRCIMP_OrganizationalAccronym_H" ma:taxonomyFieldName="ICRCIMP_OrganizationalAccronym" ma:displayName="Organizational Acronym" ma:readOnly="false" ma:default="" ma:fieldId="{7ccf5c89-e992-4c56-8c3d-f080454b7083}" ma:sspId="ab0fa9d1-5a5a-4c9b-9c24-b67ffc5bb60f" ma:termSetId="9e1982ce-954c-4bc3-b476-a56a519943c0" ma:anchorId="63380a77-9e03-450d-9a07-fe8456eb1d4e" ma:open="false" ma:isKeyword="false">
      <xsd:complexType>
        <xsd:sequence>
          <xsd:element ref="pc:Terms" minOccurs="0" maxOccurs="1"/>
        </xsd:sequence>
      </xsd:complexType>
    </xsd:element>
    <xsd:element name="ICRCIMP_Country_H" ma:index="32" nillable="true" ma:taxonomy="true" ma:internalName="ICRCIMP_Country_H" ma:taxonomyFieldName="ICRCIMP_Country" ma:displayName="Country" ma:readOnly="false" ma:default="" ma:fieldId="{43c356ae-dbf9-4781-9db5-36f4e2c43aa5}" ma:taxonomyMulti="true" ma:sspId="ab0fa9d1-5a5a-4c9b-9c24-b67ffc5bb60f" ma:termSetId="9e1982ce-954c-4bc3-b476-a56a519943c0" ma:anchorId="ef6172f5-22a7-44c1-85b4-1009e07f4347" ma:open="false" ma:isKeyword="false">
      <xsd:complexType>
        <xsd:sequence>
          <xsd:element ref="pc:Terms" minOccurs="0" maxOccurs="1"/>
        </xsd:sequence>
      </xsd:complexType>
    </xsd:element>
    <xsd:element name="ICRCIMP_DocumentType_H" ma:index="33" nillable="true" ma:taxonomy="true" ma:internalName="ICRCIMP_DocumentType_H" ma:taxonomyFieldName="ICRCIMP_DocumentType" ma:displayName="Document Type" ma:readOnly="false" ma:default="" ma:fieldId="{be9838ba-4f15-4a58-a832-ef14848e4da7}" ma:sspId="ab0fa9d1-5a5a-4c9b-9c24-b67ffc5bb60f" ma:termSetId="9e1982ce-954c-4bc3-b476-a56a519943c0" ma:anchorId="d4aee717-125d-40b5-a4ac-9555539d892b" ma:open="false" ma:isKeyword="false">
      <xsd:complexType>
        <xsd:sequence>
          <xsd:element ref="pc:Terms" minOccurs="0" maxOccurs="1"/>
        </xsd:sequence>
      </xsd:complexType>
    </xsd:element>
    <xsd:element name="ICRCIMP_IHT_H" ma:index="34" nillable="true" ma:taxonomy="true" ma:internalName="ICRCIMP_IHT_H" ma:taxonomyFieldName="ICRCIMP_IHT" ma:displayName="IHT" ma:readOnly="false" ma:default="" ma:fieldId="{065c2617-21f6-47e4-87f5-3c0378fecd5d}" ma:sspId="ab0fa9d1-5a5a-4c9b-9c24-b67ffc5bb60f" ma:termSetId="9e1982ce-954c-4bc3-b476-a56a519943c0" ma:anchorId="b0b0a92e-8599-45de-9f88-f18d1883a95e" ma:open="false" ma:isKeyword="false">
      <xsd:complexType>
        <xsd:sequence>
          <xsd:element ref="pc:Terms" minOccurs="0" maxOccurs="1"/>
        </xsd:sequence>
      </xsd:complexType>
    </xsd:element>
    <xsd:element name="ICRCIMP_BusinessFunction_H" ma:index="35" nillable="true" ma:taxonomy="true" ma:internalName="ICRCIMP_BusinessFunction_H" ma:taxonomyFieldName="ICRCIMP_BusinessFunction" ma:displayName="Business Function" ma:readOnly="false" ma:default="" ma:fieldId="{135f9e93-e411-4f51-a3e4-c80a6701173e}" ma:sspId="ab0fa9d1-5a5a-4c9b-9c24-b67ffc5bb60f" ma:termSetId="9e1982ce-954c-4bc3-b476-a56a519943c0" ma:anchorId="1f494b62-34d6-4855-af7c-08b76e795dc3" ma:open="false" ma:isKeyword="false">
      <xsd:complexType>
        <xsd:sequence>
          <xsd:element ref="pc:Terms" minOccurs="0" maxOccurs="1"/>
        </xsd:sequence>
      </xsd:complexType>
    </xsd:element>
    <xsd:element name="h205814a13eb4c68bb83316f6dea6ef2" ma:index="38" nillable="true" ma:taxonomy="true" ma:internalName="h205814a13eb4c68bb83316f6dea6ef2" ma:taxonomyFieldName="ICRCIMP_KeyIssue" ma:displayName="Key Issue" ma:fieldId="{1205814a-13eb-4c68-bb83-316f6dea6ef2}" ma:sspId="ab0fa9d1-5a5a-4c9b-9c24-b67ffc5bb60f" ma:termSetId="9e1982ce-954c-4bc3-b476-a56a519943c0" ma:anchorId="a8ad2310-98ac-4bbe-9c4d-0a57da7951af"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a2af44-4b8d-404b-a8bd-4186350a523c" elementFormDefault="qualified">
    <xsd:import namespace="http://schemas.microsoft.com/office/2006/documentManagement/types"/>
    <xsd:import namespace="http://schemas.microsoft.com/office/infopath/2007/PartnerControls"/>
    <xsd:element name="IsIntranet" ma:index="6" nillable="true" ma:displayName="Is Intranet" ma:default="0" ma:internalName="IsIntranet">
      <xsd:simpleType>
        <xsd:restriction base="dms:Boolean"/>
      </xsd:simpleType>
    </xsd:element>
    <xsd:element name="Period_x0020_start" ma:index="10" nillable="true" ma:displayName="Period start" ma:format="DateOnly" ma:internalName="Period_x0020_start">
      <xsd:simpleType>
        <xsd:restriction base="dms:DateTime"/>
      </xsd:simpleType>
    </xsd:element>
    <xsd:element name="Period_x0020_end" ma:index="11" nillable="true" ma:displayName="Period end" ma:format="DateOnly" ma:internalName="Period_x0020_end">
      <xsd:simpleType>
        <xsd:restriction base="dms:DateTime"/>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TaxCatchAll" ma:index="26" nillable="true" ma:displayName="Taxonomy Catch All Column" ma:hidden="true" ma:list="{bb80481a-0eda-4050-92b4-209d87b2a08d}" ma:internalName="TaxCatchAll" ma:showField="CatchAllData" ma:web="71402401-ee9a-4cfa-82a8-ebbd88d5d766">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hidden="true" ma:list="{bb80481a-0eda-4050-92b4-209d87b2a08d}" ma:internalName="TaxCatchAllLabel" ma:readOnly="true" ma:showField="CatchAllDataLabel" ma:web="71402401-ee9a-4cfa-82a8-ebbd88d5d766">
      <xsd:complexType>
        <xsd:complexContent>
          <xsd:extension base="dms:MultiChoiceLookup">
            <xsd:sequence>
              <xsd:element name="Value" type="dms:Lookup" maxOccurs="unbounded" minOccurs="0"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element name="_dlc_DocId" ma:index="30"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5538c5-eb89-48ba-a372-0acd5d6f1291" elementFormDefault="qualified">
    <xsd:import namespace="http://schemas.microsoft.com/office/2006/documentManagement/types"/>
    <xsd:import namespace="http://schemas.microsoft.com/office/infopath/2007/PartnerControls"/>
    <xsd:element name="pe3ed4b1638e49a0a22b56e84a30773f" ma:index="36" nillable="true" ma:taxonomy="true" ma:internalName="pe3ed4b1638e49a0a22b56e84a30773f" ma:taxonomyFieldName="Key_x0020_Issue" ma:displayName="Key Issue" ma:default="3;#- No key issue|32056555-74b8-4174-9beb-b0d6d010855f" ma:fieldId="{9e3ed4b1-638e-49a0-a22b-56e84a30773f}" ma:sspId="ab0fa9d1-5a5a-4c9b-9c24-b67ffc5bb60f" ma:termSetId="9e1982ce-954c-4bc3-b476-a56a519943c0" ma:anchorId="a8ad2310-98ac-4bbe-9c4d-0a57da7951af"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xsd:element ref="dc:title" minOccurs="0" maxOccurs="1" ma:index="1" ma:displayName="Summary"/>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ab0fa9d1-5a5a-4c9b-9c24-b67ffc5bb60f" ContentTypeId="0x010100F306B2604BE44180B8B82333BE64DF4E005A5CBB6C53404A16AAEA5338BA523999"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91FFC6A-C43C-47E4-96CA-7EC09147E24B}">
  <ds:schemaRefs>
    <ds:schemaRef ds:uri="http://schemas.microsoft.com/sharepoint/v3/contenttype/forms"/>
  </ds:schemaRefs>
</ds:datastoreItem>
</file>

<file path=customXml/itemProps2.xml><?xml version="1.0" encoding="utf-8"?>
<ds:datastoreItem xmlns:ds="http://schemas.openxmlformats.org/officeDocument/2006/customXml" ds:itemID="{9957EE61-9096-452D-93DE-D85D7D736357}">
  <ds:schemaRefs>
    <ds:schemaRef ds:uri="http://schemas.microsoft.com/office/2006/metadata/properties"/>
    <ds:schemaRef ds:uri="http://schemas.microsoft.com/office/infopath/2007/PartnerControls"/>
    <ds:schemaRef ds:uri="71402401-ee9a-4cfa-82a8-ebbd88d5d766"/>
    <ds:schemaRef ds:uri="a8a2af44-4b8d-404b-a8bd-4186350a523c"/>
    <ds:schemaRef ds:uri="775538c5-eb89-48ba-a372-0acd5d6f1291"/>
    <ds:schemaRef ds:uri="http://schemas.microsoft.com/sharepoint/v3"/>
  </ds:schemaRefs>
</ds:datastoreItem>
</file>

<file path=customXml/itemProps3.xml><?xml version="1.0" encoding="utf-8"?>
<ds:datastoreItem xmlns:ds="http://schemas.openxmlformats.org/officeDocument/2006/customXml" ds:itemID="{CD48FB92-1D79-471C-8A55-3F18216F93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402401-ee9a-4cfa-82a8-ebbd88d5d766"/>
    <ds:schemaRef ds:uri="a8a2af44-4b8d-404b-a8bd-4186350a523c"/>
    <ds:schemaRef ds:uri="775538c5-eb89-48ba-a372-0acd5d6f12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EC8AE21-2E30-495B-8CD2-151824AE2F62}">
  <ds:schemaRefs>
    <ds:schemaRef ds:uri="Microsoft.SharePoint.Taxonomy.ContentTypeSync"/>
  </ds:schemaRefs>
</ds:datastoreItem>
</file>

<file path=customXml/itemProps5.xml><?xml version="1.0" encoding="utf-8"?>
<ds:datastoreItem xmlns:ds="http://schemas.openxmlformats.org/officeDocument/2006/customXml" ds:itemID="{DE26E6C0-B7A8-4395-A4A4-0FD2ADBBCE9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185</TotalTime>
  <Words>1351</Words>
  <Application>Microsoft Office PowerPoint</Application>
  <PresentationFormat>Widescreen</PresentationFormat>
  <Paragraphs>175</Paragraphs>
  <Slides>11</Slides>
  <Notes>10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Courier New</vt:lpstr>
      <vt:lpstr>Office Theme</vt:lpstr>
      <vt:lpstr>PowerPoint Presentation</vt:lpstr>
      <vt:lpstr>Objectifs</vt:lpstr>
      <vt:lpstr>PowerPoint Presentation</vt:lpstr>
      <vt:lpstr>Les acteurs dans les interventions humanitaires</vt:lpstr>
      <vt:lpstr>PowerPoint Presentation</vt:lpstr>
      <vt:lpstr>PowerPoint Presentation</vt:lpstr>
      <vt:lpstr>PowerPoint Presentation</vt:lpstr>
      <vt:lpstr>Spectre de coordination </vt:lpstr>
      <vt:lpstr>PowerPoint Presentation</vt:lpstr>
      <vt:lpstr>Approche sectorielle</vt:lpstr>
      <vt:lpstr>Table ronde         Date :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Antje Van Roeden</dc:creator>
  <cp:lastModifiedBy>Aleksandra Kokanovic</cp:lastModifiedBy>
  <cp:revision>18</cp:revision>
  <dcterms:created xsi:type="dcterms:W3CDTF">2019-11-18T21:10:25Z</dcterms:created>
  <dcterms:modified xsi:type="dcterms:W3CDTF">2023-06-02T08:47:15Z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0x010100F306B2604BE44180B8B82333BE64DF4E005A5CBB6C53404A16AAEA5338BA523999000A8DC57427FE8447B6BC7D6E7F551E9D</vt:lpwstr>
  </property>
  <property fmtid="{D5CDD505-2E9C-101B-9397-08002B2CF9AE}" pid="3" name="ICRCIMP_RMUnitInCharge">
    <vt:lpwstr>31;#GVA_OP_ASSIST_HELP|c53394dc-0df0-45c5-8220-3bdc97c5e4ad</vt:lpwstr>
  </property>
  <property fmtid="{D5CDD505-2E9C-101B-9397-08002B2CF9AE}" pid="4" name="ICRCIMP_ManageAccess">
    <vt:bool>false</vt:bool>
  </property>
  <property fmtid="{D5CDD505-2E9C-101B-9397-08002B2CF9AE}" pid="5" name="ICRCIMP_OrganizationalUnit">
    <vt:lpwstr/>
  </property>
  <property fmtid="{D5CDD505-2E9C-101B-9397-08002B2CF9AE}" pid="6" name="ICRCIMP_Site_H">
    <vt:lpwstr/>
  </property>
  <property fmtid="{D5CDD505-2E9C-101B-9397-08002B2CF9AE}" pid="7" name="ICRCIMP_Country">
    <vt:lpwstr>2;#No Country|1f55df4f-c103-4303-b974-426a8e7d1d06</vt:lpwstr>
  </property>
  <property fmtid="{D5CDD505-2E9C-101B-9397-08002B2CF9AE}" pid="8" name="ICRCIMP_OrganizationalAccronym">
    <vt:lpwstr/>
  </property>
  <property fmtid="{D5CDD505-2E9C-101B-9397-08002B2CF9AE}" pid="9" name="ICRCIMP_Site">
    <vt:lpwstr/>
  </property>
  <property fmtid="{D5CDD505-2E9C-101B-9397-08002B2CF9AE}" pid="10" name="ICRCIMP_DocumentType">
    <vt:lpwstr/>
  </property>
  <property fmtid="{D5CDD505-2E9C-101B-9397-08002B2CF9AE}" pid="11" name="Key Issue">
    <vt:lpwstr>3;#- No key issue|32056555-74b8-4174-9beb-b0d6d010855f</vt:lpwstr>
  </property>
  <property fmtid="{D5CDD505-2E9C-101B-9397-08002B2CF9AE}" pid="12" name="ICRCIMP_OrganizationalUnit_H">
    <vt:lpwstr/>
  </property>
  <property fmtid="{D5CDD505-2E9C-101B-9397-08002B2CF9AE}" pid="13" name="ICRCIMP_BusinessFunction">
    <vt:lpwstr>1;#Assistance|9015aaae-65d7-4217-8889-581aaffe05a3</vt:lpwstr>
  </property>
  <property fmtid="{D5CDD505-2E9C-101B-9397-08002B2CF9AE}" pid="14" name="ICRCIMP_Keyword">
    <vt:lpwstr/>
  </property>
  <property fmtid="{D5CDD505-2E9C-101B-9397-08002B2CF9AE}" pid="15" name="ICRCIMP_KeyIssue">
    <vt:lpwstr/>
  </property>
  <property fmtid="{D5CDD505-2E9C-101B-9397-08002B2CF9AE}" pid="16" name="ICRCIMP_IHT">
    <vt:lpwstr>4;#Internal|23eb6094-56fc-4ad4-8ae2-cf1575a694f0</vt:lpwstr>
  </property>
  <property fmtid="{D5CDD505-2E9C-101B-9397-08002B2CF9AE}" pid="17" name="_dlc_DocIdItemGuid">
    <vt:lpwstr>87ccacec-001f-4ded-b450-41fd8637fe02</vt:lpwstr>
  </property>
</Properties>
</file>