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47"/>
  </p:notesMasterIdLst>
  <p:sldIdLst>
    <p:sldId id="256" r:id="rId7"/>
    <p:sldId id="295" r:id="rId8"/>
    <p:sldId id="292" r:id="rId9"/>
    <p:sldId id="279" r:id="rId10"/>
    <p:sldId id="320" r:id="rId11"/>
    <p:sldId id="420" r:id="rId12"/>
    <p:sldId id="341" r:id="rId13"/>
    <p:sldId id="261" r:id="rId14"/>
    <p:sldId id="338" r:id="rId15"/>
    <p:sldId id="335" r:id="rId16"/>
    <p:sldId id="334" r:id="rId17"/>
    <p:sldId id="418" r:id="rId18"/>
    <p:sldId id="328" r:id="rId19"/>
    <p:sldId id="327" r:id="rId20"/>
    <p:sldId id="316" r:id="rId21"/>
    <p:sldId id="336" r:id="rId22"/>
    <p:sldId id="333" r:id="rId23"/>
    <p:sldId id="330" r:id="rId24"/>
    <p:sldId id="332" r:id="rId25"/>
    <p:sldId id="331" r:id="rId26"/>
    <p:sldId id="325" r:id="rId27"/>
    <p:sldId id="258" r:id="rId28"/>
    <p:sldId id="419" r:id="rId29"/>
    <p:sldId id="337" r:id="rId30"/>
    <p:sldId id="284" r:id="rId31"/>
    <p:sldId id="313" r:id="rId32"/>
    <p:sldId id="421" r:id="rId33"/>
    <p:sldId id="347" r:id="rId34"/>
    <p:sldId id="349" r:id="rId35"/>
    <p:sldId id="277" r:id="rId36"/>
    <p:sldId id="344" r:id="rId37"/>
    <p:sldId id="285" r:id="rId38"/>
    <p:sldId id="260" r:id="rId39"/>
    <p:sldId id="262" r:id="rId40"/>
    <p:sldId id="343" r:id="rId41"/>
    <p:sldId id="351" r:id="rId42"/>
    <p:sldId id="274" r:id="rId43"/>
    <p:sldId id="283" r:id="rId44"/>
    <p:sldId id="278" r:id="rId45"/>
    <p:sldId id="324" r:id="rId46"/>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FF0066"/>
    <a:srgbClr val="FEF5CD"/>
    <a:srgbClr val="FEEAC2"/>
    <a:srgbClr val="008A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88079" autoAdjust="0"/>
  </p:normalViewPr>
  <p:slideViewPr>
    <p:cSldViewPr snapToGrid="0">
      <p:cViewPr varScale="1">
        <p:scale>
          <a:sx n="100" d="100"/>
          <a:sy n="100" d="100"/>
        </p:scale>
        <p:origin x="954" y="9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8D80E5-FABB-432B-BF5B-9CF09F5687A1}"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fr-CH"/>
        </a:p>
      </dgm:t>
    </dgm:pt>
    <dgm:pt modelId="{B13F7550-2F2E-4335-8396-0F289CEA0ABA}">
      <dgm:prSet phldrT="[Text]"/>
      <dgm:spPr/>
      <dgm:t>
        <a:bodyPr/>
        <a:lstStyle/>
        <a:p>
          <a:r>
            <a:rPr lang="fr-CH">
              <a:solidFill>
                <a:schemeClr val="tx1"/>
              </a:solidFill>
            </a:rPr>
            <a:t>VOUS</a:t>
          </a:r>
        </a:p>
      </dgm:t>
    </dgm:pt>
    <dgm:pt modelId="{3FDAC9A1-D9D2-4F34-87B1-1FE70D87DBC7}" type="parTrans" cxnId="{4725E30F-B939-4728-8371-3F7F77DE73C1}">
      <dgm:prSet/>
      <dgm:spPr/>
      <dgm:t>
        <a:bodyPr/>
        <a:lstStyle/>
        <a:p>
          <a:endParaRPr lang="fr-CH"/>
        </a:p>
      </dgm:t>
    </dgm:pt>
    <dgm:pt modelId="{1D745FFA-AD36-4912-AD80-4A581C860896}" type="sibTrans" cxnId="{4725E30F-B939-4728-8371-3F7F77DE73C1}">
      <dgm:prSet/>
      <dgm:spPr/>
      <dgm:t>
        <a:bodyPr/>
        <a:lstStyle/>
        <a:p>
          <a:endParaRPr lang="fr-CH"/>
        </a:p>
      </dgm:t>
    </dgm:pt>
    <dgm:pt modelId="{BF899D0A-CDD5-46F4-91D5-DA80D3FF91D3}">
      <dgm:prSet phldrT="[Text]" custT="1"/>
      <dgm:spPr/>
      <dgm:t>
        <a:bodyPr/>
        <a:lstStyle/>
        <a:p>
          <a:r>
            <a:rPr lang="fr-CH" sz="1400" noProof="0">
              <a:solidFill>
                <a:schemeClr val="tx1"/>
              </a:solidFill>
            </a:rPr>
            <a:t>DIRECTION </a:t>
          </a:r>
        </a:p>
        <a:p>
          <a:r>
            <a:rPr lang="fr-CH" sz="1400" noProof="0">
              <a:solidFill>
                <a:schemeClr val="tx1"/>
              </a:solidFill>
            </a:rPr>
            <a:t>Politiques de votre propre organisation  </a:t>
          </a:r>
        </a:p>
      </dgm:t>
    </dgm:pt>
    <dgm:pt modelId="{6FE2EB8D-5085-489D-A0AA-3BEA98B7484E}" type="parTrans" cxnId="{1DBF4727-C729-43A1-92BE-6CBA6480F1D0}">
      <dgm:prSet/>
      <dgm:spPr/>
      <dgm:t>
        <a:bodyPr/>
        <a:lstStyle/>
        <a:p>
          <a:endParaRPr lang="fr-CH"/>
        </a:p>
      </dgm:t>
    </dgm:pt>
    <dgm:pt modelId="{52EC453E-97C6-4F64-9D9D-43B3EFBC2055}" type="sibTrans" cxnId="{1DBF4727-C729-43A1-92BE-6CBA6480F1D0}">
      <dgm:prSet/>
      <dgm:spPr/>
      <dgm:t>
        <a:bodyPr/>
        <a:lstStyle/>
        <a:p>
          <a:endParaRPr lang="fr-CH"/>
        </a:p>
      </dgm:t>
    </dgm:pt>
    <dgm:pt modelId="{350B8935-4811-439D-958F-F74110D28CE1}">
      <dgm:prSet phldrT="[Text]" custT="1"/>
      <dgm:spPr/>
      <dgm:t>
        <a:bodyPr/>
        <a:lstStyle/>
        <a:p>
          <a:endParaRPr lang="en-US" sz="1400" dirty="0">
            <a:solidFill>
              <a:schemeClr val="tx1"/>
            </a:solidFill>
          </a:endParaRPr>
        </a:p>
        <a:p>
          <a:r>
            <a:rPr lang="fr-CH" sz="1400">
              <a:solidFill>
                <a:schemeClr val="tx1"/>
              </a:solidFill>
            </a:rPr>
            <a:t>COMMUNICANTS Soutien de vos collègues de l’Unité communication </a:t>
          </a:r>
        </a:p>
      </dgm:t>
    </dgm:pt>
    <dgm:pt modelId="{097FBD78-C4AB-477F-A161-F05C207CC6D7}" type="parTrans" cxnId="{DFF0B708-50F2-44E8-B9AB-37E3E45B4D0E}">
      <dgm:prSet/>
      <dgm:spPr/>
      <dgm:t>
        <a:bodyPr/>
        <a:lstStyle/>
        <a:p>
          <a:endParaRPr lang="fr-CH"/>
        </a:p>
      </dgm:t>
    </dgm:pt>
    <dgm:pt modelId="{BC614137-9E1B-46BE-A324-F7466D2C7B94}" type="sibTrans" cxnId="{DFF0B708-50F2-44E8-B9AB-37E3E45B4D0E}">
      <dgm:prSet/>
      <dgm:spPr/>
      <dgm:t>
        <a:bodyPr/>
        <a:lstStyle/>
        <a:p>
          <a:endParaRPr lang="fr-CH"/>
        </a:p>
      </dgm:t>
    </dgm:pt>
    <dgm:pt modelId="{FD0190CB-FE64-4459-91C9-AA0EA057B630}">
      <dgm:prSet phldrT="[Text]" custT="1"/>
      <dgm:spPr/>
      <dgm:t>
        <a:bodyPr/>
        <a:lstStyle/>
        <a:p>
          <a:r>
            <a:rPr lang="fr-CH" sz="1400">
              <a:solidFill>
                <a:schemeClr val="tx1"/>
              </a:solidFill>
            </a:rPr>
            <a:t>PERSONNES AFFECTÉES auxquelles vous venez en aide </a:t>
          </a:r>
        </a:p>
        <a:p>
          <a:r>
            <a:rPr lang="fr-CH" sz="1400">
              <a:solidFill>
                <a:schemeClr val="tx1"/>
              </a:solidFill>
            </a:rPr>
            <a:t>PATIENTS</a:t>
          </a:r>
        </a:p>
      </dgm:t>
    </dgm:pt>
    <dgm:pt modelId="{E0FD97D3-894A-4A9D-925F-7A20A793CDDA}" type="parTrans" cxnId="{76C13298-E900-47FA-91CC-D7C3FD2E7785}">
      <dgm:prSet/>
      <dgm:spPr/>
      <dgm:t>
        <a:bodyPr/>
        <a:lstStyle/>
        <a:p>
          <a:endParaRPr lang="fr-CH"/>
        </a:p>
      </dgm:t>
    </dgm:pt>
    <dgm:pt modelId="{B1FF1CDE-1EDE-4578-9F14-80FC9BF1F1FD}" type="sibTrans" cxnId="{76C13298-E900-47FA-91CC-D7C3FD2E7785}">
      <dgm:prSet/>
      <dgm:spPr/>
      <dgm:t>
        <a:bodyPr/>
        <a:lstStyle/>
        <a:p>
          <a:endParaRPr lang="fr-CH"/>
        </a:p>
      </dgm:t>
    </dgm:pt>
    <dgm:pt modelId="{4A7D2C2B-4E42-46A5-96EE-52B589E4FE37}">
      <dgm:prSet phldrT="[Text]" custT="1"/>
      <dgm:spPr/>
      <dgm:t>
        <a:bodyPr/>
        <a:lstStyle/>
        <a:p>
          <a:r>
            <a:rPr lang="fr-CH" sz="1400">
              <a:solidFill>
                <a:schemeClr val="tx1"/>
              </a:solidFill>
            </a:rPr>
            <a:t>JOURNALISTES </a:t>
          </a:r>
        </a:p>
        <a:p>
          <a:r>
            <a:rPr lang="fr-CH" sz="1400">
              <a:solidFill>
                <a:schemeClr val="tx1"/>
              </a:solidFill>
            </a:rPr>
            <a:t>Médias et réseaux sociaux </a:t>
          </a:r>
        </a:p>
      </dgm:t>
    </dgm:pt>
    <dgm:pt modelId="{527BBFF3-9F3E-43C2-A065-9B147582BF12}" type="parTrans" cxnId="{E0736FAE-5CD5-4E41-8326-705E231C2CC0}">
      <dgm:prSet/>
      <dgm:spPr/>
      <dgm:t>
        <a:bodyPr/>
        <a:lstStyle/>
        <a:p>
          <a:endParaRPr lang="fr-CH"/>
        </a:p>
      </dgm:t>
    </dgm:pt>
    <dgm:pt modelId="{92B31C82-02DD-4389-AD5C-F00276018C85}" type="sibTrans" cxnId="{E0736FAE-5CD5-4E41-8326-705E231C2CC0}">
      <dgm:prSet/>
      <dgm:spPr/>
      <dgm:t>
        <a:bodyPr/>
        <a:lstStyle/>
        <a:p>
          <a:endParaRPr lang="fr-CH"/>
        </a:p>
      </dgm:t>
    </dgm:pt>
    <dgm:pt modelId="{7E95107C-9449-41BB-B82C-7682A6217B5D}" type="pres">
      <dgm:prSet presAssocID="{C48D80E5-FABB-432B-BF5B-9CF09F5687A1}" presName="Name0" presStyleCnt="0">
        <dgm:presLayoutVars>
          <dgm:chMax val="1"/>
          <dgm:dir/>
          <dgm:animLvl val="ctr"/>
          <dgm:resizeHandles val="exact"/>
        </dgm:presLayoutVars>
      </dgm:prSet>
      <dgm:spPr/>
    </dgm:pt>
    <dgm:pt modelId="{E40D7E1E-75D0-4843-B9D9-473E97674C8B}" type="pres">
      <dgm:prSet presAssocID="{B13F7550-2F2E-4335-8396-0F289CEA0ABA}" presName="centerShape" presStyleLbl="node0" presStyleIdx="0" presStyleCnt="1" custLinFactNeighborX="-1585" custLinFactNeighborY="0"/>
      <dgm:spPr/>
    </dgm:pt>
    <dgm:pt modelId="{C9476D22-9786-4F64-8195-378F92579BE7}" type="pres">
      <dgm:prSet presAssocID="{BF899D0A-CDD5-46F4-91D5-DA80D3FF91D3}" presName="node" presStyleLbl="node1" presStyleIdx="0" presStyleCnt="4" custScaleX="112515">
        <dgm:presLayoutVars>
          <dgm:bulletEnabled val="1"/>
        </dgm:presLayoutVars>
      </dgm:prSet>
      <dgm:spPr/>
    </dgm:pt>
    <dgm:pt modelId="{475053BD-DD87-4E10-90BA-81F6BC0E4B37}" type="pres">
      <dgm:prSet presAssocID="{BF899D0A-CDD5-46F4-91D5-DA80D3FF91D3}" presName="dummy" presStyleCnt="0"/>
      <dgm:spPr/>
    </dgm:pt>
    <dgm:pt modelId="{0A9A7C5B-D85C-4A75-B1FD-D56763C85A02}" type="pres">
      <dgm:prSet presAssocID="{52EC453E-97C6-4F64-9D9D-43B3EFBC2055}" presName="sibTrans" presStyleLbl="sibTrans2D1" presStyleIdx="0" presStyleCnt="4"/>
      <dgm:spPr/>
    </dgm:pt>
    <dgm:pt modelId="{5CAC548F-4910-427A-ADB0-ECF7EB0D5555}" type="pres">
      <dgm:prSet presAssocID="{350B8935-4811-439D-958F-F74110D28CE1}" presName="node" presStyleLbl="node1" presStyleIdx="1" presStyleCnt="4" custScaleX="118574" custScaleY="112078" custRadScaleRad="98948" custRadScaleInc="-1311">
        <dgm:presLayoutVars>
          <dgm:bulletEnabled val="1"/>
        </dgm:presLayoutVars>
      </dgm:prSet>
      <dgm:spPr/>
    </dgm:pt>
    <dgm:pt modelId="{E332FFBC-C2DF-4E77-9AEC-4166CEA7864B}" type="pres">
      <dgm:prSet presAssocID="{350B8935-4811-439D-958F-F74110D28CE1}" presName="dummy" presStyleCnt="0"/>
      <dgm:spPr/>
    </dgm:pt>
    <dgm:pt modelId="{40C2867E-FF6C-4FF5-9A6E-4385342BB6B7}" type="pres">
      <dgm:prSet presAssocID="{BC614137-9E1B-46BE-A324-F7466D2C7B94}" presName="sibTrans" presStyleLbl="sibTrans2D1" presStyleIdx="1" presStyleCnt="4"/>
      <dgm:spPr/>
    </dgm:pt>
    <dgm:pt modelId="{22E433F0-A63B-4F2D-B552-49D4686B484B}" type="pres">
      <dgm:prSet presAssocID="{FD0190CB-FE64-4459-91C9-AA0EA057B630}" presName="node" presStyleLbl="node1" presStyleIdx="2" presStyleCnt="4" custScaleX="112515" custRadScaleRad="95169">
        <dgm:presLayoutVars>
          <dgm:bulletEnabled val="1"/>
        </dgm:presLayoutVars>
      </dgm:prSet>
      <dgm:spPr/>
    </dgm:pt>
    <dgm:pt modelId="{1E0581FD-8781-4854-A3CA-5FB0722898AD}" type="pres">
      <dgm:prSet presAssocID="{FD0190CB-FE64-4459-91C9-AA0EA057B630}" presName="dummy" presStyleCnt="0"/>
      <dgm:spPr/>
    </dgm:pt>
    <dgm:pt modelId="{10F25DC2-DF80-4D27-ACEB-E98F251D4E0A}" type="pres">
      <dgm:prSet presAssocID="{B1FF1CDE-1EDE-4578-9F14-80FC9BF1F1FD}" presName="sibTrans" presStyleLbl="sibTrans2D1" presStyleIdx="2" presStyleCnt="4"/>
      <dgm:spPr/>
    </dgm:pt>
    <dgm:pt modelId="{405C6348-074B-4A7E-B326-D77E81C73CB6}" type="pres">
      <dgm:prSet presAssocID="{4A7D2C2B-4E42-46A5-96EE-52B589E4FE37}" presName="node" presStyleLbl="node1" presStyleIdx="3" presStyleCnt="4" custScaleX="110415">
        <dgm:presLayoutVars>
          <dgm:bulletEnabled val="1"/>
        </dgm:presLayoutVars>
      </dgm:prSet>
      <dgm:spPr/>
    </dgm:pt>
    <dgm:pt modelId="{624F8A35-EFAD-4AC7-A367-1B2BA5ED88A3}" type="pres">
      <dgm:prSet presAssocID="{4A7D2C2B-4E42-46A5-96EE-52B589E4FE37}" presName="dummy" presStyleCnt="0"/>
      <dgm:spPr/>
    </dgm:pt>
    <dgm:pt modelId="{F8205F09-849F-42F4-BC9A-E36E2E5E698F}" type="pres">
      <dgm:prSet presAssocID="{92B31C82-02DD-4389-AD5C-F00276018C85}" presName="sibTrans" presStyleLbl="sibTrans2D1" presStyleIdx="3" presStyleCnt="4" custLinFactNeighborX="-1997" custLinFactNeighborY="0"/>
      <dgm:spPr/>
    </dgm:pt>
  </dgm:ptLst>
  <dgm:cxnLst>
    <dgm:cxn modelId="{DFF0B708-50F2-44E8-B9AB-37E3E45B4D0E}" srcId="{B13F7550-2F2E-4335-8396-0F289CEA0ABA}" destId="{350B8935-4811-439D-958F-F74110D28CE1}" srcOrd="1" destOrd="0" parTransId="{097FBD78-C4AB-477F-A161-F05C207CC6D7}" sibTransId="{BC614137-9E1B-46BE-A324-F7466D2C7B94}"/>
    <dgm:cxn modelId="{4725E30F-B939-4728-8371-3F7F77DE73C1}" srcId="{C48D80E5-FABB-432B-BF5B-9CF09F5687A1}" destId="{B13F7550-2F2E-4335-8396-0F289CEA0ABA}" srcOrd="0" destOrd="0" parTransId="{3FDAC9A1-D9D2-4F34-87B1-1FE70D87DBC7}" sibTransId="{1D745FFA-AD36-4912-AD80-4A581C860896}"/>
    <dgm:cxn modelId="{1DBF4727-C729-43A1-92BE-6CBA6480F1D0}" srcId="{B13F7550-2F2E-4335-8396-0F289CEA0ABA}" destId="{BF899D0A-CDD5-46F4-91D5-DA80D3FF91D3}" srcOrd="0" destOrd="0" parTransId="{6FE2EB8D-5085-489D-A0AA-3BEA98B7484E}" sibTransId="{52EC453E-97C6-4F64-9D9D-43B3EFBC2055}"/>
    <dgm:cxn modelId="{E137D02B-CB6B-4338-9B5C-24B260C8634F}" type="presOf" srcId="{FD0190CB-FE64-4459-91C9-AA0EA057B630}" destId="{22E433F0-A63B-4F2D-B552-49D4686B484B}" srcOrd="0" destOrd="0" presId="urn:microsoft.com/office/officeart/2005/8/layout/radial6"/>
    <dgm:cxn modelId="{53299189-0CAA-4F8B-9C60-F69FE743029A}" type="presOf" srcId="{4A7D2C2B-4E42-46A5-96EE-52B589E4FE37}" destId="{405C6348-074B-4A7E-B326-D77E81C73CB6}" srcOrd="0" destOrd="0" presId="urn:microsoft.com/office/officeart/2005/8/layout/radial6"/>
    <dgm:cxn modelId="{76C13298-E900-47FA-91CC-D7C3FD2E7785}" srcId="{B13F7550-2F2E-4335-8396-0F289CEA0ABA}" destId="{FD0190CB-FE64-4459-91C9-AA0EA057B630}" srcOrd="2" destOrd="0" parTransId="{E0FD97D3-894A-4A9D-925F-7A20A793CDDA}" sibTransId="{B1FF1CDE-1EDE-4578-9F14-80FC9BF1F1FD}"/>
    <dgm:cxn modelId="{E0736FAE-5CD5-4E41-8326-705E231C2CC0}" srcId="{B13F7550-2F2E-4335-8396-0F289CEA0ABA}" destId="{4A7D2C2B-4E42-46A5-96EE-52B589E4FE37}" srcOrd="3" destOrd="0" parTransId="{527BBFF3-9F3E-43C2-A065-9B147582BF12}" sibTransId="{92B31C82-02DD-4389-AD5C-F00276018C85}"/>
    <dgm:cxn modelId="{79ABA2B6-AD80-49DF-B539-91FD2DD67B10}" type="presOf" srcId="{B1FF1CDE-1EDE-4578-9F14-80FC9BF1F1FD}" destId="{10F25DC2-DF80-4D27-ACEB-E98F251D4E0A}" srcOrd="0" destOrd="0" presId="urn:microsoft.com/office/officeart/2005/8/layout/radial6"/>
    <dgm:cxn modelId="{A195B7BD-6E9E-4FC2-9A8E-6830A27D7075}" type="presOf" srcId="{52EC453E-97C6-4F64-9D9D-43B3EFBC2055}" destId="{0A9A7C5B-D85C-4A75-B1FD-D56763C85A02}" srcOrd="0" destOrd="0" presId="urn:microsoft.com/office/officeart/2005/8/layout/radial6"/>
    <dgm:cxn modelId="{56513EC2-E922-43CE-A955-1BDC68A62116}" type="presOf" srcId="{C48D80E5-FABB-432B-BF5B-9CF09F5687A1}" destId="{7E95107C-9449-41BB-B82C-7682A6217B5D}" srcOrd="0" destOrd="0" presId="urn:microsoft.com/office/officeart/2005/8/layout/radial6"/>
    <dgm:cxn modelId="{A7A6B1C2-5ECA-4F82-8AE0-8D46EF21562F}" type="presOf" srcId="{BC614137-9E1B-46BE-A324-F7466D2C7B94}" destId="{40C2867E-FF6C-4FF5-9A6E-4385342BB6B7}" srcOrd="0" destOrd="0" presId="urn:microsoft.com/office/officeart/2005/8/layout/radial6"/>
    <dgm:cxn modelId="{042E3BCB-7D79-4B70-8235-104BC5127F01}" type="presOf" srcId="{92B31C82-02DD-4389-AD5C-F00276018C85}" destId="{F8205F09-849F-42F4-BC9A-E36E2E5E698F}" srcOrd="0" destOrd="0" presId="urn:microsoft.com/office/officeart/2005/8/layout/radial6"/>
    <dgm:cxn modelId="{68CB03CD-74B5-4EE8-A1A0-7253AE9B90FC}" type="presOf" srcId="{B13F7550-2F2E-4335-8396-0F289CEA0ABA}" destId="{E40D7E1E-75D0-4843-B9D9-473E97674C8B}" srcOrd="0" destOrd="0" presId="urn:microsoft.com/office/officeart/2005/8/layout/radial6"/>
    <dgm:cxn modelId="{6F9171F4-5959-4964-A6D0-9D0565BEED05}" type="presOf" srcId="{350B8935-4811-439D-958F-F74110D28CE1}" destId="{5CAC548F-4910-427A-ADB0-ECF7EB0D5555}" srcOrd="0" destOrd="0" presId="urn:microsoft.com/office/officeart/2005/8/layout/radial6"/>
    <dgm:cxn modelId="{20C2B9F5-D1A6-4B5A-9512-F8C4B29BEB10}" type="presOf" srcId="{BF899D0A-CDD5-46F4-91D5-DA80D3FF91D3}" destId="{C9476D22-9786-4F64-8195-378F92579BE7}" srcOrd="0" destOrd="0" presId="urn:microsoft.com/office/officeart/2005/8/layout/radial6"/>
    <dgm:cxn modelId="{7489F28A-B1B3-42B4-8DAA-893C2A49E2D8}" type="presParOf" srcId="{7E95107C-9449-41BB-B82C-7682A6217B5D}" destId="{E40D7E1E-75D0-4843-B9D9-473E97674C8B}" srcOrd="0" destOrd="0" presId="urn:microsoft.com/office/officeart/2005/8/layout/radial6"/>
    <dgm:cxn modelId="{6110A9E5-D424-4DBA-8D2A-A7BAB8127313}" type="presParOf" srcId="{7E95107C-9449-41BB-B82C-7682A6217B5D}" destId="{C9476D22-9786-4F64-8195-378F92579BE7}" srcOrd="1" destOrd="0" presId="urn:microsoft.com/office/officeart/2005/8/layout/radial6"/>
    <dgm:cxn modelId="{ED84978E-DEDE-407A-836C-2CEE794FCE75}" type="presParOf" srcId="{7E95107C-9449-41BB-B82C-7682A6217B5D}" destId="{475053BD-DD87-4E10-90BA-81F6BC0E4B37}" srcOrd="2" destOrd="0" presId="urn:microsoft.com/office/officeart/2005/8/layout/radial6"/>
    <dgm:cxn modelId="{62B328A4-78B3-4303-A28B-074D99B21C1F}" type="presParOf" srcId="{7E95107C-9449-41BB-B82C-7682A6217B5D}" destId="{0A9A7C5B-D85C-4A75-B1FD-D56763C85A02}" srcOrd="3" destOrd="0" presId="urn:microsoft.com/office/officeart/2005/8/layout/radial6"/>
    <dgm:cxn modelId="{BEF45125-69F9-40DE-A120-BA8DA040DFF1}" type="presParOf" srcId="{7E95107C-9449-41BB-B82C-7682A6217B5D}" destId="{5CAC548F-4910-427A-ADB0-ECF7EB0D5555}" srcOrd="4" destOrd="0" presId="urn:microsoft.com/office/officeart/2005/8/layout/radial6"/>
    <dgm:cxn modelId="{8BE62CC5-C1C0-4ADC-9A41-93E1046D7FB6}" type="presParOf" srcId="{7E95107C-9449-41BB-B82C-7682A6217B5D}" destId="{E332FFBC-C2DF-4E77-9AEC-4166CEA7864B}" srcOrd="5" destOrd="0" presId="urn:microsoft.com/office/officeart/2005/8/layout/radial6"/>
    <dgm:cxn modelId="{1C127048-0D6A-4979-853B-66B2FEB17E63}" type="presParOf" srcId="{7E95107C-9449-41BB-B82C-7682A6217B5D}" destId="{40C2867E-FF6C-4FF5-9A6E-4385342BB6B7}" srcOrd="6" destOrd="0" presId="urn:microsoft.com/office/officeart/2005/8/layout/radial6"/>
    <dgm:cxn modelId="{5D65123C-8840-4224-AB81-78147AFF2B16}" type="presParOf" srcId="{7E95107C-9449-41BB-B82C-7682A6217B5D}" destId="{22E433F0-A63B-4F2D-B552-49D4686B484B}" srcOrd="7" destOrd="0" presId="urn:microsoft.com/office/officeart/2005/8/layout/radial6"/>
    <dgm:cxn modelId="{E6AE462E-63BD-46BB-AAC5-5EDD26D731DE}" type="presParOf" srcId="{7E95107C-9449-41BB-B82C-7682A6217B5D}" destId="{1E0581FD-8781-4854-A3CA-5FB0722898AD}" srcOrd="8" destOrd="0" presId="urn:microsoft.com/office/officeart/2005/8/layout/radial6"/>
    <dgm:cxn modelId="{08D12CEC-E9A8-454C-BC68-72BB473DCE72}" type="presParOf" srcId="{7E95107C-9449-41BB-B82C-7682A6217B5D}" destId="{10F25DC2-DF80-4D27-ACEB-E98F251D4E0A}" srcOrd="9" destOrd="0" presId="urn:microsoft.com/office/officeart/2005/8/layout/radial6"/>
    <dgm:cxn modelId="{07CD66B4-E52B-4D68-B481-E534D2DCD914}" type="presParOf" srcId="{7E95107C-9449-41BB-B82C-7682A6217B5D}" destId="{405C6348-074B-4A7E-B326-D77E81C73CB6}" srcOrd="10" destOrd="0" presId="urn:microsoft.com/office/officeart/2005/8/layout/radial6"/>
    <dgm:cxn modelId="{5C65C7D5-5C7B-4298-A302-09AE5D3C366C}" type="presParOf" srcId="{7E95107C-9449-41BB-B82C-7682A6217B5D}" destId="{624F8A35-EFAD-4AC7-A367-1B2BA5ED88A3}" srcOrd="11" destOrd="0" presId="urn:microsoft.com/office/officeart/2005/8/layout/radial6"/>
    <dgm:cxn modelId="{BF6140B2-25B7-4A47-BDEB-72CE6B15C0B1}" type="presParOf" srcId="{7E95107C-9449-41BB-B82C-7682A6217B5D}" destId="{F8205F09-849F-42F4-BC9A-E36E2E5E698F}"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05F09-849F-42F4-BC9A-E36E2E5E698F}">
      <dsp:nvSpPr>
        <dsp:cNvPr id="0" name=""/>
        <dsp:cNvSpPr/>
      </dsp:nvSpPr>
      <dsp:spPr>
        <a:xfrm>
          <a:off x="1135978" y="767220"/>
          <a:ext cx="5131062" cy="5131062"/>
        </a:xfrm>
        <a:prstGeom prst="blockArc">
          <a:avLst>
            <a:gd name="adj1" fmla="val 1080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F25DC2-DF80-4D27-ACEB-E98F251D4E0A}">
      <dsp:nvSpPr>
        <dsp:cNvPr id="0" name=""/>
        <dsp:cNvSpPr/>
      </dsp:nvSpPr>
      <dsp:spPr>
        <a:xfrm>
          <a:off x="1235519" y="646155"/>
          <a:ext cx="5131062" cy="5131062"/>
        </a:xfrm>
        <a:prstGeom prst="blockArc">
          <a:avLst>
            <a:gd name="adj1" fmla="val 5395986"/>
            <a:gd name="adj2" fmla="val 1063386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C2867E-FF6C-4FF5-9A6E-4385342BB6B7}">
      <dsp:nvSpPr>
        <dsp:cNvPr id="0" name=""/>
        <dsp:cNvSpPr/>
      </dsp:nvSpPr>
      <dsp:spPr>
        <a:xfrm>
          <a:off x="1214179" y="646271"/>
          <a:ext cx="5131062" cy="5131062"/>
        </a:xfrm>
        <a:prstGeom prst="blockArc">
          <a:avLst>
            <a:gd name="adj1" fmla="val 142608"/>
            <a:gd name="adj2" fmla="val 5366712"/>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9A7C5B-D85C-4A75-B1FD-D56763C85A02}">
      <dsp:nvSpPr>
        <dsp:cNvPr id="0" name=""/>
        <dsp:cNvSpPr/>
      </dsp:nvSpPr>
      <dsp:spPr>
        <a:xfrm>
          <a:off x="1212080" y="767081"/>
          <a:ext cx="5131062" cy="5131062"/>
        </a:xfrm>
        <a:prstGeom prst="blockArc">
          <a:avLst>
            <a:gd name="adj1" fmla="val 16236168"/>
            <a:gd name="adj2" fmla="val 21576841"/>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0D7E1E-75D0-4843-B9D9-473E97674C8B}">
      <dsp:nvSpPr>
        <dsp:cNvPr id="0" name=""/>
        <dsp:cNvSpPr/>
      </dsp:nvSpPr>
      <dsp:spPr>
        <a:xfrm>
          <a:off x="2543996" y="2152212"/>
          <a:ext cx="2361078" cy="23610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fr-CH" sz="5200" kern="1200">
              <a:solidFill>
                <a:schemeClr val="tx1"/>
              </a:solidFill>
            </a:rPr>
            <a:t>VOUS</a:t>
          </a:r>
        </a:p>
      </dsp:txBody>
      <dsp:txXfrm>
        <a:off x="2889768" y="2497984"/>
        <a:ext cx="1669534" cy="1669534"/>
      </dsp:txXfrm>
    </dsp:sp>
    <dsp:sp modelId="{C9476D22-9786-4F64-8195-378F92579BE7}">
      <dsp:nvSpPr>
        <dsp:cNvPr id="0" name=""/>
        <dsp:cNvSpPr/>
      </dsp:nvSpPr>
      <dsp:spPr>
        <a:xfrm>
          <a:off x="2874178" y="342"/>
          <a:ext cx="1859596" cy="16527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CH" sz="1400" kern="1200" noProof="0">
              <a:solidFill>
                <a:schemeClr val="tx1"/>
              </a:solidFill>
            </a:rPr>
            <a:t>DIRECTION </a:t>
          </a:r>
        </a:p>
        <a:p>
          <a:pPr marL="0" lvl="0" indent="0" algn="ctr" defTabSz="622300">
            <a:lnSpc>
              <a:spcPct val="90000"/>
            </a:lnSpc>
            <a:spcBef>
              <a:spcPct val="0"/>
            </a:spcBef>
            <a:spcAft>
              <a:spcPct val="35000"/>
            </a:spcAft>
            <a:buNone/>
          </a:pPr>
          <a:r>
            <a:rPr lang="fr-CH" sz="1400" kern="1200" noProof="0">
              <a:solidFill>
                <a:schemeClr val="tx1"/>
              </a:solidFill>
            </a:rPr>
            <a:t>Politiques de votre propre organisation  </a:t>
          </a:r>
        </a:p>
      </dsp:txBody>
      <dsp:txXfrm>
        <a:off x="3146510" y="242382"/>
        <a:ext cx="1314932" cy="1168674"/>
      </dsp:txXfrm>
    </dsp:sp>
    <dsp:sp modelId="{5CAC548F-4910-427A-ADB0-ECF7EB0D5555}">
      <dsp:nvSpPr>
        <dsp:cNvPr id="0" name=""/>
        <dsp:cNvSpPr/>
      </dsp:nvSpPr>
      <dsp:spPr>
        <a:xfrm>
          <a:off x="5303718" y="2389543"/>
          <a:ext cx="1959737" cy="18523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chemeClr val="tx1"/>
            </a:solidFill>
          </a:endParaRPr>
        </a:p>
        <a:p>
          <a:pPr marL="0" lvl="0" indent="0" algn="ctr" defTabSz="622300">
            <a:lnSpc>
              <a:spcPct val="90000"/>
            </a:lnSpc>
            <a:spcBef>
              <a:spcPct val="0"/>
            </a:spcBef>
            <a:spcAft>
              <a:spcPct val="35000"/>
            </a:spcAft>
            <a:buNone/>
          </a:pPr>
          <a:r>
            <a:rPr lang="fr-CH" sz="1400" kern="1200">
              <a:solidFill>
                <a:schemeClr val="tx1"/>
              </a:solidFill>
            </a:rPr>
            <a:t>COMMUNICANTS Soutien de vos collègues de l’Unité communication </a:t>
          </a:r>
        </a:p>
      </dsp:txBody>
      <dsp:txXfrm>
        <a:off x="5590715" y="2660817"/>
        <a:ext cx="1385743" cy="1309826"/>
      </dsp:txXfrm>
    </dsp:sp>
    <dsp:sp modelId="{22E433F0-A63B-4F2D-B552-49D4686B484B}">
      <dsp:nvSpPr>
        <dsp:cNvPr id="0" name=""/>
        <dsp:cNvSpPr/>
      </dsp:nvSpPr>
      <dsp:spPr>
        <a:xfrm>
          <a:off x="2874178" y="4891339"/>
          <a:ext cx="1859596" cy="16527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CH" sz="1400" kern="1200">
              <a:solidFill>
                <a:schemeClr val="tx1"/>
              </a:solidFill>
            </a:rPr>
            <a:t>PERSONNES AFFECTÉES auxquelles vous venez en aide </a:t>
          </a:r>
        </a:p>
        <a:p>
          <a:pPr marL="0" lvl="0" indent="0" algn="ctr" defTabSz="622300">
            <a:lnSpc>
              <a:spcPct val="90000"/>
            </a:lnSpc>
            <a:spcBef>
              <a:spcPct val="0"/>
            </a:spcBef>
            <a:spcAft>
              <a:spcPct val="35000"/>
            </a:spcAft>
            <a:buNone/>
          </a:pPr>
          <a:r>
            <a:rPr lang="fr-CH" sz="1400" kern="1200">
              <a:solidFill>
                <a:schemeClr val="tx1"/>
              </a:solidFill>
            </a:rPr>
            <a:t>PATIENTS</a:t>
          </a:r>
        </a:p>
      </dsp:txBody>
      <dsp:txXfrm>
        <a:off x="3146510" y="5133379"/>
        <a:ext cx="1314932" cy="1168674"/>
      </dsp:txXfrm>
    </dsp:sp>
    <dsp:sp modelId="{405C6348-074B-4A7E-B326-D77E81C73CB6}">
      <dsp:nvSpPr>
        <dsp:cNvPr id="0" name=""/>
        <dsp:cNvSpPr/>
      </dsp:nvSpPr>
      <dsp:spPr>
        <a:xfrm>
          <a:off x="385500" y="2506374"/>
          <a:ext cx="1824889" cy="16527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CH" sz="1400" kern="1200">
              <a:solidFill>
                <a:schemeClr val="tx1"/>
              </a:solidFill>
            </a:rPr>
            <a:t>JOURNALISTES </a:t>
          </a:r>
        </a:p>
        <a:p>
          <a:pPr marL="0" lvl="0" indent="0" algn="ctr" defTabSz="622300">
            <a:lnSpc>
              <a:spcPct val="90000"/>
            </a:lnSpc>
            <a:spcBef>
              <a:spcPct val="0"/>
            </a:spcBef>
            <a:spcAft>
              <a:spcPct val="35000"/>
            </a:spcAft>
            <a:buNone/>
          </a:pPr>
          <a:r>
            <a:rPr lang="fr-CH" sz="1400" kern="1200">
              <a:solidFill>
                <a:schemeClr val="tx1"/>
              </a:solidFill>
            </a:rPr>
            <a:t>Médias et réseaux sociaux </a:t>
          </a:r>
        </a:p>
      </dsp:txBody>
      <dsp:txXfrm>
        <a:off x="652749" y="2748414"/>
        <a:ext cx="1290391" cy="116867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0D6AAFD-6CA6-417D-92CC-8AEE60244822}" type="datetimeFigureOut">
              <a:rPr lang="fr-CH" smtClean="0"/>
              <a:t>19.07.2023</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A23FC84-1DE7-455B-9805-438902049C6C}" type="slidenum">
              <a:rPr lang="fr-CH" smtClean="0"/>
              <a:t>‹#›</a:t>
            </a:fld>
            <a:endParaRPr lang="fr-CH"/>
          </a:p>
        </p:txBody>
      </p:sp>
    </p:spTree>
    <p:extLst>
      <p:ext uri="{BB962C8B-B14F-4D97-AF65-F5344CB8AC3E}">
        <p14:creationId xmlns:p14="http://schemas.microsoft.com/office/powerpoint/2010/main" val="248295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23FC84-1DE7-455B-9805-438902049C6C}" type="slidenum">
              <a:rPr lang="fr-CH" smtClean="0"/>
              <a:t>1</a:t>
            </a:fld>
            <a:endParaRPr lang="fr-CH"/>
          </a:p>
        </p:txBody>
      </p:sp>
    </p:spTree>
    <p:extLst>
      <p:ext uri="{BB962C8B-B14F-4D97-AF65-F5344CB8AC3E}">
        <p14:creationId xmlns:p14="http://schemas.microsoft.com/office/powerpoint/2010/main" val="1038425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Communication product on Health : Example of a Tweet written by the ICRC Head of Delegation in Nigeria just after a Medevac   </a:t>
            </a:r>
            <a:endParaRPr lang="fr-CH" dirty="0"/>
          </a:p>
          <a:p>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10</a:t>
            </a:fld>
            <a:endParaRPr lang="fr-CH"/>
          </a:p>
        </p:txBody>
      </p:sp>
    </p:spTree>
    <p:extLst>
      <p:ext uri="{BB962C8B-B14F-4D97-AF65-F5344CB8AC3E}">
        <p14:creationId xmlns:p14="http://schemas.microsoft.com/office/powerpoint/2010/main" val="1613271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Communication product on Health : Example of a Video with a testimony of an ICRC physiotherapist working in the field in South Sudan   </a:t>
            </a:r>
            <a:endParaRPr lang="fr-CH" dirty="0"/>
          </a:p>
          <a:p>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11</a:t>
            </a:fld>
            <a:endParaRPr lang="fr-CH"/>
          </a:p>
        </p:txBody>
      </p:sp>
    </p:spTree>
    <p:extLst>
      <p:ext uri="{BB962C8B-B14F-4D97-AF65-F5344CB8AC3E}">
        <p14:creationId xmlns:p14="http://schemas.microsoft.com/office/powerpoint/2010/main" val="2389557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Question 3 has a link to the module ‘’Data collection, analysis and sharing’’ earlier in the course, during which we touch on the so called ‘’data dilemma’’</a:t>
            </a:r>
          </a:p>
        </p:txBody>
      </p:sp>
      <p:sp>
        <p:nvSpPr>
          <p:cNvPr id="4" name="Slide Number Placeholder 3"/>
          <p:cNvSpPr>
            <a:spLocks noGrp="1"/>
          </p:cNvSpPr>
          <p:nvPr>
            <p:ph type="sldNum" sz="quarter" idx="10"/>
          </p:nvPr>
        </p:nvSpPr>
        <p:spPr/>
        <p:txBody>
          <a:bodyPr/>
          <a:lstStyle/>
          <a:p>
            <a:fld id="{1A23FC84-1DE7-455B-9805-438902049C6C}" type="slidenum">
              <a:rPr lang="fr-CH" smtClean="0"/>
              <a:t>12</a:t>
            </a:fld>
            <a:endParaRPr lang="fr-CH"/>
          </a:p>
        </p:txBody>
      </p:sp>
    </p:spTree>
    <p:extLst>
      <p:ext uri="{BB962C8B-B14F-4D97-AF65-F5344CB8AC3E}">
        <p14:creationId xmlns:p14="http://schemas.microsoft.com/office/powerpoint/2010/main" val="1857244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Video is part of a Health Care in Danger campaign </a:t>
            </a:r>
          </a:p>
        </p:txBody>
      </p:sp>
      <p:sp>
        <p:nvSpPr>
          <p:cNvPr id="4" name="Slide Number Placeholder 3"/>
          <p:cNvSpPr>
            <a:spLocks noGrp="1"/>
          </p:cNvSpPr>
          <p:nvPr>
            <p:ph type="sldNum" sz="quarter" idx="10"/>
          </p:nvPr>
        </p:nvSpPr>
        <p:spPr/>
        <p:txBody>
          <a:bodyPr/>
          <a:lstStyle/>
          <a:p>
            <a:fld id="{1A23FC84-1DE7-455B-9805-438902049C6C}" type="slidenum">
              <a:rPr lang="fr-CH" smtClean="0"/>
              <a:t>13</a:t>
            </a:fld>
            <a:endParaRPr lang="fr-CH"/>
          </a:p>
        </p:txBody>
      </p:sp>
    </p:spTree>
    <p:extLst>
      <p:ext uri="{BB962C8B-B14F-4D97-AF65-F5344CB8AC3E}">
        <p14:creationId xmlns:p14="http://schemas.microsoft.com/office/powerpoint/2010/main" val="308296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for an ICRC audience  </a:t>
            </a:r>
            <a:endParaRPr lang="fr-CH" dirty="0"/>
          </a:p>
        </p:txBody>
      </p:sp>
      <p:sp>
        <p:nvSpPr>
          <p:cNvPr id="4" name="Slide Number Placeholder 3"/>
          <p:cNvSpPr>
            <a:spLocks noGrp="1"/>
          </p:cNvSpPr>
          <p:nvPr>
            <p:ph type="sldNum" sz="quarter" idx="10"/>
          </p:nvPr>
        </p:nvSpPr>
        <p:spPr/>
        <p:txBody>
          <a:bodyPr/>
          <a:lstStyle/>
          <a:p>
            <a:pPr>
              <a:defRPr/>
            </a:pPr>
            <a:fld id="{7F1F2A9F-C5C7-4619-8AB6-568CCE45CBC1}" type="slidenum">
              <a:rPr lang="en-GB" smtClean="0">
                <a:solidFill>
                  <a:srgbClr val="000000"/>
                </a:solidFill>
              </a:rPr>
              <a:pPr>
                <a:defRPr/>
              </a:pPr>
              <a:t>14</a:t>
            </a:fld>
            <a:endParaRPr lang="en-GB">
              <a:solidFill>
                <a:srgbClr val="000000"/>
              </a:solidFill>
            </a:endParaRPr>
          </a:p>
        </p:txBody>
      </p:sp>
    </p:spTree>
    <p:extLst>
      <p:ext uri="{BB962C8B-B14F-4D97-AF65-F5344CB8AC3E}">
        <p14:creationId xmlns:p14="http://schemas.microsoft.com/office/powerpoint/2010/main" val="291547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 essential, can be skipped if not enough time. </a:t>
            </a:r>
          </a:p>
          <a:p>
            <a:pPr lvl="0"/>
            <a:r>
              <a:rPr lang="en-CA" dirty="0"/>
              <a:t>Used to explain that images have a strong impact and have always been used to communicate</a:t>
            </a:r>
          </a:p>
          <a:p>
            <a:pPr lvl="0"/>
            <a:r>
              <a:rPr lang="en-US" sz="1200" b="1" kern="1200" dirty="0">
                <a:solidFill>
                  <a:schemeClr val="tx1"/>
                </a:solidFill>
                <a:effectLst/>
                <a:latin typeface="+mn-lt"/>
                <a:ea typeface="+mn-ea"/>
                <a:cs typeface="+mn-cs"/>
              </a:rPr>
              <a:t>Humanity, empathy</a:t>
            </a:r>
            <a:r>
              <a:rPr lang="en-US" sz="1200" kern="1200" dirty="0">
                <a:solidFill>
                  <a:schemeClr val="tx1"/>
                </a:solidFill>
                <a:effectLst/>
                <a:latin typeface="+mn-lt"/>
                <a:ea typeface="+mn-ea"/>
                <a:cs typeface="+mn-cs"/>
              </a:rPr>
              <a:t>; always put people at the center of the story</a:t>
            </a:r>
            <a:endParaRPr lang="fr-CH"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Respect dignity and privacy</a:t>
            </a:r>
            <a:r>
              <a:rPr lang="en-US" sz="1200" kern="1200" dirty="0">
                <a:solidFill>
                  <a:schemeClr val="tx1"/>
                </a:solidFill>
                <a:effectLst/>
                <a:latin typeface="+mn-lt"/>
                <a:ea typeface="+mn-ea"/>
                <a:cs typeface="+mn-cs"/>
              </a:rPr>
              <a:t>; always portray people in a dignified manner.</a:t>
            </a:r>
            <a:endParaRPr lang="fr-CH" sz="1200" kern="1200" dirty="0">
              <a:solidFill>
                <a:schemeClr val="tx1"/>
              </a:solidFill>
              <a:effectLst/>
              <a:latin typeface="+mn-lt"/>
              <a:ea typeface="+mn-ea"/>
              <a:cs typeface="+mn-cs"/>
            </a:endParaRPr>
          </a:p>
          <a:p>
            <a:endParaRPr lang="en-CA" dirty="0"/>
          </a:p>
          <a:p>
            <a:endParaRPr lang="en-CA" dirty="0"/>
          </a:p>
        </p:txBody>
      </p:sp>
      <p:sp>
        <p:nvSpPr>
          <p:cNvPr id="4" name="Slide Number Placeholder 3"/>
          <p:cNvSpPr>
            <a:spLocks noGrp="1"/>
          </p:cNvSpPr>
          <p:nvPr>
            <p:ph type="sldNum" sz="quarter" idx="10"/>
          </p:nvPr>
        </p:nvSpPr>
        <p:spPr/>
        <p:txBody>
          <a:bodyPr/>
          <a:lstStyle/>
          <a:p>
            <a:fld id="{1A23FC84-1DE7-455B-9805-438902049C6C}" type="slidenum">
              <a:rPr lang="fr-CH" smtClean="0"/>
              <a:t>15</a:t>
            </a:fld>
            <a:endParaRPr lang="fr-CH"/>
          </a:p>
        </p:txBody>
      </p:sp>
    </p:spTree>
    <p:extLst>
      <p:ext uri="{BB962C8B-B14F-4D97-AF65-F5344CB8AC3E}">
        <p14:creationId xmlns:p14="http://schemas.microsoft.com/office/powerpoint/2010/main" val="4163648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allow to engage in two ways communication with a larger audience. Joyful human stories raise a lot of interest. </a:t>
            </a:r>
          </a:p>
          <a:p>
            <a:pPr lvl="0"/>
            <a:r>
              <a:rPr lang="en-US" sz="1200" b="1" kern="1200" dirty="0">
                <a:solidFill>
                  <a:schemeClr val="tx1"/>
                </a:solidFill>
                <a:effectLst/>
                <a:latin typeface="+mn-lt"/>
                <a:ea typeface="+mn-ea"/>
                <a:cs typeface="+mn-cs"/>
              </a:rPr>
              <a:t>Humanity, empathy</a:t>
            </a:r>
            <a:r>
              <a:rPr lang="en-US" sz="1200" kern="1200" dirty="0">
                <a:solidFill>
                  <a:schemeClr val="tx1"/>
                </a:solidFill>
                <a:effectLst/>
                <a:latin typeface="+mn-lt"/>
                <a:ea typeface="+mn-ea"/>
                <a:cs typeface="+mn-cs"/>
              </a:rPr>
              <a:t>; always put people at the center of the story</a:t>
            </a:r>
            <a:endParaRPr lang="fr-CH"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Respect dignity and privacy</a:t>
            </a:r>
            <a:r>
              <a:rPr lang="en-US" sz="1200" kern="1200" dirty="0">
                <a:solidFill>
                  <a:schemeClr val="tx1"/>
                </a:solidFill>
                <a:effectLst/>
                <a:latin typeface="+mn-lt"/>
                <a:ea typeface="+mn-ea"/>
                <a:cs typeface="+mn-cs"/>
              </a:rPr>
              <a:t>; always portray people in a dignified manner.</a:t>
            </a:r>
            <a:endParaRPr lang="fr-CH" sz="1200" kern="1200" dirty="0">
              <a:solidFill>
                <a:schemeClr val="tx1"/>
              </a:solidFill>
              <a:effectLst/>
              <a:latin typeface="+mn-lt"/>
              <a:ea typeface="+mn-ea"/>
              <a:cs typeface="+mn-cs"/>
            </a:endParaRPr>
          </a:p>
          <a:p>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16</a:t>
            </a:fld>
            <a:endParaRPr lang="fr-CH"/>
          </a:p>
        </p:txBody>
      </p:sp>
    </p:spTree>
    <p:extLst>
      <p:ext uri="{BB962C8B-B14F-4D97-AF65-F5344CB8AC3E}">
        <p14:creationId xmlns:p14="http://schemas.microsoft.com/office/powerpoint/2010/main" val="1111256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Just in case, to illustrate an example in Syria in 2016 </a:t>
            </a:r>
          </a:p>
        </p:txBody>
      </p:sp>
      <p:sp>
        <p:nvSpPr>
          <p:cNvPr id="4" name="Slide Number Placeholder 3"/>
          <p:cNvSpPr>
            <a:spLocks noGrp="1"/>
          </p:cNvSpPr>
          <p:nvPr>
            <p:ph type="sldNum" sz="quarter" idx="10"/>
          </p:nvPr>
        </p:nvSpPr>
        <p:spPr/>
        <p:txBody>
          <a:bodyPr/>
          <a:lstStyle/>
          <a:p>
            <a:fld id="{1A23FC84-1DE7-455B-9805-438902049C6C}" type="slidenum">
              <a:rPr lang="fr-CH" smtClean="0"/>
              <a:t>17</a:t>
            </a:fld>
            <a:endParaRPr lang="fr-CH"/>
          </a:p>
        </p:txBody>
      </p:sp>
    </p:spTree>
    <p:extLst>
      <p:ext uri="{BB962C8B-B14F-4D97-AF65-F5344CB8AC3E}">
        <p14:creationId xmlns:p14="http://schemas.microsoft.com/office/powerpoint/2010/main" val="1295628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Pause. Give enough time for the participants to have a self reflection about it, before giving some elements of response with the next slide </a:t>
            </a:r>
          </a:p>
        </p:txBody>
      </p:sp>
      <p:sp>
        <p:nvSpPr>
          <p:cNvPr id="4" name="Slide Number Placeholder 3"/>
          <p:cNvSpPr>
            <a:spLocks noGrp="1"/>
          </p:cNvSpPr>
          <p:nvPr>
            <p:ph type="sldNum" sz="quarter" idx="10"/>
          </p:nvPr>
        </p:nvSpPr>
        <p:spPr/>
        <p:txBody>
          <a:bodyPr/>
          <a:lstStyle/>
          <a:p>
            <a:fld id="{1A23FC84-1DE7-455B-9805-438902049C6C}" type="slidenum">
              <a:rPr lang="fr-CH" smtClean="0"/>
              <a:t>18</a:t>
            </a:fld>
            <a:endParaRPr lang="fr-CH"/>
          </a:p>
        </p:txBody>
      </p:sp>
    </p:spTree>
    <p:extLst>
      <p:ext uri="{BB962C8B-B14F-4D97-AF65-F5344CB8AC3E}">
        <p14:creationId xmlns:p14="http://schemas.microsoft.com/office/powerpoint/2010/main" val="3976773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why media and fellow colleagues communicators need Health Staff to give interviews for example </a:t>
            </a:r>
          </a:p>
        </p:txBody>
      </p:sp>
      <p:sp>
        <p:nvSpPr>
          <p:cNvPr id="4" name="Slide Number Placeholder 3"/>
          <p:cNvSpPr>
            <a:spLocks noGrp="1"/>
          </p:cNvSpPr>
          <p:nvPr>
            <p:ph type="sldNum" sz="quarter" idx="10"/>
          </p:nvPr>
        </p:nvSpPr>
        <p:spPr/>
        <p:txBody>
          <a:bodyPr/>
          <a:lstStyle/>
          <a:p>
            <a:fld id="{1A23FC84-1DE7-455B-9805-438902049C6C}" type="slidenum">
              <a:rPr lang="fr-CH" smtClean="0"/>
              <a:t>19</a:t>
            </a:fld>
            <a:endParaRPr lang="fr-CH"/>
          </a:p>
        </p:txBody>
      </p:sp>
    </p:spTree>
    <p:extLst>
      <p:ext uri="{BB962C8B-B14F-4D97-AF65-F5344CB8AC3E}">
        <p14:creationId xmlns:p14="http://schemas.microsoft.com/office/powerpoint/2010/main" val="2472810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3FC84-1DE7-455B-9805-438902049C6C}" type="slidenum">
              <a:rPr lang="fr-CH" smtClean="0"/>
              <a:t>2</a:t>
            </a:fld>
            <a:endParaRPr lang="fr-CH"/>
          </a:p>
        </p:txBody>
      </p:sp>
    </p:spTree>
    <p:extLst>
      <p:ext uri="{BB962C8B-B14F-4D97-AF65-F5344CB8AC3E}">
        <p14:creationId xmlns:p14="http://schemas.microsoft.com/office/powerpoint/2010/main" val="1989060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in case as additional resource: Another example of a video with an interview of an ICRC surgeon </a:t>
            </a:r>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20</a:t>
            </a:fld>
            <a:endParaRPr lang="fr-CH"/>
          </a:p>
        </p:txBody>
      </p:sp>
    </p:spTree>
    <p:extLst>
      <p:ext uri="{BB962C8B-B14F-4D97-AF65-F5344CB8AC3E}">
        <p14:creationId xmlns:p14="http://schemas.microsoft.com/office/powerpoint/2010/main" val="60003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responses are coming on the next two slides </a:t>
            </a:r>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21</a:t>
            </a:fld>
            <a:endParaRPr lang="fr-CH"/>
          </a:p>
        </p:txBody>
      </p:sp>
    </p:spTree>
    <p:extLst>
      <p:ext uri="{BB962C8B-B14F-4D97-AF65-F5344CB8AC3E}">
        <p14:creationId xmlns:p14="http://schemas.microsoft.com/office/powerpoint/2010/main" val="2474574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Elements of responses for the exercise: Interacting with Media </a:t>
            </a:r>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22</a:t>
            </a:fld>
            <a:endParaRPr lang="fr-CH"/>
          </a:p>
        </p:txBody>
      </p:sp>
    </p:spTree>
    <p:extLst>
      <p:ext uri="{BB962C8B-B14F-4D97-AF65-F5344CB8AC3E}">
        <p14:creationId xmlns:p14="http://schemas.microsoft.com/office/powerpoint/2010/main" val="3740349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Elements of responses for the exercise: Interacting with Media </a:t>
            </a:r>
            <a:endParaRPr lang="fr-CH" dirty="0"/>
          </a:p>
          <a:p>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23</a:t>
            </a:fld>
            <a:endParaRPr lang="fr-CH"/>
          </a:p>
        </p:txBody>
      </p:sp>
    </p:spTree>
    <p:extLst>
      <p:ext uri="{BB962C8B-B14F-4D97-AF65-F5344CB8AC3E}">
        <p14:creationId xmlns:p14="http://schemas.microsoft.com/office/powerpoint/2010/main" val="3541580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resources available for those who want to learn more about it </a:t>
            </a:r>
          </a:p>
        </p:txBody>
      </p:sp>
      <p:sp>
        <p:nvSpPr>
          <p:cNvPr id="4" name="Slide Number Placeholder 3"/>
          <p:cNvSpPr>
            <a:spLocks noGrp="1"/>
          </p:cNvSpPr>
          <p:nvPr>
            <p:ph type="sldNum" sz="quarter" idx="10"/>
          </p:nvPr>
        </p:nvSpPr>
        <p:spPr/>
        <p:txBody>
          <a:bodyPr/>
          <a:lstStyle/>
          <a:p>
            <a:fld id="{1A23FC84-1DE7-455B-9805-438902049C6C}" type="slidenum">
              <a:rPr lang="fr-CH" smtClean="0"/>
              <a:t>24</a:t>
            </a:fld>
            <a:endParaRPr lang="fr-CH"/>
          </a:p>
        </p:txBody>
      </p:sp>
    </p:spTree>
    <p:extLst>
      <p:ext uri="{BB962C8B-B14F-4D97-AF65-F5344CB8AC3E}">
        <p14:creationId xmlns:p14="http://schemas.microsoft.com/office/powerpoint/2010/main" val="911500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Elements to take in considerations whenever anybody is requested for an interview. </a:t>
            </a:r>
          </a:p>
        </p:txBody>
      </p:sp>
      <p:sp>
        <p:nvSpPr>
          <p:cNvPr id="4" name="Slide Number Placeholder 3"/>
          <p:cNvSpPr>
            <a:spLocks noGrp="1"/>
          </p:cNvSpPr>
          <p:nvPr>
            <p:ph type="sldNum" sz="quarter" idx="10"/>
          </p:nvPr>
        </p:nvSpPr>
        <p:spPr/>
        <p:txBody>
          <a:bodyPr/>
          <a:lstStyle/>
          <a:p>
            <a:fld id="{1A23FC84-1DE7-455B-9805-438902049C6C}" type="slidenum">
              <a:rPr lang="fr-CH" smtClean="0"/>
              <a:t>25</a:t>
            </a:fld>
            <a:endParaRPr lang="fr-CH"/>
          </a:p>
        </p:txBody>
      </p:sp>
    </p:spTree>
    <p:extLst>
      <p:ext uri="{BB962C8B-B14F-4D97-AF65-F5344CB8AC3E}">
        <p14:creationId xmlns:p14="http://schemas.microsoft.com/office/powerpoint/2010/main" val="1654185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a:t>Take away – Key learning points for interviews </a:t>
            </a:r>
          </a:p>
          <a:p>
            <a:pPr lvl="0"/>
            <a:r>
              <a:rPr lang="en-US" b="0" dirty="0"/>
              <a:t>Know your audience: The two memes illustrate the word “Health” in the language sign </a:t>
            </a:r>
            <a:endParaRPr lang="fr-CH" b="0" dirty="0"/>
          </a:p>
        </p:txBody>
      </p:sp>
      <p:sp>
        <p:nvSpPr>
          <p:cNvPr id="4" name="Slide Number Placeholder 3"/>
          <p:cNvSpPr>
            <a:spLocks noGrp="1"/>
          </p:cNvSpPr>
          <p:nvPr>
            <p:ph type="sldNum" sz="quarter" idx="10"/>
          </p:nvPr>
        </p:nvSpPr>
        <p:spPr/>
        <p:txBody>
          <a:bodyPr/>
          <a:lstStyle/>
          <a:p>
            <a:fld id="{1A23FC84-1DE7-455B-9805-438902049C6C}" type="slidenum">
              <a:rPr lang="fr-CH" smtClean="0"/>
              <a:t>26</a:t>
            </a:fld>
            <a:endParaRPr lang="fr-CH"/>
          </a:p>
        </p:txBody>
      </p:sp>
    </p:spTree>
    <p:extLst>
      <p:ext uri="{BB962C8B-B14F-4D97-AF65-F5344CB8AC3E}">
        <p14:creationId xmlns:p14="http://schemas.microsoft.com/office/powerpoint/2010/main" val="1817974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Optional: In complement to the tips for interviews with Media, the brochure “</a:t>
            </a:r>
            <a:r>
              <a:rPr lang="en-GB" sz="1200" i="1" kern="1200" dirty="0">
                <a:solidFill>
                  <a:schemeClr val="tx1"/>
                </a:solidFill>
                <a:effectLst/>
                <a:latin typeface="+mn-lt"/>
                <a:ea typeface="+mn-ea"/>
                <a:cs typeface="+mn-cs"/>
              </a:rPr>
              <a:t>Health Care in Danger, the responsibilities of health- care personnel</a:t>
            </a:r>
            <a:r>
              <a:rPr lang="en-GB" sz="1200" kern="1200" dirty="0">
                <a:solidFill>
                  <a:schemeClr val="tx1"/>
                </a:solidFill>
                <a:effectLst/>
                <a:latin typeface="+mn-lt"/>
                <a:ea typeface="+mn-ea"/>
                <a:cs typeface="+mn-cs"/>
              </a:rPr>
              <a:t>” has got an interesting chapter : </a:t>
            </a:r>
            <a:r>
              <a:rPr lang="en-GB" sz="1200" b="1" kern="1200" dirty="0">
                <a:solidFill>
                  <a:schemeClr val="tx1"/>
                </a:solidFill>
                <a:effectLst/>
                <a:latin typeface="+mn-lt"/>
                <a:ea typeface="+mn-ea"/>
                <a:cs typeface="+mn-cs"/>
              </a:rPr>
              <a:t>Media p. 94 &amp; 95. </a:t>
            </a:r>
            <a:r>
              <a:rPr lang="en-GB" sz="1200" b="0" kern="1200" dirty="0">
                <a:solidFill>
                  <a:schemeClr val="tx1"/>
                </a:solidFill>
                <a:effectLst/>
                <a:latin typeface="+mn-lt"/>
                <a:ea typeface="+mn-ea"/>
                <a:cs typeface="+mn-cs"/>
              </a:rPr>
              <a:t>This document is available on line in PDF </a:t>
            </a:r>
            <a:endParaRPr lang="fr-CH" b="0" dirty="0"/>
          </a:p>
        </p:txBody>
      </p:sp>
      <p:sp>
        <p:nvSpPr>
          <p:cNvPr id="4" name="Slide Number Placeholder 3"/>
          <p:cNvSpPr>
            <a:spLocks noGrp="1"/>
          </p:cNvSpPr>
          <p:nvPr>
            <p:ph type="sldNum" sz="quarter" idx="10"/>
          </p:nvPr>
        </p:nvSpPr>
        <p:spPr/>
        <p:txBody>
          <a:bodyPr/>
          <a:lstStyle/>
          <a:p>
            <a:fld id="{1A23FC84-1DE7-455B-9805-438902049C6C}" type="slidenum">
              <a:rPr lang="fr-CH" smtClean="0"/>
              <a:t>27</a:t>
            </a:fld>
            <a:endParaRPr lang="fr-CH"/>
          </a:p>
        </p:txBody>
      </p:sp>
    </p:spTree>
    <p:extLst>
      <p:ext uri="{BB962C8B-B14F-4D97-AF65-F5344CB8AC3E}">
        <p14:creationId xmlns:p14="http://schemas.microsoft.com/office/powerpoint/2010/main" val="1939123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F8C150-EA5F-4672-AE8E-5E5D46BA0248}" type="slidenum">
              <a:rPr lang="en-GB"/>
              <a:pPr/>
              <a:t>29</a:t>
            </a:fld>
            <a:endParaRPr lang="en-GB"/>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s-ES" dirty="0" err="1"/>
              <a:t>Click</a:t>
            </a:r>
            <a:r>
              <a:rPr lang="es-ES" dirty="0"/>
              <a:t> </a:t>
            </a:r>
            <a:r>
              <a:rPr lang="es-ES" dirty="0" err="1"/>
              <a:t>on</a:t>
            </a:r>
            <a:r>
              <a:rPr lang="es-ES" dirty="0"/>
              <a:t> </a:t>
            </a:r>
            <a:r>
              <a:rPr lang="es-ES" dirty="0" err="1"/>
              <a:t>this</a:t>
            </a:r>
            <a:r>
              <a:rPr lang="es-ES" dirty="0"/>
              <a:t> link </a:t>
            </a:r>
            <a:r>
              <a:rPr lang="es-ES" dirty="0" err="1"/>
              <a:t>to</a:t>
            </a:r>
            <a:r>
              <a:rPr lang="es-ES" dirty="0"/>
              <a:t> show </a:t>
            </a:r>
            <a:r>
              <a:rPr lang="es-ES" dirty="0" err="1"/>
              <a:t>the</a:t>
            </a:r>
            <a:r>
              <a:rPr lang="es-ES" dirty="0"/>
              <a:t> video : </a:t>
            </a:r>
            <a:r>
              <a:rPr lang="fr-CH" dirty="0"/>
              <a:t>https://www.youtube.com/watch?v=pEzeRGgH0lQ</a:t>
            </a:r>
          </a:p>
          <a:p>
            <a:endParaRPr lang="es-ES" dirty="0"/>
          </a:p>
        </p:txBody>
      </p:sp>
    </p:spTree>
    <p:extLst>
      <p:ext uri="{BB962C8B-B14F-4D97-AF65-F5344CB8AC3E}">
        <p14:creationId xmlns:p14="http://schemas.microsoft.com/office/powerpoint/2010/main" val="3616936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t>SOURCE: World Humanitarian Summit – COMMUNITY CONSULATIONS</a:t>
            </a:r>
            <a:endParaRPr lang="en-GB" dirty="0"/>
          </a:p>
          <a:p>
            <a:r>
              <a:rPr lang="en-GB" dirty="0"/>
              <a:t>https://consultations.worldhumanitariansummit.org/bitcache/069aa44b39f84506ac6e6712fd2ce4fccde2cf9b?vid=579670&amp;disposition=inline&amp;op=view</a:t>
            </a:r>
          </a:p>
          <a:p>
            <a:endParaRPr lang="en-GB" dirty="0"/>
          </a:p>
          <a:p>
            <a:r>
              <a:rPr lang="en-GB" dirty="0"/>
              <a:t>In preparation for the World Humanitarian Summit (WHS), the WHS</a:t>
            </a:r>
            <a:r>
              <a:rPr lang="en-GB" baseline="0" dirty="0"/>
              <a:t> </a:t>
            </a:r>
            <a:r>
              <a:rPr lang="en-GB" dirty="0"/>
              <a:t>secretariat commissioned Ipsos to conduct community consultations</a:t>
            </a:r>
            <a:r>
              <a:rPr lang="en-GB" baseline="0" dirty="0"/>
              <a:t> </a:t>
            </a:r>
            <a:r>
              <a:rPr lang="en-GB" dirty="0"/>
              <a:t>with crisis-affected communities in multiple focus countries. The</a:t>
            </a:r>
            <a:r>
              <a:rPr lang="en-GB" baseline="0" dirty="0"/>
              <a:t> </a:t>
            </a:r>
            <a:r>
              <a:rPr lang="en-GB" dirty="0"/>
              <a:t>countries chosen for the consultations were Afghanistan, Guinea, South</a:t>
            </a:r>
            <a:r>
              <a:rPr lang="en-GB" baseline="0" dirty="0"/>
              <a:t> </a:t>
            </a:r>
            <a:r>
              <a:rPr lang="en-GB" dirty="0"/>
              <a:t>Sudan, Syria, and Ukraine, representing a diverse range of geographic</a:t>
            </a:r>
            <a:r>
              <a:rPr lang="en-GB" baseline="0" dirty="0"/>
              <a:t> </a:t>
            </a:r>
            <a:r>
              <a:rPr lang="en-GB" dirty="0"/>
              <a:t>regions, humanitarian contexts, and actors. </a:t>
            </a:r>
          </a:p>
          <a:p>
            <a:endParaRPr lang="fr-CH" dirty="0"/>
          </a:p>
        </p:txBody>
      </p:sp>
      <p:sp>
        <p:nvSpPr>
          <p:cNvPr id="4" name="Slide Number Placeholder 3"/>
          <p:cNvSpPr>
            <a:spLocks noGrp="1"/>
          </p:cNvSpPr>
          <p:nvPr>
            <p:ph type="sldNum" sz="quarter" idx="10"/>
          </p:nvPr>
        </p:nvSpPr>
        <p:spPr/>
        <p:txBody>
          <a:bodyPr/>
          <a:lstStyle/>
          <a:p>
            <a:fld id="{E6E87C4C-A42D-41C7-8D03-94A0493FE017}" type="slidenum">
              <a:rPr lang="fr-CH" smtClean="0"/>
              <a:t>30</a:t>
            </a:fld>
            <a:endParaRPr lang="fr-CH"/>
          </a:p>
        </p:txBody>
      </p:sp>
    </p:spTree>
    <p:extLst>
      <p:ext uri="{BB962C8B-B14F-4D97-AF65-F5344CB8AC3E}">
        <p14:creationId xmlns:p14="http://schemas.microsoft.com/office/powerpoint/2010/main" val="288732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3FC84-1DE7-455B-9805-438902049C6C}" type="slidenum">
              <a:rPr lang="fr-CH" smtClean="0"/>
              <a:t>3</a:t>
            </a:fld>
            <a:endParaRPr lang="fr-CH"/>
          </a:p>
        </p:txBody>
      </p:sp>
    </p:spTree>
    <p:extLst>
      <p:ext uri="{BB962C8B-B14F-4D97-AF65-F5344CB8AC3E}">
        <p14:creationId xmlns:p14="http://schemas.microsoft.com/office/powerpoint/2010/main" val="4005699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Access to information is a right and is just as vital as food and shelter.</a:t>
            </a:r>
          </a:p>
          <a:p>
            <a:endParaRPr lang="en-GB" u="sng" dirty="0"/>
          </a:p>
          <a:p>
            <a:r>
              <a:rPr lang="en-GB" u="sng" dirty="0"/>
              <a:t>While improving the institutional approach to engaging with and being accountable to affected people (AAP) is an ethical responsibility, the need to adapt and improve our AAP approach is also dictated by a changing humanitarian landscape:</a:t>
            </a:r>
          </a:p>
          <a:p>
            <a:endParaRPr lang="en-US" baseline="0" dirty="0"/>
          </a:p>
          <a:p>
            <a:pPr marL="233309" indent="-233309">
              <a:buAutoNum type="arabicPeriod"/>
            </a:pPr>
            <a:r>
              <a:rPr lang="en-US" b="1" baseline="0" dirty="0"/>
              <a:t>Changing humanitarian landscape and technological disruption </a:t>
            </a:r>
            <a:r>
              <a:rPr lang="en-US" baseline="0" dirty="0"/>
              <a:t>– for example, people may not need our satellite phones. They may have their own mobile phones and their most immediate need may be energy to charge their phones and connectivity to get online.</a:t>
            </a:r>
            <a:endParaRPr lang="en-GB" baseline="0" dirty="0"/>
          </a:p>
          <a:p>
            <a:pPr marL="233309" indent="-233309">
              <a:buAutoNum type="arabicPeriod"/>
            </a:pPr>
            <a:r>
              <a:rPr lang="en-US" b="1" baseline="0" dirty="0"/>
              <a:t>People’s increasing and more visible demand for interaction, transparency and accountability </a:t>
            </a:r>
            <a:r>
              <a:rPr lang="en-US" baseline="0" dirty="0"/>
              <a:t>from governments, the media and also </a:t>
            </a:r>
            <a:r>
              <a:rPr lang="en-US" baseline="0" dirty="0" err="1"/>
              <a:t>organisations</a:t>
            </a:r>
            <a:r>
              <a:rPr lang="en-US" baseline="0" dirty="0"/>
              <a:t> like us.</a:t>
            </a:r>
          </a:p>
          <a:p>
            <a:endParaRPr lang="en-US" dirty="0"/>
          </a:p>
          <a:p>
            <a:r>
              <a:rPr lang="en-GB" dirty="0"/>
              <a:t>The complexity of today’s armed conflicts and the sensitivity and insecurity characterizing the contexts in which humanitarian organizations operate force us to adapt and consider new approaches and ways of working. At the same time, new technologies, allowing people around the world to better organize their own response and engage more effectively with each other, governments, media and humanitarian organisations, have changed people’s ability to voice their needs and expectations. This connectivity further empowers affected people to demand greater interaction, transparency and accountability from all stakeholders, including the ICRC. This means that institutionally, and within the specific contextual limitations, we need to become more accessible and responsive to affected people.</a:t>
            </a:r>
          </a:p>
          <a:p>
            <a:endParaRPr lang="fr-CH" dirty="0"/>
          </a:p>
        </p:txBody>
      </p:sp>
      <p:sp>
        <p:nvSpPr>
          <p:cNvPr id="4" name="Slide Number Placeholder 3"/>
          <p:cNvSpPr>
            <a:spLocks noGrp="1"/>
          </p:cNvSpPr>
          <p:nvPr>
            <p:ph type="sldNum" sz="quarter" idx="10"/>
          </p:nvPr>
        </p:nvSpPr>
        <p:spPr/>
        <p:txBody>
          <a:bodyPr/>
          <a:lstStyle/>
          <a:p>
            <a:fld id="{E6E87C4C-A42D-41C7-8D03-94A0493FE017}" type="slidenum">
              <a:rPr lang="fr-CH" smtClean="0"/>
              <a:t>31</a:t>
            </a:fld>
            <a:endParaRPr lang="fr-CH"/>
          </a:p>
        </p:txBody>
      </p:sp>
    </p:spTree>
    <p:extLst>
      <p:ext uri="{BB962C8B-B14F-4D97-AF65-F5344CB8AC3E}">
        <p14:creationId xmlns:p14="http://schemas.microsoft.com/office/powerpoint/2010/main" val="2308844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Info-as-Aid</a:t>
            </a:r>
          </a:p>
          <a:p>
            <a:r>
              <a:rPr lang="en-US" b="1" dirty="0"/>
              <a:t>Water points </a:t>
            </a:r>
            <a:r>
              <a:rPr lang="en-US" dirty="0"/>
              <a:t>in Aleppo, Syria. Map geolocating the nearest drinking water points. Shared through social media, feedback from the communities helped correct locations if needed.</a:t>
            </a:r>
          </a:p>
          <a:p>
            <a:r>
              <a:rPr lang="en-US" b="1" dirty="0"/>
              <a:t>Leishmaniasis campaign</a:t>
            </a:r>
            <a:r>
              <a:rPr lang="en-US" dirty="0"/>
              <a:t>. Using social media to raise awareness about the disease, the symptoms to look out for and where to get treated.</a:t>
            </a:r>
          </a:p>
          <a:p>
            <a:endParaRPr lang="en-US" dirty="0"/>
          </a:p>
        </p:txBody>
      </p:sp>
      <p:sp>
        <p:nvSpPr>
          <p:cNvPr id="4" name="Slide Number Placeholder 3"/>
          <p:cNvSpPr>
            <a:spLocks noGrp="1"/>
          </p:cNvSpPr>
          <p:nvPr>
            <p:ph type="sldNum" sz="quarter" idx="10"/>
          </p:nvPr>
        </p:nvSpPr>
        <p:spPr/>
        <p:txBody>
          <a:bodyPr/>
          <a:lstStyle/>
          <a:p>
            <a:fld id="{E6E87C4C-A42D-41C7-8D03-94A0493FE017}" type="slidenum">
              <a:rPr lang="fr-CH" smtClean="0"/>
              <a:t>32</a:t>
            </a:fld>
            <a:endParaRPr lang="fr-CH"/>
          </a:p>
        </p:txBody>
      </p:sp>
    </p:spTree>
    <p:extLst>
      <p:ext uri="{BB962C8B-B14F-4D97-AF65-F5344CB8AC3E}">
        <p14:creationId xmlns:p14="http://schemas.microsoft.com/office/powerpoint/2010/main" val="541572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ICRC’s “official” definition</a:t>
            </a:r>
            <a:r>
              <a:rPr lang="en-GB" baseline="0" dirty="0"/>
              <a:t> – note we are dividing it in two parts:</a:t>
            </a:r>
          </a:p>
          <a:p>
            <a:pPr marL="233309" indent="-233309">
              <a:buAutoNum type="arabicPeriod"/>
            </a:pPr>
            <a:r>
              <a:rPr lang="en-GB" baseline="0" dirty="0"/>
              <a:t>Provision of information-as-a-aid</a:t>
            </a:r>
          </a:p>
          <a:p>
            <a:pPr marL="233309" indent="-233309">
              <a:buAutoNum type="arabicPeriod"/>
            </a:pPr>
            <a:r>
              <a:rPr lang="en-GB" baseline="0" dirty="0"/>
              <a:t>Two way communication for listening and feedback</a:t>
            </a:r>
          </a:p>
          <a:p>
            <a:pPr marL="233309" indent="-233309">
              <a:buAutoNum type="arabicPeriod"/>
            </a:pPr>
            <a:endParaRPr lang="en-US" baseline="0" dirty="0"/>
          </a:p>
          <a:p>
            <a:r>
              <a:rPr lang="en-US" dirty="0"/>
              <a:t>Community engagement can critically help the ICRC to better understand the environment in which operates as well as improve its acceptance, proximity and access to communities, and its reputation. </a:t>
            </a:r>
          </a:p>
          <a:p>
            <a:r>
              <a:rPr lang="en-US" dirty="0"/>
              <a:t>Community engagement is an </a:t>
            </a:r>
            <a:r>
              <a:rPr lang="en-US" b="1" i="1" dirty="0"/>
              <a:t>attitude</a:t>
            </a:r>
            <a:r>
              <a:rPr lang="en-US" dirty="0"/>
              <a:t>, a key component to programming - </a:t>
            </a:r>
            <a:r>
              <a:rPr lang="en-US" u="sng" dirty="0"/>
              <a:t>not a distinct nor a ‘new’ activity </a:t>
            </a:r>
            <a:r>
              <a:rPr lang="en-US" dirty="0"/>
              <a:t>- that puts communities at the center of protection and assistance activities.</a:t>
            </a:r>
          </a:p>
          <a:p>
            <a:endParaRPr lang="fr-CH" dirty="0"/>
          </a:p>
        </p:txBody>
      </p:sp>
      <p:sp>
        <p:nvSpPr>
          <p:cNvPr id="4" name="Slide Number Placeholder 3"/>
          <p:cNvSpPr>
            <a:spLocks noGrp="1"/>
          </p:cNvSpPr>
          <p:nvPr>
            <p:ph type="sldNum" sz="quarter" idx="10"/>
          </p:nvPr>
        </p:nvSpPr>
        <p:spPr/>
        <p:txBody>
          <a:bodyPr/>
          <a:lstStyle/>
          <a:p>
            <a:fld id="{E6E87C4C-A42D-41C7-8D03-94A0493FE017}" type="slidenum">
              <a:rPr lang="fr-CH" smtClean="0"/>
              <a:t>33</a:t>
            </a:fld>
            <a:endParaRPr lang="fr-CH"/>
          </a:p>
        </p:txBody>
      </p:sp>
    </p:spTree>
    <p:extLst>
      <p:ext uri="{BB962C8B-B14F-4D97-AF65-F5344CB8AC3E}">
        <p14:creationId xmlns:p14="http://schemas.microsoft.com/office/powerpoint/2010/main" val="3641318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23FC84-1DE7-455B-9805-438902049C6C}" type="slidenum">
              <a:rPr lang="fr-CH" smtClean="0"/>
              <a:t>34</a:t>
            </a:fld>
            <a:endParaRPr lang="fr-CH"/>
          </a:p>
        </p:txBody>
      </p:sp>
    </p:spTree>
    <p:extLst>
      <p:ext uri="{BB962C8B-B14F-4D97-AF65-F5344CB8AC3E}">
        <p14:creationId xmlns:p14="http://schemas.microsoft.com/office/powerpoint/2010/main" val="2574890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i="1" dirty="0">
                <a:solidFill>
                  <a:prstClr val="black"/>
                </a:solidFill>
                <a:ea typeface="Calibri" panose="020F0502020204030204" pitchFamily="34" charset="0"/>
                <a:cs typeface="Arial" panose="020B0604020202020204" pitchFamily="34" charset="0"/>
              </a:rPr>
              <a:t>Why? </a:t>
            </a:r>
            <a:r>
              <a:rPr lang="en-US" dirty="0">
                <a:solidFill>
                  <a:prstClr val="black"/>
                </a:solidFill>
                <a:ea typeface="Calibri" panose="020F0502020204030204" pitchFamily="34" charset="0"/>
                <a:cs typeface="Arial" panose="020B0604020202020204" pitchFamily="34" charset="0"/>
              </a:rPr>
              <a:t>To better know and measure people’s </a:t>
            </a:r>
            <a:r>
              <a:rPr lang="en-US" b="1" dirty="0">
                <a:solidFill>
                  <a:srgbClr val="EC6737"/>
                </a:solidFill>
                <a:ea typeface="Calibri" panose="020F0502020204030204" pitchFamily="34" charset="0"/>
                <a:cs typeface="Arial" panose="020B0604020202020204" pitchFamily="34" charset="0"/>
              </a:rPr>
              <a:t>perceptions and expectations </a:t>
            </a:r>
            <a:r>
              <a:rPr lang="en-US" dirty="0">
                <a:solidFill>
                  <a:prstClr val="black"/>
                </a:solidFill>
                <a:ea typeface="Calibri" panose="020F0502020204030204" pitchFamily="34" charset="0"/>
                <a:cs typeface="Arial" panose="020B0604020202020204" pitchFamily="34" charset="0"/>
              </a:rPr>
              <a:t>of the ICRC, with a view to building </a:t>
            </a:r>
            <a:r>
              <a:rPr lang="en-US" b="1" dirty="0">
                <a:solidFill>
                  <a:srgbClr val="EC6737"/>
                </a:solidFill>
                <a:ea typeface="Calibri" panose="020F0502020204030204" pitchFamily="34" charset="0"/>
                <a:cs typeface="Arial" panose="020B0604020202020204" pitchFamily="34" charset="0"/>
              </a:rPr>
              <a:t>trust and acceptance</a:t>
            </a:r>
            <a:r>
              <a:rPr lang="en-US" dirty="0">
                <a:solidFill>
                  <a:prstClr val="black"/>
                </a:solidFill>
                <a:ea typeface="Calibri" panose="020F0502020204030204" pitchFamily="34" charset="0"/>
                <a:cs typeface="Arial" panose="020B0604020202020204" pitchFamily="34" charset="0"/>
              </a:rPr>
              <a:t>, enabling better </a:t>
            </a:r>
            <a:r>
              <a:rPr lang="en-US" b="1" dirty="0">
                <a:solidFill>
                  <a:srgbClr val="EC6737"/>
                </a:solidFill>
                <a:ea typeface="Calibri" panose="020F0502020204030204" pitchFamily="34" charset="0"/>
                <a:cs typeface="Arial" panose="020B0604020202020204" pitchFamily="34" charset="0"/>
              </a:rPr>
              <a:t>access and security</a:t>
            </a:r>
            <a:r>
              <a:rPr lang="en-US" dirty="0">
                <a:solidFill>
                  <a:prstClr val="black"/>
                </a:solidFill>
                <a:ea typeface="Calibri" panose="020F0502020204030204" pitchFamily="34" charset="0"/>
                <a:cs typeface="Arial" panose="020B0604020202020204" pitchFamily="34" charset="0"/>
              </a:rPr>
              <a:t>, and improving operational </a:t>
            </a:r>
            <a:r>
              <a:rPr lang="en-US" b="1" dirty="0">
                <a:solidFill>
                  <a:srgbClr val="EC6737"/>
                </a:solidFill>
                <a:ea typeface="Calibri" panose="020F0502020204030204" pitchFamily="34" charset="0"/>
                <a:cs typeface="Arial" panose="020B0604020202020204" pitchFamily="34" charset="0"/>
              </a:rPr>
              <a:t>effectiveness and accountability</a:t>
            </a:r>
            <a:r>
              <a:rPr lang="en-US" b="1" dirty="0">
                <a:solidFill>
                  <a:prstClr val="black"/>
                </a:solidFill>
                <a:ea typeface="Calibri" panose="020F0502020204030204" pitchFamily="34" charset="0"/>
                <a:cs typeface="Arial" panose="020B0604020202020204" pitchFamily="34" charset="0"/>
              </a:rPr>
              <a:t> </a:t>
            </a:r>
            <a:r>
              <a:rPr lang="en-US" dirty="0">
                <a:solidFill>
                  <a:prstClr val="black"/>
                </a:solidFill>
                <a:ea typeface="Calibri" panose="020F0502020204030204" pitchFamily="34" charset="0"/>
                <a:cs typeface="Arial" panose="020B0604020202020204" pitchFamily="34" charset="0"/>
              </a:rPr>
              <a:t>to the affected populations</a:t>
            </a:r>
          </a:p>
          <a:p>
            <a:endParaRPr lang="en-US" dirty="0"/>
          </a:p>
        </p:txBody>
      </p:sp>
      <p:sp>
        <p:nvSpPr>
          <p:cNvPr id="4" name="Slide Number Placeholder 3"/>
          <p:cNvSpPr>
            <a:spLocks noGrp="1"/>
          </p:cNvSpPr>
          <p:nvPr>
            <p:ph type="sldNum" sz="quarter" idx="10"/>
          </p:nvPr>
        </p:nvSpPr>
        <p:spPr/>
        <p:txBody>
          <a:bodyPr/>
          <a:lstStyle/>
          <a:p>
            <a:fld id="{E6E87C4C-A42D-41C7-8D03-94A0493FE017}" type="slidenum">
              <a:rPr lang="fr-CH" smtClean="0"/>
              <a:t>37</a:t>
            </a:fld>
            <a:endParaRPr lang="fr-CH"/>
          </a:p>
        </p:txBody>
      </p:sp>
    </p:spTree>
    <p:extLst>
      <p:ext uri="{BB962C8B-B14F-4D97-AF65-F5344CB8AC3E}">
        <p14:creationId xmlns:p14="http://schemas.microsoft.com/office/powerpoint/2010/main" val="3213436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answer to why community engagement is important </a:t>
            </a:r>
          </a:p>
        </p:txBody>
      </p:sp>
      <p:sp>
        <p:nvSpPr>
          <p:cNvPr id="4" name="Slide Number Placeholder 3"/>
          <p:cNvSpPr>
            <a:spLocks noGrp="1"/>
          </p:cNvSpPr>
          <p:nvPr>
            <p:ph type="sldNum" sz="quarter" idx="10"/>
          </p:nvPr>
        </p:nvSpPr>
        <p:spPr/>
        <p:txBody>
          <a:bodyPr/>
          <a:lstStyle/>
          <a:p>
            <a:fld id="{1A23FC84-1DE7-455B-9805-438902049C6C}" type="slidenum">
              <a:rPr lang="fr-CH" smtClean="0"/>
              <a:t>38</a:t>
            </a:fld>
            <a:endParaRPr lang="fr-CH"/>
          </a:p>
        </p:txBody>
      </p:sp>
    </p:spTree>
    <p:extLst>
      <p:ext uri="{BB962C8B-B14F-4D97-AF65-F5344CB8AC3E}">
        <p14:creationId xmlns:p14="http://schemas.microsoft.com/office/powerpoint/2010/main" val="2762295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 publications are available on the ICRC website </a:t>
            </a:r>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39</a:t>
            </a:fld>
            <a:endParaRPr lang="fr-CH"/>
          </a:p>
        </p:txBody>
      </p:sp>
    </p:spTree>
    <p:extLst>
      <p:ext uri="{BB962C8B-B14F-4D97-AF65-F5344CB8AC3E}">
        <p14:creationId xmlns:p14="http://schemas.microsoft.com/office/powerpoint/2010/main" val="1266527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Communication is about 80 % listening and 20 % broadcasting ! </a:t>
            </a:r>
          </a:p>
          <a:p>
            <a:r>
              <a:rPr lang="en-GB" dirty="0"/>
              <a:t>Communication aims at facilitating and reinforcing the impact of the humanitarian action. </a:t>
            </a:r>
          </a:p>
        </p:txBody>
      </p:sp>
      <p:sp>
        <p:nvSpPr>
          <p:cNvPr id="4" name="Slide Number Placeholder 3"/>
          <p:cNvSpPr>
            <a:spLocks noGrp="1"/>
          </p:cNvSpPr>
          <p:nvPr>
            <p:ph type="sldNum" sz="quarter" idx="10"/>
          </p:nvPr>
        </p:nvSpPr>
        <p:spPr/>
        <p:txBody>
          <a:bodyPr/>
          <a:lstStyle/>
          <a:p>
            <a:fld id="{485B0198-B670-4AE7-932B-10E5F15148EB}" type="slidenum">
              <a:rPr lang="en-GB" smtClean="0"/>
              <a:pPr/>
              <a:t>40</a:t>
            </a:fld>
            <a:endParaRPr lang="en-GB"/>
          </a:p>
        </p:txBody>
      </p:sp>
    </p:spTree>
    <p:extLst>
      <p:ext uri="{BB962C8B-B14F-4D97-AF65-F5344CB8AC3E}">
        <p14:creationId xmlns:p14="http://schemas.microsoft.com/office/powerpoint/2010/main" val="3849496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3FC84-1DE7-455B-9805-438902049C6C}" type="slidenum">
              <a:rPr lang="fr-CH" smtClean="0"/>
              <a:t>4</a:t>
            </a:fld>
            <a:endParaRPr lang="fr-CH"/>
          </a:p>
        </p:txBody>
      </p:sp>
    </p:spTree>
    <p:extLst>
      <p:ext uri="{BB962C8B-B14F-4D97-AF65-F5344CB8AC3E}">
        <p14:creationId xmlns:p14="http://schemas.microsoft.com/office/powerpoint/2010/main" val="75908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Non essential, only if time allowed </a:t>
            </a:r>
          </a:p>
        </p:txBody>
      </p:sp>
      <p:sp>
        <p:nvSpPr>
          <p:cNvPr id="4" name="Slide Number Placeholder 3"/>
          <p:cNvSpPr>
            <a:spLocks noGrp="1"/>
          </p:cNvSpPr>
          <p:nvPr>
            <p:ph type="sldNum" sz="quarter" idx="10"/>
          </p:nvPr>
        </p:nvSpPr>
        <p:spPr/>
        <p:txBody>
          <a:bodyPr/>
          <a:lstStyle/>
          <a:p>
            <a:fld id="{485B0198-B670-4AE7-932B-10E5F15148EB}" type="slidenum">
              <a:rPr lang="en-GB" smtClean="0"/>
              <a:pPr/>
              <a:t>5</a:t>
            </a:fld>
            <a:endParaRPr lang="en-GB"/>
          </a:p>
        </p:txBody>
      </p:sp>
    </p:spTree>
    <p:extLst>
      <p:ext uri="{BB962C8B-B14F-4D97-AF65-F5344CB8AC3E}">
        <p14:creationId xmlns:p14="http://schemas.microsoft.com/office/powerpoint/2010/main" val="4275790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Non essential, only if time allowed </a:t>
            </a:r>
          </a:p>
        </p:txBody>
      </p:sp>
      <p:sp>
        <p:nvSpPr>
          <p:cNvPr id="4" name="Slide Number Placeholder 3"/>
          <p:cNvSpPr>
            <a:spLocks noGrp="1"/>
          </p:cNvSpPr>
          <p:nvPr>
            <p:ph type="sldNum" sz="quarter" idx="10"/>
          </p:nvPr>
        </p:nvSpPr>
        <p:spPr/>
        <p:txBody>
          <a:bodyPr/>
          <a:lstStyle/>
          <a:p>
            <a:fld id="{485B0198-B670-4AE7-932B-10E5F15148EB}" type="slidenum">
              <a:rPr lang="en-GB" smtClean="0"/>
              <a:pPr/>
              <a:t>6</a:t>
            </a:fld>
            <a:endParaRPr lang="en-GB"/>
          </a:p>
        </p:txBody>
      </p:sp>
    </p:spTree>
    <p:extLst>
      <p:ext uri="{BB962C8B-B14F-4D97-AF65-F5344CB8AC3E}">
        <p14:creationId xmlns:p14="http://schemas.microsoft.com/office/powerpoint/2010/main" val="2178939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for a humanitarian organisation </a:t>
            </a:r>
            <a:r>
              <a:rPr lang="en-GB" dirty="0">
                <a:solidFill>
                  <a:srgbClr val="FF0000"/>
                </a:solidFill>
              </a:rPr>
              <a:t>involves(d)</a:t>
            </a:r>
            <a:r>
              <a:rPr lang="en-GB" dirty="0"/>
              <a:t> knowing how to navigate within these 4 dimensions:</a:t>
            </a:r>
          </a:p>
          <a:p>
            <a:endParaRPr lang="en-GB" dirty="0"/>
          </a:p>
          <a:p>
            <a:r>
              <a:rPr lang="en-GB" dirty="0"/>
              <a:t>Above : Each organisation has got its own core values and policies, it is important for you to understand them and live them. </a:t>
            </a:r>
          </a:p>
          <a:p>
            <a:r>
              <a:rPr lang="en-GB" dirty="0"/>
              <a:t>On the left side: Under the guidance of your fellow colleagues communicators, you are encouraged to be an ambassador and to communicate on your own capacity (being active on social media for example or even being interviewed by media because you are a credible source of information). </a:t>
            </a:r>
          </a:p>
          <a:p>
            <a:r>
              <a:rPr lang="en-GB" dirty="0"/>
              <a:t>On the right side: You receive a professional support from your fellow colleagues communicators to help you having impact.</a:t>
            </a:r>
          </a:p>
          <a:p>
            <a:r>
              <a:rPr lang="en-GB" dirty="0"/>
              <a:t>                     As health specialist, you have a role to play in providing relevant updated information and data to your communication colleagues.  </a:t>
            </a:r>
          </a:p>
          <a:p>
            <a:r>
              <a:rPr lang="en-GB" dirty="0"/>
              <a:t>Below: You communicate and engage with the people and communities you serve (Community engagement).  </a:t>
            </a:r>
          </a:p>
        </p:txBody>
      </p:sp>
      <p:sp>
        <p:nvSpPr>
          <p:cNvPr id="4" name="Slide Number Placeholder 3"/>
          <p:cNvSpPr>
            <a:spLocks noGrp="1"/>
          </p:cNvSpPr>
          <p:nvPr>
            <p:ph type="sldNum" sz="quarter" idx="10"/>
          </p:nvPr>
        </p:nvSpPr>
        <p:spPr/>
        <p:txBody>
          <a:bodyPr/>
          <a:lstStyle/>
          <a:p>
            <a:fld id="{1A23FC84-1DE7-455B-9805-438902049C6C}" type="slidenum">
              <a:rPr lang="fr-CH" smtClean="0"/>
              <a:t>7</a:t>
            </a:fld>
            <a:endParaRPr lang="fr-CH"/>
          </a:p>
        </p:txBody>
      </p:sp>
    </p:spTree>
    <p:extLst>
      <p:ext uri="{BB962C8B-B14F-4D97-AF65-F5344CB8AC3E}">
        <p14:creationId xmlns:p14="http://schemas.microsoft.com/office/powerpoint/2010/main" val="243033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8</a:t>
            </a:fld>
            <a:endParaRPr lang="fr-CH"/>
          </a:p>
        </p:txBody>
      </p:sp>
    </p:spTree>
    <p:extLst>
      <p:ext uri="{BB962C8B-B14F-4D97-AF65-F5344CB8AC3E}">
        <p14:creationId xmlns:p14="http://schemas.microsoft.com/office/powerpoint/2010/main" val="1988423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product on Health : Example of a Press release </a:t>
            </a:r>
            <a:endParaRPr lang="fr-CH" dirty="0"/>
          </a:p>
        </p:txBody>
      </p:sp>
      <p:sp>
        <p:nvSpPr>
          <p:cNvPr id="4" name="Slide Number Placeholder 3"/>
          <p:cNvSpPr>
            <a:spLocks noGrp="1"/>
          </p:cNvSpPr>
          <p:nvPr>
            <p:ph type="sldNum" sz="quarter" idx="10"/>
          </p:nvPr>
        </p:nvSpPr>
        <p:spPr/>
        <p:txBody>
          <a:bodyPr/>
          <a:lstStyle/>
          <a:p>
            <a:fld id="{1A23FC84-1DE7-455B-9805-438902049C6C}" type="slidenum">
              <a:rPr lang="fr-CH" smtClean="0"/>
              <a:t>9</a:t>
            </a:fld>
            <a:endParaRPr lang="fr-CH"/>
          </a:p>
        </p:txBody>
      </p:sp>
    </p:spTree>
    <p:extLst>
      <p:ext uri="{BB962C8B-B14F-4D97-AF65-F5344CB8AC3E}">
        <p14:creationId xmlns:p14="http://schemas.microsoft.com/office/powerpoint/2010/main" val="2716640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63FDBA44-1E97-4D5F-9E72-37C8C48C2238}" type="datetime1">
              <a:rPr lang="fr-CH" smtClean="0"/>
              <a:t>19.07.2023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641368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5692C5FA-9646-4A81-A708-C2E9EB2B3C17}" type="datetime1">
              <a:rPr lang="fr-CH" smtClean="0"/>
              <a:t>19.07.2023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730187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791E94CB-253D-49BD-A137-88B8C6171A91}" type="datetime1">
              <a:rPr lang="fr-CH" smtClean="0"/>
              <a:t>19.07.2023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2542402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61D663A1-62EF-4004-9257-6FF049E988AF}" type="datetime1">
              <a:rPr lang="fr-CH" smtClean="0"/>
              <a:t>19.07.2023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1982730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30DB87-0686-405D-8F6C-17B4AF39D91C}" type="datetime1">
              <a:rPr lang="fr-CH" smtClean="0"/>
              <a:t>19.07.2023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1763211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B72957DA-FABF-4BDA-ADFA-6DBDD90904DC}" type="datetime1">
              <a:rPr lang="fr-CH" smtClean="0"/>
              <a:t>19.07.2023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2704439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BC5FBE80-9DDF-4328-9C30-143C5E9632C1}" type="datetime1">
              <a:rPr lang="fr-CH" smtClean="0"/>
              <a:t>19.07.2023</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1981204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C364FDE7-23D5-4169-B926-300489A11601}" type="datetime1">
              <a:rPr lang="fr-CH" smtClean="0"/>
              <a:t>19.07.2023</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1546037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DA23D4-D41A-4846-AC2C-DF506645CC26}" type="datetime1">
              <a:rPr lang="fr-CH" smtClean="0"/>
              <a:t>19.07.2023</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4006608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137719-AE6D-4BA0-A9DD-866566DCAC15}" type="datetime1">
              <a:rPr lang="fr-CH" smtClean="0"/>
              <a:t>19.07.2023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3811298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738F8D-622A-472D-9185-5AB270053D68}" type="datetime1">
              <a:rPr lang="fr-CH" smtClean="0"/>
              <a:t>19.07.2023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B5FBEFE2-BF3E-4E80-AC9C-5EAE482F3668}" type="slidenum">
              <a:rPr lang="fr-CH" smtClean="0"/>
              <a:t>‹#›</a:t>
            </a:fld>
            <a:endParaRPr lang="fr-CH"/>
          </a:p>
        </p:txBody>
      </p:sp>
    </p:spTree>
    <p:extLst>
      <p:ext uri="{BB962C8B-B14F-4D97-AF65-F5344CB8AC3E}">
        <p14:creationId xmlns:p14="http://schemas.microsoft.com/office/powerpoint/2010/main" val="339758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BB7F0-7D01-48E9-807F-C53D0EC45604}" type="datetime1">
              <a:rPr lang="fr-CH" smtClean="0"/>
              <a:t>19.07.2023</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BEFE2-BF3E-4E80-AC9C-5EAE482F3668}" type="slidenum">
              <a:rPr lang="fr-CH" smtClean="0"/>
              <a:t>‹#›</a:t>
            </a:fld>
            <a:endParaRPr lang="fr-CH"/>
          </a:p>
        </p:txBody>
      </p:sp>
    </p:spTree>
    <p:extLst>
      <p:ext uri="{BB962C8B-B14F-4D97-AF65-F5344CB8AC3E}">
        <p14:creationId xmlns:p14="http://schemas.microsoft.com/office/powerpoint/2010/main" val="1062615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icrcnewsroom.org/open.asp?ID=2639&amp;title=My_Children_Were_Shot"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vrCo0ygcLNE"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hyperlink" Target="https://collab.ext.icrc.org/sites/TS_ASSIST/_layouts/15/DocIdRedir.aspx?ID=TSASSIST-19-164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3.gif"/></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hyperlink" Target="https://healthcareindanger.org/wp-content/uploads/2015/09/icrc-002-4104-the-responsibilities-health-care-personnel.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ideo" Target="https://www.youtube.com/embed/pEzeRGgH0lQ" TargetMode="External"/><Relationship Id="rId5" Type="http://schemas.openxmlformats.org/officeDocument/2006/relationships/hyperlink" Target="https://www.youtube.com/watch?v=pEzeRGgH0lQ" TargetMode="Externa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tm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hyperlink" Target="https://collab.ext.icrc.org/sites/TS_ASSIST/healthcourses/REVISION/Session_Communication_Media_SocialMedia-AffectedPeople/ToolboxLearners2-ICRC-IFRC-OCHA-social-media-guide_2017%2009.pdf" TargetMode="Externa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icrc.org/fr/document/syrie-ouverture-dun-hopital-de-campagne-dans-le-camp-de-deplaces-dal-ho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6013" y="1286931"/>
            <a:ext cx="8872994" cy="1657350"/>
          </a:xfrm>
        </p:spPr>
        <p:txBody>
          <a:bodyPr>
            <a:noAutofit/>
          </a:bodyPr>
          <a:lstStyle/>
          <a:p>
            <a:r>
              <a:rPr lang="fr-CH" b="1">
                <a:latin typeface="Arial" panose="020B0604020202020204" pitchFamily="34" charset="0"/>
                <a:cs typeface="Arial" panose="020B0604020202020204" pitchFamily="34" charset="0"/>
              </a:rPr>
              <a:t> </a:t>
            </a:r>
            <a:r>
              <a:rPr lang="fr-CH" sz="4400">
                <a:latin typeface="+mn-lt"/>
                <a:cs typeface="Arial" panose="020B0604020202020204" pitchFamily="34" charset="0"/>
              </a:rPr>
              <a:t>Communication avec les médias, par les réseaux sociaux, avec les populations affectées </a:t>
            </a:r>
            <a:br>
              <a:rPr lang="fr-CH" b="1">
                <a:latin typeface="Arial" panose="020B0604020202020204" pitchFamily="34" charset="0"/>
                <a:cs typeface="Arial" panose="020B0604020202020204" pitchFamily="34" charset="0"/>
              </a:rPr>
            </a:br>
            <a:endParaRPr lang="fr-CH" b="1">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876219" y="6063856"/>
            <a:ext cx="3487192" cy="504825"/>
          </a:xfrm>
        </p:spPr>
        <p:txBody>
          <a:bodyPr vert="horz" lIns="91440" tIns="45720" rIns="91440" bIns="45720" rtlCol="0" anchor="t">
            <a:normAutofit/>
          </a:bodyPr>
          <a:lstStyle/>
          <a:p>
            <a:pPr algn="r"/>
            <a:r>
              <a:rPr lang="fr-CH" sz="1200">
                <a:solidFill>
                  <a:srgbClr val="0033CC"/>
                </a:solidFill>
                <a:cs typeface="Arial" panose="020B0604020202020204" pitchFamily="34" charset="0"/>
              </a:rPr>
              <a:t>Ce support pédagogique a été développé par Pascal Jequier, Richelle Esquerra et Tina Bouffet </a:t>
            </a:r>
            <a:r>
              <a:rPr lang="fr-CH" sz="1200">
                <a:solidFill>
                  <a:srgbClr val="0033CC"/>
                </a:solidFill>
                <a:highlight>
                  <a:srgbClr val="FFFF00"/>
                </a:highlight>
                <a:cs typeface="Arial" panose="020B0604020202020204" pitchFamily="34" charset="0"/>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5316" y="2655695"/>
            <a:ext cx="2491910" cy="3336528"/>
          </a:xfrm>
          <a:prstGeom prst="rect">
            <a:avLst/>
          </a:prstGeom>
        </p:spPr>
      </p:pic>
      <p:sp>
        <p:nvSpPr>
          <p:cNvPr id="5" name="Rectangle 4">
            <a:extLst>
              <a:ext uri="{FF2B5EF4-FFF2-40B4-BE49-F238E27FC236}">
                <a16:creationId xmlns:a16="http://schemas.microsoft.com/office/drawing/2014/main" id="{7C75F407-A511-4C30-8C2C-2F928C409BB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9C26827-6ACC-437A-B693-47CB9BA8C171}"/>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7" name="TextBox 6">
            <a:extLst>
              <a:ext uri="{FF2B5EF4-FFF2-40B4-BE49-F238E27FC236}">
                <a16:creationId xmlns:a16="http://schemas.microsoft.com/office/drawing/2014/main" id="{D2460639-55D0-48FF-8FBB-A6CC7795516D}"/>
              </a:ext>
            </a:extLst>
          </p:cNvPr>
          <p:cNvSpPr txBox="1"/>
          <p:nvPr/>
        </p:nvSpPr>
        <p:spPr>
          <a:xfrm>
            <a:off x="8596913" y="144481"/>
            <a:ext cx="3595087" cy="400110"/>
          </a:xfrm>
          <a:prstGeom prst="rect">
            <a:avLst/>
          </a:prstGeom>
          <a:noFill/>
        </p:spPr>
        <p:txBody>
          <a:bodyPr wrap="none" rtlCol="0">
            <a:spAutoFit/>
          </a:bodyPr>
          <a:lstStyle/>
          <a:p>
            <a:r>
              <a:rPr lang="fr-CH" sz="2000">
                <a:highlight>
                  <a:srgbClr val="FFFF00"/>
                </a:highlight>
              </a:rPr>
              <a:t>Logo de l’organisation de l’intervenant·e</a:t>
            </a:r>
          </a:p>
        </p:txBody>
      </p:sp>
      <p:sp>
        <p:nvSpPr>
          <p:cNvPr id="8" name="TextBox 7">
            <a:extLst>
              <a:ext uri="{FF2B5EF4-FFF2-40B4-BE49-F238E27FC236}">
                <a16:creationId xmlns:a16="http://schemas.microsoft.com/office/drawing/2014/main" id="{1899D0EF-7274-47C7-9CC3-ED744703FB5B}"/>
              </a:ext>
            </a:extLst>
          </p:cNvPr>
          <p:cNvSpPr txBox="1"/>
          <p:nvPr/>
        </p:nvSpPr>
        <p:spPr>
          <a:xfrm>
            <a:off x="7137176" y="6159586"/>
            <a:ext cx="4834016" cy="461665"/>
          </a:xfrm>
          <a:prstGeom prst="rect">
            <a:avLst/>
          </a:prstGeom>
          <a:noFill/>
        </p:spPr>
        <p:txBody>
          <a:bodyPr wrap="none" rtlCol="0">
            <a:spAutoFit/>
          </a:bodyPr>
          <a:lstStyle/>
          <a:p>
            <a:r>
              <a:rPr lang="fr-CH" sz="2400">
                <a:highlight>
                  <a:srgbClr val="FFFF00"/>
                </a:highlight>
              </a:rPr>
              <a:t>Nom(s) de l’intervenant·e + organisation(s)</a:t>
            </a:r>
          </a:p>
        </p:txBody>
      </p:sp>
      <p:sp>
        <p:nvSpPr>
          <p:cNvPr id="9" name="Slide Number Placeholder 8">
            <a:extLst>
              <a:ext uri="{FF2B5EF4-FFF2-40B4-BE49-F238E27FC236}">
                <a16:creationId xmlns:a16="http://schemas.microsoft.com/office/drawing/2014/main" id="{A367CDB9-475C-4F32-875B-9AF7655D82D4}"/>
              </a:ext>
            </a:extLst>
          </p:cNvPr>
          <p:cNvSpPr>
            <a:spLocks noGrp="1"/>
          </p:cNvSpPr>
          <p:nvPr>
            <p:ph type="sldNum" sz="quarter" idx="12"/>
          </p:nvPr>
        </p:nvSpPr>
        <p:spPr/>
        <p:txBody>
          <a:bodyPr/>
          <a:lstStyle/>
          <a:p>
            <a:fld id="{B5FBEFE2-BF3E-4E80-AC9C-5EAE482F3668}" type="slidenum">
              <a:rPr lang="fr-CH" smtClean="0"/>
              <a:t>1</a:t>
            </a:fld>
            <a:endParaRPr lang="fr-CH"/>
          </a:p>
        </p:txBody>
      </p:sp>
    </p:spTree>
    <p:extLst>
      <p:ext uri="{BB962C8B-B14F-4D97-AF65-F5344CB8AC3E}">
        <p14:creationId xmlns:p14="http://schemas.microsoft.com/office/powerpoint/2010/main" val="3908366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37971" y="336550"/>
            <a:ext cx="10515600" cy="1325563"/>
          </a:xfrm>
        </p:spPr>
        <p:txBody>
          <a:bodyPr/>
          <a:lstStyle/>
          <a:p>
            <a:r>
              <a:rPr lang="fr-CH" u="sng">
                <a:latin typeface="+mn-lt"/>
                <a:cs typeface="Arial" panose="020B0604020202020204" pitchFamily="34" charset="0"/>
              </a:rPr>
              <a:t>Tweet du terrain</a:t>
            </a:r>
          </a:p>
        </p:txBody>
      </p:sp>
      <p:pic>
        <p:nvPicPr>
          <p:cNvPr id="7" name="Picture 6"/>
          <p:cNvPicPr>
            <a:picLocks noChangeAspect="1"/>
          </p:cNvPicPr>
          <p:nvPr/>
        </p:nvPicPr>
        <p:blipFill>
          <a:blip r:embed="rId3"/>
          <a:stretch>
            <a:fillRect/>
          </a:stretch>
        </p:blipFill>
        <p:spPr>
          <a:xfrm>
            <a:off x="6788814" y="460166"/>
            <a:ext cx="4774536" cy="5937667"/>
          </a:xfrm>
          <a:prstGeom prst="rect">
            <a:avLst/>
          </a:prstGeom>
        </p:spPr>
      </p:pic>
      <p:sp>
        <p:nvSpPr>
          <p:cNvPr id="4" name="Rectangle 3">
            <a:extLst>
              <a:ext uri="{FF2B5EF4-FFF2-40B4-BE49-F238E27FC236}">
                <a16:creationId xmlns:a16="http://schemas.microsoft.com/office/drawing/2014/main" id="{F479780D-F0F2-4164-88E2-487BFF89DAC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A2F2C91-1BDA-4C41-860A-171542DE5F2A}"/>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pic>
        <p:nvPicPr>
          <p:cNvPr id="3" name="Picture 2">
            <a:extLst>
              <a:ext uri="{FF2B5EF4-FFF2-40B4-BE49-F238E27FC236}">
                <a16:creationId xmlns:a16="http://schemas.microsoft.com/office/drawing/2014/main" id="{621A4813-4EFD-4933-BC65-7953C3B094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7660" y="2072598"/>
            <a:ext cx="4538340" cy="3632730"/>
          </a:xfrm>
          <a:prstGeom prst="rect">
            <a:avLst/>
          </a:prstGeom>
        </p:spPr>
      </p:pic>
      <p:sp>
        <p:nvSpPr>
          <p:cNvPr id="2" name="Slide Number Placeholder 1">
            <a:extLst>
              <a:ext uri="{FF2B5EF4-FFF2-40B4-BE49-F238E27FC236}">
                <a16:creationId xmlns:a16="http://schemas.microsoft.com/office/drawing/2014/main" id="{00413DBC-162D-4BC0-B162-E50B43947852}"/>
              </a:ext>
            </a:extLst>
          </p:cNvPr>
          <p:cNvSpPr>
            <a:spLocks noGrp="1"/>
          </p:cNvSpPr>
          <p:nvPr>
            <p:ph type="sldNum" sz="quarter" idx="12"/>
          </p:nvPr>
        </p:nvSpPr>
        <p:spPr/>
        <p:txBody>
          <a:bodyPr/>
          <a:lstStyle/>
          <a:p>
            <a:fld id="{B5FBEFE2-BF3E-4E80-AC9C-5EAE482F3668}" type="slidenum">
              <a:rPr lang="fr-CH" smtClean="0"/>
              <a:t>10</a:t>
            </a:fld>
            <a:endParaRPr lang="fr-CH"/>
          </a:p>
        </p:txBody>
      </p:sp>
    </p:spTree>
    <p:extLst>
      <p:ext uri="{BB962C8B-B14F-4D97-AF65-F5344CB8AC3E}">
        <p14:creationId xmlns:p14="http://schemas.microsoft.com/office/powerpoint/2010/main" val="2347154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CH" u="sng">
                <a:latin typeface="+mn-lt"/>
                <a:cs typeface="Arial" panose="020B0604020202020204" pitchFamily="34" charset="0"/>
              </a:rPr>
              <a:t>Vidéo du terrain</a:t>
            </a:r>
          </a:p>
        </p:txBody>
      </p:sp>
      <p:sp>
        <p:nvSpPr>
          <p:cNvPr id="6" name="Content Placeholder 5"/>
          <p:cNvSpPr>
            <a:spLocks noGrp="1"/>
          </p:cNvSpPr>
          <p:nvPr>
            <p:ph idx="1"/>
          </p:nvPr>
        </p:nvSpPr>
        <p:spPr>
          <a:xfrm>
            <a:off x="6795379" y="1524614"/>
            <a:ext cx="5217040" cy="3685720"/>
          </a:xfrm>
        </p:spPr>
        <p:txBody>
          <a:bodyPr>
            <a:normAutofit/>
          </a:bodyPr>
          <a:lstStyle/>
          <a:p>
            <a:pPr marL="457200" lvl="1" indent="0">
              <a:buNone/>
            </a:pPr>
            <a:r>
              <a:rPr lang="fr-CH" sz="2600">
                <a:cs typeface="Arial" panose="020B0604020202020204" pitchFamily="34" charset="0"/>
              </a:rPr>
              <a:t>« </a:t>
            </a:r>
            <a:r>
              <a:rPr lang="fr-CH" sz="2600" i="1">
                <a:cs typeface="Arial" panose="020B0604020202020204" pitchFamily="34" charset="0"/>
              </a:rPr>
              <a:t>Ce qu’on voit, c’est beaucoup de blessures par balles, de larges blessures, essentiellement aux jambes</a:t>
            </a:r>
            <a:r>
              <a:rPr lang="fr-CH" sz="2600">
                <a:cs typeface="Arial" panose="020B0604020202020204" pitchFamily="34" charset="0"/>
              </a:rPr>
              <a:t> », explique Guido Serge Verslout, physiothérapeute du CICR basé à Ganyliel. </a:t>
            </a:r>
          </a:p>
          <a:p>
            <a:pPr marL="457200" lvl="1" indent="0">
              <a:buNone/>
            </a:pPr>
            <a:r>
              <a:rPr lang="fr-CH" sz="2600">
                <a:cs typeface="Arial" panose="020B0604020202020204" pitchFamily="34" charset="0"/>
              </a:rPr>
              <a:t>« </a:t>
            </a:r>
            <a:r>
              <a:rPr lang="fr-CH" sz="2600" i="1">
                <a:cs typeface="Arial" panose="020B0604020202020204" pitchFamily="34" charset="0"/>
              </a:rPr>
              <a:t>La plupart des plaies […] étaient déjà infectées. Nous avons dû procéder à beaucoup de débridement pour nettoyer les plaies, soigner les fractures.</a:t>
            </a:r>
            <a:r>
              <a:rPr lang="fr-CH" sz="2600">
                <a:cs typeface="Arial" panose="020B0604020202020204" pitchFamily="34" charset="0"/>
              </a:rPr>
              <a:t> »</a:t>
            </a:r>
          </a:p>
          <a:p>
            <a:endParaRPr lang="en-US" sz="2600" dirty="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56049" y="1824371"/>
            <a:ext cx="5217040" cy="4032294"/>
          </a:xfrm>
          <a:prstGeom prst="rect">
            <a:avLst/>
          </a:prstGeom>
        </p:spPr>
      </p:pic>
      <p:sp>
        <p:nvSpPr>
          <p:cNvPr id="7" name="Rectangle 6">
            <a:extLst>
              <a:ext uri="{FF2B5EF4-FFF2-40B4-BE49-F238E27FC236}">
                <a16:creationId xmlns:a16="http://schemas.microsoft.com/office/drawing/2014/main" id="{D4D37A1E-5FBF-4DE5-8F69-2D1DE844891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1CAEF68-2F5B-42CB-81EE-C49F12219DE9}"/>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3" name="TextBox 2">
            <a:extLst>
              <a:ext uri="{FF2B5EF4-FFF2-40B4-BE49-F238E27FC236}">
                <a16:creationId xmlns:a16="http://schemas.microsoft.com/office/drawing/2014/main" id="{EC166765-2E53-4632-AC04-8FCFDC3EA714}"/>
              </a:ext>
            </a:extLst>
          </p:cNvPr>
          <p:cNvSpPr txBox="1"/>
          <p:nvPr/>
        </p:nvSpPr>
        <p:spPr>
          <a:xfrm>
            <a:off x="7177177" y="5210334"/>
            <a:ext cx="4594271" cy="646331"/>
          </a:xfrm>
          <a:prstGeom prst="rect">
            <a:avLst/>
          </a:prstGeom>
          <a:noFill/>
        </p:spPr>
        <p:txBody>
          <a:bodyPr wrap="none" rtlCol="0">
            <a:spAutoFit/>
          </a:bodyPr>
          <a:lstStyle/>
          <a:p>
            <a:r>
              <a:rPr lang="fr-CH">
                <a:cs typeface="Arial" panose="020B0604020202020204" pitchFamily="34" charset="0"/>
                <a:hlinkClick r:id="rId4"/>
              </a:rPr>
              <a:t>Video Newsroom – Soudan du Sud </a:t>
            </a:r>
            <a:r>
              <a:rPr lang="fr-CH"/>
              <a:t>– site Internet du CICR</a:t>
            </a:r>
          </a:p>
          <a:p>
            <a:endParaRPr lang="en-GB" dirty="0"/>
          </a:p>
        </p:txBody>
      </p:sp>
      <p:sp>
        <p:nvSpPr>
          <p:cNvPr id="4" name="Slide Number Placeholder 3">
            <a:extLst>
              <a:ext uri="{FF2B5EF4-FFF2-40B4-BE49-F238E27FC236}">
                <a16:creationId xmlns:a16="http://schemas.microsoft.com/office/drawing/2014/main" id="{4BFA6BC2-89BE-46E1-A49C-031AA51AC27D}"/>
              </a:ext>
            </a:extLst>
          </p:cNvPr>
          <p:cNvSpPr>
            <a:spLocks noGrp="1"/>
          </p:cNvSpPr>
          <p:nvPr>
            <p:ph type="sldNum" sz="quarter" idx="12"/>
          </p:nvPr>
        </p:nvSpPr>
        <p:spPr/>
        <p:txBody>
          <a:bodyPr/>
          <a:lstStyle/>
          <a:p>
            <a:fld id="{B5FBEFE2-BF3E-4E80-AC9C-5EAE482F3668}" type="slidenum">
              <a:rPr lang="fr-CH" smtClean="0"/>
              <a:t>11</a:t>
            </a:fld>
            <a:endParaRPr lang="fr-CH"/>
          </a:p>
        </p:txBody>
      </p:sp>
    </p:spTree>
    <p:extLst>
      <p:ext uri="{BB962C8B-B14F-4D97-AF65-F5344CB8AC3E}">
        <p14:creationId xmlns:p14="http://schemas.microsoft.com/office/powerpoint/2010/main" val="2656209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5CD">
            <a:alpha val="60000"/>
          </a:srgbClr>
        </a:solidFill>
        <a:effectLst/>
      </p:bgPr>
    </p:bg>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3" name="TextBox 2"/>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4" name="Title 4"/>
          <p:cNvSpPr txBox="1">
            <a:spLocks/>
          </p:cNvSpPr>
          <p:nvPr/>
        </p:nvSpPr>
        <p:spPr>
          <a:xfrm>
            <a:off x="1143000" y="3879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u="sng"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00865948-8B76-4A50-B7DB-B45DBE1BD062}" type="slidenum">
              <a:rPr lang="fr-CH" smtClean="0">
                <a:latin typeface="Arial" panose="020B0604020202020204" pitchFamily="34" charset="0"/>
                <a:cs typeface="Arial" panose="020B0604020202020204" pitchFamily="34" charset="0"/>
              </a:rPr>
              <a:t>12</a:t>
            </a:fld>
            <a:endParaRPr lang="fr-CH">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F0CF2AE-B8D0-4CF6-B074-2B2238377827}"/>
              </a:ext>
            </a:extLst>
          </p:cNvPr>
          <p:cNvSpPr/>
          <p:nvPr/>
        </p:nvSpPr>
        <p:spPr>
          <a:xfrm>
            <a:off x="946298" y="136525"/>
            <a:ext cx="11245701" cy="769441"/>
          </a:xfrm>
          <a:prstGeom prst="rect">
            <a:avLst/>
          </a:prstGeom>
        </p:spPr>
        <p:txBody>
          <a:bodyPr wrap="square">
            <a:spAutoFit/>
          </a:bodyPr>
          <a:lstStyle/>
          <a:p>
            <a:r>
              <a:rPr lang="fr-CH" sz="4400" u="sng">
                <a:solidFill>
                  <a:prstClr val="black"/>
                </a:solidFill>
                <a:ea typeface="+mj-ea"/>
                <a:cs typeface="+mj-cs"/>
              </a:rPr>
              <a:t>Crise humanitaire et communication publique</a:t>
            </a:r>
          </a:p>
        </p:txBody>
      </p:sp>
      <p:sp>
        <p:nvSpPr>
          <p:cNvPr id="10" name="Content Placeholder 2">
            <a:extLst>
              <a:ext uri="{FF2B5EF4-FFF2-40B4-BE49-F238E27FC236}">
                <a16:creationId xmlns:a16="http://schemas.microsoft.com/office/drawing/2014/main" id="{31B08A47-4CCD-4896-83AD-FDA57F540E01}"/>
              </a:ext>
            </a:extLst>
          </p:cNvPr>
          <p:cNvSpPr txBox="1">
            <a:spLocks/>
          </p:cNvSpPr>
          <p:nvPr/>
        </p:nvSpPr>
        <p:spPr>
          <a:xfrm>
            <a:off x="1174898" y="1424763"/>
            <a:ext cx="10547497" cy="529671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CH" b="1">
                <a:solidFill>
                  <a:srgbClr val="0033CC"/>
                </a:solidFill>
                <a:latin typeface="Arial" panose="020B0604020202020204" pitchFamily="34" charset="0"/>
                <a:cs typeface="Arial" panose="020B0604020202020204" pitchFamily="34" charset="0"/>
              </a:rPr>
              <a:t>Travail de groupe</a:t>
            </a:r>
            <a:r>
              <a:rPr lang="fr-CH">
                <a:solidFill>
                  <a:srgbClr val="0033CC"/>
                </a:solidFill>
                <a:latin typeface="Arial" panose="020B0604020202020204" pitchFamily="34" charset="0"/>
                <a:cs typeface="Arial" panose="020B0604020202020204" pitchFamily="34" charset="0"/>
              </a:rPr>
              <a:t> </a:t>
            </a:r>
          </a:p>
          <a:p>
            <a:pPr marL="0" indent="0" algn="ctr">
              <a:buFont typeface="Arial" panose="020B0604020202020204" pitchFamily="34" charset="0"/>
              <a:buNone/>
            </a:pPr>
            <a:endParaRPr lang="en-US" dirty="0">
              <a:ea typeface="Times New Roman" charset="0"/>
              <a:cs typeface="Times New Roman" charset="0"/>
            </a:endParaRPr>
          </a:p>
          <a:p>
            <a:pPr marL="514350" indent="-514350" algn="ctr">
              <a:buFont typeface="+mj-lt"/>
              <a:buAutoNum type="arabicPeriod"/>
            </a:pPr>
            <a:r>
              <a:rPr lang="fr-CH"/>
              <a:t>Quelles peuvent être les retombées positives et négatives d’une large couverture médiatique de crise humanitaire ?</a:t>
            </a:r>
          </a:p>
          <a:p>
            <a:pPr marL="0" indent="0" algn="ctr">
              <a:buFont typeface="Arial" panose="020B0604020202020204" pitchFamily="34" charset="0"/>
              <a:buNone/>
            </a:pPr>
            <a:r>
              <a:rPr lang="fr-CH"/>
              <a:t>Qu’est-ce que cela change ? Quelles peuvent être les conséquences ?</a:t>
            </a:r>
          </a:p>
          <a:p>
            <a:pPr marL="0" indent="0" algn="ctr">
              <a:buFont typeface="Arial" panose="020B0604020202020204" pitchFamily="34" charset="0"/>
              <a:buNone/>
            </a:pPr>
            <a:endParaRPr lang="en-GB" dirty="0">
              <a:cs typeface="Arial" panose="020B0604020202020204" pitchFamily="34" charset="0"/>
            </a:endParaRPr>
          </a:p>
          <a:p>
            <a:pPr marL="0" indent="0" algn="ctr">
              <a:buFont typeface="Arial" panose="020B0604020202020204" pitchFamily="34" charset="0"/>
              <a:buNone/>
            </a:pPr>
            <a:r>
              <a:rPr lang="fr-CH"/>
              <a:t>2.   Identifiez les raisons pour lesquelles votre organisation devrait communiquer publiquement. </a:t>
            </a:r>
          </a:p>
          <a:p>
            <a:pPr marL="0" indent="0" algn="ctr">
              <a:buFont typeface="Arial" panose="020B0604020202020204" pitchFamily="34" charset="0"/>
              <a:buNone/>
            </a:pPr>
            <a:endParaRPr lang="en-US" dirty="0">
              <a:ea typeface="Times New Roman" charset="0"/>
              <a:cs typeface="Times New Roman" charset="0"/>
            </a:endParaRPr>
          </a:p>
          <a:p>
            <a:pPr marL="0" indent="0" algn="ctr">
              <a:buFont typeface="Arial" panose="020B0604020202020204" pitchFamily="34" charset="0"/>
              <a:buNone/>
            </a:pPr>
            <a:r>
              <a:rPr lang="fr-CH"/>
              <a:t>3.  Donnez des exemples de données/informations potentiellement sensibles dont la communication publique par une organisation humanitaire pourrait causer des problèmes. </a:t>
            </a:r>
          </a:p>
          <a:p>
            <a:pPr marL="0" indent="0" algn="ctr">
              <a:buFont typeface="Arial" panose="020B0604020202020204" pitchFamily="34" charset="0"/>
              <a:buNone/>
            </a:pPr>
            <a:r>
              <a:rPr lang="fr-CH"/>
              <a:t> </a:t>
            </a:r>
          </a:p>
          <a:p>
            <a:pPr marL="0" indent="0" algn="ctr">
              <a:buFont typeface="Arial" panose="020B0604020202020204" pitchFamily="34" charset="0"/>
              <a:buNone/>
            </a:pPr>
            <a:r>
              <a:rPr lang="fr-CH" b="1">
                <a:solidFill>
                  <a:srgbClr val="FF0000"/>
                </a:solidFill>
                <a:latin typeface="Arial" panose="020B0604020202020204" pitchFamily="34" charset="0"/>
                <a:cs typeface="Arial" panose="020B0604020202020204" pitchFamily="34" charset="0"/>
              </a:rPr>
              <a:t>15 minutes</a:t>
            </a:r>
          </a:p>
          <a:p>
            <a:pPr marL="0" indent="0" algn="ctr">
              <a:buNone/>
            </a:pPr>
            <a:r>
              <a:rPr lang="fr-CH"/>
              <a:t>-&gt; Avantages et risques à prendre en compte </a:t>
            </a:r>
          </a:p>
          <a:p>
            <a:pPr marL="0" indent="0" algn="ctr">
              <a:buFont typeface="Arial" panose="020B0604020202020204" pitchFamily="34" charset="0"/>
              <a:buNone/>
            </a:pPr>
            <a:endParaRPr lang="en-US" dirty="0">
              <a:latin typeface="Times New Roman" charset="0"/>
              <a:ea typeface="Times New Roman" charset="0"/>
              <a:cs typeface="Times New Roman" charset="0"/>
            </a:endParaRPr>
          </a:p>
          <a:p>
            <a:pPr marL="0" indent="0" algn="ctr">
              <a:buFont typeface="Arial" panose="020B0604020202020204" pitchFamily="34" charset="0"/>
              <a:buNone/>
            </a:pP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14505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384"/>
            <a:ext cx="10515600" cy="1325563"/>
          </a:xfrm>
        </p:spPr>
        <p:txBody>
          <a:bodyPr/>
          <a:lstStyle/>
          <a:p>
            <a:r>
              <a:rPr lang="fr-CH" u="sng">
                <a:latin typeface="+mn-lt"/>
                <a:cs typeface="Arial" panose="020B0604020202020204" pitchFamily="34" charset="0"/>
              </a:rPr>
              <a:t>Pourquoi est-ce important de communiquer ?</a:t>
            </a:r>
          </a:p>
        </p:txBody>
      </p:sp>
      <p:sp>
        <p:nvSpPr>
          <p:cNvPr id="3" name="Content Placeholder 2"/>
          <p:cNvSpPr>
            <a:spLocks noGrp="1"/>
          </p:cNvSpPr>
          <p:nvPr>
            <p:ph idx="1"/>
          </p:nvPr>
        </p:nvSpPr>
        <p:spPr>
          <a:xfrm>
            <a:off x="838199" y="1543792"/>
            <a:ext cx="11191505" cy="5072558"/>
          </a:xfrm>
        </p:spPr>
        <p:txBody>
          <a:bodyPr>
            <a:normAutofit fontScale="77500" lnSpcReduction="20000"/>
          </a:bodyPr>
          <a:lstStyle/>
          <a:p>
            <a:pPr marL="0" indent="0">
              <a:buNone/>
            </a:pPr>
            <a:r>
              <a:rPr lang="fr-CH" sz="3100">
                <a:cs typeface="Arial" panose="020B0604020202020204" pitchFamily="34" charset="0"/>
              </a:rPr>
              <a:t>La communication est essentielle pour :</a:t>
            </a:r>
          </a:p>
          <a:p>
            <a:pPr marL="971550" lvl="1" indent="-514350">
              <a:buFont typeface="+mj-lt"/>
              <a:buAutoNum type="arabicPeriod"/>
            </a:pPr>
            <a:r>
              <a:rPr lang="fr-CH" sz="3100">
                <a:cs typeface="Arial" panose="020B0604020202020204" pitchFamily="34" charset="0"/>
              </a:rPr>
              <a:t>l’accès, </a:t>
            </a:r>
          </a:p>
          <a:p>
            <a:pPr marL="971550" lvl="1" indent="-514350">
              <a:buFont typeface="+mj-lt"/>
              <a:buAutoNum type="arabicPeriod"/>
            </a:pPr>
            <a:r>
              <a:rPr lang="fr-CH" sz="3100">
                <a:cs typeface="Arial" panose="020B0604020202020204" pitchFamily="34" charset="0"/>
              </a:rPr>
              <a:t>la sécurité, </a:t>
            </a:r>
          </a:p>
          <a:p>
            <a:pPr marL="971550" lvl="1" indent="-514350">
              <a:buFont typeface="+mj-lt"/>
              <a:buAutoNum type="arabicPeriod"/>
            </a:pPr>
            <a:r>
              <a:rPr lang="fr-CH" sz="3100">
                <a:cs typeface="Arial" panose="020B0604020202020204" pitchFamily="34" charset="0"/>
              </a:rPr>
              <a:t>l’acceptation, </a:t>
            </a:r>
          </a:p>
          <a:p>
            <a:pPr marL="971550" lvl="1" indent="-514350">
              <a:buFont typeface="+mj-lt"/>
              <a:buAutoNum type="arabicPeriod"/>
            </a:pPr>
            <a:r>
              <a:rPr lang="fr-CH" sz="3100">
                <a:cs typeface="Arial" panose="020B0604020202020204" pitchFamily="34" charset="0"/>
              </a:rPr>
              <a:t>le soutien, y compris financier. </a:t>
            </a:r>
          </a:p>
          <a:p>
            <a:pPr marL="0" indent="0">
              <a:buNone/>
            </a:pPr>
            <a:endParaRPr lang="en-US" sz="3100" dirty="0">
              <a:cs typeface="Arial" panose="020B0604020202020204" pitchFamily="34" charset="0"/>
            </a:endParaRPr>
          </a:p>
          <a:p>
            <a:pPr marL="0" indent="0">
              <a:buNone/>
            </a:pPr>
            <a:r>
              <a:rPr lang="fr-CH" sz="3100">
                <a:cs typeface="Arial" panose="020B0604020202020204" pitchFamily="34" charset="0"/>
              </a:rPr>
              <a:t>Besoin de</a:t>
            </a:r>
          </a:p>
          <a:p>
            <a:pPr marL="971550" lvl="1" indent="-514350">
              <a:buFont typeface="+mj-lt"/>
              <a:buAutoNum type="arabicPeriod"/>
            </a:pPr>
            <a:r>
              <a:rPr lang="fr-CH" sz="3100">
                <a:cs typeface="Arial" panose="020B0604020202020204" pitchFamily="34" charset="0"/>
              </a:rPr>
              <a:t>sensibiliser, </a:t>
            </a:r>
          </a:p>
          <a:p>
            <a:pPr marL="971550" lvl="1" indent="-514350">
              <a:buFont typeface="+mj-lt"/>
              <a:buAutoNum type="arabicPeriod"/>
            </a:pPr>
            <a:r>
              <a:rPr lang="fr-CH" sz="3100">
                <a:cs typeface="Arial" panose="020B0604020202020204" pitchFamily="34" charset="0"/>
              </a:rPr>
              <a:t>exercer une influence, </a:t>
            </a:r>
          </a:p>
          <a:p>
            <a:pPr marL="971550" lvl="1" indent="-514350">
              <a:buFont typeface="+mj-lt"/>
              <a:buAutoNum type="arabicPeriod"/>
            </a:pPr>
            <a:r>
              <a:rPr lang="fr-CH" sz="3100">
                <a:cs typeface="Arial" panose="020B0604020202020204" pitchFamily="34" charset="0"/>
              </a:rPr>
              <a:t>mobiliser, </a:t>
            </a:r>
          </a:p>
          <a:p>
            <a:pPr marL="971550" lvl="1" indent="-514350">
              <a:buFont typeface="+mj-lt"/>
              <a:buAutoNum type="arabicPeriod"/>
            </a:pPr>
            <a:r>
              <a:rPr lang="fr-CH" sz="3100">
                <a:cs typeface="Arial" panose="020B0604020202020204" pitchFamily="34" charset="0"/>
              </a:rPr>
              <a:t>appeler à l’action !  </a:t>
            </a:r>
          </a:p>
          <a:p>
            <a:endParaRPr lang="en-US" sz="3100" dirty="0">
              <a:cs typeface="Arial" panose="020B0604020202020204" pitchFamily="34" charset="0"/>
            </a:endParaRPr>
          </a:p>
          <a:p>
            <a:pPr marL="0" indent="0">
              <a:buNone/>
            </a:pPr>
            <a:r>
              <a:rPr lang="fr-CH" sz="3100">
                <a:cs typeface="Arial" panose="020B0604020202020204" pitchFamily="34" charset="0"/>
              </a:rPr>
              <a:t>Gestion de la perception et de la réputation :</a:t>
            </a:r>
          </a:p>
          <a:p>
            <a:r>
              <a:rPr lang="fr-CH" sz="3100">
                <a:cs typeface="Arial" panose="020B0604020202020204" pitchFamily="34" charset="0"/>
              </a:rPr>
              <a:t>Réponse à la manipulation, à la propagande, aux controverses </a:t>
            </a:r>
          </a:p>
          <a:p>
            <a:pPr marL="0" indent="0">
              <a:buNone/>
            </a:pPr>
            <a:endParaRPr lang="en-US" sz="3100" dirty="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pPr marL="0" indent="0">
              <a:buNone/>
            </a:pPr>
            <a:endParaRPr lang="fr-CH"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865963" y="1680357"/>
            <a:ext cx="5972355" cy="3348817"/>
          </a:xfrm>
          <a:prstGeom prst="rect">
            <a:avLst/>
          </a:prstGeom>
        </p:spPr>
      </p:pic>
      <p:sp>
        <p:nvSpPr>
          <p:cNvPr id="5" name="Rectangle 4">
            <a:extLst>
              <a:ext uri="{FF2B5EF4-FFF2-40B4-BE49-F238E27FC236}">
                <a16:creationId xmlns:a16="http://schemas.microsoft.com/office/drawing/2014/main" id="{F37E2073-C431-4184-8008-A52599B9102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168117F-AFC2-4924-9FA6-2460B874B3D5}"/>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7" name="Rectangle 6">
            <a:extLst>
              <a:ext uri="{FF2B5EF4-FFF2-40B4-BE49-F238E27FC236}">
                <a16:creationId xmlns:a16="http://schemas.microsoft.com/office/drawing/2014/main" id="{DEA7BF3D-EDB2-413B-80B2-0AD2DF0DBA89}"/>
              </a:ext>
            </a:extLst>
          </p:cNvPr>
          <p:cNvSpPr/>
          <p:nvPr/>
        </p:nvSpPr>
        <p:spPr>
          <a:xfrm>
            <a:off x="9639114" y="5029174"/>
            <a:ext cx="2469394" cy="369332"/>
          </a:xfrm>
          <a:prstGeom prst="rect">
            <a:avLst/>
          </a:prstGeom>
        </p:spPr>
        <p:txBody>
          <a:bodyPr wrap="none">
            <a:spAutoFit/>
          </a:bodyPr>
          <a:lstStyle/>
          <a:p>
            <a:r>
              <a:rPr lang="fr-CH"/>
              <a:t>https://www.icrc.org/en</a:t>
            </a:r>
          </a:p>
        </p:txBody>
      </p:sp>
      <p:sp>
        <p:nvSpPr>
          <p:cNvPr id="8" name="Slide Number Placeholder 7">
            <a:extLst>
              <a:ext uri="{FF2B5EF4-FFF2-40B4-BE49-F238E27FC236}">
                <a16:creationId xmlns:a16="http://schemas.microsoft.com/office/drawing/2014/main" id="{0A8DA45E-4C4E-45E2-A153-6875704EF566}"/>
              </a:ext>
            </a:extLst>
          </p:cNvPr>
          <p:cNvSpPr>
            <a:spLocks noGrp="1"/>
          </p:cNvSpPr>
          <p:nvPr>
            <p:ph type="sldNum" sz="quarter" idx="12"/>
          </p:nvPr>
        </p:nvSpPr>
        <p:spPr/>
        <p:txBody>
          <a:bodyPr/>
          <a:lstStyle/>
          <a:p>
            <a:fld id="{B5FBEFE2-BF3E-4E80-AC9C-5EAE482F3668}" type="slidenum">
              <a:rPr lang="fr-CH" smtClean="0"/>
              <a:t>13</a:t>
            </a:fld>
            <a:endParaRPr lang="fr-CH"/>
          </a:p>
        </p:txBody>
      </p:sp>
    </p:spTree>
    <p:extLst>
      <p:ext uri="{BB962C8B-B14F-4D97-AF65-F5344CB8AC3E}">
        <p14:creationId xmlns:p14="http://schemas.microsoft.com/office/powerpoint/2010/main" val="2457206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0926" y="770467"/>
          <a:ext cx="8905686" cy="3147291"/>
        </p:xfrm>
        <a:graphic>
          <a:graphicData uri="http://schemas.openxmlformats.org/drawingml/2006/table">
            <a:tbl>
              <a:tblPr firstRow="1" bandRow="1">
                <a:tableStyleId>{5C22544A-7EE6-4342-B048-85BDC9FD1C3A}</a:tableStyleId>
              </a:tblPr>
              <a:tblGrid>
                <a:gridCol w="8905686">
                  <a:extLst>
                    <a:ext uri="{9D8B030D-6E8A-4147-A177-3AD203B41FA5}">
                      <a16:colId xmlns:a16="http://schemas.microsoft.com/office/drawing/2014/main" val="20000"/>
                    </a:ext>
                  </a:extLst>
                </a:gridCol>
              </a:tblGrid>
              <a:tr h="3147291">
                <a:tc>
                  <a:txBody>
                    <a:bodyPr/>
                    <a:lstStyle/>
                    <a:p>
                      <a:endParaRPr lang="fr-CH" dirty="0"/>
                    </a:p>
                  </a:txBody>
                  <a:tcPr>
                    <a:solidFill>
                      <a:srgbClr val="FFFF00"/>
                    </a:solidFill>
                  </a:tcPr>
                </a:tc>
                <a:extLst>
                  <a:ext uri="{0D108BD9-81ED-4DB2-BD59-A6C34878D82A}">
                    <a16:rowId xmlns:a16="http://schemas.microsoft.com/office/drawing/2014/main" val="10000"/>
                  </a:ext>
                </a:extLst>
              </a:tr>
            </a:tbl>
          </a:graphicData>
        </a:graphic>
      </p:graphicFrame>
      <p:sp>
        <p:nvSpPr>
          <p:cNvPr id="8" name="TextBox 7"/>
          <p:cNvSpPr txBox="1"/>
          <p:nvPr/>
        </p:nvSpPr>
        <p:spPr>
          <a:xfrm>
            <a:off x="2710926" y="770466"/>
            <a:ext cx="9196796" cy="6001643"/>
          </a:xfrm>
          <a:prstGeom prst="rect">
            <a:avLst/>
          </a:prstGeom>
          <a:noFill/>
        </p:spPr>
        <p:txBody>
          <a:bodyPr wrap="square" rtlCol="0">
            <a:spAutoFit/>
          </a:bodyPr>
          <a:lstStyle/>
          <a:p>
            <a:pPr marL="457200" indent="-457200" fontAlgn="base">
              <a:spcBef>
                <a:spcPct val="0"/>
              </a:spcBef>
              <a:spcAft>
                <a:spcPct val="0"/>
              </a:spcAft>
              <a:buFont typeface="+mj-lt"/>
              <a:buAutoNum type="arabicPeriod"/>
            </a:pPr>
            <a:r>
              <a:rPr lang="en-US" sz="2400" dirty="0">
                <a:solidFill>
                  <a:srgbClr val="000000"/>
                </a:solidFill>
                <a:cs typeface="Arial" panose="020B0604020202020204" pitchFamily="34" charset="0"/>
              </a:rPr>
              <a:t>B</a:t>
            </a:r>
            <a:r>
              <a:rPr lang="en-GB" sz="2400" dirty="0" err="1">
                <a:solidFill>
                  <a:srgbClr val="000000"/>
                </a:solidFill>
                <a:cs typeface="Arial" panose="020B0604020202020204" pitchFamily="34" charset="0"/>
              </a:rPr>
              <a:t>uild</a:t>
            </a:r>
            <a:r>
              <a:rPr lang="en-GB" sz="2400" dirty="0">
                <a:solidFill>
                  <a:srgbClr val="000000"/>
                </a:solidFill>
                <a:cs typeface="Arial" panose="020B0604020202020204" pitchFamily="34" charset="0"/>
              </a:rPr>
              <a:t> </a:t>
            </a:r>
            <a:r>
              <a:rPr lang="en-GB" sz="2400" u="sng" dirty="0">
                <a:solidFill>
                  <a:srgbClr val="000000"/>
                </a:solidFill>
                <a:cs typeface="Arial" panose="020B0604020202020204" pitchFamily="34" charset="0"/>
              </a:rPr>
              <a:t>trust </a:t>
            </a:r>
            <a:r>
              <a:rPr lang="en-GB" sz="2400" dirty="0">
                <a:solidFill>
                  <a:srgbClr val="000000"/>
                </a:solidFill>
                <a:cs typeface="Arial" panose="020B0604020202020204" pitchFamily="34" charset="0"/>
              </a:rPr>
              <a:t>in the ICRC to facilitate its humanitarian action</a:t>
            </a:r>
          </a:p>
          <a:p>
            <a:pPr marL="457200" indent="-457200" fontAlgn="base">
              <a:spcBef>
                <a:spcPct val="0"/>
              </a:spcBef>
              <a:spcAft>
                <a:spcPct val="0"/>
              </a:spcAft>
              <a:buFont typeface="+mj-lt"/>
              <a:buAutoNum type="arabicPeriod"/>
            </a:pPr>
            <a:endParaRPr lang="en-GB" sz="2400" dirty="0">
              <a:solidFill>
                <a:srgbClr val="000000"/>
              </a:solidFill>
              <a:cs typeface="Arial" panose="020B0604020202020204" pitchFamily="34" charset="0"/>
            </a:endParaRPr>
          </a:p>
          <a:p>
            <a:pPr marL="457200" indent="-457200" fontAlgn="base">
              <a:spcBef>
                <a:spcPct val="0"/>
              </a:spcBef>
              <a:spcAft>
                <a:spcPct val="0"/>
              </a:spcAft>
              <a:buFont typeface="+mj-lt"/>
              <a:buAutoNum type="arabicPeriod"/>
            </a:pPr>
            <a:r>
              <a:rPr lang="en-GB" sz="2400" dirty="0">
                <a:solidFill>
                  <a:srgbClr val="000000"/>
                </a:solidFill>
                <a:cs typeface="Arial" panose="020B0604020202020204" pitchFamily="34" charset="0"/>
              </a:rPr>
              <a:t>Enhance the International Red Cross and Red Crescent </a:t>
            </a:r>
            <a:r>
              <a:rPr lang="en-GB" sz="2400" u="sng" dirty="0">
                <a:solidFill>
                  <a:srgbClr val="000000"/>
                </a:solidFill>
                <a:cs typeface="Arial" panose="020B0604020202020204" pitchFamily="34" charset="0"/>
              </a:rPr>
              <a:t>Movement’s public profile</a:t>
            </a:r>
          </a:p>
          <a:p>
            <a:pPr fontAlgn="base">
              <a:spcBef>
                <a:spcPct val="0"/>
              </a:spcBef>
              <a:spcAft>
                <a:spcPct val="0"/>
              </a:spcAft>
            </a:pPr>
            <a:endParaRPr lang="en-GB" sz="2400" u="sng" dirty="0">
              <a:solidFill>
                <a:srgbClr val="000000"/>
              </a:solidFill>
              <a:cs typeface="Arial" panose="020B0604020202020204" pitchFamily="34" charset="0"/>
            </a:endParaRPr>
          </a:p>
          <a:p>
            <a:pPr marL="457200" indent="-457200" fontAlgn="base">
              <a:spcBef>
                <a:spcPct val="0"/>
              </a:spcBef>
              <a:spcAft>
                <a:spcPct val="0"/>
              </a:spcAft>
              <a:buFont typeface="+mj-lt"/>
              <a:buAutoNum type="arabicPeriod"/>
            </a:pPr>
            <a:r>
              <a:rPr lang="en-GB" sz="2400" dirty="0">
                <a:solidFill>
                  <a:srgbClr val="000000"/>
                </a:solidFill>
                <a:cs typeface="Arial" panose="020B0604020202020204" pitchFamily="34" charset="0"/>
              </a:rPr>
              <a:t>Communicate to </a:t>
            </a:r>
            <a:r>
              <a:rPr lang="en-GB" sz="2400" u="sng" dirty="0">
                <a:solidFill>
                  <a:srgbClr val="000000"/>
                </a:solidFill>
                <a:cs typeface="Arial" panose="020B0604020202020204" pitchFamily="34" charset="0"/>
              </a:rPr>
              <a:t>influence</a:t>
            </a:r>
            <a:r>
              <a:rPr lang="en-GB" sz="2400" dirty="0">
                <a:solidFill>
                  <a:srgbClr val="000000"/>
                </a:solidFill>
                <a:cs typeface="Arial" panose="020B0604020202020204" pitchFamily="34" charset="0"/>
              </a:rPr>
              <a:t> behaviour and policies </a:t>
            </a:r>
            <a:endParaRPr lang="en-GB" sz="2400" b="1" dirty="0">
              <a:solidFill>
                <a:srgbClr val="000000"/>
              </a:solidFill>
              <a:cs typeface="Arial" panose="020B0604020202020204" pitchFamily="34" charset="0"/>
            </a:endParaRPr>
          </a:p>
          <a:p>
            <a:pPr marL="457200" indent="-457200" fontAlgn="base">
              <a:spcBef>
                <a:spcPct val="0"/>
              </a:spcBef>
              <a:spcAft>
                <a:spcPct val="0"/>
              </a:spcAft>
              <a:buFont typeface="+mj-lt"/>
              <a:buAutoNum type="arabicPeriod"/>
            </a:pPr>
            <a:endParaRPr lang="en-GB" sz="2400" b="1" u="sng" dirty="0">
              <a:solidFill>
                <a:srgbClr val="000000"/>
              </a:solidFill>
              <a:cs typeface="Arial" panose="020B0604020202020204" pitchFamily="34" charset="0"/>
            </a:endParaRPr>
          </a:p>
          <a:p>
            <a:pPr marL="457200" indent="-457200" fontAlgn="base">
              <a:spcBef>
                <a:spcPct val="0"/>
              </a:spcBef>
              <a:spcAft>
                <a:spcPct val="0"/>
              </a:spcAft>
              <a:buFont typeface="+mj-lt"/>
              <a:buAutoNum type="arabicPeriod"/>
            </a:pPr>
            <a:r>
              <a:rPr lang="en-GB" sz="2400" u="sng" dirty="0">
                <a:solidFill>
                  <a:srgbClr val="000000"/>
                </a:solidFill>
                <a:cs typeface="Arial" panose="020B0604020202020204" pitchFamily="34" charset="0"/>
              </a:rPr>
              <a:t>Empower people </a:t>
            </a:r>
            <a:r>
              <a:rPr lang="en-GB" sz="2400" dirty="0">
                <a:solidFill>
                  <a:srgbClr val="000000"/>
                </a:solidFill>
                <a:cs typeface="Arial" panose="020B0604020202020204" pitchFamily="34" charset="0"/>
              </a:rPr>
              <a:t>through information</a:t>
            </a:r>
          </a:p>
          <a:p>
            <a:pPr fontAlgn="base">
              <a:spcBef>
                <a:spcPct val="0"/>
              </a:spcBef>
              <a:spcAft>
                <a:spcPct val="0"/>
              </a:spcAft>
            </a:pPr>
            <a:endParaRPr lang="en-US" sz="24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US" sz="2400" dirty="0">
                <a:solidFill>
                  <a:srgbClr val="000000"/>
                </a:solidFill>
                <a:latin typeface="Arial" panose="020B0604020202020204" pitchFamily="34" charset="0"/>
                <a:cs typeface="Arial" panose="020B0604020202020204" pitchFamily="34" charset="0"/>
              </a:rPr>
              <a:t>5. </a:t>
            </a:r>
            <a:r>
              <a:rPr lang="en-US" sz="2400" dirty="0">
                <a:solidFill>
                  <a:srgbClr val="000000"/>
                </a:solidFill>
                <a:cs typeface="Arial" panose="020B0604020202020204" pitchFamily="34" charset="0"/>
              </a:rPr>
              <a:t>Focus on </a:t>
            </a:r>
            <a:r>
              <a:rPr lang="en-US" sz="2400" u="sng" dirty="0">
                <a:solidFill>
                  <a:srgbClr val="000000"/>
                </a:solidFill>
                <a:cs typeface="Arial" panose="020B0604020202020204" pitchFamily="34" charset="0"/>
              </a:rPr>
              <a:t>people and </a:t>
            </a:r>
            <a:r>
              <a:rPr lang="en-US" sz="2400" u="sng" dirty="0">
                <a:cs typeface="Arial" panose="020B0604020202020204" pitchFamily="34" charset="0"/>
              </a:rPr>
              <a:t>the laws </a:t>
            </a:r>
            <a:r>
              <a:rPr lang="en-US" sz="2400" dirty="0">
                <a:cs typeface="Arial" panose="020B0604020202020204" pitchFamily="34" charset="0"/>
              </a:rPr>
              <a:t>protecting </a:t>
            </a:r>
            <a:r>
              <a:rPr lang="en-US" sz="2400" dirty="0">
                <a:solidFill>
                  <a:srgbClr val="000000"/>
                </a:solidFill>
                <a:cs typeface="Arial" panose="020B0604020202020204" pitchFamily="34" charset="0"/>
              </a:rPr>
              <a:t>them</a:t>
            </a:r>
          </a:p>
          <a:p>
            <a:pPr fontAlgn="base">
              <a:spcBef>
                <a:spcPct val="0"/>
              </a:spcBef>
              <a:spcAft>
                <a:spcPct val="0"/>
              </a:spcAft>
            </a:pPr>
            <a:endParaRPr lang="en-US" sz="2400" dirty="0">
              <a:solidFill>
                <a:srgbClr val="000000"/>
              </a:solidFill>
              <a:cs typeface="Arial" panose="020B0604020202020204" pitchFamily="34" charset="0"/>
            </a:endParaRPr>
          </a:p>
          <a:p>
            <a:pPr fontAlgn="base">
              <a:spcBef>
                <a:spcPct val="0"/>
              </a:spcBef>
              <a:spcAft>
                <a:spcPct val="0"/>
              </a:spcAft>
            </a:pPr>
            <a:r>
              <a:rPr lang="en-US" sz="2400" dirty="0">
                <a:solidFill>
                  <a:srgbClr val="000000"/>
                </a:solidFill>
                <a:cs typeface="Arial" panose="020B0604020202020204" pitchFamily="34" charset="0"/>
              </a:rPr>
              <a:t>6. Broaden the ICRC's </a:t>
            </a:r>
            <a:r>
              <a:rPr lang="en-US" sz="2400" u="sng" dirty="0">
                <a:solidFill>
                  <a:srgbClr val="000000"/>
                </a:solidFill>
                <a:cs typeface="Arial" panose="020B0604020202020204" pitchFamily="34" charset="0"/>
              </a:rPr>
              <a:t>public support </a:t>
            </a:r>
            <a:r>
              <a:rPr lang="en-US" sz="2400" dirty="0">
                <a:solidFill>
                  <a:srgbClr val="000000"/>
                </a:solidFill>
                <a:cs typeface="Arial" panose="020B0604020202020204" pitchFamily="34" charset="0"/>
              </a:rPr>
              <a:t>base </a:t>
            </a:r>
          </a:p>
          <a:p>
            <a:pPr fontAlgn="base">
              <a:spcBef>
                <a:spcPct val="0"/>
              </a:spcBef>
              <a:spcAft>
                <a:spcPct val="0"/>
              </a:spcAft>
            </a:pPr>
            <a:endParaRPr lang="en-US" sz="2400" dirty="0">
              <a:solidFill>
                <a:srgbClr val="000000"/>
              </a:solidFill>
              <a:cs typeface="Arial" panose="020B0604020202020204" pitchFamily="34" charset="0"/>
            </a:endParaRPr>
          </a:p>
          <a:p>
            <a:pPr fontAlgn="base">
              <a:spcBef>
                <a:spcPct val="0"/>
              </a:spcBef>
              <a:spcAft>
                <a:spcPct val="0"/>
              </a:spcAft>
            </a:pPr>
            <a:r>
              <a:rPr lang="en-US" sz="2400" dirty="0">
                <a:solidFill>
                  <a:srgbClr val="000000"/>
                </a:solidFill>
                <a:cs typeface="Arial" panose="020B0604020202020204" pitchFamily="34" charset="0"/>
              </a:rPr>
              <a:t>7. Incorporate communication in all </a:t>
            </a:r>
            <a:r>
              <a:rPr lang="en-US" sz="2400" u="sng" dirty="0">
                <a:solidFill>
                  <a:srgbClr val="000000"/>
                </a:solidFill>
                <a:cs typeface="Arial" panose="020B0604020202020204" pitchFamily="34" charset="0"/>
              </a:rPr>
              <a:t>ICRC strategies </a:t>
            </a:r>
          </a:p>
          <a:p>
            <a:pPr fontAlgn="base">
              <a:spcBef>
                <a:spcPct val="0"/>
              </a:spcBef>
              <a:spcAft>
                <a:spcPct val="0"/>
              </a:spcAft>
            </a:pPr>
            <a:endParaRPr lang="en-US" sz="2400" dirty="0">
              <a:solidFill>
                <a:srgbClr val="000000"/>
              </a:solidFill>
              <a:cs typeface="Arial" panose="020B0604020202020204" pitchFamily="34" charset="0"/>
            </a:endParaRPr>
          </a:p>
          <a:p>
            <a:pPr fontAlgn="base">
              <a:spcBef>
                <a:spcPct val="0"/>
              </a:spcBef>
              <a:spcAft>
                <a:spcPct val="0"/>
              </a:spcAft>
            </a:pPr>
            <a:r>
              <a:rPr lang="en-US" sz="2400" dirty="0">
                <a:solidFill>
                  <a:srgbClr val="000000"/>
                </a:solidFill>
                <a:cs typeface="Arial" panose="020B0604020202020204" pitchFamily="34" charset="0"/>
              </a:rPr>
              <a:t>8. Communicate for </a:t>
            </a:r>
            <a:r>
              <a:rPr lang="en-US" sz="2400" u="sng" dirty="0">
                <a:solidFill>
                  <a:srgbClr val="000000"/>
                </a:solidFill>
                <a:cs typeface="Arial" panose="020B0604020202020204" pitchFamily="34" charset="0"/>
              </a:rPr>
              <a:t>impact and ethically </a:t>
            </a:r>
          </a:p>
        </p:txBody>
      </p:sp>
      <p:sp>
        <p:nvSpPr>
          <p:cNvPr id="5" name="Rectangle 2"/>
          <p:cNvSpPr txBox="1">
            <a:spLocks noChangeArrowheads="1"/>
          </p:cNvSpPr>
          <p:nvPr/>
        </p:nvSpPr>
        <p:spPr bwMode="auto">
          <a:xfrm>
            <a:off x="703951" y="-197179"/>
            <a:ext cx="10784097" cy="1057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5000">
                <a:solidFill>
                  <a:srgbClr val="008A8C"/>
                </a:solidFill>
                <a:latin typeface="+mj-lt"/>
                <a:ea typeface="+mj-ea"/>
                <a:cs typeface="+mj-cs"/>
              </a:defRPr>
            </a:lvl1pPr>
            <a:lvl2pPr algn="l" rtl="0" eaLnBrk="1" fontAlgn="base" hangingPunct="1">
              <a:spcBef>
                <a:spcPct val="0"/>
              </a:spcBef>
              <a:spcAft>
                <a:spcPct val="0"/>
              </a:spcAft>
              <a:defRPr sz="4000">
                <a:solidFill>
                  <a:srgbClr val="008A8C"/>
                </a:solidFill>
                <a:latin typeface="Arial" charset="0"/>
                <a:cs typeface="Arial" charset="0"/>
              </a:defRPr>
            </a:lvl2pPr>
            <a:lvl3pPr algn="l" rtl="0" eaLnBrk="1" fontAlgn="base" hangingPunct="1">
              <a:spcBef>
                <a:spcPct val="0"/>
              </a:spcBef>
              <a:spcAft>
                <a:spcPct val="0"/>
              </a:spcAft>
              <a:defRPr sz="4000">
                <a:solidFill>
                  <a:srgbClr val="008A8C"/>
                </a:solidFill>
                <a:latin typeface="Arial" charset="0"/>
                <a:cs typeface="Arial" charset="0"/>
              </a:defRPr>
            </a:lvl3pPr>
            <a:lvl4pPr algn="l" rtl="0" eaLnBrk="1" fontAlgn="base" hangingPunct="1">
              <a:spcBef>
                <a:spcPct val="0"/>
              </a:spcBef>
              <a:spcAft>
                <a:spcPct val="0"/>
              </a:spcAft>
              <a:defRPr sz="4000">
                <a:solidFill>
                  <a:srgbClr val="008A8C"/>
                </a:solidFill>
                <a:latin typeface="Arial" charset="0"/>
                <a:cs typeface="Arial" charset="0"/>
              </a:defRPr>
            </a:lvl4pPr>
            <a:lvl5pPr algn="l" rtl="0" eaLnBrk="1" fontAlgn="base" hangingPunct="1">
              <a:spcBef>
                <a:spcPct val="0"/>
              </a:spcBef>
              <a:spcAft>
                <a:spcPct val="0"/>
              </a:spcAft>
              <a:defRPr sz="4000">
                <a:solidFill>
                  <a:srgbClr val="008A8C"/>
                </a:solidFill>
                <a:latin typeface="Arial" charset="0"/>
                <a:cs typeface="Arial" charset="0"/>
              </a:defRPr>
            </a:lvl5pPr>
            <a:lvl6pPr marL="457200" algn="l" rtl="0" eaLnBrk="1" fontAlgn="base" hangingPunct="1">
              <a:spcBef>
                <a:spcPct val="0"/>
              </a:spcBef>
              <a:spcAft>
                <a:spcPct val="0"/>
              </a:spcAft>
              <a:defRPr sz="4000">
                <a:solidFill>
                  <a:srgbClr val="008A8C"/>
                </a:solidFill>
                <a:latin typeface="Arial" charset="0"/>
                <a:cs typeface="Arial" charset="0"/>
              </a:defRPr>
            </a:lvl6pPr>
            <a:lvl7pPr marL="914400" algn="l" rtl="0" eaLnBrk="1" fontAlgn="base" hangingPunct="1">
              <a:spcBef>
                <a:spcPct val="0"/>
              </a:spcBef>
              <a:spcAft>
                <a:spcPct val="0"/>
              </a:spcAft>
              <a:defRPr sz="4000">
                <a:solidFill>
                  <a:srgbClr val="008A8C"/>
                </a:solidFill>
                <a:latin typeface="Arial" charset="0"/>
                <a:cs typeface="Arial" charset="0"/>
              </a:defRPr>
            </a:lvl7pPr>
            <a:lvl8pPr marL="1371600" algn="l" rtl="0" eaLnBrk="1" fontAlgn="base" hangingPunct="1">
              <a:spcBef>
                <a:spcPct val="0"/>
              </a:spcBef>
              <a:spcAft>
                <a:spcPct val="0"/>
              </a:spcAft>
              <a:defRPr sz="4000">
                <a:solidFill>
                  <a:srgbClr val="008A8C"/>
                </a:solidFill>
                <a:latin typeface="Arial" charset="0"/>
                <a:cs typeface="Arial" charset="0"/>
              </a:defRPr>
            </a:lvl8pPr>
            <a:lvl9pPr marL="1828800" algn="l" rtl="0" eaLnBrk="1" fontAlgn="base" hangingPunct="1">
              <a:spcBef>
                <a:spcPct val="0"/>
              </a:spcBef>
              <a:spcAft>
                <a:spcPct val="0"/>
              </a:spcAft>
              <a:defRPr sz="4000">
                <a:solidFill>
                  <a:srgbClr val="008A8C"/>
                </a:solidFill>
                <a:latin typeface="Arial" charset="0"/>
                <a:cs typeface="Arial" charset="0"/>
              </a:defRPr>
            </a:lvl9pPr>
          </a:lstStyle>
          <a:p>
            <a:r>
              <a:rPr lang="en-GB" sz="3400" kern="0" dirty="0">
                <a:solidFill>
                  <a:schemeClr val="tx1"/>
                </a:solidFill>
                <a:latin typeface="Arial" panose="020B0604020202020204" pitchFamily="34" charset="0"/>
                <a:cs typeface="Arial" panose="020B0604020202020204" pitchFamily="34" charset="0"/>
              </a:rPr>
              <a:t>Example: </a:t>
            </a:r>
            <a:r>
              <a:rPr lang="en-GB" sz="3400" u="sng" kern="0" dirty="0">
                <a:solidFill>
                  <a:schemeClr val="tx1"/>
                </a:solidFill>
                <a:latin typeface="Arial" panose="020B0604020202020204" pitchFamily="34" charset="0"/>
                <a:cs typeface="Arial" panose="020B0604020202020204" pitchFamily="34" charset="0"/>
              </a:rPr>
              <a:t>ICRC communication policy/Doctrine 7:  </a:t>
            </a:r>
          </a:p>
        </p:txBody>
      </p:sp>
      <p:cxnSp>
        <p:nvCxnSpPr>
          <p:cNvPr id="7" name="Straight Connector 6"/>
          <p:cNvCxnSpPr/>
          <p:nvPr/>
        </p:nvCxnSpPr>
        <p:spPr>
          <a:xfrm>
            <a:off x="2927648" y="1124744"/>
            <a:ext cx="6984776"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nvGraphicFramePr>
        <p:xfrm>
          <a:off x="1613647" y="770468"/>
          <a:ext cx="1097280" cy="3147290"/>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20000"/>
                    </a:ext>
                  </a:extLst>
                </a:gridCol>
              </a:tblGrid>
              <a:tr h="3147290">
                <a:tc>
                  <a:txBody>
                    <a:bodyPr/>
                    <a:lstStyle/>
                    <a:p>
                      <a:pPr algn="l"/>
                      <a:r>
                        <a:rPr lang="en-US" dirty="0">
                          <a:solidFill>
                            <a:srgbClr val="FFFF00"/>
                          </a:solidFill>
                        </a:rPr>
                        <a:t>Why</a:t>
                      </a:r>
                    </a:p>
                    <a:p>
                      <a:pPr algn="l"/>
                      <a:r>
                        <a:rPr lang="en-US" dirty="0">
                          <a:solidFill>
                            <a:srgbClr val="FFFF00"/>
                          </a:solidFill>
                        </a:rPr>
                        <a:t>4</a:t>
                      </a:r>
                      <a:r>
                        <a:rPr lang="en-US" baseline="0" dirty="0">
                          <a:solidFill>
                            <a:srgbClr val="FFFF00"/>
                          </a:solidFill>
                        </a:rPr>
                        <a:t> Goals</a:t>
                      </a:r>
                      <a:endParaRPr lang="fr-CH" dirty="0">
                        <a:solidFill>
                          <a:srgbClr val="FFFF00"/>
                        </a:solidFill>
                      </a:endParaRPr>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1613647" y="4010272"/>
          <a:ext cx="1097279" cy="552397"/>
        </p:xfrm>
        <a:graphic>
          <a:graphicData uri="http://schemas.openxmlformats.org/drawingml/2006/table">
            <a:tbl>
              <a:tblPr firstRow="1" bandRow="1">
                <a:tableStyleId>{5C22544A-7EE6-4342-B048-85BDC9FD1C3A}</a:tableStyleId>
              </a:tblPr>
              <a:tblGrid>
                <a:gridCol w="1097279">
                  <a:extLst>
                    <a:ext uri="{9D8B030D-6E8A-4147-A177-3AD203B41FA5}">
                      <a16:colId xmlns:a16="http://schemas.microsoft.com/office/drawing/2014/main" val="20000"/>
                    </a:ext>
                  </a:extLst>
                </a:gridCol>
              </a:tblGrid>
              <a:tr h="5523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What </a:t>
                      </a:r>
                      <a:endParaRPr lang="fr-CH" dirty="0">
                        <a:solidFill>
                          <a:srgbClr val="FFFF00"/>
                        </a:solidFill>
                      </a:endParaRPr>
                    </a:p>
                  </a:txBody>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1613647" y="4795416"/>
          <a:ext cx="1078753" cy="482281"/>
        </p:xfrm>
        <a:graphic>
          <a:graphicData uri="http://schemas.openxmlformats.org/drawingml/2006/table">
            <a:tbl>
              <a:tblPr firstRow="1" bandRow="1">
                <a:tableStyleId>{5C22544A-7EE6-4342-B048-85BDC9FD1C3A}</a:tableStyleId>
              </a:tblPr>
              <a:tblGrid>
                <a:gridCol w="1078753">
                  <a:extLst>
                    <a:ext uri="{9D8B030D-6E8A-4147-A177-3AD203B41FA5}">
                      <a16:colId xmlns:a16="http://schemas.microsoft.com/office/drawing/2014/main" val="20000"/>
                    </a:ext>
                  </a:extLst>
                </a:gridCol>
              </a:tblGrid>
              <a:tr h="482281">
                <a:tc>
                  <a:txBody>
                    <a:bodyPr/>
                    <a:lstStyle/>
                    <a:p>
                      <a:r>
                        <a:rPr lang="en-US" dirty="0">
                          <a:solidFill>
                            <a:srgbClr val="FFFF00"/>
                          </a:solidFill>
                        </a:rPr>
                        <a:t>To</a:t>
                      </a:r>
                      <a:r>
                        <a:rPr lang="en-US" baseline="0" dirty="0">
                          <a:solidFill>
                            <a:srgbClr val="FFFF00"/>
                          </a:solidFill>
                        </a:rPr>
                        <a:t> whom</a:t>
                      </a:r>
                      <a:endParaRPr lang="en-US" dirty="0">
                        <a:solidFill>
                          <a:srgbClr val="FFFF00"/>
                        </a:solidFill>
                      </a:endParaRPr>
                    </a:p>
                  </a:txBody>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nvGraphicFramePr>
        <p:xfrm>
          <a:off x="1613647" y="5440327"/>
          <a:ext cx="1097280" cy="1309147"/>
        </p:xfrm>
        <a:graphic>
          <a:graphicData uri="http://schemas.openxmlformats.org/drawingml/2006/table">
            <a:tbl>
              <a:tblPr firstRow="1" bandRow="1">
                <a:tableStyleId>{5C22544A-7EE6-4342-B048-85BDC9FD1C3A}</a:tableStyleId>
              </a:tblPr>
              <a:tblGrid>
                <a:gridCol w="1097280">
                  <a:extLst>
                    <a:ext uri="{9D8B030D-6E8A-4147-A177-3AD203B41FA5}">
                      <a16:colId xmlns:a16="http://schemas.microsoft.com/office/drawing/2014/main" val="20000"/>
                    </a:ext>
                  </a:extLst>
                </a:gridCol>
              </a:tblGrid>
              <a:tr h="1309147">
                <a:tc>
                  <a:txBody>
                    <a:bodyPr/>
                    <a:lstStyle/>
                    <a:p>
                      <a:r>
                        <a:rPr lang="en-US" dirty="0">
                          <a:solidFill>
                            <a:srgbClr val="FFFF00"/>
                          </a:solidFill>
                        </a:rPr>
                        <a:t>How to </a:t>
                      </a:r>
                      <a:endParaRPr lang="fr-CH" dirty="0">
                        <a:solidFill>
                          <a:srgbClr val="FFFF00"/>
                        </a:solidFill>
                      </a:endParaRPr>
                    </a:p>
                  </a:txBody>
                  <a:tcPr/>
                </a:tc>
                <a:extLst>
                  <a:ext uri="{0D108BD9-81ED-4DB2-BD59-A6C34878D82A}">
                    <a16:rowId xmlns:a16="http://schemas.microsoft.com/office/drawing/2014/main" val="10000"/>
                  </a:ext>
                </a:extLst>
              </a:tr>
            </a:tbl>
          </a:graphicData>
        </a:graphic>
      </p:graphicFrame>
      <p:sp>
        <p:nvSpPr>
          <p:cNvPr id="12" name="Rectangle 11">
            <a:extLst>
              <a:ext uri="{FF2B5EF4-FFF2-40B4-BE49-F238E27FC236}">
                <a16:creationId xmlns:a16="http://schemas.microsoft.com/office/drawing/2014/main" id="{A209AB23-B3C5-49BB-8257-1CCAED04FB7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4FBFB64-EAA2-46CC-83A0-2A7B2B94C028}"/>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4" name="Slide Number Placeholder 3">
            <a:extLst>
              <a:ext uri="{FF2B5EF4-FFF2-40B4-BE49-F238E27FC236}">
                <a16:creationId xmlns:a16="http://schemas.microsoft.com/office/drawing/2014/main" id="{510FC647-FC60-4F94-9F45-56842C6003CE}"/>
              </a:ext>
            </a:extLst>
          </p:cNvPr>
          <p:cNvSpPr>
            <a:spLocks noGrp="1"/>
          </p:cNvSpPr>
          <p:nvPr>
            <p:ph type="sldNum" sz="quarter" idx="12"/>
          </p:nvPr>
        </p:nvSpPr>
        <p:spPr/>
        <p:txBody>
          <a:bodyPr/>
          <a:lstStyle/>
          <a:p>
            <a:fld id="{B5FBEFE2-BF3E-4E80-AC9C-5EAE482F3668}" type="slidenum">
              <a:rPr lang="fr-CH" smtClean="0"/>
              <a:t>14</a:t>
            </a:fld>
            <a:endParaRPr lang="fr-CH"/>
          </a:p>
        </p:txBody>
      </p:sp>
    </p:spTree>
    <p:extLst>
      <p:ext uri="{BB962C8B-B14F-4D97-AF65-F5344CB8AC3E}">
        <p14:creationId xmlns:p14="http://schemas.microsoft.com/office/powerpoint/2010/main" val="267096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1" y="317500"/>
            <a:ext cx="10654243" cy="1325563"/>
          </a:xfrm>
        </p:spPr>
        <p:txBody>
          <a:bodyPr>
            <a:noAutofit/>
          </a:bodyPr>
          <a:lstStyle/>
          <a:p>
            <a:br>
              <a:rPr lang="fr-CH" b="1">
                <a:latin typeface="Arial" panose="020B0604020202020204" pitchFamily="34" charset="0"/>
                <a:cs typeface="Arial" panose="020B0604020202020204" pitchFamily="34" charset="0"/>
              </a:rPr>
            </a:br>
            <a:br>
              <a:rPr lang="fr-CH" b="1">
                <a:latin typeface="Arial" panose="020B0604020202020204" pitchFamily="34" charset="0"/>
                <a:cs typeface="Arial" panose="020B0604020202020204" pitchFamily="34" charset="0"/>
              </a:rPr>
            </a:br>
            <a:endParaRPr lang="fr-CH" b="1">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716680" y="3754999"/>
            <a:ext cx="2379695" cy="2930751"/>
          </a:xfrm>
        </p:spPr>
        <p:txBody>
          <a:bodyPr>
            <a:normAutofit/>
          </a:bodyPr>
          <a:lstStyle/>
          <a:p>
            <a:pPr marL="3657600" lvl="8" indent="0">
              <a:buNone/>
            </a:pPr>
            <a:endParaRPr lang="en-US" sz="2100" dirty="0">
              <a:latin typeface="Arial" panose="020B0604020202020204" pitchFamily="34" charset="0"/>
              <a:cs typeface="Arial" panose="020B0604020202020204" pitchFamily="34" charset="0"/>
            </a:endParaRPr>
          </a:p>
          <a:p>
            <a:pPr marL="0" indent="0" algn="l">
              <a:buNone/>
            </a:pPr>
            <a:endParaRPr lang="en-US" sz="1400" dirty="0">
              <a:latin typeface="Arial" panose="020B0604020202020204" pitchFamily="34" charset="0"/>
              <a:cs typeface="Arial" panose="020B0604020202020204" pitchFamily="34" charset="0"/>
            </a:endParaRPr>
          </a:p>
          <a:p>
            <a:pPr marL="0" indent="0" algn="l">
              <a:buNone/>
            </a:pPr>
            <a:endParaRPr lang="en-US" sz="1400" dirty="0">
              <a:latin typeface="Arial" panose="020B0604020202020204" pitchFamily="34" charset="0"/>
              <a:cs typeface="Arial" panose="020B0604020202020204" pitchFamily="34" charset="0"/>
            </a:endParaRPr>
          </a:p>
          <a:p>
            <a:pPr marL="0" indent="0" algn="l">
              <a:buNone/>
            </a:pPr>
            <a:endParaRPr lang="en-US" sz="1400" dirty="0">
              <a:latin typeface="Arial" panose="020B0604020202020204" pitchFamily="34" charset="0"/>
              <a:cs typeface="Arial" panose="020B0604020202020204" pitchFamily="34" charset="0"/>
            </a:endParaRPr>
          </a:p>
          <a:p>
            <a:pPr marL="0" indent="0" algn="l">
              <a:buNone/>
            </a:pPr>
            <a:endParaRPr lang="en-US" sz="1400" dirty="0">
              <a:latin typeface="Arial" panose="020B0604020202020204" pitchFamily="34" charset="0"/>
              <a:cs typeface="Arial" panose="020B0604020202020204" pitchFamily="34" charset="0"/>
            </a:endParaRPr>
          </a:p>
          <a:p>
            <a:pPr marL="0" lvl="0" indent="0">
              <a:buNone/>
            </a:pPr>
            <a:r>
              <a:rPr lang="fr-CH" sz="1400">
                <a:solidFill>
                  <a:prstClr val="black"/>
                </a:solidFill>
                <a:latin typeface="Arial" panose="020B0604020202020204" pitchFamily="34" charset="0"/>
                <a:cs typeface="Arial" panose="020B0604020202020204" pitchFamily="34" charset="0"/>
              </a:rPr>
              <a:t>Alberto Cairo en Afghanistan 	</a:t>
            </a:r>
          </a:p>
          <a:p>
            <a:pPr marL="0" lvl="0" indent="0">
              <a:buNone/>
            </a:pPr>
            <a:r>
              <a:rPr lang="fr-CH" sz="1400">
                <a:solidFill>
                  <a:prstClr val="black"/>
                </a:solidFill>
                <a:latin typeface="Arial" panose="020B0604020202020204" pitchFamily="34" charset="0"/>
                <a:cs typeface="Arial" panose="020B0604020202020204" pitchFamily="34" charset="0"/>
              </a:rPr>
              <a:t>Photo de James Nachtwey</a:t>
            </a:r>
          </a:p>
        </p:txBody>
      </p:sp>
      <p:sp>
        <p:nvSpPr>
          <p:cNvPr id="4" name="Rectangle 3"/>
          <p:cNvSpPr/>
          <p:nvPr/>
        </p:nvSpPr>
        <p:spPr>
          <a:xfrm>
            <a:off x="2613803" y="172250"/>
            <a:ext cx="10271945" cy="769441"/>
          </a:xfrm>
          <a:prstGeom prst="rect">
            <a:avLst/>
          </a:prstGeom>
        </p:spPr>
        <p:txBody>
          <a:bodyPr wrap="square">
            <a:spAutoFit/>
          </a:bodyPr>
          <a:lstStyle/>
          <a:p>
            <a:r>
              <a:rPr lang="fr-CH" sz="4400" u="sng">
                <a:cs typeface="Arial" panose="020B0604020202020204" pitchFamily="34" charset="0"/>
              </a:rPr>
              <a:t>Le pouvoir des images et de l’émotion </a:t>
            </a:r>
          </a:p>
        </p:txBody>
      </p:sp>
      <p:sp>
        <p:nvSpPr>
          <p:cNvPr id="6" name="Subtitle 2"/>
          <p:cNvSpPr txBox="1">
            <a:spLocks/>
          </p:cNvSpPr>
          <p:nvPr/>
        </p:nvSpPr>
        <p:spPr>
          <a:xfrm>
            <a:off x="6096000" y="2009536"/>
            <a:ext cx="6000750" cy="3086869"/>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0" lvl="8" indent="0">
              <a:buFont typeface="Arial" panose="020B0604020202020204" pitchFamily="34" charset="0"/>
              <a:buNone/>
            </a:pPr>
            <a:endParaRPr lang="en-US" sz="2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lnSpc>
                <a:spcPct val="100000"/>
              </a:lnSpc>
              <a:spcBef>
                <a:spcPts val="0"/>
              </a:spcBef>
              <a:buNone/>
            </a:pPr>
            <a:r>
              <a:rPr lang="fr-CH" sz="9600" i="1">
                <a:solidFill>
                  <a:prstClr val="black"/>
                </a:solidFill>
                <a:cs typeface="Arial" panose="020B0604020202020204" pitchFamily="34" charset="0"/>
              </a:rPr>
              <a:t>« En couvrant les guerres, j’ai réalisé que rien dans la société n’existe dans le vide, que les solutions commencent par une sensibilisation partagée, que cette connaissance évolue vers une prise de conscience, et qu’une fois que notre conscience collective est engagée, les solutions – même si elles demandent du temps, des ressources et beaucoup de travail – deviennent non seulement possibles, mais inévitables. »</a:t>
            </a: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r>
              <a:rPr lang="fr-CH" sz="1000">
                <a:solidFill>
                  <a:prstClr val="black"/>
                </a:solidFill>
                <a:latin typeface="Arial" panose="020B0604020202020204" pitchFamily="34" charset="0"/>
                <a:cs typeface="Arial" panose="020B0604020202020204" pitchFamily="34" charset="0"/>
              </a:rPr>
              <a:t>												</a:t>
            </a:r>
          </a:p>
          <a:p>
            <a:r>
              <a:rPr lang="fr-CH" sz="1200">
                <a:solidFill>
                  <a:prstClr val="black"/>
                </a:solidFill>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H" sz="1000">
                <a:solidFill>
                  <a:prstClr val="black"/>
                </a:solidFill>
                <a:latin typeface="Arial" panose="020B0604020202020204" pitchFamily="34" charset="0"/>
                <a:cs typeface="Arial" panose="020B0604020202020204" pitchFamily="34" charset="0"/>
              </a:rPr>
              <a:t>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t="2279"/>
          <a:stretch/>
        </p:blipFill>
        <p:spPr>
          <a:xfrm>
            <a:off x="802679" y="1143466"/>
            <a:ext cx="4672642" cy="5795456"/>
          </a:xfrm>
          <a:prstGeom prst="rect">
            <a:avLst/>
          </a:prstGeom>
        </p:spPr>
      </p:pic>
      <p:sp>
        <p:nvSpPr>
          <p:cNvPr id="8" name="Rectangle 7">
            <a:extLst>
              <a:ext uri="{FF2B5EF4-FFF2-40B4-BE49-F238E27FC236}">
                <a16:creationId xmlns:a16="http://schemas.microsoft.com/office/drawing/2014/main" id="{A9FE5415-F775-4AB1-98AF-E89F37FFB54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FEAA636-7472-4BB8-AF96-2FB5BC46C476}"/>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5" name="Slide Number Placeholder 4">
            <a:extLst>
              <a:ext uri="{FF2B5EF4-FFF2-40B4-BE49-F238E27FC236}">
                <a16:creationId xmlns:a16="http://schemas.microsoft.com/office/drawing/2014/main" id="{F4B99E0C-0DE7-4487-A61C-3ADA2791A42B}"/>
              </a:ext>
            </a:extLst>
          </p:cNvPr>
          <p:cNvSpPr>
            <a:spLocks noGrp="1"/>
          </p:cNvSpPr>
          <p:nvPr>
            <p:ph type="sldNum" sz="quarter" idx="12"/>
          </p:nvPr>
        </p:nvSpPr>
        <p:spPr/>
        <p:txBody>
          <a:bodyPr/>
          <a:lstStyle/>
          <a:p>
            <a:fld id="{B5FBEFE2-BF3E-4E80-AC9C-5EAE482F3668}" type="slidenum">
              <a:rPr lang="fr-CH" smtClean="0"/>
              <a:t>15</a:t>
            </a:fld>
            <a:endParaRPr lang="fr-CH"/>
          </a:p>
        </p:txBody>
      </p:sp>
    </p:spTree>
    <p:extLst>
      <p:ext uri="{BB962C8B-B14F-4D97-AF65-F5344CB8AC3E}">
        <p14:creationId xmlns:p14="http://schemas.microsoft.com/office/powerpoint/2010/main" val="316029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948"/>
            <a:ext cx="12192000" cy="1325563"/>
          </a:xfrm>
        </p:spPr>
        <p:txBody>
          <a:bodyPr>
            <a:normAutofit/>
          </a:bodyPr>
          <a:lstStyle/>
          <a:p>
            <a:pPr algn="ctr"/>
            <a:r>
              <a:rPr lang="fr-CH" u="sng">
                <a:latin typeface="+mn-lt"/>
                <a:cs typeface="Arial" panose="020B0604020202020204" pitchFamily="34" charset="0"/>
              </a:rPr>
              <a:t>Les contenus numériques en bref</a:t>
            </a:r>
            <a:r>
              <a:rPr lang="fr-CH" u="sng">
                <a:latin typeface="Arial" panose="020B0604020202020204" pitchFamily="34" charset="0"/>
                <a:cs typeface="Arial" panose="020B0604020202020204" pitchFamily="34" charset="0"/>
              </a:rPr>
              <a:t> : </a:t>
            </a:r>
            <a:br>
              <a:rPr lang="fr-CH">
                <a:solidFill>
                  <a:srgbClr val="C00000"/>
                </a:solidFill>
                <a:latin typeface="Arial" panose="020B0604020202020204" pitchFamily="34" charset="0"/>
                <a:cs typeface="Arial" panose="020B0604020202020204" pitchFamily="34" charset="0"/>
              </a:rPr>
            </a:br>
            <a:r>
              <a:rPr lang="fr-CH" sz="3200">
                <a:latin typeface="+mn-lt"/>
                <a:cs typeface="Arial" panose="020B0604020202020204" pitchFamily="34" charset="0"/>
              </a:rPr>
              <a:t>Les personnes veulent partager des histoires qui ont du sens</a:t>
            </a:r>
          </a:p>
        </p:txBody>
      </p:sp>
      <p:pic>
        <p:nvPicPr>
          <p:cNvPr id="4" name="Picture 3"/>
          <p:cNvPicPr>
            <a:picLocks noChangeAspect="1"/>
          </p:cNvPicPr>
          <p:nvPr/>
        </p:nvPicPr>
        <p:blipFill rotWithShape="1">
          <a:blip r:embed="rId3"/>
          <a:srcRect r="600"/>
          <a:stretch/>
        </p:blipFill>
        <p:spPr>
          <a:xfrm>
            <a:off x="1017916" y="1595459"/>
            <a:ext cx="10339743" cy="5145402"/>
          </a:xfrm>
          <a:prstGeom prst="rect">
            <a:avLst/>
          </a:prstGeom>
        </p:spPr>
      </p:pic>
      <p:sp>
        <p:nvSpPr>
          <p:cNvPr id="5" name="Rectangle 4">
            <a:extLst>
              <a:ext uri="{FF2B5EF4-FFF2-40B4-BE49-F238E27FC236}">
                <a16:creationId xmlns:a16="http://schemas.microsoft.com/office/drawing/2014/main" id="{C6BD770A-2D1D-4BB7-B054-8A310295085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286907B-E3EA-4F3C-B382-A51E8E1FBA16}"/>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3" name="Slide Number Placeholder 2">
            <a:extLst>
              <a:ext uri="{FF2B5EF4-FFF2-40B4-BE49-F238E27FC236}">
                <a16:creationId xmlns:a16="http://schemas.microsoft.com/office/drawing/2014/main" id="{2F57D2EF-DD4E-46D8-B85A-57A932FA3B7D}"/>
              </a:ext>
            </a:extLst>
          </p:cNvPr>
          <p:cNvSpPr>
            <a:spLocks noGrp="1"/>
          </p:cNvSpPr>
          <p:nvPr>
            <p:ph type="sldNum" sz="quarter" idx="12"/>
          </p:nvPr>
        </p:nvSpPr>
        <p:spPr/>
        <p:txBody>
          <a:bodyPr/>
          <a:lstStyle/>
          <a:p>
            <a:fld id="{B5FBEFE2-BF3E-4E80-AC9C-5EAE482F3668}" type="slidenum">
              <a:rPr lang="fr-CH" smtClean="0"/>
              <a:t>16</a:t>
            </a:fld>
            <a:endParaRPr lang="fr-CH"/>
          </a:p>
        </p:txBody>
      </p:sp>
    </p:spTree>
    <p:extLst>
      <p:ext uri="{BB962C8B-B14F-4D97-AF65-F5344CB8AC3E}">
        <p14:creationId xmlns:p14="http://schemas.microsoft.com/office/powerpoint/2010/main" val="185378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29330" y="0"/>
            <a:ext cx="3613519" cy="6695334"/>
          </a:xfrm>
          <a:prstGeom prst="rect">
            <a:avLst/>
          </a:prstGeom>
        </p:spPr>
      </p:pic>
      <p:pic>
        <p:nvPicPr>
          <p:cNvPr id="3" name="Picture 2"/>
          <p:cNvPicPr>
            <a:picLocks noChangeAspect="1"/>
          </p:cNvPicPr>
          <p:nvPr/>
        </p:nvPicPr>
        <p:blipFill>
          <a:blip r:embed="rId4"/>
          <a:stretch>
            <a:fillRect/>
          </a:stretch>
        </p:blipFill>
        <p:spPr>
          <a:xfrm>
            <a:off x="1142999" y="1798225"/>
            <a:ext cx="4299717" cy="4897109"/>
          </a:xfrm>
          <a:prstGeom prst="rect">
            <a:avLst/>
          </a:prstGeom>
        </p:spPr>
      </p:pic>
      <p:sp>
        <p:nvSpPr>
          <p:cNvPr id="4" name="Title 3"/>
          <p:cNvSpPr>
            <a:spLocks noGrp="1"/>
          </p:cNvSpPr>
          <p:nvPr>
            <p:ph type="title"/>
          </p:nvPr>
        </p:nvSpPr>
        <p:spPr>
          <a:xfrm>
            <a:off x="941895" y="91748"/>
            <a:ext cx="5545667" cy="1125008"/>
          </a:xfrm>
        </p:spPr>
        <p:txBody>
          <a:bodyPr>
            <a:normAutofit fontScale="90000"/>
          </a:bodyPr>
          <a:lstStyle/>
          <a:p>
            <a:r>
              <a:rPr lang="en-US" u="sng" dirty="0">
                <a:latin typeface="+mn-lt"/>
              </a:rPr>
              <a:t>Health care in danger, Syria 2016</a:t>
            </a:r>
            <a:endParaRPr lang="fr-CH" u="sng" dirty="0">
              <a:latin typeface="+mn-lt"/>
            </a:endParaRPr>
          </a:p>
        </p:txBody>
      </p:sp>
      <p:sp>
        <p:nvSpPr>
          <p:cNvPr id="5" name="Rectangle 4">
            <a:extLst>
              <a:ext uri="{FF2B5EF4-FFF2-40B4-BE49-F238E27FC236}">
                <a16:creationId xmlns:a16="http://schemas.microsoft.com/office/drawing/2014/main" id="{C4C022E9-2234-486F-B6FE-D6BF6270BDC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AE78132-3AFD-485C-B929-F188505AFB59}"/>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7" name="Slide Number Placeholder 6">
            <a:extLst>
              <a:ext uri="{FF2B5EF4-FFF2-40B4-BE49-F238E27FC236}">
                <a16:creationId xmlns:a16="http://schemas.microsoft.com/office/drawing/2014/main" id="{69979645-C2F6-424B-8A55-C36BBD21A6EB}"/>
              </a:ext>
            </a:extLst>
          </p:cNvPr>
          <p:cNvSpPr>
            <a:spLocks noGrp="1"/>
          </p:cNvSpPr>
          <p:nvPr>
            <p:ph type="sldNum" sz="quarter" idx="12"/>
          </p:nvPr>
        </p:nvSpPr>
        <p:spPr/>
        <p:txBody>
          <a:bodyPr/>
          <a:lstStyle/>
          <a:p>
            <a:fld id="{B5FBEFE2-BF3E-4E80-AC9C-5EAE482F3668}" type="slidenum">
              <a:rPr lang="fr-CH" smtClean="0"/>
              <a:t>17</a:t>
            </a:fld>
            <a:endParaRPr lang="fr-CH"/>
          </a:p>
        </p:txBody>
      </p:sp>
    </p:spTree>
    <p:extLst>
      <p:ext uri="{BB962C8B-B14F-4D97-AF65-F5344CB8AC3E}">
        <p14:creationId xmlns:p14="http://schemas.microsoft.com/office/powerpoint/2010/main" val="1584518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316" y="428243"/>
            <a:ext cx="8997405" cy="1459393"/>
          </a:xfrm>
        </p:spPr>
        <p:txBody>
          <a:bodyPr>
            <a:noAutofit/>
          </a:bodyPr>
          <a:lstStyle/>
          <a:p>
            <a:r>
              <a:rPr lang="fr-CH" sz="4400">
                <a:latin typeface="+mn-lt"/>
                <a:cs typeface="Arial" panose="020B0604020202020204" pitchFamily="34" charset="0"/>
              </a:rPr>
              <a:t>Interaction du personnel de santé avec les médias</a:t>
            </a:r>
            <a:br>
              <a:rPr lang="fr-CH" sz="4400">
                <a:latin typeface="+mn-lt"/>
                <a:cs typeface="Arial" panose="020B0604020202020204" pitchFamily="34" charset="0"/>
              </a:rPr>
            </a:br>
            <a:r>
              <a:rPr lang="fr-CH" sz="4400">
                <a:latin typeface="+mn-lt"/>
                <a:cs typeface="Arial" panose="020B0604020202020204" pitchFamily="34" charset="0"/>
              </a:rPr>
              <a:t>                                 Pourquoi vous ?</a:t>
            </a:r>
            <a:r>
              <a:rPr lang="fr-CH" sz="4400" b="1">
                <a:latin typeface="+mn-lt"/>
                <a:cs typeface="Arial" panose="020B0604020202020204" pitchFamily="34" charset="0"/>
              </a:rPr>
              <a:t>            </a:t>
            </a:r>
          </a:p>
        </p:txBody>
      </p:sp>
      <p:sp>
        <p:nvSpPr>
          <p:cNvPr id="5" name="Rectangle 4">
            <a:extLst>
              <a:ext uri="{FF2B5EF4-FFF2-40B4-BE49-F238E27FC236}">
                <a16:creationId xmlns:a16="http://schemas.microsoft.com/office/drawing/2014/main" id="{F4B7BED9-15C6-4F23-AAFA-E5C903CA40F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92CAA51-3282-432B-A4DF-A69D37CF17D1}"/>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8" name="TextBox 7">
            <a:extLst>
              <a:ext uri="{FF2B5EF4-FFF2-40B4-BE49-F238E27FC236}">
                <a16:creationId xmlns:a16="http://schemas.microsoft.com/office/drawing/2014/main" id="{9A51F136-E1F2-4B05-82C3-D62738880AB1}"/>
              </a:ext>
            </a:extLst>
          </p:cNvPr>
          <p:cNvSpPr txBox="1"/>
          <p:nvPr/>
        </p:nvSpPr>
        <p:spPr>
          <a:xfrm>
            <a:off x="10525646" y="361568"/>
            <a:ext cx="1438275" cy="1846659"/>
          </a:xfrm>
          <a:prstGeom prst="rect">
            <a:avLst/>
          </a:prstGeom>
          <a:noFill/>
        </p:spPr>
        <p:txBody>
          <a:bodyPr wrap="square" rtlCol="0">
            <a:spAutoFit/>
          </a:bodyPr>
          <a:lstStyle/>
          <a:p>
            <a:r>
              <a:rPr lang="fr-CH" sz="9600" b="1">
                <a:solidFill>
                  <a:srgbClr val="FF0000"/>
                </a:solidFill>
              </a:rPr>
              <a:t>??</a:t>
            </a:r>
            <a:r>
              <a:rPr lang="fr-CH" sz="9600">
                <a:solidFill>
                  <a:srgbClr val="FF0000"/>
                </a:solidFill>
              </a:rPr>
              <a:t>​</a:t>
            </a:r>
          </a:p>
          <a:p>
            <a:endParaRPr lang="en-CA" dirty="0"/>
          </a:p>
        </p:txBody>
      </p:sp>
      <p:pic>
        <p:nvPicPr>
          <p:cNvPr id="11" name="Picture 10">
            <a:extLst>
              <a:ext uri="{FF2B5EF4-FFF2-40B4-BE49-F238E27FC236}">
                <a16:creationId xmlns:a16="http://schemas.microsoft.com/office/drawing/2014/main" id="{F07775E1-0CFE-4E7D-8649-8BD809302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617" y="2415802"/>
            <a:ext cx="5686426" cy="3980498"/>
          </a:xfrm>
          <a:prstGeom prst="rect">
            <a:avLst/>
          </a:prstGeom>
        </p:spPr>
      </p:pic>
      <p:sp>
        <p:nvSpPr>
          <p:cNvPr id="3" name="Slide Number Placeholder 2">
            <a:extLst>
              <a:ext uri="{FF2B5EF4-FFF2-40B4-BE49-F238E27FC236}">
                <a16:creationId xmlns:a16="http://schemas.microsoft.com/office/drawing/2014/main" id="{2FB6EFB0-72C3-4EB0-A4DD-E66C1A4F8138}"/>
              </a:ext>
            </a:extLst>
          </p:cNvPr>
          <p:cNvSpPr>
            <a:spLocks noGrp="1"/>
          </p:cNvSpPr>
          <p:nvPr>
            <p:ph type="sldNum" sz="quarter" idx="12"/>
          </p:nvPr>
        </p:nvSpPr>
        <p:spPr/>
        <p:txBody>
          <a:bodyPr/>
          <a:lstStyle/>
          <a:p>
            <a:fld id="{B5FBEFE2-BF3E-4E80-AC9C-5EAE482F3668}" type="slidenum">
              <a:rPr lang="fr-CH" smtClean="0"/>
              <a:t>18</a:t>
            </a:fld>
            <a:endParaRPr lang="fr-CH"/>
          </a:p>
        </p:txBody>
      </p:sp>
    </p:spTree>
    <p:extLst>
      <p:ext uri="{BB962C8B-B14F-4D97-AF65-F5344CB8AC3E}">
        <p14:creationId xmlns:p14="http://schemas.microsoft.com/office/powerpoint/2010/main" val="3249374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938835" y="3225181"/>
            <a:ext cx="8918678" cy="3496294"/>
          </a:xfrm>
        </p:spPr>
        <p:txBody>
          <a:bodyPr>
            <a:normAutofit/>
          </a:bodyPr>
          <a:lstStyle/>
          <a:p>
            <a:pPr marL="0" indent="0">
              <a:buNone/>
            </a:pPr>
            <a:endParaRPr lang="en-US" sz="4400" dirty="0">
              <a:latin typeface="Arial" panose="020B0604020202020204" pitchFamily="34" charset="0"/>
              <a:cs typeface="Arial" panose="020B0604020202020204" pitchFamily="34" charset="0"/>
            </a:endParaRPr>
          </a:p>
          <a:p>
            <a:pPr marL="0" indent="0" algn="ctr">
              <a:buNone/>
            </a:pPr>
            <a:r>
              <a:rPr lang="fr-CH"/>
              <a:t>Vous avez une histoire à raconter : </a:t>
            </a:r>
          </a:p>
          <a:p>
            <a:pPr marL="0" indent="0" algn="ctr">
              <a:buNone/>
            </a:pPr>
            <a:r>
              <a:rPr lang="fr-CH"/>
              <a:t>   </a:t>
            </a:r>
            <a:r>
              <a:rPr lang="fr-CH">
                <a:cs typeface="Arial" panose="020B0604020202020204" pitchFamily="34" charset="0"/>
                <a:sym typeface="Wingdings" panose="05000000000000000000" pitchFamily="2" charset="2"/>
              </a:rPr>
              <a:t></a:t>
            </a:r>
            <a:r>
              <a:rPr lang="fr-CH"/>
              <a:t> proximité avec les personnes </a:t>
            </a:r>
          </a:p>
          <a:p>
            <a:pPr marL="0" indent="0" algn="ctr">
              <a:buNone/>
            </a:pPr>
            <a:endParaRPr lang="en-US" dirty="0">
              <a:cs typeface="Arial" panose="020B0604020202020204" pitchFamily="34" charset="0"/>
            </a:endParaRPr>
          </a:p>
          <a:p>
            <a:pPr marL="0" indent="0" algn="ctr">
              <a:buNone/>
            </a:pPr>
            <a:r>
              <a:rPr lang="fr-CH"/>
              <a:t>Vous êtes la voix de l’expert : </a:t>
            </a:r>
          </a:p>
          <a:p>
            <a:pPr marL="0" indent="0" algn="ctr">
              <a:buNone/>
            </a:pPr>
            <a:r>
              <a:rPr lang="fr-CH"/>
              <a:t>  </a:t>
            </a:r>
            <a:r>
              <a:rPr lang="fr-CH">
                <a:cs typeface="Arial" panose="020B0604020202020204" pitchFamily="34" charset="0"/>
                <a:sym typeface="Wingdings" panose="05000000000000000000" pitchFamily="2" charset="2"/>
              </a:rPr>
              <a:t></a:t>
            </a:r>
            <a:r>
              <a:rPr lang="fr-CH"/>
              <a:t> source fiable d’information, crédibilité</a:t>
            </a:r>
          </a:p>
          <a:p>
            <a:endParaRPr lang="fr-CH" sz="2400" dirty="0">
              <a:latin typeface="Arial" panose="020B0604020202020204" pitchFamily="34" charset="0"/>
              <a:cs typeface="Arial" panose="020B0604020202020204" pitchFamily="34" charset="0"/>
            </a:endParaRPr>
          </a:p>
        </p:txBody>
      </p:sp>
      <p:sp>
        <p:nvSpPr>
          <p:cNvPr id="3" name="Title 1"/>
          <p:cNvSpPr>
            <a:spLocks noGrp="1"/>
          </p:cNvSpPr>
          <p:nvPr>
            <p:ph type="title"/>
          </p:nvPr>
        </p:nvSpPr>
        <p:spPr>
          <a:xfrm>
            <a:off x="1140374" y="-306768"/>
            <a:ext cx="10515600" cy="1325563"/>
          </a:xfrm>
        </p:spPr>
        <p:txBody>
          <a:bodyPr>
            <a:normAutofit/>
          </a:bodyPr>
          <a:lstStyle/>
          <a:p>
            <a:pPr algn="ctr"/>
            <a:r>
              <a:rPr lang="fr-CH" u="sng">
                <a:latin typeface="+mn-lt"/>
                <a:cs typeface="Arial" panose="020B0604020202020204" pitchFamily="34" charset="0"/>
              </a:rPr>
              <a:t>Pourquoi vous ?</a:t>
            </a:r>
          </a:p>
        </p:txBody>
      </p:sp>
      <p:sp>
        <p:nvSpPr>
          <p:cNvPr id="4" name="Rectangle 3">
            <a:extLst>
              <a:ext uri="{FF2B5EF4-FFF2-40B4-BE49-F238E27FC236}">
                <a16:creationId xmlns:a16="http://schemas.microsoft.com/office/drawing/2014/main" id="{707863AD-C9DB-4FF1-A57A-AA2EB964A41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39B0450-D466-450F-A01A-9422F009E248}"/>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pic>
        <p:nvPicPr>
          <p:cNvPr id="7" name="Picture 6">
            <a:extLst>
              <a:ext uri="{FF2B5EF4-FFF2-40B4-BE49-F238E27FC236}">
                <a16:creationId xmlns:a16="http://schemas.microsoft.com/office/drawing/2014/main" id="{B041D277-CB70-4A48-AE09-21E35F4FD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50" y="1126628"/>
            <a:ext cx="3461848" cy="2423292"/>
          </a:xfrm>
          <a:prstGeom prst="rect">
            <a:avLst/>
          </a:prstGeom>
        </p:spPr>
      </p:pic>
      <p:sp>
        <p:nvSpPr>
          <p:cNvPr id="2" name="Slide Number Placeholder 1">
            <a:extLst>
              <a:ext uri="{FF2B5EF4-FFF2-40B4-BE49-F238E27FC236}">
                <a16:creationId xmlns:a16="http://schemas.microsoft.com/office/drawing/2014/main" id="{72DAF663-743F-4DBA-852B-E18AEECBFD3F}"/>
              </a:ext>
            </a:extLst>
          </p:cNvPr>
          <p:cNvSpPr>
            <a:spLocks noGrp="1"/>
          </p:cNvSpPr>
          <p:nvPr>
            <p:ph type="sldNum" sz="quarter" idx="12"/>
          </p:nvPr>
        </p:nvSpPr>
        <p:spPr/>
        <p:txBody>
          <a:bodyPr/>
          <a:lstStyle/>
          <a:p>
            <a:fld id="{B5FBEFE2-BF3E-4E80-AC9C-5EAE482F3668}" type="slidenum">
              <a:rPr lang="fr-CH" smtClean="0"/>
              <a:t>19</a:t>
            </a:fld>
            <a:endParaRPr lang="fr-CH"/>
          </a:p>
        </p:txBody>
      </p:sp>
    </p:spTree>
    <p:extLst>
      <p:ext uri="{BB962C8B-B14F-4D97-AF65-F5344CB8AC3E}">
        <p14:creationId xmlns:p14="http://schemas.microsoft.com/office/powerpoint/2010/main" val="149068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6502"/>
                    </a14:imgEffect>
                    <a14:imgEffect>
                      <a14:saturation sat="176000"/>
                    </a14:imgEffect>
                  </a14:imgLayer>
                </a14:imgProps>
              </a:ext>
            </a:extLst>
          </a:blip>
          <a:stretch>
            <a:fillRect/>
          </a:stretch>
        </p:blipFill>
        <p:spPr>
          <a:xfrm>
            <a:off x="6483236" y="293355"/>
            <a:ext cx="4615956" cy="3024004"/>
          </a:xfrm>
          <a:prstGeom prst="rect">
            <a:avLst/>
          </a:prstGeom>
          <a:noFill/>
        </p:spPr>
      </p:pic>
      <p:sp>
        <p:nvSpPr>
          <p:cNvPr id="2" name="Title 1"/>
          <p:cNvSpPr>
            <a:spLocks noGrp="1"/>
          </p:cNvSpPr>
          <p:nvPr>
            <p:ph type="title"/>
          </p:nvPr>
        </p:nvSpPr>
        <p:spPr>
          <a:xfrm>
            <a:off x="1166442" y="611938"/>
            <a:ext cx="3672258" cy="1325563"/>
          </a:xfrm>
        </p:spPr>
        <p:txBody>
          <a:bodyPr/>
          <a:lstStyle/>
          <a:p>
            <a:r>
              <a:rPr lang="fr-CH" u="sng">
                <a:latin typeface="+mn-lt"/>
                <a:cs typeface="Arial" panose="020B0604020202020204" pitchFamily="34" charset="0"/>
              </a:rPr>
              <a:t>Objectifs </a:t>
            </a:r>
          </a:p>
        </p:txBody>
      </p:sp>
      <p:sp>
        <p:nvSpPr>
          <p:cNvPr id="3" name="Content Placeholder 2"/>
          <p:cNvSpPr>
            <a:spLocks noGrp="1"/>
          </p:cNvSpPr>
          <p:nvPr>
            <p:ph idx="1"/>
          </p:nvPr>
        </p:nvSpPr>
        <p:spPr>
          <a:xfrm>
            <a:off x="1092808" y="2847975"/>
            <a:ext cx="10444533" cy="2658226"/>
          </a:xfrm>
        </p:spPr>
        <p:txBody>
          <a:bodyPr>
            <a:normAutofit fontScale="25000" lnSpcReduction="20000"/>
          </a:bodyPr>
          <a:lstStyle/>
          <a:p>
            <a:pPr marL="0" indent="0">
              <a:lnSpc>
                <a:spcPct val="170000"/>
              </a:lnSpc>
              <a:spcBef>
                <a:spcPts val="0"/>
              </a:spcBef>
              <a:buNone/>
            </a:pPr>
            <a:r>
              <a:rPr lang="fr-CH" sz="11200" b="1">
                <a:solidFill>
                  <a:srgbClr val="0000FF"/>
                </a:solidFill>
                <a:cs typeface="Arial" panose="020B0604020202020204" pitchFamily="34" charset="0"/>
              </a:rPr>
              <a:t>Être en mesure</a:t>
            </a:r>
          </a:p>
          <a:p>
            <a:pPr>
              <a:lnSpc>
                <a:spcPct val="170000"/>
              </a:lnSpc>
              <a:spcBef>
                <a:spcPts val="0"/>
              </a:spcBef>
            </a:pPr>
            <a:r>
              <a:rPr lang="fr-CH" sz="11200">
                <a:cs typeface="Arial" panose="020B0604020202020204" pitchFamily="34" charset="0"/>
              </a:rPr>
              <a:t>d’examiner les opportunités et les risques du partage public d’informations </a:t>
            </a:r>
          </a:p>
          <a:p>
            <a:pPr>
              <a:lnSpc>
                <a:spcPct val="170000"/>
              </a:lnSpc>
              <a:spcBef>
                <a:spcPts val="0"/>
              </a:spcBef>
            </a:pPr>
            <a:r>
              <a:rPr lang="fr-CH" sz="11200"/>
              <a:t>de discuter de la pertinence et des bénéfices d’un engagement actif dans la communauté en situation de crise aiguë et prolongée </a:t>
            </a:r>
          </a:p>
          <a:p>
            <a:pPr marL="0" indent="0">
              <a:lnSpc>
                <a:spcPct val="170000"/>
              </a:lnSpc>
              <a:spcBef>
                <a:spcPts val="0"/>
              </a:spcBef>
              <a:buNone/>
            </a:pPr>
            <a:endParaRPr lang="en-US" sz="11200" b="1" dirty="0">
              <a:solidFill>
                <a:srgbClr val="0000FF"/>
              </a:solidFill>
              <a:cs typeface="Arial" panose="020B0604020202020204" pitchFamily="34" charset="0"/>
            </a:endParaRPr>
          </a:p>
          <a:p>
            <a:pPr>
              <a:spcBef>
                <a:spcPts val="0"/>
              </a:spcBef>
            </a:pPr>
            <a:endParaRPr lang="en-US" sz="11200" dirty="0">
              <a:cs typeface="Arial" panose="020B0604020202020204" pitchFamily="34" charset="0"/>
            </a:endParaRPr>
          </a:p>
          <a:p>
            <a:pPr marL="0" indent="0">
              <a:buNone/>
            </a:pPr>
            <a:r>
              <a:rPr lang="fr-CH" sz="11200">
                <a:cs typeface="Arial" panose="020B0604020202020204" pitchFamily="34" charset="0"/>
              </a:rPr>
              <a:t> </a:t>
            </a:r>
          </a:p>
          <a:p>
            <a:pPr marL="457200" lvl="1" indent="0">
              <a:buNone/>
            </a:pPr>
            <a:endParaRPr lang="en-US" dirty="0">
              <a:latin typeface="Arial" panose="020B0604020202020204" pitchFamily="34" charset="0"/>
              <a:cs typeface="Arial" panose="020B0604020202020204" pitchFamily="34" charset="0"/>
            </a:endParaRPr>
          </a:p>
          <a:p>
            <a:pPr marL="0" indent="0">
              <a:buNone/>
            </a:pPr>
            <a:endParaRPr lang="fr-CH"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B89FB55-81FE-4438-913D-A6D4C8373078}"/>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1F0731B-F1F9-440C-9B92-DC1D3B01FE4A}"/>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4" name="Slide Number Placeholder 3">
            <a:extLst>
              <a:ext uri="{FF2B5EF4-FFF2-40B4-BE49-F238E27FC236}">
                <a16:creationId xmlns:a16="http://schemas.microsoft.com/office/drawing/2014/main" id="{A78FEC02-F7E1-49B9-B768-078D0DEAAE7A}"/>
              </a:ext>
            </a:extLst>
          </p:cNvPr>
          <p:cNvSpPr>
            <a:spLocks noGrp="1"/>
          </p:cNvSpPr>
          <p:nvPr>
            <p:ph type="sldNum" sz="quarter" idx="12"/>
          </p:nvPr>
        </p:nvSpPr>
        <p:spPr/>
        <p:txBody>
          <a:bodyPr/>
          <a:lstStyle/>
          <a:p>
            <a:fld id="{B5FBEFE2-BF3E-4E80-AC9C-5EAE482F3668}" type="slidenum">
              <a:rPr lang="fr-CH" smtClean="0"/>
              <a:t>2</a:t>
            </a:fld>
            <a:endParaRPr lang="fr-CH"/>
          </a:p>
        </p:txBody>
      </p:sp>
    </p:spTree>
    <p:extLst>
      <p:ext uri="{BB962C8B-B14F-4D97-AF65-F5344CB8AC3E}">
        <p14:creationId xmlns:p14="http://schemas.microsoft.com/office/powerpoint/2010/main" val="3748403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63595" y="83389"/>
            <a:ext cx="10064810" cy="1600200"/>
          </a:xfrm>
        </p:spPr>
        <p:txBody>
          <a:bodyPr>
            <a:normAutofit/>
          </a:bodyPr>
          <a:lstStyle/>
          <a:p>
            <a:pPr algn="ctr"/>
            <a:r>
              <a:rPr lang="en-US" sz="4400" u="sng" dirty="0">
                <a:latin typeface="Calibri Body"/>
              </a:rPr>
              <a:t>Interacting with the media</a:t>
            </a:r>
            <a:br>
              <a:rPr lang="en-US" sz="4400" u="sng" dirty="0">
                <a:latin typeface="Calibri Body"/>
              </a:rPr>
            </a:br>
            <a:r>
              <a:rPr lang="en-US" sz="4400" u="sng" dirty="0">
                <a:latin typeface="Calibri Body"/>
              </a:rPr>
              <a:t>Example from the field </a:t>
            </a:r>
            <a:endParaRPr lang="fr-CH" sz="4400" u="sng" dirty="0">
              <a:latin typeface="Calibri Body"/>
            </a:endParaRPr>
          </a:p>
        </p:txBody>
      </p:sp>
      <p:sp>
        <p:nvSpPr>
          <p:cNvPr id="4" name="Text Placeholder 3"/>
          <p:cNvSpPr>
            <a:spLocks noGrp="1"/>
          </p:cNvSpPr>
          <p:nvPr>
            <p:ph type="body" sz="half" idx="2"/>
          </p:nvPr>
        </p:nvSpPr>
        <p:spPr>
          <a:xfrm>
            <a:off x="839788" y="1966134"/>
            <a:ext cx="4448204" cy="3902854"/>
          </a:xfrm>
        </p:spPr>
        <p:txBody>
          <a:bodyPr>
            <a:normAutofit fontScale="92500" lnSpcReduction="10000"/>
          </a:bodyPr>
          <a:lstStyle/>
          <a:p>
            <a:endParaRPr lang="fr-CH" dirty="0"/>
          </a:p>
          <a:p>
            <a:r>
              <a:rPr lang="en-US" sz="1900" b="1" dirty="0"/>
              <a:t>Yemen 2015: interview with general surgeon</a:t>
            </a:r>
            <a:endParaRPr lang="fr-CH" sz="1900" b="1" dirty="0"/>
          </a:p>
          <a:p>
            <a:endParaRPr lang="fr-CH" sz="1900" dirty="0"/>
          </a:p>
          <a:p>
            <a:r>
              <a:rPr lang="en-US" sz="1900" dirty="0"/>
              <a:t>An ICRC surgical team sails by boat from Djibouti to Aden in Yemen, to help treat people wounded due to the recent conflict. </a:t>
            </a:r>
            <a:br>
              <a:rPr lang="en-US" sz="1900" dirty="0"/>
            </a:br>
            <a:endParaRPr lang="en-US" sz="1900" dirty="0"/>
          </a:p>
          <a:p>
            <a:r>
              <a:rPr lang="en-US" sz="1900" dirty="0"/>
              <a:t>Marco </a:t>
            </a:r>
            <a:r>
              <a:rPr lang="en-US" sz="1900" dirty="0" err="1"/>
              <a:t>Baldan</a:t>
            </a:r>
            <a:r>
              <a:rPr lang="en-US" sz="1900" dirty="0"/>
              <a:t>, the general surgeon, talks about the difficulties the team will face delivering urgently needed medical assistance in Yemen. Also on board are Elin </a:t>
            </a:r>
            <a:r>
              <a:rPr lang="en-US" sz="1900" dirty="0" err="1"/>
              <a:t>Oddsdottir</a:t>
            </a:r>
            <a:r>
              <a:rPr lang="en-US" sz="1900" dirty="0"/>
              <a:t>, operating theatre nurse, Ana </a:t>
            </a:r>
            <a:r>
              <a:rPr lang="en-US" sz="1900" dirty="0" err="1"/>
              <a:t>Lufinha</a:t>
            </a:r>
            <a:r>
              <a:rPr lang="en-US" sz="1900" dirty="0"/>
              <a:t>, </a:t>
            </a:r>
            <a:r>
              <a:rPr lang="en-US" sz="1900" dirty="0" err="1"/>
              <a:t>anaesthesiologist</a:t>
            </a:r>
            <a:r>
              <a:rPr lang="en-US" sz="1900" dirty="0"/>
              <a:t> and </a:t>
            </a:r>
            <a:r>
              <a:rPr lang="en-US" sz="1900" dirty="0" err="1"/>
              <a:t>Birgitte</a:t>
            </a:r>
            <a:r>
              <a:rPr lang="en-US" sz="1900" dirty="0"/>
              <a:t> Gundersen, post-op nurse.</a:t>
            </a:r>
          </a:p>
          <a:p>
            <a:endParaRPr lang="fr-CH" dirty="0"/>
          </a:p>
        </p:txBody>
      </p:sp>
      <p:sp>
        <p:nvSpPr>
          <p:cNvPr id="6" name="Content Placeholder 5"/>
          <p:cNvSpPr>
            <a:spLocks noGrp="1"/>
          </p:cNvSpPr>
          <p:nvPr>
            <p:ph idx="1"/>
          </p:nvPr>
        </p:nvSpPr>
        <p:spPr>
          <a:xfrm>
            <a:off x="5735279" y="992037"/>
            <a:ext cx="6172200" cy="3902854"/>
          </a:xfrm>
        </p:spPr>
        <p:txBody>
          <a:bodyPr/>
          <a:lstStyle/>
          <a:p>
            <a:pPr marL="0" indent="0">
              <a:buNone/>
            </a:pPr>
            <a:endParaRPr lang="fr-CH" dirty="0">
              <a:hlinkClick r:id="rId3"/>
            </a:endParaRPr>
          </a:p>
          <a:p>
            <a:pPr marL="0" indent="0">
              <a:buNone/>
            </a:pPr>
            <a:endParaRPr lang="fr-CH" dirty="0">
              <a:hlinkClick r:id="rId3"/>
            </a:endParaRPr>
          </a:p>
          <a:p>
            <a:pPr marL="0" indent="0">
              <a:buNone/>
            </a:pPr>
            <a:endParaRPr lang="fr-CH" dirty="0">
              <a:hlinkClick r:id="rId3"/>
            </a:endParaRPr>
          </a:p>
          <a:p>
            <a:pPr marL="0" indent="0">
              <a:buNone/>
            </a:pPr>
            <a:endParaRPr lang="fr-CH" dirty="0">
              <a:hlinkClick r:id="rId3"/>
            </a:endParaRPr>
          </a:p>
          <a:p>
            <a:pPr marL="0" indent="0">
              <a:buNone/>
            </a:pPr>
            <a:r>
              <a:rPr lang="fr-CH" sz="2400" dirty="0">
                <a:hlinkClick r:id="rId3"/>
              </a:rPr>
              <a:t>https://www.youtube.com/watch?v=vrCo0ygcLNE</a:t>
            </a:r>
            <a:endParaRPr lang="fr-CH" sz="2400" dirty="0"/>
          </a:p>
          <a:p>
            <a:pPr marL="0" indent="0">
              <a:buNone/>
            </a:pPr>
            <a:endParaRPr lang="en-US" dirty="0"/>
          </a:p>
        </p:txBody>
      </p:sp>
      <p:sp>
        <p:nvSpPr>
          <p:cNvPr id="5" name="Rectangle 4">
            <a:extLst>
              <a:ext uri="{FF2B5EF4-FFF2-40B4-BE49-F238E27FC236}">
                <a16:creationId xmlns:a16="http://schemas.microsoft.com/office/drawing/2014/main" id="{8D912D23-5FEE-4BA3-840A-AE63C2824A0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7FC6DBB-3213-4227-99CC-2E9D6A19D7D2}"/>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3" name="Slide Number Placeholder 2">
            <a:extLst>
              <a:ext uri="{FF2B5EF4-FFF2-40B4-BE49-F238E27FC236}">
                <a16:creationId xmlns:a16="http://schemas.microsoft.com/office/drawing/2014/main" id="{FCAAC5B0-448B-403C-A215-FF8DDA1EC54A}"/>
              </a:ext>
            </a:extLst>
          </p:cNvPr>
          <p:cNvSpPr>
            <a:spLocks noGrp="1"/>
          </p:cNvSpPr>
          <p:nvPr>
            <p:ph type="sldNum" sz="quarter" idx="12"/>
          </p:nvPr>
        </p:nvSpPr>
        <p:spPr/>
        <p:txBody>
          <a:bodyPr/>
          <a:lstStyle/>
          <a:p>
            <a:fld id="{B5FBEFE2-BF3E-4E80-AC9C-5EAE482F3668}" type="slidenum">
              <a:rPr lang="fr-CH" smtClean="0"/>
              <a:t>20</a:t>
            </a:fld>
            <a:endParaRPr lang="fr-CH"/>
          </a:p>
        </p:txBody>
      </p:sp>
    </p:spTree>
    <p:extLst>
      <p:ext uri="{BB962C8B-B14F-4D97-AF65-F5344CB8AC3E}">
        <p14:creationId xmlns:p14="http://schemas.microsoft.com/office/powerpoint/2010/main" val="862431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5CD">
            <a:alpha val="49804"/>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5157" y="-14779"/>
            <a:ext cx="11031747" cy="1325563"/>
          </a:xfrm>
        </p:spPr>
        <p:txBody>
          <a:bodyPr/>
          <a:lstStyle/>
          <a:p>
            <a:pPr algn="ctr"/>
            <a:r>
              <a:rPr lang="fr-CH" u="sng">
                <a:latin typeface="+mn-lt"/>
                <a:cs typeface="Arial" panose="020B0604020202020204" pitchFamily="34" charset="0"/>
              </a:rPr>
              <a:t>Interaction avec les médias </a:t>
            </a:r>
          </a:p>
        </p:txBody>
      </p:sp>
      <p:sp>
        <p:nvSpPr>
          <p:cNvPr id="3" name="Content Placeholder 2"/>
          <p:cNvSpPr>
            <a:spLocks noGrp="1"/>
          </p:cNvSpPr>
          <p:nvPr>
            <p:ph idx="1"/>
          </p:nvPr>
        </p:nvSpPr>
        <p:spPr>
          <a:xfrm>
            <a:off x="1544042" y="2634672"/>
            <a:ext cx="10196915" cy="3143960"/>
          </a:xfrm>
        </p:spPr>
        <p:txBody>
          <a:bodyPr>
            <a:normAutofit lnSpcReduction="10000"/>
          </a:bodyPr>
          <a:lstStyle/>
          <a:p>
            <a:pPr marL="0" indent="0">
              <a:buNone/>
            </a:pPr>
            <a:r>
              <a:rPr lang="fr-CH"/>
              <a:t>Vous travaillez dans un hôpital qui vient d’être bombardé. Les patients sont blessés et une partie du bâtiment a été détruite. </a:t>
            </a:r>
          </a:p>
          <a:p>
            <a:pPr marL="0" indent="0">
              <a:buNone/>
            </a:pPr>
            <a:r>
              <a:rPr lang="fr-CH"/>
              <a:t>Cet incident grave attire l’attention. Les gens commencent à filmer avec leurs smartphones, les patients et le personnel de l’hôpital sont interviewés un peu partout, les journalistes commencent à appeler. </a:t>
            </a:r>
          </a:p>
          <a:p>
            <a:pPr marL="0" indent="0">
              <a:buNone/>
            </a:pPr>
            <a:endParaRPr lang="en-US" dirty="0">
              <a:cs typeface="Arial" panose="020B0604020202020204" pitchFamily="34" charset="0"/>
            </a:endParaRPr>
          </a:p>
          <a:p>
            <a:pPr marL="0" indent="0">
              <a:buNone/>
            </a:pPr>
            <a:r>
              <a:rPr lang="fr-CH"/>
              <a:t>Que devez-vous faire dans cette situation confuse ?  </a:t>
            </a:r>
          </a:p>
          <a:p>
            <a:endParaRPr lang="fr-CH"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AEE3FB3-0326-4C74-AF7D-AB23495C49D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A90FF6C-5247-4294-89A8-D984D58716A0}"/>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6" name="TextBox 5">
            <a:extLst>
              <a:ext uri="{FF2B5EF4-FFF2-40B4-BE49-F238E27FC236}">
                <a16:creationId xmlns:a16="http://schemas.microsoft.com/office/drawing/2014/main" id="{95AF5774-AB79-445F-BDE5-0F94A48AE367}"/>
              </a:ext>
            </a:extLst>
          </p:cNvPr>
          <p:cNvSpPr txBox="1"/>
          <p:nvPr/>
        </p:nvSpPr>
        <p:spPr>
          <a:xfrm>
            <a:off x="1544042" y="1670919"/>
            <a:ext cx="1955087" cy="523220"/>
          </a:xfrm>
          <a:prstGeom prst="rect">
            <a:avLst/>
          </a:prstGeom>
          <a:noFill/>
        </p:spPr>
        <p:txBody>
          <a:bodyPr wrap="none" rtlCol="0">
            <a:spAutoFit/>
          </a:bodyPr>
          <a:lstStyle/>
          <a:p>
            <a:r>
              <a:rPr lang="fr-CH" sz="2800" b="1">
                <a:solidFill>
                  <a:srgbClr val="0033CC"/>
                </a:solidFill>
                <a:cs typeface="Arial" panose="020B0604020202020204" pitchFamily="34" charset="0"/>
              </a:rPr>
              <a:t>Travail de groupe</a:t>
            </a:r>
          </a:p>
        </p:txBody>
      </p:sp>
      <p:sp>
        <p:nvSpPr>
          <p:cNvPr id="7" name="TextBox 6">
            <a:extLst>
              <a:ext uri="{FF2B5EF4-FFF2-40B4-BE49-F238E27FC236}">
                <a16:creationId xmlns:a16="http://schemas.microsoft.com/office/drawing/2014/main" id="{FE47085E-9A3A-4A41-BC4C-E86661FCAE37}"/>
              </a:ext>
            </a:extLst>
          </p:cNvPr>
          <p:cNvSpPr txBox="1"/>
          <p:nvPr/>
        </p:nvSpPr>
        <p:spPr>
          <a:xfrm>
            <a:off x="1544042" y="5778632"/>
            <a:ext cx="1658274" cy="523220"/>
          </a:xfrm>
          <a:prstGeom prst="rect">
            <a:avLst/>
          </a:prstGeom>
          <a:noFill/>
        </p:spPr>
        <p:txBody>
          <a:bodyPr wrap="none" rtlCol="0">
            <a:spAutoFit/>
          </a:bodyPr>
          <a:lstStyle/>
          <a:p>
            <a:r>
              <a:rPr lang="fr-CH" sz="2800" b="1">
                <a:solidFill>
                  <a:srgbClr val="FF0000"/>
                </a:solidFill>
              </a:rPr>
              <a:t>5 minutes</a:t>
            </a:r>
          </a:p>
        </p:txBody>
      </p:sp>
      <p:pic>
        <p:nvPicPr>
          <p:cNvPr id="9" name="Picture 8">
            <a:extLst>
              <a:ext uri="{FF2B5EF4-FFF2-40B4-BE49-F238E27FC236}">
                <a16:creationId xmlns:a16="http://schemas.microsoft.com/office/drawing/2014/main" id="{D1D16F97-8586-44D7-B554-EBD8B5510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595" y="1045212"/>
            <a:ext cx="3339054" cy="1590026"/>
          </a:xfrm>
          <a:prstGeom prst="rect">
            <a:avLst/>
          </a:prstGeom>
        </p:spPr>
      </p:pic>
      <p:pic>
        <p:nvPicPr>
          <p:cNvPr id="11" name="Picture 10">
            <a:extLst>
              <a:ext uri="{FF2B5EF4-FFF2-40B4-BE49-F238E27FC236}">
                <a16:creationId xmlns:a16="http://schemas.microsoft.com/office/drawing/2014/main" id="{166CA13D-11ED-4B1E-82F2-C560325C4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683" y="824851"/>
            <a:ext cx="3675332" cy="1720056"/>
          </a:xfrm>
          <a:prstGeom prst="rect">
            <a:avLst/>
          </a:prstGeom>
        </p:spPr>
      </p:pic>
      <p:pic>
        <p:nvPicPr>
          <p:cNvPr id="12" name="Picture 11">
            <a:extLst>
              <a:ext uri="{FF2B5EF4-FFF2-40B4-BE49-F238E27FC236}">
                <a16:creationId xmlns:a16="http://schemas.microsoft.com/office/drawing/2014/main" id="{B9C5F398-32A7-40C1-B3E4-1E6CF8494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3177" y="4279528"/>
            <a:ext cx="3675331" cy="2455121"/>
          </a:xfrm>
          <a:prstGeom prst="rect">
            <a:avLst/>
          </a:prstGeom>
        </p:spPr>
      </p:pic>
      <p:sp>
        <p:nvSpPr>
          <p:cNvPr id="8" name="Slide Number Placeholder 7">
            <a:extLst>
              <a:ext uri="{FF2B5EF4-FFF2-40B4-BE49-F238E27FC236}">
                <a16:creationId xmlns:a16="http://schemas.microsoft.com/office/drawing/2014/main" id="{FA4F5AC1-A07E-43D1-9C5F-4444C1C24084}"/>
              </a:ext>
            </a:extLst>
          </p:cNvPr>
          <p:cNvSpPr>
            <a:spLocks noGrp="1"/>
          </p:cNvSpPr>
          <p:nvPr>
            <p:ph type="sldNum" sz="quarter" idx="12"/>
          </p:nvPr>
        </p:nvSpPr>
        <p:spPr/>
        <p:txBody>
          <a:bodyPr/>
          <a:lstStyle/>
          <a:p>
            <a:fld id="{B5FBEFE2-BF3E-4E80-AC9C-5EAE482F3668}" type="slidenum">
              <a:rPr lang="fr-CH" smtClean="0"/>
              <a:t>21</a:t>
            </a:fld>
            <a:endParaRPr lang="fr-CH"/>
          </a:p>
        </p:txBody>
      </p:sp>
    </p:spTree>
    <p:extLst>
      <p:ext uri="{BB962C8B-B14F-4D97-AF65-F5344CB8AC3E}">
        <p14:creationId xmlns:p14="http://schemas.microsoft.com/office/powerpoint/2010/main" val="2793902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48808"/>
          </a:xfrm>
        </p:spPr>
        <p:txBody>
          <a:bodyPr>
            <a:normAutofit/>
          </a:bodyPr>
          <a:lstStyle/>
          <a:p>
            <a:pPr algn="ctr"/>
            <a:r>
              <a:rPr lang="fr-CH" u="sng">
                <a:solidFill>
                  <a:prstClr val="black"/>
                </a:solidFill>
                <a:latin typeface="+mn-lt"/>
                <a:cs typeface="Arial" panose="020B0604020202020204" pitchFamily="34" charset="0"/>
              </a:rPr>
              <a:t>Connaître vos priorités</a:t>
            </a:r>
          </a:p>
        </p:txBody>
      </p:sp>
      <p:sp>
        <p:nvSpPr>
          <p:cNvPr id="3" name="Content Placeholder 2"/>
          <p:cNvSpPr>
            <a:spLocks noGrp="1"/>
          </p:cNvSpPr>
          <p:nvPr>
            <p:ph idx="1"/>
          </p:nvPr>
        </p:nvSpPr>
        <p:spPr>
          <a:xfrm>
            <a:off x="981074" y="1877819"/>
            <a:ext cx="10781145" cy="4878340"/>
          </a:xfrm>
        </p:spPr>
        <p:txBody>
          <a:bodyPr>
            <a:normAutofit/>
          </a:bodyPr>
          <a:lstStyle/>
          <a:p>
            <a:pPr lvl="0"/>
            <a:r>
              <a:rPr lang="fr-CH">
                <a:solidFill>
                  <a:prstClr val="black"/>
                </a:solidFill>
                <a:latin typeface="Calibri" panose="020F0502020204030204" pitchFamily="34" charset="0"/>
                <a:cs typeface="Calibri" panose="020F0502020204030204" pitchFamily="34" charset="0"/>
              </a:rPr>
              <a:t>Les patients passent en premier MAIS vous devez trouver du temps pour les communications (avec les médias, les communautés, etc.)</a:t>
            </a:r>
          </a:p>
          <a:p>
            <a:r>
              <a:rPr lang="fr-CH">
                <a:latin typeface="Calibri" panose="020F0502020204030204" pitchFamily="34" charset="0"/>
                <a:cs typeface="Calibri" panose="020F0502020204030204" pitchFamily="34" charset="0"/>
              </a:rPr>
              <a:t>Assurez la coordination avec l’équipe de communication de votre organisation </a:t>
            </a:r>
          </a:p>
          <a:p>
            <a:r>
              <a:rPr lang="fr-CH">
                <a:latin typeface="Calibri" panose="020F0502020204030204" pitchFamily="34" charset="0"/>
                <a:cs typeface="Calibri" panose="020F0502020204030204" pitchFamily="34" charset="0"/>
              </a:rPr>
              <a:t>Ayez connaissance de la politique relative aux médias/du plan de communication de votre organisation </a:t>
            </a:r>
          </a:p>
          <a:p>
            <a:r>
              <a:rPr lang="fr-CH">
                <a:latin typeface="Calibri" panose="020F0502020204030204" pitchFamily="34" charset="0"/>
                <a:cs typeface="Calibri" panose="020F0502020204030204" pitchFamily="34" charset="0"/>
              </a:rPr>
              <a:t>Ayez connaissance de l’interlocuteur chargé des relations médias/de la communication publique, ou désignez quelqu’un comme personne de référence pour les médias </a:t>
            </a:r>
          </a:p>
          <a:p>
            <a:r>
              <a:rPr lang="fr-CH">
                <a:latin typeface="Calibri" panose="020F0502020204030204" pitchFamily="34" charset="0"/>
                <a:cs typeface="Calibri" panose="020F0502020204030204" pitchFamily="34" charset="0"/>
              </a:rPr>
              <a:t>Saisissez les opportunités médiatiques pour évoquer les messages clés et appelez à l’action dès que c’est possible ! </a:t>
            </a:r>
          </a:p>
          <a:p>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95014CC-705E-412B-9C23-B375961093F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07E5117-9EB6-47BB-93DC-102FCAC41D7C}"/>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6" name="Slide Number Placeholder 5">
            <a:extLst>
              <a:ext uri="{FF2B5EF4-FFF2-40B4-BE49-F238E27FC236}">
                <a16:creationId xmlns:a16="http://schemas.microsoft.com/office/drawing/2014/main" id="{35480EDE-EB46-4BBC-A1F5-350533D2434B}"/>
              </a:ext>
            </a:extLst>
          </p:cNvPr>
          <p:cNvSpPr>
            <a:spLocks noGrp="1"/>
          </p:cNvSpPr>
          <p:nvPr>
            <p:ph type="sldNum" sz="quarter" idx="12"/>
          </p:nvPr>
        </p:nvSpPr>
        <p:spPr/>
        <p:txBody>
          <a:bodyPr/>
          <a:lstStyle/>
          <a:p>
            <a:fld id="{B5FBEFE2-BF3E-4E80-AC9C-5EAE482F3668}" type="slidenum">
              <a:rPr lang="fr-CH" smtClean="0"/>
              <a:t>22</a:t>
            </a:fld>
            <a:endParaRPr lang="fr-CH"/>
          </a:p>
        </p:txBody>
      </p:sp>
    </p:spTree>
    <p:extLst>
      <p:ext uri="{BB962C8B-B14F-4D97-AF65-F5344CB8AC3E}">
        <p14:creationId xmlns:p14="http://schemas.microsoft.com/office/powerpoint/2010/main" val="704449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48808"/>
          </a:xfrm>
        </p:spPr>
        <p:txBody>
          <a:bodyPr>
            <a:normAutofit/>
          </a:bodyPr>
          <a:lstStyle/>
          <a:p>
            <a:pPr algn="ctr"/>
            <a:r>
              <a:rPr lang="fr-CH" u="sng">
                <a:latin typeface="+mn-lt"/>
                <a:cs typeface="Arial" panose="020B0604020202020204" pitchFamily="34" charset="0"/>
              </a:rPr>
              <a:t>Communication éthique et neutre, indépendante et impartiale</a:t>
            </a:r>
          </a:p>
        </p:txBody>
      </p:sp>
      <p:sp>
        <p:nvSpPr>
          <p:cNvPr id="3" name="Content Placeholder 2"/>
          <p:cNvSpPr>
            <a:spLocks noGrp="1"/>
          </p:cNvSpPr>
          <p:nvPr>
            <p:ph idx="1"/>
          </p:nvPr>
        </p:nvSpPr>
        <p:spPr>
          <a:xfrm>
            <a:off x="1247774" y="2123714"/>
            <a:ext cx="10781145" cy="3522856"/>
          </a:xfrm>
        </p:spPr>
        <p:txBody>
          <a:bodyPr>
            <a:normAutofit/>
          </a:bodyPr>
          <a:lstStyle/>
          <a:p>
            <a:pPr marL="0" lvl="0" indent="0">
              <a:buNone/>
            </a:pPr>
            <a:r>
              <a:rPr lang="fr-CH" b="1">
                <a:solidFill>
                  <a:srgbClr val="0000FF"/>
                </a:solidFill>
                <a:latin typeface="Calibri" panose="020F0502020204030204" pitchFamily="34" charset="0"/>
                <a:cs typeface="Calibri" panose="020F0502020204030204" pitchFamily="34" charset="0"/>
              </a:rPr>
              <a:t>Présentez toujours les personnes de manière digne</a:t>
            </a:r>
          </a:p>
          <a:p>
            <a:r>
              <a:rPr lang="fr-CH">
                <a:latin typeface="Calibri" panose="020F0502020204030204" pitchFamily="34" charset="0"/>
                <a:cs typeface="Calibri" panose="020F0502020204030204" pitchFamily="34" charset="0"/>
              </a:rPr>
              <a:t>Protégez leur vie privée</a:t>
            </a:r>
          </a:p>
          <a:p>
            <a:r>
              <a:rPr lang="fr-CH">
                <a:latin typeface="Calibri" panose="020F0502020204030204" pitchFamily="34" charset="0"/>
                <a:cs typeface="Calibri" panose="020F0502020204030204" pitchFamily="34" charset="0"/>
              </a:rPr>
              <a:t>Respectez leur bien-être</a:t>
            </a:r>
          </a:p>
          <a:p>
            <a:r>
              <a:rPr lang="fr-CH">
                <a:latin typeface="Calibri" panose="020F0502020204030204" pitchFamily="34" charset="0"/>
                <a:cs typeface="Calibri" panose="020F0502020204030204" pitchFamily="34" charset="0"/>
              </a:rPr>
              <a:t>« Ne pas nuire », meilleur intérêt des personnes affectées</a:t>
            </a:r>
          </a:p>
          <a:p>
            <a:r>
              <a:rPr lang="fr-CH">
                <a:latin typeface="Calibri" panose="020F0502020204030204" pitchFamily="34" charset="0"/>
                <a:cs typeface="Calibri" panose="020F0502020204030204" pitchFamily="34" charset="0"/>
              </a:rPr>
              <a:t>Consentement éclairé : demandez la permission avant de prendre des photos, de filmer, d’interviewer ; informez en détail la personne concernée de l’utilisation du matériel</a:t>
            </a:r>
          </a:p>
          <a:p>
            <a:pPr marL="0" indent="0">
              <a:buNone/>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95014CC-705E-412B-9C23-B375961093F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07E5117-9EB6-47BB-93DC-102FCAC41D7C}"/>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6" name="Slide Number Placeholder 5">
            <a:extLst>
              <a:ext uri="{FF2B5EF4-FFF2-40B4-BE49-F238E27FC236}">
                <a16:creationId xmlns:a16="http://schemas.microsoft.com/office/drawing/2014/main" id="{35480EDE-EB46-4BBC-A1F5-350533D2434B}"/>
              </a:ext>
            </a:extLst>
          </p:cNvPr>
          <p:cNvSpPr>
            <a:spLocks noGrp="1"/>
          </p:cNvSpPr>
          <p:nvPr>
            <p:ph type="sldNum" sz="quarter" idx="12"/>
          </p:nvPr>
        </p:nvSpPr>
        <p:spPr/>
        <p:txBody>
          <a:bodyPr/>
          <a:lstStyle/>
          <a:p>
            <a:fld id="{B5FBEFE2-BF3E-4E80-AC9C-5EAE482F3668}" type="slidenum">
              <a:rPr lang="fr-CH" smtClean="0"/>
              <a:t>23</a:t>
            </a:fld>
            <a:endParaRPr lang="fr-CH"/>
          </a:p>
        </p:txBody>
      </p:sp>
    </p:spTree>
    <p:extLst>
      <p:ext uri="{BB962C8B-B14F-4D97-AF65-F5344CB8AC3E}">
        <p14:creationId xmlns:p14="http://schemas.microsoft.com/office/powerpoint/2010/main" val="2630176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468"/>
            <a:ext cx="10515600" cy="739280"/>
          </a:xfrm>
        </p:spPr>
        <p:txBody>
          <a:bodyPr/>
          <a:lstStyle/>
          <a:p>
            <a:pPr algn="ctr"/>
            <a:r>
              <a:rPr lang="fr-CH" u="sng">
                <a:latin typeface="Calibri" panose="020F0502020204030204" pitchFamily="34" charset="0"/>
                <a:cs typeface="Calibri" panose="020F0502020204030204" pitchFamily="34" charset="0"/>
              </a:rPr>
              <a:t>Lignes directrices</a:t>
            </a:r>
          </a:p>
        </p:txBody>
      </p:sp>
      <p:sp>
        <p:nvSpPr>
          <p:cNvPr id="3" name="Content Placeholder 2"/>
          <p:cNvSpPr>
            <a:spLocks noGrp="1"/>
          </p:cNvSpPr>
          <p:nvPr>
            <p:ph idx="1"/>
          </p:nvPr>
        </p:nvSpPr>
        <p:spPr>
          <a:xfrm>
            <a:off x="838200" y="1243734"/>
            <a:ext cx="10515600" cy="1356962"/>
          </a:xfrm>
        </p:spPr>
        <p:txBody>
          <a:bodyPr/>
          <a:lstStyle/>
          <a:p>
            <a:pPr marL="0" indent="0">
              <a:buNone/>
            </a:pPr>
            <a:r>
              <a:rPr lang="fr-CH"/>
              <a:t>De nombreuses organisations ont adopté des lignes directrices relatives à la prise de photos, à la publication d’informations sur les réseaux sociaux, à l’identification des enfants dans les photos, etc.</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6447" y="2796180"/>
            <a:ext cx="3080370" cy="350511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5822" y="2803186"/>
            <a:ext cx="3814120" cy="3689688"/>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48947" y="3109378"/>
            <a:ext cx="2932388" cy="3030680"/>
          </a:xfrm>
          <a:prstGeom prst="rect">
            <a:avLst/>
          </a:prstGeom>
        </p:spPr>
      </p:pic>
      <p:sp>
        <p:nvSpPr>
          <p:cNvPr id="8" name="Rectangle 7">
            <a:extLst>
              <a:ext uri="{FF2B5EF4-FFF2-40B4-BE49-F238E27FC236}">
                <a16:creationId xmlns:a16="http://schemas.microsoft.com/office/drawing/2014/main" id="{45E33AAC-5A0B-4FD6-BF04-1466AAD3325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E17C495-EAE9-4ED2-8260-AE9521F2AB2C}"/>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5" name="Slide Number Placeholder 4">
            <a:extLst>
              <a:ext uri="{FF2B5EF4-FFF2-40B4-BE49-F238E27FC236}">
                <a16:creationId xmlns:a16="http://schemas.microsoft.com/office/drawing/2014/main" id="{C00E67FB-9FD1-431A-996B-C9ABC3DCBB30}"/>
              </a:ext>
            </a:extLst>
          </p:cNvPr>
          <p:cNvSpPr>
            <a:spLocks noGrp="1"/>
          </p:cNvSpPr>
          <p:nvPr>
            <p:ph type="sldNum" sz="quarter" idx="12"/>
          </p:nvPr>
        </p:nvSpPr>
        <p:spPr/>
        <p:txBody>
          <a:bodyPr/>
          <a:lstStyle/>
          <a:p>
            <a:fld id="{B5FBEFE2-BF3E-4E80-AC9C-5EAE482F3668}" type="slidenum">
              <a:rPr lang="fr-CH" smtClean="0"/>
              <a:t>24</a:t>
            </a:fld>
            <a:endParaRPr lang="fr-CH"/>
          </a:p>
        </p:txBody>
      </p:sp>
    </p:spTree>
    <p:extLst>
      <p:ext uri="{BB962C8B-B14F-4D97-AF65-F5344CB8AC3E}">
        <p14:creationId xmlns:p14="http://schemas.microsoft.com/office/powerpoint/2010/main" val="1129408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102" y="132213"/>
            <a:ext cx="11000874" cy="677612"/>
          </a:xfrm>
        </p:spPr>
        <p:txBody>
          <a:bodyPr>
            <a:noAutofit/>
          </a:bodyPr>
          <a:lstStyle/>
          <a:p>
            <a:pPr algn="ctr"/>
            <a:r>
              <a:rPr lang="fr-CH" u="sng">
                <a:latin typeface="Arial" panose="020B0604020202020204" pitchFamily="34" charset="0"/>
                <a:cs typeface="Arial" panose="020B0604020202020204" pitchFamily="34" charset="0"/>
                <a:hlinkClick r:id="rId3"/>
              </a:rPr>
              <a:t>Conseils pour les interviews avec les médias </a:t>
            </a:r>
          </a:p>
        </p:txBody>
      </p:sp>
      <p:sp>
        <p:nvSpPr>
          <p:cNvPr id="3" name="Content Placeholder 2"/>
          <p:cNvSpPr>
            <a:spLocks noGrp="1"/>
          </p:cNvSpPr>
          <p:nvPr>
            <p:ph idx="1"/>
          </p:nvPr>
        </p:nvSpPr>
        <p:spPr>
          <a:xfrm>
            <a:off x="875907" y="1371021"/>
            <a:ext cx="11000875" cy="5277853"/>
          </a:xfrm>
        </p:spPr>
        <p:txBody>
          <a:bodyPr>
            <a:normAutofit fontScale="92500"/>
          </a:bodyPr>
          <a:lstStyle/>
          <a:p>
            <a:r>
              <a:rPr lang="fr-CH" sz="2600" b="1">
                <a:solidFill>
                  <a:srgbClr val="0033CC"/>
                </a:solidFill>
                <a:cs typeface="Arial" panose="020B0604020202020204" pitchFamily="34" charset="0"/>
              </a:rPr>
              <a:t>La préparation est essentielle</a:t>
            </a:r>
            <a:r>
              <a:rPr lang="fr-CH" sz="2600">
                <a:cs typeface="Arial" panose="020B0604020202020204" pitchFamily="34" charset="0"/>
              </a:rPr>
              <a:t> : connaissez votre public, vos priorités et vos messages.</a:t>
            </a:r>
          </a:p>
          <a:p>
            <a:r>
              <a:rPr lang="fr-CH" sz="2600">
                <a:cs typeface="Arial" panose="020B0604020202020204" pitchFamily="34" charset="0"/>
              </a:rPr>
              <a:t>Essayez d’obtenir des informations sur le point de vue et l’objectif du reportage. </a:t>
            </a:r>
            <a:r>
              <a:rPr lang="fr-CH" sz="2600" b="1">
                <a:solidFill>
                  <a:srgbClr val="0033CC"/>
                </a:solidFill>
                <a:cs typeface="Arial" panose="020B0604020202020204" pitchFamily="34" charset="0"/>
              </a:rPr>
              <a:t>Évitez les interviews confidentielles</a:t>
            </a:r>
            <a:r>
              <a:rPr lang="fr-CH" sz="2600">
                <a:solidFill>
                  <a:srgbClr val="0033CC"/>
                </a:solidFill>
                <a:cs typeface="Arial" panose="020B0604020202020204" pitchFamily="34" charset="0"/>
              </a:rPr>
              <a:t>.</a:t>
            </a:r>
          </a:p>
          <a:p>
            <a:r>
              <a:rPr lang="fr-CH" sz="2600">
                <a:cs typeface="Arial" panose="020B0604020202020204" pitchFamily="34" charset="0"/>
              </a:rPr>
              <a:t>Utilisez les </a:t>
            </a:r>
            <a:r>
              <a:rPr lang="fr-CH" sz="2600" b="1">
                <a:solidFill>
                  <a:srgbClr val="0033CC"/>
                </a:solidFill>
                <a:cs typeface="Arial" panose="020B0604020202020204" pitchFamily="34" charset="0"/>
              </a:rPr>
              <a:t>messages clés, les points de discussion</a:t>
            </a:r>
            <a:r>
              <a:rPr lang="fr-CH" sz="2600">
                <a:cs typeface="Arial" panose="020B0604020202020204" pitchFamily="34" charset="0"/>
              </a:rPr>
              <a:t> ou les </a:t>
            </a:r>
            <a:r>
              <a:rPr lang="fr-CH" sz="2600" b="1">
                <a:solidFill>
                  <a:srgbClr val="0033CC"/>
                </a:solidFill>
                <a:cs typeface="Arial" panose="020B0604020202020204" pitchFamily="34" charset="0"/>
              </a:rPr>
              <a:t>communiqués de presse</a:t>
            </a:r>
            <a:r>
              <a:rPr lang="fr-CH" sz="2600">
                <a:cs typeface="Arial" panose="020B0604020202020204" pitchFamily="34" charset="0"/>
              </a:rPr>
              <a:t> pour gérer les questions difficiles.</a:t>
            </a:r>
          </a:p>
          <a:p>
            <a:r>
              <a:rPr lang="fr-CH" sz="2600" b="1">
                <a:solidFill>
                  <a:srgbClr val="0033CC"/>
                </a:solidFill>
                <a:cs typeface="Arial" panose="020B0604020202020204" pitchFamily="34" charset="0"/>
              </a:rPr>
              <a:t>Humanité, empathie</a:t>
            </a:r>
            <a:r>
              <a:rPr lang="fr-CH" sz="2600">
                <a:cs typeface="Arial" panose="020B0604020202020204" pitchFamily="34" charset="0"/>
              </a:rPr>
              <a:t> : placez toujours les personnes au cœur de l’histoire, donnez du contexte.</a:t>
            </a:r>
          </a:p>
          <a:p>
            <a:r>
              <a:rPr lang="fr-CH" sz="2600" b="1">
                <a:solidFill>
                  <a:srgbClr val="0033CC"/>
                </a:solidFill>
                <a:cs typeface="Arial" panose="020B0604020202020204" pitchFamily="34" charset="0"/>
              </a:rPr>
              <a:t>Respectez la dignité et la vie privée</a:t>
            </a:r>
            <a:r>
              <a:rPr lang="fr-CH" sz="2600">
                <a:cs typeface="Arial" panose="020B0604020202020204" pitchFamily="34" charset="0"/>
              </a:rPr>
              <a:t> : présentez toujours les personnes de manière digne.</a:t>
            </a:r>
          </a:p>
          <a:p>
            <a:r>
              <a:rPr lang="fr-CH" sz="2600">
                <a:cs typeface="Arial" panose="020B0604020202020204" pitchFamily="34" charset="0"/>
              </a:rPr>
              <a:t>Faites preuve de </a:t>
            </a:r>
            <a:r>
              <a:rPr lang="fr-CH" sz="2600" b="1">
                <a:solidFill>
                  <a:srgbClr val="0033CC"/>
                </a:solidFill>
                <a:cs typeface="Arial" panose="020B0604020202020204" pitchFamily="34" charset="0"/>
              </a:rPr>
              <a:t>prudence si vous utilisez des chiffres</a:t>
            </a:r>
            <a:r>
              <a:rPr lang="fr-CH" sz="2600">
                <a:cs typeface="Arial" panose="020B0604020202020204" pitchFamily="34" charset="0"/>
              </a:rPr>
              <a:t>, vérifiez-les soigneusement.</a:t>
            </a:r>
          </a:p>
          <a:p>
            <a:r>
              <a:rPr lang="fr-CH" sz="2600">
                <a:cs typeface="Arial" panose="020B0604020202020204" pitchFamily="34" charset="0"/>
              </a:rPr>
              <a:t>Évitez d’attribuer des responsabilités, de montrer du doigt. </a:t>
            </a:r>
            <a:r>
              <a:rPr lang="fr-CH" sz="2600" b="1">
                <a:cs typeface="Arial" panose="020B0604020202020204" pitchFamily="34" charset="0"/>
              </a:rPr>
              <a:t>Pas de dénonciation</a:t>
            </a:r>
            <a:r>
              <a:rPr lang="fr-CH" sz="2600">
                <a:cs typeface="Arial" panose="020B0604020202020204" pitchFamily="34" charset="0"/>
              </a:rPr>
              <a:t>.</a:t>
            </a:r>
          </a:p>
          <a:p>
            <a:r>
              <a:rPr lang="fr-CH" sz="2600">
                <a:cs typeface="Arial" panose="020B0604020202020204" pitchFamily="34" charset="0"/>
              </a:rPr>
              <a:t>Venez-en </a:t>
            </a:r>
            <a:r>
              <a:rPr lang="fr-CH" sz="2600" b="1">
                <a:solidFill>
                  <a:srgbClr val="0033CC"/>
                </a:solidFill>
                <a:cs typeface="Arial" panose="020B0604020202020204" pitchFamily="34" charset="0"/>
              </a:rPr>
              <a:t>au fait</a:t>
            </a:r>
            <a:r>
              <a:rPr lang="fr-CH" sz="2600">
                <a:cs typeface="Arial" panose="020B0604020202020204" pitchFamily="34" charset="0"/>
              </a:rPr>
              <a:t>.</a:t>
            </a:r>
          </a:p>
          <a:p>
            <a:r>
              <a:rPr lang="fr-CH" sz="2600">
                <a:cs typeface="Arial" panose="020B0604020202020204" pitchFamily="34" charset="0"/>
              </a:rPr>
              <a:t>Respectez </a:t>
            </a:r>
            <a:r>
              <a:rPr lang="fr-CH" sz="2600" b="1">
                <a:solidFill>
                  <a:srgbClr val="0033CC"/>
                </a:solidFill>
                <a:cs typeface="Arial" panose="020B0604020202020204" pitchFamily="34" charset="0"/>
              </a:rPr>
              <a:t>l’éthique médicale</a:t>
            </a:r>
            <a:r>
              <a:rPr lang="fr-CH" sz="2600">
                <a:cs typeface="Arial" panose="020B0604020202020204" pitchFamily="34" charset="0"/>
              </a:rPr>
              <a:t>.</a:t>
            </a:r>
          </a:p>
          <a:p>
            <a:r>
              <a:rPr lang="fr-CH" sz="2600" b="1">
                <a:solidFill>
                  <a:srgbClr val="0033CC"/>
                </a:solidFill>
                <a:cs typeface="Arial" panose="020B0604020202020204" pitchFamily="34" charset="0"/>
                <a:hlinkClick r:id="rId3"/>
              </a:rPr>
              <a:t>Suivez les lignes directrices</a:t>
            </a:r>
            <a:r>
              <a:rPr lang="fr-CH" sz="2600" b="1">
                <a:solidFill>
                  <a:srgbClr val="0033CC"/>
                </a:solidFill>
                <a:cs typeface="Arial" panose="020B0604020202020204" pitchFamily="34" charset="0"/>
              </a:rPr>
              <a:t> </a:t>
            </a:r>
            <a:r>
              <a:rPr lang="fr-CH" sz="2600">
                <a:cs typeface="Arial" panose="020B0604020202020204" pitchFamily="34" charset="0"/>
              </a:rPr>
              <a:t>(réseaux sociaux, image, protection des données, etc.) et assurez la coordination avec les spécialistes de la communication.</a:t>
            </a:r>
          </a:p>
          <a:p>
            <a:endParaRPr lang="fr-CH"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AC07BAA-F3B9-4B87-B121-7D4C514D668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43DA98-F0E3-496B-9338-F7F1A5C51844}"/>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6" name="Slide Number Placeholder 5">
            <a:extLst>
              <a:ext uri="{FF2B5EF4-FFF2-40B4-BE49-F238E27FC236}">
                <a16:creationId xmlns:a16="http://schemas.microsoft.com/office/drawing/2014/main" id="{C8F02325-BDF4-4DF3-9FDC-FFAEA088D17D}"/>
              </a:ext>
            </a:extLst>
          </p:cNvPr>
          <p:cNvSpPr>
            <a:spLocks noGrp="1"/>
          </p:cNvSpPr>
          <p:nvPr>
            <p:ph type="sldNum" sz="quarter" idx="12"/>
          </p:nvPr>
        </p:nvSpPr>
        <p:spPr/>
        <p:txBody>
          <a:bodyPr/>
          <a:lstStyle/>
          <a:p>
            <a:fld id="{B5FBEFE2-BF3E-4E80-AC9C-5EAE482F3668}" type="slidenum">
              <a:rPr lang="fr-CH" smtClean="0"/>
              <a:t>25</a:t>
            </a:fld>
            <a:endParaRPr lang="fr-CH"/>
          </a:p>
        </p:txBody>
      </p:sp>
    </p:spTree>
    <p:extLst>
      <p:ext uri="{BB962C8B-B14F-4D97-AF65-F5344CB8AC3E}">
        <p14:creationId xmlns:p14="http://schemas.microsoft.com/office/powerpoint/2010/main" val="1091825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49329" y="17552"/>
            <a:ext cx="7904716" cy="1325563"/>
          </a:xfrm>
        </p:spPr>
        <p:txBody>
          <a:bodyPr>
            <a:normAutofit/>
          </a:bodyPr>
          <a:lstStyle/>
          <a:p>
            <a:r>
              <a:rPr lang="fr-CH" u="sng">
                <a:latin typeface="+mn-lt"/>
                <a:cs typeface="Arial" panose="020B0604020202020204" pitchFamily="34" charset="0"/>
              </a:rPr>
              <a:t>Interview avec les médias </a:t>
            </a:r>
            <a:r>
              <a:rPr lang="fr-CH">
                <a:latin typeface="Arial" panose="020B0604020202020204" pitchFamily="34" charset="0"/>
                <a:cs typeface="Arial" panose="020B0604020202020204" pitchFamily="34" charset="0"/>
              </a:rPr>
              <a:t> </a:t>
            </a:r>
          </a:p>
        </p:txBody>
      </p:sp>
      <p:sp>
        <p:nvSpPr>
          <p:cNvPr id="5" name="Content Placeholder 4"/>
          <p:cNvSpPr>
            <a:spLocks noGrp="1"/>
          </p:cNvSpPr>
          <p:nvPr>
            <p:ph sz="half" idx="1"/>
          </p:nvPr>
        </p:nvSpPr>
        <p:spPr>
          <a:xfrm>
            <a:off x="1137684" y="1516470"/>
            <a:ext cx="10216116" cy="5323978"/>
          </a:xfrm>
        </p:spPr>
        <p:txBody>
          <a:bodyPr>
            <a:normAutofit fontScale="85000" lnSpcReduction="20000"/>
          </a:bodyPr>
          <a:lstStyle/>
          <a:p>
            <a:pPr marL="0" indent="0">
              <a:buNone/>
            </a:pPr>
            <a:r>
              <a:rPr lang="fr-CH" sz="4000" b="1">
                <a:latin typeface="Calibri" panose="020F0502020204030204" pitchFamily="34" charset="0"/>
                <a:cs typeface="Calibri" panose="020F0502020204030204" pitchFamily="34" charset="0"/>
              </a:rPr>
              <a:t>La préparation est essentielle</a:t>
            </a:r>
          </a:p>
          <a:p>
            <a:pPr marL="0" indent="0">
              <a:buNone/>
            </a:pPr>
            <a:endParaRPr lang="en-US" sz="4000" b="1" dirty="0">
              <a:latin typeface="Calibri" panose="020F0502020204030204" pitchFamily="34" charset="0"/>
              <a:cs typeface="Calibri" panose="020F0502020204030204" pitchFamily="34" charset="0"/>
            </a:endParaRPr>
          </a:p>
          <a:p>
            <a:pPr marL="0" indent="0">
              <a:buNone/>
            </a:pPr>
            <a:endParaRPr lang="en-US" sz="4000" b="1" dirty="0">
              <a:latin typeface="Calibri" panose="020F0502020204030204" pitchFamily="34" charset="0"/>
              <a:cs typeface="Calibri" panose="020F0502020204030204" pitchFamily="34" charset="0"/>
            </a:endParaRPr>
          </a:p>
          <a:p>
            <a:pPr marL="0" indent="0">
              <a:buNone/>
            </a:pPr>
            <a:endParaRPr lang="en-US" sz="4000" b="1" dirty="0">
              <a:latin typeface="Calibri" panose="020F0502020204030204" pitchFamily="34" charset="0"/>
              <a:cs typeface="Calibri" panose="020F0502020204030204" pitchFamily="34" charset="0"/>
            </a:endParaRPr>
          </a:p>
          <a:p>
            <a:pPr marL="0" indent="0">
              <a:buNone/>
            </a:pPr>
            <a:r>
              <a:rPr lang="fr-CH" sz="4000">
                <a:latin typeface="Calibri" panose="020F0502020204030204" pitchFamily="34" charset="0"/>
                <a:cs typeface="Calibri" panose="020F0502020204030204" pitchFamily="34" charset="0"/>
              </a:rPr>
              <a:t>Assurez la coordination avec les spécialistes de la communication</a:t>
            </a:r>
          </a:p>
          <a:p>
            <a:pPr marL="0" indent="0">
              <a:buNone/>
            </a:pPr>
            <a:endParaRPr lang="en-US" sz="4000" dirty="0">
              <a:latin typeface="Calibri" panose="020F0502020204030204" pitchFamily="34" charset="0"/>
              <a:cs typeface="Calibri" panose="020F0502020204030204" pitchFamily="34" charset="0"/>
            </a:endParaRPr>
          </a:p>
          <a:p>
            <a:pPr marL="0" indent="0">
              <a:buNone/>
            </a:pPr>
            <a:r>
              <a:rPr lang="fr-CH" sz="4000">
                <a:latin typeface="Calibri" panose="020F0502020204030204" pitchFamily="34" charset="0"/>
                <a:cs typeface="Calibri" panose="020F0502020204030204" pitchFamily="34" charset="0"/>
              </a:rPr>
              <a:t>Ayez connaissance de : </a:t>
            </a:r>
          </a:p>
          <a:p>
            <a:pPr marL="0" indent="0">
              <a:buNone/>
            </a:pPr>
            <a:endParaRPr lang="en-US" sz="4000" dirty="0">
              <a:latin typeface="Calibri" panose="020F0502020204030204" pitchFamily="34" charset="0"/>
              <a:cs typeface="Calibri" panose="020F0502020204030204" pitchFamily="34" charset="0"/>
            </a:endParaRPr>
          </a:p>
          <a:p>
            <a:pPr marL="971550" lvl="1" indent="-514350">
              <a:buFont typeface="+mj-lt"/>
              <a:buAutoNum type="arabicPeriod"/>
            </a:pPr>
            <a:r>
              <a:rPr lang="fr-CH" sz="4000">
                <a:latin typeface="Calibri" panose="020F0502020204030204" pitchFamily="34" charset="0"/>
                <a:cs typeface="Calibri" panose="020F0502020204030204" pitchFamily="34" charset="0"/>
              </a:rPr>
              <a:t>vos priorités</a:t>
            </a:r>
          </a:p>
          <a:p>
            <a:pPr marL="971550" lvl="1" indent="-514350">
              <a:buFont typeface="+mj-lt"/>
              <a:buAutoNum type="arabicPeriod"/>
            </a:pPr>
            <a:r>
              <a:rPr lang="fr-CH" sz="4000">
                <a:latin typeface="Calibri" panose="020F0502020204030204" pitchFamily="34" charset="0"/>
                <a:cs typeface="Calibri" panose="020F0502020204030204" pitchFamily="34" charset="0"/>
              </a:rPr>
              <a:t>votre public cible</a:t>
            </a:r>
          </a:p>
          <a:p>
            <a:pPr marL="971550" lvl="1" indent="-514350">
              <a:buFont typeface="+mj-lt"/>
              <a:buAutoNum type="arabicPeriod"/>
            </a:pPr>
            <a:r>
              <a:rPr lang="fr-CH" sz="4000">
                <a:latin typeface="Calibri" panose="020F0502020204030204" pitchFamily="34" charset="0"/>
                <a:cs typeface="Calibri" panose="020F0502020204030204" pitchFamily="34" charset="0"/>
              </a:rPr>
              <a:t>vos messages clés</a:t>
            </a:r>
          </a:p>
          <a:p>
            <a:pPr marL="0" indent="0">
              <a:buNone/>
            </a:pPr>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DDEC14D-B915-4203-8124-91FD214F4EE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8C499C-2FF4-4F51-A76B-C2172B3A84A8}"/>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2" name="Slide Number Placeholder 1">
            <a:extLst>
              <a:ext uri="{FF2B5EF4-FFF2-40B4-BE49-F238E27FC236}">
                <a16:creationId xmlns:a16="http://schemas.microsoft.com/office/drawing/2014/main" id="{A9069C33-DE75-4C7E-876E-54CC2698AE74}"/>
              </a:ext>
            </a:extLst>
          </p:cNvPr>
          <p:cNvSpPr>
            <a:spLocks noGrp="1"/>
          </p:cNvSpPr>
          <p:nvPr>
            <p:ph type="sldNum" sz="quarter" idx="12"/>
          </p:nvPr>
        </p:nvSpPr>
        <p:spPr/>
        <p:txBody>
          <a:bodyPr/>
          <a:lstStyle/>
          <a:p>
            <a:fld id="{B5FBEFE2-BF3E-4E80-AC9C-5EAE482F3668}" type="slidenum">
              <a:rPr lang="fr-CH" smtClean="0"/>
              <a:t>26</a:t>
            </a:fld>
            <a:endParaRPr lang="fr-CH"/>
          </a:p>
        </p:txBody>
      </p:sp>
      <p:pic>
        <p:nvPicPr>
          <p:cNvPr id="12" name="Picture 11">
            <a:extLst>
              <a:ext uri="{FF2B5EF4-FFF2-40B4-BE49-F238E27FC236}">
                <a16:creationId xmlns:a16="http://schemas.microsoft.com/office/drawing/2014/main" id="{2B8A7891-83D0-4A66-B3FB-FD0768D4E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536" y="1116419"/>
            <a:ext cx="3940747" cy="2189304"/>
          </a:xfrm>
          <a:prstGeom prst="rect">
            <a:avLst/>
          </a:prstGeom>
        </p:spPr>
      </p:pic>
      <p:pic>
        <p:nvPicPr>
          <p:cNvPr id="14" name="Picture 13">
            <a:extLst>
              <a:ext uri="{FF2B5EF4-FFF2-40B4-BE49-F238E27FC236}">
                <a16:creationId xmlns:a16="http://schemas.microsoft.com/office/drawing/2014/main" id="{F0990DD4-8EF6-4805-99EC-6B800D2A6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9176" y="4115059"/>
            <a:ext cx="4029738" cy="2257556"/>
          </a:xfrm>
          <a:prstGeom prst="rect">
            <a:avLst/>
          </a:prstGeom>
        </p:spPr>
      </p:pic>
    </p:spTree>
    <p:extLst>
      <p:ext uri="{BB962C8B-B14F-4D97-AF65-F5344CB8AC3E}">
        <p14:creationId xmlns:p14="http://schemas.microsoft.com/office/powerpoint/2010/main" val="140164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25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225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225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2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817254" y="132212"/>
            <a:ext cx="9729704" cy="1325563"/>
          </a:xfrm>
        </p:spPr>
        <p:txBody>
          <a:bodyPr>
            <a:normAutofit fontScale="90000"/>
          </a:bodyPr>
          <a:lstStyle/>
          <a:p>
            <a:r>
              <a:rPr lang="en-US" u="sng" dirty="0">
                <a:latin typeface="+mn-lt"/>
                <a:cs typeface="Arial" panose="020B0604020202020204" pitchFamily="34" charset="0"/>
              </a:rPr>
              <a:t>Guidance: Some points to guide you when dealing with the media are given below. </a:t>
            </a:r>
            <a:endParaRPr lang="fr-CH"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CC77C85F-39D2-4AF1-9CAC-4186115BCE67}"/>
              </a:ext>
            </a:extLst>
          </p:cNvPr>
          <p:cNvPicPr>
            <a:picLocks noGrp="1" noChangeAspect="1"/>
          </p:cNvPicPr>
          <p:nvPr>
            <p:ph sz="half" idx="1"/>
          </p:nvPr>
        </p:nvPicPr>
        <p:blipFill>
          <a:blip r:embed="rId3"/>
          <a:stretch>
            <a:fillRect/>
          </a:stretch>
        </p:blipFill>
        <p:spPr>
          <a:xfrm>
            <a:off x="1937603" y="1416213"/>
            <a:ext cx="4022321" cy="2496613"/>
          </a:xfrm>
          <a:prstGeom prst="rect">
            <a:avLst/>
          </a:prstGeom>
        </p:spPr>
      </p:pic>
      <p:pic>
        <p:nvPicPr>
          <p:cNvPr id="8" name="Content Placeholder 7">
            <a:hlinkClick r:id="rId4"/>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756977" y="2061712"/>
            <a:ext cx="2739540" cy="4109311"/>
          </a:xfrm>
        </p:spPr>
      </p:pic>
      <p:sp>
        <p:nvSpPr>
          <p:cNvPr id="6" name="Rectangle 5">
            <a:extLst>
              <a:ext uri="{FF2B5EF4-FFF2-40B4-BE49-F238E27FC236}">
                <a16:creationId xmlns:a16="http://schemas.microsoft.com/office/drawing/2014/main" id="{6DDEC14D-B915-4203-8124-91FD214F4EE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8C499C-2FF4-4F51-A76B-C2172B3A84A8}"/>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2" name="Slide Number Placeholder 1">
            <a:extLst>
              <a:ext uri="{FF2B5EF4-FFF2-40B4-BE49-F238E27FC236}">
                <a16:creationId xmlns:a16="http://schemas.microsoft.com/office/drawing/2014/main" id="{A9069C33-DE75-4C7E-876E-54CC2698AE74}"/>
              </a:ext>
            </a:extLst>
          </p:cNvPr>
          <p:cNvSpPr>
            <a:spLocks noGrp="1"/>
          </p:cNvSpPr>
          <p:nvPr>
            <p:ph type="sldNum" sz="quarter" idx="12"/>
          </p:nvPr>
        </p:nvSpPr>
        <p:spPr/>
        <p:txBody>
          <a:bodyPr/>
          <a:lstStyle/>
          <a:p>
            <a:fld id="{B5FBEFE2-BF3E-4E80-AC9C-5EAE482F3668}" type="slidenum">
              <a:rPr lang="fr-CH" smtClean="0"/>
              <a:t>27</a:t>
            </a:fld>
            <a:endParaRPr lang="fr-CH"/>
          </a:p>
        </p:txBody>
      </p:sp>
      <p:pic>
        <p:nvPicPr>
          <p:cNvPr id="9" name="Picture 8">
            <a:extLst>
              <a:ext uri="{FF2B5EF4-FFF2-40B4-BE49-F238E27FC236}">
                <a16:creationId xmlns:a16="http://schemas.microsoft.com/office/drawing/2014/main" id="{4D4E3810-17DF-497F-AD4A-16638ACEE6FD}"/>
              </a:ext>
            </a:extLst>
          </p:cNvPr>
          <p:cNvPicPr>
            <a:picLocks noChangeAspect="1"/>
          </p:cNvPicPr>
          <p:nvPr/>
        </p:nvPicPr>
        <p:blipFill>
          <a:blip r:embed="rId6"/>
          <a:stretch>
            <a:fillRect/>
          </a:stretch>
        </p:blipFill>
        <p:spPr>
          <a:xfrm>
            <a:off x="1882462" y="3847770"/>
            <a:ext cx="3514877" cy="2864362"/>
          </a:xfrm>
          <a:prstGeom prst="rect">
            <a:avLst/>
          </a:prstGeom>
        </p:spPr>
      </p:pic>
    </p:spTree>
    <p:extLst>
      <p:ext uri="{BB962C8B-B14F-4D97-AF65-F5344CB8AC3E}">
        <p14:creationId xmlns:p14="http://schemas.microsoft.com/office/powerpoint/2010/main" val="1413211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9896" y="1335641"/>
            <a:ext cx="8931453" cy="2690812"/>
          </a:xfrm>
        </p:spPr>
        <p:txBody>
          <a:bodyPr>
            <a:normAutofit fontScale="90000"/>
          </a:bodyPr>
          <a:lstStyle/>
          <a:p>
            <a:br>
              <a:rPr lang="fr-CH" sz="4000" b="1">
                <a:latin typeface="Arial" panose="020B0604020202020204" pitchFamily="34" charset="0"/>
                <a:cs typeface="Arial" panose="020B0604020202020204" pitchFamily="34" charset="0"/>
              </a:rPr>
            </a:br>
            <a:br>
              <a:rPr lang="fr-CH" sz="4000" b="1">
                <a:latin typeface="Arial" panose="020B0604020202020204" pitchFamily="34" charset="0"/>
                <a:cs typeface="Arial" panose="020B0604020202020204" pitchFamily="34" charset="0"/>
              </a:rPr>
            </a:br>
            <a:r>
              <a:rPr lang="fr-CH" sz="4000">
                <a:latin typeface="+mn-lt"/>
                <a:cs typeface="Arial" panose="020B0604020202020204" pitchFamily="34" charset="0"/>
              </a:rPr>
              <a:t>Qu’est-ce que l’information comme forme d’aide ?</a:t>
            </a:r>
            <a:br>
              <a:rPr lang="fr-CH" sz="4000">
                <a:latin typeface="+mn-lt"/>
                <a:cs typeface="Arial" panose="020B0604020202020204" pitchFamily="34" charset="0"/>
              </a:rPr>
            </a:br>
            <a:r>
              <a:rPr lang="fr-CH" sz="4000">
                <a:latin typeface="+mn-lt"/>
                <a:cs typeface="Arial" panose="020B0604020202020204" pitchFamily="34" charset="0"/>
              </a:rPr>
              <a:t>Qu’est-ce que la communication bidirectionnelle ?</a:t>
            </a:r>
            <a:br>
              <a:rPr lang="fr-CH" sz="4000">
                <a:latin typeface="+mn-lt"/>
                <a:cs typeface="Arial" panose="020B0604020202020204" pitchFamily="34" charset="0"/>
              </a:rPr>
            </a:br>
            <a:endParaRPr lang="fr-CH" sz="4000">
              <a:latin typeface="+mn-lt"/>
              <a:cs typeface="Arial" panose="020B0604020202020204" pitchFamily="34" charset="0"/>
            </a:endParaRPr>
          </a:p>
        </p:txBody>
      </p:sp>
      <p:sp>
        <p:nvSpPr>
          <p:cNvPr id="9" name="Rectangle 8"/>
          <p:cNvSpPr/>
          <p:nvPr/>
        </p:nvSpPr>
        <p:spPr>
          <a:xfrm>
            <a:off x="11439525" y="6019800"/>
            <a:ext cx="523875" cy="63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Rectangle 3">
            <a:extLst>
              <a:ext uri="{FF2B5EF4-FFF2-40B4-BE49-F238E27FC236}">
                <a16:creationId xmlns:a16="http://schemas.microsoft.com/office/drawing/2014/main" id="{D1FFB1ED-2B03-4CA6-98C7-642F5539ABF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2E74828-1E8A-4AFA-A43C-5F8BA79DE529}"/>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6" name="TextBox 5">
            <a:extLst>
              <a:ext uri="{FF2B5EF4-FFF2-40B4-BE49-F238E27FC236}">
                <a16:creationId xmlns:a16="http://schemas.microsoft.com/office/drawing/2014/main" id="{09CDB17F-E932-4E02-AF96-BB5E53EA7E20}"/>
              </a:ext>
            </a:extLst>
          </p:cNvPr>
          <p:cNvSpPr txBox="1"/>
          <p:nvPr/>
        </p:nvSpPr>
        <p:spPr>
          <a:xfrm>
            <a:off x="1150758" y="2343150"/>
            <a:ext cx="1438275" cy="1846659"/>
          </a:xfrm>
          <a:prstGeom prst="rect">
            <a:avLst/>
          </a:prstGeom>
          <a:noFill/>
        </p:spPr>
        <p:txBody>
          <a:bodyPr wrap="square" rtlCol="0">
            <a:spAutoFit/>
          </a:bodyPr>
          <a:lstStyle/>
          <a:p>
            <a:r>
              <a:rPr lang="fr-CH" sz="9600" b="1">
                <a:solidFill>
                  <a:srgbClr val="FF0000"/>
                </a:solidFill>
              </a:rPr>
              <a:t>??</a:t>
            </a:r>
            <a:r>
              <a:rPr lang="fr-CH" sz="9600">
                <a:solidFill>
                  <a:srgbClr val="FF0000"/>
                </a:solidFill>
              </a:rPr>
              <a:t>​</a:t>
            </a:r>
          </a:p>
          <a:p>
            <a:endParaRPr lang="en-CA" dirty="0"/>
          </a:p>
        </p:txBody>
      </p:sp>
      <p:sp>
        <p:nvSpPr>
          <p:cNvPr id="3" name="Slide Number Placeholder 2">
            <a:extLst>
              <a:ext uri="{FF2B5EF4-FFF2-40B4-BE49-F238E27FC236}">
                <a16:creationId xmlns:a16="http://schemas.microsoft.com/office/drawing/2014/main" id="{98A58B94-FE31-43C8-AEF1-9811B9E4DAA7}"/>
              </a:ext>
            </a:extLst>
          </p:cNvPr>
          <p:cNvSpPr>
            <a:spLocks noGrp="1"/>
          </p:cNvSpPr>
          <p:nvPr>
            <p:ph type="sldNum" sz="quarter" idx="12"/>
          </p:nvPr>
        </p:nvSpPr>
        <p:spPr/>
        <p:txBody>
          <a:bodyPr/>
          <a:lstStyle/>
          <a:p>
            <a:fld id="{B5FBEFE2-BF3E-4E80-AC9C-5EAE482F3668}" type="slidenum">
              <a:rPr lang="fr-CH" smtClean="0"/>
              <a:t>28</a:t>
            </a:fld>
            <a:endParaRPr lang="fr-CH"/>
          </a:p>
        </p:txBody>
      </p:sp>
    </p:spTree>
    <p:extLst>
      <p:ext uri="{BB962C8B-B14F-4D97-AF65-F5344CB8AC3E}">
        <p14:creationId xmlns:p14="http://schemas.microsoft.com/office/powerpoint/2010/main" val="2032711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EzeRGgH0lQ"/>
          <p:cNvPicPr>
            <a:picLocks noRot="1" noChangeAspect="1"/>
          </p:cNvPicPr>
          <p:nvPr>
            <a:videoFile r:link="rId1"/>
          </p:nvPr>
        </p:nvPicPr>
        <p:blipFill>
          <a:blip r:embed="rId4"/>
          <a:stretch>
            <a:fillRect/>
          </a:stretch>
        </p:blipFill>
        <p:spPr>
          <a:xfrm>
            <a:off x="3302157" y="1600753"/>
            <a:ext cx="6236221" cy="4664748"/>
          </a:xfrm>
          <a:prstGeom prst="rect">
            <a:avLst/>
          </a:prstGeom>
        </p:spPr>
      </p:pic>
      <p:sp>
        <p:nvSpPr>
          <p:cNvPr id="2" name="Rectangle 1">
            <a:extLst>
              <a:ext uri="{FF2B5EF4-FFF2-40B4-BE49-F238E27FC236}">
                <a16:creationId xmlns:a16="http://schemas.microsoft.com/office/drawing/2014/main" id="{15E5BE68-1157-46B3-B8DB-F950D77EB895}"/>
              </a:ext>
            </a:extLst>
          </p:cNvPr>
          <p:cNvSpPr/>
          <p:nvPr/>
        </p:nvSpPr>
        <p:spPr>
          <a:xfrm>
            <a:off x="4022518" y="6387812"/>
            <a:ext cx="5077143" cy="369332"/>
          </a:xfrm>
          <a:prstGeom prst="rect">
            <a:avLst/>
          </a:prstGeom>
        </p:spPr>
        <p:txBody>
          <a:bodyPr wrap="square">
            <a:spAutoFit/>
          </a:bodyPr>
          <a:lstStyle/>
          <a:p>
            <a:r>
              <a:rPr lang="fr-CH">
                <a:hlinkClick r:id="rId5"/>
              </a:rPr>
              <a:t>https://www.youtube.com/watch?v=pEzeRGgH0lQ</a:t>
            </a:r>
          </a:p>
        </p:txBody>
      </p:sp>
      <p:sp>
        <p:nvSpPr>
          <p:cNvPr id="5" name="Rectangle 4">
            <a:extLst>
              <a:ext uri="{FF2B5EF4-FFF2-40B4-BE49-F238E27FC236}">
                <a16:creationId xmlns:a16="http://schemas.microsoft.com/office/drawing/2014/main" id="{8264091F-2CCF-4C37-8565-A7CEB07C724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698355B-FA53-4741-8A5C-D6D619579B4D}"/>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3" name="TextBox 2">
            <a:extLst>
              <a:ext uri="{FF2B5EF4-FFF2-40B4-BE49-F238E27FC236}">
                <a16:creationId xmlns:a16="http://schemas.microsoft.com/office/drawing/2014/main" id="{C93F1DF4-C765-4F3D-AAB5-11BD7A7A4AC5}"/>
              </a:ext>
            </a:extLst>
          </p:cNvPr>
          <p:cNvSpPr txBox="1"/>
          <p:nvPr/>
        </p:nvSpPr>
        <p:spPr>
          <a:xfrm>
            <a:off x="545157" y="200212"/>
            <a:ext cx="11666728" cy="1200329"/>
          </a:xfrm>
          <a:prstGeom prst="rect">
            <a:avLst/>
          </a:prstGeom>
          <a:noFill/>
        </p:spPr>
        <p:txBody>
          <a:bodyPr wrap="square" rtlCol="0">
            <a:spAutoFit/>
          </a:bodyPr>
          <a:lstStyle/>
          <a:p>
            <a:pPr algn="ctr"/>
            <a:r>
              <a:rPr lang="fr-CH" sz="3600">
                <a:hlinkClick r:id="rId5"/>
              </a:rPr>
              <a:t>Vidéo</a:t>
            </a:r>
          </a:p>
          <a:p>
            <a:pPr algn="ctr"/>
            <a:r>
              <a:rPr lang="fr-CH" sz="3600" u="sng">
                <a:hlinkClick r:id="rId5"/>
              </a:rPr>
              <a:t>Engaging with people affected by conflict and violence</a:t>
            </a:r>
          </a:p>
        </p:txBody>
      </p:sp>
      <p:sp>
        <p:nvSpPr>
          <p:cNvPr id="7" name="Slide Number Placeholder 6">
            <a:extLst>
              <a:ext uri="{FF2B5EF4-FFF2-40B4-BE49-F238E27FC236}">
                <a16:creationId xmlns:a16="http://schemas.microsoft.com/office/drawing/2014/main" id="{89D534D5-839B-4C85-A1D7-B8C4761EC49C}"/>
              </a:ext>
            </a:extLst>
          </p:cNvPr>
          <p:cNvSpPr>
            <a:spLocks noGrp="1"/>
          </p:cNvSpPr>
          <p:nvPr>
            <p:ph type="sldNum" sz="quarter" idx="12"/>
          </p:nvPr>
        </p:nvSpPr>
        <p:spPr>
          <a:xfrm>
            <a:off x="8546805" y="6368104"/>
            <a:ext cx="2743200" cy="365125"/>
          </a:xfrm>
        </p:spPr>
        <p:txBody>
          <a:bodyPr/>
          <a:lstStyle/>
          <a:p>
            <a:fld id="{B5FBEFE2-BF3E-4E80-AC9C-5EAE482F3668}" type="slidenum">
              <a:rPr lang="fr-CH" smtClean="0"/>
              <a:t>29</a:t>
            </a:fld>
            <a:endParaRPr lang="fr-CH"/>
          </a:p>
        </p:txBody>
      </p:sp>
    </p:spTree>
    <p:extLst>
      <p:ext uri="{BB962C8B-B14F-4D97-AF65-F5344CB8AC3E}">
        <p14:creationId xmlns:p14="http://schemas.microsoft.com/office/powerpoint/2010/main" val="2908106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4488" y="-5935"/>
            <a:ext cx="9864092" cy="1530543"/>
          </a:xfrm>
        </p:spPr>
        <p:txBody>
          <a:bodyPr>
            <a:normAutofit fontScale="90000"/>
          </a:bodyPr>
          <a:lstStyle/>
          <a:p>
            <a:pPr lvl="0"/>
            <a:br>
              <a:rPr lang="fr-CH">
                <a:solidFill>
                  <a:prstClr val="black"/>
                </a:solidFill>
                <a:latin typeface="Arial" panose="020B0604020202020204" pitchFamily="34" charset="0"/>
                <a:cs typeface="Arial" panose="020B0604020202020204" pitchFamily="34" charset="0"/>
              </a:rPr>
            </a:br>
            <a:br>
              <a:rPr lang="fr-CH">
                <a:solidFill>
                  <a:prstClr val="black"/>
                </a:solidFill>
                <a:latin typeface="Arial" panose="020B0604020202020204" pitchFamily="34" charset="0"/>
                <a:cs typeface="Arial" panose="020B0604020202020204" pitchFamily="34" charset="0"/>
              </a:rPr>
            </a:br>
            <a:r>
              <a:rPr lang="fr-CH" b="1" u="sng">
                <a:solidFill>
                  <a:prstClr val="black"/>
                </a:solidFill>
                <a:latin typeface="+mn-lt"/>
                <a:cs typeface="Arial" panose="020B0604020202020204" pitchFamily="34" charset="0"/>
              </a:rPr>
              <a:t>Le rôle des médias dans la crise humanitaire</a:t>
            </a:r>
            <a:br>
              <a:rPr lang="fr-CH">
                <a:solidFill>
                  <a:prstClr val="black"/>
                </a:solidFill>
                <a:latin typeface="+mn-lt"/>
                <a:cs typeface="Arial" panose="020B0604020202020204" pitchFamily="34" charset="0"/>
              </a:rPr>
            </a:br>
            <a:r>
              <a:rPr lang="fr-CH">
                <a:solidFill>
                  <a:prstClr val="black"/>
                </a:solidFill>
                <a:latin typeface="+mn-lt"/>
                <a:cs typeface="Calibri" panose="020F0502020204030204" pitchFamily="34" charset="0"/>
              </a:rPr>
              <a:t>POURQUOI est-il important de communiquer publiquement ?  </a:t>
            </a:r>
            <a:br>
              <a:rPr lang="fr-CH">
                <a:solidFill>
                  <a:prstClr val="black"/>
                </a:solidFill>
                <a:latin typeface="+mn-lt"/>
                <a:cs typeface="Arial" panose="020B0604020202020204" pitchFamily="34" charset="0"/>
              </a:rPr>
            </a:br>
            <a:br>
              <a:rPr lang="fr-CH">
                <a:solidFill>
                  <a:prstClr val="black"/>
                </a:solidFill>
                <a:latin typeface="+mn-lt"/>
                <a:cs typeface="Arial" panose="020B0604020202020204" pitchFamily="34" charset="0"/>
              </a:rPr>
            </a:br>
            <a:endParaRPr lang="fr-CH">
              <a:solidFill>
                <a:prstClr val="black"/>
              </a:solidFill>
              <a:latin typeface="+mn-lt"/>
              <a:cs typeface="Arial" panose="020B0604020202020204" pitchFamily="34" charset="0"/>
            </a:endParaRP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628649" y="1809104"/>
            <a:ext cx="7589521" cy="5045896"/>
          </a:xfrm>
        </p:spPr>
      </p:pic>
      <p:sp>
        <p:nvSpPr>
          <p:cNvPr id="6" name="Text Placeholder 5"/>
          <p:cNvSpPr>
            <a:spLocks noGrp="1"/>
          </p:cNvSpPr>
          <p:nvPr>
            <p:ph type="body" sz="half" idx="4294967295"/>
          </p:nvPr>
        </p:nvSpPr>
        <p:spPr>
          <a:xfrm>
            <a:off x="8558500" y="2078966"/>
            <a:ext cx="3633501" cy="4492401"/>
          </a:xfrm>
        </p:spPr>
        <p:txBody>
          <a:bodyPr>
            <a:normAutofit fontScale="92500" lnSpcReduction="20000"/>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fr-CH" sz="2600">
                <a:cs typeface="Arial" panose="020B0604020202020204" pitchFamily="34" charset="0"/>
              </a:rPr>
              <a:t>Liban, 2014 : </a:t>
            </a:r>
          </a:p>
          <a:p>
            <a:pPr marL="0" indent="0">
              <a:buNone/>
            </a:pPr>
            <a:r>
              <a:rPr lang="fr-CH" sz="2600">
                <a:cs typeface="Arial" panose="020B0604020202020204" pitchFamily="34" charset="0"/>
              </a:rPr>
              <a:t>Tripoli, Centre de formation en traumatologie balistique. </a:t>
            </a:r>
          </a:p>
          <a:p>
            <a:pPr marL="0" indent="0">
              <a:buNone/>
            </a:pPr>
            <a:r>
              <a:rPr lang="fr-CH" sz="2600">
                <a:cs typeface="Arial" panose="020B0604020202020204" pitchFamily="34" charset="0"/>
              </a:rPr>
              <a:t>Serrant la main de sa mère, une fillette de six ans récupère après une intervention chirurgicale. </a:t>
            </a:r>
          </a:p>
          <a:p>
            <a:pPr marL="0" indent="0">
              <a:buNone/>
            </a:pPr>
            <a:r>
              <a:rPr lang="fr-CH" sz="2100">
                <a:latin typeface="+mj-lt"/>
                <a:cs typeface="Arial" panose="020B0604020202020204" pitchFamily="34" charset="0"/>
              </a:rPr>
              <a:t>Droit d’auteur : CICR </a:t>
            </a:r>
          </a:p>
          <a:p>
            <a:endParaRPr lang="fr-CH"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C66CBC5-22AD-4A7B-BA13-47F8D340CD0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626B073-9C05-4ECD-B389-895746A5C9BF}"/>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3" name="Slide Number Placeholder 2">
            <a:extLst>
              <a:ext uri="{FF2B5EF4-FFF2-40B4-BE49-F238E27FC236}">
                <a16:creationId xmlns:a16="http://schemas.microsoft.com/office/drawing/2014/main" id="{84ED41EF-1A02-4B02-AEF6-BEBB28C4BC47}"/>
              </a:ext>
            </a:extLst>
          </p:cNvPr>
          <p:cNvSpPr>
            <a:spLocks noGrp="1"/>
          </p:cNvSpPr>
          <p:nvPr>
            <p:ph type="sldNum" sz="quarter" idx="12"/>
          </p:nvPr>
        </p:nvSpPr>
        <p:spPr/>
        <p:txBody>
          <a:bodyPr/>
          <a:lstStyle/>
          <a:p>
            <a:fld id="{B5FBEFE2-BF3E-4E80-AC9C-5EAE482F3668}" type="slidenum">
              <a:rPr lang="fr-CH" smtClean="0"/>
              <a:t>3</a:t>
            </a:fld>
            <a:endParaRPr lang="fr-CH"/>
          </a:p>
        </p:txBody>
      </p:sp>
    </p:spTree>
    <p:extLst>
      <p:ext uri="{BB962C8B-B14F-4D97-AF65-F5344CB8AC3E}">
        <p14:creationId xmlns:p14="http://schemas.microsoft.com/office/powerpoint/2010/main" val="2513495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 r="35952" b="13982"/>
          <a:stretch/>
        </p:blipFill>
        <p:spPr>
          <a:xfrm>
            <a:off x="1169495" y="1106122"/>
            <a:ext cx="4128559" cy="277233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 r="9697" b="14488"/>
          <a:stretch/>
        </p:blipFill>
        <p:spPr>
          <a:xfrm>
            <a:off x="5503807" y="1109101"/>
            <a:ext cx="2924503" cy="276936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2304" b="13450"/>
          <a:stretch/>
        </p:blipFill>
        <p:spPr>
          <a:xfrm>
            <a:off x="8651818" y="1109101"/>
            <a:ext cx="2806006" cy="2769360"/>
          </a:xfrm>
          <a:prstGeom prst="rect">
            <a:avLst/>
          </a:prstGeom>
        </p:spPr>
      </p:pic>
      <p:pic>
        <p:nvPicPr>
          <p:cNvPr id="7" name="Picture 6"/>
          <p:cNvPicPr>
            <a:picLocks noChangeAspect="1"/>
          </p:cNvPicPr>
          <p:nvPr/>
        </p:nvPicPr>
        <p:blipFill rotWithShape="1">
          <a:blip r:embed="rId6"/>
          <a:srcRect t="5005" r="25346" b="4956"/>
          <a:stretch/>
        </p:blipFill>
        <p:spPr>
          <a:xfrm>
            <a:off x="1169495" y="4046223"/>
            <a:ext cx="4128559" cy="2541270"/>
          </a:xfrm>
          <a:prstGeom prst="rect">
            <a:avLst/>
          </a:prstGeom>
        </p:spPr>
      </p:pic>
      <p:pic>
        <p:nvPicPr>
          <p:cNvPr id="8" name="Content Placeholder 3"/>
          <p:cNvPicPr>
            <a:picLocks noChangeAspect="1"/>
          </p:cNvPicPr>
          <p:nvPr/>
        </p:nvPicPr>
        <p:blipFill rotWithShape="1">
          <a:blip r:embed="rId7"/>
          <a:srcRect l="3168" r="5410" b="2223"/>
          <a:stretch/>
        </p:blipFill>
        <p:spPr>
          <a:xfrm>
            <a:off x="5503807" y="4046222"/>
            <a:ext cx="2924503" cy="2545297"/>
          </a:xfrm>
          <a:prstGeom prst="rect">
            <a:avLst/>
          </a:prstGeom>
        </p:spPr>
      </p:pic>
      <p:sp>
        <p:nvSpPr>
          <p:cNvPr id="11" name="Title 1">
            <a:extLst>
              <a:ext uri="{FF2B5EF4-FFF2-40B4-BE49-F238E27FC236}">
                <a16:creationId xmlns:a16="http://schemas.microsoft.com/office/drawing/2014/main" id="{F730112A-E38D-418F-BE0D-4D9B0AC97E1C}"/>
              </a:ext>
            </a:extLst>
          </p:cNvPr>
          <p:cNvSpPr txBox="1">
            <a:spLocks/>
          </p:cNvSpPr>
          <p:nvPr/>
        </p:nvSpPr>
        <p:spPr>
          <a:xfrm>
            <a:off x="2505075" y="106791"/>
            <a:ext cx="6146744" cy="99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endParaRPr lang="en-US" sz="3200" b="1" cap="all" spc="600"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93BDDF6-2BF8-4A3C-AA91-8F4A8D4E10A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BE3EF5D-A069-429A-BCAC-C91345844AAF}"/>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2" name="Slide Number Placeholder 1">
            <a:extLst>
              <a:ext uri="{FF2B5EF4-FFF2-40B4-BE49-F238E27FC236}">
                <a16:creationId xmlns:a16="http://schemas.microsoft.com/office/drawing/2014/main" id="{55C4C226-D5CB-4C6E-ABCB-D40EF76FF778}"/>
              </a:ext>
            </a:extLst>
          </p:cNvPr>
          <p:cNvSpPr>
            <a:spLocks noGrp="1"/>
          </p:cNvSpPr>
          <p:nvPr>
            <p:ph type="sldNum" sz="quarter" idx="12"/>
          </p:nvPr>
        </p:nvSpPr>
        <p:spPr/>
        <p:txBody>
          <a:bodyPr/>
          <a:lstStyle/>
          <a:p>
            <a:fld id="{B5FBEFE2-BF3E-4E80-AC9C-5EAE482F3668}" type="slidenum">
              <a:rPr lang="fr-CH" smtClean="0"/>
              <a:t>30</a:t>
            </a:fld>
            <a:endParaRPr lang="fr-CH"/>
          </a:p>
        </p:txBody>
      </p:sp>
    </p:spTree>
    <p:extLst>
      <p:ext uri="{BB962C8B-B14F-4D97-AF65-F5344CB8AC3E}">
        <p14:creationId xmlns:p14="http://schemas.microsoft.com/office/powerpoint/2010/main" val="2798443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47845" y="1888389"/>
            <a:ext cx="8850725" cy="4477109"/>
            <a:chOff x="960296" y="448056"/>
            <a:chExt cx="10222816" cy="5777324"/>
          </a:xfrm>
        </p:grpSpPr>
        <p:pic>
          <p:nvPicPr>
            <p:cNvPr id="5" name="Picture 2"/>
            <p:cNvPicPr>
              <a:picLocks noChangeAspect="1"/>
            </p:cNvPicPr>
            <p:nvPr/>
          </p:nvPicPr>
          <p:blipFill rotWithShape="1">
            <a:blip r:embed="rId3" cstate="email">
              <a:extLst>
                <a:ext uri="{28A0092B-C50C-407E-A947-70E740481C1C}">
                  <a14:useLocalDpi xmlns:a14="http://schemas.microsoft.com/office/drawing/2010/main" val="0"/>
                </a:ext>
              </a:extLst>
            </a:blip>
            <a:srcRect t="1666" r="96" b="1"/>
            <a:stretch/>
          </p:blipFill>
          <p:spPr bwMode="auto">
            <a:xfrm>
              <a:off x="960296" y="448056"/>
              <a:ext cx="10222816" cy="577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742013" y="2112263"/>
              <a:ext cx="2441099" cy="28559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9" name="Title 1">
            <a:extLst>
              <a:ext uri="{FF2B5EF4-FFF2-40B4-BE49-F238E27FC236}">
                <a16:creationId xmlns:a16="http://schemas.microsoft.com/office/drawing/2014/main" id="{51764F09-2EFC-47E1-841E-7944310D3779}"/>
              </a:ext>
            </a:extLst>
          </p:cNvPr>
          <p:cNvSpPr txBox="1">
            <a:spLocks/>
          </p:cNvSpPr>
          <p:nvPr/>
        </p:nvSpPr>
        <p:spPr>
          <a:xfrm>
            <a:off x="2338377" y="213120"/>
            <a:ext cx="7515245" cy="114948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algn="ctr"/>
            <a:r>
              <a:rPr lang="fr-CH" u="sng">
                <a:solidFill>
                  <a:schemeClr val="tx1"/>
                </a:solidFill>
                <a:latin typeface="+mn-lt"/>
                <a:cs typeface="Arial" panose="020B0604020202020204" pitchFamily="34" charset="0"/>
              </a:rPr>
              <a:t>Info-aide</a:t>
            </a:r>
            <a:r>
              <a:rPr lang="fr-CH">
                <a:solidFill>
                  <a:schemeClr val="tx1"/>
                </a:solidFill>
                <a:latin typeface="+mn-lt"/>
                <a:cs typeface="Arial" panose="020B0604020202020204" pitchFamily="34" charset="0"/>
              </a:rPr>
              <a:t> : </a:t>
            </a:r>
          </a:p>
          <a:p>
            <a:pPr algn="ctr"/>
            <a:r>
              <a:rPr lang="fr-CH" sz="3600">
                <a:solidFill>
                  <a:schemeClr val="tx1"/>
                </a:solidFill>
                <a:latin typeface="+mn-lt"/>
                <a:cs typeface="Arial" panose="020B0604020202020204" pitchFamily="34" charset="0"/>
              </a:rPr>
              <a:t>Exemples du terrain</a:t>
            </a:r>
          </a:p>
        </p:txBody>
      </p:sp>
      <p:sp>
        <p:nvSpPr>
          <p:cNvPr id="10" name="Rectangle 9">
            <a:extLst>
              <a:ext uri="{FF2B5EF4-FFF2-40B4-BE49-F238E27FC236}">
                <a16:creationId xmlns:a16="http://schemas.microsoft.com/office/drawing/2014/main" id="{39692A1D-E63C-4714-8FF2-9E1141C259E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7258E77-DD27-4FA9-9DAD-3BFE91F37148}"/>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2" name="Slide Number Placeholder 1">
            <a:extLst>
              <a:ext uri="{FF2B5EF4-FFF2-40B4-BE49-F238E27FC236}">
                <a16:creationId xmlns:a16="http://schemas.microsoft.com/office/drawing/2014/main" id="{296DF37F-02E4-4643-B257-B488EDDF6D9A}"/>
              </a:ext>
            </a:extLst>
          </p:cNvPr>
          <p:cNvSpPr>
            <a:spLocks noGrp="1"/>
          </p:cNvSpPr>
          <p:nvPr>
            <p:ph type="sldNum" sz="quarter" idx="12"/>
          </p:nvPr>
        </p:nvSpPr>
        <p:spPr/>
        <p:txBody>
          <a:bodyPr/>
          <a:lstStyle/>
          <a:p>
            <a:fld id="{B5FBEFE2-BF3E-4E80-AC9C-5EAE482F3668}" type="slidenum">
              <a:rPr lang="fr-CH" smtClean="0"/>
              <a:t>31</a:t>
            </a:fld>
            <a:endParaRPr lang="fr-CH"/>
          </a:p>
        </p:txBody>
      </p:sp>
    </p:spTree>
    <p:extLst>
      <p:ext uri="{BB962C8B-B14F-4D97-AF65-F5344CB8AC3E}">
        <p14:creationId xmlns:p14="http://schemas.microsoft.com/office/powerpoint/2010/main" val="2131420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447" y="5077454"/>
            <a:ext cx="3579661" cy="1647196"/>
          </a:xfrm>
          <a:prstGeom prst="rect">
            <a:avLst/>
          </a:prstGeom>
        </p:spPr>
      </p:pic>
      <p:pic>
        <p:nvPicPr>
          <p:cNvPr id="5" name="Picture 4" descr="مع استمرار أزمة #المياه في #حلب، ستساعدكم... - اللجنة الدولية للصليب الأحمر في سورية - Google Chrome"/>
          <p:cNvPicPr>
            <a:picLocks noChangeAspect="1"/>
          </p:cNvPicPr>
          <p:nvPr/>
        </p:nvPicPr>
        <p:blipFill rotWithShape="1">
          <a:blip r:embed="rId4">
            <a:extLst>
              <a:ext uri="{28A0092B-C50C-407E-A947-70E740481C1C}">
                <a14:useLocalDpi xmlns:a14="http://schemas.microsoft.com/office/drawing/2010/main" val="0"/>
              </a:ext>
            </a:extLst>
          </a:blip>
          <a:srcRect l="24216" t="18120" r="45332" b="2034"/>
          <a:stretch/>
        </p:blipFill>
        <p:spPr>
          <a:xfrm>
            <a:off x="731446" y="54851"/>
            <a:ext cx="3579662" cy="5088007"/>
          </a:xfrm>
          <a:prstGeom prst="rect">
            <a:avLst/>
          </a:prstGeom>
        </p:spPr>
      </p:pic>
      <p:pic>
        <p:nvPicPr>
          <p:cNvPr id="8" name="Picture 7">
            <a:extLst>
              <a:ext uri="{FF2B5EF4-FFF2-40B4-BE49-F238E27FC236}">
                <a16:creationId xmlns:a16="http://schemas.microsoft.com/office/drawing/2014/main" id="{70FA642A-60C3-4FD9-8116-F4D305071661}"/>
              </a:ext>
            </a:extLst>
          </p:cNvPr>
          <p:cNvPicPr>
            <a:picLocks noChangeAspect="1"/>
          </p:cNvPicPr>
          <p:nvPr/>
        </p:nvPicPr>
        <p:blipFill>
          <a:blip r:embed="rId5"/>
          <a:stretch>
            <a:fillRect/>
          </a:stretch>
        </p:blipFill>
        <p:spPr>
          <a:xfrm>
            <a:off x="4906876" y="1956282"/>
            <a:ext cx="6654871" cy="4286295"/>
          </a:xfrm>
          <a:prstGeom prst="rect">
            <a:avLst/>
          </a:prstGeom>
        </p:spPr>
      </p:pic>
      <p:sp>
        <p:nvSpPr>
          <p:cNvPr id="10" name="Title 1">
            <a:extLst>
              <a:ext uri="{FF2B5EF4-FFF2-40B4-BE49-F238E27FC236}">
                <a16:creationId xmlns:a16="http://schemas.microsoft.com/office/drawing/2014/main" id="{4C99F7ED-6D3B-4149-B625-508672405845}"/>
              </a:ext>
            </a:extLst>
          </p:cNvPr>
          <p:cNvSpPr txBox="1">
            <a:spLocks/>
          </p:cNvSpPr>
          <p:nvPr/>
        </p:nvSpPr>
        <p:spPr>
          <a:xfrm>
            <a:off x="5337829" y="443973"/>
            <a:ext cx="7568546" cy="99933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fr-CH" u="sng" cap="all">
                <a:solidFill>
                  <a:schemeClr val="tx1"/>
                </a:solidFill>
                <a:latin typeface="+mn-lt"/>
                <a:cs typeface="Arial" panose="020B0604020202020204" pitchFamily="34" charset="0"/>
              </a:rPr>
              <a:t>Info-aide </a:t>
            </a:r>
            <a:r>
              <a:rPr lang="fr-CH" sz="3200" u="sng" cap="all">
                <a:solidFill>
                  <a:schemeClr val="tx1"/>
                </a:solidFill>
                <a:latin typeface="+mn-lt"/>
                <a:cs typeface="Arial" panose="020B0604020202020204" pitchFamily="34" charset="0"/>
              </a:rPr>
              <a:t>: </a:t>
            </a:r>
          </a:p>
          <a:p>
            <a:r>
              <a:rPr lang="fr-CH" sz="3200">
                <a:solidFill>
                  <a:schemeClr val="tx1"/>
                </a:solidFill>
                <a:latin typeface="+mn-lt"/>
                <a:cs typeface="Arial" panose="020B0604020202020204" pitchFamily="34" charset="0"/>
              </a:rPr>
              <a:t>Exemples du terrain en Syrie</a:t>
            </a:r>
          </a:p>
        </p:txBody>
      </p:sp>
      <p:sp>
        <p:nvSpPr>
          <p:cNvPr id="6" name="Rectangle 5">
            <a:extLst>
              <a:ext uri="{FF2B5EF4-FFF2-40B4-BE49-F238E27FC236}">
                <a16:creationId xmlns:a16="http://schemas.microsoft.com/office/drawing/2014/main" id="{B6DC7DF7-A2B7-4A08-A8E4-B6F1E6AE607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3ECCF06-F8FE-4B9F-AB80-BAE0575B20BF}"/>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2" name="Slide Number Placeholder 1">
            <a:extLst>
              <a:ext uri="{FF2B5EF4-FFF2-40B4-BE49-F238E27FC236}">
                <a16:creationId xmlns:a16="http://schemas.microsoft.com/office/drawing/2014/main" id="{48942017-63B3-4648-BA57-B356863865B1}"/>
              </a:ext>
            </a:extLst>
          </p:cNvPr>
          <p:cNvSpPr>
            <a:spLocks noGrp="1"/>
          </p:cNvSpPr>
          <p:nvPr>
            <p:ph type="sldNum" sz="quarter" idx="12"/>
          </p:nvPr>
        </p:nvSpPr>
        <p:spPr/>
        <p:txBody>
          <a:bodyPr/>
          <a:lstStyle/>
          <a:p>
            <a:fld id="{B5FBEFE2-BF3E-4E80-AC9C-5EAE482F3668}" type="slidenum">
              <a:rPr lang="fr-CH" smtClean="0"/>
              <a:t>32</a:t>
            </a:fld>
            <a:endParaRPr lang="fr-CH"/>
          </a:p>
        </p:txBody>
      </p:sp>
    </p:spTree>
    <p:extLst>
      <p:ext uri="{BB962C8B-B14F-4D97-AF65-F5344CB8AC3E}">
        <p14:creationId xmlns:p14="http://schemas.microsoft.com/office/powerpoint/2010/main" val="1227475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a:spLocks noGrp="1"/>
          </p:cNvSpPr>
          <p:nvPr>
            <p:ph idx="1"/>
          </p:nvPr>
        </p:nvSpPr>
        <p:spPr>
          <a:xfrm>
            <a:off x="1397035" y="2776855"/>
            <a:ext cx="10139359" cy="3795623"/>
          </a:xfrm>
        </p:spPr>
        <p:txBody>
          <a:bodyPr>
            <a:normAutofit lnSpcReduction="10000"/>
          </a:bodyPr>
          <a:lstStyle/>
          <a:p>
            <a:pPr marL="0" indent="0" algn="just">
              <a:lnSpc>
                <a:spcPct val="100000"/>
              </a:lnSpc>
              <a:spcBef>
                <a:spcPts val="0"/>
              </a:spcBef>
              <a:buNone/>
            </a:pPr>
            <a:r>
              <a:rPr lang="fr-CH" sz="2400">
                <a:solidFill>
                  <a:schemeClr val="tx1"/>
                </a:solidFill>
                <a:latin typeface="Arial" panose="020B0604020202020204" pitchFamily="34" charset="0"/>
                <a:cs typeface="Arial" panose="020B0604020202020204" pitchFamily="34" charset="0"/>
              </a:rPr>
              <a:t>« L’engagement communautaire désigne le processus et l’engagement visant à fournir des </a:t>
            </a:r>
            <a:r>
              <a:rPr lang="fr-CH" sz="2400" b="1">
                <a:solidFill>
                  <a:srgbClr val="FF0000"/>
                </a:solidFill>
                <a:latin typeface="Arial" panose="020B0604020202020204" pitchFamily="34" charset="0"/>
                <a:cs typeface="Arial" panose="020B0604020202020204" pitchFamily="34" charset="0"/>
              </a:rPr>
              <a:t>informations vitales, utiles et concrètes</a:t>
            </a:r>
            <a:r>
              <a:rPr lang="fr-CH" sz="2400">
                <a:solidFill>
                  <a:schemeClr val="tx1"/>
                </a:solidFill>
                <a:latin typeface="Arial" panose="020B0604020202020204" pitchFamily="34" charset="0"/>
                <a:cs typeface="Arial" panose="020B0604020202020204" pitchFamily="34" charset="0"/>
              </a:rPr>
              <a:t> aux communautés) (information comme forme d’aide). Il s’agit également du processus d’utilisation et/ou de mise en place de canaux de </a:t>
            </a:r>
            <a:r>
              <a:rPr lang="fr-CH" sz="2400" b="1">
                <a:solidFill>
                  <a:srgbClr val="FF0000"/>
                </a:solidFill>
                <a:latin typeface="Arial" panose="020B0604020202020204" pitchFamily="34" charset="0"/>
                <a:cs typeface="Arial" panose="020B0604020202020204" pitchFamily="34" charset="0"/>
              </a:rPr>
              <a:t>communication bidirectionnelle</a:t>
            </a:r>
            <a:r>
              <a:rPr lang="fr-CH" sz="2400" b="1">
                <a:solidFill>
                  <a:schemeClr val="tx1"/>
                </a:solidFill>
                <a:latin typeface="Arial" panose="020B0604020202020204" pitchFamily="34" charset="0"/>
                <a:cs typeface="Arial" panose="020B0604020202020204" pitchFamily="34" charset="0"/>
              </a:rPr>
              <a:t> </a:t>
            </a:r>
            <a:r>
              <a:rPr lang="fr-CH" sz="2400" b="1">
                <a:solidFill>
                  <a:srgbClr val="FF0000"/>
                </a:solidFill>
                <a:latin typeface="Arial" panose="020B0604020202020204" pitchFamily="34" charset="0"/>
                <a:cs typeface="Arial" panose="020B0604020202020204" pitchFamily="34" charset="0"/>
              </a:rPr>
              <a:t>pour écouter</a:t>
            </a:r>
            <a:r>
              <a:rPr lang="fr-CH" sz="2400" b="1">
                <a:solidFill>
                  <a:schemeClr val="bg1"/>
                </a:solidFill>
                <a:latin typeface="Arial" panose="020B0604020202020204" pitchFamily="34" charset="0"/>
                <a:cs typeface="Arial" panose="020B0604020202020204" pitchFamily="34" charset="0"/>
              </a:rPr>
              <a:t> </a:t>
            </a:r>
            <a:r>
              <a:rPr lang="fr-CH" sz="2400">
                <a:solidFill>
                  <a:schemeClr val="tx1"/>
                </a:solidFill>
                <a:latin typeface="Arial" panose="020B0604020202020204" pitchFamily="34" charset="0"/>
                <a:cs typeface="Arial" panose="020B0604020202020204" pitchFamily="34" charset="0"/>
              </a:rPr>
              <a:t>les besoins, les préoccupations, les points de vue et les doléances de la communauté en s’assurant que cette dernière </a:t>
            </a:r>
            <a:r>
              <a:rPr lang="fr-CH" sz="2400" b="1">
                <a:solidFill>
                  <a:srgbClr val="FF0000"/>
                </a:solidFill>
                <a:latin typeface="Arial" panose="020B0604020202020204" pitchFamily="34" charset="0"/>
                <a:cs typeface="Arial" panose="020B0604020202020204" pitchFamily="34" charset="0"/>
              </a:rPr>
              <a:t>peut participer activement à l’action humanitaire du CICR et la guider</a:t>
            </a:r>
            <a:r>
              <a:rPr lang="fr-CH" sz="2400">
                <a:solidFill>
                  <a:schemeClr val="tx1"/>
                </a:solidFill>
                <a:latin typeface="Arial" panose="020B0604020202020204" pitchFamily="34" charset="0"/>
                <a:cs typeface="Arial" panose="020B0604020202020204" pitchFamily="34" charset="0"/>
              </a:rPr>
              <a:t>. »</a:t>
            </a: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endParaRPr lang="en-GB" sz="1100" b="1" dirty="0">
              <a:latin typeface="Arial" panose="020B0604020202020204" pitchFamily="34" charset="0"/>
              <a:cs typeface="Arial" panose="020B0604020202020204" pitchFamily="34" charset="0"/>
            </a:endParaRPr>
          </a:p>
          <a:p>
            <a:pPr marL="0" indent="0">
              <a:lnSpc>
                <a:spcPct val="100000"/>
              </a:lnSpc>
              <a:spcBef>
                <a:spcPts val="0"/>
              </a:spcBef>
              <a:buNone/>
            </a:pPr>
            <a:r>
              <a:rPr lang="fr-CH" sz="1200" b="1">
                <a:solidFill>
                  <a:schemeClr val="bg1">
                    <a:lumMod val="50000"/>
                  </a:schemeClr>
                </a:solidFill>
                <a:cs typeface="Arial" panose="020B0604020202020204" pitchFamily="34" charset="0"/>
              </a:rPr>
              <a:t>Source : CICR </a:t>
            </a:r>
          </a:p>
          <a:p>
            <a:pPr marL="457200" lvl="1" indent="0">
              <a:lnSpc>
                <a:spcPct val="100000"/>
              </a:lnSpc>
              <a:spcBef>
                <a:spcPts val="0"/>
              </a:spcBef>
              <a:buNone/>
            </a:pPr>
            <a:r>
              <a:rPr lang="fr-CH" sz="1200" b="1">
                <a:solidFill>
                  <a:schemeClr val="bg1">
                    <a:lumMod val="50000"/>
                  </a:schemeClr>
                </a:solidFill>
                <a:cs typeface="Arial" panose="020B0604020202020204" pitchFamily="34" charset="0"/>
              </a:rPr>
              <a:t>Guide sur l’engagement communautaire</a:t>
            </a:r>
            <a:r>
              <a:rPr lang="fr-CH" sz="1200">
                <a:solidFill>
                  <a:schemeClr val="bg1">
                    <a:lumMod val="50000"/>
                  </a:schemeClr>
                </a:solidFill>
                <a:cs typeface="Arial" panose="020B0604020202020204" pitchFamily="34" charset="0"/>
              </a:rPr>
              <a:t> (2016)		   </a:t>
            </a:r>
          </a:p>
          <a:p>
            <a:pPr marL="457200" lvl="1" indent="0">
              <a:lnSpc>
                <a:spcPct val="100000"/>
              </a:lnSpc>
              <a:spcBef>
                <a:spcPts val="0"/>
              </a:spcBef>
              <a:buNone/>
            </a:pPr>
            <a:r>
              <a:rPr lang="fr-CH" sz="1200">
                <a:solidFill>
                  <a:schemeClr val="bg1">
                    <a:lumMod val="50000"/>
                  </a:schemeClr>
                </a:solidFill>
                <a:cs typeface="Arial" panose="020B0604020202020204" pitchFamily="34" charset="0"/>
              </a:rPr>
              <a:t>Basé sur la </a:t>
            </a:r>
            <a:r>
              <a:rPr lang="fr-CH" sz="1200" b="1">
                <a:solidFill>
                  <a:schemeClr val="bg1">
                    <a:lumMod val="50000"/>
                  </a:schemeClr>
                </a:solidFill>
                <a:cs typeface="Arial" panose="020B0604020202020204" pitchFamily="34" charset="0"/>
              </a:rPr>
              <a:t>Doctrine du CICR en matière de communication externe</a:t>
            </a:r>
            <a:r>
              <a:rPr lang="fr-CH" sz="1200">
                <a:solidFill>
                  <a:schemeClr val="bg1">
                    <a:lumMod val="50000"/>
                  </a:schemeClr>
                </a:solidFill>
                <a:cs typeface="Arial" panose="020B0604020202020204" pitchFamily="34" charset="0"/>
              </a:rPr>
              <a:t> (Doctrine 7) (2015)		</a:t>
            </a:r>
          </a:p>
          <a:p>
            <a:pPr marL="457200" lvl="1" indent="0">
              <a:lnSpc>
                <a:spcPct val="100000"/>
              </a:lnSpc>
              <a:spcBef>
                <a:spcPts val="0"/>
              </a:spcBef>
              <a:buNone/>
            </a:pPr>
            <a:r>
              <a:rPr lang="fr-CH" sz="1200">
                <a:solidFill>
                  <a:schemeClr val="bg1">
                    <a:lumMod val="50000"/>
                  </a:schemeClr>
                </a:solidFill>
                <a:latin typeface="Arial" panose="020B0604020202020204" pitchFamily="34" charset="0"/>
                <a:cs typeface="Arial" panose="020B0604020202020204" pitchFamily="34" charset="0"/>
              </a:rPr>
              <a:t>Principe 4 : donner des moyens aux communautés par l’information</a:t>
            </a:r>
            <a:r>
              <a:rPr lang="fr-CH" sz="900">
                <a:solidFill>
                  <a:schemeClr val="bg1">
                    <a:lumMod val="50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4D28552-0398-4A29-B8F3-0B0B25E46CD9}"/>
              </a:ext>
            </a:extLst>
          </p:cNvPr>
          <p:cNvSpPr/>
          <p:nvPr/>
        </p:nvSpPr>
        <p:spPr>
          <a:xfrm>
            <a:off x="1549685" y="319357"/>
            <a:ext cx="9092629" cy="1600438"/>
          </a:xfrm>
          <a:prstGeom prst="rect">
            <a:avLst/>
          </a:prstGeom>
        </p:spPr>
        <p:txBody>
          <a:bodyPr wrap="square">
            <a:spAutoFit/>
          </a:bodyPr>
          <a:lstStyle/>
          <a:p>
            <a:pPr algn="ctr"/>
            <a:r>
              <a:rPr lang="fr-CH" sz="4400" u="sng">
                <a:cs typeface="Arial" panose="020B0604020202020204" pitchFamily="34" charset="0"/>
              </a:rPr>
              <a:t>ENGAGEMENT COMMUNAUTAIRE</a:t>
            </a:r>
            <a:br>
              <a:rPr lang="fr-CH" b="1">
                <a:cs typeface="Arial" panose="020B0604020202020204" pitchFamily="34" charset="0"/>
              </a:rPr>
            </a:br>
            <a:br>
              <a:rPr lang="fr-CH"/>
            </a:br>
            <a:r>
              <a:rPr lang="fr-CH" sz="3600">
                <a:solidFill>
                  <a:srgbClr val="0033CC"/>
                </a:solidFill>
                <a:cs typeface="Arial" panose="020B0604020202020204" pitchFamily="34" charset="0"/>
              </a:rPr>
              <a:t>Responsabilité vis-à-vis des personnes affectées</a:t>
            </a:r>
          </a:p>
        </p:txBody>
      </p:sp>
      <p:sp>
        <p:nvSpPr>
          <p:cNvPr id="5" name="Rectangle 4">
            <a:extLst>
              <a:ext uri="{FF2B5EF4-FFF2-40B4-BE49-F238E27FC236}">
                <a16:creationId xmlns:a16="http://schemas.microsoft.com/office/drawing/2014/main" id="{3CFA7235-72BB-48FD-BFAF-71B4CF351BF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1BB5271-C3CB-4611-8C60-D910218A5F90}"/>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3" name="Slide Number Placeholder 2">
            <a:extLst>
              <a:ext uri="{FF2B5EF4-FFF2-40B4-BE49-F238E27FC236}">
                <a16:creationId xmlns:a16="http://schemas.microsoft.com/office/drawing/2014/main" id="{F849FE9D-F04C-4334-99D2-5FEF25D7BF26}"/>
              </a:ext>
            </a:extLst>
          </p:cNvPr>
          <p:cNvSpPr>
            <a:spLocks noGrp="1"/>
          </p:cNvSpPr>
          <p:nvPr>
            <p:ph type="sldNum" sz="quarter" idx="12"/>
          </p:nvPr>
        </p:nvSpPr>
        <p:spPr/>
        <p:txBody>
          <a:bodyPr/>
          <a:lstStyle/>
          <a:p>
            <a:fld id="{B5FBEFE2-BF3E-4E80-AC9C-5EAE482F3668}" type="slidenum">
              <a:rPr lang="fr-CH" smtClean="0"/>
              <a:t>33</a:t>
            </a:fld>
            <a:endParaRPr lang="fr-CH"/>
          </a:p>
        </p:txBody>
      </p:sp>
    </p:spTree>
    <p:extLst>
      <p:ext uri="{BB962C8B-B14F-4D97-AF65-F5344CB8AC3E}">
        <p14:creationId xmlns:p14="http://schemas.microsoft.com/office/powerpoint/2010/main" val="989064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87141" y="1564243"/>
            <a:ext cx="9060244" cy="5293757"/>
          </a:xfrm>
          <a:prstGeom prst="rect">
            <a:avLst/>
          </a:prstGeom>
          <a:noFill/>
        </p:spPr>
        <p:txBody>
          <a:bodyPr wrap="square" rtlCol="0">
            <a:spAutoFit/>
          </a:bodyPr>
          <a:lstStyle/>
          <a:p>
            <a:r>
              <a:rPr lang="fr-CH" sz="1800" b="1">
                <a:solidFill>
                  <a:srgbClr val="FF0000"/>
                </a:solidFill>
                <a:latin typeface="Arial" panose="020B0604020202020204" pitchFamily="34" charset="0"/>
                <a:cs typeface="Arial" panose="020B0604020202020204" pitchFamily="34" charset="0"/>
              </a:rPr>
              <a:t>Participation et retours d’information</a:t>
            </a:r>
          </a:p>
          <a:p>
            <a:r>
              <a:rPr lang="fr-CH" sz="1600">
                <a:latin typeface="Arial" panose="020B0604020202020204" pitchFamily="34" charset="0"/>
                <a:cs typeface="Arial" panose="020B0604020202020204" pitchFamily="34" charset="0"/>
              </a:rPr>
              <a:t>Expliquer clairement aux communautés qui nous sommes et ce que nous faisons. Donner des occasions de participer, et écouter, prendre en compte et traiter les retours d’information, les questions et les réclamations. </a:t>
            </a:r>
          </a:p>
          <a:p>
            <a:endParaRPr lang="en-GB" sz="1800" b="1" dirty="0">
              <a:solidFill>
                <a:srgbClr val="FF0000"/>
              </a:solidFill>
              <a:latin typeface="Arial" panose="020B0604020202020204" pitchFamily="34" charset="0"/>
              <a:cs typeface="Arial" panose="020B0604020202020204" pitchFamily="34" charset="0"/>
            </a:endParaRPr>
          </a:p>
          <a:p>
            <a:endParaRPr lang="en-GB" sz="1100" b="1" dirty="0">
              <a:solidFill>
                <a:srgbClr val="FF0000"/>
              </a:solidFill>
              <a:latin typeface="Arial" panose="020B0604020202020204" pitchFamily="34" charset="0"/>
              <a:cs typeface="Arial" panose="020B0604020202020204" pitchFamily="34" charset="0"/>
            </a:endParaRPr>
          </a:p>
          <a:p>
            <a:r>
              <a:rPr lang="fr-CH" sz="1800" b="1">
                <a:solidFill>
                  <a:srgbClr val="FF0000"/>
                </a:solidFill>
                <a:latin typeface="Arial" panose="020B0604020202020204" pitchFamily="34" charset="0"/>
                <a:cs typeface="Arial" panose="020B0604020202020204" pitchFamily="34" charset="0"/>
              </a:rPr>
              <a:t>Fourniture d’informations comme forme d’assistance</a:t>
            </a:r>
          </a:p>
          <a:p>
            <a:r>
              <a:rPr lang="fr-CH" sz="1600">
                <a:latin typeface="Arial" panose="020B0604020202020204" pitchFamily="34" charset="0"/>
                <a:cs typeface="Arial" panose="020B0604020202020204" pitchFamily="34" charset="0"/>
              </a:rPr>
              <a:t>Fournir en temps voulu aux communautés des informations exploitables et potentiellement vitales, et ce, rapidement, efficacement et à grande échelle. </a:t>
            </a:r>
          </a:p>
          <a:p>
            <a:endParaRPr lang="en-GB" sz="1800" b="1" dirty="0">
              <a:solidFill>
                <a:srgbClr val="FF0000"/>
              </a:solidFill>
              <a:latin typeface="Arial" panose="020B0604020202020204" pitchFamily="34" charset="0"/>
              <a:cs typeface="Arial" panose="020B0604020202020204" pitchFamily="34" charset="0"/>
            </a:endParaRPr>
          </a:p>
          <a:p>
            <a:endParaRPr lang="en-GB" sz="2400" b="1" dirty="0">
              <a:solidFill>
                <a:srgbClr val="FF0000"/>
              </a:solidFill>
              <a:latin typeface="Arial" panose="020B0604020202020204" pitchFamily="34" charset="0"/>
              <a:cs typeface="Arial" panose="020B0604020202020204" pitchFamily="34" charset="0"/>
            </a:endParaRPr>
          </a:p>
          <a:p>
            <a:endParaRPr lang="en-GB" sz="300" b="1" dirty="0">
              <a:solidFill>
                <a:srgbClr val="FF0000"/>
              </a:solidFill>
              <a:latin typeface="Arial" panose="020B0604020202020204" pitchFamily="34" charset="0"/>
              <a:cs typeface="Arial" panose="020B0604020202020204" pitchFamily="34" charset="0"/>
            </a:endParaRPr>
          </a:p>
          <a:p>
            <a:r>
              <a:rPr lang="fr-CH" sz="1800" b="1">
                <a:solidFill>
                  <a:srgbClr val="FF0000"/>
                </a:solidFill>
                <a:latin typeface="Arial" panose="020B0604020202020204" pitchFamily="34" charset="0"/>
                <a:cs typeface="Arial" panose="020B0604020202020204" pitchFamily="34" charset="0"/>
              </a:rPr>
              <a:t>Communication pour le changement des comportements et des pratiques sociales</a:t>
            </a:r>
          </a:p>
          <a:p>
            <a:r>
              <a:rPr lang="fr-CH" sz="1600">
                <a:latin typeface="Arial" panose="020B0604020202020204" pitchFamily="34" charset="0"/>
                <a:cs typeface="Arial" panose="020B0604020202020204" pitchFamily="34" charset="0"/>
              </a:rPr>
              <a:t>Comprendre les comportements des communautés et utiliser des méthodes de communication innovantes et participatives pour les aider à adopter des pratiques plus sûres et plus saines. </a:t>
            </a:r>
          </a:p>
          <a:p>
            <a:endParaRPr lang="en-GB" sz="1800" i="1" dirty="0">
              <a:solidFill>
                <a:srgbClr val="EC6737"/>
              </a:solidFill>
              <a:latin typeface="Arial" panose="020B0604020202020204" pitchFamily="34" charset="0"/>
              <a:cs typeface="Arial" panose="020B0604020202020204" pitchFamily="34" charset="0"/>
            </a:endParaRPr>
          </a:p>
          <a:p>
            <a:endParaRPr lang="en-GB" sz="2800" i="1" dirty="0">
              <a:solidFill>
                <a:srgbClr val="EC6737"/>
              </a:solidFill>
              <a:latin typeface="Arial" panose="020B0604020202020204" pitchFamily="34" charset="0"/>
              <a:cs typeface="Arial" panose="020B0604020202020204" pitchFamily="34" charset="0"/>
            </a:endParaRPr>
          </a:p>
          <a:p>
            <a:r>
              <a:rPr lang="fr-CH" sz="1800" b="1">
                <a:solidFill>
                  <a:srgbClr val="FF0000"/>
                </a:solidFill>
                <a:latin typeface="Arial" panose="020B0604020202020204" pitchFamily="34" charset="0"/>
                <a:cs typeface="Arial" panose="020B0604020202020204" pitchFamily="34" charset="0"/>
              </a:rPr>
              <a:t>Plaidoyer fondé sur les faits</a:t>
            </a:r>
          </a:p>
          <a:p>
            <a:r>
              <a:rPr lang="fr-CH" sz="1600">
                <a:latin typeface="Arial" panose="020B0604020202020204" pitchFamily="34" charset="0"/>
                <a:cs typeface="Arial" panose="020B0604020202020204" pitchFamily="34" charset="0"/>
              </a:rPr>
              <a:t>Aider les communautés à parler des problèmes qui les touchent (ou s’exprimer en leur nom le cas échéant) afin d’inciter les décideurs à prendre des mesures. </a:t>
            </a:r>
          </a:p>
          <a:p>
            <a:endParaRPr lang="en-GB" sz="1800" dirty="0">
              <a:solidFill>
                <a:srgbClr val="FF0000"/>
              </a:solidFill>
              <a:latin typeface="Arial" panose="020B0604020202020204" pitchFamily="34" charset="0"/>
              <a:cs typeface="Arial" panose="020B0604020202020204" pitchFamily="34" charset="0"/>
            </a:endParaRPr>
          </a:p>
        </p:txBody>
      </p:sp>
      <p:pic>
        <p:nvPicPr>
          <p:cNvPr id="6" name="Google Shape;275;p46"/>
          <p:cNvPicPr preferRelativeResize="0">
            <a:picLocks/>
          </p:cNvPicPr>
          <p:nvPr/>
        </p:nvPicPr>
        <p:blipFill rotWithShape="1">
          <a:blip r:embed="rId3">
            <a:alphaModFix/>
          </a:blip>
          <a:srcRect l="35800" t="21743" r="54750" b="17333"/>
          <a:stretch/>
        </p:blipFill>
        <p:spPr>
          <a:xfrm>
            <a:off x="848851" y="1311799"/>
            <a:ext cx="1538290" cy="5478732"/>
          </a:xfrm>
          <a:prstGeom prst="rect">
            <a:avLst/>
          </a:prstGeom>
          <a:noFill/>
          <a:ln>
            <a:noFill/>
          </a:ln>
        </p:spPr>
      </p:pic>
      <p:sp>
        <p:nvSpPr>
          <p:cNvPr id="7" name="Title 1">
            <a:extLst>
              <a:ext uri="{FF2B5EF4-FFF2-40B4-BE49-F238E27FC236}">
                <a16:creationId xmlns:a16="http://schemas.microsoft.com/office/drawing/2014/main" id="{3F480BCD-08D3-4CAA-B8CE-71FAA23FFDB7}"/>
              </a:ext>
            </a:extLst>
          </p:cNvPr>
          <p:cNvSpPr txBox="1">
            <a:spLocks/>
          </p:cNvSpPr>
          <p:nvPr/>
        </p:nvSpPr>
        <p:spPr>
          <a:xfrm>
            <a:off x="1465185" y="187302"/>
            <a:ext cx="9982200" cy="9993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fr-CH" u="sng">
                <a:solidFill>
                  <a:schemeClr val="tx1"/>
                </a:solidFill>
                <a:latin typeface="Calibri" panose="020F0502020204030204" pitchFamily="34" charset="0"/>
                <a:cs typeface="Calibri" panose="020F0502020204030204" pitchFamily="34" charset="0"/>
              </a:rPr>
              <a:t>Les 4 éléments de l’engagement communautaire</a:t>
            </a:r>
          </a:p>
        </p:txBody>
      </p:sp>
      <p:sp>
        <p:nvSpPr>
          <p:cNvPr id="8" name="Rectangle 7">
            <a:extLst>
              <a:ext uri="{FF2B5EF4-FFF2-40B4-BE49-F238E27FC236}">
                <a16:creationId xmlns:a16="http://schemas.microsoft.com/office/drawing/2014/main" id="{7BEE4BE5-00B0-40E3-8581-0150990BFFF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E09FC31-0C6E-491F-B2AF-3BFE898A2F59}"/>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2" name="Slide Number Placeholder 1">
            <a:extLst>
              <a:ext uri="{FF2B5EF4-FFF2-40B4-BE49-F238E27FC236}">
                <a16:creationId xmlns:a16="http://schemas.microsoft.com/office/drawing/2014/main" id="{EF9210F6-43EB-4FF1-BA31-86EB6AEA9BE5}"/>
              </a:ext>
            </a:extLst>
          </p:cNvPr>
          <p:cNvSpPr>
            <a:spLocks noGrp="1"/>
          </p:cNvSpPr>
          <p:nvPr>
            <p:ph type="sldNum" sz="quarter" idx="12"/>
          </p:nvPr>
        </p:nvSpPr>
        <p:spPr/>
        <p:txBody>
          <a:bodyPr/>
          <a:lstStyle/>
          <a:p>
            <a:fld id="{B5FBEFE2-BF3E-4E80-AC9C-5EAE482F3668}" type="slidenum">
              <a:rPr lang="fr-CH" smtClean="0"/>
              <a:t>34</a:t>
            </a:fld>
            <a:endParaRPr lang="fr-CH"/>
          </a:p>
        </p:txBody>
      </p:sp>
    </p:spTree>
    <p:extLst>
      <p:ext uri="{BB962C8B-B14F-4D97-AF65-F5344CB8AC3E}">
        <p14:creationId xmlns:p14="http://schemas.microsoft.com/office/powerpoint/2010/main" val="4179337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50" t="-394"/>
          <a:stretch/>
        </p:blipFill>
        <p:spPr>
          <a:xfrm>
            <a:off x="793234" y="1304931"/>
            <a:ext cx="10945731" cy="3423219"/>
          </a:xfrm>
          <a:prstGeom prst="rect">
            <a:avLst/>
          </a:prstGeom>
        </p:spPr>
      </p:pic>
      <p:sp>
        <p:nvSpPr>
          <p:cNvPr id="2" name="Rectangle 1"/>
          <p:cNvSpPr/>
          <p:nvPr/>
        </p:nvSpPr>
        <p:spPr>
          <a:xfrm>
            <a:off x="793234" y="1304931"/>
            <a:ext cx="6732633" cy="479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Title 1"/>
          <p:cNvSpPr txBox="1">
            <a:spLocks/>
          </p:cNvSpPr>
          <p:nvPr/>
        </p:nvSpPr>
        <p:spPr>
          <a:xfrm>
            <a:off x="1553351" y="545118"/>
            <a:ext cx="5695173" cy="99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fr-CH" u="sng">
                <a:solidFill>
                  <a:schemeClr val="tx1"/>
                </a:solidFill>
                <a:latin typeface="Calibri" panose="020F0502020204030204" pitchFamily="34" charset="0"/>
                <a:cs typeface="Calibri" panose="020F0502020204030204" pitchFamily="34" charset="0"/>
              </a:rPr>
              <a:t>En bref…</a:t>
            </a:r>
          </a:p>
        </p:txBody>
      </p:sp>
      <p:sp>
        <p:nvSpPr>
          <p:cNvPr id="7" name="Rectangle 6">
            <a:extLst>
              <a:ext uri="{FF2B5EF4-FFF2-40B4-BE49-F238E27FC236}">
                <a16:creationId xmlns:a16="http://schemas.microsoft.com/office/drawing/2014/main" id="{B068FE4A-C451-444B-9EFF-1E8CC259C73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181F969-EB66-4409-BB8D-CD19F97B755F}"/>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3" name="Slide Number Placeholder 2">
            <a:extLst>
              <a:ext uri="{FF2B5EF4-FFF2-40B4-BE49-F238E27FC236}">
                <a16:creationId xmlns:a16="http://schemas.microsoft.com/office/drawing/2014/main" id="{7AB1E21C-7C58-469B-AA4A-786FE9F2E50F}"/>
              </a:ext>
            </a:extLst>
          </p:cNvPr>
          <p:cNvSpPr>
            <a:spLocks noGrp="1"/>
          </p:cNvSpPr>
          <p:nvPr>
            <p:ph type="sldNum" sz="quarter" idx="12"/>
          </p:nvPr>
        </p:nvSpPr>
        <p:spPr/>
        <p:txBody>
          <a:bodyPr/>
          <a:lstStyle/>
          <a:p>
            <a:fld id="{B5FBEFE2-BF3E-4E80-AC9C-5EAE482F3668}" type="slidenum">
              <a:rPr lang="fr-CH" smtClean="0"/>
              <a:t>35</a:t>
            </a:fld>
            <a:endParaRPr lang="fr-CH"/>
          </a:p>
        </p:txBody>
      </p:sp>
    </p:spTree>
    <p:extLst>
      <p:ext uri="{BB962C8B-B14F-4D97-AF65-F5344CB8AC3E}">
        <p14:creationId xmlns:p14="http://schemas.microsoft.com/office/powerpoint/2010/main" val="441898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2347" y="1430891"/>
            <a:ext cx="7947416" cy="2690812"/>
          </a:xfrm>
        </p:spPr>
        <p:txBody>
          <a:bodyPr>
            <a:normAutofit/>
          </a:bodyPr>
          <a:lstStyle/>
          <a:p>
            <a:r>
              <a:rPr lang="fr-CH" sz="4000">
                <a:latin typeface="+mn-lt"/>
                <a:cs typeface="Arial" panose="020B0604020202020204" pitchFamily="34" charset="0"/>
              </a:rPr>
              <a:t>Pourquoi l’engagement communautaire est-il important ? </a:t>
            </a:r>
            <a:br>
              <a:rPr lang="fr-CH" sz="4000" b="1">
                <a:latin typeface="Arial" panose="020B0604020202020204" pitchFamily="34" charset="0"/>
                <a:cs typeface="Arial" panose="020B0604020202020204" pitchFamily="34" charset="0"/>
              </a:rPr>
            </a:br>
            <a:endParaRPr lang="fr-CH" sz="4000" b="1">
              <a:latin typeface="Arial" panose="020B0604020202020204" pitchFamily="34" charset="0"/>
              <a:cs typeface="Arial" panose="020B0604020202020204" pitchFamily="34" charset="0"/>
            </a:endParaRPr>
          </a:p>
        </p:txBody>
      </p:sp>
      <p:sp>
        <p:nvSpPr>
          <p:cNvPr id="9" name="Rectangle 8"/>
          <p:cNvSpPr/>
          <p:nvPr/>
        </p:nvSpPr>
        <p:spPr>
          <a:xfrm>
            <a:off x="11439525" y="6019800"/>
            <a:ext cx="523875" cy="63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Rectangle 3">
            <a:extLst>
              <a:ext uri="{FF2B5EF4-FFF2-40B4-BE49-F238E27FC236}">
                <a16:creationId xmlns:a16="http://schemas.microsoft.com/office/drawing/2014/main" id="{5464E049-03F7-4D42-B708-DECDF2C9DA18}"/>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6A25BA3-4804-4C9B-B9C2-BC40F1EC4B47}"/>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7" name="TextBox 6">
            <a:extLst>
              <a:ext uri="{FF2B5EF4-FFF2-40B4-BE49-F238E27FC236}">
                <a16:creationId xmlns:a16="http://schemas.microsoft.com/office/drawing/2014/main" id="{EC7C7586-1A19-47F5-8A5F-239606E39F10}"/>
              </a:ext>
            </a:extLst>
          </p:cNvPr>
          <p:cNvSpPr txBox="1"/>
          <p:nvPr/>
        </p:nvSpPr>
        <p:spPr>
          <a:xfrm>
            <a:off x="747712" y="2058591"/>
            <a:ext cx="1438275" cy="1846659"/>
          </a:xfrm>
          <a:prstGeom prst="rect">
            <a:avLst/>
          </a:prstGeom>
          <a:noFill/>
        </p:spPr>
        <p:txBody>
          <a:bodyPr wrap="square" rtlCol="0">
            <a:spAutoFit/>
          </a:bodyPr>
          <a:lstStyle/>
          <a:p>
            <a:r>
              <a:rPr lang="fr-CH" sz="9600" b="1">
                <a:solidFill>
                  <a:srgbClr val="FF0000"/>
                </a:solidFill>
              </a:rPr>
              <a:t>??</a:t>
            </a:r>
            <a:r>
              <a:rPr lang="fr-CH" sz="9600">
                <a:solidFill>
                  <a:srgbClr val="FF0000"/>
                </a:solidFill>
              </a:rPr>
              <a:t>​</a:t>
            </a:r>
          </a:p>
          <a:p>
            <a:endParaRPr lang="en-CA" dirty="0"/>
          </a:p>
        </p:txBody>
      </p:sp>
      <p:sp>
        <p:nvSpPr>
          <p:cNvPr id="3" name="Slide Number Placeholder 2">
            <a:extLst>
              <a:ext uri="{FF2B5EF4-FFF2-40B4-BE49-F238E27FC236}">
                <a16:creationId xmlns:a16="http://schemas.microsoft.com/office/drawing/2014/main" id="{E9AE4725-01D1-489B-85D5-682079102A10}"/>
              </a:ext>
            </a:extLst>
          </p:cNvPr>
          <p:cNvSpPr>
            <a:spLocks noGrp="1"/>
          </p:cNvSpPr>
          <p:nvPr>
            <p:ph type="sldNum" sz="quarter" idx="12"/>
          </p:nvPr>
        </p:nvSpPr>
        <p:spPr/>
        <p:txBody>
          <a:bodyPr/>
          <a:lstStyle/>
          <a:p>
            <a:fld id="{B5FBEFE2-BF3E-4E80-AC9C-5EAE482F3668}" type="slidenum">
              <a:rPr lang="fr-CH" smtClean="0"/>
              <a:t>36</a:t>
            </a:fld>
            <a:endParaRPr lang="fr-CH"/>
          </a:p>
        </p:txBody>
      </p:sp>
    </p:spTree>
    <p:extLst>
      <p:ext uri="{BB962C8B-B14F-4D97-AF65-F5344CB8AC3E}">
        <p14:creationId xmlns:p14="http://schemas.microsoft.com/office/powerpoint/2010/main" val="359435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1625550" y="2075543"/>
            <a:ext cx="10610298" cy="3980240"/>
          </a:xfrm>
          <a:prstGeom prst="rect">
            <a:avLst/>
          </a:prstGeom>
        </p:spPr>
        <p:txBody>
          <a:bodyPr vert="horz" lIns="91440" tIns="45720" rIns="91440" bIns="45720" rtlCol="0">
            <a:noAutofit/>
          </a:bodyPr>
          <a:lstStyle>
            <a:lvl1pPr marL="342900" indent="-342900" algn="l" defTabSz="914400" rtl="0" eaLnBrk="1" latinLnBrk="0" hangingPunct="1">
              <a:spcBef>
                <a:spcPts val="0"/>
              </a:spcBef>
              <a:spcAft>
                <a:spcPts val="900"/>
              </a:spcAft>
              <a:buFont typeface="Arial" pitchFamily="34" charset="0"/>
              <a:buChar char="•"/>
              <a:defRPr sz="3200" kern="1200">
                <a:solidFill>
                  <a:schemeClr val="accent5"/>
                </a:solidFill>
                <a:latin typeface="+mn-lt"/>
                <a:ea typeface="+mn-ea"/>
                <a:cs typeface="+mn-cs"/>
              </a:defRPr>
            </a:lvl1pPr>
            <a:lvl2pPr marL="742950" indent="-285750" algn="l" defTabSz="914400" rtl="0" eaLnBrk="1" latinLnBrk="0" hangingPunct="1">
              <a:spcBef>
                <a:spcPts val="0"/>
              </a:spcBef>
              <a:spcAft>
                <a:spcPts val="900"/>
              </a:spcAft>
              <a:buFont typeface="Arial" pitchFamily="34" charset="0"/>
              <a:buChar char="–"/>
              <a:defRPr sz="2800" kern="1200">
                <a:solidFill>
                  <a:schemeClr val="accent5"/>
                </a:solidFill>
                <a:latin typeface="+mn-lt"/>
                <a:ea typeface="+mn-ea"/>
                <a:cs typeface="+mn-cs"/>
              </a:defRPr>
            </a:lvl2pPr>
            <a:lvl3pPr marL="1143000" indent="-228600" algn="l" defTabSz="914400" rtl="0" eaLnBrk="1" latinLnBrk="0" hangingPunct="1">
              <a:spcBef>
                <a:spcPts val="0"/>
              </a:spcBef>
              <a:spcAft>
                <a:spcPts val="900"/>
              </a:spcAft>
              <a:buFont typeface="Arial" pitchFamily="34" charset="0"/>
              <a:buChar char="•"/>
              <a:defRPr sz="2400" kern="1200">
                <a:solidFill>
                  <a:schemeClr val="accent5"/>
                </a:solidFill>
                <a:latin typeface="+mn-lt"/>
                <a:ea typeface="+mn-ea"/>
                <a:cs typeface="+mn-cs"/>
              </a:defRPr>
            </a:lvl3pPr>
            <a:lvl4pPr marL="1600200" indent="-228600" algn="l" defTabSz="914400" rtl="0" eaLnBrk="1" latinLnBrk="0" hangingPunct="1">
              <a:spcBef>
                <a:spcPts val="0"/>
              </a:spcBef>
              <a:spcAft>
                <a:spcPts val="900"/>
              </a:spcAft>
              <a:buFont typeface="Arial" pitchFamily="34" charset="0"/>
              <a:buChar char="–"/>
              <a:defRPr sz="2000" kern="1200">
                <a:solidFill>
                  <a:schemeClr val="accent5"/>
                </a:solidFill>
                <a:latin typeface="+mn-lt"/>
                <a:ea typeface="+mn-ea"/>
                <a:cs typeface="+mn-cs"/>
              </a:defRPr>
            </a:lvl4pPr>
            <a:lvl5pPr marL="2057400" indent="-228600" algn="l" defTabSz="914400" rtl="0" eaLnBrk="1" latinLnBrk="0" hangingPunct="1">
              <a:spcBef>
                <a:spcPts val="0"/>
              </a:spcBef>
              <a:spcAft>
                <a:spcPts val="900"/>
              </a:spcAft>
              <a:buFont typeface="Arial" pitchFamily="34" charset="0"/>
              <a:buChar char="»"/>
              <a:defRPr sz="2000" kern="1200">
                <a:solidFill>
                  <a:schemeClr val="accent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0"/>
              </a:spcAft>
              <a:buNone/>
            </a:pPr>
            <a:r>
              <a:rPr lang="en-US" sz="2400" b="1" dirty="0">
                <a:solidFill>
                  <a:schemeClr val="tx1"/>
                </a:solidFill>
                <a:cs typeface="Arial" panose="020B0604020202020204" pitchFamily="34" charset="0"/>
              </a:rPr>
              <a:t>Perceptions: </a:t>
            </a:r>
            <a:r>
              <a:rPr lang="en-US" sz="2400" dirty="0">
                <a:solidFill>
                  <a:schemeClr val="tx1"/>
                </a:solidFill>
                <a:cs typeface="Arial" panose="020B0604020202020204" pitchFamily="34" charset="0"/>
              </a:rPr>
              <a:t>How much is your organization </a:t>
            </a:r>
            <a:r>
              <a:rPr lang="en-US" sz="2400" b="1" dirty="0">
                <a:solidFill>
                  <a:srgbClr val="FF0000"/>
                </a:solidFill>
                <a:cs typeface="Arial" panose="020B0604020202020204" pitchFamily="34" charset="0"/>
              </a:rPr>
              <a:t>trusted</a:t>
            </a:r>
            <a:r>
              <a:rPr lang="en-US" sz="2400" dirty="0">
                <a:solidFill>
                  <a:schemeClr val="tx1"/>
                </a:solidFill>
                <a:cs typeface="Arial" panose="020B0604020202020204" pitchFamily="34" charset="0"/>
              </a:rPr>
              <a:t>? How easily </a:t>
            </a:r>
            <a:r>
              <a:rPr lang="en-US" sz="2400" b="1" dirty="0">
                <a:solidFill>
                  <a:srgbClr val="FF0000"/>
                </a:solidFill>
                <a:cs typeface="Arial" panose="020B0604020202020204" pitchFamily="34" charset="0"/>
              </a:rPr>
              <a:t>accessible</a:t>
            </a:r>
            <a:r>
              <a:rPr lang="en-US" sz="2400" dirty="0">
                <a:solidFill>
                  <a:srgbClr val="EC6737"/>
                </a:solidFill>
                <a:cs typeface="Arial" panose="020B0604020202020204" pitchFamily="34" charset="0"/>
              </a:rPr>
              <a:t> </a:t>
            </a:r>
            <a:r>
              <a:rPr lang="en-US" sz="2400" dirty="0">
                <a:solidFill>
                  <a:schemeClr val="tx1"/>
                </a:solidFill>
                <a:cs typeface="Arial" panose="020B0604020202020204" pitchFamily="34" charset="0"/>
              </a:rPr>
              <a:t>are we?</a:t>
            </a:r>
          </a:p>
          <a:p>
            <a:pPr marL="0" indent="0">
              <a:spcAft>
                <a:spcPts val="0"/>
              </a:spcAft>
              <a:buNone/>
            </a:pPr>
            <a:endParaRPr lang="en-US" sz="2400" dirty="0">
              <a:solidFill>
                <a:schemeClr val="tx1"/>
              </a:solidFill>
              <a:cs typeface="Arial" panose="020B0604020202020204" pitchFamily="34" charset="0"/>
            </a:endParaRPr>
          </a:p>
          <a:p>
            <a:pPr marL="0" indent="0">
              <a:spcAft>
                <a:spcPts val="0"/>
              </a:spcAft>
              <a:buNone/>
            </a:pPr>
            <a:endParaRPr lang="en-US" sz="2400" dirty="0">
              <a:solidFill>
                <a:schemeClr val="tx1"/>
              </a:solidFill>
              <a:cs typeface="Arial" panose="020B0604020202020204" pitchFamily="34" charset="0"/>
            </a:endParaRPr>
          </a:p>
          <a:p>
            <a:pPr marL="0" indent="0">
              <a:spcAft>
                <a:spcPts val="0"/>
              </a:spcAft>
              <a:buNone/>
            </a:pPr>
            <a:r>
              <a:rPr lang="en-US" sz="2400" b="1" dirty="0">
                <a:solidFill>
                  <a:schemeClr val="tx1"/>
                </a:solidFill>
                <a:cs typeface="Arial" panose="020B0604020202020204" pitchFamily="34" charset="0"/>
              </a:rPr>
              <a:t>Satisfaction:</a:t>
            </a:r>
            <a:r>
              <a:rPr lang="en-US" sz="2400" dirty="0">
                <a:solidFill>
                  <a:schemeClr val="tx1"/>
                </a:solidFill>
                <a:cs typeface="Arial" panose="020B0604020202020204" pitchFamily="34" charset="0"/>
              </a:rPr>
              <a:t> Are people satisfied with the </a:t>
            </a:r>
            <a:r>
              <a:rPr lang="en-US" sz="2400" b="1" dirty="0">
                <a:solidFill>
                  <a:srgbClr val="FF0000"/>
                </a:solidFill>
                <a:cs typeface="Arial" panose="020B0604020202020204" pitchFamily="34" charset="0"/>
              </a:rPr>
              <a:t>quality</a:t>
            </a:r>
            <a:r>
              <a:rPr lang="en-US" sz="2400" dirty="0">
                <a:solidFill>
                  <a:srgbClr val="EC6737"/>
                </a:solidFill>
                <a:cs typeface="Arial" panose="020B0604020202020204" pitchFamily="34" charset="0"/>
              </a:rPr>
              <a:t> </a:t>
            </a:r>
            <a:r>
              <a:rPr lang="en-US" sz="2400" dirty="0">
                <a:solidFill>
                  <a:schemeClr val="tx1"/>
                </a:solidFill>
                <a:cs typeface="Arial" panose="020B0604020202020204" pitchFamily="34" charset="0"/>
              </a:rPr>
              <a:t>of our work?</a:t>
            </a:r>
          </a:p>
          <a:p>
            <a:pPr marL="0" indent="0">
              <a:spcAft>
                <a:spcPts val="0"/>
              </a:spcAft>
              <a:buNone/>
            </a:pPr>
            <a:endParaRPr lang="en-US" sz="2400" b="1" dirty="0">
              <a:solidFill>
                <a:schemeClr val="tx1"/>
              </a:solidFill>
              <a:cs typeface="Arial" panose="020B0604020202020204" pitchFamily="34" charset="0"/>
            </a:endParaRPr>
          </a:p>
          <a:p>
            <a:pPr marL="0" indent="0">
              <a:spcAft>
                <a:spcPts val="0"/>
              </a:spcAft>
              <a:buNone/>
            </a:pPr>
            <a:endParaRPr lang="en-US" sz="2400" b="1" dirty="0">
              <a:solidFill>
                <a:schemeClr val="tx1"/>
              </a:solidFill>
              <a:cs typeface="Arial" panose="020B0604020202020204" pitchFamily="34" charset="0"/>
            </a:endParaRPr>
          </a:p>
          <a:p>
            <a:pPr marL="0" indent="0">
              <a:spcAft>
                <a:spcPts val="0"/>
              </a:spcAft>
              <a:buNone/>
            </a:pPr>
            <a:r>
              <a:rPr lang="en-US" sz="2400" b="1" dirty="0">
                <a:solidFill>
                  <a:schemeClr val="tx1"/>
                </a:solidFill>
                <a:cs typeface="Arial" panose="020B0604020202020204" pitchFamily="34" charset="0"/>
              </a:rPr>
              <a:t>Listening &amp; feedback: </a:t>
            </a:r>
            <a:r>
              <a:rPr lang="en-US" sz="2400" dirty="0">
                <a:solidFill>
                  <a:schemeClr val="tx1"/>
                </a:solidFill>
                <a:cs typeface="Arial" panose="020B0604020202020204" pitchFamily="34" charset="0"/>
              </a:rPr>
              <a:t>Do people feel that they are being </a:t>
            </a:r>
            <a:r>
              <a:rPr lang="en-US" sz="2400" b="1" dirty="0">
                <a:solidFill>
                  <a:srgbClr val="FF0000"/>
                </a:solidFill>
                <a:cs typeface="Arial" panose="020B0604020202020204" pitchFamily="34" charset="0"/>
              </a:rPr>
              <a:t>listened</a:t>
            </a:r>
            <a:r>
              <a:rPr lang="en-US" sz="2400" dirty="0">
                <a:solidFill>
                  <a:srgbClr val="EC6737"/>
                </a:solidFill>
                <a:cs typeface="Arial" panose="020B0604020202020204" pitchFamily="34" charset="0"/>
              </a:rPr>
              <a:t> </a:t>
            </a:r>
            <a:r>
              <a:rPr lang="en-US" sz="2400" dirty="0">
                <a:solidFill>
                  <a:schemeClr val="tx1"/>
                </a:solidFill>
                <a:cs typeface="Arial" panose="020B0604020202020204" pitchFamily="34" charset="0"/>
              </a:rPr>
              <a:t>to?</a:t>
            </a:r>
          </a:p>
          <a:p>
            <a:pPr marL="0" indent="0">
              <a:spcAft>
                <a:spcPts val="0"/>
              </a:spcAft>
              <a:buNone/>
            </a:pPr>
            <a:endParaRPr lang="en-US" sz="2400" b="1" dirty="0">
              <a:solidFill>
                <a:schemeClr val="tx1"/>
              </a:solidFill>
              <a:cs typeface="Arial" panose="020B0604020202020204" pitchFamily="34" charset="0"/>
            </a:endParaRPr>
          </a:p>
          <a:p>
            <a:pPr marL="0" indent="0">
              <a:spcAft>
                <a:spcPts val="0"/>
              </a:spcAft>
              <a:buNone/>
            </a:pPr>
            <a:endParaRPr lang="en-US" sz="2400" b="1" dirty="0">
              <a:solidFill>
                <a:schemeClr val="tx1"/>
              </a:solidFill>
              <a:cs typeface="Arial" panose="020B0604020202020204" pitchFamily="34" charset="0"/>
            </a:endParaRPr>
          </a:p>
          <a:p>
            <a:pPr marL="0" indent="0">
              <a:spcAft>
                <a:spcPts val="0"/>
              </a:spcAft>
              <a:buNone/>
            </a:pPr>
            <a:r>
              <a:rPr lang="en-US" sz="2400" b="1" dirty="0">
                <a:solidFill>
                  <a:schemeClr val="tx1"/>
                </a:solidFill>
                <a:cs typeface="Arial" panose="020B0604020202020204" pitchFamily="34" charset="0"/>
              </a:rPr>
              <a:t>Information needs: </a:t>
            </a:r>
            <a:r>
              <a:rPr lang="en-US" sz="2400" dirty="0">
                <a:solidFill>
                  <a:schemeClr val="tx1"/>
                </a:solidFill>
                <a:cs typeface="Arial" panose="020B0604020202020204" pitchFamily="34" charset="0"/>
              </a:rPr>
              <a:t>Are people </a:t>
            </a:r>
            <a:r>
              <a:rPr lang="en-US" sz="2400" b="1" dirty="0">
                <a:solidFill>
                  <a:srgbClr val="FF0000"/>
                </a:solidFill>
                <a:cs typeface="Arial" panose="020B0604020202020204" pitchFamily="34" charset="0"/>
              </a:rPr>
              <a:t>informed</a:t>
            </a:r>
            <a:r>
              <a:rPr lang="en-US" sz="2400" b="1" dirty="0">
                <a:solidFill>
                  <a:srgbClr val="EC6737"/>
                </a:solidFill>
                <a:cs typeface="Arial" panose="020B0604020202020204" pitchFamily="34" charset="0"/>
              </a:rPr>
              <a:t> </a:t>
            </a:r>
            <a:r>
              <a:rPr lang="en-US" sz="2400" dirty="0">
                <a:solidFill>
                  <a:schemeClr val="tx1"/>
                </a:solidFill>
                <a:cs typeface="Arial" panose="020B0604020202020204" pitchFamily="34" charset="0"/>
              </a:rPr>
              <a:t>about vital services?</a:t>
            </a:r>
            <a:endParaRPr lang="en-US" sz="2400" b="1" dirty="0">
              <a:solidFill>
                <a:schemeClr val="tx1"/>
              </a:solidFill>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578" y="3136314"/>
            <a:ext cx="648403" cy="64840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208" y="2075543"/>
            <a:ext cx="829172" cy="82917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750" y="4168699"/>
            <a:ext cx="765800" cy="765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750" y="5318481"/>
            <a:ext cx="660291" cy="660291"/>
          </a:xfrm>
          <a:prstGeom prst="rect">
            <a:avLst/>
          </a:prstGeom>
        </p:spPr>
      </p:pic>
      <p:sp>
        <p:nvSpPr>
          <p:cNvPr id="11" name="Title 1"/>
          <p:cNvSpPr txBox="1">
            <a:spLocks/>
          </p:cNvSpPr>
          <p:nvPr/>
        </p:nvSpPr>
        <p:spPr>
          <a:xfrm>
            <a:off x="1871381" y="302551"/>
            <a:ext cx="9323077" cy="99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u="sng" dirty="0">
                <a:solidFill>
                  <a:schemeClr val="tx1"/>
                </a:solidFill>
                <a:latin typeface="+mn-lt"/>
                <a:cs typeface="Arial" panose="020B0604020202020204" pitchFamily="34" charset="0"/>
              </a:rPr>
              <a:t>Mapping &amp; managing expectations</a:t>
            </a:r>
          </a:p>
        </p:txBody>
      </p:sp>
      <p:sp>
        <p:nvSpPr>
          <p:cNvPr id="9" name="Rectangle 8">
            <a:extLst>
              <a:ext uri="{FF2B5EF4-FFF2-40B4-BE49-F238E27FC236}">
                <a16:creationId xmlns:a16="http://schemas.microsoft.com/office/drawing/2014/main" id="{F48BF028-6FA4-4F44-A549-696B05809B68}"/>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CAA64F8-5C90-4DB8-9EDE-DE8F0B724ECC}"/>
              </a:ext>
            </a:extLst>
          </p:cNvPr>
          <p:cNvSpPr txBox="1"/>
          <p:nvPr/>
        </p:nvSpPr>
        <p:spPr>
          <a:xfrm>
            <a:off x="83492" y="4316989"/>
            <a:ext cx="461665" cy="2255489"/>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 2019</a:t>
            </a:r>
          </a:p>
        </p:txBody>
      </p:sp>
      <p:sp>
        <p:nvSpPr>
          <p:cNvPr id="2" name="Slide Number Placeholder 1">
            <a:extLst>
              <a:ext uri="{FF2B5EF4-FFF2-40B4-BE49-F238E27FC236}">
                <a16:creationId xmlns:a16="http://schemas.microsoft.com/office/drawing/2014/main" id="{F67A36FF-5A74-4D9E-A8F6-483465940EA6}"/>
              </a:ext>
            </a:extLst>
          </p:cNvPr>
          <p:cNvSpPr>
            <a:spLocks noGrp="1"/>
          </p:cNvSpPr>
          <p:nvPr>
            <p:ph type="sldNum" sz="quarter" idx="12"/>
          </p:nvPr>
        </p:nvSpPr>
        <p:spPr/>
        <p:txBody>
          <a:bodyPr/>
          <a:lstStyle/>
          <a:p>
            <a:fld id="{B5FBEFE2-BF3E-4E80-AC9C-5EAE482F3668}" type="slidenum">
              <a:rPr lang="fr-CH" smtClean="0"/>
              <a:t>37</a:t>
            </a:fld>
            <a:endParaRPr lang="fr-CH"/>
          </a:p>
        </p:txBody>
      </p:sp>
    </p:spTree>
    <p:extLst>
      <p:ext uri="{BB962C8B-B14F-4D97-AF65-F5344CB8AC3E}">
        <p14:creationId xmlns:p14="http://schemas.microsoft.com/office/powerpoint/2010/main" val="41178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689DB7-76BC-45A5-8CA2-075D2BB42DE3}"/>
              </a:ext>
            </a:extLst>
          </p:cNvPr>
          <p:cNvSpPr/>
          <p:nvPr/>
        </p:nvSpPr>
        <p:spPr>
          <a:xfrm>
            <a:off x="1339702" y="1167856"/>
            <a:ext cx="10419907" cy="5530599"/>
          </a:xfrm>
          <a:prstGeom prst="roundRect">
            <a:avLst/>
          </a:prstGeom>
          <a:solidFill>
            <a:schemeClr val="accent4">
              <a:lumMod val="40000"/>
              <a:lumOff val="60000"/>
            </a:schemeClr>
          </a:solidFill>
          <a:ln w="76200">
            <a:solidFill>
              <a:schemeClr val="accent4">
                <a:lumMod val="60000"/>
                <a:lumOff val="4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a:xfrm>
            <a:off x="1892596" y="1327401"/>
            <a:ext cx="9867013" cy="5211511"/>
          </a:xfrm>
        </p:spPr>
        <p:txBody>
          <a:bodyPr>
            <a:noAutofit/>
          </a:bodyPr>
          <a:lstStyle/>
          <a:p>
            <a:pPr marL="457200" indent="-457200">
              <a:spcAft>
                <a:spcPts val="600"/>
              </a:spcAft>
              <a:buFont typeface="+mj-lt"/>
              <a:buAutoNum type="arabicPeriod"/>
            </a:pPr>
            <a:r>
              <a:rPr lang="fr-CH" b="1">
                <a:cs typeface="Arial" panose="020B0604020202020204" pitchFamily="34" charset="0"/>
              </a:rPr>
              <a:t>Il permet d’améliorer la qualité et l’efficacité des programmes et des opérations</a:t>
            </a:r>
          </a:p>
          <a:p>
            <a:pPr marL="457200" indent="-457200">
              <a:spcAft>
                <a:spcPts val="600"/>
              </a:spcAft>
              <a:buFont typeface="+mj-lt"/>
              <a:buAutoNum type="arabicPeriod"/>
            </a:pPr>
            <a:r>
              <a:rPr lang="fr-CH" b="1">
                <a:cs typeface="Arial" panose="020B0604020202020204" pitchFamily="34" charset="0"/>
              </a:rPr>
              <a:t>Il renforce la confiance et l’acceptation</a:t>
            </a:r>
          </a:p>
          <a:p>
            <a:pPr marL="457200" indent="-457200">
              <a:spcAft>
                <a:spcPts val="600"/>
              </a:spcAft>
              <a:buFont typeface="+mj-lt"/>
              <a:buAutoNum type="arabicPeriod"/>
            </a:pPr>
            <a:r>
              <a:rPr lang="fr-CH" b="1">
                <a:cs typeface="Arial" panose="020B0604020202020204" pitchFamily="34" charset="0"/>
              </a:rPr>
              <a:t>Il permet de gérer les retours d’information et les réclamations</a:t>
            </a:r>
          </a:p>
          <a:p>
            <a:pPr marL="457200" indent="-457200">
              <a:spcAft>
                <a:spcPts val="600"/>
              </a:spcAft>
              <a:buFont typeface="+mj-lt"/>
              <a:buAutoNum type="arabicPeriod"/>
            </a:pPr>
            <a:r>
              <a:rPr lang="fr-CH" b="1">
                <a:cs typeface="Arial" panose="020B0604020202020204" pitchFamily="34" charset="0"/>
              </a:rPr>
              <a:t>Il contribue à sauver des vies</a:t>
            </a:r>
          </a:p>
          <a:p>
            <a:pPr marL="457200" indent="-457200">
              <a:spcAft>
                <a:spcPts val="600"/>
              </a:spcAft>
              <a:buFont typeface="+mj-lt"/>
              <a:buAutoNum type="arabicPeriod"/>
            </a:pPr>
            <a:r>
              <a:rPr lang="fr-CH" b="1">
                <a:cs typeface="Arial" panose="020B0604020202020204" pitchFamily="34" charset="0"/>
              </a:rPr>
              <a:t>Il donne aux individus les moyens d’agir et favorise la résilience communautaire</a:t>
            </a:r>
          </a:p>
          <a:p>
            <a:pPr marL="457200" indent="-457200">
              <a:spcAft>
                <a:spcPts val="600"/>
              </a:spcAft>
              <a:buFont typeface="+mj-lt"/>
              <a:buAutoNum type="arabicPeriod"/>
            </a:pPr>
            <a:r>
              <a:rPr lang="fr-CH" b="1">
                <a:cs typeface="Arial" panose="020B0604020202020204" pitchFamily="34" charset="0"/>
              </a:rPr>
              <a:t>Il soutient le changement positif des comportements et des pratiques sociales</a:t>
            </a:r>
          </a:p>
          <a:p>
            <a:pPr marL="457200" indent="-457200">
              <a:spcAft>
                <a:spcPts val="600"/>
              </a:spcAft>
              <a:buFont typeface="+mj-lt"/>
              <a:buAutoNum type="arabicPeriod"/>
            </a:pPr>
            <a:r>
              <a:rPr lang="fr-CH" b="1">
                <a:cs typeface="Arial" panose="020B0604020202020204" pitchFamily="34" charset="0"/>
              </a:rPr>
              <a:t>Il reconnaît le rôle d’experts et de partenaires que jouent les membres des communautés</a:t>
            </a:r>
          </a:p>
          <a:p>
            <a:pPr marL="457200" indent="-457200">
              <a:spcAft>
                <a:spcPts val="600"/>
              </a:spcAft>
              <a:buFont typeface="+mj-lt"/>
              <a:buAutoNum type="arabicPeriod"/>
            </a:pPr>
            <a:r>
              <a:rPr lang="fr-CH" b="1">
                <a:cs typeface="Arial" panose="020B0604020202020204" pitchFamily="34" charset="0"/>
              </a:rPr>
              <a:t>Il contribue au principe de « ne pas nuire »</a:t>
            </a:r>
          </a:p>
          <a:p>
            <a:pPr marL="457200" indent="-457200">
              <a:spcAft>
                <a:spcPts val="600"/>
              </a:spcAft>
              <a:buFont typeface="+mj-lt"/>
              <a:buAutoNum type="arabicPeriod"/>
            </a:pPr>
            <a:r>
              <a:rPr lang="fr-CH" b="1">
                <a:cs typeface="Arial" panose="020B0604020202020204" pitchFamily="34" charset="0"/>
              </a:rPr>
              <a:t>Il aide à gérer les attentes des communautés</a:t>
            </a:r>
          </a:p>
        </p:txBody>
      </p:sp>
      <p:sp>
        <p:nvSpPr>
          <p:cNvPr id="7" name="Rectangle 6">
            <a:extLst>
              <a:ext uri="{FF2B5EF4-FFF2-40B4-BE49-F238E27FC236}">
                <a16:creationId xmlns:a16="http://schemas.microsoft.com/office/drawing/2014/main" id="{11A0CB25-0067-4CF0-9788-EFFECBCF826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798DEA4-FAF3-4F54-9B91-314BD00D8955}"/>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3" name="TextBox 2">
            <a:extLst>
              <a:ext uri="{FF2B5EF4-FFF2-40B4-BE49-F238E27FC236}">
                <a16:creationId xmlns:a16="http://schemas.microsoft.com/office/drawing/2014/main" id="{FD9ED505-E962-45FD-A759-7B399B3D44F9}"/>
              </a:ext>
            </a:extLst>
          </p:cNvPr>
          <p:cNvSpPr txBox="1"/>
          <p:nvPr/>
        </p:nvSpPr>
        <p:spPr>
          <a:xfrm>
            <a:off x="754912" y="274632"/>
            <a:ext cx="11437088" cy="707886"/>
          </a:xfrm>
          <a:prstGeom prst="rect">
            <a:avLst/>
          </a:prstGeom>
          <a:noFill/>
        </p:spPr>
        <p:txBody>
          <a:bodyPr wrap="square" rtlCol="0">
            <a:spAutoFit/>
          </a:bodyPr>
          <a:lstStyle/>
          <a:p>
            <a:r>
              <a:rPr lang="fr-CH" sz="4000" u="sng"/>
              <a:t>L’engagement communautaire est important parce que : </a:t>
            </a:r>
          </a:p>
        </p:txBody>
      </p:sp>
      <p:sp>
        <p:nvSpPr>
          <p:cNvPr id="4" name="Slide Number Placeholder 3">
            <a:extLst>
              <a:ext uri="{FF2B5EF4-FFF2-40B4-BE49-F238E27FC236}">
                <a16:creationId xmlns:a16="http://schemas.microsoft.com/office/drawing/2014/main" id="{C9C440EB-74A0-460D-BE9A-631B6A31007B}"/>
              </a:ext>
            </a:extLst>
          </p:cNvPr>
          <p:cNvSpPr>
            <a:spLocks noGrp="1"/>
          </p:cNvSpPr>
          <p:nvPr>
            <p:ph type="sldNum" sz="quarter" idx="12"/>
          </p:nvPr>
        </p:nvSpPr>
        <p:spPr/>
        <p:txBody>
          <a:bodyPr/>
          <a:lstStyle/>
          <a:p>
            <a:fld id="{B5FBEFE2-BF3E-4E80-AC9C-5EAE482F3668}" type="slidenum">
              <a:rPr lang="fr-CH" smtClean="0"/>
              <a:t>38</a:t>
            </a:fld>
            <a:endParaRPr lang="fr-CH"/>
          </a:p>
        </p:txBody>
      </p:sp>
    </p:spTree>
    <p:extLst>
      <p:ext uri="{BB962C8B-B14F-4D97-AF65-F5344CB8AC3E}">
        <p14:creationId xmlns:p14="http://schemas.microsoft.com/office/powerpoint/2010/main" val="3908498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579496" y="2660613"/>
            <a:ext cx="2602229" cy="3521654"/>
          </a:xfrm>
          <a:prstGeom prst="rect">
            <a:avLst/>
          </a:prstGeom>
          <a:effectLst>
            <a:outerShdw blurRad="127000" dist="127000" dir="8100000" algn="tr" rotWithShape="0">
              <a:prstClr val="black">
                <a:alpha val="28000"/>
              </a:prstClr>
            </a:outerShdw>
          </a:effectLst>
        </p:spPr>
      </p:pic>
      <p:pic>
        <p:nvPicPr>
          <p:cNvPr id="11" name="Picture 10"/>
          <p:cNvPicPr>
            <a:picLocks noChangeAspect="1"/>
          </p:cNvPicPr>
          <p:nvPr/>
        </p:nvPicPr>
        <p:blipFill>
          <a:blip r:embed="rId4"/>
          <a:stretch>
            <a:fillRect/>
          </a:stretch>
        </p:blipFill>
        <p:spPr>
          <a:xfrm>
            <a:off x="926466" y="2660613"/>
            <a:ext cx="2482317" cy="3520836"/>
          </a:xfrm>
          <a:prstGeom prst="rect">
            <a:avLst/>
          </a:prstGeom>
          <a:effectLst>
            <a:outerShdw blurRad="127000" dist="127000" dir="8100000" algn="tr" rotWithShape="0">
              <a:prstClr val="black">
                <a:alpha val="28000"/>
              </a:prstClr>
            </a:outerShdw>
          </a:effectLst>
        </p:spPr>
      </p:pic>
      <p:pic>
        <p:nvPicPr>
          <p:cNvPr id="4" name="Picture 3">
            <a:hlinkClick r:id="rId5"/>
            <a:extLst>
              <a:ext uri="{FF2B5EF4-FFF2-40B4-BE49-F238E27FC236}">
                <a16:creationId xmlns:a16="http://schemas.microsoft.com/office/drawing/2014/main" id="{FDDF106C-C252-4C1B-804C-7C49E5F210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2438" y="2660612"/>
            <a:ext cx="2725808" cy="3520836"/>
          </a:xfrm>
          <a:prstGeom prst="rect">
            <a:avLst/>
          </a:prstGeom>
          <a:effectLst>
            <a:outerShdw blurRad="127000" dist="127000" dir="8100000" algn="tr" rotWithShape="0">
              <a:prstClr val="black">
                <a:alpha val="28000"/>
              </a:prstClr>
            </a:outerShdw>
          </a:effectLst>
        </p:spPr>
      </p:pic>
      <p:pic>
        <p:nvPicPr>
          <p:cNvPr id="2" name="Picture 1">
            <a:extLst>
              <a:ext uri="{FF2B5EF4-FFF2-40B4-BE49-F238E27FC236}">
                <a16:creationId xmlns:a16="http://schemas.microsoft.com/office/drawing/2014/main" id="{F56B81E5-C6BA-4FE8-B2B6-11EA4BD063C3}"/>
              </a:ext>
            </a:extLst>
          </p:cNvPr>
          <p:cNvPicPr>
            <a:picLocks noChangeAspect="1"/>
          </p:cNvPicPr>
          <p:nvPr/>
        </p:nvPicPr>
        <p:blipFill>
          <a:blip r:embed="rId7"/>
          <a:stretch>
            <a:fillRect/>
          </a:stretch>
        </p:blipFill>
        <p:spPr>
          <a:xfrm>
            <a:off x="9248959" y="2660612"/>
            <a:ext cx="2437205" cy="3520836"/>
          </a:xfrm>
          <a:prstGeom prst="rect">
            <a:avLst/>
          </a:prstGeom>
          <a:effectLst>
            <a:outerShdw blurRad="127000" dist="127000" dir="8100000" algn="tr" rotWithShape="0">
              <a:prstClr val="black">
                <a:alpha val="28000"/>
              </a:prstClr>
            </a:outerShdw>
          </a:effectLst>
        </p:spPr>
      </p:pic>
      <p:sp>
        <p:nvSpPr>
          <p:cNvPr id="7" name="Title 1">
            <a:extLst>
              <a:ext uri="{FF2B5EF4-FFF2-40B4-BE49-F238E27FC236}">
                <a16:creationId xmlns:a16="http://schemas.microsoft.com/office/drawing/2014/main" id="{8CDB56D9-8509-4E8F-8E75-53A225E376D8}"/>
              </a:ext>
            </a:extLst>
          </p:cNvPr>
          <p:cNvSpPr txBox="1">
            <a:spLocks/>
          </p:cNvSpPr>
          <p:nvPr/>
        </p:nvSpPr>
        <p:spPr>
          <a:xfrm>
            <a:off x="1479467" y="489699"/>
            <a:ext cx="6009934" cy="999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fr-CH" sz="4000" u="sng">
                <a:solidFill>
                  <a:schemeClr val="tx1"/>
                </a:solidFill>
                <a:latin typeface="+mn-lt"/>
                <a:cs typeface="Arial" panose="020B0604020202020204" pitchFamily="34" charset="0"/>
              </a:rPr>
              <a:t>Publications disponibles</a:t>
            </a:r>
          </a:p>
        </p:txBody>
      </p:sp>
      <p:sp>
        <p:nvSpPr>
          <p:cNvPr id="8" name="Rectangle 7">
            <a:extLst>
              <a:ext uri="{FF2B5EF4-FFF2-40B4-BE49-F238E27FC236}">
                <a16:creationId xmlns:a16="http://schemas.microsoft.com/office/drawing/2014/main" id="{78161BC9-3FD5-4987-910F-C9EE8785189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D1E4BF9-8BFF-44FF-923B-CCDE1EDAB65E}"/>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pic>
        <p:nvPicPr>
          <p:cNvPr id="6" name="Picture 5">
            <a:extLst>
              <a:ext uri="{FF2B5EF4-FFF2-40B4-BE49-F238E27FC236}">
                <a16:creationId xmlns:a16="http://schemas.microsoft.com/office/drawing/2014/main" id="{3B239446-F341-4B7A-B0A8-8CD7211DF7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4173" y="489699"/>
            <a:ext cx="4429572" cy="1679343"/>
          </a:xfrm>
          <a:prstGeom prst="rect">
            <a:avLst/>
          </a:prstGeom>
        </p:spPr>
      </p:pic>
      <p:sp>
        <p:nvSpPr>
          <p:cNvPr id="3" name="Slide Number Placeholder 2">
            <a:extLst>
              <a:ext uri="{FF2B5EF4-FFF2-40B4-BE49-F238E27FC236}">
                <a16:creationId xmlns:a16="http://schemas.microsoft.com/office/drawing/2014/main" id="{345F6330-5CFC-4A1D-B171-3A3F2CF75F32}"/>
              </a:ext>
            </a:extLst>
          </p:cNvPr>
          <p:cNvSpPr>
            <a:spLocks noGrp="1"/>
          </p:cNvSpPr>
          <p:nvPr>
            <p:ph type="sldNum" sz="quarter" idx="12"/>
          </p:nvPr>
        </p:nvSpPr>
        <p:spPr/>
        <p:txBody>
          <a:bodyPr/>
          <a:lstStyle/>
          <a:p>
            <a:fld id="{B5FBEFE2-BF3E-4E80-AC9C-5EAE482F3668}" type="slidenum">
              <a:rPr lang="fr-CH" smtClean="0"/>
              <a:t>39</a:t>
            </a:fld>
            <a:endParaRPr lang="fr-CH"/>
          </a:p>
        </p:txBody>
      </p:sp>
    </p:spTree>
    <p:extLst>
      <p:ext uri="{BB962C8B-B14F-4D97-AF65-F5344CB8AC3E}">
        <p14:creationId xmlns:p14="http://schemas.microsoft.com/office/powerpoint/2010/main" val="203848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H" u="sng">
                <a:latin typeface="+mn-lt"/>
                <a:cs typeface="Arial" panose="020B0604020202020204" pitchFamily="34" charset="0"/>
              </a:rPr>
              <a:t>Environnement d’aujourd’hui</a:t>
            </a:r>
          </a:p>
        </p:txBody>
      </p:sp>
      <p:sp>
        <p:nvSpPr>
          <p:cNvPr id="3" name="Content Placeholder 2"/>
          <p:cNvSpPr>
            <a:spLocks noGrp="1"/>
          </p:cNvSpPr>
          <p:nvPr>
            <p:ph idx="1"/>
          </p:nvPr>
        </p:nvSpPr>
        <p:spPr>
          <a:xfrm>
            <a:off x="1338532" y="2264272"/>
            <a:ext cx="9624743" cy="2782181"/>
          </a:xfrm>
        </p:spPr>
        <p:txBody>
          <a:bodyPr>
            <a:normAutofit/>
          </a:bodyPr>
          <a:lstStyle/>
          <a:p>
            <a:r>
              <a:rPr lang="fr-CH"/>
              <a:t>Monde interconnecté </a:t>
            </a:r>
          </a:p>
          <a:p>
            <a:r>
              <a:rPr lang="fr-CH"/>
              <a:t>Partage instantané de l’information </a:t>
            </a:r>
            <a:r>
              <a:rPr lang="fr-CH">
                <a:cs typeface="Arial" panose="020B0604020202020204" pitchFamily="34" charset="0"/>
                <a:sym typeface="Wingdings" panose="05000000000000000000" pitchFamily="2" charset="2"/>
              </a:rPr>
              <a:t></a:t>
            </a:r>
            <a:r>
              <a:rPr lang="fr-CH"/>
              <a:t> qui est une source de confiance ? </a:t>
            </a:r>
          </a:p>
          <a:p>
            <a:r>
              <a:rPr lang="fr-CH"/>
              <a:t>Pouvoir des images</a:t>
            </a:r>
          </a:p>
          <a:p>
            <a:r>
              <a:rPr lang="fr-CH"/>
              <a:t>Compétition des titres, des médias numériques, des réseaux sociaux </a:t>
            </a:r>
          </a:p>
          <a:p>
            <a:r>
              <a:rPr lang="fr-CH"/>
              <a:t>Examen du public </a:t>
            </a:r>
            <a:r>
              <a:rPr lang="fr-CH">
                <a:cs typeface="Arial" panose="020B0604020202020204" pitchFamily="34" charset="0"/>
                <a:sym typeface="Wingdings" panose="05000000000000000000" pitchFamily="2" charset="2"/>
              </a:rPr>
              <a:t></a:t>
            </a:r>
            <a:r>
              <a:rPr lang="fr-CH"/>
              <a:t> pression de transparence, responsabilité </a:t>
            </a:r>
          </a:p>
          <a:p>
            <a:pPr marL="0" indent="0">
              <a:buNone/>
            </a:pPr>
            <a:endParaRPr lang="en-US" sz="4000" dirty="0">
              <a:latin typeface="Arial" panose="020B0604020202020204" pitchFamily="34" charset="0"/>
              <a:cs typeface="Arial" panose="020B0604020202020204" pitchFamily="34" charset="0"/>
            </a:endParaRPr>
          </a:p>
          <a:p>
            <a:endParaRPr lang="en-US" sz="4000" dirty="0">
              <a:latin typeface="Arial" panose="020B0604020202020204" pitchFamily="34" charset="0"/>
              <a:cs typeface="Arial" panose="020B0604020202020204" pitchFamily="34" charset="0"/>
            </a:endParaRPr>
          </a:p>
          <a:p>
            <a:endParaRPr lang="fr-CH"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0DE955E-D964-41C7-903B-FD6C7057A98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CE76A0E-8F0C-450E-A085-11F287F7D227}"/>
              </a:ext>
            </a:extLst>
          </p:cNvPr>
          <p:cNvSpPr txBox="1"/>
          <p:nvPr/>
        </p:nvSpPr>
        <p:spPr>
          <a:xfrm>
            <a:off x="83492" y="4316989"/>
            <a:ext cx="461665" cy="2255489"/>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 2019</a:t>
            </a:r>
          </a:p>
        </p:txBody>
      </p:sp>
      <p:sp>
        <p:nvSpPr>
          <p:cNvPr id="6" name="Slide Number Placeholder 5">
            <a:extLst>
              <a:ext uri="{FF2B5EF4-FFF2-40B4-BE49-F238E27FC236}">
                <a16:creationId xmlns:a16="http://schemas.microsoft.com/office/drawing/2014/main" id="{108C0CC2-ACE7-4316-9DC1-A60FC70C0CC4}"/>
              </a:ext>
            </a:extLst>
          </p:cNvPr>
          <p:cNvSpPr>
            <a:spLocks noGrp="1"/>
          </p:cNvSpPr>
          <p:nvPr>
            <p:ph type="sldNum" sz="quarter" idx="12"/>
          </p:nvPr>
        </p:nvSpPr>
        <p:spPr/>
        <p:txBody>
          <a:bodyPr/>
          <a:lstStyle/>
          <a:p>
            <a:fld id="{B5FBEFE2-BF3E-4E80-AC9C-5EAE482F3668}" type="slidenum">
              <a:rPr lang="fr-CH" smtClean="0"/>
              <a:t>4</a:t>
            </a:fld>
            <a:endParaRPr lang="fr-CH"/>
          </a:p>
        </p:txBody>
      </p:sp>
    </p:spTree>
    <p:extLst>
      <p:ext uri="{BB962C8B-B14F-4D97-AF65-F5344CB8AC3E}">
        <p14:creationId xmlns:p14="http://schemas.microsoft.com/office/powerpoint/2010/main" val="3654203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1404"/>
            <a:ext cx="10847449" cy="1062609"/>
          </a:xfrm>
        </p:spPr>
        <p:txBody>
          <a:bodyPr>
            <a:normAutofit fontScale="90000"/>
          </a:bodyPr>
          <a:lstStyle/>
          <a:p>
            <a:pPr algn="ctr"/>
            <a:r>
              <a:rPr lang="fr-CH" noProof="0">
                <a:latin typeface="+mn-lt"/>
                <a:cs typeface="Arial" panose="020B0604020202020204" pitchFamily="34" charset="0"/>
              </a:rPr>
              <a:t>Merci de votre attention et de votre participation !</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530" r="12291"/>
          <a:stretch/>
        </p:blipFill>
        <p:spPr>
          <a:xfrm>
            <a:off x="6267450" y="1229828"/>
            <a:ext cx="4057650" cy="5397318"/>
          </a:xfrm>
          <a:prstGeom prst="rect">
            <a:avLst/>
          </a:prstGeom>
        </p:spPr>
      </p:pic>
      <p:sp>
        <p:nvSpPr>
          <p:cNvPr id="7" name="Rectangle 6">
            <a:extLst>
              <a:ext uri="{FF2B5EF4-FFF2-40B4-BE49-F238E27FC236}">
                <a16:creationId xmlns:a16="http://schemas.microsoft.com/office/drawing/2014/main" id="{D91D8478-72BC-4064-9C98-67CCD93DDF7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C6C6045-5281-4E56-983F-35441A3946BE}"/>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10" name="Rectangle: Rounded Corners 9">
            <a:extLst>
              <a:ext uri="{FF2B5EF4-FFF2-40B4-BE49-F238E27FC236}">
                <a16:creationId xmlns:a16="http://schemas.microsoft.com/office/drawing/2014/main" id="{3B049DB6-F886-4B47-89E3-D6AE4F1CEC2B}"/>
              </a:ext>
            </a:extLst>
          </p:cNvPr>
          <p:cNvSpPr/>
          <p:nvPr/>
        </p:nvSpPr>
        <p:spPr>
          <a:xfrm>
            <a:off x="806535" y="1229828"/>
            <a:ext cx="5288609" cy="35280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a:latin typeface="Arial" panose="020B0604020202020204" pitchFamily="34" charset="0"/>
                <a:cs typeface="Arial" panose="020B0604020202020204" pitchFamily="34" charset="0"/>
              </a:rPr>
              <a:t>N’oubliez pas :</a:t>
            </a:r>
          </a:p>
          <a:p>
            <a:pPr algn="ctr"/>
            <a:endParaRPr lang="en-US" sz="4000" dirty="0">
              <a:latin typeface="Arial" panose="020B0604020202020204" pitchFamily="34" charset="0"/>
              <a:cs typeface="Arial" panose="020B0604020202020204" pitchFamily="34" charset="0"/>
            </a:endParaRPr>
          </a:p>
          <a:p>
            <a:pPr algn="ctr"/>
            <a:r>
              <a:rPr lang="fr-CH" sz="4400">
                <a:latin typeface="Arial" panose="020B0604020202020204" pitchFamily="34" charset="0"/>
                <a:cs typeface="Arial" panose="020B0604020202020204" pitchFamily="34" charset="0"/>
              </a:rPr>
              <a:t>La manière dont nous </a:t>
            </a:r>
            <a:r>
              <a:rPr lang="fr-CH" sz="4400" b="1">
                <a:latin typeface="Arial" panose="020B0604020202020204" pitchFamily="34" charset="0"/>
                <a:cs typeface="Arial" panose="020B0604020202020204" pitchFamily="34" charset="0"/>
              </a:rPr>
              <a:t>écoutons</a:t>
            </a:r>
            <a:r>
              <a:rPr lang="fr-CH" sz="4400" u="sng">
                <a:latin typeface="Arial" panose="020B0604020202020204" pitchFamily="34" charset="0"/>
                <a:cs typeface="Arial" panose="020B0604020202020204" pitchFamily="34" charset="0"/>
              </a:rPr>
              <a:t> </a:t>
            </a:r>
          </a:p>
          <a:p>
            <a:pPr algn="ctr"/>
            <a:r>
              <a:rPr lang="fr-CH" sz="4400">
                <a:latin typeface="Arial" panose="020B0604020202020204" pitchFamily="34" charset="0"/>
                <a:cs typeface="Arial" panose="020B0604020202020204" pitchFamily="34" charset="0"/>
              </a:rPr>
              <a:t>et ce que nous </a:t>
            </a:r>
            <a:r>
              <a:rPr lang="fr-CH" sz="4400" b="1">
                <a:latin typeface="Arial" panose="020B0604020202020204" pitchFamily="34" charset="0"/>
                <a:cs typeface="Arial" panose="020B0604020202020204" pitchFamily="34" charset="0"/>
              </a:rPr>
              <a:t>disons</a:t>
            </a:r>
          </a:p>
          <a:p>
            <a:pPr algn="ctr"/>
            <a:r>
              <a:rPr lang="fr-CH" sz="4400">
                <a:latin typeface="Arial" panose="020B0604020202020204" pitchFamily="34" charset="0"/>
                <a:cs typeface="Arial" panose="020B0604020202020204" pitchFamily="34" charset="0"/>
              </a:rPr>
              <a:t> aide ce que nous </a:t>
            </a:r>
            <a:r>
              <a:rPr lang="fr-CH" sz="4400" b="1">
                <a:latin typeface="Arial" panose="020B0604020202020204" pitchFamily="34" charset="0"/>
                <a:cs typeface="Arial" panose="020B0604020202020204" pitchFamily="34" charset="0"/>
              </a:rPr>
              <a:t>faisons</a:t>
            </a:r>
            <a:r>
              <a:rPr lang="fr-CH" sz="4400">
                <a:latin typeface="Arial" panose="020B0604020202020204" pitchFamily="34" charset="0"/>
                <a:cs typeface="Arial" panose="020B0604020202020204" pitchFamily="34" charset="0"/>
              </a:rPr>
              <a:t> !</a:t>
            </a:r>
            <a:r>
              <a:rPr lang="fr-CH" sz="4400" u="sng">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2B59E5BB-0627-444E-BFF3-F03CF40BAC2D}"/>
              </a:ext>
            </a:extLst>
          </p:cNvPr>
          <p:cNvSpPr>
            <a:spLocks noGrp="1"/>
          </p:cNvSpPr>
          <p:nvPr>
            <p:ph type="sldNum" sz="quarter" idx="12"/>
          </p:nvPr>
        </p:nvSpPr>
        <p:spPr/>
        <p:txBody>
          <a:bodyPr/>
          <a:lstStyle/>
          <a:p>
            <a:fld id="{B5FBEFE2-BF3E-4E80-AC9C-5EAE482F3668}" type="slidenum">
              <a:rPr lang="fr-CH" smtClean="0"/>
              <a:t>40</a:t>
            </a:fld>
            <a:endParaRPr lang="fr-CH"/>
          </a:p>
        </p:txBody>
      </p:sp>
      <p:pic>
        <p:nvPicPr>
          <p:cNvPr id="6" name="Picture 5">
            <a:extLst>
              <a:ext uri="{FF2B5EF4-FFF2-40B4-BE49-F238E27FC236}">
                <a16:creationId xmlns:a16="http://schemas.microsoft.com/office/drawing/2014/main" id="{65ECCC8A-1C8B-4F53-9C16-3326F8BDC3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577" y="5601052"/>
            <a:ext cx="1885423" cy="1256948"/>
          </a:xfrm>
          <a:prstGeom prst="rect">
            <a:avLst/>
          </a:prstGeom>
        </p:spPr>
      </p:pic>
    </p:spTree>
    <p:extLst>
      <p:ext uri="{BB962C8B-B14F-4D97-AF65-F5344CB8AC3E}">
        <p14:creationId xmlns:p14="http://schemas.microsoft.com/office/powerpoint/2010/main" val="2371012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28638" y="0"/>
            <a:ext cx="5184179" cy="1143000"/>
          </a:xfrm>
        </p:spPr>
        <p:txBody>
          <a:bodyPr>
            <a:normAutofit/>
          </a:bodyPr>
          <a:lstStyle/>
          <a:p>
            <a:r>
              <a:rPr lang="en-GB" u="sng" noProof="0" dirty="0">
                <a:latin typeface="Calibry Body"/>
              </a:rPr>
              <a:t>Current environment</a:t>
            </a:r>
          </a:p>
        </p:txBody>
      </p:sp>
      <p:sp>
        <p:nvSpPr>
          <p:cNvPr id="5" name="Content Placeholder 2"/>
          <p:cNvSpPr txBox="1">
            <a:spLocks/>
          </p:cNvSpPr>
          <p:nvPr/>
        </p:nvSpPr>
        <p:spPr>
          <a:xfrm>
            <a:off x="2139109" y="1258181"/>
            <a:ext cx="3553785" cy="5085910"/>
          </a:xfrm>
          <a:prstGeom prst="rect">
            <a:avLst/>
          </a:prstGeom>
        </p:spPr>
        <p:txBody>
          <a:bodyPr/>
          <a:lstStyle>
            <a:lvl1pPr marL="342900" indent="-342900" algn="l" rtl="0" eaLnBrk="1" fontAlgn="base" hangingPunct="1">
              <a:spcBef>
                <a:spcPct val="20000"/>
              </a:spcBef>
              <a:spcAft>
                <a:spcPct val="0"/>
              </a:spcAft>
              <a:buChar char="•"/>
              <a:defRPr sz="2800">
                <a:solidFill>
                  <a:schemeClr val="bg2"/>
                </a:solidFill>
                <a:latin typeface="+mn-lt"/>
                <a:ea typeface="+mn-ea"/>
                <a:cs typeface="+mn-cs"/>
              </a:defRPr>
            </a:lvl1pPr>
            <a:lvl2pPr marL="801688" indent="-279400" algn="l" rtl="0" eaLnBrk="1" fontAlgn="base" hangingPunct="1">
              <a:spcBef>
                <a:spcPct val="20000"/>
              </a:spcBef>
              <a:spcAft>
                <a:spcPct val="0"/>
              </a:spcAft>
              <a:buSzPct val="60000"/>
              <a:buFont typeface="Wingdings 3" pitchFamily="18" charset="2"/>
              <a:buChar char=""/>
              <a:defRPr sz="2500">
                <a:solidFill>
                  <a:schemeClr val="bg2"/>
                </a:solidFill>
                <a:latin typeface="+mn-lt"/>
                <a:cs typeface="+mn-cs"/>
              </a:defRPr>
            </a:lvl2pPr>
            <a:lvl3pPr marL="1209675" indent="-228600" algn="l" rtl="0" eaLnBrk="1" fontAlgn="base" hangingPunct="1">
              <a:spcBef>
                <a:spcPct val="20000"/>
              </a:spcBef>
              <a:spcAft>
                <a:spcPct val="0"/>
              </a:spcAft>
              <a:buFont typeface="Wingdings" pitchFamily="2" charset="2"/>
              <a:buChar char="§"/>
              <a:defRPr sz="2400">
                <a:solidFill>
                  <a:schemeClr val="bg2"/>
                </a:solidFill>
                <a:latin typeface="+mn-lt"/>
                <a:cs typeface="+mn-cs"/>
              </a:defRPr>
            </a:lvl3pPr>
            <a:lvl4pPr marL="1617663" indent="-228600" algn="l" rtl="0" eaLnBrk="1" fontAlgn="base" hangingPunct="1">
              <a:spcBef>
                <a:spcPct val="20000"/>
              </a:spcBef>
              <a:spcAft>
                <a:spcPct val="0"/>
              </a:spcAft>
              <a:buChar char="–"/>
              <a:defRPr sz="2000">
                <a:solidFill>
                  <a:schemeClr val="bg2"/>
                </a:solidFill>
                <a:latin typeface="+mn-lt"/>
                <a:cs typeface="+mn-cs"/>
              </a:defRPr>
            </a:lvl4pPr>
            <a:lvl5pPr marL="2057400" indent="-228600" algn="l" rtl="0" eaLnBrk="1" fontAlgn="base" hangingPunct="1">
              <a:spcBef>
                <a:spcPct val="20000"/>
              </a:spcBef>
              <a:spcAft>
                <a:spcPct val="0"/>
              </a:spcAft>
              <a:buChar char="»"/>
              <a:defRPr sz="2000">
                <a:solidFill>
                  <a:schemeClr val="bg2"/>
                </a:solidFill>
                <a:latin typeface="+mn-lt"/>
                <a:cs typeface="+mn-cs"/>
              </a:defRPr>
            </a:lvl5pPr>
            <a:lvl6pPr marL="2514600" indent="-228600" algn="l" rtl="0" eaLnBrk="1" fontAlgn="base" hangingPunct="1">
              <a:spcBef>
                <a:spcPct val="20000"/>
              </a:spcBef>
              <a:spcAft>
                <a:spcPct val="0"/>
              </a:spcAft>
              <a:buChar char="»"/>
              <a:defRPr sz="2000">
                <a:solidFill>
                  <a:schemeClr val="bg2"/>
                </a:solidFill>
                <a:latin typeface="+mn-lt"/>
                <a:cs typeface="+mn-cs"/>
              </a:defRPr>
            </a:lvl6pPr>
            <a:lvl7pPr marL="2971800" indent="-228600" algn="l" rtl="0" eaLnBrk="1" fontAlgn="base" hangingPunct="1">
              <a:spcBef>
                <a:spcPct val="20000"/>
              </a:spcBef>
              <a:spcAft>
                <a:spcPct val="0"/>
              </a:spcAft>
              <a:buChar char="»"/>
              <a:defRPr sz="2000">
                <a:solidFill>
                  <a:schemeClr val="bg2"/>
                </a:solidFill>
                <a:latin typeface="+mn-lt"/>
                <a:cs typeface="+mn-cs"/>
              </a:defRPr>
            </a:lvl7pPr>
            <a:lvl8pPr marL="3429000" indent="-228600" algn="l" rtl="0" eaLnBrk="1" fontAlgn="base" hangingPunct="1">
              <a:spcBef>
                <a:spcPct val="20000"/>
              </a:spcBef>
              <a:spcAft>
                <a:spcPct val="0"/>
              </a:spcAft>
              <a:buChar char="»"/>
              <a:defRPr sz="2000">
                <a:solidFill>
                  <a:schemeClr val="bg2"/>
                </a:solidFill>
                <a:latin typeface="+mn-lt"/>
                <a:cs typeface="+mn-cs"/>
              </a:defRPr>
            </a:lvl8pPr>
            <a:lvl9pPr marL="3886200" indent="-228600" algn="l" rtl="0" eaLnBrk="1" fontAlgn="base" hangingPunct="1">
              <a:spcBef>
                <a:spcPct val="20000"/>
              </a:spcBef>
              <a:spcAft>
                <a:spcPct val="0"/>
              </a:spcAft>
              <a:buChar char="»"/>
              <a:defRPr sz="2000">
                <a:solidFill>
                  <a:schemeClr val="bg2"/>
                </a:solidFill>
                <a:latin typeface="+mn-lt"/>
                <a:cs typeface="+mn-cs"/>
              </a:defRPr>
            </a:lvl9pPr>
          </a:lstStyle>
          <a:p>
            <a:r>
              <a:rPr lang="en-US" kern="0" dirty="0">
                <a:solidFill>
                  <a:schemeClr val="tx1"/>
                </a:solidFill>
              </a:rPr>
              <a:t>Speed</a:t>
            </a:r>
          </a:p>
          <a:p>
            <a:endParaRPr lang="en-US" kern="0" dirty="0">
              <a:solidFill>
                <a:schemeClr val="tx1"/>
              </a:solidFill>
            </a:endParaRPr>
          </a:p>
          <a:p>
            <a:r>
              <a:rPr lang="en-US" kern="0" dirty="0">
                <a:solidFill>
                  <a:schemeClr val="tx1"/>
                </a:solidFill>
              </a:rPr>
              <a:t>Global</a:t>
            </a:r>
          </a:p>
          <a:p>
            <a:endParaRPr lang="en-US" kern="0" dirty="0">
              <a:solidFill>
                <a:schemeClr val="tx1"/>
              </a:solidFill>
            </a:endParaRPr>
          </a:p>
          <a:p>
            <a:r>
              <a:rPr lang="en-US" kern="0" dirty="0">
                <a:solidFill>
                  <a:schemeClr val="tx1"/>
                </a:solidFill>
              </a:rPr>
              <a:t>Infobesity</a:t>
            </a:r>
          </a:p>
          <a:p>
            <a:endParaRPr lang="en-US" kern="0" dirty="0">
              <a:solidFill>
                <a:schemeClr val="tx1"/>
              </a:solidFill>
            </a:endParaRPr>
          </a:p>
          <a:p>
            <a:r>
              <a:rPr lang="en-US" kern="0" dirty="0">
                <a:solidFill>
                  <a:schemeClr val="tx1"/>
                </a:solidFill>
              </a:rPr>
              <a:t>Trust</a:t>
            </a:r>
          </a:p>
          <a:p>
            <a:endParaRPr lang="en-US" kern="0" dirty="0">
              <a:solidFill>
                <a:schemeClr val="tx1"/>
              </a:solidFill>
            </a:endParaRPr>
          </a:p>
          <a:p>
            <a:r>
              <a:rPr lang="en-US" kern="0" dirty="0">
                <a:solidFill>
                  <a:schemeClr val="tx1"/>
                </a:solidFill>
              </a:rPr>
              <a:t>Echo-chambers – info bubbles</a:t>
            </a:r>
          </a:p>
        </p:txBody>
      </p:sp>
      <p:sp>
        <p:nvSpPr>
          <p:cNvPr id="4" name="Rectangle 3">
            <a:extLst>
              <a:ext uri="{FF2B5EF4-FFF2-40B4-BE49-F238E27FC236}">
                <a16:creationId xmlns:a16="http://schemas.microsoft.com/office/drawing/2014/main" id="{D2071D84-1054-45F7-901F-4461A3BC9AC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7C34CB9-F4FC-4A32-BF98-678AD7C1C88E}"/>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7" name="Content Placeholder 2">
            <a:extLst>
              <a:ext uri="{FF2B5EF4-FFF2-40B4-BE49-F238E27FC236}">
                <a16:creationId xmlns:a16="http://schemas.microsoft.com/office/drawing/2014/main" id="{5244DEC3-FD85-4F35-AFB2-42ECA9D4EC08}"/>
              </a:ext>
            </a:extLst>
          </p:cNvPr>
          <p:cNvSpPr txBox="1">
            <a:spLocks/>
          </p:cNvSpPr>
          <p:nvPr/>
        </p:nvSpPr>
        <p:spPr>
          <a:xfrm>
            <a:off x="7203354" y="1258181"/>
            <a:ext cx="4002359" cy="5232559"/>
          </a:xfrm>
          <a:prstGeom prst="rect">
            <a:avLst/>
          </a:prstGeom>
        </p:spPr>
        <p:txBody>
          <a:bodyPr/>
          <a:lstStyle>
            <a:lvl1pPr marL="342900" indent="-342900" algn="l" rtl="0" eaLnBrk="1" fontAlgn="base" hangingPunct="1">
              <a:spcBef>
                <a:spcPct val="20000"/>
              </a:spcBef>
              <a:spcAft>
                <a:spcPct val="0"/>
              </a:spcAft>
              <a:buChar char="•"/>
              <a:defRPr sz="2800">
                <a:solidFill>
                  <a:schemeClr val="bg2"/>
                </a:solidFill>
                <a:latin typeface="+mn-lt"/>
                <a:ea typeface="+mn-ea"/>
                <a:cs typeface="+mn-cs"/>
              </a:defRPr>
            </a:lvl1pPr>
            <a:lvl2pPr marL="801688" indent="-279400" algn="l" rtl="0" eaLnBrk="1" fontAlgn="base" hangingPunct="1">
              <a:spcBef>
                <a:spcPct val="20000"/>
              </a:spcBef>
              <a:spcAft>
                <a:spcPct val="0"/>
              </a:spcAft>
              <a:buSzPct val="60000"/>
              <a:buFont typeface="Wingdings 3" pitchFamily="18" charset="2"/>
              <a:buChar char=""/>
              <a:defRPr sz="2500">
                <a:solidFill>
                  <a:schemeClr val="bg2"/>
                </a:solidFill>
                <a:latin typeface="+mn-lt"/>
                <a:cs typeface="+mn-cs"/>
              </a:defRPr>
            </a:lvl2pPr>
            <a:lvl3pPr marL="1209675" indent="-228600" algn="l" rtl="0" eaLnBrk="1" fontAlgn="base" hangingPunct="1">
              <a:spcBef>
                <a:spcPct val="20000"/>
              </a:spcBef>
              <a:spcAft>
                <a:spcPct val="0"/>
              </a:spcAft>
              <a:buFont typeface="Wingdings" pitchFamily="2" charset="2"/>
              <a:buChar char="§"/>
              <a:defRPr sz="2400">
                <a:solidFill>
                  <a:schemeClr val="bg2"/>
                </a:solidFill>
                <a:latin typeface="+mn-lt"/>
                <a:cs typeface="+mn-cs"/>
              </a:defRPr>
            </a:lvl3pPr>
            <a:lvl4pPr marL="1617663" indent="-228600" algn="l" rtl="0" eaLnBrk="1" fontAlgn="base" hangingPunct="1">
              <a:spcBef>
                <a:spcPct val="20000"/>
              </a:spcBef>
              <a:spcAft>
                <a:spcPct val="0"/>
              </a:spcAft>
              <a:buChar char="–"/>
              <a:defRPr sz="2000">
                <a:solidFill>
                  <a:schemeClr val="bg2"/>
                </a:solidFill>
                <a:latin typeface="+mn-lt"/>
                <a:cs typeface="+mn-cs"/>
              </a:defRPr>
            </a:lvl4pPr>
            <a:lvl5pPr marL="2057400" indent="-228600" algn="l" rtl="0" eaLnBrk="1" fontAlgn="base" hangingPunct="1">
              <a:spcBef>
                <a:spcPct val="20000"/>
              </a:spcBef>
              <a:spcAft>
                <a:spcPct val="0"/>
              </a:spcAft>
              <a:buChar char="»"/>
              <a:defRPr sz="2000">
                <a:solidFill>
                  <a:schemeClr val="bg2"/>
                </a:solidFill>
                <a:latin typeface="+mn-lt"/>
                <a:cs typeface="+mn-cs"/>
              </a:defRPr>
            </a:lvl5pPr>
            <a:lvl6pPr marL="2514600" indent="-228600" algn="l" rtl="0" eaLnBrk="1" fontAlgn="base" hangingPunct="1">
              <a:spcBef>
                <a:spcPct val="20000"/>
              </a:spcBef>
              <a:spcAft>
                <a:spcPct val="0"/>
              </a:spcAft>
              <a:buChar char="»"/>
              <a:defRPr sz="2000">
                <a:solidFill>
                  <a:schemeClr val="bg2"/>
                </a:solidFill>
                <a:latin typeface="+mn-lt"/>
                <a:cs typeface="+mn-cs"/>
              </a:defRPr>
            </a:lvl6pPr>
            <a:lvl7pPr marL="2971800" indent="-228600" algn="l" rtl="0" eaLnBrk="1" fontAlgn="base" hangingPunct="1">
              <a:spcBef>
                <a:spcPct val="20000"/>
              </a:spcBef>
              <a:spcAft>
                <a:spcPct val="0"/>
              </a:spcAft>
              <a:buChar char="»"/>
              <a:defRPr sz="2000">
                <a:solidFill>
                  <a:schemeClr val="bg2"/>
                </a:solidFill>
                <a:latin typeface="+mn-lt"/>
                <a:cs typeface="+mn-cs"/>
              </a:defRPr>
            </a:lvl7pPr>
            <a:lvl8pPr marL="3429000" indent="-228600" algn="l" rtl="0" eaLnBrk="1" fontAlgn="base" hangingPunct="1">
              <a:spcBef>
                <a:spcPct val="20000"/>
              </a:spcBef>
              <a:spcAft>
                <a:spcPct val="0"/>
              </a:spcAft>
              <a:buChar char="»"/>
              <a:defRPr sz="2000">
                <a:solidFill>
                  <a:schemeClr val="bg2"/>
                </a:solidFill>
                <a:latin typeface="+mn-lt"/>
                <a:cs typeface="+mn-cs"/>
              </a:defRPr>
            </a:lvl8pPr>
            <a:lvl9pPr marL="3886200" indent="-228600" algn="l" rtl="0" eaLnBrk="1" fontAlgn="base" hangingPunct="1">
              <a:spcBef>
                <a:spcPct val="20000"/>
              </a:spcBef>
              <a:spcAft>
                <a:spcPct val="0"/>
              </a:spcAft>
              <a:buChar char="»"/>
              <a:defRPr sz="2000">
                <a:solidFill>
                  <a:schemeClr val="bg2"/>
                </a:solidFill>
                <a:latin typeface="+mn-lt"/>
                <a:cs typeface="+mn-cs"/>
              </a:defRPr>
            </a:lvl9pPr>
          </a:lstStyle>
          <a:p>
            <a:r>
              <a:rPr lang="en-US" kern="0" dirty="0">
                <a:solidFill>
                  <a:schemeClr val="tx1"/>
                </a:solidFill>
              </a:rPr>
              <a:t>Transparency </a:t>
            </a:r>
          </a:p>
          <a:p>
            <a:endParaRPr lang="en-US" kern="0" dirty="0">
              <a:solidFill>
                <a:schemeClr val="tx1"/>
              </a:solidFill>
            </a:endParaRPr>
          </a:p>
          <a:p>
            <a:r>
              <a:rPr lang="en-US" kern="0" dirty="0">
                <a:solidFill>
                  <a:schemeClr val="tx1"/>
                </a:solidFill>
              </a:rPr>
              <a:t>Accountability</a:t>
            </a:r>
          </a:p>
          <a:p>
            <a:endParaRPr lang="en-US" kern="0" dirty="0">
              <a:solidFill>
                <a:schemeClr val="tx1"/>
              </a:solidFill>
            </a:endParaRPr>
          </a:p>
          <a:p>
            <a:r>
              <a:rPr lang="en-US" kern="0" dirty="0">
                <a:solidFill>
                  <a:schemeClr val="tx1"/>
                </a:solidFill>
              </a:rPr>
              <a:t>Disintermediation</a:t>
            </a:r>
          </a:p>
          <a:p>
            <a:endParaRPr lang="en-US" kern="0" dirty="0">
              <a:solidFill>
                <a:schemeClr val="tx1"/>
              </a:solidFill>
            </a:endParaRPr>
          </a:p>
          <a:p>
            <a:r>
              <a:rPr lang="en-US" kern="0" dirty="0">
                <a:solidFill>
                  <a:schemeClr val="tx1"/>
                </a:solidFill>
              </a:rPr>
              <a:t>Feeling hopeless</a:t>
            </a:r>
          </a:p>
          <a:p>
            <a:endParaRPr lang="en-US" kern="0" dirty="0">
              <a:solidFill>
                <a:schemeClr val="tx1"/>
              </a:solidFill>
            </a:endParaRPr>
          </a:p>
          <a:p>
            <a:r>
              <a:rPr lang="en-US" kern="0" dirty="0">
                <a:solidFill>
                  <a:schemeClr val="tx1"/>
                </a:solidFill>
              </a:rPr>
              <a:t>Social recognition </a:t>
            </a:r>
          </a:p>
        </p:txBody>
      </p:sp>
      <p:sp>
        <p:nvSpPr>
          <p:cNvPr id="3" name="Slide Number Placeholder 2">
            <a:extLst>
              <a:ext uri="{FF2B5EF4-FFF2-40B4-BE49-F238E27FC236}">
                <a16:creationId xmlns:a16="http://schemas.microsoft.com/office/drawing/2014/main" id="{591CCC5B-8690-47B3-8049-15080728DD4C}"/>
              </a:ext>
            </a:extLst>
          </p:cNvPr>
          <p:cNvSpPr>
            <a:spLocks noGrp="1"/>
          </p:cNvSpPr>
          <p:nvPr>
            <p:ph type="sldNum" sz="quarter" idx="12"/>
          </p:nvPr>
        </p:nvSpPr>
        <p:spPr/>
        <p:txBody>
          <a:bodyPr/>
          <a:lstStyle/>
          <a:p>
            <a:fld id="{B5FBEFE2-BF3E-4E80-AC9C-5EAE482F3668}" type="slidenum">
              <a:rPr lang="fr-CH" smtClean="0"/>
              <a:t>5</a:t>
            </a:fld>
            <a:endParaRPr lang="fr-CH"/>
          </a:p>
        </p:txBody>
      </p:sp>
    </p:spTree>
    <p:extLst>
      <p:ext uri="{BB962C8B-B14F-4D97-AF65-F5344CB8AC3E}">
        <p14:creationId xmlns:p14="http://schemas.microsoft.com/office/powerpoint/2010/main" val="2459507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28638" y="0"/>
            <a:ext cx="5184179" cy="1143000"/>
          </a:xfrm>
        </p:spPr>
        <p:txBody>
          <a:bodyPr>
            <a:normAutofit/>
          </a:bodyPr>
          <a:lstStyle/>
          <a:p>
            <a:r>
              <a:rPr lang="en-GB" u="sng" noProof="0" dirty="0">
                <a:latin typeface="Calibry Body"/>
              </a:rPr>
              <a:t>Current environment</a:t>
            </a:r>
          </a:p>
        </p:txBody>
      </p:sp>
      <p:sp>
        <p:nvSpPr>
          <p:cNvPr id="5" name="Content Placeholder 2"/>
          <p:cNvSpPr txBox="1">
            <a:spLocks/>
          </p:cNvSpPr>
          <p:nvPr/>
        </p:nvSpPr>
        <p:spPr>
          <a:xfrm>
            <a:off x="1041991" y="1258181"/>
            <a:ext cx="6281297" cy="5085910"/>
          </a:xfrm>
          <a:prstGeom prst="rect">
            <a:avLst/>
          </a:prstGeom>
        </p:spPr>
        <p:txBody>
          <a:bodyPr/>
          <a:lstStyle>
            <a:lvl1pPr marL="342900" indent="-342900" algn="l" rtl="0" eaLnBrk="1" fontAlgn="base" hangingPunct="1">
              <a:spcBef>
                <a:spcPct val="20000"/>
              </a:spcBef>
              <a:spcAft>
                <a:spcPct val="0"/>
              </a:spcAft>
              <a:buChar char="•"/>
              <a:defRPr sz="2800">
                <a:solidFill>
                  <a:schemeClr val="bg2"/>
                </a:solidFill>
                <a:latin typeface="+mn-lt"/>
                <a:ea typeface="+mn-ea"/>
                <a:cs typeface="+mn-cs"/>
              </a:defRPr>
            </a:lvl1pPr>
            <a:lvl2pPr marL="801688" indent="-279400" algn="l" rtl="0" eaLnBrk="1" fontAlgn="base" hangingPunct="1">
              <a:spcBef>
                <a:spcPct val="20000"/>
              </a:spcBef>
              <a:spcAft>
                <a:spcPct val="0"/>
              </a:spcAft>
              <a:buSzPct val="60000"/>
              <a:buFont typeface="Wingdings 3" pitchFamily="18" charset="2"/>
              <a:buChar char=""/>
              <a:defRPr sz="2500">
                <a:solidFill>
                  <a:schemeClr val="bg2"/>
                </a:solidFill>
                <a:latin typeface="+mn-lt"/>
                <a:cs typeface="+mn-cs"/>
              </a:defRPr>
            </a:lvl2pPr>
            <a:lvl3pPr marL="1209675" indent="-228600" algn="l" rtl="0" eaLnBrk="1" fontAlgn="base" hangingPunct="1">
              <a:spcBef>
                <a:spcPct val="20000"/>
              </a:spcBef>
              <a:spcAft>
                <a:spcPct val="0"/>
              </a:spcAft>
              <a:buFont typeface="Wingdings" pitchFamily="2" charset="2"/>
              <a:buChar char="§"/>
              <a:defRPr sz="2400">
                <a:solidFill>
                  <a:schemeClr val="bg2"/>
                </a:solidFill>
                <a:latin typeface="+mn-lt"/>
                <a:cs typeface="+mn-cs"/>
              </a:defRPr>
            </a:lvl3pPr>
            <a:lvl4pPr marL="1617663" indent="-228600" algn="l" rtl="0" eaLnBrk="1" fontAlgn="base" hangingPunct="1">
              <a:spcBef>
                <a:spcPct val="20000"/>
              </a:spcBef>
              <a:spcAft>
                <a:spcPct val="0"/>
              </a:spcAft>
              <a:buChar char="–"/>
              <a:defRPr sz="2000">
                <a:solidFill>
                  <a:schemeClr val="bg2"/>
                </a:solidFill>
                <a:latin typeface="+mn-lt"/>
                <a:cs typeface="+mn-cs"/>
              </a:defRPr>
            </a:lvl4pPr>
            <a:lvl5pPr marL="2057400" indent="-228600" algn="l" rtl="0" eaLnBrk="1" fontAlgn="base" hangingPunct="1">
              <a:spcBef>
                <a:spcPct val="20000"/>
              </a:spcBef>
              <a:spcAft>
                <a:spcPct val="0"/>
              </a:spcAft>
              <a:buChar char="»"/>
              <a:defRPr sz="2000">
                <a:solidFill>
                  <a:schemeClr val="bg2"/>
                </a:solidFill>
                <a:latin typeface="+mn-lt"/>
                <a:cs typeface="+mn-cs"/>
              </a:defRPr>
            </a:lvl5pPr>
            <a:lvl6pPr marL="2514600" indent="-228600" algn="l" rtl="0" eaLnBrk="1" fontAlgn="base" hangingPunct="1">
              <a:spcBef>
                <a:spcPct val="20000"/>
              </a:spcBef>
              <a:spcAft>
                <a:spcPct val="0"/>
              </a:spcAft>
              <a:buChar char="»"/>
              <a:defRPr sz="2000">
                <a:solidFill>
                  <a:schemeClr val="bg2"/>
                </a:solidFill>
                <a:latin typeface="+mn-lt"/>
                <a:cs typeface="+mn-cs"/>
              </a:defRPr>
            </a:lvl6pPr>
            <a:lvl7pPr marL="2971800" indent="-228600" algn="l" rtl="0" eaLnBrk="1" fontAlgn="base" hangingPunct="1">
              <a:spcBef>
                <a:spcPct val="20000"/>
              </a:spcBef>
              <a:spcAft>
                <a:spcPct val="0"/>
              </a:spcAft>
              <a:buChar char="»"/>
              <a:defRPr sz="2000">
                <a:solidFill>
                  <a:schemeClr val="bg2"/>
                </a:solidFill>
                <a:latin typeface="+mn-lt"/>
                <a:cs typeface="+mn-cs"/>
              </a:defRPr>
            </a:lvl7pPr>
            <a:lvl8pPr marL="3429000" indent="-228600" algn="l" rtl="0" eaLnBrk="1" fontAlgn="base" hangingPunct="1">
              <a:spcBef>
                <a:spcPct val="20000"/>
              </a:spcBef>
              <a:spcAft>
                <a:spcPct val="0"/>
              </a:spcAft>
              <a:buChar char="»"/>
              <a:defRPr sz="2000">
                <a:solidFill>
                  <a:schemeClr val="bg2"/>
                </a:solidFill>
                <a:latin typeface="+mn-lt"/>
                <a:cs typeface="+mn-cs"/>
              </a:defRPr>
            </a:lvl8pPr>
            <a:lvl9pPr marL="3886200" indent="-228600" algn="l" rtl="0" eaLnBrk="1" fontAlgn="base" hangingPunct="1">
              <a:spcBef>
                <a:spcPct val="20000"/>
              </a:spcBef>
              <a:spcAft>
                <a:spcPct val="0"/>
              </a:spcAft>
              <a:buChar char="»"/>
              <a:defRPr sz="2000">
                <a:solidFill>
                  <a:schemeClr val="bg2"/>
                </a:solidFill>
                <a:latin typeface="+mn-lt"/>
                <a:cs typeface="+mn-cs"/>
              </a:defRPr>
            </a:lvl9pPr>
          </a:lstStyle>
          <a:p>
            <a:pPr marL="0" indent="0">
              <a:buNone/>
            </a:pPr>
            <a:r>
              <a:rPr lang="en-US" kern="0" dirty="0">
                <a:solidFill>
                  <a:schemeClr val="tx1"/>
                </a:solidFill>
              </a:rPr>
              <a:t>TRUST PROFESSIONALS</a:t>
            </a:r>
          </a:p>
          <a:p>
            <a:pPr marL="0" indent="0">
              <a:buNone/>
            </a:pPr>
            <a:r>
              <a:rPr lang="en-US" kern="0" dirty="0">
                <a:solidFill>
                  <a:schemeClr val="tx1"/>
                </a:solidFill>
              </a:rPr>
              <a:t>Accountability  </a:t>
            </a:r>
          </a:p>
        </p:txBody>
      </p:sp>
      <p:sp>
        <p:nvSpPr>
          <p:cNvPr id="4" name="Rectangle 3">
            <a:extLst>
              <a:ext uri="{FF2B5EF4-FFF2-40B4-BE49-F238E27FC236}">
                <a16:creationId xmlns:a16="http://schemas.microsoft.com/office/drawing/2014/main" id="{D2071D84-1054-45F7-901F-4461A3BC9AC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7C34CB9-F4FC-4A32-BF98-678AD7C1C88E}"/>
              </a:ext>
            </a:extLst>
          </p:cNvPr>
          <p:cNvSpPr txBox="1"/>
          <p:nvPr/>
        </p:nvSpPr>
        <p:spPr>
          <a:xfrm>
            <a:off x="83492" y="4894070"/>
            <a:ext cx="461665" cy="1678408"/>
          </a:xfrm>
          <a:prstGeom prst="rect">
            <a:avLst/>
          </a:prstGeom>
          <a:noFill/>
        </p:spPr>
        <p:txBody>
          <a:bodyPr vert="vert270" wrap="none" rtlCol="0">
            <a:spAutoFit/>
          </a:bodyPr>
          <a:lstStyle/>
          <a:p>
            <a:r>
              <a:rPr lang="en-US" dirty="0">
                <a:solidFill>
                  <a:schemeClr val="bg1"/>
                </a:solidFill>
                <a:latin typeface="Arial" panose="020B0604020202020204" pitchFamily="34" charset="0"/>
                <a:cs typeface="Arial" panose="020B0604020202020204" pitchFamily="34" charset="0"/>
              </a:rPr>
              <a:t>H.E.L.P. course</a:t>
            </a:r>
          </a:p>
        </p:txBody>
      </p:sp>
      <p:sp>
        <p:nvSpPr>
          <p:cNvPr id="3" name="Slide Number Placeholder 2">
            <a:extLst>
              <a:ext uri="{FF2B5EF4-FFF2-40B4-BE49-F238E27FC236}">
                <a16:creationId xmlns:a16="http://schemas.microsoft.com/office/drawing/2014/main" id="{591CCC5B-8690-47B3-8049-15080728DD4C}"/>
              </a:ext>
            </a:extLst>
          </p:cNvPr>
          <p:cNvSpPr>
            <a:spLocks noGrp="1"/>
          </p:cNvSpPr>
          <p:nvPr>
            <p:ph type="sldNum" sz="quarter" idx="12"/>
          </p:nvPr>
        </p:nvSpPr>
        <p:spPr/>
        <p:txBody>
          <a:bodyPr/>
          <a:lstStyle/>
          <a:p>
            <a:fld id="{B5FBEFE2-BF3E-4E80-AC9C-5EAE482F3668}" type="slidenum">
              <a:rPr lang="fr-CH" smtClean="0"/>
              <a:t>6</a:t>
            </a:fld>
            <a:endParaRPr lang="fr-CH"/>
          </a:p>
        </p:txBody>
      </p:sp>
      <p:pic>
        <p:nvPicPr>
          <p:cNvPr id="9" name="Picture 8">
            <a:extLst>
              <a:ext uri="{FF2B5EF4-FFF2-40B4-BE49-F238E27FC236}">
                <a16:creationId xmlns:a16="http://schemas.microsoft.com/office/drawing/2014/main" id="{033BA99E-79F2-4F62-BBB7-C684074A2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979" y="1047267"/>
            <a:ext cx="5081379" cy="5674208"/>
          </a:xfrm>
          <a:prstGeom prst="rect">
            <a:avLst/>
          </a:prstGeom>
        </p:spPr>
      </p:pic>
    </p:spTree>
    <p:extLst>
      <p:ext uri="{BB962C8B-B14F-4D97-AF65-F5344CB8AC3E}">
        <p14:creationId xmlns:p14="http://schemas.microsoft.com/office/powerpoint/2010/main" val="979810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5A0E-791D-4FDB-9D1E-F9607DF29834}"/>
              </a:ext>
            </a:extLst>
          </p:cNvPr>
          <p:cNvSpPr>
            <a:spLocks noGrp="1"/>
          </p:cNvSpPr>
          <p:nvPr>
            <p:ph type="title"/>
          </p:nvPr>
        </p:nvSpPr>
        <p:spPr>
          <a:xfrm>
            <a:off x="852281" y="2492219"/>
            <a:ext cx="3980569" cy="2495363"/>
          </a:xfrm>
        </p:spPr>
        <p:txBody>
          <a:bodyPr>
            <a:normAutofit/>
          </a:bodyPr>
          <a:lstStyle/>
          <a:p>
            <a:pPr algn="ctr"/>
            <a:r>
              <a:rPr lang="fr-CH" sz="2800">
                <a:latin typeface="+mn-lt"/>
                <a:cs typeface="Arial" panose="020B0604020202020204" pitchFamily="34" charset="0"/>
              </a:rPr>
              <a:t>Quel est votre rôle ? </a:t>
            </a:r>
            <a:br>
              <a:rPr lang="fr-CH" sz="2800">
                <a:latin typeface="+mn-lt"/>
                <a:cs typeface="Arial" panose="020B0604020202020204" pitchFamily="34" charset="0"/>
              </a:rPr>
            </a:br>
            <a:r>
              <a:rPr lang="fr-CH" sz="2800">
                <a:latin typeface="+mn-lt"/>
                <a:cs typeface="Arial" panose="020B0604020202020204" pitchFamily="34" charset="0"/>
              </a:rPr>
              <a:t>Que devez-vous faire en tant que professionnel de la santé ?  </a:t>
            </a:r>
          </a:p>
        </p:txBody>
      </p:sp>
      <p:graphicFrame>
        <p:nvGraphicFramePr>
          <p:cNvPr id="4" name="Content Placeholder 3">
            <a:extLst>
              <a:ext uri="{FF2B5EF4-FFF2-40B4-BE49-F238E27FC236}">
                <a16:creationId xmlns:a16="http://schemas.microsoft.com/office/drawing/2014/main" id="{62E2DD85-49F6-409A-B443-1ABD341FD664}"/>
              </a:ext>
            </a:extLst>
          </p:cNvPr>
          <p:cNvGraphicFramePr>
            <a:graphicFrameLocks noGrp="1"/>
          </p:cNvGraphicFramePr>
          <p:nvPr>
            <p:ph idx="1"/>
            <p:extLst>
              <p:ext uri="{D42A27DB-BD31-4B8C-83A1-F6EECF244321}">
                <p14:modId xmlns:p14="http://schemas.microsoft.com/office/powerpoint/2010/main" val="3286035833"/>
              </p:ext>
            </p:extLst>
          </p:nvPr>
        </p:nvGraphicFramePr>
        <p:xfrm>
          <a:off x="4832850" y="96248"/>
          <a:ext cx="7675378" cy="6665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03E1C12E-4FAB-4E25-8785-58DB02186ED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AB26F7C-918B-4D4B-9C2C-E453A7AD955A}"/>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8" name="TextBox 7">
            <a:extLst>
              <a:ext uri="{FF2B5EF4-FFF2-40B4-BE49-F238E27FC236}">
                <a16:creationId xmlns:a16="http://schemas.microsoft.com/office/drawing/2014/main" id="{0094D0C7-282A-459A-BEBF-57AC1939C187}"/>
              </a:ext>
            </a:extLst>
          </p:cNvPr>
          <p:cNvSpPr txBox="1"/>
          <p:nvPr/>
        </p:nvSpPr>
        <p:spPr>
          <a:xfrm>
            <a:off x="2219378" y="1271441"/>
            <a:ext cx="1438275" cy="1846659"/>
          </a:xfrm>
          <a:prstGeom prst="rect">
            <a:avLst/>
          </a:prstGeom>
          <a:noFill/>
        </p:spPr>
        <p:txBody>
          <a:bodyPr wrap="square" rtlCol="0">
            <a:spAutoFit/>
          </a:bodyPr>
          <a:lstStyle/>
          <a:p>
            <a:r>
              <a:rPr lang="fr-CH" sz="9600" b="1">
                <a:solidFill>
                  <a:srgbClr val="FF0000"/>
                </a:solidFill>
              </a:rPr>
              <a:t>??</a:t>
            </a:r>
            <a:r>
              <a:rPr lang="fr-CH" sz="9600">
                <a:solidFill>
                  <a:srgbClr val="FF0000"/>
                </a:solidFill>
              </a:rPr>
              <a:t>​</a:t>
            </a:r>
          </a:p>
          <a:p>
            <a:endParaRPr lang="en-CA" dirty="0"/>
          </a:p>
        </p:txBody>
      </p:sp>
      <p:sp>
        <p:nvSpPr>
          <p:cNvPr id="3" name="Slide Number Placeholder 2">
            <a:extLst>
              <a:ext uri="{FF2B5EF4-FFF2-40B4-BE49-F238E27FC236}">
                <a16:creationId xmlns:a16="http://schemas.microsoft.com/office/drawing/2014/main" id="{0F7544D0-4F18-4337-BAC6-FC31F5BDA3CE}"/>
              </a:ext>
            </a:extLst>
          </p:cNvPr>
          <p:cNvSpPr>
            <a:spLocks noGrp="1"/>
          </p:cNvSpPr>
          <p:nvPr>
            <p:ph type="sldNum" sz="quarter" idx="12"/>
          </p:nvPr>
        </p:nvSpPr>
        <p:spPr/>
        <p:txBody>
          <a:bodyPr/>
          <a:lstStyle/>
          <a:p>
            <a:fld id="{B5FBEFE2-BF3E-4E80-AC9C-5EAE482F3668}" type="slidenum">
              <a:rPr lang="fr-CH" smtClean="0"/>
              <a:t>7</a:t>
            </a:fld>
            <a:endParaRPr lang="fr-CH"/>
          </a:p>
        </p:txBody>
      </p:sp>
      <p:pic>
        <p:nvPicPr>
          <p:cNvPr id="9" name="Picture 8">
            <a:extLst>
              <a:ext uri="{FF2B5EF4-FFF2-40B4-BE49-F238E27FC236}">
                <a16:creationId xmlns:a16="http://schemas.microsoft.com/office/drawing/2014/main" id="{6E965F45-9E40-4BA6-BF99-820D15321B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6940" y="4339672"/>
            <a:ext cx="2343150" cy="1905000"/>
          </a:xfrm>
          <a:prstGeom prst="rect">
            <a:avLst/>
          </a:prstGeom>
        </p:spPr>
      </p:pic>
    </p:spTree>
    <p:extLst>
      <p:ext uri="{BB962C8B-B14F-4D97-AF65-F5344CB8AC3E}">
        <p14:creationId xmlns:p14="http://schemas.microsoft.com/office/powerpoint/2010/main" val="136209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0" fill="hold"/>
                                        <p:tgtEl>
                                          <p:spTgt spid="4"/>
                                        </p:tgtEl>
                                        <p:attrNameLst>
                                          <p:attrName>ppt_w</p:attrName>
                                        </p:attrNameLst>
                                      </p:cBhvr>
                                      <p:tavLst>
                                        <p:tav tm="0">
                                          <p:val>
                                            <p:fltVal val="0"/>
                                          </p:val>
                                        </p:tav>
                                        <p:tav tm="100000">
                                          <p:val>
                                            <p:strVal val="#ppt_w"/>
                                          </p:val>
                                        </p:tav>
                                      </p:tavLst>
                                    </p:anim>
                                    <p:anim calcmode="lin" valueType="num">
                                      <p:cBhvr>
                                        <p:cTn id="8" dur="2500" fill="hold"/>
                                        <p:tgtEl>
                                          <p:spTgt spid="4"/>
                                        </p:tgtEl>
                                        <p:attrNameLst>
                                          <p:attrName>ppt_h</p:attrName>
                                        </p:attrNameLst>
                                      </p:cBhvr>
                                      <p:tavLst>
                                        <p:tav tm="0">
                                          <p:val>
                                            <p:fltVal val="0"/>
                                          </p:val>
                                        </p:tav>
                                        <p:tav tm="100000">
                                          <p:val>
                                            <p:strVal val="#ppt_h"/>
                                          </p:val>
                                        </p:tav>
                                      </p:tavLst>
                                    </p:anim>
                                    <p:anim calcmode="lin" valueType="num">
                                      <p:cBhvr>
                                        <p:cTn id="9" dur="2500" fill="hold"/>
                                        <p:tgtEl>
                                          <p:spTgt spid="4"/>
                                        </p:tgtEl>
                                        <p:attrNameLst>
                                          <p:attrName>style.rotation</p:attrName>
                                        </p:attrNameLst>
                                      </p:cBhvr>
                                      <p:tavLst>
                                        <p:tav tm="0">
                                          <p:val>
                                            <p:fltVal val="90"/>
                                          </p:val>
                                        </p:tav>
                                        <p:tav tm="100000">
                                          <p:val>
                                            <p:fltVal val="0"/>
                                          </p:val>
                                        </p:tav>
                                      </p:tavLst>
                                    </p:anim>
                                    <p:animEffect transition="in" filter="fade">
                                      <p:cBhvr>
                                        <p:cTn id="10"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5CD">
            <a:alpha val="50196"/>
          </a:srgbClr>
        </a:solidFill>
        <a:effectLst/>
      </p:bgPr>
    </p:bg>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3" name="TextBox 2"/>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4" name="Title 4"/>
          <p:cNvSpPr txBox="1">
            <a:spLocks/>
          </p:cNvSpPr>
          <p:nvPr/>
        </p:nvSpPr>
        <p:spPr>
          <a:xfrm>
            <a:off x="958431" y="52011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H" u="sng">
                <a:latin typeface="+mn-lt"/>
                <a:cs typeface="Arial" panose="020B0604020202020204" pitchFamily="34" charset="0"/>
              </a:rPr>
              <a:t>Votre expérience avec les médias </a:t>
            </a:r>
          </a:p>
        </p:txBody>
      </p:sp>
      <p:sp>
        <p:nvSpPr>
          <p:cNvPr id="5" name="Content Placeholder 3"/>
          <p:cNvSpPr txBox="1">
            <a:spLocks/>
          </p:cNvSpPr>
          <p:nvPr/>
        </p:nvSpPr>
        <p:spPr>
          <a:xfrm>
            <a:off x="1047750" y="1879089"/>
            <a:ext cx="10515600" cy="4875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CH">
                <a:latin typeface="Arial" panose="020B0604020202020204" pitchFamily="34" charset="0"/>
                <a:cs typeface="Arial" panose="020B0604020202020204" pitchFamily="34" charset="0"/>
              </a:rPr>
              <a:t>Partagez votre expérience personnelle avec les médias, par exemple si vous avez été contacté·e par des journalistes, etc.</a:t>
            </a:r>
          </a:p>
          <a:p>
            <a:pPr marL="0" indent="0" algn="ctr">
              <a:buNone/>
            </a:pPr>
            <a:endParaRPr lang="en-GB" b="1" dirty="0">
              <a:solidFill>
                <a:srgbClr val="0070C0"/>
              </a:solidFill>
              <a:latin typeface="Arial" panose="020B0604020202020204" pitchFamily="34" charset="0"/>
              <a:cs typeface="Arial" panose="020B0604020202020204" pitchFamily="34" charset="0"/>
            </a:endParaRPr>
          </a:p>
          <a:p>
            <a:pPr marL="0" indent="0" algn="ctr">
              <a:buNone/>
            </a:pPr>
            <a:r>
              <a:rPr lang="fr-CH" b="1">
                <a:solidFill>
                  <a:srgbClr val="0000FF"/>
                </a:solidFill>
                <a:latin typeface="Arial" panose="020B0604020202020204" pitchFamily="34" charset="0"/>
                <a:cs typeface="Arial" panose="020B0604020202020204" pitchFamily="34" charset="0"/>
              </a:rPr>
              <a:t>Travail de groupe</a:t>
            </a:r>
            <a:r>
              <a:rPr lang="fr-CH">
                <a:solidFill>
                  <a:srgbClr val="0000FF"/>
                </a:solidFill>
                <a:latin typeface="Arial" panose="020B0604020202020204" pitchFamily="34" charset="0"/>
                <a:cs typeface="Arial" panose="020B0604020202020204" pitchFamily="34" charset="0"/>
              </a:rPr>
              <a:t> </a:t>
            </a:r>
          </a:p>
          <a:p>
            <a:pPr marL="0" indent="0" algn="ctr">
              <a:buFont typeface="Arial" panose="020B0604020202020204" pitchFamily="34" charset="0"/>
              <a:buNone/>
            </a:pPr>
            <a:endParaRPr lang="en-GB" dirty="0">
              <a:latin typeface="Arial" panose="020B0604020202020204" pitchFamily="34" charset="0"/>
              <a:cs typeface="Arial" panose="020B0604020202020204" pitchFamily="34" charset="0"/>
            </a:endParaRPr>
          </a:p>
          <a:p>
            <a:pPr marL="0" indent="0" algn="ctr">
              <a:buNone/>
            </a:pPr>
            <a:r>
              <a:rPr lang="fr-CH">
                <a:latin typeface="Arial" panose="020B0604020202020204" pitchFamily="34" charset="0"/>
                <a:cs typeface="Arial" panose="020B0604020202020204" pitchFamily="34" charset="0"/>
              </a:rPr>
              <a:t>Réfléchissez aux avantages et aux inconvénients de la communication publique sur ce que vous faites en tant que professionnels de santé (par des interviews dans les médias, des tweets, des posts Facebook, Instagram, etc.)</a:t>
            </a:r>
          </a:p>
          <a:p>
            <a:pPr marL="0" indent="0" algn="ctr">
              <a:buNone/>
            </a:pPr>
            <a:r>
              <a:rPr lang="fr-CH" b="1">
                <a:solidFill>
                  <a:srgbClr val="FF0000"/>
                </a:solidFill>
                <a:latin typeface="Arial" panose="020B0604020202020204" pitchFamily="34" charset="0"/>
                <a:cs typeface="Arial" panose="020B0604020202020204" pitchFamily="34" charset="0"/>
              </a:rPr>
              <a:t>10 minutes</a:t>
            </a:r>
          </a:p>
          <a:p>
            <a:pPr marL="0" indent="0" algn="ctr">
              <a:buNone/>
            </a:pPr>
            <a:r>
              <a:rPr lang="fr-CH">
                <a:latin typeface="Arial" panose="020B0604020202020204" pitchFamily="34" charset="0"/>
                <a:cs typeface="Arial" panose="020B0604020202020204" pitchFamily="34" charset="0"/>
              </a:rPr>
              <a:t>  </a:t>
            </a:r>
          </a:p>
        </p:txBody>
      </p:sp>
      <p:sp>
        <p:nvSpPr>
          <p:cNvPr id="6" name="Slide Number Placeholder 5"/>
          <p:cNvSpPr>
            <a:spLocks noGrp="1"/>
          </p:cNvSpPr>
          <p:nvPr>
            <p:ph type="sldNum" sz="quarter" idx="12"/>
          </p:nvPr>
        </p:nvSpPr>
        <p:spPr/>
        <p:txBody>
          <a:bodyPr/>
          <a:lstStyle/>
          <a:p>
            <a:fld id="{00865948-8B76-4A50-B7DB-B45DBE1BD062}" type="slidenum">
              <a:rPr lang="fr-CH" smtClean="0">
                <a:latin typeface="Arial" panose="020B0604020202020204" pitchFamily="34" charset="0"/>
                <a:cs typeface="Arial" panose="020B0604020202020204" pitchFamily="34" charset="0"/>
              </a:rPr>
              <a:t>8</a:t>
            </a:fld>
            <a:endParaRPr lang="fr-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4234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CH" u="sng">
                <a:latin typeface="+mn-lt"/>
                <a:cs typeface="Arial" panose="020B0604020202020204" pitchFamily="34" charset="0"/>
              </a:rPr>
              <a:t>Communiqué de presse </a:t>
            </a:r>
          </a:p>
        </p:txBody>
      </p:sp>
      <p:pic>
        <p:nvPicPr>
          <p:cNvPr id="3" name="Picture 2">
            <a:extLst>
              <a:ext uri="{FF2B5EF4-FFF2-40B4-BE49-F238E27FC236}">
                <a16:creationId xmlns:a16="http://schemas.microsoft.com/office/drawing/2014/main" id="{9B8BB710-CF34-43BE-8DED-36EE4C5699BD}"/>
              </a:ext>
            </a:extLst>
          </p:cNvPr>
          <p:cNvPicPr>
            <a:picLocks noChangeAspect="1"/>
          </p:cNvPicPr>
          <p:nvPr/>
        </p:nvPicPr>
        <p:blipFill>
          <a:blip r:embed="rId3"/>
          <a:stretch>
            <a:fillRect/>
          </a:stretch>
        </p:blipFill>
        <p:spPr>
          <a:xfrm>
            <a:off x="6798342" y="0"/>
            <a:ext cx="3916704" cy="6858000"/>
          </a:xfrm>
          <a:prstGeom prst="rect">
            <a:avLst/>
          </a:prstGeom>
        </p:spPr>
      </p:pic>
      <p:sp>
        <p:nvSpPr>
          <p:cNvPr id="4" name="Rectangle 3">
            <a:extLst>
              <a:ext uri="{FF2B5EF4-FFF2-40B4-BE49-F238E27FC236}">
                <a16:creationId xmlns:a16="http://schemas.microsoft.com/office/drawing/2014/main" id="{66CD908F-8289-4F26-A31B-8CC267F5F1B6}"/>
              </a:ext>
            </a:extLst>
          </p:cNvPr>
          <p:cNvSpPr/>
          <p:nvPr/>
        </p:nvSpPr>
        <p:spPr>
          <a:xfrm>
            <a:off x="838200" y="2228671"/>
            <a:ext cx="4720119" cy="1200329"/>
          </a:xfrm>
          <a:prstGeom prst="rect">
            <a:avLst/>
          </a:prstGeom>
        </p:spPr>
        <p:txBody>
          <a:bodyPr wrap="square">
            <a:spAutoFit/>
          </a:bodyPr>
          <a:lstStyle/>
          <a:p>
            <a:r>
              <a:rPr lang="fr-CH" b="1">
                <a:solidFill>
                  <a:srgbClr val="333333"/>
                </a:solidFill>
                <a:cs typeface="Arial" panose="020B0604020202020204" pitchFamily="34" charset="0"/>
              </a:rPr>
              <a:t>Syrie : ouverture d’un hôpital de campagne dans le camp de déplacés d’Al-Hol</a:t>
            </a:r>
          </a:p>
          <a:p>
            <a:pPr>
              <a:buFont typeface="Arial" panose="020B0604020202020204" pitchFamily="34" charset="0"/>
              <a:buChar char="•"/>
            </a:pPr>
            <a:r>
              <a:rPr lang="fr-CH">
                <a:solidFill>
                  <a:srgbClr val="FFFFFF"/>
                </a:solidFill>
                <a:cs typeface="Arial" panose="020B0604020202020204" pitchFamily="34" charset="0"/>
                <a:hlinkClick r:id="rId4"/>
              </a:rPr>
              <a:t>Communiqué de presse</a:t>
            </a:r>
          </a:p>
          <a:p>
            <a:r>
              <a:rPr lang="fr-CH" cap="all">
                <a:solidFill>
                  <a:srgbClr val="8D8070"/>
                </a:solidFill>
                <a:cs typeface="Arial" panose="020B0604020202020204" pitchFamily="34" charset="0"/>
              </a:rPr>
              <a:t> 29 mai 2019</a:t>
            </a:r>
          </a:p>
        </p:txBody>
      </p:sp>
      <p:sp>
        <p:nvSpPr>
          <p:cNvPr id="7" name="Rectangle 6">
            <a:extLst>
              <a:ext uri="{FF2B5EF4-FFF2-40B4-BE49-F238E27FC236}">
                <a16:creationId xmlns:a16="http://schemas.microsoft.com/office/drawing/2014/main" id="{D67FF69E-F5BF-4013-A685-B090E84F14B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latin typeface="Arial" panose="020B0604020202020204" pitchFamily="34" charset="0"/>
              <a:cs typeface="Arial" panose="020B0604020202020204" pitchFamily="34" charset="0"/>
            </a:endParaRPr>
          </a:p>
          <a:p>
            <a:pPr algn="ctr"/>
            <a:endParaRPr lang="fr-CH"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3C74693-E485-449E-94FA-FE37D1AD0844}"/>
              </a:ext>
            </a:extLst>
          </p:cNvPr>
          <p:cNvSpPr txBox="1"/>
          <p:nvPr/>
        </p:nvSpPr>
        <p:spPr>
          <a:xfrm>
            <a:off x="83492" y="4894070"/>
            <a:ext cx="461665" cy="1678408"/>
          </a:xfrm>
          <a:prstGeom prst="rect">
            <a:avLst/>
          </a:prstGeom>
          <a:noFill/>
        </p:spPr>
        <p:txBody>
          <a:bodyPr vert="vert270" wrap="none" rtlCol="0">
            <a:spAutoFit/>
          </a:bodyPr>
          <a:lstStyle/>
          <a:p>
            <a:r>
              <a:rPr lang="fr-CH">
                <a:solidFill>
                  <a:schemeClr val="bg1"/>
                </a:solidFill>
                <a:latin typeface="Arial" panose="020B0604020202020204" pitchFamily="34" charset="0"/>
                <a:cs typeface="Arial" panose="020B0604020202020204" pitchFamily="34" charset="0"/>
              </a:rPr>
              <a:t>Cours H.E.L.P.</a:t>
            </a:r>
          </a:p>
        </p:txBody>
      </p:sp>
      <p:sp>
        <p:nvSpPr>
          <p:cNvPr id="2" name="Slide Number Placeholder 1">
            <a:extLst>
              <a:ext uri="{FF2B5EF4-FFF2-40B4-BE49-F238E27FC236}">
                <a16:creationId xmlns:a16="http://schemas.microsoft.com/office/drawing/2014/main" id="{1DE47EC2-DAF2-461C-BF82-C3241F2D762C}"/>
              </a:ext>
            </a:extLst>
          </p:cNvPr>
          <p:cNvSpPr>
            <a:spLocks noGrp="1"/>
          </p:cNvSpPr>
          <p:nvPr>
            <p:ph type="sldNum" sz="quarter" idx="12"/>
          </p:nvPr>
        </p:nvSpPr>
        <p:spPr/>
        <p:txBody>
          <a:bodyPr/>
          <a:lstStyle/>
          <a:p>
            <a:fld id="{B5FBEFE2-BF3E-4E80-AC9C-5EAE482F3668}" type="slidenum">
              <a:rPr lang="fr-CH" smtClean="0"/>
              <a:t>9</a:t>
            </a:fld>
            <a:endParaRPr lang="fr-CH"/>
          </a:p>
        </p:txBody>
      </p:sp>
    </p:spTree>
    <p:extLst>
      <p:ext uri="{BB962C8B-B14F-4D97-AF65-F5344CB8AC3E}">
        <p14:creationId xmlns:p14="http://schemas.microsoft.com/office/powerpoint/2010/main" val="8105058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eriod_x0020_start xmlns="a8a2af44-4b8d-404b-a8bd-4186350a523c">2017-05-25T22:00:00+00:00</Period_x0020_start>
    <TaxCatchAll xmlns="a8a2af44-4b8d-404b-a8bd-4186350a523c">
      <Value>694</Value>
      <Value>31</Value>
      <Value>510</Value>
      <Value>287</Value>
      <Value>693</Value>
      <Value>692</Value>
      <Value>23</Value>
      <Value>54</Value>
      <Value>219</Value>
      <Value>192</Value>
      <Value>80</Value>
      <Value>4</Value>
      <Value>2</Value>
    </TaxCatchAll>
    <IsIntranet xmlns="a8a2af44-4b8d-404b-a8bd-4186350a523c">false</IsIntranet>
    <RatingCount xmlns="http://schemas.microsoft.com/sharepoint/v3" xsi:nil="true"/>
    <AverageRating xmlns="http://schemas.microsoft.com/sharepoint/v3" xsi:nil="true"/>
    <Period_x0020_end xmlns="a8a2af44-4b8d-404b-a8bd-4186350a523c" xsi:nil="true"/>
    <_dlc_DocId xmlns="a8a2af44-4b8d-404b-a8bd-4186350a523c">TSASSIST-19-3371</_dlc_DocId>
    <_dlc_DocIdUrl xmlns="a8a2af44-4b8d-404b-a8bd-4186350a523c">
      <Url>https://collab.ext.icrc.org/sites/TS_ASSIST/_layouts/15/DocIdRedir.aspx?ID=TSASSIST-19-3371</Url>
      <Description>TSASSIST-19-3371</Description>
    </_dlc_DocIdUrl>
    <ICRCIMP_RMTransfer xmlns="71402401-ee9a-4cfa-82a8-ebbd88d5d766">
      <Url xsi:nil="true"/>
      <Description xsi:nil="true"/>
    </ICRCIMP_RMTransfer>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CRCIMP_OrganizationalAccronym_H xmlns="71402401-ee9a-4cfa-82a8-ebbd88d5d766">
      <Terms xmlns="http://schemas.microsoft.com/office/infopath/2007/PartnerControls"/>
    </ICRCIMP_OrganizationalAccronym_H>
    <ICRCIMP_BusinessFunction_H xmlns="71402401-ee9a-4cfa-82a8-ebbd88d5d766">
      <Terms xmlns="http://schemas.microsoft.com/office/infopath/2007/PartnerControls">
        <TermInfo xmlns="http://schemas.microsoft.com/office/infopath/2007/PartnerControls">
          <TermName xmlns="http://schemas.microsoft.com/office/infopath/2007/PartnerControls">Communication</TermName>
          <TermId xmlns="http://schemas.microsoft.com/office/infopath/2007/PartnerControls">bbdf53c4-7481-4b4c-b1ae-3b6b7a07b3fe</TermId>
        </TermInfo>
      </Terms>
    </ICRCIMP_BusinessFunction_H>
    <ICRCIMP_RMUnitInCharge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RMUnitInCharge_H>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ICRCIMP_RMIdentifier xmlns="71402401-ee9a-4cfa-82a8-ebbd88d5d766" xsi:nil="true"/>
    <ICRCIMP_IsFocus xmlns="71402401-ee9a-4cfa-82a8-ebbd88d5d766">false</ICRCIMP_IsFocus>
    <ICRCIMP_Keyword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58caa96e-5176-4821-b6de-d1d04d57df11</TermId>
        </TermInfo>
        <TermInfo xmlns="http://schemas.microsoft.com/office/infopath/2007/PartnerControls">
          <TermName xmlns="http://schemas.microsoft.com/office/infopath/2007/PartnerControls">Communication</TermName>
          <TermId xmlns="http://schemas.microsoft.com/office/infopath/2007/PartnerControls">e4c04698-5581-49d5-96dc-750da792d139</TermId>
        </TermInfo>
        <TermInfo xmlns="http://schemas.microsoft.com/office/infopath/2007/PartnerControls">
          <TermName xmlns="http://schemas.microsoft.com/office/infopath/2007/PartnerControls">Public communication</TermName>
          <TermId xmlns="http://schemas.microsoft.com/office/infopath/2007/PartnerControls">56f3a9a1-74de-4191-b468-4598dc928d1b</TermId>
        </TermInfo>
        <TermInfo xmlns="http://schemas.microsoft.com/office/infopath/2007/PartnerControls">
          <TermName xmlns="http://schemas.microsoft.com/office/infopath/2007/PartnerControls">Crisis communication</TermName>
          <TermId xmlns="http://schemas.microsoft.com/office/infopath/2007/PartnerControls">f93e8d11-97ea-40fc-9637-38b3d6a6f2b0</TermId>
        </TermInfo>
        <TermInfo xmlns="http://schemas.microsoft.com/office/infopath/2007/PartnerControls">
          <TermName xmlns="http://schemas.microsoft.com/office/infopath/2007/PartnerControls">Health</TermName>
          <TermId xmlns="http://schemas.microsoft.com/office/infopath/2007/PartnerControls">5b068848-2082-48fe-85f4-7970bf417eeb</TermId>
        </TermInfo>
        <TermInfo xmlns="http://schemas.microsoft.com/office/infopath/2007/PartnerControls">
          <TermName xmlns="http://schemas.microsoft.com/office/infopath/2007/PartnerControls">Social media</TermName>
          <TermId xmlns="http://schemas.microsoft.com/office/infopath/2007/PartnerControls">c89cdccf-b14c-4a1f-a9b8-9ea69b4f3b76</TermId>
        </TermInfo>
        <TermInfo xmlns="http://schemas.microsoft.com/office/infopath/2007/PartnerControls">
          <TermName xmlns="http://schemas.microsoft.com/office/infopath/2007/PartnerControls">Media relations</TermName>
          <TermId xmlns="http://schemas.microsoft.com/office/infopath/2007/PartnerControls">f5558c05-a9e4-4b56-83ff-042d1ac925e2</TermId>
        </TermInfo>
      </Terms>
    </ICRCIMP_Keyword_H>
    <ICRCIMP_IsRecord xmlns="71402401-ee9a-4cfa-82a8-ebbd88d5d766">true</ICRCIMP_IsRecord>
    <ICRCIMP_DocumentType_H xmlns="71402401-ee9a-4cfa-82a8-ebbd88d5d766">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7ffa6903-4a6e-4c70-8f5c-101a463ec6d0</TermId>
        </TermInfo>
      </Terms>
    </ICRCIMP_DocumentType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Health Care in Danger</TermName>
          <TermId xmlns="http://schemas.microsoft.com/office/infopath/2007/PartnerControls">be474453-95b6-4895-b920-6ea8a1477e34</TermId>
        </TermInfo>
      </Terms>
    </pe3ed4b1638e49a0a22b56e84a30773f>
    <h205814a13eb4c68bb83316f6dea6ef2 xmlns="71402401-ee9a-4cfa-82a8-ebbd88d5d766">
      <Terms xmlns="http://schemas.microsoft.com/office/infopath/2007/PartnerControls"/>
    </h205814a13eb4c68bb83316f6dea6ef2>
  </documentManagement>
</p:properties>
</file>

<file path=customXml/item2.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59" ma:contentTypeDescription="Upload Form" ma:contentTypeScope="" ma:versionID="af942c23399e2bbf09343e682b64174d">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eefc4f65a2f985d9d7f7f4fa1d65849"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E20FCD-64C4-4435-927D-8C1EE2B89C61}">
  <ds:schemaRefs>
    <ds:schemaRef ds:uri="http://schemas.microsoft.com/office/2006/metadata/properties"/>
    <ds:schemaRef ds:uri="http://schemas.microsoft.com/office/infopath/2007/PartnerControls"/>
    <ds:schemaRef ds:uri="a8a2af44-4b8d-404b-a8bd-4186350a523c"/>
    <ds:schemaRef ds:uri="http://schemas.microsoft.com/sharepoint/v3"/>
    <ds:schemaRef ds:uri="71402401-ee9a-4cfa-82a8-ebbd88d5d766"/>
    <ds:schemaRef ds:uri="775538c5-eb89-48ba-a372-0acd5d6f1291"/>
  </ds:schemaRefs>
</ds:datastoreItem>
</file>

<file path=customXml/itemProps2.xml><?xml version="1.0" encoding="utf-8"?>
<ds:datastoreItem xmlns:ds="http://schemas.openxmlformats.org/officeDocument/2006/customXml" ds:itemID="{F50FC8F3-B72D-43A1-8B07-F53CB1EADA3D}">
  <ds:schemaRefs>
    <ds:schemaRef ds:uri="Microsoft.SharePoint.Taxonomy.ContentTypeSync"/>
  </ds:schemaRefs>
</ds:datastoreItem>
</file>

<file path=customXml/itemProps3.xml><?xml version="1.0" encoding="utf-8"?>
<ds:datastoreItem xmlns:ds="http://schemas.openxmlformats.org/officeDocument/2006/customXml" ds:itemID="{EE2C369F-BD25-4D2C-80B4-55511AB3583D}">
  <ds:schemaRefs>
    <ds:schemaRef ds:uri="http://schemas.microsoft.com/sharepoint/events"/>
  </ds:schemaRefs>
</ds:datastoreItem>
</file>

<file path=customXml/itemProps4.xml><?xml version="1.0" encoding="utf-8"?>
<ds:datastoreItem xmlns:ds="http://schemas.openxmlformats.org/officeDocument/2006/customXml" ds:itemID="{D1082113-F4E4-4E3A-93DB-35B905512FF9}">
  <ds:schemaRefs>
    <ds:schemaRef ds:uri="http://schemas.microsoft.com/sharepoint/v3/contenttype/forms"/>
  </ds:schemaRefs>
</ds:datastoreItem>
</file>

<file path=customXml/itemProps5.xml><?xml version="1.0" encoding="utf-8"?>
<ds:datastoreItem xmlns:ds="http://schemas.openxmlformats.org/officeDocument/2006/customXml" ds:itemID="{4F4DBA1D-060C-408B-B41F-7DC56D0BE5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3746</TotalTime>
  <Words>3538</Words>
  <Application>Microsoft Office PowerPoint</Application>
  <PresentationFormat>Widescreen</PresentationFormat>
  <Paragraphs>466</Paragraphs>
  <Slides>40</Slides>
  <Notes>37</Notes>
  <HiddenSlides>7</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Calibri Body</vt:lpstr>
      <vt:lpstr>Calibri Light</vt:lpstr>
      <vt:lpstr>Calibry Body</vt:lpstr>
      <vt:lpstr>Century Gothic</vt:lpstr>
      <vt:lpstr>Times New Roman</vt:lpstr>
      <vt:lpstr>Office Theme</vt:lpstr>
      <vt:lpstr> Communication avec les médias, par les réseaux sociaux, avec les populations affectées  </vt:lpstr>
      <vt:lpstr>Objectifs </vt:lpstr>
      <vt:lpstr>  Le rôle des médias dans la crise humanitaire POURQUOI est-il important de communiquer publiquement ?    </vt:lpstr>
      <vt:lpstr>Environnement d’aujourd’hui</vt:lpstr>
      <vt:lpstr>Current environment</vt:lpstr>
      <vt:lpstr>Current environment</vt:lpstr>
      <vt:lpstr>Quel est votre rôle ?  Que devez-vous faire en tant que professionnel de la santé ?  </vt:lpstr>
      <vt:lpstr>PowerPoint Presentation</vt:lpstr>
      <vt:lpstr>Communiqué de presse </vt:lpstr>
      <vt:lpstr>Tweet du terrain</vt:lpstr>
      <vt:lpstr>Vidéo du terrain</vt:lpstr>
      <vt:lpstr>PowerPoint Presentation</vt:lpstr>
      <vt:lpstr>Pourquoi est-ce important de communiquer ?</vt:lpstr>
      <vt:lpstr>PowerPoint Presentation</vt:lpstr>
      <vt:lpstr>  </vt:lpstr>
      <vt:lpstr>Les contenus numériques en bref :  Les personnes veulent partager des histoires qui ont du sens</vt:lpstr>
      <vt:lpstr>Health care in danger, Syria 2016</vt:lpstr>
      <vt:lpstr>Interaction du personnel de santé avec les médias                                  Pourquoi vous ?            </vt:lpstr>
      <vt:lpstr>Pourquoi vous ?</vt:lpstr>
      <vt:lpstr>Interacting with the media Example from the field </vt:lpstr>
      <vt:lpstr>Interaction avec les médias </vt:lpstr>
      <vt:lpstr>Connaître vos priorités</vt:lpstr>
      <vt:lpstr>Communication éthique et neutre, indépendante et impartiale</vt:lpstr>
      <vt:lpstr>Lignes directrices</vt:lpstr>
      <vt:lpstr>Conseils pour les interviews avec les médias </vt:lpstr>
      <vt:lpstr>Interview avec les médias  </vt:lpstr>
      <vt:lpstr>Guidance: Some points to guide you when dealing with the media are given below. </vt:lpstr>
      <vt:lpstr>  Qu’est-ce que l’information comme forme d’aide ? Qu’est-ce que la communication bidirectionnelle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Pourquoi l’engagement communautaire est-il important ?  </vt:lpstr>
      <vt:lpstr>PowerPoint Presentation</vt:lpstr>
      <vt:lpstr>PowerPoint Presentation</vt:lpstr>
      <vt:lpstr>PowerPoint Presentation</vt:lpstr>
      <vt:lpstr>Merci de votre attention et de votre participation !</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for HELP Course module, about how to communicate publicly in crisis settings, with examples.  Provides tips for health staff</dc:title>
  <dc:creator>Pascal Jequier</dc:creator>
  <cp:lastModifiedBy>Aleksandra Kokanovic</cp:lastModifiedBy>
  <cp:revision>239</cp:revision>
  <cp:lastPrinted>2019-12-20T14:01:40Z</cp:lastPrinted>
  <dcterms:created xsi:type="dcterms:W3CDTF">2016-05-03T07:37:00Z</dcterms:created>
  <dcterms:modified xsi:type="dcterms:W3CDTF">2023-07-19T12:05:18Z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31;#GVA_OP_ASSIST_HELP|c53394dc-0df0-45c5-8220-3bdc97c5e4ad</vt:lpwstr>
  </property>
  <property fmtid="{D5CDD505-2E9C-101B-9397-08002B2CF9AE}" pid="4" name="ICRCIMP_ManageAccess">
    <vt:bool>false</vt:bool>
  </property>
  <property fmtid="{D5CDD505-2E9C-101B-9397-08002B2CF9AE}" pid="5" name="_dlc_DocIdItemGuid">
    <vt:lpwstr>60519557-f68b-41bc-8897-3ba2454747aa</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DocumentType">
    <vt:lpwstr>54;#Presentation|7ffa6903-4a6e-4c70-8f5c-101a463ec6d0</vt:lpwstr>
  </property>
  <property fmtid="{D5CDD505-2E9C-101B-9397-08002B2CF9AE}" pid="10" name="Key Issue">
    <vt:lpwstr>80;#Health Care in Danger|be474453-95b6-4895-b920-6ea8a1477e34</vt:lpwstr>
  </property>
  <property fmtid="{D5CDD505-2E9C-101B-9397-08002B2CF9AE}" pid="11" name="ICRCIMP_BusinessFunction">
    <vt:lpwstr>219;#Communication|bbdf53c4-7481-4b4c-b1ae-3b6b7a07b3fe</vt:lpwstr>
  </property>
  <property fmtid="{D5CDD505-2E9C-101B-9397-08002B2CF9AE}" pid="12" name="ICRCIMP_Keyword">
    <vt:lpwstr>23;#Assistance|58caa96e-5176-4821-b6de-d1d04d57df11;#287;#Communication|e4c04698-5581-49d5-96dc-750da792d139;#510;#Public communication|56f3a9a1-74de-4191-b468-4598dc928d1b;#692;#Crisis communication|f93e8d11-97ea-40fc-9637-38b3d6a6f2b0;#192;#Health|5b068848-2082-48fe-85f4-7970bf417eeb;#693;#Social media|c89cdccf-b14c-4a1f-a9b8-9ea69b4f3b76;#694;#Media relations|f5558c05-a9e4-4b56-83ff-042d1ac925e2</vt:lpwstr>
  </property>
  <property fmtid="{D5CDD505-2E9C-101B-9397-08002B2CF9AE}" pid="13" name="ICRCIMP_Topic_H">
    <vt:lpwstr>- No key issue|32056555-74b8-4174-9beb-b0d6d010855f</vt:lpwstr>
  </property>
  <property fmtid="{D5CDD505-2E9C-101B-9397-08002B2CF9AE}" pid="14" name="ecm_RecordRestrictions">
    <vt:lpwstr/>
  </property>
  <property fmtid="{D5CDD505-2E9C-101B-9397-08002B2CF9AE}" pid="15" name="ICRCIMP_KeyIssue">
    <vt:lpwstr/>
  </property>
  <property fmtid="{D5CDD505-2E9C-101B-9397-08002B2CF9AE}" pid="16" name="ICRCIMP_OrganizationalUnit">
    <vt:lpwstr/>
  </property>
  <property fmtid="{D5CDD505-2E9C-101B-9397-08002B2CF9AE}" pid="17" name="ICRCIMP_Site_H">
    <vt:lpwstr/>
  </property>
  <property fmtid="{D5CDD505-2E9C-101B-9397-08002B2CF9AE}" pid="18" name="ICRCIMP_Site">
    <vt:lpwstr/>
  </property>
  <property fmtid="{D5CDD505-2E9C-101B-9397-08002B2CF9AE}" pid="19" name="ICRCIMP_OrganizationalUnit_H">
    <vt:lpwstr/>
  </property>
</Properties>
</file>