
<file path=[Content_Types].xml><?xml version="1.0" encoding="utf-8"?>
<Types xmlns="http://schemas.openxmlformats.org/package/2006/content-types">
  <Default Extension="bin" ContentType="audio/unknown"/>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54"/>
  </p:notesMasterIdLst>
  <p:handoutMasterIdLst>
    <p:handoutMasterId r:id="rId55"/>
  </p:handoutMasterIdLst>
  <p:sldIdLst>
    <p:sldId id="1477" r:id="rId7"/>
    <p:sldId id="1478" r:id="rId8"/>
    <p:sldId id="258" r:id="rId9"/>
    <p:sldId id="1479" r:id="rId10"/>
    <p:sldId id="261" r:id="rId11"/>
    <p:sldId id="264" r:id="rId12"/>
    <p:sldId id="262" r:id="rId13"/>
    <p:sldId id="263" r:id="rId14"/>
    <p:sldId id="1480" r:id="rId15"/>
    <p:sldId id="265" r:id="rId16"/>
    <p:sldId id="266" r:id="rId17"/>
    <p:sldId id="1481" r:id="rId18"/>
    <p:sldId id="267" r:id="rId19"/>
    <p:sldId id="268" r:id="rId20"/>
    <p:sldId id="269" r:id="rId21"/>
    <p:sldId id="270" r:id="rId22"/>
    <p:sldId id="271" r:id="rId23"/>
    <p:sldId id="272" r:id="rId24"/>
    <p:sldId id="273" r:id="rId25"/>
    <p:sldId id="274" r:id="rId26"/>
    <p:sldId id="1482" r:id="rId27"/>
    <p:sldId id="276" r:id="rId28"/>
    <p:sldId id="1483" r:id="rId29"/>
    <p:sldId id="1484" r:id="rId30"/>
    <p:sldId id="277" r:id="rId31"/>
    <p:sldId id="278" r:id="rId32"/>
    <p:sldId id="279" r:id="rId33"/>
    <p:sldId id="280" r:id="rId34"/>
    <p:sldId id="281" r:id="rId35"/>
    <p:sldId id="282" r:id="rId36"/>
    <p:sldId id="283" r:id="rId37"/>
    <p:sldId id="284" r:id="rId38"/>
    <p:sldId id="285" r:id="rId39"/>
    <p:sldId id="1485" r:id="rId40"/>
    <p:sldId id="286" r:id="rId41"/>
    <p:sldId id="287" r:id="rId42"/>
    <p:sldId id="288" r:id="rId43"/>
    <p:sldId id="289" r:id="rId44"/>
    <p:sldId id="290" r:id="rId45"/>
    <p:sldId id="291" r:id="rId46"/>
    <p:sldId id="292" r:id="rId47"/>
    <p:sldId id="293" r:id="rId48"/>
    <p:sldId id="294" r:id="rId49"/>
    <p:sldId id="295" r:id="rId50"/>
    <p:sldId id="296" r:id="rId51"/>
    <p:sldId id="1486" r:id="rId52"/>
    <p:sldId id="1487" r:id="rId53"/>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CD"/>
    <a:srgbClr val="0000FF"/>
    <a:srgbClr val="FFFFFF"/>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58097" autoAdjust="0"/>
  </p:normalViewPr>
  <p:slideViewPr>
    <p:cSldViewPr snapToGrid="0" showGuides="1">
      <p:cViewPr varScale="1">
        <p:scale>
          <a:sx n="114" d="100"/>
          <a:sy n="114" d="100"/>
        </p:scale>
        <p:origin x="474" y="84"/>
      </p:cViewPr>
      <p:guideLst>
        <p:guide orient="horz" pos="2160"/>
        <p:guide pos="3840"/>
      </p:guideLst>
    </p:cSldViewPr>
  </p:slideViewPr>
  <p:outlineViewPr>
    <p:cViewPr>
      <p:scale>
        <a:sx n="33" d="100"/>
        <a:sy n="33" d="100"/>
      </p:scale>
      <p:origin x="0" y="-4704"/>
    </p:cViewPr>
  </p:outlineViewPr>
  <p:notesTextViewPr>
    <p:cViewPr>
      <p:scale>
        <a:sx n="1" d="1"/>
        <a:sy n="1" d="1"/>
      </p:scale>
      <p:origin x="0" y="0"/>
    </p:cViewPr>
  </p:notesTextViewPr>
  <p:sorterViewPr>
    <p:cViewPr varScale="1">
      <p:scale>
        <a:sx n="1" d="1"/>
        <a:sy n="1" d="1"/>
      </p:scale>
      <p:origin x="0" y="-1528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ksandra Kokanovic" userId="0a415c08-d056-4e1d-8bf4-b1b3c141e8a4" providerId="ADAL" clId="{336167C8-286F-4F2F-B58D-840CE5B5DE9C}"/>
    <pc:docChg chg="undo custSel modSld">
      <pc:chgData name="Aleksandra Kokanovic" userId="0a415c08-d056-4e1d-8bf4-b1b3c141e8a4" providerId="ADAL" clId="{336167C8-286F-4F2F-B58D-840CE5B5DE9C}" dt="2023-07-19T12:55:21.055" v="1" actId="21"/>
      <pc:docMkLst>
        <pc:docMk/>
      </pc:docMkLst>
      <pc:sldChg chg="modSp mod">
        <pc:chgData name="Aleksandra Kokanovic" userId="0a415c08-d056-4e1d-8bf4-b1b3c141e8a4" providerId="ADAL" clId="{336167C8-286F-4F2F-B58D-840CE5B5DE9C}" dt="2023-07-19T12:55:21.055" v="1" actId="21"/>
        <pc:sldMkLst>
          <pc:docMk/>
          <pc:sldMk cId="1025791509" sldId="1477"/>
        </pc:sldMkLst>
        <pc:spChg chg="mod">
          <ac:chgData name="Aleksandra Kokanovic" userId="0a415c08-d056-4e1d-8bf4-b1b3c141e8a4" providerId="ADAL" clId="{336167C8-286F-4F2F-B58D-840CE5B5DE9C}" dt="2023-07-19T12:55:21.055" v="1" actId="21"/>
          <ac:spMkLst>
            <pc:docMk/>
            <pc:sldMk cId="1025791509" sldId="1477"/>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3" y="0"/>
            <a:ext cx="3043343" cy="467072"/>
          </a:xfrm>
          <a:prstGeom prst="rect">
            <a:avLst/>
          </a:prstGeom>
        </p:spPr>
        <p:txBody>
          <a:bodyPr vert="horz" lIns="93324" tIns="46662" rIns="93324" bIns="46662" rtlCol="0"/>
          <a:lstStyle>
            <a:lvl1pPr algn="r">
              <a:defRPr sz="1200"/>
            </a:lvl1pPr>
          </a:lstStyle>
          <a:p>
            <a:fld id="{394D67DE-D524-477F-A21D-595D2C03362C}" type="datetimeFigureOut">
              <a:rPr lang="en-GB" smtClean="0"/>
              <a:t>19/07/2023</a:t>
            </a:fld>
            <a:endParaRPr lang="en-GB"/>
          </a:p>
        </p:txBody>
      </p:sp>
      <p:sp>
        <p:nvSpPr>
          <p:cNvPr id="4" name="Footer Placeholder 3"/>
          <p:cNvSpPr>
            <a:spLocks noGrp="1"/>
          </p:cNvSpPr>
          <p:nvPr>
            <p:ph type="ftr" sz="quarter" idx="2"/>
          </p:nvPr>
        </p:nvSpPr>
        <p:spPr>
          <a:xfrm>
            <a:off x="1" y="8842031"/>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24" tIns="46662" rIns="93324" bIns="46662" rtlCol="0" anchor="b"/>
          <a:lstStyle>
            <a:lvl1pPr algn="r">
              <a:defRPr sz="1200"/>
            </a:lvl1pPr>
          </a:lstStyle>
          <a:p>
            <a:fld id="{3782387C-3733-40BB-9AFF-181AB8756D94}" type="slidenum">
              <a:rPr lang="en-GB" smtClean="0"/>
              <a:t>‹#›</a:t>
            </a:fld>
            <a:endParaRPr lang="en-GB"/>
          </a:p>
        </p:txBody>
      </p:sp>
    </p:spTree>
    <p:extLst>
      <p:ext uri="{BB962C8B-B14F-4D97-AF65-F5344CB8AC3E}">
        <p14:creationId xmlns:p14="http://schemas.microsoft.com/office/powerpoint/2010/main" val="123462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3" y="0"/>
            <a:ext cx="3043343" cy="467072"/>
          </a:xfrm>
          <a:prstGeom prst="rect">
            <a:avLst/>
          </a:prstGeom>
        </p:spPr>
        <p:txBody>
          <a:bodyPr vert="horz" lIns="93324" tIns="46662" rIns="93324" bIns="46662" rtlCol="0"/>
          <a:lstStyle>
            <a:lvl1pPr algn="r">
              <a:defRPr sz="1200"/>
            </a:lvl1pPr>
          </a:lstStyle>
          <a:p>
            <a:fld id="{D294B595-28F0-4ADE-B118-809BEE86647A}" type="datetimeFigureOut">
              <a:rPr lang="fr-CH" smtClean="0"/>
              <a:t>19.07.2023</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1" y="4480005"/>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1" y="8842031"/>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24" tIns="46662" rIns="93324" bIns="46662" rtlCol="0" anchor="b"/>
          <a:lstStyle>
            <a:lvl1pPr algn="r">
              <a:defRPr sz="1200"/>
            </a:lvl1pPr>
          </a:lstStyle>
          <a:p>
            <a:fld id="{BC56A1BF-1CC1-4BBD-88CF-BFED76E52D9D}" type="slidenum">
              <a:rPr lang="fr-CH" smtClean="0"/>
              <a:t>‹#›</a:t>
            </a:fld>
            <a:endParaRPr lang="fr-CH"/>
          </a:p>
        </p:txBody>
      </p:sp>
    </p:spTree>
    <p:extLst>
      <p:ext uri="{BB962C8B-B14F-4D97-AF65-F5344CB8AC3E}">
        <p14:creationId xmlns:p14="http://schemas.microsoft.com/office/powerpoint/2010/main" val="1018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doi.org/10.17226/XXXX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35459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Increased morbidity and mortality during crisis</a:t>
            </a:r>
            <a:r>
              <a:rPr lang="en-US" baseline="0" dirty="0"/>
              <a:t> situations is often increased due to the fact that the existing system is not able to maintain the routine essential services</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11</a:t>
            </a:fld>
            <a:endParaRPr lang="fr-CH"/>
          </a:p>
        </p:txBody>
      </p:sp>
    </p:spTree>
    <p:extLst>
      <p:ext uri="{BB962C8B-B14F-4D97-AF65-F5344CB8AC3E}">
        <p14:creationId xmlns:p14="http://schemas.microsoft.com/office/powerpoint/2010/main" val="3031451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Examples Nigeria: WITH PARTIAL INFO MAP of the country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chemeClr val="tx1"/>
                </a:solidFill>
              </a:rPr>
              <a:t>Monitoring of areas of accessibility and security and active programing: </a:t>
            </a:r>
          </a:p>
          <a:p>
            <a:pPr marL="0" indent="0">
              <a:buNone/>
            </a:pPr>
            <a:endParaRPr lang="en-US" dirty="0"/>
          </a:p>
        </p:txBody>
      </p:sp>
      <p:sp>
        <p:nvSpPr>
          <p:cNvPr id="4" name="Slide Number Placeholder 3"/>
          <p:cNvSpPr>
            <a:spLocks noGrp="1"/>
          </p:cNvSpPr>
          <p:nvPr>
            <p:ph type="sldNum" sz="quarter" idx="10"/>
          </p:nvPr>
        </p:nvSpPr>
        <p:spPr/>
        <p:txBody>
          <a:bodyPr/>
          <a:lstStyle/>
          <a:p>
            <a:fld id="{352CB27C-7546-46C2-81E5-E013FC432927}" type="slidenum">
              <a:rPr lang="en-GB" smtClean="0"/>
              <a:t>12</a:t>
            </a:fld>
            <a:endParaRPr lang="en-GB" dirty="0"/>
          </a:p>
        </p:txBody>
      </p:sp>
    </p:spTree>
    <p:extLst>
      <p:ext uri="{BB962C8B-B14F-4D97-AF65-F5344CB8AC3E}">
        <p14:creationId xmlns:p14="http://schemas.microsoft.com/office/powerpoint/2010/main" val="2269328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in plenary -&gt; bring out different elements -&gt; the next slide gives an overview of the needs to ensure that appropriate health services can be provided</a:t>
            </a:r>
          </a:p>
        </p:txBody>
      </p:sp>
      <p:sp>
        <p:nvSpPr>
          <p:cNvPr id="4" name="Slide Number Placeholder 3"/>
          <p:cNvSpPr>
            <a:spLocks noGrp="1"/>
          </p:cNvSpPr>
          <p:nvPr>
            <p:ph type="sldNum" sz="quarter" idx="10"/>
          </p:nvPr>
        </p:nvSpPr>
        <p:spPr/>
        <p:txBody>
          <a:bodyPr/>
          <a:lstStyle/>
          <a:p>
            <a:fld id="{BC56A1BF-1CC1-4BBD-88CF-BFED76E52D9D}" type="slidenum">
              <a:rPr lang="fr-CH" smtClean="0"/>
              <a:t>13</a:t>
            </a:fld>
            <a:endParaRPr lang="fr-CH"/>
          </a:p>
        </p:txBody>
      </p:sp>
    </p:spTree>
    <p:extLst>
      <p:ext uri="{BB962C8B-B14F-4D97-AF65-F5344CB8AC3E}">
        <p14:creationId xmlns:p14="http://schemas.microsoft.com/office/powerpoint/2010/main" val="1576821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This</a:t>
            </a:r>
            <a:r>
              <a:rPr lang="en-US" baseline="0" dirty="0"/>
              <a:t> is an analytical framework. </a:t>
            </a:r>
            <a:r>
              <a:rPr lang="en-US" dirty="0"/>
              <a:t>You can look at this for the whole health system in a country/area</a:t>
            </a:r>
            <a:r>
              <a:rPr lang="en-US" baseline="0" dirty="0"/>
              <a:t> but also for individual services/projects</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14</a:t>
            </a:fld>
            <a:endParaRPr lang="fr-CH"/>
          </a:p>
        </p:txBody>
      </p:sp>
    </p:spTree>
    <p:extLst>
      <p:ext uri="{BB962C8B-B14F-4D97-AF65-F5344CB8AC3E}">
        <p14:creationId xmlns:p14="http://schemas.microsoft.com/office/powerpoint/2010/main" val="366310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15</a:t>
            </a:fld>
            <a:endParaRPr lang="fr-CH"/>
          </a:p>
        </p:txBody>
      </p:sp>
    </p:spTree>
    <p:extLst>
      <p:ext uri="{BB962C8B-B14F-4D97-AF65-F5344CB8AC3E}">
        <p14:creationId xmlns:p14="http://schemas.microsoft.com/office/powerpoint/2010/main" val="278277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In crisis situations, coordination takes an even stronger place than in non-crisis situations. </a:t>
            </a:r>
          </a:p>
          <a:p>
            <a:pPr defTabSz="933237">
              <a:defRPr/>
            </a:pPr>
            <a:r>
              <a:rPr lang="en-US" dirty="0"/>
              <a:t>The Cluster approach is discussed as part of the module Actors in Humanitarian Interventions / Coordination -&gt; normally before the Health Services module.</a:t>
            </a:r>
          </a:p>
          <a:p>
            <a:pPr defTabSz="933237">
              <a:defRPr/>
            </a:pPr>
            <a:r>
              <a:rPr lang="en-US" dirty="0"/>
              <a:t>Note that the Clusters not </a:t>
            </a:r>
            <a:r>
              <a:rPr lang="en-US" dirty="0" err="1"/>
              <a:t>activiated</a:t>
            </a:r>
            <a:r>
              <a:rPr lang="en-US" dirty="0"/>
              <a:t> during all crises (e.g. not during natural disasters in Indonesia in 2019)</a:t>
            </a:r>
          </a:p>
          <a:p>
            <a:pPr defTabSz="933237">
              <a:defRPr/>
            </a:pPr>
            <a:endParaRPr lang="en-US" dirty="0"/>
          </a:p>
          <a:p>
            <a:pPr defTabSz="933237">
              <a:defRPr/>
            </a:pPr>
            <a:r>
              <a:rPr lang="en-US" dirty="0"/>
              <a:t>Cluster</a:t>
            </a:r>
            <a:r>
              <a:rPr lang="en-US" baseline="0" dirty="0"/>
              <a:t> + cluster lead -e.g. health c-WHO, nutrition c-UNICEF, wash c-UNICEF, shelter c–IFRC/UNHCR, Food security c–WFP &amp; FAO, Logistics c -WFP, Camp coordination &amp; Camp Management c-UNHCR &amp; IOM, Protection c -UNHCR, Emergency tele </a:t>
            </a:r>
            <a:r>
              <a:rPr lang="en-US" baseline="0" dirty="0" err="1"/>
              <a:t>comm</a:t>
            </a:r>
            <a:r>
              <a:rPr lang="en-US" baseline="0" dirty="0"/>
              <a:t> c -WFP  Education c- UNICEF/SCF, Early recovery c -UNDP etc. Learners have been asked to explore the cluster system as pre-session work (preparation for H.E.L.P. session on actors in humanitarian interventions/ Coordination </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16</a:t>
            </a:fld>
            <a:endParaRPr lang="fr-CH"/>
          </a:p>
        </p:txBody>
      </p:sp>
    </p:spTree>
    <p:extLst>
      <p:ext uri="{BB962C8B-B14F-4D97-AF65-F5344CB8AC3E}">
        <p14:creationId xmlns:p14="http://schemas.microsoft.com/office/powerpoint/2010/main" val="4044739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assess the different levels of health care in a context and the different building blocks needed for proper functioning of these services, you can bring these different </a:t>
            </a:r>
            <a:r>
              <a:rPr lang="en-GB" dirty="0" err="1"/>
              <a:t>elemets</a:t>
            </a:r>
            <a:r>
              <a:rPr lang="en-GB" dirty="0"/>
              <a:t> together and see where constraints/problems are that affect the provision of good quality services. </a:t>
            </a:r>
          </a:p>
          <a:p>
            <a:r>
              <a:rPr lang="en-GB" dirty="0"/>
              <a:t>In case of a major crisis, for instance during an armed conflict, the system may collapse (almost) completely.  </a:t>
            </a:r>
          </a:p>
        </p:txBody>
      </p:sp>
      <p:sp>
        <p:nvSpPr>
          <p:cNvPr id="4" name="Slide Number Placeholder 3"/>
          <p:cNvSpPr>
            <a:spLocks noGrp="1"/>
          </p:cNvSpPr>
          <p:nvPr>
            <p:ph type="sldNum" sz="quarter" idx="10"/>
          </p:nvPr>
        </p:nvSpPr>
        <p:spPr/>
        <p:txBody>
          <a:bodyPr/>
          <a:lstStyle/>
          <a:p>
            <a:fld id="{BC56A1BF-1CC1-4BBD-88CF-BFED76E52D9D}" type="slidenum">
              <a:rPr lang="fr-CH" smtClean="0"/>
              <a:t>17</a:t>
            </a:fld>
            <a:endParaRPr lang="fr-CH"/>
          </a:p>
        </p:txBody>
      </p:sp>
    </p:spTree>
    <p:extLst>
      <p:ext uri="{BB962C8B-B14F-4D97-AF65-F5344CB8AC3E}">
        <p14:creationId xmlns:p14="http://schemas.microsoft.com/office/powerpoint/2010/main" val="3905704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dirty="0"/>
              <a:t>Refer to the platforms and that we are now moving to crisis/disaster situations. </a:t>
            </a:r>
            <a:r>
              <a:rPr lang="en-US" dirty="0"/>
              <a:t>Essential health services in crisis situations refer to service delivery planning and maintenance.</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18</a:t>
            </a:fld>
            <a:endParaRPr lang="fr-CH"/>
          </a:p>
        </p:txBody>
      </p:sp>
    </p:spTree>
    <p:extLst>
      <p:ext uri="{BB962C8B-B14F-4D97-AF65-F5344CB8AC3E}">
        <p14:creationId xmlns:p14="http://schemas.microsoft.com/office/powerpoint/2010/main" val="2239931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Secondary data give you already first information about the population in a country, e.g. In South Sudan the proportion of children is high while in Syria there is a higher proportion of elderly. </a:t>
            </a:r>
          </a:p>
          <a:p>
            <a:r>
              <a:rPr lang="en-US" dirty="0"/>
              <a:t>This will have an influence on the health interventions / services that are needed. </a:t>
            </a:r>
          </a:p>
          <a:p>
            <a:endParaRPr lang="en-US" dirty="0"/>
          </a:p>
          <a:p>
            <a:endParaRPr lang="en-US" dirty="0"/>
          </a:p>
          <a:p>
            <a:pPr lvl="1"/>
            <a:r>
              <a:rPr lang="en-US" dirty="0"/>
              <a:t>Syria Boys: 0-4</a:t>
            </a:r>
            <a:r>
              <a:rPr lang="en-US" baseline="0" dirty="0"/>
              <a:t> y 5.8% ; 5-9 y 6.3% ; 10-14 y 6.3% -&gt; 18.4%</a:t>
            </a:r>
            <a:endParaRPr lang="en-US" dirty="0"/>
          </a:p>
          <a:p>
            <a:pPr lvl="1"/>
            <a:r>
              <a:rPr lang="en-US" dirty="0"/>
              <a:t>Syria refugees in Lebanon–boys: 0-4 year = 10%,</a:t>
            </a:r>
            <a:r>
              <a:rPr lang="en-US" baseline="0" dirty="0"/>
              <a:t> 5-9 y = 8.6%, 10-14 y = 6.2% -&gt; 24.8%</a:t>
            </a:r>
          </a:p>
          <a:p>
            <a:pPr lvl="1"/>
            <a:r>
              <a:rPr lang="en-US" baseline="0" dirty="0"/>
              <a:t>South Sudan boys: 0-4 y 8%; 5-9 y 7%; 10-14 y 6.2% = 21.2%</a:t>
            </a:r>
            <a:endParaRPr lang="en-US" dirty="0"/>
          </a:p>
          <a:p>
            <a:pPr lvl="1"/>
            <a:r>
              <a:rPr lang="en-US" dirty="0"/>
              <a:t>In high fertility populations</a:t>
            </a:r>
            <a:r>
              <a:rPr lang="en-US" baseline="0" dirty="0"/>
              <a:t> the number of children &lt;5y to may be 15% and &lt;18y between 40-45%; young children require a disproportional share of health services</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19</a:t>
            </a:fld>
            <a:endParaRPr lang="fr-CH"/>
          </a:p>
        </p:txBody>
      </p:sp>
    </p:spTree>
    <p:extLst>
      <p:ext uri="{BB962C8B-B14F-4D97-AF65-F5344CB8AC3E}">
        <p14:creationId xmlns:p14="http://schemas.microsoft.com/office/powerpoint/2010/main" val="1003073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population pyramid of the Syrian refugees in Lebanon in 2016 showed a gap for the (young) adult men. When you take the total camp population to get an indication of the services that are needed this may have an influence, e.g. the proportion of women at child bearing age will be higher than expected </a:t>
            </a:r>
            <a:r>
              <a:rPr lang="en-GB" dirty="0" err="1"/>
              <a:t>whn</a:t>
            </a:r>
            <a:r>
              <a:rPr lang="en-GB" dirty="0"/>
              <a:t> you only look at the total population.</a:t>
            </a:r>
          </a:p>
        </p:txBody>
      </p:sp>
      <p:sp>
        <p:nvSpPr>
          <p:cNvPr id="4" name="Slide Number Placeholder 3"/>
          <p:cNvSpPr>
            <a:spLocks noGrp="1"/>
          </p:cNvSpPr>
          <p:nvPr>
            <p:ph type="sldNum" sz="quarter" idx="10"/>
          </p:nvPr>
        </p:nvSpPr>
        <p:spPr/>
        <p:txBody>
          <a:bodyPr/>
          <a:lstStyle/>
          <a:p>
            <a:fld id="{BC56A1BF-1CC1-4BBD-88CF-BFED76E52D9D}" type="slidenum">
              <a:rPr lang="fr-CH" smtClean="0"/>
              <a:t>20</a:t>
            </a:fld>
            <a:endParaRPr lang="fr-CH"/>
          </a:p>
        </p:txBody>
      </p:sp>
    </p:spTree>
    <p:extLst>
      <p:ext uri="{BB962C8B-B14F-4D97-AF65-F5344CB8AC3E}">
        <p14:creationId xmlns:p14="http://schemas.microsoft.com/office/powerpoint/2010/main" val="3851943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services –top of the health pyramid. In addition to preventative and curative care there is also rehabilitation and palliative care</a:t>
            </a:r>
          </a:p>
          <a:p>
            <a:r>
              <a:rPr lang="en-US" dirty="0"/>
              <a:t>Health</a:t>
            </a:r>
            <a:r>
              <a:rPr lang="en-US" baseline="0" dirty="0"/>
              <a:t> – health sector – health services </a:t>
            </a:r>
          </a:p>
          <a:p>
            <a:r>
              <a:rPr lang="en-US" baseline="0" dirty="0"/>
              <a:t>Health sector; </a:t>
            </a:r>
            <a:r>
              <a:rPr lang="en-US" baseline="0" dirty="0" err="1"/>
              <a:t>MoH</a:t>
            </a:r>
            <a:r>
              <a:rPr lang="en-US" baseline="0" dirty="0"/>
              <a:t> + all structures focusing on health care provision; includes legal aspects and monitoring</a:t>
            </a:r>
          </a:p>
          <a:p>
            <a:r>
              <a:rPr lang="en-US" baseline="0" dirty="0"/>
              <a:t>Health services: regularly services –health promotion, preventive, curative, palliative, rehabilitation.</a:t>
            </a:r>
          </a:p>
          <a:p>
            <a:r>
              <a:rPr lang="en-US" baseline="0" dirty="0"/>
              <a:t>Provision for / in case of emergencies: normal cases, additional cases, …. , risk </a:t>
            </a:r>
            <a:r>
              <a:rPr lang="en-US" baseline="0" dirty="0" err="1"/>
              <a:t>managemet</a:t>
            </a:r>
            <a:endParaRPr lang="en-US" baseline="0" dirty="0"/>
          </a:p>
          <a:p>
            <a:r>
              <a:rPr lang="en-US" baseline="0" dirty="0">
                <a:highlight>
                  <a:srgbClr val="FFFF00"/>
                </a:highlight>
              </a:rPr>
              <a:t>Health emergency preparedness</a:t>
            </a:r>
            <a:endParaRPr lang="en-GB"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3</a:t>
            </a:fld>
            <a:endParaRPr lang="fr-CH"/>
          </a:p>
        </p:txBody>
      </p:sp>
    </p:spTree>
    <p:extLst>
      <p:ext uri="{BB962C8B-B14F-4D97-AF65-F5344CB8AC3E}">
        <p14:creationId xmlns:p14="http://schemas.microsoft.com/office/powerpoint/2010/main" val="390427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WHO website, you find information about diseases. This example brings out different points, e.g. 56.1% of the population in Syria lived in urban settings, while for South Sudan this was 18%. The mortality data show that in South Sudan 9% of deaths were attributed to cardiovascular diseases while in Syria this was 28 %. The main causes of mortality for Syria were due to injuries (48%) while in South Sudan the highest proportion of deaths was caused by communicable diseases, maternal and perinatal and nutritional conditions (63%). This gives you a first indication about the situation.</a:t>
            </a:r>
          </a:p>
        </p:txBody>
      </p:sp>
      <p:sp>
        <p:nvSpPr>
          <p:cNvPr id="4" name="Slide Number Placeholder 3"/>
          <p:cNvSpPr>
            <a:spLocks noGrp="1"/>
          </p:cNvSpPr>
          <p:nvPr>
            <p:ph type="sldNum" sz="quarter" idx="10"/>
          </p:nvPr>
        </p:nvSpPr>
        <p:spPr/>
        <p:txBody>
          <a:bodyPr/>
          <a:lstStyle/>
          <a:p>
            <a:fld id="{BC56A1BF-1CC1-4BBD-88CF-BFED76E52D9D}" type="slidenum">
              <a:rPr lang="fr-CH" smtClean="0"/>
              <a:t>21</a:t>
            </a:fld>
            <a:endParaRPr lang="fr-CH"/>
          </a:p>
        </p:txBody>
      </p:sp>
    </p:spTree>
    <p:extLst>
      <p:ext uri="{BB962C8B-B14F-4D97-AF65-F5344CB8AC3E}">
        <p14:creationId xmlns:p14="http://schemas.microsoft.com/office/powerpoint/2010/main" val="830334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22</a:t>
            </a:fld>
            <a:endParaRPr lang="fr-CH"/>
          </a:p>
        </p:txBody>
      </p:sp>
    </p:spTree>
    <p:extLst>
      <p:ext uri="{BB962C8B-B14F-4D97-AF65-F5344CB8AC3E}">
        <p14:creationId xmlns:p14="http://schemas.microsoft.com/office/powerpoint/2010/main" val="35147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DALYs for a disease or health condition are calculated as the sum of the Years of Life Lost (YLL) due to premature mortality in the population and the Years Lost due to Disability (YLD) for people living with the health condition or its consequences: </a:t>
            </a:r>
            <a:r>
              <a:rPr lang="en-US" b="1" dirty="0"/>
              <a:t>Calculation: DALY = YLL + YLD</a:t>
            </a:r>
          </a:p>
          <a:p>
            <a:r>
              <a:rPr lang="en-US" dirty="0"/>
              <a:t>NB horizontal: scale not same for</a:t>
            </a:r>
            <a:r>
              <a:rPr lang="en-US" baseline="0" dirty="0"/>
              <a:t> both countries</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23</a:t>
            </a:fld>
            <a:endParaRPr lang="fr-CH"/>
          </a:p>
        </p:txBody>
      </p:sp>
    </p:spTree>
    <p:extLst>
      <p:ext uri="{BB962C8B-B14F-4D97-AF65-F5344CB8AC3E}">
        <p14:creationId xmlns:p14="http://schemas.microsoft.com/office/powerpoint/2010/main" val="4270391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find here information about the cause specific DALYS lost for the total population (all age groups, men and women) in Sudan in 2016. </a:t>
            </a:r>
          </a:p>
          <a:p>
            <a:endParaRPr lang="en-GB" dirty="0"/>
          </a:p>
          <a:p>
            <a:pPr fontAlgn="base"/>
            <a:r>
              <a:rPr lang="en-US" dirty="0"/>
              <a:t>DALYs for a disease or health condition are calculated as the sum of the Years of Life Lost (YLL) due to premature mortality in the population and the Years Lost due to Disability (YLD) for people living with the health condition or its consequences: </a:t>
            </a:r>
            <a:r>
              <a:rPr lang="en-US" b="1" dirty="0"/>
              <a:t>Calculation: DALY = YLL + YLD</a:t>
            </a:r>
          </a:p>
          <a:p>
            <a:r>
              <a:rPr lang="en-US"/>
              <a:t>NB horizontal: scale not same for</a:t>
            </a:r>
            <a:r>
              <a:rPr lang="en-US" baseline="0"/>
              <a:t> both countries</a:t>
            </a:r>
            <a:endParaRPr lang="en-US"/>
          </a:p>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24</a:t>
            </a:fld>
            <a:endParaRPr lang="fr-CH"/>
          </a:p>
        </p:txBody>
      </p:sp>
    </p:spTree>
    <p:extLst>
      <p:ext uri="{BB962C8B-B14F-4D97-AF65-F5344CB8AC3E}">
        <p14:creationId xmlns:p14="http://schemas.microsoft.com/office/powerpoint/2010/main" val="3987179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certain diseases, the burden varies per region in the world. An example of this is meningococcal meningitis which is observed worldwide but the highest burden of the disease is in the meningitis belt of sub-Saharan Africa, stretching from Senegal in the west to Ethiopia in the east. </a:t>
            </a:r>
          </a:p>
          <a:p>
            <a:r>
              <a:rPr lang="en-US" sz="1200" b="0" i="0" u="none" strike="noStrike" kern="1200" dirty="0">
                <a:solidFill>
                  <a:schemeClr val="tx1"/>
                </a:solidFill>
                <a:effectLst/>
                <a:latin typeface="+mn-lt"/>
                <a:ea typeface="+mn-ea"/>
                <a:cs typeface="+mn-cs"/>
              </a:rPr>
              <a:t>Around 30 000 cases are still reported each year from that area (source WHO), a point to consider from the onset of a crisis in this region. </a:t>
            </a:r>
            <a:endParaRPr lang="en-GB" b="0" dirty="0"/>
          </a:p>
        </p:txBody>
      </p:sp>
      <p:sp>
        <p:nvSpPr>
          <p:cNvPr id="4" name="Slide Number Placeholder 3"/>
          <p:cNvSpPr>
            <a:spLocks noGrp="1"/>
          </p:cNvSpPr>
          <p:nvPr>
            <p:ph type="sldNum" sz="quarter" idx="10"/>
          </p:nvPr>
        </p:nvSpPr>
        <p:spPr/>
        <p:txBody>
          <a:bodyPr/>
          <a:lstStyle/>
          <a:p>
            <a:fld id="{BC56A1BF-1CC1-4BBD-88CF-BFED76E52D9D}" type="slidenum">
              <a:rPr lang="fr-CH" smtClean="0"/>
              <a:t>25</a:t>
            </a:fld>
            <a:endParaRPr lang="fr-CH"/>
          </a:p>
        </p:txBody>
      </p:sp>
    </p:spTree>
    <p:extLst>
      <p:ext uri="{BB962C8B-B14F-4D97-AF65-F5344CB8AC3E}">
        <p14:creationId xmlns:p14="http://schemas.microsoft.com/office/powerpoint/2010/main" val="3275483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discussed already during the module ‘Setting the Scene’, certain crisis types result in other health impacts than others. Do you remember?</a:t>
            </a:r>
          </a:p>
        </p:txBody>
      </p:sp>
      <p:sp>
        <p:nvSpPr>
          <p:cNvPr id="4" name="Slide Number Placeholder 3"/>
          <p:cNvSpPr>
            <a:spLocks noGrp="1"/>
          </p:cNvSpPr>
          <p:nvPr>
            <p:ph type="sldNum" sz="quarter" idx="10"/>
          </p:nvPr>
        </p:nvSpPr>
        <p:spPr/>
        <p:txBody>
          <a:bodyPr/>
          <a:lstStyle/>
          <a:p>
            <a:fld id="{BC56A1BF-1CC1-4BBD-88CF-BFED76E52D9D}" type="slidenum">
              <a:rPr lang="fr-CH" smtClean="0"/>
              <a:t>26</a:t>
            </a:fld>
            <a:endParaRPr lang="fr-CH"/>
          </a:p>
        </p:txBody>
      </p:sp>
    </p:spTree>
    <p:extLst>
      <p:ext uri="{BB962C8B-B14F-4D97-AF65-F5344CB8AC3E}">
        <p14:creationId xmlns:p14="http://schemas.microsoft.com/office/powerpoint/2010/main" val="1138160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in plenary -&gt; see next slide which gives a brief summary</a:t>
            </a:r>
          </a:p>
        </p:txBody>
      </p:sp>
      <p:sp>
        <p:nvSpPr>
          <p:cNvPr id="4" name="Slide Number Placeholder 3"/>
          <p:cNvSpPr>
            <a:spLocks noGrp="1"/>
          </p:cNvSpPr>
          <p:nvPr>
            <p:ph type="sldNum" sz="quarter" idx="10"/>
          </p:nvPr>
        </p:nvSpPr>
        <p:spPr/>
        <p:txBody>
          <a:bodyPr/>
          <a:lstStyle/>
          <a:p>
            <a:fld id="{BC56A1BF-1CC1-4BBD-88CF-BFED76E52D9D}" type="slidenum">
              <a:rPr lang="fr-CH" smtClean="0"/>
              <a:t>27</a:t>
            </a:fld>
            <a:endParaRPr lang="fr-CH"/>
          </a:p>
        </p:txBody>
      </p:sp>
    </p:spTree>
    <p:extLst>
      <p:ext uri="{BB962C8B-B14F-4D97-AF65-F5344CB8AC3E}">
        <p14:creationId xmlns:p14="http://schemas.microsoft.com/office/powerpoint/2010/main" val="1453828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noProof="0" dirty="0"/>
              <a:t>Keep in mind the type of crisis and where you are. Generally you will see an increased prevalence /worsening of diseases that are present in the context, compounded by problems that are directly linked to the crisis</a:t>
            </a:r>
          </a:p>
          <a:p>
            <a:pPr marL="171450" indent="-171450">
              <a:buFont typeface="Arial" panose="020B0604020202020204" pitchFamily="34" charset="0"/>
              <a:buChar char="•"/>
            </a:pPr>
            <a:r>
              <a:rPr lang="en-GB" noProof="0" dirty="0"/>
              <a:t>Important that national prioritized diseases and health programmes are addressed </a:t>
            </a:r>
          </a:p>
          <a:p>
            <a:pPr marL="171450" indent="-171450">
              <a:buFont typeface="Arial" panose="020B0604020202020204" pitchFamily="34" charset="0"/>
              <a:buChar char="•"/>
            </a:pPr>
            <a:r>
              <a:rPr lang="en-GB" noProof="0" dirty="0"/>
              <a:t>Avoid vertical disease programme approaches which undermine harmonization and efficiency of health services provision</a:t>
            </a:r>
          </a:p>
          <a:p>
            <a:pPr marL="171450" indent="-171450">
              <a:buFont typeface="Arial" panose="020B0604020202020204" pitchFamily="34" charset="0"/>
              <a:buChar char="•"/>
            </a:pPr>
            <a:r>
              <a:rPr lang="en-GB" noProof="0" dirty="0"/>
              <a:t>This can be achieved through packages of services which integrate the different health services provided under the disease programmes </a:t>
            </a:r>
          </a:p>
          <a:p>
            <a:pPr marL="171450" indent="-171450">
              <a:buFont typeface="Arial" panose="020B0604020202020204" pitchFamily="34" charset="0"/>
              <a:buChar char="•"/>
            </a:pPr>
            <a:endParaRPr lang="fr-CH"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C56A1BF-1CC1-4BBD-88CF-BFED76E52D9D}" type="slidenum">
              <a:rPr lang="fr-CH" smtClean="0"/>
              <a:t>28</a:t>
            </a:fld>
            <a:endParaRPr lang="fr-CH"/>
          </a:p>
        </p:txBody>
      </p:sp>
    </p:spTree>
    <p:extLst>
      <p:ext uri="{BB962C8B-B14F-4D97-AF65-F5344CB8AC3E}">
        <p14:creationId xmlns:p14="http://schemas.microsoft.com/office/powerpoint/2010/main" val="942495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29</a:t>
            </a:fld>
            <a:endParaRPr lang="fr-CH"/>
          </a:p>
        </p:txBody>
      </p:sp>
    </p:spTree>
    <p:extLst>
      <p:ext uri="{BB962C8B-B14F-4D97-AF65-F5344CB8AC3E}">
        <p14:creationId xmlns:p14="http://schemas.microsoft.com/office/powerpoint/2010/main" val="3765849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Question in plenary -&gt; get out answers from the participants. </a:t>
            </a:r>
          </a:p>
          <a:p>
            <a:pPr defTabSz="933237">
              <a:defRPr/>
            </a:pPr>
            <a:endParaRPr lang="en-US" dirty="0"/>
          </a:p>
          <a:p>
            <a:pPr defTabSz="933237">
              <a:defRPr/>
            </a:pPr>
            <a:r>
              <a:rPr lang="en-US" dirty="0"/>
              <a:t>Data show that the average </a:t>
            </a:r>
            <a:r>
              <a:rPr lang="en-US" dirty="0" err="1"/>
              <a:t>Nbr</a:t>
            </a:r>
            <a:r>
              <a:rPr lang="en-US" dirty="0"/>
              <a:t>. of out-patient consultation per year in the general population vary: Colombia 1.7, Netherlands</a:t>
            </a:r>
            <a:r>
              <a:rPr lang="en-US" baseline="0" dirty="0"/>
              <a:t> 8, South Korea 16</a:t>
            </a:r>
            <a:r>
              <a:rPr lang="en-US" dirty="0"/>
              <a:t>  (WHO). </a:t>
            </a:r>
          </a:p>
          <a:p>
            <a:pPr defTabSz="933237">
              <a:defRPr/>
            </a:pPr>
            <a:r>
              <a:rPr lang="en-US" dirty="0"/>
              <a:t>The following slide gives an overview of the rough calculations that can be made -&gt; see speaking notes there for explanation how it comes to the 1% - 1% ….</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30</a:t>
            </a:fld>
            <a:endParaRPr lang="fr-CH"/>
          </a:p>
        </p:txBody>
      </p:sp>
    </p:spTree>
    <p:extLst>
      <p:ext uri="{BB962C8B-B14F-4D97-AF65-F5344CB8AC3E}">
        <p14:creationId xmlns:p14="http://schemas.microsoft.com/office/powerpoint/2010/main" val="34749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should keep in mind that treating diseases without considering other public health measures will mean that people get into a vicious circle. </a:t>
            </a:r>
          </a:p>
          <a:p>
            <a:r>
              <a:rPr lang="en-GB" dirty="0"/>
              <a:t>E.g. diarrhoeal diseases -&gt; going back home to an environment with poor water and sanitation -&gt; back in the clinic with diarrhoea. </a:t>
            </a:r>
          </a:p>
        </p:txBody>
      </p:sp>
      <p:sp>
        <p:nvSpPr>
          <p:cNvPr id="4" name="Slide Number Placeholder 3"/>
          <p:cNvSpPr>
            <a:spLocks noGrp="1"/>
          </p:cNvSpPr>
          <p:nvPr>
            <p:ph type="sldNum" sz="quarter" idx="10"/>
          </p:nvPr>
        </p:nvSpPr>
        <p:spPr/>
        <p:txBody>
          <a:bodyPr/>
          <a:lstStyle/>
          <a:p>
            <a:fld id="{BC56A1BF-1CC1-4BBD-88CF-BFED76E52D9D}" type="slidenum">
              <a:rPr lang="fr-CH" smtClean="0"/>
              <a:t>4</a:t>
            </a:fld>
            <a:endParaRPr lang="fr-CH"/>
          </a:p>
        </p:txBody>
      </p:sp>
    </p:spTree>
    <p:extLst>
      <p:ext uri="{BB962C8B-B14F-4D97-AF65-F5344CB8AC3E}">
        <p14:creationId xmlns:p14="http://schemas.microsoft.com/office/powerpoint/2010/main" val="1742476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2008/9:</a:t>
            </a:r>
            <a:r>
              <a:rPr lang="en-US" baseline="0" dirty="0"/>
              <a:t> 2 studies refugee camps -&gt; average utilization out-patient 2.2 consultations/y (variation –Africa 1.8, Asia 3.5; women &gt; men). Other studies similar -&gt; can derive roughly %: putting at 4 consultation /y in acute crisis -&gt; 10’000 people: 40’000 consultations/y -&gt; divide by 400 days -&gt; 100/day -&gt; 100/10'000 = 1%. Is high based estimate -&gt; will decrease when situation stabilizes and preventive measures have positive effect on morbidity. Hospital admission rate: rough estimate  40/1000 / year, or 1/10.000 day -&gt; corresponds to 1% of daily consultation. When estimate average length of hospitalization 10 days need for one hospital bed for 1000 people. Depending on situation distribution workload per service will vary (kids, WW, .......).  </a:t>
            </a:r>
            <a:r>
              <a:rPr lang="en-US" i="1" baseline="0" dirty="0"/>
              <a:t>Source: Pierre Perrin: Santé </a:t>
            </a:r>
            <a:r>
              <a:rPr lang="en-US" i="1" baseline="0" dirty="0" err="1"/>
              <a:t>Publique</a:t>
            </a:r>
            <a:r>
              <a:rPr lang="en-US" i="1" baseline="0" dirty="0"/>
              <a:t> et </a:t>
            </a:r>
            <a:r>
              <a:rPr lang="en-US" i="1" baseline="0" dirty="0" err="1"/>
              <a:t>Sécurité</a:t>
            </a:r>
            <a:r>
              <a:rPr lang="en-US" i="1" baseline="0" dirty="0"/>
              <a:t> </a:t>
            </a:r>
            <a:r>
              <a:rPr lang="en-US" i="1" baseline="0" dirty="0" err="1"/>
              <a:t>Humaine</a:t>
            </a:r>
            <a:r>
              <a:rPr lang="en-US" i="1" baseline="0" dirty="0"/>
              <a:t> </a:t>
            </a:r>
            <a:r>
              <a:rPr lang="en-US" i="1" baseline="0" dirty="0" err="1"/>
              <a:t>dans</a:t>
            </a:r>
            <a:r>
              <a:rPr lang="en-US" i="1" baseline="0" dirty="0"/>
              <a:t> les </a:t>
            </a:r>
            <a:r>
              <a:rPr lang="en-US" i="1" baseline="0" dirty="0" err="1"/>
              <a:t>Conflits</a:t>
            </a:r>
            <a:r>
              <a:rPr lang="en-US" i="1" baseline="0" dirty="0"/>
              <a:t> Armée (2015)</a:t>
            </a:r>
            <a:endParaRPr lang="en-US" baseline="0" dirty="0"/>
          </a:p>
          <a:p>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31</a:t>
            </a:fld>
            <a:endParaRPr lang="fr-CH"/>
          </a:p>
        </p:txBody>
      </p:sp>
    </p:spTree>
    <p:extLst>
      <p:ext uri="{BB962C8B-B14F-4D97-AF65-F5344CB8AC3E}">
        <p14:creationId xmlns:p14="http://schemas.microsoft.com/office/powerpoint/2010/main" val="2188204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Explain the exercise and put the next slide in view when the participants are doing the groupwork, so that they are clear about their tasks</a:t>
            </a:r>
          </a:p>
          <a:p>
            <a:endParaRPr lang="en-US" dirty="0"/>
          </a:p>
          <a:p>
            <a:r>
              <a:rPr lang="en-US" dirty="0"/>
              <a:t>Where possible,</a:t>
            </a:r>
            <a:r>
              <a:rPr lang="en-US" baseline="0" dirty="0"/>
              <a:t> support existing services (infra-structure, expertise, resources; re-open services that were closed). </a:t>
            </a:r>
          </a:p>
          <a:p>
            <a:r>
              <a:rPr lang="en-US" baseline="0" dirty="0"/>
              <a:t>When services overwhelmed, part of population no access to existing services, security reasons, ........</a:t>
            </a:r>
          </a:p>
          <a:p>
            <a:r>
              <a:rPr lang="en-US" baseline="0" dirty="0"/>
              <a:t>When additional/new services needed, ensure these are integrated in the existing health system (e.g. professional norms and standards, sharing data, not draining staff existing services).  Fixed vs mobile services. Ensure minimal standards for foreign medical team are met.</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33</a:t>
            </a:fld>
            <a:endParaRPr lang="fr-CH"/>
          </a:p>
        </p:txBody>
      </p:sp>
    </p:spTree>
    <p:extLst>
      <p:ext uri="{BB962C8B-B14F-4D97-AF65-F5344CB8AC3E}">
        <p14:creationId xmlns:p14="http://schemas.microsoft.com/office/powerpoint/2010/main" val="459564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34</a:t>
            </a:fld>
            <a:endParaRPr lang="fr-CH"/>
          </a:p>
        </p:txBody>
      </p:sp>
    </p:spTree>
    <p:extLst>
      <p:ext uri="{BB962C8B-B14F-4D97-AF65-F5344CB8AC3E}">
        <p14:creationId xmlns:p14="http://schemas.microsoft.com/office/powerpoint/2010/main" val="1532490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Should meet the essential</a:t>
            </a:r>
            <a:r>
              <a:rPr lang="en-GB" baseline="0" dirty="0"/>
              <a:t> </a:t>
            </a:r>
            <a:r>
              <a:rPr lang="en-GB" dirty="0"/>
              <a:t>package of health services; those linked</a:t>
            </a:r>
            <a:r>
              <a:rPr lang="en-GB" baseline="0" dirty="0"/>
              <a:t> to the national prescription guidelines; local </a:t>
            </a:r>
          </a:p>
          <a:p>
            <a:pPr marL="228600" indent="-228600">
              <a:buAutoNum type="arabicPeriod"/>
            </a:pPr>
            <a:r>
              <a:rPr lang="en-GB" dirty="0"/>
              <a:t>Pre-qualified drugs (good manufacturing licenses);</a:t>
            </a:r>
            <a:r>
              <a:rPr lang="en-GB" baseline="0" dirty="0"/>
              <a:t> good storage; be aware of the risk that good drugs may be replaced by sub-standard or fake drugs</a:t>
            </a:r>
          </a:p>
          <a:p>
            <a:pPr marL="228600" indent="-228600">
              <a:buAutoNum type="arabicPeriod"/>
            </a:pPr>
            <a:r>
              <a:rPr lang="en-GB" baseline="0" dirty="0"/>
              <a:t>Depends on availability, quality assurance</a:t>
            </a:r>
            <a:r>
              <a:rPr lang="en-GB" dirty="0"/>
              <a:t> and cost + import licenses</a:t>
            </a:r>
          </a:p>
          <a:p>
            <a:pPr marL="228600" indent="-228600">
              <a:buAutoNum type="arabicPeriod"/>
            </a:pPr>
            <a:r>
              <a:rPr lang="en-GB" baseline="0" dirty="0"/>
              <a:t> Acute crisis: push with existing kits -&gt; move to supplies adapted health centre case mix: (line items) = pull</a:t>
            </a:r>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35</a:t>
            </a:fld>
            <a:endParaRPr lang="fr-CH"/>
          </a:p>
        </p:txBody>
      </p:sp>
    </p:spTree>
    <p:extLst>
      <p:ext uri="{BB962C8B-B14F-4D97-AF65-F5344CB8AC3E}">
        <p14:creationId xmlns:p14="http://schemas.microsoft.com/office/powerpoint/2010/main" val="1444167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may be an essential medicine package in the</a:t>
            </a:r>
            <a:r>
              <a:rPr lang="en-US" baseline="0" dirty="0"/>
              <a:t> country. Country specific supplies will be linked to the specific situation. Where possible these should be used. At global level work is done for these medical kits (MISP, NCDs). Certain content kits is not accepted by countries, e.g. Greece considers content not up to standard (e.g. for palliative care), anti-psychotic drugs in NCD kit may cause problems, malaria tablets in kits in zones where the disease is not present -&gt; authorities may ask to remove items. </a:t>
            </a:r>
            <a:r>
              <a:rPr lang="en-US" dirty="0"/>
              <a:t>Leaflets</a:t>
            </a:r>
            <a:r>
              <a:rPr lang="en-US" baseline="0" dirty="0"/>
              <a:t> that come with the kits may not be in your national language and some drugs may be un-know.</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36</a:t>
            </a:fld>
            <a:endParaRPr lang="fr-CH"/>
          </a:p>
        </p:txBody>
      </p:sp>
    </p:spTree>
    <p:extLst>
      <p:ext uri="{BB962C8B-B14F-4D97-AF65-F5344CB8AC3E}">
        <p14:creationId xmlns:p14="http://schemas.microsoft.com/office/powerpoint/2010/main" val="2598005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movie is embedded in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available separate on the H.E.L.P. course facilitators’ platform and through https://www.icrc.org/en/document/afghanistan-healing-wounds-war</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37</a:t>
            </a:fld>
            <a:endParaRPr lang="fr-CH"/>
          </a:p>
        </p:txBody>
      </p:sp>
    </p:spTree>
    <p:extLst>
      <p:ext uri="{BB962C8B-B14F-4D97-AF65-F5344CB8AC3E}">
        <p14:creationId xmlns:p14="http://schemas.microsoft.com/office/powerpoint/2010/main" val="2538595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Farzana: pre-hospital care -&gt; hospital care /amputation -&gt; physical rehabilitation. </a:t>
            </a:r>
          </a:p>
          <a:p>
            <a:r>
              <a:rPr lang="en-GB" dirty="0"/>
              <a:t>Over time, Farzana will need replacement / adaptations of her prosthesis</a:t>
            </a:r>
          </a:p>
          <a:p>
            <a:r>
              <a:rPr lang="en-GB" dirty="0"/>
              <a:t>She may need psychological support</a:t>
            </a:r>
          </a:p>
          <a:p>
            <a:r>
              <a:rPr lang="en-GB" dirty="0"/>
              <a:t>There may be a moment that she gets a problem with her stump which may require an intervention </a:t>
            </a:r>
          </a:p>
          <a:p>
            <a:r>
              <a:rPr lang="en-GB" dirty="0"/>
              <a:t>Socio-economic integration is essential too. </a:t>
            </a:r>
          </a:p>
          <a:p>
            <a:endParaRPr lang="en-GB" dirty="0"/>
          </a:p>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38</a:t>
            </a:fld>
            <a:endParaRPr lang="fr-CH"/>
          </a:p>
        </p:txBody>
      </p:sp>
    </p:spTree>
    <p:extLst>
      <p:ext uri="{BB962C8B-B14F-4D97-AF65-F5344CB8AC3E}">
        <p14:creationId xmlns:p14="http://schemas.microsoft.com/office/powerpoint/2010/main" val="1287163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39</a:t>
            </a:fld>
            <a:endParaRPr lang="fr-CH"/>
          </a:p>
        </p:txBody>
      </p:sp>
    </p:spTree>
    <p:extLst>
      <p:ext uri="{BB962C8B-B14F-4D97-AF65-F5344CB8AC3E}">
        <p14:creationId xmlns:p14="http://schemas.microsoft.com/office/powerpoint/2010/main" val="1846318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Continuum of care implies a continuum over time and between different levels of health care</a:t>
            </a:r>
          </a:p>
          <a:p>
            <a:pPr defTabSz="933237">
              <a:defRPr/>
            </a:pPr>
            <a:r>
              <a:rPr lang="en-US" dirty="0"/>
              <a:t>Examples:</a:t>
            </a:r>
            <a:r>
              <a:rPr lang="en-US" baseline="0" dirty="0"/>
              <a:t> diabetes, paraplegia, tuberculosis, pregnancy…… </a:t>
            </a:r>
          </a:p>
          <a:p>
            <a:pPr defTabSz="933237">
              <a:defRPr/>
            </a:pPr>
            <a:r>
              <a:rPr lang="en-US" baseline="0" dirty="0"/>
              <a:t>When long term consequences are not considered this may be ‘’costly’’, e.g. no proper antenatal care may result in a disabled child or maternal death, a not properly managed diabetes may result in ulcers -&gt; amputation.  </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40</a:t>
            </a:fld>
            <a:endParaRPr lang="fr-CH"/>
          </a:p>
        </p:txBody>
      </p:sp>
    </p:spTree>
    <p:extLst>
      <p:ext uri="{BB962C8B-B14F-4D97-AF65-F5344CB8AC3E}">
        <p14:creationId xmlns:p14="http://schemas.microsoft.com/office/powerpoint/2010/main" val="2202731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NB.</a:t>
            </a:r>
            <a:r>
              <a:rPr lang="en-US" baseline="0" dirty="0"/>
              <a:t> Don’t forget to make the invisible people visible</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41</a:t>
            </a:fld>
            <a:endParaRPr lang="fr-CH"/>
          </a:p>
        </p:txBody>
      </p:sp>
    </p:spTree>
    <p:extLst>
      <p:ext uri="{BB962C8B-B14F-4D97-AF65-F5344CB8AC3E}">
        <p14:creationId xmlns:p14="http://schemas.microsoft.com/office/powerpoint/2010/main" val="94527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exercise is meant to bring out the difference between countries from the users perspective. </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5</a:t>
            </a:fld>
            <a:endParaRPr lang="fr-CH"/>
          </a:p>
        </p:txBody>
      </p:sp>
    </p:spTree>
    <p:extLst>
      <p:ext uri="{BB962C8B-B14F-4D97-AF65-F5344CB8AC3E}">
        <p14:creationId xmlns:p14="http://schemas.microsoft.com/office/powerpoint/2010/main" val="98898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approach that you could use to group these.</a:t>
            </a:r>
            <a:r>
              <a:rPr lang="en-US" baseline="0" dirty="0"/>
              <a:t> </a:t>
            </a:r>
          </a:p>
          <a:p>
            <a:r>
              <a:rPr lang="en-US" dirty="0"/>
              <a:t>Committee</a:t>
            </a:r>
            <a:r>
              <a:rPr lang="en-US" baseline="0" dirty="0"/>
              <a:t> on Economic, Social and Cultural Rights (CESCR) General Comment </a:t>
            </a:r>
          </a:p>
          <a:p>
            <a:r>
              <a:rPr lang="en-US" baseline="0" dirty="0"/>
              <a:t>No. 14: The Right to the Highest Attainable Standard of Health </a:t>
            </a:r>
            <a:endParaRPr lang="en-GB" dirty="0"/>
          </a:p>
          <a:p>
            <a:endParaRPr lang="fr-CH" dirty="0"/>
          </a:p>
          <a:p>
            <a:r>
              <a:rPr lang="en-GB" noProof="0" dirty="0"/>
              <a:t>Accessibility –different</a:t>
            </a:r>
            <a:r>
              <a:rPr lang="en-GB" baseline="0" noProof="0" dirty="0"/>
              <a:t> factors, e.g. cultural, affordability, geographic, security, …… </a:t>
            </a:r>
            <a:endParaRPr lang="en-GB" noProof="0" dirty="0"/>
          </a:p>
        </p:txBody>
      </p:sp>
      <p:sp>
        <p:nvSpPr>
          <p:cNvPr id="4" name="Slide Number Placeholder 3"/>
          <p:cNvSpPr>
            <a:spLocks noGrp="1"/>
          </p:cNvSpPr>
          <p:nvPr>
            <p:ph type="sldNum" sz="quarter" idx="10"/>
          </p:nvPr>
        </p:nvSpPr>
        <p:spPr/>
        <p:txBody>
          <a:bodyPr/>
          <a:lstStyle/>
          <a:p>
            <a:fld id="{BC56A1BF-1CC1-4BBD-88CF-BFED76E52D9D}" type="slidenum">
              <a:rPr lang="fr-CH" smtClean="0"/>
              <a:t>43</a:t>
            </a:fld>
            <a:endParaRPr lang="fr-CH"/>
          </a:p>
        </p:txBody>
      </p:sp>
    </p:spTree>
    <p:extLst>
      <p:ext uri="{BB962C8B-B14F-4D97-AF65-F5344CB8AC3E}">
        <p14:creationId xmlns:p14="http://schemas.microsoft.com/office/powerpoint/2010/main" val="258096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FCV = fragile, conflict and violence</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44</a:t>
            </a:fld>
            <a:endParaRPr lang="fr-CH"/>
          </a:p>
        </p:txBody>
      </p:sp>
    </p:spTree>
    <p:extLst>
      <p:ext uri="{BB962C8B-B14F-4D97-AF65-F5344CB8AC3E}">
        <p14:creationId xmlns:p14="http://schemas.microsoft.com/office/powerpoint/2010/main" val="3828800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Globally, poor-quality health care causes harm to human health, with between 5.7 and 8.4 million deaths occurring annually in low- and middle-income countries due to inadequate care. It can be expected that this applies even more so to countries affected by extreme adversity.  Resilient health services require quality as a foundation. The success and value of UHC depends on its ability to provide quality services to all people, everywhere. </a:t>
            </a:r>
            <a:r>
              <a:rPr lang="en-GB" sz="1200" kern="1200" dirty="0">
                <a:solidFill>
                  <a:schemeClr val="tx1"/>
                </a:solidFill>
                <a:effectLst/>
                <a:latin typeface="+mn-lt"/>
                <a:ea typeface="+mn-ea"/>
                <a:cs typeface="+mn-cs"/>
              </a:rPr>
              <a:t>National Academies of Sciences, Engineering and Medicine. 2018. Crossing the Global Quality Chasm: Improving Health Care Worldwide. Washington, DC:  The National Academies Press. </a:t>
            </a:r>
            <a:r>
              <a:rPr lang="en-GB" sz="1200" kern="1200" dirty="0" err="1">
                <a:solidFill>
                  <a:schemeClr val="tx1"/>
                </a:solidFill>
                <a:effectLst/>
                <a:latin typeface="+mn-lt"/>
                <a:ea typeface="+mn-ea"/>
                <a:cs typeface="+mn-cs"/>
              </a:rPr>
              <a:t>Doi</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https://doi.org/10.17226/XXXXX</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r>
              <a:rPr lang="en-US" dirty="0"/>
              <a:t>Hospital infections affect 14 out of every 100 patients admitted, much higher in LMIC, no data on emergency settings</a:t>
            </a:r>
          </a:p>
          <a:p>
            <a:r>
              <a:rPr lang="en-US" dirty="0"/>
              <a:t>“Access to an improved water source within 500m” 58% of facilities in AFRO (23 country sample), probably much worse in FCVs </a:t>
            </a:r>
          </a:p>
          <a:p>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45</a:t>
            </a:fld>
            <a:endParaRPr lang="fr-CH"/>
          </a:p>
        </p:txBody>
      </p:sp>
    </p:spTree>
    <p:extLst>
      <p:ext uri="{BB962C8B-B14F-4D97-AF65-F5344CB8AC3E}">
        <p14:creationId xmlns:p14="http://schemas.microsoft.com/office/powerpoint/2010/main" val="23180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Health cluster partners recognized the importance of quality of care in humanitarian settings -&gt; Establishment of Quality Improvement Task Team (QITT) was established in March 2019.</a:t>
            </a:r>
          </a:p>
          <a:p>
            <a:pPr marL="171450" indent="-171450">
              <a:buFont typeface="Arial" panose="020B0604020202020204" pitchFamily="34" charset="0"/>
              <a:buChar char="•"/>
            </a:pPr>
            <a:r>
              <a:rPr lang="en-US" dirty="0"/>
              <a:t>A variety of humanitarian actors are investing in quality of care tools (tools to assess quality issues and to improve quality); WHO with health cluster partners are in a in process of developing a standardized tool for these assessment (Currently focusing on primary level)</a:t>
            </a:r>
          </a:p>
          <a:p>
            <a:pPr marL="171450" indent="-171450">
              <a:buFont typeface="Arial" panose="020B0604020202020204" pitchFamily="34" charset="0"/>
              <a:buChar char="•"/>
            </a:pPr>
            <a:r>
              <a:rPr lang="en-US" dirty="0"/>
              <a:t>Pre-qualification criteria for deployment teams + international recognized certification;  https://www.who.int/hac/techguidance/preparedness/emergency_medical_teams/en/</a:t>
            </a:r>
          </a:p>
        </p:txBody>
      </p:sp>
      <p:sp>
        <p:nvSpPr>
          <p:cNvPr id="4" name="Slide Number Placeholder 3"/>
          <p:cNvSpPr>
            <a:spLocks noGrp="1"/>
          </p:cNvSpPr>
          <p:nvPr>
            <p:ph type="sldNum" sz="quarter" idx="10"/>
          </p:nvPr>
        </p:nvSpPr>
        <p:spPr/>
        <p:txBody>
          <a:bodyPr/>
          <a:lstStyle/>
          <a:p>
            <a:fld id="{BC56A1BF-1CC1-4BBD-88CF-BFED76E52D9D}" type="slidenum">
              <a:rPr lang="fr-CH" smtClean="0"/>
              <a:t>46</a:t>
            </a:fld>
            <a:endParaRPr lang="fr-CH"/>
          </a:p>
        </p:txBody>
      </p:sp>
    </p:spTree>
    <p:extLst>
      <p:ext uri="{BB962C8B-B14F-4D97-AF65-F5344CB8AC3E}">
        <p14:creationId xmlns:p14="http://schemas.microsoft.com/office/powerpoint/2010/main" val="210367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are different institution</a:t>
            </a:r>
            <a:r>
              <a:rPr lang="en-US" baseline="0" dirty="0"/>
              <a:t>s at different levels. </a:t>
            </a:r>
          </a:p>
          <a:p>
            <a:pPr defTabSz="933237">
              <a:defRPr/>
            </a:pPr>
            <a:r>
              <a:rPr lang="en-US" baseline="0" dirty="0"/>
              <a:t>Also called service delivery platforms. </a:t>
            </a:r>
          </a:p>
          <a:p>
            <a:pPr defTabSz="933237">
              <a:defRPr/>
            </a:pPr>
            <a:r>
              <a:rPr lang="en-US" baseline="0" dirty="0"/>
              <a:t>The levels may vary per context. </a:t>
            </a:r>
          </a:p>
          <a:p>
            <a:pPr defTabSz="933237">
              <a:defRPr/>
            </a:pPr>
            <a:r>
              <a:rPr lang="en-US" baseline="0" dirty="0"/>
              <a:t>Some of these platforms may be mobile (both in crisis and non-crisis situations). </a:t>
            </a:r>
          </a:p>
          <a:p>
            <a:pPr defTabSz="933237">
              <a:defRPr/>
            </a:pPr>
            <a:r>
              <a:rPr lang="en-US" baseline="0" dirty="0"/>
              <a:t>Crisis-specific service delivery platforms?</a:t>
            </a:r>
            <a:endParaRPr lang="en-GB"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6</a:t>
            </a:fld>
            <a:endParaRPr lang="fr-CH"/>
          </a:p>
        </p:txBody>
      </p:sp>
    </p:spTree>
    <p:extLst>
      <p:ext uri="{BB962C8B-B14F-4D97-AF65-F5344CB8AC3E}">
        <p14:creationId xmlns:p14="http://schemas.microsoft.com/office/powerpoint/2010/main" val="301728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An example. DCP3 =</a:t>
            </a:r>
            <a:r>
              <a:rPr lang="en-US" baseline="0" dirty="0"/>
              <a:t> disease control priorities, </a:t>
            </a:r>
          </a:p>
          <a:p>
            <a:pPr defTabSz="933237">
              <a:defRPr/>
            </a:pPr>
            <a:r>
              <a:rPr lang="en-US" baseline="0" dirty="0"/>
              <a:t>Costed packages of health services</a:t>
            </a:r>
          </a:p>
          <a:p>
            <a:pPr defTabSz="933237">
              <a:defRPr/>
            </a:pPr>
            <a:r>
              <a:rPr lang="en-US" baseline="0" dirty="0"/>
              <a:t>UHC intervention menu</a:t>
            </a:r>
          </a:p>
          <a:p>
            <a:pPr defTabSz="933237">
              <a:defRPr/>
            </a:pPr>
            <a:r>
              <a:rPr lang="en-US" baseline="0" dirty="0"/>
              <a:t>Population and individual health services</a:t>
            </a: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7</a:t>
            </a:fld>
            <a:endParaRPr lang="fr-CH"/>
          </a:p>
        </p:txBody>
      </p:sp>
    </p:spTree>
    <p:extLst>
      <p:ext uri="{BB962C8B-B14F-4D97-AF65-F5344CB8AC3E}">
        <p14:creationId xmlns:p14="http://schemas.microsoft.com/office/powerpoint/2010/main" val="33653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example: Nigeria</a:t>
            </a:r>
          </a:p>
          <a:p>
            <a:r>
              <a:rPr lang="en-US" dirty="0"/>
              <a:t>Focusses on pre-hospital care</a:t>
            </a:r>
          </a:p>
        </p:txBody>
      </p:sp>
      <p:sp>
        <p:nvSpPr>
          <p:cNvPr id="4" name="Slide Number Placeholder 3"/>
          <p:cNvSpPr>
            <a:spLocks noGrp="1"/>
          </p:cNvSpPr>
          <p:nvPr>
            <p:ph type="sldNum" sz="quarter" idx="10"/>
          </p:nvPr>
        </p:nvSpPr>
        <p:spPr/>
        <p:txBody>
          <a:bodyPr/>
          <a:lstStyle/>
          <a:p>
            <a:fld id="{BC56A1BF-1CC1-4BBD-88CF-BFED76E52D9D}" type="slidenum">
              <a:rPr lang="fr-CH" smtClean="0"/>
              <a:t>8</a:t>
            </a:fld>
            <a:endParaRPr lang="fr-CH"/>
          </a:p>
        </p:txBody>
      </p:sp>
    </p:spTree>
    <p:extLst>
      <p:ext uri="{BB962C8B-B14F-4D97-AF65-F5344CB8AC3E}">
        <p14:creationId xmlns:p14="http://schemas.microsoft.com/office/powerpoint/2010/main" val="3480640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PHC is a whole-of-society approach to health that aims equitably to maximize the level and distribution of health and well-being by focusing on people’s needs and preferences (both as individuals and communities) as early as possible along the continuum from health promotion and disease prevention to treatment, rehabilitation and palliative care, and as close as feasible to people’s everyday environment. </a:t>
            </a:r>
          </a:p>
          <a:p>
            <a:r>
              <a:rPr lang="en-US" sz="1200" b="0" i="0" u="none" strike="noStrike" kern="1200" baseline="0" dirty="0">
                <a:solidFill>
                  <a:schemeClr val="tx1"/>
                </a:solidFill>
                <a:latin typeface="+mn-lt"/>
                <a:ea typeface="+mn-ea"/>
                <a:cs typeface="+mn-cs"/>
              </a:rPr>
              <a:t>PHC has three inter-related and synergistic components:</a:t>
            </a:r>
          </a:p>
          <a:p>
            <a:r>
              <a:rPr lang="en-US" sz="1200" b="0" i="0" u="none" strike="noStrike" kern="1200" baseline="0" dirty="0">
                <a:solidFill>
                  <a:schemeClr val="tx1"/>
                </a:solidFill>
                <a:latin typeface="+mn-lt"/>
                <a:ea typeface="+mn-ea"/>
                <a:cs typeface="+mn-cs"/>
              </a:rPr>
              <a:t>1. Meeting people’s health needs through comprehensive promotive, protective, preventive, curative, rehabilitative, and palliative care throughout the life course, strategically prioritizing key health care services aimed at individuals and families through primary care and the population through public health functions as the central elements of integrated health services; </a:t>
            </a:r>
          </a:p>
          <a:p>
            <a:r>
              <a:rPr lang="en-US" sz="1200" b="0" i="0" u="none" strike="noStrike" kern="1200" baseline="0" dirty="0">
                <a:solidFill>
                  <a:schemeClr val="tx1"/>
                </a:solidFill>
                <a:latin typeface="+mn-lt"/>
                <a:ea typeface="+mn-ea"/>
                <a:cs typeface="+mn-cs"/>
              </a:rPr>
              <a:t>2. Systematically addressing the broader determinants of health (including social, economic and environmental factors, as well as individual characteristics and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through evidence-informed policies and actions across all sectors; and</a:t>
            </a:r>
          </a:p>
          <a:p>
            <a:r>
              <a:rPr lang="en-US" sz="1200" b="0" i="0" u="none" strike="noStrike" kern="1200" baseline="0" dirty="0">
                <a:solidFill>
                  <a:schemeClr val="tx1"/>
                </a:solidFill>
                <a:latin typeface="+mn-lt"/>
                <a:ea typeface="+mn-ea"/>
                <a:cs typeface="+mn-cs"/>
              </a:rPr>
              <a:t>3. Empowering individuals, families, and communities to optimize their health, as advocates for policies that promote and protect health and well-being, as co-developers of health and social services, and as self-</a:t>
            </a:r>
            <a:r>
              <a:rPr lang="en-US" sz="1200" b="0" i="0" u="none" strike="noStrike" kern="1200" baseline="0" dirty="0" err="1">
                <a:solidFill>
                  <a:schemeClr val="tx1"/>
                </a:solidFill>
                <a:latin typeface="+mn-lt"/>
                <a:ea typeface="+mn-ea"/>
                <a:cs typeface="+mn-cs"/>
              </a:rPr>
              <a:t>carers</a:t>
            </a:r>
            <a:r>
              <a:rPr lang="en-US" sz="1200" b="0" i="0" u="none" strike="noStrike" kern="1200" baseline="0" dirty="0">
                <a:solidFill>
                  <a:schemeClr val="tx1"/>
                </a:solidFill>
                <a:latin typeface="+mn-lt"/>
                <a:ea typeface="+mn-ea"/>
                <a:cs typeface="+mn-cs"/>
              </a:rPr>
              <a:t> and caregivers.</a:t>
            </a:r>
            <a:endParaRPr lang="en-GB" dirty="0"/>
          </a:p>
        </p:txBody>
      </p:sp>
      <p:sp>
        <p:nvSpPr>
          <p:cNvPr id="4" name="Slide Number Placeholder 3"/>
          <p:cNvSpPr>
            <a:spLocks noGrp="1"/>
          </p:cNvSpPr>
          <p:nvPr>
            <p:ph type="sldNum" sz="quarter" idx="10"/>
          </p:nvPr>
        </p:nvSpPr>
        <p:spPr/>
        <p:txBody>
          <a:bodyPr/>
          <a:lstStyle/>
          <a:p>
            <a:fld id="{BC56A1BF-1CC1-4BBD-88CF-BFED76E52D9D}" type="slidenum">
              <a:rPr lang="fr-CH" smtClean="0"/>
              <a:t>9</a:t>
            </a:fld>
            <a:endParaRPr lang="fr-CH"/>
          </a:p>
        </p:txBody>
      </p:sp>
    </p:spTree>
    <p:extLst>
      <p:ext uri="{BB962C8B-B14F-4D97-AF65-F5344CB8AC3E}">
        <p14:creationId xmlns:p14="http://schemas.microsoft.com/office/powerpoint/2010/main" val="3634427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conditions that can easily be treated at home (e.g. common cold, headache, scratch) </a:t>
            </a:r>
          </a:p>
          <a:p>
            <a:r>
              <a:rPr lang="en-US" dirty="0"/>
              <a:t>Others require care at the health center level (e.g. malaria, pneumonia, hypertension, diabetes)</a:t>
            </a:r>
          </a:p>
          <a:p>
            <a:r>
              <a:rPr lang="en-US" dirty="0"/>
              <a:t>And than there are those that will need hospital care (e.g. complicated delivery /CS, other types of surgery, severe malaria, heart attacks, …….)</a:t>
            </a:r>
          </a:p>
          <a:p>
            <a:endParaRPr lang="en-US" dirty="0"/>
          </a:p>
          <a:p>
            <a:r>
              <a:rPr lang="en-US" dirty="0"/>
              <a:t>The resources needed for treatment increase  with the level of the services -&gt; lowest at the level of home treatment -&gt; health center -&gt; hospital</a:t>
            </a:r>
          </a:p>
        </p:txBody>
      </p:sp>
      <p:sp>
        <p:nvSpPr>
          <p:cNvPr id="4" name="Slide Number Placeholder 3"/>
          <p:cNvSpPr>
            <a:spLocks noGrp="1"/>
          </p:cNvSpPr>
          <p:nvPr>
            <p:ph type="sldNum" sz="quarter" idx="10"/>
          </p:nvPr>
        </p:nvSpPr>
        <p:spPr/>
        <p:txBody>
          <a:bodyPr/>
          <a:lstStyle/>
          <a:p>
            <a:fld id="{BC56A1BF-1CC1-4BBD-88CF-BFED76E52D9D}" type="slidenum">
              <a:rPr lang="fr-CH" smtClean="0"/>
              <a:t>10</a:t>
            </a:fld>
            <a:endParaRPr lang="fr-CH"/>
          </a:p>
        </p:txBody>
      </p:sp>
    </p:spTree>
    <p:extLst>
      <p:ext uri="{BB962C8B-B14F-4D97-AF65-F5344CB8AC3E}">
        <p14:creationId xmlns:p14="http://schemas.microsoft.com/office/powerpoint/2010/main" val="357410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C0BB3765-2FEB-4FA1-A63D-CCC7BA78ADEA}"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63215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3DB91FE1-24B4-4B8E-9C12-377ED74E4457}"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30513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CF0830B0-DDBD-46A4-851C-9A55D0D957F8}"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55686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DE77A97C-C3A3-4A19-BA24-A5FD626D2174}"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95566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B4AE70-1766-4C0E-B73C-A01572D387C8}" type="datetime1">
              <a:rPr lang="fr-CH" smtClean="0"/>
              <a:t>19.07.2023</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82617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488A43C1-2610-4121-97E0-8261E1160B60}" type="datetime1">
              <a:rPr lang="fr-CH" smtClean="0"/>
              <a:t>19.07.2023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8853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444A891F-A1D8-4E64-B9E9-8CB673DAB0E1}" type="datetime1">
              <a:rPr lang="fr-CH" smtClean="0"/>
              <a:t>19.07.2023</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73529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3B458D24-DA26-494B-BCA2-13358CA4B198}" type="datetime1">
              <a:rPr lang="fr-CH" smtClean="0"/>
              <a:t>19.07.2023</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2321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6501E-86AE-40B6-A673-ADBB6F04B146}" type="datetime1">
              <a:rPr lang="fr-CH" smtClean="0"/>
              <a:t>19.07.2023</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853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89665-375D-4F64-9823-E35FE3B5A737}" type="datetime1">
              <a:rPr lang="fr-CH" smtClean="0"/>
              <a:t>19.07.2023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4018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499AC1-469E-4906-95B1-7BD1E17C7453}" type="datetime1">
              <a:rPr lang="fr-CH" smtClean="0"/>
              <a:t>19.07.2023</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33830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ECC09-F133-40F4-BA89-0A6F84398034}" type="datetime1">
              <a:rPr lang="fr-CH" smtClean="0"/>
              <a:t>19.07.2023</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5948-8B76-4A50-B7DB-B45DBE1BD062}" type="slidenum">
              <a:rPr lang="fr-CH" smtClean="0"/>
              <a:t>‹#›</a:t>
            </a:fld>
            <a:endParaRPr lang="fr-CH"/>
          </a:p>
        </p:txBody>
      </p:sp>
    </p:spTree>
    <p:extLst>
      <p:ext uri="{BB962C8B-B14F-4D97-AF65-F5344CB8AC3E}">
        <p14:creationId xmlns:p14="http://schemas.microsoft.com/office/powerpoint/2010/main" val="299035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docs/default-source/primary-health/vision.pdf?sfvrsn=c3119034_2"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 name="Subtitle 1"/>
          <p:cNvSpPr>
            <a:spLocks noGrp="1"/>
          </p:cNvSpPr>
          <p:nvPr>
            <p:ph type="subTitle" idx="1"/>
          </p:nvPr>
        </p:nvSpPr>
        <p:spPr>
          <a:xfrm>
            <a:off x="1605826" y="1391002"/>
            <a:ext cx="9144000" cy="1655762"/>
          </a:xfrm>
        </p:spPr>
        <p:txBody>
          <a:bodyPr>
            <a:normAutofit/>
          </a:bodyPr>
          <a:lstStyle/>
          <a:p>
            <a:r>
              <a:rPr lang="en-US" sz="5400" dirty="0"/>
              <a:t>Les services de </a:t>
            </a:r>
            <a:r>
              <a:rPr lang="en-US" sz="5400" dirty="0" err="1"/>
              <a:t>santé</a:t>
            </a:r>
            <a:endParaRPr lang="fr-CH" sz="5400" dirty="0"/>
          </a:p>
        </p:txBody>
      </p:sp>
      <p:sp>
        <p:nvSpPr>
          <p:cNvPr id="3" name="TextBox 2"/>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H.E.L.P.</a:t>
            </a:r>
          </a:p>
        </p:txBody>
      </p:sp>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sp>
        <p:nvSpPr>
          <p:cNvPr id="8" name="TextBox 7"/>
          <p:cNvSpPr txBox="1"/>
          <p:nvPr/>
        </p:nvSpPr>
        <p:spPr>
          <a:xfrm>
            <a:off x="6956442" y="5221653"/>
            <a:ext cx="5012526" cy="830997"/>
          </a:xfrm>
          <a:prstGeom prst="rect">
            <a:avLst/>
          </a:prstGeom>
          <a:noFill/>
        </p:spPr>
        <p:txBody>
          <a:bodyPr wrap="none" rtlCol="0">
            <a:spAutoFit/>
          </a:bodyPr>
          <a:lstStyle/>
          <a:p>
            <a:r>
              <a:rPr lang="en-US" sz="2400" dirty="0">
                <a:solidFill>
                  <a:srgbClr val="FF0000"/>
                </a:solidFill>
                <a:highlight>
                  <a:srgbClr val="FFFF00"/>
                </a:highlight>
              </a:rPr>
              <a:t>Nom et organization de </a:t>
            </a:r>
            <a:r>
              <a:rPr lang="en-US" sz="2400" dirty="0" err="1">
                <a:solidFill>
                  <a:srgbClr val="FF0000"/>
                </a:solidFill>
                <a:highlight>
                  <a:srgbClr val="FFFF00"/>
                </a:highlight>
              </a:rPr>
              <a:t>l’intervenant·e</a:t>
            </a:r>
            <a:endParaRPr lang="en-US" sz="2400" dirty="0">
              <a:solidFill>
                <a:srgbClr val="FF0000"/>
              </a:solidFill>
              <a:highlight>
                <a:srgbClr val="FFFF00"/>
              </a:highlight>
            </a:endParaRPr>
          </a:p>
          <a:p>
            <a:endParaRPr lang="en-GB" sz="2400" dirty="0">
              <a:solidFill>
                <a:srgbClr val="FF0000"/>
              </a:solidFill>
            </a:endParaRPr>
          </a:p>
        </p:txBody>
      </p:sp>
      <p:pic>
        <p:nvPicPr>
          <p:cNvPr id="9" name="Picture 73" descr="E:\sd-n-00211-35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004" y="2819513"/>
            <a:ext cx="2332038" cy="156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2" descr="C:\My Documents\My Pictures\valaithotam sri.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23" y="2804829"/>
            <a:ext cx="2332037" cy="155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E:\ao-n-00399-07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9870" y="2819527"/>
            <a:ext cx="2112963" cy="15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7" descr="E:\sl-n-00033-25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238" y="2801949"/>
            <a:ext cx="2166938" cy="154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3015043-D263-4E04-A6E0-BBB7BBF584AF}"/>
              </a:ext>
            </a:extLst>
          </p:cNvPr>
          <p:cNvSpPr txBox="1"/>
          <p:nvPr/>
        </p:nvSpPr>
        <p:spPr>
          <a:xfrm>
            <a:off x="756376" y="6138802"/>
            <a:ext cx="5257800" cy="800219"/>
          </a:xfrm>
          <a:prstGeom prst="rect">
            <a:avLst/>
          </a:prstGeom>
          <a:noFill/>
        </p:spPr>
        <p:txBody>
          <a:bodyPr wrap="square" rtlCol="0">
            <a:spAutoFit/>
          </a:bodyPr>
          <a:lstStyle/>
          <a:p>
            <a:pPr algn="r"/>
            <a:r>
              <a:rPr lang="en-US" sz="1400" dirty="0">
                <a:solidFill>
                  <a:srgbClr val="0000FF"/>
                </a:solidFill>
              </a:rPr>
              <a:t>Ce support </a:t>
            </a:r>
            <a:r>
              <a:rPr lang="en-US" sz="1400" dirty="0" err="1">
                <a:solidFill>
                  <a:srgbClr val="0000FF"/>
                </a:solidFill>
              </a:rPr>
              <a:t>pédagogique</a:t>
            </a:r>
            <a:r>
              <a:rPr lang="en-US" sz="1400" dirty="0">
                <a:solidFill>
                  <a:srgbClr val="0000FF"/>
                </a:solidFill>
              </a:rPr>
              <a:t> a </a:t>
            </a:r>
            <a:r>
              <a:rPr lang="en-US" sz="1400" dirty="0" err="1">
                <a:solidFill>
                  <a:srgbClr val="0000FF"/>
                </a:solidFill>
              </a:rPr>
              <a:t>été</a:t>
            </a:r>
            <a:r>
              <a:rPr lang="en-US" sz="1400" dirty="0">
                <a:solidFill>
                  <a:srgbClr val="0000FF"/>
                </a:solidFill>
              </a:rPr>
              <a:t> </a:t>
            </a:r>
            <a:r>
              <a:rPr lang="en-US" sz="1400" dirty="0" err="1">
                <a:solidFill>
                  <a:srgbClr val="0000FF"/>
                </a:solidFill>
              </a:rPr>
              <a:t>développé</a:t>
            </a:r>
            <a:r>
              <a:rPr lang="en-US" sz="1400" dirty="0">
                <a:solidFill>
                  <a:srgbClr val="0000FF"/>
                </a:solidFill>
              </a:rPr>
              <a:t> par</a:t>
            </a:r>
          </a:p>
          <a:p>
            <a:r>
              <a:rPr lang="en-US" sz="1400" dirty="0">
                <a:solidFill>
                  <a:srgbClr val="0000FF"/>
                </a:solidFill>
              </a:rPr>
              <a:t>Dirk </a:t>
            </a:r>
            <a:r>
              <a:rPr lang="en-US" sz="1400" dirty="0" err="1">
                <a:solidFill>
                  <a:srgbClr val="0000FF"/>
                </a:solidFill>
              </a:rPr>
              <a:t>Horemans</a:t>
            </a:r>
            <a:r>
              <a:rPr lang="en-US" sz="1400" dirty="0">
                <a:solidFill>
                  <a:srgbClr val="0000FF"/>
                </a:solidFill>
              </a:rPr>
              <a:t> (OMS), Ben Lane (OMS) et Antje van </a:t>
            </a:r>
            <a:r>
              <a:rPr lang="en-US" sz="1400" dirty="0" err="1">
                <a:solidFill>
                  <a:srgbClr val="0000FF"/>
                </a:solidFill>
              </a:rPr>
              <a:t>Roeden</a:t>
            </a:r>
            <a:r>
              <a:rPr lang="en-US" sz="1400" dirty="0">
                <a:solidFill>
                  <a:srgbClr val="0000FF"/>
                </a:solidFill>
              </a:rPr>
              <a:t> (CICR)</a:t>
            </a:r>
          </a:p>
          <a:p>
            <a:endParaRPr lang="en-GB" dirty="0"/>
          </a:p>
        </p:txBody>
      </p:sp>
      <p:sp>
        <p:nvSpPr>
          <p:cNvPr id="6" name="TextBox 5">
            <a:extLst>
              <a:ext uri="{FF2B5EF4-FFF2-40B4-BE49-F238E27FC236}">
                <a16:creationId xmlns:a16="http://schemas.microsoft.com/office/drawing/2014/main" id="{FA24F9B5-68C1-40DD-9281-83CCB20C1396}"/>
              </a:ext>
            </a:extLst>
          </p:cNvPr>
          <p:cNvSpPr txBox="1"/>
          <p:nvPr/>
        </p:nvSpPr>
        <p:spPr>
          <a:xfrm>
            <a:off x="8318768" y="685154"/>
            <a:ext cx="3949992" cy="369332"/>
          </a:xfrm>
          <a:prstGeom prst="rect">
            <a:avLst/>
          </a:prstGeom>
          <a:noFill/>
        </p:spPr>
        <p:txBody>
          <a:bodyPr wrap="none" rtlCol="0">
            <a:spAutoFit/>
          </a:bodyPr>
          <a:lstStyle/>
          <a:p>
            <a:r>
              <a:rPr lang="en-GB" dirty="0">
                <a:solidFill>
                  <a:srgbClr val="FF0000"/>
                </a:solidFill>
                <a:highlight>
                  <a:srgbClr val="FFFF00"/>
                </a:highlight>
              </a:rPr>
              <a:t>Logo de </a:t>
            </a:r>
            <a:r>
              <a:rPr lang="en-GB" dirty="0" err="1">
                <a:solidFill>
                  <a:srgbClr val="FF0000"/>
                </a:solidFill>
                <a:highlight>
                  <a:srgbClr val="FFFF00"/>
                </a:highlight>
              </a:rPr>
              <a:t>l’organisation</a:t>
            </a:r>
            <a:r>
              <a:rPr lang="en-GB" dirty="0">
                <a:solidFill>
                  <a:srgbClr val="FF0000"/>
                </a:solidFill>
                <a:highlight>
                  <a:srgbClr val="FFFF00"/>
                </a:highlight>
              </a:rPr>
              <a:t> de </a:t>
            </a:r>
            <a:r>
              <a:rPr lang="en-GB" dirty="0" err="1">
                <a:solidFill>
                  <a:srgbClr val="FF0000"/>
                </a:solidFill>
                <a:highlight>
                  <a:srgbClr val="FFFF00"/>
                </a:highlight>
              </a:rPr>
              <a:t>l’intervenant·e</a:t>
            </a:r>
            <a:endParaRPr lang="en-GB" dirty="0">
              <a:highlight>
                <a:srgbClr val="FFFF00"/>
              </a:highlight>
            </a:endParaRPr>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12" name="TextBox 11"/>
          <p:cNvSpPr txBox="1"/>
          <p:nvPr/>
        </p:nvSpPr>
        <p:spPr>
          <a:xfrm>
            <a:off x="2449286" y="122740"/>
            <a:ext cx="7908383" cy="769441"/>
          </a:xfrm>
          <a:prstGeom prst="rect">
            <a:avLst/>
          </a:prstGeom>
          <a:noFill/>
        </p:spPr>
        <p:txBody>
          <a:bodyPr wrap="none" rtlCol="0">
            <a:spAutoFit/>
          </a:bodyPr>
          <a:lstStyle/>
          <a:p>
            <a:r>
              <a:rPr lang="fr-FR" sz="4400" u="sng">
                <a:cs typeface="Times New Roman" panose="02020603050405020304" pitchFamily="18" charset="0"/>
              </a:rPr>
              <a:t>Besoins de santé et services de santé</a:t>
            </a:r>
          </a:p>
        </p:txBody>
      </p:sp>
      <p:sp>
        <p:nvSpPr>
          <p:cNvPr id="13" name="Isosceles Triangle 12"/>
          <p:cNvSpPr/>
          <p:nvPr/>
        </p:nvSpPr>
        <p:spPr>
          <a:xfrm>
            <a:off x="1273630" y="1362801"/>
            <a:ext cx="4654186" cy="4061793"/>
          </a:xfrm>
          <a:prstGeom prst="triangle">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Isosceles Triangle 13"/>
          <p:cNvSpPr/>
          <p:nvPr/>
        </p:nvSpPr>
        <p:spPr>
          <a:xfrm rot="10800000">
            <a:off x="6353056" y="1362801"/>
            <a:ext cx="5394414" cy="437598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TextBox 14"/>
          <p:cNvSpPr txBox="1"/>
          <p:nvPr/>
        </p:nvSpPr>
        <p:spPr>
          <a:xfrm>
            <a:off x="2625360" y="1950888"/>
            <a:ext cx="1994264" cy="1200329"/>
          </a:xfrm>
          <a:prstGeom prst="rect">
            <a:avLst/>
          </a:prstGeom>
          <a:noFill/>
        </p:spPr>
        <p:txBody>
          <a:bodyPr wrap="square" rtlCol="0">
            <a:spAutoFit/>
          </a:bodyPr>
          <a:lstStyle/>
          <a:p>
            <a:pPr algn="ctr"/>
            <a:r>
              <a:rPr lang="fr-FR" sz="2400">
                <a:cs typeface="Times New Roman" panose="02020603050405020304" pitchFamily="18" charset="0"/>
              </a:rPr>
              <a:t>Pathologies nécessitant un hôpital</a:t>
            </a:r>
          </a:p>
        </p:txBody>
      </p:sp>
      <p:sp>
        <p:nvSpPr>
          <p:cNvPr id="16" name="TextBox 15"/>
          <p:cNvSpPr txBox="1"/>
          <p:nvPr/>
        </p:nvSpPr>
        <p:spPr>
          <a:xfrm>
            <a:off x="2175511" y="3393697"/>
            <a:ext cx="2834642" cy="830997"/>
          </a:xfrm>
          <a:prstGeom prst="rect">
            <a:avLst/>
          </a:prstGeom>
          <a:noFill/>
        </p:spPr>
        <p:txBody>
          <a:bodyPr wrap="square" rtlCol="0">
            <a:spAutoFit/>
          </a:bodyPr>
          <a:lstStyle/>
          <a:p>
            <a:pPr algn="ctr"/>
            <a:r>
              <a:rPr lang="fr-FR" sz="2400">
                <a:cs typeface="Times New Roman" panose="02020603050405020304" pitchFamily="18" charset="0"/>
              </a:rPr>
              <a:t>Pathologies nécessitant un centre médical</a:t>
            </a:r>
          </a:p>
        </p:txBody>
      </p:sp>
      <p:sp>
        <p:nvSpPr>
          <p:cNvPr id="17" name="TextBox 16"/>
          <p:cNvSpPr txBox="1"/>
          <p:nvPr/>
        </p:nvSpPr>
        <p:spPr>
          <a:xfrm>
            <a:off x="1597509" y="4705420"/>
            <a:ext cx="3990645" cy="461665"/>
          </a:xfrm>
          <a:prstGeom prst="rect">
            <a:avLst/>
          </a:prstGeom>
          <a:noFill/>
        </p:spPr>
        <p:txBody>
          <a:bodyPr wrap="square" rtlCol="0">
            <a:spAutoFit/>
          </a:bodyPr>
          <a:lstStyle/>
          <a:p>
            <a:pPr algn="ctr"/>
            <a:r>
              <a:rPr lang="fr-FR" sz="2400">
                <a:cs typeface="Times New Roman" panose="02020603050405020304" pitchFamily="18" charset="0"/>
              </a:rPr>
              <a:t>Pathologies pouvant être traitées à domicile</a:t>
            </a:r>
          </a:p>
        </p:txBody>
      </p:sp>
      <p:sp>
        <p:nvSpPr>
          <p:cNvPr id="18" name="TextBox 17"/>
          <p:cNvSpPr txBox="1"/>
          <p:nvPr/>
        </p:nvSpPr>
        <p:spPr>
          <a:xfrm>
            <a:off x="7897465" y="1535138"/>
            <a:ext cx="1994264" cy="830997"/>
          </a:xfrm>
          <a:prstGeom prst="rect">
            <a:avLst/>
          </a:prstGeom>
          <a:noFill/>
        </p:spPr>
        <p:txBody>
          <a:bodyPr wrap="square" rtlCol="0">
            <a:spAutoFit/>
          </a:bodyPr>
          <a:lstStyle/>
          <a:p>
            <a:pPr algn="ctr"/>
            <a:r>
              <a:rPr lang="fr-FR" sz="2400">
                <a:cs typeface="Times New Roman" panose="02020603050405020304" pitchFamily="18" charset="0"/>
              </a:rPr>
              <a:t>Ressources pour un hôpital</a:t>
            </a:r>
          </a:p>
        </p:txBody>
      </p:sp>
      <p:sp>
        <p:nvSpPr>
          <p:cNvPr id="19" name="TextBox 18"/>
          <p:cNvSpPr txBox="1"/>
          <p:nvPr/>
        </p:nvSpPr>
        <p:spPr>
          <a:xfrm>
            <a:off x="7761275" y="2656726"/>
            <a:ext cx="2338492" cy="830997"/>
          </a:xfrm>
          <a:prstGeom prst="rect">
            <a:avLst/>
          </a:prstGeom>
          <a:noFill/>
        </p:spPr>
        <p:txBody>
          <a:bodyPr wrap="square" rtlCol="0">
            <a:spAutoFit/>
          </a:bodyPr>
          <a:lstStyle/>
          <a:p>
            <a:pPr algn="ctr"/>
            <a:r>
              <a:rPr lang="fr-FR" sz="2400">
                <a:cs typeface="Times New Roman" panose="02020603050405020304" pitchFamily="18" charset="0"/>
              </a:rPr>
              <a:t>Ressources pour un centre médical</a:t>
            </a:r>
          </a:p>
        </p:txBody>
      </p:sp>
      <p:sp>
        <p:nvSpPr>
          <p:cNvPr id="20" name="TextBox 19"/>
          <p:cNvSpPr txBox="1"/>
          <p:nvPr/>
        </p:nvSpPr>
        <p:spPr>
          <a:xfrm>
            <a:off x="7605729" y="3755369"/>
            <a:ext cx="2889068" cy="830997"/>
          </a:xfrm>
          <a:prstGeom prst="rect">
            <a:avLst/>
          </a:prstGeom>
          <a:noFill/>
        </p:spPr>
        <p:txBody>
          <a:bodyPr wrap="square" rtlCol="0">
            <a:spAutoFit/>
          </a:bodyPr>
          <a:lstStyle/>
          <a:p>
            <a:pPr algn="ctr"/>
            <a:r>
              <a:rPr lang="fr-FR" sz="2400">
                <a:cs typeface="Times New Roman" panose="02020603050405020304" pitchFamily="18" charset="0"/>
              </a:rPr>
              <a:t>Ressources de santé pour un traitement à domicile </a:t>
            </a:r>
          </a:p>
        </p:txBody>
      </p:sp>
      <p:sp>
        <p:nvSpPr>
          <p:cNvPr id="4" name="Slide Number Placeholder 3"/>
          <p:cNvSpPr>
            <a:spLocks noGrp="1"/>
          </p:cNvSpPr>
          <p:nvPr>
            <p:ph type="sldNum" sz="quarter" idx="12"/>
          </p:nvPr>
        </p:nvSpPr>
        <p:spPr/>
        <p:txBody>
          <a:bodyPr/>
          <a:lstStyle/>
          <a:p>
            <a:fld id="{00865948-8B76-4A50-B7DB-B45DBE1BD062}" type="slidenum">
              <a:rPr lang="fr-CH" smtClean="0"/>
              <a:t>10</a:t>
            </a:fld>
            <a:endParaRPr lang="fr-CH"/>
          </a:p>
        </p:txBody>
      </p:sp>
    </p:spTree>
    <p:extLst>
      <p:ext uri="{BB962C8B-B14F-4D97-AF65-F5344CB8AC3E}">
        <p14:creationId xmlns:p14="http://schemas.microsoft.com/office/powerpoint/2010/main" val="305319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a:extLst>
              <a:ext uri="{FF2B5EF4-FFF2-40B4-BE49-F238E27FC236}">
                <a16:creationId xmlns:a16="http://schemas.microsoft.com/office/drawing/2014/main" id="{C69C2426-7EE4-4268-92CD-07266BDD8BFE}"/>
              </a:ext>
            </a:extLst>
          </p:cNvPr>
          <p:cNvSpPr/>
          <p:nvPr/>
        </p:nvSpPr>
        <p:spPr>
          <a:xfrm>
            <a:off x="6813185" y="1382647"/>
            <a:ext cx="4341478" cy="4027238"/>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a:off x="1712894" y="29272"/>
            <a:ext cx="8287846" cy="769441"/>
          </a:xfrm>
          <a:prstGeom prst="rect">
            <a:avLst/>
          </a:prstGeom>
          <a:noFill/>
        </p:spPr>
        <p:txBody>
          <a:bodyPr wrap="none" rtlCol="0">
            <a:spAutoFit/>
          </a:bodyPr>
          <a:lstStyle/>
          <a:p>
            <a:r>
              <a:rPr lang="fr-FR" sz="4400" u="sng">
                <a:cs typeface="Times New Roman" panose="02020603050405020304" pitchFamily="18" charset="0"/>
              </a:rPr>
              <a:t>Les services de santé dans des situations de crise</a:t>
            </a:r>
          </a:p>
        </p:txBody>
      </p:sp>
      <p:sp>
        <p:nvSpPr>
          <p:cNvPr id="5" name="Isosceles Triangle 4"/>
          <p:cNvSpPr/>
          <p:nvPr/>
        </p:nvSpPr>
        <p:spPr>
          <a:xfrm>
            <a:off x="1069763" y="1016147"/>
            <a:ext cx="5342635" cy="4605720"/>
          </a:xfrm>
          <a:prstGeom prst="triangl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Isosceles Triangle 5"/>
          <p:cNvSpPr/>
          <p:nvPr/>
        </p:nvSpPr>
        <p:spPr>
          <a:xfrm>
            <a:off x="1585942" y="1418166"/>
            <a:ext cx="4341478" cy="4027238"/>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TextBox 7"/>
          <p:cNvSpPr txBox="1"/>
          <p:nvPr/>
        </p:nvSpPr>
        <p:spPr>
          <a:xfrm>
            <a:off x="2768694" y="2118678"/>
            <a:ext cx="1994264" cy="1200329"/>
          </a:xfrm>
          <a:prstGeom prst="rect">
            <a:avLst/>
          </a:prstGeom>
          <a:noFill/>
        </p:spPr>
        <p:txBody>
          <a:bodyPr wrap="square" rtlCol="0">
            <a:spAutoFit/>
          </a:bodyPr>
          <a:lstStyle/>
          <a:p>
            <a:pPr algn="ctr"/>
            <a:r>
              <a:rPr lang="fr-FR" sz="2400">
                <a:cs typeface="Times New Roman" panose="02020603050405020304" pitchFamily="18" charset="0"/>
              </a:rPr>
              <a:t>Pathologies nécessitant un hôpital</a:t>
            </a:r>
          </a:p>
        </p:txBody>
      </p:sp>
      <p:sp>
        <p:nvSpPr>
          <p:cNvPr id="9" name="TextBox 8"/>
          <p:cNvSpPr txBox="1"/>
          <p:nvPr/>
        </p:nvSpPr>
        <p:spPr>
          <a:xfrm>
            <a:off x="2323760" y="3473522"/>
            <a:ext cx="2834642" cy="830997"/>
          </a:xfrm>
          <a:prstGeom prst="rect">
            <a:avLst/>
          </a:prstGeom>
          <a:noFill/>
        </p:spPr>
        <p:txBody>
          <a:bodyPr wrap="square" rtlCol="0">
            <a:spAutoFit/>
          </a:bodyPr>
          <a:lstStyle/>
          <a:p>
            <a:pPr algn="ctr"/>
            <a:r>
              <a:rPr lang="fr-FR" sz="2400">
                <a:cs typeface="Times New Roman" panose="02020603050405020304" pitchFamily="18" charset="0"/>
              </a:rPr>
              <a:t>Pathologies nécessitant un centre médical</a:t>
            </a:r>
          </a:p>
        </p:txBody>
      </p:sp>
      <p:sp>
        <p:nvSpPr>
          <p:cNvPr id="10" name="TextBox 9"/>
          <p:cNvSpPr txBox="1"/>
          <p:nvPr/>
        </p:nvSpPr>
        <p:spPr>
          <a:xfrm>
            <a:off x="2348505" y="4406546"/>
            <a:ext cx="2834642" cy="830997"/>
          </a:xfrm>
          <a:prstGeom prst="rect">
            <a:avLst/>
          </a:prstGeom>
          <a:noFill/>
        </p:spPr>
        <p:txBody>
          <a:bodyPr wrap="square" rtlCol="0">
            <a:spAutoFit/>
          </a:bodyPr>
          <a:lstStyle/>
          <a:p>
            <a:pPr algn="ctr"/>
            <a:r>
              <a:rPr lang="fr-FR" sz="2400">
                <a:cs typeface="Times New Roman" panose="02020603050405020304" pitchFamily="18" charset="0"/>
              </a:rPr>
              <a:t>Pathologies pouvant être traitées à domicile</a:t>
            </a:r>
          </a:p>
        </p:txBody>
      </p:sp>
      <p:sp>
        <p:nvSpPr>
          <p:cNvPr id="11" name="TextBox 10"/>
          <p:cNvSpPr txBox="1"/>
          <p:nvPr/>
        </p:nvSpPr>
        <p:spPr>
          <a:xfrm>
            <a:off x="8025340" y="1945477"/>
            <a:ext cx="1994264" cy="830997"/>
          </a:xfrm>
          <a:prstGeom prst="rect">
            <a:avLst/>
          </a:prstGeom>
          <a:noFill/>
        </p:spPr>
        <p:txBody>
          <a:bodyPr wrap="square" rtlCol="0">
            <a:spAutoFit/>
          </a:bodyPr>
          <a:lstStyle/>
          <a:p>
            <a:pPr algn="ctr"/>
            <a:r>
              <a:rPr lang="fr-FR" sz="2400">
                <a:cs typeface="Times New Roman" panose="02020603050405020304" pitchFamily="18" charset="0"/>
              </a:rPr>
              <a:t>Ressources pour un hôpital</a:t>
            </a:r>
          </a:p>
        </p:txBody>
      </p:sp>
      <p:sp>
        <p:nvSpPr>
          <p:cNvPr id="12" name="TextBox 11"/>
          <p:cNvSpPr txBox="1"/>
          <p:nvPr/>
        </p:nvSpPr>
        <p:spPr>
          <a:xfrm>
            <a:off x="7791146" y="3339643"/>
            <a:ext cx="2283227" cy="830997"/>
          </a:xfrm>
          <a:prstGeom prst="rect">
            <a:avLst/>
          </a:prstGeom>
          <a:noFill/>
        </p:spPr>
        <p:txBody>
          <a:bodyPr wrap="square" rtlCol="0">
            <a:spAutoFit/>
          </a:bodyPr>
          <a:lstStyle/>
          <a:p>
            <a:pPr algn="ctr"/>
            <a:r>
              <a:rPr lang="fr-FR" sz="2400">
                <a:cs typeface="Times New Roman" panose="02020603050405020304" pitchFamily="18" charset="0"/>
              </a:rPr>
              <a:t>Ressources pour un centre médical</a:t>
            </a:r>
          </a:p>
        </p:txBody>
      </p:sp>
      <p:sp>
        <p:nvSpPr>
          <p:cNvPr id="13" name="TextBox 12"/>
          <p:cNvSpPr txBox="1"/>
          <p:nvPr/>
        </p:nvSpPr>
        <p:spPr>
          <a:xfrm>
            <a:off x="7630323" y="4419591"/>
            <a:ext cx="2707202" cy="830997"/>
          </a:xfrm>
          <a:prstGeom prst="rect">
            <a:avLst/>
          </a:prstGeom>
          <a:noFill/>
        </p:spPr>
        <p:txBody>
          <a:bodyPr wrap="square" rtlCol="0">
            <a:spAutoFit/>
          </a:bodyPr>
          <a:lstStyle/>
          <a:p>
            <a:pPr algn="ctr"/>
            <a:r>
              <a:rPr lang="fr-FR" sz="2400">
                <a:cs typeface="Times New Roman" panose="02020603050405020304" pitchFamily="18" charset="0"/>
              </a:rPr>
              <a:t>Ressources de santé pour un traitement à domicile </a:t>
            </a:r>
          </a:p>
        </p:txBody>
      </p:sp>
      <p:sp>
        <p:nvSpPr>
          <p:cNvPr id="14" name="Up Arrow 13"/>
          <p:cNvSpPr/>
          <p:nvPr/>
        </p:nvSpPr>
        <p:spPr>
          <a:xfrm>
            <a:off x="3635246" y="1226400"/>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Up Arrow 14"/>
          <p:cNvSpPr/>
          <p:nvPr/>
        </p:nvSpPr>
        <p:spPr>
          <a:xfrm rot="3544788">
            <a:off x="4762237" y="3156177"/>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Up Arrow 15"/>
          <p:cNvSpPr/>
          <p:nvPr/>
        </p:nvSpPr>
        <p:spPr>
          <a:xfrm rot="18690346">
            <a:off x="2456322" y="3141039"/>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Up Arrow 16"/>
          <p:cNvSpPr/>
          <p:nvPr/>
        </p:nvSpPr>
        <p:spPr>
          <a:xfrm rot="10800000">
            <a:off x="3636170" y="5339570"/>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Up Arrow 17"/>
          <p:cNvSpPr/>
          <p:nvPr/>
        </p:nvSpPr>
        <p:spPr>
          <a:xfrm rot="10800000">
            <a:off x="8871151" y="1061643"/>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9" name="Up Arrow 18"/>
          <p:cNvSpPr/>
          <p:nvPr/>
        </p:nvSpPr>
        <p:spPr>
          <a:xfrm rot="15144877">
            <a:off x="10101403" y="3221916"/>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0" name="Up Arrow 19"/>
          <p:cNvSpPr/>
          <p:nvPr/>
        </p:nvSpPr>
        <p:spPr>
          <a:xfrm rot="6239539">
            <a:off x="7561064" y="3284458"/>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Up Arrow 20"/>
          <p:cNvSpPr/>
          <p:nvPr/>
        </p:nvSpPr>
        <p:spPr>
          <a:xfrm>
            <a:off x="8871150" y="5500466"/>
            <a:ext cx="211667" cy="211667"/>
          </a:xfrm>
          <a:prstGeom prst="up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TextBox 21"/>
          <p:cNvSpPr txBox="1"/>
          <p:nvPr/>
        </p:nvSpPr>
        <p:spPr>
          <a:xfrm>
            <a:off x="2006395" y="5712133"/>
            <a:ext cx="3512500" cy="461665"/>
          </a:xfrm>
          <a:prstGeom prst="rect">
            <a:avLst/>
          </a:prstGeom>
          <a:noFill/>
        </p:spPr>
        <p:txBody>
          <a:bodyPr wrap="none" rtlCol="0">
            <a:spAutoFit/>
          </a:bodyPr>
          <a:lstStyle/>
          <a:p>
            <a:r>
              <a:rPr lang="fr-FR" sz="2400">
                <a:cs typeface="Times New Roman" panose="02020603050405020304" pitchFamily="18" charset="0"/>
              </a:rPr>
              <a:t>Les besoins augmentent à tous les niveaux</a:t>
            </a:r>
          </a:p>
        </p:txBody>
      </p:sp>
      <p:sp>
        <p:nvSpPr>
          <p:cNvPr id="23" name="TextBox 22"/>
          <p:cNvSpPr txBox="1"/>
          <p:nvPr/>
        </p:nvSpPr>
        <p:spPr>
          <a:xfrm>
            <a:off x="6469542" y="5723765"/>
            <a:ext cx="4927176" cy="461665"/>
          </a:xfrm>
          <a:prstGeom prst="rect">
            <a:avLst/>
          </a:prstGeom>
          <a:noFill/>
        </p:spPr>
        <p:txBody>
          <a:bodyPr wrap="square" rtlCol="0">
            <a:spAutoFit/>
          </a:bodyPr>
          <a:lstStyle/>
          <a:p>
            <a:r>
              <a:rPr lang="fr-FR" sz="2400">
                <a:latin typeface="Times New Roman" panose="02020603050405020304" pitchFamily="18" charset="0"/>
                <a:cs typeface="Times New Roman" panose="02020603050405020304" pitchFamily="18" charset="0"/>
              </a:rPr>
              <a:t>         La capacité de service diminue souvent </a:t>
            </a:r>
          </a:p>
        </p:txBody>
      </p:sp>
      <p:sp>
        <p:nvSpPr>
          <p:cNvPr id="24" name="Slide Number Placeholder 23"/>
          <p:cNvSpPr>
            <a:spLocks noGrp="1"/>
          </p:cNvSpPr>
          <p:nvPr>
            <p:ph type="sldNum" sz="quarter" idx="12"/>
          </p:nvPr>
        </p:nvSpPr>
        <p:spPr/>
        <p:txBody>
          <a:bodyPr/>
          <a:lstStyle/>
          <a:p>
            <a:fld id="{00865948-8B76-4A50-B7DB-B45DBE1BD062}" type="slidenum">
              <a:rPr lang="fr-CH" smtClean="0"/>
              <a:t>11</a:t>
            </a:fld>
            <a:endParaRPr lang="fr-CH"/>
          </a:p>
        </p:txBody>
      </p:sp>
    </p:spTree>
    <p:extLst>
      <p:ext uri="{BB962C8B-B14F-4D97-AF65-F5344CB8AC3E}">
        <p14:creationId xmlns:p14="http://schemas.microsoft.com/office/powerpoint/2010/main" val="133340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9E4DE0-E678-4B83-8944-5F7EFD595B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73528" y="1143000"/>
            <a:ext cx="5734980" cy="5509935"/>
          </a:xfrm>
          <a:prstGeom prst="rect">
            <a:avLst/>
          </a:prstGeom>
          <a:noFill/>
        </p:spPr>
      </p:pic>
      <p:sp>
        <p:nvSpPr>
          <p:cNvPr id="2" name="Title 1"/>
          <p:cNvSpPr>
            <a:spLocks noGrp="1"/>
          </p:cNvSpPr>
          <p:nvPr>
            <p:ph type="title"/>
          </p:nvPr>
        </p:nvSpPr>
        <p:spPr>
          <a:xfrm>
            <a:off x="1394792" y="0"/>
            <a:ext cx="9093696" cy="1143000"/>
          </a:xfrm>
        </p:spPr>
        <p:txBody>
          <a:bodyPr>
            <a:normAutofit fontScale="90000"/>
          </a:bodyPr>
          <a:lstStyle/>
          <a:p>
            <a:pPr algn="ctr"/>
            <a:r>
              <a:rPr lang="en-US" u="sng" dirty="0" err="1"/>
              <a:t>Contextes</a:t>
            </a:r>
            <a:r>
              <a:rPr lang="en-US" u="sng" dirty="0"/>
              <a:t> </a:t>
            </a:r>
            <a:r>
              <a:rPr lang="en-US" u="sng" dirty="0" err="1"/>
              <a:t>humanitaires</a:t>
            </a:r>
            <a:r>
              <a:rPr lang="en-US" u="sng" dirty="0"/>
              <a:t> </a:t>
            </a:r>
            <a:r>
              <a:rPr lang="en-US" u="sng" dirty="0" err="1"/>
              <a:t>adaptés</a:t>
            </a:r>
            <a:br>
              <a:rPr lang="en-US" u="sng" dirty="0"/>
            </a:br>
            <a:r>
              <a:rPr lang="en-US" u="sng" dirty="0"/>
              <a:t>«</a:t>
            </a:r>
            <a:r>
              <a:rPr lang="en-US" u="sng" dirty="0" err="1"/>
              <a:t>Programmes</a:t>
            </a:r>
            <a:r>
              <a:rPr lang="en-US" u="sng" dirty="0"/>
              <a:t> de services de </a:t>
            </a:r>
            <a:r>
              <a:rPr lang="en-US" u="sng" dirty="0" err="1"/>
              <a:t>santé</a:t>
            </a:r>
            <a:r>
              <a:rPr lang="en-US" u="sng" dirty="0"/>
              <a:t> </a:t>
            </a:r>
            <a:r>
              <a:rPr lang="en-US" u="sng" dirty="0" err="1"/>
              <a:t>essentiels</a:t>
            </a:r>
            <a:r>
              <a:rPr lang="en-US" u="sng" dirty="0"/>
              <a:t>»</a:t>
            </a:r>
            <a:endParaRPr lang="en-GB" dirty="0"/>
          </a:p>
        </p:txBody>
      </p:sp>
      <p:sp>
        <p:nvSpPr>
          <p:cNvPr id="3" name="Subtitle 2">
            <a:extLst>
              <a:ext uri="{FF2B5EF4-FFF2-40B4-BE49-F238E27FC236}">
                <a16:creationId xmlns:a16="http://schemas.microsoft.com/office/drawing/2014/main" id="{3828AF55-3319-495E-BD2A-23E595F977BE}"/>
              </a:ext>
            </a:extLst>
          </p:cNvPr>
          <p:cNvSpPr txBox="1">
            <a:spLocks/>
          </p:cNvSpPr>
          <p:nvPr/>
        </p:nvSpPr>
        <p:spPr>
          <a:xfrm>
            <a:off x="1754832" y="1340768"/>
            <a:ext cx="8733656" cy="449048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500"/>
              </a:lnSpc>
              <a:buNone/>
            </a:pPr>
            <a:endParaRPr lang="en-CA" sz="1600" b="0" dirty="0">
              <a:ea typeface="+mj-ea"/>
              <a:cs typeface="+mj-cs"/>
            </a:endParaRPr>
          </a:p>
        </p:txBody>
      </p:sp>
      <p:sp>
        <p:nvSpPr>
          <p:cNvPr id="4" name="Subtitle 2">
            <a:extLst>
              <a:ext uri="{FF2B5EF4-FFF2-40B4-BE49-F238E27FC236}">
                <a16:creationId xmlns:a16="http://schemas.microsoft.com/office/drawing/2014/main" id="{7F2E5516-D64A-40EF-BAE6-AD80252F0D40}"/>
              </a:ext>
            </a:extLst>
          </p:cNvPr>
          <p:cNvSpPr txBox="1">
            <a:spLocks/>
          </p:cNvSpPr>
          <p:nvPr/>
        </p:nvSpPr>
        <p:spPr>
          <a:xfrm>
            <a:off x="898072" y="1538536"/>
            <a:ext cx="5439054" cy="50339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lumMod val="50000"/>
                    <a:lumOff val="50000"/>
                  </a:schemeClr>
                </a:solidFill>
                <a:latin typeface="Segoe Condensed" panose="020B0606040200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lumMod val="50000"/>
                    <a:lumOff val="50000"/>
                  </a:schemeClr>
                </a:solidFill>
                <a:latin typeface="Segoe Condensed" panose="020B0606040200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lumMod val="50000"/>
                    <a:lumOff val="50000"/>
                  </a:schemeClr>
                </a:solidFill>
                <a:latin typeface="Segoe Condensed" panose="020B0606040200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lumMod val="50000"/>
                    <a:lumOff val="50000"/>
                  </a:schemeClr>
                </a:solidFill>
                <a:latin typeface="Segoe Condensed" panose="020B0606040200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500"/>
              </a:lnSpc>
              <a:buNone/>
            </a:pPr>
            <a:r>
              <a:rPr lang="en-CA" sz="2200" dirty="0" err="1">
                <a:solidFill>
                  <a:schemeClr val="tx1"/>
                </a:solidFill>
                <a:ea typeface="+mj-ea"/>
                <a:cs typeface="+mj-cs"/>
              </a:rPr>
              <a:t>Définition</a:t>
            </a:r>
            <a:r>
              <a:rPr lang="en-CA" sz="2200" dirty="0">
                <a:solidFill>
                  <a:schemeClr val="tx1"/>
                </a:solidFill>
                <a:ea typeface="+mj-ea"/>
                <a:cs typeface="+mj-cs"/>
              </a:rPr>
              <a:t> des programmes </a:t>
            </a:r>
            <a:r>
              <a:rPr lang="en-CA" sz="2200" dirty="0" err="1">
                <a:solidFill>
                  <a:schemeClr val="tx1"/>
                </a:solidFill>
                <a:ea typeface="+mj-ea"/>
                <a:cs typeface="+mj-cs"/>
              </a:rPr>
              <a:t>spécifiques</a:t>
            </a:r>
            <a:r>
              <a:rPr lang="en-CA" sz="2200" dirty="0">
                <a:solidFill>
                  <a:schemeClr val="tx1"/>
                </a:solidFill>
                <a:ea typeface="+mj-ea"/>
                <a:cs typeface="+mj-cs"/>
              </a:rPr>
              <a:t> au context au </a:t>
            </a:r>
            <a:r>
              <a:rPr lang="en-CA" sz="2200" dirty="0" err="1">
                <a:solidFill>
                  <a:schemeClr val="tx1"/>
                </a:solidFill>
                <a:ea typeface="+mj-ea"/>
                <a:cs typeface="+mj-cs"/>
              </a:rPr>
              <a:t>niveau</a:t>
            </a:r>
            <a:r>
              <a:rPr lang="en-CA" sz="2200" dirty="0">
                <a:solidFill>
                  <a:schemeClr val="tx1"/>
                </a:solidFill>
                <a:ea typeface="+mj-ea"/>
                <a:cs typeface="+mj-cs"/>
              </a:rPr>
              <a:t> du district</a:t>
            </a:r>
          </a:p>
          <a:p>
            <a:pPr marL="0" indent="0">
              <a:lnSpc>
                <a:spcPts val="2500"/>
              </a:lnSpc>
              <a:buNone/>
            </a:pPr>
            <a:endParaRPr lang="en-CA" sz="2200" b="0" dirty="0">
              <a:solidFill>
                <a:schemeClr val="tx1"/>
              </a:solidFill>
              <a:ea typeface="+mj-ea"/>
              <a:cs typeface="+mj-cs"/>
            </a:endParaRPr>
          </a:p>
          <a:p>
            <a:pPr lvl="1">
              <a:lnSpc>
                <a:spcPts val="2500"/>
              </a:lnSpc>
            </a:pPr>
            <a:r>
              <a:rPr lang="en-US" sz="2200" b="0" dirty="0" err="1">
                <a:solidFill>
                  <a:schemeClr val="tx1"/>
                </a:solidFill>
                <a:ea typeface="+mj-ea"/>
                <a:cs typeface="+mj-cs"/>
              </a:rPr>
              <a:t>Accès</a:t>
            </a:r>
            <a:r>
              <a:rPr lang="en-US" sz="2200" b="0" dirty="0">
                <a:solidFill>
                  <a:schemeClr val="tx1"/>
                </a:solidFill>
                <a:ea typeface="+mj-ea"/>
                <a:cs typeface="+mj-cs"/>
              </a:rPr>
              <a:t> et </a:t>
            </a:r>
            <a:r>
              <a:rPr lang="en-US" sz="2200" b="0" dirty="0" err="1">
                <a:solidFill>
                  <a:schemeClr val="tx1"/>
                </a:solidFill>
                <a:ea typeface="+mj-ea"/>
                <a:cs typeface="+mj-cs"/>
              </a:rPr>
              <a:t>sécurité</a:t>
            </a:r>
            <a:endParaRPr lang="en-US" sz="2200" b="0" dirty="0">
              <a:solidFill>
                <a:schemeClr val="tx1"/>
              </a:solidFill>
              <a:ea typeface="+mj-ea"/>
              <a:cs typeface="+mj-cs"/>
            </a:endParaRPr>
          </a:p>
          <a:p>
            <a:pPr lvl="1">
              <a:lnSpc>
                <a:spcPts val="2500"/>
              </a:lnSpc>
            </a:pPr>
            <a:r>
              <a:rPr lang="en-US" sz="2200" b="0" dirty="0" err="1">
                <a:solidFill>
                  <a:schemeClr val="tx1"/>
                </a:solidFill>
                <a:ea typeface="+mj-ea"/>
                <a:cs typeface="+mj-cs"/>
              </a:rPr>
              <a:t>Fonctionnalité</a:t>
            </a:r>
            <a:r>
              <a:rPr lang="en-US" sz="2200" b="0" dirty="0">
                <a:solidFill>
                  <a:schemeClr val="tx1"/>
                </a:solidFill>
                <a:ea typeface="+mj-ea"/>
                <a:cs typeface="+mj-cs"/>
              </a:rPr>
              <a:t> des </a:t>
            </a:r>
            <a:r>
              <a:rPr lang="en-US" sz="2200" b="0" dirty="0" err="1">
                <a:solidFill>
                  <a:schemeClr val="tx1"/>
                </a:solidFill>
                <a:ea typeface="+mj-ea"/>
                <a:cs typeface="+mj-cs"/>
              </a:rPr>
              <a:t>établissements</a:t>
            </a:r>
            <a:r>
              <a:rPr lang="en-US" sz="2200" b="0" dirty="0">
                <a:solidFill>
                  <a:schemeClr val="tx1"/>
                </a:solidFill>
                <a:ea typeface="+mj-ea"/>
                <a:cs typeface="+mj-cs"/>
              </a:rPr>
              <a:t> (infrastructure, personnel de </a:t>
            </a:r>
            <a:r>
              <a:rPr lang="en-US" sz="2200" b="0" dirty="0" err="1">
                <a:solidFill>
                  <a:schemeClr val="tx1"/>
                </a:solidFill>
                <a:ea typeface="+mj-ea"/>
                <a:cs typeface="+mj-cs"/>
              </a:rPr>
              <a:t>santé</a:t>
            </a:r>
            <a:r>
              <a:rPr lang="en-US" sz="2200" b="0" dirty="0">
                <a:solidFill>
                  <a:schemeClr val="tx1"/>
                </a:solidFill>
                <a:ea typeface="+mj-ea"/>
                <a:cs typeface="+mj-cs"/>
              </a:rPr>
              <a:t>, </a:t>
            </a:r>
            <a:r>
              <a:rPr lang="en-US" sz="2200" b="0" dirty="0" err="1">
                <a:solidFill>
                  <a:schemeClr val="tx1"/>
                </a:solidFill>
                <a:ea typeface="+mj-ea"/>
                <a:cs typeface="+mj-cs"/>
              </a:rPr>
              <a:t>ressources</a:t>
            </a:r>
            <a:r>
              <a:rPr lang="en-US" sz="2200" b="0" dirty="0">
                <a:solidFill>
                  <a:schemeClr val="tx1"/>
                </a:solidFill>
                <a:ea typeface="+mj-ea"/>
                <a:cs typeface="+mj-cs"/>
              </a:rPr>
              <a:t>, etc.)</a:t>
            </a:r>
          </a:p>
          <a:p>
            <a:pPr lvl="1">
              <a:lnSpc>
                <a:spcPts val="2500"/>
              </a:lnSpc>
              <a:buFont typeface="Symbol" panose="05050102010706020507" pitchFamily="18" charset="2"/>
              <a:buChar char="Þ"/>
            </a:pPr>
            <a:r>
              <a:rPr lang="en-US" sz="2200" dirty="0" err="1">
                <a:solidFill>
                  <a:schemeClr val="tx1"/>
                </a:solidFill>
                <a:ea typeface="+mj-ea"/>
                <a:cs typeface="+mj-cs"/>
              </a:rPr>
              <a:t>Plateformes</a:t>
            </a:r>
            <a:r>
              <a:rPr lang="en-US" sz="2200" dirty="0">
                <a:solidFill>
                  <a:schemeClr val="tx1"/>
                </a:solidFill>
                <a:ea typeface="+mj-ea"/>
                <a:cs typeface="+mj-cs"/>
              </a:rPr>
              <a:t> de prestation de services </a:t>
            </a:r>
            <a:r>
              <a:rPr lang="en-US" sz="2200" dirty="0" err="1">
                <a:solidFill>
                  <a:schemeClr val="tx1"/>
                </a:solidFill>
                <a:ea typeface="+mj-ea"/>
                <a:cs typeface="+mj-cs"/>
              </a:rPr>
              <a:t>disponibles</a:t>
            </a:r>
            <a:r>
              <a:rPr lang="en-US" sz="2200" dirty="0">
                <a:solidFill>
                  <a:schemeClr val="tx1"/>
                </a:solidFill>
                <a:ea typeface="+mj-ea"/>
                <a:cs typeface="+mj-cs"/>
              </a:rPr>
              <a:t>/</a:t>
            </a:r>
            <a:r>
              <a:rPr lang="en-US" sz="2200" dirty="0" err="1">
                <a:solidFill>
                  <a:schemeClr val="tx1"/>
                </a:solidFill>
                <a:ea typeface="+mj-ea"/>
                <a:cs typeface="+mj-cs"/>
              </a:rPr>
              <a:t>fonctionnelles</a:t>
            </a:r>
            <a:endParaRPr lang="en-US" sz="2200" dirty="0">
              <a:solidFill>
                <a:schemeClr val="tx1"/>
              </a:solidFill>
              <a:ea typeface="+mj-ea"/>
              <a:cs typeface="+mj-cs"/>
            </a:endParaRPr>
          </a:p>
          <a:p>
            <a:pPr marL="457200" lvl="1" indent="0">
              <a:lnSpc>
                <a:spcPts val="2500"/>
              </a:lnSpc>
              <a:buNone/>
            </a:pPr>
            <a:endParaRPr lang="en-US" sz="2200" dirty="0">
              <a:solidFill>
                <a:schemeClr val="tx1"/>
              </a:solidFill>
              <a:ea typeface="+mj-ea"/>
              <a:cs typeface="+mj-cs"/>
            </a:endParaRPr>
          </a:p>
          <a:p>
            <a:pPr lvl="1">
              <a:lnSpc>
                <a:spcPts val="2500"/>
              </a:lnSpc>
            </a:pPr>
            <a:r>
              <a:rPr lang="en-US" sz="2200" b="0" dirty="0">
                <a:solidFill>
                  <a:schemeClr val="tx1"/>
                </a:solidFill>
                <a:ea typeface="+mj-ea"/>
                <a:cs typeface="+mj-cs"/>
              </a:rPr>
              <a:t>Population</a:t>
            </a:r>
          </a:p>
          <a:p>
            <a:pPr lvl="1">
              <a:lnSpc>
                <a:spcPts val="2500"/>
              </a:lnSpc>
            </a:pPr>
            <a:r>
              <a:rPr lang="en-US" sz="2200" b="0" dirty="0" err="1">
                <a:solidFill>
                  <a:schemeClr val="tx1"/>
                </a:solidFill>
                <a:ea typeface="+mj-ea"/>
                <a:cs typeface="+mj-cs"/>
              </a:rPr>
              <a:t>Fardeau</a:t>
            </a:r>
            <a:r>
              <a:rPr lang="en-US" sz="2200" b="0" dirty="0">
                <a:solidFill>
                  <a:schemeClr val="tx1"/>
                </a:solidFill>
                <a:ea typeface="+mj-ea"/>
                <a:cs typeface="+mj-cs"/>
              </a:rPr>
              <a:t> des maladies</a:t>
            </a:r>
          </a:p>
          <a:p>
            <a:pPr lvl="1">
              <a:lnSpc>
                <a:spcPts val="2500"/>
              </a:lnSpc>
            </a:pPr>
            <a:r>
              <a:rPr lang="en-US" sz="2200" b="0" dirty="0">
                <a:solidFill>
                  <a:schemeClr val="tx1"/>
                </a:solidFill>
                <a:ea typeface="+mj-ea"/>
                <a:cs typeface="+mj-cs"/>
              </a:rPr>
              <a:t>Existence d’un </a:t>
            </a:r>
            <a:r>
              <a:rPr lang="en-US" sz="2200" b="0" dirty="0" err="1">
                <a:solidFill>
                  <a:schemeClr val="tx1"/>
                </a:solidFill>
                <a:ea typeface="+mj-ea"/>
                <a:cs typeface="+mj-cs"/>
              </a:rPr>
              <a:t>programme</a:t>
            </a:r>
            <a:r>
              <a:rPr lang="en-US" sz="2200" b="0" dirty="0">
                <a:solidFill>
                  <a:schemeClr val="tx1"/>
                </a:solidFill>
                <a:ea typeface="+mj-ea"/>
                <a:cs typeface="+mj-cs"/>
              </a:rPr>
              <a:t> national de services </a:t>
            </a:r>
            <a:r>
              <a:rPr lang="en-US" sz="2200" b="0" dirty="0" err="1">
                <a:solidFill>
                  <a:schemeClr val="tx1"/>
                </a:solidFill>
                <a:ea typeface="+mj-ea"/>
                <a:cs typeface="+mj-cs"/>
              </a:rPr>
              <a:t>hospitaliers</a:t>
            </a:r>
            <a:r>
              <a:rPr lang="en-US" sz="2200" b="0" dirty="0">
                <a:solidFill>
                  <a:schemeClr val="tx1"/>
                </a:solidFill>
                <a:ea typeface="+mj-ea"/>
                <a:cs typeface="+mj-cs"/>
              </a:rPr>
              <a:t> de base</a:t>
            </a:r>
          </a:p>
          <a:p>
            <a:pPr lvl="1">
              <a:lnSpc>
                <a:spcPts val="2500"/>
              </a:lnSpc>
              <a:buFont typeface="Symbol" panose="05050102010706020507" pitchFamily="18" charset="2"/>
              <a:buChar char="Þ"/>
            </a:pPr>
            <a:r>
              <a:rPr lang="en-US" sz="2200" dirty="0" err="1">
                <a:solidFill>
                  <a:schemeClr val="tx1"/>
                </a:solidFill>
                <a:ea typeface="+mj-ea"/>
                <a:cs typeface="+mj-cs"/>
              </a:rPr>
              <a:t>Besoins</a:t>
            </a:r>
            <a:endParaRPr lang="en-US" sz="2200" dirty="0">
              <a:solidFill>
                <a:schemeClr val="tx1"/>
              </a:solidFill>
              <a:ea typeface="+mj-ea"/>
              <a:cs typeface="+mj-cs"/>
            </a:endParaRPr>
          </a:p>
          <a:p>
            <a:pPr marL="914400" lvl="2" indent="0">
              <a:lnSpc>
                <a:spcPts val="2500"/>
              </a:lnSpc>
              <a:buNone/>
            </a:pPr>
            <a:endParaRPr lang="en-US" sz="1800" b="0" dirty="0">
              <a:solidFill>
                <a:schemeClr val="tx1"/>
              </a:solidFill>
              <a:ea typeface="+mj-ea"/>
              <a:cs typeface="+mj-cs"/>
            </a:endParaRPr>
          </a:p>
          <a:p>
            <a:pPr lvl="1">
              <a:lnSpc>
                <a:spcPts val="2500"/>
              </a:lnSpc>
              <a:buFont typeface="Arial" panose="020B0604020202020204" pitchFamily="34" charset="0"/>
              <a:buChar char="•"/>
            </a:pPr>
            <a:endParaRPr lang="en-CA" sz="2000" b="0" dirty="0">
              <a:solidFill>
                <a:schemeClr val="tx1"/>
              </a:solidFill>
              <a:ea typeface="+mj-ea"/>
              <a:cs typeface="+mj-cs"/>
            </a:endParaRPr>
          </a:p>
          <a:p>
            <a:pPr lvl="1">
              <a:lnSpc>
                <a:spcPts val="2500"/>
              </a:lnSpc>
              <a:buFont typeface="Arial" panose="020B0604020202020204" pitchFamily="34" charset="0"/>
              <a:buChar char="•"/>
            </a:pPr>
            <a:endParaRPr lang="en-CA" sz="2000" b="0" dirty="0">
              <a:solidFill>
                <a:schemeClr val="tx1"/>
              </a:solidFill>
              <a:ea typeface="+mj-ea"/>
              <a:cs typeface="+mj-cs"/>
            </a:endParaRPr>
          </a:p>
          <a:p>
            <a:pPr marL="457200" lvl="1" indent="0">
              <a:lnSpc>
                <a:spcPts val="2500"/>
              </a:lnSpc>
              <a:buNone/>
            </a:pPr>
            <a:r>
              <a:rPr lang="en-CA" sz="1800" dirty="0">
                <a:ea typeface="+mj-ea"/>
                <a:cs typeface="+mj-cs"/>
              </a:rPr>
              <a:t> </a:t>
            </a:r>
          </a:p>
          <a:p>
            <a:pPr marL="0" indent="0">
              <a:lnSpc>
                <a:spcPts val="2500"/>
              </a:lnSpc>
              <a:buNone/>
            </a:pPr>
            <a:endParaRPr lang="en-CA" sz="1600" b="0" dirty="0">
              <a:ea typeface="+mj-ea"/>
              <a:cs typeface="+mj-cs"/>
            </a:endParaRPr>
          </a:p>
        </p:txBody>
      </p:sp>
      <p:sp>
        <p:nvSpPr>
          <p:cNvPr id="5" name="TextBox 4">
            <a:extLst>
              <a:ext uri="{FF2B5EF4-FFF2-40B4-BE49-F238E27FC236}">
                <a16:creationId xmlns:a16="http://schemas.microsoft.com/office/drawing/2014/main" id="{F6E45726-8398-4DE7-8411-CB10CB0F5650}"/>
              </a:ext>
            </a:extLst>
          </p:cNvPr>
          <p:cNvSpPr txBox="1"/>
          <p:nvPr/>
        </p:nvSpPr>
        <p:spPr>
          <a:xfrm>
            <a:off x="6829137" y="1226468"/>
            <a:ext cx="2232248" cy="954107"/>
          </a:xfrm>
          <a:prstGeom prst="rect">
            <a:avLst/>
          </a:prstGeom>
          <a:noFill/>
        </p:spPr>
        <p:txBody>
          <a:bodyPr wrap="square" rtlCol="0">
            <a:spAutoFit/>
          </a:bodyPr>
          <a:lstStyle/>
          <a:p>
            <a:r>
              <a:rPr lang="en-CA" sz="1400" dirty="0">
                <a:solidFill>
                  <a:schemeClr val="tx1">
                    <a:lumMod val="50000"/>
                    <a:lumOff val="50000"/>
                  </a:schemeClr>
                </a:solidFill>
                <a:latin typeface="Segoe Condensed" panose="020B0606040200020203"/>
              </a:rPr>
              <a:t>(CARTE AVEC INFORMATION PARTIELLE ET CHANGEANTE)</a:t>
            </a:r>
            <a:endParaRPr lang="en-US" sz="1400" dirty="0">
              <a:solidFill>
                <a:schemeClr val="tx1">
                  <a:lumMod val="50000"/>
                  <a:lumOff val="50000"/>
                </a:schemeClr>
              </a:solidFill>
              <a:latin typeface="Segoe Condensed" panose="020B0606040200020203"/>
            </a:endParaRPr>
          </a:p>
        </p:txBody>
      </p:sp>
      <p:sp>
        <p:nvSpPr>
          <p:cNvPr id="7" name="Rectangle 6">
            <a:extLst>
              <a:ext uri="{FF2B5EF4-FFF2-40B4-BE49-F238E27FC236}">
                <a16:creationId xmlns:a16="http://schemas.microsoft.com/office/drawing/2014/main" id="{DE019DFC-1AED-4864-BC0E-AE5C4F22499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A7AA4083-2E6C-4418-9504-1EB23497DEF6}"/>
              </a:ext>
            </a:extLst>
          </p:cNvPr>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H.E.L.P.</a:t>
            </a:r>
          </a:p>
        </p:txBody>
      </p:sp>
    </p:spTree>
    <p:extLst>
      <p:ext uri="{BB962C8B-B14F-4D97-AF65-F5344CB8AC3E}">
        <p14:creationId xmlns:p14="http://schemas.microsoft.com/office/powerpoint/2010/main" val="92908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a:off x="1829743" y="1810340"/>
            <a:ext cx="9494730" cy="2800767"/>
          </a:xfrm>
          <a:prstGeom prst="rect">
            <a:avLst/>
          </a:prstGeom>
          <a:noFill/>
        </p:spPr>
        <p:txBody>
          <a:bodyPr wrap="square" rtlCol="0">
            <a:spAutoFit/>
          </a:bodyPr>
          <a:lstStyle/>
          <a:p>
            <a:pPr algn="ctr"/>
            <a:r>
              <a:rPr lang="fr-FR" sz="4400"/>
              <a:t>De quoi avez-vous besoin</a:t>
            </a:r>
          </a:p>
          <a:p>
            <a:pPr algn="ctr"/>
            <a:r>
              <a:rPr lang="fr-FR" sz="4400"/>
              <a:t>pour garantir la fourniture des services de santé </a:t>
            </a:r>
          </a:p>
          <a:p>
            <a:pPr algn="ctr"/>
            <a:r>
              <a:rPr lang="fr-FR" sz="4400"/>
              <a:t>adaptés ?</a:t>
            </a:r>
          </a:p>
        </p:txBody>
      </p:sp>
      <p:sp>
        <p:nvSpPr>
          <p:cNvPr id="5" name="TextBox 4"/>
          <p:cNvSpPr txBox="1"/>
          <p:nvPr/>
        </p:nvSpPr>
        <p:spPr>
          <a:xfrm>
            <a:off x="1033875" y="2104272"/>
            <a:ext cx="1326004" cy="1569660"/>
          </a:xfrm>
          <a:prstGeom prst="rect">
            <a:avLst/>
          </a:prstGeom>
          <a:noFill/>
        </p:spPr>
        <p:txBody>
          <a:bodyPr wrap="none" rtlCol="0">
            <a:spAutoFit/>
          </a:bodyPr>
          <a:lstStyle/>
          <a:p>
            <a:r>
              <a:rPr lang="fr-FR"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13</a:t>
            </a:fld>
            <a:endParaRPr lang="fr-CH"/>
          </a:p>
        </p:txBody>
      </p:sp>
    </p:spTree>
    <p:extLst>
      <p:ext uri="{BB962C8B-B14F-4D97-AF65-F5344CB8AC3E}">
        <p14:creationId xmlns:p14="http://schemas.microsoft.com/office/powerpoint/2010/main" val="224329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936004" y="252941"/>
            <a:ext cx="10515600" cy="13255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Mise en place de blocs pour les services de santé </a:t>
            </a:r>
            <a:br>
              <a:rPr lang="fr-FR" u="sng">
                <a:latin typeface="+mn-lt"/>
              </a:rPr>
            </a:br>
            <a:endParaRPr lang="fr-FR" u="sng">
              <a:latin typeface="+mn-lt"/>
            </a:endParaRPr>
          </a:p>
        </p:txBody>
      </p:sp>
      <p:sp>
        <p:nvSpPr>
          <p:cNvPr id="5" name="Content Placeholder 2"/>
          <p:cNvSpPr txBox="1">
            <a:spLocks/>
          </p:cNvSpPr>
          <p:nvPr/>
        </p:nvSpPr>
        <p:spPr>
          <a:xfrm>
            <a:off x="1168553" y="1578504"/>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a:t>Établissements/infrastructure de santé</a:t>
            </a:r>
          </a:p>
          <a:p>
            <a:r>
              <a:rPr lang="fr-FR" sz="2400"/>
              <a:t>Personnel de santé (compétences, effectifs, diversité)</a:t>
            </a:r>
          </a:p>
          <a:p>
            <a:r>
              <a:rPr lang="fr-FR" sz="2400"/>
              <a:t>Équipement</a:t>
            </a:r>
          </a:p>
          <a:p>
            <a:r>
              <a:rPr lang="fr-FR" sz="2400"/>
              <a:t>Fournitures médicales et non médicales (chaîne d’approvisionnement, médicaments essentiels)</a:t>
            </a:r>
          </a:p>
          <a:p>
            <a:r>
              <a:rPr lang="fr-FR" sz="2400"/>
              <a:t>Financement</a:t>
            </a:r>
          </a:p>
          <a:p>
            <a:r>
              <a:rPr lang="fr-FR" sz="2400"/>
              <a:t>Prestation de services (processus, qualité, normes internationales)</a:t>
            </a:r>
          </a:p>
          <a:p>
            <a:r>
              <a:rPr lang="fr-FR" sz="2400"/>
              <a:t>Système de gestion des informations relatives à la santé</a:t>
            </a:r>
          </a:p>
          <a:p>
            <a:r>
              <a:rPr lang="fr-FR" sz="2400"/>
              <a:t>Direction, gouvernance </a:t>
            </a:r>
          </a:p>
          <a:p>
            <a:r>
              <a:rPr lang="fr-FR" sz="2400"/>
              <a:t>Coordination</a:t>
            </a:r>
          </a:p>
          <a:p>
            <a:r>
              <a:rPr lang="fr-FR" sz="2400"/>
              <a:t>Communautés </a:t>
            </a:r>
          </a:p>
          <a:p>
            <a:pPr marL="457200" lvl="1" indent="0">
              <a:buNone/>
            </a:pPr>
            <a:r>
              <a:rPr lang="fr-FR" sz="1600" i="1"/>
              <a:t>                                                                                                       Sur la base du cadre de l’OMS pour une approche systémique </a:t>
            </a:r>
          </a:p>
          <a:p>
            <a:pPr marL="0" indent="0" algn="r">
              <a:buFont typeface="Arial" panose="020B0604020202020204" pitchFamily="34" charset="0"/>
              <a:buNone/>
            </a:pPr>
            <a:endParaRPr lang="en-GB" sz="1800" i="1" dirty="0"/>
          </a:p>
          <a:p>
            <a:pPr marL="0" indent="0" algn="r">
              <a:buFont typeface="Arial" panose="020B0604020202020204" pitchFamily="34" charset="0"/>
              <a:buNone/>
            </a:pPr>
            <a:endParaRPr lang="en-GB" sz="1800" i="1" dirty="0"/>
          </a:p>
          <a:p>
            <a:pPr marL="0" indent="0" algn="r">
              <a:buFont typeface="Arial" panose="020B0604020202020204" pitchFamily="34" charset="0"/>
              <a:buNone/>
            </a:pPr>
            <a:endParaRPr lang="en-GB" sz="1800" i="1" dirty="0"/>
          </a:p>
          <a:p>
            <a:endParaRPr lang="en-GB" sz="1800" dirty="0">
              <a:solidFill>
                <a:srgbClr val="FF0000"/>
              </a:solidFill>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t>14</a:t>
            </a:fld>
            <a:endParaRPr lang="fr-CH"/>
          </a:p>
        </p:txBody>
      </p:sp>
    </p:spTree>
    <p:extLst>
      <p:ext uri="{BB962C8B-B14F-4D97-AF65-F5344CB8AC3E}">
        <p14:creationId xmlns:p14="http://schemas.microsoft.com/office/powerpoint/2010/main" val="297190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Gouvernance et direction</a:t>
            </a:r>
          </a:p>
        </p:txBody>
      </p:sp>
      <p:sp>
        <p:nvSpPr>
          <p:cNvPr id="5" name="Content Placeholder 2"/>
          <p:cNvSpPr txBox="1">
            <a:spLocks/>
          </p:cNvSpPr>
          <p:nvPr/>
        </p:nvSpPr>
        <p:spPr>
          <a:xfrm>
            <a:off x="838200" y="2367737"/>
            <a:ext cx="10515600" cy="271429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a:t>La responsabilité première incombe aux autorités nationales.</a:t>
            </a:r>
          </a:p>
          <a:p>
            <a:pPr marL="0" indent="0" algn="ctr">
              <a:buFont typeface="Arial" panose="020B0604020202020204" pitchFamily="34" charset="0"/>
              <a:buNone/>
            </a:pPr>
            <a:endParaRPr lang="en-US" sz="3200" dirty="0"/>
          </a:p>
          <a:p>
            <a:pPr marL="0" indent="0" algn="ctr">
              <a:buNone/>
            </a:pPr>
            <a:r>
              <a:rPr lang="fr-FR" sz="3200"/>
              <a:t>En temps de crise, il est possible que les autorités nationales n'aient pas la capacité de tout gérer seules et doivent être épaulées par des agences internationales et des organisations communautaires.</a:t>
            </a:r>
          </a:p>
          <a:p>
            <a:pPr marL="342900" indent="-342900">
              <a:buFont typeface="Arial" charset="0"/>
              <a:buChar char="•"/>
            </a:pPr>
            <a:endParaRPr lang="en-GB" sz="3200" dirty="0"/>
          </a:p>
          <a:p>
            <a:pPr marL="0" indent="0" algn="ctr">
              <a:buFont typeface="Arial" panose="020B0604020202020204" pitchFamily="34" charset="0"/>
              <a:buNone/>
            </a:pPr>
            <a:endParaRPr lang="en-US" sz="3200" dirty="0"/>
          </a:p>
          <a:p>
            <a:pPr marL="0" indent="0" algn="ctr">
              <a:buFont typeface="Arial" panose="020B0604020202020204" pitchFamily="34" charset="0"/>
              <a:buNone/>
            </a:pPr>
            <a:endParaRPr lang="en-US" sz="3200" dirty="0"/>
          </a:p>
        </p:txBody>
      </p:sp>
      <p:sp>
        <p:nvSpPr>
          <p:cNvPr id="6" name="Slide Number Placeholder 5"/>
          <p:cNvSpPr>
            <a:spLocks noGrp="1"/>
          </p:cNvSpPr>
          <p:nvPr>
            <p:ph type="sldNum" sz="quarter" idx="12"/>
          </p:nvPr>
        </p:nvSpPr>
        <p:spPr/>
        <p:txBody>
          <a:bodyPr/>
          <a:lstStyle/>
          <a:p>
            <a:fld id="{00865948-8B76-4A50-B7DB-B45DBE1BD062}" type="slidenum">
              <a:rPr lang="fr-CH" smtClean="0"/>
              <a:t>15</a:t>
            </a:fld>
            <a:endParaRPr lang="fr-CH"/>
          </a:p>
        </p:txBody>
      </p:sp>
    </p:spTree>
    <p:extLst>
      <p:ext uri="{BB962C8B-B14F-4D97-AF65-F5344CB8AC3E}">
        <p14:creationId xmlns:p14="http://schemas.microsoft.com/office/powerpoint/2010/main" val="2924472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Coordination</a:t>
            </a:r>
          </a:p>
        </p:txBody>
      </p:sp>
      <p:sp>
        <p:nvSpPr>
          <p:cNvPr id="5" name="Content Placeholder 2"/>
          <p:cNvSpPr txBox="1">
            <a:spLocks/>
          </p:cNvSpPr>
          <p:nvPr/>
        </p:nvSpPr>
        <p:spPr>
          <a:xfrm>
            <a:off x="1079938" y="1847850"/>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r>
              <a:rPr lang="fr-FR"/>
              <a:t>La réponse humanitaire dans des situations de crise se distingue souvent par le chaos, les doublons et les lacunes dans les services.</a:t>
            </a:r>
          </a:p>
          <a:p>
            <a:pPr algn="ctr"/>
            <a:endParaRPr lang="en-US" dirty="0"/>
          </a:p>
          <a:p>
            <a:pPr marL="0" indent="0" algn="ctr">
              <a:buFont typeface="Arial" panose="020B0604020202020204" pitchFamily="34" charset="0"/>
              <a:buNone/>
            </a:pPr>
            <a:r>
              <a:rPr lang="fr-FR"/>
              <a:t>Le système des clusters a été créé en 2005 pour rassembler par secteur les intervenants lors de crises humanitaires afin de renforcer la coordination interagences et l’impact souhaité. Exemple : groupe Santé, chapeauté par l’OMS </a:t>
            </a:r>
          </a:p>
        </p:txBody>
      </p:sp>
      <p:sp>
        <p:nvSpPr>
          <p:cNvPr id="6" name="Slide Number Placeholder 5"/>
          <p:cNvSpPr>
            <a:spLocks noGrp="1"/>
          </p:cNvSpPr>
          <p:nvPr>
            <p:ph type="sldNum" sz="quarter" idx="12"/>
          </p:nvPr>
        </p:nvSpPr>
        <p:spPr/>
        <p:txBody>
          <a:bodyPr/>
          <a:lstStyle/>
          <a:p>
            <a:fld id="{00865948-8B76-4A50-B7DB-B45DBE1BD062}" type="slidenum">
              <a:rPr lang="fr-CH" smtClean="0"/>
              <a:t>16</a:t>
            </a:fld>
            <a:endParaRPr lang="fr-CH"/>
          </a:p>
        </p:txBody>
      </p:sp>
    </p:spTree>
    <p:extLst>
      <p:ext uri="{BB962C8B-B14F-4D97-AF65-F5344CB8AC3E}">
        <p14:creationId xmlns:p14="http://schemas.microsoft.com/office/powerpoint/2010/main" val="295917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Rectangle 3"/>
          <p:cNvSpPr/>
          <p:nvPr/>
        </p:nvSpPr>
        <p:spPr>
          <a:xfrm>
            <a:off x="1769262" y="975418"/>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PERSONNEL DE SANTÉ</a:t>
            </a:r>
          </a:p>
        </p:txBody>
      </p:sp>
      <p:sp>
        <p:nvSpPr>
          <p:cNvPr id="5" name="TextBox 4"/>
          <p:cNvSpPr txBox="1"/>
          <p:nvPr/>
        </p:nvSpPr>
        <p:spPr>
          <a:xfrm>
            <a:off x="4325288" y="48641"/>
            <a:ext cx="3827137" cy="769441"/>
          </a:xfrm>
          <a:prstGeom prst="rect">
            <a:avLst/>
          </a:prstGeom>
          <a:noFill/>
        </p:spPr>
        <p:txBody>
          <a:bodyPr wrap="none" rtlCol="0">
            <a:spAutoFit/>
          </a:bodyPr>
          <a:lstStyle/>
          <a:p>
            <a:pPr algn="ctr"/>
            <a:r>
              <a:rPr lang="fr-FR" sz="4400" u="sng"/>
              <a:t>Services de santé</a:t>
            </a:r>
          </a:p>
        </p:txBody>
      </p:sp>
      <p:sp>
        <p:nvSpPr>
          <p:cNvPr id="6" name="Rectangle 5"/>
          <p:cNvSpPr/>
          <p:nvPr/>
        </p:nvSpPr>
        <p:spPr>
          <a:xfrm>
            <a:off x="4500033" y="982120"/>
            <a:ext cx="3403600" cy="53678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Isosceles Triangle 6"/>
          <p:cNvSpPr/>
          <p:nvPr/>
        </p:nvSpPr>
        <p:spPr>
          <a:xfrm>
            <a:off x="4500033" y="941024"/>
            <a:ext cx="3403599" cy="5367867"/>
          </a:xfrm>
          <a:prstGeom prst="triangl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8" name="Straight Connector 7"/>
          <p:cNvCxnSpPr/>
          <p:nvPr/>
        </p:nvCxnSpPr>
        <p:spPr>
          <a:xfrm>
            <a:off x="4974166" y="4936055"/>
            <a:ext cx="2497667"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a:off x="5528733" y="3115721"/>
            <a:ext cx="1401233" cy="0"/>
          </a:xfrm>
          <a:prstGeom prst="line">
            <a:avLst/>
          </a:prstGeom>
          <a:ln w="28575">
            <a:prstDash val="solid"/>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6096000" y="5435587"/>
            <a:ext cx="308098" cy="646331"/>
          </a:xfrm>
          <a:prstGeom prst="rect">
            <a:avLst/>
          </a:prstGeom>
          <a:noFill/>
        </p:spPr>
        <p:txBody>
          <a:bodyPr wrap="none" rtlCol="0">
            <a:spAutoFit/>
          </a:bodyPr>
          <a:lstStyle/>
          <a:p>
            <a:r>
              <a:rPr lang="fr-FR" sz="3600" b="1"/>
              <a:t>I</a:t>
            </a:r>
          </a:p>
        </p:txBody>
      </p:sp>
      <p:sp>
        <p:nvSpPr>
          <p:cNvPr id="11" name="TextBox 10"/>
          <p:cNvSpPr txBox="1"/>
          <p:nvPr/>
        </p:nvSpPr>
        <p:spPr>
          <a:xfrm>
            <a:off x="6027746" y="3795056"/>
            <a:ext cx="377026" cy="523220"/>
          </a:xfrm>
          <a:prstGeom prst="rect">
            <a:avLst/>
          </a:prstGeom>
          <a:noFill/>
        </p:spPr>
        <p:txBody>
          <a:bodyPr wrap="none" rtlCol="0">
            <a:spAutoFit/>
          </a:bodyPr>
          <a:lstStyle/>
          <a:p>
            <a:r>
              <a:rPr lang="fr-FR" sz="2800" b="1"/>
              <a:t>II</a:t>
            </a:r>
          </a:p>
        </p:txBody>
      </p:sp>
      <p:sp>
        <p:nvSpPr>
          <p:cNvPr id="12" name="TextBox 11"/>
          <p:cNvSpPr txBox="1"/>
          <p:nvPr/>
        </p:nvSpPr>
        <p:spPr>
          <a:xfrm>
            <a:off x="5945992" y="1974722"/>
            <a:ext cx="429926" cy="461665"/>
          </a:xfrm>
          <a:prstGeom prst="rect">
            <a:avLst/>
          </a:prstGeom>
          <a:noFill/>
        </p:spPr>
        <p:txBody>
          <a:bodyPr wrap="none" rtlCol="0">
            <a:spAutoFit/>
          </a:bodyPr>
          <a:lstStyle/>
          <a:p>
            <a:r>
              <a:rPr lang="fr-FR" sz="2400" b="1"/>
              <a:t>III</a:t>
            </a:r>
          </a:p>
        </p:txBody>
      </p:sp>
      <p:sp>
        <p:nvSpPr>
          <p:cNvPr id="13" name="Oval 12"/>
          <p:cNvSpPr/>
          <p:nvPr/>
        </p:nvSpPr>
        <p:spPr>
          <a:xfrm>
            <a:off x="6029461" y="2531492"/>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4" name="Oval 13"/>
          <p:cNvSpPr/>
          <p:nvPr/>
        </p:nvSpPr>
        <p:spPr>
          <a:xfrm>
            <a:off x="6029461" y="3305470"/>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5" name="Oval 14"/>
          <p:cNvSpPr/>
          <p:nvPr/>
        </p:nvSpPr>
        <p:spPr>
          <a:xfrm>
            <a:off x="5606128" y="3572675"/>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6" name="Oval 15"/>
          <p:cNvSpPr/>
          <p:nvPr/>
        </p:nvSpPr>
        <p:spPr>
          <a:xfrm>
            <a:off x="6452794" y="3568457"/>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7" name="Oval 16"/>
          <p:cNvSpPr/>
          <p:nvPr/>
        </p:nvSpPr>
        <p:spPr>
          <a:xfrm>
            <a:off x="5355561" y="4483320"/>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8" name="Oval 17"/>
          <p:cNvSpPr/>
          <p:nvPr/>
        </p:nvSpPr>
        <p:spPr>
          <a:xfrm>
            <a:off x="6584287" y="436285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19" name="Oval 18"/>
          <p:cNvSpPr/>
          <p:nvPr/>
        </p:nvSpPr>
        <p:spPr>
          <a:xfrm>
            <a:off x="5092574" y="5114771"/>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0" name="Oval 19"/>
          <p:cNvSpPr/>
          <p:nvPr/>
        </p:nvSpPr>
        <p:spPr>
          <a:xfrm>
            <a:off x="4974166" y="5554462"/>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1" name="Oval 20"/>
          <p:cNvSpPr/>
          <p:nvPr/>
        </p:nvSpPr>
        <p:spPr>
          <a:xfrm>
            <a:off x="4829587" y="5994153"/>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2" name="Oval 21"/>
          <p:cNvSpPr/>
          <p:nvPr/>
        </p:nvSpPr>
        <p:spPr>
          <a:xfrm>
            <a:off x="5606127" y="5071766"/>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3" name="Oval 22"/>
          <p:cNvSpPr/>
          <p:nvPr/>
        </p:nvSpPr>
        <p:spPr>
          <a:xfrm>
            <a:off x="5397239" y="5496794"/>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4" name="Oval 23"/>
          <p:cNvSpPr/>
          <p:nvPr/>
        </p:nvSpPr>
        <p:spPr>
          <a:xfrm>
            <a:off x="5443015" y="602567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5" name="Oval 24"/>
          <p:cNvSpPr/>
          <p:nvPr/>
        </p:nvSpPr>
        <p:spPr>
          <a:xfrm>
            <a:off x="6798472" y="5046411"/>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6" name="Oval 25"/>
          <p:cNvSpPr/>
          <p:nvPr/>
        </p:nvSpPr>
        <p:spPr>
          <a:xfrm>
            <a:off x="7124699" y="5435587"/>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7" name="Oval 26"/>
          <p:cNvSpPr/>
          <p:nvPr/>
        </p:nvSpPr>
        <p:spPr>
          <a:xfrm>
            <a:off x="6666978" y="5651869"/>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8" name="Oval 27"/>
          <p:cNvSpPr/>
          <p:nvPr/>
        </p:nvSpPr>
        <p:spPr>
          <a:xfrm>
            <a:off x="7256192" y="6008673"/>
            <a:ext cx="262987" cy="2629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CH"/>
          </a:p>
        </p:txBody>
      </p:sp>
      <p:sp>
        <p:nvSpPr>
          <p:cNvPr id="29" name="Rectangle 28"/>
          <p:cNvSpPr/>
          <p:nvPr/>
        </p:nvSpPr>
        <p:spPr>
          <a:xfrm>
            <a:off x="1778000" y="3316720"/>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FOURNITURES (NON) MÉDICALES</a:t>
            </a:r>
          </a:p>
        </p:txBody>
      </p:sp>
      <p:sp>
        <p:nvSpPr>
          <p:cNvPr id="30" name="Rectangle 29"/>
          <p:cNvSpPr/>
          <p:nvPr/>
        </p:nvSpPr>
        <p:spPr>
          <a:xfrm>
            <a:off x="1784620" y="5670006"/>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PRESTATION DE SERVICES </a:t>
            </a:r>
          </a:p>
        </p:txBody>
      </p:sp>
      <p:sp>
        <p:nvSpPr>
          <p:cNvPr id="31" name="Rectangle 30"/>
          <p:cNvSpPr/>
          <p:nvPr/>
        </p:nvSpPr>
        <p:spPr>
          <a:xfrm>
            <a:off x="7897010" y="1045394"/>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DIRECTION, GOUVERNANCE  </a:t>
            </a:r>
          </a:p>
        </p:txBody>
      </p:sp>
      <p:sp>
        <p:nvSpPr>
          <p:cNvPr id="32" name="Rectangle 31"/>
          <p:cNvSpPr/>
          <p:nvPr/>
        </p:nvSpPr>
        <p:spPr>
          <a:xfrm>
            <a:off x="7903632" y="3407430"/>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SYSTÈME DE GESTION DES INFORMATIONS RELATIVES À LA SANTÉ</a:t>
            </a:r>
          </a:p>
        </p:txBody>
      </p:sp>
      <p:sp>
        <p:nvSpPr>
          <p:cNvPr id="33" name="Rectangle 32"/>
          <p:cNvSpPr/>
          <p:nvPr/>
        </p:nvSpPr>
        <p:spPr>
          <a:xfrm>
            <a:off x="7903632" y="2162671"/>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FINANCEMENT</a:t>
            </a:r>
          </a:p>
        </p:txBody>
      </p:sp>
      <p:sp>
        <p:nvSpPr>
          <p:cNvPr id="34" name="TextBox 33"/>
          <p:cNvSpPr txBox="1"/>
          <p:nvPr/>
        </p:nvSpPr>
        <p:spPr>
          <a:xfrm>
            <a:off x="4171721" y="6442518"/>
            <a:ext cx="4284827" cy="461665"/>
          </a:xfrm>
          <a:prstGeom prst="rect">
            <a:avLst/>
          </a:prstGeom>
          <a:noFill/>
        </p:spPr>
        <p:txBody>
          <a:bodyPr wrap="none" rtlCol="0">
            <a:spAutoFit/>
          </a:bodyPr>
          <a:lstStyle/>
          <a:p>
            <a:r>
              <a:rPr lang="fr-FR" sz="2400">
                <a:solidFill>
                  <a:srgbClr val="C00000"/>
                </a:solidFill>
              </a:rPr>
              <a:t>Impact humanitaire à grande échelle</a:t>
            </a:r>
          </a:p>
        </p:txBody>
      </p:sp>
      <p:sp>
        <p:nvSpPr>
          <p:cNvPr id="35" name="Rectangle 34"/>
          <p:cNvSpPr/>
          <p:nvPr/>
        </p:nvSpPr>
        <p:spPr>
          <a:xfrm>
            <a:off x="1777998" y="2165849"/>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ÉTABLISSEMENTS ET INFRASTRUCTURE DE SANTÉ</a:t>
            </a:r>
          </a:p>
        </p:txBody>
      </p:sp>
      <p:sp>
        <p:nvSpPr>
          <p:cNvPr id="36" name="Rectangle 35"/>
          <p:cNvSpPr/>
          <p:nvPr/>
        </p:nvSpPr>
        <p:spPr>
          <a:xfrm>
            <a:off x="1769263" y="4494352"/>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ÉQUIPEMENT </a:t>
            </a:r>
          </a:p>
        </p:txBody>
      </p:sp>
      <p:sp>
        <p:nvSpPr>
          <p:cNvPr id="37" name="Rectangle 36"/>
          <p:cNvSpPr/>
          <p:nvPr/>
        </p:nvSpPr>
        <p:spPr>
          <a:xfrm>
            <a:off x="7912369" y="5670006"/>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COORDINATION</a:t>
            </a:r>
          </a:p>
        </p:txBody>
      </p:sp>
      <p:sp>
        <p:nvSpPr>
          <p:cNvPr id="38" name="TextBox 37"/>
          <p:cNvSpPr txBox="1"/>
          <p:nvPr/>
        </p:nvSpPr>
        <p:spPr>
          <a:xfrm>
            <a:off x="4974166" y="1593169"/>
            <a:ext cx="184731" cy="369332"/>
          </a:xfrm>
          <a:prstGeom prst="rect">
            <a:avLst/>
          </a:prstGeom>
          <a:noFill/>
        </p:spPr>
        <p:txBody>
          <a:bodyPr wrap="none" rtlCol="0">
            <a:spAutoFit/>
          </a:bodyPr>
          <a:lstStyle/>
          <a:p>
            <a:endParaRPr lang="en-GB" dirty="0"/>
          </a:p>
        </p:txBody>
      </p:sp>
      <p:grpSp>
        <p:nvGrpSpPr>
          <p:cNvPr id="40" name="Group 104"/>
          <p:cNvGrpSpPr>
            <a:grpSpLocks/>
          </p:cNvGrpSpPr>
          <p:nvPr/>
        </p:nvGrpSpPr>
        <p:grpSpPr bwMode="auto">
          <a:xfrm>
            <a:off x="3074989" y="1484313"/>
            <a:ext cx="6477000" cy="4576763"/>
            <a:chOff x="977" y="1415"/>
            <a:chExt cx="4080" cy="2883"/>
          </a:xfrm>
        </p:grpSpPr>
        <p:graphicFrame>
          <p:nvGraphicFramePr>
            <p:cNvPr id="41" name="Object 105"/>
            <p:cNvGraphicFramePr>
              <a:graphicFrameLocks noChangeAspect="1"/>
            </p:cNvGraphicFramePr>
            <p:nvPr/>
          </p:nvGraphicFramePr>
          <p:xfrm>
            <a:off x="977" y="1415"/>
            <a:ext cx="4080" cy="2883"/>
          </p:xfrm>
          <a:graphic>
            <a:graphicData uri="http://schemas.openxmlformats.org/presentationml/2006/ole">
              <mc:AlternateContent xmlns:mc="http://schemas.openxmlformats.org/markup-compatibility/2006">
                <mc:Choice xmlns:v="urn:schemas-microsoft-com:vml" Requires="v">
                  <p:oleObj name="Drawing" r:id="rId4" imgW="1595404" imgH="1126215" progId="FLW3Drawing">
                    <p:embed/>
                  </p:oleObj>
                </mc:Choice>
                <mc:Fallback>
                  <p:oleObj name="Drawing" r:id="rId4" imgW="1595404" imgH="1126215" progId="FLW3Drawing">
                    <p:embed/>
                    <p:pic>
                      <p:nvPicPr>
                        <p:cNvPr id="41" name="Object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 y="1415"/>
                          <a:ext cx="4080" cy="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2" name="Text Box 106"/>
            <p:cNvSpPr txBox="1">
              <a:spLocks noChangeArrowheads="1"/>
            </p:cNvSpPr>
            <p:nvPr/>
          </p:nvSpPr>
          <p:spPr bwMode="auto">
            <a:xfrm>
              <a:off x="1632" y="2784"/>
              <a:ext cx="22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2000"/>
                <a:t>L'impact des conflits armés</a:t>
              </a:r>
            </a:p>
          </p:txBody>
        </p:sp>
      </p:grpSp>
      <p:sp>
        <p:nvSpPr>
          <p:cNvPr id="43" name="Explosion 1 42"/>
          <p:cNvSpPr/>
          <p:nvPr/>
        </p:nvSpPr>
        <p:spPr>
          <a:xfrm>
            <a:off x="1363133" y="1473187"/>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Explosion 1 43"/>
          <p:cNvSpPr/>
          <p:nvPr/>
        </p:nvSpPr>
        <p:spPr>
          <a:xfrm>
            <a:off x="1226211" y="3714772"/>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5" name="Explosion 1 44"/>
          <p:cNvSpPr/>
          <p:nvPr/>
        </p:nvSpPr>
        <p:spPr>
          <a:xfrm>
            <a:off x="10256311" y="2507555"/>
            <a:ext cx="1007534" cy="776933"/>
          </a:xfrm>
          <a:prstGeom prst="irregularSeal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9" name="Slide Number Placeholder 38"/>
          <p:cNvSpPr>
            <a:spLocks noGrp="1"/>
          </p:cNvSpPr>
          <p:nvPr>
            <p:ph type="sldNum" sz="quarter" idx="12"/>
          </p:nvPr>
        </p:nvSpPr>
        <p:spPr/>
        <p:txBody>
          <a:bodyPr/>
          <a:lstStyle/>
          <a:p>
            <a:fld id="{00865948-8B76-4A50-B7DB-B45DBE1BD062}" type="slidenum">
              <a:rPr lang="fr-CH" smtClean="0"/>
              <a:t>17</a:t>
            </a:fld>
            <a:endParaRPr lang="fr-CH"/>
          </a:p>
        </p:txBody>
      </p:sp>
      <p:sp>
        <p:nvSpPr>
          <p:cNvPr id="46" name="Rectangle 45"/>
          <p:cNvSpPr/>
          <p:nvPr/>
        </p:nvSpPr>
        <p:spPr>
          <a:xfrm>
            <a:off x="7922382" y="4531063"/>
            <a:ext cx="2722033" cy="6773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rPr>
              <a:t>COMMUNAUTÉS</a:t>
            </a:r>
          </a:p>
        </p:txBody>
      </p:sp>
    </p:spTree>
    <p:extLst>
      <p:ext uri="{BB962C8B-B14F-4D97-AF65-F5344CB8AC3E}">
        <p14:creationId xmlns:p14="http://schemas.microsoft.com/office/powerpoint/2010/main" val="145371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2"/>
          <p:cNvSpPr txBox="1">
            <a:spLocks/>
          </p:cNvSpPr>
          <p:nvPr/>
        </p:nvSpPr>
        <p:spPr>
          <a:xfrm>
            <a:off x="391886" y="198964"/>
            <a:ext cx="118031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Les services de santé essentiels dans des situations de crise</a:t>
            </a:r>
          </a:p>
        </p:txBody>
      </p:sp>
      <p:sp>
        <p:nvSpPr>
          <p:cNvPr id="5" name="Content Placeholder 3"/>
          <p:cNvSpPr txBox="1">
            <a:spLocks/>
          </p:cNvSpPr>
          <p:nvPr/>
        </p:nvSpPr>
        <p:spPr>
          <a:xfrm>
            <a:off x="930869" y="1967329"/>
            <a:ext cx="10961914"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a:t>Programme de services pour votre environnement </a:t>
            </a:r>
          </a:p>
          <a:p>
            <a:pPr marL="0" indent="0" algn="ctr">
              <a:buFont typeface="Arial" panose="020B0604020202020204" pitchFamily="34" charset="0"/>
              <a:buNone/>
            </a:pPr>
            <a:r>
              <a:rPr lang="fr-FR"/>
              <a:t>Risque de conflit entre l'intérêt des patients en tant qu’individus et celui de la santé publique </a:t>
            </a:r>
          </a:p>
          <a:p>
            <a:pPr marL="0" indent="0" algn="ctr">
              <a:buFont typeface="Arial" panose="020B0604020202020204" pitchFamily="34" charset="0"/>
              <a:buNone/>
            </a:pPr>
            <a:r>
              <a:rPr lang="fr-FR"/>
              <a:t>À un moment donné/au fil du temps</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fr-FR"/>
              <a:t>Facteurs d'influences : </a:t>
            </a:r>
          </a:p>
          <a:p>
            <a:pPr marL="0" indent="0" algn="ctr">
              <a:buFont typeface="Arial" panose="020B0604020202020204" pitchFamily="34" charset="0"/>
              <a:buNone/>
            </a:pPr>
            <a:r>
              <a:rPr lang="fr-FR"/>
              <a:t>Schéma démographique</a:t>
            </a:r>
          </a:p>
          <a:p>
            <a:pPr marL="0" indent="0" algn="ctr">
              <a:buFont typeface="Arial" panose="020B0604020202020204" pitchFamily="34" charset="0"/>
              <a:buNone/>
            </a:pPr>
            <a:r>
              <a:rPr lang="fr-FR"/>
              <a:t>Schéma épidémiologique/fardeau des maladies</a:t>
            </a:r>
          </a:p>
          <a:p>
            <a:pPr marL="0" indent="0" algn="ctr">
              <a:buFont typeface="Arial" panose="020B0604020202020204" pitchFamily="34" charset="0"/>
              <a:buNone/>
            </a:pPr>
            <a:r>
              <a:rPr lang="fr-FR"/>
              <a:t>Services de santé existants dans le contexte</a:t>
            </a:r>
          </a:p>
          <a:p>
            <a:pPr marL="0" indent="0" algn="ctr">
              <a:buFont typeface="Arial" panose="020B0604020202020204" pitchFamily="34" charset="0"/>
              <a:buNone/>
            </a:pPr>
            <a:r>
              <a:rPr lang="fr-FR"/>
              <a:t>Situation de crise</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18</a:t>
            </a:fld>
            <a:endParaRPr lang="fr-CH"/>
          </a:p>
        </p:txBody>
      </p:sp>
    </p:spTree>
    <p:extLst>
      <p:ext uri="{BB962C8B-B14F-4D97-AF65-F5344CB8AC3E}">
        <p14:creationId xmlns:p14="http://schemas.microsoft.com/office/powerpoint/2010/main" val="333228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4"/>
          <p:cNvSpPr txBox="1">
            <a:spLocks/>
          </p:cNvSpPr>
          <p:nvPr/>
        </p:nvSpPr>
        <p:spPr>
          <a:xfrm>
            <a:off x="979074" y="2169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Pyramide de la population</a:t>
            </a: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074" y="1325563"/>
            <a:ext cx="4640749" cy="4836195"/>
          </a:xfrm>
          <a:prstGeom prst="rect">
            <a:avLst/>
          </a:prstGeom>
        </p:spPr>
      </p:pic>
      <p:pic>
        <p:nvPicPr>
          <p:cNvPr id="6"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886" y="1325563"/>
            <a:ext cx="4583364" cy="4836195"/>
          </a:xfrm>
          <a:prstGeom prst="rect">
            <a:avLst/>
          </a:prstGeom>
        </p:spPr>
      </p:pic>
      <p:sp>
        <p:nvSpPr>
          <p:cNvPr id="7" name="Slide Number Placeholder 6"/>
          <p:cNvSpPr>
            <a:spLocks noGrp="1"/>
          </p:cNvSpPr>
          <p:nvPr>
            <p:ph type="sldNum" sz="quarter" idx="12"/>
          </p:nvPr>
        </p:nvSpPr>
        <p:spPr/>
        <p:txBody>
          <a:bodyPr/>
          <a:lstStyle/>
          <a:p>
            <a:fld id="{00865948-8B76-4A50-B7DB-B45DBE1BD062}" type="slidenum">
              <a:rPr lang="fr-CH" smtClean="0"/>
              <a:t>19</a:t>
            </a:fld>
            <a:endParaRPr lang="fr-CH"/>
          </a:p>
        </p:txBody>
      </p:sp>
    </p:spTree>
    <p:extLst>
      <p:ext uri="{BB962C8B-B14F-4D97-AF65-F5344CB8AC3E}">
        <p14:creationId xmlns:p14="http://schemas.microsoft.com/office/powerpoint/2010/main" val="78597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CAB5-45AE-4084-AC6F-115B68147975}"/>
              </a:ext>
            </a:extLst>
          </p:cNvPr>
          <p:cNvSpPr>
            <a:spLocks noGrp="1"/>
          </p:cNvSpPr>
          <p:nvPr>
            <p:ph type="title"/>
          </p:nvPr>
        </p:nvSpPr>
        <p:spPr/>
        <p:txBody>
          <a:bodyPr/>
          <a:lstStyle/>
          <a:p>
            <a:pPr algn="ctr"/>
            <a:r>
              <a:rPr lang="en-US" u="sng" dirty="0" err="1">
                <a:latin typeface="+mn-lt"/>
              </a:rPr>
              <a:t>Objectifs</a:t>
            </a:r>
            <a:r>
              <a:rPr lang="en-US" u="sng" dirty="0">
                <a:latin typeface="+mn-lt"/>
              </a:rPr>
              <a:t> </a:t>
            </a:r>
            <a:endParaRPr lang="fr-CH" u="sng" dirty="0">
              <a:latin typeface="+mn-lt"/>
            </a:endParaRPr>
          </a:p>
        </p:txBody>
      </p:sp>
      <p:sp>
        <p:nvSpPr>
          <p:cNvPr id="3" name="Content Placeholder 2">
            <a:extLst>
              <a:ext uri="{FF2B5EF4-FFF2-40B4-BE49-F238E27FC236}">
                <a16:creationId xmlns:a16="http://schemas.microsoft.com/office/drawing/2014/main" id="{C576FC37-61C0-4FF3-8EBB-FBBBBD2B46DD}"/>
              </a:ext>
            </a:extLst>
          </p:cNvPr>
          <p:cNvSpPr>
            <a:spLocks noGrp="1"/>
          </p:cNvSpPr>
          <p:nvPr>
            <p:ph idx="1"/>
          </p:nvPr>
        </p:nvSpPr>
        <p:spPr>
          <a:xfrm>
            <a:off x="1156699" y="1847850"/>
            <a:ext cx="10515600" cy="4351338"/>
          </a:xfrm>
        </p:spPr>
        <p:txBody>
          <a:bodyPr/>
          <a:lstStyle/>
          <a:p>
            <a:pPr marL="0" indent="0">
              <a:buNone/>
            </a:pPr>
            <a:r>
              <a:rPr lang="en-GB" b="1" i="1" dirty="0" err="1">
                <a:solidFill>
                  <a:srgbClr val="0000FF"/>
                </a:solidFill>
              </a:rPr>
              <a:t>Être</a:t>
            </a:r>
            <a:r>
              <a:rPr lang="en-GB" b="1" i="1" dirty="0">
                <a:solidFill>
                  <a:srgbClr val="0000FF"/>
                </a:solidFill>
              </a:rPr>
              <a:t> </a:t>
            </a:r>
            <a:r>
              <a:rPr lang="en-GB" b="1" i="1" dirty="0" err="1">
                <a:solidFill>
                  <a:srgbClr val="0000FF"/>
                </a:solidFill>
              </a:rPr>
              <a:t>en</a:t>
            </a:r>
            <a:r>
              <a:rPr lang="en-GB" b="1" i="1" dirty="0">
                <a:solidFill>
                  <a:srgbClr val="0000FF"/>
                </a:solidFill>
              </a:rPr>
              <a:t> </a:t>
            </a:r>
            <a:r>
              <a:rPr lang="en-GB" b="1" i="1" dirty="0" err="1">
                <a:solidFill>
                  <a:srgbClr val="0000FF"/>
                </a:solidFill>
              </a:rPr>
              <a:t>mesure</a:t>
            </a:r>
            <a:endParaRPr lang="en-GB" b="1" i="1" dirty="0">
              <a:solidFill>
                <a:srgbClr val="0000FF"/>
              </a:solidFill>
            </a:endParaRPr>
          </a:p>
          <a:p>
            <a:r>
              <a:rPr lang="fr-FR" dirty="0"/>
              <a:t>d’évaluer dans quelle mesure les services de santé sont capables de répondre aux besoins de la population dans les situations de crise aiguë et prolongée, et d’identifier une réponse adaptée en cas de déséquilibre entre les besoins et les services</a:t>
            </a:r>
          </a:p>
          <a:p>
            <a:r>
              <a:rPr lang="fr-FR" dirty="0"/>
              <a:t>d’examiner le comportement de recours aux soins de santé des personnes et d’expliquer les barrières auxquelles elles peuvent être confrontées dans l’accès aux services de santé</a:t>
            </a:r>
            <a:endParaRPr lang="fr-CH" dirty="0"/>
          </a:p>
        </p:txBody>
      </p:sp>
      <p:sp>
        <p:nvSpPr>
          <p:cNvPr id="4" name="Slide Number Placeholder 3">
            <a:extLst>
              <a:ext uri="{FF2B5EF4-FFF2-40B4-BE49-F238E27FC236}">
                <a16:creationId xmlns:a16="http://schemas.microsoft.com/office/drawing/2014/main" id="{27E45DC6-37A9-4F87-99F1-78E6869F133C}"/>
              </a:ext>
            </a:extLst>
          </p:cNvPr>
          <p:cNvSpPr>
            <a:spLocks noGrp="1"/>
          </p:cNvSpPr>
          <p:nvPr>
            <p:ph type="sldNum" sz="quarter" idx="12"/>
          </p:nvPr>
        </p:nvSpPr>
        <p:spPr/>
        <p:txBody>
          <a:bodyPr/>
          <a:lstStyle/>
          <a:p>
            <a:fld id="{00865948-8B76-4A50-B7DB-B45DBE1BD062}" type="slidenum">
              <a:rPr lang="fr-CH" smtClean="0"/>
              <a:t>2</a:t>
            </a:fld>
            <a:endParaRPr lang="fr-CH"/>
          </a:p>
        </p:txBody>
      </p:sp>
      <p:sp>
        <p:nvSpPr>
          <p:cNvPr id="5" name="Rectangle 4">
            <a:extLst>
              <a:ext uri="{FF2B5EF4-FFF2-40B4-BE49-F238E27FC236}">
                <a16:creationId xmlns:a16="http://schemas.microsoft.com/office/drawing/2014/main" id="{C97F034A-4433-4055-9F28-4E72CAB9184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2FE4B96A-202B-4450-B3C1-5AE51CE46351}"/>
              </a:ext>
            </a:extLst>
          </p:cNvPr>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H.E.L.P.</a:t>
            </a:r>
          </a:p>
        </p:txBody>
      </p:sp>
    </p:spTree>
    <p:extLst>
      <p:ext uri="{BB962C8B-B14F-4D97-AF65-F5344CB8AC3E}">
        <p14:creationId xmlns:p14="http://schemas.microsoft.com/office/powerpoint/2010/main" val="119160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215" y="372535"/>
            <a:ext cx="7201452" cy="6348940"/>
          </a:xfrm>
          <a:prstGeom prst="rect">
            <a:avLst/>
          </a:prstGeom>
        </p:spPr>
      </p:pic>
      <p:sp>
        <p:nvSpPr>
          <p:cNvPr id="3" name="Rectangle 2"/>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4" name="TextBox 3"/>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5" name="Slide Number Placeholder 4"/>
          <p:cNvSpPr>
            <a:spLocks noGrp="1"/>
          </p:cNvSpPr>
          <p:nvPr>
            <p:ph type="sldNum" sz="quarter" idx="12"/>
          </p:nvPr>
        </p:nvSpPr>
        <p:spPr/>
        <p:txBody>
          <a:bodyPr/>
          <a:lstStyle/>
          <a:p>
            <a:fld id="{00865948-8B76-4A50-B7DB-B45DBE1BD062}" type="slidenum">
              <a:rPr lang="fr-CH" smtClean="0"/>
              <a:t>20</a:t>
            </a:fld>
            <a:endParaRPr lang="fr-CH"/>
          </a:p>
        </p:txBody>
      </p:sp>
    </p:spTree>
    <p:extLst>
      <p:ext uri="{BB962C8B-B14F-4D97-AF65-F5344CB8AC3E}">
        <p14:creationId xmlns:p14="http://schemas.microsoft.com/office/powerpoint/2010/main" val="4141428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7128" y="2210920"/>
            <a:ext cx="4873588" cy="4647080"/>
          </a:xfrm>
          <a:prstGeom prst="rect">
            <a:avLst/>
          </a:prstGeo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40885" y="2124918"/>
            <a:ext cx="5112915" cy="4729353"/>
          </a:xfrm>
          <a:prstGeom prst="rect">
            <a:avLst/>
          </a:prstGeom>
        </p:spPr>
      </p:pic>
      <p:sp>
        <p:nvSpPr>
          <p:cNvPr id="6" name="TextBox 5"/>
          <p:cNvSpPr txBox="1"/>
          <p:nvPr/>
        </p:nvSpPr>
        <p:spPr>
          <a:xfrm>
            <a:off x="837128" y="1287590"/>
            <a:ext cx="3391698" cy="923330"/>
          </a:xfrm>
          <a:prstGeom prst="rect">
            <a:avLst/>
          </a:prstGeom>
          <a:noFill/>
        </p:spPr>
        <p:txBody>
          <a:bodyPr wrap="none" rtlCol="0">
            <a:spAutoFit/>
          </a:bodyPr>
          <a:lstStyle/>
          <a:p>
            <a:r>
              <a:rPr lang="en-US" b="1" dirty="0"/>
              <a:t>Soudan du Sud : </a:t>
            </a:r>
          </a:p>
          <a:p>
            <a:r>
              <a:rPr lang="en-US" b="1" dirty="0"/>
              <a:t>Population : 10 838 000 habitants</a:t>
            </a:r>
          </a:p>
          <a:p>
            <a:r>
              <a:rPr lang="en-US" b="1" dirty="0"/>
              <a:t>Groupe de </a:t>
            </a:r>
            <a:r>
              <a:rPr lang="en-US" b="1" dirty="0" err="1"/>
              <a:t>revenus</a:t>
            </a:r>
            <a:r>
              <a:rPr lang="en-US" b="1" dirty="0"/>
              <a:t> : </a:t>
            </a:r>
            <a:r>
              <a:rPr lang="en-US" b="1" dirty="0" err="1"/>
              <a:t>faible</a:t>
            </a:r>
            <a:endParaRPr lang="en-US" b="1" dirty="0"/>
          </a:p>
        </p:txBody>
      </p:sp>
      <p:sp>
        <p:nvSpPr>
          <p:cNvPr id="9" name="TextBox 8"/>
          <p:cNvSpPr txBox="1"/>
          <p:nvPr/>
        </p:nvSpPr>
        <p:spPr>
          <a:xfrm>
            <a:off x="6291684" y="1287590"/>
            <a:ext cx="4218784" cy="923330"/>
          </a:xfrm>
          <a:prstGeom prst="rect">
            <a:avLst/>
          </a:prstGeom>
          <a:noFill/>
        </p:spPr>
        <p:txBody>
          <a:bodyPr wrap="none" rtlCol="0">
            <a:spAutoFit/>
          </a:bodyPr>
          <a:lstStyle/>
          <a:p>
            <a:r>
              <a:rPr lang="en-US" b="1" dirty="0" err="1"/>
              <a:t>République</a:t>
            </a:r>
            <a:r>
              <a:rPr lang="en-US" b="1" dirty="0"/>
              <a:t> </a:t>
            </a:r>
            <a:r>
              <a:rPr lang="en-US" b="1" dirty="0" err="1"/>
              <a:t>arabe</a:t>
            </a:r>
            <a:r>
              <a:rPr lang="en-US" b="1" dirty="0"/>
              <a:t> </a:t>
            </a:r>
            <a:r>
              <a:rPr lang="en-US" b="1" dirty="0" err="1"/>
              <a:t>syrienne</a:t>
            </a:r>
            <a:endParaRPr lang="en-US" b="1" dirty="0"/>
          </a:p>
          <a:p>
            <a:r>
              <a:rPr lang="en-US" b="1" dirty="0"/>
              <a:t>Population : 21 890 000 habitants</a:t>
            </a:r>
          </a:p>
          <a:p>
            <a:r>
              <a:rPr lang="en-US" b="1" dirty="0"/>
              <a:t>Groupe de </a:t>
            </a:r>
            <a:r>
              <a:rPr lang="en-US" b="1" dirty="0" err="1"/>
              <a:t>revenus</a:t>
            </a:r>
            <a:r>
              <a:rPr lang="en-US" b="1" dirty="0"/>
              <a:t> : </a:t>
            </a:r>
            <a:r>
              <a:rPr lang="en-US" b="1" dirty="0" err="1"/>
              <a:t>faible</a:t>
            </a:r>
            <a:r>
              <a:rPr lang="en-US" b="1" dirty="0"/>
              <a:t> à </a:t>
            </a:r>
            <a:r>
              <a:rPr lang="en-US" b="1" dirty="0" err="1"/>
              <a:t>intermédiaire</a:t>
            </a:r>
            <a:endParaRPr lang="en-US" b="1" dirty="0"/>
          </a:p>
        </p:txBody>
      </p:sp>
      <p:sp>
        <p:nvSpPr>
          <p:cNvPr id="2" name="Slide Number Placeholder 1"/>
          <p:cNvSpPr>
            <a:spLocks noGrp="1"/>
          </p:cNvSpPr>
          <p:nvPr>
            <p:ph type="sldNum" sz="quarter" idx="12"/>
          </p:nvPr>
        </p:nvSpPr>
        <p:spPr/>
        <p:txBody>
          <a:bodyPr/>
          <a:lstStyle/>
          <a:p>
            <a:fld id="{B077871E-C384-5749-ACA0-F605BA7C9783}" type="slidenum">
              <a:rPr lang="en-US" smtClean="0"/>
              <a:t>21</a:t>
            </a:fld>
            <a:endParaRPr lang="en-US"/>
          </a:p>
        </p:txBody>
      </p:sp>
      <p:sp>
        <p:nvSpPr>
          <p:cNvPr id="3" name="TextBox 2"/>
          <p:cNvSpPr txBox="1"/>
          <p:nvPr/>
        </p:nvSpPr>
        <p:spPr>
          <a:xfrm>
            <a:off x="2207636" y="-30288"/>
            <a:ext cx="7432676" cy="1046440"/>
          </a:xfrm>
          <a:prstGeom prst="rect">
            <a:avLst/>
          </a:prstGeom>
          <a:noFill/>
        </p:spPr>
        <p:txBody>
          <a:bodyPr wrap="none" rtlCol="0">
            <a:spAutoFit/>
          </a:bodyPr>
          <a:lstStyle/>
          <a:p>
            <a:r>
              <a:rPr lang="en-US" sz="4400" u="sng" dirty="0"/>
              <a:t>OMS – </a:t>
            </a:r>
            <a:r>
              <a:rPr lang="en-US" sz="4400" u="sng" dirty="0" err="1"/>
              <a:t>profil</a:t>
            </a:r>
            <a:r>
              <a:rPr lang="en-US" sz="4400" u="sng" dirty="0"/>
              <a:t> MNT de pays 2014</a:t>
            </a:r>
          </a:p>
          <a:p>
            <a:endParaRPr lang="en-US" dirty="0"/>
          </a:p>
        </p:txBody>
      </p:sp>
      <p:sp>
        <p:nvSpPr>
          <p:cNvPr id="10" name="Rectangle 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H.E.L.P.</a:t>
            </a:r>
          </a:p>
        </p:txBody>
      </p:sp>
    </p:spTree>
    <p:extLst>
      <p:ext uri="{BB962C8B-B14F-4D97-AF65-F5344CB8AC3E}">
        <p14:creationId xmlns:p14="http://schemas.microsoft.com/office/powerpoint/2010/main" val="1900812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23" y="23446"/>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a:off x="1511559" y="96196"/>
            <a:ext cx="10300995" cy="769441"/>
          </a:xfrm>
          <a:prstGeom prst="rect">
            <a:avLst/>
          </a:prstGeom>
          <a:noFill/>
        </p:spPr>
        <p:txBody>
          <a:bodyPr wrap="square" rtlCol="0">
            <a:spAutoFit/>
          </a:bodyPr>
          <a:lstStyle/>
          <a:p>
            <a:r>
              <a:rPr lang="fr-FR" sz="4400" u="sng"/>
              <a:t>Causes proportionnelles de décès chez les enfants de moins de 5 ans</a:t>
            </a:r>
          </a:p>
        </p:txBody>
      </p:sp>
      <p:sp>
        <p:nvSpPr>
          <p:cNvPr id="5" name="TextBox 4"/>
          <p:cNvSpPr txBox="1"/>
          <p:nvPr/>
        </p:nvSpPr>
        <p:spPr>
          <a:xfrm>
            <a:off x="1775520" y="1052737"/>
            <a:ext cx="3816424" cy="461665"/>
          </a:xfrm>
          <a:prstGeom prst="rect">
            <a:avLst/>
          </a:prstGeom>
          <a:noFill/>
        </p:spPr>
        <p:txBody>
          <a:bodyPr wrap="square" rtlCol="0">
            <a:spAutoFit/>
          </a:bodyPr>
          <a:lstStyle/>
          <a:p>
            <a:pPr algn="ctr"/>
            <a:r>
              <a:rPr lang="fr-FR" sz="2400" b="1">
                <a:solidFill>
                  <a:srgbClr val="0070C0"/>
                </a:solidFill>
              </a:rPr>
              <a:t>Soudan du Sud</a:t>
            </a:r>
          </a:p>
        </p:txBody>
      </p:sp>
      <p:sp>
        <p:nvSpPr>
          <p:cNvPr id="6" name="TextBox 5"/>
          <p:cNvSpPr txBox="1"/>
          <p:nvPr/>
        </p:nvSpPr>
        <p:spPr>
          <a:xfrm>
            <a:off x="6456040" y="980729"/>
            <a:ext cx="3816424" cy="461665"/>
          </a:xfrm>
          <a:prstGeom prst="rect">
            <a:avLst/>
          </a:prstGeom>
          <a:noFill/>
        </p:spPr>
        <p:txBody>
          <a:bodyPr wrap="square" rtlCol="0">
            <a:spAutoFit/>
          </a:bodyPr>
          <a:lstStyle/>
          <a:p>
            <a:pPr algn="ctr"/>
            <a:r>
              <a:rPr lang="fr-FR" sz="2400" b="1">
                <a:solidFill>
                  <a:srgbClr val="0070C0"/>
                </a:solidFill>
              </a:rPr>
              <a:t>Syrie</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1629494"/>
            <a:ext cx="4392488" cy="467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29494"/>
            <a:ext cx="4499992" cy="467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00865948-8B76-4A50-B7DB-B45DBE1BD062}" type="slidenum">
              <a:rPr lang="fr-CH" smtClean="0"/>
              <a:t>22</a:t>
            </a:fld>
            <a:endParaRPr lang="fr-CH"/>
          </a:p>
        </p:txBody>
      </p:sp>
      <p:sp>
        <p:nvSpPr>
          <p:cNvPr id="10" name="TextBox 9">
            <a:extLst>
              <a:ext uri="{FF2B5EF4-FFF2-40B4-BE49-F238E27FC236}">
                <a16:creationId xmlns:a16="http://schemas.microsoft.com/office/drawing/2014/main" id="{4578C979-14D0-4A39-8022-F59D1077623A}"/>
              </a:ext>
            </a:extLst>
          </p:cNvPr>
          <p:cNvSpPr txBox="1"/>
          <p:nvPr/>
        </p:nvSpPr>
        <p:spPr>
          <a:xfrm>
            <a:off x="10329929" y="980728"/>
            <a:ext cx="806631" cy="461665"/>
          </a:xfrm>
          <a:prstGeom prst="rect">
            <a:avLst/>
          </a:prstGeom>
          <a:noFill/>
        </p:spPr>
        <p:txBody>
          <a:bodyPr wrap="none" rtlCol="0">
            <a:spAutoFit/>
          </a:bodyPr>
          <a:lstStyle/>
          <a:p>
            <a:r>
              <a:rPr lang="fr-FR" sz="2400" b="1"/>
              <a:t>2016</a:t>
            </a:r>
          </a:p>
        </p:txBody>
      </p:sp>
    </p:spTree>
    <p:extLst>
      <p:ext uri="{BB962C8B-B14F-4D97-AF65-F5344CB8AC3E}">
        <p14:creationId xmlns:p14="http://schemas.microsoft.com/office/powerpoint/2010/main" val="260333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974" y="1268760"/>
            <a:ext cx="4297515" cy="528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1268760"/>
            <a:ext cx="4191000" cy="528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07100" y="-106361"/>
            <a:ext cx="6956565" cy="769441"/>
          </a:xfrm>
          <a:prstGeom prst="rect">
            <a:avLst/>
          </a:prstGeom>
          <a:noFill/>
        </p:spPr>
        <p:txBody>
          <a:bodyPr wrap="square" rtlCol="0">
            <a:spAutoFit/>
          </a:bodyPr>
          <a:lstStyle/>
          <a:p>
            <a:r>
              <a:rPr lang="en-GB" sz="4400" u="sng" dirty="0"/>
              <a:t>Disease Burden Comparison</a:t>
            </a:r>
            <a:endParaRPr lang="en-US" sz="4400" u="sng" dirty="0"/>
          </a:p>
        </p:txBody>
      </p:sp>
      <p:sp>
        <p:nvSpPr>
          <p:cNvPr id="5" name="TextBox 4"/>
          <p:cNvSpPr txBox="1"/>
          <p:nvPr/>
        </p:nvSpPr>
        <p:spPr>
          <a:xfrm>
            <a:off x="1847528" y="663080"/>
            <a:ext cx="3816424" cy="461665"/>
          </a:xfrm>
          <a:prstGeom prst="rect">
            <a:avLst/>
          </a:prstGeom>
          <a:noFill/>
        </p:spPr>
        <p:txBody>
          <a:bodyPr wrap="square" rtlCol="0">
            <a:spAutoFit/>
          </a:bodyPr>
          <a:lstStyle/>
          <a:p>
            <a:pPr algn="ctr"/>
            <a:r>
              <a:rPr lang="en-GB" sz="2400" b="1" dirty="0">
                <a:solidFill>
                  <a:srgbClr val="0070C0"/>
                </a:solidFill>
              </a:rPr>
              <a:t>South Sudan</a:t>
            </a:r>
            <a:endParaRPr lang="en-US" sz="2400" b="1" dirty="0">
              <a:solidFill>
                <a:srgbClr val="0070C0"/>
              </a:solidFill>
            </a:endParaRPr>
          </a:p>
        </p:txBody>
      </p:sp>
      <p:sp>
        <p:nvSpPr>
          <p:cNvPr id="6" name="TextBox 5"/>
          <p:cNvSpPr txBox="1"/>
          <p:nvPr/>
        </p:nvSpPr>
        <p:spPr>
          <a:xfrm>
            <a:off x="6456040" y="663080"/>
            <a:ext cx="3816424" cy="461665"/>
          </a:xfrm>
          <a:prstGeom prst="rect">
            <a:avLst/>
          </a:prstGeom>
          <a:noFill/>
        </p:spPr>
        <p:txBody>
          <a:bodyPr wrap="square" rtlCol="0">
            <a:spAutoFit/>
          </a:bodyPr>
          <a:lstStyle/>
          <a:p>
            <a:pPr algn="ctr"/>
            <a:r>
              <a:rPr lang="en-GB" sz="2400" b="1" dirty="0">
                <a:solidFill>
                  <a:srgbClr val="0070C0"/>
                </a:solidFill>
              </a:rPr>
              <a:t>Syria</a:t>
            </a:r>
            <a:endParaRPr lang="en-US" sz="2400" b="1" dirty="0">
              <a:solidFill>
                <a:srgbClr val="0070C0"/>
              </a:solidFill>
            </a:endParaRP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9" name="Slide Number Placeholder 8"/>
          <p:cNvSpPr>
            <a:spLocks noGrp="1"/>
          </p:cNvSpPr>
          <p:nvPr>
            <p:ph type="sldNum" sz="quarter" idx="12"/>
          </p:nvPr>
        </p:nvSpPr>
        <p:spPr/>
        <p:txBody>
          <a:bodyPr/>
          <a:lstStyle/>
          <a:p>
            <a:fld id="{00865948-8B76-4A50-B7DB-B45DBE1BD062}" type="slidenum">
              <a:rPr lang="fr-CH" smtClean="0"/>
              <a:t>23</a:t>
            </a:fld>
            <a:endParaRPr lang="fr-CH"/>
          </a:p>
        </p:txBody>
      </p:sp>
      <p:sp>
        <p:nvSpPr>
          <p:cNvPr id="10" name="TextBox 9">
            <a:extLst>
              <a:ext uri="{FF2B5EF4-FFF2-40B4-BE49-F238E27FC236}">
                <a16:creationId xmlns:a16="http://schemas.microsoft.com/office/drawing/2014/main" id="{D303CEC0-7D20-4C6E-AC5C-840E6A42857D}"/>
              </a:ext>
            </a:extLst>
          </p:cNvPr>
          <p:cNvSpPr txBox="1"/>
          <p:nvPr/>
        </p:nvSpPr>
        <p:spPr>
          <a:xfrm>
            <a:off x="10738180" y="709246"/>
            <a:ext cx="652743" cy="369332"/>
          </a:xfrm>
          <a:prstGeom prst="rect">
            <a:avLst/>
          </a:prstGeom>
          <a:noFill/>
        </p:spPr>
        <p:txBody>
          <a:bodyPr wrap="square" rtlCol="0">
            <a:spAutoFit/>
          </a:bodyPr>
          <a:lstStyle/>
          <a:p>
            <a:r>
              <a:rPr lang="en-GB" b="1" dirty="0"/>
              <a:t>2016</a:t>
            </a:r>
          </a:p>
        </p:txBody>
      </p:sp>
    </p:spTree>
    <p:extLst>
      <p:ext uri="{BB962C8B-B14F-4D97-AF65-F5344CB8AC3E}">
        <p14:creationId xmlns:p14="http://schemas.microsoft.com/office/powerpoint/2010/main" val="22749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66" y="91731"/>
            <a:ext cx="11439233" cy="6240435"/>
          </a:xfrm>
          <a:prstGeom prst="rect">
            <a:avLst/>
          </a:prstGeom>
        </p:spPr>
      </p:pic>
      <p:sp>
        <p:nvSpPr>
          <p:cNvPr id="4" name="TextBox 3"/>
          <p:cNvSpPr txBox="1"/>
          <p:nvPr/>
        </p:nvSpPr>
        <p:spPr>
          <a:xfrm>
            <a:off x="7162800" y="6488668"/>
            <a:ext cx="4917949" cy="369332"/>
          </a:xfrm>
          <a:prstGeom prst="rect">
            <a:avLst/>
          </a:prstGeom>
          <a:noFill/>
        </p:spPr>
        <p:txBody>
          <a:bodyPr wrap="none" rtlCol="0">
            <a:spAutoFit/>
          </a:bodyPr>
          <a:lstStyle/>
          <a:p>
            <a:r>
              <a:rPr lang="en-US" dirty="0"/>
              <a:t>Source: Institute for Health Metrics </a:t>
            </a:r>
            <a:r>
              <a:rPr lang="en-US"/>
              <a:t>and Evaluation</a:t>
            </a:r>
          </a:p>
        </p:txBody>
      </p:sp>
      <p:sp>
        <p:nvSpPr>
          <p:cNvPr id="5" name="Rectangle 4">
            <a:extLst>
              <a:ext uri="{FF2B5EF4-FFF2-40B4-BE49-F238E27FC236}">
                <a16:creationId xmlns:a16="http://schemas.microsoft.com/office/drawing/2014/main" id="{BD4B9330-0D2A-408D-B09C-439CFF49C63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BA08B24A-24D4-4F1D-BD1B-7CAE65459F20}"/>
              </a:ext>
            </a:extLst>
          </p:cNvPr>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H.E.L.P.</a:t>
            </a:r>
          </a:p>
        </p:txBody>
      </p:sp>
    </p:spTree>
    <p:extLst>
      <p:ext uri="{BB962C8B-B14F-4D97-AF65-F5344CB8AC3E}">
        <p14:creationId xmlns:p14="http://schemas.microsoft.com/office/powerpoint/2010/main" val="720821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4"/>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Ceinture africaine de la méningite</a:t>
            </a:r>
          </a:p>
        </p:txBody>
      </p:sp>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788" y="1825625"/>
            <a:ext cx="6376423" cy="4351338"/>
          </a:xfrm>
          <a:prstGeom prst="rect">
            <a:avLst/>
          </a:prstGeom>
        </p:spPr>
      </p:pic>
      <p:sp>
        <p:nvSpPr>
          <p:cNvPr id="6" name="Slide Number Placeholder 5"/>
          <p:cNvSpPr>
            <a:spLocks noGrp="1"/>
          </p:cNvSpPr>
          <p:nvPr>
            <p:ph type="sldNum" sz="quarter" idx="12"/>
          </p:nvPr>
        </p:nvSpPr>
        <p:spPr/>
        <p:txBody>
          <a:bodyPr/>
          <a:lstStyle/>
          <a:p>
            <a:fld id="{00865948-8B76-4A50-B7DB-B45DBE1BD062}" type="slidenum">
              <a:rPr lang="fr-CH" smtClean="0"/>
              <a:t>25</a:t>
            </a:fld>
            <a:endParaRPr lang="fr-CH"/>
          </a:p>
        </p:txBody>
      </p:sp>
    </p:spTree>
    <p:extLst>
      <p:ext uri="{BB962C8B-B14F-4D97-AF65-F5344CB8AC3E}">
        <p14:creationId xmlns:p14="http://schemas.microsoft.com/office/powerpoint/2010/main" val="370153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a:off x="619045" y="228600"/>
            <a:ext cx="11133048" cy="769441"/>
          </a:xfrm>
          <a:prstGeom prst="rect">
            <a:avLst/>
          </a:prstGeom>
          <a:noFill/>
        </p:spPr>
        <p:txBody>
          <a:bodyPr wrap="none" rtlCol="0">
            <a:spAutoFit/>
          </a:bodyPr>
          <a:lstStyle/>
          <a:p>
            <a:r>
              <a:rPr lang="fr-FR" sz="4400" u="sng"/>
              <a:t>Impact sur la santé publique de certaines situations de crise</a:t>
            </a:r>
          </a:p>
        </p:txBody>
      </p:sp>
      <p:graphicFrame>
        <p:nvGraphicFramePr>
          <p:cNvPr id="5" name="Table 4"/>
          <p:cNvGraphicFramePr>
            <a:graphicFrameLocks noGrp="1"/>
          </p:cNvGraphicFramePr>
          <p:nvPr>
            <p:extLst>
              <p:ext uri="{D42A27DB-BD31-4B8C-83A1-F6EECF244321}">
                <p14:modId xmlns:p14="http://schemas.microsoft.com/office/powerpoint/2010/main" val="129384150"/>
              </p:ext>
            </p:extLst>
          </p:nvPr>
        </p:nvGraphicFramePr>
        <p:xfrm>
          <a:off x="1261534" y="1389516"/>
          <a:ext cx="10068115" cy="4808938"/>
        </p:xfrm>
        <a:graphic>
          <a:graphicData uri="http://schemas.openxmlformats.org/drawingml/2006/table">
            <a:tbl>
              <a:tblPr firstRow="1" bandRow="1">
                <a:tableStyleId>{5C22544A-7EE6-4342-B048-85BDC9FD1C3A}</a:tableStyleId>
              </a:tblPr>
              <a:tblGrid>
                <a:gridCol w="2013623">
                  <a:extLst>
                    <a:ext uri="{9D8B030D-6E8A-4147-A177-3AD203B41FA5}">
                      <a16:colId xmlns:a16="http://schemas.microsoft.com/office/drawing/2014/main" val="20000"/>
                    </a:ext>
                  </a:extLst>
                </a:gridCol>
                <a:gridCol w="2013623">
                  <a:extLst>
                    <a:ext uri="{9D8B030D-6E8A-4147-A177-3AD203B41FA5}">
                      <a16:colId xmlns:a16="http://schemas.microsoft.com/office/drawing/2014/main" val="20001"/>
                    </a:ext>
                  </a:extLst>
                </a:gridCol>
                <a:gridCol w="2013623">
                  <a:extLst>
                    <a:ext uri="{9D8B030D-6E8A-4147-A177-3AD203B41FA5}">
                      <a16:colId xmlns:a16="http://schemas.microsoft.com/office/drawing/2014/main" val="20002"/>
                    </a:ext>
                  </a:extLst>
                </a:gridCol>
                <a:gridCol w="2013623">
                  <a:extLst>
                    <a:ext uri="{9D8B030D-6E8A-4147-A177-3AD203B41FA5}">
                      <a16:colId xmlns:a16="http://schemas.microsoft.com/office/drawing/2014/main" val="20003"/>
                    </a:ext>
                  </a:extLst>
                </a:gridCol>
                <a:gridCol w="2013623">
                  <a:extLst>
                    <a:ext uri="{9D8B030D-6E8A-4147-A177-3AD203B41FA5}">
                      <a16:colId xmlns:a16="http://schemas.microsoft.com/office/drawing/2014/main" val="20004"/>
                    </a:ext>
                  </a:extLst>
                </a:gridCol>
              </a:tblGrid>
              <a:tr h="711488">
                <a:tc>
                  <a:txBody>
                    <a:bodyPr/>
                    <a:lstStyle/>
                    <a:p>
                      <a:pPr algn="l" rtl="0"/>
                      <a:r>
                        <a:rPr lang="fr-FR" sz="2000">
                          <a:solidFill>
                            <a:srgbClr val="002060"/>
                          </a:solidFill>
                        </a:rPr>
                        <a:t>Effet</a:t>
                      </a:r>
                    </a:p>
                  </a:txBody>
                  <a:tcPr>
                    <a:solidFill>
                      <a:schemeClr val="accent2">
                        <a:lumMod val="60000"/>
                        <a:lumOff val="40000"/>
                      </a:schemeClr>
                    </a:solidFill>
                  </a:tcPr>
                </a:tc>
                <a:tc>
                  <a:txBody>
                    <a:bodyPr/>
                    <a:lstStyle/>
                    <a:p>
                      <a:pPr algn="l" rtl="0"/>
                      <a:r>
                        <a:rPr lang="fr-FR" sz="2000">
                          <a:solidFill>
                            <a:srgbClr val="002060"/>
                          </a:solidFill>
                        </a:rPr>
                        <a:t>Conflits armés </a:t>
                      </a:r>
                    </a:p>
                  </a:txBody>
                  <a:tcPr>
                    <a:solidFill>
                      <a:schemeClr val="accent2">
                        <a:lumMod val="60000"/>
                        <a:lumOff val="40000"/>
                      </a:schemeClr>
                    </a:solidFill>
                  </a:tcPr>
                </a:tc>
                <a:tc>
                  <a:txBody>
                    <a:bodyPr/>
                    <a:lstStyle/>
                    <a:p>
                      <a:pPr algn="l" rtl="0"/>
                      <a:r>
                        <a:rPr lang="fr-FR" sz="2000">
                          <a:solidFill>
                            <a:srgbClr val="002060"/>
                          </a:solidFill>
                        </a:rPr>
                        <a:t>Séismes</a:t>
                      </a:r>
                    </a:p>
                  </a:txBody>
                  <a:tcPr>
                    <a:solidFill>
                      <a:schemeClr val="accent2">
                        <a:lumMod val="60000"/>
                        <a:lumOff val="40000"/>
                      </a:schemeClr>
                    </a:solidFill>
                  </a:tcPr>
                </a:tc>
                <a:tc>
                  <a:txBody>
                    <a:bodyPr/>
                    <a:lstStyle/>
                    <a:p>
                      <a:pPr algn="l" rtl="0"/>
                      <a:r>
                        <a:rPr lang="fr-FR" sz="2000">
                          <a:solidFill>
                            <a:srgbClr val="002060"/>
                          </a:solidFill>
                        </a:rPr>
                        <a:t>Inondations</a:t>
                      </a:r>
                    </a:p>
                  </a:txBody>
                  <a:tcPr>
                    <a:solidFill>
                      <a:schemeClr val="accent2">
                        <a:lumMod val="60000"/>
                        <a:lumOff val="40000"/>
                      </a:schemeClr>
                    </a:solidFill>
                  </a:tcPr>
                </a:tc>
                <a:tc>
                  <a:txBody>
                    <a:bodyPr/>
                    <a:lstStyle/>
                    <a:p>
                      <a:pPr algn="l" rtl="0"/>
                      <a:r>
                        <a:rPr lang="fr-FR" sz="2000">
                          <a:solidFill>
                            <a:srgbClr val="002060"/>
                          </a:solidFill>
                        </a:rPr>
                        <a:t>Crues subites/tsunamis</a:t>
                      </a:r>
                    </a:p>
                  </a:txBody>
                  <a:tcPr>
                    <a:solidFill>
                      <a:schemeClr val="accent2">
                        <a:lumMod val="60000"/>
                        <a:lumOff val="40000"/>
                      </a:schemeClr>
                    </a:solidFill>
                  </a:tcPr>
                </a:tc>
                <a:extLst>
                  <a:ext uri="{0D108BD9-81ED-4DB2-BD59-A6C34878D82A}">
                    <a16:rowId xmlns:a16="http://schemas.microsoft.com/office/drawing/2014/main" val="10000"/>
                  </a:ext>
                </a:extLst>
              </a:tr>
              <a:tr h="569447">
                <a:tc>
                  <a:txBody>
                    <a:bodyPr/>
                    <a:lstStyle/>
                    <a:p>
                      <a:pPr algn="l" rtl="0"/>
                      <a:r>
                        <a:rPr lang="fr-FR" sz="2000" b="1"/>
                        <a:t>Décès</a:t>
                      </a:r>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1"/>
                  </a:ext>
                </a:extLst>
              </a:tr>
              <a:tr h="569447">
                <a:tc>
                  <a:txBody>
                    <a:bodyPr/>
                    <a:lstStyle/>
                    <a:p>
                      <a:pPr algn="l" rtl="0"/>
                      <a:r>
                        <a:rPr lang="fr-FR" sz="2000" b="1"/>
                        <a:t>Blessures sévères</a:t>
                      </a:r>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2"/>
                  </a:ext>
                </a:extLst>
              </a:tr>
              <a:tr h="1020830">
                <a:tc>
                  <a:txBody>
                    <a:bodyPr/>
                    <a:lstStyle/>
                    <a:p>
                      <a:pPr algn="l" rtl="0"/>
                      <a:r>
                        <a:rPr lang="fr-FR" sz="2000" b="1"/>
                        <a:t>Risque accru de maladies transmissibles</a:t>
                      </a:r>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3"/>
                  </a:ext>
                </a:extLst>
              </a:tr>
              <a:tr h="569447">
                <a:tc>
                  <a:txBody>
                    <a:bodyPr/>
                    <a:lstStyle/>
                    <a:p>
                      <a:pPr algn="l" rtl="0"/>
                      <a:r>
                        <a:rPr lang="fr-FR" sz="2000" b="1"/>
                        <a:t>Pénurie alimentaire</a:t>
                      </a:r>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tc>
                  <a:txBody>
                    <a:bodyPr/>
                    <a:lstStyle/>
                    <a:p>
                      <a:endParaRPr lang="fr-CH" sz="2000" dirty="0"/>
                    </a:p>
                  </a:txBody>
                  <a:tcPr/>
                </a:tc>
                <a:extLst>
                  <a:ext uri="{0D108BD9-81ED-4DB2-BD59-A6C34878D82A}">
                    <a16:rowId xmlns:a16="http://schemas.microsoft.com/office/drawing/2014/main" val="10004"/>
                  </a:ext>
                </a:extLst>
              </a:tr>
              <a:tr h="1105093">
                <a:tc>
                  <a:txBody>
                    <a:bodyPr/>
                    <a:lstStyle/>
                    <a:p>
                      <a:pPr algn="l" rtl="0"/>
                      <a:r>
                        <a:rPr lang="fr-FR" sz="2000" b="1"/>
                        <a:t>Déplacements de populations majeurs</a:t>
                      </a:r>
                    </a:p>
                  </a:txBody>
                  <a:tcPr/>
                </a:tc>
                <a:tc>
                  <a:txBody>
                    <a:bodyPr/>
                    <a:lstStyle/>
                    <a:p>
                      <a:endParaRPr lang="fr-CH" sz="2000" dirty="0"/>
                    </a:p>
                  </a:txBody>
                  <a:tcPr/>
                </a:tc>
                <a:tc>
                  <a:txBody>
                    <a:bodyPr/>
                    <a:lstStyle/>
                    <a:p>
                      <a:endParaRPr lang="fr-CH"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sz="2000" dirty="0"/>
                    </a:p>
                  </a:txBody>
                  <a:tcPr/>
                </a:tc>
                <a:tc>
                  <a:txBody>
                    <a:bodyPr/>
                    <a:lstStyle/>
                    <a:p>
                      <a:endParaRPr lang="fr-CH" sz="2000" dirty="0"/>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1371486" y="5983267"/>
            <a:ext cx="7254102" cy="338554"/>
          </a:xfrm>
          <a:prstGeom prst="rect">
            <a:avLst/>
          </a:prstGeom>
          <a:noFill/>
        </p:spPr>
        <p:txBody>
          <a:bodyPr wrap="none" rtlCol="0">
            <a:spAutoFit/>
          </a:bodyPr>
          <a:lstStyle/>
          <a:p>
            <a:r>
              <a:rPr lang="fr-FR" sz="1600" i="1"/>
              <a:t>*Dépend du déplacement post-crise/post-catastrophe et des conditions de vie de la population</a:t>
            </a:r>
          </a:p>
        </p:txBody>
      </p:sp>
      <p:sp>
        <p:nvSpPr>
          <p:cNvPr id="7" name="TextBox 6"/>
          <p:cNvSpPr txBox="1"/>
          <p:nvPr/>
        </p:nvSpPr>
        <p:spPr>
          <a:xfrm>
            <a:off x="6726565" y="6394983"/>
            <a:ext cx="4780861" cy="369332"/>
          </a:xfrm>
          <a:prstGeom prst="rect">
            <a:avLst/>
          </a:prstGeom>
          <a:noFill/>
        </p:spPr>
        <p:txBody>
          <a:bodyPr wrap="none" rtlCol="0">
            <a:spAutoFit/>
          </a:bodyPr>
          <a:lstStyle/>
          <a:p>
            <a:pPr algn="r"/>
            <a:r>
              <a:rPr lang="fr-FR">
                <a:solidFill>
                  <a:schemeClr val="tx1">
                    <a:lumMod val="50000"/>
                    <a:lumOff val="50000"/>
                  </a:schemeClr>
                </a:solidFill>
              </a:rPr>
              <a:t>Source : Organisation panaméricaine de la Santé, 2000</a:t>
            </a:r>
          </a:p>
        </p:txBody>
      </p:sp>
      <p:sp>
        <p:nvSpPr>
          <p:cNvPr id="8" name="TextBox 7"/>
          <p:cNvSpPr txBox="1"/>
          <p:nvPr/>
        </p:nvSpPr>
        <p:spPr>
          <a:xfrm>
            <a:off x="3675342" y="2178204"/>
            <a:ext cx="890693" cy="461665"/>
          </a:xfrm>
          <a:prstGeom prst="rect">
            <a:avLst/>
          </a:prstGeom>
          <a:noFill/>
        </p:spPr>
        <p:txBody>
          <a:bodyPr wrap="none" rtlCol="0">
            <a:spAutoFit/>
          </a:bodyPr>
          <a:lstStyle/>
          <a:p>
            <a:r>
              <a:rPr lang="fr-FR" sz="2400"/>
              <a:t>Fréquent</a:t>
            </a:r>
          </a:p>
        </p:txBody>
      </p:sp>
      <p:sp>
        <p:nvSpPr>
          <p:cNvPr id="9" name="TextBox 8"/>
          <p:cNvSpPr txBox="1"/>
          <p:nvPr/>
        </p:nvSpPr>
        <p:spPr>
          <a:xfrm>
            <a:off x="5903774" y="2239881"/>
            <a:ext cx="890693" cy="461665"/>
          </a:xfrm>
          <a:prstGeom prst="rect">
            <a:avLst/>
          </a:prstGeom>
          <a:noFill/>
        </p:spPr>
        <p:txBody>
          <a:bodyPr wrap="none" rtlCol="0">
            <a:spAutoFit/>
          </a:bodyPr>
          <a:lstStyle/>
          <a:p>
            <a:r>
              <a:rPr lang="fr-FR" sz="2400"/>
              <a:t>Fréquent</a:t>
            </a:r>
          </a:p>
        </p:txBody>
      </p:sp>
      <p:sp>
        <p:nvSpPr>
          <p:cNvPr id="10" name="TextBox 9"/>
          <p:cNvSpPr txBox="1"/>
          <p:nvPr/>
        </p:nvSpPr>
        <p:spPr>
          <a:xfrm>
            <a:off x="7932321" y="2163792"/>
            <a:ext cx="693267" cy="461665"/>
          </a:xfrm>
          <a:prstGeom prst="rect">
            <a:avLst/>
          </a:prstGeom>
          <a:noFill/>
        </p:spPr>
        <p:txBody>
          <a:bodyPr wrap="none" rtlCol="0">
            <a:spAutoFit/>
          </a:bodyPr>
          <a:lstStyle/>
          <a:p>
            <a:r>
              <a:rPr lang="fr-FR" sz="2400"/>
              <a:t>Faible</a:t>
            </a:r>
          </a:p>
        </p:txBody>
      </p:sp>
      <p:sp>
        <p:nvSpPr>
          <p:cNvPr id="11" name="TextBox 10"/>
          <p:cNvSpPr txBox="1"/>
          <p:nvPr/>
        </p:nvSpPr>
        <p:spPr>
          <a:xfrm>
            <a:off x="9693305" y="2163791"/>
            <a:ext cx="890693" cy="461665"/>
          </a:xfrm>
          <a:prstGeom prst="rect">
            <a:avLst/>
          </a:prstGeom>
          <a:noFill/>
        </p:spPr>
        <p:txBody>
          <a:bodyPr wrap="none" rtlCol="0">
            <a:spAutoFit/>
          </a:bodyPr>
          <a:lstStyle/>
          <a:p>
            <a:r>
              <a:rPr lang="fr-FR" sz="2400"/>
              <a:t>Fréquent</a:t>
            </a:r>
          </a:p>
        </p:txBody>
      </p:sp>
      <p:sp>
        <p:nvSpPr>
          <p:cNvPr id="12" name="TextBox 11"/>
          <p:cNvSpPr txBox="1"/>
          <p:nvPr/>
        </p:nvSpPr>
        <p:spPr>
          <a:xfrm>
            <a:off x="3624239" y="2752513"/>
            <a:ext cx="941796" cy="461665"/>
          </a:xfrm>
          <a:prstGeom prst="rect">
            <a:avLst/>
          </a:prstGeom>
          <a:noFill/>
        </p:spPr>
        <p:txBody>
          <a:bodyPr wrap="none" rtlCol="0">
            <a:spAutoFit/>
          </a:bodyPr>
          <a:lstStyle/>
          <a:p>
            <a:r>
              <a:rPr lang="fr-FR" sz="2400"/>
              <a:t>Dépend</a:t>
            </a:r>
          </a:p>
        </p:txBody>
      </p:sp>
      <p:sp>
        <p:nvSpPr>
          <p:cNvPr id="13" name="TextBox 12"/>
          <p:cNvSpPr txBox="1"/>
          <p:nvPr/>
        </p:nvSpPr>
        <p:spPr>
          <a:xfrm>
            <a:off x="5903775" y="2776028"/>
            <a:ext cx="890693" cy="461665"/>
          </a:xfrm>
          <a:prstGeom prst="rect">
            <a:avLst/>
          </a:prstGeom>
          <a:noFill/>
        </p:spPr>
        <p:txBody>
          <a:bodyPr wrap="none" rtlCol="0">
            <a:spAutoFit/>
          </a:bodyPr>
          <a:lstStyle/>
          <a:p>
            <a:r>
              <a:rPr lang="fr-FR" sz="2400"/>
              <a:t>Fréquent</a:t>
            </a:r>
          </a:p>
        </p:txBody>
      </p:sp>
      <p:sp>
        <p:nvSpPr>
          <p:cNvPr id="14" name="TextBox 13"/>
          <p:cNvSpPr txBox="1"/>
          <p:nvPr/>
        </p:nvSpPr>
        <p:spPr>
          <a:xfrm>
            <a:off x="7979569" y="2744075"/>
            <a:ext cx="693267" cy="461665"/>
          </a:xfrm>
          <a:prstGeom prst="rect">
            <a:avLst/>
          </a:prstGeom>
          <a:noFill/>
        </p:spPr>
        <p:txBody>
          <a:bodyPr wrap="none" rtlCol="0">
            <a:spAutoFit/>
          </a:bodyPr>
          <a:lstStyle/>
          <a:p>
            <a:r>
              <a:rPr lang="fr-FR" sz="2400"/>
              <a:t>Faible</a:t>
            </a:r>
          </a:p>
        </p:txBody>
      </p:sp>
      <p:sp>
        <p:nvSpPr>
          <p:cNvPr id="15" name="TextBox 14"/>
          <p:cNvSpPr txBox="1"/>
          <p:nvPr/>
        </p:nvSpPr>
        <p:spPr>
          <a:xfrm>
            <a:off x="9826493" y="2701546"/>
            <a:ext cx="693267" cy="461665"/>
          </a:xfrm>
          <a:prstGeom prst="rect">
            <a:avLst/>
          </a:prstGeom>
          <a:noFill/>
        </p:spPr>
        <p:txBody>
          <a:bodyPr wrap="none" rtlCol="0">
            <a:spAutoFit/>
          </a:bodyPr>
          <a:lstStyle/>
          <a:p>
            <a:r>
              <a:rPr lang="fr-FR" sz="2400"/>
              <a:t>Faible</a:t>
            </a:r>
          </a:p>
        </p:txBody>
      </p:sp>
      <p:sp>
        <p:nvSpPr>
          <p:cNvPr id="16" name="TextBox 15"/>
          <p:cNvSpPr txBox="1"/>
          <p:nvPr/>
        </p:nvSpPr>
        <p:spPr>
          <a:xfrm>
            <a:off x="3783736" y="3527072"/>
            <a:ext cx="753732" cy="461665"/>
          </a:xfrm>
          <a:prstGeom prst="rect">
            <a:avLst/>
          </a:prstGeom>
          <a:noFill/>
        </p:spPr>
        <p:txBody>
          <a:bodyPr wrap="none" rtlCol="0">
            <a:spAutoFit/>
          </a:bodyPr>
          <a:lstStyle/>
          <a:p>
            <a:r>
              <a:rPr lang="fr-FR" sz="2400"/>
              <a:t>Élevé</a:t>
            </a:r>
          </a:p>
        </p:txBody>
      </p:sp>
      <p:sp>
        <p:nvSpPr>
          <p:cNvPr id="17" name="TextBox 16"/>
          <p:cNvSpPr txBox="1"/>
          <p:nvPr/>
        </p:nvSpPr>
        <p:spPr>
          <a:xfrm>
            <a:off x="5747748" y="3527072"/>
            <a:ext cx="1095685" cy="461665"/>
          </a:xfrm>
          <a:prstGeom prst="rect">
            <a:avLst/>
          </a:prstGeom>
          <a:noFill/>
        </p:spPr>
        <p:txBody>
          <a:bodyPr wrap="none" rtlCol="0">
            <a:spAutoFit/>
          </a:bodyPr>
          <a:lstStyle/>
          <a:p>
            <a:r>
              <a:rPr lang="fr-FR" sz="2400"/>
              <a:t>Dépend*</a:t>
            </a:r>
          </a:p>
        </p:txBody>
      </p:sp>
      <p:sp>
        <p:nvSpPr>
          <p:cNvPr id="18" name="TextBox 17"/>
          <p:cNvSpPr txBox="1"/>
          <p:nvPr/>
        </p:nvSpPr>
        <p:spPr>
          <a:xfrm>
            <a:off x="7778359" y="3527071"/>
            <a:ext cx="1095685" cy="461665"/>
          </a:xfrm>
          <a:prstGeom prst="rect">
            <a:avLst/>
          </a:prstGeom>
          <a:noFill/>
        </p:spPr>
        <p:txBody>
          <a:bodyPr wrap="none" rtlCol="0">
            <a:spAutoFit/>
          </a:bodyPr>
          <a:lstStyle/>
          <a:p>
            <a:r>
              <a:rPr lang="fr-FR" sz="2400"/>
              <a:t>Dépend*</a:t>
            </a:r>
          </a:p>
        </p:txBody>
      </p:sp>
      <p:sp>
        <p:nvSpPr>
          <p:cNvPr id="19" name="TextBox 18"/>
          <p:cNvSpPr txBox="1"/>
          <p:nvPr/>
        </p:nvSpPr>
        <p:spPr>
          <a:xfrm>
            <a:off x="9625285" y="3556047"/>
            <a:ext cx="1095685" cy="461665"/>
          </a:xfrm>
          <a:prstGeom prst="rect">
            <a:avLst/>
          </a:prstGeom>
          <a:noFill/>
        </p:spPr>
        <p:txBody>
          <a:bodyPr wrap="none" rtlCol="0">
            <a:spAutoFit/>
          </a:bodyPr>
          <a:lstStyle/>
          <a:p>
            <a:r>
              <a:rPr lang="fr-FR" sz="2400"/>
              <a:t>Dépend*</a:t>
            </a:r>
          </a:p>
        </p:txBody>
      </p:sp>
      <p:sp>
        <p:nvSpPr>
          <p:cNvPr id="20" name="TextBox 19"/>
          <p:cNvSpPr txBox="1"/>
          <p:nvPr/>
        </p:nvSpPr>
        <p:spPr>
          <a:xfrm>
            <a:off x="3541410" y="4294109"/>
            <a:ext cx="1324402" cy="461665"/>
          </a:xfrm>
          <a:prstGeom prst="rect">
            <a:avLst/>
          </a:prstGeom>
          <a:noFill/>
        </p:spPr>
        <p:txBody>
          <a:bodyPr wrap="none" rtlCol="0">
            <a:spAutoFit/>
          </a:bodyPr>
          <a:lstStyle/>
          <a:p>
            <a:r>
              <a:rPr lang="fr-FR" sz="2400"/>
              <a:t>Habituel</a:t>
            </a:r>
          </a:p>
        </p:txBody>
      </p:sp>
      <p:sp>
        <p:nvSpPr>
          <p:cNvPr id="21" name="TextBox 20"/>
          <p:cNvSpPr txBox="1"/>
          <p:nvPr/>
        </p:nvSpPr>
        <p:spPr>
          <a:xfrm>
            <a:off x="3541410" y="5130127"/>
            <a:ext cx="1324402" cy="461665"/>
          </a:xfrm>
          <a:prstGeom prst="rect">
            <a:avLst/>
          </a:prstGeom>
          <a:noFill/>
        </p:spPr>
        <p:txBody>
          <a:bodyPr wrap="none" rtlCol="0">
            <a:spAutoFit/>
          </a:bodyPr>
          <a:lstStyle/>
          <a:p>
            <a:r>
              <a:rPr lang="fr-FR" sz="2400"/>
              <a:t>Habituel</a:t>
            </a:r>
          </a:p>
        </p:txBody>
      </p:sp>
      <p:sp>
        <p:nvSpPr>
          <p:cNvPr id="22" name="TextBox 21"/>
          <p:cNvSpPr txBox="1"/>
          <p:nvPr/>
        </p:nvSpPr>
        <p:spPr>
          <a:xfrm>
            <a:off x="7661790" y="5114688"/>
            <a:ext cx="1324402" cy="461665"/>
          </a:xfrm>
          <a:prstGeom prst="rect">
            <a:avLst/>
          </a:prstGeom>
          <a:noFill/>
        </p:spPr>
        <p:txBody>
          <a:bodyPr wrap="none" rtlCol="0">
            <a:spAutoFit/>
          </a:bodyPr>
          <a:lstStyle/>
          <a:p>
            <a:r>
              <a:rPr lang="fr-FR" sz="2400"/>
              <a:t>Habituel</a:t>
            </a:r>
          </a:p>
        </p:txBody>
      </p:sp>
      <p:sp>
        <p:nvSpPr>
          <p:cNvPr id="23" name="TextBox 22"/>
          <p:cNvSpPr txBox="1"/>
          <p:nvPr/>
        </p:nvSpPr>
        <p:spPr>
          <a:xfrm>
            <a:off x="9532410" y="4267861"/>
            <a:ext cx="1324402" cy="461665"/>
          </a:xfrm>
          <a:prstGeom prst="rect">
            <a:avLst/>
          </a:prstGeom>
          <a:noFill/>
        </p:spPr>
        <p:txBody>
          <a:bodyPr wrap="none" rtlCol="0">
            <a:spAutoFit/>
          </a:bodyPr>
          <a:lstStyle/>
          <a:p>
            <a:r>
              <a:rPr lang="fr-FR" sz="2400"/>
              <a:t>Habituel</a:t>
            </a:r>
          </a:p>
        </p:txBody>
      </p:sp>
      <p:sp>
        <p:nvSpPr>
          <p:cNvPr id="24" name="TextBox 23"/>
          <p:cNvSpPr txBox="1"/>
          <p:nvPr/>
        </p:nvSpPr>
        <p:spPr>
          <a:xfrm>
            <a:off x="5862718" y="4274225"/>
            <a:ext cx="756104" cy="461665"/>
          </a:xfrm>
          <a:prstGeom prst="rect">
            <a:avLst/>
          </a:prstGeom>
          <a:noFill/>
        </p:spPr>
        <p:txBody>
          <a:bodyPr wrap="none" rtlCol="0">
            <a:spAutoFit/>
          </a:bodyPr>
          <a:lstStyle/>
          <a:p>
            <a:r>
              <a:rPr lang="fr-FR" sz="2400"/>
              <a:t>Rare</a:t>
            </a:r>
          </a:p>
        </p:txBody>
      </p:sp>
      <p:sp>
        <p:nvSpPr>
          <p:cNvPr id="25" name="TextBox 24"/>
          <p:cNvSpPr txBox="1"/>
          <p:nvPr/>
        </p:nvSpPr>
        <p:spPr>
          <a:xfrm>
            <a:off x="7798309" y="4294108"/>
            <a:ext cx="941796" cy="461665"/>
          </a:xfrm>
          <a:prstGeom prst="rect">
            <a:avLst/>
          </a:prstGeom>
          <a:noFill/>
        </p:spPr>
        <p:txBody>
          <a:bodyPr wrap="none" rtlCol="0">
            <a:spAutoFit/>
          </a:bodyPr>
          <a:lstStyle/>
          <a:p>
            <a:r>
              <a:rPr lang="fr-FR" sz="2400"/>
              <a:t>Dépend</a:t>
            </a:r>
          </a:p>
        </p:txBody>
      </p:sp>
      <p:sp>
        <p:nvSpPr>
          <p:cNvPr id="26" name="TextBox 25"/>
          <p:cNvSpPr txBox="1"/>
          <p:nvPr/>
        </p:nvSpPr>
        <p:spPr>
          <a:xfrm>
            <a:off x="9667754" y="5170899"/>
            <a:ext cx="941796" cy="461665"/>
          </a:xfrm>
          <a:prstGeom prst="rect">
            <a:avLst/>
          </a:prstGeom>
          <a:noFill/>
        </p:spPr>
        <p:txBody>
          <a:bodyPr wrap="none" rtlCol="0">
            <a:spAutoFit/>
          </a:bodyPr>
          <a:lstStyle/>
          <a:p>
            <a:r>
              <a:rPr lang="fr-FR" sz="2400"/>
              <a:t>Dépend</a:t>
            </a:r>
          </a:p>
        </p:txBody>
      </p:sp>
      <p:sp>
        <p:nvSpPr>
          <p:cNvPr id="27" name="TextBox 26"/>
          <p:cNvSpPr txBox="1"/>
          <p:nvPr/>
        </p:nvSpPr>
        <p:spPr>
          <a:xfrm>
            <a:off x="5308117" y="4737276"/>
            <a:ext cx="1945785" cy="1569660"/>
          </a:xfrm>
          <a:prstGeom prst="rect">
            <a:avLst/>
          </a:prstGeom>
          <a:noFill/>
        </p:spPr>
        <p:txBody>
          <a:bodyPr wrap="square" rtlCol="0">
            <a:spAutoFit/>
          </a:bodyPr>
          <a:lstStyle/>
          <a:p>
            <a:pPr algn="ctr"/>
            <a:r>
              <a:rPr lang="fr-FR" sz="2400"/>
              <a:t>Rare</a:t>
            </a:r>
            <a:r>
              <a:rPr lang="fr-FR"/>
              <a:t> (Peut survenir dans les zones urbaines fortement endommagées)</a:t>
            </a:r>
          </a:p>
          <a:p>
            <a:endParaRPr lang="fr-CH" dirty="0"/>
          </a:p>
        </p:txBody>
      </p:sp>
      <p:sp>
        <p:nvSpPr>
          <p:cNvPr id="28" name="Slide Number Placeholder 27"/>
          <p:cNvSpPr>
            <a:spLocks noGrp="1"/>
          </p:cNvSpPr>
          <p:nvPr>
            <p:ph type="sldNum" sz="quarter" idx="12"/>
          </p:nvPr>
        </p:nvSpPr>
        <p:spPr/>
        <p:txBody>
          <a:bodyPr/>
          <a:lstStyle/>
          <a:p>
            <a:fld id="{00865948-8B76-4A50-B7DB-B45DBE1BD062}" type="slidenum">
              <a:rPr lang="fr-CH" smtClean="0"/>
              <a:t>26</a:t>
            </a:fld>
            <a:endParaRPr lang="fr-CH"/>
          </a:p>
        </p:txBody>
      </p:sp>
    </p:spTree>
    <p:extLst>
      <p:ext uri="{BB962C8B-B14F-4D97-AF65-F5344CB8AC3E}">
        <p14:creationId xmlns:p14="http://schemas.microsoft.com/office/powerpoint/2010/main" val="313322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2563573" y="2438783"/>
            <a:ext cx="8061727" cy="2761301"/>
          </a:xfrm>
          <a:prstGeom prst="rect">
            <a:avLst/>
          </a:prstGeom>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a:latin typeface="+mn-lt"/>
              </a:rPr>
            </a:br>
            <a:r>
              <a:rPr lang="fr-FR" sz="13300">
                <a:latin typeface="+mn-lt"/>
              </a:rPr>
              <a:t>Quels sont les principaux </a:t>
            </a:r>
          </a:p>
          <a:p>
            <a:pPr algn="ctr"/>
            <a:r>
              <a:rPr lang="fr-FR" sz="13300">
                <a:latin typeface="+mn-lt"/>
              </a:rPr>
              <a:t>problèmes de santé en situation de crise</a:t>
            </a:r>
            <a:br>
              <a:rPr lang="fr-FR" sz="13300">
                <a:latin typeface="+mn-lt"/>
              </a:rPr>
            </a:br>
            <a:br>
              <a:rPr lang="fr-FR" sz="13300">
                <a:latin typeface="+mn-lt"/>
              </a:rPr>
            </a:br>
            <a:r>
              <a:rPr lang="fr-FR" sz="13300">
                <a:latin typeface="+mn-lt"/>
              </a:rPr>
              <a:t> </a:t>
            </a:r>
          </a:p>
        </p:txBody>
      </p:sp>
      <p:sp>
        <p:nvSpPr>
          <p:cNvPr id="5" name="TextBox 4"/>
          <p:cNvSpPr txBox="1"/>
          <p:nvPr/>
        </p:nvSpPr>
        <p:spPr>
          <a:xfrm>
            <a:off x="1207229" y="2249774"/>
            <a:ext cx="1524000" cy="1569660"/>
          </a:xfrm>
          <a:prstGeom prst="rect">
            <a:avLst/>
          </a:prstGeom>
          <a:noFill/>
        </p:spPr>
        <p:txBody>
          <a:bodyPr wrap="square" rtlCol="0">
            <a:spAutoFit/>
          </a:bodyPr>
          <a:lstStyle/>
          <a:p>
            <a:r>
              <a:rPr lang="fr-FR"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27</a:t>
            </a:fld>
            <a:endParaRPr lang="fr-CH"/>
          </a:p>
        </p:txBody>
      </p:sp>
    </p:spTree>
    <p:extLst>
      <p:ext uri="{BB962C8B-B14F-4D97-AF65-F5344CB8AC3E}">
        <p14:creationId xmlns:p14="http://schemas.microsoft.com/office/powerpoint/2010/main" val="440604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838199" y="178858"/>
            <a:ext cx="1087887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ea typeface="Times New Roman" charset="0"/>
                <a:cs typeface="Times New Roman" charset="0"/>
              </a:rPr>
              <a:t>Problèmes de santé habituels en situation de crise </a:t>
            </a:r>
          </a:p>
        </p:txBody>
      </p:sp>
      <p:sp>
        <p:nvSpPr>
          <p:cNvPr id="5" name="Content Placeholder 2"/>
          <p:cNvSpPr txBox="1">
            <a:spLocks/>
          </p:cNvSpPr>
          <p:nvPr/>
        </p:nvSpPr>
        <p:spPr>
          <a:xfrm>
            <a:off x="1047750" y="1240454"/>
            <a:ext cx="10515600" cy="53320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pPr>
            <a:r>
              <a:rPr lang="fr-FR"/>
              <a:t>Maladies transmissibles</a:t>
            </a:r>
          </a:p>
          <a:p>
            <a:pPr lvl="1">
              <a:buFont typeface="Wingdings" charset="2"/>
              <a:buChar char="ü"/>
            </a:pPr>
            <a:r>
              <a:rPr lang="fr-FR"/>
              <a:t>Rougeole, maladies diarrhéiques, infections des voies respiratoires, infections cutanées, paludisme, VIH </a:t>
            </a:r>
          </a:p>
          <a:p>
            <a:pPr>
              <a:buFont typeface="Arial" charset="0"/>
              <a:buChar char="•"/>
            </a:pPr>
            <a:r>
              <a:rPr lang="fr-FR"/>
              <a:t>Maladies non transmissibles</a:t>
            </a:r>
          </a:p>
          <a:p>
            <a:pPr lvl="1">
              <a:buFont typeface="Wingdings" charset="2"/>
              <a:buChar char="ü"/>
            </a:pPr>
            <a:r>
              <a:rPr lang="fr-FR"/>
              <a:t>Maladies cardiovasculaires, maladies respiratoires, diabète, cancer, etc.</a:t>
            </a:r>
          </a:p>
          <a:p>
            <a:pPr lvl="1">
              <a:buFont typeface="Wingdings" charset="2"/>
              <a:buChar char="ü"/>
            </a:pPr>
            <a:r>
              <a:rPr lang="fr-FR"/>
              <a:t>Santé mentale, troubles psychiatriques </a:t>
            </a:r>
          </a:p>
          <a:p>
            <a:pPr>
              <a:buFont typeface="Arial" charset="0"/>
              <a:buChar char="•"/>
            </a:pPr>
            <a:r>
              <a:rPr lang="fr-FR"/>
              <a:t>Pédiatrie (gestion intégrée des maladies de l’enfance)</a:t>
            </a:r>
          </a:p>
          <a:p>
            <a:pPr>
              <a:buFont typeface="Arial" charset="0"/>
              <a:buChar char="•"/>
            </a:pPr>
            <a:r>
              <a:rPr lang="fr-FR"/>
              <a:t>Santé sexuelle et reproductive, y compris violence sexuelle</a:t>
            </a:r>
          </a:p>
          <a:p>
            <a:pPr>
              <a:buFont typeface="Arial" charset="0"/>
              <a:buChar char="•"/>
            </a:pPr>
            <a:r>
              <a:rPr lang="fr-FR"/>
              <a:t>Blessure </a:t>
            </a:r>
          </a:p>
          <a:p>
            <a:pPr lvl="1">
              <a:buFont typeface="Wingdings" charset="2"/>
              <a:buChar char="ü"/>
            </a:pPr>
            <a:r>
              <a:rPr lang="fr-FR"/>
              <a:t>Fractures, blessures par arme, etc.</a:t>
            </a:r>
          </a:p>
          <a:p>
            <a:pPr>
              <a:buFont typeface="Arial" charset="0"/>
              <a:buChar char="•"/>
            </a:pPr>
            <a:r>
              <a:rPr lang="fr-FR"/>
              <a:t>Handicap</a:t>
            </a:r>
          </a:p>
          <a:p>
            <a:pPr>
              <a:buFont typeface="Arial" charset="0"/>
              <a:buChar char="•"/>
            </a:pPr>
            <a:r>
              <a:rPr lang="fr-FR"/>
              <a:t>Malnutrition aiguë et carences en micronutriments </a:t>
            </a:r>
          </a:p>
        </p:txBody>
      </p:sp>
      <p:sp>
        <p:nvSpPr>
          <p:cNvPr id="6" name="Slide Number Placeholder 5"/>
          <p:cNvSpPr>
            <a:spLocks noGrp="1"/>
          </p:cNvSpPr>
          <p:nvPr>
            <p:ph type="sldNum" sz="quarter" idx="12"/>
          </p:nvPr>
        </p:nvSpPr>
        <p:spPr/>
        <p:txBody>
          <a:bodyPr/>
          <a:lstStyle/>
          <a:p>
            <a:fld id="{00865948-8B76-4A50-B7DB-B45DBE1BD062}" type="slidenum">
              <a:rPr lang="fr-CH" smtClean="0"/>
              <a:t>28</a:t>
            </a:fld>
            <a:endParaRPr lang="fr-CH"/>
          </a:p>
        </p:txBody>
      </p:sp>
    </p:spTree>
    <p:extLst>
      <p:ext uri="{BB962C8B-B14F-4D97-AF65-F5344CB8AC3E}">
        <p14:creationId xmlns:p14="http://schemas.microsoft.com/office/powerpoint/2010/main" val="2060824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838200" y="35111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Qu’est-ce qui est nécessaire et dans quelle mesure ?</a:t>
            </a:r>
          </a:p>
        </p:txBody>
      </p:sp>
      <p:sp>
        <p:nvSpPr>
          <p:cNvPr id="5" name="Content Placeholder 2"/>
          <p:cNvSpPr txBox="1">
            <a:spLocks/>
          </p:cNvSpPr>
          <p:nvPr/>
        </p:nvSpPr>
        <p:spPr>
          <a:xfrm>
            <a:off x="1373570" y="1904972"/>
            <a:ext cx="10515600"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3200"/>
              <a:t>Nombreux facteurs d'influence</a:t>
            </a:r>
            <a:r>
              <a:rPr lang="fr-FR"/>
              <a:t> :</a:t>
            </a:r>
          </a:p>
          <a:p>
            <a:pPr marL="0" indent="0">
              <a:buFont typeface="Arial" panose="020B0604020202020204" pitchFamily="34" charset="0"/>
              <a:buNone/>
            </a:pPr>
            <a:endParaRPr lang="en-US" dirty="0"/>
          </a:p>
          <a:p>
            <a:r>
              <a:rPr lang="fr-FR"/>
              <a:t>Pyramide démographique, par exemple, proportion d’enfants</a:t>
            </a:r>
          </a:p>
          <a:p>
            <a:r>
              <a:rPr lang="fr-FR"/>
              <a:t>État de santé de la population </a:t>
            </a:r>
          </a:p>
          <a:p>
            <a:pPr lvl="2">
              <a:buFont typeface="Wingdings" charset="2"/>
              <a:buChar char="ü"/>
            </a:pPr>
            <a:r>
              <a:rPr lang="fr-FR" sz="2800"/>
              <a:t>Schéma épidémiologique, par exemple, maladies endémiques, maladies ayant un potentiel épidémique, blessures, handicap, stress </a:t>
            </a:r>
          </a:p>
          <a:p>
            <a:pPr>
              <a:buFont typeface="Arial" charset="0"/>
              <a:buChar char="•"/>
            </a:pPr>
            <a:r>
              <a:rPr lang="fr-FR"/>
              <a:t>Type de crise</a:t>
            </a:r>
          </a:p>
          <a:p>
            <a:pPr>
              <a:buFont typeface="Arial" charset="0"/>
              <a:buChar char="•"/>
            </a:pPr>
            <a:r>
              <a:rPr lang="fr-FR"/>
              <a:t>Comportement de recours aux soins de santé/utilisation des services de santé</a:t>
            </a:r>
          </a:p>
        </p:txBody>
      </p:sp>
      <p:sp>
        <p:nvSpPr>
          <p:cNvPr id="6" name="Slide Number Placeholder 5"/>
          <p:cNvSpPr>
            <a:spLocks noGrp="1"/>
          </p:cNvSpPr>
          <p:nvPr>
            <p:ph type="sldNum" sz="quarter" idx="12"/>
          </p:nvPr>
        </p:nvSpPr>
        <p:spPr/>
        <p:txBody>
          <a:bodyPr/>
          <a:lstStyle/>
          <a:p>
            <a:fld id="{00865948-8B76-4A50-B7DB-B45DBE1BD062}" type="slidenum">
              <a:rPr lang="fr-CH" smtClean="0"/>
              <a:t>29</a:t>
            </a:fld>
            <a:endParaRPr lang="fr-CH"/>
          </a:p>
        </p:txBody>
      </p:sp>
    </p:spTree>
    <p:extLst>
      <p:ext uri="{BB962C8B-B14F-4D97-AF65-F5344CB8AC3E}">
        <p14:creationId xmlns:p14="http://schemas.microsoft.com/office/powerpoint/2010/main" val="77869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14" name="Slide Number Placeholder 13"/>
          <p:cNvSpPr>
            <a:spLocks noGrp="1"/>
          </p:cNvSpPr>
          <p:nvPr>
            <p:ph type="sldNum" sz="quarter" idx="12"/>
          </p:nvPr>
        </p:nvSpPr>
        <p:spPr/>
        <p:txBody>
          <a:bodyPr/>
          <a:lstStyle/>
          <a:p>
            <a:fld id="{8CC4FCE3-3984-484D-8147-94AB9B0F2189}" type="slidenum">
              <a:rPr lang="fr-CH" smtClean="0"/>
              <a:t>3</a:t>
            </a:fld>
            <a:endParaRPr lang="fr-CH"/>
          </a:p>
        </p:txBody>
      </p:sp>
      <p:sp>
        <p:nvSpPr>
          <p:cNvPr id="15" name="Titre 1"/>
          <p:cNvSpPr txBox="1">
            <a:spLocks/>
          </p:cNvSpPr>
          <p:nvPr/>
        </p:nvSpPr>
        <p:spPr>
          <a:xfrm>
            <a:off x="4787992" y="44625"/>
            <a:ext cx="5700496" cy="8266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400" u="sng">
                <a:latin typeface="+mn-lt"/>
              </a:rPr>
              <a:t>Pyramide de la santé </a:t>
            </a:r>
          </a:p>
        </p:txBody>
      </p:sp>
      <p:sp>
        <p:nvSpPr>
          <p:cNvPr id="16" name="Cube 15"/>
          <p:cNvSpPr>
            <a:spLocks/>
          </p:cNvSpPr>
          <p:nvPr/>
        </p:nvSpPr>
        <p:spPr bwMode="auto">
          <a:xfrm>
            <a:off x="2576759" y="3833865"/>
            <a:ext cx="7751149" cy="2288013"/>
          </a:xfrm>
          <a:prstGeom prst="cube">
            <a:avLst>
              <a:gd name="adj" fmla="val 67102"/>
            </a:avLst>
          </a:prstGeom>
          <a:solidFill>
            <a:srgbClr val="E3C7AB"/>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fr-FR">
                <a:solidFill>
                  <a:schemeClr val="tx2"/>
                </a:solidFill>
                <a:latin typeface="Calibri" panose="020F0502020204030204" pitchFamily="34" charset="0"/>
              </a:rPr>
              <a:t>               Sécurité</a:t>
            </a:r>
          </a:p>
        </p:txBody>
      </p:sp>
      <p:sp>
        <p:nvSpPr>
          <p:cNvPr id="18" name="Rectangle 17"/>
          <p:cNvSpPr>
            <a:spLocks noChangeArrowheads="1"/>
          </p:cNvSpPr>
          <p:nvPr/>
        </p:nvSpPr>
        <p:spPr bwMode="auto">
          <a:xfrm>
            <a:off x="2359734" y="5232147"/>
            <a:ext cx="6904619" cy="400459"/>
          </a:xfrm>
          <a:prstGeom prst="rect">
            <a:avLst/>
          </a:prstGeom>
          <a:noFill/>
          <a:ln w="9525" algn="ctr">
            <a:noFill/>
            <a:round/>
            <a:headEnd/>
            <a:tailEnd/>
          </a:ln>
        </p:spPr>
        <p:txBody>
          <a:bodyPr lIns="0" tIns="0" rIns="0" bIns="0" anchor="t"/>
          <a:lstStyle/>
          <a:p>
            <a:pPr marL="0" lvl="1" algn="ctr" eaLnBrk="0" hangingPunct="0"/>
            <a:endParaRPr lang="en-US" sz="1600" i="1" dirty="0">
              <a:latin typeface="Calibri" panose="020F0502020204030204" pitchFamily="34" charset="0"/>
            </a:endParaRPr>
          </a:p>
        </p:txBody>
      </p:sp>
      <p:sp>
        <p:nvSpPr>
          <p:cNvPr id="19" name="Cube 18"/>
          <p:cNvSpPr>
            <a:spLocks/>
          </p:cNvSpPr>
          <p:nvPr/>
        </p:nvSpPr>
        <p:spPr bwMode="auto">
          <a:xfrm>
            <a:off x="3995838" y="3476376"/>
            <a:ext cx="2700000" cy="1518281"/>
          </a:xfrm>
          <a:prstGeom prst="cube">
            <a:avLst>
              <a:gd name="adj" fmla="val 40056"/>
            </a:avLst>
          </a:prstGeom>
          <a:solidFill>
            <a:srgbClr val="C2D69B"/>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fr-FR">
                <a:latin typeface="Calibri" panose="020F0502020204030204" pitchFamily="34" charset="0"/>
              </a:rPr>
              <a:t>Alimentation et sécurité alimentaire</a:t>
            </a:r>
          </a:p>
        </p:txBody>
      </p:sp>
      <p:sp>
        <p:nvSpPr>
          <p:cNvPr id="20" name="Cube 19"/>
          <p:cNvSpPr>
            <a:spLocks/>
          </p:cNvSpPr>
          <p:nvPr/>
        </p:nvSpPr>
        <p:spPr bwMode="auto">
          <a:xfrm>
            <a:off x="6218094" y="3459591"/>
            <a:ext cx="2700000" cy="1518281"/>
          </a:xfrm>
          <a:prstGeom prst="cube">
            <a:avLst>
              <a:gd name="adj" fmla="val 41991"/>
            </a:avLst>
          </a:prstGeom>
          <a:solidFill>
            <a:srgbClr val="95B3D7"/>
          </a:solidFill>
          <a:ln w="9525" cap="flat" cmpd="sng" algn="ctr">
            <a:solidFill>
              <a:schemeClr val="tx1"/>
            </a:solidFill>
            <a:prstDash val="solid"/>
            <a:round/>
            <a:headEnd type="none" w="med" len="med"/>
            <a:tailEnd type="none" w="med" len="med"/>
          </a:ln>
          <a:effectLst/>
        </p:spPr>
        <p:txBody>
          <a:bodyPr anchor="ctr"/>
          <a:lstStyle/>
          <a:p>
            <a:pPr algn="ctr" eaLnBrk="0" hangingPunct="0">
              <a:defRPr/>
            </a:pPr>
            <a:r>
              <a:rPr lang="fr-FR">
                <a:latin typeface="Calibri" panose="020F0502020204030204" pitchFamily="34" charset="0"/>
              </a:rPr>
              <a:t>Eau, assainissement,</a:t>
            </a:r>
          </a:p>
          <a:p>
            <a:pPr algn="ctr" eaLnBrk="0" hangingPunct="0">
              <a:defRPr/>
            </a:pPr>
            <a:r>
              <a:rPr lang="fr-FR">
                <a:latin typeface="Calibri" panose="020F0502020204030204" pitchFamily="34" charset="0"/>
              </a:rPr>
              <a:t>hygiène, environnement</a:t>
            </a:r>
          </a:p>
        </p:txBody>
      </p:sp>
      <p:sp>
        <p:nvSpPr>
          <p:cNvPr id="21" name="Cube 20"/>
          <p:cNvSpPr>
            <a:spLocks/>
          </p:cNvSpPr>
          <p:nvPr/>
        </p:nvSpPr>
        <p:spPr bwMode="auto">
          <a:xfrm>
            <a:off x="4819542" y="2667503"/>
            <a:ext cx="3420000" cy="1252779"/>
          </a:xfrm>
          <a:prstGeom prst="cube">
            <a:avLst>
              <a:gd name="adj" fmla="val 35371"/>
            </a:avLst>
          </a:prstGeom>
          <a:solidFill>
            <a:srgbClr val="B2A1C7"/>
          </a:solidFill>
          <a:ln w="9525" algn="ctr">
            <a:solidFill>
              <a:srgbClr val="FFC9FF"/>
            </a:solidFill>
            <a:round/>
            <a:headEnd/>
            <a:tailEnd/>
          </a:ln>
        </p:spPr>
        <p:txBody>
          <a:bodyPr anchor="ctr"/>
          <a:lstStyle/>
          <a:p>
            <a:pPr algn="ctr" eaLnBrk="0" hangingPunct="0"/>
            <a:r>
              <a:rPr lang="fr-FR">
                <a:latin typeface="Calibri" panose="020F0502020204030204" pitchFamily="34" charset="0"/>
              </a:rPr>
              <a:t>Soins de santé préventifs</a:t>
            </a:r>
          </a:p>
        </p:txBody>
      </p:sp>
      <p:sp>
        <p:nvSpPr>
          <p:cNvPr id="22" name="Cube 21"/>
          <p:cNvSpPr>
            <a:spLocks noChangeAspect="1"/>
          </p:cNvSpPr>
          <p:nvPr/>
        </p:nvSpPr>
        <p:spPr bwMode="auto">
          <a:xfrm>
            <a:off x="5533718" y="1925499"/>
            <a:ext cx="1872000" cy="1061608"/>
          </a:xfrm>
          <a:prstGeom prst="cube">
            <a:avLst>
              <a:gd name="adj" fmla="val 25158"/>
            </a:avLst>
          </a:prstGeom>
          <a:solidFill>
            <a:srgbClr val="EA9594"/>
          </a:solidFill>
          <a:ln w="9525" algn="ctr">
            <a:solidFill>
              <a:schemeClr val="tx1"/>
            </a:solidFill>
            <a:round/>
            <a:headEnd/>
            <a:tailEnd/>
          </a:ln>
        </p:spPr>
        <p:txBody>
          <a:bodyPr anchor="ctr"/>
          <a:lstStyle/>
          <a:p>
            <a:pPr algn="ctr" eaLnBrk="0" hangingPunct="0"/>
            <a:r>
              <a:rPr lang="fr-FR">
                <a:latin typeface="Calibri" panose="020F0502020204030204" pitchFamily="34" charset="0"/>
              </a:rPr>
              <a:t>Soins de santé curatifs</a:t>
            </a:r>
          </a:p>
        </p:txBody>
      </p:sp>
    </p:spTree>
    <p:extLst>
      <p:ext uri="{BB962C8B-B14F-4D97-AF65-F5344CB8AC3E}">
        <p14:creationId xmlns:p14="http://schemas.microsoft.com/office/powerpoint/2010/main" val="28840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a:off x="1213898" y="1917447"/>
            <a:ext cx="10130787" cy="3477875"/>
          </a:xfrm>
          <a:prstGeom prst="rect">
            <a:avLst/>
          </a:prstGeom>
          <a:noFill/>
        </p:spPr>
        <p:txBody>
          <a:bodyPr wrap="none" rtlCol="0">
            <a:spAutoFit/>
          </a:bodyPr>
          <a:lstStyle/>
          <a:p>
            <a:pPr algn="ctr"/>
            <a:r>
              <a:rPr lang="fr-FR" sz="4400"/>
              <a:t>Combien de consultations médicales ?</a:t>
            </a:r>
          </a:p>
          <a:p>
            <a:pPr algn="ctr"/>
            <a:r>
              <a:rPr lang="fr-FR" sz="4400"/>
              <a:t>Combien d’admissions à l’hôpital ?</a:t>
            </a:r>
          </a:p>
          <a:p>
            <a:pPr algn="ctr"/>
            <a:endParaRPr lang="en-US" sz="4400" dirty="0"/>
          </a:p>
          <a:p>
            <a:pPr algn="ctr"/>
            <a:r>
              <a:rPr lang="fr-FR" sz="4400"/>
              <a:t>Quelle serait l’estimation approximative par jour ?</a:t>
            </a:r>
          </a:p>
          <a:p>
            <a:pPr algn="ctr"/>
            <a:endParaRPr lang="en-US" sz="4400" dirty="0"/>
          </a:p>
        </p:txBody>
      </p:sp>
      <p:sp>
        <p:nvSpPr>
          <p:cNvPr id="5" name="TextBox 4"/>
          <p:cNvSpPr txBox="1"/>
          <p:nvPr/>
        </p:nvSpPr>
        <p:spPr>
          <a:xfrm>
            <a:off x="751904" y="2086724"/>
            <a:ext cx="1326004" cy="1569660"/>
          </a:xfrm>
          <a:prstGeom prst="rect">
            <a:avLst/>
          </a:prstGeom>
          <a:noFill/>
        </p:spPr>
        <p:txBody>
          <a:bodyPr wrap="none" rtlCol="0">
            <a:spAutoFit/>
          </a:bodyPr>
          <a:lstStyle/>
          <a:p>
            <a:r>
              <a:rPr lang="fr-FR"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30</a:t>
            </a:fld>
            <a:endParaRPr lang="fr-CH"/>
          </a:p>
        </p:txBody>
      </p:sp>
    </p:spTree>
    <p:extLst>
      <p:ext uri="{BB962C8B-B14F-4D97-AF65-F5344CB8AC3E}">
        <p14:creationId xmlns:p14="http://schemas.microsoft.com/office/powerpoint/2010/main" val="3605180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3"/>
          <p:cNvSpPr txBox="1">
            <a:spLocks/>
          </p:cNvSpPr>
          <p:nvPr/>
        </p:nvSpPr>
        <p:spPr>
          <a:xfrm>
            <a:off x="1108302" y="124210"/>
            <a:ext cx="108680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ea typeface="Times New Roman" charset="0"/>
                <a:cs typeface="Times New Roman" charset="0"/>
              </a:rPr>
              <a:t>Quantification approximative des besoins médicaux quotidiens</a:t>
            </a:r>
          </a:p>
        </p:txBody>
      </p:sp>
      <p:sp>
        <p:nvSpPr>
          <p:cNvPr id="5" name="Oval 4"/>
          <p:cNvSpPr/>
          <p:nvPr/>
        </p:nvSpPr>
        <p:spPr>
          <a:xfrm>
            <a:off x="1215197" y="1836586"/>
            <a:ext cx="2671010" cy="23942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ea typeface="Times New Roman" charset="0"/>
                <a:cs typeface="Times New Roman" charset="0"/>
              </a:rPr>
              <a:t>Population</a:t>
            </a:r>
          </a:p>
        </p:txBody>
      </p:sp>
      <p:sp>
        <p:nvSpPr>
          <p:cNvPr id="6" name="Oval 5"/>
          <p:cNvSpPr/>
          <p:nvPr/>
        </p:nvSpPr>
        <p:spPr>
          <a:xfrm>
            <a:off x="5425782" y="2474258"/>
            <a:ext cx="1252703" cy="122368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ea typeface="Times New Roman" charset="0"/>
                <a:cs typeface="Times New Roman" charset="0"/>
              </a:rPr>
              <a:t>1 %</a:t>
            </a:r>
          </a:p>
        </p:txBody>
      </p:sp>
      <p:sp>
        <p:nvSpPr>
          <p:cNvPr id="7" name="Oval 6"/>
          <p:cNvSpPr/>
          <p:nvPr/>
        </p:nvSpPr>
        <p:spPr>
          <a:xfrm>
            <a:off x="9024389" y="2787446"/>
            <a:ext cx="709545" cy="631592"/>
          </a:xfrm>
          <a:prstGeom prst="ellipse">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ea typeface="Times New Roman" charset="0"/>
                <a:cs typeface="Times New Roman" charset="0"/>
              </a:rPr>
              <a:t>1 %</a:t>
            </a:r>
          </a:p>
        </p:txBody>
      </p:sp>
      <p:sp>
        <p:nvSpPr>
          <p:cNvPr id="8" name="Rectangle 7"/>
          <p:cNvSpPr/>
          <p:nvPr/>
        </p:nvSpPr>
        <p:spPr>
          <a:xfrm>
            <a:off x="4443721" y="4084754"/>
            <a:ext cx="3101361" cy="11564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ea typeface="Times New Roman" charset="0"/>
                <a:cs typeface="Times New Roman" charset="0"/>
              </a:rPr>
              <a:t>1 % de la population a besoin de consultations en ambulatoire</a:t>
            </a:r>
          </a:p>
        </p:txBody>
      </p:sp>
      <p:sp>
        <p:nvSpPr>
          <p:cNvPr id="9" name="Rectangle 8"/>
          <p:cNvSpPr/>
          <p:nvPr/>
        </p:nvSpPr>
        <p:spPr>
          <a:xfrm>
            <a:off x="8137606" y="4063210"/>
            <a:ext cx="3101361" cy="11564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solidFill>
                  <a:schemeClr val="tx1"/>
                </a:solidFill>
                <a:ea typeface="Times New Roman" charset="0"/>
                <a:cs typeface="Times New Roman" charset="0"/>
              </a:rPr>
              <a:t>1 % des patients qui consultent ont besoin d’une hospitalisation</a:t>
            </a:r>
          </a:p>
        </p:txBody>
      </p:sp>
      <p:sp>
        <p:nvSpPr>
          <p:cNvPr id="10" name="TextBox 9"/>
          <p:cNvSpPr txBox="1"/>
          <p:nvPr/>
        </p:nvSpPr>
        <p:spPr>
          <a:xfrm>
            <a:off x="5245142" y="5916229"/>
            <a:ext cx="6194003" cy="461665"/>
          </a:xfrm>
          <a:prstGeom prst="rect">
            <a:avLst/>
          </a:prstGeom>
          <a:noFill/>
        </p:spPr>
        <p:txBody>
          <a:bodyPr wrap="none" rtlCol="0">
            <a:spAutoFit/>
          </a:bodyPr>
          <a:lstStyle/>
          <a:p>
            <a:r>
              <a:rPr lang="fr-FR" sz="2400">
                <a:ea typeface="Times New Roman" charset="0"/>
                <a:cs typeface="Times New Roman" charset="0"/>
              </a:rPr>
              <a:t>Sur la base d’un taux de consultation de 4 par personne et par an</a:t>
            </a:r>
          </a:p>
        </p:txBody>
      </p:sp>
      <p:sp>
        <p:nvSpPr>
          <p:cNvPr id="11" name="Slide Number Placeholder 10"/>
          <p:cNvSpPr>
            <a:spLocks noGrp="1"/>
          </p:cNvSpPr>
          <p:nvPr>
            <p:ph type="sldNum" sz="quarter" idx="12"/>
          </p:nvPr>
        </p:nvSpPr>
        <p:spPr/>
        <p:txBody>
          <a:bodyPr/>
          <a:lstStyle/>
          <a:p>
            <a:fld id="{00865948-8B76-4A50-B7DB-B45DBE1BD062}" type="slidenum">
              <a:rPr lang="fr-CH" smtClean="0"/>
              <a:t>31</a:t>
            </a:fld>
            <a:endParaRPr lang="fr-CH"/>
          </a:p>
        </p:txBody>
      </p:sp>
    </p:spTree>
    <p:extLst>
      <p:ext uri="{BB962C8B-B14F-4D97-AF65-F5344CB8AC3E}">
        <p14:creationId xmlns:p14="http://schemas.microsoft.com/office/powerpoint/2010/main" val="2153832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3"/>
          <p:cNvSpPr txBox="1">
            <a:spLocks/>
          </p:cNvSpPr>
          <p:nvPr/>
        </p:nvSpPr>
        <p:spPr>
          <a:xfrm>
            <a:off x="838200" y="132899"/>
            <a:ext cx="1100545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ea typeface="Times New Roman" charset="0"/>
                <a:cs typeface="Times New Roman" charset="0"/>
              </a:rPr>
              <a:t>Besoins quotidiens estimés à 10 000 personnes</a:t>
            </a:r>
          </a:p>
        </p:txBody>
      </p:sp>
      <p:sp>
        <p:nvSpPr>
          <p:cNvPr id="5" name="Content Placeholder 25"/>
          <p:cNvSpPr txBox="1">
            <a:spLocks/>
          </p:cNvSpPr>
          <p:nvPr/>
        </p:nvSpPr>
        <p:spPr>
          <a:xfrm>
            <a:off x="1083128" y="1731737"/>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t>100 consultations médicales </a:t>
            </a:r>
          </a:p>
          <a:p>
            <a:pPr algn="ctr"/>
            <a:r>
              <a:rPr lang="fr-FR"/>
              <a:t>1 hospitalisation</a:t>
            </a:r>
          </a:p>
          <a:p>
            <a:pPr lvl="1" algn="ctr">
              <a:buFont typeface="Wingdings" charset="2"/>
              <a:buChar char="Ø"/>
            </a:pPr>
            <a:r>
              <a:rPr lang="fr-FR" sz="2800">
                <a:ea typeface="Times New Roman" charset="0"/>
                <a:cs typeface="Times New Roman" charset="0"/>
              </a:rPr>
              <a:t>Durée moyenne de l’hospitalisation de 10 jours -&gt; 10 lits d’hôpital</a:t>
            </a:r>
          </a:p>
          <a:p>
            <a:pPr marL="457200" lvl="1" indent="0">
              <a:buFont typeface="Arial" panose="020B0604020202020204" pitchFamily="34" charset="0"/>
              <a:buNone/>
            </a:pPr>
            <a:endParaRPr lang="en-US" sz="2800" dirty="0"/>
          </a:p>
          <a:p>
            <a:r>
              <a:rPr lang="fr-FR"/>
              <a:t>Un médecin ou une autre personne chargée des consultations peut rarement voir plus de 50 patients par jour et maintenir une bonne qualité de diagnostic et de traitement</a:t>
            </a:r>
          </a:p>
          <a:p>
            <a:r>
              <a:rPr lang="fr-FR"/>
              <a:t>En estimant les besoins en personnel, n'oubliez pas que le personnel a besoin de temps de repos et de formation </a:t>
            </a:r>
          </a:p>
        </p:txBody>
      </p:sp>
      <p:sp>
        <p:nvSpPr>
          <p:cNvPr id="6" name="Slide Number Placeholder 5"/>
          <p:cNvSpPr>
            <a:spLocks noGrp="1"/>
          </p:cNvSpPr>
          <p:nvPr>
            <p:ph type="sldNum" sz="quarter" idx="12"/>
          </p:nvPr>
        </p:nvSpPr>
        <p:spPr/>
        <p:txBody>
          <a:bodyPr/>
          <a:lstStyle/>
          <a:p>
            <a:fld id="{00865948-8B76-4A50-B7DB-B45DBE1BD062}" type="slidenum">
              <a:rPr lang="fr-CH" smtClean="0"/>
              <a:t>32</a:t>
            </a:fld>
            <a:endParaRPr lang="fr-CH"/>
          </a:p>
        </p:txBody>
      </p:sp>
    </p:spTree>
    <p:extLst>
      <p:ext uri="{BB962C8B-B14F-4D97-AF65-F5344CB8AC3E}">
        <p14:creationId xmlns:p14="http://schemas.microsoft.com/office/powerpoint/2010/main" val="36790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Content Placeholder 2"/>
          <p:cNvSpPr txBox="1">
            <a:spLocks/>
          </p:cNvSpPr>
          <p:nvPr/>
        </p:nvSpPr>
        <p:spPr>
          <a:xfrm>
            <a:off x="1393196" y="363621"/>
            <a:ext cx="9683271" cy="2815513"/>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7400" b="1">
                <a:solidFill>
                  <a:srgbClr val="0000FF"/>
                </a:solidFill>
              </a:rPr>
              <a:t>Travail de groupe </a:t>
            </a:r>
          </a:p>
          <a:p>
            <a:pPr marL="0" indent="0">
              <a:buFont typeface="Arial" panose="020B0604020202020204" pitchFamily="34" charset="0"/>
              <a:buNone/>
            </a:pPr>
            <a:r>
              <a:rPr lang="fr-FR" sz="5900"/>
              <a:t>Un pays à faible revenu a reçu un afflux de 25 000 réfugiés dans l’un de ses districts, un chiffre en constante augmentation. La plupart sont regroupés dans deux zones autour de la ville principale. </a:t>
            </a:r>
          </a:p>
          <a:p>
            <a:pPr marL="0" indent="0">
              <a:buFont typeface="Arial" panose="020B0604020202020204" pitchFamily="34" charset="0"/>
              <a:buNone/>
            </a:pPr>
            <a:r>
              <a:rPr lang="fr-FR" sz="5900"/>
              <a:t>Les services de santé existants ne sont pas en mesure de gérer la charge de travail supplémentaire. Votre organisation a donc décidé de mettre en place trois établissements de soins de santé primaires supplémentaires et un réseau d’agents de santé communautaires.    </a:t>
            </a:r>
          </a:p>
        </p:txBody>
      </p:sp>
      <p:sp>
        <p:nvSpPr>
          <p:cNvPr id="6" name="Slide Number Placeholder 5"/>
          <p:cNvSpPr>
            <a:spLocks noGrp="1"/>
          </p:cNvSpPr>
          <p:nvPr>
            <p:ph type="sldNum" sz="quarter" idx="12"/>
          </p:nvPr>
        </p:nvSpPr>
        <p:spPr/>
        <p:txBody>
          <a:bodyPr/>
          <a:lstStyle/>
          <a:p>
            <a:fld id="{00865948-8B76-4A50-B7DB-B45DBE1BD062}" type="slidenum">
              <a:rPr lang="fr-CH" smtClean="0"/>
              <a:t>33</a:t>
            </a:fld>
            <a:endParaRPr lang="fr-CH"/>
          </a:p>
        </p:txBody>
      </p:sp>
      <p:sp>
        <p:nvSpPr>
          <p:cNvPr id="9" name="TextBox 8"/>
          <p:cNvSpPr txBox="1"/>
          <p:nvPr/>
        </p:nvSpPr>
        <p:spPr>
          <a:xfrm>
            <a:off x="1393196" y="3892034"/>
            <a:ext cx="10237936" cy="2646878"/>
          </a:xfrm>
          <a:prstGeom prst="rect">
            <a:avLst/>
          </a:prstGeom>
          <a:noFill/>
          <a:ln>
            <a:solidFill>
              <a:schemeClr val="bg1"/>
            </a:solidFill>
          </a:ln>
        </p:spPr>
        <p:txBody>
          <a:bodyPr wrap="square" rtlCol="0">
            <a:spAutoFit/>
          </a:bodyPr>
          <a:lstStyle/>
          <a:p>
            <a:r>
              <a:rPr lang="fr-FR" sz="2800"/>
              <a:t>Comment allez-vous répondre aux besoins de l’expansion du personnel de santé, à savoir   </a:t>
            </a:r>
          </a:p>
          <a:p>
            <a:pPr marL="342900" indent="-342900">
              <a:buFontTx/>
              <a:buChar char="-"/>
            </a:pPr>
            <a:r>
              <a:rPr lang="fr-FR" sz="2400"/>
              <a:t>Le personnel professionnel des établissements de soins primaires </a:t>
            </a:r>
          </a:p>
          <a:p>
            <a:pPr marL="342900" indent="-342900">
              <a:buFontTx/>
              <a:buChar char="-"/>
            </a:pPr>
            <a:r>
              <a:rPr lang="fr-FR" sz="2400"/>
              <a:t>Les agents de santé communautaires  </a:t>
            </a:r>
          </a:p>
          <a:p>
            <a:endParaRPr lang="en-GB" sz="2400" dirty="0"/>
          </a:p>
          <a:p>
            <a:r>
              <a:rPr lang="fr-FR" sz="2400" b="1"/>
              <a:t>3 groupes se penchent sur la question du personnel professionnel, 2 sur les agents de santé communautaire -&gt; voir les questions </a:t>
            </a:r>
          </a:p>
          <a:p>
            <a:r>
              <a:rPr lang="fr-FR" sz="2400" b="1">
                <a:solidFill>
                  <a:srgbClr val="FF0000"/>
                </a:solidFill>
              </a:rPr>
              <a:t>Temps requis : 20 minutes</a:t>
            </a:r>
          </a:p>
          <a:p>
            <a:endParaRPr lang="en-GB" dirty="0"/>
          </a:p>
        </p:txBody>
      </p:sp>
    </p:spTree>
    <p:extLst>
      <p:ext uri="{BB962C8B-B14F-4D97-AF65-F5344CB8AC3E}">
        <p14:creationId xmlns:p14="http://schemas.microsoft.com/office/powerpoint/2010/main" val="1897556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865948-8B76-4A50-B7DB-B45DBE1BD062}" type="slidenum">
              <a:rPr lang="fr-CH" smtClean="0"/>
              <a:t>34</a:t>
            </a:fld>
            <a:endParaRPr lang="fr-CH"/>
          </a:p>
        </p:txBody>
      </p:sp>
      <p:sp>
        <p:nvSpPr>
          <p:cNvPr id="3" name="TextBox 2"/>
          <p:cNvSpPr txBox="1"/>
          <p:nvPr/>
        </p:nvSpPr>
        <p:spPr>
          <a:xfrm>
            <a:off x="1212110" y="3612932"/>
            <a:ext cx="10450033" cy="3108543"/>
          </a:xfrm>
          <a:prstGeom prst="rect">
            <a:avLst/>
          </a:prstGeom>
          <a:noFill/>
          <a:ln>
            <a:solidFill>
              <a:srgbClr val="0070C0"/>
            </a:solidFill>
          </a:ln>
        </p:spPr>
        <p:txBody>
          <a:bodyPr wrap="square" rtlCol="0">
            <a:spAutoFit/>
          </a:bodyPr>
          <a:lstStyle/>
          <a:p>
            <a:r>
              <a:rPr lang="fr-FR" sz="2400" b="1" dirty="0"/>
              <a:t>Personnel professionnel des trois établissements de soins primaires</a:t>
            </a:r>
            <a:endParaRPr lang="en-GB" sz="2400" b="1" dirty="0"/>
          </a:p>
          <a:p>
            <a:pPr marL="342900" indent="-342900">
              <a:buFont typeface="+mj-lt"/>
              <a:buAutoNum type="arabicPeriod"/>
            </a:pPr>
            <a:r>
              <a:rPr lang="fr-FR" sz="2400" dirty="0"/>
              <a:t>Quel sera votre besoin en personnel pour gérer ces patients en ambulatoire ?</a:t>
            </a:r>
            <a:endParaRPr lang="en-GB" sz="2400" dirty="0"/>
          </a:p>
          <a:p>
            <a:pPr marL="342900" indent="-342900">
              <a:buFont typeface="+mj-lt"/>
              <a:buAutoNum type="arabicPeriod"/>
            </a:pPr>
            <a:r>
              <a:rPr lang="fr-FR" sz="2400" dirty="0"/>
              <a:t>De quelle composition du personnel de santé avez-vous besoin pour fournir le programme défini de services essentiels ?</a:t>
            </a:r>
            <a:endParaRPr lang="en-GB" sz="2400" dirty="0"/>
          </a:p>
          <a:p>
            <a:pPr marL="342900" indent="-342900">
              <a:buFont typeface="+mj-lt"/>
              <a:buAutoNum type="arabicPeriod"/>
            </a:pPr>
            <a:r>
              <a:rPr lang="en-GB" sz="2400" dirty="0" err="1"/>
              <a:t>Combien</a:t>
            </a:r>
            <a:r>
              <a:rPr lang="en-GB" sz="2400" dirty="0"/>
              <a:t> pour </a:t>
            </a:r>
            <a:r>
              <a:rPr lang="en-GB" sz="2400" dirty="0" err="1"/>
              <a:t>chaque</a:t>
            </a:r>
            <a:r>
              <a:rPr lang="en-GB" sz="2400" dirty="0"/>
              <a:t> type ? </a:t>
            </a:r>
            <a:r>
              <a:rPr lang="fr-FR" sz="2400" dirty="0"/>
              <a:t>Quelles doivent être leurs qualifications ?</a:t>
            </a:r>
            <a:endParaRPr lang="en-GB" sz="2400" dirty="0"/>
          </a:p>
          <a:p>
            <a:pPr marL="342900" indent="-342900">
              <a:buFont typeface="+mj-lt"/>
              <a:buAutoNum type="arabicPeriod"/>
            </a:pPr>
            <a:r>
              <a:rPr lang="fr-FR" sz="2400" dirty="0"/>
              <a:t>Comment </a:t>
            </a:r>
            <a:r>
              <a:rPr lang="fr-FR" sz="2400" dirty="0" err="1"/>
              <a:t>seront-ils</a:t>
            </a:r>
            <a:r>
              <a:rPr lang="fr-FR" sz="2400" dirty="0"/>
              <a:t> recrutés et fidélisés ?</a:t>
            </a:r>
            <a:endParaRPr lang="en-GB" sz="2400" dirty="0"/>
          </a:p>
          <a:p>
            <a:pPr marL="342900" indent="-342900">
              <a:buFont typeface="+mj-lt"/>
              <a:buAutoNum type="arabicPeriod"/>
            </a:pPr>
            <a:r>
              <a:rPr lang="fr-FR" sz="2400" dirty="0"/>
              <a:t>Qu’en est-il de l’embauche d’agents de santé réfugiés ? Quelles sont les implications possibles ?</a:t>
            </a:r>
            <a:endParaRPr lang="en-GB" sz="2400" dirty="0"/>
          </a:p>
        </p:txBody>
      </p:sp>
      <p:sp>
        <p:nvSpPr>
          <p:cNvPr id="5" name="TextBox 4"/>
          <p:cNvSpPr txBox="1"/>
          <p:nvPr/>
        </p:nvSpPr>
        <p:spPr>
          <a:xfrm>
            <a:off x="1212111" y="225283"/>
            <a:ext cx="10450033" cy="3046988"/>
          </a:xfrm>
          <a:prstGeom prst="rect">
            <a:avLst/>
          </a:prstGeom>
          <a:noFill/>
          <a:ln>
            <a:solidFill>
              <a:srgbClr val="0000FF"/>
            </a:solidFill>
          </a:ln>
        </p:spPr>
        <p:txBody>
          <a:bodyPr wrap="square" rtlCol="0">
            <a:spAutoFit/>
          </a:bodyPr>
          <a:lstStyle/>
          <a:p>
            <a:r>
              <a:rPr lang="en-GB" sz="2400" b="1" dirty="0"/>
              <a:t>Agents de </a:t>
            </a:r>
            <a:r>
              <a:rPr lang="en-GB" sz="2400" b="1" dirty="0" err="1"/>
              <a:t>santé</a:t>
            </a:r>
            <a:r>
              <a:rPr lang="en-GB" sz="2400" b="1" dirty="0"/>
              <a:t> </a:t>
            </a:r>
            <a:r>
              <a:rPr lang="en-GB" sz="2400" b="1" dirty="0" err="1"/>
              <a:t>communautaires</a:t>
            </a:r>
            <a:endParaRPr lang="en-GB" sz="2400" b="1" dirty="0"/>
          </a:p>
          <a:p>
            <a:pPr marL="457200" indent="-457200">
              <a:buFont typeface="+mj-lt"/>
              <a:buAutoNum type="arabicPeriod"/>
            </a:pPr>
            <a:r>
              <a:rPr lang="en-GB" sz="2400" dirty="0"/>
              <a:t>Quelle sera </a:t>
            </a:r>
            <a:r>
              <a:rPr lang="en-GB" sz="2400" dirty="0" err="1"/>
              <a:t>leur</a:t>
            </a:r>
            <a:r>
              <a:rPr lang="en-GB" sz="2400" dirty="0"/>
              <a:t> </a:t>
            </a:r>
            <a:r>
              <a:rPr lang="en-GB" sz="2400" dirty="0" err="1"/>
              <a:t>fonction</a:t>
            </a:r>
            <a:r>
              <a:rPr lang="en-GB" sz="2400" dirty="0"/>
              <a:t> ? </a:t>
            </a:r>
          </a:p>
          <a:p>
            <a:pPr marL="457200" indent="-457200">
              <a:buFont typeface="+mj-lt"/>
              <a:buAutoNum type="arabicPeriod"/>
            </a:pPr>
            <a:r>
              <a:rPr lang="fr-FR" sz="2400" dirty="0"/>
              <a:t>Quels problèmes médicaux pourront-ils traiter ?</a:t>
            </a:r>
            <a:endParaRPr lang="en-GB" sz="2400" dirty="0"/>
          </a:p>
          <a:p>
            <a:pPr marL="457200" indent="-457200">
              <a:buFont typeface="+mj-lt"/>
              <a:buAutoNum type="arabicPeriod"/>
            </a:pPr>
            <a:r>
              <a:rPr lang="fr-FR" sz="2400" dirty="0"/>
              <a:t>De combien d’agents de santé communautaires avez-vous besoin ? </a:t>
            </a:r>
            <a:r>
              <a:rPr lang="en-GB" sz="2400" dirty="0"/>
              <a:t>Comment </a:t>
            </a:r>
            <a:r>
              <a:rPr lang="en-GB" sz="2400" dirty="0" err="1"/>
              <a:t>seront-ils</a:t>
            </a:r>
            <a:r>
              <a:rPr lang="en-GB" sz="2400" dirty="0"/>
              <a:t> </a:t>
            </a:r>
            <a:r>
              <a:rPr lang="en-GB" sz="2400" dirty="0" err="1"/>
              <a:t>sélectionnés</a:t>
            </a:r>
            <a:r>
              <a:rPr lang="en-GB" sz="2400" dirty="0"/>
              <a:t> ? </a:t>
            </a:r>
            <a:r>
              <a:rPr lang="en-GB" sz="2400" dirty="0" err="1"/>
              <a:t>Seront-ils</a:t>
            </a:r>
            <a:r>
              <a:rPr lang="en-GB" sz="2400" dirty="0"/>
              <a:t> </a:t>
            </a:r>
            <a:r>
              <a:rPr lang="en-GB" sz="2400" dirty="0" err="1"/>
              <a:t>rémunérés</a:t>
            </a:r>
            <a:r>
              <a:rPr lang="en-GB" sz="2400" dirty="0"/>
              <a:t> ?</a:t>
            </a:r>
          </a:p>
          <a:p>
            <a:pPr marL="457200" indent="-457200">
              <a:buFont typeface="+mj-lt"/>
              <a:buAutoNum type="arabicPeriod"/>
            </a:pPr>
            <a:r>
              <a:rPr lang="fr-FR" sz="2400" dirty="0"/>
              <a:t>Quelle formation dispenserez-vous et de quelle manière ?</a:t>
            </a:r>
            <a:endParaRPr lang="en-GB" sz="2400" dirty="0"/>
          </a:p>
          <a:p>
            <a:pPr marL="457200" indent="-457200">
              <a:buFont typeface="+mj-lt"/>
              <a:buAutoNum type="arabicPeriod"/>
            </a:pPr>
            <a:r>
              <a:rPr lang="fr-FR" sz="2400" dirty="0"/>
              <a:t>Comment </a:t>
            </a:r>
            <a:r>
              <a:rPr lang="fr-FR" sz="2400" dirty="0" err="1"/>
              <a:t>seront-ils</a:t>
            </a:r>
            <a:r>
              <a:rPr lang="fr-FR" sz="2400" dirty="0"/>
              <a:t> supervisés et par qui ?</a:t>
            </a:r>
            <a:endParaRPr lang="en-GB" sz="2400" dirty="0"/>
          </a:p>
          <a:p>
            <a:pPr marL="457200" indent="-457200">
              <a:buFont typeface="+mj-lt"/>
              <a:buAutoNum type="arabicPeriod"/>
            </a:pPr>
            <a:r>
              <a:rPr lang="fr-FR" sz="2400" dirty="0"/>
              <a:t>Quel sera leur lien avec l’établissement de soins primaires ?</a:t>
            </a:r>
            <a:r>
              <a:rPr lang="en-GB" sz="2400" dirty="0"/>
              <a:t>  </a:t>
            </a: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H.E.L.P.</a:t>
            </a:r>
          </a:p>
        </p:txBody>
      </p:sp>
    </p:spTree>
    <p:extLst>
      <p:ext uri="{BB962C8B-B14F-4D97-AF65-F5344CB8AC3E}">
        <p14:creationId xmlns:p14="http://schemas.microsoft.com/office/powerpoint/2010/main" val="3345843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a:off x="2486837" y="1259695"/>
            <a:ext cx="9230242" cy="4154984"/>
          </a:xfrm>
          <a:prstGeom prst="rect">
            <a:avLst/>
          </a:prstGeom>
          <a:noFill/>
        </p:spPr>
        <p:txBody>
          <a:bodyPr wrap="square" rtlCol="0">
            <a:spAutoFit/>
          </a:bodyPr>
          <a:lstStyle/>
          <a:p>
            <a:pPr algn="ctr"/>
            <a:r>
              <a:rPr lang="fr-FR" sz="4400" b="1"/>
              <a:t>Gestion des fournitures médicales</a:t>
            </a:r>
          </a:p>
          <a:p>
            <a:pPr algn="ctr"/>
            <a:endParaRPr lang="en-US" sz="4400" dirty="0"/>
          </a:p>
          <a:p>
            <a:pPr algn="ctr"/>
            <a:r>
              <a:rPr lang="fr-FR" sz="4400"/>
              <a:t>De quels médicaments avez-vous besoin ?</a:t>
            </a:r>
          </a:p>
          <a:p>
            <a:pPr algn="ctr"/>
            <a:r>
              <a:rPr lang="fr-FR" sz="4400"/>
              <a:t>Comment pouvez-vous garantir la qualité des médicaments ?</a:t>
            </a:r>
          </a:p>
          <a:p>
            <a:pPr algn="ctr"/>
            <a:r>
              <a:rPr lang="fr-FR" sz="4400"/>
              <a:t>Allez-vous importer ? </a:t>
            </a:r>
          </a:p>
          <a:p>
            <a:pPr algn="ctr"/>
            <a:r>
              <a:rPr lang="fr-FR" sz="4400"/>
              <a:t>Comment allez-vous distribuer (push-pull) ?</a:t>
            </a:r>
          </a:p>
        </p:txBody>
      </p:sp>
      <p:sp>
        <p:nvSpPr>
          <p:cNvPr id="5" name="TextBox 4"/>
          <p:cNvSpPr txBox="1"/>
          <p:nvPr/>
        </p:nvSpPr>
        <p:spPr>
          <a:xfrm>
            <a:off x="1024663" y="3062719"/>
            <a:ext cx="1326004" cy="1569660"/>
          </a:xfrm>
          <a:prstGeom prst="rect">
            <a:avLst/>
          </a:prstGeom>
          <a:noFill/>
        </p:spPr>
        <p:txBody>
          <a:bodyPr wrap="none" rtlCol="0">
            <a:spAutoFit/>
          </a:bodyPr>
          <a:lstStyle/>
          <a:p>
            <a:r>
              <a:rPr lang="fr-FR"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35</a:t>
            </a:fld>
            <a:endParaRPr lang="fr-CH"/>
          </a:p>
        </p:txBody>
      </p:sp>
    </p:spTree>
    <p:extLst>
      <p:ext uri="{BB962C8B-B14F-4D97-AF65-F5344CB8AC3E}">
        <p14:creationId xmlns:p14="http://schemas.microsoft.com/office/powerpoint/2010/main" val="639845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838199" y="195795"/>
            <a:ext cx="1096477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u="sng">
                <a:latin typeface="+mn-lt"/>
                <a:ea typeface="Times New Roman" charset="0"/>
                <a:cs typeface="Times New Roman" charset="0"/>
              </a:rPr>
              <a:t>Fournitures médicales – kits pour les situations de crise aiguë</a:t>
            </a:r>
          </a:p>
        </p:txBody>
      </p:sp>
      <p:sp>
        <p:nvSpPr>
          <p:cNvPr id="5" name="Content Placeholder 2"/>
          <p:cNvSpPr txBox="1">
            <a:spLocks/>
          </p:cNvSpPr>
          <p:nvPr/>
        </p:nvSpPr>
        <p:spPr>
          <a:xfrm>
            <a:off x="1062788" y="1444625"/>
            <a:ext cx="1051560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a:t>Exemples : </a:t>
            </a:r>
          </a:p>
          <a:p>
            <a:r>
              <a:rPr lang="fr-FR"/>
              <a:t>Kit médical d’urgence interagence 2015 pour 10 000 personnes/3 mois</a:t>
            </a:r>
          </a:p>
          <a:p>
            <a:r>
              <a:rPr lang="fr-FR"/>
              <a:t>Kit maladies non transmissibles 2016 pour 10 000 personnes/3 mois</a:t>
            </a:r>
          </a:p>
          <a:p>
            <a:r>
              <a:rPr lang="fr-FR"/>
              <a:t>Kit malnutrition sévère avec complications médicales pour 50 enfants (de moins de 5 ans)</a:t>
            </a:r>
          </a:p>
          <a:p>
            <a:r>
              <a:rPr lang="fr-FR"/>
              <a:t>Kits choléra</a:t>
            </a:r>
          </a:p>
          <a:p>
            <a:r>
              <a:rPr lang="fr-FR"/>
              <a:t>Kits santé reproductive </a:t>
            </a:r>
          </a:p>
          <a:p>
            <a:r>
              <a:rPr lang="fr-FR"/>
              <a:t>Kit premiers secours, kit blessés de guerre</a:t>
            </a:r>
          </a:p>
          <a:p>
            <a:pPr marL="0" indent="0">
              <a:buFont typeface="Arial" panose="020B0604020202020204" pitchFamily="34" charset="0"/>
              <a:buNone/>
            </a:pPr>
            <a:endParaRPr lang="en-US" dirty="0"/>
          </a:p>
          <a:p>
            <a:pPr marL="0" indent="0">
              <a:buFont typeface="Arial" panose="020B0604020202020204" pitchFamily="34" charset="0"/>
              <a:buNone/>
            </a:pPr>
            <a:r>
              <a:rPr lang="fr-FR"/>
              <a:t>Il s'agit d'un </a:t>
            </a:r>
            <a:r>
              <a:rPr lang="fr-FR" b="1">
                <a:solidFill>
                  <a:srgbClr val="0070C0"/>
                </a:solidFill>
              </a:rPr>
              <a:t>système « push »</a:t>
            </a:r>
            <a:r>
              <a:rPr lang="fr-FR"/>
              <a:t> ; dès que la situation est plus stabilisée, passer à un </a:t>
            </a:r>
            <a:r>
              <a:rPr lang="fr-FR" b="1">
                <a:solidFill>
                  <a:srgbClr val="0070C0"/>
                </a:solidFill>
              </a:rPr>
              <a:t>système « pull »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36</a:t>
            </a:fld>
            <a:endParaRPr lang="fr-CH"/>
          </a:p>
        </p:txBody>
      </p:sp>
    </p:spTree>
    <p:extLst>
      <p:ext uri="{BB962C8B-B14F-4D97-AF65-F5344CB8AC3E}">
        <p14:creationId xmlns:p14="http://schemas.microsoft.com/office/powerpoint/2010/main" val="2066084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1348097" y="835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Continuité des soins</a:t>
            </a:r>
          </a:p>
        </p:txBody>
      </p:sp>
      <p:sp>
        <p:nvSpPr>
          <p:cNvPr id="5" name="Content Placeholder 2"/>
          <p:cNvSpPr txBox="1">
            <a:spLocks/>
          </p:cNvSpPr>
          <p:nvPr/>
        </p:nvSpPr>
        <p:spPr>
          <a:xfrm>
            <a:off x="6679563" y="5705629"/>
            <a:ext cx="4834742" cy="1068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solidFill>
                <a:srgbClr val="FF0000"/>
              </a:solidFill>
            </a:endParaRPr>
          </a:p>
          <a:p>
            <a:pPr marL="0" indent="0" algn="ctr">
              <a:buFont typeface="Arial" panose="020B0604020202020204" pitchFamily="34" charset="0"/>
              <a:buNone/>
            </a:pPr>
            <a:r>
              <a:rPr lang="fr-FR" sz="2000" i="1"/>
              <a:t>Film sur Farzana, 3,27 minutes</a:t>
            </a:r>
          </a:p>
        </p:txBody>
      </p:sp>
      <p:sp>
        <p:nvSpPr>
          <p:cNvPr id="6" name="Slide Number Placeholder 5"/>
          <p:cNvSpPr>
            <a:spLocks noGrp="1"/>
          </p:cNvSpPr>
          <p:nvPr>
            <p:ph type="sldNum" sz="quarter" idx="12"/>
          </p:nvPr>
        </p:nvSpPr>
        <p:spPr/>
        <p:txBody>
          <a:bodyPr/>
          <a:lstStyle/>
          <a:p>
            <a:fld id="{00865948-8B76-4A50-B7DB-B45DBE1BD062}" type="slidenum">
              <a:rPr lang="fr-CH" smtClean="0"/>
              <a:t>37</a:t>
            </a:fld>
            <a:endParaRPr lang="fr-CH"/>
          </a:p>
        </p:txBody>
      </p:sp>
      <p:pic>
        <p:nvPicPr>
          <p:cNvPr id="7" name="Afghanistan_Healing wounds of war_Farzana_ICRC-2013">
            <a:hlinkClick r:id="" action="ppaction://media"/>
            <a:extLst>
              <a:ext uri="{FF2B5EF4-FFF2-40B4-BE49-F238E27FC236}">
                <a16:creationId xmlns:a16="http://schemas.microsoft.com/office/drawing/2014/main" id="{BF24353A-C0C2-4735-A770-0860840541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5678" y="1051522"/>
            <a:ext cx="8704613" cy="4896345"/>
          </a:xfrm>
          <a:prstGeom prst="rect">
            <a:avLst/>
          </a:prstGeom>
        </p:spPr>
      </p:pic>
    </p:spTree>
    <p:extLst>
      <p:ext uri="{BB962C8B-B14F-4D97-AF65-F5344CB8AC3E}">
        <p14:creationId xmlns:p14="http://schemas.microsoft.com/office/powerpoint/2010/main" val="40028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4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a:off x="2713753" y="2345635"/>
            <a:ext cx="8530733" cy="1446550"/>
          </a:xfrm>
          <a:prstGeom prst="rect">
            <a:avLst/>
          </a:prstGeom>
          <a:noFill/>
        </p:spPr>
        <p:txBody>
          <a:bodyPr wrap="none" rtlCol="0">
            <a:spAutoFit/>
          </a:bodyPr>
          <a:lstStyle/>
          <a:p>
            <a:r>
              <a:rPr lang="fr-FR" sz="4400"/>
              <a:t>Qu’est-ce que la continuité des soins signifie </a:t>
            </a:r>
          </a:p>
          <a:p>
            <a:pPr algn="ctr"/>
            <a:r>
              <a:rPr lang="fr-FR" sz="4400"/>
              <a:t>dans l’exemple de Farzana ?</a:t>
            </a:r>
          </a:p>
        </p:txBody>
      </p:sp>
      <p:sp>
        <p:nvSpPr>
          <p:cNvPr id="5" name="TextBox 4"/>
          <p:cNvSpPr txBox="1"/>
          <p:nvPr/>
        </p:nvSpPr>
        <p:spPr>
          <a:xfrm>
            <a:off x="1152132" y="2222525"/>
            <a:ext cx="1326004" cy="1569660"/>
          </a:xfrm>
          <a:prstGeom prst="rect">
            <a:avLst/>
          </a:prstGeom>
          <a:noFill/>
        </p:spPr>
        <p:txBody>
          <a:bodyPr wrap="none" rtlCol="0">
            <a:spAutoFit/>
          </a:bodyPr>
          <a:lstStyle/>
          <a:p>
            <a:r>
              <a:rPr lang="fr-FR" sz="9600" b="1">
                <a:solidFill>
                  <a:srgbClr val="FF0000"/>
                </a:solidFill>
              </a:rPr>
              <a:t>??</a:t>
            </a:r>
          </a:p>
        </p:txBody>
      </p:sp>
      <p:sp>
        <p:nvSpPr>
          <p:cNvPr id="6" name="Slide Number Placeholder 5"/>
          <p:cNvSpPr>
            <a:spLocks noGrp="1"/>
          </p:cNvSpPr>
          <p:nvPr>
            <p:ph type="sldNum" sz="quarter" idx="12"/>
          </p:nvPr>
        </p:nvSpPr>
        <p:spPr/>
        <p:txBody>
          <a:bodyPr/>
          <a:lstStyle/>
          <a:p>
            <a:fld id="{00865948-8B76-4A50-B7DB-B45DBE1BD062}" type="slidenum">
              <a:rPr lang="fr-CH" smtClean="0"/>
              <a:t>38</a:t>
            </a:fld>
            <a:endParaRPr lang="fr-CH"/>
          </a:p>
        </p:txBody>
      </p:sp>
    </p:spTree>
    <p:extLst>
      <p:ext uri="{BB962C8B-B14F-4D97-AF65-F5344CB8AC3E}">
        <p14:creationId xmlns:p14="http://schemas.microsoft.com/office/powerpoint/2010/main" val="1372937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23" name="TextBox 22"/>
          <p:cNvSpPr txBox="1"/>
          <p:nvPr/>
        </p:nvSpPr>
        <p:spPr>
          <a:xfrm>
            <a:off x="2997207" y="75900"/>
            <a:ext cx="5865965" cy="769441"/>
          </a:xfrm>
          <a:prstGeom prst="rect">
            <a:avLst/>
          </a:prstGeom>
          <a:noFill/>
        </p:spPr>
        <p:txBody>
          <a:bodyPr wrap="none" rtlCol="0">
            <a:spAutoFit/>
          </a:bodyPr>
          <a:lstStyle/>
          <a:p>
            <a:r>
              <a:rPr lang="fr-FR" sz="4400" u="sng"/>
              <a:t>La pyramide des soins de santé</a:t>
            </a:r>
          </a:p>
        </p:txBody>
      </p:sp>
      <p:sp>
        <p:nvSpPr>
          <p:cNvPr id="24" name="Isosceles Triangle 23"/>
          <p:cNvSpPr/>
          <p:nvPr/>
        </p:nvSpPr>
        <p:spPr>
          <a:xfrm>
            <a:off x="1398842" y="1127232"/>
            <a:ext cx="5910468" cy="5163869"/>
          </a:xfrm>
          <a:prstGeom prst="triangl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5" name="Straight Connector 24"/>
          <p:cNvCxnSpPr/>
          <p:nvPr/>
        </p:nvCxnSpPr>
        <p:spPr>
          <a:xfrm>
            <a:off x="2296490" y="5233659"/>
            <a:ext cx="41402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86567" y="4558316"/>
            <a:ext cx="356235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34758" y="3786609"/>
            <a:ext cx="282998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391570" y="5321849"/>
            <a:ext cx="1745734" cy="461665"/>
          </a:xfrm>
          <a:prstGeom prst="rect">
            <a:avLst/>
          </a:prstGeom>
          <a:noFill/>
        </p:spPr>
        <p:txBody>
          <a:bodyPr wrap="none" rtlCol="0">
            <a:spAutoFit/>
          </a:bodyPr>
          <a:lstStyle/>
          <a:p>
            <a:r>
              <a:rPr lang="fr-FR" sz="2400"/>
              <a:t>Postes sanitaires</a:t>
            </a:r>
          </a:p>
        </p:txBody>
      </p:sp>
      <p:sp>
        <p:nvSpPr>
          <p:cNvPr id="29" name="TextBox 28"/>
          <p:cNvSpPr txBox="1"/>
          <p:nvPr/>
        </p:nvSpPr>
        <p:spPr>
          <a:xfrm>
            <a:off x="3264018" y="4653832"/>
            <a:ext cx="2005164" cy="461665"/>
          </a:xfrm>
          <a:prstGeom prst="rect">
            <a:avLst/>
          </a:prstGeom>
          <a:noFill/>
        </p:spPr>
        <p:txBody>
          <a:bodyPr wrap="none" rtlCol="0">
            <a:spAutoFit/>
          </a:bodyPr>
          <a:lstStyle/>
          <a:p>
            <a:r>
              <a:rPr lang="fr-FR" sz="2400"/>
              <a:t>Centres de santé</a:t>
            </a:r>
          </a:p>
        </p:txBody>
      </p:sp>
      <p:sp>
        <p:nvSpPr>
          <p:cNvPr id="30" name="TextBox 29"/>
          <p:cNvSpPr txBox="1"/>
          <p:nvPr/>
        </p:nvSpPr>
        <p:spPr>
          <a:xfrm>
            <a:off x="3250766" y="3942216"/>
            <a:ext cx="2234651" cy="461665"/>
          </a:xfrm>
          <a:prstGeom prst="rect">
            <a:avLst/>
          </a:prstGeom>
          <a:noFill/>
        </p:spPr>
        <p:txBody>
          <a:bodyPr wrap="none" rtlCol="0">
            <a:spAutoFit/>
          </a:bodyPr>
          <a:lstStyle/>
          <a:p>
            <a:r>
              <a:rPr lang="fr-FR" sz="2400"/>
              <a:t>Hôpitaux de niveau 1</a:t>
            </a:r>
          </a:p>
        </p:txBody>
      </p:sp>
      <p:sp>
        <p:nvSpPr>
          <p:cNvPr id="31" name="TextBox 30"/>
          <p:cNvSpPr txBox="1"/>
          <p:nvPr/>
        </p:nvSpPr>
        <p:spPr>
          <a:xfrm>
            <a:off x="3288866" y="2360790"/>
            <a:ext cx="2198487" cy="1200329"/>
          </a:xfrm>
          <a:prstGeom prst="rect">
            <a:avLst/>
          </a:prstGeom>
          <a:noFill/>
        </p:spPr>
        <p:txBody>
          <a:bodyPr wrap="none" rtlCol="0">
            <a:spAutoFit/>
          </a:bodyPr>
          <a:lstStyle/>
          <a:p>
            <a:pPr algn="ctr"/>
            <a:r>
              <a:rPr lang="fr-FR" sz="2400"/>
              <a:t>Hôpitaux </a:t>
            </a:r>
          </a:p>
          <a:p>
            <a:pPr algn="ctr"/>
            <a:r>
              <a:rPr lang="fr-FR" sz="2400"/>
              <a:t>majeurs /</a:t>
            </a:r>
          </a:p>
          <a:p>
            <a:pPr algn="ctr"/>
            <a:r>
              <a:rPr lang="fr-FR" sz="2400"/>
              <a:t>soins spécialisés</a:t>
            </a:r>
          </a:p>
        </p:txBody>
      </p:sp>
      <p:cxnSp>
        <p:nvCxnSpPr>
          <p:cNvPr id="32" name="Straight Connector 31"/>
          <p:cNvCxnSpPr/>
          <p:nvPr/>
        </p:nvCxnSpPr>
        <p:spPr>
          <a:xfrm>
            <a:off x="7494195" y="1308283"/>
            <a:ext cx="51721" cy="4809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516835" y="3760353"/>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530087" y="4575710"/>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020694" y="4869178"/>
            <a:ext cx="3191933" cy="1384995"/>
          </a:xfrm>
          <a:prstGeom prst="rect">
            <a:avLst/>
          </a:prstGeom>
          <a:noFill/>
        </p:spPr>
        <p:txBody>
          <a:bodyPr wrap="square" rtlCol="0">
            <a:spAutoFit/>
          </a:bodyPr>
          <a:lstStyle/>
          <a:p>
            <a:pPr algn="ctr"/>
            <a:r>
              <a:rPr lang="fr-FR" sz="2800"/>
              <a:t>1</a:t>
            </a:r>
            <a:r>
              <a:rPr lang="fr-FR" sz="2800" baseline="30000"/>
              <a:t>er</a:t>
            </a:r>
            <a:r>
              <a:rPr lang="fr-FR" sz="2800"/>
              <a:t> niveau de soins : Centres de soins de santé primaires</a:t>
            </a:r>
          </a:p>
        </p:txBody>
      </p:sp>
      <p:sp>
        <p:nvSpPr>
          <p:cNvPr id="36" name="TextBox 35"/>
          <p:cNvSpPr txBox="1"/>
          <p:nvPr/>
        </p:nvSpPr>
        <p:spPr>
          <a:xfrm>
            <a:off x="7993912" y="3617461"/>
            <a:ext cx="3191933" cy="954107"/>
          </a:xfrm>
          <a:prstGeom prst="rect">
            <a:avLst/>
          </a:prstGeom>
          <a:noFill/>
        </p:spPr>
        <p:txBody>
          <a:bodyPr wrap="square" rtlCol="0">
            <a:spAutoFit/>
          </a:bodyPr>
          <a:lstStyle/>
          <a:p>
            <a:pPr algn="ctr"/>
            <a:r>
              <a:rPr lang="fr-FR" sz="2800"/>
              <a:t>2</a:t>
            </a:r>
            <a:r>
              <a:rPr lang="fr-FR" sz="2800" baseline="30000"/>
              <a:t>e</a:t>
            </a:r>
            <a:r>
              <a:rPr lang="fr-FR" sz="2800"/>
              <a:t> niveau de soins : Hôpitaux de district</a:t>
            </a:r>
          </a:p>
        </p:txBody>
      </p:sp>
      <p:sp>
        <p:nvSpPr>
          <p:cNvPr id="37" name="TextBox 36"/>
          <p:cNvSpPr txBox="1"/>
          <p:nvPr/>
        </p:nvSpPr>
        <p:spPr>
          <a:xfrm>
            <a:off x="7993912" y="2275955"/>
            <a:ext cx="3191933" cy="954107"/>
          </a:xfrm>
          <a:prstGeom prst="rect">
            <a:avLst/>
          </a:prstGeom>
          <a:noFill/>
        </p:spPr>
        <p:txBody>
          <a:bodyPr wrap="square" rtlCol="0">
            <a:spAutoFit/>
          </a:bodyPr>
          <a:lstStyle/>
          <a:p>
            <a:pPr algn="ctr"/>
            <a:r>
              <a:rPr lang="fr-FR" sz="2800"/>
              <a:t>3</a:t>
            </a:r>
            <a:r>
              <a:rPr lang="fr-FR" sz="2800" baseline="30000"/>
              <a:t>e</a:t>
            </a:r>
            <a:r>
              <a:rPr lang="fr-FR" sz="2800"/>
              <a:t> niveau de soins : Hôpitaux de référence</a:t>
            </a:r>
          </a:p>
        </p:txBody>
      </p:sp>
      <p:cxnSp>
        <p:nvCxnSpPr>
          <p:cNvPr id="38" name="Straight Connector 37"/>
          <p:cNvCxnSpPr/>
          <p:nvPr/>
        </p:nvCxnSpPr>
        <p:spPr>
          <a:xfrm flipV="1">
            <a:off x="1900767" y="5881359"/>
            <a:ext cx="4916923" cy="262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457830" y="5887214"/>
            <a:ext cx="1636987" cy="461665"/>
          </a:xfrm>
          <a:prstGeom prst="rect">
            <a:avLst/>
          </a:prstGeom>
          <a:noFill/>
        </p:spPr>
        <p:txBody>
          <a:bodyPr wrap="none" rtlCol="0">
            <a:spAutoFit/>
          </a:bodyPr>
          <a:lstStyle/>
          <a:p>
            <a:r>
              <a:rPr lang="fr-FR" sz="2400"/>
              <a:t>Communauté</a:t>
            </a:r>
          </a:p>
        </p:txBody>
      </p:sp>
      <p:cxnSp>
        <p:nvCxnSpPr>
          <p:cNvPr id="40" name="Straight Arrow Connector 39"/>
          <p:cNvCxnSpPr/>
          <p:nvPr/>
        </p:nvCxnSpPr>
        <p:spPr>
          <a:xfrm flipH="1">
            <a:off x="1215287" y="1308283"/>
            <a:ext cx="2675465" cy="4710128"/>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988524">
            <a:off x="668759" y="3464377"/>
            <a:ext cx="3103172" cy="461665"/>
          </a:xfrm>
          <a:prstGeom prst="rect">
            <a:avLst/>
          </a:prstGeom>
          <a:noFill/>
        </p:spPr>
        <p:txBody>
          <a:bodyPr wrap="square" rtlCol="0">
            <a:spAutoFit/>
          </a:bodyPr>
          <a:lstStyle/>
          <a:p>
            <a:pPr algn="ctr"/>
            <a:r>
              <a:rPr lang="fr-FR" sz="2400"/>
              <a:t>Réorientation</a:t>
            </a:r>
          </a:p>
        </p:txBody>
      </p:sp>
      <p:sp>
        <p:nvSpPr>
          <p:cNvPr id="4" name="Slide Number Placeholder 3"/>
          <p:cNvSpPr>
            <a:spLocks noGrp="1"/>
          </p:cNvSpPr>
          <p:nvPr>
            <p:ph type="sldNum" sz="quarter" idx="12"/>
          </p:nvPr>
        </p:nvSpPr>
        <p:spPr/>
        <p:txBody>
          <a:bodyPr/>
          <a:lstStyle/>
          <a:p>
            <a:fld id="{00865948-8B76-4A50-B7DB-B45DBE1BD062}" type="slidenum">
              <a:rPr lang="fr-CH" smtClean="0"/>
              <a:t>39</a:t>
            </a:fld>
            <a:endParaRPr lang="fr-CH"/>
          </a:p>
        </p:txBody>
      </p:sp>
    </p:spTree>
    <p:extLst>
      <p:ext uri="{BB962C8B-B14F-4D97-AF65-F5344CB8AC3E}">
        <p14:creationId xmlns:p14="http://schemas.microsoft.com/office/powerpoint/2010/main" val="2686226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rved Up Arrow 1"/>
          <p:cNvSpPr/>
          <p:nvPr/>
        </p:nvSpPr>
        <p:spPr>
          <a:xfrm flipH="1">
            <a:off x="4431936" y="5677614"/>
            <a:ext cx="3565921" cy="6531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3" name="TextBox 2"/>
          <p:cNvSpPr txBox="1"/>
          <p:nvPr/>
        </p:nvSpPr>
        <p:spPr>
          <a:xfrm>
            <a:off x="870856" y="47943"/>
            <a:ext cx="10450287" cy="1446550"/>
          </a:xfrm>
          <a:prstGeom prst="rect">
            <a:avLst/>
          </a:prstGeom>
          <a:noFill/>
        </p:spPr>
        <p:txBody>
          <a:bodyPr wrap="square" rtlCol="0">
            <a:spAutoFit/>
          </a:bodyPr>
          <a:lstStyle/>
          <a:p>
            <a:pPr algn="ctr"/>
            <a:r>
              <a:rPr lang="en-US" sz="4400" u="sng" dirty="0">
                <a:cs typeface="Times New Roman" panose="02020603050405020304" pitchFamily="18" charset="0"/>
              </a:rPr>
              <a:t>Services </a:t>
            </a:r>
            <a:r>
              <a:rPr lang="en-US" sz="4400" u="sng" dirty="0" err="1">
                <a:cs typeface="Times New Roman" panose="02020603050405020304" pitchFamily="18" charset="0"/>
              </a:rPr>
              <a:t>curatifs</a:t>
            </a:r>
            <a:r>
              <a:rPr lang="en-US" sz="4400" u="sng" dirty="0">
                <a:cs typeface="Times New Roman" panose="02020603050405020304" pitchFamily="18" charset="0"/>
              </a:rPr>
              <a:t> sans </a:t>
            </a:r>
            <a:r>
              <a:rPr lang="en-US" sz="4400" u="sng" dirty="0" err="1">
                <a:cs typeface="Times New Roman" panose="02020603050405020304" pitchFamily="18" charset="0"/>
              </a:rPr>
              <a:t>mesure</a:t>
            </a:r>
            <a:r>
              <a:rPr lang="en-US" sz="4400" u="sng" dirty="0">
                <a:cs typeface="Times New Roman" panose="02020603050405020304" pitchFamily="18" charset="0"/>
              </a:rPr>
              <a:t> de </a:t>
            </a:r>
            <a:r>
              <a:rPr lang="en-US" sz="4400" u="sng" dirty="0" err="1">
                <a:cs typeface="Times New Roman" panose="02020603050405020304" pitchFamily="18" charset="0"/>
              </a:rPr>
              <a:t>santé</a:t>
            </a:r>
            <a:r>
              <a:rPr lang="en-US" sz="4400" u="sng" dirty="0">
                <a:cs typeface="Times New Roman" panose="02020603050405020304" pitchFamily="18" charset="0"/>
              </a:rPr>
              <a:t> </a:t>
            </a:r>
            <a:r>
              <a:rPr lang="en-US" sz="4400" u="sng" dirty="0" err="1">
                <a:cs typeface="Times New Roman" panose="02020603050405020304" pitchFamily="18" charset="0"/>
              </a:rPr>
              <a:t>publique</a:t>
            </a:r>
            <a:endParaRPr lang="fr-CH" sz="4400" u="sng" dirty="0">
              <a:cs typeface="Times New Roman" panose="02020603050405020304" pitchFamily="18" charset="0"/>
            </a:endParaRPr>
          </a:p>
        </p:txBody>
      </p:sp>
      <p:sp>
        <p:nvSpPr>
          <p:cNvPr id="4" name="Rounded Rectangle 3"/>
          <p:cNvSpPr/>
          <p:nvPr/>
        </p:nvSpPr>
        <p:spPr>
          <a:xfrm>
            <a:off x="1266127" y="1976846"/>
            <a:ext cx="3605348" cy="35705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TextBox 4"/>
          <p:cNvSpPr txBox="1"/>
          <p:nvPr/>
        </p:nvSpPr>
        <p:spPr>
          <a:xfrm>
            <a:off x="1889678" y="2152029"/>
            <a:ext cx="2742802" cy="3416320"/>
          </a:xfrm>
          <a:prstGeom prst="rect">
            <a:avLst/>
          </a:prstGeom>
          <a:noFill/>
        </p:spPr>
        <p:txBody>
          <a:bodyPr wrap="none" rtlCol="0">
            <a:spAutoFit/>
          </a:bodyPr>
          <a:lstStyle/>
          <a:p>
            <a:r>
              <a:rPr lang="en-US" sz="2400" dirty="0" err="1">
                <a:cs typeface="Times New Roman" panose="02020603050405020304" pitchFamily="18" charset="0"/>
              </a:rPr>
              <a:t>Diarrhée</a:t>
            </a:r>
            <a:endParaRPr lang="en-US" sz="2400" dirty="0">
              <a:cs typeface="Times New Roman" panose="02020603050405020304" pitchFamily="18" charset="0"/>
            </a:endParaRPr>
          </a:p>
          <a:p>
            <a:r>
              <a:rPr lang="en-US" sz="2400" dirty="0">
                <a:cs typeface="Times New Roman" panose="02020603050405020304" pitchFamily="18" charset="0"/>
              </a:rPr>
              <a:t>Malnutrition</a:t>
            </a:r>
          </a:p>
          <a:p>
            <a:r>
              <a:rPr lang="en-US" sz="2400" dirty="0" err="1">
                <a:cs typeface="Times New Roman" panose="02020603050405020304" pitchFamily="18" charset="0"/>
              </a:rPr>
              <a:t>Paludisme</a:t>
            </a:r>
            <a:endParaRPr lang="en-US" sz="2400" dirty="0">
              <a:cs typeface="Times New Roman" panose="02020603050405020304" pitchFamily="18" charset="0"/>
            </a:endParaRPr>
          </a:p>
          <a:p>
            <a:r>
              <a:rPr lang="en-US" sz="2400" dirty="0" err="1">
                <a:cs typeface="Times New Roman" panose="02020603050405020304" pitchFamily="18" charset="0"/>
              </a:rPr>
              <a:t>Pneumonie</a:t>
            </a:r>
            <a:endParaRPr lang="en-US" sz="2400" dirty="0">
              <a:cs typeface="Times New Roman" panose="02020603050405020304" pitchFamily="18" charset="0"/>
            </a:endParaRPr>
          </a:p>
          <a:p>
            <a:r>
              <a:rPr lang="en-US" sz="2400" dirty="0">
                <a:cs typeface="Times New Roman" panose="02020603050405020304" pitchFamily="18" charset="0"/>
              </a:rPr>
              <a:t>Gale</a:t>
            </a:r>
          </a:p>
          <a:p>
            <a:r>
              <a:rPr lang="en-US" sz="2400" dirty="0">
                <a:cs typeface="Times New Roman" panose="02020603050405020304" pitchFamily="18" charset="0"/>
              </a:rPr>
              <a:t>Parasites </a:t>
            </a:r>
            <a:r>
              <a:rPr lang="en-US" sz="2400" dirty="0" err="1">
                <a:cs typeface="Times New Roman" panose="02020603050405020304" pitchFamily="18" charset="0"/>
              </a:rPr>
              <a:t>intestinaux</a:t>
            </a:r>
            <a:endParaRPr lang="en-US" sz="2400" dirty="0">
              <a:cs typeface="Times New Roman" panose="02020603050405020304" pitchFamily="18" charset="0"/>
            </a:endParaRPr>
          </a:p>
          <a:p>
            <a:r>
              <a:rPr lang="en-US" sz="2400" dirty="0" err="1">
                <a:cs typeface="Times New Roman" panose="02020603050405020304" pitchFamily="18" charset="0"/>
              </a:rPr>
              <a:t>Diabète</a:t>
            </a:r>
            <a:endParaRPr lang="en-US" sz="2400" dirty="0">
              <a:cs typeface="Times New Roman" panose="02020603050405020304" pitchFamily="18" charset="0"/>
            </a:endParaRPr>
          </a:p>
          <a:p>
            <a:r>
              <a:rPr lang="en-US" sz="2400" dirty="0">
                <a:cs typeface="Times New Roman" panose="02020603050405020304" pitchFamily="18" charset="0"/>
              </a:rPr>
              <a:t>Hypertension </a:t>
            </a:r>
          </a:p>
          <a:p>
            <a:r>
              <a:rPr lang="en-US" sz="2400" dirty="0" err="1">
                <a:cs typeface="Times New Roman" panose="02020603050405020304" pitchFamily="18" charset="0"/>
              </a:rPr>
              <a:t>Tuberculose</a:t>
            </a:r>
            <a:endParaRPr lang="en-US" sz="2400" dirty="0">
              <a:cs typeface="Times New Roman" panose="02020603050405020304" pitchFamily="18" charset="0"/>
            </a:endParaRPr>
          </a:p>
        </p:txBody>
      </p:sp>
      <p:sp>
        <p:nvSpPr>
          <p:cNvPr id="6" name="Rounded Rectangle 5"/>
          <p:cNvSpPr/>
          <p:nvPr/>
        </p:nvSpPr>
        <p:spPr>
          <a:xfrm>
            <a:off x="7706115" y="1976846"/>
            <a:ext cx="3801291" cy="357051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extBox 6"/>
          <p:cNvSpPr txBox="1"/>
          <p:nvPr/>
        </p:nvSpPr>
        <p:spPr>
          <a:xfrm>
            <a:off x="8373210" y="2238609"/>
            <a:ext cx="3288336" cy="3046988"/>
          </a:xfrm>
          <a:prstGeom prst="rect">
            <a:avLst/>
          </a:prstGeom>
          <a:noFill/>
        </p:spPr>
        <p:txBody>
          <a:bodyPr wrap="none" rtlCol="0">
            <a:spAutoFit/>
          </a:bodyPr>
          <a:lstStyle/>
          <a:p>
            <a:r>
              <a:rPr lang="en-US" sz="2400" dirty="0" err="1">
                <a:cs typeface="Times New Roman" panose="02020603050405020304" pitchFamily="18" charset="0"/>
              </a:rPr>
              <a:t>Pénurie</a:t>
            </a:r>
            <a:r>
              <a:rPr lang="en-US" sz="2400" dirty="0">
                <a:cs typeface="Times New Roman" panose="02020603050405020304" pitchFamily="18" charset="0"/>
              </a:rPr>
              <a:t> </a:t>
            </a:r>
            <a:r>
              <a:rPr lang="en-US" sz="2400" dirty="0" err="1">
                <a:cs typeface="Times New Roman" panose="02020603050405020304" pitchFamily="18" charset="0"/>
              </a:rPr>
              <a:t>d’eau</a:t>
            </a:r>
            <a:endParaRPr lang="en-US" sz="2400" dirty="0">
              <a:cs typeface="Times New Roman" panose="02020603050405020304" pitchFamily="18" charset="0"/>
            </a:endParaRPr>
          </a:p>
          <a:p>
            <a:r>
              <a:rPr lang="en-US" sz="2400" dirty="0">
                <a:cs typeface="Times New Roman" panose="02020603050405020304" pitchFamily="18" charset="0"/>
              </a:rPr>
              <a:t>Pollution de </a:t>
            </a:r>
            <a:r>
              <a:rPr lang="en-US" sz="2400" dirty="0" err="1">
                <a:cs typeface="Times New Roman" panose="02020603050405020304" pitchFamily="18" charset="0"/>
              </a:rPr>
              <a:t>l’eau</a:t>
            </a:r>
            <a:endParaRPr lang="en-US" sz="2400" dirty="0">
              <a:cs typeface="Times New Roman" panose="02020603050405020304" pitchFamily="18" charset="0"/>
            </a:endParaRPr>
          </a:p>
          <a:p>
            <a:r>
              <a:rPr lang="en-US" sz="2400" dirty="0">
                <a:cs typeface="Times New Roman" panose="02020603050405020304" pitchFamily="18" charset="0"/>
              </a:rPr>
              <a:t>Alimentation </a:t>
            </a:r>
            <a:r>
              <a:rPr lang="en-US" sz="2400" dirty="0" err="1">
                <a:cs typeface="Times New Roman" panose="02020603050405020304" pitchFamily="18" charset="0"/>
              </a:rPr>
              <a:t>inadéquate</a:t>
            </a:r>
            <a:endParaRPr lang="en-US" sz="2400" dirty="0">
              <a:cs typeface="Times New Roman" panose="02020603050405020304" pitchFamily="18" charset="0"/>
            </a:endParaRPr>
          </a:p>
          <a:p>
            <a:r>
              <a:rPr lang="en-US" sz="2400" dirty="0" err="1">
                <a:cs typeface="Times New Roman" panose="02020603050405020304" pitchFamily="18" charset="0"/>
              </a:rPr>
              <a:t>Environnement</a:t>
            </a:r>
            <a:r>
              <a:rPr lang="en-US" sz="2400" dirty="0">
                <a:cs typeface="Times New Roman" panose="02020603050405020304" pitchFamily="18" charset="0"/>
              </a:rPr>
              <a:t> </a:t>
            </a:r>
            <a:r>
              <a:rPr lang="en-US" sz="2400" dirty="0" err="1">
                <a:cs typeface="Times New Roman" panose="02020603050405020304" pitchFamily="18" charset="0"/>
              </a:rPr>
              <a:t>malsain</a:t>
            </a:r>
            <a:endParaRPr lang="en-US" sz="2400" dirty="0">
              <a:cs typeface="Times New Roman" panose="02020603050405020304" pitchFamily="18" charset="0"/>
            </a:endParaRPr>
          </a:p>
          <a:p>
            <a:r>
              <a:rPr lang="en-US" sz="2400" dirty="0" err="1">
                <a:cs typeface="Times New Roman" panose="02020603050405020304" pitchFamily="18" charset="0"/>
              </a:rPr>
              <a:t>Surpopulation</a:t>
            </a:r>
            <a:endParaRPr lang="en-US" sz="2400" dirty="0">
              <a:cs typeface="Times New Roman" panose="02020603050405020304" pitchFamily="18" charset="0"/>
            </a:endParaRPr>
          </a:p>
          <a:p>
            <a:r>
              <a:rPr lang="en-US" sz="2400" dirty="0" err="1">
                <a:cs typeface="Times New Roman" panose="02020603050405020304" pitchFamily="18" charset="0"/>
              </a:rPr>
              <a:t>Insécurité</a:t>
            </a:r>
            <a:endParaRPr lang="en-US" sz="2400" dirty="0">
              <a:cs typeface="Times New Roman" panose="02020603050405020304" pitchFamily="18" charset="0"/>
            </a:endParaRPr>
          </a:p>
          <a:p>
            <a:r>
              <a:rPr lang="en-US" sz="2400" dirty="0">
                <a:cs typeface="Times New Roman" panose="02020603050405020304" pitchFamily="18" charset="0"/>
              </a:rPr>
              <a:t>Chaleur </a:t>
            </a:r>
            <a:r>
              <a:rPr lang="en-US" sz="2400" dirty="0" err="1">
                <a:cs typeface="Times New Roman" panose="02020603050405020304" pitchFamily="18" charset="0"/>
              </a:rPr>
              <a:t>ou</a:t>
            </a:r>
            <a:r>
              <a:rPr lang="en-US" sz="2400" dirty="0">
                <a:cs typeface="Times New Roman" panose="02020603050405020304" pitchFamily="18" charset="0"/>
              </a:rPr>
              <a:t> </a:t>
            </a:r>
            <a:r>
              <a:rPr lang="en-US" sz="2400" dirty="0" err="1">
                <a:cs typeface="Times New Roman" panose="02020603050405020304" pitchFamily="18" charset="0"/>
              </a:rPr>
              <a:t>froid</a:t>
            </a:r>
            <a:endParaRPr lang="en-US" sz="2400" dirty="0">
              <a:cs typeface="Times New Roman" panose="02020603050405020304" pitchFamily="18" charset="0"/>
            </a:endParaRPr>
          </a:p>
          <a:p>
            <a:r>
              <a:rPr lang="en-US" sz="2400" dirty="0" err="1">
                <a:cs typeface="Times New Roman" panose="02020603050405020304" pitchFamily="18" charset="0"/>
              </a:rPr>
              <a:t>Mauvaise</a:t>
            </a:r>
            <a:r>
              <a:rPr lang="en-US" sz="2400" dirty="0">
                <a:cs typeface="Times New Roman" panose="02020603050405020304" pitchFamily="18" charset="0"/>
              </a:rPr>
              <a:t> </a:t>
            </a:r>
            <a:r>
              <a:rPr lang="en-US" sz="2400" dirty="0" err="1">
                <a:cs typeface="Times New Roman" panose="02020603050405020304" pitchFamily="18" charset="0"/>
              </a:rPr>
              <a:t>qualité</a:t>
            </a:r>
            <a:r>
              <a:rPr lang="en-US" sz="2400" dirty="0">
                <a:cs typeface="Times New Roman" panose="02020603050405020304" pitchFamily="18" charset="0"/>
              </a:rPr>
              <a:t> de </a:t>
            </a:r>
            <a:r>
              <a:rPr lang="en-US" sz="2400" dirty="0" err="1">
                <a:cs typeface="Times New Roman" panose="02020603050405020304" pitchFamily="18" charset="0"/>
              </a:rPr>
              <a:t>l’air</a:t>
            </a:r>
            <a:endParaRPr lang="en-US" sz="2400" dirty="0">
              <a:cs typeface="Times New Roman" panose="02020603050405020304" pitchFamily="18" charset="0"/>
            </a:endParaRPr>
          </a:p>
        </p:txBody>
      </p:sp>
      <p:sp>
        <p:nvSpPr>
          <p:cNvPr id="8" name="Curved Down Arrow 7"/>
          <p:cNvSpPr/>
          <p:nvPr/>
        </p:nvSpPr>
        <p:spPr>
          <a:xfrm>
            <a:off x="3791612" y="1471012"/>
            <a:ext cx="1489166" cy="5399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9" name="TextBox 8"/>
          <p:cNvSpPr txBox="1"/>
          <p:nvPr/>
        </p:nvSpPr>
        <p:spPr>
          <a:xfrm>
            <a:off x="5273045" y="1850654"/>
            <a:ext cx="2337371" cy="461665"/>
          </a:xfrm>
          <a:prstGeom prst="rect">
            <a:avLst/>
          </a:prstGeom>
          <a:noFill/>
        </p:spPr>
        <p:txBody>
          <a:bodyPr wrap="none" rtlCol="0">
            <a:spAutoFit/>
          </a:bodyPr>
          <a:lstStyle/>
          <a:p>
            <a:r>
              <a:rPr lang="en-US" sz="2400" dirty="0">
                <a:cs typeface="Times New Roman" panose="02020603050405020304" pitchFamily="18" charset="0"/>
              </a:rPr>
              <a:t>Services de </a:t>
            </a:r>
            <a:r>
              <a:rPr lang="en-US" sz="2400" dirty="0" err="1">
                <a:cs typeface="Times New Roman" panose="02020603050405020304" pitchFamily="18" charset="0"/>
              </a:rPr>
              <a:t>santé</a:t>
            </a:r>
            <a:endParaRPr lang="fr-CH" sz="2400" dirty="0">
              <a:cs typeface="Times New Roman" panose="02020603050405020304" pitchFamily="18" charset="0"/>
            </a:endParaRPr>
          </a:p>
        </p:txBody>
      </p:sp>
      <p:sp>
        <p:nvSpPr>
          <p:cNvPr id="10" name="Curved Down Arrow 9"/>
          <p:cNvSpPr/>
          <p:nvPr/>
        </p:nvSpPr>
        <p:spPr>
          <a:xfrm>
            <a:off x="7253274" y="1437190"/>
            <a:ext cx="1489166" cy="5399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11" name="Oval 10"/>
          <p:cNvSpPr/>
          <p:nvPr/>
        </p:nvSpPr>
        <p:spPr>
          <a:xfrm>
            <a:off x="4035453" y="2621280"/>
            <a:ext cx="2664822" cy="679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cs typeface="Times New Roman" panose="02020603050405020304" pitchFamily="18" charset="0"/>
              </a:rPr>
              <a:t>Maladies</a:t>
            </a:r>
            <a:endParaRPr lang="fr-CH" sz="2400" dirty="0">
              <a:cs typeface="Times New Roman" panose="02020603050405020304" pitchFamily="18" charset="0"/>
            </a:endParaRPr>
          </a:p>
        </p:txBody>
      </p:sp>
      <p:sp>
        <p:nvSpPr>
          <p:cNvPr id="12" name="Oval 11"/>
          <p:cNvSpPr/>
          <p:nvPr/>
        </p:nvSpPr>
        <p:spPr>
          <a:xfrm>
            <a:off x="5375685" y="4213937"/>
            <a:ext cx="2817871" cy="7023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cs typeface="Times New Roman" panose="02020603050405020304" pitchFamily="18" charset="0"/>
              </a:rPr>
              <a:t>Circonstances</a:t>
            </a:r>
            <a:endParaRPr lang="fr-CH" sz="2400" dirty="0">
              <a:cs typeface="Times New Roman" panose="02020603050405020304" pitchFamily="18" charset="0"/>
            </a:endParaRPr>
          </a:p>
        </p:txBody>
      </p:sp>
      <p:sp>
        <p:nvSpPr>
          <p:cNvPr id="13" name="TextBox 12"/>
          <p:cNvSpPr txBox="1"/>
          <p:nvPr/>
        </p:nvSpPr>
        <p:spPr>
          <a:xfrm>
            <a:off x="5225596" y="5860136"/>
            <a:ext cx="2175596" cy="461665"/>
          </a:xfrm>
          <a:prstGeom prst="rect">
            <a:avLst/>
          </a:prstGeom>
          <a:noFill/>
        </p:spPr>
        <p:txBody>
          <a:bodyPr wrap="none" rtlCol="0">
            <a:spAutoFit/>
          </a:bodyPr>
          <a:lstStyle/>
          <a:p>
            <a:r>
              <a:rPr lang="en-US" sz="2400" dirty="0">
                <a:cs typeface="Times New Roman" panose="02020603050405020304" pitchFamily="18" charset="0"/>
              </a:rPr>
              <a:t>Disease Returns</a:t>
            </a:r>
            <a:endParaRPr lang="fr-CH" sz="2400" dirty="0">
              <a:cs typeface="Times New Roman" panose="02020603050405020304" pitchFamily="18" charset="0"/>
            </a:endParaRPr>
          </a:p>
        </p:txBody>
      </p:sp>
      <p:sp>
        <p:nvSpPr>
          <p:cNvPr id="14" name="Rectangle 1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5" name="TextBox 14"/>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H.E.L.P.</a:t>
            </a:r>
          </a:p>
        </p:txBody>
      </p:sp>
      <p:sp>
        <p:nvSpPr>
          <p:cNvPr id="16" name="Slide Number Placeholder 15"/>
          <p:cNvSpPr>
            <a:spLocks noGrp="1"/>
          </p:cNvSpPr>
          <p:nvPr>
            <p:ph type="sldNum" sz="quarter" idx="12"/>
          </p:nvPr>
        </p:nvSpPr>
        <p:spPr/>
        <p:txBody>
          <a:bodyPr/>
          <a:lstStyle/>
          <a:p>
            <a:fld id="{00865948-8B76-4A50-B7DB-B45DBE1BD062}" type="slidenum">
              <a:rPr lang="fr-CH" smtClean="0"/>
              <a:t>4</a:t>
            </a:fld>
            <a:endParaRPr lang="fr-CH"/>
          </a:p>
        </p:txBody>
      </p:sp>
    </p:spTree>
    <p:extLst>
      <p:ext uri="{BB962C8B-B14F-4D97-AF65-F5344CB8AC3E}">
        <p14:creationId xmlns:p14="http://schemas.microsoft.com/office/powerpoint/2010/main" val="160365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rot="16200000">
            <a:off x="1485058" y="3298286"/>
            <a:ext cx="2600350" cy="523220"/>
          </a:xfrm>
          <a:prstGeom prst="rect">
            <a:avLst/>
          </a:prstGeom>
          <a:noFill/>
        </p:spPr>
        <p:txBody>
          <a:bodyPr wrap="square" rtlCol="0">
            <a:spAutoFit/>
          </a:bodyPr>
          <a:lstStyle/>
          <a:p>
            <a:r>
              <a:rPr lang="fr-FR" sz="2800"/>
              <a:t>Niveaux de soins</a:t>
            </a:r>
            <a:r>
              <a:rPr lang="fr-FR" sz="2400"/>
              <a:t> </a:t>
            </a:r>
          </a:p>
        </p:txBody>
      </p:sp>
      <p:cxnSp>
        <p:nvCxnSpPr>
          <p:cNvPr id="5" name="Straight Arrow Connector 4"/>
          <p:cNvCxnSpPr/>
          <p:nvPr/>
        </p:nvCxnSpPr>
        <p:spPr>
          <a:xfrm flipV="1">
            <a:off x="3452641" y="1933904"/>
            <a:ext cx="0" cy="3657888"/>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452641" y="5591792"/>
            <a:ext cx="6936055" cy="0"/>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72652" y="5667386"/>
            <a:ext cx="987771" cy="523220"/>
          </a:xfrm>
          <a:prstGeom prst="rect">
            <a:avLst/>
          </a:prstGeom>
          <a:noFill/>
        </p:spPr>
        <p:txBody>
          <a:bodyPr wrap="none" rtlCol="0">
            <a:spAutoFit/>
          </a:bodyPr>
          <a:lstStyle/>
          <a:p>
            <a:r>
              <a:rPr lang="fr-FR" sz="2800"/>
              <a:t>Temps </a:t>
            </a:r>
          </a:p>
        </p:txBody>
      </p:sp>
      <p:sp>
        <p:nvSpPr>
          <p:cNvPr id="8" name="Isosceles Triangle 7"/>
          <p:cNvSpPr/>
          <p:nvPr/>
        </p:nvSpPr>
        <p:spPr>
          <a:xfrm>
            <a:off x="3779866" y="4301696"/>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a:off x="4247967" y="358818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a:off x="6202951" y="352726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a:off x="4722643" y="432404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a:off x="5843988" y="4284666"/>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a:off x="6686427" y="280111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a:off x="8822121" y="2811983"/>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a:off x="7038240" y="430755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p:cNvCxnSpPr/>
          <p:nvPr/>
        </p:nvCxnSpPr>
        <p:spPr>
          <a:xfrm flipV="1">
            <a:off x="1313793" y="1949673"/>
            <a:ext cx="0" cy="3615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54437" y="1949673"/>
            <a:ext cx="0" cy="3615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a:off x="8459792" y="4307554"/>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p:cNvSpPr/>
          <p:nvPr/>
        </p:nvSpPr>
        <p:spPr>
          <a:xfrm>
            <a:off x="8459792" y="3559895"/>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p:cNvSpPr/>
          <p:nvPr/>
        </p:nvSpPr>
        <p:spPr>
          <a:xfrm>
            <a:off x="9596618" y="4259321"/>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34"/>
          <p:cNvSpPr/>
          <p:nvPr/>
        </p:nvSpPr>
        <p:spPr>
          <a:xfrm>
            <a:off x="9354880" y="2543969"/>
            <a:ext cx="483476" cy="5360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p:cNvSpPr txBox="1">
            <a:spLocks/>
          </p:cNvSpPr>
          <p:nvPr/>
        </p:nvSpPr>
        <p:spPr>
          <a:xfrm>
            <a:off x="827926" y="14887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Continuité des soins</a:t>
            </a:r>
          </a:p>
        </p:txBody>
      </p:sp>
      <p:sp>
        <p:nvSpPr>
          <p:cNvPr id="23" name="Slide Number Placeholder 22"/>
          <p:cNvSpPr>
            <a:spLocks noGrp="1"/>
          </p:cNvSpPr>
          <p:nvPr>
            <p:ph type="sldNum" sz="quarter" idx="12"/>
          </p:nvPr>
        </p:nvSpPr>
        <p:spPr/>
        <p:txBody>
          <a:bodyPr/>
          <a:lstStyle/>
          <a:p>
            <a:fld id="{00865948-8B76-4A50-B7DB-B45DBE1BD062}" type="slidenum">
              <a:rPr lang="fr-CH" smtClean="0"/>
              <a:t>40</a:t>
            </a:fld>
            <a:endParaRPr lang="fr-CH"/>
          </a:p>
        </p:txBody>
      </p:sp>
    </p:spTree>
    <p:extLst>
      <p:ext uri="{BB962C8B-B14F-4D97-AF65-F5344CB8AC3E}">
        <p14:creationId xmlns:p14="http://schemas.microsoft.com/office/powerpoint/2010/main" val="3215299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Continuité des soins</a:t>
            </a:r>
          </a:p>
        </p:txBody>
      </p:sp>
      <p:sp>
        <p:nvSpPr>
          <p:cNvPr id="5" name="Content Placeholder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a:t>Liée à un système intégré qui garantit un accès sûr et rapide à des services de santé efficaces, complets et impartiaux, avec un système d’orientation et de réorientation qui fonctionne  </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fr-FR"/>
              <a:t>Implique de connaître les besoins du bénéficiaire à chaque étape de la résolution d'un épisode de santé </a:t>
            </a:r>
          </a:p>
          <a:p>
            <a:pPr marL="0" indent="0" algn="ctr">
              <a:buFont typeface="Arial" panose="020B0604020202020204" pitchFamily="34" charset="0"/>
              <a:buNone/>
            </a:pPr>
            <a:endParaRPr lang="en-GB" dirty="0"/>
          </a:p>
          <a:p>
            <a:pPr marL="0" indent="0" algn="ctr">
              <a:buFont typeface="Arial" panose="020B0604020202020204" pitchFamily="34" charset="0"/>
              <a:buNone/>
            </a:pPr>
            <a:r>
              <a:rPr lang="fr-FR"/>
              <a:t>Requiert une bonne compréhension des services existants, en particulier les services de santé, afin d’identifier les lacunes</a:t>
            </a:r>
          </a:p>
          <a:p>
            <a:pPr marL="0" indent="0" algn="ctr">
              <a:buFont typeface="Arial" panose="020B0604020202020204" pitchFamily="34" charset="0"/>
              <a:buNone/>
            </a:pPr>
            <a:endParaRPr lang="en-GB" dirty="0"/>
          </a:p>
          <a:p>
            <a:pPr marL="0" indent="0">
              <a:buFont typeface="Arial" panose="020B0604020202020204" pitchFamily="34" charset="0"/>
              <a:buNone/>
            </a:pPr>
            <a:endParaRPr lang="en-GB" dirty="0">
              <a:solidFill>
                <a:srgbClr val="FF0000"/>
              </a:solidFill>
            </a:endParaRPr>
          </a:p>
        </p:txBody>
      </p:sp>
      <p:sp>
        <p:nvSpPr>
          <p:cNvPr id="6" name="Slide Number Placeholder 5"/>
          <p:cNvSpPr>
            <a:spLocks noGrp="1"/>
          </p:cNvSpPr>
          <p:nvPr>
            <p:ph type="sldNum" sz="quarter" idx="12"/>
          </p:nvPr>
        </p:nvSpPr>
        <p:spPr/>
        <p:txBody>
          <a:bodyPr/>
          <a:lstStyle/>
          <a:p>
            <a:fld id="{00865948-8B76-4A50-B7DB-B45DBE1BD062}" type="slidenum">
              <a:rPr lang="fr-CH" smtClean="0"/>
              <a:t>41</a:t>
            </a:fld>
            <a:endParaRPr lang="fr-CH"/>
          </a:p>
        </p:txBody>
      </p:sp>
    </p:spTree>
    <p:extLst>
      <p:ext uri="{BB962C8B-B14F-4D97-AF65-F5344CB8AC3E}">
        <p14:creationId xmlns:p14="http://schemas.microsoft.com/office/powerpoint/2010/main" val="2072078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Content Placeholder 2"/>
          <p:cNvSpPr txBox="1">
            <a:spLocks/>
          </p:cNvSpPr>
          <p:nvPr/>
        </p:nvSpPr>
        <p:spPr>
          <a:xfrm>
            <a:off x="2783115" y="2017486"/>
            <a:ext cx="8857342" cy="3114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r>
              <a:rPr lang="fr-FR" sz="3600"/>
              <a:t>Pour quelles raisons les personnes n’auraient-elles pas recours aux services de santé existants ?</a:t>
            </a:r>
          </a:p>
          <a:p>
            <a:pPr marL="0" indent="0" algn="ctr">
              <a:buFont typeface="Arial" panose="020B0604020202020204" pitchFamily="34" charset="0"/>
              <a:buNone/>
            </a:pPr>
            <a:endParaRPr lang="en-US" sz="3600" dirty="0"/>
          </a:p>
          <a:p>
            <a:pPr marL="0" indent="0" algn="ctr">
              <a:buFont typeface="Arial" panose="020B0604020202020204" pitchFamily="34" charset="0"/>
              <a:buNone/>
            </a:pPr>
            <a:r>
              <a:rPr lang="fr-FR" sz="3600"/>
              <a:t>Pouvez-vous distinguer les différents types de raison ?</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00865948-8B76-4A50-B7DB-B45DBE1BD062}" type="slidenum">
              <a:rPr lang="fr-CH" smtClean="0"/>
              <a:t>42</a:t>
            </a:fld>
            <a:endParaRPr lang="fr-CH"/>
          </a:p>
        </p:txBody>
      </p:sp>
      <p:sp>
        <p:nvSpPr>
          <p:cNvPr id="6" name="TextBox 5">
            <a:extLst>
              <a:ext uri="{FF2B5EF4-FFF2-40B4-BE49-F238E27FC236}">
                <a16:creationId xmlns:a16="http://schemas.microsoft.com/office/drawing/2014/main" id="{A0A870F9-6975-4105-9D74-48BF1D501030}"/>
              </a:ext>
            </a:extLst>
          </p:cNvPr>
          <p:cNvSpPr txBox="1"/>
          <p:nvPr/>
        </p:nvSpPr>
        <p:spPr>
          <a:xfrm>
            <a:off x="1132114" y="2644170"/>
            <a:ext cx="1326004" cy="1569660"/>
          </a:xfrm>
          <a:prstGeom prst="rect">
            <a:avLst/>
          </a:prstGeom>
          <a:noFill/>
        </p:spPr>
        <p:txBody>
          <a:bodyPr wrap="none" rtlCol="0">
            <a:spAutoFit/>
          </a:bodyPr>
          <a:lstStyle/>
          <a:p>
            <a:r>
              <a:rPr lang="fr-FR" sz="9600" b="1">
                <a:solidFill>
                  <a:srgbClr val="FF0000"/>
                </a:solidFill>
              </a:rPr>
              <a:t>??</a:t>
            </a:r>
          </a:p>
        </p:txBody>
      </p:sp>
    </p:spTree>
    <p:extLst>
      <p:ext uri="{BB962C8B-B14F-4D97-AF65-F5344CB8AC3E}">
        <p14:creationId xmlns:p14="http://schemas.microsoft.com/office/powerpoint/2010/main" val="796308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p:cNvSpPr txBox="1">
            <a:spLocks/>
          </p:cNvSpPr>
          <p:nvPr/>
        </p:nvSpPr>
        <p:spPr>
          <a:xfrm>
            <a:off x="838200" y="5541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Cadre AAAQ</a:t>
            </a:r>
          </a:p>
        </p:txBody>
      </p:sp>
      <p:graphicFrame>
        <p:nvGraphicFramePr>
          <p:cNvPr id="5" name="Table 4"/>
          <p:cNvGraphicFramePr>
            <a:graphicFrameLocks noGrp="1"/>
          </p:cNvGraphicFramePr>
          <p:nvPr>
            <p:extLst>
              <p:ext uri="{D42A27DB-BD31-4B8C-83A1-F6EECF244321}">
                <p14:modId xmlns:p14="http://schemas.microsoft.com/office/powerpoint/2010/main" val="904756106"/>
              </p:ext>
            </p:extLst>
          </p:nvPr>
        </p:nvGraphicFramePr>
        <p:xfrm>
          <a:off x="1460662" y="1369401"/>
          <a:ext cx="9186224" cy="5120640"/>
        </p:xfrm>
        <a:graphic>
          <a:graphicData uri="http://schemas.openxmlformats.org/drawingml/2006/table">
            <a:tbl>
              <a:tblPr firstRow="1" bandRow="1">
                <a:tableStyleId>{5C22544A-7EE6-4342-B048-85BDC9FD1C3A}</a:tableStyleId>
              </a:tblPr>
              <a:tblGrid>
                <a:gridCol w="2054432">
                  <a:extLst>
                    <a:ext uri="{9D8B030D-6E8A-4147-A177-3AD203B41FA5}">
                      <a16:colId xmlns:a16="http://schemas.microsoft.com/office/drawing/2014/main" val="20000"/>
                    </a:ext>
                  </a:extLst>
                </a:gridCol>
                <a:gridCol w="713179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1">
                          <a:solidFill>
                            <a:schemeClr val="tx1"/>
                          </a:solidFill>
                        </a:rPr>
                        <a:t>Availability (disponibilité)</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0">
                          <a:solidFill>
                            <a:schemeClr val="tx1"/>
                          </a:solidFill>
                        </a:rPr>
                        <a:t>Les établissements de santé, biens et services doivent être disponibles en quantité suffisante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fr-FR" sz="2400" b="1">
                          <a:solidFill>
                            <a:schemeClr val="tx1"/>
                          </a:solidFill>
                        </a:rPr>
                        <a:t>Accessibilité</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0"/>
                        <a:t>Les services de santé doivent être accessibles à tous sans discrimination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1">
                          <a:solidFill>
                            <a:schemeClr val="tx1"/>
                          </a:solidFill>
                        </a:rPr>
                        <a:t>Acceptabilité</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0"/>
                        <a:t>Les services de santé doivent respecter l’éthique médicale, être appropriés sur le plan culturel et tenir compte de la question du genre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1">
                          <a:solidFill>
                            <a:schemeClr val="tx1"/>
                          </a:solidFill>
                        </a:rPr>
                        <a:t>Qualité</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0"/>
                        <a:t>Les services de santé doivent être adaptés sur le plan scientifique et médical et être de bonne qualité</a:t>
                      </a:r>
                    </a:p>
                    <a:p>
                      <a:endParaRPr lang="en-US" sz="2400" b="0" dirty="0"/>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3300248" y="6331748"/>
            <a:ext cx="8817735" cy="369332"/>
          </a:xfrm>
          <a:prstGeom prst="rect">
            <a:avLst/>
          </a:prstGeom>
          <a:noFill/>
        </p:spPr>
        <p:txBody>
          <a:bodyPr wrap="none" rtlCol="0">
            <a:spAutoFit/>
          </a:bodyPr>
          <a:lstStyle/>
          <a:p>
            <a:r>
              <a:rPr lang="fr-FR" i="1"/>
              <a:t>Source : Observation générale n° 14 du Comité des droits économiques, sociaux et culturels. </a:t>
            </a:r>
          </a:p>
        </p:txBody>
      </p:sp>
      <p:sp>
        <p:nvSpPr>
          <p:cNvPr id="7" name="Slide Number Placeholder 6"/>
          <p:cNvSpPr>
            <a:spLocks noGrp="1"/>
          </p:cNvSpPr>
          <p:nvPr>
            <p:ph type="sldNum" sz="quarter" idx="12"/>
          </p:nvPr>
        </p:nvSpPr>
        <p:spPr/>
        <p:txBody>
          <a:bodyPr/>
          <a:lstStyle/>
          <a:p>
            <a:fld id="{00865948-8B76-4A50-B7DB-B45DBE1BD062}" type="slidenum">
              <a:rPr lang="fr-CH" smtClean="0"/>
              <a:t>43</a:t>
            </a:fld>
            <a:endParaRPr lang="fr-CH"/>
          </a:p>
        </p:txBody>
      </p:sp>
    </p:spTree>
    <p:extLst>
      <p:ext uri="{BB962C8B-B14F-4D97-AF65-F5344CB8AC3E}">
        <p14:creationId xmlns:p14="http://schemas.microsoft.com/office/powerpoint/2010/main" val="1983439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a:extLst>
              <a:ext uri="{FF2B5EF4-FFF2-40B4-BE49-F238E27FC236}">
                <a16:creationId xmlns:a16="http://schemas.microsoft.com/office/drawing/2014/main" id="{3346D3CA-6F2D-4809-ADD1-F8AD9F85310A}"/>
              </a:ext>
            </a:extLst>
          </p:cNvPr>
          <p:cNvSpPr txBox="1">
            <a:spLocks/>
          </p:cNvSpPr>
          <p:nvPr/>
        </p:nvSpPr>
        <p:spPr>
          <a:xfrm>
            <a:off x="838200" y="1524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Qualité des soins dans des contextes d'urgence</a:t>
            </a:r>
          </a:p>
        </p:txBody>
      </p:sp>
      <p:pic>
        <p:nvPicPr>
          <p:cNvPr id="5" name="Content Placeholder 3">
            <a:extLst>
              <a:ext uri="{FF2B5EF4-FFF2-40B4-BE49-F238E27FC236}">
                <a16:creationId xmlns:a16="http://schemas.microsoft.com/office/drawing/2014/main" id="{B0A8EB2C-C0D0-4A70-8518-896CEA8B5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567" y="1611328"/>
            <a:ext cx="5011703" cy="4351338"/>
          </a:xfrm>
          <a:prstGeom prst="rect">
            <a:avLst/>
          </a:prstGeom>
        </p:spPr>
      </p:pic>
      <p:sp>
        <p:nvSpPr>
          <p:cNvPr id="6" name="Content Placeholder 1"/>
          <p:cNvSpPr txBox="1">
            <a:spLocks/>
          </p:cNvSpPr>
          <p:nvPr/>
        </p:nvSpPr>
        <p:spPr>
          <a:xfrm>
            <a:off x="712142" y="1667225"/>
            <a:ext cx="663933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fr-FR"/>
              <a:t>La « qualité » n’est PAS synonyme de luxe.</a:t>
            </a:r>
          </a:p>
          <a:p>
            <a:endParaRPr lang="en-US" dirty="0"/>
          </a:p>
          <a:p>
            <a:pPr marL="0" indent="0">
              <a:buFont typeface="Arial" panose="020B0604020202020204" pitchFamily="34" charset="0"/>
              <a:buNone/>
            </a:pPr>
            <a:r>
              <a:rPr lang="fr-FR"/>
              <a:t>La qualité des soins est multidimensionnelle et intègre 4 priorités pour les contextes d’urgence FCV</a:t>
            </a:r>
          </a:p>
          <a:p>
            <a:pPr marL="0" indent="0">
              <a:buFont typeface="Arial" panose="020B0604020202020204" pitchFamily="34" charset="0"/>
              <a:buNone/>
            </a:pPr>
            <a:endParaRPr lang="en-US" dirty="0"/>
          </a:p>
          <a:p>
            <a:pPr marL="0" indent="0">
              <a:buFont typeface="Arial" panose="020B0604020202020204" pitchFamily="34" charset="0"/>
              <a:buNone/>
            </a:pPr>
            <a:r>
              <a:rPr lang="fr-FR"/>
              <a:t>Comme pour l’accès, la qualité des soins ne peut pas être négligée en situation de crise</a:t>
            </a:r>
          </a:p>
          <a:p>
            <a:pPr marL="0" indent="0">
              <a:buFont typeface="Arial" panose="020B0604020202020204" pitchFamily="34" charset="0"/>
              <a:buNone/>
            </a:pPr>
            <a:endParaRPr lang="en-US" dirty="0"/>
          </a:p>
        </p:txBody>
      </p:sp>
      <p:sp>
        <p:nvSpPr>
          <p:cNvPr id="7" name="Slide Number Placeholder 6"/>
          <p:cNvSpPr>
            <a:spLocks noGrp="1"/>
          </p:cNvSpPr>
          <p:nvPr>
            <p:ph type="sldNum" sz="quarter" idx="12"/>
          </p:nvPr>
        </p:nvSpPr>
        <p:spPr/>
        <p:txBody>
          <a:bodyPr/>
          <a:lstStyle/>
          <a:p>
            <a:fld id="{00865948-8B76-4A50-B7DB-B45DBE1BD062}" type="slidenum">
              <a:rPr lang="fr-CH" smtClean="0"/>
              <a:t>44</a:t>
            </a:fld>
            <a:endParaRPr lang="fr-CH"/>
          </a:p>
        </p:txBody>
      </p:sp>
    </p:spTree>
    <p:extLst>
      <p:ext uri="{BB962C8B-B14F-4D97-AF65-F5344CB8AC3E}">
        <p14:creationId xmlns:p14="http://schemas.microsoft.com/office/powerpoint/2010/main" val="1625184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a:extLst>
              <a:ext uri="{FF2B5EF4-FFF2-40B4-BE49-F238E27FC236}">
                <a16:creationId xmlns:a16="http://schemas.microsoft.com/office/drawing/2014/main" id="{C0668C90-28A4-40E9-A25F-76C91AAF49AE}"/>
              </a:ext>
            </a:extLst>
          </p:cNvPr>
          <p:cNvSpPr txBox="1">
            <a:spLocks/>
          </p:cNvSpPr>
          <p:nvPr/>
        </p:nvSpPr>
        <p:spPr>
          <a:xfrm>
            <a:off x="702734"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Qualité des soins dans des contextes d'urgence</a:t>
            </a:r>
          </a:p>
        </p:txBody>
      </p:sp>
      <p:sp>
        <p:nvSpPr>
          <p:cNvPr id="5" name="Content Placeholder 2">
            <a:extLst>
              <a:ext uri="{FF2B5EF4-FFF2-40B4-BE49-F238E27FC236}">
                <a16:creationId xmlns:a16="http://schemas.microsoft.com/office/drawing/2014/main" id="{182E9DBF-FCB8-491A-B781-EF4C989D3951}"/>
              </a:ext>
            </a:extLst>
          </p:cNvPr>
          <p:cNvSpPr txBox="1">
            <a:spLocks/>
          </p:cNvSpPr>
          <p:nvPr/>
        </p:nvSpPr>
        <p:spPr>
          <a:xfrm>
            <a:off x="838200" y="1011545"/>
            <a:ext cx="11009243" cy="542223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a:t>1) </a:t>
            </a:r>
            <a:r>
              <a:rPr lang="fr-FR" b="1">
                <a:solidFill>
                  <a:srgbClr val="0070C0"/>
                </a:solidFill>
              </a:rPr>
              <a:t>Sécurité du patient  </a:t>
            </a:r>
            <a:r>
              <a:rPr lang="fr-FR"/>
              <a:t>-   Minimiser les risques des pratiques médicales</a:t>
            </a:r>
          </a:p>
          <a:p>
            <a:pPr lvl="1">
              <a:buFont typeface="Wingdings" charset="2"/>
              <a:buChar char="Ø"/>
            </a:pPr>
            <a:r>
              <a:rPr lang="fr-FR"/>
              <a:t>	Nombre annuel d’incidents médicaux dans le monde : 43 millions</a:t>
            </a:r>
          </a:p>
          <a:p>
            <a:pPr lvl="1">
              <a:buFont typeface="Wingdings" charset="2"/>
              <a:buChar char="Ø"/>
            </a:pPr>
            <a:r>
              <a:rPr lang="fr-FR"/>
              <a:t>	Prévention et lutte anti-infectieuse, lavage des mains et des structures </a:t>
            </a:r>
          </a:p>
          <a:p>
            <a:pPr lvl="1">
              <a:buFont typeface="Wingdings" charset="2"/>
              <a:buChar char="Ø"/>
            </a:pPr>
            <a:r>
              <a:rPr lang="fr-FR"/>
              <a:t>	Sécurité de la médication et des interventions chirurgicales		</a:t>
            </a:r>
          </a:p>
          <a:p>
            <a:pPr lvl="1">
              <a:spcAft>
                <a:spcPts val="1200"/>
              </a:spcAft>
              <a:buFont typeface="Wingdings" charset="2"/>
              <a:buChar char="Ø"/>
            </a:pPr>
            <a:r>
              <a:rPr lang="fr-FR"/>
              <a:t>	Registre des incidents médicaux			</a:t>
            </a:r>
          </a:p>
          <a:p>
            <a:pPr marL="0" indent="0">
              <a:buFont typeface="Arial" panose="020B0604020202020204" pitchFamily="34" charset="0"/>
              <a:buNone/>
            </a:pPr>
            <a:r>
              <a:rPr lang="fr-FR" b="1"/>
              <a:t>2) </a:t>
            </a:r>
            <a:r>
              <a:rPr lang="fr-FR" b="1">
                <a:solidFill>
                  <a:srgbClr val="0070C0"/>
                </a:solidFill>
              </a:rPr>
              <a:t>Efficacité  </a:t>
            </a:r>
            <a:r>
              <a:rPr lang="fr-FR"/>
              <a:t>-  Garantir la base</a:t>
            </a:r>
          </a:p>
          <a:p>
            <a:pPr lvl="1">
              <a:spcAft>
                <a:spcPts val="1200"/>
              </a:spcAft>
              <a:buFont typeface="Wingdings" charset="2"/>
              <a:buChar char="Ø"/>
            </a:pPr>
            <a:r>
              <a:rPr lang="fr-FR"/>
              <a:t> 	Existence et respect de directives cliniques, personnel qualifié et compétent, systèmes de suivi de la qualité clinique</a:t>
            </a:r>
          </a:p>
          <a:p>
            <a:pPr marL="0" indent="0">
              <a:buFont typeface="Arial" panose="020B0604020202020204" pitchFamily="34" charset="0"/>
              <a:buNone/>
            </a:pPr>
            <a:r>
              <a:rPr lang="fr-FR" b="1"/>
              <a:t>3) </a:t>
            </a:r>
            <a:r>
              <a:rPr lang="fr-FR" b="1">
                <a:solidFill>
                  <a:srgbClr val="0070C0"/>
                </a:solidFill>
              </a:rPr>
              <a:t>Approche axée sur les personnes </a:t>
            </a:r>
          </a:p>
          <a:p>
            <a:pPr lvl="1">
              <a:buFont typeface="Wingdings" charset="2"/>
              <a:buChar char="Ø"/>
            </a:pPr>
            <a:r>
              <a:rPr lang="fr-FR"/>
              <a:t> 	Acceptabilité culturelle (genre des professionnels, avortement, approche de soutien)</a:t>
            </a:r>
          </a:p>
          <a:p>
            <a:pPr lvl="1">
              <a:buFont typeface="Wingdings" charset="2"/>
              <a:buChar char="Ø"/>
            </a:pPr>
            <a:r>
              <a:rPr lang="fr-FR"/>
              <a:t> 	Communication patient-praticien, langue</a:t>
            </a:r>
          </a:p>
          <a:p>
            <a:pPr lvl="1">
              <a:spcAft>
                <a:spcPts val="1200"/>
              </a:spcAft>
              <a:buFont typeface="Wingdings" charset="2"/>
              <a:buChar char="Ø"/>
            </a:pPr>
            <a:r>
              <a:rPr lang="fr-FR"/>
              <a:t> 	Recueil et utilisation de l’expérience patient </a:t>
            </a:r>
          </a:p>
          <a:p>
            <a:pPr marL="0" indent="0">
              <a:buFont typeface="Arial" panose="020B0604020202020204" pitchFamily="34" charset="0"/>
              <a:buNone/>
            </a:pPr>
            <a:r>
              <a:rPr lang="fr-FR" b="1"/>
              <a:t>4) </a:t>
            </a:r>
            <a:r>
              <a:rPr lang="fr-FR" b="1">
                <a:solidFill>
                  <a:srgbClr val="0070C0"/>
                </a:solidFill>
              </a:rPr>
              <a:t>Équité </a:t>
            </a:r>
          </a:p>
          <a:p>
            <a:pPr lvl="1">
              <a:buFont typeface="Wingdings" charset="2"/>
              <a:buChar char="Ø"/>
            </a:pPr>
            <a:r>
              <a:rPr lang="fr-FR"/>
              <a:t> 	Différents groupes de population (niveau socio-économique, âge, genre, ethnie, religion)</a:t>
            </a:r>
          </a:p>
          <a:p>
            <a:pPr lvl="1">
              <a:buFont typeface="Wingdings" charset="2"/>
              <a:buChar char="Ø"/>
            </a:pPr>
            <a:r>
              <a:rPr lang="fr-FR"/>
              <a:t> 	Personnes déplacées &gt;&lt; communauté locale d’accueil</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p:txBody>
      </p:sp>
      <p:sp>
        <p:nvSpPr>
          <p:cNvPr id="6" name="Slide Number Placeholder 5"/>
          <p:cNvSpPr>
            <a:spLocks noGrp="1"/>
          </p:cNvSpPr>
          <p:nvPr>
            <p:ph type="sldNum" sz="quarter" idx="12"/>
          </p:nvPr>
        </p:nvSpPr>
        <p:spPr/>
        <p:txBody>
          <a:bodyPr/>
          <a:lstStyle/>
          <a:p>
            <a:fld id="{00865948-8B76-4A50-B7DB-B45DBE1BD062}" type="slidenum">
              <a:rPr lang="fr-CH" smtClean="0"/>
              <a:t>45</a:t>
            </a:fld>
            <a:endParaRPr lang="fr-CH"/>
          </a:p>
        </p:txBody>
      </p:sp>
    </p:spTree>
    <p:extLst>
      <p:ext uri="{BB962C8B-B14F-4D97-AF65-F5344CB8AC3E}">
        <p14:creationId xmlns:p14="http://schemas.microsoft.com/office/powerpoint/2010/main" val="875038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AFB966-BD12-4104-89F5-BA4FEC8B5FF3}"/>
              </a:ext>
            </a:extLst>
          </p:cNvPr>
          <p:cNvSpPr>
            <a:spLocks noGrp="1"/>
          </p:cNvSpPr>
          <p:nvPr>
            <p:ph type="sldNum" sz="quarter" idx="12"/>
          </p:nvPr>
        </p:nvSpPr>
        <p:spPr/>
        <p:txBody>
          <a:bodyPr/>
          <a:lstStyle/>
          <a:p>
            <a:fld id="{00865948-8B76-4A50-B7DB-B45DBE1BD062}" type="slidenum">
              <a:rPr lang="fr-CH" smtClean="0"/>
              <a:t>46</a:t>
            </a:fld>
            <a:endParaRPr lang="fr-CH"/>
          </a:p>
        </p:txBody>
      </p:sp>
      <p:sp>
        <p:nvSpPr>
          <p:cNvPr id="3" name="TextBox 2">
            <a:extLst>
              <a:ext uri="{FF2B5EF4-FFF2-40B4-BE49-F238E27FC236}">
                <a16:creationId xmlns:a16="http://schemas.microsoft.com/office/drawing/2014/main" id="{CE8682E4-02E7-408B-901D-9CE83D52B833}"/>
              </a:ext>
            </a:extLst>
          </p:cNvPr>
          <p:cNvSpPr txBox="1"/>
          <p:nvPr/>
        </p:nvSpPr>
        <p:spPr>
          <a:xfrm>
            <a:off x="1342696" y="679187"/>
            <a:ext cx="9506607" cy="1446550"/>
          </a:xfrm>
          <a:prstGeom prst="rect">
            <a:avLst/>
          </a:prstGeom>
          <a:noFill/>
        </p:spPr>
        <p:txBody>
          <a:bodyPr wrap="square" rtlCol="0">
            <a:spAutoFit/>
          </a:bodyPr>
          <a:lstStyle/>
          <a:p>
            <a:r>
              <a:rPr lang="fr-FR" sz="4400" u="sng" dirty="0"/>
              <a:t>Qualité des soins dans les urgences médicales</a:t>
            </a:r>
            <a:r>
              <a:rPr lang="en-US" sz="4400" u="sng" dirty="0"/>
              <a:t> </a:t>
            </a:r>
          </a:p>
        </p:txBody>
      </p:sp>
      <p:sp>
        <p:nvSpPr>
          <p:cNvPr id="4" name="TextBox 3">
            <a:extLst>
              <a:ext uri="{FF2B5EF4-FFF2-40B4-BE49-F238E27FC236}">
                <a16:creationId xmlns:a16="http://schemas.microsoft.com/office/drawing/2014/main" id="{8F836CD0-7D87-45F1-8674-7F67D3731C0A}"/>
              </a:ext>
            </a:extLst>
          </p:cNvPr>
          <p:cNvSpPr txBox="1"/>
          <p:nvPr/>
        </p:nvSpPr>
        <p:spPr>
          <a:xfrm>
            <a:off x="1342696" y="2584419"/>
            <a:ext cx="9793390" cy="298543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fr-FR" sz="2800" dirty="0"/>
              <a:t>Mise en place d’un groupe de travail chargé de l’amélioration de la qualité au sein du groupe santé mondiale</a:t>
            </a:r>
            <a:endParaRPr lang="en-US" sz="2800" dirty="0"/>
          </a:p>
          <a:p>
            <a:pPr marL="285750" indent="-285750">
              <a:spcBef>
                <a:spcPts val="1200"/>
              </a:spcBef>
              <a:buFont typeface="Arial" panose="020B0604020202020204" pitchFamily="34" charset="0"/>
              <a:buChar char="•"/>
            </a:pPr>
            <a:r>
              <a:rPr lang="fr-FR" sz="2800" dirty="0"/>
              <a:t>Outil d’évaluation de la qualité des établissements de soins primaires pour les contextes humanitaires</a:t>
            </a:r>
            <a:endParaRPr lang="en-US" sz="2800" dirty="0"/>
          </a:p>
          <a:p>
            <a:pPr marL="285750" indent="-285750">
              <a:spcBef>
                <a:spcPts val="1200"/>
              </a:spcBef>
              <a:buFont typeface="Arial" panose="020B0604020202020204" pitchFamily="34" charset="0"/>
              <a:buChar char="•"/>
            </a:pPr>
            <a:r>
              <a:rPr lang="fr-FR" sz="2800" dirty="0"/>
              <a:t>Investissement des équipes de déploiement rapide/médicales d’urgence dans l’assurance qualité</a:t>
            </a:r>
            <a:endParaRPr lang="fr-CH" sz="2800" dirty="0"/>
          </a:p>
        </p:txBody>
      </p:sp>
      <p:sp>
        <p:nvSpPr>
          <p:cNvPr id="5" name="TextBox 4">
            <a:extLst>
              <a:ext uri="{FF2B5EF4-FFF2-40B4-BE49-F238E27FC236}">
                <a16:creationId xmlns:a16="http://schemas.microsoft.com/office/drawing/2014/main" id="{49E3144D-84D8-449E-B451-482737162F5E}"/>
              </a:ext>
            </a:extLst>
          </p:cNvPr>
          <p:cNvSpPr txBox="1"/>
          <p:nvPr/>
        </p:nvSpPr>
        <p:spPr>
          <a:xfrm>
            <a:off x="1342696" y="1938088"/>
            <a:ext cx="6532558" cy="861774"/>
          </a:xfrm>
          <a:prstGeom prst="rect">
            <a:avLst/>
          </a:prstGeom>
          <a:noFill/>
        </p:spPr>
        <p:txBody>
          <a:bodyPr wrap="none" rtlCol="0">
            <a:spAutoFit/>
          </a:bodyPr>
          <a:lstStyle/>
          <a:p>
            <a:r>
              <a:rPr lang="fr-FR" sz="3200" b="1" dirty="0">
                <a:solidFill>
                  <a:srgbClr val="0000FF"/>
                </a:solidFill>
              </a:rPr>
              <a:t>Que se passe-t-il dans ce domaine ?</a:t>
            </a:r>
            <a:r>
              <a:rPr lang="en-US" sz="3200" b="1" dirty="0">
                <a:solidFill>
                  <a:srgbClr val="0000FF"/>
                </a:solidFill>
              </a:rPr>
              <a:t> </a:t>
            </a:r>
            <a:endParaRPr lang="fr-CH" sz="3200" b="1" dirty="0">
              <a:solidFill>
                <a:srgbClr val="0000FF"/>
              </a:solidFill>
            </a:endParaRPr>
          </a:p>
          <a:p>
            <a:endParaRPr lang="fr-CH" dirty="0"/>
          </a:p>
        </p:txBody>
      </p:sp>
      <p:sp>
        <p:nvSpPr>
          <p:cNvPr id="6" name="Rectangle 5">
            <a:extLst>
              <a:ext uri="{FF2B5EF4-FFF2-40B4-BE49-F238E27FC236}">
                <a16:creationId xmlns:a16="http://schemas.microsoft.com/office/drawing/2014/main" id="{C7E6E272-0F93-42E3-9C3C-E8296BCB04D4}"/>
              </a:ext>
            </a:extLst>
          </p:cNvPr>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dirty="0" err="1">
                <a:solidFill>
                  <a:schemeClr val="bg1"/>
                </a:solidFill>
              </a:rPr>
              <a:t>Cours</a:t>
            </a:r>
            <a:r>
              <a:rPr lang="en-US" dirty="0">
                <a:solidFill>
                  <a:schemeClr val="bg1"/>
                </a:solidFill>
              </a:rPr>
              <a:t> H.E.L.P.</a:t>
            </a:r>
          </a:p>
        </p:txBody>
      </p:sp>
      <p:sp>
        <p:nvSpPr>
          <p:cNvPr id="7" name="Rectangle 6">
            <a:extLst>
              <a:ext uri="{FF2B5EF4-FFF2-40B4-BE49-F238E27FC236}">
                <a16:creationId xmlns:a16="http://schemas.microsoft.com/office/drawing/2014/main" id="{0BDAEE05-EB23-431D-9588-726A3809C824}"/>
              </a:ext>
            </a:extLst>
          </p:cNvPr>
          <p:cNvSpPr/>
          <p:nvPr/>
        </p:nvSpPr>
        <p:spPr>
          <a:xfrm>
            <a:off x="5329636" y="3244334"/>
            <a:ext cx="1532727" cy="369332"/>
          </a:xfrm>
          <a:prstGeom prst="rect">
            <a:avLst/>
          </a:prstGeom>
        </p:spPr>
        <p:txBody>
          <a:bodyPr wrap="none">
            <a:spAutoFit/>
          </a:bodyPr>
          <a:lstStyle/>
          <a:p>
            <a:r>
              <a:rPr lang="en-US" dirty="0">
                <a:solidFill>
                  <a:schemeClr val="bg1"/>
                </a:solidFill>
              </a:rPr>
              <a:t>H.E.L.P. course</a:t>
            </a:r>
          </a:p>
        </p:txBody>
      </p:sp>
    </p:spTree>
    <p:extLst>
      <p:ext uri="{BB962C8B-B14F-4D97-AF65-F5344CB8AC3E}">
        <p14:creationId xmlns:p14="http://schemas.microsoft.com/office/powerpoint/2010/main" val="2681767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3081D2-C857-4735-883A-5EC89C3C4420}"/>
              </a:ext>
            </a:extLst>
          </p:cNvPr>
          <p:cNvSpPr>
            <a:spLocks noGrp="1"/>
          </p:cNvSpPr>
          <p:nvPr>
            <p:ph type="sldNum" sz="quarter" idx="12"/>
          </p:nvPr>
        </p:nvSpPr>
        <p:spPr/>
        <p:txBody>
          <a:bodyPr/>
          <a:lstStyle/>
          <a:p>
            <a:fld id="{00865948-8B76-4A50-B7DB-B45DBE1BD062}" type="slidenum">
              <a:rPr lang="fr-CH" smtClean="0"/>
              <a:t>47</a:t>
            </a:fld>
            <a:endParaRPr lang="fr-CH"/>
          </a:p>
        </p:txBody>
      </p:sp>
      <p:pic>
        <p:nvPicPr>
          <p:cNvPr id="3" name="Picture 2">
            <a:extLst>
              <a:ext uri="{FF2B5EF4-FFF2-40B4-BE49-F238E27FC236}">
                <a16:creationId xmlns:a16="http://schemas.microsoft.com/office/drawing/2014/main" id="{0AF268AA-ACA3-4F73-BA0E-76E863919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521" y="2346853"/>
            <a:ext cx="7015594" cy="3654425"/>
          </a:xfrm>
          <a:prstGeom prst="rect">
            <a:avLst/>
          </a:prstGeom>
        </p:spPr>
      </p:pic>
      <p:sp>
        <p:nvSpPr>
          <p:cNvPr id="4" name="Title 1">
            <a:extLst>
              <a:ext uri="{FF2B5EF4-FFF2-40B4-BE49-F238E27FC236}">
                <a16:creationId xmlns:a16="http://schemas.microsoft.com/office/drawing/2014/main" id="{BCEFE2E8-B29E-49D2-B9DB-6CC33F22E55E}"/>
              </a:ext>
            </a:extLst>
          </p:cNvPr>
          <p:cNvSpPr txBox="1">
            <a:spLocks/>
          </p:cNvSpPr>
          <p:nvPr/>
        </p:nvSpPr>
        <p:spPr>
          <a:xfrm>
            <a:off x="838200" y="84375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u="sng" dirty="0">
                <a:latin typeface="+mn-lt"/>
              </a:rPr>
              <a:t>Questions</a:t>
            </a:r>
            <a:endParaRPr lang="fr-CH" u="sng" dirty="0">
              <a:latin typeface="+mn-lt"/>
            </a:endParaRPr>
          </a:p>
        </p:txBody>
      </p:sp>
      <p:sp>
        <p:nvSpPr>
          <p:cNvPr id="6" name="Rectangle 5">
            <a:extLst>
              <a:ext uri="{FF2B5EF4-FFF2-40B4-BE49-F238E27FC236}">
                <a16:creationId xmlns:a16="http://schemas.microsoft.com/office/drawing/2014/main" id="{24B0865C-A6CE-46E0-A6FB-F499A3B0B37E}"/>
              </a:ext>
            </a:extLst>
          </p:cNvPr>
          <p:cNvSpPr/>
          <p:nvPr/>
        </p:nvSpPr>
        <p:spPr>
          <a:xfrm>
            <a:off x="6351"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98AEA09F-3187-4D7D-A76A-E782EBB99DC4}"/>
              </a:ext>
            </a:extLst>
          </p:cNvPr>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a:t>
            </a:r>
            <a:r>
              <a:rPr lang="en-US">
                <a:solidFill>
                  <a:schemeClr val="bg1"/>
                </a:solidFill>
              </a:rPr>
              <a:t>P.</a:t>
            </a:r>
            <a:endParaRPr lang="en-US" dirty="0">
              <a:solidFill>
                <a:schemeClr val="bg1"/>
              </a:solidFill>
            </a:endParaRPr>
          </a:p>
        </p:txBody>
      </p:sp>
    </p:spTree>
    <p:extLst>
      <p:ext uri="{BB962C8B-B14F-4D97-AF65-F5344CB8AC3E}">
        <p14:creationId xmlns:p14="http://schemas.microsoft.com/office/powerpoint/2010/main" val="399373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4"/>
          <p:cNvSpPr txBox="1">
            <a:spLocks/>
          </p:cNvSpPr>
          <p:nvPr/>
        </p:nvSpPr>
        <p:spPr>
          <a:xfrm>
            <a:off x="838200" y="1402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u="sng">
                <a:latin typeface="+mn-lt"/>
              </a:rPr>
              <a:t>Les services de santé dans votre pays</a:t>
            </a:r>
          </a:p>
        </p:txBody>
      </p:sp>
      <p:sp>
        <p:nvSpPr>
          <p:cNvPr id="5" name="Content Placeholder 3"/>
          <p:cNvSpPr txBox="1">
            <a:spLocks/>
          </p:cNvSpPr>
          <p:nvPr/>
        </p:nvSpPr>
        <p:spPr>
          <a:xfrm>
            <a:off x="1068770" y="1580092"/>
            <a:ext cx="10515600" cy="48758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500" b="1">
                <a:solidFill>
                  <a:srgbClr val="0000FF"/>
                </a:solidFill>
              </a:rPr>
              <a:t>Travail de groupe </a:t>
            </a:r>
          </a:p>
          <a:p>
            <a:pPr marL="0" indent="0" algn="ctr">
              <a:buFont typeface="Arial" panose="020B0604020202020204" pitchFamily="34" charset="0"/>
              <a:buNone/>
            </a:pPr>
            <a:r>
              <a:rPr lang="fr-FR"/>
              <a:t>Expliquez comment le système de santé est organisé dans votre pays ou dans le pays dans lequel vous travaillez.</a:t>
            </a:r>
          </a:p>
          <a:p>
            <a:pPr marL="0" indent="0">
              <a:buFont typeface="Arial" panose="020B0604020202020204" pitchFamily="34" charset="0"/>
              <a:buNone/>
            </a:pPr>
            <a:endParaRPr lang="en-GB" dirty="0"/>
          </a:p>
          <a:p>
            <a:pPr marL="0" indent="0" algn="ctr">
              <a:buFont typeface="Arial" panose="020B0604020202020204" pitchFamily="34" charset="0"/>
              <a:buNone/>
            </a:pPr>
            <a:r>
              <a:rPr lang="fr-FR"/>
              <a:t>Où les personnes se rendent-elles lorsqu’elles sont malades ? Qui fournit les soins de santé et sur la base de quelles compétences ? Comment les services sont-ils organisés ? Qui est responsable ? Quel est le mécanisme de coordination entre les fournisseurs ? Comment le système de réorientation fonctionne-t-il ? Où les femmes enceintes se rendent-elles pour les soins prénatals/l'accouchement ? Dans quelle mesure les médicaments et autres produits médicaux/tests sont-ils disponibles ? Qui paie et pour quoi ? Qui est chargé du SIH ? </a:t>
            </a:r>
          </a:p>
          <a:p>
            <a:pPr marL="0" indent="0" algn="ctr">
              <a:buFont typeface="Arial" panose="020B0604020202020204" pitchFamily="34" charset="0"/>
              <a:buNone/>
            </a:pPr>
            <a:r>
              <a:rPr lang="fr-FR"/>
              <a:t>Soulignez les différences entre vos pays respectifs.</a:t>
            </a:r>
          </a:p>
          <a:p>
            <a:pPr marL="0" indent="0" algn="ctr">
              <a:buFont typeface="Arial" panose="020B0604020202020204" pitchFamily="34" charset="0"/>
              <a:buNone/>
            </a:pPr>
            <a:r>
              <a:rPr lang="fr-FR"/>
              <a:t>Vous disposez de </a:t>
            </a:r>
            <a:r>
              <a:rPr lang="fr-FR" b="1">
                <a:solidFill>
                  <a:srgbClr val="FF0000"/>
                </a:solidFill>
              </a:rPr>
              <a:t>10 minutes</a:t>
            </a:r>
            <a:r>
              <a:rPr lang="fr-FR"/>
              <a:t> avant de présenter vos résultats en séance plénière</a:t>
            </a:r>
          </a:p>
          <a:p>
            <a:pPr marL="0" indent="0">
              <a:buFont typeface="Arial" panose="020B0604020202020204" pitchFamily="34" charset="0"/>
              <a:buNone/>
            </a:pPr>
            <a:endParaRPr lang="en-GB" dirty="0"/>
          </a:p>
        </p:txBody>
      </p:sp>
      <p:sp>
        <p:nvSpPr>
          <p:cNvPr id="6" name="Slide Number Placeholder 5"/>
          <p:cNvSpPr>
            <a:spLocks noGrp="1"/>
          </p:cNvSpPr>
          <p:nvPr>
            <p:ph type="sldNum" sz="quarter" idx="12"/>
          </p:nvPr>
        </p:nvSpPr>
        <p:spPr/>
        <p:txBody>
          <a:bodyPr/>
          <a:lstStyle/>
          <a:p>
            <a:fld id="{00865948-8B76-4A50-B7DB-B45DBE1BD062}" type="slidenum">
              <a:rPr lang="fr-CH" smtClean="0"/>
              <a:t>5</a:t>
            </a:fld>
            <a:endParaRPr lang="fr-CH"/>
          </a:p>
        </p:txBody>
      </p:sp>
    </p:spTree>
    <p:extLst>
      <p:ext uri="{BB962C8B-B14F-4D97-AF65-F5344CB8AC3E}">
        <p14:creationId xmlns:p14="http://schemas.microsoft.com/office/powerpoint/2010/main" val="3304234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extBox 3"/>
          <p:cNvSpPr txBox="1"/>
          <p:nvPr/>
        </p:nvSpPr>
        <p:spPr>
          <a:xfrm>
            <a:off x="3796612" y="194735"/>
            <a:ext cx="4823565" cy="769441"/>
          </a:xfrm>
          <a:prstGeom prst="rect">
            <a:avLst/>
          </a:prstGeom>
          <a:noFill/>
        </p:spPr>
        <p:txBody>
          <a:bodyPr wrap="none" rtlCol="0">
            <a:spAutoFit/>
          </a:bodyPr>
          <a:lstStyle/>
          <a:p>
            <a:r>
              <a:rPr lang="fr-FR" sz="4400" u="sng"/>
              <a:t>La pyramide de la santé</a:t>
            </a:r>
          </a:p>
        </p:txBody>
      </p:sp>
      <p:sp>
        <p:nvSpPr>
          <p:cNvPr id="5" name="Isosceles Triangle 4"/>
          <p:cNvSpPr/>
          <p:nvPr/>
        </p:nvSpPr>
        <p:spPr>
          <a:xfrm>
            <a:off x="1415775" y="1161100"/>
            <a:ext cx="5910468" cy="5163869"/>
          </a:xfrm>
          <a:prstGeom prst="triangl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6" name="Straight Connector 5"/>
          <p:cNvCxnSpPr/>
          <p:nvPr/>
        </p:nvCxnSpPr>
        <p:spPr>
          <a:xfrm>
            <a:off x="2313423" y="5267527"/>
            <a:ext cx="41402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03500" y="4592184"/>
            <a:ext cx="356235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51691" y="3820477"/>
            <a:ext cx="282998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08503" y="5355717"/>
            <a:ext cx="1745734" cy="461665"/>
          </a:xfrm>
          <a:prstGeom prst="rect">
            <a:avLst/>
          </a:prstGeom>
          <a:noFill/>
        </p:spPr>
        <p:txBody>
          <a:bodyPr wrap="none" rtlCol="0">
            <a:spAutoFit/>
          </a:bodyPr>
          <a:lstStyle/>
          <a:p>
            <a:r>
              <a:rPr lang="fr-FR" sz="2400"/>
              <a:t>Postes sanitaires</a:t>
            </a:r>
          </a:p>
        </p:txBody>
      </p:sp>
      <p:sp>
        <p:nvSpPr>
          <p:cNvPr id="10" name="TextBox 9"/>
          <p:cNvSpPr txBox="1"/>
          <p:nvPr/>
        </p:nvSpPr>
        <p:spPr>
          <a:xfrm>
            <a:off x="3280951" y="4687700"/>
            <a:ext cx="2005164" cy="461665"/>
          </a:xfrm>
          <a:prstGeom prst="rect">
            <a:avLst/>
          </a:prstGeom>
          <a:noFill/>
        </p:spPr>
        <p:txBody>
          <a:bodyPr wrap="none" rtlCol="0">
            <a:spAutoFit/>
          </a:bodyPr>
          <a:lstStyle/>
          <a:p>
            <a:r>
              <a:rPr lang="fr-FR" sz="2400"/>
              <a:t>Centres de santé</a:t>
            </a:r>
          </a:p>
        </p:txBody>
      </p:sp>
      <p:sp>
        <p:nvSpPr>
          <p:cNvPr id="11" name="TextBox 10"/>
          <p:cNvSpPr txBox="1"/>
          <p:nvPr/>
        </p:nvSpPr>
        <p:spPr>
          <a:xfrm>
            <a:off x="3267699" y="3976084"/>
            <a:ext cx="2234651" cy="461665"/>
          </a:xfrm>
          <a:prstGeom prst="rect">
            <a:avLst/>
          </a:prstGeom>
          <a:noFill/>
        </p:spPr>
        <p:txBody>
          <a:bodyPr wrap="none" rtlCol="0">
            <a:spAutoFit/>
          </a:bodyPr>
          <a:lstStyle/>
          <a:p>
            <a:r>
              <a:rPr lang="fr-FR" sz="2400"/>
              <a:t>Hôpitaux de niveau 1</a:t>
            </a:r>
          </a:p>
        </p:txBody>
      </p:sp>
      <p:sp>
        <p:nvSpPr>
          <p:cNvPr id="12" name="TextBox 11"/>
          <p:cNvSpPr txBox="1"/>
          <p:nvPr/>
        </p:nvSpPr>
        <p:spPr>
          <a:xfrm>
            <a:off x="3305799" y="2394658"/>
            <a:ext cx="2198487" cy="1200329"/>
          </a:xfrm>
          <a:prstGeom prst="rect">
            <a:avLst/>
          </a:prstGeom>
          <a:noFill/>
        </p:spPr>
        <p:txBody>
          <a:bodyPr wrap="none" rtlCol="0">
            <a:spAutoFit/>
          </a:bodyPr>
          <a:lstStyle/>
          <a:p>
            <a:pPr algn="ctr"/>
            <a:r>
              <a:rPr lang="fr-FR" sz="2400"/>
              <a:t>Hôpitaux </a:t>
            </a:r>
          </a:p>
          <a:p>
            <a:pPr algn="ctr"/>
            <a:r>
              <a:rPr lang="fr-FR" sz="2400"/>
              <a:t>majeurs /</a:t>
            </a:r>
          </a:p>
          <a:p>
            <a:pPr algn="ctr"/>
            <a:r>
              <a:rPr lang="fr-FR" sz="2400"/>
              <a:t>soins spécialisés</a:t>
            </a:r>
          </a:p>
        </p:txBody>
      </p:sp>
      <p:cxnSp>
        <p:nvCxnSpPr>
          <p:cNvPr id="13" name="Straight Connector 12"/>
          <p:cNvCxnSpPr/>
          <p:nvPr/>
        </p:nvCxnSpPr>
        <p:spPr>
          <a:xfrm>
            <a:off x="7511128" y="1342151"/>
            <a:ext cx="51721" cy="4809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33768" y="3794221"/>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47020" y="4609578"/>
            <a:ext cx="3471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37627" y="4903046"/>
            <a:ext cx="3191933" cy="1384995"/>
          </a:xfrm>
          <a:prstGeom prst="rect">
            <a:avLst/>
          </a:prstGeom>
          <a:noFill/>
        </p:spPr>
        <p:txBody>
          <a:bodyPr wrap="square" rtlCol="0">
            <a:spAutoFit/>
          </a:bodyPr>
          <a:lstStyle/>
          <a:p>
            <a:pPr algn="ctr"/>
            <a:r>
              <a:rPr lang="fr-FR" sz="2800"/>
              <a:t>1</a:t>
            </a:r>
            <a:r>
              <a:rPr lang="fr-FR" sz="2800" baseline="30000"/>
              <a:t>er</a:t>
            </a:r>
            <a:r>
              <a:rPr lang="fr-FR" sz="2800"/>
              <a:t> niveau de soins : Centres de soins de santé primaires</a:t>
            </a:r>
          </a:p>
        </p:txBody>
      </p:sp>
      <p:sp>
        <p:nvSpPr>
          <p:cNvPr id="17" name="TextBox 16"/>
          <p:cNvSpPr txBox="1"/>
          <p:nvPr/>
        </p:nvSpPr>
        <p:spPr>
          <a:xfrm>
            <a:off x="8010845" y="3651329"/>
            <a:ext cx="3191933" cy="954107"/>
          </a:xfrm>
          <a:prstGeom prst="rect">
            <a:avLst/>
          </a:prstGeom>
          <a:noFill/>
        </p:spPr>
        <p:txBody>
          <a:bodyPr wrap="square" rtlCol="0">
            <a:spAutoFit/>
          </a:bodyPr>
          <a:lstStyle/>
          <a:p>
            <a:pPr algn="ctr"/>
            <a:r>
              <a:rPr lang="fr-FR" sz="2800"/>
              <a:t>2</a:t>
            </a:r>
            <a:r>
              <a:rPr lang="fr-FR" sz="2800" baseline="30000"/>
              <a:t>e</a:t>
            </a:r>
            <a:r>
              <a:rPr lang="fr-FR" sz="2800"/>
              <a:t> niveau de soins : Hôpitaux de district</a:t>
            </a:r>
          </a:p>
        </p:txBody>
      </p:sp>
      <p:sp>
        <p:nvSpPr>
          <p:cNvPr id="18" name="TextBox 17"/>
          <p:cNvSpPr txBox="1"/>
          <p:nvPr/>
        </p:nvSpPr>
        <p:spPr>
          <a:xfrm>
            <a:off x="8010845" y="2309823"/>
            <a:ext cx="3191933" cy="954107"/>
          </a:xfrm>
          <a:prstGeom prst="rect">
            <a:avLst/>
          </a:prstGeom>
          <a:noFill/>
        </p:spPr>
        <p:txBody>
          <a:bodyPr wrap="square" rtlCol="0">
            <a:spAutoFit/>
          </a:bodyPr>
          <a:lstStyle/>
          <a:p>
            <a:pPr algn="ctr"/>
            <a:r>
              <a:rPr lang="fr-FR" sz="2800"/>
              <a:t>3</a:t>
            </a:r>
            <a:r>
              <a:rPr lang="fr-FR" sz="2800" baseline="30000"/>
              <a:t>e</a:t>
            </a:r>
            <a:r>
              <a:rPr lang="fr-FR" sz="2800"/>
              <a:t> niveau de soins : Hôpitaux de référence</a:t>
            </a:r>
          </a:p>
        </p:txBody>
      </p:sp>
      <p:cxnSp>
        <p:nvCxnSpPr>
          <p:cNvPr id="19" name="Straight Connector 18"/>
          <p:cNvCxnSpPr/>
          <p:nvPr/>
        </p:nvCxnSpPr>
        <p:spPr>
          <a:xfrm flipV="1">
            <a:off x="1917700" y="5915227"/>
            <a:ext cx="4916923" cy="26257"/>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74763" y="5921082"/>
            <a:ext cx="1636987" cy="461665"/>
          </a:xfrm>
          <a:prstGeom prst="rect">
            <a:avLst/>
          </a:prstGeom>
          <a:noFill/>
        </p:spPr>
        <p:txBody>
          <a:bodyPr wrap="none" rtlCol="0">
            <a:spAutoFit/>
          </a:bodyPr>
          <a:lstStyle/>
          <a:p>
            <a:r>
              <a:rPr lang="fr-FR" sz="2400"/>
              <a:t>Communauté</a:t>
            </a:r>
          </a:p>
        </p:txBody>
      </p:sp>
      <p:cxnSp>
        <p:nvCxnSpPr>
          <p:cNvPr id="21" name="Straight Arrow Connector 20"/>
          <p:cNvCxnSpPr/>
          <p:nvPr/>
        </p:nvCxnSpPr>
        <p:spPr>
          <a:xfrm flipH="1">
            <a:off x="1232220" y="1342151"/>
            <a:ext cx="2675465" cy="4710128"/>
          </a:xfrm>
          <a:prstGeom prst="straightConnector1">
            <a:avLst/>
          </a:prstGeom>
          <a:ln w="28575">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7988524">
            <a:off x="685692" y="3498245"/>
            <a:ext cx="3103172" cy="461665"/>
          </a:xfrm>
          <a:prstGeom prst="rect">
            <a:avLst/>
          </a:prstGeom>
          <a:noFill/>
        </p:spPr>
        <p:txBody>
          <a:bodyPr wrap="square" rtlCol="0">
            <a:spAutoFit/>
          </a:bodyPr>
          <a:lstStyle/>
          <a:p>
            <a:pPr algn="ctr"/>
            <a:r>
              <a:rPr lang="fr-FR" sz="2400"/>
              <a:t>Réorientation</a:t>
            </a:r>
          </a:p>
        </p:txBody>
      </p:sp>
      <p:sp>
        <p:nvSpPr>
          <p:cNvPr id="23" name="Slide Number Placeholder 22"/>
          <p:cNvSpPr>
            <a:spLocks noGrp="1"/>
          </p:cNvSpPr>
          <p:nvPr>
            <p:ph type="sldNum" sz="quarter" idx="12"/>
          </p:nvPr>
        </p:nvSpPr>
        <p:spPr/>
        <p:txBody>
          <a:bodyPr/>
          <a:lstStyle/>
          <a:p>
            <a:fld id="{00865948-8B76-4A50-B7DB-B45DBE1BD062}" type="slidenum">
              <a:rPr lang="fr-CH" smtClean="0"/>
              <a:t>6</a:t>
            </a:fld>
            <a:endParaRPr lang="fr-CH"/>
          </a:p>
        </p:txBody>
      </p:sp>
    </p:spTree>
    <p:extLst>
      <p:ext uri="{BB962C8B-B14F-4D97-AF65-F5344CB8AC3E}">
        <p14:creationId xmlns:p14="http://schemas.microsoft.com/office/powerpoint/2010/main" val="301825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a:extLst>
              <a:ext uri="{FF2B5EF4-FFF2-40B4-BE49-F238E27FC236}">
                <a16:creationId xmlns:a16="http://schemas.microsoft.com/office/drawing/2014/main" id="{4A8EAB2D-E67B-4B6F-8966-E3B4B890762A}"/>
              </a:ext>
            </a:extLst>
          </p:cNvPr>
          <p:cNvSpPr txBox="1">
            <a:spLocks/>
          </p:cNvSpPr>
          <p:nvPr/>
        </p:nvSpPr>
        <p:spPr>
          <a:xfrm>
            <a:off x="314324" y="128559"/>
            <a:ext cx="1091316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solidFill>
                  <a:srgbClr val="FF0000"/>
                </a:solidFill>
                <a:latin typeface="+mn-lt"/>
              </a:rPr>
              <a:t>  </a:t>
            </a:r>
            <a:r>
              <a:rPr lang="fr-FR" u="sng">
                <a:latin typeface="+mn-lt"/>
              </a:rPr>
              <a:t>Le programme de services de santé </a:t>
            </a:r>
          </a:p>
        </p:txBody>
      </p:sp>
      <p:sp>
        <p:nvSpPr>
          <p:cNvPr id="5" name="Content Placeholder 2">
            <a:extLst>
              <a:ext uri="{FF2B5EF4-FFF2-40B4-BE49-F238E27FC236}">
                <a16:creationId xmlns:a16="http://schemas.microsoft.com/office/drawing/2014/main" id="{29FFC0DD-F819-48A2-ADCF-E9D5AFA23BAB}"/>
              </a:ext>
            </a:extLst>
          </p:cNvPr>
          <p:cNvSpPr txBox="1">
            <a:spLocks/>
          </p:cNvSpPr>
          <p:nvPr/>
        </p:nvSpPr>
        <p:spPr>
          <a:xfrm>
            <a:off x="1189336" y="1616214"/>
            <a:ext cx="10797209" cy="498840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fr-FR"/>
              <a:t>Définit les services à fournir dans un cadre spécifique</a:t>
            </a:r>
          </a:p>
          <a:p>
            <a:pPr>
              <a:spcBef>
                <a:spcPts val="1800"/>
              </a:spcBef>
            </a:pPr>
            <a:r>
              <a:rPr lang="fr-FR"/>
              <a:t>De nombreux pays ont un programme national de services de santé – minimal, complémentaire, de base ou essentiel </a:t>
            </a:r>
          </a:p>
          <a:p>
            <a:pPr>
              <a:spcBef>
                <a:spcPts val="1800"/>
              </a:spcBef>
            </a:pPr>
            <a:r>
              <a:rPr lang="fr-FR"/>
              <a:t>Basé sur le fardeau des maladies et les besoins en services de santé (ainsi que sur la disponibilité des ressources)</a:t>
            </a:r>
          </a:p>
          <a:p>
            <a:pPr>
              <a:spcBef>
                <a:spcPts val="1800"/>
              </a:spcBef>
            </a:pPr>
            <a:r>
              <a:rPr lang="fr-FR"/>
              <a:t>Définit les services par plateforme de fourniture, y compris le système de réorientation</a:t>
            </a:r>
          </a:p>
          <a:p>
            <a:pPr>
              <a:spcBef>
                <a:spcPts val="1800"/>
              </a:spcBef>
            </a:pPr>
            <a:r>
              <a:rPr lang="fr-FR"/>
              <a:t>Référence en matière de coûts, de planification, d’affectation des ressources, de formation et de suivi</a:t>
            </a:r>
          </a:p>
          <a:p>
            <a:pPr>
              <a:spcBef>
                <a:spcPts val="1800"/>
              </a:spcBef>
            </a:pPr>
            <a:r>
              <a:rPr lang="fr-FR"/>
              <a:t>Références internationales : DCP3, EUHC, HPP, MISP, SPHERE </a:t>
            </a:r>
          </a:p>
          <a:p>
            <a:pPr>
              <a:spcBef>
                <a:spcPts val="1800"/>
              </a:spcBef>
            </a:pPr>
            <a:r>
              <a:rPr lang="fr-FR"/>
              <a:t>Programme d’avantages parfois uniquement visé, parfois qui constitue un droit</a:t>
            </a:r>
          </a:p>
          <a:p>
            <a:pPr>
              <a:spcBef>
                <a:spcPts val="1800"/>
              </a:spcBef>
            </a:pPr>
            <a:r>
              <a:rPr lang="fr-FR"/>
              <a:t>Définition du programme de services de santé prioritaires pour les situations d’urgence (travail en cours de GHC)</a:t>
            </a:r>
          </a:p>
          <a:p>
            <a:pPr>
              <a:spcBef>
                <a:spcPts val="1800"/>
              </a:spcBef>
            </a:pPr>
            <a:endParaRPr lang="en-US" dirty="0"/>
          </a:p>
        </p:txBody>
      </p:sp>
      <p:sp>
        <p:nvSpPr>
          <p:cNvPr id="6" name="Slide Number Placeholder 5"/>
          <p:cNvSpPr>
            <a:spLocks noGrp="1"/>
          </p:cNvSpPr>
          <p:nvPr>
            <p:ph type="sldNum" sz="quarter" idx="12"/>
          </p:nvPr>
        </p:nvSpPr>
        <p:spPr/>
        <p:txBody>
          <a:bodyPr/>
          <a:lstStyle/>
          <a:p>
            <a:fld id="{00865948-8B76-4A50-B7DB-B45DBE1BD062}" type="slidenum">
              <a:rPr lang="fr-CH" smtClean="0"/>
              <a:t>7</a:t>
            </a:fld>
            <a:endParaRPr lang="fr-CH"/>
          </a:p>
        </p:txBody>
      </p:sp>
    </p:spTree>
    <p:extLst>
      <p:ext uri="{BB962C8B-B14F-4D97-AF65-F5344CB8AC3E}">
        <p14:creationId xmlns:p14="http://schemas.microsoft.com/office/powerpoint/2010/main" val="13660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132084"/>
            <a:ext cx="461665" cy="1440394"/>
          </a:xfrm>
          <a:prstGeom prst="rect">
            <a:avLst/>
          </a:prstGeom>
          <a:noFill/>
        </p:spPr>
        <p:txBody>
          <a:bodyPr vert="vert270" wrap="none" rtlCol="0">
            <a:spAutoFit/>
          </a:bodyPr>
          <a:lstStyle/>
          <a:p>
            <a:r>
              <a:rPr lang="fr-CH">
                <a:solidFill>
                  <a:schemeClr val="bg1"/>
                </a:solidFill>
              </a:rPr>
              <a:t>Cours H.E.L.P.</a:t>
            </a:r>
          </a:p>
        </p:txBody>
      </p:sp>
      <p:sp>
        <p:nvSpPr>
          <p:cNvPr id="4" name="Title 1">
            <a:extLst>
              <a:ext uri="{FF2B5EF4-FFF2-40B4-BE49-F238E27FC236}">
                <a16:creationId xmlns:a16="http://schemas.microsoft.com/office/drawing/2014/main" id="{746974EA-7B8B-4CCE-BC90-24173A585247}"/>
              </a:ext>
            </a:extLst>
          </p:cNvPr>
          <p:cNvSpPr txBox="1">
            <a:spLocks/>
          </p:cNvSpPr>
          <p:nvPr/>
        </p:nvSpPr>
        <p:spPr>
          <a:xfrm>
            <a:off x="405557" y="59267"/>
            <a:ext cx="11786443" cy="12686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u="sng">
                <a:latin typeface="+mn-lt"/>
              </a:rPr>
              <a:t>« Programme de services de santé essentiels » – exemple</a:t>
            </a:r>
            <a:br>
              <a:rPr lang="fr-FR" sz="4000">
                <a:latin typeface="+mn-lt"/>
              </a:rPr>
            </a:br>
            <a:r>
              <a:rPr lang="fr-FR" sz="4000">
                <a:latin typeface="+mn-lt"/>
              </a:rPr>
              <a:t>(extrait du plan stratégique national de santé du Nigéria)</a:t>
            </a:r>
          </a:p>
        </p:txBody>
      </p:sp>
      <p:pic>
        <p:nvPicPr>
          <p:cNvPr id="5" name="Content Placeholder 6">
            <a:extLst>
              <a:ext uri="{FF2B5EF4-FFF2-40B4-BE49-F238E27FC236}">
                <a16:creationId xmlns:a16="http://schemas.microsoft.com/office/drawing/2014/main" id="{BC7CAE8E-EC90-4D4C-A0B1-A05EA007A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83" y="2021956"/>
            <a:ext cx="11410517" cy="4550522"/>
          </a:xfrm>
          <a:prstGeom prst="rect">
            <a:avLst/>
          </a:prstGeom>
        </p:spPr>
      </p:pic>
      <p:sp>
        <p:nvSpPr>
          <p:cNvPr id="6" name="Slide Number Placeholder 5"/>
          <p:cNvSpPr>
            <a:spLocks noGrp="1"/>
          </p:cNvSpPr>
          <p:nvPr>
            <p:ph type="sldNum" sz="quarter" idx="12"/>
          </p:nvPr>
        </p:nvSpPr>
        <p:spPr/>
        <p:txBody>
          <a:bodyPr/>
          <a:lstStyle/>
          <a:p>
            <a:fld id="{00865948-8B76-4A50-B7DB-B45DBE1BD062}" type="slidenum">
              <a:rPr lang="fr-CH" smtClean="0"/>
              <a:t>8</a:t>
            </a:fld>
            <a:endParaRPr lang="fr-CH"/>
          </a:p>
        </p:txBody>
      </p:sp>
    </p:spTree>
    <p:extLst>
      <p:ext uri="{BB962C8B-B14F-4D97-AF65-F5344CB8AC3E}">
        <p14:creationId xmlns:p14="http://schemas.microsoft.com/office/powerpoint/2010/main" val="2575582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865948-8B76-4A50-B7DB-B45DBE1BD062}" type="slidenum">
              <a:rPr lang="fr-CH" smtClean="0"/>
              <a:t>9</a:t>
            </a:fld>
            <a:endParaRPr lang="fr-CH"/>
          </a:p>
        </p:txBody>
      </p:sp>
      <p:sp>
        <p:nvSpPr>
          <p:cNvPr id="3" name="TextBox 2"/>
          <p:cNvSpPr txBox="1"/>
          <p:nvPr/>
        </p:nvSpPr>
        <p:spPr>
          <a:xfrm>
            <a:off x="5306786" y="136525"/>
            <a:ext cx="6885214" cy="7971413"/>
          </a:xfrm>
          <a:prstGeom prst="rect">
            <a:avLst/>
          </a:prstGeom>
          <a:noFill/>
        </p:spPr>
        <p:txBody>
          <a:bodyPr wrap="square" rtlCol="0">
            <a:spAutoFit/>
          </a:bodyPr>
          <a:lstStyle/>
          <a:p>
            <a:r>
              <a:rPr lang="fr-FR" sz="2400" b="1" dirty="0"/>
              <a:t>Couverture sanitaire universelle (ODD 3.8)</a:t>
            </a:r>
            <a:endParaRPr lang="en-US" sz="2400" b="1" dirty="0"/>
          </a:p>
          <a:p>
            <a:r>
              <a:rPr lang="fr-FR" dirty="0"/>
              <a:t>Faire en sorte que chacun bénéficie d’une couverture sanitaire universelle, comprenant une protection contre les risques financiers et donnant accès à des services de santé essentiels de qualité et à des médicaments et vaccins essentiels sûrs, efficaces, de qualité et d’un coût abordable</a:t>
            </a:r>
            <a:endParaRPr lang="en-US" sz="1200" dirty="0"/>
          </a:p>
          <a:p>
            <a:r>
              <a:rPr lang="en-US" sz="2400" b="1" dirty="0" err="1"/>
              <a:t>Soins</a:t>
            </a:r>
            <a:r>
              <a:rPr lang="en-US" sz="2400" b="1" dirty="0"/>
              <a:t> de </a:t>
            </a:r>
            <a:r>
              <a:rPr lang="en-US" sz="2400" b="1" dirty="0" err="1"/>
              <a:t>santé</a:t>
            </a:r>
            <a:r>
              <a:rPr lang="en-US" sz="2400" b="1" dirty="0"/>
              <a:t> </a:t>
            </a:r>
            <a:r>
              <a:rPr lang="en-US" sz="2400" b="1" dirty="0" err="1"/>
              <a:t>primaires</a:t>
            </a:r>
            <a:endParaRPr lang="en-US" sz="2400" b="1" dirty="0"/>
          </a:p>
          <a:p>
            <a:r>
              <a:rPr lang="fr-FR" dirty="0"/>
              <a:t>Les soins de santé primaires constituent une approche de la santé tenant compte de la société dans son ensemble qui vise à garantir le niveau de santé et de bien-être le plus élevé possible et sa répartition équitable en accordant la priorité aux besoins des populations le plus tôt possible tout au long de la chaîne de soins […] et en restant le plus proche possible de l’environnement quotidien des populations.</a:t>
            </a:r>
            <a:r>
              <a:rPr lang="en-US" dirty="0"/>
              <a:t> </a:t>
            </a:r>
          </a:p>
          <a:p>
            <a:r>
              <a:rPr lang="en-US" u="sng" dirty="0"/>
              <a:t>Trois </a:t>
            </a:r>
            <a:r>
              <a:rPr lang="en-US" u="sng" dirty="0" err="1"/>
              <a:t>composantes</a:t>
            </a:r>
            <a:r>
              <a:rPr lang="en-US" u="sng" dirty="0"/>
              <a:t> </a:t>
            </a:r>
            <a:r>
              <a:rPr lang="en-US" u="sng" dirty="0" err="1"/>
              <a:t>interdépendantes</a:t>
            </a:r>
            <a:r>
              <a:rPr lang="en-US" u="sng" dirty="0"/>
              <a:t> et </a:t>
            </a:r>
            <a:r>
              <a:rPr lang="en-US" u="sng" dirty="0" err="1"/>
              <a:t>complémentaires</a:t>
            </a:r>
            <a:r>
              <a:rPr lang="en-US" u="sng" dirty="0"/>
              <a:t> :</a:t>
            </a:r>
          </a:p>
          <a:p>
            <a:r>
              <a:rPr lang="en-US" dirty="0"/>
              <a:t>1. </a:t>
            </a:r>
            <a:r>
              <a:rPr lang="fr-FR" dirty="0"/>
              <a:t>Satisfaire les besoins en santé des populations moyennant des services complets de promotion de la santé, de protection, de prévention, de traitement, de réadaptation et de soins palliatifs par les soins primaires et la santé publique ;</a:t>
            </a:r>
            <a:r>
              <a:rPr lang="en-US" dirty="0"/>
              <a:t> </a:t>
            </a:r>
          </a:p>
          <a:p>
            <a:r>
              <a:rPr lang="en-US" dirty="0"/>
              <a:t>2. </a:t>
            </a:r>
            <a:r>
              <a:rPr lang="fr-FR" dirty="0"/>
              <a:t>Tenir compte systématiquement des déterminants de la santé plus larges (y compris les facteurs sociaux, économiques et environnementaux) par des politiques basées sur des données probantes et des actions dans tous les secteurs ;</a:t>
            </a:r>
            <a:r>
              <a:rPr lang="en-US" dirty="0"/>
              <a:t> </a:t>
            </a:r>
          </a:p>
          <a:p>
            <a:r>
              <a:rPr lang="en-US" dirty="0"/>
              <a:t>3. </a:t>
            </a:r>
            <a:r>
              <a:rPr lang="fr-FR" dirty="0"/>
              <a:t>Permettre aux individus, aux familles et aux communautés d’optimiser leur santé en la préservant, en jouant un rôle actif dans sa planification, en s’auto-administrant des soins et en participant à la prestation des services.</a:t>
            </a:r>
            <a:r>
              <a:rPr lang="en-US" dirty="0"/>
              <a:t> </a:t>
            </a:r>
          </a:p>
          <a:p>
            <a:r>
              <a:rPr lang="en-GB" sz="1600" dirty="0">
                <a:solidFill>
                  <a:srgbClr val="FF0000"/>
                </a:solidFill>
                <a:hlinkClick r:id="rId3"/>
              </a:rPr>
              <a:t>https://www.who.int/docs/default-source/primary-health/vision.pdf?sfvrsn=c3119034_2</a:t>
            </a:r>
            <a:r>
              <a:rPr lang="en-GB" sz="1600" dirty="0">
                <a:solidFill>
                  <a:srgbClr val="FF0000"/>
                </a:solidFill>
              </a:rPr>
              <a:t> </a:t>
            </a:r>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83492" y="5219928"/>
            <a:ext cx="461665" cy="1352550"/>
          </a:xfrm>
          <a:prstGeom prst="rect">
            <a:avLst/>
          </a:prstGeom>
          <a:noFill/>
        </p:spPr>
        <p:txBody>
          <a:bodyPr vert="vert270" wrap="none" rtlCol="0">
            <a:spAutoFit/>
          </a:bodyPr>
          <a:lstStyle/>
          <a:p>
            <a:r>
              <a:rPr lang="en-US" dirty="0" err="1">
                <a:solidFill>
                  <a:schemeClr val="bg1"/>
                </a:solidFill>
              </a:rPr>
              <a:t>Cours</a:t>
            </a:r>
            <a:r>
              <a:rPr lang="en-US" dirty="0">
                <a:solidFill>
                  <a:schemeClr val="bg1"/>
                </a:solidFill>
              </a:rPr>
              <a:t> H.E.L.P.</a:t>
            </a:r>
          </a:p>
        </p:txBody>
      </p:sp>
      <p:pic>
        <p:nvPicPr>
          <p:cNvPr id="4" name="Picture 3">
            <a:extLst>
              <a:ext uri="{FF2B5EF4-FFF2-40B4-BE49-F238E27FC236}">
                <a16:creationId xmlns:a16="http://schemas.microsoft.com/office/drawing/2014/main" id="{AD9CEE6B-FBD8-4F1C-8244-F07115066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08" y="2922814"/>
            <a:ext cx="4014385" cy="3935186"/>
          </a:xfrm>
          <a:prstGeom prst="rect">
            <a:avLst/>
          </a:prstGeom>
        </p:spPr>
      </p:pic>
      <p:pic>
        <p:nvPicPr>
          <p:cNvPr id="6" name="Picture 5">
            <a:extLst>
              <a:ext uri="{FF2B5EF4-FFF2-40B4-BE49-F238E27FC236}">
                <a16:creationId xmlns:a16="http://schemas.microsoft.com/office/drawing/2014/main" id="{4A14DE24-8E4E-4314-B301-90B86196D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08" y="138579"/>
            <a:ext cx="3944454" cy="2597121"/>
          </a:xfrm>
          <a:prstGeom prst="rect">
            <a:avLst/>
          </a:prstGeom>
        </p:spPr>
      </p:pic>
    </p:spTree>
    <p:extLst>
      <p:ext uri="{BB962C8B-B14F-4D97-AF65-F5344CB8AC3E}">
        <p14:creationId xmlns:p14="http://schemas.microsoft.com/office/powerpoint/2010/main" val="2232517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_dlc_DocId xmlns="a8a2af44-4b8d-404b-a8bd-4186350a523c">TSASSIST-19-3370</_dlc_DocId>
    <TaxCatchAll xmlns="a8a2af44-4b8d-404b-a8bd-4186350a523c">
      <Value>31</Value>
      <Value>4</Value>
      <Value>54</Value>
      <Value>2</Value>
      <Value>1</Value>
      <Value>3</Value>
    </TaxCatchAll>
    <_dlc_DocIdUrl xmlns="a8a2af44-4b8d-404b-a8bd-4186350a523c">
      <Url>https://collab.ext.icrc.org/sites/TS_ASSIST/_layouts/15/DocIdRedir.aspx?ID=TSASSIST-19-3370</Url>
      <Description>TSASSIST-19-3370</Description>
    </_dlc_DocIdUrl>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Period_x0020_start xmlns="a8a2af44-4b8d-404b-a8bd-4186350a523c">2020-02-05T23:00:00+00:00</Period_x0020_start>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IsRecord xmlns="71402401-ee9a-4cfa-82a8-ebbd88d5d766">true</ICRCIMP_IsRecord>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IsIntranet xmlns="a8a2af44-4b8d-404b-a8bd-4186350a523c">false</IsIntranet>
    <ICRCIMP_RMIdentifier xmlns="71402401-ee9a-4cfa-82a8-ebbd88d5d766" xsi:nil="true"/>
    <RatingCount xmlns="http://schemas.microsoft.com/sharepoint/v3" xsi:nil="true"/>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documentManagement>
</p:properties>
</file>

<file path=customXml/item5.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Props1.xml><?xml version="1.0" encoding="utf-8"?>
<ds:datastoreItem xmlns:ds="http://schemas.openxmlformats.org/officeDocument/2006/customXml" ds:itemID="{B3829FE4-E6D9-4462-ABDD-55B361FFB8FF}">
  <ds:schemaRefs>
    <ds:schemaRef ds:uri="http://schemas.microsoft.com/sharepoint/v3/contenttype/forms"/>
  </ds:schemaRefs>
</ds:datastoreItem>
</file>

<file path=customXml/itemProps2.xml><?xml version="1.0" encoding="utf-8"?>
<ds:datastoreItem xmlns:ds="http://schemas.openxmlformats.org/officeDocument/2006/customXml" ds:itemID="{88CFDD3F-0F30-439B-8498-98AAFFAEF1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D8B3FB-278B-4A6F-8B66-254DC61F2F39}">
  <ds:schemaRefs>
    <ds:schemaRef ds:uri="http://schemas.microsoft.com/sharepoint/events"/>
  </ds:schemaRefs>
</ds:datastoreItem>
</file>

<file path=customXml/itemProps4.xml><?xml version="1.0" encoding="utf-8"?>
<ds:datastoreItem xmlns:ds="http://schemas.openxmlformats.org/officeDocument/2006/customXml" ds:itemID="{183F3479-CF09-4797-8968-0EC806D75F7B}">
  <ds:schemaRefs>
    <ds:schemaRef ds:uri="http://schemas.microsoft.com/office/2006/metadata/properties"/>
    <ds:schemaRef ds:uri="http://schemas.microsoft.com/office/infopath/2007/PartnerControls"/>
    <ds:schemaRef ds:uri="71402401-ee9a-4cfa-82a8-ebbd88d5d766"/>
    <ds:schemaRef ds:uri="a8a2af44-4b8d-404b-a8bd-4186350a523c"/>
    <ds:schemaRef ds:uri="775538c5-eb89-48ba-a372-0acd5d6f1291"/>
    <ds:schemaRef ds:uri="http://schemas.microsoft.com/sharepoint/v3"/>
  </ds:schemaRefs>
</ds:datastoreItem>
</file>

<file path=customXml/itemProps5.xml><?xml version="1.0" encoding="utf-8"?>
<ds:datastoreItem xmlns:ds="http://schemas.openxmlformats.org/officeDocument/2006/customXml" ds:itemID="{A0B2509A-8230-4867-BEDE-7C177C64BE1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3251</TotalTime>
  <Words>5811</Words>
  <Application>Microsoft Office PowerPoint</Application>
  <PresentationFormat>Widescreen</PresentationFormat>
  <Paragraphs>609</Paragraphs>
  <Slides>47</Slides>
  <Notes>43</Notes>
  <HiddenSlides>1</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6" baseType="lpstr">
      <vt:lpstr>Arial</vt:lpstr>
      <vt:lpstr>Calibri</vt:lpstr>
      <vt:lpstr>Calibri Light</vt:lpstr>
      <vt:lpstr>Segoe Condensed</vt:lpstr>
      <vt:lpstr>Symbol</vt:lpstr>
      <vt:lpstr>Times New Roman</vt:lpstr>
      <vt:lpstr>Wingdings</vt:lpstr>
      <vt:lpstr>Office Theme</vt:lpstr>
      <vt:lpstr>Drawing</vt:lpstr>
      <vt:lpstr>PowerPoint Presentation</vt:lpstr>
      <vt:lpstr>Objectifs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Contextes humanitaires adaptés «Programmes de services de santé essentiels»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Eirini Karanisa</dc:creator>
  <cp:lastModifiedBy>Aleksandra Kokanovic</cp:lastModifiedBy>
  <cp:revision>157</cp:revision>
  <cp:lastPrinted>2019-07-05T11:31:10Z</cp:lastPrinted>
  <dcterms:created xsi:type="dcterms:W3CDTF">2018-11-12T09:02:28Z</dcterms:created>
  <dcterms:modified xsi:type="dcterms:W3CDTF">2023-07-19T12:55:22Z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RCIMP_IHT">
    <vt:lpwstr>4;#Internal|23eb6094-56fc-4ad4-8ae2-cf1575a694f0</vt:lpwstr>
  </property>
  <property fmtid="{D5CDD505-2E9C-101B-9397-08002B2CF9AE}" pid="3" name="ICRCIMP_Country">
    <vt:lpwstr>2;#No Country|1f55df4f-c103-4303-b974-426a8e7d1d06</vt:lpwstr>
  </property>
  <property fmtid="{D5CDD505-2E9C-101B-9397-08002B2CF9AE}" pid="4" name="ICRCIMP_RMUnitInCharge">
    <vt:lpwstr>31;#GVA_OP_ASSIST_HELP|c53394dc-0df0-45c5-8220-3bdc97c5e4ad</vt:lpwstr>
  </property>
  <property fmtid="{D5CDD505-2E9C-101B-9397-08002B2CF9AE}" pid="5" name="ICRCIMP_ManageAccess">
    <vt:bool>false</vt:bool>
  </property>
  <property fmtid="{D5CDD505-2E9C-101B-9397-08002B2CF9AE}" pid="6" name="ContentTypeId">
    <vt:lpwstr>0x010100F306B2604BE44180B8B82333BE64DF4E005A5CBB6C53404A16AAEA5338BA523999000A8DC57427FE8447B6BC7D6E7F551E9D</vt:lpwstr>
  </property>
  <property fmtid="{D5CDD505-2E9C-101B-9397-08002B2CF9AE}" pid="7" name="Key Issue">
    <vt:lpwstr>3;#- No key issue|32056555-74b8-4174-9beb-b0d6d010855f</vt:lpwstr>
  </property>
  <property fmtid="{D5CDD505-2E9C-101B-9397-08002B2CF9AE}" pid="8" name="_dlc_DocIdItemGuid">
    <vt:lpwstr>2096a476-0039-4cd3-885c-93c4e56c1877</vt:lpwstr>
  </property>
  <property fmtid="{D5CDD505-2E9C-101B-9397-08002B2CF9AE}" pid="9" name="ICRCIMP_BusinessFunction">
    <vt:lpwstr>1;#Assistance|9015aaae-65d7-4217-8889-581aaffe05a3</vt:lpwstr>
  </property>
  <property fmtid="{D5CDD505-2E9C-101B-9397-08002B2CF9AE}" pid="10" name="ICRCIMP_OrganizationalAccronym">
    <vt:lpwstr/>
  </property>
  <property fmtid="{D5CDD505-2E9C-101B-9397-08002B2CF9AE}" pid="11" name="ICRCIMP_DocumentType">
    <vt:lpwstr>54;#Presentation|7ffa6903-4a6e-4c70-8f5c-101a463ec6d0</vt:lpwstr>
  </property>
  <property fmtid="{D5CDD505-2E9C-101B-9397-08002B2CF9AE}" pid="12" name="ICRCIMP_Keyword">
    <vt:lpwstr/>
  </property>
  <property fmtid="{D5CDD505-2E9C-101B-9397-08002B2CF9AE}" pid="13" name="ICRCIMP_KeyIssue">
    <vt:lpwstr/>
  </property>
  <property fmtid="{D5CDD505-2E9C-101B-9397-08002B2CF9AE}" pid="14" name="ICRCIMP_OrganizationalUnit">
    <vt:lpwstr/>
  </property>
  <property fmtid="{D5CDD505-2E9C-101B-9397-08002B2CF9AE}" pid="15" name="ICRCIMP_Site_H">
    <vt:lpwstr/>
  </property>
  <property fmtid="{D5CDD505-2E9C-101B-9397-08002B2CF9AE}" pid="16" name="ICRCIMP_Site">
    <vt:lpwstr/>
  </property>
  <property fmtid="{D5CDD505-2E9C-101B-9397-08002B2CF9AE}" pid="17" name="ICRCIMP_OrganizationalUnit_H">
    <vt:lpwstr/>
  </property>
</Properties>
</file>