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57" r:id="rId2"/>
    <p:sldId id="610" r:id="rId3"/>
    <p:sldId id="608" r:id="rId4"/>
    <p:sldId id="441" r:id="rId5"/>
    <p:sldId id="416" r:id="rId6"/>
    <p:sldId id="447" r:id="rId7"/>
    <p:sldId id="418" r:id="rId8"/>
    <p:sldId id="458" r:id="rId9"/>
    <p:sldId id="605" r:id="rId10"/>
    <p:sldId id="420" r:id="rId11"/>
    <p:sldId id="419" r:id="rId12"/>
    <p:sldId id="417" r:id="rId13"/>
    <p:sldId id="421" r:id="rId14"/>
    <p:sldId id="604" r:id="rId15"/>
    <p:sldId id="445" r:id="rId16"/>
    <p:sldId id="425" r:id="rId17"/>
    <p:sldId id="426" r:id="rId18"/>
    <p:sldId id="452" r:id="rId19"/>
    <p:sldId id="428" r:id="rId20"/>
    <p:sldId id="424" r:id="rId21"/>
    <p:sldId id="429" r:id="rId22"/>
    <p:sldId id="455" r:id="rId23"/>
    <p:sldId id="456" r:id="rId24"/>
    <p:sldId id="430" r:id="rId25"/>
    <p:sldId id="459" r:id="rId26"/>
    <p:sldId id="433" r:id="rId27"/>
    <p:sldId id="607" r:id="rId28"/>
    <p:sldId id="609" r:id="rId29"/>
    <p:sldId id="601" r:id="rId30"/>
    <p:sldId id="439" r:id="rId31"/>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8" autoAdjust="0"/>
    <p:restoredTop sz="91993" autoAdjust="0"/>
  </p:normalViewPr>
  <p:slideViewPr>
    <p:cSldViewPr snapToGrid="0" showGuides="1">
      <p:cViewPr varScale="1">
        <p:scale>
          <a:sx n="114" d="100"/>
          <a:sy n="114" d="100"/>
        </p:scale>
        <p:origin x="108" y="228"/>
      </p:cViewPr>
      <p:guideLst>
        <p:guide orient="horz" pos="2160"/>
        <p:guide pos="3840"/>
      </p:guideLst>
    </p:cSldViewPr>
  </p:slideViewPr>
  <p:notesTextViewPr>
    <p:cViewPr>
      <p:scale>
        <a:sx n="1" d="1"/>
        <a:sy n="1" d="1"/>
      </p:scale>
      <p:origin x="0" y="0"/>
    </p:cViewPr>
  </p:notesTextViewPr>
  <p:sorterViewPr>
    <p:cViewPr>
      <p:scale>
        <a:sx n="100" d="100"/>
        <a:sy n="100" d="100"/>
      </p:scale>
      <p:origin x="0" y="-19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5.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t>03/02/2023</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t>‹Nr.›</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t>03.02.2023</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t>‹Nr.›</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ltLang="fr-FR">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1B63BB5-6FC7-4125-82E5-0C6B19537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A8C72941-5DA3-4673-B59A-E9CF664C66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ea typeface="ＭＳ Ｐゴシック" panose="020B0600070205080204" pitchFamily="34" charset="-128"/>
              </a:rPr>
              <a:t>Humanitarian response in urban areas is major challenge of today’s humanitarian crisis. In order summarize this introduction on urban contexts, let’s watch the following animation that summarize key messages of this video and introduce you the topics of the next ones.</a:t>
            </a:r>
          </a:p>
          <a:p>
            <a:endParaRPr lang="en-US" altLang="fr-FR">
              <a:ea typeface="ＭＳ Ｐゴシック" panose="020B0600070205080204" pitchFamily="34" charset="-128"/>
            </a:endParaRPr>
          </a:p>
        </p:txBody>
      </p:sp>
      <p:sp>
        <p:nvSpPr>
          <p:cNvPr id="105476" name="Slide Number Placeholder 3">
            <a:extLst>
              <a:ext uri="{FF2B5EF4-FFF2-40B4-BE49-F238E27FC236}">
                <a16:creationId xmlns:a16="http://schemas.microsoft.com/office/drawing/2014/main" id="{D527E961-D568-4CEB-B9A0-A826C55188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C1ECB5D-9B09-49AC-AD82-2D402EC6BDB0}" type="slidenum">
              <a:rPr lang="fr-FR" altLang="de-DE" sz="1200" smtClean="0">
                <a:latin typeface="Calibri" panose="020F0502020204030204" pitchFamily="34" charset="0"/>
              </a:rPr>
              <a:pPr/>
              <a:t>13</a:t>
            </a:fld>
            <a:endParaRPr lang="fr-FR" altLang="de-DE" sz="1200">
              <a:latin typeface="Calibri" panose="020F0502020204030204" pitchFamily="34" charset="0"/>
            </a:endParaRPr>
          </a:p>
        </p:txBody>
      </p:sp>
    </p:spTree>
    <p:extLst>
      <p:ext uri="{BB962C8B-B14F-4D97-AF65-F5344CB8AC3E}">
        <p14:creationId xmlns:p14="http://schemas.microsoft.com/office/powerpoint/2010/main" val="87050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14</a:t>
            </a:fld>
            <a:endParaRPr lang="fr-CH"/>
          </a:p>
        </p:txBody>
      </p:sp>
    </p:spTree>
    <p:extLst>
      <p:ext uri="{BB962C8B-B14F-4D97-AF65-F5344CB8AC3E}">
        <p14:creationId xmlns:p14="http://schemas.microsoft.com/office/powerpoint/2010/main" val="281035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a:ea typeface="ＭＳ Ｐゴシック" panose="020B0600070205080204" pitchFamily="34" charset="-128"/>
              </a:rPr>
              <a:t>Protracted conflicts have different types of impacts on urban essential services:</a:t>
            </a:r>
          </a:p>
          <a:p>
            <a:pPr marL="171450" indent="-171450">
              <a:buFont typeface="Arial" panose="020B0604020202020204" pitchFamily="34" charset="0"/>
              <a:buChar char="•"/>
            </a:pPr>
            <a:r>
              <a:rPr lang="en-US" altLang="fr-FR" dirty="0">
                <a:ea typeface="ＭＳ Ｐゴシック" panose="020B0600070205080204" pitchFamily="34" charset="-128"/>
              </a:rPr>
              <a:t>The </a:t>
            </a:r>
            <a:r>
              <a:rPr lang="en-US" altLang="fr-FR" b="1" dirty="0">
                <a:ea typeface="ＭＳ Ｐゴシック" panose="020B0600070205080204" pitchFamily="34" charset="-128"/>
              </a:rPr>
              <a:t>direct impact </a:t>
            </a:r>
            <a:r>
              <a:rPr lang="en-US" altLang="fr-FR" dirty="0">
                <a:ea typeface="ＭＳ Ｐゴシック" panose="020B0600070205080204" pitchFamily="34" charset="-128"/>
              </a:rPr>
              <a:t>which is the immediate and physical impact caused directly by armed conflict, such as damages to essential urban infrastructure, </a:t>
            </a:r>
          </a:p>
          <a:p>
            <a:pPr marL="171450" indent="-171450">
              <a:buFont typeface="Arial" panose="020B0604020202020204" pitchFamily="34" charset="0"/>
              <a:buChar char="•"/>
            </a:pPr>
            <a:r>
              <a:rPr lang="en-US" altLang="fr-FR" dirty="0">
                <a:ea typeface="ＭＳ Ｐゴシック" panose="020B0600070205080204" pitchFamily="34" charset="-128"/>
              </a:rPr>
              <a:t>And the </a:t>
            </a:r>
            <a:r>
              <a:rPr lang="fr-CH" altLang="fr-FR" b="1" dirty="0">
                <a:ea typeface="ＭＳ Ｐゴシック" panose="020B0600070205080204" pitchFamily="34" charset="-128"/>
              </a:rPr>
              <a:t>indirect impact </a:t>
            </a:r>
            <a:r>
              <a:rPr lang="fr-CH" altLang="fr-FR" dirty="0" err="1">
                <a:ea typeface="ＭＳ Ｐゴシック" panose="020B0600070205080204" pitchFamily="34" charset="-128"/>
              </a:rPr>
              <a:t>which</a:t>
            </a:r>
            <a:r>
              <a:rPr lang="fr-CH" altLang="fr-FR" dirty="0">
                <a:ea typeface="ＭＳ Ｐゴシック" panose="020B0600070205080204" pitchFamily="34" charset="-128"/>
              </a:rPr>
              <a:t> </a:t>
            </a:r>
            <a:r>
              <a:rPr lang="en-US" altLang="fr-FR" dirty="0">
                <a:ea typeface="ＭＳ Ｐゴシック" panose="020B0600070205080204" pitchFamily="34" charset="-128"/>
              </a:rPr>
              <a:t>derives from direct impact, affecting an associated component of a system, usually in the short to medium term. An example is the “brain drain” that occurs following attacks on staff. </a:t>
            </a:r>
          </a:p>
          <a:p>
            <a:r>
              <a:rPr lang="en-US" altLang="fr-FR" dirty="0">
                <a:ea typeface="ＭＳ Ｐゴシック" panose="020B0600070205080204" pitchFamily="34" charset="-128"/>
                <a:sym typeface="Wingdings" panose="05000000000000000000" pitchFamily="2" charset="2"/>
              </a:rPr>
              <a:t> </a:t>
            </a:r>
            <a:r>
              <a:rPr lang="en-US" altLang="fr-FR" dirty="0">
                <a:ea typeface="ＭＳ Ｐゴシック" panose="020B0600070205080204" pitchFamily="34" charset="-128"/>
              </a:rPr>
              <a:t>These impacts can accumulate over time, resulting in </a:t>
            </a:r>
            <a:r>
              <a:rPr lang="en-US" altLang="fr-FR" b="1" dirty="0">
                <a:ea typeface="ＭＳ Ｐゴシック" panose="020B0600070205080204" pitchFamily="34" charset="-128"/>
              </a:rPr>
              <a:t>cumulative impact</a:t>
            </a:r>
            <a:r>
              <a:rPr lang="en-US" altLang="fr-FR" dirty="0">
                <a:ea typeface="ＭＳ Ｐゴシック" panose="020B0600070205080204" pitchFamily="34" charset="-128"/>
              </a:rPr>
              <a:t>, for example, in a lack of maintenance planning due to insufficient long-term staffing.</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Let’s see more into details how theses different types of impacts affect the three critical elements of essential services</a:t>
            </a: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15</a:t>
            </a:fld>
            <a:endParaRPr lang="fr-CH"/>
          </a:p>
        </p:txBody>
      </p:sp>
    </p:spTree>
    <p:extLst>
      <p:ext uri="{BB962C8B-B14F-4D97-AF65-F5344CB8AC3E}">
        <p14:creationId xmlns:p14="http://schemas.microsoft.com/office/powerpoint/2010/main" val="3517300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3E62E6EB-FF41-4C2C-BA64-89C9C11AF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D5528D8C-262B-472D-A5C6-00E573D8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Destruction of or damage to infrastructure and equipment is an example of direct impact on hardware.  However this pictures does not illustrate a direct impact, but an indirect one. Indeed, this pipe is leaking not because of explosive munitions, but due to the coping mechanisms of people affected. The inhabitants were no longer supplied by the main network and they made holes in the nearest pipes in order to have access to water. Sometimes coping mechanisms from inhabitants can result in negative effect on public health. </a:t>
            </a:r>
            <a:endParaRPr lang="fr-CH" altLang="fr-FR" dirty="0">
              <a:ea typeface="ＭＳ Ｐゴシック" panose="020B0600070205080204" pitchFamily="34" charset="-128"/>
            </a:endParaRPr>
          </a:p>
        </p:txBody>
      </p:sp>
      <p:sp>
        <p:nvSpPr>
          <p:cNvPr id="111620" name="Slide Number Placeholder 3">
            <a:extLst>
              <a:ext uri="{FF2B5EF4-FFF2-40B4-BE49-F238E27FC236}">
                <a16:creationId xmlns:a16="http://schemas.microsoft.com/office/drawing/2014/main" id="{DE3C844F-EE44-4D55-AD20-2FFA0AD74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8431D13-1F9F-414D-8946-F5A633F5AE83}" type="slidenum">
              <a:rPr lang="fr-FR" altLang="de-DE" sz="1200" smtClean="0">
                <a:latin typeface="Calibri" panose="020F0502020204030204" pitchFamily="34" charset="0"/>
              </a:rPr>
              <a:pPr/>
              <a:t>16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37051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9D70E08-8F67-4F2D-BCFF-17024E9ACC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8C335B9D-1349-453F-BBA4-5F18C0DFB8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Another example of indirect impact on critical hardware is this water pumping station In that case, functional equipment were removed gradually by water utility staff to a more crucial part of the system to respond to an emergency. As a result, this water pumping was rendered completely inoperable. We call this phenomena cannibalization of critical hardware components. </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13668" name="Slide Number Placeholder 3">
            <a:extLst>
              <a:ext uri="{FF2B5EF4-FFF2-40B4-BE49-F238E27FC236}">
                <a16:creationId xmlns:a16="http://schemas.microsoft.com/office/drawing/2014/main" id="{02C90766-5F6F-44C3-B7FA-8399A8158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FAE203-A25D-44B0-9477-A5A828616B1A}" type="slidenum">
              <a:rPr lang="fr-FR" altLang="de-DE" sz="1200" smtClean="0">
                <a:latin typeface="Calibri" panose="020F0502020204030204" pitchFamily="34" charset="0"/>
              </a:rPr>
              <a:pPr/>
              <a:t>17</a:t>
            </a:fld>
            <a:endParaRPr lang="fr-FR" altLang="de-DE" sz="1200">
              <a:latin typeface="Calibri" panose="020F0502020204030204" pitchFamily="34" charset="0"/>
            </a:endParaRPr>
          </a:p>
        </p:txBody>
      </p:sp>
    </p:spTree>
    <p:extLst>
      <p:ext uri="{BB962C8B-B14F-4D97-AF65-F5344CB8AC3E}">
        <p14:creationId xmlns:p14="http://schemas.microsoft.com/office/powerpoint/2010/main" val="337018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1D94849-AC3C-4625-AA83-60780EFB8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91CFB974-E045-46B2-BB63-E9D7CB8A8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i="1" dirty="0">
                <a:ea typeface="ＭＳ Ｐゴシック" panose="020B0600070205080204" pitchFamily="34" charset="-128"/>
              </a:rPr>
              <a:t>Direct impact on critical consumables </a:t>
            </a:r>
            <a:r>
              <a:rPr lang="en-US" altLang="fr-FR" dirty="0">
                <a:ea typeface="ＭＳ Ｐゴシック" panose="020B0600070205080204" pitchFamily="34" charset="-128"/>
              </a:rPr>
              <a:t>is related primarily to their destruction such as in  the picture of the destruction of a warehouse of an electrical utility following a bombing. As a result, the electrical company lost its capacity to react to breakdowns</a:t>
            </a:r>
            <a:endParaRPr lang="fr-CH" altLang="fr-FR" dirty="0">
              <a:ea typeface="ＭＳ Ｐゴシック" panose="020B0600070205080204" pitchFamily="34" charset="-128"/>
            </a:endParaRPr>
          </a:p>
        </p:txBody>
      </p:sp>
      <p:sp>
        <p:nvSpPr>
          <p:cNvPr id="115716" name="Slide Number Placeholder 3">
            <a:extLst>
              <a:ext uri="{FF2B5EF4-FFF2-40B4-BE49-F238E27FC236}">
                <a16:creationId xmlns:a16="http://schemas.microsoft.com/office/drawing/2014/main" id="{B65D28A9-8031-4E49-B5FE-ED4811AE2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BB19CF1-661D-407C-B3C1-F7C923D4782B}" type="slidenum">
              <a:rPr lang="fr-FR" altLang="de-DE" sz="1200" smtClean="0">
                <a:latin typeface="Calibri" panose="020F0502020204030204" pitchFamily="34" charset="0"/>
              </a:rPr>
              <a:pPr/>
              <a:t>18</a:t>
            </a:fld>
            <a:endParaRPr lang="fr-FR" altLang="de-DE" sz="1200">
              <a:latin typeface="Calibri" panose="020F0502020204030204" pitchFamily="34" charset="0"/>
            </a:endParaRPr>
          </a:p>
        </p:txBody>
      </p:sp>
    </p:spTree>
    <p:extLst>
      <p:ext uri="{BB962C8B-B14F-4D97-AF65-F5344CB8AC3E}">
        <p14:creationId xmlns:p14="http://schemas.microsoft.com/office/powerpoint/2010/main" val="255592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981B026-6CE6-4E53-8A40-28092013A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F2FA60C9-7C72-49C9-B580-D375CF376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dirty="0" err="1">
                <a:ea typeface="ＭＳ Ｐゴシック" panose="020B0600070205080204" pitchFamily="34" charset="-128"/>
              </a:rPr>
              <a:t>Looting</a:t>
            </a:r>
            <a:r>
              <a:rPr lang="fr-CH" altLang="fr-FR" dirty="0">
                <a:ea typeface="ＭＳ Ｐゴシック" panose="020B0600070205080204" pitchFamily="34" charset="-128"/>
              </a:rPr>
              <a:t> of water </a:t>
            </a:r>
            <a:r>
              <a:rPr lang="en-US" altLang="fr-FR" dirty="0">
                <a:ea typeface="ＭＳ Ｐゴシック" panose="020B0600070205080204" pitchFamily="34" charset="-128"/>
              </a:rPr>
              <a:t>or electricity providers’ warehouses is a classic example of </a:t>
            </a:r>
            <a:r>
              <a:rPr lang="en-US" altLang="fr-FR" i="1" dirty="0">
                <a:ea typeface="ＭＳ Ｐゴシック" panose="020B0600070205080204" pitchFamily="34" charset="-128"/>
              </a:rPr>
              <a:t>indirect impact on </a:t>
            </a:r>
            <a:r>
              <a:rPr lang="fr-CH" altLang="fr-FR" i="1" dirty="0" err="1">
                <a:ea typeface="ＭＳ Ｐゴシック" panose="020B0600070205080204" pitchFamily="34" charset="-128"/>
              </a:rPr>
              <a:t>critical</a:t>
            </a:r>
            <a:r>
              <a:rPr lang="fr-CH" altLang="fr-FR" i="1" dirty="0">
                <a:ea typeface="ＭＳ Ｐゴシック" panose="020B0600070205080204" pitchFamily="34" charset="-128"/>
              </a:rPr>
              <a:t> consumables as </a:t>
            </a:r>
            <a:r>
              <a:rPr lang="fr-CH" altLang="fr-FR" i="1" dirty="0" err="1">
                <a:ea typeface="ＭＳ Ｐゴシック" panose="020B0600070205080204" pitchFamily="34" charset="-128"/>
              </a:rPr>
              <a:t>we</a:t>
            </a:r>
            <a:r>
              <a:rPr lang="fr-CH" altLang="fr-FR" i="1" dirty="0">
                <a:ea typeface="ＭＳ Ｐゴシック" panose="020B0600070205080204" pitchFamily="34" charset="-128"/>
              </a:rPr>
              <a:t> can  </a:t>
            </a:r>
            <a:r>
              <a:rPr lang="fr-CH" altLang="fr-FR" i="1" dirty="0" err="1">
                <a:ea typeface="ＭＳ Ｐゴシック" panose="020B0600070205080204" pitchFamily="34" charset="-128"/>
              </a:rPr>
              <a:t>see</a:t>
            </a:r>
            <a:r>
              <a:rPr lang="fr-CH" altLang="fr-FR" i="1" dirty="0">
                <a:ea typeface="ＭＳ Ｐゴシック" panose="020B0600070205080204" pitchFamily="34" charset="-128"/>
              </a:rPr>
              <a:t> </a:t>
            </a:r>
            <a:r>
              <a:rPr lang="fr-CH" altLang="fr-FR" i="1" dirty="0" err="1">
                <a:ea typeface="ＭＳ Ｐゴシック" panose="020B0600070205080204" pitchFamily="34" charset="-128"/>
              </a:rPr>
              <a:t>here</a:t>
            </a:r>
            <a:r>
              <a:rPr lang="fr-CH" altLang="fr-FR" i="1" dirty="0">
                <a:ea typeface="ＭＳ Ｐゴシック" panose="020B0600070205080204" pitchFamily="34" charset="-128"/>
              </a:rPr>
              <a:t> in the </a:t>
            </a:r>
            <a:r>
              <a:rPr lang="fr-CH" altLang="fr-FR" i="1" dirty="0" err="1">
                <a:ea typeface="ＭＳ Ｐゴシック" panose="020B0600070205080204" pitchFamily="34" charset="-128"/>
              </a:rPr>
              <a:t>picture</a:t>
            </a:r>
            <a:r>
              <a:rPr lang="fr-CH" altLang="fr-FR" i="1" dirty="0">
                <a:ea typeface="ＭＳ Ｐゴシック" panose="020B0600070205080204" pitchFamily="34" charset="-128"/>
              </a:rPr>
              <a:t> of a </a:t>
            </a:r>
            <a:r>
              <a:rPr lang="fr-CH" altLang="fr-FR" i="1" dirty="0" err="1">
                <a:ea typeface="ＭＳ Ｐゴシック" panose="020B0600070205080204" pitchFamily="34" charset="-128"/>
              </a:rPr>
              <a:t>looted</a:t>
            </a:r>
            <a:r>
              <a:rPr lang="fr-CH" altLang="fr-FR" i="1" dirty="0">
                <a:ea typeface="ＭＳ Ｐゴシック" panose="020B0600070205080204" pitchFamily="34" charset="-128"/>
              </a:rPr>
              <a:t> water </a:t>
            </a:r>
            <a:r>
              <a:rPr lang="fr-CH" altLang="fr-FR" i="1" dirty="0" err="1">
                <a:ea typeface="ＭＳ Ｐゴシック" panose="020B0600070205080204" pitchFamily="34" charset="-128"/>
              </a:rPr>
              <a:t>treatment</a:t>
            </a:r>
            <a:r>
              <a:rPr lang="fr-CH" altLang="fr-FR" i="1" dirty="0">
                <a:ea typeface="ＭＳ Ｐゴシック" panose="020B0600070205080204" pitchFamily="34" charset="-128"/>
              </a:rPr>
              <a:t> plant.</a:t>
            </a:r>
            <a:endParaRPr lang="fr-CH" altLang="fr-FR" dirty="0">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BBB252B9-AB0E-4382-8387-6FAD070010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7213E5F-F469-4CC4-9803-7B80DAC6F50B}" type="slidenum">
              <a:rPr lang="fr-FR" altLang="de-DE" sz="1200" smtClean="0">
                <a:latin typeface="Calibri" panose="020F0502020204030204" pitchFamily="34" charset="0"/>
              </a:rPr>
              <a:pPr/>
              <a:t>19</a:t>
            </a:fld>
            <a:endParaRPr lang="fr-FR" altLang="de-DE" sz="1200">
              <a:latin typeface="Calibri" panose="020F0502020204030204" pitchFamily="34" charset="0"/>
            </a:endParaRPr>
          </a:p>
        </p:txBody>
      </p:sp>
    </p:spTree>
    <p:extLst>
      <p:ext uri="{BB962C8B-B14F-4D97-AF65-F5344CB8AC3E}">
        <p14:creationId xmlns:p14="http://schemas.microsoft.com/office/powerpoint/2010/main" val="324648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959EE5BD-BB96-4278-AC23-965A173ABE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A89E1BFE-CEED-4DFD-A11C-89DD75F2A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dirty="0">
                <a:ea typeface="ＭＳ Ｐゴシック" panose="020B0600070205080204" pitchFamily="34" charset="-128"/>
              </a:rPr>
              <a:t>One of the obvious direct impact on people is the casualties among essential staff due to the conflicts. As a result, there are fewer staff reporting to work and fewer staff willing to go the field to conduct routine operation and maintenance work. </a:t>
            </a:r>
          </a:p>
          <a:p>
            <a:pPr marL="171450" indent="-171450">
              <a:buFont typeface="Arial" panose="020B0604020202020204" pitchFamily="34" charset="0"/>
              <a:buChar char="•"/>
            </a:pPr>
            <a:r>
              <a:rPr lang="en-US" altLang="fr-FR" dirty="0">
                <a:ea typeface="ＭＳ Ｐゴシック" panose="020B0600070205080204" pitchFamily="34" charset="-128"/>
              </a:rPr>
              <a:t>Another direct impact on people is the poor or complete lack of access to a service component. </a:t>
            </a:r>
            <a:r>
              <a:rPr lang="en-US" altLang="fr-FR" b="1" dirty="0">
                <a:ea typeface="ＭＳ Ｐゴシック" panose="020B0600070205080204" pitchFamily="34" charset="-128"/>
              </a:rPr>
              <a:t>Here an example of ICRC providing secured access to municipal workers in order to perform emergency repairs.</a:t>
            </a:r>
          </a:p>
          <a:p>
            <a:pPr marL="171450" indent="-171450">
              <a:buFont typeface="Arial" panose="020B0604020202020204" pitchFamily="34" charset="0"/>
              <a:buChar char="•"/>
            </a:pPr>
            <a:r>
              <a:rPr lang="en-US" altLang="fr-FR" dirty="0">
                <a:ea typeface="ＭＳ Ｐゴシック" panose="020B0600070205080204" pitchFamily="34" charset="-128"/>
              </a:rPr>
              <a:t>An indirect impact of on critical people occurs when armed conflict and sanctions (or embargoes) begin to affect a country’s economy. It often results in staff salaries being reduced or delayed. As a consequence, staff services then resign or loose motivation reducing the likelihood of routine operation and maintenance from being carried out</a:t>
            </a:r>
          </a:p>
        </p:txBody>
      </p:sp>
      <p:sp>
        <p:nvSpPr>
          <p:cNvPr id="119812" name="Slide Number Placeholder 3">
            <a:extLst>
              <a:ext uri="{FF2B5EF4-FFF2-40B4-BE49-F238E27FC236}">
                <a16:creationId xmlns:a16="http://schemas.microsoft.com/office/drawing/2014/main" id="{A7A4CE81-0227-497C-B5F4-BBC8D50DDE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9252819C-95CB-40A2-BB39-719AB68E31F7}" type="slidenum">
              <a:rPr lang="fr-FR" altLang="de-DE" sz="1200" smtClean="0">
                <a:latin typeface="Calibri" panose="020F0502020204030204" pitchFamily="34" charset="0"/>
              </a:rPr>
              <a:pPr/>
              <a:t>20</a:t>
            </a:fld>
            <a:endParaRPr lang="fr-FR" altLang="de-DE" sz="1200">
              <a:latin typeface="Calibri" panose="020F0502020204030204" pitchFamily="34" charset="0"/>
            </a:endParaRPr>
          </a:p>
        </p:txBody>
      </p:sp>
    </p:spTree>
    <p:extLst>
      <p:ext uri="{BB962C8B-B14F-4D97-AF65-F5344CB8AC3E}">
        <p14:creationId xmlns:p14="http://schemas.microsoft.com/office/powerpoint/2010/main" val="198596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61FA030-AA74-4CC0-808B-75E21B81C3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5C47DCF2-FA7E-4319-8D15-B1E4650CC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i="1" dirty="0">
                <a:ea typeface="ＭＳ Ｐゴシック" panose="020B0600070205080204" pitchFamily="34" charset="-128"/>
              </a:rPr>
              <a:t>Cumulative impact </a:t>
            </a:r>
            <a:r>
              <a:rPr lang="en-US" altLang="fr-FR" dirty="0">
                <a:ea typeface="ＭＳ Ｐゴシック" panose="020B0600070205080204" pitchFamily="34" charset="-128"/>
              </a:rPr>
              <a:t>is the long-term deterioration in the performance of essential services through</a:t>
            </a:r>
          </a:p>
          <a:p>
            <a:pPr marL="171450" indent="-171450">
              <a:buFont typeface="Arial" panose="020B0604020202020204" pitchFamily="34" charset="0"/>
              <a:buChar char="•"/>
            </a:pPr>
            <a:r>
              <a:rPr lang="en-US" altLang="fr-FR" dirty="0">
                <a:ea typeface="ＭＳ Ｐゴシック" panose="020B0600070205080204" pitchFamily="34" charset="-128"/>
              </a:rPr>
              <a:t>incremental direct and indirect impacts on one or more of the critical components of essential services</a:t>
            </a:r>
          </a:p>
          <a:p>
            <a:pPr marL="171450" indent="-171450">
              <a:buFont typeface="Arial" panose="020B0604020202020204" pitchFamily="34" charset="0"/>
              <a:buChar char="•"/>
            </a:pPr>
            <a:r>
              <a:rPr lang="en-US" altLang="fr-FR" dirty="0">
                <a:ea typeface="ＭＳ Ｐゴシック" panose="020B0600070205080204" pitchFamily="34" charset="-128"/>
              </a:rPr>
              <a:t>Cumulative impact on essential services can be seen as a vicious cycle influenced by direct and indirect impacts. The accumulation ultimately affects public health and may contribute to the very conflict which created it. The cycle of impacts therefore lies within the cycles of conflict that characterize complex emergencies.</a:t>
            </a: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21860" name="Slide Number Placeholder 3">
            <a:extLst>
              <a:ext uri="{FF2B5EF4-FFF2-40B4-BE49-F238E27FC236}">
                <a16:creationId xmlns:a16="http://schemas.microsoft.com/office/drawing/2014/main" id="{9B14AC19-3F8C-422C-9E40-43626A4EB5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5FA6A96-24A8-4B57-B5A2-8EB552C96BA0}" type="slidenum">
              <a:rPr lang="fr-FR" altLang="de-DE" sz="1200" smtClean="0">
                <a:latin typeface="Calibri" panose="020F0502020204030204" pitchFamily="34" charset="0"/>
              </a:rPr>
              <a:pPr/>
              <a:t>21</a:t>
            </a:fld>
            <a:endParaRPr lang="fr-FR" altLang="de-DE" sz="1200">
              <a:latin typeface="Calibri" panose="020F0502020204030204" pitchFamily="34" charset="0"/>
            </a:endParaRPr>
          </a:p>
        </p:txBody>
      </p:sp>
    </p:spTree>
    <p:extLst>
      <p:ext uri="{BB962C8B-B14F-4D97-AF65-F5344CB8AC3E}">
        <p14:creationId xmlns:p14="http://schemas.microsoft.com/office/powerpoint/2010/main" val="213332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1EEB0478-EF32-42D0-B414-B765DA6073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6CFCF090-9122-4107-9B50-3B27CF083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anose="020B0600070205080204" pitchFamily="34" charset="-128"/>
            </a:endParaRPr>
          </a:p>
        </p:txBody>
      </p:sp>
      <p:sp>
        <p:nvSpPr>
          <p:cNvPr id="128004" name="Slide Number Placeholder 3">
            <a:extLst>
              <a:ext uri="{FF2B5EF4-FFF2-40B4-BE49-F238E27FC236}">
                <a16:creationId xmlns:a16="http://schemas.microsoft.com/office/drawing/2014/main" id="{B136B99B-1778-4FAF-9887-B0FB22126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D57CE0B-6F13-4BC4-B32F-75CFC85E26D5}" type="slidenum">
              <a:rPr lang="en-GB" altLang="fr-FR" sz="1200" smtClean="0">
                <a:solidFill>
                  <a:srgbClr val="000000"/>
                </a:solidFill>
                <a:latin typeface="Calibri" panose="020F0502020204030204" pitchFamily="34" charset="0"/>
              </a:rPr>
              <a:pPr/>
              <a:t>22</a:t>
            </a:fld>
            <a:endParaRPr lang="en-GB" altLang="fr-FR"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95585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8A19E1B-DCA1-4D02-87A2-8784174CA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5C0825F3-DF06-4660-9962-EFB91E086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ea typeface="ＭＳ Ｐゴシック" panose="020B0600070205080204" pitchFamily="34" charset="-128"/>
              </a:rPr>
              <a:t>The world is getting more urban and the conflicts also. Some 50 million people worldwide are affected by armed conflicts in urban areas. In addition, it is also estimated than 80% of displaced people find refugee in urban areas. On top of that, there is a sharp increase of protracted conflicts all around the world resulting in an unprecedented level of humanitarian needs. </a:t>
            </a:r>
          </a:p>
          <a:p>
            <a:r>
              <a:rPr lang="en-US" altLang="fr-FR">
                <a:ea typeface="ＭＳ Ｐゴシック" panose="020B0600070205080204" pitchFamily="34" charset="-128"/>
              </a:rPr>
              <a:t>Protracted conflicts in urban area is a challenge for humanitarian response. Indeed, humanitarian approach has been mainly designed to address needs in camps or rural contexts. There is a lack of expertise and knowledge for urban settings. In addition, current funding mechanisms and programming, both mainly on yearly basis, are not adapted to respond to humanitarian crisis due to protracted armed conflicts. </a:t>
            </a:r>
          </a:p>
          <a:p>
            <a:endParaRPr lang="en-US" altLang="fr-FR">
              <a:ea typeface="ＭＳ Ｐゴシック" panose="020B0600070205080204" pitchFamily="34" charset="-128"/>
            </a:endParaRPr>
          </a:p>
          <a:p>
            <a:endParaRPr lang="fr-CH" altLang="fr-FR">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16B0892B-96B6-424B-99F0-8F1D6603DA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D107BF5-0933-401B-878C-397F55ABDF8B}" type="slidenum">
              <a:rPr lang="fr-FR" altLang="de-DE" sz="1200" smtClean="0">
                <a:latin typeface="Calibri" panose="020F0502020204030204" pitchFamily="34" charset="0"/>
              </a:rPr>
              <a:pPr/>
              <a:t>5</a:t>
            </a:fld>
            <a:endParaRPr lang="fr-FR" altLang="de-DE" sz="1200">
              <a:latin typeface="Calibri" panose="020F0502020204030204" pitchFamily="34" charset="0"/>
            </a:endParaRPr>
          </a:p>
        </p:txBody>
      </p:sp>
    </p:spTree>
    <p:extLst>
      <p:ext uri="{BB962C8B-B14F-4D97-AF65-F5344CB8AC3E}">
        <p14:creationId xmlns:p14="http://schemas.microsoft.com/office/powerpoint/2010/main" val="127444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9018B0F8-D175-429A-A9F2-4AAAD4786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A5CCA458-F5F3-4543-A77B-BBDD13ADF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The cumulative impact of protracted urban crises and the associated erosion of public services, often lead to displacement, be it to host communities, communal facilities or camps. </a:t>
            </a:r>
            <a:endParaRPr lang="fr-CH" altLang="fr-FR" dirty="0">
              <a:ea typeface="ＭＳ Ｐゴシック" panose="020B0600070205080204" pitchFamily="34" charset="-128"/>
            </a:endParaRPr>
          </a:p>
        </p:txBody>
      </p:sp>
      <p:sp>
        <p:nvSpPr>
          <p:cNvPr id="130052" name="Slide Number Placeholder 3">
            <a:extLst>
              <a:ext uri="{FF2B5EF4-FFF2-40B4-BE49-F238E27FC236}">
                <a16:creationId xmlns:a16="http://schemas.microsoft.com/office/drawing/2014/main" id="{11363279-4D0D-4F33-AA1B-1D07830996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FF7CF64D-5B8C-4034-9C01-60F449A7F994}" type="slidenum">
              <a:rPr lang="en-GB" altLang="fr-FR" sz="1200" smtClean="0">
                <a:solidFill>
                  <a:srgbClr val="000000"/>
                </a:solidFill>
                <a:latin typeface="Calibri" panose="020F0502020204030204" pitchFamily="34" charset="0"/>
              </a:rPr>
              <a:pPr/>
              <a:t>23</a:t>
            </a:fld>
            <a:endParaRPr lang="en-GB" altLang="fr-FR" sz="1200">
              <a:solidFill>
                <a:srgbClr val="000000"/>
              </a:solidFill>
              <a:latin typeface="Calibri" panose="020F0502020204030204" pitchFamily="34" charset="0"/>
            </a:endParaRPr>
          </a:p>
        </p:txBody>
      </p:sp>
    </p:spTree>
    <p:extLst>
      <p:ext uri="{BB962C8B-B14F-4D97-AF65-F5344CB8AC3E}">
        <p14:creationId xmlns:p14="http://schemas.microsoft.com/office/powerpoint/2010/main" val="881906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0A79CE46-6F7D-4A84-80A3-6D50BC987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E1175663-3495-45B5-94DE-39B7136FAE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dirty="0">
                <a:ea typeface="ＭＳ Ｐゴシック" panose="020B0600070205080204" pitchFamily="34" charset="-128"/>
              </a:rPr>
              <a:t>The cumulative impact of protracted armed conflict on public health is much more difficult to track than its impact on the quality of coverage of any essential service.</a:t>
            </a:r>
          </a:p>
          <a:p>
            <a:pPr marL="171450" indent="-171450">
              <a:buFont typeface="Arial" panose="020B0604020202020204" pitchFamily="34" charset="0"/>
              <a:buChar char="•"/>
            </a:pPr>
            <a:r>
              <a:rPr lang="en-US" altLang="fr-FR" dirty="0">
                <a:ea typeface="ＭＳ Ｐゴシック" panose="020B0600070205080204" pitchFamily="34" charset="-128"/>
              </a:rPr>
              <a:t>Even a short disruption to the drinking water supply (as might be expected at the start of the hostilities) can greatly increase the probability of infection from diseases already present in the environment if the quality of the service was originally reliable. </a:t>
            </a:r>
          </a:p>
          <a:p>
            <a:pPr marL="171450" indent="-171450">
              <a:buFont typeface="Arial" panose="020B0604020202020204" pitchFamily="34" charset="0"/>
              <a:buChar char="•"/>
            </a:pPr>
            <a:r>
              <a:rPr lang="en-US" altLang="fr-FR" dirty="0">
                <a:ea typeface="ＭＳ Ｐゴシック" panose="020B0600070205080204" pitchFamily="34" charset="-128"/>
              </a:rPr>
              <a:t>As people’s immunity builds up with repeated disruptions to the water service, it is difficult to generalize the impact that any disruption would have on general health of the population. </a:t>
            </a:r>
          </a:p>
          <a:p>
            <a:pPr marL="171450" indent="-171450">
              <a:buFont typeface="Arial" panose="020B0604020202020204" pitchFamily="34" charset="0"/>
              <a:buChar char="•"/>
            </a:pPr>
            <a:r>
              <a:rPr lang="en-US" altLang="fr-FR" b="1" dirty="0">
                <a:ea typeface="ＭＳ Ｐゴシック" panose="020B0600070205080204" pitchFamily="34" charset="-128"/>
              </a:rPr>
              <a:t>However, the risk of a sustained increase in the incidence of endemics diseases is enhanced as the conflict drives more people and strains of illness into the city, particularly when the movements of people are coupled with poor general treatment of water and wastewater and incomplete immunization campaigns.</a:t>
            </a:r>
            <a:endParaRPr lang="fr-CH" altLang="fr-FR" b="1"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25956" name="Slide Number Placeholder 3">
            <a:extLst>
              <a:ext uri="{FF2B5EF4-FFF2-40B4-BE49-F238E27FC236}">
                <a16:creationId xmlns:a16="http://schemas.microsoft.com/office/drawing/2014/main" id="{48A90AF7-D496-42A8-9485-B0158CE8D8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F2A67D8-AB5F-42BF-A302-0DA243100D8C}" type="slidenum">
              <a:rPr lang="fr-FR" altLang="de-DE" sz="1200" smtClean="0">
                <a:latin typeface="Calibri" panose="020F0502020204030204" pitchFamily="34" charset="0"/>
              </a:rPr>
              <a:pPr/>
              <a:t>24</a:t>
            </a:fld>
            <a:endParaRPr lang="fr-FR" altLang="de-DE" sz="1200">
              <a:latin typeface="Calibri" panose="020F0502020204030204" pitchFamily="34" charset="0"/>
            </a:endParaRPr>
          </a:p>
        </p:txBody>
      </p:sp>
    </p:spTree>
    <p:extLst>
      <p:ext uri="{BB962C8B-B14F-4D97-AF65-F5344CB8AC3E}">
        <p14:creationId xmlns:p14="http://schemas.microsoft.com/office/powerpoint/2010/main" val="3714446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8D608E6A-EB93-4058-A788-AB21CAD32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648C6CE4-A819-492D-9F1C-0D482838AF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Humanitarian response in urban areas is major challenge of today’s humanitarian crisis. In order summarize this introduction on urban contexts, let’s watch the following animation that summarize key messages of this video and introduce you the topics of the next 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t>(SARC Homs Branch WATSAN Video)</a:t>
            </a:r>
            <a:endParaRPr lang="fr-CH" altLang="fr-FR" dirty="0"/>
          </a:p>
          <a:p>
            <a:endParaRPr lang="en-US" altLang="fr-FR" dirty="0">
              <a:ea typeface="ＭＳ Ｐゴシック" panose="020B0600070205080204" pitchFamily="34" charset="-128"/>
            </a:endParaRPr>
          </a:p>
        </p:txBody>
      </p:sp>
      <p:sp>
        <p:nvSpPr>
          <p:cNvPr id="132100" name="Slide Number Placeholder 3">
            <a:extLst>
              <a:ext uri="{FF2B5EF4-FFF2-40B4-BE49-F238E27FC236}">
                <a16:creationId xmlns:a16="http://schemas.microsoft.com/office/drawing/2014/main" id="{84961D1A-1373-431B-AD88-3ACAD397F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0DFD505-DEE0-4E49-BD1B-B3CFB61ADD5A}" type="slidenum">
              <a:rPr lang="fr-FR" altLang="de-DE" sz="1200" smtClean="0">
                <a:latin typeface="Calibri" panose="020F0502020204030204" pitchFamily="34" charset="0"/>
              </a:rPr>
              <a:pPr/>
              <a:t>25</a:t>
            </a:fld>
            <a:endParaRPr lang="fr-FR" altLang="de-DE" sz="1200">
              <a:latin typeface="Calibri" panose="020F0502020204030204" pitchFamily="34" charset="0"/>
            </a:endParaRPr>
          </a:p>
        </p:txBody>
      </p:sp>
    </p:spTree>
    <p:extLst>
      <p:ext uri="{BB962C8B-B14F-4D97-AF65-F5344CB8AC3E}">
        <p14:creationId xmlns:p14="http://schemas.microsoft.com/office/powerpoint/2010/main" val="92468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351266F3-FE26-4592-A82E-AEA31D99D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D5E14C60-FA0F-4E97-A2E2-58279B6B3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fr-FR" dirty="0">
                <a:ea typeface="ＭＳ Ｐゴシック" panose="020B0600070205080204" pitchFamily="34" charset="-128"/>
              </a:rPr>
              <a:t>The challenge of maintaining essential services in urban contexts subject to protracted armed conflict is conceptualized here. </a:t>
            </a:r>
          </a:p>
          <a:p>
            <a:pPr marL="171450" indent="-171450">
              <a:buFont typeface="Arial" panose="020B0604020202020204" pitchFamily="34" charset="0"/>
              <a:buChar char="•"/>
            </a:pPr>
            <a:r>
              <a:rPr lang="en-US" altLang="fr-FR" b="1" dirty="0">
                <a:ea typeface="ＭＳ Ｐゴシック" panose="020B0600070205080204" pitchFamily="34" charset="-128"/>
              </a:rPr>
              <a:t>While the quality of the service decreases cumulatively over time, as a result of direct and indirect impacts, the impact on residents increases exponentially. </a:t>
            </a:r>
          </a:p>
          <a:p>
            <a:pPr marL="171450" indent="-171450">
              <a:buFont typeface="Arial" panose="020B0604020202020204" pitchFamily="34" charset="0"/>
              <a:buChar char="•"/>
            </a:pPr>
            <a:r>
              <a:rPr lang="en-US" altLang="fr-FR" b="1" dirty="0">
                <a:ea typeface="ＭＳ Ｐゴシック" panose="020B0600070205080204" pitchFamily="34" charset="-128"/>
              </a:rPr>
              <a:t>Unfortunately, the humanitarian approach is traditionally geared towards “simple” short-term interventions (fire-fighting approach), like e.g. water trucking, rather than sustainable rehabilitation. Reparation of large scale systems is often too costly and complex for humanitarian agencies and municipalities, especially if the systems have been eroded over time, through cumulative impacts. </a:t>
            </a:r>
          </a:p>
        </p:txBody>
      </p:sp>
      <p:sp>
        <p:nvSpPr>
          <p:cNvPr id="136196" name="Slide Number Placeholder 3">
            <a:extLst>
              <a:ext uri="{FF2B5EF4-FFF2-40B4-BE49-F238E27FC236}">
                <a16:creationId xmlns:a16="http://schemas.microsoft.com/office/drawing/2014/main" id="{CA849C90-22C6-47D8-B1AB-460DBF08D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1890028-AACA-431F-B2B9-B77F92F31860}" type="slidenum">
              <a:rPr lang="fr-FR" altLang="de-DE" sz="1200" smtClean="0">
                <a:latin typeface="Calibri" panose="020F0502020204030204" pitchFamily="34" charset="0"/>
              </a:rPr>
              <a:pPr/>
              <a:t>26</a:t>
            </a:fld>
            <a:endParaRPr lang="fr-FR" altLang="de-DE" sz="1200">
              <a:latin typeface="Calibri" panose="020F0502020204030204" pitchFamily="34" charset="0"/>
            </a:endParaRPr>
          </a:p>
        </p:txBody>
      </p:sp>
    </p:spTree>
    <p:extLst>
      <p:ext uri="{BB962C8B-B14F-4D97-AF65-F5344CB8AC3E}">
        <p14:creationId xmlns:p14="http://schemas.microsoft.com/office/powerpoint/2010/main" val="11566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We have seen the extent and nature of the impact of the deprivation of urban services during times of armed conflict. It is clear that there is need for a move from traditional assistance paradigms to one that takes into account of the longer-term realities and needs in urban areas affected by ongoing armed conflict.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sym typeface="Wingdings" panose="05000000000000000000" pitchFamily="2" charset="2"/>
              </a:rPr>
              <a:t> </a:t>
            </a:r>
            <a:r>
              <a:rPr lang="en-US" altLang="fr-FR" dirty="0">
                <a:ea typeface="ＭＳ Ｐゴシック" panose="020B0600070205080204" pitchFamily="34" charset="-128"/>
              </a:rPr>
              <a:t>How would you suggest a way forward to best meet the challenges and to ensure the right response in the right place at the right time. So the main objective is to </a:t>
            </a:r>
            <a:r>
              <a:rPr lang="en-GB" altLang="fr-FR" dirty="0">
                <a:ea typeface="ＭＳ Ｐゴシック" panose="020B0600070205080204" pitchFamily="34" charset="-128"/>
              </a:rPr>
              <a:t>discuss the relevance of humanitarian response to essential urban services disruption in protracted conflicts.</a:t>
            </a:r>
            <a:endParaRPr lang="fr-CH" altLang="fr-FR" dirty="0">
              <a:ea typeface="ＭＳ Ｐゴシック" panose="020B0600070205080204" pitchFamily="34" charset="-128"/>
            </a:endParaRP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27</a:t>
            </a:fld>
            <a:endParaRPr lang="fr-CH"/>
          </a:p>
        </p:txBody>
      </p:sp>
    </p:spTree>
    <p:extLst>
      <p:ext uri="{BB962C8B-B14F-4D97-AF65-F5344CB8AC3E}">
        <p14:creationId xmlns:p14="http://schemas.microsoft.com/office/powerpoint/2010/main" val="2882475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fr-FR" b="1" i="0" dirty="0">
                <a:ea typeface="ＭＳ Ｐゴシック" panose="020B0600070205080204" pitchFamily="34" charset="-128"/>
              </a:rPr>
              <a:t>Donors should reconsider their funding schemes </a:t>
            </a:r>
            <a:r>
              <a:rPr lang="en-US" altLang="fr-FR" i="0" dirty="0">
                <a:ea typeface="ＭＳ Ｐゴシック" panose="020B0600070205080204" pitchFamily="34" charset="-128"/>
              </a:rPr>
              <a:t>to ensure that they match the scale and duration of the challenge. </a:t>
            </a:r>
            <a:r>
              <a:rPr lang="en-US" altLang="fr-FR" dirty="0">
                <a:ea typeface="ＭＳ Ｐゴシック" panose="020B0600070205080204" pitchFamily="34" charset="-128"/>
              </a:rPr>
              <a:t>Relief, rehabilitation and development efforts will be much more expensive and take far longer if humanitarian agencies in coordination with local service providers are unable to mitigate the consequences of indirect and cumulative effects. Twelve-month funding designed for disaster relief or very short conflicts are not adequate to stabilize or restore essential urban services in protracted armed conflicts. To appropriately address the complexity of essential urban services during protracted armed conflicts, larger budgets that cover a longer period are needed</a:t>
            </a:r>
            <a:endParaRPr lang="fr-CH" altLang="fr-FR" dirty="0">
              <a:ea typeface="ＭＳ Ｐゴシック" panose="020B0600070205080204" pitchFamily="34" charset="-128"/>
            </a:endParaRPr>
          </a:p>
          <a:p>
            <a:pPr marL="171450" indent="-171450">
              <a:buFont typeface="Arial" panose="020B0604020202020204" pitchFamily="34" charset="0"/>
              <a:buChar char="•"/>
            </a:pPr>
            <a:r>
              <a:rPr lang="en-US" altLang="fr-FR" dirty="0">
                <a:ea typeface="ＭＳ Ｐゴシック" panose="020B0600070205080204" pitchFamily="34" charset="-128"/>
              </a:rPr>
              <a:t>Essential services rely on three critical components (people, hardware and consumables,). Experience tends to show that, of all the components of an essential service, “people” may be the most crucial. </a:t>
            </a:r>
            <a:r>
              <a:rPr lang="en-US" altLang="fr-FR" b="1" dirty="0">
                <a:ea typeface="ＭＳ Ｐゴシック" panose="020B0600070205080204" pitchFamily="34" charset="-128"/>
              </a:rPr>
              <a:t>Effective partnerships with local authorities </a:t>
            </a:r>
            <a:r>
              <a:rPr lang="en-US" altLang="fr-FR" dirty="0">
                <a:ea typeface="ＭＳ Ｐゴシック" panose="020B0600070205080204" pitchFamily="34" charset="-128"/>
              </a:rPr>
              <a:t>and service providers become indispensable in complex urban environments, much more than for rural areas where people can organize themselves around less sophisticated services.</a:t>
            </a:r>
          </a:p>
          <a:p>
            <a:pPr marL="171450" indent="-171450">
              <a:buFont typeface="Arial" panose="020B0604020202020204" pitchFamily="34" charset="0"/>
              <a:buChar char="•"/>
            </a:pPr>
            <a:r>
              <a:rPr lang="en-US" altLang="fr-FR" dirty="0">
                <a:ea typeface="ＭＳ Ｐゴシック" panose="020B0600070205080204" pitchFamily="34" charset="-128"/>
              </a:rPr>
              <a:t>It is widely accepted that </a:t>
            </a:r>
            <a:r>
              <a:rPr lang="en-US" altLang="fr-FR" b="1" dirty="0">
                <a:ea typeface="ＭＳ Ｐゴシック" panose="020B0600070205080204" pitchFamily="34" charset="-128"/>
              </a:rPr>
              <a:t>including beneficiaries </a:t>
            </a:r>
            <a:r>
              <a:rPr lang="en-US" altLang="fr-FR" dirty="0">
                <a:ea typeface="ＭＳ Ｐゴシック" panose="020B0600070205080204" pitchFamily="34" charset="-128"/>
              </a:rPr>
              <a:t>in the conception, implementation and management is vital to the effectiveness, as well as to the sustainability, of any intervention. However, “community involvement” in urban areas is very different from the common understanding based on rural experience. Working with local people to repair or rehabilitate essential services in urban contexts also poses some particular challenges. Humanitarian assistance should not focus only community based approach assistance. It is arguably more beneficial to restore water to an entire neighborhood (by repairing the transmission line), for example, than to assist household-level coping mechanisms. </a:t>
            </a:r>
          </a:p>
          <a:p>
            <a:pPr marL="171450" indent="-171450">
              <a:buFont typeface="Arial" panose="020B0604020202020204" pitchFamily="34" charset="0"/>
              <a:buChar char="•"/>
            </a:pPr>
            <a:r>
              <a:rPr lang="en-US" altLang="fr-FR" b="1" dirty="0">
                <a:ea typeface="ＭＳ Ｐゴシック" panose="020B0600070205080204" pitchFamily="34" charset="-128"/>
              </a:rPr>
              <a:t>International humanitarian law (IHL) offers a degree of protection</a:t>
            </a:r>
            <a:r>
              <a:rPr lang="en-US" altLang="fr-FR" dirty="0">
                <a:ea typeface="ＭＳ Ｐゴシック" panose="020B0600070205080204" pitchFamily="34" charset="-128"/>
              </a:rPr>
              <a:t>. However, while IHL protects all service components from the direct impact of armed conflict, there are specific challenges arising from its interpretation and application in urban warfare, in particular the extent to which IHL provides protection against the indirect or cumulative impact of hostilities on essential services. The ICRC is actively seeking to address some of these challenges, in particular through its work on the use of explosive weapons in populated areas.</a:t>
            </a:r>
            <a:endParaRPr lang="fr-CH" altLang="fr-FR" dirty="0">
              <a:ea typeface="ＭＳ Ｐゴシック" panose="020B060007020508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fr-FR" b="1" dirty="0">
                <a:ea typeface="ＭＳ Ｐゴシック" panose="020B0600070205080204" pitchFamily="34" charset="-128"/>
              </a:rPr>
              <a:t>The</a:t>
            </a:r>
            <a:r>
              <a:rPr lang="en-US" altLang="fr-FR" dirty="0">
                <a:ea typeface="ＭＳ Ｐゴシック" panose="020B0600070205080204" pitchFamily="34" charset="-128"/>
              </a:rPr>
              <a:t> </a:t>
            </a:r>
            <a:r>
              <a:rPr lang="en-US" altLang="fr-FR" b="1" dirty="0">
                <a:ea typeface="ＭＳ Ｐゴシック" panose="020B0600070205080204" pitchFamily="34" charset="-128"/>
              </a:rPr>
              <a:t>distinctions between the stages of relief-rehabilitation-development response are not necessarily relevant in urban context.</a:t>
            </a:r>
            <a:r>
              <a:rPr lang="en-US" altLang="fr-FR" dirty="0">
                <a:ea typeface="ＭＳ Ｐゴシック" panose="020B0600070205080204" pitchFamily="34" charset="-128"/>
              </a:rPr>
              <a:t> Multiple types of </a:t>
            </a:r>
            <a:r>
              <a:rPr lang="en-US" altLang="fr-FR" dirty="0" err="1">
                <a:ea typeface="ＭＳ Ｐゴシック" panose="020B0600070205080204" pitchFamily="34" charset="-128"/>
              </a:rPr>
              <a:t>programme</a:t>
            </a:r>
            <a:r>
              <a:rPr lang="en-US" altLang="fr-FR" dirty="0">
                <a:ea typeface="ＭＳ Ｐゴシック" panose="020B0600070205080204" pitchFamily="34" charset="-128"/>
              </a:rPr>
              <a:t> may be required simultaneously in the </a:t>
            </a:r>
            <a:r>
              <a:rPr lang="fr-CH" altLang="fr-FR" dirty="0" err="1">
                <a:ea typeface="ＭＳ Ｐゴシック" panose="020B0600070205080204" pitchFamily="34" charset="-128"/>
              </a:rPr>
              <a:t>same</a:t>
            </a:r>
            <a:r>
              <a:rPr lang="fr-CH" altLang="fr-FR" dirty="0">
                <a:ea typeface="ＭＳ Ｐゴシック" panose="020B0600070205080204" pitchFamily="34" charset="-128"/>
              </a:rPr>
              <a:t> city. For instance, in 2010 in Bagdad, </a:t>
            </a:r>
            <a:r>
              <a:rPr lang="en-US" altLang="fr-FR" dirty="0">
                <a:ea typeface="ＭＳ Ｐゴシック" panose="020B0600070205080204" pitchFamily="34" charset="-128"/>
              </a:rPr>
              <a:t>ICRC interventions covered the full spectrum; for example, large hospital and wastewater infrastructure rehabilitation projects were established to support the government’s long-term development plans, alongside basic maintenance of existing health and water facilities (which could be labelled “reconstruction”) and water-trucking </a:t>
            </a:r>
            <a:r>
              <a:rPr lang="en-US" altLang="fr-FR" dirty="0" err="1">
                <a:ea typeface="ＭＳ Ｐゴシック" panose="020B0600070205080204" pitchFamily="34" charset="-128"/>
              </a:rPr>
              <a:t>programmes</a:t>
            </a:r>
            <a:r>
              <a:rPr lang="en-US" altLang="fr-FR" dirty="0">
                <a:ea typeface="ＭＳ Ｐゴシック" panose="020B0600070205080204" pitchFamily="34" charset="-128"/>
              </a:rPr>
              <a:t> to informal settlements of IDPs – typical “relief” activity.</a:t>
            </a:r>
            <a:endParaRPr lang="fr-CH" altLang="fr-FR" dirty="0">
              <a:ea typeface="ＭＳ Ｐゴシック" panose="020B0600070205080204" pitchFamily="34" charset="-128"/>
            </a:endParaRP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28</a:t>
            </a:fld>
            <a:endParaRPr lang="fr-CH"/>
          </a:p>
        </p:txBody>
      </p:sp>
    </p:spTree>
    <p:extLst>
      <p:ext uri="{BB962C8B-B14F-4D97-AF65-F5344CB8AC3E}">
        <p14:creationId xmlns:p14="http://schemas.microsoft.com/office/powerpoint/2010/main" val="647760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29</a:t>
            </a:fld>
            <a:endParaRPr lang="fr-CH"/>
          </a:p>
        </p:txBody>
      </p:sp>
    </p:spTree>
    <p:extLst>
      <p:ext uri="{BB962C8B-B14F-4D97-AF65-F5344CB8AC3E}">
        <p14:creationId xmlns:p14="http://schemas.microsoft.com/office/powerpoint/2010/main" val="2801377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1D99920A-098F-4569-A3A4-09FF41FF9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1D0A1734-635B-4285-8197-648283A144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Finally, more </a:t>
            </a:r>
            <a:r>
              <a:rPr lang="en-US" altLang="fr-FR" b="1" dirty="0">
                <a:ea typeface="ＭＳ Ｐゴシック" panose="020B0600070205080204" pitchFamily="34" charset="-128"/>
              </a:rPr>
              <a:t>research need to be conducted on the impact of disruptions to urban services on people’s lives over time</a:t>
            </a:r>
            <a:r>
              <a:rPr lang="en-US" altLang="fr-FR" dirty="0">
                <a:ea typeface="ＭＳ Ｐゴシック" panose="020B0600070205080204" pitchFamily="34" charset="-128"/>
              </a:rPr>
              <a:t>. One priority area is the need to gain an understanding of how disruptions to services affect people’s livelihoods, food security, human security and health. Many humanitarian agencies have </a:t>
            </a:r>
            <a:r>
              <a:rPr lang="en-US" altLang="fr-FR" dirty="0" err="1">
                <a:ea typeface="ＭＳ Ｐゴシック" panose="020B0600070205080204" pitchFamily="34" charset="-128"/>
              </a:rPr>
              <a:t>programmes</a:t>
            </a:r>
            <a:r>
              <a:rPr lang="en-US" altLang="fr-FR" dirty="0">
                <a:ea typeface="ＭＳ Ｐゴシック" panose="020B0600070205080204" pitchFamily="34" charset="-128"/>
              </a:rPr>
              <a:t> targeting the direct impact of these disruptions but not the indirect or cumulative impact on the broader nexus of interrelated </a:t>
            </a:r>
            <a:r>
              <a:rPr lang="en-US" altLang="fr-FR" noProof="0" dirty="0">
                <a:ea typeface="ＭＳ Ｐゴシック" panose="020B0600070205080204" pitchFamily="34" charset="-128"/>
              </a:rPr>
              <a:t>humanitarian</a:t>
            </a:r>
            <a:r>
              <a:rPr lang="fr-CH" altLang="fr-FR" dirty="0">
                <a:ea typeface="ＭＳ Ｐゴシック" panose="020B0600070205080204" pitchFamily="34" charset="-128"/>
              </a:rPr>
              <a:t> issues of </a:t>
            </a:r>
            <a:r>
              <a:rPr lang="en-US" altLang="fr-FR" noProof="0" dirty="0">
                <a:ea typeface="ＭＳ Ｐゴシック" panose="020B0600070205080204" pitchFamily="34" charset="-128"/>
              </a:rPr>
              <a:t>concern</a:t>
            </a:r>
            <a:r>
              <a:rPr lang="fr-CH" altLang="fr-FR" dirty="0">
                <a:ea typeface="ＭＳ Ｐゴシック" panose="020B0600070205080204" pitchFamily="34" charset="-128"/>
              </a:rPr>
              <a:t>.</a:t>
            </a:r>
          </a:p>
        </p:txBody>
      </p:sp>
      <p:sp>
        <p:nvSpPr>
          <p:cNvPr id="149508" name="Slide Number Placeholder 3">
            <a:extLst>
              <a:ext uri="{FF2B5EF4-FFF2-40B4-BE49-F238E27FC236}">
                <a16:creationId xmlns:a16="http://schemas.microsoft.com/office/drawing/2014/main" id="{2DEF6D57-69D6-4B3A-939C-E061B00B8A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F372F85-5B86-4F35-A031-79F16066FF98}" type="slidenum">
              <a:rPr lang="fr-FR" altLang="de-DE" sz="1200" smtClean="0">
                <a:latin typeface="Calibri" panose="020F0502020204030204" pitchFamily="34" charset="0"/>
              </a:rPr>
              <a:pPr/>
              <a:t>30</a:t>
            </a:fld>
            <a:endParaRPr lang="fr-FR" altLang="de-DE" sz="1200">
              <a:latin typeface="Calibri" panose="020F0502020204030204" pitchFamily="34" charset="0"/>
            </a:endParaRPr>
          </a:p>
        </p:txBody>
      </p:sp>
    </p:spTree>
    <p:extLst>
      <p:ext uri="{BB962C8B-B14F-4D97-AF65-F5344CB8AC3E}">
        <p14:creationId xmlns:p14="http://schemas.microsoft.com/office/powerpoint/2010/main" val="293539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8E3619B3-81BF-4DA1-B67C-5CEEAE71DA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26D38424-4334-4C09-BCDB-3DF43F64CF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solidFill>
                  <a:schemeClr val="bg1"/>
                </a:solidFill>
                <a:latin typeface="Arial" panose="020B0604020202020204" pitchFamily="34" charset="0"/>
                <a:ea typeface="ＭＳ Ｐゴシック" panose="020B0600070205080204" pitchFamily="34" charset="-128"/>
              </a:rPr>
              <a:t>The average length of time the ICRC has been present in the countries hosting its ten largest operations is more than 36 years. </a:t>
            </a:r>
            <a:endParaRPr lang="fr-CH" altLang="fr-FR">
              <a:solidFill>
                <a:schemeClr val="bg1"/>
              </a:solidFill>
              <a:latin typeface="Arial" panose="020B0604020202020204" pitchFamily="34" charset="0"/>
              <a:ea typeface="ＭＳ Ｐゴシック" panose="020B0600070205080204" pitchFamily="34" charset="-128"/>
            </a:endParaRPr>
          </a:p>
        </p:txBody>
      </p:sp>
      <p:sp>
        <p:nvSpPr>
          <p:cNvPr id="90116" name="Slide Number Placeholder 3">
            <a:extLst>
              <a:ext uri="{FF2B5EF4-FFF2-40B4-BE49-F238E27FC236}">
                <a16:creationId xmlns:a16="http://schemas.microsoft.com/office/drawing/2014/main" id="{78E90ECF-BACE-441E-B073-82EF175EEF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30570E4-5F04-4F48-8BF0-1BAC05F835B8}" type="slidenum">
              <a:rPr lang="fr-FR" altLang="de-DE" sz="1200" smtClean="0">
                <a:latin typeface="Calibri" panose="020F0502020204030204" pitchFamily="34" charset="0"/>
              </a:rPr>
              <a:pPr/>
              <a:t>6</a:t>
            </a:fld>
            <a:endParaRPr lang="fr-FR" altLang="de-DE" sz="1200">
              <a:latin typeface="Calibri" panose="020F0502020204030204" pitchFamily="34" charset="0"/>
            </a:endParaRPr>
          </a:p>
        </p:txBody>
      </p:sp>
    </p:spTree>
    <p:extLst>
      <p:ext uri="{BB962C8B-B14F-4D97-AF65-F5344CB8AC3E}">
        <p14:creationId xmlns:p14="http://schemas.microsoft.com/office/powerpoint/2010/main" val="156505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5E210C7-C596-443E-BC40-D51F25DBB1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AEA99B7E-37FF-4AC4-8BC0-32DFEFE7F3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Urban areas are undoubtedly complex and so is its definition… Tokyo and a village of 2’000 people in Angola are officially classified as “urban”</a:t>
            </a:r>
          </a:p>
          <a:p>
            <a:r>
              <a:rPr lang="en-US" altLang="fr-FR" dirty="0">
                <a:ea typeface="ＭＳ Ｐゴシック" panose="020B0600070205080204" pitchFamily="34" charset="-128"/>
              </a:rPr>
              <a:t>There is clearly no agreed definition of the term. Definitions of “urban” are normally based on population density and/or a geographic area defined by municipal authorities.  </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sym typeface="Wingdings" panose="05000000000000000000" pitchFamily="2" charset="2"/>
              </a:rPr>
              <a:t> </a:t>
            </a:r>
            <a:r>
              <a:rPr lang="en-US" altLang="fr-FR" dirty="0">
                <a:ea typeface="ＭＳ Ｐゴシック" panose="020B0600070205080204" pitchFamily="34" charset="-128"/>
              </a:rPr>
              <a:t>In this course, we adopt a different approach, we propose that for humanitarian action, Urban context should be defined as </a:t>
            </a:r>
            <a:r>
              <a:rPr lang="en-US" altLang="fr-FR" b="1" i="1" dirty="0">
                <a:ea typeface="ＭＳ Ｐゴシック" panose="020B0600070205080204" pitchFamily="34" charset="-128"/>
              </a:rPr>
              <a:t>the area within which civilians vulnerable to disruptions in essential services reside and the network of components supporting those services. </a:t>
            </a:r>
          </a:p>
          <a:p>
            <a:endParaRPr lang="en-US" altLang="fr-FR" dirty="0">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CD3E75BE-7DF2-4AEA-B169-4CB47CEBB3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AA5E44D-F103-4385-8913-26E960A496FA}" type="slidenum">
              <a:rPr lang="fr-FR" altLang="de-DE" sz="1200" smtClean="0">
                <a:latin typeface="Calibri" panose="020F0502020204030204" pitchFamily="34" charset="0"/>
              </a:rPr>
              <a:pPr/>
              <a:t>7</a:t>
            </a:fld>
            <a:endParaRPr lang="fr-FR" altLang="de-DE" sz="1200">
              <a:latin typeface="Calibri" panose="020F0502020204030204" pitchFamily="34" charset="0"/>
            </a:endParaRPr>
          </a:p>
        </p:txBody>
      </p:sp>
    </p:spTree>
    <p:extLst>
      <p:ext uri="{BB962C8B-B14F-4D97-AF65-F5344CB8AC3E}">
        <p14:creationId xmlns:p14="http://schemas.microsoft.com/office/powerpoint/2010/main" val="224763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D75E883-C85B-47D6-93AF-218ACEF4F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196FC95-5774-46E7-A9CE-96194613C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ea typeface="ＭＳ Ｐゴシック" panose="020B0600070205080204" pitchFamily="34" charset="-128"/>
              </a:rPr>
              <a:t>Humanitarian response in urban areas is major challenge of today’s humanitarian crisis. In order summarize this introduction on urban contexts, let’s watch the following animation that summarize key messages of this video and introduce you the topics of the next ones.</a:t>
            </a:r>
          </a:p>
          <a:p>
            <a:endParaRPr lang="en-US" altLang="fr-FR">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AB05A810-DE4E-4F88-9202-1BC33DF28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C99C4D2-57C7-47B0-9256-F8EC1CFFC7A3}" type="slidenum">
              <a:rPr lang="fr-FR" altLang="de-DE" sz="1200" smtClean="0">
                <a:latin typeface="Calibri" panose="020F0502020204030204" pitchFamily="34" charset="0"/>
              </a:rPr>
              <a:pPr/>
              <a:t>8</a:t>
            </a:fld>
            <a:endParaRPr lang="fr-FR" altLang="de-DE" sz="1200">
              <a:latin typeface="Calibri" panose="020F0502020204030204" pitchFamily="34" charset="0"/>
            </a:endParaRPr>
          </a:p>
        </p:txBody>
      </p:sp>
    </p:spTree>
    <p:extLst>
      <p:ext uri="{BB962C8B-B14F-4D97-AF65-F5344CB8AC3E}">
        <p14:creationId xmlns:p14="http://schemas.microsoft.com/office/powerpoint/2010/main" val="244257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9</a:t>
            </a:fld>
            <a:endParaRPr lang="fr-CH"/>
          </a:p>
        </p:txBody>
      </p:sp>
    </p:spTree>
    <p:extLst>
      <p:ext uri="{BB962C8B-B14F-4D97-AF65-F5344CB8AC3E}">
        <p14:creationId xmlns:p14="http://schemas.microsoft.com/office/powerpoint/2010/main" val="332927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84E8FA6-B330-473C-86D5-D8016F905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FDFD1886-08B3-41FD-BEC2-EC7CDA41B2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fr-CH" altLang="fr-FR" b="1" i="0" dirty="0">
                <a:ea typeface="ＭＳ Ｐゴシック" panose="020B0600070205080204" pitchFamily="34" charset="-128"/>
              </a:rPr>
              <a:t>Essential </a:t>
            </a:r>
            <a:r>
              <a:rPr lang="en-US" altLang="fr-FR" b="1" i="0" dirty="0">
                <a:ea typeface="ＭＳ Ｐゴシック" panose="020B0600070205080204" pitchFamily="34" charset="-128"/>
              </a:rPr>
              <a:t>urban services </a:t>
            </a:r>
            <a:r>
              <a:rPr lang="en-US" altLang="fr-FR" dirty="0">
                <a:ea typeface="ＭＳ Ｐゴシック" panose="020B0600070205080204" pitchFamily="34" charset="-128"/>
              </a:rPr>
              <a:t>are understood to be those services that are vital to ensure the subsistence of the civilian population, including electricity, health, water, wastewater treatment and solid waste disposal. All urban services require three elements in order to function: people (i.e. service provider staff, private-sector contractors and entrepreneurs), hardware (e.g. infrastructure, equipment, heavy machinery) and consumables (e.g. fuel, chlorine, medicines).</a:t>
            </a:r>
          </a:p>
          <a:p>
            <a:pPr marL="171450" indent="-171450">
              <a:buFont typeface="Arial" panose="020B0604020202020204" pitchFamily="34" charset="0"/>
              <a:buChar char="•"/>
            </a:pPr>
            <a:r>
              <a:rPr lang="en-US" altLang="fr-FR" b="1" i="0" dirty="0">
                <a:ea typeface="ＭＳ Ｐゴシック" panose="020B0600070205080204" pitchFamily="34" charset="-128"/>
              </a:rPr>
              <a:t>Disruption to an essential service </a:t>
            </a:r>
            <a:r>
              <a:rPr lang="en-US" altLang="fr-FR" dirty="0">
                <a:ea typeface="ＭＳ Ｐゴシック" panose="020B0600070205080204" pitchFamily="34" charset="-128"/>
              </a:rPr>
              <a:t>occurs when the functions of any of the critical people, hardware or consumables are compromised. Short-term disruption to a service may not have a major impact on the survival of the civilian population, while its deterioration over the long term pose greater risks.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fr-FR" dirty="0">
                <a:ea typeface="ＭＳ Ｐゴシック" panose="020B0600070205080204" pitchFamily="34" charset="-128"/>
                <a:sym typeface="Wingdings" panose="05000000000000000000" pitchFamily="2" charset="2"/>
              </a:rPr>
              <a:t> </a:t>
            </a:r>
            <a:r>
              <a:rPr lang="en-US" altLang="fr-FR" dirty="0">
                <a:ea typeface="ＭＳ Ｐゴシック" panose="020B0600070205080204" pitchFamily="34" charset="-128"/>
              </a:rPr>
              <a:t>Challenge the understanding of the audience by demonstrating that humanitarian action (for a few humanitarian organizations at least) not only deals with the traditional emergency response, but also in parallel a medium to long term more structured support to municipal service providers.</a:t>
            </a:r>
            <a:endParaRPr lang="fr-CH" altLang="fr-FR" dirty="0">
              <a:ea typeface="ＭＳ Ｐゴシック" panose="020B0600070205080204" pitchFamily="34" charset="-128"/>
            </a:endParaRPr>
          </a:p>
          <a:p>
            <a:pPr marL="171450" indent="-171450">
              <a:buFont typeface="Arial" panose="020B0604020202020204" pitchFamily="34" charset="0"/>
              <a:buChar char="•"/>
            </a:pPr>
            <a:endParaRPr lang="fr-CH" altLang="fr-FR" dirty="0">
              <a:ea typeface="ＭＳ Ｐゴシック" panose="020B0600070205080204" pitchFamily="34" charset="-128"/>
            </a:endParaRPr>
          </a:p>
        </p:txBody>
      </p:sp>
      <p:sp>
        <p:nvSpPr>
          <p:cNvPr id="99332" name="Slide Number Placeholder 3">
            <a:extLst>
              <a:ext uri="{FF2B5EF4-FFF2-40B4-BE49-F238E27FC236}">
                <a16:creationId xmlns:a16="http://schemas.microsoft.com/office/drawing/2014/main" id="{CADA4653-DA17-4879-9447-9B1611B54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00A41CE-B0B3-47C6-BE02-231BEB2600F9}" type="slidenum">
              <a:rPr lang="fr-FR" altLang="de-DE" sz="1200" smtClean="0">
                <a:latin typeface="Calibri" panose="020F0502020204030204" pitchFamily="34" charset="0"/>
              </a:rPr>
              <a:pPr/>
              <a:t>10</a:t>
            </a:fld>
            <a:endParaRPr lang="fr-FR" altLang="de-DE" sz="1200">
              <a:latin typeface="Calibri" panose="020F0502020204030204" pitchFamily="34" charset="0"/>
            </a:endParaRPr>
          </a:p>
        </p:txBody>
      </p:sp>
    </p:spTree>
    <p:extLst>
      <p:ext uri="{BB962C8B-B14F-4D97-AF65-F5344CB8AC3E}">
        <p14:creationId xmlns:p14="http://schemas.microsoft.com/office/powerpoint/2010/main" val="232005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19E1601-12BF-443F-B331-ECA7324547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B1822E75-E1E4-4091-A7A8-8A20C27B5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dirty="0">
                <a:ea typeface="ＭＳ Ｐゴシック" panose="020B0600070205080204" pitchFamily="34" charset="-128"/>
              </a:rPr>
              <a:t>As </a:t>
            </a:r>
            <a:r>
              <a:rPr lang="fr-CH" altLang="fr-FR" dirty="0" err="1">
                <a:ea typeface="ＭＳ Ｐゴシック" panose="020B0600070205080204" pitchFamily="34" charset="-128"/>
              </a:rPr>
              <a:t>shown</a:t>
            </a:r>
            <a:r>
              <a:rPr lang="fr-CH" altLang="fr-FR" dirty="0">
                <a:ea typeface="ＭＳ Ｐゴシック" panose="020B0600070205080204" pitchFamily="34" charset="-128"/>
              </a:rPr>
              <a:t> </a:t>
            </a:r>
            <a:r>
              <a:rPr lang="fr-CH" altLang="fr-FR" dirty="0" err="1">
                <a:ea typeface="ＭＳ Ｐゴシック" panose="020B0600070205080204" pitchFamily="34" charset="-128"/>
              </a:rPr>
              <a:t>this</a:t>
            </a:r>
            <a:r>
              <a:rPr lang="fr-CH" altLang="fr-FR" dirty="0">
                <a:ea typeface="ＭＳ Ｐゴシック" panose="020B0600070205080204" pitchFamily="34" charset="-128"/>
              </a:rPr>
              <a:t> figure, </a:t>
            </a:r>
            <a:r>
              <a:rPr lang="fr-CH" altLang="fr-FR" dirty="0" err="1">
                <a:ea typeface="ＭＳ Ｐゴシック" panose="020B0600070205080204" pitchFamily="34" charset="-128"/>
              </a:rPr>
              <a:t>critical</a:t>
            </a:r>
            <a:r>
              <a:rPr lang="fr-CH" altLang="fr-FR" dirty="0">
                <a:ea typeface="ＭＳ Ｐゴシック" panose="020B0600070205080204" pitchFamily="34" charset="-128"/>
              </a:rPr>
              <a:t> components </a:t>
            </a:r>
            <a:r>
              <a:rPr lang="en-US" altLang="fr-FR" dirty="0">
                <a:ea typeface="ＭＳ Ｐゴシック" panose="020B0600070205080204" pitchFamily="34" charset="-128"/>
              </a:rPr>
              <a:t>of essential services (e.g. electrical power plants, supply routes, water and wastewater treatment plants) are often located outside the city limits. Very distant active combat can thus have a dramatic effect on urban </a:t>
            </a:r>
            <a:r>
              <a:rPr lang="fr-CH" altLang="fr-FR" dirty="0" err="1">
                <a:ea typeface="ＭＳ Ｐゴシック" panose="020B0600070205080204" pitchFamily="34" charset="-128"/>
              </a:rPr>
              <a:t>dwellers</a:t>
            </a:r>
            <a:r>
              <a:rPr lang="fr-CH" altLang="fr-FR" dirty="0">
                <a:ea typeface="ＭＳ Ｐゴシック" panose="020B0600070205080204" pitchFamily="34" charset="-128"/>
              </a:rPr>
              <a:t>.</a:t>
            </a:r>
          </a:p>
          <a:p>
            <a:endParaRPr lang="fr-CH" altLang="fr-FR" dirty="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254E4802-EA09-4A56-9606-06928B28F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0FC410B-296B-4205-9A80-E7023BC0801E}" type="slidenum">
              <a:rPr lang="fr-FR" altLang="de-DE" sz="1200" smtClean="0">
                <a:latin typeface="Calibri" panose="020F0502020204030204" pitchFamily="34" charset="0"/>
              </a:rPr>
              <a:pPr/>
              <a:t>11</a:t>
            </a:fld>
            <a:endParaRPr lang="fr-FR" altLang="de-DE" sz="1200">
              <a:latin typeface="Calibri" panose="020F0502020204030204" pitchFamily="34" charset="0"/>
            </a:endParaRPr>
          </a:p>
        </p:txBody>
      </p:sp>
    </p:spTree>
    <p:extLst>
      <p:ext uri="{BB962C8B-B14F-4D97-AF65-F5344CB8AC3E}">
        <p14:creationId xmlns:p14="http://schemas.microsoft.com/office/powerpoint/2010/main" val="133432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DF6DE774-C77C-4220-B36D-9B6F061EEF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954A7627-89EF-4255-A003-CD9A2C9FD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fr-FR" dirty="0">
                <a:ea typeface="ＭＳ Ｐゴシック" panose="020B0600070205080204" pitchFamily="34" charset="-128"/>
              </a:rPr>
              <a:t>Urban areas are very complex entities characterized by a number of features which result in their residents being particularly exposed and vulnerable to armed conflicts:</a:t>
            </a:r>
          </a:p>
          <a:p>
            <a:pPr marL="171450" indent="-171450">
              <a:buFont typeface="Arial" panose="020B0604020202020204" pitchFamily="34" charset="0"/>
              <a:buChar char="•"/>
            </a:pPr>
            <a:r>
              <a:rPr lang="en-US" altLang="fr-FR" dirty="0">
                <a:ea typeface="ＭＳ Ｐゴシック" panose="020B0600070205080204" pitchFamily="34" charset="-128"/>
              </a:rPr>
              <a:t>The main vulnerability of people in urban contexts is their </a:t>
            </a:r>
            <a:r>
              <a:rPr lang="en-US" altLang="fr-FR" b="1" dirty="0">
                <a:ea typeface="ＭＳ Ｐゴシック" panose="020B0600070205080204" pitchFamily="34" charset="-128"/>
              </a:rPr>
              <a:t>reliance on essential services</a:t>
            </a:r>
            <a:r>
              <a:rPr lang="en-US" altLang="fr-FR" dirty="0">
                <a:ea typeface="ＭＳ Ｐゴシック" panose="020B0600070205080204" pitchFamily="34" charset="-128"/>
              </a:rPr>
              <a:t>. The services are beyond the technical capacity and the direct physical control of the residents. It affect the resilience of the inhabitants</a:t>
            </a:r>
          </a:p>
          <a:p>
            <a:pPr marL="171450" indent="-171450">
              <a:buFont typeface="Arial" panose="020B0604020202020204" pitchFamily="34" charset="0"/>
              <a:buChar char="•"/>
            </a:pPr>
            <a:r>
              <a:rPr lang="en-US" altLang="fr-FR" dirty="0">
                <a:ea typeface="ＭＳ Ｐゴシック" panose="020B0600070205080204" pitchFamily="34" charset="-128"/>
              </a:rPr>
              <a:t>These essential services consist of </a:t>
            </a:r>
            <a:r>
              <a:rPr lang="en-US" altLang="fr-FR" b="1" dirty="0">
                <a:ea typeface="ＭＳ Ｐゴシック" panose="020B0600070205080204" pitchFamily="34" charset="-128"/>
              </a:rPr>
              <a:t>sophisticated, often centralized,</a:t>
            </a:r>
            <a:r>
              <a:rPr lang="en-US" altLang="fr-FR" dirty="0">
                <a:ea typeface="ＭＳ Ｐゴシック" panose="020B0600070205080204" pitchFamily="34" charset="-128"/>
              </a:rPr>
              <a:t> </a:t>
            </a:r>
            <a:r>
              <a:rPr lang="en-US" altLang="fr-FR" b="1" dirty="0">
                <a:ea typeface="ＭＳ Ｐゴシック" panose="020B0600070205080204" pitchFamily="34" charset="-128"/>
              </a:rPr>
              <a:t>large scale infrastructure </a:t>
            </a:r>
            <a:r>
              <a:rPr lang="en-US" altLang="fr-FR" dirty="0">
                <a:ea typeface="ＭＳ Ｐゴシック" panose="020B0600070205080204" pitchFamily="34" charset="-128"/>
              </a:rPr>
              <a:t>which rely on the availability of specialist expertise, potentially fragile governance structures and complex logistic.</a:t>
            </a:r>
          </a:p>
          <a:p>
            <a:pPr marL="171450" indent="-171450">
              <a:buFont typeface="Arial" panose="020B0604020202020204" pitchFamily="34" charset="0"/>
              <a:buChar char="•"/>
            </a:pPr>
            <a:r>
              <a:rPr lang="en-US" altLang="fr-FR" dirty="0">
                <a:ea typeface="ＭＳ Ｐゴシック" panose="020B0600070205080204" pitchFamily="34" charset="-128"/>
              </a:rPr>
              <a:t>Many essential </a:t>
            </a:r>
            <a:r>
              <a:rPr lang="en-US" altLang="fr-FR" b="1" dirty="0">
                <a:ea typeface="ＭＳ Ｐゴシック" panose="020B0600070205080204" pitchFamily="34" charset="-128"/>
              </a:rPr>
              <a:t>services depend on others to function</a:t>
            </a:r>
            <a:r>
              <a:rPr lang="en-US" altLang="fr-FR" dirty="0">
                <a:ea typeface="ＭＳ Ｐゴシック" panose="020B0600070205080204" pitchFamily="34" charset="-128"/>
              </a:rPr>
              <a:t>. For example, the quality of health services is dependent on potable water and a reliable power supply, for example. Groundwater can also be contaminated by improperly </a:t>
            </a:r>
            <a:r>
              <a:rPr lang="fr-CH" altLang="fr-FR" dirty="0" err="1">
                <a:ea typeface="ＭＳ Ｐゴシック" panose="020B0600070205080204" pitchFamily="34" charset="-128"/>
              </a:rPr>
              <a:t>maintained</a:t>
            </a:r>
            <a:r>
              <a:rPr lang="fr-CH" altLang="fr-FR" dirty="0">
                <a:ea typeface="ＭＳ Ｐゴシック" panose="020B0600070205080204" pitchFamily="34" charset="-128"/>
              </a:rPr>
              <a:t> </a:t>
            </a:r>
            <a:r>
              <a:rPr lang="fr-CH" altLang="fr-FR" dirty="0" err="1">
                <a:ea typeface="ＭＳ Ｐゴシック" panose="020B0600070205080204" pitchFamily="34" charset="-128"/>
              </a:rPr>
              <a:t>landfill</a:t>
            </a:r>
            <a:r>
              <a:rPr lang="fr-CH" altLang="fr-FR" dirty="0">
                <a:ea typeface="ＭＳ Ｐゴシック" panose="020B0600070205080204" pitchFamily="34" charset="-128"/>
              </a:rPr>
              <a:t> sites. Most services </a:t>
            </a:r>
            <a:r>
              <a:rPr lang="fr-CH" altLang="fr-FR" dirty="0" err="1">
                <a:ea typeface="ＭＳ Ｐゴシック" panose="020B0600070205080204" pitchFamily="34" charset="-128"/>
              </a:rPr>
              <a:t>also</a:t>
            </a:r>
            <a:r>
              <a:rPr lang="fr-CH" altLang="fr-FR" dirty="0">
                <a:ea typeface="ＭＳ Ｐゴシック" panose="020B0600070205080204" pitchFamily="34" charset="-128"/>
              </a:rPr>
              <a:t> </a:t>
            </a:r>
            <a:r>
              <a:rPr lang="fr-CH" altLang="fr-FR" dirty="0" err="1">
                <a:ea typeface="ＭＳ Ｐゴシック" panose="020B0600070205080204" pitchFamily="34" charset="-128"/>
              </a:rPr>
              <a:t>depend</a:t>
            </a:r>
            <a:r>
              <a:rPr lang="fr-CH" altLang="fr-FR" dirty="0">
                <a:ea typeface="ＭＳ Ｐゴシック" panose="020B0600070205080204" pitchFamily="34" charset="-128"/>
              </a:rPr>
              <a:t> on </a:t>
            </a:r>
            <a:r>
              <a:rPr lang="fr-CH" altLang="fr-FR" dirty="0" err="1">
                <a:ea typeface="ＭＳ Ｐゴシック" panose="020B0600070205080204" pitchFamily="34" charset="-128"/>
              </a:rPr>
              <a:t>electricity</a:t>
            </a:r>
            <a:r>
              <a:rPr lang="fr-CH" altLang="fr-FR" dirty="0">
                <a:ea typeface="ＭＳ Ｐゴシック" panose="020B0600070205080204" pitchFamily="34" charset="-128"/>
              </a:rPr>
              <a:t> </a:t>
            </a:r>
            <a:r>
              <a:rPr lang="fr-CH" altLang="fr-FR" dirty="0" err="1">
                <a:ea typeface="ＭＳ Ｐゴシック" panose="020B0600070205080204" pitchFamily="34" charset="-128"/>
              </a:rPr>
              <a:t>supply</a:t>
            </a:r>
            <a:r>
              <a:rPr lang="fr-CH" altLang="fr-FR" dirty="0">
                <a:ea typeface="ＭＳ Ｐゴシック" panose="020B0600070205080204" pitchFamily="34" charset="-128"/>
              </a:rPr>
              <a:t> and the </a:t>
            </a:r>
            <a:r>
              <a:rPr lang="fr-CH" altLang="fr-FR" dirty="0" err="1">
                <a:ea typeface="ＭＳ Ｐゴシック" panose="020B0600070205080204" pitchFamily="34" charset="-128"/>
              </a:rPr>
              <a:t>associated</a:t>
            </a:r>
            <a:r>
              <a:rPr lang="fr-CH" altLang="fr-FR" dirty="0">
                <a:ea typeface="ＭＳ Ｐゴシック" panose="020B0600070205080204" pitchFamily="34" charset="-128"/>
              </a:rPr>
              <a:t> </a:t>
            </a:r>
            <a:r>
              <a:rPr lang="fr-CH" altLang="fr-FR" dirty="0" err="1">
                <a:ea typeface="ＭＳ Ｐゴシック" panose="020B0600070205080204" pitchFamily="34" charset="-128"/>
              </a:rPr>
              <a:t>resources</a:t>
            </a:r>
            <a:r>
              <a:rPr lang="fr-CH" altLang="fr-FR" dirty="0">
                <a:ea typeface="ＭＳ Ｐゴシック" panose="020B0600070205080204" pitchFamily="34" charset="-128"/>
              </a:rPr>
              <a:t>.</a:t>
            </a:r>
            <a:endParaRPr lang="en-US" altLang="fr-FR" dirty="0">
              <a:ea typeface="ＭＳ Ｐゴシック" panose="020B0600070205080204" pitchFamily="34" charset="-128"/>
            </a:endParaRPr>
          </a:p>
          <a:p>
            <a:pPr marL="171450" indent="-171450">
              <a:buFont typeface="Arial" panose="020B0604020202020204" pitchFamily="34" charset="0"/>
              <a:buChar char="•"/>
            </a:pPr>
            <a:r>
              <a:rPr lang="en-US" altLang="fr-FR" dirty="0">
                <a:ea typeface="ＭＳ Ｐゴシック" panose="020B0600070205080204" pitchFamily="34" charset="-128"/>
              </a:rPr>
              <a:t>Another factor affecting the vulnerability is the </a:t>
            </a:r>
            <a:r>
              <a:rPr lang="en-US" altLang="fr-FR" b="1" dirty="0">
                <a:ea typeface="ＭＳ Ｐゴシック" panose="020B0600070205080204" pitchFamily="34" charset="-128"/>
              </a:rPr>
              <a:t>scale</a:t>
            </a:r>
            <a:r>
              <a:rPr lang="en-US" altLang="fr-FR" dirty="0">
                <a:ea typeface="ＭＳ Ｐゴシック" panose="020B0600070205080204" pitchFamily="34" charset="-128"/>
              </a:rPr>
              <a:t>. Because of the relatively large spatial scale of urban contexts, disruption to an essential service can have a large-scale impact. The destruction of a single power line can result in an electricity blackout across an entire neighborhood (comprising 200,000 people, for example).</a:t>
            </a:r>
            <a:endParaRPr lang="fr-CH" altLang="fr-FR" dirty="0">
              <a:ea typeface="ＭＳ Ｐゴシック" panose="020B0600070205080204" pitchFamily="34" charset="-128"/>
            </a:endParaRPr>
          </a:p>
          <a:p>
            <a:pPr marL="171450" indent="-171450">
              <a:buFont typeface="Arial" panose="020B0604020202020204" pitchFamily="34" charset="0"/>
              <a:buChar char="•"/>
            </a:pPr>
            <a:r>
              <a:rPr lang="fr-CH" altLang="fr-FR" dirty="0" err="1">
                <a:ea typeface="ＭＳ Ｐゴシック" panose="020B0600070205080204" pitchFamily="34" charset="-128"/>
              </a:rPr>
              <a:t>Finally</a:t>
            </a:r>
            <a:r>
              <a:rPr lang="fr-CH" altLang="fr-FR" dirty="0">
                <a:ea typeface="ＭＳ Ｐゴシック" panose="020B0600070205080204" pitchFamily="34" charset="-128"/>
              </a:rPr>
              <a:t>, </a:t>
            </a:r>
            <a:r>
              <a:rPr lang="fr-CH" altLang="fr-FR" b="1" dirty="0" err="1">
                <a:ea typeface="ＭＳ Ｐゴシック" panose="020B0600070205080204" pitchFamily="34" charset="-128"/>
              </a:rPr>
              <a:t>densly</a:t>
            </a:r>
            <a:r>
              <a:rPr lang="fr-CH" altLang="fr-FR" b="1" dirty="0">
                <a:ea typeface="ＭＳ Ｐゴシック" panose="020B0600070205080204" pitchFamily="34" charset="-128"/>
              </a:rPr>
              <a:t> </a:t>
            </a:r>
            <a:r>
              <a:rPr lang="fr-CH" altLang="fr-FR" b="1" dirty="0" err="1">
                <a:ea typeface="ＭＳ Ｐゴシック" panose="020B0600070205080204" pitchFamily="34" charset="-128"/>
              </a:rPr>
              <a:t>populated</a:t>
            </a:r>
            <a:r>
              <a:rPr lang="fr-CH" altLang="fr-FR" b="1" dirty="0">
                <a:ea typeface="ＭＳ Ｐゴシック" panose="020B0600070205080204" pitchFamily="34" charset="-128"/>
              </a:rPr>
              <a:t> </a:t>
            </a:r>
            <a:r>
              <a:rPr lang="fr-CH" altLang="fr-FR" dirty="0" err="1">
                <a:ea typeface="ＭＳ Ｐゴシック" panose="020B0600070205080204" pitchFamily="34" charset="-128"/>
              </a:rPr>
              <a:t>urban</a:t>
            </a:r>
            <a:r>
              <a:rPr lang="fr-CH" altLang="fr-FR" dirty="0">
                <a:ea typeface="ＭＳ Ｐゴシック" panose="020B0600070205080204" pitchFamily="34" charset="-128"/>
              </a:rPr>
              <a:t> </a:t>
            </a:r>
            <a:r>
              <a:rPr lang="en-US" altLang="fr-FR" dirty="0">
                <a:ea typeface="ＭＳ Ｐゴシック" panose="020B0600070205080204" pitchFamily="34" charset="-128"/>
              </a:rPr>
              <a:t>areas are not only at greater risk from epidemics, the </a:t>
            </a:r>
            <a:r>
              <a:rPr lang="en-US" altLang="fr-FR" b="1" dirty="0">
                <a:ea typeface="ＭＳ Ｐゴシック" panose="020B0600070205080204" pitchFamily="34" charset="-128"/>
              </a:rPr>
              <a:t>diversity of communities </a:t>
            </a:r>
            <a:r>
              <a:rPr lang="en-US" altLang="fr-FR" dirty="0">
                <a:ea typeface="ＭＳ Ｐゴシック" panose="020B0600070205080204" pitchFamily="34" charset="-128"/>
              </a:rPr>
              <a:t>can also result in clashes along opposing political, sectarian or tribal lines or across municipal political borders as well as with </a:t>
            </a:r>
            <a:r>
              <a:rPr lang="fr-CH" altLang="fr-FR" dirty="0" err="1">
                <a:ea typeface="ＭＳ Ｐゴシック" panose="020B0600070205080204" pitchFamily="34" charset="-128"/>
              </a:rPr>
              <a:t>authorities</a:t>
            </a:r>
            <a:r>
              <a:rPr lang="fr-CH" altLang="fr-FR" dirty="0">
                <a:ea typeface="ＭＳ Ｐゴシック" panose="020B0600070205080204" pitchFamily="34" charset="-128"/>
              </a:rPr>
              <a:t>.</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p:txBody>
      </p:sp>
      <p:sp>
        <p:nvSpPr>
          <p:cNvPr id="103428" name="Slide Number Placeholder 3">
            <a:extLst>
              <a:ext uri="{FF2B5EF4-FFF2-40B4-BE49-F238E27FC236}">
                <a16:creationId xmlns:a16="http://schemas.microsoft.com/office/drawing/2014/main" id="{2B76300A-7499-4DD1-8246-1F2085D34E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C26674D-2531-430E-A099-7861C52C5341}" type="slidenum">
              <a:rPr lang="fr-FR" altLang="de-DE" sz="1200" smtClean="0">
                <a:latin typeface="Calibri" panose="020F0502020204030204" pitchFamily="34" charset="0"/>
              </a:rPr>
              <a:pPr/>
              <a:t>12</a:t>
            </a:fld>
            <a:endParaRPr lang="fr-FR" altLang="de-DE" sz="1200">
              <a:latin typeface="Calibri" panose="020F0502020204030204" pitchFamily="34" charset="0"/>
            </a:endParaRPr>
          </a:p>
        </p:txBody>
      </p:sp>
    </p:spTree>
    <p:extLst>
      <p:ext uri="{BB962C8B-B14F-4D97-AF65-F5344CB8AC3E}">
        <p14:creationId xmlns:p14="http://schemas.microsoft.com/office/powerpoint/2010/main" val="287053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81534F2F-989C-4A5B-BB87-307D3D13F7AA}"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5E4F0B6-9BFB-45F7-991A-2D888606C31D}"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EF3CCDB2-01A2-4F83-8648-7F4465CF1672}"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55686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5B733D1-EA0D-465C-B213-0F6727C5F802}"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C6815-EB17-4732-A81C-1FB2EDBB3086}"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AD9D339F-1327-4496-BC17-55371D157FFC}"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1C42EF65-3CCA-45AC-9481-BB72D61F5F28}" type="datetime1">
              <a:rPr lang="fr-CH" smtClean="0"/>
              <a:t>03.02.2023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15CA9B14-1A7B-4514-A087-DF79302CA832}" type="datetime1">
              <a:rPr lang="fr-CH" smtClean="0"/>
              <a:t>03.02.2023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F787F-E8B3-4823-8CE5-6F84B8392E29}" type="datetime1">
              <a:rPr lang="fr-CH" smtClean="0"/>
              <a:t>03.02.2023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EE4728-4D32-441F-86E2-FACC4310B70E}"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343D7D-28EE-46E7-9BF9-328F4FEC4828}"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1BF66-5721-4BDE-80FF-C3720B812618}" type="datetime1">
              <a:rPr lang="fr-CH" smtClean="0"/>
              <a:t>03.02.2023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‹Nr.›</a:t>
            </a:fld>
            <a:endParaRPr lang="fr-CH"/>
          </a:p>
        </p:txBody>
      </p:sp>
      <p:grpSp>
        <p:nvGrpSpPr>
          <p:cNvPr id="7" name="Group 6">
            <a:extLst>
              <a:ext uri="{FF2B5EF4-FFF2-40B4-BE49-F238E27FC236}">
                <a16:creationId xmlns:a16="http://schemas.microsoft.com/office/drawing/2014/main" id="{E2F20498-DE94-42AC-9750-BC9E6CB6C033}"/>
              </a:ext>
            </a:extLst>
          </p:cNvPr>
          <p:cNvGrpSpPr/>
          <p:nvPr userDrawn="1"/>
        </p:nvGrpSpPr>
        <p:grpSpPr>
          <a:xfrm>
            <a:off x="0" y="0"/>
            <a:ext cx="628650" cy="6858000"/>
            <a:chOff x="0" y="0"/>
            <a:chExt cx="628650" cy="6858000"/>
          </a:xfrm>
        </p:grpSpPr>
        <p:sp>
          <p:nvSpPr>
            <p:cNvPr id="8" name="Rectangle 7">
              <a:extLst>
                <a:ext uri="{FF2B5EF4-FFF2-40B4-BE49-F238E27FC236}">
                  <a16:creationId xmlns:a16="http://schemas.microsoft.com/office/drawing/2014/main" id="{CEE2B687-A788-45D9-8616-EB96572B979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F35EB1C-E6A8-4C03-A326-3FD3D77DDA5E}"/>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icrc.org/en/document/explosive-weapons-populated-areas-consequences-civilia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crc.org/en/document/ruins-syria-war-fighting-rebuil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crc.org/en/document/water-and-habitat-facing-urban-challen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EDE4292-8DFC-4D50-8363-0929740AA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2181" y="2546606"/>
            <a:ext cx="3957939" cy="2222952"/>
          </a:xfrm>
          <a:prstGeom prst="rect">
            <a:avLst/>
          </a:prstGeom>
          <a:ln>
            <a:solidFill>
              <a:srgbClr val="002060"/>
            </a:solidFill>
          </a:ln>
        </p:spPr>
      </p:pic>
      <p:sp>
        <p:nvSpPr>
          <p:cNvPr id="2" name="Subtitle 1"/>
          <p:cNvSpPr>
            <a:spLocks noGrp="1"/>
          </p:cNvSpPr>
          <p:nvPr>
            <p:ph type="subTitle" idx="1"/>
          </p:nvPr>
        </p:nvSpPr>
        <p:spPr>
          <a:xfrm>
            <a:off x="1566924" y="1148446"/>
            <a:ext cx="9588452" cy="1030165"/>
          </a:xfrm>
        </p:spPr>
        <p:txBody>
          <a:bodyPr>
            <a:normAutofit fontScale="92500" lnSpcReduction="20000"/>
          </a:bodyPr>
          <a:lstStyle/>
          <a:p>
            <a:r>
              <a:rPr lang="fr-FR" sz="4400" dirty="0"/>
              <a:t>Ingénierie de la santé publique en milieu urbain</a:t>
            </a:r>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pic>
        <p:nvPicPr>
          <p:cNvPr id="10" name="Picture 9">
            <a:extLst>
              <a:ext uri="{FF2B5EF4-FFF2-40B4-BE49-F238E27FC236}">
                <a16:creationId xmlns:a16="http://schemas.microsoft.com/office/drawing/2014/main" id="{61525A72-0939-4BEE-B637-0C0CDDC905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049" y="2546605"/>
            <a:ext cx="3334425" cy="2222951"/>
          </a:xfrm>
          <a:prstGeom prst="rect">
            <a:avLst/>
          </a:prstGeom>
          <a:ln>
            <a:solidFill>
              <a:srgbClr val="002060"/>
            </a:solidFill>
          </a:ln>
        </p:spPr>
      </p:pic>
      <p:pic>
        <p:nvPicPr>
          <p:cNvPr id="24" name="Picture 23">
            <a:extLst>
              <a:ext uri="{FF2B5EF4-FFF2-40B4-BE49-F238E27FC236}">
                <a16:creationId xmlns:a16="http://schemas.microsoft.com/office/drawing/2014/main" id="{4B1C606C-A15A-4003-98CE-5C5FCF9068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0275" y="2546605"/>
            <a:ext cx="2963937" cy="2222953"/>
          </a:xfrm>
          <a:prstGeom prst="rect">
            <a:avLst/>
          </a:prstGeom>
          <a:ln>
            <a:solidFill>
              <a:srgbClr val="002060"/>
            </a:solidFill>
          </a:ln>
        </p:spPr>
      </p:pic>
      <p:sp>
        <p:nvSpPr>
          <p:cNvPr id="9" name="TextBox 8">
            <a:extLst>
              <a:ext uri="{FF2B5EF4-FFF2-40B4-BE49-F238E27FC236}">
                <a16:creationId xmlns:a16="http://schemas.microsoft.com/office/drawing/2014/main" id="{7291CA3F-8B46-41AD-93DA-4F5EFB76B9C3}"/>
              </a:ext>
            </a:extLst>
          </p:cNvPr>
          <p:cNvSpPr txBox="1"/>
          <p:nvPr/>
        </p:nvSpPr>
        <p:spPr>
          <a:xfrm>
            <a:off x="913569" y="5897565"/>
            <a:ext cx="3327127" cy="461665"/>
          </a:xfrm>
          <a:prstGeom prst="rect">
            <a:avLst/>
          </a:prstGeom>
          <a:noFill/>
        </p:spPr>
        <p:txBody>
          <a:bodyPr wrap="square" rtlCol="0">
            <a:spAutoFit/>
          </a:bodyPr>
          <a:lstStyle/>
          <a:p>
            <a:pPr algn="r"/>
            <a:r>
              <a:rPr lang="fr-FR" sz="1200" dirty="0">
                <a:solidFill>
                  <a:srgbClr val="0070C0"/>
                </a:solidFill>
              </a:rPr>
              <a:t>Ces supports pédagogiques ont été créés par les collègues de l’équipe Eau et habitat</a:t>
            </a:r>
          </a:p>
        </p:txBody>
      </p:sp>
      <p:sp>
        <p:nvSpPr>
          <p:cNvPr id="11" name="TextBox 10">
            <a:extLst>
              <a:ext uri="{FF2B5EF4-FFF2-40B4-BE49-F238E27FC236}">
                <a16:creationId xmlns:a16="http://schemas.microsoft.com/office/drawing/2014/main" id="{E494A531-81FE-4C77-ABF3-4F3C06F8642B}"/>
              </a:ext>
            </a:extLst>
          </p:cNvPr>
          <p:cNvSpPr txBox="1"/>
          <p:nvPr/>
        </p:nvSpPr>
        <p:spPr>
          <a:xfrm>
            <a:off x="8241630" y="423936"/>
            <a:ext cx="3949992" cy="369332"/>
          </a:xfrm>
          <a:prstGeom prst="rect">
            <a:avLst/>
          </a:prstGeom>
        </p:spPr>
        <p:txBody>
          <a:bodyPr wrap="none" rtlCol="0">
            <a:spAutoFit/>
          </a:bodyPr>
          <a:lstStyle/>
          <a:p>
            <a:r>
              <a:rPr lang="fr-FR" sz="1800" dirty="0">
                <a:effectLst/>
                <a:highlight>
                  <a:srgbClr val="FFFF00"/>
                </a:highlight>
                <a:latin typeface="Calibri (Textkörper)"/>
                <a:ea typeface="Calibri" panose="020F0502020204030204" pitchFamily="34" charset="0"/>
              </a:rPr>
              <a:t>Logo de l’organisation de l’</a:t>
            </a:r>
            <a:r>
              <a:rPr lang="fr-FR" sz="1800" dirty="0" err="1">
                <a:effectLst/>
                <a:highlight>
                  <a:srgbClr val="FFFF00"/>
                </a:highlight>
                <a:latin typeface="Calibri (Textkörper)"/>
                <a:ea typeface="Calibri" panose="020F0502020204030204" pitchFamily="34" charset="0"/>
              </a:rPr>
              <a:t>intervenant·e</a:t>
            </a:r>
            <a:endParaRPr lang="de-CH" sz="1800" dirty="0">
              <a:effectLst/>
              <a:highlight>
                <a:srgbClr val="FFFF00"/>
              </a:highlight>
              <a:latin typeface="Calibri (Textkörper)"/>
              <a:ea typeface="Calibri" panose="020F0502020204030204" pitchFamily="34" charset="0"/>
            </a:endParaRPr>
          </a:p>
        </p:txBody>
      </p:sp>
      <p:sp>
        <p:nvSpPr>
          <p:cNvPr id="13" name="TextBox 12">
            <a:extLst>
              <a:ext uri="{FF2B5EF4-FFF2-40B4-BE49-F238E27FC236}">
                <a16:creationId xmlns:a16="http://schemas.microsoft.com/office/drawing/2014/main" id="{44D02F36-A1A9-4B4C-964D-7E55F28EB2F1}"/>
              </a:ext>
            </a:extLst>
          </p:cNvPr>
          <p:cNvSpPr txBox="1"/>
          <p:nvPr/>
        </p:nvSpPr>
        <p:spPr>
          <a:xfrm>
            <a:off x="7884160" y="6075364"/>
            <a:ext cx="4202304" cy="369332"/>
          </a:xfrm>
          <a:prstGeom prst="rect">
            <a:avLst/>
          </a:prstGeom>
          <a:noFill/>
        </p:spPr>
        <p:txBody>
          <a:bodyPr wrap="none" rtlCol="0">
            <a:spAutoFit/>
          </a:bodyPr>
          <a:lstStyle/>
          <a:p>
            <a:r>
              <a:rPr lang="fr-FR" dirty="0">
                <a:highlight>
                  <a:srgbClr val="FFFF00"/>
                </a:highlight>
              </a:rPr>
              <a:t>Nom(s) de l’</a:t>
            </a:r>
            <a:r>
              <a:rPr lang="fr-FR" dirty="0" err="1">
                <a:highlight>
                  <a:srgbClr val="FFFF00"/>
                </a:highlight>
              </a:rPr>
              <a:t>intervenant·e</a:t>
            </a:r>
            <a:r>
              <a:rPr lang="fr-FR">
                <a:highlight>
                  <a:srgbClr val="FFFF00"/>
                </a:highlight>
              </a:rPr>
              <a:t> + organisation(s)</a:t>
            </a:r>
            <a:endParaRPr lang="fr-FR" dirty="0">
              <a:highlight>
                <a:srgbClr val="FFFF00"/>
              </a:highlight>
            </a:endParaRP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3">
            <a:extLst>
              <a:ext uri="{FF2B5EF4-FFF2-40B4-BE49-F238E27FC236}">
                <a16:creationId xmlns:a16="http://schemas.microsoft.com/office/drawing/2014/main" id="{10B507FA-405C-40FE-9206-98DEB38099D8}"/>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a:xfrm>
            <a:off x="8638337" y="2101986"/>
            <a:ext cx="3470538" cy="2761853"/>
          </a:xfrm>
          <a:noFill/>
          <a:ln>
            <a:solidFill>
              <a:schemeClr val="accent5">
                <a:lumMod val="50000"/>
              </a:schemeClr>
            </a:solidFill>
          </a:ln>
        </p:spPr>
      </p:pic>
      <p:pic>
        <p:nvPicPr>
          <p:cNvPr id="19460" name="Content Placeholder 3">
            <a:extLst>
              <a:ext uri="{FF2B5EF4-FFF2-40B4-BE49-F238E27FC236}">
                <a16:creationId xmlns:a16="http://schemas.microsoft.com/office/drawing/2014/main" id="{276064AD-0879-4802-BEAF-9F5A9DFE71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43197" y="2118418"/>
            <a:ext cx="3634115" cy="27612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9461" name="Content Placeholder 3">
            <a:extLst>
              <a:ext uri="{FF2B5EF4-FFF2-40B4-BE49-F238E27FC236}">
                <a16:creationId xmlns:a16="http://schemas.microsoft.com/office/drawing/2014/main" id="{2D75D091-4F4C-4BE7-82A7-2615BE3169C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3626" y="2101986"/>
            <a:ext cx="4017815" cy="27612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4255E78B-D28E-424E-9939-D562EE0DF5E8}"/>
              </a:ext>
            </a:extLst>
          </p:cNvPr>
          <p:cNvSpPr txBox="1">
            <a:spLocks/>
          </p:cNvSpPr>
          <p:nvPr/>
        </p:nvSpPr>
        <p:spPr>
          <a:xfrm>
            <a:off x="838200" y="34226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Services essentiels : les principaux éléments</a:t>
            </a:r>
          </a:p>
        </p:txBody>
      </p:sp>
      <p:sp>
        <p:nvSpPr>
          <p:cNvPr id="7" name="Rectangle 3">
            <a:extLst>
              <a:ext uri="{FF2B5EF4-FFF2-40B4-BE49-F238E27FC236}">
                <a16:creationId xmlns:a16="http://schemas.microsoft.com/office/drawing/2014/main" id="{83A54D6D-9B5A-4F14-9D67-D2294A144697}"/>
              </a:ext>
            </a:extLst>
          </p:cNvPr>
          <p:cNvSpPr txBox="1">
            <a:spLocks noChangeArrowheads="1"/>
          </p:cNvSpPr>
          <p:nvPr/>
        </p:nvSpPr>
        <p:spPr bwMode="auto">
          <a:xfrm>
            <a:off x="1804033" y="5334701"/>
            <a:ext cx="9141985" cy="1229859"/>
          </a:xfrm>
          <a:prstGeom prst="rect">
            <a:avLst/>
          </a:prstGeom>
          <a:solidFill>
            <a:schemeClr val="bg1"/>
          </a:solidFill>
          <a:ln>
            <a:noFill/>
          </a:ln>
          <a:effectLst/>
        </p:spPr>
        <p:txBody>
          <a:bodyPr lIns="91426" tIns="45713" rIns="91426" bIns="45713">
            <a:normAutofit/>
          </a:bodyPr>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algn="ctr" defTabSz="914183">
              <a:buNone/>
              <a:defRPr/>
            </a:pPr>
            <a:r>
              <a:rPr lang="fr-FR" b="1">
                <a:solidFill>
                  <a:srgbClr val="C00000"/>
                </a:solidFill>
              </a:rPr>
              <a:t>La prestation de services ne se résume pas à l’infrastructure !</a:t>
            </a:r>
          </a:p>
          <a:p>
            <a:pPr marL="0" indent="0" defTabSz="914183">
              <a:buNone/>
              <a:defRPr/>
            </a:pPr>
            <a:endParaRPr lang="en-US" altLang="fr-FR" sz="1800" kern="0" dirty="0">
              <a:solidFill>
                <a:srgbClr val="C00000"/>
              </a:solidFill>
            </a:endParaRPr>
          </a:p>
        </p:txBody>
      </p:sp>
      <p:sp>
        <p:nvSpPr>
          <p:cNvPr id="2" name="Slide Number Placeholder 1">
            <a:extLst>
              <a:ext uri="{FF2B5EF4-FFF2-40B4-BE49-F238E27FC236}">
                <a16:creationId xmlns:a16="http://schemas.microsoft.com/office/drawing/2014/main" id="{727D65B5-3E6B-46C8-AF93-77306D7CBDA0}"/>
              </a:ext>
            </a:extLst>
          </p:cNvPr>
          <p:cNvSpPr>
            <a:spLocks noGrp="1"/>
          </p:cNvSpPr>
          <p:nvPr>
            <p:ph type="sldNum" sz="quarter" idx="12"/>
          </p:nvPr>
        </p:nvSpPr>
        <p:spPr/>
        <p:txBody>
          <a:bodyPr/>
          <a:lstStyle/>
          <a:p>
            <a:fld id="{00865948-8B76-4A50-B7DB-B45DBE1BD062}" type="slidenum">
              <a:rPr lang="fr-CH" smtClean="0"/>
              <a:t>10</a:t>
            </a:fld>
            <a:endParaRPr lang="fr-CH"/>
          </a:p>
        </p:txBody>
      </p:sp>
    </p:spTree>
    <p:extLst>
      <p:ext uri="{BB962C8B-B14F-4D97-AF65-F5344CB8AC3E}">
        <p14:creationId xmlns:p14="http://schemas.microsoft.com/office/powerpoint/2010/main" val="1884290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DF49BB95-6C82-4185-A246-1ADD43120F1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583" y="1264777"/>
            <a:ext cx="11595533" cy="529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a:extLst>
              <a:ext uri="{FF2B5EF4-FFF2-40B4-BE49-F238E27FC236}">
                <a16:creationId xmlns:a16="http://schemas.microsoft.com/office/drawing/2014/main" id="{F12FCCAC-56D3-4923-B760-939438ECAEA2}"/>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Services interconnectés</a:t>
            </a:r>
          </a:p>
        </p:txBody>
      </p:sp>
      <p:sp>
        <p:nvSpPr>
          <p:cNvPr id="2" name="Slide Number Placeholder 1">
            <a:extLst>
              <a:ext uri="{FF2B5EF4-FFF2-40B4-BE49-F238E27FC236}">
                <a16:creationId xmlns:a16="http://schemas.microsoft.com/office/drawing/2014/main" id="{6D1585F6-19B0-473D-9272-85D203D4CA1B}"/>
              </a:ext>
            </a:extLst>
          </p:cNvPr>
          <p:cNvSpPr>
            <a:spLocks noGrp="1"/>
          </p:cNvSpPr>
          <p:nvPr>
            <p:ph type="sldNum" sz="quarter" idx="12"/>
          </p:nvPr>
        </p:nvSpPr>
        <p:spPr/>
        <p:txBody>
          <a:bodyPr/>
          <a:lstStyle/>
          <a:p>
            <a:fld id="{00865948-8B76-4A50-B7DB-B45DBE1BD062}" type="slidenum">
              <a:rPr lang="fr-CH" smtClean="0"/>
              <a:t>11</a:t>
            </a:fld>
            <a:endParaRPr lang="fr-CH"/>
          </a:p>
        </p:txBody>
      </p:sp>
    </p:spTree>
    <p:extLst>
      <p:ext uri="{BB962C8B-B14F-4D97-AF65-F5344CB8AC3E}">
        <p14:creationId xmlns:p14="http://schemas.microsoft.com/office/powerpoint/2010/main" val="1257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54FD34E7-1DB0-48CB-818F-A1922ED2BD68}"/>
              </a:ext>
            </a:extLst>
          </p:cNvPr>
          <p:cNvSpPr>
            <a:spLocks noGrp="1"/>
          </p:cNvSpPr>
          <p:nvPr>
            <p:ph idx="1"/>
          </p:nvPr>
        </p:nvSpPr>
        <p:spPr>
          <a:xfrm>
            <a:off x="634790" y="1515419"/>
            <a:ext cx="7461806" cy="5168014"/>
          </a:xfrm>
        </p:spPr>
        <p:txBody>
          <a:bodyPr rtlCol="0">
            <a:noAutofit/>
          </a:bodyPr>
          <a:lstStyle/>
          <a:p>
            <a:pPr marL="609054" indent="-320649" defTabSz="914183">
              <a:spcBef>
                <a:spcPct val="0"/>
              </a:spcBef>
              <a:defRPr/>
            </a:pPr>
            <a:r>
              <a:rPr lang="fr-FR" sz="2400" dirty="0">
                <a:ea typeface="ＭＳ Ｐゴシック" panose="020B0600070205080204" pitchFamily="34" charset="-128"/>
              </a:rPr>
              <a:t>Dépendance élevée de la population aux services essentiels</a:t>
            </a:r>
          </a:p>
          <a:p>
            <a:pPr marL="609054" indent="-320649" defTabSz="914183">
              <a:spcBef>
                <a:spcPct val="0"/>
              </a:spcBef>
              <a:defRPr/>
            </a:pPr>
            <a:endParaRPr lang="en-US" altLang="fr-FR" sz="2400" dirty="0">
              <a:ea typeface="ＭＳ Ｐゴシック" panose="020B0600070205080204" pitchFamily="34" charset="-128"/>
            </a:endParaRPr>
          </a:p>
          <a:p>
            <a:pPr marL="609054" indent="-320649" defTabSz="914183">
              <a:spcBef>
                <a:spcPct val="0"/>
              </a:spcBef>
              <a:defRPr/>
            </a:pPr>
            <a:r>
              <a:rPr lang="fr-FR" sz="2400" dirty="0">
                <a:ea typeface="ＭＳ Ｐゴシック" panose="020B0600070205080204" pitchFamily="34" charset="-128"/>
              </a:rPr>
              <a:t>Les services essentiels en zone urbaine sont de plus en plus vulnérables, pour plusieurs raisons : </a:t>
            </a:r>
          </a:p>
          <a:p>
            <a:pPr marL="1088505" lvl="1" indent="-342900" defTabSz="914183">
              <a:spcBef>
                <a:spcPct val="0"/>
              </a:spcBef>
              <a:buFont typeface="Courier New" panose="02070309020205020404" pitchFamily="49" charset="0"/>
              <a:buChar char="o"/>
              <a:defRPr/>
            </a:pPr>
            <a:r>
              <a:rPr lang="fr-FR" dirty="0"/>
              <a:t>sophistication et complexité </a:t>
            </a:r>
          </a:p>
          <a:p>
            <a:pPr marL="1088505" lvl="1" indent="-342900" defTabSz="914183">
              <a:spcBef>
                <a:spcPct val="0"/>
              </a:spcBef>
              <a:buFont typeface="Courier New" panose="02070309020205020404" pitchFamily="49" charset="0"/>
              <a:buChar char="o"/>
              <a:defRPr/>
            </a:pPr>
            <a:r>
              <a:rPr lang="fr-FR" dirty="0"/>
              <a:t>centralisation et chaînes d’approvisionnement longues et exposées </a:t>
            </a:r>
          </a:p>
          <a:p>
            <a:pPr marL="1088505" lvl="1" indent="-342900" defTabSz="914183">
              <a:spcBef>
                <a:spcPct val="0"/>
              </a:spcBef>
              <a:buFont typeface="Courier New" panose="02070309020205020404" pitchFamily="49" charset="0"/>
              <a:buChar char="o"/>
              <a:defRPr/>
            </a:pPr>
            <a:r>
              <a:rPr lang="fr-FR" dirty="0"/>
              <a:t>interconnectivité des services essentiels</a:t>
            </a:r>
          </a:p>
          <a:p>
            <a:pPr marL="609054" indent="-320649" defTabSz="914183">
              <a:spcBef>
                <a:spcPct val="0"/>
              </a:spcBef>
              <a:defRPr/>
            </a:pPr>
            <a:endParaRPr lang="en-US" altLang="fr-FR" sz="2400" dirty="0">
              <a:ea typeface="ＭＳ Ｐゴシック" panose="020B0600070205080204" pitchFamily="34" charset="-128"/>
            </a:endParaRPr>
          </a:p>
          <a:p>
            <a:pPr marL="609054" indent="-320649" defTabSz="914183">
              <a:spcBef>
                <a:spcPct val="0"/>
              </a:spcBef>
              <a:defRPr/>
            </a:pPr>
            <a:r>
              <a:rPr lang="fr-FR" sz="2400" dirty="0">
                <a:ea typeface="ＭＳ Ｐゴシック" panose="020B0600070205080204" pitchFamily="34" charset="-128"/>
              </a:rPr>
              <a:t>Les systèmes de service à grande échelle impliquent de lourdes conséquences en cas d’interruption</a:t>
            </a:r>
          </a:p>
          <a:p>
            <a:pPr marL="288405" indent="0" defTabSz="914183">
              <a:spcBef>
                <a:spcPct val="0"/>
              </a:spcBef>
              <a:buNone/>
              <a:defRPr/>
            </a:pPr>
            <a:endParaRPr lang="en-US" altLang="fr-FR" sz="2400" dirty="0">
              <a:ea typeface="ＭＳ Ｐゴシック" panose="020B0600070205080204" pitchFamily="34" charset="-128"/>
            </a:endParaRPr>
          </a:p>
          <a:p>
            <a:pPr marL="609054" indent="-320649" defTabSz="914183">
              <a:spcBef>
                <a:spcPct val="0"/>
              </a:spcBef>
              <a:defRPr/>
            </a:pPr>
            <a:r>
              <a:rPr lang="fr-FR" sz="2400" dirty="0">
                <a:ea typeface="ＭＳ Ｐゴシック" panose="020B0600070205080204" pitchFamily="34" charset="-128"/>
              </a:rPr>
              <a:t>Densité et diversité des communautés et structures de gouvernance (autorités locales)</a:t>
            </a:r>
          </a:p>
        </p:txBody>
      </p:sp>
      <p:sp>
        <p:nvSpPr>
          <p:cNvPr id="6" name="Title 3">
            <a:extLst>
              <a:ext uri="{FF2B5EF4-FFF2-40B4-BE49-F238E27FC236}">
                <a16:creationId xmlns:a16="http://schemas.microsoft.com/office/drawing/2014/main" id="{CFCF9FDF-C08B-47C4-9202-1302BC26A2CA}"/>
              </a:ext>
            </a:extLst>
          </p:cNvPr>
          <p:cNvSpPr txBox="1">
            <a:spLocks/>
          </p:cNvSpPr>
          <p:nvPr/>
        </p:nvSpPr>
        <p:spPr>
          <a:xfrm>
            <a:off x="838200" y="34226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Vulnérabilités en milieu urbain</a:t>
            </a:r>
          </a:p>
        </p:txBody>
      </p:sp>
      <p:pic>
        <p:nvPicPr>
          <p:cNvPr id="4" name="Picture 3" descr="gaza_01-1024x768">
            <a:extLst>
              <a:ext uri="{FF2B5EF4-FFF2-40B4-BE49-F238E27FC236}">
                <a16:creationId xmlns:a16="http://schemas.microsoft.com/office/drawing/2014/main" id="{45951436-2167-43A8-BFFD-9AC168286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7127" y="1207218"/>
            <a:ext cx="3410890" cy="255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CED3C546-3F79-4859-84BC-E9E4D24EC21C}"/>
              </a:ext>
            </a:extLst>
          </p:cNvPr>
          <p:cNvSpPr txBox="1">
            <a:spLocks noChangeArrowheads="1"/>
          </p:cNvSpPr>
          <p:nvPr/>
        </p:nvSpPr>
        <p:spPr bwMode="auto">
          <a:xfrm>
            <a:off x="8520657" y="6036445"/>
            <a:ext cx="3417360" cy="61555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FontTx/>
              <a:buNone/>
            </a:pPr>
            <a:r>
              <a:rPr lang="fr-FR" sz="1700" b="1" dirty="0">
                <a:solidFill>
                  <a:schemeClr val="bg1"/>
                </a:solidFill>
              </a:rPr>
              <a:t>Usine de traitement des eaux</a:t>
            </a:r>
          </a:p>
          <a:p>
            <a:pPr eaLnBrk="1" hangingPunct="1">
              <a:spcBef>
                <a:spcPct val="0"/>
              </a:spcBef>
              <a:buFontTx/>
              <a:buNone/>
            </a:pPr>
            <a:r>
              <a:rPr lang="fr-FR" sz="1700" b="1" dirty="0">
                <a:solidFill>
                  <a:schemeClr val="bg1"/>
                </a:solidFill>
              </a:rPr>
              <a:t>usées de </a:t>
            </a:r>
            <a:r>
              <a:rPr lang="fr-FR" sz="1700" b="1" dirty="0" err="1">
                <a:solidFill>
                  <a:schemeClr val="bg1"/>
                </a:solidFill>
              </a:rPr>
              <a:t>Rustamiyah</a:t>
            </a:r>
            <a:r>
              <a:rPr lang="fr-FR" sz="1700" b="1" dirty="0">
                <a:solidFill>
                  <a:schemeClr val="bg1"/>
                </a:solidFill>
              </a:rPr>
              <a:t>, Bagdad</a:t>
            </a:r>
          </a:p>
        </p:txBody>
      </p:sp>
      <p:pic>
        <p:nvPicPr>
          <p:cNvPr id="9" name="Picture 8">
            <a:extLst>
              <a:ext uri="{FF2B5EF4-FFF2-40B4-BE49-F238E27FC236}">
                <a16:creationId xmlns:a16="http://schemas.microsoft.com/office/drawing/2014/main" id="{BC799470-D3DA-4652-A4D8-0A78F760A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520657" y="3913120"/>
            <a:ext cx="3417360" cy="2123325"/>
          </a:xfrm>
          <a:prstGeom prst="rect">
            <a:avLst/>
          </a:prstGeom>
        </p:spPr>
      </p:pic>
      <p:sp>
        <p:nvSpPr>
          <p:cNvPr id="10" name="Text Box 4">
            <a:extLst>
              <a:ext uri="{FF2B5EF4-FFF2-40B4-BE49-F238E27FC236}">
                <a16:creationId xmlns:a16="http://schemas.microsoft.com/office/drawing/2014/main" id="{8141505A-519C-44CE-B56A-EDC5B76FB597}"/>
              </a:ext>
            </a:extLst>
          </p:cNvPr>
          <p:cNvSpPr txBox="1">
            <a:spLocks noChangeArrowheads="1"/>
          </p:cNvSpPr>
          <p:nvPr/>
        </p:nvSpPr>
        <p:spPr bwMode="auto">
          <a:xfrm>
            <a:off x="8528969" y="3413737"/>
            <a:ext cx="3409047" cy="3667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FontTx/>
              <a:buNone/>
            </a:pPr>
            <a:r>
              <a:rPr lang="fr-FR" sz="1800" b="1" dirty="0">
                <a:solidFill>
                  <a:schemeClr val="bg1"/>
                </a:solidFill>
              </a:rPr>
              <a:t>Centrale thermique, Gaza</a:t>
            </a:r>
          </a:p>
        </p:txBody>
      </p:sp>
      <p:sp>
        <p:nvSpPr>
          <p:cNvPr id="2" name="Slide Number Placeholder 1">
            <a:extLst>
              <a:ext uri="{FF2B5EF4-FFF2-40B4-BE49-F238E27FC236}">
                <a16:creationId xmlns:a16="http://schemas.microsoft.com/office/drawing/2014/main" id="{6B8516F2-625A-4627-95FF-DE1008C710F3}"/>
              </a:ext>
            </a:extLst>
          </p:cNvPr>
          <p:cNvSpPr>
            <a:spLocks noGrp="1"/>
          </p:cNvSpPr>
          <p:nvPr>
            <p:ph type="sldNum" sz="quarter" idx="12"/>
          </p:nvPr>
        </p:nvSpPr>
        <p:spPr>
          <a:xfrm>
            <a:off x="8610600" y="6402794"/>
            <a:ext cx="2743200" cy="276999"/>
          </a:xfrm>
        </p:spPr>
        <p:txBody>
          <a:bodyPr>
            <a:spAutoFit/>
          </a:bodyPr>
          <a:lstStyle/>
          <a:p>
            <a:fld id="{00865948-8B76-4A50-B7DB-B45DBE1BD062}" type="slidenum">
              <a:rPr lang="fr-CH" smtClean="0"/>
              <a:t>12</a:t>
            </a:fld>
            <a:endParaRPr lang="fr-CH" dirty="0"/>
          </a:p>
        </p:txBody>
      </p:sp>
    </p:spTree>
    <p:extLst>
      <p:ext uri="{BB962C8B-B14F-4D97-AF65-F5344CB8AC3E}">
        <p14:creationId xmlns:p14="http://schemas.microsoft.com/office/powerpoint/2010/main" val="299024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Go to End 6">
            <a:hlinkClick r:id="" action="ppaction://hlinkshowjump?jump=lastslide" highlightClick="1"/>
            <a:extLst>
              <a:ext uri="{FF2B5EF4-FFF2-40B4-BE49-F238E27FC236}">
                <a16:creationId xmlns:a16="http://schemas.microsoft.com/office/drawing/2014/main" id="{19086570-B7A3-4559-B8C7-9BD463AFA76A}"/>
              </a:ext>
            </a:extLst>
          </p:cNvPr>
          <p:cNvSpPr/>
          <p:nvPr/>
        </p:nvSpPr>
        <p:spPr>
          <a:xfrm>
            <a:off x="2281844" y="2921382"/>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le 3">
            <a:extLst>
              <a:ext uri="{FF2B5EF4-FFF2-40B4-BE49-F238E27FC236}">
                <a16:creationId xmlns:a16="http://schemas.microsoft.com/office/drawing/2014/main" id="{EACE9017-D43B-40B6-BA1E-A1CF854E2E12}"/>
              </a:ext>
            </a:extLst>
          </p:cNvPr>
          <p:cNvSpPr txBox="1">
            <a:spLocks/>
          </p:cNvSpPr>
          <p:nvPr/>
        </p:nvSpPr>
        <p:spPr>
          <a:xfrm>
            <a:off x="962891" y="575022"/>
            <a:ext cx="10515600" cy="1228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endParaRPr lang="en-US" u="sng" dirty="0">
              <a:latin typeface="+mn-lt"/>
            </a:endParaRPr>
          </a:p>
        </p:txBody>
      </p:sp>
      <p:sp>
        <p:nvSpPr>
          <p:cNvPr id="5" name="Content Placeholder 2">
            <a:extLst>
              <a:ext uri="{FF2B5EF4-FFF2-40B4-BE49-F238E27FC236}">
                <a16:creationId xmlns:a16="http://schemas.microsoft.com/office/drawing/2014/main" id="{AC0F0DAD-CEF8-46C2-9D0E-93C109ED434B}"/>
              </a:ext>
            </a:extLst>
          </p:cNvPr>
          <p:cNvSpPr txBox="1">
            <a:spLocks/>
          </p:cNvSpPr>
          <p:nvPr/>
        </p:nvSpPr>
        <p:spPr>
          <a:xfrm>
            <a:off x="5937364" y="2921383"/>
            <a:ext cx="5916585" cy="23431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t>Animation vidéo : </a:t>
            </a:r>
          </a:p>
          <a:p>
            <a:pPr marL="0" indent="0">
              <a:buNone/>
            </a:pPr>
            <a:r>
              <a:rPr lang="fr-FR" i="1" dirty="0"/>
              <a:t>Explosive </a:t>
            </a:r>
            <a:r>
              <a:rPr lang="fr-FR" i="1" dirty="0" err="1"/>
              <a:t>weapons</a:t>
            </a:r>
            <a:r>
              <a:rPr lang="fr-FR" i="1" dirty="0"/>
              <a:t> in </a:t>
            </a:r>
            <a:r>
              <a:rPr lang="fr-FR" i="1" dirty="0" err="1"/>
              <a:t>populated</a:t>
            </a:r>
            <a:r>
              <a:rPr lang="fr-FR" i="1" dirty="0"/>
              <a:t> areas: the </a:t>
            </a:r>
            <a:r>
              <a:rPr lang="fr-FR" i="1" dirty="0" err="1"/>
              <a:t>consequences</a:t>
            </a:r>
            <a:r>
              <a:rPr lang="fr-FR" i="1" dirty="0"/>
              <a:t> for </a:t>
            </a:r>
            <a:r>
              <a:rPr lang="fr-FR" i="1" dirty="0" err="1"/>
              <a:t>civilians</a:t>
            </a:r>
            <a:endParaRPr lang="fr-FR" i="1" dirty="0"/>
          </a:p>
          <a:p>
            <a:pPr marL="0" indent="0">
              <a:buNone/>
            </a:pPr>
            <a:r>
              <a:rPr lang="fr-FR" i="1" dirty="0"/>
              <a:t>(Armes explosives en zone habitée : conséquences pour les populations civiles)</a:t>
            </a:r>
          </a:p>
          <a:p>
            <a:pPr marL="0" indent="0">
              <a:buNone/>
            </a:pPr>
            <a:r>
              <a:rPr lang="fr-FR" dirty="0"/>
              <a:t>(en anglais 1 min 49 s)</a:t>
            </a:r>
          </a:p>
        </p:txBody>
      </p:sp>
      <p:sp>
        <p:nvSpPr>
          <p:cNvPr id="8" name="Title 3">
            <a:extLst>
              <a:ext uri="{FF2B5EF4-FFF2-40B4-BE49-F238E27FC236}">
                <a16:creationId xmlns:a16="http://schemas.microsoft.com/office/drawing/2014/main" id="{6C425F7E-0E45-4B02-83F5-A037968C36E3}"/>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Conflits armés en milieu urbain : impact</a:t>
            </a:r>
          </a:p>
        </p:txBody>
      </p:sp>
      <p:sp>
        <p:nvSpPr>
          <p:cNvPr id="2" name="Rectangle 1">
            <a:extLst>
              <a:ext uri="{FF2B5EF4-FFF2-40B4-BE49-F238E27FC236}">
                <a16:creationId xmlns:a16="http://schemas.microsoft.com/office/drawing/2014/main" id="{5530EC89-9225-49FF-B7EB-FFE0CACEFBA5}"/>
              </a:ext>
            </a:extLst>
          </p:cNvPr>
          <p:cNvSpPr/>
          <p:nvPr/>
        </p:nvSpPr>
        <p:spPr>
          <a:xfrm>
            <a:off x="1176251" y="5700714"/>
            <a:ext cx="11015749" cy="830997"/>
          </a:xfrm>
          <a:prstGeom prst="rect">
            <a:avLst/>
          </a:prstGeom>
        </p:spPr>
        <p:txBody>
          <a:bodyPr wrap="square">
            <a:spAutoFit/>
          </a:bodyPr>
          <a:lstStyle/>
          <a:p>
            <a:r>
              <a:rPr lang="fr-FR" sz="2400">
                <a:hlinkClick r:id="rId3"/>
              </a:rPr>
              <a:t>https://www.icrc.org/en/document/explosive-weapons-populated-areas-consequences-civilians</a:t>
            </a:r>
          </a:p>
        </p:txBody>
      </p:sp>
      <p:sp>
        <p:nvSpPr>
          <p:cNvPr id="3" name="Slide Number Placeholder 2">
            <a:extLst>
              <a:ext uri="{FF2B5EF4-FFF2-40B4-BE49-F238E27FC236}">
                <a16:creationId xmlns:a16="http://schemas.microsoft.com/office/drawing/2014/main" id="{C6BB042D-01EF-4CC5-A099-3F4FA9050E91}"/>
              </a:ext>
            </a:extLst>
          </p:cNvPr>
          <p:cNvSpPr>
            <a:spLocks noGrp="1"/>
          </p:cNvSpPr>
          <p:nvPr>
            <p:ph type="sldNum" sz="quarter" idx="12"/>
          </p:nvPr>
        </p:nvSpPr>
        <p:spPr/>
        <p:txBody>
          <a:bodyPr/>
          <a:lstStyle/>
          <a:p>
            <a:fld id="{00865948-8B76-4A50-B7DB-B45DBE1BD062}" type="slidenum">
              <a:rPr lang="fr-CH" smtClean="0"/>
              <a:t>13</a:t>
            </a:fld>
            <a:endParaRPr lang="fr-CH"/>
          </a:p>
        </p:txBody>
      </p:sp>
    </p:spTree>
    <p:extLst>
      <p:ext uri="{BB962C8B-B14F-4D97-AF65-F5344CB8AC3E}">
        <p14:creationId xmlns:p14="http://schemas.microsoft.com/office/powerpoint/2010/main" val="352338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Services essentiels : types d’impacts</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314117" y="1374636"/>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TextBox 5">
            <a:extLst>
              <a:ext uri="{FF2B5EF4-FFF2-40B4-BE49-F238E27FC236}">
                <a16:creationId xmlns:a16="http://schemas.microsoft.com/office/drawing/2014/main" id="{7AC33F7C-E4AB-402C-832E-908D4035B3D0}"/>
              </a:ext>
            </a:extLst>
          </p:cNvPr>
          <p:cNvSpPr txBox="1">
            <a:spLocks noChangeArrowheads="1"/>
          </p:cNvSpPr>
          <p:nvPr/>
        </p:nvSpPr>
        <p:spPr bwMode="auto">
          <a:xfrm>
            <a:off x="2442904" y="5061713"/>
            <a:ext cx="8031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2800"/>
              <a:t>Quels sont les types d’impacts liés à la perturbation des services essentiels ?</a:t>
            </a:r>
          </a:p>
        </p:txBody>
      </p:sp>
      <p:sp>
        <p:nvSpPr>
          <p:cNvPr id="2" name="Slide Number Placeholder 1">
            <a:extLst>
              <a:ext uri="{FF2B5EF4-FFF2-40B4-BE49-F238E27FC236}">
                <a16:creationId xmlns:a16="http://schemas.microsoft.com/office/drawing/2014/main" id="{A51DF463-F6E3-4C07-B2F2-5C73EC50B893}"/>
              </a:ext>
            </a:extLst>
          </p:cNvPr>
          <p:cNvSpPr>
            <a:spLocks noGrp="1"/>
          </p:cNvSpPr>
          <p:nvPr>
            <p:ph type="sldNum" sz="quarter" idx="12"/>
          </p:nvPr>
        </p:nvSpPr>
        <p:spPr/>
        <p:txBody>
          <a:bodyPr/>
          <a:lstStyle/>
          <a:p>
            <a:fld id="{00865948-8B76-4A50-B7DB-B45DBE1BD062}" type="slidenum">
              <a:rPr lang="fr-CH" smtClean="0"/>
              <a:t>14</a:t>
            </a:fld>
            <a:endParaRPr lang="fr-CH"/>
          </a:p>
        </p:txBody>
      </p:sp>
    </p:spTree>
    <p:extLst>
      <p:ext uri="{BB962C8B-B14F-4D97-AF65-F5344CB8AC3E}">
        <p14:creationId xmlns:p14="http://schemas.microsoft.com/office/powerpoint/2010/main" val="268844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452AD7B4-D958-4902-9C40-EAB1866037B3}"/>
              </a:ext>
            </a:extLst>
          </p:cNvPr>
          <p:cNvSpPr txBox="1">
            <a:spLocks/>
          </p:cNvSpPr>
          <p:nvPr/>
        </p:nvSpPr>
        <p:spPr bwMode="auto">
          <a:xfrm>
            <a:off x="1264794" y="1341464"/>
            <a:ext cx="3723617" cy="4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r>
              <a:rPr lang="fr-FR" sz="2000">
                <a:solidFill>
                  <a:schemeClr val="tx1"/>
                </a:solidFill>
              </a:rPr>
              <a:t>IMPACT DIRECT</a:t>
            </a:r>
          </a:p>
        </p:txBody>
      </p:sp>
      <p:pic>
        <p:nvPicPr>
          <p:cNvPr id="14" name="Picture 13" descr="N:\OP_ASSIST_EH\30 Years WatHab\Banque de photos Wathab\ZZZ -  Spang - Best of\Liban - Abou - P1000879.JPG">
            <a:extLst>
              <a:ext uri="{FF2B5EF4-FFF2-40B4-BE49-F238E27FC236}">
                <a16:creationId xmlns:a16="http://schemas.microsoft.com/office/drawing/2014/main" id="{E1AFF1F8-BDCB-4B80-96AE-4F7297CD38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8377" y="1842186"/>
            <a:ext cx="4737601" cy="339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7A9D277-22C1-4B9B-BA4D-CCBEB3C9067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4794" y="1842187"/>
            <a:ext cx="4737601" cy="337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5C16688E-AC22-4312-8100-7479545C7B2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61210" y="1859653"/>
            <a:ext cx="4737601" cy="33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2">
            <a:extLst>
              <a:ext uri="{FF2B5EF4-FFF2-40B4-BE49-F238E27FC236}">
                <a16:creationId xmlns:a16="http://schemas.microsoft.com/office/drawing/2014/main" id="{BBB8E9BE-4671-47A5-8266-734197C906F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66467" y="1842186"/>
            <a:ext cx="4588907" cy="337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E:\Evaristo HDD\Evaristo - Pics\ICRC - Iraq 1997-98\IQ_0012.jpg">
            <a:extLst>
              <a:ext uri="{FF2B5EF4-FFF2-40B4-BE49-F238E27FC236}">
                <a16:creationId xmlns:a16="http://schemas.microsoft.com/office/drawing/2014/main" id="{44681593-53BA-4D2D-B7E7-9160A78E03D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79007" y="1842186"/>
            <a:ext cx="4576367" cy="337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3">
            <a:extLst>
              <a:ext uri="{FF2B5EF4-FFF2-40B4-BE49-F238E27FC236}">
                <a16:creationId xmlns:a16="http://schemas.microsoft.com/office/drawing/2014/main" id="{D7899DEE-0353-41A6-9D8F-B1E0A51A3B6E}"/>
              </a:ext>
            </a:extLst>
          </p:cNvPr>
          <p:cNvSpPr txBox="1">
            <a:spLocks/>
          </p:cNvSpPr>
          <p:nvPr/>
        </p:nvSpPr>
        <p:spPr bwMode="auto">
          <a:xfrm>
            <a:off x="6672413" y="1346839"/>
            <a:ext cx="3814982" cy="4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r>
              <a:rPr lang="fr-FR" sz="2000">
                <a:solidFill>
                  <a:schemeClr val="tx1"/>
                </a:solidFill>
              </a:rPr>
              <a:t>IMPACT INDIRECT</a:t>
            </a:r>
          </a:p>
        </p:txBody>
      </p:sp>
      <p:sp>
        <p:nvSpPr>
          <p:cNvPr id="20" name="Content Placeholder 3">
            <a:extLst>
              <a:ext uri="{FF2B5EF4-FFF2-40B4-BE49-F238E27FC236}">
                <a16:creationId xmlns:a16="http://schemas.microsoft.com/office/drawing/2014/main" id="{28EB3465-DBF7-4054-9FB7-BD454CA2DAB8}"/>
              </a:ext>
            </a:extLst>
          </p:cNvPr>
          <p:cNvSpPr txBox="1">
            <a:spLocks/>
          </p:cNvSpPr>
          <p:nvPr/>
        </p:nvSpPr>
        <p:spPr bwMode="auto">
          <a:xfrm>
            <a:off x="1789700" y="5513117"/>
            <a:ext cx="8612599" cy="7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defTabSz="1619250">
              <a:lnSpc>
                <a:spcPct val="90000"/>
              </a:lnSpc>
              <a:spcBef>
                <a:spcPts val="1775"/>
              </a:spcBef>
              <a:buFont typeface="Arial" panose="020B0604020202020204" pitchFamily="34" charset="0"/>
              <a:buChar char="•"/>
              <a:defRPr sz="4900">
                <a:solidFill>
                  <a:schemeClr val="bg1"/>
                </a:solidFill>
                <a:latin typeface="Merriweather" panose="00000500000000000000" pitchFamily="2" charset="0"/>
                <a:ea typeface="SimSun" panose="02010600030101010101" pitchFamily="2" charset="-122"/>
              </a:defRPr>
            </a:lvl1pPr>
            <a:lvl2pPr marL="801688" indent="-279400" defTabSz="1619250">
              <a:lnSpc>
                <a:spcPct val="90000"/>
              </a:lnSpc>
              <a:spcBef>
                <a:spcPts val="888"/>
              </a:spcBef>
              <a:buFont typeface="Arial" panose="020B0604020202020204" pitchFamily="34" charset="0"/>
              <a:buChar char="•"/>
              <a:defRPr sz="4200">
                <a:solidFill>
                  <a:schemeClr val="bg1"/>
                </a:solidFill>
                <a:latin typeface="Merriweather" panose="00000500000000000000" pitchFamily="2" charset="0"/>
                <a:ea typeface="SimSun" panose="02010600030101010101" pitchFamily="2" charset="-122"/>
              </a:defRPr>
            </a:lvl2pPr>
            <a:lvl3pPr marL="1209675" indent="-228600" defTabSz="1619250">
              <a:lnSpc>
                <a:spcPct val="90000"/>
              </a:lnSpc>
              <a:spcBef>
                <a:spcPts val="888"/>
              </a:spcBef>
              <a:buFont typeface="Arial" panose="020B0604020202020204" pitchFamily="34" charset="0"/>
              <a:buChar char="•"/>
              <a:defRPr sz="3500">
                <a:solidFill>
                  <a:schemeClr val="bg1"/>
                </a:solidFill>
                <a:latin typeface="Merriweather" panose="00000500000000000000" pitchFamily="2" charset="0"/>
                <a:ea typeface="SimSun" panose="02010600030101010101" pitchFamily="2" charset="-122"/>
              </a:defRPr>
            </a:lvl3pPr>
            <a:lvl4pPr marL="1617663" indent="-228600"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4pPr>
            <a:lvl5pPr marL="2057400" indent="-228600"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5pPr>
            <a:lvl6pPr marL="25146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6pPr>
            <a:lvl7pPr marL="29718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7pPr>
            <a:lvl8pPr marL="34290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8pPr>
            <a:lvl9pPr marL="38862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9pPr>
          </a:lstStyle>
          <a:p>
            <a:pPr algn="ctr" eaLnBrk="1" hangingPunct="1">
              <a:lnSpc>
                <a:spcPct val="100000"/>
              </a:lnSpc>
              <a:spcBef>
                <a:spcPct val="20000"/>
              </a:spcBef>
              <a:buFontTx/>
              <a:buNone/>
            </a:pPr>
            <a:r>
              <a:rPr lang="fr-FR" sz="2800" dirty="0">
                <a:solidFill>
                  <a:schemeClr val="tx1"/>
                </a:solidFill>
                <a:latin typeface="+mn-lt"/>
              </a:rPr>
              <a:t>La combinaison d’impacts directs et indirects entraîne des effets cumulatifs.</a:t>
            </a:r>
          </a:p>
        </p:txBody>
      </p:sp>
      <p:sp>
        <p:nvSpPr>
          <p:cNvPr id="11" name="Title 3">
            <a:extLst>
              <a:ext uri="{FF2B5EF4-FFF2-40B4-BE49-F238E27FC236}">
                <a16:creationId xmlns:a16="http://schemas.microsoft.com/office/drawing/2014/main" id="{4B9A2306-8E20-4840-A477-065BD266B8A1}"/>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Types d’impacts</a:t>
            </a:r>
          </a:p>
        </p:txBody>
      </p:sp>
      <p:grpSp>
        <p:nvGrpSpPr>
          <p:cNvPr id="3" name="Group 2">
            <a:extLst>
              <a:ext uri="{FF2B5EF4-FFF2-40B4-BE49-F238E27FC236}">
                <a16:creationId xmlns:a16="http://schemas.microsoft.com/office/drawing/2014/main" id="{2E0EB507-48B6-44D0-827A-4D3DF92A5B24}"/>
              </a:ext>
            </a:extLst>
          </p:cNvPr>
          <p:cNvGrpSpPr/>
          <p:nvPr/>
        </p:nvGrpSpPr>
        <p:grpSpPr>
          <a:xfrm>
            <a:off x="4163989" y="2305677"/>
            <a:ext cx="4311733" cy="2453055"/>
            <a:chOff x="4163989" y="2305677"/>
            <a:chExt cx="4311733" cy="2453055"/>
          </a:xfrm>
        </p:grpSpPr>
        <p:sp>
          <p:nvSpPr>
            <p:cNvPr id="12" name="Parallelogram 11">
              <a:extLst>
                <a:ext uri="{FF2B5EF4-FFF2-40B4-BE49-F238E27FC236}">
                  <a16:creationId xmlns:a16="http://schemas.microsoft.com/office/drawing/2014/main" id="{653ED197-D7D0-4512-8A00-F60CDAE84007}"/>
                </a:ext>
              </a:extLst>
            </p:cNvPr>
            <p:cNvSpPr/>
            <p:nvPr/>
          </p:nvSpPr>
          <p:spPr>
            <a:xfrm rot="16200000" flipV="1">
              <a:off x="5151999" y="2029840"/>
              <a:ext cx="1547447" cy="2099121"/>
            </a:xfrm>
            <a:prstGeom prst="parallelogram">
              <a:avLst>
                <a:gd name="adj" fmla="val 58018"/>
              </a:avLst>
            </a:prstGeom>
            <a:solidFill>
              <a:srgbClr val="A3C16D"/>
            </a:solidFill>
            <a:ln>
              <a:solidFill>
                <a:srgbClr val="A3C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Parallelogram 12">
              <a:extLst>
                <a:ext uri="{FF2B5EF4-FFF2-40B4-BE49-F238E27FC236}">
                  <a16:creationId xmlns:a16="http://schemas.microsoft.com/office/drawing/2014/main" id="{956AED4E-35E1-4B0B-8C87-7BFDF260D4A6}"/>
                </a:ext>
              </a:extLst>
            </p:cNvPr>
            <p:cNvSpPr/>
            <p:nvPr/>
          </p:nvSpPr>
          <p:spPr>
            <a:xfrm rot="16200000" flipV="1">
              <a:off x="5887258" y="2947538"/>
              <a:ext cx="1556237" cy="2048563"/>
            </a:xfrm>
            <a:prstGeom prst="parallelogram">
              <a:avLst>
                <a:gd name="adj" fmla="val 58018"/>
              </a:avLst>
            </a:prstGeom>
            <a:solidFill>
              <a:srgbClr val="FFC000"/>
            </a:solidFill>
            <a:ln>
              <a:solidFill>
                <a:srgbClr val="A3C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B284E90D-9A24-4870-B495-986641261F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190721" y="3630662"/>
              <a:ext cx="1409417" cy="369278"/>
            </a:xfrm>
            <a:prstGeom prst="rect">
              <a:avLst/>
            </a:prstGeom>
          </p:spPr>
        </p:pic>
        <p:sp>
          <p:nvSpPr>
            <p:cNvPr id="21" name="Rectangle 20">
              <a:extLst>
                <a:ext uri="{FF2B5EF4-FFF2-40B4-BE49-F238E27FC236}">
                  <a16:creationId xmlns:a16="http://schemas.microsoft.com/office/drawing/2014/main" id="{0B044BB5-2A18-4985-9299-8BF4842E2AC6}"/>
                </a:ext>
              </a:extLst>
            </p:cNvPr>
            <p:cNvSpPr/>
            <p:nvPr/>
          </p:nvSpPr>
          <p:spPr>
            <a:xfrm>
              <a:off x="4876166" y="3193702"/>
              <a:ext cx="2834626" cy="659423"/>
            </a:xfrm>
            <a:prstGeom prst="rect">
              <a:avLst/>
            </a:prstGeom>
            <a:solidFill>
              <a:srgbClr val="F79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latin typeface="Arial" panose="020B0604020202020204" pitchFamily="34" charset="0"/>
                  <a:cs typeface="Arial" panose="020B0604020202020204" pitchFamily="34" charset="0"/>
                </a:rPr>
                <a:t>Impact indirect</a:t>
              </a:r>
            </a:p>
          </p:txBody>
        </p:sp>
        <p:sp>
          <p:nvSpPr>
            <p:cNvPr id="22" name="Rectangle 21">
              <a:extLst>
                <a:ext uri="{FF2B5EF4-FFF2-40B4-BE49-F238E27FC236}">
                  <a16:creationId xmlns:a16="http://schemas.microsoft.com/office/drawing/2014/main" id="{E62CE7D1-89E5-4672-A2AB-90687D2D0EE3}"/>
                </a:ext>
              </a:extLst>
            </p:cNvPr>
            <p:cNvSpPr/>
            <p:nvPr/>
          </p:nvSpPr>
          <p:spPr>
            <a:xfrm>
              <a:off x="5641096" y="4099309"/>
              <a:ext cx="2834626" cy="6594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latin typeface="Arial" panose="020B0604020202020204" pitchFamily="34" charset="0"/>
                  <a:cs typeface="Arial" panose="020B0604020202020204" pitchFamily="34" charset="0"/>
                </a:rPr>
                <a:t>Effets cumulatifs</a:t>
              </a:r>
            </a:p>
          </p:txBody>
        </p:sp>
        <p:sp>
          <p:nvSpPr>
            <p:cNvPr id="23" name="Rectangle 22">
              <a:extLst>
                <a:ext uri="{FF2B5EF4-FFF2-40B4-BE49-F238E27FC236}">
                  <a16:creationId xmlns:a16="http://schemas.microsoft.com/office/drawing/2014/main" id="{ED7F2E46-E09A-47BD-ABFC-8C489D8CE9F3}"/>
                </a:ext>
              </a:extLst>
            </p:cNvPr>
            <p:cNvSpPr/>
            <p:nvPr/>
          </p:nvSpPr>
          <p:spPr>
            <a:xfrm>
              <a:off x="4163989" y="2305680"/>
              <a:ext cx="2835517" cy="659423"/>
            </a:xfrm>
            <a:prstGeom prst="rect">
              <a:avLst/>
            </a:prstGeom>
            <a:solidFill>
              <a:srgbClr val="759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latin typeface="Arial" panose="020B0604020202020204" pitchFamily="34" charset="0"/>
                  <a:cs typeface="Arial" panose="020B0604020202020204" pitchFamily="34" charset="0"/>
                </a:rPr>
                <a:t>Impact direct</a:t>
              </a:r>
            </a:p>
          </p:txBody>
        </p:sp>
      </p:grpSp>
      <p:sp>
        <p:nvSpPr>
          <p:cNvPr id="4" name="Slide Number Placeholder 3">
            <a:extLst>
              <a:ext uri="{FF2B5EF4-FFF2-40B4-BE49-F238E27FC236}">
                <a16:creationId xmlns:a16="http://schemas.microsoft.com/office/drawing/2014/main" id="{FA7572A4-C4BE-42CA-9A9F-0B7A44AB011B}"/>
              </a:ext>
            </a:extLst>
          </p:cNvPr>
          <p:cNvSpPr>
            <a:spLocks noGrp="1"/>
          </p:cNvSpPr>
          <p:nvPr>
            <p:ph type="sldNum" sz="quarter" idx="12"/>
          </p:nvPr>
        </p:nvSpPr>
        <p:spPr/>
        <p:txBody>
          <a:bodyPr/>
          <a:lstStyle/>
          <a:p>
            <a:fld id="{00865948-8B76-4A50-B7DB-B45DBE1BD062}" type="slidenum">
              <a:rPr lang="fr-CH" smtClean="0"/>
              <a:t>15</a:t>
            </a:fld>
            <a:endParaRPr lang="fr-CH"/>
          </a:p>
        </p:txBody>
      </p:sp>
    </p:spTree>
    <p:extLst>
      <p:ext uri="{BB962C8B-B14F-4D97-AF65-F5344CB8AC3E}">
        <p14:creationId xmlns:p14="http://schemas.microsoft.com/office/powerpoint/2010/main" val="64286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Content Placeholder 3">
            <a:extLst>
              <a:ext uri="{FF2B5EF4-FFF2-40B4-BE49-F238E27FC236}">
                <a16:creationId xmlns:a16="http://schemas.microsoft.com/office/drawing/2014/main" id="{DE0AE6E3-DFD8-4293-9A31-E0D85CBBC077}"/>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138220" y="1022396"/>
            <a:ext cx="8244376" cy="5482688"/>
          </a:xfrm>
          <a:noFill/>
        </p:spPr>
      </p:pic>
      <p:sp>
        <p:nvSpPr>
          <p:cNvPr id="6" name="Title 3">
            <a:extLst>
              <a:ext uri="{FF2B5EF4-FFF2-40B4-BE49-F238E27FC236}">
                <a16:creationId xmlns:a16="http://schemas.microsoft.com/office/drawing/2014/main" id="{0FB703EF-CDFF-4CE2-855A-5B219D9BC51E}"/>
              </a:ext>
            </a:extLst>
          </p:cNvPr>
          <p:cNvSpPr txBox="1">
            <a:spLocks/>
          </p:cNvSpPr>
          <p:nvPr/>
        </p:nvSpPr>
        <p:spPr>
          <a:xfrm>
            <a:off x="838200" y="9080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Impact sur le matériel</a:t>
            </a:r>
          </a:p>
        </p:txBody>
      </p:sp>
      <p:pic>
        <p:nvPicPr>
          <p:cNvPr id="5" name="Content Placeholder 3">
            <a:extLst>
              <a:ext uri="{FF2B5EF4-FFF2-40B4-BE49-F238E27FC236}">
                <a16:creationId xmlns:a16="http://schemas.microsoft.com/office/drawing/2014/main" id="{E37B073D-A64C-4AF2-B4A1-503C17F880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8908769" y="0"/>
            <a:ext cx="2947654" cy="2239627"/>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7D5319F-E201-4230-8C35-E27E461A6EE3}"/>
              </a:ext>
            </a:extLst>
          </p:cNvPr>
          <p:cNvSpPr>
            <a:spLocks noGrp="1"/>
          </p:cNvSpPr>
          <p:nvPr>
            <p:ph type="sldNum" sz="quarter" idx="12"/>
          </p:nvPr>
        </p:nvSpPr>
        <p:spPr/>
        <p:txBody>
          <a:bodyPr/>
          <a:lstStyle/>
          <a:p>
            <a:fld id="{00865948-8B76-4A50-B7DB-B45DBE1BD062}" type="slidenum">
              <a:rPr lang="fr-CH" smtClean="0"/>
              <a:t>16</a:t>
            </a:fld>
            <a:endParaRPr lang="fr-CH"/>
          </a:p>
        </p:txBody>
      </p:sp>
    </p:spTree>
    <p:extLst>
      <p:ext uri="{BB962C8B-B14F-4D97-AF65-F5344CB8AC3E}">
        <p14:creationId xmlns:p14="http://schemas.microsoft.com/office/powerpoint/2010/main" val="246000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Content Placeholder 1">
            <a:extLst>
              <a:ext uri="{FF2B5EF4-FFF2-40B4-BE49-F238E27FC236}">
                <a16:creationId xmlns:a16="http://schemas.microsoft.com/office/drawing/2014/main" id="{240B7A58-531A-4A1B-9841-AC31AC98C7B6}"/>
              </a:ext>
            </a:extLst>
          </p:cNvPr>
          <p:cNvPicPr>
            <a:picLocks noGrp="1" noChangeAspect="1" noChangeArrowheads="1"/>
          </p:cNvPicPr>
          <p:nvPr>
            <p:ph idx="1"/>
          </p:nvPr>
        </p:nvPicPr>
        <p:blipFill>
          <a:blip r:embed="rId3" cstate="screen">
            <a:extLst>
              <a:ext uri="{BEBA8EAE-BF5A-486C-A8C5-ECC9F3942E4B}">
                <a14:imgProps xmlns:a14="http://schemas.microsoft.com/office/drawing/2010/main">
                  <a14:imgLayer r:embed="rId4">
                    <a14:imgEffect>
                      <a14:brightnessContrast bright="16000" contrast="-39000"/>
                    </a14:imgEffect>
                  </a14:imgLayer>
                </a14:imgProps>
              </a:ext>
              <a:ext uri="{28A0092B-C50C-407E-A947-70E740481C1C}">
                <a14:useLocalDpi xmlns:a14="http://schemas.microsoft.com/office/drawing/2010/main"/>
              </a:ext>
            </a:extLst>
          </a:blip>
          <a:srcRect/>
          <a:stretch>
            <a:fillRect/>
          </a:stretch>
        </p:blipFill>
        <p:spPr>
          <a:xfrm>
            <a:off x="1779399" y="921876"/>
            <a:ext cx="8633201" cy="5638721"/>
          </a:xfrm>
          <a:noFill/>
        </p:spPr>
      </p:pic>
      <p:sp>
        <p:nvSpPr>
          <p:cNvPr id="4" name="Title 3">
            <a:extLst>
              <a:ext uri="{FF2B5EF4-FFF2-40B4-BE49-F238E27FC236}">
                <a16:creationId xmlns:a16="http://schemas.microsoft.com/office/drawing/2014/main" id="{67A196C5-3593-4033-B38E-C4DCBBF98AE3}"/>
              </a:ext>
            </a:extLst>
          </p:cNvPr>
          <p:cNvSpPr txBox="1">
            <a:spLocks/>
          </p:cNvSpPr>
          <p:nvPr/>
        </p:nvSpPr>
        <p:spPr>
          <a:xfrm>
            <a:off x="838200" y="9080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Impact sur le matériel</a:t>
            </a:r>
          </a:p>
        </p:txBody>
      </p:sp>
      <p:pic>
        <p:nvPicPr>
          <p:cNvPr id="5" name="Content Placeholder 3">
            <a:extLst>
              <a:ext uri="{FF2B5EF4-FFF2-40B4-BE49-F238E27FC236}">
                <a16:creationId xmlns:a16="http://schemas.microsoft.com/office/drawing/2014/main" id="{653A4243-B819-41BD-9734-FC9467BE5B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8908769" y="0"/>
            <a:ext cx="2947654" cy="2239627"/>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40CC982-072F-4333-9E77-CF88739DDE03}"/>
              </a:ext>
            </a:extLst>
          </p:cNvPr>
          <p:cNvSpPr>
            <a:spLocks noGrp="1"/>
          </p:cNvSpPr>
          <p:nvPr>
            <p:ph type="sldNum" sz="quarter" idx="12"/>
          </p:nvPr>
        </p:nvSpPr>
        <p:spPr/>
        <p:txBody>
          <a:bodyPr/>
          <a:lstStyle/>
          <a:p>
            <a:fld id="{00865948-8B76-4A50-B7DB-B45DBE1BD062}" type="slidenum">
              <a:rPr lang="fr-CH" smtClean="0"/>
              <a:t>17</a:t>
            </a:fld>
            <a:endParaRPr lang="fr-CH"/>
          </a:p>
        </p:txBody>
      </p:sp>
    </p:spTree>
    <p:extLst>
      <p:ext uri="{BB962C8B-B14F-4D97-AF65-F5344CB8AC3E}">
        <p14:creationId xmlns:p14="http://schemas.microsoft.com/office/powerpoint/2010/main" val="10547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Content Placeholder 1">
            <a:extLst>
              <a:ext uri="{FF2B5EF4-FFF2-40B4-BE49-F238E27FC236}">
                <a16:creationId xmlns:a16="http://schemas.microsoft.com/office/drawing/2014/main" id="{9811A12D-F80E-4DE0-9BA2-490559E677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8699" y="913563"/>
            <a:ext cx="9932033" cy="558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1A7A6B8F-685F-40DD-8870-8D8B1AA67DCD}"/>
              </a:ext>
            </a:extLst>
          </p:cNvPr>
          <p:cNvSpPr txBox="1">
            <a:spLocks/>
          </p:cNvSpPr>
          <p:nvPr/>
        </p:nvSpPr>
        <p:spPr>
          <a:xfrm>
            <a:off x="891268" y="82492"/>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Impact sur les consommables</a:t>
            </a:r>
          </a:p>
        </p:txBody>
      </p:sp>
      <p:pic>
        <p:nvPicPr>
          <p:cNvPr id="6" name="Content Placeholder 3">
            <a:extLst>
              <a:ext uri="{FF2B5EF4-FFF2-40B4-BE49-F238E27FC236}">
                <a16:creationId xmlns:a16="http://schemas.microsoft.com/office/drawing/2014/main" id="{043D57D6-D88B-41BD-84A7-7F6909B470B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34626" y="843891"/>
            <a:ext cx="2777350" cy="1908704"/>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AA78924-5453-4EB5-868C-7F936EFD5AFC}"/>
              </a:ext>
            </a:extLst>
          </p:cNvPr>
          <p:cNvSpPr>
            <a:spLocks noGrp="1"/>
          </p:cNvSpPr>
          <p:nvPr>
            <p:ph type="sldNum" sz="quarter" idx="12"/>
          </p:nvPr>
        </p:nvSpPr>
        <p:spPr/>
        <p:txBody>
          <a:bodyPr/>
          <a:lstStyle/>
          <a:p>
            <a:fld id="{00865948-8B76-4A50-B7DB-B45DBE1BD062}" type="slidenum">
              <a:rPr lang="fr-CH" smtClean="0"/>
              <a:t>18</a:t>
            </a:fld>
            <a:endParaRPr lang="fr-CH"/>
          </a:p>
        </p:txBody>
      </p:sp>
    </p:spTree>
    <p:extLst>
      <p:ext uri="{BB962C8B-B14F-4D97-AF65-F5344CB8AC3E}">
        <p14:creationId xmlns:p14="http://schemas.microsoft.com/office/powerpoint/2010/main" val="41008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Content Placeholder 4">
            <a:extLst>
              <a:ext uri="{FF2B5EF4-FFF2-40B4-BE49-F238E27FC236}">
                <a16:creationId xmlns:a16="http://schemas.microsoft.com/office/drawing/2014/main" id="{3CEF2682-6640-4F58-95E7-306F35ADA81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532051" y="913563"/>
            <a:ext cx="5127898" cy="5827459"/>
          </a:xfrm>
          <a:noFill/>
        </p:spPr>
      </p:pic>
      <p:sp>
        <p:nvSpPr>
          <p:cNvPr id="4" name="Title 3">
            <a:extLst>
              <a:ext uri="{FF2B5EF4-FFF2-40B4-BE49-F238E27FC236}">
                <a16:creationId xmlns:a16="http://schemas.microsoft.com/office/drawing/2014/main" id="{D8285D01-7F2F-4CC5-AE47-E6578DB1D6C3}"/>
              </a:ext>
            </a:extLst>
          </p:cNvPr>
          <p:cNvSpPr txBox="1">
            <a:spLocks/>
          </p:cNvSpPr>
          <p:nvPr/>
        </p:nvSpPr>
        <p:spPr>
          <a:xfrm>
            <a:off x="891268" y="82492"/>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Impact sur les consommables</a:t>
            </a:r>
          </a:p>
        </p:txBody>
      </p:sp>
      <p:pic>
        <p:nvPicPr>
          <p:cNvPr id="5" name="Content Placeholder 3">
            <a:extLst>
              <a:ext uri="{FF2B5EF4-FFF2-40B4-BE49-F238E27FC236}">
                <a16:creationId xmlns:a16="http://schemas.microsoft.com/office/drawing/2014/main" id="{197779F9-033B-4558-8018-988AE29FABB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66820" y="913563"/>
            <a:ext cx="2777350" cy="1908704"/>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3F0182D-6DF2-4780-B83E-193BDE398795}"/>
              </a:ext>
            </a:extLst>
          </p:cNvPr>
          <p:cNvSpPr>
            <a:spLocks noGrp="1"/>
          </p:cNvSpPr>
          <p:nvPr>
            <p:ph type="sldNum" sz="quarter" idx="12"/>
          </p:nvPr>
        </p:nvSpPr>
        <p:spPr/>
        <p:txBody>
          <a:bodyPr/>
          <a:lstStyle/>
          <a:p>
            <a:fld id="{00865948-8B76-4A50-B7DB-B45DBE1BD062}" type="slidenum">
              <a:rPr lang="fr-CH" smtClean="0"/>
              <a:t>19</a:t>
            </a:fld>
            <a:endParaRPr lang="fr-CH"/>
          </a:p>
        </p:txBody>
      </p:sp>
    </p:spTree>
    <p:extLst>
      <p:ext uri="{BB962C8B-B14F-4D97-AF65-F5344CB8AC3E}">
        <p14:creationId xmlns:p14="http://schemas.microsoft.com/office/powerpoint/2010/main" val="337006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1B19-DEB6-4C2C-95E5-A6A0FF6A1110}"/>
              </a:ext>
            </a:extLst>
          </p:cNvPr>
          <p:cNvSpPr>
            <a:spLocks noGrp="1"/>
          </p:cNvSpPr>
          <p:nvPr>
            <p:ph type="title"/>
          </p:nvPr>
        </p:nvSpPr>
        <p:spPr/>
        <p:txBody>
          <a:bodyPr/>
          <a:lstStyle/>
          <a:p>
            <a:pPr algn="ctr"/>
            <a:r>
              <a:rPr lang="fr-FR" u="sng">
                <a:latin typeface="+mn-lt"/>
              </a:rPr>
              <a:t>Objectifs</a:t>
            </a:r>
          </a:p>
        </p:txBody>
      </p:sp>
      <p:sp>
        <p:nvSpPr>
          <p:cNvPr id="3" name="Content Placeholder 2">
            <a:extLst>
              <a:ext uri="{FF2B5EF4-FFF2-40B4-BE49-F238E27FC236}">
                <a16:creationId xmlns:a16="http://schemas.microsoft.com/office/drawing/2014/main" id="{C2B9EAC8-26FA-43C3-A48E-8AEC429AE8B8}"/>
              </a:ext>
            </a:extLst>
          </p:cNvPr>
          <p:cNvSpPr>
            <a:spLocks noGrp="1"/>
          </p:cNvSpPr>
          <p:nvPr>
            <p:ph idx="1"/>
          </p:nvPr>
        </p:nvSpPr>
        <p:spPr>
          <a:xfrm>
            <a:off x="1310640" y="1883474"/>
            <a:ext cx="10043160" cy="4351338"/>
          </a:xfrm>
        </p:spPr>
        <p:txBody>
          <a:bodyPr/>
          <a:lstStyle/>
          <a:p>
            <a:pPr marL="0" indent="0">
              <a:buNone/>
            </a:pPr>
            <a:r>
              <a:rPr lang="fr-FR" b="1" i="1">
                <a:solidFill>
                  <a:srgbClr val="0000FF"/>
                </a:solidFill>
              </a:rPr>
              <a:t>Savoir </a:t>
            </a:r>
          </a:p>
          <a:p>
            <a:r>
              <a:rPr lang="fr-FR"/>
              <a:t>expliquer la portée et l’amplitude de l’urbanisation, ainsi que les caractéristiques et vulnérabilités des services essentiels en milieu urbain</a:t>
            </a:r>
          </a:p>
          <a:p>
            <a:r>
              <a:rPr lang="fr-FR"/>
              <a:t>discuter des difficultés liées aux interventions humanitaires en milieu urbain</a:t>
            </a:r>
          </a:p>
          <a:p>
            <a:r>
              <a:rPr lang="fr-FR"/>
              <a:t>présenter une réponse adaptée à la perturbation des services essentiels dans un contexte donné et la justifier</a:t>
            </a:r>
          </a:p>
        </p:txBody>
      </p:sp>
      <p:sp>
        <p:nvSpPr>
          <p:cNvPr id="4" name="Slide Number Placeholder 3">
            <a:extLst>
              <a:ext uri="{FF2B5EF4-FFF2-40B4-BE49-F238E27FC236}">
                <a16:creationId xmlns:a16="http://schemas.microsoft.com/office/drawing/2014/main" id="{87EF0517-1B3D-4D67-92DD-3FE2BD2FC2E1}"/>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318578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1">
            <a:extLst>
              <a:ext uri="{FF2B5EF4-FFF2-40B4-BE49-F238E27FC236}">
                <a16:creationId xmlns:a16="http://schemas.microsoft.com/office/drawing/2014/main" id="{9F5D486E-2116-4592-9C03-E5F26368106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630526" y="955127"/>
            <a:ext cx="7402936" cy="5552425"/>
          </a:xfrm>
          <a:noFill/>
        </p:spPr>
      </p:pic>
      <p:sp>
        <p:nvSpPr>
          <p:cNvPr id="6" name="Title 3">
            <a:extLst>
              <a:ext uri="{FF2B5EF4-FFF2-40B4-BE49-F238E27FC236}">
                <a16:creationId xmlns:a16="http://schemas.microsoft.com/office/drawing/2014/main" id="{26CF01CE-9E48-46A5-8C46-FB7C4BD0EC58}"/>
              </a:ext>
            </a:extLst>
          </p:cNvPr>
          <p:cNvSpPr txBox="1">
            <a:spLocks/>
          </p:cNvSpPr>
          <p:nvPr/>
        </p:nvSpPr>
        <p:spPr>
          <a:xfrm>
            <a:off x="838200" y="124056"/>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Impact sur les gens</a:t>
            </a:r>
          </a:p>
        </p:txBody>
      </p:sp>
      <p:pic>
        <p:nvPicPr>
          <p:cNvPr id="4" name="Content Placeholder 3">
            <a:extLst>
              <a:ext uri="{FF2B5EF4-FFF2-40B4-BE49-F238E27FC236}">
                <a16:creationId xmlns:a16="http://schemas.microsoft.com/office/drawing/2014/main" id="{EA72AE1A-3AF1-4155-B06C-C762667586F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a:xfrm>
            <a:off x="9020723" y="0"/>
            <a:ext cx="2591971" cy="2062690"/>
          </a:xfrm>
          <a:prstGeom prst="rect">
            <a:avLst/>
          </a:prstGeom>
          <a:noFill/>
          <a:ln>
            <a:solidFill>
              <a:schemeClr val="accent5">
                <a:lumMod val="50000"/>
              </a:schemeClr>
            </a:solidFill>
          </a:ln>
        </p:spPr>
      </p:pic>
      <p:sp>
        <p:nvSpPr>
          <p:cNvPr id="2" name="Slide Number Placeholder 1">
            <a:extLst>
              <a:ext uri="{FF2B5EF4-FFF2-40B4-BE49-F238E27FC236}">
                <a16:creationId xmlns:a16="http://schemas.microsoft.com/office/drawing/2014/main" id="{1A0AE83C-B78A-4DE2-B5DC-D878842D4860}"/>
              </a:ext>
            </a:extLst>
          </p:cNvPr>
          <p:cNvSpPr>
            <a:spLocks noGrp="1"/>
          </p:cNvSpPr>
          <p:nvPr>
            <p:ph type="sldNum" sz="quarter" idx="12"/>
          </p:nvPr>
        </p:nvSpPr>
        <p:spPr/>
        <p:txBody>
          <a:bodyPr/>
          <a:lstStyle/>
          <a:p>
            <a:fld id="{00865948-8B76-4A50-B7DB-B45DBE1BD062}" type="slidenum">
              <a:rPr lang="fr-CH" smtClean="0"/>
              <a:t>20</a:t>
            </a:fld>
            <a:endParaRPr lang="fr-CH"/>
          </a:p>
        </p:txBody>
      </p:sp>
    </p:spTree>
    <p:extLst>
      <p:ext uri="{BB962C8B-B14F-4D97-AF65-F5344CB8AC3E}">
        <p14:creationId xmlns:p14="http://schemas.microsoft.com/office/powerpoint/2010/main" val="11098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EE354F37-1595-41FA-A0DC-DFE5C606EA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1768" y="770510"/>
            <a:ext cx="9897098" cy="60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74141183-6FBC-4897-A292-BDC4F1F4DA95}"/>
              </a:ext>
            </a:extLst>
          </p:cNvPr>
          <p:cNvSpPr txBox="1">
            <a:spLocks/>
          </p:cNvSpPr>
          <p:nvPr/>
        </p:nvSpPr>
        <p:spPr>
          <a:xfrm>
            <a:off x="1142517" y="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Effets cumulatifs</a:t>
            </a:r>
          </a:p>
        </p:txBody>
      </p:sp>
      <p:sp>
        <p:nvSpPr>
          <p:cNvPr id="2" name="Slide Number Placeholder 1">
            <a:extLst>
              <a:ext uri="{FF2B5EF4-FFF2-40B4-BE49-F238E27FC236}">
                <a16:creationId xmlns:a16="http://schemas.microsoft.com/office/drawing/2014/main" id="{7E6B42B0-DAFF-4D0A-9ACF-45D8EB811107}"/>
              </a:ext>
            </a:extLst>
          </p:cNvPr>
          <p:cNvSpPr>
            <a:spLocks noGrp="1"/>
          </p:cNvSpPr>
          <p:nvPr>
            <p:ph type="sldNum" sz="quarter" idx="12"/>
          </p:nvPr>
        </p:nvSpPr>
        <p:spPr/>
        <p:txBody>
          <a:bodyPr/>
          <a:lstStyle/>
          <a:p>
            <a:fld id="{00865948-8B76-4A50-B7DB-B45DBE1BD062}" type="slidenum">
              <a:rPr lang="fr-CH" smtClean="0"/>
              <a:t>21</a:t>
            </a:fld>
            <a:endParaRPr lang="fr-CH"/>
          </a:p>
        </p:txBody>
      </p:sp>
    </p:spTree>
    <p:extLst>
      <p:ext uri="{BB962C8B-B14F-4D97-AF65-F5344CB8AC3E}">
        <p14:creationId xmlns:p14="http://schemas.microsoft.com/office/powerpoint/2010/main" val="29353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793E6B3-6E21-480B-BA39-89661745D867}"/>
              </a:ext>
            </a:extLst>
          </p:cNvPr>
          <p:cNvSpPr txBox="1">
            <a:spLocks noChangeArrowheads="1"/>
          </p:cNvSpPr>
          <p:nvPr/>
        </p:nvSpPr>
        <p:spPr bwMode="auto">
          <a:xfrm>
            <a:off x="1004912" y="812489"/>
            <a:ext cx="11187088" cy="1133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801688" indent="-279400" algn="l" rtl="0" eaLnBrk="0" fontAlgn="base" hangingPunct="0">
              <a:spcBef>
                <a:spcPct val="20000"/>
              </a:spcBef>
              <a:spcAft>
                <a:spcPct val="0"/>
              </a:spcAft>
              <a:buSzPct val="60000"/>
              <a:buFont typeface="Wingdings 3" panose="05040102010807070707" pitchFamily="18" charset="2"/>
              <a:buChar char=""/>
              <a:defRPr sz="2500">
                <a:solidFill>
                  <a:schemeClr val="bg2"/>
                </a:solidFill>
                <a:latin typeface="+mn-lt"/>
                <a:cs typeface="+mn-cs"/>
              </a:defRPr>
            </a:lvl2pPr>
            <a:lvl3pPr marL="1209675" indent="-228600" algn="l" rtl="0" eaLnBrk="0" fontAlgn="base" hangingPunct="0">
              <a:spcBef>
                <a:spcPct val="20000"/>
              </a:spcBef>
              <a:spcAft>
                <a:spcPct val="0"/>
              </a:spcAft>
              <a:buFont typeface="Wingdings" panose="05000000000000000000" pitchFamily="2" charset="2"/>
              <a:buChar char="§"/>
              <a:defRPr sz="2400">
                <a:solidFill>
                  <a:schemeClr val="bg2"/>
                </a:solidFill>
                <a:latin typeface="+mn-lt"/>
                <a:cs typeface="+mn-cs"/>
              </a:defRPr>
            </a:lvl3pPr>
            <a:lvl4pPr marL="1617663" indent="-228600" algn="l" rtl="0" eaLnBrk="0" fontAlgn="base" hangingPunct="0">
              <a:spcBef>
                <a:spcPct val="20000"/>
              </a:spcBef>
              <a:spcAft>
                <a:spcPct val="0"/>
              </a:spcAft>
              <a:buChar char="–"/>
              <a:defRPr sz="2000">
                <a:solidFill>
                  <a:schemeClr val="bg2"/>
                </a:solidFill>
                <a:latin typeface="+mn-lt"/>
                <a:cs typeface="+mn-cs"/>
              </a:defRPr>
            </a:lvl4pPr>
            <a:lvl5pPr marL="2057400" indent="-228600" algn="l" rtl="0" eaLnBrk="0" fontAlgn="base" hangingPunct="0">
              <a:spcBef>
                <a:spcPct val="20000"/>
              </a:spcBef>
              <a:spcAft>
                <a:spcPct val="0"/>
              </a:spcAft>
              <a:buChar char="»"/>
              <a:defRPr sz="2000">
                <a:solidFill>
                  <a:schemeClr val="bg2"/>
                </a:solidFill>
                <a:latin typeface="+mn-lt"/>
                <a:cs typeface="+mn-cs"/>
              </a:defRPr>
            </a:lvl5pPr>
            <a:lvl6pPr marL="2514600" indent="-228600" algn="l" rtl="0" fontAlgn="base">
              <a:spcBef>
                <a:spcPct val="20000"/>
              </a:spcBef>
              <a:spcAft>
                <a:spcPct val="0"/>
              </a:spcAft>
              <a:buChar char="»"/>
              <a:defRPr sz="2000">
                <a:solidFill>
                  <a:schemeClr val="bg2"/>
                </a:solidFill>
                <a:latin typeface="+mn-lt"/>
                <a:cs typeface="+mn-cs"/>
              </a:defRPr>
            </a:lvl6pPr>
            <a:lvl7pPr marL="2971800" indent="-228600" algn="l" rtl="0" fontAlgn="base">
              <a:spcBef>
                <a:spcPct val="20000"/>
              </a:spcBef>
              <a:spcAft>
                <a:spcPct val="0"/>
              </a:spcAft>
              <a:buChar char="»"/>
              <a:defRPr sz="2000">
                <a:solidFill>
                  <a:schemeClr val="bg2"/>
                </a:solidFill>
                <a:latin typeface="+mn-lt"/>
                <a:cs typeface="+mn-cs"/>
              </a:defRPr>
            </a:lvl7pPr>
            <a:lvl8pPr marL="3429000" indent="-228600" algn="l" rtl="0" fontAlgn="base">
              <a:spcBef>
                <a:spcPct val="20000"/>
              </a:spcBef>
              <a:spcAft>
                <a:spcPct val="0"/>
              </a:spcAft>
              <a:buChar char="»"/>
              <a:defRPr sz="2000">
                <a:solidFill>
                  <a:schemeClr val="bg2"/>
                </a:solidFill>
                <a:latin typeface="+mn-lt"/>
                <a:cs typeface="+mn-cs"/>
              </a:defRPr>
            </a:lvl8pPr>
            <a:lvl9pPr marL="3886200" indent="-228600" algn="l" rtl="0" fontAlgn="base">
              <a:spcBef>
                <a:spcPct val="20000"/>
              </a:spcBef>
              <a:spcAft>
                <a:spcPct val="0"/>
              </a:spcAft>
              <a:buChar char="»"/>
              <a:defRPr sz="2000">
                <a:solidFill>
                  <a:schemeClr val="bg2"/>
                </a:solidFill>
                <a:latin typeface="+mn-lt"/>
                <a:cs typeface="+mn-cs"/>
              </a:defRPr>
            </a:lvl9pPr>
          </a:lstStyle>
          <a:p>
            <a:pPr marL="0" indent="0" defTabSz="914183" eaLnBrk="1" hangingPunct="1">
              <a:buNone/>
              <a:defRPr/>
            </a:pPr>
            <a:r>
              <a:rPr lang="fr-FR" sz="2400" dirty="0">
                <a:solidFill>
                  <a:schemeClr val="tx1"/>
                </a:solidFill>
              </a:rPr>
              <a:t>La destruction des zones résidentielles et l’érosion des services publics peut entraîner des déplacements de populations qui exacerbent à leur tour les tensions sur les services urbains et les ressources naturelles ailleurs.</a:t>
            </a:r>
          </a:p>
          <a:p>
            <a:pPr marL="522164" lvl="1" indent="0" defTabSz="914183" eaLnBrk="1" hangingPunct="1">
              <a:buNone/>
              <a:defRPr/>
            </a:pPr>
            <a:endParaRPr lang="en-US" altLang="fr-FR" sz="2400" kern="0" dirty="0">
              <a:solidFill>
                <a:srgbClr val="C00000"/>
              </a:solidFill>
            </a:endParaRPr>
          </a:p>
        </p:txBody>
      </p:sp>
      <p:grpSp>
        <p:nvGrpSpPr>
          <p:cNvPr id="126980" name="Group 15">
            <a:extLst>
              <a:ext uri="{FF2B5EF4-FFF2-40B4-BE49-F238E27FC236}">
                <a16:creationId xmlns:a16="http://schemas.microsoft.com/office/drawing/2014/main" id="{41153E71-28E4-4F14-8F97-B00815FF440E}"/>
              </a:ext>
            </a:extLst>
          </p:cNvPr>
          <p:cNvGrpSpPr>
            <a:grpSpLocks/>
          </p:cNvGrpSpPr>
          <p:nvPr/>
        </p:nvGrpSpPr>
        <p:grpSpPr bwMode="auto">
          <a:xfrm>
            <a:off x="6311399" y="2008379"/>
            <a:ext cx="5689061" cy="4905699"/>
            <a:chOff x="0" y="3212976"/>
            <a:chExt cx="4499992" cy="3996221"/>
          </a:xfrm>
        </p:grpSpPr>
        <p:pic>
          <p:nvPicPr>
            <p:cNvPr id="126984" name="Picture 1">
              <a:extLst>
                <a:ext uri="{FF2B5EF4-FFF2-40B4-BE49-F238E27FC236}">
                  <a16:creationId xmlns:a16="http://schemas.microsoft.com/office/drawing/2014/main" id="{71B967C1-3D4E-474E-A70D-F4AFDA3F97F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212976"/>
              <a:ext cx="4499992" cy="33749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784D0294-74C3-458F-B755-F20BAE31398A}"/>
                </a:ext>
              </a:extLst>
            </p:cNvPr>
            <p:cNvSpPr txBox="1">
              <a:spLocks noChangeArrowheads="1"/>
            </p:cNvSpPr>
            <p:nvPr/>
          </p:nvSpPr>
          <p:spPr bwMode="auto">
            <a:xfrm>
              <a:off x="0" y="6532260"/>
              <a:ext cx="4499992" cy="676937"/>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fr-FR" sz="2400" b="1" dirty="0">
                  <a:solidFill>
                    <a:srgbClr val="FFFFFF"/>
                  </a:solidFill>
                  <a:effectLst>
                    <a:outerShdw blurRad="38100" dist="38100" dir="2700000" algn="tl">
                      <a:srgbClr val="000000">
                        <a:alpha val="43137"/>
                      </a:srgbClr>
                    </a:outerShdw>
                  </a:effectLst>
                  <a:latin typeface="+mn-lt"/>
                </a:rPr>
                <a:t>Échelle de destruction :</a:t>
              </a:r>
            </a:p>
            <a:p>
              <a:pPr algn="ctr" defTabSz="914183">
                <a:spcBef>
                  <a:spcPct val="0"/>
                </a:spcBef>
                <a:buNone/>
                <a:defRPr/>
              </a:pPr>
              <a:r>
                <a:rPr lang="fr-FR" sz="2400" b="1" dirty="0">
                  <a:solidFill>
                    <a:srgbClr val="FFFFFF"/>
                  </a:solidFill>
                  <a:effectLst>
                    <a:outerShdw blurRad="38100" dist="38100" dir="2700000" algn="tl">
                      <a:srgbClr val="000000">
                        <a:alpha val="43137"/>
                      </a:srgbClr>
                    </a:outerShdw>
                  </a:effectLst>
                  <a:latin typeface="+mn-lt"/>
                </a:rPr>
                <a:t>au niveau du quartier</a:t>
              </a:r>
            </a:p>
          </p:txBody>
        </p:sp>
      </p:grpSp>
      <p:grpSp>
        <p:nvGrpSpPr>
          <p:cNvPr id="126981" name="Group 16">
            <a:extLst>
              <a:ext uri="{FF2B5EF4-FFF2-40B4-BE49-F238E27FC236}">
                <a16:creationId xmlns:a16="http://schemas.microsoft.com/office/drawing/2014/main" id="{BF0AE9F1-9AA0-4C09-9CD3-B89508486549}"/>
              </a:ext>
            </a:extLst>
          </p:cNvPr>
          <p:cNvGrpSpPr>
            <a:grpSpLocks/>
          </p:cNvGrpSpPr>
          <p:nvPr/>
        </p:nvGrpSpPr>
        <p:grpSpPr bwMode="auto">
          <a:xfrm>
            <a:off x="813372" y="2026231"/>
            <a:ext cx="5433858" cy="4886385"/>
            <a:chOff x="4628652" y="2457113"/>
            <a:chExt cx="4515348" cy="4086869"/>
          </a:xfrm>
        </p:grpSpPr>
        <p:pic>
          <p:nvPicPr>
            <p:cNvPr id="126982" name="Picture 2" descr="KhuzaaMunicipalityNoWoodenPolesCxnsHouses">
              <a:extLst>
                <a:ext uri="{FF2B5EF4-FFF2-40B4-BE49-F238E27FC236}">
                  <a16:creationId xmlns:a16="http://schemas.microsoft.com/office/drawing/2014/main" id="{FA5BD88A-61A1-416F-8668-C6CC2C27EB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8652" y="2457113"/>
              <a:ext cx="4515348" cy="33914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CBC324B7-2BA9-41DB-AF5A-7005747D163B}"/>
                </a:ext>
              </a:extLst>
            </p:cNvPr>
            <p:cNvSpPr txBox="1">
              <a:spLocks noChangeArrowheads="1"/>
            </p:cNvSpPr>
            <p:nvPr/>
          </p:nvSpPr>
          <p:spPr bwMode="auto">
            <a:xfrm>
              <a:off x="4628652" y="5848954"/>
              <a:ext cx="4515348" cy="695028"/>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ctr" defTabSz="914183">
                <a:spcBef>
                  <a:spcPct val="0"/>
                </a:spcBef>
                <a:buNone/>
                <a:defRPr sz="2400" b="1">
                  <a:solidFill>
                    <a:srgbClr val="FFFFFF"/>
                  </a:solidFill>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r>
                <a:rPr lang="fr-FR" dirty="0">
                  <a:effectLst>
                    <a:outerShdw blurRad="38100" dist="38100" dir="2700000" algn="tl">
                      <a:srgbClr val="000000">
                        <a:alpha val="43137"/>
                      </a:srgbClr>
                    </a:outerShdw>
                  </a:effectLst>
                </a:rPr>
                <a:t>Échelle de destruction :</a:t>
              </a:r>
            </a:p>
            <a:p>
              <a:r>
                <a:rPr lang="fr-FR" dirty="0">
                  <a:effectLst>
                    <a:outerShdw blurRad="38100" dist="38100" dir="2700000" algn="tl">
                      <a:srgbClr val="000000">
                        <a:alpha val="43137"/>
                      </a:srgbClr>
                    </a:outerShdw>
                  </a:effectLst>
                </a:rPr>
                <a:t>au niveau du foyer</a:t>
              </a:r>
            </a:p>
          </p:txBody>
        </p:sp>
      </p:grpSp>
      <p:sp>
        <p:nvSpPr>
          <p:cNvPr id="10" name="Title 3">
            <a:extLst>
              <a:ext uri="{FF2B5EF4-FFF2-40B4-BE49-F238E27FC236}">
                <a16:creationId xmlns:a16="http://schemas.microsoft.com/office/drawing/2014/main" id="{082618F6-9D7F-4091-A11F-029C6BD8F7C0}"/>
              </a:ext>
            </a:extLst>
          </p:cNvPr>
          <p:cNvSpPr txBox="1">
            <a:spLocks/>
          </p:cNvSpPr>
          <p:nvPr/>
        </p:nvSpPr>
        <p:spPr>
          <a:xfrm>
            <a:off x="780011" y="148994"/>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Conséquences humanitaires : déplacement</a:t>
            </a:r>
          </a:p>
        </p:txBody>
      </p:sp>
      <p:sp>
        <p:nvSpPr>
          <p:cNvPr id="2" name="Slide Number Placeholder 1">
            <a:extLst>
              <a:ext uri="{FF2B5EF4-FFF2-40B4-BE49-F238E27FC236}">
                <a16:creationId xmlns:a16="http://schemas.microsoft.com/office/drawing/2014/main" id="{A07D3056-D015-4BDA-951C-1BF06C4FA1AD}"/>
              </a:ext>
            </a:extLst>
          </p:cNvPr>
          <p:cNvSpPr>
            <a:spLocks noGrp="1"/>
          </p:cNvSpPr>
          <p:nvPr>
            <p:ph type="sldNum" sz="quarter" idx="12"/>
          </p:nvPr>
        </p:nvSpPr>
        <p:spPr/>
        <p:txBody>
          <a:bodyPr/>
          <a:lstStyle/>
          <a:p>
            <a:fld id="{00865948-8B76-4A50-B7DB-B45DBE1BD062}" type="slidenum">
              <a:rPr lang="fr-CH" smtClean="0"/>
              <a:t>22</a:t>
            </a:fld>
            <a:endParaRPr lang="fr-CH" dirty="0"/>
          </a:p>
        </p:txBody>
      </p:sp>
    </p:spTree>
    <p:extLst>
      <p:ext uri="{BB962C8B-B14F-4D97-AF65-F5344CB8AC3E}">
        <p14:creationId xmlns:p14="http://schemas.microsoft.com/office/powerpoint/2010/main" val="174790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5DAC65-9195-428D-8EB0-0B757A3E9BD4}"/>
              </a:ext>
            </a:extLst>
          </p:cNvPr>
          <p:cNvGrpSpPr>
            <a:grpSpLocks/>
          </p:cNvGrpSpPr>
          <p:nvPr/>
        </p:nvGrpSpPr>
        <p:grpSpPr bwMode="auto">
          <a:xfrm>
            <a:off x="961751" y="1540156"/>
            <a:ext cx="9251358" cy="4870223"/>
            <a:chOff x="300924" y="2272807"/>
            <a:chExt cx="7605607" cy="4019059"/>
          </a:xfrm>
        </p:grpSpPr>
        <p:pic>
          <p:nvPicPr>
            <p:cNvPr id="129035" name="Picture 2">
              <a:extLst>
                <a:ext uri="{FF2B5EF4-FFF2-40B4-BE49-F238E27FC236}">
                  <a16:creationId xmlns:a16="http://schemas.microsoft.com/office/drawing/2014/main" id="{FF0F76C8-83E5-4EEB-9E00-A5D54348F6E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6303" y="2272807"/>
              <a:ext cx="6620228" cy="372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FA6DF354-8FD4-4FB5-90DC-7940FD06022E}"/>
                </a:ext>
              </a:extLst>
            </p:cNvPr>
            <p:cNvSpPr txBox="1">
              <a:spLocks noChangeArrowheads="1"/>
            </p:cNvSpPr>
            <p:nvPr/>
          </p:nvSpPr>
          <p:spPr bwMode="auto">
            <a:xfrm>
              <a:off x="300924" y="5987082"/>
              <a:ext cx="5275468" cy="304784"/>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fr-FR" sz="1800" b="1" dirty="0">
                  <a:solidFill>
                    <a:srgbClr val="FFFFFF"/>
                  </a:solidFill>
                </a:rPr>
                <a:t>Déplacement – vers des installations communautaires</a:t>
              </a:r>
            </a:p>
          </p:txBody>
        </p:sp>
      </p:grpSp>
      <p:grpSp>
        <p:nvGrpSpPr>
          <p:cNvPr id="11" name="Group 10">
            <a:extLst>
              <a:ext uri="{FF2B5EF4-FFF2-40B4-BE49-F238E27FC236}">
                <a16:creationId xmlns:a16="http://schemas.microsoft.com/office/drawing/2014/main" id="{536A09AE-174C-4649-ABC8-A2734D325B35}"/>
              </a:ext>
            </a:extLst>
          </p:cNvPr>
          <p:cNvGrpSpPr>
            <a:grpSpLocks/>
          </p:cNvGrpSpPr>
          <p:nvPr/>
        </p:nvGrpSpPr>
        <p:grpSpPr bwMode="auto">
          <a:xfrm>
            <a:off x="1258713" y="1017070"/>
            <a:ext cx="9856034" cy="5268152"/>
            <a:chOff x="6055728" y="603234"/>
            <a:chExt cx="7759059" cy="4359468"/>
          </a:xfrm>
        </p:grpSpPr>
        <p:pic>
          <p:nvPicPr>
            <p:cNvPr id="129033" name="Picture 9">
              <a:extLst>
                <a:ext uri="{FF2B5EF4-FFF2-40B4-BE49-F238E27FC236}">
                  <a16:creationId xmlns:a16="http://schemas.microsoft.com/office/drawing/2014/main" id="{193A9E6C-5A1A-424B-99A8-39412D67648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55728" y="603234"/>
              <a:ext cx="6089819" cy="373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4DF746CE-1438-477C-9E39-80051B78B4BE}"/>
                </a:ext>
              </a:extLst>
            </p:cNvPr>
            <p:cNvSpPr txBox="1">
              <a:spLocks noChangeArrowheads="1"/>
            </p:cNvSpPr>
            <p:nvPr/>
          </p:nvSpPr>
          <p:spPr bwMode="auto">
            <a:xfrm>
              <a:off x="10960861" y="4657075"/>
              <a:ext cx="2853926" cy="3056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fr-FR" sz="1800" b="1" dirty="0">
                  <a:solidFill>
                    <a:srgbClr val="FFFFFF"/>
                  </a:solidFill>
                </a:rPr>
                <a:t>Déplacement – vers des camps</a:t>
              </a:r>
            </a:p>
          </p:txBody>
        </p:sp>
      </p:grpSp>
      <p:grpSp>
        <p:nvGrpSpPr>
          <p:cNvPr id="13" name="Group 12">
            <a:extLst>
              <a:ext uri="{FF2B5EF4-FFF2-40B4-BE49-F238E27FC236}">
                <a16:creationId xmlns:a16="http://schemas.microsoft.com/office/drawing/2014/main" id="{CD6B9510-A7CE-4D95-A41E-9401931E29A5}"/>
              </a:ext>
            </a:extLst>
          </p:cNvPr>
          <p:cNvGrpSpPr>
            <a:grpSpLocks/>
          </p:cNvGrpSpPr>
          <p:nvPr/>
        </p:nvGrpSpPr>
        <p:grpSpPr bwMode="auto">
          <a:xfrm>
            <a:off x="1012193" y="2110014"/>
            <a:ext cx="10432755" cy="3582352"/>
            <a:chOff x="555885" y="2844920"/>
            <a:chExt cx="8016875" cy="2497501"/>
          </a:xfrm>
        </p:grpSpPr>
        <p:pic>
          <p:nvPicPr>
            <p:cNvPr id="129031" name="Picture 3" descr="F:\DCIM\118___03\IMG_2570.JPG">
              <a:extLst>
                <a:ext uri="{FF2B5EF4-FFF2-40B4-BE49-F238E27FC236}">
                  <a16:creationId xmlns:a16="http://schemas.microsoft.com/office/drawing/2014/main" id="{5CE26626-0FAC-43BC-ABD4-60372A6735F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5885" y="2844920"/>
              <a:ext cx="8016875"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a:extLst>
                <a:ext uri="{FF2B5EF4-FFF2-40B4-BE49-F238E27FC236}">
                  <a16:creationId xmlns:a16="http://schemas.microsoft.com/office/drawing/2014/main" id="{5948833E-1FB4-4873-BEE3-A45513333122}"/>
                </a:ext>
              </a:extLst>
            </p:cNvPr>
            <p:cNvSpPr txBox="1">
              <a:spLocks noChangeArrowheads="1"/>
            </p:cNvSpPr>
            <p:nvPr/>
          </p:nvSpPr>
          <p:spPr bwMode="auto">
            <a:xfrm>
              <a:off x="1911304" y="5084935"/>
              <a:ext cx="4062020" cy="25748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fr-FR" sz="1800" b="1" dirty="0">
                  <a:solidFill>
                    <a:srgbClr val="FFFFFF"/>
                  </a:solidFill>
                </a:rPr>
                <a:t>Déplacement – vers des communautés hôtes</a:t>
              </a:r>
            </a:p>
          </p:txBody>
        </p:sp>
      </p:grpSp>
      <p:sp>
        <p:nvSpPr>
          <p:cNvPr id="14" name="Title 3">
            <a:extLst>
              <a:ext uri="{FF2B5EF4-FFF2-40B4-BE49-F238E27FC236}">
                <a16:creationId xmlns:a16="http://schemas.microsoft.com/office/drawing/2014/main" id="{A772396A-AA5F-4BF2-A2A4-0E6DCCDD5E04}"/>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Conséquences humanitaires : déplacement</a:t>
            </a:r>
          </a:p>
        </p:txBody>
      </p:sp>
      <p:sp>
        <p:nvSpPr>
          <p:cNvPr id="2" name="Slide Number Placeholder 1">
            <a:extLst>
              <a:ext uri="{FF2B5EF4-FFF2-40B4-BE49-F238E27FC236}">
                <a16:creationId xmlns:a16="http://schemas.microsoft.com/office/drawing/2014/main" id="{1B43CDD1-4226-4C2D-A24B-12FD77FD5E46}"/>
              </a:ext>
            </a:extLst>
          </p:cNvPr>
          <p:cNvSpPr>
            <a:spLocks noGrp="1"/>
          </p:cNvSpPr>
          <p:nvPr>
            <p:ph type="sldNum" sz="quarter" idx="12"/>
          </p:nvPr>
        </p:nvSpPr>
        <p:spPr/>
        <p:txBody>
          <a:bodyPr/>
          <a:lstStyle/>
          <a:p>
            <a:fld id="{00865948-8B76-4A50-B7DB-B45DBE1BD062}" type="slidenum">
              <a:rPr lang="fr-CH" smtClean="0"/>
              <a:t>23</a:t>
            </a:fld>
            <a:endParaRPr lang="fr-CH"/>
          </a:p>
        </p:txBody>
      </p:sp>
    </p:spTree>
    <p:extLst>
      <p:ext uri="{BB962C8B-B14F-4D97-AF65-F5344CB8AC3E}">
        <p14:creationId xmlns:p14="http://schemas.microsoft.com/office/powerpoint/2010/main" val="240000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Content Placeholder 3">
            <a:extLst>
              <a:ext uri="{FF2B5EF4-FFF2-40B4-BE49-F238E27FC236}">
                <a16:creationId xmlns:a16="http://schemas.microsoft.com/office/drawing/2014/main" id="{EEFD9456-CE1E-48EA-A9E9-62307E3CBC82}"/>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055384" y="1046568"/>
            <a:ext cx="8286896" cy="5503405"/>
          </a:xfrm>
          <a:noFill/>
        </p:spPr>
      </p:pic>
      <p:sp>
        <p:nvSpPr>
          <p:cNvPr id="4" name="Title 3">
            <a:extLst>
              <a:ext uri="{FF2B5EF4-FFF2-40B4-BE49-F238E27FC236}">
                <a16:creationId xmlns:a16="http://schemas.microsoft.com/office/drawing/2014/main" id="{2BB22327-3C18-485E-8494-6EF40F64EEA6}"/>
              </a:ext>
            </a:extLst>
          </p:cNvPr>
          <p:cNvSpPr txBox="1">
            <a:spLocks/>
          </p:cNvSpPr>
          <p:nvPr/>
        </p:nvSpPr>
        <p:spPr>
          <a:xfrm>
            <a:off x="941032" y="13237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Conséquences humanitaires : santé publique</a:t>
            </a:r>
          </a:p>
        </p:txBody>
      </p:sp>
      <p:sp>
        <p:nvSpPr>
          <p:cNvPr id="2" name="Slide Number Placeholder 1">
            <a:extLst>
              <a:ext uri="{FF2B5EF4-FFF2-40B4-BE49-F238E27FC236}">
                <a16:creationId xmlns:a16="http://schemas.microsoft.com/office/drawing/2014/main" id="{F4EBB96A-F7B7-4752-A292-52D42C0AA60D}"/>
              </a:ext>
            </a:extLst>
          </p:cNvPr>
          <p:cNvSpPr>
            <a:spLocks noGrp="1"/>
          </p:cNvSpPr>
          <p:nvPr>
            <p:ph type="sldNum" sz="quarter" idx="12"/>
          </p:nvPr>
        </p:nvSpPr>
        <p:spPr/>
        <p:txBody>
          <a:bodyPr/>
          <a:lstStyle/>
          <a:p>
            <a:fld id="{00865948-8B76-4A50-B7DB-B45DBE1BD062}" type="slidenum">
              <a:rPr lang="fr-CH" smtClean="0"/>
              <a:t>24</a:t>
            </a:fld>
            <a:endParaRPr lang="fr-CH"/>
          </a:p>
        </p:txBody>
      </p:sp>
    </p:spTree>
    <p:extLst>
      <p:ext uri="{BB962C8B-B14F-4D97-AF65-F5344CB8AC3E}">
        <p14:creationId xmlns:p14="http://schemas.microsoft.com/office/powerpoint/2010/main" val="4229853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Go to End 6">
            <a:hlinkClick r:id="" action="ppaction://hlinkshowjump?jump=lastslide" highlightClick="1"/>
            <a:extLst>
              <a:ext uri="{FF2B5EF4-FFF2-40B4-BE49-F238E27FC236}">
                <a16:creationId xmlns:a16="http://schemas.microsoft.com/office/drawing/2014/main" id="{F1387FB1-A9C7-41B4-B11B-41B1ADDA6FF1}"/>
              </a:ext>
            </a:extLst>
          </p:cNvPr>
          <p:cNvSpPr/>
          <p:nvPr/>
        </p:nvSpPr>
        <p:spPr>
          <a:xfrm>
            <a:off x="1051559" y="2888130"/>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1075" name="Content Placeholder 2">
            <a:extLst>
              <a:ext uri="{FF2B5EF4-FFF2-40B4-BE49-F238E27FC236}">
                <a16:creationId xmlns:a16="http://schemas.microsoft.com/office/drawing/2014/main" id="{3691D3F2-806A-4329-8DD2-D79A9CF72576}"/>
              </a:ext>
            </a:extLst>
          </p:cNvPr>
          <p:cNvSpPr>
            <a:spLocks noGrp="1"/>
          </p:cNvSpPr>
          <p:nvPr>
            <p:ph idx="1"/>
          </p:nvPr>
        </p:nvSpPr>
        <p:spPr>
          <a:xfrm>
            <a:off x="4490949" y="2888130"/>
            <a:ext cx="7130243" cy="2343150"/>
          </a:xfrm>
        </p:spPr>
        <p:txBody>
          <a:bodyPr>
            <a:normAutofit fontScale="92500" lnSpcReduction="20000"/>
          </a:bodyPr>
          <a:lstStyle/>
          <a:p>
            <a:pPr marL="0" indent="0">
              <a:buNone/>
            </a:pPr>
            <a:r>
              <a:rPr lang="fr-FR" b="1" dirty="0"/>
              <a:t>Animation vidéo : </a:t>
            </a:r>
          </a:p>
          <a:p>
            <a:pPr marL="0" indent="0">
              <a:buNone/>
            </a:pPr>
            <a:r>
              <a:rPr lang="fr-FR" i="1" dirty="0" err="1"/>
              <a:t>From</a:t>
            </a:r>
            <a:r>
              <a:rPr lang="fr-FR" i="1" dirty="0"/>
              <a:t> </a:t>
            </a:r>
            <a:r>
              <a:rPr lang="fr-FR" i="1" dirty="0" err="1"/>
              <a:t>ruins</a:t>
            </a:r>
            <a:r>
              <a:rPr lang="fr-FR" i="1" dirty="0"/>
              <a:t> to </a:t>
            </a:r>
            <a:r>
              <a:rPr lang="fr-FR" i="1" dirty="0" err="1"/>
              <a:t>rebuilding_Helping</a:t>
            </a:r>
            <a:r>
              <a:rPr lang="fr-FR" i="1" dirty="0"/>
              <a:t> </a:t>
            </a:r>
            <a:r>
              <a:rPr lang="fr-FR" i="1" dirty="0" err="1"/>
              <a:t>Syrians</a:t>
            </a:r>
            <a:r>
              <a:rPr lang="fr-FR" i="1" dirty="0"/>
              <a:t> regain </a:t>
            </a:r>
            <a:r>
              <a:rPr lang="fr-FR" i="1" dirty="0" err="1"/>
              <a:t>hope</a:t>
            </a:r>
            <a:r>
              <a:rPr lang="fr-FR" i="1" dirty="0"/>
              <a:t> for </a:t>
            </a:r>
            <a:r>
              <a:rPr lang="fr-FR" i="1" dirty="0" err="1"/>
              <a:t>their</a:t>
            </a:r>
            <a:r>
              <a:rPr lang="fr-FR" i="1" dirty="0"/>
              <a:t> future</a:t>
            </a:r>
          </a:p>
          <a:p>
            <a:pPr marL="0" indent="0">
              <a:buNone/>
            </a:pPr>
            <a:r>
              <a:rPr lang="fr-FR" i="1" dirty="0"/>
              <a:t>(Des ruines à la </a:t>
            </a:r>
            <a:r>
              <a:rPr lang="fr-FR" i="1" dirty="0" err="1"/>
              <a:t>reconstruction_Aider</a:t>
            </a:r>
            <a:r>
              <a:rPr lang="fr-FR" i="1" dirty="0"/>
              <a:t> la population syrienne à retrouver l’espoir pour l’avenir)</a:t>
            </a:r>
          </a:p>
          <a:p>
            <a:pPr marL="0" indent="0">
              <a:buNone/>
            </a:pPr>
            <a:r>
              <a:rPr lang="fr-FR" dirty="0"/>
              <a:t>(en anglais, 1 min 08 s)</a:t>
            </a:r>
          </a:p>
        </p:txBody>
      </p:sp>
      <p:sp>
        <p:nvSpPr>
          <p:cNvPr id="4" name="Title 3">
            <a:extLst>
              <a:ext uri="{FF2B5EF4-FFF2-40B4-BE49-F238E27FC236}">
                <a16:creationId xmlns:a16="http://schemas.microsoft.com/office/drawing/2014/main" id="{E13C6C50-1029-45AE-B746-DFA25BADE7A4}"/>
              </a:ext>
            </a:extLst>
          </p:cNvPr>
          <p:cNvSpPr txBox="1">
            <a:spLocks/>
          </p:cNvSpPr>
          <p:nvPr/>
        </p:nvSpPr>
        <p:spPr>
          <a:xfrm>
            <a:off x="838200" y="365125"/>
            <a:ext cx="10515600" cy="8310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b="1" u="sng"/>
              <a:t>Conséquences humanitaires</a:t>
            </a:r>
          </a:p>
        </p:txBody>
      </p:sp>
      <p:sp>
        <p:nvSpPr>
          <p:cNvPr id="2" name="Rectangle 1">
            <a:extLst>
              <a:ext uri="{FF2B5EF4-FFF2-40B4-BE49-F238E27FC236}">
                <a16:creationId xmlns:a16="http://schemas.microsoft.com/office/drawing/2014/main" id="{CA5D6DE8-17A4-4621-806D-0D05AAAA82A9}"/>
              </a:ext>
            </a:extLst>
          </p:cNvPr>
          <p:cNvSpPr/>
          <p:nvPr/>
        </p:nvSpPr>
        <p:spPr>
          <a:xfrm>
            <a:off x="1442948" y="5846544"/>
            <a:ext cx="10320961" cy="461665"/>
          </a:xfrm>
          <a:prstGeom prst="rect">
            <a:avLst/>
          </a:prstGeom>
        </p:spPr>
        <p:txBody>
          <a:bodyPr wrap="square">
            <a:spAutoFit/>
          </a:bodyPr>
          <a:lstStyle/>
          <a:p>
            <a:r>
              <a:rPr lang="fr-FR" sz="2400">
                <a:hlinkClick r:id="rId3"/>
              </a:rPr>
              <a:t>https://www.icrc.org/en/document/ruins-syria-war-fighting-rebuild</a:t>
            </a:r>
          </a:p>
        </p:txBody>
      </p:sp>
      <p:sp>
        <p:nvSpPr>
          <p:cNvPr id="3" name="Slide Number Placeholder 2">
            <a:extLst>
              <a:ext uri="{FF2B5EF4-FFF2-40B4-BE49-F238E27FC236}">
                <a16:creationId xmlns:a16="http://schemas.microsoft.com/office/drawing/2014/main" id="{02C39B93-0342-48B0-BB47-DE30D1899C4D}"/>
              </a:ext>
            </a:extLst>
          </p:cNvPr>
          <p:cNvSpPr>
            <a:spLocks noGrp="1"/>
          </p:cNvSpPr>
          <p:nvPr>
            <p:ph type="sldNum" sz="quarter" idx="12"/>
          </p:nvPr>
        </p:nvSpPr>
        <p:spPr/>
        <p:txBody>
          <a:bodyPr/>
          <a:lstStyle/>
          <a:p>
            <a:fld id="{00865948-8B76-4A50-B7DB-B45DBE1BD062}" type="slidenum">
              <a:rPr lang="fr-CH" smtClean="0"/>
              <a:t>25</a:t>
            </a:fld>
            <a:endParaRPr lang="fr-CH"/>
          </a:p>
        </p:txBody>
      </p:sp>
    </p:spTree>
    <p:extLst>
      <p:ext uri="{BB962C8B-B14F-4D97-AF65-F5344CB8AC3E}">
        <p14:creationId xmlns:p14="http://schemas.microsoft.com/office/powerpoint/2010/main" val="1628056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DC93D5A3-C78A-4A2E-98D8-ECA1509D797E}"/>
              </a:ext>
            </a:extLst>
          </p:cNvPr>
          <p:cNvSpPr>
            <a:spLocks noGrp="1"/>
          </p:cNvSpPr>
          <p:nvPr>
            <p:ph idx="1"/>
          </p:nvPr>
        </p:nvSpPr>
        <p:spPr/>
        <p:txBody>
          <a:bodyPr rtlCol="0">
            <a:normAutofit/>
          </a:bodyPr>
          <a:lstStyle/>
          <a:p>
            <a:pPr marL="609054" indent="-320649" defTabSz="914183">
              <a:spcBef>
                <a:spcPct val="0"/>
              </a:spcBef>
              <a:defRPr/>
            </a:pPr>
            <a:endParaRPr lang="en-US" altLang="fr-FR">
              <a:latin typeface="Arial Narrow" panose="020B0606020202030204" pitchFamily="34" charset="0"/>
              <a:ea typeface="ＭＳ Ｐゴシック" panose="020B0600070205080204" pitchFamily="34" charset="-128"/>
            </a:endParaRPr>
          </a:p>
          <a:p>
            <a:pPr marL="609054" indent="-320649" defTabSz="914183">
              <a:spcBef>
                <a:spcPct val="0"/>
              </a:spcBef>
              <a:defRPr/>
            </a:pPr>
            <a:endParaRPr lang="fr-CH" altLang="fr-FR">
              <a:latin typeface="Arial Narrow" panose="020B0606020202030204" pitchFamily="34" charset="0"/>
              <a:ea typeface="ＭＳ Ｐゴシック" panose="020B0600070205080204" pitchFamily="34" charset="-128"/>
            </a:endParaRPr>
          </a:p>
        </p:txBody>
      </p:sp>
      <p:pic>
        <p:nvPicPr>
          <p:cNvPr id="135172" name="Picture 4">
            <a:extLst>
              <a:ext uri="{FF2B5EF4-FFF2-40B4-BE49-F238E27FC236}">
                <a16:creationId xmlns:a16="http://schemas.microsoft.com/office/drawing/2014/main" id="{6CAA0296-9791-454C-A427-D88CB2FEAD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520189" y="987856"/>
            <a:ext cx="9932671" cy="583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8E8E9E71-0CF8-448B-8647-907B5D8F2628}"/>
              </a:ext>
            </a:extLst>
          </p:cNvPr>
          <p:cNvSpPr txBox="1">
            <a:spLocks/>
          </p:cNvSpPr>
          <p:nvPr/>
        </p:nvSpPr>
        <p:spPr>
          <a:xfrm>
            <a:off x="838200" y="153436"/>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b="1" u="sng"/>
              <a:t>Conséquences humanitaires</a:t>
            </a:r>
            <a:r>
              <a:rPr lang="fr-FR" sz="4399" u="sng">
                <a:latin typeface="+mn-lt"/>
              </a:rPr>
              <a:t> </a:t>
            </a:r>
          </a:p>
        </p:txBody>
      </p:sp>
      <p:sp>
        <p:nvSpPr>
          <p:cNvPr id="2" name="Slide Number Placeholder 1">
            <a:extLst>
              <a:ext uri="{FF2B5EF4-FFF2-40B4-BE49-F238E27FC236}">
                <a16:creationId xmlns:a16="http://schemas.microsoft.com/office/drawing/2014/main" id="{6434D250-6DF7-4862-A4D2-CE85BEFE517D}"/>
              </a:ext>
            </a:extLst>
          </p:cNvPr>
          <p:cNvSpPr>
            <a:spLocks noGrp="1"/>
          </p:cNvSpPr>
          <p:nvPr>
            <p:ph type="sldNum" sz="quarter" idx="12"/>
          </p:nvPr>
        </p:nvSpPr>
        <p:spPr/>
        <p:txBody>
          <a:bodyPr/>
          <a:lstStyle/>
          <a:p>
            <a:fld id="{00865948-8B76-4A50-B7DB-B45DBE1BD062}" type="slidenum">
              <a:rPr lang="fr-CH" smtClean="0"/>
              <a:t>26</a:t>
            </a:fld>
            <a:endParaRPr lang="fr-CH"/>
          </a:p>
        </p:txBody>
      </p:sp>
    </p:spTree>
    <p:extLst>
      <p:ext uri="{BB962C8B-B14F-4D97-AF65-F5344CB8AC3E}">
        <p14:creationId xmlns:p14="http://schemas.microsoft.com/office/powerpoint/2010/main" val="2777371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Élaborer une approche plus efficace</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189426" y="1565975"/>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TextBox 5">
            <a:extLst>
              <a:ext uri="{FF2B5EF4-FFF2-40B4-BE49-F238E27FC236}">
                <a16:creationId xmlns:a16="http://schemas.microsoft.com/office/drawing/2014/main" id="{7AC33F7C-E4AB-402C-832E-908D4035B3D0}"/>
              </a:ext>
            </a:extLst>
          </p:cNvPr>
          <p:cNvSpPr txBox="1">
            <a:spLocks noChangeArrowheads="1"/>
          </p:cNvSpPr>
          <p:nvPr/>
        </p:nvSpPr>
        <p:spPr bwMode="auto">
          <a:xfrm>
            <a:off x="1717728" y="5538768"/>
            <a:ext cx="8756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2800" dirty="0"/>
              <a:t>Comment modifier l’approche pour mieux répondre aux difficultés spécifiques aux conflits urbains ?</a:t>
            </a:r>
          </a:p>
        </p:txBody>
      </p:sp>
      <p:sp>
        <p:nvSpPr>
          <p:cNvPr id="2" name="Slide Number Placeholder 1">
            <a:extLst>
              <a:ext uri="{FF2B5EF4-FFF2-40B4-BE49-F238E27FC236}">
                <a16:creationId xmlns:a16="http://schemas.microsoft.com/office/drawing/2014/main" id="{28E8E2C3-2FAE-4DD6-99C2-03F01A4B3500}"/>
              </a:ext>
            </a:extLst>
          </p:cNvPr>
          <p:cNvSpPr>
            <a:spLocks noGrp="1"/>
          </p:cNvSpPr>
          <p:nvPr>
            <p:ph type="sldNum" sz="quarter" idx="12"/>
          </p:nvPr>
        </p:nvSpPr>
        <p:spPr/>
        <p:txBody>
          <a:bodyPr/>
          <a:lstStyle/>
          <a:p>
            <a:fld id="{00865948-8B76-4A50-B7DB-B45DBE1BD062}" type="slidenum">
              <a:rPr lang="fr-CH" smtClean="0"/>
              <a:t>27</a:t>
            </a:fld>
            <a:endParaRPr lang="fr-CH"/>
          </a:p>
        </p:txBody>
      </p:sp>
    </p:spTree>
    <p:extLst>
      <p:ext uri="{BB962C8B-B14F-4D97-AF65-F5344CB8AC3E}">
        <p14:creationId xmlns:p14="http://schemas.microsoft.com/office/powerpoint/2010/main" val="64577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41EDBF-F4B0-4517-B35F-63E9A0C37370}"/>
              </a:ext>
            </a:extLst>
          </p:cNvPr>
          <p:cNvSpPr>
            <a:spLocks noGrp="1"/>
          </p:cNvSpPr>
          <p:nvPr>
            <p:ph idx="4294967295"/>
          </p:nvPr>
        </p:nvSpPr>
        <p:spPr>
          <a:xfrm>
            <a:off x="807204" y="1725986"/>
            <a:ext cx="10970203" cy="513262"/>
          </a:xfrm>
        </p:spPr>
        <p:txBody>
          <a:bodyPr/>
          <a:lstStyle/>
          <a:p>
            <a:pPr marL="0" indent="0">
              <a:buNone/>
            </a:pPr>
            <a:r>
              <a:rPr lang="fr-FR" sz="2400" dirty="0"/>
              <a:t>1.) Passer d’une pratique humanitaire réactive à une pratique proactive :</a:t>
            </a:r>
          </a:p>
        </p:txBody>
      </p:sp>
      <p:sp>
        <p:nvSpPr>
          <p:cNvPr id="13" name="Content Placeholder 3">
            <a:extLst>
              <a:ext uri="{FF2B5EF4-FFF2-40B4-BE49-F238E27FC236}">
                <a16:creationId xmlns:a16="http://schemas.microsoft.com/office/drawing/2014/main" id="{DA15E4D1-93B8-494F-8260-1AFADC273971}"/>
              </a:ext>
            </a:extLst>
          </p:cNvPr>
          <p:cNvSpPr txBox="1">
            <a:spLocks/>
          </p:cNvSpPr>
          <p:nvPr/>
        </p:nvSpPr>
        <p:spPr bwMode="auto">
          <a:xfrm>
            <a:off x="600902" y="2239248"/>
            <a:ext cx="10970203" cy="201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defTabSz="1619250">
              <a:lnSpc>
                <a:spcPct val="90000"/>
              </a:lnSpc>
              <a:spcBef>
                <a:spcPts val="1775"/>
              </a:spcBef>
              <a:buFont typeface="Arial" panose="020B0604020202020204" pitchFamily="34" charset="0"/>
              <a:buChar char="•"/>
              <a:defRPr sz="4900">
                <a:solidFill>
                  <a:schemeClr val="bg1"/>
                </a:solidFill>
                <a:latin typeface="Merriweather" panose="00000500000000000000" pitchFamily="2" charset="0"/>
                <a:ea typeface="SimSun" panose="02010600030101010101" pitchFamily="2" charset="-122"/>
              </a:defRPr>
            </a:lvl1pPr>
            <a:lvl2pPr marL="1214438" indent="-404813" defTabSz="1619250">
              <a:lnSpc>
                <a:spcPct val="90000"/>
              </a:lnSpc>
              <a:spcBef>
                <a:spcPts val="888"/>
              </a:spcBef>
              <a:buFont typeface="Arial" panose="020B0604020202020204" pitchFamily="34" charset="0"/>
              <a:buChar char="•"/>
              <a:defRPr sz="4200">
                <a:solidFill>
                  <a:schemeClr val="bg1"/>
                </a:solidFill>
                <a:latin typeface="Merriweather" panose="00000500000000000000" pitchFamily="2" charset="0"/>
                <a:ea typeface="SimSun" panose="02010600030101010101" pitchFamily="2" charset="-122"/>
              </a:defRPr>
            </a:lvl2pPr>
            <a:lvl3pPr marL="2024063" indent="-404813" defTabSz="1619250">
              <a:lnSpc>
                <a:spcPct val="90000"/>
              </a:lnSpc>
              <a:spcBef>
                <a:spcPts val="888"/>
              </a:spcBef>
              <a:buFont typeface="Arial" panose="020B0604020202020204" pitchFamily="34" charset="0"/>
              <a:buChar char="•"/>
              <a:defRPr sz="3500">
                <a:solidFill>
                  <a:schemeClr val="bg1"/>
                </a:solidFill>
                <a:latin typeface="Merriweather" panose="00000500000000000000" pitchFamily="2" charset="0"/>
                <a:ea typeface="SimSun" panose="02010600030101010101" pitchFamily="2" charset="-122"/>
              </a:defRPr>
            </a:lvl3pPr>
            <a:lvl4pPr marL="2835275" indent="-404813"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4pPr>
            <a:lvl5pPr marL="3644900" indent="-404813"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5pPr>
            <a:lvl6pPr marL="41021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6pPr>
            <a:lvl7pPr marL="45593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7pPr>
            <a:lvl8pPr marL="50165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8pPr>
            <a:lvl9pPr marL="54737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9pPr>
          </a:lstStyle>
          <a:p>
            <a:pPr lvl="1">
              <a:buFont typeface="Wingdings" panose="05000000000000000000" pitchFamily="2" charset="2"/>
              <a:buChar char="Ø"/>
            </a:pPr>
            <a:r>
              <a:rPr lang="fr-FR" sz="2000" dirty="0">
                <a:solidFill>
                  <a:schemeClr val="tx1"/>
                </a:solidFill>
                <a:latin typeface="+mn-lt"/>
              </a:rPr>
              <a:t>introduire des programmes et financements pluriannuels </a:t>
            </a:r>
          </a:p>
          <a:p>
            <a:pPr lvl="1">
              <a:buFont typeface="Wingdings" panose="05000000000000000000" pitchFamily="2" charset="2"/>
              <a:buChar char="Ø"/>
            </a:pPr>
            <a:r>
              <a:rPr lang="fr-FR" sz="2000" dirty="0">
                <a:solidFill>
                  <a:schemeClr val="tx1"/>
                </a:solidFill>
                <a:latin typeface="+mn-lt"/>
              </a:rPr>
              <a:t>renforcer la collaboration et le soutien structurels à long terme avec les acteurs locaux et la population locale (action humanitaire neutre, indépendante et impartiale, NIIHA)</a:t>
            </a:r>
          </a:p>
        </p:txBody>
      </p:sp>
      <p:sp>
        <p:nvSpPr>
          <p:cNvPr id="16" name="Content Placeholder 3">
            <a:extLst>
              <a:ext uri="{FF2B5EF4-FFF2-40B4-BE49-F238E27FC236}">
                <a16:creationId xmlns:a16="http://schemas.microsoft.com/office/drawing/2014/main" id="{22A1B430-472E-4AEF-A5FE-C7D58DF4B180}"/>
              </a:ext>
            </a:extLst>
          </p:cNvPr>
          <p:cNvSpPr txBox="1">
            <a:spLocks/>
          </p:cNvSpPr>
          <p:nvPr/>
        </p:nvSpPr>
        <p:spPr bwMode="auto">
          <a:xfrm>
            <a:off x="600902" y="3324702"/>
            <a:ext cx="10970203" cy="147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algn="l" defTabSz="1619250" rtl="0" eaLnBrk="0" fontAlgn="base" hangingPunct="0">
              <a:lnSpc>
                <a:spcPct val="90000"/>
              </a:lnSpc>
              <a:spcBef>
                <a:spcPts val="1775"/>
              </a:spcBef>
              <a:spcAft>
                <a:spcPct val="0"/>
              </a:spcAft>
              <a:buFont typeface="Arial" panose="020B0604020202020204" pitchFamily="34" charset="0"/>
              <a:buChar char="•"/>
              <a:defRPr sz="4900" kern="1200">
                <a:solidFill>
                  <a:schemeClr val="bg1"/>
                </a:solidFill>
                <a:latin typeface="+mn-lt"/>
                <a:ea typeface="SimSun" panose="02010600030101010101" pitchFamily="2" charset="-122"/>
                <a:cs typeface="+mn-cs"/>
              </a:defRPr>
            </a:lvl1pPr>
            <a:lvl2pPr marL="1214438" indent="-404813" algn="l" defTabSz="1619250" rtl="0" eaLnBrk="0" fontAlgn="base" hangingPunct="0">
              <a:lnSpc>
                <a:spcPct val="90000"/>
              </a:lnSpc>
              <a:spcBef>
                <a:spcPts val="888"/>
              </a:spcBef>
              <a:spcAft>
                <a:spcPct val="0"/>
              </a:spcAft>
              <a:buFont typeface="Arial" panose="020B0604020202020204" pitchFamily="34" charset="0"/>
              <a:buChar char="•"/>
              <a:defRPr sz="4200" kern="1200">
                <a:solidFill>
                  <a:schemeClr val="bg1"/>
                </a:solidFill>
                <a:latin typeface="+mn-lt"/>
                <a:ea typeface="SimSun" panose="02010600030101010101" pitchFamily="2" charset="-122"/>
                <a:cs typeface="+mn-cs"/>
              </a:defRPr>
            </a:lvl2pPr>
            <a:lvl3pPr marL="2024063" indent="-404813" algn="l" defTabSz="1619250" rtl="0" eaLnBrk="0" fontAlgn="base" hangingPunct="0">
              <a:lnSpc>
                <a:spcPct val="90000"/>
              </a:lnSpc>
              <a:spcBef>
                <a:spcPts val="888"/>
              </a:spcBef>
              <a:spcAft>
                <a:spcPct val="0"/>
              </a:spcAft>
              <a:buFont typeface="Arial" panose="020B0604020202020204" pitchFamily="34" charset="0"/>
              <a:buChar char="•"/>
              <a:defRPr sz="3500" kern="1200">
                <a:solidFill>
                  <a:schemeClr val="bg1"/>
                </a:solidFill>
                <a:latin typeface="+mn-lt"/>
                <a:ea typeface="SimSun" panose="02010600030101010101" pitchFamily="2" charset="-122"/>
                <a:cs typeface="+mn-cs"/>
              </a:defRPr>
            </a:lvl3pPr>
            <a:lvl4pPr marL="2835275"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bg1"/>
                </a:solidFill>
                <a:latin typeface="+mn-lt"/>
                <a:ea typeface="SimSun" panose="02010600030101010101" pitchFamily="2" charset="-122"/>
                <a:cs typeface="+mn-cs"/>
              </a:defRPr>
            </a:lvl4pPr>
            <a:lvl5pPr marL="3644900"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bg1"/>
                </a:solidFill>
                <a:latin typeface="+mn-lt"/>
                <a:ea typeface="SimSun" panose="02010600030101010101" pitchFamily="2" charset="-122"/>
                <a:cs typeface="+mn-cs"/>
              </a:defRPr>
            </a:lvl5pPr>
            <a:lvl6pPr marL="4455871"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6pPr>
            <a:lvl7pPr marL="5266030"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7pPr>
            <a:lvl8pPr marL="6076188"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8pPr>
            <a:lvl9pPr marL="6886346"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9pPr>
          </a:lstStyle>
          <a:p>
            <a:pPr marL="182562" lvl="1" indent="0">
              <a:buNone/>
              <a:defRPr/>
            </a:pPr>
            <a:r>
              <a:rPr lang="fr-FR" sz="2400" dirty="0">
                <a:solidFill>
                  <a:schemeClr val="tx1"/>
                </a:solidFill>
              </a:rPr>
              <a:t>2.) Renforcer</a:t>
            </a:r>
            <a:r>
              <a:rPr lang="fr-FR" sz="2400" dirty="0">
                <a:solidFill>
                  <a:schemeClr val="tx1"/>
                </a:solidFill>
                <a:ea typeface="+mn-ea"/>
              </a:rPr>
              <a:t> la capacité de réponse :</a:t>
            </a:r>
          </a:p>
          <a:p>
            <a:pPr lvl="1">
              <a:buFont typeface="Wingdings" panose="05000000000000000000" pitchFamily="2" charset="2"/>
              <a:buChar char="Ø"/>
              <a:defRPr/>
            </a:pPr>
            <a:r>
              <a:rPr lang="fr-FR" sz="2000" dirty="0">
                <a:solidFill>
                  <a:schemeClr val="tx1"/>
                </a:solidFill>
              </a:rPr>
              <a:t>capacité et compétences techniques (p. ex. alimentation électrique, eaux usées, etc.) </a:t>
            </a:r>
          </a:p>
          <a:p>
            <a:pPr lvl="1">
              <a:buFont typeface="Wingdings" panose="05000000000000000000" pitchFamily="2" charset="2"/>
              <a:buChar char="Ø"/>
              <a:defRPr/>
            </a:pPr>
            <a:r>
              <a:rPr lang="fr-FR" sz="2000" dirty="0">
                <a:solidFill>
                  <a:schemeClr val="tx1"/>
                </a:solidFill>
              </a:rPr>
              <a:t>renforcer la capacité logistique (contrats inclus).</a:t>
            </a:r>
          </a:p>
          <a:p>
            <a:pPr>
              <a:defRPr/>
            </a:pPr>
            <a:endParaRPr lang="en-US" sz="2400" dirty="0">
              <a:solidFill>
                <a:schemeClr val="tx1"/>
              </a:solidFill>
            </a:endParaRPr>
          </a:p>
          <a:p>
            <a:pPr>
              <a:defRPr/>
            </a:pPr>
            <a:endParaRPr lang="fr-CH" sz="2400" dirty="0">
              <a:solidFill>
                <a:schemeClr val="tx1"/>
              </a:solidFill>
            </a:endParaRPr>
          </a:p>
        </p:txBody>
      </p:sp>
      <p:sp>
        <p:nvSpPr>
          <p:cNvPr id="10" name="Title 3">
            <a:extLst>
              <a:ext uri="{FF2B5EF4-FFF2-40B4-BE49-F238E27FC236}">
                <a16:creationId xmlns:a16="http://schemas.microsoft.com/office/drawing/2014/main" id="{33B5031A-D19A-4C72-85E2-B20E11F426DA}"/>
              </a:ext>
            </a:extLst>
          </p:cNvPr>
          <p:cNvSpPr txBox="1">
            <a:spLocks/>
          </p:cNvSpPr>
          <p:nvPr/>
        </p:nvSpPr>
        <p:spPr>
          <a:xfrm>
            <a:off x="838200" y="365125"/>
            <a:ext cx="10515600" cy="1142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u="sng">
                <a:latin typeface="+mn-lt"/>
              </a:rPr>
              <a:t>Services urbains lors de conflits armés : </a:t>
            </a:r>
          </a:p>
          <a:p>
            <a:pPr algn="ctr" defTabSz="608915">
              <a:defRPr/>
            </a:pPr>
            <a:r>
              <a:rPr lang="fr-FR" u="sng">
                <a:latin typeface="+mn-lt"/>
              </a:rPr>
              <a:t>une approche en évolution</a:t>
            </a:r>
          </a:p>
        </p:txBody>
      </p:sp>
      <p:sp>
        <p:nvSpPr>
          <p:cNvPr id="9" name="Rectangle 8">
            <a:extLst>
              <a:ext uri="{FF2B5EF4-FFF2-40B4-BE49-F238E27FC236}">
                <a16:creationId xmlns:a16="http://schemas.microsoft.com/office/drawing/2014/main" id="{A75A8450-A9C8-45D4-B033-19CB58F76339}"/>
              </a:ext>
            </a:extLst>
          </p:cNvPr>
          <p:cNvSpPr/>
          <p:nvPr/>
        </p:nvSpPr>
        <p:spPr>
          <a:xfrm>
            <a:off x="742676" y="4542470"/>
            <a:ext cx="10706647" cy="1446550"/>
          </a:xfrm>
          <a:prstGeom prst="rect">
            <a:avLst/>
          </a:prstGeom>
        </p:spPr>
        <p:txBody>
          <a:bodyPr wrap="square">
            <a:spAutoFit/>
          </a:bodyPr>
          <a:lstStyle/>
          <a:p>
            <a:pPr>
              <a:defRPr/>
            </a:pPr>
            <a:r>
              <a:rPr lang="fr-FR" sz="2400" dirty="0">
                <a:ea typeface="SimSun" panose="02010600030101010101" pitchFamily="2" charset="-122"/>
              </a:rPr>
              <a:t>3.) S’at</a:t>
            </a:r>
            <a:r>
              <a:rPr lang="fr-FR" sz="2400" dirty="0"/>
              <a:t>taquer aux causes profondes ainsi qu’aux conséquences :</a:t>
            </a:r>
          </a:p>
          <a:p>
            <a:pPr marL="989013" indent="-363538">
              <a:buFont typeface="Wingdings" panose="05000000000000000000" pitchFamily="2" charset="2"/>
              <a:buChar char="Ø"/>
              <a:defRPr/>
            </a:pPr>
            <a:r>
              <a:rPr lang="fr-FR" sz="2000" dirty="0"/>
              <a:t>promouvoir le respect du DIH afin d’empêcher l’utilisation d’armes de destruction massive en milieu urbain (protection des infrastructures)</a:t>
            </a:r>
          </a:p>
          <a:p>
            <a:pPr marL="285750" indent="-285750">
              <a:buFont typeface="Arial" panose="020B0604020202020204" pitchFamily="34" charset="0"/>
              <a:buChar char="•"/>
              <a:defRPr/>
            </a:pPr>
            <a:endParaRPr lang="en-US" sz="2400" dirty="0"/>
          </a:p>
        </p:txBody>
      </p:sp>
      <p:sp>
        <p:nvSpPr>
          <p:cNvPr id="11" name="Rectangle 10">
            <a:extLst>
              <a:ext uri="{FF2B5EF4-FFF2-40B4-BE49-F238E27FC236}">
                <a16:creationId xmlns:a16="http://schemas.microsoft.com/office/drawing/2014/main" id="{6C0FB34B-6C5E-4FF3-8832-6E403D80F84D}"/>
              </a:ext>
            </a:extLst>
          </p:cNvPr>
          <p:cNvSpPr/>
          <p:nvPr/>
        </p:nvSpPr>
        <p:spPr>
          <a:xfrm>
            <a:off x="742676" y="5614069"/>
            <a:ext cx="11011670" cy="1077218"/>
          </a:xfrm>
          <a:prstGeom prst="rect">
            <a:avLst/>
          </a:prstGeom>
        </p:spPr>
        <p:txBody>
          <a:bodyPr wrap="square">
            <a:spAutoFit/>
          </a:bodyPr>
          <a:lstStyle/>
          <a:p>
            <a:pPr>
              <a:defRPr/>
            </a:pPr>
            <a:r>
              <a:rPr lang="fr-FR" sz="2400" dirty="0"/>
              <a:t>4.) Revoir le paradigme du spectre urgence-réhabilitation-développement : </a:t>
            </a:r>
          </a:p>
          <a:p>
            <a:pPr marL="1079500" indent="-366713">
              <a:buFont typeface="Wingdings" panose="05000000000000000000" pitchFamily="2" charset="2"/>
              <a:buChar char="Ø"/>
              <a:defRPr/>
            </a:pPr>
            <a:r>
              <a:rPr lang="fr-FR" sz="2000" dirty="0"/>
              <a:t>collaboration et échange de savoir-faire entre les protagonistes humanitaires et de développement</a:t>
            </a:r>
          </a:p>
        </p:txBody>
      </p:sp>
      <p:sp>
        <p:nvSpPr>
          <p:cNvPr id="2" name="Slide Number Placeholder 1">
            <a:extLst>
              <a:ext uri="{FF2B5EF4-FFF2-40B4-BE49-F238E27FC236}">
                <a16:creationId xmlns:a16="http://schemas.microsoft.com/office/drawing/2014/main" id="{BB8BBE40-0EAF-420D-B06E-DA95FB5D1BE5}"/>
              </a:ext>
            </a:extLst>
          </p:cNvPr>
          <p:cNvSpPr>
            <a:spLocks noGrp="1"/>
          </p:cNvSpPr>
          <p:nvPr>
            <p:ph type="sldNum" sz="quarter" idx="12"/>
          </p:nvPr>
        </p:nvSpPr>
        <p:spPr/>
        <p:txBody>
          <a:bodyPr/>
          <a:lstStyle/>
          <a:p>
            <a:fld id="{00865948-8B76-4A50-B7DB-B45DBE1BD062}" type="slidenum">
              <a:rPr lang="fr-CH" smtClean="0"/>
              <a:t>28</a:t>
            </a:fld>
            <a:endParaRPr lang="fr-CH"/>
          </a:p>
        </p:txBody>
      </p:sp>
    </p:spTree>
    <p:extLst>
      <p:ext uri="{BB962C8B-B14F-4D97-AF65-F5344CB8AC3E}">
        <p14:creationId xmlns:p14="http://schemas.microsoft.com/office/powerpoint/2010/main" val="1196071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6"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a:xfrm>
            <a:off x="838200" y="148152"/>
            <a:ext cx="10515600" cy="1325563"/>
          </a:xfrm>
        </p:spPr>
        <p:txBody>
          <a:bodyPr/>
          <a:lstStyle/>
          <a:p>
            <a:pPr algn="ctr"/>
            <a:r>
              <a:rPr lang="fr-FR" u="sng" dirty="0"/>
              <a:t>Conclusion : ingénierie de la santé publique en milieu urbain</a:t>
            </a: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199" y="1600321"/>
            <a:ext cx="11115261" cy="5032375"/>
          </a:xfrm>
        </p:spPr>
        <p:txBody>
          <a:bodyPr>
            <a:normAutofit fontScale="92500" lnSpcReduction="10000"/>
          </a:bodyPr>
          <a:lstStyle/>
          <a:p>
            <a:r>
              <a:rPr lang="fr-FR" sz="2400" dirty="0"/>
              <a:t>Pour fonctionner correctement, les services urbains nécessitent </a:t>
            </a:r>
            <a:r>
              <a:rPr lang="fr-FR" sz="2400" dirty="0">
                <a:solidFill>
                  <a:srgbClr val="0000FF"/>
                </a:solidFill>
              </a:rPr>
              <a:t>du matériel, des consommables et des personnes</a:t>
            </a:r>
            <a:r>
              <a:rPr lang="fr-FR" sz="2400" dirty="0"/>
              <a:t>. </a:t>
            </a:r>
          </a:p>
          <a:p>
            <a:r>
              <a:rPr lang="fr-FR" sz="2400" dirty="0"/>
              <a:t>Les services urbains sont </a:t>
            </a:r>
            <a:r>
              <a:rPr lang="fr-FR" sz="2400" dirty="0">
                <a:solidFill>
                  <a:srgbClr val="0000FF"/>
                </a:solidFill>
              </a:rPr>
              <a:t>de plus en plus vulnérables </a:t>
            </a:r>
            <a:r>
              <a:rPr lang="fr-FR" sz="2400" dirty="0"/>
              <a:t>en raison de leur centralisation, sophistication et interconnectivité. </a:t>
            </a:r>
          </a:p>
          <a:p>
            <a:r>
              <a:rPr lang="fr-FR" sz="2400" dirty="0"/>
              <a:t>Puisque les populations urbaines sont souvent nombreuses et que les </a:t>
            </a:r>
            <a:r>
              <a:rPr lang="fr-FR" sz="2400" dirty="0">
                <a:solidFill>
                  <a:srgbClr val="0000FF"/>
                </a:solidFill>
              </a:rPr>
              <a:t>habitants et habitantes sont particulièrement dépendants </a:t>
            </a:r>
            <a:r>
              <a:rPr lang="fr-FR" sz="2400" dirty="0"/>
              <a:t>des services publics, toute perturbation peut rapidement entraîner des besoins à grande échelle.</a:t>
            </a:r>
          </a:p>
          <a:p>
            <a:r>
              <a:rPr lang="fr-FR" sz="2400" dirty="0"/>
              <a:t>Les conflits prolongés en milieu urbain ont des </a:t>
            </a:r>
            <a:r>
              <a:rPr lang="fr-FR" sz="2400" dirty="0">
                <a:solidFill>
                  <a:srgbClr val="0000FF"/>
                </a:solidFill>
              </a:rPr>
              <a:t>impacts directs et indirects</a:t>
            </a:r>
            <a:r>
              <a:rPr lang="fr-FR" sz="2400" dirty="0"/>
              <a:t>. Les effets cumulatifs de ces conflits provoquent souvent </a:t>
            </a:r>
            <a:r>
              <a:rPr lang="fr-FR" sz="2400" dirty="0">
                <a:solidFill>
                  <a:srgbClr val="0000FF"/>
                </a:solidFill>
              </a:rPr>
              <a:t>l’érosion progressive et parfois irréversible des services publics</a:t>
            </a:r>
            <a:r>
              <a:rPr lang="fr-FR" sz="2400" dirty="0"/>
              <a:t>.</a:t>
            </a:r>
          </a:p>
          <a:p>
            <a:r>
              <a:rPr lang="fr-FR" sz="2400" dirty="0"/>
              <a:t>Parmi les conséquences humanitaires qui en découlent figurent la </a:t>
            </a:r>
            <a:r>
              <a:rPr lang="fr-FR" sz="2400" dirty="0">
                <a:solidFill>
                  <a:srgbClr val="0000FF"/>
                </a:solidFill>
              </a:rPr>
              <a:t>détérioration de la santé publique </a:t>
            </a:r>
            <a:r>
              <a:rPr lang="fr-FR" sz="2400" dirty="0"/>
              <a:t>et le </a:t>
            </a:r>
            <a:r>
              <a:rPr lang="fr-FR" sz="2400" dirty="0">
                <a:solidFill>
                  <a:srgbClr val="0000FF"/>
                </a:solidFill>
              </a:rPr>
              <a:t>déplacement de vastes populations</a:t>
            </a:r>
            <a:r>
              <a:rPr lang="fr-FR" sz="2400" dirty="0"/>
              <a:t>.</a:t>
            </a:r>
          </a:p>
          <a:p>
            <a:r>
              <a:rPr lang="fr-FR" sz="2400" dirty="0"/>
              <a:t>Afin de répondre aux défis spécifiques soulevés par les conflits urbains prolongés, l’</a:t>
            </a:r>
            <a:r>
              <a:rPr lang="fr-FR" sz="2400" dirty="0">
                <a:solidFill>
                  <a:srgbClr val="0000FF"/>
                </a:solidFill>
              </a:rPr>
              <a:t>approche humanitaire </a:t>
            </a:r>
            <a:r>
              <a:rPr lang="fr-FR" sz="2400" dirty="0"/>
              <a:t>doit devenir plus proactive et s’orienter sur le long-terme. Il faut également promouvoir le DIH et la collaboration avec les acteurs du développement.</a:t>
            </a:r>
          </a:p>
          <a:p>
            <a:pPr marL="0" indent="0">
              <a:buNone/>
            </a:pPr>
            <a:endParaRPr lang="fr-CH" dirty="0"/>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29</a:t>
            </a:fld>
            <a:endParaRPr lang="fr-CH"/>
          </a:p>
        </p:txBody>
      </p:sp>
    </p:spTree>
    <p:extLst>
      <p:ext uri="{BB962C8B-B14F-4D97-AF65-F5344CB8AC3E}">
        <p14:creationId xmlns:p14="http://schemas.microsoft.com/office/powerpoint/2010/main" val="28137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202C-50FD-4882-8748-CDCB9A4A01FA}"/>
              </a:ext>
            </a:extLst>
          </p:cNvPr>
          <p:cNvSpPr>
            <a:spLocks noGrp="1"/>
          </p:cNvSpPr>
          <p:nvPr>
            <p:ph type="title"/>
          </p:nvPr>
        </p:nvSpPr>
        <p:spPr>
          <a:xfrm>
            <a:off x="838200" y="225572"/>
            <a:ext cx="10515600" cy="1325563"/>
          </a:xfrm>
        </p:spPr>
        <p:txBody>
          <a:bodyPr vert="horz" lIns="91440" tIns="45720" rIns="91440" bIns="45720" rtlCol="0" anchor="ctr">
            <a:normAutofit/>
          </a:bodyPr>
          <a:lstStyle/>
          <a:p>
            <a:pPr algn="ctr" defTabSz="608915"/>
            <a:r>
              <a:rPr lang="fr-FR" sz="4399" u="sng">
                <a:latin typeface="+mn-lt"/>
              </a:rPr>
              <a:t>Ingénierie de la santé publique en milieu urbain</a:t>
            </a:r>
          </a:p>
        </p:txBody>
      </p:sp>
      <p:sp>
        <p:nvSpPr>
          <p:cNvPr id="3" name="Content Placeholder 2">
            <a:extLst>
              <a:ext uri="{FF2B5EF4-FFF2-40B4-BE49-F238E27FC236}">
                <a16:creationId xmlns:a16="http://schemas.microsoft.com/office/drawing/2014/main" id="{C693E07D-D435-4033-9852-70D0E931B240}"/>
              </a:ext>
            </a:extLst>
          </p:cNvPr>
          <p:cNvSpPr>
            <a:spLocks noGrp="1"/>
          </p:cNvSpPr>
          <p:nvPr>
            <p:ph idx="1"/>
          </p:nvPr>
        </p:nvSpPr>
        <p:spPr>
          <a:xfrm>
            <a:off x="1011382" y="1468008"/>
            <a:ext cx="8970818" cy="2933383"/>
          </a:xfrm>
        </p:spPr>
        <p:txBody>
          <a:bodyPr>
            <a:normAutofit/>
          </a:bodyPr>
          <a:lstStyle/>
          <a:p>
            <a:pPr marL="228546" indent="-228546" defTabSz="914183">
              <a:defRPr/>
            </a:pPr>
            <a:r>
              <a:rPr lang="fr-FR" sz="2400"/>
              <a:t>Définitions</a:t>
            </a:r>
          </a:p>
          <a:p>
            <a:pPr marL="228546" indent="-228546" defTabSz="914183">
              <a:defRPr/>
            </a:pPr>
            <a:r>
              <a:rPr lang="fr-FR" sz="2400"/>
              <a:t>Le défi urbain</a:t>
            </a:r>
          </a:p>
          <a:p>
            <a:pPr marL="228546" indent="-228546" defTabSz="914183">
              <a:defRPr/>
            </a:pPr>
            <a:r>
              <a:rPr lang="fr-FR" sz="2400"/>
              <a:t>Services publics essentiels</a:t>
            </a:r>
          </a:p>
          <a:p>
            <a:pPr marL="228546" indent="-228546" defTabSz="914183">
              <a:defRPr/>
            </a:pPr>
            <a:r>
              <a:rPr lang="fr-FR" sz="2400"/>
              <a:t>Conséquences d’une crise prolongée</a:t>
            </a:r>
          </a:p>
          <a:p>
            <a:pPr marL="228546" indent="-228546" defTabSz="914183">
              <a:defRPr/>
            </a:pPr>
            <a:r>
              <a:rPr lang="fr-FR" sz="2400"/>
              <a:t>Une approche en évolution</a:t>
            </a:r>
          </a:p>
          <a:p>
            <a:endParaRPr lang="fr-CH" sz="2400" dirty="0"/>
          </a:p>
        </p:txBody>
      </p:sp>
      <p:sp>
        <p:nvSpPr>
          <p:cNvPr id="4" name="Slide Number Placeholder 3">
            <a:extLst>
              <a:ext uri="{FF2B5EF4-FFF2-40B4-BE49-F238E27FC236}">
                <a16:creationId xmlns:a16="http://schemas.microsoft.com/office/drawing/2014/main" id="{9C789287-B177-4F55-A2BA-3E21191A152C}"/>
              </a:ext>
            </a:extLst>
          </p:cNvPr>
          <p:cNvSpPr>
            <a:spLocks noGrp="1"/>
          </p:cNvSpPr>
          <p:nvPr>
            <p:ph type="sldNum" sz="quarter" idx="12"/>
          </p:nvPr>
        </p:nvSpPr>
        <p:spPr/>
        <p:txBody>
          <a:bodyPr/>
          <a:lstStyle/>
          <a:p>
            <a:fld id="{00865948-8B76-4A50-B7DB-B45DBE1BD062}" type="slidenum">
              <a:rPr lang="fr-CH" smtClean="0"/>
              <a:t>3</a:t>
            </a:fld>
            <a:endParaRPr lang="fr-CH"/>
          </a:p>
        </p:txBody>
      </p:sp>
      <p:pic>
        <p:nvPicPr>
          <p:cNvPr id="5" name="Picture 4">
            <a:extLst>
              <a:ext uri="{FF2B5EF4-FFF2-40B4-BE49-F238E27FC236}">
                <a16:creationId xmlns:a16="http://schemas.microsoft.com/office/drawing/2014/main" id="{F4F44CAD-9760-4F5B-A24C-718146FE8C32}"/>
              </a:ext>
            </a:extLst>
          </p:cNvPr>
          <p:cNvPicPr>
            <a:picLocks noChangeAspect="1"/>
          </p:cNvPicPr>
          <p:nvPr/>
        </p:nvPicPr>
        <p:blipFill>
          <a:blip r:embed="rId2"/>
          <a:stretch>
            <a:fillRect/>
          </a:stretch>
        </p:blipFill>
        <p:spPr>
          <a:xfrm>
            <a:off x="1077882" y="3990109"/>
            <a:ext cx="10641461" cy="2502766"/>
          </a:xfrm>
          <a:prstGeom prst="rect">
            <a:avLst/>
          </a:prstGeom>
        </p:spPr>
      </p:pic>
    </p:spTree>
    <p:extLst>
      <p:ext uri="{BB962C8B-B14F-4D97-AF65-F5344CB8AC3E}">
        <p14:creationId xmlns:p14="http://schemas.microsoft.com/office/powerpoint/2010/main" val="140783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Content Placeholder 4">
            <a:extLst>
              <a:ext uri="{FF2B5EF4-FFF2-40B4-BE49-F238E27FC236}">
                <a16:creationId xmlns:a16="http://schemas.microsoft.com/office/drawing/2014/main" id="{EFB55EA9-E09F-4D60-B4C7-E0B25C987C7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385505" y="1951780"/>
            <a:ext cx="2978751" cy="4213051"/>
          </a:xfrm>
          <a:noFill/>
        </p:spPr>
      </p:pic>
      <p:sp>
        <p:nvSpPr>
          <p:cNvPr id="6" name="Content Placeholder 1">
            <a:extLst>
              <a:ext uri="{FF2B5EF4-FFF2-40B4-BE49-F238E27FC236}">
                <a16:creationId xmlns:a16="http://schemas.microsoft.com/office/drawing/2014/main" id="{3F7DB428-AD39-40CC-8CC0-39EA3BFA9758}"/>
              </a:ext>
            </a:extLst>
          </p:cNvPr>
          <p:cNvSpPr txBox="1">
            <a:spLocks/>
          </p:cNvSpPr>
          <p:nvPr/>
        </p:nvSpPr>
        <p:spPr bwMode="auto">
          <a:xfrm>
            <a:off x="7321584" y="1660093"/>
            <a:ext cx="4418475" cy="353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algn="l" defTabSz="1619250" rtl="0" eaLnBrk="0" fontAlgn="base" hangingPunct="0">
              <a:lnSpc>
                <a:spcPct val="90000"/>
              </a:lnSpc>
              <a:spcBef>
                <a:spcPts val="1775"/>
              </a:spcBef>
              <a:spcAft>
                <a:spcPct val="0"/>
              </a:spcAft>
              <a:buFont typeface="Arial" panose="020B0604020202020204" pitchFamily="34" charset="0"/>
              <a:buChar char="•"/>
              <a:defRPr sz="4900" kern="1200">
                <a:solidFill>
                  <a:schemeClr val="tx1"/>
                </a:solidFill>
                <a:latin typeface="+mn-lt"/>
                <a:ea typeface="SimSun" panose="02010600030101010101" pitchFamily="2" charset="-122"/>
                <a:cs typeface="+mn-cs"/>
              </a:defRPr>
            </a:lvl1pPr>
            <a:lvl2pPr marL="1214438" indent="-404813" algn="l" defTabSz="1619250" rtl="0" eaLnBrk="0" fontAlgn="base" hangingPunct="0">
              <a:lnSpc>
                <a:spcPct val="90000"/>
              </a:lnSpc>
              <a:spcBef>
                <a:spcPts val="888"/>
              </a:spcBef>
              <a:spcAft>
                <a:spcPct val="0"/>
              </a:spcAft>
              <a:buFont typeface="Arial" panose="020B0604020202020204" pitchFamily="34" charset="0"/>
              <a:buChar char="•"/>
              <a:defRPr sz="4200" kern="1200">
                <a:solidFill>
                  <a:schemeClr val="tx1"/>
                </a:solidFill>
                <a:latin typeface="+mn-lt"/>
                <a:ea typeface="SimSun" panose="02010600030101010101" pitchFamily="2" charset="-122"/>
                <a:cs typeface="+mn-cs"/>
              </a:defRPr>
            </a:lvl2pPr>
            <a:lvl3pPr marL="2024063" indent="-404813" algn="l" defTabSz="1619250" rtl="0" eaLnBrk="0" fontAlgn="base" hangingPunct="0">
              <a:lnSpc>
                <a:spcPct val="90000"/>
              </a:lnSpc>
              <a:spcBef>
                <a:spcPts val="888"/>
              </a:spcBef>
              <a:spcAft>
                <a:spcPct val="0"/>
              </a:spcAft>
              <a:buFont typeface="Arial" panose="020B0604020202020204" pitchFamily="34" charset="0"/>
              <a:buChar char="•"/>
              <a:defRPr sz="3500" kern="1200">
                <a:solidFill>
                  <a:schemeClr val="tx1"/>
                </a:solidFill>
                <a:latin typeface="+mn-lt"/>
                <a:ea typeface="SimSun" panose="02010600030101010101" pitchFamily="2" charset="-122"/>
                <a:cs typeface="+mn-cs"/>
              </a:defRPr>
            </a:lvl3pPr>
            <a:lvl4pPr marL="2835275"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tx1"/>
                </a:solidFill>
                <a:latin typeface="+mn-lt"/>
                <a:ea typeface="SimSun" panose="02010600030101010101" pitchFamily="2" charset="-122"/>
                <a:cs typeface="+mn-cs"/>
              </a:defRPr>
            </a:lvl4pPr>
            <a:lvl5pPr marL="3644900"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tx1"/>
                </a:solidFill>
                <a:latin typeface="+mn-lt"/>
                <a:ea typeface="SimSun" panose="02010600030101010101" pitchFamily="2" charset="-122"/>
                <a:cs typeface="+mn-cs"/>
              </a:defRPr>
            </a:lvl5pPr>
            <a:lvl6pPr marL="4455871"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6pPr>
            <a:lvl7pPr marL="5266030"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7pPr>
            <a:lvl8pPr marL="6076188"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8pPr>
            <a:lvl9pPr marL="6886346"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9pPr>
          </a:lstStyle>
          <a:p>
            <a:pPr marL="288405" indent="0" defTabSz="914183" eaLnBrk="1" fontAlgn="auto" hangingPunct="1">
              <a:spcBef>
                <a:spcPct val="0"/>
              </a:spcBef>
              <a:buNone/>
              <a:defRPr/>
            </a:pPr>
            <a:r>
              <a:rPr lang="fr-FR" sz="2800" u="sng" dirty="0"/>
              <a:t>Il est nécessaire d’approfondir les recherches.</a:t>
            </a:r>
          </a:p>
          <a:p>
            <a:pPr marL="288405" indent="0" defTabSz="914183" eaLnBrk="1" fontAlgn="auto" hangingPunct="1">
              <a:spcBef>
                <a:spcPct val="0"/>
              </a:spcBef>
              <a:buNone/>
              <a:defRPr/>
            </a:pPr>
            <a:endParaRPr lang="en-US" altLang="fr-FR" sz="2800" i="1" dirty="0">
              <a:ea typeface="ＭＳ Ｐゴシック" panose="020B0600070205080204" pitchFamily="34" charset="-128"/>
            </a:endParaRPr>
          </a:p>
          <a:p>
            <a:pPr marL="288405" indent="0" defTabSz="914183" eaLnBrk="1" fontAlgn="auto" hangingPunct="1">
              <a:spcBef>
                <a:spcPct val="0"/>
              </a:spcBef>
              <a:buNone/>
              <a:defRPr/>
            </a:pPr>
            <a:r>
              <a:rPr lang="fr-FR" sz="2800" i="1" dirty="0">
                <a:ea typeface="ＭＳ Ｐゴシック" panose="020B0600070205080204" pitchFamily="34" charset="-128"/>
              </a:rPr>
              <a:t>Quelques exemples :</a:t>
            </a:r>
          </a:p>
          <a:p>
            <a:pPr marL="288405" indent="0" defTabSz="914183" eaLnBrk="1" fontAlgn="auto" hangingPunct="1">
              <a:spcBef>
                <a:spcPct val="0"/>
              </a:spcBef>
              <a:buNone/>
              <a:defRPr/>
            </a:pPr>
            <a:endParaRPr lang="en-US" altLang="fr-FR" sz="2800" i="1" dirty="0">
              <a:ea typeface="ＭＳ Ｐゴシック" panose="020B0600070205080204" pitchFamily="34" charset="-128"/>
            </a:endParaRPr>
          </a:p>
          <a:p>
            <a:pPr marL="675333" indent="-386928" defTabSz="914183" eaLnBrk="1" fontAlgn="auto" hangingPunct="1">
              <a:spcBef>
                <a:spcPct val="0"/>
              </a:spcBef>
              <a:defRPr/>
            </a:pPr>
            <a:r>
              <a:rPr lang="fr-FR" sz="2800" i="1" dirty="0">
                <a:ea typeface="ＭＳ Ｐゴシック" panose="020B0600070205080204" pitchFamily="34" charset="-128"/>
              </a:rPr>
              <a:t>Mesurer l'impact</a:t>
            </a:r>
          </a:p>
          <a:p>
            <a:pPr marL="675333" indent="-386928" defTabSz="914183" eaLnBrk="1" fontAlgn="auto" hangingPunct="1">
              <a:spcBef>
                <a:spcPct val="0"/>
              </a:spcBef>
              <a:defRPr/>
            </a:pPr>
            <a:endParaRPr lang="en-US" altLang="fr-FR" sz="2800" i="1" dirty="0">
              <a:ea typeface="ＭＳ Ｐゴシック" panose="020B0600070205080204" pitchFamily="34" charset="-128"/>
            </a:endParaRPr>
          </a:p>
          <a:p>
            <a:pPr marL="675333" indent="-386928" defTabSz="914183" eaLnBrk="1" fontAlgn="auto" hangingPunct="1">
              <a:spcBef>
                <a:spcPct val="0"/>
              </a:spcBef>
              <a:defRPr/>
            </a:pPr>
            <a:r>
              <a:rPr lang="fr-FR" sz="2800" i="1" dirty="0">
                <a:ea typeface="ＭＳ Ｐゴシック" panose="020B0600070205080204" pitchFamily="34" charset="-128"/>
              </a:rPr>
              <a:t>Études épidémiologiques</a:t>
            </a:r>
          </a:p>
          <a:p>
            <a:pPr marL="288405" indent="0" defTabSz="914183" eaLnBrk="1" fontAlgn="auto" hangingPunct="1">
              <a:spcBef>
                <a:spcPct val="0"/>
              </a:spcBef>
              <a:buNone/>
              <a:defRPr/>
            </a:pPr>
            <a:endParaRPr lang="fr-CH" altLang="fr-FR" sz="2800" dirty="0">
              <a:ea typeface="ＭＳ Ｐゴシック" panose="020B0600070205080204" pitchFamily="34" charset="-128"/>
            </a:endParaRPr>
          </a:p>
        </p:txBody>
      </p:sp>
      <p:sp>
        <p:nvSpPr>
          <p:cNvPr id="7" name="Title 3">
            <a:extLst>
              <a:ext uri="{FF2B5EF4-FFF2-40B4-BE49-F238E27FC236}">
                <a16:creationId xmlns:a16="http://schemas.microsoft.com/office/drawing/2014/main" id="{ACAE955C-477D-49BD-89A1-998BBB650B8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endParaRPr lang="en-US" sz="4399" u="sng" dirty="0">
              <a:latin typeface="+mn-lt"/>
            </a:endParaRPr>
          </a:p>
        </p:txBody>
      </p:sp>
      <p:pic>
        <p:nvPicPr>
          <p:cNvPr id="5" name="Picture 1">
            <a:extLst>
              <a:ext uri="{FF2B5EF4-FFF2-40B4-BE49-F238E27FC236}">
                <a16:creationId xmlns:a16="http://schemas.microsoft.com/office/drawing/2014/main" id="{18CA898E-B41F-483A-BF12-659E2A6F36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994" y="1951779"/>
            <a:ext cx="2981174" cy="421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a:extLst>
              <a:ext uri="{FF2B5EF4-FFF2-40B4-BE49-F238E27FC236}">
                <a16:creationId xmlns:a16="http://schemas.microsoft.com/office/drawing/2014/main" id="{5078A700-4A86-4C5B-B459-E1A364B2E6EE}"/>
              </a:ext>
            </a:extLst>
          </p:cNvPr>
          <p:cNvSpPr txBox="1">
            <a:spLocks/>
          </p:cNvSpPr>
          <p:nvPr/>
        </p:nvSpPr>
        <p:spPr>
          <a:xfrm>
            <a:off x="838200" y="365125"/>
            <a:ext cx="10515600" cy="1142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u="sng">
                <a:latin typeface="+mn-lt"/>
              </a:rPr>
              <a:t>Documents de référence</a:t>
            </a:r>
          </a:p>
        </p:txBody>
      </p:sp>
      <p:sp>
        <p:nvSpPr>
          <p:cNvPr id="2" name="Slide Number Placeholder 1">
            <a:extLst>
              <a:ext uri="{FF2B5EF4-FFF2-40B4-BE49-F238E27FC236}">
                <a16:creationId xmlns:a16="http://schemas.microsoft.com/office/drawing/2014/main" id="{30EEA43F-6B8F-4837-BB2B-052000375173}"/>
              </a:ext>
            </a:extLst>
          </p:cNvPr>
          <p:cNvSpPr>
            <a:spLocks noGrp="1"/>
          </p:cNvSpPr>
          <p:nvPr>
            <p:ph type="sldNum" sz="quarter" idx="12"/>
          </p:nvPr>
        </p:nvSpPr>
        <p:spPr/>
        <p:txBody>
          <a:bodyPr/>
          <a:lstStyle/>
          <a:p>
            <a:fld id="{00865948-8B76-4A50-B7DB-B45DBE1BD062}" type="slidenum">
              <a:rPr lang="fr-CH" smtClean="0"/>
              <a:t>30</a:t>
            </a:fld>
            <a:endParaRPr lang="fr-CH"/>
          </a:p>
        </p:txBody>
      </p:sp>
    </p:spTree>
    <p:extLst>
      <p:ext uri="{BB962C8B-B14F-4D97-AF65-F5344CB8AC3E}">
        <p14:creationId xmlns:p14="http://schemas.microsoft.com/office/powerpoint/2010/main" val="217535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Box 5">
            <a:extLst>
              <a:ext uri="{FF2B5EF4-FFF2-40B4-BE49-F238E27FC236}">
                <a16:creationId xmlns:a16="http://schemas.microsoft.com/office/drawing/2014/main" id="{F93AE7FE-943D-4163-AB9C-4AB044A33636}"/>
              </a:ext>
            </a:extLst>
          </p:cNvPr>
          <p:cNvSpPr txBox="1">
            <a:spLocks noChangeArrowheads="1"/>
          </p:cNvSpPr>
          <p:nvPr/>
        </p:nvSpPr>
        <p:spPr bwMode="auto">
          <a:xfrm>
            <a:off x="1704330" y="5058850"/>
            <a:ext cx="90581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2800" dirty="0"/>
              <a:t>Quelles sont les spécificités des conflits en milieu urbain ?</a:t>
            </a:r>
          </a:p>
        </p:txBody>
      </p:sp>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Le défi urbain</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451526" y="1373204"/>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2" name="Slide Number Placeholder 1">
            <a:extLst>
              <a:ext uri="{FF2B5EF4-FFF2-40B4-BE49-F238E27FC236}">
                <a16:creationId xmlns:a16="http://schemas.microsoft.com/office/drawing/2014/main" id="{8713A343-84A2-447A-9482-50275032FA27}"/>
              </a:ext>
            </a:extLst>
          </p:cNvPr>
          <p:cNvSpPr>
            <a:spLocks noGrp="1"/>
          </p:cNvSpPr>
          <p:nvPr>
            <p:ph type="sldNum" sz="quarter" idx="12"/>
          </p:nvPr>
        </p:nvSpPr>
        <p:spPr/>
        <p:txBody>
          <a:bodyPr/>
          <a:lstStyle/>
          <a:p>
            <a:fld id="{00865948-8B76-4A50-B7DB-B45DBE1BD062}" type="slidenum">
              <a:rPr lang="fr-CH" smtClean="0"/>
              <a:t>4</a:t>
            </a:fld>
            <a:endParaRPr lang="fr-CH"/>
          </a:p>
        </p:txBody>
      </p:sp>
    </p:spTree>
    <p:extLst>
      <p:ext uri="{BB962C8B-B14F-4D97-AF65-F5344CB8AC3E}">
        <p14:creationId xmlns:p14="http://schemas.microsoft.com/office/powerpoint/2010/main" val="48374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19AB4A-A82C-4094-B8D5-3A563E5EF537}"/>
              </a:ext>
            </a:extLst>
          </p:cNvPr>
          <p:cNvSpPr>
            <a:spLocks noGrp="1"/>
          </p:cNvSpPr>
          <p:nvPr>
            <p:ph sz="half" idx="1"/>
          </p:nvPr>
        </p:nvSpPr>
        <p:spPr>
          <a:xfrm>
            <a:off x="1029393" y="1625759"/>
            <a:ext cx="5181891" cy="3955615"/>
          </a:xfrm>
        </p:spPr>
        <p:txBody>
          <a:bodyPr rtlCol="0">
            <a:normAutofit/>
          </a:bodyPr>
          <a:lstStyle/>
          <a:p>
            <a:pPr marL="228546" indent="-228546" defTabSz="914183">
              <a:defRPr/>
            </a:pPr>
            <a:r>
              <a:rPr lang="fr-FR" sz="2400" dirty="0"/>
              <a:t>Touchent de vastes populations</a:t>
            </a:r>
          </a:p>
          <a:p>
            <a:pPr marL="228546" indent="-228546" defTabSz="914183">
              <a:defRPr/>
            </a:pPr>
            <a:r>
              <a:rPr lang="fr-FR" sz="2400" dirty="0"/>
              <a:t>Touchent des infrastructures complexes et importantes</a:t>
            </a:r>
          </a:p>
          <a:p>
            <a:pPr marL="228546" indent="-228546" defTabSz="914183">
              <a:defRPr/>
            </a:pPr>
            <a:r>
              <a:rPr lang="fr-FR" sz="2400" dirty="0"/>
              <a:t>Nature prolongée de ces conflits</a:t>
            </a:r>
          </a:p>
          <a:p>
            <a:pPr marL="228546" indent="-228546" defTabSz="914183">
              <a:defRPr/>
            </a:pPr>
            <a:r>
              <a:rPr lang="fr-FR" sz="2400" dirty="0"/>
              <a:t>Dégradation des services publics</a:t>
            </a:r>
          </a:p>
          <a:p>
            <a:pPr marL="228546" indent="-228546" defTabSz="914183">
              <a:defRPr/>
            </a:pPr>
            <a:r>
              <a:rPr lang="fr-FR" sz="2400" dirty="0"/>
              <a:t>Réponse humanitaire inadaptée aux contextes urbains</a:t>
            </a:r>
          </a:p>
          <a:p>
            <a:pPr marL="228546" indent="-228546" defTabSz="914183">
              <a:defRPr/>
            </a:pPr>
            <a:endParaRPr lang="en-US" sz="2400" dirty="0"/>
          </a:p>
          <a:p>
            <a:pPr marL="228546" indent="-228546" defTabSz="914183">
              <a:defRPr/>
            </a:pPr>
            <a:endParaRPr lang="fr-CH" sz="2400" dirty="0"/>
          </a:p>
        </p:txBody>
      </p:sp>
      <p:pic>
        <p:nvPicPr>
          <p:cNvPr id="87044" name="Content Placeholder 4">
            <a:extLst>
              <a:ext uri="{FF2B5EF4-FFF2-40B4-BE49-F238E27FC236}">
                <a16:creationId xmlns:a16="http://schemas.microsoft.com/office/drawing/2014/main" id="{48A59295-95A2-4471-8A52-F2B85197426D}"/>
              </a:ext>
            </a:extLst>
          </p:cNvPr>
          <p:cNvPicPr>
            <a:picLocks noGrp="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458344" y="1625759"/>
            <a:ext cx="5507943" cy="3955615"/>
          </a:xfrm>
        </p:spPr>
      </p:pic>
      <p:sp>
        <p:nvSpPr>
          <p:cNvPr id="5" name="Title 3">
            <a:extLst>
              <a:ext uri="{FF2B5EF4-FFF2-40B4-BE49-F238E27FC236}">
                <a16:creationId xmlns:a16="http://schemas.microsoft.com/office/drawing/2014/main" id="{D8CDA81A-6013-409D-88B7-385A7CCC7A46}"/>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Le défi urbain</a:t>
            </a:r>
          </a:p>
        </p:txBody>
      </p:sp>
      <p:sp>
        <p:nvSpPr>
          <p:cNvPr id="3" name="Slide Number Placeholder 2">
            <a:extLst>
              <a:ext uri="{FF2B5EF4-FFF2-40B4-BE49-F238E27FC236}">
                <a16:creationId xmlns:a16="http://schemas.microsoft.com/office/drawing/2014/main" id="{9BD69DC8-75E7-4C53-BED8-094C1E70DAC9}"/>
              </a:ext>
            </a:extLst>
          </p:cNvPr>
          <p:cNvSpPr>
            <a:spLocks noGrp="1"/>
          </p:cNvSpPr>
          <p:nvPr>
            <p:ph type="sldNum" sz="quarter" idx="12"/>
          </p:nvPr>
        </p:nvSpPr>
        <p:spPr/>
        <p:txBody>
          <a:bodyPr/>
          <a:lstStyle/>
          <a:p>
            <a:fld id="{00865948-8B76-4A50-B7DB-B45DBE1BD062}" type="slidenum">
              <a:rPr lang="fr-CH" smtClean="0"/>
              <a:t>5</a:t>
            </a:fld>
            <a:endParaRPr lang="fr-CH"/>
          </a:p>
        </p:txBody>
      </p:sp>
    </p:spTree>
    <p:extLst>
      <p:ext uri="{BB962C8B-B14F-4D97-AF65-F5344CB8AC3E}">
        <p14:creationId xmlns:p14="http://schemas.microsoft.com/office/powerpoint/2010/main" val="369144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00BD4F1A-1B3A-4312-8B45-EE27A1656BCA}"/>
              </a:ext>
            </a:extLst>
          </p:cNvPr>
          <p:cNvSpPr txBox="1">
            <a:spLocks/>
          </p:cNvSpPr>
          <p:nvPr/>
        </p:nvSpPr>
        <p:spPr>
          <a:xfrm>
            <a:off x="3288284" y="4617207"/>
            <a:ext cx="6695702" cy="647625"/>
          </a:xfrm>
          <a:prstGeom prst="rect">
            <a:avLst/>
          </a:prstGeom>
        </p:spPr>
        <p:txBody>
          <a:bodyPr/>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endParaRPr lang="en-US" sz="2400" kern="0" dirty="0">
              <a:solidFill>
                <a:srgbClr val="FFFFFF"/>
              </a:solidFill>
            </a:endParaRPr>
          </a:p>
        </p:txBody>
      </p:sp>
      <p:pic>
        <p:nvPicPr>
          <p:cNvPr id="89092" name="Picture 5">
            <a:extLst>
              <a:ext uri="{FF2B5EF4-FFF2-40B4-BE49-F238E27FC236}">
                <a16:creationId xmlns:a16="http://schemas.microsoft.com/office/drawing/2014/main" id="{9D956FBA-1F8B-4261-81BE-10B4124236A0}"/>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66000"/>
                    </a14:imgEffect>
                  </a14:imgLayer>
                </a14:imgProps>
              </a:ext>
              <a:ext uri="{28A0092B-C50C-407E-A947-70E740481C1C}">
                <a14:useLocalDpi xmlns:a14="http://schemas.microsoft.com/office/drawing/2010/main"/>
              </a:ext>
            </a:extLst>
          </a:blip>
          <a:srcRect/>
          <a:stretch>
            <a:fillRect/>
          </a:stretch>
        </p:blipFill>
        <p:spPr bwMode="auto">
          <a:xfrm>
            <a:off x="1472391" y="1372942"/>
            <a:ext cx="9742271" cy="52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28AF298A-4671-41F3-9432-1CDAB12A0491}"/>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Le défi urbain : durée prolongée</a:t>
            </a:r>
          </a:p>
        </p:txBody>
      </p:sp>
      <p:sp>
        <p:nvSpPr>
          <p:cNvPr id="2" name="Slide Number Placeholder 1">
            <a:extLst>
              <a:ext uri="{FF2B5EF4-FFF2-40B4-BE49-F238E27FC236}">
                <a16:creationId xmlns:a16="http://schemas.microsoft.com/office/drawing/2014/main" id="{C3FB948F-331E-4A93-9DA0-A81969188A0D}"/>
              </a:ext>
            </a:extLst>
          </p:cNvPr>
          <p:cNvSpPr>
            <a:spLocks noGrp="1"/>
          </p:cNvSpPr>
          <p:nvPr>
            <p:ph type="sldNum" sz="quarter" idx="12"/>
          </p:nvPr>
        </p:nvSpPr>
        <p:spPr/>
        <p:txBody>
          <a:bodyPr/>
          <a:lstStyle/>
          <a:p>
            <a:fld id="{00865948-8B76-4A50-B7DB-B45DBE1BD062}" type="slidenum">
              <a:rPr lang="fr-CH" smtClean="0"/>
              <a:t>6</a:t>
            </a:fld>
            <a:endParaRPr lang="fr-CH"/>
          </a:p>
        </p:txBody>
      </p:sp>
    </p:spTree>
    <p:extLst>
      <p:ext uri="{BB962C8B-B14F-4D97-AF65-F5344CB8AC3E}">
        <p14:creationId xmlns:p14="http://schemas.microsoft.com/office/powerpoint/2010/main" val="248023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1">
            <a:extLst>
              <a:ext uri="{FF2B5EF4-FFF2-40B4-BE49-F238E27FC236}">
                <a16:creationId xmlns:a16="http://schemas.microsoft.com/office/drawing/2014/main" id="{4ECFE1A3-BFE9-4AF7-9921-0F5E14FD96BD}"/>
              </a:ext>
            </a:extLst>
          </p:cNvPr>
          <p:cNvSpPr>
            <a:spLocks noGrp="1"/>
          </p:cNvSpPr>
          <p:nvPr>
            <p:ph idx="1"/>
          </p:nvPr>
        </p:nvSpPr>
        <p:spPr>
          <a:xfrm>
            <a:off x="1399309" y="2255422"/>
            <a:ext cx="9754466" cy="2693509"/>
          </a:xfrm>
        </p:spPr>
        <p:txBody>
          <a:bodyPr anchor="ctr">
            <a:normAutofit/>
          </a:bodyPr>
          <a:lstStyle/>
          <a:p>
            <a:pPr marL="288405" indent="0" algn="ctr">
              <a:spcBef>
                <a:spcPct val="0"/>
              </a:spcBef>
              <a:buNone/>
            </a:pPr>
            <a:r>
              <a:rPr lang="fr-FR" i="1" dirty="0">
                <a:ea typeface="ＭＳ Ｐゴシック" panose="020B0600070205080204" pitchFamily="34" charset="-128"/>
              </a:rPr>
              <a:t>« Zone dans laquelle résident des personnes civiles vulnérables aux dérèglements des services essentiels et le réseau d’éléments nécessaires à ces services. »</a:t>
            </a:r>
          </a:p>
        </p:txBody>
      </p:sp>
      <p:sp>
        <p:nvSpPr>
          <p:cNvPr id="4" name="Title 3">
            <a:extLst>
              <a:ext uri="{FF2B5EF4-FFF2-40B4-BE49-F238E27FC236}">
                <a16:creationId xmlns:a16="http://schemas.microsoft.com/office/drawing/2014/main" id="{06F0FFCC-096D-4B03-9E0B-2E6467BB6A92}"/>
              </a:ext>
            </a:extLst>
          </p:cNvPr>
          <p:cNvSpPr txBox="1">
            <a:spLocks/>
          </p:cNvSpPr>
          <p:nvPr/>
        </p:nvSpPr>
        <p:spPr>
          <a:xfrm>
            <a:off x="937952" y="1936231"/>
            <a:ext cx="7657408"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3200">
                <a:solidFill>
                  <a:srgbClr val="0000FF"/>
                </a:solidFill>
                <a:latin typeface="+mn-lt"/>
              </a:rPr>
              <a:t>Définition humanitaire du </a:t>
            </a:r>
            <a:r>
              <a:rPr lang="fr-FR" sz="3200" b="1">
                <a:solidFill>
                  <a:srgbClr val="0000FF"/>
                </a:solidFill>
                <a:latin typeface="+mn-lt"/>
              </a:rPr>
              <a:t>milieu urbain</a:t>
            </a:r>
            <a:r>
              <a:rPr lang="fr-FR" sz="3200">
                <a:latin typeface="+mn-lt"/>
              </a:rPr>
              <a:t> :</a:t>
            </a:r>
          </a:p>
        </p:txBody>
      </p:sp>
      <p:sp>
        <p:nvSpPr>
          <p:cNvPr id="5" name="Title 3">
            <a:extLst>
              <a:ext uri="{FF2B5EF4-FFF2-40B4-BE49-F238E27FC236}">
                <a16:creationId xmlns:a16="http://schemas.microsoft.com/office/drawing/2014/main" id="{B97E2564-E6E7-4DD2-9CF0-03ADF3A46ADA}"/>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Le défi urbain : définition</a:t>
            </a:r>
          </a:p>
        </p:txBody>
      </p:sp>
      <p:sp>
        <p:nvSpPr>
          <p:cNvPr id="2" name="Slide Number Placeholder 1">
            <a:extLst>
              <a:ext uri="{FF2B5EF4-FFF2-40B4-BE49-F238E27FC236}">
                <a16:creationId xmlns:a16="http://schemas.microsoft.com/office/drawing/2014/main" id="{7A324A89-01CB-436B-A761-97424B4D3CDE}"/>
              </a:ext>
            </a:extLst>
          </p:cNvPr>
          <p:cNvSpPr>
            <a:spLocks noGrp="1"/>
          </p:cNvSpPr>
          <p:nvPr>
            <p:ph type="sldNum" sz="quarter" idx="12"/>
          </p:nvPr>
        </p:nvSpPr>
        <p:spPr/>
        <p:txBody>
          <a:bodyPr/>
          <a:lstStyle/>
          <a:p>
            <a:fld id="{00865948-8B76-4A50-B7DB-B45DBE1BD062}" type="slidenum">
              <a:rPr lang="fr-CH" smtClean="0"/>
              <a:t>7</a:t>
            </a:fld>
            <a:endParaRPr lang="fr-CH"/>
          </a:p>
        </p:txBody>
      </p:sp>
    </p:spTree>
    <p:extLst>
      <p:ext uri="{BB962C8B-B14F-4D97-AF65-F5344CB8AC3E}">
        <p14:creationId xmlns:p14="http://schemas.microsoft.com/office/powerpoint/2010/main" val="293733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Go to End 2">
            <a:hlinkClick r:id="" action="ppaction://hlinkshowjump?jump=lastslide" highlightClick="1"/>
            <a:extLst>
              <a:ext uri="{FF2B5EF4-FFF2-40B4-BE49-F238E27FC236}">
                <a16:creationId xmlns:a16="http://schemas.microsoft.com/office/drawing/2014/main" id="{06349F95-08D4-4A7B-82FF-2AB9550FF1B8}"/>
              </a:ext>
            </a:extLst>
          </p:cNvPr>
          <p:cNvSpPr/>
          <p:nvPr/>
        </p:nvSpPr>
        <p:spPr>
          <a:xfrm>
            <a:off x="2781300" y="2780065"/>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3187" name="Content Placeholder 2">
            <a:extLst>
              <a:ext uri="{FF2B5EF4-FFF2-40B4-BE49-F238E27FC236}">
                <a16:creationId xmlns:a16="http://schemas.microsoft.com/office/drawing/2014/main" id="{0F771ADB-68F7-489F-ABB8-64F7700C6324}"/>
              </a:ext>
            </a:extLst>
          </p:cNvPr>
          <p:cNvSpPr>
            <a:spLocks noGrp="1"/>
          </p:cNvSpPr>
          <p:nvPr>
            <p:ph idx="1"/>
          </p:nvPr>
        </p:nvSpPr>
        <p:spPr>
          <a:xfrm>
            <a:off x="6376206" y="3200400"/>
            <a:ext cx="4652011" cy="1791391"/>
          </a:xfrm>
        </p:spPr>
        <p:txBody>
          <a:bodyPr>
            <a:normAutofit/>
          </a:bodyPr>
          <a:lstStyle/>
          <a:p>
            <a:pPr marL="0" indent="0">
              <a:buNone/>
            </a:pPr>
            <a:r>
              <a:rPr lang="fr-FR" sz="2400" b="1" dirty="0"/>
              <a:t>Vidéo :</a:t>
            </a:r>
          </a:p>
          <a:p>
            <a:pPr marL="0" indent="0">
              <a:buNone/>
            </a:pPr>
            <a:r>
              <a:rPr lang="fr-FR" sz="2400" i="1" dirty="0" err="1"/>
              <a:t>Facing</a:t>
            </a:r>
            <a:r>
              <a:rPr lang="fr-FR" sz="2400" i="1" dirty="0"/>
              <a:t> </a:t>
            </a:r>
            <a:r>
              <a:rPr lang="fr-FR" sz="2400" i="1" dirty="0" err="1"/>
              <a:t>urban</a:t>
            </a:r>
            <a:r>
              <a:rPr lang="fr-FR" sz="2400" i="1" dirty="0"/>
              <a:t> Challenges</a:t>
            </a:r>
          </a:p>
          <a:p>
            <a:pPr marL="0" indent="0">
              <a:buNone/>
            </a:pPr>
            <a:r>
              <a:rPr lang="fr-FR" sz="2400" i="1" dirty="0"/>
              <a:t>(Faire face aux défis urbains)</a:t>
            </a:r>
          </a:p>
          <a:p>
            <a:pPr marL="0" indent="0">
              <a:buNone/>
            </a:pPr>
            <a:r>
              <a:rPr lang="fr-FR" sz="2400" dirty="0"/>
              <a:t>(en anglais, 6 min 21 s)</a:t>
            </a:r>
          </a:p>
        </p:txBody>
      </p:sp>
      <p:sp>
        <p:nvSpPr>
          <p:cNvPr id="7" name="Title 3">
            <a:extLst>
              <a:ext uri="{FF2B5EF4-FFF2-40B4-BE49-F238E27FC236}">
                <a16:creationId xmlns:a16="http://schemas.microsoft.com/office/drawing/2014/main" id="{45AEA741-A244-4176-95F0-C09BB38F2DED}"/>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Le défi urbain</a:t>
            </a:r>
          </a:p>
        </p:txBody>
      </p:sp>
      <p:sp>
        <p:nvSpPr>
          <p:cNvPr id="2" name="Rectangle 1">
            <a:extLst>
              <a:ext uri="{FF2B5EF4-FFF2-40B4-BE49-F238E27FC236}">
                <a16:creationId xmlns:a16="http://schemas.microsoft.com/office/drawing/2014/main" id="{8BD7D814-3F31-4E88-B8D2-DFDF6C4DA0A8}"/>
              </a:ext>
            </a:extLst>
          </p:cNvPr>
          <p:cNvSpPr/>
          <p:nvPr/>
        </p:nvSpPr>
        <p:spPr>
          <a:xfrm>
            <a:off x="1448657" y="5805403"/>
            <a:ext cx="10171415" cy="461665"/>
          </a:xfrm>
          <a:prstGeom prst="rect">
            <a:avLst/>
          </a:prstGeom>
        </p:spPr>
        <p:txBody>
          <a:bodyPr wrap="square">
            <a:spAutoFit/>
          </a:bodyPr>
          <a:lstStyle/>
          <a:p>
            <a:r>
              <a:rPr lang="fr-FR" sz="2400">
                <a:hlinkClick r:id="rId3"/>
              </a:rPr>
              <a:t>https://www.icrc.org/en/document/water-and-habitat-facing-urban-challenges</a:t>
            </a:r>
          </a:p>
        </p:txBody>
      </p:sp>
      <p:sp>
        <p:nvSpPr>
          <p:cNvPr id="4" name="Slide Number Placeholder 3">
            <a:extLst>
              <a:ext uri="{FF2B5EF4-FFF2-40B4-BE49-F238E27FC236}">
                <a16:creationId xmlns:a16="http://schemas.microsoft.com/office/drawing/2014/main" id="{972B0D48-AC49-4E13-8DE0-F0B6E70F5356}"/>
              </a:ext>
            </a:extLst>
          </p:cNvPr>
          <p:cNvSpPr>
            <a:spLocks noGrp="1"/>
          </p:cNvSpPr>
          <p:nvPr>
            <p:ph type="sldNum" sz="quarter" idx="12"/>
          </p:nvPr>
        </p:nvSpPr>
        <p:spPr/>
        <p:txBody>
          <a:bodyPr/>
          <a:lstStyle/>
          <a:p>
            <a:fld id="{00865948-8B76-4A50-B7DB-B45DBE1BD062}" type="slidenum">
              <a:rPr lang="fr-CH" smtClean="0"/>
              <a:t>8</a:t>
            </a:fld>
            <a:endParaRPr lang="fr-CH"/>
          </a:p>
        </p:txBody>
      </p:sp>
    </p:spTree>
    <p:extLst>
      <p:ext uri="{BB962C8B-B14F-4D97-AF65-F5344CB8AC3E}">
        <p14:creationId xmlns:p14="http://schemas.microsoft.com/office/powerpoint/2010/main" val="228909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Services essentiels : les principaux éléments</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541080" y="1373204"/>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9" name="TextBox 5">
            <a:extLst>
              <a:ext uri="{FF2B5EF4-FFF2-40B4-BE49-F238E27FC236}">
                <a16:creationId xmlns:a16="http://schemas.microsoft.com/office/drawing/2014/main" id="{DF0B1903-E9D7-41F5-B9E5-7EFCF5FC877A}"/>
              </a:ext>
            </a:extLst>
          </p:cNvPr>
          <p:cNvSpPr txBox="1">
            <a:spLocks noChangeArrowheads="1"/>
          </p:cNvSpPr>
          <p:nvPr/>
        </p:nvSpPr>
        <p:spPr bwMode="auto">
          <a:xfrm>
            <a:off x="1938244" y="5225105"/>
            <a:ext cx="89264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2800"/>
              <a:t>Quels sont les trois éléments principaux nécessaires au fonctionnement des services essentiels ?</a:t>
            </a:r>
          </a:p>
        </p:txBody>
      </p:sp>
      <p:sp>
        <p:nvSpPr>
          <p:cNvPr id="2" name="Slide Number Placeholder 1">
            <a:extLst>
              <a:ext uri="{FF2B5EF4-FFF2-40B4-BE49-F238E27FC236}">
                <a16:creationId xmlns:a16="http://schemas.microsoft.com/office/drawing/2014/main" id="{90056964-00F9-48F3-B5C0-7B145C851754}"/>
              </a:ext>
            </a:extLst>
          </p:cNvPr>
          <p:cNvSpPr>
            <a:spLocks noGrp="1"/>
          </p:cNvSpPr>
          <p:nvPr>
            <p:ph type="sldNum" sz="quarter" idx="12"/>
          </p:nvPr>
        </p:nvSpPr>
        <p:spPr/>
        <p:txBody>
          <a:bodyPr/>
          <a:lstStyle/>
          <a:p>
            <a:fld id="{00865948-8B76-4A50-B7DB-B45DBE1BD062}" type="slidenum">
              <a:rPr lang="fr-CH" smtClean="0"/>
              <a:t>9</a:t>
            </a:fld>
            <a:endParaRPr lang="fr-CH"/>
          </a:p>
        </p:txBody>
      </p:sp>
    </p:spTree>
    <p:extLst>
      <p:ext uri="{BB962C8B-B14F-4D97-AF65-F5344CB8AC3E}">
        <p14:creationId xmlns:p14="http://schemas.microsoft.com/office/powerpoint/2010/main" val="4161048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2023-05-09T16:00:00+00:00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TSASSIST-19-3308</_dlc_DocId>
    <_dlc_DocIdUrl xmlns="a8a2af44-4b8d-404b-a8bd-4186350a523c">
      <Url>https://collab.ext.icrc.org/sites/TS_ASSIST/_layouts/15/DocIdRedir.aspx?ID=TSASSIST-19-3308</Url>
      <Description>TSASSIST-19-3308</Description>
    </_dlc_DocIdUrl>
  </documentManagement>
</p:properties>
</file>

<file path=customXml/itemProps1.xml><?xml version="1.0" encoding="utf-8"?>
<ds:datastoreItem xmlns:ds="http://schemas.openxmlformats.org/officeDocument/2006/customXml" ds:itemID="{EBB90B5B-FC28-4C20-A59E-155E7F68AE54}"/>
</file>

<file path=customXml/itemProps2.xml><?xml version="1.0" encoding="utf-8"?>
<ds:datastoreItem xmlns:ds="http://schemas.openxmlformats.org/officeDocument/2006/customXml" ds:itemID="{7A9428ED-0972-4B54-9927-14FE73092657}"/>
</file>

<file path=customXml/itemProps3.xml><?xml version="1.0" encoding="utf-8"?>
<ds:datastoreItem xmlns:ds="http://schemas.openxmlformats.org/officeDocument/2006/customXml" ds:itemID="{5F0686AB-8DAA-41D5-B742-FDAEDE890C9B}"/>
</file>

<file path=customXml/itemProps4.xml><?xml version="1.0" encoding="utf-8"?>
<ds:datastoreItem xmlns:ds="http://schemas.openxmlformats.org/officeDocument/2006/customXml" ds:itemID="{A3710531-FDCB-4CC2-A4DF-A3616C4C7BA7}"/>
</file>

<file path=customXml/itemProps5.xml><?xml version="1.0" encoding="utf-8"?>
<ds:datastoreItem xmlns:ds="http://schemas.openxmlformats.org/officeDocument/2006/customXml" ds:itemID="{1653D632-DABD-4B9A-859C-EBA25298FC48}"/>
</file>

<file path=docProps/app.xml><?xml version="1.0" encoding="utf-8"?>
<Properties xmlns="http://schemas.openxmlformats.org/officeDocument/2006/extended-properties" xmlns:vt="http://schemas.openxmlformats.org/officeDocument/2006/docPropsVTypes">
  <TotalTime>0</TotalTime>
  <Words>3432</Words>
  <Application>Microsoft Office PowerPoint</Application>
  <PresentationFormat>Breitbild</PresentationFormat>
  <Paragraphs>235</Paragraphs>
  <Slides>30</Slides>
  <Notes>27</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30</vt:i4>
      </vt:variant>
    </vt:vector>
  </HeadingPairs>
  <TitlesOfParts>
    <vt:vector size="40" baseType="lpstr">
      <vt:lpstr>Arial</vt:lpstr>
      <vt:lpstr>Arial Narrow</vt:lpstr>
      <vt:lpstr>Calibri</vt:lpstr>
      <vt:lpstr>Calibri (Textkörper)</vt:lpstr>
      <vt:lpstr>Calibri Light</vt:lpstr>
      <vt:lpstr>Courier New</vt:lpstr>
      <vt:lpstr>Times New Roman</vt:lpstr>
      <vt:lpstr>Wingdings</vt:lpstr>
      <vt:lpstr>Wingdings 3</vt:lpstr>
      <vt:lpstr>Office Theme</vt:lpstr>
      <vt:lpstr>PowerPoint-Präsentation</vt:lpstr>
      <vt:lpstr>Objectifs</vt:lpstr>
      <vt:lpstr>Ingénierie de la santé publique en milieu urbain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Conclusion : ingénierie de la santé publique en milieu urbain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2023-02-03T14:36:31Z</dcterms:created>
  <dcterms:modified xsi:type="dcterms:W3CDTF">2023-02-03T14:54:53Z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7282abe6-e8ce-4e16-bf66-8a2381a6eeb2</vt:lpwstr>
  </property>
</Properties>
</file>